
<file path=[Content_Types].xml><?xml version="1.0" encoding="utf-8"?>
<Types xmlns="http://schemas.openxmlformats.org/package/2006/content-types">
  <Default Extension="xml" ContentType="application/xml"/>
  <Default Extension="png" ContentType="image/png"/>
  <Default Extension="jpeg" ContentType="image/jpeg"/>
  <Default Extension="rels" ContentType="application/vnd.openxmlformats-package.relationships+xml"/>
  <Default Extension="emf" ContentType="image/x-emf"/>
  <Default Extension="wav" ContentType="audio/wav"/>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9"/>
  </p:notesMasterIdLst>
  <p:handoutMasterIdLst>
    <p:handoutMasterId r:id="rId90"/>
  </p:handoutMasterIdLst>
  <p:sldIdLst>
    <p:sldId id="256" r:id="rId2"/>
    <p:sldId id="263" r:id="rId3"/>
    <p:sldId id="264" r:id="rId4"/>
    <p:sldId id="265" r:id="rId5"/>
    <p:sldId id="267" r:id="rId6"/>
    <p:sldId id="266" r:id="rId7"/>
    <p:sldId id="268" r:id="rId8"/>
    <p:sldId id="269" r:id="rId9"/>
    <p:sldId id="270" r:id="rId10"/>
    <p:sldId id="271" r:id="rId11"/>
    <p:sldId id="272" r:id="rId12"/>
    <p:sldId id="273" r:id="rId13"/>
    <p:sldId id="278" r:id="rId14"/>
    <p:sldId id="279" r:id="rId15"/>
    <p:sldId id="274" r:id="rId16"/>
    <p:sldId id="275" r:id="rId17"/>
    <p:sldId id="276" r:id="rId18"/>
    <p:sldId id="277" r:id="rId19"/>
    <p:sldId id="301" r:id="rId20"/>
    <p:sldId id="280" r:id="rId21"/>
    <p:sldId id="281" r:id="rId22"/>
    <p:sldId id="305" r:id="rId23"/>
    <p:sldId id="283" r:id="rId24"/>
    <p:sldId id="284" r:id="rId25"/>
    <p:sldId id="286" r:id="rId26"/>
    <p:sldId id="287" r:id="rId27"/>
    <p:sldId id="288" r:id="rId28"/>
    <p:sldId id="289" r:id="rId29"/>
    <p:sldId id="313" r:id="rId30"/>
    <p:sldId id="291" r:id="rId31"/>
    <p:sldId id="282" r:id="rId32"/>
    <p:sldId id="302" r:id="rId33"/>
    <p:sldId id="303" r:id="rId34"/>
    <p:sldId id="292" r:id="rId35"/>
    <p:sldId id="285" r:id="rId36"/>
    <p:sldId id="293" r:id="rId37"/>
    <p:sldId id="294" r:id="rId38"/>
    <p:sldId id="295" r:id="rId39"/>
    <p:sldId id="296" r:id="rId40"/>
    <p:sldId id="297" r:id="rId41"/>
    <p:sldId id="298" r:id="rId42"/>
    <p:sldId id="299" r:id="rId43"/>
    <p:sldId id="300" r:id="rId44"/>
    <p:sldId id="312" r:id="rId45"/>
    <p:sldId id="333" r:id="rId46"/>
    <p:sldId id="334" r:id="rId47"/>
    <p:sldId id="335" r:id="rId48"/>
    <p:sldId id="336" r:id="rId49"/>
    <p:sldId id="337" r:id="rId50"/>
    <p:sldId id="338" r:id="rId51"/>
    <p:sldId id="339" r:id="rId52"/>
    <p:sldId id="340" r:id="rId53"/>
    <p:sldId id="341" r:id="rId54"/>
    <p:sldId id="342" r:id="rId55"/>
    <p:sldId id="343" r:id="rId56"/>
    <p:sldId id="304" r:id="rId57"/>
    <p:sldId id="306" r:id="rId58"/>
    <p:sldId id="307" r:id="rId59"/>
    <p:sldId id="308" r:id="rId60"/>
    <p:sldId id="309" r:id="rId61"/>
    <p:sldId id="310" r:id="rId62"/>
    <p:sldId id="311" r:id="rId63"/>
    <p:sldId id="318" r:id="rId64"/>
    <p:sldId id="319" r:id="rId65"/>
    <p:sldId id="320" r:id="rId66"/>
    <p:sldId id="321" r:id="rId67"/>
    <p:sldId id="258" r:id="rId68"/>
    <p:sldId id="259" r:id="rId69"/>
    <p:sldId id="260" r:id="rId70"/>
    <p:sldId id="261" r:id="rId71"/>
    <p:sldId id="262" r:id="rId72"/>
    <p:sldId id="257" r:id="rId73"/>
    <p:sldId id="315" r:id="rId74"/>
    <p:sldId id="316" r:id="rId75"/>
    <p:sldId id="314" r:id="rId76"/>
    <p:sldId id="317" r:id="rId77"/>
    <p:sldId id="322" r:id="rId78"/>
    <p:sldId id="327" r:id="rId79"/>
    <p:sldId id="328" r:id="rId80"/>
    <p:sldId id="329" r:id="rId81"/>
    <p:sldId id="323" r:id="rId82"/>
    <p:sldId id="324" r:id="rId83"/>
    <p:sldId id="330" r:id="rId84"/>
    <p:sldId id="325" r:id="rId85"/>
    <p:sldId id="331" r:id="rId86"/>
    <p:sldId id="326" r:id="rId87"/>
    <p:sldId id="332" r:id="rId88"/>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13FF"/>
    <a:srgbClr val="0501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9" autoAdjust="0"/>
    <p:restoredTop sz="97302" autoAdjust="0"/>
  </p:normalViewPr>
  <p:slideViewPr>
    <p:cSldViewPr snapToGrid="0" snapToObjects="1" showGuides="1">
      <p:cViewPr varScale="1">
        <p:scale>
          <a:sx n="108" d="100"/>
          <a:sy n="108" d="100"/>
        </p:scale>
        <p:origin x="-1008" y="-104"/>
      </p:cViewPr>
      <p:guideLst>
        <p:guide orient="horz" pos="2188"/>
        <p:guide pos="287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handoutMaster" Target="handoutMasters/handout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u-ES"/>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DEC4F71-A7E8-294E-A528-0DC26E6C019F}" type="datetimeFigureOut">
              <a:rPr lang="fr-FR" smtClean="0"/>
              <a:pPr/>
              <a:t>12/04/19</a:t>
            </a:fld>
            <a:endParaRPr lang="eu-ES"/>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u-ES"/>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BBA68D8-CF03-9C49-AA9B-99B964749521}" type="slidenum">
              <a:rPr lang="eu-ES" smtClean="0"/>
              <a:pPr/>
              <a:t>‹#›</a:t>
            </a:fld>
            <a:endParaRPr lang="eu-ES"/>
          </a:p>
        </p:txBody>
      </p:sp>
    </p:spTree>
    <p:extLst>
      <p:ext uri="{BB962C8B-B14F-4D97-AF65-F5344CB8AC3E}">
        <p14:creationId xmlns:p14="http://schemas.microsoft.com/office/powerpoint/2010/main" val="23362010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u-E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FA502C-E403-9143-B7DD-80FFE172B61F}" type="datetimeFigureOut">
              <a:rPr lang="fr-FR" smtClean="0"/>
              <a:pPr/>
              <a:t>12/04/19</a:t>
            </a:fld>
            <a:endParaRPr lang="eu-E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u-E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u-E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u-E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52BBB7-CD62-A44F-AD3A-97192CD1E8CE}" type="slidenum">
              <a:rPr lang="eu-ES" smtClean="0"/>
              <a:pPr/>
              <a:t>‹#›</a:t>
            </a:fld>
            <a:endParaRPr lang="eu-ES"/>
          </a:p>
        </p:txBody>
      </p:sp>
    </p:spTree>
    <p:extLst>
      <p:ext uri="{BB962C8B-B14F-4D97-AF65-F5344CB8AC3E}">
        <p14:creationId xmlns:p14="http://schemas.microsoft.com/office/powerpoint/2010/main" val="18805025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75ADD457-395D-484E-A4FD-3699B0AB3800}" type="datetimeFigureOut">
              <a:rPr lang="fr-FR" smtClean="0"/>
              <a:pPr/>
              <a:t>12/04/19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3B4DE77-350C-054A-B462-225504834B0F}" type="slidenum">
              <a:rPr lang="fr-FR" smtClean="0"/>
              <a:pPr/>
              <a:t>‹#›</a:t>
            </a:fld>
            <a:endParaRPr lang="fr-FR"/>
          </a:p>
        </p:txBody>
      </p:sp>
    </p:spTree>
    <p:extLst>
      <p:ext uri="{BB962C8B-B14F-4D97-AF65-F5344CB8AC3E}">
        <p14:creationId xmlns:p14="http://schemas.microsoft.com/office/powerpoint/2010/main" val="482941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5ADD457-395D-484E-A4FD-3699B0AB3800}" type="datetimeFigureOut">
              <a:rPr lang="fr-FR" smtClean="0"/>
              <a:pPr/>
              <a:t>12/04/19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3B4DE77-350C-054A-B462-225504834B0F}" type="slidenum">
              <a:rPr lang="fr-FR" smtClean="0"/>
              <a:pPr/>
              <a:t>‹#›</a:t>
            </a:fld>
            <a:endParaRPr lang="fr-FR"/>
          </a:p>
        </p:txBody>
      </p:sp>
    </p:spTree>
    <p:extLst>
      <p:ext uri="{BB962C8B-B14F-4D97-AF65-F5344CB8AC3E}">
        <p14:creationId xmlns:p14="http://schemas.microsoft.com/office/powerpoint/2010/main" val="508878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5ADD457-395D-484E-A4FD-3699B0AB3800}" type="datetimeFigureOut">
              <a:rPr lang="fr-FR" smtClean="0"/>
              <a:pPr/>
              <a:t>12/04/19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3B4DE77-350C-054A-B462-225504834B0F}" type="slidenum">
              <a:rPr lang="fr-FR" smtClean="0"/>
              <a:pPr/>
              <a:t>‹#›</a:t>
            </a:fld>
            <a:endParaRPr lang="fr-FR"/>
          </a:p>
        </p:txBody>
      </p:sp>
    </p:spTree>
    <p:extLst>
      <p:ext uri="{BB962C8B-B14F-4D97-AF65-F5344CB8AC3E}">
        <p14:creationId xmlns:p14="http://schemas.microsoft.com/office/powerpoint/2010/main" val="1959940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5ADD457-395D-484E-A4FD-3699B0AB3800}" type="datetimeFigureOut">
              <a:rPr lang="fr-FR" smtClean="0"/>
              <a:pPr/>
              <a:t>12/04/19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3B4DE77-350C-054A-B462-225504834B0F}" type="slidenum">
              <a:rPr lang="fr-FR" smtClean="0"/>
              <a:pPr/>
              <a:t>‹#›</a:t>
            </a:fld>
            <a:endParaRPr lang="fr-FR"/>
          </a:p>
        </p:txBody>
      </p:sp>
    </p:spTree>
    <p:extLst>
      <p:ext uri="{BB962C8B-B14F-4D97-AF65-F5344CB8AC3E}">
        <p14:creationId xmlns:p14="http://schemas.microsoft.com/office/powerpoint/2010/main" val="2164852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75ADD457-395D-484E-A4FD-3699B0AB3800}" type="datetimeFigureOut">
              <a:rPr lang="fr-FR" smtClean="0"/>
              <a:pPr/>
              <a:t>12/04/19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3B4DE77-350C-054A-B462-225504834B0F}" type="slidenum">
              <a:rPr lang="fr-FR" smtClean="0"/>
              <a:pPr/>
              <a:t>‹#›</a:t>
            </a:fld>
            <a:endParaRPr lang="fr-FR"/>
          </a:p>
        </p:txBody>
      </p:sp>
    </p:spTree>
    <p:extLst>
      <p:ext uri="{BB962C8B-B14F-4D97-AF65-F5344CB8AC3E}">
        <p14:creationId xmlns:p14="http://schemas.microsoft.com/office/powerpoint/2010/main" val="257337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5ADD457-395D-484E-A4FD-3699B0AB3800}" type="datetimeFigureOut">
              <a:rPr lang="fr-FR" smtClean="0"/>
              <a:pPr/>
              <a:t>12/04/19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3B4DE77-350C-054A-B462-225504834B0F}" type="slidenum">
              <a:rPr lang="fr-FR" smtClean="0"/>
              <a:pPr/>
              <a:t>‹#›</a:t>
            </a:fld>
            <a:endParaRPr lang="fr-FR"/>
          </a:p>
        </p:txBody>
      </p:sp>
    </p:spTree>
    <p:extLst>
      <p:ext uri="{BB962C8B-B14F-4D97-AF65-F5344CB8AC3E}">
        <p14:creationId xmlns:p14="http://schemas.microsoft.com/office/powerpoint/2010/main" val="170862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75ADD457-395D-484E-A4FD-3699B0AB3800}" type="datetimeFigureOut">
              <a:rPr lang="fr-FR" smtClean="0"/>
              <a:pPr/>
              <a:t>12/04/19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3B4DE77-350C-054A-B462-225504834B0F}" type="slidenum">
              <a:rPr lang="fr-FR" smtClean="0"/>
              <a:pPr/>
              <a:t>‹#›</a:t>
            </a:fld>
            <a:endParaRPr lang="fr-FR"/>
          </a:p>
        </p:txBody>
      </p:sp>
    </p:spTree>
    <p:extLst>
      <p:ext uri="{BB962C8B-B14F-4D97-AF65-F5344CB8AC3E}">
        <p14:creationId xmlns:p14="http://schemas.microsoft.com/office/powerpoint/2010/main" val="1251689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75ADD457-395D-484E-A4FD-3699B0AB3800}" type="datetimeFigureOut">
              <a:rPr lang="fr-FR" smtClean="0"/>
              <a:pPr/>
              <a:t>12/04/19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3B4DE77-350C-054A-B462-225504834B0F}" type="slidenum">
              <a:rPr lang="fr-FR" smtClean="0"/>
              <a:pPr/>
              <a:t>‹#›</a:t>
            </a:fld>
            <a:endParaRPr lang="fr-FR"/>
          </a:p>
        </p:txBody>
      </p:sp>
    </p:spTree>
    <p:extLst>
      <p:ext uri="{BB962C8B-B14F-4D97-AF65-F5344CB8AC3E}">
        <p14:creationId xmlns:p14="http://schemas.microsoft.com/office/powerpoint/2010/main" val="335971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5ADD457-395D-484E-A4FD-3699B0AB3800}" type="datetimeFigureOut">
              <a:rPr lang="fr-FR" smtClean="0"/>
              <a:pPr/>
              <a:t>12/04/19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3B4DE77-350C-054A-B462-225504834B0F}" type="slidenum">
              <a:rPr lang="fr-FR" smtClean="0"/>
              <a:pPr/>
              <a:t>‹#›</a:t>
            </a:fld>
            <a:endParaRPr lang="fr-FR"/>
          </a:p>
        </p:txBody>
      </p:sp>
    </p:spTree>
    <p:extLst>
      <p:ext uri="{BB962C8B-B14F-4D97-AF65-F5344CB8AC3E}">
        <p14:creationId xmlns:p14="http://schemas.microsoft.com/office/powerpoint/2010/main" val="3731117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5ADD457-395D-484E-A4FD-3699B0AB3800}" type="datetimeFigureOut">
              <a:rPr lang="fr-FR" smtClean="0"/>
              <a:pPr/>
              <a:t>12/04/19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3B4DE77-350C-054A-B462-225504834B0F}" type="slidenum">
              <a:rPr lang="fr-FR" smtClean="0"/>
              <a:pPr/>
              <a:t>‹#›</a:t>
            </a:fld>
            <a:endParaRPr lang="fr-FR"/>
          </a:p>
        </p:txBody>
      </p:sp>
    </p:spTree>
    <p:extLst>
      <p:ext uri="{BB962C8B-B14F-4D97-AF65-F5344CB8AC3E}">
        <p14:creationId xmlns:p14="http://schemas.microsoft.com/office/powerpoint/2010/main" val="2251556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5ADD457-395D-484E-A4FD-3699B0AB3800}" type="datetimeFigureOut">
              <a:rPr lang="fr-FR" smtClean="0"/>
              <a:pPr/>
              <a:t>12/04/19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3B4DE77-350C-054A-B462-225504834B0F}" type="slidenum">
              <a:rPr lang="fr-FR" smtClean="0"/>
              <a:pPr/>
              <a:t>‹#›</a:t>
            </a:fld>
            <a:endParaRPr lang="fr-FR"/>
          </a:p>
        </p:txBody>
      </p:sp>
    </p:spTree>
    <p:extLst>
      <p:ext uri="{BB962C8B-B14F-4D97-AF65-F5344CB8AC3E}">
        <p14:creationId xmlns:p14="http://schemas.microsoft.com/office/powerpoint/2010/main" val="23212373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50199"/>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ADD457-395D-484E-A4FD-3699B0AB3800}" type="datetimeFigureOut">
              <a:rPr lang="fr-FR" smtClean="0"/>
              <a:pPr/>
              <a:t>12/04/19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B4DE77-350C-054A-B462-225504834B0F}" type="slidenum">
              <a:rPr lang="fr-FR" smtClean="0"/>
              <a:pPr/>
              <a:t>‹#›</a:t>
            </a:fld>
            <a:endParaRPr lang="fr-FR"/>
          </a:p>
        </p:txBody>
      </p:sp>
    </p:spTree>
    <p:extLst>
      <p:ext uri="{BB962C8B-B14F-4D97-AF65-F5344CB8AC3E}">
        <p14:creationId xmlns:p14="http://schemas.microsoft.com/office/powerpoint/2010/main" val="402013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audio14.wav"/><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audio" Target="../media/audio13.wav"/></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audio" Target="../media/audio15.wav"/></Relationships>
</file>

<file path=ppt/slides/_rels/slide15.xml.rels><?xml version="1.0" encoding="UTF-8" standalone="yes"?>
<Relationships xmlns="http://schemas.openxmlformats.org/package/2006/relationships"><Relationship Id="rId3" Type="http://schemas.openxmlformats.org/officeDocument/2006/relationships/audio" Target="../media/audio16.wav"/><Relationship Id="rId4" Type="http://schemas.openxmlformats.org/officeDocument/2006/relationships/audio" Target="../media/audio17.wav"/><Relationship Id="rId5" Type="http://schemas.openxmlformats.org/officeDocument/2006/relationships/image" Target="../media/image28.emf"/><Relationship Id="rId6" Type="http://schemas.openxmlformats.org/officeDocument/2006/relationships/image" Target="../media/image29.emf"/><Relationship Id="rId7" Type="http://schemas.openxmlformats.org/officeDocument/2006/relationships/image" Target="../media/image30.emf"/><Relationship Id="rId1" Type="http://schemas.openxmlformats.org/officeDocument/2006/relationships/slideLayout" Target="../slideLayouts/slideLayout7.xml"/><Relationship Id="rId2" Type="http://schemas.openxmlformats.org/officeDocument/2006/relationships/image" Target="../media/image27.emf"/></Relationships>
</file>

<file path=ppt/slides/_rels/slide16.xml.rels><?xml version="1.0" encoding="UTF-8" standalone="yes"?>
<Relationships xmlns="http://schemas.openxmlformats.org/package/2006/relationships"><Relationship Id="rId3" Type="http://schemas.openxmlformats.org/officeDocument/2006/relationships/audio" Target="../media/audio19.wav"/><Relationship Id="rId4" Type="http://schemas.openxmlformats.org/officeDocument/2006/relationships/audio" Target="../media/audio20.wav"/><Relationship Id="rId5" Type="http://schemas.openxmlformats.org/officeDocument/2006/relationships/audio" Target="../media/audio21.wav"/><Relationship Id="rId6" Type="http://schemas.openxmlformats.org/officeDocument/2006/relationships/image" Target="../media/image31.jpeg"/><Relationship Id="rId7"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audio" Target="../media/audio18.wa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audio" Target="../media/audio23.wav"/><Relationship Id="rId4" Type="http://schemas.openxmlformats.org/officeDocument/2006/relationships/audio" Target="../media/audio24.wav"/><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audio" Target="../media/audio22.wav"/></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audio" Target="../media/audio2.wav"/><Relationship Id="rId5" Type="http://schemas.openxmlformats.org/officeDocument/2006/relationships/image" Target="../media/image2.png"/><Relationship Id="rId6" Type="http://schemas.openxmlformats.org/officeDocument/2006/relationships/audio" Target="../media/audio3.wav"/><Relationship Id="rId7" Type="http://schemas.openxmlformats.org/officeDocument/2006/relationships/image" Target="../media/image3.png"/><Relationship Id="rId8" Type="http://schemas.openxmlformats.org/officeDocument/2006/relationships/audio" Target="../media/audio4.wav"/><Relationship Id="rId9"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audio" Target="../media/audio1.wa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 Id="rId3" Type="http://schemas.openxmlformats.org/officeDocument/2006/relationships/image" Target="../media/image3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audio" Target="../media/audio25.wav"/><Relationship Id="rId4" Type="http://schemas.openxmlformats.org/officeDocument/2006/relationships/audio" Target="../media/audio26.wav"/><Relationship Id="rId5" Type="http://schemas.openxmlformats.org/officeDocument/2006/relationships/audio" Target="../media/audio27.wav"/><Relationship Id="rId6"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audio" Target="../media/audio28.wav"/><Relationship Id="rId5" Type="http://schemas.openxmlformats.org/officeDocument/2006/relationships/audio" Target="../media/audio29.wav"/><Relationship Id="rId6" Type="http://schemas.openxmlformats.org/officeDocument/2006/relationships/audio" Target="../media/audio30.wav"/><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audio" Target="../media/audio31.wav"/><Relationship Id="rId5" Type="http://schemas.openxmlformats.org/officeDocument/2006/relationships/audio" Target="../media/audio32.wav"/><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audio" Target="../media/audio33.wav"/><Relationship Id="rId4" Type="http://schemas.openxmlformats.org/officeDocument/2006/relationships/audio" Target="../media/audio34.wav"/><Relationship Id="rId5" Type="http://schemas.openxmlformats.org/officeDocument/2006/relationships/audio" Target="../media/audio35.wav"/><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 Id="rId3"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audio" Target="../media/audio36.wav"/><Relationship Id="rId4" Type="http://schemas.openxmlformats.org/officeDocument/2006/relationships/audio" Target="../media/audio37.wav"/><Relationship Id="rId5"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3.xml.rels><?xml version="1.0" encoding="UTF-8" standalone="yes"?>
<Relationships xmlns="http://schemas.openxmlformats.org/package/2006/relationships"><Relationship Id="rId11" Type="http://schemas.openxmlformats.org/officeDocument/2006/relationships/image" Target="../media/image8.png"/><Relationship Id="rId12" Type="http://schemas.openxmlformats.org/officeDocument/2006/relationships/audio" Target="../media/audio9.wav"/><Relationship Id="rId13" Type="http://schemas.openxmlformats.org/officeDocument/2006/relationships/image" Target="../media/image9.png"/><Relationship Id="rId14" Type="http://schemas.openxmlformats.org/officeDocument/2006/relationships/audio" Target="../media/audio10.wav"/><Relationship Id="rId15" Type="http://schemas.openxmlformats.org/officeDocument/2006/relationships/image" Target="../media/image10.png"/><Relationship Id="rId16" Type="http://schemas.openxmlformats.org/officeDocument/2006/relationships/audio" Target="../media/audio11.wav"/><Relationship Id="rId17"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audio" Target="../media/audio5.wav"/><Relationship Id="rId3" Type="http://schemas.openxmlformats.org/officeDocument/2006/relationships/image" Target="../media/image5.png"/><Relationship Id="rId4" Type="http://schemas.openxmlformats.org/officeDocument/2006/relationships/audio" Target="../media/audio2.wav"/><Relationship Id="rId5" Type="http://schemas.openxmlformats.org/officeDocument/2006/relationships/image" Target="../media/image2.png"/><Relationship Id="rId6" Type="http://schemas.openxmlformats.org/officeDocument/2006/relationships/audio" Target="../media/audio6.wav"/><Relationship Id="rId7" Type="http://schemas.openxmlformats.org/officeDocument/2006/relationships/image" Target="../media/image6.png"/><Relationship Id="rId8" Type="http://schemas.openxmlformats.org/officeDocument/2006/relationships/audio" Target="../media/audio7.wav"/><Relationship Id="rId9" Type="http://schemas.openxmlformats.org/officeDocument/2006/relationships/image" Target="../media/image7.png"/><Relationship Id="rId10" Type="http://schemas.openxmlformats.org/officeDocument/2006/relationships/audio" Target="../media/audio8.wav"/></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audio" Target="../media/audio28.wav"/><Relationship Id="rId5" Type="http://schemas.openxmlformats.org/officeDocument/2006/relationships/audio" Target="../media/audio29.wav"/><Relationship Id="rId6" Type="http://schemas.openxmlformats.org/officeDocument/2006/relationships/audio" Target="../media/audio30.wav"/><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 Id="rId3" Type="http://schemas.openxmlformats.org/officeDocument/2006/relationships/image" Target="../media/image6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s>
</file>

<file path=ppt/slides/_rels/slide39.xml.rels><?xml version="1.0" encoding="UTF-8" standalone="yes"?>
<Relationships xmlns="http://schemas.openxmlformats.org/package/2006/relationships"><Relationship Id="rId11" Type="http://schemas.openxmlformats.org/officeDocument/2006/relationships/image" Target="../media/image69.jpeg"/><Relationship Id="rId12" Type="http://schemas.openxmlformats.org/officeDocument/2006/relationships/image" Target="../media/image70.jpeg"/><Relationship Id="rId13" Type="http://schemas.openxmlformats.org/officeDocument/2006/relationships/image" Target="../media/image71.jpeg"/><Relationship Id="rId1" Type="http://schemas.openxmlformats.org/officeDocument/2006/relationships/slideLayout" Target="../slideLayouts/slideLayout7.xml"/><Relationship Id="rId2" Type="http://schemas.openxmlformats.org/officeDocument/2006/relationships/audio" Target="../media/audio38.wav"/><Relationship Id="rId3" Type="http://schemas.openxmlformats.org/officeDocument/2006/relationships/audio" Target="../media/audio39.wav"/><Relationship Id="rId4" Type="http://schemas.openxmlformats.org/officeDocument/2006/relationships/audio" Target="../media/audio40.wav"/><Relationship Id="rId5" Type="http://schemas.openxmlformats.org/officeDocument/2006/relationships/audio" Target="../media/audio41.wav"/><Relationship Id="rId6" Type="http://schemas.openxmlformats.org/officeDocument/2006/relationships/audio" Target="../media/audio42.wav"/><Relationship Id="rId7" Type="http://schemas.openxmlformats.org/officeDocument/2006/relationships/audio" Target="../media/audio43.wav"/><Relationship Id="rId8" Type="http://schemas.openxmlformats.org/officeDocument/2006/relationships/audio" Target="../media/audio44.wav"/><Relationship Id="rId9" Type="http://schemas.openxmlformats.org/officeDocument/2006/relationships/audio" Target="../media/audio45.wav"/><Relationship Id="rId10" Type="http://schemas.openxmlformats.org/officeDocument/2006/relationships/audio" Target="../media/audio46.wav"/></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4" Type="http://schemas.openxmlformats.org/officeDocument/2006/relationships/image" Target="../media/image2.png"/><Relationship Id="rId5" Type="http://schemas.openxmlformats.org/officeDocument/2006/relationships/audio" Target="../media/audio12.wav"/><Relationship Id="rId6"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40.xml.rels><?xml version="1.0" encoding="UTF-8" standalone="yes"?>
<Relationships xmlns="http://schemas.openxmlformats.org/package/2006/relationships"><Relationship Id="rId11" Type="http://schemas.openxmlformats.org/officeDocument/2006/relationships/image" Target="../media/image69.jpeg"/><Relationship Id="rId12" Type="http://schemas.openxmlformats.org/officeDocument/2006/relationships/image" Target="../media/image70.jpeg"/><Relationship Id="rId13" Type="http://schemas.openxmlformats.org/officeDocument/2006/relationships/image" Target="../media/image71.jpeg"/><Relationship Id="rId1" Type="http://schemas.openxmlformats.org/officeDocument/2006/relationships/slideLayout" Target="../slideLayouts/slideLayout7.xml"/><Relationship Id="rId2" Type="http://schemas.openxmlformats.org/officeDocument/2006/relationships/audio" Target="../media/audio38.wav"/><Relationship Id="rId3" Type="http://schemas.openxmlformats.org/officeDocument/2006/relationships/audio" Target="../media/audio39.wav"/><Relationship Id="rId4" Type="http://schemas.openxmlformats.org/officeDocument/2006/relationships/audio" Target="../media/audio40.wav"/><Relationship Id="rId5" Type="http://schemas.openxmlformats.org/officeDocument/2006/relationships/audio" Target="../media/audio41.wav"/><Relationship Id="rId6" Type="http://schemas.openxmlformats.org/officeDocument/2006/relationships/audio" Target="../media/audio42.wav"/><Relationship Id="rId7" Type="http://schemas.openxmlformats.org/officeDocument/2006/relationships/audio" Target="../media/audio47.wav"/><Relationship Id="rId8" Type="http://schemas.openxmlformats.org/officeDocument/2006/relationships/audio" Target="../media/audio44.wav"/><Relationship Id="rId9" Type="http://schemas.openxmlformats.org/officeDocument/2006/relationships/audio" Target="../media/audio45.wav"/><Relationship Id="rId10" Type="http://schemas.openxmlformats.org/officeDocument/2006/relationships/audio" Target="../media/audio46.wav"/></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 Id="rId3" Type="http://schemas.openxmlformats.org/officeDocument/2006/relationships/image" Target="../media/image7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 Id="rId3"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png"/><Relationship Id="rId3" Type="http://schemas.openxmlformats.org/officeDocument/2006/relationships/image" Target="../media/image8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 Id="rId3" Type="http://schemas.openxmlformats.org/officeDocument/2006/relationships/image" Target="../media/image9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png"/><Relationship Id="rId3" Type="http://schemas.openxmlformats.org/officeDocument/2006/relationships/audio" Target="../media/audio48.wav"/></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emf"/></Relationships>
</file>

<file path=ppt/slides/_rels/slide61.xml.rels><?xml version="1.0" encoding="UTF-8" standalone="yes"?>
<Relationships xmlns="http://schemas.openxmlformats.org/package/2006/relationships"><Relationship Id="rId3" Type="http://schemas.openxmlformats.org/officeDocument/2006/relationships/audio" Target="../media/audio49.wav"/><Relationship Id="rId4" Type="http://schemas.openxmlformats.org/officeDocument/2006/relationships/audio" Target="../media/audio50.wav"/><Relationship Id="rId5" Type="http://schemas.openxmlformats.org/officeDocument/2006/relationships/audio" Target="../media/audio51.wav"/><Relationship Id="rId6" Type="http://schemas.openxmlformats.org/officeDocument/2006/relationships/audio" Target="../media/audio52.wav"/><Relationship Id="rId1" Type="http://schemas.openxmlformats.org/officeDocument/2006/relationships/slideLayout" Target="../slideLayouts/slideLayout7.xml"/><Relationship Id="rId2" Type="http://schemas.openxmlformats.org/officeDocument/2006/relationships/image" Target="../media/image95.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emf"/><Relationship Id="rId3" Type="http://schemas.openxmlformats.org/officeDocument/2006/relationships/image" Target="../media/image97.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8.png"/><Relationship Id="rId3" Type="http://schemas.openxmlformats.org/officeDocument/2006/relationships/audio" Target="../media/audio53.wav"/></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emf"/></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audio" Target="../media/audio54.wav"/><Relationship Id="rId1" Type="http://schemas.openxmlformats.org/officeDocument/2006/relationships/slideLayout" Target="../slideLayouts/slideLayout7.xml"/><Relationship Id="rId2" Type="http://schemas.openxmlformats.org/officeDocument/2006/relationships/image" Target="../media/image10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4.png"/><Relationship Id="rId3" Type="http://schemas.openxmlformats.org/officeDocument/2006/relationships/image" Target="../media/image10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png"/><Relationship Id="rId3" Type="http://schemas.openxmlformats.org/officeDocument/2006/relationships/image" Target="../media/image11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png"/><Relationship Id="rId3" Type="http://schemas.openxmlformats.org/officeDocument/2006/relationships/image" Target="../media/image11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png"/><Relationship Id="rId3" Type="http://schemas.openxmlformats.org/officeDocument/2006/relationships/image" Target="../media/image11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8.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6.emf"/></Relationships>
</file>

<file path=ppt/slides/_rels/slide80.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1" Type="http://schemas.openxmlformats.org/officeDocument/2006/relationships/slideLayout" Target="../slideLayouts/slideLayout7.xml"/><Relationship Id="rId2" Type="http://schemas.openxmlformats.org/officeDocument/2006/relationships/image" Target="../media/image11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2.png"/><Relationship Id="rId3" Type="http://schemas.openxmlformats.org/officeDocument/2006/relationships/image" Target="../media/image12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png"/><Relationship Id="rId3" Type="http://schemas.openxmlformats.org/officeDocument/2006/relationships/image" Target="../media/image12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6.png"/><Relationship Id="rId3" Type="http://schemas.openxmlformats.org/officeDocument/2006/relationships/image" Target="../media/image12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9.png"/><Relationship Id="rId3" Type="http://schemas.openxmlformats.org/officeDocument/2006/relationships/image" Target="../media/image13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52923" y="762000"/>
            <a:ext cx="7838981" cy="830997"/>
          </a:xfrm>
          <a:prstGeom prst="rect">
            <a:avLst/>
          </a:prstGeom>
          <a:noFill/>
        </p:spPr>
        <p:txBody>
          <a:bodyPr wrap="none" rtlCol="0">
            <a:spAutoFit/>
          </a:bodyPr>
          <a:lstStyle/>
          <a:p>
            <a:r>
              <a:rPr lang="fr-FR" sz="4800" cap="small" dirty="0" smtClean="0">
                <a:solidFill>
                  <a:srgbClr val="F513FF"/>
                </a:solidFill>
                <a:latin typeface="Arial"/>
                <a:cs typeface="Arial"/>
              </a:rPr>
              <a:t>Neurosciences et musique</a:t>
            </a:r>
            <a:endParaRPr lang="fr-FR" sz="4800" cap="small" dirty="0">
              <a:solidFill>
                <a:srgbClr val="F513FF"/>
              </a:solidFill>
              <a:latin typeface="Arial"/>
              <a:cs typeface="Arial"/>
            </a:endParaRPr>
          </a:p>
        </p:txBody>
      </p:sp>
      <p:sp>
        <p:nvSpPr>
          <p:cNvPr id="5" name="ZoneTexte 4"/>
          <p:cNvSpPr txBox="1"/>
          <p:nvPr/>
        </p:nvSpPr>
        <p:spPr>
          <a:xfrm>
            <a:off x="2768163" y="2893567"/>
            <a:ext cx="3614579" cy="2031325"/>
          </a:xfrm>
          <a:prstGeom prst="rect">
            <a:avLst/>
          </a:prstGeom>
          <a:noFill/>
        </p:spPr>
        <p:txBody>
          <a:bodyPr wrap="none" rtlCol="0">
            <a:spAutoFit/>
          </a:bodyPr>
          <a:lstStyle/>
          <a:p>
            <a:pPr algn="ctr"/>
            <a:r>
              <a:rPr lang="fr-FR" dirty="0" smtClean="0">
                <a:solidFill>
                  <a:srgbClr val="FFFF00"/>
                </a:solidFill>
                <a:latin typeface="Arial"/>
                <a:cs typeface="Arial"/>
              </a:rPr>
              <a:t>Bénédicte Poulin-</a:t>
            </a:r>
            <a:r>
              <a:rPr lang="fr-FR" dirty="0" err="1" smtClean="0">
                <a:solidFill>
                  <a:srgbClr val="FFFF00"/>
                </a:solidFill>
                <a:latin typeface="Arial"/>
                <a:cs typeface="Arial"/>
              </a:rPr>
              <a:t>Charronnat</a:t>
            </a:r>
            <a:endParaRPr lang="fr-FR" dirty="0" smtClean="0">
              <a:solidFill>
                <a:srgbClr val="FFFF00"/>
              </a:solidFill>
              <a:latin typeface="Arial"/>
              <a:cs typeface="Arial"/>
            </a:endParaRPr>
          </a:p>
          <a:p>
            <a:pPr algn="ctr"/>
            <a:endParaRPr lang="fr-FR" dirty="0" smtClean="0">
              <a:solidFill>
                <a:srgbClr val="FFFF00"/>
              </a:solidFill>
              <a:latin typeface="Arial"/>
              <a:cs typeface="Arial"/>
            </a:endParaRPr>
          </a:p>
          <a:p>
            <a:pPr algn="ctr"/>
            <a:r>
              <a:rPr lang="fr-FR" dirty="0" smtClean="0">
                <a:solidFill>
                  <a:srgbClr val="FFFF00"/>
                </a:solidFill>
                <a:latin typeface="Arial"/>
                <a:cs typeface="Arial"/>
              </a:rPr>
              <a:t>LEAD CNRS UMR5022</a:t>
            </a:r>
          </a:p>
          <a:p>
            <a:pPr algn="ctr"/>
            <a:r>
              <a:rPr lang="fr-FR" dirty="0" smtClean="0">
                <a:solidFill>
                  <a:srgbClr val="FFFF00"/>
                </a:solidFill>
                <a:latin typeface="Arial"/>
                <a:cs typeface="Arial"/>
              </a:rPr>
              <a:t>Université de Bourgogne</a:t>
            </a:r>
          </a:p>
          <a:p>
            <a:pPr algn="ctr"/>
            <a:r>
              <a:rPr lang="fr-FR" dirty="0" smtClean="0">
                <a:solidFill>
                  <a:srgbClr val="FFFF00"/>
                </a:solidFill>
                <a:latin typeface="Arial"/>
                <a:cs typeface="Arial"/>
              </a:rPr>
              <a:t>Dijon</a:t>
            </a:r>
          </a:p>
          <a:p>
            <a:pPr algn="ctr"/>
            <a:endParaRPr lang="fr-FR" dirty="0" smtClean="0">
              <a:solidFill>
                <a:srgbClr val="FFFF00"/>
              </a:solidFill>
              <a:latin typeface="Arial"/>
              <a:cs typeface="Arial"/>
            </a:endParaRPr>
          </a:p>
          <a:p>
            <a:pPr algn="ctr"/>
            <a:r>
              <a:rPr lang="fr-FR" dirty="0" err="1" smtClean="0">
                <a:solidFill>
                  <a:srgbClr val="FFFF00"/>
                </a:solidFill>
                <a:latin typeface="Arial"/>
                <a:cs typeface="Arial"/>
              </a:rPr>
              <a:t>benedicte.poulin@u-bourgogne.fr</a:t>
            </a:r>
            <a:endParaRPr lang="fr-FR" dirty="0" smtClean="0">
              <a:solidFill>
                <a:srgbClr val="FFFF00"/>
              </a:solidFill>
              <a:latin typeface="Arial"/>
              <a:cs typeface="Arial"/>
            </a:endParaRPr>
          </a:p>
        </p:txBody>
      </p:sp>
    </p:spTree>
    <p:extLst>
      <p:ext uri="{BB962C8B-B14F-4D97-AF65-F5344CB8AC3E}">
        <p14:creationId xmlns:p14="http://schemas.microsoft.com/office/powerpoint/2010/main" val="29238207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59965" y="1299433"/>
            <a:ext cx="4451726" cy="64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0000" tIns="46800" rIns="90000" bIns="46800">
            <a:spAutoFit/>
          </a:bodyPr>
          <a:lstStyle/>
          <a:p>
            <a:r>
              <a:rPr lang="fr-FR" dirty="0" smtClean="0">
                <a:solidFill>
                  <a:srgbClr val="FFFF00"/>
                </a:solidFill>
              </a:rPr>
              <a:t>accords majeurs </a:t>
            </a:r>
            <a:r>
              <a:rPr lang="fr-FR" dirty="0" smtClean="0">
                <a:solidFill>
                  <a:srgbClr val="BC1789"/>
                </a:solidFill>
              </a:rPr>
              <a:t>&gt;</a:t>
            </a:r>
            <a:r>
              <a:rPr lang="fr-FR" dirty="0" smtClean="0">
                <a:solidFill>
                  <a:srgbClr val="F8FF95"/>
                </a:solidFill>
              </a:rPr>
              <a:t> </a:t>
            </a:r>
            <a:r>
              <a:rPr lang="fr-FR" dirty="0" smtClean="0">
                <a:solidFill>
                  <a:srgbClr val="FFFF00"/>
                </a:solidFill>
              </a:rPr>
              <a:t>accords mineurs </a:t>
            </a:r>
            <a:r>
              <a:rPr lang="fr-FR" dirty="0" smtClean="0">
                <a:solidFill>
                  <a:srgbClr val="BC1789"/>
                </a:solidFill>
              </a:rPr>
              <a:t>&gt;</a:t>
            </a:r>
            <a:r>
              <a:rPr lang="fr-FR" dirty="0" smtClean="0">
                <a:solidFill>
                  <a:srgbClr val="F8FF95"/>
                </a:solidFill>
              </a:rPr>
              <a:t> </a:t>
            </a:r>
            <a:r>
              <a:rPr lang="fr-FR" dirty="0" smtClean="0">
                <a:solidFill>
                  <a:srgbClr val="FFFF00"/>
                </a:solidFill>
              </a:rPr>
              <a:t>accords diminués</a:t>
            </a:r>
          </a:p>
        </p:txBody>
      </p:sp>
      <p:grpSp>
        <p:nvGrpSpPr>
          <p:cNvPr id="29" name="Grouper 28"/>
          <p:cNvGrpSpPr/>
          <p:nvPr/>
        </p:nvGrpSpPr>
        <p:grpSpPr>
          <a:xfrm>
            <a:off x="719229" y="4777896"/>
            <a:ext cx="2133689" cy="2019927"/>
            <a:chOff x="719229" y="4777896"/>
            <a:chExt cx="2133689" cy="2019927"/>
          </a:xfrm>
        </p:grpSpPr>
        <p:pic>
          <p:nvPicPr>
            <p:cNvPr id="2" name="Image 1"/>
            <p:cNvPicPr>
              <a:picLocks noChangeAspect="1"/>
            </p:cNvPicPr>
            <p:nvPr/>
          </p:nvPicPr>
          <p:blipFill>
            <a:blip r:embed="rId2"/>
            <a:stretch>
              <a:fillRect/>
            </a:stretch>
          </p:blipFill>
          <p:spPr>
            <a:xfrm>
              <a:off x="918240" y="5151164"/>
              <a:ext cx="1735667" cy="1646659"/>
            </a:xfrm>
            <a:prstGeom prst="rect">
              <a:avLst/>
            </a:prstGeom>
          </p:spPr>
        </p:pic>
        <p:sp>
          <p:nvSpPr>
            <p:cNvPr id="7" name="Text Box 2"/>
            <p:cNvSpPr txBox="1">
              <a:spLocks noChangeArrowheads="1"/>
            </p:cNvSpPr>
            <p:nvPr/>
          </p:nvSpPr>
          <p:spPr bwMode="auto">
            <a:xfrm>
              <a:off x="719229" y="4777896"/>
              <a:ext cx="2133689" cy="37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000" tIns="46800" rIns="90000" bIns="46800">
              <a:spAutoFit/>
            </a:bodyPr>
            <a:lstStyle/>
            <a:p>
              <a:r>
                <a:rPr lang="fr-FR" dirty="0" smtClean="0">
                  <a:solidFill>
                    <a:srgbClr val="FFFF00"/>
                  </a:solidFill>
                </a:rPr>
                <a:t>I, V, IV </a:t>
              </a:r>
              <a:r>
                <a:rPr lang="fr-FR" dirty="0" smtClean="0">
                  <a:solidFill>
                    <a:srgbClr val="BC1789"/>
                  </a:solidFill>
                </a:rPr>
                <a:t>&gt;</a:t>
              </a:r>
              <a:r>
                <a:rPr lang="fr-FR" dirty="0" smtClean="0">
                  <a:solidFill>
                    <a:srgbClr val="F8FF95"/>
                  </a:solidFill>
                </a:rPr>
                <a:t> </a:t>
              </a:r>
              <a:r>
                <a:rPr lang="fr-FR" dirty="0" smtClean="0">
                  <a:solidFill>
                    <a:srgbClr val="FFFF00"/>
                  </a:solidFill>
                </a:rPr>
                <a:t>II, III, VI, VII</a:t>
              </a:r>
            </a:p>
          </p:txBody>
        </p:sp>
      </p:grpSp>
      <p:pic>
        <p:nvPicPr>
          <p:cNvPr id="9"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58" y="1980561"/>
            <a:ext cx="4470400" cy="2336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30" name="Grouper 29"/>
          <p:cNvGrpSpPr/>
          <p:nvPr/>
        </p:nvGrpSpPr>
        <p:grpSpPr>
          <a:xfrm>
            <a:off x="68431" y="2729198"/>
            <a:ext cx="2455709" cy="956734"/>
            <a:chOff x="68431" y="2729198"/>
            <a:chExt cx="2455709" cy="956734"/>
          </a:xfrm>
        </p:grpSpPr>
        <p:sp>
          <p:nvSpPr>
            <p:cNvPr id="12" name="Rectangle 11"/>
            <p:cNvSpPr/>
            <p:nvPr/>
          </p:nvSpPr>
          <p:spPr>
            <a:xfrm>
              <a:off x="68432" y="2729198"/>
              <a:ext cx="2455708" cy="186267"/>
            </a:xfrm>
            <a:prstGeom prst="rect">
              <a:avLst/>
            </a:prstGeom>
            <a:noFill/>
            <a:ln w="28575"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u-ES"/>
            </a:p>
          </p:txBody>
        </p:sp>
        <p:sp>
          <p:nvSpPr>
            <p:cNvPr id="13" name="Rectangle 12"/>
            <p:cNvSpPr/>
            <p:nvPr/>
          </p:nvSpPr>
          <p:spPr>
            <a:xfrm>
              <a:off x="68431" y="3313398"/>
              <a:ext cx="2455709" cy="186267"/>
            </a:xfrm>
            <a:prstGeom prst="rect">
              <a:avLst/>
            </a:prstGeom>
            <a:noFill/>
            <a:ln w="28575"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u-ES"/>
            </a:p>
          </p:txBody>
        </p:sp>
        <p:sp>
          <p:nvSpPr>
            <p:cNvPr id="14" name="Rectangle 13"/>
            <p:cNvSpPr/>
            <p:nvPr/>
          </p:nvSpPr>
          <p:spPr>
            <a:xfrm>
              <a:off x="68431" y="3499665"/>
              <a:ext cx="2455709" cy="186267"/>
            </a:xfrm>
            <a:prstGeom prst="rect">
              <a:avLst/>
            </a:prstGeom>
            <a:noFill/>
            <a:ln w="28575"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u-ES"/>
            </a:p>
          </p:txBody>
        </p:sp>
      </p:grpSp>
      <p:grpSp>
        <p:nvGrpSpPr>
          <p:cNvPr id="31" name="Grouper 30"/>
          <p:cNvGrpSpPr/>
          <p:nvPr/>
        </p:nvGrpSpPr>
        <p:grpSpPr>
          <a:xfrm>
            <a:off x="4005808" y="2915465"/>
            <a:ext cx="364067" cy="770467"/>
            <a:chOff x="4005808" y="2915465"/>
            <a:chExt cx="364067" cy="770467"/>
          </a:xfrm>
        </p:grpSpPr>
        <p:cxnSp>
          <p:nvCxnSpPr>
            <p:cNvPr id="16" name="Connecteur droit 15"/>
            <p:cNvCxnSpPr/>
            <p:nvPr/>
          </p:nvCxnSpPr>
          <p:spPr>
            <a:xfrm>
              <a:off x="4005808" y="2915465"/>
              <a:ext cx="364067" cy="0"/>
            </a:xfrm>
            <a:prstGeom prst="line">
              <a:avLst/>
            </a:prstGeom>
            <a:ln w="28575" cmpd="sng">
              <a:solidFill>
                <a:srgbClr val="F513FF"/>
              </a:solidFill>
            </a:ln>
            <a:effectLst/>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a:off x="4005808" y="3499665"/>
              <a:ext cx="364067" cy="0"/>
            </a:xfrm>
            <a:prstGeom prst="line">
              <a:avLst/>
            </a:prstGeom>
            <a:ln w="28575" cmpd="sng">
              <a:solidFill>
                <a:srgbClr val="F513FF"/>
              </a:solidFill>
            </a:ln>
            <a:effectLst/>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a:off x="4005808" y="3685932"/>
              <a:ext cx="364067" cy="0"/>
            </a:xfrm>
            <a:prstGeom prst="line">
              <a:avLst/>
            </a:prstGeom>
            <a:ln w="28575" cmpd="sng">
              <a:solidFill>
                <a:srgbClr val="F513FF"/>
              </a:solidFill>
            </a:ln>
            <a:effectLst/>
          </p:spPr>
          <p:style>
            <a:lnRef idx="2">
              <a:schemeClr val="accent1"/>
            </a:lnRef>
            <a:fillRef idx="0">
              <a:schemeClr val="accent1"/>
            </a:fillRef>
            <a:effectRef idx="1">
              <a:schemeClr val="accent1"/>
            </a:effectRef>
            <a:fontRef idx="minor">
              <a:schemeClr val="tx1"/>
            </a:fontRef>
          </p:style>
        </p:cxnSp>
      </p:grpSp>
      <p:grpSp>
        <p:nvGrpSpPr>
          <p:cNvPr id="32" name="Grouper 31"/>
          <p:cNvGrpSpPr/>
          <p:nvPr/>
        </p:nvGrpSpPr>
        <p:grpSpPr>
          <a:xfrm>
            <a:off x="4031208" y="3321865"/>
            <a:ext cx="364067" cy="575734"/>
            <a:chOff x="4031208" y="3321865"/>
            <a:chExt cx="364067" cy="575734"/>
          </a:xfrm>
        </p:grpSpPr>
        <p:cxnSp>
          <p:nvCxnSpPr>
            <p:cNvPr id="20" name="Connecteur droit 19"/>
            <p:cNvCxnSpPr/>
            <p:nvPr/>
          </p:nvCxnSpPr>
          <p:spPr>
            <a:xfrm>
              <a:off x="4031208" y="3321865"/>
              <a:ext cx="364067" cy="0"/>
            </a:xfrm>
            <a:prstGeom prst="line">
              <a:avLst/>
            </a:prstGeom>
            <a:ln w="28575" cmpd="sng">
              <a:solidFill>
                <a:srgbClr val="F513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a:off x="4031208" y="3897599"/>
              <a:ext cx="364067" cy="0"/>
            </a:xfrm>
            <a:prstGeom prst="line">
              <a:avLst/>
            </a:prstGeom>
            <a:ln w="28575" cmpd="sng">
              <a:solidFill>
                <a:srgbClr val="F513FF"/>
              </a:solidFill>
              <a:prstDash val="sysDash"/>
            </a:ln>
            <a:effectLst/>
          </p:spPr>
          <p:style>
            <a:lnRef idx="2">
              <a:schemeClr val="accent1"/>
            </a:lnRef>
            <a:fillRef idx="0">
              <a:schemeClr val="accent1"/>
            </a:fillRef>
            <a:effectRef idx="1">
              <a:schemeClr val="accent1"/>
            </a:effectRef>
            <a:fontRef idx="minor">
              <a:schemeClr val="tx1"/>
            </a:fontRef>
          </p:style>
        </p:cxnSp>
      </p:grpSp>
      <p:pic>
        <p:nvPicPr>
          <p:cNvPr id="24" name="Image 23"/>
          <p:cNvPicPr>
            <a:picLocks noChangeAspect="1"/>
          </p:cNvPicPr>
          <p:nvPr/>
        </p:nvPicPr>
        <p:blipFill>
          <a:blip r:embed="rId4"/>
          <a:stretch>
            <a:fillRect/>
          </a:stretch>
        </p:blipFill>
        <p:spPr>
          <a:xfrm>
            <a:off x="4691980" y="3313398"/>
            <a:ext cx="4371585" cy="3402276"/>
          </a:xfrm>
          <a:prstGeom prst="rect">
            <a:avLst/>
          </a:prstGeom>
        </p:spPr>
      </p:pic>
      <p:sp>
        <p:nvSpPr>
          <p:cNvPr id="25" name="ZoneTexte 24"/>
          <p:cNvSpPr txBox="1"/>
          <p:nvPr/>
        </p:nvSpPr>
        <p:spPr>
          <a:xfrm>
            <a:off x="1593850" y="13731"/>
            <a:ext cx="5969000" cy="369332"/>
          </a:xfrm>
          <a:prstGeom prst="rect">
            <a:avLst/>
          </a:prstGeom>
          <a:noFill/>
        </p:spPr>
        <p:txBody>
          <a:bodyPr wrap="square" rtlCol="0">
            <a:spAutoFit/>
          </a:bodyPr>
          <a:lstStyle/>
          <a:p>
            <a:pPr algn="ctr"/>
            <a:r>
              <a:rPr lang="eu-ES" cap="small" dirty="0" smtClean="0">
                <a:solidFill>
                  <a:srgbClr val="F513FF"/>
                </a:solidFill>
                <a:latin typeface="Arial"/>
                <a:cs typeface="Arial"/>
              </a:rPr>
              <a:t>Perception des relations harmoniques</a:t>
            </a:r>
          </a:p>
        </p:txBody>
      </p:sp>
      <p:sp>
        <p:nvSpPr>
          <p:cNvPr id="26" name="ZoneTexte 25"/>
          <p:cNvSpPr txBox="1"/>
          <p:nvPr/>
        </p:nvSpPr>
        <p:spPr>
          <a:xfrm>
            <a:off x="1244147" y="880548"/>
            <a:ext cx="1608771" cy="369332"/>
          </a:xfrm>
          <a:prstGeom prst="rect">
            <a:avLst/>
          </a:prstGeom>
          <a:noFill/>
        </p:spPr>
        <p:txBody>
          <a:bodyPr wrap="none" rtlCol="0">
            <a:spAutoFit/>
          </a:bodyPr>
          <a:lstStyle/>
          <a:p>
            <a:r>
              <a:rPr lang="eu-ES" dirty="0" smtClean="0">
                <a:solidFill>
                  <a:srgbClr val="FFFF00"/>
                </a:solidFill>
                <a:latin typeface="Arial"/>
                <a:cs typeface="Arial"/>
              </a:rPr>
              <a:t>Hors contexte</a:t>
            </a:r>
          </a:p>
        </p:txBody>
      </p:sp>
      <p:sp>
        <p:nvSpPr>
          <p:cNvPr id="27" name="ZoneTexte 26"/>
          <p:cNvSpPr txBox="1"/>
          <p:nvPr/>
        </p:nvSpPr>
        <p:spPr>
          <a:xfrm>
            <a:off x="6159100" y="880548"/>
            <a:ext cx="1403750" cy="369332"/>
          </a:xfrm>
          <a:prstGeom prst="rect">
            <a:avLst/>
          </a:prstGeom>
          <a:noFill/>
        </p:spPr>
        <p:txBody>
          <a:bodyPr wrap="none" rtlCol="0">
            <a:spAutoFit/>
          </a:bodyPr>
          <a:lstStyle/>
          <a:p>
            <a:r>
              <a:rPr lang="eu-ES" dirty="0" smtClean="0">
                <a:solidFill>
                  <a:srgbClr val="FFFF00"/>
                </a:solidFill>
                <a:latin typeface="Arial"/>
                <a:cs typeface="Arial"/>
              </a:rPr>
              <a:t>En contexte</a:t>
            </a:r>
          </a:p>
        </p:txBody>
      </p:sp>
      <p:sp>
        <p:nvSpPr>
          <p:cNvPr id="28" name="ZoneTexte 27"/>
          <p:cNvSpPr txBox="1"/>
          <p:nvPr/>
        </p:nvSpPr>
        <p:spPr>
          <a:xfrm>
            <a:off x="49758" y="405272"/>
            <a:ext cx="6253485" cy="369332"/>
          </a:xfrm>
          <a:prstGeom prst="rect">
            <a:avLst/>
          </a:prstGeom>
          <a:noFill/>
        </p:spPr>
        <p:txBody>
          <a:bodyPr wrap="none" rtlCol="0">
            <a:spAutoFit/>
          </a:bodyPr>
          <a:lstStyle/>
          <a:p>
            <a:r>
              <a:rPr lang="eu-ES" dirty="0" smtClean="0">
                <a:solidFill>
                  <a:srgbClr val="FFFF00"/>
                </a:solidFill>
                <a:latin typeface="Arial"/>
                <a:cs typeface="Arial"/>
              </a:rPr>
              <a:t>2 accords: Combien le second accord suit bien le premier ? </a:t>
            </a:r>
          </a:p>
        </p:txBody>
      </p:sp>
      <p:grpSp>
        <p:nvGrpSpPr>
          <p:cNvPr id="35" name="Grouper 34"/>
          <p:cNvGrpSpPr/>
          <p:nvPr/>
        </p:nvGrpSpPr>
        <p:grpSpPr>
          <a:xfrm>
            <a:off x="4691980" y="1249880"/>
            <a:ext cx="4181086" cy="1736713"/>
            <a:chOff x="4691980" y="1249880"/>
            <a:chExt cx="4181086" cy="1736713"/>
          </a:xfrm>
        </p:grpSpPr>
        <p:pic>
          <p:nvPicPr>
            <p:cNvPr id="33" name="Image 32"/>
            <p:cNvPicPr>
              <a:picLocks noChangeAspect="1"/>
            </p:cNvPicPr>
            <p:nvPr/>
          </p:nvPicPr>
          <p:blipFill>
            <a:blip r:embed="rId5"/>
            <a:stretch>
              <a:fillRect/>
            </a:stretch>
          </p:blipFill>
          <p:spPr>
            <a:xfrm>
              <a:off x="6773622" y="1249880"/>
              <a:ext cx="2099444" cy="1736713"/>
            </a:xfrm>
            <a:prstGeom prst="rect">
              <a:avLst/>
            </a:prstGeom>
          </p:spPr>
        </p:pic>
        <p:sp>
          <p:nvSpPr>
            <p:cNvPr id="34" name="ZoneTexte 33"/>
            <p:cNvSpPr txBox="1"/>
            <p:nvPr/>
          </p:nvSpPr>
          <p:spPr>
            <a:xfrm>
              <a:off x="4691980" y="1795071"/>
              <a:ext cx="1942284" cy="646331"/>
            </a:xfrm>
            <a:prstGeom prst="rect">
              <a:avLst/>
            </a:prstGeom>
            <a:noFill/>
          </p:spPr>
          <p:txBody>
            <a:bodyPr wrap="none" rtlCol="0">
              <a:spAutoFit/>
            </a:bodyPr>
            <a:lstStyle/>
            <a:p>
              <a:r>
                <a:rPr lang="eu-ES" dirty="0" smtClean="0">
                  <a:solidFill>
                    <a:srgbClr val="FFFF00"/>
                  </a:solidFill>
                  <a:latin typeface="Arial"/>
                  <a:cs typeface="Arial"/>
                </a:rPr>
                <a:t>Théorie musicale</a:t>
              </a:r>
            </a:p>
            <a:p>
              <a:r>
                <a:rPr lang="eu-ES" dirty="0" smtClean="0">
                  <a:solidFill>
                    <a:srgbClr val="FFFF00"/>
                  </a:solidFill>
                  <a:latin typeface="Arial"/>
                  <a:cs typeface="Arial"/>
                </a:rPr>
                <a:t>             =&gt;</a:t>
              </a:r>
            </a:p>
          </p:txBody>
        </p:sp>
      </p:grpSp>
    </p:spTree>
    <p:extLst>
      <p:ext uri="{BB962C8B-B14F-4D97-AF65-F5344CB8AC3E}">
        <p14:creationId xmlns:p14="http://schemas.microsoft.com/office/powerpoint/2010/main" val="3710640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2959099" y="826546"/>
            <a:ext cx="4694767" cy="4609018"/>
          </a:xfrm>
          <a:prstGeom prst="rect">
            <a:avLst/>
          </a:prstGeom>
        </p:spPr>
      </p:pic>
      <p:sp>
        <p:nvSpPr>
          <p:cNvPr id="8" name="ZoneTexte 7"/>
          <p:cNvSpPr txBox="1"/>
          <p:nvPr/>
        </p:nvSpPr>
        <p:spPr>
          <a:xfrm>
            <a:off x="48089" y="6396295"/>
            <a:ext cx="9062043" cy="461665"/>
          </a:xfrm>
          <a:prstGeom prst="rect">
            <a:avLst/>
          </a:prstGeom>
          <a:noFill/>
        </p:spPr>
        <p:txBody>
          <a:bodyPr wrap="square" rtlCol="0">
            <a:spAutoFit/>
          </a:bodyPr>
          <a:lstStyle/>
          <a:p>
            <a:r>
              <a:rPr lang="fr-FR" sz="1200" dirty="0" err="1">
                <a:solidFill>
                  <a:schemeClr val="bg1"/>
                </a:solidFill>
                <a:latin typeface="Arial"/>
                <a:cs typeface="Arial"/>
              </a:rPr>
              <a:t>Krumhansl</a:t>
            </a:r>
            <a:r>
              <a:rPr lang="fr-FR" sz="1200" dirty="0">
                <a:solidFill>
                  <a:schemeClr val="bg1"/>
                </a:solidFill>
                <a:latin typeface="Arial"/>
                <a:cs typeface="Arial"/>
              </a:rPr>
              <a:t>, C. L., </a:t>
            </a:r>
            <a:r>
              <a:rPr lang="fr-FR" sz="1200" dirty="0" err="1">
                <a:solidFill>
                  <a:schemeClr val="bg1"/>
                </a:solidFill>
                <a:latin typeface="Arial"/>
                <a:cs typeface="Arial"/>
              </a:rPr>
              <a:t>Bharucha</a:t>
            </a:r>
            <a:r>
              <a:rPr lang="fr-FR" sz="1200" dirty="0">
                <a:solidFill>
                  <a:schemeClr val="bg1"/>
                </a:solidFill>
                <a:latin typeface="Arial"/>
                <a:cs typeface="Arial"/>
              </a:rPr>
              <a:t>, J., &amp; </a:t>
            </a:r>
            <a:r>
              <a:rPr lang="fr-FR" sz="1200" dirty="0" err="1">
                <a:solidFill>
                  <a:schemeClr val="bg1"/>
                </a:solidFill>
                <a:latin typeface="Arial"/>
                <a:cs typeface="Arial"/>
              </a:rPr>
              <a:t>Castellano</a:t>
            </a:r>
            <a:r>
              <a:rPr lang="fr-FR" sz="1200" dirty="0">
                <a:solidFill>
                  <a:schemeClr val="bg1"/>
                </a:solidFill>
                <a:latin typeface="Arial"/>
                <a:cs typeface="Arial"/>
              </a:rPr>
              <a:t>, M. A. (1982). Key distance </a:t>
            </a:r>
            <a:r>
              <a:rPr lang="fr-FR" sz="1200" dirty="0" err="1">
                <a:solidFill>
                  <a:schemeClr val="bg1"/>
                </a:solidFill>
                <a:latin typeface="Arial"/>
                <a:cs typeface="Arial"/>
              </a:rPr>
              <a:t>effects</a:t>
            </a:r>
            <a:r>
              <a:rPr lang="fr-FR" sz="1200" dirty="0">
                <a:solidFill>
                  <a:schemeClr val="bg1"/>
                </a:solidFill>
                <a:latin typeface="Arial"/>
                <a:cs typeface="Arial"/>
              </a:rPr>
              <a:t> on </a:t>
            </a:r>
            <a:r>
              <a:rPr lang="fr-FR" sz="1200" dirty="0" err="1">
                <a:solidFill>
                  <a:schemeClr val="bg1"/>
                </a:solidFill>
                <a:latin typeface="Arial"/>
                <a:cs typeface="Arial"/>
              </a:rPr>
              <a:t>perceived</a:t>
            </a:r>
            <a:r>
              <a:rPr lang="fr-FR" sz="1200" dirty="0">
                <a:solidFill>
                  <a:schemeClr val="bg1"/>
                </a:solidFill>
                <a:latin typeface="Arial"/>
                <a:cs typeface="Arial"/>
              </a:rPr>
              <a:t> </a:t>
            </a:r>
            <a:r>
              <a:rPr lang="fr-FR" sz="1200" dirty="0" err="1">
                <a:solidFill>
                  <a:schemeClr val="bg1"/>
                </a:solidFill>
                <a:latin typeface="Arial"/>
                <a:cs typeface="Arial"/>
              </a:rPr>
              <a:t>harmonic</a:t>
            </a:r>
            <a:r>
              <a:rPr lang="fr-FR" sz="1200" dirty="0">
                <a:solidFill>
                  <a:schemeClr val="bg1"/>
                </a:solidFill>
                <a:latin typeface="Arial"/>
                <a:cs typeface="Arial"/>
              </a:rPr>
              <a:t> structure in music. </a:t>
            </a:r>
            <a:r>
              <a:rPr lang="fr-FR" sz="1200" i="1" dirty="0">
                <a:solidFill>
                  <a:schemeClr val="bg1"/>
                </a:solidFill>
                <a:latin typeface="Arial"/>
                <a:cs typeface="Arial"/>
              </a:rPr>
              <a:t>Perception &amp; </a:t>
            </a:r>
            <a:r>
              <a:rPr lang="fr-FR" sz="1200" i="1" dirty="0" err="1">
                <a:solidFill>
                  <a:schemeClr val="bg1"/>
                </a:solidFill>
                <a:latin typeface="Arial"/>
                <a:cs typeface="Arial"/>
              </a:rPr>
              <a:t>Psychophysics</a:t>
            </a:r>
            <a:r>
              <a:rPr lang="fr-FR" sz="1200" i="1" dirty="0">
                <a:solidFill>
                  <a:schemeClr val="bg1"/>
                </a:solidFill>
                <a:latin typeface="Arial"/>
                <a:cs typeface="Arial"/>
              </a:rPr>
              <a:t>, 32</a:t>
            </a:r>
            <a:r>
              <a:rPr lang="fr-FR" sz="1200" dirty="0">
                <a:solidFill>
                  <a:schemeClr val="bg1"/>
                </a:solidFill>
                <a:latin typeface="Arial"/>
                <a:cs typeface="Arial"/>
              </a:rPr>
              <a:t>(2), 96-108. </a:t>
            </a:r>
            <a:endParaRPr lang="eu-ES" sz="1200" dirty="0">
              <a:solidFill>
                <a:schemeClr val="bg1"/>
              </a:solidFill>
              <a:latin typeface="Arial"/>
              <a:cs typeface="Arial"/>
            </a:endParaRPr>
          </a:p>
        </p:txBody>
      </p:sp>
      <p:sp>
        <p:nvSpPr>
          <p:cNvPr id="9" name="ZoneTexte 8"/>
          <p:cNvSpPr txBox="1"/>
          <p:nvPr/>
        </p:nvSpPr>
        <p:spPr>
          <a:xfrm>
            <a:off x="169333" y="135466"/>
            <a:ext cx="6840146" cy="369332"/>
          </a:xfrm>
          <a:prstGeom prst="rect">
            <a:avLst/>
          </a:prstGeom>
          <a:noFill/>
        </p:spPr>
        <p:txBody>
          <a:bodyPr wrap="none" rtlCol="0">
            <a:spAutoFit/>
          </a:bodyPr>
          <a:lstStyle/>
          <a:p>
            <a:r>
              <a:rPr lang="eu-ES" dirty="0" smtClean="0">
                <a:solidFill>
                  <a:srgbClr val="FFFF00"/>
                </a:solidFill>
                <a:latin typeface="Arial"/>
                <a:cs typeface="Arial"/>
              </a:rPr>
              <a:t>Les effets de distance contextuelle et de d’asymétrie contextuelle</a:t>
            </a:r>
          </a:p>
        </p:txBody>
      </p:sp>
      <p:pic>
        <p:nvPicPr>
          <p:cNvPr id="10" name="Image 9"/>
          <p:cNvPicPr>
            <a:picLocks noChangeAspect="1"/>
          </p:cNvPicPr>
          <p:nvPr/>
        </p:nvPicPr>
        <p:blipFill>
          <a:blip r:embed="rId3"/>
          <a:stretch>
            <a:fillRect/>
          </a:stretch>
        </p:blipFill>
        <p:spPr>
          <a:xfrm>
            <a:off x="48089" y="826546"/>
            <a:ext cx="2099444" cy="1736713"/>
          </a:xfrm>
          <a:prstGeom prst="rect">
            <a:avLst/>
          </a:prstGeom>
        </p:spPr>
      </p:pic>
      <p:sp>
        <p:nvSpPr>
          <p:cNvPr id="11" name="ZoneTexte 10"/>
          <p:cNvSpPr txBox="1"/>
          <p:nvPr/>
        </p:nvSpPr>
        <p:spPr>
          <a:xfrm>
            <a:off x="80740" y="5554133"/>
            <a:ext cx="9029392" cy="646331"/>
          </a:xfrm>
          <a:prstGeom prst="rect">
            <a:avLst/>
          </a:prstGeom>
          <a:noFill/>
        </p:spPr>
        <p:txBody>
          <a:bodyPr wrap="square" rtlCol="0">
            <a:spAutoFit/>
          </a:bodyPr>
          <a:lstStyle/>
          <a:p>
            <a:r>
              <a:rPr lang="eu-ES" dirty="0" smtClean="0">
                <a:solidFill>
                  <a:srgbClr val="FFFF00"/>
                </a:solidFill>
                <a:latin typeface="Arial"/>
                <a:cs typeface="Arial"/>
              </a:rPr>
              <a:t>Les auditeurs semblent percevoir les relations harmoniques de manière assez similaire à ce que décrit la théorie musicale.</a:t>
            </a:r>
          </a:p>
        </p:txBody>
      </p:sp>
    </p:spTree>
    <p:extLst>
      <p:ext uri="{BB962C8B-B14F-4D97-AF65-F5344CB8AC3E}">
        <p14:creationId xmlns:p14="http://schemas.microsoft.com/office/powerpoint/2010/main" val="4835162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683484" y="2142545"/>
            <a:ext cx="2237361"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dirty="0" smtClean="0">
                <a:solidFill>
                  <a:srgbClr val="FFFF00"/>
                </a:solidFill>
              </a:rPr>
              <a:t>Contexte harmonique</a:t>
            </a:r>
            <a:endParaRPr lang="fr-FR" dirty="0">
              <a:solidFill>
                <a:srgbClr val="FFFF00"/>
              </a:solidFill>
            </a:endParaRPr>
          </a:p>
        </p:txBody>
      </p:sp>
      <p:sp>
        <p:nvSpPr>
          <p:cNvPr id="4" name="Text Box 4"/>
          <p:cNvSpPr txBox="1">
            <a:spLocks noChangeArrowheads="1"/>
          </p:cNvSpPr>
          <p:nvPr/>
        </p:nvSpPr>
        <p:spPr bwMode="auto">
          <a:xfrm>
            <a:off x="6255484" y="2142545"/>
            <a:ext cx="1328797"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dirty="0" smtClean="0">
                <a:solidFill>
                  <a:srgbClr val="FFFF00"/>
                </a:solidFill>
              </a:rPr>
              <a:t>Accord cible</a:t>
            </a:r>
            <a:endParaRPr lang="fr-FR" dirty="0">
              <a:solidFill>
                <a:srgbClr val="FFFF00"/>
              </a:solidFill>
            </a:endParaRPr>
          </a:p>
        </p:txBody>
      </p:sp>
      <p:cxnSp>
        <p:nvCxnSpPr>
          <p:cNvPr id="5" name="AutoShape 6"/>
          <p:cNvCxnSpPr>
            <a:cxnSpLocks noChangeShapeType="1"/>
            <a:stCxn id="3" idx="0"/>
            <a:endCxn id="4" idx="0"/>
          </p:cNvCxnSpPr>
          <p:nvPr/>
        </p:nvCxnSpPr>
        <p:spPr bwMode="auto">
          <a:xfrm rot="5400000" flipH="1" flipV="1">
            <a:off x="4861024" y="83686"/>
            <a:ext cx="12700" cy="4117718"/>
          </a:xfrm>
          <a:prstGeom prst="curvedConnector3">
            <a:avLst>
              <a:gd name="adj1" fmla="val 1800000"/>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6" name="Text Box 7"/>
          <p:cNvSpPr txBox="1">
            <a:spLocks noChangeArrowheads="1"/>
          </p:cNvSpPr>
          <p:nvPr/>
        </p:nvSpPr>
        <p:spPr bwMode="auto">
          <a:xfrm>
            <a:off x="3332053" y="1515545"/>
            <a:ext cx="2171423"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fr-FR" dirty="0">
                <a:solidFill>
                  <a:srgbClr val="FFFF00"/>
                </a:solidFill>
              </a:rPr>
              <a:t>Relation Harmonique</a:t>
            </a:r>
          </a:p>
        </p:txBody>
      </p:sp>
      <p:sp>
        <p:nvSpPr>
          <p:cNvPr id="7" name="Text Box 8"/>
          <p:cNvSpPr txBox="1">
            <a:spLocks noChangeArrowheads="1"/>
          </p:cNvSpPr>
          <p:nvPr/>
        </p:nvSpPr>
        <p:spPr bwMode="auto">
          <a:xfrm>
            <a:off x="5264884" y="2516155"/>
            <a:ext cx="2432978"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600" dirty="0" smtClean="0">
                <a:solidFill>
                  <a:srgbClr val="FFFF00"/>
                </a:solidFill>
              </a:rPr>
              <a:t>Relié/</a:t>
            </a:r>
            <a:r>
              <a:rPr lang="fr-FR" sz="1600" dirty="0">
                <a:solidFill>
                  <a:srgbClr val="FFFF00"/>
                </a:solidFill>
              </a:rPr>
              <a:t>moins </a:t>
            </a:r>
            <a:r>
              <a:rPr lang="fr-FR" sz="1600" dirty="0" smtClean="0">
                <a:solidFill>
                  <a:srgbClr val="FFFF00"/>
                </a:solidFill>
              </a:rPr>
              <a:t>relié/non-relié</a:t>
            </a:r>
            <a:endParaRPr lang="fr-FR" sz="1600" dirty="0">
              <a:solidFill>
                <a:srgbClr val="FFFF00"/>
              </a:solidFill>
            </a:endParaRPr>
          </a:p>
        </p:txBody>
      </p:sp>
      <p:sp>
        <p:nvSpPr>
          <p:cNvPr id="8" name="Text Box 9"/>
          <p:cNvSpPr txBox="1">
            <a:spLocks noChangeArrowheads="1"/>
          </p:cNvSpPr>
          <p:nvPr/>
        </p:nvSpPr>
        <p:spPr bwMode="auto">
          <a:xfrm>
            <a:off x="3648809" y="3971090"/>
            <a:ext cx="3403496"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dirty="0" smtClean="0">
                <a:solidFill>
                  <a:srgbClr val="FFFF00"/>
                </a:solidFill>
              </a:rPr>
              <a:t>T</a:t>
            </a:r>
            <a:r>
              <a:rPr lang="fr-FR" altLang="ja-JP" dirty="0" smtClean="0">
                <a:solidFill>
                  <a:srgbClr val="FFFF00"/>
                </a:solidFill>
              </a:rPr>
              <a:t>âche le plus </a:t>
            </a:r>
            <a:r>
              <a:rPr lang="fr-FR" altLang="ja-JP" dirty="0">
                <a:solidFill>
                  <a:srgbClr val="FFFF00"/>
                </a:solidFill>
              </a:rPr>
              <a:t>souvent « implicite »</a:t>
            </a:r>
            <a:endParaRPr lang="fr-FR" dirty="0">
              <a:solidFill>
                <a:srgbClr val="FFFF00"/>
              </a:solidFill>
            </a:endParaRPr>
          </a:p>
        </p:txBody>
      </p:sp>
      <p:cxnSp>
        <p:nvCxnSpPr>
          <p:cNvPr id="9" name="AutoShape 10"/>
          <p:cNvCxnSpPr>
            <a:cxnSpLocks noChangeShapeType="1"/>
            <a:stCxn id="8" idx="0"/>
            <a:endCxn id="7" idx="2"/>
          </p:cNvCxnSpPr>
          <p:nvPr/>
        </p:nvCxnSpPr>
        <p:spPr bwMode="auto">
          <a:xfrm flipV="1">
            <a:off x="5350557" y="2854709"/>
            <a:ext cx="1130816" cy="1116381"/>
          </a:xfrm>
          <a:prstGeom prst="straightConnector1">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10" name="Text Box 11"/>
          <p:cNvSpPr txBox="1">
            <a:spLocks noChangeArrowheads="1"/>
          </p:cNvSpPr>
          <p:nvPr/>
        </p:nvSpPr>
        <p:spPr bwMode="auto">
          <a:xfrm>
            <a:off x="3689044" y="4456865"/>
            <a:ext cx="2253341"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600" dirty="0">
                <a:solidFill>
                  <a:srgbClr val="FFFF00"/>
                </a:solidFill>
              </a:rPr>
              <a:t>Jugement </a:t>
            </a:r>
            <a:r>
              <a:rPr lang="fr-FR" sz="1600" dirty="0" smtClean="0">
                <a:solidFill>
                  <a:srgbClr val="FFFF00"/>
                </a:solidFill>
              </a:rPr>
              <a:t>d’intonation</a:t>
            </a:r>
            <a:endParaRPr lang="fr-FR" sz="1600" dirty="0">
              <a:solidFill>
                <a:srgbClr val="FFFF00"/>
              </a:solidFill>
            </a:endParaRPr>
          </a:p>
          <a:p>
            <a:r>
              <a:rPr lang="fr-FR" sz="1600" dirty="0">
                <a:solidFill>
                  <a:srgbClr val="FFFF00"/>
                </a:solidFill>
              </a:rPr>
              <a:t>Discrimination de timbre</a:t>
            </a:r>
          </a:p>
        </p:txBody>
      </p:sp>
      <p:sp>
        <p:nvSpPr>
          <p:cNvPr id="11" name="ZoneTexte 10"/>
          <p:cNvSpPr txBox="1"/>
          <p:nvPr/>
        </p:nvSpPr>
        <p:spPr>
          <a:xfrm>
            <a:off x="1593850" y="13731"/>
            <a:ext cx="5969000" cy="369332"/>
          </a:xfrm>
          <a:prstGeom prst="rect">
            <a:avLst/>
          </a:prstGeom>
          <a:noFill/>
        </p:spPr>
        <p:txBody>
          <a:bodyPr wrap="square" rtlCol="0">
            <a:spAutoFit/>
          </a:bodyPr>
          <a:lstStyle/>
          <a:p>
            <a:pPr algn="ctr"/>
            <a:r>
              <a:rPr lang="eu-ES" cap="small" dirty="0" smtClean="0">
                <a:solidFill>
                  <a:srgbClr val="F513FF"/>
                </a:solidFill>
                <a:latin typeface="Arial"/>
                <a:cs typeface="Arial"/>
              </a:rPr>
              <a:t>Le paradigme d’amorçage harmonique</a:t>
            </a:r>
          </a:p>
        </p:txBody>
      </p:sp>
    </p:spTree>
    <p:extLst>
      <p:ext uri="{BB962C8B-B14F-4D97-AF65-F5344CB8AC3E}">
        <p14:creationId xmlns:p14="http://schemas.microsoft.com/office/powerpoint/2010/main" val="4035064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r 6"/>
          <p:cNvGrpSpPr/>
          <p:nvPr/>
        </p:nvGrpSpPr>
        <p:grpSpPr>
          <a:xfrm>
            <a:off x="72231" y="1244355"/>
            <a:ext cx="1598740" cy="610820"/>
            <a:chOff x="-63233" y="1752345"/>
            <a:chExt cx="1598740" cy="610820"/>
          </a:xfrm>
        </p:grpSpPr>
        <p:sp>
          <p:nvSpPr>
            <p:cNvPr id="8" name="ZoneTexte 7"/>
            <p:cNvSpPr txBox="1"/>
            <p:nvPr/>
          </p:nvSpPr>
          <p:spPr>
            <a:xfrm>
              <a:off x="-63233" y="1752345"/>
              <a:ext cx="1598740" cy="369332"/>
            </a:xfrm>
            <a:prstGeom prst="rect">
              <a:avLst/>
            </a:prstGeom>
            <a:noFill/>
          </p:spPr>
          <p:txBody>
            <a:bodyPr wrap="none" rtlCol="0">
              <a:spAutoFit/>
            </a:bodyPr>
            <a:lstStyle/>
            <a:p>
              <a:pPr algn="just"/>
              <a:r>
                <a:rPr lang="fr-FR" smtClean="0">
                  <a:solidFill>
                    <a:srgbClr val="FFFF00"/>
                  </a:solidFill>
                </a:rPr>
                <a:t>Accord amorce</a:t>
              </a:r>
            </a:p>
          </p:txBody>
        </p:sp>
        <p:sp>
          <p:nvSpPr>
            <p:cNvPr id="9" name="ZoneTexte 8"/>
            <p:cNvSpPr txBox="1"/>
            <p:nvPr/>
          </p:nvSpPr>
          <p:spPr>
            <a:xfrm>
              <a:off x="190084" y="1993833"/>
              <a:ext cx="1092103" cy="369332"/>
            </a:xfrm>
            <a:prstGeom prst="rect">
              <a:avLst/>
            </a:prstGeom>
            <a:noFill/>
          </p:spPr>
          <p:txBody>
            <a:bodyPr wrap="none" rtlCol="0">
              <a:spAutoFit/>
            </a:bodyPr>
            <a:lstStyle/>
            <a:p>
              <a:pPr algn="just"/>
              <a:r>
                <a:rPr lang="fr-FR" smtClean="0">
                  <a:solidFill>
                    <a:srgbClr val="FFFF00"/>
                  </a:solidFill>
                </a:rPr>
                <a:t>Do-mi-sol</a:t>
              </a:r>
            </a:p>
          </p:txBody>
        </p:sp>
      </p:grpSp>
      <p:grpSp>
        <p:nvGrpSpPr>
          <p:cNvPr id="10" name="Grouper 9"/>
          <p:cNvGrpSpPr/>
          <p:nvPr/>
        </p:nvGrpSpPr>
        <p:grpSpPr>
          <a:xfrm>
            <a:off x="1670971" y="803999"/>
            <a:ext cx="2584149" cy="610819"/>
            <a:chOff x="1535507" y="1311989"/>
            <a:chExt cx="2584149" cy="610819"/>
          </a:xfrm>
        </p:grpSpPr>
        <p:sp>
          <p:nvSpPr>
            <p:cNvPr id="11" name="ZoneTexte 10"/>
            <p:cNvSpPr txBox="1"/>
            <p:nvPr/>
          </p:nvSpPr>
          <p:spPr>
            <a:xfrm>
              <a:off x="2322544" y="1311989"/>
              <a:ext cx="1797112" cy="369332"/>
            </a:xfrm>
            <a:prstGeom prst="rect">
              <a:avLst/>
            </a:prstGeom>
            <a:noFill/>
          </p:spPr>
          <p:txBody>
            <a:bodyPr wrap="none" rtlCol="0">
              <a:spAutoFit/>
            </a:bodyPr>
            <a:lstStyle/>
            <a:p>
              <a:pPr algn="just"/>
              <a:r>
                <a:rPr lang="fr-FR" smtClean="0">
                  <a:solidFill>
                    <a:srgbClr val="FFFF00"/>
                  </a:solidFill>
                </a:rPr>
                <a:t>Accord cible relié</a:t>
              </a:r>
            </a:p>
          </p:txBody>
        </p:sp>
        <p:cxnSp>
          <p:nvCxnSpPr>
            <p:cNvPr id="12" name="Connecteur droit avec flèche 11"/>
            <p:cNvCxnSpPr>
              <a:stCxn id="8" idx="3"/>
              <a:endCxn id="11" idx="1"/>
            </p:cNvCxnSpPr>
            <p:nvPr/>
          </p:nvCxnSpPr>
          <p:spPr>
            <a:xfrm flipV="1">
              <a:off x="1535507" y="1496655"/>
              <a:ext cx="787037" cy="423423"/>
            </a:xfrm>
            <a:prstGeom prst="straightConnector1">
              <a:avLst/>
            </a:prstGeom>
            <a:ln>
              <a:solidFill>
                <a:srgbClr val="F513FF"/>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ZoneTexte 12">
              <a:hlinkClick r:id="" action="ppaction://noaction">
                <a:snd r:embed="rId2" name="BS86_R.wav"/>
              </a:hlinkClick>
            </p:cNvPr>
            <p:cNvSpPr txBox="1"/>
            <p:nvPr/>
          </p:nvSpPr>
          <p:spPr>
            <a:xfrm>
              <a:off x="2748423" y="1553476"/>
              <a:ext cx="945353" cy="369332"/>
            </a:xfrm>
            <a:prstGeom prst="rect">
              <a:avLst/>
            </a:prstGeom>
            <a:noFill/>
          </p:spPr>
          <p:txBody>
            <a:bodyPr wrap="none" rtlCol="0">
              <a:spAutoFit/>
            </a:bodyPr>
            <a:lstStyle/>
            <a:p>
              <a:pPr algn="just"/>
              <a:r>
                <a:rPr lang="fr-FR" smtClean="0">
                  <a:solidFill>
                    <a:srgbClr val="FFFF00"/>
                  </a:solidFill>
                </a:rPr>
                <a:t>Sol-si-ré</a:t>
              </a:r>
            </a:p>
          </p:txBody>
        </p:sp>
      </p:grpSp>
      <p:grpSp>
        <p:nvGrpSpPr>
          <p:cNvPr id="14" name="Grouper 13"/>
          <p:cNvGrpSpPr/>
          <p:nvPr/>
        </p:nvGrpSpPr>
        <p:grpSpPr>
          <a:xfrm>
            <a:off x="1670971" y="1412088"/>
            <a:ext cx="2913888" cy="903146"/>
            <a:chOff x="1535507" y="1920078"/>
            <a:chExt cx="2913888" cy="903146"/>
          </a:xfrm>
        </p:grpSpPr>
        <p:sp>
          <p:nvSpPr>
            <p:cNvPr id="15" name="ZoneTexte 14"/>
            <p:cNvSpPr txBox="1"/>
            <p:nvPr/>
          </p:nvSpPr>
          <p:spPr>
            <a:xfrm>
              <a:off x="2217331" y="2220928"/>
              <a:ext cx="2232064" cy="369332"/>
            </a:xfrm>
            <a:prstGeom prst="rect">
              <a:avLst/>
            </a:prstGeom>
            <a:noFill/>
          </p:spPr>
          <p:txBody>
            <a:bodyPr wrap="none" rtlCol="0">
              <a:spAutoFit/>
            </a:bodyPr>
            <a:lstStyle/>
            <a:p>
              <a:pPr algn="just"/>
              <a:r>
                <a:rPr lang="fr-FR" smtClean="0">
                  <a:solidFill>
                    <a:srgbClr val="FFFF00"/>
                  </a:solidFill>
                </a:rPr>
                <a:t>Accord cible non-relié</a:t>
              </a:r>
            </a:p>
          </p:txBody>
        </p:sp>
        <p:cxnSp>
          <p:nvCxnSpPr>
            <p:cNvPr id="16" name="Connecteur droit avec flèche 15"/>
            <p:cNvCxnSpPr>
              <a:stCxn id="8" idx="3"/>
              <a:endCxn id="15" idx="1"/>
            </p:cNvCxnSpPr>
            <p:nvPr/>
          </p:nvCxnSpPr>
          <p:spPr>
            <a:xfrm>
              <a:off x="1535507" y="1920078"/>
              <a:ext cx="681824" cy="485516"/>
            </a:xfrm>
            <a:prstGeom prst="straightConnector1">
              <a:avLst/>
            </a:prstGeom>
            <a:ln>
              <a:solidFill>
                <a:srgbClr val="F513FF"/>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ZoneTexte 16">
              <a:hlinkClick r:id="" action="ppaction://noaction">
                <a:snd r:embed="rId3" name="BS86_U.wav"/>
              </a:hlinkClick>
            </p:cNvPr>
            <p:cNvSpPr txBox="1"/>
            <p:nvPr/>
          </p:nvSpPr>
          <p:spPr>
            <a:xfrm>
              <a:off x="2702420" y="2453892"/>
              <a:ext cx="1261884" cy="369332"/>
            </a:xfrm>
            <a:prstGeom prst="rect">
              <a:avLst/>
            </a:prstGeom>
            <a:noFill/>
          </p:spPr>
          <p:txBody>
            <a:bodyPr wrap="none" rtlCol="0">
              <a:spAutoFit/>
            </a:bodyPr>
            <a:lstStyle/>
            <a:p>
              <a:pPr algn="just"/>
              <a:r>
                <a:rPr lang="fr-FR" smtClean="0">
                  <a:solidFill>
                    <a:srgbClr val="FFFF00"/>
                  </a:solidFill>
                </a:rPr>
                <a:t>fa#-la#-do#</a:t>
              </a:r>
            </a:p>
          </p:txBody>
        </p:sp>
      </p:grpSp>
      <p:grpSp>
        <p:nvGrpSpPr>
          <p:cNvPr id="18" name="Grouper 17"/>
          <p:cNvGrpSpPr/>
          <p:nvPr/>
        </p:nvGrpSpPr>
        <p:grpSpPr>
          <a:xfrm>
            <a:off x="1026727" y="1095340"/>
            <a:ext cx="2250287" cy="778680"/>
            <a:chOff x="891263" y="1603330"/>
            <a:chExt cx="2250287" cy="778680"/>
          </a:xfrm>
        </p:grpSpPr>
        <p:sp>
          <p:nvSpPr>
            <p:cNvPr id="19" name="Ellipse 18"/>
            <p:cNvSpPr/>
            <p:nvPr/>
          </p:nvSpPr>
          <p:spPr>
            <a:xfrm>
              <a:off x="891263" y="2058010"/>
              <a:ext cx="324000" cy="324000"/>
            </a:xfrm>
            <a:prstGeom prst="ellipse">
              <a:avLst/>
            </a:prstGeom>
            <a:noFill/>
            <a:ln w="38100" cmpd="sng">
              <a:solidFill>
                <a:srgbClr val="F513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FFFF00"/>
                </a:solidFill>
              </a:endParaRPr>
            </a:p>
          </p:txBody>
        </p:sp>
        <p:sp>
          <p:nvSpPr>
            <p:cNvPr id="20" name="Ellipse 19"/>
            <p:cNvSpPr/>
            <p:nvPr/>
          </p:nvSpPr>
          <p:spPr>
            <a:xfrm>
              <a:off x="2817550" y="1603330"/>
              <a:ext cx="324000" cy="324000"/>
            </a:xfrm>
            <a:prstGeom prst="ellipse">
              <a:avLst/>
            </a:prstGeom>
            <a:noFill/>
            <a:ln w="38100" cmpd="sng">
              <a:solidFill>
                <a:srgbClr val="F513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FFFF00"/>
                </a:solidFill>
              </a:endParaRPr>
            </a:p>
          </p:txBody>
        </p:sp>
      </p:grpSp>
      <p:sp>
        <p:nvSpPr>
          <p:cNvPr id="21" name="ZoneTexte 20"/>
          <p:cNvSpPr txBox="1"/>
          <p:nvPr/>
        </p:nvSpPr>
        <p:spPr>
          <a:xfrm>
            <a:off x="72231" y="3177686"/>
            <a:ext cx="8997638" cy="646331"/>
          </a:xfrm>
          <a:prstGeom prst="rect">
            <a:avLst/>
          </a:prstGeom>
          <a:noFill/>
        </p:spPr>
        <p:txBody>
          <a:bodyPr wrap="square" rtlCol="0">
            <a:spAutoFit/>
          </a:bodyPr>
          <a:lstStyle/>
          <a:p>
            <a:pPr algn="just"/>
            <a:r>
              <a:rPr lang="fr-FR" smtClean="0">
                <a:solidFill>
                  <a:srgbClr val="FFFF00"/>
                </a:solidFill>
              </a:rPr>
              <a:t>Il existe un biais à juger les accords cibles reliés comme étant justes et les accords cibles non-reliés étant faux.</a:t>
            </a:r>
          </a:p>
        </p:txBody>
      </p:sp>
      <p:sp>
        <p:nvSpPr>
          <p:cNvPr id="22" name="ZoneTexte 21"/>
          <p:cNvSpPr txBox="1"/>
          <p:nvPr/>
        </p:nvSpPr>
        <p:spPr>
          <a:xfrm>
            <a:off x="114474" y="3971561"/>
            <a:ext cx="8955396" cy="923330"/>
          </a:xfrm>
          <a:prstGeom prst="rect">
            <a:avLst/>
          </a:prstGeom>
          <a:noFill/>
        </p:spPr>
        <p:txBody>
          <a:bodyPr wrap="square" rtlCol="0">
            <a:spAutoFit/>
          </a:bodyPr>
          <a:lstStyle/>
          <a:p>
            <a:pPr algn="just"/>
            <a:r>
              <a:rPr lang="fr-FR" dirty="0" smtClean="0">
                <a:solidFill>
                  <a:srgbClr val="FFFF00"/>
                </a:solidFill>
              </a:rPr>
              <a:t>Cibles justes: les </a:t>
            </a:r>
            <a:r>
              <a:rPr lang="fr-FR" dirty="0" err="1" smtClean="0">
                <a:solidFill>
                  <a:srgbClr val="FFFF00"/>
                </a:solidFill>
              </a:rPr>
              <a:t>TRs</a:t>
            </a:r>
            <a:r>
              <a:rPr lang="fr-FR" dirty="0" smtClean="0">
                <a:solidFill>
                  <a:srgbClr val="FFFF00"/>
                </a:solidFill>
              </a:rPr>
              <a:t> étaient plus rapides et plus corrects pour les cibles reliées plutôt que non-reliées.</a:t>
            </a:r>
          </a:p>
          <a:p>
            <a:pPr algn="just"/>
            <a:r>
              <a:rPr lang="fr-FR" dirty="0" smtClean="0">
                <a:solidFill>
                  <a:srgbClr val="FFFF00"/>
                </a:solidFill>
              </a:rPr>
              <a:t>Cibles fausses: le patron de résultats est inversé.</a:t>
            </a:r>
          </a:p>
        </p:txBody>
      </p:sp>
      <p:sp>
        <p:nvSpPr>
          <p:cNvPr id="23" name="ZoneTexte 22"/>
          <p:cNvSpPr txBox="1"/>
          <p:nvPr/>
        </p:nvSpPr>
        <p:spPr>
          <a:xfrm>
            <a:off x="70243" y="5452577"/>
            <a:ext cx="4217245" cy="369332"/>
          </a:xfrm>
          <a:prstGeom prst="rect">
            <a:avLst/>
          </a:prstGeom>
          <a:noFill/>
        </p:spPr>
        <p:txBody>
          <a:bodyPr wrap="none" rtlCol="0">
            <a:spAutoFit/>
          </a:bodyPr>
          <a:lstStyle/>
          <a:p>
            <a:pPr algn="just"/>
            <a:r>
              <a:rPr lang="fr-FR" smtClean="0">
                <a:solidFill>
                  <a:srgbClr val="FFFF00"/>
                </a:solidFill>
              </a:rPr>
              <a:t>Amorçage sensoriel ou amorçage cognitif ?</a:t>
            </a:r>
          </a:p>
        </p:txBody>
      </p:sp>
      <p:sp>
        <p:nvSpPr>
          <p:cNvPr id="26" name="ZoneTexte 25"/>
          <p:cNvSpPr txBox="1"/>
          <p:nvPr/>
        </p:nvSpPr>
        <p:spPr>
          <a:xfrm>
            <a:off x="48089" y="6396295"/>
            <a:ext cx="9062043" cy="461665"/>
          </a:xfrm>
          <a:prstGeom prst="rect">
            <a:avLst/>
          </a:prstGeom>
          <a:noFill/>
        </p:spPr>
        <p:txBody>
          <a:bodyPr wrap="square" rtlCol="0">
            <a:spAutoFit/>
          </a:bodyPr>
          <a:lstStyle/>
          <a:p>
            <a:r>
              <a:rPr lang="fr-FR" sz="1200" dirty="0" err="1" smtClean="0">
                <a:solidFill>
                  <a:schemeClr val="bg1"/>
                </a:solidFill>
                <a:latin typeface="Arial"/>
                <a:cs typeface="Arial"/>
              </a:rPr>
              <a:t>Bharucha</a:t>
            </a:r>
            <a:r>
              <a:rPr lang="fr-FR" sz="1200" dirty="0" smtClean="0">
                <a:solidFill>
                  <a:schemeClr val="bg1"/>
                </a:solidFill>
                <a:latin typeface="Arial"/>
                <a:cs typeface="Arial"/>
              </a:rPr>
              <a:t>, J. J., &amp; </a:t>
            </a:r>
            <a:r>
              <a:rPr lang="fr-FR" sz="1200" dirty="0" err="1" smtClean="0">
                <a:solidFill>
                  <a:schemeClr val="bg1"/>
                </a:solidFill>
                <a:latin typeface="Arial"/>
                <a:cs typeface="Arial"/>
              </a:rPr>
              <a:t>Stoeckig</a:t>
            </a:r>
            <a:r>
              <a:rPr lang="fr-FR" sz="1200" dirty="0" smtClean="0">
                <a:solidFill>
                  <a:schemeClr val="bg1"/>
                </a:solidFill>
                <a:latin typeface="Arial"/>
                <a:cs typeface="Arial"/>
              </a:rPr>
              <a:t>, K. (1986). </a:t>
            </a:r>
            <a:r>
              <a:rPr lang="fr-FR" sz="1200" dirty="0" err="1" smtClean="0">
                <a:solidFill>
                  <a:schemeClr val="bg1"/>
                </a:solidFill>
                <a:latin typeface="Arial"/>
                <a:cs typeface="Arial"/>
              </a:rPr>
              <a:t>Reaction</a:t>
            </a:r>
            <a:r>
              <a:rPr lang="fr-FR" sz="1200" dirty="0" smtClean="0">
                <a:solidFill>
                  <a:schemeClr val="bg1"/>
                </a:solidFill>
                <a:latin typeface="Arial"/>
                <a:cs typeface="Arial"/>
              </a:rPr>
              <a:t> time and musical </a:t>
            </a:r>
            <a:r>
              <a:rPr lang="fr-FR" sz="1200" dirty="0" err="1" smtClean="0">
                <a:solidFill>
                  <a:schemeClr val="bg1"/>
                </a:solidFill>
                <a:latin typeface="Arial"/>
                <a:cs typeface="Arial"/>
              </a:rPr>
              <a:t>expectancy</a:t>
            </a:r>
            <a:r>
              <a:rPr lang="fr-FR" sz="1200" dirty="0" smtClean="0">
                <a:solidFill>
                  <a:schemeClr val="bg1"/>
                </a:solidFill>
                <a:latin typeface="Arial"/>
                <a:cs typeface="Arial"/>
              </a:rPr>
              <a:t>: Priming of </a:t>
            </a:r>
            <a:r>
              <a:rPr lang="fr-FR" sz="1200" dirty="0" err="1" smtClean="0">
                <a:solidFill>
                  <a:schemeClr val="bg1"/>
                </a:solidFill>
                <a:latin typeface="Arial"/>
                <a:cs typeface="Arial"/>
              </a:rPr>
              <a:t>chords</a:t>
            </a:r>
            <a:r>
              <a:rPr lang="fr-FR" sz="1200" dirty="0" smtClean="0">
                <a:solidFill>
                  <a:schemeClr val="bg1"/>
                </a:solidFill>
                <a:latin typeface="Arial"/>
                <a:cs typeface="Arial"/>
              </a:rPr>
              <a:t>. </a:t>
            </a:r>
            <a:r>
              <a:rPr lang="fr-FR" sz="1200" i="1" dirty="0" smtClean="0">
                <a:solidFill>
                  <a:schemeClr val="bg1"/>
                </a:solidFill>
                <a:latin typeface="Arial"/>
                <a:cs typeface="Arial"/>
              </a:rPr>
              <a:t>Journal of </a:t>
            </a:r>
            <a:r>
              <a:rPr lang="fr-FR" sz="1200" i="1" dirty="0" err="1" smtClean="0">
                <a:solidFill>
                  <a:schemeClr val="bg1"/>
                </a:solidFill>
                <a:latin typeface="Arial"/>
                <a:cs typeface="Arial"/>
              </a:rPr>
              <a:t>Experimental</a:t>
            </a:r>
            <a:r>
              <a:rPr lang="fr-FR" sz="1200" i="1" dirty="0" smtClean="0">
                <a:solidFill>
                  <a:schemeClr val="bg1"/>
                </a:solidFill>
                <a:latin typeface="Arial"/>
                <a:cs typeface="Arial"/>
              </a:rPr>
              <a:t> </a:t>
            </a:r>
            <a:r>
              <a:rPr lang="fr-FR" sz="1200" i="1" dirty="0" err="1" smtClean="0">
                <a:solidFill>
                  <a:schemeClr val="bg1"/>
                </a:solidFill>
                <a:latin typeface="Arial"/>
                <a:cs typeface="Arial"/>
              </a:rPr>
              <a:t>Psychology</a:t>
            </a:r>
            <a:r>
              <a:rPr lang="fr-FR" sz="1200" i="1" dirty="0" smtClean="0">
                <a:solidFill>
                  <a:schemeClr val="bg1"/>
                </a:solidFill>
                <a:latin typeface="Arial"/>
                <a:cs typeface="Arial"/>
              </a:rPr>
              <a:t>: </a:t>
            </a:r>
            <a:r>
              <a:rPr lang="fr-FR" sz="1200" i="1" dirty="0" err="1" smtClean="0">
                <a:solidFill>
                  <a:schemeClr val="bg1"/>
                </a:solidFill>
                <a:latin typeface="Arial"/>
                <a:cs typeface="Arial"/>
              </a:rPr>
              <a:t>Human</a:t>
            </a:r>
            <a:r>
              <a:rPr lang="fr-FR" sz="1200" i="1" dirty="0" smtClean="0">
                <a:solidFill>
                  <a:schemeClr val="bg1"/>
                </a:solidFill>
                <a:latin typeface="Arial"/>
                <a:cs typeface="Arial"/>
              </a:rPr>
              <a:t> Perception and Performance, 12</a:t>
            </a:r>
            <a:r>
              <a:rPr lang="fr-FR" sz="1200" dirty="0" smtClean="0">
                <a:solidFill>
                  <a:schemeClr val="bg1"/>
                </a:solidFill>
                <a:latin typeface="Arial"/>
                <a:cs typeface="Arial"/>
              </a:rPr>
              <a:t>, 403-410.</a:t>
            </a:r>
            <a:endParaRPr lang="fr-FR" sz="1200" dirty="0">
              <a:solidFill>
                <a:schemeClr val="bg1"/>
              </a:solidFill>
              <a:latin typeface="Arial"/>
              <a:cs typeface="Arial"/>
            </a:endParaRPr>
          </a:p>
        </p:txBody>
      </p:sp>
      <p:grpSp>
        <p:nvGrpSpPr>
          <p:cNvPr id="28" name="Groupe 27"/>
          <p:cNvGrpSpPr/>
          <p:nvPr/>
        </p:nvGrpSpPr>
        <p:grpSpPr>
          <a:xfrm>
            <a:off x="4653178" y="131264"/>
            <a:ext cx="4416691" cy="2380273"/>
            <a:chOff x="4653178" y="131264"/>
            <a:chExt cx="4416691" cy="2380273"/>
          </a:xfrm>
        </p:grpSpPr>
        <p:sp>
          <p:nvSpPr>
            <p:cNvPr id="5" name="ZoneTexte 4"/>
            <p:cNvSpPr txBox="1"/>
            <p:nvPr/>
          </p:nvSpPr>
          <p:spPr>
            <a:xfrm>
              <a:off x="5720110" y="131264"/>
              <a:ext cx="2398989" cy="369332"/>
            </a:xfrm>
            <a:prstGeom prst="rect">
              <a:avLst/>
            </a:prstGeom>
            <a:noFill/>
          </p:spPr>
          <p:txBody>
            <a:bodyPr wrap="none" rtlCol="0">
              <a:spAutoFit/>
            </a:bodyPr>
            <a:lstStyle/>
            <a:p>
              <a:pPr algn="just"/>
              <a:r>
                <a:rPr lang="fr-FR" smtClean="0">
                  <a:solidFill>
                    <a:srgbClr val="FFFF00"/>
                  </a:solidFill>
                </a:rPr>
                <a:t>Jugements d’intonation</a:t>
              </a:r>
            </a:p>
          </p:txBody>
        </p:sp>
        <p:pic>
          <p:nvPicPr>
            <p:cNvPr id="27" name="Image 26"/>
            <p:cNvPicPr>
              <a:picLocks noChangeAspect="1"/>
            </p:cNvPicPr>
            <p:nvPr/>
          </p:nvPicPr>
          <p:blipFill>
            <a:blip r:embed="rId4"/>
            <a:stretch>
              <a:fillRect/>
            </a:stretch>
          </p:blipFill>
          <p:spPr>
            <a:xfrm>
              <a:off x="4653178" y="610856"/>
              <a:ext cx="4416691" cy="1900681"/>
            </a:xfrm>
            <a:prstGeom prst="rect">
              <a:avLst/>
            </a:prstGeom>
          </p:spPr>
        </p:pic>
      </p:grpSp>
    </p:spTree>
    <p:extLst>
      <p:ext uri="{BB962C8B-B14F-4D97-AF65-F5344CB8AC3E}">
        <p14:creationId xmlns:p14="http://schemas.microsoft.com/office/powerpoint/2010/main" val="20190261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r 2"/>
          <p:cNvGrpSpPr/>
          <p:nvPr/>
        </p:nvGrpSpPr>
        <p:grpSpPr>
          <a:xfrm>
            <a:off x="1541031" y="883163"/>
            <a:ext cx="2584149" cy="625022"/>
            <a:chOff x="1612222" y="3987260"/>
            <a:chExt cx="2584149" cy="625022"/>
          </a:xfrm>
        </p:grpSpPr>
        <p:sp>
          <p:nvSpPr>
            <p:cNvPr id="4" name="ZoneTexte 3"/>
            <p:cNvSpPr txBox="1"/>
            <p:nvPr/>
          </p:nvSpPr>
          <p:spPr>
            <a:xfrm>
              <a:off x="2399259" y="3987260"/>
              <a:ext cx="1797112" cy="369332"/>
            </a:xfrm>
            <a:prstGeom prst="rect">
              <a:avLst/>
            </a:prstGeom>
            <a:noFill/>
          </p:spPr>
          <p:txBody>
            <a:bodyPr wrap="none" rtlCol="0">
              <a:spAutoFit/>
            </a:bodyPr>
            <a:lstStyle/>
            <a:p>
              <a:pPr algn="just"/>
              <a:r>
                <a:rPr lang="fr-FR" smtClean="0">
                  <a:solidFill>
                    <a:srgbClr val="FFFF00"/>
                  </a:solidFill>
                </a:rPr>
                <a:t>Accord cible relié</a:t>
              </a:r>
            </a:p>
          </p:txBody>
        </p:sp>
        <p:cxnSp>
          <p:nvCxnSpPr>
            <p:cNvPr id="5" name="Connecteur droit avec flèche 4"/>
            <p:cNvCxnSpPr>
              <a:stCxn id="13" idx="3"/>
              <a:endCxn id="4" idx="1"/>
            </p:cNvCxnSpPr>
            <p:nvPr/>
          </p:nvCxnSpPr>
          <p:spPr>
            <a:xfrm flipV="1">
              <a:off x="1612222" y="4171926"/>
              <a:ext cx="787037" cy="440356"/>
            </a:xfrm>
            <a:prstGeom prst="straightConnector1">
              <a:avLst/>
            </a:prstGeom>
            <a:ln>
              <a:solidFill>
                <a:srgbClr val="F513FF"/>
              </a:solidFill>
              <a:tailEnd type="arrow"/>
            </a:ln>
            <a:effectLst/>
          </p:spPr>
          <p:style>
            <a:lnRef idx="2">
              <a:schemeClr val="accent1"/>
            </a:lnRef>
            <a:fillRef idx="0">
              <a:schemeClr val="accent1"/>
            </a:fillRef>
            <a:effectRef idx="1">
              <a:schemeClr val="accent1"/>
            </a:effectRef>
            <a:fontRef idx="minor">
              <a:schemeClr val="tx1"/>
            </a:fontRef>
          </p:style>
        </p:cxnSp>
        <p:sp>
          <p:nvSpPr>
            <p:cNvPr id="6" name="ZoneTexte 5">
              <a:hlinkClick r:id="" action="ppaction://noaction">
                <a:snd r:embed="rId2" name="BS87_R.wav"/>
              </a:hlinkClick>
            </p:cNvPr>
            <p:cNvSpPr txBox="1"/>
            <p:nvPr/>
          </p:nvSpPr>
          <p:spPr>
            <a:xfrm>
              <a:off x="2875014" y="4228747"/>
              <a:ext cx="845604" cy="369332"/>
            </a:xfrm>
            <a:prstGeom prst="rect">
              <a:avLst/>
            </a:prstGeom>
            <a:noFill/>
          </p:spPr>
          <p:txBody>
            <a:bodyPr wrap="none" rtlCol="0">
              <a:spAutoFit/>
            </a:bodyPr>
            <a:lstStyle/>
            <a:p>
              <a:pPr algn="just"/>
              <a:r>
                <a:rPr lang="fr-FR" smtClean="0">
                  <a:solidFill>
                    <a:srgbClr val="FFFF00"/>
                  </a:solidFill>
                </a:rPr>
                <a:t>si-ré-fa</a:t>
              </a:r>
            </a:p>
          </p:txBody>
        </p:sp>
      </p:grpSp>
      <p:grpSp>
        <p:nvGrpSpPr>
          <p:cNvPr id="7" name="Grouper 6"/>
          <p:cNvGrpSpPr/>
          <p:nvPr/>
        </p:nvGrpSpPr>
        <p:grpSpPr>
          <a:xfrm>
            <a:off x="-57709" y="1323519"/>
            <a:ext cx="4512628" cy="1070879"/>
            <a:chOff x="13482" y="4427616"/>
            <a:chExt cx="4512628" cy="1070879"/>
          </a:xfrm>
        </p:grpSpPr>
        <p:cxnSp>
          <p:nvCxnSpPr>
            <p:cNvPr id="8" name="Connecteur droit avec flèche 7"/>
            <p:cNvCxnSpPr>
              <a:stCxn id="13" idx="3"/>
              <a:endCxn id="11" idx="1"/>
            </p:cNvCxnSpPr>
            <p:nvPr/>
          </p:nvCxnSpPr>
          <p:spPr>
            <a:xfrm>
              <a:off x="1612222" y="4612282"/>
              <a:ext cx="681824" cy="468583"/>
            </a:xfrm>
            <a:prstGeom prst="straightConnector1">
              <a:avLst/>
            </a:prstGeom>
            <a:ln>
              <a:solidFill>
                <a:srgbClr val="F513FF"/>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9" name="Grouper 8"/>
            <p:cNvGrpSpPr/>
            <p:nvPr/>
          </p:nvGrpSpPr>
          <p:grpSpPr>
            <a:xfrm>
              <a:off x="13482" y="4427616"/>
              <a:ext cx="1598740" cy="610820"/>
              <a:chOff x="13482" y="4427616"/>
              <a:chExt cx="1598740" cy="610820"/>
            </a:xfrm>
          </p:grpSpPr>
          <p:sp>
            <p:nvSpPr>
              <p:cNvPr id="13" name="ZoneTexte 12"/>
              <p:cNvSpPr txBox="1"/>
              <p:nvPr/>
            </p:nvSpPr>
            <p:spPr>
              <a:xfrm>
                <a:off x="13482" y="4427616"/>
                <a:ext cx="1598740" cy="369332"/>
              </a:xfrm>
              <a:prstGeom prst="rect">
                <a:avLst/>
              </a:prstGeom>
              <a:noFill/>
            </p:spPr>
            <p:txBody>
              <a:bodyPr wrap="none" rtlCol="0">
                <a:spAutoFit/>
              </a:bodyPr>
              <a:lstStyle/>
              <a:p>
                <a:pPr algn="just"/>
                <a:r>
                  <a:rPr lang="fr-FR" smtClean="0">
                    <a:solidFill>
                      <a:srgbClr val="FFFF00"/>
                    </a:solidFill>
                  </a:rPr>
                  <a:t>Accord amorce</a:t>
                </a:r>
              </a:p>
            </p:txBody>
          </p:sp>
          <p:sp>
            <p:nvSpPr>
              <p:cNvPr id="14" name="ZoneTexte 13"/>
              <p:cNvSpPr txBox="1"/>
              <p:nvPr/>
            </p:nvSpPr>
            <p:spPr>
              <a:xfrm>
                <a:off x="277169" y="4669104"/>
                <a:ext cx="1071364" cy="369332"/>
              </a:xfrm>
              <a:prstGeom prst="rect">
                <a:avLst/>
              </a:prstGeom>
              <a:noFill/>
            </p:spPr>
            <p:txBody>
              <a:bodyPr wrap="none" rtlCol="0">
                <a:spAutoFit/>
              </a:bodyPr>
              <a:lstStyle/>
              <a:p>
                <a:pPr algn="just"/>
                <a:r>
                  <a:rPr lang="fr-FR" smtClean="0">
                    <a:solidFill>
                      <a:srgbClr val="FFFF00"/>
                    </a:solidFill>
                  </a:rPr>
                  <a:t>do-mi-sol</a:t>
                </a:r>
              </a:p>
            </p:txBody>
          </p:sp>
        </p:grpSp>
        <p:grpSp>
          <p:nvGrpSpPr>
            <p:cNvPr id="10" name="Grouper 9"/>
            <p:cNvGrpSpPr/>
            <p:nvPr/>
          </p:nvGrpSpPr>
          <p:grpSpPr>
            <a:xfrm>
              <a:off x="2294046" y="4896199"/>
              <a:ext cx="2232064" cy="602296"/>
              <a:chOff x="2294046" y="4896199"/>
              <a:chExt cx="2232064" cy="602296"/>
            </a:xfrm>
          </p:grpSpPr>
          <p:sp>
            <p:nvSpPr>
              <p:cNvPr id="11" name="ZoneTexte 10"/>
              <p:cNvSpPr txBox="1"/>
              <p:nvPr/>
            </p:nvSpPr>
            <p:spPr>
              <a:xfrm>
                <a:off x="2294046" y="4896199"/>
                <a:ext cx="2232064" cy="369332"/>
              </a:xfrm>
              <a:prstGeom prst="rect">
                <a:avLst/>
              </a:prstGeom>
              <a:noFill/>
            </p:spPr>
            <p:txBody>
              <a:bodyPr wrap="none" rtlCol="0">
                <a:spAutoFit/>
              </a:bodyPr>
              <a:lstStyle/>
              <a:p>
                <a:pPr algn="just"/>
                <a:r>
                  <a:rPr lang="fr-FR" smtClean="0">
                    <a:solidFill>
                      <a:srgbClr val="FFFF00"/>
                    </a:solidFill>
                  </a:rPr>
                  <a:t>Accord cible non-relié</a:t>
                </a:r>
              </a:p>
            </p:txBody>
          </p:sp>
          <p:sp>
            <p:nvSpPr>
              <p:cNvPr id="12" name="ZoneTexte 11"/>
              <p:cNvSpPr txBox="1"/>
              <p:nvPr/>
            </p:nvSpPr>
            <p:spPr>
              <a:xfrm>
                <a:off x="2779134" y="5129163"/>
                <a:ext cx="1261884" cy="369332"/>
              </a:xfrm>
              <a:prstGeom prst="rect">
                <a:avLst/>
              </a:prstGeom>
              <a:noFill/>
            </p:spPr>
            <p:txBody>
              <a:bodyPr wrap="none" rtlCol="0">
                <a:spAutoFit/>
              </a:bodyPr>
              <a:lstStyle/>
              <a:p>
                <a:pPr algn="just"/>
                <a:r>
                  <a:rPr lang="fr-FR" dirty="0" smtClean="0">
                    <a:solidFill>
                      <a:srgbClr val="FFFF00"/>
                    </a:solidFill>
                  </a:rPr>
                  <a:t>fa#-la#-do#</a:t>
                </a:r>
              </a:p>
            </p:txBody>
          </p:sp>
        </p:grpSp>
      </p:grpSp>
      <p:sp>
        <p:nvSpPr>
          <p:cNvPr id="21" name="ZoneTexte 20"/>
          <p:cNvSpPr txBox="1"/>
          <p:nvPr/>
        </p:nvSpPr>
        <p:spPr>
          <a:xfrm>
            <a:off x="48089" y="4119555"/>
            <a:ext cx="8966442" cy="369332"/>
          </a:xfrm>
          <a:prstGeom prst="rect">
            <a:avLst/>
          </a:prstGeom>
          <a:noFill/>
        </p:spPr>
        <p:txBody>
          <a:bodyPr wrap="none" rtlCol="0">
            <a:spAutoFit/>
          </a:bodyPr>
          <a:lstStyle/>
          <a:p>
            <a:pPr algn="just"/>
            <a:r>
              <a:rPr lang="fr-FR" dirty="0" smtClean="0">
                <a:solidFill>
                  <a:srgbClr val="FFFF00"/>
                </a:solidFill>
              </a:rPr>
              <a:t>Cette seconde étude apporte des données en faveur d’une interprétation en termes cognitifs. </a:t>
            </a:r>
          </a:p>
        </p:txBody>
      </p:sp>
      <p:sp>
        <p:nvSpPr>
          <p:cNvPr id="22" name="ZoneTexte 21"/>
          <p:cNvSpPr txBox="1"/>
          <p:nvPr/>
        </p:nvSpPr>
        <p:spPr>
          <a:xfrm>
            <a:off x="48089" y="4833384"/>
            <a:ext cx="8950589" cy="923330"/>
          </a:xfrm>
          <a:prstGeom prst="rect">
            <a:avLst/>
          </a:prstGeom>
          <a:noFill/>
        </p:spPr>
        <p:txBody>
          <a:bodyPr wrap="square" rtlCol="0">
            <a:spAutoFit/>
          </a:bodyPr>
          <a:lstStyle/>
          <a:p>
            <a:pPr algn="just"/>
            <a:r>
              <a:rPr lang="fr-FR" dirty="0" smtClean="0">
                <a:solidFill>
                  <a:srgbClr val="FFFF00"/>
                </a:solidFill>
              </a:rPr>
              <a:t>Ces premières études s’intéressaient à l’influence d’un contexte local (un accord) mais en musique une tonalité s’installe sur plusieurs accords. Il est donc plus pertinent de regarder non pas une </a:t>
            </a:r>
            <a:r>
              <a:rPr lang="fr-FR" smtClean="0">
                <a:solidFill>
                  <a:srgbClr val="FFFF00"/>
                </a:solidFill>
              </a:rPr>
              <a:t>amorce constituée </a:t>
            </a:r>
            <a:r>
              <a:rPr lang="fr-FR" dirty="0" smtClean="0">
                <a:solidFill>
                  <a:srgbClr val="FFFF00"/>
                </a:solidFill>
              </a:rPr>
              <a:t>d’un seul accord mais d’une progression harmonique.</a:t>
            </a:r>
          </a:p>
        </p:txBody>
      </p:sp>
      <p:sp>
        <p:nvSpPr>
          <p:cNvPr id="23" name="ZoneTexte 22"/>
          <p:cNvSpPr txBox="1"/>
          <p:nvPr/>
        </p:nvSpPr>
        <p:spPr>
          <a:xfrm>
            <a:off x="48089" y="6396295"/>
            <a:ext cx="9062043" cy="461665"/>
          </a:xfrm>
          <a:prstGeom prst="rect">
            <a:avLst/>
          </a:prstGeom>
          <a:noFill/>
        </p:spPr>
        <p:txBody>
          <a:bodyPr wrap="square" rtlCol="0">
            <a:spAutoFit/>
          </a:bodyPr>
          <a:lstStyle/>
          <a:p>
            <a:r>
              <a:rPr lang="fr-FR" sz="1200" smtClean="0">
                <a:solidFill>
                  <a:srgbClr val="FFFFFF"/>
                </a:solidFill>
                <a:latin typeface="Arial"/>
                <a:cs typeface="Arial"/>
              </a:rPr>
              <a:t>Bharucha, J. J., &amp; Stoeckig, K. (1987). Priming of chords: Spreading activation or overlapping frequency spectra? </a:t>
            </a:r>
            <a:r>
              <a:rPr lang="fr-FR" sz="1200" i="1" smtClean="0">
                <a:solidFill>
                  <a:srgbClr val="FFFFFF"/>
                </a:solidFill>
                <a:latin typeface="Arial"/>
                <a:cs typeface="Arial"/>
              </a:rPr>
              <a:t>Perception &amp; Psychophysics, 41</a:t>
            </a:r>
            <a:r>
              <a:rPr lang="fr-FR" sz="1200" smtClean="0">
                <a:solidFill>
                  <a:srgbClr val="FFFFFF"/>
                </a:solidFill>
                <a:latin typeface="Arial"/>
                <a:cs typeface="Arial"/>
              </a:rPr>
              <a:t>, 519-524.</a:t>
            </a:r>
            <a:endParaRPr lang="fr-FR" sz="1200">
              <a:solidFill>
                <a:srgbClr val="FFFFFF"/>
              </a:solidFill>
              <a:latin typeface="Arial"/>
              <a:cs typeface="Arial"/>
            </a:endParaRPr>
          </a:p>
        </p:txBody>
      </p:sp>
      <p:sp>
        <p:nvSpPr>
          <p:cNvPr id="24" name="ZoneTexte 23"/>
          <p:cNvSpPr txBox="1"/>
          <p:nvPr/>
        </p:nvSpPr>
        <p:spPr>
          <a:xfrm>
            <a:off x="48089" y="3626946"/>
            <a:ext cx="4667752" cy="369332"/>
          </a:xfrm>
          <a:prstGeom prst="rect">
            <a:avLst/>
          </a:prstGeom>
          <a:noFill/>
        </p:spPr>
        <p:txBody>
          <a:bodyPr wrap="none" rtlCol="0">
            <a:spAutoFit/>
          </a:bodyPr>
          <a:lstStyle/>
          <a:p>
            <a:pPr algn="just"/>
            <a:r>
              <a:rPr lang="fr-FR" dirty="0" smtClean="0">
                <a:solidFill>
                  <a:srgbClr val="FFFF00"/>
                </a:solidFill>
              </a:rPr>
              <a:t>Réplication des résultats de l’étude précédente.</a:t>
            </a:r>
          </a:p>
        </p:txBody>
      </p:sp>
      <p:grpSp>
        <p:nvGrpSpPr>
          <p:cNvPr id="25" name="Grouper 16"/>
          <p:cNvGrpSpPr/>
          <p:nvPr/>
        </p:nvGrpSpPr>
        <p:grpSpPr>
          <a:xfrm>
            <a:off x="4693441" y="839110"/>
            <a:ext cx="4416691" cy="1905984"/>
            <a:chOff x="4653178" y="3129247"/>
            <a:chExt cx="4416691" cy="1905984"/>
          </a:xfrm>
        </p:grpSpPr>
        <p:sp>
          <p:nvSpPr>
            <p:cNvPr id="26" name="Rectangle 25"/>
            <p:cNvSpPr/>
            <p:nvPr/>
          </p:nvSpPr>
          <p:spPr>
            <a:xfrm>
              <a:off x="4653178" y="3129247"/>
              <a:ext cx="4416691" cy="190068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Image 26"/>
            <p:cNvPicPr>
              <a:picLocks noChangeAspect="1"/>
            </p:cNvPicPr>
            <p:nvPr/>
          </p:nvPicPr>
          <p:blipFill>
            <a:blip r:embed="rId3"/>
            <a:stretch>
              <a:fillRect/>
            </a:stretch>
          </p:blipFill>
          <p:spPr>
            <a:xfrm>
              <a:off x="4746941" y="3134431"/>
              <a:ext cx="1976630" cy="1900800"/>
            </a:xfrm>
            <a:prstGeom prst="rect">
              <a:avLst/>
            </a:prstGeom>
          </p:spPr>
        </p:pic>
        <p:pic>
          <p:nvPicPr>
            <p:cNvPr id="28" name="Image 27"/>
            <p:cNvPicPr>
              <a:picLocks noChangeAspect="1"/>
            </p:cNvPicPr>
            <p:nvPr/>
          </p:nvPicPr>
          <p:blipFill>
            <a:blip r:embed="rId4"/>
            <a:stretch>
              <a:fillRect/>
            </a:stretch>
          </p:blipFill>
          <p:spPr>
            <a:xfrm>
              <a:off x="6723571" y="3134431"/>
              <a:ext cx="1921184" cy="1900800"/>
            </a:xfrm>
            <a:prstGeom prst="rect">
              <a:avLst/>
            </a:prstGeom>
          </p:spPr>
        </p:pic>
      </p:grpSp>
    </p:spTree>
    <p:extLst>
      <p:ext uri="{BB962C8B-B14F-4D97-AF65-F5344CB8AC3E}">
        <p14:creationId xmlns:p14="http://schemas.microsoft.com/office/powerpoint/2010/main" val="469065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43" y="60835"/>
            <a:ext cx="4466157" cy="5029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Rectangle 4">
            <a:hlinkClick r:id="" action="ppaction://noaction">
              <a:snd r:embed="rId3" name="Chorals1.aif"/>
            </a:hlinkClick>
          </p:cNvPr>
          <p:cNvSpPr>
            <a:spLocks noChangeArrowheads="1"/>
          </p:cNvSpPr>
          <p:nvPr/>
        </p:nvSpPr>
        <p:spPr bwMode="auto">
          <a:xfrm>
            <a:off x="550343" y="325947"/>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fr-FR"/>
          </a:p>
        </p:txBody>
      </p:sp>
      <p:sp>
        <p:nvSpPr>
          <p:cNvPr id="6" name="Rectangle 5">
            <a:hlinkClick r:id="" action="ppaction://noaction">
              <a:snd r:embed="rId4" name="Chorals2.aif"/>
            </a:hlinkClick>
          </p:cNvPr>
          <p:cNvSpPr>
            <a:spLocks noChangeArrowheads="1"/>
          </p:cNvSpPr>
          <p:nvPr/>
        </p:nvSpPr>
        <p:spPr bwMode="auto">
          <a:xfrm>
            <a:off x="2607743" y="278322"/>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2638"/>
                </a:solidFill>
                <a:miter lim="800000"/>
                <a:headEnd/>
                <a:tailEnd/>
              </a14:hiddenLine>
            </a:ext>
          </a:extLst>
        </p:spPr>
        <p:txBody>
          <a:bodyPr wrap="none" anchor="ctr"/>
          <a:lstStyle/>
          <a:p>
            <a:endParaRPr lang="fr-FR"/>
          </a:p>
        </p:txBody>
      </p:sp>
      <p:sp>
        <p:nvSpPr>
          <p:cNvPr id="10" name="ZoneTexte 9"/>
          <p:cNvSpPr txBox="1"/>
          <p:nvPr/>
        </p:nvSpPr>
        <p:spPr>
          <a:xfrm>
            <a:off x="48089" y="6534794"/>
            <a:ext cx="9062043" cy="276999"/>
          </a:xfrm>
          <a:prstGeom prst="rect">
            <a:avLst/>
          </a:prstGeom>
          <a:noFill/>
        </p:spPr>
        <p:txBody>
          <a:bodyPr wrap="square" rtlCol="0">
            <a:spAutoFit/>
          </a:bodyPr>
          <a:lstStyle/>
          <a:p>
            <a:r>
              <a:rPr lang="fr-FR" sz="1200" dirty="0">
                <a:solidFill>
                  <a:schemeClr val="bg1"/>
                </a:solidFill>
                <a:latin typeface="Arial"/>
                <a:cs typeface="Arial"/>
              </a:rPr>
              <a:t>Bigand, E., &amp; Pineau, M. (1997). Global </a:t>
            </a:r>
            <a:r>
              <a:rPr lang="fr-FR" sz="1200" dirty="0" err="1">
                <a:solidFill>
                  <a:schemeClr val="bg1"/>
                </a:solidFill>
                <a:latin typeface="Arial"/>
                <a:cs typeface="Arial"/>
              </a:rPr>
              <a:t>context</a:t>
            </a:r>
            <a:r>
              <a:rPr lang="fr-FR" sz="1200" dirty="0">
                <a:solidFill>
                  <a:schemeClr val="bg1"/>
                </a:solidFill>
                <a:latin typeface="Arial"/>
                <a:cs typeface="Arial"/>
              </a:rPr>
              <a:t> </a:t>
            </a:r>
            <a:r>
              <a:rPr lang="fr-FR" sz="1200" dirty="0" err="1">
                <a:solidFill>
                  <a:schemeClr val="bg1"/>
                </a:solidFill>
                <a:latin typeface="Arial"/>
                <a:cs typeface="Arial"/>
              </a:rPr>
              <a:t>effects</a:t>
            </a:r>
            <a:r>
              <a:rPr lang="fr-FR" sz="1200" dirty="0">
                <a:solidFill>
                  <a:schemeClr val="bg1"/>
                </a:solidFill>
                <a:latin typeface="Arial"/>
                <a:cs typeface="Arial"/>
              </a:rPr>
              <a:t> on musical </a:t>
            </a:r>
            <a:r>
              <a:rPr lang="fr-FR" sz="1200" dirty="0" err="1">
                <a:solidFill>
                  <a:schemeClr val="bg1"/>
                </a:solidFill>
                <a:latin typeface="Arial"/>
                <a:cs typeface="Arial"/>
              </a:rPr>
              <a:t>expectancy</a:t>
            </a:r>
            <a:r>
              <a:rPr lang="fr-FR" sz="1200" dirty="0">
                <a:solidFill>
                  <a:schemeClr val="bg1"/>
                </a:solidFill>
                <a:latin typeface="Arial"/>
                <a:cs typeface="Arial"/>
              </a:rPr>
              <a:t>. </a:t>
            </a:r>
            <a:r>
              <a:rPr lang="fr-FR" sz="1200" i="1" dirty="0">
                <a:solidFill>
                  <a:schemeClr val="bg1"/>
                </a:solidFill>
                <a:latin typeface="Arial"/>
                <a:cs typeface="Arial"/>
              </a:rPr>
              <a:t>Perception &amp; </a:t>
            </a:r>
            <a:r>
              <a:rPr lang="fr-FR" sz="1200" i="1" dirty="0" err="1">
                <a:solidFill>
                  <a:schemeClr val="bg1"/>
                </a:solidFill>
                <a:latin typeface="Arial"/>
                <a:cs typeface="Arial"/>
              </a:rPr>
              <a:t>Psychophysics</a:t>
            </a:r>
            <a:r>
              <a:rPr lang="fr-FR" sz="1200" i="1" dirty="0">
                <a:solidFill>
                  <a:schemeClr val="bg1"/>
                </a:solidFill>
                <a:latin typeface="Arial"/>
                <a:cs typeface="Arial"/>
              </a:rPr>
              <a:t>, 59</a:t>
            </a:r>
            <a:r>
              <a:rPr lang="fr-FR" sz="1200" dirty="0">
                <a:solidFill>
                  <a:schemeClr val="bg1"/>
                </a:solidFill>
                <a:latin typeface="Arial"/>
                <a:cs typeface="Arial"/>
              </a:rPr>
              <a:t>(7), 1098-1107. </a:t>
            </a:r>
            <a:endParaRPr lang="eu-ES" sz="1200" dirty="0">
              <a:solidFill>
                <a:schemeClr val="bg1"/>
              </a:solidFill>
              <a:latin typeface="Arial"/>
              <a:cs typeface="Arial"/>
            </a:endParaRPr>
          </a:p>
        </p:txBody>
      </p:sp>
      <p:grpSp>
        <p:nvGrpSpPr>
          <p:cNvPr id="13" name="Grouper 12"/>
          <p:cNvGrpSpPr/>
          <p:nvPr/>
        </p:nvGrpSpPr>
        <p:grpSpPr>
          <a:xfrm>
            <a:off x="5935751" y="42335"/>
            <a:ext cx="2631492" cy="2154216"/>
            <a:chOff x="6278651" y="42335"/>
            <a:chExt cx="2631492" cy="2154216"/>
          </a:xfrm>
        </p:grpSpPr>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0143" y="42335"/>
              <a:ext cx="2340000" cy="215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ZoneTexte 2"/>
            <p:cNvSpPr txBox="1"/>
            <p:nvPr/>
          </p:nvSpPr>
          <p:spPr>
            <a:xfrm rot="16200000">
              <a:off x="5486472" y="980944"/>
              <a:ext cx="1861357" cy="276999"/>
            </a:xfrm>
            <a:prstGeom prst="rect">
              <a:avLst/>
            </a:prstGeom>
            <a:noFill/>
          </p:spPr>
          <p:txBody>
            <a:bodyPr wrap="none" rtlCol="0">
              <a:spAutoFit/>
            </a:bodyPr>
            <a:lstStyle/>
            <a:p>
              <a:r>
                <a:rPr lang="fr-FR" sz="1200" dirty="0" smtClean="0">
                  <a:solidFill>
                    <a:srgbClr val="FFFF00"/>
                  </a:solidFill>
                  <a:latin typeface="Arial"/>
                  <a:cs typeface="Arial"/>
                </a:rPr>
                <a:t>Jugement de complétion</a:t>
              </a:r>
            </a:p>
          </p:txBody>
        </p:sp>
      </p:grpSp>
      <p:grpSp>
        <p:nvGrpSpPr>
          <p:cNvPr id="14" name="Grouper 13"/>
          <p:cNvGrpSpPr/>
          <p:nvPr/>
        </p:nvGrpSpPr>
        <p:grpSpPr>
          <a:xfrm>
            <a:off x="5935752" y="2279655"/>
            <a:ext cx="2631490" cy="1964225"/>
            <a:chOff x="6278653" y="2292596"/>
            <a:chExt cx="2631490" cy="1964225"/>
          </a:xfrm>
        </p:grpSpPr>
        <p:pic>
          <p:nvPicPr>
            <p:cNvPr id="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0143" y="2319245"/>
              <a:ext cx="2340000" cy="1910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 name="ZoneTexte 11"/>
            <p:cNvSpPr txBox="1"/>
            <p:nvPr/>
          </p:nvSpPr>
          <p:spPr>
            <a:xfrm rot="16200000">
              <a:off x="5435040" y="3136209"/>
              <a:ext cx="1964225" cy="276999"/>
            </a:xfrm>
            <a:prstGeom prst="rect">
              <a:avLst/>
            </a:prstGeom>
            <a:noFill/>
          </p:spPr>
          <p:txBody>
            <a:bodyPr wrap="none" rtlCol="0">
              <a:spAutoFit/>
            </a:bodyPr>
            <a:lstStyle/>
            <a:p>
              <a:r>
                <a:rPr lang="fr-FR" sz="1200" dirty="0" smtClean="0">
                  <a:solidFill>
                    <a:srgbClr val="FFFF00"/>
                  </a:solidFill>
                  <a:latin typeface="Arial"/>
                  <a:cs typeface="Arial"/>
                </a:rPr>
                <a:t>Jugement d’appartenance</a:t>
              </a:r>
            </a:p>
          </p:txBody>
        </p:sp>
      </p:grpSp>
      <p:grpSp>
        <p:nvGrpSpPr>
          <p:cNvPr id="16" name="Grouper 15"/>
          <p:cNvGrpSpPr/>
          <p:nvPr/>
        </p:nvGrpSpPr>
        <p:grpSpPr>
          <a:xfrm>
            <a:off x="5935752" y="4326049"/>
            <a:ext cx="2631491" cy="2059848"/>
            <a:chOff x="6278652" y="4326984"/>
            <a:chExt cx="2631491" cy="2059848"/>
          </a:xfrm>
        </p:grpSpPr>
        <p:pic>
          <p:nvPicPr>
            <p:cNvPr id="9"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0143" y="4326984"/>
              <a:ext cx="2340000" cy="2059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 name="ZoneTexte 14"/>
            <p:cNvSpPr txBox="1"/>
            <p:nvPr/>
          </p:nvSpPr>
          <p:spPr>
            <a:xfrm rot="16200000">
              <a:off x="5571946" y="5152744"/>
              <a:ext cx="1690412" cy="276999"/>
            </a:xfrm>
            <a:prstGeom prst="rect">
              <a:avLst/>
            </a:prstGeom>
            <a:noFill/>
          </p:spPr>
          <p:txBody>
            <a:bodyPr wrap="none" rtlCol="0">
              <a:spAutoFit/>
            </a:bodyPr>
            <a:lstStyle/>
            <a:p>
              <a:r>
                <a:rPr lang="fr-FR" sz="1200" dirty="0" smtClean="0">
                  <a:solidFill>
                    <a:srgbClr val="FFFF00"/>
                  </a:solidFill>
                  <a:latin typeface="Arial"/>
                  <a:cs typeface="Arial"/>
                </a:rPr>
                <a:t>Jugement d’intonation</a:t>
              </a:r>
            </a:p>
          </p:txBody>
        </p:sp>
      </p:grpSp>
      <p:sp>
        <p:nvSpPr>
          <p:cNvPr id="17" name="Rectangle 16"/>
          <p:cNvSpPr/>
          <p:nvPr/>
        </p:nvSpPr>
        <p:spPr>
          <a:xfrm>
            <a:off x="2070100" y="454454"/>
            <a:ext cx="347143" cy="4536646"/>
          </a:xfrm>
          <a:prstGeom prst="rect">
            <a:avLst/>
          </a:prstGeom>
          <a:noFill/>
          <a:ln w="28575"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17"/>
          <p:cNvSpPr/>
          <p:nvPr/>
        </p:nvSpPr>
        <p:spPr>
          <a:xfrm>
            <a:off x="3966643" y="454454"/>
            <a:ext cx="347143" cy="4536646"/>
          </a:xfrm>
          <a:prstGeom prst="rect">
            <a:avLst/>
          </a:prstGeom>
          <a:no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ZoneTexte 18"/>
          <p:cNvSpPr txBox="1"/>
          <p:nvPr/>
        </p:nvSpPr>
        <p:spPr>
          <a:xfrm>
            <a:off x="249786" y="5463502"/>
            <a:ext cx="4332807" cy="923330"/>
          </a:xfrm>
          <a:prstGeom prst="rect">
            <a:avLst/>
          </a:prstGeom>
          <a:noFill/>
        </p:spPr>
        <p:txBody>
          <a:bodyPr wrap="square" rtlCol="0">
            <a:spAutoFit/>
          </a:bodyPr>
          <a:lstStyle/>
          <a:p>
            <a:pPr algn="just"/>
            <a:r>
              <a:rPr lang="en-US" dirty="0" smtClean="0">
                <a:solidFill>
                  <a:srgbClr val="FFFF00"/>
                </a:solidFill>
              </a:rPr>
              <a:t>Manipulation de le </a:t>
            </a:r>
            <a:r>
              <a:rPr lang="en-US" dirty="0" err="1" smtClean="0">
                <a:solidFill>
                  <a:srgbClr val="FFFF00"/>
                </a:solidFill>
              </a:rPr>
              <a:t>fonction</a:t>
            </a:r>
            <a:r>
              <a:rPr lang="en-US" dirty="0" smtClean="0">
                <a:solidFill>
                  <a:srgbClr val="FFFF00"/>
                </a:solidFill>
              </a:rPr>
              <a:t> </a:t>
            </a:r>
            <a:r>
              <a:rPr lang="en-US" dirty="0" err="1" smtClean="0">
                <a:solidFill>
                  <a:srgbClr val="FFFF00"/>
                </a:solidFill>
              </a:rPr>
              <a:t>harmonique</a:t>
            </a:r>
            <a:r>
              <a:rPr lang="en-US" dirty="0" smtClean="0">
                <a:solidFill>
                  <a:srgbClr val="FFFF00"/>
                </a:solidFill>
              </a:rPr>
              <a:t> de </a:t>
            </a:r>
            <a:r>
              <a:rPr lang="en-US" dirty="0" err="1" smtClean="0">
                <a:solidFill>
                  <a:srgbClr val="FFFF00"/>
                </a:solidFill>
              </a:rPr>
              <a:t>l’accord</a:t>
            </a:r>
            <a:r>
              <a:rPr lang="en-US" dirty="0" smtClean="0">
                <a:solidFill>
                  <a:srgbClr val="FFFF00"/>
                </a:solidFill>
              </a:rPr>
              <a:t>: </a:t>
            </a:r>
            <a:r>
              <a:rPr lang="en-US" dirty="0" err="1" smtClean="0">
                <a:solidFill>
                  <a:srgbClr val="FFFF00"/>
                </a:solidFill>
              </a:rPr>
              <a:t>tonique</a:t>
            </a:r>
            <a:r>
              <a:rPr lang="en-US" dirty="0" smtClean="0">
                <a:solidFill>
                  <a:srgbClr val="FFFF00"/>
                </a:solidFill>
              </a:rPr>
              <a:t> (I) versus sous-</a:t>
            </a:r>
            <a:r>
              <a:rPr lang="en-US" dirty="0" err="1" smtClean="0">
                <a:solidFill>
                  <a:srgbClr val="FFFF00"/>
                </a:solidFill>
              </a:rPr>
              <a:t>dominante</a:t>
            </a:r>
            <a:r>
              <a:rPr lang="en-US" dirty="0" smtClean="0">
                <a:solidFill>
                  <a:srgbClr val="FFFF00"/>
                </a:solidFill>
              </a:rPr>
              <a:t> (IV)</a:t>
            </a:r>
          </a:p>
        </p:txBody>
      </p:sp>
    </p:spTree>
    <p:extLst>
      <p:ext uri="{BB962C8B-B14F-4D97-AF65-F5344CB8AC3E}">
        <p14:creationId xmlns:p14="http://schemas.microsoft.com/office/powerpoint/2010/main" val="22376167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7" grpId="0" animBg="1"/>
      <p:bldP spid="18" grpId="0"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hlinkClick r:id="" action="ppaction://noaction">
              <a:snd r:embed="rId2" name="I_sans_IV.aif"/>
            </a:hlinkClick>
          </p:cNvPr>
          <p:cNvSpPr>
            <a:spLocks noChangeArrowheads="1"/>
          </p:cNvSpPr>
          <p:nvPr/>
        </p:nvSpPr>
        <p:spPr bwMode="auto">
          <a:xfrm>
            <a:off x="2806700" y="2527300"/>
            <a:ext cx="11430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fr-FR">
              <a:solidFill>
                <a:srgbClr val="FFFF00"/>
              </a:solidFill>
            </a:endParaRPr>
          </a:p>
        </p:txBody>
      </p:sp>
      <p:sp>
        <p:nvSpPr>
          <p:cNvPr id="6" name="Rectangle 7">
            <a:hlinkClick r:id="" action="ppaction://noaction">
              <a:snd r:embed="rId3" name="IV_sans_IV.aif"/>
            </a:hlinkClick>
          </p:cNvPr>
          <p:cNvSpPr>
            <a:spLocks noChangeArrowheads="1"/>
          </p:cNvSpPr>
          <p:nvPr/>
        </p:nvSpPr>
        <p:spPr bwMode="auto">
          <a:xfrm>
            <a:off x="2794000" y="4279900"/>
            <a:ext cx="11430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fr-FR"/>
          </a:p>
        </p:txBody>
      </p:sp>
      <p:sp>
        <p:nvSpPr>
          <p:cNvPr id="7" name="Rectangle 8">
            <a:hlinkClick r:id="" action="ppaction://noaction">
              <a:snd r:embed="rId4" name="I_avec_IV.aif"/>
            </a:hlinkClick>
          </p:cNvPr>
          <p:cNvSpPr>
            <a:spLocks noChangeArrowheads="1"/>
          </p:cNvSpPr>
          <p:nvPr/>
        </p:nvSpPr>
        <p:spPr bwMode="auto">
          <a:xfrm>
            <a:off x="7454900" y="2527300"/>
            <a:ext cx="11430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fr-FR">
              <a:solidFill>
                <a:srgbClr val="FFFF00"/>
              </a:solidFill>
            </a:endParaRPr>
          </a:p>
        </p:txBody>
      </p:sp>
      <p:sp>
        <p:nvSpPr>
          <p:cNvPr id="8" name="Rectangle 9">
            <a:hlinkClick r:id="" action="ppaction://noaction">
              <a:snd r:embed="rId5" name="IV_avec_IV.aif"/>
            </a:hlinkClick>
          </p:cNvPr>
          <p:cNvSpPr>
            <a:spLocks noChangeArrowheads="1"/>
          </p:cNvSpPr>
          <p:nvPr/>
        </p:nvSpPr>
        <p:spPr bwMode="auto">
          <a:xfrm>
            <a:off x="7442200" y="4279900"/>
            <a:ext cx="11430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fr-FR"/>
          </a:p>
        </p:txBody>
      </p:sp>
      <p:grpSp>
        <p:nvGrpSpPr>
          <p:cNvPr id="12" name="Grouper 11"/>
          <p:cNvGrpSpPr/>
          <p:nvPr/>
        </p:nvGrpSpPr>
        <p:grpSpPr>
          <a:xfrm>
            <a:off x="525778" y="2031184"/>
            <a:ext cx="3552500" cy="4320000"/>
            <a:chOff x="0" y="762000"/>
            <a:chExt cx="3552500" cy="4320000"/>
          </a:xfrm>
        </p:grpSpPr>
        <p:pic>
          <p:nvPicPr>
            <p:cNvPr id="1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62000"/>
              <a:ext cx="3552500" cy="4320000"/>
            </a:xfrm>
            <a:prstGeom prst="rect">
              <a:avLst/>
            </a:prstGeom>
            <a:solidFill>
              <a:schemeClr val="accent1"/>
            </a:solidFill>
          </p:spPr>
        </p:pic>
        <p:sp>
          <p:nvSpPr>
            <p:cNvPr id="14" name="Rectangle 6">
              <a:hlinkClick r:id="" action="ppaction://noaction">
                <a:snd r:embed="rId2" name="I_sans_IV.aif"/>
              </a:hlinkClick>
            </p:cNvPr>
            <p:cNvSpPr>
              <a:spLocks noChangeArrowheads="1"/>
            </p:cNvSpPr>
            <p:nvPr/>
          </p:nvSpPr>
          <p:spPr bwMode="auto">
            <a:xfrm>
              <a:off x="2319867" y="1329267"/>
              <a:ext cx="1143000" cy="228600"/>
            </a:xfrm>
            <a:prstGeom prst="rect">
              <a:avLst/>
            </a:prstGeom>
            <a:noFill/>
            <a:ln w="9525">
              <a:solidFill>
                <a:srgbClr val="F513FF"/>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15" name="Rectangle 7">
              <a:hlinkClick r:id="" action="ppaction://noaction">
                <a:snd r:embed="rId3" name="IV_sans_IV.aif"/>
              </a:hlinkClick>
            </p:cNvPr>
            <p:cNvSpPr>
              <a:spLocks noChangeArrowheads="1"/>
            </p:cNvSpPr>
            <p:nvPr/>
          </p:nvSpPr>
          <p:spPr bwMode="auto">
            <a:xfrm>
              <a:off x="2319868" y="3031067"/>
              <a:ext cx="1143000" cy="381000"/>
            </a:xfrm>
            <a:prstGeom prst="rect">
              <a:avLst/>
            </a:prstGeom>
            <a:noFill/>
            <a:ln w="9525">
              <a:solidFill>
                <a:srgbClr val="F513FF"/>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fr-FR"/>
            </a:p>
          </p:txBody>
        </p:sp>
      </p:grpSp>
      <p:grpSp>
        <p:nvGrpSpPr>
          <p:cNvPr id="16" name="Grouper 15"/>
          <p:cNvGrpSpPr/>
          <p:nvPr/>
        </p:nvGrpSpPr>
        <p:grpSpPr>
          <a:xfrm>
            <a:off x="5085825" y="2031184"/>
            <a:ext cx="3551250" cy="4320000"/>
            <a:chOff x="4630738" y="762000"/>
            <a:chExt cx="3551250" cy="4320000"/>
          </a:xfrm>
        </p:grpSpPr>
        <p:pic>
          <p:nvPicPr>
            <p:cNvPr id="1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0738" y="762000"/>
              <a:ext cx="3551250" cy="4320000"/>
            </a:xfrm>
            <a:prstGeom prst="rect">
              <a:avLst/>
            </a:prstGeom>
            <a:solidFill>
              <a:schemeClr val="accent1"/>
            </a:solidFill>
          </p:spPr>
        </p:pic>
        <p:sp>
          <p:nvSpPr>
            <p:cNvPr id="18" name="Rectangle 8">
              <a:hlinkClick r:id="" action="ppaction://noaction">
                <a:snd r:embed="rId4" name="I_avec_IV.aif"/>
              </a:hlinkClick>
            </p:cNvPr>
            <p:cNvSpPr>
              <a:spLocks noChangeArrowheads="1"/>
            </p:cNvSpPr>
            <p:nvPr/>
          </p:nvSpPr>
          <p:spPr bwMode="auto">
            <a:xfrm>
              <a:off x="6947240" y="1329266"/>
              <a:ext cx="1143000" cy="228601"/>
            </a:xfrm>
            <a:prstGeom prst="rect">
              <a:avLst/>
            </a:prstGeom>
            <a:noFill/>
            <a:ln w="9525">
              <a:solidFill>
                <a:srgbClr val="F513FF"/>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19" name="Rectangle 9">
              <a:hlinkClick r:id="" action="ppaction://noaction">
                <a:snd r:embed="rId5" name="IV_avec_IV.aif"/>
              </a:hlinkClick>
            </p:cNvPr>
            <p:cNvSpPr>
              <a:spLocks noChangeArrowheads="1"/>
            </p:cNvSpPr>
            <p:nvPr/>
          </p:nvSpPr>
          <p:spPr bwMode="auto">
            <a:xfrm>
              <a:off x="6943344" y="3031067"/>
              <a:ext cx="1079160" cy="381000"/>
            </a:xfrm>
            <a:prstGeom prst="rect">
              <a:avLst/>
            </a:prstGeom>
            <a:noFill/>
            <a:ln w="9525">
              <a:solidFill>
                <a:srgbClr val="F513FF"/>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fr-FR"/>
            </a:p>
          </p:txBody>
        </p:sp>
      </p:grpSp>
      <p:sp>
        <p:nvSpPr>
          <p:cNvPr id="20" name="ZoneTexte 19"/>
          <p:cNvSpPr txBox="1"/>
          <p:nvPr/>
        </p:nvSpPr>
        <p:spPr>
          <a:xfrm>
            <a:off x="59099" y="38100"/>
            <a:ext cx="8263801" cy="369332"/>
          </a:xfrm>
          <a:prstGeom prst="rect">
            <a:avLst/>
          </a:prstGeom>
          <a:noFill/>
        </p:spPr>
        <p:txBody>
          <a:bodyPr wrap="none" rtlCol="0">
            <a:spAutoFit/>
          </a:bodyPr>
          <a:lstStyle/>
          <a:p>
            <a:pPr algn="just"/>
            <a:r>
              <a:rPr lang="en-US" dirty="0" smtClean="0">
                <a:solidFill>
                  <a:srgbClr val="FFFF00"/>
                </a:solidFill>
              </a:rPr>
              <a:t>Confronter </a:t>
            </a:r>
            <a:r>
              <a:rPr lang="en-US" dirty="0" err="1" smtClean="0">
                <a:solidFill>
                  <a:srgbClr val="FFFF00"/>
                </a:solidFill>
              </a:rPr>
              <a:t>directement</a:t>
            </a:r>
            <a:r>
              <a:rPr lang="en-US" dirty="0" smtClean="0">
                <a:solidFill>
                  <a:srgbClr val="FFFF00"/>
                </a:solidFill>
              </a:rPr>
              <a:t> les </a:t>
            </a:r>
            <a:r>
              <a:rPr lang="en-US" dirty="0" err="1" smtClean="0">
                <a:solidFill>
                  <a:srgbClr val="FFFF00"/>
                </a:solidFill>
              </a:rPr>
              <a:t>amorçages</a:t>
            </a:r>
            <a:r>
              <a:rPr lang="en-US" dirty="0" smtClean="0">
                <a:solidFill>
                  <a:srgbClr val="FFFF00"/>
                </a:solidFill>
              </a:rPr>
              <a:t> </a:t>
            </a:r>
            <a:r>
              <a:rPr lang="en-US" dirty="0" err="1" smtClean="0">
                <a:solidFill>
                  <a:srgbClr val="FFFF00"/>
                </a:solidFill>
              </a:rPr>
              <a:t>cognitif</a:t>
            </a:r>
            <a:r>
              <a:rPr lang="en-US" dirty="0" smtClean="0">
                <a:solidFill>
                  <a:srgbClr val="FFFF00"/>
                </a:solidFill>
              </a:rPr>
              <a:t> et </a:t>
            </a:r>
            <a:r>
              <a:rPr lang="en-US" dirty="0" err="1" smtClean="0">
                <a:solidFill>
                  <a:srgbClr val="FFFF00"/>
                </a:solidFill>
              </a:rPr>
              <a:t>sensoriel</a:t>
            </a:r>
            <a:r>
              <a:rPr lang="en-US" dirty="0" smtClean="0">
                <a:solidFill>
                  <a:srgbClr val="FFFF00"/>
                </a:solidFill>
              </a:rPr>
              <a:t> pour en </a:t>
            </a:r>
            <a:r>
              <a:rPr lang="en-US" dirty="0" err="1" smtClean="0">
                <a:solidFill>
                  <a:srgbClr val="FFFF00"/>
                </a:solidFill>
              </a:rPr>
              <a:t>évaluer</a:t>
            </a:r>
            <a:r>
              <a:rPr lang="en-US" dirty="0" smtClean="0">
                <a:solidFill>
                  <a:srgbClr val="FFFF00"/>
                </a:solidFill>
              </a:rPr>
              <a:t> </a:t>
            </a:r>
            <a:r>
              <a:rPr lang="en-US" dirty="0" err="1" smtClean="0">
                <a:solidFill>
                  <a:srgbClr val="FFFF00"/>
                </a:solidFill>
              </a:rPr>
              <a:t>l’influence</a:t>
            </a:r>
            <a:endParaRPr lang="en-US" dirty="0" smtClean="0">
              <a:solidFill>
                <a:srgbClr val="FFFF00"/>
              </a:solidFill>
            </a:endParaRPr>
          </a:p>
        </p:txBody>
      </p:sp>
      <p:sp>
        <p:nvSpPr>
          <p:cNvPr id="21" name="ZoneTexte 20"/>
          <p:cNvSpPr txBox="1"/>
          <p:nvPr/>
        </p:nvSpPr>
        <p:spPr>
          <a:xfrm>
            <a:off x="538478" y="1342200"/>
            <a:ext cx="8530977" cy="646331"/>
          </a:xfrm>
          <a:prstGeom prst="rect">
            <a:avLst/>
          </a:prstGeom>
          <a:noFill/>
        </p:spPr>
        <p:txBody>
          <a:bodyPr wrap="square" rtlCol="0">
            <a:spAutoFit/>
          </a:bodyPr>
          <a:lstStyle/>
          <a:p>
            <a:pPr algn="just"/>
            <a:r>
              <a:rPr lang="en-US" dirty="0" smtClean="0">
                <a:solidFill>
                  <a:srgbClr val="FFFF00"/>
                </a:solidFill>
              </a:rPr>
              <a:t>Manipulation du </a:t>
            </a:r>
            <a:r>
              <a:rPr lang="en-US" dirty="0" err="1" smtClean="0">
                <a:solidFill>
                  <a:srgbClr val="FFFF00"/>
                </a:solidFill>
              </a:rPr>
              <a:t>nombre</a:t>
            </a:r>
            <a:r>
              <a:rPr lang="en-US" dirty="0" smtClean="0">
                <a:solidFill>
                  <a:srgbClr val="FFFF00"/>
                </a:solidFill>
              </a:rPr>
              <a:t> de </a:t>
            </a:r>
            <a:r>
              <a:rPr lang="en-US" smtClean="0">
                <a:solidFill>
                  <a:srgbClr val="FFFF00"/>
                </a:solidFill>
              </a:rPr>
              <a:t>notes communes </a:t>
            </a:r>
            <a:r>
              <a:rPr lang="en-US" dirty="0" smtClean="0">
                <a:solidFill>
                  <a:srgbClr val="FFFF00"/>
                </a:solidFill>
              </a:rPr>
              <a:t>entre </a:t>
            </a:r>
            <a:r>
              <a:rPr lang="en-US" dirty="0" err="1" smtClean="0">
                <a:solidFill>
                  <a:srgbClr val="FFFF00"/>
                </a:solidFill>
              </a:rPr>
              <a:t>l’accord</a:t>
            </a:r>
            <a:r>
              <a:rPr lang="en-US" dirty="0" smtClean="0">
                <a:solidFill>
                  <a:srgbClr val="FFFF00"/>
                </a:solidFill>
              </a:rPr>
              <a:t> </a:t>
            </a:r>
            <a:r>
              <a:rPr lang="en-US" dirty="0" err="1" smtClean="0">
                <a:solidFill>
                  <a:srgbClr val="FFFF00"/>
                </a:solidFill>
              </a:rPr>
              <a:t>cible</a:t>
            </a:r>
            <a:r>
              <a:rPr lang="en-US" dirty="0" smtClean="0">
                <a:solidFill>
                  <a:srgbClr val="FFFF00"/>
                </a:solidFill>
              </a:rPr>
              <a:t> et le </a:t>
            </a:r>
            <a:r>
              <a:rPr lang="en-US" dirty="0" err="1" smtClean="0">
                <a:solidFill>
                  <a:srgbClr val="FFFF00"/>
                </a:solidFill>
              </a:rPr>
              <a:t>contexte</a:t>
            </a:r>
            <a:r>
              <a:rPr lang="en-US" dirty="0" smtClean="0">
                <a:solidFill>
                  <a:srgbClr val="FFFF00"/>
                </a:solidFill>
              </a:rPr>
              <a:t> </a:t>
            </a:r>
            <a:r>
              <a:rPr lang="en-US" dirty="0" err="1" smtClean="0">
                <a:solidFill>
                  <a:srgbClr val="FFFF00"/>
                </a:solidFill>
              </a:rPr>
              <a:t>harmonique</a:t>
            </a:r>
            <a:r>
              <a:rPr lang="en-US" dirty="0" smtClean="0">
                <a:solidFill>
                  <a:srgbClr val="FFFF00"/>
                </a:solidFill>
              </a:rPr>
              <a:t> </a:t>
            </a:r>
            <a:r>
              <a:rPr lang="en-US" dirty="0" err="1" smtClean="0">
                <a:solidFill>
                  <a:srgbClr val="FFFF00"/>
                </a:solidFill>
              </a:rPr>
              <a:t>précédent</a:t>
            </a:r>
            <a:endParaRPr lang="en-US" dirty="0" smtClean="0">
              <a:solidFill>
                <a:srgbClr val="FFFF00"/>
              </a:solidFill>
            </a:endParaRPr>
          </a:p>
        </p:txBody>
      </p:sp>
      <p:sp>
        <p:nvSpPr>
          <p:cNvPr id="22" name="ZoneTexte 21"/>
          <p:cNvSpPr txBox="1"/>
          <p:nvPr/>
        </p:nvSpPr>
        <p:spPr>
          <a:xfrm>
            <a:off x="500326" y="664467"/>
            <a:ext cx="8213452" cy="646331"/>
          </a:xfrm>
          <a:prstGeom prst="rect">
            <a:avLst/>
          </a:prstGeom>
          <a:noFill/>
        </p:spPr>
        <p:txBody>
          <a:bodyPr wrap="square" rtlCol="0">
            <a:spAutoFit/>
          </a:bodyPr>
          <a:lstStyle/>
          <a:p>
            <a:pPr algn="just"/>
            <a:r>
              <a:rPr lang="en-US" dirty="0" smtClean="0">
                <a:solidFill>
                  <a:srgbClr val="FFFF00"/>
                </a:solidFill>
              </a:rPr>
              <a:t>Manipulation de le </a:t>
            </a:r>
            <a:r>
              <a:rPr lang="en-US" dirty="0" err="1" smtClean="0">
                <a:solidFill>
                  <a:srgbClr val="FFFF00"/>
                </a:solidFill>
              </a:rPr>
              <a:t>fonction</a:t>
            </a:r>
            <a:r>
              <a:rPr lang="en-US" dirty="0" smtClean="0">
                <a:solidFill>
                  <a:srgbClr val="FFFF00"/>
                </a:solidFill>
              </a:rPr>
              <a:t> </a:t>
            </a:r>
            <a:r>
              <a:rPr lang="en-US" dirty="0" err="1" smtClean="0">
                <a:solidFill>
                  <a:srgbClr val="FFFF00"/>
                </a:solidFill>
              </a:rPr>
              <a:t>harmonique</a:t>
            </a:r>
            <a:r>
              <a:rPr lang="en-US" dirty="0" smtClean="0">
                <a:solidFill>
                  <a:srgbClr val="FFFF00"/>
                </a:solidFill>
              </a:rPr>
              <a:t> de </a:t>
            </a:r>
            <a:r>
              <a:rPr lang="en-US" dirty="0" err="1" smtClean="0">
                <a:solidFill>
                  <a:srgbClr val="FFFF00"/>
                </a:solidFill>
              </a:rPr>
              <a:t>l’accord</a:t>
            </a:r>
            <a:r>
              <a:rPr lang="en-US" dirty="0" smtClean="0">
                <a:solidFill>
                  <a:srgbClr val="FFFF00"/>
                </a:solidFill>
              </a:rPr>
              <a:t>: </a:t>
            </a:r>
            <a:r>
              <a:rPr lang="en-US" dirty="0" err="1" smtClean="0">
                <a:solidFill>
                  <a:srgbClr val="FFFF00"/>
                </a:solidFill>
              </a:rPr>
              <a:t>tonique</a:t>
            </a:r>
            <a:r>
              <a:rPr lang="en-US" dirty="0" smtClean="0">
                <a:solidFill>
                  <a:srgbClr val="FFFF00"/>
                </a:solidFill>
              </a:rPr>
              <a:t> (I) versus sous-</a:t>
            </a:r>
            <a:r>
              <a:rPr lang="en-US" dirty="0" err="1" smtClean="0">
                <a:solidFill>
                  <a:srgbClr val="FFFF00"/>
                </a:solidFill>
              </a:rPr>
              <a:t>dominante</a:t>
            </a:r>
            <a:r>
              <a:rPr lang="en-US" dirty="0" smtClean="0">
                <a:solidFill>
                  <a:srgbClr val="FFFF00"/>
                </a:solidFill>
              </a:rPr>
              <a:t> (IV)</a:t>
            </a:r>
          </a:p>
        </p:txBody>
      </p:sp>
      <p:sp>
        <p:nvSpPr>
          <p:cNvPr id="23" name="ZoneTexte 22"/>
          <p:cNvSpPr txBox="1"/>
          <p:nvPr/>
        </p:nvSpPr>
        <p:spPr>
          <a:xfrm>
            <a:off x="48089" y="6435044"/>
            <a:ext cx="9062043" cy="461665"/>
          </a:xfrm>
          <a:prstGeom prst="rect">
            <a:avLst/>
          </a:prstGeom>
          <a:noFill/>
        </p:spPr>
        <p:txBody>
          <a:bodyPr wrap="square" rtlCol="0">
            <a:spAutoFit/>
          </a:bodyPr>
          <a:lstStyle/>
          <a:p>
            <a:r>
              <a:rPr lang="fr-FR" sz="1200" dirty="0">
                <a:solidFill>
                  <a:schemeClr val="bg1"/>
                </a:solidFill>
                <a:latin typeface="Arial"/>
                <a:cs typeface="Arial"/>
              </a:rPr>
              <a:t>Bigand, E</a:t>
            </a:r>
            <a:r>
              <a:rPr lang="fr-FR" sz="1200" dirty="0" smtClean="0">
                <a:solidFill>
                  <a:schemeClr val="bg1"/>
                </a:solidFill>
                <a:latin typeface="Arial"/>
                <a:cs typeface="Arial"/>
              </a:rPr>
              <a:t>., Poulin, B., </a:t>
            </a:r>
            <a:r>
              <a:rPr lang="fr-FR" sz="1200" dirty="0" err="1" smtClean="0">
                <a:solidFill>
                  <a:schemeClr val="bg1"/>
                </a:solidFill>
                <a:latin typeface="Arial"/>
                <a:cs typeface="Arial"/>
              </a:rPr>
              <a:t>Tillmann</a:t>
            </a:r>
            <a:r>
              <a:rPr lang="fr-FR" sz="1200" dirty="0" smtClean="0">
                <a:solidFill>
                  <a:schemeClr val="bg1"/>
                </a:solidFill>
                <a:latin typeface="Arial"/>
                <a:cs typeface="Arial"/>
              </a:rPr>
              <a:t>, B., </a:t>
            </a:r>
            <a:r>
              <a:rPr lang="fr-FR" sz="1200" dirty="0" err="1" smtClean="0">
                <a:solidFill>
                  <a:schemeClr val="bg1"/>
                </a:solidFill>
                <a:latin typeface="Arial"/>
                <a:cs typeface="Arial"/>
              </a:rPr>
              <a:t>Madurell</a:t>
            </a:r>
            <a:r>
              <a:rPr lang="fr-FR" sz="1200" dirty="0" smtClean="0">
                <a:solidFill>
                  <a:schemeClr val="bg1"/>
                </a:solidFill>
                <a:latin typeface="Arial"/>
                <a:cs typeface="Arial"/>
              </a:rPr>
              <a:t>, F., &amp; D’Adamo, D. (2003). </a:t>
            </a:r>
            <a:r>
              <a:rPr lang="fr-FR" sz="1200" dirty="0" err="1" smtClean="0">
                <a:solidFill>
                  <a:schemeClr val="bg1"/>
                </a:solidFill>
                <a:latin typeface="Arial"/>
                <a:cs typeface="Arial"/>
              </a:rPr>
              <a:t>Sensory</a:t>
            </a:r>
            <a:r>
              <a:rPr lang="fr-FR" sz="1200" dirty="0" smtClean="0">
                <a:solidFill>
                  <a:schemeClr val="bg1"/>
                </a:solidFill>
                <a:latin typeface="Arial"/>
                <a:cs typeface="Arial"/>
              </a:rPr>
              <a:t> versus cognitive components in </a:t>
            </a:r>
            <a:r>
              <a:rPr lang="fr-FR" sz="1200" dirty="0" err="1" smtClean="0">
                <a:solidFill>
                  <a:schemeClr val="bg1"/>
                </a:solidFill>
                <a:latin typeface="Arial"/>
                <a:cs typeface="Arial"/>
              </a:rPr>
              <a:t>harmonic</a:t>
            </a:r>
            <a:r>
              <a:rPr lang="fr-FR" sz="1200" dirty="0" smtClean="0">
                <a:solidFill>
                  <a:schemeClr val="bg1"/>
                </a:solidFill>
                <a:latin typeface="Arial"/>
                <a:cs typeface="Arial"/>
              </a:rPr>
              <a:t> priming. </a:t>
            </a:r>
            <a:r>
              <a:rPr lang="fr-FR" sz="1200" i="1" dirty="0" smtClean="0">
                <a:solidFill>
                  <a:schemeClr val="bg1"/>
                </a:solidFill>
                <a:latin typeface="Arial"/>
                <a:cs typeface="Arial"/>
              </a:rPr>
              <a:t>Journal of </a:t>
            </a:r>
            <a:r>
              <a:rPr lang="fr-FR" sz="1200" i="1" dirty="0" err="1" smtClean="0">
                <a:solidFill>
                  <a:schemeClr val="bg1"/>
                </a:solidFill>
                <a:latin typeface="Arial"/>
                <a:cs typeface="Arial"/>
              </a:rPr>
              <a:t>Experimental</a:t>
            </a:r>
            <a:r>
              <a:rPr lang="fr-FR" sz="1200" i="1" dirty="0" smtClean="0">
                <a:solidFill>
                  <a:schemeClr val="bg1"/>
                </a:solidFill>
                <a:latin typeface="Arial"/>
                <a:cs typeface="Arial"/>
              </a:rPr>
              <a:t> </a:t>
            </a:r>
            <a:r>
              <a:rPr lang="fr-FR" sz="1200" i="1" dirty="0" err="1" smtClean="0">
                <a:solidFill>
                  <a:schemeClr val="bg1"/>
                </a:solidFill>
                <a:latin typeface="Arial"/>
                <a:cs typeface="Arial"/>
              </a:rPr>
              <a:t>Psychology</a:t>
            </a:r>
            <a:r>
              <a:rPr lang="fr-FR" sz="1200" i="1" dirty="0" smtClean="0">
                <a:solidFill>
                  <a:schemeClr val="bg1"/>
                </a:solidFill>
                <a:latin typeface="Arial"/>
                <a:cs typeface="Arial"/>
              </a:rPr>
              <a:t>: </a:t>
            </a:r>
            <a:r>
              <a:rPr lang="fr-FR" sz="1200" i="1" dirty="0" err="1" smtClean="0">
                <a:solidFill>
                  <a:schemeClr val="bg1"/>
                </a:solidFill>
                <a:latin typeface="Arial"/>
                <a:cs typeface="Arial"/>
              </a:rPr>
              <a:t>Human</a:t>
            </a:r>
            <a:r>
              <a:rPr lang="fr-FR" sz="1200" i="1" dirty="0" smtClean="0">
                <a:solidFill>
                  <a:schemeClr val="bg1"/>
                </a:solidFill>
                <a:latin typeface="Arial"/>
                <a:cs typeface="Arial"/>
              </a:rPr>
              <a:t> Perception and Performance,29</a:t>
            </a:r>
            <a:r>
              <a:rPr lang="fr-FR" sz="1200" dirty="0" smtClean="0">
                <a:solidFill>
                  <a:schemeClr val="bg1"/>
                </a:solidFill>
                <a:latin typeface="Arial"/>
                <a:cs typeface="Arial"/>
              </a:rPr>
              <a:t>(1),159-171.</a:t>
            </a:r>
            <a:endParaRPr lang="eu-ES" sz="1200" dirty="0">
              <a:solidFill>
                <a:schemeClr val="bg1"/>
              </a:solidFill>
              <a:latin typeface="Arial"/>
              <a:cs typeface="Arial"/>
            </a:endParaRPr>
          </a:p>
        </p:txBody>
      </p:sp>
    </p:spTree>
    <p:extLst>
      <p:ext uri="{BB962C8B-B14F-4D97-AF65-F5344CB8AC3E}">
        <p14:creationId xmlns:p14="http://schemas.microsoft.com/office/powerpoint/2010/main" val="1751061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564648" y="1617146"/>
            <a:ext cx="4002004" cy="3604057"/>
          </a:xfrm>
          <a:prstGeom prst="rect">
            <a:avLst/>
          </a:prstGeom>
        </p:spPr>
      </p:pic>
      <p:sp>
        <p:nvSpPr>
          <p:cNvPr id="3" name="ZoneTexte 2"/>
          <p:cNvSpPr txBox="1"/>
          <p:nvPr/>
        </p:nvSpPr>
        <p:spPr>
          <a:xfrm>
            <a:off x="-26093" y="44094"/>
            <a:ext cx="4130458" cy="369332"/>
          </a:xfrm>
          <a:prstGeom prst="rect">
            <a:avLst/>
          </a:prstGeom>
          <a:noFill/>
        </p:spPr>
        <p:txBody>
          <a:bodyPr wrap="none" rtlCol="0">
            <a:spAutoFit/>
          </a:bodyPr>
          <a:lstStyle/>
          <a:p>
            <a:pPr algn="just"/>
            <a:r>
              <a:rPr lang="en-US" dirty="0" err="1" smtClean="0">
                <a:solidFill>
                  <a:srgbClr val="FFFF00"/>
                </a:solidFill>
              </a:rPr>
              <a:t>Interprétation</a:t>
            </a:r>
            <a:r>
              <a:rPr lang="en-US" dirty="0" smtClean="0">
                <a:solidFill>
                  <a:srgbClr val="FFFF00"/>
                </a:solidFill>
              </a:rPr>
              <a:t> en </a:t>
            </a:r>
            <a:r>
              <a:rPr lang="en-US" dirty="0" err="1" smtClean="0">
                <a:solidFill>
                  <a:srgbClr val="FFFF00"/>
                </a:solidFill>
              </a:rPr>
              <a:t>termes</a:t>
            </a:r>
            <a:r>
              <a:rPr lang="en-US" dirty="0" smtClean="0">
                <a:solidFill>
                  <a:srgbClr val="FFFF00"/>
                </a:solidFill>
              </a:rPr>
              <a:t> </a:t>
            </a:r>
            <a:r>
              <a:rPr lang="en-US" dirty="0" err="1" smtClean="0">
                <a:solidFill>
                  <a:srgbClr val="FFFF00"/>
                </a:solidFill>
              </a:rPr>
              <a:t>sensoriels</a:t>
            </a:r>
            <a:r>
              <a:rPr lang="en-US" dirty="0" smtClean="0">
                <a:solidFill>
                  <a:srgbClr val="FFFF00"/>
                </a:solidFill>
              </a:rPr>
              <a:t> : IV &gt; I</a:t>
            </a:r>
          </a:p>
        </p:txBody>
      </p:sp>
      <p:sp>
        <p:nvSpPr>
          <p:cNvPr id="4" name="ZoneTexte 3"/>
          <p:cNvSpPr txBox="1"/>
          <p:nvPr/>
        </p:nvSpPr>
        <p:spPr>
          <a:xfrm>
            <a:off x="4925871" y="44094"/>
            <a:ext cx="3993401" cy="369332"/>
          </a:xfrm>
          <a:prstGeom prst="rect">
            <a:avLst/>
          </a:prstGeom>
          <a:noFill/>
        </p:spPr>
        <p:txBody>
          <a:bodyPr wrap="none" rtlCol="0">
            <a:spAutoFit/>
          </a:bodyPr>
          <a:lstStyle/>
          <a:p>
            <a:pPr algn="just"/>
            <a:r>
              <a:rPr lang="en-US" dirty="0" err="1" smtClean="0">
                <a:solidFill>
                  <a:srgbClr val="FFFF00"/>
                </a:solidFill>
              </a:rPr>
              <a:t>Interprétation</a:t>
            </a:r>
            <a:r>
              <a:rPr lang="en-US" dirty="0" smtClean="0">
                <a:solidFill>
                  <a:srgbClr val="FFFF00"/>
                </a:solidFill>
              </a:rPr>
              <a:t> en </a:t>
            </a:r>
            <a:r>
              <a:rPr lang="en-US" dirty="0" err="1" smtClean="0">
                <a:solidFill>
                  <a:srgbClr val="FFFF00"/>
                </a:solidFill>
              </a:rPr>
              <a:t>termes</a:t>
            </a:r>
            <a:r>
              <a:rPr lang="en-US" dirty="0" smtClean="0">
                <a:solidFill>
                  <a:srgbClr val="FFFF00"/>
                </a:solidFill>
              </a:rPr>
              <a:t> </a:t>
            </a:r>
            <a:r>
              <a:rPr lang="en-US" dirty="0" err="1" smtClean="0">
                <a:solidFill>
                  <a:srgbClr val="FFFF00"/>
                </a:solidFill>
              </a:rPr>
              <a:t>cognitifs</a:t>
            </a:r>
            <a:r>
              <a:rPr lang="en-US" dirty="0" smtClean="0">
                <a:solidFill>
                  <a:srgbClr val="FFFF00"/>
                </a:solidFill>
              </a:rPr>
              <a:t> : I &gt; IV</a:t>
            </a:r>
          </a:p>
        </p:txBody>
      </p:sp>
      <p:sp>
        <p:nvSpPr>
          <p:cNvPr id="5" name="ZoneTexte 4"/>
          <p:cNvSpPr txBox="1"/>
          <p:nvPr/>
        </p:nvSpPr>
        <p:spPr>
          <a:xfrm>
            <a:off x="2669342" y="585502"/>
            <a:ext cx="3185938" cy="369332"/>
          </a:xfrm>
          <a:prstGeom prst="rect">
            <a:avLst/>
          </a:prstGeom>
          <a:noFill/>
        </p:spPr>
        <p:txBody>
          <a:bodyPr wrap="none" rtlCol="0">
            <a:spAutoFit/>
          </a:bodyPr>
          <a:lstStyle/>
          <a:p>
            <a:pPr algn="just"/>
            <a:r>
              <a:rPr lang="en-US" dirty="0" err="1" smtClean="0">
                <a:solidFill>
                  <a:srgbClr val="FFFF00"/>
                </a:solidFill>
              </a:rPr>
              <a:t>Musiciens</a:t>
            </a:r>
            <a:r>
              <a:rPr lang="en-US" dirty="0" smtClean="0">
                <a:solidFill>
                  <a:srgbClr val="FFFF00"/>
                </a:solidFill>
              </a:rPr>
              <a:t> versus non-</a:t>
            </a:r>
            <a:r>
              <a:rPr lang="en-US" dirty="0" err="1" smtClean="0">
                <a:solidFill>
                  <a:srgbClr val="FFFF00"/>
                </a:solidFill>
              </a:rPr>
              <a:t>musiciens</a:t>
            </a:r>
            <a:endParaRPr lang="en-US" dirty="0" smtClean="0">
              <a:solidFill>
                <a:srgbClr val="FFFF00"/>
              </a:solidFill>
            </a:endParaRPr>
          </a:p>
        </p:txBody>
      </p:sp>
      <p:sp>
        <p:nvSpPr>
          <p:cNvPr id="6" name="ZoneTexte 5"/>
          <p:cNvSpPr txBox="1"/>
          <p:nvPr/>
        </p:nvSpPr>
        <p:spPr>
          <a:xfrm>
            <a:off x="3125976" y="1093542"/>
            <a:ext cx="2308707" cy="369332"/>
          </a:xfrm>
          <a:prstGeom prst="rect">
            <a:avLst/>
          </a:prstGeom>
          <a:noFill/>
        </p:spPr>
        <p:txBody>
          <a:bodyPr wrap="none" rtlCol="0">
            <a:spAutoFit/>
          </a:bodyPr>
          <a:lstStyle/>
          <a:p>
            <a:pPr algn="just"/>
            <a:r>
              <a:rPr lang="en-US" dirty="0" err="1" smtClean="0">
                <a:solidFill>
                  <a:srgbClr val="FFFF00"/>
                </a:solidFill>
              </a:rPr>
              <a:t>Jugement</a:t>
            </a:r>
            <a:r>
              <a:rPr lang="en-US" dirty="0" smtClean="0">
                <a:solidFill>
                  <a:srgbClr val="FFFF00"/>
                </a:solidFill>
              </a:rPr>
              <a:t> </a:t>
            </a:r>
            <a:r>
              <a:rPr lang="en-US" dirty="0" err="1" smtClean="0">
                <a:solidFill>
                  <a:srgbClr val="FFFF00"/>
                </a:solidFill>
              </a:rPr>
              <a:t>d’intonation</a:t>
            </a:r>
            <a:endParaRPr lang="en-US" dirty="0" smtClean="0">
              <a:solidFill>
                <a:srgbClr val="FFFF00"/>
              </a:solidFill>
            </a:endParaRPr>
          </a:p>
        </p:txBody>
      </p:sp>
      <p:sp>
        <p:nvSpPr>
          <p:cNvPr id="7" name="ZoneTexte 6"/>
          <p:cNvSpPr txBox="1"/>
          <p:nvPr/>
        </p:nvSpPr>
        <p:spPr>
          <a:xfrm>
            <a:off x="71192" y="5408888"/>
            <a:ext cx="9013541" cy="646331"/>
          </a:xfrm>
          <a:prstGeom prst="rect">
            <a:avLst/>
          </a:prstGeom>
          <a:noFill/>
        </p:spPr>
        <p:txBody>
          <a:bodyPr wrap="square" rtlCol="0">
            <a:spAutoFit/>
          </a:bodyPr>
          <a:lstStyle/>
          <a:p>
            <a:pPr algn="just"/>
            <a:r>
              <a:rPr lang="en-US" dirty="0" smtClean="0">
                <a:solidFill>
                  <a:srgbClr val="FFFF00"/>
                </a:solidFill>
              </a:rPr>
              <a:t>Les </a:t>
            </a:r>
            <a:r>
              <a:rPr lang="en-US" dirty="0" err="1" smtClean="0">
                <a:solidFill>
                  <a:srgbClr val="FFFF00"/>
                </a:solidFill>
              </a:rPr>
              <a:t>résultats</a:t>
            </a:r>
            <a:r>
              <a:rPr lang="en-US" dirty="0" smtClean="0">
                <a:solidFill>
                  <a:srgbClr val="FFFF00"/>
                </a:solidFill>
              </a:rPr>
              <a:t> </a:t>
            </a:r>
            <a:r>
              <a:rPr lang="en-US" dirty="0" err="1" smtClean="0">
                <a:solidFill>
                  <a:srgbClr val="FFFF00"/>
                </a:solidFill>
              </a:rPr>
              <a:t>sont</a:t>
            </a:r>
            <a:r>
              <a:rPr lang="en-US" dirty="0" smtClean="0">
                <a:solidFill>
                  <a:srgbClr val="FFFF00"/>
                </a:solidFill>
              </a:rPr>
              <a:t> en accords avec </a:t>
            </a:r>
            <a:r>
              <a:rPr lang="en-US" dirty="0" err="1" smtClean="0">
                <a:solidFill>
                  <a:srgbClr val="FFFF00"/>
                </a:solidFill>
              </a:rPr>
              <a:t>une</a:t>
            </a:r>
            <a:r>
              <a:rPr lang="en-US" dirty="0" smtClean="0">
                <a:solidFill>
                  <a:srgbClr val="FFFF00"/>
                </a:solidFill>
              </a:rPr>
              <a:t> </a:t>
            </a:r>
            <a:r>
              <a:rPr lang="en-US" dirty="0" err="1" smtClean="0">
                <a:solidFill>
                  <a:srgbClr val="FFFF00"/>
                </a:solidFill>
              </a:rPr>
              <a:t>interprétation</a:t>
            </a:r>
            <a:r>
              <a:rPr lang="en-US" dirty="0" smtClean="0">
                <a:solidFill>
                  <a:srgbClr val="FFFF00"/>
                </a:solidFill>
              </a:rPr>
              <a:t> en </a:t>
            </a:r>
            <a:r>
              <a:rPr lang="en-US" dirty="0" err="1" smtClean="0">
                <a:solidFill>
                  <a:srgbClr val="FFFF00"/>
                </a:solidFill>
              </a:rPr>
              <a:t>termes</a:t>
            </a:r>
            <a:r>
              <a:rPr lang="en-US" dirty="0" smtClean="0">
                <a:solidFill>
                  <a:srgbClr val="FFFF00"/>
                </a:solidFill>
              </a:rPr>
              <a:t> </a:t>
            </a:r>
            <a:r>
              <a:rPr lang="en-US" dirty="0" err="1" smtClean="0">
                <a:solidFill>
                  <a:srgbClr val="FFFF00"/>
                </a:solidFill>
              </a:rPr>
              <a:t>cognitifs</a:t>
            </a:r>
            <a:r>
              <a:rPr lang="en-US" dirty="0" smtClean="0">
                <a:solidFill>
                  <a:srgbClr val="FFFF00"/>
                </a:solidFill>
              </a:rPr>
              <a:t> de </a:t>
            </a:r>
            <a:r>
              <a:rPr lang="en-US" dirty="0" err="1" smtClean="0">
                <a:solidFill>
                  <a:srgbClr val="FFFF00"/>
                </a:solidFill>
              </a:rPr>
              <a:t>l’effet</a:t>
            </a:r>
            <a:r>
              <a:rPr lang="en-US" dirty="0" smtClean="0">
                <a:solidFill>
                  <a:srgbClr val="FFFF00"/>
                </a:solidFill>
              </a:rPr>
              <a:t> </a:t>
            </a:r>
            <a:r>
              <a:rPr lang="en-US" dirty="0" err="1" smtClean="0">
                <a:solidFill>
                  <a:srgbClr val="FFFF00"/>
                </a:solidFill>
              </a:rPr>
              <a:t>d’amorçage</a:t>
            </a:r>
            <a:r>
              <a:rPr lang="en-US" dirty="0" smtClean="0">
                <a:solidFill>
                  <a:srgbClr val="FFFF00"/>
                </a:solidFill>
              </a:rPr>
              <a:t> </a:t>
            </a:r>
            <a:r>
              <a:rPr lang="en-US" dirty="0" err="1" smtClean="0">
                <a:solidFill>
                  <a:srgbClr val="FFFF00"/>
                </a:solidFill>
              </a:rPr>
              <a:t>harmonique</a:t>
            </a:r>
            <a:endParaRPr lang="en-US" dirty="0" smtClean="0">
              <a:solidFill>
                <a:srgbClr val="FFFF00"/>
              </a:solidFill>
            </a:endParaRPr>
          </a:p>
        </p:txBody>
      </p:sp>
      <p:sp>
        <p:nvSpPr>
          <p:cNvPr id="8" name="ZoneTexte 7"/>
          <p:cNvSpPr txBox="1"/>
          <p:nvPr/>
        </p:nvSpPr>
        <p:spPr>
          <a:xfrm>
            <a:off x="93565" y="6203334"/>
            <a:ext cx="8991168" cy="646331"/>
          </a:xfrm>
          <a:prstGeom prst="rect">
            <a:avLst/>
          </a:prstGeom>
          <a:noFill/>
        </p:spPr>
        <p:txBody>
          <a:bodyPr wrap="square" rtlCol="0">
            <a:spAutoFit/>
          </a:bodyPr>
          <a:lstStyle/>
          <a:p>
            <a:pPr algn="just"/>
            <a:r>
              <a:rPr lang="en-US" dirty="0" smtClean="0">
                <a:solidFill>
                  <a:srgbClr val="FFFF00"/>
                </a:solidFill>
              </a:rPr>
              <a:t>Un </a:t>
            </a:r>
            <a:r>
              <a:rPr lang="en-US" dirty="0" err="1" smtClean="0">
                <a:solidFill>
                  <a:srgbClr val="FFFF00"/>
                </a:solidFill>
              </a:rPr>
              <a:t>autre</a:t>
            </a:r>
            <a:r>
              <a:rPr lang="en-US" dirty="0" smtClean="0">
                <a:solidFill>
                  <a:srgbClr val="FFFF00"/>
                </a:solidFill>
              </a:rPr>
              <a:t> </a:t>
            </a:r>
            <a:r>
              <a:rPr lang="en-US" dirty="0" err="1" smtClean="0">
                <a:solidFill>
                  <a:srgbClr val="FFFF00"/>
                </a:solidFill>
              </a:rPr>
              <a:t>moyen</a:t>
            </a:r>
            <a:r>
              <a:rPr lang="en-US" dirty="0" smtClean="0">
                <a:solidFill>
                  <a:srgbClr val="FFFF00"/>
                </a:solidFill>
              </a:rPr>
              <a:t> </a:t>
            </a:r>
            <a:r>
              <a:rPr lang="en-US" dirty="0" err="1" smtClean="0">
                <a:solidFill>
                  <a:srgbClr val="FFFF00"/>
                </a:solidFill>
              </a:rPr>
              <a:t>d’évaluer</a:t>
            </a:r>
            <a:r>
              <a:rPr lang="en-US" dirty="0" smtClean="0">
                <a:solidFill>
                  <a:srgbClr val="FFFF00"/>
                </a:solidFill>
              </a:rPr>
              <a:t> </a:t>
            </a:r>
            <a:r>
              <a:rPr lang="en-US" dirty="0" err="1" smtClean="0">
                <a:solidFill>
                  <a:srgbClr val="FFFF00"/>
                </a:solidFill>
              </a:rPr>
              <a:t>l’influence</a:t>
            </a:r>
            <a:r>
              <a:rPr lang="en-US" dirty="0" smtClean="0">
                <a:solidFill>
                  <a:srgbClr val="FFFF00"/>
                </a:solidFill>
              </a:rPr>
              <a:t> des </a:t>
            </a:r>
            <a:r>
              <a:rPr lang="en-US" dirty="0" err="1" smtClean="0">
                <a:solidFill>
                  <a:srgbClr val="FFFF00"/>
                </a:solidFill>
              </a:rPr>
              <a:t>deux</a:t>
            </a:r>
            <a:r>
              <a:rPr lang="en-US" dirty="0" smtClean="0">
                <a:solidFill>
                  <a:srgbClr val="FFFF00"/>
                </a:solidFill>
              </a:rPr>
              <a:t> types </a:t>
            </a:r>
            <a:r>
              <a:rPr lang="en-US" dirty="0" err="1" smtClean="0">
                <a:solidFill>
                  <a:srgbClr val="FFFF00"/>
                </a:solidFill>
              </a:rPr>
              <a:t>d’amorçage</a:t>
            </a:r>
            <a:r>
              <a:rPr lang="en-US" dirty="0" smtClean="0">
                <a:solidFill>
                  <a:srgbClr val="FFFF00"/>
                </a:solidFill>
              </a:rPr>
              <a:t> (</a:t>
            </a:r>
            <a:r>
              <a:rPr lang="en-US" dirty="0" err="1" smtClean="0">
                <a:solidFill>
                  <a:srgbClr val="FFFF00"/>
                </a:solidFill>
              </a:rPr>
              <a:t>sensoriel</a:t>
            </a:r>
            <a:r>
              <a:rPr lang="en-US" dirty="0" smtClean="0">
                <a:solidFill>
                  <a:srgbClr val="FFFF00"/>
                </a:solidFill>
              </a:rPr>
              <a:t> </a:t>
            </a:r>
            <a:r>
              <a:rPr lang="en-US" dirty="0" err="1" smtClean="0">
                <a:solidFill>
                  <a:srgbClr val="FFFF00"/>
                </a:solidFill>
              </a:rPr>
              <a:t>ou</a:t>
            </a:r>
            <a:r>
              <a:rPr lang="en-US" dirty="0" smtClean="0">
                <a:solidFill>
                  <a:srgbClr val="FFFF00"/>
                </a:solidFill>
              </a:rPr>
              <a:t> </a:t>
            </a:r>
            <a:r>
              <a:rPr lang="en-US" dirty="0" err="1" smtClean="0">
                <a:solidFill>
                  <a:srgbClr val="FFFF00"/>
                </a:solidFill>
              </a:rPr>
              <a:t>cognitif</a:t>
            </a:r>
            <a:r>
              <a:rPr lang="en-US" dirty="0" smtClean="0">
                <a:solidFill>
                  <a:srgbClr val="FFFF00"/>
                </a:solidFill>
              </a:rPr>
              <a:t>) </a:t>
            </a:r>
            <a:r>
              <a:rPr lang="en-US" dirty="0" err="1" smtClean="0">
                <a:solidFill>
                  <a:srgbClr val="FFFF00"/>
                </a:solidFill>
              </a:rPr>
              <a:t>est</a:t>
            </a:r>
            <a:r>
              <a:rPr lang="en-US" dirty="0" smtClean="0">
                <a:solidFill>
                  <a:srgbClr val="FFFF00"/>
                </a:solidFill>
              </a:rPr>
              <a:t> de </a:t>
            </a:r>
            <a:r>
              <a:rPr lang="en-US" dirty="0" err="1" smtClean="0">
                <a:solidFill>
                  <a:srgbClr val="FFFF00"/>
                </a:solidFill>
              </a:rPr>
              <a:t>jouer</a:t>
            </a:r>
            <a:r>
              <a:rPr lang="en-US" dirty="0" smtClean="0">
                <a:solidFill>
                  <a:srgbClr val="FFFF00"/>
                </a:solidFill>
              </a:rPr>
              <a:t> </a:t>
            </a:r>
            <a:r>
              <a:rPr lang="en-US" dirty="0" err="1" smtClean="0">
                <a:solidFill>
                  <a:srgbClr val="FFFF00"/>
                </a:solidFill>
              </a:rPr>
              <a:t>sur</a:t>
            </a:r>
            <a:r>
              <a:rPr lang="en-US" dirty="0" smtClean="0">
                <a:solidFill>
                  <a:srgbClr val="FFFF00"/>
                </a:solidFill>
              </a:rPr>
              <a:t> le </a:t>
            </a:r>
            <a:r>
              <a:rPr lang="en-US" dirty="0" err="1" smtClean="0">
                <a:solidFill>
                  <a:srgbClr val="FFFF00"/>
                </a:solidFill>
              </a:rPr>
              <a:t>décours</a:t>
            </a:r>
            <a:r>
              <a:rPr lang="en-US" dirty="0" smtClean="0">
                <a:solidFill>
                  <a:srgbClr val="FFFF00"/>
                </a:solidFill>
              </a:rPr>
              <a:t> </a:t>
            </a:r>
            <a:r>
              <a:rPr lang="en-US" dirty="0" err="1" smtClean="0">
                <a:solidFill>
                  <a:srgbClr val="FFFF00"/>
                </a:solidFill>
              </a:rPr>
              <a:t>temporel</a:t>
            </a:r>
            <a:r>
              <a:rPr lang="en-US" dirty="0" smtClean="0">
                <a:solidFill>
                  <a:srgbClr val="FFFF00"/>
                </a:solidFill>
              </a:rPr>
              <a:t> de </a:t>
            </a:r>
            <a:r>
              <a:rPr lang="en-US" dirty="0" err="1" smtClean="0">
                <a:solidFill>
                  <a:srgbClr val="FFFF00"/>
                </a:solidFill>
              </a:rPr>
              <a:t>l’information</a:t>
            </a:r>
            <a:r>
              <a:rPr lang="en-US" dirty="0" smtClean="0">
                <a:solidFill>
                  <a:srgbClr val="FFFF00"/>
                </a:solidFill>
              </a:rPr>
              <a:t>. </a:t>
            </a:r>
          </a:p>
        </p:txBody>
      </p:sp>
    </p:spTree>
    <p:extLst>
      <p:ext uri="{BB962C8B-B14F-4D97-AF65-F5344CB8AC3E}">
        <p14:creationId xmlns:p14="http://schemas.microsoft.com/office/powerpoint/2010/main" val="38459208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hlinkClick r:id="" action="ppaction://noaction">
              <a:snd r:embed="rId2" name="300"/>
            </a:hlinkClick>
          </p:cNvPr>
          <p:cNvSpPr txBox="1"/>
          <p:nvPr/>
        </p:nvSpPr>
        <p:spPr>
          <a:xfrm>
            <a:off x="278698" y="385825"/>
            <a:ext cx="864339" cy="369332"/>
          </a:xfrm>
          <a:prstGeom prst="rect">
            <a:avLst/>
          </a:prstGeom>
          <a:noFill/>
        </p:spPr>
        <p:txBody>
          <a:bodyPr wrap="none" rtlCol="0">
            <a:spAutoFit/>
          </a:bodyPr>
          <a:lstStyle/>
          <a:p>
            <a:pPr algn="just"/>
            <a:r>
              <a:rPr lang="en-US" dirty="0" smtClean="0">
                <a:solidFill>
                  <a:srgbClr val="FFFF00"/>
                </a:solidFill>
              </a:rPr>
              <a:t>300 </a:t>
            </a:r>
            <a:r>
              <a:rPr lang="en-US" dirty="0" err="1" smtClean="0">
                <a:solidFill>
                  <a:srgbClr val="FFFF00"/>
                </a:solidFill>
              </a:rPr>
              <a:t>ms</a:t>
            </a:r>
            <a:endParaRPr lang="en-US" dirty="0" smtClean="0">
              <a:solidFill>
                <a:srgbClr val="FFFF00"/>
              </a:solidFill>
            </a:endParaRPr>
          </a:p>
        </p:txBody>
      </p:sp>
      <p:sp>
        <p:nvSpPr>
          <p:cNvPr id="3" name="ZoneTexte 2">
            <a:hlinkClick r:id="" action="ppaction://noaction">
              <a:snd r:embed="rId3" name="150"/>
            </a:hlinkClick>
          </p:cNvPr>
          <p:cNvSpPr txBox="1"/>
          <p:nvPr/>
        </p:nvSpPr>
        <p:spPr>
          <a:xfrm>
            <a:off x="1498177" y="385825"/>
            <a:ext cx="864339" cy="369332"/>
          </a:xfrm>
          <a:prstGeom prst="rect">
            <a:avLst/>
          </a:prstGeom>
          <a:noFill/>
        </p:spPr>
        <p:txBody>
          <a:bodyPr wrap="none" rtlCol="0">
            <a:spAutoFit/>
          </a:bodyPr>
          <a:lstStyle/>
          <a:p>
            <a:pPr algn="just"/>
            <a:r>
              <a:rPr lang="en-US" dirty="0" smtClean="0">
                <a:solidFill>
                  <a:srgbClr val="FFFF00"/>
                </a:solidFill>
              </a:rPr>
              <a:t>150 </a:t>
            </a:r>
            <a:r>
              <a:rPr lang="en-US" dirty="0" err="1" smtClean="0">
                <a:solidFill>
                  <a:srgbClr val="FFFF00"/>
                </a:solidFill>
              </a:rPr>
              <a:t>ms</a:t>
            </a:r>
            <a:endParaRPr lang="en-US" dirty="0" smtClean="0">
              <a:solidFill>
                <a:srgbClr val="FFFF00"/>
              </a:solidFill>
            </a:endParaRPr>
          </a:p>
        </p:txBody>
      </p:sp>
      <p:sp>
        <p:nvSpPr>
          <p:cNvPr id="4" name="ZoneTexte 3">
            <a:hlinkClick r:id="" action="ppaction://noaction">
              <a:snd r:embed="rId4" name="75"/>
            </a:hlinkClick>
          </p:cNvPr>
          <p:cNvSpPr txBox="1"/>
          <p:nvPr/>
        </p:nvSpPr>
        <p:spPr>
          <a:xfrm>
            <a:off x="2717656" y="385825"/>
            <a:ext cx="697627" cy="369332"/>
          </a:xfrm>
          <a:prstGeom prst="rect">
            <a:avLst/>
          </a:prstGeom>
          <a:noFill/>
        </p:spPr>
        <p:txBody>
          <a:bodyPr wrap="none" rtlCol="0">
            <a:spAutoFit/>
          </a:bodyPr>
          <a:lstStyle/>
          <a:p>
            <a:pPr algn="just"/>
            <a:r>
              <a:rPr lang="en-US" dirty="0" smtClean="0">
                <a:solidFill>
                  <a:srgbClr val="FFFF00"/>
                </a:solidFill>
              </a:rPr>
              <a:t>75ms</a:t>
            </a:r>
          </a:p>
        </p:txBody>
      </p:sp>
      <p:pic>
        <p:nvPicPr>
          <p:cNvPr id="5" name="Image 4"/>
          <p:cNvPicPr>
            <a:picLocks noChangeAspect="1"/>
          </p:cNvPicPr>
          <p:nvPr/>
        </p:nvPicPr>
        <p:blipFill>
          <a:blip r:embed="rId5"/>
          <a:stretch>
            <a:fillRect/>
          </a:stretch>
        </p:blipFill>
        <p:spPr>
          <a:xfrm>
            <a:off x="1439743" y="952585"/>
            <a:ext cx="6278862" cy="4682765"/>
          </a:xfrm>
          <a:prstGeom prst="rect">
            <a:avLst/>
          </a:prstGeom>
        </p:spPr>
      </p:pic>
      <p:sp>
        <p:nvSpPr>
          <p:cNvPr id="6" name="ZoneTexte 5"/>
          <p:cNvSpPr txBox="1"/>
          <p:nvPr/>
        </p:nvSpPr>
        <p:spPr>
          <a:xfrm>
            <a:off x="-31841" y="16493"/>
            <a:ext cx="3703846" cy="369332"/>
          </a:xfrm>
          <a:prstGeom prst="rect">
            <a:avLst/>
          </a:prstGeom>
          <a:noFill/>
        </p:spPr>
        <p:txBody>
          <a:bodyPr wrap="none" rtlCol="0">
            <a:spAutoFit/>
          </a:bodyPr>
          <a:lstStyle/>
          <a:p>
            <a:pPr algn="just"/>
            <a:r>
              <a:rPr lang="en-US" dirty="0" smtClean="0">
                <a:solidFill>
                  <a:srgbClr val="FFFF00"/>
                </a:solidFill>
              </a:rPr>
              <a:t>Manipulation de la </a:t>
            </a:r>
            <a:r>
              <a:rPr lang="en-US" dirty="0" err="1" smtClean="0">
                <a:solidFill>
                  <a:srgbClr val="FFFF00"/>
                </a:solidFill>
              </a:rPr>
              <a:t>durée</a:t>
            </a:r>
            <a:r>
              <a:rPr lang="en-US" dirty="0" smtClean="0">
                <a:solidFill>
                  <a:srgbClr val="FFFF00"/>
                </a:solidFill>
              </a:rPr>
              <a:t> des accords</a:t>
            </a:r>
          </a:p>
        </p:txBody>
      </p:sp>
      <p:sp>
        <p:nvSpPr>
          <p:cNvPr id="7" name="ZoneTexte 6"/>
          <p:cNvSpPr txBox="1"/>
          <p:nvPr/>
        </p:nvSpPr>
        <p:spPr>
          <a:xfrm>
            <a:off x="5654802" y="102202"/>
            <a:ext cx="3185938" cy="369332"/>
          </a:xfrm>
          <a:prstGeom prst="rect">
            <a:avLst/>
          </a:prstGeom>
          <a:noFill/>
        </p:spPr>
        <p:txBody>
          <a:bodyPr wrap="none" rtlCol="0">
            <a:spAutoFit/>
          </a:bodyPr>
          <a:lstStyle/>
          <a:p>
            <a:pPr algn="just"/>
            <a:r>
              <a:rPr lang="en-US" dirty="0" err="1" smtClean="0">
                <a:solidFill>
                  <a:srgbClr val="FFFF00"/>
                </a:solidFill>
              </a:rPr>
              <a:t>Musiciens</a:t>
            </a:r>
            <a:r>
              <a:rPr lang="en-US" dirty="0" smtClean="0">
                <a:solidFill>
                  <a:srgbClr val="FFFF00"/>
                </a:solidFill>
              </a:rPr>
              <a:t> versus non-</a:t>
            </a:r>
            <a:r>
              <a:rPr lang="en-US" dirty="0" err="1" smtClean="0">
                <a:solidFill>
                  <a:srgbClr val="FFFF00"/>
                </a:solidFill>
              </a:rPr>
              <a:t>musiciens</a:t>
            </a:r>
            <a:endParaRPr lang="en-US" dirty="0" smtClean="0">
              <a:solidFill>
                <a:srgbClr val="FFFF00"/>
              </a:solidFill>
            </a:endParaRPr>
          </a:p>
        </p:txBody>
      </p:sp>
      <p:sp>
        <p:nvSpPr>
          <p:cNvPr id="8" name="ZoneTexte 7"/>
          <p:cNvSpPr txBox="1"/>
          <p:nvPr/>
        </p:nvSpPr>
        <p:spPr>
          <a:xfrm>
            <a:off x="6111436" y="488028"/>
            <a:ext cx="2308707" cy="369332"/>
          </a:xfrm>
          <a:prstGeom prst="rect">
            <a:avLst/>
          </a:prstGeom>
          <a:noFill/>
        </p:spPr>
        <p:txBody>
          <a:bodyPr wrap="none" rtlCol="0">
            <a:spAutoFit/>
          </a:bodyPr>
          <a:lstStyle/>
          <a:p>
            <a:pPr algn="just"/>
            <a:r>
              <a:rPr lang="en-US" dirty="0" err="1" smtClean="0">
                <a:solidFill>
                  <a:srgbClr val="FFFF00"/>
                </a:solidFill>
              </a:rPr>
              <a:t>Jugement</a:t>
            </a:r>
            <a:r>
              <a:rPr lang="en-US" dirty="0" smtClean="0">
                <a:solidFill>
                  <a:srgbClr val="FFFF00"/>
                </a:solidFill>
              </a:rPr>
              <a:t> </a:t>
            </a:r>
            <a:r>
              <a:rPr lang="en-US" dirty="0" err="1" smtClean="0">
                <a:solidFill>
                  <a:srgbClr val="FFFF00"/>
                </a:solidFill>
              </a:rPr>
              <a:t>d’intonation</a:t>
            </a:r>
            <a:endParaRPr lang="en-US" dirty="0" smtClean="0">
              <a:solidFill>
                <a:srgbClr val="FFFF00"/>
              </a:solidFill>
            </a:endParaRPr>
          </a:p>
        </p:txBody>
      </p:sp>
      <p:sp>
        <p:nvSpPr>
          <p:cNvPr id="9" name="Rectangle 8"/>
          <p:cNvSpPr/>
          <p:nvPr/>
        </p:nvSpPr>
        <p:spPr>
          <a:xfrm>
            <a:off x="2212946" y="1938615"/>
            <a:ext cx="3476970" cy="3635090"/>
          </a:xfrm>
          <a:prstGeom prst="rect">
            <a:avLst/>
          </a:prstGeom>
          <a:noFill/>
          <a:ln w="28575"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5842316" y="1930738"/>
            <a:ext cx="1660063" cy="3635090"/>
          </a:xfrm>
          <a:prstGeom prst="rect">
            <a:avLst/>
          </a:prstGeom>
          <a:noFill/>
          <a:ln w="28575"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ZoneTexte 12"/>
          <p:cNvSpPr txBox="1"/>
          <p:nvPr/>
        </p:nvSpPr>
        <p:spPr>
          <a:xfrm>
            <a:off x="338662" y="5977465"/>
            <a:ext cx="8483599" cy="646331"/>
          </a:xfrm>
          <a:prstGeom prst="rect">
            <a:avLst/>
          </a:prstGeom>
          <a:noFill/>
        </p:spPr>
        <p:txBody>
          <a:bodyPr wrap="square" rtlCol="0">
            <a:spAutoFit/>
          </a:bodyPr>
          <a:lstStyle/>
          <a:p>
            <a:r>
              <a:rPr lang="fr-FR" dirty="0" smtClean="0">
                <a:solidFill>
                  <a:srgbClr val="FFFF00"/>
                </a:solidFill>
                <a:latin typeface="Arial"/>
                <a:cs typeface="Arial"/>
              </a:rPr>
              <a:t>Il y a une influence des deux types d’amorçage mais l’amorçage cognitif semble dominer l’amorçage sensoriel.</a:t>
            </a:r>
          </a:p>
        </p:txBody>
      </p:sp>
    </p:spTree>
    <p:extLst>
      <p:ext uri="{BB962C8B-B14F-4D97-AF65-F5344CB8AC3E}">
        <p14:creationId xmlns:p14="http://schemas.microsoft.com/office/powerpoint/2010/main" val="26140642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8" grpId="0"/>
      <p:bldP spid="9" grpId="0" animBg="1"/>
      <p:bldP spid="10"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671429" y="2898479"/>
            <a:ext cx="3818267" cy="3064933"/>
          </a:xfrm>
          <a:prstGeom prst="rect">
            <a:avLst/>
          </a:prstGeom>
        </p:spPr>
      </p:pic>
      <p:sp>
        <p:nvSpPr>
          <p:cNvPr id="3" name="ZoneTexte 2"/>
          <p:cNvSpPr txBox="1"/>
          <p:nvPr/>
        </p:nvSpPr>
        <p:spPr>
          <a:xfrm>
            <a:off x="2739165" y="32266"/>
            <a:ext cx="3658126" cy="369332"/>
          </a:xfrm>
          <a:prstGeom prst="rect">
            <a:avLst/>
          </a:prstGeom>
          <a:noFill/>
        </p:spPr>
        <p:txBody>
          <a:bodyPr wrap="none" rtlCol="0">
            <a:spAutoFit/>
          </a:bodyPr>
          <a:lstStyle/>
          <a:p>
            <a:r>
              <a:rPr lang="eu-ES" cap="small" dirty="0" smtClean="0">
                <a:solidFill>
                  <a:srgbClr val="F513FF"/>
                </a:solidFill>
                <a:latin typeface="Arial"/>
                <a:cs typeface="Arial"/>
              </a:rPr>
              <a:t>La force des mesures implicites</a:t>
            </a:r>
          </a:p>
        </p:txBody>
      </p:sp>
      <p:sp>
        <p:nvSpPr>
          <p:cNvPr id="4" name="ZoneTexte 3"/>
          <p:cNvSpPr txBox="1"/>
          <p:nvPr/>
        </p:nvSpPr>
        <p:spPr>
          <a:xfrm>
            <a:off x="40746" y="555600"/>
            <a:ext cx="4874464" cy="646331"/>
          </a:xfrm>
          <a:prstGeom prst="rect">
            <a:avLst/>
          </a:prstGeom>
          <a:noFill/>
        </p:spPr>
        <p:txBody>
          <a:bodyPr wrap="none" rtlCol="0">
            <a:spAutoFit/>
          </a:bodyPr>
          <a:lstStyle/>
          <a:p>
            <a:r>
              <a:rPr lang="eu-ES" dirty="0" smtClean="0">
                <a:solidFill>
                  <a:srgbClr val="FFFF00"/>
                </a:solidFill>
                <a:latin typeface="Arial"/>
                <a:cs typeface="Arial"/>
              </a:rPr>
              <a:t>IR est une patiente souffrant d’amusie.</a:t>
            </a:r>
          </a:p>
          <a:p>
            <a:r>
              <a:rPr lang="eu-ES" dirty="0">
                <a:solidFill>
                  <a:srgbClr val="FFFF00"/>
                </a:solidFill>
                <a:latin typeface="Arial"/>
                <a:cs typeface="Arial"/>
              </a:rPr>
              <a:t> </a:t>
            </a:r>
            <a:r>
              <a:rPr lang="eu-ES" dirty="0" smtClean="0">
                <a:solidFill>
                  <a:srgbClr val="FFFF00"/>
                </a:solidFill>
                <a:latin typeface="Arial"/>
                <a:cs typeface="Arial"/>
              </a:rPr>
              <a:t>Amusie = un déficit de la perception musicale</a:t>
            </a:r>
          </a:p>
        </p:txBody>
      </p:sp>
      <p:sp>
        <p:nvSpPr>
          <p:cNvPr id="5" name="ZoneTexte 4"/>
          <p:cNvSpPr txBox="1"/>
          <p:nvPr/>
        </p:nvSpPr>
        <p:spPr>
          <a:xfrm>
            <a:off x="40746" y="1302267"/>
            <a:ext cx="9059334" cy="646331"/>
          </a:xfrm>
          <a:prstGeom prst="rect">
            <a:avLst/>
          </a:prstGeom>
          <a:noFill/>
        </p:spPr>
        <p:txBody>
          <a:bodyPr wrap="square" rtlCol="0">
            <a:spAutoFit/>
          </a:bodyPr>
          <a:lstStyle/>
          <a:p>
            <a:r>
              <a:rPr lang="eu-ES" dirty="0" smtClean="0">
                <a:solidFill>
                  <a:srgbClr val="FFFF00"/>
                </a:solidFill>
                <a:latin typeface="Arial"/>
                <a:cs typeface="Arial"/>
              </a:rPr>
              <a:t>IR ne peut plus chanter, reconnaître ou mémoriser de la musique. Elle échoue dans divers tests portant sur des aspects mélodiques ou temporels. </a:t>
            </a:r>
          </a:p>
        </p:txBody>
      </p:sp>
      <p:sp>
        <p:nvSpPr>
          <p:cNvPr id="7" name="ZoneTexte 6"/>
          <p:cNvSpPr txBox="1"/>
          <p:nvPr/>
        </p:nvSpPr>
        <p:spPr>
          <a:xfrm>
            <a:off x="48089" y="6420262"/>
            <a:ext cx="9062043" cy="461665"/>
          </a:xfrm>
          <a:prstGeom prst="rect">
            <a:avLst/>
          </a:prstGeom>
          <a:noFill/>
        </p:spPr>
        <p:txBody>
          <a:bodyPr wrap="square" rtlCol="0">
            <a:spAutoFit/>
          </a:bodyPr>
          <a:lstStyle/>
          <a:p>
            <a:r>
              <a:rPr lang="fr-FR" sz="1200" dirty="0">
                <a:solidFill>
                  <a:schemeClr val="bg1"/>
                </a:solidFill>
              </a:rPr>
              <a:t>Tillmann, B., Peretz, I., Bigand, E., &amp; Gosselin, N. (2007). Harmonic priming in an amusic patient: The power of implicit tasks. </a:t>
            </a:r>
            <a:r>
              <a:rPr lang="fr-FR" sz="1200" i="1" dirty="0">
                <a:solidFill>
                  <a:schemeClr val="bg1"/>
                </a:solidFill>
              </a:rPr>
              <a:t>Cognitive Neuropsychology, 24</a:t>
            </a:r>
            <a:r>
              <a:rPr lang="fr-FR" sz="1200" dirty="0">
                <a:solidFill>
                  <a:schemeClr val="bg1"/>
                </a:solidFill>
              </a:rPr>
              <a:t>(6), 603-622. </a:t>
            </a:r>
            <a:endParaRPr lang="eu-ES" sz="1200" dirty="0">
              <a:solidFill>
                <a:schemeClr val="bg1"/>
              </a:solidFill>
            </a:endParaRPr>
          </a:p>
        </p:txBody>
      </p:sp>
      <p:sp>
        <p:nvSpPr>
          <p:cNvPr id="8" name="ZoneTexte 7"/>
          <p:cNvSpPr txBox="1"/>
          <p:nvPr/>
        </p:nvSpPr>
        <p:spPr>
          <a:xfrm>
            <a:off x="40746" y="2048933"/>
            <a:ext cx="8744062" cy="369332"/>
          </a:xfrm>
          <a:prstGeom prst="rect">
            <a:avLst/>
          </a:prstGeom>
          <a:noFill/>
        </p:spPr>
        <p:txBody>
          <a:bodyPr wrap="none" rtlCol="0">
            <a:spAutoFit/>
          </a:bodyPr>
          <a:lstStyle/>
          <a:p>
            <a:r>
              <a:rPr lang="eu-ES" dirty="0" smtClean="0">
                <a:solidFill>
                  <a:srgbClr val="FFFF00"/>
                </a:solidFill>
                <a:latin typeface="Arial"/>
                <a:cs typeface="Arial"/>
              </a:rPr>
              <a:t>Le paradigme d’amorçage harmonique utilisant une tâche de détection de phonème.</a:t>
            </a:r>
          </a:p>
        </p:txBody>
      </p:sp>
    </p:spTree>
    <p:extLst>
      <p:ext uri="{BB962C8B-B14F-4D97-AF65-F5344CB8AC3E}">
        <p14:creationId xmlns:p14="http://schemas.microsoft.com/office/powerpoint/2010/main" val="37018632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863288" y="8461"/>
            <a:ext cx="3058143" cy="369332"/>
          </a:xfrm>
          <a:prstGeom prst="rect">
            <a:avLst/>
          </a:prstGeom>
          <a:noFill/>
        </p:spPr>
        <p:txBody>
          <a:bodyPr wrap="none" rtlCol="0">
            <a:spAutoFit/>
          </a:bodyPr>
          <a:lstStyle/>
          <a:p>
            <a:r>
              <a:rPr lang="eu-ES" cap="small" dirty="0" smtClean="0">
                <a:solidFill>
                  <a:srgbClr val="F513FF"/>
                </a:solidFill>
                <a:latin typeface="Arial"/>
                <a:cs typeface="Arial"/>
              </a:rPr>
              <a:t>Quelques bases musicales</a:t>
            </a:r>
          </a:p>
        </p:txBody>
      </p:sp>
      <p:pic>
        <p:nvPicPr>
          <p:cNvPr id="3" name="Picture 3" descr="Gamme_chromatique">
            <a:hlinkClick r:id="" action="ppaction://noaction">
              <a:snd r:embed="rId2" name="Gamme_chromatique.aif"/>
            </a:hlinkClick>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Gamme_do_M">
            <a:hlinkClick r:id="" action="ppaction://noaction">
              <a:snd r:embed="rId4" name="Gamme_Do_M.aif"/>
            </a:hlinkClick>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57450"/>
            <a:ext cx="9144000" cy="742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0" y="1802338"/>
            <a:ext cx="2339928"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dirty="0">
                <a:solidFill>
                  <a:srgbClr val="FFFF00"/>
                </a:solidFill>
                <a:latin typeface="Arial"/>
                <a:cs typeface="Arial"/>
              </a:rPr>
              <a:t>Gamme chromatique</a:t>
            </a:r>
          </a:p>
        </p:txBody>
      </p:sp>
      <p:sp>
        <p:nvSpPr>
          <p:cNvPr id="6" name="Text Box 6"/>
          <p:cNvSpPr txBox="1">
            <a:spLocks noChangeArrowheads="1"/>
          </p:cNvSpPr>
          <p:nvPr/>
        </p:nvSpPr>
        <p:spPr bwMode="auto">
          <a:xfrm>
            <a:off x="0" y="3212038"/>
            <a:ext cx="2455345"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dirty="0">
                <a:solidFill>
                  <a:srgbClr val="FFFF00"/>
                </a:solidFill>
                <a:latin typeface="Arial"/>
                <a:cs typeface="Arial"/>
              </a:rPr>
              <a:t>Gamme de Do majeur</a:t>
            </a:r>
          </a:p>
        </p:txBody>
      </p:sp>
      <p:pic>
        <p:nvPicPr>
          <p:cNvPr id="7" name="Picture 7" descr="Gamme_fa#_M">
            <a:hlinkClick r:id="" action="ppaction://noaction">
              <a:snd r:embed="rId6" name="Gamme_fa#_M.aif"/>
            </a:hlinkClick>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276850"/>
            <a:ext cx="9144000" cy="762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8"/>
          <p:cNvSpPr txBox="1">
            <a:spLocks noChangeArrowheads="1"/>
          </p:cNvSpPr>
          <p:nvPr/>
        </p:nvSpPr>
        <p:spPr bwMode="auto">
          <a:xfrm>
            <a:off x="0" y="6042021"/>
            <a:ext cx="2558024"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dirty="0">
                <a:solidFill>
                  <a:srgbClr val="FFFF00"/>
                </a:solidFill>
                <a:latin typeface="Arial"/>
                <a:cs typeface="Arial"/>
              </a:rPr>
              <a:t>Gamme de Fa# majeur</a:t>
            </a:r>
          </a:p>
        </p:txBody>
      </p:sp>
      <p:pic>
        <p:nvPicPr>
          <p:cNvPr id="9" name="Picture 9" descr="Sol_M">
            <a:hlinkClick r:id="" action="ppaction://noaction">
              <a:snd r:embed="rId8" name="Sol_M.aif"/>
            </a:hlinkClick>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867150"/>
            <a:ext cx="9144000" cy="7429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
          <p:cNvSpPr txBox="1">
            <a:spLocks noChangeArrowheads="1"/>
          </p:cNvSpPr>
          <p:nvPr/>
        </p:nvSpPr>
        <p:spPr bwMode="auto">
          <a:xfrm>
            <a:off x="0" y="4613271"/>
            <a:ext cx="2493892"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dirty="0">
                <a:solidFill>
                  <a:srgbClr val="FFFF00"/>
                </a:solidFill>
                <a:latin typeface="Arial"/>
                <a:cs typeface="Arial"/>
              </a:rPr>
              <a:t>Gamme de Sol majeur</a:t>
            </a:r>
          </a:p>
        </p:txBody>
      </p:sp>
    </p:spTree>
    <p:extLst>
      <p:ext uri="{BB962C8B-B14F-4D97-AF65-F5344CB8AC3E}">
        <p14:creationId xmlns:p14="http://schemas.microsoft.com/office/powerpoint/2010/main" val="2039122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040479" y="10065"/>
            <a:ext cx="5068051" cy="646331"/>
          </a:xfrm>
          <a:prstGeom prst="rect">
            <a:avLst/>
          </a:prstGeom>
          <a:noFill/>
        </p:spPr>
        <p:txBody>
          <a:bodyPr wrap="none" rtlCol="0">
            <a:spAutoFit/>
          </a:bodyPr>
          <a:lstStyle/>
          <a:p>
            <a:r>
              <a:rPr lang="fr-FR" cap="small" dirty="0" smtClean="0">
                <a:solidFill>
                  <a:srgbClr val="F513FF"/>
                </a:solidFill>
                <a:latin typeface="Arial"/>
                <a:cs typeface="Arial"/>
              </a:rPr>
              <a:t>Pour conclure sur cette première partie</a:t>
            </a:r>
          </a:p>
          <a:p>
            <a:r>
              <a:rPr lang="fr-FR" cap="small" dirty="0" smtClean="0">
                <a:solidFill>
                  <a:srgbClr val="F513FF"/>
                </a:solidFill>
                <a:latin typeface="Arial"/>
                <a:cs typeface="Arial"/>
              </a:rPr>
              <a:t>portant sur les données comportementales:</a:t>
            </a:r>
          </a:p>
        </p:txBody>
      </p:sp>
      <p:sp>
        <p:nvSpPr>
          <p:cNvPr id="3" name="ZoneTexte 2"/>
          <p:cNvSpPr txBox="1"/>
          <p:nvPr/>
        </p:nvSpPr>
        <p:spPr>
          <a:xfrm>
            <a:off x="123548" y="1236133"/>
            <a:ext cx="8893730" cy="646331"/>
          </a:xfrm>
          <a:prstGeom prst="rect">
            <a:avLst/>
          </a:prstGeom>
          <a:noFill/>
        </p:spPr>
        <p:txBody>
          <a:bodyPr wrap="square" rtlCol="0">
            <a:spAutoFit/>
          </a:bodyPr>
          <a:lstStyle/>
          <a:p>
            <a:r>
              <a:rPr lang="fr-FR" dirty="0" smtClean="0">
                <a:solidFill>
                  <a:srgbClr val="FFFF00"/>
                </a:solidFill>
                <a:latin typeface="Arial"/>
                <a:cs typeface="Arial"/>
              </a:rPr>
              <a:t>Les auditeurs (musiciens et non-musiciens) perçoivent les relations tonales et harmoniques de manière assez proche de ce que est décrit par la théorie musicale.</a:t>
            </a:r>
          </a:p>
        </p:txBody>
      </p:sp>
      <p:sp>
        <p:nvSpPr>
          <p:cNvPr id="4" name="ZoneTexte 3"/>
          <p:cNvSpPr txBox="1"/>
          <p:nvPr/>
        </p:nvSpPr>
        <p:spPr>
          <a:xfrm>
            <a:off x="123548" y="2218266"/>
            <a:ext cx="8893730" cy="1569660"/>
          </a:xfrm>
          <a:prstGeom prst="rect">
            <a:avLst/>
          </a:prstGeom>
          <a:noFill/>
        </p:spPr>
        <p:txBody>
          <a:bodyPr wrap="square" rtlCol="0">
            <a:spAutoFit/>
          </a:bodyPr>
          <a:lstStyle/>
          <a:p>
            <a:r>
              <a:rPr lang="fr-FR" dirty="0" smtClean="0">
                <a:solidFill>
                  <a:srgbClr val="FFFF00"/>
                </a:solidFill>
                <a:latin typeface="Arial"/>
                <a:cs typeface="Arial"/>
              </a:rPr>
              <a:t>Dans le domaine de la cognition musicale, il s’est toujours posé la question de l’influence des composantes sensorielles ou acoustiques versus des composantes cognitives dans la perception des relations tonales et harmoniques.</a:t>
            </a:r>
          </a:p>
          <a:p>
            <a:endParaRPr lang="fr-FR" dirty="0" smtClean="0">
              <a:solidFill>
                <a:srgbClr val="FFFF00"/>
              </a:solidFill>
              <a:latin typeface="Arial"/>
              <a:cs typeface="Arial"/>
            </a:endParaRPr>
          </a:p>
          <a:p>
            <a:r>
              <a:rPr lang="fr-FR" sz="1200" dirty="0" err="1">
                <a:solidFill>
                  <a:schemeClr val="bg1"/>
                </a:solidFill>
                <a:latin typeface="Arial"/>
                <a:cs typeface="Arial"/>
              </a:rPr>
              <a:t>Parncutt</a:t>
            </a:r>
            <a:r>
              <a:rPr lang="fr-FR" sz="1200" dirty="0">
                <a:solidFill>
                  <a:schemeClr val="bg1"/>
                </a:solidFill>
                <a:latin typeface="Arial"/>
                <a:cs typeface="Arial"/>
              </a:rPr>
              <a:t>, R. (1989). </a:t>
            </a:r>
            <a:r>
              <a:rPr lang="fr-FR" sz="1200" i="1" dirty="0" err="1">
                <a:solidFill>
                  <a:schemeClr val="bg1"/>
                </a:solidFill>
                <a:latin typeface="Arial"/>
                <a:cs typeface="Arial"/>
              </a:rPr>
              <a:t>Harmony</a:t>
            </a:r>
            <a:r>
              <a:rPr lang="fr-FR" sz="1200" i="1" dirty="0">
                <a:solidFill>
                  <a:schemeClr val="bg1"/>
                </a:solidFill>
                <a:latin typeface="Arial"/>
                <a:cs typeface="Arial"/>
              </a:rPr>
              <a:t>: A </a:t>
            </a:r>
            <a:r>
              <a:rPr lang="fr-FR" sz="1200" i="1" dirty="0" err="1">
                <a:solidFill>
                  <a:schemeClr val="bg1"/>
                </a:solidFill>
                <a:latin typeface="Arial"/>
                <a:cs typeface="Arial"/>
              </a:rPr>
              <a:t>psychoacoustical</a:t>
            </a:r>
            <a:r>
              <a:rPr lang="fr-FR" sz="1200" i="1" dirty="0">
                <a:solidFill>
                  <a:schemeClr val="bg1"/>
                </a:solidFill>
                <a:latin typeface="Arial"/>
                <a:cs typeface="Arial"/>
              </a:rPr>
              <a:t> </a:t>
            </a:r>
            <a:r>
              <a:rPr lang="fr-FR" sz="1200" i="1" dirty="0" err="1">
                <a:solidFill>
                  <a:schemeClr val="bg1"/>
                </a:solidFill>
                <a:latin typeface="Arial"/>
                <a:cs typeface="Arial"/>
              </a:rPr>
              <a:t>approach</a:t>
            </a:r>
            <a:r>
              <a:rPr lang="fr-FR" sz="1200" dirty="0">
                <a:solidFill>
                  <a:schemeClr val="bg1"/>
                </a:solidFill>
                <a:latin typeface="Arial"/>
                <a:cs typeface="Arial"/>
              </a:rPr>
              <a:t>. Berlin: </a:t>
            </a:r>
            <a:r>
              <a:rPr lang="fr-FR" sz="1200" dirty="0" err="1">
                <a:solidFill>
                  <a:schemeClr val="bg1"/>
                </a:solidFill>
                <a:latin typeface="Arial"/>
                <a:cs typeface="Arial"/>
              </a:rPr>
              <a:t>Sringer-Verlag</a:t>
            </a:r>
            <a:r>
              <a:rPr lang="fr-FR" sz="1200" dirty="0">
                <a:solidFill>
                  <a:schemeClr val="bg1"/>
                </a:solidFill>
                <a:latin typeface="Arial"/>
                <a:cs typeface="Arial"/>
              </a:rPr>
              <a:t>.</a:t>
            </a:r>
          </a:p>
          <a:p>
            <a:r>
              <a:rPr lang="fr-FR" sz="1200" dirty="0" err="1" smtClean="0">
                <a:solidFill>
                  <a:schemeClr val="bg1"/>
                </a:solidFill>
                <a:latin typeface="Arial"/>
                <a:cs typeface="Arial"/>
              </a:rPr>
              <a:t>Krumhansl</a:t>
            </a:r>
            <a:r>
              <a:rPr lang="fr-FR" sz="1200" dirty="0">
                <a:solidFill>
                  <a:schemeClr val="bg1"/>
                </a:solidFill>
                <a:latin typeface="Arial"/>
                <a:cs typeface="Arial"/>
              </a:rPr>
              <a:t>, C. L. (1990). </a:t>
            </a:r>
            <a:r>
              <a:rPr lang="fr-FR" sz="1200" i="1" dirty="0">
                <a:solidFill>
                  <a:schemeClr val="bg1"/>
                </a:solidFill>
                <a:latin typeface="Arial"/>
                <a:cs typeface="Arial"/>
              </a:rPr>
              <a:t>Cognitive </a:t>
            </a:r>
            <a:r>
              <a:rPr lang="fr-FR" sz="1200" i="1" dirty="0" err="1">
                <a:solidFill>
                  <a:schemeClr val="bg1"/>
                </a:solidFill>
                <a:latin typeface="Arial"/>
                <a:cs typeface="Arial"/>
              </a:rPr>
              <a:t>foundations</a:t>
            </a:r>
            <a:r>
              <a:rPr lang="fr-FR" sz="1200" i="1" dirty="0">
                <a:solidFill>
                  <a:schemeClr val="bg1"/>
                </a:solidFill>
                <a:latin typeface="Arial"/>
                <a:cs typeface="Arial"/>
              </a:rPr>
              <a:t> of musical pitch</a:t>
            </a:r>
            <a:r>
              <a:rPr lang="fr-FR" sz="1200" dirty="0">
                <a:solidFill>
                  <a:schemeClr val="bg1"/>
                </a:solidFill>
                <a:latin typeface="Arial"/>
                <a:cs typeface="Arial"/>
              </a:rPr>
              <a:t>. New York: Oxford </a:t>
            </a:r>
            <a:r>
              <a:rPr lang="fr-FR" sz="1200" dirty="0" err="1">
                <a:solidFill>
                  <a:schemeClr val="bg1"/>
                </a:solidFill>
                <a:latin typeface="Arial"/>
                <a:cs typeface="Arial"/>
              </a:rPr>
              <a:t>University</a:t>
            </a:r>
            <a:r>
              <a:rPr lang="fr-FR" sz="1200" dirty="0">
                <a:solidFill>
                  <a:schemeClr val="bg1"/>
                </a:solidFill>
                <a:latin typeface="Arial"/>
                <a:cs typeface="Arial"/>
              </a:rPr>
              <a:t> </a:t>
            </a:r>
            <a:r>
              <a:rPr lang="fr-FR" sz="1200" dirty="0" err="1">
                <a:solidFill>
                  <a:schemeClr val="bg1"/>
                </a:solidFill>
                <a:latin typeface="Arial"/>
                <a:cs typeface="Arial"/>
              </a:rPr>
              <a:t>Press</a:t>
            </a:r>
            <a:r>
              <a:rPr lang="fr-FR" sz="1200" dirty="0" smtClean="0">
                <a:solidFill>
                  <a:schemeClr val="bg1"/>
                </a:solidFill>
                <a:latin typeface="Arial"/>
                <a:cs typeface="Arial"/>
              </a:rPr>
              <a:t>.</a:t>
            </a:r>
            <a:endParaRPr lang="fr-FR" dirty="0">
              <a:solidFill>
                <a:srgbClr val="FFFF00"/>
              </a:solidFill>
              <a:latin typeface="Arial"/>
              <a:cs typeface="Arial"/>
            </a:endParaRPr>
          </a:p>
        </p:txBody>
      </p:sp>
      <p:sp>
        <p:nvSpPr>
          <p:cNvPr id="5" name="ZoneTexte 4"/>
          <p:cNvSpPr txBox="1"/>
          <p:nvPr/>
        </p:nvSpPr>
        <p:spPr>
          <a:xfrm>
            <a:off x="123548" y="4614334"/>
            <a:ext cx="8893730" cy="1846659"/>
          </a:xfrm>
          <a:prstGeom prst="rect">
            <a:avLst/>
          </a:prstGeom>
          <a:noFill/>
        </p:spPr>
        <p:txBody>
          <a:bodyPr wrap="square" rtlCol="0">
            <a:spAutoFit/>
          </a:bodyPr>
          <a:lstStyle/>
          <a:p>
            <a:r>
              <a:rPr lang="fr-FR" dirty="0" smtClean="0">
                <a:solidFill>
                  <a:srgbClr val="FFFF00"/>
                </a:solidFill>
                <a:latin typeface="Arial"/>
                <a:cs typeface="Arial"/>
              </a:rPr>
              <a:t>Des modèles récents semblent montrer que l’influence de la composante sensorielle a néanmoins été sous-estimée.</a:t>
            </a:r>
          </a:p>
          <a:p>
            <a:endParaRPr lang="fr-FR" dirty="0">
              <a:solidFill>
                <a:srgbClr val="FFFF00"/>
              </a:solidFill>
              <a:latin typeface="Arial"/>
              <a:cs typeface="Arial"/>
            </a:endParaRPr>
          </a:p>
          <a:p>
            <a:pPr marL="355600" indent="-355600"/>
            <a:r>
              <a:rPr lang="fr-FR" sz="1200" dirty="0">
                <a:solidFill>
                  <a:srgbClr val="FFFFFF"/>
                </a:solidFill>
                <a:latin typeface="Arial"/>
                <a:cs typeface="Arial"/>
              </a:rPr>
              <a:t>Collins, </a:t>
            </a:r>
            <a:r>
              <a:rPr lang="fr-FR" sz="1200" dirty="0" err="1">
                <a:solidFill>
                  <a:srgbClr val="FFFFFF"/>
                </a:solidFill>
                <a:latin typeface="Arial"/>
                <a:cs typeface="Arial"/>
              </a:rPr>
              <a:t>T</a:t>
            </a:r>
            <a:r>
              <a:rPr lang="fr-FR" sz="1200" dirty="0">
                <a:solidFill>
                  <a:srgbClr val="FFFFFF"/>
                </a:solidFill>
                <a:latin typeface="Arial"/>
                <a:cs typeface="Arial"/>
              </a:rPr>
              <a:t>., </a:t>
            </a:r>
            <a:r>
              <a:rPr lang="fr-FR" sz="1200" dirty="0" err="1">
                <a:solidFill>
                  <a:srgbClr val="FFFFFF"/>
                </a:solidFill>
                <a:latin typeface="Arial"/>
                <a:cs typeface="Arial"/>
              </a:rPr>
              <a:t>Tillmann</a:t>
            </a:r>
            <a:r>
              <a:rPr lang="fr-FR" sz="1200" dirty="0">
                <a:solidFill>
                  <a:srgbClr val="FFFFFF"/>
                </a:solidFill>
                <a:latin typeface="Arial"/>
                <a:cs typeface="Arial"/>
              </a:rPr>
              <a:t>, B., </a:t>
            </a:r>
            <a:r>
              <a:rPr lang="fr-FR" sz="1200" dirty="0" err="1">
                <a:solidFill>
                  <a:srgbClr val="FFFFFF"/>
                </a:solidFill>
                <a:latin typeface="Arial"/>
                <a:cs typeface="Arial"/>
              </a:rPr>
              <a:t>Barrett</a:t>
            </a:r>
            <a:r>
              <a:rPr lang="fr-FR" sz="1200" dirty="0">
                <a:solidFill>
                  <a:srgbClr val="FFFFFF"/>
                </a:solidFill>
                <a:latin typeface="Arial"/>
                <a:cs typeface="Arial"/>
              </a:rPr>
              <a:t>, F. S., </a:t>
            </a:r>
            <a:r>
              <a:rPr lang="fr-FR" sz="1200" dirty="0" err="1">
                <a:solidFill>
                  <a:srgbClr val="FFFFFF"/>
                </a:solidFill>
                <a:latin typeface="Arial"/>
                <a:cs typeface="Arial"/>
              </a:rPr>
              <a:t>Delbe</a:t>
            </a:r>
            <a:r>
              <a:rPr lang="fr-FR" sz="1200" dirty="0">
                <a:solidFill>
                  <a:srgbClr val="FFFFFF"/>
                </a:solidFill>
                <a:latin typeface="Arial"/>
                <a:cs typeface="Arial"/>
              </a:rPr>
              <a:t>, C., &amp; </a:t>
            </a:r>
            <a:r>
              <a:rPr lang="fr-FR" sz="1200" dirty="0" err="1">
                <a:solidFill>
                  <a:srgbClr val="FFFFFF"/>
                </a:solidFill>
                <a:latin typeface="Arial"/>
                <a:cs typeface="Arial"/>
              </a:rPr>
              <a:t>Janata</a:t>
            </a:r>
            <a:r>
              <a:rPr lang="fr-FR" sz="1200" dirty="0">
                <a:solidFill>
                  <a:srgbClr val="FFFFFF"/>
                </a:solidFill>
                <a:latin typeface="Arial"/>
                <a:cs typeface="Arial"/>
              </a:rPr>
              <a:t>, P. (2014). A </a:t>
            </a:r>
            <a:r>
              <a:rPr lang="fr-FR" sz="1200" dirty="0" err="1">
                <a:solidFill>
                  <a:srgbClr val="FFFFFF"/>
                </a:solidFill>
                <a:latin typeface="Arial"/>
                <a:cs typeface="Arial"/>
              </a:rPr>
              <a:t>combined</a:t>
            </a:r>
            <a:r>
              <a:rPr lang="fr-FR" sz="1200" dirty="0">
                <a:solidFill>
                  <a:srgbClr val="FFFFFF"/>
                </a:solidFill>
                <a:latin typeface="Arial"/>
                <a:cs typeface="Arial"/>
              </a:rPr>
              <a:t> model of </a:t>
            </a:r>
            <a:r>
              <a:rPr lang="fr-FR" sz="1200" dirty="0" err="1">
                <a:solidFill>
                  <a:srgbClr val="FFFFFF"/>
                </a:solidFill>
                <a:latin typeface="Arial"/>
                <a:cs typeface="Arial"/>
              </a:rPr>
              <a:t>sensory</a:t>
            </a:r>
            <a:r>
              <a:rPr lang="fr-FR" sz="1200" dirty="0">
                <a:solidFill>
                  <a:srgbClr val="FFFFFF"/>
                </a:solidFill>
                <a:latin typeface="Arial"/>
                <a:cs typeface="Arial"/>
              </a:rPr>
              <a:t> and cognitive </a:t>
            </a:r>
            <a:r>
              <a:rPr lang="fr-FR" sz="1200" dirty="0" err="1">
                <a:solidFill>
                  <a:srgbClr val="FFFFFF"/>
                </a:solidFill>
                <a:latin typeface="Arial"/>
                <a:cs typeface="Arial"/>
              </a:rPr>
              <a:t>representations</a:t>
            </a:r>
            <a:r>
              <a:rPr lang="fr-FR" sz="1200" dirty="0">
                <a:solidFill>
                  <a:srgbClr val="FFFFFF"/>
                </a:solidFill>
                <a:latin typeface="Arial"/>
                <a:cs typeface="Arial"/>
              </a:rPr>
              <a:t> </a:t>
            </a:r>
            <a:r>
              <a:rPr lang="fr-FR" sz="1200" dirty="0" err="1">
                <a:solidFill>
                  <a:srgbClr val="FFFFFF"/>
                </a:solidFill>
                <a:latin typeface="Arial"/>
                <a:cs typeface="Arial"/>
              </a:rPr>
              <a:t>underlying</a:t>
            </a:r>
            <a:r>
              <a:rPr lang="fr-FR" sz="1200" dirty="0">
                <a:solidFill>
                  <a:srgbClr val="FFFFFF"/>
                </a:solidFill>
                <a:latin typeface="Arial"/>
                <a:cs typeface="Arial"/>
              </a:rPr>
              <a:t> tonal expectations in music: </a:t>
            </a:r>
            <a:r>
              <a:rPr lang="fr-FR" sz="1200" dirty="0" err="1">
                <a:solidFill>
                  <a:srgbClr val="FFFFFF"/>
                </a:solidFill>
                <a:latin typeface="Arial"/>
                <a:cs typeface="Arial"/>
              </a:rPr>
              <a:t>From</a:t>
            </a:r>
            <a:r>
              <a:rPr lang="fr-FR" sz="1200" dirty="0">
                <a:solidFill>
                  <a:srgbClr val="FFFFFF"/>
                </a:solidFill>
                <a:latin typeface="Arial"/>
                <a:cs typeface="Arial"/>
              </a:rPr>
              <a:t> audio </a:t>
            </a:r>
            <a:r>
              <a:rPr lang="fr-FR" sz="1200" dirty="0" err="1">
                <a:solidFill>
                  <a:srgbClr val="FFFFFF"/>
                </a:solidFill>
                <a:latin typeface="Arial"/>
                <a:cs typeface="Arial"/>
              </a:rPr>
              <a:t>signals</a:t>
            </a:r>
            <a:r>
              <a:rPr lang="fr-FR" sz="1200" dirty="0">
                <a:solidFill>
                  <a:srgbClr val="FFFFFF"/>
                </a:solidFill>
                <a:latin typeface="Arial"/>
                <a:cs typeface="Arial"/>
              </a:rPr>
              <a:t> to </a:t>
            </a:r>
            <a:r>
              <a:rPr lang="fr-FR" sz="1200" dirty="0" err="1">
                <a:solidFill>
                  <a:srgbClr val="FFFFFF"/>
                </a:solidFill>
                <a:latin typeface="Arial"/>
                <a:cs typeface="Arial"/>
              </a:rPr>
              <a:t>behavior</a:t>
            </a:r>
            <a:r>
              <a:rPr lang="fr-FR" sz="1200" dirty="0">
                <a:solidFill>
                  <a:srgbClr val="FFFFFF"/>
                </a:solidFill>
                <a:latin typeface="Arial"/>
                <a:cs typeface="Arial"/>
              </a:rPr>
              <a:t>. </a:t>
            </a:r>
            <a:r>
              <a:rPr lang="fr-FR" sz="1200" i="1" dirty="0" err="1">
                <a:solidFill>
                  <a:srgbClr val="FFFFFF"/>
                </a:solidFill>
                <a:latin typeface="Arial"/>
                <a:cs typeface="Arial"/>
              </a:rPr>
              <a:t>Psychological</a:t>
            </a:r>
            <a:r>
              <a:rPr lang="fr-FR" sz="1200" i="1" dirty="0">
                <a:solidFill>
                  <a:srgbClr val="FFFFFF"/>
                </a:solidFill>
                <a:latin typeface="Arial"/>
                <a:cs typeface="Arial"/>
              </a:rPr>
              <a:t> </a:t>
            </a:r>
            <a:r>
              <a:rPr lang="fr-FR" sz="1200" i="1" dirty="0" err="1">
                <a:solidFill>
                  <a:srgbClr val="FFFFFF"/>
                </a:solidFill>
                <a:latin typeface="Arial"/>
                <a:cs typeface="Arial"/>
              </a:rPr>
              <a:t>Review</a:t>
            </a:r>
            <a:r>
              <a:rPr lang="fr-FR" sz="1200" i="1" dirty="0">
                <a:solidFill>
                  <a:srgbClr val="FFFFFF"/>
                </a:solidFill>
                <a:latin typeface="Arial"/>
                <a:cs typeface="Arial"/>
              </a:rPr>
              <a:t>, 121</a:t>
            </a:r>
            <a:r>
              <a:rPr lang="fr-FR" sz="1200" dirty="0">
                <a:solidFill>
                  <a:srgbClr val="FFFFFF"/>
                </a:solidFill>
                <a:latin typeface="Arial"/>
                <a:cs typeface="Arial"/>
              </a:rPr>
              <a:t>(1), 33-65</a:t>
            </a:r>
            <a:r>
              <a:rPr lang="fr-FR" sz="1200" dirty="0" smtClean="0">
                <a:solidFill>
                  <a:srgbClr val="FFFFFF"/>
                </a:solidFill>
                <a:latin typeface="Arial"/>
                <a:cs typeface="Arial"/>
              </a:rPr>
              <a:t>.</a:t>
            </a:r>
          </a:p>
          <a:p>
            <a:pPr marL="355600" indent="-355600"/>
            <a:r>
              <a:rPr lang="fr-FR" sz="1200" dirty="0">
                <a:solidFill>
                  <a:srgbClr val="FFFFFF"/>
                </a:solidFill>
                <a:latin typeface="Arial"/>
                <a:cs typeface="Arial"/>
              </a:rPr>
              <a:t>Bigand, E., </a:t>
            </a:r>
            <a:r>
              <a:rPr lang="fr-FR" sz="1200" dirty="0" err="1">
                <a:solidFill>
                  <a:srgbClr val="FFFFFF"/>
                </a:solidFill>
                <a:latin typeface="Arial"/>
                <a:cs typeface="Arial"/>
              </a:rPr>
              <a:t>Delbé</a:t>
            </a:r>
            <a:r>
              <a:rPr lang="fr-FR" sz="1200" dirty="0">
                <a:solidFill>
                  <a:srgbClr val="FFFFFF"/>
                </a:solidFill>
                <a:latin typeface="Arial"/>
                <a:cs typeface="Arial"/>
              </a:rPr>
              <a:t>, C., Poulin-Charronnat, B., </a:t>
            </a:r>
            <a:r>
              <a:rPr lang="fr-FR" sz="1200" dirty="0" err="1">
                <a:solidFill>
                  <a:srgbClr val="FFFFFF"/>
                </a:solidFill>
                <a:latin typeface="Arial"/>
                <a:cs typeface="Arial"/>
              </a:rPr>
              <a:t>Leman</a:t>
            </a:r>
            <a:r>
              <a:rPr lang="fr-FR" sz="1200" dirty="0">
                <a:solidFill>
                  <a:srgbClr val="FFFFFF"/>
                </a:solidFill>
                <a:latin typeface="Arial"/>
                <a:cs typeface="Arial"/>
              </a:rPr>
              <a:t>, M., &amp; </a:t>
            </a:r>
            <a:r>
              <a:rPr lang="fr-FR" sz="1200" dirty="0" err="1">
                <a:solidFill>
                  <a:srgbClr val="FFFFFF"/>
                </a:solidFill>
                <a:latin typeface="Arial"/>
                <a:cs typeface="Arial"/>
              </a:rPr>
              <a:t>Tillmann</a:t>
            </a:r>
            <a:r>
              <a:rPr lang="fr-FR" sz="1200" dirty="0">
                <a:solidFill>
                  <a:srgbClr val="FFFFFF"/>
                </a:solidFill>
                <a:latin typeface="Arial"/>
                <a:cs typeface="Arial"/>
              </a:rPr>
              <a:t>, B. (2014). </a:t>
            </a:r>
            <a:r>
              <a:rPr lang="fr-FR" sz="1200" dirty="0" err="1">
                <a:solidFill>
                  <a:srgbClr val="FFFFFF"/>
                </a:solidFill>
                <a:latin typeface="Arial"/>
                <a:cs typeface="Arial"/>
              </a:rPr>
              <a:t>Empirical</a:t>
            </a:r>
            <a:r>
              <a:rPr lang="fr-FR" sz="1200" dirty="0">
                <a:solidFill>
                  <a:srgbClr val="FFFFFF"/>
                </a:solidFill>
                <a:latin typeface="Arial"/>
                <a:cs typeface="Arial"/>
              </a:rPr>
              <a:t> </a:t>
            </a:r>
            <a:r>
              <a:rPr lang="fr-FR" sz="1200" dirty="0" err="1">
                <a:solidFill>
                  <a:srgbClr val="FFFFFF"/>
                </a:solidFill>
                <a:latin typeface="Arial"/>
                <a:cs typeface="Arial"/>
              </a:rPr>
              <a:t>evidence</a:t>
            </a:r>
            <a:r>
              <a:rPr lang="fr-FR" sz="1200" dirty="0">
                <a:solidFill>
                  <a:srgbClr val="FFFFFF"/>
                </a:solidFill>
                <a:latin typeface="Arial"/>
                <a:cs typeface="Arial"/>
              </a:rPr>
              <a:t> for musical </a:t>
            </a:r>
            <a:r>
              <a:rPr lang="fr-FR" sz="1200" dirty="0" err="1">
                <a:solidFill>
                  <a:srgbClr val="FFFFFF"/>
                </a:solidFill>
                <a:latin typeface="Arial"/>
                <a:cs typeface="Arial"/>
              </a:rPr>
              <a:t>syntax</a:t>
            </a:r>
            <a:r>
              <a:rPr lang="fr-FR" sz="1200" dirty="0">
                <a:solidFill>
                  <a:srgbClr val="FFFFFF"/>
                </a:solidFill>
                <a:latin typeface="Arial"/>
                <a:cs typeface="Arial"/>
              </a:rPr>
              <a:t> </a:t>
            </a:r>
            <a:r>
              <a:rPr lang="fr-FR" sz="1200" dirty="0" err="1">
                <a:solidFill>
                  <a:srgbClr val="FFFFFF"/>
                </a:solidFill>
                <a:latin typeface="Arial"/>
                <a:cs typeface="Arial"/>
              </a:rPr>
              <a:t>processing</a:t>
            </a:r>
            <a:r>
              <a:rPr lang="fr-FR" sz="1200" dirty="0">
                <a:solidFill>
                  <a:srgbClr val="FFFFFF"/>
                </a:solidFill>
                <a:latin typeface="Arial"/>
                <a:cs typeface="Arial"/>
              </a:rPr>
              <a:t>? Computer simulations </a:t>
            </a:r>
            <a:r>
              <a:rPr lang="fr-FR" sz="1200" dirty="0" err="1">
                <a:solidFill>
                  <a:srgbClr val="FFFFFF"/>
                </a:solidFill>
                <a:latin typeface="Arial"/>
                <a:cs typeface="Arial"/>
              </a:rPr>
              <a:t>reveal</a:t>
            </a:r>
            <a:r>
              <a:rPr lang="fr-FR" sz="1200" dirty="0">
                <a:solidFill>
                  <a:srgbClr val="FFFFFF"/>
                </a:solidFill>
                <a:latin typeface="Arial"/>
                <a:cs typeface="Arial"/>
              </a:rPr>
              <a:t> the contribution of </a:t>
            </a:r>
            <a:r>
              <a:rPr lang="fr-FR" sz="1200" dirty="0" err="1">
                <a:solidFill>
                  <a:srgbClr val="FFFFFF"/>
                </a:solidFill>
                <a:latin typeface="Arial"/>
                <a:cs typeface="Arial"/>
              </a:rPr>
              <a:t>auditory</a:t>
            </a:r>
            <a:r>
              <a:rPr lang="fr-FR" sz="1200" dirty="0">
                <a:solidFill>
                  <a:srgbClr val="FFFFFF"/>
                </a:solidFill>
                <a:latin typeface="Arial"/>
                <a:cs typeface="Arial"/>
              </a:rPr>
              <a:t> short-</a:t>
            </a:r>
            <a:r>
              <a:rPr lang="fr-FR" sz="1200" dirty="0" err="1">
                <a:solidFill>
                  <a:srgbClr val="FFFFFF"/>
                </a:solidFill>
                <a:latin typeface="Arial"/>
                <a:cs typeface="Arial"/>
              </a:rPr>
              <a:t>term</a:t>
            </a:r>
            <a:r>
              <a:rPr lang="fr-FR" sz="1200" dirty="0">
                <a:solidFill>
                  <a:srgbClr val="FFFFFF"/>
                </a:solidFill>
                <a:latin typeface="Arial"/>
                <a:cs typeface="Arial"/>
              </a:rPr>
              <a:t> </a:t>
            </a:r>
            <a:r>
              <a:rPr lang="fr-FR" sz="1200" dirty="0" err="1">
                <a:solidFill>
                  <a:srgbClr val="FFFFFF"/>
                </a:solidFill>
                <a:latin typeface="Arial"/>
                <a:cs typeface="Arial"/>
              </a:rPr>
              <a:t>memory</a:t>
            </a:r>
            <a:r>
              <a:rPr lang="fr-FR" sz="1200" dirty="0">
                <a:solidFill>
                  <a:srgbClr val="FFFFFF"/>
                </a:solidFill>
                <a:latin typeface="Arial"/>
                <a:cs typeface="Arial"/>
              </a:rPr>
              <a:t>. </a:t>
            </a:r>
            <a:r>
              <a:rPr lang="fr-FR" sz="1200" i="1" dirty="0" err="1">
                <a:solidFill>
                  <a:srgbClr val="FFFFFF"/>
                </a:solidFill>
                <a:latin typeface="Arial"/>
                <a:cs typeface="Arial"/>
              </a:rPr>
              <a:t>Frontiers</a:t>
            </a:r>
            <a:r>
              <a:rPr lang="fr-FR" sz="1200" i="1" dirty="0">
                <a:solidFill>
                  <a:srgbClr val="FFFFFF"/>
                </a:solidFill>
                <a:latin typeface="Arial"/>
                <a:cs typeface="Arial"/>
              </a:rPr>
              <a:t> in </a:t>
            </a:r>
            <a:r>
              <a:rPr lang="fr-FR" sz="1200" i="1" dirty="0" err="1">
                <a:solidFill>
                  <a:srgbClr val="FFFFFF"/>
                </a:solidFill>
                <a:latin typeface="Arial"/>
                <a:cs typeface="Arial"/>
              </a:rPr>
              <a:t>Systems</a:t>
            </a:r>
            <a:r>
              <a:rPr lang="fr-FR" sz="1200" i="1" dirty="0">
                <a:solidFill>
                  <a:srgbClr val="FFFFFF"/>
                </a:solidFill>
                <a:latin typeface="Arial"/>
                <a:cs typeface="Arial"/>
              </a:rPr>
              <a:t> Neuroscience</a:t>
            </a:r>
            <a:r>
              <a:rPr lang="fr-FR" sz="1200" dirty="0">
                <a:solidFill>
                  <a:srgbClr val="FFFFFF"/>
                </a:solidFill>
                <a:latin typeface="Arial"/>
                <a:cs typeface="Arial"/>
              </a:rPr>
              <a:t>, </a:t>
            </a:r>
            <a:r>
              <a:rPr lang="fr-FR" sz="1200" i="1" dirty="0">
                <a:solidFill>
                  <a:srgbClr val="FFFFFF"/>
                </a:solidFill>
                <a:latin typeface="Arial"/>
                <a:cs typeface="Arial"/>
              </a:rPr>
              <a:t>Article 94</a:t>
            </a:r>
            <a:r>
              <a:rPr lang="fr-FR" sz="1200" dirty="0">
                <a:solidFill>
                  <a:srgbClr val="FFFFFF"/>
                </a:solidFill>
                <a:latin typeface="Arial"/>
                <a:cs typeface="Arial"/>
              </a:rPr>
              <a:t>(8), 1-27.</a:t>
            </a:r>
            <a:endParaRPr lang="fr-FR" sz="1200" dirty="0" smtClean="0">
              <a:solidFill>
                <a:srgbClr val="FFFFFF"/>
              </a:solidFill>
              <a:latin typeface="Arial"/>
              <a:cs typeface="Arial"/>
            </a:endParaRPr>
          </a:p>
        </p:txBody>
      </p:sp>
    </p:spTree>
    <p:extLst>
      <p:ext uri="{BB962C8B-B14F-4D97-AF65-F5344CB8AC3E}">
        <p14:creationId xmlns:p14="http://schemas.microsoft.com/office/powerpoint/2010/main" val="5517878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96073" y="10065"/>
            <a:ext cx="4397149" cy="369332"/>
          </a:xfrm>
          <a:prstGeom prst="rect">
            <a:avLst/>
          </a:prstGeom>
          <a:noFill/>
        </p:spPr>
        <p:txBody>
          <a:bodyPr wrap="none" rtlCol="0">
            <a:spAutoFit/>
          </a:bodyPr>
          <a:lstStyle/>
          <a:p>
            <a:r>
              <a:rPr lang="fr-FR" cap="small" dirty="0" smtClean="0">
                <a:solidFill>
                  <a:srgbClr val="F513FF"/>
                </a:solidFill>
                <a:latin typeface="Arial"/>
                <a:cs typeface="Arial"/>
              </a:rPr>
              <a:t>Les données issues des neurosciences</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179" y="2207165"/>
            <a:ext cx="2293023" cy="2442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EE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8133" y="1800003"/>
            <a:ext cx="4948859" cy="325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160639" y="695871"/>
            <a:ext cx="7075262" cy="369332"/>
          </a:xfrm>
          <a:prstGeom prst="rect">
            <a:avLst/>
          </a:prstGeom>
          <a:noFill/>
        </p:spPr>
        <p:txBody>
          <a:bodyPr wrap="none" rtlCol="0">
            <a:spAutoFit/>
          </a:bodyPr>
          <a:lstStyle/>
          <a:p>
            <a:r>
              <a:rPr lang="fr-FR" dirty="0" smtClean="0">
                <a:solidFill>
                  <a:srgbClr val="FFFF00"/>
                </a:solidFill>
                <a:latin typeface="Arial"/>
                <a:cs typeface="Arial"/>
              </a:rPr>
              <a:t>L’électroencéphalographie: mesure de l’activité électrique cérébrale</a:t>
            </a:r>
          </a:p>
        </p:txBody>
      </p:sp>
    </p:spTree>
    <p:extLst>
      <p:ext uri="{BB962C8B-B14F-4D97-AF65-F5344CB8AC3E}">
        <p14:creationId xmlns:p14="http://schemas.microsoft.com/office/powerpoint/2010/main" val="15457222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72720" y="833120"/>
            <a:ext cx="4266717" cy="4318000"/>
          </a:xfrm>
          <a:prstGeom prst="rect">
            <a:avLst/>
          </a:prstGeom>
        </p:spPr>
      </p:pic>
      <p:pic>
        <p:nvPicPr>
          <p:cNvPr id="3" name="Image 2"/>
          <p:cNvPicPr>
            <a:picLocks noChangeAspect="1"/>
          </p:cNvPicPr>
          <p:nvPr/>
        </p:nvPicPr>
        <p:blipFill>
          <a:blip r:embed="rId3"/>
          <a:stretch>
            <a:fillRect/>
          </a:stretch>
        </p:blipFill>
        <p:spPr>
          <a:xfrm>
            <a:off x="4781787" y="833120"/>
            <a:ext cx="4142080" cy="4920230"/>
          </a:xfrm>
          <a:prstGeom prst="rect">
            <a:avLst/>
          </a:prstGeom>
        </p:spPr>
      </p:pic>
      <p:sp>
        <p:nvSpPr>
          <p:cNvPr id="4" name="ZoneTexte 3"/>
          <p:cNvSpPr txBox="1"/>
          <p:nvPr/>
        </p:nvSpPr>
        <p:spPr>
          <a:xfrm>
            <a:off x="48089" y="6420263"/>
            <a:ext cx="9062043" cy="461665"/>
          </a:xfrm>
          <a:prstGeom prst="rect">
            <a:avLst/>
          </a:prstGeom>
          <a:noFill/>
        </p:spPr>
        <p:txBody>
          <a:bodyPr wrap="square" rtlCol="0">
            <a:spAutoFit/>
          </a:bodyPr>
          <a:lstStyle/>
          <a:p>
            <a:r>
              <a:rPr lang="fr-FR" sz="1200" dirty="0" smtClean="0">
                <a:solidFill>
                  <a:schemeClr val="bg1"/>
                </a:solidFill>
                <a:latin typeface="Arial"/>
                <a:cs typeface="Arial"/>
              </a:rPr>
              <a:t>Besson, M., </a:t>
            </a:r>
            <a:r>
              <a:rPr lang="fr-FR" sz="1200" dirty="0" err="1" smtClean="0">
                <a:solidFill>
                  <a:schemeClr val="bg1"/>
                </a:solidFill>
                <a:latin typeface="Arial"/>
                <a:cs typeface="Arial"/>
              </a:rPr>
              <a:t>Faïta</a:t>
            </a:r>
            <a:r>
              <a:rPr lang="fr-FR" sz="1200" dirty="0" smtClean="0">
                <a:solidFill>
                  <a:schemeClr val="bg1"/>
                </a:solidFill>
                <a:latin typeface="Arial"/>
                <a:cs typeface="Arial"/>
              </a:rPr>
              <a:t>, F., </a:t>
            </a:r>
            <a:r>
              <a:rPr lang="fr-FR" sz="1200" dirty="0" err="1" smtClean="0">
                <a:solidFill>
                  <a:schemeClr val="bg1"/>
                </a:solidFill>
                <a:latin typeface="Arial"/>
                <a:cs typeface="Arial"/>
              </a:rPr>
              <a:t>Peretz</a:t>
            </a:r>
            <a:r>
              <a:rPr lang="fr-FR" sz="1200" dirty="0" smtClean="0">
                <a:solidFill>
                  <a:schemeClr val="bg1"/>
                </a:solidFill>
                <a:latin typeface="Arial"/>
                <a:cs typeface="Arial"/>
              </a:rPr>
              <a:t>, I., </a:t>
            </a:r>
            <a:r>
              <a:rPr lang="fr-FR" sz="1200" dirty="0" err="1" smtClean="0">
                <a:solidFill>
                  <a:schemeClr val="bg1"/>
                </a:solidFill>
                <a:latin typeface="Arial"/>
                <a:cs typeface="Arial"/>
              </a:rPr>
              <a:t>Bonnel</a:t>
            </a:r>
            <a:r>
              <a:rPr lang="fr-FR" sz="1200" dirty="0" smtClean="0">
                <a:solidFill>
                  <a:schemeClr val="bg1"/>
                </a:solidFill>
                <a:latin typeface="Arial"/>
                <a:cs typeface="Arial"/>
              </a:rPr>
              <a:t>, A.-M., &amp; Requin, J. (1998). </a:t>
            </a:r>
            <a:r>
              <a:rPr lang="fr-FR" sz="1200" dirty="0" err="1" smtClean="0">
                <a:solidFill>
                  <a:schemeClr val="bg1"/>
                </a:solidFill>
                <a:latin typeface="Arial"/>
                <a:cs typeface="Arial"/>
              </a:rPr>
              <a:t>Singing</a:t>
            </a:r>
            <a:r>
              <a:rPr lang="fr-FR" sz="1200" dirty="0" smtClean="0">
                <a:solidFill>
                  <a:schemeClr val="bg1"/>
                </a:solidFill>
                <a:latin typeface="Arial"/>
                <a:cs typeface="Arial"/>
              </a:rPr>
              <a:t> in the </a:t>
            </a:r>
            <a:r>
              <a:rPr lang="fr-FR" sz="1200" dirty="0" err="1" smtClean="0">
                <a:solidFill>
                  <a:schemeClr val="bg1"/>
                </a:solidFill>
                <a:latin typeface="Arial"/>
                <a:cs typeface="Arial"/>
              </a:rPr>
              <a:t>brain</a:t>
            </a:r>
            <a:r>
              <a:rPr lang="fr-FR" sz="1200" dirty="0" smtClean="0">
                <a:solidFill>
                  <a:schemeClr val="bg1"/>
                </a:solidFill>
                <a:latin typeface="Arial"/>
                <a:cs typeface="Arial"/>
              </a:rPr>
              <a:t>: Independence </a:t>
            </a:r>
            <a:r>
              <a:rPr lang="fr-FR" sz="1200" dirty="0" err="1" smtClean="0">
                <a:solidFill>
                  <a:schemeClr val="bg1"/>
                </a:solidFill>
                <a:latin typeface="Arial"/>
                <a:cs typeface="Arial"/>
              </a:rPr>
              <a:t>between</a:t>
            </a:r>
            <a:r>
              <a:rPr lang="fr-FR" sz="1200" dirty="0" smtClean="0">
                <a:solidFill>
                  <a:schemeClr val="bg1"/>
                </a:solidFill>
                <a:latin typeface="Arial"/>
                <a:cs typeface="Arial"/>
              </a:rPr>
              <a:t> lyrics and tunes. </a:t>
            </a:r>
            <a:r>
              <a:rPr lang="fr-FR" sz="1200" i="1" dirty="0" err="1" smtClean="0">
                <a:solidFill>
                  <a:schemeClr val="bg1"/>
                </a:solidFill>
                <a:latin typeface="Arial"/>
                <a:cs typeface="Arial"/>
              </a:rPr>
              <a:t>Psychological</a:t>
            </a:r>
            <a:r>
              <a:rPr lang="fr-FR" sz="1200" i="1" dirty="0" smtClean="0">
                <a:solidFill>
                  <a:schemeClr val="bg1"/>
                </a:solidFill>
                <a:latin typeface="Arial"/>
                <a:cs typeface="Arial"/>
              </a:rPr>
              <a:t>  Science, 9</a:t>
            </a:r>
            <a:r>
              <a:rPr lang="fr-FR" sz="1200" dirty="0" smtClean="0">
                <a:solidFill>
                  <a:schemeClr val="bg1"/>
                </a:solidFill>
                <a:latin typeface="Arial"/>
                <a:cs typeface="Arial"/>
              </a:rPr>
              <a:t>(6), 494-498. </a:t>
            </a:r>
            <a:endParaRPr lang="eu-ES" sz="1200" dirty="0">
              <a:solidFill>
                <a:schemeClr val="bg1"/>
              </a:solidFill>
              <a:latin typeface="Arial"/>
              <a:cs typeface="Arial"/>
            </a:endParaRPr>
          </a:p>
        </p:txBody>
      </p:sp>
      <p:grpSp>
        <p:nvGrpSpPr>
          <p:cNvPr id="9" name="Groupe 8"/>
          <p:cNvGrpSpPr/>
          <p:nvPr/>
        </p:nvGrpSpPr>
        <p:grpSpPr>
          <a:xfrm>
            <a:off x="1300480" y="4770120"/>
            <a:ext cx="2296160" cy="213360"/>
            <a:chOff x="1300480" y="4241800"/>
            <a:chExt cx="2296160" cy="213360"/>
          </a:xfrm>
        </p:grpSpPr>
        <p:sp>
          <p:nvSpPr>
            <p:cNvPr id="5" name="Rectangle 4"/>
            <p:cNvSpPr/>
            <p:nvPr/>
          </p:nvSpPr>
          <p:spPr>
            <a:xfrm>
              <a:off x="1300480" y="4241800"/>
              <a:ext cx="568960" cy="193040"/>
            </a:xfrm>
            <a:prstGeom prst="rect">
              <a:avLst/>
            </a:prstGeom>
            <a:noFill/>
            <a:ln w="28575">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Rectangle 5"/>
            <p:cNvSpPr/>
            <p:nvPr/>
          </p:nvSpPr>
          <p:spPr>
            <a:xfrm>
              <a:off x="3027680" y="4262120"/>
              <a:ext cx="568960" cy="193040"/>
            </a:xfrm>
            <a:prstGeom prst="rect">
              <a:avLst/>
            </a:prstGeom>
            <a:noFill/>
            <a:ln w="28575">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10" name="Groupe 9"/>
          <p:cNvGrpSpPr/>
          <p:nvPr/>
        </p:nvGrpSpPr>
        <p:grpSpPr>
          <a:xfrm>
            <a:off x="822960" y="4358640"/>
            <a:ext cx="1402080" cy="624840"/>
            <a:chOff x="822960" y="3830320"/>
            <a:chExt cx="1402080" cy="624840"/>
          </a:xfrm>
        </p:grpSpPr>
        <p:sp>
          <p:nvSpPr>
            <p:cNvPr id="7" name="Rectangle 6"/>
            <p:cNvSpPr/>
            <p:nvPr/>
          </p:nvSpPr>
          <p:spPr>
            <a:xfrm>
              <a:off x="822960" y="3830320"/>
              <a:ext cx="304800" cy="624840"/>
            </a:xfrm>
            <a:prstGeom prst="rect">
              <a:avLst/>
            </a:prstGeom>
            <a:noFill/>
            <a:ln w="28575">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1920240" y="3830320"/>
              <a:ext cx="304800" cy="624840"/>
            </a:xfrm>
            <a:prstGeom prst="rect">
              <a:avLst/>
            </a:prstGeom>
            <a:noFill/>
            <a:ln w="28575">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756214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Janata_sc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0"/>
            <a:ext cx="18288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Janata_sc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563" y="2133600"/>
            <a:ext cx="7285037"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hlinkClick r:id="" action="ppaction://noaction">
              <a:snd r:embed="rId3" name="Cad1.wav"/>
            </a:hlinkClick>
          </p:cNvPr>
          <p:cNvSpPr>
            <a:spLocks noChangeArrowheads="1"/>
          </p:cNvSpPr>
          <p:nvPr/>
        </p:nvSpPr>
        <p:spPr bwMode="auto">
          <a:xfrm>
            <a:off x="7239000" y="3048000"/>
            <a:ext cx="685800" cy="381000"/>
          </a:xfrm>
          <a:prstGeom prst="rect">
            <a:avLst/>
          </a:prstGeom>
          <a:noFill/>
          <a:ln w="28575" cmpd="sng">
            <a:solidFill>
              <a:srgbClr val="F513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 name="Rectangle 7">
            <a:hlinkClick r:id="" action="ppaction://noaction">
              <a:snd r:embed="rId4" name="cad2.wav"/>
            </a:hlinkClick>
          </p:cNvPr>
          <p:cNvSpPr>
            <a:spLocks noChangeArrowheads="1"/>
          </p:cNvSpPr>
          <p:nvPr/>
        </p:nvSpPr>
        <p:spPr bwMode="auto">
          <a:xfrm>
            <a:off x="7239000" y="3733800"/>
            <a:ext cx="685800" cy="381000"/>
          </a:xfrm>
          <a:prstGeom prst="rect">
            <a:avLst/>
          </a:prstGeom>
          <a:noFill/>
          <a:ln w="28575" cmpd="sng">
            <a:solidFill>
              <a:srgbClr val="F513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9" name="Rectangle 8">
            <a:hlinkClick r:id="" action="ppaction://noaction">
              <a:snd r:embed="rId5" name="cad3.wav"/>
            </a:hlinkClick>
          </p:cNvPr>
          <p:cNvSpPr>
            <a:spLocks noChangeArrowheads="1"/>
          </p:cNvSpPr>
          <p:nvPr/>
        </p:nvSpPr>
        <p:spPr bwMode="auto">
          <a:xfrm>
            <a:off x="7239000" y="4419600"/>
            <a:ext cx="914400" cy="457200"/>
          </a:xfrm>
          <a:prstGeom prst="rect">
            <a:avLst/>
          </a:prstGeom>
          <a:noFill/>
          <a:ln w="28575" cmpd="sng">
            <a:solidFill>
              <a:srgbClr val="F513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0" name="ZoneTexte 9"/>
          <p:cNvSpPr txBox="1"/>
          <p:nvPr/>
        </p:nvSpPr>
        <p:spPr>
          <a:xfrm>
            <a:off x="48089" y="6420263"/>
            <a:ext cx="9062043" cy="461665"/>
          </a:xfrm>
          <a:prstGeom prst="rect">
            <a:avLst/>
          </a:prstGeom>
          <a:noFill/>
        </p:spPr>
        <p:txBody>
          <a:bodyPr wrap="square" rtlCol="0">
            <a:spAutoFit/>
          </a:bodyPr>
          <a:lstStyle/>
          <a:p>
            <a:r>
              <a:rPr lang="fr-FR" sz="1200" dirty="0" err="1">
                <a:solidFill>
                  <a:schemeClr val="bg1"/>
                </a:solidFill>
                <a:latin typeface="Arial"/>
                <a:cs typeface="Arial"/>
              </a:rPr>
              <a:t>Janata</a:t>
            </a:r>
            <a:r>
              <a:rPr lang="fr-FR" sz="1200" dirty="0">
                <a:solidFill>
                  <a:schemeClr val="bg1"/>
                </a:solidFill>
                <a:latin typeface="Arial"/>
                <a:cs typeface="Arial"/>
              </a:rPr>
              <a:t>, P. (1995). ERP </a:t>
            </a:r>
            <a:r>
              <a:rPr lang="fr-FR" sz="1200" dirty="0" err="1">
                <a:solidFill>
                  <a:schemeClr val="bg1"/>
                </a:solidFill>
                <a:latin typeface="Arial"/>
                <a:cs typeface="Arial"/>
              </a:rPr>
              <a:t>measures</a:t>
            </a:r>
            <a:r>
              <a:rPr lang="fr-FR" sz="1200" dirty="0">
                <a:solidFill>
                  <a:schemeClr val="bg1"/>
                </a:solidFill>
                <a:latin typeface="Arial"/>
                <a:cs typeface="Arial"/>
              </a:rPr>
              <a:t> </a:t>
            </a:r>
            <a:r>
              <a:rPr lang="fr-FR" sz="1200" dirty="0" err="1">
                <a:solidFill>
                  <a:schemeClr val="bg1"/>
                </a:solidFill>
                <a:latin typeface="Arial"/>
                <a:cs typeface="Arial"/>
              </a:rPr>
              <a:t>assay</a:t>
            </a:r>
            <a:r>
              <a:rPr lang="fr-FR" sz="1200" dirty="0">
                <a:solidFill>
                  <a:schemeClr val="bg1"/>
                </a:solidFill>
                <a:latin typeface="Arial"/>
                <a:cs typeface="Arial"/>
              </a:rPr>
              <a:t> the </a:t>
            </a:r>
            <a:r>
              <a:rPr lang="fr-FR" sz="1200" dirty="0" err="1">
                <a:solidFill>
                  <a:schemeClr val="bg1"/>
                </a:solidFill>
                <a:latin typeface="Arial"/>
                <a:cs typeface="Arial"/>
              </a:rPr>
              <a:t>degree</a:t>
            </a:r>
            <a:r>
              <a:rPr lang="fr-FR" sz="1200" dirty="0">
                <a:solidFill>
                  <a:schemeClr val="bg1"/>
                </a:solidFill>
                <a:latin typeface="Arial"/>
                <a:cs typeface="Arial"/>
              </a:rPr>
              <a:t> of </a:t>
            </a:r>
            <a:r>
              <a:rPr lang="fr-FR" sz="1200" dirty="0" err="1">
                <a:solidFill>
                  <a:schemeClr val="bg1"/>
                </a:solidFill>
                <a:latin typeface="Arial"/>
                <a:cs typeface="Arial"/>
              </a:rPr>
              <a:t>expectancy</a:t>
            </a:r>
            <a:r>
              <a:rPr lang="fr-FR" sz="1200" dirty="0">
                <a:solidFill>
                  <a:schemeClr val="bg1"/>
                </a:solidFill>
                <a:latin typeface="Arial"/>
                <a:cs typeface="Arial"/>
              </a:rPr>
              <a:t> violation of </a:t>
            </a:r>
            <a:r>
              <a:rPr lang="fr-FR" sz="1200" dirty="0" err="1">
                <a:solidFill>
                  <a:schemeClr val="bg1"/>
                </a:solidFill>
                <a:latin typeface="Arial"/>
                <a:cs typeface="Arial"/>
              </a:rPr>
              <a:t>harmonic</a:t>
            </a:r>
            <a:r>
              <a:rPr lang="fr-FR" sz="1200" dirty="0">
                <a:solidFill>
                  <a:schemeClr val="bg1"/>
                </a:solidFill>
                <a:latin typeface="Arial"/>
                <a:cs typeface="Arial"/>
              </a:rPr>
              <a:t> </a:t>
            </a:r>
            <a:r>
              <a:rPr lang="fr-FR" sz="1200" dirty="0" err="1">
                <a:solidFill>
                  <a:schemeClr val="bg1"/>
                </a:solidFill>
                <a:latin typeface="Arial"/>
                <a:cs typeface="Arial"/>
              </a:rPr>
              <a:t>contexts</a:t>
            </a:r>
            <a:r>
              <a:rPr lang="fr-FR" sz="1200" dirty="0">
                <a:solidFill>
                  <a:schemeClr val="bg1"/>
                </a:solidFill>
                <a:latin typeface="Arial"/>
                <a:cs typeface="Arial"/>
              </a:rPr>
              <a:t> in music. </a:t>
            </a:r>
            <a:r>
              <a:rPr lang="fr-FR" sz="1200" i="1" dirty="0">
                <a:solidFill>
                  <a:schemeClr val="bg1"/>
                </a:solidFill>
                <a:latin typeface="Arial"/>
                <a:cs typeface="Arial"/>
              </a:rPr>
              <a:t>Journal of Cognitive Neuroscience, 7</a:t>
            </a:r>
            <a:r>
              <a:rPr lang="fr-FR" sz="1200" dirty="0">
                <a:solidFill>
                  <a:schemeClr val="bg1"/>
                </a:solidFill>
                <a:latin typeface="Arial"/>
                <a:cs typeface="Arial"/>
              </a:rPr>
              <a:t>(2), 153-164. </a:t>
            </a:r>
            <a:endParaRPr lang="eu-ES" sz="1200" dirty="0">
              <a:solidFill>
                <a:schemeClr val="bg1"/>
              </a:solidFill>
              <a:latin typeface="Arial"/>
              <a:cs typeface="Arial"/>
            </a:endParaRPr>
          </a:p>
        </p:txBody>
      </p:sp>
      <p:pic>
        <p:nvPicPr>
          <p:cNvPr id="5" name="Picture 5" descr="Janata_ER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762000"/>
            <a:ext cx="6705600" cy="55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er 13"/>
          <p:cNvGrpSpPr/>
          <p:nvPr/>
        </p:nvGrpSpPr>
        <p:grpSpPr>
          <a:xfrm>
            <a:off x="6189133" y="1083733"/>
            <a:ext cx="1126067" cy="1710267"/>
            <a:chOff x="6189133" y="1083733"/>
            <a:chExt cx="1126067" cy="1710267"/>
          </a:xfrm>
        </p:grpSpPr>
        <p:sp>
          <p:nvSpPr>
            <p:cNvPr id="11" name="Rectangle 10"/>
            <p:cNvSpPr/>
            <p:nvPr/>
          </p:nvSpPr>
          <p:spPr>
            <a:xfrm>
              <a:off x="6189133" y="1083733"/>
              <a:ext cx="372534" cy="1710267"/>
            </a:xfrm>
            <a:prstGeom prst="rect">
              <a:avLst/>
            </a:prstGeom>
            <a:noFill/>
            <a:ln w="28575"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3" name="Connecteur droit 12"/>
            <p:cNvCxnSpPr/>
            <p:nvPr/>
          </p:nvCxnSpPr>
          <p:spPr>
            <a:xfrm>
              <a:off x="6917267" y="1727200"/>
              <a:ext cx="397933" cy="0"/>
            </a:xfrm>
            <a:prstGeom prst="line">
              <a:avLst/>
            </a:prstGeom>
            <a:ln>
              <a:solidFill>
                <a:srgbClr val="F513FF"/>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91318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738" y="1400175"/>
            <a:ext cx="7218362"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250950"/>
            <a:ext cx="441960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0"/>
            <a:ext cx="137160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hlinkClick r:id="" action="ppaction://noaction">
              <a:snd r:embed="rId4" name="P1.wav"/>
            </a:hlinkClick>
          </p:cNvPr>
          <p:cNvSpPr>
            <a:spLocks noChangeArrowheads="1"/>
          </p:cNvSpPr>
          <p:nvPr/>
        </p:nvSpPr>
        <p:spPr bwMode="auto">
          <a:xfrm>
            <a:off x="4114800" y="3886200"/>
            <a:ext cx="304800" cy="533400"/>
          </a:xfrm>
          <a:prstGeom prst="rect">
            <a:avLst/>
          </a:prstGeom>
          <a:noFill/>
          <a:ln w="28575" cmpd="sng">
            <a:solidFill>
              <a:srgbClr val="F513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 name="Rectangle 7">
            <a:hlinkClick r:id="" action="ppaction://noaction">
              <a:snd r:embed="rId5" name="P2.wav"/>
            </a:hlinkClick>
          </p:cNvPr>
          <p:cNvSpPr>
            <a:spLocks noChangeArrowheads="1"/>
          </p:cNvSpPr>
          <p:nvPr/>
        </p:nvSpPr>
        <p:spPr bwMode="auto">
          <a:xfrm>
            <a:off x="3505200" y="4707466"/>
            <a:ext cx="457200" cy="496800"/>
          </a:xfrm>
          <a:prstGeom prst="rect">
            <a:avLst/>
          </a:prstGeom>
          <a:noFill/>
          <a:ln w="28575" cmpd="sng">
            <a:solidFill>
              <a:srgbClr val="F513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9" name="Rectangle 8">
            <a:hlinkClick r:id="" action="ppaction://noaction">
              <a:snd r:embed="rId6" name="P3.wav"/>
            </a:hlinkClick>
          </p:cNvPr>
          <p:cNvSpPr>
            <a:spLocks noChangeArrowheads="1"/>
          </p:cNvSpPr>
          <p:nvPr/>
        </p:nvSpPr>
        <p:spPr bwMode="auto">
          <a:xfrm>
            <a:off x="4572000" y="4707463"/>
            <a:ext cx="381000" cy="496800"/>
          </a:xfrm>
          <a:prstGeom prst="rect">
            <a:avLst/>
          </a:prstGeom>
          <a:noFill/>
          <a:ln w="28575" cmpd="sng">
            <a:solidFill>
              <a:srgbClr val="F513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1" name="ZoneTexte 10"/>
          <p:cNvSpPr txBox="1"/>
          <p:nvPr/>
        </p:nvSpPr>
        <p:spPr>
          <a:xfrm>
            <a:off x="48089" y="6399327"/>
            <a:ext cx="9062043" cy="646331"/>
          </a:xfrm>
          <a:prstGeom prst="rect">
            <a:avLst/>
          </a:prstGeom>
          <a:noFill/>
        </p:spPr>
        <p:txBody>
          <a:bodyPr wrap="square" rtlCol="0">
            <a:spAutoFit/>
          </a:bodyPr>
          <a:lstStyle/>
          <a:p>
            <a:r>
              <a:rPr lang="fr-FR" sz="1200" dirty="0">
                <a:solidFill>
                  <a:schemeClr val="bg1"/>
                </a:solidFill>
              </a:rPr>
              <a:t>Patel, A. D. (1998). Syntactic processing in language and music: Different cognitive operations, similar neural resources? </a:t>
            </a:r>
            <a:r>
              <a:rPr lang="fr-FR" sz="1200" i="1" dirty="0">
                <a:solidFill>
                  <a:schemeClr val="bg1"/>
                </a:solidFill>
              </a:rPr>
              <a:t>Music Perception, 16</a:t>
            </a:r>
            <a:r>
              <a:rPr lang="fr-FR" sz="1200" dirty="0">
                <a:solidFill>
                  <a:schemeClr val="bg1"/>
                </a:solidFill>
              </a:rPr>
              <a:t>(1), 27-42. </a:t>
            </a:r>
            <a:endParaRPr lang="eu-ES" sz="1200" dirty="0">
              <a:solidFill>
                <a:schemeClr val="bg1"/>
              </a:solidFill>
            </a:endParaRPr>
          </a:p>
          <a:p>
            <a:r>
              <a:rPr lang="fr-FR" sz="1200" dirty="0" smtClean="0">
                <a:solidFill>
                  <a:schemeClr val="bg1"/>
                </a:solidFill>
                <a:latin typeface="Arial"/>
                <a:cs typeface="Arial"/>
              </a:rPr>
              <a:t>. </a:t>
            </a:r>
            <a:endParaRPr lang="eu-ES" sz="1200" dirty="0">
              <a:solidFill>
                <a:schemeClr val="bg1"/>
              </a:solidFill>
              <a:latin typeface="Arial"/>
              <a:cs typeface="Arial"/>
            </a:endParaRPr>
          </a:p>
        </p:txBody>
      </p:sp>
    </p:spTree>
    <p:extLst>
      <p:ext uri="{BB962C8B-B14F-4D97-AF65-F5344CB8AC3E}">
        <p14:creationId xmlns:p14="http://schemas.microsoft.com/office/powerpoint/2010/main" val="21060102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0"/>
            <a:ext cx="21336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regnault_et_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58925"/>
            <a:ext cx="6705600"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154113"/>
            <a:ext cx="6248400"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hlinkClick r:id="" action="ppaction://noaction">
              <a:snd r:embed="rId4" name="B1.wav"/>
            </a:hlinkClick>
          </p:cNvPr>
          <p:cNvSpPr>
            <a:spLocks noChangeArrowheads="1"/>
          </p:cNvSpPr>
          <p:nvPr/>
        </p:nvSpPr>
        <p:spPr bwMode="auto">
          <a:xfrm>
            <a:off x="2057400" y="2040466"/>
            <a:ext cx="2362200" cy="914400"/>
          </a:xfrm>
          <a:prstGeom prst="rect">
            <a:avLst/>
          </a:prstGeom>
          <a:noFill/>
          <a:ln w="28575" cmpd="sng">
            <a:solidFill>
              <a:srgbClr val="F513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 name="Rectangle 7">
            <a:hlinkClick r:id="" action="ppaction://noaction">
              <a:snd r:embed="rId5" name="B2.wav"/>
            </a:hlinkClick>
          </p:cNvPr>
          <p:cNvSpPr>
            <a:spLocks noChangeArrowheads="1"/>
          </p:cNvSpPr>
          <p:nvPr/>
        </p:nvSpPr>
        <p:spPr bwMode="auto">
          <a:xfrm>
            <a:off x="4648200" y="2040466"/>
            <a:ext cx="2362200" cy="914400"/>
          </a:xfrm>
          <a:prstGeom prst="rect">
            <a:avLst/>
          </a:prstGeom>
          <a:noFill/>
          <a:ln w="28575" cmpd="sng">
            <a:solidFill>
              <a:srgbClr val="F513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0" name="ZoneTexte 9"/>
          <p:cNvSpPr txBox="1"/>
          <p:nvPr/>
        </p:nvSpPr>
        <p:spPr>
          <a:xfrm>
            <a:off x="39391" y="6381009"/>
            <a:ext cx="9062043" cy="461665"/>
          </a:xfrm>
          <a:prstGeom prst="rect">
            <a:avLst/>
          </a:prstGeom>
          <a:noFill/>
        </p:spPr>
        <p:txBody>
          <a:bodyPr wrap="square" rtlCol="0">
            <a:spAutoFit/>
          </a:bodyPr>
          <a:lstStyle/>
          <a:p>
            <a:r>
              <a:rPr lang="fr-FR" sz="1200" dirty="0">
                <a:solidFill>
                  <a:srgbClr val="FFFFFF"/>
                </a:solidFill>
                <a:latin typeface="Arial"/>
                <a:cs typeface="Arial"/>
              </a:rPr>
              <a:t>Regnault, P., Bigand, E., &amp; Besson, M. (2001). Different brain mechanisms mediate sensitivity to sensory consonance and harmonic context: Evidence from auditory event-related brain potentials. </a:t>
            </a:r>
            <a:r>
              <a:rPr lang="fr-FR" sz="1200" i="1" dirty="0">
                <a:solidFill>
                  <a:srgbClr val="FFFFFF"/>
                </a:solidFill>
                <a:latin typeface="Arial"/>
                <a:cs typeface="Arial"/>
              </a:rPr>
              <a:t>Journal of Cognitive Neuroscience, 13</a:t>
            </a:r>
            <a:r>
              <a:rPr lang="fr-FR" sz="1200" dirty="0">
                <a:solidFill>
                  <a:srgbClr val="FFFFFF"/>
                </a:solidFill>
                <a:latin typeface="Arial"/>
                <a:cs typeface="Arial"/>
              </a:rPr>
              <a:t>(2), 241-255. </a:t>
            </a:r>
            <a:endParaRPr lang="eu-ES" sz="1200" dirty="0">
              <a:solidFill>
                <a:srgbClr val="FFFFFF"/>
              </a:solidFill>
              <a:latin typeface="Arial"/>
              <a:cs typeface="Arial"/>
            </a:endParaRPr>
          </a:p>
        </p:txBody>
      </p:sp>
    </p:spTree>
    <p:extLst>
      <p:ext uri="{BB962C8B-B14F-4D97-AF65-F5344CB8AC3E}">
        <p14:creationId xmlns:p14="http://schemas.microsoft.com/office/powerpoint/2010/main" val="28264853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r 4"/>
          <p:cNvGrpSpPr/>
          <p:nvPr/>
        </p:nvGrpSpPr>
        <p:grpSpPr>
          <a:xfrm>
            <a:off x="669333" y="2171375"/>
            <a:ext cx="3499908" cy="3666066"/>
            <a:chOff x="2384425" y="1143000"/>
            <a:chExt cx="4387850" cy="4578350"/>
          </a:xfrm>
        </p:grpSpPr>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4425" y="1143000"/>
              <a:ext cx="4387850"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hlinkClick r:id="" action="ppaction://noaction">
                <a:snd r:embed="rId3" name="K1.wav"/>
              </a:hlinkClick>
            </p:cNvPr>
            <p:cNvSpPr>
              <a:spLocks noChangeArrowheads="1"/>
            </p:cNvSpPr>
            <p:nvPr/>
          </p:nvSpPr>
          <p:spPr bwMode="auto">
            <a:xfrm>
              <a:off x="2667000" y="1295400"/>
              <a:ext cx="1905000" cy="762000"/>
            </a:xfrm>
            <a:prstGeom prst="rect">
              <a:avLst/>
            </a:prstGeom>
            <a:noFill/>
            <a:ln w="28575" cmpd="sng">
              <a:solidFill>
                <a:srgbClr val="F513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 name="Rectangle 7">
              <a:hlinkClick r:id="" action="ppaction://noaction">
                <a:snd r:embed="rId4" name="K2.wav"/>
              </a:hlinkClick>
            </p:cNvPr>
            <p:cNvSpPr>
              <a:spLocks noChangeArrowheads="1"/>
            </p:cNvSpPr>
            <p:nvPr/>
          </p:nvSpPr>
          <p:spPr bwMode="auto">
            <a:xfrm>
              <a:off x="2667000" y="2514600"/>
              <a:ext cx="1905000" cy="763588"/>
            </a:xfrm>
            <a:prstGeom prst="rect">
              <a:avLst/>
            </a:prstGeom>
            <a:noFill/>
            <a:ln w="28575" cmpd="sng">
              <a:solidFill>
                <a:srgbClr val="F513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9" name="Rectangle 8">
              <a:hlinkClick r:id="" action="ppaction://noaction">
                <a:snd r:embed="rId5" name="K3.wav"/>
              </a:hlinkClick>
            </p:cNvPr>
            <p:cNvSpPr>
              <a:spLocks noChangeArrowheads="1"/>
            </p:cNvSpPr>
            <p:nvPr/>
          </p:nvSpPr>
          <p:spPr bwMode="auto">
            <a:xfrm>
              <a:off x="2667000" y="3657600"/>
              <a:ext cx="1905000" cy="763588"/>
            </a:xfrm>
            <a:prstGeom prst="rect">
              <a:avLst/>
            </a:prstGeom>
            <a:noFill/>
            <a:ln w="28575" cmpd="sng">
              <a:solidFill>
                <a:srgbClr val="F513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sp>
        <p:nvSpPr>
          <p:cNvPr id="10" name="ZoneTexte 9"/>
          <p:cNvSpPr txBox="1"/>
          <p:nvPr/>
        </p:nvSpPr>
        <p:spPr>
          <a:xfrm>
            <a:off x="0" y="17326"/>
            <a:ext cx="4531530" cy="1754327"/>
          </a:xfrm>
          <a:prstGeom prst="rect">
            <a:avLst/>
          </a:prstGeom>
          <a:noFill/>
        </p:spPr>
        <p:txBody>
          <a:bodyPr wrap="square" rtlCol="0">
            <a:spAutoFit/>
          </a:bodyPr>
          <a:lstStyle/>
          <a:p>
            <a:pPr algn="just"/>
            <a:r>
              <a:rPr lang="fr-FR" dirty="0" smtClean="0">
                <a:solidFill>
                  <a:srgbClr val="FFFF00"/>
                </a:solidFill>
              </a:rPr>
              <a:t>Etudier les corrélats neuronaux de:</a:t>
            </a:r>
          </a:p>
          <a:p>
            <a:pPr algn="just"/>
            <a:r>
              <a:rPr lang="fr-FR" dirty="0">
                <a:solidFill>
                  <a:srgbClr val="FFFF00"/>
                </a:solidFill>
              </a:rPr>
              <a:t>	</a:t>
            </a:r>
            <a:r>
              <a:rPr lang="fr-FR" dirty="0" smtClean="0">
                <a:solidFill>
                  <a:srgbClr val="FFFF00"/>
                </a:solidFill>
              </a:rPr>
              <a:t>1) l’installation du contexte musical</a:t>
            </a:r>
          </a:p>
          <a:p>
            <a:pPr algn="just"/>
            <a:r>
              <a:rPr lang="fr-FR" dirty="0">
                <a:solidFill>
                  <a:srgbClr val="FFFF00"/>
                </a:solidFill>
              </a:rPr>
              <a:t>	</a:t>
            </a:r>
            <a:r>
              <a:rPr lang="fr-FR" dirty="0" smtClean="0">
                <a:solidFill>
                  <a:srgbClr val="FFFF00"/>
                </a:solidFill>
              </a:rPr>
              <a:t>2) de l’intégration des éléments dans le contexte musical</a:t>
            </a:r>
          </a:p>
          <a:p>
            <a:pPr algn="just"/>
            <a:r>
              <a:rPr lang="fr-FR" dirty="0">
                <a:solidFill>
                  <a:srgbClr val="FFFF00"/>
                </a:solidFill>
              </a:rPr>
              <a:t>	</a:t>
            </a:r>
            <a:r>
              <a:rPr lang="fr-FR" dirty="0" smtClean="0">
                <a:solidFill>
                  <a:srgbClr val="FFFF00"/>
                </a:solidFill>
              </a:rPr>
              <a:t>3) la violation des attentes induites par le contexte musical</a:t>
            </a:r>
          </a:p>
        </p:txBody>
      </p:sp>
      <p:sp>
        <p:nvSpPr>
          <p:cNvPr id="11" name="ZoneTexte 10"/>
          <p:cNvSpPr txBox="1"/>
          <p:nvPr/>
        </p:nvSpPr>
        <p:spPr>
          <a:xfrm>
            <a:off x="4781975" y="1659235"/>
            <a:ext cx="4215329" cy="369332"/>
          </a:xfrm>
          <a:prstGeom prst="rect">
            <a:avLst/>
          </a:prstGeom>
          <a:noFill/>
        </p:spPr>
        <p:txBody>
          <a:bodyPr wrap="none" rtlCol="0">
            <a:spAutoFit/>
          </a:bodyPr>
          <a:lstStyle/>
          <a:p>
            <a:pPr algn="just"/>
            <a:r>
              <a:rPr lang="fr-FR" dirty="0" smtClean="0">
                <a:solidFill>
                  <a:srgbClr val="FFFF00"/>
                </a:solidFill>
              </a:rPr>
              <a:t>accord de tonique versus accord napolitain</a:t>
            </a:r>
          </a:p>
        </p:txBody>
      </p:sp>
      <p:sp>
        <p:nvSpPr>
          <p:cNvPr id="12" name="ZoneTexte 11"/>
          <p:cNvSpPr txBox="1"/>
          <p:nvPr/>
        </p:nvSpPr>
        <p:spPr>
          <a:xfrm>
            <a:off x="4781975" y="4593540"/>
            <a:ext cx="4362024" cy="646331"/>
          </a:xfrm>
          <a:prstGeom prst="rect">
            <a:avLst/>
          </a:prstGeom>
          <a:noFill/>
        </p:spPr>
        <p:txBody>
          <a:bodyPr wrap="square" rtlCol="0">
            <a:spAutoFit/>
          </a:bodyPr>
          <a:lstStyle/>
          <a:p>
            <a:pPr algn="just"/>
            <a:r>
              <a:rPr lang="fr-FR" dirty="0" smtClean="0">
                <a:solidFill>
                  <a:srgbClr val="FFFF00"/>
                </a:solidFill>
              </a:rPr>
              <a:t>L’accord napolitain pouvait être joué à la 3</a:t>
            </a:r>
            <a:r>
              <a:rPr lang="fr-FR" baseline="30000" dirty="0" smtClean="0">
                <a:solidFill>
                  <a:srgbClr val="FFFF00"/>
                </a:solidFill>
              </a:rPr>
              <a:t>ème</a:t>
            </a:r>
            <a:r>
              <a:rPr lang="fr-FR" dirty="0" smtClean="0">
                <a:solidFill>
                  <a:srgbClr val="FFFF00"/>
                </a:solidFill>
              </a:rPr>
              <a:t> ou à la 5</a:t>
            </a:r>
            <a:r>
              <a:rPr lang="fr-FR" baseline="30000" dirty="0" smtClean="0">
                <a:solidFill>
                  <a:srgbClr val="FFFF00"/>
                </a:solidFill>
              </a:rPr>
              <a:t>ème</a:t>
            </a:r>
            <a:r>
              <a:rPr lang="fr-FR" dirty="0" smtClean="0">
                <a:solidFill>
                  <a:srgbClr val="FFFF00"/>
                </a:solidFill>
              </a:rPr>
              <a:t> position</a:t>
            </a:r>
          </a:p>
        </p:txBody>
      </p:sp>
      <p:sp>
        <p:nvSpPr>
          <p:cNvPr id="13" name="ZoneTexte 12"/>
          <p:cNvSpPr txBox="1"/>
          <p:nvPr/>
        </p:nvSpPr>
        <p:spPr>
          <a:xfrm>
            <a:off x="4781975" y="2433890"/>
            <a:ext cx="4225413" cy="1754327"/>
          </a:xfrm>
          <a:prstGeom prst="rect">
            <a:avLst/>
          </a:prstGeom>
          <a:noFill/>
        </p:spPr>
        <p:txBody>
          <a:bodyPr wrap="square" rtlCol="0">
            <a:spAutoFit/>
          </a:bodyPr>
          <a:lstStyle/>
          <a:p>
            <a:pPr algn="just"/>
            <a:r>
              <a:rPr lang="fr-FR" dirty="0" smtClean="0">
                <a:solidFill>
                  <a:srgbClr val="FFFF00"/>
                </a:solidFill>
              </a:rPr>
              <a:t>Accord napolitain: harmoniquement, il peut être vu comme une substitution de la sous-dominante. Cependant, et contrairement à la sous-dominante, il possède deux notes qui n’appartiennent pas à la tonalité (sensoriellement peu relié)</a:t>
            </a:r>
          </a:p>
        </p:txBody>
      </p:sp>
      <p:sp>
        <p:nvSpPr>
          <p:cNvPr id="15" name="ZoneTexte 14"/>
          <p:cNvSpPr txBox="1"/>
          <p:nvPr/>
        </p:nvSpPr>
        <p:spPr>
          <a:xfrm>
            <a:off x="4781975" y="5645194"/>
            <a:ext cx="4225413" cy="649465"/>
          </a:xfrm>
          <a:prstGeom prst="rect">
            <a:avLst/>
          </a:prstGeom>
          <a:noFill/>
        </p:spPr>
        <p:txBody>
          <a:bodyPr wrap="square" rtlCol="0">
            <a:spAutoFit/>
          </a:bodyPr>
          <a:lstStyle/>
          <a:p>
            <a:pPr algn="just"/>
            <a:r>
              <a:rPr lang="fr-FR" dirty="0" smtClean="0">
                <a:solidFill>
                  <a:srgbClr val="FFFF00"/>
                </a:solidFill>
              </a:rPr>
              <a:t>La tâche: compter les accords présentant un autre timbre q’un timbre de piano</a:t>
            </a:r>
          </a:p>
        </p:txBody>
      </p:sp>
      <p:sp>
        <p:nvSpPr>
          <p:cNvPr id="16" name="ZoneTexte 15"/>
          <p:cNvSpPr txBox="1"/>
          <p:nvPr/>
        </p:nvSpPr>
        <p:spPr>
          <a:xfrm>
            <a:off x="39391" y="6381009"/>
            <a:ext cx="9062043" cy="461665"/>
          </a:xfrm>
          <a:prstGeom prst="rect">
            <a:avLst/>
          </a:prstGeom>
          <a:noFill/>
        </p:spPr>
        <p:txBody>
          <a:bodyPr wrap="square" rtlCol="0">
            <a:spAutoFit/>
          </a:bodyPr>
          <a:lstStyle/>
          <a:p>
            <a:r>
              <a:rPr lang="fr-FR" sz="1200" dirty="0">
                <a:solidFill>
                  <a:schemeClr val="bg1"/>
                </a:solidFill>
                <a:latin typeface="Arial"/>
                <a:cs typeface="Arial"/>
              </a:rPr>
              <a:t>Koelsch, S., Gunter, T., Friederici, A. D., &amp; Schröger, E. (2000). Brain indices of music processing: "Nonmusicians" are musical. </a:t>
            </a:r>
            <a:r>
              <a:rPr lang="fr-FR" sz="1200" i="1" dirty="0">
                <a:solidFill>
                  <a:schemeClr val="bg1"/>
                </a:solidFill>
                <a:latin typeface="Arial"/>
                <a:cs typeface="Arial"/>
              </a:rPr>
              <a:t>Journal of Cognitive Neuroscience, 12</a:t>
            </a:r>
            <a:r>
              <a:rPr lang="fr-FR" sz="1200" dirty="0">
                <a:solidFill>
                  <a:schemeClr val="bg1"/>
                </a:solidFill>
                <a:latin typeface="Arial"/>
                <a:cs typeface="Arial"/>
              </a:rPr>
              <a:t>(3), 520-541. </a:t>
            </a:r>
            <a:endParaRPr lang="eu-ES" sz="1200" dirty="0">
              <a:solidFill>
                <a:schemeClr val="bg1"/>
              </a:solidFill>
              <a:latin typeface="Arial"/>
              <a:cs typeface="Arial"/>
            </a:endParaRPr>
          </a:p>
        </p:txBody>
      </p:sp>
    </p:spTree>
    <p:extLst>
      <p:ext uri="{BB962C8B-B14F-4D97-AF65-F5344CB8AC3E}">
        <p14:creationId xmlns:p14="http://schemas.microsoft.com/office/powerpoint/2010/main" val="17505843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stretch>
            <a:fillRect/>
          </a:stretch>
        </p:blipFill>
        <p:spPr>
          <a:xfrm>
            <a:off x="76200" y="84666"/>
            <a:ext cx="4200744" cy="6858000"/>
          </a:xfrm>
          <a:prstGeom prst="rect">
            <a:avLst/>
          </a:prstGeom>
        </p:spPr>
      </p:pic>
      <p:pic>
        <p:nvPicPr>
          <p:cNvPr id="14" name="Image 13"/>
          <p:cNvPicPr>
            <a:picLocks noChangeAspect="1"/>
          </p:cNvPicPr>
          <p:nvPr/>
        </p:nvPicPr>
        <p:blipFill>
          <a:blip r:embed="rId3"/>
          <a:stretch>
            <a:fillRect/>
          </a:stretch>
        </p:blipFill>
        <p:spPr>
          <a:xfrm>
            <a:off x="118164" y="84666"/>
            <a:ext cx="3004997" cy="6506634"/>
          </a:xfrm>
          <a:prstGeom prst="rect">
            <a:avLst/>
          </a:prstGeom>
        </p:spPr>
      </p:pic>
      <p:sp>
        <p:nvSpPr>
          <p:cNvPr id="3" name="ZoneTexte 2"/>
          <p:cNvSpPr txBox="1"/>
          <p:nvPr/>
        </p:nvSpPr>
        <p:spPr>
          <a:xfrm>
            <a:off x="4462299" y="1056707"/>
            <a:ext cx="2990046" cy="369332"/>
          </a:xfrm>
          <a:prstGeom prst="rect">
            <a:avLst/>
          </a:prstGeom>
          <a:noFill/>
        </p:spPr>
        <p:txBody>
          <a:bodyPr wrap="none" rtlCol="0">
            <a:spAutoFit/>
          </a:bodyPr>
          <a:lstStyle/>
          <a:p>
            <a:pPr algn="just"/>
            <a:r>
              <a:rPr lang="fr-FR" dirty="0" smtClean="0">
                <a:solidFill>
                  <a:srgbClr val="FFFF00"/>
                </a:solidFill>
              </a:rPr>
              <a:t>ERAN =&gt; violation de l’attente</a:t>
            </a:r>
          </a:p>
        </p:txBody>
      </p:sp>
      <p:sp>
        <p:nvSpPr>
          <p:cNvPr id="4" name="ZoneTexte 3"/>
          <p:cNvSpPr txBox="1"/>
          <p:nvPr/>
        </p:nvSpPr>
        <p:spPr>
          <a:xfrm>
            <a:off x="4462299" y="345481"/>
            <a:ext cx="3858936" cy="369332"/>
          </a:xfrm>
          <a:prstGeom prst="rect">
            <a:avLst/>
          </a:prstGeom>
          <a:noFill/>
        </p:spPr>
        <p:txBody>
          <a:bodyPr wrap="none" rtlCol="0">
            <a:spAutoFit/>
          </a:bodyPr>
          <a:lstStyle/>
          <a:p>
            <a:pPr algn="just"/>
            <a:r>
              <a:rPr lang="fr-FR" dirty="0" smtClean="0">
                <a:solidFill>
                  <a:srgbClr val="FFFF00"/>
                </a:solidFill>
              </a:rPr>
              <a:t>N5 =&gt; processus d’intégration musicale</a:t>
            </a:r>
          </a:p>
        </p:txBody>
      </p:sp>
      <p:sp>
        <p:nvSpPr>
          <p:cNvPr id="6" name="ZoneTexte 5"/>
          <p:cNvSpPr txBox="1"/>
          <p:nvPr/>
        </p:nvSpPr>
        <p:spPr>
          <a:xfrm>
            <a:off x="4462299" y="5043447"/>
            <a:ext cx="3805641" cy="1200329"/>
          </a:xfrm>
          <a:prstGeom prst="rect">
            <a:avLst/>
          </a:prstGeom>
          <a:noFill/>
        </p:spPr>
        <p:txBody>
          <a:bodyPr wrap="square" rtlCol="0">
            <a:spAutoFit/>
          </a:bodyPr>
          <a:lstStyle/>
          <a:p>
            <a:pPr algn="just"/>
            <a:r>
              <a:rPr lang="fr-FR" dirty="0" smtClean="0">
                <a:solidFill>
                  <a:srgbClr val="FFFF00"/>
                </a:solidFill>
              </a:rPr>
              <a:t>Ils ont remplacé les accords napolitains par des clusters (des accords dissonants et n’ayant aucune fonction harmonique)</a:t>
            </a:r>
          </a:p>
        </p:txBody>
      </p:sp>
      <p:sp>
        <p:nvSpPr>
          <p:cNvPr id="7" name="ZoneTexte 6"/>
          <p:cNvSpPr txBox="1"/>
          <p:nvPr/>
        </p:nvSpPr>
        <p:spPr>
          <a:xfrm>
            <a:off x="4462299" y="1767934"/>
            <a:ext cx="4326101" cy="923330"/>
          </a:xfrm>
          <a:prstGeom prst="rect">
            <a:avLst/>
          </a:prstGeom>
          <a:noFill/>
        </p:spPr>
        <p:txBody>
          <a:bodyPr wrap="square" rtlCol="0">
            <a:spAutoFit/>
          </a:bodyPr>
          <a:lstStyle/>
          <a:p>
            <a:pPr algn="just"/>
            <a:r>
              <a:rPr lang="fr-FR" dirty="0" smtClean="0">
                <a:solidFill>
                  <a:srgbClr val="FFFF00"/>
                </a:solidFill>
              </a:rPr>
              <a:t>L’accord napolitain est sensoriellement incongru (2 notes hors de la tonalité) mais il est harmoniquement correct en position 3.</a:t>
            </a:r>
            <a:endParaRPr lang="fr-FR" dirty="0">
              <a:solidFill>
                <a:srgbClr val="FFFF00"/>
              </a:solidFill>
            </a:endParaRPr>
          </a:p>
        </p:txBody>
      </p:sp>
      <p:sp>
        <p:nvSpPr>
          <p:cNvPr id="8" name="ZoneTexte 7"/>
          <p:cNvSpPr txBox="1"/>
          <p:nvPr/>
        </p:nvSpPr>
        <p:spPr>
          <a:xfrm>
            <a:off x="4462299" y="3868957"/>
            <a:ext cx="4179656" cy="923330"/>
          </a:xfrm>
          <a:prstGeom prst="rect">
            <a:avLst/>
          </a:prstGeom>
          <a:noFill/>
        </p:spPr>
        <p:txBody>
          <a:bodyPr wrap="square" rtlCol="0">
            <a:spAutoFit/>
          </a:bodyPr>
          <a:lstStyle/>
          <a:p>
            <a:pPr algn="just"/>
            <a:r>
              <a:rPr lang="fr-FR" dirty="0" smtClean="0">
                <a:solidFill>
                  <a:srgbClr val="FFFF00"/>
                </a:solidFill>
              </a:rPr>
              <a:t>Que se passerait-il pour des accords qui seraient à la fois sensoriellement et harmoniquement incongrus?</a:t>
            </a:r>
          </a:p>
        </p:txBody>
      </p:sp>
      <p:sp>
        <p:nvSpPr>
          <p:cNvPr id="11" name="Rectangle 10"/>
          <p:cNvSpPr/>
          <p:nvPr/>
        </p:nvSpPr>
        <p:spPr>
          <a:xfrm>
            <a:off x="1765299" y="4178300"/>
            <a:ext cx="397933" cy="1794933"/>
          </a:xfrm>
          <a:prstGeom prst="rect">
            <a:avLst/>
          </a:prstGeom>
          <a:noFill/>
          <a:ln w="28575"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u-ES"/>
          </a:p>
        </p:txBody>
      </p:sp>
      <p:sp>
        <p:nvSpPr>
          <p:cNvPr id="12" name="Rectangle 11"/>
          <p:cNvSpPr/>
          <p:nvPr/>
        </p:nvSpPr>
        <p:spPr>
          <a:xfrm>
            <a:off x="2802466" y="1368063"/>
            <a:ext cx="328675" cy="1171937"/>
          </a:xfrm>
          <a:prstGeom prst="rect">
            <a:avLst/>
          </a:prstGeom>
          <a:noFill/>
          <a:ln w="28575"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u-ES"/>
          </a:p>
        </p:txBody>
      </p:sp>
    </p:spTree>
    <p:extLst>
      <p:ext uri="{BB962C8B-B14F-4D97-AF65-F5344CB8AC3E}">
        <p14:creationId xmlns:p14="http://schemas.microsoft.com/office/powerpoint/2010/main" val="26405900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11" grpId="0" animBg="1"/>
      <p:bldP spid="11" grpId="1" animBg="1"/>
      <p:bldP spid="12" grpId="0" animBg="1"/>
      <p:bldP spid="1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r 10"/>
          <p:cNvGrpSpPr/>
          <p:nvPr/>
        </p:nvGrpSpPr>
        <p:grpSpPr>
          <a:xfrm>
            <a:off x="461086" y="78676"/>
            <a:ext cx="2561512" cy="3177815"/>
            <a:chOff x="461086" y="78676"/>
            <a:chExt cx="2561512" cy="3177815"/>
          </a:xfrm>
        </p:grpSpPr>
        <p:pic>
          <p:nvPicPr>
            <p:cNvPr id="3" name="Image 2"/>
            <p:cNvPicPr>
              <a:picLocks noChangeAspect="1"/>
            </p:cNvPicPr>
            <p:nvPr/>
          </p:nvPicPr>
          <p:blipFill>
            <a:blip r:embed="rId2"/>
            <a:stretch>
              <a:fillRect/>
            </a:stretch>
          </p:blipFill>
          <p:spPr>
            <a:xfrm>
              <a:off x="461086" y="78676"/>
              <a:ext cx="2561512" cy="3177815"/>
            </a:xfrm>
            <a:prstGeom prst="rect">
              <a:avLst/>
            </a:prstGeom>
          </p:spPr>
        </p:pic>
        <p:sp>
          <p:nvSpPr>
            <p:cNvPr id="7" name="Rectangle 6">
              <a:hlinkClick r:id="" action="ppaction://noaction">
                <a:snd r:embed="rId3" name="Cluster_5.wav"/>
              </a:hlinkClick>
            </p:cNvPr>
            <p:cNvSpPr/>
            <p:nvPr/>
          </p:nvSpPr>
          <p:spPr>
            <a:xfrm>
              <a:off x="530176" y="141809"/>
              <a:ext cx="2441277" cy="1322844"/>
            </a:xfrm>
            <a:prstGeom prst="rect">
              <a:avLst/>
            </a:prstGeom>
            <a:noFill/>
            <a:ln>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a:hlinkClick r:id="" action="ppaction://noaction">
                <a:snd r:embed="rId4" name="Cluster_3.wav"/>
              </a:hlinkClick>
            </p:cNvPr>
            <p:cNvSpPr/>
            <p:nvPr/>
          </p:nvSpPr>
          <p:spPr>
            <a:xfrm>
              <a:off x="530176" y="1637258"/>
              <a:ext cx="2441277" cy="1415080"/>
            </a:xfrm>
            <a:prstGeom prst="rect">
              <a:avLst/>
            </a:prstGeom>
            <a:noFill/>
            <a:ln>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9" name="ZoneTexte 8"/>
          <p:cNvSpPr txBox="1"/>
          <p:nvPr/>
        </p:nvSpPr>
        <p:spPr>
          <a:xfrm>
            <a:off x="206939" y="3587736"/>
            <a:ext cx="4638626" cy="1200329"/>
          </a:xfrm>
          <a:prstGeom prst="rect">
            <a:avLst/>
          </a:prstGeom>
          <a:noFill/>
        </p:spPr>
        <p:txBody>
          <a:bodyPr wrap="square" rtlCol="0">
            <a:spAutoFit/>
          </a:bodyPr>
          <a:lstStyle/>
          <a:p>
            <a:pPr algn="just"/>
            <a:r>
              <a:rPr lang="fr-FR" dirty="0" smtClean="0">
                <a:solidFill>
                  <a:srgbClr val="FFFF00"/>
                </a:solidFill>
              </a:rPr>
              <a:t>Bien que des différences apparaissent au niveau de leurs amplitudes, les PEs observés sont très similaires à ceux obtenus avec les accords napolitains. </a:t>
            </a:r>
          </a:p>
        </p:txBody>
      </p:sp>
      <p:sp>
        <p:nvSpPr>
          <p:cNvPr id="10" name="ZoneTexte 9"/>
          <p:cNvSpPr txBox="1"/>
          <p:nvPr/>
        </p:nvSpPr>
        <p:spPr>
          <a:xfrm>
            <a:off x="206939" y="5338227"/>
            <a:ext cx="4638626" cy="1200329"/>
          </a:xfrm>
          <a:prstGeom prst="rect">
            <a:avLst/>
          </a:prstGeom>
          <a:noFill/>
        </p:spPr>
        <p:txBody>
          <a:bodyPr wrap="square" rtlCol="0">
            <a:spAutoFit/>
          </a:bodyPr>
          <a:lstStyle/>
          <a:p>
            <a:pPr algn="just"/>
            <a:r>
              <a:rPr lang="fr-FR" dirty="0" smtClean="0">
                <a:solidFill>
                  <a:srgbClr val="FFFF00"/>
                </a:solidFill>
              </a:rPr>
              <a:t>Les corrélats neuronaux associés avec des accords dissonants ne diffèrent pas de ceux associés à des accords harmoniquement incongrus mais consonants.</a:t>
            </a:r>
          </a:p>
        </p:txBody>
      </p:sp>
      <p:pic>
        <p:nvPicPr>
          <p:cNvPr id="2" name="Image 1"/>
          <p:cNvPicPr>
            <a:picLocks noChangeAspect="1"/>
          </p:cNvPicPr>
          <p:nvPr/>
        </p:nvPicPr>
        <p:blipFill>
          <a:blip r:embed="rId5"/>
          <a:stretch>
            <a:fillRect/>
          </a:stretch>
        </p:blipFill>
        <p:spPr>
          <a:xfrm>
            <a:off x="5239265" y="129479"/>
            <a:ext cx="3714235" cy="6530864"/>
          </a:xfrm>
          <a:prstGeom prst="rect">
            <a:avLst/>
          </a:prstGeom>
        </p:spPr>
      </p:pic>
    </p:spTree>
    <p:extLst>
      <p:ext uri="{BB962C8B-B14F-4D97-AF65-F5344CB8AC3E}">
        <p14:creationId xmlns:p14="http://schemas.microsoft.com/office/powerpoint/2010/main" val="41627122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fi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241" y="989721"/>
            <a:ext cx="6478344" cy="313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77104" y="54463"/>
            <a:ext cx="9024561" cy="646331"/>
          </a:xfrm>
          <a:prstGeom prst="rect">
            <a:avLst/>
          </a:prstGeom>
          <a:noFill/>
        </p:spPr>
        <p:txBody>
          <a:bodyPr wrap="square" rtlCol="0">
            <a:spAutoFit/>
          </a:bodyPr>
          <a:lstStyle/>
          <a:p>
            <a:pPr algn="just"/>
            <a:r>
              <a:rPr lang="fr-FR" dirty="0" smtClean="0">
                <a:solidFill>
                  <a:srgbClr val="FFFF00"/>
                </a:solidFill>
              </a:rPr>
              <a:t>Que se passerait-il si les accords étaient harmoniquement incongrus mais qu’ils ne possèdaient pas de notes hors de la tonalité?</a:t>
            </a:r>
          </a:p>
        </p:txBody>
      </p:sp>
      <p:sp>
        <p:nvSpPr>
          <p:cNvPr id="5" name="ZoneTexte 4"/>
          <p:cNvSpPr txBox="1"/>
          <p:nvPr/>
        </p:nvSpPr>
        <p:spPr>
          <a:xfrm>
            <a:off x="77104" y="5076475"/>
            <a:ext cx="5669529" cy="646331"/>
          </a:xfrm>
          <a:prstGeom prst="rect">
            <a:avLst/>
          </a:prstGeom>
          <a:noFill/>
        </p:spPr>
        <p:txBody>
          <a:bodyPr wrap="none" rtlCol="0">
            <a:spAutoFit/>
          </a:bodyPr>
          <a:lstStyle/>
          <a:p>
            <a:pPr algn="just"/>
            <a:r>
              <a:rPr lang="fr-FR" dirty="0" smtClean="0">
                <a:solidFill>
                  <a:srgbClr val="FFFF00"/>
                </a:solidFill>
              </a:rPr>
              <a:t>Écoute préattentive</a:t>
            </a:r>
          </a:p>
          <a:p>
            <a:pPr algn="just"/>
            <a:r>
              <a:rPr lang="fr-FR" dirty="0" smtClean="0">
                <a:solidFill>
                  <a:srgbClr val="FFFF00"/>
                </a:solidFill>
              </a:rPr>
              <a:t>Tâche : Détecter des timbres autres qu’un timbre de piano</a:t>
            </a:r>
          </a:p>
        </p:txBody>
      </p:sp>
      <p:sp>
        <p:nvSpPr>
          <p:cNvPr id="8" name="ZoneTexte 7"/>
          <p:cNvSpPr txBox="1"/>
          <p:nvPr/>
        </p:nvSpPr>
        <p:spPr>
          <a:xfrm>
            <a:off x="48089" y="6213975"/>
            <a:ext cx="9062043" cy="461665"/>
          </a:xfrm>
          <a:prstGeom prst="rect">
            <a:avLst/>
          </a:prstGeom>
          <a:noFill/>
        </p:spPr>
        <p:txBody>
          <a:bodyPr wrap="square" rtlCol="0">
            <a:spAutoFit/>
          </a:bodyPr>
          <a:lstStyle/>
          <a:p>
            <a:r>
              <a:rPr lang="fr-FR" sz="1200" dirty="0">
                <a:solidFill>
                  <a:schemeClr val="bg1"/>
                </a:solidFill>
                <a:latin typeface="Arial"/>
                <a:cs typeface="Arial"/>
              </a:rPr>
              <a:t>Poulin-Charronnat, B., Bigand, E., &amp; Koelsch, S. (2006). Processing of musical syntax tonic versus subdominant: An event-related potential study. </a:t>
            </a:r>
            <a:r>
              <a:rPr lang="fr-FR" sz="1200" i="1" dirty="0">
                <a:solidFill>
                  <a:schemeClr val="bg1"/>
                </a:solidFill>
                <a:latin typeface="Arial"/>
                <a:cs typeface="Arial"/>
              </a:rPr>
              <a:t>Journal of Cognitive Neuroscience, 18</a:t>
            </a:r>
            <a:r>
              <a:rPr lang="fr-FR" sz="1200" dirty="0">
                <a:solidFill>
                  <a:schemeClr val="bg1"/>
                </a:solidFill>
                <a:latin typeface="Arial"/>
                <a:cs typeface="Arial"/>
              </a:rPr>
              <a:t>(9), 1545-1554. </a:t>
            </a:r>
            <a:endParaRPr lang="eu-ES" sz="1200" dirty="0" smtClean="0">
              <a:solidFill>
                <a:schemeClr val="bg1"/>
              </a:solidFill>
              <a:latin typeface="Arial"/>
              <a:cs typeface="Arial"/>
            </a:endParaRPr>
          </a:p>
        </p:txBody>
      </p:sp>
    </p:spTree>
    <p:extLst>
      <p:ext uri="{BB962C8B-B14F-4D97-AF65-F5344CB8AC3E}">
        <p14:creationId xmlns:p14="http://schemas.microsoft.com/office/powerpoint/2010/main" val="20969222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_mineur">
            <a:hlinkClick r:id="" action="ppaction://noaction">
              <a:snd r:embed="rId2" name="Do_mineur.aif"/>
            </a:hlinkClick>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91440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9" descr="Gamme_do_M">
            <a:hlinkClick r:id="" action="ppaction://noaction">
              <a:snd r:embed="rId4" name="Gamme_Do_M.aif"/>
            </a:hlinkClick>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742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0"/>
          <p:cNvSpPr txBox="1">
            <a:spLocks noChangeArrowheads="1"/>
          </p:cNvSpPr>
          <p:nvPr/>
        </p:nvSpPr>
        <p:spPr bwMode="auto">
          <a:xfrm>
            <a:off x="0" y="745066"/>
            <a:ext cx="2455345"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dirty="0">
                <a:solidFill>
                  <a:srgbClr val="FFFF00"/>
                </a:solidFill>
                <a:latin typeface="Arial"/>
                <a:cs typeface="Arial"/>
              </a:rPr>
              <a:t>Gamme de Do majeur</a:t>
            </a:r>
          </a:p>
        </p:txBody>
      </p:sp>
      <p:sp>
        <p:nvSpPr>
          <p:cNvPr id="5" name="Text Box 11"/>
          <p:cNvSpPr txBox="1">
            <a:spLocks noChangeArrowheads="1"/>
          </p:cNvSpPr>
          <p:nvPr/>
        </p:nvSpPr>
        <p:spPr bwMode="auto">
          <a:xfrm>
            <a:off x="0" y="2041524"/>
            <a:ext cx="2455345"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dirty="0">
                <a:solidFill>
                  <a:srgbClr val="FFFF00"/>
                </a:solidFill>
                <a:latin typeface="Arial"/>
                <a:cs typeface="Arial"/>
              </a:rPr>
              <a:t>Gamme de Do mineur</a:t>
            </a:r>
          </a:p>
        </p:txBody>
      </p:sp>
      <p:pic>
        <p:nvPicPr>
          <p:cNvPr id="6" name="Picture 15" descr="C_C">
            <a:hlinkClick r:id="" action="ppaction://noaction">
              <a:snd r:embed="rId6" name="C_C.aif"/>
            </a:hlinkClick>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497263"/>
            <a:ext cx="4498975" cy="3778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16"/>
          <p:cNvSpPr txBox="1">
            <a:spLocks noChangeArrowheads="1"/>
          </p:cNvSpPr>
          <p:nvPr/>
        </p:nvSpPr>
        <p:spPr bwMode="auto">
          <a:xfrm>
            <a:off x="0" y="3131079"/>
            <a:ext cx="1912938"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800" dirty="0">
                <a:solidFill>
                  <a:srgbClr val="FFFF00"/>
                </a:solidFill>
                <a:latin typeface="Arial"/>
                <a:cs typeface="Arial"/>
              </a:rPr>
              <a:t>Intervalle: octave</a:t>
            </a:r>
          </a:p>
        </p:txBody>
      </p:sp>
      <p:pic>
        <p:nvPicPr>
          <p:cNvPr id="8" name="Picture 17" descr="C#_D">
            <a:hlinkClick r:id="" action="ppaction://noaction">
              <a:snd r:embed="rId8" name="C#_D.aif"/>
            </a:hlinkClick>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5025" y="3495675"/>
            <a:ext cx="4498975" cy="37941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8"/>
          <p:cNvSpPr txBox="1">
            <a:spLocks noChangeArrowheads="1"/>
          </p:cNvSpPr>
          <p:nvPr/>
        </p:nvSpPr>
        <p:spPr bwMode="auto">
          <a:xfrm>
            <a:off x="4645025" y="3124200"/>
            <a:ext cx="2992438"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800" dirty="0">
                <a:solidFill>
                  <a:srgbClr val="FFFF00"/>
                </a:solidFill>
                <a:latin typeface="Arial"/>
                <a:cs typeface="Arial"/>
              </a:rPr>
              <a:t>Intervalle: seconde mineure</a:t>
            </a:r>
          </a:p>
        </p:txBody>
      </p:sp>
      <p:pic>
        <p:nvPicPr>
          <p:cNvPr id="10" name="Picture 19" descr="G_C">
            <a:hlinkClick r:id="" action="ppaction://noaction">
              <a:snd r:embed="rId10" name="G_C.aif"/>
            </a:hlinkClick>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4829175"/>
            <a:ext cx="4498975" cy="35083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20"/>
          <p:cNvSpPr txBox="1">
            <a:spLocks noChangeArrowheads="1"/>
          </p:cNvSpPr>
          <p:nvPr/>
        </p:nvSpPr>
        <p:spPr bwMode="auto">
          <a:xfrm>
            <a:off x="3429000" y="4470937"/>
            <a:ext cx="2433638"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800" dirty="0">
                <a:solidFill>
                  <a:srgbClr val="FFFF00"/>
                </a:solidFill>
                <a:latin typeface="Arial"/>
                <a:cs typeface="Arial"/>
              </a:rPr>
              <a:t>Intervalle: quarte juste</a:t>
            </a:r>
          </a:p>
        </p:txBody>
      </p:sp>
      <p:pic>
        <p:nvPicPr>
          <p:cNvPr id="12" name="Picture 21" descr="G#_C#">
            <a:hlinkClick r:id="" action="ppaction://noaction">
              <a:snd r:embed="rId12" name="G#-C#.aif"/>
            </a:hlinkClick>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45025" y="4829175"/>
            <a:ext cx="4498975" cy="3524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2"/>
          <p:cNvSpPr txBox="1">
            <a:spLocks noChangeArrowheads="1"/>
          </p:cNvSpPr>
          <p:nvPr/>
        </p:nvSpPr>
        <p:spPr bwMode="auto">
          <a:xfrm>
            <a:off x="2744788" y="5802862"/>
            <a:ext cx="3678237"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800" dirty="0">
                <a:solidFill>
                  <a:srgbClr val="FFFF00"/>
                </a:solidFill>
                <a:latin typeface="Arial"/>
                <a:cs typeface="Arial"/>
              </a:rPr>
              <a:t>Intervalle: quarte juste en contexte</a:t>
            </a:r>
          </a:p>
        </p:txBody>
      </p:sp>
      <p:pic>
        <p:nvPicPr>
          <p:cNvPr id="14" name="Picture 23" descr="CM_G_C">
            <a:hlinkClick r:id="" action="ppaction://noaction">
              <a:snd r:embed="rId14" name="CM_G_C.aif"/>
            </a:hlinkClick>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6166925"/>
            <a:ext cx="4498975" cy="3651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descr="CM_G#_C#">
            <a:hlinkClick r:id="" action="ppaction://noaction">
              <a:snd r:embed="rId16" name="CM_G#_C#.aif"/>
            </a:hlinkClick>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45025" y="6166925"/>
            <a:ext cx="4498975" cy="36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232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1"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i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308" y="219723"/>
            <a:ext cx="7454900" cy="428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4532" y="2423173"/>
            <a:ext cx="1648855"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2249" y="2423173"/>
            <a:ext cx="1482319"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911308" y="2070100"/>
            <a:ext cx="7454900" cy="243459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p:cNvSpPr txBox="1"/>
          <p:nvPr/>
        </p:nvSpPr>
        <p:spPr>
          <a:xfrm>
            <a:off x="141617" y="5334851"/>
            <a:ext cx="8865772" cy="646331"/>
          </a:xfrm>
          <a:prstGeom prst="rect">
            <a:avLst/>
          </a:prstGeom>
          <a:noFill/>
        </p:spPr>
        <p:txBody>
          <a:bodyPr wrap="square" rtlCol="0">
            <a:spAutoFit/>
          </a:bodyPr>
          <a:lstStyle/>
          <a:p>
            <a:pPr algn="just"/>
            <a:r>
              <a:rPr lang="fr-FR" dirty="0" smtClean="0">
                <a:solidFill>
                  <a:srgbClr val="FFFF00"/>
                </a:solidFill>
              </a:rPr>
              <a:t>Et surtout, il faut noter l’absence de la ERAN. Peut-être dû au fait que l’accord de sous-dominante ne contient pas de notes hors de la tonalité contrairement à l’accord napolitain.</a:t>
            </a:r>
          </a:p>
        </p:txBody>
      </p:sp>
      <p:sp>
        <p:nvSpPr>
          <p:cNvPr id="9" name="ZoneTexte 8"/>
          <p:cNvSpPr txBox="1"/>
          <p:nvPr/>
        </p:nvSpPr>
        <p:spPr>
          <a:xfrm>
            <a:off x="141617" y="4605545"/>
            <a:ext cx="8865772" cy="646331"/>
          </a:xfrm>
          <a:prstGeom prst="rect">
            <a:avLst/>
          </a:prstGeom>
          <a:noFill/>
        </p:spPr>
        <p:txBody>
          <a:bodyPr wrap="square" rtlCol="0">
            <a:spAutoFit/>
          </a:bodyPr>
          <a:lstStyle/>
          <a:p>
            <a:pPr algn="just"/>
            <a:r>
              <a:rPr lang="fr-FR" dirty="0" smtClean="0">
                <a:solidFill>
                  <a:srgbClr val="FFFF00"/>
                </a:solidFill>
              </a:rPr>
              <a:t>N5 =&gt; processus d’intégration musicale. L’accord de sous-dominante est plus difficile à intégrer avec le contexte précédent.</a:t>
            </a:r>
            <a:endParaRPr lang="fr-FR" dirty="0">
              <a:solidFill>
                <a:srgbClr val="FFFF00"/>
              </a:solidFill>
            </a:endParaRPr>
          </a:p>
        </p:txBody>
      </p:sp>
      <p:sp>
        <p:nvSpPr>
          <p:cNvPr id="10" name="ZoneTexte 9"/>
          <p:cNvSpPr txBox="1"/>
          <p:nvPr/>
        </p:nvSpPr>
        <p:spPr>
          <a:xfrm>
            <a:off x="141617" y="6137297"/>
            <a:ext cx="8865772" cy="369332"/>
          </a:xfrm>
          <a:prstGeom prst="rect">
            <a:avLst/>
          </a:prstGeom>
          <a:noFill/>
        </p:spPr>
        <p:txBody>
          <a:bodyPr wrap="square" rtlCol="0">
            <a:spAutoFit/>
          </a:bodyPr>
          <a:lstStyle/>
          <a:p>
            <a:pPr algn="just"/>
            <a:r>
              <a:rPr lang="fr-FR" dirty="0" smtClean="0">
                <a:solidFill>
                  <a:srgbClr val="FFFF00"/>
                </a:solidFill>
              </a:rPr>
              <a:t>Différence entre musiciens et non-musiciens.</a:t>
            </a:r>
          </a:p>
        </p:txBody>
      </p:sp>
    </p:spTree>
    <p:extLst>
      <p:ext uri="{BB962C8B-B14F-4D97-AF65-F5344CB8AC3E}">
        <p14:creationId xmlns:p14="http://schemas.microsoft.com/office/powerpoint/2010/main" val="11620380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iterate type="lt">
                                    <p:tmPct val="5000"/>
                                  </p:iterate>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iterate type="lt">
                                    <p:tmPct val="5000"/>
                                  </p:iterate>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622" y="267270"/>
            <a:ext cx="9104378" cy="923330"/>
          </a:xfrm>
          <a:prstGeom prst="rect">
            <a:avLst/>
          </a:prstGeom>
          <a:noFill/>
        </p:spPr>
        <p:txBody>
          <a:bodyPr wrap="square" rtlCol="0">
            <a:spAutoFit/>
          </a:bodyPr>
          <a:lstStyle/>
          <a:p>
            <a:r>
              <a:rPr lang="fr-FR" dirty="0" smtClean="0">
                <a:solidFill>
                  <a:srgbClr val="FFFF00"/>
                </a:solidFill>
                <a:latin typeface="Arial"/>
                <a:cs typeface="Arial"/>
              </a:rPr>
              <a:t>L’IRM fonctionnelle</a:t>
            </a:r>
          </a:p>
          <a:p>
            <a:r>
              <a:rPr lang="fr-FR" dirty="0">
                <a:solidFill>
                  <a:srgbClr val="FFFF00"/>
                </a:solidFill>
                <a:latin typeface="Arial"/>
                <a:cs typeface="Arial"/>
              </a:rPr>
              <a:t>	</a:t>
            </a:r>
            <a:r>
              <a:rPr lang="fr-FR" dirty="0" smtClean="0">
                <a:solidFill>
                  <a:srgbClr val="FFFF00"/>
                </a:solidFill>
                <a:latin typeface="Arial"/>
                <a:cs typeface="Arial"/>
              </a:rPr>
              <a:t>La localisation des aires cérébrales activées par un traitement basée sur l’effet BOLD (Blood Oxygen Level Dependent) en lien avec l’oxygénation et hémoglobline.</a:t>
            </a:r>
          </a:p>
        </p:txBody>
      </p:sp>
      <p:pic>
        <p:nvPicPr>
          <p:cNvPr id="3" name="Image 2"/>
          <p:cNvPicPr>
            <a:picLocks noChangeAspect="1"/>
          </p:cNvPicPr>
          <p:nvPr/>
        </p:nvPicPr>
        <p:blipFill>
          <a:blip r:embed="rId2"/>
          <a:stretch>
            <a:fillRect/>
          </a:stretch>
        </p:blipFill>
        <p:spPr>
          <a:xfrm>
            <a:off x="1788674" y="3444300"/>
            <a:ext cx="5686323" cy="3284539"/>
          </a:xfrm>
          <a:prstGeom prst="rect">
            <a:avLst/>
          </a:prstGeom>
        </p:spPr>
      </p:pic>
      <p:sp>
        <p:nvSpPr>
          <p:cNvPr id="4" name="ZoneTexte 3"/>
          <p:cNvSpPr txBox="1"/>
          <p:nvPr/>
        </p:nvSpPr>
        <p:spPr>
          <a:xfrm>
            <a:off x="3429805" y="2874340"/>
            <a:ext cx="2404061" cy="369332"/>
          </a:xfrm>
          <a:prstGeom prst="rect">
            <a:avLst/>
          </a:prstGeom>
          <a:noFill/>
        </p:spPr>
        <p:txBody>
          <a:bodyPr wrap="none" rtlCol="0">
            <a:spAutoFit/>
          </a:bodyPr>
          <a:lstStyle/>
          <a:p>
            <a:r>
              <a:rPr lang="eu-ES" dirty="0" smtClean="0">
                <a:solidFill>
                  <a:srgbClr val="FFFF00"/>
                </a:solidFill>
                <a:latin typeface="Arial"/>
                <a:cs typeface="Arial"/>
              </a:rPr>
              <a:t>Gyrus frontal inférieur</a:t>
            </a:r>
          </a:p>
        </p:txBody>
      </p:sp>
      <p:sp>
        <p:nvSpPr>
          <p:cNvPr id="6" name="ZoneTexte 5"/>
          <p:cNvSpPr txBox="1"/>
          <p:nvPr/>
        </p:nvSpPr>
        <p:spPr>
          <a:xfrm>
            <a:off x="66146" y="1786465"/>
            <a:ext cx="9008533" cy="646331"/>
          </a:xfrm>
          <a:prstGeom prst="rect">
            <a:avLst/>
          </a:prstGeom>
          <a:noFill/>
        </p:spPr>
        <p:txBody>
          <a:bodyPr wrap="square" rtlCol="0">
            <a:spAutoFit/>
          </a:bodyPr>
          <a:lstStyle/>
          <a:p>
            <a:r>
              <a:rPr lang="eu-ES" dirty="0" smtClean="0">
                <a:solidFill>
                  <a:srgbClr val="FFFF00"/>
                </a:solidFill>
                <a:latin typeface="Arial"/>
                <a:cs typeface="Arial"/>
              </a:rPr>
              <a:t>Dans le traitement de l’information musicale, c’est principalement l’activation du gyrus frontal inférieur, et notamment de l’aire de Broca qui a été mis en avant.</a:t>
            </a:r>
          </a:p>
        </p:txBody>
      </p:sp>
    </p:spTree>
    <p:extLst>
      <p:ext uri="{BB962C8B-B14F-4D97-AF65-F5344CB8AC3E}">
        <p14:creationId xmlns:p14="http://schemas.microsoft.com/office/powerpoint/2010/main" val="13744581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8089" y="6213975"/>
            <a:ext cx="9062043" cy="461665"/>
          </a:xfrm>
          <a:prstGeom prst="rect">
            <a:avLst/>
          </a:prstGeom>
          <a:noFill/>
        </p:spPr>
        <p:txBody>
          <a:bodyPr wrap="square" rtlCol="0">
            <a:spAutoFit/>
          </a:bodyPr>
          <a:lstStyle/>
          <a:p>
            <a:r>
              <a:rPr lang="fr-FR" sz="1200" dirty="0">
                <a:solidFill>
                  <a:srgbClr val="FFFFFF"/>
                </a:solidFill>
                <a:latin typeface="Arial"/>
                <a:cs typeface="Arial"/>
              </a:rPr>
              <a:t>Maess, B., Koelsch, S., Gunter, T. C., &amp; Friederici, A. D. (2001). Musical syntax is processed in Broca's area: An MEG study. </a:t>
            </a:r>
            <a:r>
              <a:rPr lang="fr-FR" sz="1200" i="1" dirty="0">
                <a:solidFill>
                  <a:srgbClr val="FFFFFF"/>
                </a:solidFill>
                <a:latin typeface="Arial"/>
                <a:cs typeface="Arial"/>
              </a:rPr>
              <a:t>Nature Neuroscience, 4</a:t>
            </a:r>
            <a:r>
              <a:rPr lang="fr-FR" sz="1200" dirty="0">
                <a:solidFill>
                  <a:srgbClr val="FFFFFF"/>
                </a:solidFill>
                <a:latin typeface="Arial"/>
                <a:cs typeface="Arial"/>
              </a:rPr>
              <a:t>(5), 540-545.</a:t>
            </a:r>
            <a:endParaRPr lang="eu-ES" sz="1200" dirty="0" smtClean="0">
              <a:solidFill>
                <a:srgbClr val="FFFFFF"/>
              </a:solidFill>
              <a:latin typeface="Arial"/>
              <a:cs typeface="Arial"/>
            </a:endParaRPr>
          </a:p>
        </p:txBody>
      </p:sp>
      <p:sp>
        <p:nvSpPr>
          <p:cNvPr id="4" name="ZoneTexte 3"/>
          <p:cNvSpPr txBox="1"/>
          <p:nvPr/>
        </p:nvSpPr>
        <p:spPr>
          <a:xfrm>
            <a:off x="143934" y="155600"/>
            <a:ext cx="8966198" cy="646331"/>
          </a:xfrm>
          <a:prstGeom prst="rect">
            <a:avLst/>
          </a:prstGeom>
          <a:noFill/>
        </p:spPr>
        <p:txBody>
          <a:bodyPr wrap="square" rtlCol="0">
            <a:spAutoFit/>
          </a:bodyPr>
          <a:lstStyle/>
          <a:p>
            <a:r>
              <a:rPr lang="eu-ES" dirty="0" smtClean="0">
                <a:solidFill>
                  <a:srgbClr val="FFFF00"/>
                </a:solidFill>
                <a:latin typeface="Arial"/>
                <a:cs typeface="Arial"/>
              </a:rPr>
              <a:t>Pas une étude IRMf mais en MagnétoEnphaloGraphie (MEG) avec localisation des sources.</a:t>
            </a:r>
          </a:p>
        </p:txBody>
      </p:sp>
      <p:sp>
        <p:nvSpPr>
          <p:cNvPr id="5" name="ZoneTexte 4"/>
          <p:cNvSpPr txBox="1"/>
          <p:nvPr/>
        </p:nvSpPr>
        <p:spPr>
          <a:xfrm>
            <a:off x="3471333" y="1199526"/>
            <a:ext cx="4976918" cy="369332"/>
          </a:xfrm>
          <a:prstGeom prst="rect">
            <a:avLst/>
          </a:prstGeom>
          <a:noFill/>
        </p:spPr>
        <p:txBody>
          <a:bodyPr wrap="none" rtlCol="0">
            <a:spAutoFit/>
          </a:bodyPr>
          <a:lstStyle/>
          <a:p>
            <a:r>
              <a:rPr lang="eu-ES" dirty="0" smtClean="0">
                <a:solidFill>
                  <a:srgbClr val="FFFF00"/>
                </a:solidFill>
                <a:latin typeface="Arial"/>
                <a:cs typeface="Arial"/>
              </a:rPr>
              <a:t>mERAN = l’aquivalent magnétique de la ERAN</a:t>
            </a:r>
          </a:p>
        </p:txBody>
      </p:sp>
      <p:pic>
        <p:nvPicPr>
          <p:cNvPr id="6" name="Image 5"/>
          <p:cNvPicPr>
            <a:picLocks noChangeAspect="1"/>
          </p:cNvPicPr>
          <p:nvPr/>
        </p:nvPicPr>
        <p:blipFill>
          <a:blip r:embed="rId2"/>
          <a:stretch>
            <a:fillRect/>
          </a:stretch>
        </p:blipFill>
        <p:spPr>
          <a:xfrm>
            <a:off x="897467" y="928931"/>
            <a:ext cx="2281767" cy="2199009"/>
          </a:xfrm>
          <a:prstGeom prst="rect">
            <a:avLst/>
          </a:prstGeom>
        </p:spPr>
      </p:pic>
      <p:grpSp>
        <p:nvGrpSpPr>
          <p:cNvPr id="8" name="Grouper 7"/>
          <p:cNvGrpSpPr/>
          <p:nvPr/>
        </p:nvGrpSpPr>
        <p:grpSpPr>
          <a:xfrm>
            <a:off x="253999" y="3429000"/>
            <a:ext cx="8779934" cy="2682094"/>
            <a:chOff x="253999" y="3429000"/>
            <a:chExt cx="8779934" cy="2682094"/>
          </a:xfrm>
        </p:grpSpPr>
        <p:pic>
          <p:nvPicPr>
            <p:cNvPr id="2" name="Image 1"/>
            <p:cNvPicPr>
              <a:picLocks noChangeAspect="1"/>
            </p:cNvPicPr>
            <p:nvPr/>
          </p:nvPicPr>
          <p:blipFill>
            <a:blip r:embed="rId3"/>
            <a:stretch>
              <a:fillRect/>
            </a:stretch>
          </p:blipFill>
          <p:spPr>
            <a:xfrm>
              <a:off x="253999" y="3429000"/>
              <a:ext cx="5494870" cy="2682094"/>
            </a:xfrm>
            <a:prstGeom prst="rect">
              <a:avLst/>
            </a:prstGeom>
          </p:spPr>
        </p:pic>
        <p:sp>
          <p:nvSpPr>
            <p:cNvPr id="7" name="ZoneTexte 6"/>
            <p:cNvSpPr txBox="1"/>
            <p:nvPr/>
          </p:nvSpPr>
          <p:spPr>
            <a:xfrm>
              <a:off x="5867400" y="3567667"/>
              <a:ext cx="3166533" cy="2308324"/>
            </a:xfrm>
            <a:prstGeom prst="rect">
              <a:avLst/>
            </a:prstGeom>
            <a:noFill/>
          </p:spPr>
          <p:txBody>
            <a:bodyPr wrap="square" rtlCol="0">
              <a:spAutoFit/>
            </a:bodyPr>
            <a:lstStyle/>
            <a:p>
              <a:r>
                <a:rPr lang="eu-ES" dirty="0" smtClean="0">
                  <a:solidFill>
                    <a:srgbClr val="FFFF00"/>
                  </a:solidFill>
                  <a:latin typeface="Arial"/>
                  <a:cs typeface="Arial"/>
                </a:rPr>
                <a:t>Les générateurs de la mERAN ont été localisés dans la partie inférieure de l’aire BA 44 (partie inférieure de pars opercularis) dans les deux hémisphères. Pour l’hémisphère gauche cela correspond à l’aire de Broca.</a:t>
              </a:r>
            </a:p>
          </p:txBody>
        </p:sp>
      </p:grpSp>
    </p:spTree>
    <p:extLst>
      <p:ext uri="{BB962C8B-B14F-4D97-AF65-F5344CB8AC3E}">
        <p14:creationId xmlns:p14="http://schemas.microsoft.com/office/powerpoint/2010/main" val="14319497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004081" y="81272"/>
            <a:ext cx="4951863" cy="2767529"/>
          </a:xfrm>
          <a:prstGeom prst="rect">
            <a:avLst/>
          </a:prstGeom>
        </p:spPr>
      </p:pic>
      <p:sp>
        <p:nvSpPr>
          <p:cNvPr id="4" name="ZoneTexte 3"/>
          <p:cNvSpPr txBox="1"/>
          <p:nvPr/>
        </p:nvSpPr>
        <p:spPr>
          <a:xfrm>
            <a:off x="48089" y="2848801"/>
            <a:ext cx="9062043" cy="461665"/>
          </a:xfrm>
          <a:prstGeom prst="rect">
            <a:avLst/>
          </a:prstGeom>
          <a:noFill/>
        </p:spPr>
        <p:txBody>
          <a:bodyPr wrap="square" rtlCol="0">
            <a:spAutoFit/>
          </a:bodyPr>
          <a:lstStyle/>
          <a:p>
            <a:r>
              <a:rPr lang="fr-FR" sz="1200" dirty="0">
                <a:solidFill>
                  <a:srgbClr val="FFFFFF"/>
                </a:solidFill>
                <a:latin typeface="Arial"/>
                <a:cs typeface="Arial"/>
              </a:rPr>
              <a:t>Tillmann, B., Janata, P., &amp; Bharucha, J. J. (2003). Activation of the inferior frontal cortex in musical priming. </a:t>
            </a:r>
            <a:r>
              <a:rPr lang="fr-FR" sz="1200" i="1" dirty="0">
                <a:solidFill>
                  <a:srgbClr val="FFFFFF"/>
                </a:solidFill>
                <a:latin typeface="Arial"/>
                <a:cs typeface="Arial"/>
              </a:rPr>
              <a:t>Cognitive Brain Research, 16</a:t>
            </a:r>
            <a:r>
              <a:rPr lang="fr-FR" sz="1200" dirty="0">
                <a:solidFill>
                  <a:srgbClr val="FFFFFF"/>
                </a:solidFill>
                <a:latin typeface="Arial"/>
                <a:cs typeface="Arial"/>
              </a:rPr>
              <a:t>(2), 145-161. </a:t>
            </a:r>
            <a:endParaRPr lang="eu-ES" sz="1200" dirty="0">
              <a:solidFill>
                <a:srgbClr val="FFFFFF"/>
              </a:solidFill>
              <a:latin typeface="Arial"/>
              <a:cs typeface="Arial"/>
            </a:endParaRPr>
          </a:p>
        </p:txBody>
      </p:sp>
      <p:pic>
        <p:nvPicPr>
          <p:cNvPr id="6" name="Image 5"/>
          <p:cNvPicPr>
            <a:picLocks noChangeAspect="1"/>
          </p:cNvPicPr>
          <p:nvPr/>
        </p:nvPicPr>
        <p:blipFill>
          <a:blip r:embed="rId3"/>
          <a:stretch>
            <a:fillRect/>
          </a:stretch>
        </p:blipFill>
        <p:spPr>
          <a:xfrm>
            <a:off x="48090" y="3429000"/>
            <a:ext cx="4357308" cy="2809383"/>
          </a:xfrm>
          <a:prstGeom prst="rect">
            <a:avLst/>
          </a:prstGeom>
        </p:spPr>
      </p:pic>
      <p:sp>
        <p:nvSpPr>
          <p:cNvPr id="8" name="ZoneTexte 7"/>
          <p:cNvSpPr txBox="1"/>
          <p:nvPr/>
        </p:nvSpPr>
        <p:spPr>
          <a:xfrm>
            <a:off x="48089" y="6370934"/>
            <a:ext cx="9062043" cy="461665"/>
          </a:xfrm>
          <a:prstGeom prst="rect">
            <a:avLst/>
          </a:prstGeom>
          <a:noFill/>
        </p:spPr>
        <p:txBody>
          <a:bodyPr wrap="square" rtlCol="0">
            <a:spAutoFit/>
          </a:bodyPr>
          <a:lstStyle/>
          <a:p>
            <a:r>
              <a:rPr lang="fr-FR" sz="1200" dirty="0">
                <a:solidFill>
                  <a:srgbClr val="FFFFFF"/>
                </a:solidFill>
                <a:latin typeface="Arial"/>
                <a:cs typeface="Arial"/>
              </a:rPr>
              <a:t>Tillmann, B., Koelsch, S., Escoffier, N., Bigand, E., Lalitte, P., Friederici, A. D., &amp; von Cramon, D. Y. (2006). Cognitive priming in sung and instrumental music: Activation of inferior frontal cortex. </a:t>
            </a:r>
            <a:r>
              <a:rPr lang="fr-FR" sz="1200" i="1" dirty="0">
                <a:solidFill>
                  <a:srgbClr val="FFFFFF"/>
                </a:solidFill>
                <a:latin typeface="Arial"/>
                <a:cs typeface="Arial"/>
              </a:rPr>
              <a:t>NeuroImage, 31</a:t>
            </a:r>
            <a:r>
              <a:rPr lang="fr-FR" sz="1200" dirty="0">
                <a:solidFill>
                  <a:srgbClr val="FFFFFF"/>
                </a:solidFill>
                <a:latin typeface="Arial"/>
                <a:cs typeface="Arial"/>
              </a:rPr>
              <a:t>(4), 1771-1782. </a:t>
            </a:r>
            <a:endParaRPr lang="eu-ES" sz="1200" dirty="0">
              <a:solidFill>
                <a:srgbClr val="FFFFFF"/>
              </a:solidFill>
              <a:latin typeface="Arial"/>
              <a:cs typeface="Arial"/>
            </a:endParaRPr>
          </a:p>
        </p:txBody>
      </p:sp>
      <p:pic>
        <p:nvPicPr>
          <p:cNvPr id="10" name="Image 9"/>
          <p:cNvPicPr>
            <a:picLocks noChangeAspect="1"/>
          </p:cNvPicPr>
          <p:nvPr/>
        </p:nvPicPr>
        <p:blipFill>
          <a:blip r:embed="rId4"/>
          <a:stretch>
            <a:fillRect/>
          </a:stretch>
        </p:blipFill>
        <p:spPr>
          <a:xfrm>
            <a:off x="48090" y="26191"/>
            <a:ext cx="2737444" cy="921319"/>
          </a:xfrm>
          <a:prstGeom prst="rect">
            <a:avLst/>
          </a:prstGeom>
        </p:spPr>
      </p:pic>
      <p:pic>
        <p:nvPicPr>
          <p:cNvPr id="14" name="Image 13"/>
          <p:cNvPicPr>
            <a:picLocks noChangeAspect="1"/>
          </p:cNvPicPr>
          <p:nvPr/>
        </p:nvPicPr>
        <p:blipFill>
          <a:blip r:embed="rId5"/>
          <a:stretch>
            <a:fillRect/>
          </a:stretch>
        </p:blipFill>
        <p:spPr>
          <a:xfrm>
            <a:off x="1171411" y="1058333"/>
            <a:ext cx="1718756" cy="1726676"/>
          </a:xfrm>
          <a:prstGeom prst="rect">
            <a:avLst/>
          </a:prstGeom>
        </p:spPr>
      </p:pic>
      <p:pic>
        <p:nvPicPr>
          <p:cNvPr id="15" name="Image 14"/>
          <p:cNvPicPr>
            <a:picLocks noChangeAspect="1"/>
          </p:cNvPicPr>
          <p:nvPr/>
        </p:nvPicPr>
        <p:blipFill>
          <a:blip r:embed="rId6"/>
          <a:stretch>
            <a:fillRect/>
          </a:stretch>
        </p:blipFill>
        <p:spPr>
          <a:xfrm>
            <a:off x="4570414" y="3495183"/>
            <a:ext cx="2006005" cy="2520000"/>
          </a:xfrm>
          <a:prstGeom prst="rect">
            <a:avLst/>
          </a:prstGeom>
        </p:spPr>
      </p:pic>
      <p:pic>
        <p:nvPicPr>
          <p:cNvPr id="16" name="Image 15"/>
          <p:cNvPicPr>
            <a:picLocks noChangeAspect="1"/>
          </p:cNvPicPr>
          <p:nvPr/>
        </p:nvPicPr>
        <p:blipFill>
          <a:blip r:embed="rId7"/>
          <a:stretch>
            <a:fillRect/>
          </a:stretch>
        </p:blipFill>
        <p:spPr>
          <a:xfrm>
            <a:off x="6567952" y="3495183"/>
            <a:ext cx="2448511" cy="2520000"/>
          </a:xfrm>
          <a:prstGeom prst="rect">
            <a:avLst/>
          </a:prstGeom>
        </p:spPr>
      </p:pic>
    </p:spTree>
    <p:extLst>
      <p:ext uri="{BB962C8B-B14F-4D97-AF65-F5344CB8AC3E}">
        <p14:creationId xmlns:p14="http://schemas.microsoft.com/office/powerpoint/2010/main" val="366984734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2161" y="259982"/>
            <a:ext cx="8613453" cy="1200329"/>
          </a:xfrm>
          <a:prstGeom prst="rect">
            <a:avLst/>
          </a:prstGeom>
          <a:noFill/>
        </p:spPr>
        <p:txBody>
          <a:bodyPr wrap="square" rtlCol="0">
            <a:spAutoFit/>
          </a:bodyPr>
          <a:lstStyle/>
          <a:p>
            <a:pPr algn="just"/>
            <a:r>
              <a:rPr lang="fr-FR" dirty="0" smtClean="0">
                <a:solidFill>
                  <a:srgbClr val="FFFF00"/>
                </a:solidFill>
              </a:rPr>
              <a:t>Les études conduites en neuroimagerie tendent à montrer que les réseaux neuronaux activités lors du traitement de la musique, et notamment de la syntaxe musicale, sont similaires à ceux qui ont déjà été mis en évidence pour le traitement du langage, notamment l’aire de Broca.</a:t>
            </a:r>
          </a:p>
        </p:txBody>
      </p:sp>
      <p:sp>
        <p:nvSpPr>
          <p:cNvPr id="8" name="ZoneTexte 7"/>
          <p:cNvSpPr txBox="1"/>
          <p:nvPr/>
        </p:nvSpPr>
        <p:spPr>
          <a:xfrm>
            <a:off x="192161" y="2362987"/>
            <a:ext cx="8613453" cy="646331"/>
          </a:xfrm>
          <a:prstGeom prst="rect">
            <a:avLst/>
          </a:prstGeom>
          <a:noFill/>
        </p:spPr>
        <p:txBody>
          <a:bodyPr wrap="square" rtlCol="0">
            <a:spAutoFit/>
          </a:bodyPr>
          <a:lstStyle/>
          <a:p>
            <a:pPr algn="just"/>
            <a:r>
              <a:rPr lang="fr-FR" dirty="0" smtClean="0">
                <a:solidFill>
                  <a:srgbClr val="FFFF00"/>
                </a:solidFill>
              </a:rPr>
              <a:t>Il semblerait donc que les ressources neuronales liées au traitement du langage et de la musique présentent un certain recoupement.</a:t>
            </a:r>
          </a:p>
        </p:txBody>
      </p:sp>
      <p:sp>
        <p:nvSpPr>
          <p:cNvPr id="9" name="ZoneTexte 8"/>
          <p:cNvSpPr txBox="1"/>
          <p:nvPr/>
        </p:nvSpPr>
        <p:spPr>
          <a:xfrm>
            <a:off x="192161" y="3911994"/>
            <a:ext cx="8613453" cy="646331"/>
          </a:xfrm>
          <a:prstGeom prst="rect">
            <a:avLst/>
          </a:prstGeom>
          <a:noFill/>
        </p:spPr>
        <p:txBody>
          <a:bodyPr wrap="square" rtlCol="0">
            <a:spAutoFit/>
          </a:bodyPr>
          <a:lstStyle/>
          <a:p>
            <a:pPr algn="just"/>
            <a:r>
              <a:rPr lang="fr-FR" dirty="0" smtClean="0">
                <a:solidFill>
                  <a:srgbClr val="FFFF00"/>
                </a:solidFill>
              </a:rPr>
              <a:t>Cela a conduit certains auteurs a proposé qu’il y aurait certains modules de traitement qui seraient spécifiquement dédiés à des traitements linguistiques et musicaux.</a:t>
            </a:r>
          </a:p>
        </p:txBody>
      </p:sp>
      <p:sp>
        <p:nvSpPr>
          <p:cNvPr id="3" name="ZoneTexte 2"/>
          <p:cNvSpPr txBox="1"/>
          <p:nvPr/>
        </p:nvSpPr>
        <p:spPr>
          <a:xfrm>
            <a:off x="192161" y="5461000"/>
            <a:ext cx="8951839" cy="646331"/>
          </a:xfrm>
          <a:prstGeom prst="rect">
            <a:avLst/>
          </a:prstGeom>
          <a:noFill/>
        </p:spPr>
        <p:txBody>
          <a:bodyPr wrap="square" rtlCol="0">
            <a:spAutoFit/>
          </a:bodyPr>
          <a:lstStyle/>
          <a:p>
            <a:r>
              <a:rPr lang="fr-FR" dirty="0" smtClean="0">
                <a:solidFill>
                  <a:srgbClr val="FFFF00"/>
                </a:solidFill>
                <a:latin typeface="Arial"/>
                <a:cs typeface="Arial"/>
              </a:rPr>
              <a:t>Des études qui ont étudié directement les processus cognitifs et les corrélats neuronaux impliqués dans le traitement du langage et de la musique.</a:t>
            </a:r>
          </a:p>
        </p:txBody>
      </p:sp>
    </p:spTree>
    <p:extLst>
      <p:ext uri="{BB962C8B-B14F-4D97-AF65-F5344CB8AC3E}">
        <p14:creationId xmlns:p14="http://schemas.microsoft.com/office/powerpoint/2010/main" val="29931327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23664" y="96568"/>
            <a:ext cx="4753750" cy="369332"/>
          </a:xfrm>
          <a:prstGeom prst="rect">
            <a:avLst/>
          </a:prstGeom>
          <a:noFill/>
        </p:spPr>
        <p:txBody>
          <a:bodyPr wrap="none" rtlCol="0">
            <a:spAutoFit/>
          </a:bodyPr>
          <a:lstStyle/>
          <a:p>
            <a:pPr algn="ctr"/>
            <a:r>
              <a:rPr lang="en-US" dirty="0" smtClean="0">
                <a:solidFill>
                  <a:srgbClr val="FFFF00"/>
                </a:solidFill>
              </a:rPr>
              <a:t>Pour </a:t>
            </a:r>
            <a:r>
              <a:rPr lang="en-US" dirty="0" err="1" smtClean="0">
                <a:solidFill>
                  <a:srgbClr val="FFFF00"/>
                </a:solidFill>
              </a:rPr>
              <a:t>évaluer</a:t>
            </a:r>
            <a:r>
              <a:rPr lang="en-US" dirty="0" smtClean="0">
                <a:solidFill>
                  <a:srgbClr val="FFFF00"/>
                </a:solidFill>
              </a:rPr>
              <a:t> la </a:t>
            </a:r>
            <a:r>
              <a:rPr lang="en-US" dirty="0" err="1" smtClean="0">
                <a:solidFill>
                  <a:srgbClr val="FFFF00"/>
                </a:solidFill>
              </a:rPr>
              <a:t>spécificité</a:t>
            </a:r>
            <a:r>
              <a:rPr lang="en-US" dirty="0" smtClean="0">
                <a:solidFill>
                  <a:srgbClr val="FFFF00"/>
                </a:solidFill>
              </a:rPr>
              <a:t> </a:t>
            </a:r>
            <a:r>
              <a:rPr lang="en-US" dirty="0" err="1" smtClean="0">
                <a:solidFill>
                  <a:srgbClr val="FFFF00"/>
                </a:solidFill>
              </a:rPr>
              <a:t>linguistique</a:t>
            </a:r>
            <a:r>
              <a:rPr lang="en-US" dirty="0" smtClean="0">
                <a:solidFill>
                  <a:srgbClr val="FFFF00"/>
                </a:solidFill>
              </a:rPr>
              <a:t> de la P600</a:t>
            </a:r>
          </a:p>
        </p:txBody>
      </p:sp>
      <p:sp>
        <p:nvSpPr>
          <p:cNvPr id="6" name="ZoneTexte 5"/>
          <p:cNvSpPr txBox="1"/>
          <p:nvPr/>
        </p:nvSpPr>
        <p:spPr>
          <a:xfrm>
            <a:off x="323664" y="633111"/>
            <a:ext cx="8232183" cy="646331"/>
          </a:xfrm>
          <a:prstGeom prst="rect">
            <a:avLst/>
          </a:prstGeom>
          <a:noFill/>
        </p:spPr>
        <p:txBody>
          <a:bodyPr wrap="square" rtlCol="0">
            <a:spAutoFit/>
          </a:bodyPr>
          <a:lstStyle/>
          <a:p>
            <a:pPr algn="just"/>
            <a:r>
              <a:rPr lang="en-US" dirty="0" smtClean="0">
                <a:solidFill>
                  <a:srgbClr val="FFFF00"/>
                </a:solidFill>
              </a:rPr>
              <a:t>La P600 </a:t>
            </a:r>
            <a:r>
              <a:rPr lang="en-US" dirty="0" err="1" smtClean="0">
                <a:solidFill>
                  <a:srgbClr val="FFFF00"/>
                </a:solidFill>
              </a:rPr>
              <a:t>est</a:t>
            </a:r>
            <a:r>
              <a:rPr lang="en-US" dirty="0" smtClean="0">
                <a:solidFill>
                  <a:srgbClr val="FFFF00"/>
                </a:solidFill>
              </a:rPr>
              <a:t> un </a:t>
            </a:r>
            <a:r>
              <a:rPr lang="en-US" dirty="0" err="1" smtClean="0">
                <a:solidFill>
                  <a:srgbClr val="FFFF00"/>
                </a:solidFill>
              </a:rPr>
              <a:t>potentiel</a:t>
            </a:r>
            <a:r>
              <a:rPr lang="en-US" dirty="0" smtClean="0">
                <a:solidFill>
                  <a:srgbClr val="FFFF00"/>
                </a:solidFill>
              </a:rPr>
              <a:t> </a:t>
            </a:r>
            <a:r>
              <a:rPr lang="en-US" dirty="0" err="1" smtClean="0">
                <a:solidFill>
                  <a:srgbClr val="FFFF00"/>
                </a:solidFill>
              </a:rPr>
              <a:t>évoqué</a:t>
            </a:r>
            <a:r>
              <a:rPr lang="en-US" dirty="0" smtClean="0">
                <a:solidFill>
                  <a:srgbClr val="FFFF00"/>
                </a:solidFill>
              </a:rPr>
              <a:t> par un mot qui </a:t>
            </a:r>
            <a:r>
              <a:rPr lang="en-US" dirty="0" err="1" smtClean="0">
                <a:solidFill>
                  <a:srgbClr val="FFFF00"/>
                </a:solidFill>
              </a:rPr>
              <a:t>est</a:t>
            </a:r>
            <a:r>
              <a:rPr lang="en-US" dirty="0" smtClean="0">
                <a:solidFill>
                  <a:srgbClr val="FFFF00"/>
                </a:solidFill>
              </a:rPr>
              <a:t> </a:t>
            </a:r>
            <a:r>
              <a:rPr lang="en-US" dirty="0" err="1" smtClean="0">
                <a:solidFill>
                  <a:srgbClr val="FFFF00"/>
                </a:solidFill>
              </a:rPr>
              <a:t>difficile</a:t>
            </a:r>
            <a:r>
              <a:rPr lang="en-US" dirty="0" smtClean="0">
                <a:solidFill>
                  <a:srgbClr val="FFFF00"/>
                </a:solidFill>
              </a:rPr>
              <a:t> </a:t>
            </a:r>
            <a:r>
              <a:rPr lang="en-US" dirty="0" err="1" smtClean="0">
                <a:solidFill>
                  <a:srgbClr val="FFFF00"/>
                </a:solidFill>
              </a:rPr>
              <a:t>à</a:t>
            </a:r>
            <a:r>
              <a:rPr lang="en-US" dirty="0" smtClean="0">
                <a:solidFill>
                  <a:srgbClr val="FFFF00"/>
                </a:solidFill>
              </a:rPr>
              <a:t> </a:t>
            </a:r>
            <a:r>
              <a:rPr lang="en-US" dirty="0" err="1" smtClean="0">
                <a:solidFill>
                  <a:srgbClr val="FFFF00"/>
                </a:solidFill>
              </a:rPr>
              <a:t>intégrer</a:t>
            </a:r>
            <a:r>
              <a:rPr lang="en-US" dirty="0" smtClean="0">
                <a:solidFill>
                  <a:srgbClr val="FFFF00"/>
                </a:solidFill>
              </a:rPr>
              <a:t> </a:t>
            </a:r>
            <a:r>
              <a:rPr lang="en-US" dirty="0" err="1" smtClean="0">
                <a:solidFill>
                  <a:srgbClr val="FFFF00"/>
                </a:solidFill>
              </a:rPr>
              <a:t>structurellement</a:t>
            </a:r>
            <a:r>
              <a:rPr lang="en-US" dirty="0" smtClean="0">
                <a:solidFill>
                  <a:srgbClr val="FFFF00"/>
                </a:solidFill>
              </a:rPr>
              <a:t> </a:t>
            </a:r>
            <a:r>
              <a:rPr lang="en-US" dirty="0" err="1" smtClean="0">
                <a:solidFill>
                  <a:srgbClr val="FFFF00"/>
                </a:solidFill>
              </a:rPr>
              <a:t>dans</a:t>
            </a:r>
            <a:r>
              <a:rPr lang="en-US" dirty="0" smtClean="0">
                <a:solidFill>
                  <a:srgbClr val="FFFF00"/>
                </a:solidFill>
              </a:rPr>
              <a:t> </a:t>
            </a:r>
            <a:r>
              <a:rPr lang="en-US" dirty="0" err="1" smtClean="0">
                <a:solidFill>
                  <a:srgbClr val="FFFF00"/>
                </a:solidFill>
              </a:rPr>
              <a:t>une</a:t>
            </a:r>
            <a:r>
              <a:rPr lang="en-US" dirty="0" smtClean="0">
                <a:solidFill>
                  <a:srgbClr val="FFFF00"/>
                </a:solidFill>
              </a:rPr>
              <a:t> phrase.</a:t>
            </a:r>
          </a:p>
        </p:txBody>
      </p:sp>
      <p:sp>
        <p:nvSpPr>
          <p:cNvPr id="7" name="ZoneTexte 6"/>
          <p:cNvSpPr txBox="1"/>
          <p:nvPr/>
        </p:nvSpPr>
        <p:spPr>
          <a:xfrm>
            <a:off x="323664" y="1458328"/>
            <a:ext cx="8232183" cy="646331"/>
          </a:xfrm>
          <a:prstGeom prst="rect">
            <a:avLst/>
          </a:prstGeom>
          <a:noFill/>
        </p:spPr>
        <p:txBody>
          <a:bodyPr wrap="square" rtlCol="0">
            <a:spAutoFit/>
          </a:bodyPr>
          <a:lstStyle/>
          <a:p>
            <a:pPr algn="just"/>
            <a:r>
              <a:rPr lang="en-US" dirty="0" smtClean="0">
                <a:solidFill>
                  <a:srgbClr val="FFFF00"/>
                </a:solidFill>
              </a:rPr>
              <a:t>Des stimuli </a:t>
            </a:r>
            <a:r>
              <a:rPr lang="en-US" dirty="0" err="1" smtClean="0">
                <a:solidFill>
                  <a:srgbClr val="FFFF00"/>
                </a:solidFill>
              </a:rPr>
              <a:t>linguistiques</a:t>
            </a:r>
            <a:r>
              <a:rPr lang="en-US" dirty="0" smtClean="0">
                <a:solidFill>
                  <a:srgbClr val="FFFF00"/>
                </a:solidFill>
              </a:rPr>
              <a:t> et </a:t>
            </a:r>
            <a:r>
              <a:rPr lang="en-US" dirty="0" err="1" smtClean="0">
                <a:solidFill>
                  <a:srgbClr val="FFFF00"/>
                </a:solidFill>
              </a:rPr>
              <a:t>musicaux</a:t>
            </a:r>
            <a:r>
              <a:rPr lang="en-US" dirty="0" smtClean="0">
                <a:solidFill>
                  <a:srgbClr val="FFFF00"/>
                </a:solidFill>
              </a:rPr>
              <a:t> avec des </a:t>
            </a:r>
            <a:r>
              <a:rPr lang="en-US" dirty="0" err="1" smtClean="0">
                <a:solidFill>
                  <a:srgbClr val="FFFF00"/>
                </a:solidFill>
              </a:rPr>
              <a:t>incongruités</a:t>
            </a:r>
            <a:r>
              <a:rPr lang="en-US" dirty="0" smtClean="0">
                <a:solidFill>
                  <a:srgbClr val="FFFF00"/>
                </a:solidFill>
              </a:rPr>
              <a:t> </a:t>
            </a:r>
            <a:r>
              <a:rPr lang="en-US" dirty="0" err="1" smtClean="0">
                <a:solidFill>
                  <a:srgbClr val="FFFF00"/>
                </a:solidFill>
              </a:rPr>
              <a:t>structurelles</a:t>
            </a:r>
            <a:r>
              <a:rPr lang="en-US" dirty="0" smtClean="0">
                <a:solidFill>
                  <a:srgbClr val="FFFF00"/>
                </a:solidFill>
              </a:rPr>
              <a:t> </a:t>
            </a:r>
            <a:r>
              <a:rPr lang="en-US" dirty="0" err="1" smtClean="0">
                <a:solidFill>
                  <a:srgbClr val="FFFF00"/>
                </a:solidFill>
              </a:rPr>
              <a:t>linguistiques</a:t>
            </a:r>
            <a:r>
              <a:rPr lang="en-US" dirty="0" smtClean="0">
                <a:solidFill>
                  <a:srgbClr val="FFFF00"/>
                </a:solidFill>
              </a:rPr>
              <a:t> et musicales.</a:t>
            </a:r>
          </a:p>
        </p:txBody>
      </p:sp>
      <p:grpSp>
        <p:nvGrpSpPr>
          <p:cNvPr id="8" name="Grouper 7"/>
          <p:cNvGrpSpPr/>
          <p:nvPr/>
        </p:nvGrpSpPr>
        <p:grpSpPr>
          <a:xfrm>
            <a:off x="93944" y="2452095"/>
            <a:ext cx="8989999" cy="1359346"/>
            <a:chOff x="93944" y="2452095"/>
            <a:chExt cx="8989999" cy="1359346"/>
          </a:xfrm>
        </p:grpSpPr>
        <p:sp>
          <p:nvSpPr>
            <p:cNvPr id="9" name="ZoneTexte 8"/>
            <p:cNvSpPr txBox="1"/>
            <p:nvPr/>
          </p:nvSpPr>
          <p:spPr>
            <a:xfrm>
              <a:off x="93944" y="2888111"/>
              <a:ext cx="8989999" cy="923330"/>
            </a:xfrm>
            <a:prstGeom prst="rect">
              <a:avLst/>
            </a:prstGeom>
            <a:noFill/>
          </p:spPr>
          <p:txBody>
            <a:bodyPr wrap="none" rtlCol="0">
              <a:spAutoFit/>
            </a:bodyPr>
            <a:lstStyle/>
            <a:p>
              <a:pPr algn="just"/>
              <a:r>
                <a:rPr lang="en-US" dirty="0" smtClean="0">
                  <a:solidFill>
                    <a:srgbClr val="FFFF00"/>
                  </a:solidFill>
                </a:rPr>
                <a:t>Simple </a:t>
              </a:r>
              <a:r>
                <a:rPr lang="en-US" dirty="0" err="1" smtClean="0">
                  <a:solidFill>
                    <a:srgbClr val="FFFF00"/>
                  </a:solidFill>
                </a:rPr>
                <a:t>grammaticalement</a:t>
              </a:r>
              <a:r>
                <a:rPr lang="en-US" dirty="0" smtClean="0">
                  <a:solidFill>
                    <a:srgbClr val="FFFF00"/>
                  </a:solidFill>
                </a:rPr>
                <a:t>:</a:t>
              </a:r>
              <a:r>
                <a:rPr lang="en-US" dirty="0">
                  <a:solidFill>
                    <a:srgbClr val="FFFF00"/>
                  </a:solidFill>
                </a:rPr>
                <a:t> </a:t>
              </a:r>
              <a:r>
                <a:rPr lang="en-US" dirty="0" smtClean="0">
                  <a:solidFill>
                    <a:srgbClr val="FFFF00"/>
                  </a:solidFill>
                </a:rPr>
                <a:t>Some of the senators had promoted </a:t>
              </a:r>
              <a:r>
                <a:rPr lang="en-US" i="1" dirty="0" smtClean="0">
                  <a:solidFill>
                    <a:srgbClr val="F513FF"/>
                  </a:solidFill>
                </a:rPr>
                <a:t>an old idea</a:t>
              </a:r>
              <a:r>
                <a:rPr lang="en-US" dirty="0" smtClean="0">
                  <a:solidFill>
                    <a:srgbClr val="F513FF"/>
                  </a:solidFill>
                </a:rPr>
                <a:t> </a:t>
              </a:r>
              <a:r>
                <a:rPr lang="en-US" dirty="0" smtClean="0">
                  <a:solidFill>
                    <a:srgbClr val="FFFF00"/>
                  </a:solidFill>
                </a:rPr>
                <a:t>of justice.</a:t>
              </a:r>
            </a:p>
            <a:p>
              <a:pPr algn="just"/>
              <a:r>
                <a:rPr lang="en-US" dirty="0" err="1" smtClean="0">
                  <a:solidFill>
                    <a:srgbClr val="FFFF00"/>
                  </a:solidFill>
                </a:rPr>
                <a:t>Complexe</a:t>
              </a:r>
              <a:r>
                <a:rPr lang="en-US" dirty="0" smtClean="0">
                  <a:solidFill>
                    <a:srgbClr val="FFFF00"/>
                  </a:solidFill>
                </a:rPr>
                <a:t> </a:t>
              </a:r>
              <a:r>
                <a:rPr lang="en-US" dirty="0" err="1" smtClean="0">
                  <a:solidFill>
                    <a:srgbClr val="FFFF00"/>
                  </a:solidFill>
                </a:rPr>
                <a:t>grammaticalement</a:t>
              </a:r>
              <a:r>
                <a:rPr lang="en-US" dirty="0" smtClean="0">
                  <a:solidFill>
                    <a:srgbClr val="FFFF00"/>
                  </a:solidFill>
                </a:rPr>
                <a:t>:</a:t>
              </a:r>
              <a:r>
                <a:rPr lang="en-US" dirty="0">
                  <a:solidFill>
                    <a:srgbClr val="FFFF00"/>
                  </a:solidFill>
                </a:rPr>
                <a:t> </a:t>
              </a:r>
              <a:r>
                <a:rPr lang="en-US" dirty="0" smtClean="0">
                  <a:solidFill>
                    <a:srgbClr val="FFFF00"/>
                  </a:solidFill>
                </a:rPr>
                <a:t>Some </a:t>
              </a:r>
              <a:r>
                <a:rPr lang="en-US" dirty="0">
                  <a:solidFill>
                    <a:srgbClr val="FFFF00"/>
                  </a:solidFill>
                </a:rPr>
                <a:t>of the senators </a:t>
              </a:r>
              <a:r>
                <a:rPr lang="en-US" dirty="0" smtClean="0">
                  <a:solidFill>
                    <a:srgbClr val="FFFF00"/>
                  </a:solidFill>
                </a:rPr>
                <a:t>endorsed promoted </a:t>
              </a:r>
              <a:r>
                <a:rPr lang="en-US" i="1" dirty="0">
                  <a:solidFill>
                    <a:srgbClr val="F513FF"/>
                  </a:solidFill>
                </a:rPr>
                <a:t>an old idea</a:t>
              </a:r>
              <a:r>
                <a:rPr lang="en-US" dirty="0">
                  <a:solidFill>
                    <a:srgbClr val="F513FF"/>
                  </a:solidFill>
                </a:rPr>
                <a:t> </a:t>
              </a:r>
              <a:r>
                <a:rPr lang="en-US" dirty="0">
                  <a:solidFill>
                    <a:srgbClr val="FFFF00"/>
                  </a:solidFill>
                </a:rPr>
                <a:t>of </a:t>
              </a:r>
              <a:r>
                <a:rPr lang="en-US" dirty="0" smtClean="0">
                  <a:solidFill>
                    <a:srgbClr val="FFFF00"/>
                  </a:solidFill>
                </a:rPr>
                <a:t>justice.</a:t>
              </a:r>
            </a:p>
            <a:p>
              <a:pPr algn="just"/>
              <a:r>
                <a:rPr lang="en-US" dirty="0" smtClean="0">
                  <a:solidFill>
                    <a:srgbClr val="FFFF00"/>
                  </a:solidFill>
                </a:rPr>
                <a:t>Non-grammatical:</a:t>
              </a:r>
              <a:r>
                <a:rPr lang="en-US" dirty="0">
                  <a:solidFill>
                    <a:srgbClr val="FFFF00"/>
                  </a:solidFill>
                </a:rPr>
                <a:t> </a:t>
              </a:r>
              <a:r>
                <a:rPr lang="en-US" dirty="0" smtClean="0">
                  <a:solidFill>
                    <a:srgbClr val="FFFF00"/>
                  </a:solidFill>
                </a:rPr>
                <a:t>Some </a:t>
              </a:r>
              <a:r>
                <a:rPr lang="en-US" dirty="0">
                  <a:solidFill>
                    <a:srgbClr val="FFFF00"/>
                  </a:solidFill>
                </a:rPr>
                <a:t>of the senators </a:t>
              </a:r>
              <a:r>
                <a:rPr lang="en-US" dirty="0" smtClean="0">
                  <a:solidFill>
                    <a:srgbClr val="FFFF00"/>
                  </a:solidFill>
                </a:rPr>
                <a:t>endorsed the </a:t>
              </a:r>
              <a:r>
                <a:rPr lang="en-US" dirty="0">
                  <a:solidFill>
                    <a:srgbClr val="FFFF00"/>
                  </a:solidFill>
                </a:rPr>
                <a:t>promoted </a:t>
              </a:r>
              <a:r>
                <a:rPr lang="en-US" i="1" dirty="0">
                  <a:solidFill>
                    <a:srgbClr val="F513FF"/>
                  </a:solidFill>
                </a:rPr>
                <a:t>an old idea</a:t>
              </a:r>
              <a:r>
                <a:rPr lang="en-US" dirty="0">
                  <a:solidFill>
                    <a:srgbClr val="F513FF"/>
                  </a:solidFill>
                </a:rPr>
                <a:t> </a:t>
              </a:r>
              <a:r>
                <a:rPr lang="en-US" dirty="0">
                  <a:solidFill>
                    <a:srgbClr val="FFFF00"/>
                  </a:solidFill>
                </a:rPr>
                <a:t>of justice</a:t>
              </a:r>
              <a:r>
                <a:rPr lang="en-US" dirty="0" smtClean="0">
                  <a:solidFill>
                    <a:srgbClr val="FFFF00"/>
                  </a:solidFill>
                </a:rPr>
                <a:t>.</a:t>
              </a:r>
              <a:endParaRPr lang="en-US" dirty="0">
                <a:solidFill>
                  <a:srgbClr val="FFFF00"/>
                </a:solidFill>
              </a:endParaRPr>
            </a:p>
          </p:txBody>
        </p:sp>
        <p:sp>
          <p:nvSpPr>
            <p:cNvPr id="10" name="ZoneTexte 9"/>
            <p:cNvSpPr txBox="1"/>
            <p:nvPr/>
          </p:nvSpPr>
          <p:spPr>
            <a:xfrm>
              <a:off x="110166" y="2452095"/>
              <a:ext cx="1101796" cy="369332"/>
            </a:xfrm>
            <a:prstGeom prst="rect">
              <a:avLst/>
            </a:prstGeom>
            <a:noFill/>
          </p:spPr>
          <p:txBody>
            <a:bodyPr wrap="none" rtlCol="0">
              <a:spAutoFit/>
            </a:bodyPr>
            <a:lstStyle/>
            <a:p>
              <a:pPr algn="just"/>
              <a:r>
                <a:rPr lang="en-US" dirty="0" smtClean="0">
                  <a:solidFill>
                    <a:srgbClr val="F513FF"/>
                  </a:solidFill>
                </a:rPr>
                <a:t>LANGAGE</a:t>
              </a:r>
            </a:p>
          </p:txBody>
        </p:sp>
      </p:grpSp>
      <p:sp>
        <p:nvSpPr>
          <p:cNvPr id="11" name="ZoneTexte 10"/>
          <p:cNvSpPr txBox="1"/>
          <p:nvPr/>
        </p:nvSpPr>
        <p:spPr>
          <a:xfrm>
            <a:off x="93944" y="4185734"/>
            <a:ext cx="1110475" cy="369332"/>
          </a:xfrm>
          <a:prstGeom prst="rect">
            <a:avLst/>
          </a:prstGeom>
          <a:noFill/>
        </p:spPr>
        <p:txBody>
          <a:bodyPr wrap="none" rtlCol="0">
            <a:spAutoFit/>
          </a:bodyPr>
          <a:lstStyle/>
          <a:p>
            <a:pPr algn="just"/>
            <a:r>
              <a:rPr lang="en-US" dirty="0" smtClean="0">
                <a:solidFill>
                  <a:srgbClr val="F513FF"/>
                </a:solidFill>
              </a:rPr>
              <a:t>MUSIQUE</a:t>
            </a:r>
          </a:p>
        </p:txBody>
      </p:sp>
      <p:pic>
        <p:nvPicPr>
          <p:cNvPr id="12" name="Image 11"/>
          <p:cNvPicPr>
            <a:picLocks noChangeAspect="1"/>
          </p:cNvPicPr>
          <p:nvPr/>
        </p:nvPicPr>
        <p:blipFill>
          <a:blip r:embed="rId2"/>
          <a:stretch>
            <a:fillRect/>
          </a:stretch>
        </p:blipFill>
        <p:spPr>
          <a:xfrm>
            <a:off x="1563800" y="4617326"/>
            <a:ext cx="1673846" cy="1440000"/>
          </a:xfrm>
          <a:prstGeom prst="rect">
            <a:avLst/>
          </a:prstGeom>
        </p:spPr>
      </p:pic>
      <p:pic>
        <p:nvPicPr>
          <p:cNvPr id="13" name="Image 12"/>
          <p:cNvPicPr>
            <a:picLocks noChangeAspect="1"/>
          </p:cNvPicPr>
          <p:nvPr/>
        </p:nvPicPr>
        <p:blipFill>
          <a:blip r:embed="rId3"/>
          <a:stretch>
            <a:fillRect/>
          </a:stretch>
        </p:blipFill>
        <p:spPr>
          <a:xfrm>
            <a:off x="3949096" y="4626985"/>
            <a:ext cx="3491053" cy="1440000"/>
          </a:xfrm>
          <a:prstGeom prst="rect">
            <a:avLst/>
          </a:prstGeom>
        </p:spPr>
      </p:pic>
      <p:sp>
        <p:nvSpPr>
          <p:cNvPr id="14" name="Rectangle 13">
            <a:hlinkClick r:id="" action="ppaction://noaction">
              <a:snd r:embed="rId4" name="P1.wav"/>
            </a:hlinkClick>
          </p:cNvPr>
          <p:cNvSpPr>
            <a:spLocks noChangeArrowheads="1"/>
          </p:cNvSpPr>
          <p:nvPr/>
        </p:nvSpPr>
        <p:spPr bwMode="auto">
          <a:xfrm>
            <a:off x="5240864" y="4691649"/>
            <a:ext cx="304800" cy="533400"/>
          </a:xfrm>
          <a:prstGeom prst="rect">
            <a:avLst/>
          </a:prstGeom>
          <a:noFill/>
          <a:ln w="28575" cmpd="sng">
            <a:solidFill>
              <a:srgbClr val="F513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5" name="Rectangle 14">
            <a:hlinkClick r:id="" action="ppaction://noaction">
              <a:snd r:embed="rId5" name="P2.wav"/>
            </a:hlinkClick>
          </p:cNvPr>
          <p:cNvSpPr>
            <a:spLocks noChangeArrowheads="1"/>
          </p:cNvSpPr>
          <p:nvPr/>
        </p:nvSpPr>
        <p:spPr bwMode="auto">
          <a:xfrm>
            <a:off x="4781247" y="5455509"/>
            <a:ext cx="457200" cy="576000"/>
          </a:xfrm>
          <a:prstGeom prst="rect">
            <a:avLst/>
          </a:prstGeom>
          <a:noFill/>
          <a:ln w="28575" cmpd="sng">
            <a:solidFill>
              <a:srgbClr val="F513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 name="Rectangle 15">
            <a:hlinkClick r:id="" action="ppaction://noaction">
              <a:snd r:embed="rId6" name="P3.wav"/>
            </a:hlinkClick>
          </p:cNvPr>
          <p:cNvSpPr>
            <a:spLocks noChangeArrowheads="1"/>
          </p:cNvSpPr>
          <p:nvPr/>
        </p:nvSpPr>
        <p:spPr bwMode="auto">
          <a:xfrm>
            <a:off x="5588000" y="5453645"/>
            <a:ext cx="381000" cy="576000"/>
          </a:xfrm>
          <a:prstGeom prst="rect">
            <a:avLst/>
          </a:prstGeom>
          <a:noFill/>
          <a:ln w="28575" cmpd="sng">
            <a:solidFill>
              <a:srgbClr val="F513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 name="ZoneTexte 16"/>
          <p:cNvSpPr txBox="1"/>
          <p:nvPr/>
        </p:nvSpPr>
        <p:spPr>
          <a:xfrm>
            <a:off x="48089" y="6399327"/>
            <a:ext cx="9062043" cy="646331"/>
          </a:xfrm>
          <a:prstGeom prst="rect">
            <a:avLst/>
          </a:prstGeom>
          <a:noFill/>
        </p:spPr>
        <p:txBody>
          <a:bodyPr wrap="square" rtlCol="0">
            <a:spAutoFit/>
          </a:bodyPr>
          <a:lstStyle/>
          <a:p>
            <a:r>
              <a:rPr lang="fr-FR" sz="1200" dirty="0">
                <a:solidFill>
                  <a:schemeClr val="bg1"/>
                </a:solidFill>
              </a:rPr>
              <a:t>Patel, A. D. (1998). Syntactic processing in language and music: Different cognitive operations, similar neural resources? </a:t>
            </a:r>
            <a:r>
              <a:rPr lang="fr-FR" sz="1200" i="1" dirty="0">
                <a:solidFill>
                  <a:schemeClr val="bg1"/>
                </a:solidFill>
              </a:rPr>
              <a:t>Music Perception, 16</a:t>
            </a:r>
            <a:r>
              <a:rPr lang="fr-FR" sz="1200" dirty="0">
                <a:solidFill>
                  <a:schemeClr val="bg1"/>
                </a:solidFill>
              </a:rPr>
              <a:t>(1), 27-42. </a:t>
            </a:r>
            <a:endParaRPr lang="eu-ES" sz="1200" dirty="0">
              <a:solidFill>
                <a:schemeClr val="bg1"/>
              </a:solidFill>
            </a:endParaRPr>
          </a:p>
          <a:p>
            <a:r>
              <a:rPr lang="fr-FR" sz="1200" dirty="0" smtClean="0">
                <a:solidFill>
                  <a:schemeClr val="bg1"/>
                </a:solidFill>
                <a:latin typeface="Arial"/>
                <a:cs typeface="Arial"/>
              </a:rPr>
              <a:t>. </a:t>
            </a:r>
            <a:endParaRPr lang="eu-ES" sz="1200" dirty="0">
              <a:solidFill>
                <a:schemeClr val="bg1"/>
              </a:solidFill>
              <a:latin typeface="Arial"/>
              <a:cs typeface="Arial"/>
            </a:endParaRPr>
          </a:p>
        </p:txBody>
      </p:sp>
    </p:spTree>
    <p:extLst>
      <p:ext uri="{BB962C8B-B14F-4D97-AF65-F5344CB8AC3E}">
        <p14:creationId xmlns:p14="http://schemas.microsoft.com/office/powerpoint/2010/main" val="20787246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1" grpId="0"/>
      <p:bldP spid="14" grpId="0" animBg="1"/>
      <p:bldP spid="15"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1"/>
          <p:cNvGrpSpPr/>
          <p:nvPr/>
        </p:nvGrpSpPr>
        <p:grpSpPr>
          <a:xfrm>
            <a:off x="55781" y="105619"/>
            <a:ext cx="4492027" cy="3585954"/>
            <a:chOff x="55781" y="105619"/>
            <a:chExt cx="4492027" cy="3585954"/>
          </a:xfrm>
        </p:grpSpPr>
        <p:pic>
          <p:nvPicPr>
            <p:cNvPr id="3" name="Image 2"/>
            <p:cNvPicPr>
              <a:picLocks noChangeAspect="1"/>
            </p:cNvPicPr>
            <p:nvPr/>
          </p:nvPicPr>
          <p:blipFill>
            <a:blip r:embed="rId2"/>
            <a:stretch>
              <a:fillRect/>
            </a:stretch>
          </p:blipFill>
          <p:spPr>
            <a:xfrm>
              <a:off x="55781" y="670847"/>
              <a:ext cx="4492027" cy="3020726"/>
            </a:xfrm>
            <a:prstGeom prst="rect">
              <a:avLst/>
            </a:prstGeom>
          </p:spPr>
        </p:pic>
        <p:grpSp>
          <p:nvGrpSpPr>
            <p:cNvPr id="4" name="Grouper 3"/>
            <p:cNvGrpSpPr/>
            <p:nvPr/>
          </p:nvGrpSpPr>
          <p:grpSpPr>
            <a:xfrm>
              <a:off x="2274768" y="2388794"/>
              <a:ext cx="754743" cy="748172"/>
              <a:chOff x="2256970" y="1777997"/>
              <a:chExt cx="754743" cy="748172"/>
            </a:xfrm>
          </p:grpSpPr>
          <p:sp>
            <p:nvSpPr>
              <p:cNvPr id="6" name="Rectangle 5"/>
              <p:cNvSpPr/>
              <p:nvPr/>
            </p:nvSpPr>
            <p:spPr>
              <a:xfrm>
                <a:off x="2256970" y="1777997"/>
                <a:ext cx="754743" cy="550335"/>
              </a:xfrm>
              <a:prstGeom prst="rect">
                <a:avLst/>
              </a:prstGeom>
              <a:noFill/>
              <a:ln w="28575"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ZoneTexte 6"/>
              <p:cNvSpPr txBox="1"/>
              <p:nvPr/>
            </p:nvSpPr>
            <p:spPr>
              <a:xfrm>
                <a:off x="2409381" y="2279948"/>
                <a:ext cx="445905" cy="246221"/>
              </a:xfrm>
              <a:prstGeom prst="rect">
                <a:avLst/>
              </a:prstGeom>
              <a:noFill/>
            </p:spPr>
            <p:txBody>
              <a:bodyPr wrap="none" rtlCol="0">
                <a:spAutoFit/>
              </a:bodyPr>
              <a:lstStyle/>
              <a:p>
                <a:pPr algn="just"/>
                <a:r>
                  <a:rPr lang="en-US" sz="1000" dirty="0" smtClean="0">
                    <a:solidFill>
                      <a:srgbClr val="F513FF"/>
                    </a:solidFill>
                  </a:rPr>
                  <a:t>P600</a:t>
                </a:r>
              </a:p>
            </p:txBody>
          </p:sp>
        </p:grpSp>
        <p:sp>
          <p:nvSpPr>
            <p:cNvPr id="5" name="ZoneTexte 4"/>
            <p:cNvSpPr txBox="1"/>
            <p:nvPr/>
          </p:nvSpPr>
          <p:spPr>
            <a:xfrm>
              <a:off x="154024" y="105619"/>
              <a:ext cx="1101796" cy="369332"/>
            </a:xfrm>
            <a:prstGeom prst="rect">
              <a:avLst/>
            </a:prstGeom>
            <a:noFill/>
          </p:spPr>
          <p:txBody>
            <a:bodyPr wrap="none" rtlCol="0">
              <a:spAutoFit/>
            </a:bodyPr>
            <a:lstStyle/>
            <a:p>
              <a:pPr algn="just"/>
              <a:r>
                <a:rPr lang="en-US" dirty="0" smtClean="0">
                  <a:solidFill>
                    <a:srgbClr val="F513FF"/>
                  </a:solidFill>
                </a:rPr>
                <a:t>LANGAGE</a:t>
              </a:r>
            </a:p>
          </p:txBody>
        </p:sp>
      </p:grpSp>
      <p:grpSp>
        <p:nvGrpSpPr>
          <p:cNvPr id="8" name="Grouper 7"/>
          <p:cNvGrpSpPr/>
          <p:nvPr/>
        </p:nvGrpSpPr>
        <p:grpSpPr>
          <a:xfrm>
            <a:off x="4600387" y="105619"/>
            <a:ext cx="4498571" cy="3585954"/>
            <a:chOff x="4600387" y="105619"/>
            <a:chExt cx="4498571" cy="3585954"/>
          </a:xfrm>
        </p:grpSpPr>
        <p:pic>
          <p:nvPicPr>
            <p:cNvPr id="9" name="Image 8"/>
            <p:cNvPicPr>
              <a:picLocks noChangeAspect="1"/>
            </p:cNvPicPr>
            <p:nvPr/>
          </p:nvPicPr>
          <p:blipFill>
            <a:blip r:embed="rId3"/>
            <a:stretch>
              <a:fillRect/>
            </a:stretch>
          </p:blipFill>
          <p:spPr>
            <a:xfrm>
              <a:off x="4613990" y="671173"/>
              <a:ext cx="4484968" cy="3020400"/>
            </a:xfrm>
            <a:prstGeom prst="rect">
              <a:avLst/>
            </a:prstGeom>
          </p:spPr>
        </p:pic>
        <p:grpSp>
          <p:nvGrpSpPr>
            <p:cNvPr id="10" name="Grouper 9"/>
            <p:cNvGrpSpPr/>
            <p:nvPr/>
          </p:nvGrpSpPr>
          <p:grpSpPr>
            <a:xfrm>
              <a:off x="7929888" y="1011673"/>
              <a:ext cx="473770" cy="524410"/>
              <a:chOff x="7887898" y="400876"/>
              <a:chExt cx="473770" cy="524410"/>
            </a:xfrm>
          </p:grpSpPr>
          <p:sp>
            <p:nvSpPr>
              <p:cNvPr id="15" name="Rectangle 14"/>
              <p:cNvSpPr/>
              <p:nvPr/>
            </p:nvSpPr>
            <p:spPr>
              <a:xfrm>
                <a:off x="8037093" y="622905"/>
                <a:ext cx="175381" cy="302381"/>
              </a:xfrm>
              <a:prstGeom prst="rect">
                <a:avLst/>
              </a:prstGeom>
              <a:noFill/>
              <a:ln w="28575"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ZoneTexte 15"/>
              <p:cNvSpPr txBox="1"/>
              <p:nvPr/>
            </p:nvSpPr>
            <p:spPr>
              <a:xfrm>
                <a:off x="7887898" y="400876"/>
                <a:ext cx="473770" cy="246221"/>
              </a:xfrm>
              <a:prstGeom prst="rect">
                <a:avLst/>
              </a:prstGeom>
              <a:noFill/>
            </p:spPr>
            <p:txBody>
              <a:bodyPr wrap="none" rtlCol="0">
                <a:spAutoFit/>
              </a:bodyPr>
              <a:lstStyle/>
              <a:p>
                <a:pPr algn="just"/>
                <a:r>
                  <a:rPr lang="en-US" sz="1000" dirty="0" smtClean="0">
                    <a:solidFill>
                      <a:srgbClr val="F513FF"/>
                    </a:solidFill>
                  </a:rPr>
                  <a:t>RATN</a:t>
                </a:r>
              </a:p>
            </p:txBody>
          </p:sp>
        </p:grpSp>
        <p:grpSp>
          <p:nvGrpSpPr>
            <p:cNvPr id="11" name="Grouper 10"/>
            <p:cNvGrpSpPr/>
            <p:nvPr/>
          </p:nvGrpSpPr>
          <p:grpSpPr>
            <a:xfrm>
              <a:off x="6852818" y="2388794"/>
              <a:ext cx="470505" cy="748172"/>
              <a:chOff x="6810828" y="1777997"/>
              <a:chExt cx="470505" cy="748172"/>
            </a:xfrm>
          </p:grpSpPr>
          <p:sp>
            <p:nvSpPr>
              <p:cNvPr id="13" name="Rectangle 12"/>
              <p:cNvSpPr/>
              <p:nvPr/>
            </p:nvSpPr>
            <p:spPr>
              <a:xfrm>
                <a:off x="6810828" y="1777997"/>
                <a:ext cx="470505" cy="550335"/>
              </a:xfrm>
              <a:prstGeom prst="rect">
                <a:avLst/>
              </a:prstGeom>
              <a:noFill/>
              <a:ln w="28575"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ZoneTexte 13"/>
              <p:cNvSpPr txBox="1"/>
              <p:nvPr/>
            </p:nvSpPr>
            <p:spPr>
              <a:xfrm>
                <a:off x="6822924" y="2279948"/>
                <a:ext cx="445905" cy="246221"/>
              </a:xfrm>
              <a:prstGeom prst="rect">
                <a:avLst/>
              </a:prstGeom>
              <a:noFill/>
            </p:spPr>
            <p:txBody>
              <a:bodyPr wrap="none" rtlCol="0">
                <a:spAutoFit/>
              </a:bodyPr>
              <a:lstStyle/>
              <a:p>
                <a:pPr algn="just"/>
                <a:r>
                  <a:rPr lang="en-US" sz="1000" dirty="0" smtClean="0">
                    <a:solidFill>
                      <a:srgbClr val="F513FF"/>
                    </a:solidFill>
                  </a:rPr>
                  <a:t>P600</a:t>
                </a:r>
              </a:p>
            </p:txBody>
          </p:sp>
        </p:grpSp>
        <p:sp>
          <p:nvSpPr>
            <p:cNvPr id="12" name="ZoneTexte 11"/>
            <p:cNvSpPr txBox="1"/>
            <p:nvPr/>
          </p:nvSpPr>
          <p:spPr>
            <a:xfrm>
              <a:off x="4600387" y="105619"/>
              <a:ext cx="1110475" cy="369332"/>
            </a:xfrm>
            <a:prstGeom prst="rect">
              <a:avLst/>
            </a:prstGeom>
            <a:noFill/>
          </p:spPr>
          <p:txBody>
            <a:bodyPr wrap="none" rtlCol="0">
              <a:spAutoFit/>
            </a:bodyPr>
            <a:lstStyle/>
            <a:p>
              <a:pPr algn="just"/>
              <a:r>
                <a:rPr lang="en-US" dirty="0" smtClean="0">
                  <a:solidFill>
                    <a:srgbClr val="F513FF"/>
                  </a:solidFill>
                </a:rPr>
                <a:t>MUSIQUE</a:t>
              </a:r>
            </a:p>
          </p:txBody>
        </p:sp>
      </p:grpSp>
      <p:sp>
        <p:nvSpPr>
          <p:cNvPr id="19" name="ZoneTexte 18"/>
          <p:cNvSpPr txBox="1"/>
          <p:nvPr/>
        </p:nvSpPr>
        <p:spPr>
          <a:xfrm>
            <a:off x="295617" y="3922352"/>
            <a:ext cx="8545449" cy="923330"/>
          </a:xfrm>
          <a:prstGeom prst="rect">
            <a:avLst/>
          </a:prstGeom>
          <a:noFill/>
        </p:spPr>
        <p:txBody>
          <a:bodyPr wrap="square" rtlCol="0">
            <a:spAutoFit/>
          </a:bodyPr>
          <a:lstStyle/>
          <a:p>
            <a:pPr algn="just"/>
            <a:r>
              <a:rPr lang="en-US" dirty="0" err="1" smtClean="0">
                <a:solidFill>
                  <a:srgbClr val="FFFF00"/>
                </a:solidFill>
              </a:rPr>
              <a:t>Toutes</a:t>
            </a:r>
            <a:r>
              <a:rPr lang="en-US" dirty="0" smtClean="0">
                <a:solidFill>
                  <a:srgbClr val="FFFF00"/>
                </a:solidFill>
              </a:rPr>
              <a:t> les analyses </a:t>
            </a:r>
            <a:r>
              <a:rPr lang="en-US" dirty="0" err="1" smtClean="0">
                <a:solidFill>
                  <a:srgbClr val="FFFF00"/>
                </a:solidFill>
              </a:rPr>
              <a:t>réalisées</a:t>
            </a:r>
            <a:r>
              <a:rPr lang="en-US" dirty="0" smtClean="0">
                <a:solidFill>
                  <a:srgbClr val="FFFF00"/>
                </a:solidFill>
              </a:rPr>
              <a:t> </a:t>
            </a:r>
            <a:r>
              <a:rPr lang="en-US" dirty="0" err="1" smtClean="0">
                <a:solidFill>
                  <a:srgbClr val="FFFF00"/>
                </a:solidFill>
              </a:rPr>
              <a:t>dans</a:t>
            </a:r>
            <a:r>
              <a:rPr lang="en-US" dirty="0" smtClean="0">
                <a:solidFill>
                  <a:srgbClr val="FFFF00"/>
                </a:solidFill>
              </a:rPr>
              <a:t> la </a:t>
            </a:r>
            <a:r>
              <a:rPr lang="en-US" dirty="0" err="1" smtClean="0">
                <a:solidFill>
                  <a:srgbClr val="FFFF00"/>
                </a:solidFill>
              </a:rPr>
              <a:t>fenêtre</a:t>
            </a:r>
            <a:r>
              <a:rPr lang="en-US" dirty="0" smtClean="0">
                <a:solidFill>
                  <a:srgbClr val="FFFF00"/>
                </a:solidFill>
              </a:rPr>
              <a:t> de la P600 </a:t>
            </a:r>
            <a:r>
              <a:rPr lang="en-US" dirty="0" err="1" smtClean="0">
                <a:solidFill>
                  <a:srgbClr val="FFFF00"/>
                </a:solidFill>
              </a:rPr>
              <a:t>indiquaient</a:t>
            </a:r>
            <a:r>
              <a:rPr lang="en-US" dirty="0" smtClean="0">
                <a:solidFill>
                  <a:srgbClr val="FFFF00"/>
                </a:solidFill>
              </a:rPr>
              <a:t> </a:t>
            </a:r>
            <a:r>
              <a:rPr lang="en-US" dirty="0" err="1" smtClean="0">
                <a:solidFill>
                  <a:srgbClr val="FFFF00"/>
                </a:solidFill>
              </a:rPr>
              <a:t>que</a:t>
            </a:r>
            <a:r>
              <a:rPr lang="en-US" dirty="0" smtClean="0">
                <a:solidFill>
                  <a:srgbClr val="FFFF00"/>
                </a:solidFill>
              </a:rPr>
              <a:t> les </a:t>
            </a:r>
            <a:r>
              <a:rPr lang="en-US" dirty="0" err="1" smtClean="0">
                <a:solidFill>
                  <a:srgbClr val="FFFF00"/>
                </a:solidFill>
              </a:rPr>
              <a:t>positivités</a:t>
            </a:r>
            <a:r>
              <a:rPr lang="en-US" dirty="0" smtClean="0">
                <a:solidFill>
                  <a:srgbClr val="FFFF00"/>
                </a:solidFill>
              </a:rPr>
              <a:t> </a:t>
            </a:r>
            <a:r>
              <a:rPr lang="en-US" dirty="0" err="1" smtClean="0">
                <a:solidFill>
                  <a:srgbClr val="FFFF00"/>
                </a:solidFill>
              </a:rPr>
              <a:t>évoquées</a:t>
            </a:r>
            <a:r>
              <a:rPr lang="en-US" dirty="0" smtClean="0">
                <a:solidFill>
                  <a:srgbClr val="FFFF00"/>
                </a:solidFill>
              </a:rPr>
              <a:t> par les </a:t>
            </a:r>
            <a:r>
              <a:rPr lang="en-US" dirty="0" err="1" smtClean="0">
                <a:solidFill>
                  <a:srgbClr val="FFFF00"/>
                </a:solidFill>
              </a:rPr>
              <a:t>incongruités</a:t>
            </a:r>
            <a:r>
              <a:rPr lang="en-US" dirty="0" smtClean="0">
                <a:solidFill>
                  <a:srgbClr val="FFFF00"/>
                </a:solidFill>
              </a:rPr>
              <a:t> </a:t>
            </a:r>
            <a:r>
              <a:rPr lang="en-US" dirty="0" err="1" smtClean="0">
                <a:solidFill>
                  <a:srgbClr val="FFFF00"/>
                </a:solidFill>
              </a:rPr>
              <a:t>structurelles</a:t>
            </a:r>
            <a:r>
              <a:rPr lang="en-US" dirty="0" smtClean="0">
                <a:solidFill>
                  <a:srgbClr val="FFFF00"/>
                </a:solidFill>
              </a:rPr>
              <a:t> pour le </a:t>
            </a:r>
            <a:r>
              <a:rPr lang="en-US" dirty="0" err="1" smtClean="0">
                <a:solidFill>
                  <a:srgbClr val="FFFF00"/>
                </a:solidFill>
              </a:rPr>
              <a:t>langage</a:t>
            </a:r>
            <a:r>
              <a:rPr lang="en-US" dirty="0" smtClean="0">
                <a:solidFill>
                  <a:srgbClr val="FFFF00"/>
                </a:solidFill>
              </a:rPr>
              <a:t> et la </a:t>
            </a:r>
            <a:r>
              <a:rPr lang="en-US" dirty="0" err="1" smtClean="0">
                <a:solidFill>
                  <a:srgbClr val="FFFF00"/>
                </a:solidFill>
              </a:rPr>
              <a:t>musique</a:t>
            </a:r>
            <a:r>
              <a:rPr lang="en-US" dirty="0" smtClean="0">
                <a:solidFill>
                  <a:srgbClr val="FFFF00"/>
                </a:solidFill>
              </a:rPr>
              <a:t> </a:t>
            </a:r>
            <a:r>
              <a:rPr lang="en-US" dirty="0" err="1" smtClean="0">
                <a:solidFill>
                  <a:srgbClr val="FFFF00"/>
                </a:solidFill>
              </a:rPr>
              <a:t>n’étaient</a:t>
            </a:r>
            <a:r>
              <a:rPr lang="en-US" dirty="0" smtClean="0">
                <a:solidFill>
                  <a:srgbClr val="FFFF00"/>
                </a:solidFill>
              </a:rPr>
              <a:t> pas </a:t>
            </a:r>
            <a:r>
              <a:rPr lang="en-US" dirty="0" err="1" smtClean="0">
                <a:solidFill>
                  <a:srgbClr val="FFFF00"/>
                </a:solidFill>
              </a:rPr>
              <a:t>distinguables</a:t>
            </a:r>
            <a:r>
              <a:rPr lang="en-US" dirty="0" smtClean="0">
                <a:solidFill>
                  <a:srgbClr val="FFFF00"/>
                </a:solidFill>
              </a:rPr>
              <a:t> </a:t>
            </a:r>
            <a:r>
              <a:rPr lang="en-US" dirty="0" err="1" smtClean="0">
                <a:solidFill>
                  <a:srgbClr val="FFFF00"/>
                </a:solidFill>
              </a:rPr>
              <a:t>statistiquement</a:t>
            </a:r>
            <a:r>
              <a:rPr lang="en-US" dirty="0" smtClean="0">
                <a:solidFill>
                  <a:srgbClr val="FFFF00"/>
                </a:solidFill>
              </a:rPr>
              <a:t> </a:t>
            </a:r>
            <a:r>
              <a:rPr lang="en-US" dirty="0" err="1" smtClean="0">
                <a:solidFill>
                  <a:srgbClr val="FFFF00"/>
                </a:solidFill>
              </a:rPr>
              <a:t>ni</a:t>
            </a:r>
            <a:r>
              <a:rPr lang="en-US" dirty="0" smtClean="0">
                <a:solidFill>
                  <a:srgbClr val="FFFF00"/>
                </a:solidFill>
              </a:rPr>
              <a:t> en amplitude, </a:t>
            </a:r>
            <a:r>
              <a:rPr lang="en-US" dirty="0" err="1" smtClean="0">
                <a:solidFill>
                  <a:srgbClr val="FFFF00"/>
                </a:solidFill>
              </a:rPr>
              <a:t>ni</a:t>
            </a:r>
            <a:r>
              <a:rPr lang="en-US" dirty="0" smtClean="0">
                <a:solidFill>
                  <a:srgbClr val="FFFF00"/>
                </a:solidFill>
              </a:rPr>
              <a:t> en distribution </a:t>
            </a:r>
            <a:r>
              <a:rPr lang="en-US" dirty="0" err="1" smtClean="0">
                <a:solidFill>
                  <a:srgbClr val="FFFF00"/>
                </a:solidFill>
              </a:rPr>
              <a:t>sur</a:t>
            </a:r>
            <a:r>
              <a:rPr lang="en-US" dirty="0" smtClean="0">
                <a:solidFill>
                  <a:srgbClr val="FFFF00"/>
                </a:solidFill>
              </a:rPr>
              <a:t> le scalp.</a:t>
            </a:r>
          </a:p>
        </p:txBody>
      </p:sp>
      <p:sp>
        <p:nvSpPr>
          <p:cNvPr id="20" name="ZoneTexte 19"/>
          <p:cNvSpPr txBox="1"/>
          <p:nvPr/>
        </p:nvSpPr>
        <p:spPr>
          <a:xfrm>
            <a:off x="275083" y="4985437"/>
            <a:ext cx="8545449" cy="923330"/>
          </a:xfrm>
          <a:prstGeom prst="rect">
            <a:avLst/>
          </a:prstGeom>
          <a:noFill/>
        </p:spPr>
        <p:txBody>
          <a:bodyPr wrap="square" rtlCol="0">
            <a:spAutoFit/>
          </a:bodyPr>
          <a:lstStyle/>
          <a:p>
            <a:pPr algn="just"/>
            <a:r>
              <a:rPr lang="en-US" dirty="0" smtClean="0">
                <a:solidFill>
                  <a:srgbClr val="FFFF00"/>
                </a:solidFill>
              </a:rPr>
              <a:t>La P600 ne </a:t>
            </a:r>
            <a:r>
              <a:rPr lang="en-US" dirty="0" err="1" smtClean="0">
                <a:solidFill>
                  <a:srgbClr val="FFFF00"/>
                </a:solidFill>
              </a:rPr>
              <a:t>semble</a:t>
            </a:r>
            <a:r>
              <a:rPr lang="en-US" dirty="0" smtClean="0">
                <a:solidFill>
                  <a:srgbClr val="FFFF00"/>
                </a:solidFill>
              </a:rPr>
              <a:t> </a:t>
            </a:r>
            <a:r>
              <a:rPr lang="en-US" dirty="0" err="1" smtClean="0">
                <a:solidFill>
                  <a:srgbClr val="FFFF00"/>
                </a:solidFill>
              </a:rPr>
              <a:t>donc</a:t>
            </a:r>
            <a:r>
              <a:rPr lang="en-US" dirty="0" smtClean="0">
                <a:solidFill>
                  <a:srgbClr val="FFFF00"/>
                </a:solidFill>
              </a:rPr>
              <a:t> pas </a:t>
            </a:r>
            <a:r>
              <a:rPr lang="en-US" dirty="0" err="1" smtClean="0">
                <a:solidFill>
                  <a:srgbClr val="FFFF00"/>
                </a:solidFill>
              </a:rPr>
              <a:t>spécifique</a:t>
            </a:r>
            <a:r>
              <a:rPr lang="en-US" dirty="0" smtClean="0">
                <a:solidFill>
                  <a:srgbClr val="FFFF00"/>
                </a:solidFill>
              </a:rPr>
              <a:t> au </a:t>
            </a:r>
            <a:r>
              <a:rPr lang="en-US" dirty="0" err="1" smtClean="0">
                <a:solidFill>
                  <a:srgbClr val="FFFF00"/>
                </a:solidFill>
              </a:rPr>
              <a:t>langage</a:t>
            </a:r>
            <a:r>
              <a:rPr lang="en-US" dirty="0" smtClean="0">
                <a:solidFill>
                  <a:srgbClr val="FFFF00"/>
                </a:solidFill>
              </a:rPr>
              <a:t> et </a:t>
            </a:r>
            <a:r>
              <a:rPr lang="en-US" dirty="0" err="1" smtClean="0">
                <a:solidFill>
                  <a:srgbClr val="FFFF00"/>
                </a:solidFill>
              </a:rPr>
              <a:t>elle</a:t>
            </a:r>
            <a:r>
              <a:rPr lang="en-US" dirty="0" smtClean="0">
                <a:solidFill>
                  <a:srgbClr val="FFFF00"/>
                </a:solidFill>
              </a:rPr>
              <a:t> </a:t>
            </a:r>
            <a:r>
              <a:rPr lang="en-US" dirty="0" err="1" smtClean="0">
                <a:solidFill>
                  <a:srgbClr val="FFFF00"/>
                </a:solidFill>
              </a:rPr>
              <a:t>reflèterait</a:t>
            </a:r>
            <a:r>
              <a:rPr lang="en-US" dirty="0" smtClean="0">
                <a:solidFill>
                  <a:srgbClr val="FFFF00"/>
                </a:solidFill>
              </a:rPr>
              <a:t> </a:t>
            </a:r>
            <a:r>
              <a:rPr lang="en-US" dirty="0" err="1" smtClean="0">
                <a:solidFill>
                  <a:srgbClr val="FFFF00"/>
                </a:solidFill>
              </a:rPr>
              <a:t>l’opération</a:t>
            </a:r>
            <a:r>
              <a:rPr lang="en-US" dirty="0" smtClean="0">
                <a:solidFill>
                  <a:srgbClr val="FFFF00"/>
                </a:solidFill>
              </a:rPr>
              <a:t> d’un </a:t>
            </a:r>
            <a:r>
              <a:rPr lang="en-US" dirty="0" err="1" smtClean="0">
                <a:solidFill>
                  <a:srgbClr val="FFFF00"/>
                </a:solidFill>
              </a:rPr>
              <a:t>mécanisme</a:t>
            </a:r>
            <a:r>
              <a:rPr lang="en-US" dirty="0" smtClean="0">
                <a:solidFill>
                  <a:srgbClr val="FFFF00"/>
                </a:solidFill>
              </a:rPr>
              <a:t> </a:t>
            </a:r>
            <a:r>
              <a:rPr lang="en-US" dirty="0" err="1" smtClean="0">
                <a:solidFill>
                  <a:srgbClr val="FFFF00"/>
                </a:solidFill>
              </a:rPr>
              <a:t>partagé</a:t>
            </a:r>
            <a:r>
              <a:rPr lang="en-US" dirty="0" smtClean="0">
                <a:solidFill>
                  <a:srgbClr val="FFFF00"/>
                </a:solidFill>
              </a:rPr>
              <a:t> par le </a:t>
            </a:r>
            <a:r>
              <a:rPr lang="en-US" dirty="0" err="1" smtClean="0">
                <a:solidFill>
                  <a:srgbClr val="FFFF00"/>
                </a:solidFill>
              </a:rPr>
              <a:t>langage</a:t>
            </a:r>
            <a:r>
              <a:rPr lang="en-US" dirty="0" smtClean="0">
                <a:solidFill>
                  <a:srgbClr val="FFFF00"/>
                </a:solidFill>
              </a:rPr>
              <a:t> et la </a:t>
            </a:r>
            <a:r>
              <a:rPr lang="en-US" dirty="0" err="1" smtClean="0">
                <a:solidFill>
                  <a:srgbClr val="FFFF00"/>
                </a:solidFill>
              </a:rPr>
              <a:t>musique</a:t>
            </a:r>
            <a:r>
              <a:rPr lang="en-US" dirty="0" smtClean="0">
                <a:solidFill>
                  <a:srgbClr val="FFFF00"/>
                </a:solidFill>
              </a:rPr>
              <a:t>: </a:t>
            </a:r>
            <a:r>
              <a:rPr lang="en-US" dirty="0" err="1" smtClean="0">
                <a:solidFill>
                  <a:srgbClr val="FFFF00"/>
                </a:solidFill>
              </a:rPr>
              <a:t>l’intégration</a:t>
            </a:r>
            <a:r>
              <a:rPr lang="en-US" dirty="0" smtClean="0">
                <a:solidFill>
                  <a:srgbClr val="FFFF00"/>
                </a:solidFill>
              </a:rPr>
              <a:t> </a:t>
            </a:r>
            <a:r>
              <a:rPr lang="en-US" dirty="0" err="1" smtClean="0">
                <a:solidFill>
                  <a:srgbClr val="FFFF00"/>
                </a:solidFill>
              </a:rPr>
              <a:t>structurelle</a:t>
            </a:r>
            <a:r>
              <a:rPr lang="en-US" dirty="0" smtClean="0">
                <a:solidFill>
                  <a:srgbClr val="FFFF00"/>
                </a:solidFill>
              </a:rPr>
              <a:t> </a:t>
            </a:r>
            <a:r>
              <a:rPr lang="en-US" dirty="0" err="1" smtClean="0">
                <a:solidFill>
                  <a:srgbClr val="FFFF00"/>
                </a:solidFill>
              </a:rPr>
              <a:t>basée</a:t>
            </a:r>
            <a:r>
              <a:rPr lang="en-US" dirty="0" smtClean="0">
                <a:solidFill>
                  <a:srgbClr val="FFFF00"/>
                </a:solidFill>
              </a:rPr>
              <a:t> </a:t>
            </a:r>
            <a:r>
              <a:rPr lang="en-US" dirty="0" err="1" smtClean="0">
                <a:solidFill>
                  <a:srgbClr val="FFFF00"/>
                </a:solidFill>
              </a:rPr>
              <a:t>sur</a:t>
            </a:r>
            <a:r>
              <a:rPr lang="en-US" dirty="0" smtClean="0">
                <a:solidFill>
                  <a:srgbClr val="FFFF00"/>
                </a:solidFill>
              </a:rPr>
              <a:t> la </a:t>
            </a:r>
            <a:r>
              <a:rPr lang="en-US" dirty="0" err="1" smtClean="0">
                <a:solidFill>
                  <a:srgbClr val="FFFF00"/>
                </a:solidFill>
              </a:rPr>
              <a:t>connaissance</a:t>
            </a:r>
            <a:r>
              <a:rPr lang="en-US" dirty="0" smtClean="0">
                <a:solidFill>
                  <a:srgbClr val="FFFF00"/>
                </a:solidFill>
              </a:rPr>
              <a:t>.</a:t>
            </a:r>
          </a:p>
        </p:txBody>
      </p:sp>
      <p:sp>
        <p:nvSpPr>
          <p:cNvPr id="21" name="ZoneTexte 20"/>
          <p:cNvSpPr txBox="1"/>
          <p:nvPr/>
        </p:nvSpPr>
        <p:spPr>
          <a:xfrm>
            <a:off x="275083" y="6048521"/>
            <a:ext cx="8545449" cy="646331"/>
          </a:xfrm>
          <a:prstGeom prst="rect">
            <a:avLst/>
          </a:prstGeom>
          <a:noFill/>
        </p:spPr>
        <p:txBody>
          <a:bodyPr wrap="square" rtlCol="0">
            <a:spAutoFit/>
          </a:bodyPr>
          <a:lstStyle/>
          <a:p>
            <a:pPr algn="just"/>
            <a:r>
              <a:rPr lang="en-US" dirty="0" smtClean="0">
                <a:solidFill>
                  <a:srgbClr val="FFFF00"/>
                </a:solidFill>
              </a:rPr>
              <a:t>La RATN </a:t>
            </a:r>
            <a:r>
              <a:rPr lang="en-US" dirty="0" err="1" smtClean="0">
                <a:solidFill>
                  <a:srgbClr val="FFFF00"/>
                </a:solidFill>
              </a:rPr>
              <a:t>serait</a:t>
            </a:r>
            <a:r>
              <a:rPr lang="en-US" dirty="0" smtClean="0">
                <a:solidFill>
                  <a:srgbClr val="FFFF00"/>
                </a:solidFill>
              </a:rPr>
              <a:t> </a:t>
            </a:r>
            <a:r>
              <a:rPr lang="en-US" dirty="0" err="1" smtClean="0">
                <a:solidFill>
                  <a:srgbClr val="FFFF00"/>
                </a:solidFill>
              </a:rPr>
              <a:t>réminiscente</a:t>
            </a:r>
            <a:r>
              <a:rPr lang="en-US" dirty="0" smtClean="0">
                <a:solidFill>
                  <a:srgbClr val="FFFF00"/>
                </a:solidFill>
              </a:rPr>
              <a:t> de la LAN, qui a </a:t>
            </a:r>
            <a:r>
              <a:rPr lang="en-US" dirty="0" err="1" smtClean="0">
                <a:solidFill>
                  <a:srgbClr val="FFFF00"/>
                </a:solidFill>
              </a:rPr>
              <a:t>été</a:t>
            </a:r>
            <a:r>
              <a:rPr lang="en-US" dirty="0" smtClean="0">
                <a:solidFill>
                  <a:srgbClr val="FFFF00"/>
                </a:solidFill>
              </a:rPr>
              <a:t> </a:t>
            </a:r>
            <a:r>
              <a:rPr lang="en-US" dirty="0" err="1" smtClean="0">
                <a:solidFill>
                  <a:srgbClr val="FFFF00"/>
                </a:solidFill>
              </a:rPr>
              <a:t>associée</a:t>
            </a:r>
            <a:r>
              <a:rPr lang="en-US" dirty="0" smtClean="0">
                <a:solidFill>
                  <a:srgbClr val="FFFF00"/>
                </a:solidFill>
              </a:rPr>
              <a:t> aux </a:t>
            </a:r>
            <a:r>
              <a:rPr lang="en-US" dirty="0" err="1" smtClean="0">
                <a:solidFill>
                  <a:srgbClr val="FFFF00"/>
                </a:solidFill>
              </a:rPr>
              <a:t>violtions</a:t>
            </a:r>
            <a:r>
              <a:rPr lang="en-US" dirty="0" smtClean="0">
                <a:solidFill>
                  <a:srgbClr val="FFFF00"/>
                </a:solidFill>
              </a:rPr>
              <a:t> de </a:t>
            </a:r>
            <a:r>
              <a:rPr lang="en-US" dirty="0" err="1" smtClean="0">
                <a:solidFill>
                  <a:srgbClr val="FFFF00"/>
                </a:solidFill>
              </a:rPr>
              <a:t>syntaxe</a:t>
            </a:r>
            <a:r>
              <a:rPr lang="en-US" dirty="0" smtClean="0">
                <a:solidFill>
                  <a:srgbClr val="FFFF00"/>
                </a:solidFill>
              </a:rPr>
              <a:t> en </a:t>
            </a:r>
            <a:r>
              <a:rPr lang="en-US" dirty="0" err="1" smtClean="0">
                <a:solidFill>
                  <a:srgbClr val="FFFF00"/>
                </a:solidFill>
              </a:rPr>
              <a:t>langage</a:t>
            </a:r>
            <a:r>
              <a:rPr lang="en-US" dirty="0" smtClean="0">
                <a:solidFill>
                  <a:srgbClr val="FFFF00"/>
                </a:solidFill>
              </a:rPr>
              <a:t>.</a:t>
            </a:r>
          </a:p>
        </p:txBody>
      </p:sp>
    </p:spTree>
    <p:extLst>
      <p:ext uri="{BB962C8B-B14F-4D97-AF65-F5344CB8AC3E}">
        <p14:creationId xmlns:p14="http://schemas.microsoft.com/office/powerpoint/2010/main" val="2880172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45835" y="893431"/>
            <a:ext cx="5391219" cy="369332"/>
          </a:xfrm>
          <a:prstGeom prst="rect">
            <a:avLst/>
          </a:prstGeom>
          <a:noFill/>
        </p:spPr>
        <p:txBody>
          <a:bodyPr wrap="none" rtlCol="0">
            <a:spAutoFit/>
          </a:bodyPr>
          <a:lstStyle/>
          <a:p>
            <a:pPr algn="just"/>
            <a:r>
              <a:rPr lang="en-US" dirty="0" smtClean="0">
                <a:solidFill>
                  <a:srgbClr val="FFFF00"/>
                </a:solidFill>
              </a:rPr>
              <a:t>SSIRH: shared syntactic integration resource hypothesis</a:t>
            </a:r>
          </a:p>
        </p:txBody>
      </p:sp>
      <p:sp>
        <p:nvSpPr>
          <p:cNvPr id="6" name="ZoneTexte 5"/>
          <p:cNvSpPr txBox="1"/>
          <p:nvPr/>
        </p:nvSpPr>
        <p:spPr>
          <a:xfrm>
            <a:off x="184699" y="1262763"/>
            <a:ext cx="8120373" cy="646331"/>
          </a:xfrm>
          <a:prstGeom prst="rect">
            <a:avLst/>
          </a:prstGeom>
          <a:noFill/>
        </p:spPr>
        <p:txBody>
          <a:bodyPr wrap="square" rtlCol="0">
            <a:spAutoFit/>
          </a:bodyPr>
          <a:lstStyle/>
          <a:p>
            <a:pPr algn="just"/>
            <a:r>
              <a:rPr lang="en-US" dirty="0" smtClean="0">
                <a:solidFill>
                  <a:srgbClr val="FFFF00"/>
                </a:solidFill>
              </a:rPr>
              <a:t>La </a:t>
            </a:r>
            <a:r>
              <a:rPr lang="en-US" dirty="0" err="1" smtClean="0">
                <a:solidFill>
                  <a:srgbClr val="FFFF00"/>
                </a:solidFill>
              </a:rPr>
              <a:t>musique</a:t>
            </a:r>
            <a:r>
              <a:rPr lang="en-US" dirty="0" smtClean="0">
                <a:solidFill>
                  <a:srgbClr val="FFFF00"/>
                </a:solidFill>
              </a:rPr>
              <a:t> et le </a:t>
            </a:r>
            <a:r>
              <a:rPr lang="en-US" dirty="0" err="1" smtClean="0">
                <a:solidFill>
                  <a:srgbClr val="FFFF00"/>
                </a:solidFill>
              </a:rPr>
              <a:t>langage</a:t>
            </a:r>
            <a:r>
              <a:rPr lang="en-US" dirty="0" smtClean="0">
                <a:solidFill>
                  <a:srgbClr val="FFFF00"/>
                </a:solidFill>
              </a:rPr>
              <a:t> </a:t>
            </a:r>
            <a:r>
              <a:rPr lang="en-US" dirty="0" err="1" smtClean="0">
                <a:solidFill>
                  <a:srgbClr val="FFFF00"/>
                </a:solidFill>
              </a:rPr>
              <a:t>reposeraient</a:t>
            </a:r>
            <a:r>
              <a:rPr lang="en-US" dirty="0" smtClean="0">
                <a:solidFill>
                  <a:srgbClr val="FFFF00"/>
                </a:solidFill>
              </a:rPr>
              <a:t> </a:t>
            </a:r>
            <a:r>
              <a:rPr lang="en-US" dirty="0" err="1" smtClean="0">
                <a:solidFill>
                  <a:srgbClr val="FFFF00"/>
                </a:solidFill>
              </a:rPr>
              <a:t>sur</a:t>
            </a:r>
            <a:r>
              <a:rPr lang="en-US" dirty="0" smtClean="0">
                <a:solidFill>
                  <a:srgbClr val="FFFF00"/>
                </a:solidFill>
              </a:rPr>
              <a:t> des </a:t>
            </a:r>
            <a:r>
              <a:rPr lang="en-US" dirty="0" err="1" smtClean="0">
                <a:solidFill>
                  <a:srgbClr val="FFFF00"/>
                </a:solidFill>
              </a:rPr>
              <a:t>ressources</a:t>
            </a:r>
            <a:r>
              <a:rPr lang="en-US" dirty="0" smtClean="0">
                <a:solidFill>
                  <a:srgbClr val="FFFF00"/>
                </a:solidFill>
              </a:rPr>
              <a:t> de </a:t>
            </a:r>
            <a:r>
              <a:rPr lang="en-US" dirty="0" err="1" smtClean="0">
                <a:solidFill>
                  <a:srgbClr val="FFFF00"/>
                </a:solidFill>
              </a:rPr>
              <a:t>traitement</a:t>
            </a:r>
            <a:r>
              <a:rPr lang="en-US" dirty="0" smtClean="0">
                <a:solidFill>
                  <a:srgbClr val="FFFF00"/>
                </a:solidFill>
              </a:rPr>
              <a:t> </a:t>
            </a:r>
            <a:r>
              <a:rPr lang="en-US" dirty="0" err="1" smtClean="0">
                <a:solidFill>
                  <a:srgbClr val="FFFF00"/>
                </a:solidFill>
              </a:rPr>
              <a:t>limitées</a:t>
            </a:r>
            <a:r>
              <a:rPr lang="en-US" dirty="0" smtClean="0">
                <a:solidFill>
                  <a:srgbClr val="FFFF00"/>
                </a:solidFill>
              </a:rPr>
              <a:t> </a:t>
            </a:r>
            <a:r>
              <a:rPr lang="en-US" dirty="0" err="1" smtClean="0">
                <a:solidFill>
                  <a:srgbClr val="FFFF00"/>
                </a:solidFill>
              </a:rPr>
              <a:t>mais</a:t>
            </a:r>
            <a:r>
              <a:rPr lang="en-US" dirty="0" smtClean="0">
                <a:solidFill>
                  <a:srgbClr val="FFFF00"/>
                </a:solidFill>
              </a:rPr>
              <a:t> qui </a:t>
            </a:r>
            <a:r>
              <a:rPr lang="en-US" dirty="0" err="1" smtClean="0">
                <a:solidFill>
                  <a:srgbClr val="FFFF00"/>
                </a:solidFill>
              </a:rPr>
              <a:t>activeraient</a:t>
            </a:r>
            <a:r>
              <a:rPr lang="en-US" dirty="0" smtClean="0">
                <a:solidFill>
                  <a:srgbClr val="FFFF00"/>
                </a:solidFill>
              </a:rPr>
              <a:t> des </a:t>
            </a:r>
            <a:r>
              <a:rPr lang="en-US" dirty="0" err="1" smtClean="0">
                <a:solidFill>
                  <a:srgbClr val="FFFF00"/>
                </a:solidFill>
              </a:rPr>
              <a:t>représentations</a:t>
            </a:r>
            <a:r>
              <a:rPr lang="en-US" dirty="0" smtClean="0">
                <a:solidFill>
                  <a:srgbClr val="FFFF00"/>
                </a:solidFill>
              </a:rPr>
              <a:t> </a:t>
            </a:r>
            <a:r>
              <a:rPr lang="en-US" dirty="0" err="1" smtClean="0">
                <a:solidFill>
                  <a:srgbClr val="FFFF00"/>
                </a:solidFill>
              </a:rPr>
              <a:t>syntactiques</a:t>
            </a:r>
            <a:r>
              <a:rPr lang="en-US" dirty="0" smtClean="0">
                <a:solidFill>
                  <a:srgbClr val="FFFF00"/>
                </a:solidFill>
              </a:rPr>
              <a:t> </a:t>
            </a:r>
            <a:r>
              <a:rPr lang="en-US" dirty="0" err="1" smtClean="0">
                <a:solidFill>
                  <a:srgbClr val="FFFF00"/>
                </a:solidFill>
              </a:rPr>
              <a:t>séparées</a:t>
            </a:r>
            <a:r>
              <a:rPr lang="en-US" dirty="0" smtClean="0">
                <a:solidFill>
                  <a:srgbClr val="FFFF00"/>
                </a:solidFill>
              </a:rPr>
              <a:t>.</a:t>
            </a:r>
          </a:p>
        </p:txBody>
      </p:sp>
      <p:sp>
        <p:nvSpPr>
          <p:cNvPr id="7" name="ZoneTexte 6"/>
          <p:cNvSpPr txBox="1"/>
          <p:nvPr/>
        </p:nvSpPr>
        <p:spPr>
          <a:xfrm>
            <a:off x="209599" y="2191735"/>
            <a:ext cx="8095473" cy="369332"/>
          </a:xfrm>
          <a:prstGeom prst="rect">
            <a:avLst/>
          </a:prstGeom>
          <a:noFill/>
        </p:spPr>
        <p:txBody>
          <a:bodyPr wrap="square" rtlCol="0">
            <a:spAutoFit/>
          </a:bodyPr>
          <a:lstStyle/>
          <a:p>
            <a:pPr algn="just"/>
            <a:r>
              <a:rPr lang="en-US" dirty="0" smtClean="0">
                <a:solidFill>
                  <a:srgbClr val="FFFF00"/>
                </a:solidFill>
              </a:rPr>
              <a:t>Tester la SSIRH en </a:t>
            </a:r>
            <a:r>
              <a:rPr lang="en-US" dirty="0" err="1" smtClean="0">
                <a:solidFill>
                  <a:srgbClr val="FFFF00"/>
                </a:solidFill>
              </a:rPr>
              <a:t>manipulant</a:t>
            </a:r>
            <a:r>
              <a:rPr lang="en-US" dirty="0" smtClean="0">
                <a:solidFill>
                  <a:srgbClr val="FFFF00"/>
                </a:solidFill>
              </a:rPr>
              <a:t> </a:t>
            </a:r>
            <a:r>
              <a:rPr lang="en-US" dirty="0" err="1" smtClean="0">
                <a:solidFill>
                  <a:srgbClr val="FFFF00"/>
                </a:solidFill>
              </a:rPr>
              <a:t>simulanément</a:t>
            </a:r>
            <a:r>
              <a:rPr lang="en-US" dirty="0" smtClean="0">
                <a:solidFill>
                  <a:srgbClr val="FFFF00"/>
                </a:solidFill>
              </a:rPr>
              <a:t> les </a:t>
            </a:r>
            <a:r>
              <a:rPr lang="en-US" dirty="0" err="1" smtClean="0">
                <a:solidFill>
                  <a:srgbClr val="FFFF00"/>
                </a:solidFill>
              </a:rPr>
              <a:t>traitements</a:t>
            </a:r>
            <a:r>
              <a:rPr lang="en-US" dirty="0" smtClean="0">
                <a:solidFill>
                  <a:srgbClr val="FFFF00"/>
                </a:solidFill>
              </a:rPr>
              <a:t> </a:t>
            </a:r>
            <a:r>
              <a:rPr lang="en-US" dirty="0" err="1" smtClean="0">
                <a:solidFill>
                  <a:srgbClr val="FFFF00"/>
                </a:solidFill>
              </a:rPr>
              <a:t>linguistique</a:t>
            </a:r>
            <a:r>
              <a:rPr lang="en-US" dirty="0" smtClean="0">
                <a:solidFill>
                  <a:srgbClr val="FFFF00"/>
                </a:solidFill>
              </a:rPr>
              <a:t> et musical.</a:t>
            </a:r>
          </a:p>
        </p:txBody>
      </p:sp>
      <p:sp>
        <p:nvSpPr>
          <p:cNvPr id="8" name="ZoneTexte 7"/>
          <p:cNvSpPr txBox="1"/>
          <p:nvPr/>
        </p:nvSpPr>
        <p:spPr>
          <a:xfrm>
            <a:off x="209599" y="3023709"/>
            <a:ext cx="5560749" cy="1477328"/>
          </a:xfrm>
          <a:prstGeom prst="rect">
            <a:avLst/>
          </a:prstGeom>
          <a:noFill/>
        </p:spPr>
        <p:txBody>
          <a:bodyPr wrap="none" rtlCol="0">
            <a:spAutoFit/>
          </a:bodyPr>
          <a:lstStyle/>
          <a:p>
            <a:pPr algn="just"/>
            <a:r>
              <a:rPr lang="en-US" dirty="0" smtClean="0">
                <a:solidFill>
                  <a:srgbClr val="F513FF"/>
                </a:solidFill>
              </a:rPr>
              <a:t>Manipulation </a:t>
            </a:r>
            <a:r>
              <a:rPr lang="en-US" dirty="0" err="1" smtClean="0">
                <a:solidFill>
                  <a:srgbClr val="F513FF"/>
                </a:solidFill>
              </a:rPr>
              <a:t>linguistique</a:t>
            </a:r>
            <a:r>
              <a:rPr lang="en-US" dirty="0" smtClean="0">
                <a:solidFill>
                  <a:srgbClr val="F513FF"/>
                </a:solidFill>
              </a:rPr>
              <a:t> </a:t>
            </a:r>
            <a:r>
              <a:rPr lang="en-US" dirty="0" smtClean="0">
                <a:solidFill>
                  <a:srgbClr val="FFFF00"/>
                </a:solidFill>
              </a:rPr>
              <a:t>: </a:t>
            </a:r>
            <a:r>
              <a:rPr lang="en-US" dirty="0" err="1" smtClean="0">
                <a:solidFill>
                  <a:srgbClr val="FFFF00"/>
                </a:solidFill>
              </a:rPr>
              <a:t>effet</a:t>
            </a:r>
            <a:r>
              <a:rPr lang="en-US" dirty="0" smtClean="0">
                <a:solidFill>
                  <a:srgbClr val="FFFF00"/>
                </a:solidFill>
              </a:rPr>
              <a:t> </a:t>
            </a:r>
            <a:r>
              <a:rPr lang="en-US" i="1" dirty="0" smtClean="0">
                <a:solidFill>
                  <a:srgbClr val="FFFF00"/>
                </a:solidFill>
              </a:rPr>
              <a:t>garden path (</a:t>
            </a:r>
            <a:r>
              <a:rPr lang="en-US" i="1" dirty="0" err="1" smtClean="0">
                <a:solidFill>
                  <a:srgbClr val="FFFF00"/>
                </a:solidFill>
              </a:rPr>
              <a:t>syntaxe</a:t>
            </a:r>
            <a:r>
              <a:rPr lang="en-US" i="1" dirty="0" smtClean="0">
                <a:solidFill>
                  <a:srgbClr val="FFFF00"/>
                </a:solidFill>
              </a:rPr>
              <a:t>)</a:t>
            </a:r>
            <a:endParaRPr lang="en-US" dirty="0" smtClean="0">
              <a:solidFill>
                <a:srgbClr val="FFFF00"/>
              </a:solidFill>
            </a:endParaRPr>
          </a:p>
          <a:p>
            <a:pPr algn="just"/>
            <a:endParaRPr lang="en-US" i="1" dirty="0" smtClean="0">
              <a:solidFill>
                <a:srgbClr val="F8FF95"/>
              </a:solidFill>
            </a:endParaRPr>
          </a:p>
          <a:p>
            <a:pPr algn="just"/>
            <a:r>
              <a:rPr lang="en-US" i="1" dirty="0" smtClean="0">
                <a:solidFill>
                  <a:srgbClr val="F8FF95"/>
                </a:solidFill>
              </a:rPr>
              <a:t>	</a:t>
            </a:r>
            <a:r>
              <a:rPr lang="en-US" i="1" dirty="0" smtClean="0">
                <a:solidFill>
                  <a:srgbClr val="FFFF00"/>
                </a:solidFill>
              </a:rPr>
              <a:t>The attorney advised the defendant </a:t>
            </a:r>
            <a:r>
              <a:rPr lang="en-US" i="1" dirty="0" smtClean="0">
                <a:solidFill>
                  <a:srgbClr val="F513FF"/>
                </a:solidFill>
              </a:rPr>
              <a:t>was</a:t>
            </a:r>
            <a:r>
              <a:rPr lang="en-US" i="1" dirty="0" smtClean="0">
                <a:solidFill>
                  <a:srgbClr val="F8FF95"/>
                </a:solidFill>
              </a:rPr>
              <a:t> </a:t>
            </a:r>
            <a:r>
              <a:rPr lang="en-US" i="1" dirty="0" smtClean="0">
                <a:solidFill>
                  <a:srgbClr val="FFFF00"/>
                </a:solidFill>
              </a:rPr>
              <a:t>guilty.</a:t>
            </a:r>
          </a:p>
          <a:p>
            <a:pPr algn="just"/>
            <a:r>
              <a:rPr lang="en-US" i="1" dirty="0">
                <a:solidFill>
                  <a:srgbClr val="F8FF95"/>
                </a:solidFill>
              </a:rPr>
              <a:t>	</a:t>
            </a:r>
            <a:r>
              <a:rPr lang="en-US" i="1" dirty="0" smtClean="0">
                <a:solidFill>
                  <a:srgbClr val="F8FF95"/>
                </a:solidFill>
              </a:rPr>
              <a:t>				</a:t>
            </a:r>
            <a:r>
              <a:rPr lang="en-US" dirty="0" smtClean="0">
                <a:solidFill>
                  <a:srgbClr val="FFFF00"/>
                </a:solidFill>
              </a:rPr>
              <a:t>versus</a:t>
            </a:r>
          </a:p>
          <a:p>
            <a:pPr algn="just"/>
            <a:r>
              <a:rPr lang="en-US" dirty="0">
                <a:solidFill>
                  <a:srgbClr val="F8FF95"/>
                </a:solidFill>
              </a:rPr>
              <a:t>	</a:t>
            </a:r>
            <a:r>
              <a:rPr lang="en-US" i="1" dirty="0">
                <a:solidFill>
                  <a:srgbClr val="FFFF00"/>
                </a:solidFill>
              </a:rPr>
              <a:t>The attorney </a:t>
            </a:r>
            <a:r>
              <a:rPr lang="en-US" i="1" dirty="0" smtClean="0">
                <a:solidFill>
                  <a:srgbClr val="FFFF00"/>
                </a:solidFill>
              </a:rPr>
              <a:t>advised that </a:t>
            </a:r>
            <a:r>
              <a:rPr lang="en-US" i="1" dirty="0">
                <a:solidFill>
                  <a:srgbClr val="FFFF00"/>
                </a:solidFill>
              </a:rPr>
              <a:t>the defendant </a:t>
            </a:r>
            <a:r>
              <a:rPr lang="en-US" i="1" dirty="0">
                <a:solidFill>
                  <a:srgbClr val="F513FF"/>
                </a:solidFill>
              </a:rPr>
              <a:t>was</a:t>
            </a:r>
            <a:r>
              <a:rPr lang="en-US" i="1" dirty="0">
                <a:solidFill>
                  <a:srgbClr val="F8FF95"/>
                </a:solidFill>
              </a:rPr>
              <a:t> </a:t>
            </a:r>
            <a:r>
              <a:rPr lang="en-US" i="1" dirty="0" smtClean="0">
                <a:solidFill>
                  <a:srgbClr val="FFFF00"/>
                </a:solidFill>
              </a:rPr>
              <a:t>guilty.</a:t>
            </a:r>
            <a:endParaRPr lang="en-US" dirty="0" smtClean="0">
              <a:solidFill>
                <a:srgbClr val="FFFF00"/>
              </a:solidFill>
            </a:endParaRPr>
          </a:p>
        </p:txBody>
      </p:sp>
      <p:sp>
        <p:nvSpPr>
          <p:cNvPr id="9" name="ZoneTexte 8"/>
          <p:cNvSpPr txBox="1"/>
          <p:nvPr/>
        </p:nvSpPr>
        <p:spPr>
          <a:xfrm>
            <a:off x="209599" y="4859172"/>
            <a:ext cx="5699309" cy="923330"/>
          </a:xfrm>
          <a:prstGeom prst="rect">
            <a:avLst/>
          </a:prstGeom>
          <a:noFill/>
        </p:spPr>
        <p:txBody>
          <a:bodyPr wrap="none" rtlCol="0">
            <a:spAutoFit/>
          </a:bodyPr>
          <a:lstStyle/>
          <a:p>
            <a:pPr algn="just"/>
            <a:r>
              <a:rPr lang="en-US" dirty="0" smtClean="0">
                <a:solidFill>
                  <a:srgbClr val="F513FF"/>
                </a:solidFill>
              </a:rPr>
              <a:t>Manipulation musicale </a:t>
            </a:r>
            <a:r>
              <a:rPr lang="en-US" dirty="0" smtClean="0">
                <a:solidFill>
                  <a:srgbClr val="FFFF00"/>
                </a:solidFill>
              </a:rPr>
              <a:t>: </a:t>
            </a:r>
            <a:r>
              <a:rPr lang="en-US" dirty="0" err="1" smtClean="0">
                <a:solidFill>
                  <a:srgbClr val="FFFF00"/>
                </a:solidFill>
              </a:rPr>
              <a:t>attente</a:t>
            </a:r>
            <a:r>
              <a:rPr lang="en-US" dirty="0" smtClean="0">
                <a:solidFill>
                  <a:srgbClr val="FFFF00"/>
                </a:solidFill>
              </a:rPr>
              <a:t> </a:t>
            </a:r>
            <a:r>
              <a:rPr lang="en-US" dirty="0" err="1" smtClean="0">
                <a:solidFill>
                  <a:srgbClr val="FFFF00"/>
                </a:solidFill>
              </a:rPr>
              <a:t>harmonique</a:t>
            </a:r>
            <a:endParaRPr lang="en-US" dirty="0" smtClean="0">
              <a:solidFill>
                <a:srgbClr val="FFFF00"/>
              </a:solidFill>
            </a:endParaRPr>
          </a:p>
          <a:p>
            <a:pPr algn="just"/>
            <a:endParaRPr lang="en-US" dirty="0">
              <a:solidFill>
                <a:srgbClr val="F8FF95"/>
              </a:solidFill>
            </a:endParaRPr>
          </a:p>
          <a:p>
            <a:pPr algn="just"/>
            <a:r>
              <a:rPr lang="en-US" dirty="0" smtClean="0">
                <a:solidFill>
                  <a:srgbClr val="F8FF95"/>
                </a:solidFill>
              </a:rPr>
              <a:t>	</a:t>
            </a:r>
            <a:r>
              <a:rPr lang="en-US" dirty="0" smtClean="0">
                <a:solidFill>
                  <a:srgbClr val="FFFF00"/>
                </a:solidFill>
              </a:rPr>
              <a:t>accord </a:t>
            </a:r>
            <a:r>
              <a:rPr lang="en-US" dirty="0" err="1" smtClean="0">
                <a:solidFill>
                  <a:srgbClr val="FFFF00"/>
                </a:solidFill>
              </a:rPr>
              <a:t>cible</a:t>
            </a:r>
            <a:r>
              <a:rPr lang="en-US" dirty="0" smtClean="0">
                <a:solidFill>
                  <a:srgbClr val="FFFF00"/>
                </a:solidFill>
              </a:rPr>
              <a:t> </a:t>
            </a:r>
            <a:r>
              <a:rPr lang="en-US" i="1" dirty="0" err="1" smtClean="0">
                <a:solidFill>
                  <a:srgbClr val="FFFF00"/>
                </a:solidFill>
              </a:rPr>
              <a:t>dans</a:t>
            </a:r>
            <a:r>
              <a:rPr lang="en-US" i="1" dirty="0" smtClean="0">
                <a:solidFill>
                  <a:srgbClr val="FFFF00"/>
                </a:solidFill>
              </a:rPr>
              <a:t> la </a:t>
            </a:r>
            <a:r>
              <a:rPr lang="en-US" i="1" dirty="0" err="1" smtClean="0">
                <a:solidFill>
                  <a:srgbClr val="FFFF00"/>
                </a:solidFill>
              </a:rPr>
              <a:t>tonalité</a:t>
            </a:r>
            <a:r>
              <a:rPr lang="en-US" i="1" dirty="0" smtClean="0">
                <a:solidFill>
                  <a:srgbClr val="FFFF00"/>
                </a:solidFill>
              </a:rPr>
              <a:t> </a:t>
            </a:r>
            <a:r>
              <a:rPr lang="en-US" dirty="0" smtClean="0">
                <a:solidFill>
                  <a:srgbClr val="FFFF00"/>
                </a:solidFill>
              </a:rPr>
              <a:t>versus </a:t>
            </a:r>
            <a:r>
              <a:rPr lang="en-US" i="1" dirty="0" smtClean="0">
                <a:solidFill>
                  <a:srgbClr val="FFFF00"/>
                </a:solidFill>
              </a:rPr>
              <a:t>hors de la </a:t>
            </a:r>
            <a:r>
              <a:rPr lang="en-US" i="1" dirty="0" err="1" smtClean="0">
                <a:solidFill>
                  <a:srgbClr val="FFFF00"/>
                </a:solidFill>
              </a:rPr>
              <a:t>tonalité</a:t>
            </a:r>
            <a:endParaRPr lang="en-US" i="1" dirty="0" smtClean="0">
              <a:solidFill>
                <a:srgbClr val="FFFF00"/>
              </a:solidFill>
            </a:endParaRPr>
          </a:p>
        </p:txBody>
      </p:sp>
      <p:sp>
        <p:nvSpPr>
          <p:cNvPr id="10" name="ZoneTexte 9"/>
          <p:cNvSpPr txBox="1"/>
          <p:nvPr/>
        </p:nvSpPr>
        <p:spPr>
          <a:xfrm>
            <a:off x="6857066" y="2537812"/>
            <a:ext cx="2072639" cy="3693319"/>
          </a:xfrm>
          <a:prstGeom prst="rect">
            <a:avLst/>
          </a:prstGeom>
          <a:noFill/>
        </p:spPr>
        <p:txBody>
          <a:bodyPr wrap="square" rtlCol="0">
            <a:spAutoFit/>
          </a:bodyPr>
          <a:lstStyle/>
          <a:p>
            <a:pPr algn="just"/>
            <a:r>
              <a:rPr lang="fr-FR" dirty="0" smtClean="0">
                <a:solidFill>
                  <a:srgbClr val="FFFF00"/>
                </a:solidFill>
              </a:rPr>
              <a:t>P</a:t>
            </a:r>
            <a:r>
              <a:rPr lang="en-US" dirty="0" err="1" smtClean="0">
                <a:solidFill>
                  <a:srgbClr val="FFFF00"/>
                </a:solidFill>
              </a:rPr>
              <a:t>rédiction</a:t>
            </a:r>
            <a:r>
              <a:rPr lang="en-US" dirty="0" smtClean="0">
                <a:solidFill>
                  <a:srgbClr val="FFFF00"/>
                </a:solidFill>
              </a:rPr>
              <a:t> de la SSIRH:</a:t>
            </a:r>
          </a:p>
          <a:p>
            <a:pPr algn="just"/>
            <a:endParaRPr lang="en-US" dirty="0" smtClean="0">
              <a:solidFill>
                <a:srgbClr val="FFFF00"/>
              </a:solidFill>
            </a:endParaRPr>
          </a:p>
          <a:p>
            <a:r>
              <a:rPr lang="fr-FR" dirty="0" smtClean="0">
                <a:solidFill>
                  <a:srgbClr val="FFFF00"/>
                </a:solidFill>
              </a:rPr>
              <a:t>U</a:t>
            </a:r>
            <a:r>
              <a:rPr lang="en-US" dirty="0" smtClean="0">
                <a:solidFill>
                  <a:srgbClr val="FFFF00"/>
                </a:solidFill>
              </a:rPr>
              <a:t>ne perturbation d</a:t>
            </a:r>
            <a:r>
              <a:rPr lang="en-US" dirty="0">
                <a:solidFill>
                  <a:srgbClr val="FFFF00"/>
                </a:solidFill>
              </a:rPr>
              <a:t>u</a:t>
            </a:r>
            <a:r>
              <a:rPr lang="en-US" dirty="0" smtClean="0">
                <a:solidFill>
                  <a:srgbClr val="FFFF00"/>
                </a:solidFill>
              </a:rPr>
              <a:t>e au garden path </a:t>
            </a:r>
            <a:r>
              <a:rPr lang="en-US" dirty="0" err="1" smtClean="0">
                <a:solidFill>
                  <a:srgbClr val="FFFF00"/>
                </a:solidFill>
              </a:rPr>
              <a:t>devrait</a:t>
            </a:r>
            <a:r>
              <a:rPr lang="en-US" dirty="0" smtClean="0">
                <a:solidFill>
                  <a:srgbClr val="FFFF00"/>
                </a:solidFill>
              </a:rPr>
              <a:t> </a:t>
            </a:r>
            <a:r>
              <a:rPr lang="en-US" dirty="0" err="1" smtClean="0">
                <a:solidFill>
                  <a:srgbClr val="FFFF00"/>
                </a:solidFill>
              </a:rPr>
              <a:t>être</a:t>
            </a:r>
            <a:r>
              <a:rPr lang="en-US" dirty="0" smtClean="0">
                <a:solidFill>
                  <a:srgbClr val="FFFF00"/>
                </a:solidFill>
              </a:rPr>
              <a:t> </a:t>
            </a:r>
            <a:r>
              <a:rPr lang="en-US" dirty="0" err="1" smtClean="0">
                <a:solidFill>
                  <a:srgbClr val="FFFF00"/>
                </a:solidFill>
              </a:rPr>
              <a:t>paeticulièrement</a:t>
            </a:r>
            <a:r>
              <a:rPr lang="en-US" dirty="0" smtClean="0">
                <a:solidFill>
                  <a:srgbClr val="FFFF00"/>
                </a:solidFill>
              </a:rPr>
              <a:t> </a:t>
            </a:r>
            <a:r>
              <a:rPr lang="en-US" dirty="0" err="1" smtClean="0">
                <a:solidFill>
                  <a:srgbClr val="FFFF00"/>
                </a:solidFill>
              </a:rPr>
              <a:t>sévère</a:t>
            </a:r>
            <a:r>
              <a:rPr lang="en-US" dirty="0" smtClean="0">
                <a:solidFill>
                  <a:srgbClr val="FFFF00"/>
                </a:solidFill>
              </a:rPr>
              <a:t> </a:t>
            </a:r>
            <a:r>
              <a:rPr lang="en-US" dirty="0" err="1" smtClean="0">
                <a:solidFill>
                  <a:srgbClr val="FFFF00"/>
                </a:solidFill>
              </a:rPr>
              <a:t>quand</a:t>
            </a:r>
            <a:r>
              <a:rPr lang="en-US" dirty="0" smtClean="0">
                <a:solidFill>
                  <a:srgbClr val="FFFF00"/>
                </a:solidFill>
              </a:rPr>
              <a:t> la perturbation </a:t>
            </a:r>
            <a:r>
              <a:rPr lang="en-US" dirty="0" err="1" smtClean="0">
                <a:solidFill>
                  <a:srgbClr val="FFFF00"/>
                </a:solidFill>
              </a:rPr>
              <a:t>est</a:t>
            </a:r>
            <a:r>
              <a:rPr lang="en-US" dirty="0" smtClean="0">
                <a:solidFill>
                  <a:srgbClr val="FFFF00"/>
                </a:solidFill>
              </a:rPr>
              <a:t> </a:t>
            </a:r>
            <a:r>
              <a:rPr lang="en-US" dirty="0" err="1" smtClean="0">
                <a:solidFill>
                  <a:srgbClr val="FFFF00"/>
                </a:solidFill>
              </a:rPr>
              <a:t>associée</a:t>
            </a:r>
            <a:r>
              <a:rPr lang="en-US" dirty="0" smtClean="0">
                <a:solidFill>
                  <a:srgbClr val="FFFF00"/>
                </a:solidFill>
              </a:rPr>
              <a:t> avec un accord </a:t>
            </a:r>
            <a:r>
              <a:rPr lang="en-US" dirty="0" err="1" smtClean="0">
                <a:solidFill>
                  <a:srgbClr val="FFFF00"/>
                </a:solidFill>
              </a:rPr>
              <a:t>harmoniquement</a:t>
            </a:r>
            <a:r>
              <a:rPr lang="en-US" dirty="0" smtClean="0">
                <a:solidFill>
                  <a:srgbClr val="FFFF00"/>
                </a:solidFill>
              </a:rPr>
              <a:t> </a:t>
            </a:r>
            <a:r>
              <a:rPr lang="en-US" dirty="0" err="1" smtClean="0">
                <a:solidFill>
                  <a:srgbClr val="FFFF00"/>
                </a:solidFill>
              </a:rPr>
              <a:t>inattendu</a:t>
            </a:r>
            <a:r>
              <a:rPr lang="en-US" dirty="0" smtClean="0">
                <a:solidFill>
                  <a:srgbClr val="FFFF00"/>
                </a:solidFill>
              </a:rPr>
              <a:t>.</a:t>
            </a:r>
          </a:p>
        </p:txBody>
      </p:sp>
      <p:sp>
        <p:nvSpPr>
          <p:cNvPr id="12" name="ZoneTexte 11"/>
          <p:cNvSpPr txBox="1"/>
          <p:nvPr/>
        </p:nvSpPr>
        <p:spPr>
          <a:xfrm>
            <a:off x="48089" y="6399327"/>
            <a:ext cx="9062043" cy="461665"/>
          </a:xfrm>
          <a:prstGeom prst="rect">
            <a:avLst/>
          </a:prstGeom>
          <a:noFill/>
        </p:spPr>
        <p:txBody>
          <a:bodyPr wrap="square" rtlCol="0">
            <a:spAutoFit/>
          </a:bodyPr>
          <a:lstStyle/>
          <a:p>
            <a:r>
              <a:rPr lang="en-US" sz="1200" dirty="0" err="1">
                <a:solidFill>
                  <a:schemeClr val="bg1"/>
                </a:solidFill>
                <a:latin typeface="Arial"/>
                <a:cs typeface="Arial"/>
              </a:rPr>
              <a:t>Slevc</a:t>
            </a:r>
            <a:r>
              <a:rPr lang="en-US" sz="1200" dirty="0">
                <a:solidFill>
                  <a:schemeClr val="bg1"/>
                </a:solidFill>
                <a:latin typeface="Arial"/>
                <a:cs typeface="Arial"/>
              </a:rPr>
              <a:t>, L. R., Rosenberg, J. C., &amp; Patel, A. D. (2009). Making psycholinguistics musical: Self-paced reading time evidence for shared processing of linguistic and musical syntax. </a:t>
            </a:r>
            <a:r>
              <a:rPr lang="en-US" sz="1200" i="1" dirty="0" err="1">
                <a:solidFill>
                  <a:schemeClr val="bg1"/>
                </a:solidFill>
                <a:latin typeface="Arial"/>
                <a:cs typeface="Arial"/>
              </a:rPr>
              <a:t>Psychonomic</a:t>
            </a:r>
            <a:r>
              <a:rPr lang="en-US" sz="1200" i="1" dirty="0">
                <a:solidFill>
                  <a:schemeClr val="bg1"/>
                </a:solidFill>
                <a:latin typeface="Arial"/>
                <a:cs typeface="Arial"/>
              </a:rPr>
              <a:t> Bulletin &amp; Review, 16</a:t>
            </a:r>
            <a:r>
              <a:rPr lang="en-US" sz="1200" dirty="0">
                <a:solidFill>
                  <a:schemeClr val="bg1"/>
                </a:solidFill>
                <a:latin typeface="Arial"/>
                <a:cs typeface="Arial"/>
              </a:rPr>
              <a:t>, 374-381</a:t>
            </a:r>
            <a:r>
              <a:rPr lang="fr-FR" sz="1200" dirty="0" smtClean="0">
                <a:solidFill>
                  <a:schemeClr val="bg1"/>
                </a:solidFill>
                <a:latin typeface="Arial"/>
                <a:cs typeface="Arial"/>
              </a:rPr>
              <a:t>. </a:t>
            </a:r>
            <a:endParaRPr lang="eu-ES" sz="1200" dirty="0">
              <a:solidFill>
                <a:schemeClr val="bg1"/>
              </a:solidFill>
              <a:latin typeface="Arial"/>
              <a:cs typeface="Arial"/>
            </a:endParaRPr>
          </a:p>
        </p:txBody>
      </p:sp>
      <p:sp>
        <p:nvSpPr>
          <p:cNvPr id="13" name="ZoneTexte 12"/>
          <p:cNvSpPr txBox="1"/>
          <p:nvPr/>
        </p:nvSpPr>
        <p:spPr>
          <a:xfrm>
            <a:off x="81957" y="49327"/>
            <a:ext cx="9062043" cy="276999"/>
          </a:xfrm>
          <a:prstGeom prst="rect">
            <a:avLst/>
          </a:prstGeom>
          <a:noFill/>
        </p:spPr>
        <p:txBody>
          <a:bodyPr wrap="square" rtlCol="0">
            <a:spAutoFit/>
          </a:bodyPr>
          <a:lstStyle/>
          <a:p>
            <a:r>
              <a:rPr lang="en-US" sz="1200" dirty="0">
                <a:solidFill>
                  <a:schemeClr val="bg1"/>
                </a:solidFill>
                <a:latin typeface="Arial"/>
                <a:cs typeface="Arial"/>
              </a:rPr>
              <a:t>Patel, A. D. (2003). Language, music, syntax and the brain. </a:t>
            </a:r>
            <a:r>
              <a:rPr lang="en-US" sz="1200" i="1" dirty="0">
                <a:solidFill>
                  <a:schemeClr val="bg1"/>
                </a:solidFill>
                <a:latin typeface="Arial"/>
                <a:cs typeface="Arial"/>
              </a:rPr>
              <a:t>Nature Neuroscience, 6</a:t>
            </a:r>
            <a:r>
              <a:rPr lang="en-US" sz="1200" dirty="0">
                <a:solidFill>
                  <a:schemeClr val="bg1"/>
                </a:solidFill>
                <a:latin typeface="Arial"/>
                <a:cs typeface="Arial"/>
              </a:rPr>
              <a:t>, 674-681</a:t>
            </a:r>
            <a:endParaRPr lang="fr-FR" sz="1200" dirty="0">
              <a:solidFill>
                <a:schemeClr val="bg1"/>
              </a:solidFill>
              <a:latin typeface="Arial"/>
              <a:cs typeface="Arial"/>
            </a:endParaRPr>
          </a:p>
        </p:txBody>
      </p:sp>
      <p:sp>
        <p:nvSpPr>
          <p:cNvPr id="14" name="ZoneTexte 13"/>
          <p:cNvSpPr txBox="1"/>
          <p:nvPr/>
        </p:nvSpPr>
        <p:spPr>
          <a:xfrm>
            <a:off x="81957" y="326326"/>
            <a:ext cx="9062043" cy="276999"/>
          </a:xfrm>
          <a:prstGeom prst="rect">
            <a:avLst/>
          </a:prstGeom>
          <a:noFill/>
        </p:spPr>
        <p:txBody>
          <a:bodyPr wrap="square" rtlCol="0">
            <a:spAutoFit/>
          </a:bodyPr>
          <a:lstStyle/>
          <a:p>
            <a:r>
              <a:rPr lang="en-US" sz="1200" dirty="0">
                <a:solidFill>
                  <a:srgbClr val="FFFFFF"/>
                </a:solidFill>
                <a:latin typeface="Arial"/>
                <a:cs typeface="Arial"/>
              </a:rPr>
              <a:t>Patel, A. D. (2008). </a:t>
            </a:r>
            <a:r>
              <a:rPr lang="en-US" sz="1200" i="1" dirty="0">
                <a:solidFill>
                  <a:srgbClr val="FFFFFF"/>
                </a:solidFill>
                <a:latin typeface="Arial"/>
                <a:cs typeface="Arial"/>
              </a:rPr>
              <a:t>Music, language, and the brain</a:t>
            </a:r>
            <a:r>
              <a:rPr lang="en-US" sz="1200" dirty="0">
                <a:solidFill>
                  <a:srgbClr val="FFFFFF"/>
                </a:solidFill>
                <a:latin typeface="Arial"/>
                <a:cs typeface="Arial"/>
              </a:rPr>
              <a:t>. New York: Oxford University Press.</a:t>
            </a:r>
            <a:endParaRPr lang="fr-FR" sz="1200" dirty="0">
              <a:solidFill>
                <a:srgbClr val="FFFFFF"/>
              </a:solidFill>
              <a:latin typeface="Arial"/>
              <a:cs typeface="Arial"/>
            </a:endParaRPr>
          </a:p>
        </p:txBody>
      </p:sp>
    </p:spTree>
    <p:extLst>
      <p:ext uri="{BB962C8B-B14F-4D97-AF65-F5344CB8AC3E}">
        <p14:creationId xmlns:p14="http://schemas.microsoft.com/office/powerpoint/2010/main" val="12090334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6449" y="15485"/>
            <a:ext cx="5473849" cy="1477328"/>
          </a:xfrm>
          <a:prstGeom prst="rect">
            <a:avLst/>
          </a:prstGeom>
          <a:noFill/>
        </p:spPr>
        <p:txBody>
          <a:bodyPr wrap="none" rtlCol="0">
            <a:spAutoFit/>
          </a:bodyPr>
          <a:lstStyle/>
          <a:p>
            <a:pPr algn="just"/>
            <a:r>
              <a:rPr lang="en-US" dirty="0" smtClean="0">
                <a:solidFill>
                  <a:srgbClr val="F513FF"/>
                </a:solidFill>
              </a:rPr>
              <a:t>Manipulation </a:t>
            </a:r>
            <a:r>
              <a:rPr lang="en-US" dirty="0" err="1" smtClean="0">
                <a:solidFill>
                  <a:srgbClr val="F513FF"/>
                </a:solidFill>
              </a:rPr>
              <a:t>linguistique</a:t>
            </a:r>
            <a:r>
              <a:rPr lang="en-US" dirty="0" smtClean="0">
                <a:solidFill>
                  <a:srgbClr val="F513FF"/>
                </a:solidFill>
              </a:rPr>
              <a:t> </a:t>
            </a:r>
            <a:r>
              <a:rPr lang="en-US" dirty="0" smtClean="0">
                <a:solidFill>
                  <a:srgbClr val="FFFF00"/>
                </a:solidFill>
              </a:rPr>
              <a:t>: </a:t>
            </a:r>
            <a:r>
              <a:rPr lang="en-US" i="1" dirty="0" smtClean="0">
                <a:solidFill>
                  <a:srgbClr val="FFFF00"/>
                </a:solidFill>
              </a:rPr>
              <a:t>cloze probability (semantics)</a:t>
            </a:r>
            <a:endParaRPr lang="en-US" dirty="0" smtClean="0">
              <a:solidFill>
                <a:srgbClr val="FFFF00"/>
              </a:solidFill>
            </a:endParaRPr>
          </a:p>
          <a:p>
            <a:pPr algn="just"/>
            <a:endParaRPr lang="en-US" i="1" dirty="0" smtClean="0">
              <a:solidFill>
                <a:srgbClr val="F8FF95"/>
              </a:solidFill>
            </a:endParaRPr>
          </a:p>
          <a:p>
            <a:pPr algn="just"/>
            <a:r>
              <a:rPr lang="en-US" i="1" dirty="0" smtClean="0">
                <a:solidFill>
                  <a:srgbClr val="F8FF95"/>
                </a:solidFill>
              </a:rPr>
              <a:t>	</a:t>
            </a:r>
            <a:r>
              <a:rPr lang="en-US" i="1" dirty="0" smtClean="0">
                <a:solidFill>
                  <a:srgbClr val="FFFF00"/>
                </a:solidFill>
              </a:rPr>
              <a:t>The mail man was attacked by angry</a:t>
            </a:r>
            <a:r>
              <a:rPr lang="en-US" i="1" dirty="0" smtClean="0">
                <a:solidFill>
                  <a:srgbClr val="F8FF95"/>
                </a:solidFill>
              </a:rPr>
              <a:t> </a:t>
            </a:r>
            <a:r>
              <a:rPr lang="en-US" i="1" dirty="0" smtClean="0">
                <a:solidFill>
                  <a:srgbClr val="F513FF"/>
                </a:solidFill>
              </a:rPr>
              <a:t>pigs</a:t>
            </a:r>
            <a:r>
              <a:rPr lang="en-US" i="1" dirty="0" smtClean="0">
                <a:solidFill>
                  <a:srgbClr val="FFFF00"/>
                </a:solidFill>
              </a:rPr>
              <a:t>.</a:t>
            </a:r>
          </a:p>
          <a:p>
            <a:pPr algn="just"/>
            <a:r>
              <a:rPr lang="en-US" i="1" dirty="0">
                <a:solidFill>
                  <a:srgbClr val="F8FF95"/>
                </a:solidFill>
              </a:rPr>
              <a:t>	</a:t>
            </a:r>
            <a:r>
              <a:rPr lang="en-US" i="1" dirty="0" smtClean="0">
                <a:solidFill>
                  <a:srgbClr val="F8FF95"/>
                </a:solidFill>
              </a:rPr>
              <a:t>				</a:t>
            </a:r>
            <a:r>
              <a:rPr lang="en-US" dirty="0" smtClean="0">
                <a:solidFill>
                  <a:srgbClr val="FFFF00"/>
                </a:solidFill>
              </a:rPr>
              <a:t>versus</a:t>
            </a:r>
          </a:p>
          <a:p>
            <a:pPr algn="just"/>
            <a:r>
              <a:rPr lang="en-US" dirty="0">
                <a:solidFill>
                  <a:srgbClr val="F8FF95"/>
                </a:solidFill>
              </a:rPr>
              <a:t>	</a:t>
            </a:r>
            <a:r>
              <a:rPr lang="en-US" i="1" dirty="0">
                <a:solidFill>
                  <a:srgbClr val="FFFF00"/>
                </a:solidFill>
              </a:rPr>
              <a:t>The mail man was attacked by angry </a:t>
            </a:r>
            <a:r>
              <a:rPr lang="en-US" i="1" dirty="0" smtClean="0">
                <a:solidFill>
                  <a:srgbClr val="F513FF"/>
                </a:solidFill>
              </a:rPr>
              <a:t>dogs</a:t>
            </a:r>
            <a:r>
              <a:rPr lang="en-US" i="1" dirty="0" smtClean="0">
                <a:solidFill>
                  <a:srgbClr val="FFFF00"/>
                </a:solidFill>
              </a:rPr>
              <a:t>.</a:t>
            </a:r>
            <a:endParaRPr lang="en-US" dirty="0" smtClean="0">
              <a:solidFill>
                <a:srgbClr val="FFFF00"/>
              </a:solidFill>
            </a:endParaRPr>
          </a:p>
        </p:txBody>
      </p:sp>
      <p:sp>
        <p:nvSpPr>
          <p:cNvPr id="3" name="ZoneTexte 2"/>
          <p:cNvSpPr txBox="1"/>
          <p:nvPr/>
        </p:nvSpPr>
        <p:spPr>
          <a:xfrm>
            <a:off x="0" y="1806696"/>
            <a:ext cx="5707537" cy="923330"/>
          </a:xfrm>
          <a:prstGeom prst="rect">
            <a:avLst/>
          </a:prstGeom>
          <a:noFill/>
        </p:spPr>
        <p:txBody>
          <a:bodyPr wrap="none" rtlCol="0">
            <a:spAutoFit/>
          </a:bodyPr>
          <a:lstStyle/>
          <a:p>
            <a:pPr algn="just"/>
            <a:r>
              <a:rPr lang="en-US" dirty="0" smtClean="0">
                <a:solidFill>
                  <a:srgbClr val="F513FF"/>
                </a:solidFill>
              </a:rPr>
              <a:t>Manipulation musicale</a:t>
            </a:r>
            <a:r>
              <a:rPr lang="en-US" dirty="0" smtClean="0">
                <a:solidFill>
                  <a:srgbClr val="FFFF00"/>
                </a:solidFill>
              </a:rPr>
              <a:t>: </a:t>
            </a:r>
            <a:r>
              <a:rPr lang="en-US" dirty="0" err="1" smtClean="0">
                <a:solidFill>
                  <a:srgbClr val="FFFF00"/>
                </a:solidFill>
              </a:rPr>
              <a:t>attente</a:t>
            </a:r>
            <a:r>
              <a:rPr lang="en-US" dirty="0" smtClean="0">
                <a:solidFill>
                  <a:srgbClr val="FFFF00"/>
                </a:solidFill>
              </a:rPr>
              <a:t> </a:t>
            </a:r>
            <a:r>
              <a:rPr lang="en-US" dirty="0" err="1" smtClean="0">
                <a:solidFill>
                  <a:srgbClr val="FFFF00"/>
                </a:solidFill>
              </a:rPr>
              <a:t>harmonique</a:t>
            </a:r>
            <a:endParaRPr lang="en-US" dirty="0" smtClean="0">
              <a:solidFill>
                <a:srgbClr val="FFFF00"/>
              </a:solidFill>
            </a:endParaRPr>
          </a:p>
          <a:p>
            <a:pPr algn="just"/>
            <a:endParaRPr lang="en-US" dirty="0">
              <a:solidFill>
                <a:srgbClr val="F8FF95"/>
              </a:solidFill>
            </a:endParaRPr>
          </a:p>
          <a:p>
            <a:pPr algn="just"/>
            <a:r>
              <a:rPr lang="en-US" dirty="0" smtClean="0">
                <a:solidFill>
                  <a:srgbClr val="F8FF95"/>
                </a:solidFill>
              </a:rPr>
              <a:t>	</a:t>
            </a:r>
            <a:r>
              <a:rPr lang="en-US" dirty="0">
                <a:solidFill>
                  <a:srgbClr val="FFFF00"/>
                </a:solidFill>
              </a:rPr>
              <a:t>accord </a:t>
            </a:r>
            <a:r>
              <a:rPr lang="en-US" dirty="0" err="1">
                <a:solidFill>
                  <a:srgbClr val="FFFF00"/>
                </a:solidFill>
              </a:rPr>
              <a:t>cible</a:t>
            </a:r>
            <a:r>
              <a:rPr lang="en-US" dirty="0">
                <a:solidFill>
                  <a:srgbClr val="FFFF00"/>
                </a:solidFill>
              </a:rPr>
              <a:t> </a:t>
            </a:r>
            <a:r>
              <a:rPr lang="en-US" i="1" dirty="0" err="1">
                <a:solidFill>
                  <a:srgbClr val="FFFF00"/>
                </a:solidFill>
              </a:rPr>
              <a:t>dans</a:t>
            </a:r>
            <a:r>
              <a:rPr lang="en-US" i="1" dirty="0">
                <a:solidFill>
                  <a:srgbClr val="FFFF00"/>
                </a:solidFill>
              </a:rPr>
              <a:t> la </a:t>
            </a:r>
            <a:r>
              <a:rPr lang="en-US" i="1" dirty="0" err="1">
                <a:solidFill>
                  <a:srgbClr val="FFFF00"/>
                </a:solidFill>
              </a:rPr>
              <a:t>tonalité</a:t>
            </a:r>
            <a:r>
              <a:rPr lang="en-US" i="1" dirty="0">
                <a:solidFill>
                  <a:srgbClr val="FFFF00"/>
                </a:solidFill>
              </a:rPr>
              <a:t> </a:t>
            </a:r>
            <a:r>
              <a:rPr lang="en-US" dirty="0">
                <a:solidFill>
                  <a:srgbClr val="FFFF00"/>
                </a:solidFill>
              </a:rPr>
              <a:t>versus </a:t>
            </a:r>
            <a:r>
              <a:rPr lang="en-US" i="1" dirty="0">
                <a:solidFill>
                  <a:srgbClr val="FFFF00"/>
                </a:solidFill>
              </a:rPr>
              <a:t>hors de la </a:t>
            </a:r>
            <a:r>
              <a:rPr lang="en-US" i="1" dirty="0" err="1">
                <a:solidFill>
                  <a:srgbClr val="FFFF00"/>
                </a:solidFill>
              </a:rPr>
              <a:t>tonalité</a:t>
            </a:r>
            <a:endParaRPr lang="en-US" i="1" dirty="0" smtClean="0">
              <a:solidFill>
                <a:srgbClr val="F8FF95"/>
              </a:solidFill>
            </a:endParaRPr>
          </a:p>
        </p:txBody>
      </p:sp>
      <p:sp>
        <p:nvSpPr>
          <p:cNvPr id="4" name="ZoneTexte 3"/>
          <p:cNvSpPr txBox="1"/>
          <p:nvPr/>
        </p:nvSpPr>
        <p:spPr>
          <a:xfrm>
            <a:off x="6404480" y="147131"/>
            <a:ext cx="2640782" cy="2308324"/>
          </a:xfrm>
          <a:prstGeom prst="rect">
            <a:avLst/>
          </a:prstGeom>
          <a:noFill/>
        </p:spPr>
        <p:txBody>
          <a:bodyPr wrap="square" rtlCol="0">
            <a:spAutoFit/>
          </a:bodyPr>
          <a:lstStyle/>
          <a:p>
            <a:pPr algn="just"/>
            <a:r>
              <a:rPr lang="en-US" dirty="0" err="1" smtClean="0">
                <a:solidFill>
                  <a:srgbClr val="FFFF00"/>
                </a:solidFill>
              </a:rPr>
              <a:t>Prédiction</a:t>
            </a:r>
            <a:r>
              <a:rPr lang="en-US" dirty="0" smtClean="0">
                <a:solidFill>
                  <a:srgbClr val="FFFF00"/>
                </a:solidFill>
              </a:rPr>
              <a:t> de la SSIRH :</a:t>
            </a:r>
          </a:p>
          <a:p>
            <a:pPr algn="just"/>
            <a:r>
              <a:rPr lang="en-US" dirty="0" err="1" smtClean="0">
                <a:solidFill>
                  <a:srgbClr val="FFFF00"/>
                </a:solidFill>
              </a:rPr>
              <a:t>Aucune</a:t>
            </a:r>
            <a:r>
              <a:rPr lang="en-US" dirty="0" smtClean="0">
                <a:solidFill>
                  <a:srgbClr val="FFFF00"/>
                </a:solidFill>
              </a:rPr>
              <a:t> </a:t>
            </a:r>
            <a:r>
              <a:rPr lang="en-US" dirty="0" err="1" smtClean="0">
                <a:solidFill>
                  <a:srgbClr val="FFFF00"/>
                </a:solidFill>
              </a:rPr>
              <a:t>prédiction</a:t>
            </a:r>
            <a:r>
              <a:rPr lang="en-US" dirty="0" smtClean="0">
                <a:solidFill>
                  <a:srgbClr val="FFFF00"/>
                </a:solidFill>
              </a:rPr>
              <a:t>.</a:t>
            </a:r>
          </a:p>
          <a:p>
            <a:pPr algn="just"/>
            <a:endParaRPr lang="en-US" dirty="0">
              <a:solidFill>
                <a:srgbClr val="FFFF00"/>
              </a:solidFill>
            </a:endParaRPr>
          </a:p>
          <a:p>
            <a:pPr algn="just"/>
            <a:r>
              <a:rPr lang="fr-FR" dirty="0" smtClean="0">
                <a:solidFill>
                  <a:srgbClr val="FFFF00"/>
                </a:solidFill>
              </a:rPr>
              <a:t>S</a:t>
            </a:r>
            <a:r>
              <a:rPr lang="en-US" dirty="0" err="1" smtClean="0">
                <a:solidFill>
                  <a:srgbClr val="FFFF00"/>
                </a:solidFill>
              </a:rPr>
              <a:t>pécifique</a:t>
            </a:r>
            <a:r>
              <a:rPr lang="en-US" dirty="0" smtClean="0">
                <a:solidFill>
                  <a:srgbClr val="FFFF00"/>
                </a:solidFill>
              </a:rPr>
              <a:t> </a:t>
            </a:r>
            <a:r>
              <a:rPr lang="en-US" dirty="0" err="1" smtClean="0">
                <a:solidFill>
                  <a:srgbClr val="FFFF00"/>
                </a:solidFill>
              </a:rPr>
              <a:t>à</a:t>
            </a:r>
            <a:r>
              <a:rPr lang="en-US" dirty="0" smtClean="0">
                <a:solidFill>
                  <a:srgbClr val="FFFF00"/>
                </a:solidFill>
              </a:rPr>
              <a:t> la </a:t>
            </a:r>
            <a:r>
              <a:rPr lang="en-US" dirty="0" err="1" smtClean="0">
                <a:solidFill>
                  <a:srgbClr val="FFFF00"/>
                </a:solidFill>
              </a:rPr>
              <a:t>syntaxe</a:t>
            </a:r>
            <a:r>
              <a:rPr lang="en-US" dirty="0" smtClean="0">
                <a:solidFill>
                  <a:srgbClr val="FFFF00"/>
                </a:solidFill>
              </a:rPr>
              <a:t> : pas </a:t>
            </a:r>
            <a:r>
              <a:rPr lang="en-US" dirty="0" err="1" smtClean="0">
                <a:solidFill>
                  <a:srgbClr val="FFFF00"/>
                </a:solidFill>
              </a:rPr>
              <a:t>d’interaction</a:t>
            </a:r>
            <a:endParaRPr lang="en-US" dirty="0" smtClean="0">
              <a:solidFill>
                <a:srgbClr val="FFFF00"/>
              </a:solidFill>
            </a:endParaRPr>
          </a:p>
          <a:p>
            <a:pPr algn="just"/>
            <a:endParaRPr lang="en-US" dirty="0">
              <a:solidFill>
                <a:srgbClr val="FFFF00"/>
              </a:solidFill>
            </a:endParaRPr>
          </a:p>
          <a:p>
            <a:pPr algn="just"/>
            <a:r>
              <a:rPr lang="en-US" dirty="0" smtClean="0">
                <a:solidFill>
                  <a:srgbClr val="FFFF00"/>
                </a:solidFill>
              </a:rPr>
              <a:t>Un </a:t>
            </a:r>
            <a:r>
              <a:rPr lang="en-US" dirty="0" err="1" smtClean="0">
                <a:solidFill>
                  <a:srgbClr val="FFFF00"/>
                </a:solidFill>
              </a:rPr>
              <a:t>traitement</a:t>
            </a:r>
            <a:r>
              <a:rPr lang="en-US" dirty="0" smtClean="0">
                <a:solidFill>
                  <a:srgbClr val="FFFF00"/>
                </a:solidFill>
              </a:rPr>
              <a:t> plus </a:t>
            </a:r>
            <a:r>
              <a:rPr lang="en-US" dirty="0" err="1" smtClean="0">
                <a:solidFill>
                  <a:srgbClr val="FFFF00"/>
                </a:solidFill>
              </a:rPr>
              <a:t>général</a:t>
            </a:r>
            <a:r>
              <a:rPr lang="en-US" dirty="0" smtClean="0">
                <a:solidFill>
                  <a:srgbClr val="FFFF00"/>
                </a:solidFill>
              </a:rPr>
              <a:t>: interaction</a:t>
            </a:r>
          </a:p>
        </p:txBody>
      </p:sp>
      <p:pic>
        <p:nvPicPr>
          <p:cNvPr id="7" name="Image 6"/>
          <p:cNvPicPr>
            <a:picLocks noChangeAspect="1"/>
          </p:cNvPicPr>
          <p:nvPr/>
        </p:nvPicPr>
        <p:blipFill>
          <a:blip r:embed="rId2"/>
          <a:stretch>
            <a:fillRect/>
          </a:stretch>
        </p:blipFill>
        <p:spPr>
          <a:xfrm>
            <a:off x="1612900" y="2857026"/>
            <a:ext cx="5907314" cy="3933212"/>
          </a:xfrm>
          <a:prstGeom prst="rect">
            <a:avLst/>
          </a:prstGeom>
        </p:spPr>
      </p:pic>
    </p:spTree>
    <p:extLst>
      <p:ext uri="{BB962C8B-B14F-4D97-AF65-F5344CB8AC3E}">
        <p14:creationId xmlns:p14="http://schemas.microsoft.com/office/powerpoint/2010/main" val="26524020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8"/>
          <p:cNvSpPr txBox="1">
            <a:spLocks noChangeArrowheads="1"/>
          </p:cNvSpPr>
          <p:nvPr/>
        </p:nvSpPr>
        <p:spPr bwMode="auto">
          <a:xfrm>
            <a:off x="862760" y="742938"/>
            <a:ext cx="495392" cy="261610"/>
          </a:xfrm>
          <a:prstGeom prst="rect">
            <a:avLst/>
          </a:prstGeom>
          <a:noFill/>
          <a:ln w="9525">
            <a:solidFill>
              <a:srgbClr val="F8FF95"/>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err="1" smtClean="0">
                <a:solidFill>
                  <a:srgbClr val="F8FF95"/>
                </a:solidFill>
                <a:cs typeface="Arial" charset="0"/>
              </a:rPr>
              <a:t>After</a:t>
            </a:r>
            <a:endParaRPr lang="fr-FR" sz="1100" dirty="0">
              <a:solidFill>
                <a:srgbClr val="F8FF95"/>
              </a:solidFill>
              <a:cs typeface="Arial" charset="0"/>
            </a:endParaRPr>
          </a:p>
        </p:txBody>
      </p:sp>
      <p:sp>
        <p:nvSpPr>
          <p:cNvPr id="3" name="ZoneTexte 29"/>
          <p:cNvSpPr txBox="1">
            <a:spLocks noChangeArrowheads="1"/>
          </p:cNvSpPr>
          <p:nvPr/>
        </p:nvSpPr>
        <p:spPr bwMode="auto">
          <a:xfrm>
            <a:off x="5521267" y="711962"/>
            <a:ext cx="435523" cy="261610"/>
          </a:xfrm>
          <a:prstGeom prst="rect">
            <a:avLst/>
          </a:prstGeom>
          <a:noFill/>
          <a:ln w="9525">
            <a:solidFill>
              <a:srgbClr val="F51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err="1" smtClean="0">
                <a:solidFill>
                  <a:srgbClr val="F8FF95"/>
                </a:solidFill>
                <a:cs typeface="Arial" charset="0"/>
              </a:rPr>
              <a:t>was</a:t>
            </a:r>
            <a:endParaRPr lang="fr-FR" sz="1100" dirty="0">
              <a:solidFill>
                <a:srgbClr val="F8FF95"/>
              </a:solidFill>
              <a:cs typeface="Arial" charset="0"/>
            </a:endParaRPr>
          </a:p>
        </p:txBody>
      </p:sp>
      <p:sp>
        <p:nvSpPr>
          <p:cNvPr id="4" name="ZoneTexte 30"/>
          <p:cNvSpPr txBox="1">
            <a:spLocks noChangeArrowheads="1"/>
          </p:cNvSpPr>
          <p:nvPr/>
        </p:nvSpPr>
        <p:spPr bwMode="auto">
          <a:xfrm>
            <a:off x="2593329" y="711962"/>
            <a:ext cx="942486" cy="261610"/>
          </a:xfrm>
          <a:prstGeom prst="rect">
            <a:avLst/>
          </a:prstGeom>
          <a:noFill/>
          <a:ln w="9525">
            <a:solidFill>
              <a:srgbClr val="F8FF95"/>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smtClean="0">
                <a:solidFill>
                  <a:srgbClr val="F8FF95"/>
                </a:solidFill>
                <a:cs typeface="Arial" charset="0"/>
              </a:rPr>
              <a:t>the attorney</a:t>
            </a:r>
            <a:endParaRPr lang="fr-FR" sz="1100" dirty="0">
              <a:solidFill>
                <a:srgbClr val="F8FF95"/>
              </a:solidFill>
              <a:cs typeface="Arial" charset="0"/>
            </a:endParaRPr>
          </a:p>
        </p:txBody>
      </p:sp>
      <p:sp>
        <p:nvSpPr>
          <p:cNvPr id="5" name="ZoneTexte 31"/>
          <p:cNvSpPr txBox="1">
            <a:spLocks noChangeArrowheads="1"/>
          </p:cNvSpPr>
          <p:nvPr/>
        </p:nvSpPr>
        <p:spPr bwMode="auto">
          <a:xfrm>
            <a:off x="3562698" y="478612"/>
            <a:ext cx="817185" cy="261423"/>
          </a:xfrm>
          <a:prstGeom prst="rect">
            <a:avLst/>
          </a:prstGeom>
          <a:noFill/>
          <a:ln w="9525">
            <a:solidFill>
              <a:srgbClr val="F8FF9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err="1" smtClean="0">
                <a:solidFill>
                  <a:srgbClr val="F8FF95"/>
                </a:solidFill>
                <a:cs typeface="Arial" charset="0"/>
              </a:rPr>
              <a:t>adviced</a:t>
            </a:r>
            <a:endParaRPr lang="fr-FR" sz="1100" dirty="0">
              <a:solidFill>
                <a:srgbClr val="F8FF95"/>
              </a:solidFill>
              <a:cs typeface="Arial" charset="0"/>
            </a:endParaRPr>
          </a:p>
        </p:txBody>
      </p:sp>
      <p:sp>
        <p:nvSpPr>
          <p:cNvPr id="6" name="ZoneTexte 32"/>
          <p:cNvSpPr txBox="1">
            <a:spLocks noChangeArrowheads="1"/>
          </p:cNvSpPr>
          <p:nvPr/>
        </p:nvSpPr>
        <p:spPr bwMode="auto">
          <a:xfrm>
            <a:off x="4403988" y="627323"/>
            <a:ext cx="817185" cy="430887"/>
          </a:xfrm>
          <a:prstGeom prst="rect">
            <a:avLst/>
          </a:prstGeom>
          <a:noFill/>
          <a:ln w="9525">
            <a:solidFill>
              <a:srgbClr val="F8FF9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smtClean="0">
                <a:solidFill>
                  <a:srgbClr val="F8FF95"/>
                </a:solidFill>
                <a:cs typeface="Arial" charset="0"/>
              </a:rPr>
              <a:t>the </a:t>
            </a:r>
            <a:r>
              <a:rPr lang="fr-FR" sz="1100" dirty="0" err="1" smtClean="0">
                <a:solidFill>
                  <a:srgbClr val="F8FF95"/>
                </a:solidFill>
                <a:cs typeface="Arial" charset="0"/>
              </a:rPr>
              <a:t>defendant</a:t>
            </a:r>
            <a:endParaRPr lang="fr-FR" sz="1100" dirty="0">
              <a:solidFill>
                <a:srgbClr val="F8FF95"/>
              </a:solidFill>
              <a:cs typeface="Arial" charset="0"/>
            </a:endParaRPr>
          </a:p>
        </p:txBody>
      </p:sp>
      <p:sp>
        <p:nvSpPr>
          <p:cNvPr id="7" name="ZoneTexte 34"/>
          <p:cNvSpPr txBox="1">
            <a:spLocks noChangeArrowheads="1"/>
          </p:cNvSpPr>
          <p:nvPr/>
        </p:nvSpPr>
        <p:spPr bwMode="auto">
          <a:xfrm>
            <a:off x="6416452" y="711962"/>
            <a:ext cx="498203" cy="261610"/>
          </a:xfrm>
          <a:prstGeom prst="rect">
            <a:avLst/>
          </a:prstGeom>
          <a:noFill/>
          <a:ln w="9525">
            <a:solidFill>
              <a:srgbClr val="F8FF95"/>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err="1" smtClean="0">
                <a:solidFill>
                  <a:srgbClr val="F8FF95"/>
                </a:solidFill>
                <a:cs typeface="Arial" charset="0"/>
              </a:rPr>
              <a:t>likely</a:t>
            </a:r>
            <a:endParaRPr lang="fr-FR" sz="1100" dirty="0">
              <a:solidFill>
                <a:srgbClr val="F8FF95"/>
              </a:solidFill>
              <a:cs typeface="Arial" charset="0"/>
            </a:endParaRPr>
          </a:p>
        </p:txBody>
      </p:sp>
      <p:sp>
        <p:nvSpPr>
          <p:cNvPr id="8" name="ZoneTexte 35"/>
          <p:cNvSpPr txBox="1">
            <a:spLocks noChangeArrowheads="1"/>
          </p:cNvSpPr>
          <p:nvPr/>
        </p:nvSpPr>
        <p:spPr bwMode="auto">
          <a:xfrm>
            <a:off x="7117959" y="711962"/>
            <a:ext cx="808860" cy="261610"/>
          </a:xfrm>
          <a:prstGeom prst="rect">
            <a:avLst/>
          </a:prstGeom>
          <a:noFill/>
          <a:ln w="9525">
            <a:solidFill>
              <a:srgbClr val="F8FF95"/>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smtClean="0">
                <a:solidFill>
                  <a:srgbClr val="F8FF95"/>
                </a:solidFill>
                <a:cs typeface="Arial" charset="0"/>
              </a:rPr>
              <a:t>to commit</a:t>
            </a:r>
            <a:endParaRPr lang="fr-FR" sz="1100" dirty="0">
              <a:solidFill>
                <a:srgbClr val="F8FF95"/>
              </a:solidFill>
              <a:cs typeface="Arial" charset="0"/>
            </a:endParaRPr>
          </a:p>
        </p:txBody>
      </p:sp>
      <p:sp>
        <p:nvSpPr>
          <p:cNvPr id="9" name="ZoneTexte 36"/>
          <p:cNvSpPr txBox="1">
            <a:spLocks noChangeArrowheads="1"/>
          </p:cNvSpPr>
          <p:nvPr/>
        </p:nvSpPr>
        <p:spPr bwMode="auto">
          <a:xfrm>
            <a:off x="7900367" y="711962"/>
            <a:ext cx="999780" cy="261610"/>
          </a:xfrm>
          <a:prstGeom prst="rect">
            <a:avLst/>
          </a:prstGeom>
          <a:noFill/>
          <a:ln w="9525">
            <a:solidFill>
              <a:srgbClr val="F8FF95"/>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smtClean="0">
                <a:solidFill>
                  <a:srgbClr val="F8FF95"/>
                </a:solidFill>
                <a:cs typeface="Arial" charset="0"/>
              </a:rPr>
              <a:t>more crimes.</a:t>
            </a:r>
            <a:endParaRPr lang="fr-FR" sz="1100" dirty="0">
              <a:solidFill>
                <a:srgbClr val="F8FF95"/>
              </a:solidFill>
              <a:cs typeface="Arial" charset="0"/>
            </a:endParaRPr>
          </a:p>
        </p:txBody>
      </p:sp>
      <p:sp>
        <p:nvSpPr>
          <p:cNvPr id="10" name="ZoneTexte 40"/>
          <p:cNvSpPr txBox="1">
            <a:spLocks noChangeArrowheads="1"/>
          </p:cNvSpPr>
          <p:nvPr/>
        </p:nvSpPr>
        <p:spPr bwMode="auto">
          <a:xfrm>
            <a:off x="130276" y="337232"/>
            <a:ext cx="19383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200" b="1" dirty="0">
                <a:solidFill>
                  <a:srgbClr val="F513FF"/>
                </a:solidFill>
                <a:cs typeface="Arial" charset="0"/>
              </a:rPr>
              <a:t>G</a:t>
            </a:r>
            <a:r>
              <a:rPr lang="fr-FR" sz="1200" b="1" dirty="0" smtClean="0">
                <a:solidFill>
                  <a:srgbClr val="F513FF"/>
                </a:solidFill>
                <a:cs typeface="Arial" charset="0"/>
              </a:rPr>
              <a:t>arden </a:t>
            </a:r>
            <a:r>
              <a:rPr lang="fr-FR" sz="1200" b="1" dirty="0" err="1" smtClean="0">
                <a:solidFill>
                  <a:srgbClr val="F513FF"/>
                </a:solidFill>
                <a:cs typeface="Arial" charset="0"/>
              </a:rPr>
              <a:t>path</a:t>
            </a:r>
            <a:r>
              <a:rPr lang="fr-FR" sz="1200" b="1" dirty="0" smtClean="0">
                <a:solidFill>
                  <a:srgbClr val="F513FF"/>
                </a:solidFill>
                <a:cs typeface="Arial" charset="0"/>
              </a:rPr>
              <a:t> syntaxique</a:t>
            </a:r>
            <a:endParaRPr lang="fr-FR" sz="1200" b="1" dirty="0">
              <a:solidFill>
                <a:srgbClr val="F513FF"/>
              </a:solidFill>
              <a:cs typeface="Arial" charset="0"/>
            </a:endParaRPr>
          </a:p>
        </p:txBody>
      </p:sp>
      <p:sp>
        <p:nvSpPr>
          <p:cNvPr id="11" name="ZoneTexte 10"/>
          <p:cNvSpPr txBox="1">
            <a:spLocks noChangeArrowheads="1"/>
          </p:cNvSpPr>
          <p:nvPr/>
        </p:nvSpPr>
        <p:spPr bwMode="auto">
          <a:xfrm>
            <a:off x="728005" y="2101075"/>
            <a:ext cx="764903" cy="261611"/>
          </a:xfrm>
          <a:prstGeom prst="rect">
            <a:avLst/>
          </a:prstGeom>
          <a:noFill/>
          <a:ln w="9525">
            <a:solidFill>
              <a:srgbClr val="F8FF95"/>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smtClean="0">
                <a:solidFill>
                  <a:srgbClr val="F8FF95"/>
                </a:solidFill>
                <a:cs typeface="Arial" charset="0"/>
              </a:rPr>
              <a:t>The boss</a:t>
            </a:r>
            <a:endParaRPr lang="fr-FR" sz="1100" dirty="0">
              <a:solidFill>
                <a:srgbClr val="F8FF95"/>
              </a:solidFill>
              <a:cs typeface="Arial" charset="0"/>
            </a:endParaRPr>
          </a:p>
        </p:txBody>
      </p:sp>
      <p:sp>
        <p:nvSpPr>
          <p:cNvPr id="12" name="ZoneTexte 11"/>
          <p:cNvSpPr txBox="1">
            <a:spLocks noChangeArrowheads="1"/>
          </p:cNvSpPr>
          <p:nvPr/>
        </p:nvSpPr>
        <p:spPr bwMode="auto">
          <a:xfrm>
            <a:off x="1914552" y="2101075"/>
            <a:ext cx="647326" cy="261611"/>
          </a:xfrm>
          <a:prstGeom prst="rect">
            <a:avLst/>
          </a:prstGeom>
          <a:noFill/>
          <a:ln w="9525">
            <a:solidFill>
              <a:srgbClr val="F8FF95"/>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err="1" smtClean="0">
                <a:solidFill>
                  <a:srgbClr val="F8FF95"/>
                </a:solidFill>
                <a:cs typeface="Arial" charset="0"/>
              </a:rPr>
              <a:t>warned</a:t>
            </a:r>
            <a:endParaRPr lang="fr-FR" sz="1100" dirty="0">
              <a:solidFill>
                <a:srgbClr val="F8FF95"/>
              </a:solidFill>
              <a:cs typeface="Arial" charset="0"/>
            </a:endParaRPr>
          </a:p>
        </p:txBody>
      </p:sp>
      <p:sp>
        <p:nvSpPr>
          <p:cNvPr id="13" name="ZoneTexte 12"/>
          <p:cNvSpPr txBox="1">
            <a:spLocks noChangeArrowheads="1"/>
          </p:cNvSpPr>
          <p:nvPr/>
        </p:nvSpPr>
        <p:spPr bwMode="auto">
          <a:xfrm>
            <a:off x="2581654" y="2101075"/>
            <a:ext cx="965836" cy="261611"/>
          </a:xfrm>
          <a:prstGeom prst="rect">
            <a:avLst/>
          </a:prstGeom>
          <a:noFill/>
          <a:ln w="9525">
            <a:solidFill>
              <a:srgbClr val="F8FF95"/>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smtClean="0">
                <a:solidFill>
                  <a:srgbClr val="F8FF95"/>
                </a:solidFill>
                <a:cs typeface="Arial" charset="0"/>
              </a:rPr>
              <a:t>the </a:t>
            </a:r>
            <a:r>
              <a:rPr lang="fr-FR" sz="1100" dirty="0" err="1" smtClean="0">
                <a:solidFill>
                  <a:srgbClr val="F8FF95"/>
                </a:solidFill>
                <a:cs typeface="Arial" charset="0"/>
              </a:rPr>
              <a:t>mailman</a:t>
            </a:r>
            <a:endParaRPr lang="fr-FR" sz="1100" dirty="0">
              <a:solidFill>
                <a:srgbClr val="F8FF95"/>
              </a:solidFill>
              <a:cs typeface="Arial" charset="0"/>
            </a:endParaRPr>
          </a:p>
        </p:txBody>
      </p:sp>
      <p:sp>
        <p:nvSpPr>
          <p:cNvPr id="14" name="ZoneTexte 13"/>
          <p:cNvSpPr txBox="1">
            <a:spLocks noChangeArrowheads="1"/>
          </p:cNvSpPr>
          <p:nvPr/>
        </p:nvSpPr>
        <p:spPr bwMode="auto">
          <a:xfrm>
            <a:off x="3562664" y="2101075"/>
            <a:ext cx="817252" cy="261611"/>
          </a:xfrm>
          <a:prstGeom prst="rect">
            <a:avLst/>
          </a:prstGeom>
          <a:noFill/>
          <a:ln w="9525">
            <a:solidFill>
              <a:srgbClr val="F8FF9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smtClean="0">
                <a:solidFill>
                  <a:srgbClr val="F8FF95"/>
                </a:solidFill>
                <a:cs typeface="Arial" charset="0"/>
              </a:rPr>
              <a:t>to </a:t>
            </a:r>
            <a:r>
              <a:rPr lang="fr-FR" sz="1100" dirty="0" err="1" smtClean="0">
                <a:solidFill>
                  <a:srgbClr val="F8FF95"/>
                </a:solidFill>
                <a:cs typeface="Arial" charset="0"/>
              </a:rPr>
              <a:t>watch</a:t>
            </a:r>
            <a:endParaRPr lang="fr-FR" sz="1100" dirty="0">
              <a:solidFill>
                <a:srgbClr val="F8FF95"/>
              </a:solidFill>
              <a:cs typeface="Arial" charset="0"/>
            </a:endParaRPr>
          </a:p>
        </p:txBody>
      </p:sp>
      <p:sp>
        <p:nvSpPr>
          <p:cNvPr id="15" name="ZoneTexte 14"/>
          <p:cNvSpPr txBox="1">
            <a:spLocks noChangeArrowheads="1"/>
          </p:cNvSpPr>
          <p:nvPr/>
        </p:nvSpPr>
        <p:spPr bwMode="auto">
          <a:xfrm>
            <a:off x="4403954" y="2101075"/>
            <a:ext cx="817252" cy="261611"/>
          </a:xfrm>
          <a:prstGeom prst="rect">
            <a:avLst/>
          </a:prstGeom>
          <a:noFill/>
          <a:ln w="9525">
            <a:solidFill>
              <a:srgbClr val="F8FF9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smtClean="0">
                <a:solidFill>
                  <a:srgbClr val="F8FF95"/>
                </a:solidFill>
                <a:cs typeface="Arial" charset="0"/>
              </a:rPr>
              <a:t>for </a:t>
            </a:r>
            <a:r>
              <a:rPr lang="fr-FR" sz="1100" dirty="0" err="1" smtClean="0">
                <a:solidFill>
                  <a:srgbClr val="F8FF95"/>
                </a:solidFill>
                <a:cs typeface="Arial" charset="0"/>
              </a:rPr>
              <a:t>angry</a:t>
            </a:r>
            <a:endParaRPr lang="fr-FR" sz="1100" dirty="0">
              <a:solidFill>
                <a:srgbClr val="F8FF95"/>
              </a:solidFill>
              <a:cs typeface="Arial" charset="0"/>
            </a:endParaRPr>
          </a:p>
        </p:txBody>
      </p:sp>
      <p:sp>
        <p:nvSpPr>
          <p:cNvPr id="16" name="ZoneTexte 15"/>
          <p:cNvSpPr txBox="1">
            <a:spLocks noChangeArrowheads="1"/>
          </p:cNvSpPr>
          <p:nvPr/>
        </p:nvSpPr>
        <p:spPr bwMode="auto">
          <a:xfrm>
            <a:off x="5493749" y="1938103"/>
            <a:ext cx="490558" cy="261611"/>
          </a:xfrm>
          <a:prstGeom prst="rect">
            <a:avLst/>
          </a:prstGeom>
          <a:noFill/>
          <a:ln w="9525">
            <a:solidFill>
              <a:srgbClr val="F8FF95"/>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err="1" smtClean="0">
                <a:solidFill>
                  <a:srgbClr val="F8FF95"/>
                </a:solidFill>
                <a:cs typeface="Arial" charset="0"/>
              </a:rPr>
              <a:t>dogs</a:t>
            </a:r>
            <a:endParaRPr lang="fr-FR" sz="1100" dirty="0">
              <a:solidFill>
                <a:srgbClr val="F8FF95"/>
              </a:solidFill>
              <a:cs typeface="Arial" charset="0"/>
            </a:endParaRPr>
          </a:p>
        </p:txBody>
      </p:sp>
      <p:sp>
        <p:nvSpPr>
          <p:cNvPr id="17" name="ZoneTexte 16"/>
          <p:cNvSpPr txBox="1">
            <a:spLocks noChangeArrowheads="1"/>
          </p:cNvSpPr>
          <p:nvPr/>
        </p:nvSpPr>
        <p:spPr bwMode="auto">
          <a:xfrm>
            <a:off x="6404604" y="2101075"/>
            <a:ext cx="521898" cy="261610"/>
          </a:xfrm>
          <a:prstGeom prst="rect">
            <a:avLst/>
          </a:prstGeom>
          <a:noFill/>
          <a:ln w="9525">
            <a:solidFill>
              <a:srgbClr val="F8FF95"/>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err="1" smtClean="0">
                <a:solidFill>
                  <a:srgbClr val="F8FF95"/>
                </a:solidFill>
                <a:cs typeface="Arial" charset="0"/>
              </a:rPr>
              <a:t>when</a:t>
            </a:r>
            <a:endParaRPr lang="fr-FR" sz="1100" dirty="0">
              <a:solidFill>
                <a:srgbClr val="F8FF95"/>
              </a:solidFill>
              <a:cs typeface="Arial" charset="0"/>
            </a:endParaRPr>
          </a:p>
        </p:txBody>
      </p:sp>
      <p:sp>
        <p:nvSpPr>
          <p:cNvPr id="18" name="ZoneTexte 17"/>
          <p:cNvSpPr txBox="1">
            <a:spLocks noChangeArrowheads="1"/>
          </p:cNvSpPr>
          <p:nvPr/>
        </p:nvSpPr>
        <p:spPr bwMode="auto">
          <a:xfrm>
            <a:off x="7128159" y="2101075"/>
            <a:ext cx="788460" cy="261610"/>
          </a:xfrm>
          <a:prstGeom prst="rect">
            <a:avLst/>
          </a:prstGeom>
          <a:noFill/>
          <a:ln w="9525">
            <a:solidFill>
              <a:srgbClr val="F8FF95"/>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err="1" smtClean="0">
                <a:solidFill>
                  <a:srgbClr val="F8FF95"/>
                </a:solidFill>
                <a:cs typeface="Arial" charset="0"/>
              </a:rPr>
              <a:t>delivering</a:t>
            </a:r>
            <a:endParaRPr lang="fr-FR" sz="1100" dirty="0">
              <a:solidFill>
                <a:srgbClr val="F8FF95"/>
              </a:solidFill>
              <a:cs typeface="Arial" charset="0"/>
            </a:endParaRPr>
          </a:p>
        </p:txBody>
      </p:sp>
      <p:sp>
        <p:nvSpPr>
          <p:cNvPr id="19" name="ZoneTexte 18"/>
          <p:cNvSpPr txBox="1">
            <a:spLocks noChangeArrowheads="1"/>
          </p:cNvSpPr>
          <p:nvPr/>
        </p:nvSpPr>
        <p:spPr bwMode="auto">
          <a:xfrm>
            <a:off x="8034950" y="2101075"/>
            <a:ext cx="730614" cy="261610"/>
          </a:xfrm>
          <a:prstGeom prst="rect">
            <a:avLst/>
          </a:prstGeom>
          <a:noFill/>
          <a:ln w="9525">
            <a:solidFill>
              <a:srgbClr val="F8FF95"/>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smtClean="0">
                <a:solidFill>
                  <a:srgbClr val="F8FF95"/>
                </a:solidFill>
                <a:cs typeface="Arial" charset="0"/>
              </a:rPr>
              <a:t>the mail.</a:t>
            </a:r>
            <a:endParaRPr lang="fr-FR" sz="1100" dirty="0">
              <a:solidFill>
                <a:srgbClr val="F8FF95"/>
              </a:solidFill>
              <a:cs typeface="Arial" charset="0"/>
            </a:endParaRPr>
          </a:p>
        </p:txBody>
      </p:sp>
      <p:sp>
        <p:nvSpPr>
          <p:cNvPr id="20" name="ZoneTexte 24"/>
          <p:cNvSpPr txBox="1">
            <a:spLocks noChangeArrowheads="1"/>
          </p:cNvSpPr>
          <p:nvPr/>
        </p:nvSpPr>
        <p:spPr bwMode="auto">
          <a:xfrm>
            <a:off x="5517306" y="2284633"/>
            <a:ext cx="443444" cy="261610"/>
          </a:xfrm>
          <a:prstGeom prst="rect">
            <a:avLst/>
          </a:prstGeom>
          <a:noFill/>
          <a:ln w="9525">
            <a:solidFill>
              <a:srgbClr val="BC178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err="1" smtClean="0">
                <a:solidFill>
                  <a:srgbClr val="F8FF95"/>
                </a:solidFill>
                <a:cs typeface="Arial" charset="0"/>
              </a:rPr>
              <a:t>pigs</a:t>
            </a:r>
            <a:endParaRPr lang="fr-FR" sz="1100" dirty="0">
              <a:solidFill>
                <a:srgbClr val="F8FF95"/>
              </a:solidFill>
              <a:cs typeface="Arial" charset="0"/>
            </a:endParaRPr>
          </a:p>
        </p:txBody>
      </p:sp>
      <p:sp>
        <p:nvSpPr>
          <p:cNvPr id="21" name="ZoneTexte 41"/>
          <p:cNvSpPr txBox="1">
            <a:spLocks noChangeArrowheads="1"/>
          </p:cNvSpPr>
          <p:nvPr/>
        </p:nvSpPr>
        <p:spPr bwMode="auto">
          <a:xfrm>
            <a:off x="130276" y="1735078"/>
            <a:ext cx="19135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200" b="1" dirty="0" smtClean="0">
                <a:solidFill>
                  <a:srgbClr val="F513FF"/>
                </a:solidFill>
                <a:cs typeface="Arial" charset="0"/>
              </a:rPr>
              <a:t>Violations sémantiques</a:t>
            </a:r>
            <a:endParaRPr lang="fr-FR" sz="1200" b="1" dirty="0">
              <a:solidFill>
                <a:srgbClr val="F513FF"/>
              </a:solidFill>
              <a:cs typeface="Arial" charset="0"/>
            </a:endParaRPr>
          </a:p>
        </p:txBody>
      </p:sp>
      <p:grpSp>
        <p:nvGrpSpPr>
          <p:cNvPr id="22" name="Grouper 26"/>
          <p:cNvGrpSpPr>
            <a:grpSpLocks/>
          </p:cNvGrpSpPr>
          <p:nvPr/>
        </p:nvGrpSpPr>
        <p:grpSpPr bwMode="auto">
          <a:xfrm>
            <a:off x="376238" y="3181581"/>
            <a:ext cx="8370887" cy="3639906"/>
            <a:chOff x="386736" y="3149139"/>
            <a:chExt cx="8370527" cy="3640573"/>
          </a:xfrm>
        </p:grpSpPr>
        <p:pic>
          <p:nvPicPr>
            <p:cNvPr id="23" name="Image 3" descr="Context.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6736" y="3149139"/>
              <a:ext cx="8370527"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4" descr="Related_chord.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624856" y="5097712"/>
              <a:ext cx="884884" cy="16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 5" descr="unrelated_chord.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726549" y="5058000"/>
              <a:ext cx="1073201" cy="17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Connecteur droit avec flèche 25"/>
            <p:cNvCxnSpPr/>
            <p:nvPr/>
          </p:nvCxnSpPr>
          <p:spPr>
            <a:xfrm rot="5400000">
              <a:off x="4989409" y="4420002"/>
              <a:ext cx="755788" cy="598462"/>
            </a:xfrm>
            <a:prstGeom prst="straightConnector1">
              <a:avLst/>
            </a:prstGeom>
            <a:ln>
              <a:solidFill>
                <a:srgbClr val="0C5E9A"/>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Connecteur droit avec flèche 26"/>
            <p:cNvCxnSpPr/>
            <p:nvPr/>
          </p:nvCxnSpPr>
          <p:spPr>
            <a:xfrm rot="16200000" flipH="1">
              <a:off x="5637086" y="4431109"/>
              <a:ext cx="716093" cy="536552"/>
            </a:xfrm>
            <a:prstGeom prst="straightConnector1">
              <a:avLst/>
            </a:prstGeom>
            <a:ln>
              <a:solidFill>
                <a:srgbClr val="BC1789"/>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8" name="ZoneTexte 42"/>
          <p:cNvSpPr txBox="1">
            <a:spLocks noChangeArrowheads="1"/>
          </p:cNvSpPr>
          <p:nvPr/>
        </p:nvSpPr>
        <p:spPr bwMode="auto">
          <a:xfrm>
            <a:off x="130276" y="2870442"/>
            <a:ext cx="26816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200" b="1" dirty="0" smtClean="0">
                <a:solidFill>
                  <a:srgbClr val="F513FF"/>
                </a:solidFill>
                <a:cs typeface="Arial" charset="0"/>
              </a:rPr>
              <a:t>Manipulation musicale syntaxique</a:t>
            </a:r>
            <a:endParaRPr lang="fr-FR" sz="1200" b="1" dirty="0">
              <a:solidFill>
                <a:srgbClr val="F513FF"/>
              </a:solidFill>
              <a:cs typeface="Arial" charset="0"/>
            </a:endParaRPr>
          </a:p>
        </p:txBody>
      </p:sp>
      <p:sp>
        <p:nvSpPr>
          <p:cNvPr id="29" name="Rectangle 28"/>
          <p:cNvSpPr/>
          <p:nvPr/>
        </p:nvSpPr>
        <p:spPr>
          <a:xfrm>
            <a:off x="5261191" y="528638"/>
            <a:ext cx="955675" cy="4452937"/>
          </a:xfrm>
          <a:prstGeom prst="rect">
            <a:avLst/>
          </a:prstGeom>
          <a:noFill/>
          <a:ln>
            <a:solidFill>
              <a:srgbClr val="BC178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8FF95"/>
              </a:solidFill>
            </a:endParaRPr>
          </a:p>
        </p:txBody>
      </p:sp>
      <p:sp>
        <p:nvSpPr>
          <p:cNvPr id="30" name="Rectangle 29"/>
          <p:cNvSpPr/>
          <p:nvPr/>
        </p:nvSpPr>
        <p:spPr>
          <a:xfrm>
            <a:off x="376238" y="3180728"/>
            <a:ext cx="1468437" cy="1793875"/>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8FF95"/>
              </a:solidFill>
            </a:endParaRPr>
          </a:p>
        </p:txBody>
      </p:sp>
      <p:sp>
        <p:nvSpPr>
          <p:cNvPr id="31" name="Rectangle 30"/>
          <p:cNvSpPr/>
          <p:nvPr/>
        </p:nvSpPr>
        <p:spPr>
          <a:xfrm>
            <a:off x="1808003" y="3180134"/>
            <a:ext cx="860425" cy="1798637"/>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8FF95"/>
              </a:solidFill>
            </a:endParaRPr>
          </a:p>
        </p:txBody>
      </p:sp>
      <p:sp>
        <p:nvSpPr>
          <p:cNvPr id="32" name="Rectangle 31"/>
          <p:cNvSpPr/>
          <p:nvPr/>
        </p:nvSpPr>
        <p:spPr>
          <a:xfrm>
            <a:off x="2656639" y="3180134"/>
            <a:ext cx="865187" cy="1798637"/>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8FF95"/>
              </a:solidFill>
            </a:endParaRPr>
          </a:p>
        </p:txBody>
      </p:sp>
      <p:sp>
        <p:nvSpPr>
          <p:cNvPr id="33" name="Rectangle 32"/>
          <p:cNvSpPr/>
          <p:nvPr/>
        </p:nvSpPr>
        <p:spPr>
          <a:xfrm>
            <a:off x="3527160" y="3180134"/>
            <a:ext cx="863600" cy="1798637"/>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8FF95"/>
              </a:solidFill>
            </a:endParaRPr>
          </a:p>
        </p:txBody>
      </p:sp>
      <p:sp>
        <p:nvSpPr>
          <p:cNvPr id="34" name="Rectangle 33"/>
          <p:cNvSpPr/>
          <p:nvPr/>
        </p:nvSpPr>
        <p:spPr>
          <a:xfrm>
            <a:off x="4380780" y="3180134"/>
            <a:ext cx="863600" cy="1798637"/>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8FF95"/>
              </a:solidFill>
            </a:endParaRPr>
          </a:p>
        </p:txBody>
      </p:sp>
      <p:sp>
        <p:nvSpPr>
          <p:cNvPr id="35" name="Rectangle 34"/>
          <p:cNvSpPr/>
          <p:nvPr/>
        </p:nvSpPr>
        <p:spPr>
          <a:xfrm>
            <a:off x="4567238" y="5040313"/>
            <a:ext cx="971550" cy="1800225"/>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8FF95"/>
              </a:solidFill>
            </a:endParaRPr>
          </a:p>
        </p:txBody>
      </p:sp>
      <p:sp>
        <p:nvSpPr>
          <p:cNvPr id="36" name="Rectangle 35"/>
          <p:cNvSpPr/>
          <p:nvPr/>
        </p:nvSpPr>
        <p:spPr>
          <a:xfrm>
            <a:off x="5689600" y="5040313"/>
            <a:ext cx="1141413" cy="1800225"/>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8FF95"/>
              </a:solidFill>
            </a:endParaRPr>
          </a:p>
        </p:txBody>
      </p:sp>
      <p:sp>
        <p:nvSpPr>
          <p:cNvPr id="37" name="Rectangle 36"/>
          <p:cNvSpPr/>
          <p:nvPr/>
        </p:nvSpPr>
        <p:spPr>
          <a:xfrm>
            <a:off x="5234997" y="3180134"/>
            <a:ext cx="1008063" cy="1798637"/>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8FF95"/>
              </a:solidFill>
            </a:endParaRPr>
          </a:p>
        </p:txBody>
      </p:sp>
      <p:sp>
        <p:nvSpPr>
          <p:cNvPr id="38" name="Rectangle 37"/>
          <p:cNvSpPr/>
          <p:nvPr/>
        </p:nvSpPr>
        <p:spPr>
          <a:xfrm>
            <a:off x="6215497" y="3180134"/>
            <a:ext cx="900112" cy="1798637"/>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8FF95"/>
              </a:solidFill>
            </a:endParaRPr>
          </a:p>
        </p:txBody>
      </p:sp>
      <p:sp>
        <p:nvSpPr>
          <p:cNvPr id="39" name="Rectangle 38"/>
          <p:cNvSpPr/>
          <p:nvPr/>
        </p:nvSpPr>
        <p:spPr>
          <a:xfrm>
            <a:off x="7108846" y="3180134"/>
            <a:ext cx="827087" cy="1798637"/>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8FF95"/>
              </a:solidFill>
            </a:endParaRPr>
          </a:p>
        </p:txBody>
      </p:sp>
      <p:sp>
        <p:nvSpPr>
          <p:cNvPr id="40" name="Rectangle 39"/>
          <p:cNvSpPr/>
          <p:nvPr/>
        </p:nvSpPr>
        <p:spPr>
          <a:xfrm>
            <a:off x="7936707" y="3180134"/>
            <a:ext cx="927100" cy="1798637"/>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8FF95"/>
              </a:solidFill>
            </a:endParaRPr>
          </a:p>
        </p:txBody>
      </p:sp>
      <p:sp>
        <p:nvSpPr>
          <p:cNvPr id="41" name="ZoneTexte 28"/>
          <p:cNvSpPr txBox="1">
            <a:spLocks noChangeArrowheads="1"/>
          </p:cNvSpPr>
          <p:nvPr/>
        </p:nvSpPr>
        <p:spPr bwMode="auto">
          <a:xfrm>
            <a:off x="1908174" y="712447"/>
            <a:ext cx="660082" cy="261610"/>
          </a:xfrm>
          <a:prstGeom prst="rect">
            <a:avLst/>
          </a:prstGeom>
          <a:noFill/>
          <a:ln w="9525">
            <a:solidFill>
              <a:srgbClr val="F8FF95"/>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smtClean="0">
                <a:solidFill>
                  <a:srgbClr val="F8FF95"/>
                </a:solidFill>
                <a:cs typeface="Arial" charset="0"/>
              </a:rPr>
              <a:t>the trial</a:t>
            </a:r>
            <a:endParaRPr lang="fr-FR" sz="1100" dirty="0">
              <a:solidFill>
                <a:srgbClr val="F8FF95"/>
              </a:solidFill>
              <a:cs typeface="Arial" charset="0"/>
            </a:endParaRPr>
          </a:p>
        </p:txBody>
      </p:sp>
      <p:sp>
        <p:nvSpPr>
          <p:cNvPr id="42" name="ZoneTexte 31"/>
          <p:cNvSpPr txBox="1">
            <a:spLocks noChangeArrowheads="1"/>
          </p:cNvSpPr>
          <p:nvPr/>
        </p:nvSpPr>
        <p:spPr bwMode="auto">
          <a:xfrm>
            <a:off x="3562698" y="842613"/>
            <a:ext cx="817185" cy="430887"/>
          </a:xfrm>
          <a:prstGeom prst="rect">
            <a:avLst/>
          </a:prstGeom>
          <a:noFill/>
          <a:ln w="9525">
            <a:solidFill>
              <a:srgbClr val="F8FF9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err="1" smtClean="0">
                <a:solidFill>
                  <a:srgbClr val="F8FF95"/>
                </a:solidFill>
                <a:cs typeface="Arial" charset="0"/>
              </a:rPr>
              <a:t>adviced</a:t>
            </a:r>
            <a:r>
              <a:rPr lang="fr-FR" sz="1100" dirty="0" smtClean="0">
                <a:solidFill>
                  <a:srgbClr val="F8FF95"/>
                </a:solidFill>
                <a:cs typeface="Arial" charset="0"/>
              </a:rPr>
              <a:t> </a:t>
            </a:r>
            <a:r>
              <a:rPr lang="fr-FR" sz="1100" dirty="0" err="1" smtClean="0">
                <a:solidFill>
                  <a:srgbClr val="F8FF95"/>
                </a:solidFill>
                <a:cs typeface="Arial" charset="0"/>
              </a:rPr>
              <a:t>that</a:t>
            </a:r>
            <a:endParaRPr lang="fr-FR" sz="1100" dirty="0">
              <a:solidFill>
                <a:srgbClr val="F8FF95"/>
              </a:solidFill>
              <a:cs typeface="Arial" charset="0"/>
            </a:endParaRPr>
          </a:p>
        </p:txBody>
      </p:sp>
    </p:spTree>
    <p:extLst>
      <p:ext uri="{BB962C8B-B14F-4D97-AF65-F5344CB8AC3E}">
        <p14:creationId xmlns:p14="http://schemas.microsoft.com/office/powerpoint/2010/main" val="2282841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par>
                                <p:cTn id="83" presetID="1" presetClass="exit" presetSubtype="0" fill="hold" grpId="1" nodeType="withEffect">
                                  <p:stCondLst>
                                    <p:cond delay="0"/>
                                  </p:stCondLst>
                                  <p:childTnLst>
                                    <p:set>
                                      <p:cBhvr>
                                        <p:cTn id="84" dur="1" fill="hold">
                                          <p:stCondLst>
                                            <p:cond delay="0"/>
                                          </p:stCondLst>
                                        </p:cTn>
                                        <p:tgtEl>
                                          <p:spTgt spid="2"/>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41"/>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4"/>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5"/>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42"/>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6"/>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3"/>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7"/>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8"/>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9"/>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11"/>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12"/>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13"/>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14"/>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15"/>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16"/>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20"/>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17"/>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18"/>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19"/>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10"/>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21"/>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28"/>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0" nodeType="clickEffect">
                                  <p:stCondLst>
                                    <p:cond delay="0"/>
                                  </p:stCondLst>
                                  <p:childTnLst>
                                    <p:set>
                                      <p:cBhvr>
                                        <p:cTn id="132"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131"/>
                                            </p:cond>
                                          </p:stCondLst>
                                          <p:endCondLst>
                                            <p:cond evt="onStopAudio" delay="0">
                                              <p:tgtEl>
                                                <p:sldTgt/>
                                              </p:tgtEl>
                                            </p:cond>
                                          </p:endCondLst>
                                        </p:cTn>
                                        <p:tgtEl>
                                          <p:sndTgt r:embed="rId2" name="C1.wav"/>
                                        </p:tgtEl>
                                      </p:cMediaNode>
                                    </p:audio>
                                  </p:subTnLst>
                                </p:cTn>
                              </p:par>
                              <p:par>
                                <p:cTn id="133" presetID="1" presetClass="entr" presetSubtype="0" fill="hold" grpId="2" nodeType="withEffect">
                                  <p:stCondLst>
                                    <p:cond delay="0"/>
                                  </p:stCondLst>
                                  <p:childTnLst>
                                    <p:set>
                                      <p:cBhvr>
                                        <p:cTn id="134" dur="1" fill="hold">
                                          <p:stCondLst>
                                            <p:cond delay="0"/>
                                          </p:stCondLst>
                                        </p:cTn>
                                        <p:tgtEl>
                                          <p:spTgt spid="2"/>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137"/>
                                            </p:cond>
                                          </p:stCondLst>
                                          <p:endCondLst>
                                            <p:cond evt="onStopAudio" delay="0">
                                              <p:tgtEl>
                                                <p:sldTgt/>
                                              </p:tgtEl>
                                            </p:cond>
                                          </p:endCondLst>
                                        </p:cTn>
                                        <p:tgtEl>
                                          <p:sndTgt r:embed="rId3" name="C2.wav"/>
                                        </p:tgtEl>
                                      </p:cMediaNode>
                                    </p:audio>
                                  </p:subTnLst>
                                </p:cTn>
                              </p:par>
                              <p:par>
                                <p:cTn id="139" presetID="1" presetClass="entr" presetSubtype="0" fill="hold" grpId="2" nodeType="withEffect">
                                  <p:stCondLst>
                                    <p:cond delay="0"/>
                                  </p:stCondLst>
                                  <p:childTnLst>
                                    <p:set>
                                      <p:cBhvr>
                                        <p:cTn id="140" dur="1" fill="hold">
                                          <p:stCondLst>
                                            <p:cond delay="0"/>
                                          </p:stCondLst>
                                        </p:cTn>
                                        <p:tgtEl>
                                          <p:spTgt spid="41"/>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0" nodeType="clickEffect">
                                  <p:stCondLst>
                                    <p:cond delay="0"/>
                                  </p:stCondLst>
                                  <p:childTnLst>
                                    <p:set>
                                      <p:cBhvr>
                                        <p:cTn id="144"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143"/>
                                            </p:cond>
                                          </p:stCondLst>
                                          <p:endCondLst>
                                            <p:cond evt="onStopAudio" delay="0">
                                              <p:tgtEl>
                                                <p:sldTgt/>
                                              </p:tgtEl>
                                            </p:cond>
                                          </p:endCondLst>
                                        </p:cTn>
                                        <p:tgtEl>
                                          <p:sndTgt r:embed="rId4" name="C3.wav"/>
                                        </p:tgtEl>
                                      </p:cMediaNode>
                                    </p:audio>
                                  </p:subTnLst>
                                </p:cTn>
                              </p:par>
                              <p:par>
                                <p:cTn id="145" presetID="1" presetClass="entr" presetSubtype="0" fill="hold" grpId="2" nodeType="withEffect">
                                  <p:stCondLst>
                                    <p:cond delay="0"/>
                                  </p:stCondLst>
                                  <p:childTnLst>
                                    <p:set>
                                      <p:cBhvr>
                                        <p:cTn id="146" dur="1" fill="hold">
                                          <p:stCondLst>
                                            <p:cond delay="0"/>
                                          </p:stCondLst>
                                        </p:cTn>
                                        <p:tgtEl>
                                          <p:spTgt spid="4"/>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149"/>
                                            </p:cond>
                                          </p:stCondLst>
                                          <p:endCondLst>
                                            <p:cond evt="onStopAudio" delay="0">
                                              <p:tgtEl>
                                                <p:sldTgt/>
                                              </p:tgtEl>
                                            </p:cond>
                                          </p:endCondLst>
                                        </p:cTn>
                                        <p:tgtEl>
                                          <p:sndTgt r:embed="rId5" name="C4.wav"/>
                                        </p:tgtEl>
                                      </p:cMediaNode>
                                    </p:audio>
                                  </p:subTnLst>
                                </p:cTn>
                              </p:par>
                              <p:par>
                                <p:cTn id="151" presetID="1" presetClass="entr" presetSubtype="0" fill="hold" grpId="2" nodeType="withEffect">
                                  <p:stCondLst>
                                    <p:cond delay="0"/>
                                  </p:stCondLst>
                                  <p:childTnLst>
                                    <p:set>
                                      <p:cBhvr>
                                        <p:cTn id="152" dur="1" fill="hold">
                                          <p:stCondLst>
                                            <p:cond delay="0"/>
                                          </p:stCondLst>
                                        </p:cTn>
                                        <p:tgtEl>
                                          <p:spTgt spid="5"/>
                                        </p:tgtEl>
                                        <p:attrNameLst>
                                          <p:attrName>style.visibility</p:attrName>
                                        </p:attrNameLst>
                                      </p:cBhvr>
                                      <p:to>
                                        <p:strVal val="visible"/>
                                      </p:to>
                                    </p:set>
                                  </p:childTnLst>
                                </p:cTn>
                              </p:par>
                              <p:par>
                                <p:cTn id="153" presetID="1" presetClass="entr" presetSubtype="0" fill="hold" grpId="2" nodeType="withEffect">
                                  <p:stCondLst>
                                    <p:cond delay="0"/>
                                  </p:stCondLst>
                                  <p:childTnLst>
                                    <p:set>
                                      <p:cBhvr>
                                        <p:cTn id="154" dur="1" fill="hold">
                                          <p:stCondLst>
                                            <p:cond delay="0"/>
                                          </p:stCondLst>
                                        </p:cTn>
                                        <p:tgtEl>
                                          <p:spTgt spid="42"/>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34"/>
                                        </p:tgtEl>
                                        <p:attrNameLst>
                                          <p:attrName>style.visibility</p:attrName>
                                        </p:attrNameLst>
                                      </p:cBhvr>
                                      <p:to>
                                        <p:strVal val="hidden"/>
                                      </p:to>
                                    </p:set>
                                  </p:childTnLst>
                                  <p:subTnLst>
                                    <p:audio>
                                      <p:cMediaNode>
                                        <p:cTn display="0" masterRel="sameClick">
                                          <p:stCondLst>
                                            <p:cond evt="begin" delay="0">
                                              <p:tn val="157"/>
                                            </p:cond>
                                          </p:stCondLst>
                                          <p:endCondLst>
                                            <p:cond evt="onStopAudio" delay="0">
                                              <p:tgtEl>
                                                <p:sldTgt/>
                                              </p:tgtEl>
                                            </p:cond>
                                          </p:endCondLst>
                                        </p:cTn>
                                        <p:tgtEl>
                                          <p:sndTgt r:embed="rId6" name="C5.wav"/>
                                        </p:tgtEl>
                                      </p:cMediaNode>
                                    </p:audio>
                                  </p:subTnLst>
                                </p:cTn>
                              </p:par>
                              <p:par>
                                <p:cTn id="159" presetID="1" presetClass="entr" presetSubtype="0" fill="hold" grpId="2" nodeType="withEffect">
                                  <p:stCondLst>
                                    <p:cond delay="0"/>
                                  </p:stCondLst>
                                  <p:childTnLst>
                                    <p:set>
                                      <p:cBhvr>
                                        <p:cTn id="160" dur="1" fill="hold">
                                          <p:stCondLst>
                                            <p:cond delay="0"/>
                                          </p:stCondLst>
                                        </p:cTn>
                                        <p:tgtEl>
                                          <p:spTgt spid="6"/>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grpId="0" nodeType="clickEffect">
                                  <p:stCondLst>
                                    <p:cond delay="0"/>
                                  </p:stCondLst>
                                  <p:childTnLst>
                                    <p:set>
                                      <p:cBhvr>
                                        <p:cTn id="164" dur="1" fill="hold">
                                          <p:stCondLst>
                                            <p:cond delay="0"/>
                                          </p:stCondLst>
                                        </p:cTn>
                                        <p:tgtEl>
                                          <p:spTgt spid="37"/>
                                        </p:tgtEl>
                                        <p:attrNameLst>
                                          <p:attrName>style.visibility</p:attrName>
                                        </p:attrNameLst>
                                      </p:cBhvr>
                                      <p:to>
                                        <p:strVal val="hidden"/>
                                      </p:to>
                                    </p:set>
                                  </p:childTnLst>
                                </p:cTn>
                              </p:par>
                              <p:par>
                                <p:cTn id="165" presetID="1" presetClass="exit" presetSubtype="0" fill="hold" grpId="0" nodeType="withEffect">
                                  <p:stCondLst>
                                    <p:cond delay="0"/>
                                  </p:stCondLst>
                                  <p:childTnLst>
                                    <p:set>
                                      <p:cBhvr>
                                        <p:cTn id="166" dur="1" fill="hold">
                                          <p:stCondLst>
                                            <p:cond delay="0"/>
                                          </p:stCondLst>
                                        </p:cTn>
                                        <p:tgtEl>
                                          <p:spTgt spid="35"/>
                                        </p:tgtEl>
                                        <p:attrNameLst>
                                          <p:attrName>style.visibility</p:attrName>
                                        </p:attrNameLst>
                                      </p:cBhvr>
                                      <p:to>
                                        <p:strVal val="hidden"/>
                                      </p:to>
                                    </p:set>
                                  </p:childTnLst>
                                  <p:subTnLst>
                                    <p:audio>
                                      <p:cMediaNode>
                                        <p:cTn display="0" masterRel="sameClick">
                                          <p:stCondLst>
                                            <p:cond evt="begin" delay="0">
                                              <p:tn val="165"/>
                                            </p:cond>
                                          </p:stCondLst>
                                          <p:endCondLst>
                                            <p:cond evt="onStopAudio" delay="0">
                                              <p:tgtEl>
                                                <p:sldTgt/>
                                              </p:tgtEl>
                                            </p:cond>
                                          </p:endCondLst>
                                        </p:cTn>
                                        <p:tgtEl>
                                          <p:sndTgt r:embed="rId7" name="In.wav"/>
                                        </p:tgtEl>
                                      </p:cMediaNode>
                                    </p:audio>
                                  </p:subTnLst>
                                </p:cTn>
                              </p:par>
                              <p:par>
                                <p:cTn id="167" presetID="1" presetClass="entr" presetSubtype="0" fill="hold" grpId="2" nodeType="withEffect">
                                  <p:stCondLst>
                                    <p:cond delay="0"/>
                                  </p:stCondLst>
                                  <p:childTnLst>
                                    <p:set>
                                      <p:cBhvr>
                                        <p:cTn id="168" dur="1" fill="hold">
                                          <p:stCondLst>
                                            <p:cond delay="0"/>
                                          </p:stCondLst>
                                        </p:cTn>
                                        <p:tgtEl>
                                          <p:spTgt spid="3"/>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xit" presetSubtype="0" fill="hold" grpId="0" nodeType="clickEffect">
                                  <p:stCondLst>
                                    <p:cond delay="0"/>
                                  </p:stCondLst>
                                  <p:childTnLst>
                                    <p:set>
                                      <p:cBhvr>
                                        <p:cTn id="172" dur="1" fill="hold">
                                          <p:stCondLst>
                                            <p:cond delay="0"/>
                                          </p:stCondLst>
                                        </p:cTn>
                                        <p:tgtEl>
                                          <p:spTgt spid="38"/>
                                        </p:tgtEl>
                                        <p:attrNameLst>
                                          <p:attrName>style.visibility</p:attrName>
                                        </p:attrNameLst>
                                      </p:cBhvr>
                                      <p:to>
                                        <p:strVal val="hidden"/>
                                      </p:to>
                                    </p:set>
                                  </p:childTnLst>
                                  <p:subTnLst>
                                    <p:audio>
                                      <p:cMediaNode>
                                        <p:cTn display="0" masterRel="sameClick">
                                          <p:stCondLst>
                                            <p:cond evt="begin" delay="0">
                                              <p:tn val="171"/>
                                            </p:cond>
                                          </p:stCondLst>
                                          <p:endCondLst>
                                            <p:cond evt="onStopAudio" delay="0">
                                              <p:tgtEl>
                                                <p:sldTgt/>
                                              </p:tgtEl>
                                            </p:cond>
                                          </p:endCondLst>
                                        </p:cTn>
                                        <p:tgtEl>
                                          <p:sndTgt r:embed="rId8" name="C7.wav"/>
                                        </p:tgtEl>
                                      </p:cMediaNode>
                                    </p:audio>
                                  </p:subTnLst>
                                </p:cTn>
                              </p:par>
                              <p:par>
                                <p:cTn id="173" presetID="1" presetClass="entr" presetSubtype="0" fill="hold" grpId="2" nodeType="withEffect">
                                  <p:stCondLst>
                                    <p:cond delay="0"/>
                                  </p:stCondLst>
                                  <p:childTnLst>
                                    <p:set>
                                      <p:cBhvr>
                                        <p:cTn id="174" dur="1" fill="hold">
                                          <p:stCondLst>
                                            <p:cond delay="0"/>
                                          </p:stCondLst>
                                        </p:cTn>
                                        <p:tgtEl>
                                          <p:spTgt spid="7"/>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0" nodeType="clickEffect">
                                  <p:stCondLst>
                                    <p:cond delay="0"/>
                                  </p:stCondLst>
                                  <p:childTnLst>
                                    <p:set>
                                      <p:cBhvr>
                                        <p:cTn id="178"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8.wav"/>
                                        </p:tgtEl>
                                      </p:cMediaNode>
                                    </p:audio>
                                  </p:subTnLst>
                                </p:cTn>
                              </p:par>
                              <p:par>
                                <p:cTn id="179" presetID="1" presetClass="entr" presetSubtype="0" fill="hold" grpId="2" nodeType="withEffect">
                                  <p:stCondLst>
                                    <p:cond delay="0"/>
                                  </p:stCondLst>
                                  <p:childTnLst>
                                    <p:set>
                                      <p:cBhvr>
                                        <p:cTn id="180" dur="1" fill="hold">
                                          <p:stCondLst>
                                            <p:cond delay="0"/>
                                          </p:stCondLst>
                                        </p:cTn>
                                        <p:tgtEl>
                                          <p:spTgt spid="8"/>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xit" presetSubtype="0" fill="hold" grpId="0" nodeType="clickEffect">
                                  <p:stCondLst>
                                    <p:cond delay="0"/>
                                  </p:stCondLst>
                                  <p:childTnLst>
                                    <p:set>
                                      <p:cBhvr>
                                        <p:cTn id="184" dur="1" fill="hold">
                                          <p:stCondLst>
                                            <p:cond delay="0"/>
                                          </p:stCondLst>
                                        </p:cTn>
                                        <p:tgtEl>
                                          <p:spTgt spid="40"/>
                                        </p:tgtEl>
                                        <p:attrNameLst>
                                          <p:attrName>style.visibility</p:attrName>
                                        </p:attrNameLst>
                                      </p:cBhvr>
                                      <p:to>
                                        <p:strVal val="hidden"/>
                                      </p:to>
                                    </p:set>
                                  </p:childTnLst>
                                  <p:subTnLst>
                                    <p:audio>
                                      <p:cMediaNode>
                                        <p:cTn display="0" masterRel="sameClick">
                                          <p:stCondLst>
                                            <p:cond evt="begin" delay="0">
                                              <p:tn val="183"/>
                                            </p:cond>
                                          </p:stCondLst>
                                          <p:endCondLst>
                                            <p:cond evt="onStopAudio" delay="0">
                                              <p:tgtEl>
                                                <p:sldTgt/>
                                              </p:tgtEl>
                                            </p:cond>
                                          </p:endCondLst>
                                        </p:cTn>
                                        <p:tgtEl>
                                          <p:sndTgt r:embed="rId10" name="C9.wav"/>
                                        </p:tgtEl>
                                      </p:cMediaNode>
                                    </p:audio>
                                  </p:subTnLst>
                                </p:cTn>
                              </p:par>
                              <p:par>
                                <p:cTn id="185" presetID="1" presetClass="entr" presetSubtype="0" fill="hold" grpId="2" nodeType="withEffect">
                                  <p:stCondLst>
                                    <p:cond delay="0"/>
                                  </p:stCondLst>
                                  <p:childTnLst>
                                    <p:set>
                                      <p:cBhvr>
                                        <p:cTn id="18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3" grpId="0" animBg="1"/>
      <p:bldP spid="3" grpId="1" animBg="1"/>
      <p:bldP spid="3" grpId="2" animBg="1"/>
      <p:bldP spid="4" grpId="0" animBg="1"/>
      <p:bldP spid="4" grpId="1" animBg="1"/>
      <p:bldP spid="4" grpId="2" animBg="1"/>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0" grpId="0"/>
      <p:bldP spid="10" grpId="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p:bldP spid="21" grpId="1"/>
      <p:bldP spid="28" grpId="0"/>
      <p:bldP spid="28" grpId="1"/>
      <p:bldP spid="29" grpId="0"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1" grpId="2" animBg="1"/>
      <p:bldP spid="42" grpId="0" animBg="1"/>
      <p:bldP spid="42" grpId="1" animBg="1"/>
      <p:bldP spid="42"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904457" y="16925"/>
            <a:ext cx="5353007"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cap="small" dirty="0">
                <a:solidFill>
                  <a:srgbClr val="F513FF"/>
                </a:solidFill>
                <a:latin typeface="Arial"/>
                <a:cs typeface="Arial"/>
              </a:rPr>
              <a:t>Dimension verticale de la musique: </a:t>
            </a:r>
            <a:r>
              <a:rPr lang="fr-FR" cap="small" dirty="0" smtClean="0">
                <a:solidFill>
                  <a:srgbClr val="F513FF"/>
                </a:solidFill>
                <a:latin typeface="Arial"/>
                <a:cs typeface="Arial"/>
              </a:rPr>
              <a:t>Les </a:t>
            </a:r>
            <a:r>
              <a:rPr lang="fr-FR" cap="small" dirty="0">
                <a:solidFill>
                  <a:srgbClr val="F513FF"/>
                </a:solidFill>
                <a:latin typeface="Arial"/>
                <a:cs typeface="Arial"/>
              </a:rPr>
              <a:t>accords</a:t>
            </a:r>
          </a:p>
        </p:txBody>
      </p:sp>
      <p:pic>
        <p:nvPicPr>
          <p:cNvPr id="3" name="Picture 4" descr="Acco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24200"/>
            <a:ext cx="91440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Gamme_do_M">
            <a:hlinkClick r:id="" action="ppaction://noaction">
              <a:snd r:embed="rId3" name="Gamme_Do_M.aif"/>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0"/>
            <a:ext cx="9144000" cy="742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459317" y="3877733"/>
            <a:ext cx="8405283"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fr-FR" dirty="0">
                <a:solidFill>
                  <a:srgbClr val="FFFF00"/>
                </a:solidFill>
                <a:latin typeface="Arial"/>
                <a:cs typeface="Arial"/>
              </a:rPr>
              <a:t>I	</a:t>
            </a:r>
            <a:r>
              <a:rPr lang="fr-FR" dirty="0" smtClean="0">
                <a:solidFill>
                  <a:srgbClr val="FFFF00"/>
                </a:solidFill>
                <a:latin typeface="Arial"/>
                <a:cs typeface="Arial"/>
              </a:rPr>
              <a:t>         ii</a:t>
            </a:r>
            <a:r>
              <a:rPr lang="fr-FR" dirty="0">
                <a:solidFill>
                  <a:srgbClr val="FFFF00"/>
                </a:solidFill>
                <a:latin typeface="Arial"/>
                <a:cs typeface="Arial"/>
              </a:rPr>
              <a:t>	  </a:t>
            </a:r>
            <a:r>
              <a:rPr lang="fr-FR" dirty="0" smtClean="0">
                <a:solidFill>
                  <a:srgbClr val="FFFF00"/>
                </a:solidFill>
                <a:latin typeface="Arial"/>
                <a:cs typeface="Arial"/>
              </a:rPr>
              <a:t>         </a:t>
            </a:r>
            <a:r>
              <a:rPr lang="fr-FR" dirty="0">
                <a:solidFill>
                  <a:srgbClr val="FFFF00"/>
                </a:solidFill>
                <a:latin typeface="Arial"/>
                <a:cs typeface="Arial"/>
              </a:rPr>
              <a:t>iii	    </a:t>
            </a:r>
            <a:r>
              <a:rPr lang="fr-FR" dirty="0" smtClean="0">
                <a:solidFill>
                  <a:srgbClr val="FFFF00"/>
                </a:solidFill>
                <a:latin typeface="Arial"/>
                <a:cs typeface="Arial"/>
              </a:rPr>
              <a:t>          IV</a:t>
            </a:r>
            <a:r>
              <a:rPr lang="fr-FR" dirty="0">
                <a:solidFill>
                  <a:srgbClr val="FFFF00"/>
                </a:solidFill>
                <a:latin typeface="Arial"/>
                <a:cs typeface="Arial"/>
              </a:rPr>
              <a:t>	        </a:t>
            </a:r>
            <a:r>
              <a:rPr lang="fr-FR" dirty="0" smtClean="0">
                <a:solidFill>
                  <a:srgbClr val="FFFF00"/>
                </a:solidFill>
                <a:latin typeface="Arial"/>
                <a:cs typeface="Arial"/>
              </a:rPr>
              <a:t>   V</a:t>
            </a:r>
            <a:r>
              <a:rPr lang="fr-FR" dirty="0">
                <a:solidFill>
                  <a:srgbClr val="FFFF00"/>
                </a:solidFill>
                <a:latin typeface="Arial"/>
                <a:cs typeface="Arial"/>
              </a:rPr>
              <a:t>	         </a:t>
            </a:r>
            <a:r>
              <a:rPr lang="fr-FR" dirty="0" smtClean="0">
                <a:solidFill>
                  <a:srgbClr val="FFFF00"/>
                </a:solidFill>
                <a:latin typeface="Arial"/>
                <a:cs typeface="Arial"/>
              </a:rPr>
              <a:t>   vi</a:t>
            </a:r>
            <a:r>
              <a:rPr lang="fr-FR" dirty="0">
                <a:solidFill>
                  <a:srgbClr val="FFFF00"/>
                </a:solidFill>
                <a:latin typeface="Arial"/>
                <a:cs typeface="Arial"/>
              </a:rPr>
              <a:t>	</a:t>
            </a:r>
            <a:r>
              <a:rPr lang="fr-FR" dirty="0" smtClean="0">
                <a:solidFill>
                  <a:srgbClr val="FFFF00"/>
                </a:solidFill>
                <a:latin typeface="Arial"/>
                <a:cs typeface="Arial"/>
              </a:rPr>
              <a:t>       vii</a:t>
            </a:r>
            <a:r>
              <a:rPr lang="fr-FR" dirty="0">
                <a:solidFill>
                  <a:srgbClr val="FFFF00"/>
                </a:solidFill>
                <a:latin typeface="Arial"/>
                <a:cs typeface="Arial"/>
              </a:rPr>
              <a:t>°	 </a:t>
            </a:r>
            <a:r>
              <a:rPr lang="fr-FR" dirty="0" smtClean="0">
                <a:solidFill>
                  <a:srgbClr val="FFFF00"/>
                </a:solidFill>
                <a:latin typeface="Arial"/>
                <a:cs typeface="Arial"/>
              </a:rPr>
              <a:t>        I</a:t>
            </a:r>
            <a:r>
              <a:rPr lang="fr-FR" dirty="0">
                <a:solidFill>
                  <a:srgbClr val="FFFF00"/>
                </a:solidFill>
                <a:latin typeface="Arial"/>
                <a:cs typeface="Arial"/>
              </a:rPr>
              <a:t>	</a:t>
            </a:r>
          </a:p>
        </p:txBody>
      </p:sp>
      <p:pic>
        <p:nvPicPr>
          <p:cNvPr id="6" name="Picture 8" descr="Accords_M_m_d">
            <a:hlinkClick r:id="" action="ppaction://noaction">
              <a:snd r:embed="rId5" name="Accords_M_m_d.aif"/>
            </a:hlinkClick>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9700" y="5029200"/>
            <a:ext cx="6324600" cy="113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7886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8"/>
          <p:cNvSpPr txBox="1">
            <a:spLocks noChangeArrowheads="1"/>
          </p:cNvSpPr>
          <p:nvPr/>
        </p:nvSpPr>
        <p:spPr bwMode="auto">
          <a:xfrm>
            <a:off x="862760" y="742938"/>
            <a:ext cx="495392" cy="261610"/>
          </a:xfrm>
          <a:prstGeom prst="rect">
            <a:avLst/>
          </a:prstGeom>
          <a:noFill/>
          <a:ln w="9525">
            <a:solidFill>
              <a:srgbClr val="F8FF95"/>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err="1" smtClean="0">
                <a:solidFill>
                  <a:srgbClr val="F8FF95"/>
                </a:solidFill>
                <a:cs typeface="Arial" charset="0"/>
              </a:rPr>
              <a:t>After</a:t>
            </a:r>
            <a:endParaRPr lang="fr-FR" sz="1100" dirty="0">
              <a:solidFill>
                <a:srgbClr val="F8FF95"/>
              </a:solidFill>
              <a:cs typeface="Arial" charset="0"/>
            </a:endParaRPr>
          </a:p>
        </p:txBody>
      </p:sp>
      <p:sp>
        <p:nvSpPr>
          <p:cNvPr id="3" name="ZoneTexte 29"/>
          <p:cNvSpPr txBox="1">
            <a:spLocks noChangeArrowheads="1"/>
          </p:cNvSpPr>
          <p:nvPr/>
        </p:nvSpPr>
        <p:spPr bwMode="auto">
          <a:xfrm>
            <a:off x="5521267" y="711962"/>
            <a:ext cx="435523" cy="261610"/>
          </a:xfrm>
          <a:prstGeom prst="rect">
            <a:avLst/>
          </a:prstGeom>
          <a:noFill/>
          <a:ln w="9525">
            <a:solidFill>
              <a:srgbClr val="F51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err="1" smtClean="0">
                <a:solidFill>
                  <a:srgbClr val="F8FF95"/>
                </a:solidFill>
                <a:cs typeface="Arial" charset="0"/>
              </a:rPr>
              <a:t>was</a:t>
            </a:r>
            <a:endParaRPr lang="fr-FR" sz="1100" dirty="0">
              <a:solidFill>
                <a:srgbClr val="F8FF95"/>
              </a:solidFill>
              <a:cs typeface="Arial" charset="0"/>
            </a:endParaRPr>
          </a:p>
        </p:txBody>
      </p:sp>
      <p:sp>
        <p:nvSpPr>
          <p:cNvPr id="4" name="ZoneTexte 30"/>
          <p:cNvSpPr txBox="1">
            <a:spLocks noChangeArrowheads="1"/>
          </p:cNvSpPr>
          <p:nvPr/>
        </p:nvSpPr>
        <p:spPr bwMode="auto">
          <a:xfrm>
            <a:off x="2593329" y="711962"/>
            <a:ext cx="942486" cy="261610"/>
          </a:xfrm>
          <a:prstGeom prst="rect">
            <a:avLst/>
          </a:prstGeom>
          <a:noFill/>
          <a:ln w="9525">
            <a:solidFill>
              <a:srgbClr val="F8FF95"/>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smtClean="0">
                <a:solidFill>
                  <a:srgbClr val="F8FF95"/>
                </a:solidFill>
                <a:cs typeface="Arial" charset="0"/>
              </a:rPr>
              <a:t>the attorney</a:t>
            </a:r>
            <a:endParaRPr lang="fr-FR" sz="1100" dirty="0">
              <a:solidFill>
                <a:srgbClr val="F8FF95"/>
              </a:solidFill>
              <a:cs typeface="Arial" charset="0"/>
            </a:endParaRPr>
          </a:p>
        </p:txBody>
      </p:sp>
      <p:sp>
        <p:nvSpPr>
          <p:cNvPr id="5" name="ZoneTexte 31"/>
          <p:cNvSpPr txBox="1">
            <a:spLocks noChangeArrowheads="1"/>
          </p:cNvSpPr>
          <p:nvPr/>
        </p:nvSpPr>
        <p:spPr bwMode="auto">
          <a:xfrm>
            <a:off x="3562698" y="478612"/>
            <a:ext cx="817185" cy="261423"/>
          </a:xfrm>
          <a:prstGeom prst="rect">
            <a:avLst/>
          </a:prstGeom>
          <a:noFill/>
          <a:ln w="9525">
            <a:solidFill>
              <a:srgbClr val="F8FF9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err="1" smtClean="0">
                <a:solidFill>
                  <a:srgbClr val="F8FF95"/>
                </a:solidFill>
                <a:cs typeface="Arial" charset="0"/>
              </a:rPr>
              <a:t>adviced</a:t>
            </a:r>
            <a:endParaRPr lang="fr-FR" sz="1100" dirty="0">
              <a:solidFill>
                <a:srgbClr val="F8FF95"/>
              </a:solidFill>
              <a:cs typeface="Arial" charset="0"/>
            </a:endParaRPr>
          </a:p>
        </p:txBody>
      </p:sp>
      <p:sp>
        <p:nvSpPr>
          <p:cNvPr id="6" name="ZoneTexte 32"/>
          <p:cNvSpPr txBox="1">
            <a:spLocks noChangeArrowheads="1"/>
          </p:cNvSpPr>
          <p:nvPr/>
        </p:nvSpPr>
        <p:spPr bwMode="auto">
          <a:xfrm>
            <a:off x="4403988" y="627323"/>
            <a:ext cx="817185" cy="430887"/>
          </a:xfrm>
          <a:prstGeom prst="rect">
            <a:avLst/>
          </a:prstGeom>
          <a:noFill/>
          <a:ln w="9525">
            <a:solidFill>
              <a:srgbClr val="F8FF9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smtClean="0">
                <a:solidFill>
                  <a:srgbClr val="F8FF95"/>
                </a:solidFill>
                <a:cs typeface="Arial" charset="0"/>
              </a:rPr>
              <a:t>the </a:t>
            </a:r>
            <a:r>
              <a:rPr lang="fr-FR" sz="1100" dirty="0" err="1" smtClean="0">
                <a:solidFill>
                  <a:srgbClr val="F8FF95"/>
                </a:solidFill>
                <a:cs typeface="Arial" charset="0"/>
              </a:rPr>
              <a:t>defendant</a:t>
            </a:r>
            <a:endParaRPr lang="fr-FR" sz="1100" dirty="0">
              <a:solidFill>
                <a:srgbClr val="F8FF95"/>
              </a:solidFill>
              <a:cs typeface="Arial" charset="0"/>
            </a:endParaRPr>
          </a:p>
        </p:txBody>
      </p:sp>
      <p:sp>
        <p:nvSpPr>
          <p:cNvPr id="7" name="ZoneTexte 34"/>
          <p:cNvSpPr txBox="1">
            <a:spLocks noChangeArrowheads="1"/>
          </p:cNvSpPr>
          <p:nvPr/>
        </p:nvSpPr>
        <p:spPr bwMode="auto">
          <a:xfrm>
            <a:off x="6416452" y="711962"/>
            <a:ext cx="498203" cy="261610"/>
          </a:xfrm>
          <a:prstGeom prst="rect">
            <a:avLst/>
          </a:prstGeom>
          <a:noFill/>
          <a:ln w="9525">
            <a:solidFill>
              <a:srgbClr val="F8FF95"/>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err="1" smtClean="0">
                <a:solidFill>
                  <a:srgbClr val="F8FF95"/>
                </a:solidFill>
                <a:cs typeface="Arial" charset="0"/>
              </a:rPr>
              <a:t>likely</a:t>
            </a:r>
            <a:endParaRPr lang="fr-FR" sz="1100" dirty="0">
              <a:solidFill>
                <a:srgbClr val="F8FF95"/>
              </a:solidFill>
              <a:cs typeface="Arial" charset="0"/>
            </a:endParaRPr>
          </a:p>
        </p:txBody>
      </p:sp>
      <p:sp>
        <p:nvSpPr>
          <p:cNvPr id="8" name="ZoneTexte 35"/>
          <p:cNvSpPr txBox="1">
            <a:spLocks noChangeArrowheads="1"/>
          </p:cNvSpPr>
          <p:nvPr/>
        </p:nvSpPr>
        <p:spPr bwMode="auto">
          <a:xfrm>
            <a:off x="7117959" y="711962"/>
            <a:ext cx="808860" cy="261610"/>
          </a:xfrm>
          <a:prstGeom prst="rect">
            <a:avLst/>
          </a:prstGeom>
          <a:noFill/>
          <a:ln w="9525">
            <a:solidFill>
              <a:srgbClr val="F8FF95"/>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smtClean="0">
                <a:solidFill>
                  <a:srgbClr val="F8FF95"/>
                </a:solidFill>
                <a:cs typeface="Arial" charset="0"/>
              </a:rPr>
              <a:t>to commit</a:t>
            </a:r>
            <a:endParaRPr lang="fr-FR" sz="1100" dirty="0">
              <a:solidFill>
                <a:srgbClr val="F8FF95"/>
              </a:solidFill>
              <a:cs typeface="Arial" charset="0"/>
            </a:endParaRPr>
          </a:p>
        </p:txBody>
      </p:sp>
      <p:sp>
        <p:nvSpPr>
          <p:cNvPr id="9" name="ZoneTexte 36"/>
          <p:cNvSpPr txBox="1">
            <a:spLocks noChangeArrowheads="1"/>
          </p:cNvSpPr>
          <p:nvPr/>
        </p:nvSpPr>
        <p:spPr bwMode="auto">
          <a:xfrm>
            <a:off x="7900367" y="711962"/>
            <a:ext cx="999780" cy="261610"/>
          </a:xfrm>
          <a:prstGeom prst="rect">
            <a:avLst/>
          </a:prstGeom>
          <a:noFill/>
          <a:ln w="9525">
            <a:solidFill>
              <a:srgbClr val="F8FF95"/>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smtClean="0">
                <a:solidFill>
                  <a:srgbClr val="F8FF95"/>
                </a:solidFill>
                <a:cs typeface="Arial" charset="0"/>
              </a:rPr>
              <a:t>more crimes.</a:t>
            </a:r>
            <a:endParaRPr lang="fr-FR" sz="1100" dirty="0">
              <a:solidFill>
                <a:srgbClr val="F8FF95"/>
              </a:solidFill>
              <a:cs typeface="Arial" charset="0"/>
            </a:endParaRPr>
          </a:p>
        </p:txBody>
      </p:sp>
      <p:grpSp>
        <p:nvGrpSpPr>
          <p:cNvPr id="10" name="Grouper 26"/>
          <p:cNvGrpSpPr>
            <a:grpSpLocks/>
          </p:cNvGrpSpPr>
          <p:nvPr/>
        </p:nvGrpSpPr>
        <p:grpSpPr bwMode="auto">
          <a:xfrm>
            <a:off x="376238" y="3181581"/>
            <a:ext cx="8370887" cy="3639906"/>
            <a:chOff x="386736" y="3149139"/>
            <a:chExt cx="8370527" cy="3640573"/>
          </a:xfrm>
        </p:grpSpPr>
        <p:pic>
          <p:nvPicPr>
            <p:cNvPr id="11" name="Image 3" descr="Context.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6736" y="3149139"/>
              <a:ext cx="8370527"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4" descr="Related_chord.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624856" y="5097712"/>
              <a:ext cx="884884" cy="16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5" descr="unrelated_chord.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726549" y="5058000"/>
              <a:ext cx="1073201" cy="17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Connecteur droit avec flèche 13"/>
            <p:cNvCxnSpPr/>
            <p:nvPr/>
          </p:nvCxnSpPr>
          <p:spPr>
            <a:xfrm rot="5400000">
              <a:off x="4989409" y="4420002"/>
              <a:ext cx="755788" cy="598462"/>
            </a:xfrm>
            <a:prstGeom prst="straightConnector1">
              <a:avLst/>
            </a:prstGeom>
            <a:ln>
              <a:solidFill>
                <a:srgbClr val="0C5E9A"/>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Connecteur droit avec flèche 14"/>
            <p:cNvCxnSpPr/>
            <p:nvPr/>
          </p:nvCxnSpPr>
          <p:spPr>
            <a:xfrm rot="16200000" flipH="1">
              <a:off x="5637086" y="4431109"/>
              <a:ext cx="716093" cy="536552"/>
            </a:xfrm>
            <a:prstGeom prst="straightConnector1">
              <a:avLst/>
            </a:prstGeom>
            <a:ln>
              <a:solidFill>
                <a:srgbClr val="BC1789"/>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6" name="Rectangle 15"/>
          <p:cNvSpPr/>
          <p:nvPr/>
        </p:nvSpPr>
        <p:spPr>
          <a:xfrm>
            <a:off x="5261191" y="528638"/>
            <a:ext cx="955675" cy="4452937"/>
          </a:xfrm>
          <a:prstGeom prst="rect">
            <a:avLst/>
          </a:prstGeom>
          <a:noFill/>
          <a:ln>
            <a:solidFill>
              <a:srgbClr val="BC178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8FF95"/>
              </a:solidFill>
            </a:endParaRPr>
          </a:p>
        </p:txBody>
      </p:sp>
      <p:sp>
        <p:nvSpPr>
          <p:cNvPr id="17" name="Rectangle 16"/>
          <p:cNvSpPr/>
          <p:nvPr/>
        </p:nvSpPr>
        <p:spPr>
          <a:xfrm>
            <a:off x="376238" y="3180728"/>
            <a:ext cx="1468437" cy="1793875"/>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8FF95"/>
              </a:solidFill>
            </a:endParaRPr>
          </a:p>
        </p:txBody>
      </p:sp>
      <p:sp>
        <p:nvSpPr>
          <p:cNvPr id="18" name="Rectangle 17"/>
          <p:cNvSpPr/>
          <p:nvPr/>
        </p:nvSpPr>
        <p:spPr>
          <a:xfrm>
            <a:off x="1808003" y="3180134"/>
            <a:ext cx="860425" cy="1798637"/>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8FF95"/>
              </a:solidFill>
            </a:endParaRPr>
          </a:p>
        </p:txBody>
      </p:sp>
      <p:sp>
        <p:nvSpPr>
          <p:cNvPr id="19" name="Rectangle 18"/>
          <p:cNvSpPr/>
          <p:nvPr/>
        </p:nvSpPr>
        <p:spPr>
          <a:xfrm>
            <a:off x="2656639" y="3180134"/>
            <a:ext cx="865187" cy="1798637"/>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8FF95"/>
              </a:solidFill>
            </a:endParaRPr>
          </a:p>
        </p:txBody>
      </p:sp>
      <p:sp>
        <p:nvSpPr>
          <p:cNvPr id="20" name="Rectangle 19"/>
          <p:cNvSpPr/>
          <p:nvPr/>
        </p:nvSpPr>
        <p:spPr>
          <a:xfrm>
            <a:off x="3527160" y="3180134"/>
            <a:ext cx="863600" cy="1798637"/>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8FF95"/>
              </a:solidFill>
            </a:endParaRPr>
          </a:p>
        </p:txBody>
      </p:sp>
      <p:sp>
        <p:nvSpPr>
          <p:cNvPr id="21" name="Rectangle 20"/>
          <p:cNvSpPr/>
          <p:nvPr/>
        </p:nvSpPr>
        <p:spPr>
          <a:xfrm>
            <a:off x="4380780" y="3180134"/>
            <a:ext cx="863600" cy="1798637"/>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8FF95"/>
              </a:solidFill>
            </a:endParaRPr>
          </a:p>
        </p:txBody>
      </p:sp>
      <p:sp>
        <p:nvSpPr>
          <p:cNvPr id="22" name="Rectangle 21"/>
          <p:cNvSpPr/>
          <p:nvPr/>
        </p:nvSpPr>
        <p:spPr>
          <a:xfrm>
            <a:off x="4567238" y="5040313"/>
            <a:ext cx="971550" cy="1800225"/>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8FF95"/>
              </a:solidFill>
            </a:endParaRPr>
          </a:p>
        </p:txBody>
      </p:sp>
      <p:sp>
        <p:nvSpPr>
          <p:cNvPr id="23" name="Rectangle 22"/>
          <p:cNvSpPr/>
          <p:nvPr/>
        </p:nvSpPr>
        <p:spPr>
          <a:xfrm>
            <a:off x="5689600" y="5040313"/>
            <a:ext cx="1141413" cy="1800225"/>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8FF95"/>
              </a:solidFill>
            </a:endParaRPr>
          </a:p>
        </p:txBody>
      </p:sp>
      <p:sp>
        <p:nvSpPr>
          <p:cNvPr id="24" name="Rectangle 23"/>
          <p:cNvSpPr/>
          <p:nvPr/>
        </p:nvSpPr>
        <p:spPr>
          <a:xfrm>
            <a:off x="5234997" y="3180134"/>
            <a:ext cx="1008063" cy="1798637"/>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8FF95"/>
              </a:solidFill>
            </a:endParaRPr>
          </a:p>
        </p:txBody>
      </p:sp>
      <p:sp>
        <p:nvSpPr>
          <p:cNvPr id="25" name="Rectangle 24"/>
          <p:cNvSpPr/>
          <p:nvPr/>
        </p:nvSpPr>
        <p:spPr>
          <a:xfrm>
            <a:off x="6215497" y="3180134"/>
            <a:ext cx="900112" cy="1798637"/>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8FF95"/>
              </a:solidFill>
            </a:endParaRPr>
          </a:p>
        </p:txBody>
      </p:sp>
      <p:sp>
        <p:nvSpPr>
          <p:cNvPr id="26" name="Rectangle 25"/>
          <p:cNvSpPr/>
          <p:nvPr/>
        </p:nvSpPr>
        <p:spPr>
          <a:xfrm>
            <a:off x="7108846" y="3180134"/>
            <a:ext cx="827087" cy="1798637"/>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8FF95"/>
              </a:solidFill>
            </a:endParaRPr>
          </a:p>
        </p:txBody>
      </p:sp>
      <p:sp>
        <p:nvSpPr>
          <p:cNvPr id="27" name="Rectangle 26"/>
          <p:cNvSpPr/>
          <p:nvPr/>
        </p:nvSpPr>
        <p:spPr>
          <a:xfrm>
            <a:off x="7936707" y="3180134"/>
            <a:ext cx="927100" cy="1798637"/>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8FF95"/>
              </a:solidFill>
            </a:endParaRPr>
          </a:p>
        </p:txBody>
      </p:sp>
      <p:sp>
        <p:nvSpPr>
          <p:cNvPr id="28" name="ZoneTexte 28"/>
          <p:cNvSpPr txBox="1">
            <a:spLocks noChangeArrowheads="1"/>
          </p:cNvSpPr>
          <p:nvPr/>
        </p:nvSpPr>
        <p:spPr bwMode="auto">
          <a:xfrm>
            <a:off x="1908174" y="712447"/>
            <a:ext cx="660082" cy="261610"/>
          </a:xfrm>
          <a:prstGeom prst="rect">
            <a:avLst/>
          </a:prstGeom>
          <a:noFill/>
          <a:ln w="9525">
            <a:solidFill>
              <a:srgbClr val="F8FF95"/>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smtClean="0">
                <a:solidFill>
                  <a:srgbClr val="F8FF95"/>
                </a:solidFill>
                <a:cs typeface="Arial" charset="0"/>
              </a:rPr>
              <a:t>the trial</a:t>
            </a:r>
            <a:endParaRPr lang="fr-FR" sz="1100" dirty="0">
              <a:solidFill>
                <a:srgbClr val="F8FF95"/>
              </a:solidFill>
              <a:cs typeface="Arial" charset="0"/>
            </a:endParaRPr>
          </a:p>
        </p:txBody>
      </p:sp>
      <p:sp>
        <p:nvSpPr>
          <p:cNvPr id="29" name="ZoneTexte 31"/>
          <p:cNvSpPr txBox="1">
            <a:spLocks noChangeArrowheads="1"/>
          </p:cNvSpPr>
          <p:nvPr/>
        </p:nvSpPr>
        <p:spPr bwMode="auto">
          <a:xfrm>
            <a:off x="3562698" y="842613"/>
            <a:ext cx="817185" cy="430887"/>
          </a:xfrm>
          <a:prstGeom prst="rect">
            <a:avLst/>
          </a:prstGeom>
          <a:noFill/>
          <a:ln w="9525">
            <a:solidFill>
              <a:srgbClr val="F8FF9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100" dirty="0" err="1" smtClean="0">
                <a:solidFill>
                  <a:srgbClr val="F8FF95"/>
                </a:solidFill>
                <a:cs typeface="Arial" charset="0"/>
              </a:rPr>
              <a:t>adviced</a:t>
            </a:r>
            <a:r>
              <a:rPr lang="fr-FR" sz="1100" dirty="0" smtClean="0">
                <a:solidFill>
                  <a:srgbClr val="F8FF95"/>
                </a:solidFill>
                <a:cs typeface="Arial" charset="0"/>
              </a:rPr>
              <a:t> </a:t>
            </a:r>
            <a:r>
              <a:rPr lang="fr-FR" sz="1100" dirty="0" err="1" smtClean="0">
                <a:solidFill>
                  <a:srgbClr val="F8FF95"/>
                </a:solidFill>
                <a:cs typeface="Arial" charset="0"/>
              </a:rPr>
              <a:t>that</a:t>
            </a:r>
            <a:endParaRPr lang="fr-FR" sz="1100" dirty="0">
              <a:solidFill>
                <a:srgbClr val="F8FF95"/>
              </a:solidFill>
              <a:cs typeface="Arial" charset="0"/>
            </a:endParaRPr>
          </a:p>
        </p:txBody>
      </p:sp>
    </p:spTree>
    <p:extLst>
      <p:ext uri="{BB962C8B-B14F-4D97-AF65-F5344CB8AC3E}">
        <p14:creationId xmlns:p14="http://schemas.microsoft.com/office/powerpoint/2010/main" val="14853924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2" name="C1.wav"/>
                                        </p:tgtEl>
                                      </p:cMediaNode>
                                    </p:audio>
                                  </p:subTnLst>
                                </p:cTn>
                              </p:par>
                              <p:par>
                                <p:cTn id="29" presetID="1" presetClass="entr" presetSubtype="0" fill="hold" grpId="1"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2.wav"/>
                                        </p:tgtEl>
                                      </p:cMediaNode>
                                    </p:audio>
                                  </p:subTnLst>
                                </p:cTn>
                              </p:par>
                              <p:par>
                                <p:cTn id="35" presetID="1" presetClass="entr" presetSubtype="0" fill="hold" grpId="1"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C3.wav"/>
                                        </p:tgtEl>
                                      </p:cMediaNode>
                                    </p:audio>
                                  </p:subTnLst>
                                </p:cTn>
                              </p:par>
                              <p:par>
                                <p:cTn id="41" presetID="1" presetClass="entr" presetSubtype="0" fill="hold" grpId="1"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5" name="C4.wav"/>
                                        </p:tgtEl>
                                      </p:cMediaNode>
                                    </p:audio>
                                  </p:subTnLst>
                                </p:cTn>
                              </p:par>
                              <p:par>
                                <p:cTn id="47" presetID="1" presetClass="entr" presetSubtype="0" fill="hold" grpId="1"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6" name="C5.wav"/>
                                        </p:tgtEl>
                                      </p:cMediaNode>
                                    </p:audio>
                                  </p:subTnLst>
                                </p:cTn>
                              </p:par>
                              <p:par>
                                <p:cTn id="55" presetID="1" presetClass="entr" presetSubtype="0" fill="hold" grpId="1"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7" name="out2.wav"/>
                                        </p:tgtEl>
                                      </p:cMediaNode>
                                    </p:audio>
                                  </p:subTnLst>
                                </p:cTn>
                              </p:par>
                              <p:par>
                                <p:cTn id="61" presetID="1" presetClass="exit"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hidden"/>
                                      </p:to>
                                    </p:set>
                                  </p:childTnLst>
                                </p:cTn>
                              </p:par>
                              <p:par>
                                <p:cTn id="63" presetID="1" presetClass="entr" presetSubtype="0" fill="hold" grpId="1" nodeType="withEffect">
                                  <p:stCondLst>
                                    <p:cond delay="0"/>
                                  </p:stCondLst>
                                  <p:childTnLst>
                                    <p:set>
                                      <p:cBhvr>
                                        <p:cTn id="64" dur="1" fill="hold">
                                          <p:stCondLst>
                                            <p:cond delay="0"/>
                                          </p:stCondLst>
                                        </p:cTn>
                                        <p:tgtEl>
                                          <p:spTgt spid="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8" name="C7.wav"/>
                                        </p:tgtEl>
                                      </p:cMediaNode>
                                    </p:audio>
                                  </p:subTnLst>
                                </p:cTn>
                              </p:par>
                              <p:par>
                                <p:cTn id="69" presetID="1" presetClass="entr" presetSubtype="0" fill="hold" grpId="1" nodeType="withEffect">
                                  <p:stCondLst>
                                    <p:cond delay="0"/>
                                  </p:stCondLst>
                                  <p:childTnLst>
                                    <p:set>
                                      <p:cBhvr>
                                        <p:cTn id="70" dur="1" fill="hold">
                                          <p:stCondLst>
                                            <p:cond delay="0"/>
                                          </p:stCondLst>
                                        </p:cTn>
                                        <p:tgtEl>
                                          <p:spTgt spid="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9" name="C8.wav"/>
                                        </p:tgtEl>
                                      </p:cMediaNode>
                                    </p:audio>
                                  </p:subTnLst>
                                </p:cTn>
                              </p:par>
                              <p:par>
                                <p:cTn id="75" presetID="1" presetClass="entr" presetSubtype="0" fill="hold" grpId="1" nodeType="withEffect">
                                  <p:stCondLst>
                                    <p:cond delay="0"/>
                                  </p:stCondLst>
                                  <p:childTnLst>
                                    <p:set>
                                      <p:cBhvr>
                                        <p:cTn id="76" dur="1" fill="hold">
                                          <p:stCondLst>
                                            <p:cond delay="0"/>
                                          </p:stCondLst>
                                        </p:cTn>
                                        <p:tgtEl>
                                          <p:spTgt spid="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10" name="C9.wav"/>
                                        </p:tgtEl>
                                      </p:cMediaNode>
                                    </p:audio>
                                  </p:subTnLst>
                                </p:cTn>
                              </p:par>
                              <p:par>
                                <p:cTn id="81" presetID="1" presetClass="entr" presetSubtype="0" fill="hold" grpId="1" nodeType="withEffect">
                                  <p:stCondLst>
                                    <p:cond delay="0"/>
                                  </p:stCondLst>
                                  <p:childTnLst>
                                    <p:set>
                                      <p:cBhvr>
                                        <p:cTn id="8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28" grpId="0" animBg="1"/>
      <p:bldP spid="28" grpId="1" animBg="1"/>
      <p:bldP spid="29" grpId="0" animBg="1"/>
      <p:bldP spid="29"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1"/>
          <p:cNvGrpSpPr/>
          <p:nvPr/>
        </p:nvGrpSpPr>
        <p:grpSpPr>
          <a:xfrm>
            <a:off x="1234333" y="289898"/>
            <a:ext cx="6660000" cy="2638700"/>
            <a:chOff x="1456267" y="1071034"/>
            <a:chExt cx="6660000" cy="2638700"/>
          </a:xfrm>
        </p:grpSpPr>
        <p:grpSp>
          <p:nvGrpSpPr>
            <p:cNvPr id="3" name="Grouper 2"/>
            <p:cNvGrpSpPr/>
            <p:nvPr/>
          </p:nvGrpSpPr>
          <p:grpSpPr>
            <a:xfrm>
              <a:off x="1456267" y="1071034"/>
              <a:ext cx="6660000" cy="2638700"/>
              <a:chOff x="0" y="1714500"/>
              <a:chExt cx="6660000" cy="2638700"/>
            </a:xfrm>
          </p:grpSpPr>
          <p:pic>
            <p:nvPicPr>
              <p:cNvPr id="5" name="Image 4"/>
              <p:cNvPicPr>
                <a:picLocks noChangeAspect="1"/>
              </p:cNvPicPr>
              <p:nvPr/>
            </p:nvPicPr>
            <p:blipFill>
              <a:blip r:embed="rId2"/>
              <a:stretch>
                <a:fillRect/>
              </a:stretch>
            </p:blipFill>
            <p:spPr>
              <a:xfrm>
                <a:off x="0" y="1714500"/>
                <a:ext cx="6660000" cy="2485388"/>
              </a:xfrm>
              <a:prstGeom prst="rect">
                <a:avLst/>
              </a:prstGeom>
            </p:spPr>
          </p:pic>
          <p:pic>
            <p:nvPicPr>
              <p:cNvPr id="6" name="Image 5"/>
              <p:cNvPicPr>
                <a:picLocks noChangeAspect="1"/>
              </p:cNvPicPr>
              <p:nvPr/>
            </p:nvPicPr>
            <p:blipFill>
              <a:blip r:embed="rId3"/>
              <a:stretch>
                <a:fillRect/>
              </a:stretch>
            </p:blipFill>
            <p:spPr>
              <a:xfrm>
                <a:off x="0" y="4151659"/>
                <a:ext cx="6660000" cy="201541"/>
              </a:xfrm>
              <a:prstGeom prst="rect">
                <a:avLst/>
              </a:prstGeom>
            </p:spPr>
          </p:pic>
        </p:grpSp>
        <p:sp>
          <p:nvSpPr>
            <p:cNvPr id="4" name="Rectangle 3"/>
            <p:cNvSpPr/>
            <p:nvPr/>
          </p:nvSpPr>
          <p:spPr>
            <a:xfrm>
              <a:off x="1456267" y="1540933"/>
              <a:ext cx="1032933" cy="279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Rectangle 6"/>
          <p:cNvSpPr/>
          <p:nvPr/>
        </p:nvSpPr>
        <p:spPr>
          <a:xfrm>
            <a:off x="3547002" y="921807"/>
            <a:ext cx="733994" cy="1969721"/>
          </a:xfrm>
          <a:prstGeom prst="rect">
            <a:avLst/>
          </a:prstGeom>
          <a:noFill/>
          <a:ln w="28575"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272505" y="921807"/>
            <a:ext cx="733994" cy="1969721"/>
          </a:xfrm>
          <a:prstGeom prst="rect">
            <a:avLst/>
          </a:prstGeom>
          <a:noFill/>
          <a:ln w="28575"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ZoneTexte 8"/>
          <p:cNvSpPr txBox="1"/>
          <p:nvPr/>
        </p:nvSpPr>
        <p:spPr>
          <a:xfrm>
            <a:off x="109736" y="3745521"/>
            <a:ext cx="8921353" cy="923330"/>
          </a:xfrm>
          <a:prstGeom prst="rect">
            <a:avLst/>
          </a:prstGeom>
          <a:noFill/>
        </p:spPr>
        <p:txBody>
          <a:bodyPr wrap="square" rtlCol="0">
            <a:spAutoFit/>
          </a:bodyPr>
          <a:lstStyle/>
          <a:p>
            <a:pPr algn="just"/>
            <a:r>
              <a:rPr lang="en-US" dirty="0" err="1" smtClean="0">
                <a:solidFill>
                  <a:srgbClr val="F8FF95"/>
                </a:solidFill>
              </a:rPr>
              <a:t>Quand</a:t>
            </a:r>
            <a:r>
              <a:rPr lang="en-US" dirty="0" smtClean="0">
                <a:solidFill>
                  <a:srgbClr val="F8FF95"/>
                </a:solidFill>
              </a:rPr>
              <a:t> un mot </a:t>
            </a:r>
            <a:r>
              <a:rPr lang="en-US" dirty="0" err="1" smtClean="0">
                <a:solidFill>
                  <a:srgbClr val="F8FF95"/>
                </a:solidFill>
              </a:rPr>
              <a:t>syntactiquement</a:t>
            </a:r>
            <a:r>
              <a:rPr lang="en-US" dirty="0" smtClean="0">
                <a:solidFill>
                  <a:srgbClr val="F8FF95"/>
                </a:solidFill>
              </a:rPr>
              <a:t> </a:t>
            </a:r>
            <a:r>
              <a:rPr lang="en-US" dirty="0" err="1" smtClean="0">
                <a:solidFill>
                  <a:srgbClr val="F8FF95"/>
                </a:solidFill>
              </a:rPr>
              <a:t>inattendu</a:t>
            </a:r>
            <a:r>
              <a:rPr lang="en-US" dirty="0" smtClean="0">
                <a:solidFill>
                  <a:srgbClr val="F8FF95"/>
                </a:solidFill>
              </a:rPr>
              <a:t> </a:t>
            </a:r>
            <a:r>
              <a:rPr lang="en-US" dirty="0" err="1" smtClean="0">
                <a:solidFill>
                  <a:srgbClr val="F8FF95"/>
                </a:solidFill>
              </a:rPr>
              <a:t>est</a:t>
            </a:r>
            <a:r>
              <a:rPr lang="en-US" dirty="0" smtClean="0">
                <a:solidFill>
                  <a:srgbClr val="F8FF95"/>
                </a:solidFill>
              </a:rPr>
              <a:t> </a:t>
            </a:r>
            <a:r>
              <a:rPr lang="en-US" dirty="0" err="1" smtClean="0">
                <a:solidFill>
                  <a:srgbClr val="F8FF95"/>
                </a:solidFill>
              </a:rPr>
              <a:t>associé</a:t>
            </a:r>
            <a:r>
              <a:rPr lang="en-US" dirty="0" smtClean="0">
                <a:solidFill>
                  <a:srgbClr val="F8FF95"/>
                </a:solidFill>
              </a:rPr>
              <a:t> avec un accord </a:t>
            </a:r>
            <a:r>
              <a:rPr lang="en-US" dirty="0" err="1" smtClean="0">
                <a:solidFill>
                  <a:srgbClr val="F8FF95"/>
                </a:solidFill>
              </a:rPr>
              <a:t>harmoniquement</a:t>
            </a:r>
            <a:r>
              <a:rPr lang="en-US" dirty="0" smtClean="0">
                <a:solidFill>
                  <a:srgbClr val="F8FF95"/>
                </a:solidFill>
              </a:rPr>
              <a:t> </a:t>
            </a:r>
            <a:r>
              <a:rPr lang="en-US" dirty="0" err="1" smtClean="0">
                <a:solidFill>
                  <a:srgbClr val="F8FF95"/>
                </a:solidFill>
              </a:rPr>
              <a:t>inattendu</a:t>
            </a:r>
            <a:r>
              <a:rPr lang="en-US" dirty="0" smtClean="0">
                <a:solidFill>
                  <a:srgbClr val="F8FF95"/>
                </a:solidFill>
              </a:rPr>
              <a:t>, </a:t>
            </a:r>
            <a:r>
              <a:rPr lang="en-US" dirty="0" err="1" smtClean="0">
                <a:solidFill>
                  <a:srgbClr val="F8FF95"/>
                </a:solidFill>
              </a:rPr>
              <a:t>l’effet</a:t>
            </a:r>
            <a:r>
              <a:rPr lang="en-US" dirty="0" smtClean="0">
                <a:solidFill>
                  <a:srgbClr val="F8FF95"/>
                </a:solidFill>
              </a:rPr>
              <a:t> garden path </a:t>
            </a:r>
            <a:r>
              <a:rPr lang="en-US" dirty="0" err="1" smtClean="0">
                <a:solidFill>
                  <a:srgbClr val="F8FF95"/>
                </a:solidFill>
              </a:rPr>
              <a:t>est</a:t>
            </a:r>
            <a:r>
              <a:rPr lang="en-US" dirty="0" smtClean="0">
                <a:solidFill>
                  <a:srgbClr val="F8FF95"/>
                </a:solidFill>
              </a:rPr>
              <a:t> </a:t>
            </a:r>
            <a:r>
              <a:rPr lang="en-US" dirty="0" err="1" smtClean="0">
                <a:solidFill>
                  <a:srgbClr val="F8FF95"/>
                </a:solidFill>
              </a:rPr>
              <a:t>augmenté</a:t>
            </a:r>
            <a:r>
              <a:rPr lang="en-US" dirty="0" smtClean="0">
                <a:solidFill>
                  <a:srgbClr val="F8FF95"/>
                </a:solidFill>
              </a:rPr>
              <a:t>.</a:t>
            </a:r>
          </a:p>
          <a:p>
            <a:pPr algn="just"/>
            <a:r>
              <a:rPr lang="en-US" dirty="0" err="1" smtClean="0">
                <a:solidFill>
                  <a:srgbClr val="F8FF95"/>
                </a:solidFill>
              </a:rPr>
              <a:t>Une</a:t>
            </a:r>
            <a:r>
              <a:rPr lang="en-US" dirty="0" smtClean="0">
                <a:solidFill>
                  <a:srgbClr val="F8FF95"/>
                </a:solidFill>
              </a:rPr>
              <a:t> </a:t>
            </a:r>
            <a:r>
              <a:rPr lang="en-US" dirty="0" err="1" smtClean="0">
                <a:solidFill>
                  <a:srgbClr val="F8FF95"/>
                </a:solidFill>
              </a:rPr>
              <a:t>telle</a:t>
            </a:r>
            <a:r>
              <a:rPr lang="en-US" dirty="0" smtClean="0">
                <a:solidFill>
                  <a:srgbClr val="F8FF95"/>
                </a:solidFill>
              </a:rPr>
              <a:t> interaction </a:t>
            </a:r>
            <a:r>
              <a:rPr lang="en-US" dirty="0" err="1" smtClean="0">
                <a:solidFill>
                  <a:srgbClr val="F8FF95"/>
                </a:solidFill>
              </a:rPr>
              <a:t>n’est</a:t>
            </a:r>
            <a:r>
              <a:rPr lang="en-US" dirty="0" smtClean="0">
                <a:solidFill>
                  <a:srgbClr val="F8FF95"/>
                </a:solidFill>
              </a:rPr>
              <a:t> pas </a:t>
            </a:r>
            <a:r>
              <a:rPr lang="en-US" dirty="0" err="1" smtClean="0">
                <a:solidFill>
                  <a:srgbClr val="F8FF95"/>
                </a:solidFill>
              </a:rPr>
              <a:t>observée</a:t>
            </a:r>
            <a:r>
              <a:rPr lang="en-US" dirty="0" smtClean="0">
                <a:solidFill>
                  <a:srgbClr val="F8FF95"/>
                </a:solidFill>
              </a:rPr>
              <a:t> pour </a:t>
            </a:r>
            <a:r>
              <a:rPr lang="en-US" dirty="0" err="1" smtClean="0">
                <a:solidFill>
                  <a:srgbClr val="F8FF95"/>
                </a:solidFill>
              </a:rPr>
              <a:t>l’effet</a:t>
            </a:r>
            <a:r>
              <a:rPr lang="en-US" dirty="0" smtClean="0">
                <a:solidFill>
                  <a:srgbClr val="F8FF95"/>
                </a:solidFill>
              </a:rPr>
              <a:t> de violation </a:t>
            </a:r>
            <a:r>
              <a:rPr lang="en-US" dirty="0" err="1" smtClean="0">
                <a:solidFill>
                  <a:srgbClr val="F8FF95"/>
                </a:solidFill>
              </a:rPr>
              <a:t>sémantique</a:t>
            </a:r>
            <a:r>
              <a:rPr lang="en-US" dirty="0" smtClean="0">
                <a:solidFill>
                  <a:srgbClr val="F8FF95"/>
                </a:solidFill>
              </a:rPr>
              <a:t>.</a:t>
            </a:r>
          </a:p>
        </p:txBody>
      </p:sp>
      <p:sp>
        <p:nvSpPr>
          <p:cNvPr id="10" name="ZoneTexte 9"/>
          <p:cNvSpPr txBox="1"/>
          <p:nvPr/>
        </p:nvSpPr>
        <p:spPr>
          <a:xfrm>
            <a:off x="159202" y="5527728"/>
            <a:ext cx="8827753" cy="646331"/>
          </a:xfrm>
          <a:prstGeom prst="rect">
            <a:avLst/>
          </a:prstGeom>
          <a:noFill/>
        </p:spPr>
        <p:txBody>
          <a:bodyPr wrap="square" rtlCol="0">
            <a:spAutoFit/>
          </a:bodyPr>
          <a:lstStyle/>
          <a:p>
            <a:pPr marL="285750" indent="-285750" algn="just">
              <a:buFont typeface="Symbol" charset="0"/>
              <a:buChar char=""/>
            </a:pPr>
            <a:r>
              <a:rPr lang="fr-FR" dirty="0" smtClean="0">
                <a:solidFill>
                  <a:srgbClr val="F8FF95"/>
                </a:solidFill>
              </a:rPr>
              <a:t>E</a:t>
            </a:r>
            <a:r>
              <a:rPr lang="en-US" dirty="0" smtClean="0">
                <a:solidFill>
                  <a:srgbClr val="F8FF95"/>
                </a:solidFill>
              </a:rPr>
              <a:t>n </a:t>
            </a:r>
            <a:r>
              <a:rPr lang="en-US" dirty="0" err="1" smtClean="0">
                <a:solidFill>
                  <a:srgbClr val="F8FF95"/>
                </a:solidFill>
              </a:rPr>
              <a:t>faveur</a:t>
            </a:r>
            <a:r>
              <a:rPr lang="en-US" dirty="0" smtClean="0">
                <a:solidFill>
                  <a:srgbClr val="F8FF95"/>
                </a:solidFill>
              </a:rPr>
              <a:t> de la SSIRH: la </a:t>
            </a:r>
            <a:r>
              <a:rPr lang="en-US" dirty="0" err="1" smtClean="0">
                <a:solidFill>
                  <a:srgbClr val="F8FF95"/>
                </a:solidFill>
              </a:rPr>
              <a:t>musique</a:t>
            </a:r>
            <a:r>
              <a:rPr lang="en-US" dirty="0" smtClean="0">
                <a:solidFill>
                  <a:srgbClr val="F8FF95"/>
                </a:solidFill>
              </a:rPr>
              <a:t> et le </a:t>
            </a:r>
            <a:r>
              <a:rPr lang="en-US" dirty="0" err="1" smtClean="0">
                <a:solidFill>
                  <a:srgbClr val="F8FF95"/>
                </a:solidFill>
              </a:rPr>
              <a:t>langage</a:t>
            </a:r>
            <a:r>
              <a:rPr lang="en-US" dirty="0" smtClean="0">
                <a:solidFill>
                  <a:srgbClr val="F8FF95"/>
                </a:solidFill>
              </a:rPr>
              <a:t> </a:t>
            </a:r>
            <a:r>
              <a:rPr lang="en-US" dirty="0" err="1" smtClean="0">
                <a:solidFill>
                  <a:srgbClr val="F8FF95"/>
                </a:solidFill>
              </a:rPr>
              <a:t>puisent</a:t>
            </a:r>
            <a:r>
              <a:rPr lang="en-US" dirty="0" smtClean="0">
                <a:solidFill>
                  <a:srgbClr val="F8FF95"/>
                </a:solidFill>
              </a:rPr>
              <a:t> </a:t>
            </a:r>
            <a:r>
              <a:rPr lang="en-US" dirty="0" err="1" smtClean="0">
                <a:solidFill>
                  <a:srgbClr val="F8FF95"/>
                </a:solidFill>
              </a:rPr>
              <a:t>dans</a:t>
            </a:r>
            <a:r>
              <a:rPr lang="en-US" dirty="0" smtClean="0">
                <a:solidFill>
                  <a:srgbClr val="F8FF95"/>
                </a:solidFill>
              </a:rPr>
              <a:t> un ensemble de </a:t>
            </a:r>
            <a:r>
              <a:rPr lang="en-US" dirty="0" err="1" smtClean="0">
                <a:solidFill>
                  <a:srgbClr val="F8FF95"/>
                </a:solidFill>
              </a:rPr>
              <a:t>ressources</a:t>
            </a:r>
            <a:r>
              <a:rPr lang="en-US" dirty="0" smtClean="0">
                <a:solidFill>
                  <a:srgbClr val="F8FF95"/>
                </a:solidFill>
              </a:rPr>
              <a:t> de </a:t>
            </a:r>
            <a:r>
              <a:rPr lang="en-US" dirty="0" err="1" smtClean="0">
                <a:solidFill>
                  <a:srgbClr val="F8FF95"/>
                </a:solidFill>
              </a:rPr>
              <a:t>traitement</a:t>
            </a:r>
            <a:r>
              <a:rPr lang="en-US" dirty="0" smtClean="0">
                <a:solidFill>
                  <a:srgbClr val="F8FF95"/>
                </a:solidFill>
              </a:rPr>
              <a:t> </a:t>
            </a:r>
            <a:r>
              <a:rPr lang="en-US" dirty="0" err="1" smtClean="0">
                <a:solidFill>
                  <a:srgbClr val="F8FF95"/>
                </a:solidFill>
              </a:rPr>
              <a:t>limité</a:t>
            </a:r>
            <a:r>
              <a:rPr lang="en-US" dirty="0" smtClean="0">
                <a:solidFill>
                  <a:srgbClr val="F8FF95"/>
                </a:solidFill>
              </a:rPr>
              <a:t> pour </a:t>
            </a:r>
            <a:r>
              <a:rPr lang="en-US" dirty="0" err="1" smtClean="0">
                <a:solidFill>
                  <a:srgbClr val="F8FF95"/>
                </a:solidFill>
              </a:rPr>
              <a:t>intégrer</a:t>
            </a:r>
            <a:r>
              <a:rPr lang="en-US" dirty="0" smtClean="0">
                <a:solidFill>
                  <a:srgbClr val="F8FF95"/>
                </a:solidFill>
              </a:rPr>
              <a:t> les </a:t>
            </a:r>
            <a:r>
              <a:rPr lang="en-US" dirty="0" err="1" smtClean="0">
                <a:solidFill>
                  <a:srgbClr val="F8FF95"/>
                </a:solidFill>
              </a:rPr>
              <a:t>éléments</a:t>
            </a:r>
            <a:r>
              <a:rPr lang="en-US" dirty="0" smtClean="0">
                <a:solidFill>
                  <a:srgbClr val="F8FF95"/>
                </a:solidFill>
              </a:rPr>
              <a:t> </a:t>
            </a:r>
            <a:r>
              <a:rPr lang="en-US" dirty="0" err="1" smtClean="0">
                <a:solidFill>
                  <a:srgbClr val="F8FF95"/>
                </a:solidFill>
              </a:rPr>
              <a:t>à</a:t>
            </a:r>
            <a:r>
              <a:rPr lang="en-US" dirty="0" smtClean="0">
                <a:solidFill>
                  <a:srgbClr val="F8FF95"/>
                </a:solidFill>
              </a:rPr>
              <a:t> </a:t>
            </a:r>
            <a:r>
              <a:rPr lang="en-US" dirty="0" err="1" smtClean="0">
                <a:solidFill>
                  <a:srgbClr val="F8FF95"/>
                </a:solidFill>
              </a:rPr>
              <a:t>venir</a:t>
            </a:r>
            <a:r>
              <a:rPr lang="en-US" dirty="0" smtClean="0">
                <a:solidFill>
                  <a:srgbClr val="F8FF95"/>
                </a:solidFill>
              </a:rPr>
              <a:t> </a:t>
            </a:r>
            <a:r>
              <a:rPr lang="en-US" dirty="0" err="1" smtClean="0">
                <a:solidFill>
                  <a:srgbClr val="F8FF95"/>
                </a:solidFill>
              </a:rPr>
              <a:t>dans</a:t>
            </a:r>
            <a:r>
              <a:rPr lang="en-US" dirty="0" smtClean="0">
                <a:solidFill>
                  <a:srgbClr val="F8FF95"/>
                </a:solidFill>
              </a:rPr>
              <a:t> la structure </a:t>
            </a:r>
            <a:r>
              <a:rPr lang="en-US" dirty="0" err="1" smtClean="0">
                <a:solidFill>
                  <a:srgbClr val="F8FF95"/>
                </a:solidFill>
              </a:rPr>
              <a:t>syntaxique</a:t>
            </a:r>
            <a:r>
              <a:rPr lang="en-US" dirty="0" smtClean="0">
                <a:solidFill>
                  <a:srgbClr val="F8FF95"/>
                </a:solidFill>
              </a:rPr>
              <a:t>.</a:t>
            </a:r>
          </a:p>
        </p:txBody>
      </p:sp>
    </p:spTree>
    <p:extLst>
      <p:ext uri="{BB962C8B-B14F-4D97-AF65-F5344CB8AC3E}">
        <p14:creationId xmlns:p14="http://schemas.microsoft.com/office/powerpoint/2010/main" val="38538792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r 4"/>
          <p:cNvGrpSpPr/>
          <p:nvPr/>
        </p:nvGrpSpPr>
        <p:grpSpPr>
          <a:xfrm>
            <a:off x="1237827" y="1893332"/>
            <a:ext cx="6660000" cy="4337676"/>
            <a:chOff x="0" y="463087"/>
            <a:chExt cx="6660000" cy="4337676"/>
          </a:xfrm>
        </p:grpSpPr>
        <p:pic>
          <p:nvPicPr>
            <p:cNvPr id="6" name="Image 5"/>
            <p:cNvPicPr>
              <a:picLocks noChangeAspect="1"/>
            </p:cNvPicPr>
            <p:nvPr/>
          </p:nvPicPr>
          <p:blipFill>
            <a:blip r:embed="rId2"/>
            <a:stretch>
              <a:fillRect/>
            </a:stretch>
          </p:blipFill>
          <p:spPr>
            <a:xfrm>
              <a:off x="0" y="463087"/>
              <a:ext cx="6660000" cy="3435952"/>
            </a:xfrm>
            <a:prstGeom prst="rect">
              <a:avLst/>
            </a:prstGeom>
          </p:spPr>
        </p:pic>
        <p:pic>
          <p:nvPicPr>
            <p:cNvPr id="7" name="Image 6"/>
            <p:cNvPicPr>
              <a:picLocks noChangeAspect="1"/>
            </p:cNvPicPr>
            <p:nvPr/>
          </p:nvPicPr>
          <p:blipFill>
            <a:blip r:embed="rId3"/>
            <a:stretch>
              <a:fillRect/>
            </a:stretch>
          </p:blipFill>
          <p:spPr>
            <a:xfrm>
              <a:off x="0" y="3890572"/>
              <a:ext cx="6660000" cy="910191"/>
            </a:xfrm>
            <a:prstGeom prst="rect">
              <a:avLst/>
            </a:prstGeom>
          </p:spPr>
        </p:pic>
      </p:grpSp>
      <p:sp>
        <p:nvSpPr>
          <p:cNvPr id="8" name="ZoneTexte 7"/>
          <p:cNvSpPr txBox="1"/>
          <p:nvPr/>
        </p:nvSpPr>
        <p:spPr>
          <a:xfrm>
            <a:off x="190329" y="78243"/>
            <a:ext cx="8756822" cy="1200329"/>
          </a:xfrm>
          <a:prstGeom prst="rect">
            <a:avLst/>
          </a:prstGeom>
          <a:noFill/>
        </p:spPr>
        <p:txBody>
          <a:bodyPr wrap="square" rtlCol="0">
            <a:spAutoFit/>
          </a:bodyPr>
          <a:lstStyle/>
          <a:p>
            <a:pPr algn="just"/>
            <a:r>
              <a:rPr lang="fr-FR" dirty="0" smtClean="0">
                <a:solidFill>
                  <a:srgbClr val="F8FF95"/>
                </a:solidFill>
              </a:rPr>
              <a:t>Les stimulations ne différaient pas seulement sur les dimensions sémantique et syntaxique.</a:t>
            </a:r>
          </a:p>
          <a:p>
            <a:pPr algn="just"/>
            <a:r>
              <a:rPr lang="fr-FR" dirty="0" smtClean="0">
                <a:solidFill>
                  <a:srgbClr val="F8FF95"/>
                </a:solidFill>
              </a:rPr>
              <a:t>Une violation sémantique engendre une perturbation dans le traitement de la phrase qui ne peut pas être résolue, et ce indépendamment des efforts fournis par l’auditeur.  Une phrase en </a:t>
            </a:r>
            <a:r>
              <a:rPr lang="fr-FR" dirty="0" err="1" smtClean="0">
                <a:solidFill>
                  <a:srgbClr val="F8FF95"/>
                </a:solidFill>
              </a:rPr>
              <a:t>garden</a:t>
            </a:r>
            <a:r>
              <a:rPr lang="fr-FR" dirty="0" smtClean="0">
                <a:solidFill>
                  <a:srgbClr val="F8FF95"/>
                </a:solidFill>
              </a:rPr>
              <a:t> </a:t>
            </a:r>
            <a:r>
              <a:rPr lang="fr-FR" dirty="0" err="1" smtClean="0">
                <a:solidFill>
                  <a:srgbClr val="F8FF95"/>
                </a:solidFill>
              </a:rPr>
              <a:t>path</a:t>
            </a:r>
            <a:r>
              <a:rPr lang="fr-FR" dirty="0" smtClean="0">
                <a:solidFill>
                  <a:srgbClr val="F8FF95"/>
                </a:solidFill>
              </a:rPr>
              <a:t> trouve une interprétation après </a:t>
            </a:r>
            <a:r>
              <a:rPr lang="fr-FR" dirty="0" err="1" smtClean="0">
                <a:solidFill>
                  <a:srgbClr val="F8FF95"/>
                </a:solidFill>
              </a:rPr>
              <a:t>réanalyse</a:t>
            </a:r>
            <a:r>
              <a:rPr lang="fr-FR" dirty="0" smtClean="0">
                <a:solidFill>
                  <a:srgbClr val="F8FF95"/>
                </a:solidFill>
              </a:rPr>
              <a:t>.</a:t>
            </a:r>
          </a:p>
        </p:txBody>
      </p:sp>
      <p:sp>
        <p:nvSpPr>
          <p:cNvPr id="9" name="ZoneTexte 8"/>
          <p:cNvSpPr txBox="1"/>
          <p:nvPr/>
        </p:nvSpPr>
        <p:spPr>
          <a:xfrm>
            <a:off x="190329" y="1359654"/>
            <a:ext cx="5550237" cy="369332"/>
          </a:xfrm>
          <a:prstGeom prst="rect">
            <a:avLst/>
          </a:prstGeom>
          <a:noFill/>
        </p:spPr>
        <p:txBody>
          <a:bodyPr wrap="none" rtlCol="0">
            <a:spAutoFit/>
          </a:bodyPr>
          <a:lstStyle/>
          <a:p>
            <a:pPr algn="just"/>
            <a:r>
              <a:rPr lang="fr-FR" dirty="0" smtClean="0">
                <a:solidFill>
                  <a:srgbClr val="F8FF95"/>
                </a:solidFill>
              </a:rPr>
              <a:t>Garden </a:t>
            </a:r>
            <a:r>
              <a:rPr lang="fr-FR" dirty="0" err="1" smtClean="0">
                <a:solidFill>
                  <a:srgbClr val="F8FF95"/>
                </a:solidFill>
              </a:rPr>
              <a:t>path</a:t>
            </a:r>
            <a:r>
              <a:rPr lang="fr-FR" dirty="0" smtClean="0">
                <a:solidFill>
                  <a:srgbClr val="F8FF95"/>
                </a:solidFill>
              </a:rPr>
              <a:t> SEMANTIQUE versus violations sémantiques</a:t>
            </a:r>
          </a:p>
        </p:txBody>
      </p:sp>
      <p:sp>
        <p:nvSpPr>
          <p:cNvPr id="10" name="ZoneTexte 9"/>
          <p:cNvSpPr txBox="1"/>
          <p:nvPr/>
        </p:nvSpPr>
        <p:spPr>
          <a:xfrm>
            <a:off x="48089" y="6399327"/>
            <a:ext cx="9062043" cy="461665"/>
          </a:xfrm>
          <a:prstGeom prst="rect">
            <a:avLst/>
          </a:prstGeom>
          <a:noFill/>
        </p:spPr>
        <p:txBody>
          <a:bodyPr wrap="square" rtlCol="0">
            <a:spAutoFit/>
          </a:bodyPr>
          <a:lstStyle/>
          <a:p>
            <a:r>
              <a:rPr lang="en-US" sz="1200" dirty="0" err="1" smtClean="0">
                <a:solidFill>
                  <a:schemeClr val="bg1"/>
                </a:solidFill>
                <a:latin typeface="Arial" pitchFamily="34" charset="0"/>
                <a:cs typeface="Arial" pitchFamily="34" charset="0"/>
              </a:rPr>
              <a:t>Perruchet</a:t>
            </a:r>
            <a:r>
              <a:rPr lang="en-US" sz="1200" dirty="0" smtClean="0">
                <a:solidFill>
                  <a:schemeClr val="bg1"/>
                </a:solidFill>
                <a:latin typeface="Arial" pitchFamily="34" charset="0"/>
                <a:cs typeface="Arial" pitchFamily="34" charset="0"/>
              </a:rPr>
              <a:t>, P. &amp; </a:t>
            </a:r>
            <a:r>
              <a:rPr lang="en-US" sz="1200" dirty="0" err="1" smtClean="0">
                <a:solidFill>
                  <a:schemeClr val="bg1"/>
                </a:solidFill>
                <a:latin typeface="Arial" pitchFamily="34" charset="0"/>
                <a:cs typeface="Arial" pitchFamily="34" charset="0"/>
              </a:rPr>
              <a:t>Poulin-Charronnat</a:t>
            </a:r>
            <a:r>
              <a:rPr lang="en-US" sz="1200" dirty="0" smtClean="0">
                <a:solidFill>
                  <a:schemeClr val="bg1"/>
                </a:solidFill>
                <a:latin typeface="Arial" pitchFamily="34" charset="0"/>
                <a:cs typeface="Arial" pitchFamily="34" charset="0"/>
              </a:rPr>
              <a:t>, B. </a:t>
            </a:r>
            <a:r>
              <a:rPr lang="en-US" sz="1200" dirty="0">
                <a:solidFill>
                  <a:schemeClr val="bg1"/>
                </a:solidFill>
                <a:latin typeface="Arial" pitchFamily="34" charset="0"/>
                <a:cs typeface="Arial" pitchFamily="34" charset="0"/>
              </a:rPr>
              <a:t>(</a:t>
            </a:r>
            <a:r>
              <a:rPr lang="en-US" sz="1200" dirty="0" smtClean="0">
                <a:solidFill>
                  <a:schemeClr val="bg1"/>
                </a:solidFill>
                <a:latin typeface="Arial" pitchFamily="34" charset="0"/>
                <a:cs typeface="Arial" pitchFamily="34" charset="0"/>
              </a:rPr>
              <a:t>2013). Challenging prior evidence for a shared syntactic processor for language and music. </a:t>
            </a:r>
            <a:r>
              <a:rPr lang="en-US" sz="1200" i="1" dirty="0" err="1" smtClean="0">
                <a:solidFill>
                  <a:schemeClr val="bg1"/>
                </a:solidFill>
                <a:latin typeface="Arial" pitchFamily="34" charset="0"/>
                <a:cs typeface="Arial" pitchFamily="34" charset="0"/>
              </a:rPr>
              <a:t>Psychonomic</a:t>
            </a:r>
            <a:r>
              <a:rPr lang="en-US" sz="1200" i="1" dirty="0" smtClean="0">
                <a:solidFill>
                  <a:schemeClr val="bg1"/>
                </a:solidFill>
                <a:latin typeface="Arial" pitchFamily="34" charset="0"/>
                <a:cs typeface="Arial" pitchFamily="34" charset="0"/>
              </a:rPr>
              <a:t> Bulletin &amp; Review? 20</a:t>
            </a:r>
            <a:r>
              <a:rPr lang="en-US" sz="1200" dirty="0" smtClean="0">
                <a:solidFill>
                  <a:schemeClr val="bg1"/>
                </a:solidFill>
                <a:latin typeface="Arial" pitchFamily="34" charset="0"/>
                <a:cs typeface="Arial" pitchFamily="34" charset="0"/>
              </a:rPr>
              <a:t>, 310-317</a:t>
            </a:r>
            <a:r>
              <a:rPr lang="fr-FR" sz="1200" dirty="0" smtClean="0">
                <a:solidFill>
                  <a:schemeClr val="bg1"/>
                </a:solidFill>
                <a:latin typeface="Arial" pitchFamily="34" charset="0"/>
                <a:cs typeface="Arial" pitchFamily="34" charset="0"/>
              </a:rPr>
              <a:t>. </a:t>
            </a:r>
            <a:endParaRPr lang="eu-E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8444515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1"/>
          <p:cNvGrpSpPr/>
          <p:nvPr/>
        </p:nvGrpSpPr>
        <p:grpSpPr>
          <a:xfrm>
            <a:off x="1253066" y="462364"/>
            <a:ext cx="6660000" cy="2644885"/>
            <a:chOff x="0" y="1427564"/>
            <a:chExt cx="6660000" cy="2644885"/>
          </a:xfrm>
        </p:grpSpPr>
        <p:pic>
          <p:nvPicPr>
            <p:cNvPr id="3" name="Image 2"/>
            <p:cNvPicPr>
              <a:picLocks noChangeAspect="1"/>
            </p:cNvPicPr>
            <p:nvPr/>
          </p:nvPicPr>
          <p:blipFill>
            <a:blip r:embed="rId2"/>
            <a:stretch>
              <a:fillRect/>
            </a:stretch>
          </p:blipFill>
          <p:spPr>
            <a:xfrm>
              <a:off x="0" y="1993900"/>
              <a:ext cx="6660000" cy="2078549"/>
            </a:xfrm>
            <a:prstGeom prst="rect">
              <a:avLst/>
            </a:prstGeom>
          </p:spPr>
        </p:pic>
        <p:grpSp>
          <p:nvGrpSpPr>
            <p:cNvPr id="4" name="Grouper 3"/>
            <p:cNvGrpSpPr/>
            <p:nvPr/>
          </p:nvGrpSpPr>
          <p:grpSpPr>
            <a:xfrm>
              <a:off x="0" y="1427564"/>
              <a:ext cx="6660000" cy="693341"/>
              <a:chOff x="2362200" y="1342892"/>
              <a:chExt cx="6660000" cy="693341"/>
            </a:xfrm>
          </p:grpSpPr>
          <p:pic>
            <p:nvPicPr>
              <p:cNvPr id="6" name="Image 5"/>
              <p:cNvPicPr>
                <a:picLocks noChangeAspect="1"/>
              </p:cNvPicPr>
              <p:nvPr/>
            </p:nvPicPr>
            <p:blipFill>
              <a:blip r:embed="rId3"/>
              <a:stretch>
                <a:fillRect/>
              </a:stretch>
            </p:blipFill>
            <p:spPr>
              <a:xfrm>
                <a:off x="2362200" y="1342892"/>
                <a:ext cx="6660000" cy="693341"/>
              </a:xfrm>
              <a:prstGeom prst="rect">
                <a:avLst/>
              </a:prstGeom>
            </p:spPr>
          </p:pic>
          <p:sp>
            <p:nvSpPr>
              <p:cNvPr id="7" name="Rectangle 6"/>
              <p:cNvSpPr/>
              <p:nvPr/>
            </p:nvSpPr>
            <p:spPr>
              <a:xfrm>
                <a:off x="2362200" y="1817025"/>
                <a:ext cx="1295400" cy="2159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Rectangle 4"/>
            <p:cNvSpPr/>
            <p:nvPr/>
          </p:nvSpPr>
          <p:spPr>
            <a:xfrm>
              <a:off x="0" y="1998133"/>
              <a:ext cx="1295400" cy="2159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 name="Grouper 7"/>
          <p:cNvGrpSpPr/>
          <p:nvPr/>
        </p:nvGrpSpPr>
        <p:grpSpPr>
          <a:xfrm>
            <a:off x="1253066" y="3441701"/>
            <a:ext cx="6660000" cy="2638700"/>
            <a:chOff x="1456267" y="1071034"/>
            <a:chExt cx="6660000" cy="2638700"/>
          </a:xfrm>
        </p:grpSpPr>
        <p:grpSp>
          <p:nvGrpSpPr>
            <p:cNvPr id="9" name="Grouper 8"/>
            <p:cNvGrpSpPr/>
            <p:nvPr/>
          </p:nvGrpSpPr>
          <p:grpSpPr>
            <a:xfrm>
              <a:off x="1456267" y="1071034"/>
              <a:ext cx="6660000" cy="2638700"/>
              <a:chOff x="0" y="1714500"/>
              <a:chExt cx="6660000" cy="2638700"/>
            </a:xfrm>
          </p:grpSpPr>
          <p:pic>
            <p:nvPicPr>
              <p:cNvPr id="11" name="Image 10"/>
              <p:cNvPicPr>
                <a:picLocks noChangeAspect="1"/>
              </p:cNvPicPr>
              <p:nvPr/>
            </p:nvPicPr>
            <p:blipFill>
              <a:blip r:embed="rId4"/>
              <a:stretch>
                <a:fillRect/>
              </a:stretch>
            </p:blipFill>
            <p:spPr>
              <a:xfrm>
                <a:off x="0" y="1714500"/>
                <a:ext cx="6660000" cy="2485388"/>
              </a:xfrm>
              <a:prstGeom prst="rect">
                <a:avLst/>
              </a:prstGeom>
            </p:spPr>
          </p:pic>
          <p:pic>
            <p:nvPicPr>
              <p:cNvPr id="12" name="Image 11"/>
              <p:cNvPicPr>
                <a:picLocks noChangeAspect="1"/>
              </p:cNvPicPr>
              <p:nvPr/>
            </p:nvPicPr>
            <p:blipFill>
              <a:blip r:embed="rId5"/>
              <a:stretch>
                <a:fillRect/>
              </a:stretch>
            </p:blipFill>
            <p:spPr>
              <a:xfrm>
                <a:off x="0" y="4151659"/>
                <a:ext cx="6660000" cy="201541"/>
              </a:xfrm>
              <a:prstGeom prst="rect">
                <a:avLst/>
              </a:prstGeom>
            </p:spPr>
          </p:pic>
        </p:grpSp>
        <p:sp>
          <p:nvSpPr>
            <p:cNvPr id="10" name="Rectangle 9"/>
            <p:cNvSpPr/>
            <p:nvPr/>
          </p:nvSpPr>
          <p:spPr>
            <a:xfrm>
              <a:off x="1456267" y="1540933"/>
              <a:ext cx="1032933" cy="279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Rectangle 12"/>
          <p:cNvSpPr/>
          <p:nvPr/>
        </p:nvSpPr>
        <p:spPr>
          <a:xfrm>
            <a:off x="3538017" y="1112787"/>
            <a:ext cx="733994" cy="1969721"/>
          </a:xfrm>
          <a:prstGeom prst="rect">
            <a:avLst/>
          </a:prstGeom>
          <a:noFill/>
          <a:ln w="38100">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263520" y="1112787"/>
            <a:ext cx="733994" cy="1969721"/>
          </a:xfrm>
          <a:prstGeom prst="rect">
            <a:avLst/>
          </a:prstGeom>
          <a:noFill/>
          <a:ln w="38100">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9512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60904" y="152400"/>
            <a:ext cx="8816478" cy="923330"/>
          </a:xfrm>
          <a:prstGeom prst="rect">
            <a:avLst/>
          </a:prstGeom>
          <a:noFill/>
        </p:spPr>
        <p:txBody>
          <a:bodyPr wrap="square" rtlCol="0">
            <a:spAutoFit/>
          </a:bodyPr>
          <a:lstStyle/>
          <a:p>
            <a:pPr algn="just"/>
            <a:r>
              <a:rPr lang="fr-FR" dirty="0" smtClean="0">
                <a:solidFill>
                  <a:srgbClr val="F8FF95"/>
                </a:solidFill>
              </a:rPr>
              <a:t>Cette étude, avec d’autres études montrant une interaction entre sémantique linguistique et syntaxe musicale va à l’encontre de l’existence d’un module spécifique de traitement de la syntaxe musicale et linguistique.</a:t>
            </a:r>
          </a:p>
        </p:txBody>
      </p:sp>
      <p:sp>
        <p:nvSpPr>
          <p:cNvPr id="3" name="ZoneTexte 2"/>
          <p:cNvSpPr txBox="1"/>
          <p:nvPr/>
        </p:nvSpPr>
        <p:spPr>
          <a:xfrm>
            <a:off x="156688" y="1228050"/>
            <a:ext cx="6860532" cy="369332"/>
          </a:xfrm>
          <a:prstGeom prst="rect">
            <a:avLst/>
          </a:prstGeom>
          <a:noFill/>
        </p:spPr>
        <p:txBody>
          <a:bodyPr wrap="none" rtlCol="0">
            <a:spAutoFit/>
          </a:bodyPr>
          <a:lstStyle/>
          <a:p>
            <a:pPr algn="just"/>
            <a:r>
              <a:rPr lang="fr-FR" dirty="0" smtClean="0">
                <a:solidFill>
                  <a:srgbClr val="F8FF95"/>
                </a:solidFill>
              </a:rPr>
              <a:t>Une interprétation en termes d’un mécanisme plus général d’attention.</a:t>
            </a:r>
          </a:p>
        </p:txBody>
      </p:sp>
      <p:pic>
        <p:nvPicPr>
          <p:cNvPr id="9" name="Image 8"/>
          <p:cNvPicPr>
            <a:picLocks noChangeAspect="1"/>
          </p:cNvPicPr>
          <p:nvPr/>
        </p:nvPicPr>
        <p:blipFill>
          <a:blip r:embed="rId2"/>
          <a:stretch>
            <a:fillRect/>
          </a:stretch>
        </p:blipFill>
        <p:spPr>
          <a:xfrm>
            <a:off x="3937000" y="1705610"/>
            <a:ext cx="3771900" cy="2724150"/>
          </a:xfrm>
          <a:prstGeom prst="rect">
            <a:avLst/>
          </a:prstGeom>
        </p:spPr>
      </p:pic>
      <p:sp>
        <p:nvSpPr>
          <p:cNvPr id="10" name="ZoneTexte 9"/>
          <p:cNvSpPr txBox="1"/>
          <p:nvPr/>
        </p:nvSpPr>
        <p:spPr>
          <a:xfrm>
            <a:off x="983507" y="2600128"/>
            <a:ext cx="2603447" cy="923330"/>
          </a:xfrm>
          <a:prstGeom prst="rect">
            <a:avLst/>
          </a:prstGeom>
          <a:noFill/>
        </p:spPr>
        <p:txBody>
          <a:bodyPr wrap="none" rtlCol="0">
            <a:spAutoFit/>
          </a:bodyPr>
          <a:lstStyle/>
          <a:p>
            <a:pPr algn="ctr"/>
            <a:r>
              <a:rPr lang="fr-FR" dirty="0" smtClean="0">
                <a:solidFill>
                  <a:srgbClr val="F8FF95"/>
                </a:solidFill>
              </a:rPr>
              <a:t>12-14-16-18-20-22-24-26</a:t>
            </a:r>
            <a:endParaRPr lang="fr-FR" dirty="0">
              <a:solidFill>
                <a:srgbClr val="F8FF95"/>
              </a:solidFill>
            </a:endParaRPr>
          </a:p>
          <a:p>
            <a:pPr algn="ctr"/>
            <a:r>
              <a:rPr lang="fr-FR" dirty="0">
                <a:solidFill>
                  <a:srgbClr val="F8FF95"/>
                </a:solidFill>
              </a:rPr>
              <a:t>v</a:t>
            </a:r>
            <a:r>
              <a:rPr lang="fr-FR" dirty="0" smtClean="0">
                <a:solidFill>
                  <a:srgbClr val="F8FF95"/>
                </a:solidFill>
              </a:rPr>
              <a:t>ersus</a:t>
            </a:r>
          </a:p>
          <a:p>
            <a:pPr algn="ctr"/>
            <a:r>
              <a:rPr lang="fr-FR" dirty="0" smtClean="0">
                <a:solidFill>
                  <a:srgbClr val="F8FF95"/>
                </a:solidFill>
              </a:rPr>
              <a:t> 12-14-16-18-20-22-24-</a:t>
            </a:r>
            <a:r>
              <a:rPr lang="fr-FR" dirty="0" smtClean="0">
                <a:solidFill>
                  <a:srgbClr val="F513FF"/>
                </a:solidFill>
              </a:rPr>
              <a:t>28</a:t>
            </a:r>
            <a:endParaRPr lang="fr-FR" dirty="0" smtClean="0">
              <a:solidFill>
                <a:srgbClr val="F8FF95"/>
              </a:solidFill>
            </a:endParaRPr>
          </a:p>
        </p:txBody>
      </p:sp>
      <p:sp>
        <p:nvSpPr>
          <p:cNvPr id="11" name="ZoneTexte 10"/>
          <p:cNvSpPr txBox="1"/>
          <p:nvPr/>
        </p:nvSpPr>
        <p:spPr>
          <a:xfrm>
            <a:off x="48089" y="6399327"/>
            <a:ext cx="9062043" cy="461665"/>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Hoch, L., &amp; </a:t>
            </a:r>
            <a:r>
              <a:rPr lang="en-US" sz="1200" dirty="0" err="1" smtClean="0">
                <a:solidFill>
                  <a:schemeClr val="bg1"/>
                </a:solidFill>
                <a:latin typeface="Arial" pitchFamily="34" charset="0"/>
                <a:cs typeface="Arial" pitchFamily="34" charset="0"/>
              </a:rPr>
              <a:t>Tillmann</a:t>
            </a:r>
            <a:r>
              <a:rPr lang="en-US" sz="1200" dirty="0" smtClean="0">
                <a:solidFill>
                  <a:schemeClr val="bg1"/>
                </a:solidFill>
                <a:latin typeface="Arial" pitchFamily="34" charset="0"/>
                <a:cs typeface="Arial" pitchFamily="34" charset="0"/>
              </a:rPr>
              <a:t>, B. (2012). Shared structural and temporal integration resources for music and arithmetic processing, </a:t>
            </a:r>
            <a:r>
              <a:rPr lang="en-US" sz="1200" i="1" dirty="0" err="1" smtClean="0">
                <a:solidFill>
                  <a:schemeClr val="bg1"/>
                </a:solidFill>
                <a:latin typeface="Arial" pitchFamily="34" charset="0"/>
                <a:cs typeface="Arial" pitchFamily="34" charset="0"/>
              </a:rPr>
              <a:t>Acta</a:t>
            </a:r>
            <a:r>
              <a:rPr lang="en-US" sz="1200" i="1" dirty="0" smtClean="0">
                <a:solidFill>
                  <a:schemeClr val="bg1"/>
                </a:solidFill>
                <a:latin typeface="Arial" pitchFamily="34" charset="0"/>
                <a:cs typeface="Arial" pitchFamily="34" charset="0"/>
              </a:rPr>
              <a:t> </a:t>
            </a:r>
            <a:r>
              <a:rPr lang="en-US" sz="1200" i="1" dirty="0" err="1" smtClean="0">
                <a:solidFill>
                  <a:schemeClr val="bg1"/>
                </a:solidFill>
                <a:latin typeface="Arial" pitchFamily="34" charset="0"/>
                <a:cs typeface="Arial" pitchFamily="34" charset="0"/>
              </a:rPr>
              <a:t>Psychologica</a:t>
            </a:r>
            <a:r>
              <a:rPr lang="en-US" sz="1200" i="1" dirty="0" smtClean="0">
                <a:solidFill>
                  <a:schemeClr val="bg1"/>
                </a:solidFill>
                <a:latin typeface="Arial" pitchFamily="34" charset="0"/>
                <a:cs typeface="Arial" pitchFamily="34" charset="0"/>
              </a:rPr>
              <a:t>, 140</a:t>
            </a:r>
            <a:r>
              <a:rPr lang="en-US" sz="1200" dirty="0" smtClean="0">
                <a:solidFill>
                  <a:schemeClr val="bg1"/>
                </a:solidFill>
                <a:latin typeface="Arial" pitchFamily="34" charset="0"/>
                <a:cs typeface="Arial" pitchFamily="34" charset="0"/>
              </a:rPr>
              <a:t>(3), 230-235</a:t>
            </a:r>
            <a:r>
              <a:rPr lang="fr-FR" sz="1200" dirty="0" smtClean="0">
                <a:solidFill>
                  <a:schemeClr val="bg1"/>
                </a:solidFill>
                <a:latin typeface="Arial" pitchFamily="34" charset="0"/>
                <a:cs typeface="Arial" pitchFamily="34" charset="0"/>
              </a:rPr>
              <a:t>. </a:t>
            </a:r>
            <a:endParaRPr lang="eu-ES" sz="1200" dirty="0">
              <a:solidFill>
                <a:schemeClr val="bg1"/>
              </a:solidFill>
              <a:latin typeface="Arial" pitchFamily="34" charset="0"/>
              <a:cs typeface="Arial" pitchFamily="34" charset="0"/>
            </a:endParaRPr>
          </a:p>
        </p:txBody>
      </p:sp>
      <p:sp>
        <p:nvSpPr>
          <p:cNvPr id="12" name="ZoneTexte 11"/>
          <p:cNvSpPr txBox="1"/>
          <p:nvPr/>
        </p:nvSpPr>
        <p:spPr>
          <a:xfrm>
            <a:off x="162174" y="4500880"/>
            <a:ext cx="8816478" cy="646331"/>
          </a:xfrm>
          <a:prstGeom prst="rect">
            <a:avLst/>
          </a:prstGeom>
          <a:noFill/>
        </p:spPr>
        <p:txBody>
          <a:bodyPr wrap="square" rtlCol="0">
            <a:spAutoFit/>
          </a:bodyPr>
          <a:lstStyle/>
          <a:p>
            <a:pPr algn="just"/>
            <a:r>
              <a:rPr lang="fr-FR" dirty="0" smtClean="0">
                <a:solidFill>
                  <a:srgbClr val="F8FF95"/>
                </a:solidFill>
              </a:rPr>
              <a:t>Des mécanismes plus généraux expliqueraient ainsi les interactions observées entre musique et langage.</a:t>
            </a:r>
          </a:p>
        </p:txBody>
      </p:sp>
      <p:sp>
        <p:nvSpPr>
          <p:cNvPr id="13" name="ZoneTexte 12"/>
          <p:cNvSpPr txBox="1"/>
          <p:nvPr/>
        </p:nvSpPr>
        <p:spPr>
          <a:xfrm>
            <a:off x="162174" y="5147211"/>
            <a:ext cx="8816478" cy="1015663"/>
          </a:xfrm>
          <a:prstGeom prst="rect">
            <a:avLst/>
          </a:prstGeom>
          <a:noFill/>
        </p:spPr>
        <p:txBody>
          <a:bodyPr wrap="square" rtlCol="0">
            <a:spAutoFit/>
          </a:bodyPr>
          <a:lstStyle/>
          <a:p>
            <a:pPr algn="just"/>
            <a:r>
              <a:rPr lang="fr-FR" dirty="0" smtClean="0">
                <a:solidFill>
                  <a:srgbClr val="F8FF95"/>
                </a:solidFill>
              </a:rPr>
              <a:t>Il pourrait en être de même pour le recouvrement des aires cérébrales impliquées dans le traitement de la musique et du langage. </a:t>
            </a:r>
          </a:p>
          <a:p>
            <a:pPr algn="just"/>
            <a:r>
              <a:rPr lang="en-US" sz="1200" dirty="0" err="1" smtClean="0">
                <a:solidFill>
                  <a:schemeClr val="bg1"/>
                </a:solidFill>
                <a:latin typeface="Arial" pitchFamily="34" charset="0"/>
                <a:cs typeface="Arial" pitchFamily="34" charset="0"/>
              </a:rPr>
              <a:t>Rogalsky</a:t>
            </a:r>
            <a:r>
              <a:rPr lang="en-US" sz="1200" dirty="0" smtClean="0">
                <a:solidFill>
                  <a:schemeClr val="bg1"/>
                </a:solidFill>
                <a:latin typeface="Arial" pitchFamily="34" charset="0"/>
                <a:cs typeface="Arial" pitchFamily="34" charset="0"/>
              </a:rPr>
              <a:t>, C., </a:t>
            </a:r>
            <a:r>
              <a:rPr lang="en-US" sz="1200" dirty="0" err="1" smtClean="0">
                <a:solidFill>
                  <a:schemeClr val="bg1"/>
                </a:solidFill>
                <a:latin typeface="Arial" pitchFamily="34" charset="0"/>
                <a:cs typeface="Arial" pitchFamily="34" charset="0"/>
              </a:rPr>
              <a:t>Rong</a:t>
            </a:r>
            <a:r>
              <a:rPr lang="en-US" sz="1200" dirty="0" smtClean="0">
                <a:solidFill>
                  <a:schemeClr val="bg1"/>
                </a:solidFill>
                <a:latin typeface="Arial" pitchFamily="34" charset="0"/>
                <a:cs typeface="Arial" pitchFamily="34" charset="0"/>
              </a:rPr>
              <a:t>, F., </a:t>
            </a:r>
            <a:r>
              <a:rPr lang="en-US" sz="1200" dirty="0" err="1" smtClean="0">
                <a:solidFill>
                  <a:schemeClr val="bg1"/>
                </a:solidFill>
                <a:latin typeface="Arial" pitchFamily="34" charset="0"/>
                <a:cs typeface="Arial" pitchFamily="34" charset="0"/>
              </a:rPr>
              <a:t>Saberi</a:t>
            </a:r>
            <a:r>
              <a:rPr lang="en-US" sz="1200" dirty="0" smtClean="0">
                <a:solidFill>
                  <a:schemeClr val="bg1"/>
                </a:solidFill>
                <a:latin typeface="Arial" pitchFamily="34" charset="0"/>
                <a:cs typeface="Arial" pitchFamily="34" charset="0"/>
              </a:rPr>
              <a:t>, K., &amp; Hickok, GH. (2011). Functional anatomy of language and music perception: Temporal and structural factors investigated using functional magnetic resonance imaging. </a:t>
            </a:r>
            <a:r>
              <a:rPr lang="en-US" sz="1200" i="1" dirty="0" smtClean="0">
                <a:solidFill>
                  <a:schemeClr val="bg1"/>
                </a:solidFill>
                <a:latin typeface="Arial" pitchFamily="34" charset="0"/>
                <a:cs typeface="Arial" pitchFamily="34" charset="0"/>
              </a:rPr>
              <a:t>The Journal of Neuroscience, 31</a:t>
            </a:r>
            <a:r>
              <a:rPr lang="en-US" sz="1200" dirty="0" smtClean="0">
                <a:solidFill>
                  <a:schemeClr val="bg1"/>
                </a:solidFill>
                <a:latin typeface="Arial" pitchFamily="34" charset="0"/>
                <a:cs typeface="Arial" pitchFamily="34" charset="0"/>
              </a:rPr>
              <a:t>(10), 3843-3852.</a:t>
            </a:r>
            <a:endParaRPr lang="fr-FR" sz="1200" dirty="0" smtClean="0">
              <a:solidFill>
                <a:srgbClr val="F8FF95"/>
              </a:solidFill>
            </a:endParaRPr>
          </a:p>
        </p:txBody>
      </p:sp>
    </p:spTree>
    <p:extLst>
      <p:ext uri="{BB962C8B-B14F-4D97-AF65-F5344CB8AC3E}">
        <p14:creationId xmlns:p14="http://schemas.microsoft.com/office/powerpoint/2010/main" val="31750714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P spid="12"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74117" y="190500"/>
            <a:ext cx="8011641" cy="369332"/>
          </a:xfrm>
          <a:prstGeom prst="rect">
            <a:avLst/>
          </a:prstGeom>
          <a:noFill/>
        </p:spPr>
        <p:txBody>
          <a:bodyPr wrap="none" rtlCol="0">
            <a:spAutoFit/>
          </a:bodyPr>
          <a:lstStyle/>
          <a:p>
            <a:r>
              <a:rPr lang="fr-FR" dirty="0" smtClean="0">
                <a:solidFill>
                  <a:srgbClr val="F8FF95"/>
                </a:solidFill>
                <a:latin typeface="Arial"/>
                <a:cs typeface="Arial"/>
              </a:rPr>
              <a:t>Apport de la cognition musicale dans le domaine des automatismes cognitifs</a:t>
            </a:r>
          </a:p>
        </p:txBody>
      </p:sp>
      <p:sp>
        <p:nvSpPr>
          <p:cNvPr id="3" name="ZoneTexte 2"/>
          <p:cNvSpPr txBox="1"/>
          <p:nvPr/>
        </p:nvSpPr>
        <p:spPr>
          <a:xfrm>
            <a:off x="574117" y="901700"/>
            <a:ext cx="3080553" cy="369332"/>
          </a:xfrm>
          <a:prstGeom prst="rect">
            <a:avLst/>
          </a:prstGeom>
          <a:noFill/>
        </p:spPr>
        <p:txBody>
          <a:bodyPr wrap="none" rtlCol="0">
            <a:spAutoFit/>
          </a:bodyPr>
          <a:lstStyle/>
          <a:p>
            <a:r>
              <a:rPr lang="fr-FR" dirty="0" smtClean="0">
                <a:solidFill>
                  <a:srgbClr val="F8FF95"/>
                </a:solidFill>
                <a:latin typeface="Arial"/>
                <a:cs typeface="Arial"/>
              </a:rPr>
              <a:t>L’effet </a:t>
            </a:r>
            <a:r>
              <a:rPr lang="fr-FR" dirty="0" err="1" smtClean="0">
                <a:solidFill>
                  <a:srgbClr val="F8FF95"/>
                </a:solidFill>
                <a:latin typeface="Arial"/>
                <a:cs typeface="Arial"/>
              </a:rPr>
              <a:t>Stroop</a:t>
            </a:r>
            <a:r>
              <a:rPr lang="fr-FR" dirty="0" smtClean="0">
                <a:solidFill>
                  <a:srgbClr val="F8FF95"/>
                </a:solidFill>
                <a:latin typeface="Arial"/>
                <a:cs typeface="Arial"/>
              </a:rPr>
              <a:t> (</a:t>
            </a:r>
            <a:r>
              <a:rPr lang="fr-FR" dirty="0" err="1" smtClean="0">
                <a:solidFill>
                  <a:srgbClr val="F8FF95"/>
                </a:solidFill>
                <a:latin typeface="Arial"/>
                <a:cs typeface="Arial"/>
              </a:rPr>
              <a:t>Stroop</a:t>
            </a:r>
            <a:r>
              <a:rPr lang="fr-FR" dirty="0" smtClean="0">
                <a:solidFill>
                  <a:srgbClr val="F8FF95"/>
                </a:solidFill>
                <a:latin typeface="Arial"/>
                <a:cs typeface="Arial"/>
              </a:rPr>
              <a:t>, 1935)</a:t>
            </a:r>
          </a:p>
        </p:txBody>
      </p:sp>
      <p:sp>
        <p:nvSpPr>
          <p:cNvPr id="4" name="ZoneTexte 3"/>
          <p:cNvSpPr txBox="1"/>
          <p:nvPr/>
        </p:nvSpPr>
        <p:spPr>
          <a:xfrm>
            <a:off x="2445123" y="2187476"/>
            <a:ext cx="1043951" cy="2308324"/>
          </a:xfrm>
          <a:prstGeom prst="rect">
            <a:avLst/>
          </a:prstGeom>
          <a:noFill/>
        </p:spPr>
        <p:txBody>
          <a:bodyPr wrap="none" rtlCol="0">
            <a:spAutoFit/>
          </a:bodyPr>
          <a:lstStyle/>
          <a:p>
            <a:r>
              <a:rPr lang="fr-FR" dirty="0" smtClean="0">
                <a:solidFill>
                  <a:srgbClr val="F8FF95"/>
                </a:solidFill>
                <a:latin typeface="Arial"/>
                <a:cs typeface="Arial"/>
              </a:rPr>
              <a:t>JAUNE</a:t>
            </a:r>
          </a:p>
          <a:p>
            <a:r>
              <a:rPr lang="fr-FR" dirty="0" smtClean="0">
                <a:solidFill>
                  <a:srgbClr val="008000"/>
                </a:solidFill>
                <a:latin typeface="Arial"/>
                <a:cs typeface="Arial"/>
              </a:rPr>
              <a:t>VERT</a:t>
            </a:r>
            <a:r>
              <a:rPr lang="fr-FR" dirty="0" smtClean="0">
                <a:solidFill>
                  <a:srgbClr val="F8FF95"/>
                </a:solidFill>
                <a:latin typeface="Arial"/>
                <a:cs typeface="Arial"/>
              </a:rPr>
              <a:t> </a:t>
            </a:r>
          </a:p>
          <a:p>
            <a:r>
              <a:rPr lang="fr-FR" dirty="0" smtClean="0">
                <a:solidFill>
                  <a:srgbClr val="F8FF95"/>
                </a:solidFill>
                <a:latin typeface="Arial"/>
                <a:cs typeface="Arial"/>
              </a:rPr>
              <a:t>BLEU</a:t>
            </a:r>
          </a:p>
          <a:p>
            <a:r>
              <a:rPr lang="fr-FR" dirty="0" smtClean="0">
                <a:solidFill>
                  <a:srgbClr val="0000FF"/>
                </a:solidFill>
                <a:latin typeface="Arial"/>
                <a:cs typeface="Arial"/>
              </a:rPr>
              <a:t>ROUGE</a:t>
            </a:r>
          </a:p>
          <a:p>
            <a:r>
              <a:rPr lang="fr-FR" dirty="0" smtClean="0">
                <a:solidFill>
                  <a:srgbClr val="FF0000"/>
                </a:solidFill>
                <a:latin typeface="Arial"/>
                <a:cs typeface="Arial"/>
              </a:rPr>
              <a:t>BLEU</a:t>
            </a:r>
          </a:p>
          <a:p>
            <a:r>
              <a:rPr lang="fr-FR" dirty="0" smtClean="0">
                <a:solidFill>
                  <a:srgbClr val="F8FF95"/>
                </a:solidFill>
                <a:latin typeface="Arial"/>
                <a:cs typeface="Arial"/>
              </a:rPr>
              <a:t>JAUNE</a:t>
            </a:r>
            <a:endParaRPr lang="fr-FR" dirty="0">
              <a:solidFill>
                <a:srgbClr val="F8FF95"/>
              </a:solidFill>
              <a:latin typeface="Arial"/>
              <a:cs typeface="Arial"/>
            </a:endParaRPr>
          </a:p>
          <a:p>
            <a:r>
              <a:rPr lang="fr-FR" dirty="0">
                <a:solidFill>
                  <a:srgbClr val="FF0000"/>
                </a:solidFill>
                <a:latin typeface="Arial"/>
                <a:cs typeface="Arial"/>
              </a:rPr>
              <a:t>VERT</a:t>
            </a:r>
            <a:r>
              <a:rPr lang="fr-FR" dirty="0">
                <a:solidFill>
                  <a:srgbClr val="F8FF95"/>
                </a:solidFill>
                <a:latin typeface="Arial"/>
                <a:cs typeface="Arial"/>
              </a:rPr>
              <a:t> </a:t>
            </a:r>
          </a:p>
          <a:p>
            <a:r>
              <a:rPr lang="fr-FR" dirty="0" smtClean="0">
                <a:solidFill>
                  <a:srgbClr val="008000"/>
                </a:solidFill>
                <a:latin typeface="Arial"/>
                <a:cs typeface="Arial"/>
              </a:rPr>
              <a:t>ROUGE</a:t>
            </a:r>
            <a:endParaRPr lang="fr-FR" dirty="0">
              <a:solidFill>
                <a:srgbClr val="008000"/>
              </a:solidFill>
              <a:latin typeface="Arial"/>
              <a:cs typeface="Arial"/>
            </a:endParaRPr>
          </a:p>
        </p:txBody>
      </p:sp>
      <p:sp>
        <p:nvSpPr>
          <p:cNvPr id="5" name="ZoneTexte 4"/>
          <p:cNvSpPr txBox="1"/>
          <p:nvPr/>
        </p:nvSpPr>
        <p:spPr>
          <a:xfrm>
            <a:off x="4991101" y="1678969"/>
            <a:ext cx="3276600" cy="1754327"/>
          </a:xfrm>
          <a:prstGeom prst="rect">
            <a:avLst/>
          </a:prstGeom>
          <a:noFill/>
        </p:spPr>
        <p:txBody>
          <a:bodyPr wrap="square" rtlCol="0">
            <a:spAutoFit/>
          </a:bodyPr>
          <a:lstStyle/>
          <a:p>
            <a:r>
              <a:rPr lang="fr-FR" dirty="0" smtClean="0">
                <a:solidFill>
                  <a:srgbClr val="F8FF95"/>
                </a:solidFill>
                <a:latin typeface="Arial"/>
                <a:cs typeface="Arial"/>
              </a:rPr>
              <a:t>Interférence de la présence du mot sur la dénomination de couleur (</a:t>
            </a:r>
            <a:r>
              <a:rPr lang="fr-FR" dirty="0" err="1" smtClean="0">
                <a:solidFill>
                  <a:srgbClr val="F8FF95"/>
                </a:solidFill>
                <a:latin typeface="Arial"/>
                <a:cs typeface="Arial"/>
              </a:rPr>
              <a:t>Stroop</a:t>
            </a:r>
            <a:r>
              <a:rPr lang="fr-FR" dirty="0" smtClean="0">
                <a:solidFill>
                  <a:srgbClr val="F8FF95"/>
                </a:solidFill>
                <a:latin typeface="Arial"/>
                <a:cs typeface="Arial"/>
              </a:rPr>
              <a:t> </a:t>
            </a:r>
            <a:r>
              <a:rPr lang="fr-FR" dirty="0" err="1" smtClean="0">
                <a:solidFill>
                  <a:srgbClr val="F8FF95"/>
                </a:solidFill>
                <a:latin typeface="Arial"/>
                <a:cs typeface="Arial"/>
              </a:rPr>
              <a:t>effect</a:t>
            </a:r>
            <a:r>
              <a:rPr lang="fr-FR" dirty="0" smtClean="0">
                <a:solidFill>
                  <a:srgbClr val="F8FF95"/>
                </a:solidFill>
                <a:latin typeface="Arial"/>
                <a:cs typeface="Arial"/>
              </a:rPr>
              <a:t>) mais pas d’interférence de la couleur sur la lecture du mot (Reverse </a:t>
            </a:r>
            <a:r>
              <a:rPr lang="fr-FR" dirty="0" err="1" smtClean="0">
                <a:solidFill>
                  <a:srgbClr val="F8FF95"/>
                </a:solidFill>
                <a:latin typeface="Arial"/>
                <a:cs typeface="Arial"/>
              </a:rPr>
              <a:t>Stroop</a:t>
            </a:r>
            <a:r>
              <a:rPr lang="fr-FR" dirty="0" smtClean="0">
                <a:solidFill>
                  <a:srgbClr val="F8FF95"/>
                </a:solidFill>
                <a:latin typeface="Arial"/>
                <a:cs typeface="Arial"/>
              </a:rPr>
              <a:t> </a:t>
            </a:r>
            <a:r>
              <a:rPr lang="fr-FR" dirty="0" err="1" smtClean="0">
                <a:solidFill>
                  <a:srgbClr val="F8FF95"/>
                </a:solidFill>
                <a:latin typeface="Arial"/>
                <a:cs typeface="Arial"/>
              </a:rPr>
              <a:t>effect</a:t>
            </a:r>
            <a:r>
              <a:rPr lang="fr-FR" dirty="0" smtClean="0">
                <a:solidFill>
                  <a:srgbClr val="F8FF95"/>
                </a:solidFill>
                <a:latin typeface="Arial"/>
                <a:cs typeface="Arial"/>
              </a:rPr>
              <a:t>).</a:t>
            </a:r>
          </a:p>
        </p:txBody>
      </p:sp>
      <p:sp>
        <p:nvSpPr>
          <p:cNvPr id="6" name="ZoneTexte 5"/>
          <p:cNvSpPr txBox="1"/>
          <p:nvPr/>
        </p:nvSpPr>
        <p:spPr>
          <a:xfrm>
            <a:off x="4991101" y="3675627"/>
            <a:ext cx="3594657" cy="923330"/>
          </a:xfrm>
          <a:prstGeom prst="rect">
            <a:avLst/>
          </a:prstGeom>
          <a:noFill/>
        </p:spPr>
        <p:txBody>
          <a:bodyPr wrap="square" rtlCol="0">
            <a:spAutoFit/>
          </a:bodyPr>
          <a:lstStyle/>
          <a:p>
            <a:r>
              <a:rPr lang="fr-FR" dirty="0" smtClean="0">
                <a:solidFill>
                  <a:srgbClr val="F8FF95"/>
                </a:solidFill>
                <a:latin typeface="Arial"/>
                <a:cs typeface="Arial"/>
              </a:rPr>
              <a:t>Lecture de mots automatisée, irrépressible</a:t>
            </a:r>
          </a:p>
          <a:p>
            <a:r>
              <a:rPr lang="fr-FR" dirty="0" smtClean="0">
                <a:solidFill>
                  <a:srgbClr val="F8FF95"/>
                </a:solidFill>
                <a:latin typeface="Arial"/>
                <a:cs typeface="Arial"/>
              </a:rPr>
              <a:t>=&gt; Effet </a:t>
            </a:r>
            <a:r>
              <a:rPr lang="fr-FR" dirty="0" err="1" smtClean="0">
                <a:solidFill>
                  <a:srgbClr val="F8FF95"/>
                </a:solidFill>
                <a:latin typeface="Arial"/>
                <a:cs typeface="Arial"/>
              </a:rPr>
              <a:t>Stroop</a:t>
            </a:r>
            <a:endParaRPr lang="fr-FR" dirty="0" smtClean="0">
              <a:solidFill>
                <a:srgbClr val="F8FF95"/>
              </a:solidFill>
              <a:latin typeface="Arial"/>
              <a:cs typeface="Arial"/>
            </a:endParaRPr>
          </a:p>
        </p:txBody>
      </p:sp>
    </p:spTree>
    <p:extLst>
      <p:ext uri="{BB962C8B-B14F-4D97-AF65-F5344CB8AC3E}">
        <p14:creationId xmlns:p14="http://schemas.microsoft.com/office/powerpoint/2010/main" val="2504810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 y="0"/>
            <a:ext cx="9144000" cy="646331"/>
          </a:xfrm>
          <a:prstGeom prst="rect">
            <a:avLst/>
          </a:prstGeom>
          <a:noFill/>
        </p:spPr>
        <p:txBody>
          <a:bodyPr wrap="square" rtlCol="0">
            <a:spAutoFit/>
          </a:bodyPr>
          <a:lstStyle/>
          <a:p>
            <a:r>
              <a:rPr lang="fr-FR" dirty="0" smtClean="0">
                <a:solidFill>
                  <a:srgbClr val="F8FF95"/>
                </a:solidFill>
                <a:latin typeface="Arial"/>
                <a:cs typeface="Arial"/>
              </a:rPr>
              <a:t>Les interférences entre lecture de mots et dénomination de notes dans un paradigme de type </a:t>
            </a:r>
            <a:r>
              <a:rPr lang="fr-FR" dirty="0" err="1" smtClean="0">
                <a:solidFill>
                  <a:srgbClr val="F8FF95"/>
                </a:solidFill>
                <a:latin typeface="Arial"/>
                <a:cs typeface="Arial"/>
              </a:rPr>
              <a:t>Stroop</a:t>
            </a:r>
            <a:r>
              <a:rPr lang="fr-FR" dirty="0" smtClean="0">
                <a:solidFill>
                  <a:srgbClr val="F8FF95"/>
                </a:solidFill>
                <a:latin typeface="Arial"/>
                <a:cs typeface="Arial"/>
              </a:rPr>
              <a:t>.</a:t>
            </a:r>
          </a:p>
        </p:txBody>
      </p:sp>
      <p:pic>
        <p:nvPicPr>
          <p:cNvPr id="3" name="Image 2"/>
          <p:cNvPicPr>
            <a:picLocks noChangeAspect="1"/>
          </p:cNvPicPr>
          <p:nvPr/>
        </p:nvPicPr>
        <p:blipFill>
          <a:blip r:embed="rId2"/>
          <a:stretch>
            <a:fillRect/>
          </a:stretch>
        </p:blipFill>
        <p:spPr>
          <a:xfrm>
            <a:off x="1050249" y="953220"/>
            <a:ext cx="7029679" cy="2348779"/>
          </a:xfrm>
          <a:prstGeom prst="rect">
            <a:avLst/>
          </a:prstGeom>
        </p:spPr>
      </p:pic>
      <p:sp>
        <p:nvSpPr>
          <p:cNvPr id="4" name="ZoneTexte 3"/>
          <p:cNvSpPr txBox="1"/>
          <p:nvPr/>
        </p:nvSpPr>
        <p:spPr>
          <a:xfrm>
            <a:off x="603" y="4254500"/>
            <a:ext cx="4750482" cy="369332"/>
          </a:xfrm>
          <a:prstGeom prst="rect">
            <a:avLst/>
          </a:prstGeom>
          <a:noFill/>
        </p:spPr>
        <p:txBody>
          <a:bodyPr wrap="none" rtlCol="0">
            <a:spAutoFit/>
          </a:bodyPr>
          <a:lstStyle/>
          <a:p>
            <a:r>
              <a:rPr lang="fr-FR" dirty="0" smtClean="0">
                <a:solidFill>
                  <a:srgbClr val="F8FF95"/>
                </a:solidFill>
                <a:latin typeface="Arial"/>
                <a:cs typeface="Arial"/>
              </a:rPr>
              <a:t>L’effet </a:t>
            </a:r>
            <a:r>
              <a:rPr lang="fr-FR" dirty="0" err="1" smtClean="0">
                <a:solidFill>
                  <a:srgbClr val="F8FF95"/>
                </a:solidFill>
                <a:latin typeface="Arial"/>
                <a:cs typeface="Arial"/>
              </a:rPr>
              <a:t>Stroop</a:t>
            </a:r>
            <a:r>
              <a:rPr lang="fr-FR" dirty="0" smtClean="0">
                <a:solidFill>
                  <a:srgbClr val="F8FF95"/>
                </a:solidFill>
                <a:latin typeface="Arial"/>
                <a:cs typeface="Arial"/>
              </a:rPr>
              <a:t> musical = l’effet </a:t>
            </a:r>
            <a:r>
              <a:rPr lang="fr-FR" dirty="0" err="1" smtClean="0">
                <a:solidFill>
                  <a:srgbClr val="F8FF95"/>
                </a:solidFill>
                <a:latin typeface="Arial"/>
                <a:cs typeface="Arial"/>
              </a:rPr>
              <a:t>Stroop</a:t>
            </a:r>
            <a:r>
              <a:rPr lang="fr-FR" dirty="0" smtClean="0">
                <a:solidFill>
                  <a:srgbClr val="F8FF95"/>
                </a:solidFill>
                <a:latin typeface="Arial"/>
                <a:cs typeface="Arial"/>
              </a:rPr>
              <a:t> inverse </a:t>
            </a:r>
          </a:p>
        </p:txBody>
      </p:sp>
      <p:sp>
        <p:nvSpPr>
          <p:cNvPr id="5" name="ZoneTexte 4"/>
          <p:cNvSpPr txBox="1"/>
          <p:nvPr/>
        </p:nvSpPr>
        <p:spPr>
          <a:xfrm>
            <a:off x="603" y="5137834"/>
            <a:ext cx="9194795" cy="1477328"/>
          </a:xfrm>
          <a:prstGeom prst="rect">
            <a:avLst/>
          </a:prstGeom>
          <a:noFill/>
        </p:spPr>
        <p:txBody>
          <a:bodyPr wrap="none" rtlCol="0">
            <a:spAutoFit/>
          </a:bodyPr>
          <a:lstStyle/>
          <a:p>
            <a:r>
              <a:rPr lang="fr-FR" dirty="0" err="1" smtClean="0">
                <a:solidFill>
                  <a:srgbClr val="F8FF95"/>
                </a:solidFill>
                <a:latin typeface="Arial"/>
                <a:cs typeface="Arial"/>
              </a:rPr>
              <a:t>Stroop</a:t>
            </a:r>
            <a:r>
              <a:rPr lang="fr-FR" dirty="0" smtClean="0">
                <a:solidFill>
                  <a:srgbClr val="F8FF95"/>
                </a:solidFill>
                <a:latin typeface="Arial"/>
                <a:cs typeface="Arial"/>
              </a:rPr>
              <a:t> classique: </a:t>
            </a:r>
          </a:p>
          <a:p>
            <a:r>
              <a:rPr lang="fr-FR" dirty="0" smtClean="0">
                <a:solidFill>
                  <a:srgbClr val="F8FF95"/>
                </a:solidFill>
                <a:latin typeface="Arial"/>
                <a:cs typeface="Arial"/>
              </a:rPr>
              <a:t>   =&gt; effet </a:t>
            </a:r>
            <a:r>
              <a:rPr lang="fr-FR" dirty="0" err="1" smtClean="0">
                <a:solidFill>
                  <a:srgbClr val="F8FF95"/>
                </a:solidFill>
                <a:latin typeface="Arial"/>
                <a:cs typeface="Arial"/>
              </a:rPr>
              <a:t>Stroop</a:t>
            </a:r>
            <a:r>
              <a:rPr lang="fr-FR" dirty="0" smtClean="0">
                <a:solidFill>
                  <a:srgbClr val="F8FF95"/>
                </a:solidFill>
                <a:latin typeface="Arial"/>
                <a:cs typeface="Arial"/>
              </a:rPr>
              <a:t> = Interférence de la lecture du mot sur la dénomination de la couleur</a:t>
            </a:r>
          </a:p>
          <a:p>
            <a:r>
              <a:rPr lang="fr-FR" dirty="0">
                <a:solidFill>
                  <a:srgbClr val="F8FF95"/>
                </a:solidFill>
                <a:latin typeface="Arial"/>
                <a:cs typeface="Arial"/>
              </a:rPr>
              <a:t> </a:t>
            </a:r>
            <a:r>
              <a:rPr lang="fr-FR" dirty="0" smtClean="0">
                <a:solidFill>
                  <a:srgbClr val="F8FF95"/>
                </a:solidFill>
                <a:latin typeface="Arial"/>
                <a:cs typeface="Arial"/>
              </a:rPr>
              <a:t>  Tâche : dénomination de couleur</a:t>
            </a:r>
          </a:p>
          <a:p>
            <a:r>
              <a:rPr lang="fr-FR" dirty="0" smtClean="0">
                <a:solidFill>
                  <a:srgbClr val="F8FF95"/>
                </a:solidFill>
                <a:latin typeface="Arial"/>
                <a:cs typeface="Arial"/>
              </a:rPr>
              <a:t>   =&gt; effet </a:t>
            </a:r>
            <a:r>
              <a:rPr lang="fr-FR" dirty="0" err="1" smtClean="0">
                <a:solidFill>
                  <a:srgbClr val="F8FF95"/>
                </a:solidFill>
                <a:latin typeface="Arial"/>
                <a:cs typeface="Arial"/>
              </a:rPr>
              <a:t>Stroop</a:t>
            </a:r>
            <a:r>
              <a:rPr lang="fr-FR" dirty="0" smtClean="0">
                <a:solidFill>
                  <a:srgbClr val="F8FF95"/>
                </a:solidFill>
                <a:latin typeface="Arial"/>
                <a:cs typeface="Arial"/>
              </a:rPr>
              <a:t> inverse = interférence de la couleur sur la lecture du mot</a:t>
            </a:r>
          </a:p>
          <a:p>
            <a:r>
              <a:rPr lang="fr-FR" dirty="0">
                <a:solidFill>
                  <a:srgbClr val="F8FF95"/>
                </a:solidFill>
                <a:latin typeface="Arial"/>
                <a:cs typeface="Arial"/>
              </a:rPr>
              <a:t> </a:t>
            </a:r>
            <a:r>
              <a:rPr lang="fr-FR" dirty="0" smtClean="0">
                <a:solidFill>
                  <a:srgbClr val="F8FF95"/>
                </a:solidFill>
                <a:latin typeface="Arial"/>
                <a:cs typeface="Arial"/>
              </a:rPr>
              <a:t>  Tâche: lecture de mot</a:t>
            </a:r>
          </a:p>
        </p:txBody>
      </p:sp>
    </p:spTree>
    <p:extLst>
      <p:ext uri="{BB962C8B-B14F-4D97-AF65-F5344CB8AC3E}">
        <p14:creationId xmlns:p14="http://schemas.microsoft.com/office/powerpoint/2010/main" val="34912500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640" y="6470168"/>
            <a:ext cx="9080259" cy="400531"/>
          </a:xfrm>
          <a:prstGeom prst="rect">
            <a:avLst/>
          </a:prstGeom>
        </p:spPr>
        <p:txBody>
          <a:bodyPr wrap="square">
            <a:spAutoFit/>
          </a:bodyPr>
          <a:lstStyle/>
          <a:p>
            <a:r>
              <a:rPr lang="fr-FR" sz="1000" dirty="0">
                <a:solidFill>
                  <a:srgbClr val="FFFFFF"/>
                </a:solidFill>
                <a:latin typeface="Arial"/>
                <a:cs typeface="Arial"/>
              </a:rPr>
              <a:t>Grégoire, L., </a:t>
            </a:r>
            <a:r>
              <a:rPr lang="fr-FR" sz="1000" dirty="0" err="1">
                <a:solidFill>
                  <a:srgbClr val="FFFFFF"/>
                </a:solidFill>
                <a:latin typeface="Arial"/>
                <a:cs typeface="Arial"/>
              </a:rPr>
              <a:t>Perruchet</a:t>
            </a:r>
            <a:r>
              <a:rPr lang="fr-FR" sz="1000" dirty="0">
                <a:solidFill>
                  <a:srgbClr val="FFFFFF"/>
                </a:solidFill>
                <a:latin typeface="Arial"/>
                <a:cs typeface="Arial"/>
              </a:rPr>
              <a:t>, P., &amp; Poulin-</a:t>
            </a:r>
            <a:r>
              <a:rPr lang="fr-FR" sz="1000" dirty="0" err="1">
                <a:solidFill>
                  <a:srgbClr val="FFFFFF"/>
                </a:solidFill>
                <a:latin typeface="Arial"/>
                <a:cs typeface="Arial"/>
              </a:rPr>
              <a:t>Charronnat</a:t>
            </a:r>
            <a:r>
              <a:rPr lang="fr-FR" sz="1000" dirty="0">
                <a:solidFill>
                  <a:srgbClr val="FFFFFF"/>
                </a:solidFill>
                <a:latin typeface="Arial"/>
                <a:cs typeface="Arial"/>
              </a:rPr>
              <a:t>, B. (2013). The musical </a:t>
            </a:r>
            <a:r>
              <a:rPr lang="fr-FR" sz="1000" dirty="0" err="1">
                <a:solidFill>
                  <a:srgbClr val="FFFFFF"/>
                </a:solidFill>
                <a:latin typeface="Arial"/>
                <a:cs typeface="Arial"/>
              </a:rPr>
              <a:t>Stroop</a:t>
            </a:r>
            <a:r>
              <a:rPr lang="fr-FR" sz="1000" dirty="0">
                <a:solidFill>
                  <a:srgbClr val="FFFFFF"/>
                </a:solidFill>
                <a:latin typeface="Arial"/>
                <a:cs typeface="Arial"/>
              </a:rPr>
              <a:t> </a:t>
            </a:r>
            <a:r>
              <a:rPr lang="fr-FR" sz="1000" dirty="0" err="1">
                <a:solidFill>
                  <a:srgbClr val="FFFFFF"/>
                </a:solidFill>
                <a:latin typeface="Arial"/>
                <a:cs typeface="Arial"/>
              </a:rPr>
              <a:t>effect</a:t>
            </a:r>
            <a:r>
              <a:rPr lang="fr-FR" sz="1000" dirty="0">
                <a:solidFill>
                  <a:srgbClr val="FFFFFF"/>
                </a:solidFill>
                <a:latin typeface="Arial"/>
                <a:cs typeface="Arial"/>
              </a:rPr>
              <a:t>. </a:t>
            </a:r>
            <a:r>
              <a:rPr lang="fr-FR" sz="1000" dirty="0" err="1">
                <a:solidFill>
                  <a:srgbClr val="FFFFFF"/>
                </a:solidFill>
                <a:latin typeface="Arial"/>
                <a:cs typeface="Arial"/>
              </a:rPr>
              <a:t>Opening</a:t>
            </a:r>
            <a:r>
              <a:rPr lang="fr-FR" sz="1000" dirty="0">
                <a:solidFill>
                  <a:srgbClr val="FFFFFF"/>
                </a:solidFill>
                <a:latin typeface="Arial"/>
                <a:cs typeface="Arial"/>
              </a:rPr>
              <a:t> a new avenue to </a:t>
            </a:r>
            <a:r>
              <a:rPr lang="fr-FR" sz="1000" dirty="0" err="1">
                <a:solidFill>
                  <a:srgbClr val="FFFFFF"/>
                </a:solidFill>
                <a:latin typeface="Arial"/>
                <a:cs typeface="Arial"/>
              </a:rPr>
              <a:t>research</a:t>
            </a:r>
            <a:r>
              <a:rPr lang="fr-FR" sz="1000" dirty="0">
                <a:solidFill>
                  <a:srgbClr val="FFFFFF"/>
                </a:solidFill>
                <a:latin typeface="Arial"/>
                <a:cs typeface="Arial"/>
              </a:rPr>
              <a:t> on </a:t>
            </a:r>
            <a:r>
              <a:rPr lang="fr-FR" sz="1000" dirty="0" err="1">
                <a:solidFill>
                  <a:srgbClr val="FFFFFF"/>
                </a:solidFill>
                <a:latin typeface="Arial"/>
                <a:cs typeface="Arial"/>
              </a:rPr>
              <a:t>automatisms</a:t>
            </a:r>
            <a:r>
              <a:rPr lang="fr-FR" sz="1000" dirty="0">
                <a:solidFill>
                  <a:srgbClr val="FFFFFF"/>
                </a:solidFill>
                <a:latin typeface="Arial"/>
                <a:cs typeface="Arial"/>
              </a:rPr>
              <a:t>. </a:t>
            </a:r>
            <a:r>
              <a:rPr lang="fr-FR" sz="1000" i="1" dirty="0" err="1">
                <a:solidFill>
                  <a:srgbClr val="FFFFFF"/>
                </a:solidFill>
                <a:latin typeface="Arial"/>
                <a:cs typeface="Arial"/>
              </a:rPr>
              <a:t>Experimental</a:t>
            </a:r>
            <a:r>
              <a:rPr lang="fr-FR" sz="1000" i="1" dirty="0">
                <a:solidFill>
                  <a:srgbClr val="FFFFFF"/>
                </a:solidFill>
                <a:latin typeface="Arial"/>
                <a:cs typeface="Arial"/>
              </a:rPr>
              <a:t> </a:t>
            </a:r>
            <a:r>
              <a:rPr lang="fr-FR" sz="1000" i="1" dirty="0" err="1">
                <a:solidFill>
                  <a:srgbClr val="FFFFFF"/>
                </a:solidFill>
                <a:latin typeface="Arial"/>
                <a:cs typeface="Arial"/>
              </a:rPr>
              <a:t>Psychology</a:t>
            </a:r>
            <a:r>
              <a:rPr lang="fr-FR" sz="1000" i="1" dirty="0">
                <a:solidFill>
                  <a:srgbClr val="FFFFFF"/>
                </a:solidFill>
                <a:latin typeface="Arial"/>
                <a:cs typeface="Arial"/>
              </a:rPr>
              <a:t>, 60</a:t>
            </a:r>
            <a:r>
              <a:rPr lang="fr-FR" sz="1000" dirty="0">
                <a:solidFill>
                  <a:srgbClr val="FFFFFF"/>
                </a:solidFill>
                <a:latin typeface="Arial"/>
                <a:cs typeface="Arial"/>
              </a:rPr>
              <a:t>(4), 269-278.</a:t>
            </a:r>
            <a:endParaRPr lang="eu-ES" sz="1000" dirty="0">
              <a:solidFill>
                <a:srgbClr val="FFFFFF"/>
              </a:solidFill>
              <a:latin typeface="Arial"/>
              <a:cs typeface="Arial"/>
            </a:endParaRPr>
          </a:p>
        </p:txBody>
      </p:sp>
      <p:pic>
        <p:nvPicPr>
          <p:cNvPr id="4" name="Image 3"/>
          <p:cNvPicPr>
            <a:picLocks noChangeAspect="1"/>
          </p:cNvPicPr>
          <p:nvPr/>
        </p:nvPicPr>
        <p:blipFill>
          <a:blip r:embed="rId2"/>
          <a:stretch>
            <a:fillRect/>
          </a:stretch>
        </p:blipFill>
        <p:spPr>
          <a:xfrm>
            <a:off x="1321708" y="700775"/>
            <a:ext cx="6488792" cy="2900872"/>
          </a:xfrm>
          <a:prstGeom prst="rect">
            <a:avLst/>
          </a:prstGeom>
        </p:spPr>
      </p:pic>
      <p:sp>
        <p:nvSpPr>
          <p:cNvPr id="6" name="ZoneTexte 5"/>
          <p:cNvSpPr txBox="1"/>
          <p:nvPr/>
        </p:nvSpPr>
        <p:spPr>
          <a:xfrm>
            <a:off x="1" y="0"/>
            <a:ext cx="6933809" cy="369332"/>
          </a:xfrm>
          <a:prstGeom prst="rect">
            <a:avLst/>
          </a:prstGeom>
          <a:noFill/>
        </p:spPr>
        <p:txBody>
          <a:bodyPr wrap="none" rtlCol="0">
            <a:spAutoFit/>
          </a:bodyPr>
          <a:lstStyle/>
          <a:p>
            <a:r>
              <a:rPr lang="fr-FR" dirty="0" smtClean="0">
                <a:solidFill>
                  <a:srgbClr val="F8FF95"/>
                </a:solidFill>
                <a:latin typeface="Arial"/>
                <a:cs typeface="Arial"/>
              </a:rPr>
              <a:t>Tâche de go-</a:t>
            </a:r>
            <a:r>
              <a:rPr lang="fr-FR" dirty="0" err="1" smtClean="0">
                <a:solidFill>
                  <a:srgbClr val="F8FF95"/>
                </a:solidFill>
                <a:latin typeface="Arial"/>
                <a:cs typeface="Arial"/>
              </a:rPr>
              <a:t>nogo</a:t>
            </a:r>
            <a:r>
              <a:rPr lang="fr-FR" dirty="0" smtClean="0">
                <a:solidFill>
                  <a:srgbClr val="F8FF95"/>
                </a:solidFill>
                <a:latin typeface="Arial"/>
                <a:cs typeface="Arial"/>
              </a:rPr>
              <a:t>: si le mot écrit est le nom d’une note alors go.</a:t>
            </a:r>
          </a:p>
        </p:txBody>
      </p:sp>
      <p:sp>
        <p:nvSpPr>
          <p:cNvPr id="7" name="Rectangle 6"/>
          <p:cNvSpPr/>
          <p:nvPr/>
        </p:nvSpPr>
        <p:spPr>
          <a:xfrm>
            <a:off x="2209800" y="1828800"/>
            <a:ext cx="812800" cy="1485901"/>
          </a:xfrm>
          <a:prstGeom prst="rect">
            <a:avLst/>
          </a:prstGeom>
          <a:noFill/>
          <a:ln w="38100" cmpd="sng">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4013200" y="1092200"/>
            <a:ext cx="812800" cy="2222501"/>
          </a:xfrm>
          <a:prstGeom prst="rect">
            <a:avLst/>
          </a:prstGeom>
          <a:noFill/>
          <a:ln w="38100" cmpd="sng">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ZoneTexte 10"/>
          <p:cNvSpPr txBox="1"/>
          <p:nvPr/>
        </p:nvSpPr>
        <p:spPr>
          <a:xfrm>
            <a:off x="1" y="4114800"/>
            <a:ext cx="9131300" cy="646331"/>
          </a:xfrm>
          <a:prstGeom prst="rect">
            <a:avLst/>
          </a:prstGeom>
          <a:noFill/>
        </p:spPr>
        <p:txBody>
          <a:bodyPr wrap="square" rtlCol="0">
            <a:spAutoFit/>
          </a:bodyPr>
          <a:lstStyle/>
          <a:p>
            <a:r>
              <a:rPr lang="fr-FR" dirty="0" smtClean="0">
                <a:solidFill>
                  <a:srgbClr val="F8FF95"/>
                </a:solidFill>
                <a:latin typeface="Arial"/>
                <a:cs typeface="Arial"/>
              </a:rPr>
              <a:t>Le temps de lecture des mots est ralenti lorsqu’ils sont présentés à l’intérieur d’une note incongrue plutôt que congrue.</a:t>
            </a:r>
          </a:p>
        </p:txBody>
      </p:sp>
      <p:sp>
        <p:nvSpPr>
          <p:cNvPr id="12" name="ZoneTexte 11"/>
          <p:cNvSpPr txBox="1"/>
          <p:nvPr/>
        </p:nvSpPr>
        <p:spPr>
          <a:xfrm>
            <a:off x="139940" y="5537200"/>
            <a:ext cx="2913403" cy="369332"/>
          </a:xfrm>
          <a:prstGeom prst="rect">
            <a:avLst/>
          </a:prstGeom>
          <a:noFill/>
        </p:spPr>
        <p:txBody>
          <a:bodyPr wrap="none" rtlCol="0">
            <a:spAutoFit/>
          </a:bodyPr>
          <a:lstStyle/>
          <a:p>
            <a:r>
              <a:rPr lang="fr-FR" dirty="0" smtClean="0">
                <a:solidFill>
                  <a:srgbClr val="F8FF95"/>
                </a:solidFill>
                <a:latin typeface="Arial"/>
                <a:cs typeface="Arial"/>
              </a:rPr>
              <a:t>=&gt; Un effet </a:t>
            </a:r>
            <a:r>
              <a:rPr lang="fr-FR" dirty="0" err="1" smtClean="0">
                <a:solidFill>
                  <a:srgbClr val="F8FF95"/>
                </a:solidFill>
                <a:latin typeface="Arial"/>
                <a:cs typeface="Arial"/>
              </a:rPr>
              <a:t>Stroop</a:t>
            </a:r>
            <a:r>
              <a:rPr lang="fr-FR" dirty="0" smtClean="0">
                <a:solidFill>
                  <a:srgbClr val="F8FF95"/>
                </a:solidFill>
                <a:latin typeface="Arial"/>
                <a:cs typeface="Arial"/>
              </a:rPr>
              <a:t> musical</a:t>
            </a:r>
          </a:p>
        </p:txBody>
      </p:sp>
    </p:spTree>
    <p:extLst>
      <p:ext uri="{BB962C8B-B14F-4D97-AF65-F5344CB8AC3E}">
        <p14:creationId xmlns:p14="http://schemas.microsoft.com/office/powerpoint/2010/main" val="384606662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57200" y="674131"/>
            <a:ext cx="8216900" cy="5298483"/>
          </a:xfrm>
          <a:prstGeom prst="rect">
            <a:avLst/>
          </a:prstGeom>
        </p:spPr>
      </p:pic>
      <p:sp>
        <p:nvSpPr>
          <p:cNvPr id="3" name="ZoneTexte 2"/>
          <p:cNvSpPr txBox="1"/>
          <p:nvPr/>
        </p:nvSpPr>
        <p:spPr>
          <a:xfrm>
            <a:off x="177800" y="114300"/>
            <a:ext cx="6779620" cy="369332"/>
          </a:xfrm>
          <a:prstGeom prst="rect">
            <a:avLst/>
          </a:prstGeom>
          <a:noFill/>
        </p:spPr>
        <p:txBody>
          <a:bodyPr wrap="none" rtlCol="0">
            <a:spAutoFit/>
          </a:bodyPr>
          <a:lstStyle/>
          <a:p>
            <a:r>
              <a:rPr lang="fr-FR" dirty="0" smtClean="0">
                <a:solidFill>
                  <a:srgbClr val="F8FF95"/>
                </a:solidFill>
                <a:latin typeface="Arial"/>
                <a:cs typeface="Arial"/>
              </a:rPr>
              <a:t>Réplication mais avec la tâche plus classique de lecture de mots.</a:t>
            </a:r>
          </a:p>
        </p:txBody>
      </p:sp>
      <p:sp>
        <p:nvSpPr>
          <p:cNvPr id="4" name="Rectangle 3"/>
          <p:cNvSpPr/>
          <p:nvPr/>
        </p:nvSpPr>
        <p:spPr>
          <a:xfrm>
            <a:off x="3810000" y="2019300"/>
            <a:ext cx="647700" cy="2997200"/>
          </a:xfrm>
          <a:prstGeom prst="rect">
            <a:avLst/>
          </a:prstGeom>
          <a:noFill/>
          <a:ln w="38100" cmpd="sng">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4"/>
          <p:cNvSpPr/>
          <p:nvPr/>
        </p:nvSpPr>
        <p:spPr>
          <a:xfrm>
            <a:off x="2527300" y="2032000"/>
            <a:ext cx="647700" cy="2997200"/>
          </a:xfrm>
          <a:prstGeom prst="rect">
            <a:avLst/>
          </a:prstGeom>
          <a:noFill/>
          <a:ln w="38100" cmpd="sng">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ZoneTexte 5"/>
          <p:cNvSpPr txBox="1"/>
          <p:nvPr/>
        </p:nvSpPr>
        <p:spPr>
          <a:xfrm>
            <a:off x="1" y="6266934"/>
            <a:ext cx="9144000" cy="646331"/>
          </a:xfrm>
          <a:prstGeom prst="rect">
            <a:avLst/>
          </a:prstGeom>
          <a:noFill/>
        </p:spPr>
        <p:txBody>
          <a:bodyPr wrap="square" rtlCol="0">
            <a:spAutoFit/>
          </a:bodyPr>
          <a:lstStyle/>
          <a:p>
            <a:r>
              <a:rPr lang="fr-FR" dirty="0" smtClean="0">
                <a:solidFill>
                  <a:srgbClr val="F8FF95"/>
                </a:solidFill>
                <a:latin typeface="Arial"/>
                <a:cs typeface="Arial"/>
              </a:rPr>
              <a:t>Effet de </a:t>
            </a:r>
            <a:r>
              <a:rPr lang="fr-FR" dirty="0" err="1" smtClean="0">
                <a:solidFill>
                  <a:srgbClr val="F8FF95"/>
                </a:solidFill>
                <a:latin typeface="Arial"/>
                <a:cs typeface="Arial"/>
              </a:rPr>
              <a:t>Stroop</a:t>
            </a:r>
            <a:r>
              <a:rPr lang="fr-FR" dirty="0" smtClean="0">
                <a:solidFill>
                  <a:srgbClr val="F8FF95"/>
                </a:solidFill>
                <a:latin typeface="Arial"/>
                <a:cs typeface="Arial"/>
              </a:rPr>
              <a:t> musical: la présence d’une note incongrue interfère avec la lecture de mots.</a:t>
            </a:r>
          </a:p>
        </p:txBody>
      </p:sp>
    </p:spTree>
    <p:extLst>
      <p:ext uri="{BB962C8B-B14F-4D97-AF65-F5344CB8AC3E}">
        <p14:creationId xmlns:p14="http://schemas.microsoft.com/office/powerpoint/2010/main" val="121992662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873500" y="533400"/>
            <a:ext cx="4978400" cy="6121400"/>
          </a:xfrm>
          <a:prstGeom prst="rect">
            <a:avLst/>
          </a:prstGeom>
        </p:spPr>
      </p:pic>
      <p:sp>
        <p:nvSpPr>
          <p:cNvPr id="3" name="ZoneTexte 2"/>
          <p:cNvSpPr txBox="1"/>
          <p:nvPr/>
        </p:nvSpPr>
        <p:spPr>
          <a:xfrm>
            <a:off x="279400" y="355600"/>
            <a:ext cx="3032739" cy="369332"/>
          </a:xfrm>
          <a:prstGeom prst="rect">
            <a:avLst/>
          </a:prstGeom>
          <a:noFill/>
        </p:spPr>
        <p:txBody>
          <a:bodyPr wrap="none" rtlCol="0">
            <a:spAutoFit/>
          </a:bodyPr>
          <a:lstStyle/>
          <a:p>
            <a:r>
              <a:rPr lang="fr-FR" dirty="0" err="1" smtClean="0">
                <a:solidFill>
                  <a:srgbClr val="F8FF95"/>
                </a:solidFill>
                <a:latin typeface="Arial"/>
                <a:cs typeface="Arial"/>
              </a:rPr>
              <a:t>Akiva-Kabiri</a:t>
            </a:r>
            <a:r>
              <a:rPr lang="fr-FR" dirty="0" smtClean="0">
                <a:solidFill>
                  <a:srgbClr val="F8FF95"/>
                </a:solidFill>
                <a:latin typeface="Arial"/>
                <a:cs typeface="Arial"/>
              </a:rPr>
              <a:t> &amp; </a:t>
            </a:r>
            <a:r>
              <a:rPr lang="fr-FR" dirty="0" err="1" smtClean="0">
                <a:solidFill>
                  <a:srgbClr val="F8FF95"/>
                </a:solidFill>
                <a:latin typeface="Arial"/>
                <a:cs typeface="Arial"/>
              </a:rPr>
              <a:t>Henik</a:t>
            </a:r>
            <a:r>
              <a:rPr lang="fr-FR" dirty="0" smtClean="0">
                <a:solidFill>
                  <a:srgbClr val="F8FF95"/>
                </a:solidFill>
                <a:latin typeface="Arial"/>
                <a:cs typeface="Arial"/>
              </a:rPr>
              <a:t> (2012)</a:t>
            </a:r>
          </a:p>
        </p:txBody>
      </p:sp>
      <p:sp>
        <p:nvSpPr>
          <p:cNvPr id="5" name="ZoneTexte 4"/>
          <p:cNvSpPr txBox="1"/>
          <p:nvPr/>
        </p:nvSpPr>
        <p:spPr>
          <a:xfrm>
            <a:off x="563537" y="2971800"/>
            <a:ext cx="2659702" cy="923330"/>
          </a:xfrm>
          <a:prstGeom prst="rect">
            <a:avLst/>
          </a:prstGeom>
          <a:noFill/>
        </p:spPr>
        <p:txBody>
          <a:bodyPr wrap="none" rtlCol="0">
            <a:spAutoFit/>
          </a:bodyPr>
          <a:lstStyle/>
          <a:p>
            <a:pPr algn="ctr"/>
            <a:r>
              <a:rPr lang="fr-FR" dirty="0" smtClean="0">
                <a:solidFill>
                  <a:srgbClr val="F8FF95"/>
                </a:solidFill>
                <a:latin typeface="Arial"/>
                <a:cs typeface="Arial"/>
              </a:rPr>
              <a:t>Musiciens avec OA</a:t>
            </a:r>
          </a:p>
          <a:p>
            <a:pPr algn="ctr"/>
            <a:r>
              <a:rPr lang="fr-FR" dirty="0" smtClean="0">
                <a:solidFill>
                  <a:srgbClr val="F8FF95"/>
                </a:solidFill>
                <a:latin typeface="Arial"/>
                <a:cs typeface="Arial"/>
              </a:rPr>
              <a:t>Versus</a:t>
            </a:r>
          </a:p>
          <a:p>
            <a:pPr algn="ctr"/>
            <a:r>
              <a:rPr lang="fr-FR" dirty="0" smtClean="0">
                <a:solidFill>
                  <a:srgbClr val="F8FF95"/>
                </a:solidFill>
                <a:latin typeface="Arial"/>
                <a:cs typeface="Arial"/>
              </a:rPr>
              <a:t>Non-musiciens avec OA</a:t>
            </a:r>
          </a:p>
        </p:txBody>
      </p:sp>
    </p:spTree>
    <p:extLst>
      <p:ext uri="{BB962C8B-B14F-4D97-AF65-F5344CB8AC3E}">
        <p14:creationId xmlns:p14="http://schemas.microsoft.com/office/powerpoint/2010/main" val="3221828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66049" y="16928"/>
            <a:ext cx="2041873" cy="369332"/>
          </a:xfrm>
          <a:prstGeom prst="rect">
            <a:avLst/>
          </a:prstGeom>
          <a:noFill/>
        </p:spPr>
        <p:txBody>
          <a:bodyPr wrap="none" rtlCol="0">
            <a:spAutoFit/>
          </a:bodyPr>
          <a:lstStyle/>
          <a:p>
            <a:r>
              <a:rPr lang="eu-ES" cap="small" dirty="0" smtClean="0">
                <a:solidFill>
                  <a:srgbClr val="F513FF"/>
                </a:solidFill>
                <a:latin typeface="Arial"/>
                <a:cs typeface="Arial"/>
              </a:rPr>
              <a:t>Théorie musicale</a:t>
            </a:r>
          </a:p>
        </p:txBody>
      </p:sp>
      <p:sp>
        <p:nvSpPr>
          <p:cNvPr id="3" name="Text Box 4"/>
          <p:cNvSpPr txBox="1">
            <a:spLocks noChangeArrowheads="1"/>
          </p:cNvSpPr>
          <p:nvPr/>
        </p:nvSpPr>
        <p:spPr bwMode="auto">
          <a:xfrm>
            <a:off x="76198" y="1031876"/>
            <a:ext cx="9016999" cy="397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0000" tIns="46800" rIns="90000" bIns="46800">
            <a:spAutoFit/>
          </a:bodyPr>
          <a:lstStyle/>
          <a:p>
            <a:r>
              <a:rPr lang="fr-FR" dirty="0" smtClean="0">
                <a:solidFill>
                  <a:srgbClr val="FFFF00"/>
                </a:solidFill>
                <a:latin typeface="Arial"/>
                <a:cs typeface="Arial"/>
              </a:rPr>
              <a:t>Certains éléments musicaux sont plus importants que d’autres.</a:t>
            </a:r>
          </a:p>
          <a:p>
            <a:endParaRPr lang="fr-FR" dirty="0" smtClean="0">
              <a:solidFill>
                <a:srgbClr val="FFFF00"/>
              </a:solidFill>
              <a:latin typeface="Arial"/>
              <a:cs typeface="Arial"/>
            </a:endParaRPr>
          </a:p>
          <a:p>
            <a:r>
              <a:rPr lang="fr-FR" dirty="0" smtClean="0">
                <a:solidFill>
                  <a:srgbClr val="FFFF00"/>
                </a:solidFill>
                <a:latin typeface="Arial"/>
                <a:cs typeface="Arial"/>
              </a:rPr>
              <a:t>Dans une tonalité donnée, la note tonique est plus stable </a:t>
            </a:r>
            <a:r>
              <a:rPr lang="fr-FR" dirty="0" err="1" smtClean="0">
                <a:solidFill>
                  <a:srgbClr val="FFFF00"/>
                </a:solidFill>
                <a:latin typeface="Arial"/>
                <a:cs typeface="Arial"/>
              </a:rPr>
              <a:t>tonalement</a:t>
            </a:r>
            <a:r>
              <a:rPr lang="fr-FR" dirty="0" smtClean="0">
                <a:solidFill>
                  <a:srgbClr val="FFFF00"/>
                </a:solidFill>
                <a:latin typeface="Arial"/>
                <a:cs typeface="Arial"/>
              </a:rPr>
              <a:t> que les autres notes.</a:t>
            </a:r>
          </a:p>
          <a:p>
            <a:endParaRPr lang="fr-FR" dirty="0">
              <a:solidFill>
                <a:srgbClr val="FFFF00"/>
              </a:solidFill>
              <a:latin typeface="Arial"/>
              <a:cs typeface="Arial"/>
            </a:endParaRPr>
          </a:p>
          <a:p>
            <a:r>
              <a:rPr lang="fr-FR" dirty="0" smtClean="0">
                <a:solidFill>
                  <a:srgbClr val="FFFF00"/>
                </a:solidFill>
                <a:latin typeface="Arial"/>
                <a:cs typeface="Arial"/>
              </a:rPr>
              <a:t>Dans la tonalité de Do M, par exemple, les notes do, mi et sol sont </a:t>
            </a:r>
            <a:r>
              <a:rPr lang="fr-FR" dirty="0" err="1" smtClean="0">
                <a:solidFill>
                  <a:srgbClr val="FFFF00"/>
                </a:solidFill>
                <a:latin typeface="Arial"/>
                <a:cs typeface="Arial"/>
              </a:rPr>
              <a:t>tonalement</a:t>
            </a:r>
            <a:r>
              <a:rPr lang="fr-FR" dirty="0" smtClean="0">
                <a:solidFill>
                  <a:srgbClr val="FFFF00"/>
                </a:solidFill>
                <a:latin typeface="Arial"/>
                <a:cs typeface="Arial"/>
              </a:rPr>
              <a:t> plus importantes, viennent ensuite les autres notes de la tonalité, ré, fa, la et si. Et enfin les notes qui n’appartiennent pas à la tonalité.</a:t>
            </a:r>
          </a:p>
          <a:p>
            <a:endParaRPr lang="fr-FR" dirty="0">
              <a:solidFill>
                <a:srgbClr val="FFFF00"/>
              </a:solidFill>
              <a:latin typeface="Arial"/>
              <a:cs typeface="Arial"/>
            </a:endParaRPr>
          </a:p>
          <a:p>
            <a:r>
              <a:rPr lang="fr-FR" dirty="0" smtClean="0">
                <a:solidFill>
                  <a:srgbClr val="FFFF00"/>
                </a:solidFill>
                <a:latin typeface="Arial"/>
                <a:cs typeface="Arial"/>
              </a:rPr>
              <a:t>De même que pour les notes, les accords de I, IV et V sont plus importants dans la tonalité que les autres accords.</a:t>
            </a:r>
          </a:p>
          <a:p>
            <a:endParaRPr lang="fr-FR" dirty="0">
              <a:solidFill>
                <a:srgbClr val="FFFF00"/>
              </a:solidFill>
              <a:latin typeface="Arial"/>
              <a:cs typeface="Arial"/>
            </a:endParaRPr>
          </a:p>
          <a:p>
            <a:r>
              <a:rPr lang="fr-FR" dirty="0" smtClean="0">
                <a:solidFill>
                  <a:srgbClr val="FFFF00"/>
                </a:solidFill>
                <a:latin typeface="Arial"/>
                <a:cs typeface="Arial"/>
              </a:rPr>
              <a:t>Il existe par ailleurs tout un ensemble de règles de composition quant à la succession des notes et des accords. </a:t>
            </a:r>
            <a:endParaRPr lang="fr-FR" dirty="0">
              <a:solidFill>
                <a:srgbClr val="FFFF00"/>
              </a:solidFill>
              <a:latin typeface="Arial"/>
              <a:cs typeface="Arial"/>
            </a:endParaRPr>
          </a:p>
        </p:txBody>
      </p:sp>
      <p:sp>
        <p:nvSpPr>
          <p:cNvPr id="4" name="ZoneTexte 3"/>
          <p:cNvSpPr txBox="1"/>
          <p:nvPr/>
        </p:nvSpPr>
        <p:spPr>
          <a:xfrm>
            <a:off x="143939" y="5832899"/>
            <a:ext cx="8856133" cy="646331"/>
          </a:xfrm>
          <a:prstGeom prst="rect">
            <a:avLst/>
          </a:prstGeom>
          <a:noFill/>
        </p:spPr>
        <p:txBody>
          <a:bodyPr wrap="square" rtlCol="0">
            <a:spAutoFit/>
          </a:bodyPr>
          <a:lstStyle/>
          <a:p>
            <a:r>
              <a:rPr lang="eu-ES" dirty="0" smtClean="0">
                <a:solidFill>
                  <a:srgbClr val="FFFF00"/>
                </a:solidFill>
                <a:latin typeface="Arial"/>
                <a:cs typeface="Arial"/>
              </a:rPr>
              <a:t>La question est alors: Est-ce que les auditeurs perçoivent les éléments musicaux comme décrits par la théorie musicale ?</a:t>
            </a:r>
          </a:p>
        </p:txBody>
      </p:sp>
    </p:spTree>
    <p:extLst>
      <p:ext uri="{BB962C8B-B14F-4D97-AF65-F5344CB8AC3E}">
        <p14:creationId xmlns:p14="http://schemas.microsoft.com/office/powerpoint/2010/main" val="34962237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540000" y="2728831"/>
            <a:ext cx="4649788" cy="4078368"/>
          </a:xfrm>
          <a:prstGeom prst="rect">
            <a:avLst/>
          </a:prstGeom>
        </p:spPr>
      </p:pic>
      <p:pic>
        <p:nvPicPr>
          <p:cNvPr id="3" name="Image 2"/>
          <p:cNvPicPr>
            <a:picLocks noChangeAspect="1"/>
          </p:cNvPicPr>
          <p:nvPr/>
        </p:nvPicPr>
        <p:blipFill>
          <a:blip r:embed="rId3"/>
          <a:stretch>
            <a:fillRect/>
          </a:stretch>
        </p:blipFill>
        <p:spPr>
          <a:xfrm>
            <a:off x="627857" y="25400"/>
            <a:ext cx="7881143" cy="2668493"/>
          </a:xfrm>
          <a:prstGeom prst="rect">
            <a:avLst/>
          </a:prstGeom>
        </p:spPr>
      </p:pic>
    </p:spTree>
    <p:extLst>
      <p:ext uri="{BB962C8B-B14F-4D97-AF65-F5344CB8AC3E}">
        <p14:creationId xmlns:p14="http://schemas.microsoft.com/office/powerpoint/2010/main" val="275519826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88" y="6456588"/>
            <a:ext cx="9144000" cy="400110"/>
          </a:xfrm>
          <a:prstGeom prst="rect">
            <a:avLst/>
          </a:prstGeom>
        </p:spPr>
        <p:txBody>
          <a:bodyPr wrap="square">
            <a:spAutoFit/>
          </a:bodyPr>
          <a:lstStyle/>
          <a:p>
            <a:r>
              <a:rPr lang="fr-FR" sz="1000" dirty="0">
                <a:solidFill>
                  <a:schemeClr val="bg1"/>
                </a:solidFill>
                <a:latin typeface="Arial"/>
                <a:cs typeface="Arial"/>
              </a:rPr>
              <a:t>Grégoire, L., </a:t>
            </a:r>
            <a:r>
              <a:rPr lang="fr-FR" sz="1000" dirty="0" err="1">
                <a:solidFill>
                  <a:schemeClr val="bg1"/>
                </a:solidFill>
                <a:latin typeface="Arial"/>
                <a:cs typeface="Arial"/>
              </a:rPr>
              <a:t>Perruchet</a:t>
            </a:r>
            <a:r>
              <a:rPr lang="fr-FR" sz="1000" dirty="0">
                <a:solidFill>
                  <a:schemeClr val="bg1"/>
                </a:solidFill>
                <a:latin typeface="Arial"/>
                <a:cs typeface="Arial"/>
              </a:rPr>
              <a:t>, P., &amp; Poulin-</a:t>
            </a:r>
            <a:r>
              <a:rPr lang="fr-FR" sz="1000" dirty="0" err="1">
                <a:solidFill>
                  <a:schemeClr val="bg1"/>
                </a:solidFill>
                <a:latin typeface="Arial"/>
                <a:cs typeface="Arial"/>
              </a:rPr>
              <a:t>Charronnat</a:t>
            </a:r>
            <a:r>
              <a:rPr lang="fr-FR" sz="1000" dirty="0">
                <a:solidFill>
                  <a:schemeClr val="bg1"/>
                </a:solidFill>
                <a:latin typeface="Arial"/>
                <a:cs typeface="Arial"/>
              </a:rPr>
              <a:t>, B. (2014). About the </a:t>
            </a:r>
            <a:r>
              <a:rPr lang="fr-FR" sz="1000" dirty="0" err="1">
                <a:solidFill>
                  <a:schemeClr val="bg1"/>
                </a:solidFill>
                <a:latin typeface="Arial"/>
                <a:cs typeface="Arial"/>
              </a:rPr>
              <a:t>unidirectionality</a:t>
            </a:r>
            <a:r>
              <a:rPr lang="fr-FR" sz="1000" dirty="0">
                <a:solidFill>
                  <a:schemeClr val="bg1"/>
                </a:solidFill>
                <a:latin typeface="Arial"/>
                <a:cs typeface="Arial"/>
              </a:rPr>
              <a:t> of </a:t>
            </a:r>
            <a:r>
              <a:rPr lang="fr-FR" sz="1000" dirty="0" err="1">
                <a:solidFill>
                  <a:schemeClr val="bg1"/>
                </a:solidFill>
                <a:latin typeface="Arial"/>
                <a:cs typeface="Arial"/>
              </a:rPr>
              <a:t>interference</a:t>
            </a:r>
            <a:r>
              <a:rPr lang="fr-FR" sz="1000" dirty="0">
                <a:solidFill>
                  <a:schemeClr val="bg1"/>
                </a:solidFill>
                <a:latin typeface="Arial"/>
                <a:cs typeface="Arial"/>
              </a:rPr>
              <a:t>: Insight </a:t>
            </a:r>
            <a:r>
              <a:rPr lang="fr-FR" sz="1000" dirty="0" err="1">
                <a:solidFill>
                  <a:schemeClr val="bg1"/>
                </a:solidFill>
                <a:latin typeface="Arial"/>
                <a:cs typeface="Arial"/>
              </a:rPr>
              <a:t>from</a:t>
            </a:r>
            <a:r>
              <a:rPr lang="fr-FR" sz="1000" dirty="0">
                <a:solidFill>
                  <a:schemeClr val="bg1"/>
                </a:solidFill>
                <a:latin typeface="Arial"/>
                <a:cs typeface="Arial"/>
              </a:rPr>
              <a:t> the musical </a:t>
            </a:r>
            <a:r>
              <a:rPr lang="fr-FR" sz="1000" dirty="0" err="1">
                <a:solidFill>
                  <a:schemeClr val="bg1"/>
                </a:solidFill>
                <a:latin typeface="Arial"/>
                <a:cs typeface="Arial"/>
              </a:rPr>
              <a:t>Stroop</a:t>
            </a:r>
            <a:r>
              <a:rPr lang="fr-FR" sz="1000" dirty="0">
                <a:solidFill>
                  <a:schemeClr val="bg1"/>
                </a:solidFill>
                <a:latin typeface="Arial"/>
                <a:cs typeface="Arial"/>
              </a:rPr>
              <a:t> </a:t>
            </a:r>
            <a:r>
              <a:rPr lang="fr-FR" sz="1000" dirty="0" err="1">
                <a:solidFill>
                  <a:schemeClr val="bg1"/>
                </a:solidFill>
                <a:latin typeface="Arial"/>
                <a:cs typeface="Arial"/>
              </a:rPr>
              <a:t>effect</a:t>
            </a:r>
            <a:r>
              <a:rPr lang="fr-FR" sz="1000" dirty="0">
                <a:solidFill>
                  <a:schemeClr val="bg1"/>
                </a:solidFill>
                <a:latin typeface="Arial"/>
                <a:cs typeface="Arial"/>
              </a:rPr>
              <a:t>. </a:t>
            </a:r>
            <a:r>
              <a:rPr lang="fr-FR" sz="1000" i="1" dirty="0">
                <a:solidFill>
                  <a:schemeClr val="bg1"/>
                </a:solidFill>
                <a:latin typeface="Arial"/>
                <a:cs typeface="Arial"/>
              </a:rPr>
              <a:t>The </a:t>
            </a:r>
            <a:r>
              <a:rPr lang="fr-FR" sz="1000" i="1" dirty="0" err="1">
                <a:solidFill>
                  <a:schemeClr val="bg1"/>
                </a:solidFill>
                <a:latin typeface="Arial"/>
                <a:cs typeface="Arial"/>
              </a:rPr>
              <a:t>Quarterly</a:t>
            </a:r>
            <a:r>
              <a:rPr lang="fr-FR" sz="1000" i="1" dirty="0">
                <a:solidFill>
                  <a:schemeClr val="bg1"/>
                </a:solidFill>
                <a:latin typeface="Arial"/>
                <a:cs typeface="Arial"/>
              </a:rPr>
              <a:t> Journal of </a:t>
            </a:r>
            <a:r>
              <a:rPr lang="fr-FR" sz="1000" i="1" dirty="0" err="1">
                <a:solidFill>
                  <a:schemeClr val="bg1"/>
                </a:solidFill>
                <a:latin typeface="Arial"/>
                <a:cs typeface="Arial"/>
              </a:rPr>
              <a:t>Experimental</a:t>
            </a:r>
            <a:r>
              <a:rPr lang="fr-FR" sz="1000" i="1" dirty="0">
                <a:solidFill>
                  <a:schemeClr val="bg1"/>
                </a:solidFill>
                <a:latin typeface="Arial"/>
                <a:cs typeface="Arial"/>
              </a:rPr>
              <a:t> </a:t>
            </a:r>
            <a:r>
              <a:rPr lang="fr-FR" sz="1000" i="1" dirty="0" err="1">
                <a:solidFill>
                  <a:schemeClr val="bg1"/>
                </a:solidFill>
                <a:latin typeface="Arial"/>
                <a:cs typeface="Arial"/>
              </a:rPr>
              <a:t>Psychology</a:t>
            </a:r>
            <a:r>
              <a:rPr lang="fr-FR" sz="1000" dirty="0">
                <a:solidFill>
                  <a:schemeClr val="bg1"/>
                </a:solidFill>
                <a:latin typeface="Arial"/>
                <a:cs typeface="Arial"/>
              </a:rPr>
              <a:t>. </a:t>
            </a:r>
            <a:r>
              <a:rPr lang="fr-FR" sz="1000" dirty="0" err="1">
                <a:solidFill>
                  <a:schemeClr val="bg1"/>
                </a:solidFill>
                <a:latin typeface="Arial"/>
                <a:cs typeface="Arial"/>
              </a:rPr>
              <a:t>doi</a:t>
            </a:r>
            <a:r>
              <a:rPr lang="fr-FR" sz="1000" dirty="0">
                <a:solidFill>
                  <a:schemeClr val="bg1"/>
                </a:solidFill>
                <a:latin typeface="Arial"/>
                <a:cs typeface="Arial"/>
              </a:rPr>
              <a:t>: 10.1080/17470218.2014.896932</a:t>
            </a:r>
            <a:endParaRPr lang="eu-ES" sz="1000" dirty="0">
              <a:solidFill>
                <a:schemeClr val="bg1"/>
              </a:solidFill>
              <a:latin typeface="Arial"/>
              <a:cs typeface="Arial"/>
            </a:endParaRPr>
          </a:p>
        </p:txBody>
      </p:sp>
      <p:pic>
        <p:nvPicPr>
          <p:cNvPr id="3" name="Image 2"/>
          <p:cNvPicPr>
            <a:picLocks noChangeAspect="1"/>
          </p:cNvPicPr>
          <p:nvPr/>
        </p:nvPicPr>
        <p:blipFill>
          <a:blip r:embed="rId2"/>
          <a:stretch>
            <a:fillRect/>
          </a:stretch>
        </p:blipFill>
        <p:spPr>
          <a:xfrm>
            <a:off x="1397000" y="2041113"/>
            <a:ext cx="6364276" cy="4192540"/>
          </a:xfrm>
          <a:prstGeom prst="rect">
            <a:avLst/>
          </a:prstGeom>
        </p:spPr>
      </p:pic>
      <p:sp>
        <p:nvSpPr>
          <p:cNvPr id="4" name="ZoneTexte 3"/>
          <p:cNvSpPr txBox="1"/>
          <p:nvPr/>
        </p:nvSpPr>
        <p:spPr>
          <a:xfrm>
            <a:off x="0" y="34330"/>
            <a:ext cx="9144000" cy="923330"/>
          </a:xfrm>
          <a:prstGeom prst="rect">
            <a:avLst/>
          </a:prstGeom>
          <a:noFill/>
        </p:spPr>
        <p:txBody>
          <a:bodyPr wrap="square" rtlCol="0">
            <a:spAutoFit/>
          </a:bodyPr>
          <a:lstStyle/>
          <a:p>
            <a:r>
              <a:rPr lang="fr-FR" dirty="0" err="1" smtClean="0">
                <a:solidFill>
                  <a:srgbClr val="F8FF95"/>
                </a:solidFill>
                <a:latin typeface="Arial"/>
                <a:cs typeface="Arial"/>
              </a:rPr>
              <a:t>Stroop</a:t>
            </a:r>
            <a:r>
              <a:rPr lang="fr-FR" dirty="0" smtClean="0">
                <a:solidFill>
                  <a:srgbClr val="F8FF95"/>
                </a:solidFill>
                <a:latin typeface="Arial"/>
                <a:cs typeface="Arial"/>
              </a:rPr>
              <a:t> classique: asymétrie =&gt; Effet </a:t>
            </a:r>
            <a:r>
              <a:rPr lang="fr-FR" dirty="0" err="1" smtClean="0">
                <a:solidFill>
                  <a:srgbClr val="F8FF95"/>
                </a:solidFill>
                <a:latin typeface="Arial"/>
                <a:cs typeface="Arial"/>
              </a:rPr>
              <a:t>Stroop</a:t>
            </a:r>
            <a:r>
              <a:rPr lang="fr-FR" dirty="0">
                <a:solidFill>
                  <a:srgbClr val="F8FF95"/>
                </a:solidFill>
                <a:latin typeface="Arial"/>
                <a:cs typeface="Arial"/>
              </a:rPr>
              <a:t> </a:t>
            </a:r>
            <a:r>
              <a:rPr lang="fr-FR" dirty="0" smtClean="0">
                <a:solidFill>
                  <a:srgbClr val="F8FF95"/>
                </a:solidFill>
                <a:latin typeface="Arial"/>
                <a:cs typeface="Arial"/>
              </a:rPr>
              <a:t>mais pas d’effet </a:t>
            </a:r>
            <a:r>
              <a:rPr lang="fr-FR" dirty="0" err="1" smtClean="0">
                <a:solidFill>
                  <a:srgbClr val="F8FF95"/>
                </a:solidFill>
                <a:latin typeface="Arial"/>
                <a:cs typeface="Arial"/>
              </a:rPr>
              <a:t>Stroop</a:t>
            </a:r>
            <a:r>
              <a:rPr lang="fr-FR" dirty="0" smtClean="0">
                <a:solidFill>
                  <a:srgbClr val="F8FF95"/>
                </a:solidFill>
                <a:latin typeface="Arial"/>
                <a:cs typeface="Arial"/>
              </a:rPr>
              <a:t> inverse</a:t>
            </a:r>
          </a:p>
          <a:p>
            <a:r>
              <a:rPr lang="fr-FR" dirty="0" smtClean="0">
                <a:solidFill>
                  <a:srgbClr val="F8FF95"/>
                </a:solidFill>
                <a:latin typeface="Arial"/>
                <a:cs typeface="Arial"/>
              </a:rPr>
              <a:t>Qu’en est-il avec le </a:t>
            </a:r>
            <a:r>
              <a:rPr lang="fr-FR" dirty="0" err="1" smtClean="0">
                <a:solidFill>
                  <a:srgbClr val="F8FF95"/>
                </a:solidFill>
                <a:latin typeface="Arial"/>
                <a:cs typeface="Arial"/>
              </a:rPr>
              <a:t>Stroop</a:t>
            </a:r>
            <a:r>
              <a:rPr lang="fr-FR" dirty="0" smtClean="0">
                <a:solidFill>
                  <a:srgbClr val="F8FF95"/>
                </a:solidFill>
                <a:latin typeface="Arial"/>
                <a:cs typeface="Arial"/>
              </a:rPr>
              <a:t> musical ? Existe-t-il un effet </a:t>
            </a:r>
            <a:r>
              <a:rPr lang="fr-FR" dirty="0" err="1" smtClean="0">
                <a:solidFill>
                  <a:srgbClr val="F8FF95"/>
                </a:solidFill>
                <a:latin typeface="Arial"/>
                <a:cs typeface="Arial"/>
              </a:rPr>
              <a:t>Stroop</a:t>
            </a:r>
            <a:r>
              <a:rPr lang="fr-FR" dirty="0" smtClean="0">
                <a:solidFill>
                  <a:srgbClr val="F8FF95"/>
                </a:solidFill>
                <a:latin typeface="Arial"/>
                <a:cs typeface="Arial"/>
              </a:rPr>
              <a:t> musical inverse dans lequel la présence d’un mot incongru interfère avec la dénomination de notes?</a:t>
            </a:r>
          </a:p>
        </p:txBody>
      </p:sp>
      <p:sp>
        <p:nvSpPr>
          <p:cNvPr id="5" name="ZoneTexte 4"/>
          <p:cNvSpPr txBox="1"/>
          <p:nvPr/>
        </p:nvSpPr>
        <p:spPr>
          <a:xfrm>
            <a:off x="0" y="1155700"/>
            <a:ext cx="6182251" cy="646331"/>
          </a:xfrm>
          <a:prstGeom prst="rect">
            <a:avLst/>
          </a:prstGeom>
          <a:noFill/>
        </p:spPr>
        <p:txBody>
          <a:bodyPr wrap="none" rtlCol="0">
            <a:spAutoFit/>
          </a:bodyPr>
          <a:lstStyle/>
          <a:p>
            <a:r>
              <a:rPr lang="fr-FR" dirty="0" err="1" smtClean="0">
                <a:solidFill>
                  <a:srgbClr val="F8FF95"/>
                </a:solidFill>
                <a:latin typeface="Arial"/>
                <a:cs typeface="Arial"/>
              </a:rPr>
              <a:t>Stroop</a:t>
            </a:r>
            <a:r>
              <a:rPr lang="fr-FR" dirty="0" smtClean="0">
                <a:solidFill>
                  <a:srgbClr val="F8FF95"/>
                </a:solidFill>
                <a:latin typeface="Arial"/>
                <a:cs typeface="Arial"/>
              </a:rPr>
              <a:t> musical			 tâche = lecture de mots</a:t>
            </a:r>
          </a:p>
          <a:p>
            <a:r>
              <a:rPr lang="fr-FR" dirty="0" err="1" smtClean="0">
                <a:solidFill>
                  <a:srgbClr val="F8FF95"/>
                </a:solidFill>
                <a:latin typeface="Arial"/>
                <a:cs typeface="Arial"/>
              </a:rPr>
              <a:t>Stroop</a:t>
            </a:r>
            <a:r>
              <a:rPr lang="fr-FR" dirty="0" smtClean="0">
                <a:solidFill>
                  <a:srgbClr val="F8FF95"/>
                </a:solidFill>
                <a:latin typeface="Arial"/>
                <a:cs typeface="Arial"/>
              </a:rPr>
              <a:t> musical inverse:	 tâche = dénomination de notes</a:t>
            </a:r>
          </a:p>
        </p:txBody>
      </p:sp>
      <p:sp>
        <p:nvSpPr>
          <p:cNvPr id="6" name="Rectangle 5"/>
          <p:cNvSpPr/>
          <p:nvPr/>
        </p:nvSpPr>
        <p:spPr>
          <a:xfrm>
            <a:off x="2730500" y="4076700"/>
            <a:ext cx="812800" cy="1397000"/>
          </a:xfrm>
          <a:prstGeom prst="rect">
            <a:avLst/>
          </a:prstGeom>
          <a:noFill/>
          <a:ln w="38100" cmpd="sng">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p:cNvSpPr/>
          <p:nvPr/>
        </p:nvSpPr>
        <p:spPr>
          <a:xfrm>
            <a:off x="6210300" y="2794000"/>
            <a:ext cx="812800" cy="2679700"/>
          </a:xfrm>
          <a:prstGeom prst="rect">
            <a:avLst/>
          </a:prstGeom>
          <a:noFill/>
          <a:ln w="38100" cmpd="sng">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855280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34938" y="2158384"/>
            <a:ext cx="4297362" cy="4681425"/>
          </a:xfrm>
          <a:prstGeom prst="rect">
            <a:avLst/>
          </a:prstGeom>
        </p:spPr>
      </p:pic>
      <p:sp>
        <p:nvSpPr>
          <p:cNvPr id="3" name="ZoneTexte 2"/>
          <p:cNvSpPr txBox="1"/>
          <p:nvPr/>
        </p:nvSpPr>
        <p:spPr>
          <a:xfrm>
            <a:off x="0" y="0"/>
            <a:ext cx="9144000" cy="2031325"/>
          </a:xfrm>
          <a:prstGeom prst="rect">
            <a:avLst/>
          </a:prstGeom>
          <a:noFill/>
        </p:spPr>
        <p:txBody>
          <a:bodyPr wrap="square" rtlCol="0">
            <a:spAutoFit/>
          </a:bodyPr>
          <a:lstStyle/>
          <a:p>
            <a:r>
              <a:rPr lang="fr-FR" dirty="0" smtClean="0">
                <a:solidFill>
                  <a:srgbClr val="F8FF95"/>
                </a:solidFill>
                <a:latin typeface="Arial"/>
                <a:cs typeface="Arial"/>
              </a:rPr>
              <a:t>Tests d’habilité en lecture de mots et dénomination de notes.</a:t>
            </a:r>
          </a:p>
          <a:p>
            <a:endParaRPr lang="fr-FR" dirty="0" smtClean="0">
              <a:solidFill>
                <a:srgbClr val="F8FF95"/>
              </a:solidFill>
              <a:latin typeface="Arial"/>
              <a:cs typeface="Arial"/>
            </a:endParaRPr>
          </a:p>
          <a:p>
            <a:r>
              <a:rPr lang="fr-FR" dirty="0" smtClean="0">
                <a:solidFill>
                  <a:srgbClr val="F8FF95"/>
                </a:solidFill>
                <a:latin typeface="Arial"/>
                <a:cs typeface="Arial"/>
              </a:rPr>
              <a:t>Soustraction des temps (de lecture ou de dénomination) dans les deux habiletés et classification des groupes en fonction de l’amplitude de la différence.</a:t>
            </a:r>
          </a:p>
          <a:p>
            <a:endParaRPr lang="fr-FR" dirty="0" smtClean="0">
              <a:solidFill>
                <a:srgbClr val="F8FF95"/>
              </a:solidFill>
              <a:latin typeface="Arial"/>
              <a:cs typeface="Arial"/>
            </a:endParaRPr>
          </a:p>
          <a:p>
            <a:r>
              <a:rPr lang="fr-FR" dirty="0" smtClean="0">
                <a:solidFill>
                  <a:srgbClr val="F8FF95"/>
                </a:solidFill>
                <a:latin typeface="Arial"/>
                <a:cs typeface="Arial"/>
              </a:rPr>
              <a:t>Groupe le plus équilibré = différence faible</a:t>
            </a:r>
          </a:p>
          <a:p>
            <a:r>
              <a:rPr lang="fr-FR" dirty="0" smtClean="0">
                <a:solidFill>
                  <a:srgbClr val="F8FF95"/>
                </a:solidFill>
                <a:latin typeface="Arial"/>
                <a:cs typeface="Arial"/>
              </a:rPr>
              <a:t>Groupe le moins équilibré = différence importante</a:t>
            </a:r>
          </a:p>
        </p:txBody>
      </p:sp>
      <p:sp>
        <p:nvSpPr>
          <p:cNvPr id="4" name="ZoneTexte 3"/>
          <p:cNvSpPr txBox="1"/>
          <p:nvPr/>
        </p:nvSpPr>
        <p:spPr>
          <a:xfrm>
            <a:off x="4673600" y="3060700"/>
            <a:ext cx="4241800" cy="1200329"/>
          </a:xfrm>
          <a:prstGeom prst="rect">
            <a:avLst/>
          </a:prstGeom>
          <a:noFill/>
        </p:spPr>
        <p:txBody>
          <a:bodyPr wrap="square" rtlCol="0">
            <a:spAutoFit/>
          </a:bodyPr>
          <a:lstStyle/>
          <a:p>
            <a:r>
              <a:rPr lang="fr-FR" dirty="0" smtClean="0">
                <a:solidFill>
                  <a:srgbClr val="F8FF95"/>
                </a:solidFill>
                <a:latin typeface="Arial"/>
                <a:cs typeface="Arial"/>
              </a:rPr>
              <a:t>La </a:t>
            </a:r>
            <a:r>
              <a:rPr lang="fr-FR" dirty="0" err="1" smtClean="0">
                <a:solidFill>
                  <a:srgbClr val="F8FF95"/>
                </a:solidFill>
                <a:latin typeface="Arial"/>
                <a:cs typeface="Arial"/>
              </a:rPr>
              <a:t>co-existence</a:t>
            </a:r>
            <a:r>
              <a:rPr lang="fr-FR" dirty="0" smtClean="0">
                <a:solidFill>
                  <a:srgbClr val="F8FF95"/>
                </a:solidFill>
                <a:latin typeface="Arial"/>
                <a:cs typeface="Arial"/>
              </a:rPr>
              <a:t> des deux effets (</a:t>
            </a:r>
            <a:r>
              <a:rPr lang="fr-FR" dirty="0" err="1" smtClean="0">
                <a:solidFill>
                  <a:srgbClr val="F8FF95"/>
                </a:solidFill>
                <a:latin typeface="Arial"/>
                <a:cs typeface="Arial"/>
              </a:rPr>
              <a:t>Stroop</a:t>
            </a:r>
            <a:r>
              <a:rPr lang="fr-FR" dirty="0" smtClean="0">
                <a:solidFill>
                  <a:srgbClr val="F8FF95"/>
                </a:solidFill>
                <a:latin typeface="Arial"/>
                <a:cs typeface="Arial"/>
              </a:rPr>
              <a:t> musical et </a:t>
            </a:r>
            <a:r>
              <a:rPr lang="fr-FR" dirty="0" err="1" smtClean="0">
                <a:solidFill>
                  <a:srgbClr val="F8FF95"/>
                </a:solidFill>
                <a:latin typeface="Arial"/>
                <a:cs typeface="Arial"/>
              </a:rPr>
              <a:t>Stroop</a:t>
            </a:r>
            <a:r>
              <a:rPr lang="fr-FR" dirty="0" smtClean="0">
                <a:solidFill>
                  <a:srgbClr val="F8FF95"/>
                </a:solidFill>
                <a:latin typeface="Arial"/>
                <a:cs typeface="Arial"/>
              </a:rPr>
              <a:t> musical inverse) dépend de la force relative des deux habilités.</a:t>
            </a:r>
          </a:p>
        </p:txBody>
      </p:sp>
      <p:sp>
        <p:nvSpPr>
          <p:cNvPr id="5" name="ZoneTexte 4"/>
          <p:cNvSpPr txBox="1"/>
          <p:nvPr/>
        </p:nvSpPr>
        <p:spPr>
          <a:xfrm>
            <a:off x="4673600" y="5111234"/>
            <a:ext cx="4241800" cy="923330"/>
          </a:xfrm>
          <a:prstGeom prst="rect">
            <a:avLst/>
          </a:prstGeom>
          <a:noFill/>
        </p:spPr>
        <p:txBody>
          <a:bodyPr wrap="square" rtlCol="0">
            <a:spAutoFit/>
          </a:bodyPr>
          <a:lstStyle/>
          <a:p>
            <a:r>
              <a:rPr lang="fr-FR" dirty="0" smtClean="0">
                <a:solidFill>
                  <a:srgbClr val="F8FF95"/>
                </a:solidFill>
                <a:latin typeface="Arial"/>
                <a:cs typeface="Arial"/>
              </a:rPr>
              <a:t>Evolution de l’effet </a:t>
            </a:r>
            <a:r>
              <a:rPr lang="fr-FR" dirty="0" err="1" smtClean="0">
                <a:solidFill>
                  <a:srgbClr val="F8FF95"/>
                </a:solidFill>
                <a:latin typeface="Arial"/>
                <a:cs typeface="Arial"/>
              </a:rPr>
              <a:t>Stroop</a:t>
            </a:r>
            <a:r>
              <a:rPr lang="fr-FR" dirty="0" smtClean="0">
                <a:solidFill>
                  <a:srgbClr val="F8FF95"/>
                </a:solidFill>
                <a:latin typeface="Arial"/>
                <a:cs typeface="Arial"/>
              </a:rPr>
              <a:t> en fonction du degré d’automatisation de l’activité pratiquée.</a:t>
            </a:r>
          </a:p>
        </p:txBody>
      </p:sp>
    </p:spTree>
    <p:extLst>
      <p:ext uri="{BB962C8B-B14F-4D97-AF65-F5344CB8AC3E}">
        <p14:creationId xmlns:p14="http://schemas.microsoft.com/office/powerpoint/2010/main" val="19866183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95284" y="76200"/>
            <a:ext cx="5935816" cy="4249066"/>
          </a:xfrm>
          <a:prstGeom prst="rect">
            <a:avLst/>
          </a:prstGeom>
        </p:spPr>
      </p:pic>
      <p:sp>
        <p:nvSpPr>
          <p:cNvPr id="3" name="Rectangle 2"/>
          <p:cNvSpPr/>
          <p:nvPr/>
        </p:nvSpPr>
        <p:spPr>
          <a:xfrm>
            <a:off x="25640" y="6470168"/>
            <a:ext cx="9080259" cy="400110"/>
          </a:xfrm>
          <a:prstGeom prst="rect">
            <a:avLst/>
          </a:prstGeom>
        </p:spPr>
        <p:txBody>
          <a:bodyPr wrap="square">
            <a:spAutoFit/>
          </a:bodyPr>
          <a:lstStyle/>
          <a:p>
            <a:r>
              <a:rPr lang="fr-FR" sz="1000" dirty="0" err="1" smtClean="0">
                <a:solidFill>
                  <a:srgbClr val="FFFFFF"/>
                </a:solidFill>
                <a:latin typeface="Arial"/>
                <a:cs typeface="Arial"/>
              </a:rPr>
              <a:t>Comalli</a:t>
            </a:r>
            <a:r>
              <a:rPr lang="fr-FR" sz="1000" dirty="0" smtClean="0">
                <a:solidFill>
                  <a:srgbClr val="FFFFFF"/>
                </a:solidFill>
                <a:latin typeface="Arial"/>
                <a:cs typeface="Arial"/>
              </a:rPr>
              <a:t>, P. E., </a:t>
            </a:r>
            <a:r>
              <a:rPr lang="fr-FR" sz="1000" dirty="0" err="1" smtClean="0">
                <a:solidFill>
                  <a:srgbClr val="FFFFFF"/>
                </a:solidFill>
                <a:latin typeface="Arial"/>
                <a:cs typeface="Arial"/>
              </a:rPr>
              <a:t>Wapner</a:t>
            </a:r>
            <a:r>
              <a:rPr lang="fr-FR" sz="1000" dirty="0" smtClean="0">
                <a:solidFill>
                  <a:srgbClr val="FFFFFF"/>
                </a:solidFill>
                <a:latin typeface="Arial"/>
                <a:cs typeface="Arial"/>
              </a:rPr>
              <a:t>, S., &amp;Werner, H. (1962). </a:t>
            </a:r>
            <a:r>
              <a:rPr lang="fr-FR" sz="1000" dirty="0" err="1" smtClean="0">
                <a:solidFill>
                  <a:srgbClr val="FFFFFF"/>
                </a:solidFill>
                <a:latin typeface="Arial"/>
                <a:cs typeface="Arial"/>
              </a:rPr>
              <a:t>Interference</a:t>
            </a:r>
            <a:r>
              <a:rPr lang="fr-FR" sz="1000" dirty="0" smtClean="0">
                <a:solidFill>
                  <a:srgbClr val="FFFFFF"/>
                </a:solidFill>
                <a:latin typeface="Arial"/>
                <a:cs typeface="Arial"/>
              </a:rPr>
              <a:t> </a:t>
            </a:r>
            <a:r>
              <a:rPr lang="fr-FR" sz="1000" dirty="0" err="1" smtClean="0">
                <a:solidFill>
                  <a:srgbClr val="FFFFFF"/>
                </a:solidFill>
                <a:latin typeface="Arial"/>
                <a:cs typeface="Arial"/>
              </a:rPr>
              <a:t>effects</a:t>
            </a:r>
            <a:r>
              <a:rPr lang="fr-FR" sz="1000" dirty="0" smtClean="0">
                <a:solidFill>
                  <a:srgbClr val="FFFFFF"/>
                </a:solidFill>
                <a:latin typeface="Arial"/>
                <a:cs typeface="Arial"/>
              </a:rPr>
              <a:t> </a:t>
            </a:r>
            <a:r>
              <a:rPr lang="fr-FR" sz="1000" dirty="0" err="1" smtClean="0">
                <a:solidFill>
                  <a:srgbClr val="FFFFFF"/>
                </a:solidFill>
                <a:latin typeface="Arial"/>
                <a:cs typeface="Arial"/>
              </a:rPr>
              <a:t>od</a:t>
            </a:r>
            <a:r>
              <a:rPr lang="fr-FR" sz="1000" dirty="0" smtClean="0">
                <a:solidFill>
                  <a:srgbClr val="FFFFFF"/>
                </a:solidFill>
                <a:latin typeface="Arial"/>
                <a:cs typeface="Arial"/>
              </a:rPr>
              <a:t> </a:t>
            </a:r>
            <a:r>
              <a:rPr lang="fr-FR" sz="1000" dirty="0" err="1" smtClean="0">
                <a:solidFill>
                  <a:srgbClr val="FFFFFF"/>
                </a:solidFill>
                <a:latin typeface="Arial"/>
                <a:cs typeface="Arial"/>
              </a:rPr>
              <a:t>Stroop</a:t>
            </a:r>
            <a:r>
              <a:rPr lang="fr-FR" sz="1000" dirty="0" smtClean="0">
                <a:solidFill>
                  <a:srgbClr val="FFFFFF"/>
                </a:solidFill>
                <a:latin typeface="Arial"/>
                <a:cs typeface="Arial"/>
              </a:rPr>
              <a:t> </a:t>
            </a:r>
            <a:r>
              <a:rPr lang="fr-FR" sz="1000" dirty="0" err="1" smtClean="0">
                <a:solidFill>
                  <a:srgbClr val="FFFFFF"/>
                </a:solidFill>
                <a:latin typeface="Arial"/>
                <a:cs typeface="Arial"/>
              </a:rPr>
              <a:t>color-word</a:t>
            </a:r>
            <a:r>
              <a:rPr lang="fr-FR" sz="1000" dirty="0" smtClean="0">
                <a:solidFill>
                  <a:srgbClr val="FFFFFF"/>
                </a:solidFill>
                <a:latin typeface="Arial"/>
                <a:cs typeface="Arial"/>
              </a:rPr>
              <a:t> test in </a:t>
            </a:r>
            <a:r>
              <a:rPr lang="fr-FR" sz="1000" dirty="0" err="1" smtClean="0">
                <a:solidFill>
                  <a:srgbClr val="FFFFFF"/>
                </a:solidFill>
                <a:latin typeface="Arial"/>
                <a:cs typeface="Arial"/>
              </a:rPr>
              <a:t>childhoos</a:t>
            </a:r>
            <a:r>
              <a:rPr lang="fr-FR" sz="1000" dirty="0" smtClean="0">
                <a:solidFill>
                  <a:srgbClr val="FFFFFF"/>
                </a:solidFill>
                <a:latin typeface="Arial"/>
                <a:cs typeface="Arial"/>
              </a:rPr>
              <a:t>, </a:t>
            </a:r>
            <a:r>
              <a:rPr lang="fr-FR" sz="1000" dirty="0" err="1" smtClean="0">
                <a:solidFill>
                  <a:srgbClr val="FFFFFF"/>
                </a:solidFill>
                <a:latin typeface="Arial"/>
                <a:cs typeface="Arial"/>
              </a:rPr>
              <a:t>adulthood</a:t>
            </a:r>
            <a:r>
              <a:rPr lang="fr-FR" sz="1000" dirty="0" smtClean="0">
                <a:solidFill>
                  <a:srgbClr val="FFFFFF"/>
                </a:solidFill>
                <a:latin typeface="Arial"/>
                <a:cs typeface="Arial"/>
              </a:rPr>
              <a:t>, </a:t>
            </a:r>
            <a:r>
              <a:rPr lang="fr-FR" sz="1000" dirty="0" err="1" smtClean="0">
                <a:solidFill>
                  <a:srgbClr val="FFFFFF"/>
                </a:solidFill>
                <a:latin typeface="Arial"/>
                <a:cs typeface="Arial"/>
              </a:rPr>
              <a:t>adn</a:t>
            </a:r>
            <a:r>
              <a:rPr lang="fr-FR" sz="1000" dirty="0" smtClean="0">
                <a:solidFill>
                  <a:srgbClr val="FFFFFF"/>
                </a:solidFill>
                <a:latin typeface="Arial"/>
                <a:cs typeface="Arial"/>
              </a:rPr>
              <a:t> </a:t>
            </a:r>
            <a:r>
              <a:rPr lang="fr-FR" sz="1000" dirty="0" err="1" smtClean="0">
                <a:solidFill>
                  <a:srgbClr val="FFFFFF"/>
                </a:solidFill>
                <a:latin typeface="Arial"/>
                <a:cs typeface="Arial"/>
              </a:rPr>
              <a:t>aging</a:t>
            </a:r>
            <a:r>
              <a:rPr lang="fr-FR" sz="1000" dirty="0" smtClean="0">
                <a:solidFill>
                  <a:srgbClr val="FFFFFF"/>
                </a:solidFill>
                <a:latin typeface="Arial"/>
                <a:cs typeface="Arial"/>
              </a:rPr>
              <a:t>. </a:t>
            </a:r>
            <a:r>
              <a:rPr lang="fr-FR" sz="1000" i="1" dirty="0" smtClean="0">
                <a:solidFill>
                  <a:srgbClr val="FFFFFF"/>
                </a:solidFill>
                <a:latin typeface="Arial"/>
                <a:cs typeface="Arial"/>
              </a:rPr>
              <a:t>Journal of </a:t>
            </a:r>
            <a:r>
              <a:rPr lang="fr-FR" sz="1000" i="1" dirty="0" err="1" smtClean="0">
                <a:solidFill>
                  <a:srgbClr val="FFFFFF"/>
                </a:solidFill>
                <a:latin typeface="Arial"/>
                <a:cs typeface="Arial"/>
              </a:rPr>
              <a:t>Genetic</a:t>
            </a:r>
            <a:r>
              <a:rPr lang="fr-FR" sz="1000" i="1" dirty="0" smtClean="0">
                <a:solidFill>
                  <a:srgbClr val="FFFFFF"/>
                </a:solidFill>
                <a:latin typeface="Arial"/>
                <a:cs typeface="Arial"/>
              </a:rPr>
              <a:t> </a:t>
            </a:r>
            <a:r>
              <a:rPr lang="fr-FR" sz="1000" i="1" dirty="0" err="1" smtClean="0">
                <a:solidFill>
                  <a:srgbClr val="FFFFFF"/>
                </a:solidFill>
                <a:latin typeface="Arial"/>
                <a:cs typeface="Arial"/>
              </a:rPr>
              <a:t>Psychology</a:t>
            </a:r>
            <a:r>
              <a:rPr lang="fr-FR" sz="1000" i="1" dirty="0" smtClean="0">
                <a:solidFill>
                  <a:srgbClr val="FFFFFF"/>
                </a:solidFill>
                <a:latin typeface="Arial"/>
                <a:cs typeface="Arial"/>
              </a:rPr>
              <a:t>, 100</a:t>
            </a:r>
            <a:r>
              <a:rPr lang="fr-FR" sz="1000" dirty="0" smtClean="0">
                <a:solidFill>
                  <a:srgbClr val="FFFFFF"/>
                </a:solidFill>
                <a:latin typeface="Arial"/>
                <a:cs typeface="Arial"/>
              </a:rPr>
              <a:t>(1), 47-53.</a:t>
            </a:r>
            <a:endParaRPr lang="eu-ES" sz="1000" dirty="0">
              <a:solidFill>
                <a:srgbClr val="FFFFFF"/>
              </a:solidFill>
              <a:latin typeface="Arial"/>
              <a:cs typeface="Arial"/>
            </a:endParaRPr>
          </a:p>
        </p:txBody>
      </p:sp>
      <p:sp>
        <p:nvSpPr>
          <p:cNvPr id="4" name="ZoneTexte 3"/>
          <p:cNvSpPr txBox="1"/>
          <p:nvPr/>
        </p:nvSpPr>
        <p:spPr>
          <a:xfrm>
            <a:off x="0" y="4495800"/>
            <a:ext cx="7776663" cy="369332"/>
          </a:xfrm>
          <a:prstGeom prst="rect">
            <a:avLst/>
          </a:prstGeom>
          <a:noFill/>
        </p:spPr>
        <p:txBody>
          <a:bodyPr wrap="none" rtlCol="0">
            <a:spAutoFit/>
          </a:bodyPr>
          <a:lstStyle/>
          <a:p>
            <a:r>
              <a:rPr lang="fr-FR" dirty="0" smtClean="0">
                <a:solidFill>
                  <a:srgbClr val="F8FF95"/>
                </a:solidFill>
                <a:latin typeface="Arial"/>
                <a:cs typeface="Arial"/>
              </a:rPr>
              <a:t>L’effet </a:t>
            </a:r>
            <a:r>
              <a:rPr lang="fr-FR" dirty="0" err="1" smtClean="0">
                <a:solidFill>
                  <a:srgbClr val="F8FF95"/>
                </a:solidFill>
                <a:latin typeface="Arial"/>
                <a:cs typeface="Arial"/>
              </a:rPr>
              <a:t>Stroop</a:t>
            </a:r>
            <a:r>
              <a:rPr lang="fr-FR" dirty="0" smtClean="0">
                <a:solidFill>
                  <a:srgbClr val="F8FF95"/>
                </a:solidFill>
                <a:latin typeface="Arial"/>
                <a:cs typeface="Arial"/>
              </a:rPr>
              <a:t> diminue avec l’amélioration des habiletés en lecture de mots.</a:t>
            </a:r>
          </a:p>
        </p:txBody>
      </p:sp>
      <p:sp>
        <p:nvSpPr>
          <p:cNvPr id="5" name="ZoneTexte 4"/>
          <p:cNvSpPr txBox="1"/>
          <p:nvPr/>
        </p:nvSpPr>
        <p:spPr>
          <a:xfrm>
            <a:off x="0" y="4967069"/>
            <a:ext cx="9126624" cy="646331"/>
          </a:xfrm>
          <a:prstGeom prst="rect">
            <a:avLst/>
          </a:prstGeom>
          <a:noFill/>
        </p:spPr>
        <p:txBody>
          <a:bodyPr wrap="square" rtlCol="0">
            <a:spAutoFit/>
          </a:bodyPr>
          <a:lstStyle/>
          <a:p>
            <a:r>
              <a:rPr lang="fr-FR" dirty="0" smtClean="0">
                <a:solidFill>
                  <a:srgbClr val="F8FF95"/>
                </a:solidFill>
                <a:latin typeface="Arial"/>
                <a:cs typeface="Arial"/>
              </a:rPr>
              <a:t>1) Interprétation en termes de maturation cognitive: de meilleures capacités d’inhibition chez les personnes adultes jeunes.</a:t>
            </a:r>
          </a:p>
        </p:txBody>
      </p:sp>
      <p:sp>
        <p:nvSpPr>
          <p:cNvPr id="6" name="ZoneTexte 5"/>
          <p:cNvSpPr txBox="1"/>
          <p:nvPr/>
        </p:nvSpPr>
        <p:spPr>
          <a:xfrm>
            <a:off x="0" y="5715000"/>
            <a:ext cx="9126624" cy="646331"/>
          </a:xfrm>
          <a:prstGeom prst="rect">
            <a:avLst/>
          </a:prstGeom>
          <a:noFill/>
        </p:spPr>
        <p:txBody>
          <a:bodyPr wrap="square" rtlCol="0">
            <a:spAutoFit/>
          </a:bodyPr>
          <a:lstStyle/>
          <a:p>
            <a:r>
              <a:rPr lang="fr-FR" dirty="0" smtClean="0">
                <a:solidFill>
                  <a:srgbClr val="F8FF95"/>
                </a:solidFill>
                <a:latin typeface="Arial"/>
                <a:cs typeface="Arial"/>
              </a:rPr>
              <a:t>2) Le contrôle cognitif augmenterait avec la pratique et l’automatisation d’une activité, conduisant à de meilleures capacités d’inhibition. </a:t>
            </a:r>
          </a:p>
        </p:txBody>
      </p:sp>
    </p:spTree>
    <p:extLst>
      <p:ext uri="{BB962C8B-B14F-4D97-AF65-F5344CB8AC3E}">
        <p14:creationId xmlns:p14="http://schemas.microsoft.com/office/powerpoint/2010/main" val="18911864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639" y="139700"/>
            <a:ext cx="9144000" cy="646331"/>
          </a:xfrm>
          <a:prstGeom prst="rect">
            <a:avLst/>
          </a:prstGeom>
          <a:noFill/>
        </p:spPr>
        <p:txBody>
          <a:bodyPr wrap="square" rtlCol="0">
            <a:spAutoFit/>
          </a:bodyPr>
          <a:lstStyle/>
          <a:p>
            <a:r>
              <a:rPr lang="fr-FR" dirty="0" smtClean="0">
                <a:solidFill>
                  <a:srgbClr val="F8FF95"/>
                </a:solidFill>
                <a:latin typeface="Arial"/>
                <a:cs typeface="Arial"/>
              </a:rPr>
              <a:t>Avec le </a:t>
            </a:r>
            <a:r>
              <a:rPr lang="fr-FR" dirty="0" err="1" smtClean="0">
                <a:solidFill>
                  <a:srgbClr val="F8FF95"/>
                </a:solidFill>
                <a:latin typeface="Arial"/>
                <a:cs typeface="Arial"/>
              </a:rPr>
              <a:t>Stroop</a:t>
            </a:r>
            <a:r>
              <a:rPr lang="fr-FR" dirty="0" smtClean="0">
                <a:solidFill>
                  <a:srgbClr val="F8FF95"/>
                </a:solidFill>
                <a:latin typeface="Arial"/>
                <a:cs typeface="Arial"/>
              </a:rPr>
              <a:t> musical, il est possible de dissocier le niveau de pratique en dénomination de notes avec l’âge.</a:t>
            </a:r>
          </a:p>
        </p:txBody>
      </p:sp>
      <p:sp>
        <p:nvSpPr>
          <p:cNvPr id="3" name="ZoneTexte 2"/>
          <p:cNvSpPr txBox="1"/>
          <p:nvPr/>
        </p:nvSpPr>
        <p:spPr>
          <a:xfrm>
            <a:off x="-17462" y="1383340"/>
            <a:ext cx="9144000" cy="369332"/>
          </a:xfrm>
          <a:prstGeom prst="rect">
            <a:avLst/>
          </a:prstGeom>
          <a:noFill/>
        </p:spPr>
        <p:txBody>
          <a:bodyPr wrap="none" rtlCol="0">
            <a:spAutoFit/>
          </a:bodyPr>
          <a:lstStyle/>
          <a:p>
            <a:r>
              <a:rPr lang="fr-FR" dirty="0" smtClean="0">
                <a:solidFill>
                  <a:srgbClr val="F8FF95"/>
                </a:solidFill>
                <a:latin typeface="Arial"/>
                <a:cs typeface="Arial"/>
              </a:rPr>
              <a:t>Trouver des enfants d’âge similaire ayant un niveau de pratique musicale différent.</a:t>
            </a:r>
          </a:p>
        </p:txBody>
      </p:sp>
      <p:sp>
        <p:nvSpPr>
          <p:cNvPr id="4" name="ZoneTexte 3"/>
          <p:cNvSpPr txBox="1"/>
          <p:nvPr/>
        </p:nvSpPr>
        <p:spPr>
          <a:xfrm>
            <a:off x="-12639" y="2349981"/>
            <a:ext cx="9144000" cy="646331"/>
          </a:xfrm>
          <a:prstGeom prst="rect">
            <a:avLst/>
          </a:prstGeom>
          <a:noFill/>
        </p:spPr>
        <p:txBody>
          <a:bodyPr wrap="square" rtlCol="0">
            <a:spAutoFit/>
          </a:bodyPr>
          <a:lstStyle/>
          <a:p>
            <a:r>
              <a:rPr lang="fr-FR" dirty="0" smtClean="0">
                <a:solidFill>
                  <a:srgbClr val="F8FF95"/>
                </a:solidFill>
                <a:latin typeface="Arial"/>
                <a:cs typeface="Arial"/>
              </a:rPr>
              <a:t>5 groupes d’enfants allant de la première à la cinquième année de formation musicale, avec une différence d’âge inférieure à 1,5 ans entre la première et la cinquième année.</a:t>
            </a:r>
          </a:p>
        </p:txBody>
      </p:sp>
      <p:sp>
        <p:nvSpPr>
          <p:cNvPr id="5" name="ZoneTexte 4"/>
          <p:cNvSpPr txBox="1"/>
          <p:nvPr/>
        </p:nvSpPr>
        <p:spPr>
          <a:xfrm>
            <a:off x="-12639" y="3593621"/>
            <a:ext cx="9144000" cy="369332"/>
          </a:xfrm>
          <a:prstGeom prst="rect">
            <a:avLst/>
          </a:prstGeom>
          <a:noFill/>
        </p:spPr>
        <p:txBody>
          <a:bodyPr wrap="none" rtlCol="0">
            <a:spAutoFit/>
          </a:bodyPr>
          <a:lstStyle/>
          <a:p>
            <a:r>
              <a:rPr lang="fr-FR" dirty="0" smtClean="0">
                <a:solidFill>
                  <a:srgbClr val="F8FF95"/>
                </a:solidFill>
                <a:latin typeface="Arial"/>
                <a:cs typeface="Arial"/>
              </a:rPr>
              <a:t>Uniquement le </a:t>
            </a:r>
            <a:r>
              <a:rPr lang="fr-FR" dirty="0" err="1" smtClean="0">
                <a:solidFill>
                  <a:srgbClr val="F8FF95"/>
                </a:solidFill>
                <a:latin typeface="Arial"/>
                <a:cs typeface="Arial"/>
              </a:rPr>
              <a:t>Stroop</a:t>
            </a:r>
            <a:r>
              <a:rPr lang="fr-FR" dirty="0" smtClean="0">
                <a:solidFill>
                  <a:srgbClr val="F8FF95"/>
                </a:solidFill>
                <a:latin typeface="Arial"/>
                <a:cs typeface="Arial"/>
              </a:rPr>
              <a:t> musical et donc uniquement la tâche de lecture de mots. </a:t>
            </a:r>
          </a:p>
        </p:txBody>
      </p:sp>
      <p:sp>
        <p:nvSpPr>
          <p:cNvPr id="6" name="ZoneTexte 5"/>
          <p:cNvSpPr txBox="1"/>
          <p:nvPr/>
        </p:nvSpPr>
        <p:spPr>
          <a:xfrm>
            <a:off x="-12639" y="4560262"/>
            <a:ext cx="9144000" cy="646331"/>
          </a:xfrm>
          <a:prstGeom prst="rect">
            <a:avLst/>
          </a:prstGeom>
          <a:noFill/>
        </p:spPr>
        <p:txBody>
          <a:bodyPr wrap="square" rtlCol="0">
            <a:spAutoFit/>
          </a:bodyPr>
          <a:lstStyle/>
          <a:p>
            <a:r>
              <a:rPr lang="fr-FR" dirty="0" smtClean="0">
                <a:solidFill>
                  <a:srgbClr val="F8FF95"/>
                </a:solidFill>
                <a:latin typeface="Arial"/>
                <a:cs typeface="Arial"/>
              </a:rPr>
              <a:t>Si la diminution observée pour le </a:t>
            </a:r>
            <a:r>
              <a:rPr lang="fr-FR" dirty="0" err="1" smtClean="0">
                <a:solidFill>
                  <a:srgbClr val="F8FF95"/>
                </a:solidFill>
                <a:latin typeface="Arial"/>
                <a:cs typeface="Arial"/>
              </a:rPr>
              <a:t>Stroop</a:t>
            </a:r>
            <a:r>
              <a:rPr lang="fr-FR" dirty="0" smtClean="0">
                <a:solidFill>
                  <a:srgbClr val="F8FF95"/>
                </a:solidFill>
                <a:latin typeface="Arial"/>
                <a:cs typeface="Arial"/>
              </a:rPr>
              <a:t> classique est liée à la maturation cognitive en lien avec l’âge alors diminution de l’effet </a:t>
            </a:r>
            <a:r>
              <a:rPr lang="fr-FR" dirty="0" err="1" smtClean="0">
                <a:solidFill>
                  <a:srgbClr val="F8FF95"/>
                </a:solidFill>
                <a:latin typeface="Arial"/>
                <a:cs typeface="Arial"/>
              </a:rPr>
              <a:t>Stroop</a:t>
            </a:r>
            <a:r>
              <a:rPr lang="fr-FR" dirty="0" smtClean="0">
                <a:solidFill>
                  <a:srgbClr val="F8FF95"/>
                </a:solidFill>
                <a:latin typeface="Arial"/>
                <a:cs typeface="Arial"/>
              </a:rPr>
              <a:t> musical avec la pratique.</a:t>
            </a:r>
          </a:p>
        </p:txBody>
      </p:sp>
      <p:sp>
        <p:nvSpPr>
          <p:cNvPr id="7" name="ZoneTexte 6"/>
          <p:cNvSpPr txBox="1"/>
          <p:nvPr/>
        </p:nvSpPr>
        <p:spPr>
          <a:xfrm>
            <a:off x="-12639" y="5803900"/>
            <a:ext cx="9144000" cy="1200329"/>
          </a:xfrm>
          <a:prstGeom prst="rect">
            <a:avLst/>
          </a:prstGeom>
          <a:noFill/>
        </p:spPr>
        <p:txBody>
          <a:bodyPr wrap="square" rtlCol="0">
            <a:spAutoFit/>
          </a:bodyPr>
          <a:lstStyle/>
          <a:p>
            <a:r>
              <a:rPr lang="fr-FR" dirty="0">
                <a:solidFill>
                  <a:srgbClr val="F8FF95"/>
                </a:solidFill>
                <a:latin typeface="Arial"/>
                <a:cs typeface="Arial"/>
              </a:rPr>
              <a:t>En revanche, l’automatisation d’une activité augmentant avec la pratique, son effet interférent devrait aussi augmenter et donc une augmentation de l’effet </a:t>
            </a:r>
            <a:r>
              <a:rPr lang="fr-FR" dirty="0" err="1">
                <a:solidFill>
                  <a:srgbClr val="F8FF95"/>
                </a:solidFill>
                <a:latin typeface="Arial"/>
                <a:cs typeface="Arial"/>
              </a:rPr>
              <a:t>Stroop</a:t>
            </a:r>
            <a:r>
              <a:rPr lang="fr-FR" dirty="0">
                <a:solidFill>
                  <a:srgbClr val="F8FF95"/>
                </a:solidFill>
                <a:latin typeface="Arial"/>
                <a:cs typeface="Arial"/>
              </a:rPr>
              <a:t> </a:t>
            </a:r>
            <a:r>
              <a:rPr lang="fr-FR" dirty="0" smtClean="0">
                <a:solidFill>
                  <a:srgbClr val="F8FF95"/>
                </a:solidFill>
                <a:latin typeface="Arial"/>
                <a:cs typeface="Arial"/>
              </a:rPr>
              <a:t>musical pourrait </a:t>
            </a:r>
            <a:r>
              <a:rPr lang="fr-FR" dirty="0">
                <a:solidFill>
                  <a:srgbClr val="F8FF95"/>
                </a:solidFill>
                <a:latin typeface="Arial"/>
                <a:cs typeface="Arial"/>
              </a:rPr>
              <a:t>être </a:t>
            </a:r>
            <a:r>
              <a:rPr lang="fr-FR" dirty="0" smtClean="0">
                <a:solidFill>
                  <a:srgbClr val="F8FF95"/>
                </a:solidFill>
                <a:latin typeface="Arial"/>
                <a:cs typeface="Arial"/>
              </a:rPr>
              <a:t>observée </a:t>
            </a:r>
            <a:r>
              <a:rPr lang="fr-FR" dirty="0">
                <a:solidFill>
                  <a:srgbClr val="F8FF95"/>
                </a:solidFill>
                <a:latin typeface="Arial"/>
                <a:cs typeface="Arial"/>
              </a:rPr>
              <a:t>lorsque l’âge est contrôlé.</a:t>
            </a:r>
          </a:p>
          <a:p>
            <a:endParaRPr lang="fr-FR" dirty="0" smtClean="0">
              <a:solidFill>
                <a:srgbClr val="F8FF95"/>
              </a:solidFill>
              <a:latin typeface="Arial"/>
              <a:cs typeface="Arial"/>
            </a:endParaRPr>
          </a:p>
        </p:txBody>
      </p:sp>
    </p:spTree>
    <p:extLst>
      <p:ext uri="{BB962C8B-B14F-4D97-AF65-F5344CB8AC3E}">
        <p14:creationId xmlns:p14="http://schemas.microsoft.com/office/powerpoint/2010/main" val="5751337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88" y="6456588"/>
            <a:ext cx="9144000" cy="400110"/>
          </a:xfrm>
          <a:prstGeom prst="rect">
            <a:avLst/>
          </a:prstGeom>
        </p:spPr>
        <p:txBody>
          <a:bodyPr wrap="square">
            <a:spAutoFit/>
          </a:bodyPr>
          <a:lstStyle/>
          <a:p>
            <a:r>
              <a:rPr lang="fr-FR" sz="1000" dirty="0">
                <a:solidFill>
                  <a:schemeClr val="bg1"/>
                </a:solidFill>
                <a:latin typeface="Arial"/>
                <a:cs typeface="Arial"/>
              </a:rPr>
              <a:t>Grégoire, L., </a:t>
            </a:r>
            <a:r>
              <a:rPr lang="fr-FR" sz="1000" dirty="0" err="1">
                <a:solidFill>
                  <a:schemeClr val="bg1"/>
                </a:solidFill>
                <a:latin typeface="Arial"/>
                <a:cs typeface="Arial"/>
              </a:rPr>
              <a:t>Perruchet</a:t>
            </a:r>
            <a:r>
              <a:rPr lang="fr-FR" sz="1000" dirty="0">
                <a:solidFill>
                  <a:schemeClr val="bg1"/>
                </a:solidFill>
                <a:latin typeface="Arial"/>
                <a:cs typeface="Arial"/>
              </a:rPr>
              <a:t>, P., &amp; Poulin-</a:t>
            </a:r>
            <a:r>
              <a:rPr lang="fr-FR" sz="1000" dirty="0" err="1">
                <a:solidFill>
                  <a:schemeClr val="bg1"/>
                </a:solidFill>
                <a:latin typeface="Arial"/>
                <a:cs typeface="Arial"/>
              </a:rPr>
              <a:t>Charronnat</a:t>
            </a:r>
            <a:r>
              <a:rPr lang="fr-FR" sz="1000" dirty="0">
                <a:solidFill>
                  <a:schemeClr val="bg1"/>
                </a:solidFill>
                <a:latin typeface="Arial"/>
                <a:cs typeface="Arial"/>
              </a:rPr>
              <a:t>, B. (</a:t>
            </a:r>
            <a:r>
              <a:rPr lang="fr-FR" sz="1000" dirty="0" smtClean="0">
                <a:solidFill>
                  <a:schemeClr val="bg1"/>
                </a:solidFill>
                <a:latin typeface="Arial"/>
                <a:cs typeface="Arial"/>
              </a:rPr>
              <a:t>2015)</a:t>
            </a:r>
            <a:r>
              <a:rPr lang="fr-FR" sz="1000" dirty="0">
                <a:solidFill>
                  <a:schemeClr val="bg1"/>
                </a:solidFill>
                <a:latin typeface="Arial"/>
                <a:cs typeface="Arial"/>
              </a:rPr>
              <a:t>. </a:t>
            </a:r>
            <a:r>
              <a:rPr lang="fr-FR" sz="1000" dirty="0" smtClean="0">
                <a:solidFill>
                  <a:schemeClr val="bg1"/>
                </a:solidFill>
                <a:latin typeface="Arial"/>
                <a:cs typeface="Arial"/>
              </a:rPr>
              <a:t>How </a:t>
            </a:r>
            <a:r>
              <a:rPr lang="fr-FR" sz="1000" dirty="0" err="1" smtClean="0">
                <a:solidFill>
                  <a:schemeClr val="bg1"/>
                </a:solidFill>
                <a:latin typeface="Arial"/>
                <a:cs typeface="Arial"/>
              </a:rPr>
              <a:t>does</a:t>
            </a:r>
            <a:r>
              <a:rPr lang="fr-FR" sz="1000" dirty="0" smtClean="0">
                <a:solidFill>
                  <a:schemeClr val="bg1"/>
                </a:solidFill>
                <a:latin typeface="Arial"/>
                <a:cs typeface="Arial"/>
              </a:rPr>
              <a:t> </a:t>
            </a:r>
            <a:r>
              <a:rPr lang="fr-FR" sz="1000" dirty="0" err="1" smtClean="0">
                <a:solidFill>
                  <a:schemeClr val="bg1"/>
                </a:solidFill>
                <a:latin typeface="Arial"/>
                <a:cs typeface="Arial"/>
              </a:rPr>
              <a:t>Stroop</a:t>
            </a:r>
            <a:r>
              <a:rPr lang="fr-FR" sz="1000" dirty="0" smtClean="0">
                <a:solidFill>
                  <a:schemeClr val="bg1"/>
                </a:solidFill>
                <a:latin typeface="Arial"/>
                <a:cs typeface="Arial"/>
              </a:rPr>
              <a:t> </a:t>
            </a:r>
            <a:r>
              <a:rPr lang="fr-FR" sz="1000" dirty="0" err="1" smtClean="0">
                <a:solidFill>
                  <a:schemeClr val="bg1"/>
                </a:solidFill>
                <a:latin typeface="Arial"/>
                <a:cs typeface="Arial"/>
              </a:rPr>
              <a:t>interference</a:t>
            </a:r>
            <a:r>
              <a:rPr lang="fr-FR" sz="1000" dirty="0" smtClean="0">
                <a:solidFill>
                  <a:schemeClr val="bg1"/>
                </a:solidFill>
                <a:latin typeface="Arial"/>
                <a:cs typeface="Arial"/>
              </a:rPr>
              <a:t> change </a:t>
            </a:r>
            <a:r>
              <a:rPr lang="fr-FR" sz="1000" dirty="0" err="1" smtClean="0">
                <a:solidFill>
                  <a:schemeClr val="bg1"/>
                </a:solidFill>
                <a:latin typeface="Arial"/>
                <a:cs typeface="Arial"/>
              </a:rPr>
              <a:t>with</a:t>
            </a:r>
            <a:r>
              <a:rPr lang="fr-FR" sz="1000" dirty="0" smtClean="0">
                <a:solidFill>
                  <a:schemeClr val="bg1"/>
                </a:solidFill>
                <a:latin typeface="Arial"/>
                <a:cs typeface="Arial"/>
              </a:rPr>
              <a:t> practice? A </a:t>
            </a:r>
            <a:r>
              <a:rPr lang="fr-FR" sz="1000" dirty="0" err="1" smtClean="0">
                <a:solidFill>
                  <a:schemeClr val="bg1"/>
                </a:solidFill>
                <a:latin typeface="Arial"/>
                <a:cs typeface="Arial"/>
              </a:rPr>
              <a:t>reappraisal</a:t>
            </a:r>
            <a:r>
              <a:rPr lang="fr-FR" sz="1000" dirty="0" smtClean="0">
                <a:solidFill>
                  <a:schemeClr val="bg1"/>
                </a:solidFill>
                <a:latin typeface="Arial"/>
                <a:cs typeface="Arial"/>
              </a:rPr>
              <a:t> </a:t>
            </a:r>
            <a:r>
              <a:rPr lang="fr-FR" sz="1000" dirty="0" err="1" smtClean="0">
                <a:solidFill>
                  <a:schemeClr val="bg1"/>
                </a:solidFill>
                <a:latin typeface="Arial"/>
                <a:cs typeface="Arial"/>
              </a:rPr>
              <a:t>from</a:t>
            </a:r>
            <a:r>
              <a:rPr lang="fr-FR" sz="1000" dirty="0" smtClean="0">
                <a:solidFill>
                  <a:schemeClr val="bg1"/>
                </a:solidFill>
                <a:latin typeface="Arial"/>
                <a:cs typeface="Arial"/>
              </a:rPr>
              <a:t> the musical </a:t>
            </a:r>
            <a:r>
              <a:rPr lang="fr-FR" sz="1000" dirty="0" err="1" smtClean="0">
                <a:solidFill>
                  <a:schemeClr val="bg1"/>
                </a:solidFill>
                <a:latin typeface="Arial"/>
                <a:cs typeface="Arial"/>
              </a:rPr>
              <a:t>Stroop</a:t>
            </a:r>
            <a:r>
              <a:rPr lang="fr-FR" sz="1000" dirty="0" smtClean="0">
                <a:solidFill>
                  <a:schemeClr val="bg1"/>
                </a:solidFill>
                <a:latin typeface="Arial"/>
                <a:cs typeface="Arial"/>
              </a:rPr>
              <a:t> </a:t>
            </a:r>
            <a:r>
              <a:rPr lang="fr-FR" sz="1000" dirty="0" err="1" smtClean="0">
                <a:solidFill>
                  <a:schemeClr val="bg1"/>
                </a:solidFill>
                <a:latin typeface="Arial"/>
                <a:cs typeface="Arial"/>
              </a:rPr>
              <a:t>paradigm</a:t>
            </a:r>
            <a:r>
              <a:rPr lang="fr-FR" sz="1000" dirty="0" smtClean="0">
                <a:solidFill>
                  <a:schemeClr val="bg1"/>
                </a:solidFill>
                <a:latin typeface="Arial"/>
                <a:cs typeface="Arial"/>
              </a:rPr>
              <a:t>. </a:t>
            </a:r>
            <a:r>
              <a:rPr lang="fr-FR" sz="1000" i="1" dirty="0" smtClean="0">
                <a:solidFill>
                  <a:schemeClr val="bg1"/>
                </a:solidFill>
                <a:latin typeface="Arial"/>
                <a:cs typeface="Arial"/>
              </a:rPr>
              <a:t>Journal </a:t>
            </a:r>
            <a:r>
              <a:rPr lang="fr-FR" sz="1000" i="1" dirty="0">
                <a:solidFill>
                  <a:schemeClr val="bg1"/>
                </a:solidFill>
                <a:latin typeface="Arial"/>
                <a:cs typeface="Arial"/>
              </a:rPr>
              <a:t>of </a:t>
            </a:r>
            <a:r>
              <a:rPr lang="fr-FR" sz="1000" i="1" dirty="0" err="1">
                <a:solidFill>
                  <a:schemeClr val="bg1"/>
                </a:solidFill>
                <a:latin typeface="Arial"/>
                <a:cs typeface="Arial"/>
              </a:rPr>
              <a:t>Experimental</a:t>
            </a:r>
            <a:r>
              <a:rPr lang="fr-FR" sz="1000" i="1" dirty="0">
                <a:solidFill>
                  <a:schemeClr val="bg1"/>
                </a:solidFill>
                <a:latin typeface="Arial"/>
                <a:cs typeface="Arial"/>
              </a:rPr>
              <a:t> </a:t>
            </a:r>
            <a:r>
              <a:rPr lang="fr-FR" sz="1000" i="1" dirty="0" err="1" smtClean="0">
                <a:solidFill>
                  <a:schemeClr val="bg1"/>
                </a:solidFill>
                <a:latin typeface="Arial"/>
                <a:cs typeface="Arial"/>
              </a:rPr>
              <a:t>Psychology</a:t>
            </a:r>
            <a:r>
              <a:rPr lang="fr-FR" sz="1000" i="1" dirty="0" smtClean="0">
                <a:solidFill>
                  <a:schemeClr val="bg1"/>
                </a:solidFill>
                <a:latin typeface="Arial"/>
                <a:cs typeface="Arial"/>
              </a:rPr>
              <a:t>: Learning, Memory, and Cognition.</a:t>
            </a:r>
            <a:endParaRPr lang="eu-ES" sz="1000" dirty="0">
              <a:solidFill>
                <a:schemeClr val="bg1"/>
              </a:solidFill>
              <a:latin typeface="Arial"/>
              <a:cs typeface="Arial"/>
            </a:endParaRPr>
          </a:p>
        </p:txBody>
      </p:sp>
      <p:pic>
        <p:nvPicPr>
          <p:cNvPr id="3" name="Image 2"/>
          <p:cNvPicPr>
            <a:picLocks noChangeAspect="1"/>
          </p:cNvPicPr>
          <p:nvPr/>
        </p:nvPicPr>
        <p:blipFill>
          <a:blip r:embed="rId2"/>
          <a:stretch>
            <a:fillRect/>
          </a:stretch>
        </p:blipFill>
        <p:spPr>
          <a:xfrm>
            <a:off x="91935" y="164638"/>
            <a:ext cx="5344275" cy="6020262"/>
          </a:xfrm>
          <a:prstGeom prst="rect">
            <a:avLst/>
          </a:prstGeom>
        </p:spPr>
      </p:pic>
      <p:sp>
        <p:nvSpPr>
          <p:cNvPr id="4" name="ZoneTexte 3"/>
          <p:cNvSpPr txBox="1"/>
          <p:nvPr/>
        </p:nvSpPr>
        <p:spPr>
          <a:xfrm>
            <a:off x="5613400" y="317038"/>
            <a:ext cx="3256012" cy="1477328"/>
          </a:xfrm>
          <a:prstGeom prst="rect">
            <a:avLst/>
          </a:prstGeom>
          <a:noFill/>
        </p:spPr>
        <p:txBody>
          <a:bodyPr wrap="square" rtlCol="0">
            <a:spAutoFit/>
          </a:bodyPr>
          <a:lstStyle/>
          <a:p>
            <a:r>
              <a:rPr lang="fr-FR" dirty="0" smtClean="0">
                <a:solidFill>
                  <a:srgbClr val="F8FF95"/>
                </a:solidFill>
                <a:latin typeface="Arial"/>
                <a:cs typeface="Arial"/>
              </a:rPr>
              <a:t>La vitesse de dénomination de notes diminue avec la pratique.</a:t>
            </a:r>
          </a:p>
          <a:p>
            <a:r>
              <a:rPr lang="fr-FR" dirty="0" smtClean="0">
                <a:solidFill>
                  <a:srgbClr val="F8FF95"/>
                </a:solidFill>
                <a:latin typeface="Arial"/>
                <a:cs typeface="Arial"/>
              </a:rPr>
              <a:t>=&gt; Mise en place d’un automatisme</a:t>
            </a:r>
          </a:p>
        </p:txBody>
      </p:sp>
      <p:sp>
        <p:nvSpPr>
          <p:cNvPr id="5" name="ZoneTexte 4"/>
          <p:cNvSpPr txBox="1"/>
          <p:nvPr/>
        </p:nvSpPr>
        <p:spPr>
          <a:xfrm>
            <a:off x="5613400" y="2230273"/>
            <a:ext cx="3256012" cy="923330"/>
          </a:xfrm>
          <a:prstGeom prst="rect">
            <a:avLst/>
          </a:prstGeom>
          <a:noFill/>
        </p:spPr>
        <p:txBody>
          <a:bodyPr wrap="square" rtlCol="0">
            <a:spAutoFit/>
          </a:bodyPr>
          <a:lstStyle/>
          <a:p>
            <a:r>
              <a:rPr lang="fr-FR" dirty="0" smtClean="0">
                <a:solidFill>
                  <a:srgbClr val="F8FF95"/>
                </a:solidFill>
                <a:latin typeface="Arial"/>
                <a:cs typeface="Arial"/>
              </a:rPr>
              <a:t>L’effet </a:t>
            </a:r>
            <a:r>
              <a:rPr lang="fr-FR" dirty="0" err="1" smtClean="0">
                <a:solidFill>
                  <a:srgbClr val="F8FF95"/>
                </a:solidFill>
                <a:latin typeface="Arial"/>
                <a:cs typeface="Arial"/>
              </a:rPr>
              <a:t>Stroop</a:t>
            </a:r>
            <a:r>
              <a:rPr lang="fr-FR" dirty="0" smtClean="0">
                <a:solidFill>
                  <a:srgbClr val="F8FF95"/>
                </a:solidFill>
                <a:latin typeface="Arial"/>
                <a:cs typeface="Arial"/>
              </a:rPr>
              <a:t> musical augmente avec le niveau de pratique.</a:t>
            </a:r>
          </a:p>
        </p:txBody>
      </p:sp>
      <p:sp>
        <p:nvSpPr>
          <p:cNvPr id="6" name="ZoneTexte 5"/>
          <p:cNvSpPr txBox="1"/>
          <p:nvPr/>
        </p:nvSpPr>
        <p:spPr>
          <a:xfrm>
            <a:off x="5613400" y="4143508"/>
            <a:ext cx="3256012" cy="1477328"/>
          </a:xfrm>
          <a:prstGeom prst="rect">
            <a:avLst/>
          </a:prstGeom>
          <a:noFill/>
        </p:spPr>
        <p:txBody>
          <a:bodyPr wrap="square" rtlCol="0">
            <a:spAutoFit/>
          </a:bodyPr>
          <a:lstStyle/>
          <a:p>
            <a:r>
              <a:rPr lang="fr-FR" dirty="0" smtClean="0">
                <a:solidFill>
                  <a:srgbClr val="F8FF95"/>
                </a:solidFill>
                <a:latin typeface="Arial"/>
                <a:cs typeface="Arial"/>
              </a:rPr>
              <a:t>La diminution de l’effet </a:t>
            </a:r>
            <a:r>
              <a:rPr lang="fr-FR" dirty="0" err="1" smtClean="0">
                <a:solidFill>
                  <a:srgbClr val="F8FF95"/>
                </a:solidFill>
                <a:latin typeface="Arial"/>
                <a:cs typeface="Arial"/>
              </a:rPr>
              <a:t>Stroop</a:t>
            </a:r>
            <a:r>
              <a:rPr lang="fr-FR" dirty="0" smtClean="0">
                <a:solidFill>
                  <a:srgbClr val="F8FF95"/>
                </a:solidFill>
                <a:latin typeface="Arial"/>
                <a:cs typeface="Arial"/>
              </a:rPr>
              <a:t> précédemment observée était très probablement due à la confusion avec l’âge et la maturation cognitive.</a:t>
            </a:r>
          </a:p>
        </p:txBody>
      </p:sp>
    </p:spTree>
    <p:extLst>
      <p:ext uri="{BB962C8B-B14F-4D97-AF65-F5344CB8AC3E}">
        <p14:creationId xmlns:p14="http://schemas.microsoft.com/office/powerpoint/2010/main" val="2618831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95521" y="10065"/>
            <a:ext cx="7059789" cy="369332"/>
          </a:xfrm>
          <a:prstGeom prst="rect">
            <a:avLst/>
          </a:prstGeom>
          <a:noFill/>
        </p:spPr>
        <p:txBody>
          <a:bodyPr wrap="none" rtlCol="0">
            <a:spAutoFit/>
          </a:bodyPr>
          <a:lstStyle/>
          <a:p>
            <a:r>
              <a:rPr lang="fr-FR" cap="small" dirty="0" smtClean="0">
                <a:solidFill>
                  <a:srgbClr val="F513FF"/>
                </a:solidFill>
                <a:latin typeface="Arial"/>
                <a:cs typeface="Arial"/>
              </a:rPr>
              <a:t>Perception de la musique: </a:t>
            </a:r>
            <a:r>
              <a:rPr lang="fr-FR" cap="small" smtClean="0">
                <a:solidFill>
                  <a:srgbClr val="F513FF"/>
                </a:solidFill>
                <a:latin typeface="Arial"/>
                <a:cs typeface="Arial"/>
              </a:rPr>
              <a:t>un </a:t>
            </a:r>
            <a:r>
              <a:rPr lang="fr-FR" cap="small" smtClean="0">
                <a:solidFill>
                  <a:srgbClr val="F513FF"/>
                </a:solidFill>
                <a:latin typeface="Arial"/>
                <a:cs typeface="Arial"/>
              </a:rPr>
              <a:t>exemple </a:t>
            </a:r>
            <a:r>
              <a:rPr lang="fr-FR" cap="small" dirty="0" smtClean="0">
                <a:solidFill>
                  <a:srgbClr val="F513FF"/>
                </a:solidFill>
                <a:latin typeface="Arial"/>
                <a:cs typeface="Arial"/>
              </a:rPr>
              <a:t>d’apprentissage implicite </a:t>
            </a:r>
          </a:p>
        </p:txBody>
      </p:sp>
      <p:sp>
        <p:nvSpPr>
          <p:cNvPr id="5" name="ZoneTexte 4"/>
          <p:cNvSpPr txBox="1"/>
          <p:nvPr/>
        </p:nvSpPr>
        <p:spPr>
          <a:xfrm>
            <a:off x="106363" y="420961"/>
            <a:ext cx="6695551" cy="369332"/>
          </a:xfrm>
          <a:prstGeom prst="rect">
            <a:avLst/>
          </a:prstGeom>
          <a:noFill/>
        </p:spPr>
        <p:txBody>
          <a:bodyPr wrap="none" rtlCol="0">
            <a:spAutoFit/>
          </a:bodyPr>
          <a:lstStyle/>
          <a:p>
            <a:pPr algn="just"/>
            <a:r>
              <a:rPr lang="en-US" dirty="0" err="1" smtClean="0">
                <a:solidFill>
                  <a:srgbClr val="F8FF95"/>
                </a:solidFill>
              </a:rPr>
              <a:t>Apprentissage</a:t>
            </a:r>
            <a:r>
              <a:rPr lang="en-US" dirty="0" smtClean="0">
                <a:solidFill>
                  <a:srgbClr val="F8FF95"/>
                </a:solidFill>
              </a:rPr>
              <a:t> </a:t>
            </a:r>
            <a:r>
              <a:rPr lang="en-US" dirty="0" err="1" smtClean="0">
                <a:solidFill>
                  <a:srgbClr val="F8FF95"/>
                </a:solidFill>
              </a:rPr>
              <a:t>implicite</a:t>
            </a:r>
            <a:r>
              <a:rPr lang="en-US" dirty="0" smtClean="0">
                <a:solidFill>
                  <a:srgbClr val="F8FF95"/>
                </a:solidFill>
              </a:rPr>
              <a:t>: </a:t>
            </a:r>
            <a:r>
              <a:rPr lang="en-US" dirty="0" err="1" smtClean="0">
                <a:solidFill>
                  <a:srgbClr val="F8FF95"/>
                </a:solidFill>
              </a:rPr>
              <a:t>Apprendre</a:t>
            </a:r>
            <a:r>
              <a:rPr lang="en-US" dirty="0" smtClean="0">
                <a:solidFill>
                  <a:srgbClr val="F8FF95"/>
                </a:solidFill>
              </a:rPr>
              <a:t> sans </a:t>
            </a:r>
            <a:r>
              <a:rPr lang="en-US" dirty="0" err="1" smtClean="0">
                <a:solidFill>
                  <a:srgbClr val="F8FF95"/>
                </a:solidFill>
              </a:rPr>
              <a:t>avoir</a:t>
            </a:r>
            <a:r>
              <a:rPr lang="en-US" dirty="0" smtClean="0">
                <a:solidFill>
                  <a:srgbClr val="F8FF95"/>
                </a:solidFill>
              </a:rPr>
              <a:t> </a:t>
            </a:r>
            <a:r>
              <a:rPr lang="en-US" dirty="0" err="1" smtClean="0">
                <a:solidFill>
                  <a:srgbClr val="F8FF95"/>
                </a:solidFill>
              </a:rPr>
              <a:t>l’intention</a:t>
            </a:r>
            <a:r>
              <a:rPr lang="en-US" dirty="0" smtClean="0">
                <a:solidFill>
                  <a:srgbClr val="F8FF95"/>
                </a:solidFill>
              </a:rPr>
              <a:t> </a:t>
            </a:r>
            <a:r>
              <a:rPr lang="en-US" dirty="0" err="1" smtClean="0">
                <a:solidFill>
                  <a:srgbClr val="F8FF95"/>
                </a:solidFill>
              </a:rPr>
              <a:t>d’apprendre</a:t>
            </a:r>
            <a:endParaRPr lang="en-US" dirty="0" smtClean="0">
              <a:solidFill>
                <a:srgbClr val="F8FF95"/>
              </a:solidFill>
            </a:endParaRPr>
          </a:p>
        </p:txBody>
      </p:sp>
      <p:grpSp>
        <p:nvGrpSpPr>
          <p:cNvPr id="7" name="Grouper 6"/>
          <p:cNvGrpSpPr/>
          <p:nvPr/>
        </p:nvGrpSpPr>
        <p:grpSpPr>
          <a:xfrm>
            <a:off x="2607008" y="963336"/>
            <a:ext cx="3209592" cy="2349250"/>
            <a:chOff x="2086308" y="670609"/>
            <a:chExt cx="3209592" cy="2349250"/>
          </a:xfrm>
        </p:grpSpPr>
        <p:pic>
          <p:nvPicPr>
            <p:cNvPr id="8" name="Image 7"/>
            <p:cNvPicPr>
              <a:picLocks noChangeAspect="1"/>
            </p:cNvPicPr>
            <p:nvPr/>
          </p:nvPicPr>
          <p:blipFill>
            <a:blip r:embed="rId2"/>
            <a:stretch>
              <a:fillRect/>
            </a:stretch>
          </p:blipFill>
          <p:spPr>
            <a:xfrm>
              <a:off x="2086308" y="1219730"/>
              <a:ext cx="3209592" cy="1800129"/>
            </a:xfrm>
            <a:prstGeom prst="rect">
              <a:avLst/>
            </a:prstGeom>
          </p:spPr>
        </p:pic>
        <p:sp>
          <p:nvSpPr>
            <p:cNvPr id="9" name="ZoneTexte 8"/>
            <p:cNvSpPr txBox="1"/>
            <p:nvPr/>
          </p:nvSpPr>
          <p:spPr>
            <a:xfrm>
              <a:off x="2578331" y="670609"/>
              <a:ext cx="2225546" cy="369332"/>
            </a:xfrm>
            <a:prstGeom prst="rect">
              <a:avLst/>
            </a:prstGeom>
            <a:noFill/>
          </p:spPr>
          <p:txBody>
            <a:bodyPr wrap="none" rtlCol="0">
              <a:spAutoFit/>
            </a:bodyPr>
            <a:lstStyle/>
            <a:p>
              <a:pPr algn="just"/>
              <a:r>
                <a:rPr lang="fr-FR" dirty="0" smtClean="0">
                  <a:solidFill>
                    <a:srgbClr val="F8FF95"/>
                  </a:solidFill>
                </a:rPr>
                <a:t>Grammaire artificielle</a:t>
              </a:r>
            </a:p>
          </p:txBody>
        </p:sp>
      </p:grpSp>
      <p:sp>
        <p:nvSpPr>
          <p:cNvPr id="10" name="ZoneTexte 9"/>
          <p:cNvSpPr txBox="1"/>
          <p:nvPr/>
        </p:nvSpPr>
        <p:spPr>
          <a:xfrm>
            <a:off x="6183892" y="1396774"/>
            <a:ext cx="1043876" cy="646331"/>
          </a:xfrm>
          <a:prstGeom prst="rect">
            <a:avLst/>
          </a:prstGeom>
          <a:noFill/>
        </p:spPr>
        <p:txBody>
          <a:bodyPr wrap="none" rtlCol="0">
            <a:spAutoFit/>
          </a:bodyPr>
          <a:lstStyle/>
          <a:p>
            <a:pPr algn="just"/>
            <a:r>
              <a:rPr lang="fr-FR" dirty="0" smtClean="0">
                <a:solidFill>
                  <a:srgbClr val="F8FF95"/>
                </a:solidFill>
              </a:rPr>
              <a:t>TPPTS</a:t>
            </a:r>
          </a:p>
          <a:p>
            <a:pPr algn="just"/>
            <a:r>
              <a:rPr lang="fr-FR" dirty="0" smtClean="0">
                <a:solidFill>
                  <a:srgbClr val="F8FF95"/>
                </a:solidFill>
              </a:rPr>
              <a:t>VXVPXVS</a:t>
            </a:r>
          </a:p>
        </p:txBody>
      </p:sp>
      <p:sp>
        <p:nvSpPr>
          <p:cNvPr id="11" name="ZoneTexte 10"/>
          <p:cNvSpPr txBox="1"/>
          <p:nvPr/>
        </p:nvSpPr>
        <p:spPr>
          <a:xfrm>
            <a:off x="6183892" y="2414056"/>
            <a:ext cx="774571" cy="646331"/>
          </a:xfrm>
          <a:prstGeom prst="rect">
            <a:avLst/>
          </a:prstGeom>
          <a:noFill/>
        </p:spPr>
        <p:txBody>
          <a:bodyPr wrap="none" rtlCol="0">
            <a:spAutoFit/>
          </a:bodyPr>
          <a:lstStyle/>
          <a:p>
            <a:pPr algn="just"/>
            <a:r>
              <a:rPr lang="fr-FR" dirty="0" smtClean="0">
                <a:solidFill>
                  <a:srgbClr val="F513FF"/>
                </a:solidFill>
              </a:rPr>
              <a:t>TVPTS</a:t>
            </a:r>
          </a:p>
          <a:p>
            <a:pPr algn="just"/>
            <a:r>
              <a:rPr lang="fr-FR" dirty="0" smtClean="0">
                <a:solidFill>
                  <a:srgbClr val="F513FF"/>
                </a:solidFill>
              </a:rPr>
              <a:t>VTXPS</a:t>
            </a:r>
          </a:p>
        </p:txBody>
      </p:sp>
      <p:sp>
        <p:nvSpPr>
          <p:cNvPr id="12" name="ZoneTexte 11"/>
          <p:cNvSpPr txBox="1"/>
          <p:nvPr/>
        </p:nvSpPr>
        <p:spPr>
          <a:xfrm>
            <a:off x="106363" y="3534777"/>
            <a:ext cx="8864600" cy="369332"/>
          </a:xfrm>
          <a:prstGeom prst="rect">
            <a:avLst/>
          </a:prstGeom>
          <a:noFill/>
        </p:spPr>
        <p:txBody>
          <a:bodyPr wrap="square" rtlCol="0">
            <a:spAutoFit/>
          </a:bodyPr>
          <a:lstStyle/>
          <a:p>
            <a:pPr algn="just"/>
            <a:r>
              <a:rPr lang="fr-FR" dirty="0" smtClean="0">
                <a:solidFill>
                  <a:srgbClr val="F8FF95"/>
                </a:solidFill>
              </a:rPr>
              <a:t>Phase 1: Les participants doivent mémoriser une suite de lettres générées à partir de la GA.</a:t>
            </a:r>
          </a:p>
        </p:txBody>
      </p:sp>
      <p:pic>
        <p:nvPicPr>
          <p:cNvPr id="13" name="Image 12"/>
          <p:cNvPicPr>
            <a:picLocks noChangeAspect="1"/>
          </p:cNvPicPr>
          <p:nvPr/>
        </p:nvPicPr>
        <p:blipFill>
          <a:blip r:embed="rId3"/>
          <a:stretch>
            <a:fillRect/>
          </a:stretch>
        </p:blipFill>
        <p:spPr>
          <a:xfrm>
            <a:off x="5282011" y="4181108"/>
            <a:ext cx="1945757" cy="1984672"/>
          </a:xfrm>
          <a:prstGeom prst="rect">
            <a:avLst/>
          </a:prstGeom>
        </p:spPr>
      </p:pic>
      <p:sp>
        <p:nvSpPr>
          <p:cNvPr id="14" name="ZoneTexte 13"/>
          <p:cNvSpPr txBox="1"/>
          <p:nvPr/>
        </p:nvSpPr>
        <p:spPr>
          <a:xfrm>
            <a:off x="704952" y="4894372"/>
            <a:ext cx="3200477" cy="1200329"/>
          </a:xfrm>
          <a:prstGeom prst="rect">
            <a:avLst/>
          </a:prstGeom>
          <a:noFill/>
        </p:spPr>
        <p:txBody>
          <a:bodyPr wrap="square" rtlCol="0">
            <a:spAutoFit/>
          </a:bodyPr>
          <a:lstStyle/>
          <a:p>
            <a:pPr algn="just"/>
            <a:r>
              <a:rPr lang="fr-FR" dirty="0" smtClean="0">
                <a:solidFill>
                  <a:srgbClr val="F8FF95"/>
                </a:solidFill>
              </a:rPr>
              <a:t>Un groupe mémorise des séquences grammaticales, et un groupe contrôle  mémorise des séquences aléatoires.</a:t>
            </a:r>
          </a:p>
        </p:txBody>
      </p:sp>
      <p:sp>
        <p:nvSpPr>
          <p:cNvPr id="15" name="ZoneTexte 14"/>
          <p:cNvSpPr txBox="1"/>
          <p:nvPr/>
        </p:nvSpPr>
        <p:spPr>
          <a:xfrm>
            <a:off x="48089" y="6396295"/>
            <a:ext cx="9062043" cy="276999"/>
          </a:xfrm>
          <a:prstGeom prst="rect">
            <a:avLst/>
          </a:prstGeom>
          <a:noFill/>
        </p:spPr>
        <p:txBody>
          <a:bodyPr wrap="square" rtlCol="0">
            <a:spAutoFit/>
          </a:bodyPr>
          <a:lstStyle/>
          <a:p>
            <a:r>
              <a:rPr lang="en-US" sz="1200" dirty="0" err="1" smtClean="0">
                <a:solidFill>
                  <a:schemeClr val="bg1"/>
                </a:solidFill>
                <a:latin typeface="Arial" pitchFamily="34" charset="0"/>
                <a:cs typeface="Arial" pitchFamily="34" charset="0"/>
              </a:rPr>
              <a:t>Reber</a:t>
            </a:r>
            <a:r>
              <a:rPr lang="en-US" sz="1200" dirty="0" smtClean="0">
                <a:solidFill>
                  <a:schemeClr val="bg1"/>
                </a:solidFill>
                <a:latin typeface="Arial" pitchFamily="34" charset="0"/>
                <a:cs typeface="Arial" pitchFamily="34" charset="0"/>
              </a:rPr>
              <a:t>, A. S. (1967). Implicit learning of artificial grammars. </a:t>
            </a:r>
            <a:r>
              <a:rPr lang="en-US" sz="1200" i="1" dirty="0" smtClean="0">
                <a:solidFill>
                  <a:schemeClr val="bg1"/>
                </a:solidFill>
                <a:latin typeface="Arial" pitchFamily="34" charset="0"/>
                <a:cs typeface="Arial" pitchFamily="34" charset="0"/>
              </a:rPr>
              <a:t>Journal of Verbal Learning and Verbal Behavior, 6</a:t>
            </a:r>
            <a:r>
              <a:rPr lang="en-US" sz="1200" dirty="0" smtClean="0">
                <a:solidFill>
                  <a:schemeClr val="bg1"/>
                </a:solidFill>
                <a:latin typeface="Arial" pitchFamily="34" charset="0"/>
                <a:cs typeface="Arial" pitchFamily="34" charset="0"/>
              </a:rPr>
              <a:t>(6), 855-863. </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3728881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271183" y="1496162"/>
            <a:ext cx="4565650" cy="3068853"/>
          </a:xfrm>
          <a:prstGeom prst="rect">
            <a:avLst/>
          </a:prstGeom>
        </p:spPr>
      </p:pic>
      <p:grpSp>
        <p:nvGrpSpPr>
          <p:cNvPr id="5" name="Grouper 4"/>
          <p:cNvGrpSpPr/>
          <p:nvPr/>
        </p:nvGrpSpPr>
        <p:grpSpPr>
          <a:xfrm>
            <a:off x="4427272" y="3562022"/>
            <a:ext cx="1425957" cy="505489"/>
            <a:chOff x="6510072" y="5708322"/>
            <a:chExt cx="1425957" cy="505489"/>
          </a:xfrm>
        </p:grpSpPr>
        <p:sp>
          <p:nvSpPr>
            <p:cNvPr id="6" name="Rectangle 5"/>
            <p:cNvSpPr/>
            <p:nvPr/>
          </p:nvSpPr>
          <p:spPr>
            <a:xfrm>
              <a:off x="6510072" y="5708322"/>
              <a:ext cx="480857" cy="258909"/>
            </a:xfrm>
            <a:prstGeom prst="rect">
              <a:avLst/>
            </a:prstGeom>
            <a:noFill/>
            <a:ln w="28575"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p:cNvSpPr/>
            <p:nvPr/>
          </p:nvSpPr>
          <p:spPr>
            <a:xfrm>
              <a:off x="7455172" y="5954902"/>
              <a:ext cx="480857" cy="258909"/>
            </a:xfrm>
            <a:prstGeom prst="rect">
              <a:avLst/>
            </a:prstGeom>
            <a:noFill/>
            <a:ln w="28575"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8" name="ZoneTexte 7"/>
          <p:cNvSpPr txBox="1"/>
          <p:nvPr/>
        </p:nvSpPr>
        <p:spPr>
          <a:xfrm>
            <a:off x="106363" y="138797"/>
            <a:ext cx="8864600" cy="923330"/>
          </a:xfrm>
          <a:prstGeom prst="rect">
            <a:avLst/>
          </a:prstGeom>
          <a:noFill/>
        </p:spPr>
        <p:txBody>
          <a:bodyPr wrap="square" rtlCol="0">
            <a:spAutoFit/>
          </a:bodyPr>
          <a:lstStyle/>
          <a:p>
            <a:pPr algn="just"/>
            <a:r>
              <a:rPr lang="fr-FR" dirty="0" smtClean="0">
                <a:solidFill>
                  <a:srgbClr val="F8FF95"/>
                </a:solidFill>
              </a:rPr>
              <a:t>Phase 2: Les participants  sont informés que les séquences qu’ils ont appris suivent des règles complexes et il doivent classifier de nouvelles séquences en indiquant si elles suivent (grammaticales) ou non (non-grammaticales) ces règles.</a:t>
            </a:r>
          </a:p>
        </p:txBody>
      </p:sp>
      <p:sp>
        <p:nvSpPr>
          <p:cNvPr id="9" name="ZoneTexte 8"/>
          <p:cNvSpPr txBox="1"/>
          <p:nvPr/>
        </p:nvSpPr>
        <p:spPr>
          <a:xfrm>
            <a:off x="106363" y="4998720"/>
            <a:ext cx="8864600" cy="923330"/>
          </a:xfrm>
          <a:prstGeom prst="rect">
            <a:avLst/>
          </a:prstGeom>
          <a:noFill/>
        </p:spPr>
        <p:txBody>
          <a:bodyPr wrap="square" rtlCol="0">
            <a:spAutoFit/>
          </a:bodyPr>
          <a:lstStyle/>
          <a:p>
            <a:pPr algn="just"/>
            <a:r>
              <a:rPr lang="fr-FR" dirty="0" smtClean="0">
                <a:solidFill>
                  <a:srgbClr val="F8FF95"/>
                </a:solidFill>
              </a:rPr>
              <a:t>Les participants discriminent les séquences grammaticales des séquences non-grammaticales bien au-dessus du hasard . Pourtant il sont incapables de décrire les règles de générations des suites de lettres.</a:t>
            </a:r>
          </a:p>
        </p:txBody>
      </p:sp>
      <p:sp>
        <p:nvSpPr>
          <p:cNvPr id="10" name="ZoneTexte 9"/>
          <p:cNvSpPr txBox="1"/>
          <p:nvPr/>
        </p:nvSpPr>
        <p:spPr>
          <a:xfrm>
            <a:off x="106363" y="6075680"/>
            <a:ext cx="8864600" cy="646331"/>
          </a:xfrm>
          <a:prstGeom prst="rect">
            <a:avLst/>
          </a:prstGeom>
          <a:noFill/>
        </p:spPr>
        <p:txBody>
          <a:bodyPr wrap="square" rtlCol="0">
            <a:spAutoFit/>
          </a:bodyPr>
          <a:lstStyle/>
          <a:p>
            <a:pPr algn="just"/>
            <a:r>
              <a:rPr lang="fr-FR" dirty="0" smtClean="0">
                <a:solidFill>
                  <a:srgbClr val="F8FF95"/>
                </a:solidFill>
              </a:rPr>
              <a:t>Langage  parlé</a:t>
            </a:r>
          </a:p>
          <a:p>
            <a:pPr algn="just"/>
            <a:r>
              <a:rPr lang="fr-FR" dirty="0" smtClean="0">
                <a:solidFill>
                  <a:srgbClr val="F8FF95"/>
                </a:solidFill>
              </a:rPr>
              <a:t>Musique</a:t>
            </a:r>
          </a:p>
        </p:txBody>
      </p:sp>
    </p:spTree>
    <p:extLst>
      <p:ext uri="{BB962C8B-B14F-4D97-AF65-F5344CB8AC3E}">
        <p14:creationId xmlns:p14="http://schemas.microsoft.com/office/powerpoint/2010/main" val="41093862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p:cNvSpPr txBox="1"/>
          <p:nvPr/>
        </p:nvSpPr>
        <p:spPr>
          <a:xfrm>
            <a:off x="48089" y="2171263"/>
            <a:ext cx="8899313" cy="369332"/>
          </a:xfrm>
          <a:prstGeom prst="rect">
            <a:avLst/>
          </a:prstGeom>
          <a:noFill/>
        </p:spPr>
        <p:txBody>
          <a:bodyPr wrap="square" rtlCol="0">
            <a:spAutoFit/>
          </a:bodyPr>
          <a:lstStyle/>
          <a:p>
            <a:pPr algn="just"/>
            <a:r>
              <a:rPr lang="fr-FR" dirty="0" smtClean="0">
                <a:solidFill>
                  <a:srgbClr val="F8FF95"/>
                </a:solidFill>
              </a:rPr>
              <a:t>Utiliser des règles de dépendances non-locales pour dissocier des deux interprétations.</a:t>
            </a:r>
          </a:p>
        </p:txBody>
      </p:sp>
      <p:sp>
        <p:nvSpPr>
          <p:cNvPr id="14" name="ZoneTexte 13"/>
          <p:cNvSpPr txBox="1"/>
          <p:nvPr/>
        </p:nvSpPr>
        <p:spPr>
          <a:xfrm>
            <a:off x="48089" y="692486"/>
            <a:ext cx="8451725" cy="1477328"/>
          </a:xfrm>
          <a:prstGeom prst="rect">
            <a:avLst/>
          </a:prstGeom>
          <a:noFill/>
        </p:spPr>
        <p:txBody>
          <a:bodyPr wrap="square" rtlCol="0">
            <a:spAutoFit/>
          </a:bodyPr>
          <a:lstStyle/>
          <a:p>
            <a:pPr algn="just"/>
            <a:r>
              <a:rPr lang="fr-FR" dirty="0" smtClean="0">
                <a:solidFill>
                  <a:srgbClr val="F8FF95"/>
                </a:solidFill>
              </a:rPr>
              <a:t>Les modèles basés sur le formation de </a:t>
            </a:r>
            <a:r>
              <a:rPr lang="fr-FR" dirty="0" err="1" smtClean="0">
                <a:solidFill>
                  <a:srgbClr val="F8FF95"/>
                </a:solidFill>
              </a:rPr>
              <a:t>chunks</a:t>
            </a:r>
            <a:r>
              <a:rPr lang="fr-FR" dirty="0" smtClean="0">
                <a:solidFill>
                  <a:srgbClr val="F8FF95"/>
                </a:solidFill>
              </a:rPr>
              <a:t> parviennent très bien à rendre compte des dépendances locales (adjacentes) mais ils ont des difficultés pour rendre compte de l’apprentissage des relations non-adjacentes.</a:t>
            </a:r>
          </a:p>
          <a:p>
            <a:pPr algn="just"/>
            <a:endParaRPr lang="fr-FR" dirty="0" smtClean="0">
              <a:solidFill>
                <a:srgbClr val="F8FF95"/>
              </a:solidFill>
            </a:endParaRPr>
          </a:p>
          <a:p>
            <a:pPr algn="just"/>
            <a:r>
              <a:rPr lang="fr-FR" dirty="0" smtClean="0">
                <a:solidFill>
                  <a:srgbClr val="F8FF95"/>
                </a:solidFill>
              </a:rPr>
              <a:t>Pas de souci pour l’abstraction de règles.</a:t>
            </a:r>
          </a:p>
        </p:txBody>
      </p:sp>
      <p:sp>
        <p:nvSpPr>
          <p:cNvPr id="15" name="ZoneTexte 14"/>
          <p:cNvSpPr txBox="1"/>
          <p:nvPr/>
        </p:nvSpPr>
        <p:spPr>
          <a:xfrm>
            <a:off x="48089" y="2712720"/>
            <a:ext cx="2848921" cy="369332"/>
          </a:xfrm>
          <a:prstGeom prst="rect">
            <a:avLst/>
          </a:prstGeom>
          <a:noFill/>
        </p:spPr>
        <p:txBody>
          <a:bodyPr wrap="none" rtlCol="0">
            <a:spAutoFit/>
          </a:bodyPr>
          <a:lstStyle/>
          <a:p>
            <a:pPr algn="just"/>
            <a:r>
              <a:rPr lang="fr-FR" dirty="0" smtClean="0">
                <a:solidFill>
                  <a:srgbClr val="F8FF95"/>
                </a:solidFill>
              </a:rPr>
              <a:t>Règle d’inversion diatonique</a:t>
            </a:r>
          </a:p>
        </p:txBody>
      </p:sp>
      <p:sp>
        <p:nvSpPr>
          <p:cNvPr id="16" name="ZoneTexte 15"/>
          <p:cNvSpPr txBox="1"/>
          <p:nvPr/>
        </p:nvSpPr>
        <p:spPr>
          <a:xfrm>
            <a:off x="164712" y="5171839"/>
            <a:ext cx="8416250" cy="369332"/>
          </a:xfrm>
          <a:prstGeom prst="rect">
            <a:avLst/>
          </a:prstGeom>
          <a:noFill/>
        </p:spPr>
        <p:txBody>
          <a:bodyPr wrap="square" rtlCol="0">
            <a:spAutoFit/>
          </a:bodyPr>
          <a:lstStyle/>
          <a:p>
            <a:pPr algn="just"/>
            <a:r>
              <a:rPr lang="fr-FR" dirty="0" smtClean="0">
                <a:solidFill>
                  <a:srgbClr val="F8FF95"/>
                </a:solidFill>
              </a:rPr>
              <a:t>Phase 1: Les participants doivent mémoriser les mélodies.</a:t>
            </a:r>
          </a:p>
        </p:txBody>
      </p:sp>
      <p:sp>
        <p:nvSpPr>
          <p:cNvPr id="17" name="ZoneTexte 16"/>
          <p:cNvSpPr txBox="1"/>
          <p:nvPr/>
        </p:nvSpPr>
        <p:spPr>
          <a:xfrm>
            <a:off x="164712" y="5725837"/>
            <a:ext cx="6835141" cy="369332"/>
          </a:xfrm>
          <a:prstGeom prst="rect">
            <a:avLst/>
          </a:prstGeom>
          <a:noFill/>
        </p:spPr>
        <p:txBody>
          <a:bodyPr wrap="none" rtlCol="0">
            <a:spAutoFit/>
          </a:bodyPr>
          <a:lstStyle/>
          <a:p>
            <a:pPr algn="just"/>
            <a:r>
              <a:rPr lang="fr-FR" dirty="0" smtClean="0">
                <a:solidFill>
                  <a:srgbClr val="F8FF95"/>
                </a:solidFill>
              </a:rPr>
              <a:t>Phase 2: Jugements d’appréciation et des jugements de grammaticalité</a:t>
            </a:r>
          </a:p>
        </p:txBody>
      </p:sp>
      <p:grpSp>
        <p:nvGrpSpPr>
          <p:cNvPr id="18" name="Grouper 17"/>
          <p:cNvGrpSpPr/>
          <p:nvPr/>
        </p:nvGrpSpPr>
        <p:grpSpPr>
          <a:xfrm>
            <a:off x="2897010" y="2663334"/>
            <a:ext cx="5994400" cy="2463800"/>
            <a:chOff x="2990975" y="2116335"/>
            <a:chExt cx="5994400" cy="2463800"/>
          </a:xfrm>
        </p:grpSpPr>
        <p:grpSp>
          <p:nvGrpSpPr>
            <p:cNvPr id="19" name="Grouper 18"/>
            <p:cNvGrpSpPr/>
            <p:nvPr/>
          </p:nvGrpSpPr>
          <p:grpSpPr>
            <a:xfrm>
              <a:off x="2990975" y="2116335"/>
              <a:ext cx="5994400" cy="2463800"/>
              <a:chOff x="1574800" y="2292513"/>
              <a:chExt cx="5994400" cy="2463800"/>
            </a:xfrm>
          </p:grpSpPr>
          <p:pic>
            <p:nvPicPr>
              <p:cNvPr id="21" name="Image 20"/>
              <p:cNvPicPr>
                <a:picLocks noChangeAspect="1"/>
              </p:cNvPicPr>
              <p:nvPr/>
            </p:nvPicPr>
            <p:blipFill>
              <a:blip r:embed="rId2"/>
              <a:stretch>
                <a:fillRect/>
              </a:stretch>
            </p:blipFill>
            <p:spPr>
              <a:xfrm>
                <a:off x="1574800" y="2292513"/>
                <a:ext cx="5994400" cy="2463800"/>
              </a:xfrm>
              <a:prstGeom prst="rect">
                <a:avLst/>
              </a:prstGeom>
            </p:spPr>
          </p:pic>
          <p:sp>
            <p:nvSpPr>
              <p:cNvPr id="22" name="ZoneTexte 21"/>
              <p:cNvSpPr txBox="1"/>
              <p:nvPr/>
            </p:nvSpPr>
            <p:spPr>
              <a:xfrm>
                <a:off x="1591094" y="2305213"/>
                <a:ext cx="999705" cy="369332"/>
              </a:xfrm>
              <a:prstGeom prst="rect">
                <a:avLst/>
              </a:prstGeom>
              <a:solidFill>
                <a:schemeClr val="bg1"/>
              </a:solidFill>
            </p:spPr>
            <p:txBody>
              <a:bodyPr wrap="square" rtlCol="0">
                <a:spAutoFit/>
              </a:bodyPr>
              <a:lstStyle/>
              <a:p>
                <a:pPr algn="just"/>
                <a:r>
                  <a:rPr lang="fr-FR" dirty="0" smtClean="0"/>
                  <a:t>Events</a:t>
                </a:r>
              </a:p>
            </p:txBody>
          </p:sp>
          <p:sp>
            <p:nvSpPr>
              <p:cNvPr id="23" name="ZoneTexte 22"/>
              <p:cNvSpPr txBox="1"/>
              <p:nvPr/>
            </p:nvSpPr>
            <p:spPr>
              <a:xfrm>
                <a:off x="1591094" y="3658900"/>
                <a:ext cx="999705" cy="369332"/>
              </a:xfrm>
              <a:prstGeom prst="rect">
                <a:avLst/>
              </a:prstGeom>
              <a:solidFill>
                <a:schemeClr val="bg1"/>
              </a:solidFill>
            </p:spPr>
            <p:txBody>
              <a:bodyPr wrap="square" rtlCol="0">
                <a:spAutoFit/>
              </a:bodyPr>
              <a:lstStyle/>
              <a:p>
                <a:pPr algn="just"/>
                <a:r>
                  <a:rPr lang="fr-FR" dirty="0" smtClean="0"/>
                  <a:t>Pitch</a:t>
                </a:r>
              </a:p>
            </p:txBody>
          </p:sp>
          <p:sp>
            <p:nvSpPr>
              <p:cNvPr id="24" name="ZoneTexte 23"/>
              <p:cNvSpPr txBox="1"/>
              <p:nvPr/>
            </p:nvSpPr>
            <p:spPr>
              <a:xfrm>
                <a:off x="4360848" y="3162300"/>
                <a:ext cx="2217752" cy="276999"/>
              </a:xfrm>
              <a:prstGeom prst="rect">
                <a:avLst/>
              </a:prstGeom>
              <a:solidFill>
                <a:srgbClr val="FFFFFF"/>
              </a:solidFill>
            </p:spPr>
            <p:txBody>
              <a:bodyPr wrap="square" rtlCol="0">
                <a:spAutoFit/>
              </a:bodyPr>
              <a:lstStyle/>
              <a:p>
                <a:pPr algn="ctr"/>
                <a:r>
                  <a:rPr lang="fr-FR" sz="1200" dirty="0" err="1" smtClean="0">
                    <a:solidFill>
                      <a:srgbClr val="0000FF"/>
                    </a:solidFill>
                  </a:rPr>
                  <a:t>Diatonic</a:t>
                </a:r>
                <a:r>
                  <a:rPr lang="fr-FR" sz="1200" dirty="0" smtClean="0">
                    <a:solidFill>
                      <a:srgbClr val="0000FF"/>
                    </a:solidFill>
                  </a:rPr>
                  <a:t> inversion </a:t>
                </a:r>
                <a:r>
                  <a:rPr lang="fr-FR" sz="1200" dirty="0" err="1" smtClean="0">
                    <a:solidFill>
                      <a:srgbClr val="0000FF"/>
                    </a:solidFill>
                  </a:rPr>
                  <a:t>rule</a:t>
                </a:r>
                <a:endParaRPr lang="fr-FR" sz="1200" dirty="0" smtClean="0">
                  <a:solidFill>
                    <a:srgbClr val="0000FF"/>
                  </a:solidFill>
                </a:endParaRPr>
              </a:p>
            </p:txBody>
          </p:sp>
          <p:sp>
            <p:nvSpPr>
              <p:cNvPr id="25" name="Rectangle 24"/>
              <p:cNvSpPr/>
              <p:nvPr/>
            </p:nvSpPr>
            <p:spPr>
              <a:xfrm>
                <a:off x="2702847" y="4028232"/>
                <a:ext cx="4461940" cy="71587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0" name="Rectangle 19">
              <a:hlinkClick r:id="" action="ppaction://noaction">
                <a:snd r:embed="rId3" name="K&amp;D.wav"/>
              </a:hlinkClick>
            </p:cNvPr>
            <p:cNvSpPr/>
            <p:nvPr/>
          </p:nvSpPr>
          <p:spPr>
            <a:xfrm>
              <a:off x="3007269" y="2528847"/>
              <a:ext cx="5978106" cy="487755"/>
            </a:xfrm>
            <a:prstGeom prst="rect">
              <a:avLst/>
            </a:prstGeom>
            <a:noFill/>
            <a:ln w="28575">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6" name="ZoneTexte 25"/>
          <p:cNvSpPr txBox="1"/>
          <p:nvPr/>
        </p:nvSpPr>
        <p:spPr>
          <a:xfrm>
            <a:off x="48089" y="6396295"/>
            <a:ext cx="9062043" cy="461665"/>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Kuhn, G., &amp; </a:t>
            </a:r>
            <a:r>
              <a:rPr lang="en-US" sz="1200" dirty="0" err="1" smtClean="0">
                <a:solidFill>
                  <a:schemeClr val="bg1"/>
                </a:solidFill>
                <a:latin typeface="Arial" pitchFamily="34" charset="0"/>
                <a:cs typeface="Arial" pitchFamily="34" charset="0"/>
              </a:rPr>
              <a:t>Dienes</a:t>
            </a:r>
            <a:r>
              <a:rPr lang="en-US" sz="1200" dirty="0" smtClean="0">
                <a:solidFill>
                  <a:schemeClr val="bg1"/>
                </a:solidFill>
                <a:latin typeface="Arial" pitchFamily="34" charset="0"/>
                <a:cs typeface="Arial" pitchFamily="34" charset="0"/>
              </a:rPr>
              <a:t>, Z. (2005). Implicit learning of nonlocal musical rules: Implicitly learning more than chunks. </a:t>
            </a:r>
            <a:r>
              <a:rPr lang="en-US" sz="1200" i="1" dirty="0" smtClean="0">
                <a:solidFill>
                  <a:schemeClr val="bg1"/>
                </a:solidFill>
                <a:latin typeface="Arial" pitchFamily="34" charset="0"/>
                <a:cs typeface="Arial" pitchFamily="34" charset="0"/>
              </a:rPr>
              <a:t>Journal of Experimental Psychology: Learning, Memory, and Cognition, 31</a:t>
            </a:r>
            <a:r>
              <a:rPr lang="en-US" sz="1200" dirty="0" smtClean="0">
                <a:solidFill>
                  <a:schemeClr val="bg1"/>
                </a:solidFill>
                <a:latin typeface="Arial" pitchFamily="34" charset="0"/>
                <a:cs typeface="Arial" pitchFamily="34" charset="0"/>
              </a:rPr>
              <a:t>, 1417-1432</a:t>
            </a:r>
            <a:endParaRPr lang="en-US" sz="1200" dirty="0">
              <a:solidFill>
                <a:schemeClr val="bg1"/>
              </a:solidFill>
              <a:latin typeface="Arial" pitchFamily="34" charset="0"/>
              <a:cs typeface="Arial" pitchFamily="34" charset="0"/>
            </a:endParaRPr>
          </a:p>
        </p:txBody>
      </p:sp>
      <p:sp>
        <p:nvSpPr>
          <p:cNvPr id="27" name="ZoneTexte 26"/>
          <p:cNvSpPr txBox="1"/>
          <p:nvPr/>
        </p:nvSpPr>
        <p:spPr>
          <a:xfrm>
            <a:off x="48089" y="783"/>
            <a:ext cx="8451725" cy="646331"/>
          </a:xfrm>
          <a:prstGeom prst="rect">
            <a:avLst/>
          </a:prstGeom>
          <a:noFill/>
        </p:spPr>
        <p:txBody>
          <a:bodyPr wrap="square" rtlCol="0">
            <a:spAutoFit/>
          </a:bodyPr>
          <a:lstStyle/>
          <a:p>
            <a:pPr algn="just"/>
            <a:r>
              <a:rPr lang="fr-FR" dirty="0" smtClean="0">
                <a:solidFill>
                  <a:srgbClr val="F8FF95"/>
                </a:solidFill>
              </a:rPr>
              <a:t>Modèles basés sur la formation de </a:t>
            </a:r>
            <a:r>
              <a:rPr lang="fr-FR" dirty="0" err="1" smtClean="0">
                <a:solidFill>
                  <a:srgbClr val="F8FF95"/>
                </a:solidFill>
              </a:rPr>
              <a:t>chunks</a:t>
            </a:r>
            <a:endParaRPr lang="fr-FR" dirty="0" smtClean="0">
              <a:solidFill>
                <a:srgbClr val="F8FF95"/>
              </a:solidFill>
            </a:endParaRPr>
          </a:p>
          <a:p>
            <a:pPr algn="just"/>
            <a:r>
              <a:rPr lang="fr-FR" dirty="0" smtClean="0">
                <a:solidFill>
                  <a:srgbClr val="F8FF95"/>
                </a:solidFill>
              </a:rPr>
              <a:t>Abstraction de règles</a:t>
            </a:r>
          </a:p>
        </p:txBody>
      </p:sp>
    </p:spTree>
    <p:extLst>
      <p:ext uri="{BB962C8B-B14F-4D97-AF65-F5344CB8AC3E}">
        <p14:creationId xmlns:p14="http://schemas.microsoft.com/office/powerpoint/2010/main" val="26190125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2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9444" y="140732"/>
            <a:ext cx="8917945" cy="1477328"/>
          </a:xfrm>
          <a:prstGeom prst="rect">
            <a:avLst/>
          </a:prstGeom>
          <a:noFill/>
        </p:spPr>
        <p:txBody>
          <a:bodyPr wrap="square" rtlCol="0">
            <a:spAutoFit/>
          </a:bodyPr>
          <a:lstStyle/>
          <a:p>
            <a:pPr algn="just"/>
            <a:r>
              <a:rPr lang="fr-FR" dirty="0">
                <a:solidFill>
                  <a:srgbClr val="F8FF95"/>
                </a:solidFill>
              </a:rPr>
              <a:t>T</a:t>
            </a:r>
            <a:r>
              <a:rPr lang="fr-FR" dirty="0" smtClean="0">
                <a:solidFill>
                  <a:srgbClr val="F8FF95"/>
                </a:solidFill>
              </a:rPr>
              <a:t>est items:</a:t>
            </a:r>
          </a:p>
          <a:p>
            <a:pPr algn="just"/>
            <a:endParaRPr lang="fr-FR" dirty="0">
              <a:solidFill>
                <a:srgbClr val="F8FF95"/>
              </a:solidFill>
            </a:endParaRPr>
          </a:p>
          <a:p>
            <a:pPr algn="just"/>
            <a:r>
              <a:rPr lang="fr-FR" dirty="0" smtClean="0">
                <a:solidFill>
                  <a:srgbClr val="F8FF95"/>
                </a:solidFill>
              </a:rPr>
              <a:t>Les items tests sont de nouveaux items (grammaticaux et non-grammaticaux constitués de </a:t>
            </a:r>
            <a:r>
              <a:rPr lang="fr-FR" dirty="0" err="1" smtClean="0">
                <a:solidFill>
                  <a:srgbClr val="F8FF95"/>
                </a:solidFill>
              </a:rPr>
              <a:t>bigrammes</a:t>
            </a:r>
            <a:r>
              <a:rPr lang="fr-FR" dirty="0" smtClean="0">
                <a:solidFill>
                  <a:srgbClr val="F8FF95"/>
                </a:solidFill>
              </a:rPr>
              <a:t> qui n’ont jamais été vus lors de la phase de mémorisation.</a:t>
            </a:r>
          </a:p>
          <a:p>
            <a:pPr algn="just"/>
            <a:endParaRPr lang="fr-FR" dirty="0" smtClean="0">
              <a:solidFill>
                <a:srgbClr val="F8FF95"/>
              </a:solidFill>
            </a:endParaRPr>
          </a:p>
        </p:txBody>
      </p:sp>
      <p:pic>
        <p:nvPicPr>
          <p:cNvPr id="5" name="Image 4"/>
          <p:cNvPicPr>
            <a:picLocks noChangeAspect="1"/>
          </p:cNvPicPr>
          <p:nvPr/>
        </p:nvPicPr>
        <p:blipFill>
          <a:blip r:embed="rId2"/>
          <a:stretch>
            <a:fillRect/>
          </a:stretch>
        </p:blipFill>
        <p:spPr>
          <a:xfrm>
            <a:off x="2302391" y="1618060"/>
            <a:ext cx="4472544" cy="1663700"/>
          </a:xfrm>
          <a:prstGeom prst="rect">
            <a:avLst/>
          </a:prstGeom>
          <a:solidFill>
            <a:schemeClr val="bg1"/>
          </a:solidFill>
        </p:spPr>
      </p:pic>
      <p:grpSp>
        <p:nvGrpSpPr>
          <p:cNvPr id="6" name="Grouper 5"/>
          <p:cNvGrpSpPr/>
          <p:nvPr/>
        </p:nvGrpSpPr>
        <p:grpSpPr>
          <a:xfrm>
            <a:off x="3816350" y="2762250"/>
            <a:ext cx="2006600" cy="190500"/>
            <a:chOff x="3816350" y="2762250"/>
            <a:chExt cx="2006600" cy="190500"/>
          </a:xfrm>
        </p:grpSpPr>
        <p:sp>
          <p:nvSpPr>
            <p:cNvPr id="7" name="Rectangle 6"/>
            <p:cNvSpPr/>
            <p:nvPr/>
          </p:nvSpPr>
          <p:spPr>
            <a:xfrm>
              <a:off x="3816350" y="2762250"/>
              <a:ext cx="381000" cy="190500"/>
            </a:xfrm>
            <a:prstGeom prst="rect">
              <a:avLst/>
            </a:prstGeom>
            <a:noFill/>
            <a:ln w="19050"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5441950" y="2762250"/>
              <a:ext cx="381000" cy="190500"/>
            </a:xfrm>
            <a:prstGeom prst="rect">
              <a:avLst/>
            </a:prstGeom>
            <a:noFill/>
            <a:ln w="19050"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9" name="Grouper 8"/>
          <p:cNvGrpSpPr/>
          <p:nvPr/>
        </p:nvGrpSpPr>
        <p:grpSpPr>
          <a:xfrm>
            <a:off x="3816350" y="2965450"/>
            <a:ext cx="2006600" cy="190500"/>
            <a:chOff x="3816350" y="2965450"/>
            <a:chExt cx="2006600" cy="190500"/>
          </a:xfrm>
        </p:grpSpPr>
        <p:sp>
          <p:nvSpPr>
            <p:cNvPr id="10" name="Rectangle 9"/>
            <p:cNvSpPr/>
            <p:nvPr/>
          </p:nvSpPr>
          <p:spPr>
            <a:xfrm>
              <a:off x="3816350" y="2965450"/>
              <a:ext cx="381000" cy="190500"/>
            </a:xfrm>
            <a:prstGeom prst="rect">
              <a:avLst/>
            </a:prstGeom>
            <a:noFill/>
            <a:ln w="19050"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p:nvSpPr>
          <p:spPr>
            <a:xfrm>
              <a:off x="5441950" y="2965450"/>
              <a:ext cx="381000" cy="190500"/>
            </a:xfrm>
            <a:prstGeom prst="rect">
              <a:avLst/>
            </a:prstGeom>
            <a:noFill/>
            <a:ln w="19050"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2" name="ZoneTexte 11"/>
          <p:cNvSpPr txBox="1"/>
          <p:nvPr/>
        </p:nvSpPr>
        <p:spPr>
          <a:xfrm>
            <a:off x="89444" y="3897868"/>
            <a:ext cx="8223283" cy="646331"/>
          </a:xfrm>
          <a:prstGeom prst="rect">
            <a:avLst/>
          </a:prstGeom>
          <a:noFill/>
        </p:spPr>
        <p:txBody>
          <a:bodyPr wrap="square" rtlCol="0">
            <a:spAutoFit/>
          </a:bodyPr>
          <a:lstStyle/>
          <a:p>
            <a:pPr algn="just"/>
            <a:r>
              <a:rPr lang="fr-FR" dirty="0" smtClean="0">
                <a:solidFill>
                  <a:srgbClr val="F8FF95"/>
                </a:solidFill>
              </a:rPr>
              <a:t>Des jugements d’agréabilité plus élevé pour les mélodies grammaticales comparé aux mélodies non-grammaticales</a:t>
            </a:r>
          </a:p>
        </p:txBody>
      </p:sp>
      <p:sp>
        <p:nvSpPr>
          <p:cNvPr id="13" name="ZoneTexte 12"/>
          <p:cNvSpPr txBox="1"/>
          <p:nvPr/>
        </p:nvSpPr>
        <p:spPr>
          <a:xfrm>
            <a:off x="211598" y="5101936"/>
            <a:ext cx="8717629" cy="923330"/>
          </a:xfrm>
          <a:prstGeom prst="rect">
            <a:avLst/>
          </a:prstGeom>
          <a:noFill/>
        </p:spPr>
        <p:txBody>
          <a:bodyPr wrap="square" rtlCol="0">
            <a:spAutoFit/>
          </a:bodyPr>
          <a:lstStyle/>
          <a:p>
            <a:pPr algn="just"/>
            <a:r>
              <a:rPr lang="fr-FR" dirty="0" smtClean="0">
                <a:solidFill>
                  <a:srgbClr val="F8FF95"/>
                </a:solidFill>
              </a:rPr>
              <a:t>Les auditeurs sont capables d’apprendre la règles, et comme les </a:t>
            </a:r>
            <a:r>
              <a:rPr lang="fr-FR" dirty="0" err="1" smtClean="0">
                <a:solidFill>
                  <a:srgbClr val="F8FF95"/>
                </a:solidFill>
              </a:rPr>
              <a:t>bigrammes</a:t>
            </a:r>
            <a:r>
              <a:rPr lang="fr-FR" dirty="0" smtClean="0">
                <a:solidFill>
                  <a:srgbClr val="F8FF95"/>
                </a:solidFill>
              </a:rPr>
              <a:t> sont contrôlés les auditeurs ne se basent pas sur ce type de </a:t>
            </a:r>
            <a:r>
              <a:rPr lang="fr-FR" dirty="0" err="1" smtClean="0">
                <a:solidFill>
                  <a:srgbClr val="F8FF95"/>
                </a:solidFill>
              </a:rPr>
              <a:t>chunks</a:t>
            </a:r>
            <a:r>
              <a:rPr lang="fr-FR" dirty="0" smtClean="0">
                <a:solidFill>
                  <a:srgbClr val="F8FF95"/>
                </a:solidFill>
              </a:rPr>
              <a:t>.</a:t>
            </a:r>
          </a:p>
          <a:p>
            <a:pPr algn="just"/>
            <a:r>
              <a:rPr lang="fr-FR" dirty="0" smtClean="0">
                <a:solidFill>
                  <a:srgbClr val="F8FF95"/>
                </a:solidFill>
              </a:rPr>
              <a:t>Ces données vont à l’encontre d’une interprétation en terme de formation de </a:t>
            </a:r>
            <a:r>
              <a:rPr lang="fr-FR" dirty="0" err="1" smtClean="0">
                <a:solidFill>
                  <a:srgbClr val="F8FF95"/>
                </a:solidFill>
              </a:rPr>
              <a:t>chunks</a:t>
            </a:r>
            <a:r>
              <a:rPr lang="fr-FR" dirty="0" smtClean="0">
                <a:solidFill>
                  <a:srgbClr val="F8FF95"/>
                </a:solidFill>
              </a:rPr>
              <a:t>.</a:t>
            </a:r>
          </a:p>
        </p:txBody>
      </p:sp>
    </p:spTree>
    <p:extLst>
      <p:ext uri="{BB962C8B-B14F-4D97-AF65-F5344CB8AC3E}">
        <p14:creationId xmlns:p14="http://schemas.microsoft.com/office/powerpoint/2010/main" val="31688477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70451" y="8466"/>
            <a:ext cx="10040982" cy="646331"/>
          </a:xfrm>
          <a:prstGeom prst="rect">
            <a:avLst/>
          </a:prstGeom>
          <a:noFill/>
        </p:spPr>
        <p:txBody>
          <a:bodyPr wrap="square" rtlCol="0">
            <a:spAutoFit/>
          </a:bodyPr>
          <a:lstStyle/>
          <a:p>
            <a:pPr algn="ctr"/>
            <a:r>
              <a:rPr lang="eu-ES" cap="small" dirty="0" smtClean="0">
                <a:solidFill>
                  <a:srgbClr val="F513FF"/>
                </a:solidFill>
                <a:latin typeface="Arial"/>
                <a:cs typeface="Arial"/>
              </a:rPr>
              <a:t>Quelques paradigmes utilisés</a:t>
            </a:r>
          </a:p>
          <a:p>
            <a:pPr algn="ctr"/>
            <a:r>
              <a:rPr lang="eu-ES" cap="small" dirty="0" smtClean="0">
                <a:solidFill>
                  <a:srgbClr val="F513FF"/>
                </a:solidFill>
                <a:latin typeface="Arial"/>
                <a:cs typeface="Arial"/>
              </a:rPr>
              <a:t>pour sonder les connaissances musicales des auditeurs</a:t>
            </a:r>
          </a:p>
        </p:txBody>
      </p:sp>
      <p:sp>
        <p:nvSpPr>
          <p:cNvPr id="3" name="Text Box 3"/>
          <p:cNvSpPr txBox="1">
            <a:spLocks noChangeArrowheads="1"/>
          </p:cNvSpPr>
          <p:nvPr/>
        </p:nvSpPr>
        <p:spPr bwMode="auto">
          <a:xfrm>
            <a:off x="61913" y="964636"/>
            <a:ext cx="4006160" cy="37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000" tIns="46800" rIns="90000" bIns="46800">
            <a:spAutoFit/>
          </a:bodyPr>
          <a:lstStyle/>
          <a:p>
            <a:r>
              <a:rPr lang="fr-FR" dirty="0">
                <a:solidFill>
                  <a:srgbClr val="FFFF00"/>
                </a:solidFill>
                <a:latin typeface="Arial"/>
                <a:cs typeface="Arial"/>
              </a:rPr>
              <a:t>La méthode dite de la « note-sonde </a:t>
            </a:r>
            <a:r>
              <a:rPr lang="fr-FR" dirty="0" smtClean="0">
                <a:solidFill>
                  <a:srgbClr val="FFFF00"/>
                </a:solidFill>
                <a:latin typeface="Arial"/>
                <a:cs typeface="Arial"/>
              </a:rPr>
              <a:t>»</a:t>
            </a:r>
            <a:endParaRPr lang="fr-FR" dirty="0">
              <a:solidFill>
                <a:srgbClr val="FFFF00"/>
              </a:solidFill>
              <a:latin typeface="Arial"/>
              <a:cs typeface="Arial"/>
            </a:endParaRPr>
          </a:p>
        </p:txBody>
      </p:sp>
      <p:grpSp>
        <p:nvGrpSpPr>
          <p:cNvPr id="7" name="Grouper 6"/>
          <p:cNvGrpSpPr/>
          <p:nvPr/>
        </p:nvGrpSpPr>
        <p:grpSpPr>
          <a:xfrm>
            <a:off x="609600" y="3763430"/>
            <a:ext cx="1960563" cy="1162051"/>
            <a:chOff x="609600" y="3763430"/>
            <a:chExt cx="1960563" cy="1162051"/>
          </a:xfrm>
        </p:grpSpPr>
        <p:sp>
          <p:nvSpPr>
            <p:cNvPr id="5" name="Text Box 4"/>
            <p:cNvSpPr txBox="1">
              <a:spLocks noChangeArrowheads="1"/>
            </p:cNvSpPr>
            <p:nvPr/>
          </p:nvSpPr>
          <p:spPr bwMode="auto">
            <a:xfrm>
              <a:off x="609600" y="3763430"/>
              <a:ext cx="1960563" cy="341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000" tIns="46800" rIns="90000" bIns="46800">
              <a:spAutoFit/>
            </a:bodyPr>
            <a:lstStyle/>
            <a:p>
              <a:r>
                <a:rPr lang="fr-FR" sz="1600" dirty="0">
                  <a:solidFill>
                    <a:srgbClr val="FFFF00"/>
                  </a:solidFill>
                  <a:latin typeface="Arial"/>
                  <a:cs typeface="Arial"/>
                </a:rPr>
                <a:t>do-ré-mi-fa-sol-la-si</a:t>
              </a:r>
            </a:p>
          </p:txBody>
        </p:sp>
        <p:sp>
          <p:nvSpPr>
            <p:cNvPr id="6" name="Text Box 6"/>
            <p:cNvSpPr txBox="1">
              <a:spLocks noChangeArrowheads="1"/>
            </p:cNvSpPr>
            <p:nvPr/>
          </p:nvSpPr>
          <p:spPr bwMode="auto">
            <a:xfrm>
              <a:off x="754856" y="4554006"/>
              <a:ext cx="167005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000" tIns="46800" rIns="90000" bIns="46800">
              <a:spAutoFit/>
            </a:bodyPr>
            <a:lstStyle/>
            <a:p>
              <a:r>
                <a:rPr lang="fr-FR" dirty="0">
                  <a:solidFill>
                    <a:srgbClr val="CCFFCC"/>
                  </a:solidFill>
                  <a:latin typeface="Arial"/>
                  <a:cs typeface="Arial"/>
                </a:rPr>
                <a:t>Contexte tonal</a:t>
              </a:r>
            </a:p>
          </p:txBody>
        </p:sp>
      </p:grpSp>
      <p:grpSp>
        <p:nvGrpSpPr>
          <p:cNvPr id="26" name="Grouper 25"/>
          <p:cNvGrpSpPr/>
          <p:nvPr/>
        </p:nvGrpSpPr>
        <p:grpSpPr>
          <a:xfrm>
            <a:off x="2570163" y="1939919"/>
            <a:ext cx="2804952" cy="3862425"/>
            <a:chOff x="2570163" y="1939919"/>
            <a:chExt cx="2804952" cy="3862425"/>
          </a:xfrm>
        </p:grpSpPr>
        <p:grpSp>
          <p:nvGrpSpPr>
            <p:cNvPr id="8" name="Group 25"/>
            <p:cNvGrpSpPr>
              <a:grpSpLocks/>
            </p:cNvGrpSpPr>
            <p:nvPr/>
          </p:nvGrpSpPr>
          <p:grpSpPr bwMode="auto">
            <a:xfrm>
              <a:off x="2570163" y="2506694"/>
              <a:ext cx="2560638" cy="3295650"/>
              <a:chOff x="1619" y="1571"/>
              <a:chExt cx="1613" cy="2076"/>
            </a:xfrm>
          </p:grpSpPr>
          <p:sp>
            <p:nvSpPr>
              <p:cNvPr id="10" name="Text Box 5"/>
              <p:cNvSpPr txBox="1">
                <a:spLocks noChangeArrowheads="1"/>
              </p:cNvSpPr>
              <p:nvPr/>
            </p:nvSpPr>
            <p:spPr bwMode="auto">
              <a:xfrm>
                <a:off x="2880" y="1571"/>
                <a:ext cx="352" cy="2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000" tIns="46800" rIns="90000" bIns="46800">
                <a:spAutoFit/>
              </a:bodyPr>
              <a:lstStyle/>
              <a:p>
                <a:r>
                  <a:rPr lang="fr-FR" sz="1600" dirty="0">
                    <a:solidFill>
                      <a:srgbClr val="FFFF00"/>
                    </a:solidFill>
                    <a:latin typeface="Arial"/>
                    <a:cs typeface="Arial"/>
                  </a:rPr>
                  <a:t>do</a:t>
                </a:r>
              </a:p>
              <a:p>
                <a:r>
                  <a:rPr lang="fr-FR" sz="1600" dirty="0">
                    <a:solidFill>
                      <a:srgbClr val="FFFF00"/>
                    </a:solidFill>
                    <a:latin typeface="Arial"/>
                    <a:cs typeface="Arial"/>
                  </a:rPr>
                  <a:t>do#</a:t>
                </a:r>
              </a:p>
              <a:p>
                <a:r>
                  <a:rPr lang="fr-FR" sz="1600" dirty="0">
                    <a:solidFill>
                      <a:srgbClr val="FFFF00"/>
                    </a:solidFill>
                    <a:latin typeface="Arial"/>
                    <a:cs typeface="Arial"/>
                  </a:rPr>
                  <a:t>ré</a:t>
                </a:r>
              </a:p>
              <a:p>
                <a:r>
                  <a:rPr lang="fr-FR" sz="1600" dirty="0">
                    <a:solidFill>
                      <a:srgbClr val="FFFF00"/>
                    </a:solidFill>
                    <a:latin typeface="Arial"/>
                    <a:cs typeface="Arial"/>
                  </a:rPr>
                  <a:t>ré#</a:t>
                </a:r>
              </a:p>
              <a:p>
                <a:r>
                  <a:rPr lang="fr-FR" sz="1600" dirty="0">
                    <a:solidFill>
                      <a:srgbClr val="FFFF00"/>
                    </a:solidFill>
                    <a:latin typeface="Arial"/>
                    <a:cs typeface="Arial"/>
                  </a:rPr>
                  <a:t>mi</a:t>
                </a:r>
              </a:p>
              <a:p>
                <a:r>
                  <a:rPr lang="fr-FR" sz="1600" dirty="0">
                    <a:solidFill>
                      <a:srgbClr val="FFFF00"/>
                    </a:solidFill>
                    <a:latin typeface="Arial"/>
                    <a:cs typeface="Arial"/>
                  </a:rPr>
                  <a:t>fa</a:t>
                </a:r>
              </a:p>
              <a:p>
                <a:r>
                  <a:rPr lang="fr-FR" sz="1600" dirty="0">
                    <a:solidFill>
                      <a:srgbClr val="FFFF00"/>
                    </a:solidFill>
                    <a:latin typeface="Arial"/>
                    <a:cs typeface="Arial"/>
                  </a:rPr>
                  <a:t>fa#</a:t>
                </a:r>
              </a:p>
              <a:p>
                <a:r>
                  <a:rPr lang="fr-FR" sz="1600" dirty="0">
                    <a:solidFill>
                      <a:srgbClr val="FFFF00"/>
                    </a:solidFill>
                    <a:latin typeface="Arial"/>
                    <a:cs typeface="Arial"/>
                  </a:rPr>
                  <a:t>sol</a:t>
                </a:r>
              </a:p>
              <a:p>
                <a:r>
                  <a:rPr lang="fr-FR" sz="1600" dirty="0">
                    <a:solidFill>
                      <a:srgbClr val="FFFF00"/>
                    </a:solidFill>
                    <a:latin typeface="Arial"/>
                    <a:cs typeface="Arial"/>
                  </a:rPr>
                  <a:t>sol#</a:t>
                </a:r>
              </a:p>
              <a:p>
                <a:r>
                  <a:rPr lang="fr-FR" sz="1600" dirty="0">
                    <a:solidFill>
                      <a:srgbClr val="FFFF00"/>
                    </a:solidFill>
                    <a:latin typeface="Arial"/>
                    <a:cs typeface="Arial"/>
                  </a:rPr>
                  <a:t>la</a:t>
                </a:r>
              </a:p>
              <a:p>
                <a:r>
                  <a:rPr lang="fr-FR" sz="1600" dirty="0">
                    <a:solidFill>
                      <a:srgbClr val="FFFF00"/>
                    </a:solidFill>
                    <a:latin typeface="Arial"/>
                    <a:cs typeface="Arial"/>
                  </a:rPr>
                  <a:t>la#</a:t>
                </a:r>
              </a:p>
              <a:p>
                <a:r>
                  <a:rPr lang="fr-FR" sz="1600" dirty="0">
                    <a:solidFill>
                      <a:srgbClr val="FFFF00"/>
                    </a:solidFill>
                    <a:latin typeface="Arial"/>
                    <a:cs typeface="Arial"/>
                  </a:rPr>
                  <a:t>si</a:t>
                </a:r>
              </a:p>
              <a:p>
                <a:r>
                  <a:rPr lang="fr-FR" sz="1600" dirty="0">
                    <a:solidFill>
                      <a:srgbClr val="FFFF00"/>
                    </a:solidFill>
                    <a:latin typeface="Arial"/>
                    <a:cs typeface="Arial"/>
                  </a:rPr>
                  <a:t>do</a:t>
                </a:r>
              </a:p>
            </p:txBody>
          </p:sp>
          <p:cxnSp>
            <p:nvCxnSpPr>
              <p:cNvPr id="11" name="AutoShape 7"/>
              <p:cNvCxnSpPr>
                <a:cxnSpLocks noChangeShapeType="1"/>
                <a:stCxn id="5" idx="3"/>
              </p:cNvCxnSpPr>
              <p:nvPr/>
            </p:nvCxnSpPr>
            <p:spPr bwMode="auto">
              <a:xfrm flipV="1">
                <a:off x="1619" y="1706"/>
                <a:ext cx="1261" cy="764"/>
              </a:xfrm>
              <a:prstGeom prst="straightConnector1">
                <a:avLst/>
              </a:prstGeom>
              <a:noFill/>
              <a:ln w="9525">
                <a:solidFill>
                  <a:srgbClr val="FFFE81"/>
                </a:solidFill>
                <a:round/>
                <a:headEnd/>
                <a:tailEnd type="triangle" w="med" len="med"/>
              </a:ln>
              <a:extLst>
                <a:ext uri="{909E8E84-426E-40dd-AFC4-6F175D3DCCD1}">
                  <a14:hiddenFill xmlns:a14="http://schemas.microsoft.com/office/drawing/2010/main">
                    <a:noFill/>
                  </a14:hiddenFill>
                </a:ext>
              </a:extLst>
            </p:spPr>
          </p:cxnSp>
          <p:cxnSp>
            <p:nvCxnSpPr>
              <p:cNvPr id="12" name="AutoShape 9"/>
              <p:cNvCxnSpPr>
                <a:cxnSpLocks noChangeShapeType="1"/>
                <a:stCxn id="5" idx="3"/>
              </p:cNvCxnSpPr>
              <p:nvPr/>
            </p:nvCxnSpPr>
            <p:spPr bwMode="auto">
              <a:xfrm flipV="1">
                <a:off x="1619" y="1994"/>
                <a:ext cx="1261" cy="476"/>
              </a:xfrm>
              <a:prstGeom prst="straightConnector1">
                <a:avLst/>
              </a:prstGeom>
              <a:noFill/>
              <a:ln w="9525">
                <a:solidFill>
                  <a:srgbClr val="FFFE81"/>
                </a:solidFill>
                <a:round/>
                <a:headEnd/>
                <a:tailEnd type="triangle" w="med" len="med"/>
              </a:ln>
              <a:extLst>
                <a:ext uri="{909E8E84-426E-40dd-AFC4-6F175D3DCCD1}">
                  <a14:hiddenFill xmlns:a14="http://schemas.microsoft.com/office/drawing/2010/main">
                    <a:noFill/>
                  </a14:hiddenFill>
                </a:ext>
              </a:extLst>
            </p:spPr>
          </p:cxnSp>
          <p:cxnSp>
            <p:nvCxnSpPr>
              <p:cNvPr id="13" name="AutoShape 10"/>
              <p:cNvCxnSpPr>
                <a:cxnSpLocks noChangeShapeType="1"/>
                <a:stCxn id="5" idx="3"/>
              </p:cNvCxnSpPr>
              <p:nvPr/>
            </p:nvCxnSpPr>
            <p:spPr bwMode="auto">
              <a:xfrm flipV="1">
                <a:off x="1619" y="1850"/>
                <a:ext cx="1261" cy="620"/>
              </a:xfrm>
              <a:prstGeom prst="straightConnector1">
                <a:avLst/>
              </a:prstGeom>
              <a:noFill/>
              <a:ln w="9525">
                <a:solidFill>
                  <a:srgbClr val="FFFE81"/>
                </a:solidFill>
                <a:round/>
                <a:headEnd/>
                <a:tailEnd type="triangle" w="med" len="med"/>
              </a:ln>
              <a:extLst>
                <a:ext uri="{909E8E84-426E-40dd-AFC4-6F175D3DCCD1}">
                  <a14:hiddenFill xmlns:a14="http://schemas.microsoft.com/office/drawing/2010/main">
                    <a:noFill/>
                  </a14:hiddenFill>
                </a:ext>
              </a:extLst>
            </p:spPr>
          </p:cxnSp>
          <p:cxnSp>
            <p:nvCxnSpPr>
              <p:cNvPr id="14" name="AutoShape 11"/>
              <p:cNvCxnSpPr>
                <a:cxnSpLocks noChangeShapeType="1"/>
                <a:stCxn id="5" idx="3"/>
              </p:cNvCxnSpPr>
              <p:nvPr/>
            </p:nvCxnSpPr>
            <p:spPr bwMode="auto">
              <a:xfrm flipV="1">
                <a:off x="1619" y="2138"/>
                <a:ext cx="1261" cy="332"/>
              </a:xfrm>
              <a:prstGeom prst="straightConnector1">
                <a:avLst/>
              </a:prstGeom>
              <a:noFill/>
              <a:ln w="9525">
                <a:solidFill>
                  <a:srgbClr val="FFFE81"/>
                </a:solidFill>
                <a:round/>
                <a:headEnd/>
                <a:tailEnd type="triangle" w="med" len="med"/>
              </a:ln>
              <a:extLst>
                <a:ext uri="{909E8E84-426E-40dd-AFC4-6F175D3DCCD1}">
                  <a14:hiddenFill xmlns:a14="http://schemas.microsoft.com/office/drawing/2010/main">
                    <a:noFill/>
                  </a14:hiddenFill>
                </a:ext>
              </a:extLst>
            </p:spPr>
          </p:cxnSp>
          <p:cxnSp>
            <p:nvCxnSpPr>
              <p:cNvPr id="15" name="AutoShape 12"/>
              <p:cNvCxnSpPr>
                <a:cxnSpLocks noChangeShapeType="1"/>
                <a:stCxn id="5" idx="3"/>
              </p:cNvCxnSpPr>
              <p:nvPr/>
            </p:nvCxnSpPr>
            <p:spPr bwMode="auto">
              <a:xfrm flipV="1">
                <a:off x="1619" y="2282"/>
                <a:ext cx="1261" cy="188"/>
              </a:xfrm>
              <a:prstGeom prst="straightConnector1">
                <a:avLst/>
              </a:prstGeom>
              <a:noFill/>
              <a:ln w="9525">
                <a:solidFill>
                  <a:srgbClr val="FFFE81"/>
                </a:solidFill>
                <a:round/>
                <a:headEnd/>
                <a:tailEnd type="triangle" w="med" len="med"/>
              </a:ln>
              <a:extLst>
                <a:ext uri="{909E8E84-426E-40dd-AFC4-6F175D3DCCD1}">
                  <a14:hiddenFill xmlns:a14="http://schemas.microsoft.com/office/drawing/2010/main">
                    <a:noFill/>
                  </a14:hiddenFill>
                </a:ext>
              </a:extLst>
            </p:spPr>
          </p:cxnSp>
          <p:cxnSp>
            <p:nvCxnSpPr>
              <p:cNvPr id="16" name="AutoShape 13"/>
              <p:cNvCxnSpPr>
                <a:cxnSpLocks noChangeShapeType="1"/>
                <a:stCxn id="5" idx="3"/>
              </p:cNvCxnSpPr>
              <p:nvPr/>
            </p:nvCxnSpPr>
            <p:spPr bwMode="auto">
              <a:xfrm flipV="1">
                <a:off x="1619" y="2426"/>
                <a:ext cx="1261" cy="44"/>
              </a:xfrm>
              <a:prstGeom prst="straightConnector1">
                <a:avLst/>
              </a:prstGeom>
              <a:noFill/>
              <a:ln w="9525">
                <a:solidFill>
                  <a:srgbClr val="FFFE81"/>
                </a:solidFill>
                <a:round/>
                <a:headEnd/>
                <a:tailEnd type="triangle" w="med" len="med"/>
              </a:ln>
              <a:extLst>
                <a:ext uri="{909E8E84-426E-40dd-AFC4-6F175D3DCCD1}">
                  <a14:hiddenFill xmlns:a14="http://schemas.microsoft.com/office/drawing/2010/main">
                    <a:noFill/>
                  </a14:hiddenFill>
                </a:ext>
              </a:extLst>
            </p:spPr>
          </p:cxnSp>
          <p:cxnSp>
            <p:nvCxnSpPr>
              <p:cNvPr id="17" name="AutoShape 14"/>
              <p:cNvCxnSpPr>
                <a:cxnSpLocks noChangeShapeType="1"/>
                <a:stCxn id="5" idx="3"/>
              </p:cNvCxnSpPr>
              <p:nvPr/>
            </p:nvCxnSpPr>
            <p:spPr bwMode="auto">
              <a:xfrm>
                <a:off x="1619" y="2470"/>
                <a:ext cx="1261" cy="102"/>
              </a:xfrm>
              <a:prstGeom prst="straightConnector1">
                <a:avLst/>
              </a:prstGeom>
              <a:noFill/>
              <a:ln w="9525">
                <a:solidFill>
                  <a:srgbClr val="FFFE81"/>
                </a:solidFill>
                <a:round/>
                <a:headEnd/>
                <a:tailEnd type="triangle" w="med" len="med"/>
              </a:ln>
              <a:extLst>
                <a:ext uri="{909E8E84-426E-40dd-AFC4-6F175D3DCCD1}">
                  <a14:hiddenFill xmlns:a14="http://schemas.microsoft.com/office/drawing/2010/main">
                    <a:noFill/>
                  </a14:hiddenFill>
                </a:ext>
              </a:extLst>
            </p:spPr>
          </p:cxnSp>
          <p:cxnSp>
            <p:nvCxnSpPr>
              <p:cNvPr id="18" name="AutoShape 15"/>
              <p:cNvCxnSpPr>
                <a:cxnSpLocks noChangeShapeType="1"/>
                <a:stCxn id="5" idx="3"/>
              </p:cNvCxnSpPr>
              <p:nvPr/>
            </p:nvCxnSpPr>
            <p:spPr bwMode="auto">
              <a:xfrm>
                <a:off x="1619" y="2470"/>
                <a:ext cx="1261" cy="294"/>
              </a:xfrm>
              <a:prstGeom prst="straightConnector1">
                <a:avLst/>
              </a:prstGeom>
              <a:noFill/>
              <a:ln w="9525">
                <a:solidFill>
                  <a:srgbClr val="FFFE81"/>
                </a:solidFill>
                <a:round/>
                <a:headEnd/>
                <a:tailEnd type="triangle" w="med" len="med"/>
              </a:ln>
              <a:extLst>
                <a:ext uri="{909E8E84-426E-40dd-AFC4-6F175D3DCCD1}">
                  <a14:hiddenFill xmlns:a14="http://schemas.microsoft.com/office/drawing/2010/main">
                    <a:noFill/>
                  </a14:hiddenFill>
                </a:ext>
              </a:extLst>
            </p:spPr>
          </p:cxnSp>
          <p:cxnSp>
            <p:nvCxnSpPr>
              <p:cNvPr id="19" name="AutoShape 16"/>
              <p:cNvCxnSpPr>
                <a:cxnSpLocks noChangeShapeType="1"/>
                <a:stCxn id="5" idx="3"/>
              </p:cNvCxnSpPr>
              <p:nvPr/>
            </p:nvCxnSpPr>
            <p:spPr bwMode="auto">
              <a:xfrm>
                <a:off x="1619" y="2470"/>
                <a:ext cx="1261" cy="438"/>
              </a:xfrm>
              <a:prstGeom prst="straightConnector1">
                <a:avLst/>
              </a:prstGeom>
              <a:noFill/>
              <a:ln w="9525">
                <a:solidFill>
                  <a:srgbClr val="FFFE81"/>
                </a:solidFill>
                <a:round/>
                <a:headEnd/>
                <a:tailEnd type="triangle" w="med" len="med"/>
              </a:ln>
              <a:extLst>
                <a:ext uri="{909E8E84-426E-40dd-AFC4-6F175D3DCCD1}">
                  <a14:hiddenFill xmlns:a14="http://schemas.microsoft.com/office/drawing/2010/main">
                    <a:noFill/>
                  </a14:hiddenFill>
                </a:ext>
              </a:extLst>
            </p:spPr>
          </p:cxnSp>
          <p:cxnSp>
            <p:nvCxnSpPr>
              <p:cNvPr id="20" name="AutoShape 17"/>
              <p:cNvCxnSpPr>
                <a:cxnSpLocks noChangeShapeType="1"/>
                <a:stCxn id="5" idx="3"/>
              </p:cNvCxnSpPr>
              <p:nvPr/>
            </p:nvCxnSpPr>
            <p:spPr bwMode="auto">
              <a:xfrm>
                <a:off x="1619" y="2470"/>
                <a:ext cx="1261" cy="582"/>
              </a:xfrm>
              <a:prstGeom prst="straightConnector1">
                <a:avLst/>
              </a:prstGeom>
              <a:noFill/>
              <a:ln w="9525">
                <a:solidFill>
                  <a:srgbClr val="FFFE81"/>
                </a:solidFill>
                <a:round/>
                <a:headEnd/>
                <a:tailEnd type="triangle" w="med" len="med"/>
              </a:ln>
              <a:extLst>
                <a:ext uri="{909E8E84-426E-40dd-AFC4-6F175D3DCCD1}">
                  <a14:hiddenFill xmlns:a14="http://schemas.microsoft.com/office/drawing/2010/main">
                    <a:noFill/>
                  </a14:hiddenFill>
                </a:ext>
              </a:extLst>
            </p:spPr>
          </p:cxnSp>
          <p:cxnSp>
            <p:nvCxnSpPr>
              <p:cNvPr id="21" name="AutoShape 18"/>
              <p:cNvCxnSpPr>
                <a:cxnSpLocks noChangeShapeType="1"/>
                <a:stCxn id="5" idx="3"/>
              </p:cNvCxnSpPr>
              <p:nvPr/>
            </p:nvCxnSpPr>
            <p:spPr bwMode="auto">
              <a:xfrm>
                <a:off x="1619" y="2470"/>
                <a:ext cx="1261" cy="726"/>
              </a:xfrm>
              <a:prstGeom prst="straightConnector1">
                <a:avLst/>
              </a:prstGeom>
              <a:noFill/>
              <a:ln w="9525">
                <a:solidFill>
                  <a:srgbClr val="FFFE81"/>
                </a:solidFill>
                <a:round/>
                <a:headEnd/>
                <a:tailEnd type="triangle" w="med" len="med"/>
              </a:ln>
              <a:extLst>
                <a:ext uri="{909E8E84-426E-40dd-AFC4-6F175D3DCCD1}">
                  <a14:hiddenFill xmlns:a14="http://schemas.microsoft.com/office/drawing/2010/main">
                    <a:noFill/>
                  </a14:hiddenFill>
                </a:ext>
              </a:extLst>
            </p:spPr>
          </p:cxnSp>
          <p:cxnSp>
            <p:nvCxnSpPr>
              <p:cNvPr id="22" name="AutoShape 19"/>
              <p:cNvCxnSpPr>
                <a:cxnSpLocks noChangeShapeType="1"/>
                <a:stCxn id="5" idx="3"/>
              </p:cNvCxnSpPr>
              <p:nvPr/>
            </p:nvCxnSpPr>
            <p:spPr bwMode="auto">
              <a:xfrm>
                <a:off x="1619" y="2470"/>
                <a:ext cx="1261" cy="870"/>
              </a:xfrm>
              <a:prstGeom prst="straightConnector1">
                <a:avLst/>
              </a:prstGeom>
              <a:noFill/>
              <a:ln w="9525">
                <a:solidFill>
                  <a:srgbClr val="FFFE81"/>
                </a:solidFill>
                <a:round/>
                <a:headEnd/>
                <a:tailEnd type="triangle" w="med" len="med"/>
              </a:ln>
              <a:extLst>
                <a:ext uri="{909E8E84-426E-40dd-AFC4-6F175D3DCCD1}">
                  <a14:hiddenFill xmlns:a14="http://schemas.microsoft.com/office/drawing/2010/main">
                    <a:noFill/>
                  </a14:hiddenFill>
                </a:ext>
              </a:extLst>
            </p:spPr>
          </p:cxnSp>
          <p:cxnSp>
            <p:nvCxnSpPr>
              <p:cNvPr id="23" name="AutoShape 20"/>
              <p:cNvCxnSpPr>
                <a:cxnSpLocks noChangeShapeType="1"/>
                <a:stCxn id="5" idx="3"/>
              </p:cNvCxnSpPr>
              <p:nvPr/>
            </p:nvCxnSpPr>
            <p:spPr bwMode="auto">
              <a:xfrm>
                <a:off x="1619" y="2470"/>
                <a:ext cx="1261" cy="1062"/>
              </a:xfrm>
              <a:prstGeom prst="straightConnector1">
                <a:avLst/>
              </a:prstGeom>
              <a:noFill/>
              <a:ln w="9525">
                <a:solidFill>
                  <a:srgbClr val="FFFE81"/>
                </a:solidFill>
                <a:round/>
                <a:headEnd type="triangle" w="med" len="med"/>
                <a:tailEnd type="triangle" w="med" len="med"/>
              </a:ln>
              <a:extLst>
                <a:ext uri="{909E8E84-426E-40dd-AFC4-6F175D3DCCD1}">
                  <a14:hiddenFill xmlns:a14="http://schemas.microsoft.com/office/drawing/2010/main">
                    <a:noFill/>
                  </a14:hiddenFill>
                </a:ext>
              </a:extLst>
            </p:spPr>
          </p:cxnSp>
        </p:grpSp>
        <p:sp>
          <p:nvSpPr>
            <p:cNvPr id="9" name="Text Box 21"/>
            <p:cNvSpPr txBox="1">
              <a:spLocks noChangeArrowheads="1"/>
            </p:cNvSpPr>
            <p:nvPr/>
          </p:nvSpPr>
          <p:spPr bwMode="auto">
            <a:xfrm>
              <a:off x="4000340" y="1939919"/>
              <a:ext cx="137477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000" tIns="46800" rIns="90000" bIns="46800">
              <a:spAutoFit/>
            </a:bodyPr>
            <a:lstStyle/>
            <a:p>
              <a:r>
                <a:rPr lang="fr-FR" dirty="0">
                  <a:solidFill>
                    <a:srgbClr val="CCFFCC"/>
                  </a:solidFill>
                  <a:latin typeface="Arial"/>
                  <a:cs typeface="Arial"/>
                </a:rPr>
                <a:t>Note-sonde</a:t>
              </a:r>
            </a:p>
          </p:txBody>
        </p:sp>
      </p:grpSp>
      <p:sp>
        <p:nvSpPr>
          <p:cNvPr id="24" name="Text Box 22"/>
          <p:cNvSpPr txBox="1">
            <a:spLocks noChangeArrowheads="1"/>
          </p:cNvSpPr>
          <p:nvPr/>
        </p:nvSpPr>
        <p:spPr bwMode="auto">
          <a:xfrm>
            <a:off x="5748866" y="3441046"/>
            <a:ext cx="2887134" cy="1202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0000" tIns="46800" rIns="90000" bIns="46800">
            <a:spAutoFit/>
          </a:bodyPr>
          <a:lstStyle/>
          <a:p>
            <a:r>
              <a:rPr lang="fr-FR" dirty="0">
                <a:solidFill>
                  <a:srgbClr val="FFFF00"/>
                </a:solidFill>
                <a:latin typeface="Arial"/>
                <a:cs typeface="Arial"/>
              </a:rPr>
              <a:t>Juger sur une échelle</a:t>
            </a:r>
          </a:p>
          <a:p>
            <a:r>
              <a:rPr lang="fr-FR" dirty="0">
                <a:solidFill>
                  <a:srgbClr val="FFFF00"/>
                </a:solidFill>
                <a:latin typeface="Arial"/>
                <a:cs typeface="Arial"/>
              </a:rPr>
              <a:t>combien la note-sonde</a:t>
            </a:r>
          </a:p>
          <a:p>
            <a:r>
              <a:rPr lang="fr-FR" dirty="0">
                <a:solidFill>
                  <a:srgbClr val="FFFF00"/>
                </a:solidFill>
                <a:latin typeface="Arial"/>
                <a:cs typeface="Arial"/>
              </a:rPr>
              <a:t>termine bien </a:t>
            </a:r>
            <a:r>
              <a:rPr lang="fr-FR" dirty="0" smtClean="0">
                <a:solidFill>
                  <a:srgbClr val="FFFF00"/>
                </a:solidFill>
                <a:latin typeface="Arial"/>
                <a:cs typeface="Arial"/>
              </a:rPr>
              <a:t>le contexte précédent.</a:t>
            </a:r>
            <a:endParaRPr lang="fr-FR" dirty="0">
              <a:solidFill>
                <a:srgbClr val="FFFF00"/>
              </a:solidFill>
              <a:latin typeface="Arial"/>
              <a:cs typeface="Arial"/>
            </a:endParaRPr>
          </a:p>
        </p:txBody>
      </p:sp>
      <p:sp>
        <p:nvSpPr>
          <p:cNvPr id="25" name="ZoneTexte 24"/>
          <p:cNvSpPr txBox="1"/>
          <p:nvPr/>
        </p:nvSpPr>
        <p:spPr>
          <a:xfrm>
            <a:off x="48089" y="6396295"/>
            <a:ext cx="9062043" cy="461665"/>
          </a:xfrm>
          <a:prstGeom prst="rect">
            <a:avLst/>
          </a:prstGeom>
          <a:noFill/>
        </p:spPr>
        <p:txBody>
          <a:bodyPr wrap="square" rtlCol="0">
            <a:spAutoFit/>
          </a:bodyPr>
          <a:lstStyle/>
          <a:p>
            <a:r>
              <a:rPr lang="eu-ES" sz="1200" dirty="0" smtClean="0">
                <a:solidFill>
                  <a:schemeClr val="bg1"/>
                </a:solidFill>
                <a:latin typeface="Arial"/>
                <a:cs typeface="Arial"/>
              </a:rPr>
              <a:t>Krumhansl, C. L., &amp; Shepard, R. N. (1979). Quantification of the hierarchy of tonal functions within a diatonic context. </a:t>
            </a:r>
            <a:r>
              <a:rPr lang="eu-ES" sz="1200" i="1" dirty="0" smtClean="0">
                <a:solidFill>
                  <a:schemeClr val="bg1"/>
                </a:solidFill>
                <a:latin typeface="Arial"/>
                <a:cs typeface="Arial"/>
              </a:rPr>
              <a:t>Journal of Experimental Psychology: Human Perception and Performance, 5</a:t>
            </a:r>
            <a:r>
              <a:rPr lang="eu-ES" sz="1200" dirty="0" smtClean="0">
                <a:solidFill>
                  <a:schemeClr val="bg1"/>
                </a:solidFill>
                <a:latin typeface="Arial"/>
                <a:cs typeface="Arial"/>
              </a:rPr>
              <a:t>(4), 579-594.</a:t>
            </a:r>
          </a:p>
        </p:txBody>
      </p:sp>
    </p:spTree>
    <p:extLst>
      <p:ext uri="{BB962C8B-B14F-4D97-AF65-F5344CB8AC3E}">
        <p14:creationId xmlns:p14="http://schemas.microsoft.com/office/powerpoint/2010/main" val="17111022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r 4"/>
          <p:cNvGrpSpPr/>
          <p:nvPr/>
        </p:nvGrpSpPr>
        <p:grpSpPr>
          <a:xfrm>
            <a:off x="237021" y="2182812"/>
            <a:ext cx="8449779" cy="2298599"/>
            <a:chOff x="237021" y="2182812"/>
            <a:chExt cx="8449779" cy="2298599"/>
          </a:xfrm>
        </p:grpSpPr>
        <p:pic>
          <p:nvPicPr>
            <p:cNvPr id="6" name="Image 5"/>
            <p:cNvPicPr>
              <a:picLocks noChangeAspect="1"/>
            </p:cNvPicPr>
            <p:nvPr/>
          </p:nvPicPr>
          <p:blipFill>
            <a:blip r:embed="rId2"/>
            <a:stretch>
              <a:fillRect/>
            </a:stretch>
          </p:blipFill>
          <p:spPr>
            <a:xfrm>
              <a:off x="237021" y="2182812"/>
              <a:ext cx="8449779" cy="2298599"/>
            </a:xfrm>
            <a:prstGeom prst="rect">
              <a:avLst/>
            </a:prstGeom>
            <a:solidFill>
              <a:srgbClr val="FFFFFF"/>
            </a:solidFill>
          </p:spPr>
        </p:pic>
        <p:sp>
          <p:nvSpPr>
            <p:cNvPr id="7" name="Rectangle 6"/>
            <p:cNvSpPr/>
            <p:nvPr/>
          </p:nvSpPr>
          <p:spPr>
            <a:xfrm>
              <a:off x="377868" y="2798763"/>
              <a:ext cx="8194589" cy="533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377868" y="3810000"/>
              <a:ext cx="8194589" cy="576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9" name="Grouper 8"/>
          <p:cNvGrpSpPr/>
          <p:nvPr/>
        </p:nvGrpSpPr>
        <p:grpSpPr>
          <a:xfrm>
            <a:off x="1841500" y="3263900"/>
            <a:ext cx="2667000" cy="536575"/>
            <a:chOff x="1841500" y="3263900"/>
            <a:chExt cx="2667000" cy="536575"/>
          </a:xfrm>
        </p:grpSpPr>
        <p:sp>
          <p:nvSpPr>
            <p:cNvPr id="10" name="Rectangle 9"/>
            <p:cNvSpPr/>
            <p:nvPr/>
          </p:nvSpPr>
          <p:spPr>
            <a:xfrm>
              <a:off x="1841500" y="3457575"/>
              <a:ext cx="457200" cy="342900"/>
            </a:xfrm>
            <a:prstGeom prst="rect">
              <a:avLst/>
            </a:prstGeom>
            <a:noFill/>
            <a:ln w="19050"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p:nvSpPr>
          <p:spPr>
            <a:xfrm>
              <a:off x="4051300" y="3263900"/>
              <a:ext cx="457200" cy="342900"/>
            </a:xfrm>
            <a:prstGeom prst="rect">
              <a:avLst/>
            </a:prstGeom>
            <a:noFill/>
            <a:ln w="19050"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12" name="Grouper 11"/>
          <p:cNvGrpSpPr/>
          <p:nvPr/>
        </p:nvGrpSpPr>
        <p:grpSpPr>
          <a:xfrm>
            <a:off x="5943600" y="3263900"/>
            <a:ext cx="2616157" cy="536575"/>
            <a:chOff x="5943600" y="3263900"/>
            <a:chExt cx="2616157" cy="536575"/>
          </a:xfrm>
        </p:grpSpPr>
        <p:sp>
          <p:nvSpPr>
            <p:cNvPr id="13" name="Rectangle 12"/>
            <p:cNvSpPr/>
            <p:nvPr/>
          </p:nvSpPr>
          <p:spPr>
            <a:xfrm>
              <a:off x="5943600" y="3457575"/>
              <a:ext cx="457200" cy="342900"/>
            </a:xfrm>
            <a:prstGeom prst="rect">
              <a:avLst/>
            </a:prstGeom>
            <a:noFill/>
            <a:ln w="19050"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p:cNvSpPr/>
            <p:nvPr/>
          </p:nvSpPr>
          <p:spPr>
            <a:xfrm>
              <a:off x="8102557" y="3263900"/>
              <a:ext cx="457200" cy="342900"/>
            </a:xfrm>
            <a:prstGeom prst="rect">
              <a:avLst/>
            </a:prstGeom>
            <a:noFill/>
            <a:ln w="19050"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5" name="ZoneTexte 14"/>
          <p:cNvSpPr txBox="1"/>
          <p:nvPr/>
        </p:nvSpPr>
        <p:spPr>
          <a:xfrm>
            <a:off x="74306" y="876299"/>
            <a:ext cx="8933083" cy="923330"/>
          </a:xfrm>
          <a:prstGeom prst="rect">
            <a:avLst/>
          </a:prstGeom>
          <a:noFill/>
        </p:spPr>
        <p:txBody>
          <a:bodyPr wrap="square" rtlCol="0">
            <a:spAutoFit/>
          </a:bodyPr>
          <a:lstStyle/>
          <a:p>
            <a:pPr algn="just"/>
            <a:r>
              <a:rPr lang="fr-FR" dirty="0" smtClean="0">
                <a:solidFill>
                  <a:srgbClr val="F8FF95"/>
                </a:solidFill>
              </a:rPr>
              <a:t>La règle d’inversion modifie la distribution statistique d’éléments perceptivement saillants.</a:t>
            </a:r>
          </a:p>
          <a:p>
            <a:pPr algn="just"/>
            <a:r>
              <a:rPr lang="fr-FR" dirty="0" smtClean="0">
                <a:solidFill>
                  <a:srgbClr val="F8FF95"/>
                </a:solidFill>
              </a:rPr>
              <a:t>Dans le cas présent, les octaves qui sont plus fréquents dans les séquences </a:t>
            </a:r>
            <a:r>
              <a:rPr lang="fr-FR" dirty="0" err="1" smtClean="0">
                <a:solidFill>
                  <a:srgbClr val="F8FF95"/>
                </a:solidFill>
              </a:rPr>
              <a:t>grammanticales</a:t>
            </a:r>
            <a:r>
              <a:rPr lang="fr-FR" dirty="0" smtClean="0">
                <a:solidFill>
                  <a:srgbClr val="F8FF95"/>
                </a:solidFill>
              </a:rPr>
              <a:t> que non-grammaticales.</a:t>
            </a:r>
          </a:p>
        </p:txBody>
      </p:sp>
      <p:grpSp>
        <p:nvGrpSpPr>
          <p:cNvPr id="16" name="Grouper 15"/>
          <p:cNvGrpSpPr/>
          <p:nvPr/>
        </p:nvGrpSpPr>
        <p:grpSpPr>
          <a:xfrm>
            <a:off x="237530" y="2259012"/>
            <a:ext cx="8449779" cy="1858962"/>
            <a:chOff x="237021" y="2182812"/>
            <a:chExt cx="8449779" cy="1858962"/>
          </a:xfrm>
        </p:grpSpPr>
        <p:sp>
          <p:nvSpPr>
            <p:cNvPr id="17" name="Rectangle 16"/>
            <p:cNvSpPr/>
            <p:nvPr/>
          </p:nvSpPr>
          <p:spPr>
            <a:xfrm>
              <a:off x="237021" y="2182812"/>
              <a:ext cx="4454042" cy="9413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17"/>
            <p:cNvSpPr/>
            <p:nvPr/>
          </p:nvSpPr>
          <p:spPr>
            <a:xfrm>
              <a:off x="5969000" y="2220912"/>
              <a:ext cx="2628857"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18"/>
            <p:cNvSpPr/>
            <p:nvPr/>
          </p:nvSpPr>
          <p:spPr>
            <a:xfrm>
              <a:off x="1701800" y="2989262"/>
              <a:ext cx="2989263" cy="9985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19"/>
            <p:cNvSpPr/>
            <p:nvPr/>
          </p:nvSpPr>
          <p:spPr>
            <a:xfrm>
              <a:off x="5697537" y="3043237"/>
              <a:ext cx="2989263" cy="9985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1" name="Rectangle 20"/>
          <p:cNvSpPr/>
          <p:nvPr/>
        </p:nvSpPr>
        <p:spPr>
          <a:xfrm>
            <a:off x="4902200" y="3394075"/>
            <a:ext cx="609600" cy="530224"/>
          </a:xfrm>
          <a:prstGeom prst="rect">
            <a:avLst/>
          </a:prstGeom>
          <a:noFill/>
          <a:ln w="28575"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ZoneTexte 21"/>
          <p:cNvSpPr txBox="1"/>
          <p:nvPr/>
        </p:nvSpPr>
        <p:spPr>
          <a:xfrm>
            <a:off x="74305" y="5029200"/>
            <a:ext cx="8933083" cy="646331"/>
          </a:xfrm>
          <a:prstGeom prst="rect">
            <a:avLst/>
          </a:prstGeom>
          <a:noFill/>
        </p:spPr>
        <p:txBody>
          <a:bodyPr wrap="square" rtlCol="0">
            <a:spAutoFit/>
          </a:bodyPr>
          <a:lstStyle/>
          <a:p>
            <a:pPr algn="just"/>
            <a:r>
              <a:rPr lang="fr-FR" dirty="0" smtClean="0">
                <a:solidFill>
                  <a:srgbClr val="F8FF95"/>
                </a:solidFill>
              </a:rPr>
              <a:t>Lorsque que l’on contrôle  pour les octaves, l’effet de grammaticalité observé sur les jugements d’appréciation devient non-significatif.</a:t>
            </a:r>
          </a:p>
        </p:txBody>
      </p:sp>
      <p:sp>
        <p:nvSpPr>
          <p:cNvPr id="23" name="ZoneTexte 22"/>
          <p:cNvSpPr txBox="1"/>
          <p:nvPr/>
        </p:nvSpPr>
        <p:spPr>
          <a:xfrm>
            <a:off x="48089" y="6396295"/>
            <a:ext cx="9062043" cy="461665"/>
          </a:xfrm>
          <a:prstGeom prst="rect">
            <a:avLst/>
          </a:prstGeom>
          <a:noFill/>
        </p:spPr>
        <p:txBody>
          <a:bodyPr wrap="square" rtlCol="0">
            <a:spAutoFit/>
          </a:bodyPr>
          <a:lstStyle/>
          <a:p>
            <a:r>
              <a:rPr lang="en-US" sz="1200" dirty="0" err="1" smtClean="0">
                <a:solidFill>
                  <a:schemeClr val="bg1"/>
                </a:solidFill>
                <a:latin typeface="Arial" pitchFamily="34" charset="0"/>
                <a:cs typeface="Arial" pitchFamily="34" charset="0"/>
              </a:rPr>
              <a:t>Desmet</a:t>
            </a:r>
            <a:r>
              <a:rPr lang="en-US" sz="1200" dirty="0" smtClean="0">
                <a:solidFill>
                  <a:schemeClr val="bg1"/>
                </a:solidFill>
                <a:latin typeface="Arial" pitchFamily="34" charset="0"/>
                <a:cs typeface="Arial" pitchFamily="34" charset="0"/>
              </a:rPr>
              <a:t>, C., </a:t>
            </a:r>
            <a:r>
              <a:rPr lang="en-US" sz="1200" dirty="0" err="1" smtClean="0">
                <a:solidFill>
                  <a:schemeClr val="bg1"/>
                </a:solidFill>
                <a:latin typeface="Arial" pitchFamily="34" charset="0"/>
                <a:cs typeface="Arial" pitchFamily="34" charset="0"/>
              </a:rPr>
              <a:t>Poulin-Charronnat</a:t>
            </a:r>
            <a:r>
              <a:rPr lang="en-US" sz="1200" dirty="0" smtClean="0">
                <a:solidFill>
                  <a:schemeClr val="bg1"/>
                </a:solidFill>
                <a:latin typeface="Arial" pitchFamily="34" charset="0"/>
                <a:cs typeface="Arial" pitchFamily="34" charset="0"/>
              </a:rPr>
              <a:t>, B., </a:t>
            </a:r>
            <a:r>
              <a:rPr lang="en-US" sz="1200" dirty="0" err="1" smtClean="0">
                <a:solidFill>
                  <a:schemeClr val="bg1"/>
                </a:solidFill>
                <a:latin typeface="Arial" pitchFamily="34" charset="0"/>
                <a:cs typeface="Arial" pitchFamily="34" charset="0"/>
              </a:rPr>
              <a:t>Lalitte</a:t>
            </a:r>
            <a:r>
              <a:rPr lang="en-US" sz="1200" dirty="0" smtClean="0">
                <a:solidFill>
                  <a:schemeClr val="bg1"/>
                </a:solidFill>
                <a:latin typeface="Arial" pitchFamily="34" charset="0"/>
                <a:cs typeface="Arial" pitchFamily="34" charset="0"/>
              </a:rPr>
              <a:t>, P., &amp; </a:t>
            </a:r>
            <a:r>
              <a:rPr lang="en-US" sz="1200" dirty="0" err="1" smtClean="0">
                <a:solidFill>
                  <a:schemeClr val="bg1"/>
                </a:solidFill>
                <a:latin typeface="Arial" pitchFamily="34" charset="0"/>
                <a:cs typeface="Arial" pitchFamily="34" charset="0"/>
              </a:rPr>
              <a:t>Perruchet</a:t>
            </a:r>
            <a:r>
              <a:rPr lang="en-US" sz="1200" dirty="0" smtClean="0">
                <a:solidFill>
                  <a:schemeClr val="bg1"/>
                </a:solidFill>
                <a:latin typeface="Arial" pitchFamily="34" charset="0"/>
                <a:cs typeface="Arial" pitchFamily="34" charset="0"/>
              </a:rPr>
              <a:t>, P. (2009). Implicit learning of nonlocal musical rules: A comment on Kuhn and </a:t>
            </a:r>
            <a:r>
              <a:rPr lang="en-US" sz="1200" dirty="0" err="1" smtClean="0">
                <a:solidFill>
                  <a:schemeClr val="bg1"/>
                </a:solidFill>
                <a:latin typeface="Arial" pitchFamily="34" charset="0"/>
                <a:cs typeface="Arial" pitchFamily="34" charset="0"/>
              </a:rPr>
              <a:t>Dienes</a:t>
            </a:r>
            <a:r>
              <a:rPr lang="en-US" sz="1200" dirty="0" smtClean="0">
                <a:solidFill>
                  <a:schemeClr val="bg1"/>
                </a:solidFill>
                <a:latin typeface="Arial" pitchFamily="34" charset="0"/>
                <a:cs typeface="Arial" pitchFamily="34" charset="0"/>
              </a:rPr>
              <a:t> (2005). </a:t>
            </a:r>
            <a:r>
              <a:rPr lang="en-US" sz="1200" i="1" dirty="0" smtClean="0">
                <a:solidFill>
                  <a:schemeClr val="bg1"/>
                </a:solidFill>
                <a:latin typeface="Arial" pitchFamily="34" charset="0"/>
                <a:cs typeface="Arial" pitchFamily="34" charset="0"/>
              </a:rPr>
              <a:t>Journal of Experimental Psychology: Learning, Memory, and Cognition</a:t>
            </a:r>
            <a:r>
              <a:rPr lang="en-US" sz="1200" dirty="0" smtClean="0">
                <a:solidFill>
                  <a:schemeClr val="bg1"/>
                </a:solidFill>
                <a:latin typeface="Arial" pitchFamily="34" charset="0"/>
                <a:cs typeface="Arial" pitchFamily="34" charset="0"/>
              </a:rPr>
              <a:t>, </a:t>
            </a:r>
            <a:r>
              <a:rPr lang="en-US" sz="1200" i="1" dirty="0" smtClean="0">
                <a:solidFill>
                  <a:schemeClr val="bg1"/>
                </a:solidFill>
                <a:latin typeface="Arial" pitchFamily="34" charset="0"/>
                <a:cs typeface="Arial" pitchFamily="34" charset="0"/>
              </a:rPr>
              <a:t>35</a:t>
            </a:r>
            <a:r>
              <a:rPr lang="en-US" sz="1200" dirty="0" smtClean="0">
                <a:solidFill>
                  <a:schemeClr val="bg1"/>
                </a:solidFill>
                <a:latin typeface="Arial" pitchFamily="34" charset="0"/>
                <a:cs typeface="Arial" pitchFamily="34" charset="0"/>
              </a:rPr>
              <a:t>(1), 299-305.</a:t>
            </a:r>
            <a:endParaRPr lang="eu-ES" sz="1200"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5814253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animBg="1"/>
      <p:bldP spid="2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ZoneTexte 25"/>
          <p:cNvSpPr txBox="1"/>
          <p:nvPr/>
        </p:nvSpPr>
        <p:spPr>
          <a:xfrm>
            <a:off x="503119" y="630351"/>
            <a:ext cx="8564681" cy="646331"/>
          </a:xfrm>
          <a:prstGeom prst="rect">
            <a:avLst/>
          </a:prstGeom>
          <a:noFill/>
        </p:spPr>
        <p:txBody>
          <a:bodyPr wrap="square" rtlCol="0">
            <a:spAutoFit/>
          </a:bodyPr>
          <a:lstStyle/>
          <a:p>
            <a:pPr algn="just"/>
            <a:r>
              <a:rPr lang="fr-FR" dirty="0" smtClean="0">
                <a:solidFill>
                  <a:srgbClr val="F8FF95"/>
                </a:solidFill>
              </a:rPr>
              <a:t>To </a:t>
            </a:r>
            <a:r>
              <a:rPr lang="fr-FR" dirty="0" err="1" smtClean="0">
                <a:solidFill>
                  <a:srgbClr val="F8FF95"/>
                </a:solidFill>
              </a:rPr>
              <a:t>investigate</a:t>
            </a:r>
            <a:r>
              <a:rPr lang="fr-FR" dirty="0" smtClean="0">
                <a:solidFill>
                  <a:srgbClr val="F8FF95"/>
                </a:solidFill>
              </a:rPr>
              <a:t> </a:t>
            </a:r>
            <a:r>
              <a:rPr lang="fr-FR" dirty="0" err="1" smtClean="0">
                <a:solidFill>
                  <a:srgbClr val="F8FF95"/>
                </a:solidFill>
              </a:rPr>
              <a:t>whether</a:t>
            </a:r>
            <a:r>
              <a:rPr lang="fr-FR" dirty="0" smtClean="0">
                <a:solidFill>
                  <a:srgbClr val="F8FF95"/>
                </a:solidFill>
              </a:rPr>
              <a:t> </a:t>
            </a:r>
            <a:r>
              <a:rPr lang="fr-FR" dirty="0" err="1" smtClean="0">
                <a:solidFill>
                  <a:srgbClr val="F8FF95"/>
                </a:solidFill>
              </a:rPr>
              <a:t>newly</a:t>
            </a:r>
            <a:r>
              <a:rPr lang="fr-FR" dirty="0" smtClean="0">
                <a:solidFill>
                  <a:srgbClr val="F8FF95"/>
                </a:solidFill>
              </a:rPr>
              <a:t> </a:t>
            </a:r>
            <a:r>
              <a:rPr lang="fr-FR" dirty="0" err="1" smtClean="0">
                <a:solidFill>
                  <a:srgbClr val="F8FF95"/>
                </a:solidFill>
              </a:rPr>
              <a:t>acquired</a:t>
            </a:r>
            <a:r>
              <a:rPr lang="fr-FR" dirty="0" smtClean="0">
                <a:solidFill>
                  <a:srgbClr val="F8FF95"/>
                </a:solidFill>
              </a:rPr>
              <a:t> </a:t>
            </a:r>
            <a:r>
              <a:rPr lang="fr-FR" dirty="0" err="1" smtClean="0">
                <a:solidFill>
                  <a:srgbClr val="F8FF95"/>
                </a:solidFill>
              </a:rPr>
              <a:t>knowledge</a:t>
            </a:r>
            <a:r>
              <a:rPr lang="fr-FR" dirty="0" smtClean="0">
                <a:solidFill>
                  <a:srgbClr val="F8FF95"/>
                </a:solidFill>
              </a:rPr>
              <a:t> </a:t>
            </a:r>
            <a:r>
              <a:rPr lang="fr-FR" dirty="0" err="1" smtClean="0">
                <a:solidFill>
                  <a:srgbClr val="F8FF95"/>
                </a:solidFill>
              </a:rPr>
              <a:t>allows</a:t>
            </a:r>
            <a:r>
              <a:rPr lang="fr-FR" dirty="0" smtClean="0">
                <a:solidFill>
                  <a:srgbClr val="F8FF95"/>
                </a:solidFill>
              </a:rPr>
              <a:t> </a:t>
            </a:r>
            <a:r>
              <a:rPr lang="fr-FR" dirty="0" err="1" smtClean="0">
                <a:solidFill>
                  <a:srgbClr val="F8FF95"/>
                </a:solidFill>
              </a:rPr>
              <a:t>listeners</a:t>
            </a:r>
            <a:r>
              <a:rPr lang="fr-FR" dirty="0" smtClean="0">
                <a:solidFill>
                  <a:srgbClr val="F8FF95"/>
                </a:solidFill>
              </a:rPr>
              <a:t> to </a:t>
            </a:r>
            <a:r>
              <a:rPr lang="fr-FR" dirty="0" err="1" smtClean="0">
                <a:solidFill>
                  <a:srgbClr val="F8FF95"/>
                </a:solidFill>
              </a:rPr>
              <a:t>develop</a:t>
            </a:r>
            <a:r>
              <a:rPr lang="fr-FR" dirty="0" smtClean="0">
                <a:solidFill>
                  <a:srgbClr val="F8FF95"/>
                </a:solidFill>
              </a:rPr>
              <a:t> </a:t>
            </a:r>
            <a:r>
              <a:rPr lang="fr-FR" dirty="0" err="1" smtClean="0">
                <a:solidFill>
                  <a:srgbClr val="F8FF95"/>
                </a:solidFill>
              </a:rPr>
              <a:t>perceptual</a:t>
            </a:r>
            <a:r>
              <a:rPr lang="fr-FR" dirty="0" smtClean="0">
                <a:solidFill>
                  <a:srgbClr val="F8FF95"/>
                </a:solidFill>
              </a:rPr>
              <a:t> </a:t>
            </a:r>
            <a:r>
              <a:rPr lang="fr-FR" dirty="0" err="1" smtClean="0">
                <a:solidFill>
                  <a:srgbClr val="F8FF95"/>
                </a:solidFill>
              </a:rPr>
              <a:t>expectancies</a:t>
            </a:r>
            <a:r>
              <a:rPr lang="fr-FR" dirty="0" smtClean="0">
                <a:solidFill>
                  <a:srgbClr val="F8FF95"/>
                </a:solidFill>
              </a:rPr>
              <a:t> for future </a:t>
            </a:r>
            <a:r>
              <a:rPr lang="fr-FR" dirty="0" err="1" smtClean="0">
                <a:solidFill>
                  <a:srgbClr val="F8FF95"/>
                </a:solidFill>
              </a:rPr>
              <a:t>events</a:t>
            </a:r>
            <a:endParaRPr lang="fr-FR" dirty="0" smtClean="0">
              <a:solidFill>
                <a:srgbClr val="F8FF95"/>
              </a:solidFill>
            </a:endParaRPr>
          </a:p>
        </p:txBody>
      </p:sp>
      <p:sp>
        <p:nvSpPr>
          <p:cNvPr id="27" name="ZoneTexte 26"/>
          <p:cNvSpPr txBox="1"/>
          <p:nvPr/>
        </p:nvSpPr>
        <p:spPr>
          <a:xfrm>
            <a:off x="503119" y="1606034"/>
            <a:ext cx="6785594" cy="369332"/>
          </a:xfrm>
          <a:prstGeom prst="rect">
            <a:avLst/>
          </a:prstGeom>
          <a:noFill/>
        </p:spPr>
        <p:txBody>
          <a:bodyPr wrap="none" rtlCol="0">
            <a:spAutoFit/>
          </a:bodyPr>
          <a:lstStyle/>
          <a:p>
            <a:pPr algn="just"/>
            <a:r>
              <a:rPr lang="fr-FR" dirty="0" smtClean="0">
                <a:solidFill>
                  <a:srgbClr val="F8FF95"/>
                </a:solidFill>
              </a:rPr>
              <a:t>A new </a:t>
            </a:r>
            <a:r>
              <a:rPr lang="fr-FR" dirty="0" err="1" smtClean="0">
                <a:solidFill>
                  <a:srgbClr val="F8FF95"/>
                </a:solidFill>
              </a:rPr>
              <a:t>approach</a:t>
            </a:r>
            <a:r>
              <a:rPr lang="fr-FR" dirty="0" smtClean="0">
                <a:solidFill>
                  <a:srgbClr val="F8FF95"/>
                </a:solidFill>
              </a:rPr>
              <a:t> </a:t>
            </a:r>
            <a:r>
              <a:rPr lang="fr-FR" dirty="0" err="1" smtClean="0">
                <a:solidFill>
                  <a:srgbClr val="F8FF95"/>
                </a:solidFill>
              </a:rPr>
              <a:t>that</a:t>
            </a:r>
            <a:r>
              <a:rPr lang="fr-FR" dirty="0" smtClean="0">
                <a:solidFill>
                  <a:srgbClr val="F8FF95"/>
                </a:solidFill>
              </a:rPr>
              <a:t> combines </a:t>
            </a:r>
            <a:r>
              <a:rPr lang="fr-FR" dirty="0" err="1" smtClean="0">
                <a:solidFill>
                  <a:srgbClr val="F8FF95"/>
                </a:solidFill>
              </a:rPr>
              <a:t>implicit</a:t>
            </a:r>
            <a:r>
              <a:rPr lang="fr-FR" dirty="0" smtClean="0">
                <a:solidFill>
                  <a:srgbClr val="F8FF95"/>
                </a:solidFill>
              </a:rPr>
              <a:t> </a:t>
            </a:r>
            <a:r>
              <a:rPr lang="fr-FR" dirty="0" err="1" smtClean="0">
                <a:solidFill>
                  <a:srgbClr val="F8FF95"/>
                </a:solidFill>
              </a:rPr>
              <a:t>learning</a:t>
            </a:r>
            <a:r>
              <a:rPr lang="fr-FR" dirty="0" smtClean="0">
                <a:solidFill>
                  <a:srgbClr val="F8FF95"/>
                </a:solidFill>
              </a:rPr>
              <a:t> and priming </a:t>
            </a:r>
            <a:r>
              <a:rPr lang="fr-FR" dirty="0" err="1" smtClean="0">
                <a:solidFill>
                  <a:srgbClr val="F8FF95"/>
                </a:solidFill>
              </a:rPr>
              <a:t>paradigm</a:t>
            </a:r>
            <a:r>
              <a:rPr lang="fr-FR" dirty="0" smtClean="0">
                <a:solidFill>
                  <a:srgbClr val="F8FF95"/>
                </a:solidFill>
              </a:rPr>
              <a:t>.</a:t>
            </a:r>
          </a:p>
        </p:txBody>
      </p:sp>
      <p:sp>
        <p:nvSpPr>
          <p:cNvPr id="28" name="ZoneTexte 27"/>
          <p:cNvSpPr txBox="1"/>
          <p:nvPr/>
        </p:nvSpPr>
        <p:spPr>
          <a:xfrm>
            <a:off x="6231681" y="2640047"/>
            <a:ext cx="2921743" cy="369332"/>
          </a:xfrm>
          <a:prstGeom prst="rect">
            <a:avLst/>
          </a:prstGeom>
          <a:noFill/>
        </p:spPr>
        <p:txBody>
          <a:bodyPr wrap="none" rtlCol="0">
            <a:spAutoFit/>
          </a:bodyPr>
          <a:lstStyle/>
          <a:p>
            <a:pPr algn="just"/>
            <a:r>
              <a:rPr lang="fr-FR" dirty="0" err="1" smtClean="0">
                <a:solidFill>
                  <a:srgbClr val="F8FF95"/>
                </a:solidFill>
              </a:rPr>
              <a:t>Artificial</a:t>
            </a:r>
            <a:r>
              <a:rPr lang="fr-FR" dirty="0" smtClean="0">
                <a:solidFill>
                  <a:srgbClr val="F8FF95"/>
                </a:solidFill>
              </a:rPr>
              <a:t> </a:t>
            </a:r>
            <a:r>
              <a:rPr lang="fr-FR" dirty="0" err="1" smtClean="0">
                <a:solidFill>
                  <a:srgbClr val="F8FF95"/>
                </a:solidFill>
              </a:rPr>
              <a:t>grammar</a:t>
            </a:r>
            <a:r>
              <a:rPr lang="fr-FR" dirty="0" smtClean="0">
                <a:solidFill>
                  <a:srgbClr val="F8FF95"/>
                </a:solidFill>
              </a:rPr>
              <a:t> </a:t>
            </a:r>
            <a:r>
              <a:rPr lang="fr-FR" dirty="0" err="1" smtClean="0">
                <a:solidFill>
                  <a:srgbClr val="F8FF95"/>
                </a:solidFill>
              </a:rPr>
              <a:t>with</a:t>
            </a:r>
            <a:r>
              <a:rPr lang="fr-FR" dirty="0" smtClean="0">
                <a:solidFill>
                  <a:srgbClr val="F8FF95"/>
                </a:solidFill>
              </a:rPr>
              <a:t> </a:t>
            </a:r>
            <a:r>
              <a:rPr lang="fr-FR" dirty="0" err="1" smtClean="0">
                <a:solidFill>
                  <a:srgbClr val="F8FF95"/>
                </a:solidFill>
              </a:rPr>
              <a:t>tones</a:t>
            </a:r>
            <a:r>
              <a:rPr lang="fr-FR" dirty="0" smtClean="0">
                <a:solidFill>
                  <a:srgbClr val="F8FF95"/>
                </a:solidFill>
              </a:rPr>
              <a:t> </a:t>
            </a:r>
          </a:p>
        </p:txBody>
      </p:sp>
      <p:sp>
        <p:nvSpPr>
          <p:cNvPr id="29" name="ZoneTexte 28"/>
          <p:cNvSpPr txBox="1"/>
          <p:nvPr/>
        </p:nvSpPr>
        <p:spPr>
          <a:xfrm>
            <a:off x="6231681" y="3632200"/>
            <a:ext cx="2461981" cy="647700"/>
          </a:xfrm>
          <a:prstGeom prst="rect">
            <a:avLst/>
          </a:prstGeom>
          <a:noFill/>
        </p:spPr>
        <p:txBody>
          <a:bodyPr wrap="square" rtlCol="0">
            <a:spAutoFit/>
          </a:bodyPr>
          <a:lstStyle/>
          <a:p>
            <a:pPr algn="just"/>
            <a:r>
              <a:rPr lang="fr-FR" dirty="0" smtClean="0">
                <a:solidFill>
                  <a:srgbClr val="F8FF95"/>
                </a:solidFill>
              </a:rPr>
              <a:t>Phase 1: to </a:t>
            </a:r>
            <a:r>
              <a:rPr lang="fr-FR" dirty="0" err="1" smtClean="0">
                <a:solidFill>
                  <a:srgbClr val="F8FF95"/>
                </a:solidFill>
              </a:rPr>
              <a:t>memorize</a:t>
            </a:r>
            <a:r>
              <a:rPr lang="fr-FR" dirty="0" smtClean="0">
                <a:solidFill>
                  <a:srgbClr val="F8FF95"/>
                </a:solidFill>
              </a:rPr>
              <a:t> the </a:t>
            </a:r>
            <a:r>
              <a:rPr lang="fr-FR" dirty="0" err="1" smtClean="0">
                <a:solidFill>
                  <a:srgbClr val="F8FF95"/>
                </a:solidFill>
              </a:rPr>
              <a:t>tone</a:t>
            </a:r>
            <a:r>
              <a:rPr lang="fr-FR" dirty="0" smtClean="0">
                <a:solidFill>
                  <a:srgbClr val="F8FF95"/>
                </a:solidFill>
              </a:rPr>
              <a:t> </a:t>
            </a:r>
            <a:r>
              <a:rPr lang="fr-FR" dirty="0" err="1" smtClean="0">
                <a:solidFill>
                  <a:srgbClr val="F8FF95"/>
                </a:solidFill>
              </a:rPr>
              <a:t>sequences</a:t>
            </a:r>
            <a:r>
              <a:rPr lang="fr-FR" dirty="0" smtClean="0">
                <a:solidFill>
                  <a:srgbClr val="F8FF95"/>
                </a:solidFill>
              </a:rPr>
              <a:t> </a:t>
            </a:r>
          </a:p>
        </p:txBody>
      </p:sp>
      <p:sp>
        <p:nvSpPr>
          <p:cNvPr id="30" name="ZoneTexte 29"/>
          <p:cNvSpPr txBox="1"/>
          <p:nvPr/>
        </p:nvSpPr>
        <p:spPr>
          <a:xfrm>
            <a:off x="6231681" y="4838700"/>
            <a:ext cx="2461981" cy="369332"/>
          </a:xfrm>
          <a:prstGeom prst="rect">
            <a:avLst/>
          </a:prstGeom>
          <a:noFill/>
        </p:spPr>
        <p:txBody>
          <a:bodyPr wrap="square" rtlCol="0">
            <a:spAutoFit/>
          </a:bodyPr>
          <a:lstStyle/>
          <a:p>
            <a:pPr algn="just"/>
            <a:r>
              <a:rPr lang="fr-FR" dirty="0" smtClean="0">
                <a:solidFill>
                  <a:srgbClr val="F8FF95"/>
                </a:solidFill>
              </a:rPr>
              <a:t>Phase 2: priming </a:t>
            </a:r>
            <a:r>
              <a:rPr lang="fr-FR" dirty="0" err="1" smtClean="0">
                <a:solidFill>
                  <a:srgbClr val="F8FF95"/>
                </a:solidFill>
              </a:rPr>
              <a:t>task</a:t>
            </a:r>
            <a:endParaRPr lang="fr-FR" dirty="0" smtClean="0">
              <a:solidFill>
                <a:srgbClr val="F8FF95"/>
              </a:solidFill>
            </a:endParaRPr>
          </a:p>
        </p:txBody>
      </p:sp>
      <p:grpSp>
        <p:nvGrpSpPr>
          <p:cNvPr id="31" name="Grouper 30"/>
          <p:cNvGrpSpPr/>
          <p:nvPr/>
        </p:nvGrpSpPr>
        <p:grpSpPr>
          <a:xfrm>
            <a:off x="249119" y="2328381"/>
            <a:ext cx="6000000" cy="3600000"/>
            <a:chOff x="249119" y="2328381"/>
            <a:chExt cx="6000000" cy="3600000"/>
          </a:xfrm>
        </p:grpSpPr>
        <p:pic>
          <p:nvPicPr>
            <p:cNvPr id="32" name="Image 31"/>
            <p:cNvPicPr>
              <a:picLocks noChangeAspect="1"/>
            </p:cNvPicPr>
            <p:nvPr/>
          </p:nvPicPr>
          <p:blipFill>
            <a:blip r:embed="rId2"/>
            <a:stretch>
              <a:fillRect/>
            </a:stretch>
          </p:blipFill>
          <p:spPr>
            <a:xfrm>
              <a:off x="249119" y="2328381"/>
              <a:ext cx="6000000" cy="3600000"/>
            </a:xfrm>
            <a:prstGeom prst="rect">
              <a:avLst/>
            </a:prstGeom>
          </p:spPr>
        </p:pic>
        <p:sp>
          <p:nvSpPr>
            <p:cNvPr id="33" name="Rectangle 32">
              <a:hlinkClick r:id="" action="ppaction://noaction">
                <a:snd r:embed="rId3" name="G1.wav"/>
              </a:hlinkClick>
            </p:cNvPr>
            <p:cNvSpPr/>
            <p:nvPr/>
          </p:nvSpPr>
          <p:spPr>
            <a:xfrm>
              <a:off x="503119" y="4886960"/>
              <a:ext cx="2443281" cy="447040"/>
            </a:xfrm>
            <a:prstGeom prst="rect">
              <a:avLst/>
            </a:prstGeom>
            <a:noFill/>
            <a:ln>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Rectangle 33">
              <a:hlinkClick r:id="" action="ppaction://noaction">
                <a:snd r:embed="rId4" name="G2.wav"/>
              </a:hlinkClick>
            </p:cNvPr>
            <p:cNvSpPr/>
            <p:nvPr/>
          </p:nvSpPr>
          <p:spPr>
            <a:xfrm>
              <a:off x="503119" y="5405120"/>
              <a:ext cx="2443281" cy="447040"/>
            </a:xfrm>
            <a:prstGeom prst="rect">
              <a:avLst/>
            </a:prstGeom>
            <a:noFill/>
            <a:ln>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Rectangle 34">
              <a:hlinkClick r:id="" action="ppaction://noaction">
                <a:snd r:embed="rId5" name="U1.wav"/>
              </a:hlinkClick>
            </p:cNvPr>
            <p:cNvSpPr/>
            <p:nvPr/>
          </p:nvSpPr>
          <p:spPr>
            <a:xfrm>
              <a:off x="3622239" y="4889500"/>
              <a:ext cx="2443281" cy="447040"/>
            </a:xfrm>
            <a:prstGeom prst="rect">
              <a:avLst/>
            </a:prstGeom>
            <a:noFill/>
            <a:ln>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Rectangle 35">
              <a:hlinkClick r:id="" action="ppaction://noaction">
                <a:snd r:embed="rId6" name="U2.wav"/>
              </a:hlinkClick>
            </p:cNvPr>
            <p:cNvSpPr/>
            <p:nvPr/>
          </p:nvSpPr>
          <p:spPr>
            <a:xfrm>
              <a:off x="3632399" y="5407660"/>
              <a:ext cx="2443281" cy="447040"/>
            </a:xfrm>
            <a:prstGeom prst="rect">
              <a:avLst/>
            </a:prstGeom>
            <a:noFill/>
            <a:ln>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6" name="ZoneTexte 15"/>
          <p:cNvSpPr txBox="1"/>
          <p:nvPr/>
        </p:nvSpPr>
        <p:spPr>
          <a:xfrm>
            <a:off x="48089" y="6396295"/>
            <a:ext cx="9062043" cy="461665"/>
          </a:xfrm>
          <a:prstGeom prst="rect">
            <a:avLst/>
          </a:prstGeom>
          <a:noFill/>
        </p:spPr>
        <p:txBody>
          <a:bodyPr wrap="square" rtlCol="0">
            <a:spAutoFit/>
          </a:bodyPr>
          <a:lstStyle/>
          <a:p>
            <a:r>
              <a:rPr lang="en-US" sz="1200" dirty="0" err="1" smtClean="0">
                <a:solidFill>
                  <a:schemeClr val="bg1"/>
                </a:solidFill>
                <a:latin typeface="Arial" pitchFamily="34" charset="0"/>
                <a:cs typeface="Arial" pitchFamily="34" charset="0"/>
              </a:rPr>
              <a:t>Tillmann</a:t>
            </a:r>
            <a:r>
              <a:rPr lang="en-US" sz="1200" dirty="0" smtClean="0">
                <a:solidFill>
                  <a:schemeClr val="bg1"/>
                </a:solidFill>
                <a:latin typeface="Arial" pitchFamily="34" charset="0"/>
                <a:cs typeface="Arial" pitchFamily="34" charset="0"/>
              </a:rPr>
              <a:t>, B., &amp; </a:t>
            </a:r>
            <a:r>
              <a:rPr lang="en-US" sz="1200" dirty="0" err="1" smtClean="0">
                <a:solidFill>
                  <a:schemeClr val="bg1"/>
                </a:solidFill>
                <a:latin typeface="Arial" pitchFamily="34" charset="0"/>
                <a:cs typeface="Arial" pitchFamily="34" charset="0"/>
              </a:rPr>
              <a:t>Poulin-Charronnat</a:t>
            </a:r>
            <a:r>
              <a:rPr lang="en-US" sz="1200" dirty="0" smtClean="0">
                <a:solidFill>
                  <a:schemeClr val="bg1"/>
                </a:solidFill>
                <a:latin typeface="Arial" pitchFamily="34" charset="0"/>
                <a:cs typeface="Arial" pitchFamily="34" charset="0"/>
              </a:rPr>
              <a:t>, B. (2010). Auditory expectations for newly acquired structures. </a:t>
            </a:r>
            <a:r>
              <a:rPr lang="en-US" sz="1200" i="1" dirty="0" smtClean="0">
                <a:solidFill>
                  <a:schemeClr val="bg1"/>
                </a:solidFill>
                <a:latin typeface="Arial" pitchFamily="34" charset="0"/>
                <a:cs typeface="Arial" pitchFamily="34" charset="0"/>
              </a:rPr>
              <a:t>Quarterly Journal of Experimental Psychology</a:t>
            </a:r>
            <a:r>
              <a:rPr lang="en-US" sz="1200" dirty="0" smtClean="0">
                <a:solidFill>
                  <a:schemeClr val="bg1"/>
                </a:solidFill>
                <a:latin typeface="Arial" pitchFamily="34" charset="0"/>
                <a:cs typeface="Arial" pitchFamily="34" charset="0"/>
              </a:rPr>
              <a:t>, </a:t>
            </a:r>
            <a:r>
              <a:rPr lang="en-US" sz="1200" i="1" dirty="0" smtClean="0">
                <a:solidFill>
                  <a:schemeClr val="bg1"/>
                </a:solidFill>
                <a:latin typeface="Arial" pitchFamily="34" charset="0"/>
                <a:cs typeface="Arial" pitchFamily="34" charset="0"/>
              </a:rPr>
              <a:t>63</a:t>
            </a:r>
            <a:r>
              <a:rPr lang="en-US" sz="1200" dirty="0" smtClean="0">
                <a:solidFill>
                  <a:schemeClr val="bg1"/>
                </a:solidFill>
                <a:latin typeface="Arial" pitchFamily="34" charset="0"/>
                <a:cs typeface="Arial" pitchFamily="34" charset="0"/>
              </a:rPr>
              <a:t>(8), 1646-1664.</a:t>
            </a:r>
            <a:endParaRPr lang="eu-ES" sz="1200"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8085500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p:cNvPicPr>
            <a:picLocks noChangeAspect="1"/>
          </p:cNvPicPr>
          <p:nvPr/>
        </p:nvPicPr>
        <p:blipFill>
          <a:blip r:embed="rId2"/>
          <a:stretch>
            <a:fillRect/>
          </a:stretch>
        </p:blipFill>
        <p:spPr>
          <a:xfrm>
            <a:off x="1320668" y="1676340"/>
            <a:ext cx="5343790" cy="3365560"/>
          </a:xfrm>
          <a:prstGeom prst="rect">
            <a:avLst/>
          </a:prstGeom>
        </p:spPr>
      </p:pic>
      <p:pic>
        <p:nvPicPr>
          <p:cNvPr id="24" name="Image 23"/>
          <p:cNvPicPr>
            <a:picLocks noChangeAspect="1"/>
          </p:cNvPicPr>
          <p:nvPr/>
        </p:nvPicPr>
        <p:blipFill>
          <a:blip r:embed="rId3"/>
          <a:stretch>
            <a:fillRect/>
          </a:stretch>
        </p:blipFill>
        <p:spPr>
          <a:xfrm>
            <a:off x="6749983" y="39135"/>
            <a:ext cx="2076517" cy="2675925"/>
          </a:xfrm>
          <a:prstGeom prst="rect">
            <a:avLst/>
          </a:prstGeom>
        </p:spPr>
      </p:pic>
      <p:sp>
        <p:nvSpPr>
          <p:cNvPr id="27" name="ZoneTexte 26"/>
          <p:cNvSpPr txBox="1"/>
          <p:nvPr/>
        </p:nvSpPr>
        <p:spPr>
          <a:xfrm>
            <a:off x="403199" y="176769"/>
            <a:ext cx="5349902" cy="1200329"/>
          </a:xfrm>
          <a:prstGeom prst="rect">
            <a:avLst/>
          </a:prstGeom>
          <a:noFill/>
        </p:spPr>
        <p:txBody>
          <a:bodyPr wrap="square" rtlCol="0">
            <a:spAutoFit/>
          </a:bodyPr>
          <a:lstStyle/>
          <a:p>
            <a:pPr algn="just"/>
            <a:r>
              <a:rPr lang="fr-FR" dirty="0" smtClean="0">
                <a:solidFill>
                  <a:srgbClr val="F8FF95"/>
                </a:solidFill>
              </a:rPr>
              <a:t>Priming </a:t>
            </a:r>
            <a:r>
              <a:rPr lang="fr-FR" dirty="0" err="1" smtClean="0">
                <a:solidFill>
                  <a:srgbClr val="F8FF95"/>
                </a:solidFill>
              </a:rPr>
              <a:t>task</a:t>
            </a:r>
            <a:r>
              <a:rPr lang="fr-FR" dirty="0" smtClean="0">
                <a:solidFill>
                  <a:srgbClr val="F8FF95"/>
                </a:solidFill>
              </a:rPr>
              <a:t>:</a:t>
            </a:r>
          </a:p>
          <a:p>
            <a:pPr algn="just"/>
            <a:endParaRPr lang="fr-FR" dirty="0" smtClean="0">
              <a:solidFill>
                <a:srgbClr val="F8FF95"/>
              </a:solidFill>
            </a:endParaRPr>
          </a:p>
          <a:p>
            <a:pPr algn="just"/>
            <a:r>
              <a:rPr lang="fr-FR" dirty="0" smtClean="0">
                <a:solidFill>
                  <a:srgbClr val="F8FF95"/>
                </a:solidFill>
              </a:rPr>
              <a:t>Grammatical and </a:t>
            </a:r>
            <a:r>
              <a:rPr lang="fr-FR" dirty="0" err="1" smtClean="0">
                <a:solidFill>
                  <a:srgbClr val="F8FF95"/>
                </a:solidFill>
              </a:rPr>
              <a:t>ungrammatical</a:t>
            </a:r>
            <a:r>
              <a:rPr lang="fr-FR" dirty="0" smtClean="0">
                <a:solidFill>
                  <a:srgbClr val="F8FF95"/>
                </a:solidFill>
              </a:rPr>
              <a:t> </a:t>
            </a:r>
            <a:r>
              <a:rPr lang="fr-FR" dirty="0" err="1" smtClean="0">
                <a:solidFill>
                  <a:srgbClr val="F8FF95"/>
                </a:solidFill>
              </a:rPr>
              <a:t>tone</a:t>
            </a:r>
            <a:r>
              <a:rPr lang="fr-FR" dirty="0" smtClean="0">
                <a:solidFill>
                  <a:srgbClr val="F8FF95"/>
                </a:solidFill>
              </a:rPr>
              <a:t> </a:t>
            </a:r>
            <a:r>
              <a:rPr lang="fr-FR" dirty="0" err="1" smtClean="0">
                <a:solidFill>
                  <a:srgbClr val="F8FF95"/>
                </a:solidFill>
              </a:rPr>
              <a:t>sequences</a:t>
            </a:r>
            <a:endParaRPr lang="fr-FR" dirty="0" smtClean="0">
              <a:solidFill>
                <a:srgbClr val="F8FF95"/>
              </a:solidFill>
            </a:endParaRPr>
          </a:p>
          <a:p>
            <a:pPr algn="just"/>
            <a:r>
              <a:rPr lang="fr-FR" dirty="0">
                <a:solidFill>
                  <a:srgbClr val="F8FF95"/>
                </a:solidFill>
              </a:rPr>
              <a:t>In-tune/out-of-tune (</a:t>
            </a:r>
            <a:r>
              <a:rPr lang="fr-FR" dirty="0" err="1">
                <a:solidFill>
                  <a:srgbClr val="F8FF95"/>
                </a:solidFill>
              </a:rPr>
              <a:t>mistuned</a:t>
            </a:r>
            <a:r>
              <a:rPr lang="fr-FR" dirty="0">
                <a:solidFill>
                  <a:srgbClr val="F8FF95"/>
                </a:solidFill>
              </a:rPr>
              <a:t> </a:t>
            </a:r>
            <a:r>
              <a:rPr lang="fr-FR" dirty="0" err="1">
                <a:solidFill>
                  <a:srgbClr val="F8FF95"/>
                </a:solidFill>
              </a:rPr>
              <a:t>tone</a:t>
            </a:r>
            <a:r>
              <a:rPr lang="fr-FR" dirty="0">
                <a:solidFill>
                  <a:srgbClr val="F8FF95"/>
                </a:solidFill>
              </a:rPr>
              <a:t>) </a:t>
            </a:r>
            <a:r>
              <a:rPr lang="fr-FR" dirty="0" err="1" smtClean="0">
                <a:solidFill>
                  <a:srgbClr val="F8FF95"/>
                </a:solidFill>
              </a:rPr>
              <a:t>judgment</a:t>
            </a:r>
            <a:endParaRPr lang="fr-FR" dirty="0">
              <a:solidFill>
                <a:srgbClr val="F8FF95"/>
              </a:solidFill>
            </a:endParaRPr>
          </a:p>
        </p:txBody>
      </p:sp>
      <p:sp>
        <p:nvSpPr>
          <p:cNvPr id="28" name="Rectangle 27"/>
          <p:cNvSpPr/>
          <p:nvPr/>
        </p:nvSpPr>
        <p:spPr>
          <a:xfrm>
            <a:off x="5138464" y="2628900"/>
            <a:ext cx="1201421" cy="21463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ZoneTexte 28"/>
          <p:cNvSpPr txBox="1"/>
          <p:nvPr/>
        </p:nvSpPr>
        <p:spPr>
          <a:xfrm>
            <a:off x="97872" y="5270500"/>
            <a:ext cx="8909518" cy="923330"/>
          </a:xfrm>
          <a:prstGeom prst="rect">
            <a:avLst/>
          </a:prstGeom>
          <a:noFill/>
        </p:spPr>
        <p:txBody>
          <a:bodyPr wrap="square" rtlCol="0">
            <a:spAutoFit/>
          </a:bodyPr>
          <a:lstStyle/>
          <a:p>
            <a:r>
              <a:rPr lang="fr-FR" dirty="0" smtClean="0">
                <a:solidFill>
                  <a:srgbClr val="F8FF95"/>
                </a:solidFill>
              </a:rPr>
              <a:t>=&gt; the </a:t>
            </a:r>
            <a:r>
              <a:rPr lang="fr-FR" dirty="0">
                <a:solidFill>
                  <a:srgbClr val="F8FF95"/>
                </a:solidFill>
              </a:rPr>
              <a:t>acquisition of new structure </a:t>
            </a:r>
            <a:r>
              <a:rPr lang="fr-FR" dirty="0" err="1">
                <a:solidFill>
                  <a:srgbClr val="F8FF95"/>
                </a:solidFill>
              </a:rPr>
              <a:t>knowledge</a:t>
            </a:r>
            <a:r>
              <a:rPr lang="fr-FR" dirty="0">
                <a:solidFill>
                  <a:srgbClr val="F8FF95"/>
                </a:solidFill>
              </a:rPr>
              <a:t> not </a:t>
            </a:r>
            <a:r>
              <a:rPr lang="fr-FR" dirty="0" err="1">
                <a:solidFill>
                  <a:srgbClr val="F8FF95"/>
                </a:solidFill>
              </a:rPr>
              <a:t>only</a:t>
            </a:r>
            <a:r>
              <a:rPr lang="fr-FR" dirty="0">
                <a:solidFill>
                  <a:srgbClr val="F8FF95"/>
                </a:solidFill>
              </a:rPr>
              <a:t> influences </a:t>
            </a:r>
            <a:r>
              <a:rPr lang="fr-FR" dirty="0" err="1" smtClean="0">
                <a:solidFill>
                  <a:srgbClr val="F8FF95"/>
                </a:solidFill>
              </a:rPr>
              <a:t>grammaticality</a:t>
            </a:r>
            <a:r>
              <a:rPr lang="fr-FR" dirty="0">
                <a:solidFill>
                  <a:srgbClr val="F8FF95"/>
                </a:solidFill>
              </a:rPr>
              <a:t> </a:t>
            </a:r>
            <a:r>
              <a:rPr lang="fr-FR" dirty="0" err="1" smtClean="0">
                <a:solidFill>
                  <a:srgbClr val="F8FF95"/>
                </a:solidFill>
              </a:rPr>
              <a:t>judgments</a:t>
            </a:r>
            <a:r>
              <a:rPr lang="fr-FR" dirty="0" smtClean="0">
                <a:solidFill>
                  <a:srgbClr val="F8FF95"/>
                </a:solidFill>
              </a:rPr>
              <a:t> </a:t>
            </a:r>
            <a:r>
              <a:rPr lang="fr-FR" dirty="0">
                <a:solidFill>
                  <a:srgbClr val="F8FF95"/>
                </a:solidFill>
              </a:rPr>
              <a:t>on </a:t>
            </a:r>
            <a:r>
              <a:rPr lang="fr-FR" dirty="0" err="1">
                <a:solidFill>
                  <a:srgbClr val="F8FF95"/>
                </a:solidFill>
              </a:rPr>
              <a:t>entire</a:t>
            </a:r>
            <a:r>
              <a:rPr lang="fr-FR" dirty="0">
                <a:solidFill>
                  <a:srgbClr val="F8FF95"/>
                </a:solidFill>
              </a:rPr>
              <a:t> </a:t>
            </a:r>
            <a:r>
              <a:rPr lang="fr-FR" dirty="0" err="1" smtClean="0">
                <a:solidFill>
                  <a:srgbClr val="F8FF95"/>
                </a:solidFill>
              </a:rPr>
              <a:t>sequences</a:t>
            </a:r>
            <a:r>
              <a:rPr lang="fr-FR" dirty="0" smtClean="0">
                <a:solidFill>
                  <a:srgbClr val="F8FF95"/>
                </a:solidFill>
              </a:rPr>
              <a:t>, </a:t>
            </a:r>
            <a:r>
              <a:rPr lang="fr-FR" dirty="0">
                <a:solidFill>
                  <a:srgbClr val="F8FF95"/>
                </a:solidFill>
              </a:rPr>
              <a:t>but </a:t>
            </a:r>
            <a:r>
              <a:rPr lang="fr-FR" dirty="0" err="1" smtClean="0">
                <a:solidFill>
                  <a:srgbClr val="F8FF95"/>
                </a:solidFill>
              </a:rPr>
              <a:t>allows</a:t>
            </a:r>
            <a:r>
              <a:rPr lang="fr-FR" dirty="0">
                <a:solidFill>
                  <a:srgbClr val="F8FF95"/>
                </a:solidFill>
              </a:rPr>
              <a:t> </a:t>
            </a:r>
            <a:r>
              <a:rPr lang="fr-FR" dirty="0" err="1" smtClean="0">
                <a:solidFill>
                  <a:srgbClr val="F8FF95"/>
                </a:solidFill>
              </a:rPr>
              <a:t>developing</a:t>
            </a:r>
            <a:r>
              <a:rPr lang="fr-FR" dirty="0" smtClean="0">
                <a:solidFill>
                  <a:srgbClr val="F8FF95"/>
                </a:solidFill>
              </a:rPr>
              <a:t> </a:t>
            </a:r>
            <a:r>
              <a:rPr lang="fr-FR" dirty="0" err="1">
                <a:solidFill>
                  <a:srgbClr val="F8FF95"/>
                </a:solidFill>
              </a:rPr>
              <a:t>perceptual</a:t>
            </a:r>
            <a:r>
              <a:rPr lang="fr-FR" dirty="0">
                <a:solidFill>
                  <a:srgbClr val="F8FF95"/>
                </a:solidFill>
              </a:rPr>
              <a:t> expectations </a:t>
            </a:r>
            <a:r>
              <a:rPr lang="fr-FR" dirty="0" err="1">
                <a:solidFill>
                  <a:srgbClr val="F8FF95"/>
                </a:solidFill>
              </a:rPr>
              <a:t>that</a:t>
            </a:r>
            <a:r>
              <a:rPr lang="fr-FR" dirty="0">
                <a:solidFill>
                  <a:srgbClr val="F8FF95"/>
                </a:solidFill>
              </a:rPr>
              <a:t> influence single </a:t>
            </a:r>
            <a:r>
              <a:rPr lang="fr-FR" dirty="0" err="1">
                <a:solidFill>
                  <a:srgbClr val="F8FF95"/>
                </a:solidFill>
              </a:rPr>
              <a:t>event</a:t>
            </a:r>
            <a:r>
              <a:rPr lang="fr-FR" dirty="0">
                <a:solidFill>
                  <a:srgbClr val="F8FF95"/>
                </a:solidFill>
              </a:rPr>
              <a:t> </a:t>
            </a:r>
            <a:r>
              <a:rPr lang="fr-FR" dirty="0" err="1" smtClean="0">
                <a:solidFill>
                  <a:srgbClr val="F8FF95"/>
                </a:solidFill>
              </a:rPr>
              <a:t>processing</a:t>
            </a:r>
            <a:r>
              <a:rPr lang="fr-FR" dirty="0" smtClean="0">
                <a:solidFill>
                  <a:srgbClr val="F8FF95"/>
                </a:solidFill>
              </a:rPr>
              <a:t>.</a:t>
            </a:r>
          </a:p>
        </p:txBody>
      </p:sp>
    </p:spTree>
    <p:extLst>
      <p:ext uri="{BB962C8B-B14F-4D97-AF65-F5344CB8AC3E}">
        <p14:creationId xmlns:p14="http://schemas.microsoft.com/office/powerpoint/2010/main" val="15202031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8" grpId="1" animBg="1"/>
      <p:bldP spid="2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964396" y="31752"/>
            <a:ext cx="3218399" cy="369332"/>
          </a:xfrm>
          <a:prstGeom prst="rect">
            <a:avLst/>
          </a:prstGeom>
          <a:noFill/>
        </p:spPr>
        <p:txBody>
          <a:bodyPr wrap="none" rtlCol="0">
            <a:spAutoFit/>
          </a:bodyPr>
          <a:lstStyle/>
          <a:p>
            <a:r>
              <a:rPr lang="fr-FR" dirty="0" err="1" smtClean="0">
                <a:solidFill>
                  <a:srgbClr val="F8FF95"/>
                </a:solidFill>
              </a:rPr>
              <a:t>Saffran</a:t>
            </a:r>
            <a:r>
              <a:rPr lang="fr-FR" dirty="0" smtClean="0">
                <a:solidFill>
                  <a:srgbClr val="F8FF95"/>
                </a:solidFill>
              </a:rPr>
              <a:t>, Newport, &amp; </a:t>
            </a:r>
            <a:r>
              <a:rPr lang="fr-FR" dirty="0" err="1" smtClean="0">
                <a:solidFill>
                  <a:srgbClr val="F8FF95"/>
                </a:solidFill>
              </a:rPr>
              <a:t>Aslin</a:t>
            </a:r>
            <a:r>
              <a:rPr lang="fr-FR" dirty="0" smtClean="0">
                <a:solidFill>
                  <a:srgbClr val="F8FF95"/>
                </a:solidFill>
              </a:rPr>
              <a:t> (1996)</a:t>
            </a:r>
            <a:endParaRPr lang="fr-FR" dirty="0">
              <a:solidFill>
                <a:srgbClr val="F8FF95"/>
              </a:solidFill>
            </a:endParaRPr>
          </a:p>
        </p:txBody>
      </p:sp>
      <p:sp>
        <p:nvSpPr>
          <p:cNvPr id="3" name="ZoneTexte 2"/>
          <p:cNvSpPr txBox="1"/>
          <p:nvPr/>
        </p:nvSpPr>
        <p:spPr>
          <a:xfrm>
            <a:off x="0" y="0"/>
            <a:ext cx="2555883" cy="369332"/>
          </a:xfrm>
          <a:prstGeom prst="rect">
            <a:avLst/>
          </a:prstGeom>
          <a:noFill/>
        </p:spPr>
        <p:txBody>
          <a:bodyPr wrap="none" rtlCol="0">
            <a:spAutoFit/>
          </a:bodyPr>
          <a:lstStyle/>
          <a:p>
            <a:r>
              <a:rPr lang="fr-FR" dirty="0" smtClean="0">
                <a:solidFill>
                  <a:srgbClr val="F8FF95"/>
                </a:solidFill>
              </a:rPr>
              <a:t>Apprentissage statistique</a:t>
            </a:r>
            <a:endParaRPr lang="fr-FR" dirty="0">
              <a:solidFill>
                <a:srgbClr val="F8FF95"/>
              </a:solidFill>
            </a:endParaRPr>
          </a:p>
        </p:txBody>
      </p:sp>
      <p:sp>
        <p:nvSpPr>
          <p:cNvPr id="4" name="ZoneTexte 3"/>
          <p:cNvSpPr txBox="1"/>
          <p:nvPr/>
        </p:nvSpPr>
        <p:spPr>
          <a:xfrm>
            <a:off x="165573" y="1058333"/>
            <a:ext cx="5057795" cy="369332"/>
          </a:xfrm>
          <a:prstGeom prst="rect">
            <a:avLst/>
          </a:prstGeom>
          <a:noFill/>
        </p:spPr>
        <p:txBody>
          <a:bodyPr wrap="none" rtlCol="0">
            <a:spAutoFit/>
          </a:bodyPr>
          <a:lstStyle/>
          <a:p>
            <a:r>
              <a:rPr lang="fr-FR" dirty="0" smtClean="0">
                <a:solidFill>
                  <a:srgbClr val="F8FF95"/>
                </a:solidFill>
              </a:rPr>
              <a:t>langage artificiel constitué  de 6 mots de 3 syllabes</a:t>
            </a:r>
            <a:endParaRPr lang="fr-FR" dirty="0">
              <a:solidFill>
                <a:srgbClr val="F8FF95"/>
              </a:solidFill>
            </a:endParaRPr>
          </a:p>
        </p:txBody>
      </p:sp>
      <p:sp>
        <p:nvSpPr>
          <p:cNvPr id="5" name="ZoneTexte 4"/>
          <p:cNvSpPr txBox="1"/>
          <p:nvPr/>
        </p:nvSpPr>
        <p:spPr>
          <a:xfrm>
            <a:off x="6553200" y="550501"/>
            <a:ext cx="901621" cy="1754327"/>
          </a:xfrm>
          <a:prstGeom prst="rect">
            <a:avLst/>
          </a:prstGeom>
          <a:noFill/>
        </p:spPr>
        <p:txBody>
          <a:bodyPr wrap="none" rtlCol="0">
            <a:spAutoFit/>
          </a:bodyPr>
          <a:lstStyle/>
          <a:p>
            <a:r>
              <a:rPr lang="fr-FR" dirty="0" err="1" smtClean="0">
                <a:solidFill>
                  <a:srgbClr val="F8FF95"/>
                </a:solidFill>
              </a:rPr>
              <a:t>babupu</a:t>
            </a:r>
            <a:endParaRPr lang="fr-FR" dirty="0" smtClean="0">
              <a:solidFill>
                <a:srgbClr val="F8FF95"/>
              </a:solidFill>
            </a:endParaRPr>
          </a:p>
          <a:p>
            <a:r>
              <a:rPr lang="fr-FR" dirty="0" err="1" smtClean="0">
                <a:solidFill>
                  <a:srgbClr val="F8FF95"/>
                </a:solidFill>
              </a:rPr>
              <a:t>bupada</a:t>
            </a:r>
            <a:endParaRPr lang="fr-FR" dirty="0" smtClean="0">
              <a:solidFill>
                <a:srgbClr val="F8FF95"/>
              </a:solidFill>
            </a:endParaRPr>
          </a:p>
          <a:p>
            <a:r>
              <a:rPr lang="fr-FR" dirty="0" err="1" smtClean="0">
                <a:solidFill>
                  <a:srgbClr val="F8FF95"/>
                </a:solidFill>
              </a:rPr>
              <a:t>dutaba</a:t>
            </a:r>
            <a:endParaRPr lang="fr-FR" dirty="0" smtClean="0">
              <a:solidFill>
                <a:srgbClr val="F8FF95"/>
              </a:solidFill>
            </a:endParaRPr>
          </a:p>
          <a:p>
            <a:r>
              <a:rPr lang="fr-FR" dirty="0" err="1" smtClean="0">
                <a:solidFill>
                  <a:srgbClr val="F8FF95"/>
                </a:solidFill>
              </a:rPr>
              <a:t>patubi</a:t>
            </a:r>
            <a:endParaRPr lang="fr-FR" dirty="0" smtClean="0">
              <a:solidFill>
                <a:srgbClr val="F8FF95"/>
              </a:solidFill>
            </a:endParaRPr>
          </a:p>
          <a:p>
            <a:r>
              <a:rPr lang="fr-FR" dirty="0" err="1" smtClean="0">
                <a:solidFill>
                  <a:srgbClr val="F8FF95"/>
                </a:solidFill>
              </a:rPr>
              <a:t>pidabu</a:t>
            </a:r>
            <a:endParaRPr lang="fr-FR" dirty="0" smtClean="0">
              <a:solidFill>
                <a:srgbClr val="F8FF95"/>
              </a:solidFill>
            </a:endParaRPr>
          </a:p>
          <a:p>
            <a:r>
              <a:rPr lang="fr-FR" dirty="0" err="1" smtClean="0">
                <a:solidFill>
                  <a:srgbClr val="F8FF95"/>
                </a:solidFill>
              </a:rPr>
              <a:t>tutibu</a:t>
            </a:r>
            <a:endParaRPr lang="fr-FR" dirty="0">
              <a:solidFill>
                <a:srgbClr val="F8FF95"/>
              </a:solidFill>
            </a:endParaRPr>
          </a:p>
        </p:txBody>
      </p:sp>
      <p:sp>
        <p:nvSpPr>
          <p:cNvPr id="7" name="ZoneTexte 6"/>
          <p:cNvSpPr txBox="1"/>
          <p:nvPr/>
        </p:nvSpPr>
        <p:spPr>
          <a:xfrm>
            <a:off x="165573" y="2675466"/>
            <a:ext cx="6277267" cy="369332"/>
          </a:xfrm>
          <a:prstGeom prst="rect">
            <a:avLst/>
          </a:prstGeom>
          <a:noFill/>
        </p:spPr>
        <p:txBody>
          <a:bodyPr wrap="none" rtlCol="0">
            <a:spAutoFit/>
          </a:bodyPr>
          <a:lstStyle/>
          <a:p>
            <a:r>
              <a:rPr lang="fr-FR" dirty="0" smtClean="0">
                <a:solidFill>
                  <a:srgbClr val="F8FF95"/>
                </a:solidFill>
              </a:rPr>
              <a:t>Probabilité transitionnelle (PT) = la probabilité d’avoir Y sachant X</a:t>
            </a:r>
            <a:endParaRPr lang="fr-FR" dirty="0">
              <a:solidFill>
                <a:srgbClr val="F8FF95"/>
              </a:solidFill>
            </a:endParaRPr>
          </a:p>
        </p:txBody>
      </p:sp>
      <p:pic>
        <p:nvPicPr>
          <p:cNvPr id="8" name="Image 7"/>
          <p:cNvPicPr>
            <a:picLocks noChangeAspect="1"/>
          </p:cNvPicPr>
          <p:nvPr/>
        </p:nvPicPr>
        <p:blipFill>
          <a:blip r:embed="rId2"/>
          <a:stretch>
            <a:fillRect/>
          </a:stretch>
        </p:blipFill>
        <p:spPr>
          <a:xfrm>
            <a:off x="1987550" y="3304116"/>
            <a:ext cx="5168900" cy="2133600"/>
          </a:xfrm>
          <a:prstGeom prst="rect">
            <a:avLst/>
          </a:prstGeom>
        </p:spPr>
      </p:pic>
      <p:sp>
        <p:nvSpPr>
          <p:cNvPr id="9" name="ZoneTexte 8"/>
          <p:cNvSpPr txBox="1"/>
          <p:nvPr/>
        </p:nvSpPr>
        <p:spPr>
          <a:xfrm>
            <a:off x="165573" y="5987018"/>
            <a:ext cx="2390310" cy="646331"/>
          </a:xfrm>
          <a:prstGeom prst="rect">
            <a:avLst/>
          </a:prstGeom>
          <a:noFill/>
        </p:spPr>
        <p:txBody>
          <a:bodyPr wrap="none" rtlCol="0">
            <a:spAutoFit/>
          </a:bodyPr>
          <a:lstStyle/>
          <a:p>
            <a:r>
              <a:rPr lang="fr-FR" dirty="0" smtClean="0">
                <a:solidFill>
                  <a:srgbClr val="F8FF95"/>
                </a:solidFill>
              </a:rPr>
              <a:t>PT intra- mot = 0 .31 - 1</a:t>
            </a:r>
          </a:p>
          <a:p>
            <a:r>
              <a:rPr lang="fr-FR" dirty="0" smtClean="0">
                <a:solidFill>
                  <a:srgbClr val="F8FF95"/>
                </a:solidFill>
              </a:rPr>
              <a:t>PT inter-mot = 0.1 - 0.2</a:t>
            </a:r>
            <a:endParaRPr lang="fr-FR" dirty="0">
              <a:solidFill>
                <a:srgbClr val="F8FF95"/>
              </a:solidFill>
            </a:endParaRPr>
          </a:p>
        </p:txBody>
      </p:sp>
      <p:sp>
        <p:nvSpPr>
          <p:cNvPr id="10" name="ZoneTexte 9">
            <a:hlinkClick r:id="" action="ppaction://noaction">
              <a:snd r:embed="rId3" name="Syllables.wav"/>
            </a:hlinkClick>
          </p:cNvPr>
          <p:cNvSpPr txBox="1"/>
          <p:nvPr/>
        </p:nvSpPr>
        <p:spPr>
          <a:xfrm>
            <a:off x="165573" y="1558240"/>
            <a:ext cx="5701989" cy="369332"/>
          </a:xfrm>
          <a:prstGeom prst="rect">
            <a:avLst/>
          </a:prstGeom>
          <a:noFill/>
        </p:spPr>
        <p:txBody>
          <a:bodyPr wrap="none" rtlCol="0">
            <a:spAutoFit/>
          </a:bodyPr>
          <a:lstStyle/>
          <a:p>
            <a:r>
              <a:rPr lang="fr-FR" dirty="0" err="1" smtClean="0">
                <a:solidFill>
                  <a:srgbClr val="F8FF95"/>
                </a:solidFill>
              </a:rPr>
              <a:t>babupu</a:t>
            </a:r>
            <a:r>
              <a:rPr lang="fr-FR" dirty="0" err="1" smtClean="0">
                <a:solidFill>
                  <a:srgbClr val="BC1789"/>
                </a:solidFill>
              </a:rPr>
              <a:t>dutaba</a:t>
            </a:r>
            <a:r>
              <a:rPr lang="fr-FR" dirty="0" err="1" smtClean="0">
                <a:solidFill>
                  <a:srgbClr val="F8FF95"/>
                </a:solidFill>
              </a:rPr>
              <a:t>pidabu</a:t>
            </a:r>
            <a:r>
              <a:rPr lang="fr-FR" dirty="0" err="1" smtClean="0">
                <a:solidFill>
                  <a:srgbClr val="BC1789"/>
                </a:solidFill>
              </a:rPr>
              <a:t>babupu</a:t>
            </a:r>
            <a:r>
              <a:rPr lang="fr-FR" dirty="0" err="1" smtClean="0">
                <a:solidFill>
                  <a:srgbClr val="F8FF95"/>
                </a:solidFill>
              </a:rPr>
              <a:t>tutibu</a:t>
            </a:r>
            <a:r>
              <a:rPr lang="fr-FR" dirty="0" err="1" smtClean="0">
                <a:solidFill>
                  <a:srgbClr val="BC1789"/>
                </a:solidFill>
              </a:rPr>
              <a:t>pidabu</a:t>
            </a:r>
            <a:r>
              <a:rPr lang="fr-FR" dirty="0" err="1" smtClean="0">
                <a:solidFill>
                  <a:srgbClr val="F8FF95"/>
                </a:solidFill>
              </a:rPr>
              <a:t>babupu</a:t>
            </a:r>
            <a:r>
              <a:rPr lang="fr-FR" dirty="0" err="1" smtClean="0">
                <a:solidFill>
                  <a:srgbClr val="BC1789"/>
                </a:solidFill>
              </a:rPr>
              <a:t>dutaba</a:t>
            </a:r>
            <a:r>
              <a:rPr lang="fr-FR" dirty="0" smtClean="0">
                <a:solidFill>
                  <a:srgbClr val="F8FF95"/>
                </a:solidFill>
              </a:rPr>
              <a:t>...</a:t>
            </a:r>
            <a:endParaRPr lang="fr-FR" dirty="0">
              <a:solidFill>
                <a:srgbClr val="F8FF95"/>
              </a:solidFill>
            </a:endParaRPr>
          </a:p>
        </p:txBody>
      </p:sp>
    </p:spTree>
    <p:extLst>
      <p:ext uri="{BB962C8B-B14F-4D97-AF65-F5344CB8AC3E}">
        <p14:creationId xmlns:p14="http://schemas.microsoft.com/office/powerpoint/2010/main" val="17671546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9" grpId="0"/>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557871" y="1772954"/>
            <a:ext cx="8058341" cy="5043242"/>
          </a:xfrm>
          <a:prstGeom prst="rect">
            <a:avLst/>
          </a:prstGeom>
        </p:spPr>
      </p:pic>
      <p:sp>
        <p:nvSpPr>
          <p:cNvPr id="4" name="ZoneTexte 3"/>
          <p:cNvSpPr txBox="1"/>
          <p:nvPr/>
        </p:nvSpPr>
        <p:spPr>
          <a:xfrm>
            <a:off x="0" y="0"/>
            <a:ext cx="901621" cy="1754327"/>
          </a:xfrm>
          <a:prstGeom prst="rect">
            <a:avLst/>
          </a:prstGeom>
          <a:noFill/>
        </p:spPr>
        <p:txBody>
          <a:bodyPr wrap="none" rtlCol="0">
            <a:spAutoFit/>
          </a:bodyPr>
          <a:lstStyle/>
          <a:p>
            <a:r>
              <a:rPr lang="fr-FR" dirty="0" err="1" smtClean="0">
                <a:solidFill>
                  <a:srgbClr val="F8FF95"/>
                </a:solidFill>
              </a:rPr>
              <a:t>ba</a:t>
            </a:r>
            <a:r>
              <a:rPr lang="fr-FR" dirty="0" err="1" smtClean="0">
                <a:solidFill>
                  <a:srgbClr val="008000"/>
                </a:solidFill>
              </a:rPr>
              <a:t>bu</a:t>
            </a:r>
            <a:r>
              <a:rPr lang="fr-FR" dirty="0" err="1" smtClean="0">
                <a:solidFill>
                  <a:srgbClr val="F8FF95"/>
                </a:solidFill>
              </a:rPr>
              <a:t>pu</a:t>
            </a:r>
            <a:endParaRPr lang="fr-FR" dirty="0" smtClean="0">
              <a:solidFill>
                <a:srgbClr val="F8FF95"/>
              </a:solidFill>
            </a:endParaRPr>
          </a:p>
          <a:p>
            <a:r>
              <a:rPr lang="fr-FR" dirty="0" err="1" smtClean="0">
                <a:solidFill>
                  <a:srgbClr val="F8FF95"/>
                </a:solidFill>
              </a:rPr>
              <a:t>bu</a:t>
            </a:r>
            <a:r>
              <a:rPr lang="fr-FR" dirty="0" err="1" smtClean="0">
                <a:solidFill>
                  <a:srgbClr val="BC1789"/>
                </a:solidFill>
              </a:rPr>
              <a:t>pada</a:t>
            </a:r>
            <a:endParaRPr lang="fr-FR" dirty="0" smtClean="0">
              <a:solidFill>
                <a:srgbClr val="BC1789"/>
              </a:solidFill>
            </a:endParaRPr>
          </a:p>
          <a:p>
            <a:r>
              <a:rPr lang="fr-FR" dirty="0" err="1" smtClean="0">
                <a:solidFill>
                  <a:srgbClr val="BC1789"/>
                </a:solidFill>
              </a:rPr>
              <a:t>du</a:t>
            </a:r>
            <a:r>
              <a:rPr lang="fr-FR" dirty="0" err="1" smtClean="0">
                <a:solidFill>
                  <a:srgbClr val="F8FF95"/>
                </a:solidFill>
              </a:rPr>
              <a:t>taba</a:t>
            </a:r>
            <a:endParaRPr lang="fr-FR" dirty="0" smtClean="0">
              <a:solidFill>
                <a:srgbClr val="F8FF95"/>
              </a:solidFill>
            </a:endParaRPr>
          </a:p>
          <a:p>
            <a:r>
              <a:rPr lang="fr-FR" dirty="0" err="1" smtClean="0">
                <a:solidFill>
                  <a:srgbClr val="F8FF95"/>
                </a:solidFill>
              </a:rPr>
              <a:t>patubi</a:t>
            </a:r>
            <a:endParaRPr lang="fr-FR" dirty="0" smtClean="0">
              <a:solidFill>
                <a:srgbClr val="F8FF95"/>
              </a:solidFill>
            </a:endParaRPr>
          </a:p>
          <a:p>
            <a:r>
              <a:rPr lang="fr-FR" dirty="0" err="1" smtClean="0">
                <a:solidFill>
                  <a:srgbClr val="F8FF95"/>
                </a:solidFill>
              </a:rPr>
              <a:t>pi</a:t>
            </a:r>
            <a:r>
              <a:rPr lang="fr-FR" dirty="0" err="1" smtClean="0">
                <a:solidFill>
                  <a:srgbClr val="008000"/>
                </a:solidFill>
              </a:rPr>
              <a:t>da</a:t>
            </a:r>
            <a:r>
              <a:rPr lang="fr-FR" dirty="0" err="1" smtClean="0">
                <a:solidFill>
                  <a:srgbClr val="F8FF95"/>
                </a:solidFill>
              </a:rPr>
              <a:t>bu</a:t>
            </a:r>
            <a:endParaRPr lang="fr-FR" dirty="0" smtClean="0">
              <a:solidFill>
                <a:srgbClr val="F8FF95"/>
              </a:solidFill>
            </a:endParaRPr>
          </a:p>
          <a:p>
            <a:r>
              <a:rPr lang="fr-FR" dirty="0" err="1" smtClean="0">
                <a:solidFill>
                  <a:srgbClr val="F8FF95"/>
                </a:solidFill>
              </a:rPr>
              <a:t>tu</a:t>
            </a:r>
            <a:r>
              <a:rPr lang="fr-FR" dirty="0" err="1" smtClean="0">
                <a:solidFill>
                  <a:srgbClr val="008000"/>
                </a:solidFill>
              </a:rPr>
              <a:t>ti</a:t>
            </a:r>
            <a:r>
              <a:rPr lang="fr-FR" dirty="0" err="1" smtClean="0">
                <a:solidFill>
                  <a:srgbClr val="F8FF95"/>
                </a:solidFill>
              </a:rPr>
              <a:t>bu</a:t>
            </a:r>
            <a:endParaRPr lang="fr-FR" dirty="0">
              <a:solidFill>
                <a:srgbClr val="F8FF95"/>
              </a:solidFill>
            </a:endParaRPr>
          </a:p>
        </p:txBody>
      </p:sp>
      <p:sp>
        <p:nvSpPr>
          <p:cNvPr id="5" name="ZoneTexte 4"/>
          <p:cNvSpPr txBox="1"/>
          <p:nvPr/>
        </p:nvSpPr>
        <p:spPr>
          <a:xfrm>
            <a:off x="2370666" y="111667"/>
            <a:ext cx="2275908" cy="923330"/>
          </a:xfrm>
          <a:prstGeom prst="rect">
            <a:avLst/>
          </a:prstGeom>
          <a:noFill/>
        </p:spPr>
        <p:txBody>
          <a:bodyPr wrap="none" rtlCol="0">
            <a:spAutoFit/>
          </a:bodyPr>
          <a:lstStyle/>
          <a:p>
            <a:r>
              <a:rPr lang="fr-FR" dirty="0" smtClean="0">
                <a:solidFill>
                  <a:srgbClr val="F8FF95"/>
                </a:solidFill>
              </a:rPr>
              <a:t>Non-mots:	</a:t>
            </a:r>
            <a:r>
              <a:rPr lang="fr-FR" dirty="0" err="1" smtClean="0">
                <a:solidFill>
                  <a:srgbClr val="008000"/>
                </a:solidFill>
              </a:rPr>
              <a:t>budati</a:t>
            </a:r>
            <a:endParaRPr lang="fr-FR" dirty="0" smtClean="0">
              <a:solidFill>
                <a:srgbClr val="008000"/>
              </a:solidFill>
            </a:endParaRPr>
          </a:p>
          <a:p>
            <a:r>
              <a:rPr lang="fr-FR" dirty="0" smtClean="0">
                <a:solidFill>
                  <a:srgbClr val="F8FF95"/>
                </a:solidFill>
              </a:rPr>
              <a:t>Partie mots: 	</a:t>
            </a:r>
            <a:r>
              <a:rPr lang="fr-FR" dirty="0" err="1" smtClean="0">
                <a:solidFill>
                  <a:srgbClr val="BC1789"/>
                </a:solidFill>
              </a:rPr>
              <a:t>padadu</a:t>
            </a:r>
            <a:endParaRPr lang="fr-FR" dirty="0" smtClean="0">
              <a:solidFill>
                <a:srgbClr val="BC1789"/>
              </a:solidFill>
            </a:endParaRPr>
          </a:p>
          <a:p>
            <a:r>
              <a:rPr lang="fr-FR" dirty="0" smtClean="0">
                <a:solidFill>
                  <a:srgbClr val="F8FF95"/>
                </a:solidFill>
              </a:rPr>
              <a:t>2AFC</a:t>
            </a:r>
            <a:endParaRPr lang="fr-FR" dirty="0">
              <a:solidFill>
                <a:srgbClr val="F8FF95"/>
              </a:solidFill>
            </a:endParaRPr>
          </a:p>
        </p:txBody>
      </p:sp>
    </p:spTree>
    <p:extLst>
      <p:ext uri="{BB962C8B-B14F-4D97-AF65-F5344CB8AC3E}">
        <p14:creationId xmlns:p14="http://schemas.microsoft.com/office/powerpoint/2010/main" val="816015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4099349" cy="369332"/>
          </a:xfrm>
          <a:prstGeom prst="rect">
            <a:avLst/>
          </a:prstGeom>
          <a:noFill/>
        </p:spPr>
        <p:txBody>
          <a:bodyPr wrap="none" rtlCol="0">
            <a:spAutoFit/>
          </a:bodyPr>
          <a:lstStyle/>
          <a:p>
            <a:r>
              <a:rPr lang="fr-FR" dirty="0" err="1" smtClean="0">
                <a:solidFill>
                  <a:srgbClr val="F8FF95"/>
                </a:solidFill>
              </a:rPr>
              <a:t>Saffran</a:t>
            </a:r>
            <a:r>
              <a:rPr lang="fr-FR" dirty="0" smtClean="0">
                <a:solidFill>
                  <a:srgbClr val="F8FF95"/>
                </a:solidFill>
              </a:rPr>
              <a:t>, Johnson, </a:t>
            </a:r>
            <a:r>
              <a:rPr lang="fr-FR" dirty="0" err="1" smtClean="0">
                <a:solidFill>
                  <a:srgbClr val="F8FF95"/>
                </a:solidFill>
              </a:rPr>
              <a:t>Aslin</a:t>
            </a:r>
            <a:r>
              <a:rPr lang="fr-FR" dirty="0" smtClean="0">
                <a:solidFill>
                  <a:srgbClr val="F8FF95"/>
                </a:solidFill>
              </a:rPr>
              <a:t>, &amp; Newport (1999)</a:t>
            </a:r>
          </a:p>
        </p:txBody>
      </p:sp>
      <p:sp>
        <p:nvSpPr>
          <p:cNvPr id="3" name="Text Box 5"/>
          <p:cNvSpPr txBox="1">
            <a:spLocks noChangeArrowheads="1"/>
          </p:cNvSpPr>
          <p:nvPr/>
        </p:nvSpPr>
        <p:spPr bwMode="auto">
          <a:xfrm>
            <a:off x="0" y="579203"/>
            <a:ext cx="9083675" cy="923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rgbClr val="F9FF83"/>
                </a:solidFill>
                <a:latin typeface="Times New Roman" charset="0"/>
                <a:ea typeface="ＭＳ Ｐゴシック" charset="0"/>
                <a:cs typeface="ＭＳ Ｐゴシック" charset="0"/>
              </a:defRPr>
            </a:lvl1pPr>
            <a:lvl2pPr marL="742950" indent="-285750">
              <a:defRPr sz="2400">
                <a:solidFill>
                  <a:srgbClr val="F9FF83"/>
                </a:solidFill>
                <a:latin typeface="Times New Roman" charset="0"/>
                <a:ea typeface="ＭＳ Ｐゴシック" charset="0"/>
              </a:defRPr>
            </a:lvl2pPr>
            <a:lvl3pPr marL="1143000" indent="-228600">
              <a:defRPr sz="2400">
                <a:solidFill>
                  <a:srgbClr val="F9FF83"/>
                </a:solidFill>
                <a:latin typeface="Times New Roman" charset="0"/>
                <a:ea typeface="ＭＳ Ｐゴシック" charset="0"/>
              </a:defRPr>
            </a:lvl3pPr>
            <a:lvl4pPr marL="1600200" indent="-228600">
              <a:defRPr sz="2400">
                <a:solidFill>
                  <a:srgbClr val="F9FF83"/>
                </a:solidFill>
                <a:latin typeface="Times New Roman" charset="0"/>
                <a:ea typeface="ＭＳ Ｐゴシック" charset="0"/>
              </a:defRPr>
            </a:lvl4pPr>
            <a:lvl5pPr marL="2057400" indent="-228600">
              <a:defRPr sz="2400">
                <a:solidFill>
                  <a:srgbClr val="F9FF83"/>
                </a:solidFill>
                <a:latin typeface="Times New Roman" charset="0"/>
                <a:ea typeface="ＭＳ Ｐゴシック" charset="0"/>
              </a:defRPr>
            </a:lvl5pPr>
            <a:lvl6pPr marL="2514600" indent="-228600" eaLnBrk="0" fontAlgn="base" hangingPunct="0">
              <a:spcBef>
                <a:spcPct val="0"/>
              </a:spcBef>
              <a:spcAft>
                <a:spcPct val="0"/>
              </a:spcAft>
              <a:defRPr sz="2400">
                <a:solidFill>
                  <a:srgbClr val="F9FF83"/>
                </a:solidFill>
                <a:latin typeface="Times New Roman" charset="0"/>
                <a:ea typeface="ＭＳ Ｐゴシック" charset="0"/>
              </a:defRPr>
            </a:lvl6pPr>
            <a:lvl7pPr marL="2971800" indent="-228600" eaLnBrk="0" fontAlgn="base" hangingPunct="0">
              <a:spcBef>
                <a:spcPct val="0"/>
              </a:spcBef>
              <a:spcAft>
                <a:spcPct val="0"/>
              </a:spcAft>
              <a:defRPr sz="2400">
                <a:solidFill>
                  <a:srgbClr val="F9FF83"/>
                </a:solidFill>
                <a:latin typeface="Times New Roman" charset="0"/>
                <a:ea typeface="ＭＳ Ｐゴシック" charset="0"/>
              </a:defRPr>
            </a:lvl7pPr>
            <a:lvl8pPr marL="3429000" indent="-228600" eaLnBrk="0" fontAlgn="base" hangingPunct="0">
              <a:spcBef>
                <a:spcPct val="0"/>
              </a:spcBef>
              <a:spcAft>
                <a:spcPct val="0"/>
              </a:spcAft>
              <a:defRPr sz="2400">
                <a:solidFill>
                  <a:srgbClr val="F9FF83"/>
                </a:solidFill>
                <a:latin typeface="Times New Roman" charset="0"/>
                <a:ea typeface="ＭＳ Ｐゴシック" charset="0"/>
              </a:defRPr>
            </a:lvl8pPr>
            <a:lvl9pPr marL="3886200" indent="-228600" eaLnBrk="0" fontAlgn="base" hangingPunct="0">
              <a:spcBef>
                <a:spcPct val="0"/>
              </a:spcBef>
              <a:spcAft>
                <a:spcPct val="0"/>
              </a:spcAft>
              <a:defRPr sz="2400">
                <a:solidFill>
                  <a:srgbClr val="F9FF83"/>
                </a:solidFill>
                <a:latin typeface="Times New Roman" charset="0"/>
                <a:ea typeface="ＭＳ Ｐゴシック" charset="0"/>
              </a:defRPr>
            </a:lvl9pPr>
          </a:lstStyle>
          <a:p>
            <a:pPr algn="just"/>
            <a:r>
              <a:rPr lang="fr-FR" sz="1800" dirty="0">
                <a:latin typeface="Calibri"/>
                <a:cs typeface="Calibri"/>
              </a:rPr>
              <a:t>Création d</a:t>
            </a:r>
            <a:r>
              <a:rPr lang="ja-JP" altLang="fr-FR" sz="1800" dirty="0">
                <a:latin typeface="Calibri"/>
                <a:cs typeface="Calibri"/>
              </a:rPr>
              <a:t>’</a:t>
            </a:r>
            <a:r>
              <a:rPr lang="fr-FR" altLang="ja-JP" sz="1800" dirty="0">
                <a:latin typeface="Calibri"/>
                <a:cs typeface="Calibri"/>
              </a:rPr>
              <a:t>un langage de notes en tout point identique au langage de syllabes utilisé par </a:t>
            </a:r>
            <a:r>
              <a:rPr lang="fr-FR" altLang="ja-JP" sz="1800" dirty="0" err="1">
                <a:latin typeface="Calibri"/>
                <a:cs typeface="Calibri"/>
              </a:rPr>
              <a:t>Saffran</a:t>
            </a:r>
            <a:r>
              <a:rPr lang="fr-FR" altLang="ja-JP" sz="1800" dirty="0">
                <a:latin typeface="Calibri"/>
                <a:cs typeface="Calibri"/>
              </a:rPr>
              <a:t> et al. (1996).</a:t>
            </a:r>
          </a:p>
          <a:p>
            <a:pPr algn="just"/>
            <a:r>
              <a:rPr lang="fr-FR" sz="1800" dirty="0">
                <a:latin typeface="Calibri"/>
                <a:cs typeface="Calibri"/>
              </a:rPr>
              <a:t>Remplacement des 11 syllabes par une note (</a:t>
            </a:r>
            <a:r>
              <a:rPr lang="fr-FR" sz="1800" dirty="0" err="1">
                <a:latin typeface="Calibri"/>
                <a:cs typeface="Calibri"/>
              </a:rPr>
              <a:t>e.g</a:t>
            </a:r>
            <a:r>
              <a:rPr lang="fr-FR" sz="1800" dirty="0">
                <a:latin typeface="Calibri"/>
                <a:cs typeface="Calibri"/>
              </a:rPr>
              <a:t>., « bu » devient la note « ré »).</a:t>
            </a:r>
          </a:p>
        </p:txBody>
      </p:sp>
      <p:sp>
        <p:nvSpPr>
          <p:cNvPr id="4" name="Text Box 6"/>
          <p:cNvSpPr txBox="1">
            <a:spLocks noChangeArrowheads="1"/>
          </p:cNvSpPr>
          <p:nvPr/>
        </p:nvSpPr>
        <p:spPr bwMode="auto">
          <a:xfrm>
            <a:off x="0" y="1638307"/>
            <a:ext cx="8991600" cy="923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rgbClr val="F9FF83"/>
                </a:solidFill>
                <a:latin typeface="Times New Roman" charset="0"/>
                <a:ea typeface="ＭＳ Ｐゴシック" charset="0"/>
                <a:cs typeface="ＭＳ Ｐゴシック" charset="0"/>
              </a:defRPr>
            </a:lvl1pPr>
            <a:lvl2pPr marL="742950" indent="-285750">
              <a:defRPr sz="2400">
                <a:solidFill>
                  <a:srgbClr val="F9FF83"/>
                </a:solidFill>
                <a:latin typeface="Times New Roman" charset="0"/>
                <a:ea typeface="ＭＳ Ｐゴシック" charset="0"/>
              </a:defRPr>
            </a:lvl2pPr>
            <a:lvl3pPr marL="1143000" indent="-228600">
              <a:defRPr sz="2400">
                <a:solidFill>
                  <a:srgbClr val="F9FF83"/>
                </a:solidFill>
                <a:latin typeface="Times New Roman" charset="0"/>
                <a:ea typeface="ＭＳ Ｐゴシック" charset="0"/>
              </a:defRPr>
            </a:lvl3pPr>
            <a:lvl4pPr marL="1600200" indent="-228600">
              <a:defRPr sz="2400">
                <a:solidFill>
                  <a:srgbClr val="F9FF83"/>
                </a:solidFill>
                <a:latin typeface="Times New Roman" charset="0"/>
                <a:ea typeface="ＭＳ Ｐゴシック" charset="0"/>
              </a:defRPr>
            </a:lvl4pPr>
            <a:lvl5pPr marL="2057400" indent="-228600">
              <a:defRPr sz="2400">
                <a:solidFill>
                  <a:srgbClr val="F9FF83"/>
                </a:solidFill>
                <a:latin typeface="Times New Roman" charset="0"/>
                <a:ea typeface="ＭＳ Ｐゴシック" charset="0"/>
              </a:defRPr>
            </a:lvl5pPr>
            <a:lvl6pPr marL="2514600" indent="-228600" eaLnBrk="0" fontAlgn="base" hangingPunct="0">
              <a:spcBef>
                <a:spcPct val="0"/>
              </a:spcBef>
              <a:spcAft>
                <a:spcPct val="0"/>
              </a:spcAft>
              <a:defRPr sz="2400">
                <a:solidFill>
                  <a:srgbClr val="F9FF83"/>
                </a:solidFill>
                <a:latin typeface="Times New Roman" charset="0"/>
                <a:ea typeface="ＭＳ Ｐゴシック" charset="0"/>
              </a:defRPr>
            </a:lvl6pPr>
            <a:lvl7pPr marL="2971800" indent="-228600" eaLnBrk="0" fontAlgn="base" hangingPunct="0">
              <a:spcBef>
                <a:spcPct val="0"/>
              </a:spcBef>
              <a:spcAft>
                <a:spcPct val="0"/>
              </a:spcAft>
              <a:defRPr sz="2400">
                <a:solidFill>
                  <a:srgbClr val="F9FF83"/>
                </a:solidFill>
                <a:latin typeface="Times New Roman" charset="0"/>
                <a:ea typeface="ＭＳ Ｐゴシック" charset="0"/>
              </a:defRPr>
            </a:lvl7pPr>
            <a:lvl8pPr marL="3429000" indent="-228600" eaLnBrk="0" fontAlgn="base" hangingPunct="0">
              <a:spcBef>
                <a:spcPct val="0"/>
              </a:spcBef>
              <a:spcAft>
                <a:spcPct val="0"/>
              </a:spcAft>
              <a:defRPr sz="2400">
                <a:solidFill>
                  <a:srgbClr val="F9FF83"/>
                </a:solidFill>
                <a:latin typeface="Times New Roman" charset="0"/>
                <a:ea typeface="ＭＳ Ｐゴシック" charset="0"/>
              </a:defRPr>
            </a:lvl8pPr>
            <a:lvl9pPr marL="3886200" indent="-228600" eaLnBrk="0" fontAlgn="base" hangingPunct="0">
              <a:spcBef>
                <a:spcPct val="0"/>
              </a:spcBef>
              <a:spcAft>
                <a:spcPct val="0"/>
              </a:spcAft>
              <a:defRPr sz="2400">
                <a:solidFill>
                  <a:srgbClr val="F9FF83"/>
                </a:solidFill>
                <a:latin typeface="Times New Roman" charset="0"/>
                <a:ea typeface="ＭＳ Ｐゴシック" charset="0"/>
              </a:defRPr>
            </a:lvl9pPr>
          </a:lstStyle>
          <a:p>
            <a:pPr algn="just"/>
            <a:r>
              <a:rPr lang="fr-FR" sz="1800" dirty="0">
                <a:latin typeface="Calibri"/>
                <a:cs typeface="Calibri"/>
              </a:rPr>
              <a:t>Les 6 mots trisyllabiques (</a:t>
            </a:r>
            <a:r>
              <a:rPr lang="fr-FR" sz="1800" dirty="0" err="1">
                <a:latin typeface="Calibri"/>
                <a:cs typeface="Calibri"/>
              </a:rPr>
              <a:t>e.g</a:t>
            </a:r>
            <a:r>
              <a:rPr lang="fr-FR" sz="1800" dirty="0">
                <a:latin typeface="Calibri"/>
                <a:cs typeface="Calibri"/>
              </a:rPr>
              <a:t>., </a:t>
            </a:r>
            <a:r>
              <a:rPr lang="fr-FR" sz="1800" dirty="0" err="1">
                <a:latin typeface="Calibri"/>
                <a:cs typeface="Calibri"/>
              </a:rPr>
              <a:t>budapa</a:t>
            </a:r>
            <a:r>
              <a:rPr lang="fr-FR" sz="1800" dirty="0">
                <a:latin typeface="Calibri"/>
                <a:cs typeface="Calibri"/>
              </a:rPr>
              <a:t>) ont été transformés en « mots-notes » (</a:t>
            </a:r>
            <a:r>
              <a:rPr lang="fr-FR" sz="1800" dirty="0" err="1">
                <a:latin typeface="Calibri"/>
                <a:cs typeface="Calibri"/>
              </a:rPr>
              <a:t>e.g</a:t>
            </a:r>
            <a:r>
              <a:rPr lang="fr-FR" sz="1800" dirty="0">
                <a:latin typeface="Calibri"/>
                <a:cs typeface="Calibri"/>
              </a:rPr>
              <a:t>., ré-fa-mi). Les mots-notes sont </a:t>
            </a:r>
            <a:r>
              <a:rPr lang="fr-FR" sz="1800" dirty="0" err="1">
                <a:latin typeface="Calibri"/>
                <a:cs typeface="Calibri"/>
              </a:rPr>
              <a:t>aléatorisés</a:t>
            </a:r>
            <a:r>
              <a:rPr lang="fr-FR" sz="1800" dirty="0">
                <a:latin typeface="Calibri"/>
                <a:cs typeface="Calibri"/>
              </a:rPr>
              <a:t> et collés les uns à la suite des autres pour former </a:t>
            </a:r>
            <a:r>
              <a:rPr lang="fr-FR" sz="1800" dirty="0" smtClean="0">
                <a:latin typeface="Calibri"/>
                <a:cs typeface="Calibri"/>
              </a:rPr>
              <a:t>un </a:t>
            </a:r>
            <a:r>
              <a:rPr lang="fr-FR" sz="1800" dirty="0">
                <a:latin typeface="Calibri"/>
                <a:cs typeface="Calibri"/>
              </a:rPr>
              <a:t>langage continu de notes.</a:t>
            </a:r>
          </a:p>
        </p:txBody>
      </p:sp>
      <p:sp>
        <p:nvSpPr>
          <p:cNvPr id="5" name="Text Box 2"/>
          <p:cNvSpPr txBox="1">
            <a:spLocks noChangeArrowheads="1"/>
          </p:cNvSpPr>
          <p:nvPr/>
        </p:nvSpPr>
        <p:spPr bwMode="auto">
          <a:xfrm>
            <a:off x="0" y="2697411"/>
            <a:ext cx="9144000" cy="923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rgbClr val="F9FF83"/>
                </a:solidFill>
                <a:latin typeface="Times New Roman" charset="0"/>
                <a:ea typeface="ＭＳ Ｐゴシック" charset="0"/>
                <a:cs typeface="ＭＳ Ｐゴシック" charset="0"/>
              </a:defRPr>
            </a:lvl1pPr>
            <a:lvl2pPr marL="742950" indent="-285750">
              <a:defRPr sz="2400">
                <a:solidFill>
                  <a:srgbClr val="F9FF83"/>
                </a:solidFill>
                <a:latin typeface="Times New Roman" charset="0"/>
                <a:ea typeface="ＭＳ Ｐゴシック" charset="0"/>
              </a:defRPr>
            </a:lvl2pPr>
            <a:lvl3pPr marL="1143000" indent="-228600">
              <a:defRPr sz="2400">
                <a:solidFill>
                  <a:srgbClr val="F9FF83"/>
                </a:solidFill>
                <a:latin typeface="Times New Roman" charset="0"/>
                <a:ea typeface="ＭＳ Ｐゴシック" charset="0"/>
              </a:defRPr>
            </a:lvl3pPr>
            <a:lvl4pPr marL="1600200" indent="-228600">
              <a:defRPr sz="2400">
                <a:solidFill>
                  <a:srgbClr val="F9FF83"/>
                </a:solidFill>
                <a:latin typeface="Times New Roman" charset="0"/>
                <a:ea typeface="ＭＳ Ｐゴシック" charset="0"/>
              </a:defRPr>
            </a:lvl4pPr>
            <a:lvl5pPr marL="2057400" indent="-228600">
              <a:defRPr sz="2400">
                <a:solidFill>
                  <a:srgbClr val="F9FF83"/>
                </a:solidFill>
                <a:latin typeface="Times New Roman" charset="0"/>
                <a:ea typeface="ＭＳ Ｐゴシック" charset="0"/>
              </a:defRPr>
            </a:lvl5pPr>
            <a:lvl6pPr marL="2514600" indent="-228600" eaLnBrk="0" fontAlgn="base" hangingPunct="0">
              <a:spcBef>
                <a:spcPct val="0"/>
              </a:spcBef>
              <a:spcAft>
                <a:spcPct val="0"/>
              </a:spcAft>
              <a:defRPr sz="2400">
                <a:solidFill>
                  <a:srgbClr val="F9FF83"/>
                </a:solidFill>
                <a:latin typeface="Times New Roman" charset="0"/>
                <a:ea typeface="ＭＳ Ｐゴシック" charset="0"/>
              </a:defRPr>
            </a:lvl6pPr>
            <a:lvl7pPr marL="2971800" indent="-228600" eaLnBrk="0" fontAlgn="base" hangingPunct="0">
              <a:spcBef>
                <a:spcPct val="0"/>
              </a:spcBef>
              <a:spcAft>
                <a:spcPct val="0"/>
              </a:spcAft>
              <a:defRPr sz="2400">
                <a:solidFill>
                  <a:srgbClr val="F9FF83"/>
                </a:solidFill>
                <a:latin typeface="Times New Roman" charset="0"/>
                <a:ea typeface="ＭＳ Ｐゴシック" charset="0"/>
              </a:defRPr>
            </a:lvl7pPr>
            <a:lvl8pPr marL="3429000" indent="-228600" eaLnBrk="0" fontAlgn="base" hangingPunct="0">
              <a:spcBef>
                <a:spcPct val="0"/>
              </a:spcBef>
              <a:spcAft>
                <a:spcPct val="0"/>
              </a:spcAft>
              <a:defRPr sz="2400">
                <a:solidFill>
                  <a:srgbClr val="F9FF83"/>
                </a:solidFill>
                <a:latin typeface="Times New Roman" charset="0"/>
                <a:ea typeface="ＭＳ Ｐゴシック" charset="0"/>
              </a:defRPr>
            </a:lvl8pPr>
            <a:lvl9pPr marL="3886200" indent="-228600" eaLnBrk="0" fontAlgn="base" hangingPunct="0">
              <a:spcBef>
                <a:spcPct val="0"/>
              </a:spcBef>
              <a:spcAft>
                <a:spcPct val="0"/>
              </a:spcAft>
              <a:defRPr sz="2400">
                <a:solidFill>
                  <a:srgbClr val="F9FF83"/>
                </a:solidFill>
                <a:latin typeface="Times New Roman" charset="0"/>
                <a:ea typeface="ＭＳ Ｐゴシック" charset="0"/>
              </a:defRPr>
            </a:lvl9pPr>
          </a:lstStyle>
          <a:p>
            <a:r>
              <a:rPr lang="fr-FR" sz="1800" dirty="0">
                <a:latin typeface="Calibri"/>
                <a:cs typeface="Calibri"/>
              </a:rPr>
              <a:t>Ils créent deux langages. Les participants sont exposés à l</a:t>
            </a:r>
            <a:r>
              <a:rPr lang="ja-JP" altLang="fr-FR" sz="1800" dirty="0">
                <a:latin typeface="Calibri"/>
                <a:cs typeface="Calibri"/>
              </a:rPr>
              <a:t>’</a:t>
            </a:r>
            <a:r>
              <a:rPr lang="fr-FR" altLang="ja-JP" sz="1800" dirty="0">
                <a:latin typeface="Calibri"/>
                <a:cs typeface="Calibri"/>
              </a:rPr>
              <a:t>un des deux langages mais sont testés sur les mêmes items tests</a:t>
            </a:r>
            <a:r>
              <a:rPr lang="fr-FR" altLang="ja-JP" sz="1800" dirty="0" smtClean="0">
                <a:latin typeface="Calibri"/>
                <a:cs typeface="Calibri"/>
              </a:rPr>
              <a:t>.</a:t>
            </a:r>
          </a:p>
          <a:p>
            <a:r>
              <a:rPr lang="fr-FR" altLang="ja-JP" sz="1800" dirty="0" smtClean="0">
                <a:latin typeface="Calibri"/>
                <a:cs typeface="Calibri"/>
              </a:rPr>
              <a:t>Les mots d’un langage sont des non-mots dans l’autre et vice versa.</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275" y="3694007"/>
            <a:ext cx="4299429" cy="3100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 name="Grouper 6"/>
          <p:cNvGrpSpPr/>
          <p:nvPr/>
        </p:nvGrpSpPr>
        <p:grpSpPr>
          <a:xfrm>
            <a:off x="2985482" y="6520103"/>
            <a:ext cx="1986198" cy="274638"/>
            <a:chOff x="2985482" y="6520103"/>
            <a:chExt cx="1986198" cy="274638"/>
          </a:xfrm>
        </p:grpSpPr>
        <p:sp>
          <p:nvSpPr>
            <p:cNvPr id="8" name="Text Box 5"/>
            <p:cNvSpPr txBox="1">
              <a:spLocks noChangeArrowheads="1"/>
            </p:cNvSpPr>
            <p:nvPr/>
          </p:nvSpPr>
          <p:spPr bwMode="auto">
            <a:xfrm>
              <a:off x="2985482" y="6520103"/>
              <a:ext cx="51117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rgbClr val="F9FF83"/>
                  </a:solidFill>
                  <a:latin typeface="Times New Roman" charset="0"/>
                  <a:ea typeface="ＭＳ Ｐゴシック" charset="0"/>
                  <a:cs typeface="ＭＳ Ｐゴシック" charset="0"/>
                </a:defRPr>
              </a:lvl1pPr>
              <a:lvl2pPr marL="742950" indent="-285750">
                <a:defRPr sz="2400">
                  <a:solidFill>
                    <a:srgbClr val="F9FF83"/>
                  </a:solidFill>
                  <a:latin typeface="Times New Roman" charset="0"/>
                  <a:ea typeface="ＭＳ Ｐゴシック" charset="0"/>
                </a:defRPr>
              </a:lvl2pPr>
              <a:lvl3pPr marL="1143000" indent="-228600">
                <a:defRPr sz="2400">
                  <a:solidFill>
                    <a:srgbClr val="F9FF83"/>
                  </a:solidFill>
                  <a:latin typeface="Times New Roman" charset="0"/>
                  <a:ea typeface="ＭＳ Ｐゴシック" charset="0"/>
                </a:defRPr>
              </a:lvl3pPr>
              <a:lvl4pPr marL="1600200" indent="-228600">
                <a:defRPr sz="2400">
                  <a:solidFill>
                    <a:srgbClr val="F9FF83"/>
                  </a:solidFill>
                  <a:latin typeface="Times New Roman" charset="0"/>
                  <a:ea typeface="ＭＳ Ｐゴシック" charset="0"/>
                </a:defRPr>
              </a:lvl4pPr>
              <a:lvl5pPr marL="2057400" indent="-228600">
                <a:defRPr sz="2400">
                  <a:solidFill>
                    <a:srgbClr val="F9FF83"/>
                  </a:solidFill>
                  <a:latin typeface="Times New Roman" charset="0"/>
                  <a:ea typeface="ＭＳ Ｐゴシック" charset="0"/>
                </a:defRPr>
              </a:lvl5pPr>
              <a:lvl6pPr marL="2514600" indent="-228600" eaLnBrk="0" fontAlgn="base" hangingPunct="0">
                <a:spcBef>
                  <a:spcPct val="0"/>
                </a:spcBef>
                <a:spcAft>
                  <a:spcPct val="0"/>
                </a:spcAft>
                <a:defRPr sz="2400">
                  <a:solidFill>
                    <a:srgbClr val="F9FF83"/>
                  </a:solidFill>
                  <a:latin typeface="Times New Roman" charset="0"/>
                  <a:ea typeface="ＭＳ Ｐゴシック" charset="0"/>
                </a:defRPr>
              </a:lvl6pPr>
              <a:lvl7pPr marL="2971800" indent="-228600" eaLnBrk="0" fontAlgn="base" hangingPunct="0">
                <a:spcBef>
                  <a:spcPct val="0"/>
                </a:spcBef>
                <a:spcAft>
                  <a:spcPct val="0"/>
                </a:spcAft>
                <a:defRPr sz="2400">
                  <a:solidFill>
                    <a:srgbClr val="F9FF83"/>
                  </a:solidFill>
                  <a:latin typeface="Times New Roman" charset="0"/>
                  <a:ea typeface="ＭＳ Ｐゴシック" charset="0"/>
                </a:defRPr>
              </a:lvl7pPr>
              <a:lvl8pPr marL="3429000" indent="-228600" eaLnBrk="0" fontAlgn="base" hangingPunct="0">
                <a:spcBef>
                  <a:spcPct val="0"/>
                </a:spcBef>
                <a:spcAft>
                  <a:spcPct val="0"/>
                </a:spcAft>
                <a:defRPr sz="2400">
                  <a:solidFill>
                    <a:srgbClr val="F9FF83"/>
                  </a:solidFill>
                  <a:latin typeface="Times New Roman" charset="0"/>
                  <a:ea typeface="ＭＳ Ｐゴシック" charset="0"/>
                </a:defRPr>
              </a:lvl8pPr>
              <a:lvl9pPr marL="3886200" indent="-228600" eaLnBrk="0" fontAlgn="base" hangingPunct="0">
                <a:spcBef>
                  <a:spcPct val="0"/>
                </a:spcBef>
                <a:spcAft>
                  <a:spcPct val="0"/>
                </a:spcAft>
                <a:defRPr sz="2400">
                  <a:solidFill>
                    <a:srgbClr val="F9FF83"/>
                  </a:solidFill>
                  <a:latin typeface="Times New Roman" charset="0"/>
                  <a:ea typeface="ＭＳ Ｐゴシック" charset="0"/>
                </a:defRPr>
              </a:lvl9pPr>
            </a:lstStyle>
            <a:p>
              <a:pPr>
                <a:spcBef>
                  <a:spcPct val="50000"/>
                </a:spcBef>
              </a:pPr>
              <a:r>
                <a:rPr lang="fr-FR" sz="1200" dirty="0">
                  <a:solidFill>
                    <a:srgbClr val="FF1170"/>
                  </a:solidFill>
                </a:rPr>
                <a:t>74%</a:t>
              </a:r>
            </a:p>
          </p:txBody>
        </p:sp>
        <p:sp>
          <p:nvSpPr>
            <p:cNvPr id="9" name="Text Box 6"/>
            <p:cNvSpPr txBox="1">
              <a:spLocks noChangeArrowheads="1"/>
            </p:cNvSpPr>
            <p:nvPr/>
          </p:nvSpPr>
          <p:spPr bwMode="auto">
            <a:xfrm>
              <a:off x="4460505" y="6520103"/>
              <a:ext cx="51117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rgbClr val="F9FF83"/>
                  </a:solidFill>
                  <a:latin typeface="Times New Roman" charset="0"/>
                  <a:ea typeface="ＭＳ Ｐゴシック" charset="0"/>
                  <a:cs typeface="ＭＳ Ｐゴシック" charset="0"/>
                </a:defRPr>
              </a:lvl1pPr>
              <a:lvl2pPr marL="742950" indent="-285750">
                <a:defRPr sz="2400">
                  <a:solidFill>
                    <a:srgbClr val="F9FF83"/>
                  </a:solidFill>
                  <a:latin typeface="Times New Roman" charset="0"/>
                  <a:ea typeface="ＭＳ Ｐゴシック" charset="0"/>
                </a:defRPr>
              </a:lvl2pPr>
              <a:lvl3pPr marL="1143000" indent="-228600">
                <a:defRPr sz="2400">
                  <a:solidFill>
                    <a:srgbClr val="F9FF83"/>
                  </a:solidFill>
                  <a:latin typeface="Times New Roman" charset="0"/>
                  <a:ea typeface="ＭＳ Ｐゴシック" charset="0"/>
                </a:defRPr>
              </a:lvl3pPr>
              <a:lvl4pPr marL="1600200" indent="-228600">
                <a:defRPr sz="2400">
                  <a:solidFill>
                    <a:srgbClr val="F9FF83"/>
                  </a:solidFill>
                  <a:latin typeface="Times New Roman" charset="0"/>
                  <a:ea typeface="ＭＳ Ｐゴシック" charset="0"/>
                </a:defRPr>
              </a:lvl4pPr>
              <a:lvl5pPr marL="2057400" indent="-228600">
                <a:defRPr sz="2400">
                  <a:solidFill>
                    <a:srgbClr val="F9FF83"/>
                  </a:solidFill>
                  <a:latin typeface="Times New Roman" charset="0"/>
                  <a:ea typeface="ＭＳ Ｐゴシック" charset="0"/>
                </a:defRPr>
              </a:lvl5pPr>
              <a:lvl6pPr marL="2514600" indent="-228600" eaLnBrk="0" fontAlgn="base" hangingPunct="0">
                <a:spcBef>
                  <a:spcPct val="0"/>
                </a:spcBef>
                <a:spcAft>
                  <a:spcPct val="0"/>
                </a:spcAft>
                <a:defRPr sz="2400">
                  <a:solidFill>
                    <a:srgbClr val="F9FF83"/>
                  </a:solidFill>
                  <a:latin typeface="Times New Roman" charset="0"/>
                  <a:ea typeface="ＭＳ Ｐゴシック" charset="0"/>
                </a:defRPr>
              </a:lvl6pPr>
              <a:lvl7pPr marL="2971800" indent="-228600" eaLnBrk="0" fontAlgn="base" hangingPunct="0">
                <a:spcBef>
                  <a:spcPct val="0"/>
                </a:spcBef>
                <a:spcAft>
                  <a:spcPct val="0"/>
                </a:spcAft>
                <a:defRPr sz="2400">
                  <a:solidFill>
                    <a:srgbClr val="F9FF83"/>
                  </a:solidFill>
                  <a:latin typeface="Times New Roman" charset="0"/>
                  <a:ea typeface="ＭＳ Ｐゴシック" charset="0"/>
                </a:defRPr>
              </a:lvl7pPr>
              <a:lvl8pPr marL="3429000" indent="-228600" eaLnBrk="0" fontAlgn="base" hangingPunct="0">
                <a:spcBef>
                  <a:spcPct val="0"/>
                </a:spcBef>
                <a:spcAft>
                  <a:spcPct val="0"/>
                </a:spcAft>
                <a:defRPr sz="2400">
                  <a:solidFill>
                    <a:srgbClr val="F9FF83"/>
                  </a:solidFill>
                  <a:latin typeface="Times New Roman" charset="0"/>
                  <a:ea typeface="ＭＳ Ｐゴシック" charset="0"/>
                </a:defRPr>
              </a:lvl8pPr>
              <a:lvl9pPr marL="3886200" indent="-228600" eaLnBrk="0" fontAlgn="base" hangingPunct="0">
                <a:spcBef>
                  <a:spcPct val="0"/>
                </a:spcBef>
                <a:spcAft>
                  <a:spcPct val="0"/>
                </a:spcAft>
                <a:defRPr sz="2400">
                  <a:solidFill>
                    <a:srgbClr val="F9FF83"/>
                  </a:solidFill>
                  <a:latin typeface="Times New Roman" charset="0"/>
                  <a:ea typeface="ＭＳ Ｐゴシック" charset="0"/>
                </a:defRPr>
              </a:lvl9pPr>
            </a:lstStyle>
            <a:p>
              <a:pPr>
                <a:spcBef>
                  <a:spcPct val="50000"/>
                </a:spcBef>
              </a:pPr>
              <a:r>
                <a:rPr lang="fr-FR" sz="1200" dirty="0">
                  <a:solidFill>
                    <a:srgbClr val="FF1170"/>
                  </a:solidFill>
                </a:rPr>
                <a:t>80%</a:t>
              </a:r>
            </a:p>
          </p:txBody>
        </p:sp>
      </p:grpSp>
    </p:spTree>
    <p:extLst>
      <p:ext uri="{BB962C8B-B14F-4D97-AF65-F5344CB8AC3E}">
        <p14:creationId xmlns:p14="http://schemas.microsoft.com/office/powerpoint/2010/main" val="10012727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55983" y="620677"/>
            <a:ext cx="4099349" cy="369332"/>
          </a:xfrm>
          <a:prstGeom prst="rect">
            <a:avLst/>
          </a:prstGeom>
          <a:noFill/>
        </p:spPr>
        <p:txBody>
          <a:bodyPr wrap="none" rtlCol="0">
            <a:spAutoFit/>
          </a:bodyPr>
          <a:lstStyle/>
          <a:p>
            <a:pPr algn="just"/>
            <a:r>
              <a:rPr lang="en-US" dirty="0" err="1" smtClean="0">
                <a:solidFill>
                  <a:srgbClr val="F8FF95"/>
                </a:solidFill>
              </a:rPr>
              <a:t>Saffran</a:t>
            </a:r>
            <a:r>
              <a:rPr lang="en-US" dirty="0" smtClean="0">
                <a:solidFill>
                  <a:srgbClr val="F8FF95"/>
                </a:solidFill>
              </a:rPr>
              <a:t>, Johnson, </a:t>
            </a:r>
            <a:r>
              <a:rPr lang="en-US" dirty="0" err="1" smtClean="0">
                <a:solidFill>
                  <a:srgbClr val="F8FF95"/>
                </a:solidFill>
              </a:rPr>
              <a:t>Aslin</a:t>
            </a:r>
            <a:r>
              <a:rPr lang="en-US" dirty="0" smtClean="0">
                <a:solidFill>
                  <a:srgbClr val="F8FF95"/>
                </a:solidFill>
              </a:rPr>
              <a:t>, &amp; Newport (1999)</a:t>
            </a:r>
          </a:p>
        </p:txBody>
      </p:sp>
      <p:sp>
        <p:nvSpPr>
          <p:cNvPr id="5" name="Espace réservé du pied de page 6"/>
          <p:cNvSpPr>
            <a:spLocks noGrp="1"/>
          </p:cNvSpPr>
          <p:nvPr>
            <p:ph type="ftr" sz="quarter" idx="11"/>
          </p:nvPr>
        </p:nvSpPr>
        <p:spPr>
          <a:xfrm>
            <a:off x="1993778" y="6487903"/>
            <a:ext cx="5171009" cy="365125"/>
          </a:xfrm>
        </p:spPr>
        <p:txBody>
          <a:bodyPr/>
          <a:lstStyle/>
          <a:p>
            <a:r>
              <a:rPr lang="en-US" sz="1000" dirty="0" smtClean="0">
                <a:solidFill>
                  <a:srgbClr val="F8FF95"/>
                </a:solidFill>
              </a:rPr>
              <a:t>Summer School: Pitch, Music, and Associated Pathologies, July 9-11, 2014, Lyon</a:t>
            </a:r>
            <a:endParaRPr lang="en-US" sz="1000" dirty="0">
              <a:solidFill>
                <a:srgbClr val="F8FF95"/>
              </a:solidFill>
            </a:endParaRPr>
          </a:p>
        </p:txBody>
      </p:sp>
      <p:sp>
        <p:nvSpPr>
          <p:cNvPr id="6" name="Espace réservé du numéro de diapositive 7"/>
          <p:cNvSpPr>
            <a:spLocks noGrp="1"/>
          </p:cNvSpPr>
          <p:nvPr>
            <p:ph type="sldNum" sz="quarter" idx="12"/>
          </p:nvPr>
        </p:nvSpPr>
        <p:spPr>
          <a:xfrm>
            <a:off x="8366208" y="6487903"/>
            <a:ext cx="641181" cy="365125"/>
          </a:xfrm>
        </p:spPr>
        <p:txBody>
          <a:bodyPr/>
          <a:lstStyle/>
          <a:p>
            <a:fld id="{7D489733-7E56-374F-AEB4-FB807807C7D1}" type="slidenum">
              <a:rPr lang="en-US" sz="1000" smtClean="0">
                <a:solidFill>
                  <a:srgbClr val="F8FF95"/>
                </a:solidFill>
              </a:rPr>
              <a:pPr/>
              <a:t>66</a:t>
            </a:fld>
            <a:endParaRPr lang="en-US" sz="1000">
              <a:solidFill>
                <a:srgbClr val="F8FF95"/>
              </a:solidFill>
            </a:endParaRPr>
          </a:p>
        </p:txBody>
      </p:sp>
      <p:pic>
        <p:nvPicPr>
          <p:cNvPr id="7" name="Image 6"/>
          <p:cNvPicPr>
            <a:picLocks noChangeAspect="1"/>
          </p:cNvPicPr>
          <p:nvPr/>
        </p:nvPicPr>
        <p:blipFill>
          <a:blip r:embed="rId2"/>
          <a:stretch>
            <a:fillRect/>
          </a:stretch>
        </p:blipFill>
        <p:spPr>
          <a:xfrm>
            <a:off x="28983" y="2053166"/>
            <a:ext cx="4454400" cy="3456000"/>
          </a:xfrm>
          <a:prstGeom prst="rect">
            <a:avLst/>
          </a:prstGeom>
        </p:spPr>
      </p:pic>
      <p:pic>
        <p:nvPicPr>
          <p:cNvPr id="8" name="Image 7"/>
          <p:cNvPicPr>
            <a:picLocks noChangeAspect="1"/>
          </p:cNvPicPr>
          <p:nvPr/>
        </p:nvPicPr>
        <p:blipFill>
          <a:blip r:embed="rId3"/>
          <a:stretch>
            <a:fillRect/>
          </a:stretch>
        </p:blipFill>
        <p:spPr>
          <a:xfrm>
            <a:off x="4522822" y="2053165"/>
            <a:ext cx="4613675" cy="3456000"/>
          </a:xfrm>
          <a:prstGeom prst="rect">
            <a:avLst/>
          </a:prstGeom>
        </p:spPr>
      </p:pic>
      <p:sp>
        <p:nvSpPr>
          <p:cNvPr id="9" name="ZoneTexte 8"/>
          <p:cNvSpPr txBox="1"/>
          <p:nvPr/>
        </p:nvSpPr>
        <p:spPr>
          <a:xfrm>
            <a:off x="155983" y="125377"/>
            <a:ext cx="4698722" cy="369332"/>
          </a:xfrm>
          <a:prstGeom prst="rect">
            <a:avLst/>
          </a:prstGeom>
          <a:noFill/>
        </p:spPr>
        <p:txBody>
          <a:bodyPr wrap="none" rtlCol="0">
            <a:spAutoFit/>
          </a:bodyPr>
          <a:lstStyle/>
          <a:p>
            <a:pPr algn="just"/>
            <a:r>
              <a:rPr lang="fr-FR" dirty="0" smtClean="0">
                <a:solidFill>
                  <a:srgbClr val="F8FF95"/>
                </a:solidFill>
              </a:rPr>
              <a:t>Domain-</a:t>
            </a:r>
            <a:r>
              <a:rPr lang="fr-FR" dirty="0" err="1" smtClean="0">
                <a:solidFill>
                  <a:srgbClr val="F8FF95"/>
                </a:solidFill>
              </a:rPr>
              <a:t>specific</a:t>
            </a:r>
            <a:r>
              <a:rPr lang="fr-FR" dirty="0" smtClean="0">
                <a:solidFill>
                  <a:srgbClr val="F8FF95"/>
                </a:solidFill>
              </a:rPr>
              <a:t> or </a:t>
            </a:r>
            <a:r>
              <a:rPr lang="fr-FR" dirty="0" err="1" smtClean="0">
                <a:solidFill>
                  <a:srgbClr val="F8FF95"/>
                </a:solidFill>
              </a:rPr>
              <a:t>domain-general</a:t>
            </a:r>
            <a:r>
              <a:rPr lang="fr-FR" dirty="0" smtClean="0">
                <a:solidFill>
                  <a:srgbClr val="F8FF95"/>
                </a:solidFill>
              </a:rPr>
              <a:t> </a:t>
            </a:r>
            <a:r>
              <a:rPr lang="fr-FR" dirty="0" err="1" smtClean="0">
                <a:solidFill>
                  <a:srgbClr val="F8FF95"/>
                </a:solidFill>
              </a:rPr>
              <a:t>mechanism</a:t>
            </a:r>
            <a:r>
              <a:rPr lang="fr-FR" dirty="0" smtClean="0">
                <a:solidFill>
                  <a:srgbClr val="F8FF95"/>
                </a:solidFill>
              </a:rPr>
              <a:t>?</a:t>
            </a:r>
          </a:p>
        </p:txBody>
      </p:sp>
      <p:sp>
        <p:nvSpPr>
          <p:cNvPr id="10" name="ZoneTexte 9"/>
          <p:cNvSpPr txBox="1"/>
          <p:nvPr/>
        </p:nvSpPr>
        <p:spPr>
          <a:xfrm>
            <a:off x="814171" y="1104900"/>
            <a:ext cx="8063129" cy="646331"/>
          </a:xfrm>
          <a:prstGeom prst="rect">
            <a:avLst/>
          </a:prstGeom>
          <a:noFill/>
        </p:spPr>
        <p:txBody>
          <a:bodyPr wrap="square" rtlCol="0">
            <a:spAutoFit/>
          </a:bodyPr>
          <a:lstStyle/>
          <a:p>
            <a:pPr algn="just"/>
            <a:r>
              <a:rPr lang="fr-FR" dirty="0" err="1" smtClean="0">
                <a:solidFill>
                  <a:srgbClr val="F8FF95"/>
                </a:solidFill>
              </a:rPr>
              <a:t>They</a:t>
            </a:r>
            <a:r>
              <a:rPr lang="fr-FR" dirty="0" smtClean="0">
                <a:solidFill>
                  <a:srgbClr val="F8FF95"/>
                </a:solidFill>
              </a:rPr>
              <a:t> </a:t>
            </a:r>
            <a:r>
              <a:rPr lang="fr-FR" dirty="0" err="1" smtClean="0">
                <a:solidFill>
                  <a:srgbClr val="F8FF95"/>
                </a:solidFill>
              </a:rPr>
              <a:t>compared</a:t>
            </a:r>
            <a:r>
              <a:rPr lang="fr-FR" dirty="0" smtClean="0">
                <a:solidFill>
                  <a:srgbClr val="F8FF95"/>
                </a:solidFill>
              </a:rPr>
              <a:t> the </a:t>
            </a:r>
            <a:r>
              <a:rPr lang="fr-FR" dirty="0" err="1" smtClean="0">
                <a:solidFill>
                  <a:srgbClr val="F8FF95"/>
                </a:solidFill>
              </a:rPr>
              <a:t>results</a:t>
            </a:r>
            <a:r>
              <a:rPr lang="fr-FR" dirty="0" smtClean="0">
                <a:solidFill>
                  <a:srgbClr val="F8FF95"/>
                </a:solidFill>
              </a:rPr>
              <a:t> </a:t>
            </a:r>
            <a:r>
              <a:rPr lang="fr-FR" dirty="0" err="1" smtClean="0">
                <a:solidFill>
                  <a:srgbClr val="F8FF95"/>
                </a:solidFill>
              </a:rPr>
              <a:t>they</a:t>
            </a:r>
            <a:r>
              <a:rPr lang="fr-FR" dirty="0" smtClean="0">
                <a:solidFill>
                  <a:srgbClr val="F8FF95"/>
                </a:solidFill>
              </a:rPr>
              <a:t> </a:t>
            </a:r>
            <a:r>
              <a:rPr lang="fr-FR" dirty="0" err="1" smtClean="0">
                <a:solidFill>
                  <a:srgbClr val="F8FF95"/>
                </a:solidFill>
              </a:rPr>
              <a:t>obtained</a:t>
            </a:r>
            <a:r>
              <a:rPr lang="fr-FR" dirty="0" smtClean="0">
                <a:solidFill>
                  <a:srgbClr val="F8FF95"/>
                </a:solidFill>
              </a:rPr>
              <a:t> </a:t>
            </a:r>
            <a:r>
              <a:rPr lang="fr-FR" dirty="0" err="1" smtClean="0">
                <a:solidFill>
                  <a:srgbClr val="F8FF95"/>
                </a:solidFill>
              </a:rPr>
              <a:t>with</a:t>
            </a:r>
            <a:r>
              <a:rPr lang="fr-FR" dirty="0" smtClean="0">
                <a:solidFill>
                  <a:srgbClr val="F8FF95"/>
                </a:solidFill>
              </a:rPr>
              <a:t> speech stimuli to new data </a:t>
            </a:r>
            <a:r>
              <a:rPr lang="fr-FR" dirty="0" err="1" smtClean="0">
                <a:solidFill>
                  <a:srgbClr val="F8FF95"/>
                </a:solidFill>
              </a:rPr>
              <a:t>they</a:t>
            </a:r>
            <a:r>
              <a:rPr lang="fr-FR" dirty="0" smtClean="0">
                <a:solidFill>
                  <a:srgbClr val="F8FF95"/>
                </a:solidFill>
              </a:rPr>
              <a:t> </a:t>
            </a:r>
            <a:r>
              <a:rPr lang="fr-FR" dirty="0" err="1" smtClean="0">
                <a:solidFill>
                  <a:srgbClr val="F8FF95"/>
                </a:solidFill>
              </a:rPr>
              <a:t>obtained</a:t>
            </a:r>
            <a:r>
              <a:rPr lang="fr-FR" dirty="0" smtClean="0">
                <a:solidFill>
                  <a:srgbClr val="F8FF95"/>
                </a:solidFill>
              </a:rPr>
              <a:t> </a:t>
            </a:r>
            <a:r>
              <a:rPr lang="fr-FR" dirty="0" err="1" smtClean="0">
                <a:solidFill>
                  <a:srgbClr val="F8FF95"/>
                </a:solidFill>
              </a:rPr>
              <a:t>from</a:t>
            </a:r>
            <a:r>
              <a:rPr lang="fr-FR" dirty="0" smtClean="0">
                <a:solidFill>
                  <a:srgbClr val="F8FF95"/>
                </a:solidFill>
              </a:rPr>
              <a:t> </a:t>
            </a:r>
            <a:r>
              <a:rPr lang="fr-FR" dirty="0" err="1" smtClean="0">
                <a:solidFill>
                  <a:srgbClr val="F8FF95"/>
                </a:solidFill>
              </a:rPr>
              <a:t>nonlinguistic</a:t>
            </a:r>
            <a:r>
              <a:rPr lang="fr-FR" dirty="0" smtClean="0">
                <a:solidFill>
                  <a:srgbClr val="F8FF95"/>
                </a:solidFill>
              </a:rPr>
              <a:t> stimuli (</a:t>
            </a:r>
            <a:r>
              <a:rPr lang="fr-FR" dirty="0" err="1" smtClean="0">
                <a:solidFill>
                  <a:srgbClr val="F8FF95"/>
                </a:solidFill>
              </a:rPr>
              <a:t>tones</a:t>
            </a:r>
            <a:r>
              <a:rPr lang="fr-FR" dirty="0" smtClean="0">
                <a:solidFill>
                  <a:srgbClr val="F8FF95"/>
                </a:solidFill>
              </a:rPr>
              <a:t>).</a:t>
            </a:r>
          </a:p>
        </p:txBody>
      </p:sp>
      <p:sp>
        <p:nvSpPr>
          <p:cNvPr id="11" name="Rectangle 10"/>
          <p:cNvSpPr/>
          <p:nvPr/>
        </p:nvSpPr>
        <p:spPr>
          <a:xfrm>
            <a:off x="763371" y="2171700"/>
            <a:ext cx="1382929" cy="276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p:cNvSpPr/>
          <p:nvPr/>
        </p:nvSpPr>
        <p:spPr>
          <a:xfrm>
            <a:off x="5259171" y="2171700"/>
            <a:ext cx="1382929" cy="276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ZoneTexte 12"/>
          <p:cNvSpPr txBox="1"/>
          <p:nvPr/>
        </p:nvSpPr>
        <p:spPr>
          <a:xfrm>
            <a:off x="0" y="5764768"/>
            <a:ext cx="9144000" cy="646331"/>
          </a:xfrm>
          <a:prstGeom prst="rect">
            <a:avLst/>
          </a:prstGeom>
          <a:noFill/>
        </p:spPr>
        <p:txBody>
          <a:bodyPr wrap="square" rtlCol="0">
            <a:spAutoFit/>
          </a:bodyPr>
          <a:lstStyle/>
          <a:p>
            <a:pPr algn="just"/>
            <a:r>
              <a:rPr lang="fr-FR" dirty="0" err="1" smtClean="0">
                <a:solidFill>
                  <a:srgbClr val="F8FF95"/>
                </a:solidFill>
              </a:rPr>
              <a:t>Listeners</a:t>
            </a:r>
            <a:r>
              <a:rPr lang="fr-FR" dirty="0" smtClean="0">
                <a:solidFill>
                  <a:srgbClr val="F8FF95"/>
                </a:solidFill>
              </a:rPr>
              <a:t> </a:t>
            </a:r>
            <a:r>
              <a:rPr lang="fr-FR" dirty="0" err="1" smtClean="0">
                <a:solidFill>
                  <a:srgbClr val="F8FF95"/>
                </a:solidFill>
              </a:rPr>
              <a:t>seem</a:t>
            </a:r>
            <a:r>
              <a:rPr lang="fr-FR" dirty="0" smtClean="0">
                <a:solidFill>
                  <a:srgbClr val="F8FF95"/>
                </a:solidFill>
              </a:rPr>
              <a:t> to </a:t>
            </a:r>
            <a:r>
              <a:rPr lang="fr-FR" dirty="0" err="1" smtClean="0">
                <a:solidFill>
                  <a:srgbClr val="F8FF95"/>
                </a:solidFill>
              </a:rPr>
              <a:t>compute</a:t>
            </a:r>
            <a:r>
              <a:rPr lang="fr-FR" dirty="0" smtClean="0">
                <a:solidFill>
                  <a:srgbClr val="F8FF95"/>
                </a:solidFill>
              </a:rPr>
              <a:t> </a:t>
            </a:r>
            <a:r>
              <a:rPr lang="fr-FR" dirty="0" err="1" smtClean="0">
                <a:solidFill>
                  <a:srgbClr val="F8FF95"/>
                </a:solidFill>
              </a:rPr>
              <a:t>TPs</a:t>
            </a:r>
            <a:r>
              <a:rPr lang="fr-FR" dirty="0" smtClean="0">
                <a:solidFill>
                  <a:srgbClr val="F8FF95"/>
                </a:solidFill>
              </a:rPr>
              <a:t> for </a:t>
            </a:r>
            <a:r>
              <a:rPr lang="fr-FR" dirty="0" err="1" smtClean="0">
                <a:solidFill>
                  <a:srgbClr val="F8FF95"/>
                </a:solidFill>
              </a:rPr>
              <a:t>both</a:t>
            </a:r>
            <a:r>
              <a:rPr lang="fr-FR" dirty="0" smtClean="0">
                <a:solidFill>
                  <a:srgbClr val="F8FF95"/>
                </a:solidFill>
              </a:rPr>
              <a:t> </a:t>
            </a:r>
            <a:r>
              <a:rPr lang="fr-FR" dirty="0" err="1" smtClean="0">
                <a:solidFill>
                  <a:srgbClr val="F8FF95"/>
                </a:solidFill>
              </a:rPr>
              <a:t>linguistic</a:t>
            </a:r>
            <a:r>
              <a:rPr lang="fr-FR" dirty="0" smtClean="0">
                <a:solidFill>
                  <a:srgbClr val="F8FF95"/>
                </a:solidFill>
              </a:rPr>
              <a:t> and musical stimuli and </a:t>
            </a:r>
            <a:r>
              <a:rPr lang="fr-FR" dirty="0" err="1" smtClean="0">
                <a:solidFill>
                  <a:srgbClr val="F8FF95"/>
                </a:solidFill>
              </a:rPr>
              <a:t>then</a:t>
            </a:r>
            <a:r>
              <a:rPr lang="fr-FR" dirty="0" smtClean="0">
                <a:solidFill>
                  <a:srgbClr val="F8FF95"/>
                </a:solidFill>
              </a:rPr>
              <a:t> </a:t>
            </a:r>
            <a:r>
              <a:rPr lang="fr-FR" dirty="0" err="1" smtClean="0">
                <a:solidFill>
                  <a:srgbClr val="F8FF95"/>
                </a:solidFill>
              </a:rPr>
              <a:t>it</a:t>
            </a:r>
            <a:r>
              <a:rPr lang="fr-FR" dirty="0" smtClean="0">
                <a:solidFill>
                  <a:srgbClr val="F8FF95"/>
                </a:solidFill>
              </a:rPr>
              <a:t> </a:t>
            </a:r>
            <a:r>
              <a:rPr lang="fr-FR" dirty="0" err="1" smtClean="0">
                <a:solidFill>
                  <a:srgbClr val="F8FF95"/>
                </a:solidFill>
              </a:rPr>
              <a:t>is</a:t>
            </a:r>
            <a:r>
              <a:rPr lang="fr-FR" dirty="0" smtClean="0">
                <a:solidFill>
                  <a:srgbClr val="F8FF95"/>
                </a:solidFill>
              </a:rPr>
              <a:t> more in </a:t>
            </a:r>
            <a:r>
              <a:rPr lang="fr-FR" dirty="0" err="1" smtClean="0">
                <a:solidFill>
                  <a:srgbClr val="F8FF95"/>
                </a:solidFill>
              </a:rPr>
              <a:t>favor</a:t>
            </a:r>
            <a:r>
              <a:rPr lang="fr-FR" dirty="0" smtClean="0">
                <a:solidFill>
                  <a:srgbClr val="F8FF95"/>
                </a:solidFill>
              </a:rPr>
              <a:t> of a </a:t>
            </a:r>
            <a:r>
              <a:rPr lang="fr-FR" dirty="0" err="1" smtClean="0">
                <a:solidFill>
                  <a:srgbClr val="F8FF95"/>
                </a:solidFill>
              </a:rPr>
              <a:t>domain-general</a:t>
            </a:r>
            <a:r>
              <a:rPr lang="fr-FR" dirty="0" smtClean="0">
                <a:solidFill>
                  <a:srgbClr val="F8FF95"/>
                </a:solidFill>
              </a:rPr>
              <a:t> </a:t>
            </a:r>
            <a:r>
              <a:rPr lang="fr-FR" dirty="0" err="1" smtClean="0">
                <a:solidFill>
                  <a:srgbClr val="F8FF95"/>
                </a:solidFill>
              </a:rPr>
              <a:t>mechanim</a:t>
            </a:r>
            <a:r>
              <a:rPr lang="fr-FR" dirty="0">
                <a:solidFill>
                  <a:srgbClr val="F8FF95"/>
                </a:solidFill>
              </a:rPr>
              <a:t> </a:t>
            </a:r>
            <a:r>
              <a:rPr lang="fr-FR" dirty="0" smtClean="0">
                <a:solidFill>
                  <a:srgbClr val="F8FF95"/>
                </a:solidFill>
              </a:rPr>
              <a:t>of </a:t>
            </a:r>
            <a:r>
              <a:rPr lang="fr-FR" dirty="0" err="1" smtClean="0">
                <a:solidFill>
                  <a:srgbClr val="F8FF95"/>
                </a:solidFill>
              </a:rPr>
              <a:t>learning</a:t>
            </a:r>
            <a:r>
              <a:rPr lang="fr-FR" dirty="0" smtClean="0">
                <a:solidFill>
                  <a:srgbClr val="F8FF95"/>
                </a:solidFill>
              </a:rPr>
              <a:t>.</a:t>
            </a:r>
          </a:p>
        </p:txBody>
      </p:sp>
      <p:sp>
        <p:nvSpPr>
          <p:cNvPr id="14" name="Rectangle 13">
            <a:hlinkClick r:id="" action="ppaction://noaction">
              <a:snd r:embed="rId4" name="Tones.wav"/>
            </a:hlinkClick>
          </p:cNvPr>
          <p:cNvSpPr/>
          <p:nvPr/>
        </p:nvSpPr>
        <p:spPr>
          <a:xfrm>
            <a:off x="4155440" y="1432560"/>
            <a:ext cx="699265" cy="318671"/>
          </a:xfrm>
          <a:prstGeom prst="rect">
            <a:avLst/>
          </a:prstGeom>
          <a:noFill/>
          <a:ln w="19050"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462094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animBg="1"/>
      <p:bldP spid="11" grpId="1" animBg="1"/>
      <p:bldP spid="12" grpId="0" animBg="1"/>
      <p:bldP spid="12" grpId="1" animBg="1"/>
      <p:bldP spid="13" grpId="0"/>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8089" y="6396295"/>
            <a:ext cx="9062043" cy="461665"/>
          </a:xfrm>
          <a:prstGeom prst="rect">
            <a:avLst/>
          </a:prstGeom>
          <a:noFill/>
        </p:spPr>
        <p:txBody>
          <a:bodyPr wrap="square" rtlCol="0">
            <a:spAutoFit/>
          </a:bodyPr>
          <a:lstStyle/>
          <a:p>
            <a:r>
              <a:rPr lang="eu-ES" sz="1200" dirty="0" smtClean="0">
                <a:solidFill>
                  <a:srgbClr val="FFFFFF"/>
                </a:solidFill>
                <a:latin typeface="Arial"/>
                <a:cs typeface="Arial"/>
              </a:rPr>
              <a:t>Schlaug, G., Jäncke, L., Huang, Y., &amp; Steinmetz, H. (1995). In vivo evidence of structural brain asymmetry in musicians. </a:t>
            </a:r>
            <a:r>
              <a:rPr lang="eu-ES" sz="1200" i="1" dirty="0" smtClean="0">
                <a:solidFill>
                  <a:srgbClr val="FFFFFF"/>
                </a:solidFill>
                <a:latin typeface="Arial"/>
                <a:cs typeface="Arial"/>
              </a:rPr>
              <a:t>Science, 267</a:t>
            </a:r>
            <a:r>
              <a:rPr lang="eu-ES" sz="1200" dirty="0" smtClean="0">
                <a:solidFill>
                  <a:srgbClr val="FFFFFF"/>
                </a:solidFill>
                <a:latin typeface="Arial"/>
                <a:cs typeface="Arial"/>
              </a:rPr>
              <a:t>(5198), 699-701.</a:t>
            </a:r>
          </a:p>
        </p:txBody>
      </p:sp>
      <p:pic>
        <p:nvPicPr>
          <p:cNvPr id="3" name="Image 2"/>
          <p:cNvPicPr>
            <a:picLocks noChangeAspect="1"/>
          </p:cNvPicPr>
          <p:nvPr/>
        </p:nvPicPr>
        <p:blipFill>
          <a:blip r:embed="rId2"/>
          <a:stretch>
            <a:fillRect/>
          </a:stretch>
        </p:blipFill>
        <p:spPr>
          <a:xfrm>
            <a:off x="1802561" y="1437270"/>
            <a:ext cx="5538877" cy="2864624"/>
          </a:xfrm>
          <a:prstGeom prst="rect">
            <a:avLst/>
          </a:prstGeom>
        </p:spPr>
      </p:pic>
      <p:sp>
        <p:nvSpPr>
          <p:cNvPr id="4" name="ZoneTexte 3"/>
          <p:cNvSpPr txBox="1"/>
          <p:nvPr/>
        </p:nvSpPr>
        <p:spPr>
          <a:xfrm>
            <a:off x="261767" y="471970"/>
            <a:ext cx="8622035" cy="923330"/>
          </a:xfrm>
          <a:prstGeom prst="rect">
            <a:avLst/>
          </a:prstGeom>
          <a:noFill/>
        </p:spPr>
        <p:txBody>
          <a:bodyPr wrap="square" rtlCol="0">
            <a:spAutoFit/>
          </a:bodyPr>
          <a:lstStyle/>
          <a:p>
            <a:pPr algn="just"/>
            <a:r>
              <a:rPr lang="eu-ES" dirty="0" smtClean="0">
                <a:solidFill>
                  <a:srgbClr val="FFFF00"/>
                </a:solidFill>
                <a:latin typeface="Arial"/>
                <a:cs typeface="Arial"/>
              </a:rPr>
              <a:t>Le planum temporale, qui se situe dans le gyrus temporal superieur posterior, a été montré comme étant plus large à gauche qu’à droite chez des musiciens comparés à des non-musiciens.</a:t>
            </a:r>
          </a:p>
        </p:txBody>
      </p:sp>
      <p:sp>
        <p:nvSpPr>
          <p:cNvPr id="5" name="ZoneTexte 4"/>
          <p:cNvSpPr txBox="1"/>
          <p:nvPr/>
        </p:nvSpPr>
        <p:spPr>
          <a:xfrm>
            <a:off x="261767" y="4578289"/>
            <a:ext cx="8622035" cy="1200329"/>
          </a:xfrm>
          <a:prstGeom prst="rect">
            <a:avLst/>
          </a:prstGeom>
          <a:noFill/>
        </p:spPr>
        <p:txBody>
          <a:bodyPr wrap="square" rtlCol="0">
            <a:spAutoFit/>
          </a:bodyPr>
          <a:lstStyle/>
          <a:p>
            <a:pPr algn="just"/>
            <a:r>
              <a:rPr lang="eu-ES" dirty="0" smtClean="0">
                <a:solidFill>
                  <a:srgbClr val="FFFF00"/>
                </a:solidFill>
                <a:latin typeface="Arial"/>
                <a:cs typeface="Arial"/>
              </a:rPr>
              <a:t>Cependant le facteur qui expliquait le plus la variance du planum temporale à gauche était la possession de l’oreille aboslue.</a:t>
            </a:r>
          </a:p>
          <a:p>
            <a:pPr algn="just"/>
            <a:r>
              <a:rPr lang="eu-ES" dirty="0" smtClean="0">
                <a:solidFill>
                  <a:srgbClr val="FFFF00"/>
                </a:solidFill>
                <a:latin typeface="Arial"/>
                <a:cs typeface="Arial"/>
              </a:rPr>
              <a:t>Seuls les musiciens possédant l’oreille absolue présentaient cet élargissement du planum temporale à gauche.</a:t>
            </a:r>
          </a:p>
        </p:txBody>
      </p:sp>
      <p:sp>
        <p:nvSpPr>
          <p:cNvPr id="6" name="ZoneTexte 5"/>
          <p:cNvSpPr txBox="1"/>
          <p:nvPr/>
        </p:nvSpPr>
        <p:spPr>
          <a:xfrm>
            <a:off x="1384072" y="10065"/>
            <a:ext cx="6372681" cy="369332"/>
          </a:xfrm>
          <a:prstGeom prst="rect">
            <a:avLst/>
          </a:prstGeom>
          <a:noFill/>
        </p:spPr>
        <p:txBody>
          <a:bodyPr wrap="none" rtlCol="0">
            <a:spAutoFit/>
          </a:bodyPr>
          <a:lstStyle/>
          <a:p>
            <a:r>
              <a:rPr lang="fr-FR" cap="small" dirty="0" smtClean="0">
                <a:solidFill>
                  <a:srgbClr val="F513FF"/>
                </a:solidFill>
                <a:latin typeface="Arial"/>
                <a:cs typeface="Arial"/>
              </a:rPr>
              <a:t>Les différences anatomiques liées à l’expertise musicale</a:t>
            </a:r>
          </a:p>
        </p:txBody>
      </p:sp>
    </p:spTree>
    <p:extLst>
      <p:ext uri="{BB962C8B-B14F-4D97-AF65-F5344CB8AC3E}">
        <p14:creationId xmlns:p14="http://schemas.microsoft.com/office/powerpoint/2010/main" val="28182735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6556" y="6396295"/>
            <a:ext cx="9062043" cy="461665"/>
          </a:xfrm>
          <a:prstGeom prst="rect">
            <a:avLst/>
          </a:prstGeom>
          <a:noFill/>
        </p:spPr>
        <p:txBody>
          <a:bodyPr wrap="square" rtlCol="0">
            <a:spAutoFit/>
          </a:bodyPr>
          <a:lstStyle/>
          <a:p>
            <a:r>
              <a:rPr lang="eu-ES" sz="1200" dirty="0" smtClean="0">
                <a:solidFill>
                  <a:srgbClr val="FFFFFF"/>
                </a:solidFill>
                <a:latin typeface="Arial"/>
                <a:cs typeface="Arial"/>
              </a:rPr>
              <a:t>Schlaug, G., Jäncke, L., Huang, Y., Staiger, J. F., &amp; Steinmetz, H. (1995). Increase corpus callosum size in musicians. </a:t>
            </a:r>
            <a:r>
              <a:rPr lang="eu-ES" sz="1200" i="1" dirty="0" smtClean="0">
                <a:solidFill>
                  <a:srgbClr val="FFFFFF"/>
                </a:solidFill>
                <a:latin typeface="Arial"/>
                <a:cs typeface="Arial"/>
              </a:rPr>
              <a:t>Neurospychologia, 33</a:t>
            </a:r>
            <a:r>
              <a:rPr lang="eu-ES" sz="1200" dirty="0" smtClean="0">
                <a:solidFill>
                  <a:srgbClr val="FFFFFF"/>
                </a:solidFill>
                <a:latin typeface="Arial"/>
                <a:cs typeface="Arial"/>
              </a:rPr>
              <a:t>(8), 1047-1055.</a:t>
            </a:r>
          </a:p>
        </p:txBody>
      </p:sp>
      <p:sp>
        <p:nvSpPr>
          <p:cNvPr id="3" name="ZoneTexte 2"/>
          <p:cNvSpPr txBox="1"/>
          <p:nvPr/>
        </p:nvSpPr>
        <p:spPr>
          <a:xfrm>
            <a:off x="261767" y="66249"/>
            <a:ext cx="8622035" cy="646331"/>
          </a:xfrm>
          <a:prstGeom prst="rect">
            <a:avLst/>
          </a:prstGeom>
          <a:noFill/>
        </p:spPr>
        <p:txBody>
          <a:bodyPr wrap="square" rtlCol="0">
            <a:spAutoFit/>
          </a:bodyPr>
          <a:lstStyle/>
          <a:p>
            <a:pPr algn="just"/>
            <a:r>
              <a:rPr lang="eu-ES" dirty="0" smtClean="0">
                <a:solidFill>
                  <a:srgbClr val="FFFF00"/>
                </a:solidFill>
                <a:latin typeface="Arial"/>
                <a:cs typeface="Arial"/>
              </a:rPr>
              <a:t>La partie antérieure du corps calleux a églement a été trouvée comme étant plus large chez des musiciens comparés à des non-musiciens.</a:t>
            </a:r>
          </a:p>
        </p:txBody>
      </p:sp>
      <p:sp>
        <p:nvSpPr>
          <p:cNvPr id="4" name="ZoneTexte 3"/>
          <p:cNvSpPr txBox="1"/>
          <p:nvPr/>
        </p:nvSpPr>
        <p:spPr>
          <a:xfrm>
            <a:off x="261767" y="4993172"/>
            <a:ext cx="8622035" cy="1200329"/>
          </a:xfrm>
          <a:prstGeom prst="rect">
            <a:avLst/>
          </a:prstGeom>
          <a:noFill/>
        </p:spPr>
        <p:txBody>
          <a:bodyPr wrap="square" rtlCol="0">
            <a:spAutoFit/>
          </a:bodyPr>
          <a:lstStyle/>
          <a:p>
            <a:pPr algn="just"/>
            <a:r>
              <a:rPr lang="eu-ES" dirty="0" smtClean="0">
                <a:solidFill>
                  <a:srgbClr val="FFFF00"/>
                </a:solidFill>
                <a:latin typeface="Arial"/>
                <a:cs typeface="Arial"/>
              </a:rPr>
              <a:t>Cependant, le facteur qui expliquait le plus la variance du corps calleux était d’avoir commencer la musique avant 7 ans.</a:t>
            </a:r>
          </a:p>
          <a:p>
            <a:pPr algn="just"/>
            <a:r>
              <a:rPr lang="eu-ES" dirty="0" smtClean="0">
                <a:solidFill>
                  <a:srgbClr val="FFFF00"/>
                </a:solidFill>
                <a:latin typeface="Arial"/>
                <a:cs typeface="Arial"/>
              </a:rPr>
              <a:t>Seuls les musiciens ayant commencé la musique précocément montraient cet élargissement de la partie antérieure du corps calleux.</a:t>
            </a:r>
          </a:p>
        </p:txBody>
      </p:sp>
      <p:pic>
        <p:nvPicPr>
          <p:cNvPr id="5" name="Image 4"/>
          <p:cNvPicPr>
            <a:picLocks noChangeAspect="1"/>
          </p:cNvPicPr>
          <p:nvPr/>
        </p:nvPicPr>
        <p:blipFill>
          <a:blip r:embed="rId2"/>
          <a:stretch>
            <a:fillRect/>
          </a:stretch>
        </p:blipFill>
        <p:spPr>
          <a:xfrm>
            <a:off x="145313" y="754220"/>
            <a:ext cx="3463989" cy="4207933"/>
          </a:xfrm>
          <a:prstGeom prst="rect">
            <a:avLst/>
          </a:prstGeom>
        </p:spPr>
      </p:pic>
      <p:pic>
        <p:nvPicPr>
          <p:cNvPr id="6" name="Image 5"/>
          <p:cNvPicPr>
            <a:picLocks noChangeAspect="1"/>
          </p:cNvPicPr>
          <p:nvPr/>
        </p:nvPicPr>
        <p:blipFill>
          <a:blip r:embed="rId3"/>
          <a:stretch>
            <a:fillRect/>
          </a:stretch>
        </p:blipFill>
        <p:spPr>
          <a:xfrm>
            <a:off x="3689903" y="1769532"/>
            <a:ext cx="5344030" cy="2023803"/>
          </a:xfrm>
          <a:prstGeom prst="rect">
            <a:avLst/>
          </a:prstGeom>
        </p:spPr>
      </p:pic>
      <p:grpSp>
        <p:nvGrpSpPr>
          <p:cNvPr id="17" name="Grouper 16"/>
          <p:cNvGrpSpPr/>
          <p:nvPr/>
        </p:nvGrpSpPr>
        <p:grpSpPr>
          <a:xfrm>
            <a:off x="7078132" y="2700867"/>
            <a:ext cx="440266" cy="465668"/>
            <a:chOff x="7078132" y="2700867"/>
            <a:chExt cx="440266" cy="465668"/>
          </a:xfrm>
        </p:grpSpPr>
        <p:cxnSp>
          <p:nvCxnSpPr>
            <p:cNvPr id="8" name="Connecteur droit 7"/>
            <p:cNvCxnSpPr/>
            <p:nvPr/>
          </p:nvCxnSpPr>
          <p:spPr>
            <a:xfrm>
              <a:off x="7078132" y="2700867"/>
              <a:ext cx="440266" cy="0"/>
            </a:xfrm>
            <a:prstGeom prst="line">
              <a:avLst/>
            </a:prstGeom>
            <a:ln w="28575" cmpd="sng">
              <a:solidFill>
                <a:srgbClr val="F513FF"/>
              </a:solidFill>
            </a:ln>
            <a:effectLst/>
          </p:spPr>
          <p:style>
            <a:lnRef idx="2">
              <a:schemeClr val="accent1"/>
            </a:lnRef>
            <a:fillRef idx="0">
              <a:schemeClr val="accent1"/>
            </a:fillRef>
            <a:effectRef idx="1">
              <a:schemeClr val="accent1"/>
            </a:effectRef>
            <a:fontRef idx="minor">
              <a:schemeClr val="tx1"/>
            </a:fontRef>
          </p:style>
        </p:cxnSp>
        <p:cxnSp>
          <p:nvCxnSpPr>
            <p:cNvPr id="11" name="Connecteur droit 10"/>
            <p:cNvCxnSpPr/>
            <p:nvPr/>
          </p:nvCxnSpPr>
          <p:spPr>
            <a:xfrm>
              <a:off x="7078132" y="2937933"/>
              <a:ext cx="440266" cy="0"/>
            </a:xfrm>
            <a:prstGeom prst="line">
              <a:avLst/>
            </a:prstGeom>
            <a:ln w="28575" cmpd="sng">
              <a:solidFill>
                <a:srgbClr val="F513FF"/>
              </a:solidFill>
            </a:ln>
            <a:effectLst/>
          </p:spPr>
          <p:style>
            <a:lnRef idx="2">
              <a:schemeClr val="accent1"/>
            </a:lnRef>
            <a:fillRef idx="0">
              <a:schemeClr val="accent1"/>
            </a:fillRef>
            <a:effectRef idx="1">
              <a:schemeClr val="accent1"/>
            </a:effectRef>
            <a:fontRef idx="minor">
              <a:schemeClr val="tx1"/>
            </a:fontRef>
          </p:style>
        </p:cxnSp>
        <p:cxnSp>
          <p:nvCxnSpPr>
            <p:cNvPr id="12" name="Connecteur droit 11"/>
            <p:cNvCxnSpPr/>
            <p:nvPr/>
          </p:nvCxnSpPr>
          <p:spPr>
            <a:xfrm>
              <a:off x="7078132" y="3166535"/>
              <a:ext cx="440266" cy="0"/>
            </a:xfrm>
            <a:prstGeom prst="line">
              <a:avLst/>
            </a:prstGeom>
            <a:ln w="28575" cmpd="sng">
              <a:solidFill>
                <a:srgbClr val="F513FF"/>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er 15"/>
          <p:cNvGrpSpPr/>
          <p:nvPr/>
        </p:nvGrpSpPr>
        <p:grpSpPr>
          <a:xfrm>
            <a:off x="6206065" y="2700867"/>
            <a:ext cx="440266" cy="465668"/>
            <a:chOff x="6206065" y="2700867"/>
            <a:chExt cx="440266" cy="465668"/>
          </a:xfrm>
        </p:grpSpPr>
        <p:cxnSp>
          <p:nvCxnSpPr>
            <p:cNvPr id="13" name="Connecteur droit 12"/>
            <p:cNvCxnSpPr/>
            <p:nvPr/>
          </p:nvCxnSpPr>
          <p:spPr>
            <a:xfrm>
              <a:off x="6206065" y="2700867"/>
              <a:ext cx="440266" cy="0"/>
            </a:xfrm>
            <a:prstGeom prst="line">
              <a:avLst/>
            </a:prstGeom>
            <a:ln w="28575" cmpd="sng">
              <a:solidFill>
                <a:srgbClr val="F513FF"/>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6206065" y="2937933"/>
              <a:ext cx="440266" cy="0"/>
            </a:xfrm>
            <a:prstGeom prst="line">
              <a:avLst/>
            </a:prstGeom>
            <a:ln w="28575" cmpd="sng">
              <a:solidFill>
                <a:srgbClr val="F513FF"/>
              </a:solidFill>
            </a:ln>
            <a:effectLst/>
          </p:spPr>
          <p:style>
            <a:lnRef idx="2">
              <a:schemeClr val="accent1"/>
            </a:lnRef>
            <a:fillRef idx="0">
              <a:schemeClr val="accent1"/>
            </a:fillRef>
            <a:effectRef idx="1">
              <a:schemeClr val="accent1"/>
            </a:effectRef>
            <a:fontRef idx="minor">
              <a:schemeClr val="tx1"/>
            </a:fontRef>
          </p:style>
        </p:cxnSp>
        <p:cxnSp>
          <p:nvCxnSpPr>
            <p:cNvPr id="15" name="Connecteur droit 14"/>
            <p:cNvCxnSpPr/>
            <p:nvPr/>
          </p:nvCxnSpPr>
          <p:spPr>
            <a:xfrm>
              <a:off x="6206065" y="3166535"/>
              <a:ext cx="440266" cy="0"/>
            </a:xfrm>
            <a:prstGeom prst="line">
              <a:avLst/>
            </a:prstGeom>
            <a:ln w="28575" cmpd="sng">
              <a:solidFill>
                <a:srgbClr val="F513FF"/>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473271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19976" y="2747951"/>
            <a:ext cx="7504047" cy="3088456"/>
          </a:xfrm>
          <a:prstGeom prst="rect">
            <a:avLst/>
          </a:prstGeom>
        </p:spPr>
      </p:pic>
      <p:sp>
        <p:nvSpPr>
          <p:cNvPr id="3" name="ZoneTexte 2"/>
          <p:cNvSpPr txBox="1"/>
          <p:nvPr/>
        </p:nvSpPr>
        <p:spPr>
          <a:xfrm>
            <a:off x="48089" y="6404762"/>
            <a:ext cx="9062043" cy="461665"/>
          </a:xfrm>
          <a:prstGeom prst="rect">
            <a:avLst/>
          </a:prstGeom>
          <a:noFill/>
        </p:spPr>
        <p:txBody>
          <a:bodyPr wrap="square" rtlCol="0">
            <a:spAutoFit/>
          </a:bodyPr>
          <a:lstStyle/>
          <a:p>
            <a:r>
              <a:rPr lang="eu-ES" sz="1200" dirty="0" smtClean="0">
                <a:solidFill>
                  <a:srgbClr val="FFFFFF"/>
                </a:solidFill>
                <a:latin typeface="Arial"/>
                <a:cs typeface="Arial"/>
              </a:rPr>
              <a:t>Elbert, T., Pantev, C., Wienbruch, C., Rockstroh, B., &amp; Taub, E. (1995). Increased cortical representation of the fingers of the left hand in string players. </a:t>
            </a:r>
            <a:r>
              <a:rPr lang="eu-ES" sz="1200" i="1" dirty="0" smtClean="0">
                <a:solidFill>
                  <a:srgbClr val="FFFFFF"/>
                </a:solidFill>
                <a:latin typeface="Arial"/>
                <a:cs typeface="Arial"/>
              </a:rPr>
              <a:t>Science, 270</a:t>
            </a:r>
            <a:r>
              <a:rPr lang="eu-ES" sz="1200" dirty="0" smtClean="0">
                <a:solidFill>
                  <a:srgbClr val="FFFFFF"/>
                </a:solidFill>
                <a:latin typeface="Arial"/>
                <a:cs typeface="Arial"/>
              </a:rPr>
              <a:t>(5234), 305-307.</a:t>
            </a:r>
          </a:p>
        </p:txBody>
      </p:sp>
      <p:sp>
        <p:nvSpPr>
          <p:cNvPr id="4" name="ZoneTexte 3"/>
          <p:cNvSpPr txBox="1"/>
          <p:nvPr/>
        </p:nvSpPr>
        <p:spPr>
          <a:xfrm>
            <a:off x="260982" y="226422"/>
            <a:ext cx="8622035" cy="1754327"/>
          </a:xfrm>
          <a:prstGeom prst="rect">
            <a:avLst/>
          </a:prstGeom>
          <a:noFill/>
        </p:spPr>
        <p:txBody>
          <a:bodyPr wrap="square" rtlCol="0">
            <a:spAutoFit/>
          </a:bodyPr>
          <a:lstStyle/>
          <a:p>
            <a:pPr algn="just"/>
            <a:r>
              <a:rPr lang="eu-ES" dirty="0" smtClean="0">
                <a:solidFill>
                  <a:srgbClr val="FFFF00"/>
                </a:solidFill>
                <a:latin typeface="Arial"/>
                <a:cs typeface="Arial"/>
              </a:rPr>
              <a:t>Les représentations corticales des doigts de la main gauche de musiciens jouant d’un instrument à cordes étaient plus larges que chez des sujets contrôles.</a:t>
            </a:r>
          </a:p>
          <a:p>
            <a:pPr algn="just"/>
            <a:r>
              <a:rPr lang="eu-ES" dirty="0" smtClean="0">
                <a:solidFill>
                  <a:srgbClr val="FFFF00"/>
                </a:solidFill>
                <a:latin typeface="Arial"/>
                <a:cs typeface="Arial"/>
              </a:rPr>
              <a:t>Cette différence était la plus petite pour le pouce gauche et aucune différence n’était observée pour les doigts de la main droite.</a:t>
            </a:r>
          </a:p>
          <a:p>
            <a:pPr algn="just"/>
            <a:r>
              <a:rPr lang="eu-ES" dirty="0" smtClean="0">
                <a:solidFill>
                  <a:srgbClr val="FFFF00"/>
                </a:solidFill>
                <a:latin typeface="Arial"/>
                <a:cs typeface="Arial"/>
              </a:rPr>
              <a:t>Ces différences étaient corrélées avec l’âge auquel les violonistes avaient commencer la pratique de leur instrument.</a:t>
            </a:r>
          </a:p>
        </p:txBody>
      </p:sp>
    </p:spTree>
    <p:extLst>
      <p:ext uri="{BB962C8B-B14F-4D97-AF65-F5344CB8AC3E}">
        <p14:creationId xmlns:p14="http://schemas.microsoft.com/office/powerpoint/2010/main" val="4815353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5572" y="98736"/>
            <a:ext cx="3937001" cy="1200329"/>
          </a:xfrm>
          <a:prstGeom prst="rect">
            <a:avLst/>
          </a:prstGeom>
          <a:noFill/>
        </p:spPr>
        <p:txBody>
          <a:bodyPr wrap="square" rtlCol="0">
            <a:spAutoFit/>
          </a:bodyPr>
          <a:lstStyle/>
          <a:p>
            <a:r>
              <a:rPr lang="eu-ES" dirty="0" smtClean="0">
                <a:solidFill>
                  <a:srgbClr val="FFFF00"/>
                </a:solidFill>
                <a:latin typeface="Arial"/>
                <a:cs typeface="Arial"/>
              </a:rPr>
              <a:t>3 groupes de participants classés en fonction de leur expertise musicale</a:t>
            </a:r>
          </a:p>
          <a:p>
            <a:endParaRPr lang="eu-ES" dirty="0" smtClean="0">
              <a:solidFill>
                <a:srgbClr val="FFFF00"/>
              </a:solidFill>
              <a:latin typeface="Arial"/>
              <a:cs typeface="Arial"/>
            </a:endParaRPr>
          </a:p>
          <a:p>
            <a:r>
              <a:rPr lang="eu-ES" dirty="0" smtClean="0">
                <a:solidFill>
                  <a:srgbClr val="FFFF00"/>
                </a:solidFill>
                <a:latin typeface="Arial"/>
                <a:cs typeface="Arial"/>
              </a:rPr>
              <a:t>groupe 1 &gt; groupe 2 &gt; groupe 3 </a:t>
            </a:r>
          </a:p>
        </p:txBody>
      </p:sp>
      <p:sp>
        <p:nvSpPr>
          <p:cNvPr id="4" name="ZoneTexte 3"/>
          <p:cNvSpPr txBox="1"/>
          <p:nvPr/>
        </p:nvSpPr>
        <p:spPr>
          <a:xfrm>
            <a:off x="892805" y="6375400"/>
            <a:ext cx="6983740" cy="369332"/>
          </a:xfrm>
          <a:prstGeom prst="rect">
            <a:avLst/>
          </a:prstGeom>
          <a:noFill/>
        </p:spPr>
        <p:txBody>
          <a:bodyPr wrap="none" rtlCol="0">
            <a:spAutoFit/>
          </a:bodyPr>
          <a:lstStyle/>
          <a:p>
            <a:r>
              <a:rPr lang="eu-ES" dirty="0" smtClean="0">
                <a:solidFill>
                  <a:srgbClr val="FFFF00"/>
                </a:solidFill>
                <a:latin typeface="Arial"/>
                <a:cs typeface="Arial"/>
              </a:rPr>
              <a:t>Globalement les résult	ats sont en accord avec la théorie musicale.</a:t>
            </a:r>
          </a:p>
        </p:txBody>
      </p:sp>
      <p:pic>
        <p:nvPicPr>
          <p:cNvPr id="5" name="Image 4"/>
          <p:cNvPicPr>
            <a:picLocks noChangeAspect="1"/>
          </p:cNvPicPr>
          <p:nvPr/>
        </p:nvPicPr>
        <p:blipFill>
          <a:blip r:embed="rId2"/>
          <a:stretch>
            <a:fillRect/>
          </a:stretch>
        </p:blipFill>
        <p:spPr>
          <a:xfrm>
            <a:off x="5869973" y="98736"/>
            <a:ext cx="2788851" cy="2201333"/>
          </a:xfrm>
          <a:prstGeom prst="rect">
            <a:avLst/>
          </a:prstGeom>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520" y="2523756"/>
            <a:ext cx="6129025" cy="371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9666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8089" y="6396295"/>
            <a:ext cx="9062043" cy="461665"/>
          </a:xfrm>
          <a:prstGeom prst="rect">
            <a:avLst/>
          </a:prstGeom>
          <a:noFill/>
        </p:spPr>
        <p:txBody>
          <a:bodyPr wrap="square" rtlCol="0">
            <a:spAutoFit/>
          </a:bodyPr>
          <a:lstStyle/>
          <a:p>
            <a:r>
              <a:rPr lang="eu-ES" sz="1200" dirty="0" smtClean="0">
                <a:solidFill>
                  <a:srgbClr val="FFFFFF"/>
                </a:solidFill>
                <a:latin typeface="Arial"/>
                <a:cs typeface="Arial"/>
              </a:rPr>
              <a:t>Pantev, C., Oostenveld, R., Engelien, A., Ross, B., Roberts, L.E., &amp; Hoke, M. (1998). Increased audictory cortical representation in musicians. </a:t>
            </a:r>
            <a:r>
              <a:rPr lang="eu-ES" sz="1200" i="1" dirty="0" smtClean="0">
                <a:solidFill>
                  <a:srgbClr val="FFFFFF"/>
                </a:solidFill>
                <a:latin typeface="Arial"/>
                <a:cs typeface="Arial"/>
              </a:rPr>
              <a:t>Nature, 392</a:t>
            </a:r>
            <a:r>
              <a:rPr lang="eu-ES" sz="1200" dirty="0" smtClean="0">
                <a:solidFill>
                  <a:srgbClr val="FFFFFF"/>
                </a:solidFill>
                <a:latin typeface="Arial"/>
                <a:cs typeface="Arial"/>
              </a:rPr>
              <a:t>, 811-813.</a:t>
            </a:r>
          </a:p>
        </p:txBody>
      </p:sp>
      <p:sp>
        <p:nvSpPr>
          <p:cNvPr id="3" name="ZoneTexte 2"/>
          <p:cNvSpPr txBox="1"/>
          <p:nvPr/>
        </p:nvSpPr>
        <p:spPr>
          <a:xfrm>
            <a:off x="260982" y="14755"/>
            <a:ext cx="8622035" cy="1754327"/>
          </a:xfrm>
          <a:prstGeom prst="rect">
            <a:avLst/>
          </a:prstGeom>
          <a:noFill/>
        </p:spPr>
        <p:txBody>
          <a:bodyPr wrap="square" rtlCol="0">
            <a:spAutoFit/>
          </a:bodyPr>
          <a:lstStyle/>
          <a:p>
            <a:pPr algn="just"/>
            <a:r>
              <a:rPr lang="eu-ES" dirty="0" smtClean="0">
                <a:solidFill>
                  <a:srgbClr val="FFFF00"/>
                </a:solidFill>
                <a:latin typeface="Arial"/>
                <a:cs typeface="Arial"/>
              </a:rPr>
              <a:t>Les représentations corticales auditives des musiciens ont été montrées comme étant plus larges que chez des sujets contrôles.</a:t>
            </a:r>
          </a:p>
          <a:p>
            <a:pPr algn="just"/>
            <a:r>
              <a:rPr lang="eu-ES" dirty="0" smtClean="0">
                <a:solidFill>
                  <a:srgbClr val="FFFF00"/>
                </a:solidFill>
                <a:latin typeface="Arial"/>
                <a:cs typeface="Arial"/>
              </a:rPr>
              <a:t>Les représentations corticales pour des notes de piano (mais pas pour des sons purs) étaient augmentées de 25 % chez les musiciens.</a:t>
            </a:r>
          </a:p>
          <a:p>
            <a:pPr algn="just"/>
            <a:r>
              <a:rPr lang="eu-ES" dirty="0" smtClean="0">
                <a:solidFill>
                  <a:srgbClr val="FFFF00"/>
                </a:solidFill>
                <a:latin typeface="Arial"/>
                <a:cs typeface="Arial"/>
              </a:rPr>
              <a:t>Ces différences étaient corrélées avec l’âge auquel les musiciens avaient commencer la pratique de leur instrument.</a:t>
            </a:r>
          </a:p>
        </p:txBody>
      </p:sp>
      <p:pic>
        <p:nvPicPr>
          <p:cNvPr id="4" name="Image 3"/>
          <p:cNvPicPr>
            <a:picLocks noChangeAspect="1"/>
          </p:cNvPicPr>
          <p:nvPr/>
        </p:nvPicPr>
        <p:blipFill>
          <a:blip r:embed="rId2"/>
          <a:stretch>
            <a:fillRect/>
          </a:stretch>
        </p:blipFill>
        <p:spPr>
          <a:xfrm>
            <a:off x="2126260" y="1752148"/>
            <a:ext cx="4901082" cy="4458078"/>
          </a:xfrm>
          <a:prstGeom prst="rect">
            <a:avLst/>
          </a:prstGeom>
        </p:spPr>
      </p:pic>
    </p:spTree>
    <p:extLst>
      <p:ext uri="{BB962C8B-B14F-4D97-AF65-F5344CB8AC3E}">
        <p14:creationId xmlns:p14="http://schemas.microsoft.com/office/powerpoint/2010/main" val="26175114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862172" y="1261534"/>
            <a:ext cx="3419655" cy="4876726"/>
          </a:xfrm>
          <a:prstGeom prst="rect">
            <a:avLst/>
          </a:prstGeom>
        </p:spPr>
      </p:pic>
      <p:sp>
        <p:nvSpPr>
          <p:cNvPr id="3" name="ZoneTexte 2"/>
          <p:cNvSpPr txBox="1"/>
          <p:nvPr/>
        </p:nvSpPr>
        <p:spPr>
          <a:xfrm>
            <a:off x="48089" y="6396295"/>
            <a:ext cx="9062043" cy="461665"/>
          </a:xfrm>
          <a:prstGeom prst="rect">
            <a:avLst/>
          </a:prstGeom>
          <a:noFill/>
        </p:spPr>
        <p:txBody>
          <a:bodyPr wrap="square" rtlCol="0">
            <a:spAutoFit/>
          </a:bodyPr>
          <a:lstStyle/>
          <a:p>
            <a:r>
              <a:rPr lang="eu-ES" sz="1200" dirty="0" smtClean="0">
                <a:solidFill>
                  <a:srgbClr val="FFFFFF"/>
                </a:solidFill>
                <a:latin typeface="Arial"/>
                <a:cs typeface="Arial"/>
              </a:rPr>
              <a:t>Pantev, C</a:t>
            </a:r>
            <a:r>
              <a:rPr lang="eu-ES" sz="1200" dirty="0">
                <a:solidFill>
                  <a:srgbClr val="FFFFFF"/>
                </a:solidFill>
                <a:latin typeface="Arial"/>
                <a:cs typeface="Arial"/>
              </a:rPr>
              <a:t>., Roberts, L.E., </a:t>
            </a:r>
            <a:r>
              <a:rPr lang="eu-ES" sz="1200" dirty="0" smtClean="0">
                <a:solidFill>
                  <a:srgbClr val="FFFFFF"/>
                </a:solidFill>
                <a:latin typeface="Arial"/>
                <a:cs typeface="Arial"/>
              </a:rPr>
              <a:t>Schulz, M</a:t>
            </a:r>
            <a:r>
              <a:rPr lang="eu-ES" sz="1200" dirty="0">
                <a:solidFill>
                  <a:srgbClr val="FFFFFF"/>
                </a:solidFill>
                <a:latin typeface="Arial"/>
                <a:cs typeface="Arial"/>
              </a:rPr>
              <a:t>., Engelien, A., &amp; </a:t>
            </a:r>
            <a:r>
              <a:rPr lang="eu-ES" sz="1200" dirty="0" smtClean="0">
                <a:solidFill>
                  <a:srgbClr val="FFFFFF"/>
                </a:solidFill>
                <a:latin typeface="Arial"/>
                <a:cs typeface="Arial"/>
              </a:rPr>
              <a:t>Ross, B.(1998). Timbre-specific enhancement of auditory cortical representations in musicians.</a:t>
            </a:r>
            <a:r>
              <a:rPr lang="eu-ES" sz="1200" i="1" dirty="0">
                <a:solidFill>
                  <a:srgbClr val="FFFFFF"/>
                </a:solidFill>
                <a:latin typeface="Arial"/>
                <a:cs typeface="Arial"/>
              </a:rPr>
              <a:t> </a:t>
            </a:r>
            <a:r>
              <a:rPr lang="eu-ES" sz="1200" i="1" dirty="0" smtClean="0">
                <a:solidFill>
                  <a:srgbClr val="FFFFFF"/>
                </a:solidFill>
                <a:latin typeface="Arial"/>
                <a:cs typeface="Arial"/>
              </a:rPr>
              <a:t>NeuroReport, 12</a:t>
            </a:r>
            <a:r>
              <a:rPr lang="eu-ES" sz="1200" dirty="0" smtClean="0">
                <a:solidFill>
                  <a:srgbClr val="FFFFFF"/>
                </a:solidFill>
                <a:latin typeface="Arial"/>
                <a:cs typeface="Arial"/>
              </a:rPr>
              <a:t>(1), 169-174.</a:t>
            </a:r>
          </a:p>
        </p:txBody>
      </p:sp>
      <p:sp>
        <p:nvSpPr>
          <p:cNvPr id="8" name="ZoneTexte 7"/>
          <p:cNvSpPr txBox="1"/>
          <p:nvPr/>
        </p:nvSpPr>
        <p:spPr>
          <a:xfrm>
            <a:off x="260982" y="14755"/>
            <a:ext cx="8622035" cy="923330"/>
          </a:xfrm>
          <a:prstGeom prst="rect">
            <a:avLst/>
          </a:prstGeom>
          <a:noFill/>
        </p:spPr>
        <p:txBody>
          <a:bodyPr wrap="square" rtlCol="0">
            <a:spAutoFit/>
          </a:bodyPr>
          <a:lstStyle/>
          <a:p>
            <a:pPr algn="just"/>
            <a:r>
              <a:rPr lang="eu-ES" dirty="0" smtClean="0">
                <a:solidFill>
                  <a:srgbClr val="FFFF00"/>
                </a:solidFill>
                <a:latin typeface="Arial"/>
                <a:cs typeface="Arial"/>
              </a:rPr>
              <a:t>Le timbre fait également  a également des représentations corticales spécifiques.</a:t>
            </a:r>
          </a:p>
          <a:p>
            <a:pPr algn="just"/>
            <a:r>
              <a:rPr lang="eu-ES" dirty="0" smtClean="0">
                <a:solidFill>
                  <a:srgbClr val="FFFF00"/>
                </a:solidFill>
                <a:latin typeface="Arial"/>
                <a:cs typeface="Arial"/>
              </a:rPr>
              <a:t>Les musiciens présentaients des représentations corticales auditives plus larges pour les timbres de leur instrument plutôt que d’un autre instrument.</a:t>
            </a:r>
          </a:p>
        </p:txBody>
      </p:sp>
    </p:spTree>
    <p:extLst>
      <p:ext uri="{BB962C8B-B14F-4D97-AF65-F5344CB8AC3E}">
        <p14:creationId xmlns:p14="http://schemas.microsoft.com/office/powerpoint/2010/main" val="29065808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830056" y="0"/>
            <a:ext cx="5468164" cy="369332"/>
          </a:xfrm>
          <a:prstGeom prst="rect">
            <a:avLst/>
          </a:prstGeom>
          <a:noFill/>
        </p:spPr>
        <p:txBody>
          <a:bodyPr wrap="none" rtlCol="0">
            <a:spAutoFit/>
          </a:bodyPr>
          <a:lstStyle/>
          <a:p>
            <a:r>
              <a:rPr lang="fr-FR" cap="small" dirty="0" smtClean="0">
                <a:solidFill>
                  <a:srgbClr val="F513FF"/>
                </a:solidFill>
                <a:latin typeface="Arial"/>
                <a:cs typeface="Arial"/>
              </a:rPr>
              <a:t>Les effets bénéfiques de l’entraînement musical</a:t>
            </a:r>
          </a:p>
        </p:txBody>
      </p:sp>
      <p:sp>
        <p:nvSpPr>
          <p:cNvPr id="4" name="ZoneTexte 3"/>
          <p:cNvSpPr txBox="1"/>
          <p:nvPr/>
        </p:nvSpPr>
        <p:spPr>
          <a:xfrm>
            <a:off x="48089" y="6396295"/>
            <a:ext cx="9062043" cy="276999"/>
          </a:xfrm>
          <a:prstGeom prst="rect">
            <a:avLst/>
          </a:prstGeom>
          <a:noFill/>
        </p:spPr>
        <p:txBody>
          <a:bodyPr wrap="square" rtlCol="0">
            <a:spAutoFit/>
          </a:bodyPr>
          <a:lstStyle/>
          <a:p>
            <a:r>
              <a:rPr lang="eu-ES" sz="1200" dirty="0" smtClean="0">
                <a:solidFill>
                  <a:srgbClr val="FFFFFF"/>
                </a:solidFill>
                <a:latin typeface="Arial"/>
                <a:cs typeface="Arial"/>
              </a:rPr>
              <a:t>Rauscher, F. H., Shaw, G. L., &amp; Ky, K. N. (1993). Music and spatial task performance. </a:t>
            </a:r>
            <a:r>
              <a:rPr lang="eu-ES" sz="1200" i="1" dirty="0" smtClean="0">
                <a:solidFill>
                  <a:srgbClr val="FFFFFF"/>
                </a:solidFill>
                <a:latin typeface="Arial"/>
                <a:cs typeface="Arial"/>
              </a:rPr>
              <a:t>Nature, 365</a:t>
            </a:r>
            <a:r>
              <a:rPr lang="eu-ES" sz="1200" dirty="0" smtClean="0">
                <a:solidFill>
                  <a:srgbClr val="FFFFFF"/>
                </a:solidFill>
                <a:latin typeface="Arial"/>
                <a:cs typeface="Arial"/>
              </a:rPr>
              <a:t>, 611..</a:t>
            </a:r>
          </a:p>
        </p:txBody>
      </p:sp>
      <p:pic>
        <p:nvPicPr>
          <p:cNvPr id="2" name="Image 1"/>
          <p:cNvPicPr>
            <a:picLocks noChangeAspect="1"/>
          </p:cNvPicPr>
          <p:nvPr/>
        </p:nvPicPr>
        <p:blipFill>
          <a:blip r:embed="rId2"/>
          <a:stretch>
            <a:fillRect/>
          </a:stretch>
        </p:blipFill>
        <p:spPr>
          <a:xfrm>
            <a:off x="2703278" y="2405842"/>
            <a:ext cx="3732187" cy="2057111"/>
          </a:xfrm>
          <a:prstGeom prst="rect">
            <a:avLst/>
          </a:prstGeom>
        </p:spPr>
      </p:pic>
      <p:sp>
        <p:nvSpPr>
          <p:cNvPr id="6" name="ZoneTexte 5"/>
          <p:cNvSpPr txBox="1"/>
          <p:nvPr/>
        </p:nvSpPr>
        <p:spPr>
          <a:xfrm>
            <a:off x="161082" y="645377"/>
            <a:ext cx="7793683" cy="369332"/>
          </a:xfrm>
          <a:prstGeom prst="rect">
            <a:avLst/>
          </a:prstGeom>
          <a:noFill/>
        </p:spPr>
        <p:txBody>
          <a:bodyPr wrap="none" rtlCol="0">
            <a:spAutoFit/>
          </a:bodyPr>
          <a:lstStyle/>
          <a:p>
            <a:r>
              <a:rPr lang="eu-ES" dirty="0" smtClean="0">
                <a:solidFill>
                  <a:srgbClr val="FFFF00"/>
                </a:solidFill>
                <a:latin typeface="Arial"/>
                <a:cs typeface="Arial"/>
              </a:rPr>
              <a:t>Des étudiants réalisaient 3 séries de tâches de QI de raisonnement spatial.</a:t>
            </a:r>
          </a:p>
        </p:txBody>
      </p:sp>
      <p:sp>
        <p:nvSpPr>
          <p:cNvPr id="7" name="ZoneTexte 6"/>
          <p:cNvSpPr txBox="1"/>
          <p:nvPr/>
        </p:nvSpPr>
        <p:spPr>
          <a:xfrm>
            <a:off x="161082" y="1172781"/>
            <a:ext cx="8818662" cy="1200329"/>
          </a:xfrm>
          <a:prstGeom prst="rect">
            <a:avLst/>
          </a:prstGeom>
          <a:noFill/>
        </p:spPr>
        <p:txBody>
          <a:bodyPr wrap="square" rtlCol="0">
            <a:spAutoFit/>
          </a:bodyPr>
          <a:lstStyle/>
          <a:p>
            <a:r>
              <a:rPr lang="eu-ES" dirty="0" smtClean="0">
                <a:solidFill>
                  <a:srgbClr val="FFFF00"/>
                </a:solidFill>
                <a:latin typeface="Arial"/>
                <a:cs typeface="Arial"/>
              </a:rPr>
              <a:t>Chaque série était précédée </a:t>
            </a:r>
            <a:r>
              <a:rPr lang="eu-ES" dirty="0">
                <a:solidFill>
                  <a:srgbClr val="FFFF00"/>
                </a:solidFill>
                <a:latin typeface="Arial"/>
                <a:cs typeface="Arial"/>
              </a:rPr>
              <a:t>soit </a:t>
            </a:r>
            <a:r>
              <a:rPr lang="eu-ES" dirty="0" smtClean="0">
                <a:solidFill>
                  <a:srgbClr val="FFFF00"/>
                </a:solidFill>
                <a:latin typeface="Arial"/>
                <a:cs typeface="Arial"/>
              </a:rPr>
              <a:t>de 10 </a:t>
            </a:r>
            <a:r>
              <a:rPr lang="eu-ES" dirty="0">
                <a:solidFill>
                  <a:srgbClr val="FFFF00"/>
                </a:solidFill>
                <a:latin typeface="Arial"/>
                <a:cs typeface="Arial"/>
              </a:rPr>
              <a:t>minutes  </a:t>
            </a:r>
            <a:r>
              <a:rPr lang="eu-ES" dirty="0" smtClean="0">
                <a:solidFill>
                  <a:srgbClr val="FFFF00"/>
                </a:solidFill>
                <a:latin typeface="Arial"/>
                <a:cs typeface="Arial"/>
              </a:rPr>
              <a:t>:</a:t>
            </a:r>
          </a:p>
          <a:p>
            <a:pPr marL="285750" indent="-285750">
              <a:buFontTx/>
              <a:buChar char="-"/>
            </a:pPr>
            <a:r>
              <a:rPr lang="eu-ES" dirty="0" smtClean="0">
                <a:solidFill>
                  <a:srgbClr val="FFFF00"/>
                </a:solidFill>
                <a:latin typeface="Arial"/>
                <a:cs typeface="Arial"/>
              </a:rPr>
              <a:t>(1) d’écoute de la sonate pour deux pianos en Ré major K488 de Mozart</a:t>
            </a:r>
          </a:p>
          <a:p>
            <a:pPr marL="285750" indent="-285750">
              <a:buFontTx/>
              <a:buChar char="-"/>
            </a:pPr>
            <a:r>
              <a:rPr lang="eu-ES" dirty="0" smtClean="0">
                <a:solidFill>
                  <a:srgbClr val="FFFF00"/>
                </a:solidFill>
                <a:latin typeface="Arial"/>
                <a:cs typeface="Arial"/>
              </a:rPr>
              <a:t>(2) d’écoute </a:t>
            </a:r>
            <a:r>
              <a:rPr lang="eu-ES" smtClean="0">
                <a:solidFill>
                  <a:srgbClr val="FFFF00"/>
                </a:solidFill>
                <a:latin typeface="Arial"/>
                <a:cs typeface="Arial"/>
              </a:rPr>
              <a:t>d’un enregistrement </a:t>
            </a:r>
            <a:r>
              <a:rPr lang="eu-ES" dirty="0" smtClean="0">
                <a:solidFill>
                  <a:srgbClr val="FFFF00"/>
                </a:solidFill>
                <a:latin typeface="Arial"/>
                <a:cs typeface="Arial"/>
              </a:rPr>
              <a:t>de relaxation</a:t>
            </a:r>
          </a:p>
          <a:p>
            <a:pPr marL="285750" indent="-285750">
              <a:buFontTx/>
              <a:buChar char="-"/>
            </a:pPr>
            <a:r>
              <a:rPr lang="eu-ES" dirty="0" smtClean="0">
                <a:solidFill>
                  <a:srgbClr val="FFFF00"/>
                </a:solidFill>
                <a:latin typeface="Arial"/>
                <a:cs typeface="Arial"/>
              </a:rPr>
              <a:t>(3) de silence</a:t>
            </a:r>
          </a:p>
        </p:txBody>
      </p:sp>
      <p:sp>
        <p:nvSpPr>
          <p:cNvPr id="8" name="ZoneTexte 7"/>
          <p:cNvSpPr txBox="1"/>
          <p:nvPr/>
        </p:nvSpPr>
        <p:spPr>
          <a:xfrm>
            <a:off x="161082" y="4783380"/>
            <a:ext cx="8681334" cy="646331"/>
          </a:xfrm>
          <a:prstGeom prst="rect">
            <a:avLst/>
          </a:prstGeom>
          <a:noFill/>
        </p:spPr>
        <p:txBody>
          <a:bodyPr wrap="square" rtlCol="0">
            <a:spAutoFit/>
          </a:bodyPr>
          <a:lstStyle/>
          <a:p>
            <a:r>
              <a:rPr lang="eu-ES" dirty="0" smtClean="0">
                <a:solidFill>
                  <a:srgbClr val="FFFF00"/>
                </a:solidFill>
                <a:latin typeface="Arial"/>
                <a:cs typeface="Arial"/>
              </a:rPr>
              <a:t>Les résultats montrent que les participants obtiennent de meilleures performances après les 10 mn d’écoute de Mozart. Cet effet est temporaire, 10-15 mn.</a:t>
            </a:r>
          </a:p>
        </p:txBody>
      </p:sp>
      <p:sp>
        <p:nvSpPr>
          <p:cNvPr id="9" name="ZoneTexte 8"/>
          <p:cNvSpPr txBox="1"/>
          <p:nvPr/>
        </p:nvSpPr>
        <p:spPr>
          <a:xfrm>
            <a:off x="161082" y="5690422"/>
            <a:ext cx="1835546" cy="369332"/>
          </a:xfrm>
          <a:prstGeom prst="rect">
            <a:avLst/>
          </a:prstGeom>
          <a:noFill/>
        </p:spPr>
        <p:txBody>
          <a:bodyPr wrap="none" rtlCol="0">
            <a:spAutoFit/>
          </a:bodyPr>
          <a:lstStyle/>
          <a:p>
            <a:r>
              <a:rPr lang="eu-ES" dirty="0" smtClean="0">
                <a:solidFill>
                  <a:srgbClr val="FFFF00"/>
                </a:solidFill>
                <a:latin typeface="Arial"/>
                <a:cs typeface="Arial"/>
              </a:rPr>
              <a:t>=&gt; l’effet Mozart</a:t>
            </a:r>
          </a:p>
        </p:txBody>
      </p:sp>
    </p:spTree>
    <p:extLst>
      <p:ext uri="{BB962C8B-B14F-4D97-AF65-F5344CB8AC3E}">
        <p14:creationId xmlns:p14="http://schemas.microsoft.com/office/powerpoint/2010/main" val="3050949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258323" y="2133154"/>
            <a:ext cx="3285157" cy="2160000"/>
          </a:xfrm>
          <a:prstGeom prst="rect">
            <a:avLst/>
          </a:prstGeom>
        </p:spPr>
      </p:pic>
      <p:sp>
        <p:nvSpPr>
          <p:cNvPr id="3" name="ZoneTexte 2"/>
          <p:cNvSpPr txBox="1"/>
          <p:nvPr/>
        </p:nvSpPr>
        <p:spPr>
          <a:xfrm>
            <a:off x="48089" y="6396295"/>
            <a:ext cx="9062043" cy="461665"/>
          </a:xfrm>
          <a:prstGeom prst="rect">
            <a:avLst/>
          </a:prstGeom>
          <a:noFill/>
        </p:spPr>
        <p:txBody>
          <a:bodyPr wrap="square" rtlCol="0">
            <a:spAutoFit/>
          </a:bodyPr>
          <a:lstStyle/>
          <a:p>
            <a:r>
              <a:rPr lang="eu-ES" sz="1200" dirty="0" smtClean="0">
                <a:solidFill>
                  <a:srgbClr val="FFFFFF"/>
                </a:solidFill>
                <a:latin typeface="Arial"/>
                <a:cs typeface="Arial"/>
              </a:rPr>
              <a:t>Rauscher, F. H., Shaw, G. L., &amp; Ky, K. N. (1995). Listening to Mozart enhances spatial-temporal reasoning: Towards a neurophysiological basis. </a:t>
            </a:r>
            <a:r>
              <a:rPr lang="eu-ES" sz="1200" i="1" dirty="0" smtClean="0">
                <a:solidFill>
                  <a:srgbClr val="FFFFFF"/>
                </a:solidFill>
                <a:latin typeface="Arial"/>
                <a:cs typeface="Arial"/>
              </a:rPr>
              <a:t>Neuroscience Letters, 185</a:t>
            </a:r>
            <a:r>
              <a:rPr lang="eu-ES" sz="1200" dirty="0" smtClean="0">
                <a:solidFill>
                  <a:srgbClr val="FFFFFF"/>
                </a:solidFill>
                <a:latin typeface="Arial"/>
                <a:cs typeface="Arial"/>
              </a:rPr>
              <a:t>, 44-47.</a:t>
            </a:r>
          </a:p>
        </p:txBody>
      </p:sp>
      <p:pic>
        <p:nvPicPr>
          <p:cNvPr id="4" name="Image 3"/>
          <p:cNvPicPr>
            <a:picLocks noChangeAspect="1"/>
          </p:cNvPicPr>
          <p:nvPr/>
        </p:nvPicPr>
        <p:blipFill>
          <a:blip r:embed="rId3"/>
          <a:stretch>
            <a:fillRect/>
          </a:stretch>
        </p:blipFill>
        <p:spPr>
          <a:xfrm>
            <a:off x="706795" y="2133154"/>
            <a:ext cx="3289091" cy="2160000"/>
          </a:xfrm>
          <a:prstGeom prst="rect">
            <a:avLst/>
          </a:prstGeom>
        </p:spPr>
      </p:pic>
      <p:sp>
        <p:nvSpPr>
          <p:cNvPr id="5" name="ZoneTexte 4"/>
          <p:cNvSpPr txBox="1"/>
          <p:nvPr/>
        </p:nvSpPr>
        <p:spPr>
          <a:xfrm>
            <a:off x="437205" y="931632"/>
            <a:ext cx="8672927" cy="1077218"/>
          </a:xfrm>
          <a:prstGeom prst="rect">
            <a:avLst/>
          </a:prstGeom>
          <a:noFill/>
        </p:spPr>
        <p:txBody>
          <a:bodyPr wrap="square" rtlCol="0">
            <a:spAutoFit/>
          </a:bodyPr>
          <a:lstStyle/>
          <a:p>
            <a:pPr marL="285750" indent="-285750">
              <a:buFontTx/>
              <a:buChar char="-"/>
            </a:pPr>
            <a:r>
              <a:rPr lang="eu-ES" sz="1600" dirty="0" smtClean="0">
                <a:solidFill>
                  <a:srgbClr val="FFFF00"/>
                </a:solidFill>
                <a:latin typeface="Arial"/>
                <a:cs typeface="Arial"/>
              </a:rPr>
              <a:t>(1) Condition silence: 10 mn de silence avant le test de QI</a:t>
            </a:r>
          </a:p>
          <a:p>
            <a:pPr marL="285750" indent="-285750">
              <a:buFontTx/>
              <a:buChar char="-"/>
            </a:pPr>
            <a:r>
              <a:rPr lang="eu-ES" sz="1600" dirty="0" smtClean="0">
                <a:solidFill>
                  <a:srgbClr val="FFFF00"/>
                </a:solidFill>
                <a:latin typeface="Arial"/>
                <a:cs typeface="Arial"/>
              </a:rPr>
              <a:t>(2) Condition Mozart: 10 mn de la sonate K488 de Mozart avant le test de QI</a:t>
            </a:r>
          </a:p>
          <a:p>
            <a:pPr marL="285750" indent="-285750">
              <a:buFontTx/>
              <a:buChar char="-"/>
            </a:pPr>
            <a:r>
              <a:rPr lang="eu-ES" sz="1600" dirty="0" smtClean="0">
                <a:solidFill>
                  <a:srgbClr val="FFFF00"/>
                </a:solidFill>
                <a:latin typeface="Arial"/>
                <a:cs typeface="Arial"/>
              </a:rPr>
              <a:t>(3) Condition mixed: Jour 1 : 10 mn de Philip Glass; Jour 2: 10 mn d’une histoire; Jour 3: 10 mn d’une pièce de danse.</a:t>
            </a:r>
          </a:p>
        </p:txBody>
      </p:sp>
      <p:sp>
        <p:nvSpPr>
          <p:cNvPr id="6" name="ZoneTexte 5"/>
          <p:cNvSpPr txBox="1"/>
          <p:nvPr/>
        </p:nvSpPr>
        <p:spPr>
          <a:xfrm>
            <a:off x="437205" y="-41645"/>
            <a:ext cx="3890809" cy="830997"/>
          </a:xfrm>
          <a:prstGeom prst="rect">
            <a:avLst/>
          </a:prstGeom>
          <a:noFill/>
        </p:spPr>
        <p:txBody>
          <a:bodyPr wrap="none" rtlCol="0">
            <a:spAutoFit/>
          </a:bodyPr>
          <a:lstStyle/>
          <a:p>
            <a:r>
              <a:rPr lang="eu-ES" sz="1600" dirty="0" smtClean="0">
                <a:solidFill>
                  <a:srgbClr val="FFFF00"/>
                </a:solidFill>
                <a:latin typeface="Arial"/>
                <a:cs typeface="Arial"/>
              </a:rPr>
              <a:t>5 jours: </a:t>
            </a:r>
          </a:p>
          <a:p>
            <a:pPr marL="285750" indent="-285750">
              <a:buFontTx/>
              <a:buChar char="-"/>
            </a:pPr>
            <a:r>
              <a:rPr lang="eu-ES" sz="1600" dirty="0" smtClean="0">
                <a:solidFill>
                  <a:srgbClr val="FFFF00"/>
                </a:solidFill>
                <a:latin typeface="Arial"/>
                <a:cs typeface="Arial"/>
              </a:rPr>
              <a:t>(1) test de QI de raisonnement spatial</a:t>
            </a:r>
          </a:p>
          <a:p>
            <a:pPr marL="285750" indent="-285750">
              <a:buFontTx/>
              <a:buChar char="-"/>
            </a:pPr>
            <a:r>
              <a:rPr lang="eu-ES" sz="1600" dirty="0" smtClean="0">
                <a:solidFill>
                  <a:srgbClr val="FFFF00"/>
                </a:solidFill>
                <a:latin typeface="Arial"/>
                <a:cs typeface="Arial"/>
              </a:rPr>
              <a:t>(2-5) 3 conditions</a:t>
            </a:r>
          </a:p>
        </p:txBody>
      </p:sp>
      <p:sp>
        <p:nvSpPr>
          <p:cNvPr id="7" name="ZoneTexte 6"/>
          <p:cNvSpPr txBox="1"/>
          <p:nvPr/>
        </p:nvSpPr>
        <p:spPr>
          <a:xfrm>
            <a:off x="465664" y="4711985"/>
            <a:ext cx="8596733" cy="584776"/>
          </a:xfrm>
          <a:prstGeom prst="rect">
            <a:avLst/>
          </a:prstGeom>
          <a:noFill/>
        </p:spPr>
        <p:txBody>
          <a:bodyPr wrap="square" rtlCol="0">
            <a:spAutoFit/>
          </a:bodyPr>
          <a:lstStyle/>
          <a:p>
            <a:r>
              <a:rPr lang="eu-ES" sz="1600" dirty="0" smtClean="0">
                <a:solidFill>
                  <a:srgbClr val="FFFF00"/>
                </a:solidFill>
                <a:latin typeface="Arial"/>
                <a:cs typeface="Arial"/>
              </a:rPr>
              <a:t>Réplication de l’effet Mozart est observé avec une amélioration des performances après 10 ùn d’écoute de la sonate de Mozart comparé à 10 mn de sielnce ou 10 mn de musique mixte.</a:t>
            </a:r>
          </a:p>
        </p:txBody>
      </p:sp>
      <p:sp>
        <p:nvSpPr>
          <p:cNvPr id="8" name="ZoneTexte 7"/>
          <p:cNvSpPr txBox="1"/>
          <p:nvPr/>
        </p:nvSpPr>
        <p:spPr>
          <a:xfrm>
            <a:off x="437205" y="5461407"/>
            <a:ext cx="8333950" cy="830997"/>
          </a:xfrm>
          <a:prstGeom prst="rect">
            <a:avLst/>
          </a:prstGeom>
          <a:noFill/>
        </p:spPr>
        <p:txBody>
          <a:bodyPr wrap="square" rtlCol="0">
            <a:spAutoFit/>
          </a:bodyPr>
          <a:lstStyle/>
          <a:p>
            <a:r>
              <a:rPr lang="eu-ES" sz="1600" i="1" dirty="0" smtClean="0">
                <a:solidFill>
                  <a:srgbClr val="FFFF00"/>
                </a:solidFill>
                <a:latin typeface="Arial"/>
                <a:cs typeface="Arial"/>
              </a:rPr>
              <a:t>The trion model</a:t>
            </a:r>
            <a:r>
              <a:rPr lang="eu-ES" sz="1600" dirty="0" smtClean="0">
                <a:solidFill>
                  <a:srgbClr val="FFFF00"/>
                </a:solidFill>
                <a:latin typeface="Arial"/>
                <a:cs typeface="Arial"/>
              </a:rPr>
              <a:t>: l’exposition à des compositions musicales complexes provoquerait des pattrons de décharges corticales similaires à ceux utiliser par le raisonnement spatio-temporel =&gt; un effet posiitf de l’exposition à la musique sur les tâhces spatio-temporelles.</a:t>
            </a:r>
          </a:p>
        </p:txBody>
      </p:sp>
    </p:spTree>
    <p:extLst>
      <p:ext uri="{BB962C8B-B14F-4D97-AF65-F5344CB8AC3E}">
        <p14:creationId xmlns:p14="http://schemas.microsoft.com/office/powerpoint/2010/main" val="3440090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10226" y="145731"/>
            <a:ext cx="8670646" cy="923330"/>
          </a:xfrm>
          <a:prstGeom prst="rect">
            <a:avLst/>
          </a:prstGeom>
          <a:noFill/>
        </p:spPr>
        <p:txBody>
          <a:bodyPr wrap="square" rtlCol="0">
            <a:spAutoFit/>
          </a:bodyPr>
          <a:lstStyle/>
          <a:p>
            <a:r>
              <a:rPr lang="eu-ES" dirty="0" smtClean="0">
                <a:solidFill>
                  <a:srgbClr val="FFFF00"/>
                </a:solidFill>
                <a:latin typeface="Arial"/>
                <a:cs typeface="Arial"/>
              </a:rPr>
              <a:t>Mais l’effet M</a:t>
            </a:r>
            <a:r>
              <a:rPr lang="fr-FR" dirty="0" smtClean="0">
                <a:solidFill>
                  <a:srgbClr val="FFFF00"/>
                </a:solidFill>
                <a:latin typeface="Arial"/>
                <a:cs typeface="Arial"/>
              </a:rPr>
              <a:t>o</a:t>
            </a:r>
            <a:r>
              <a:rPr lang="eu-ES" dirty="0" smtClean="0">
                <a:solidFill>
                  <a:srgbClr val="FFFF00"/>
                </a:solidFill>
                <a:latin typeface="Arial"/>
                <a:cs typeface="Arial"/>
              </a:rPr>
              <a:t>zart a été remis en cause.</a:t>
            </a:r>
          </a:p>
          <a:p>
            <a:r>
              <a:rPr lang="eu-ES" sz="1200" dirty="0" smtClean="0">
                <a:solidFill>
                  <a:srgbClr val="FFFFFF"/>
                </a:solidFill>
                <a:latin typeface="Arial"/>
                <a:cs typeface="Arial"/>
              </a:rPr>
              <a:t>Chabris, C. F. (1999). Prelude or requiem for the “Mozart Effect”? </a:t>
            </a:r>
            <a:r>
              <a:rPr lang="eu-ES" sz="1200" i="1" dirty="0" smtClean="0">
                <a:solidFill>
                  <a:srgbClr val="FFFFFF"/>
                </a:solidFill>
                <a:latin typeface="Arial"/>
                <a:cs typeface="Arial"/>
              </a:rPr>
              <a:t>Nature, 400</a:t>
            </a:r>
            <a:r>
              <a:rPr lang="eu-ES" sz="1200" dirty="0" smtClean="0">
                <a:solidFill>
                  <a:srgbClr val="FFFFFF"/>
                </a:solidFill>
                <a:latin typeface="Arial"/>
                <a:cs typeface="Arial"/>
              </a:rPr>
              <a:t>, 826-827.</a:t>
            </a:r>
            <a:endParaRPr lang="eu-ES" sz="1200" dirty="0">
              <a:solidFill>
                <a:srgbClr val="FFFFFF"/>
              </a:solidFill>
              <a:latin typeface="Arial"/>
              <a:cs typeface="Arial"/>
            </a:endParaRPr>
          </a:p>
          <a:p>
            <a:pPr marL="360363" indent="-360363"/>
            <a:r>
              <a:rPr lang="eu-ES" sz="1200" dirty="0" smtClean="0">
                <a:solidFill>
                  <a:srgbClr val="FFFFFF"/>
                </a:solidFill>
                <a:latin typeface="Arial"/>
                <a:cs typeface="Arial"/>
              </a:rPr>
              <a:t>Steele, K. M., Dalla Bella, S., Peretz, I., Dunlop, T., Dawe, L. A., Humphreys, G. K., Shannon, R. A., K</a:t>
            </a:r>
            <a:r>
              <a:rPr lang="fr-FR" sz="1200" dirty="0" smtClean="0">
                <a:solidFill>
                  <a:srgbClr val="FFFFFF"/>
                </a:solidFill>
                <a:latin typeface="Arial"/>
                <a:cs typeface="Arial"/>
              </a:rPr>
              <a:t>i</a:t>
            </a:r>
            <a:r>
              <a:rPr lang="eu-ES" sz="1200" dirty="0" smtClean="0">
                <a:solidFill>
                  <a:srgbClr val="FFFFFF"/>
                </a:solidFill>
                <a:latin typeface="Arial"/>
                <a:cs typeface="Arial"/>
              </a:rPr>
              <a:t>rby, K. L., &amp; Olmstead, C. G. </a:t>
            </a:r>
            <a:r>
              <a:rPr lang="eu-ES" sz="1200" dirty="0">
                <a:solidFill>
                  <a:srgbClr val="FFFFFF"/>
                </a:solidFill>
                <a:latin typeface="Arial"/>
                <a:cs typeface="Arial"/>
              </a:rPr>
              <a:t>(1999). Prelude or requiem for the “Mozart Effect”? </a:t>
            </a:r>
            <a:r>
              <a:rPr lang="eu-ES" sz="1200" i="1" dirty="0">
                <a:solidFill>
                  <a:srgbClr val="FFFFFF"/>
                </a:solidFill>
                <a:latin typeface="Arial"/>
                <a:cs typeface="Arial"/>
              </a:rPr>
              <a:t>Nature, 400</a:t>
            </a:r>
            <a:r>
              <a:rPr lang="eu-ES" sz="1200" dirty="0">
                <a:solidFill>
                  <a:srgbClr val="FFFFFF"/>
                </a:solidFill>
                <a:latin typeface="Arial"/>
                <a:cs typeface="Arial"/>
              </a:rPr>
              <a:t>, </a:t>
            </a:r>
            <a:r>
              <a:rPr lang="eu-ES" sz="1200" dirty="0" smtClean="0">
                <a:solidFill>
                  <a:srgbClr val="FFFFFF"/>
                </a:solidFill>
                <a:latin typeface="Arial"/>
                <a:cs typeface="Arial"/>
              </a:rPr>
              <a:t>827.</a:t>
            </a:r>
            <a:endParaRPr lang="eu-ES" sz="1200" dirty="0">
              <a:solidFill>
                <a:srgbClr val="FFFFFF"/>
              </a:solidFill>
              <a:latin typeface="Arial"/>
              <a:cs typeface="Arial"/>
            </a:endParaRPr>
          </a:p>
        </p:txBody>
      </p:sp>
      <p:sp>
        <p:nvSpPr>
          <p:cNvPr id="4" name="ZoneTexte 3"/>
          <p:cNvSpPr txBox="1"/>
          <p:nvPr/>
        </p:nvSpPr>
        <p:spPr>
          <a:xfrm>
            <a:off x="48089" y="6396295"/>
            <a:ext cx="9062043" cy="276999"/>
          </a:xfrm>
          <a:prstGeom prst="rect">
            <a:avLst/>
          </a:prstGeom>
          <a:noFill/>
        </p:spPr>
        <p:txBody>
          <a:bodyPr wrap="square" rtlCol="0">
            <a:spAutoFit/>
          </a:bodyPr>
          <a:lstStyle/>
          <a:p>
            <a:r>
              <a:rPr lang="eu-ES" sz="1200" dirty="0" smtClean="0">
                <a:solidFill>
                  <a:srgbClr val="FFFFFF"/>
                </a:solidFill>
                <a:latin typeface="Arial"/>
                <a:cs typeface="Arial"/>
              </a:rPr>
              <a:t>Nantais, K. M., &amp; Schellenberg, E. G (1999). T</a:t>
            </a:r>
            <a:r>
              <a:rPr lang="fr-FR" sz="1200" dirty="0" smtClean="0">
                <a:solidFill>
                  <a:srgbClr val="FFFFFF"/>
                </a:solidFill>
                <a:latin typeface="Arial"/>
                <a:cs typeface="Arial"/>
              </a:rPr>
              <a:t>h</a:t>
            </a:r>
            <a:r>
              <a:rPr lang="eu-ES" sz="1200" dirty="0" smtClean="0">
                <a:solidFill>
                  <a:srgbClr val="FFFFFF"/>
                </a:solidFill>
                <a:latin typeface="Arial"/>
                <a:cs typeface="Arial"/>
              </a:rPr>
              <a:t>e Mozart effect: An artifact of preference. </a:t>
            </a:r>
            <a:r>
              <a:rPr lang="eu-ES" sz="1200" i="1" dirty="0" smtClean="0">
                <a:solidFill>
                  <a:srgbClr val="FFFFFF"/>
                </a:solidFill>
                <a:latin typeface="Arial"/>
                <a:cs typeface="Arial"/>
              </a:rPr>
              <a:t>Psychological Science, 10</a:t>
            </a:r>
            <a:r>
              <a:rPr lang="eu-ES" sz="1200" dirty="0" smtClean="0">
                <a:solidFill>
                  <a:srgbClr val="FFFFFF"/>
                </a:solidFill>
                <a:latin typeface="Arial"/>
                <a:cs typeface="Arial"/>
              </a:rPr>
              <a:t>(4), 370-373.</a:t>
            </a:r>
          </a:p>
        </p:txBody>
      </p:sp>
      <p:sp>
        <p:nvSpPr>
          <p:cNvPr id="5" name="ZoneTexte 4"/>
          <p:cNvSpPr txBox="1"/>
          <p:nvPr/>
        </p:nvSpPr>
        <p:spPr>
          <a:xfrm>
            <a:off x="310226" y="1256057"/>
            <a:ext cx="7229225" cy="369332"/>
          </a:xfrm>
          <a:prstGeom prst="rect">
            <a:avLst/>
          </a:prstGeom>
          <a:noFill/>
        </p:spPr>
        <p:txBody>
          <a:bodyPr wrap="none" rtlCol="0">
            <a:spAutoFit/>
          </a:bodyPr>
          <a:lstStyle/>
          <a:p>
            <a:r>
              <a:rPr lang="eu-ES" dirty="0" smtClean="0">
                <a:solidFill>
                  <a:srgbClr val="FFFF00"/>
                </a:solidFill>
                <a:latin typeface="Arial"/>
                <a:cs typeface="Arial"/>
              </a:rPr>
              <a:t>10 mn de Mozart, Schubert, silence, ou une histoire de Stephen King.</a:t>
            </a:r>
          </a:p>
        </p:txBody>
      </p:sp>
      <p:pic>
        <p:nvPicPr>
          <p:cNvPr id="6" name="Image 5"/>
          <p:cNvPicPr>
            <a:picLocks noChangeAspect="1"/>
          </p:cNvPicPr>
          <p:nvPr/>
        </p:nvPicPr>
        <p:blipFill>
          <a:blip r:embed="rId2"/>
          <a:stretch>
            <a:fillRect/>
          </a:stretch>
        </p:blipFill>
        <p:spPr>
          <a:xfrm>
            <a:off x="2005500" y="1797341"/>
            <a:ext cx="5129826" cy="2102568"/>
          </a:xfrm>
          <a:prstGeom prst="rect">
            <a:avLst/>
          </a:prstGeom>
        </p:spPr>
      </p:pic>
      <p:sp>
        <p:nvSpPr>
          <p:cNvPr id="7" name="Rectangle 6"/>
          <p:cNvSpPr/>
          <p:nvPr/>
        </p:nvSpPr>
        <p:spPr>
          <a:xfrm>
            <a:off x="3830747" y="2789695"/>
            <a:ext cx="1360193" cy="464949"/>
          </a:xfrm>
          <a:prstGeom prst="rect">
            <a:avLst/>
          </a:prstGeom>
          <a:noFill/>
          <a:ln w="28575"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u-ES"/>
          </a:p>
        </p:txBody>
      </p:sp>
      <p:sp>
        <p:nvSpPr>
          <p:cNvPr id="9" name="Rectangle 8"/>
          <p:cNvSpPr/>
          <p:nvPr/>
        </p:nvSpPr>
        <p:spPr>
          <a:xfrm>
            <a:off x="3830747" y="3309621"/>
            <a:ext cx="3046279" cy="201786"/>
          </a:xfrm>
          <a:prstGeom prst="rect">
            <a:avLst/>
          </a:prstGeom>
          <a:noFill/>
          <a:ln w="28575"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u-ES"/>
          </a:p>
        </p:txBody>
      </p:sp>
      <p:sp>
        <p:nvSpPr>
          <p:cNvPr id="10" name="Rectangle 9"/>
          <p:cNvSpPr/>
          <p:nvPr/>
        </p:nvSpPr>
        <p:spPr>
          <a:xfrm>
            <a:off x="3830747" y="2782755"/>
            <a:ext cx="3046279" cy="201786"/>
          </a:xfrm>
          <a:prstGeom prst="rect">
            <a:avLst/>
          </a:prstGeom>
          <a:noFill/>
          <a:ln w="28575"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u-ES"/>
          </a:p>
        </p:txBody>
      </p:sp>
      <p:sp>
        <p:nvSpPr>
          <p:cNvPr id="11" name="Rectangle 10"/>
          <p:cNvSpPr/>
          <p:nvPr/>
        </p:nvSpPr>
        <p:spPr>
          <a:xfrm>
            <a:off x="3830747" y="3052588"/>
            <a:ext cx="3046279" cy="201786"/>
          </a:xfrm>
          <a:prstGeom prst="rect">
            <a:avLst/>
          </a:prstGeom>
          <a:noFill/>
          <a:ln w="28575"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u-ES"/>
          </a:p>
        </p:txBody>
      </p:sp>
      <p:sp>
        <p:nvSpPr>
          <p:cNvPr id="12" name="ZoneTexte 11"/>
          <p:cNvSpPr txBox="1"/>
          <p:nvPr/>
        </p:nvSpPr>
        <p:spPr>
          <a:xfrm>
            <a:off x="527422" y="4037275"/>
            <a:ext cx="5393612" cy="369332"/>
          </a:xfrm>
          <a:prstGeom prst="rect">
            <a:avLst/>
          </a:prstGeom>
          <a:noFill/>
        </p:spPr>
        <p:txBody>
          <a:bodyPr wrap="none" rtlCol="0">
            <a:spAutoFit/>
          </a:bodyPr>
          <a:lstStyle/>
          <a:p>
            <a:r>
              <a:rPr lang="eu-ES" dirty="0" smtClean="0">
                <a:solidFill>
                  <a:srgbClr val="FFFF00"/>
                </a:solidFill>
                <a:latin typeface="Arial"/>
                <a:cs typeface="Arial"/>
              </a:rPr>
              <a:t>Les participants préféraient-ils Mozart ou l’histoire?</a:t>
            </a:r>
          </a:p>
        </p:txBody>
      </p:sp>
      <p:cxnSp>
        <p:nvCxnSpPr>
          <p:cNvPr id="14" name="Connecteur en arc 13"/>
          <p:cNvCxnSpPr>
            <a:stCxn id="12" idx="1"/>
            <a:endCxn id="9" idx="1"/>
          </p:cNvCxnSpPr>
          <p:nvPr/>
        </p:nvCxnSpPr>
        <p:spPr>
          <a:xfrm rot="10800000" flipH="1">
            <a:off x="527421" y="3410515"/>
            <a:ext cx="3303325" cy="811427"/>
          </a:xfrm>
          <a:prstGeom prst="curvedConnector3">
            <a:avLst>
              <a:gd name="adj1" fmla="val -7340"/>
            </a:avLst>
          </a:prstGeom>
          <a:ln>
            <a:solidFill>
              <a:srgbClr val="F513FF"/>
            </a:solidFill>
            <a:tailEnd type="arrow"/>
          </a:ln>
          <a:effectLst/>
        </p:spPr>
        <p:style>
          <a:lnRef idx="2">
            <a:schemeClr val="accent1"/>
          </a:lnRef>
          <a:fillRef idx="0">
            <a:schemeClr val="accent1"/>
          </a:fillRef>
          <a:effectRef idx="1">
            <a:schemeClr val="accent1"/>
          </a:effectRef>
          <a:fontRef idx="minor">
            <a:schemeClr val="tx1"/>
          </a:fontRef>
        </p:style>
      </p:cxnSp>
      <p:pic>
        <p:nvPicPr>
          <p:cNvPr id="16" name="Image 15"/>
          <p:cNvPicPr>
            <a:picLocks noChangeAspect="1"/>
          </p:cNvPicPr>
          <p:nvPr/>
        </p:nvPicPr>
        <p:blipFill>
          <a:blip r:embed="rId3"/>
          <a:stretch>
            <a:fillRect/>
          </a:stretch>
        </p:blipFill>
        <p:spPr>
          <a:xfrm>
            <a:off x="310226" y="4614792"/>
            <a:ext cx="3039262" cy="1611175"/>
          </a:xfrm>
          <a:prstGeom prst="rect">
            <a:avLst/>
          </a:prstGeom>
        </p:spPr>
      </p:pic>
      <p:sp>
        <p:nvSpPr>
          <p:cNvPr id="17" name="ZoneTexte 16"/>
          <p:cNvSpPr txBox="1"/>
          <p:nvPr/>
        </p:nvSpPr>
        <p:spPr>
          <a:xfrm>
            <a:off x="3622555" y="4524577"/>
            <a:ext cx="3443258" cy="369332"/>
          </a:xfrm>
          <a:prstGeom prst="rect">
            <a:avLst/>
          </a:prstGeom>
          <a:noFill/>
        </p:spPr>
        <p:txBody>
          <a:bodyPr wrap="none" rtlCol="0">
            <a:spAutoFit/>
          </a:bodyPr>
          <a:lstStyle/>
          <a:p>
            <a:r>
              <a:rPr lang="eu-ES" dirty="0" smtClean="0">
                <a:solidFill>
                  <a:srgbClr val="FFFF00"/>
                </a:solidFill>
                <a:latin typeface="Arial"/>
                <a:cs typeface="Arial"/>
              </a:rPr>
              <a:t>Rien à voir avec Mozart, per se.</a:t>
            </a:r>
          </a:p>
        </p:txBody>
      </p:sp>
      <p:sp>
        <p:nvSpPr>
          <p:cNvPr id="18" name="ZoneTexte 17"/>
          <p:cNvSpPr txBox="1"/>
          <p:nvPr/>
        </p:nvSpPr>
        <p:spPr>
          <a:xfrm>
            <a:off x="3622555" y="4943255"/>
            <a:ext cx="5487577" cy="646331"/>
          </a:xfrm>
          <a:prstGeom prst="rect">
            <a:avLst/>
          </a:prstGeom>
          <a:noFill/>
        </p:spPr>
        <p:txBody>
          <a:bodyPr wrap="square" rtlCol="0">
            <a:spAutoFit/>
          </a:bodyPr>
          <a:lstStyle/>
          <a:p>
            <a:r>
              <a:rPr lang="eu-ES" dirty="0" smtClean="0">
                <a:solidFill>
                  <a:srgbClr val="FFFF00"/>
                </a:solidFill>
                <a:latin typeface="Arial"/>
                <a:cs typeface="Arial"/>
              </a:rPr>
              <a:t>Les auditeurs ont de meilleures performances dans la condition qu’ils préfèrent.</a:t>
            </a:r>
          </a:p>
        </p:txBody>
      </p:sp>
      <p:sp>
        <p:nvSpPr>
          <p:cNvPr id="19" name="ZoneTexte 18"/>
          <p:cNvSpPr txBox="1"/>
          <p:nvPr/>
        </p:nvSpPr>
        <p:spPr>
          <a:xfrm>
            <a:off x="3622555" y="5638932"/>
            <a:ext cx="5487577" cy="646331"/>
          </a:xfrm>
          <a:prstGeom prst="rect">
            <a:avLst/>
          </a:prstGeom>
          <a:noFill/>
        </p:spPr>
        <p:txBody>
          <a:bodyPr wrap="square" rtlCol="0">
            <a:spAutoFit/>
          </a:bodyPr>
          <a:lstStyle/>
          <a:p>
            <a:r>
              <a:rPr lang="eu-ES" dirty="0" smtClean="0">
                <a:solidFill>
                  <a:srgbClr val="FFFF00"/>
                </a:solidFill>
                <a:latin typeface="Arial"/>
                <a:cs typeface="Arial"/>
              </a:rPr>
              <a:t>Ce qui est important est que la stimulation soit engageante.</a:t>
            </a:r>
          </a:p>
        </p:txBody>
      </p:sp>
    </p:spTree>
    <p:extLst>
      <p:ext uri="{BB962C8B-B14F-4D97-AF65-F5344CB8AC3E}">
        <p14:creationId xmlns:p14="http://schemas.microsoft.com/office/powerpoint/2010/main" val="35022369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animBg="1"/>
      <p:bldP spid="7" grpId="1" animBg="1"/>
      <p:bldP spid="9" grpId="0" animBg="1"/>
      <p:bldP spid="10" grpId="0" animBg="1"/>
      <p:bldP spid="11" grpId="0" animBg="1"/>
      <p:bldP spid="12" grpId="0"/>
      <p:bldP spid="17" grpId="0"/>
      <p:bldP spid="18" grpId="0"/>
      <p:bldP spid="1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8089" y="6396295"/>
            <a:ext cx="9062043" cy="276999"/>
          </a:xfrm>
          <a:prstGeom prst="rect">
            <a:avLst/>
          </a:prstGeom>
          <a:noFill/>
        </p:spPr>
        <p:txBody>
          <a:bodyPr wrap="square" rtlCol="0">
            <a:spAutoFit/>
          </a:bodyPr>
          <a:lstStyle/>
          <a:p>
            <a:r>
              <a:rPr lang="eu-ES" sz="1200" dirty="0" smtClean="0">
                <a:solidFill>
                  <a:srgbClr val="FFFFFF"/>
                </a:solidFill>
                <a:latin typeface="Arial"/>
                <a:cs typeface="Arial"/>
              </a:rPr>
              <a:t>Schellenberg, E. G. (2004). Music lessons enhance IQ. </a:t>
            </a:r>
            <a:r>
              <a:rPr lang="eu-ES" sz="1200" i="1" dirty="0" smtClean="0">
                <a:solidFill>
                  <a:srgbClr val="FFFFFF"/>
                </a:solidFill>
                <a:latin typeface="Arial"/>
                <a:cs typeface="Arial"/>
              </a:rPr>
              <a:t>Psychological Science, 15</a:t>
            </a:r>
            <a:r>
              <a:rPr lang="eu-ES" sz="1200" dirty="0" smtClean="0">
                <a:solidFill>
                  <a:srgbClr val="FFFFFF"/>
                </a:solidFill>
                <a:latin typeface="Arial"/>
                <a:cs typeface="Arial"/>
              </a:rPr>
              <a:t>(8), 511-514.</a:t>
            </a:r>
          </a:p>
        </p:txBody>
      </p:sp>
      <p:sp>
        <p:nvSpPr>
          <p:cNvPr id="3" name="ZoneTexte 2"/>
          <p:cNvSpPr txBox="1"/>
          <p:nvPr/>
        </p:nvSpPr>
        <p:spPr>
          <a:xfrm>
            <a:off x="168908" y="113730"/>
            <a:ext cx="8804200" cy="1200329"/>
          </a:xfrm>
          <a:prstGeom prst="rect">
            <a:avLst/>
          </a:prstGeom>
          <a:noFill/>
        </p:spPr>
        <p:txBody>
          <a:bodyPr wrap="square" rtlCol="0">
            <a:spAutoFit/>
          </a:bodyPr>
          <a:lstStyle/>
          <a:p>
            <a:r>
              <a:rPr lang="eu-ES" dirty="0" smtClean="0">
                <a:solidFill>
                  <a:srgbClr val="FFFF00"/>
                </a:solidFill>
                <a:latin typeface="Arial"/>
                <a:cs typeface="Arial"/>
              </a:rPr>
              <a:t>La question qui a émergé à partir de cet effet Mozart a été de savoir si l’entraînement musical pouvaient avoir des effets bénéfiques colatéraux sur des domaines non-musicaux de la cognition.</a:t>
            </a:r>
          </a:p>
          <a:p>
            <a:r>
              <a:rPr lang="eu-ES" dirty="0" smtClean="0">
                <a:solidFill>
                  <a:srgbClr val="FFFF00"/>
                </a:solidFill>
                <a:latin typeface="Arial"/>
                <a:cs typeface="Arial"/>
              </a:rPr>
              <a:t>=&gt; des effets de transfert</a:t>
            </a:r>
          </a:p>
        </p:txBody>
      </p:sp>
      <p:sp>
        <p:nvSpPr>
          <p:cNvPr id="4" name="ZoneTexte 3"/>
          <p:cNvSpPr txBox="1"/>
          <p:nvPr/>
        </p:nvSpPr>
        <p:spPr>
          <a:xfrm>
            <a:off x="168908" y="1443421"/>
            <a:ext cx="8508144" cy="923330"/>
          </a:xfrm>
          <a:prstGeom prst="rect">
            <a:avLst/>
          </a:prstGeom>
          <a:noFill/>
        </p:spPr>
        <p:txBody>
          <a:bodyPr wrap="square" rtlCol="0">
            <a:spAutoFit/>
          </a:bodyPr>
          <a:lstStyle/>
          <a:p>
            <a:r>
              <a:rPr lang="eu-ES" dirty="0" smtClean="0">
                <a:solidFill>
                  <a:srgbClr val="FFFF00"/>
                </a:solidFill>
                <a:latin typeface="Arial"/>
                <a:cs typeface="Arial"/>
              </a:rPr>
              <a:t>Pendant un an, des enfants de 6 ans ont reçu des cours de musique (piano ou chant) alors que d’autres enfants suivaient des cours de théâtre ou ne prenaient aucun cours (ni musique, ni théâtre).</a:t>
            </a:r>
          </a:p>
        </p:txBody>
      </p:sp>
      <p:pic>
        <p:nvPicPr>
          <p:cNvPr id="5" name="Image 4"/>
          <p:cNvPicPr>
            <a:picLocks noChangeAspect="1"/>
          </p:cNvPicPr>
          <p:nvPr/>
        </p:nvPicPr>
        <p:blipFill>
          <a:blip r:embed="rId2"/>
          <a:stretch>
            <a:fillRect/>
          </a:stretch>
        </p:blipFill>
        <p:spPr>
          <a:xfrm>
            <a:off x="2924616" y="2491483"/>
            <a:ext cx="3305473" cy="2589016"/>
          </a:xfrm>
          <a:prstGeom prst="rect">
            <a:avLst/>
          </a:prstGeom>
        </p:spPr>
      </p:pic>
      <p:sp>
        <p:nvSpPr>
          <p:cNvPr id="6" name="ZoneTexte 5"/>
          <p:cNvSpPr txBox="1"/>
          <p:nvPr/>
        </p:nvSpPr>
        <p:spPr>
          <a:xfrm>
            <a:off x="263134" y="5253227"/>
            <a:ext cx="8614558" cy="369332"/>
          </a:xfrm>
          <a:prstGeom prst="rect">
            <a:avLst/>
          </a:prstGeom>
          <a:noFill/>
        </p:spPr>
        <p:txBody>
          <a:bodyPr wrap="none" rtlCol="0">
            <a:spAutoFit/>
          </a:bodyPr>
          <a:lstStyle/>
          <a:p>
            <a:r>
              <a:rPr lang="eu-ES" dirty="0" smtClean="0">
                <a:solidFill>
                  <a:srgbClr val="FFFF00"/>
                </a:solidFill>
                <a:latin typeface="Arial"/>
                <a:cs typeface="Arial"/>
              </a:rPr>
              <a:t>Un bénefice intellectuel relativement modeste mais général des cours de musique.</a:t>
            </a:r>
          </a:p>
        </p:txBody>
      </p:sp>
      <p:sp>
        <p:nvSpPr>
          <p:cNvPr id="7" name="ZoneTexte 6"/>
          <p:cNvSpPr txBox="1"/>
          <p:nvPr/>
        </p:nvSpPr>
        <p:spPr>
          <a:xfrm>
            <a:off x="263134" y="5747198"/>
            <a:ext cx="8413918" cy="646331"/>
          </a:xfrm>
          <a:prstGeom prst="rect">
            <a:avLst/>
          </a:prstGeom>
          <a:noFill/>
        </p:spPr>
        <p:txBody>
          <a:bodyPr wrap="square" rtlCol="0">
            <a:spAutoFit/>
          </a:bodyPr>
          <a:lstStyle/>
          <a:p>
            <a:r>
              <a:rPr lang="eu-ES" dirty="0" smtClean="0">
                <a:solidFill>
                  <a:srgbClr val="FFFF00"/>
                </a:solidFill>
                <a:latin typeface="Arial"/>
                <a:cs typeface="Arial"/>
              </a:rPr>
              <a:t>Les cours de théâtre, quant à eux, montraient une amélioration du comportement  social.</a:t>
            </a:r>
          </a:p>
        </p:txBody>
      </p:sp>
    </p:spTree>
    <p:extLst>
      <p:ext uri="{BB962C8B-B14F-4D97-AF65-F5344CB8AC3E}">
        <p14:creationId xmlns:p14="http://schemas.microsoft.com/office/powerpoint/2010/main" val="13182025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8089" y="6396295"/>
            <a:ext cx="9062043" cy="461665"/>
          </a:xfrm>
          <a:prstGeom prst="rect">
            <a:avLst/>
          </a:prstGeom>
          <a:noFill/>
        </p:spPr>
        <p:txBody>
          <a:bodyPr wrap="square" rtlCol="0">
            <a:spAutoFit/>
          </a:bodyPr>
          <a:lstStyle/>
          <a:p>
            <a:r>
              <a:rPr lang="eu-ES" sz="1200" dirty="0" smtClean="0">
                <a:solidFill>
                  <a:srgbClr val="FFFFFF"/>
                </a:solidFill>
                <a:latin typeface="Arial"/>
                <a:cs typeface="Arial"/>
              </a:rPr>
              <a:t>Moreno, S., &amp; Besson, M. (2006). Musical training and language-related brain electrical activity in children. </a:t>
            </a:r>
            <a:r>
              <a:rPr lang="eu-ES" sz="1200" i="1" dirty="0" smtClean="0">
                <a:solidFill>
                  <a:srgbClr val="FFFFFF"/>
                </a:solidFill>
                <a:latin typeface="Arial"/>
                <a:cs typeface="Arial"/>
              </a:rPr>
              <a:t>Psychophysiology, 43</a:t>
            </a:r>
            <a:r>
              <a:rPr lang="eu-ES" sz="1200" dirty="0" smtClean="0">
                <a:solidFill>
                  <a:srgbClr val="FFFFFF"/>
                </a:solidFill>
                <a:latin typeface="Arial"/>
                <a:cs typeface="Arial"/>
              </a:rPr>
              <a:t>, 287-291.</a:t>
            </a:r>
          </a:p>
        </p:txBody>
      </p:sp>
      <p:sp>
        <p:nvSpPr>
          <p:cNvPr id="4" name="ZoneTexte 3"/>
          <p:cNvSpPr txBox="1"/>
          <p:nvPr/>
        </p:nvSpPr>
        <p:spPr>
          <a:xfrm>
            <a:off x="48089" y="375118"/>
            <a:ext cx="8984151" cy="646331"/>
          </a:xfrm>
          <a:prstGeom prst="rect">
            <a:avLst/>
          </a:prstGeom>
          <a:noFill/>
        </p:spPr>
        <p:txBody>
          <a:bodyPr wrap="square" rtlCol="0">
            <a:spAutoFit/>
          </a:bodyPr>
          <a:lstStyle/>
          <a:p>
            <a:r>
              <a:rPr lang="eu-ES" dirty="0" smtClean="0">
                <a:solidFill>
                  <a:srgbClr val="FFFF00"/>
                </a:solidFill>
                <a:latin typeface="Arial"/>
                <a:cs typeface="Arial"/>
              </a:rPr>
              <a:t>Est-ce que 8 semaines d’entraînement musical influencent lles abilités d’enfants de 8 ans à détecter des changements de hauteur en langage?</a:t>
            </a:r>
          </a:p>
        </p:txBody>
      </p:sp>
      <p:sp>
        <p:nvSpPr>
          <p:cNvPr id="5" name="ZoneTexte 4"/>
          <p:cNvSpPr txBox="1"/>
          <p:nvPr/>
        </p:nvSpPr>
        <p:spPr>
          <a:xfrm>
            <a:off x="165390" y="1665411"/>
            <a:ext cx="4046488" cy="1200329"/>
          </a:xfrm>
          <a:prstGeom prst="rect">
            <a:avLst/>
          </a:prstGeom>
          <a:noFill/>
        </p:spPr>
        <p:txBody>
          <a:bodyPr wrap="none" rtlCol="0">
            <a:spAutoFit/>
          </a:bodyPr>
          <a:lstStyle/>
          <a:p>
            <a:r>
              <a:rPr lang="eu-ES" dirty="0" smtClean="0">
                <a:solidFill>
                  <a:srgbClr val="FFFF00"/>
                </a:solidFill>
                <a:latin typeface="Arial"/>
                <a:cs typeface="Arial"/>
              </a:rPr>
              <a:t>Des phrases se terminant par un mot:</a:t>
            </a:r>
          </a:p>
          <a:p>
            <a:pPr marL="285750" indent="-285750">
              <a:buFontTx/>
              <a:buChar char="-"/>
            </a:pPr>
            <a:r>
              <a:rPr lang="eu-ES" dirty="0" smtClean="0">
                <a:solidFill>
                  <a:srgbClr val="FFFF00"/>
                </a:solidFill>
                <a:latin typeface="Arial"/>
                <a:cs typeface="Arial"/>
              </a:rPr>
              <a:t>(1) prosodiquement congru</a:t>
            </a:r>
          </a:p>
          <a:p>
            <a:pPr marL="285750" indent="-285750">
              <a:buFontTx/>
              <a:buChar char="-"/>
            </a:pPr>
            <a:r>
              <a:rPr lang="eu-ES" dirty="0" smtClean="0">
                <a:solidFill>
                  <a:srgbClr val="FFFF00"/>
                </a:solidFill>
                <a:latin typeface="Arial"/>
                <a:cs typeface="Arial"/>
              </a:rPr>
              <a:t>(2) faiblement incongru</a:t>
            </a:r>
          </a:p>
          <a:p>
            <a:pPr marL="285750" indent="-285750">
              <a:buFontTx/>
              <a:buChar char="-"/>
            </a:pPr>
            <a:r>
              <a:rPr lang="eu-ES" dirty="0" smtClean="0">
                <a:solidFill>
                  <a:srgbClr val="FFFF00"/>
                </a:solidFill>
                <a:latin typeface="Arial"/>
                <a:cs typeface="Arial"/>
              </a:rPr>
              <a:t>(3) fortement incongru</a:t>
            </a:r>
          </a:p>
        </p:txBody>
      </p:sp>
      <p:sp>
        <p:nvSpPr>
          <p:cNvPr id="6" name="ZoneTexte 5"/>
          <p:cNvSpPr txBox="1"/>
          <p:nvPr/>
        </p:nvSpPr>
        <p:spPr>
          <a:xfrm>
            <a:off x="4658300" y="1665411"/>
            <a:ext cx="4433477" cy="646331"/>
          </a:xfrm>
          <a:prstGeom prst="rect">
            <a:avLst/>
          </a:prstGeom>
          <a:noFill/>
        </p:spPr>
        <p:txBody>
          <a:bodyPr wrap="square" rtlCol="0">
            <a:spAutoFit/>
          </a:bodyPr>
          <a:lstStyle/>
          <a:p>
            <a:r>
              <a:rPr lang="eu-ES" dirty="0" smtClean="0">
                <a:solidFill>
                  <a:srgbClr val="FFFF00"/>
                </a:solidFill>
                <a:latin typeface="Arial"/>
                <a:cs typeface="Arial"/>
              </a:rPr>
              <a:t>Entraînement musical </a:t>
            </a:r>
            <a:r>
              <a:rPr lang="eu-ES" i="1" dirty="0" smtClean="0">
                <a:solidFill>
                  <a:srgbClr val="FFFF00"/>
                </a:solidFill>
                <a:latin typeface="Arial"/>
                <a:cs typeface="Arial"/>
              </a:rPr>
              <a:t>versus</a:t>
            </a:r>
            <a:r>
              <a:rPr lang="eu-ES" dirty="0" smtClean="0">
                <a:solidFill>
                  <a:srgbClr val="FFFF00"/>
                </a:solidFill>
                <a:latin typeface="Arial"/>
                <a:cs typeface="Arial"/>
              </a:rPr>
              <a:t> entraînement à la peinture</a:t>
            </a:r>
          </a:p>
        </p:txBody>
      </p:sp>
      <p:sp>
        <p:nvSpPr>
          <p:cNvPr id="13" name="ZoneTexte 12"/>
          <p:cNvSpPr txBox="1"/>
          <p:nvPr/>
        </p:nvSpPr>
        <p:spPr>
          <a:xfrm>
            <a:off x="165390" y="4522995"/>
            <a:ext cx="8572310" cy="646331"/>
          </a:xfrm>
          <a:prstGeom prst="rect">
            <a:avLst/>
          </a:prstGeom>
          <a:noFill/>
        </p:spPr>
        <p:txBody>
          <a:bodyPr wrap="square" rtlCol="0">
            <a:spAutoFit/>
          </a:bodyPr>
          <a:lstStyle/>
          <a:p>
            <a:r>
              <a:rPr lang="eu-ES" dirty="0" smtClean="0">
                <a:solidFill>
                  <a:srgbClr val="FFFF00"/>
                </a:solidFill>
                <a:latin typeface="Arial"/>
                <a:cs typeface="Arial"/>
              </a:rPr>
              <a:t>Enregistrement de l’EEG avec des différences entre les groupes au niveau des PEs.</a:t>
            </a:r>
          </a:p>
        </p:txBody>
      </p:sp>
      <p:sp>
        <p:nvSpPr>
          <p:cNvPr id="15" name="ZoneTexte 14"/>
          <p:cNvSpPr txBox="1"/>
          <p:nvPr/>
        </p:nvSpPr>
        <p:spPr>
          <a:xfrm>
            <a:off x="165390" y="3509702"/>
            <a:ext cx="5223530" cy="369332"/>
          </a:xfrm>
          <a:prstGeom prst="rect">
            <a:avLst/>
          </a:prstGeom>
          <a:noFill/>
        </p:spPr>
        <p:txBody>
          <a:bodyPr wrap="none" rtlCol="0">
            <a:spAutoFit/>
          </a:bodyPr>
          <a:lstStyle/>
          <a:p>
            <a:r>
              <a:rPr lang="eu-ES" dirty="0" smtClean="0">
                <a:solidFill>
                  <a:srgbClr val="FFFF00"/>
                </a:solidFill>
                <a:latin typeface="Arial"/>
                <a:cs typeface="Arial"/>
              </a:rPr>
              <a:t>Pas d’effet du groupe au niveau comportemental.</a:t>
            </a:r>
          </a:p>
        </p:txBody>
      </p:sp>
    </p:spTree>
    <p:extLst>
      <p:ext uri="{BB962C8B-B14F-4D97-AF65-F5344CB8AC3E}">
        <p14:creationId xmlns:p14="http://schemas.microsoft.com/office/powerpoint/2010/main" val="491339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3" grpId="0"/>
      <p:bldP spid="1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854019" y="158742"/>
            <a:ext cx="3432788" cy="3001694"/>
          </a:xfrm>
          <a:prstGeom prst="rect">
            <a:avLst/>
          </a:prstGeom>
        </p:spPr>
      </p:pic>
      <p:sp>
        <p:nvSpPr>
          <p:cNvPr id="3" name="ZoneTexte 2"/>
          <p:cNvSpPr txBox="1"/>
          <p:nvPr/>
        </p:nvSpPr>
        <p:spPr>
          <a:xfrm>
            <a:off x="118507" y="4951529"/>
            <a:ext cx="8572310" cy="584776"/>
          </a:xfrm>
          <a:prstGeom prst="rect">
            <a:avLst/>
          </a:prstGeom>
          <a:noFill/>
        </p:spPr>
        <p:txBody>
          <a:bodyPr wrap="square" rtlCol="0">
            <a:spAutoFit/>
          </a:bodyPr>
          <a:lstStyle/>
          <a:p>
            <a:r>
              <a:rPr lang="eu-ES" sz="1600" dirty="0" smtClean="0">
                <a:solidFill>
                  <a:srgbClr val="FFFF00"/>
                </a:solidFill>
                <a:latin typeface="Arial"/>
                <a:cs typeface="Arial"/>
              </a:rPr>
              <a:t>LPC plus large pour les incongruités fortes, que pour les faibles incongruités et que pour les mots congrus.</a:t>
            </a:r>
          </a:p>
        </p:txBody>
      </p:sp>
      <p:pic>
        <p:nvPicPr>
          <p:cNvPr id="4" name="Image 3"/>
          <p:cNvPicPr>
            <a:picLocks noChangeAspect="1"/>
          </p:cNvPicPr>
          <p:nvPr/>
        </p:nvPicPr>
        <p:blipFill>
          <a:blip r:embed="rId3"/>
          <a:stretch>
            <a:fillRect/>
          </a:stretch>
        </p:blipFill>
        <p:spPr>
          <a:xfrm>
            <a:off x="469852" y="3300423"/>
            <a:ext cx="8220965" cy="1514639"/>
          </a:xfrm>
          <a:prstGeom prst="rect">
            <a:avLst/>
          </a:prstGeom>
        </p:spPr>
      </p:pic>
      <p:grpSp>
        <p:nvGrpSpPr>
          <p:cNvPr id="5" name="Grouper 4"/>
          <p:cNvGrpSpPr/>
          <p:nvPr/>
        </p:nvGrpSpPr>
        <p:grpSpPr>
          <a:xfrm>
            <a:off x="2381186" y="3978373"/>
            <a:ext cx="6224423" cy="634954"/>
            <a:chOff x="2371264" y="3303745"/>
            <a:chExt cx="6224423" cy="634954"/>
          </a:xfrm>
        </p:grpSpPr>
        <p:sp>
          <p:nvSpPr>
            <p:cNvPr id="6" name="Rectangle 5"/>
            <p:cNvSpPr/>
            <p:nvPr/>
          </p:nvSpPr>
          <p:spPr>
            <a:xfrm>
              <a:off x="2371264" y="3303745"/>
              <a:ext cx="1637065" cy="634954"/>
            </a:xfrm>
            <a:prstGeom prst="rect">
              <a:avLst/>
            </a:prstGeom>
            <a:noFill/>
            <a:ln w="28575"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u-ES"/>
            </a:p>
          </p:txBody>
        </p:sp>
        <p:sp>
          <p:nvSpPr>
            <p:cNvPr id="7" name="Rectangle 6"/>
            <p:cNvSpPr/>
            <p:nvPr/>
          </p:nvSpPr>
          <p:spPr>
            <a:xfrm>
              <a:off x="6958622" y="3303745"/>
              <a:ext cx="1637065" cy="634954"/>
            </a:xfrm>
            <a:prstGeom prst="rect">
              <a:avLst/>
            </a:prstGeom>
            <a:noFill/>
            <a:ln w="28575"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u-ES"/>
            </a:p>
          </p:txBody>
        </p:sp>
        <p:sp>
          <p:nvSpPr>
            <p:cNvPr id="8" name="Rectangle 7"/>
            <p:cNvSpPr/>
            <p:nvPr/>
          </p:nvSpPr>
          <p:spPr>
            <a:xfrm>
              <a:off x="4676655" y="3303745"/>
              <a:ext cx="1637065" cy="634954"/>
            </a:xfrm>
            <a:prstGeom prst="rect">
              <a:avLst/>
            </a:prstGeom>
            <a:noFill/>
            <a:ln w="28575"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u-ES"/>
            </a:p>
          </p:txBody>
        </p:sp>
      </p:grpSp>
      <p:sp>
        <p:nvSpPr>
          <p:cNvPr id="9" name="ZoneTexte 8"/>
          <p:cNvSpPr txBox="1"/>
          <p:nvPr/>
        </p:nvSpPr>
        <p:spPr>
          <a:xfrm>
            <a:off x="118507" y="5727246"/>
            <a:ext cx="8572310" cy="338554"/>
          </a:xfrm>
          <a:prstGeom prst="rect">
            <a:avLst/>
          </a:prstGeom>
          <a:noFill/>
        </p:spPr>
        <p:txBody>
          <a:bodyPr wrap="square" rtlCol="0">
            <a:spAutoFit/>
          </a:bodyPr>
          <a:lstStyle/>
          <a:p>
            <a:r>
              <a:rPr lang="eu-ES" sz="1600" dirty="0" smtClean="0">
                <a:solidFill>
                  <a:srgbClr val="FFFF00"/>
                </a:solidFill>
                <a:latin typeface="Arial"/>
                <a:cs typeface="Arial"/>
              </a:rPr>
              <a:t>LPC réduite pour le groupe musique.</a:t>
            </a:r>
          </a:p>
        </p:txBody>
      </p:sp>
      <p:sp>
        <p:nvSpPr>
          <p:cNvPr id="10" name="Rectangle 9"/>
          <p:cNvSpPr/>
          <p:nvPr/>
        </p:nvSpPr>
        <p:spPr>
          <a:xfrm>
            <a:off x="2381186" y="4263775"/>
            <a:ext cx="1637065" cy="159585"/>
          </a:xfrm>
          <a:prstGeom prst="rect">
            <a:avLst/>
          </a:prstGeom>
          <a:noFill/>
          <a:ln w="28575" cmpd="sng">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u-ES" dirty="0"/>
          </a:p>
        </p:txBody>
      </p:sp>
      <p:sp>
        <p:nvSpPr>
          <p:cNvPr id="11" name="ZoneTexte 10"/>
          <p:cNvSpPr txBox="1"/>
          <p:nvPr/>
        </p:nvSpPr>
        <p:spPr>
          <a:xfrm>
            <a:off x="118507" y="6225964"/>
            <a:ext cx="8430713" cy="584776"/>
          </a:xfrm>
          <a:prstGeom prst="rect">
            <a:avLst/>
          </a:prstGeom>
          <a:noFill/>
        </p:spPr>
        <p:txBody>
          <a:bodyPr wrap="none" rtlCol="0">
            <a:spAutoFit/>
          </a:bodyPr>
          <a:lstStyle/>
          <a:p>
            <a:r>
              <a:rPr lang="eu-ES" sz="1600" dirty="0" smtClean="0">
                <a:solidFill>
                  <a:srgbClr val="FFFF00"/>
                </a:solidFill>
                <a:latin typeface="Arial"/>
                <a:cs typeface="Arial"/>
              </a:rPr>
              <a:t>L’entraînement musical a un effet sur la perception de la hauteur en langage.</a:t>
            </a:r>
          </a:p>
          <a:p>
            <a:r>
              <a:rPr lang="eu-ES" sz="1600" dirty="0" smtClean="0">
                <a:solidFill>
                  <a:srgbClr val="FFFF00"/>
                </a:solidFill>
                <a:latin typeface="Arial"/>
                <a:cs typeface="Arial"/>
              </a:rPr>
              <a:t>Le traitement de la hauteur en musique et langage reposerait sur des processus similaires.</a:t>
            </a:r>
          </a:p>
        </p:txBody>
      </p:sp>
    </p:spTree>
    <p:extLst>
      <p:ext uri="{BB962C8B-B14F-4D97-AF65-F5344CB8AC3E}">
        <p14:creationId xmlns:p14="http://schemas.microsoft.com/office/powerpoint/2010/main" val="9009822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animBg="1"/>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8089" y="6396295"/>
            <a:ext cx="9062043" cy="461665"/>
          </a:xfrm>
          <a:prstGeom prst="rect">
            <a:avLst/>
          </a:prstGeom>
          <a:noFill/>
        </p:spPr>
        <p:txBody>
          <a:bodyPr wrap="square" rtlCol="0">
            <a:spAutoFit/>
          </a:bodyPr>
          <a:lstStyle/>
          <a:p>
            <a:r>
              <a:rPr lang="eu-ES" sz="1200" dirty="0" smtClean="0">
                <a:solidFill>
                  <a:srgbClr val="FFFFFF"/>
                </a:solidFill>
                <a:latin typeface="Arial"/>
                <a:cs typeface="Arial"/>
              </a:rPr>
              <a:t>Moreno, S., Marques, C., Santos, A., Santos, M., Castro, S. L., &amp; Besson, M. (2006). Musical training influences linguistic abilities in 8-year-old children: More evidence for brain plasticity.</a:t>
            </a:r>
          </a:p>
        </p:txBody>
      </p:sp>
      <p:sp>
        <p:nvSpPr>
          <p:cNvPr id="3" name="ZoneTexte 2"/>
          <p:cNvSpPr txBox="1"/>
          <p:nvPr/>
        </p:nvSpPr>
        <p:spPr>
          <a:xfrm>
            <a:off x="294597" y="158738"/>
            <a:ext cx="8532581" cy="646331"/>
          </a:xfrm>
          <a:prstGeom prst="rect">
            <a:avLst/>
          </a:prstGeom>
          <a:noFill/>
        </p:spPr>
        <p:txBody>
          <a:bodyPr wrap="square" rtlCol="0">
            <a:spAutoFit/>
          </a:bodyPr>
          <a:lstStyle/>
          <a:p>
            <a:r>
              <a:rPr lang="eu-ES" dirty="0" smtClean="0">
                <a:solidFill>
                  <a:srgbClr val="FFFF00"/>
                </a:solidFill>
                <a:latin typeface="Arial"/>
                <a:cs typeface="Arial"/>
              </a:rPr>
              <a:t>Phase 1: Pre-test avec EEG: IQ, lecture et discrimination de hauteur (en langage et musique)</a:t>
            </a:r>
          </a:p>
        </p:txBody>
      </p:sp>
      <p:sp>
        <p:nvSpPr>
          <p:cNvPr id="4" name="ZoneTexte 3"/>
          <p:cNvSpPr txBox="1"/>
          <p:nvPr/>
        </p:nvSpPr>
        <p:spPr>
          <a:xfrm>
            <a:off x="294597" y="5142742"/>
            <a:ext cx="8532581" cy="369332"/>
          </a:xfrm>
          <a:prstGeom prst="rect">
            <a:avLst/>
          </a:prstGeom>
          <a:noFill/>
        </p:spPr>
        <p:txBody>
          <a:bodyPr wrap="square" rtlCol="0">
            <a:spAutoFit/>
          </a:bodyPr>
          <a:lstStyle/>
          <a:p>
            <a:r>
              <a:rPr lang="eu-ES" dirty="0" smtClean="0">
                <a:solidFill>
                  <a:srgbClr val="FFFF00"/>
                </a:solidFill>
                <a:latin typeface="Arial"/>
                <a:cs typeface="Arial"/>
              </a:rPr>
              <a:t>Phase 2: Entraînement musical ou de peinture (24 semaines)</a:t>
            </a:r>
          </a:p>
        </p:txBody>
      </p:sp>
      <p:pic>
        <p:nvPicPr>
          <p:cNvPr id="5" name="Image 4"/>
          <p:cNvPicPr>
            <a:picLocks noChangeAspect="1"/>
          </p:cNvPicPr>
          <p:nvPr/>
        </p:nvPicPr>
        <p:blipFill>
          <a:blip r:embed="rId2"/>
          <a:stretch>
            <a:fillRect/>
          </a:stretch>
        </p:blipFill>
        <p:spPr>
          <a:xfrm>
            <a:off x="2775191" y="844753"/>
            <a:ext cx="3571394" cy="4088170"/>
          </a:xfrm>
          <a:prstGeom prst="rect">
            <a:avLst/>
          </a:prstGeom>
        </p:spPr>
      </p:pic>
      <p:sp>
        <p:nvSpPr>
          <p:cNvPr id="6" name="ZoneTexte 5"/>
          <p:cNvSpPr txBox="1"/>
          <p:nvPr/>
        </p:nvSpPr>
        <p:spPr>
          <a:xfrm>
            <a:off x="294597" y="5658642"/>
            <a:ext cx="8532581" cy="646331"/>
          </a:xfrm>
          <a:prstGeom prst="rect">
            <a:avLst/>
          </a:prstGeom>
          <a:noFill/>
        </p:spPr>
        <p:txBody>
          <a:bodyPr wrap="square" rtlCol="0">
            <a:spAutoFit/>
          </a:bodyPr>
          <a:lstStyle/>
          <a:p>
            <a:r>
              <a:rPr lang="eu-ES" dirty="0" smtClean="0">
                <a:solidFill>
                  <a:srgbClr val="FFFF00"/>
                </a:solidFill>
                <a:latin typeface="Arial"/>
                <a:cs typeface="Arial"/>
              </a:rPr>
              <a:t>Phase 3: Post-test avec EEG: IQ, lecture et discrimination de hauteur (en langage et musique)</a:t>
            </a:r>
          </a:p>
        </p:txBody>
      </p:sp>
    </p:spTree>
    <p:extLst>
      <p:ext uri="{BB962C8B-B14F-4D97-AF65-F5344CB8AC3E}">
        <p14:creationId xmlns:p14="http://schemas.microsoft.com/office/powerpoint/2010/main" val="2487433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28187"/>
            <a:ext cx="9144000" cy="3139321"/>
          </a:xfrm>
          <a:prstGeom prst="rect">
            <a:avLst/>
          </a:prstGeom>
          <a:noFill/>
        </p:spPr>
        <p:txBody>
          <a:bodyPr wrap="square" rtlCol="0">
            <a:spAutoFit/>
          </a:bodyPr>
          <a:lstStyle/>
          <a:p>
            <a:r>
              <a:rPr lang="eu-ES" dirty="0" smtClean="0">
                <a:solidFill>
                  <a:srgbClr val="FFFF00"/>
                </a:solidFill>
                <a:latin typeface="Arial"/>
                <a:cs typeface="Arial"/>
              </a:rPr>
              <a:t>Résultats comportementaux:</a:t>
            </a:r>
          </a:p>
          <a:p>
            <a:r>
              <a:rPr lang="eu-ES" dirty="0" smtClean="0">
                <a:solidFill>
                  <a:srgbClr val="FFFF00"/>
                </a:solidFill>
                <a:latin typeface="Arial"/>
                <a:cs typeface="Arial"/>
              </a:rPr>
              <a:t>-  (1)	lecture: amélioration entre pré- et post-test uniquement pour le groupe musique</a:t>
            </a:r>
          </a:p>
          <a:p>
            <a:r>
              <a:rPr lang="eu-ES" dirty="0" smtClean="0">
                <a:solidFill>
                  <a:srgbClr val="FFFF00"/>
                </a:solidFill>
                <a:latin typeface="Arial"/>
                <a:cs typeface="Arial"/>
              </a:rPr>
              <a:t>		QI: pas de différence</a:t>
            </a:r>
          </a:p>
          <a:p>
            <a:pPr marL="285750" indent="-285750">
              <a:buFontTx/>
              <a:buChar char="-"/>
            </a:pPr>
            <a:r>
              <a:rPr lang="eu-ES" dirty="0" smtClean="0">
                <a:solidFill>
                  <a:srgbClr val="FFFF00"/>
                </a:solidFill>
                <a:latin typeface="Arial"/>
                <a:cs typeface="Arial"/>
              </a:rPr>
              <a:t>(2)	discrimination de hauteur en musique: amélioration pour les faibles incongruités uniquement pour le groupe musique (et amélioration pour les deux groupes pour fortes incongruités et version correcte)</a:t>
            </a:r>
          </a:p>
          <a:p>
            <a:pPr marL="285750" indent="-285750">
              <a:buFontTx/>
              <a:buChar char="-"/>
            </a:pPr>
            <a:r>
              <a:rPr lang="eu-ES" dirty="0" smtClean="0">
                <a:solidFill>
                  <a:srgbClr val="FFFF00"/>
                </a:solidFill>
                <a:latin typeface="Arial"/>
                <a:cs typeface="Arial"/>
              </a:rPr>
              <a:t>(3)	discrimination </a:t>
            </a:r>
            <a:r>
              <a:rPr lang="eu-ES" dirty="0">
                <a:solidFill>
                  <a:srgbClr val="FFFF00"/>
                </a:solidFill>
                <a:latin typeface="Arial"/>
                <a:cs typeface="Arial"/>
              </a:rPr>
              <a:t>de </a:t>
            </a:r>
            <a:r>
              <a:rPr lang="eu-ES" dirty="0" smtClean="0">
                <a:solidFill>
                  <a:srgbClr val="FFFF00"/>
                </a:solidFill>
                <a:latin typeface="Arial"/>
                <a:cs typeface="Arial"/>
              </a:rPr>
              <a:t>hauteur en langage : </a:t>
            </a:r>
            <a:r>
              <a:rPr lang="eu-ES" dirty="0">
                <a:solidFill>
                  <a:srgbClr val="FFFF00"/>
                </a:solidFill>
                <a:latin typeface="Arial"/>
                <a:cs typeface="Arial"/>
              </a:rPr>
              <a:t>amélioration pour les faibles incongruités uniquement pour le groupe musique </a:t>
            </a:r>
            <a:r>
              <a:rPr lang="eu-ES" dirty="0" smtClean="0">
                <a:solidFill>
                  <a:srgbClr val="FFFF00"/>
                </a:solidFill>
                <a:latin typeface="Arial"/>
                <a:cs typeface="Arial"/>
              </a:rPr>
              <a:t>(pas d’amélioration </a:t>
            </a:r>
            <a:r>
              <a:rPr lang="eu-ES" dirty="0">
                <a:solidFill>
                  <a:srgbClr val="FFFF00"/>
                </a:solidFill>
                <a:latin typeface="Arial"/>
                <a:cs typeface="Arial"/>
              </a:rPr>
              <a:t>pour </a:t>
            </a:r>
            <a:r>
              <a:rPr lang="eu-ES" dirty="0" smtClean="0">
                <a:solidFill>
                  <a:srgbClr val="FFFF00"/>
                </a:solidFill>
                <a:latin typeface="Arial"/>
                <a:cs typeface="Arial"/>
              </a:rPr>
              <a:t>aucun des deux </a:t>
            </a:r>
            <a:r>
              <a:rPr lang="eu-ES" dirty="0">
                <a:solidFill>
                  <a:srgbClr val="FFFF00"/>
                </a:solidFill>
                <a:latin typeface="Arial"/>
                <a:cs typeface="Arial"/>
              </a:rPr>
              <a:t>groupes pour fortes incongruités et version correcte)</a:t>
            </a:r>
          </a:p>
          <a:p>
            <a:pPr marL="285750" indent="-285750">
              <a:buFontTx/>
              <a:buChar char="-"/>
            </a:pPr>
            <a:endParaRPr lang="eu-ES" dirty="0" smtClean="0">
              <a:solidFill>
                <a:srgbClr val="FFFF00"/>
              </a:solidFill>
              <a:latin typeface="Arial"/>
              <a:cs typeface="Arial"/>
            </a:endParaRPr>
          </a:p>
          <a:p>
            <a:endParaRPr lang="eu-ES" dirty="0" smtClean="0">
              <a:solidFill>
                <a:srgbClr val="FFFF00"/>
              </a:solidFill>
              <a:latin typeface="Arial"/>
              <a:cs typeface="Arial"/>
            </a:endParaRPr>
          </a:p>
        </p:txBody>
      </p:sp>
      <p:pic>
        <p:nvPicPr>
          <p:cNvPr id="4" name="Image 3"/>
          <p:cNvPicPr>
            <a:picLocks noChangeAspect="1"/>
          </p:cNvPicPr>
          <p:nvPr/>
        </p:nvPicPr>
        <p:blipFill>
          <a:blip r:embed="rId2"/>
          <a:stretch>
            <a:fillRect/>
          </a:stretch>
        </p:blipFill>
        <p:spPr>
          <a:xfrm>
            <a:off x="1767339" y="3357300"/>
            <a:ext cx="5587097" cy="2818716"/>
          </a:xfrm>
          <a:prstGeom prst="rect">
            <a:avLst/>
          </a:prstGeom>
        </p:spPr>
      </p:pic>
      <p:sp>
        <p:nvSpPr>
          <p:cNvPr id="7" name="Rectangle 6"/>
          <p:cNvSpPr/>
          <p:nvPr/>
        </p:nvSpPr>
        <p:spPr>
          <a:xfrm>
            <a:off x="3068320" y="4947920"/>
            <a:ext cx="2428240" cy="558800"/>
          </a:xfrm>
          <a:prstGeom prst="rect">
            <a:avLst/>
          </a:prstGeom>
          <a:noFill/>
          <a:ln w="28575">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3068320" y="5506720"/>
            <a:ext cx="2428240" cy="182880"/>
          </a:xfrm>
          <a:prstGeom prst="rect">
            <a:avLst/>
          </a:prstGeom>
          <a:noFill/>
          <a:ln w="28575">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5750560" y="4947920"/>
            <a:ext cx="1554480" cy="558800"/>
          </a:xfrm>
          <a:prstGeom prst="rect">
            <a:avLst/>
          </a:prstGeom>
          <a:noFill/>
          <a:ln w="28575">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678932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117" y="80432"/>
            <a:ext cx="4704350" cy="536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6" name="Grouper 5"/>
          <p:cNvGrpSpPr/>
          <p:nvPr/>
        </p:nvGrpSpPr>
        <p:grpSpPr>
          <a:xfrm>
            <a:off x="5590573" y="2414596"/>
            <a:ext cx="2927307" cy="3055890"/>
            <a:chOff x="5590573" y="2389197"/>
            <a:chExt cx="2927307" cy="3055890"/>
          </a:xfrm>
        </p:grpSpPr>
        <p:pic>
          <p:nvPicPr>
            <p:cNvPr id="3" name="Image 2"/>
            <p:cNvPicPr>
              <a:picLocks noChangeAspect="1"/>
            </p:cNvPicPr>
            <p:nvPr/>
          </p:nvPicPr>
          <p:blipFill>
            <a:blip r:embed="rId3"/>
            <a:stretch>
              <a:fillRect/>
            </a:stretch>
          </p:blipFill>
          <p:spPr>
            <a:xfrm>
              <a:off x="5659801" y="2389197"/>
              <a:ext cx="2788851" cy="2201333"/>
            </a:xfrm>
            <a:prstGeom prst="rect">
              <a:avLst/>
            </a:prstGeom>
          </p:spPr>
        </p:pic>
        <p:pic>
          <p:nvPicPr>
            <p:cNvPr id="5" name="Image 4"/>
            <p:cNvPicPr>
              <a:picLocks noChangeAspect="1"/>
            </p:cNvPicPr>
            <p:nvPr/>
          </p:nvPicPr>
          <p:blipFill>
            <a:blip r:embed="rId4"/>
            <a:stretch>
              <a:fillRect/>
            </a:stretch>
          </p:blipFill>
          <p:spPr>
            <a:xfrm>
              <a:off x="5590573" y="4838927"/>
              <a:ext cx="2927307" cy="606160"/>
            </a:xfrm>
            <a:prstGeom prst="rect">
              <a:avLst/>
            </a:prstGeom>
          </p:spPr>
        </p:pic>
      </p:grpSp>
      <p:sp>
        <p:nvSpPr>
          <p:cNvPr id="7" name="ZoneTexte 6"/>
          <p:cNvSpPr txBox="1"/>
          <p:nvPr/>
        </p:nvSpPr>
        <p:spPr>
          <a:xfrm>
            <a:off x="87783" y="6053661"/>
            <a:ext cx="8996949" cy="646331"/>
          </a:xfrm>
          <a:prstGeom prst="rect">
            <a:avLst/>
          </a:prstGeom>
          <a:noFill/>
        </p:spPr>
        <p:txBody>
          <a:bodyPr wrap="square" rtlCol="0">
            <a:spAutoFit/>
          </a:bodyPr>
          <a:lstStyle/>
          <a:p>
            <a:r>
              <a:rPr lang="eu-ES" dirty="0" smtClean="0">
                <a:solidFill>
                  <a:srgbClr val="FFFF00"/>
                </a:solidFill>
                <a:latin typeface="Arial"/>
                <a:cs typeface="Arial"/>
              </a:rPr>
              <a:t>Pour les participants possédant moins ou pas d’expertise musicale, les résultats ne reflètent pas la hiérarchie tonale décrite par la théorie musicale.</a:t>
            </a:r>
          </a:p>
        </p:txBody>
      </p:sp>
    </p:spTree>
    <p:extLst>
      <p:ext uri="{BB962C8B-B14F-4D97-AF65-F5344CB8AC3E}">
        <p14:creationId xmlns:p14="http://schemas.microsoft.com/office/powerpoint/2010/main" val="30885661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63124" y="146390"/>
            <a:ext cx="5767848" cy="3231562"/>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163124" y="3585210"/>
            <a:ext cx="5767848" cy="3177947"/>
          </a:xfrm>
          <a:prstGeom prst="rect">
            <a:avLst/>
          </a:prstGeom>
          <a:noFill/>
          <a:ln w="9525">
            <a:noFill/>
            <a:miter lim="800000"/>
            <a:headEnd/>
            <a:tailEnd/>
          </a:ln>
        </p:spPr>
      </p:pic>
      <p:pic>
        <p:nvPicPr>
          <p:cNvPr id="1029" name="Picture 5"/>
          <p:cNvPicPr>
            <a:picLocks noChangeAspect="1" noChangeArrowheads="1"/>
          </p:cNvPicPr>
          <p:nvPr/>
        </p:nvPicPr>
        <p:blipFill>
          <a:blip r:embed="rId4"/>
          <a:srcRect/>
          <a:stretch>
            <a:fillRect/>
          </a:stretch>
        </p:blipFill>
        <p:spPr bwMode="auto">
          <a:xfrm>
            <a:off x="6906332" y="146390"/>
            <a:ext cx="1677867" cy="3177947"/>
          </a:xfrm>
          <a:prstGeom prst="rect">
            <a:avLst/>
          </a:prstGeom>
          <a:noFill/>
          <a:ln w="9525">
            <a:noFill/>
            <a:miter lim="800000"/>
            <a:headEnd/>
            <a:tailEnd/>
          </a:ln>
        </p:spPr>
      </p:pic>
      <p:sp>
        <p:nvSpPr>
          <p:cNvPr id="6" name="Rectangle 5"/>
          <p:cNvSpPr/>
          <p:nvPr/>
        </p:nvSpPr>
        <p:spPr>
          <a:xfrm>
            <a:off x="1676400" y="467360"/>
            <a:ext cx="731520" cy="985520"/>
          </a:xfrm>
          <a:prstGeom prst="rect">
            <a:avLst/>
          </a:prstGeom>
          <a:noFill/>
          <a:ln w="28575">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p:cNvSpPr/>
          <p:nvPr/>
        </p:nvSpPr>
        <p:spPr>
          <a:xfrm>
            <a:off x="965764" y="5455920"/>
            <a:ext cx="690880" cy="985520"/>
          </a:xfrm>
          <a:prstGeom prst="rect">
            <a:avLst/>
          </a:prstGeom>
          <a:noFill/>
          <a:ln w="28575">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6926652" y="1397341"/>
            <a:ext cx="866068" cy="985520"/>
          </a:xfrm>
          <a:prstGeom prst="rect">
            <a:avLst/>
          </a:prstGeom>
          <a:noFill/>
          <a:ln w="28575">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p:nvSpPr>
        <p:spPr>
          <a:xfrm>
            <a:off x="6077751" y="3585210"/>
            <a:ext cx="3003904" cy="1215390"/>
          </a:xfrm>
          <a:prstGeom prst="rect">
            <a:avLst/>
          </a:prstGeom>
          <a:noFill/>
        </p:spPr>
        <p:txBody>
          <a:bodyPr wrap="square" rtlCol="0">
            <a:spAutoFit/>
          </a:bodyPr>
          <a:lstStyle/>
          <a:p>
            <a:r>
              <a:rPr lang="fr-FR" dirty="0" smtClean="0">
                <a:solidFill>
                  <a:srgbClr val="FFFF00"/>
                </a:solidFill>
                <a:latin typeface="Arial"/>
                <a:cs typeface="Arial"/>
              </a:rPr>
              <a:t>Un effet de transfert positif de l’entraînement musical sur la perception du langage.</a:t>
            </a:r>
          </a:p>
        </p:txBody>
      </p:sp>
      <p:sp>
        <p:nvSpPr>
          <p:cNvPr id="10" name="ZoneTexte 9"/>
          <p:cNvSpPr txBox="1"/>
          <p:nvPr/>
        </p:nvSpPr>
        <p:spPr>
          <a:xfrm>
            <a:off x="6140096" y="5132754"/>
            <a:ext cx="3003904" cy="646331"/>
          </a:xfrm>
          <a:prstGeom prst="rect">
            <a:avLst/>
          </a:prstGeom>
          <a:noFill/>
        </p:spPr>
        <p:txBody>
          <a:bodyPr wrap="square" rtlCol="0">
            <a:spAutoFit/>
          </a:bodyPr>
          <a:lstStyle/>
          <a:p>
            <a:r>
              <a:rPr lang="fr-FR" dirty="0" smtClean="0">
                <a:solidFill>
                  <a:srgbClr val="FFFF00"/>
                </a:solidFill>
                <a:latin typeface="Arial"/>
                <a:cs typeface="Arial"/>
              </a:rPr>
              <a:t>Preuve d’une certaine plasticité cérébrale.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8089" y="6396295"/>
            <a:ext cx="9062043" cy="461665"/>
          </a:xfrm>
          <a:prstGeom prst="rect">
            <a:avLst/>
          </a:prstGeom>
          <a:noFill/>
        </p:spPr>
        <p:txBody>
          <a:bodyPr wrap="square" rtlCol="0">
            <a:spAutoFit/>
          </a:bodyPr>
          <a:lstStyle/>
          <a:p>
            <a:r>
              <a:rPr lang="eu-ES" sz="1200" dirty="0" smtClean="0">
                <a:solidFill>
                  <a:srgbClr val="FFFFFF"/>
                </a:solidFill>
                <a:latin typeface="Arial"/>
                <a:cs typeface="Arial"/>
              </a:rPr>
              <a:t>François, C., &amp; Schön, D. (2011). Musical expertise boosts implicit learning of both musical and linguistic structures. </a:t>
            </a:r>
            <a:r>
              <a:rPr lang="eu-ES" sz="1200" i="1" dirty="0" smtClean="0">
                <a:solidFill>
                  <a:srgbClr val="FFFFFF"/>
                </a:solidFill>
                <a:latin typeface="Arial"/>
                <a:cs typeface="Arial"/>
              </a:rPr>
              <a:t>Cerebral Cortex.</a:t>
            </a:r>
            <a:endParaRPr lang="eu-ES" sz="1200" dirty="0" smtClean="0">
              <a:solidFill>
                <a:srgbClr val="FFFFFF"/>
              </a:solidFill>
              <a:latin typeface="Arial"/>
              <a:cs typeface="Arial"/>
            </a:endParaRPr>
          </a:p>
        </p:txBody>
      </p:sp>
      <p:pic>
        <p:nvPicPr>
          <p:cNvPr id="4" name="Image 3"/>
          <p:cNvPicPr>
            <a:picLocks noChangeAspect="1"/>
          </p:cNvPicPr>
          <p:nvPr/>
        </p:nvPicPr>
        <p:blipFill>
          <a:blip r:embed="rId2"/>
          <a:stretch>
            <a:fillRect/>
          </a:stretch>
        </p:blipFill>
        <p:spPr>
          <a:xfrm>
            <a:off x="365720" y="1114527"/>
            <a:ext cx="5392544" cy="1426926"/>
          </a:xfrm>
          <a:prstGeom prst="rect">
            <a:avLst/>
          </a:prstGeom>
        </p:spPr>
      </p:pic>
      <p:pic>
        <p:nvPicPr>
          <p:cNvPr id="5" name="Image 4"/>
          <p:cNvPicPr>
            <a:picLocks noChangeAspect="1"/>
          </p:cNvPicPr>
          <p:nvPr/>
        </p:nvPicPr>
        <p:blipFill>
          <a:blip r:embed="rId3"/>
          <a:stretch>
            <a:fillRect/>
          </a:stretch>
        </p:blipFill>
        <p:spPr>
          <a:xfrm>
            <a:off x="365720" y="2817609"/>
            <a:ext cx="3601919" cy="3331534"/>
          </a:xfrm>
          <a:prstGeom prst="rect">
            <a:avLst/>
          </a:prstGeom>
        </p:spPr>
      </p:pic>
      <p:sp>
        <p:nvSpPr>
          <p:cNvPr id="6" name="ZoneTexte 5"/>
          <p:cNvSpPr txBox="1"/>
          <p:nvPr/>
        </p:nvSpPr>
        <p:spPr>
          <a:xfrm>
            <a:off x="223520" y="152400"/>
            <a:ext cx="5750292" cy="369332"/>
          </a:xfrm>
          <a:prstGeom prst="rect">
            <a:avLst/>
          </a:prstGeom>
          <a:noFill/>
        </p:spPr>
        <p:txBody>
          <a:bodyPr wrap="none" rtlCol="0">
            <a:spAutoFit/>
          </a:bodyPr>
          <a:lstStyle/>
          <a:p>
            <a:r>
              <a:rPr lang="fr-FR" dirty="0" smtClean="0">
                <a:solidFill>
                  <a:srgbClr val="FFFF00"/>
                </a:solidFill>
                <a:latin typeface="Arial"/>
                <a:cs typeface="Arial"/>
              </a:rPr>
              <a:t>Est-ce que la musique peut améliorer l’apprentissage?</a:t>
            </a:r>
          </a:p>
        </p:txBody>
      </p:sp>
      <p:sp>
        <p:nvSpPr>
          <p:cNvPr id="7" name="ZoneTexte 6"/>
          <p:cNvSpPr txBox="1"/>
          <p:nvPr/>
        </p:nvSpPr>
        <p:spPr>
          <a:xfrm>
            <a:off x="243800" y="521732"/>
            <a:ext cx="8323754" cy="369332"/>
          </a:xfrm>
          <a:prstGeom prst="rect">
            <a:avLst/>
          </a:prstGeom>
          <a:noFill/>
        </p:spPr>
        <p:txBody>
          <a:bodyPr wrap="none" rtlCol="0">
            <a:spAutoFit/>
          </a:bodyPr>
          <a:lstStyle/>
          <a:p>
            <a:r>
              <a:rPr lang="fr-FR" dirty="0" smtClean="0">
                <a:solidFill>
                  <a:srgbClr val="FFFF00"/>
                </a:solidFill>
                <a:latin typeface="Arial"/>
                <a:cs typeface="Arial"/>
              </a:rPr>
              <a:t>Paradigme similaire à </a:t>
            </a:r>
            <a:r>
              <a:rPr lang="fr-FR" dirty="0" err="1" smtClean="0">
                <a:solidFill>
                  <a:srgbClr val="FFFF00"/>
                </a:solidFill>
                <a:latin typeface="Arial"/>
                <a:cs typeface="Arial"/>
              </a:rPr>
              <a:t>Saffran</a:t>
            </a:r>
            <a:r>
              <a:rPr lang="fr-FR" dirty="0" smtClean="0">
                <a:solidFill>
                  <a:srgbClr val="FFFF00"/>
                </a:solidFill>
                <a:latin typeface="Arial"/>
                <a:cs typeface="Arial"/>
              </a:rPr>
              <a:t> et al. (1996) mais combinant musique et langage.</a:t>
            </a:r>
          </a:p>
        </p:txBody>
      </p:sp>
      <p:sp>
        <p:nvSpPr>
          <p:cNvPr id="8" name="ZoneTexte 7"/>
          <p:cNvSpPr txBox="1"/>
          <p:nvPr/>
        </p:nvSpPr>
        <p:spPr>
          <a:xfrm>
            <a:off x="4289024" y="2827119"/>
            <a:ext cx="4549244" cy="646331"/>
          </a:xfrm>
          <a:prstGeom prst="rect">
            <a:avLst/>
          </a:prstGeom>
          <a:noFill/>
        </p:spPr>
        <p:txBody>
          <a:bodyPr wrap="square" rtlCol="0">
            <a:spAutoFit/>
          </a:bodyPr>
          <a:lstStyle/>
          <a:p>
            <a:r>
              <a:rPr lang="fr-FR" dirty="0" err="1" smtClean="0">
                <a:solidFill>
                  <a:srgbClr val="FFFF00"/>
                </a:solidFill>
                <a:latin typeface="Arial"/>
                <a:cs typeface="Arial"/>
              </a:rPr>
              <a:t>Comportementalement</a:t>
            </a:r>
            <a:r>
              <a:rPr lang="fr-FR" dirty="0" smtClean="0">
                <a:solidFill>
                  <a:srgbClr val="FFFF00"/>
                </a:solidFill>
                <a:latin typeface="Arial"/>
                <a:cs typeface="Arial"/>
              </a:rPr>
              <a:t> pas d’avantage  lié à l’expertise musicale.</a:t>
            </a:r>
          </a:p>
        </p:txBody>
      </p:sp>
      <p:sp>
        <p:nvSpPr>
          <p:cNvPr id="9" name="ZoneTexte 8"/>
          <p:cNvSpPr txBox="1"/>
          <p:nvPr/>
        </p:nvSpPr>
        <p:spPr>
          <a:xfrm>
            <a:off x="4289024" y="4826179"/>
            <a:ext cx="4549244" cy="1200329"/>
          </a:xfrm>
          <a:prstGeom prst="rect">
            <a:avLst/>
          </a:prstGeom>
          <a:noFill/>
        </p:spPr>
        <p:txBody>
          <a:bodyPr wrap="square" rtlCol="0">
            <a:spAutoFit/>
          </a:bodyPr>
          <a:lstStyle/>
          <a:p>
            <a:r>
              <a:rPr lang="fr-FR" dirty="0" smtClean="0">
                <a:solidFill>
                  <a:srgbClr val="FFFF00"/>
                </a:solidFill>
                <a:latin typeface="Arial"/>
                <a:cs typeface="Arial"/>
              </a:rPr>
              <a:t>Les mesures EEG ont été également enregistrées et une fois encore semblent plus sensibles que les mesures comportementales.</a:t>
            </a:r>
          </a:p>
        </p:txBody>
      </p:sp>
    </p:spTree>
    <p:extLst>
      <p:ext uri="{BB962C8B-B14F-4D97-AF65-F5344CB8AC3E}">
        <p14:creationId xmlns:p14="http://schemas.microsoft.com/office/powerpoint/2010/main" val="26679073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797686" y="396240"/>
            <a:ext cx="3521909" cy="3600000"/>
          </a:xfrm>
          <a:prstGeom prst="rect">
            <a:avLst/>
          </a:prstGeom>
        </p:spPr>
      </p:pic>
      <p:pic>
        <p:nvPicPr>
          <p:cNvPr id="1026" name="Picture 2"/>
          <p:cNvPicPr>
            <a:picLocks noChangeAspect="1" noChangeArrowheads="1"/>
          </p:cNvPicPr>
          <p:nvPr/>
        </p:nvPicPr>
        <p:blipFill>
          <a:blip r:embed="rId3"/>
          <a:srcRect/>
          <a:stretch>
            <a:fillRect/>
          </a:stretch>
        </p:blipFill>
        <p:spPr bwMode="auto">
          <a:xfrm>
            <a:off x="1141606" y="4221480"/>
            <a:ext cx="6829425" cy="2133600"/>
          </a:xfrm>
          <a:prstGeom prst="rect">
            <a:avLst/>
          </a:prstGeom>
          <a:noFill/>
          <a:ln w="9525">
            <a:noFill/>
            <a:miter lim="800000"/>
            <a:headEnd/>
            <a:tailEnd/>
          </a:ln>
        </p:spPr>
      </p:pic>
      <p:sp>
        <p:nvSpPr>
          <p:cNvPr id="5" name="Rectangle 4"/>
          <p:cNvSpPr/>
          <p:nvPr/>
        </p:nvSpPr>
        <p:spPr>
          <a:xfrm>
            <a:off x="2651760" y="5566240"/>
            <a:ext cx="731520" cy="375920"/>
          </a:xfrm>
          <a:prstGeom prst="rect">
            <a:avLst/>
          </a:prstGeom>
          <a:noFill/>
          <a:ln w="28575">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ZoneTexte 5"/>
          <p:cNvSpPr txBox="1"/>
          <p:nvPr/>
        </p:nvSpPr>
        <p:spPr>
          <a:xfrm>
            <a:off x="254000" y="762000"/>
            <a:ext cx="2397760" cy="923330"/>
          </a:xfrm>
          <a:prstGeom prst="rect">
            <a:avLst/>
          </a:prstGeom>
          <a:noFill/>
        </p:spPr>
        <p:txBody>
          <a:bodyPr wrap="square" rtlCol="0">
            <a:spAutoFit/>
          </a:bodyPr>
          <a:lstStyle/>
          <a:p>
            <a:r>
              <a:rPr lang="fr-FR" dirty="0" smtClean="0">
                <a:solidFill>
                  <a:srgbClr val="FFFF00"/>
                </a:solidFill>
                <a:latin typeface="Arial"/>
                <a:cs typeface="Arial"/>
              </a:rPr>
              <a:t>Effet d’expertise musicale sur le complexe N1-P2.</a:t>
            </a:r>
          </a:p>
        </p:txBody>
      </p:sp>
      <p:sp>
        <p:nvSpPr>
          <p:cNvPr id="8" name="ZoneTexte 7"/>
          <p:cNvSpPr txBox="1"/>
          <p:nvPr/>
        </p:nvSpPr>
        <p:spPr>
          <a:xfrm>
            <a:off x="254000" y="6421120"/>
            <a:ext cx="7849265" cy="369332"/>
          </a:xfrm>
          <a:prstGeom prst="rect">
            <a:avLst/>
          </a:prstGeom>
          <a:noFill/>
        </p:spPr>
        <p:txBody>
          <a:bodyPr wrap="none" rtlCol="0">
            <a:spAutoFit/>
          </a:bodyPr>
          <a:lstStyle/>
          <a:p>
            <a:r>
              <a:rPr lang="fr-FR" dirty="0" smtClean="0">
                <a:solidFill>
                  <a:srgbClr val="FFFF00"/>
                </a:solidFill>
                <a:latin typeface="Arial"/>
                <a:cs typeface="Arial"/>
              </a:rPr>
              <a:t>Différences mot/partie de mot significative uniquement chez les musiciens.</a:t>
            </a:r>
          </a:p>
        </p:txBody>
      </p:sp>
      <p:sp>
        <p:nvSpPr>
          <p:cNvPr id="9" name="ZoneTexte 8"/>
          <p:cNvSpPr txBox="1"/>
          <p:nvPr/>
        </p:nvSpPr>
        <p:spPr>
          <a:xfrm>
            <a:off x="59258" y="26908"/>
            <a:ext cx="1082348" cy="369332"/>
          </a:xfrm>
          <a:prstGeom prst="rect">
            <a:avLst/>
          </a:prstGeom>
          <a:noFill/>
        </p:spPr>
        <p:txBody>
          <a:bodyPr wrap="none" rtlCol="0">
            <a:spAutoFit/>
          </a:bodyPr>
          <a:lstStyle/>
          <a:p>
            <a:r>
              <a:rPr lang="fr-FR" dirty="0" smtClean="0">
                <a:solidFill>
                  <a:srgbClr val="FFFF00"/>
                </a:solidFill>
                <a:latin typeface="Arial"/>
                <a:cs typeface="Arial"/>
              </a:rPr>
              <a:t>Langage</a:t>
            </a:r>
          </a:p>
        </p:txBody>
      </p:sp>
    </p:spTree>
    <p:extLst>
      <p:ext uri="{BB962C8B-B14F-4D97-AF65-F5344CB8AC3E}">
        <p14:creationId xmlns:p14="http://schemas.microsoft.com/office/powerpoint/2010/main" val="4171495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840021" y="219105"/>
            <a:ext cx="3431489" cy="3600000"/>
          </a:xfrm>
          <a:prstGeom prst="rect">
            <a:avLst/>
          </a:prstGeom>
        </p:spPr>
      </p:pic>
      <p:pic>
        <p:nvPicPr>
          <p:cNvPr id="2050" name="Picture 2"/>
          <p:cNvPicPr>
            <a:picLocks noChangeAspect="1" noChangeArrowheads="1"/>
          </p:cNvPicPr>
          <p:nvPr/>
        </p:nvPicPr>
        <p:blipFill>
          <a:blip r:embed="rId3"/>
          <a:srcRect/>
          <a:stretch>
            <a:fillRect/>
          </a:stretch>
        </p:blipFill>
        <p:spPr bwMode="auto">
          <a:xfrm>
            <a:off x="1180465" y="4130993"/>
            <a:ext cx="6762750" cy="1704975"/>
          </a:xfrm>
          <a:prstGeom prst="rect">
            <a:avLst/>
          </a:prstGeom>
          <a:noFill/>
          <a:ln w="9525">
            <a:noFill/>
            <a:miter lim="800000"/>
            <a:headEnd/>
            <a:tailEnd/>
          </a:ln>
        </p:spPr>
      </p:pic>
      <p:sp>
        <p:nvSpPr>
          <p:cNvPr id="4" name="Rectangle 3"/>
          <p:cNvSpPr/>
          <p:nvPr/>
        </p:nvSpPr>
        <p:spPr>
          <a:xfrm>
            <a:off x="2499360" y="4632960"/>
            <a:ext cx="731520" cy="497840"/>
          </a:xfrm>
          <a:prstGeom prst="rect">
            <a:avLst/>
          </a:prstGeom>
          <a:noFill/>
          <a:ln w="28575">
            <a:solidFill>
              <a:srgbClr val="F51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p:cNvSpPr txBox="1"/>
          <p:nvPr/>
        </p:nvSpPr>
        <p:spPr>
          <a:xfrm>
            <a:off x="254000" y="762000"/>
            <a:ext cx="2397760" cy="923330"/>
          </a:xfrm>
          <a:prstGeom prst="rect">
            <a:avLst/>
          </a:prstGeom>
          <a:noFill/>
        </p:spPr>
        <p:txBody>
          <a:bodyPr wrap="square" rtlCol="0">
            <a:spAutoFit/>
          </a:bodyPr>
          <a:lstStyle/>
          <a:p>
            <a:r>
              <a:rPr lang="fr-FR" dirty="0" smtClean="0">
                <a:solidFill>
                  <a:srgbClr val="FFFF00"/>
                </a:solidFill>
                <a:latin typeface="Arial"/>
                <a:cs typeface="Arial"/>
              </a:rPr>
              <a:t>Effet d’expertise musicale sur le complexe N1-P2.</a:t>
            </a:r>
          </a:p>
        </p:txBody>
      </p:sp>
      <p:sp>
        <p:nvSpPr>
          <p:cNvPr id="6" name="ZoneTexte 5"/>
          <p:cNvSpPr txBox="1"/>
          <p:nvPr/>
        </p:nvSpPr>
        <p:spPr>
          <a:xfrm>
            <a:off x="243840" y="5861627"/>
            <a:ext cx="7849265" cy="369332"/>
          </a:xfrm>
          <a:prstGeom prst="rect">
            <a:avLst/>
          </a:prstGeom>
          <a:noFill/>
        </p:spPr>
        <p:txBody>
          <a:bodyPr wrap="none" rtlCol="0">
            <a:spAutoFit/>
          </a:bodyPr>
          <a:lstStyle/>
          <a:p>
            <a:r>
              <a:rPr lang="fr-FR" dirty="0" smtClean="0">
                <a:solidFill>
                  <a:srgbClr val="FFFF00"/>
                </a:solidFill>
                <a:latin typeface="Arial"/>
                <a:cs typeface="Arial"/>
              </a:rPr>
              <a:t>Différences mot/partie de mot significative uniquement chez les musiciens.</a:t>
            </a:r>
          </a:p>
        </p:txBody>
      </p:sp>
      <p:sp>
        <p:nvSpPr>
          <p:cNvPr id="7" name="ZoneTexte 6"/>
          <p:cNvSpPr txBox="1"/>
          <p:nvPr/>
        </p:nvSpPr>
        <p:spPr>
          <a:xfrm>
            <a:off x="59258" y="26908"/>
            <a:ext cx="1056700" cy="369332"/>
          </a:xfrm>
          <a:prstGeom prst="rect">
            <a:avLst/>
          </a:prstGeom>
          <a:noFill/>
        </p:spPr>
        <p:txBody>
          <a:bodyPr wrap="none" rtlCol="0">
            <a:spAutoFit/>
          </a:bodyPr>
          <a:lstStyle/>
          <a:p>
            <a:r>
              <a:rPr lang="fr-FR" dirty="0" smtClean="0">
                <a:solidFill>
                  <a:srgbClr val="FFFF00"/>
                </a:solidFill>
                <a:latin typeface="Arial"/>
                <a:cs typeface="Arial"/>
              </a:rPr>
              <a:t>Musique</a:t>
            </a:r>
          </a:p>
        </p:txBody>
      </p:sp>
      <p:sp>
        <p:nvSpPr>
          <p:cNvPr id="8" name="ZoneTexte 7"/>
          <p:cNvSpPr txBox="1"/>
          <p:nvPr/>
        </p:nvSpPr>
        <p:spPr>
          <a:xfrm>
            <a:off x="254000" y="6230959"/>
            <a:ext cx="8890000" cy="646331"/>
          </a:xfrm>
          <a:prstGeom prst="rect">
            <a:avLst/>
          </a:prstGeom>
          <a:noFill/>
        </p:spPr>
        <p:txBody>
          <a:bodyPr wrap="square" rtlCol="0">
            <a:spAutoFit/>
          </a:bodyPr>
          <a:lstStyle/>
          <a:p>
            <a:r>
              <a:rPr lang="fr-FR" dirty="0" smtClean="0">
                <a:solidFill>
                  <a:srgbClr val="FFFF00"/>
                </a:solidFill>
                <a:latin typeface="Arial"/>
                <a:cs typeface="Arial"/>
              </a:rPr>
              <a:t>L’expertise musicale (et donc la musique) facilite l’apprentissage de nouveaux éléments musicaux mais également de nouveaux éléments linguistiques.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307" y="905525"/>
            <a:ext cx="8595162" cy="1200329"/>
          </a:xfrm>
          <a:prstGeom prst="rect">
            <a:avLst/>
          </a:prstGeom>
        </p:spPr>
        <p:txBody>
          <a:bodyPr wrap="square">
            <a:spAutoFit/>
          </a:bodyPr>
          <a:lstStyle/>
          <a:p>
            <a:pPr marL="446088" indent="-446088"/>
            <a:r>
              <a:rPr lang="fr-FR" sz="1200" dirty="0" err="1" smtClean="0">
                <a:solidFill>
                  <a:srgbClr val="FFFFFF"/>
                </a:solidFill>
                <a:latin typeface="Arial"/>
                <a:cs typeface="Arial"/>
              </a:rPr>
              <a:t>Moussard</a:t>
            </a:r>
            <a:r>
              <a:rPr lang="fr-FR" sz="1200" dirty="0">
                <a:solidFill>
                  <a:srgbClr val="FFFFFF"/>
                </a:solidFill>
                <a:latin typeface="Arial"/>
                <a:cs typeface="Arial"/>
              </a:rPr>
              <a:t>, A., Bigand, E., Belleville, S., &amp; </a:t>
            </a:r>
            <a:r>
              <a:rPr lang="fr-FR" sz="1200" dirty="0" err="1">
                <a:solidFill>
                  <a:srgbClr val="FFFFFF"/>
                </a:solidFill>
                <a:latin typeface="Arial"/>
                <a:cs typeface="Arial"/>
              </a:rPr>
              <a:t>Peretz</a:t>
            </a:r>
            <a:r>
              <a:rPr lang="fr-FR" sz="1200" dirty="0">
                <a:solidFill>
                  <a:srgbClr val="FFFFFF"/>
                </a:solidFill>
                <a:latin typeface="Arial"/>
                <a:cs typeface="Arial"/>
              </a:rPr>
              <a:t>, I. (2014). Music as a </a:t>
            </a:r>
            <a:r>
              <a:rPr lang="fr-FR" sz="1200" dirty="0" err="1">
                <a:solidFill>
                  <a:srgbClr val="FFFFFF"/>
                </a:solidFill>
                <a:latin typeface="Arial"/>
                <a:cs typeface="Arial"/>
              </a:rPr>
              <a:t>mnemonic</a:t>
            </a:r>
            <a:r>
              <a:rPr lang="fr-FR" sz="1200" dirty="0">
                <a:solidFill>
                  <a:srgbClr val="FFFFFF"/>
                </a:solidFill>
                <a:latin typeface="Arial"/>
                <a:cs typeface="Arial"/>
              </a:rPr>
              <a:t> to </a:t>
            </a:r>
            <a:r>
              <a:rPr lang="fr-FR" sz="1200" dirty="0" err="1">
                <a:solidFill>
                  <a:srgbClr val="FFFFFF"/>
                </a:solidFill>
                <a:latin typeface="Arial"/>
                <a:cs typeface="Arial"/>
              </a:rPr>
              <a:t>learn</a:t>
            </a:r>
            <a:r>
              <a:rPr lang="fr-FR" sz="1200" dirty="0">
                <a:solidFill>
                  <a:srgbClr val="FFFFFF"/>
                </a:solidFill>
                <a:latin typeface="Arial"/>
                <a:cs typeface="Arial"/>
              </a:rPr>
              <a:t> </a:t>
            </a:r>
            <a:r>
              <a:rPr lang="fr-FR" sz="1200" dirty="0" err="1">
                <a:solidFill>
                  <a:srgbClr val="FFFFFF"/>
                </a:solidFill>
                <a:latin typeface="Arial"/>
                <a:cs typeface="Arial"/>
              </a:rPr>
              <a:t>gesture</a:t>
            </a:r>
            <a:r>
              <a:rPr lang="fr-FR" sz="1200" dirty="0">
                <a:solidFill>
                  <a:srgbClr val="FFFFFF"/>
                </a:solidFill>
                <a:latin typeface="Arial"/>
                <a:cs typeface="Arial"/>
              </a:rPr>
              <a:t> </a:t>
            </a:r>
            <a:r>
              <a:rPr lang="fr-FR" sz="1200" dirty="0" err="1">
                <a:solidFill>
                  <a:srgbClr val="FFFFFF"/>
                </a:solidFill>
                <a:latin typeface="Arial"/>
                <a:cs typeface="Arial"/>
              </a:rPr>
              <a:t>sequences</a:t>
            </a:r>
            <a:r>
              <a:rPr lang="fr-FR" sz="1200" dirty="0">
                <a:solidFill>
                  <a:srgbClr val="FFFFFF"/>
                </a:solidFill>
                <a:latin typeface="Arial"/>
                <a:cs typeface="Arial"/>
              </a:rPr>
              <a:t> in normal </a:t>
            </a:r>
            <a:r>
              <a:rPr lang="fr-FR" sz="1200" dirty="0" err="1">
                <a:solidFill>
                  <a:srgbClr val="FFFFFF"/>
                </a:solidFill>
                <a:latin typeface="Arial"/>
                <a:cs typeface="Arial"/>
              </a:rPr>
              <a:t>aging</a:t>
            </a:r>
            <a:r>
              <a:rPr lang="fr-FR" sz="1200" dirty="0">
                <a:solidFill>
                  <a:srgbClr val="FFFFFF"/>
                </a:solidFill>
                <a:latin typeface="Arial"/>
                <a:cs typeface="Arial"/>
              </a:rPr>
              <a:t> and </a:t>
            </a:r>
            <a:r>
              <a:rPr lang="fr-FR" sz="1200" dirty="0" err="1">
                <a:solidFill>
                  <a:srgbClr val="FFFFFF"/>
                </a:solidFill>
                <a:latin typeface="Arial"/>
                <a:cs typeface="Arial"/>
              </a:rPr>
              <a:t>Alzheimer’s</a:t>
            </a:r>
            <a:r>
              <a:rPr lang="fr-FR" sz="1200" dirty="0">
                <a:solidFill>
                  <a:srgbClr val="FFFFFF"/>
                </a:solidFill>
                <a:latin typeface="Arial"/>
                <a:cs typeface="Arial"/>
              </a:rPr>
              <a:t> </a:t>
            </a:r>
            <a:r>
              <a:rPr lang="fr-FR" sz="1200" dirty="0" err="1">
                <a:solidFill>
                  <a:srgbClr val="FFFFFF"/>
                </a:solidFill>
                <a:latin typeface="Arial"/>
                <a:cs typeface="Arial"/>
              </a:rPr>
              <a:t>disease</a:t>
            </a:r>
            <a:r>
              <a:rPr lang="fr-FR" sz="1200" dirty="0">
                <a:solidFill>
                  <a:srgbClr val="FFFFFF"/>
                </a:solidFill>
                <a:latin typeface="Arial"/>
                <a:cs typeface="Arial"/>
              </a:rPr>
              <a:t>. </a:t>
            </a:r>
            <a:r>
              <a:rPr lang="fr-FR" sz="1200" dirty="0" err="1" smtClean="0">
                <a:solidFill>
                  <a:srgbClr val="FFFFFF"/>
                </a:solidFill>
                <a:latin typeface="Arial"/>
                <a:cs typeface="Arial"/>
              </a:rPr>
              <a:t>Frontiers</a:t>
            </a:r>
            <a:r>
              <a:rPr lang="fr-FR" sz="1200" dirty="0" smtClean="0">
                <a:solidFill>
                  <a:srgbClr val="FFFFFF"/>
                </a:solidFill>
                <a:latin typeface="Arial"/>
                <a:cs typeface="Arial"/>
              </a:rPr>
              <a:t> in </a:t>
            </a:r>
            <a:r>
              <a:rPr lang="fr-FR" sz="1200" dirty="0" err="1" smtClean="0">
                <a:solidFill>
                  <a:srgbClr val="FFFFFF"/>
                </a:solidFill>
                <a:latin typeface="Arial"/>
                <a:cs typeface="Arial"/>
              </a:rPr>
              <a:t>Human</a:t>
            </a:r>
            <a:r>
              <a:rPr lang="fr-FR" sz="1200" dirty="0" smtClean="0">
                <a:solidFill>
                  <a:srgbClr val="FFFFFF"/>
                </a:solidFill>
                <a:latin typeface="Arial"/>
                <a:cs typeface="Arial"/>
              </a:rPr>
              <a:t> Neuroscience, </a:t>
            </a:r>
            <a:r>
              <a:rPr lang="fr-FR" sz="1200" i="1" dirty="0" smtClean="0">
                <a:solidFill>
                  <a:srgbClr val="FFFFFF"/>
                </a:solidFill>
                <a:latin typeface="Arial"/>
                <a:cs typeface="Arial"/>
              </a:rPr>
              <a:t>8</a:t>
            </a:r>
            <a:r>
              <a:rPr lang="fr-FR" sz="1200" dirty="0" smtClean="0">
                <a:solidFill>
                  <a:srgbClr val="FFFFFF"/>
                </a:solidFill>
                <a:latin typeface="Arial"/>
                <a:cs typeface="Arial"/>
              </a:rPr>
              <a:t>(article 294), 1-9.</a:t>
            </a:r>
            <a:endParaRPr lang="fr-FR" sz="1200" dirty="0">
              <a:solidFill>
                <a:srgbClr val="FFFFFF"/>
              </a:solidFill>
              <a:latin typeface="Arial"/>
              <a:cs typeface="Arial"/>
            </a:endParaRPr>
          </a:p>
          <a:p>
            <a:pPr marL="446088" indent="-446088"/>
            <a:r>
              <a:rPr lang="fr-FR" sz="1200" dirty="0" err="1">
                <a:solidFill>
                  <a:srgbClr val="FFFFFF"/>
                </a:solidFill>
                <a:latin typeface="Arial"/>
                <a:cs typeface="Arial"/>
              </a:rPr>
              <a:t>Moussard</a:t>
            </a:r>
            <a:r>
              <a:rPr lang="fr-FR" sz="1200" dirty="0">
                <a:solidFill>
                  <a:srgbClr val="FFFFFF"/>
                </a:solidFill>
                <a:latin typeface="Arial"/>
                <a:cs typeface="Arial"/>
              </a:rPr>
              <a:t>, A., Bigand, E., Belleville, S., &amp; </a:t>
            </a:r>
            <a:r>
              <a:rPr lang="fr-FR" sz="1200" dirty="0" err="1">
                <a:solidFill>
                  <a:srgbClr val="FFFFFF"/>
                </a:solidFill>
                <a:latin typeface="Arial"/>
                <a:cs typeface="Arial"/>
              </a:rPr>
              <a:t>Peretz</a:t>
            </a:r>
            <a:r>
              <a:rPr lang="fr-FR" sz="1200" dirty="0">
                <a:solidFill>
                  <a:srgbClr val="FFFFFF"/>
                </a:solidFill>
                <a:latin typeface="Arial"/>
                <a:cs typeface="Arial"/>
              </a:rPr>
              <a:t>, I. (2014). Learning </a:t>
            </a:r>
            <a:r>
              <a:rPr lang="fr-FR" sz="1200" dirty="0" err="1">
                <a:solidFill>
                  <a:srgbClr val="FFFFFF"/>
                </a:solidFill>
                <a:latin typeface="Arial"/>
                <a:cs typeface="Arial"/>
              </a:rPr>
              <a:t>sung</a:t>
            </a:r>
            <a:r>
              <a:rPr lang="fr-FR" sz="1200" dirty="0">
                <a:solidFill>
                  <a:srgbClr val="FFFFFF"/>
                </a:solidFill>
                <a:latin typeface="Arial"/>
                <a:cs typeface="Arial"/>
              </a:rPr>
              <a:t> lyrics </a:t>
            </a:r>
            <a:r>
              <a:rPr lang="fr-FR" sz="1200" dirty="0" err="1">
                <a:solidFill>
                  <a:srgbClr val="FFFFFF"/>
                </a:solidFill>
                <a:latin typeface="Arial"/>
                <a:cs typeface="Arial"/>
              </a:rPr>
              <a:t>aids</a:t>
            </a:r>
            <a:r>
              <a:rPr lang="fr-FR" sz="1200" dirty="0">
                <a:solidFill>
                  <a:srgbClr val="FFFFFF"/>
                </a:solidFill>
                <a:latin typeface="Arial"/>
                <a:cs typeface="Arial"/>
              </a:rPr>
              <a:t> </a:t>
            </a:r>
            <a:r>
              <a:rPr lang="fr-FR" sz="1200" dirty="0" err="1">
                <a:solidFill>
                  <a:srgbClr val="FFFFFF"/>
                </a:solidFill>
                <a:latin typeface="Arial"/>
                <a:cs typeface="Arial"/>
              </a:rPr>
              <a:t>retention</a:t>
            </a:r>
            <a:r>
              <a:rPr lang="fr-FR" sz="1200" dirty="0">
                <a:solidFill>
                  <a:srgbClr val="FFFFFF"/>
                </a:solidFill>
                <a:latin typeface="Arial"/>
                <a:cs typeface="Arial"/>
              </a:rPr>
              <a:t> in normal </a:t>
            </a:r>
            <a:r>
              <a:rPr lang="fr-FR" sz="1200" dirty="0" err="1">
                <a:solidFill>
                  <a:srgbClr val="FFFFFF"/>
                </a:solidFill>
                <a:latin typeface="Arial"/>
                <a:cs typeface="Arial"/>
              </a:rPr>
              <a:t>aging</a:t>
            </a:r>
            <a:r>
              <a:rPr lang="fr-FR" sz="1200" dirty="0">
                <a:solidFill>
                  <a:srgbClr val="FFFFFF"/>
                </a:solidFill>
                <a:latin typeface="Arial"/>
                <a:cs typeface="Arial"/>
              </a:rPr>
              <a:t> and </a:t>
            </a:r>
            <a:r>
              <a:rPr lang="fr-FR" sz="1200" dirty="0" err="1">
                <a:solidFill>
                  <a:srgbClr val="FFFFFF"/>
                </a:solidFill>
                <a:latin typeface="Arial"/>
                <a:cs typeface="Arial"/>
              </a:rPr>
              <a:t>Alzheimer’s</a:t>
            </a:r>
            <a:r>
              <a:rPr lang="fr-FR" sz="1200" dirty="0">
                <a:solidFill>
                  <a:srgbClr val="FFFFFF"/>
                </a:solidFill>
                <a:latin typeface="Arial"/>
                <a:cs typeface="Arial"/>
              </a:rPr>
              <a:t> </a:t>
            </a:r>
            <a:r>
              <a:rPr lang="fr-FR" sz="1200" dirty="0" err="1">
                <a:solidFill>
                  <a:srgbClr val="FFFFFF"/>
                </a:solidFill>
                <a:latin typeface="Arial"/>
                <a:cs typeface="Arial"/>
              </a:rPr>
              <a:t>disease</a:t>
            </a:r>
            <a:r>
              <a:rPr lang="fr-FR" sz="1200" dirty="0">
                <a:solidFill>
                  <a:srgbClr val="FFFFFF"/>
                </a:solidFill>
                <a:latin typeface="Arial"/>
                <a:cs typeface="Arial"/>
              </a:rPr>
              <a:t>. </a:t>
            </a:r>
            <a:r>
              <a:rPr lang="fr-FR" sz="1200" i="1" dirty="0" err="1" smtClean="0">
                <a:solidFill>
                  <a:srgbClr val="FFFFFF"/>
                </a:solidFill>
                <a:latin typeface="Arial"/>
                <a:cs typeface="Arial"/>
              </a:rPr>
              <a:t>Neuropsychological</a:t>
            </a:r>
            <a:r>
              <a:rPr lang="fr-FR" sz="1200" i="1" dirty="0" smtClean="0">
                <a:solidFill>
                  <a:srgbClr val="FFFFFF"/>
                </a:solidFill>
                <a:latin typeface="Arial"/>
                <a:cs typeface="Arial"/>
              </a:rPr>
              <a:t> </a:t>
            </a:r>
            <a:r>
              <a:rPr lang="fr-FR" sz="1200" i="1" dirty="0" err="1" smtClean="0">
                <a:solidFill>
                  <a:srgbClr val="FFFFFF"/>
                </a:solidFill>
                <a:latin typeface="Arial"/>
                <a:cs typeface="Arial"/>
              </a:rPr>
              <a:t>Rehabilitation</a:t>
            </a:r>
            <a:r>
              <a:rPr lang="fr-FR" sz="1200" i="1" dirty="0" smtClean="0">
                <a:solidFill>
                  <a:srgbClr val="FFFFFF"/>
                </a:solidFill>
                <a:latin typeface="Arial"/>
                <a:cs typeface="Arial"/>
              </a:rPr>
              <a:t>: An International Journal, 24</a:t>
            </a:r>
            <a:r>
              <a:rPr lang="fr-FR" sz="1200" dirty="0" smtClean="0">
                <a:solidFill>
                  <a:srgbClr val="FFFFFF"/>
                </a:solidFill>
                <a:latin typeface="Arial"/>
                <a:cs typeface="Arial"/>
              </a:rPr>
              <a:t>(6), 894-917.</a:t>
            </a:r>
          </a:p>
          <a:p>
            <a:pPr marL="446088" indent="-446088"/>
            <a:r>
              <a:rPr lang="fr-FR" sz="1200" dirty="0" err="1">
                <a:solidFill>
                  <a:srgbClr val="FFFFFF"/>
                </a:solidFill>
                <a:latin typeface="Arial"/>
                <a:cs typeface="Arial"/>
              </a:rPr>
              <a:t>Moussard</a:t>
            </a:r>
            <a:r>
              <a:rPr lang="fr-FR" sz="1200" dirty="0">
                <a:solidFill>
                  <a:srgbClr val="FFFFFF"/>
                </a:solidFill>
                <a:latin typeface="Arial"/>
                <a:cs typeface="Arial"/>
              </a:rPr>
              <a:t>, A., Bigand, E., Belleville, S., &amp; </a:t>
            </a:r>
            <a:r>
              <a:rPr lang="fr-FR" sz="1200" dirty="0" err="1">
                <a:solidFill>
                  <a:srgbClr val="FFFFFF"/>
                </a:solidFill>
                <a:latin typeface="Arial"/>
                <a:cs typeface="Arial"/>
              </a:rPr>
              <a:t>Peretz</a:t>
            </a:r>
            <a:r>
              <a:rPr lang="fr-FR" sz="1200" dirty="0">
                <a:solidFill>
                  <a:srgbClr val="FFFFFF"/>
                </a:solidFill>
                <a:latin typeface="Arial"/>
                <a:cs typeface="Arial"/>
              </a:rPr>
              <a:t>, I. </a:t>
            </a:r>
            <a:r>
              <a:rPr lang="fr-FR" sz="1200" dirty="0" smtClean="0">
                <a:solidFill>
                  <a:srgbClr val="FFFFFF"/>
                </a:solidFill>
                <a:latin typeface="Arial"/>
                <a:cs typeface="Arial"/>
              </a:rPr>
              <a:t>(2012)</a:t>
            </a:r>
            <a:r>
              <a:rPr lang="fr-FR" sz="1200" dirty="0">
                <a:solidFill>
                  <a:srgbClr val="FFFFFF"/>
                </a:solidFill>
                <a:latin typeface="Arial"/>
                <a:cs typeface="Arial"/>
              </a:rPr>
              <a:t>. Music as an </a:t>
            </a:r>
            <a:r>
              <a:rPr lang="fr-FR" sz="1200" dirty="0" err="1" smtClean="0">
                <a:solidFill>
                  <a:srgbClr val="FFFFFF"/>
                </a:solidFill>
                <a:latin typeface="Arial"/>
                <a:cs typeface="Arial"/>
              </a:rPr>
              <a:t>aid</a:t>
            </a:r>
            <a:r>
              <a:rPr lang="fr-FR" sz="1200" dirty="0" smtClean="0">
                <a:solidFill>
                  <a:srgbClr val="FFFFFF"/>
                </a:solidFill>
                <a:latin typeface="Arial"/>
                <a:cs typeface="Arial"/>
              </a:rPr>
              <a:t> </a:t>
            </a:r>
            <a:r>
              <a:rPr lang="fr-FR" sz="1200" dirty="0">
                <a:solidFill>
                  <a:srgbClr val="FFFFFF"/>
                </a:solidFill>
                <a:latin typeface="Arial"/>
                <a:cs typeface="Arial"/>
              </a:rPr>
              <a:t>to </a:t>
            </a:r>
            <a:r>
              <a:rPr lang="fr-FR" sz="1200" dirty="0" err="1" smtClean="0">
                <a:solidFill>
                  <a:srgbClr val="FFFFFF"/>
                </a:solidFill>
                <a:latin typeface="Arial"/>
                <a:cs typeface="Arial"/>
              </a:rPr>
              <a:t>learn</a:t>
            </a:r>
            <a:r>
              <a:rPr lang="fr-FR" sz="1200" dirty="0" smtClean="0">
                <a:solidFill>
                  <a:srgbClr val="FFFFFF"/>
                </a:solidFill>
                <a:latin typeface="Arial"/>
                <a:cs typeface="Arial"/>
              </a:rPr>
              <a:t> new verbal information </a:t>
            </a:r>
            <a:r>
              <a:rPr lang="fr-FR" sz="1200" dirty="0">
                <a:solidFill>
                  <a:srgbClr val="FFFFFF"/>
                </a:solidFill>
                <a:latin typeface="Arial"/>
                <a:cs typeface="Arial"/>
              </a:rPr>
              <a:t>in </a:t>
            </a:r>
            <a:r>
              <a:rPr lang="fr-FR" sz="1200" dirty="0" err="1">
                <a:solidFill>
                  <a:srgbClr val="FFFFFF"/>
                </a:solidFill>
                <a:latin typeface="Arial"/>
                <a:cs typeface="Arial"/>
              </a:rPr>
              <a:t>Alzheimer’s</a:t>
            </a:r>
            <a:r>
              <a:rPr lang="fr-FR" sz="1200" dirty="0">
                <a:solidFill>
                  <a:srgbClr val="FFFFFF"/>
                </a:solidFill>
                <a:latin typeface="Arial"/>
                <a:cs typeface="Arial"/>
              </a:rPr>
              <a:t> </a:t>
            </a:r>
            <a:r>
              <a:rPr lang="fr-FR" sz="1200" dirty="0" err="1" smtClean="0">
                <a:solidFill>
                  <a:srgbClr val="FFFFFF"/>
                </a:solidFill>
                <a:latin typeface="Arial"/>
                <a:cs typeface="Arial"/>
              </a:rPr>
              <a:t>disease</a:t>
            </a:r>
            <a:r>
              <a:rPr lang="fr-FR" sz="1200" dirty="0">
                <a:solidFill>
                  <a:srgbClr val="FFFFFF"/>
                </a:solidFill>
                <a:latin typeface="Arial"/>
                <a:cs typeface="Arial"/>
              </a:rPr>
              <a:t>. </a:t>
            </a:r>
            <a:r>
              <a:rPr lang="fr-FR" sz="1200" i="1" dirty="0">
                <a:solidFill>
                  <a:srgbClr val="FFFFFF"/>
                </a:solidFill>
                <a:latin typeface="Arial"/>
                <a:cs typeface="Arial"/>
              </a:rPr>
              <a:t>Music </a:t>
            </a:r>
            <a:r>
              <a:rPr lang="fr-FR" sz="1200" i="1" dirty="0" smtClean="0">
                <a:solidFill>
                  <a:srgbClr val="FFFFFF"/>
                </a:solidFill>
                <a:latin typeface="Arial"/>
                <a:cs typeface="Arial"/>
              </a:rPr>
              <a:t>Perception</a:t>
            </a:r>
            <a:r>
              <a:rPr lang="fr-FR" sz="1200" dirty="0" smtClean="0">
                <a:solidFill>
                  <a:srgbClr val="FFFFFF"/>
                </a:solidFill>
                <a:latin typeface="Arial"/>
                <a:cs typeface="Arial"/>
              </a:rPr>
              <a:t>, 29(5), 521-531.</a:t>
            </a:r>
            <a:endParaRPr lang="eu-ES" sz="1200" dirty="0">
              <a:solidFill>
                <a:srgbClr val="FFFFFF"/>
              </a:solidFill>
              <a:latin typeface="Arial"/>
              <a:cs typeface="Arial"/>
            </a:endParaRPr>
          </a:p>
        </p:txBody>
      </p:sp>
      <p:sp>
        <p:nvSpPr>
          <p:cNvPr id="3" name="ZoneTexte 2"/>
          <p:cNvSpPr txBox="1"/>
          <p:nvPr/>
        </p:nvSpPr>
        <p:spPr>
          <a:xfrm>
            <a:off x="168668" y="87040"/>
            <a:ext cx="8850072" cy="646331"/>
          </a:xfrm>
          <a:prstGeom prst="rect">
            <a:avLst/>
          </a:prstGeom>
          <a:noFill/>
        </p:spPr>
        <p:txBody>
          <a:bodyPr wrap="square" rtlCol="0">
            <a:spAutoFit/>
          </a:bodyPr>
          <a:lstStyle/>
          <a:p>
            <a:r>
              <a:rPr lang="eu-ES" dirty="0" smtClean="0">
                <a:solidFill>
                  <a:srgbClr val="FFFF00"/>
                </a:solidFill>
                <a:latin typeface="Arial"/>
                <a:cs typeface="Arial"/>
              </a:rPr>
              <a:t>L’utilisation de la musique comme méthode de réhabilitation d’apprentissage</a:t>
            </a:r>
          </a:p>
          <a:p>
            <a:r>
              <a:rPr lang="eu-ES" dirty="0" smtClean="0">
                <a:solidFill>
                  <a:srgbClr val="FFFF00"/>
                </a:solidFill>
                <a:latin typeface="Arial"/>
                <a:cs typeface="Arial"/>
              </a:rPr>
              <a:t>La maladie d’Alzheimer comme exemple</a:t>
            </a:r>
          </a:p>
        </p:txBody>
      </p:sp>
      <p:sp>
        <p:nvSpPr>
          <p:cNvPr id="4" name="Rectangle 3"/>
          <p:cNvSpPr/>
          <p:nvPr/>
        </p:nvSpPr>
        <p:spPr>
          <a:xfrm>
            <a:off x="263307" y="905525"/>
            <a:ext cx="8595162" cy="1200329"/>
          </a:xfrm>
          <a:prstGeom prst="rect">
            <a:avLst/>
          </a:prstGeom>
        </p:spPr>
        <p:txBody>
          <a:bodyPr wrap="square">
            <a:spAutoFit/>
          </a:bodyPr>
          <a:lstStyle/>
          <a:p>
            <a:pPr marL="446088" indent="-446088"/>
            <a:r>
              <a:rPr lang="fr-FR" sz="1200" dirty="0" err="1" smtClean="0">
                <a:solidFill>
                  <a:srgbClr val="FFFFFF"/>
                </a:solidFill>
                <a:latin typeface="Arial"/>
                <a:cs typeface="Arial"/>
              </a:rPr>
              <a:t>Moussard</a:t>
            </a:r>
            <a:r>
              <a:rPr lang="fr-FR" sz="1200" dirty="0">
                <a:solidFill>
                  <a:srgbClr val="FFFFFF"/>
                </a:solidFill>
                <a:latin typeface="Arial"/>
                <a:cs typeface="Arial"/>
              </a:rPr>
              <a:t>, A., Bigand, E., Belleville, S., &amp; </a:t>
            </a:r>
            <a:r>
              <a:rPr lang="fr-FR" sz="1200" dirty="0" err="1">
                <a:solidFill>
                  <a:srgbClr val="FFFFFF"/>
                </a:solidFill>
                <a:latin typeface="Arial"/>
                <a:cs typeface="Arial"/>
              </a:rPr>
              <a:t>Peretz</a:t>
            </a:r>
            <a:r>
              <a:rPr lang="fr-FR" sz="1200" dirty="0">
                <a:solidFill>
                  <a:srgbClr val="FFFFFF"/>
                </a:solidFill>
                <a:latin typeface="Arial"/>
                <a:cs typeface="Arial"/>
              </a:rPr>
              <a:t>, I. (2014). Music as a </a:t>
            </a:r>
            <a:r>
              <a:rPr lang="fr-FR" sz="1200" dirty="0" err="1">
                <a:solidFill>
                  <a:srgbClr val="FFFFFF"/>
                </a:solidFill>
                <a:latin typeface="Arial"/>
                <a:cs typeface="Arial"/>
              </a:rPr>
              <a:t>mnemonic</a:t>
            </a:r>
            <a:r>
              <a:rPr lang="fr-FR" sz="1200" dirty="0">
                <a:solidFill>
                  <a:srgbClr val="FFFFFF"/>
                </a:solidFill>
                <a:latin typeface="Arial"/>
                <a:cs typeface="Arial"/>
              </a:rPr>
              <a:t> to </a:t>
            </a:r>
            <a:r>
              <a:rPr lang="fr-FR" sz="1200" dirty="0" err="1">
                <a:solidFill>
                  <a:srgbClr val="FFFFFF"/>
                </a:solidFill>
                <a:latin typeface="Arial"/>
                <a:cs typeface="Arial"/>
              </a:rPr>
              <a:t>learn</a:t>
            </a:r>
            <a:r>
              <a:rPr lang="fr-FR" sz="1200" dirty="0">
                <a:solidFill>
                  <a:srgbClr val="FFFFFF"/>
                </a:solidFill>
                <a:latin typeface="Arial"/>
                <a:cs typeface="Arial"/>
              </a:rPr>
              <a:t> </a:t>
            </a:r>
            <a:r>
              <a:rPr lang="fr-FR" sz="1200" dirty="0" err="1">
                <a:solidFill>
                  <a:srgbClr val="FFFFFF"/>
                </a:solidFill>
                <a:latin typeface="Arial"/>
                <a:cs typeface="Arial"/>
              </a:rPr>
              <a:t>gesture</a:t>
            </a:r>
            <a:r>
              <a:rPr lang="fr-FR" sz="1200" dirty="0">
                <a:solidFill>
                  <a:srgbClr val="FFFFFF"/>
                </a:solidFill>
                <a:latin typeface="Arial"/>
                <a:cs typeface="Arial"/>
              </a:rPr>
              <a:t> </a:t>
            </a:r>
            <a:r>
              <a:rPr lang="fr-FR" sz="1200" dirty="0" err="1">
                <a:solidFill>
                  <a:srgbClr val="FFFFFF"/>
                </a:solidFill>
                <a:latin typeface="Arial"/>
                <a:cs typeface="Arial"/>
              </a:rPr>
              <a:t>sequences</a:t>
            </a:r>
            <a:r>
              <a:rPr lang="fr-FR" sz="1200" dirty="0">
                <a:solidFill>
                  <a:srgbClr val="FFFFFF"/>
                </a:solidFill>
                <a:latin typeface="Arial"/>
                <a:cs typeface="Arial"/>
              </a:rPr>
              <a:t> in normal </a:t>
            </a:r>
            <a:r>
              <a:rPr lang="fr-FR" sz="1200" dirty="0" err="1">
                <a:solidFill>
                  <a:srgbClr val="FFFFFF"/>
                </a:solidFill>
                <a:latin typeface="Arial"/>
                <a:cs typeface="Arial"/>
              </a:rPr>
              <a:t>aging</a:t>
            </a:r>
            <a:r>
              <a:rPr lang="fr-FR" sz="1200" dirty="0">
                <a:solidFill>
                  <a:srgbClr val="FFFFFF"/>
                </a:solidFill>
                <a:latin typeface="Arial"/>
                <a:cs typeface="Arial"/>
              </a:rPr>
              <a:t> and </a:t>
            </a:r>
            <a:r>
              <a:rPr lang="fr-FR" sz="1200" dirty="0" err="1">
                <a:solidFill>
                  <a:srgbClr val="FFFFFF"/>
                </a:solidFill>
                <a:latin typeface="Arial"/>
                <a:cs typeface="Arial"/>
              </a:rPr>
              <a:t>Alzheimer’s</a:t>
            </a:r>
            <a:r>
              <a:rPr lang="fr-FR" sz="1200" dirty="0">
                <a:solidFill>
                  <a:srgbClr val="FFFFFF"/>
                </a:solidFill>
                <a:latin typeface="Arial"/>
                <a:cs typeface="Arial"/>
              </a:rPr>
              <a:t> </a:t>
            </a:r>
            <a:r>
              <a:rPr lang="fr-FR" sz="1200" dirty="0" err="1">
                <a:solidFill>
                  <a:srgbClr val="FFFFFF"/>
                </a:solidFill>
                <a:latin typeface="Arial"/>
                <a:cs typeface="Arial"/>
              </a:rPr>
              <a:t>disease</a:t>
            </a:r>
            <a:r>
              <a:rPr lang="fr-FR" sz="1200" dirty="0">
                <a:solidFill>
                  <a:srgbClr val="FFFFFF"/>
                </a:solidFill>
                <a:latin typeface="Arial"/>
                <a:cs typeface="Arial"/>
              </a:rPr>
              <a:t>. </a:t>
            </a:r>
            <a:r>
              <a:rPr lang="fr-FR" sz="1200" dirty="0" err="1" smtClean="0">
                <a:solidFill>
                  <a:srgbClr val="FFFFFF"/>
                </a:solidFill>
                <a:latin typeface="Arial"/>
                <a:cs typeface="Arial"/>
              </a:rPr>
              <a:t>Frontiers</a:t>
            </a:r>
            <a:r>
              <a:rPr lang="fr-FR" sz="1200" dirty="0" smtClean="0">
                <a:solidFill>
                  <a:srgbClr val="FFFFFF"/>
                </a:solidFill>
                <a:latin typeface="Arial"/>
                <a:cs typeface="Arial"/>
              </a:rPr>
              <a:t> in </a:t>
            </a:r>
            <a:r>
              <a:rPr lang="fr-FR" sz="1200" dirty="0" err="1" smtClean="0">
                <a:solidFill>
                  <a:srgbClr val="FFFFFF"/>
                </a:solidFill>
                <a:latin typeface="Arial"/>
                <a:cs typeface="Arial"/>
              </a:rPr>
              <a:t>Human</a:t>
            </a:r>
            <a:r>
              <a:rPr lang="fr-FR" sz="1200" dirty="0" smtClean="0">
                <a:solidFill>
                  <a:srgbClr val="FFFFFF"/>
                </a:solidFill>
                <a:latin typeface="Arial"/>
                <a:cs typeface="Arial"/>
              </a:rPr>
              <a:t> Neuroscience, </a:t>
            </a:r>
            <a:r>
              <a:rPr lang="fr-FR" sz="1200" i="1" dirty="0" smtClean="0">
                <a:solidFill>
                  <a:srgbClr val="FFFFFF"/>
                </a:solidFill>
                <a:latin typeface="Arial"/>
                <a:cs typeface="Arial"/>
              </a:rPr>
              <a:t>8</a:t>
            </a:r>
            <a:r>
              <a:rPr lang="fr-FR" sz="1200" dirty="0" smtClean="0">
                <a:solidFill>
                  <a:srgbClr val="FFFFFF"/>
                </a:solidFill>
                <a:latin typeface="Arial"/>
                <a:cs typeface="Arial"/>
              </a:rPr>
              <a:t>(article 294), 1-9.</a:t>
            </a:r>
            <a:endParaRPr lang="fr-FR" sz="1200" dirty="0">
              <a:solidFill>
                <a:srgbClr val="FFFFFF"/>
              </a:solidFill>
              <a:latin typeface="Arial"/>
              <a:cs typeface="Arial"/>
            </a:endParaRPr>
          </a:p>
          <a:p>
            <a:pPr marL="446088" indent="-446088"/>
            <a:r>
              <a:rPr lang="fr-FR" sz="1200" dirty="0" err="1">
                <a:solidFill>
                  <a:srgbClr val="FFFFFF"/>
                </a:solidFill>
                <a:latin typeface="Arial"/>
                <a:cs typeface="Arial"/>
              </a:rPr>
              <a:t>Moussard</a:t>
            </a:r>
            <a:r>
              <a:rPr lang="fr-FR" sz="1200" dirty="0">
                <a:solidFill>
                  <a:srgbClr val="FFFFFF"/>
                </a:solidFill>
                <a:latin typeface="Arial"/>
                <a:cs typeface="Arial"/>
              </a:rPr>
              <a:t>, A., Bigand, E., Belleville, S., &amp; </a:t>
            </a:r>
            <a:r>
              <a:rPr lang="fr-FR" sz="1200" dirty="0" err="1">
                <a:solidFill>
                  <a:srgbClr val="FFFFFF"/>
                </a:solidFill>
                <a:latin typeface="Arial"/>
                <a:cs typeface="Arial"/>
              </a:rPr>
              <a:t>Peretz</a:t>
            </a:r>
            <a:r>
              <a:rPr lang="fr-FR" sz="1200" dirty="0">
                <a:solidFill>
                  <a:srgbClr val="FFFFFF"/>
                </a:solidFill>
                <a:latin typeface="Arial"/>
                <a:cs typeface="Arial"/>
              </a:rPr>
              <a:t>, I. (2014). Learning </a:t>
            </a:r>
            <a:r>
              <a:rPr lang="fr-FR" sz="1200" dirty="0" err="1">
                <a:solidFill>
                  <a:srgbClr val="FFFFFF"/>
                </a:solidFill>
                <a:latin typeface="Arial"/>
                <a:cs typeface="Arial"/>
              </a:rPr>
              <a:t>sung</a:t>
            </a:r>
            <a:r>
              <a:rPr lang="fr-FR" sz="1200" dirty="0">
                <a:solidFill>
                  <a:srgbClr val="FFFFFF"/>
                </a:solidFill>
                <a:latin typeface="Arial"/>
                <a:cs typeface="Arial"/>
              </a:rPr>
              <a:t> lyrics </a:t>
            </a:r>
            <a:r>
              <a:rPr lang="fr-FR" sz="1200" dirty="0" err="1">
                <a:solidFill>
                  <a:srgbClr val="FFFFFF"/>
                </a:solidFill>
                <a:latin typeface="Arial"/>
                <a:cs typeface="Arial"/>
              </a:rPr>
              <a:t>aids</a:t>
            </a:r>
            <a:r>
              <a:rPr lang="fr-FR" sz="1200" dirty="0">
                <a:solidFill>
                  <a:srgbClr val="FFFFFF"/>
                </a:solidFill>
                <a:latin typeface="Arial"/>
                <a:cs typeface="Arial"/>
              </a:rPr>
              <a:t> </a:t>
            </a:r>
            <a:r>
              <a:rPr lang="fr-FR" sz="1200" dirty="0" err="1">
                <a:solidFill>
                  <a:srgbClr val="FFFFFF"/>
                </a:solidFill>
                <a:latin typeface="Arial"/>
                <a:cs typeface="Arial"/>
              </a:rPr>
              <a:t>retention</a:t>
            </a:r>
            <a:r>
              <a:rPr lang="fr-FR" sz="1200" dirty="0">
                <a:solidFill>
                  <a:srgbClr val="FFFFFF"/>
                </a:solidFill>
                <a:latin typeface="Arial"/>
                <a:cs typeface="Arial"/>
              </a:rPr>
              <a:t> in normal </a:t>
            </a:r>
            <a:r>
              <a:rPr lang="fr-FR" sz="1200" dirty="0" err="1">
                <a:solidFill>
                  <a:srgbClr val="FFFFFF"/>
                </a:solidFill>
                <a:latin typeface="Arial"/>
                <a:cs typeface="Arial"/>
              </a:rPr>
              <a:t>aging</a:t>
            </a:r>
            <a:r>
              <a:rPr lang="fr-FR" sz="1200" dirty="0">
                <a:solidFill>
                  <a:srgbClr val="FFFFFF"/>
                </a:solidFill>
                <a:latin typeface="Arial"/>
                <a:cs typeface="Arial"/>
              </a:rPr>
              <a:t> and </a:t>
            </a:r>
            <a:r>
              <a:rPr lang="fr-FR" sz="1200" dirty="0" err="1">
                <a:solidFill>
                  <a:srgbClr val="FFFFFF"/>
                </a:solidFill>
                <a:latin typeface="Arial"/>
                <a:cs typeface="Arial"/>
              </a:rPr>
              <a:t>Alzheimer’s</a:t>
            </a:r>
            <a:r>
              <a:rPr lang="fr-FR" sz="1200" dirty="0">
                <a:solidFill>
                  <a:srgbClr val="FFFFFF"/>
                </a:solidFill>
                <a:latin typeface="Arial"/>
                <a:cs typeface="Arial"/>
              </a:rPr>
              <a:t> </a:t>
            </a:r>
            <a:r>
              <a:rPr lang="fr-FR" sz="1200" dirty="0" err="1">
                <a:solidFill>
                  <a:srgbClr val="FFFFFF"/>
                </a:solidFill>
                <a:latin typeface="Arial"/>
                <a:cs typeface="Arial"/>
              </a:rPr>
              <a:t>disease</a:t>
            </a:r>
            <a:r>
              <a:rPr lang="fr-FR" sz="1200" dirty="0">
                <a:solidFill>
                  <a:srgbClr val="FFFFFF"/>
                </a:solidFill>
                <a:latin typeface="Arial"/>
                <a:cs typeface="Arial"/>
              </a:rPr>
              <a:t>. </a:t>
            </a:r>
            <a:r>
              <a:rPr lang="fr-FR" sz="1200" i="1" dirty="0" err="1" smtClean="0">
                <a:solidFill>
                  <a:srgbClr val="FFFFFF"/>
                </a:solidFill>
                <a:latin typeface="Arial"/>
                <a:cs typeface="Arial"/>
              </a:rPr>
              <a:t>Neuropsychological</a:t>
            </a:r>
            <a:r>
              <a:rPr lang="fr-FR" sz="1200" i="1" dirty="0" smtClean="0">
                <a:solidFill>
                  <a:srgbClr val="FFFFFF"/>
                </a:solidFill>
                <a:latin typeface="Arial"/>
                <a:cs typeface="Arial"/>
              </a:rPr>
              <a:t> </a:t>
            </a:r>
            <a:r>
              <a:rPr lang="fr-FR" sz="1200" i="1" dirty="0" err="1" smtClean="0">
                <a:solidFill>
                  <a:srgbClr val="FFFFFF"/>
                </a:solidFill>
                <a:latin typeface="Arial"/>
                <a:cs typeface="Arial"/>
              </a:rPr>
              <a:t>Rehabilitation</a:t>
            </a:r>
            <a:r>
              <a:rPr lang="fr-FR" sz="1200" i="1" dirty="0" smtClean="0">
                <a:solidFill>
                  <a:srgbClr val="FFFFFF"/>
                </a:solidFill>
                <a:latin typeface="Arial"/>
                <a:cs typeface="Arial"/>
              </a:rPr>
              <a:t>: An International Journal, 24</a:t>
            </a:r>
            <a:r>
              <a:rPr lang="fr-FR" sz="1200" dirty="0" smtClean="0">
                <a:solidFill>
                  <a:srgbClr val="FFFFFF"/>
                </a:solidFill>
                <a:latin typeface="Arial"/>
                <a:cs typeface="Arial"/>
              </a:rPr>
              <a:t>(6), 894-917.</a:t>
            </a:r>
          </a:p>
          <a:p>
            <a:pPr marL="446088" indent="-446088"/>
            <a:r>
              <a:rPr lang="fr-FR" sz="1200" dirty="0" err="1">
                <a:solidFill>
                  <a:srgbClr val="F513FF"/>
                </a:solidFill>
                <a:latin typeface="Arial"/>
                <a:cs typeface="Arial"/>
              </a:rPr>
              <a:t>Moussard</a:t>
            </a:r>
            <a:r>
              <a:rPr lang="fr-FR" sz="1200" dirty="0">
                <a:solidFill>
                  <a:srgbClr val="F513FF"/>
                </a:solidFill>
                <a:latin typeface="Arial"/>
                <a:cs typeface="Arial"/>
              </a:rPr>
              <a:t>, A., Bigand, E., Belleville, S., &amp; </a:t>
            </a:r>
            <a:r>
              <a:rPr lang="fr-FR" sz="1200" dirty="0" err="1">
                <a:solidFill>
                  <a:srgbClr val="F513FF"/>
                </a:solidFill>
                <a:latin typeface="Arial"/>
                <a:cs typeface="Arial"/>
              </a:rPr>
              <a:t>Peretz</a:t>
            </a:r>
            <a:r>
              <a:rPr lang="fr-FR" sz="1200" dirty="0">
                <a:solidFill>
                  <a:srgbClr val="F513FF"/>
                </a:solidFill>
                <a:latin typeface="Arial"/>
                <a:cs typeface="Arial"/>
              </a:rPr>
              <a:t>, I. </a:t>
            </a:r>
            <a:r>
              <a:rPr lang="fr-FR" sz="1200" dirty="0" smtClean="0">
                <a:solidFill>
                  <a:srgbClr val="F513FF"/>
                </a:solidFill>
                <a:latin typeface="Arial"/>
                <a:cs typeface="Arial"/>
              </a:rPr>
              <a:t>(2012)</a:t>
            </a:r>
            <a:r>
              <a:rPr lang="fr-FR" sz="1200" dirty="0">
                <a:solidFill>
                  <a:srgbClr val="F513FF"/>
                </a:solidFill>
                <a:latin typeface="Arial"/>
                <a:cs typeface="Arial"/>
              </a:rPr>
              <a:t>. Music as an </a:t>
            </a:r>
            <a:r>
              <a:rPr lang="fr-FR" sz="1200" dirty="0" err="1" smtClean="0">
                <a:solidFill>
                  <a:srgbClr val="F513FF"/>
                </a:solidFill>
                <a:latin typeface="Arial"/>
                <a:cs typeface="Arial"/>
              </a:rPr>
              <a:t>aid</a:t>
            </a:r>
            <a:r>
              <a:rPr lang="fr-FR" sz="1200" dirty="0" smtClean="0">
                <a:solidFill>
                  <a:srgbClr val="F513FF"/>
                </a:solidFill>
                <a:latin typeface="Arial"/>
                <a:cs typeface="Arial"/>
              </a:rPr>
              <a:t> </a:t>
            </a:r>
            <a:r>
              <a:rPr lang="fr-FR" sz="1200" dirty="0">
                <a:solidFill>
                  <a:srgbClr val="F513FF"/>
                </a:solidFill>
                <a:latin typeface="Arial"/>
                <a:cs typeface="Arial"/>
              </a:rPr>
              <a:t>to </a:t>
            </a:r>
            <a:r>
              <a:rPr lang="fr-FR" sz="1200" dirty="0" err="1" smtClean="0">
                <a:solidFill>
                  <a:srgbClr val="F513FF"/>
                </a:solidFill>
                <a:latin typeface="Arial"/>
                <a:cs typeface="Arial"/>
              </a:rPr>
              <a:t>learn</a:t>
            </a:r>
            <a:r>
              <a:rPr lang="fr-FR" sz="1200" dirty="0" smtClean="0">
                <a:solidFill>
                  <a:srgbClr val="F513FF"/>
                </a:solidFill>
                <a:latin typeface="Arial"/>
                <a:cs typeface="Arial"/>
              </a:rPr>
              <a:t> new verbal information </a:t>
            </a:r>
            <a:r>
              <a:rPr lang="fr-FR" sz="1200" dirty="0">
                <a:solidFill>
                  <a:srgbClr val="F513FF"/>
                </a:solidFill>
                <a:latin typeface="Arial"/>
                <a:cs typeface="Arial"/>
              </a:rPr>
              <a:t>in </a:t>
            </a:r>
            <a:r>
              <a:rPr lang="fr-FR" sz="1200" dirty="0" err="1">
                <a:solidFill>
                  <a:srgbClr val="F513FF"/>
                </a:solidFill>
                <a:latin typeface="Arial"/>
                <a:cs typeface="Arial"/>
              </a:rPr>
              <a:t>Alzheimer’s</a:t>
            </a:r>
            <a:r>
              <a:rPr lang="fr-FR" sz="1200" dirty="0">
                <a:solidFill>
                  <a:srgbClr val="F513FF"/>
                </a:solidFill>
                <a:latin typeface="Arial"/>
                <a:cs typeface="Arial"/>
              </a:rPr>
              <a:t> </a:t>
            </a:r>
            <a:r>
              <a:rPr lang="fr-FR" sz="1200" dirty="0" err="1" smtClean="0">
                <a:solidFill>
                  <a:srgbClr val="F513FF"/>
                </a:solidFill>
                <a:latin typeface="Arial"/>
                <a:cs typeface="Arial"/>
              </a:rPr>
              <a:t>disease</a:t>
            </a:r>
            <a:r>
              <a:rPr lang="fr-FR" sz="1200" dirty="0">
                <a:solidFill>
                  <a:srgbClr val="F513FF"/>
                </a:solidFill>
                <a:latin typeface="Arial"/>
                <a:cs typeface="Arial"/>
              </a:rPr>
              <a:t>. </a:t>
            </a:r>
            <a:r>
              <a:rPr lang="fr-FR" sz="1200" i="1" dirty="0">
                <a:solidFill>
                  <a:srgbClr val="F513FF"/>
                </a:solidFill>
                <a:latin typeface="Arial"/>
                <a:cs typeface="Arial"/>
              </a:rPr>
              <a:t>Music </a:t>
            </a:r>
            <a:r>
              <a:rPr lang="fr-FR" sz="1200" i="1" dirty="0" smtClean="0">
                <a:solidFill>
                  <a:srgbClr val="F513FF"/>
                </a:solidFill>
                <a:latin typeface="Arial"/>
                <a:cs typeface="Arial"/>
              </a:rPr>
              <a:t>Perception</a:t>
            </a:r>
            <a:r>
              <a:rPr lang="fr-FR" sz="1200" dirty="0" smtClean="0">
                <a:solidFill>
                  <a:srgbClr val="F513FF"/>
                </a:solidFill>
                <a:latin typeface="Arial"/>
                <a:cs typeface="Arial"/>
              </a:rPr>
              <a:t>, 29(5), 521-531.</a:t>
            </a:r>
            <a:endParaRPr lang="eu-ES" sz="1200" dirty="0">
              <a:solidFill>
                <a:srgbClr val="F513FF"/>
              </a:solidFill>
              <a:latin typeface="Arial"/>
              <a:cs typeface="Arial"/>
            </a:endParaRPr>
          </a:p>
        </p:txBody>
      </p:sp>
      <p:sp>
        <p:nvSpPr>
          <p:cNvPr id="6" name="ZoneTexte 5"/>
          <p:cNvSpPr txBox="1"/>
          <p:nvPr/>
        </p:nvSpPr>
        <p:spPr>
          <a:xfrm>
            <a:off x="0" y="2745154"/>
            <a:ext cx="9144000" cy="646331"/>
          </a:xfrm>
          <a:prstGeom prst="rect">
            <a:avLst/>
          </a:prstGeom>
          <a:noFill/>
        </p:spPr>
        <p:txBody>
          <a:bodyPr wrap="square" rtlCol="0">
            <a:spAutoFit/>
          </a:bodyPr>
          <a:lstStyle/>
          <a:p>
            <a:r>
              <a:rPr lang="fr-FR" dirty="0" smtClean="0">
                <a:solidFill>
                  <a:srgbClr val="FFFF00"/>
                </a:solidFill>
                <a:latin typeface="Arial"/>
                <a:cs typeface="Arial"/>
              </a:rPr>
              <a:t>Est-ce que les paroles d’une chanson sont mieux apprises par un patient présentant la maladie d’Alzheimer lorsqu’elles sont présentées chantées ou parlées?</a:t>
            </a:r>
          </a:p>
        </p:txBody>
      </p:sp>
      <p:sp>
        <p:nvSpPr>
          <p:cNvPr id="7" name="ZoneTexte 6"/>
          <p:cNvSpPr txBox="1"/>
          <p:nvPr/>
        </p:nvSpPr>
        <p:spPr>
          <a:xfrm>
            <a:off x="935182" y="4208318"/>
            <a:ext cx="5506636" cy="1200329"/>
          </a:xfrm>
          <a:prstGeom prst="rect">
            <a:avLst/>
          </a:prstGeom>
          <a:noFill/>
        </p:spPr>
        <p:txBody>
          <a:bodyPr wrap="none" rtlCol="0">
            <a:spAutoFit/>
          </a:bodyPr>
          <a:lstStyle/>
          <a:p>
            <a:r>
              <a:rPr lang="fr-FR" dirty="0" smtClean="0">
                <a:solidFill>
                  <a:srgbClr val="FFFF00"/>
                </a:solidFill>
                <a:latin typeface="Arial"/>
                <a:cs typeface="Arial"/>
              </a:rPr>
              <a:t>3 conditions: </a:t>
            </a:r>
          </a:p>
          <a:p>
            <a:pPr>
              <a:buFontTx/>
              <a:buChar char="-"/>
            </a:pPr>
            <a:r>
              <a:rPr lang="fr-FR" dirty="0" smtClean="0">
                <a:solidFill>
                  <a:srgbClr val="FFFF00"/>
                </a:solidFill>
                <a:latin typeface="Arial"/>
                <a:cs typeface="Arial"/>
              </a:rPr>
              <a:t> (1) chantées sur la mélodie originale, non-familière</a:t>
            </a:r>
          </a:p>
          <a:p>
            <a:pPr>
              <a:buFontTx/>
              <a:buChar char="-"/>
            </a:pPr>
            <a:r>
              <a:rPr lang="fr-FR" dirty="0" smtClean="0">
                <a:solidFill>
                  <a:srgbClr val="FFFF00"/>
                </a:solidFill>
                <a:latin typeface="Arial"/>
                <a:cs typeface="Arial"/>
              </a:rPr>
              <a:t> (2) chantées sur l’Ode à la joie de Beethoven</a:t>
            </a:r>
          </a:p>
          <a:p>
            <a:pPr>
              <a:buFontTx/>
              <a:buChar char="-"/>
            </a:pPr>
            <a:r>
              <a:rPr lang="fr-FR" dirty="0" smtClean="0">
                <a:solidFill>
                  <a:srgbClr val="FFFF00"/>
                </a:solidFill>
                <a:latin typeface="Arial"/>
                <a:cs typeface="Arial"/>
              </a:rPr>
              <a:t> (3) parlées</a:t>
            </a:r>
          </a:p>
        </p:txBody>
      </p:sp>
      <p:sp>
        <p:nvSpPr>
          <p:cNvPr id="8" name="ZoneTexte 7"/>
          <p:cNvSpPr txBox="1"/>
          <p:nvPr/>
        </p:nvSpPr>
        <p:spPr>
          <a:xfrm>
            <a:off x="168668" y="5834041"/>
            <a:ext cx="4070345" cy="369332"/>
          </a:xfrm>
          <a:prstGeom prst="rect">
            <a:avLst/>
          </a:prstGeom>
          <a:noFill/>
        </p:spPr>
        <p:txBody>
          <a:bodyPr wrap="none" rtlCol="0">
            <a:spAutoFit/>
          </a:bodyPr>
          <a:lstStyle/>
          <a:p>
            <a:r>
              <a:rPr lang="fr-FR" dirty="0" smtClean="0">
                <a:solidFill>
                  <a:srgbClr val="FFFF00"/>
                </a:solidFill>
                <a:latin typeface="Arial"/>
                <a:cs typeface="Arial"/>
              </a:rPr>
              <a:t>Procédure adaptative d’apprentissage</a:t>
            </a:r>
          </a:p>
        </p:txBody>
      </p:sp>
    </p:spTree>
    <p:extLst>
      <p:ext uri="{BB962C8B-B14F-4D97-AF65-F5344CB8AC3E}">
        <p14:creationId xmlns:p14="http://schemas.microsoft.com/office/powerpoint/2010/main" val="25031145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77039" y="619405"/>
            <a:ext cx="7967697" cy="6141364"/>
          </a:xfrm>
          <a:prstGeom prst="rect">
            <a:avLst/>
          </a:prstGeom>
        </p:spPr>
      </p:pic>
      <p:sp>
        <p:nvSpPr>
          <p:cNvPr id="3" name="ZoneTexte 2"/>
          <p:cNvSpPr txBox="1"/>
          <p:nvPr/>
        </p:nvSpPr>
        <p:spPr>
          <a:xfrm>
            <a:off x="0" y="0"/>
            <a:ext cx="9144000" cy="584775"/>
          </a:xfrm>
          <a:prstGeom prst="rect">
            <a:avLst/>
          </a:prstGeom>
          <a:noFill/>
        </p:spPr>
        <p:txBody>
          <a:bodyPr wrap="square" rtlCol="0">
            <a:spAutoFit/>
          </a:bodyPr>
          <a:lstStyle/>
          <a:p>
            <a:r>
              <a:rPr lang="fr-FR" sz="1600" dirty="0" smtClean="0">
                <a:solidFill>
                  <a:srgbClr val="FFFF00"/>
                </a:solidFill>
                <a:latin typeface="Arial"/>
                <a:cs typeface="Arial"/>
              </a:rPr>
              <a:t>On commence par une écoute entière de la chanson à apprendre pour que le patient se familiarise avec elle.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69822" y="494301"/>
            <a:ext cx="4919535" cy="2880000"/>
          </a:xfrm>
          <a:prstGeom prst="rect">
            <a:avLst/>
          </a:prstGeom>
        </p:spPr>
      </p:pic>
      <p:pic>
        <p:nvPicPr>
          <p:cNvPr id="3" name="Image 2"/>
          <p:cNvPicPr>
            <a:picLocks noChangeAspect="1"/>
          </p:cNvPicPr>
          <p:nvPr/>
        </p:nvPicPr>
        <p:blipFill>
          <a:blip r:embed="rId3"/>
          <a:stretch>
            <a:fillRect/>
          </a:stretch>
        </p:blipFill>
        <p:spPr>
          <a:xfrm>
            <a:off x="149040" y="3603676"/>
            <a:ext cx="4997416" cy="2880000"/>
          </a:xfrm>
          <a:prstGeom prst="rect">
            <a:avLst/>
          </a:prstGeom>
        </p:spPr>
      </p:pic>
      <p:sp>
        <p:nvSpPr>
          <p:cNvPr id="4" name="ZoneTexte 3"/>
          <p:cNvSpPr txBox="1"/>
          <p:nvPr/>
        </p:nvSpPr>
        <p:spPr>
          <a:xfrm>
            <a:off x="5323841" y="584326"/>
            <a:ext cx="3820160" cy="1477328"/>
          </a:xfrm>
          <a:prstGeom prst="rect">
            <a:avLst/>
          </a:prstGeom>
          <a:noFill/>
        </p:spPr>
        <p:txBody>
          <a:bodyPr wrap="square" rtlCol="0">
            <a:spAutoFit/>
          </a:bodyPr>
          <a:lstStyle/>
          <a:p>
            <a:r>
              <a:rPr lang="fr-FR" dirty="0" smtClean="0">
                <a:solidFill>
                  <a:srgbClr val="FFFF00"/>
                </a:solidFill>
                <a:latin typeface="Arial"/>
                <a:cs typeface="Arial"/>
              </a:rPr>
              <a:t>Sur les scores d’apprentissage (nombre de mots correctement rappelés), quelques différences entre parlé et chanté, mais qui pouvaient aller dans les deux sens.</a:t>
            </a:r>
          </a:p>
        </p:txBody>
      </p:sp>
      <p:sp>
        <p:nvSpPr>
          <p:cNvPr id="5" name="ZoneTexte 4"/>
          <p:cNvSpPr txBox="1"/>
          <p:nvPr/>
        </p:nvSpPr>
        <p:spPr>
          <a:xfrm>
            <a:off x="5323840" y="4435103"/>
            <a:ext cx="3820160" cy="1200329"/>
          </a:xfrm>
          <a:prstGeom prst="rect">
            <a:avLst/>
          </a:prstGeom>
          <a:noFill/>
        </p:spPr>
        <p:txBody>
          <a:bodyPr wrap="square" rtlCol="0">
            <a:spAutoFit/>
          </a:bodyPr>
          <a:lstStyle/>
          <a:p>
            <a:r>
              <a:rPr lang="fr-FR" dirty="0" smtClean="0">
                <a:solidFill>
                  <a:srgbClr val="FFFF00"/>
                </a:solidFill>
                <a:latin typeface="Arial"/>
                <a:cs typeface="Arial"/>
              </a:rPr>
              <a:t>En revanche, sur des scores de rappel différé, un très net avantage de la condition chantée sur la condition parlée.</a:t>
            </a:r>
          </a:p>
        </p:txBody>
      </p:sp>
    </p:spTree>
    <p:extLst>
      <p:ext uri="{BB962C8B-B14F-4D97-AF65-F5344CB8AC3E}">
        <p14:creationId xmlns:p14="http://schemas.microsoft.com/office/powerpoint/2010/main" val="39190855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807519"/>
            <a:ext cx="9144000" cy="923330"/>
          </a:xfrm>
          <a:prstGeom prst="rect">
            <a:avLst/>
          </a:prstGeom>
          <a:noFill/>
        </p:spPr>
        <p:txBody>
          <a:bodyPr wrap="square" rtlCol="0">
            <a:spAutoFit/>
          </a:bodyPr>
          <a:lstStyle/>
          <a:p>
            <a:r>
              <a:rPr lang="fr-FR" dirty="0" smtClean="0">
                <a:solidFill>
                  <a:srgbClr val="FFFF00"/>
                </a:solidFill>
                <a:latin typeface="Arial"/>
                <a:cs typeface="Arial"/>
              </a:rPr>
              <a:t>La musique peut faciliter l’apprentissage ou le traitement de stimulations non-musicales, soit par l’expertise musicale soit par son aide dans le codage de l’information.</a:t>
            </a:r>
          </a:p>
          <a:p>
            <a:r>
              <a:rPr lang="fr-FR" dirty="0" smtClean="0">
                <a:solidFill>
                  <a:srgbClr val="FFFF00"/>
                </a:solidFill>
                <a:latin typeface="Arial"/>
                <a:cs typeface="Arial"/>
              </a:rPr>
              <a:t>Probablement car des réseau neuronaux similaires sont activés.</a:t>
            </a:r>
          </a:p>
        </p:txBody>
      </p:sp>
      <p:sp>
        <p:nvSpPr>
          <p:cNvPr id="3" name="ZoneTexte 2"/>
          <p:cNvSpPr txBox="1"/>
          <p:nvPr/>
        </p:nvSpPr>
        <p:spPr>
          <a:xfrm>
            <a:off x="0" y="3558544"/>
            <a:ext cx="9144000" cy="923330"/>
          </a:xfrm>
          <a:prstGeom prst="rect">
            <a:avLst/>
          </a:prstGeom>
          <a:noFill/>
        </p:spPr>
        <p:txBody>
          <a:bodyPr wrap="square" rtlCol="0">
            <a:spAutoFit/>
          </a:bodyPr>
          <a:lstStyle/>
          <a:p>
            <a:r>
              <a:rPr lang="fr-FR" dirty="0" smtClean="0">
                <a:solidFill>
                  <a:srgbClr val="FFFF00"/>
                </a:solidFill>
                <a:latin typeface="Arial"/>
                <a:cs typeface="Arial"/>
              </a:rPr>
              <a:t>La musique est ainsi de plus en plus utilisée dans l’éducation pour favoriser les apprentissages chez les enfants mais également utilisées chez des personnes ayant des déficits comme outil de </a:t>
            </a:r>
            <a:r>
              <a:rPr lang="fr-FR" dirty="0" err="1" smtClean="0">
                <a:solidFill>
                  <a:srgbClr val="FFFF00"/>
                </a:solidFill>
                <a:latin typeface="Arial"/>
                <a:cs typeface="Arial"/>
              </a:rPr>
              <a:t>remédiation</a:t>
            </a:r>
            <a:r>
              <a:rPr lang="fr-FR" dirty="0" smtClean="0">
                <a:solidFill>
                  <a:srgbClr val="FFFF00"/>
                </a:solidFill>
                <a:latin typeface="Arial"/>
                <a:cs typeface="Arial"/>
              </a:rPr>
              <a:t>.</a:t>
            </a:r>
          </a:p>
        </p:txBody>
      </p:sp>
      <p:sp>
        <p:nvSpPr>
          <p:cNvPr id="4" name="ZoneTexte 3"/>
          <p:cNvSpPr txBox="1"/>
          <p:nvPr/>
        </p:nvSpPr>
        <p:spPr>
          <a:xfrm>
            <a:off x="0" y="5586568"/>
            <a:ext cx="9144000" cy="369332"/>
          </a:xfrm>
          <a:prstGeom prst="rect">
            <a:avLst/>
          </a:prstGeom>
          <a:noFill/>
        </p:spPr>
        <p:txBody>
          <a:bodyPr wrap="square" rtlCol="0">
            <a:spAutoFit/>
          </a:bodyPr>
          <a:lstStyle/>
          <a:p>
            <a:r>
              <a:rPr lang="fr-FR" dirty="0" smtClean="0">
                <a:solidFill>
                  <a:srgbClr val="FFFF00"/>
                </a:solidFill>
                <a:latin typeface="Arial"/>
                <a:cs typeface="Arial"/>
              </a:rPr>
              <a:t>La musique est également un outil de stimulation cognitive.</a:t>
            </a:r>
          </a:p>
        </p:txBody>
      </p:sp>
      <p:sp>
        <p:nvSpPr>
          <p:cNvPr id="5" name="ZoneTexte 4"/>
          <p:cNvSpPr txBox="1"/>
          <p:nvPr/>
        </p:nvSpPr>
        <p:spPr>
          <a:xfrm>
            <a:off x="0" y="333493"/>
            <a:ext cx="9144000" cy="646331"/>
          </a:xfrm>
          <a:prstGeom prst="rect">
            <a:avLst/>
          </a:prstGeom>
          <a:noFill/>
        </p:spPr>
        <p:txBody>
          <a:bodyPr wrap="square" rtlCol="0">
            <a:spAutoFit/>
          </a:bodyPr>
          <a:lstStyle/>
          <a:p>
            <a:r>
              <a:rPr lang="fr-FR" dirty="0" smtClean="0">
                <a:solidFill>
                  <a:srgbClr val="FFFF00"/>
                </a:solidFill>
                <a:latin typeface="Arial"/>
                <a:cs typeface="Arial"/>
              </a:rPr>
              <a:t>La musique peut modifier le cerveau anatomiquement, et fonctionnellement.</a:t>
            </a:r>
          </a:p>
          <a:p>
            <a:r>
              <a:rPr lang="fr-FR" dirty="0" smtClean="0">
                <a:solidFill>
                  <a:srgbClr val="FFFF00"/>
                </a:solidFill>
                <a:latin typeface="Arial"/>
                <a:cs typeface="Arial"/>
              </a:rPr>
              <a:t>Un modèle de plasticité cérébrale.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descr="KBK_19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3" y="296352"/>
            <a:ext cx="4732254" cy="547045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715715" y="302878"/>
            <a:ext cx="3572933" cy="2548469"/>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u-ES"/>
          </a:p>
        </p:txBody>
      </p:sp>
      <p:sp>
        <p:nvSpPr>
          <p:cNvPr id="7" name="Rectangle 6"/>
          <p:cNvSpPr/>
          <p:nvPr/>
        </p:nvSpPr>
        <p:spPr>
          <a:xfrm>
            <a:off x="715712" y="2834424"/>
            <a:ext cx="3572933" cy="230292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u-ES"/>
          </a:p>
        </p:txBody>
      </p:sp>
      <p:grpSp>
        <p:nvGrpSpPr>
          <p:cNvPr id="3" name="Grouper 2"/>
          <p:cNvGrpSpPr/>
          <p:nvPr/>
        </p:nvGrpSpPr>
        <p:grpSpPr>
          <a:xfrm>
            <a:off x="1079805" y="887089"/>
            <a:ext cx="1744132" cy="4284133"/>
            <a:chOff x="2938990" y="929404"/>
            <a:chExt cx="1744132" cy="4284133"/>
          </a:xfrm>
        </p:grpSpPr>
        <p:cxnSp>
          <p:nvCxnSpPr>
            <p:cNvPr id="9" name="Connecteur droit 8"/>
            <p:cNvCxnSpPr/>
            <p:nvPr/>
          </p:nvCxnSpPr>
          <p:spPr>
            <a:xfrm flipH="1">
              <a:off x="2938990" y="929404"/>
              <a:ext cx="25400" cy="4284133"/>
            </a:xfrm>
            <a:prstGeom prst="line">
              <a:avLst/>
            </a:prstGeom>
            <a:ln>
              <a:solidFill>
                <a:srgbClr val="F513FF"/>
              </a:solidFill>
            </a:ln>
            <a:effectLst/>
          </p:spPr>
          <p:style>
            <a:lnRef idx="2">
              <a:schemeClr val="accent1"/>
            </a:lnRef>
            <a:fillRef idx="0">
              <a:schemeClr val="accent1"/>
            </a:fillRef>
            <a:effectRef idx="1">
              <a:schemeClr val="accent1"/>
            </a:effectRef>
            <a:fontRef idx="minor">
              <a:schemeClr val="tx1"/>
            </a:fontRef>
          </p:style>
        </p:cxnSp>
        <p:cxnSp>
          <p:nvCxnSpPr>
            <p:cNvPr id="10" name="Connecteur droit 9"/>
            <p:cNvCxnSpPr/>
            <p:nvPr/>
          </p:nvCxnSpPr>
          <p:spPr>
            <a:xfrm>
              <a:off x="4683122" y="1395071"/>
              <a:ext cx="0" cy="3801532"/>
            </a:xfrm>
            <a:prstGeom prst="line">
              <a:avLst/>
            </a:prstGeom>
            <a:ln>
              <a:solidFill>
                <a:srgbClr val="F513FF"/>
              </a:solidFill>
            </a:ln>
            <a:effectLst/>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H="1">
              <a:off x="3929590" y="1699871"/>
              <a:ext cx="16933" cy="3496732"/>
            </a:xfrm>
            <a:prstGeom prst="line">
              <a:avLst/>
            </a:prstGeom>
            <a:ln>
              <a:solidFill>
                <a:srgbClr val="F513FF"/>
              </a:solidFill>
            </a:ln>
            <a:effectLst/>
          </p:spPr>
          <p:style>
            <a:lnRef idx="2">
              <a:schemeClr val="accent1"/>
            </a:lnRef>
            <a:fillRef idx="0">
              <a:schemeClr val="accent1"/>
            </a:fillRef>
            <a:effectRef idx="1">
              <a:schemeClr val="accent1"/>
            </a:effectRef>
            <a:fontRef idx="minor">
              <a:schemeClr val="tx1"/>
            </a:fontRef>
          </p:style>
        </p:cxnSp>
      </p:grpSp>
      <p:grpSp>
        <p:nvGrpSpPr>
          <p:cNvPr id="4" name="Grouper 3"/>
          <p:cNvGrpSpPr/>
          <p:nvPr/>
        </p:nvGrpSpPr>
        <p:grpSpPr>
          <a:xfrm>
            <a:off x="1333805" y="2317956"/>
            <a:ext cx="2235199" cy="2853266"/>
            <a:chOff x="3192990" y="2360271"/>
            <a:chExt cx="2235199" cy="2853266"/>
          </a:xfrm>
        </p:grpSpPr>
        <p:cxnSp>
          <p:nvCxnSpPr>
            <p:cNvPr id="22" name="Connecteur droit 21"/>
            <p:cNvCxnSpPr/>
            <p:nvPr/>
          </p:nvCxnSpPr>
          <p:spPr>
            <a:xfrm>
              <a:off x="3192990" y="2487271"/>
              <a:ext cx="0" cy="2709332"/>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a:off x="3692524" y="2419538"/>
              <a:ext cx="0" cy="2777065"/>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a:off x="4437590" y="2360271"/>
              <a:ext cx="0" cy="2836332"/>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9" name="Connecteur droit 28"/>
            <p:cNvCxnSpPr/>
            <p:nvPr/>
          </p:nvCxnSpPr>
          <p:spPr>
            <a:xfrm>
              <a:off x="4937123" y="2419538"/>
              <a:ext cx="0" cy="2777065"/>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4" name="Connecteur droit 33"/>
            <p:cNvCxnSpPr/>
            <p:nvPr/>
          </p:nvCxnSpPr>
          <p:spPr>
            <a:xfrm>
              <a:off x="5428189" y="2436472"/>
              <a:ext cx="0" cy="2777065"/>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pSp>
      <p:grpSp>
        <p:nvGrpSpPr>
          <p:cNvPr id="16" name="Grouper 15"/>
          <p:cNvGrpSpPr/>
          <p:nvPr/>
        </p:nvGrpSpPr>
        <p:grpSpPr>
          <a:xfrm>
            <a:off x="1079799" y="3302009"/>
            <a:ext cx="1744132" cy="1843806"/>
            <a:chOff x="2938990" y="3429000"/>
            <a:chExt cx="1744132" cy="1843806"/>
          </a:xfrm>
        </p:grpSpPr>
        <p:cxnSp>
          <p:nvCxnSpPr>
            <p:cNvPr id="17" name="Connecteur droit 16"/>
            <p:cNvCxnSpPr/>
            <p:nvPr/>
          </p:nvCxnSpPr>
          <p:spPr>
            <a:xfrm>
              <a:off x="2938990" y="3429000"/>
              <a:ext cx="0" cy="1843806"/>
            </a:xfrm>
            <a:prstGeom prst="line">
              <a:avLst/>
            </a:prstGeom>
            <a:ln>
              <a:solidFill>
                <a:srgbClr val="F513FF"/>
              </a:solidFill>
            </a:ln>
            <a:effectLst/>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a:off x="4683122" y="4030134"/>
              <a:ext cx="0" cy="1234205"/>
            </a:xfrm>
            <a:prstGeom prst="line">
              <a:avLst/>
            </a:prstGeom>
            <a:ln>
              <a:solidFill>
                <a:srgbClr val="F513FF"/>
              </a:solidFill>
            </a:ln>
            <a:effectLst/>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a:off x="3684047" y="3826934"/>
              <a:ext cx="1" cy="1437405"/>
            </a:xfrm>
            <a:prstGeom prst="line">
              <a:avLst/>
            </a:prstGeom>
            <a:ln>
              <a:solidFill>
                <a:srgbClr val="F513FF"/>
              </a:solidFill>
            </a:ln>
            <a:effectLst/>
          </p:spPr>
          <p:style>
            <a:lnRef idx="2">
              <a:schemeClr val="accent1"/>
            </a:lnRef>
            <a:fillRef idx="0">
              <a:schemeClr val="accent1"/>
            </a:fillRef>
            <a:effectRef idx="1">
              <a:schemeClr val="accent1"/>
            </a:effectRef>
            <a:fontRef idx="minor">
              <a:schemeClr val="tx1"/>
            </a:fontRef>
          </p:style>
        </p:cxnSp>
      </p:grpSp>
      <p:sp>
        <p:nvSpPr>
          <p:cNvPr id="28" name="ZoneTexte 27"/>
          <p:cNvSpPr txBox="1"/>
          <p:nvPr/>
        </p:nvSpPr>
        <p:spPr>
          <a:xfrm>
            <a:off x="48089" y="6396295"/>
            <a:ext cx="9062043" cy="461665"/>
          </a:xfrm>
          <a:prstGeom prst="rect">
            <a:avLst/>
          </a:prstGeom>
          <a:noFill/>
        </p:spPr>
        <p:txBody>
          <a:bodyPr wrap="square" rtlCol="0">
            <a:spAutoFit/>
          </a:bodyPr>
          <a:lstStyle/>
          <a:p>
            <a:r>
              <a:rPr lang="fr-FR" sz="1200" dirty="0" err="1">
                <a:solidFill>
                  <a:schemeClr val="bg1"/>
                </a:solidFill>
                <a:latin typeface="Arial"/>
                <a:cs typeface="Arial"/>
              </a:rPr>
              <a:t>Krumhansl</a:t>
            </a:r>
            <a:r>
              <a:rPr lang="fr-FR" sz="1200" dirty="0">
                <a:solidFill>
                  <a:schemeClr val="bg1"/>
                </a:solidFill>
                <a:latin typeface="Arial"/>
                <a:cs typeface="Arial"/>
              </a:rPr>
              <a:t>, C. L., &amp; </a:t>
            </a:r>
            <a:r>
              <a:rPr lang="fr-FR" sz="1200" dirty="0" err="1">
                <a:solidFill>
                  <a:schemeClr val="bg1"/>
                </a:solidFill>
                <a:latin typeface="Arial"/>
                <a:cs typeface="Arial"/>
              </a:rPr>
              <a:t>Kessler</a:t>
            </a:r>
            <a:r>
              <a:rPr lang="fr-FR" sz="1200" dirty="0">
                <a:solidFill>
                  <a:schemeClr val="bg1"/>
                </a:solidFill>
                <a:latin typeface="Arial"/>
                <a:cs typeface="Arial"/>
              </a:rPr>
              <a:t>, E. J. (1982). </a:t>
            </a:r>
            <a:r>
              <a:rPr lang="fr-FR" sz="1200" dirty="0" err="1">
                <a:solidFill>
                  <a:schemeClr val="bg1"/>
                </a:solidFill>
                <a:latin typeface="Arial"/>
                <a:cs typeface="Arial"/>
              </a:rPr>
              <a:t>Tracing</a:t>
            </a:r>
            <a:r>
              <a:rPr lang="fr-FR" sz="1200" dirty="0">
                <a:solidFill>
                  <a:schemeClr val="bg1"/>
                </a:solidFill>
                <a:latin typeface="Arial"/>
                <a:cs typeface="Arial"/>
              </a:rPr>
              <a:t> the </a:t>
            </a:r>
            <a:r>
              <a:rPr lang="fr-FR" sz="1200" dirty="0" err="1">
                <a:solidFill>
                  <a:schemeClr val="bg1"/>
                </a:solidFill>
                <a:latin typeface="Arial"/>
                <a:cs typeface="Arial"/>
              </a:rPr>
              <a:t>dynamic</a:t>
            </a:r>
            <a:r>
              <a:rPr lang="fr-FR" sz="1200" dirty="0">
                <a:solidFill>
                  <a:schemeClr val="bg1"/>
                </a:solidFill>
                <a:latin typeface="Arial"/>
                <a:cs typeface="Arial"/>
              </a:rPr>
              <a:t> changes in </a:t>
            </a:r>
            <a:r>
              <a:rPr lang="fr-FR" sz="1200" dirty="0" err="1">
                <a:solidFill>
                  <a:schemeClr val="bg1"/>
                </a:solidFill>
                <a:latin typeface="Arial"/>
                <a:cs typeface="Arial"/>
              </a:rPr>
              <a:t>perceived</a:t>
            </a:r>
            <a:r>
              <a:rPr lang="fr-FR" sz="1200" dirty="0">
                <a:solidFill>
                  <a:schemeClr val="bg1"/>
                </a:solidFill>
                <a:latin typeface="Arial"/>
                <a:cs typeface="Arial"/>
              </a:rPr>
              <a:t> tonal </a:t>
            </a:r>
            <a:r>
              <a:rPr lang="fr-FR" sz="1200" dirty="0" err="1">
                <a:solidFill>
                  <a:schemeClr val="bg1"/>
                </a:solidFill>
                <a:latin typeface="Arial"/>
                <a:cs typeface="Arial"/>
              </a:rPr>
              <a:t>organization</a:t>
            </a:r>
            <a:r>
              <a:rPr lang="fr-FR" sz="1200" dirty="0">
                <a:solidFill>
                  <a:schemeClr val="bg1"/>
                </a:solidFill>
                <a:latin typeface="Arial"/>
                <a:cs typeface="Arial"/>
              </a:rPr>
              <a:t> in a spatial </a:t>
            </a:r>
            <a:r>
              <a:rPr lang="fr-FR" sz="1200" dirty="0" err="1">
                <a:solidFill>
                  <a:schemeClr val="bg1"/>
                </a:solidFill>
                <a:latin typeface="Arial"/>
                <a:cs typeface="Arial"/>
              </a:rPr>
              <a:t>representation</a:t>
            </a:r>
            <a:r>
              <a:rPr lang="fr-FR" sz="1200" dirty="0">
                <a:solidFill>
                  <a:schemeClr val="bg1"/>
                </a:solidFill>
                <a:latin typeface="Arial"/>
                <a:cs typeface="Arial"/>
              </a:rPr>
              <a:t> of musical </a:t>
            </a:r>
            <a:r>
              <a:rPr lang="fr-FR" sz="1200" dirty="0" err="1">
                <a:solidFill>
                  <a:schemeClr val="bg1"/>
                </a:solidFill>
                <a:latin typeface="Arial"/>
                <a:cs typeface="Arial"/>
              </a:rPr>
              <a:t>keys</a:t>
            </a:r>
            <a:r>
              <a:rPr lang="fr-FR" sz="1200" dirty="0">
                <a:solidFill>
                  <a:schemeClr val="bg1"/>
                </a:solidFill>
                <a:latin typeface="Arial"/>
                <a:cs typeface="Arial"/>
              </a:rPr>
              <a:t>. </a:t>
            </a:r>
            <a:r>
              <a:rPr lang="fr-FR" sz="1200" i="1" dirty="0" err="1">
                <a:solidFill>
                  <a:schemeClr val="bg1"/>
                </a:solidFill>
                <a:latin typeface="Arial"/>
                <a:cs typeface="Arial"/>
              </a:rPr>
              <a:t>Psychological</a:t>
            </a:r>
            <a:r>
              <a:rPr lang="fr-FR" sz="1200" i="1" dirty="0">
                <a:solidFill>
                  <a:schemeClr val="bg1"/>
                </a:solidFill>
                <a:latin typeface="Arial"/>
                <a:cs typeface="Arial"/>
              </a:rPr>
              <a:t> </a:t>
            </a:r>
            <a:r>
              <a:rPr lang="fr-FR" sz="1200" i="1" dirty="0" err="1">
                <a:solidFill>
                  <a:schemeClr val="bg1"/>
                </a:solidFill>
                <a:latin typeface="Arial"/>
                <a:cs typeface="Arial"/>
              </a:rPr>
              <a:t>Review</a:t>
            </a:r>
            <a:r>
              <a:rPr lang="fr-FR" sz="1200" i="1" dirty="0">
                <a:solidFill>
                  <a:schemeClr val="bg1"/>
                </a:solidFill>
                <a:latin typeface="Arial"/>
                <a:cs typeface="Arial"/>
              </a:rPr>
              <a:t>, 89</a:t>
            </a:r>
            <a:r>
              <a:rPr lang="fr-FR" sz="1200" dirty="0">
                <a:solidFill>
                  <a:schemeClr val="bg1"/>
                </a:solidFill>
                <a:latin typeface="Arial"/>
                <a:cs typeface="Arial"/>
              </a:rPr>
              <a:t>(4), 334-368. </a:t>
            </a:r>
            <a:endParaRPr lang="eu-ES" sz="1200" dirty="0" smtClean="0">
              <a:solidFill>
                <a:schemeClr val="bg1"/>
              </a:solidFill>
              <a:latin typeface="Arial"/>
              <a:cs typeface="Arial"/>
            </a:endParaRPr>
          </a:p>
        </p:txBody>
      </p:sp>
      <p:sp>
        <p:nvSpPr>
          <p:cNvPr id="30" name="ZoneTexte 29"/>
          <p:cNvSpPr txBox="1"/>
          <p:nvPr/>
        </p:nvSpPr>
        <p:spPr>
          <a:xfrm>
            <a:off x="4922938" y="296352"/>
            <a:ext cx="4085595" cy="923330"/>
          </a:xfrm>
          <a:prstGeom prst="rect">
            <a:avLst/>
          </a:prstGeom>
          <a:noFill/>
        </p:spPr>
        <p:txBody>
          <a:bodyPr wrap="square" rtlCol="0">
            <a:spAutoFit/>
          </a:bodyPr>
          <a:lstStyle/>
          <a:p>
            <a:r>
              <a:rPr lang="eu-ES" dirty="0" smtClean="0">
                <a:solidFill>
                  <a:srgbClr val="FFFF00"/>
                </a:solidFill>
                <a:latin typeface="Arial"/>
                <a:cs typeface="Arial"/>
              </a:rPr>
              <a:t>En ce qui concerne les tonalités majeures, les résultats sont en parfait accord avec la théorie musicale.</a:t>
            </a:r>
          </a:p>
        </p:txBody>
      </p:sp>
      <p:sp>
        <p:nvSpPr>
          <p:cNvPr id="31" name="ZoneTexte 30"/>
          <p:cNvSpPr txBox="1"/>
          <p:nvPr/>
        </p:nvSpPr>
        <p:spPr>
          <a:xfrm>
            <a:off x="4922938" y="3524224"/>
            <a:ext cx="4085595" cy="2031325"/>
          </a:xfrm>
          <a:prstGeom prst="rect">
            <a:avLst/>
          </a:prstGeom>
          <a:noFill/>
        </p:spPr>
        <p:txBody>
          <a:bodyPr wrap="square" rtlCol="0">
            <a:spAutoFit/>
          </a:bodyPr>
          <a:lstStyle/>
          <a:p>
            <a:r>
              <a:rPr lang="eu-ES" dirty="0" smtClean="0">
                <a:solidFill>
                  <a:srgbClr val="FFFF00"/>
                </a:solidFill>
                <a:latin typeface="Arial"/>
                <a:cs typeface="Arial"/>
              </a:rPr>
              <a:t>Pour les tonalités majeures, la hiérarchie tonale décrite par la théorie musicale semble elle aussi perçue par les auditeurs notamment l’importance de la tierce mineure qui donne tout son caractère dramatique aux tonalités mineures.</a:t>
            </a:r>
          </a:p>
        </p:txBody>
      </p:sp>
    </p:spTree>
    <p:extLst>
      <p:ext uri="{BB962C8B-B14F-4D97-AF65-F5344CB8AC3E}">
        <p14:creationId xmlns:p14="http://schemas.microsoft.com/office/powerpoint/2010/main" val="23243664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animBg="1"/>
      <p:bldP spid="7" grpId="1" animBg="1"/>
      <p:bldP spid="30" grpId="0"/>
      <p:bldP spid="31" grpId="0"/>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solidFill>
              <a:srgbClr val="FFFF00"/>
            </a:solidFill>
            <a:latin typeface="Arial"/>
            <a:cs typeface="Arial"/>
          </a:defRPr>
        </a:defPPr>
      </a:lstStyle>
    </a:tx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3390</TotalTime>
  <Words>7157</Words>
  <Application>Microsoft Macintosh PowerPoint</Application>
  <PresentationFormat>Présentation à l'écran (4:3)</PresentationFormat>
  <Paragraphs>539</Paragraphs>
  <Slides>87</Slides>
  <Notes>0</Notes>
  <HiddenSlides>0</HiddenSlides>
  <MMClips>0</MMClips>
  <ScaleCrop>false</ScaleCrop>
  <HeadingPairs>
    <vt:vector size="4" baseType="variant">
      <vt:variant>
        <vt:lpstr>Thème</vt:lpstr>
      </vt:variant>
      <vt:variant>
        <vt:i4>1</vt:i4>
      </vt:variant>
      <vt:variant>
        <vt:lpstr>Titres des diapositives</vt:lpstr>
      </vt:variant>
      <vt:variant>
        <vt:i4>87</vt:i4>
      </vt:variant>
    </vt:vector>
  </HeadingPairs>
  <TitlesOfParts>
    <vt:vector size="88"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LEAD-CNRS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Bénédicte POULIN-CHARRONNAT</dc:creator>
  <cp:lastModifiedBy>Bénédicte POULIN-CHARRONNAT</cp:lastModifiedBy>
  <cp:revision>291</cp:revision>
  <dcterms:created xsi:type="dcterms:W3CDTF">2014-10-30T10:18:52Z</dcterms:created>
  <dcterms:modified xsi:type="dcterms:W3CDTF">2019-04-12T06:07:26Z</dcterms:modified>
</cp:coreProperties>
</file>