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rels" ContentType="application/vnd.openxmlformats-package.relationships+xml"/>
  <Default Extension="emf" ContentType="image/x-emf"/>
  <Default Extension="m4a" ContentType="audio/unknown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5"/>
  </p:notesMasterIdLst>
  <p:sldIdLst>
    <p:sldId id="583" r:id="rId2"/>
    <p:sldId id="600" r:id="rId3"/>
    <p:sldId id="601" r:id="rId4"/>
    <p:sldId id="312" r:id="rId5"/>
    <p:sldId id="602" r:id="rId6"/>
    <p:sldId id="537" r:id="rId7"/>
    <p:sldId id="626" r:id="rId8"/>
    <p:sldId id="627" r:id="rId9"/>
    <p:sldId id="628" r:id="rId10"/>
    <p:sldId id="629" r:id="rId11"/>
    <p:sldId id="597" r:id="rId12"/>
    <p:sldId id="630" r:id="rId13"/>
    <p:sldId id="631" r:id="rId14"/>
    <p:sldId id="632" r:id="rId15"/>
    <p:sldId id="639" r:id="rId16"/>
    <p:sldId id="640" r:id="rId17"/>
    <p:sldId id="633" r:id="rId18"/>
    <p:sldId id="634" r:id="rId19"/>
    <p:sldId id="641" r:id="rId20"/>
    <p:sldId id="646" r:id="rId21"/>
    <p:sldId id="647" r:id="rId22"/>
    <p:sldId id="642" r:id="rId23"/>
    <p:sldId id="648" r:id="rId24"/>
    <p:sldId id="644" r:id="rId25"/>
    <p:sldId id="645" r:id="rId26"/>
    <p:sldId id="635" r:id="rId27"/>
    <p:sldId id="381" r:id="rId28"/>
    <p:sldId id="539" r:id="rId29"/>
    <p:sldId id="598" r:id="rId30"/>
    <p:sldId id="636" r:id="rId31"/>
    <p:sldId id="599" r:id="rId32"/>
    <p:sldId id="563" r:id="rId33"/>
    <p:sldId id="388" r:id="rId34"/>
    <p:sldId id="500" r:id="rId35"/>
    <p:sldId id="649" r:id="rId36"/>
    <p:sldId id="542" r:id="rId37"/>
    <p:sldId id="543" r:id="rId38"/>
    <p:sldId id="544" r:id="rId39"/>
    <p:sldId id="546" r:id="rId40"/>
    <p:sldId id="594" r:id="rId41"/>
    <p:sldId id="523" r:id="rId42"/>
    <p:sldId id="554" r:id="rId43"/>
    <p:sldId id="533" r:id="rId44"/>
    <p:sldId id="517" r:id="rId45"/>
    <p:sldId id="521" r:id="rId46"/>
    <p:sldId id="522" r:id="rId47"/>
    <p:sldId id="524" r:id="rId48"/>
    <p:sldId id="595" r:id="rId49"/>
    <p:sldId id="596" r:id="rId50"/>
    <p:sldId id="549" r:id="rId51"/>
    <p:sldId id="550" r:id="rId52"/>
    <p:sldId id="551" r:id="rId53"/>
    <p:sldId id="637" r:id="rId54"/>
    <p:sldId id="565" r:id="rId55"/>
    <p:sldId id="604" r:id="rId56"/>
    <p:sldId id="566" r:id="rId57"/>
    <p:sldId id="572" r:id="rId58"/>
    <p:sldId id="606" r:id="rId59"/>
    <p:sldId id="605" r:id="rId60"/>
    <p:sldId id="638" r:id="rId61"/>
    <p:sldId id="576" r:id="rId62"/>
    <p:sldId id="577" r:id="rId63"/>
    <p:sldId id="578" r:id="rId64"/>
    <p:sldId id="580" r:id="rId65"/>
    <p:sldId id="567" r:id="rId66"/>
    <p:sldId id="568" r:id="rId67"/>
    <p:sldId id="569" r:id="rId68"/>
    <p:sldId id="570" r:id="rId69"/>
    <p:sldId id="571" r:id="rId70"/>
    <p:sldId id="589" r:id="rId71"/>
    <p:sldId id="607" r:id="rId72"/>
    <p:sldId id="611" r:id="rId73"/>
    <p:sldId id="608" r:id="rId74"/>
    <p:sldId id="650" r:id="rId75"/>
    <p:sldId id="609" r:id="rId76"/>
    <p:sldId id="610" r:id="rId77"/>
    <p:sldId id="592" r:id="rId78"/>
    <p:sldId id="651" r:id="rId79"/>
    <p:sldId id="612" r:id="rId80"/>
    <p:sldId id="613" r:id="rId81"/>
    <p:sldId id="614" r:id="rId82"/>
    <p:sldId id="615" r:id="rId83"/>
    <p:sldId id="616" r:id="rId84"/>
    <p:sldId id="617" r:id="rId85"/>
    <p:sldId id="618" r:id="rId86"/>
    <p:sldId id="619" r:id="rId87"/>
    <p:sldId id="620" r:id="rId88"/>
    <p:sldId id="621" r:id="rId89"/>
    <p:sldId id="622" r:id="rId90"/>
    <p:sldId id="623" r:id="rId91"/>
    <p:sldId id="624" r:id="rId92"/>
    <p:sldId id="625" r:id="rId93"/>
    <p:sldId id="652" r:id="rId94"/>
    <p:sldId id="653" r:id="rId95"/>
    <p:sldId id="654" r:id="rId96"/>
    <p:sldId id="655" r:id="rId97"/>
    <p:sldId id="656" r:id="rId98"/>
    <p:sldId id="657" r:id="rId99"/>
    <p:sldId id="658" r:id="rId100"/>
    <p:sldId id="659" r:id="rId101"/>
    <p:sldId id="660" r:id="rId102"/>
    <p:sldId id="661" r:id="rId103"/>
    <p:sldId id="581" r:id="rId10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0000"/>
    <a:srgbClr val="660066"/>
    <a:srgbClr val="000099"/>
    <a:srgbClr val="BF22A9"/>
    <a:srgbClr val="9A009A"/>
    <a:srgbClr val="780078"/>
    <a:srgbClr val="D2D2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480" y="-80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50" d="100"/>
          <a:sy n="150" d="100"/>
        </p:scale>
        <p:origin x="-34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notesMaster" Target="notesMasters/notesMaster1.xml"/><Relationship Id="rId106" Type="http://schemas.openxmlformats.org/officeDocument/2006/relationships/printerSettings" Target="printerSettings/printerSettings1.bin"/><Relationship Id="rId10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viewProps" Target="viewProps.xml"/><Relationship Id="rId109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tableStyles" Target="tableStyle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6ED7AA8-2EF3-BD45-81F0-4CF4338322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818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BC24B42-E93C-D441-99EF-6F3A1A5A72BE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7690F5-7D8C-B046-BD39-A6C671E69D36}" type="slidenum">
              <a:rPr lang="en-US"/>
              <a:pPr/>
              <a:t>20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677F4-71BC-9645-8116-7FD67B65B7AF}" type="slidenum">
              <a:rPr lang="en-US"/>
              <a:pPr/>
              <a:t>21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BE9C8C-E3E0-4143-A1BC-3530BB92EE4F}" type="slidenum">
              <a:rPr lang="en-US"/>
              <a:pPr/>
              <a:t>24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4BC917A-40ED-7F48-81CD-80EDD00D0104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Cells RFs become more complex adding new dimensions 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23987C1-7D4E-DF46-B80B-4A3FF85DB058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122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3C7247F-537C-B645-AFFC-97A70C5BA56A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F342AF-EACB-A14E-8949-399CBE8E13D3}" type="slidenum">
              <a:rPr lang="en-US"/>
              <a:pPr/>
              <a:t>35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783D222-057B-5B41-BDFD-C9DF10BD8E1E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FD5F2FF-69BF-E242-81E5-AE76B346A3FA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1DB89EE-2923-3346-87BF-37F2E8CD871A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BC24B42-E93C-D441-99EF-6F3A1A5A72BE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FA07EBB-5CCA-EB49-9797-59F5A7BFC625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191A853-F07B-1645-B5A0-6A6891473507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8622411-F870-1B4D-9532-0F66DDC43C3B}" type="slidenum">
              <a:rPr lang="en-US" sz="1200"/>
              <a:pPr/>
              <a:t>48</a:t>
            </a:fld>
            <a:endParaRPr lang="en-US" sz="1200"/>
          </a:p>
        </p:txBody>
      </p:sp>
      <p:sp>
        <p:nvSpPr>
          <p:cNvPr id="706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8281F8C-3642-9C43-8460-F7DFDB68B8CF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737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D16672E-98A0-754A-9EFF-01B821DEF4EA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2F153BD-6D33-F547-AAAD-4900435E5988}" type="slidenum">
              <a:rPr lang="en-US" sz="1200"/>
              <a:pPr/>
              <a:t>51</a:t>
            </a:fld>
            <a:endParaRPr lang="en-US" sz="1200"/>
          </a:p>
        </p:txBody>
      </p:sp>
      <p:sp>
        <p:nvSpPr>
          <p:cNvPr id="471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22A9494-7469-814C-8680-D1A5AEC58945}" type="slidenum">
              <a:rPr lang="en-US" sz="1200"/>
              <a:pPr/>
              <a:t>52</a:t>
            </a:fld>
            <a:endParaRPr lang="en-US" sz="1200"/>
          </a:p>
        </p:txBody>
      </p:sp>
      <p:sp>
        <p:nvSpPr>
          <p:cNvPr id="49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1097635-89D3-BE40-AF0C-537F249A0252}" type="slidenum">
              <a:rPr lang="en-US" sz="1200"/>
              <a:pPr/>
              <a:t>53</a:t>
            </a:fld>
            <a:endParaRPr lang="en-US" sz="1200"/>
          </a:p>
        </p:txBody>
      </p:sp>
      <p:sp>
        <p:nvSpPr>
          <p:cNvPr id="849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32C95CB-3063-E642-9444-FBAB7F5572E6}" type="slidenum">
              <a:rPr lang="en-US" sz="1200"/>
              <a:pPr/>
              <a:t>54</a:t>
            </a:fld>
            <a:endParaRPr lang="en-US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32C95CB-3063-E642-9444-FBAB7F5572E6}" type="slidenum">
              <a:rPr lang="en-US" sz="1200"/>
              <a:pPr/>
              <a:t>55</a:t>
            </a:fld>
            <a:endParaRPr lang="en-US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BC24B42-E93C-D441-99EF-6F3A1A5A72BE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FBB4694-1F66-9545-8D87-DF78320110E1}" type="slidenum">
              <a:rPr lang="en-US" sz="1200"/>
              <a:pPr/>
              <a:t>56</a:t>
            </a:fld>
            <a:endParaRPr lang="en-US" sz="1200"/>
          </a:p>
        </p:txBody>
      </p:sp>
      <p:sp>
        <p:nvSpPr>
          <p:cNvPr id="57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068DC98-AEED-B14C-92E8-505E85978B76}" type="slidenum">
              <a:rPr lang="en-US" sz="1200"/>
              <a:pPr/>
              <a:t>65</a:t>
            </a:fld>
            <a:endParaRPr lang="en-US" sz="1200"/>
          </a:p>
        </p:txBody>
      </p:sp>
      <p:sp>
        <p:nvSpPr>
          <p:cNvPr id="65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402A2AA-1C1C-8249-A685-93895C669F88}" type="slidenum">
              <a:rPr lang="en-US" sz="1200"/>
              <a:pPr/>
              <a:t>66</a:t>
            </a:fld>
            <a:endParaRPr lang="en-US" sz="1200"/>
          </a:p>
        </p:txBody>
      </p:sp>
      <p:sp>
        <p:nvSpPr>
          <p:cNvPr id="67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88BB603-9B35-0C43-A864-7CC19C86DD59}" type="slidenum">
              <a:rPr lang="en-US" sz="1200"/>
              <a:pPr/>
              <a:t>67</a:t>
            </a:fld>
            <a:endParaRPr lang="en-US" sz="1200"/>
          </a:p>
        </p:txBody>
      </p:sp>
      <p:sp>
        <p:nvSpPr>
          <p:cNvPr id="69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A1CE78B-DF53-9E45-A2DC-C2B28DF613A9}" type="slidenum">
              <a:rPr lang="en-US" sz="1200"/>
              <a:pPr/>
              <a:t>68</a:t>
            </a:fld>
            <a:endParaRPr lang="en-US" sz="1200"/>
          </a:p>
        </p:txBody>
      </p:sp>
      <p:sp>
        <p:nvSpPr>
          <p:cNvPr id="71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D9888A3-791C-5F45-90BD-18C34964C8B2}" type="slidenum">
              <a:rPr lang="en-US" sz="1200"/>
              <a:pPr/>
              <a:t>69</a:t>
            </a:fld>
            <a:endParaRPr lang="en-US" sz="1200"/>
          </a:p>
        </p:txBody>
      </p:sp>
      <p:sp>
        <p:nvSpPr>
          <p:cNvPr id="737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E2FD39-6FFC-D045-B7F8-E06A85FC07E4}" type="slidenum">
              <a:rPr lang="en-US"/>
              <a:pPr/>
              <a:t>71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B63020-B94A-5642-BBA4-285AAD559451}" type="slidenum">
              <a:rPr lang="en-US"/>
              <a:pPr/>
              <a:t>75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346575"/>
            <a:ext cx="5070475" cy="41227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730" tIns="44865" rIns="89730" bIns="44865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D6703E-4333-D641-94FE-506BF1F8B5E5}" type="slidenum">
              <a:rPr lang="en-US"/>
              <a:pPr/>
              <a:t>76</a:t>
            </a:fld>
            <a:endParaRPr lang="en-US"/>
          </a:p>
        </p:txBody>
      </p:sp>
      <p:sp>
        <p:nvSpPr>
          <p:cNvPr id="1187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D539ABF-BE46-B544-8A36-E513DD518C98}" type="slidenum">
              <a:rPr lang="en-US" sz="1200">
                <a:latin typeface="Arial" charset="0"/>
              </a:rPr>
              <a:pPr/>
              <a:t>77</a:t>
            </a:fld>
            <a:endParaRPr lang="en-US" sz="1200">
              <a:latin typeface="Arial" charset="0"/>
            </a:endParaRPr>
          </a:p>
        </p:txBody>
      </p:sp>
      <p:sp>
        <p:nvSpPr>
          <p:cNvPr id="808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26CE4CF-FE52-1B4B-B624-B2C57DA4D0BF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How do we view the representationOf sound in the auditorySystem? Spectrograms At the cochlea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You can see clearly the energy in a given frequency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Band. But we do not perceive complex sounds such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As music and speech like a collection of tones.</a:t>
            </a:r>
          </a:p>
          <a:p>
            <a:pPr>
              <a:spcBef>
                <a:spcPct val="0"/>
              </a:spcBef>
            </a:pPr>
            <a:endParaRPr lang="en-US" sz="1000">
              <a:ea typeface="ＭＳ Ｐゴシック" charset="0"/>
              <a:cs typeface="ＭＳ Ｐゴシック" charset="0"/>
            </a:endParaRPr>
          </a:p>
          <a:p>
            <a:pPr>
              <a:spcBef>
                <a:spcPct val="0"/>
              </a:spcBef>
            </a:pPr>
            <a:endParaRPr lang="en-US" sz="1000">
              <a:ea typeface="ＭＳ Ｐゴシック" charset="0"/>
              <a:cs typeface="ＭＳ Ｐゴシック" charset="0"/>
            </a:endParaRPr>
          </a:p>
          <a:p>
            <a:pPr>
              <a:spcBef>
                <a:spcPct val="0"/>
              </a:spcBef>
            </a:pPr>
            <a:endParaRPr lang="en-US" sz="1000">
              <a:ea typeface="ＭＳ Ｐゴシック" charset="0"/>
              <a:cs typeface="ＭＳ Ｐゴシック" charset="0"/>
            </a:endParaRP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They instead have many apparent attributes such as pitch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Location, loudness and of course timbre.</a:t>
            </a:r>
          </a:p>
          <a:p>
            <a:pPr>
              <a:spcBef>
                <a:spcPct val="0"/>
              </a:spcBef>
            </a:pPr>
            <a:endParaRPr lang="en-US" sz="1000">
              <a:ea typeface="ＭＳ Ｐゴシック" charset="0"/>
              <a:cs typeface="ＭＳ Ｐゴシック" charset="0"/>
            </a:endParaRP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So a display of complex sounds must go beyond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The basic spectral features of the spectrogram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And include explicit summaries of the attributes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We mentioned. </a:t>
            </a:r>
          </a:p>
          <a:p>
            <a:pPr>
              <a:spcBef>
                <a:spcPct val="0"/>
              </a:spcBef>
            </a:pPr>
            <a:endParaRPr lang="en-US" sz="1000">
              <a:ea typeface="ＭＳ Ｐゴシック" charset="0"/>
              <a:cs typeface="ＭＳ Ｐゴシック" charset="0"/>
            </a:endParaRP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Now we know that none of these attributes are actually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Extracted in the cochlea, so a spectrogram is ot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Going to have pitch, timbre, …. Of course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It has all the information necessary to reconstruct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The sound as I will show you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Sound is analyzed in a series of stages starting in the cochlear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these attributes are extracted at different places 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So we go to the cortex where by then, most of them are done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And we can look at how things are represented (pitch, location, 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And I will tlk about timbre … 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What is timbre next slide</a:t>
            </a:r>
          </a:p>
          <a:p>
            <a:pPr>
              <a:spcBef>
                <a:spcPct val="0"/>
              </a:spcBef>
            </a:pPr>
            <a:endParaRPr lang="en-US" sz="1000">
              <a:ea typeface="ＭＳ Ｐゴシック" charset="0"/>
              <a:cs typeface="ＭＳ Ｐゴシック" charset="0"/>
            </a:endParaRP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Tones do not drive cortical cells welll, so we use more complex aspects of the stimuli like their modulaitons.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People have known this for a while that modulations are the key carriers of informaiton….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9C0989-6D24-CE40-A73A-AA7B58FC58E4}" type="slidenum">
              <a:rPr lang="en-US"/>
              <a:pPr/>
              <a:t>79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4900" y="652463"/>
            <a:ext cx="4646613" cy="3484562"/>
          </a:xfrm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4354513"/>
            <a:ext cx="5000625" cy="41370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356B76-5AF9-3845-B735-B6F9B757CD04}" type="slidenum">
              <a:rPr lang="en-US"/>
              <a:pPr/>
              <a:t>83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4900" y="652463"/>
            <a:ext cx="4646613" cy="3484562"/>
          </a:xfrm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4354513"/>
            <a:ext cx="5000625" cy="41370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31A1D3-992C-5B4E-9A8A-EFD15885B4AF}" type="slidenum">
              <a:rPr lang="en-US"/>
              <a:pPr/>
              <a:t>85</a:t>
            </a:fld>
            <a:endParaRPr lang="en-US"/>
          </a:p>
        </p:txBody>
      </p:sp>
      <p:sp>
        <p:nvSpPr>
          <p:cNvPr id="2693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4900" y="652463"/>
            <a:ext cx="4646613" cy="34845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8688" y="4354513"/>
            <a:ext cx="5000625" cy="4137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31A1D3-992C-5B4E-9A8A-EFD15885B4AF}" type="slidenum">
              <a:rPr lang="en-US"/>
              <a:pPr/>
              <a:t>86</a:t>
            </a:fld>
            <a:endParaRPr lang="en-US"/>
          </a:p>
        </p:txBody>
      </p:sp>
      <p:sp>
        <p:nvSpPr>
          <p:cNvPr id="2693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4900" y="652463"/>
            <a:ext cx="4646613" cy="34845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8688" y="4354513"/>
            <a:ext cx="5000625" cy="4137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31A1D3-992C-5B4E-9A8A-EFD15885B4AF}" type="slidenum">
              <a:rPr lang="en-US"/>
              <a:pPr/>
              <a:t>87</a:t>
            </a:fld>
            <a:endParaRPr lang="en-US"/>
          </a:p>
        </p:txBody>
      </p:sp>
      <p:sp>
        <p:nvSpPr>
          <p:cNvPr id="2693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4900" y="652463"/>
            <a:ext cx="4646613" cy="34845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8688" y="4354513"/>
            <a:ext cx="5000625" cy="4137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31A1D3-992C-5B4E-9A8A-EFD15885B4AF}" type="slidenum">
              <a:rPr lang="en-US"/>
              <a:pPr/>
              <a:t>88</a:t>
            </a:fld>
            <a:endParaRPr lang="en-US"/>
          </a:p>
        </p:txBody>
      </p:sp>
      <p:sp>
        <p:nvSpPr>
          <p:cNvPr id="2693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4900" y="652463"/>
            <a:ext cx="4646613" cy="34845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8688" y="4354513"/>
            <a:ext cx="5000625" cy="4137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31A1D3-992C-5B4E-9A8A-EFD15885B4AF}" type="slidenum">
              <a:rPr lang="en-US"/>
              <a:pPr/>
              <a:t>89</a:t>
            </a:fld>
            <a:endParaRPr lang="en-US"/>
          </a:p>
        </p:txBody>
      </p:sp>
      <p:sp>
        <p:nvSpPr>
          <p:cNvPr id="2693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4900" y="652463"/>
            <a:ext cx="4646613" cy="34845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8688" y="4354513"/>
            <a:ext cx="5000625" cy="4137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31A1D3-992C-5B4E-9A8A-EFD15885B4AF}" type="slidenum">
              <a:rPr lang="en-US"/>
              <a:pPr/>
              <a:t>90</a:t>
            </a:fld>
            <a:endParaRPr lang="en-US"/>
          </a:p>
        </p:txBody>
      </p:sp>
      <p:sp>
        <p:nvSpPr>
          <p:cNvPr id="2693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4900" y="652463"/>
            <a:ext cx="4646613" cy="34845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8688" y="4354513"/>
            <a:ext cx="5000625" cy="4137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31A1D3-992C-5B4E-9A8A-EFD15885B4AF}" type="slidenum">
              <a:rPr lang="en-US"/>
              <a:pPr/>
              <a:t>91</a:t>
            </a:fld>
            <a:endParaRPr lang="en-US"/>
          </a:p>
        </p:txBody>
      </p:sp>
      <p:sp>
        <p:nvSpPr>
          <p:cNvPr id="2693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4900" y="652463"/>
            <a:ext cx="4646613" cy="34845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8688" y="4354513"/>
            <a:ext cx="5000625" cy="4137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ea typeface="ＭＳ Ｐゴシック" charset="0"/>
                <a:cs typeface="ＭＳ Ｐゴシック" charset="0"/>
              </a:rPr>
              <a:t>Chord duration – longer; Frequency separation – longer; ~ streaming</a:t>
            </a:r>
          </a:p>
          <a:p>
            <a:endParaRPr lang="en-GB">
              <a:ea typeface="ＭＳ Ｐゴシック" charset="0"/>
              <a:cs typeface="ＭＳ Ｐゴシック" charset="0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3D8B5F6-B29B-BA4E-812C-0A2171AE174D}" type="slidenum">
              <a:rPr lang="en-GB" sz="1200"/>
              <a:pPr/>
              <a:t>93</a:t>
            </a:fld>
            <a:endParaRPr lang="en-GB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26CE4CF-FE52-1B4B-B624-B2C57DA4D0BF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How do we view the representationOf sound in the auditorySystem? Spectrograms At the cochlea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You can see clearly the energy in a given frequency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Band. But we do not perceive complex sounds such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As music and speech like a collection of tones.</a:t>
            </a:r>
          </a:p>
          <a:p>
            <a:pPr>
              <a:spcBef>
                <a:spcPct val="0"/>
              </a:spcBef>
            </a:pPr>
            <a:endParaRPr lang="en-US" sz="1000">
              <a:ea typeface="ＭＳ Ｐゴシック" charset="0"/>
              <a:cs typeface="ＭＳ Ｐゴシック" charset="0"/>
            </a:endParaRPr>
          </a:p>
          <a:p>
            <a:pPr>
              <a:spcBef>
                <a:spcPct val="0"/>
              </a:spcBef>
            </a:pPr>
            <a:endParaRPr lang="en-US" sz="1000">
              <a:ea typeface="ＭＳ Ｐゴシック" charset="0"/>
              <a:cs typeface="ＭＳ Ｐゴシック" charset="0"/>
            </a:endParaRPr>
          </a:p>
          <a:p>
            <a:pPr>
              <a:spcBef>
                <a:spcPct val="0"/>
              </a:spcBef>
            </a:pPr>
            <a:endParaRPr lang="en-US" sz="1000">
              <a:ea typeface="ＭＳ Ｐゴシック" charset="0"/>
              <a:cs typeface="ＭＳ Ｐゴシック" charset="0"/>
            </a:endParaRP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They instead have many apparent attributes such as pitch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Location, loudness and of course timbre.</a:t>
            </a:r>
          </a:p>
          <a:p>
            <a:pPr>
              <a:spcBef>
                <a:spcPct val="0"/>
              </a:spcBef>
            </a:pPr>
            <a:endParaRPr lang="en-US" sz="1000">
              <a:ea typeface="ＭＳ Ｐゴシック" charset="0"/>
              <a:cs typeface="ＭＳ Ｐゴシック" charset="0"/>
            </a:endParaRP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So a display of complex sounds must go beyond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The basic spectral features of the spectrogram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And include explicit summaries of the attributes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We mentioned. </a:t>
            </a:r>
          </a:p>
          <a:p>
            <a:pPr>
              <a:spcBef>
                <a:spcPct val="0"/>
              </a:spcBef>
            </a:pPr>
            <a:endParaRPr lang="en-US" sz="1000">
              <a:ea typeface="ＭＳ Ｐゴシック" charset="0"/>
              <a:cs typeface="ＭＳ Ｐゴシック" charset="0"/>
            </a:endParaRP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Now we know that none of these attributes are actually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Extracted in the cochlea, so a spectrogram is ot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Going to have pitch, timbre, …. Of course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It has all the information necessary to reconstruct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The sound as I will show you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Sound is analyzed in a series of stages starting in the cochlear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these attributes are extracted at different places 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So we go to the cortex where by then, most of them are done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And we can look at how things are represented (pitch, location, 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And I will tlk about timbre … 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What is timbre next slide</a:t>
            </a:r>
          </a:p>
          <a:p>
            <a:pPr>
              <a:spcBef>
                <a:spcPct val="0"/>
              </a:spcBef>
            </a:pPr>
            <a:endParaRPr lang="en-US" sz="1000">
              <a:ea typeface="ＭＳ Ｐゴシック" charset="0"/>
              <a:cs typeface="ＭＳ Ｐゴシック" charset="0"/>
            </a:endParaRP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Tones do not drive cortical cells welll, so we use more complex aspects of the stimuli like their modulaitons.</a:t>
            </a:r>
          </a:p>
          <a:p>
            <a:pPr>
              <a:spcBef>
                <a:spcPct val="0"/>
              </a:spcBef>
            </a:pPr>
            <a:r>
              <a:rPr lang="en-US" sz="1000">
                <a:ea typeface="ＭＳ Ｐゴシック" charset="0"/>
                <a:cs typeface="ＭＳ Ｐゴシック" charset="0"/>
              </a:rPr>
              <a:t>People have known this for a while that modulations are the key carriers of informaiton….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FB03920-9FD3-DA4E-AD68-C9F27ACCA9C1}" type="slidenum">
              <a:rPr lang="en-US" sz="1200"/>
              <a:pPr/>
              <a:t>94</a:t>
            </a:fld>
            <a:endParaRPr lang="en-US" sz="120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2EF592E-7316-E44D-9CEC-6BF947F2C938}" type="slidenum">
              <a:rPr lang="en-US" sz="1200"/>
              <a:pPr/>
              <a:t>96</a:t>
            </a:fld>
            <a:endParaRPr lang="en-US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2A28614-FEC8-1647-89EC-8608AC6B8FA0}" type="slidenum">
              <a:rPr lang="en-US" sz="1200"/>
              <a:pPr/>
              <a:t>97</a:t>
            </a:fld>
            <a:endParaRPr lang="en-US" sz="120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8993E2F-BC6E-3E43-A968-1F5C65760E0F}" type="slidenum">
              <a:rPr lang="en-US" sz="1200"/>
              <a:pPr/>
              <a:t>98</a:t>
            </a:fld>
            <a:endParaRPr lang="en-US" sz="120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6008506-7173-3A4E-8616-6762DA79E715}" type="slidenum">
              <a:rPr lang="en-US" sz="1200"/>
              <a:pPr/>
              <a:t>99</a:t>
            </a:fld>
            <a:endParaRPr lang="en-US" sz="120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2D2C954-EC02-8B40-90C7-55A362CF578F}" type="slidenum">
              <a:rPr lang="en-US" sz="1200"/>
              <a:pPr/>
              <a:t>100</a:t>
            </a:fld>
            <a:endParaRPr lang="en-US" sz="120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B85C30D-0C41-6E47-B438-256CCED76212}" type="slidenum">
              <a:rPr lang="en-US" sz="1200"/>
              <a:pPr/>
              <a:t>101</a:t>
            </a:fld>
            <a:endParaRPr lang="en-US" sz="1200"/>
          </a:p>
        </p:txBody>
      </p:sp>
      <p:sp>
        <p:nvSpPr>
          <p:cNvPr id="1003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4900" y="652463"/>
            <a:ext cx="4646613" cy="3484562"/>
          </a:xfrm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4354513"/>
            <a:ext cx="5000625" cy="41370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493" tIns="43247" rIns="86493" bIns="43247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5BE4CF-2986-744A-8B1A-3546A0CC6C5F}" type="slidenum">
              <a:rPr lang="en-US" sz="1200"/>
              <a:pPr/>
              <a:t>102</a:t>
            </a:fld>
            <a:endParaRPr lang="en-US" sz="1200"/>
          </a:p>
        </p:txBody>
      </p:sp>
      <p:sp>
        <p:nvSpPr>
          <p:cNvPr id="1024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5AD2113-30C0-B949-A74F-AACE4B1496A6}" type="slidenum">
              <a:rPr lang="en-US" sz="1200"/>
              <a:pPr/>
              <a:t>103</a:t>
            </a:fld>
            <a:endParaRPr lang="en-US" sz="1200" dirty="0"/>
          </a:p>
        </p:txBody>
      </p:sp>
      <p:sp>
        <p:nvSpPr>
          <p:cNvPr id="83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0F57319-4DFA-544A-A595-9D643344669D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8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C08D52-61D1-E74B-8AEC-F70A5E3E41B5}" type="slidenum">
              <a:rPr lang="en-US"/>
              <a:pPr/>
              <a:t>15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7AA3EB-5007-9E4D-8483-814F66F6C839}" type="slidenum">
              <a:rPr lang="en-US"/>
              <a:pPr/>
              <a:t>16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114B09-3B12-CD45-8D31-029601BF95AF}" type="slidenum">
              <a:rPr lang="en-US"/>
              <a:pPr/>
              <a:t>19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47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8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54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28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8968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78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30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22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885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1753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5614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2"/>
          <p:cNvGrpSpPr>
            <a:grpSpLocks/>
          </p:cNvGrpSpPr>
          <p:nvPr/>
        </p:nvGrpSpPr>
        <p:grpSpPr bwMode="auto">
          <a:xfrm>
            <a:off x="88900" y="88900"/>
            <a:ext cx="9042400" cy="6724650"/>
            <a:chOff x="56" y="56"/>
            <a:chExt cx="5696" cy="4236"/>
          </a:xfrm>
        </p:grpSpPr>
        <p:sp>
          <p:nvSpPr>
            <p:cNvPr id="1027" name="Rectangle 17"/>
            <p:cNvSpPr>
              <a:spLocks noChangeArrowheads="1"/>
            </p:cNvSpPr>
            <p:nvPr/>
          </p:nvSpPr>
          <p:spPr bwMode="auto">
            <a:xfrm>
              <a:off x="2904" y="56"/>
              <a:ext cx="2712" cy="80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8" name="Freeform 18"/>
            <p:cNvSpPr>
              <a:spLocks/>
            </p:cNvSpPr>
            <p:nvPr/>
          </p:nvSpPr>
          <p:spPr bwMode="auto">
            <a:xfrm>
              <a:off x="5608" y="56"/>
              <a:ext cx="32" cy="80"/>
            </a:xfrm>
            <a:custGeom>
              <a:avLst/>
              <a:gdLst>
                <a:gd name="T0" fmla="*/ 8 w 32"/>
                <a:gd name="T1" fmla="*/ 0 h 80"/>
                <a:gd name="T2" fmla="*/ 8 w 32"/>
                <a:gd name="T3" fmla="*/ 0 h 80"/>
                <a:gd name="T4" fmla="*/ 32 w 32"/>
                <a:gd name="T5" fmla="*/ 0 h 80"/>
                <a:gd name="T6" fmla="*/ 16 w 32"/>
                <a:gd name="T7" fmla="*/ 80 h 80"/>
                <a:gd name="T8" fmla="*/ 0 w 32"/>
                <a:gd name="T9" fmla="*/ 80 h 80"/>
                <a:gd name="T10" fmla="*/ 8 w 32"/>
                <a:gd name="T11" fmla="*/ 0 h 80"/>
                <a:gd name="T12" fmla="*/ 8 w 32"/>
                <a:gd name="T13" fmla="*/ 0 h 80"/>
                <a:gd name="T14" fmla="*/ 8 w 3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2" h="80">
                  <a:moveTo>
                    <a:pt x="8" y="0"/>
                  </a:moveTo>
                  <a:lnTo>
                    <a:pt x="8" y="0"/>
                  </a:lnTo>
                  <a:lnTo>
                    <a:pt x="32" y="0"/>
                  </a:lnTo>
                  <a:lnTo>
                    <a:pt x="16" y="80"/>
                  </a:lnTo>
                  <a:lnTo>
                    <a:pt x="0" y="8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9" name="Freeform 19"/>
            <p:cNvSpPr>
              <a:spLocks/>
            </p:cNvSpPr>
            <p:nvPr/>
          </p:nvSpPr>
          <p:spPr bwMode="auto">
            <a:xfrm>
              <a:off x="5624" y="56"/>
              <a:ext cx="40" cy="88"/>
            </a:xfrm>
            <a:custGeom>
              <a:avLst/>
              <a:gdLst>
                <a:gd name="T0" fmla="*/ 24 w 40"/>
                <a:gd name="T1" fmla="*/ 0 h 88"/>
                <a:gd name="T2" fmla="*/ 24 w 40"/>
                <a:gd name="T3" fmla="*/ 0 h 88"/>
                <a:gd name="T4" fmla="*/ 40 w 40"/>
                <a:gd name="T5" fmla="*/ 8 h 88"/>
                <a:gd name="T6" fmla="*/ 16 w 40"/>
                <a:gd name="T7" fmla="*/ 88 h 88"/>
                <a:gd name="T8" fmla="*/ 0 w 40"/>
                <a:gd name="T9" fmla="*/ 80 h 88"/>
                <a:gd name="T10" fmla="*/ 16 w 40"/>
                <a:gd name="T11" fmla="*/ 0 h 88"/>
                <a:gd name="T12" fmla="*/ 16 w 40"/>
                <a:gd name="T13" fmla="*/ 0 h 88"/>
                <a:gd name="T14" fmla="*/ 16 w 40"/>
                <a:gd name="T15" fmla="*/ 0 h 88"/>
                <a:gd name="T16" fmla="*/ 24 w 40"/>
                <a:gd name="T17" fmla="*/ 0 h 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" h="88">
                  <a:moveTo>
                    <a:pt x="24" y="0"/>
                  </a:moveTo>
                  <a:lnTo>
                    <a:pt x="24" y="0"/>
                  </a:lnTo>
                  <a:lnTo>
                    <a:pt x="40" y="8"/>
                  </a:lnTo>
                  <a:lnTo>
                    <a:pt x="16" y="88"/>
                  </a:lnTo>
                  <a:lnTo>
                    <a:pt x="0" y="80"/>
                  </a:lnTo>
                  <a:lnTo>
                    <a:pt x="1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0" name="Freeform 20"/>
            <p:cNvSpPr>
              <a:spLocks/>
            </p:cNvSpPr>
            <p:nvPr/>
          </p:nvSpPr>
          <p:spPr bwMode="auto">
            <a:xfrm>
              <a:off x="5632" y="64"/>
              <a:ext cx="56" cy="88"/>
            </a:xfrm>
            <a:custGeom>
              <a:avLst/>
              <a:gdLst>
                <a:gd name="T0" fmla="*/ 40 w 56"/>
                <a:gd name="T1" fmla="*/ 8 h 88"/>
                <a:gd name="T2" fmla="*/ 40 w 56"/>
                <a:gd name="T3" fmla="*/ 8 h 88"/>
                <a:gd name="T4" fmla="*/ 56 w 56"/>
                <a:gd name="T5" fmla="*/ 16 h 88"/>
                <a:gd name="T6" fmla="*/ 16 w 56"/>
                <a:gd name="T7" fmla="*/ 88 h 88"/>
                <a:gd name="T8" fmla="*/ 0 w 56"/>
                <a:gd name="T9" fmla="*/ 72 h 88"/>
                <a:gd name="T10" fmla="*/ 32 w 56"/>
                <a:gd name="T11" fmla="*/ 0 h 88"/>
                <a:gd name="T12" fmla="*/ 32 w 56"/>
                <a:gd name="T13" fmla="*/ 0 h 88"/>
                <a:gd name="T14" fmla="*/ 32 w 56"/>
                <a:gd name="T15" fmla="*/ 0 h 88"/>
                <a:gd name="T16" fmla="*/ 40 w 56"/>
                <a:gd name="T17" fmla="*/ 8 h 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6" h="88">
                  <a:moveTo>
                    <a:pt x="40" y="8"/>
                  </a:moveTo>
                  <a:lnTo>
                    <a:pt x="40" y="8"/>
                  </a:lnTo>
                  <a:lnTo>
                    <a:pt x="56" y="16"/>
                  </a:lnTo>
                  <a:lnTo>
                    <a:pt x="16" y="88"/>
                  </a:lnTo>
                  <a:lnTo>
                    <a:pt x="0" y="72"/>
                  </a:lnTo>
                  <a:lnTo>
                    <a:pt x="32" y="0"/>
                  </a:lnTo>
                  <a:lnTo>
                    <a:pt x="40" y="8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1" name="Freeform 21"/>
            <p:cNvSpPr>
              <a:spLocks/>
            </p:cNvSpPr>
            <p:nvPr/>
          </p:nvSpPr>
          <p:spPr bwMode="auto">
            <a:xfrm>
              <a:off x="5640" y="80"/>
              <a:ext cx="72" cy="80"/>
            </a:xfrm>
            <a:custGeom>
              <a:avLst/>
              <a:gdLst>
                <a:gd name="T0" fmla="*/ 56 w 72"/>
                <a:gd name="T1" fmla="*/ 0 h 80"/>
                <a:gd name="T2" fmla="*/ 56 w 72"/>
                <a:gd name="T3" fmla="*/ 0 h 80"/>
                <a:gd name="T4" fmla="*/ 72 w 72"/>
                <a:gd name="T5" fmla="*/ 16 h 80"/>
                <a:gd name="T6" fmla="*/ 16 w 72"/>
                <a:gd name="T7" fmla="*/ 80 h 80"/>
                <a:gd name="T8" fmla="*/ 0 w 72"/>
                <a:gd name="T9" fmla="*/ 64 h 80"/>
                <a:gd name="T10" fmla="*/ 48 w 72"/>
                <a:gd name="T11" fmla="*/ 0 h 80"/>
                <a:gd name="T12" fmla="*/ 48 w 72"/>
                <a:gd name="T13" fmla="*/ 0 h 80"/>
                <a:gd name="T14" fmla="*/ 48 w 72"/>
                <a:gd name="T15" fmla="*/ 0 h 80"/>
                <a:gd name="T16" fmla="*/ 56 w 72"/>
                <a:gd name="T17" fmla="*/ 0 h 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2" h="80">
                  <a:moveTo>
                    <a:pt x="56" y="0"/>
                  </a:moveTo>
                  <a:lnTo>
                    <a:pt x="56" y="0"/>
                  </a:lnTo>
                  <a:lnTo>
                    <a:pt x="72" y="16"/>
                  </a:lnTo>
                  <a:lnTo>
                    <a:pt x="16" y="80"/>
                  </a:lnTo>
                  <a:lnTo>
                    <a:pt x="0" y="64"/>
                  </a:lnTo>
                  <a:lnTo>
                    <a:pt x="4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2" name="Freeform 22"/>
            <p:cNvSpPr>
              <a:spLocks/>
            </p:cNvSpPr>
            <p:nvPr/>
          </p:nvSpPr>
          <p:spPr bwMode="auto">
            <a:xfrm>
              <a:off x="5648" y="96"/>
              <a:ext cx="80" cy="72"/>
            </a:xfrm>
            <a:custGeom>
              <a:avLst/>
              <a:gdLst>
                <a:gd name="T0" fmla="*/ 64 w 80"/>
                <a:gd name="T1" fmla="*/ 0 h 72"/>
                <a:gd name="T2" fmla="*/ 64 w 80"/>
                <a:gd name="T3" fmla="*/ 0 h 72"/>
                <a:gd name="T4" fmla="*/ 80 w 80"/>
                <a:gd name="T5" fmla="*/ 16 h 72"/>
                <a:gd name="T6" fmla="*/ 16 w 80"/>
                <a:gd name="T7" fmla="*/ 72 h 72"/>
                <a:gd name="T8" fmla="*/ 0 w 80"/>
                <a:gd name="T9" fmla="*/ 56 h 72"/>
                <a:gd name="T10" fmla="*/ 64 w 80"/>
                <a:gd name="T11" fmla="*/ 0 h 72"/>
                <a:gd name="T12" fmla="*/ 64 w 80"/>
                <a:gd name="T13" fmla="*/ 0 h 72"/>
                <a:gd name="T14" fmla="*/ 64 w 80"/>
                <a:gd name="T15" fmla="*/ 0 h 72"/>
                <a:gd name="T16" fmla="*/ 64 w 80"/>
                <a:gd name="T17" fmla="*/ 0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" h="72">
                  <a:moveTo>
                    <a:pt x="64" y="0"/>
                  </a:moveTo>
                  <a:lnTo>
                    <a:pt x="64" y="0"/>
                  </a:lnTo>
                  <a:lnTo>
                    <a:pt x="80" y="16"/>
                  </a:lnTo>
                  <a:lnTo>
                    <a:pt x="16" y="72"/>
                  </a:lnTo>
                  <a:lnTo>
                    <a:pt x="0" y="5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3" name="Freeform 23"/>
            <p:cNvSpPr>
              <a:spLocks/>
            </p:cNvSpPr>
            <p:nvPr/>
          </p:nvSpPr>
          <p:spPr bwMode="auto">
            <a:xfrm>
              <a:off x="5656" y="112"/>
              <a:ext cx="80" cy="64"/>
            </a:xfrm>
            <a:custGeom>
              <a:avLst/>
              <a:gdLst>
                <a:gd name="T0" fmla="*/ 72 w 80"/>
                <a:gd name="T1" fmla="*/ 8 h 64"/>
                <a:gd name="T2" fmla="*/ 72 w 80"/>
                <a:gd name="T3" fmla="*/ 8 h 64"/>
                <a:gd name="T4" fmla="*/ 80 w 80"/>
                <a:gd name="T5" fmla="*/ 24 h 64"/>
                <a:gd name="T6" fmla="*/ 16 w 80"/>
                <a:gd name="T7" fmla="*/ 64 h 64"/>
                <a:gd name="T8" fmla="*/ 0 w 80"/>
                <a:gd name="T9" fmla="*/ 48 h 64"/>
                <a:gd name="T10" fmla="*/ 72 w 80"/>
                <a:gd name="T11" fmla="*/ 0 h 64"/>
                <a:gd name="T12" fmla="*/ 72 w 80"/>
                <a:gd name="T13" fmla="*/ 0 h 64"/>
                <a:gd name="T14" fmla="*/ 72 w 80"/>
                <a:gd name="T15" fmla="*/ 8 h 64"/>
                <a:gd name="T16" fmla="*/ 72 w 80"/>
                <a:gd name="T17" fmla="*/ 8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" h="64">
                  <a:moveTo>
                    <a:pt x="72" y="8"/>
                  </a:moveTo>
                  <a:lnTo>
                    <a:pt x="72" y="8"/>
                  </a:lnTo>
                  <a:lnTo>
                    <a:pt x="80" y="24"/>
                  </a:lnTo>
                  <a:lnTo>
                    <a:pt x="16" y="64"/>
                  </a:lnTo>
                  <a:lnTo>
                    <a:pt x="0" y="48"/>
                  </a:lnTo>
                  <a:lnTo>
                    <a:pt x="72" y="0"/>
                  </a:lnTo>
                  <a:lnTo>
                    <a:pt x="72" y="8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4" name="Freeform 24"/>
            <p:cNvSpPr>
              <a:spLocks/>
            </p:cNvSpPr>
            <p:nvPr/>
          </p:nvSpPr>
          <p:spPr bwMode="auto">
            <a:xfrm>
              <a:off x="5664" y="136"/>
              <a:ext cx="88" cy="48"/>
            </a:xfrm>
            <a:custGeom>
              <a:avLst/>
              <a:gdLst>
                <a:gd name="T0" fmla="*/ 80 w 88"/>
                <a:gd name="T1" fmla="*/ 8 h 48"/>
                <a:gd name="T2" fmla="*/ 80 w 88"/>
                <a:gd name="T3" fmla="*/ 8 h 48"/>
                <a:gd name="T4" fmla="*/ 88 w 88"/>
                <a:gd name="T5" fmla="*/ 24 h 48"/>
                <a:gd name="T6" fmla="*/ 8 w 88"/>
                <a:gd name="T7" fmla="*/ 48 h 48"/>
                <a:gd name="T8" fmla="*/ 0 w 88"/>
                <a:gd name="T9" fmla="*/ 32 h 48"/>
                <a:gd name="T10" fmla="*/ 72 w 88"/>
                <a:gd name="T11" fmla="*/ 0 h 48"/>
                <a:gd name="T12" fmla="*/ 72 w 88"/>
                <a:gd name="T13" fmla="*/ 0 h 48"/>
                <a:gd name="T14" fmla="*/ 80 w 88"/>
                <a:gd name="T15" fmla="*/ 8 h 48"/>
                <a:gd name="T16" fmla="*/ 80 w 88"/>
                <a:gd name="T17" fmla="*/ 8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8" h="48">
                  <a:moveTo>
                    <a:pt x="80" y="8"/>
                  </a:moveTo>
                  <a:lnTo>
                    <a:pt x="80" y="8"/>
                  </a:lnTo>
                  <a:lnTo>
                    <a:pt x="88" y="24"/>
                  </a:lnTo>
                  <a:lnTo>
                    <a:pt x="8" y="48"/>
                  </a:lnTo>
                  <a:lnTo>
                    <a:pt x="0" y="32"/>
                  </a:lnTo>
                  <a:lnTo>
                    <a:pt x="72" y="0"/>
                  </a:lnTo>
                  <a:lnTo>
                    <a:pt x="80" y="8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5" name="Freeform 25"/>
            <p:cNvSpPr>
              <a:spLocks/>
            </p:cNvSpPr>
            <p:nvPr/>
          </p:nvSpPr>
          <p:spPr bwMode="auto">
            <a:xfrm>
              <a:off x="5672" y="160"/>
              <a:ext cx="80" cy="40"/>
            </a:xfrm>
            <a:custGeom>
              <a:avLst/>
              <a:gdLst>
                <a:gd name="T0" fmla="*/ 80 w 80"/>
                <a:gd name="T1" fmla="*/ 8 h 40"/>
                <a:gd name="T2" fmla="*/ 80 w 80"/>
                <a:gd name="T3" fmla="*/ 8 h 40"/>
                <a:gd name="T4" fmla="*/ 80 w 80"/>
                <a:gd name="T5" fmla="*/ 32 h 40"/>
                <a:gd name="T6" fmla="*/ 0 w 80"/>
                <a:gd name="T7" fmla="*/ 40 h 40"/>
                <a:gd name="T8" fmla="*/ 0 w 80"/>
                <a:gd name="T9" fmla="*/ 24 h 40"/>
                <a:gd name="T10" fmla="*/ 80 w 80"/>
                <a:gd name="T11" fmla="*/ 0 h 40"/>
                <a:gd name="T12" fmla="*/ 80 w 80"/>
                <a:gd name="T13" fmla="*/ 0 h 40"/>
                <a:gd name="T14" fmla="*/ 80 w 80"/>
                <a:gd name="T15" fmla="*/ 8 h 40"/>
                <a:gd name="T16" fmla="*/ 80 w 80"/>
                <a:gd name="T17" fmla="*/ 8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" h="40">
                  <a:moveTo>
                    <a:pt x="80" y="8"/>
                  </a:moveTo>
                  <a:lnTo>
                    <a:pt x="80" y="8"/>
                  </a:lnTo>
                  <a:lnTo>
                    <a:pt x="80" y="32"/>
                  </a:lnTo>
                  <a:lnTo>
                    <a:pt x="0" y="40"/>
                  </a:lnTo>
                  <a:lnTo>
                    <a:pt x="0" y="24"/>
                  </a:lnTo>
                  <a:lnTo>
                    <a:pt x="80" y="0"/>
                  </a:lnTo>
                  <a:lnTo>
                    <a:pt x="80" y="8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auto">
            <a:xfrm>
              <a:off x="5672" y="192"/>
              <a:ext cx="80" cy="3728"/>
            </a:xfrm>
            <a:custGeom>
              <a:avLst/>
              <a:gdLst>
                <a:gd name="T0" fmla="*/ 80 w 80"/>
                <a:gd name="T1" fmla="*/ 8 h 3728"/>
                <a:gd name="T2" fmla="*/ 80 w 80"/>
                <a:gd name="T3" fmla="*/ 8 h 3728"/>
                <a:gd name="T4" fmla="*/ 80 w 80"/>
                <a:gd name="T5" fmla="*/ 3728 h 3728"/>
                <a:gd name="T6" fmla="*/ 0 w 80"/>
                <a:gd name="T7" fmla="*/ 3728 h 3728"/>
                <a:gd name="T8" fmla="*/ 0 w 80"/>
                <a:gd name="T9" fmla="*/ 8 h 3728"/>
                <a:gd name="T10" fmla="*/ 80 w 80"/>
                <a:gd name="T11" fmla="*/ 0 h 3728"/>
                <a:gd name="T12" fmla="*/ 80 w 80"/>
                <a:gd name="T13" fmla="*/ 0 h 3728"/>
                <a:gd name="T14" fmla="*/ 80 w 80"/>
                <a:gd name="T15" fmla="*/ 8 h 37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0" h="3728">
                  <a:moveTo>
                    <a:pt x="80" y="8"/>
                  </a:moveTo>
                  <a:lnTo>
                    <a:pt x="80" y="8"/>
                  </a:lnTo>
                  <a:lnTo>
                    <a:pt x="80" y="3728"/>
                  </a:lnTo>
                  <a:lnTo>
                    <a:pt x="0" y="3728"/>
                  </a:lnTo>
                  <a:lnTo>
                    <a:pt x="0" y="8"/>
                  </a:lnTo>
                  <a:lnTo>
                    <a:pt x="80" y="0"/>
                  </a:lnTo>
                  <a:lnTo>
                    <a:pt x="80" y="8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7" name="Freeform 27"/>
            <p:cNvSpPr>
              <a:spLocks/>
            </p:cNvSpPr>
            <p:nvPr/>
          </p:nvSpPr>
          <p:spPr bwMode="auto">
            <a:xfrm>
              <a:off x="5672" y="3912"/>
              <a:ext cx="80" cy="32"/>
            </a:xfrm>
            <a:custGeom>
              <a:avLst/>
              <a:gdLst>
                <a:gd name="T0" fmla="*/ 80 w 80"/>
                <a:gd name="T1" fmla="*/ 8 h 32"/>
                <a:gd name="T2" fmla="*/ 80 w 80"/>
                <a:gd name="T3" fmla="*/ 8 h 32"/>
                <a:gd name="T4" fmla="*/ 80 w 80"/>
                <a:gd name="T5" fmla="*/ 32 h 32"/>
                <a:gd name="T6" fmla="*/ 0 w 80"/>
                <a:gd name="T7" fmla="*/ 16 h 32"/>
                <a:gd name="T8" fmla="*/ 0 w 80"/>
                <a:gd name="T9" fmla="*/ 0 h 32"/>
                <a:gd name="T10" fmla="*/ 80 w 80"/>
                <a:gd name="T11" fmla="*/ 8 h 32"/>
                <a:gd name="T12" fmla="*/ 80 w 80"/>
                <a:gd name="T13" fmla="*/ 8 h 32"/>
                <a:gd name="T14" fmla="*/ 80 w 80"/>
                <a:gd name="T15" fmla="*/ 8 h 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0" h="32">
                  <a:moveTo>
                    <a:pt x="80" y="8"/>
                  </a:moveTo>
                  <a:lnTo>
                    <a:pt x="80" y="8"/>
                  </a:lnTo>
                  <a:lnTo>
                    <a:pt x="80" y="32"/>
                  </a:lnTo>
                  <a:lnTo>
                    <a:pt x="0" y="16"/>
                  </a:lnTo>
                  <a:lnTo>
                    <a:pt x="0" y="0"/>
                  </a:lnTo>
                  <a:lnTo>
                    <a:pt x="80" y="8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8" name="Freeform 28"/>
            <p:cNvSpPr>
              <a:spLocks/>
            </p:cNvSpPr>
            <p:nvPr/>
          </p:nvSpPr>
          <p:spPr bwMode="auto">
            <a:xfrm>
              <a:off x="5664" y="3928"/>
              <a:ext cx="88" cy="40"/>
            </a:xfrm>
            <a:custGeom>
              <a:avLst/>
              <a:gdLst>
                <a:gd name="T0" fmla="*/ 88 w 88"/>
                <a:gd name="T1" fmla="*/ 24 h 40"/>
                <a:gd name="T2" fmla="*/ 88 w 88"/>
                <a:gd name="T3" fmla="*/ 24 h 40"/>
                <a:gd name="T4" fmla="*/ 80 w 88"/>
                <a:gd name="T5" fmla="*/ 40 h 40"/>
                <a:gd name="T6" fmla="*/ 0 w 88"/>
                <a:gd name="T7" fmla="*/ 16 h 40"/>
                <a:gd name="T8" fmla="*/ 8 w 88"/>
                <a:gd name="T9" fmla="*/ 0 h 40"/>
                <a:gd name="T10" fmla="*/ 88 w 88"/>
                <a:gd name="T11" fmla="*/ 16 h 40"/>
                <a:gd name="T12" fmla="*/ 88 w 88"/>
                <a:gd name="T13" fmla="*/ 16 h 40"/>
                <a:gd name="T14" fmla="*/ 88 w 88"/>
                <a:gd name="T15" fmla="*/ 16 h 40"/>
                <a:gd name="T16" fmla="*/ 88 w 88"/>
                <a:gd name="T17" fmla="*/ 24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8" h="40">
                  <a:moveTo>
                    <a:pt x="88" y="24"/>
                  </a:moveTo>
                  <a:lnTo>
                    <a:pt x="88" y="24"/>
                  </a:lnTo>
                  <a:lnTo>
                    <a:pt x="80" y="40"/>
                  </a:lnTo>
                  <a:lnTo>
                    <a:pt x="0" y="16"/>
                  </a:lnTo>
                  <a:lnTo>
                    <a:pt x="8" y="0"/>
                  </a:lnTo>
                  <a:lnTo>
                    <a:pt x="88" y="16"/>
                  </a:lnTo>
                  <a:lnTo>
                    <a:pt x="88" y="24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9" name="Freeform 29"/>
            <p:cNvSpPr>
              <a:spLocks/>
            </p:cNvSpPr>
            <p:nvPr/>
          </p:nvSpPr>
          <p:spPr bwMode="auto">
            <a:xfrm>
              <a:off x="5656" y="3936"/>
              <a:ext cx="88" cy="56"/>
            </a:xfrm>
            <a:custGeom>
              <a:avLst/>
              <a:gdLst>
                <a:gd name="T0" fmla="*/ 80 w 88"/>
                <a:gd name="T1" fmla="*/ 40 h 56"/>
                <a:gd name="T2" fmla="*/ 80 w 88"/>
                <a:gd name="T3" fmla="*/ 40 h 56"/>
                <a:gd name="T4" fmla="*/ 72 w 88"/>
                <a:gd name="T5" fmla="*/ 56 h 56"/>
                <a:gd name="T6" fmla="*/ 0 w 88"/>
                <a:gd name="T7" fmla="*/ 16 h 56"/>
                <a:gd name="T8" fmla="*/ 16 w 88"/>
                <a:gd name="T9" fmla="*/ 0 h 56"/>
                <a:gd name="T10" fmla="*/ 88 w 88"/>
                <a:gd name="T11" fmla="*/ 32 h 56"/>
                <a:gd name="T12" fmla="*/ 88 w 88"/>
                <a:gd name="T13" fmla="*/ 32 h 56"/>
                <a:gd name="T14" fmla="*/ 88 w 88"/>
                <a:gd name="T15" fmla="*/ 32 h 56"/>
                <a:gd name="T16" fmla="*/ 80 w 88"/>
                <a:gd name="T17" fmla="*/ 40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8" h="56">
                  <a:moveTo>
                    <a:pt x="80" y="40"/>
                  </a:moveTo>
                  <a:lnTo>
                    <a:pt x="80" y="40"/>
                  </a:lnTo>
                  <a:lnTo>
                    <a:pt x="72" y="56"/>
                  </a:lnTo>
                  <a:lnTo>
                    <a:pt x="0" y="16"/>
                  </a:lnTo>
                  <a:lnTo>
                    <a:pt x="16" y="0"/>
                  </a:lnTo>
                  <a:lnTo>
                    <a:pt x="88" y="32"/>
                  </a:lnTo>
                  <a:lnTo>
                    <a:pt x="80" y="40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0" name="Freeform 30"/>
            <p:cNvSpPr>
              <a:spLocks/>
            </p:cNvSpPr>
            <p:nvPr/>
          </p:nvSpPr>
          <p:spPr bwMode="auto">
            <a:xfrm>
              <a:off x="5648" y="3944"/>
              <a:ext cx="80" cy="72"/>
            </a:xfrm>
            <a:custGeom>
              <a:avLst/>
              <a:gdLst>
                <a:gd name="T0" fmla="*/ 80 w 80"/>
                <a:gd name="T1" fmla="*/ 56 h 72"/>
                <a:gd name="T2" fmla="*/ 80 w 80"/>
                <a:gd name="T3" fmla="*/ 56 h 72"/>
                <a:gd name="T4" fmla="*/ 64 w 80"/>
                <a:gd name="T5" fmla="*/ 72 h 72"/>
                <a:gd name="T6" fmla="*/ 0 w 80"/>
                <a:gd name="T7" fmla="*/ 16 h 72"/>
                <a:gd name="T8" fmla="*/ 16 w 80"/>
                <a:gd name="T9" fmla="*/ 0 h 72"/>
                <a:gd name="T10" fmla="*/ 80 w 80"/>
                <a:gd name="T11" fmla="*/ 48 h 72"/>
                <a:gd name="T12" fmla="*/ 80 w 80"/>
                <a:gd name="T13" fmla="*/ 48 h 72"/>
                <a:gd name="T14" fmla="*/ 80 w 80"/>
                <a:gd name="T15" fmla="*/ 48 h 72"/>
                <a:gd name="T16" fmla="*/ 80 w 80"/>
                <a:gd name="T17" fmla="*/ 56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" h="72">
                  <a:moveTo>
                    <a:pt x="80" y="56"/>
                  </a:moveTo>
                  <a:lnTo>
                    <a:pt x="80" y="56"/>
                  </a:lnTo>
                  <a:lnTo>
                    <a:pt x="64" y="72"/>
                  </a:lnTo>
                  <a:lnTo>
                    <a:pt x="0" y="16"/>
                  </a:lnTo>
                  <a:lnTo>
                    <a:pt x="16" y="0"/>
                  </a:lnTo>
                  <a:lnTo>
                    <a:pt x="80" y="48"/>
                  </a:lnTo>
                  <a:lnTo>
                    <a:pt x="80" y="56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1" name="Freeform 31"/>
            <p:cNvSpPr>
              <a:spLocks/>
            </p:cNvSpPr>
            <p:nvPr/>
          </p:nvSpPr>
          <p:spPr bwMode="auto">
            <a:xfrm>
              <a:off x="5640" y="3952"/>
              <a:ext cx="72" cy="80"/>
            </a:xfrm>
            <a:custGeom>
              <a:avLst/>
              <a:gdLst>
                <a:gd name="T0" fmla="*/ 72 w 72"/>
                <a:gd name="T1" fmla="*/ 64 h 80"/>
                <a:gd name="T2" fmla="*/ 72 w 72"/>
                <a:gd name="T3" fmla="*/ 64 h 80"/>
                <a:gd name="T4" fmla="*/ 56 w 72"/>
                <a:gd name="T5" fmla="*/ 80 h 80"/>
                <a:gd name="T6" fmla="*/ 0 w 72"/>
                <a:gd name="T7" fmla="*/ 16 h 80"/>
                <a:gd name="T8" fmla="*/ 16 w 72"/>
                <a:gd name="T9" fmla="*/ 0 h 80"/>
                <a:gd name="T10" fmla="*/ 72 w 72"/>
                <a:gd name="T11" fmla="*/ 64 h 80"/>
                <a:gd name="T12" fmla="*/ 72 w 72"/>
                <a:gd name="T13" fmla="*/ 64 h 80"/>
                <a:gd name="T14" fmla="*/ 72 w 72"/>
                <a:gd name="T15" fmla="*/ 64 h 80"/>
                <a:gd name="T16" fmla="*/ 72 w 72"/>
                <a:gd name="T17" fmla="*/ 64 h 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2" h="80">
                  <a:moveTo>
                    <a:pt x="72" y="64"/>
                  </a:moveTo>
                  <a:lnTo>
                    <a:pt x="72" y="64"/>
                  </a:lnTo>
                  <a:lnTo>
                    <a:pt x="56" y="80"/>
                  </a:lnTo>
                  <a:lnTo>
                    <a:pt x="0" y="16"/>
                  </a:lnTo>
                  <a:lnTo>
                    <a:pt x="16" y="0"/>
                  </a:lnTo>
                  <a:lnTo>
                    <a:pt x="72" y="64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2" name="Freeform 32"/>
            <p:cNvSpPr>
              <a:spLocks/>
            </p:cNvSpPr>
            <p:nvPr/>
          </p:nvSpPr>
          <p:spPr bwMode="auto">
            <a:xfrm>
              <a:off x="5632" y="3960"/>
              <a:ext cx="64" cy="80"/>
            </a:xfrm>
            <a:custGeom>
              <a:avLst/>
              <a:gdLst>
                <a:gd name="T0" fmla="*/ 56 w 64"/>
                <a:gd name="T1" fmla="*/ 72 h 80"/>
                <a:gd name="T2" fmla="*/ 56 w 64"/>
                <a:gd name="T3" fmla="*/ 72 h 80"/>
                <a:gd name="T4" fmla="*/ 40 w 64"/>
                <a:gd name="T5" fmla="*/ 80 h 80"/>
                <a:gd name="T6" fmla="*/ 0 w 64"/>
                <a:gd name="T7" fmla="*/ 16 h 80"/>
                <a:gd name="T8" fmla="*/ 16 w 64"/>
                <a:gd name="T9" fmla="*/ 0 h 80"/>
                <a:gd name="T10" fmla="*/ 64 w 64"/>
                <a:gd name="T11" fmla="*/ 72 h 80"/>
                <a:gd name="T12" fmla="*/ 64 w 64"/>
                <a:gd name="T13" fmla="*/ 72 h 80"/>
                <a:gd name="T14" fmla="*/ 56 w 64"/>
                <a:gd name="T15" fmla="*/ 72 h 80"/>
                <a:gd name="T16" fmla="*/ 56 w 64"/>
                <a:gd name="T17" fmla="*/ 72 h 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" h="80">
                  <a:moveTo>
                    <a:pt x="56" y="72"/>
                  </a:moveTo>
                  <a:lnTo>
                    <a:pt x="56" y="72"/>
                  </a:lnTo>
                  <a:lnTo>
                    <a:pt x="40" y="80"/>
                  </a:lnTo>
                  <a:lnTo>
                    <a:pt x="0" y="16"/>
                  </a:lnTo>
                  <a:lnTo>
                    <a:pt x="16" y="0"/>
                  </a:lnTo>
                  <a:lnTo>
                    <a:pt x="64" y="72"/>
                  </a:lnTo>
                  <a:lnTo>
                    <a:pt x="56" y="72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3" name="Freeform 33"/>
            <p:cNvSpPr>
              <a:spLocks/>
            </p:cNvSpPr>
            <p:nvPr/>
          </p:nvSpPr>
          <p:spPr bwMode="auto">
            <a:xfrm>
              <a:off x="5624" y="3968"/>
              <a:ext cx="48" cy="88"/>
            </a:xfrm>
            <a:custGeom>
              <a:avLst/>
              <a:gdLst>
                <a:gd name="T0" fmla="*/ 40 w 48"/>
                <a:gd name="T1" fmla="*/ 80 h 88"/>
                <a:gd name="T2" fmla="*/ 40 w 48"/>
                <a:gd name="T3" fmla="*/ 80 h 88"/>
                <a:gd name="T4" fmla="*/ 24 w 48"/>
                <a:gd name="T5" fmla="*/ 88 h 88"/>
                <a:gd name="T6" fmla="*/ 0 w 48"/>
                <a:gd name="T7" fmla="*/ 8 h 88"/>
                <a:gd name="T8" fmla="*/ 16 w 48"/>
                <a:gd name="T9" fmla="*/ 0 h 88"/>
                <a:gd name="T10" fmla="*/ 48 w 48"/>
                <a:gd name="T11" fmla="*/ 72 h 88"/>
                <a:gd name="T12" fmla="*/ 48 w 48"/>
                <a:gd name="T13" fmla="*/ 72 h 88"/>
                <a:gd name="T14" fmla="*/ 40 w 48"/>
                <a:gd name="T15" fmla="*/ 80 h 88"/>
                <a:gd name="T16" fmla="*/ 40 w 48"/>
                <a:gd name="T17" fmla="*/ 80 h 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8" h="88">
                  <a:moveTo>
                    <a:pt x="40" y="80"/>
                  </a:moveTo>
                  <a:lnTo>
                    <a:pt x="40" y="80"/>
                  </a:lnTo>
                  <a:lnTo>
                    <a:pt x="24" y="88"/>
                  </a:lnTo>
                  <a:lnTo>
                    <a:pt x="0" y="8"/>
                  </a:lnTo>
                  <a:lnTo>
                    <a:pt x="16" y="0"/>
                  </a:lnTo>
                  <a:lnTo>
                    <a:pt x="48" y="72"/>
                  </a:lnTo>
                  <a:lnTo>
                    <a:pt x="40" y="80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4" name="Freeform 34"/>
            <p:cNvSpPr>
              <a:spLocks/>
            </p:cNvSpPr>
            <p:nvPr/>
          </p:nvSpPr>
          <p:spPr bwMode="auto">
            <a:xfrm>
              <a:off x="5608" y="3976"/>
              <a:ext cx="40" cy="80"/>
            </a:xfrm>
            <a:custGeom>
              <a:avLst/>
              <a:gdLst>
                <a:gd name="T0" fmla="*/ 32 w 40"/>
                <a:gd name="T1" fmla="*/ 80 h 80"/>
                <a:gd name="T2" fmla="*/ 32 w 40"/>
                <a:gd name="T3" fmla="*/ 80 h 80"/>
                <a:gd name="T4" fmla="*/ 8 w 40"/>
                <a:gd name="T5" fmla="*/ 80 h 80"/>
                <a:gd name="T6" fmla="*/ 0 w 40"/>
                <a:gd name="T7" fmla="*/ 0 h 80"/>
                <a:gd name="T8" fmla="*/ 16 w 40"/>
                <a:gd name="T9" fmla="*/ 0 h 80"/>
                <a:gd name="T10" fmla="*/ 40 w 40"/>
                <a:gd name="T11" fmla="*/ 80 h 80"/>
                <a:gd name="T12" fmla="*/ 40 w 40"/>
                <a:gd name="T13" fmla="*/ 80 h 80"/>
                <a:gd name="T14" fmla="*/ 32 w 40"/>
                <a:gd name="T15" fmla="*/ 80 h 80"/>
                <a:gd name="T16" fmla="*/ 32 w 40"/>
                <a:gd name="T17" fmla="*/ 80 h 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" h="80">
                  <a:moveTo>
                    <a:pt x="32" y="80"/>
                  </a:moveTo>
                  <a:lnTo>
                    <a:pt x="32" y="80"/>
                  </a:lnTo>
                  <a:lnTo>
                    <a:pt x="8" y="80"/>
                  </a:lnTo>
                  <a:lnTo>
                    <a:pt x="0" y="0"/>
                  </a:lnTo>
                  <a:lnTo>
                    <a:pt x="16" y="0"/>
                  </a:lnTo>
                  <a:lnTo>
                    <a:pt x="40" y="80"/>
                  </a:lnTo>
                  <a:lnTo>
                    <a:pt x="32" y="80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5" name="Freeform 35"/>
            <p:cNvSpPr>
              <a:spLocks/>
            </p:cNvSpPr>
            <p:nvPr/>
          </p:nvSpPr>
          <p:spPr bwMode="auto">
            <a:xfrm>
              <a:off x="200" y="3976"/>
              <a:ext cx="5416" cy="80"/>
            </a:xfrm>
            <a:custGeom>
              <a:avLst/>
              <a:gdLst>
                <a:gd name="T0" fmla="*/ 5416 w 5416"/>
                <a:gd name="T1" fmla="*/ 80 h 80"/>
                <a:gd name="T2" fmla="*/ 5416 w 5416"/>
                <a:gd name="T3" fmla="*/ 80 h 80"/>
                <a:gd name="T4" fmla="*/ 0 w 5416"/>
                <a:gd name="T5" fmla="*/ 80 h 80"/>
                <a:gd name="T6" fmla="*/ 0 w 5416"/>
                <a:gd name="T7" fmla="*/ 0 h 80"/>
                <a:gd name="T8" fmla="*/ 5416 w 5416"/>
                <a:gd name="T9" fmla="*/ 0 h 80"/>
                <a:gd name="T10" fmla="*/ 5416 w 5416"/>
                <a:gd name="T11" fmla="*/ 80 h 80"/>
                <a:gd name="T12" fmla="*/ 5416 w 5416"/>
                <a:gd name="T13" fmla="*/ 80 h 80"/>
                <a:gd name="T14" fmla="*/ 5416 w 5416"/>
                <a:gd name="T15" fmla="*/ 8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16" h="80">
                  <a:moveTo>
                    <a:pt x="5416" y="80"/>
                  </a:moveTo>
                  <a:lnTo>
                    <a:pt x="5416" y="80"/>
                  </a:lnTo>
                  <a:lnTo>
                    <a:pt x="0" y="80"/>
                  </a:lnTo>
                  <a:lnTo>
                    <a:pt x="0" y="0"/>
                  </a:lnTo>
                  <a:lnTo>
                    <a:pt x="5416" y="0"/>
                  </a:lnTo>
                  <a:lnTo>
                    <a:pt x="5416" y="80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6" name="Freeform 36"/>
            <p:cNvSpPr>
              <a:spLocks/>
            </p:cNvSpPr>
            <p:nvPr/>
          </p:nvSpPr>
          <p:spPr bwMode="auto">
            <a:xfrm>
              <a:off x="168" y="3976"/>
              <a:ext cx="32" cy="80"/>
            </a:xfrm>
            <a:custGeom>
              <a:avLst/>
              <a:gdLst>
                <a:gd name="T0" fmla="*/ 24 w 32"/>
                <a:gd name="T1" fmla="*/ 80 h 80"/>
                <a:gd name="T2" fmla="*/ 24 w 32"/>
                <a:gd name="T3" fmla="*/ 80 h 80"/>
                <a:gd name="T4" fmla="*/ 0 w 32"/>
                <a:gd name="T5" fmla="*/ 80 h 80"/>
                <a:gd name="T6" fmla="*/ 16 w 32"/>
                <a:gd name="T7" fmla="*/ 0 h 80"/>
                <a:gd name="T8" fmla="*/ 32 w 32"/>
                <a:gd name="T9" fmla="*/ 0 h 80"/>
                <a:gd name="T10" fmla="*/ 32 w 32"/>
                <a:gd name="T11" fmla="*/ 80 h 80"/>
                <a:gd name="T12" fmla="*/ 32 w 32"/>
                <a:gd name="T13" fmla="*/ 80 h 80"/>
                <a:gd name="T14" fmla="*/ 24 w 32"/>
                <a:gd name="T15" fmla="*/ 8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2" h="80">
                  <a:moveTo>
                    <a:pt x="24" y="80"/>
                  </a:moveTo>
                  <a:lnTo>
                    <a:pt x="24" y="80"/>
                  </a:lnTo>
                  <a:lnTo>
                    <a:pt x="0" y="80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32" y="80"/>
                  </a:lnTo>
                  <a:lnTo>
                    <a:pt x="24" y="80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7" name="Freeform 37"/>
            <p:cNvSpPr>
              <a:spLocks/>
            </p:cNvSpPr>
            <p:nvPr/>
          </p:nvSpPr>
          <p:spPr bwMode="auto">
            <a:xfrm>
              <a:off x="144" y="3968"/>
              <a:ext cx="40" cy="88"/>
            </a:xfrm>
            <a:custGeom>
              <a:avLst/>
              <a:gdLst>
                <a:gd name="T0" fmla="*/ 16 w 40"/>
                <a:gd name="T1" fmla="*/ 88 h 88"/>
                <a:gd name="T2" fmla="*/ 16 w 40"/>
                <a:gd name="T3" fmla="*/ 88 h 88"/>
                <a:gd name="T4" fmla="*/ 0 w 40"/>
                <a:gd name="T5" fmla="*/ 80 h 88"/>
                <a:gd name="T6" fmla="*/ 24 w 40"/>
                <a:gd name="T7" fmla="*/ 0 h 88"/>
                <a:gd name="T8" fmla="*/ 40 w 40"/>
                <a:gd name="T9" fmla="*/ 8 h 88"/>
                <a:gd name="T10" fmla="*/ 24 w 40"/>
                <a:gd name="T11" fmla="*/ 88 h 88"/>
                <a:gd name="T12" fmla="*/ 24 w 40"/>
                <a:gd name="T13" fmla="*/ 88 h 88"/>
                <a:gd name="T14" fmla="*/ 24 w 40"/>
                <a:gd name="T15" fmla="*/ 88 h 88"/>
                <a:gd name="T16" fmla="*/ 16 w 40"/>
                <a:gd name="T17" fmla="*/ 88 h 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" h="88">
                  <a:moveTo>
                    <a:pt x="16" y="88"/>
                  </a:moveTo>
                  <a:lnTo>
                    <a:pt x="16" y="88"/>
                  </a:lnTo>
                  <a:lnTo>
                    <a:pt x="0" y="80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24" y="88"/>
                  </a:lnTo>
                  <a:lnTo>
                    <a:pt x="16" y="88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8" name="Freeform 38"/>
            <p:cNvSpPr>
              <a:spLocks/>
            </p:cNvSpPr>
            <p:nvPr/>
          </p:nvSpPr>
          <p:spPr bwMode="auto">
            <a:xfrm>
              <a:off x="120" y="3960"/>
              <a:ext cx="56" cy="88"/>
            </a:xfrm>
            <a:custGeom>
              <a:avLst/>
              <a:gdLst>
                <a:gd name="T0" fmla="*/ 16 w 56"/>
                <a:gd name="T1" fmla="*/ 80 h 88"/>
                <a:gd name="T2" fmla="*/ 16 w 56"/>
                <a:gd name="T3" fmla="*/ 80 h 88"/>
                <a:gd name="T4" fmla="*/ 0 w 56"/>
                <a:gd name="T5" fmla="*/ 72 h 88"/>
                <a:gd name="T6" fmla="*/ 40 w 56"/>
                <a:gd name="T7" fmla="*/ 0 h 88"/>
                <a:gd name="T8" fmla="*/ 56 w 56"/>
                <a:gd name="T9" fmla="*/ 16 h 88"/>
                <a:gd name="T10" fmla="*/ 24 w 56"/>
                <a:gd name="T11" fmla="*/ 88 h 88"/>
                <a:gd name="T12" fmla="*/ 24 w 56"/>
                <a:gd name="T13" fmla="*/ 88 h 88"/>
                <a:gd name="T14" fmla="*/ 24 w 56"/>
                <a:gd name="T15" fmla="*/ 88 h 88"/>
                <a:gd name="T16" fmla="*/ 16 w 56"/>
                <a:gd name="T17" fmla="*/ 80 h 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6" h="88">
                  <a:moveTo>
                    <a:pt x="16" y="80"/>
                  </a:moveTo>
                  <a:lnTo>
                    <a:pt x="16" y="80"/>
                  </a:lnTo>
                  <a:lnTo>
                    <a:pt x="0" y="72"/>
                  </a:lnTo>
                  <a:lnTo>
                    <a:pt x="40" y="0"/>
                  </a:lnTo>
                  <a:lnTo>
                    <a:pt x="56" y="16"/>
                  </a:lnTo>
                  <a:lnTo>
                    <a:pt x="24" y="88"/>
                  </a:lnTo>
                  <a:lnTo>
                    <a:pt x="16" y="80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9" name="Freeform 39"/>
            <p:cNvSpPr>
              <a:spLocks/>
            </p:cNvSpPr>
            <p:nvPr/>
          </p:nvSpPr>
          <p:spPr bwMode="auto">
            <a:xfrm>
              <a:off x="96" y="3952"/>
              <a:ext cx="72" cy="80"/>
            </a:xfrm>
            <a:custGeom>
              <a:avLst/>
              <a:gdLst>
                <a:gd name="T0" fmla="*/ 16 w 72"/>
                <a:gd name="T1" fmla="*/ 80 h 80"/>
                <a:gd name="T2" fmla="*/ 16 w 72"/>
                <a:gd name="T3" fmla="*/ 80 h 80"/>
                <a:gd name="T4" fmla="*/ 0 w 72"/>
                <a:gd name="T5" fmla="*/ 64 h 80"/>
                <a:gd name="T6" fmla="*/ 56 w 72"/>
                <a:gd name="T7" fmla="*/ 0 h 80"/>
                <a:gd name="T8" fmla="*/ 72 w 72"/>
                <a:gd name="T9" fmla="*/ 16 h 80"/>
                <a:gd name="T10" fmla="*/ 24 w 72"/>
                <a:gd name="T11" fmla="*/ 80 h 80"/>
                <a:gd name="T12" fmla="*/ 24 w 72"/>
                <a:gd name="T13" fmla="*/ 80 h 80"/>
                <a:gd name="T14" fmla="*/ 24 w 72"/>
                <a:gd name="T15" fmla="*/ 80 h 80"/>
                <a:gd name="T16" fmla="*/ 16 w 72"/>
                <a:gd name="T17" fmla="*/ 80 h 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2" h="80">
                  <a:moveTo>
                    <a:pt x="16" y="80"/>
                  </a:moveTo>
                  <a:lnTo>
                    <a:pt x="16" y="80"/>
                  </a:lnTo>
                  <a:lnTo>
                    <a:pt x="0" y="64"/>
                  </a:lnTo>
                  <a:lnTo>
                    <a:pt x="56" y="0"/>
                  </a:lnTo>
                  <a:lnTo>
                    <a:pt x="72" y="16"/>
                  </a:lnTo>
                  <a:lnTo>
                    <a:pt x="24" y="80"/>
                  </a:lnTo>
                  <a:lnTo>
                    <a:pt x="16" y="80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0" name="Freeform 40"/>
            <p:cNvSpPr>
              <a:spLocks/>
            </p:cNvSpPr>
            <p:nvPr/>
          </p:nvSpPr>
          <p:spPr bwMode="auto">
            <a:xfrm>
              <a:off x="80" y="3944"/>
              <a:ext cx="80" cy="72"/>
            </a:xfrm>
            <a:custGeom>
              <a:avLst/>
              <a:gdLst>
                <a:gd name="T0" fmla="*/ 16 w 80"/>
                <a:gd name="T1" fmla="*/ 72 h 72"/>
                <a:gd name="T2" fmla="*/ 16 w 80"/>
                <a:gd name="T3" fmla="*/ 72 h 72"/>
                <a:gd name="T4" fmla="*/ 0 w 80"/>
                <a:gd name="T5" fmla="*/ 56 h 72"/>
                <a:gd name="T6" fmla="*/ 64 w 80"/>
                <a:gd name="T7" fmla="*/ 0 h 72"/>
                <a:gd name="T8" fmla="*/ 80 w 80"/>
                <a:gd name="T9" fmla="*/ 16 h 72"/>
                <a:gd name="T10" fmla="*/ 16 w 80"/>
                <a:gd name="T11" fmla="*/ 72 h 72"/>
                <a:gd name="T12" fmla="*/ 16 w 80"/>
                <a:gd name="T13" fmla="*/ 72 h 72"/>
                <a:gd name="T14" fmla="*/ 16 w 80"/>
                <a:gd name="T15" fmla="*/ 72 h 72"/>
                <a:gd name="T16" fmla="*/ 16 w 80"/>
                <a:gd name="T17" fmla="*/ 72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" h="72">
                  <a:moveTo>
                    <a:pt x="16" y="72"/>
                  </a:moveTo>
                  <a:lnTo>
                    <a:pt x="16" y="72"/>
                  </a:lnTo>
                  <a:lnTo>
                    <a:pt x="0" y="56"/>
                  </a:lnTo>
                  <a:lnTo>
                    <a:pt x="64" y="0"/>
                  </a:lnTo>
                  <a:lnTo>
                    <a:pt x="80" y="16"/>
                  </a:lnTo>
                  <a:lnTo>
                    <a:pt x="16" y="72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1" name="Freeform 41"/>
            <p:cNvSpPr>
              <a:spLocks/>
            </p:cNvSpPr>
            <p:nvPr/>
          </p:nvSpPr>
          <p:spPr bwMode="auto">
            <a:xfrm>
              <a:off x="72" y="3936"/>
              <a:ext cx="80" cy="64"/>
            </a:xfrm>
            <a:custGeom>
              <a:avLst/>
              <a:gdLst>
                <a:gd name="T0" fmla="*/ 8 w 80"/>
                <a:gd name="T1" fmla="*/ 56 h 64"/>
                <a:gd name="T2" fmla="*/ 8 w 80"/>
                <a:gd name="T3" fmla="*/ 56 h 64"/>
                <a:gd name="T4" fmla="*/ 0 w 80"/>
                <a:gd name="T5" fmla="*/ 40 h 64"/>
                <a:gd name="T6" fmla="*/ 64 w 80"/>
                <a:gd name="T7" fmla="*/ 0 h 64"/>
                <a:gd name="T8" fmla="*/ 80 w 80"/>
                <a:gd name="T9" fmla="*/ 16 h 64"/>
                <a:gd name="T10" fmla="*/ 8 w 80"/>
                <a:gd name="T11" fmla="*/ 64 h 64"/>
                <a:gd name="T12" fmla="*/ 8 w 80"/>
                <a:gd name="T13" fmla="*/ 64 h 64"/>
                <a:gd name="T14" fmla="*/ 8 w 80"/>
                <a:gd name="T15" fmla="*/ 56 h 64"/>
                <a:gd name="T16" fmla="*/ 8 w 80"/>
                <a:gd name="T17" fmla="*/ 56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" h="64">
                  <a:moveTo>
                    <a:pt x="8" y="56"/>
                  </a:moveTo>
                  <a:lnTo>
                    <a:pt x="8" y="56"/>
                  </a:lnTo>
                  <a:lnTo>
                    <a:pt x="0" y="40"/>
                  </a:lnTo>
                  <a:lnTo>
                    <a:pt x="64" y="0"/>
                  </a:lnTo>
                  <a:lnTo>
                    <a:pt x="80" y="16"/>
                  </a:lnTo>
                  <a:lnTo>
                    <a:pt x="8" y="64"/>
                  </a:lnTo>
                  <a:lnTo>
                    <a:pt x="8" y="56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2" name="Freeform 42"/>
            <p:cNvSpPr>
              <a:spLocks/>
            </p:cNvSpPr>
            <p:nvPr/>
          </p:nvSpPr>
          <p:spPr bwMode="auto">
            <a:xfrm>
              <a:off x="56" y="3928"/>
              <a:ext cx="88" cy="48"/>
            </a:xfrm>
            <a:custGeom>
              <a:avLst/>
              <a:gdLst>
                <a:gd name="T0" fmla="*/ 8 w 88"/>
                <a:gd name="T1" fmla="*/ 40 h 48"/>
                <a:gd name="T2" fmla="*/ 8 w 88"/>
                <a:gd name="T3" fmla="*/ 40 h 48"/>
                <a:gd name="T4" fmla="*/ 0 w 88"/>
                <a:gd name="T5" fmla="*/ 24 h 48"/>
                <a:gd name="T6" fmla="*/ 80 w 88"/>
                <a:gd name="T7" fmla="*/ 0 h 48"/>
                <a:gd name="T8" fmla="*/ 88 w 88"/>
                <a:gd name="T9" fmla="*/ 16 h 48"/>
                <a:gd name="T10" fmla="*/ 16 w 88"/>
                <a:gd name="T11" fmla="*/ 48 h 48"/>
                <a:gd name="T12" fmla="*/ 16 w 88"/>
                <a:gd name="T13" fmla="*/ 48 h 48"/>
                <a:gd name="T14" fmla="*/ 8 w 88"/>
                <a:gd name="T15" fmla="*/ 40 h 48"/>
                <a:gd name="T16" fmla="*/ 8 w 88"/>
                <a:gd name="T17" fmla="*/ 40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8" h="48">
                  <a:moveTo>
                    <a:pt x="8" y="40"/>
                  </a:moveTo>
                  <a:lnTo>
                    <a:pt x="8" y="40"/>
                  </a:lnTo>
                  <a:lnTo>
                    <a:pt x="0" y="24"/>
                  </a:lnTo>
                  <a:lnTo>
                    <a:pt x="80" y="0"/>
                  </a:lnTo>
                  <a:lnTo>
                    <a:pt x="88" y="16"/>
                  </a:lnTo>
                  <a:lnTo>
                    <a:pt x="16" y="48"/>
                  </a:lnTo>
                  <a:lnTo>
                    <a:pt x="8" y="40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3" name="Freeform 43"/>
            <p:cNvSpPr>
              <a:spLocks/>
            </p:cNvSpPr>
            <p:nvPr/>
          </p:nvSpPr>
          <p:spPr bwMode="auto">
            <a:xfrm>
              <a:off x="56" y="3912"/>
              <a:ext cx="80" cy="40"/>
            </a:xfrm>
            <a:custGeom>
              <a:avLst/>
              <a:gdLst>
                <a:gd name="T0" fmla="*/ 0 w 80"/>
                <a:gd name="T1" fmla="*/ 32 h 40"/>
                <a:gd name="T2" fmla="*/ 0 w 80"/>
                <a:gd name="T3" fmla="*/ 32 h 40"/>
                <a:gd name="T4" fmla="*/ 0 w 80"/>
                <a:gd name="T5" fmla="*/ 8 h 40"/>
                <a:gd name="T6" fmla="*/ 80 w 80"/>
                <a:gd name="T7" fmla="*/ 0 h 40"/>
                <a:gd name="T8" fmla="*/ 80 w 80"/>
                <a:gd name="T9" fmla="*/ 16 h 40"/>
                <a:gd name="T10" fmla="*/ 0 w 80"/>
                <a:gd name="T11" fmla="*/ 40 h 40"/>
                <a:gd name="T12" fmla="*/ 0 w 80"/>
                <a:gd name="T13" fmla="*/ 40 h 40"/>
                <a:gd name="T14" fmla="*/ 0 w 80"/>
                <a:gd name="T15" fmla="*/ 32 h 40"/>
                <a:gd name="T16" fmla="*/ 0 w 80"/>
                <a:gd name="T17" fmla="*/ 32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" h="40">
                  <a:moveTo>
                    <a:pt x="0" y="32"/>
                  </a:moveTo>
                  <a:lnTo>
                    <a:pt x="0" y="32"/>
                  </a:lnTo>
                  <a:lnTo>
                    <a:pt x="0" y="8"/>
                  </a:lnTo>
                  <a:lnTo>
                    <a:pt x="80" y="0"/>
                  </a:lnTo>
                  <a:lnTo>
                    <a:pt x="80" y="16"/>
                  </a:lnTo>
                  <a:lnTo>
                    <a:pt x="0" y="4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4" name="Freeform 44"/>
            <p:cNvSpPr>
              <a:spLocks/>
            </p:cNvSpPr>
            <p:nvPr/>
          </p:nvSpPr>
          <p:spPr bwMode="auto">
            <a:xfrm>
              <a:off x="56" y="200"/>
              <a:ext cx="80" cy="3720"/>
            </a:xfrm>
            <a:custGeom>
              <a:avLst/>
              <a:gdLst>
                <a:gd name="T0" fmla="*/ 0 w 80"/>
                <a:gd name="T1" fmla="*/ 3720 h 3720"/>
                <a:gd name="T2" fmla="*/ 0 w 80"/>
                <a:gd name="T3" fmla="*/ 3720 h 3720"/>
                <a:gd name="T4" fmla="*/ 0 w 80"/>
                <a:gd name="T5" fmla="*/ 0 h 3720"/>
                <a:gd name="T6" fmla="*/ 80 w 80"/>
                <a:gd name="T7" fmla="*/ 0 h 3720"/>
                <a:gd name="T8" fmla="*/ 80 w 80"/>
                <a:gd name="T9" fmla="*/ 3720 h 3720"/>
                <a:gd name="T10" fmla="*/ 0 w 80"/>
                <a:gd name="T11" fmla="*/ 3720 h 3720"/>
                <a:gd name="T12" fmla="*/ 0 w 80"/>
                <a:gd name="T13" fmla="*/ 3720 h 3720"/>
                <a:gd name="T14" fmla="*/ 0 w 80"/>
                <a:gd name="T15" fmla="*/ 3720 h 37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0" h="3720">
                  <a:moveTo>
                    <a:pt x="0" y="3720"/>
                  </a:moveTo>
                  <a:lnTo>
                    <a:pt x="0" y="3720"/>
                  </a:lnTo>
                  <a:lnTo>
                    <a:pt x="0" y="0"/>
                  </a:lnTo>
                  <a:lnTo>
                    <a:pt x="80" y="0"/>
                  </a:lnTo>
                  <a:lnTo>
                    <a:pt x="80" y="3720"/>
                  </a:lnTo>
                  <a:lnTo>
                    <a:pt x="0" y="3720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5" name="Freeform 45"/>
            <p:cNvSpPr>
              <a:spLocks/>
            </p:cNvSpPr>
            <p:nvPr/>
          </p:nvSpPr>
          <p:spPr bwMode="auto">
            <a:xfrm>
              <a:off x="56" y="168"/>
              <a:ext cx="80" cy="32"/>
            </a:xfrm>
            <a:custGeom>
              <a:avLst/>
              <a:gdLst>
                <a:gd name="T0" fmla="*/ 0 w 80"/>
                <a:gd name="T1" fmla="*/ 24 h 32"/>
                <a:gd name="T2" fmla="*/ 0 w 80"/>
                <a:gd name="T3" fmla="*/ 24 h 32"/>
                <a:gd name="T4" fmla="*/ 0 w 80"/>
                <a:gd name="T5" fmla="*/ 0 h 32"/>
                <a:gd name="T6" fmla="*/ 80 w 80"/>
                <a:gd name="T7" fmla="*/ 16 h 32"/>
                <a:gd name="T8" fmla="*/ 80 w 80"/>
                <a:gd name="T9" fmla="*/ 32 h 32"/>
                <a:gd name="T10" fmla="*/ 0 w 80"/>
                <a:gd name="T11" fmla="*/ 32 h 32"/>
                <a:gd name="T12" fmla="*/ 0 w 80"/>
                <a:gd name="T13" fmla="*/ 32 h 32"/>
                <a:gd name="T14" fmla="*/ 0 w 80"/>
                <a:gd name="T15" fmla="*/ 24 h 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0" h="32">
                  <a:moveTo>
                    <a:pt x="0" y="24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80" y="16"/>
                  </a:lnTo>
                  <a:lnTo>
                    <a:pt x="80" y="32"/>
                  </a:lnTo>
                  <a:lnTo>
                    <a:pt x="0" y="32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6" name="Freeform 46"/>
            <p:cNvSpPr>
              <a:spLocks/>
            </p:cNvSpPr>
            <p:nvPr/>
          </p:nvSpPr>
          <p:spPr bwMode="auto">
            <a:xfrm>
              <a:off x="56" y="144"/>
              <a:ext cx="88" cy="40"/>
            </a:xfrm>
            <a:custGeom>
              <a:avLst/>
              <a:gdLst>
                <a:gd name="T0" fmla="*/ 0 w 88"/>
                <a:gd name="T1" fmla="*/ 16 h 40"/>
                <a:gd name="T2" fmla="*/ 0 w 88"/>
                <a:gd name="T3" fmla="*/ 16 h 40"/>
                <a:gd name="T4" fmla="*/ 8 w 88"/>
                <a:gd name="T5" fmla="*/ 0 h 40"/>
                <a:gd name="T6" fmla="*/ 88 w 88"/>
                <a:gd name="T7" fmla="*/ 24 h 40"/>
                <a:gd name="T8" fmla="*/ 80 w 88"/>
                <a:gd name="T9" fmla="*/ 40 h 40"/>
                <a:gd name="T10" fmla="*/ 0 w 88"/>
                <a:gd name="T11" fmla="*/ 24 h 40"/>
                <a:gd name="T12" fmla="*/ 0 w 88"/>
                <a:gd name="T13" fmla="*/ 24 h 40"/>
                <a:gd name="T14" fmla="*/ 0 w 88"/>
                <a:gd name="T15" fmla="*/ 24 h 40"/>
                <a:gd name="T16" fmla="*/ 0 w 88"/>
                <a:gd name="T17" fmla="*/ 16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8" h="40">
                  <a:moveTo>
                    <a:pt x="0" y="16"/>
                  </a:moveTo>
                  <a:lnTo>
                    <a:pt x="0" y="16"/>
                  </a:lnTo>
                  <a:lnTo>
                    <a:pt x="8" y="0"/>
                  </a:lnTo>
                  <a:lnTo>
                    <a:pt x="88" y="24"/>
                  </a:lnTo>
                  <a:lnTo>
                    <a:pt x="80" y="40"/>
                  </a:lnTo>
                  <a:lnTo>
                    <a:pt x="0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7" name="Freeform 47"/>
            <p:cNvSpPr>
              <a:spLocks/>
            </p:cNvSpPr>
            <p:nvPr/>
          </p:nvSpPr>
          <p:spPr bwMode="auto">
            <a:xfrm>
              <a:off x="64" y="120"/>
              <a:ext cx="88" cy="56"/>
            </a:xfrm>
            <a:custGeom>
              <a:avLst/>
              <a:gdLst>
                <a:gd name="T0" fmla="*/ 8 w 88"/>
                <a:gd name="T1" fmla="*/ 16 h 56"/>
                <a:gd name="T2" fmla="*/ 8 w 88"/>
                <a:gd name="T3" fmla="*/ 16 h 56"/>
                <a:gd name="T4" fmla="*/ 16 w 88"/>
                <a:gd name="T5" fmla="*/ 0 h 56"/>
                <a:gd name="T6" fmla="*/ 88 w 88"/>
                <a:gd name="T7" fmla="*/ 40 h 56"/>
                <a:gd name="T8" fmla="*/ 72 w 88"/>
                <a:gd name="T9" fmla="*/ 56 h 56"/>
                <a:gd name="T10" fmla="*/ 0 w 88"/>
                <a:gd name="T11" fmla="*/ 24 h 56"/>
                <a:gd name="T12" fmla="*/ 0 w 88"/>
                <a:gd name="T13" fmla="*/ 24 h 56"/>
                <a:gd name="T14" fmla="*/ 0 w 88"/>
                <a:gd name="T15" fmla="*/ 24 h 56"/>
                <a:gd name="T16" fmla="*/ 8 w 88"/>
                <a:gd name="T17" fmla="*/ 16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8" h="56">
                  <a:moveTo>
                    <a:pt x="8" y="16"/>
                  </a:moveTo>
                  <a:lnTo>
                    <a:pt x="8" y="16"/>
                  </a:lnTo>
                  <a:lnTo>
                    <a:pt x="16" y="0"/>
                  </a:lnTo>
                  <a:lnTo>
                    <a:pt x="88" y="40"/>
                  </a:lnTo>
                  <a:lnTo>
                    <a:pt x="72" y="56"/>
                  </a:lnTo>
                  <a:lnTo>
                    <a:pt x="0" y="24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8" name="Freeform 48"/>
            <p:cNvSpPr>
              <a:spLocks/>
            </p:cNvSpPr>
            <p:nvPr/>
          </p:nvSpPr>
          <p:spPr bwMode="auto">
            <a:xfrm>
              <a:off x="80" y="96"/>
              <a:ext cx="80" cy="72"/>
            </a:xfrm>
            <a:custGeom>
              <a:avLst/>
              <a:gdLst>
                <a:gd name="T0" fmla="*/ 0 w 80"/>
                <a:gd name="T1" fmla="*/ 16 h 72"/>
                <a:gd name="T2" fmla="*/ 0 w 80"/>
                <a:gd name="T3" fmla="*/ 16 h 72"/>
                <a:gd name="T4" fmla="*/ 16 w 80"/>
                <a:gd name="T5" fmla="*/ 0 h 72"/>
                <a:gd name="T6" fmla="*/ 80 w 80"/>
                <a:gd name="T7" fmla="*/ 56 h 72"/>
                <a:gd name="T8" fmla="*/ 64 w 80"/>
                <a:gd name="T9" fmla="*/ 72 h 72"/>
                <a:gd name="T10" fmla="*/ 0 w 80"/>
                <a:gd name="T11" fmla="*/ 24 h 72"/>
                <a:gd name="T12" fmla="*/ 0 w 80"/>
                <a:gd name="T13" fmla="*/ 24 h 72"/>
                <a:gd name="T14" fmla="*/ 0 w 80"/>
                <a:gd name="T15" fmla="*/ 24 h 72"/>
                <a:gd name="T16" fmla="*/ 0 w 80"/>
                <a:gd name="T17" fmla="*/ 16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" h="72">
                  <a:moveTo>
                    <a:pt x="0" y="16"/>
                  </a:moveTo>
                  <a:lnTo>
                    <a:pt x="0" y="16"/>
                  </a:lnTo>
                  <a:lnTo>
                    <a:pt x="16" y="0"/>
                  </a:lnTo>
                  <a:lnTo>
                    <a:pt x="80" y="56"/>
                  </a:lnTo>
                  <a:lnTo>
                    <a:pt x="64" y="72"/>
                  </a:lnTo>
                  <a:lnTo>
                    <a:pt x="0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9" name="Freeform 49"/>
            <p:cNvSpPr>
              <a:spLocks/>
            </p:cNvSpPr>
            <p:nvPr/>
          </p:nvSpPr>
          <p:spPr bwMode="auto">
            <a:xfrm>
              <a:off x="96" y="80"/>
              <a:ext cx="72" cy="80"/>
            </a:xfrm>
            <a:custGeom>
              <a:avLst/>
              <a:gdLst>
                <a:gd name="T0" fmla="*/ 0 w 72"/>
                <a:gd name="T1" fmla="*/ 16 h 80"/>
                <a:gd name="T2" fmla="*/ 0 w 72"/>
                <a:gd name="T3" fmla="*/ 16 h 80"/>
                <a:gd name="T4" fmla="*/ 16 w 72"/>
                <a:gd name="T5" fmla="*/ 0 h 80"/>
                <a:gd name="T6" fmla="*/ 72 w 72"/>
                <a:gd name="T7" fmla="*/ 64 h 80"/>
                <a:gd name="T8" fmla="*/ 56 w 72"/>
                <a:gd name="T9" fmla="*/ 80 h 80"/>
                <a:gd name="T10" fmla="*/ 0 w 72"/>
                <a:gd name="T11" fmla="*/ 16 h 80"/>
                <a:gd name="T12" fmla="*/ 0 w 72"/>
                <a:gd name="T13" fmla="*/ 16 h 80"/>
                <a:gd name="T14" fmla="*/ 0 w 72"/>
                <a:gd name="T15" fmla="*/ 16 h 80"/>
                <a:gd name="T16" fmla="*/ 0 w 72"/>
                <a:gd name="T17" fmla="*/ 16 h 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2" h="80">
                  <a:moveTo>
                    <a:pt x="0" y="16"/>
                  </a:moveTo>
                  <a:lnTo>
                    <a:pt x="0" y="16"/>
                  </a:lnTo>
                  <a:lnTo>
                    <a:pt x="16" y="0"/>
                  </a:lnTo>
                  <a:lnTo>
                    <a:pt x="72" y="64"/>
                  </a:lnTo>
                  <a:lnTo>
                    <a:pt x="56" y="8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0" name="Freeform 50"/>
            <p:cNvSpPr>
              <a:spLocks/>
            </p:cNvSpPr>
            <p:nvPr/>
          </p:nvSpPr>
          <p:spPr bwMode="auto">
            <a:xfrm>
              <a:off x="112" y="72"/>
              <a:ext cx="64" cy="80"/>
            </a:xfrm>
            <a:custGeom>
              <a:avLst/>
              <a:gdLst>
                <a:gd name="T0" fmla="*/ 8 w 64"/>
                <a:gd name="T1" fmla="*/ 8 h 80"/>
                <a:gd name="T2" fmla="*/ 8 w 64"/>
                <a:gd name="T3" fmla="*/ 8 h 80"/>
                <a:gd name="T4" fmla="*/ 24 w 64"/>
                <a:gd name="T5" fmla="*/ 0 h 80"/>
                <a:gd name="T6" fmla="*/ 64 w 64"/>
                <a:gd name="T7" fmla="*/ 64 h 80"/>
                <a:gd name="T8" fmla="*/ 48 w 64"/>
                <a:gd name="T9" fmla="*/ 80 h 80"/>
                <a:gd name="T10" fmla="*/ 0 w 64"/>
                <a:gd name="T11" fmla="*/ 8 h 80"/>
                <a:gd name="T12" fmla="*/ 0 w 64"/>
                <a:gd name="T13" fmla="*/ 8 h 80"/>
                <a:gd name="T14" fmla="*/ 8 w 64"/>
                <a:gd name="T15" fmla="*/ 8 h 80"/>
                <a:gd name="T16" fmla="*/ 8 w 64"/>
                <a:gd name="T17" fmla="*/ 8 h 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" h="80">
                  <a:moveTo>
                    <a:pt x="8" y="8"/>
                  </a:moveTo>
                  <a:lnTo>
                    <a:pt x="8" y="8"/>
                  </a:lnTo>
                  <a:lnTo>
                    <a:pt x="24" y="0"/>
                  </a:lnTo>
                  <a:lnTo>
                    <a:pt x="64" y="64"/>
                  </a:lnTo>
                  <a:lnTo>
                    <a:pt x="48" y="80"/>
                  </a:lnTo>
                  <a:lnTo>
                    <a:pt x="0" y="8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1" name="Freeform 51"/>
            <p:cNvSpPr>
              <a:spLocks/>
            </p:cNvSpPr>
            <p:nvPr/>
          </p:nvSpPr>
          <p:spPr bwMode="auto">
            <a:xfrm>
              <a:off x="136" y="56"/>
              <a:ext cx="48" cy="88"/>
            </a:xfrm>
            <a:custGeom>
              <a:avLst/>
              <a:gdLst>
                <a:gd name="T0" fmla="*/ 8 w 48"/>
                <a:gd name="T1" fmla="*/ 8 h 88"/>
                <a:gd name="T2" fmla="*/ 8 w 48"/>
                <a:gd name="T3" fmla="*/ 8 h 88"/>
                <a:gd name="T4" fmla="*/ 24 w 48"/>
                <a:gd name="T5" fmla="*/ 0 h 88"/>
                <a:gd name="T6" fmla="*/ 48 w 48"/>
                <a:gd name="T7" fmla="*/ 80 h 88"/>
                <a:gd name="T8" fmla="*/ 32 w 48"/>
                <a:gd name="T9" fmla="*/ 88 h 88"/>
                <a:gd name="T10" fmla="*/ 0 w 48"/>
                <a:gd name="T11" fmla="*/ 16 h 88"/>
                <a:gd name="T12" fmla="*/ 0 w 48"/>
                <a:gd name="T13" fmla="*/ 16 h 88"/>
                <a:gd name="T14" fmla="*/ 8 w 48"/>
                <a:gd name="T15" fmla="*/ 8 h 88"/>
                <a:gd name="T16" fmla="*/ 8 w 48"/>
                <a:gd name="T17" fmla="*/ 8 h 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8" h="88">
                  <a:moveTo>
                    <a:pt x="8" y="8"/>
                  </a:moveTo>
                  <a:lnTo>
                    <a:pt x="8" y="8"/>
                  </a:lnTo>
                  <a:lnTo>
                    <a:pt x="24" y="0"/>
                  </a:lnTo>
                  <a:lnTo>
                    <a:pt x="48" y="80"/>
                  </a:lnTo>
                  <a:lnTo>
                    <a:pt x="32" y="88"/>
                  </a:lnTo>
                  <a:lnTo>
                    <a:pt x="0" y="16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2" name="Freeform 52"/>
            <p:cNvSpPr>
              <a:spLocks/>
            </p:cNvSpPr>
            <p:nvPr/>
          </p:nvSpPr>
          <p:spPr bwMode="auto">
            <a:xfrm>
              <a:off x="160" y="56"/>
              <a:ext cx="40" cy="80"/>
            </a:xfrm>
            <a:custGeom>
              <a:avLst/>
              <a:gdLst>
                <a:gd name="T0" fmla="*/ 8 w 40"/>
                <a:gd name="T1" fmla="*/ 0 h 80"/>
                <a:gd name="T2" fmla="*/ 8 w 40"/>
                <a:gd name="T3" fmla="*/ 0 h 80"/>
                <a:gd name="T4" fmla="*/ 32 w 40"/>
                <a:gd name="T5" fmla="*/ 0 h 80"/>
                <a:gd name="T6" fmla="*/ 40 w 40"/>
                <a:gd name="T7" fmla="*/ 80 h 80"/>
                <a:gd name="T8" fmla="*/ 24 w 40"/>
                <a:gd name="T9" fmla="*/ 80 h 80"/>
                <a:gd name="T10" fmla="*/ 0 w 40"/>
                <a:gd name="T11" fmla="*/ 0 h 80"/>
                <a:gd name="T12" fmla="*/ 0 w 40"/>
                <a:gd name="T13" fmla="*/ 0 h 80"/>
                <a:gd name="T14" fmla="*/ 8 w 40"/>
                <a:gd name="T15" fmla="*/ 0 h 80"/>
                <a:gd name="T16" fmla="*/ 8 w 40"/>
                <a:gd name="T17" fmla="*/ 0 h 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" h="80">
                  <a:moveTo>
                    <a:pt x="8" y="0"/>
                  </a:moveTo>
                  <a:lnTo>
                    <a:pt x="8" y="0"/>
                  </a:lnTo>
                  <a:lnTo>
                    <a:pt x="32" y="0"/>
                  </a:lnTo>
                  <a:lnTo>
                    <a:pt x="40" y="80"/>
                  </a:lnTo>
                  <a:lnTo>
                    <a:pt x="24" y="80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3" name="Freeform 53"/>
            <p:cNvSpPr>
              <a:spLocks/>
            </p:cNvSpPr>
            <p:nvPr/>
          </p:nvSpPr>
          <p:spPr bwMode="auto">
            <a:xfrm>
              <a:off x="192" y="56"/>
              <a:ext cx="2712" cy="80"/>
            </a:xfrm>
            <a:custGeom>
              <a:avLst/>
              <a:gdLst>
                <a:gd name="T0" fmla="*/ 8 w 2712"/>
                <a:gd name="T1" fmla="*/ 0 h 80"/>
                <a:gd name="T2" fmla="*/ 8 w 2712"/>
                <a:gd name="T3" fmla="*/ 0 h 80"/>
                <a:gd name="T4" fmla="*/ 2712 w 2712"/>
                <a:gd name="T5" fmla="*/ 0 h 80"/>
                <a:gd name="T6" fmla="*/ 2712 w 2712"/>
                <a:gd name="T7" fmla="*/ 80 h 80"/>
                <a:gd name="T8" fmla="*/ 8 w 2712"/>
                <a:gd name="T9" fmla="*/ 80 h 80"/>
                <a:gd name="T10" fmla="*/ 0 w 2712"/>
                <a:gd name="T11" fmla="*/ 0 h 80"/>
                <a:gd name="T12" fmla="*/ 0 w 2712"/>
                <a:gd name="T13" fmla="*/ 0 h 80"/>
                <a:gd name="T14" fmla="*/ 8 w 271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12" h="80">
                  <a:moveTo>
                    <a:pt x="8" y="0"/>
                  </a:moveTo>
                  <a:lnTo>
                    <a:pt x="8" y="0"/>
                  </a:lnTo>
                  <a:lnTo>
                    <a:pt x="2712" y="0"/>
                  </a:lnTo>
                  <a:lnTo>
                    <a:pt x="2712" y="80"/>
                  </a:lnTo>
                  <a:lnTo>
                    <a:pt x="8" y="80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4" name="Freeform 54"/>
            <p:cNvSpPr>
              <a:spLocks/>
            </p:cNvSpPr>
            <p:nvPr/>
          </p:nvSpPr>
          <p:spPr bwMode="auto">
            <a:xfrm>
              <a:off x="2904" y="56"/>
              <a:ext cx="2712" cy="80"/>
            </a:xfrm>
            <a:custGeom>
              <a:avLst/>
              <a:gdLst>
                <a:gd name="T0" fmla="*/ 0 w 2712"/>
                <a:gd name="T1" fmla="*/ 80 h 80"/>
                <a:gd name="T2" fmla="*/ 0 w 2712"/>
                <a:gd name="T3" fmla="*/ 0 h 80"/>
                <a:gd name="T4" fmla="*/ 2712 w 2712"/>
                <a:gd name="T5" fmla="*/ 0 h 80"/>
                <a:gd name="T6" fmla="*/ 2712 w 2712"/>
                <a:gd name="T7" fmla="*/ 80 h 80"/>
                <a:gd name="T8" fmla="*/ 0 w 2712"/>
                <a:gd name="T9" fmla="*/ 80 h 80"/>
                <a:gd name="T10" fmla="*/ 0 w 2712"/>
                <a:gd name="T11" fmla="*/ 8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12" h="80">
                  <a:moveTo>
                    <a:pt x="0" y="80"/>
                  </a:moveTo>
                  <a:lnTo>
                    <a:pt x="0" y="0"/>
                  </a:lnTo>
                  <a:lnTo>
                    <a:pt x="2712" y="0"/>
                  </a:lnTo>
                  <a:lnTo>
                    <a:pt x="2712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5" name="Rectangle 55"/>
            <p:cNvSpPr>
              <a:spLocks noChangeArrowheads="1"/>
            </p:cNvSpPr>
            <p:nvPr/>
          </p:nvSpPr>
          <p:spPr bwMode="auto">
            <a:xfrm>
              <a:off x="288" y="3952"/>
              <a:ext cx="1328" cy="1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6" name="Freeform 56"/>
            <p:cNvSpPr>
              <a:spLocks/>
            </p:cNvSpPr>
            <p:nvPr/>
          </p:nvSpPr>
          <p:spPr bwMode="auto">
            <a:xfrm>
              <a:off x="368" y="3792"/>
              <a:ext cx="896" cy="408"/>
            </a:xfrm>
            <a:custGeom>
              <a:avLst/>
              <a:gdLst>
                <a:gd name="T0" fmla="*/ 232 w 896"/>
                <a:gd name="T1" fmla="*/ 344 h 408"/>
                <a:gd name="T2" fmla="*/ 192 w 896"/>
                <a:gd name="T3" fmla="*/ 368 h 408"/>
                <a:gd name="T4" fmla="*/ 136 w 896"/>
                <a:gd name="T5" fmla="*/ 304 h 408"/>
                <a:gd name="T6" fmla="*/ 56 w 896"/>
                <a:gd name="T7" fmla="*/ 152 h 408"/>
                <a:gd name="T8" fmla="*/ 64 w 896"/>
                <a:gd name="T9" fmla="*/ 80 h 408"/>
                <a:gd name="T10" fmla="*/ 176 w 896"/>
                <a:gd name="T11" fmla="*/ 40 h 408"/>
                <a:gd name="T12" fmla="*/ 224 w 896"/>
                <a:gd name="T13" fmla="*/ 64 h 408"/>
                <a:gd name="T14" fmla="*/ 232 w 896"/>
                <a:gd name="T15" fmla="*/ 96 h 408"/>
                <a:gd name="T16" fmla="*/ 232 w 896"/>
                <a:gd name="T17" fmla="*/ 96 h 408"/>
                <a:gd name="T18" fmla="*/ 256 w 896"/>
                <a:gd name="T19" fmla="*/ 96 h 408"/>
                <a:gd name="T20" fmla="*/ 280 w 896"/>
                <a:gd name="T21" fmla="*/ 96 h 408"/>
                <a:gd name="T22" fmla="*/ 280 w 896"/>
                <a:gd name="T23" fmla="*/ 96 h 408"/>
                <a:gd name="T24" fmla="*/ 264 w 896"/>
                <a:gd name="T25" fmla="*/ 48 h 408"/>
                <a:gd name="T26" fmla="*/ 224 w 896"/>
                <a:gd name="T27" fmla="*/ 16 h 408"/>
                <a:gd name="T28" fmla="*/ 80 w 896"/>
                <a:gd name="T29" fmla="*/ 16 h 408"/>
                <a:gd name="T30" fmla="*/ 0 w 896"/>
                <a:gd name="T31" fmla="*/ 104 h 408"/>
                <a:gd name="T32" fmla="*/ 80 w 896"/>
                <a:gd name="T33" fmla="*/ 264 h 408"/>
                <a:gd name="T34" fmla="*/ 192 w 896"/>
                <a:gd name="T35" fmla="*/ 408 h 408"/>
                <a:gd name="T36" fmla="*/ 232 w 896"/>
                <a:gd name="T37" fmla="*/ 400 h 408"/>
                <a:gd name="T38" fmla="*/ 264 w 896"/>
                <a:gd name="T39" fmla="*/ 336 h 408"/>
                <a:gd name="T40" fmla="*/ 304 w 896"/>
                <a:gd name="T41" fmla="*/ 216 h 408"/>
                <a:gd name="T42" fmla="*/ 336 w 896"/>
                <a:gd name="T43" fmla="*/ 128 h 408"/>
                <a:gd name="T44" fmla="*/ 360 w 896"/>
                <a:gd name="T45" fmla="*/ 128 h 408"/>
                <a:gd name="T46" fmla="*/ 400 w 896"/>
                <a:gd name="T47" fmla="*/ 224 h 408"/>
                <a:gd name="T48" fmla="*/ 440 w 896"/>
                <a:gd name="T49" fmla="*/ 320 h 408"/>
                <a:gd name="T50" fmla="*/ 496 w 896"/>
                <a:gd name="T51" fmla="*/ 320 h 408"/>
                <a:gd name="T52" fmla="*/ 528 w 896"/>
                <a:gd name="T53" fmla="*/ 224 h 408"/>
                <a:gd name="T54" fmla="*/ 576 w 896"/>
                <a:gd name="T55" fmla="*/ 128 h 408"/>
                <a:gd name="T56" fmla="*/ 616 w 896"/>
                <a:gd name="T57" fmla="*/ 224 h 408"/>
                <a:gd name="T58" fmla="*/ 656 w 896"/>
                <a:gd name="T59" fmla="*/ 320 h 408"/>
                <a:gd name="T60" fmla="*/ 720 w 896"/>
                <a:gd name="T61" fmla="*/ 320 h 408"/>
                <a:gd name="T62" fmla="*/ 744 w 896"/>
                <a:gd name="T63" fmla="*/ 224 h 408"/>
                <a:gd name="T64" fmla="*/ 792 w 896"/>
                <a:gd name="T65" fmla="*/ 120 h 408"/>
                <a:gd name="T66" fmla="*/ 824 w 896"/>
                <a:gd name="T67" fmla="*/ 120 h 408"/>
                <a:gd name="T68" fmla="*/ 864 w 896"/>
                <a:gd name="T69" fmla="*/ 152 h 408"/>
                <a:gd name="T70" fmla="*/ 832 w 896"/>
                <a:gd name="T71" fmla="*/ 192 h 408"/>
                <a:gd name="T72" fmla="*/ 808 w 896"/>
                <a:gd name="T73" fmla="*/ 192 h 408"/>
                <a:gd name="T74" fmla="*/ 808 w 896"/>
                <a:gd name="T75" fmla="*/ 208 h 408"/>
                <a:gd name="T76" fmla="*/ 816 w 896"/>
                <a:gd name="T77" fmla="*/ 240 h 408"/>
                <a:gd name="T78" fmla="*/ 848 w 896"/>
                <a:gd name="T79" fmla="*/ 312 h 408"/>
                <a:gd name="T80" fmla="*/ 864 w 896"/>
                <a:gd name="T81" fmla="*/ 312 h 408"/>
                <a:gd name="T82" fmla="*/ 872 w 896"/>
                <a:gd name="T83" fmla="*/ 288 h 408"/>
                <a:gd name="T84" fmla="*/ 848 w 896"/>
                <a:gd name="T85" fmla="*/ 216 h 408"/>
                <a:gd name="T86" fmla="*/ 896 w 896"/>
                <a:gd name="T87" fmla="*/ 152 h 408"/>
                <a:gd name="T88" fmla="*/ 832 w 896"/>
                <a:gd name="T89" fmla="*/ 96 h 408"/>
                <a:gd name="T90" fmla="*/ 792 w 896"/>
                <a:gd name="T91" fmla="*/ 96 h 408"/>
                <a:gd name="T92" fmla="*/ 736 w 896"/>
                <a:gd name="T93" fmla="*/ 144 h 408"/>
                <a:gd name="T94" fmla="*/ 696 w 896"/>
                <a:gd name="T95" fmla="*/ 288 h 408"/>
                <a:gd name="T96" fmla="*/ 672 w 896"/>
                <a:gd name="T97" fmla="*/ 288 h 408"/>
                <a:gd name="T98" fmla="*/ 624 w 896"/>
                <a:gd name="T99" fmla="*/ 144 h 408"/>
                <a:gd name="T100" fmla="*/ 576 w 896"/>
                <a:gd name="T101" fmla="*/ 96 h 408"/>
                <a:gd name="T102" fmla="*/ 528 w 896"/>
                <a:gd name="T103" fmla="*/ 144 h 408"/>
                <a:gd name="T104" fmla="*/ 472 w 896"/>
                <a:gd name="T105" fmla="*/ 296 h 408"/>
                <a:gd name="T106" fmla="*/ 456 w 896"/>
                <a:gd name="T107" fmla="*/ 296 h 408"/>
                <a:gd name="T108" fmla="*/ 400 w 896"/>
                <a:gd name="T109" fmla="*/ 144 h 408"/>
                <a:gd name="T110" fmla="*/ 352 w 896"/>
                <a:gd name="T111" fmla="*/ 96 h 408"/>
                <a:gd name="T112" fmla="*/ 312 w 896"/>
                <a:gd name="T113" fmla="*/ 104 h 408"/>
                <a:gd name="T114" fmla="*/ 264 w 896"/>
                <a:gd name="T115" fmla="*/ 240 h 40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896" h="408">
                  <a:moveTo>
                    <a:pt x="248" y="312"/>
                  </a:moveTo>
                  <a:lnTo>
                    <a:pt x="240" y="320"/>
                  </a:lnTo>
                  <a:lnTo>
                    <a:pt x="240" y="328"/>
                  </a:lnTo>
                  <a:lnTo>
                    <a:pt x="232" y="344"/>
                  </a:lnTo>
                  <a:lnTo>
                    <a:pt x="224" y="352"/>
                  </a:lnTo>
                  <a:lnTo>
                    <a:pt x="216" y="368"/>
                  </a:lnTo>
                  <a:lnTo>
                    <a:pt x="192" y="368"/>
                  </a:lnTo>
                  <a:lnTo>
                    <a:pt x="160" y="352"/>
                  </a:lnTo>
                  <a:lnTo>
                    <a:pt x="136" y="304"/>
                  </a:lnTo>
                  <a:lnTo>
                    <a:pt x="104" y="248"/>
                  </a:lnTo>
                  <a:lnTo>
                    <a:pt x="64" y="184"/>
                  </a:lnTo>
                  <a:lnTo>
                    <a:pt x="56" y="152"/>
                  </a:lnTo>
                  <a:lnTo>
                    <a:pt x="48" y="128"/>
                  </a:lnTo>
                  <a:lnTo>
                    <a:pt x="56" y="96"/>
                  </a:lnTo>
                  <a:lnTo>
                    <a:pt x="64" y="80"/>
                  </a:lnTo>
                  <a:lnTo>
                    <a:pt x="104" y="48"/>
                  </a:lnTo>
                  <a:lnTo>
                    <a:pt x="160" y="40"/>
                  </a:lnTo>
                  <a:lnTo>
                    <a:pt x="176" y="40"/>
                  </a:lnTo>
                  <a:lnTo>
                    <a:pt x="200" y="48"/>
                  </a:lnTo>
                  <a:lnTo>
                    <a:pt x="216" y="56"/>
                  </a:lnTo>
                  <a:lnTo>
                    <a:pt x="224" y="64"/>
                  </a:lnTo>
                  <a:lnTo>
                    <a:pt x="232" y="80"/>
                  </a:lnTo>
                  <a:lnTo>
                    <a:pt x="232" y="96"/>
                  </a:lnTo>
                  <a:lnTo>
                    <a:pt x="240" y="96"/>
                  </a:lnTo>
                  <a:lnTo>
                    <a:pt x="256" y="96"/>
                  </a:lnTo>
                  <a:lnTo>
                    <a:pt x="264" y="96"/>
                  </a:lnTo>
                  <a:lnTo>
                    <a:pt x="280" y="96"/>
                  </a:lnTo>
                  <a:lnTo>
                    <a:pt x="280" y="72"/>
                  </a:lnTo>
                  <a:lnTo>
                    <a:pt x="264" y="48"/>
                  </a:lnTo>
                  <a:lnTo>
                    <a:pt x="248" y="32"/>
                  </a:lnTo>
                  <a:lnTo>
                    <a:pt x="224" y="16"/>
                  </a:lnTo>
                  <a:lnTo>
                    <a:pt x="192" y="8"/>
                  </a:lnTo>
                  <a:lnTo>
                    <a:pt x="152" y="0"/>
                  </a:lnTo>
                  <a:lnTo>
                    <a:pt x="80" y="16"/>
                  </a:lnTo>
                  <a:lnTo>
                    <a:pt x="24" y="48"/>
                  </a:lnTo>
                  <a:lnTo>
                    <a:pt x="8" y="72"/>
                  </a:lnTo>
                  <a:lnTo>
                    <a:pt x="0" y="104"/>
                  </a:lnTo>
                  <a:lnTo>
                    <a:pt x="0" y="144"/>
                  </a:lnTo>
                  <a:lnTo>
                    <a:pt x="16" y="184"/>
                  </a:lnTo>
                  <a:lnTo>
                    <a:pt x="80" y="264"/>
                  </a:lnTo>
                  <a:lnTo>
                    <a:pt x="120" y="328"/>
                  </a:lnTo>
                  <a:lnTo>
                    <a:pt x="152" y="384"/>
                  </a:lnTo>
                  <a:lnTo>
                    <a:pt x="192" y="408"/>
                  </a:lnTo>
                  <a:lnTo>
                    <a:pt x="208" y="408"/>
                  </a:lnTo>
                  <a:lnTo>
                    <a:pt x="232" y="400"/>
                  </a:lnTo>
                  <a:lnTo>
                    <a:pt x="248" y="384"/>
                  </a:lnTo>
                  <a:lnTo>
                    <a:pt x="256" y="360"/>
                  </a:lnTo>
                  <a:lnTo>
                    <a:pt x="264" y="336"/>
                  </a:lnTo>
                  <a:lnTo>
                    <a:pt x="264" y="312"/>
                  </a:lnTo>
                  <a:lnTo>
                    <a:pt x="280" y="264"/>
                  </a:lnTo>
                  <a:lnTo>
                    <a:pt x="304" y="216"/>
                  </a:lnTo>
                  <a:lnTo>
                    <a:pt x="320" y="176"/>
                  </a:lnTo>
                  <a:lnTo>
                    <a:pt x="336" y="128"/>
                  </a:lnTo>
                  <a:lnTo>
                    <a:pt x="344" y="128"/>
                  </a:lnTo>
                  <a:lnTo>
                    <a:pt x="352" y="128"/>
                  </a:lnTo>
                  <a:lnTo>
                    <a:pt x="360" y="128"/>
                  </a:lnTo>
                  <a:lnTo>
                    <a:pt x="368" y="128"/>
                  </a:lnTo>
                  <a:lnTo>
                    <a:pt x="384" y="176"/>
                  </a:lnTo>
                  <a:lnTo>
                    <a:pt x="400" y="224"/>
                  </a:lnTo>
                  <a:lnTo>
                    <a:pt x="416" y="272"/>
                  </a:lnTo>
                  <a:lnTo>
                    <a:pt x="440" y="320"/>
                  </a:lnTo>
                  <a:lnTo>
                    <a:pt x="448" y="320"/>
                  </a:lnTo>
                  <a:lnTo>
                    <a:pt x="464" y="320"/>
                  </a:lnTo>
                  <a:lnTo>
                    <a:pt x="480" y="320"/>
                  </a:lnTo>
                  <a:lnTo>
                    <a:pt x="496" y="320"/>
                  </a:lnTo>
                  <a:lnTo>
                    <a:pt x="512" y="272"/>
                  </a:lnTo>
                  <a:lnTo>
                    <a:pt x="528" y="224"/>
                  </a:lnTo>
                  <a:lnTo>
                    <a:pt x="544" y="176"/>
                  </a:lnTo>
                  <a:lnTo>
                    <a:pt x="560" y="128"/>
                  </a:lnTo>
                  <a:lnTo>
                    <a:pt x="576" y="128"/>
                  </a:lnTo>
                  <a:lnTo>
                    <a:pt x="584" y="128"/>
                  </a:lnTo>
                  <a:lnTo>
                    <a:pt x="600" y="176"/>
                  </a:lnTo>
                  <a:lnTo>
                    <a:pt x="616" y="224"/>
                  </a:lnTo>
                  <a:lnTo>
                    <a:pt x="640" y="272"/>
                  </a:lnTo>
                  <a:lnTo>
                    <a:pt x="656" y="320"/>
                  </a:lnTo>
                  <a:lnTo>
                    <a:pt x="664" y="320"/>
                  </a:lnTo>
                  <a:lnTo>
                    <a:pt x="688" y="320"/>
                  </a:lnTo>
                  <a:lnTo>
                    <a:pt x="704" y="320"/>
                  </a:lnTo>
                  <a:lnTo>
                    <a:pt x="720" y="320"/>
                  </a:lnTo>
                  <a:lnTo>
                    <a:pt x="736" y="272"/>
                  </a:lnTo>
                  <a:lnTo>
                    <a:pt x="744" y="224"/>
                  </a:lnTo>
                  <a:lnTo>
                    <a:pt x="760" y="176"/>
                  </a:lnTo>
                  <a:lnTo>
                    <a:pt x="776" y="120"/>
                  </a:lnTo>
                  <a:lnTo>
                    <a:pt x="792" y="120"/>
                  </a:lnTo>
                  <a:lnTo>
                    <a:pt x="800" y="120"/>
                  </a:lnTo>
                  <a:lnTo>
                    <a:pt x="816" y="120"/>
                  </a:lnTo>
                  <a:lnTo>
                    <a:pt x="824" y="120"/>
                  </a:lnTo>
                  <a:lnTo>
                    <a:pt x="856" y="136"/>
                  </a:lnTo>
                  <a:lnTo>
                    <a:pt x="864" y="152"/>
                  </a:lnTo>
                  <a:lnTo>
                    <a:pt x="856" y="184"/>
                  </a:lnTo>
                  <a:lnTo>
                    <a:pt x="832" y="192"/>
                  </a:lnTo>
                  <a:lnTo>
                    <a:pt x="824" y="192"/>
                  </a:lnTo>
                  <a:lnTo>
                    <a:pt x="816" y="192"/>
                  </a:lnTo>
                  <a:lnTo>
                    <a:pt x="808" y="192"/>
                  </a:lnTo>
                  <a:lnTo>
                    <a:pt x="808" y="200"/>
                  </a:lnTo>
                  <a:lnTo>
                    <a:pt x="808" y="208"/>
                  </a:lnTo>
                  <a:lnTo>
                    <a:pt x="808" y="216"/>
                  </a:lnTo>
                  <a:lnTo>
                    <a:pt x="816" y="240"/>
                  </a:lnTo>
                  <a:lnTo>
                    <a:pt x="824" y="264"/>
                  </a:lnTo>
                  <a:lnTo>
                    <a:pt x="840" y="288"/>
                  </a:lnTo>
                  <a:lnTo>
                    <a:pt x="848" y="312"/>
                  </a:lnTo>
                  <a:lnTo>
                    <a:pt x="856" y="312"/>
                  </a:lnTo>
                  <a:lnTo>
                    <a:pt x="864" y="312"/>
                  </a:lnTo>
                  <a:lnTo>
                    <a:pt x="872" y="312"/>
                  </a:lnTo>
                  <a:lnTo>
                    <a:pt x="888" y="312"/>
                  </a:lnTo>
                  <a:lnTo>
                    <a:pt x="872" y="288"/>
                  </a:lnTo>
                  <a:lnTo>
                    <a:pt x="864" y="264"/>
                  </a:lnTo>
                  <a:lnTo>
                    <a:pt x="856" y="240"/>
                  </a:lnTo>
                  <a:lnTo>
                    <a:pt x="848" y="216"/>
                  </a:lnTo>
                  <a:lnTo>
                    <a:pt x="880" y="200"/>
                  </a:lnTo>
                  <a:lnTo>
                    <a:pt x="896" y="152"/>
                  </a:lnTo>
                  <a:lnTo>
                    <a:pt x="896" y="136"/>
                  </a:lnTo>
                  <a:lnTo>
                    <a:pt x="880" y="112"/>
                  </a:lnTo>
                  <a:lnTo>
                    <a:pt x="856" y="104"/>
                  </a:lnTo>
                  <a:lnTo>
                    <a:pt x="832" y="96"/>
                  </a:lnTo>
                  <a:lnTo>
                    <a:pt x="808" y="96"/>
                  </a:lnTo>
                  <a:lnTo>
                    <a:pt x="792" y="96"/>
                  </a:lnTo>
                  <a:lnTo>
                    <a:pt x="768" y="96"/>
                  </a:lnTo>
                  <a:lnTo>
                    <a:pt x="752" y="96"/>
                  </a:lnTo>
                  <a:lnTo>
                    <a:pt x="736" y="144"/>
                  </a:lnTo>
                  <a:lnTo>
                    <a:pt x="720" y="192"/>
                  </a:lnTo>
                  <a:lnTo>
                    <a:pt x="712" y="240"/>
                  </a:lnTo>
                  <a:lnTo>
                    <a:pt x="696" y="288"/>
                  </a:lnTo>
                  <a:lnTo>
                    <a:pt x="680" y="288"/>
                  </a:lnTo>
                  <a:lnTo>
                    <a:pt x="672" y="288"/>
                  </a:lnTo>
                  <a:lnTo>
                    <a:pt x="656" y="240"/>
                  </a:lnTo>
                  <a:lnTo>
                    <a:pt x="640" y="192"/>
                  </a:lnTo>
                  <a:lnTo>
                    <a:pt x="624" y="144"/>
                  </a:lnTo>
                  <a:lnTo>
                    <a:pt x="600" y="96"/>
                  </a:lnTo>
                  <a:lnTo>
                    <a:pt x="592" y="96"/>
                  </a:lnTo>
                  <a:lnTo>
                    <a:pt x="576" y="96"/>
                  </a:lnTo>
                  <a:lnTo>
                    <a:pt x="560" y="96"/>
                  </a:lnTo>
                  <a:lnTo>
                    <a:pt x="544" y="96"/>
                  </a:lnTo>
                  <a:lnTo>
                    <a:pt x="528" y="144"/>
                  </a:lnTo>
                  <a:lnTo>
                    <a:pt x="512" y="200"/>
                  </a:lnTo>
                  <a:lnTo>
                    <a:pt x="496" y="248"/>
                  </a:lnTo>
                  <a:lnTo>
                    <a:pt x="472" y="296"/>
                  </a:lnTo>
                  <a:lnTo>
                    <a:pt x="464" y="296"/>
                  </a:lnTo>
                  <a:lnTo>
                    <a:pt x="456" y="296"/>
                  </a:lnTo>
                  <a:lnTo>
                    <a:pt x="440" y="248"/>
                  </a:lnTo>
                  <a:lnTo>
                    <a:pt x="416" y="192"/>
                  </a:lnTo>
                  <a:lnTo>
                    <a:pt x="400" y="144"/>
                  </a:lnTo>
                  <a:lnTo>
                    <a:pt x="376" y="96"/>
                  </a:lnTo>
                  <a:lnTo>
                    <a:pt x="368" y="96"/>
                  </a:lnTo>
                  <a:lnTo>
                    <a:pt x="352" y="96"/>
                  </a:lnTo>
                  <a:lnTo>
                    <a:pt x="328" y="96"/>
                  </a:lnTo>
                  <a:lnTo>
                    <a:pt x="320" y="96"/>
                  </a:lnTo>
                  <a:lnTo>
                    <a:pt x="312" y="104"/>
                  </a:lnTo>
                  <a:lnTo>
                    <a:pt x="304" y="128"/>
                  </a:lnTo>
                  <a:lnTo>
                    <a:pt x="296" y="160"/>
                  </a:lnTo>
                  <a:lnTo>
                    <a:pt x="280" y="200"/>
                  </a:lnTo>
                  <a:lnTo>
                    <a:pt x="264" y="240"/>
                  </a:lnTo>
                  <a:lnTo>
                    <a:pt x="256" y="280"/>
                  </a:lnTo>
                  <a:lnTo>
                    <a:pt x="248" y="304"/>
                  </a:lnTo>
                  <a:lnTo>
                    <a:pt x="248" y="3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7" name="Freeform 57"/>
            <p:cNvSpPr>
              <a:spLocks/>
            </p:cNvSpPr>
            <p:nvPr/>
          </p:nvSpPr>
          <p:spPr bwMode="auto">
            <a:xfrm>
              <a:off x="288" y="3952"/>
              <a:ext cx="1328" cy="120"/>
            </a:xfrm>
            <a:custGeom>
              <a:avLst/>
              <a:gdLst>
                <a:gd name="T0" fmla="*/ 0 w 1328"/>
                <a:gd name="T1" fmla="*/ 0 h 120"/>
                <a:gd name="T2" fmla="*/ 1328 w 1328"/>
                <a:gd name="T3" fmla="*/ 0 h 120"/>
                <a:gd name="T4" fmla="*/ 1328 w 1328"/>
                <a:gd name="T5" fmla="*/ 0 h 120"/>
                <a:gd name="T6" fmla="*/ 1328 w 1328"/>
                <a:gd name="T7" fmla="*/ 120 h 120"/>
                <a:gd name="T8" fmla="*/ 1328 w 1328"/>
                <a:gd name="T9" fmla="*/ 120 h 120"/>
                <a:gd name="T10" fmla="*/ 0 w 1328"/>
                <a:gd name="T11" fmla="*/ 120 h 120"/>
                <a:gd name="T12" fmla="*/ 0 w 1328"/>
                <a:gd name="T13" fmla="*/ 120 h 120"/>
                <a:gd name="T14" fmla="*/ 0 w 1328"/>
                <a:gd name="T15" fmla="*/ 0 h 120"/>
                <a:gd name="T16" fmla="*/ 0 w 1328"/>
                <a:gd name="T17" fmla="*/ 0 h 1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28" h="120">
                  <a:moveTo>
                    <a:pt x="0" y="0"/>
                  </a:moveTo>
                  <a:lnTo>
                    <a:pt x="1328" y="0"/>
                  </a:lnTo>
                  <a:lnTo>
                    <a:pt x="1328" y="120"/>
                  </a:lnTo>
                  <a:lnTo>
                    <a:pt x="0" y="12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8" name="Freeform 58"/>
            <p:cNvSpPr>
              <a:spLocks/>
            </p:cNvSpPr>
            <p:nvPr/>
          </p:nvSpPr>
          <p:spPr bwMode="auto">
            <a:xfrm>
              <a:off x="368" y="3792"/>
              <a:ext cx="896" cy="408"/>
            </a:xfrm>
            <a:custGeom>
              <a:avLst/>
              <a:gdLst>
                <a:gd name="T0" fmla="*/ 224 w 896"/>
                <a:gd name="T1" fmla="*/ 352 h 408"/>
                <a:gd name="T2" fmla="*/ 192 w 896"/>
                <a:gd name="T3" fmla="*/ 368 h 408"/>
                <a:gd name="T4" fmla="*/ 104 w 896"/>
                <a:gd name="T5" fmla="*/ 248 h 408"/>
                <a:gd name="T6" fmla="*/ 48 w 896"/>
                <a:gd name="T7" fmla="*/ 128 h 408"/>
                <a:gd name="T8" fmla="*/ 104 w 896"/>
                <a:gd name="T9" fmla="*/ 48 h 408"/>
                <a:gd name="T10" fmla="*/ 200 w 896"/>
                <a:gd name="T11" fmla="*/ 48 h 408"/>
                <a:gd name="T12" fmla="*/ 224 w 896"/>
                <a:gd name="T13" fmla="*/ 64 h 408"/>
                <a:gd name="T14" fmla="*/ 232 w 896"/>
                <a:gd name="T15" fmla="*/ 96 h 408"/>
                <a:gd name="T16" fmla="*/ 232 w 896"/>
                <a:gd name="T17" fmla="*/ 96 h 408"/>
                <a:gd name="T18" fmla="*/ 256 w 896"/>
                <a:gd name="T19" fmla="*/ 96 h 408"/>
                <a:gd name="T20" fmla="*/ 280 w 896"/>
                <a:gd name="T21" fmla="*/ 96 h 408"/>
                <a:gd name="T22" fmla="*/ 280 w 896"/>
                <a:gd name="T23" fmla="*/ 96 h 408"/>
                <a:gd name="T24" fmla="*/ 264 w 896"/>
                <a:gd name="T25" fmla="*/ 48 h 408"/>
                <a:gd name="T26" fmla="*/ 192 w 896"/>
                <a:gd name="T27" fmla="*/ 8 h 408"/>
                <a:gd name="T28" fmla="*/ 24 w 896"/>
                <a:gd name="T29" fmla="*/ 48 h 408"/>
                <a:gd name="T30" fmla="*/ 0 w 896"/>
                <a:gd name="T31" fmla="*/ 144 h 408"/>
                <a:gd name="T32" fmla="*/ 120 w 896"/>
                <a:gd name="T33" fmla="*/ 328 h 408"/>
                <a:gd name="T34" fmla="*/ 192 w 896"/>
                <a:gd name="T35" fmla="*/ 408 h 408"/>
                <a:gd name="T36" fmla="*/ 248 w 896"/>
                <a:gd name="T37" fmla="*/ 384 h 408"/>
                <a:gd name="T38" fmla="*/ 264 w 896"/>
                <a:gd name="T39" fmla="*/ 312 h 408"/>
                <a:gd name="T40" fmla="*/ 304 w 896"/>
                <a:gd name="T41" fmla="*/ 216 h 408"/>
                <a:gd name="T42" fmla="*/ 344 w 896"/>
                <a:gd name="T43" fmla="*/ 128 h 408"/>
                <a:gd name="T44" fmla="*/ 368 w 896"/>
                <a:gd name="T45" fmla="*/ 128 h 408"/>
                <a:gd name="T46" fmla="*/ 400 w 896"/>
                <a:gd name="T47" fmla="*/ 224 h 408"/>
                <a:gd name="T48" fmla="*/ 448 w 896"/>
                <a:gd name="T49" fmla="*/ 320 h 408"/>
                <a:gd name="T50" fmla="*/ 496 w 896"/>
                <a:gd name="T51" fmla="*/ 320 h 408"/>
                <a:gd name="T52" fmla="*/ 544 w 896"/>
                <a:gd name="T53" fmla="*/ 176 h 408"/>
                <a:gd name="T54" fmla="*/ 584 w 896"/>
                <a:gd name="T55" fmla="*/ 128 h 408"/>
                <a:gd name="T56" fmla="*/ 616 w 896"/>
                <a:gd name="T57" fmla="*/ 224 h 408"/>
                <a:gd name="T58" fmla="*/ 664 w 896"/>
                <a:gd name="T59" fmla="*/ 320 h 408"/>
                <a:gd name="T60" fmla="*/ 720 w 896"/>
                <a:gd name="T61" fmla="*/ 320 h 408"/>
                <a:gd name="T62" fmla="*/ 760 w 896"/>
                <a:gd name="T63" fmla="*/ 176 h 408"/>
                <a:gd name="T64" fmla="*/ 800 w 896"/>
                <a:gd name="T65" fmla="*/ 120 h 408"/>
                <a:gd name="T66" fmla="*/ 824 w 896"/>
                <a:gd name="T67" fmla="*/ 120 h 408"/>
                <a:gd name="T68" fmla="*/ 856 w 896"/>
                <a:gd name="T69" fmla="*/ 184 h 408"/>
                <a:gd name="T70" fmla="*/ 824 w 896"/>
                <a:gd name="T71" fmla="*/ 192 h 408"/>
                <a:gd name="T72" fmla="*/ 808 w 896"/>
                <a:gd name="T73" fmla="*/ 192 h 408"/>
                <a:gd name="T74" fmla="*/ 808 w 896"/>
                <a:gd name="T75" fmla="*/ 208 h 408"/>
                <a:gd name="T76" fmla="*/ 824 w 896"/>
                <a:gd name="T77" fmla="*/ 264 h 408"/>
                <a:gd name="T78" fmla="*/ 848 w 896"/>
                <a:gd name="T79" fmla="*/ 312 h 408"/>
                <a:gd name="T80" fmla="*/ 872 w 896"/>
                <a:gd name="T81" fmla="*/ 312 h 408"/>
                <a:gd name="T82" fmla="*/ 864 w 896"/>
                <a:gd name="T83" fmla="*/ 264 h 408"/>
                <a:gd name="T84" fmla="*/ 848 w 896"/>
                <a:gd name="T85" fmla="*/ 216 h 408"/>
                <a:gd name="T86" fmla="*/ 896 w 896"/>
                <a:gd name="T87" fmla="*/ 136 h 408"/>
                <a:gd name="T88" fmla="*/ 832 w 896"/>
                <a:gd name="T89" fmla="*/ 96 h 408"/>
                <a:gd name="T90" fmla="*/ 768 w 896"/>
                <a:gd name="T91" fmla="*/ 96 h 408"/>
                <a:gd name="T92" fmla="*/ 720 w 896"/>
                <a:gd name="T93" fmla="*/ 192 h 408"/>
                <a:gd name="T94" fmla="*/ 696 w 896"/>
                <a:gd name="T95" fmla="*/ 288 h 408"/>
                <a:gd name="T96" fmla="*/ 656 w 896"/>
                <a:gd name="T97" fmla="*/ 240 h 408"/>
                <a:gd name="T98" fmla="*/ 600 w 896"/>
                <a:gd name="T99" fmla="*/ 96 h 408"/>
                <a:gd name="T100" fmla="*/ 560 w 896"/>
                <a:gd name="T101" fmla="*/ 96 h 408"/>
                <a:gd name="T102" fmla="*/ 512 w 896"/>
                <a:gd name="T103" fmla="*/ 200 h 408"/>
                <a:gd name="T104" fmla="*/ 472 w 896"/>
                <a:gd name="T105" fmla="*/ 296 h 408"/>
                <a:gd name="T106" fmla="*/ 440 w 896"/>
                <a:gd name="T107" fmla="*/ 248 h 408"/>
                <a:gd name="T108" fmla="*/ 376 w 896"/>
                <a:gd name="T109" fmla="*/ 96 h 408"/>
                <a:gd name="T110" fmla="*/ 328 w 896"/>
                <a:gd name="T111" fmla="*/ 96 h 408"/>
                <a:gd name="T112" fmla="*/ 304 w 896"/>
                <a:gd name="T113" fmla="*/ 128 h 408"/>
                <a:gd name="T114" fmla="*/ 256 w 896"/>
                <a:gd name="T115" fmla="*/ 280 h 40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896" h="408">
                  <a:moveTo>
                    <a:pt x="248" y="312"/>
                  </a:moveTo>
                  <a:lnTo>
                    <a:pt x="240" y="320"/>
                  </a:lnTo>
                  <a:lnTo>
                    <a:pt x="240" y="328"/>
                  </a:lnTo>
                  <a:lnTo>
                    <a:pt x="232" y="344"/>
                  </a:lnTo>
                  <a:lnTo>
                    <a:pt x="224" y="352"/>
                  </a:lnTo>
                  <a:lnTo>
                    <a:pt x="216" y="368"/>
                  </a:lnTo>
                  <a:lnTo>
                    <a:pt x="192" y="368"/>
                  </a:lnTo>
                  <a:lnTo>
                    <a:pt x="160" y="352"/>
                  </a:lnTo>
                  <a:lnTo>
                    <a:pt x="136" y="304"/>
                  </a:lnTo>
                  <a:lnTo>
                    <a:pt x="104" y="248"/>
                  </a:lnTo>
                  <a:lnTo>
                    <a:pt x="64" y="184"/>
                  </a:lnTo>
                  <a:lnTo>
                    <a:pt x="56" y="152"/>
                  </a:lnTo>
                  <a:lnTo>
                    <a:pt x="48" y="128"/>
                  </a:lnTo>
                  <a:lnTo>
                    <a:pt x="56" y="96"/>
                  </a:lnTo>
                  <a:lnTo>
                    <a:pt x="64" y="80"/>
                  </a:lnTo>
                  <a:lnTo>
                    <a:pt x="104" y="48"/>
                  </a:lnTo>
                  <a:lnTo>
                    <a:pt x="160" y="40"/>
                  </a:lnTo>
                  <a:lnTo>
                    <a:pt x="176" y="40"/>
                  </a:lnTo>
                  <a:lnTo>
                    <a:pt x="200" y="48"/>
                  </a:lnTo>
                  <a:lnTo>
                    <a:pt x="216" y="56"/>
                  </a:lnTo>
                  <a:lnTo>
                    <a:pt x="224" y="64"/>
                  </a:lnTo>
                  <a:lnTo>
                    <a:pt x="232" y="80"/>
                  </a:lnTo>
                  <a:lnTo>
                    <a:pt x="232" y="96"/>
                  </a:lnTo>
                  <a:lnTo>
                    <a:pt x="240" y="96"/>
                  </a:lnTo>
                  <a:lnTo>
                    <a:pt x="256" y="96"/>
                  </a:lnTo>
                  <a:lnTo>
                    <a:pt x="264" y="96"/>
                  </a:lnTo>
                  <a:lnTo>
                    <a:pt x="280" y="96"/>
                  </a:lnTo>
                  <a:lnTo>
                    <a:pt x="280" y="72"/>
                  </a:lnTo>
                  <a:lnTo>
                    <a:pt x="264" y="48"/>
                  </a:lnTo>
                  <a:lnTo>
                    <a:pt x="248" y="32"/>
                  </a:lnTo>
                  <a:lnTo>
                    <a:pt x="224" y="16"/>
                  </a:lnTo>
                  <a:lnTo>
                    <a:pt x="192" y="8"/>
                  </a:lnTo>
                  <a:lnTo>
                    <a:pt x="152" y="0"/>
                  </a:lnTo>
                  <a:lnTo>
                    <a:pt x="80" y="16"/>
                  </a:lnTo>
                  <a:lnTo>
                    <a:pt x="24" y="48"/>
                  </a:lnTo>
                  <a:lnTo>
                    <a:pt x="8" y="72"/>
                  </a:lnTo>
                  <a:lnTo>
                    <a:pt x="0" y="104"/>
                  </a:lnTo>
                  <a:lnTo>
                    <a:pt x="0" y="144"/>
                  </a:lnTo>
                  <a:lnTo>
                    <a:pt x="16" y="184"/>
                  </a:lnTo>
                  <a:lnTo>
                    <a:pt x="80" y="264"/>
                  </a:lnTo>
                  <a:lnTo>
                    <a:pt x="120" y="328"/>
                  </a:lnTo>
                  <a:lnTo>
                    <a:pt x="152" y="384"/>
                  </a:lnTo>
                  <a:lnTo>
                    <a:pt x="192" y="408"/>
                  </a:lnTo>
                  <a:lnTo>
                    <a:pt x="208" y="408"/>
                  </a:lnTo>
                  <a:lnTo>
                    <a:pt x="232" y="400"/>
                  </a:lnTo>
                  <a:lnTo>
                    <a:pt x="248" y="384"/>
                  </a:lnTo>
                  <a:lnTo>
                    <a:pt x="256" y="360"/>
                  </a:lnTo>
                  <a:lnTo>
                    <a:pt x="264" y="336"/>
                  </a:lnTo>
                  <a:lnTo>
                    <a:pt x="264" y="312"/>
                  </a:lnTo>
                  <a:lnTo>
                    <a:pt x="280" y="264"/>
                  </a:lnTo>
                  <a:lnTo>
                    <a:pt x="304" y="216"/>
                  </a:lnTo>
                  <a:lnTo>
                    <a:pt x="320" y="176"/>
                  </a:lnTo>
                  <a:lnTo>
                    <a:pt x="336" y="128"/>
                  </a:lnTo>
                  <a:lnTo>
                    <a:pt x="344" y="128"/>
                  </a:lnTo>
                  <a:lnTo>
                    <a:pt x="352" y="128"/>
                  </a:lnTo>
                  <a:lnTo>
                    <a:pt x="360" y="128"/>
                  </a:lnTo>
                  <a:lnTo>
                    <a:pt x="368" y="128"/>
                  </a:lnTo>
                  <a:lnTo>
                    <a:pt x="384" y="176"/>
                  </a:lnTo>
                  <a:lnTo>
                    <a:pt x="400" y="224"/>
                  </a:lnTo>
                  <a:lnTo>
                    <a:pt x="416" y="272"/>
                  </a:lnTo>
                  <a:lnTo>
                    <a:pt x="440" y="320"/>
                  </a:lnTo>
                  <a:lnTo>
                    <a:pt x="448" y="320"/>
                  </a:lnTo>
                  <a:lnTo>
                    <a:pt x="464" y="320"/>
                  </a:lnTo>
                  <a:lnTo>
                    <a:pt x="480" y="320"/>
                  </a:lnTo>
                  <a:lnTo>
                    <a:pt x="496" y="320"/>
                  </a:lnTo>
                  <a:lnTo>
                    <a:pt x="512" y="272"/>
                  </a:lnTo>
                  <a:lnTo>
                    <a:pt x="528" y="224"/>
                  </a:lnTo>
                  <a:lnTo>
                    <a:pt x="544" y="176"/>
                  </a:lnTo>
                  <a:lnTo>
                    <a:pt x="560" y="128"/>
                  </a:lnTo>
                  <a:lnTo>
                    <a:pt x="576" y="128"/>
                  </a:lnTo>
                  <a:lnTo>
                    <a:pt x="584" y="128"/>
                  </a:lnTo>
                  <a:lnTo>
                    <a:pt x="600" y="176"/>
                  </a:lnTo>
                  <a:lnTo>
                    <a:pt x="616" y="224"/>
                  </a:lnTo>
                  <a:lnTo>
                    <a:pt x="640" y="272"/>
                  </a:lnTo>
                  <a:lnTo>
                    <a:pt x="656" y="320"/>
                  </a:lnTo>
                  <a:lnTo>
                    <a:pt x="664" y="320"/>
                  </a:lnTo>
                  <a:lnTo>
                    <a:pt x="688" y="320"/>
                  </a:lnTo>
                  <a:lnTo>
                    <a:pt x="704" y="320"/>
                  </a:lnTo>
                  <a:lnTo>
                    <a:pt x="720" y="320"/>
                  </a:lnTo>
                  <a:lnTo>
                    <a:pt x="736" y="272"/>
                  </a:lnTo>
                  <a:lnTo>
                    <a:pt x="744" y="224"/>
                  </a:lnTo>
                  <a:lnTo>
                    <a:pt x="760" y="176"/>
                  </a:lnTo>
                  <a:lnTo>
                    <a:pt x="776" y="120"/>
                  </a:lnTo>
                  <a:lnTo>
                    <a:pt x="792" y="120"/>
                  </a:lnTo>
                  <a:lnTo>
                    <a:pt x="800" y="120"/>
                  </a:lnTo>
                  <a:lnTo>
                    <a:pt x="816" y="120"/>
                  </a:lnTo>
                  <a:lnTo>
                    <a:pt x="824" y="120"/>
                  </a:lnTo>
                  <a:lnTo>
                    <a:pt x="856" y="136"/>
                  </a:lnTo>
                  <a:lnTo>
                    <a:pt x="864" y="152"/>
                  </a:lnTo>
                  <a:lnTo>
                    <a:pt x="856" y="184"/>
                  </a:lnTo>
                  <a:lnTo>
                    <a:pt x="832" y="192"/>
                  </a:lnTo>
                  <a:lnTo>
                    <a:pt x="824" y="192"/>
                  </a:lnTo>
                  <a:lnTo>
                    <a:pt x="816" y="192"/>
                  </a:lnTo>
                  <a:lnTo>
                    <a:pt x="808" y="192"/>
                  </a:lnTo>
                  <a:lnTo>
                    <a:pt x="808" y="200"/>
                  </a:lnTo>
                  <a:lnTo>
                    <a:pt x="808" y="208"/>
                  </a:lnTo>
                  <a:lnTo>
                    <a:pt x="808" y="216"/>
                  </a:lnTo>
                  <a:lnTo>
                    <a:pt x="816" y="240"/>
                  </a:lnTo>
                  <a:lnTo>
                    <a:pt x="824" y="264"/>
                  </a:lnTo>
                  <a:lnTo>
                    <a:pt x="840" y="288"/>
                  </a:lnTo>
                  <a:lnTo>
                    <a:pt x="848" y="312"/>
                  </a:lnTo>
                  <a:lnTo>
                    <a:pt x="856" y="312"/>
                  </a:lnTo>
                  <a:lnTo>
                    <a:pt x="864" y="312"/>
                  </a:lnTo>
                  <a:lnTo>
                    <a:pt x="872" y="312"/>
                  </a:lnTo>
                  <a:lnTo>
                    <a:pt x="888" y="312"/>
                  </a:lnTo>
                  <a:lnTo>
                    <a:pt x="872" y="288"/>
                  </a:lnTo>
                  <a:lnTo>
                    <a:pt x="864" y="264"/>
                  </a:lnTo>
                  <a:lnTo>
                    <a:pt x="856" y="240"/>
                  </a:lnTo>
                  <a:lnTo>
                    <a:pt x="848" y="216"/>
                  </a:lnTo>
                  <a:lnTo>
                    <a:pt x="880" y="200"/>
                  </a:lnTo>
                  <a:lnTo>
                    <a:pt x="896" y="152"/>
                  </a:lnTo>
                  <a:lnTo>
                    <a:pt x="896" y="136"/>
                  </a:lnTo>
                  <a:lnTo>
                    <a:pt x="880" y="112"/>
                  </a:lnTo>
                  <a:lnTo>
                    <a:pt x="856" y="104"/>
                  </a:lnTo>
                  <a:lnTo>
                    <a:pt x="832" y="96"/>
                  </a:lnTo>
                  <a:lnTo>
                    <a:pt x="808" y="96"/>
                  </a:lnTo>
                  <a:lnTo>
                    <a:pt x="792" y="96"/>
                  </a:lnTo>
                  <a:lnTo>
                    <a:pt x="768" y="96"/>
                  </a:lnTo>
                  <a:lnTo>
                    <a:pt x="752" y="96"/>
                  </a:lnTo>
                  <a:lnTo>
                    <a:pt x="736" y="144"/>
                  </a:lnTo>
                  <a:lnTo>
                    <a:pt x="720" y="192"/>
                  </a:lnTo>
                  <a:lnTo>
                    <a:pt x="712" y="240"/>
                  </a:lnTo>
                  <a:lnTo>
                    <a:pt x="696" y="288"/>
                  </a:lnTo>
                  <a:lnTo>
                    <a:pt x="680" y="288"/>
                  </a:lnTo>
                  <a:lnTo>
                    <a:pt x="672" y="288"/>
                  </a:lnTo>
                  <a:lnTo>
                    <a:pt x="656" y="240"/>
                  </a:lnTo>
                  <a:lnTo>
                    <a:pt x="640" y="192"/>
                  </a:lnTo>
                  <a:lnTo>
                    <a:pt x="624" y="144"/>
                  </a:lnTo>
                  <a:lnTo>
                    <a:pt x="600" y="96"/>
                  </a:lnTo>
                  <a:lnTo>
                    <a:pt x="592" y="96"/>
                  </a:lnTo>
                  <a:lnTo>
                    <a:pt x="576" y="96"/>
                  </a:lnTo>
                  <a:lnTo>
                    <a:pt x="560" y="96"/>
                  </a:lnTo>
                  <a:lnTo>
                    <a:pt x="544" y="96"/>
                  </a:lnTo>
                  <a:lnTo>
                    <a:pt x="528" y="144"/>
                  </a:lnTo>
                  <a:lnTo>
                    <a:pt x="512" y="200"/>
                  </a:lnTo>
                  <a:lnTo>
                    <a:pt x="496" y="248"/>
                  </a:lnTo>
                  <a:lnTo>
                    <a:pt x="472" y="296"/>
                  </a:lnTo>
                  <a:lnTo>
                    <a:pt x="464" y="296"/>
                  </a:lnTo>
                  <a:lnTo>
                    <a:pt x="456" y="296"/>
                  </a:lnTo>
                  <a:lnTo>
                    <a:pt x="440" y="248"/>
                  </a:lnTo>
                  <a:lnTo>
                    <a:pt x="416" y="192"/>
                  </a:lnTo>
                  <a:lnTo>
                    <a:pt x="400" y="144"/>
                  </a:lnTo>
                  <a:lnTo>
                    <a:pt x="376" y="96"/>
                  </a:lnTo>
                  <a:lnTo>
                    <a:pt x="368" y="96"/>
                  </a:lnTo>
                  <a:lnTo>
                    <a:pt x="352" y="96"/>
                  </a:lnTo>
                  <a:lnTo>
                    <a:pt x="328" y="96"/>
                  </a:lnTo>
                  <a:lnTo>
                    <a:pt x="320" y="96"/>
                  </a:lnTo>
                  <a:lnTo>
                    <a:pt x="312" y="104"/>
                  </a:lnTo>
                  <a:lnTo>
                    <a:pt x="304" y="128"/>
                  </a:lnTo>
                  <a:lnTo>
                    <a:pt x="296" y="160"/>
                  </a:lnTo>
                  <a:lnTo>
                    <a:pt x="280" y="200"/>
                  </a:lnTo>
                  <a:lnTo>
                    <a:pt x="264" y="240"/>
                  </a:lnTo>
                  <a:lnTo>
                    <a:pt x="256" y="280"/>
                  </a:lnTo>
                  <a:lnTo>
                    <a:pt x="248" y="304"/>
                  </a:lnTo>
                  <a:lnTo>
                    <a:pt x="248" y="312"/>
                  </a:lnTo>
                  <a:close/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9" name="Rectangle 59"/>
            <p:cNvSpPr>
              <a:spLocks noChangeArrowheads="1"/>
            </p:cNvSpPr>
            <p:nvPr/>
          </p:nvSpPr>
          <p:spPr bwMode="auto">
            <a:xfrm>
              <a:off x="532" y="4124"/>
              <a:ext cx="56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  <a:latin typeface="Geneva" charset="0"/>
                </a:rPr>
                <a:t> </a:t>
              </a:r>
              <a:endParaRPr lang="en-US" dirty="0"/>
            </a:p>
          </p:txBody>
        </p:sp>
        <p:sp>
          <p:nvSpPr>
            <p:cNvPr id="1070" name="Rectangle 60"/>
            <p:cNvSpPr>
              <a:spLocks noChangeArrowheads="1"/>
            </p:cNvSpPr>
            <p:nvPr/>
          </p:nvSpPr>
          <p:spPr bwMode="auto">
            <a:xfrm>
              <a:off x="552" y="4124"/>
              <a:ext cx="56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  <a:latin typeface="Geneva" charset="0"/>
                </a:rPr>
                <a:t> </a:t>
              </a:r>
              <a:endParaRPr lang="en-US" dirty="0"/>
            </a:p>
          </p:txBody>
        </p:sp>
        <p:sp>
          <p:nvSpPr>
            <p:cNvPr id="1071" name="Rectangle 61"/>
            <p:cNvSpPr>
              <a:spLocks noChangeArrowheads="1"/>
            </p:cNvSpPr>
            <p:nvPr/>
          </p:nvSpPr>
          <p:spPr bwMode="auto">
            <a:xfrm>
              <a:off x="576" y="4124"/>
              <a:ext cx="56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  <a:latin typeface="Geneva" charset="0"/>
                </a:rPr>
                <a:t> </a:t>
              </a:r>
              <a:endParaRPr lang="en-US" dirty="0"/>
            </a:p>
          </p:txBody>
        </p:sp>
        <p:sp>
          <p:nvSpPr>
            <p:cNvPr id="1072" name="Rectangle 62"/>
            <p:cNvSpPr>
              <a:spLocks noChangeArrowheads="1"/>
            </p:cNvSpPr>
            <p:nvPr/>
          </p:nvSpPr>
          <p:spPr bwMode="auto">
            <a:xfrm>
              <a:off x="600" y="4124"/>
              <a:ext cx="56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  <a:latin typeface="Geneva" charset="0"/>
                </a:rPr>
                <a:t> </a:t>
              </a:r>
              <a:endParaRPr lang="en-US" dirty="0"/>
            </a:p>
          </p:txBody>
        </p:sp>
        <p:sp>
          <p:nvSpPr>
            <p:cNvPr id="1073" name="Rectangle 63"/>
            <p:cNvSpPr>
              <a:spLocks noChangeArrowheads="1"/>
            </p:cNvSpPr>
            <p:nvPr/>
          </p:nvSpPr>
          <p:spPr bwMode="auto">
            <a:xfrm>
              <a:off x="616" y="4124"/>
              <a:ext cx="56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  <a:latin typeface="Geneva" charset="0"/>
                </a:rPr>
                <a:t> </a:t>
              </a:r>
              <a:endParaRPr lang="en-US" dirty="0"/>
            </a:p>
          </p:txBody>
        </p:sp>
        <p:sp>
          <p:nvSpPr>
            <p:cNvPr id="1074" name="Rectangle 64"/>
            <p:cNvSpPr>
              <a:spLocks noChangeArrowheads="1"/>
            </p:cNvSpPr>
            <p:nvPr/>
          </p:nvSpPr>
          <p:spPr bwMode="auto">
            <a:xfrm>
              <a:off x="640" y="4124"/>
              <a:ext cx="56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  <a:latin typeface="Geneva" charset="0"/>
                </a:rPr>
                <a:t> </a:t>
              </a:r>
              <a:endParaRPr lang="en-US" dirty="0"/>
            </a:p>
          </p:txBody>
        </p:sp>
        <p:sp>
          <p:nvSpPr>
            <p:cNvPr id="1075" name="Rectangle 65"/>
            <p:cNvSpPr>
              <a:spLocks noChangeArrowheads="1"/>
            </p:cNvSpPr>
            <p:nvPr/>
          </p:nvSpPr>
          <p:spPr bwMode="auto">
            <a:xfrm>
              <a:off x="664" y="4124"/>
              <a:ext cx="56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  <a:latin typeface="Geneva" charset="0"/>
                </a:rPr>
                <a:t> </a:t>
              </a:r>
              <a:endParaRPr lang="en-US" dirty="0"/>
            </a:p>
          </p:txBody>
        </p:sp>
        <p:sp>
          <p:nvSpPr>
            <p:cNvPr id="1076" name="Rectangle 66"/>
            <p:cNvSpPr>
              <a:spLocks noChangeArrowheads="1"/>
            </p:cNvSpPr>
            <p:nvPr/>
          </p:nvSpPr>
          <p:spPr bwMode="auto">
            <a:xfrm>
              <a:off x="680" y="4124"/>
              <a:ext cx="56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  <a:latin typeface="Geneva" charset="0"/>
                </a:rPr>
                <a:t> </a:t>
              </a:r>
              <a:endParaRPr lang="en-US" dirty="0"/>
            </a:p>
          </p:txBody>
        </p:sp>
        <p:sp>
          <p:nvSpPr>
            <p:cNvPr id="1077" name="Rectangle 67"/>
            <p:cNvSpPr>
              <a:spLocks noChangeArrowheads="1"/>
            </p:cNvSpPr>
            <p:nvPr/>
          </p:nvSpPr>
          <p:spPr bwMode="auto">
            <a:xfrm>
              <a:off x="704" y="4108"/>
              <a:ext cx="112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 dirty="0">
                  <a:solidFill>
                    <a:srgbClr val="000000"/>
                  </a:solidFill>
                  <a:latin typeface="Geneva" charset="0"/>
                </a:rPr>
                <a:t>C</a:t>
              </a:r>
              <a:endParaRPr lang="en-US" dirty="0"/>
            </a:p>
          </p:txBody>
        </p:sp>
        <p:sp>
          <p:nvSpPr>
            <p:cNvPr id="1078" name="Rectangle 68"/>
            <p:cNvSpPr>
              <a:spLocks noChangeArrowheads="1"/>
            </p:cNvSpPr>
            <p:nvPr/>
          </p:nvSpPr>
          <p:spPr bwMode="auto">
            <a:xfrm>
              <a:off x="760" y="4124"/>
              <a:ext cx="88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  <a:latin typeface="Geneva" charset="0"/>
                </a:rPr>
                <a:t>e</a:t>
              </a:r>
              <a:endParaRPr lang="en-US" dirty="0"/>
            </a:p>
          </p:txBody>
        </p:sp>
        <p:sp>
          <p:nvSpPr>
            <p:cNvPr id="1079" name="Rectangle 69"/>
            <p:cNvSpPr>
              <a:spLocks noChangeArrowheads="1"/>
            </p:cNvSpPr>
            <p:nvPr/>
          </p:nvSpPr>
          <p:spPr bwMode="auto">
            <a:xfrm>
              <a:off x="800" y="4124"/>
              <a:ext cx="88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  <a:latin typeface="Geneva" charset="0"/>
                </a:rPr>
                <a:t>n</a:t>
              </a:r>
              <a:endParaRPr lang="en-US" dirty="0"/>
            </a:p>
          </p:txBody>
        </p:sp>
        <p:sp>
          <p:nvSpPr>
            <p:cNvPr id="1080" name="Rectangle 70"/>
            <p:cNvSpPr>
              <a:spLocks noChangeArrowheads="1"/>
            </p:cNvSpPr>
            <p:nvPr/>
          </p:nvSpPr>
          <p:spPr bwMode="auto">
            <a:xfrm>
              <a:off x="840" y="4124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  <a:latin typeface="Geneva" charset="0"/>
                </a:rPr>
                <a:t>t</a:t>
              </a:r>
              <a:endParaRPr lang="en-US" dirty="0"/>
            </a:p>
          </p:txBody>
        </p:sp>
        <p:sp>
          <p:nvSpPr>
            <p:cNvPr id="1081" name="Rectangle 71"/>
            <p:cNvSpPr>
              <a:spLocks noChangeArrowheads="1"/>
            </p:cNvSpPr>
            <p:nvPr/>
          </p:nvSpPr>
          <p:spPr bwMode="auto">
            <a:xfrm>
              <a:off x="872" y="4124"/>
              <a:ext cx="88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  <a:latin typeface="Geneva" charset="0"/>
                </a:rPr>
                <a:t>e</a:t>
              </a:r>
              <a:endParaRPr lang="en-US" dirty="0"/>
            </a:p>
          </p:txBody>
        </p:sp>
        <p:sp>
          <p:nvSpPr>
            <p:cNvPr id="1082" name="Rectangle 72"/>
            <p:cNvSpPr>
              <a:spLocks noChangeArrowheads="1"/>
            </p:cNvSpPr>
            <p:nvPr/>
          </p:nvSpPr>
          <p:spPr bwMode="auto">
            <a:xfrm>
              <a:off x="912" y="4124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  <a:latin typeface="Geneva" charset="0"/>
                </a:rPr>
                <a:t>r</a:t>
              </a:r>
              <a:endParaRPr lang="en-US" dirty="0"/>
            </a:p>
          </p:txBody>
        </p:sp>
        <p:sp>
          <p:nvSpPr>
            <p:cNvPr id="1083" name="Rectangle 73"/>
            <p:cNvSpPr>
              <a:spLocks noChangeArrowheads="1"/>
            </p:cNvSpPr>
            <p:nvPr/>
          </p:nvSpPr>
          <p:spPr bwMode="auto">
            <a:xfrm>
              <a:off x="936" y="4124"/>
              <a:ext cx="56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  <a:latin typeface="Geneva" charset="0"/>
                </a:rPr>
                <a:t> </a:t>
              </a:r>
              <a:endParaRPr lang="en-US" dirty="0"/>
            </a:p>
          </p:txBody>
        </p:sp>
        <p:sp>
          <p:nvSpPr>
            <p:cNvPr id="1084" name="Rectangle 74"/>
            <p:cNvSpPr>
              <a:spLocks noChangeArrowheads="1"/>
            </p:cNvSpPr>
            <p:nvPr/>
          </p:nvSpPr>
          <p:spPr bwMode="auto">
            <a:xfrm>
              <a:off x="960" y="4124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  <a:latin typeface="Geneva" charset="0"/>
                </a:rPr>
                <a:t>f</a:t>
              </a:r>
              <a:endParaRPr lang="en-US" dirty="0"/>
            </a:p>
          </p:txBody>
        </p:sp>
        <p:sp>
          <p:nvSpPr>
            <p:cNvPr id="1085" name="Rectangle 75"/>
            <p:cNvSpPr>
              <a:spLocks noChangeArrowheads="1"/>
            </p:cNvSpPr>
            <p:nvPr/>
          </p:nvSpPr>
          <p:spPr bwMode="auto">
            <a:xfrm>
              <a:off x="984" y="4124"/>
              <a:ext cx="88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  <a:latin typeface="Geneva" charset="0"/>
                </a:rPr>
                <a:t>o</a:t>
              </a:r>
              <a:endParaRPr lang="en-US" dirty="0"/>
            </a:p>
          </p:txBody>
        </p:sp>
        <p:sp>
          <p:nvSpPr>
            <p:cNvPr id="1086" name="Rectangle 76"/>
            <p:cNvSpPr>
              <a:spLocks noChangeArrowheads="1"/>
            </p:cNvSpPr>
            <p:nvPr/>
          </p:nvSpPr>
          <p:spPr bwMode="auto">
            <a:xfrm>
              <a:off x="1024" y="4124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  <a:latin typeface="Geneva" charset="0"/>
                </a:rPr>
                <a:t>r</a:t>
              </a:r>
              <a:endParaRPr lang="en-US" dirty="0"/>
            </a:p>
          </p:txBody>
        </p:sp>
        <p:sp>
          <p:nvSpPr>
            <p:cNvPr id="1087" name="Rectangle 77"/>
            <p:cNvSpPr>
              <a:spLocks noChangeArrowheads="1"/>
            </p:cNvSpPr>
            <p:nvPr/>
          </p:nvSpPr>
          <p:spPr bwMode="auto">
            <a:xfrm>
              <a:off x="1048" y="4124"/>
              <a:ext cx="56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  <a:latin typeface="Geneva" charset="0"/>
                </a:rPr>
                <a:t> </a:t>
              </a:r>
              <a:endParaRPr lang="en-US" dirty="0"/>
            </a:p>
          </p:txBody>
        </p:sp>
        <p:sp>
          <p:nvSpPr>
            <p:cNvPr id="1088" name="Rectangle 78"/>
            <p:cNvSpPr>
              <a:spLocks noChangeArrowheads="1"/>
            </p:cNvSpPr>
            <p:nvPr/>
          </p:nvSpPr>
          <p:spPr bwMode="auto">
            <a:xfrm>
              <a:off x="1072" y="4108"/>
              <a:ext cx="112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 dirty="0">
                  <a:solidFill>
                    <a:srgbClr val="000000"/>
                  </a:solidFill>
                  <a:latin typeface="Geneva" charset="0"/>
                </a:rPr>
                <a:t>A</a:t>
              </a:r>
              <a:endParaRPr lang="en-US" dirty="0"/>
            </a:p>
          </p:txBody>
        </p:sp>
        <p:sp>
          <p:nvSpPr>
            <p:cNvPr id="1089" name="Rectangle 79"/>
            <p:cNvSpPr>
              <a:spLocks noChangeArrowheads="1"/>
            </p:cNvSpPr>
            <p:nvPr/>
          </p:nvSpPr>
          <p:spPr bwMode="auto">
            <a:xfrm>
              <a:off x="1136" y="4124"/>
              <a:ext cx="88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  <a:latin typeface="Geneva" charset="0"/>
                </a:rPr>
                <a:t>u</a:t>
              </a:r>
              <a:endParaRPr lang="en-US" dirty="0"/>
            </a:p>
          </p:txBody>
        </p:sp>
        <p:sp>
          <p:nvSpPr>
            <p:cNvPr id="1090" name="Rectangle 80"/>
            <p:cNvSpPr>
              <a:spLocks noChangeArrowheads="1"/>
            </p:cNvSpPr>
            <p:nvPr/>
          </p:nvSpPr>
          <p:spPr bwMode="auto">
            <a:xfrm>
              <a:off x="1176" y="4124"/>
              <a:ext cx="88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  <a:latin typeface="Geneva" charset="0"/>
                </a:rPr>
                <a:t>d</a:t>
              </a:r>
              <a:endParaRPr lang="en-US" dirty="0"/>
            </a:p>
          </p:txBody>
        </p:sp>
        <p:sp>
          <p:nvSpPr>
            <p:cNvPr id="1091" name="Rectangle 81"/>
            <p:cNvSpPr>
              <a:spLocks noChangeArrowheads="1"/>
            </p:cNvSpPr>
            <p:nvPr/>
          </p:nvSpPr>
          <p:spPr bwMode="auto">
            <a:xfrm>
              <a:off x="1216" y="4124"/>
              <a:ext cx="64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dirty="0" err="1">
                  <a:solidFill>
                    <a:srgbClr val="000000"/>
                  </a:solidFill>
                  <a:latin typeface="Geneva" charset="0"/>
                </a:rPr>
                <a:t>i</a:t>
              </a:r>
              <a:endParaRPr lang="en-US" dirty="0"/>
            </a:p>
          </p:txBody>
        </p:sp>
        <p:sp>
          <p:nvSpPr>
            <p:cNvPr id="1092" name="Rectangle 82"/>
            <p:cNvSpPr>
              <a:spLocks noChangeArrowheads="1"/>
            </p:cNvSpPr>
            <p:nvPr/>
          </p:nvSpPr>
          <p:spPr bwMode="auto">
            <a:xfrm>
              <a:off x="1232" y="4124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Geneva" charset="0"/>
                </a:rPr>
                <a:t>t</a:t>
              </a:r>
              <a:endParaRPr lang="en-US"/>
            </a:p>
          </p:txBody>
        </p:sp>
        <p:sp>
          <p:nvSpPr>
            <p:cNvPr id="1093" name="Rectangle 83"/>
            <p:cNvSpPr>
              <a:spLocks noChangeArrowheads="1"/>
            </p:cNvSpPr>
            <p:nvPr/>
          </p:nvSpPr>
          <p:spPr bwMode="auto">
            <a:xfrm>
              <a:off x="1256" y="4124"/>
              <a:ext cx="88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Geneva" charset="0"/>
                </a:rPr>
                <a:t>o</a:t>
              </a:r>
              <a:endParaRPr lang="en-US"/>
            </a:p>
          </p:txBody>
        </p:sp>
        <p:sp>
          <p:nvSpPr>
            <p:cNvPr id="1094" name="Rectangle 84"/>
            <p:cNvSpPr>
              <a:spLocks noChangeArrowheads="1"/>
            </p:cNvSpPr>
            <p:nvPr/>
          </p:nvSpPr>
          <p:spPr bwMode="auto">
            <a:xfrm>
              <a:off x="1304" y="4124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Geneva" charset="0"/>
                </a:rPr>
                <a:t>r</a:t>
              </a:r>
              <a:endParaRPr lang="en-US"/>
            </a:p>
          </p:txBody>
        </p:sp>
        <p:sp>
          <p:nvSpPr>
            <p:cNvPr id="1095" name="Rectangle 85"/>
            <p:cNvSpPr>
              <a:spLocks noChangeArrowheads="1"/>
            </p:cNvSpPr>
            <p:nvPr/>
          </p:nvSpPr>
          <p:spPr bwMode="auto">
            <a:xfrm>
              <a:off x="1328" y="4124"/>
              <a:ext cx="88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Geneva" charset="0"/>
                </a:rPr>
                <a:t>y</a:t>
              </a:r>
              <a:endParaRPr lang="en-US"/>
            </a:p>
          </p:txBody>
        </p:sp>
        <p:sp>
          <p:nvSpPr>
            <p:cNvPr id="1096" name="Rectangle 86"/>
            <p:cNvSpPr>
              <a:spLocks noChangeArrowheads="1"/>
            </p:cNvSpPr>
            <p:nvPr/>
          </p:nvSpPr>
          <p:spPr bwMode="auto">
            <a:xfrm>
              <a:off x="1368" y="4124"/>
              <a:ext cx="40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097" name="Rectangle 87"/>
            <p:cNvSpPr>
              <a:spLocks noChangeArrowheads="1"/>
            </p:cNvSpPr>
            <p:nvPr/>
          </p:nvSpPr>
          <p:spPr bwMode="auto">
            <a:xfrm>
              <a:off x="548" y="4220"/>
              <a:ext cx="80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Geneva" charset="0"/>
                </a:rPr>
                <a:t>a</a:t>
              </a:r>
              <a:endParaRPr lang="en-US"/>
            </a:p>
          </p:txBody>
        </p:sp>
        <p:sp>
          <p:nvSpPr>
            <p:cNvPr id="1098" name="Rectangle 88"/>
            <p:cNvSpPr>
              <a:spLocks noChangeArrowheads="1"/>
            </p:cNvSpPr>
            <p:nvPr/>
          </p:nvSpPr>
          <p:spPr bwMode="auto">
            <a:xfrm>
              <a:off x="584" y="4220"/>
              <a:ext cx="88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Geneva" charset="0"/>
                </a:rPr>
                <a:t>n</a:t>
              </a:r>
              <a:endParaRPr lang="en-US"/>
            </a:p>
          </p:txBody>
        </p:sp>
        <p:sp>
          <p:nvSpPr>
            <p:cNvPr id="1099" name="Rectangle 89"/>
            <p:cNvSpPr>
              <a:spLocks noChangeArrowheads="1"/>
            </p:cNvSpPr>
            <p:nvPr/>
          </p:nvSpPr>
          <p:spPr bwMode="auto">
            <a:xfrm>
              <a:off x="632" y="4220"/>
              <a:ext cx="88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Geneva" charset="0"/>
                </a:rPr>
                <a:t>d</a:t>
              </a:r>
              <a:endParaRPr lang="en-US"/>
            </a:p>
          </p:txBody>
        </p:sp>
        <p:sp>
          <p:nvSpPr>
            <p:cNvPr id="1100" name="Rectangle 90"/>
            <p:cNvSpPr>
              <a:spLocks noChangeArrowheads="1"/>
            </p:cNvSpPr>
            <p:nvPr/>
          </p:nvSpPr>
          <p:spPr bwMode="auto">
            <a:xfrm>
              <a:off x="672" y="4220"/>
              <a:ext cx="64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Geneva" charset="0"/>
                </a:rPr>
                <a:t> </a:t>
              </a:r>
              <a:endParaRPr lang="en-US"/>
            </a:p>
          </p:txBody>
        </p:sp>
        <p:sp>
          <p:nvSpPr>
            <p:cNvPr id="1101" name="Rectangle 91"/>
            <p:cNvSpPr>
              <a:spLocks noChangeArrowheads="1"/>
            </p:cNvSpPr>
            <p:nvPr/>
          </p:nvSpPr>
          <p:spPr bwMode="auto">
            <a:xfrm>
              <a:off x="696" y="4204"/>
              <a:ext cx="112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latin typeface="Geneva" charset="0"/>
                </a:rPr>
                <a:t>A</a:t>
              </a:r>
              <a:endParaRPr lang="en-US"/>
            </a:p>
          </p:txBody>
        </p:sp>
        <p:sp>
          <p:nvSpPr>
            <p:cNvPr id="1102" name="Rectangle 92"/>
            <p:cNvSpPr>
              <a:spLocks noChangeArrowheads="1"/>
            </p:cNvSpPr>
            <p:nvPr/>
          </p:nvSpPr>
          <p:spPr bwMode="auto">
            <a:xfrm>
              <a:off x="760" y="4220"/>
              <a:ext cx="80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Geneva" charset="0"/>
                </a:rPr>
                <a:t>c</a:t>
              </a:r>
              <a:endParaRPr lang="en-US"/>
            </a:p>
          </p:txBody>
        </p:sp>
        <p:sp>
          <p:nvSpPr>
            <p:cNvPr id="1103" name="Rectangle 93"/>
            <p:cNvSpPr>
              <a:spLocks noChangeArrowheads="1"/>
            </p:cNvSpPr>
            <p:nvPr/>
          </p:nvSpPr>
          <p:spPr bwMode="auto">
            <a:xfrm>
              <a:off x="800" y="4220"/>
              <a:ext cx="88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Geneva" charset="0"/>
                </a:rPr>
                <a:t>o</a:t>
              </a:r>
              <a:endParaRPr lang="en-US"/>
            </a:p>
          </p:txBody>
        </p:sp>
        <p:sp>
          <p:nvSpPr>
            <p:cNvPr id="1104" name="Rectangle 94"/>
            <p:cNvSpPr>
              <a:spLocks noChangeArrowheads="1"/>
            </p:cNvSpPr>
            <p:nvPr/>
          </p:nvSpPr>
          <p:spPr bwMode="auto">
            <a:xfrm>
              <a:off x="848" y="4220"/>
              <a:ext cx="88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Geneva" charset="0"/>
                </a:rPr>
                <a:t>u</a:t>
              </a:r>
              <a:endParaRPr lang="en-US"/>
            </a:p>
          </p:txBody>
        </p:sp>
        <p:sp>
          <p:nvSpPr>
            <p:cNvPr id="1105" name="Rectangle 95"/>
            <p:cNvSpPr>
              <a:spLocks noChangeArrowheads="1"/>
            </p:cNvSpPr>
            <p:nvPr/>
          </p:nvSpPr>
          <p:spPr bwMode="auto">
            <a:xfrm>
              <a:off x="888" y="4220"/>
              <a:ext cx="80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Geneva" charset="0"/>
                </a:rPr>
                <a:t>s</a:t>
              </a:r>
              <a:endParaRPr lang="en-US"/>
            </a:p>
          </p:txBody>
        </p:sp>
        <p:sp>
          <p:nvSpPr>
            <p:cNvPr id="1106" name="Rectangle 96"/>
            <p:cNvSpPr>
              <a:spLocks noChangeArrowheads="1"/>
            </p:cNvSpPr>
            <p:nvPr/>
          </p:nvSpPr>
          <p:spPr bwMode="auto">
            <a:xfrm>
              <a:off x="928" y="4220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Geneva" charset="0"/>
                </a:rPr>
                <a:t>t</a:t>
              </a:r>
              <a:endParaRPr lang="en-US"/>
            </a:p>
          </p:txBody>
        </p:sp>
        <p:sp>
          <p:nvSpPr>
            <p:cNvPr id="1107" name="Rectangle 97"/>
            <p:cNvSpPr>
              <a:spLocks noChangeArrowheads="1"/>
            </p:cNvSpPr>
            <p:nvPr/>
          </p:nvSpPr>
          <p:spPr bwMode="auto">
            <a:xfrm>
              <a:off x="960" y="4220"/>
              <a:ext cx="64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Geneva" charset="0"/>
                </a:rPr>
                <a:t>i</a:t>
              </a:r>
              <a:endParaRPr lang="en-US"/>
            </a:p>
          </p:txBody>
        </p:sp>
        <p:sp>
          <p:nvSpPr>
            <p:cNvPr id="1108" name="Rectangle 98"/>
            <p:cNvSpPr>
              <a:spLocks noChangeArrowheads="1"/>
            </p:cNvSpPr>
            <p:nvPr/>
          </p:nvSpPr>
          <p:spPr bwMode="auto">
            <a:xfrm>
              <a:off x="976" y="4220"/>
              <a:ext cx="80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Geneva" charset="0"/>
                </a:rPr>
                <a:t>c</a:t>
              </a:r>
              <a:endParaRPr lang="en-US"/>
            </a:p>
          </p:txBody>
        </p:sp>
        <p:sp>
          <p:nvSpPr>
            <p:cNvPr id="1109" name="Rectangle 99"/>
            <p:cNvSpPr>
              <a:spLocks noChangeArrowheads="1"/>
            </p:cNvSpPr>
            <p:nvPr/>
          </p:nvSpPr>
          <p:spPr bwMode="auto">
            <a:xfrm>
              <a:off x="1016" y="4220"/>
              <a:ext cx="64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Geneva" charset="0"/>
                </a:rPr>
                <a:t> </a:t>
              </a:r>
              <a:endParaRPr lang="en-US"/>
            </a:p>
          </p:txBody>
        </p:sp>
        <p:sp>
          <p:nvSpPr>
            <p:cNvPr id="1110" name="Rectangle 100"/>
            <p:cNvSpPr>
              <a:spLocks noChangeArrowheads="1"/>
            </p:cNvSpPr>
            <p:nvPr/>
          </p:nvSpPr>
          <p:spPr bwMode="auto">
            <a:xfrm>
              <a:off x="1040" y="4204"/>
              <a:ext cx="104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latin typeface="Geneva" charset="0"/>
                </a:rPr>
                <a:t>R</a:t>
              </a:r>
              <a:endParaRPr lang="en-US"/>
            </a:p>
          </p:txBody>
        </p:sp>
        <p:sp>
          <p:nvSpPr>
            <p:cNvPr id="1111" name="Rectangle 101"/>
            <p:cNvSpPr>
              <a:spLocks noChangeArrowheads="1"/>
            </p:cNvSpPr>
            <p:nvPr/>
          </p:nvSpPr>
          <p:spPr bwMode="auto">
            <a:xfrm>
              <a:off x="1096" y="4220"/>
              <a:ext cx="88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Geneva" charset="0"/>
                </a:rPr>
                <a:t>e</a:t>
              </a:r>
              <a:endParaRPr lang="en-US"/>
            </a:p>
          </p:txBody>
        </p:sp>
        <p:sp>
          <p:nvSpPr>
            <p:cNvPr id="1112" name="Rectangle 102"/>
            <p:cNvSpPr>
              <a:spLocks noChangeArrowheads="1"/>
            </p:cNvSpPr>
            <p:nvPr/>
          </p:nvSpPr>
          <p:spPr bwMode="auto">
            <a:xfrm>
              <a:off x="1136" y="4220"/>
              <a:ext cx="80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Geneva" charset="0"/>
                </a:rPr>
                <a:t>s</a:t>
              </a:r>
              <a:endParaRPr lang="en-US"/>
            </a:p>
          </p:txBody>
        </p:sp>
        <p:sp>
          <p:nvSpPr>
            <p:cNvPr id="1113" name="Rectangle 103"/>
            <p:cNvSpPr>
              <a:spLocks noChangeArrowheads="1"/>
            </p:cNvSpPr>
            <p:nvPr/>
          </p:nvSpPr>
          <p:spPr bwMode="auto">
            <a:xfrm>
              <a:off x="1176" y="4220"/>
              <a:ext cx="88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Geneva" charset="0"/>
                </a:rPr>
                <a:t>e</a:t>
              </a:r>
              <a:endParaRPr lang="en-US"/>
            </a:p>
          </p:txBody>
        </p:sp>
        <p:sp>
          <p:nvSpPr>
            <p:cNvPr id="1114" name="Rectangle 104"/>
            <p:cNvSpPr>
              <a:spLocks noChangeArrowheads="1"/>
            </p:cNvSpPr>
            <p:nvPr/>
          </p:nvSpPr>
          <p:spPr bwMode="auto">
            <a:xfrm>
              <a:off x="1216" y="4220"/>
              <a:ext cx="80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Geneva" charset="0"/>
                </a:rPr>
                <a:t>a</a:t>
              </a:r>
              <a:endParaRPr lang="en-US"/>
            </a:p>
          </p:txBody>
        </p:sp>
        <p:sp>
          <p:nvSpPr>
            <p:cNvPr id="1115" name="Rectangle 105"/>
            <p:cNvSpPr>
              <a:spLocks noChangeArrowheads="1"/>
            </p:cNvSpPr>
            <p:nvPr/>
          </p:nvSpPr>
          <p:spPr bwMode="auto">
            <a:xfrm>
              <a:off x="1256" y="4220"/>
              <a:ext cx="7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Geneva" charset="0"/>
                </a:rPr>
                <a:t>r</a:t>
              </a:r>
              <a:endParaRPr lang="en-US"/>
            </a:p>
          </p:txBody>
        </p:sp>
        <p:sp>
          <p:nvSpPr>
            <p:cNvPr id="1116" name="Rectangle 106"/>
            <p:cNvSpPr>
              <a:spLocks noChangeArrowheads="1"/>
            </p:cNvSpPr>
            <p:nvPr/>
          </p:nvSpPr>
          <p:spPr bwMode="auto">
            <a:xfrm>
              <a:off x="1288" y="4220"/>
              <a:ext cx="80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Geneva" charset="0"/>
                </a:rPr>
                <a:t>c</a:t>
              </a:r>
              <a:endParaRPr lang="en-US"/>
            </a:p>
          </p:txBody>
        </p:sp>
        <p:sp>
          <p:nvSpPr>
            <p:cNvPr id="1117" name="Rectangle 107"/>
            <p:cNvSpPr>
              <a:spLocks noChangeArrowheads="1"/>
            </p:cNvSpPr>
            <p:nvPr/>
          </p:nvSpPr>
          <p:spPr bwMode="auto">
            <a:xfrm>
              <a:off x="1328" y="4220"/>
              <a:ext cx="88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Geneva" charset="0"/>
                </a:rPr>
                <a:t>h</a:t>
              </a:r>
              <a:endParaRPr lang="en-US"/>
            </a:p>
          </p:txBody>
        </p:sp>
        <p:sp>
          <p:nvSpPr>
            <p:cNvPr id="1118" name="Freeform 161"/>
            <p:cNvSpPr>
              <a:spLocks/>
            </p:cNvSpPr>
            <p:nvPr/>
          </p:nvSpPr>
          <p:spPr bwMode="auto">
            <a:xfrm>
              <a:off x="512" y="3952"/>
              <a:ext cx="960" cy="104"/>
            </a:xfrm>
            <a:custGeom>
              <a:avLst/>
              <a:gdLst>
                <a:gd name="T0" fmla="*/ 16 w 960"/>
                <a:gd name="T1" fmla="*/ 56 h 104"/>
                <a:gd name="T2" fmla="*/ 32 w 960"/>
                <a:gd name="T3" fmla="*/ 48 h 104"/>
                <a:gd name="T4" fmla="*/ 48 w 960"/>
                <a:gd name="T5" fmla="*/ 64 h 104"/>
                <a:gd name="T6" fmla="*/ 72 w 960"/>
                <a:gd name="T7" fmla="*/ 64 h 104"/>
                <a:gd name="T8" fmla="*/ 80 w 960"/>
                <a:gd name="T9" fmla="*/ 40 h 104"/>
                <a:gd name="T10" fmla="*/ 104 w 960"/>
                <a:gd name="T11" fmla="*/ 48 h 104"/>
                <a:gd name="T12" fmla="*/ 120 w 960"/>
                <a:gd name="T13" fmla="*/ 32 h 104"/>
                <a:gd name="T14" fmla="*/ 144 w 960"/>
                <a:gd name="T15" fmla="*/ 32 h 104"/>
                <a:gd name="T16" fmla="*/ 152 w 960"/>
                <a:gd name="T17" fmla="*/ 88 h 104"/>
                <a:gd name="T18" fmla="*/ 176 w 960"/>
                <a:gd name="T19" fmla="*/ 72 h 104"/>
                <a:gd name="T20" fmla="*/ 192 w 960"/>
                <a:gd name="T21" fmla="*/ 48 h 104"/>
                <a:gd name="T22" fmla="*/ 216 w 960"/>
                <a:gd name="T23" fmla="*/ 88 h 104"/>
                <a:gd name="T24" fmla="*/ 224 w 960"/>
                <a:gd name="T25" fmla="*/ 16 h 104"/>
                <a:gd name="T26" fmla="*/ 256 w 960"/>
                <a:gd name="T27" fmla="*/ 24 h 104"/>
                <a:gd name="T28" fmla="*/ 264 w 960"/>
                <a:gd name="T29" fmla="*/ 64 h 104"/>
                <a:gd name="T30" fmla="*/ 288 w 960"/>
                <a:gd name="T31" fmla="*/ 16 h 104"/>
                <a:gd name="T32" fmla="*/ 296 w 960"/>
                <a:gd name="T33" fmla="*/ 104 h 104"/>
                <a:gd name="T34" fmla="*/ 328 w 960"/>
                <a:gd name="T35" fmla="*/ 96 h 104"/>
                <a:gd name="T36" fmla="*/ 336 w 960"/>
                <a:gd name="T37" fmla="*/ 64 h 104"/>
                <a:gd name="T38" fmla="*/ 360 w 960"/>
                <a:gd name="T39" fmla="*/ 104 h 104"/>
                <a:gd name="T40" fmla="*/ 368 w 960"/>
                <a:gd name="T41" fmla="*/ 8 h 104"/>
                <a:gd name="T42" fmla="*/ 400 w 960"/>
                <a:gd name="T43" fmla="*/ 48 h 104"/>
                <a:gd name="T44" fmla="*/ 408 w 960"/>
                <a:gd name="T45" fmla="*/ 8 h 104"/>
                <a:gd name="T46" fmla="*/ 432 w 960"/>
                <a:gd name="T47" fmla="*/ 0 h 104"/>
                <a:gd name="T48" fmla="*/ 440 w 960"/>
                <a:gd name="T49" fmla="*/ 96 h 104"/>
                <a:gd name="T50" fmla="*/ 464 w 960"/>
                <a:gd name="T51" fmla="*/ 48 h 104"/>
                <a:gd name="T52" fmla="*/ 480 w 960"/>
                <a:gd name="T53" fmla="*/ 96 h 104"/>
                <a:gd name="T54" fmla="*/ 504 w 960"/>
                <a:gd name="T55" fmla="*/ 104 h 104"/>
                <a:gd name="T56" fmla="*/ 520 w 960"/>
                <a:gd name="T57" fmla="*/ 16 h 104"/>
                <a:gd name="T58" fmla="*/ 536 w 960"/>
                <a:gd name="T59" fmla="*/ 88 h 104"/>
                <a:gd name="T60" fmla="*/ 552 w 960"/>
                <a:gd name="T61" fmla="*/ 8 h 104"/>
                <a:gd name="T62" fmla="*/ 576 w 960"/>
                <a:gd name="T63" fmla="*/ 16 h 104"/>
                <a:gd name="T64" fmla="*/ 592 w 960"/>
                <a:gd name="T65" fmla="*/ 48 h 104"/>
                <a:gd name="T66" fmla="*/ 608 w 960"/>
                <a:gd name="T67" fmla="*/ 8 h 104"/>
                <a:gd name="T68" fmla="*/ 624 w 960"/>
                <a:gd name="T69" fmla="*/ 96 h 104"/>
                <a:gd name="T70" fmla="*/ 648 w 960"/>
                <a:gd name="T71" fmla="*/ 40 h 104"/>
                <a:gd name="T72" fmla="*/ 656 w 960"/>
                <a:gd name="T73" fmla="*/ 96 h 104"/>
                <a:gd name="T74" fmla="*/ 680 w 960"/>
                <a:gd name="T75" fmla="*/ 80 h 104"/>
                <a:gd name="T76" fmla="*/ 696 w 960"/>
                <a:gd name="T77" fmla="*/ 56 h 104"/>
                <a:gd name="T78" fmla="*/ 720 w 960"/>
                <a:gd name="T79" fmla="*/ 96 h 104"/>
                <a:gd name="T80" fmla="*/ 728 w 960"/>
                <a:gd name="T81" fmla="*/ 24 h 104"/>
                <a:gd name="T82" fmla="*/ 752 w 960"/>
                <a:gd name="T83" fmla="*/ 80 h 104"/>
                <a:gd name="T84" fmla="*/ 768 w 960"/>
                <a:gd name="T85" fmla="*/ 16 h 104"/>
                <a:gd name="T86" fmla="*/ 792 w 960"/>
                <a:gd name="T87" fmla="*/ 48 h 104"/>
                <a:gd name="T88" fmla="*/ 800 w 960"/>
                <a:gd name="T89" fmla="*/ 32 h 104"/>
                <a:gd name="T90" fmla="*/ 824 w 960"/>
                <a:gd name="T91" fmla="*/ 24 h 104"/>
                <a:gd name="T92" fmla="*/ 840 w 960"/>
                <a:gd name="T93" fmla="*/ 64 h 104"/>
                <a:gd name="T94" fmla="*/ 864 w 960"/>
                <a:gd name="T95" fmla="*/ 16 h 104"/>
                <a:gd name="T96" fmla="*/ 872 w 960"/>
                <a:gd name="T97" fmla="*/ 80 h 104"/>
                <a:gd name="T98" fmla="*/ 904 w 960"/>
                <a:gd name="T99" fmla="*/ 32 h 104"/>
                <a:gd name="T100" fmla="*/ 912 w 960"/>
                <a:gd name="T101" fmla="*/ 80 h 104"/>
                <a:gd name="T102" fmla="*/ 936 w 960"/>
                <a:gd name="T103" fmla="*/ 40 h 104"/>
                <a:gd name="T104" fmla="*/ 944 w 960"/>
                <a:gd name="T105" fmla="*/ 64 h 10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960" h="104">
                  <a:moveTo>
                    <a:pt x="0" y="56"/>
                  </a:moveTo>
                  <a:lnTo>
                    <a:pt x="16" y="56"/>
                  </a:lnTo>
                  <a:lnTo>
                    <a:pt x="24" y="56"/>
                  </a:lnTo>
                  <a:lnTo>
                    <a:pt x="32" y="48"/>
                  </a:lnTo>
                  <a:lnTo>
                    <a:pt x="48" y="64"/>
                  </a:lnTo>
                  <a:lnTo>
                    <a:pt x="56" y="40"/>
                  </a:lnTo>
                  <a:lnTo>
                    <a:pt x="72" y="64"/>
                  </a:lnTo>
                  <a:lnTo>
                    <a:pt x="80" y="40"/>
                  </a:lnTo>
                  <a:lnTo>
                    <a:pt x="96" y="64"/>
                  </a:lnTo>
                  <a:lnTo>
                    <a:pt x="104" y="48"/>
                  </a:lnTo>
                  <a:lnTo>
                    <a:pt x="120" y="32"/>
                  </a:lnTo>
                  <a:lnTo>
                    <a:pt x="136" y="72"/>
                  </a:lnTo>
                  <a:lnTo>
                    <a:pt x="144" y="32"/>
                  </a:lnTo>
                  <a:lnTo>
                    <a:pt x="152" y="88"/>
                  </a:lnTo>
                  <a:lnTo>
                    <a:pt x="168" y="24"/>
                  </a:lnTo>
                  <a:lnTo>
                    <a:pt x="176" y="72"/>
                  </a:lnTo>
                  <a:lnTo>
                    <a:pt x="192" y="48"/>
                  </a:lnTo>
                  <a:lnTo>
                    <a:pt x="208" y="24"/>
                  </a:lnTo>
                  <a:lnTo>
                    <a:pt x="216" y="88"/>
                  </a:lnTo>
                  <a:lnTo>
                    <a:pt x="224" y="16"/>
                  </a:lnTo>
                  <a:lnTo>
                    <a:pt x="240" y="96"/>
                  </a:lnTo>
                  <a:lnTo>
                    <a:pt x="256" y="24"/>
                  </a:lnTo>
                  <a:lnTo>
                    <a:pt x="264" y="64"/>
                  </a:lnTo>
                  <a:lnTo>
                    <a:pt x="272" y="96"/>
                  </a:lnTo>
                  <a:lnTo>
                    <a:pt x="288" y="16"/>
                  </a:lnTo>
                  <a:lnTo>
                    <a:pt x="296" y="104"/>
                  </a:lnTo>
                  <a:lnTo>
                    <a:pt x="312" y="16"/>
                  </a:lnTo>
                  <a:lnTo>
                    <a:pt x="328" y="96"/>
                  </a:lnTo>
                  <a:lnTo>
                    <a:pt x="336" y="64"/>
                  </a:lnTo>
                  <a:lnTo>
                    <a:pt x="344" y="16"/>
                  </a:lnTo>
                  <a:lnTo>
                    <a:pt x="360" y="104"/>
                  </a:lnTo>
                  <a:lnTo>
                    <a:pt x="368" y="8"/>
                  </a:lnTo>
                  <a:lnTo>
                    <a:pt x="384" y="96"/>
                  </a:lnTo>
                  <a:lnTo>
                    <a:pt x="400" y="48"/>
                  </a:lnTo>
                  <a:lnTo>
                    <a:pt x="408" y="8"/>
                  </a:lnTo>
                  <a:lnTo>
                    <a:pt x="416" y="104"/>
                  </a:lnTo>
                  <a:lnTo>
                    <a:pt x="432" y="0"/>
                  </a:lnTo>
                  <a:lnTo>
                    <a:pt x="440" y="96"/>
                  </a:lnTo>
                  <a:lnTo>
                    <a:pt x="464" y="8"/>
                  </a:lnTo>
                  <a:lnTo>
                    <a:pt x="464" y="48"/>
                  </a:lnTo>
                  <a:lnTo>
                    <a:pt x="480" y="96"/>
                  </a:lnTo>
                  <a:lnTo>
                    <a:pt x="488" y="8"/>
                  </a:lnTo>
                  <a:lnTo>
                    <a:pt x="504" y="104"/>
                  </a:lnTo>
                  <a:lnTo>
                    <a:pt x="520" y="16"/>
                  </a:lnTo>
                  <a:lnTo>
                    <a:pt x="528" y="48"/>
                  </a:lnTo>
                  <a:lnTo>
                    <a:pt x="536" y="88"/>
                  </a:lnTo>
                  <a:lnTo>
                    <a:pt x="552" y="8"/>
                  </a:lnTo>
                  <a:lnTo>
                    <a:pt x="560" y="104"/>
                  </a:lnTo>
                  <a:lnTo>
                    <a:pt x="576" y="16"/>
                  </a:lnTo>
                  <a:lnTo>
                    <a:pt x="592" y="48"/>
                  </a:lnTo>
                  <a:lnTo>
                    <a:pt x="600" y="88"/>
                  </a:lnTo>
                  <a:lnTo>
                    <a:pt x="608" y="8"/>
                  </a:lnTo>
                  <a:lnTo>
                    <a:pt x="624" y="96"/>
                  </a:lnTo>
                  <a:lnTo>
                    <a:pt x="632" y="16"/>
                  </a:lnTo>
                  <a:lnTo>
                    <a:pt x="648" y="40"/>
                  </a:lnTo>
                  <a:lnTo>
                    <a:pt x="656" y="96"/>
                  </a:lnTo>
                  <a:lnTo>
                    <a:pt x="672" y="8"/>
                  </a:lnTo>
                  <a:lnTo>
                    <a:pt x="680" y="80"/>
                  </a:lnTo>
                  <a:lnTo>
                    <a:pt x="696" y="56"/>
                  </a:lnTo>
                  <a:lnTo>
                    <a:pt x="712" y="24"/>
                  </a:lnTo>
                  <a:lnTo>
                    <a:pt x="720" y="96"/>
                  </a:lnTo>
                  <a:lnTo>
                    <a:pt x="728" y="24"/>
                  </a:lnTo>
                  <a:lnTo>
                    <a:pt x="744" y="56"/>
                  </a:lnTo>
                  <a:lnTo>
                    <a:pt x="752" y="80"/>
                  </a:lnTo>
                  <a:lnTo>
                    <a:pt x="768" y="16"/>
                  </a:lnTo>
                  <a:lnTo>
                    <a:pt x="784" y="88"/>
                  </a:lnTo>
                  <a:lnTo>
                    <a:pt x="792" y="48"/>
                  </a:lnTo>
                  <a:lnTo>
                    <a:pt x="800" y="32"/>
                  </a:lnTo>
                  <a:lnTo>
                    <a:pt x="816" y="96"/>
                  </a:lnTo>
                  <a:lnTo>
                    <a:pt x="824" y="24"/>
                  </a:lnTo>
                  <a:lnTo>
                    <a:pt x="840" y="64"/>
                  </a:lnTo>
                  <a:lnTo>
                    <a:pt x="848" y="80"/>
                  </a:lnTo>
                  <a:lnTo>
                    <a:pt x="864" y="16"/>
                  </a:lnTo>
                  <a:lnTo>
                    <a:pt x="872" y="80"/>
                  </a:lnTo>
                  <a:lnTo>
                    <a:pt x="888" y="56"/>
                  </a:lnTo>
                  <a:lnTo>
                    <a:pt x="904" y="32"/>
                  </a:lnTo>
                  <a:lnTo>
                    <a:pt x="912" y="80"/>
                  </a:lnTo>
                  <a:lnTo>
                    <a:pt x="920" y="48"/>
                  </a:lnTo>
                  <a:lnTo>
                    <a:pt x="936" y="40"/>
                  </a:lnTo>
                  <a:lnTo>
                    <a:pt x="944" y="64"/>
                  </a:lnTo>
                  <a:lnTo>
                    <a:pt x="960" y="56"/>
                  </a:lnTo>
                </a:path>
              </a:pathLst>
            </a:custGeom>
            <a:noFill/>
            <a:ln w="12700">
              <a:solidFill>
                <a:srgbClr val="66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100.xml.rels><?xml version="1.0" encoding="UTF-8" standalone="yes"?>
<Relationships xmlns="http://schemas.openxmlformats.org/package/2006/relationships"><Relationship Id="rId13" Type="http://schemas.microsoft.com/office/2007/relationships/media" Target="../media/media92.WAV"/><Relationship Id="rId14" Type="http://schemas.openxmlformats.org/officeDocument/2006/relationships/audio" Target="../media/media92.WAV"/><Relationship Id="rId15" Type="http://schemas.microsoft.com/office/2007/relationships/media" Target="../media/media93.WAV"/><Relationship Id="rId16" Type="http://schemas.openxmlformats.org/officeDocument/2006/relationships/audio" Target="../media/media93.WAV"/><Relationship Id="rId17" Type="http://schemas.microsoft.com/office/2007/relationships/media" Target="../media/media94.WAV"/><Relationship Id="rId18" Type="http://schemas.openxmlformats.org/officeDocument/2006/relationships/audio" Target="../media/media94.WAV"/><Relationship Id="rId19" Type="http://schemas.microsoft.com/office/2007/relationships/media" Target="../media/media95.WAV"/><Relationship Id="rId50" Type="http://schemas.openxmlformats.org/officeDocument/2006/relationships/notesSlide" Target="../notesSlides/notesSlide55.xml"/><Relationship Id="rId51" Type="http://schemas.openxmlformats.org/officeDocument/2006/relationships/image" Target="../media/image198.png"/><Relationship Id="rId52" Type="http://schemas.openxmlformats.org/officeDocument/2006/relationships/image" Target="../media/image209.png"/><Relationship Id="rId53" Type="http://schemas.openxmlformats.org/officeDocument/2006/relationships/image" Target="../media/image210.png"/><Relationship Id="rId54" Type="http://schemas.openxmlformats.org/officeDocument/2006/relationships/image" Target="../media/image192.png"/><Relationship Id="rId55" Type="http://schemas.openxmlformats.org/officeDocument/2006/relationships/image" Target="../media/image211.png"/><Relationship Id="rId56" Type="http://schemas.openxmlformats.org/officeDocument/2006/relationships/image" Target="../media/image208.png"/><Relationship Id="rId40" Type="http://schemas.openxmlformats.org/officeDocument/2006/relationships/audio" Target="../media/media105.WAV"/><Relationship Id="rId41" Type="http://schemas.microsoft.com/office/2007/relationships/media" Target="../media/media106.WAV"/><Relationship Id="rId42" Type="http://schemas.openxmlformats.org/officeDocument/2006/relationships/audio" Target="../media/media106.WAV"/><Relationship Id="rId43" Type="http://schemas.microsoft.com/office/2007/relationships/media" Target="../media/media107.WAV"/><Relationship Id="rId44" Type="http://schemas.openxmlformats.org/officeDocument/2006/relationships/audio" Target="../media/media107.WAV"/><Relationship Id="rId45" Type="http://schemas.microsoft.com/office/2007/relationships/media" Target="../media/media108.WAV"/><Relationship Id="rId46" Type="http://schemas.openxmlformats.org/officeDocument/2006/relationships/audio" Target="../media/media108.WAV"/><Relationship Id="rId47" Type="http://schemas.microsoft.com/office/2007/relationships/media" Target="../media/media109.WAV"/><Relationship Id="rId48" Type="http://schemas.openxmlformats.org/officeDocument/2006/relationships/audio" Target="../media/media109.WAV"/><Relationship Id="rId49" Type="http://schemas.openxmlformats.org/officeDocument/2006/relationships/slideLayout" Target="../slideLayouts/slideLayout6.xml"/><Relationship Id="rId1" Type="http://schemas.microsoft.com/office/2007/relationships/media" Target="../media/media86.WAV"/><Relationship Id="rId2" Type="http://schemas.openxmlformats.org/officeDocument/2006/relationships/audio" Target="../media/media86.WAV"/><Relationship Id="rId3" Type="http://schemas.microsoft.com/office/2007/relationships/media" Target="../media/media87.WAV"/><Relationship Id="rId4" Type="http://schemas.openxmlformats.org/officeDocument/2006/relationships/audio" Target="../media/media87.WAV"/><Relationship Id="rId5" Type="http://schemas.microsoft.com/office/2007/relationships/media" Target="../media/media88.WAV"/><Relationship Id="rId6" Type="http://schemas.openxmlformats.org/officeDocument/2006/relationships/audio" Target="../media/media88.WAV"/><Relationship Id="rId7" Type="http://schemas.microsoft.com/office/2007/relationships/media" Target="../media/media89.WAV"/><Relationship Id="rId8" Type="http://schemas.openxmlformats.org/officeDocument/2006/relationships/audio" Target="../media/media89.WAV"/><Relationship Id="rId9" Type="http://schemas.microsoft.com/office/2007/relationships/media" Target="../media/media90.WAV"/><Relationship Id="rId30" Type="http://schemas.openxmlformats.org/officeDocument/2006/relationships/audio" Target="../media/media100.WAV"/><Relationship Id="rId31" Type="http://schemas.microsoft.com/office/2007/relationships/media" Target="../media/media101.WAV"/><Relationship Id="rId32" Type="http://schemas.openxmlformats.org/officeDocument/2006/relationships/audio" Target="../media/media101.WAV"/><Relationship Id="rId33" Type="http://schemas.microsoft.com/office/2007/relationships/media" Target="../media/media102.WAV"/><Relationship Id="rId34" Type="http://schemas.openxmlformats.org/officeDocument/2006/relationships/audio" Target="../media/media102.WAV"/><Relationship Id="rId35" Type="http://schemas.microsoft.com/office/2007/relationships/media" Target="../media/media103.WAV"/><Relationship Id="rId36" Type="http://schemas.openxmlformats.org/officeDocument/2006/relationships/audio" Target="../media/media103.WAV"/><Relationship Id="rId37" Type="http://schemas.microsoft.com/office/2007/relationships/media" Target="../media/media104.WAV"/><Relationship Id="rId38" Type="http://schemas.openxmlformats.org/officeDocument/2006/relationships/audio" Target="../media/media104.WAV"/><Relationship Id="rId39" Type="http://schemas.microsoft.com/office/2007/relationships/media" Target="../media/media105.WAV"/><Relationship Id="rId20" Type="http://schemas.openxmlformats.org/officeDocument/2006/relationships/audio" Target="../media/media95.WAV"/><Relationship Id="rId21" Type="http://schemas.microsoft.com/office/2007/relationships/media" Target="../media/media96.WAV"/><Relationship Id="rId22" Type="http://schemas.openxmlformats.org/officeDocument/2006/relationships/audio" Target="../media/media96.WAV"/><Relationship Id="rId23" Type="http://schemas.microsoft.com/office/2007/relationships/media" Target="../media/media97.WAV"/><Relationship Id="rId24" Type="http://schemas.openxmlformats.org/officeDocument/2006/relationships/audio" Target="../media/media97.WAV"/><Relationship Id="rId25" Type="http://schemas.microsoft.com/office/2007/relationships/media" Target="../media/media98.WAV"/><Relationship Id="rId26" Type="http://schemas.openxmlformats.org/officeDocument/2006/relationships/audio" Target="../media/media98.WAV"/><Relationship Id="rId27" Type="http://schemas.microsoft.com/office/2007/relationships/media" Target="../media/media99.WAV"/><Relationship Id="rId28" Type="http://schemas.openxmlformats.org/officeDocument/2006/relationships/audio" Target="../media/media99.WAV"/><Relationship Id="rId29" Type="http://schemas.microsoft.com/office/2007/relationships/media" Target="../media/media100.WAV"/><Relationship Id="rId10" Type="http://schemas.openxmlformats.org/officeDocument/2006/relationships/audio" Target="../media/media90.WAV"/><Relationship Id="rId11" Type="http://schemas.microsoft.com/office/2007/relationships/media" Target="../media/media91.WAV"/><Relationship Id="rId12" Type="http://schemas.openxmlformats.org/officeDocument/2006/relationships/audio" Target="../media/media9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4" Type="http://schemas.openxmlformats.org/officeDocument/2006/relationships/image" Target="../media/image213.png"/><Relationship Id="rId5" Type="http://schemas.openxmlformats.org/officeDocument/2006/relationships/image" Target="../media/image2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4" Type="http://schemas.openxmlformats.org/officeDocument/2006/relationships/image" Target="../media/image216.png"/><Relationship Id="rId5" Type="http://schemas.openxmlformats.org/officeDocument/2006/relationships/image" Target="../media/image2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emf"/><Relationship Id="rId12" Type="http://schemas.openxmlformats.org/officeDocument/2006/relationships/image" Target="../media/image19.emf"/><Relationship Id="rId13" Type="http://schemas.openxmlformats.org/officeDocument/2006/relationships/image" Target="../media/image20.emf"/><Relationship Id="rId14" Type="http://schemas.openxmlformats.org/officeDocument/2006/relationships/image" Target="../media/image21.png"/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microsoft.com/office/2007/relationships/media" Target="../media/media4.WAV"/><Relationship Id="rId8" Type="http://schemas.openxmlformats.org/officeDocument/2006/relationships/audio" Target="../media/media4.WAV"/><Relationship Id="rId9" Type="http://schemas.openxmlformats.org/officeDocument/2006/relationships/slideLayout" Target="../slideLayouts/slideLayout7.xml"/><Relationship Id="rId10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" Type="http://schemas.microsoft.com/office/2007/relationships/media" Target="../media/media5.WAV"/><Relationship Id="rId2" Type="http://schemas.openxmlformats.org/officeDocument/2006/relationships/audio" Target="../media/media5.WAV"/><Relationship Id="rId3" Type="http://schemas.microsoft.com/office/2007/relationships/media" Target="../media/media6.WAV"/><Relationship Id="rId4" Type="http://schemas.openxmlformats.org/officeDocument/2006/relationships/audio" Target="../media/media6.WAV"/><Relationship Id="rId5" Type="http://schemas.microsoft.com/office/2007/relationships/media" Target="../media/media7.WAV"/><Relationship Id="rId6" Type="http://schemas.openxmlformats.org/officeDocument/2006/relationships/audio" Target="../media/media7.WAV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7.xml"/><Relationship Id="rId9" Type="http://schemas.openxmlformats.org/officeDocument/2006/relationships/image" Target="../media/image21.png"/><Relationship Id="rId10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9.WAV"/><Relationship Id="rId4" Type="http://schemas.openxmlformats.org/officeDocument/2006/relationships/audio" Target="../media/media9.WAV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8.xml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image" Target="../media/image21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jpeg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35.jpeg"/><Relationship Id="rId15" Type="http://schemas.openxmlformats.org/officeDocument/2006/relationships/image" Target="../media/image36.jpeg"/><Relationship Id="rId1" Type="http://schemas.microsoft.com/office/2007/relationships/media" Target="../media/media10.WAV"/><Relationship Id="rId2" Type="http://schemas.openxmlformats.org/officeDocument/2006/relationships/audio" Target="../media/media10.WAV"/><Relationship Id="rId3" Type="http://schemas.microsoft.com/office/2007/relationships/media" Target="file://localhost/Users/sas/Talks/CALTECH/total.wav" TargetMode="External"/><Relationship Id="rId4" Type="http://schemas.openxmlformats.org/officeDocument/2006/relationships/audio" Target="file://localhost/Users/sas/Talks/CALTECH/total.wav" TargetMode="External"/><Relationship Id="rId5" Type="http://schemas.microsoft.com/office/2007/relationships/media" Target="../media/media11.WAV"/><Relationship Id="rId6" Type="http://schemas.openxmlformats.org/officeDocument/2006/relationships/audio" Target="../media/media11.WAV"/><Relationship Id="rId7" Type="http://schemas.microsoft.com/office/2007/relationships/media" Target="../media/media12.WAV"/><Relationship Id="rId8" Type="http://schemas.openxmlformats.org/officeDocument/2006/relationships/audio" Target="../media/media12.WAV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7.jpeg"/><Relationship Id="rId5" Type="http://schemas.openxmlformats.org/officeDocument/2006/relationships/image" Target="../media/image34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emf"/><Relationship Id="rId12" Type="http://schemas.openxmlformats.org/officeDocument/2006/relationships/image" Target="../media/image19.emf"/><Relationship Id="rId13" Type="http://schemas.openxmlformats.org/officeDocument/2006/relationships/image" Target="../media/image20.emf"/><Relationship Id="rId14" Type="http://schemas.openxmlformats.org/officeDocument/2006/relationships/image" Target="../media/image21.png"/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microsoft.com/office/2007/relationships/media" Target="../media/media4.WAV"/><Relationship Id="rId8" Type="http://schemas.openxmlformats.org/officeDocument/2006/relationships/audio" Target="../media/media4.WAV"/><Relationship Id="rId9" Type="http://schemas.openxmlformats.org/officeDocument/2006/relationships/slideLayout" Target="../slideLayouts/slideLayout7.xml"/><Relationship Id="rId10" Type="http://schemas.openxmlformats.org/officeDocument/2006/relationships/image" Target="../media/image17.em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5.WAV"/><Relationship Id="rId4" Type="http://schemas.openxmlformats.org/officeDocument/2006/relationships/audio" Target="../media/media15.WAV"/><Relationship Id="rId5" Type="http://schemas.microsoft.com/office/2007/relationships/media" Target="../media/media16.WAV"/><Relationship Id="rId6" Type="http://schemas.openxmlformats.org/officeDocument/2006/relationships/audio" Target="../media/media16.WAV"/><Relationship Id="rId7" Type="http://schemas.microsoft.com/office/2007/relationships/media" Target="../media/media17.WAV"/><Relationship Id="rId8" Type="http://schemas.openxmlformats.org/officeDocument/2006/relationships/audio" Target="../media/media17.WAV"/><Relationship Id="rId9" Type="http://schemas.openxmlformats.org/officeDocument/2006/relationships/slideLayout" Target="../slideLayouts/slideLayout7.xml"/><Relationship Id="rId10" Type="http://schemas.openxmlformats.org/officeDocument/2006/relationships/notesSlide" Target="../notesSlides/notesSlide12.xml"/><Relationship Id="rId11" Type="http://schemas.openxmlformats.org/officeDocument/2006/relationships/image" Target="../media/image34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19.WAV"/><Relationship Id="rId4" Type="http://schemas.openxmlformats.org/officeDocument/2006/relationships/audio" Target="../media/media19.WAV"/><Relationship Id="rId5" Type="http://schemas.microsoft.com/office/2007/relationships/media" Target="../media/media20.WAV"/><Relationship Id="rId6" Type="http://schemas.openxmlformats.org/officeDocument/2006/relationships/audio" Target="../media/media20.WAV"/><Relationship Id="rId7" Type="http://schemas.openxmlformats.org/officeDocument/2006/relationships/slideLayout" Target="../slideLayouts/slideLayout6.xml"/><Relationship Id="rId8" Type="http://schemas.openxmlformats.org/officeDocument/2006/relationships/image" Target="../media/image38.png"/><Relationship Id="rId9" Type="http://schemas.openxmlformats.org/officeDocument/2006/relationships/image" Target="../media/image21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22.WAV"/><Relationship Id="rId4" Type="http://schemas.openxmlformats.org/officeDocument/2006/relationships/audio" Target="../media/media22.WAV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21.png"/><Relationship Id="rId1" Type="http://schemas.microsoft.com/office/2007/relationships/media" Target="../media/media21.WAV"/><Relationship Id="rId2" Type="http://schemas.openxmlformats.org/officeDocument/2006/relationships/audio" Target="../media/media21.WA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56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Relationship Id="rId25" Type="http://schemas.openxmlformats.org/officeDocument/2006/relationships/image" Target="../media/image61.png"/><Relationship Id="rId26" Type="http://schemas.openxmlformats.org/officeDocument/2006/relationships/image" Target="../media/image62.png"/><Relationship Id="rId27" Type="http://schemas.openxmlformats.org/officeDocument/2006/relationships/image" Target="../media/image63.png"/><Relationship Id="rId28" Type="http://schemas.openxmlformats.org/officeDocument/2006/relationships/image" Target="../media/image21.png"/><Relationship Id="rId29" Type="http://schemas.openxmlformats.org/officeDocument/2006/relationships/image" Target="../media/image64.png"/><Relationship Id="rId1" Type="http://schemas.microsoft.com/office/2007/relationships/media" Target="../media/media23.WAV"/><Relationship Id="rId2" Type="http://schemas.openxmlformats.org/officeDocument/2006/relationships/audio" Target="../media/media23.WAV"/><Relationship Id="rId3" Type="http://schemas.microsoft.com/office/2007/relationships/media" Target="../media/media24.WAV"/><Relationship Id="rId4" Type="http://schemas.openxmlformats.org/officeDocument/2006/relationships/audio" Target="../media/media24.WAV"/><Relationship Id="rId5" Type="http://schemas.microsoft.com/office/2007/relationships/media" Target="../media/media25.WAV"/><Relationship Id="rId30" Type="http://schemas.openxmlformats.org/officeDocument/2006/relationships/image" Target="../media/image65.png"/><Relationship Id="rId31" Type="http://schemas.openxmlformats.org/officeDocument/2006/relationships/image" Target="../media/image66.png"/><Relationship Id="rId32" Type="http://schemas.openxmlformats.org/officeDocument/2006/relationships/image" Target="../media/image67.png"/><Relationship Id="rId9" Type="http://schemas.microsoft.com/office/2007/relationships/media" Target="../media/media27.WAV"/><Relationship Id="rId6" Type="http://schemas.openxmlformats.org/officeDocument/2006/relationships/audio" Target="../media/media25.WAV"/><Relationship Id="rId7" Type="http://schemas.microsoft.com/office/2007/relationships/media" Target="../media/media26.WAV"/><Relationship Id="rId8" Type="http://schemas.openxmlformats.org/officeDocument/2006/relationships/audio" Target="../media/media26.WAV"/><Relationship Id="rId33" Type="http://schemas.openxmlformats.org/officeDocument/2006/relationships/image" Target="../media/image68.png"/><Relationship Id="rId34" Type="http://schemas.openxmlformats.org/officeDocument/2006/relationships/image" Target="../media/image69.png"/><Relationship Id="rId35" Type="http://schemas.openxmlformats.org/officeDocument/2006/relationships/image" Target="../media/image70.png"/><Relationship Id="rId36" Type="http://schemas.openxmlformats.org/officeDocument/2006/relationships/image" Target="../media/image71.png"/><Relationship Id="rId10" Type="http://schemas.openxmlformats.org/officeDocument/2006/relationships/audio" Target="../media/media27.WAV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48.png"/><Relationship Id="rId13" Type="http://schemas.openxmlformats.org/officeDocument/2006/relationships/image" Target="../media/image49.png"/><Relationship Id="rId14" Type="http://schemas.openxmlformats.org/officeDocument/2006/relationships/image" Target="../media/image50.png"/><Relationship Id="rId15" Type="http://schemas.openxmlformats.org/officeDocument/2006/relationships/image" Target="../media/image51.png"/><Relationship Id="rId16" Type="http://schemas.openxmlformats.org/officeDocument/2006/relationships/image" Target="../media/image52.png"/><Relationship Id="rId17" Type="http://schemas.openxmlformats.org/officeDocument/2006/relationships/image" Target="../media/image53.png"/><Relationship Id="rId18" Type="http://schemas.openxmlformats.org/officeDocument/2006/relationships/image" Target="../media/image54.png"/><Relationship Id="rId19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jpeg"/><Relationship Id="rId6" Type="http://schemas.openxmlformats.org/officeDocument/2006/relationships/image" Target="../media/image77.jpeg"/><Relationship Id="rId7" Type="http://schemas.openxmlformats.org/officeDocument/2006/relationships/image" Target="../media/image78.jpeg"/><Relationship Id="rId8" Type="http://schemas.openxmlformats.org/officeDocument/2006/relationships/image" Target="../media/image79.jpeg"/><Relationship Id="rId9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media" Target="../media/media29.WAV"/><Relationship Id="rId4" Type="http://schemas.openxmlformats.org/officeDocument/2006/relationships/audio" Target="../media/media29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1.xml"/><Relationship Id="rId7" Type="http://schemas.openxmlformats.org/officeDocument/2006/relationships/image" Target="../media/image87.jpeg"/><Relationship Id="rId8" Type="http://schemas.openxmlformats.org/officeDocument/2006/relationships/image" Target="../media/image34.png"/><Relationship Id="rId1" Type="http://schemas.microsoft.com/office/2007/relationships/media" Target="../media/media28.WAV"/><Relationship Id="rId2" Type="http://schemas.openxmlformats.org/officeDocument/2006/relationships/audio" Target="../media/media28.WAV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0.png"/><Relationship Id="rId12" Type="http://schemas.openxmlformats.org/officeDocument/2006/relationships/image" Target="../media/image91.png"/><Relationship Id="rId13" Type="http://schemas.openxmlformats.org/officeDocument/2006/relationships/image" Target="../media/image92.png"/><Relationship Id="rId14" Type="http://schemas.openxmlformats.org/officeDocument/2006/relationships/image" Target="../media/image93.png"/><Relationship Id="rId15" Type="http://schemas.openxmlformats.org/officeDocument/2006/relationships/image" Target="../media/image94.png"/><Relationship Id="rId16" Type="http://schemas.openxmlformats.org/officeDocument/2006/relationships/image" Target="../media/image95.png"/><Relationship Id="rId17" Type="http://schemas.openxmlformats.org/officeDocument/2006/relationships/image" Target="../media/image96.png"/><Relationship Id="rId18" Type="http://schemas.openxmlformats.org/officeDocument/2006/relationships/image" Target="../media/image97.png"/><Relationship Id="rId19" Type="http://schemas.openxmlformats.org/officeDocument/2006/relationships/image" Target="../media/image21.png"/><Relationship Id="rId1" Type="http://schemas.microsoft.com/office/2007/relationships/media" Target="../media/media30.WAV"/><Relationship Id="rId2" Type="http://schemas.openxmlformats.org/officeDocument/2006/relationships/audio" Target="../media/media30.WAV"/><Relationship Id="rId3" Type="http://schemas.microsoft.com/office/2007/relationships/media" Target="../media/media31.WAV"/><Relationship Id="rId4" Type="http://schemas.openxmlformats.org/officeDocument/2006/relationships/audio" Target="../media/media31.WAV"/><Relationship Id="rId5" Type="http://schemas.microsoft.com/office/2007/relationships/media" Target="../media/media32.WAV"/><Relationship Id="rId6" Type="http://schemas.openxmlformats.org/officeDocument/2006/relationships/audio" Target="../media/media32.WAV"/><Relationship Id="rId7" Type="http://schemas.microsoft.com/office/2007/relationships/media" Target="../media/media4.WAV"/><Relationship Id="rId8" Type="http://schemas.openxmlformats.org/officeDocument/2006/relationships/audio" Target="../media/media4.WAV"/><Relationship Id="rId9" Type="http://schemas.openxmlformats.org/officeDocument/2006/relationships/slideLayout" Target="../slideLayouts/slideLayout7.xml"/><Relationship Id="rId10" Type="http://schemas.openxmlformats.org/officeDocument/2006/relationships/notesSlide" Target="../notesSlides/notesSlide2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4" Type="http://schemas.openxmlformats.org/officeDocument/2006/relationships/audio" Target="../media/media4.WAV"/><Relationship Id="rId5" Type="http://schemas.microsoft.com/office/2007/relationships/media" Target="../media/media34.WAV"/><Relationship Id="rId6" Type="http://schemas.openxmlformats.org/officeDocument/2006/relationships/audio" Target="../media/media34.WAV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23.xml"/><Relationship Id="rId9" Type="http://schemas.openxmlformats.org/officeDocument/2006/relationships/image" Target="../media/image98.emf"/><Relationship Id="rId10" Type="http://schemas.openxmlformats.org/officeDocument/2006/relationships/image" Target="../media/image21.png"/><Relationship Id="rId1" Type="http://schemas.microsoft.com/office/2007/relationships/media" Target="../media/media33.WAV"/><Relationship Id="rId2" Type="http://schemas.openxmlformats.org/officeDocument/2006/relationships/audio" Target="../media/media3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emf"/><Relationship Id="rId5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53.xml.rels><?xml version="1.0" encoding="UTF-8" standalone="yes"?>
<Relationships xmlns="http://schemas.openxmlformats.org/package/2006/relationships"><Relationship Id="rId11" Type="http://schemas.microsoft.com/office/2007/relationships/media" Target="../media/media38.wav"/><Relationship Id="rId12" Type="http://schemas.openxmlformats.org/officeDocument/2006/relationships/audio" Target="../media/media38.wav"/><Relationship Id="rId13" Type="http://schemas.openxmlformats.org/officeDocument/2006/relationships/slideLayout" Target="../slideLayouts/slideLayout1.xml"/><Relationship Id="rId14" Type="http://schemas.openxmlformats.org/officeDocument/2006/relationships/notesSlide" Target="../notesSlides/notesSlide27.xml"/><Relationship Id="rId15" Type="http://schemas.openxmlformats.org/officeDocument/2006/relationships/image" Target="../media/image81.png"/><Relationship Id="rId16" Type="http://schemas.openxmlformats.org/officeDocument/2006/relationships/image" Target="../media/image105.png"/><Relationship Id="rId17" Type="http://schemas.openxmlformats.org/officeDocument/2006/relationships/image" Target="../media/image34.png"/><Relationship Id="rId1" Type="http://schemas.microsoft.com/office/2007/relationships/media" Target="file://localhost/Users/sas/Talks/ATACT%20&amp;%20ONR/ATACT_sound_files_shamma/S2116MT1.wav" TargetMode="External"/><Relationship Id="rId2" Type="http://schemas.openxmlformats.org/officeDocument/2006/relationships/audio" Target="file://localhost/Users/sas/Talks/ATACT%20&amp;%20ONR/ATACT_sound_files_shamma/S2116MT1.wav" TargetMode="External"/><Relationship Id="rId3" Type="http://schemas.microsoft.com/office/2007/relationships/media" Target="file://localhost/Users/sas/Talks/ATACT%20&amp;%20ONR/ATACT_sound_files_shamma/S2116MT1_clean.wav" TargetMode="External"/><Relationship Id="rId4" Type="http://schemas.openxmlformats.org/officeDocument/2006/relationships/audio" Target="file://localhost/Users/sas/Talks/ATACT%20&amp;%20ONR/ATACT_sound_files_shamma/S2116MT1_clean.wav" TargetMode="External"/><Relationship Id="rId5" Type="http://schemas.microsoft.com/office/2007/relationships/media" Target="../media/media35.wav"/><Relationship Id="rId6" Type="http://schemas.openxmlformats.org/officeDocument/2006/relationships/audio" Target="../media/media35.wav"/><Relationship Id="rId7" Type="http://schemas.microsoft.com/office/2007/relationships/media" Target="../media/media36.wav"/><Relationship Id="rId8" Type="http://schemas.openxmlformats.org/officeDocument/2006/relationships/audio" Target="../media/media36.wav"/><Relationship Id="rId9" Type="http://schemas.microsoft.com/office/2007/relationships/media" Target="../media/media37.wav"/><Relationship Id="rId10" Type="http://schemas.openxmlformats.org/officeDocument/2006/relationships/audio" Target="../media/media37.wav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6.emf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media" Target="../media/media40.m4a"/><Relationship Id="rId4" Type="http://schemas.openxmlformats.org/officeDocument/2006/relationships/audio" Target="../media/media40.m4a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" Type="http://schemas.microsoft.com/office/2007/relationships/media" Target="../media/media39.m4a"/><Relationship Id="rId2" Type="http://schemas.openxmlformats.org/officeDocument/2006/relationships/audio" Target="../media/media39.m4a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media" Target="../media/media40.m4a"/><Relationship Id="rId4" Type="http://schemas.openxmlformats.org/officeDocument/2006/relationships/audio" Target="../media/media40.m4a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" Type="http://schemas.microsoft.com/office/2007/relationships/media" Target="../media/media39.m4a"/><Relationship Id="rId2" Type="http://schemas.openxmlformats.org/officeDocument/2006/relationships/audio" Target="../media/media39.m4a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media" Target="../media/media40.m4a"/><Relationship Id="rId4" Type="http://schemas.openxmlformats.org/officeDocument/2006/relationships/audio" Target="../media/media40.m4a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" Type="http://schemas.microsoft.com/office/2007/relationships/media" Target="../media/media39.m4a"/><Relationship Id="rId2" Type="http://schemas.openxmlformats.org/officeDocument/2006/relationships/audio" Target="../media/media39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7.png"/><Relationship Id="rId1" Type="http://schemas.microsoft.com/office/2007/relationships/media" Target="../media/media41.mov"/><Relationship Id="rId2" Type="http://schemas.openxmlformats.org/officeDocument/2006/relationships/video" Target="../media/media41.mov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0.png"/><Relationship Id="rId1" Type="http://schemas.microsoft.com/office/2007/relationships/media" Target="\Users\sas\Desktop\crm.mov" TargetMode="External"/><Relationship Id="rId2" Type="http://schemas.openxmlformats.org/officeDocument/2006/relationships/video" Target="\Users\sas\Desktop\crm.mov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4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jpeg"/><Relationship Id="rId5" Type="http://schemas.openxmlformats.org/officeDocument/2006/relationships/image" Target="../media/image117.jpeg"/><Relationship Id="rId6" Type="http://schemas.openxmlformats.org/officeDocument/2006/relationships/image" Target="../media/image118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33.xml"/><Relationship Id="rId5" Type="http://schemas.openxmlformats.org/officeDocument/2006/relationships/image" Target="../media/image119.png"/><Relationship Id="rId6" Type="http://schemas.openxmlformats.org/officeDocument/2006/relationships/image" Target="../media/image34.png"/><Relationship Id="rId7" Type="http://schemas.openxmlformats.org/officeDocument/2006/relationships/image" Target="../media/image120.emf"/><Relationship Id="rId1" Type="http://schemas.microsoft.com/office/2007/relationships/media" Target="clk_trial.wav" TargetMode="External"/><Relationship Id="rId2" Type="http://schemas.openxmlformats.org/officeDocument/2006/relationships/audio" Target="clk_trial.wav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34.xml"/><Relationship Id="rId5" Type="http://schemas.openxmlformats.org/officeDocument/2006/relationships/image" Target="../media/image121.png"/><Relationship Id="rId1" Type="http://schemas.microsoft.com/office/2007/relationships/media" Target="file://localhost/Users/sas/Talks/UK-Oxford/Sound%20Files/STRF_luna014CLCK_soundtrack%20copy.wmv" TargetMode="External"/><Relationship Id="rId2" Type="http://schemas.openxmlformats.org/officeDocument/2006/relationships/video" Target="file://localhost/Users/sas/Talks/UK-Oxford/Sound%20Files/STRF_luna014CLCK_soundtrack%20copy.wmv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4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6" Type="http://schemas.openxmlformats.org/officeDocument/2006/relationships/image" Target="../media/image140.png"/><Relationship Id="rId7" Type="http://schemas.openxmlformats.org/officeDocument/2006/relationships/image" Target="../media/image141.png"/><Relationship Id="rId8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4" Type="http://schemas.openxmlformats.org/officeDocument/2006/relationships/image" Target="../media/image14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3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4.png"/><Relationship Id="rId1" Type="http://schemas.microsoft.com/office/2007/relationships/media" Target="file://localhost/Users/sas/Talks/KOREA/ASA_demos/StreamPTABA1000_1.WAV" TargetMode="External"/><Relationship Id="rId2" Type="http://schemas.openxmlformats.org/officeDocument/2006/relationships/audio" Target="file://localhost/Users/sas/Talks/KOREA/ASA_demos/StreamPTABA1000_1.WAV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4.png"/><Relationship Id="rId1" Type="http://schemas.microsoft.com/office/2007/relationships/media" Target="file://localhost/Users/sas/Talks/KOREA/ASA_demos/StreamPTABA1000_10.WAV" TargetMode="External"/><Relationship Id="rId2" Type="http://schemas.openxmlformats.org/officeDocument/2006/relationships/audio" Target="file://localhost/Users/sas/Talks/KOREA/ASA_demos/StreamPTABA1000_10.WAV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media" Target="file://localhost/Users/sas/Talks/KOREA/ASA_demos/StreamPTABslow1000_10.WAV" TargetMode="External"/><Relationship Id="rId4" Type="http://schemas.openxmlformats.org/officeDocument/2006/relationships/audio" Target="file://localhost/Users/sas/Talks/KOREA/ASA_demos/StreamPTABslow1000_10.WAV" TargetMode="External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" Type="http://schemas.microsoft.com/office/2007/relationships/media" Target="file://localhost/Users/sas/Talks/KOREA/ASA_demos/connected_unconnected_0.wav" TargetMode="External"/><Relationship Id="rId2" Type="http://schemas.openxmlformats.org/officeDocument/2006/relationships/audio" Target="file://localhost/Users/sas/Talks/KOREA/ASA_demos/connected_unconnected_0.wav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media" Target="../media/media43.WAV"/><Relationship Id="rId4" Type="http://schemas.openxmlformats.org/officeDocument/2006/relationships/audio" Target="../media/media43.WAV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41.xml"/><Relationship Id="rId7" Type="http://schemas.openxmlformats.org/officeDocument/2006/relationships/image" Target="../media/image146.png"/><Relationship Id="rId8" Type="http://schemas.openxmlformats.org/officeDocument/2006/relationships/image" Target="../media/image147.png"/><Relationship Id="rId9" Type="http://schemas.openxmlformats.org/officeDocument/2006/relationships/image" Target="../media/image115.png"/><Relationship Id="rId1" Type="http://schemas.microsoft.com/office/2007/relationships/media" Target="../media/media42.WAV"/><Relationship Id="rId2" Type="http://schemas.openxmlformats.org/officeDocument/2006/relationships/audio" Target="../media/media42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48.jpeg"/><Relationship Id="rId5" Type="http://schemas.openxmlformats.org/officeDocument/2006/relationships/image" Target="../media/image149.jpeg"/><Relationship Id="rId6" Type="http://schemas.openxmlformats.org/officeDocument/2006/relationships/image" Target="../media/image150.jpeg"/><Relationship Id="rId7" Type="http://schemas.openxmlformats.org/officeDocument/2006/relationships/image" Target="../media/image151.jpeg"/><Relationship Id="rId8" Type="http://schemas.openxmlformats.org/officeDocument/2006/relationships/image" Target="../media/image152.jpeg"/><Relationship Id="rId9" Type="http://schemas.openxmlformats.org/officeDocument/2006/relationships/image" Target="../media/image34.png"/><Relationship Id="rId1" Type="http://schemas.microsoft.com/office/2007/relationships/media" Target="../media/media44.WAV"/><Relationship Id="rId2" Type="http://schemas.openxmlformats.org/officeDocument/2006/relationships/audio" Target="../media/media44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4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4" Type="http://schemas.openxmlformats.org/officeDocument/2006/relationships/image" Target="../media/image155.png"/><Relationship Id="rId5" Type="http://schemas.openxmlformats.org/officeDocument/2006/relationships/image" Target="../media/image154.png"/><Relationship Id="rId6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4" Type="http://schemas.openxmlformats.org/officeDocument/2006/relationships/image" Target="../media/image155.png"/><Relationship Id="rId5" Type="http://schemas.openxmlformats.org/officeDocument/2006/relationships/image" Target="../media/image154.png"/><Relationship Id="rId6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4" Type="http://schemas.openxmlformats.org/officeDocument/2006/relationships/image" Target="../media/image155.png"/><Relationship Id="rId5" Type="http://schemas.openxmlformats.org/officeDocument/2006/relationships/image" Target="../media/image157.png"/><Relationship Id="rId6" Type="http://schemas.openxmlformats.org/officeDocument/2006/relationships/image" Target="../media/image154.png"/><Relationship Id="rId7" Type="http://schemas.openxmlformats.org/officeDocument/2006/relationships/image" Target="../media/image156.png"/><Relationship Id="rId8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9.png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4" Type="http://schemas.openxmlformats.org/officeDocument/2006/relationships/audio" Target="../media/media46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49.xml"/><Relationship Id="rId7" Type="http://schemas.openxmlformats.org/officeDocument/2006/relationships/image" Target="../media/image160.png"/><Relationship Id="rId8" Type="http://schemas.openxmlformats.org/officeDocument/2006/relationships/image" Target="../media/image161.png"/><Relationship Id="rId9" Type="http://schemas.openxmlformats.org/officeDocument/2006/relationships/image" Target="../media/image162.png"/><Relationship Id="rId1" Type="http://schemas.microsoft.com/office/2007/relationships/media" Target="../media/media45.WAV"/><Relationship Id="rId2" Type="http://schemas.openxmlformats.org/officeDocument/2006/relationships/audio" Target="../media/media45.WAV"/></Relationships>
</file>

<file path=ppt/slides/_rels/slide9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3.png"/><Relationship Id="rId12" Type="http://schemas.openxmlformats.org/officeDocument/2006/relationships/image" Target="../media/image164.png"/><Relationship Id="rId13" Type="http://schemas.openxmlformats.org/officeDocument/2006/relationships/image" Target="../media/image165.png"/><Relationship Id="rId14" Type="http://schemas.openxmlformats.org/officeDocument/2006/relationships/image" Target="../media/image166.png"/><Relationship Id="rId15" Type="http://schemas.openxmlformats.org/officeDocument/2006/relationships/image" Target="../media/image34.png"/><Relationship Id="rId1" Type="http://schemas.microsoft.com/office/2007/relationships/media" Target="file://localhost/Users/sas/Talks/ATACT%20&amp;%20ONR/ATACT_sound_files_shamma/background2.mov" TargetMode="External"/><Relationship Id="rId2" Type="http://schemas.openxmlformats.org/officeDocument/2006/relationships/video" Target="file://localhost/Users/sas/Talks/ATACT%20&amp;%20ONR/ATACT_sound_files_shamma/background2.mov" TargetMode="External"/><Relationship Id="rId3" Type="http://schemas.microsoft.com/office/2007/relationships/media" Target="file://localhost/Users/sas/Talks/ATACT%20&amp;%20ONR/ATACT_sound_files_shamma/hue.mp4" TargetMode="External"/><Relationship Id="rId4" Type="http://schemas.openxmlformats.org/officeDocument/2006/relationships/video" Target="file://localhost/Users/sas/Talks/ATACT%20&amp;%20ONR/ATACT_sound_files_shamma/hue.mp4" TargetMode="External"/><Relationship Id="rId5" Type="http://schemas.microsoft.com/office/2007/relationships/media" Target="../media/media47.WAV"/><Relationship Id="rId6" Type="http://schemas.openxmlformats.org/officeDocument/2006/relationships/audio" Target="../media/media47.WAV"/><Relationship Id="rId7" Type="http://schemas.microsoft.com/office/2007/relationships/media" Target="../media/media48.WAV"/><Relationship Id="rId8" Type="http://schemas.openxmlformats.org/officeDocument/2006/relationships/audio" Target="../media/media48.WAV"/><Relationship Id="rId9" Type="http://schemas.openxmlformats.org/officeDocument/2006/relationships/slideLayout" Target="../slideLayouts/slideLayout7.xml"/><Relationship Id="rId10" Type="http://schemas.openxmlformats.org/officeDocument/2006/relationships/notesSlide" Target="../notesSlides/notesSlide5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4" Type="http://schemas.openxmlformats.org/officeDocument/2006/relationships/image" Target="../media/image14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2.jpeg"/></Relationships>
</file>

<file path=ppt/slides/_rels/slide9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5.png"/><Relationship Id="rId12" Type="http://schemas.openxmlformats.org/officeDocument/2006/relationships/image" Target="../media/image176.png"/><Relationship Id="rId13" Type="http://schemas.openxmlformats.org/officeDocument/2006/relationships/image" Target="../media/image177.png"/><Relationship Id="rId14" Type="http://schemas.openxmlformats.org/officeDocument/2006/relationships/image" Target="../media/image178.png"/><Relationship Id="rId15" Type="http://schemas.openxmlformats.org/officeDocument/2006/relationships/image" Target="../media/image17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67.png"/><Relationship Id="rId4" Type="http://schemas.openxmlformats.org/officeDocument/2006/relationships/image" Target="../media/image168.png"/><Relationship Id="rId5" Type="http://schemas.openxmlformats.org/officeDocument/2006/relationships/image" Target="../media/image169.png"/><Relationship Id="rId6" Type="http://schemas.openxmlformats.org/officeDocument/2006/relationships/image" Target="../media/image170.png"/><Relationship Id="rId7" Type="http://schemas.openxmlformats.org/officeDocument/2006/relationships/image" Target="../media/image171.png"/><Relationship Id="rId8" Type="http://schemas.openxmlformats.org/officeDocument/2006/relationships/image" Target="../media/image172.png"/><Relationship Id="rId9" Type="http://schemas.openxmlformats.org/officeDocument/2006/relationships/image" Target="../media/image173.png"/><Relationship Id="rId10" Type="http://schemas.openxmlformats.org/officeDocument/2006/relationships/image" Target="../media/image174.png"/></Relationships>
</file>

<file path=ppt/slides/_rels/slide97.xml.rels><?xml version="1.0" encoding="UTF-8" standalone="yes"?>
<Relationships xmlns="http://schemas.openxmlformats.org/package/2006/relationships"><Relationship Id="rId9" Type="http://schemas.microsoft.com/office/2007/relationships/media" Target="../media/media53.WAV"/><Relationship Id="rId20" Type="http://schemas.openxmlformats.org/officeDocument/2006/relationships/image" Target="../media/image185.png"/><Relationship Id="rId21" Type="http://schemas.openxmlformats.org/officeDocument/2006/relationships/image" Target="../media/image186.png"/><Relationship Id="rId22" Type="http://schemas.openxmlformats.org/officeDocument/2006/relationships/image" Target="../media/image187.png"/><Relationship Id="rId23" Type="http://schemas.openxmlformats.org/officeDocument/2006/relationships/image" Target="../media/image188.png"/><Relationship Id="rId24" Type="http://schemas.openxmlformats.org/officeDocument/2006/relationships/image" Target="../media/image189.png"/><Relationship Id="rId25" Type="http://schemas.openxmlformats.org/officeDocument/2006/relationships/image" Target="../media/image190.png"/><Relationship Id="rId26" Type="http://schemas.openxmlformats.org/officeDocument/2006/relationships/image" Target="../media/image191.png"/><Relationship Id="rId27" Type="http://schemas.openxmlformats.org/officeDocument/2006/relationships/image" Target="../media/image192.png"/><Relationship Id="rId10" Type="http://schemas.openxmlformats.org/officeDocument/2006/relationships/audio" Target="../media/media53.WAV"/><Relationship Id="rId11" Type="http://schemas.microsoft.com/office/2007/relationships/media" Target="../media/media54.WAV"/><Relationship Id="rId12" Type="http://schemas.openxmlformats.org/officeDocument/2006/relationships/audio" Target="../media/media54.WAV"/><Relationship Id="rId13" Type="http://schemas.openxmlformats.org/officeDocument/2006/relationships/slideLayout" Target="../slideLayouts/slideLayout6.xml"/><Relationship Id="rId14" Type="http://schemas.openxmlformats.org/officeDocument/2006/relationships/notesSlide" Target="../notesSlides/notesSlide52.xml"/><Relationship Id="rId15" Type="http://schemas.openxmlformats.org/officeDocument/2006/relationships/image" Target="../media/image180.png"/><Relationship Id="rId16" Type="http://schemas.openxmlformats.org/officeDocument/2006/relationships/image" Target="../media/image181.png"/><Relationship Id="rId17" Type="http://schemas.openxmlformats.org/officeDocument/2006/relationships/image" Target="../media/image182.png"/><Relationship Id="rId18" Type="http://schemas.openxmlformats.org/officeDocument/2006/relationships/image" Target="../media/image183.png"/><Relationship Id="rId19" Type="http://schemas.openxmlformats.org/officeDocument/2006/relationships/image" Target="../media/image184.png"/><Relationship Id="rId1" Type="http://schemas.microsoft.com/office/2007/relationships/media" Target="../media/media49.WAV"/><Relationship Id="rId2" Type="http://schemas.openxmlformats.org/officeDocument/2006/relationships/audio" Target="../media/media49.WAV"/><Relationship Id="rId3" Type="http://schemas.microsoft.com/office/2007/relationships/media" Target="../media/media50.WAV"/><Relationship Id="rId4" Type="http://schemas.openxmlformats.org/officeDocument/2006/relationships/audio" Target="../media/media50.WAV"/><Relationship Id="rId5" Type="http://schemas.microsoft.com/office/2007/relationships/media" Target="../media/media51.WAV"/><Relationship Id="rId6" Type="http://schemas.openxmlformats.org/officeDocument/2006/relationships/audio" Target="../media/media51.WAV"/><Relationship Id="rId7" Type="http://schemas.microsoft.com/office/2007/relationships/media" Target="../media/media52.WAV"/><Relationship Id="rId8" Type="http://schemas.openxmlformats.org/officeDocument/2006/relationships/audio" Target="../media/media52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4" Type="http://schemas.openxmlformats.org/officeDocument/2006/relationships/image" Target="../media/image194.png"/><Relationship Id="rId5" Type="http://schemas.openxmlformats.org/officeDocument/2006/relationships/image" Target="../media/image195.png"/><Relationship Id="rId6" Type="http://schemas.openxmlformats.org/officeDocument/2006/relationships/image" Target="../media/image196.png"/><Relationship Id="rId7" Type="http://schemas.openxmlformats.org/officeDocument/2006/relationships/image" Target="../media/image197.png"/><Relationship Id="rId8" Type="http://schemas.openxmlformats.org/officeDocument/2006/relationships/image" Target="../media/image19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/Relationships>
</file>

<file path=ppt/slides/_rels/slide99.xml.rels><?xml version="1.0" encoding="UTF-8" standalone="yes"?>
<Relationships xmlns="http://schemas.openxmlformats.org/package/2006/relationships"><Relationship Id="rId13" Type="http://schemas.microsoft.com/office/2007/relationships/media" Target="../media/media61.WAV"/><Relationship Id="rId14" Type="http://schemas.openxmlformats.org/officeDocument/2006/relationships/audio" Target="../media/media61.WAV"/><Relationship Id="rId15" Type="http://schemas.microsoft.com/office/2007/relationships/media" Target="../media/media62.WAV"/><Relationship Id="rId16" Type="http://schemas.openxmlformats.org/officeDocument/2006/relationships/audio" Target="../media/media62.WAV"/><Relationship Id="rId17" Type="http://schemas.microsoft.com/office/2007/relationships/media" Target="../media/media63.WAV"/><Relationship Id="rId18" Type="http://schemas.openxmlformats.org/officeDocument/2006/relationships/audio" Target="../media/media63.WAV"/><Relationship Id="rId19" Type="http://schemas.microsoft.com/office/2007/relationships/media" Target="../media/media64.WAV"/><Relationship Id="rId63" Type="http://schemas.microsoft.com/office/2007/relationships/media" Target="../media/media85.WAV"/><Relationship Id="rId64" Type="http://schemas.openxmlformats.org/officeDocument/2006/relationships/audio" Target="../media/media85.WAV"/><Relationship Id="rId65" Type="http://schemas.openxmlformats.org/officeDocument/2006/relationships/slideLayout" Target="../slideLayouts/slideLayout6.xml"/><Relationship Id="rId66" Type="http://schemas.openxmlformats.org/officeDocument/2006/relationships/notesSlide" Target="../notesSlides/notesSlide54.xml"/><Relationship Id="rId67" Type="http://schemas.openxmlformats.org/officeDocument/2006/relationships/image" Target="../media/image198.png"/><Relationship Id="rId68" Type="http://schemas.openxmlformats.org/officeDocument/2006/relationships/image" Target="../media/image199.png"/><Relationship Id="rId69" Type="http://schemas.openxmlformats.org/officeDocument/2006/relationships/image" Target="../media/image200.png"/><Relationship Id="rId50" Type="http://schemas.openxmlformats.org/officeDocument/2006/relationships/audio" Target="../media/media78.WAV"/><Relationship Id="rId51" Type="http://schemas.microsoft.com/office/2007/relationships/media" Target="../media/media79.WAV"/><Relationship Id="rId52" Type="http://schemas.openxmlformats.org/officeDocument/2006/relationships/audio" Target="../media/media79.WAV"/><Relationship Id="rId53" Type="http://schemas.microsoft.com/office/2007/relationships/media" Target="../media/media80.WAV"/><Relationship Id="rId54" Type="http://schemas.openxmlformats.org/officeDocument/2006/relationships/audio" Target="../media/media80.WAV"/><Relationship Id="rId55" Type="http://schemas.microsoft.com/office/2007/relationships/media" Target="../media/media81.WAV"/><Relationship Id="rId56" Type="http://schemas.openxmlformats.org/officeDocument/2006/relationships/audio" Target="../media/media81.WAV"/><Relationship Id="rId57" Type="http://schemas.microsoft.com/office/2007/relationships/media" Target="../media/media82.WAV"/><Relationship Id="rId58" Type="http://schemas.openxmlformats.org/officeDocument/2006/relationships/audio" Target="../media/media82.WAV"/><Relationship Id="rId59" Type="http://schemas.microsoft.com/office/2007/relationships/media" Target="../media/media83.WAV"/><Relationship Id="rId40" Type="http://schemas.openxmlformats.org/officeDocument/2006/relationships/audio" Target="../media/media73.WAV"/><Relationship Id="rId41" Type="http://schemas.microsoft.com/office/2007/relationships/media" Target="../media/media74.WAV"/><Relationship Id="rId42" Type="http://schemas.openxmlformats.org/officeDocument/2006/relationships/audio" Target="../media/media74.WAV"/><Relationship Id="rId43" Type="http://schemas.microsoft.com/office/2007/relationships/media" Target="../media/media75.WAV"/><Relationship Id="rId44" Type="http://schemas.openxmlformats.org/officeDocument/2006/relationships/audio" Target="../media/media75.WAV"/><Relationship Id="rId45" Type="http://schemas.microsoft.com/office/2007/relationships/media" Target="../media/media76.WAV"/><Relationship Id="rId46" Type="http://schemas.openxmlformats.org/officeDocument/2006/relationships/audio" Target="../media/media76.WAV"/><Relationship Id="rId47" Type="http://schemas.microsoft.com/office/2007/relationships/media" Target="../media/media77.WAV"/><Relationship Id="rId48" Type="http://schemas.openxmlformats.org/officeDocument/2006/relationships/audio" Target="../media/media77.WAV"/><Relationship Id="rId49" Type="http://schemas.microsoft.com/office/2007/relationships/media" Target="../media/media78.WAV"/><Relationship Id="rId1" Type="http://schemas.microsoft.com/office/2007/relationships/media" Target="../media/media55.WAV"/><Relationship Id="rId2" Type="http://schemas.openxmlformats.org/officeDocument/2006/relationships/audio" Target="../media/media55.WAV"/><Relationship Id="rId3" Type="http://schemas.microsoft.com/office/2007/relationships/media" Target="../media/media56.WAV"/><Relationship Id="rId4" Type="http://schemas.openxmlformats.org/officeDocument/2006/relationships/audio" Target="../media/media56.WAV"/><Relationship Id="rId5" Type="http://schemas.microsoft.com/office/2007/relationships/media" Target="../media/media57.WAV"/><Relationship Id="rId6" Type="http://schemas.openxmlformats.org/officeDocument/2006/relationships/audio" Target="../media/media57.WAV"/><Relationship Id="rId7" Type="http://schemas.microsoft.com/office/2007/relationships/media" Target="../media/media58.WAV"/><Relationship Id="rId8" Type="http://schemas.openxmlformats.org/officeDocument/2006/relationships/audio" Target="../media/media58.WAV"/><Relationship Id="rId9" Type="http://schemas.microsoft.com/office/2007/relationships/media" Target="../media/media59.WAV"/><Relationship Id="rId30" Type="http://schemas.openxmlformats.org/officeDocument/2006/relationships/audio" Target="../media/media69.WAV"/><Relationship Id="rId31" Type="http://schemas.microsoft.com/office/2007/relationships/media" Target="../media/media70.WAV"/><Relationship Id="rId32" Type="http://schemas.openxmlformats.org/officeDocument/2006/relationships/audio" Target="../media/media70.WAV"/><Relationship Id="rId33" Type="http://schemas.microsoft.com/office/2007/relationships/media" Target="24D9FB93.WAV" TargetMode="External"/><Relationship Id="rId34" Type="http://schemas.openxmlformats.org/officeDocument/2006/relationships/audio" Target="24D9FB93.WAV" TargetMode="External"/><Relationship Id="rId35" Type="http://schemas.microsoft.com/office/2007/relationships/media" Target="../media/media71.WAV"/><Relationship Id="rId36" Type="http://schemas.openxmlformats.org/officeDocument/2006/relationships/audio" Target="../media/media71.WAV"/><Relationship Id="rId37" Type="http://schemas.microsoft.com/office/2007/relationships/media" Target="../media/media72.WAV"/><Relationship Id="rId38" Type="http://schemas.openxmlformats.org/officeDocument/2006/relationships/audio" Target="../media/media72.WAV"/><Relationship Id="rId39" Type="http://schemas.microsoft.com/office/2007/relationships/media" Target="../media/media73.WAV"/><Relationship Id="rId70" Type="http://schemas.openxmlformats.org/officeDocument/2006/relationships/image" Target="../media/image192.png"/><Relationship Id="rId71" Type="http://schemas.openxmlformats.org/officeDocument/2006/relationships/image" Target="../media/image201.png"/><Relationship Id="rId72" Type="http://schemas.openxmlformats.org/officeDocument/2006/relationships/image" Target="../media/image202.png"/><Relationship Id="rId20" Type="http://schemas.openxmlformats.org/officeDocument/2006/relationships/audio" Target="../media/media64.WAV"/><Relationship Id="rId21" Type="http://schemas.microsoft.com/office/2007/relationships/media" Target="../media/media65.WAV"/><Relationship Id="rId22" Type="http://schemas.openxmlformats.org/officeDocument/2006/relationships/audio" Target="../media/media65.WAV"/><Relationship Id="rId23" Type="http://schemas.microsoft.com/office/2007/relationships/media" Target="../media/media66.WAV"/><Relationship Id="rId24" Type="http://schemas.openxmlformats.org/officeDocument/2006/relationships/audio" Target="../media/media66.WAV"/><Relationship Id="rId25" Type="http://schemas.microsoft.com/office/2007/relationships/media" Target="../media/media67.WAV"/><Relationship Id="rId26" Type="http://schemas.openxmlformats.org/officeDocument/2006/relationships/audio" Target="../media/media67.WAV"/><Relationship Id="rId27" Type="http://schemas.microsoft.com/office/2007/relationships/media" Target="../media/media68.WAV"/><Relationship Id="rId28" Type="http://schemas.openxmlformats.org/officeDocument/2006/relationships/audio" Target="../media/media68.WAV"/><Relationship Id="rId29" Type="http://schemas.microsoft.com/office/2007/relationships/media" Target="../media/media69.WAV"/><Relationship Id="rId73" Type="http://schemas.openxmlformats.org/officeDocument/2006/relationships/image" Target="../media/image203.png"/><Relationship Id="rId74" Type="http://schemas.openxmlformats.org/officeDocument/2006/relationships/image" Target="../media/image204.png"/><Relationship Id="rId75" Type="http://schemas.openxmlformats.org/officeDocument/2006/relationships/image" Target="../media/image205.png"/><Relationship Id="rId76" Type="http://schemas.openxmlformats.org/officeDocument/2006/relationships/image" Target="../media/image206.png"/><Relationship Id="rId77" Type="http://schemas.openxmlformats.org/officeDocument/2006/relationships/image" Target="../media/image207.png"/><Relationship Id="rId78" Type="http://schemas.openxmlformats.org/officeDocument/2006/relationships/image" Target="../media/image208.png"/><Relationship Id="rId60" Type="http://schemas.openxmlformats.org/officeDocument/2006/relationships/audio" Target="../media/media83.WAV"/><Relationship Id="rId61" Type="http://schemas.microsoft.com/office/2007/relationships/media" Target="../media/media84.WAV"/><Relationship Id="rId62" Type="http://schemas.openxmlformats.org/officeDocument/2006/relationships/audio" Target="../media/media84.WAV"/><Relationship Id="rId10" Type="http://schemas.openxmlformats.org/officeDocument/2006/relationships/audio" Target="../media/media59.WAV"/><Relationship Id="rId11" Type="http://schemas.microsoft.com/office/2007/relationships/media" Target="../media/media60.WAV"/><Relationship Id="rId12" Type="http://schemas.openxmlformats.org/officeDocument/2006/relationships/audio" Target="../media/media6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4"/>
          <p:cNvSpPr>
            <a:spLocks noChangeArrowheads="1"/>
          </p:cNvSpPr>
          <p:nvPr/>
        </p:nvSpPr>
        <p:spPr bwMode="auto">
          <a:xfrm>
            <a:off x="6013450" y="99218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2400" dirty="0"/>
          </a:p>
        </p:txBody>
      </p:sp>
      <p:sp>
        <p:nvSpPr>
          <p:cNvPr id="3074" name="Rectangle 17"/>
          <p:cNvSpPr>
            <a:spLocks noChangeArrowheads="1"/>
          </p:cNvSpPr>
          <p:nvPr/>
        </p:nvSpPr>
        <p:spPr bwMode="auto">
          <a:xfrm>
            <a:off x="4038600" y="3497263"/>
            <a:ext cx="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075" name="Rectangle 18"/>
          <p:cNvSpPr>
            <a:spLocks noChangeArrowheads="1"/>
          </p:cNvSpPr>
          <p:nvPr/>
        </p:nvSpPr>
        <p:spPr bwMode="auto">
          <a:xfrm>
            <a:off x="6610350" y="3333750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2400" dirty="0"/>
          </a:p>
        </p:txBody>
      </p:sp>
      <p:sp>
        <p:nvSpPr>
          <p:cNvPr id="3076" name="Rectangle 19"/>
          <p:cNvSpPr>
            <a:spLocks noChangeArrowheads="1"/>
          </p:cNvSpPr>
          <p:nvPr/>
        </p:nvSpPr>
        <p:spPr bwMode="auto">
          <a:xfrm>
            <a:off x="6267450" y="3600450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2400" dirty="0"/>
          </a:p>
        </p:txBody>
      </p:sp>
      <p:sp>
        <p:nvSpPr>
          <p:cNvPr id="3077" name="Rectangle 20"/>
          <p:cNvSpPr>
            <a:spLocks noChangeArrowheads="1"/>
          </p:cNvSpPr>
          <p:nvPr/>
        </p:nvSpPr>
        <p:spPr bwMode="auto">
          <a:xfrm>
            <a:off x="7467600" y="3657600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2400" dirty="0"/>
          </a:p>
        </p:txBody>
      </p:sp>
      <p:sp>
        <p:nvSpPr>
          <p:cNvPr id="3078" name="Rectangle 21"/>
          <p:cNvSpPr>
            <a:spLocks noChangeArrowheads="1"/>
          </p:cNvSpPr>
          <p:nvPr/>
        </p:nvSpPr>
        <p:spPr bwMode="auto">
          <a:xfrm>
            <a:off x="6661150" y="3867150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2400" dirty="0"/>
          </a:p>
        </p:txBody>
      </p:sp>
      <p:sp>
        <p:nvSpPr>
          <p:cNvPr id="3079" name="Rectangle 22"/>
          <p:cNvSpPr>
            <a:spLocks noChangeArrowheads="1"/>
          </p:cNvSpPr>
          <p:nvPr/>
        </p:nvSpPr>
        <p:spPr bwMode="auto">
          <a:xfrm>
            <a:off x="5365750" y="4133850"/>
            <a:ext cx="29686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dirty="0">
                <a:solidFill>
                  <a:srgbClr val="1E1B18"/>
                </a:solidFill>
                <a:latin typeface="Helvetica" charset="0"/>
              </a:rPr>
              <a:t>    </a:t>
            </a:r>
            <a:endParaRPr lang="en-US" sz="2400" dirty="0"/>
          </a:p>
        </p:txBody>
      </p:sp>
      <p:sp>
        <p:nvSpPr>
          <p:cNvPr id="3080" name="Rectangle 23"/>
          <p:cNvSpPr>
            <a:spLocks noChangeArrowheads="1"/>
          </p:cNvSpPr>
          <p:nvPr/>
        </p:nvSpPr>
        <p:spPr bwMode="auto">
          <a:xfrm>
            <a:off x="4267200" y="2555875"/>
            <a:ext cx="365760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2400" b="1" dirty="0">
                <a:latin typeface="Arial" charset="0"/>
                <a:cs typeface="Arial" charset="0"/>
              </a:rPr>
              <a:t>	</a:t>
            </a:r>
            <a:r>
              <a:rPr lang="en-US" sz="2100" b="1" dirty="0">
                <a:solidFill>
                  <a:srgbClr val="1E1B18"/>
                </a:solidFill>
                <a:latin typeface="Arial" charset="0"/>
              </a:rPr>
              <a:t>Stephen David	</a:t>
            </a:r>
            <a:r>
              <a:rPr lang="en-US" sz="2100" b="1" dirty="0" err="1">
                <a:solidFill>
                  <a:srgbClr val="1E1B18"/>
                </a:solidFill>
                <a:latin typeface="Arial" charset="0"/>
              </a:rPr>
              <a:t>Nima</a:t>
            </a:r>
            <a:r>
              <a:rPr lang="en-US" sz="2100" b="1" dirty="0">
                <a:solidFill>
                  <a:srgbClr val="1E1B18"/>
                </a:solidFill>
                <a:latin typeface="Arial" charset="0"/>
              </a:rPr>
              <a:t> </a:t>
            </a:r>
            <a:r>
              <a:rPr lang="en-US" sz="2100" b="1" dirty="0" err="1">
                <a:solidFill>
                  <a:srgbClr val="1E1B18"/>
                </a:solidFill>
                <a:latin typeface="Arial" charset="0"/>
              </a:rPr>
              <a:t>Masgarani</a:t>
            </a:r>
            <a:endParaRPr lang="en-US" sz="2100" b="1" dirty="0">
              <a:solidFill>
                <a:srgbClr val="1E1B18"/>
              </a:solidFill>
              <a:latin typeface="Arial" charset="0"/>
            </a:endParaRPr>
          </a:p>
          <a:p>
            <a:r>
              <a:rPr lang="en-US" sz="2100" b="1" dirty="0">
                <a:solidFill>
                  <a:srgbClr val="1E1B18"/>
                </a:solidFill>
                <a:latin typeface="Arial" charset="0"/>
              </a:rPr>
              <a:t>	Jonathan Fritz</a:t>
            </a:r>
          </a:p>
          <a:p>
            <a:r>
              <a:rPr lang="en-US" sz="2100" b="1" dirty="0">
                <a:solidFill>
                  <a:srgbClr val="1E1B18"/>
                </a:solidFill>
                <a:latin typeface="Arial" charset="0"/>
              </a:rPr>
              <a:t>	Shihab Shamma</a:t>
            </a:r>
          </a:p>
        </p:txBody>
      </p:sp>
      <p:sp>
        <p:nvSpPr>
          <p:cNvPr id="3081" name="Rectangle 27"/>
          <p:cNvSpPr>
            <a:spLocks noChangeArrowheads="1"/>
          </p:cNvSpPr>
          <p:nvPr/>
        </p:nvSpPr>
        <p:spPr bwMode="auto">
          <a:xfrm>
            <a:off x="4876800" y="4267200"/>
            <a:ext cx="262053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University </a:t>
            </a:r>
            <a:r>
              <a:rPr lang="en-US" sz="2000" dirty="0">
                <a:solidFill>
                  <a:srgbClr val="000000"/>
                </a:solidFill>
              </a:rPr>
              <a:t>of </a:t>
            </a:r>
            <a:r>
              <a:rPr lang="en-US" sz="2000" dirty="0" smtClean="0">
                <a:solidFill>
                  <a:srgbClr val="000000"/>
                </a:solidFill>
              </a:rPr>
              <a:t>Maryland</a:t>
            </a:r>
          </a:p>
          <a:p>
            <a:pPr algn="ctr"/>
            <a:r>
              <a:rPr lang="en-US" sz="2000" dirty="0" err="1">
                <a:solidFill>
                  <a:srgbClr val="000000"/>
                </a:solidFill>
              </a:rPr>
              <a:t>Ecole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normale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superieure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082" name="Text Box 28"/>
          <p:cNvSpPr txBox="1">
            <a:spLocks noChangeArrowheads="1"/>
          </p:cNvSpPr>
          <p:nvPr/>
        </p:nvSpPr>
        <p:spPr bwMode="auto">
          <a:xfrm>
            <a:off x="304800" y="457200"/>
            <a:ext cx="8305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endParaRPr lang="en-US" sz="3600" b="1">
              <a:solidFill>
                <a:srgbClr val="1F1A17"/>
              </a:solidFill>
            </a:endParaRPr>
          </a:p>
        </p:txBody>
      </p:sp>
      <p:sp>
        <p:nvSpPr>
          <p:cNvPr id="3083" name="TextBox 17"/>
          <p:cNvSpPr txBox="1">
            <a:spLocks noChangeArrowheads="1"/>
          </p:cNvSpPr>
          <p:nvPr/>
        </p:nvSpPr>
        <p:spPr bwMode="auto">
          <a:xfrm>
            <a:off x="1919898" y="457200"/>
            <a:ext cx="52804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 smtClean="0"/>
              <a:t>Cortical Mechanisms to Navigate </a:t>
            </a:r>
          </a:p>
          <a:p>
            <a:pPr algn="ctr"/>
            <a:r>
              <a:rPr lang="en-US" sz="2800" b="1" dirty="0" smtClean="0"/>
              <a:t>Complex Auditory Scenes</a:t>
            </a:r>
            <a:endParaRPr lang="en-US" sz="2400" dirty="0"/>
          </a:p>
        </p:txBody>
      </p:sp>
      <p:pic>
        <p:nvPicPr>
          <p:cNvPr id="308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5" r="67094" b="7500"/>
          <a:stretch>
            <a:fillRect/>
          </a:stretch>
        </p:blipFill>
        <p:spPr bwMode="auto">
          <a:xfrm>
            <a:off x="685800" y="1600200"/>
            <a:ext cx="2959100" cy="45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318500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200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 bwMode="auto">
          <a:xfrm>
            <a:off x="533400" y="274638"/>
            <a:ext cx="83058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Speaker Separation Performance (SIR=0dB): </a:t>
            </a: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attention-based mask formation</a:t>
            </a:r>
          </a:p>
        </p:txBody>
      </p:sp>
      <p:grpSp>
        <p:nvGrpSpPr>
          <p:cNvPr id="97283" name="Group 37"/>
          <p:cNvGrpSpPr>
            <a:grpSpLocks/>
          </p:cNvGrpSpPr>
          <p:nvPr/>
        </p:nvGrpSpPr>
        <p:grpSpPr bwMode="auto">
          <a:xfrm>
            <a:off x="5334000" y="1752600"/>
            <a:ext cx="914400" cy="776288"/>
            <a:chOff x="4343400" y="1981200"/>
            <a:chExt cx="914400" cy="776645"/>
          </a:xfrm>
        </p:grpSpPr>
        <p:pic>
          <p:nvPicPr>
            <p:cNvPr id="97319" name="Picture 3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00" r="2" b="25000"/>
            <a:stretch>
              <a:fillRect/>
            </a:stretch>
          </p:blipFill>
          <p:spPr bwMode="auto">
            <a:xfrm>
              <a:off x="4343400" y="2590800"/>
              <a:ext cx="152399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320" name="TextBox 23"/>
            <p:cNvSpPr txBox="1">
              <a:spLocks noChangeArrowheads="1"/>
            </p:cNvSpPr>
            <p:nvPr/>
          </p:nvSpPr>
          <p:spPr bwMode="auto">
            <a:xfrm>
              <a:off x="4495800" y="1981200"/>
              <a:ext cx="7620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l-GR" sz="1400"/>
                <a:t>ρ</a:t>
              </a:r>
              <a:r>
                <a:rPr lang="en-US" sz="1400" baseline="-25000"/>
                <a:t>base</a:t>
              </a:r>
              <a:endParaRPr lang="en-US" sz="1600" baseline="-25000"/>
            </a:p>
          </p:txBody>
        </p:sp>
        <p:sp>
          <p:nvSpPr>
            <p:cNvPr id="97321" name="TextBox 24"/>
            <p:cNvSpPr txBox="1">
              <a:spLocks noChangeArrowheads="1"/>
            </p:cNvSpPr>
            <p:nvPr/>
          </p:nvSpPr>
          <p:spPr bwMode="auto">
            <a:xfrm>
              <a:off x="4495800" y="2450068"/>
              <a:ext cx="7620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l-GR" sz="1400"/>
                <a:t>ρ</a:t>
              </a:r>
              <a:r>
                <a:rPr lang="en-US" sz="1400" baseline="-25000"/>
                <a:t>seg</a:t>
              </a:r>
              <a:endParaRPr lang="en-US" sz="1600" baseline="-25000"/>
            </a:p>
          </p:txBody>
        </p:sp>
        <p:sp>
          <p:nvSpPr>
            <p:cNvPr id="97322" name="TextBox 25"/>
            <p:cNvSpPr txBox="1">
              <a:spLocks noChangeArrowheads="1"/>
            </p:cNvSpPr>
            <p:nvPr/>
          </p:nvSpPr>
          <p:spPr bwMode="auto">
            <a:xfrm>
              <a:off x="4495800" y="2209800"/>
              <a:ext cx="7620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l-GR" sz="1400"/>
                <a:t>ρ</a:t>
              </a:r>
              <a:r>
                <a:rPr lang="en-US" sz="1400" baseline="-25000"/>
                <a:t>conf</a:t>
              </a:r>
              <a:endParaRPr lang="en-US" sz="1600" baseline="-25000"/>
            </a:p>
          </p:txBody>
        </p:sp>
        <p:pic>
          <p:nvPicPr>
            <p:cNvPr id="97323" name="Picture 3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000"/>
            <a:stretch>
              <a:fillRect/>
            </a:stretch>
          </p:blipFill>
          <p:spPr bwMode="auto">
            <a:xfrm>
              <a:off x="4343400" y="2209800"/>
              <a:ext cx="152400" cy="7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324" name="Picture 3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" b="75000"/>
            <a:stretch>
              <a:fillRect/>
            </a:stretch>
          </p:blipFill>
          <p:spPr bwMode="auto">
            <a:xfrm>
              <a:off x="4343400" y="2438400"/>
              <a:ext cx="152399" cy="7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7284" name="TextBox 28"/>
          <p:cNvSpPr txBox="1">
            <a:spLocks noChangeArrowheads="1"/>
          </p:cNvSpPr>
          <p:nvPr/>
        </p:nvSpPr>
        <p:spPr bwMode="auto">
          <a:xfrm>
            <a:off x="762000" y="2514600"/>
            <a:ext cx="160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female+male</a:t>
            </a:r>
          </a:p>
        </p:txBody>
      </p:sp>
      <p:sp>
        <p:nvSpPr>
          <p:cNvPr id="97285" name="TextBox 31"/>
          <p:cNvSpPr txBox="1">
            <a:spLocks noChangeArrowheads="1"/>
          </p:cNvSpPr>
          <p:nvPr/>
        </p:nvSpPr>
        <p:spPr bwMode="auto">
          <a:xfrm>
            <a:off x="762000" y="4811713"/>
            <a:ext cx="1600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female+female</a:t>
            </a:r>
          </a:p>
          <a:p>
            <a:r>
              <a:rPr lang="en-US" sz="1600"/>
              <a:t>male+male</a:t>
            </a:r>
          </a:p>
        </p:txBody>
      </p:sp>
      <p:grpSp>
        <p:nvGrpSpPr>
          <p:cNvPr id="97286" name="Group 57"/>
          <p:cNvGrpSpPr>
            <a:grpSpLocks/>
          </p:cNvGrpSpPr>
          <p:nvPr/>
        </p:nvGrpSpPr>
        <p:grpSpPr bwMode="auto">
          <a:xfrm>
            <a:off x="2314575" y="1638300"/>
            <a:ext cx="3019425" cy="4962525"/>
            <a:chOff x="533399" y="1638300"/>
            <a:chExt cx="3019426" cy="4963299"/>
          </a:xfrm>
        </p:grpSpPr>
        <p:sp>
          <p:nvSpPr>
            <p:cNvPr id="97313" name="TextBox 58"/>
            <p:cNvSpPr txBox="1">
              <a:spLocks noChangeArrowheads="1"/>
            </p:cNvSpPr>
            <p:nvPr/>
          </p:nvSpPr>
          <p:spPr bwMode="auto">
            <a:xfrm>
              <a:off x="1219200" y="3733800"/>
              <a:ext cx="1905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>
                  <a:latin typeface="Times New Roman" charset="0"/>
                  <a:cs typeface="Times New Roman" charset="0"/>
                </a:rPr>
                <a:t>Correlation Coefficient</a:t>
              </a:r>
            </a:p>
          </p:txBody>
        </p:sp>
        <p:sp>
          <p:nvSpPr>
            <p:cNvPr id="97314" name="TextBox 59"/>
            <p:cNvSpPr txBox="1">
              <a:spLocks noChangeArrowheads="1"/>
            </p:cNvSpPr>
            <p:nvPr/>
          </p:nvSpPr>
          <p:spPr bwMode="auto">
            <a:xfrm rot="-5400000">
              <a:off x="-140301" y="2502500"/>
              <a:ext cx="16244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>
                  <a:latin typeface="Times New Roman" charset="0"/>
                  <a:cs typeface="Times New Roman" charset="0"/>
                </a:rPr>
                <a:t>Number of utterances</a:t>
              </a:r>
            </a:p>
          </p:txBody>
        </p:sp>
        <p:sp>
          <p:nvSpPr>
            <p:cNvPr id="97315" name="TextBox 60"/>
            <p:cNvSpPr txBox="1">
              <a:spLocks noChangeArrowheads="1"/>
            </p:cNvSpPr>
            <p:nvPr/>
          </p:nvSpPr>
          <p:spPr bwMode="auto">
            <a:xfrm>
              <a:off x="1219200" y="6324600"/>
              <a:ext cx="1905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>
                  <a:latin typeface="Times New Roman" charset="0"/>
                  <a:cs typeface="Times New Roman" charset="0"/>
                </a:rPr>
                <a:t>Correlation Coefficient</a:t>
              </a:r>
            </a:p>
          </p:txBody>
        </p:sp>
        <p:sp>
          <p:nvSpPr>
            <p:cNvPr id="97316" name="TextBox 61"/>
            <p:cNvSpPr txBox="1">
              <a:spLocks noChangeArrowheads="1"/>
            </p:cNvSpPr>
            <p:nvPr/>
          </p:nvSpPr>
          <p:spPr bwMode="auto">
            <a:xfrm rot="-5400000">
              <a:off x="-140301" y="5017101"/>
              <a:ext cx="16244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>
                  <a:latin typeface="Times New Roman" charset="0"/>
                  <a:cs typeface="Times New Roman" charset="0"/>
                </a:rPr>
                <a:t>Number of utterances</a:t>
              </a:r>
            </a:p>
          </p:txBody>
        </p:sp>
        <p:pic>
          <p:nvPicPr>
            <p:cNvPr id="97317" name="Picture 11"/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" y="1638300"/>
              <a:ext cx="2705100" cy="209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318" name="Picture 3"/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4191000"/>
              <a:ext cx="2790825" cy="2200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7287" name="TextBox 18"/>
          <p:cNvSpPr txBox="1">
            <a:spLocks noChangeArrowheads="1"/>
          </p:cNvSpPr>
          <p:nvPr/>
        </p:nvSpPr>
        <p:spPr bwMode="auto">
          <a:xfrm>
            <a:off x="6781800" y="1828800"/>
            <a:ext cx="152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mix   sp1   sp2</a:t>
            </a:r>
          </a:p>
        </p:txBody>
      </p:sp>
      <p:pic>
        <p:nvPicPr>
          <p:cNvPr id="20" name="96289DFF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0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3F649253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59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80C967D5.WAV">
            <a:hlinkClick r:id=""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971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8391EA7D.WAV">
            <a:hlinkClick r:id=""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352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90A8B448.WAV">
            <a:hlinkClick r:id="" action="ppaction://media"/>
          </p:cNvPr>
          <p:cNvPicPr>
            <a:picLocks noRot="1"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20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BF919A3A.WAV">
            <a:hlinkClick r:id="" action="ppaction://media"/>
          </p:cNvPr>
          <p:cNvPicPr>
            <a:picLocks noRot="1"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20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0BB88019.WAV">
            <a:hlinkClick r:id="" action="ppaction://media"/>
          </p:cNvPr>
          <p:cNvPicPr>
            <a:picLocks noRot="1"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59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D041CD43.WAV">
            <a:hlinkClick r:id="" action="ppaction://media"/>
          </p:cNvPr>
          <p:cNvPicPr>
            <a:picLocks noRot="1"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59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0C8C4A71.WAV">
            <a:hlinkClick r:id="" action="ppaction://media"/>
          </p:cNvPr>
          <p:cNvPicPr>
            <a:picLocks noRot="1"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971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AF051EE6.WAV">
            <a:hlinkClick r:id="" action="ppaction://media"/>
          </p:cNvPr>
          <p:cNvPicPr>
            <a:picLocks noRot="1"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971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866FF2B4.WAV">
            <a:hlinkClick r:id="" action="ppaction://media"/>
          </p:cNvPr>
          <p:cNvPicPr>
            <a:picLocks noRot="1"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352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AB6E805F.WAV">
            <a:hlinkClick r:id="" action="ppaction://media"/>
          </p:cNvPr>
          <p:cNvPicPr>
            <a:picLocks noRot="1"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352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8BD388E8.WAV">
            <a:hlinkClick r:id="" action="ppaction://media"/>
          </p:cNvPr>
          <p:cNvPicPr>
            <a:picLocks noRot="1"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56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C9706B20.WAV">
            <a:hlinkClick r:id="" action="ppaction://media"/>
          </p:cNvPr>
          <p:cNvPicPr>
            <a:picLocks noRot="1"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56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70DB4A68.WAV">
            <a:hlinkClick r:id="" action="ppaction://media"/>
          </p:cNvPr>
          <p:cNvPicPr>
            <a:picLocks noRot="1"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56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303" name="TextBox 42"/>
          <p:cNvSpPr txBox="1">
            <a:spLocks noChangeArrowheads="1"/>
          </p:cNvSpPr>
          <p:nvPr/>
        </p:nvSpPr>
        <p:spPr bwMode="auto">
          <a:xfrm>
            <a:off x="6858000" y="4267200"/>
            <a:ext cx="152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mix   sp1   </a:t>
            </a:r>
            <a:r>
              <a:rPr lang="en-US" sz="1400"/>
              <a:t>sp2</a:t>
            </a:r>
            <a:endParaRPr lang="en-US" sz="1600"/>
          </a:p>
        </p:txBody>
      </p:sp>
      <p:pic>
        <p:nvPicPr>
          <p:cNvPr id="44" name="2AB47415.WAV">
            <a:hlinkClick r:id="" action="ppaction://media"/>
          </p:cNvPr>
          <p:cNvPicPr>
            <a:picLocks noRot="1"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601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6EC91481.WAV">
            <a:hlinkClick r:id="" action="ppaction://media"/>
          </p:cNvPr>
          <p:cNvPicPr>
            <a:picLocks noRot="1"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01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9EEF8545.WAV">
            <a:hlinkClick r:id="" action="ppaction://media"/>
          </p:cNvPr>
          <p:cNvPicPr>
            <a:picLocks noRot="1"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01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76D67ADC.WAV">
            <a:hlinkClick r:id="" action="ppaction://media"/>
          </p:cNvPr>
          <p:cNvPicPr>
            <a:picLocks noRot="1"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5" y="47005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46A43FC3.WAV">
            <a:hlinkClick r:id="" action="ppaction://media"/>
          </p:cNvPr>
          <p:cNvPicPr>
            <a:picLocks noRot="1"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47005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FFEEF11A.WAV">
            <a:hlinkClick r:id="" action="ppaction://media"/>
          </p:cNvPr>
          <p:cNvPicPr>
            <a:picLocks noRot="1"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47005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6CEFF21A.WAV">
            <a:hlinkClick r:id="" action="ppaction://media"/>
          </p:cNvPr>
          <p:cNvPicPr>
            <a:picLocks noRot="1"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5" y="50815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62B637D2.WAV">
            <a:hlinkClick r:id="" action="ppaction://media"/>
          </p:cNvPr>
          <p:cNvPicPr>
            <a:picLocks noRot="1"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50815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4FA7E75B.WAV">
            <a:hlinkClick r:id="" action="ppaction://media"/>
          </p:cNvPr>
          <p:cNvPicPr>
            <a:picLocks noRot="1"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50815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2989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6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26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6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26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26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2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26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26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26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26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6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67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6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6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61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61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261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>
                <p:cTn id="10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>
                <p:cTn id="10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>
                <p:cTn id="10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>
                <p:cTn id="10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>
                <p:cTn id="10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>
                <p:cTn id="10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48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 nodeType="clickPar">
                      <p:stCondLst>
                        <p:cond delay="0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248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248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2797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 nodeType="clickPar">
                      <p:stCondLst>
                        <p:cond delay="0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2798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2798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>
                <p:cTn id="1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>
                <p:cTn id="1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>
                <p:cTn id="1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>
                <p:cTn id="1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>
                <p:cTn id="1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>
                <p:cTn id="1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3810000"/>
            <a:ext cx="461010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Line 7"/>
          <p:cNvSpPr>
            <a:spLocks noChangeShapeType="1"/>
          </p:cNvSpPr>
          <p:nvPr/>
        </p:nvSpPr>
        <p:spPr bwMode="auto">
          <a:xfrm>
            <a:off x="5715000" y="51212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2" name="Line 8"/>
          <p:cNvSpPr>
            <a:spLocks noChangeShapeType="1"/>
          </p:cNvSpPr>
          <p:nvPr/>
        </p:nvSpPr>
        <p:spPr bwMode="auto">
          <a:xfrm>
            <a:off x="6188075" y="51339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933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7010400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4" name="Line 14"/>
          <p:cNvSpPr>
            <a:spLocks noChangeShapeType="1"/>
          </p:cNvSpPr>
          <p:nvPr/>
        </p:nvSpPr>
        <p:spPr bwMode="auto">
          <a:xfrm>
            <a:off x="4572000" y="3048000"/>
            <a:ext cx="228600" cy="838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5" name="Line 15"/>
          <p:cNvSpPr>
            <a:spLocks noChangeShapeType="1"/>
          </p:cNvSpPr>
          <p:nvPr/>
        </p:nvSpPr>
        <p:spPr bwMode="auto">
          <a:xfrm>
            <a:off x="7162800" y="34290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6" name="Rectangle 16"/>
          <p:cNvSpPr>
            <a:spLocks noChangeArrowheads="1"/>
          </p:cNvSpPr>
          <p:nvPr/>
        </p:nvSpPr>
        <p:spPr bwMode="auto">
          <a:xfrm>
            <a:off x="1447800" y="533400"/>
            <a:ext cx="6643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/>
              <a:t>Kalman Filtering in Stream Segregation</a:t>
            </a:r>
          </a:p>
        </p:txBody>
      </p:sp>
      <p:sp>
        <p:nvSpPr>
          <p:cNvPr id="99337" name="Rectangle 18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04800" y="3505200"/>
            <a:ext cx="2251075" cy="355600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400" b="1">
                <a:latin typeface="Century Gothic" charset="0"/>
                <a:ea typeface="ＭＳ Ｐゴシック" charset="0"/>
                <a:cs typeface="ＭＳ Ｐゴシック" charset="0"/>
              </a:rPr>
              <a:t>Model Formulation</a:t>
            </a:r>
          </a:p>
        </p:txBody>
      </p:sp>
      <p:grpSp>
        <p:nvGrpSpPr>
          <p:cNvPr id="99338" name="Group 19"/>
          <p:cNvGrpSpPr>
            <a:grpSpLocks/>
          </p:cNvGrpSpPr>
          <p:nvPr/>
        </p:nvGrpSpPr>
        <p:grpSpPr bwMode="auto">
          <a:xfrm>
            <a:off x="1795463" y="4078288"/>
            <a:ext cx="500062" cy="501650"/>
            <a:chOff x="3120" y="2064"/>
            <a:chExt cx="816" cy="816"/>
          </a:xfrm>
        </p:grpSpPr>
        <p:sp>
          <p:nvSpPr>
            <p:cNvPr id="99363" name="AutoShape 20"/>
            <p:cNvSpPr>
              <a:spLocks noChangeArrowheads="1"/>
            </p:cNvSpPr>
            <p:nvPr/>
          </p:nvSpPr>
          <p:spPr bwMode="auto">
            <a:xfrm>
              <a:off x="3120" y="2208"/>
              <a:ext cx="240" cy="240"/>
            </a:xfrm>
            <a:prstGeom prst="octagon">
              <a:avLst>
                <a:gd name="adj" fmla="val 29287"/>
              </a:avLst>
            </a:prstGeom>
            <a:gradFill rotWithShape="1">
              <a:gsLst>
                <a:gs pos="0">
                  <a:srgbClr val="D5D1D2">
                    <a:alpha val="62999"/>
                  </a:srgbClr>
                </a:gs>
                <a:gs pos="100000">
                  <a:srgbClr val="515050">
                    <a:alpha val="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64" name="AutoShape 21"/>
            <p:cNvSpPr>
              <a:spLocks noChangeArrowheads="1"/>
            </p:cNvSpPr>
            <p:nvPr/>
          </p:nvSpPr>
          <p:spPr bwMode="auto">
            <a:xfrm>
              <a:off x="3312" y="2064"/>
              <a:ext cx="240" cy="240"/>
            </a:xfrm>
            <a:prstGeom prst="octagon">
              <a:avLst>
                <a:gd name="adj" fmla="val 29287"/>
              </a:avLst>
            </a:prstGeom>
            <a:gradFill rotWithShape="1">
              <a:gsLst>
                <a:gs pos="0">
                  <a:srgbClr val="D5D1D2">
                    <a:alpha val="62999"/>
                  </a:srgbClr>
                </a:gs>
                <a:gs pos="100000">
                  <a:srgbClr val="515050">
                    <a:alpha val="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65" name="AutoShape 22"/>
            <p:cNvSpPr>
              <a:spLocks noChangeArrowheads="1"/>
            </p:cNvSpPr>
            <p:nvPr/>
          </p:nvSpPr>
          <p:spPr bwMode="auto">
            <a:xfrm>
              <a:off x="3312" y="2304"/>
              <a:ext cx="240" cy="240"/>
            </a:xfrm>
            <a:prstGeom prst="octagon">
              <a:avLst>
                <a:gd name="adj" fmla="val 29287"/>
              </a:avLst>
            </a:prstGeom>
            <a:gradFill rotWithShape="1">
              <a:gsLst>
                <a:gs pos="0">
                  <a:srgbClr val="D5D1D2">
                    <a:alpha val="62999"/>
                  </a:srgbClr>
                </a:gs>
                <a:gs pos="100000">
                  <a:srgbClr val="515050">
                    <a:alpha val="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66" name="AutoShape 23"/>
            <p:cNvSpPr>
              <a:spLocks noChangeArrowheads="1"/>
            </p:cNvSpPr>
            <p:nvPr/>
          </p:nvSpPr>
          <p:spPr bwMode="auto">
            <a:xfrm>
              <a:off x="3504" y="2160"/>
              <a:ext cx="240" cy="240"/>
            </a:xfrm>
            <a:prstGeom prst="octagon">
              <a:avLst>
                <a:gd name="adj" fmla="val 29287"/>
              </a:avLst>
            </a:prstGeom>
            <a:gradFill rotWithShape="1">
              <a:gsLst>
                <a:gs pos="0">
                  <a:srgbClr val="D5D1D2">
                    <a:alpha val="62999"/>
                  </a:srgbClr>
                </a:gs>
                <a:gs pos="100000">
                  <a:srgbClr val="515050">
                    <a:alpha val="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67" name="AutoShape 24"/>
            <p:cNvSpPr>
              <a:spLocks noChangeArrowheads="1"/>
            </p:cNvSpPr>
            <p:nvPr/>
          </p:nvSpPr>
          <p:spPr bwMode="auto">
            <a:xfrm>
              <a:off x="3504" y="2400"/>
              <a:ext cx="240" cy="240"/>
            </a:xfrm>
            <a:prstGeom prst="octagon">
              <a:avLst>
                <a:gd name="adj" fmla="val 29287"/>
              </a:avLst>
            </a:prstGeom>
            <a:gradFill rotWithShape="1">
              <a:gsLst>
                <a:gs pos="0">
                  <a:srgbClr val="D5D1D2">
                    <a:alpha val="62999"/>
                  </a:srgbClr>
                </a:gs>
                <a:gs pos="100000">
                  <a:srgbClr val="515050">
                    <a:alpha val="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68" name="AutoShape 25"/>
            <p:cNvSpPr>
              <a:spLocks noChangeArrowheads="1"/>
            </p:cNvSpPr>
            <p:nvPr/>
          </p:nvSpPr>
          <p:spPr bwMode="auto">
            <a:xfrm>
              <a:off x="3696" y="2304"/>
              <a:ext cx="240" cy="240"/>
            </a:xfrm>
            <a:prstGeom prst="octagon">
              <a:avLst>
                <a:gd name="adj" fmla="val 29287"/>
              </a:avLst>
            </a:prstGeom>
            <a:gradFill rotWithShape="1">
              <a:gsLst>
                <a:gs pos="0">
                  <a:srgbClr val="D5D1D2">
                    <a:alpha val="62999"/>
                  </a:srgbClr>
                </a:gs>
                <a:gs pos="100000">
                  <a:srgbClr val="515050">
                    <a:alpha val="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69" name="AutoShape 26"/>
            <p:cNvSpPr>
              <a:spLocks noChangeArrowheads="1"/>
            </p:cNvSpPr>
            <p:nvPr/>
          </p:nvSpPr>
          <p:spPr bwMode="auto">
            <a:xfrm>
              <a:off x="3312" y="2544"/>
              <a:ext cx="240" cy="240"/>
            </a:xfrm>
            <a:prstGeom prst="octagon">
              <a:avLst>
                <a:gd name="adj" fmla="val 29287"/>
              </a:avLst>
            </a:prstGeom>
            <a:gradFill rotWithShape="1">
              <a:gsLst>
                <a:gs pos="0">
                  <a:srgbClr val="D5D1D2">
                    <a:alpha val="62999"/>
                  </a:srgbClr>
                </a:gs>
                <a:gs pos="100000">
                  <a:srgbClr val="515050">
                    <a:alpha val="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70" name="AutoShape 27"/>
            <p:cNvSpPr>
              <a:spLocks noChangeArrowheads="1"/>
            </p:cNvSpPr>
            <p:nvPr/>
          </p:nvSpPr>
          <p:spPr bwMode="auto">
            <a:xfrm>
              <a:off x="3120" y="2448"/>
              <a:ext cx="240" cy="240"/>
            </a:xfrm>
            <a:prstGeom prst="octagon">
              <a:avLst>
                <a:gd name="adj" fmla="val 29287"/>
              </a:avLst>
            </a:prstGeom>
            <a:gradFill rotWithShape="1">
              <a:gsLst>
                <a:gs pos="0">
                  <a:srgbClr val="D5D1D2">
                    <a:alpha val="62999"/>
                  </a:srgbClr>
                </a:gs>
                <a:gs pos="100000">
                  <a:srgbClr val="515050">
                    <a:alpha val="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71" name="AutoShape 28"/>
            <p:cNvSpPr>
              <a:spLocks noChangeArrowheads="1"/>
            </p:cNvSpPr>
            <p:nvPr/>
          </p:nvSpPr>
          <p:spPr bwMode="auto">
            <a:xfrm>
              <a:off x="3504" y="2640"/>
              <a:ext cx="240" cy="240"/>
            </a:xfrm>
            <a:prstGeom prst="octagon">
              <a:avLst>
                <a:gd name="adj" fmla="val 29287"/>
              </a:avLst>
            </a:prstGeom>
            <a:gradFill rotWithShape="1">
              <a:gsLst>
                <a:gs pos="0">
                  <a:srgbClr val="D5D1D2">
                    <a:alpha val="62999"/>
                  </a:srgbClr>
                </a:gs>
                <a:gs pos="100000">
                  <a:srgbClr val="515050">
                    <a:alpha val="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72" name="AutoShape 29"/>
            <p:cNvSpPr>
              <a:spLocks noChangeArrowheads="1"/>
            </p:cNvSpPr>
            <p:nvPr/>
          </p:nvSpPr>
          <p:spPr bwMode="auto">
            <a:xfrm>
              <a:off x="3648" y="2544"/>
              <a:ext cx="240" cy="240"/>
            </a:xfrm>
            <a:prstGeom prst="octagon">
              <a:avLst>
                <a:gd name="adj" fmla="val 29287"/>
              </a:avLst>
            </a:prstGeom>
            <a:gradFill rotWithShape="1">
              <a:gsLst>
                <a:gs pos="0">
                  <a:srgbClr val="D5D1D2">
                    <a:alpha val="62999"/>
                  </a:srgbClr>
                </a:gs>
                <a:gs pos="100000">
                  <a:srgbClr val="515050">
                    <a:alpha val="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9339" name="AutoShape 30"/>
          <p:cNvSpPr>
            <a:spLocks noChangeArrowheads="1"/>
          </p:cNvSpPr>
          <p:nvPr/>
        </p:nvSpPr>
        <p:spPr bwMode="auto">
          <a:xfrm rot="20873405" flipH="1">
            <a:off x="1057275" y="3932238"/>
            <a:ext cx="679450" cy="265112"/>
          </a:xfrm>
          <a:prstGeom prst="curvedDownArrow">
            <a:avLst>
              <a:gd name="adj1" fmla="val 51258"/>
              <a:gd name="adj2" fmla="val 102515"/>
              <a:gd name="adj3" fmla="val 33333"/>
            </a:avLst>
          </a:prstGeom>
          <a:solidFill>
            <a:srgbClr val="D5D1D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0" name="Text Box 31"/>
          <p:cNvSpPr txBox="1">
            <a:spLocks noChangeArrowheads="1"/>
          </p:cNvSpPr>
          <p:nvPr/>
        </p:nvSpPr>
        <p:spPr bwMode="auto">
          <a:xfrm>
            <a:off x="2425700" y="4492625"/>
            <a:ext cx="704850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b="1">
                <a:latin typeface="Century Gothic" charset="0"/>
              </a:rPr>
              <a:t>Stream A</a:t>
            </a:r>
          </a:p>
        </p:txBody>
      </p:sp>
      <p:pic>
        <p:nvPicPr>
          <p:cNvPr id="99341" name="Picture 32" descr="c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44988"/>
            <a:ext cx="7524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42" name="Oval 33"/>
          <p:cNvSpPr>
            <a:spLocks noChangeArrowheads="1"/>
          </p:cNvSpPr>
          <p:nvPr/>
        </p:nvSpPr>
        <p:spPr bwMode="auto">
          <a:xfrm>
            <a:off x="868363" y="4648200"/>
            <a:ext cx="122237" cy="284163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99343" name="Text Box 34"/>
          <p:cNvSpPr txBox="1">
            <a:spLocks noChangeArrowheads="1"/>
          </p:cNvSpPr>
          <p:nvPr/>
        </p:nvSpPr>
        <p:spPr bwMode="auto">
          <a:xfrm>
            <a:off x="900113" y="5008563"/>
            <a:ext cx="27305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>
                <a:latin typeface="Century Gothic" charset="0"/>
              </a:rPr>
              <a:t>A</a:t>
            </a:r>
            <a:endParaRPr lang="en-US" sz="1800" b="1">
              <a:latin typeface="Century Gothic" charset="0"/>
            </a:endParaRPr>
          </a:p>
        </p:txBody>
      </p:sp>
      <p:sp>
        <p:nvSpPr>
          <p:cNvPr id="99344" name="Text Box 36"/>
          <p:cNvSpPr txBox="1">
            <a:spLocks noChangeArrowheads="1"/>
          </p:cNvSpPr>
          <p:nvPr/>
        </p:nvSpPr>
        <p:spPr bwMode="auto">
          <a:xfrm>
            <a:off x="2476500" y="5256213"/>
            <a:ext cx="67945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b="1">
                <a:solidFill>
                  <a:srgbClr val="993300"/>
                </a:solidFill>
                <a:latin typeface="Century Gothic" charset="0"/>
              </a:rPr>
              <a:t>Stream B</a:t>
            </a:r>
          </a:p>
        </p:txBody>
      </p:sp>
      <p:grpSp>
        <p:nvGrpSpPr>
          <p:cNvPr id="99345" name="Group 37"/>
          <p:cNvGrpSpPr>
            <a:grpSpLocks/>
          </p:cNvGrpSpPr>
          <p:nvPr/>
        </p:nvGrpSpPr>
        <p:grpSpPr bwMode="auto">
          <a:xfrm>
            <a:off x="1831975" y="4994275"/>
            <a:ext cx="544513" cy="473075"/>
            <a:chOff x="3120" y="2064"/>
            <a:chExt cx="816" cy="816"/>
          </a:xfrm>
        </p:grpSpPr>
        <p:sp>
          <p:nvSpPr>
            <p:cNvPr id="99353" name="AutoShape 38"/>
            <p:cNvSpPr>
              <a:spLocks noChangeArrowheads="1"/>
            </p:cNvSpPr>
            <p:nvPr/>
          </p:nvSpPr>
          <p:spPr bwMode="auto">
            <a:xfrm>
              <a:off x="3120" y="2208"/>
              <a:ext cx="240" cy="240"/>
            </a:xfrm>
            <a:prstGeom prst="octagon">
              <a:avLst>
                <a:gd name="adj" fmla="val 29287"/>
              </a:avLst>
            </a:prstGeom>
            <a:gradFill rotWithShape="1">
              <a:gsLst>
                <a:gs pos="0">
                  <a:srgbClr val="993300">
                    <a:alpha val="62999"/>
                  </a:srgbClr>
                </a:gs>
                <a:gs pos="100000">
                  <a:srgbClr val="3A1300">
                    <a:alpha val="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4" name="AutoShape 39"/>
            <p:cNvSpPr>
              <a:spLocks noChangeArrowheads="1"/>
            </p:cNvSpPr>
            <p:nvPr/>
          </p:nvSpPr>
          <p:spPr bwMode="auto">
            <a:xfrm>
              <a:off x="3312" y="2064"/>
              <a:ext cx="240" cy="240"/>
            </a:xfrm>
            <a:prstGeom prst="octagon">
              <a:avLst>
                <a:gd name="adj" fmla="val 29287"/>
              </a:avLst>
            </a:prstGeom>
            <a:gradFill rotWithShape="1">
              <a:gsLst>
                <a:gs pos="0">
                  <a:srgbClr val="993300">
                    <a:alpha val="62999"/>
                  </a:srgbClr>
                </a:gs>
                <a:gs pos="100000">
                  <a:srgbClr val="3A1300">
                    <a:alpha val="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5" name="AutoShape 40"/>
            <p:cNvSpPr>
              <a:spLocks noChangeArrowheads="1"/>
            </p:cNvSpPr>
            <p:nvPr/>
          </p:nvSpPr>
          <p:spPr bwMode="auto">
            <a:xfrm>
              <a:off x="3312" y="2304"/>
              <a:ext cx="240" cy="240"/>
            </a:xfrm>
            <a:prstGeom prst="octagon">
              <a:avLst>
                <a:gd name="adj" fmla="val 29287"/>
              </a:avLst>
            </a:prstGeom>
            <a:gradFill rotWithShape="1">
              <a:gsLst>
                <a:gs pos="0">
                  <a:srgbClr val="993300">
                    <a:alpha val="62999"/>
                  </a:srgbClr>
                </a:gs>
                <a:gs pos="100000">
                  <a:srgbClr val="3A1300">
                    <a:alpha val="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6" name="AutoShape 41"/>
            <p:cNvSpPr>
              <a:spLocks noChangeArrowheads="1"/>
            </p:cNvSpPr>
            <p:nvPr/>
          </p:nvSpPr>
          <p:spPr bwMode="auto">
            <a:xfrm>
              <a:off x="3504" y="2160"/>
              <a:ext cx="240" cy="240"/>
            </a:xfrm>
            <a:prstGeom prst="octagon">
              <a:avLst>
                <a:gd name="adj" fmla="val 29287"/>
              </a:avLst>
            </a:prstGeom>
            <a:gradFill rotWithShape="1">
              <a:gsLst>
                <a:gs pos="0">
                  <a:srgbClr val="993300">
                    <a:alpha val="62999"/>
                  </a:srgbClr>
                </a:gs>
                <a:gs pos="100000">
                  <a:srgbClr val="3A1300">
                    <a:alpha val="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7" name="AutoShape 42"/>
            <p:cNvSpPr>
              <a:spLocks noChangeArrowheads="1"/>
            </p:cNvSpPr>
            <p:nvPr/>
          </p:nvSpPr>
          <p:spPr bwMode="auto">
            <a:xfrm>
              <a:off x="3504" y="2400"/>
              <a:ext cx="240" cy="240"/>
            </a:xfrm>
            <a:prstGeom prst="octagon">
              <a:avLst>
                <a:gd name="adj" fmla="val 29287"/>
              </a:avLst>
            </a:prstGeom>
            <a:gradFill rotWithShape="1">
              <a:gsLst>
                <a:gs pos="0">
                  <a:srgbClr val="993300">
                    <a:alpha val="62999"/>
                  </a:srgbClr>
                </a:gs>
                <a:gs pos="100000">
                  <a:srgbClr val="3A1300">
                    <a:alpha val="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8" name="AutoShape 43"/>
            <p:cNvSpPr>
              <a:spLocks noChangeArrowheads="1"/>
            </p:cNvSpPr>
            <p:nvPr/>
          </p:nvSpPr>
          <p:spPr bwMode="auto">
            <a:xfrm>
              <a:off x="3696" y="2304"/>
              <a:ext cx="240" cy="240"/>
            </a:xfrm>
            <a:prstGeom prst="octagon">
              <a:avLst>
                <a:gd name="adj" fmla="val 29287"/>
              </a:avLst>
            </a:prstGeom>
            <a:gradFill rotWithShape="1">
              <a:gsLst>
                <a:gs pos="0">
                  <a:srgbClr val="993300">
                    <a:alpha val="62999"/>
                  </a:srgbClr>
                </a:gs>
                <a:gs pos="100000">
                  <a:srgbClr val="3A1300">
                    <a:alpha val="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9" name="AutoShape 44"/>
            <p:cNvSpPr>
              <a:spLocks noChangeArrowheads="1"/>
            </p:cNvSpPr>
            <p:nvPr/>
          </p:nvSpPr>
          <p:spPr bwMode="auto">
            <a:xfrm>
              <a:off x="3312" y="2544"/>
              <a:ext cx="240" cy="240"/>
            </a:xfrm>
            <a:prstGeom prst="octagon">
              <a:avLst>
                <a:gd name="adj" fmla="val 29287"/>
              </a:avLst>
            </a:prstGeom>
            <a:gradFill rotWithShape="1">
              <a:gsLst>
                <a:gs pos="0">
                  <a:srgbClr val="993300">
                    <a:alpha val="62999"/>
                  </a:srgbClr>
                </a:gs>
                <a:gs pos="100000">
                  <a:srgbClr val="3A1300">
                    <a:alpha val="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60" name="AutoShape 45"/>
            <p:cNvSpPr>
              <a:spLocks noChangeArrowheads="1"/>
            </p:cNvSpPr>
            <p:nvPr/>
          </p:nvSpPr>
          <p:spPr bwMode="auto">
            <a:xfrm>
              <a:off x="3120" y="2448"/>
              <a:ext cx="240" cy="240"/>
            </a:xfrm>
            <a:prstGeom prst="octagon">
              <a:avLst>
                <a:gd name="adj" fmla="val 29287"/>
              </a:avLst>
            </a:prstGeom>
            <a:gradFill rotWithShape="1">
              <a:gsLst>
                <a:gs pos="0">
                  <a:srgbClr val="993300">
                    <a:alpha val="62999"/>
                  </a:srgbClr>
                </a:gs>
                <a:gs pos="100000">
                  <a:srgbClr val="3A1300">
                    <a:alpha val="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61" name="AutoShape 46"/>
            <p:cNvSpPr>
              <a:spLocks noChangeArrowheads="1"/>
            </p:cNvSpPr>
            <p:nvPr/>
          </p:nvSpPr>
          <p:spPr bwMode="auto">
            <a:xfrm>
              <a:off x="3504" y="2640"/>
              <a:ext cx="240" cy="240"/>
            </a:xfrm>
            <a:prstGeom prst="octagon">
              <a:avLst>
                <a:gd name="adj" fmla="val 29287"/>
              </a:avLst>
            </a:prstGeom>
            <a:gradFill rotWithShape="1">
              <a:gsLst>
                <a:gs pos="0">
                  <a:srgbClr val="993300">
                    <a:alpha val="62999"/>
                  </a:srgbClr>
                </a:gs>
                <a:gs pos="100000">
                  <a:srgbClr val="3A1300">
                    <a:alpha val="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62" name="AutoShape 47"/>
            <p:cNvSpPr>
              <a:spLocks noChangeArrowheads="1"/>
            </p:cNvSpPr>
            <p:nvPr/>
          </p:nvSpPr>
          <p:spPr bwMode="auto">
            <a:xfrm>
              <a:off x="3648" y="2544"/>
              <a:ext cx="240" cy="240"/>
            </a:xfrm>
            <a:prstGeom prst="octagon">
              <a:avLst>
                <a:gd name="adj" fmla="val 29287"/>
              </a:avLst>
            </a:prstGeom>
            <a:gradFill rotWithShape="1">
              <a:gsLst>
                <a:gs pos="0">
                  <a:srgbClr val="993300">
                    <a:alpha val="62999"/>
                  </a:srgbClr>
                </a:gs>
                <a:gs pos="100000">
                  <a:srgbClr val="3A1300">
                    <a:alpha val="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9346" name="AutoShape 48"/>
          <p:cNvSpPr>
            <a:spLocks noChangeArrowheads="1"/>
          </p:cNvSpPr>
          <p:nvPr/>
        </p:nvSpPr>
        <p:spPr bwMode="auto">
          <a:xfrm rot="985171" flipH="1" flipV="1">
            <a:off x="1008063" y="5259388"/>
            <a:ext cx="703262" cy="250825"/>
          </a:xfrm>
          <a:prstGeom prst="curvedDownArrow">
            <a:avLst>
              <a:gd name="adj1" fmla="val 56076"/>
              <a:gd name="adj2" fmla="val 112152"/>
              <a:gd name="adj3" fmla="val 33333"/>
            </a:avLst>
          </a:prstGeom>
          <a:solidFill>
            <a:srgbClr val="FFAE8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7" name="Oval 49"/>
          <p:cNvSpPr>
            <a:spLocks noChangeArrowheads="1"/>
          </p:cNvSpPr>
          <p:nvPr/>
        </p:nvSpPr>
        <p:spPr bwMode="auto">
          <a:xfrm>
            <a:off x="728663" y="4648200"/>
            <a:ext cx="109537" cy="287338"/>
          </a:xfrm>
          <a:prstGeom prst="ellips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1800">
              <a:solidFill>
                <a:srgbClr val="993300"/>
              </a:solidFill>
            </a:endParaRPr>
          </a:p>
        </p:txBody>
      </p:sp>
      <p:sp>
        <p:nvSpPr>
          <p:cNvPr id="99348" name="Text Box 50"/>
          <p:cNvSpPr txBox="1">
            <a:spLocks noChangeArrowheads="1"/>
          </p:cNvSpPr>
          <p:nvPr/>
        </p:nvSpPr>
        <p:spPr bwMode="auto">
          <a:xfrm>
            <a:off x="625475" y="5008563"/>
            <a:ext cx="27305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 b="1">
                <a:solidFill>
                  <a:srgbClr val="993300"/>
                </a:solidFill>
                <a:latin typeface="Century Gothic" charset="0"/>
              </a:rPr>
              <a:t>B</a:t>
            </a:r>
            <a:endParaRPr lang="en-US" sz="1800" b="1">
              <a:solidFill>
                <a:srgbClr val="993300"/>
              </a:solidFill>
              <a:latin typeface="Century Gothic" charset="0"/>
            </a:endParaRPr>
          </a:p>
        </p:txBody>
      </p:sp>
      <p:sp>
        <p:nvSpPr>
          <p:cNvPr id="99349" name="Text Box 51"/>
          <p:cNvSpPr txBox="1">
            <a:spLocks noChangeArrowheads="1"/>
          </p:cNvSpPr>
          <p:nvPr/>
        </p:nvSpPr>
        <p:spPr bwMode="auto">
          <a:xfrm>
            <a:off x="419100" y="3970338"/>
            <a:ext cx="62865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600" b="1">
                <a:latin typeface="Century Gothic" charset="0"/>
              </a:rPr>
              <a:t>Stream</a:t>
            </a:r>
          </a:p>
          <a:p>
            <a:pPr algn="ctr"/>
            <a:r>
              <a:rPr lang="en-US" sz="600" b="1">
                <a:latin typeface="Century Gothic" charset="0"/>
              </a:rPr>
              <a:t>Expectation</a:t>
            </a:r>
            <a:endParaRPr lang="en-US" sz="600">
              <a:latin typeface="Century Gothic" charset="0"/>
            </a:endParaRPr>
          </a:p>
        </p:txBody>
      </p:sp>
      <p:grpSp>
        <p:nvGrpSpPr>
          <p:cNvPr id="99350" name="Group 52"/>
          <p:cNvGrpSpPr>
            <a:grpSpLocks/>
          </p:cNvGrpSpPr>
          <p:nvPr/>
        </p:nvGrpSpPr>
        <p:grpSpPr bwMode="auto">
          <a:xfrm>
            <a:off x="2136775" y="4651375"/>
            <a:ext cx="1384300" cy="533400"/>
            <a:chOff x="3600" y="2400"/>
            <a:chExt cx="2255" cy="871"/>
          </a:xfrm>
        </p:grpSpPr>
        <p:sp>
          <p:nvSpPr>
            <p:cNvPr id="99351" name="AutoShape 53"/>
            <p:cNvSpPr>
              <a:spLocks noChangeArrowheads="1"/>
            </p:cNvSpPr>
            <p:nvPr/>
          </p:nvSpPr>
          <p:spPr bwMode="auto">
            <a:xfrm>
              <a:off x="3600" y="2400"/>
              <a:ext cx="96" cy="480"/>
            </a:xfrm>
            <a:prstGeom prst="upDownArrow">
              <a:avLst>
                <a:gd name="adj1" fmla="val 50000"/>
                <a:gd name="adj2" fmla="val 100000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2" name="Text Box 54"/>
            <p:cNvSpPr txBox="1">
              <a:spLocks noChangeArrowheads="1"/>
            </p:cNvSpPr>
            <p:nvPr/>
          </p:nvSpPr>
          <p:spPr bwMode="auto">
            <a:xfrm>
              <a:off x="3693" y="2712"/>
              <a:ext cx="2162" cy="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800">
                  <a:latin typeface="Century Gothic" charset="0"/>
                </a:rPr>
                <a:t>   Clustering</a:t>
              </a:r>
            </a:p>
            <a:p>
              <a:r>
                <a:rPr lang="en-US" sz="800">
                  <a:latin typeface="Century Gothic" charset="0"/>
                </a:rPr>
                <a:t>(Competitive Learning)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4426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large_scale loa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04888"/>
            <a:ext cx="4287838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Rectangle 4"/>
          <p:cNvSpPr>
            <a:spLocks noChangeArrowheads="1"/>
          </p:cNvSpPr>
          <p:nvPr/>
        </p:nvSpPr>
        <p:spPr bwMode="auto">
          <a:xfrm>
            <a:off x="762000" y="381000"/>
            <a:ext cx="7908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Two-Photon Imaging of Tonotopic Organization of A1</a:t>
            </a:r>
          </a:p>
        </p:txBody>
      </p:sp>
      <p:pic>
        <p:nvPicPr>
          <p:cNvPr id="101380" name="P 1" descr="TS5_2_5_09_ActivationPlotBF_27Kreg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95400"/>
            <a:ext cx="2565400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Rectangle 6"/>
          <p:cNvSpPr>
            <a:spLocks noChangeArrowheads="1"/>
          </p:cNvSpPr>
          <p:nvPr/>
        </p:nvSpPr>
        <p:spPr bwMode="auto">
          <a:xfrm>
            <a:off x="381000" y="2773363"/>
            <a:ext cx="50180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latin typeface="Times New Roman" charset="0"/>
              </a:rPr>
              <a:t>Large scale loading and persistence of ACX with the Ca</a:t>
            </a:r>
            <a:r>
              <a:rPr lang="en-US" sz="1200" b="1" baseline="30000">
                <a:latin typeface="Times New Roman" charset="0"/>
              </a:rPr>
              <a:t>2+</a:t>
            </a:r>
            <a:r>
              <a:rPr lang="en-US" sz="1200" b="1">
                <a:latin typeface="Times New Roman" charset="0"/>
              </a:rPr>
              <a:t>-indicator OGB1</a:t>
            </a:r>
          </a:p>
        </p:txBody>
      </p:sp>
      <p:sp>
        <p:nvSpPr>
          <p:cNvPr id="101382" name="Rectangle 7"/>
          <p:cNvSpPr>
            <a:spLocks noChangeArrowheads="1"/>
          </p:cNvSpPr>
          <p:nvPr/>
        </p:nvSpPr>
        <p:spPr bwMode="auto">
          <a:xfrm>
            <a:off x="5791200" y="3657600"/>
            <a:ext cx="2684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latin typeface="Times New Roman" charset="0"/>
              </a:rPr>
              <a:t>In vivo 2-photon Ca</a:t>
            </a:r>
            <a:r>
              <a:rPr lang="en-US" sz="1200" b="1" baseline="30000">
                <a:latin typeface="Times New Roman" charset="0"/>
              </a:rPr>
              <a:t>2+</a:t>
            </a:r>
            <a:r>
              <a:rPr lang="en-US" sz="1200" b="1">
                <a:latin typeface="Times New Roman" charset="0"/>
              </a:rPr>
              <a:t> imaging of ACX</a:t>
            </a:r>
          </a:p>
          <a:p>
            <a:r>
              <a:rPr lang="en-US" sz="1200" b="1" i="1">
                <a:latin typeface="Times New Roman" charset="0"/>
              </a:rPr>
              <a:t>Acoustic Stimuli</a:t>
            </a:r>
            <a:endParaRPr lang="en-US" sz="1200" b="1">
              <a:latin typeface="Times New Roman" charset="0"/>
            </a:endParaRPr>
          </a:p>
        </p:txBody>
      </p:sp>
      <p:sp>
        <p:nvSpPr>
          <p:cNvPr id="101383" name="Rectangle 9"/>
          <p:cNvSpPr>
            <a:spLocks noChangeArrowheads="1"/>
          </p:cNvSpPr>
          <p:nvPr/>
        </p:nvSpPr>
        <p:spPr bwMode="auto">
          <a:xfrm>
            <a:off x="609600" y="4065588"/>
            <a:ext cx="2493963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Patrick Kanold</a:t>
            </a:r>
          </a:p>
          <a:p>
            <a:r>
              <a:rPr lang="en-US" sz="1600" b="1"/>
              <a:t>Sharba Bandyopadhyay</a:t>
            </a:r>
          </a:p>
          <a:p>
            <a:r>
              <a:rPr lang="en-US" sz="1200" b="1" i="1"/>
              <a:t>March 2010</a:t>
            </a:r>
            <a:endParaRPr lang="en-US" sz="1600" b="1" i="1"/>
          </a:p>
        </p:txBody>
      </p:sp>
      <p:pic>
        <p:nvPicPr>
          <p:cNvPr id="101384" name="Picture 10" descr="largecover.gif                                                 006709E3Macintosh HD                   7C262E13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505200"/>
            <a:ext cx="2087563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968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ChangeArrowheads="1"/>
          </p:cNvSpPr>
          <p:nvPr/>
        </p:nvSpPr>
        <p:spPr bwMode="auto">
          <a:xfrm>
            <a:off x="304800" y="381000"/>
            <a:ext cx="8839200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/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		                       </a:t>
            </a:r>
            <a:r>
              <a:rPr lang="en-US" sz="40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Summary</a:t>
            </a:r>
            <a:endParaRPr lang="en-US" sz="4000" dirty="0">
              <a:solidFill>
                <a:srgbClr val="000000"/>
              </a:solidFill>
              <a:latin typeface="Geneva" charset="0"/>
              <a:cs typeface="Arial" charset="0"/>
            </a:endParaRPr>
          </a:p>
          <a:p>
            <a:endParaRPr lang="en-US" sz="2000" dirty="0" smtClean="0">
              <a:solidFill>
                <a:srgbClr val="000000"/>
              </a:solidFill>
              <a:latin typeface="Geneva" charset="0"/>
              <a:cs typeface="Arial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Geneva" charset="0"/>
                <a:cs typeface="Geneva" charset="0"/>
              </a:rPr>
              <a:t>Cortical </a:t>
            </a:r>
            <a:r>
              <a:rPr lang="en-US" sz="2400" dirty="0">
                <a:solidFill>
                  <a:srgbClr val="000000"/>
                </a:solidFill>
                <a:latin typeface="Geneva" charset="0"/>
                <a:cs typeface="Geneva" charset="0"/>
              </a:rPr>
              <a:t>sound representation is 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rich </a:t>
            </a:r>
            <a:r>
              <a:rPr lang="en-US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and multidimensional</a:t>
            </a:r>
            <a:endParaRPr lang="en-US" sz="2400" b="1" dirty="0">
              <a:solidFill>
                <a:srgbClr val="000000"/>
              </a:solidFill>
              <a:latin typeface="Geneva" charset="0"/>
              <a:cs typeface="Arial" charset="0"/>
            </a:endParaRPr>
          </a:p>
          <a:p>
            <a:endParaRPr lang="en-US" sz="2000" b="1" dirty="0" smtClean="0">
              <a:solidFill>
                <a:srgbClr val="000000"/>
              </a:solidFill>
              <a:latin typeface="Geneva" charset="0"/>
              <a:cs typeface="Arial" charset="0"/>
            </a:endParaRPr>
          </a:p>
          <a:p>
            <a:endParaRPr lang="en-US" sz="2000" b="1" dirty="0">
              <a:solidFill>
                <a:srgbClr val="000000"/>
              </a:solidFill>
              <a:latin typeface="Geneva" charset="0"/>
              <a:cs typeface="Arial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 Bold" charset="0"/>
                <a:cs typeface="Arial" charset="0"/>
              </a:rPr>
              <a:t>Cortical</a:t>
            </a:r>
            <a:r>
              <a:rPr lang="en-US" sz="2400" dirty="0" smtClean="0">
                <a:solidFill>
                  <a:srgbClr val="000000"/>
                </a:solidFill>
                <a:latin typeface="Geneva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Geneva" charset="0"/>
                <a:cs typeface="Arial" charset="0"/>
              </a:rPr>
              <a:t>receptive fields 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adapt rapidly </a:t>
            </a:r>
            <a:r>
              <a:rPr lang="en-US" sz="2400" b="1" dirty="0">
                <a:solidFill>
                  <a:srgbClr val="000000"/>
                </a:solidFill>
                <a:latin typeface="Geneva" charset="0"/>
                <a:cs typeface="Arial" charset="0"/>
              </a:rPr>
              <a:t>to enhance </a:t>
            </a:r>
            <a:endParaRPr lang="en-US" sz="2400" b="1" dirty="0" smtClean="0">
              <a:solidFill>
                <a:srgbClr val="000000"/>
              </a:solidFill>
              <a:latin typeface="Geneva" charset="0"/>
              <a:cs typeface="Arial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Geneva" charset="0"/>
                <a:cs typeface="Arial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Geneva" charset="0"/>
                <a:cs typeface="Arial" charset="0"/>
              </a:rPr>
              <a:t>     processing </a:t>
            </a:r>
            <a:r>
              <a:rPr lang="en-US" sz="2400" b="1" dirty="0">
                <a:solidFill>
                  <a:srgbClr val="000000"/>
                </a:solidFill>
                <a:latin typeface="Geneva" charset="0"/>
                <a:cs typeface="Arial" charset="0"/>
              </a:rPr>
              <a:t>of </a:t>
            </a:r>
            <a:r>
              <a:rPr lang="en-US" sz="2400" b="1" dirty="0" smtClean="0">
                <a:solidFill>
                  <a:srgbClr val="000000"/>
                </a:solidFill>
                <a:latin typeface="Geneva" charset="0"/>
                <a:cs typeface="Arial" charset="0"/>
              </a:rPr>
              <a:t>attended </a:t>
            </a:r>
            <a:r>
              <a:rPr lang="en-US" sz="2400" b="1" dirty="0">
                <a:solidFill>
                  <a:srgbClr val="000000"/>
                </a:solidFill>
                <a:latin typeface="Geneva" charset="0"/>
                <a:cs typeface="Arial" charset="0"/>
              </a:rPr>
              <a:t>stimuli</a:t>
            </a:r>
            <a:r>
              <a:rPr lang="en-US" sz="2000" b="1" dirty="0">
                <a:solidFill>
                  <a:srgbClr val="000000"/>
                </a:solidFill>
                <a:latin typeface="Geneva" charset="0"/>
                <a:cs typeface="Arial" charset="0"/>
              </a:rPr>
              <a:t> </a:t>
            </a:r>
          </a:p>
          <a:p>
            <a:endParaRPr lang="en-US" sz="2000" dirty="0" smtClean="0">
              <a:solidFill>
                <a:srgbClr val="000000"/>
              </a:solidFill>
              <a:latin typeface="Geneva" charset="0"/>
              <a:cs typeface="Arial" charset="0"/>
            </a:endParaRPr>
          </a:p>
          <a:p>
            <a:endParaRPr lang="en-US" sz="2000" dirty="0">
              <a:solidFill>
                <a:srgbClr val="000000"/>
              </a:solidFill>
              <a:latin typeface="Geneva" charset="0"/>
              <a:cs typeface="Arial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Arial Bold" charset="0"/>
                <a:cs typeface="Arial" charset="0"/>
              </a:rPr>
              <a:t>Cognitive functions</a:t>
            </a:r>
            <a:r>
              <a:rPr lang="en-US" sz="2400" b="1" dirty="0" smtClean="0">
                <a:solidFill>
                  <a:srgbClr val="FF0000"/>
                </a:solidFill>
                <a:latin typeface="Geneva" charset="0"/>
                <a:cs typeface="Arial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Geneva" charset="0"/>
                <a:cs typeface="Arial" charset="0"/>
              </a:rPr>
              <a:t>are </a:t>
            </a:r>
            <a:r>
              <a:rPr lang="en-US" sz="2400" b="1" dirty="0">
                <a:solidFill>
                  <a:srgbClr val="000000"/>
                </a:solidFill>
                <a:latin typeface="Geneva" charset="0"/>
                <a:cs typeface="Arial" charset="0"/>
              </a:rPr>
              <a:t>necessary to induce rapid </a:t>
            </a:r>
            <a:r>
              <a:rPr lang="en-US" sz="2400" b="1" dirty="0" smtClean="0">
                <a:solidFill>
                  <a:srgbClr val="000000"/>
                </a:solidFill>
                <a:latin typeface="Geneva" charset="0"/>
                <a:cs typeface="Arial" charset="0"/>
              </a:rPr>
              <a:t>  </a:t>
            </a:r>
          </a:p>
          <a:p>
            <a:r>
              <a:rPr lang="en-US" sz="2400" b="1" dirty="0">
                <a:solidFill>
                  <a:srgbClr val="000000"/>
                </a:solidFill>
                <a:latin typeface="Geneva" charset="0"/>
                <a:cs typeface="Arial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Geneva" charset="0"/>
                <a:cs typeface="Arial" charset="0"/>
              </a:rPr>
              <a:t>     plasticity </a:t>
            </a:r>
            <a:endParaRPr lang="en-US" sz="2400" b="1" dirty="0">
              <a:solidFill>
                <a:srgbClr val="000000"/>
              </a:solidFill>
              <a:latin typeface="Geneva" charset="0"/>
              <a:cs typeface="Arial" charset="0"/>
            </a:endParaRPr>
          </a:p>
          <a:p>
            <a:endParaRPr lang="en-US" sz="2000" dirty="0">
              <a:solidFill>
                <a:srgbClr val="000000"/>
              </a:solidFill>
              <a:latin typeface="Geneva" charset="0"/>
              <a:cs typeface="Arial" charset="0"/>
            </a:endParaRPr>
          </a:p>
          <a:p>
            <a:endParaRPr lang="en-US" sz="2000" b="1" dirty="0" smtClean="0">
              <a:solidFill>
                <a:srgbClr val="000000"/>
              </a:solidFill>
              <a:latin typeface="Geneva" charset="0"/>
              <a:cs typeface="Arial" charset="0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Geneva" charset="0"/>
                <a:cs typeface="Arial" charset="0"/>
              </a:rPr>
              <a:t>Plasticity can </a:t>
            </a:r>
            <a:r>
              <a:rPr lang="en-US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persist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or become </a:t>
            </a:r>
            <a:r>
              <a:rPr lang="en-US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permanent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Geneva" charset="0"/>
                <a:cs typeface="Arial" charset="0"/>
              </a:rPr>
              <a:t>after </a:t>
            </a:r>
            <a:r>
              <a:rPr lang="en-US" sz="2400" b="1" dirty="0">
                <a:solidFill>
                  <a:srgbClr val="000000"/>
                </a:solidFill>
                <a:latin typeface="Geneva" charset="0"/>
                <a:cs typeface="Arial" charset="0"/>
              </a:rPr>
              <a:t>task completion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49300"/>
            <a:ext cx="34163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44900"/>
            <a:ext cx="3352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" r="55737"/>
          <a:stretch>
            <a:fillRect/>
          </a:stretch>
        </p:blipFill>
        <p:spPr bwMode="auto">
          <a:xfrm>
            <a:off x="4876800" y="863600"/>
            <a:ext cx="335280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/>
          <a:stretch>
            <a:fillRect/>
          </a:stretch>
        </p:blipFill>
        <p:spPr bwMode="auto">
          <a:xfrm>
            <a:off x="4876800" y="3568700"/>
            <a:ext cx="32893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1981200" y="673100"/>
            <a:ext cx="749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F1A17"/>
                </a:solidFill>
              </a:rPr>
              <a:t>Normal</a:t>
            </a:r>
            <a:endParaRPr lang="en-US"/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6096000" y="596900"/>
            <a:ext cx="1117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F1A17"/>
                </a:solidFill>
              </a:rPr>
              <a:t>Down-Shift</a:t>
            </a:r>
            <a:endParaRPr lang="en-US"/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1752600" y="3416300"/>
            <a:ext cx="977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F1A17"/>
                </a:solidFill>
              </a:rPr>
              <a:t>Compress</a:t>
            </a:r>
            <a:endParaRPr lang="en-US"/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6483350" y="3359150"/>
            <a:ext cx="584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F1A17"/>
                </a:solidFill>
              </a:rPr>
              <a:t>Dilate</a:t>
            </a:r>
            <a:endParaRPr lang="en-US"/>
          </a:p>
        </p:txBody>
      </p:sp>
      <p:pic>
        <p:nvPicPr>
          <p:cNvPr id="277514" name="170419DE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6261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15" name="0843184F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6261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16" name="1A59DBE9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8829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17" name="E7F43DE7.WAV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9591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8" name="TextBox 13"/>
          <p:cNvSpPr txBox="1">
            <a:spLocks noChangeArrowheads="1"/>
          </p:cNvSpPr>
          <p:nvPr/>
        </p:nvSpPr>
        <p:spPr bwMode="auto">
          <a:xfrm>
            <a:off x="609600" y="152400"/>
            <a:ext cx="82592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 dirty="0" smtClean="0">
                <a:solidFill>
                  <a:srgbClr val="FF0000"/>
                </a:solidFill>
              </a:rPr>
              <a:t>Fine-Time Structure is </a:t>
            </a:r>
            <a:r>
              <a:rPr lang="en-US" sz="2400" dirty="0">
                <a:solidFill>
                  <a:srgbClr val="FF0000"/>
                </a:solidFill>
              </a:rPr>
              <a:t>used and then discarded towards the cortex</a:t>
            </a:r>
          </a:p>
        </p:txBody>
      </p:sp>
    </p:spTree>
    <p:extLst>
      <p:ext uri="{BB962C8B-B14F-4D97-AF65-F5344CB8AC3E}">
        <p14:creationId xmlns:p14="http://schemas.microsoft.com/office/powerpoint/2010/main" val="3542586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7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" fill="hold"/>
                                        <p:tgtEl>
                                          <p:spTgt spid="2775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51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75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7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3" fill="hold"/>
                                        <p:tgtEl>
                                          <p:spTgt spid="2775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51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751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7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23" fill="hold"/>
                                        <p:tgtEl>
                                          <p:spTgt spid="2775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51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751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75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23" fill="hold"/>
                                        <p:tgtEl>
                                          <p:spTgt spid="2775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51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75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73"/>
          <p:cNvSpPr txBox="1">
            <a:spLocks noChangeArrowheads="1"/>
          </p:cNvSpPr>
          <p:nvPr/>
        </p:nvSpPr>
        <p:spPr bwMode="auto">
          <a:xfrm rot="16200000">
            <a:off x="2670175" y="4117975"/>
            <a:ext cx="1144588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/>
              <a:t>Frequency (Hz)</a:t>
            </a:r>
          </a:p>
        </p:txBody>
      </p:sp>
      <p:sp>
        <p:nvSpPr>
          <p:cNvPr id="25604" name="Rectangle 74"/>
          <p:cNvSpPr>
            <a:spLocks noChangeArrowheads="1"/>
          </p:cNvSpPr>
          <p:nvPr/>
        </p:nvSpPr>
        <p:spPr bwMode="auto">
          <a:xfrm>
            <a:off x="3397250" y="3454400"/>
            <a:ext cx="25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1F1A17"/>
                </a:solidFill>
              </a:rPr>
              <a:t>2000</a:t>
            </a:r>
            <a:endParaRPr lang="en-US" sz="2400"/>
          </a:p>
        </p:txBody>
      </p:sp>
      <p:sp>
        <p:nvSpPr>
          <p:cNvPr id="25605" name="Rectangle 75"/>
          <p:cNvSpPr>
            <a:spLocks noChangeArrowheads="1"/>
          </p:cNvSpPr>
          <p:nvPr/>
        </p:nvSpPr>
        <p:spPr bwMode="auto">
          <a:xfrm>
            <a:off x="3397250" y="3838575"/>
            <a:ext cx="25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1F1A17"/>
                </a:solidFill>
              </a:rPr>
              <a:t>1000</a:t>
            </a:r>
            <a:endParaRPr lang="en-US" sz="2400"/>
          </a:p>
        </p:txBody>
      </p:sp>
      <p:sp>
        <p:nvSpPr>
          <p:cNvPr id="25606" name="Rectangle 76"/>
          <p:cNvSpPr>
            <a:spLocks noChangeArrowheads="1"/>
          </p:cNvSpPr>
          <p:nvPr/>
        </p:nvSpPr>
        <p:spPr bwMode="auto">
          <a:xfrm>
            <a:off x="3440113" y="4230688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1F1A17"/>
                </a:solidFill>
              </a:rPr>
              <a:t>500</a:t>
            </a:r>
            <a:endParaRPr lang="en-US" sz="2400"/>
          </a:p>
        </p:txBody>
      </p:sp>
      <p:sp>
        <p:nvSpPr>
          <p:cNvPr id="25607" name="Rectangle 77"/>
          <p:cNvSpPr>
            <a:spLocks noChangeArrowheads="1"/>
          </p:cNvSpPr>
          <p:nvPr/>
        </p:nvSpPr>
        <p:spPr bwMode="auto">
          <a:xfrm>
            <a:off x="3427413" y="4629150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1F1A17"/>
                </a:solidFill>
              </a:rPr>
              <a:t>250</a:t>
            </a:r>
            <a:endParaRPr lang="en-US" sz="2400"/>
          </a:p>
        </p:txBody>
      </p:sp>
      <p:sp>
        <p:nvSpPr>
          <p:cNvPr id="25609" name="Rectangle 86"/>
          <p:cNvSpPr>
            <a:spLocks noChangeArrowheads="1"/>
          </p:cNvSpPr>
          <p:nvPr/>
        </p:nvSpPr>
        <p:spPr bwMode="auto">
          <a:xfrm>
            <a:off x="3414713" y="5035550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1F1A17"/>
                </a:solidFill>
              </a:rPr>
              <a:t>125</a:t>
            </a:r>
            <a:endParaRPr lang="en-US" sz="2400"/>
          </a:p>
        </p:txBody>
      </p:sp>
      <p:sp>
        <p:nvSpPr>
          <p:cNvPr id="25618" name="Rectangle 68"/>
          <p:cNvSpPr>
            <a:spLocks noChangeArrowheads="1"/>
          </p:cNvSpPr>
          <p:nvPr/>
        </p:nvSpPr>
        <p:spPr bwMode="auto">
          <a:xfrm>
            <a:off x="3124200" y="5562600"/>
            <a:ext cx="22108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600" b="1" dirty="0">
                <a:solidFill>
                  <a:srgbClr val="1F1A17"/>
                </a:solidFill>
                <a:latin typeface="Times New Roman" charset="0"/>
              </a:rPr>
              <a:t>Harmonic series of 75 Hz</a:t>
            </a:r>
            <a:endParaRPr lang="en-US" b="1" dirty="0"/>
          </a:p>
        </p:txBody>
      </p:sp>
      <p:grpSp>
        <p:nvGrpSpPr>
          <p:cNvPr id="25619" name="Group 108"/>
          <p:cNvGrpSpPr>
            <a:grpSpLocks/>
          </p:cNvGrpSpPr>
          <p:nvPr/>
        </p:nvGrpSpPr>
        <p:grpSpPr bwMode="auto">
          <a:xfrm>
            <a:off x="6165658" y="2895600"/>
            <a:ext cx="2197292" cy="1993900"/>
            <a:chOff x="6578600" y="1019175"/>
            <a:chExt cx="2197100" cy="1993900"/>
          </a:xfrm>
        </p:grpSpPr>
        <p:sp>
          <p:nvSpPr>
            <p:cNvPr id="25621" name="Rectangle 70"/>
            <p:cNvSpPr>
              <a:spLocks noChangeArrowheads="1"/>
            </p:cNvSpPr>
            <p:nvPr/>
          </p:nvSpPr>
          <p:spPr bwMode="auto">
            <a:xfrm>
              <a:off x="6756400" y="1298575"/>
              <a:ext cx="858838" cy="42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1F1A17"/>
                  </a:solidFill>
                </a:rPr>
                <a:t>Unresolved</a:t>
              </a:r>
            </a:p>
            <a:p>
              <a:r>
                <a:rPr lang="en-US" b="1">
                  <a:solidFill>
                    <a:srgbClr val="1F1A17"/>
                  </a:solidFill>
                </a:rPr>
                <a:t>harmonics</a:t>
              </a:r>
              <a:endParaRPr lang="en-US" sz="2400"/>
            </a:p>
          </p:txBody>
        </p:sp>
        <p:sp>
          <p:nvSpPr>
            <p:cNvPr id="25622" name="Rectangle 72"/>
            <p:cNvSpPr>
              <a:spLocks noChangeArrowheads="1"/>
            </p:cNvSpPr>
            <p:nvPr/>
          </p:nvSpPr>
          <p:spPr bwMode="auto">
            <a:xfrm>
              <a:off x="6747712" y="2359025"/>
              <a:ext cx="84763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Resolved</a:t>
              </a:r>
            </a:p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Harmonics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5623" name="AutoShape 84"/>
            <p:cNvSpPr>
              <a:spLocks/>
            </p:cNvSpPr>
            <p:nvPr/>
          </p:nvSpPr>
          <p:spPr bwMode="auto">
            <a:xfrm>
              <a:off x="6578600" y="1946275"/>
              <a:ext cx="152400" cy="1066800"/>
            </a:xfrm>
            <a:prstGeom prst="rightBrace">
              <a:avLst>
                <a:gd name="adj1" fmla="val 58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4" name="AutoShape 85"/>
            <p:cNvSpPr>
              <a:spLocks/>
            </p:cNvSpPr>
            <p:nvPr/>
          </p:nvSpPr>
          <p:spPr bwMode="auto">
            <a:xfrm>
              <a:off x="6578600" y="1019175"/>
              <a:ext cx="152400" cy="914400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5" name="Line 173"/>
            <p:cNvSpPr>
              <a:spLocks noChangeShapeType="1"/>
            </p:cNvSpPr>
            <p:nvPr/>
          </p:nvSpPr>
          <p:spPr bwMode="auto">
            <a:xfrm flipV="1">
              <a:off x="7696200" y="1489075"/>
              <a:ext cx="2476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5626" name="Group 175"/>
            <p:cNvGrpSpPr>
              <a:grpSpLocks/>
            </p:cNvGrpSpPr>
            <p:nvPr/>
          </p:nvGrpSpPr>
          <p:grpSpPr bwMode="auto">
            <a:xfrm>
              <a:off x="8010525" y="1258888"/>
              <a:ext cx="688975" cy="431800"/>
              <a:chOff x="5177" y="1669"/>
              <a:chExt cx="434" cy="272"/>
            </a:xfrm>
          </p:grpSpPr>
          <p:sp>
            <p:nvSpPr>
              <p:cNvPr id="25629" name="Rectangle 176"/>
              <p:cNvSpPr>
                <a:spLocks noChangeArrowheads="1"/>
              </p:cNvSpPr>
              <p:nvPr/>
            </p:nvSpPr>
            <p:spPr bwMode="auto">
              <a:xfrm>
                <a:off x="5177" y="1669"/>
                <a:ext cx="43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1F1A17"/>
                    </a:solidFill>
                  </a:rPr>
                  <a:t>Residue</a:t>
                </a:r>
                <a:endParaRPr lang="en-US" sz="3200" b="1"/>
              </a:p>
            </p:txBody>
          </p:sp>
          <p:sp>
            <p:nvSpPr>
              <p:cNvPr id="25630" name="Rectangle 177"/>
              <p:cNvSpPr>
                <a:spLocks noChangeArrowheads="1"/>
              </p:cNvSpPr>
              <p:nvPr/>
            </p:nvSpPr>
            <p:spPr bwMode="auto">
              <a:xfrm>
                <a:off x="5187" y="1787"/>
                <a:ext cx="28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1F1A17"/>
                    </a:solidFill>
                  </a:rPr>
                  <a:t>Pitch</a:t>
                </a:r>
                <a:endParaRPr lang="en-US" sz="3200" b="1"/>
              </a:p>
            </p:txBody>
          </p:sp>
        </p:grpSp>
        <p:sp>
          <p:nvSpPr>
            <p:cNvPr id="25627" name="Rectangle 179"/>
            <p:cNvSpPr>
              <a:spLocks noChangeArrowheads="1"/>
            </p:cNvSpPr>
            <p:nvPr/>
          </p:nvSpPr>
          <p:spPr bwMode="auto">
            <a:xfrm>
              <a:off x="8001000" y="2311400"/>
              <a:ext cx="774700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FF0000"/>
                  </a:solidFill>
                </a:rPr>
                <a:t>Musical</a:t>
              </a:r>
            </a:p>
            <a:p>
              <a:r>
                <a:rPr lang="en-US" sz="1800" b="1">
                  <a:solidFill>
                    <a:srgbClr val="FF0000"/>
                  </a:solidFill>
                </a:rPr>
                <a:t>Pitch</a:t>
              </a:r>
              <a:endParaRPr lang="en-US" sz="3600" b="1">
                <a:solidFill>
                  <a:srgbClr val="FF0000"/>
                </a:solidFill>
              </a:endParaRPr>
            </a:p>
          </p:txBody>
        </p:sp>
        <p:sp>
          <p:nvSpPr>
            <p:cNvPr id="25628" name="Line 182"/>
            <p:cNvSpPr>
              <a:spLocks noChangeShapeType="1"/>
            </p:cNvSpPr>
            <p:nvPr/>
          </p:nvSpPr>
          <p:spPr bwMode="auto">
            <a:xfrm flipV="1">
              <a:off x="7696200" y="2517775"/>
              <a:ext cx="2476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5620" name="Picture 107" descr="figure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9" t="37662" r="9407" b="37894"/>
          <a:stretch>
            <a:fillRect/>
          </a:stretch>
        </p:blipFill>
        <p:spPr bwMode="auto">
          <a:xfrm>
            <a:off x="1752600" y="2743200"/>
            <a:ext cx="4400357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3" name="TextBox 109"/>
          <p:cNvSpPr txBox="1">
            <a:spLocks noChangeArrowheads="1"/>
          </p:cNvSpPr>
          <p:nvPr/>
        </p:nvSpPr>
        <p:spPr bwMode="auto">
          <a:xfrm>
            <a:off x="3733800" y="1143000"/>
            <a:ext cx="16467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 smtClean="0"/>
              <a:t>PITCH</a:t>
            </a:r>
            <a:endParaRPr lang="en-US" sz="3600" b="1" dirty="0"/>
          </a:p>
        </p:txBody>
      </p:sp>
      <p:sp>
        <p:nvSpPr>
          <p:cNvPr id="25614" name="TextBox 110"/>
          <p:cNvSpPr txBox="1">
            <a:spLocks noChangeArrowheads="1"/>
          </p:cNvSpPr>
          <p:nvPr/>
        </p:nvSpPr>
        <p:spPr bwMode="auto">
          <a:xfrm>
            <a:off x="2140189" y="391180"/>
            <a:ext cx="49464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b="1" dirty="0" smtClean="0"/>
              <a:t>Midbrain Temporal Processing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373408" y="2438403"/>
            <a:ext cx="979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In-</a:t>
            </a:r>
            <a:r>
              <a:rPr lang="en-US" sz="1800" dirty="0" smtClean="0">
                <a:solidFill>
                  <a:srgbClr val="000000"/>
                </a:solidFill>
              </a:rPr>
              <a:t>phase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92512" y="2438400"/>
            <a:ext cx="1569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Random-</a:t>
            </a:r>
            <a:r>
              <a:rPr lang="en-US" sz="1800" dirty="0" smtClean="0"/>
              <a:t>phase</a:t>
            </a:r>
            <a:endParaRPr lang="en-US" sz="1800" dirty="0"/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1600200" y="3810000"/>
            <a:ext cx="4800601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85347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73"/>
          <p:cNvSpPr txBox="1">
            <a:spLocks noChangeArrowheads="1"/>
          </p:cNvSpPr>
          <p:nvPr/>
        </p:nvSpPr>
        <p:spPr bwMode="auto">
          <a:xfrm rot="16200000">
            <a:off x="2670175" y="4117975"/>
            <a:ext cx="1144588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/>
              <a:t>Frequency (Hz)</a:t>
            </a:r>
          </a:p>
        </p:txBody>
      </p:sp>
      <p:sp>
        <p:nvSpPr>
          <p:cNvPr id="25604" name="Rectangle 74"/>
          <p:cNvSpPr>
            <a:spLocks noChangeArrowheads="1"/>
          </p:cNvSpPr>
          <p:nvPr/>
        </p:nvSpPr>
        <p:spPr bwMode="auto">
          <a:xfrm>
            <a:off x="3397250" y="3454400"/>
            <a:ext cx="25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1F1A17"/>
                </a:solidFill>
              </a:rPr>
              <a:t>2000</a:t>
            </a:r>
            <a:endParaRPr lang="en-US" sz="2400"/>
          </a:p>
        </p:txBody>
      </p:sp>
      <p:sp>
        <p:nvSpPr>
          <p:cNvPr id="25605" name="Rectangle 75"/>
          <p:cNvSpPr>
            <a:spLocks noChangeArrowheads="1"/>
          </p:cNvSpPr>
          <p:nvPr/>
        </p:nvSpPr>
        <p:spPr bwMode="auto">
          <a:xfrm>
            <a:off x="3397250" y="3838575"/>
            <a:ext cx="25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1F1A17"/>
                </a:solidFill>
              </a:rPr>
              <a:t>1000</a:t>
            </a:r>
            <a:endParaRPr lang="en-US" sz="2400"/>
          </a:p>
        </p:txBody>
      </p:sp>
      <p:sp>
        <p:nvSpPr>
          <p:cNvPr id="25606" name="Rectangle 76"/>
          <p:cNvSpPr>
            <a:spLocks noChangeArrowheads="1"/>
          </p:cNvSpPr>
          <p:nvPr/>
        </p:nvSpPr>
        <p:spPr bwMode="auto">
          <a:xfrm>
            <a:off x="3440113" y="4230688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1F1A17"/>
                </a:solidFill>
              </a:rPr>
              <a:t>500</a:t>
            </a:r>
            <a:endParaRPr lang="en-US" sz="2400"/>
          </a:p>
        </p:txBody>
      </p:sp>
      <p:sp>
        <p:nvSpPr>
          <p:cNvPr id="25607" name="Rectangle 77"/>
          <p:cNvSpPr>
            <a:spLocks noChangeArrowheads="1"/>
          </p:cNvSpPr>
          <p:nvPr/>
        </p:nvSpPr>
        <p:spPr bwMode="auto">
          <a:xfrm>
            <a:off x="3427413" y="4629150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1F1A17"/>
                </a:solidFill>
              </a:rPr>
              <a:t>250</a:t>
            </a:r>
            <a:endParaRPr lang="en-US" sz="2400"/>
          </a:p>
        </p:txBody>
      </p:sp>
      <p:sp>
        <p:nvSpPr>
          <p:cNvPr id="25609" name="Rectangle 86"/>
          <p:cNvSpPr>
            <a:spLocks noChangeArrowheads="1"/>
          </p:cNvSpPr>
          <p:nvPr/>
        </p:nvSpPr>
        <p:spPr bwMode="auto">
          <a:xfrm>
            <a:off x="3414713" y="5035550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1F1A17"/>
                </a:solidFill>
              </a:rPr>
              <a:t>125</a:t>
            </a:r>
            <a:endParaRPr lang="en-US" sz="2400"/>
          </a:p>
        </p:txBody>
      </p:sp>
      <p:sp>
        <p:nvSpPr>
          <p:cNvPr id="25618" name="Rectangle 68"/>
          <p:cNvSpPr>
            <a:spLocks noChangeArrowheads="1"/>
          </p:cNvSpPr>
          <p:nvPr/>
        </p:nvSpPr>
        <p:spPr bwMode="auto">
          <a:xfrm>
            <a:off x="3124200" y="5562600"/>
            <a:ext cx="22108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600" b="1" dirty="0">
                <a:solidFill>
                  <a:srgbClr val="1F1A17"/>
                </a:solidFill>
                <a:latin typeface="Times New Roman" charset="0"/>
              </a:rPr>
              <a:t>Harmonic series of 75 Hz</a:t>
            </a:r>
            <a:endParaRPr lang="en-US" b="1" dirty="0"/>
          </a:p>
        </p:txBody>
      </p:sp>
      <p:grpSp>
        <p:nvGrpSpPr>
          <p:cNvPr id="25619" name="Group 108"/>
          <p:cNvGrpSpPr>
            <a:grpSpLocks/>
          </p:cNvGrpSpPr>
          <p:nvPr/>
        </p:nvGrpSpPr>
        <p:grpSpPr bwMode="auto">
          <a:xfrm>
            <a:off x="6165658" y="2895600"/>
            <a:ext cx="2197292" cy="1993900"/>
            <a:chOff x="6578600" y="1019175"/>
            <a:chExt cx="2197100" cy="1993900"/>
          </a:xfrm>
        </p:grpSpPr>
        <p:sp>
          <p:nvSpPr>
            <p:cNvPr id="25621" name="Rectangle 70"/>
            <p:cNvSpPr>
              <a:spLocks noChangeArrowheads="1"/>
            </p:cNvSpPr>
            <p:nvPr/>
          </p:nvSpPr>
          <p:spPr bwMode="auto">
            <a:xfrm>
              <a:off x="6756400" y="1298575"/>
              <a:ext cx="858838" cy="42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1F1A17"/>
                  </a:solidFill>
                </a:rPr>
                <a:t>Unresolved</a:t>
              </a:r>
            </a:p>
            <a:p>
              <a:r>
                <a:rPr lang="en-US" b="1">
                  <a:solidFill>
                    <a:srgbClr val="1F1A17"/>
                  </a:solidFill>
                </a:rPr>
                <a:t>harmonics</a:t>
              </a:r>
              <a:endParaRPr lang="en-US" sz="2400"/>
            </a:p>
          </p:txBody>
        </p:sp>
        <p:sp>
          <p:nvSpPr>
            <p:cNvPr id="25622" name="Rectangle 72"/>
            <p:cNvSpPr>
              <a:spLocks noChangeArrowheads="1"/>
            </p:cNvSpPr>
            <p:nvPr/>
          </p:nvSpPr>
          <p:spPr bwMode="auto">
            <a:xfrm>
              <a:off x="6747712" y="2359025"/>
              <a:ext cx="84763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Resolved</a:t>
              </a:r>
            </a:p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Harmonics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5623" name="AutoShape 84"/>
            <p:cNvSpPr>
              <a:spLocks/>
            </p:cNvSpPr>
            <p:nvPr/>
          </p:nvSpPr>
          <p:spPr bwMode="auto">
            <a:xfrm>
              <a:off x="6578600" y="1946275"/>
              <a:ext cx="152400" cy="1066800"/>
            </a:xfrm>
            <a:prstGeom prst="rightBrace">
              <a:avLst>
                <a:gd name="adj1" fmla="val 58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4" name="AutoShape 85"/>
            <p:cNvSpPr>
              <a:spLocks/>
            </p:cNvSpPr>
            <p:nvPr/>
          </p:nvSpPr>
          <p:spPr bwMode="auto">
            <a:xfrm>
              <a:off x="6578600" y="1019175"/>
              <a:ext cx="152400" cy="914400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5" name="Line 173"/>
            <p:cNvSpPr>
              <a:spLocks noChangeShapeType="1"/>
            </p:cNvSpPr>
            <p:nvPr/>
          </p:nvSpPr>
          <p:spPr bwMode="auto">
            <a:xfrm flipV="1">
              <a:off x="7696200" y="1489075"/>
              <a:ext cx="2476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5626" name="Group 175"/>
            <p:cNvGrpSpPr>
              <a:grpSpLocks/>
            </p:cNvGrpSpPr>
            <p:nvPr/>
          </p:nvGrpSpPr>
          <p:grpSpPr bwMode="auto">
            <a:xfrm>
              <a:off x="8010525" y="1258888"/>
              <a:ext cx="688975" cy="431800"/>
              <a:chOff x="5177" y="1669"/>
              <a:chExt cx="434" cy="272"/>
            </a:xfrm>
          </p:grpSpPr>
          <p:sp>
            <p:nvSpPr>
              <p:cNvPr id="25629" name="Rectangle 176"/>
              <p:cNvSpPr>
                <a:spLocks noChangeArrowheads="1"/>
              </p:cNvSpPr>
              <p:nvPr/>
            </p:nvSpPr>
            <p:spPr bwMode="auto">
              <a:xfrm>
                <a:off x="5177" y="1669"/>
                <a:ext cx="43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1F1A17"/>
                    </a:solidFill>
                  </a:rPr>
                  <a:t>Residue</a:t>
                </a:r>
                <a:endParaRPr lang="en-US" sz="3200" b="1"/>
              </a:p>
            </p:txBody>
          </p:sp>
          <p:sp>
            <p:nvSpPr>
              <p:cNvPr id="25630" name="Rectangle 177"/>
              <p:cNvSpPr>
                <a:spLocks noChangeArrowheads="1"/>
              </p:cNvSpPr>
              <p:nvPr/>
            </p:nvSpPr>
            <p:spPr bwMode="auto">
              <a:xfrm>
                <a:off x="5187" y="1787"/>
                <a:ext cx="28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1F1A17"/>
                    </a:solidFill>
                  </a:rPr>
                  <a:t>Pitch</a:t>
                </a:r>
                <a:endParaRPr lang="en-US" sz="3200" b="1"/>
              </a:p>
            </p:txBody>
          </p:sp>
        </p:grpSp>
        <p:sp>
          <p:nvSpPr>
            <p:cNvPr id="25627" name="Rectangle 179"/>
            <p:cNvSpPr>
              <a:spLocks noChangeArrowheads="1"/>
            </p:cNvSpPr>
            <p:nvPr/>
          </p:nvSpPr>
          <p:spPr bwMode="auto">
            <a:xfrm>
              <a:off x="8001000" y="2311400"/>
              <a:ext cx="774700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FF0000"/>
                  </a:solidFill>
                </a:rPr>
                <a:t>Musical</a:t>
              </a:r>
            </a:p>
            <a:p>
              <a:r>
                <a:rPr lang="en-US" sz="1800" b="1">
                  <a:solidFill>
                    <a:srgbClr val="FF0000"/>
                  </a:solidFill>
                </a:rPr>
                <a:t>Pitch</a:t>
              </a:r>
              <a:endParaRPr lang="en-US" sz="3600" b="1">
                <a:solidFill>
                  <a:srgbClr val="FF0000"/>
                </a:solidFill>
              </a:endParaRPr>
            </a:p>
          </p:txBody>
        </p:sp>
        <p:sp>
          <p:nvSpPr>
            <p:cNvPr id="25628" name="Line 182"/>
            <p:cNvSpPr>
              <a:spLocks noChangeShapeType="1"/>
            </p:cNvSpPr>
            <p:nvPr/>
          </p:nvSpPr>
          <p:spPr bwMode="auto">
            <a:xfrm flipV="1">
              <a:off x="7696200" y="2517775"/>
              <a:ext cx="2476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5620" name="Picture 107" descr="figure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9" t="37662" r="9407" b="37894"/>
          <a:stretch>
            <a:fillRect/>
          </a:stretch>
        </p:blipFill>
        <p:spPr bwMode="auto">
          <a:xfrm>
            <a:off x="1752600" y="2743200"/>
            <a:ext cx="4400357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3" name="TextBox 109"/>
          <p:cNvSpPr txBox="1">
            <a:spLocks noChangeArrowheads="1"/>
          </p:cNvSpPr>
          <p:nvPr/>
        </p:nvSpPr>
        <p:spPr bwMode="auto">
          <a:xfrm>
            <a:off x="3733800" y="1143000"/>
            <a:ext cx="16467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 smtClean="0"/>
              <a:t>PITCH</a:t>
            </a:r>
            <a:endParaRPr lang="en-US" sz="3600" b="1" dirty="0"/>
          </a:p>
        </p:txBody>
      </p:sp>
      <p:sp>
        <p:nvSpPr>
          <p:cNvPr id="25614" name="TextBox 110"/>
          <p:cNvSpPr txBox="1">
            <a:spLocks noChangeArrowheads="1"/>
          </p:cNvSpPr>
          <p:nvPr/>
        </p:nvSpPr>
        <p:spPr bwMode="auto">
          <a:xfrm>
            <a:off x="2140189" y="391180"/>
            <a:ext cx="49464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b="1" dirty="0" smtClean="0"/>
              <a:t>Midbrain Temporal Processing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373408" y="2438403"/>
            <a:ext cx="979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In-</a:t>
            </a:r>
            <a:r>
              <a:rPr lang="en-US" sz="1800" dirty="0" smtClean="0">
                <a:solidFill>
                  <a:srgbClr val="000000"/>
                </a:solidFill>
              </a:rPr>
              <a:t>phase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92512" y="2438400"/>
            <a:ext cx="1569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Random-</a:t>
            </a:r>
            <a:r>
              <a:rPr lang="en-US" sz="1800" dirty="0" smtClean="0"/>
              <a:t>phase</a:t>
            </a:r>
            <a:endParaRPr lang="en-US" sz="1800" dirty="0"/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1600200" y="3810000"/>
            <a:ext cx="4800601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Rectangle 26"/>
          <p:cNvSpPr/>
          <p:nvPr/>
        </p:nvSpPr>
        <p:spPr bwMode="auto">
          <a:xfrm>
            <a:off x="1524000" y="2438400"/>
            <a:ext cx="67818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286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73"/>
          <p:cNvSpPr txBox="1">
            <a:spLocks noChangeArrowheads="1"/>
          </p:cNvSpPr>
          <p:nvPr/>
        </p:nvSpPr>
        <p:spPr bwMode="auto">
          <a:xfrm rot="16200000">
            <a:off x="2670175" y="4117975"/>
            <a:ext cx="1144588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/>
              <a:t>Frequency (Hz)</a:t>
            </a:r>
          </a:p>
        </p:txBody>
      </p:sp>
      <p:sp>
        <p:nvSpPr>
          <p:cNvPr id="25604" name="Rectangle 74"/>
          <p:cNvSpPr>
            <a:spLocks noChangeArrowheads="1"/>
          </p:cNvSpPr>
          <p:nvPr/>
        </p:nvSpPr>
        <p:spPr bwMode="auto">
          <a:xfrm>
            <a:off x="3397250" y="3454400"/>
            <a:ext cx="25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1F1A17"/>
                </a:solidFill>
              </a:rPr>
              <a:t>2000</a:t>
            </a:r>
            <a:endParaRPr lang="en-US" sz="2400"/>
          </a:p>
        </p:txBody>
      </p:sp>
      <p:sp>
        <p:nvSpPr>
          <p:cNvPr id="25605" name="Rectangle 75"/>
          <p:cNvSpPr>
            <a:spLocks noChangeArrowheads="1"/>
          </p:cNvSpPr>
          <p:nvPr/>
        </p:nvSpPr>
        <p:spPr bwMode="auto">
          <a:xfrm>
            <a:off x="3397250" y="3838575"/>
            <a:ext cx="25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1F1A17"/>
                </a:solidFill>
              </a:rPr>
              <a:t>1000</a:t>
            </a:r>
            <a:endParaRPr lang="en-US" sz="2400"/>
          </a:p>
        </p:txBody>
      </p:sp>
      <p:sp>
        <p:nvSpPr>
          <p:cNvPr id="25606" name="Rectangle 76"/>
          <p:cNvSpPr>
            <a:spLocks noChangeArrowheads="1"/>
          </p:cNvSpPr>
          <p:nvPr/>
        </p:nvSpPr>
        <p:spPr bwMode="auto">
          <a:xfrm>
            <a:off x="3440113" y="4230688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1F1A17"/>
                </a:solidFill>
              </a:rPr>
              <a:t>500</a:t>
            </a:r>
            <a:endParaRPr lang="en-US" sz="2400"/>
          </a:p>
        </p:txBody>
      </p:sp>
      <p:sp>
        <p:nvSpPr>
          <p:cNvPr id="25607" name="Rectangle 77"/>
          <p:cNvSpPr>
            <a:spLocks noChangeArrowheads="1"/>
          </p:cNvSpPr>
          <p:nvPr/>
        </p:nvSpPr>
        <p:spPr bwMode="auto">
          <a:xfrm>
            <a:off x="3427413" y="4629150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1F1A17"/>
                </a:solidFill>
              </a:rPr>
              <a:t>250</a:t>
            </a:r>
            <a:endParaRPr lang="en-US" sz="2400"/>
          </a:p>
        </p:txBody>
      </p:sp>
      <p:sp>
        <p:nvSpPr>
          <p:cNvPr id="25609" name="Rectangle 86"/>
          <p:cNvSpPr>
            <a:spLocks noChangeArrowheads="1"/>
          </p:cNvSpPr>
          <p:nvPr/>
        </p:nvSpPr>
        <p:spPr bwMode="auto">
          <a:xfrm>
            <a:off x="3414713" y="5035550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1F1A17"/>
                </a:solidFill>
              </a:rPr>
              <a:t>125</a:t>
            </a:r>
            <a:endParaRPr lang="en-US" sz="2400"/>
          </a:p>
        </p:txBody>
      </p:sp>
      <p:sp>
        <p:nvSpPr>
          <p:cNvPr id="25618" name="Rectangle 68"/>
          <p:cNvSpPr>
            <a:spLocks noChangeArrowheads="1"/>
          </p:cNvSpPr>
          <p:nvPr/>
        </p:nvSpPr>
        <p:spPr bwMode="auto">
          <a:xfrm>
            <a:off x="3124200" y="5562600"/>
            <a:ext cx="22108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600" b="1" dirty="0">
                <a:solidFill>
                  <a:srgbClr val="1F1A17"/>
                </a:solidFill>
                <a:latin typeface="Times New Roman" charset="0"/>
              </a:rPr>
              <a:t>Harmonic series of 75 Hz</a:t>
            </a:r>
            <a:endParaRPr lang="en-US" b="1" dirty="0"/>
          </a:p>
        </p:txBody>
      </p:sp>
      <p:grpSp>
        <p:nvGrpSpPr>
          <p:cNvPr id="25619" name="Group 108"/>
          <p:cNvGrpSpPr>
            <a:grpSpLocks/>
          </p:cNvGrpSpPr>
          <p:nvPr/>
        </p:nvGrpSpPr>
        <p:grpSpPr bwMode="auto">
          <a:xfrm>
            <a:off x="6165658" y="2895600"/>
            <a:ext cx="2197292" cy="1993900"/>
            <a:chOff x="6578600" y="1019175"/>
            <a:chExt cx="2197100" cy="1993900"/>
          </a:xfrm>
        </p:grpSpPr>
        <p:sp>
          <p:nvSpPr>
            <p:cNvPr id="25621" name="Rectangle 70"/>
            <p:cNvSpPr>
              <a:spLocks noChangeArrowheads="1"/>
            </p:cNvSpPr>
            <p:nvPr/>
          </p:nvSpPr>
          <p:spPr bwMode="auto">
            <a:xfrm>
              <a:off x="6756400" y="1298575"/>
              <a:ext cx="858838" cy="42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1F1A17"/>
                  </a:solidFill>
                </a:rPr>
                <a:t>Unresolved</a:t>
              </a:r>
            </a:p>
            <a:p>
              <a:r>
                <a:rPr lang="en-US" b="1">
                  <a:solidFill>
                    <a:srgbClr val="1F1A17"/>
                  </a:solidFill>
                </a:rPr>
                <a:t>harmonics</a:t>
              </a:r>
              <a:endParaRPr lang="en-US" sz="2400"/>
            </a:p>
          </p:txBody>
        </p:sp>
        <p:sp>
          <p:nvSpPr>
            <p:cNvPr id="25622" name="Rectangle 72"/>
            <p:cNvSpPr>
              <a:spLocks noChangeArrowheads="1"/>
            </p:cNvSpPr>
            <p:nvPr/>
          </p:nvSpPr>
          <p:spPr bwMode="auto">
            <a:xfrm>
              <a:off x="6747712" y="2359025"/>
              <a:ext cx="84763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Resolved</a:t>
              </a:r>
            </a:p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Harmonics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5623" name="AutoShape 84"/>
            <p:cNvSpPr>
              <a:spLocks/>
            </p:cNvSpPr>
            <p:nvPr/>
          </p:nvSpPr>
          <p:spPr bwMode="auto">
            <a:xfrm>
              <a:off x="6578600" y="1946275"/>
              <a:ext cx="152400" cy="1066800"/>
            </a:xfrm>
            <a:prstGeom prst="rightBrace">
              <a:avLst>
                <a:gd name="adj1" fmla="val 58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4" name="AutoShape 85"/>
            <p:cNvSpPr>
              <a:spLocks/>
            </p:cNvSpPr>
            <p:nvPr/>
          </p:nvSpPr>
          <p:spPr bwMode="auto">
            <a:xfrm>
              <a:off x="6578600" y="1019175"/>
              <a:ext cx="152400" cy="914400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5" name="Line 173"/>
            <p:cNvSpPr>
              <a:spLocks noChangeShapeType="1"/>
            </p:cNvSpPr>
            <p:nvPr/>
          </p:nvSpPr>
          <p:spPr bwMode="auto">
            <a:xfrm flipV="1">
              <a:off x="7696200" y="1489075"/>
              <a:ext cx="2476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5626" name="Group 175"/>
            <p:cNvGrpSpPr>
              <a:grpSpLocks/>
            </p:cNvGrpSpPr>
            <p:nvPr/>
          </p:nvGrpSpPr>
          <p:grpSpPr bwMode="auto">
            <a:xfrm>
              <a:off x="8010525" y="1258888"/>
              <a:ext cx="688975" cy="431800"/>
              <a:chOff x="5177" y="1669"/>
              <a:chExt cx="434" cy="272"/>
            </a:xfrm>
          </p:grpSpPr>
          <p:sp>
            <p:nvSpPr>
              <p:cNvPr id="25629" name="Rectangle 176"/>
              <p:cNvSpPr>
                <a:spLocks noChangeArrowheads="1"/>
              </p:cNvSpPr>
              <p:nvPr/>
            </p:nvSpPr>
            <p:spPr bwMode="auto">
              <a:xfrm>
                <a:off x="5177" y="1669"/>
                <a:ext cx="43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1F1A17"/>
                    </a:solidFill>
                  </a:rPr>
                  <a:t>Residue</a:t>
                </a:r>
                <a:endParaRPr lang="en-US" sz="3200" b="1"/>
              </a:p>
            </p:txBody>
          </p:sp>
          <p:sp>
            <p:nvSpPr>
              <p:cNvPr id="25630" name="Rectangle 177"/>
              <p:cNvSpPr>
                <a:spLocks noChangeArrowheads="1"/>
              </p:cNvSpPr>
              <p:nvPr/>
            </p:nvSpPr>
            <p:spPr bwMode="auto">
              <a:xfrm>
                <a:off x="5187" y="1787"/>
                <a:ext cx="28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1F1A17"/>
                    </a:solidFill>
                  </a:rPr>
                  <a:t>Pitch</a:t>
                </a:r>
                <a:endParaRPr lang="en-US" sz="3200" b="1"/>
              </a:p>
            </p:txBody>
          </p:sp>
        </p:grpSp>
        <p:sp>
          <p:nvSpPr>
            <p:cNvPr id="25627" name="Rectangle 179"/>
            <p:cNvSpPr>
              <a:spLocks noChangeArrowheads="1"/>
            </p:cNvSpPr>
            <p:nvPr/>
          </p:nvSpPr>
          <p:spPr bwMode="auto">
            <a:xfrm>
              <a:off x="8001000" y="2311400"/>
              <a:ext cx="774700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FF0000"/>
                  </a:solidFill>
                </a:rPr>
                <a:t>Musical</a:t>
              </a:r>
            </a:p>
            <a:p>
              <a:r>
                <a:rPr lang="en-US" sz="1800" b="1">
                  <a:solidFill>
                    <a:srgbClr val="FF0000"/>
                  </a:solidFill>
                </a:rPr>
                <a:t>Pitch</a:t>
              </a:r>
              <a:endParaRPr lang="en-US" sz="3600" b="1">
                <a:solidFill>
                  <a:srgbClr val="FF0000"/>
                </a:solidFill>
              </a:endParaRPr>
            </a:p>
          </p:txBody>
        </p:sp>
        <p:sp>
          <p:nvSpPr>
            <p:cNvPr id="25628" name="Line 182"/>
            <p:cNvSpPr>
              <a:spLocks noChangeShapeType="1"/>
            </p:cNvSpPr>
            <p:nvPr/>
          </p:nvSpPr>
          <p:spPr bwMode="auto">
            <a:xfrm flipV="1">
              <a:off x="7696200" y="2517775"/>
              <a:ext cx="2476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5620" name="Picture 107" descr="figure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9" t="37662" r="9407" b="37894"/>
          <a:stretch>
            <a:fillRect/>
          </a:stretch>
        </p:blipFill>
        <p:spPr bwMode="auto">
          <a:xfrm>
            <a:off x="1752600" y="2743200"/>
            <a:ext cx="4400357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3" name="TextBox 109"/>
          <p:cNvSpPr txBox="1">
            <a:spLocks noChangeArrowheads="1"/>
          </p:cNvSpPr>
          <p:nvPr/>
        </p:nvSpPr>
        <p:spPr bwMode="auto">
          <a:xfrm>
            <a:off x="3733800" y="1143000"/>
            <a:ext cx="16467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 smtClean="0"/>
              <a:t>PITCH</a:t>
            </a:r>
            <a:endParaRPr lang="en-US" sz="3600" b="1" dirty="0"/>
          </a:p>
        </p:txBody>
      </p:sp>
      <p:sp>
        <p:nvSpPr>
          <p:cNvPr id="25614" name="TextBox 110"/>
          <p:cNvSpPr txBox="1">
            <a:spLocks noChangeArrowheads="1"/>
          </p:cNvSpPr>
          <p:nvPr/>
        </p:nvSpPr>
        <p:spPr bwMode="auto">
          <a:xfrm>
            <a:off x="2140189" y="391180"/>
            <a:ext cx="49464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b="1" dirty="0" smtClean="0"/>
              <a:t>Midbrain Temporal Processing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373408" y="2438403"/>
            <a:ext cx="979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In-</a:t>
            </a:r>
            <a:r>
              <a:rPr lang="en-US" sz="1800" dirty="0" smtClean="0">
                <a:solidFill>
                  <a:srgbClr val="000000"/>
                </a:solidFill>
              </a:rPr>
              <a:t>phase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92512" y="2438400"/>
            <a:ext cx="1569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Random-</a:t>
            </a:r>
            <a:r>
              <a:rPr lang="en-US" sz="1800" dirty="0" smtClean="0"/>
              <a:t>phase</a:t>
            </a:r>
            <a:endParaRPr lang="en-US" sz="1800" dirty="0"/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1600200" y="3810000"/>
            <a:ext cx="4800601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Rectangle 26"/>
          <p:cNvSpPr/>
          <p:nvPr/>
        </p:nvSpPr>
        <p:spPr bwMode="auto">
          <a:xfrm>
            <a:off x="1524000" y="3733800"/>
            <a:ext cx="6934200" cy="123613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860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85"/>
          <p:cNvSpPr>
            <a:spLocks noChangeArrowheads="1"/>
          </p:cNvSpPr>
          <p:nvPr/>
        </p:nvSpPr>
        <p:spPr bwMode="auto">
          <a:xfrm>
            <a:off x="3703638" y="5562600"/>
            <a:ext cx="9525" cy="39688"/>
          </a:xfrm>
          <a:prstGeom prst="rect">
            <a:avLst/>
          </a:prstGeom>
          <a:solidFill>
            <a:srgbClr val="1F1A17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1996" name="Picture 92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981200" y="44958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1997" name="Picture 93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4724400" y="44958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1998" name="Picture 94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7518400" y="44958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9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38200" y="2438400"/>
            <a:ext cx="2540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9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324600" y="2438400"/>
            <a:ext cx="2514600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9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581400" y="2438400"/>
            <a:ext cx="250190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8"/>
          <p:cNvGrpSpPr>
            <a:grpSpLocks/>
          </p:cNvGrpSpPr>
          <p:nvPr/>
        </p:nvGrpSpPr>
        <p:grpSpPr bwMode="auto">
          <a:xfrm>
            <a:off x="7391400" y="3429000"/>
            <a:ext cx="688975" cy="431800"/>
            <a:chOff x="5177" y="1669"/>
            <a:chExt cx="434" cy="272"/>
          </a:xfrm>
        </p:grpSpPr>
        <p:sp>
          <p:nvSpPr>
            <p:cNvPr id="32782" name="Rectangle 99"/>
            <p:cNvSpPr>
              <a:spLocks noChangeArrowheads="1"/>
            </p:cNvSpPr>
            <p:nvPr/>
          </p:nvSpPr>
          <p:spPr bwMode="auto">
            <a:xfrm>
              <a:off x="5177" y="1669"/>
              <a:ext cx="43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b="1">
                  <a:solidFill>
                    <a:schemeClr val="bg1"/>
                  </a:solidFill>
                  <a:latin typeface="Times" charset="0"/>
                </a:rPr>
                <a:t>Residue</a:t>
              </a:r>
              <a:endParaRPr lang="en-US" sz="3200" b="1">
                <a:solidFill>
                  <a:schemeClr val="bg1"/>
                </a:solidFill>
                <a:latin typeface="Times" charset="0"/>
              </a:endParaRPr>
            </a:p>
          </p:txBody>
        </p:sp>
        <p:sp>
          <p:nvSpPr>
            <p:cNvPr id="32783" name="Rectangle 100"/>
            <p:cNvSpPr>
              <a:spLocks noChangeArrowheads="1"/>
            </p:cNvSpPr>
            <p:nvPr/>
          </p:nvSpPr>
          <p:spPr bwMode="auto">
            <a:xfrm>
              <a:off x="5187" y="1787"/>
              <a:ext cx="28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b="1">
                  <a:solidFill>
                    <a:schemeClr val="bg1"/>
                  </a:solidFill>
                  <a:latin typeface="Times" charset="0"/>
                </a:rPr>
                <a:t>Pitch</a:t>
              </a:r>
              <a:endParaRPr lang="en-US" sz="3200" b="1">
                <a:solidFill>
                  <a:schemeClr val="bg1"/>
                </a:solidFill>
                <a:latin typeface="Times" charset="0"/>
              </a:endParaRPr>
            </a:p>
          </p:txBody>
        </p:sp>
      </p:grpSp>
      <p:grpSp>
        <p:nvGrpSpPr>
          <p:cNvPr id="3" name="Group 101"/>
          <p:cNvGrpSpPr>
            <a:grpSpLocks/>
          </p:cNvGrpSpPr>
          <p:nvPr/>
        </p:nvGrpSpPr>
        <p:grpSpPr bwMode="auto">
          <a:xfrm>
            <a:off x="4648200" y="2514600"/>
            <a:ext cx="688975" cy="431800"/>
            <a:chOff x="5177" y="1669"/>
            <a:chExt cx="434" cy="272"/>
          </a:xfrm>
        </p:grpSpPr>
        <p:sp>
          <p:nvSpPr>
            <p:cNvPr id="32780" name="Rectangle 102"/>
            <p:cNvSpPr>
              <a:spLocks noChangeArrowheads="1"/>
            </p:cNvSpPr>
            <p:nvPr/>
          </p:nvSpPr>
          <p:spPr bwMode="auto">
            <a:xfrm>
              <a:off x="5177" y="1669"/>
              <a:ext cx="43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b="1">
                  <a:solidFill>
                    <a:schemeClr val="bg1"/>
                  </a:solidFill>
                  <a:latin typeface="Times" charset="0"/>
                </a:rPr>
                <a:t>Musical</a:t>
              </a:r>
              <a:endParaRPr lang="en-US" sz="3200" b="1">
                <a:solidFill>
                  <a:schemeClr val="bg1"/>
                </a:solidFill>
                <a:latin typeface="Times" charset="0"/>
              </a:endParaRPr>
            </a:p>
          </p:txBody>
        </p:sp>
        <p:sp>
          <p:nvSpPr>
            <p:cNvPr id="32781" name="Rectangle 103"/>
            <p:cNvSpPr>
              <a:spLocks noChangeArrowheads="1"/>
            </p:cNvSpPr>
            <p:nvPr/>
          </p:nvSpPr>
          <p:spPr bwMode="auto">
            <a:xfrm>
              <a:off x="5187" y="1787"/>
              <a:ext cx="28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b="1">
                  <a:solidFill>
                    <a:schemeClr val="bg1"/>
                  </a:solidFill>
                  <a:latin typeface="Times" charset="0"/>
                </a:rPr>
                <a:t>Pitch</a:t>
              </a:r>
              <a:endParaRPr lang="en-US" sz="3200" b="1">
                <a:solidFill>
                  <a:schemeClr val="bg1"/>
                </a:solidFill>
                <a:latin typeface="Times" charset="0"/>
              </a:endParaRPr>
            </a:p>
          </p:txBody>
        </p:sp>
      </p:grpSp>
      <p:sp>
        <p:nvSpPr>
          <p:cNvPr id="32779" name="Text Box 104"/>
          <p:cNvSpPr txBox="1">
            <a:spLocks noChangeArrowheads="1"/>
          </p:cNvSpPr>
          <p:nvPr/>
        </p:nvSpPr>
        <p:spPr bwMode="auto">
          <a:xfrm>
            <a:off x="1981200" y="1066800"/>
            <a:ext cx="52181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3200" b="1">
                <a:latin typeface="Times" charset="0"/>
              </a:rPr>
              <a:t>Harmonicity : Musical Pitch </a:t>
            </a:r>
          </a:p>
        </p:txBody>
      </p:sp>
    </p:spTree>
    <p:extLst>
      <p:ext uri="{BB962C8B-B14F-4D97-AF65-F5344CB8AC3E}">
        <p14:creationId xmlns:p14="http://schemas.microsoft.com/office/powerpoint/2010/main" val="3862546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19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" fill="hold"/>
                                        <p:tgtEl>
                                          <p:spTgt spid="2519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99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199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19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0" fill="hold"/>
                                        <p:tgtEl>
                                          <p:spTgt spid="2519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99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199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19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00" fill="hold"/>
                                        <p:tgtEl>
                                          <p:spTgt spid="2519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99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199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58975" y="1743075"/>
            <a:ext cx="2416175" cy="2043113"/>
            <a:chOff x="721" y="2286"/>
            <a:chExt cx="1842" cy="1455"/>
          </a:xfrm>
        </p:grpSpPr>
        <p:sp>
          <p:nvSpPr>
            <p:cNvPr id="34876" name="Rectangle 3"/>
            <p:cNvSpPr>
              <a:spLocks noChangeArrowheads="1"/>
            </p:cNvSpPr>
            <p:nvPr/>
          </p:nvSpPr>
          <p:spPr bwMode="auto">
            <a:xfrm>
              <a:off x="721" y="2286"/>
              <a:ext cx="1838" cy="145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4877" name="Picture 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21" y="2286"/>
              <a:ext cx="1842" cy="1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78" name="Line 5"/>
            <p:cNvSpPr>
              <a:spLocks noChangeShapeType="1"/>
            </p:cNvSpPr>
            <p:nvPr/>
          </p:nvSpPr>
          <p:spPr bwMode="auto">
            <a:xfrm>
              <a:off x="721" y="3737"/>
              <a:ext cx="18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79" name="Line 6"/>
            <p:cNvSpPr>
              <a:spLocks noChangeShapeType="1"/>
            </p:cNvSpPr>
            <p:nvPr/>
          </p:nvSpPr>
          <p:spPr bwMode="auto">
            <a:xfrm>
              <a:off x="721" y="2286"/>
              <a:ext cx="18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80" name="Line 7"/>
            <p:cNvSpPr>
              <a:spLocks noChangeShapeType="1"/>
            </p:cNvSpPr>
            <p:nvPr/>
          </p:nvSpPr>
          <p:spPr bwMode="auto">
            <a:xfrm flipV="1">
              <a:off x="2559" y="2286"/>
              <a:ext cx="1" cy="145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81" name="Line 8"/>
            <p:cNvSpPr>
              <a:spLocks noChangeShapeType="1"/>
            </p:cNvSpPr>
            <p:nvPr/>
          </p:nvSpPr>
          <p:spPr bwMode="auto">
            <a:xfrm flipV="1">
              <a:off x="721" y="2286"/>
              <a:ext cx="1" cy="145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82" name="Line 9"/>
            <p:cNvSpPr>
              <a:spLocks noChangeShapeType="1"/>
            </p:cNvSpPr>
            <p:nvPr/>
          </p:nvSpPr>
          <p:spPr bwMode="auto">
            <a:xfrm>
              <a:off x="721" y="3737"/>
              <a:ext cx="18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83" name="Line 10"/>
            <p:cNvSpPr>
              <a:spLocks noChangeShapeType="1"/>
            </p:cNvSpPr>
            <p:nvPr/>
          </p:nvSpPr>
          <p:spPr bwMode="auto">
            <a:xfrm flipV="1">
              <a:off x="721" y="2286"/>
              <a:ext cx="1" cy="145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84" name="Line 11"/>
            <p:cNvSpPr>
              <a:spLocks noChangeShapeType="1"/>
            </p:cNvSpPr>
            <p:nvPr/>
          </p:nvSpPr>
          <p:spPr bwMode="auto">
            <a:xfrm flipV="1">
              <a:off x="1083" y="3720"/>
              <a:ext cx="1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85" name="Line 12"/>
            <p:cNvSpPr>
              <a:spLocks noChangeShapeType="1"/>
            </p:cNvSpPr>
            <p:nvPr/>
          </p:nvSpPr>
          <p:spPr bwMode="auto">
            <a:xfrm>
              <a:off x="1083" y="2286"/>
              <a:ext cx="1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86" name="Line 13"/>
            <p:cNvSpPr>
              <a:spLocks noChangeShapeType="1"/>
            </p:cNvSpPr>
            <p:nvPr/>
          </p:nvSpPr>
          <p:spPr bwMode="auto">
            <a:xfrm flipV="1">
              <a:off x="1454" y="3720"/>
              <a:ext cx="1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87" name="Line 14"/>
            <p:cNvSpPr>
              <a:spLocks noChangeShapeType="1"/>
            </p:cNvSpPr>
            <p:nvPr/>
          </p:nvSpPr>
          <p:spPr bwMode="auto">
            <a:xfrm>
              <a:off x="1454" y="2286"/>
              <a:ext cx="1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88" name="Line 15"/>
            <p:cNvSpPr>
              <a:spLocks noChangeShapeType="1"/>
            </p:cNvSpPr>
            <p:nvPr/>
          </p:nvSpPr>
          <p:spPr bwMode="auto">
            <a:xfrm flipV="1">
              <a:off x="1821" y="3720"/>
              <a:ext cx="1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89" name="Line 16"/>
            <p:cNvSpPr>
              <a:spLocks noChangeShapeType="1"/>
            </p:cNvSpPr>
            <p:nvPr/>
          </p:nvSpPr>
          <p:spPr bwMode="auto">
            <a:xfrm>
              <a:off x="1821" y="2286"/>
              <a:ext cx="1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90" name="Line 17"/>
            <p:cNvSpPr>
              <a:spLocks noChangeShapeType="1"/>
            </p:cNvSpPr>
            <p:nvPr/>
          </p:nvSpPr>
          <p:spPr bwMode="auto">
            <a:xfrm flipV="1">
              <a:off x="2188" y="3720"/>
              <a:ext cx="1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91" name="Line 18"/>
            <p:cNvSpPr>
              <a:spLocks noChangeShapeType="1"/>
            </p:cNvSpPr>
            <p:nvPr/>
          </p:nvSpPr>
          <p:spPr bwMode="auto">
            <a:xfrm>
              <a:off x="2188" y="2286"/>
              <a:ext cx="1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92" name="Line 19"/>
            <p:cNvSpPr>
              <a:spLocks noChangeShapeType="1"/>
            </p:cNvSpPr>
            <p:nvPr/>
          </p:nvSpPr>
          <p:spPr bwMode="auto">
            <a:xfrm flipV="1">
              <a:off x="2555" y="3720"/>
              <a:ext cx="1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93" name="Line 20"/>
            <p:cNvSpPr>
              <a:spLocks noChangeShapeType="1"/>
            </p:cNvSpPr>
            <p:nvPr/>
          </p:nvSpPr>
          <p:spPr bwMode="auto">
            <a:xfrm>
              <a:off x="2555" y="2286"/>
              <a:ext cx="1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94" name="Line 21"/>
            <p:cNvSpPr>
              <a:spLocks noChangeShapeType="1"/>
            </p:cNvSpPr>
            <p:nvPr/>
          </p:nvSpPr>
          <p:spPr bwMode="auto">
            <a:xfrm>
              <a:off x="721" y="3605"/>
              <a:ext cx="16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95" name="Line 22"/>
            <p:cNvSpPr>
              <a:spLocks noChangeShapeType="1"/>
            </p:cNvSpPr>
            <p:nvPr/>
          </p:nvSpPr>
          <p:spPr bwMode="auto">
            <a:xfrm flipH="1">
              <a:off x="2542" y="3605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96" name="Line 23"/>
            <p:cNvSpPr>
              <a:spLocks noChangeShapeType="1"/>
            </p:cNvSpPr>
            <p:nvPr/>
          </p:nvSpPr>
          <p:spPr bwMode="auto">
            <a:xfrm>
              <a:off x="721" y="3333"/>
              <a:ext cx="16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97" name="Line 24"/>
            <p:cNvSpPr>
              <a:spLocks noChangeShapeType="1"/>
            </p:cNvSpPr>
            <p:nvPr/>
          </p:nvSpPr>
          <p:spPr bwMode="auto">
            <a:xfrm flipH="1">
              <a:off x="2542" y="3333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98" name="Line 25"/>
            <p:cNvSpPr>
              <a:spLocks noChangeShapeType="1"/>
            </p:cNvSpPr>
            <p:nvPr/>
          </p:nvSpPr>
          <p:spPr bwMode="auto">
            <a:xfrm>
              <a:off x="721" y="3061"/>
              <a:ext cx="16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99" name="Line 26"/>
            <p:cNvSpPr>
              <a:spLocks noChangeShapeType="1"/>
            </p:cNvSpPr>
            <p:nvPr/>
          </p:nvSpPr>
          <p:spPr bwMode="auto">
            <a:xfrm flipH="1">
              <a:off x="2542" y="3061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00" name="Line 27"/>
            <p:cNvSpPr>
              <a:spLocks noChangeShapeType="1"/>
            </p:cNvSpPr>
            <p:nvPr/>
          </p:nvSpPr>
          <p:spPr bwMode="auto">
            <a:xfrm>
              <a:off x="721" y="2789"/>
              <a:ext cx="16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01" name="Line 28"/>
            <p:cNvSpPr>
              <a:spLocks noChangeShapeType="1"/>
            </p:cNvSpPr>
            <p:nvPr/>
          </p:nvSpPr>
          <p:spPr bwMode="auto">
            <a:xfrm flipH="1">
              <a:off x="2542" y="2789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02" name="Line 29"/>
            <p:cNvSpPr>
              <a:spLocks noChangeShapeType="1"/>
            </p:cNvSpPr>
            <p:nvPr/>
          </p:nvSpPr>
          <p:spPr bwMode="auto">
            <a:xfrm>
              <a:off x="721" y="2517"/>
              <a:ext cx="16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03" name="Line 30"/>
            <p:cNvSpPr>
              <a:spLocks noChangeShapeType="1"/>
            </p:cNvSpPr>
            <p:nvPr/>
          </p:nvSpPr>
          <p:spPr bwMode="auto">
            <a:xfrm flipH="1">
              <a:off x="2542" y="2517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04" name="Line 31"/>
            <p:cNvSpPr>
              <a:spLocks noChangeShapeType="1"/>
            </p:cNvSpPr>
            <p:nvPr/>
          </p:nvSpPr>
          <p:spPr bwMode="auto">
            <a:xfrm>
              <a:off x="721" y="2286"/>
              <a:ext cx="18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05" name="Line 32"/>
            <p:cNvSpPr>
              <a:spLocks noChangeShapeType="1"/>
            </p:cNvSpPr>
            <p:nvPr/>
          </p:nvSpPr>
          <p:spPr bwMode="auto">
            <a:xfrm>
              <a:off x="721" y="3737"/>
              <a:ext cx="18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06" name="Line 33"/>
            <p:cNvSpPr>
              <a:spLocks noChangeShapeType="1"/>
            </p:cNvSpPr>
            <p:nvPr/>
          </p:nvSpPr>
          <p:spPr bwMode="auto">
            <a:xfrm flipV="1">
              <a:off x="721" y="2286"/>
              <a:ext cx="1" cy="145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07" name="Line 34"/>
            <p:cNvSpPr>
              <a:spLocks noChangeShapeType="1"/>
            </p:cNvSpPr>
            <p:nvPr/>
          </p:nvSpPr>
          <p:spPr bwMode="auto">
            <a:xfrm flipV="1">
              <a:off x="2559" y="2286"/>
              <a:ext cx="1" cy="145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5005388" y="1752600"/>
            <a:ext cx="2408237" cy="1992313"/>
            <a:chOff x="3104" y="2324"/>
            <a:chExt cx="1741" cy="1375"/>
          </a:xfrm>
        </p:grpSpPr>
        <p:sp>
          <p:nvSpPr>
            <p:cNvPr id="34844" name="Rectangle 36"/>
            <p:cNvSpPr>
              <a:spLocks noChangeArrowheads="1"/>
            </p:cNvSpPr>
            <p:nvPr/>
          </p:nvSpPr>
          <p:spPr bwMode="auto">
            <a:xfrm>
              <a:off x="3104" y="2324"/>
              <a:ext cx="1737" cy="137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4845" name="Picture 37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104" y="2324"/>
              <a:ext cx="1741" cy="1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46" name="Line 38"/>
            <p:cNvSpPr>
              <a:spLocks noChangeShapeType="1"/>
            </p:cNvSpPr>
            <p:nvPr/>
          </p:nvSpPr>
          <p:spPr bwMode="auto">
            <a:xfrm>
              <a:off x="3104" y="3695"/>
              <a:ext cx="173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47" name="Line 39"/>
            <p:cNvSpPr>
              <a:spLocks noChangeShapeType="1"/>
            </p:cNvSpPr>
            <p:nvPr/>
          </p:nvSpPr>
          <p:spPr bwMode="auto">
            <a:xfrm>
              <a:off x="3104" y="2324"/>
              <a:ext cx="173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48" name="Line 40"/>
            <p:cNvSpPr>
              <a:spLocks noChangeShapeType="1"/>
            </p:cNvSpPr>
            <p:nvPr/>
          </p:nvSpPr>
          <p:spPr bwMode="auto">
            <a:xfrm flipV="1">
              <a:off x="4841" y="2324"/>
              <a:ext cx="1" cy="137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49" name="Line 41"/>
            <p:cNvSpPr>
              <a:spLocks noChangeShapeType="1"/>
            </p:cNvSpPr>
            <p:nvPr/>
          </p:nvSpPr>
          <p:spPr bwMode="auto">
            <a:xfrm flipV="1">
              <a:off x="3104" y="2324"/>
              <a:ext cx="1" cy="137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50" name="Line 42"/>
            <p:cNvSpPr>
              <a:spLocks noChangeShapeType="1"/>
            </p:cNvSpPr>
            <p:nvPr/>
          </p:nvSpPr>
          <p:spPr bwMode="auto">
            <a:xfrm>
              <a:off x="3104" y="3695"/>
              <a:ext cx="173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51" name="Line 43"/>
            <p:cNvSpPr>
              <a:spLocks noChangeShapeType="1"/>
            </p:cNvSpPr>
            <p:nvPr/>
          </p:nvSpPr>
          <p:spPr bwMode="auto">
            <a:xfrm flipV="1">
              <a:off x="3104" y="2324"/>
              <a:ext cx="1" cy="137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52" name="Line 44"/>
            <p:cNvSpPr>
              <a:spLocks noChangeShapeType="1"/>
            </p:cNvSpPr>
            <p:nvPr/>
          </p:nvSpPr>
          <p:spPr bwMode="auto">
            <a:xfrm flipV="1">
              <a:off x="3447" y="3679"/>
              <a:ext cx="1" cy="1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53" name="Line 45"/>
            <p:cNvSpPr>
              <a:spLocks noChangeShapeType="1"/>
            </p:cNvSpPr>
            <p:nvPr/>
          </p:nvSpPr>
          <p:spPr bwMode="auto">
            <a:xfrm>
              <a:off x="3447" y="2324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54" name="Line 46"/>
            <p:cNvSpPr>
              <a:spLocks noChangeShapeType="1"/>
            </p:cNvSpPr>
            <p:nvPr/>
          </p:nvSpPr>
          <p:spPr bwMode="auto">
            <a:xfrm flipV="1">
              <a:off x="3797" y="3679"/>
              <a:ext cx="1" cy="1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55" name="Line 47"/>
            <p:cNvSpPr>
              <a:spLocks noChangeShapeType="1"/>
            </p:cNvSpPr>
            <p:nvPr/>
          </p:nvSpPr>
          <p:spPr bwMode="auto">
            <a:xfrm>
              <a:off x="3797" y="2324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56" name="Line 48"/>
            <p:cNvSpPr>
              <a:spLocks noChangeShapeType="1"/>
            </p:cNvSpPr>
            <p:nvPr/>
          </p:nvSpPr>
          <p:spPr bwMode="auto">
            <a:xfrm flipV="1">
              <a:off x="4144" y="3679"/>
              <a:ext cx="1" cy="1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57" name="Line 49"/>
            <p:cNvSpPr>
              <a:spLocks noChangeShapeType="1"/>
            </p:cNvSpPr>
            <p:nvPr/>
          </p:nvSpPr>
          <p:spPr bwMode="auto">
            <a:xfrm>
              <a:off x="4144" y="2324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58" name="Line 50"/>
            <p:cNvSpPr>
              <a:spLocks noChangeShapeType="1"/>
            </p:cNvSpPr>
            <p:nvPr/>
          </p:nvSpPr>
          <p:spPr bwMode="auto">
            <a:xfrm flipV="1">
              <a:off x="4491" y="3679"/>
              <a:ext cx="1" cy="1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59" name="Line 51"/>
            <p:cNvSpPr>
              <a:spLocks noChangeShapeType="1"/>
            </p:cNvSpPr>
            <p:nvPr/>
          </p:nvSpPr>
          <p:spPr bwMode="auto">
            <a:xfrm>
              <a:off x="4491" y="2324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60" name="Line 52"/>
            <p:cNvSpPr>
              <a:spLocks noChangeShapeType="1"/>
            </p:cNvSpPr>
            <p:nvPr/>
          </p:nvSpPr>
          <p:spPr bwMode="auto">
            <a:xfrm flipV="1">
              <a:off x="4837" y="3679"/>
              <a:ext cx="1" cy="1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61" name="Line 53"/>
            <p:cNvSpPr>
              <a:spLocks noChangeShapeType="1"/>
            </p:cNvSpPr>
            <p:nvPr/>
          </p:nvSpPr>
          <p:spPr bwMode="auto">
            <a:xfrm>
              <a:off x="4837" y="2324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62" name="Line 54"/>
            <p:cNvSpPr>
              <a:spLocks noChangeShapeType="1"/>
            </p:cNvSpPr>
            <p:nvPr/>
          </p:nvSpPr>
          <p:spPr bwMode="auto">
            <a:xfrm>
              <a:off x="3104" y="3570"/>
              <a:ext cx="1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63" name="Line 55"/>
            <p:cNvSpPr>
              <a:spLocks noChangeShapeType="1"/>
            </p:cNvSpPr>
            <p:nvPr/>
          </p:nvSpPr>
          <p:spPr bwMode="auto">
            <a:xfrm flipH="1">
              <a:off x="4826" y="3570"/>
              <a:ext cx="1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64" name="Line 56"/>
            <p:cNvSpPr>
              <a:spLocks noChangeShapeType="1"/>
            </p:cNvSpPr>
            <p:nvPr/>
          </p:nvSpPr>
          <p:spPr bwMode="auto">
            <a:xfrm>
              <a:off x="3104" y="3313"/>
              <a:ext cx="1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65" name="Line 57"/>
            <p:cNvSpPr>
              <a:spLocks noChangeShapeType="1"/>
            </p:cNvSpPr>
            <p:nvPr/>
          </p:nvSpPr>
          <p:spPr bwMode="auto">
            <a:xfrm flipH="1">
              <a:off x="4826" y="3313"/>
              <a:ext cx="1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66" name="Line 58"/>
            <p:cNvSpPr>
              <a:spLocks noChangeShapeType="1"/>
            </p:cNvSpPr>
            <p:nvPr/>
          </p:nvSpPr>
          <p:spPr bwMode="auto">
            <a:xfrm>
              <a:off x="3104" y="3056"/>
              <a:ext cx="1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67" name="Line 59"/>
            <p:cNvSpPr>
              <a:spLocks noChangeShapeType="1"/>
            </p:cNvSpPr>
            <p:nvPr/>
          </p:nvSpPr>
          <p:spPr bwMode="auto">
            <a:xfrm flipH="1">
              <a:off x="4826" y="3056"/>
              <a:ext cx="1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68" name="Line 60"/>
            <p:cNvSpPr>
              <a:spLocks noChangeShapeType="1"/>
            </p:cNvSpPr>
            <p:nvPr/>
          </p:nvSpPr>
          <p:spPr bwMode="auto">
            <a:xfrm>
              <a:off x="3104" y="2799"/>
              <a:ext cx="1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69" name="Line 61"/>
            <p:cNvSpPr>
              <a:spLocks noChangeShapeType="1"/>
            </p:cNvSpPr>
            <p:nvPr/>
          </p:nvSpPr>
          <p:spPr bwMode="auto">
            <a:xfrm flipH="1">
              <a:off x="4826" y="2799"/>
              <a:ext cx="1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70" name="Line 62"/>
            <p:cNvSpPr>
              <a:spLocks noChangeShapeType="1"/>
            </p:cNvSpPr>
            <p:nvPr/>
          </p:nvSpPr>
          <p:spPr bwMode="auto">
            <a:xfrm>
              <a:off x="3104" y="2542"/>
              <a:ext cx="1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71" name="Line 63"/>
            <p:cNvSpPr>
              <a:spLocks noChangeShapeType="1"/>
            </p:cNvSpPr>
            <p:nvPr/>
          </p:nvSpPr>
          <p:spPr bwMode="auto">
            <a:xfrm flipH="1">
              <a:off x="4826" y="2542"/>
              <a:ext cx="1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72" name="Line 64"/>
            <p:cNvSpPr>
              <a:spLocks noChangeShapeType="1"/>
            </p:cNvSpPr>
            <p:nvPr/>
          </p:nvSpPr>
          <p:spPr bwMode="auto">
            <a:xfrm>
              <a:off x="3104" y="2324"/>
              <a:ext cx="173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73" name="Line 65"/>
            <p:cNvSpPr>
              <a:spLocks noChangeShapeType="1"/>
            </p:cNvSpPr>
            <p:nvPr/>
          </p:nvSpPr>
          <p:spPr bwMode="auto">
            <a:xfrm>
              <a:off x="3104" y="3695"/>
              <a:ext cx="173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74" name="Line 66"/>
            <p:cNvSpPr>
              <a:spLocks noChangeShapeType="1"/>
            </p:cNvSpPr>
            <p:nvPr/>
          </p:nvSpPr>
          <p:spPr bwMode="auto">
            <a:xfrm flipV="1">
              <a:off x="3104" y="2324"/>
              <a:ext cx="1" cy="137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75" name="Line 67"/>
            <p:cNvSpPr>
              <a:spLocks noChangeShapeType="1"/>
            </p:cNvSpPr>
            <p:nvPr/>
          </p:nvSpPr>
          <p:spPr bwMode="auto">
            <a:xfrm flipV="1">
              <a:off x="4841" y="2324"/>
              <a:ext cx="1" cy="137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68"/>
          <p:cNvGrpSpPr>
            <a:grpSpLocks/>
          </p:cNvGrpSpPr>
          <p:nvPr/>
        </p:nvGrpSpPr>
        <p:grpSpPr bwMode="auto">
          <a:xfrm>
            <a:off x="1690688" y="1663700"/>
            <a:ext cx="254000" cy="2117725"/>
            <a:chOff x="5240" y="1948"/>
            <a:chExt cx="160" cy="1334"/>
          </a:xfrm>
        </p:grpSpPr>
        <p:sp>
          <p:nvSpPr>
            <p:cNvPr id="34838" name="Rectangle 69"/>
            <p:cNvSpPr>
              <a:spLocks noChangeArrowheads="1"/>
            </p:cNvSpPr>
            <p:nvPr/>
          </p:nvSpPr>
          <p:spPr bwMode="auto">
            <a:xfrm>
              <a:off x="5240" y="1948"/>
              <a:ext cx="16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>
                  <a:solidFill>
                    <a:srgbClr val="1F1A17"/>
                  </a:solidFill>
                  <a:latin typeface="Times" charset="0"/>
                </a:rPr>
                <a:t>4000</a:t>
              </a:r>
              <a:endParaRPr lang="en-US" sz="2400">
                <a:latin typeface="Times" charset="0"/>
              </a:endParaRPr>
            </a:p>
          </p:txBody>
        </p:sp>
        <p:sp>
          <p:nvSpPr>
            <p:cNvPr id="34839" name="Rectangle 70"/>
            <p:cNvSpPr>
              <a:spLocks noChangeArrowheads="1"/>
            </p:cNvSpPr>
            <p:nvPr/>
          </p:nvSpPr>
          <p:spPr bwMode="auto">
            <a:xfrm>
              <a:off x="5240" y="2190"/>
              <a:ext cx="16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>
                  <a:solidFill>
                    <a:srgbClr val="1F1A17"/>
                  </a:solidFill>
                  <a:latin typeface="Times" charset="0"/>
                </a:rPr>
                <a:t>2000</a:t>
              </a:r>
              <a:endParaRPr lang="en-US" sz="2400">
                <a:latin typeface="Times" charset="0"/>
              </a:endParaRPr>
            </a:p>
          </p:txBody>
        </p:sp>
        <p:sp>
          <p:nvSpPr>
            <p:cNvPr id="34840" name="Rectangle 71"/>
            <p:cNvSpPr>
              <a:spLocks noChangeArrowheads="1"/>
            </p:cNvSpPr>
            <p:nvPr/>
          </p:nvSpPr>
          <p:spPr bwMode="auto">
            <a:xfrm>
              <a:off x="5240" y="2432"/>
              <a:ext cx="16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>
                  <a:solidFill>
                    <a:srgbClr val="1F1A17"/>
                  </a:solidFill>
                  <a:latin typeface="Times" charset="0"/>
                </a:rPr>
                <a:t>1000</a:t>
              </a:r>
              <a:endParaRPr lang="en-US" sz="2400">
                <a:latin typeface="Times" charset="0"/>
              </a:endParaRPr>
            </a:p>
          </p:txBody>
        </p:sp>
        <p:sp>
          <p:nvSpPr>
            <p:cNvPr id="34841" name="Rectangle 72"/>
            <p:cNvSpPr>
              <a:spLocks noChangeArrowheads="1"/>
            </p:cNvSpPr>
            <p:nvPr/>
          </p:nvSpPr>
          <p:spPr bwMode="auto">
            <a:xfrm>
              <a:off x="5267" y="2679"/>
              <a:ext cx="12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>
                  <a:solidFill>
                    <a:srgbClr val="1F1A17"/>
                  </a:solidFill>
                  <a:latin typeface="Times" charset="0"/>
                </a:rPr>
                <a:t>500</a:t>
              </a:r>
              <a:endParaRPr lang="en-US" sz="2400">
                <a:latin typeface="Times" charset="0"/>
              </a:endParaRPr>
            </a:p>
          </p:txBody>
        </p:sp>
        <p:sp>
          <p:nvSpPr>
            <p:cNvPr id="34842" name="Rectangle 73"/>
            <p:cNvSpPr>
              <a:spLocks noChangeArrowheads="1"/>
            </p:cNvSpPr>
            <p:nvPr/>
          </p:nvSpPr>
          <p:spPr bwMode="auto">
            <a:xfrm>
              <a:off x="5259" y="2930"/>
              <a:ext cx="12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>
                  <a:solidFill>
                    <a:srgbClr val="1F1A17"/>
                  </a:solidFill>
                  <a:latin typeface="Times" charset="0"/>
                </a:rPr>
                <a:t>250</a:t>
              </a:r>
              <a:endParaRPr lang="en-US" sz="2400">
                <a:latin typeface="Times" charset="0"/>
              </a:endParaRPr>
            </a:p>
          </p:txBody>
        </p:sp>
        <p:sp>
          <p:nvSpPr>
            <p:cNvPr id="34843" name="Rectangle 74"/>
            <p:cNvSpPr>
              <a:spLocks noChangeArrowheads="1"/>
            </p:cNvSpPr>
            <p:nvPr/>
          </p:nvSpPr>
          <p:spPr bwMode="auto">
            <a:xfrm>
              <a:off x="5251" y="3186"/>
              <a:ext cx="12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>
                  <a:solidFill>
                    <a:srgbClr val="1F1A17"/>
                  </a:solidFill>
                  <a:latin typeface="Times" charset="0"/>
                </a:rPr>
                <a:t>125</a:t>
              </a:r>
              <a:endParaRPr lang="en-US" sz="2400">
                <a:latin typeface="Times" charset="0"/>
              </a:endParaRPr>
            </a:p>
          </p:txBody>
        </p:sp>
      </p:grpSp>
      <p:sp>
        <p:nvSpPr>
          <p:cNvPr id="34821" name="Rectangle 75"/>
          <p:cNvSpPr>
            <a:spLocks noChangeArrowheads="1"/>
          </p:cNvSpPr>
          <p:nvPr/>
        </p:nvSpPr>
        <p:spPr bwMode="auto">
          <a:xfrm>
            <a:off x="7731125" y="1681163"/>
            <a:ext cx="36513" cy="2025650"/>
          </a:xfrm>
          <a:prstGeom prst="rect">
            <a:avLst/>
          </a:prstGeom>
          <a:solidFill>
            <a:srgbClr val="1F1A17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2" name="Rectangle 76"/>
          <p:cNvSpPr>
            <a:spLocks noChangeArrowheads="1"/>
          </p:cNvSpPr>
          <p:nvPr/>
        </p:nvSpPr>
        <p:spPr bwMode="auto">
          <a:xfrm>
            <a:off x="7516813" y="3711575"/>
            <a:ext cx="250825" cy="39688"/>
          </a:xfrm>
          <a:prstGeom prst="rect">
            <a:avLst/>
          </a:prstGeom>
          <a:solidFill>
            <a:srgbClr val="1F1A17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3" name="Rectangle 77"/>
          <p:cNvSpPr>
            <a:spLocks noChangeArrowheads="1"/>
          </p:cNvSpPr>
          <p:nvPr/>
        </p:nvSpPr>
        <p:spPr bwMode="auto">
          <a:xfrm>
            <a:off x="7432675" y="3721100"/>
            <a:ext cx="9525" cy="39688"/>
          </a:xfrm>
          <a:prstGeom prst="rect">
            <a:avLst/>
          </a:prstGeom>
          <a:solidFill>
            <a:srgbClr val="1F1A17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4" name="Freeform 78"/>
          <p:cNvSpPr>
            <a:spLocks/>
          </p:cNvSpPr>
          <p:nvPr/>
        </p:nvSpPr>
        <p:spPr bwMode="auto">
          <a:xfrm>
            <a:off x="7432675" y="3671888"/>
            <a:ext cx="195263" cy="138112"/>
          </a:xfrm>
          <a:custGeom>
            <a:avLst/>
            <a:gdLst>
              <a:gd name="T0" fmla="*/ 185738 w 123"/>
              <a:gd name="T1" fmla="*/ 0 h 87"/>
              <a:gd name="T2" fmla="*/ 195263 w 123"/>
              <a:gd name="T3" fmla="*/ 69850 h 87"/>
              <a:gd name="T4" fmla="*/ 185738 w 123"/>
              <a:gd name="T5" fmla="*/ 138112 h 87"/>
              <a:gd name="T6" fmla="*/ 185738 w 123"/>
              <a:gd name="T7" fmla="*/ 138112 h 87"/>
              <a:gd name="T8" fmla="*/ 0 w 123"/>
              <a:gd name="T9" fmla="*/ 69850 h 87"/>
              <a:gd name="T10" fmla="*/ 0 w 123"/>
              <a:gd name="T11" fmla="*/ 69850 h 87"/>
              <a:gd name="T12" fmla="*/ 185738 w 123"/>
              <a:gd name="T13" fmla="*/ 0 h 8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3"/>
              <a:gd name="T22" fmla="*/ 0 h 87"/>
              <a:gd name="T23" fmla="*/ 123 w 123"/>
              <a:gd name="T24" fmla="*/ 87 h 8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3" h="87">
                <a:moveTo>
                  <a:pt x="117" y="0"/>
                </a:moveTo>
                <a:lnTo>
                  <a:pt x="123" y="44"/>
                </a:lnTo>
                <a:lnTo>
                  <a:pt x="117" y="87"/>
                </a:lnTo>
                <a:lnTo>
                  <a:pt x="0" y="44"/>
                </a:lnTo>
                <a:lnTo>
                  <a:pt x="117" y="0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5" name="Rectangle 79"/>
          <p:cNvSpPr>
            <a:spLocks noChangeArrowheads="1"/>
          </p:cNvSpPr>
          <p:nvPr/>
        </p:nvSpPr>
        <p:spPr bwMode="auto">
          <a:xfrm>
            <a:off x="1524000" y="533400"/>
            <a:ext cx="7140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>
                <a:solidFill>
                  <a:srgbClr val="1F1A17"/>
                </a:solidFill>
                <a:latin typeface="Times New Roman" charset="0"/>
              </a:rPr>
              <a:t>Perceived pitch = Fundamental frequency</a:t>
            </a:r>
            <a:r>
              <a:rPr lang="en-US" sz="1800" i="1">
                <a:solidFill>
                  <a:srgbClr val="1F1A17"/>
                </a:solidFill>
                <a:latin typeface="Times New Roman" charset="0"/>
              </a:rPr>
              <a:t>(regardless!)</a:t>
            </a:r>
            <a:endParaRPr lang="en-US" sz="4400">
              <a:latin typeface="Times New Roman" charset="0"/>
            </a:endParaRPr>
          </a:p>
        </p:txBody>
      </p:sp>
      <p:sp>
        <p:nvSpPr>
          <p:cNvPr id="34826" name="Text Box 80"/>
          <p:cNvSpPr txBox="1">
            <a:spLocks noChangeArrowheads="1"/>
          </p:cNvSpPr>
          <p:nvPr/>
        </p:nvSpPr>
        <p:spPr bwMode="auto">
          <a:xfrm rot="-5400000">
            <a:off x="940594" y="2618581"/>
            <a:ext cx="113665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latin typeface="Times" charset="0"/>
              </a:rPr>
              <a:t>Frequency (Hz)</a:t>
            </a:r>
          </a:p>
        </p:txBody>
      </p:sp>
      <p:pic>
        <p:nvPicPr>
          <p:cNvPr id="34827" name="Picture 8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29188" y="1752600"/>
            <a:ext cx="2514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8" name="Text Box 82"/>
          <p:cNvSpPr txBox="1">
            <a:spLocks noChangeArrowheads="1"/>
          </p:cNvSpPr>
          <p:nvPr/>
        </p:nvSpPr>
        <p:spPr bwMode="auto">
          <a:xfrm>
            <a:off x="2947988" y="3886200"/>
            <a:ext cx="52705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latin typeface="Times" charset="0"/>
              </a:rPr>
              <a:t>Time </a:t>
            </a:r>
          </a:p>
        </p:txBody>
      </p:sp>
      <p:sp>
        <p:nvSpPr>
          <p:cNvPr id="34829" name="Text Box 83"/>
          <p:cNvSpPr txBox="1">
            <a:spLocks noChangeArrowheads="1"/>
          </p:cNvSpPr>
          <p:nvPr/>
        </p:nvSpPr>
        <p:spPr bwMode="auto">
          <a:xfrm>
            <a:off x="5995988" y="3886200"/>
            <a:ext cx="52705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latin typeface="Times" charset="0"/>
              </a:rPr>
              <a:t>Time </a:t>
            </a:r>
          </a:p>
        </p:txBody>
      </p:sp>
      <p:pic>
        <p:nvPicPr>
          <p:cNvPr id="34830" name="Picture 8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957388" y="1752600"/>
            <a:ext cx="2438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3013" name="Picture 85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6096000" y="43434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3014" name="Picture 86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3048000" y="43434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3" name="Line 87"/>
          <p:cNvSpPr>
            <a:spLocks noChangeShapeType="1"/>
          </p:cNvSpPr>
          <p:nvPr/>
        </p:nvSpPr>
        <p:spPr bwMode="auto">
          <a:xfrm>
            <a:off x="4953000" y="3733800"/>
            <a:ext cx="838200" cy="0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4" name="Line 88"/>
          <p:cNvSpPr>
            <a:spLocks noChangeShapeType="1"/>
          </p:cNvSpPr>
          <p:nvPr/>
        </p:nvSpPr>
        <p:spPr bwMode="auto">
          <a:xfrm>
            <a:off x="5791200" y="3568700"/>
            <a:ext cx="838200" cy="0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5" name="Line 89"/>
          <p:cNvSpPr>
            <a:spLocks noChangeShapeType="1"/>
          </p:cNvSpPr>
          <p:nvPr/>
        </p:nvSpPr>
        <p:spPr bwMode="auto">
          <a:xfrm>
            <a:off x="6591300" y="3429000"/>
            <a:ext cx="838200" cy="0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6" name="Text Box 90"/>
          <p:cNvSpPr txBox="1">
            <a:spLocks noChangeArrowheads="1"/>
          </p:cNvSpPr>
          <p:nvPr/>
        </p:nvSpPr>
        <p:spPr bwMode="auto">
          <a:xfrm>
            <a:off x="4800600" y="1295400"/>
            <a:ext cx="288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>
                <a:latin typeface="Times" charset="0"/>
              </a:rPr>
              <a:t>Missing fundamentals</a:t>
            </a:r>
          </a:p>
        </p:txBody>
      </p:sp>
      <p:sp>
        <p:nvSpPr>
          <p:cNvPr id="34837" name="Text Box 91"/>
          <p:cNvSpPr txBox="1">
            <a:spLocks noChangeArrowheads="1"/>
          </p:cNvSpPr>
          <p:nvPr/>
        </p:nvSpPr>
        <p:spPr bwMode="auto">
          <a:xfrm>
            <a:off x="1905000" y="1295400"/>
            <a:ext cx="267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>
                <a:latin typeface="Times" charset="0"/>
              </a:rPr>
              <a:t>Full harmonic series</a:t>
            </a:r>
          </a:p>
        </p:txBody>
      </p:sp>
    </p:spTree>
    <p:extLst>
      <p:ext uri="{BB962C8B-B14F-4D97-AF65-F5344CB8AC3E}">
        <p14:creationId xmlns:p14="http://schemas.microsoft.com/office/powerpoint/2010/main" val="3940378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30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" fill="hold"/>
                                        <p:tgtEl>
                                          <p:spTgt spid="2530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0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30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30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0" fill="hold"/>
                                        <p:tgtEl>
                                          <p:spTgt spid="2530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01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30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36" descr="Presentation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2310" r="14999" b="25233"/>
          <a:stretch>
            <a:fillRect/>
          </a:stretch>
        </p:blipFill>
        <p:spPr bwMode="auto">
          <a:xfrm>
            <a:off x="508000" y="2667000"/>
            <a:ext cx="7797800" cy="322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4" name="TextBox 110"/>
          <p:cNvSpPr txBox="1">
            <a:spLocks noChangeArrowheads="1"/>
          </p:cNvSpPr>
          <p:nvPr/>
        </p:nvSpPr>
        <p:spPr bwMode="auto">
          <a:xfrm>
            <a:off x="1828800" y="228600"/>
            <a:ext cx="562666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="1" dirty="0" smtClean="0"/>
              <a:t>Midbrain Temporal Processing</a:t>
            </a:r>
            <a:endParaRPr lang="en-US" sz="3200" b="1" dirty="0"/>
          </a:p>
        </p:txBody>
      </p:sp>
      <p:sp>
        <p:nvSpPr>
          <p:cNvPr id="25615" name="TextBox 112"/>
          <p:cNvSpPr txBox="1">
            <a:spLocks noChangeArrowheads="1"/>
          </p:cNvSpPr>
          <p:nvPr/>
        </p:nvSpPr>
        <p:spPr bwMode="auto">
          <a:xfrm>
            <a:off x="2971800" y="762000"/>
            <a:ext cx="343315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4800" b="1" dirty="0"/>
              <a:t>Localization</a:t>
            </a:r>
            <a:endParaRPr lang="en-US" sz="2800" b="1" dirty="0"/>
          </a:p>
          <a:p>
            <a:pPr algn="ctr"/>
            <a:endParaRPr lang="en-US" sz="1600" b="1" dirty="0"/>
          </a:p>
          <a:p>
            <a:pPr algn="ctr"/>
            <a:r>
              <a:rPr lang="en-US" sz="1600" b="1" dirty="0" smtClean="0"/>
              <a:t>Detecting Temporal</a:t>
            </a:r>
            <a:endParaRPr lang="en-US" sz="1600" b="1" dirty="0"/>
          </a:p>
          <a:p>
            <a:pPr algn="ctr"/>
            <a:r>
              <a:rPr lang="en-US" sz="1600" b="1" dirty="0" smtClean="0"/>
              <a:t>Disparities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38513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10" name="Group 201"/>
          <p:cNvGrpSpPr>
            <a:grpSpLocks/>
          </p:cNvGrpSpPr>
          <p:nvPr/>
        </p:nvGrpSpPr>
        <p:grpSpPr bwMode="auto">
          <a:xfrm>
            <a:off x="7391400" y="4114800"/>
            <a:ext cx="688975" cy="431800"/>
            <a:chOff x="5177" y="1669"/>
            <a:chExt cx="434" cy="272"/>
          </a:xfrm>
        </p:grpSpPr>
        <p:sp>
          <p:nvSpPr>
            <p:cNvPr id="25633" name="Rectangle 202"/>
            <p:cNvSpPr>
              <a:spLocks noChangeArrowheads="1"/>
            </p:cNvSpPr>
            <p:nvPr/>
          </p:nvSpPr>
          <p:spPr bwMode="auto">
            <a:xfrm>
              <a:off x="5177" y="1669"/>
              <a:ext cx="43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Residue</a:t>
              </a:r>
              <a:endParaRPr lang="en-US" sz="3200" b="1">
                <a:solidFill>
                  <a:schemeClr val="bg1"/>
                </a:solidFill>
              </a:endParaRPr>
            </a:p>
          </p:txBody>
        </p:sp>
        <p:sp>
          <p:nvSpPr>
            <p:cNvPr id="25634" name="Rectangle 203"/>
            <p:cNvSpPr>
              <a:spLocks noChangeArrowheads="1"/>
            </p:cNvSpPr>
            <p:nvPr/>
          </p:nvSpPr>
          <p:spPr bwMode="auto">
            <a:xfrm>
              <a:off x="5187" y="1787"/>
              <a:ext cx="2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Pitch</a:t>
              </a:r>
              <a:endParaRPr lang="en-US" sz="3200" b="1">
                <a:solidFill>
                  <a:schemeClr val="bg1"/>
                </a:solidFill>
              </a:endParaRPr>
            </a:p>
          </p:txBody>
        </p:sp>
      </p:grpSp>
      <p:sp>
        <p:nvSpPr>
          <p:cNvPr id="25614" name="TextBox 110"/>
          <p:cNvSpPr txBox="1">
            <a:spLocks noChangeArrowheads="1"/>
          </p:cNvSpPr>
          <p:nvPr/>
        </p:nvSpPr>
        <p:spPr bwMode="auto">
          <a:xfrm>
            <a:off x="1828800" y="228600"/>
            <a:ext cx="562666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="1" dirty="0" smtClean="0"/>
              <a:t>Midbrain Temporal Processing</a:t>
            </a:r>
            <a:endParaRPr lang="en-US" sz="3200" b="1" dirty="0"/>
          </a:p>
        </p:txBody>
      </p:sp>
      <p:pic>
        <p:nvPicPr>
          <p:cNvPr id="25617" name="Picture 142" descr="Presentation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4" t="9189" r="13333" b="14153"/>
          <a:stretch>
            <a:fillRect/>
          </a:stretch>
        </p:blipFill>
        <p:spPr bwMode="auto">
          <a:xfrm>
            <a:off x="4571620" y="1600200"/>
            <a:ext cx="4267579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81000" y="1565693"/>
            <a:ext cx="4314545" cy="3620845"/>
            <a:chOff x="381000" y="1565693"/>
            <a:chExt cx="4314545" cy="3620845"/>
          </a:xfrm>
        </p:grpSpPr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1685707" y="1565693"/>
              <a:ext cx="3009838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kern="1200" dirty="0">
                  <a:solidFill>
                    <a:srgbClr val="1F1A17"/>
                  </a:solidFill>
                </a:rPr>
                <a:t>Network of</a:t>
              </a:r>
              <a:r>
                <a:rPr lang="en-US" sz="1800" i="1" kern="1200" dirty="0">
                  <a:solidFill>
                    <a:srgbClr val="1F1A17"/>
                  </a:solidFill>
                </a:rPr>
                <a:t> </a:t>
              </a:r>
              <a:r>
                <a:rPr lang="en-US" sz="1800" b="1" i="1" kern="1200" dirty="0">
                  <a:solidFill>
                    <a:srgbClr val="1F1A17"/>
                  </a:solidFill>
                </a:rPr>
                <a:t>Neural Delay</a:t>
              </a:r>
              <a:r>
                <a:rPr lang="en-US" sz="1800" i="1" kern="1200" dirty="0">
                  <a:solidFill>
                    <a:srgbClr val="1F1A17"/>
                  </a:solidFill>
                </a:rPr>
                <a:t> </a:t>
              </a:r>
              <a:r>
                <a:rPr lang="en-US" sz="1800" kern="1200" dirty="0">
                  <a:solidFill>
                    <a:srgbClr val="1F1A17"/>
                  </a:solidFill>
                </a:rPr>
                <a:t>Lines</a:t>
              </a:r>
              <a:endParaRPr lang="en-US" sz="1800" i="1" kern="1200" dirty="0">
                <a:solidFill>
                  <a:srgbClr val="1F1A17"/>
                </a:solidFill>
              </a:endParaRPr>
            </a:p>
            <a:p>
              <a:pPr algn="ctr"/>
              <a:r>
                <a:rPr lang="en-US" sz="1800" i="1" kern="1200" dirty="0">
                  <a:solidFill>
                    <a:srgbClr val="FF0000"/>
                  </a:solidFill>
                </a:rPr>
                <a:t> </a:t>
              </a:r>
              <a:r>
                <a:rPr lang="en-US" sz="1800" i="1" kern="1200" dirty="0" err="1">
                  <a:solidFill>
                    <a:srgbClr val="FF0000"/>
                  </a:solidFill>
                </a:rPr>
                <a:t>Jeffress</a:t>
              </a:r>
              <a:r>
                <a:rPr lang="en-US" sz="1800" i="1" kern="1200" dirty="0">
                  <a:solidFill>
                    <a:srgbClr val="FF0000"/>
                  </a:solidFill>
                </a:rPr>
                <a:t> Model</a:t>
              </a:r>
              <a:endParaRPr lang="en-US" sz="1800" kern="1200" dirty="0">
                <a:solidFill>
                  <a:srgbClr val="1F1A17"/>
                </a:solidFill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89510" y="4340111"/>
              <a:ext cx="531905" cy="358504"/>
            </a:xfrm>
            <a:custGeom>
              <a:avLst/>
              <a:gdLst>
                <a:gd name="T0" fmla="*/ 0 w 512"/>
                <a:gd name="T1" fmla="*/ 273715 h 344"/>
                <a:gd name="T2" fmla="*/ 24805 w 512"/>
                <a:gd name="T3" fmla="*/ 223948 h 344"/>
                <a:gd name="T4" fmla="*/ 37207 w 512"/>
                <a:gd name="T5" fmla="*/ 335923 h 344"/>
                <a:gd name="T6" fmla="*/ 49609 w 512"/>
                <a:gd name="T7" fmla="*/ 335923 h 344"/>
                <a:gd name="T8" fmla="*/ 62012 w 512"/>
                <a:gd name="T9" fmla="*/ 174182 h 344"/>
                <a:gd name="T10" fmla="*/ 86816 w 512"/>
                <a:gd name="T11" fmla="*/ 248832 h 344"/>
                <a:gd name="T12" fmla="*/ 99219 w 512"/>
                <a:gd name="T13" fmla="*/ 161741 h 344"/>
                <a:gd name="T14" fmla="*/ 111621 w 512"/>
                <a:gd name="T15" fmla="*/ 136857 h 344"/>
                <a:gd name="T16" fmla="*/ 124023 w 512"/>
                <a:gd name="T17" fmla="*/ 435455 h 344"/>
                <a:gd name="T18" fmla="*/ 148828 w 512"/>
                <a:gd name="T19" fmla="*/ 360806 h 344"/>
                <a:gd name="T20" fmla="*/ 161230 w 512"/>
                <a:gd name="T21" fmla="*/ 248832 h 344"/>
                <a:gd name="T22" fmla="*/ 173633 w 512"/>
                <a:gd name="T23" fmla="*/ 435455 h 344"/>
                <a:gd name="T24" fmla="*/ 186035 w 512"/>
                <a:gd name="T25" fmla="*/ 62208 h 344"/>
                <a:gd name="T26" fmla="*/ 210840 w 512"/>
                <a:gd name="T27" fmla="*/ 87091 h 344"/>
                <a:gd name="T28" fmla="*/ 210840 w 512"/>
                <a:gd name="T29" fmla="*/ 298598 h 344"/>
                <a:gd name="T30" fmla="*/ 235645 w 512"/>
                <a:gd name="T31" fmla="*/ 49766 h 344"/>
                <a:gd name="T32" fmla="*/ 248047 w 512"/>
                <a:gd name="T33" fmla="*/ 534988 h 344"/>
                <a:gd name="T34" fmla="*/ 260449 w 512"/>
                <a:gd name="T35" fmla="*/ 497663 h 344"/>
                <a:gd name="T36" fmla="*/ 272852 w 512"/>
                <a:gd name="T37" fmla="*/ 298598 h 344"/>
                <a:gd name="T38" fmla="*/ 297656 w 512"/>
                <a:gd name="T39" fmla="*/ 522546 h 344"/>
                <a:gd name="T40" fmla="*/ 310059 w 512"/>
                <a:gd name="T41" fmla="*/ 0 h 344"/>
                <a:gd name="T42" fmla="*/ 322461 w 512"/>
                <a:gd name="T43" fmla="*/ 211507 h 344"/>
                <a:gd name="T44" fmla="*/ 334863 w 512"/>
                <a:gd name="T45" fmla="*/ 37325 h 344"/>
                <a:gd name="T46" fmla="*/ 359668 w 512"/>
                <a:gd name="T47" fmla="*/ 0 h 344"/>
                <a:gd name="T48" fmla="*/ 372070 w 512"/>
                <a:gd name="T49" fmla="*/ 510105 h 344"/>
                <a:gd name="T50" fmla="*/ 384473 w 512"/>
                <a:gd name="T51" fmla="*/ 211507 h 344"/>
                <a:gd name="T52" fmla="*/ 396875 w 512"/>
                <a:gd name="T53" fmla="*/ 472780 h 344"/>
                <a:gd name="T54" fmla="*/ 421680 w 512"/>
                <a:gd name="T55" fmla="*/ 522546 h 344"/>
                <a:gd name="T56" fmla="*/ 421680 w 512"/>
                <a:gd name="T57" fmla="*/ 49766 h 344"/>
                <a:gd name="T58" fmla="*/ 446484 w 512"/>
                <a:gd name="T59" fmla="*/ 435455 h 344"/>
                <a:gd name="T60" fmla="*/ 458887 w 512"/>
                <a:gd name="T61" fmla="*/ 0 h 344"/>
                <a:gd name="T62" fmla="*/ 483691 w 512"/>
                <a:gd name="T63" fmla="*/ 74649 h 344"/>
                <a:gd name="T64" fmla="*/ 483691 w 512"/>
                <a:gd name="T65" fmla="*/ 248832 h 344"/>
                <a:gd name="T66" fmla="*/ 508496 w 512"/>
                <a:gd name="T67" fmla="*/ 24883 h 344"/>
                <a:gd name="T68" fmla="*/ 520898 w 512"/>
                <a:gd name="T69" fmla="*/ 485222 h 344"/>
                <a:gd name="T70" fmla="*/ 533301 w 512"/>
                <a:gd name="T71" fmla="*/ 186624 h 344"/>
                <a:gd name="T72" fmla="*/ 545703 w 512"/>
                <a:gd name="T73" fmla="*/ 472780 h 344"/>
                <a:gd name="T74" fmla="*/ 570508 w 512"/>
                <a:gd name="T75" fmla="*/ 410572 h 344"/>
                <a:gd name="T76" fmla="*/ 582910 w 512"/>
                <a:gd name="T77" fmla="*/ 273715 h 344"/>
                <a:gd name="T78" fmla="*/ 595313 w 512"/>
                <a:gd name="T79" fmla="*/ 497663 h 344"/>
                <a:gd name="T80" fmla="*/ 607715 w 512"/>
                <a:gd name="T81" fmla="*/ 111974 h 344"/>
                <a:gd name="T82" fmla="*/ 632520 w 512"/>
                <a:gd name="T83" fmla="*/ 398131 h 344"/>
                <a:gd name="T84" fmla="*/ 632520 w 512"/>
                <a:gd name="T85" fmla="*/ 74649 h 344"/>
                <a:gd name="T86" fmla="*/ 657324 w 512"/>
                <a:gd name="T87" fmla="*/ 248832 h 344"/>
                <a:gd name="T88" fmla="*/ 669727 w 512"/>
                <a:gd name="T89" fmla="*/ 149299 h 344"/>
                <a:gd name="T90" fmla="*/ 682129 w 512"/>
                <a:gd name="T91" fmla="*/ 111974 h 344"/>
                <a:gd name="T92" fmla="*/ 694531 w 512"/>
                <a:gd name="T93" fmla="*/ 298598 h 344"/>
                <a:gd name="T94" fmla="*/ 719336 w 512"/>
                <a:gd name="T95" fmla="*/ 74649 h 344"/>
                <a:gd name="T96" fmla="*/ 731738 w 512"/>
                <a:gd name="T97" fmla="*/ 398131 h 344"/>
                <a:gd name="T98" fmla="*/ 744141 w 512"/>
                <a:gd name="T99" fmla="*/ 149299 h 344"/>
                <a:gd name="T100" fmla="*/ 756543 w 512"/>
                <a:gd name="T101" fmla="*/ 398131 h 344"/>
                <a:gd name="T102" fmla="*/ 781348 w 512"/>
                <a:gd name="T103" fmla="*/ 211507 h 344"/>
                <a:gd name="T104" fmla="*/ 793750 w 512"/>
                <a:gd name="T105" fmla="*/ 298598 h 34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12"/>
                <a:gd name="T160" fmla="*/ 0 h 344"/>
                <a:gd name="T161" fmla="*/ 512 w 512"/>
                <a:gd name="T162" fmla="*/ 344 h 34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12" h="344">
                  <a:moveTo>
                    <a:pt x="0" y="168"/>
                  </a:moveTo>
                  <a:lnTo>
                    <a:pt x="0" y="176"/>
                  </a:lnTo>
                  <a:lnTo>
                    <a:pt x="8" y="192"/>
                  </a:lnTo>
                  <a:lnTo>
                    <a:pt x="16" y="144"/>
                  </a:lnTo>
                  <a:lnTo>
                    <a:pt x="24" y="216"/>
                  </a:lnTo>
                  <a:lnTo>
                    <a:pt x="32" y="120"/>
                  </a:lnTo>
                  <a:lnTo>
                    <a:pt x="32" y="216"/>
                  </a:lnTo>
                  <a:lnTo>
                    <a:pt x="40" y="112"/>
                  </a:lnTo>
                  <a:lnTo>
                    <a:pt x="48" y="216"/>
                  </a:lnTo>
                  <a:lnTo>
                    <a:pt x="56" y="160"/>
                  </a:lnTo>
                  <a:lnTo>
                    <a:pt x="64" y="104"/>
                  </a:lnTo>
                  <a:lnTo>
                    <a:pt x="64" y="216"/>
                  </a:lnTo>
                  <a:lnTo>
                    <a:pt x="72" y="88"/>
                  </a:lnTo>
                  <a:lnTo>
                    <a:pt x="80" y="280"/>
                  </a:lnTo>
                  <a:lnTo>
                    <a:pt x="88" y="64"/>
                  </a:lnTo>
                  <a:lnTo>
                    <a:pt x="96" y="232"/>
                  </a:lnTo>
                  <a:lnTo>
                    <a:pt x="104" y="160"/>
                  </a:lnTo>
                  <a:lnTo>
                    <a:pt x="104" y="56"/>
                  </a:lnTo>
                  <a:lnTo>
                    <a:pt x="112" y="280"/>
                  </a:lnTo>
                  <a:lnTo>
                    <a:pt x="120" y="40"/>
                  </a:lnTo>
                  <a:lnTo>
                    <a:pt x="128" y="312"/>
                  </a:lnTo>
                  <a:lnTo>
                    <a:pt x="136" y="56"/>
                  </a:lnTo>
                  <a:lnTo>
                    <a:pt x="136" y="192"/>
                  </a:lnTo>
                  <a:lnTo>
                    <a:pt x="144" y="312"/>
                  </a:lnTo>
                  <a:lnTo>
                    <a:pt x="152" y="32"/>
                  </a:lnTo>
                  <a:lnTo>
                    <a:pt x="160" y="344"/>
                  </a:lnTo>
                  <a:lnTo>
                    <a:pt x="168" y="32"/>
                  </a:lnTo>
                  <a:lnTo>
                    <a:pt x="168" y="320"/>
                  </a:lnTo>
                  <a:lnTo>
                    <a:pt x="176" y="192"/>
                  </a:lnTo>
                  <a:lnTo>
                    <a:pt x="184" y="40"/>
                  </a:lnTo>
                  <a:lnTo>
                    <a:pt x="192" y="336"/>
                  </a:lnTo>
                  <a:lnTo>
                    <a:pt x="200" y="0"/>
                  </a:lnTo>
                  <a:lnTo>
                    <a:pt x="200" y="304"/>
                  </a:lnTo>
                  <a:lnTo>
                    <a:pt x="208" y="136"/>
                  </a:lnTo>
                  <a:lnTo>
                    <a:pt x="216" y="24"/>
                  </a:lnTo>
                  <a:lnTo>
                    <a:pt x="224" y="328"/>
                  </a:lnTo>
                  <a:lnTo>
                    <a:pt x="232" y="0"/>
                  </a:lnTo>
                  <a:lnTo>
                    <a:pt x="240" y="328"/>
                  </a:lnTo>
                  <a:lnTo>
                    <a:pt x="248" y="24"/>
                  </a:lnTo>
                  <a:lnTo>
                    <a:pt x="248" y="136"/>
                  </a:lnTo>
                  <a:lnTo>
                    <a:pt x="256" y="304"/>
                  </a:lnTo>
                  <a:lnTo>
                    <a:pt x="264" y="0"/>
                  </a:lnTo>
                  <a:lnTo>
                    <a:pt x="272" y="336"/>
                  </a:lnTo>
                  <a:lnTo>
                    <a:pt x="272" y="32"/>
                  </a:lnTo>
                  <a:lnTo>
                    <a:pt x="280" y="152"/>
                  </a:lnTo>
                  <a:lnTo>
                    <a:pt x="288" y="280"/>
                  </a:lnTo>
                  <a:lnTo>
                    <a:pt x="296" y="0"/>
                  </a:lnTo>
                  <a:lnTo>
                    <a:pt x="304" y="328"/>
                  </a:lnTo>
                  <a:lnTo>
                    <a:pt x="312" y="48"/>
                  </a:lnTo>
                  <a:lnTo>
                    <a:pt x="312" y="160"/>
                  </a:lnTo>
                  <a:lnTo>
                    <a:pt x="320" y="296"/>
                  </a:lnTo>
                  <a:lnTo>
                    <a:pt x="328" y="16"/>
                  </a:lnTo>
                  <a:lnTo>
                    <a:pt x="336" y="312"/>
                  </a:lnTo>
                  <a:lnTo>
                    <a:pt x="336" y="32"/>
                  </a:lnTo>
                  <a:lnTo>
                    <a:pt x="344" y="120"/>
                  </a:lnTo>
                  <a:lnTo>
                    <a:pt x="352" y="304"/>
                  </a:lnTo>
                  <a:lnTo>
                    <a:pt x="360" y="16"/>
                  </a:lnTo>
                  <a:lnTo>
                    <a:pt x="368" y="264"/>
                  </a:lnTo>
                  <a:lnTo>
                    <a:pt x="376" y="176"/>
                  </a:lnTo>
                  <a:lnTo>
                    <a:pt x="376" y="72"/>
                  </a:lnTo>
                  <a:lnTo>
                    <a:pt x="384" y="320"/>
                  </a:lnTo>
                  <a:lnTo>
                    <a:pt x="392" y="72"/>
                  </a:lnTo>
                  <a:lnTo>
                    <a:pt x="400" y="192"/>
                  </a:lnTo>
                  <a:lnTo>
                    <a:pt x="408" y="256"/>
                  </a:lnTo>
                  <a:lnTo>
                    <a:pt x="408" y="48"/>
                  </a:lnTo>
                  <a:lnTo>
                    <a:pt x="416" y="288"/>
                  </a:lnTo>
                  <a:lnTo>
                    <a:pt x="424" y="160"/>
                  </a:lnTo>
                  <a:lnTo>
                    <a:pt x="432" y="96"/>
                  </a:lnTo>
                  <a:lnTo>
                    <a:pt x="440" y="304"/>
                  </a:lnTo>
                  <a:lnTo>
                    <a:pt x="440" y="72"/>
                  </a:lnTo>
                  <a:lnTo>
                    <a:pt x="448" y="192"/>
                  </a:lnTo>
                  <a:lnTo>
                    <a:pt x="456" y="256"/>
                  </a:lnTo>
                  <a:lnTo>
                    <a:pt x="464" y="48"/>
                  </a:lnTo>
                  <a:lnTo>
                    <a:pt x="472" y="256"/>
                  </a:lnTo>
                  <a:lnTo>
                    <a:pt x="472" y="176"/>
                  </a:lnTo>
                  <a:lnTo>
                    <a:pt x="480" y="96"/>
                  </a:lnTo>
                  <a:lnTo>
                    <a:pt x="488" y="256"/>
                  </a:lnTo>
                  <a:lnTo>
                    <a:pt x="496" y="144"/>
                  </a:lnTo>
                  <a:lnTo>
                    <a:pt x="504" y="136"/>
                  </a:lnTo>
                  <a:lnTo>
                    <a:pt x="512" y="192"/>
                  </a:lnTo>
                  <a:lnTo>
                    <a:pt x="512" y="176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596936" y="2280574"/>
              <a:ext cx="299995" cy="1773372"/>
            </a:xfrm>
            <a:custGeom>
              <a:avLst/>
              <a:gdLst>
                <a:gd name="T0" fmla="*/ 37306 w 288"/>
                <a:gd name="T1" fmla="*/ 2621515 h 1704"/>
                <a:gd name="T2" fmla="*/ 12435 w 288"/>
                <a:gd name="T3" fmla="*/ 2584242 h 1704"/>
                <a:gd name="T4" fmla="*/ 0 w 288"/>
                <a:gd name="T5" fmla="*/ 2534545 h 1704"/>
                <a:gd name="T6" fmla="*/ 0 w 288"/>
                <a:gd name="T7" fmla="*/ 2447575 h 1704"/>
                <a:gd name="T8" fmla="*/ 0 w 288"/>
                <a:gd name="T9" fmla="*/ 2447575 h 1704"/>
                <a:gd name="T10" fmla="*/ 0 w 288"/>
                <a:gd name="T11" fmla="*/ 2335757 h 1704"/>
                <a:gd name="T12" fmla="*/ 24871 w 288"/>
                <a:gd name="T13" fmla="*/ 2186666 h 1704"/>
                <a:gd name="T14" fmla="*/ 37306 w 288"/>
                <a:gd name="T15" fmla="*/ 1987878 h 1704"/>
                <a:gd name="T16" fmla="*/ 62177 w 288"/>
                <a:gd name="T17" fmla="*/ 1751818 h 1704"/>
                <a:gd name="T18" fmla="*/ 62177 w 288"/>
                <a:gd name="T19" fmla="*/ 1751818 h 1704"/>
                <a:gd name="T20" fmla="*/ 111919 w 288"/>
                <a:gd name="T21" fmla="*/ 1242424 h 1704"/>
                <a:gd name="T22" fmla="*/ 161660 w 288"/>
                <a:gd name="T23" fmla="*/ 757879 h 1704"/>
                <a:gd name="T24" fmla="*/ 161660 w 288"/>
                <a:gd name="T25" fmla="*/ 757879 h 1704"/>
                <a:gd name="T26" fmla="*/ 186531 w 288"/>
                <a:gd name="T27" fmla="*/ 546667 h 1704"/>
                <a:gd name="T28" fmla="*/ 198967 w 288"/>
                <a:gd name="T29" fmla="*/ 360303 h 1704"/>
                <a:gd name="T30" fmla="*/ 211402 w 288"/>
                <a:gd name="T31" fmla="*/ 236061 h 1704"/>
                <a:gd name="T32" fmla="*/ 223838 w 288"/>
                <a:gd name="T33" fmla="*/ 136667 h 1704"/>
                <a:gd name="T34" fmla="*/ 223838 w 288"/>
                <a:gd name="T35" fmla="*/ 136667 h 1704"/>
                <a:gd name="T36" fmla="*/ 248708 w 288"/>
                <a:gd name="T37" fmla="*/ 86970 h 1704"/>
                <a:gd name="T38" fmla="*/ 261144 w 288"/>
                <a:gd name="T39" fmla="*/ 49697 h 1704"/>
                <a:gd name="T40" fmla="*/ 273579 w 288"/>
                <a:gd name="T41" fmla="*/ 24848 h 1704"/>
                <a:gd name="T42" fmla="*/ 286015 w 288"/>
                <a:gd name="T43" fmla="*/ 12424 h 1704"/>
                <a:gd name="T44" fmla="*/ 286015 w 288"/>
                <a:gd name="T45" fmla="*/ 12424 h 1704"/>
                <a:gd name="T46" fmla="*/ 310885 w 288"/>
                <a:gd name="T47" fmla="*/ 0 h 1704"/>
                <a:gd name="T48" fmla="*/ 335756 w 288"/>
                <a:gd name="T49" fmla="*/ 12424 h 1704"/>
                <a:gd name="T50" fmla="*/ 360627 w 288"/>
                <a:gd name="T51" fmla="*/ 12424 h 1704"/>
                <a:gd name="T52" fmla="*/ 385498 w 288"/>
                <a:gd name="T53" fmla="*/ 24848 h 1704"/>
                <a:gd name="T54" fmla="*/ 385498 w 288"/>
                <a:gd name="T55" fmla="*/ 24848 h 1704"/>
                <a:gd name="T56" fmla="*/ 397933 w 288"/>
                <a:gd name="T57" fmla="*/ 62121 h 1704"/>
                <a:gd name="T58" fmla="*/ 410369 w 288"/>
                <a:gd name="T59" fmla="*/ 99394 h 1704"/>
                <a:gd name="T60" fmla="*/ 410369 w 288"/>
                <a:gd name="T61" fmla="*/ 173939 h 1704"/>
                <a:gd name="T62" fmla="*/ 422804 w 288"/>
                <a:gd name="T63" fmla="*/ 248485 h 1704"/>
                <a:gd name="T64" fmla="*/ 422804 w 288"/>
                <a:gd name="T65" fmla="*/ 248485 h 1704"/>
                <a:gd name="T66" fmla="*/ 422804 w 288"/>
                <a:gd name="T67" fmla="*/ 310606 h 1704"/>
                <a:gd name="T68" fmla="*/ 422804 w 288"/>
                <a:gd name="T69" fmla="*/ 385151 h 1704"/>
                <a:gd name="T70" fmla="*/ 422804 w 288"/>
                <a:gd name="T71" fmla="*/ 484545 h 1704"/>
                <a:gd name="T72" fmla="*/ 435240 w 288"/>
                <a:gd name="T73" fmla="*/ 608788 h 1704"/>
                <a:gd name="T74" fmla="*/ 435240 w 288"/>
                <a:gd name="T75" fmla="*/ 745454 h 1704"/>
                <a:gd name="T76" fmla="*/ 435240 w 288"/>
                <a:gd name="T77" fmla="*/ 894545 h 1704"/>
                <a:gd name="T78" fmla="*/ 435240 w 288"/>
                <a:gd name="T79" fmla="*/ 1080909 h 1704"/>
                <a:gd name="T80" fmla="*/ 435240 w 288"/>
                <a:gd name="T81" fmla="*/ 1267272 h 1704"/>
                <a:gd name="T82" fmla="*/ 435240 w 288"/>
                <a:gd name="T83" fmla="*/ 1267272 h 1704"/>
                <a:gd name="T84" fmla="*/ 435240 w 288"/>
                <a:gd name="T85" fmla="*/ 1466060 h 1704"/>
                <a:gd name="T86" fmla="*/ 447675 w 288"/>
                <a:gd name="T87" fmla="*/ 1652424 h 1704"/>
                <a:gd name="T88" fmla="*/ 447675 w 288"/>
                <a:gd name="T89" fmla="*/ 1813939 h 1704"/>
                <a:gd name="T90" fmla="*/ 447675 w 288"/>
                <a:gd name="T91" fmla="*/ 1950606 h 1704"/>
                <a:gd name="T92" fmla="*/ 447675 w 288"/>
                <a:gd name="T93" fmla="*/ 2074848 h 1704"/>
                <a:gd name="T94" fmla="*/ 447675 w 288"/>
                <a:gd name="T95" fmla="*/ 2174242 h 1704"/>
                <a:gd name="T96" fmla="*/ 447675 w 288"/>
                <a:gd name="T97" fmla="*/ 2261212 h 1704"/>
                <a:gd name="T98" fmla="*/ 447675 w 288"/>
                <a:gd name="T99" fmla="*/ 2323333 h 1704"/>
                <a:gd name="T100" fmla="*/ 447675 w 288"/>
                <a:gd name="T101" fmla="*/ 2323333 h 1704"/>
                <a:gd name="T102" fmla="*/ 447675 w 288"/>
                <a:gd name="T103" fmla="*/ 2435151 h 1704"/>
                <a:gd name="T104" fmla="*/ 447675 w 288"/>
                <a:gd name="T105" fmla="*/ 2509696 h 1704"/>
                <a:gd name="T106" fmla="*/ 435240 w 288"/>
                <a:gd name="T107" fmla="*/ 2571818 h 1704"/>
                <a:gd name="T108" fmla="*/ 422804 w 288"/>
                <a:gd name="T109" fmla="*/ 2596666 h 1704"/>
                <a:gd name="T110" fmla="*/ 422804 w 288"/>
                <a:gd name="T111" fmla="*/ 2596666 h 1704"/>
                <a:gd name="T112" fmla="*/ 373063 w 288"/>
                <a:gd name="T113" fmla="*/ 2633939 h 1704"/>
                <a:gd name="T114" fmla="*/ 273579 w 288"/>
                <a:gd name="T115" fmla="*/ 2646363 h 1704"/>
                <a:gd name="T116" fmla="*/ 273579 w 288"/>
                <a:gd name="T117" fmla="*/ 2646363 h 1704"/>
                <a:gd name="T118" fmla="*/ 161660 w 288"/>
                <a:gd name="T119" fmla="*/ 2646363 h 1704"/>
                <a:gd name="T120" fmla="*/ 74613 w 288"/>
                <a:gd name="T121" fmla="*/ 2633939 h 170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8"/>
                <a:gd name="T184" fmla="*/ 0 h 1704"/>
                <a:gd name="T185" fmla="*/ 288 w 288"/>
                <a:gd name="T186" fmla="*/ 1704 h 170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8" h="1704">
                  <a:moveTo>
                    <a:pt x="48" y="1696"/>
                  </a:moveTo>
                  <a:lnTo>
                    <a:pt x="24" y="1688"/>
                  </a:lnTo>
                  <a:lnTo>
                    <a:pt x="8" y="1664"/>
                  </a:lnTo>
                  <a:lnTo>
                    <a:pt x="0" y="1632"/>
                  </a:lnTo>
                  <a:lnTo>
                    <a:pt x="0" y="1576"/>
                  </a:lnTo>
                  <a:lnTo>
                    <a:pt x="0" y="1504"/>
                  </a:lnTo>
                  <a:lnTo>
                    <a:pt x="16" y="1408"/>
                  </a:lnTo>
                  <a:lnTo>
                    <a:pt x="24" y="1280"/>
                  </a:lnTo>
                  <a:lnTo>
                    <a:pt x="40" y="1128"/>
                  </a:lnTo>
                  <a:lnTo>
                    <a:pt x="72" y="800"/>
                  </a:lnTo>
                  <a:lnTo>
                    <a:pt x="104" y="488"/>
                  </a:lnTo>
                  <a:lnTo>
                    <a:pt x="120" y="352"/>
                  </a:lnTo>
                  <a:lnTo>
                    <a:pt x="128" y="232"/>
                  </a:lnTo>
                  <a:lnTo>
                    <a:pt x="136" y="152"/>
                  </a:lnTo>
                  <a:lnTo>
                    <a:pt x="144" y="88"/>
                  </a:lnTo>
                  <a:lnTo>
                    <a:pt x="160" y="56"/>
                  </a:lnTo>
                  <a:lnTo>
                    <a:pt x="168" y="32"/>
                  </a:lnTo>
                  <a:lnTo>
                    <a:pt x="176" y="16"/>
                  </a:lnTo>
                  <a:lnTo>
                    <a:pt x="184" y="8"/>
                  </a:lnTo>
                  <a:lnTo>
                    <a:pt x="200" y="0"/>
                  </a:lnTo>
                  <a:lnTo>
                    <a:pt x="216" y="8"/>
                  </a:lnTo>
                  <a:lnTo>
                    <a:pt x="232" y="8"/>
                  </a:lnTo>
                  <a:lnTo>
                    <a:pt x="248" y="16"/>
                  </a:lnTo>
                  <a:lnTo>
                    <a:pt x="256" y="40"/>
                  </a:lnTo>
                  <a:lnTo>
                    <a:pt x="264" y="64"/>
                  </a:lnTo>
                  <a:lnTo>
                    <a:pt x="264" y="112"/>
                  </a:lnTo>
                  <a:lnTo>
                    <a:pt x="272" y="160"/>
                  </a:lnTo>
                  <a:lnTo>
                    <a:pt x="272" y="200"/>
                  </a:lnTo>
                  <a:lnTo>
                    <a:pt x="272" y="248"/>
                  </a:lnTo>
                  <a:lnTo>
                    <a:pt x="272" y="312"/>
                  </a:lnTo>
                  <a:lnTo>
                    <a:pt x="280" y="392"/>
                  </a:lnTo>
                  <a:lnTo>
                    <a:pt x="280" y="480"/>
                  </a:lnTo>
                  <a:lnTo>
                    <a:pt x="280" y="576"/>
                  </a:lnTo>
                  <a:lnTo>
                    <a:pt x="280" y="696"/>
                  </a:lnTo>
                  <a:lnTo>
                    <a:pt x="280" y="816"/>
                  </a:lnTo>
                  <a:lnTo>
                    <a:pt x="280" y="944"/>
                  </a:lnTo>
                  <a:lnTo>
                    <a:pt x="288" y="1064"/>
                  </a:lnTo>
                  <a:lnTo>
                    <a:pt x="288" y="1168"/>
                  </a:lnTo>
                  <a:lnTo>
                    <a:pt x="288" y="1256"/>
                  </a:lnTo>
                  <a:lnTo>
                    <a:pt x="288" y="1336"/>
                  </a:lnTo>
                  <a:lnTo>
                    <a:pt x="288" y="1400"/>
                  </a:lnTo>
                  <a:lnTo>
                    <a:pt x="288" y="1456"/>
                  </a:lnTo>
                  <a:lnTo>
                    <a:pt x="288" y="1496"/>
                  </a:lnTo>
                  <a:lnTo>
                    <a:pt x="288" y="1568"/>
                  </a:lnTo>
                  <a:lnTo>
                    <a:pt x="288" y="1616"/>
                  </a:lnTo>
                  <a:lnTo>
                    <a:pt x="280" y="1656"/>
                  </a:lnTo>
                  <a:lnTo>
                    <a:pt x="272" y="1672"/>
                  </a:lnTo>
                  <a:lnTo>
                    <a:pt x="240" y="1696"/>
                  </a:lnTo>
                  <a:lnTo>
                    <a:pt x="176" y="1704"/>
                  </a:lnTo>
                  <a:lnTo>
                    <a:pt x="104" y="1704"/>
                  </a:lnTo>
                  <a:lnTo>
                    <a:pt x="48" y="1696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705445" y="2348658"/>
              <a:ext cx="169146" cy="1319125"/>
            </a:xfrm>
            <a:custGeom>
              <a:avLst/>
              <a:gdLst>
                <a:gd name="T0" fmla="*/ 126206 w 144"/>
                <a:gd name="T1" fmla="*/ 1819934 h 1696"/>
                <a:gd name="T2" fmla="*/ 126206 w 144"/>
                <a:gd name="T3" fmla="*/ 1727080 h 1696"/>
                <a:gd name="T4" fmla="*/ 126206 w 144"/>
                <a:gd name="T5" fmla="*/ 1643512 h 1696"/>
                <a:gd name="T6" fmla="*/ 112183 w 144"/>
                <a:gd name="T7" fmla="*/ 1541373 h 1696"/>
                <a:gd name="T8" fmla="*/ 112183 w 144"/>
                <a:gd name="T9" fmla="*/ 1383521 h 1696"/>
                <a:gd name="T10" fmla="*/ 112183 w 144"/>
                <a:gd name="T11" fmla="*/ 1299953 h 1696"/>
                <a:gd name="T12" fmla="*/ 112183 w 144"/>
                <a:gd name="T13" fmla="*/ 1244241 h 1696"/>
                <a:gd name="T14" fmla="*/ 112183 w 144"/>
                <a:gd name="T15" fmla="*/ 1179243 h 1696"/>
                <a:gd name="T16" fmla="*/ 126206 w 144"/>
                <a:gd name="T17" fmla="*/ 1123531 h 1696"/>
                <a:gd name="T18" fmla="*/ 140229 w 144"/>
                <a:gd name="T19" fmla="*/ 1077104 h 1696"/>
                <a:gd name="T20" fmla="*/ 154252 w 144"/>
                <a:gd name="T21" fmla="*/ 1030677 h 1696"/>
                <a:gd name="T22" fmla="*/ 168275 w 144"/>
                <a:gd name="T23" fmla="*/ 993535 h 1696"/>
                <a:gd name="T24" fmla="*/ 168275 w 144"/>
                <a:gd name="T25" fmla="*/ 965679 h 1696"/>
                <a:gd name="T26" fmla="*/ 182298 w 144"/>
                <a:gd name="T27" fmla="*/ 937823 h 1696"/>
                <a:gd name="T28" fmla="*/ 182298 w 144"/>
                <a:gd name="T29" fmla="*/ 919252 h 1696"/>
                <a:gd name="T30" fmla="*/ 182298 w 144"/>
                <a:gd name="T31" fmla="*/ 891396 h 1696"/>
                <a:gd name="T32" fmla="*/ 168275 w 144"/>
                <a:gd name="T33" fmla="*/ 872825 h 1696"/>
                <a:gd name="T34" fmla="*/ 140229 w 144"/>
                <a:gd name="T35" fmla="*/ 854255 h 1696"/>
                <a:gd name="T36" fmla="*/ 112183 w 144"/>
                <a:gd name="T37" fmla="*/ 835684 h 1696"/>
                <a:gd name="T38" fmla="*/ 70114 w 144"/>
                <a:gd name="T39" fmla="*/ 798542 h 1696"/>
                <a:gd name="T40" fmla="*/ 42069 w 144"/>
                <a:gd name="T41" fmla="*/ 779972 h 1696"/>
                <a:gd name="T42" fmla="*/ 28046 w 144"/>
                <a:gd name="T43" fmla="*/ 770686 h 1696"/>
                <a:gd name="T44" fmla="*/ 14023 w 144"/>
                <a:gd name="T45" fmla="*/ 770686 h 1696"/>
                <a:gd name="T46" fmla="*/ 14023 w 144"/>
                <a:gd name="T47" fmla="*/ 761401 h 1696"/>
                <a:gd name="T48" fmla="*/ 0 w 144"/>
                <a:gd name="T49" fmla="*/ 752116 h 1696"/>
                <a:gd name="T50" fmla="*/ 0 w 144"/>
                <a:gd name="T51" fmla="*/ 752116 h 1696"/>
                <a:gd name="T52" fmla="*/ 14023 w 144"/>
                <a:gd name="T53" fmla="*/ 742830 h 1696"/>
                <a:gd name="T54" fmla="*/ 28046 w 144"/>
                <a:gd name="T55" fmla="*/ 733545 h 1696"/>
                <a:gd name="T56" fmla="*/ 42069 w 144"/>
                <a:gd name="T57" fmla="*/ 724259 h 1696"/>
                <a:gd name="T58" fmla="*/ 56092 w 144"/>
                <a:gd name="T59" fmla="*/ 714974 h 1696"/>
                <a:gd name="T60" fmla="*/ 70114 w 144"/>
                <a:gd name="T61" fmla="*/ 705689 h 1696"/>
                <a:gd name="T62" fmla="*/ 84137 w 144"/>
                <a:gd name="T63" fmla="*/ 705689 h 1696"/>
                <a:gd name="T64" fmla="*/ 126206 w 144"/>
                <a:gd name="T65" fmla="*/ 687118 h 1696"/>
                <a:gd name="T66" fmla="*/ 168275 w 144"/>
                <a:gd name="T67" fmla="*/ 677833 h 1696"/>
                <a:gd name="T68" fmla="*/ 182298 w 144"/>
                <a:gd name="T69" fmla="*/ 677833 h 1696"/>
                <a:gd name="T70" fmla="*/ 210343 w 144"/>
                <a:gd name="T71" fmla="*/ 668547 h 1696"/>
                <a:gd name="T72" fmla="*/ 224366 w 144"/>
                <a:gd name="T73" fmla="*/ 659262 h 1696"/>
                <a:gd name="T74" fmla="*/ 238389 w 144"/>
                <a:gd name="T75" fmla="*/ 659262 h 1696"/>
                <a:gd name="T76" fmla="*/ 252412 w 144"/>
                <a:gd name="T77" fmla="*/ 649976 h 1696"/>
                <a:gd name="T78" fmla="*/ 252412 w 144"/>
                <a:gd name="T79" fmla="*/ 649976 h 1696"/>
                <a:gd name="T80" fmla="*/ 252412 w 144"/>
                <a:gd name="T81" fmla="*/ 649976 h 1696"/>
                <a:gd name="T82" fmla="*/ 252412 w 144"/>
                <a:gd name="T83" fmla="*/ 640691 h 1696"/>
                <a:gd name="T84" fmla="*/ 238389 w 144"/>
                <a:gd name="T85" fmla="*/ 640691 h 1696"/>
                <a:gd name="T86" fmla="*/ 224366 w 144"/>
                <a:gd name="T87" fmla="*/ 640691 h 1696"/>
                <a:gd name="T88" fmla="*/ 168275 w 144"/>
                <a:gd name="T89" fmla="*/ 622120 h 1696"/>
                <a:gd name="T90" fmla="*/ 140229 w 144"/>
                <a:gd name="T91" fmla="*/ 612835 h 1696"/>
                <a:gd name="T92" fmla="*/ 112183 w 144"/>
                <a:gd name="T93" fmla="*/ 612835 h 1696"/>
                <a:gd name="T94" fmla="*/ 98160 w 144"/>
                <a:gd name="T95" fmla="*/ 603550 h 1696"/>
                <a:gd name="T96" fmla="*/ 84137 w 144"/>
                <a:gd name="T97" fmla="*/ 603550 h 1696"/>
                <a:gd name="T98" fmla="*/ 70114 w 144"/>
                <a:gd name="T99" fmla="*/ 603550 h 1696"/>
                <a:gd name="T100" fmla="*/ 70114 w 144"/>
                <a:gd name="T101" fmla="*/ 594264 h 1696"/>
                <a:gd name="T102" fmla="*/ 70114 w 144"/>
                <a:gd name="T103" fmla="*/ 594264 h 1696"/>
                <a:gd name="T104" fmla="*/ 70114 w 144"/>
                <a:gd name="T105" fmla="*/ 584979 h 1696"/>
                <a:gd name="T106" fmla="*/ 84137 w 144"/>
                <a:gd name="T107" fmla="*/ 575693 h 1696"/>
                <a:gd name="T108" fmla="*/ 112183 w 144"/>
                <a:gd name="T109" fmla="*/ 566408 h 1696"/>
                <a:gd name="T110" fmla="*/ 112183 w 144"/>
                <a:gd name="T111" fmla="*/ 547837 h 1696"/>
                <a:gd name="T112" fmla="*/ 126206 w 144"/>
                <a:gd name="T113" fmla="*/ 538552 h 1696"/>
                <a:gd name="T114" fmla="*/ 126206 w 144"/>
                <a:gd name="T115" fmla="*/ 482840 h 1696"/>
                <a:gd name="T116" fmla="*/ 126206 w 144"/>
                <a:gd name="T117" fmla="*/ 0 h 169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4"/>
                <a:gd name="T178" fmla="*/ 0 h 1696"/>
                <a:gd name="T179" fmla="*/ 144 w 144"/>
                <a:gd name="T180" fmla="*/ 1696 h 169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4" h="1696">
                  <a:moveTo>
                    <a:pt x="72" y="1696"/>
                  </a:moveTo>
                  <a:lnTo>
                    <a:pt x="72" y="1648"/>
                  </a:lnTo>
                  <a:lnTo>
                    <a:pt x="72" y="1616"/>
                  </a:lnTo>
                  <a:lnTo>
                    <a:pt x="72" y="1592"/>
                  </a:lnTo>
                  <a:lnTo>
                    <a:pt x="72" y="1568"/>
                  </a:lnTo>
                  <a:lnTo>
                    <a:pt x="72" y="1544"/>
                  </a:lnTo>
                  <a:lnTo>
                    <a:pt x="72" y="1528"/>
                  </a:lnTo>
                  <a:lnTo>
                    <a:pt x="72" y="1504"/>
                  </a:lnTo>
                  <a:lnTo>
                    <a:pt x="72" y="1488"/>
                  </a:lnTo>
                  <a:lnTo>
                    <a:pt x="72" y="1472"/>
                  </a:lnTo>
                  <a:lnTo>
                    <a:pt x="72" y="1448"/>
                  </a:lnTo>
                  <a:lnTo>
                    <a:pt x="72" y="1432"/>
                  </a:lnTo>
                  <a:lnTo>
                    <a:pt x="72" y="1416"/>
                  </a:lnTo>
                  <a:lnTo>
                    <a:pt x="72" y="1408"/>
                  </a:lnTo>
                  <a:lnTo>
                    <a:pt x="72" y="1392"/>
                  </a:lnTo>
                  <a:lnTo>
                    <a:pt x="64" y="1376"/>
                  </a:lnTo>
                  <a:lnTo>
                    <a:pt x="64" y="1328"/>
                  </a:lnTo>
                  <a:lnTo>
                    <a:pt x="64" y="1288"/>
                  </a:lnTo>
                  <a:lnTo>
                    <a:pt x="64" y="1240"/>
                  </a:lnTo>
                  <a:lnTo>
                    <a:pt x="64" y="1192"/>
                  </a:lnTo>
                  <a:lnTo>
                    <a:pt x="64" y="1176"/>
                  </a:lnTo>
                  <a:lnTo>
                    <a:pt x="64" y="1160"/>
                  </a:lnTo>
                  <a:lnTo>
                    <a:pt x="64" y="1136"/>
                  </a:lnTo>
                  <a:lnTo>
                    <a:pt x="64" y="1120"/>
                  </a:lnTo>
                  <a:lnTo>
                    <a:pt x="64" y="1104"/>
                  </a:lnTo>
                  <a:lnTo>
                    <a:pt x="64" y="1096"/>
                  </a:lnTo>
                  <a:lnTo>
                    <a:pt x="64" y="1080"/>
                  </a:lnTo>
                  <a:lnTo>
                    <a:pt x="64" y="1072"/>
                  </a:lnTo>
                  <a:lnTo>
                    <a:pt x="64" y="1048"/>
                  </a:lnTo>
                  <a:lnTo>
                    <a:pt x="64" y="1032"/>
                  </a:lnTo>
                  <a:lnTo>
                    <a:pt x="64" y="1016"/>
                  </a:lnTo>
                  <a:lnTo>
                    <a:pt x="64" y="1000"/>
                  </a:lnTo>
                  <a:lnTo>
                    <a:pt x="64" y="984"/>
                  </a:lnTo>
                  <a:lnTo>
                    <a:pt x="64" y="976"/>
                  </a:lnTo>
                  <a:lnTo>
                    <a:pt x="72" y="968"/>
                  </a:lnTo>
                  <a:lnTo>
                    <a:pt x="72" y="960"/>
                  </a:lnTo>
                  <a:lnTo>
                    <a:pt x="72" y="944"/>
                  </a:lnTo>
                  <a:lnTo>
                    <a:pt x="72" y="936"/>
                  </a:lnTo>
                  <a:lnTo>
                    <a:pt x="80" y="928"/>
                  </a:lnTo>
                  <a:lnTo>
                    <a:pt x="80" y="912"/>
                  </a:lnTo>
                  <a:lnTo>
                    <a:pt x="80" y="904"/>
                  </a:lnTo>
                  <a:lnTo>
                    <a:pt x="88" y="888"/>
                  </a:lnTo>
                  <a:lnTo>
                    <a:pt x="88" y="880"/>
                  </a:lnTo>
                  <a:lnTo>
                    <a:pt x="88" y="872"/>
                  </a:lnTo>
                  <a:lnTo>
                    <a:pt x="88" y="864"/>
                  </a:lnTo>
                  <a:lnTo>
                    <a:pt x="96" y="856"/>
                  </a:lnTo>
                  <a:lnTo>
                    <a:pt x="96" y="848"/>
                  </a:lnTo>
                  <a:lnTo>
                    <a:pt x="96" y="840"/>
                  </a:lnTo>
                  <a:lnTo>
                    <a:pt x="96" y="832"/>
                  </a:lnTo>
                  <a:lnTo>
                    <a:pt x="104" y="824"/>
                  </a:lnTo>
                  <a:lnTo>
                    <a:pt x="104" y="816"/>
                  </a:lnTo>
                  <a:lnTo>
                    <a:pt x="104" y="808"/>
                  </a:lnTo>
                  <a:lnTo>
                    <a:pt x="104" y="800"/>
                  </a:lnTo>
                  <a:lnTo>
                    <a:pt x="104" y="792"/>
                  </a:lnTo>
                  <a:lnTo>
                    <a:pt x="104" y="784"/>
                  </a:lnTo>
                  <a:lnTo>
                    <a:pt x="104" y="776"/>
                  </a:lnTo>
                  <a:lnTo>
                    <a:pt x="104" y="768"/>
                  </a:lnTo>
                  <a:lnTo>
                    <a:pt x="96" y="768"/>
                  </a:lnTo>
                  <a:lnTo>
                    <a:pt x="96" y="760"/>
                  </a:lnTo>
                  <a:lnTo>
                    <a:pt x="96" y="752"/>
                  </a:lnTo>
                  <a:lnTo>
                    <a:pt x="88" y="744"/>
                  </a:lnTo>
                  <a:lnTo>
                    <a:pt x="80" y="736"/>
                  </a:lnTo>
                  <a:lnTo>
                    <a:pt x="80" y="728"/>
                  </a:lnTo>
                  <a:lnTo>
                    <a:pt x="72" y="728"/>
                  </a:lnTo>
                  <a:lnTo>
                    <a:pt x="72" y="720"/>
                  </a:lnTo>
                  <a:lnTo>
                    <a:pt x="64" y="720"/>
                  </a:lnTo>
                  <a:lnTo>
                    <a:pt x="56" y="712"/>
                  </a:lnTo>
                  <a:lnTo>
                    <a:pt x="48" y="704"/>
                  </a:lnTo>
                  <a:lnTo>
                    <a:pt x="40" y="688"/>
                  </a:lnTo>
                  <a:lnTo>
                    <a:pt x="32" y="680"/>
                  </a:lnTo>
                  <a:lnTo>
                    <a:pt x="24" y="680"/>
                  </a:lnTo>
                  <a:lnTo>
                    <a:pt x="24" y="672"/>
                  </a:lnTo>
                  <a:lnTo>
                    <a:pt x="16" y="672"/>
                  </a:lnTo>
                  <a:lnTo>
                    <a:pt x="16" y="664"/>
                  </a:lnTo>
                  <a:lnTo>
                    <a:pt x="8" y="664"/>
                  </a:lnTo>
                  <a:lnTo>
                    <a:pt x="8" y="656"/>
                  </a:lnTo>
                  <a:lnTo>
                    <a:pt x="0" y="648"/>
                  </a:lnTo>
                  <a:lnTo>
                    <a:pt x="8" y="640"/>
                  </a:lnTo>
                  <a:lnTo>
                    <a:pt x="8" y="632"/>
                  </a:lnTo>
                  <a:lnTo>
                    <a:pt x="16" y="632"/>
                  </a:lnTo>
                  <a:lnTo>
                    <a:pt x="16" y="624"/>
                  </a:lnTo>
                  <a:lnTo>
                    <a:pt x="24" y="624"/>
                  </a:lnTo>
                  <a:lnTo>
                    <a:pt x="24" y="616"/>
                  </a:lnTo>
                  <a:lnTo>
                    <a:pt x="32" y="616"/>
                  </a:lnTo>
                  <a:lnTo>
                    <a:pt x="40" y="608"/>
                  </a:lnTo>
                  <a:lnTo>
                    <a:pt x="48" y="608"/>
                  </a:lnTo>
                  <a:lnTo>
                    <a:pt x="56" y="600"/>
                  </a:lnTo>
                  <a:lnTo>
                    <a:pt x="64" y="600"/>
                  </a:lnTo>
                  <a:lnTo>
                    <a:pt x="72" y="592"/>
                  </a:lnTo>
                  <a:lnTo>
                    <a:pt x="80" y="592"/>
                  </a:lnTo>
                  <a:lnTo>
                    <a:pt x="88" y="592"/>
                  </a:lnTo>
                  <a:lnTo>
                    <a:pt x="96" y="584"/>
                  </a:lnTo>
                  <a:lnTo>
                    <a:pt x="104" y="584"/>
                  </a:lnTo>
                  <a:lnTo>
                    <a:pt x="112" y="584"/>
                  </a:lnTo>
                  <a:lnTo>
                    <a:pt x="120" y="576"/>
                  </a:lnTo>
                  <a:lnTo>
                    <a:pt x="128" y="576"/>
                  </a:lnTo>
                  <a:lnTo>
                    <a:pt x="128" y="568"/>
                  </a:lnTo>
                  <a:lnTo>
                    <a:pt x="136" y="568"/>
                  </a:lnTo>
                  <a:lnTo>
                    <a:pt x="144" y="568"/>
                  </a:lnTo>
                  <a:lnTo>
                    <a:pt x="144" y="560"/>
                  </a:lnTo>
                  <a:lnTo>
                    <a:pt x="144" y="552"/>
                  </a:lnTo>
                  <a:lnTo>
                    <a:pt x="136" y="552"/>
                  </a:lnTo>
                  <a:lnTo>
                    <a:pt x="128" y="552"/>
                  </a:lnTo>
                  <a:lnTo>
                    <a:pt x="120" y="544"/>
                  </a:lnTo>
                  <a:lnTo>
                    <a:pt x="112" y="544"/>
                  </a:lnTo>
                  <a:lnTo>
                    <a:pt x="104" y="536"/>
                  </a:lnTo>
                  <a:lnTo>
                    <a:pt x="96" y="536"/>
                  </a:lnTo>
                  <a:lnTo>
                    <a:pt x="88" y="536"/>
                  </a:lnTo>
                  <a:lnTo>
                    <a:pt x="88" y="528"/>
                  </a:lnTo>
                  <a:lnTo>
                    <a:pt x="80" y="528"/>
                  </a:lnTo>
                  <a:lnTo>
                    <a:pt x="72" y="528"/>
                  </a:lnTo>
                  <a:lnTo>
                    <a:pt x="64" y="528"/>
                  </a:lnTo>
                  <a:lnTo>
                    <a:pt x="56" y="520"/>
                  </a:lnTo>
                  <a:lnTo>
                    <a:pt x="48" y="520"/>
                  </a:lnTo>
                  <a:lnTo>
                    <a:pt x="40" y="520"/>
                  </a:lnTo>
                  <a:lnTo>
                    <a:pt x="40" y="512"/>
                  </a:lnTo>
                  <a:lnTo>
                    <a:pt x="40" y="504"/>
                  </a:lnTo>
                  <a:lnTo>
                    <a:pt x="48" y="504"/>
                  </a:lnTo>
                  <a:lnTo>
                    <a:pt x="48" y="496"/>
                  </a:lnTo>
                  <a:lnTo>
                    <a:pt x="56" y="496"/>
                  </a:lnTo>
                  <a:lnTo>
                    <a:pt x="56" y="488"/>
                  </a:lnTo>
                  <a:lnTo>
                    <a:pt x="64" y="488"/>
                  </a:lnTo>
                  <a:lnTo>
                    <a:pt x="64" y="480"/>
                  </a:lnTo>
                  <a:lnTo>
                    <a:pt x="64" y="472"/>
                  </a:lnTo>
                  <a:lnTo>
                    <a:pt x="72" y="472"/>
                  </a:lnTo>
                  <a:lnTo>
                    <a:pt x="72" y="464"/>
                  </a:lnTo>
                  <a:lnTo>
                    <a:pt x="72" y="456"/>
                  </a:lnTo>
                  <a:lnTo>
                    <a:pt x="72" y="448"/>
                  </a:lnTo>
                  <a:lnTo>
                    <a:pt x="72" y="440"/>
                  </a:lnTo>
                  <a:lnTo>
                    <a:pt x="72" y="416"/>
                  </a:lnTo>
                  <a:lnTo>
                    <a:pt x="72" y="384"/>
                  </a:lnTo>
                  <a:lnTo>
                    <a:pt x="72" y="336"/>
                  </a:lnTo>
                  <a:lnTo>
                    <a:pt x="72" y="272"/>
                  </a:lnTo>
                  <a:lnTo>
                    <a:pt x="72" y="192"/>
                  </a:lnTo>
                  <a:lnTo>
                    <a:pt x="72" y="104"/>
                  </a:lnTo>
                  <a:lnTo>
                    <a:pt x="72" y="0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396922" y="4561383"/>
              <a:ext cx="1764862" cy="308505"/>
            </a:xfrm>
            <a:custGeom>
              <a:avLst/>
              <a:gdLst>
                <a:gd name="T0" fmla="*/ 12423 w 1696"/>
                <a:gd name="T1" fmla="*/ 37328 h 296"/>
                <a:gd name="T2" fmla="*/ 49692 w 1696"/>
                <a:gd name="T3" fmla="*/ 12443 h 296"/>
                <a:gd name="T4" fmla="*/ 111806 w 1696"/>
                <a:gd name="T5" fmla="*/ 0 h 296"/>
                <a:gd name="T6" fmla="*/ 198767 w 1696"/>
                <a:gd name="T7" fmla="*/ 0 h 296"/>
                <a:gd name="T8" fmla="*/ 198767 w 1696"/>
                <a:gd name="T9" fmla="*/ 0 h 296"/>
                <a:gd name="T10" fmla="*/ 310573 w 1696"/>
                <a:gd name="T11" fmla="*/ 12443 h 296"/>
                <a:gd name="T12" fmla="*/ 459649 w 1696"/>
                <a:gd name="T13" fmla="*/ 24885 h 296"/>
                <a:gd name="T14" fmla="*/ 658416 w 1696"/>
                <a:gd name="T15" fmla="*/ 49770 h 296"/>
                <a:gd name="T16" fmla="*/ 894451 w 1696"/>
                <a:gd name="T17" fmla="*/ 74655 h 296"/>
                <a:gd name="T18" fmla="*/ 894451 w 1696"/>
                <a:gd name="T19" fmla="*/ 74655 h 296"/>
                <a:gd name="T20" fmla="*/ 1391369 w 1696"/>
                <a:gd name="T21" fmla="*/ 124426 h 296"/>
                <a:gd name="T22" fmla="*/ 1888286 w 1696"/>
                <a:gd name="T23" fmla="*/ 161753 h 296"/>
                <a:gd name="T24" fmla="*/ 1888286 w 1696"/>
                <a:gd name="T25" fmla="*/ 161753 h 296"/>
                <a:gd name="T26" fmla="*/ 2099476 w 1696"/>
                <a:gd name="T27" fmla="*/ 186639 h 296"/>
                <a:gd name="T28" fmla="*/ 2273397 w 1696"/>
                <a:gd name="T29" fmla="*/ 211524 h 296"/>
                <a:gd name="T30" fmla="*/ 2410049 w 1696"/>
                <a:gd name="T31" fmla="*/ 223966 h 296"/>
                <a:gd name="T32" fmla="*/ 2497010 w 1696"/>
                <a:gd name="T33" fmla="*/ 236409 h 296"/>
                <a:gd name="T34" fmla="*/ 2497010 w 1696"/>
                <a:gd name="T35" fmla="*/ 236409 h 296"/>
                <a:gd name="T36" fmla="*/ 2559124 w 1696"/>
                <a:gd name="T37" fmla="*/ 248851 h 296"/>
                <a:gd name="T38" fmla="*/ 2596393 w 1696"/>
                <a:gd name="T39" fmla="*/ 273736 h 296"/>
                <a:gd name="T40" fmla="*/ 2621239 w 1696"/>
                <a:gd name="T41" fmla="*/ 286179 h 296"/>
                <a:gd name="T42" fmla="*/ 2633662 w 1696"/>
                <a:gd name="T43" fmla="*/ 298622 h 296"/>
                <a:gd name="T44" fmla="*/ 2633662 w 1696"/>
                <a:gd name="T45" fmla="*/ 298622 h 296"/>
                <a:gd name="T46" fmla="*/ 2633662 w 1696"/>
                <a:gd name="T47" fmla="*/ 311064 h 296"/>
                <a:gd name="T48" fmla="*/ 2633662 w 1696"/>
                <a:gd name="T49" fmla="*/ 348392 h 296"/>
                <a:gd name="T50" fmla="*/ 2621239 w 1696"/>
                <a:gd name="T51" fmla="*/ 373277 h 296"/>
                <a:gd name="T52" fmla="*/ 2608816 w 1696"/>
                <a:gd name="T53" fmla="*/ 385720 h 296"/>
                <a:gd name="T54" fmla="*/ 2608816 w 1696"/>
                <a:gd name="T55" fmla="*/ 385720 h 296"/>
                <a:gd name="T56" fmla="*/ 2583970 w 1696"/>
                <a:gd name="T57" fmla="*/ 398162 h 296"/>
                <a:gd name="T58" fmla="*/ 2546701 w 1696"/>
                <a:gd name="T59" fmla="*/ 410605 h 296"/>
                <a:gd name="T60" fmla="*/ 2472164 w 1696"/>
                <a:gd name="T61" fmla="*/ 423047 h 296"/>
                <a:gd name="T62" fmla="*/ 2385203 w 1696"/>
                <a:gd name="T63" fmla="*/ 423047 h 296"/>
                <a:gd name="T64" fmla="*/ 2385203 w 1696"/>
                <a:gd name="T65" fmla="*/ 423047 h 296"/>
                <a:gd name="T66" fmla="*/ 2335512 w 1696"/>
                <a:gd name="T67" fmla="*/ 435490 h 296"/>
                <a:gd name="T68" fmla="*/ 2248551 w 1696"/>
                <a:gd name="T69" fmla="*/ 435490 h 296"/>
                <a:gd name="T70" fmla="*/ 2161591 w 1696"/>
                <a:gd name="T71" fmla="*/ 435490 h 296"/>
                <a:gd name="T72" fmla="*/ 2037361 w 1696"/>
                <a:gd name="T73" fmla="*/ 435490 h 296"/>
                <a:gd name="T74" fmla="*/ 1900709 w 1696"/>
                <a:gd name="T75" fmla="*/ 447932 h 296"/>
                <a:gd name="T76" fmla="*/ 1739211 w 1696"/>
                <a:gd name="T77" fmla="*/ 447932 h 296"/>
                <a:gd name="T78" fmla="*/ 1565290 w 1696"/>
                <a:gd name="T79" fmla="*/ 447932 h 296"/>
                <a:gd name="T80" fmla="*/ 1366523 w 1696"/>
                <a:gd name="T81" fmla="*/ 447932 h 296"/>
                <a:gd name="T82" fmla="*/ 1366523 w 1696"/>
                <a:gd name="T83" fmla="*/ 447932 h 296"/>
                <a:gd name="T84" fmla="*/ 1167756 w 1696"/>
                <a:gd name="T85" fmla="*/ 447932 h 296"/>
                <a:gd name="T86" fmla="*/ 993835 w 1696"/>
                <a:gd name="T87" fmla="*/ 447932 h 296"/>
                <a:gd name="T88" fmla="*/ 832337 w 1696"/>
                <a:gd name="T89" fmla="*/ 447932 h 296"/>
                <a:gd name="T90" fmla="*/ 695684 w 1696"/>
                <a:gd name="T91" fmla="*/ 447932 h 296"/>
                <a:gd name="T92" fmla="*/ 571455 w 1696"/>
                <a:gd name="T93" fmla="*/ 460375 h 296"/>
                <a:gd name="T94" fmla="*/ 472071 w 1696"/>
                <a:gd name="T95" fmla="*/ 460375 h 296"/>
                <a:gd name="T96" fmla="*/ 385111 w 1696"/>
                <a:gd name="T97" fmla="*/ 460375 h 296"/>
                <a:gd name="T98" fmla="*/ 310573 w 1696"/>
                <a:gd name="T99" fmla="*/ 460375 h 296"/>
                <a:gd name="T100" fmla="*/ 310573 w 1696"/>
                <a:gd name="T101" fmla="*/ 460375 h 296"/>
                <a:gd name="T102" fmla="*/ 211190 w 1696"/>
                <a:gd name="T103" fmla="*/ 460375 h 296"/>
                <a:gd name="T104" fmla="*/ 124229 w 1696"/>
                <a:gd name="T105" fmla="*/ 460375 h 296"/>
                <a:gd name="T106" fmla="*/ 74538 w 1696"/>
                <a:gd name="T107" fmla="*/ 447932 h 296"/>
                <a:gd name="T108" fmla="*/ 37269 w 1696"/>
                <a:gd name="T109" fmla="*/ 435490 h 296"/>
                <a:gd name="T110" fmla="*/ 37269 w 1696"/>
                <a:gd name="T111" fmla="*/ 435490 h 296"/>
                <a:gd name="T112" fmla="*/ 12423 w 1696"/>
                <a:gd name="T113" fmla="*/ 385720 h 296"/>
                <a:gd name="T114" fmla="*/ 0 w 1696"/>
                <a:gd name="T115" fmla="*/ 286179 h 296"/>
                <a:gd name="T116" fmla="*/ 0 w 1696"/>
                <a:gd name="T117" fmla="*/ 286179 h 296"/>
                <a:gd name="T118" fmla="*/ 0 w 1696"/>
                <a:gd name="T119" fmla="*/ 174196 h 296"/>
                <a:gd name="T120" fmla="*/ 0 w 1696"/>
                <a:gd name="T121" fmla="*/ 74655 h 2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96"/>
                <a:gd name="T184" fmla="*/ 0 h 296"/>
                <a:gd name="T185" fmla="*/ 1696 w 1696"/>
                <a:gd name="T186" fmla="*/ 296 h 2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96" h="296">
                  <a:moveTo>
                    <a:pt x="0" y="48"/>
                  </a:moveTo>
                  <a:lnTo>
                    <a:pt x="8" y="24"/>
                  </a:lnTo>
                  <a:lnTo>
                    <a:pt x="32" y="8"/>
                  </a:lnTo>
                  <a:lnTo>
                    <a:pt x="72" y="0"/>
                  </a:lnTo>
                  <a:lnTo>
                    <a:pt x="128" y="0"/>
                  </a:lnTo>
                  <a:lnTo>
                    <a:pt x="200" y="8"/>
                  </a:lnTo>
                  <a:lnTo>
                    <a:pt x="296" y="16"/>
                  </a:lnTo>
                  <a:lnTo>
                    <a:pt x="424" y="32"/>
                  </a:lnTo>
                  <a:lnTo>
                    <a:pt x="576" y="48"/>
                  </a:lnTo>
                  <a:lnTo>
                    <a:pt x="896" y="80"/>
                  </a:lnTo>
                  <a:lnTo>
                    <a:pt x="1216" y="104"/>
                  </a:lnTo>
                  <a:lnTo>
                    <a:pt x="1352" y="120"/>
                  </a:lnTo>
                  <a:lnTo>
                    <a:pt x="1464" y="136"/>
                  </a:lnTo>
                  <a:lnTo>
                    <a:pt x="1552" y="144"/>
                  </a:lnTo>
                  <a:lnTo>
                    <a:pt x="1608" y="152"/>
                  </a:lnTo>
                  <a:lnTo>
                    <a:pt x="1648" y="160"/>
                  </a:lnTo>
                  <a:lnTo>
                    <a:pt x="1672" y="176"/>
                  </a:lnTo>
                  <a:lnTo>
                    <a:pt x="1688" y="184"/>
                  </a:lnTo>
                  <a:lnTo>
                    <a:pt x="1696" y="192"/>
                  </a:lnTo>
                  <a:lnTo>
                    <a:pt x="1696" y="200"/>
                  </a:lnTo>
                  <a:lnTo>
                    <a:pt x="1696" y="224"/>
                  </a:lnTo>
                  <a:lnTo>
                    <a:pt x="1688" y="240"/>
                  </a:lnTo>
                  <a:lnTo>
                    <a:pt x="1680" y="248"/>
                  </a:lnTo>
                  <a:lnTo>
                    <a:pt x="1664" y="256"/>
                  </a:lnTo>
                  <a:lnTo>
                    <a:pt x="1640" y="264"/>
                  </a:lnTo>
                  <a:lnTo>
                    <a:pt x="1592" y="272"/>
                  </a:lnTo>
                  <a:lnTo>
                    <a:pt x="1536" y="272"/>
                  </a:lnTo>
                  <a:lnTo>
                    <a:pt x="1504" y="280"/>
                  </a:lnTo>
                  <a:lnTo>
                    <a:pt x="1448" y="280"/>
                  </a:lnTo>
                  <a:lnTo>
                    <a:pt x="1392" y="280"/>
                  </a:lnTo>
                  <a:lnTo>
                    <a:pt x="1312" y="280"/>
                  </a:lnTo>
                  <a:lnTo>
                    <a:pt x="1224" y="288"/>
                  </a:lnTo>
                  <a:lnTo>
                    <a:pt x="1120" y="288"/>
                  </a:lnTo>
                  <a:lnTo>
                    <a:pt x="1008" y="288"/>
                  </a:lnTo>
                  <a:lnTo>
                    <a:pt x="880" y="288"/>
                  </a:lnTo>
                  <a:lnTo>
                    <a:pt x="752" y="288"/>
                  </a:lnTo>
                  <a:lnTo>
                    <a:pt x="640" y="288"/>
                  </a:lnTo>
                  <a:lnTo>
                    <a:pt x="536" y="288"/>
                  </a:lnTo>
                  <a:lnTo>
                    <a:pt x="448" y="288"/>
                  </a:lnTo>
                  <a:lnTo>
                    <a:pt x="368" y="296"/>
                  </a:lnTo>
                  <a:lnTo>
                    <a:pt x="304" y="296"/>
                  </a:lnTo>
                  <a:lnTo>
                    <a:pt x="248" y="296"/>
                  </a:lnTo>
                  <a:lnTo>
                    <a:pt x="200" y="296"/>
                  </a:lnTo>
                  <a:lnTo>
                    <a:pt x="136" y="296"/>
                  </a:lnTo>
                  <a:lnTo>
                    <a:pt x="80" y="296"/>
                  </a:lnTo>
                  <a:lnTo>
                    <a:pt x="48" y="288"/>
                  </a:lnTo>
                  <a:lnTo>
                    <a:pt x="24" y="280"/>
                  </a:lnTo>
                  <a:lnTo>
                    <a:pt x="8" y="248"/>
                  </a:lnTo>
                  <a:lnTo>
                    <a:pt x="0" y="184"/>
                  </a:lnTo>
                  <a:lnTo>
                    <a:pt x="0" y="112"/>
                  </a:lnTo>
                  <a:lnTo>
                    <a:pt x="0" y="48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955422" y="4680530"/>
              <a:ext cx="1196787" cy="155316"/>
            </a:xfrm>
            <a:custGeom>
              <a:avLst/>
              <a:gdLst>
                <a:gd name="T0" fmla="*/ 135427 w 1688"/>
                <a:gd name="T1" fmla="*/ 115888 h 144"/>
                <a:gd name="T2" fmla="*/ 220068 w 1688"/>
                <a:gd name="T3" fmla="*/ 103011 h 144"/>
                <a:gd name="T4" fmla="*/ 287781 w 1688"/>
                <a:gd name="T5" fmla="*/ 103011 h 144"/>
                <a:gd name="T6" fmla="*/ 380887 w 1688"/>
                <a:gd name="T7" fmla="*/ 103011 h 144"/>
                <a:gd name="T8" fmla="*/ 524778 w 1688"/>
                <a:gd name="T9" fmla="*/ 103011 h 144"/>
                <a:gd name="T10" fmla="*/ 609420 w 1688"/>
                <a:gd name="T11" fmla="*/ 90135 h 144"/>
                <a:gd name="T12" fmla="*/ 660205 w 1688"/>
                <a:gd name="T13" fmla="*/ 90135 h 144"/>
                <a:gd name="T14" fmla="*/ 719454 w 1688"/>
                <a:gd name="T15" fmla="*/ 103011 h 144"/>
                <a:gd name="T16" fmla="*/ 770239 w 1688"/>
                <a:gd name="T17" fmla="*/ 103011 h 144"/>
                <a:gd name="T18" fmla="*/ 812559 w 1688"/>
                <a:gd name="T19" fmla="*/ 115888 h 144"/>
                <a:gd name="T20" fmla="*/ 846416 w 1688"/>
                <a:gd name="T21" fmla="*/ 128764 h 144"/>
                <a:gd name="T22" fmla="*/ 888737 w 1688"/>
                <a:gd name="T23" fmla="*/ 141640 h 144"/>
                <a:gd name="T24" fmla="*/ 914129 w 1688"/>
                <a:gd name="T25" fmla="*/ 154517 h 144"/>
                <a:gd name="T26" fmla="*/ 939522 w 1688"/>
                <a:gd name="T27" fmla="*/ 167393 h 144"/>
                <a:gd name="T28" fmla="*/ 956450 w 1688"/>
                <a:gd name="T29" fmla="*/ 167393 h 144"/>
                <a:gd name="T30" fmla="*/ 973379 w 1688"/>
                <a:gd name="T31" fmla="*/ 154517 h 144"/>
                <a:gd name="T32" fmla="*/ 990307 w 1688"/>
                <a:gd name="T33" fmla="*/ 154517 h 144"/>
                <a:gd name="T34" fmla="*/ 1015699 w 1688"/>
                <a:gd name="T35" fmla="*/ 128764 h 144"/>
                <a:gd name="T36" fmla="*/ 1032628 w 1688"/>
                <a:gd name="T37" fmla="*/ 103011 h 144"/>
                <a:gd name="T38" fmla="*/ 1058020 w 1688"/>
                <a:gd name="T39" fmla="*/ 51506 h 144"/>
                <a:gd name="T40" fmla="*/ 1074948 w 1688"/>
                <a:gd name="T41" fmla="*/ 25753 h 144"/>
                <a:gd name="T42" fmla="*/ 1083413 w 1688"/>
                <a:gd name="T43" fmla="*/ 25753 h 144"/>
                <a:gd name="T44" fmla="*/ 1091877 w 1688"/>
                <a:gd name="T45" fmla="*/ 12876 h 144"/>
                <a:gd name="T46" fmla="*/ 1100341 w 1688"/>
                <a:gd name="T47" fmla="*/ 12876 h 144"/>
                <a:gd name="T48" fmla="*/ 1100341 w 1688"/>
                <a:gd name="T49" fmla="*/ 0 h 144"/>
                <a:gd name="T50" fmla="*/ 1108805 w 1688"/>
                <a:gd name="T51" fmla="*/ 0 h 144"/>
                <a:gd name="T52" fmla="*/ 1117269 w 1688"/>
                <a:gd name="T53" fmla="*/ 12876 h 144"/>
                <a:gd name="T54" fmla="*/ 1125733 w 1688"/>
                <a:gd name="T55" fmla="*/ 25753 h 144"/>
                <a:gd name="T56" fmla="*/ 1134198 w 1688"/>
                <a:gd name="T57" fmla="*/ 25753 h 144"/>
                <a:gd name="T58" fmla="*/ 1142662 w 1688"/>
                <a:gd name="T59" fmla="*/ 38629 h 144"/>
                <a:gd name="T60" fmla="*/ 1142662 w 1688"/>
                <a:gd name="T61" fmla="*/ 64382 h 144"/>
                <a:gd name="T62" fmla="*/ 1151126 w 1688"/>
                <a:gd name="T63" fmla="*/ 77258 h 144"/>
                <a:gd name="T64" fmla="*/ 1159590 w 1688"/>
                <a:gd name="T65" fmla="*/ 115888 h 144"/>
                <a:gd name="T66" fmla="*/ 1168054 w 1688"/>
                <a:gd name="T67" fmla="*/ 141640 h 144"/>
                <a:gd name="T68" fmla="*/ 1176518 w 1688"/>
                <a:gd name="T69" fmla="*/ 167393 h 144"/>
                <a:gd name="T70" fmla="*/ 1184983 w 1688"/>
                <a:gd name="T71" fmla="*/ 193146 h 144"/>
                <a:gd name="T72" fmla="*/ 1184983 w 1688"/>
                <a:gd name="T73" fmla="*/ 206022 h 144"/>
                <a:gd name="T74" fmla="*/ 1193447 w 1688"/>
                <a:gd name="T75" fmla="*/ 218899 h 144"/>
                <a:gd name="T76" fmla="*/ 1193447 w 1688"/>
                <a:gd name="T77" fmla="*/ 231775 h 144"/>
                <a:gd name="T78" fmla="*/ 1201911 w 1688"/>
                <a:gd name="T79" fmla="*/ 231775 h 144"/>
                <a:gd name="T80" fmla="*/ 1201911 w 1688"/>
                <a:gd name="T81" fmla="*/ 231775 h 144"/>
                <a:gd name="T82" fmla="*/ 1201911 w 1688"/>
                <a:gd name="T83" fmla="*/ 231775 h 144"/>
                <a:gd name="T84" fmla="*/ 1210375 w 1688"/>
                <a:gd name="T85" fmla="*/ 218899 h 144"/>
                <a:gd name="T86" fmla="*/ 1210375 w 1688"/>
                <a:gd name="T87" fmla="*/ 206022 h 144"/>
                <a:gd name="T88" fmla="*/ 1227303 w 1688"/>
                <a:gd name="T89" fmla="*/ 141640 h 144"/>
                <a:gd name="T90" fmla="*/ 1235768 w 1688"/>
                <a:gd name="T91" fmla="*/ 128764 h 144"/>
                <a:gd name="T92" fmla="*/ 1235768 w 1688"/>
                <a:gd name="T93" fmla="*/ 103011 h 144"/>
                <a:gd name="T94" fmla="*/ 1235768 w 1688"/>
                <a:gd name="T95" fmla="*/ 90135 h 144"/>
                <a:gd name="T96" fmla="*/ 1244232 w 1688"/>
                <a:gd name="T97" fmla="*/ 77258 h 144"/>
                <a:gd name="T98" fmla="*/ 1244232 w 1688"/>
                <a:gd name="T99" fmla="*/ 64382 h 144"/>
                <a:gd name="T100" fmla="*/ 1252696 w 1688"/>
                <a:gd name="T101" fmla="*/ 64382 h 144"/>
                <a:gd name="T102" fmla="*/ 1252696 w 1688"/>
                <a:gd name="T103" fmla="*/ 64382 h 144"/>
                <a:gd name="T104" fmla="*/ 1261160 w 1688"/>
                <a:gd name="T105" fmla="*/ 64382 h 144"/>
                <a:gd name="T106" fmla="*/ 1269624 w 1688"/>
                <a:gd name="T107" fmla="*/ 77258 h 144"/>
                <a:gd name="T108" fmla="*/ 1278088 w 1688"/>
                <a:gd name="T109" fmla="*/ 90135 h 144"/>
                <a:gd name="T110" fmla="*/ 1286552 w 1688"/>
                <a:gd name="T111" fmla="*/ 103011 h 144"/>
                <a:gd name="T112" fmla="*/ 1303481 w 1688"/>
                <a:gd name="T113" fmla="*/ 115888 h 144"/>
                <a:gd name="T114" fmla="*/ 1345802 w 1688"/>
                <a:gd name="T115" fmla="*/ 115888 h 144"/>
                <a:gd name="T116" fmla="*/ 1785938 w 1688"/>
                <a:gd name="T117" fmla="*/ 115888 h 14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688"/>
                <a:gd name="T178" fmla="*/ 0 h 144"/>
                <a:gd name="T179" fmla="*/ 1688 w 1688"/>
                <a:gd name="T180" fmla="*/ 144 h 14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688" h="144">
                  <a:moveTo>
                    <a:pt x="0" y="72"/>
                  </a:moveTo>
                  <a:lnTo>
                    <a:pt x="48" y="72"/>
                  </a:lnTo>
                  <a:lnTo>
                    <a:pt x="80" y="72"/>
                  </a:lnTo>
                  <a:lnTo>
                    <a:pt x="104" y="72"/>
                  </a:lnTo>
                  <a:lnTo>
                    <a:pt x="128" y="72"/>
                  </a:lnTo>
                  <a:lnTo>
                    <a:pt x="144" y="72"/>
                  </a:lnTo>
                  <a:lnTo>
                    <a:pt x="168" y="72"/>
                  </a:lnTo>
                  <a:lnTo>
                    <a:pt x="192" y="64"/>
                  </a:lnTo>
                  <a:lnTo>
                    <a:pt x="208" y="64"/>
                  </a:lnTo>
                  <a:lnTo>
                    <a:pt x="224" y="64"/>
                  </a:lnTo>
                  <a:lnTo>
                    <a:pt x="240" y="64"/>
                  </a:lnTo>
                  <a:lnTo>
                    <a:pt x="256" y="64"/>
                  </a:lnTo>
                  <a:lnTo>
                    <a:pt x="272" y="64"/>
                  </a:lnTo>
                  <a:lnTo>
                    <a:pt x="288" y="64"/>
                  </a:lnTo>
                  <a:lnTo>
                    <a:pt x="304" y="64"/>
                  </a:lnTo>
                  <a:lnTo>
                    <a:pt x="312" y="64"/>
                  </a:lnTo>
                  <a:lnTo>
                    <a:pt x="360" y="64"/>
                  </a:lnTo>
                  <a:lnTo>
                    <a:pt x="408" y="64"/>
                  </a:lnTo>
                  <a:lnTo>
                    <a:pt x="456" y="64"/>
                  </a:lnTo>
                  <a:lnTo>
                    <a:pt x="496" y="64"/>
                  </a:lnTo>
                  <a:lnTo>
                    <a:pt x="520" y="64"/>
                  </a:lnTo>
                  <a:lnTo>
                    <a:pt x="536" y="64"/>
                  </a:lnTo>
                  <a:lnTo>
                    <a:pt x="552" y="64"/>
                  </a:lnTo>
                  <a:lnTo>
                    <a:pt x="576" y="56"/>
                  </a:lnTo>
                  <a:lnTo>
                    <a:pt x="584" y="56"/>
                  </a:lnTo>
                  <a:lnTo>
                    <a:pt x="600" y="56"/>
                  </a:lnTo>
                  <a:lnTo>
                    <a:pt x="616" y="56"/>
                  </a:lnTo>
                  <a:lnTo>
                    <a:pt x="624" y="56"/>
                  </a:lnTo>
                  <a:lnTo>
                    <a:pt x="640" y="56"/>
                  </a:lnTo>
                  <a:lnTo>
                    <a:pt x="664" y="64"/>
                  </a:lnTo>
                  <a:lnTo>
                    <a:pt x="680" y="64"/>
                  </a:lnTo>
                  <a:lnTo>
                    <a:pt x="696" y="64"/>
                  </a:lnTo>
                  <a:lnTo>
                    <a:pt x="704" y="64"/>
                  </a:lnTo>
                  <a:lnTo>
                    <a:pt x="712" y="64"/>
                  </a:lnTo>
                  <a:lnTo>
                    <a:pt x="728" y="64"/>
                  </a:lnTo>
                  <a:lnTo>
                    <a:pt x="736" y="72"/>
                  </a:lnTo>
                  <a:lnTo>
                    <a:pt x="744" y="72"/>
                  </a:lnTo>
                  <a:lnTo>
                    <a:pt x="760" y="72"/>
                  </a:lnTo>
                  <a:lnTo>
                    <a:pt x="768" y="72"/>
                  </a:lnTo>
                  <a:lnTo>
                    <a:pt x="784" y="80"/>
                  </a:lnTo>
                  <a:lnTo>
                    <a:pt x="792" y="80"/>
                  </a:lnTo>
                  <a:lnTo>
                    <a:pt x="800" y="80"/>
                  </a:lnTo>
                  <a:lnTo>
                    <a:pt x="816" y="88"/>
                  </a:lnTo>
                  <a:lnTo>
                    <a:pt x="824" y="88"/>
                  </a:lnTo>
                  <a:lnTo>
                    <a:pt x="832" y="88"/>
                  </a:lnTo>
                  <a:lnTo>
                    <a:pt x="840" y="88"/>
                  </a:lnTo>
                  <a:lnTo>
                    <a:pt x="848" y="96"/>
                  </a:lnTo>
                  <a:lnTo>
                    <a:pt x="856" y="96"/>
                  </a:lnTo>
                  <a:lnTo>
                    <a:pt x="864" y="96"/>
                  </a:lnTo>
                  <a:lnTo>
                    <a:pt x="872" y="96"/>
                  </a:lnTo>
                  <a:lnTo>
                    <a:pt x="880" y="96"/>
                  </a:lnTo>
                  <a:lnTo>
                    <a:pt x="880" y="104"/>
                  </a:lnTo>
                  <a:lnTo>
                    <a:pt x="888" y="104"/>
                  </a:lnTo>
                  <a:lnTo>
                    <a:pt x="896" y="104"/>
                  </a:lnTo>
                  <a:lnTo>
                    <a:pt x="904" y="104"/>
                  </a:lnTo>
                  <a:lnTo>
                    <a:pt x="912" y="104"/>
                  </a:lnTo>
                  <a:lnTo>
                    <a:pt x="920" y="96"/>
                  </a:lnTo>
                  <a:lnTo>
                    <a:pt x="928" y="96"/>
                  </a:lnTo>
                  <a:lnTo>
                    <a:pt x="936" y="96"/>
                  </a:lnTo>
                  <a:lnTo>
                    <a:pt x="944" y="88"/>
                  </a:lnTo>
                  <a:lnTo>
                    <a:pt x="952" y="88"/>
                  </a:lnTo>
                  <a:lnTo>
                    <a:pt x="960" y="80"/>
                  </a:lnTo>
                  <a:lnTo>
                    <a:pt x="968" y="72"/>
                  </a:lnTo>
                  <a:lnTo>
                    <a:pt x="976" y="64"/>
                  </a:lnTo>
                  <a:lnTo>
                    <a:pt x="984" y="56"/>
                  </a:lnTo>
                  <a:lnTo>
                    <a:pt x="992" y="48"/>
                  </a:lnTo>
                  <a:lnTo>
                    <a:pt x="1000" y="32"/>
                  </a:lnTo>
                  <a:lnTo>
                    <a:pt x="1016" y="24"/>
                  </a:lnTo>
                  <a:lnTo>
                    <a:pt x="1016" y="16"/>
                  </a:lnTo>
                  <a:lnTo>
                    <a:pt x="1024" y="16"/>
                  </a:lnTo>
                  <a:lnTo>
                    <a:pt x="1032" y="8"/>
                  </a:lnTo>
                  <a:lnTo>
                    <a:pt x="1040" y="8"/>
                  </a:lnTo>
                  <a:lnTo>
                    <a:pt x="1040" y="0"/>
                  </a:lnTo>
                  <a:lnTo>
                    <a:pt x="1048" y="0"/>
                  </a:lnTo>
                  <a:lnTo>
                    <a:pt x="1056" y="0"/>
                  </a:lnTo>
                  <a:lnTo>
                    <a:pt x="1056" y="8"/>
                  </a:lnTo>
                  <a:lnTo>
                    <a:pt x="1064" y="8"/>
                  </a:lnTo>
                  <a:lnTo>
                    <a:pt x="1064" y="16"/>
                  </a:lnTo>
                  <a:lnTo>
                    <a:pt x="1072" y="16"/>
                  </a:lnTo>
                  <a:lnTo>
                    <a:pt x="1072" y="24"/>
                  </a:lnTo>
                  <a:lnTo>
                    <a:pt x="1080" y="24"/>
                  </a:lnTo>
                  <a:lnTo>
                    <a:pt x="1080" y="32"/>
                  </a:lnTo>
                  <a:lnTo>
                    <a:pt x="1080" y="40"/>
                  </a:lnTo>
                  <a:lnTo>
                    <a:pt x="1088" y="40"/>
                  </a:lnTo>
                  <a:lnTo>
                    <a:pt x="1088" y="48"/>
                  </a:lnTo>
                  <a:lnTo>
                    <a:pt x="1088" y="56"/>
                  </a:lnTo>
                  <a:lnTo>
                    <a:pt x="1096" y="56"/>
                  </a:lnTo>
                  <a:lnTo>
                    <a:pt x="1096" y="64"/>
                  </a:lnTo>
                  <a:lnTo>
                    <a:pt x="1096" y="72"/>
                  </a:lnTo>
                  <a:lnTo>
                    <a:pt x="1104" y="72"/>
                  </a:lnTo>
                  <a:lnTo>
                    <a:pt x="1104" y="80"/>
                  </a:lnTo>
                  <a:lnTo>
                    <a:pt x="1104" y="88"/>
                  </a:lnTo>
                  <a:lnTo>
                    <a:pt x="1104" y="96"/>
                  </a:lnTo>
                  <a:lnTo>
                    <a:pt x="1112" y="96"/>
                  </a:lnTo>
                  <a:lnTo>
                    <a:pt x="1112" y="104"/>
                  </a:lnTo>
                  <a:lnTo>
                    <a:pt x="1112" y="112"/>
                  </a:lnTo>
                  <a:lnTo>
                    <a:pt x="1120" y="120"/>
                  </a:lnTo>
                  <a:lnTo>
                    <a:pt x="1120" y="128"/>
                  </a:lnTo>
                  <a:lnTo>
                    <a:pt x="1128" y="128"/>
                  </a:lnTo>
                  <a:lnTo>
                    <a:pt x="1128" y="136"/>
                  </a:lnTo>
                  <a:lnTo>
                    <a:pt x="1128" y="144"/>
                  </a:lnTo>
                  <a:lnTo>
                    <a:pt x="1136" y="144"/>
                  </a:lnTo>
                  <a:lnTo>
                    <a:pt x="1144" y="136"/>
                  </a:lnTo>
                  <a:lnTo>
                    <a:pt x="1144" y="128"/>
                  </a:lnTo>
                  <a:lnTo>
                    <a:pt x="1152" y="120"/>
                  </a:lnTo>
                  <a:lnTo>
                    <a:pt x="1152" y="112"/>
                  </a:lnTo>
                  <a:lnTo>
                    <a:pt x="1152" y="104"/>
                  </a:lnTo>
                  <a:lnTo>
                    <a:pt x="1160" y="88"/>
                  </a:lnTo>
                  <a:lnTo>
                    <a:pt x="1160" y="80"/>
                  </a:lnTo>
                  <a:lnTo>
                    <a:pt x="1168" y="80"/>
                  </a:lnTo>
                  <a:lnTo>
                    <a:pt x="1168" y="72"/>
                  </a:lnTo>
                  <a:lnTo>
                    <a:pt x="1168" y="64"/>
                  </a:lnTo>
                  <a:lnTo>
                    <a:pt x="1168" y="56"/>
                  </a:lnTo>
                  <a:lnTo>
                    <a:pt x="1168" y="48"/>
                  </a:lnTo>
                  <a:lnTo>
                    <a:pt x="1176" y="48"/>
                  </a:lnTo>
                  <a:lnTo>
                    <a:pt x="1176" y="40"/>
                  </a:lnTo>
                  <a:lnTo>
                    <a:pt x="1184" y="40"/>
                  </a:lnTo>
                  <a:lnTo>
                    <a:pt x="1192" y="40"/>
                  </a:lnTo>
                  <a:lnTo>
                    <a:pt x="1192" y="48"/>
                  </a:lnTo>
                  <a:lnTo>
                    <a:pt x="1200" y="48"/>
                  </a:lnTo>
                  <a:lnTo>
                    <a:pt x="1200" y="56"/>
                  </a:lnTo>
                  <a:lnTo>
                    <a:pt x="1208" y="56"/>
                  </a:lnTo>
                  <a:lnTo>
                    <a:pt x="1208" y="64"/>
                  </a:lnTo>
                  <a:lnTo>
                    <a:pt x="1216" y="64"/>
                  </a:lnTo>
                  <a:lnTo>
                    <a:pt x="1224" y="64"/>
                  </a:lnTo>
                  <a:lnTo>
                    <a:pt x="1232" y="72"/>
                  </a:lnTo>
                  <a:lnTo>
                    <a:pt x="1240" y="72"/>
                  </a:lnTo>
                  <a:lnTo>
                    <a:pt x="1248" y="72"/>
                  </a:lnTo>
                  <a:lnTo>
                    <a:pt x="1256" y="72"/>
                  </a:lnTo>
                  <a:lnTo>
                    <a:pt x="1272" y="72"/>
                  </a:lnTo>
                  <a:lnTo>
                    <a:pt x="1312" y="72"/>
                  </a:lnTo>
                  <a:lnTo>
                    <a:pt x="1360" y="72"/>
                  </a:lnTo>
                  <a:lnTo>
                    <a:pt x="1424" y="72"/>
                  </a:lnTo>
                  <a:lnTo>
                    <a:pt x="1496" y="72"/>
                  </a:lnTo>
                  <a:lnTo>
                    <a:pt x="1584" y="72"/>
                  </a:lnTo>
                  <a:lnTo>
                    <a:pt x="1688" y="72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42" name="Line 9"/>
            <p:cNvSpPr>
              <a:spLocks noChangeShapeType="1"/>
            </p:cNvSpPr>
            <p:nvPr/>
          </p:nvSpPr>
          <p:spPr bwMode="auto">
            <a:xfrm>
              <a:off x="381000" y="4323090"/>
              <a:ext cx="1064" cy="358504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43" name="Line 10"/>
            <p:cNvSpPr>
              <a:spLocks noChangeShapeType="1"/>
            </p:cNvSpPr>
            <p:nvPr/>
          </p:nvSpPr>
          <p:spPr bwMode="auto">
            <a:xfrm>
              <a:off x="381000" y="4514576"/>
              <a:ext cx="582968" cy="1064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44" name="Line 11"/>
            <p:cNvSpPr>
              <a:spLocks noChangeShapeType="1"/>
            </p:cNvSpPr>
            <p:nvPr/>
          </p:nvSpPr>
          <p:spPr bwMode="auto">
            <a:xfrm>
              <a:off x="2119267" y="4744359"/>
              <a:ext cx="274463" cy="1064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2288413" y="4711381"/>
              <a:ext cx="92551" cy="82977"/>
            </a:xfrm>
            <a:custGeom>
              <a:avLst/>
              <a:gdLst>
                <a:gd name="T0" fmla="*/ 138112 w 88"/>
                <a:gd name="T1" fmla="*/ 61913 h 80"/>
                <a:gd name="T2" fmla="*/ 0 w 88"/>
                <a:gd name="T3" fmla="*/ 123825 h 80"/>
                <a:gd name="T4" fmla="*/ 62778 w 88"/>
                <a:gd name="T5" fmla="*/ 61913 h 80"/>
                <a:gd name="T6" fmla="*/ 0 w 88"/>
                <a:gd name="T7" fmla="*/ 0 h 80"/>
                <a:gd name="T8" fmla="*/ 138112 w 88"/>
                <a:gd name="T9" fmla="*/ 61913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8"/>
                <a:gd name="T16" fmla="*/ 0 h 80"/>
                <a:gd name="T17" fmla="*/ 88 w 88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8" h="80">
                  <a:moveTo>
                    <a:pt x="88" y="40"/>
                  </a:moveTo>
                  <a:lnTo>
                    <a:pt x="0" y="80"/>
                  </a:lnTo>
                  <a:lnTo>
                    <a:pt x="40" y="40"/>
                  </a:lnTo>
                  <a:lnTo>
                    <a:pt x="0" y="0"/>
                  </a:lnTo>
                  <a:lnTo>
                    <a:pt x="88" y="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1689487" y="4050754"/>
              <a:ext cx="82977" cy="90424"/>
            </a:xfrm>
            <a:custGeom>
              <a:avLst/>
              <a:gdLst>
                <a:gd name="T0" fmla="*/ 61913 w 80"/>
                <a:gd name="T1" fmla="*/ 0 h 88"/>
                <a:gd name="T2" fmla="*/ 123825 w 80"/>
                <a:gd name="T3" fmla="*/ 134938 h 88"/>
                <a:gd name="T4" fmla="*/ 61913 w 80"/>
                <a:gd name="T5" fmla="*/ 73603 h 88"/>
                <a:gd name="T6" fmla="*/ 0 w 80"/>
                <a:gd name="T7" fmla="*/ 134938 h 88"/>
                <a:gd name="T8" fmla="*/ 61913 w 80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0"/>
                <a:gd name="T16" fmla="*/ 0 h 88"/>
                <a:gd name="T17" fmla="*/ 80 w 80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0" h="88">
                  <a:moveTo>
                    <a:pt x="40" y="0"/>
                  </a:moveTo>
                  <a:lnTo>
                    <a:pt x="80" y="88"/>
                  </a:lnTo>
                  <a:lnTo>
                    <a:pt x="40" y="48"/>
                  </a:lnTo>
                  <a:lnTo>
                    <a:pt x="0" y="8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47" name="Line 14"/>
            <p:cNvSpPr>
              <a:spLocks noChangeShapeType="1"/>
            </p:cNvSpPr>
            <p:nvPr/>
          </p:nvSpPr>
          <p:spPr bwMode="auto">
            <a:xfrm flipH="1" flipV="1">
              <a:off x="1729912" y="4118838"/>
              <a:ext cx="0" cy="204252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2271392" y="2238021"/>
              <a:ext cx="1865924" cy="1907413"/>
            </a:xfrm>
            <a:custGeom>
              <a:avLst/>
              <a:gdLst>
                <a:gd name="T0" fmla="*/ 0 w 1792"/>
                <a:gd name="T1" fmla="*/ 0 h 1832"/>
                <a:gd name="T2" fmla="*/ 2784475 w 1792"/>
                <a:gd name="T3" fmla="*/ 0 h 1832"/>
                <a:gd name="T4" fmla="*/ 2784475 w 1792"/>
                <a:gd name="T5" fmla="*/ 0 h 1832"/>
                <a:gd name="T6" fmla="*/ 2784475 w 1792"/>
                <a:gd name="T7" fmla="*/ 2846388 h 1832"/>
                <a:gd name="T8" fmla="*/ 2784475 w 1792"/>
                <a:gd name="T9" fmla="*/ 2846388 h 1832"/>
                <a:gd name="T10" fmla="*/ 0 w 1792"/>
                <a:gd name="T11" fmla="*/ 2846388 h 1832"/>
                <a:gd name="T12" fmla="*/ 0 w 1792"/>
                <a:gd name="T13" fmla="*/ 2846388 h 1832"/>
                <a:gd name="T14" fmla="*/ 0 w 1792"/>
                <a:gd name="T15" fmla="*/ 0 h 1832"/>
                <a:gd name="T16" fmla="*/ 0 w 1792"/>
                <a:gd name="T17" fmla="*/ 0 h 18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92"/>
                <a:gd name="T28" fmla="*/ 0 h 1832"/>
                <a:gd name="T29" fmla="*/ 1792 w 1792"/>
                <a:gd name="T30" fmla="*/ 1832 h 18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92" h="1832">
                  <a:moveTo>
                    <a:pt x="0" y="0"/>
                  </a:moveTo>
                  <a:lnTo>
                    <a:pt x="1792" y="0"/>
                  </a:lnTo>
                  <a:lnTo>
                    <a:pt x="1792" y="1832"/>
                  </a:lnTo>
                  <a:lnTo>
                    <a:pt x="0" y="183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49" name="Line 16"/>
            <p:cNvSpPr>
              <a:spLocks noChangeShapeType="1"/>
            </p:cNvSpPr>
            <p:nvPr/>
          </p:nvSpPr>
          <p:spPr bwMode="auto">
            <a:xfrm flipV="1">
              <a:off x="2645853" y="4162455"/>
              <a:ext cx="1063" cy="407439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628832" y="4112455"/>
              <a:ext cx="41488" cy="57446"/>
            </a:xfrm>
            <a:custGeom>
              <a:avLst/>
              <a:gdLst>
                <a:gd name="T0" fmla="*/ 61912 w 40"/>
                <a:gd name="T1" fmla="*/ 73479 h 56"/>
                <a:gd name="T2" fmla="*/ 24765 w 40"/>
                <a:gd name="T3" fmla="*/ 85725 h 56"/>
                <a:gd name="T4" fmla="*/ 0 w 40"/>
                <a:gd name="T5" fmla="*/ 73479 h 56"/>
                <a:gd name="T6" fmla="*/ 0 w 40"/>
                <a:gd name="T7" fmla="*/ 73479 h 56"/>
                <a:gd name="T8" fmla="*/ 24765 w 40"/>
                <a:gd name="T9" fmla="*/ 0 h 56"/>
                <a:gd name="T10" fmla="*/ 24765 w 40"/>
                <a:gd name="T11" fmla="*/ 0 h 56"/>
                <a:gd name="T12" fmla="*/ 61912 w 40"/>
                <a:gd name="T13" fmla="*/ 73479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56"/>
                <a:gd name="T23" fmla="*/ 40 w 40"/>
                <a:gd name="T24" fmla="*/ 56 h 5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56">
                  <a:moveTo>
                    <a:pt x="40" y="48"/>
                  </a:moveTo>
                  <a:lnTo>
                    <a:pt x="16" y="56"/>
                  </a:lnTo>
                  <a:lnTo>
                    <a:pt x="0" y="48"/>
                  </a:lnTo>
                  <a:lnTo>
                    <a:pt x="16" y="0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2795850" y="4112455"/>
              <a:ext cx="42552" cy="57446"/>
            </a:xfrm>
            <a:custGeom>
              <a:avLst/>
              <a:gdLst>
                <a:gd name="T0" fmla="*/ 63500 w 40"/>
                <a:gd name="T1" fmla="*/ 73479 h 56"/>
                <a:gd name="T2" fmla="*/ 25400 w 40"/>
                <a:gd name="T3" fmla="*/ 85725 h 56"/>
                <a:gd name="T4" fmla="*/ 0 w 40"/>
                <a:gd name="T5" fmla="*/ 73479 h 56"/>
                <a:gd name="T6" fmla="*/ 0 w 40"/>
                <a:gd name="T7" fmla="*/ 73479 h 56"/>
                <a:gd name="T8" fmla="*/ 25400 w 40"/>
                <a:gd name="T9" fmla="*/ 0 h 56"/>
                <a:gd name="T10" fmla="*/ 25400 w 40"/>
                <a:gd name="T11" fmla="*/ 0 h 56"/>
                <a:gd name="T12" fmla="*/ 63500 w 40"/>
                <a:gd name="T13" fmla="*/ 73479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56"/>
                <a:gd name="T23" fmla="*/ 40 w 40"/>
                <a:gd name="T24" fmla="*/ 56 h 5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56">
                  <a:moveTo>
                    <a:pt x="40" y="48"/>
                  </a:moveTo>
                  <a:lnTo>
                    <a:pt x="16" y="56"/>
                  </a:lnTo>
                  <a:lnTo>
                    <a:pt x="0" y="48"/>
                  </a:lnTo>
                  <a:lnTo>
                    <a:pt x="16" y="0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52" name="Line 19"/>
            <p:cNvSpPr>
              <a:spLocks noChangeShapeType="1"/>
            </p:cNvSpPr>
            <p:nvPr/>
          </p:nvSpPr>
          <p:spPr bwMode="auto">
            <a:xfrm flipV="1">
              <a:off x="2812871" y="4162455"/>
              <a:ext cx="1064" cy="423397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53" name="Line 20"/>
            <p:cNvSpPr>
              <a:spLocks noChangeShapeType="1"/>
            </p:cNvSpPr>
            <p:nvPr/>
          </p:nvSpPr>
          <p:spPr bwMode="auto">
            <a:xfrm flipV="1">
              <a:off x="2979890" y="4162455"/>
              <a:ext cx="1063" cy="441481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2961805" y="4112455"/>
              <a:ext cx="42552" cy="57446"/>
            </a:xfrm>
            <a:custGeom>
              <a:avLst/>
              <a:gdLst>
                <a:gd name="T0" fmla="*/ 63500 w 40"/>
                <a:gd name="T1" fmla="*/ 73479 h 56"/>
                <a:gd name="T2" fmla="*/ 25400 w 40"/>
                <a:gd name="T3" fmla="*/ 85725 h 56"/>
                <a:gd name="T4" fmla="*/ 0 w 40"/>
                <a:gd name="T5" fmla="*/ 73479 h 56"/>
                <a:gd name="T6" fmla="*/ 0 w 40"/>
                <a:gd name="T7" fmla="*/ 73479 h 56"/>
                <a:gd name="T8" fmla="*/ 25400 w 40"/>
                <a:gd name="T9" fmla="*/ 0 h 56"/>
                <a:gd name="T10" fmla="*/ 25400 w 40"/>
                <a:gd name="T11" fmla="*/ 0 h 56"/>
                <a:gd name="T12" fmla="*/ 63500 w 40"/>
                <a:gd name="T13" fmla="*/ 73479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56"/>
                <a:gd name="T23" fmla="*/ 40 w 40"/>
                <a:gd name="T24" fmla="*/ 56 h 5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56">
                  <a:moveTo>
                    <a:pt x="40" y="48"/>
                  </a:moveTo>
                  <a:lnTo>
                    <a:pt x="16" y="56"/>
                  </a:lnTo>
                  <a:lnTo>
                    <a:pt x="0" y="48"/>
                  </a:lnTo>
                  <a:lnTo>
                    <a:pt x="16" y="0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3129887" y="4112455"/>
              <a:ext cx="41489" cy="57446"/>
            </a:xfrm>
            <a:custGeom>
              <a:avLst/>
              <a:gdLst>
                <a:gd name="T0" fmla="*/ 61913 w 40"/>
                <a:gd name="T1" fmla="*/ 73479 h 56"/>
                <a:gd name="T2" fmla="*/ 24765 w 40"/>
                <a:gd name="T3" fmla="*/ 85725 h 56"/>
                <a:gd name="T4" fmla="*/ 0 w 40"/>
                <a:gd name="T5" fmla="*/ 73479 h 56"/>
                <a:gd name="T6" fmla="*/ 0 w 40"/>
                <a:gd name="T7" fmla="*/ 73479 h 56"/>
                <a:gd name="T8" fmla="*/ 24765 w 40"/>
                <a:gd name="T9" fmla="*/ 0 h 56"/>
                <a:gd name="T10" fmla="*/ 24765 w 40"/>
                <a:gd name="T11" fmla="*/ 0 h 56"/>
                <a:gd name="T12" fmla="*/ 61913 w 40"/>
                <a:gd name="T13" fmla="*/ 73479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56"/>
                <a:gd name="T23" fmla="*/ 40 w 40"/>
                <a:gd name="T24" fmla="*/ 56 h 5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56">
                  <a:moveTo>
                    <a:pt x="40" y="48"/>
                  </a:moveTo>
                  <a:lnTo>
                    <a:pt x="16" y="56"/>
                  </a:lnTo>
                  <a:lnTo>
                    <a:pt x="0" y="48"/>
                  </a:lnTo>
                  <a:lnTo>
                    <a:pt x="16" y="0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56" name="Line 23"/>
            <p:cNvSpPr>
              <a:spLocks noChangeShapeType="1"/>
            </p:cNvSpPr>
            <p:nvPr/>
          </p:nvSpPr>
          <p:spPr bwMode="auto">
            <a:xfrm flipV="1">
              <a:off x="3144780" y="4162455"/>
              <a:ext cx="2128" cy="465949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57" name="Line 24"/>
            <p:cNvSpPr>
              <a:spLocks noChangeShapeType="1"/>
            </p:cNvSpPr>
            <p:nvPr/>
          </p:nvSpPr>
          <p:spPr bwMode="auto">
            <a:xfrm flipV="1">
              <a:off x="3311799" y="4162455"/>
              <a:ext cx="1063" cy="474459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295841" y="4112455"/>
              <a:ext cx="40425" cy="57446"/>
            </a:xfrm>
            <a:custGeom>
              <a:avLst/>
              <a:gdLst>
                <a:gd name="T0" fmla="*/ 60325 w 40"/>
                <a:gd name="T1" fmla="*/ 73479 h 56"/>
                <a:gd name="T2" fmla="*/ 24130 w 40"/>
                <a:gd name="T3" fmla="*/ 85725 h 56"/>
                <a:gd name="T4" fmla="*/ 0 w 40"/>
                <a:gd name="T5" fmla="*/ 73479 h 56"/>
                <a:gd name="T6" fmla="*/ 0 w 40"/>
                <a:gd name="T7" fmla="*/ 73479 h 56"/>
                <a:gd name="T8" fmla="*/ 24130 w 40"/>
                <a:gd name="T9" fmla="*/ 0 h 56"/>
                <a:gd name="T10" fmla="*/ 24130 w 40"/>
                <a:gd name="T11" fmla="*/ 0 h 56"/>
                <a:gd name="T12" fmla="*/ 60325 w 40"/>
                <a:gd name="T13" fmla="*/ 73479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56"/>
                <a:gd name="T23" fmla="*/ 40 w 40"/>
                <a:gd name="T24" fmla="*/ 56 h 5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56">
                  <a:moveTo>
                    <a:pt x="40" y="48"/>
                  </a:moveTo>
                  <a:lnTo>
                    <a:pt x="16" y="56"/>
                  </a:lnTo>
                  <a:lnTo>
                    <a:pt x="0" y="48"/>
                  </a:lnTo>
                  <a:lnTo>
                    <a:pt x="16" y="0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3470306" y="4112455"/>
              <a:ext cx="34042" cy="57446"/>
            </a:xfrm>
            <a:custGeom>
              <a:avLst/>
              <a:gdLst>
                <a:gd name="T0" fmla="*/ 50800 w 32"/>
                <a:gd name="T1" fmla="*/ 73479 h 56"/>
                <a:gd name="T2" fmla="*/ 25400 w 32"/>
                <a:gd name="T3" fmla="*/ 85725 h 56"/>
                <a:gd name="T4" fmla="*/ 0 w 32"/>
                <a:gd name="T5" fmla="*/ 73479 h 56"/>
                <a:gd name="T6" fmla="*/ 0 w 32"/>
                <a:gd name="T7" fmla="*/ 73479 h 56"/>
                <a:gd name="T8" fmla="*/ 25400 w 32"/>
                <a:gd name="T9" fmla="*/ 0 h 56"/>
                <a:gd name="T10" fmla="*/ 25400 w 32"/>
                <a:gd name="T11" fmla="*/ 0 h 56"/>
                <a:gd name="T12" fmla="*/ 50800 w 32"/>
                <a:gd name="T13" fmla="*/ 73479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"/>
                <a:gd name="T22" fmla="*/ 0 h 56"/>
                <a:gd name="T23" fmla="*/ 32 w 32"/>
                <a:gd name="T24" fmla="*/ 56 h 5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" h="56">
                  <a:moveTo>
                    <a:pt x="32" y="48"/>
                  </a:moveTo>
                  <a:lnTo>
                    <a:pt x="16" y="56"/>
                  </a:lnTo>
                  <a:lnTo>
                    <a:pt x="0" y="48"/>
                  </a:lnTo>
                  <a:lnTo>
                    <a:pt x="16" y="0"/>
                  </a:lnTo>
                  <a:lnTo>
                    <a:pt x="32" y="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60" name="Line 27"/>
            <p:cNvSpPr>
              <a:spLocks noChangeShapeType="1"/>
            </p:cNvSpPr>
            <p:nvPr/>
          </p:nvSpPr>
          <p:spPr bwMode="auto">
            <a:xfrm flipV="1">
              <a:off x="3487327" y="4162455"/>
              <a:ext cx="1064" cy="491480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61" name="Line 28"/>
            <p:cNvSpPr>
              <a:spLocks noChangeShapeType="1"/>
            </p:cNvSpPr>
            <p:nvPr/>
          </p:nvSpPr>
          <p:spPr bwMode="auto">
            <a:xfrm flipV="1">
              <a:off x="3645836" y="4162455"/>
              <a:ext cx="1063" cy="506374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628815" y="4112455"/>
              <a:ext cx="41488" cy="57446"/>
            </a:xfrm>
            <a:custGeom>
              <a:avLst/>
              <a:gdLst>
                <a:gd name="T0" fmla="*/ 61912 w 40"/>
                <a:gd name="T1" fmla="*/ 73479 h 56"/>
                <a:gd name="T2" fmla="*/ 24765 w 40"/>
                <a:gd name="T3" fmla="*/ 85725 h 56"/>
                <a:gd name="T4" fmla="*/ 0 w 40"/>
                <a:gd name="T5" fmla="*/ 73479 h 56"/>
                <a:gd name="T6" fmla="*/ 0 w 40"/>
                <a:gd name="T7" fmla="*/ 73479 h 56"/>
                <a:gd name="T8" fmla="*/ 24765 w 40"/>
                <a:gd name="T9" fmla="*/ 0 h 56"/>
                <a:gd name="T10" fmla="*/ 24765 w 40"/>
                <a:gd name="T11" fmla="*/ 0 h 56"/>
                <a:gd name="T12" fmla="*/ 61912 w 40"/>
                <a:gd name="T13" fmla="*/ 73479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56"/>
                <a:gd name="T23" fmla="*/ 40 w 40"/>
                <a:gd name="T24" fmla="*/ 56 h 5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56">
                  <a:moveTo>
                    <a:pt x="40" y="48"/>
                  </a:moveTo>
                  <a:lnTo>
                    <a:pt x="16" y="56"/>
                  </a:lnTo>
                  <a:lnTo>
                    <a:pt x="0" y="48"/>
                  </a:lnTo>
                  <a:lnTo>
                    <a:pt x="16" y="0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3794769" y="4112455"/>
              <a:ext cx="42552" cy="57446"/>
            </a:xfrm>
            <a:custGeom>
              <a:avLst/>
              <a:gdLst>
                <a:gd name="T0" fmla="*/ 63500 w 40"/>
                <a:gd name="T1" fmla="*/ 73479 h 56"/>
                <a:gd name="T2" fmla="*/ 25400 w 40"/>
                <a:gd name="T3" fmla="*/ 85725 h 56"/>
                <a:gd name="T4" fmla="*/ 0 w 40"/>
                <a:gd name="T5" fmla="*/ 73479 h 56"/>
                <a:gd name="T6" fmla="*/ 0 w 40"/>
                <a:gd name="T7" fmla="*/ 73479 h 56"/>
                <a:gd name="T8" fmla="*/ 25400 w 40"/>
                <a:gd name="T9" fmla="*/ 0 h 56"/>
                <a:gd name="T10" fmla="*/ 25400 w 40"/>
                <a:gd name="T11" fmla="*/ 0 h 56"/>
                <a:gd name="T12" fmla="*/ 63500 w 40"/>
                <a:gd name="T13" fmla="*/ 73479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56"/>
                <a:gd name="T23" fmla="*/ 40 w 40"/>
                <a:gd name="T24" fmla="*/ 56 h 5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56">
                  <a:moveTo>
                    <a:pt x="40" y="48"/>
                  </a:moveTo>
                  <a:lnTo>
                    <a:pt x="16" y="56"/>
                  </a:lnTo>
                  <a:lnTo>
                    <a:pt x="0" y="48"/>
                  </a:lnTo>
                  <a:lnTo>
                    <a:pt x="16" y="0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64" name="Line 31"/>
            <p:cNvSpPr>
              <a:spLocks noChangeShapeType="1"/>
            </p:cNvSpPr>
            <p:nvPr/>
          </p:nvSpPr>
          <p:spPr bwMode="auto">
            <a:xfrm flipV="1">
              <a:off x="3811790" y="4162455"/>
              <a:ext cx="2128" cy="523395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65" name="Line 32"/>
            <p:cNvSpPr>
              <a:spLocks noChangeShapeType="1"/>
            </p:cNvSpPr>
            <p:nvPr/>
          </p:nvSpPr>
          <p:spPr bwMode="auto">
            <a:xfrm flipV="1">
              <a:off x="3976680" y="4162455"/>
              <a:ext cx="2128" cy="540416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961787" y="4112455"/>
              <a:ext cx="41489" cy="57446"/>
            </a:xfrm>
            <a:custGeom>
              <a:avLst/>
              <a:gdLst>
                <a:gd name="T0" fmla="*/ 61913 w 40"/>
                <a:gd name="T1" fmla="*/ 73479 h 56"/>
                <a:gd name="T2" fmla="*/ 24765 w 40"/>
                <a:gd name="T3" fmla="*/ 85725 h 56"/>
                <a:gd name="T4" fmla="*/ 0 w 40"/>
                <a:gd name="T5" fmla="*/ 73479 h 56"/>
                <a:gd name="T6" fmla="*/ 0 w 40"/>
                <a:gd name="T7" fmla="*/ 73479 h 56"/>
                <a:gd name="T8" fmla="*/ 24765 w 40"/>
                <a:gd name="T9" fmla="*/ 0 h 56"/>
                <a:gd name="T10" fmla="*/ 24765 w 40"/>
                <a:gd name="T11" fmla="*/ 0 h 56"/>
                <a:gd name="T12" fmla="*/ 61913 w 40"/>
                <a:gd name="T13" fmla="*/ 73479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56"/>
                <a:gd name="T23" fmla="*/ 40 w 40"/>
                <a:gd name="T24" fmla="*/ 56 h 5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56">
                  <a:moveTo>
                    <a:pt x="40" y="48"/>
                  </a:moveTo>
                  <a:lnTo>
                    <a:pt x="16" y="56"/>
                  </a:lnTo>
                  <a:lnTo>
                    <a:pt x="0" y="48"/>
                  </a:lnTo>
                  <a:lnTo>
                    <a:pt x="16" y="0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2254371" y="2472060"/>
              <a:ext cx="49999" cy="41489"/>
            </a:xfrm>
            <a:custGeom>
              <a:avLst/>
              <a:gdLst>
                <a:gd name="T0" fmla="*/ 0 w 48"/>
                <a:gd name="T1" fmla="*/ 61913 h 40"/>
                <a:gd name="T2" fmla="*/ 0 w 48"/>
                <a:gd name="T3" fmla="*/ 37148 h 40"/>
                <a:gd name="T4" fmla="*/ 0 w 48"/>
                <a:gd name="T5" fmla="*/ 0 h 40"/>
                <a:gd name="T6" fmla="*/ 0 w 48"/>
                <a:gd name="T7" fmla="*/ 0 h 40"/>
                <a:gd name="T8" fmla="*/ 74612 w 48"/>
                <a:gd name="T9" fmla="*/ 37148 h 40"/>
                <a:gd name="T10" fmla="*/ 74612 w 48"/>
                <a:gd name="T11" fmla="*/ 37148 h 40"/>
                <a:gd name="T12" fmla="*/ 0 w 48"/>
                <a:gd name="T13" fmla="*/ 61913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40"/>
                <a:gd name="T23" fmla="*/ 48 w 48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40">
                  <a:moveTo>
                    <a:pt x="0" y="40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48" y="24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68" name="Line 35"/>
            <p:cNvSpPr>
              <a:spLocks noChangeShapeType="1"/>
            </p:cNvSpPr>
            <p:nvPr/>
          </p:nvSpPr>
          <p:spPr bwMode="auto">
            <a:xfrm>
              <a:off x="1879910" y="2496528"/>
              <a:ext cx="374461" cy="1063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69" name="Line 36"/>
            <p:cNvSpPr>
              <a:spLocks noChangeShapeType="1"/>
            </p:cNvSpPr>
            <p:nvPr/>
          </p:nvSpPr>
          <p:spPr bwMode="auto">
            <a:xfrm flipV="1">
              <a:off x="1879910" y="2659290"/>
              <a:ext cx="364887" cy="4255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2244796" y="2638014"/>
              <a:ext cx="48935" cy="41489"/>
            </a:xfrm>
            <a:custGeom>
              <a:avLst/>
              <a:gdLst>
                <a:gd name="T0" fmla="*/ 0 w 48"/>
                <a:gd name="T1" fmla="*/ 61913 h 40"/>
                <a:gd name="T2" fmla="*/ 0 w 48"/>
                <a:gd name="T3" fmla="*/ 37148 h 40"/>
                <a:gd name="T4" fmla="*/ 0 w 48"/>
                <a:gd name="T5" fmla="*/ 0 h 40"/>
                <a:gd name="T6" fmla="*/ 0 w 48"/>
                <a:gd name="T7" fmla="*/ 0 h 40"/>
                <a:gd name="T8" fmla="*/ 73025 w 48"/>
                <a:gd name="T9" fmla="*/ 37148 h 40"/>
                <a:gd name="T10" fmla="*/ 73025 w 48"/>
                <a:gd name="T11" fmla="*/ 37148 h 40"/>
                <a:gd name="T12" fmla="*/ 0 w 48"/>
                <a:gd name="T13" fmla="*/ 61913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40"/>
                <a:gd name="T23" fmla="*/ 48 w 48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40">
                  <a:moveTo>
                    <a:pt x="0" y="40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48" y="24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2254371" y="2805033"/>
              <a:ext cx="49999" cy="41488"/>
            </a:xfrm>
            <a:custGeom>
              <a:avLst/>
              <a:gdLst>
                <a:gd name="T0" fmla="*/ 0 w 48"/>
                <a:gd name="T1" fmla="*/ 61912 h 40"/>
                <a:gd name="T2" fmla="*/ 0 w 48"/>
                <a:gd name="T3" fmla="*/ 37147 h 40"/>
                <a:gd name="T4" fmla="*/ 0 w 48"/>
                <a:gd name="T5" fmla="*/ 0 h 40"/>
                <a:gd name="T6" fmla="*/ 0 w 48"/>
                <a:gd name="T7" fmla="*/ 0 h 40"/>
                <a:gd name="T8" fmla="*/ 74612 w 48"/>
                <a:gd name="T9" fmla="*/ 37147 h 40"/>
                <a:gd name="T10" fmla="*/ 74612 w 48"/>
                <a:gd name="T11" fmla="*/ 37147 h 40"/>
                <a:gd name="T12" fmla="*/ 0 w 48"/>
                <a:gd name="T13" fmla="*/ 61912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40"/>
                <a:gd name="T23" fmla="*/ 48 w 48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40">
                  <a:moveTo>
                    <a:pt x="0" y="40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48" y="24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72" name="Line 39"/>
            <p:cNvSpPr>
              <a:spLocks noChangeShapeType="1"/>
            </p:cNvSpPr>
            <p:nvPr/>
          </p:nvSpPr>
          <p:spPr bwMode="auto">
            <a:xfrm>
              <a:off x="1879910" y="2829500"/>
              <a:ext cx="374461" cy="1064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73" name="Line 40"/>
            <p:cNvSpPr>
              <a:spLocks noChangeShapeType="1"/>
            </p:cNvSpPr>
            <p:nvPr/>
          </p:nvSpPr>
          <p:spPr bwMode="auto">
            <a:xfrm>
              <a:off x="1879910" y="2997582"/>
              <a:ext cx="374461" cy="0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254371" y="2970987"/>
              <a:ext cx="49999" cy="41488"/>
            </a:xfrm>
            <a:custGeom>
              <a:avLst/>
              <a:gdLst>
                <a:gd name="T0" fmla="*/ 0 w 48"/>
                <a:gd name="T1" fmla="*/ 61912 h 40"/>
                <a:gd name="T2" fmla="*/ 0 w 48"/>
                <a:gd name="T3" fmla="*/ 37147 h 40"/>
                <a:gd name="T4" fmla="*/ 0 w 48"/>
                <a:gd name="T5" fmla="*/ 0 h 40"/>
                <a:gd name="T6" fmla="*/ 0 w 48"/>
                <a:gd name="T7" fmla="*/ 0 h 40"/>
                <a:gd name="T8" fmla="*/ 74612 w 48"/>
                <a:gd name="T9" fmla="*/ 37147 h 40"/>
                <a:gd name="T10" fmla="*/ 74612 w 48"/>
                <a:gd name="T11" fmla="*/ 37147 h 40"/>
                <a:gd name="T12" fmla="*/ 0 w 48"/>
                <a:gd name="T13" fmla="*/ 61912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40"/>
                <a:gd name="T23" fmla="*/ 48 w 48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40">
                  <a:moveTo>
                    <a:pt x="0" y="40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48" y="24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2254371" y="3138005"/>
              <a:ext cx="49999" cy="41489"/>
            </a:xfrm>
            <a:custGeom>
              <a:avLst/>
              <a:gdLst>
                <a:gd name="T0" fmla="*/ 0 w 48"/>
                <a:gd name="T1" fmla="*/ 61913 h 40"/>
                <a:gd name="T2" fmla="*/ 0 w 48"/>
                <a:gd name="T3" fmla="*/ 37148 h 40"/>
                <a:gd name="T4" fmla="*/ 0 w 48"/>
                <a:gd name="T5" fmla="*/ 0 h 40"/>
                <a:gd name="T6" fmla="*/ 0 w 48"/>
                <a:gd name="T7" fmla="*/ 0 h 40"/>
                <a:gd name="T8" fmla="*/ 74612 w 48"/>
                <a:gd name="T9" fmla="*/ 37148 h 40"/>
                <a:gd name="T10" fmla="*/ 74612 w 48"/>
                <a:gd name="T11" fmla="*/ 37148 h 40"/>
                <a:gd name="T12" fmla="*/ 0 w 48"/>
                <a:gd name="T13" fmla="*/ 61913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40"/>
                <a:gd name="T23" fmla="*/ 48 w 48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40">
                  <a:moveTo>
                    <a:pt x="0" y="40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48" y="24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76" name="Line 43"/>
            <p:cNvSpPr>
              <a:spLocks noChangeShapeType="1"/>
            </p:cNvSpPr>
            <p:nvPr/>
          </p:nvSpPr>
          <p:spPr bwMode="auto">
            <a:xfrm>
              <a:off x="1879910" y="3162473"/>
              <a:ext cx="374461" cy="1063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77" name="Line 44"/>
            <p:cNvSpPr>
              <a:spLocks noChangeShapeType="1"/>
            </p:cNvSpPr>
            <p:nvPr/>
          </p:nvSpPr>
          <p:spPr bwMode="auto">
            <a:xfrm>
              <a:off x="1879910" y="3328427"/>
              <a:ext cx="374461" cy="2128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254371" y="3303959"/>
              <a:ext cx="49999" cy="41489"/>
            </a:xfrm>
            <a:custGeom>
              <a:avLst/>
              <a:gdLst>
                <a:gd name="T0" fmla="*/ 0 w 48"/>
                <a:gd name="T1" fmla="*/ 61913 h 40"/>
                <a:gd name="T2" fmla="*/ 0 w 48"/>
                <a:gd name="T3" fmla="*/ 37148 h 40"/>
                <a:gd name="T4" fmla="*/ 0 w 48"/>
                <a:gd name="T5" fmla="*/ 0 h 40"/>
                <a:gd name="T6" fmla="*/ 0 w 48"/>
                <a:gd name="T7" fmla="*/ 0 h 40"/>
                <a:gd name="T8" fmla="*/ 74612 w 48"/>
                <a:gd name="T9" fmla="*/ 37148 h 40"/>
                <a:gd name="T10" fmla="*/ 74612 w 48"/>
                <a:gd name="T11" fmla="*/ 37148 h 40"/>
                <a:gd name="T12" fmla="*/ 0 w 48"/>
                <a:gd name="T13" fmla="*/ 61913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40"/>
                <a:gd name="T23" fmla="*/ 48 w 48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40">
                  <a:moveTo>
                    <a:pt x="0" y="40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48" y="24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371" y="3469914"/>
              <a:ext cx="49999" cy="43617"/>
            </a:xfrm>
            <a:custGeom>
              <a:avLst/>
              <a:gdLst>
                <a:gd name="T0" fmla="*/ 0 w 48"/>
                <a:gd name="T1" fmla="*/ 65088 h 40"/>
                <a:gd name="T2" fmla="*/ 0 w 48"/>
                <a:gd name="T3" fmla="*/ 39053 h 40"/>
                <a:gd name="T4" fmla="*/ 0 w 48"/>
                <a:gd name="T5" fmla="*/ 0 h 40"/>
                <a:gd name="T6" fmla="*/ 0 w 48"/>
                <a:gd name="T7" fmla="*/ 0 h 40"/>
                <a:gd name="T8" fmla="*/ 74612 w 48"/>
                <a:gd name="T9" fmla="*/ 39053 h 40"/>
                <a:gd name="T10" fmla="*/ 74612 w 48"/>
                <a:gd name="T11" fmla="*/ 39053 h 40"/>
                <a:gd name="T12" fmla="*/ 0 w 48"/>
                <a:gd name="T13" fmla="*/ 65088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40"/>
                <a:gd name="T23" fmla="*/ 48 w 48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40">
                  <a:moveTo>
                    <a:pt x="0" y="40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48" y="24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80" name="Line 47"/>
            <p:cNvSpPr>
              <a:spLocks noChangeShapeType="1"/>
            </p:cNvSpPr>
            <p:nvPr/>
          </p:nvSpPr>
          <p:spPr bwMode="auto">
            <a:xfrm>
              <a:off x="1888420" y="3495445"/>
              <a:ext cx="365951" cy="1064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81" name="Line 48"/>
            <p:cNvSpPr>
              <a:spLocks noChangeShapeType="1"/>
            </p:cNvSpPr>
            <p:nvPr/>
          </p:nvSpPr>
          <p:spPr bwMode="auto">
            <a:xfrm>
              <a:off x="1888420" y="3662464"/>
              <a:ext cx="365951" cy="2128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54371" y="3637996"/>
              <a:ext cx="49999" cy="40425"/>
            </a:xfrm>
            <a:custGeom>
              <a:avLst/>
              <a:gdLst>
                <a:gd name="T0" fmla="*/ 0 w 48"/>
                <a:gd name="T1" fmla="*/ 60325 h 40"/>
                <a:gd name="T2" fmla="*/ 0 w 48"/>
                <a:gd name="T3" fmla="*/ 36195 h 40"/>
                <a:gd name="T4" fmla="*/ 0 w 48"/>
                <a:gd name="T5" fmla="*/ 0 h 40"/>
                <a:gd name="T6" fmla="*/ 0 w 48"/>
                <a:gd name="T7" fmla="*/ 0 h 40"/>
                <a:gd name="T8" fmla="*/ 74612 w 48"/>
                <a:gd name="T9" fmla="*/ 36195 h 40"/>
                <a:gd name="T10" fmla="*/ 74612 w 48"/>
                <a:gd name="T11" fmla="*/ 36195 h 40"/>
                <a:gd name="T12" fmla="*/ 0 w 48"/>
                <a:gd name="T13" fmla="*/ 60325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40"/>
                <a:gd name="T23" fmla="*/ 48 w 48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40">
                  <a:moveTo>
                    <a:pt x="0" y="40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48" y="24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2254371" y="3802887"/>
              <a:ext cx="49999" cy="41488"/>
            </a:xfrm>
            <a:custGeom>
              <a:avLst/>
              <a:gdLst>
                <a:gd name="T0" fmla="*/ 0 w 48"/>
                <a:gd name="T1" fmla="*/ 61912 h 40"/>
                <a:gd name="T2" fmla="*/ 0 w 48"/>
                <a:gd name="T3" fmla="*/ 37147 h 40"/>
                <a:gd name="T4" fmla="*/ 0 w 48"/>
                <a:gd name="T5" fmla="*/ 0 h 40"/>
                <a:gd name="T6" fmla="*/ 0 w 48"/>
                <a:gd name="T7" fmla="*/ 0 h 40"/>
                <a:gd name="T8" fmla="*/ 74612 w 48"/>
                <a:gd name="T9" fmla="*/ 37147 h 40"/>
                <a:gd name="T10" fmla="*/ 74612 w 48"/>
                <a:gd name="T11" fmla="*/ 37147 h 40"/>
                <a:gd name="T12" fmla="*/ 0 w 48"/>
                <a:gd name="T13" fmla="*/ 61912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40"/>
                <a:gd name="T23" fmla="*/ 48 w 48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40">
                  <a:moveTo>
                    <a:pt x="0" y="40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48" y="24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84" name="Line 51"/>
            <p:cNvSpPr>
              <a:spLocks noChangeShapeType="1"/>
            </p:cNvSpPr>
            <p:nvPr/>
          </p:nvSpPr>
          <p:spPr bwMode="auto">
            <a:xfrm>
              <a:off x="1896931" y="3829482"/>
              <a:ext cx="357440" cy="1064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3753280" y="4279474"/>
              <a:ext cx="115956" cy="324462"/>
            </a:xfrm>
            <a:custGeom>
              <a:avLst/>
              <a:gdLst>
                <a:gd name="T0" fmla="*/ 123599 w 112"/>
                <a:gd name="T1" fmla="*/ 49660 h 312"/>
                <a:gd name="T2" fmla="*/ 123599 w 112"/>
                <a:gd name="T3" fmla="*/ 74490 h 312"/>
                <a:gd name="T4" fmla="*/ 123599 w 112"/>
                <a:gd name="T5" fmla="*/ 74490 h 312"/>
                <a:gd name="T6" fmla="*/ 111239 w 112"/>
                <a:gd name="T7" fmla="*/ 99320 h 312"/>
                <a:gd name="T8" fmla="*/ 86519 w 112"/>
                <a:gd name="T9" fmla="*/ 111735 h 312"/>
                <a:gd name="T10" fmla="*/ 86519 w 112"/>
                <a:gd name="T11" fmla="*/ 111735 h 312"/>
                <a:gd name="T12" fmla="*/ 49439 w 112"/>
                <a:gd name="T13" fmla="*/ 124151 h 312"/>
                <a:gd name="T14" fmla="*/ 12360 w 112"/>
                <a:gd name="T15" fmla="*/ 148981 h 312"/>
                <a:gd name="T16" fmla="*/ 12360 w 112"/>
                <a:gd name="T17" fmla="*/ 148981 h 312"/>
                <a:gd name="T18" fmla="*/ 0 w 112"/>
                <a:gd name="T19" fmla="*/ 186226 h 312"/>
                <a:gd name="T20" fmla="*/ 12360 w 112"/>
                <a:gd name="T21" fmla="*/ 198641 h 312"/>
                <a:gd name="T22" fmla="*/ 12360 w 112"/>
                <a:gd name="T23" fmla="*/ 198641 h 312"/>
                <a:gd name="T24" fmla="*/ 37080 w 112"/>
                <a:gd name="T25" fmla="*/ 211056 h 312"/>
                <a:gd name="T26" fmla="*/ 74159 w 112"/>
                <a:gd name="T27" fmla="*/ 211056 h 312"/>
                <a:gd name="T28" fmla="*/ 74159 w 112"/>
                <a:gd name="T29" fmla="*/ 211056 h 312"/>
                <a:gd name="T30" fmla="*/ 98879 w 112"/>
                <a:gd name="T31" fmla="*/ 235886 h 312"/>
                <a:gd name="T32" fmla="*/ 123599 w 112"/>
                <a:gd name="T33" fmla="*/ 248301 h 312"/>
                <a:gd name="T34" fmla="*/ 123599 w 112"/>
                <a:gd name="T35" fmla="*/ 248301 h 312"/>
                <a:gd name="T36" fmla="*/ 148318 w 112"/>
                <a:gd name="T37" fmla="*/ 260716 h 312"/>
                <a:gd name="T38" fmla="*/ 148318 w 112"/>
                <a:gd name="T39" fmla="*/ 273131 h 312"/>
                <a:gd name="T40" fmla="*/ 148318 w 112"/>
                <a:gd name="T41" fmla="*/ 273131 h 312"/>
                <a:gd name="T42" fmla="*/ 135958 w 112"/>
                <a:gd name="T43" fmla="*/ 285546 h 312"/>
                <a:gd name="T44" fmla="*/ 98879 w 112"/>
                <a:gd name="T45" fmla="*/ 310376 h 312"/>
                <a:gd name="T46" fmla="*/ 98879 w 112"/>
                <a:gd name="T47" fmla="*/ 310376 h 312"/>
                <a:gd name="T48" fmla="*/ 61799 w 112"/>
                <a:gd name="T49" fmla="*/ 322791 h 312"/>
                <a:gd name="T50" fmla="*/ 49439 w 112"/>
                <a:gd name="T51" fmla="*/ 335206 h 312"/>
                <a:gd name="T52" fmla="*/ 49439 w 112"/>
                <a:gd name="T53" fmla="*/ 335206 h 312"/>
                <a:gd name="T54" fmla="*/ 37080 w 112"/>
                <a:gd name="T55" fmla="*/ 360036 h 312"/>
                <a:gd name="T56" fmla="*/ 49439 w 112"/>
                <a:gd name="T57" fmla="*/ 372452 h 312"/>
                <a:gd name="T58" fmla="*/ 49439 w 112"/>
                <a:gd name="T59" fmla="*/ 372452 h 312"/>
                <a:gd name="T60" fmla="*/ 61799 w 112"/>
                <a:gd name="T61" fmla="*/ 384867 h 312"/>
                <a:gd name="T62" fmla="*/ 98879 w 112"/>
                <a:gd name="T63" fmla="*/ 397282 h 312"/>
                <a:gd name="T64" fmla="*/ 98879 w 112"/>
                <a:gd name="T65" fmla="*/ 397282 h 312"/>
                <a:gd name="T66" fmla="*/ 123599 w 112"/>
                <a:gd name="T67" fmla="*/ 409697 h 312"/>
                <a:gd name="T68" fmla="*/ 148318 w 112"/>
                <a:gd name="T69" fmla="*/ 409697 h 312"/>
                <a:gd name="T70" fmla="*/ 148318 w 112"/>
                <a:gd name="T71" fmla="*/ 409697 h 312"/>
                <a:gd name="T72" fmla="*/ 173038 w 112"/>
                <a:gd name="T73" fmla="*/ 422112 h 312"/>
                <a:gd name="T74" fmla="*/ 173038 w 112"/>
                <a:gd name="T75" fmla="*/ 446942 h 312"/>
                <a:gd name="T76" fmla="*/ 173038 w 112"/>
                <a:gd name="T77" fmla="*/ 446942 h 312"/>
                <a:gd name="T78" fmla="*/ 160678 w 112"/>
                <a:gd name="T79" fmla="*/ 459357 h 312"/>
                <a:gd name="T80" fmla="*/ 148318 w 112"/>
                <a:gd name="T81" fmla="*/ 459357 h 312"/>
                <a:gd name="T82" fmla="*/ 123599 w 112"/>
                <a:gd name="T83" fmla="*/ 471772 h 312"/>
                <a:gd name="T84" fmla="*/ 86519 w 112"/>
                <a:gd name="T85" fmla="*/ 484187 h 3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2"/>
                <a:gd name="T130" fmla="*/ 0 h 312"/>
                <a:gd name="T131" fmla="*/ 112 w 112"/>
                <a:gd name="T132" fmla="*/ 312 h 3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2" h="312">
                  <a:moveTo>
                    <a:pt x="56" y="0"/>
                  </a:moveTo>
                  <a:lnTo>
                    <a:pt x="80" y="32"/>
                  </a:lnTo>
                  <a:lnTo>
                    <a:pt x="80" y="48"/>
                  </a:lnTo>
                  <a:lnTo>
                    <a:pt x="72" y="64"/>
                  </a:lnTo>
                  <a:lnTo>
                    <a:pt x="56" y="72"/>
                  </a:lnTo>
                  <a:lnTo>
                    <a:pt x="32" y="80"/>
                  </a:lnTo>
                  <a:lnTo>
                    <a:pt x="8" y="96"/>
                  </a:lnTo>
                  <a:lnTo>
                    <a:pt x="0" y="120"/>
                  </a:lnTo>
                  <a:lnTo>
                    <a:pt x="8" y="128"/>
                  </a:lnTo>
                  <a:lnTo>
                    <a:pt x="24" y="136"/>
                  </a:lnTo>
                  <a:lnTo>
                    <a:pt x="48" y="136"/>
                  </a:lnTo>
                  <a:lnTo>
                    <a:pt x="64" y="152"/>
                  </a:lnTo>
                  <a:lnTo>
                    <a:pt x="80" y="160"/>
                  </a:lnTo>
                  <a:lnTo>
                    <a:pt x="96" y="168"/>
                  </a:lnTo>
                  <a:lnTo>
                    <a:pt x="96" y="176"/>
                  </a:lnTo>
                  <a:lnTo>
                    <a:pt x="88" y="184"/>
                  </a:lnTo>
                  <a:lnTo>
                    <a:pt x="64" y="200"/>
                  </a:lnTo>
                  <a:lnTo>
                    <a:pt x="40" y="208"/>
                  </a:lnTo>
                  <a:lnTo>
                    <a:pt x="32" y="216"/>
                  </a:lnTo>
                  <a:lnTo>
                    <a:pt x="24" y="232"/>
                  </a:lnTo>
                  <a:lnTo>
                    <a:pt x="32" y="240"/>
                  </a:lnTo>
                  <a:lnTo>
                    <a:pt x="40" y="248"/>
                  </a:lnTo>
                  <a:lnTo>
                    <a:pt x="64" y="256"/>
                  </a:lnTo>
                  <a:lnTo>
                    <a:pt x="80" y="264"/>
                  </a:lnTo>
                  <a:lnTo>
                    <a:pt x="96" y="264"/>
                  </a:lnTo>
                  <a:lnTo>
                    <a:pt x="112" y="272"/>
                  </a:lnTo>
                  <a:lnTo>
                    <a:pt x="112" y="288"/>
                  </a:lnTo>
                  <a:lnTo>
                    <a:pt x="104" y="296"/>
                  </a:lnTo>
                  <a:lnTo>
                    <a:pt x="96" y="296"/>
                  </a:lnTo>
                  <a:lnTo>
                    <a:pt x="80" y="304"/>
                  </a:lnTo>
                  <a:lnTo>
                    <a:pt x="56" y="312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1896931" y="2613547"/>
              <a:ext cx="315951" cy="108509"/>
            </a:xfrm>
            <a:custGeom>
              <a:avLst/>
              <a:gdLst>
                <a:gd name="T0" fmla="*/ 434264 w 304"/>
                <a:gd name="T1" fmla="*/ 112102 h 104"/>
                <a:gd name="T2" fmla="*/ 397042 w 304"/>
                <a:gd name="T3" fmla="*/ 124558 h 104"/>
                <a:gd name="T4" fmla="*/ 397042 w 304"/>
                <a:gd name="T5" fmla="*/ 124558 h 104"/>
                <a:gd name="T6" fmla="*/ 384634 w 304"/>
                <a:gd name="T7" fmla="*/ 112102 h 104"/>
                <a:gd name="T8" fmla="*/ 372227 w 304"/>
                <a:gd name="T9" fmla="*/ 74735 h 104"/>
                <a:gd name="T10" fmla="*/ 372227 w 304"/>
                <a:gd name="T11" fmla="*/ 74735 h 104"/>
                <a:gd name="T12" fmla="*/ 359819 w 304"/>
                <a:gd name="T13" fmla="*/ 37367 h 104"/>
                <a:gd name="T14" fmla="*/ 322596 w 304"/>
                <a:gd name="T15" fmla="*/ 12456 h 104"/>
                <a:gd name="T16" fmla="*/ 322596 w 304"/>
                <a:gd name="T17" fmla="*/ 12456 h 104"/>
                <a:gd name="T18" fmla="*/ 297781 w 304"/>
                <a:gd name="T19" fmla="*/ 0 h 104"/>
                <a:gd name="T20" fmla="*/ 285374 w 304"/>
                <a:gd name="T21" fmla="*/ 12456 h 104"/>
                <a:gd name="T22" fmla="*/ 285374 w 304"/>
                <a:gd name="T23" fmla="*/ 12456 h 104"/>
                <a:gd name="T24" fmla="*/ 272966 w 304"/>
                <a:gd name="T25" fmla="*/ 37367 h 104"/>
                <a:gd name="T26" fmla="*/ 260559 w 304"/>
                <a:gd name="T27" fmla="*/ 62279 h 104"/>
                <a:gd name="T28" fmla="*/ 260559 w 304"/>
                <a:gd name="T29" fmla="*/ 62279 h 104"/>
                <a:gd name="T30" fmla="*/ 248151 w 304"/>
                <a:gd name="T31" fmla="*/ 87190 h 104"/>
                <a:gd name="T32" fmla="*/ 235744 w 304"/>
                <a:gd name="T33" fmla="*/ 124558 h 104"/>
                <a:gd name="T34" fmla="*/ 235744 w 304"/>
                <a:gd name="T35" fmla="*/ 124558 h 104"/>
                <a:gd name="T36" fmla="*/ 223336 w 304"/>
                <a:gd name="T37" fmla="*/ 137013 h 104"/>
                <a:gd name="T38" fmla="*/ 198521 w 304"/>
                <a:gd name="T39" fmla="*/ 137013 h 104"/>
                <a:gd name="T40" fmla="*/ 198521 w 304"/>
                <a:gd name="T41" fmla="*/ 137013 h 104"/>
                <a:gd name="T42" fmla="*/ 186113 w 304"/>
                <a:gd name="T43" fmla="*/ 124558 h 104"/>
                <a:gd name="T44" fmla="*/ 173706 w 304"/>
                <a:gd name="T45" fmla="*/ 87190 h 104"/>
                <a:gd name="T46" fmla="*/ 173706 w 304"/>
                <a:gd name="T47" fmla="*/ 87190 h 104"/>
                <a:gd name="T48" fmla="*/ 161298 w 304"/>
                <a:gd name="T49" fmla="*/ 49823 h 104"/>
                <a:gd name="T50" fmla="*/ 136483 w 304"/>
                <a:gd name="T51" fmla="*/ 37367 h 104"/>
                <a:gd name="T52" fmla="*/ 136483 w 304"/>
                <a:gd name="T53" fmla="*/ 37367 h 104"/>
                <a:gd name="T54" fmla="*/ 124076 w 304"/>
                <a:gd name="T55" fmla="*/ 37367 h 104"/>
                <a:gd name="T56" fmla="*/ 111668 w 304"/>
                <a:gd name="T57" fmla="*/ 37367 h 104"/>
                <a:gd name="T58" fmla="*/ 111668 w 304"/>
                <a:gd name="T59" fmla="*/ 37367 h 104"/>
                <a:gd name="T60" fmla="*/ 86853 w 304"/>
                <a:gd name="T61" fmla="*/ 62279 h 104"/>
                <a:gd name="T62" fmla="*/ 86853 w 304"/>
                <a:gd name="T63" fmla="*/ 87190 h 104"/>
                <a:gd name="T64" fmla="*/ 86853 w 304"/>
                <a:gd name="T65" fmla="*/ 87190 h 104"/>
                <a:gd name="T66" fmla="*/ 74445 w 304"/>
                <a:gd name="T67" fmla="*/ 124558 h 104"/>
                <a:gd name="T68" fmla="*/ 62038 w 304"/>
                <a:gd name="T69" fmla="*/ 149469 h 104"/>
                <a:gd name="T70" fmla="*/ 62038 w 304"/>
                <a:gd name="T71" fmla="*/ 149469 h 104"/>
                <a:gd name="T72" fmla="*/ 49630 w 304"/>
                <a:gd name="T73" fmla="*/ 161925 h 104"/>
                <a:gd name="T74" fmla="*/ 37223 w 304"/>
                <a:gd name="T75" fmla="*/ 161925 h 104"/>
                <a:gd name="T76" fmla="*/ 37223 w 304"/>
                <a:gd name="T77" fmla="*/ 161925 h 104"/>
                <a:gd name="T78" fmla="*/ 24815 w 304"/>
                <a:gd name="T79" fmla="*/ 149469 h 104"/>
                <a:gd name="T80" fmla="*/ 12408 w 304"/>
                <a:gd name="T81" fmla="*/ 137013 h 104"/>
                <a:gd name="T82" fmla="*/ 0 w 304"/>
                <a:gd name="T83" fmla="*/ 112102 h 104"/>
                <a:gd name="T84" fmla="*/ 0 w 304"/>
                <a:gd name="T85" fmla="*/ 87190 h 10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04"/>
                <a:gd name="T130" fmla="*/ 0 h 104"/>
                <a:gd name="T131" fmla="*/ 304 w 304"/>
                <a:gd name="T132" fmla="*/ 104 h 10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04" h="104">
                  <a:moveTo>
                    <a:pt x="304" y="56"/>
                  </a:moveTo>
                  <a:lnTo>
                    <a:pt x="280" y="72"/>
                  </a:lnTo>
                  <a:lnTo>
                    <a:pt x="256" y="80"/>
                  </a:lnTo>
                  <a:lnTo>
                    <a:pt x="248" y="72"/>
                  </a:lnTo>
                  <a:lnTo>
                    <a:pt x="240" y="48"/>
                  </a:lnTo>
                  <a:lnTo>
                    <a:pt x="232" y="24"/>
                  </a:lnTo>
                  <a:lnTo>
                    <a:pt x="208" y="8"/>
                  </a:lnTo>
                  <a:lnTo>
                    <a:pt x="192" y="0"/>
                  </a:lnTo>
                  <a:lnTo>
                    <a:pt x="184" y="8"/>
                  </a:lnTo>
                  <a:lnTo>
                    <a:pt x="176" y="24"/>
                  </a:lnTo>
                  <a:lnTo>
                    <a:pt x="168" y="40"/>
                  </a:lnTo>
                  <a:lnTo>
                    <a:pt x="160" y="56"/>
                  </a:lnTo>
                  <a:lnTo>
                    <a:pt x="152" y="80"/>
                  </a:lnTo>
                  <a:lnTo>
                    <a:pt x="144" y="88"/>
                  </a:lnTo>
                  <a:lnTo>
                    <a:pt x="128" y="88"/>
                  </a:lnTo>
                  <a:lnTo>
                    <a:pt x="120" y="80"/>
                  </a:lnTo>
                  <a:lnTo>
                    <a:pt x="112" y="56"/>
                  </a:lnTo>
                  <a:lnTo>
                    <a:pt x="104" y="32"/>
                  </a:lnTo>
                  <a:lnTo>
                    <a:pt x="88" y="24"/>
                  </a:lnTo>
                  <a:lnTo>
                    <a:pt x="80" y="24"/>
                  </a:lnTo>
                  <a:lnTo>
                    <a:pt x="72" y="24"/>
                  </a:lnTo>
                  <a:lnTo>
                    <a:pt x="56" y="40"/>
                  </a:lnTo>
                  <a:lnTo>
                    <a:pt x="56" y="56"/>
                  </a:lnTo>
                  <a:lnTo>
                    <a:pt x="48" y="80"/>
                  </a:lnTo>
                  <a:lnTo>
                    <a:pt x="40" y="96"/>
                  </a:lnTo>
                  <a:lnTo>
                    <a:pt x="32" y="104"/>
                  </a:lnTo>
                  <a:lnTo>
                    <a:pt x="24" y="104"/>
                  </a:lnTo>
                  <a:lnTo>
                    <a:pt x="16" y="96"/>
                  </a:lnTo>
                  <a:lnTo>
                    <a:pt x="8" y="88"/>
                  </a:lnTo>
                  <a:lnTo>
                    <a:pt x="0" y="72"/>
                  </a:lnTo>
                  <a:lnTo>
                    <a:pt x="0" y="56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2613939" y="2888010"/>
              <a:ext cx="75530" cy="82977"/>
            </a:xfrm>
            <a:custGeom>
              <a:avLst/>
              <a:gdLst>
                <a:gd name="T0" fmla="*/ 112712 w 72"/>
                <a:gd name="T1" fmla="*/ 61913 h 80"/>
                <a:gd name="T2" fmla="*/ 100188 w 72"/>
                <a:gd name="T3" fmla="*/ 111443 h 80"/>
                <a:gd name="T4" fmla="*/ 50094 w 72"/>
                <a:gd name="T5" fmla="*/ 123825 h 80"/>
                <a:gd name="T6" fmla="*/ 50094 w 72"/>
                <a:gd name="T7" fmla="*/ 123825 h 80"/>
                <a:gd name="T8" fmla="*/ 12524 w 72"/>
                <a:gd name="T9" fmla="*/ 111443 h 80"/>
                <a:gd name="T10" fmla="*/ 0 w 72"/>
                <a:gd name="T11" fmla="*/ 61913 h 80"/>
                <a:gd name="T12" fmla="*/ 0 w 72"/>
                <a:gd name="T13" fmla="*/ 61913 h 80"/>
                <a:gd name="T14" fmla="*/ 12524 w 72"/>
                <a:gd name="T15" fmla="*/ 24765 h 80"/>
                <a:gd name="T16" fmla="*/ 50094 w 72"/>
                <a:gd name="T17" fmla="*/ 0 h 80"/>
                <a:gd name="T18" fmla="*/ 50094 w 72"/>
                <a:gd name="T19" fmla="*/ 0 h 80"/>
                <a:gd name="T20" fmla="*/ 100188 w 72"/>
                <a:gd name="T21" fmla="*/ 24765 h 80"/>
                <a:gd name="T22" fmla="*/ 112712 w 72"/>
                <a:gd name="T23" fmla="*/ 61913 h 8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2"/>
                <a:gd name="T37" fmla="*/ 0 h 80"/>
                <a:gd name="T38" fmla="*/ 72 w 72"/>
                <a:gd name="T39" fmla="*/ 80 h 8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2" h="80">
                  <a:moveTo>
                    <a:pt x="72" y="40"/>
                  </a:moveTo>
                  <a:lnTo>
                    <a:pt x="64" y="72"/>
                  </a:lnTo>
                  <a:lnTo>
                    <a:pt x="32" y="80"/>
                  </a:lnTo>
                  <a:lnTo>
                    <a:pt x="8" y="72"/>
                  </a:lnTo>
                  <a:lnTo>
                    <a:pt x="0" y="40"/>
                  </a:lnTo>
                  <a:lnTo>
                    <a:pt x="8" y="16"/>
                  </a:lnTo>
                  <a:lnTo>
                    <a:pt x="32" y="0"/>
                  </a:lnTo>
                  <a:lnTo>
                    <a:pt x="64" y="16"/>
                  </a:lnTo>
                  <a:lnTo>
                    <a:pt x="72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728831" y="3029496"/>
              <a:ext cx="75530" cy="82977"/>
            </a:xfrm>
            <a:custGeom>
              <a:avLst/>
              <a:gdLst>
                <a:gd name="T0" fmla="*/ 112712 w 72"/>
                <a:gd name="T1" fmla="*/ 61913 h 80"/>
                <a:gd name="T2" fmla="*/ 100188 w 72"/>
                <a:gd name="T3" fmla="*/ 111443 h 80"/>
                <a:gd name="T4" fmla="*/ 50094 w 72"/>
                <a:gd name="T5" fmla="*/ 123825 h 80"/>
                <a:gd name="T6" fmla="*/ 50094 w 72"/>
                <a:gd name="T7" fmla="*/ 123825 h 80"/>
                <a:gd name="T8" fmla="*/ 12524 w 72"/>
                <a:gd name="T9" fmla="*/ 111443 h 80"/>
                <a:gd name="T10" fmla="*/ 0 w 72"/>
                <a:gd name="T11" fmla="*/ 61913 h 80"/>
                <a:gd name="T12" fmla="*/ 0 w 72"/>
                <a:gd name="T13" fmla="*/ 61913 h 80"/>
                <a:gd name="T14" fmla="*/ 12524 w 72"/>
                <a:gd name="T15" fmla="*/ 24765 h 80"/>
                <a:gd name="T16" fmla="*/ 50094 w 72"/>
                <a:gd name="T17" fmla="*/ 0 h 80"/>
                <a:gd name="T18" fmla="*/ 50094 w 72"/>
                <a:gd name="T19" fmla="*/ 0 h 80"/>
                <a:gd name="T20" fmla="*/ 100188 w 72"/>
                <a:gd name="T21" fmla="*/ 24765 h 80"/>
                <a:gd name="T22" fmla="*/ 112712 w 72"/>
                <a:gd name="T23" fmla="*/ 61913 h 8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2"/>
                <a:gd name="T37" fmla="*/ 0 h 80"/>
                <a:gd name="T38" fmla="*/ 72 w 72"/>
                <a:gd name="T39" fmla="*/ 80 h 8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2" h="80">
                  <a:moveTo>
                    <a:pt x="72" y="40"/>
                  </a:moveTo>
                  <a:lnTo>
                    <a:pt x="64" y="72"/>
                  </a:lnTo>
                  <a:lnTo>
                    <a:pt x="32" y="80"/>
                  </a:lnTo>
                  <a:lnTo>
                    <a:pt x="8" y="72"/>
                  </a:lnTo>
                  <a:lnTo>
                    <a:pt x="0" y="40"/>
                  </a:lnTo>
                  <a:lnTo>
                    <a:pt x="8" y="16"/>
                  </a:lnTo>
                  <a:lnTo>
                    <a:pt x="32" y="0"/>
                  </a:lnTo>
                  <a:lnTo>
                    <a:pt x="64" y="16"/>
                  </a:lnTo>
                  <a:lnTo>
                    <a:pt x="72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961805" y="3313534"/>
              <a:ext cx="75531" cy="82977"/>
            </a:xfrm>
            <a:custGeom>
              <a:avLst/>
              <a:gdLst>
                <a:gd name="T0" fmla="*/ 112713 w 72"/>
                <a:gd name="T1" fmla="*/ 61913 h 80"/>
                <a:gd name="T2" fmla="*/ 100189 w 72"/>
                <a:gd name="T3" fmla="*/ 111443 h 80"/>
                <a:gd name="T4" fmla="*/ 50095 w 72"/>
                <a:gd name="T5" fmla="*/ 123825 h 80"/>
                <a:gd name="T6" fmla="*/ 50095 w 72"/>
                <a:gd name="T7" fmla="*/ 123825 h 80"/>
                <a:gd name="T8" fmla="*/ 12524 w 72"/>
                <a:gd name="T9" fmla="*/ 111443 h 80"/>
                <a:gd name="T10" fmla="*/ 0 w 72"/>
                <a:gd name="T11" fmla="*/ 61913 h 80"/>
                <a:gd name="T12" fmla="*/ 0 w 72"/>
                <a:gd name="T13" fmla="*/ 61913 h 80"/>
                <a:gd name="T14" fmla="*/ 12524 w 72"/>
                <a:gd name="T15" fmla="*/ 24765 h 80"/>
                <a:gd name="T16" fmla="*/ 50095 w 72"/>
                <a:gd name="T17" fmla="*/ 0 h 80"/>
                <a:gd name="T18" fmla="*/ 50095 w 72"/>
                <a:gd name="T19" fmla="*/ 0 h 80"/>
                <a:gd name="T20" fmla="*/ 100189 w 72"/>
                <a:gd name="T21" fmla="*/ 24765 h 80"/>
                <a:gd name="T22" fmla="*/ 112713 w 72"/>
                <a:gd name="T23" fmla="*/ 61913 h 8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2"/>
                <a:gd name="T37" fmla="*/ 0 h 80"/>
                <a:gd name="T38" fmla="*/ 72 w 72"/>
                <a:gd name="T39" fmla="*/ 80 h 8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2" h="80">
                  <a:moveTo>
                    <a:pt x="72" y="40"/>
                  </a:moveTo>
                  <a:lnTo>
                    <a:pt x="64" y="72"/>
                  </a:lnTo>
                  <a:lnTo>
                    <a:pt x="32" y="80"/>
                  </a:lnTo>
                  <a:lnTo>
                    <a:pt x="8" y="72"/>
                  </a:lnTo>
                  <a:lnTo>
                    <a:pt x="0" y="40"/>
                  </a:lnTo>
                  <a:lnTo>
                    <a:pt x="8" y="16"/>
                  </a:lnTo>
                  <a:lnTo>
                    <a:pt x="32" y="0"/>
                  </a:lnTo>
                  <a:lnTo>
                    <a:pt x="64" y="16"/>
                  </a:lnTo>
                  <a:lnTo>
                    <a:pt x="72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3078824" y="3453957"/>
              <a:ext cx="75531" cy="84041"/>
            </a:xfrm>
            <a:custGeom>
              <a:avLst/>
              <a:gdLst>
                <a:gd name="T0" fmla="*/ 112713 w 72"/>
                <a:gd name="T1" fmla="*/ 62706 h 80"/>
                <a:gd name="T2" fmla="*/ 100189 w 72"/>
                <a:gd name="T3" fmla="*/ 112871 h 80"/>
                <a:gd name="T4" fmla="*/ 50095 w 72"/>
                <a:gd name="T5" fmla="*/ 125412 h 80"/>
                <a:gd name="T6" fmla="*/ 50095 w 72"/>
                <a:gd name="T7" fmla="*/ 125412 h 80"/>
                <a:gd name="T8" fmla="*/ 12524 w 72"/>
                <a:gd name="T9" fmla="*/ 112871 h 80"/>
                <a:gd name="T10" fmla="*/ 0 w 72"/>
                <a:gd name="T11" fmla="*/ 62706 h 80"/>
                <a:gd name="T12" fmla="*/ 0 w 72"/>
                <a:gd name="T13" fmla="*/ 62706 h 80"/>
                <a:gd name="T14" fmla="*/ 12524 w 72"/>
                <a:gd name="T15" fmla="*/ 25082 h 80"/>
                <a:gd name="T16" fmla="*/ 50095 w 72"/>
                <a:gd name="T17" fmla="*/ 0 h 80"/>
                <a:gd name="T18" fmla="*/ 50095 w 72"/>
                <a:gd name="T19" fmla="*/ 0 h 80"/>
                <a:gd name="T20" fmla="*/ 100189 w 72"/>
                <a:gd name="T21" fmla="*/ 25082 h 80"/>
                <a:gd name="T22" fmla="*/ 112713 w 72"/>
                <a:gd name="T23" fmla="*/ 62706 h 8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2"/>
                <a:gd name="T37" fmla="*/ 0 h 80"/>
                <a:gd name="T38" fmla="*/ 72 w 72"/>
                <a:gd name="T39" fmla="*/ 80 h 8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2" h="80">
                  <a:moveTo>
                    <a:pt x="72" y="40"/>
                  </a:moveTo>
                  <a:lnTo>
                    <a:pt x="64" y="72"/>
                  </a:lnTo>
                  <a:lnTo>
                    <a:pt x="32" y="80"/>
                  </a:lnTo>
                  <a:lnTo>
                    <a:pt x="8" y="72"/>
                  </a:lnTo>
                  <a:lnTo>
                    <a:pt x="0" y="40"/>
                  </a:lnTo>
                  <a:lnTo>
                    <a:pt x="8" y="16"/>
                  </a:lnTo>
                  <a:lnTo>
                    <a:pt x="32" y="0"/>
                  </a:lnTo>
                  <a:lnTo>
                    <a:pt x="64" y="16"/>
                  </a:lnTo>
                  <a:lnTo>
                    <a:pt x="72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3195843" y="3595443"/>
              <a:ext cx="74467" cy="82977"/>
            </a:xfrm>
            <a:custGeom>
              <a:avLst/>
              <a:gdLst>
                <a:gd name="T0" fmla="*/ 111125 w 72"/>
                <a:gd name="T1" fmla="*/ 61913 h 80"/>
                <a:gd name="T2" fmla="*/ 98778 w 72"/>
                <a:gd name="T3" fmla="*/ 111443 h 80"/>
                <a:gd name="T4" fmla="*/ 49389 w 72"/>
                <a:gd name="T5" fmla="*/ 123825 h 80"/>
                <a:gd name="T6" fmla="*/ 49389 w 72"/>
                <a:gd name="T7" fmla="*/ 123825 h 80"/>
                <a:gd name="T8" fmla="*/ 12347 w 72"/>
                <a:gd name="T9" fmla="*/ 111443 h 80"/>
                <a:gd name="T10" fmla="*/ 0 w 72"/>
                <a:gd name="T11" fmla="*/ 61913 h 80"/>
                <a:gd name="T12" fmla="*/ 0 w 72"/>
                <a:gd name="T13" fmla="*/ 61913 h 80"/>
                <a:gd name="T14" fmla="*/ 12347 w 72"/>
                <a:gd name="T15" fmla="*/ 24765 h 80"/>
                <a:gd name="T16" fmla="*/ 49389 w 72"/>
                <a:gd name="T17" fmla="*/ 0 h 80"/>
                <a:gd name="T18" fmla="*/ 49389 w 72"/>
                <a:gd name="T19" fmla="*/ 0 h 80"/>
                <a:gd name="T20" fmla="*/ 98778 w 72"/>
                <a:gd name="T21" fmla="*/ 24765 h 80"/>
                <a:gd name="T22" fmla="*/ 111125 w 72"/>
                <a:gd name="T23" fmla="*/ 61913 h 8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2"/>
                <a:gd name="T37" fmla="*/ 0 h 80"/>
                <a:gd name="T38" fmla="*/ 72 w 72"/>
                <a:gd name="T39" fmla="*/ 80 h 8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2" h="80">
                  <a:moveTo>
                    <a:pt x="72" y="40"/>
                  </a:moveTo>
                  <a:lnTo>
                    <a:pt x="64" y="72"/>
                  </a:lnTo>
                  <a:lnTo>
                    <a:pt x="32" y="80"/>
                  </a:lnTo>
                  <a:lnTo>
                    <a:pt x="8" y="72"/>
                  </a:lnTo>
                  <a:lnTo>
                    <a:pt x="0" y="40"/>
                  </a:lnTo>
                  <a:lnTo>
                    <a:pt x="8" y="16"/>
                  </a:lnTo>
                  <a:lnTo>
                    <a:pt x="32" y="0"/>
                  </a:lnTo>
                  <a:lnTo>
                    <a:pt x="64" y="16"/>
                  </a:lnTo>
                  <a:lnTo>
                    <a:pt x="72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3311799" y="3737994"/>
              <a:ext cx="75530" cy="81914"/>
            </a:xfrm>
            <a:custGeom>
              <a:avLst/>
              <a:gdLst>
                <a:gd name="T0" fmla="*/ 112712 w 72"/>
                <a:gd name="T1" fmla="*/ 61119 h 80"/>
                <a:gd name="T2" fmla="*/ 100188 w 72"/>
                <a:gd name="T3" fmla="*/ 110014 h 80"/>
                <a:gd name="T4" fmla="*/ 50094 w 72"/>
                <a:gd name="T5" fmla="*/ 122238 h 80"/>
                <a:gd name="T6" fmla="*/ 50094 w 72"/>
                <a:gd name="T7" fmla="*/ 122238 h 80"/>
                <a:gd name="T8" fmla="*/ 12524 w 72"/>
                <a:gd name="T9" fmla="*/ 110014 h 80"/>
                <a:gd name="T10" fmla="*/ 0 w 72"/>
                <a:gd name="T11" fmla="*/ 61119 h 80"/>
                <a:gd name="T12" fmla="*/ 0 w 72"/>
                <a:gd name="T13" fmla="*/ 61119 h 80"/>
                <a:gd name="T14" fmla="*/ 12524 w 72"/>
                <a:gd name="T15" fmla="*/ 24448 h 80"/>
                <a:gd name="T16" fmla="*/ 50094 w 72"/>
                <a:gd name="T17" fmla="*/ 0 h 80"/>
                <a:gd name="T18" fmla="*/ 50094 w 72"/>
                <a:gd name="T19" fmla="*/ 0 h 80"/>
                <a:gd name="T20" fmla="*/ 100188 w 72"/>
                <a:gd name="T21" fmla="*/ 24448 h 80"/>
                <a:gd name="T22" fmla="*/ 112712 w 72"/>
                <a:gd name="T23" fmla="*/ 61119 h 8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2"/>
                <a:gd name="T37" fmla="*/ 0 h 80"/>
                <a:gd name="T38" fmla="*/ 72 w 72"/>
                <a:gd name="T39" fmla="*/ 80 h 8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2" h="80">
                  <a:moveTo>
                    <a:pt x="72" y="40"/>
                  </a:moveTo>
                  <a:lnTo>
                    <a:pt x="64" y="72"/>
                  </a:lnTo>
                  <a:lnTo>
                    <a:pt x="32" y="80"/>
                  </a:lnTo>
                  <a:lnTo>
                    <a:pt x="8" y="72"/>
                  </a:lnTo>
                  <a:lnTo>
                    <a:pt x="0" y="40"/>
                  </a:lnTo>
                  <a:lnTo>
                    <a:pt x="8" y="16"/>
                  </a:lnTo>
                  <a:lnTo>
                    <a:pt x="32" y="0"/>
                  </a:lnTo>
                  <a:lnTo>
                    <a:pt x="64" y="16"/>
                  </a:lnTo>
                  <a:lnTo>
                    <a:pt x="72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63945" y="2839074"/>
              <a:ext cx="291484" cy="158507"/>
            </a:xfrm>
            <a:custGeom>
              <a:avLst/>
              <a:gdLst>
                <a:gd name="T0" fmla="*/ 0 w 280"/>
                <a:gd name="T1" fmla="*/ 236537 h 152"/>
                <a:gd name="T2" fmla="*/ 49711 w 280"/>
                <a:gd name="T3" fmla="*/ 236537 h 152"/>
                <a:gd name="T4" fmla="*/ 86995 w 280"/>
                <a:gd name="T5" fmla="*/ 224088 h 152"/>
                <a:gd name="T6" fmla="*/ 124279 w 280"/>
                <a:gd name="T7" fmla="*/ 211638 h 152"/>
                <a:gd name="T8" fmla="*/ 149134 w 280"/>
                <a:gd name="T9" fmla="*/ 199189 h 152"/>
                <a:gd name="T10" fmla="*/ 149134 w 280"/>
                <a:gd name="T11" fmla="*/ 199189 h 152"/>
                <a:gd name="T12" fmla="*/ 198846 w 280"/>
                <a:gd name="T13" fmla="*/ 161841 h 152"/>
                <a:gd name="T14" fmla="*/ 236129 w 280"/>
                <a:gd name="T15" fmla="*/ 124493 h 152"/>
                <a:gd name="T16" fmla="*/ 236129 w 280"/>
                <a:gd name="T17" fmla="*/ 124493 h 152"/>
                <a:gd name="T18" fmla="*/ 273413 w 280"/>
                <a:gd name="T19" fmla="*/ 87145 h 152"/>
                <a:gd name="T20" fmla="*/ 298269 w 280"/>
                <a:gd name="T21" fmla="*/ 49797 h 152"/>
                <a:gd name="T22" fmla="*/ 298269 w 280"/>
                <a:gd name="T23" fmla="*/ 49797 h 152"/>
                <a:gd name="T24" fmla="*/ 323124 w 280"/>
                <a:gd name="T25" fmla="*/ 24899 h 152"/>
                <a:gd name="T26" fmla="*/ 360408 w 280"/>
                <a:gd name="T27" fmla="*/ 12449 h 152"/>
                <a:gd name="T28" fmla="*/ 360408 w 280"/>
                <a:gd name="T29" fmla="*/ 12449 h 152"/>
                <a:gd name="T30" fmla="*/ 397691 w 280"/>
                <a:gd name="T31" fmla="*/ 0 h 152"/>
                <a:gd name="T32" fmla="*/ 434975 w 280"/>
                <a:gd name="T33" fmla="*/ 0 h 152"/>
                <a:gd name="T34" fmla="*/ 0 w 280"/>
                <a:gd name="T35" fmla="*/ 236537 h 15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80"/>
                <a:gd name="T55" fmla="*/ 0 h 152"/>
                <a:gd name="T56" fmla="*/ 280 w 280"/>
                <a:gd name="T57" fmla="*/ 152 h 15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80" h="152">
                  <a:moveTo>
                    <a:pt x="0" y="152"/>
                  </a:moveTo>
                  <a:lnTo>
                    <a:pt x="32" y="152"/>
                  </a:lnTo>
                  <a:lnTo>
                    <a:pt x="56" y="144"/>
                  </a:lnTo>
                  <a:lnTo>
                    <a:pt x="80" y="136"/>
                  </a:lnTo>
                  <a:lnTo>
                    <a:pt x="96" y="128"/>
                  </a:lnTo>
                  <a:lnTo>
                    <a:pt x="128" y="104"/>
                  </a:lnTo>
                  <a:lnTo>
                    <a:pt x="152" y="80"/>
                  </a:lnTo>
                  <a:lnTo>
                    <a:pt x="176" y="56"/>
                  </a:lnTo>
                  <a:lnTo>
                    <a:pt x="192" y="32"/>
                  </a:lnTo>
                  <a:lnTo>
                    <a:pt x="208" y="16"/>
                  </a:lnTo>
                  <a:lnTo>
                    <a:pt x="232" y="8"/>
                  </a:lnTo>
                  <a:lnTo>
                    <a:pt x="256" y="0"/>
                  </a:lnTo>
                  <a:lnTo>
                    <a:pt x="280" y="0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3487327" y="3637996"/>
              <a:ext cx="332973" cy="498927"/>
            </a:xfrm>
            <a:custGeom>
              <a:avLst/>
              <a:gdLst>
                <a:gd name="T0" fmla="*/ 0 w 320"/>
                <a:gd name="T1" fmla="*/ 744538 h 480"/>
                <a:gd name="T2" fmla="*/ 24844 w 320"/>
                <a:gd name="T3" fmla="*/ 645266 h 480"/>
                <a:gd name="T4" fmla="*/ 49689 w 320"/>
                <a:gd name="T5" fmla="*/ 570812 h 480"/>
                <a:gd name="T6" fmla="*/ 99378 w 320"/>
                <a:gd name="T7" fmla="*/ 508768 h 480"/>
                <a:gd name="T8" fmla="*/ 136644 w 320"/>
                <a:gd name="T9" fmla="*/ 471541 h 480"/>
                <a:gd name="T10" fmla="*/ 136644 w 320"/>
                <a:gd name="T11" fmla="*/ 471541 h 480"/>
                <a:gd name="T12" fmla="*/ 236022 w 320"/>
                <a:gd name="T13" fmla="*/ 409496 h 480"/>
                <a:gd name="T14" fmla="*/ 335399 w 320"/>
                <a:gd name="T15" fmla="*/ 359860 h 480"/>
                <a:gd name="T16" fmla="*/ 335399 w 320"/>
                <a:gd name="T17" fmla="*/ 359860 h 480"/>
                <a:gd name="T18" fmla="*/ 372666 w 320"/>
                <a:gd name="T19" fmla="*/ 335042 h 480"/>
                <a:gd name="T20" fmla="*/ 409933 w 320"/>
                <a:gd name="T21" fmla="*/ 310224 h 480"/>
                <a:gd name="T22" fmla="*/ 434777 w 320"/>
                <a:gd name="T23" fmla="*/ 285406 h 480"/>
                <a:gd name="T24" fmla="*/ 447199 w 320"/>
                <a:gd name="T25" fmla="*/ 260588 h 480"/>
                <a:gd name="T26" fmla="*/ 447199 w 320"/>
                <a:gd name="T27" fmla="*/ 260588 h 480"/>
                <a:gd name="T28" fmla="*/ 472044 w 320"/>
                <a:gd name="T29" fmla="*/ 198543 h 480"/>
                <a:gd name="T30" fmla="*/ 484466 w 320"/>
                <a:gd name="T31" fmla="*/ 136499 h 480"/>
                <a:gd name="T32" fmla="*/ 484466 w 320"/>
                <a:gd name="T33" fmla="*/ 136499 h 480"/>
                <a:gd name="T34" fmla="*/ 496888 w 320"/>
                <a:gd name="T35" fmla="*/ 74454 h 480"/>
                <a:gd name="T36" fmla="*/ 484466 w 320"/>
                <a:gd name="T37" fmla="*/ 0 h 480"/>
                <a:gd name="T38" fmla="*/ 0 w 320"/>
                <a:gd name="T39" fmla="*/ 744538 h 48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480"/>
                <a:gd name="T62" fmla="*/ 320 w 320"/>
                <a:gd name="T63" fmla="*/ 480 h 48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480">
                  <a:moveTo>
                    <a:pt x="0" y="480"/>
                  </a:moveTo>
                  <a:lnTo>
                    <a:pt x="16" y="416"/>
                  </a:lnTo>
                  <a:lnTo>
                    <a:pt x="32" y="368"/>
                  </a:lnTo>
                  <a:lnTo>
                    <a:pt x="64" y="328"/>
                  </a:lnTo>
                  <a:lnTo>
                    <a:pt x="88" y="304"/>
                  </a:lnTo>
                  <a:lnTo>
                    <a:pt x="152" y="264"/>
                  </a:lnTo>
                  <a:lnTo>
                    <a:pt x="216" y="232"/>
                  </a:lnTo>
                  <a:lnTo>
                    <a:pt x="240" y="216"/>
                  </a:lnTo>
                  <a:lnTo>
                    <a:pt x="264" y="200"/>
                  </a:lnTo>
                  <a:lnTo>
                    <a:pt x="280" y="184"/>
                  </a:lnTo>
                  <a:lnTo>
                    <a:pt x="288" y="168"/>
                  </a:lnTo>
                  <a:lnTo>
                    <a:pt x="304" y="128"/>
                  </a:lnTo>
                  <a:lnTo>
                    <a:pt x="312" y="88"/>
                  </a:lnTo>
                  <a:lnTo>
                    <a:pt x="320" y="48"/>
                  </a:lnTo>
                  <a:lnTo>
                    <a:pt x="312" y="0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436264" y="3895438"/>
              <a:ext cx="75531" cy="74467"/>
            </a:xfrm>
            <a:custGeom>
              <a:avLst/>
              <a:gdLst>
                <a:gd name="T0" fmla="*/ 112713 w 72"/>
                <a:gd name="T1" fmla="*/ 61736 h 72"/>
                <a:gd name="T2" fmla="*/ 100189 w 72"/>
                <a:gd name="T3" fmla="*/ 98778 h 72"/>
                <a:gd name="T4" fmla="*/ 50095 w 72"/>
                <a:gd name="T5" fmla="*/ 111125 h 72"/>
                <a:gd name="T6" fmla="*/ 50095 w 72"/>
                <a:gd name="T7" fmla="*/ 111125 h 72"/>
                <a:gd name="T8" fmla="*/ 12524 w 72"/>
                <a:gd name="T9" fmla="*/ 98778 h 72"/>
                <a:gd name="T10" fmla="*/ 0 w 72"/>
                <a:gd name="T11" fmla="*/ 61736 h 72"/>
                <a:gd name="T12" fmla="*/ 0 w 72"/>
                <a:gd name="T13" fmla="*/ 61736 h 72"/>
                <a:gd name="T14" fmla="*/ 12524 w 72"/>
                <a:gd name="T15" fmla="*/ 12347 h 72"/>
                <a:gd name="T16" fmla="*/ 50095 w 72"/>
                <a:gd name="T17" fmla="*/ 0 h 72"/>
                <a:gd name="T18" fmla="*/ 50095 w 72"/>
                <a:gd name="T19" fmla="*/ 0 h 72"/>
                <a:gd name="T20" fmla="*/ 100189 w 72"/>
                <a:gd name="T21" fmla="*/ 12347 h 72"/>
                <a:gd name="T22" fmla="*/ 112713 w 72"/>
                <a:gd name="T23" fmla="*/ 61736 h 7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2"/>
                <a:gd name="T37" fmla="*/ 0 h 72"/>
                <a:gd name="T38" fmla="*/ 72 w 72"/>
                <a:gd name="T39" fmla="*/ 72 h 7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2" h="72">
                  <a:moveTo>
                    <a:pt x="72" y="40"/>
                  </a:moveTo>
                  <a:lnTo>
                    <a:pt x="64" y="64"/>
                  </a:lnTo>
                  <a:lnTo>
                    <a:pt x="32" y="72"/>
                  </a:lnTo>
                  <a:lnTo>
                    <a:pt x="8" y="64"/>
                  </a:lnTo>
                  <a:lnTo>
                    <a:pt x="0" y="40"/>
                  </a:lnTo>
                  <a:lnTo>
                    <a:pt x="8" y="8"/>
                  </a:lnTo>
                  <a:lnTo>
                    <a:pt x="32" y="0"/>
                  </a:lnTo>
                  <a:lnTo>
                    <a:pt x="64" y="8"/>
                  </a:lnTo>
                  <a:lnTo>
                    <a:pt x="72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61803" y="2696524"/>
              <a:ext cx="75531" cy="81913"/>
            </a:xfrm>
            <a:custGeom>
              <a:avLst/>
              <a:gdLst>
                <a:gd name="T0" fmla="*/ 112713 w 72"/>
                <a:gd name="T1" fmla="*/ 61119 h 80"/>
                <a:gd name="T2" fmla="*/ 100189 w 72"/>
                <a:gd name="T3" fmla="*/ 110013 h 80"/>
                <a:gd name="T4" fmla="*/ 50095 w 72"/>
                <a:gd name="T5" fmla="*/ 122237 h 80"/>
                <a:gd name="T6" fmla="*/ 50095 w 72"/>
                <a:gd name="T7" fmla="*/ 122237 h 80"/>
                <a:gd name="T8" fmla="*/ 12524 w 72"/>
                <a:gd name="T9" fmla="*/ 110013 h 80"/>
                <a:gd name="T10" fmla="*/ 0 w 72"/>
                <a:gd name="T11" fmla="*/ 61119 h 80"/>
                <a:gd name="T12" fmla="*/ 0 w 72"/>
                <a:gd name="T13" fmla="*/ 61119 h 80"/>
                <a:gd name="T14" fmla="*/ 12524 w 72"/>
                <a:gd name="T15" fmla="*/ 24447 h 80"/>
                <a:gd name="T16" fmla="*/ 50095 w 72"/>
                <a:gd name="T17" fmla="*/ 0 h 80"/>
                <a:gd name="T18" fmla="*/ 50095 w 72"/>
                <a:gd name="T19" fmla="*/ 0 h 80"/>
                <a:gd name="T20" fmla="*/ 100189 w 72"/>
                <a:gd name="T21" fmla="*/ 24447 h 80"/>
                <a:gd name="T22" fmla="*/ 112713 w 72"/>
                <a:gd name="T23" fmla="*/ 61119 h 8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2"/>
                <a:gd name="T37" fmla="*/ 0 h 80"/>
                <a:gd name="T38" fmla="*/ 72 w 72"/>
                <a:gd name="T39" fmla="*/ 80 h 8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2" h="80">
                  <a:moveTo>
                    <a:pt x="72" y="40"/>
                  </a:moveTo>
                  <a:lnTo>
                    <a:pt x="64" y="72"/>
                  </a:lnTo>
                  <a:lnTo>
                    <a:pt x="32" y="80"/>
                  </a:lnTo>
                  <a:lnTo>
                    <a:pt x="8" y="72"/>
                  </a:lnTo>
                  <a:lnTo>
                    <a:pt x="0" y="40"/>
                  </a:lnTo>
                  <a:lnTo>
                    <a:pt x="8" y="16"/>
                  </a:lnTo>
                  <a:lnTo>
                    <a:pt x="32" y="0"/>
                  </a:lnTo>
                  <a:lnTo>
                    <a:pt x="64" y="16"/>
                  </a:lnTo>
                  <a:lnTo>
                    <a:pt x="72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411797" y="3122048"/>
              <a:ext cx="75530" cy="81913"/>
            </a:xfrm>
            <a:custGeom>
              <a:avLst/>
              <a:gdLst>
                <a:gd name="T0" fmla="*/ 112712 w 72"/>
                <a:gd name="T1" fmla="*/ 61119 h 80"/>
                <a:gd name="T2" fmla="*/ 100188 w 72"/>
                <a:gd name="T3" fmla="*/ 110013 h 80"/>
                <a:gd name="T4" fmla="*/ 50094 w 72"/>
                <a:gd name="T5" fmla="*/ 122237 h 80"/>
                <a:gd name="T6" fmla="*/ 50094 w 72"/>
                <a:gd name="T7" fmla="*/ 122237 h 80"/>
                <a:gd name="T8" fmla="*/ 12524 w 72"/>
                <a:gd name="T9" fmla="*/ 110013 h 80"/>
                <a:gd name="T10" fmla="*/ 0 w 72"/>
                <a:gd name="T11" fmla="*/ 61119 h 80"/>
                <a:gd name="T12" fmla="*/ 0 w 72"/>
                <a:gd name="T13" fmla="*/ 61119 h 80"/>
                <a:gd name="T14" fmla="*/ 12524 w 72"/>
                <a:gd name="T15" fmla="*/ 24447 h 80"/>
                <a:gd name="T16" fmla="*/ 50094 w 72"/>
                <a:gd name="T17" fmla="*/ 0 h 80"/>
                <a:gd name="T18" fmla="*/ 50094 w 72"/>
                <a:gd name="T19" fmla="*/ 0 h 80"/>
                <a:gd name="T20" fmla="*/ 100188 w 72"/>
                <a:gd name="T21" fmla="*/ 24447 h 80"/>
                <a:gd name="T22" fmla="*/ 112712 w 72"/>
                <a:gd name="T23" fmla="*/ 61119 h 8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2"/>
                <a:gd name="T37" fmla="*/ 0 h 80"/>
                <a:gd name="T38" fmla="*/ 72 w 72"/>
                <a:gd name="T39" fmla="*/ 80 h 8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2" h="80">
                  <a:moveTo>
                    <a:pt x="72" y="40"/>
                  </a:moveTo>
                  <a:lnTo>
                    <a:pt x="64" y="72"/>
                  </a:lnTo>
                  <a:lnTo>
                    <a:pt x="32" y="80"/>
                  </a:lnTo>
                  <a:lnTo>
                    <a:pt x="8" y="72"/>
                  </a:lnTo>
                  <a:lnTo>
                    <a:pt x="0" y="40"/>
                  </a:lnTo>
                  <a:lnTo>
                    <a:pt x="8" y="16"/>
                  </a:lnTo>
                  <a:lnTo>
                    <a:pt x="32" y="0"/>
                  </a:lnTo>
                  <a:lnTo>
                    <a:pt x="64" y="16"/>
                  </a:lnTo>
                  <a:lnTo>
                    <a:pt x="72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3528816" y="3262471"/>
              <a:ext cx="75530" cy="82977"/>
            </a:xfrm>
            <a:custGeom>
              <a:avLst/>
              <a:gdLst>
                <a:gd name="T0" fmla="*/ 112712 w 72"/>
                <a:gd name="T1" fmla="*/ 61913 h 80"/>
                <a:gd name="T2" fmla="*/ 100188 w 72"/>
                <a:gd name="T3" fmla="*/ 111443 h 80"/>
                <a:gd name="T4" fmla="*/ 50094 w 72"/>
                <a:gd name="T5" fmla="*/ 123825 h 80"/>
                <a:gd name="T6" fmla="*/ 50094 w 72"/>
                <a:gd name="T7" fmla="*/ 123825 h 80"/>
                <a:gd name="T8" fmla="*/ 12524 w 72"/>
                <a:gd name="T9" fmla="*/ 111443 h 80"/>
                <a:gd name="T10" fmla="*/ 0 w 72"/>
                <a:gd name="T11" fmla="*/ 61913 h 80"/>
                <a:gd name="T12" fmla="*/ 0 w 72"/>
                <a:gd name="T13" fmla="*/ 61913 h 80"/>
                <a:gd name="T14" fmla="*/ 12524 w 72"/>
                <a:gd name="T15" fmla="*/ 24765 h 80"/>
                <a:gd name="T16" fmla="*/ 50094 w 72"/>
                <a:gd name="T17" fmla="*/ 0 h 80"/>
                <a:gd name="T18" fmla="*/ 50094 w 72"/>
                <a:gd name="T19" fmla="*/ 0 h 80"/>
                <a:gd name="T20" fmla="*/ 100188 w 72"/>
                <a:gd name="T21" fmla="*/ 24765 h 80"/>
                <a:gd name="T22" fmla="*/ 112712 w 72"/>
                <a:gd name="T23" fmla="*/ 61913 h 8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2"/>
                <a:gd name="T37" fmla="*/ 0 h 80"/>
                <a:gd name="T38" fmla="*/ 72 w 72"/>
                <a:gd name="T39" fmla="*/ 80 h 8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2" h="80">
                  <a:moveTo>
                    <a:pt x="72" y="40"/>
                  </a:moveTo>
                  <a:lnTo>
                    <a:pt x="64" y="72"/>
                  </a:lnTo>
                  <a:lnTo>
                    <a:pt x="32" y="80"/>
                  </a:lnTo>
                  <a:lnTo>
                    <a:pt x="8" y="72"/>
                  </a:lnTo>
                  <a:lnTo>
                    <a:pt x="0" y="40"/>
                  </a:lnTo>
                  <a:lnTo>
                    <a:pt x="8" y="16"/>
                  </a:lnTo>
                  <a:lnTo>
                    <a:pt x="32" y="0"/>
                  </a:lnTo>
                  <a:lnTo>
                    <a:pt x="64" y="16"/>
                  </a:lnTo>
                  <a:lnTo>
                    <a:pt x="72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3645836" y="3403958"/>
              <a:ext cx="74467" cy="82977"/>
            </a:xfrm>
            <a:custGeom>
              <a:avLst/>
              <a:gdLst>
                <a:gd name="T0" fmla="*/ 111125 w 72"/>
                <a:gd name="T1" fmla="*/ 61913 h 80"/>
                <a:gd name="T2" fmla="*/ 98778 w 72"/>
                <a:gd name="T3" fmla="*/ 111443 h 80"/>
                <a:gd name="T4" fmla="*/ 49389 w 72"/>
                <a:gd name="T5" fmla="*/ 123825 h 80"/>
                <a:gd name="T6" fmla="*/ 49389 w 72"/>
                <a:gd name="T7" fmla="*/ 123825 h 80"/>
                <a:gd name="T8" fmla="*/ 12347 w 72"/>
                <a:gd name="T9" fmla="*/ 111443 h 80"/>
                <a:gd name="T10" fmla="*/ 0 w 72"/>
                <a:gd name="T11" fmla="*/ 61913 h 80"/>
                <a:gd name="T12" fmla="*/ 0 w 72"/>
                <a:gd name="T13" fmla="*/ 61913 h 80"/>
                <a:gd name="T14" fmla="*/ 12347 w 72"/>
                <a:gd name="T15" fmla="*/ 24765 h 80"/>
                <a:gd name="T16" fmla="*/ 49389 w 72"/>
                <a:gd name="T17" fmla="*/ 0 h 80"/>
                <a:gd name="T18" fmla="*/ 49389 w 72"/>
                <a:gd name="T19" fmla="*/ 0 h 80"/>
                <a:gd name="T20" fmla="*/ 98778 w 72"/>
                <a:gd name="T21" fmla="*/ 24765 h 80"/>
                <a:gd name="T22" fmla="*/ 111125 w 72"/>
                <a:gd name="T23" fmla="*/ 61913 h 8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2"/>
                <a:gd name="T37" fmla="*/ 0 h 80"/>
                <a:gd name="T38" fmla="*/ 72 w 72"/>
                <a:gd name="T39" fmla="*/ 80 h 8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2" h="80">
                  <a:moveTo>
                    <a:pt x="72" y="40"/>
                  </a:moveTo>
                  <a:lnTo>
                    <a:pt x="64" y="72"/>
                  </a:lnTo>
                  <a:lnTo>
                    <a:pt x="32" y="80"/>
                  </a:lnTo>
                  <a:lnTo>
                    <a:pt x="8" y="72"/>
                  </a:lnTo>
                  <a:lnTo>
                    <a:pt x="0" y="40"/>
                  </a:lnTo>
                  <a:lnTo>
                    <a:pt x="8" y="16"/>
                  </a:lnTo>
                  <a:lnTo>
                    <a:pt x="32" y="0"/>
                  </a:lnTo>
                  <a:lnTo>
                    <a:pt x="64" y="16"/>
                  </a:lnTo>
                  <a:lnTo>
                    <a:pt x="72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3770301" y="3562466"/>
              <a:ext cx="75531" cy="75530"/>
            </a:xfrm>
            <a:custGeom>
              <a:avLst/>
              <a:gdLst>
                <a:gd name="T0" fmla="*/ 112713 w 72"/>
                <a:gd name="T1" fmla="*/ 62618 h 72"/>
                <a:gd name="T2" fmla="*/ 100189 w 72"/>
                <a:gd name="T3" fmla="*/ 100188 h 72"/>
                <a:gd name="T4" fmla="*/ 50095 w 72"/>
                <a:gd name="T5" fmla="*/ 112712 h 72"/>
                <a:gd name="T6" fmla="*/ 50095 w 72"/>
                <a:gd name="T7" fmla="*/ 112712 h 72"/>
                <a:gd name="T8" fmla="*/ 12524 w 72"/>
                <a:gd name="T9" fmla="*/ 100188 h 72"/>
                <a:gd name="T10" fmla="*/ 0 w 72"/>
                <a:gd name="T11" fmla="*/ 62618 h 72"/>
                <a:gd name="T12" fmla="*/ 0 w 72"/>
                <a:gd name="T13" fmla="*/ 62618 h 72"/>
                <a:gd name="T14" fmla="*/ 12524 w 72"/>
                <a:gd name="T15" fmla="*/ 12524 h 72"/>
                <a:gd name="T16" fmla="*/ 50095 w 72"/>
                <a:gd name="T17" fmla="*/ 0 h 72"/>
                <a:gd name="T18" fmla="*/ 50095 w 72"/>
                <a:gd name="T19" fmla="*/ 0 h 72"/>
                <a:gd name="T20" fmla="*/ 100189 w 72"/>
                <a:gd name="T21" fmla="*/ 12524 h 72"/>
                <a:gd name="T22" fmla="*/ 112713 w 72"/>
                <a:gd name="T23" fmla="*/ 62618 h 7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2"/>
                <a:gd name="T37" fmla="*/ 0 h 72"/>
                <a:gd name="T38" fmla="*/ 72 w 72"/>
                <a:gd name="T39" fmla="*/ 72 h 7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2" h="72">
                  <a:moveTo>
                    <a:pt x="72" y="40"/>
                  </a:moveTo>
                  <a:lnTo>
                    <a:pt x="64" y="64"/>
                  </a:lnTo>
                  <a:lnTo>
                    <a:pt x="32" y="72"/>
                  </a:lnTo>
                  <a:lnTo>
                    <a:pt x="8" y="64"/>
                  </a:lnTo>
                  <a:lnTo>
                    <a:pt x="0" y="40"/>
                  </a:lnTo>
                  <a:lnTo>
                    <a:pt x="8" y="8"/>
                  </a:lnTo>
                  <a:lnTo>
                    <a:pt x="32" y="0"/>
                  </a:lnTo>
                  <a:lnTo>
                    <a:pt x="64" y="8"/>
                  </a:lnTo>
                  <a:lnTo>
                    <a:pt x="72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311799" y="2629503"/>
              <a:ext cx="49999" cy="49999"/>
            </a:xfrm>
            <a:custGeom>
              <a:avLst/>
              <a:gdLst>
                <a:gd name="T0" fmla="*/ 24871 w 48"/>
                <a:gd name="T1" fmla="*/ 74613 h 48"/>
                <a:gd name="T2" fmla="*/ 49741 w 48"/>
                <a:gd name="T3" fmla="*/ 62178 h 48"/>
                <a:gd name="T4" fmla="*/ 74612 w 48"/>
                <a:gd name="T5" fmla="*/ 37307 h 48"/>
                <a:gd name="T6" fmla="*/ 74612 w 48"/>
                <a:gd name="T7" fmla="*/ 37307 h 48"/>
                <a:gd name="T8" fmla="*/ 0 w 48"/>
                <a:gd name="T9" fmla="*/ 0 h 48"/>
                <a:gd name="T10" fmla="*/ 0 w 48"/>
                <a:gd name="T11" fmla="*/ 0 h 48"/>
                <a:gd name="T12" fmla="*/ 24871 w 48"/>
                <a:gd name="T13" fmla="*/ 74613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48"/>
                <a:gd name="T23" fmla="*/ 48 w 48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48">
                  <a:moveTo>
                    <a:pt x="16" y="48"/>
                  </a:moveTo>
                  <a:lnTo>
                    <a:pt x="32" y="40"/>
                  </a:lnTo>
                  <a:lnTo>
                    <a:pt x="48" y="24"/>
                  </a:lnTo>
                  <a:lnTo>
                    <a:pt x="0" y="0"/>
                  </a:lnTo>
                  <a:lnTo>
                    <a:pt x="16" y="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02" name="Line 69"/>
            <p:cNvSpPr>
              <a:spLocks noChangeShapeType="1"/>
            </p:cNvSpPr>
            <p:nvPr/>
          </p:nvSpPr>
          <p:spPr bwMode="auto">
            <a:xfrm flipV="1">
              <a:off x="2733086" y="2786947"/>
              <a:ext cx="71275" cy="79786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03" name="Line 70"/>
            <p:cNvSpPr>
              <a:spLocks noChangeShapeType="1"/>
            </p:cNvSpPr>
            <p:nvPr/>
          </p:nvSpPr>
          <p:spPr bwMode="auto">
            <a:xfrm flipV="1">
              <a:off x="3071378" y="2934817"/>
              <a:ext cx="87232" cy="72339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04" name="Line 71"/>
            <p:cNvSpPr>
              <a:spLocks noChangeShapeType="1"/>
            </p:cNvSpPr>
            <p:nvPr/>
          </p:nvSpPr>
          <p:spPr bwMode="auto">
            <a:xfrm flipV="1">
              <a:off x="3206481" y="3068858"/>
              <a:ext cx="76594" cy="70211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05" name="Line 72"/>
            <p:cNvSpPr>
              <a:spLocks noChangeShapeType="1"/>
            </p:cNvSpPr>
            <p:nvPr/>
          </p:nvSpPr>
          <p:spPr bwMode="auto">
            <a:xfrm flipV="1">
              <a:off x="3326692" y="3199706"/>
              <a:ext cx="89360" cy="73403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06" name="Line 73"/>
            <p:cNvSpPr>
              <a:spLocks noChangeShapeType="1"/>
            </p:cNvSpPr>
            <p:nvPr/>
          </p:nvSpPr>
          <p:spPr bwMode="auto">
            <a:xfrm flipV="1">
              <a:off x="3446903" y="3333746"/>
              <a:ext cx="80850" cy="80850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07" name="Line 74"/>
            <p:cNvSpPr>
              <a:spLocks noChangeShapeType="1"/>
            </p:cNvSpPr>
            <p:nvPr/>
          </p:nvSpPr>
          <p:spPr bwMode="auto">
            <a:xfrm flipV="1">
              <a:off x="3568177" y="3481616"/>
              <a:ext cx="82977" cy="74467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787340" y="2705034"/>
              <a:ext cx="84041" cy="91488"/>
            </a:xfrm>
            <a:custGeom>
              <a:avLst/>
              <a:gdLst>
                <a:gd name="T0" fmla="*/ 125413 w 80"/>
                <a:gd name="T1" fmla="*/ 62057 h 88"/>
                <a:gd name="T2" fmla="*/ 112872 w 80"/>
                <a:gd name="T3" fmla="*/ 111702 h 88"/>
                <a:gd name="T4" fmla="*/ 62707 w 80"/>
                <a:gd name="T5" fmla="*/ 136525 h 88"/>
                <a:gd name="T6" fmla="*/ 62707 w 80"/>
                <a:gd name="T7" fmla="*/ 136525 h 88"/>
                <a:gd name="T8" fmla="*/ 12541 w 80"/>
                <a:gd name="T9" fmla="*/ 111702 h 88"/>
                <a:gd name="T10" fmla="*/ 0 w 80"/>
                <a:gd name="T11" fmla="*/ 62057 h 88"/>
                <a:gd name="T12" fmla="*/ 0 w 80"/>
                <a:gd name="T13" fmla="*/ 62057 h 88"/>
                <a:gd name="T14" fmla="*/ 12541 w 80"/>
                <a:gd name="T15" fmla="*/ 24823 h 88"/>
                <a:gd name="T16" fmla="*/ 62707 w 80"/>
                <a:gd name="T17" fmla="*/ 0 h 88"/>
                <a:gd name="T18" fmla="*/ 62707 w 80"/>
                <a:gd name="T19" fmla="*/ 0 h 88"/>
                <a:gd name="T20" fmla="*/ 112872 w 80"/>
                <a:gd name="T21" fmla="*/ 24823 h 88"/>
                <a:gd name="T22" fmla="*/ 125413 w 80"/>
                <a:gd name="T23" fmla="*/ 62057 h 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0"/>
                <a:gd name="T37" fmla="*/ 0 h 88"/>
                <a:gd name="T38" fmla="*/ 80 w 80"/>
                <a:gd name="T39" fmla="*/ 88 h 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0" h="88">
                  <a:moveTo>
                    <a:pt x="80" y="40"/>
                  </a:moveTo>
                  <a:lnTo>
                    <a:pt x="72" y="72"/>
                  </a:lnTo>
                  <a:lnTo>
                    <a:pt x="40" y="88"/>
                  </a:lnTo>
                  <a:lnTo>
                    <a:pt x="8" y="72"/>
                  </a:lnTo>
                  <a:lnTo>
                    <a:pt x="0" y="40"/>
                  </a:lnTo>
                  <a:lnTo>
                    <a:pt x="8" y="16"/>
                  </a:lnTo>
                  <a:lnTo>
                    <a:pt x="40" y="0"/>
                  </a:lnTo>
                  <a:lnTo>
                    <a:pt x="72" y="16"/>
                  </a:lnTo>
                  <a:lnTo>
                    <a:pt x="80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787340" y="2705034"/>
              <a:ext cx="84041" cy="91488"/>
            </a:xfrm>
            <a:custGeom>
              <a:avLst/>
              <a:gdLst>
                <a:gd name="T0" fmla="*/ 125413 w 80"/>
                <a:gd name="T1" fmla="*/ 62057 h 88"/>
                <a:gd name="T2" fmla="*/ 112872 w 80"/>
                <a:gd name="T3" fmla="*/ 111702 h 88"/>
                <a:gd name="T4" fmla="*/ 112872 w 80"/>
                <a:gd name="T5" fmla="*/ 111702 h 88"/>
                <a:gd name="T6" fmla="*/ 62707 w 80"/>
                <a:gd name="T7" fmla="*/ 136525 h 88"/>
                <a:gd name="T8" fmla="*/ 62707 w 80"/>
                <a:gd name="T9" fmla="*/ 136525 h 88"/>
                <a:gd name="T10" fmla="*/ 62707 w 80"/>
                <a:gd name="T11" fmla="*/ 136525 h 88"/>
                <a:gd name="T12" fmla="*/ 62707 w 80"/>
                <a:gd name="T13" fmla="*/ 136525 h 88"/>
                <a:gd name="T14" fmla="*/ 12541 w 80"/>
                <a:gd name="T15" fmla="*/ 111702 h 88"/>
                <a:gd name="T16" fmla="*/ 12541 w 80"/>
                <a:gd name="T17" fmla="*/ 111702 h 88"/>
                <a:gd name="T18" fmla="*/ 0 w 80"/>
                <a:gd name="T19" fmla="*/ 62057 h 88"/>
                <a:gd name="T20" fmla="*/ 0 w 80"/>
                <a:gd name="T21" fmla="*/ 62057 h 88"/>
                <a:gd name="T22" fmla="*/ 0 w 80"/>
                <a:gd name="T23" fmla="*/ 62057 h 88"/>
                <a:gd name="T24" fmla="*/ 0 w 80"/>
                <a:gd name="T25" fmla="*/ 62057 h 88"/>
                <a:gd name="T26" fmla="*/ 12541 w 80"/>
                <a:gd name="T27" fmla="*/ 24823 h 88"/>
                <a:gd name="T28" fmla="*/ 12541 w 80"/>
                <a:gd name="T29" fmla="*/ 24823 h 88"/>
                <a:gd name="T30" fmla="*/ 62707 w 80"/>
                <a:gd name="T31" fmla="*/ 0 h 88"/>
                <a:gd name="T32" fmla="*/ 62707 w 80"/>
                <a:gd name="T33" fmla="*/ 0 h 88"/>
                <a:gd name="T34" fmla="*/ 62707 w 80"/>
                <a:gd name="T35" fmla="*/ 0 h 88"/>
                <a:gd name="T36" fmla="*/ 62707 w 80"/>
                <a:gd name="T37" fmla="*/ 0 h 88"/>
                <a:gd name="T38" fmla="*/ 112872 w 80"/>
                <a:gd name="T39" fmla="*/ 24823 h 88"/>
                <a:gd name="T40" fmla="*/ 112872 w 80"/>
                <a:gd name="T41" fmla="*/ 24823 h 88"/>
                <a:gd name="T42" fmla="*/ 125413 w 80"/>
                <a:gd name="T43" fmla="*/ 62057 h 88"/>
                <a:gd name="T44" fmla="*/ 125413 w 80"/>
                <a:gd name="T45" fmla="*/ 62057 h 8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0"/>
                <a:gd name="T70" fmla="*/ 0 h 88"/>
                <a:gd name="T71" fmla="*/ 80 w 80"/>
                <a:gd name="T72" fmla="*/ 88 h 8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0" h="88">
                  <a:moveTo>
                    <a:pt x="80" y="40"/>
                  </a:moveTo>
                  <a:lnTo>
                    <a:pt x="72" y="72"/>
                  </a:lnTo>
                  <a:lnTo>
                    <a:pt x="40" y="88"/>
                  </a:lnTo>
                  <a:lnTo>
                    <a:pt x="8" y="72"/>
                  </a:lnTo>
                  <a:lnTo>
                    <a:pt x="0" y="40"/>
                  </a:lnTo>
                  <a:lnTo>
                    <a:pt x="8" y="16"/>
                  </a:lnTo>
                  <a:lnTo>
                    <a:pt x="40" y="0"/>
                  </a:lnTo>
                  <a:lnTo>
                    <a:pt x="72" y="16"/>
                  </a:lnTo>
                  <a:lnTo>
                    <a:pt x="80" y="4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899040" y="2843330"/>
              <a:ext cx="91488" cy="91488"/>
            </a:xfrm>
            <a:custGeom>
              <a:avLst/>
              <a:gdLst>
                <a:gd name="T0" fmla="*/ 136525 w 88"/>
                <a:gd name="T1" fmla="*/ 74468 h 88"/>
                <a:gd name="T2" fmla="*/ 111702 w 88"/>
                <a:gd name="T3" fmla="*/ 124114 h 88"/>
                <a:gd name="T4" fmla="*/ 111702 w 88"/>
                <a:gd name="T5" fmla="*/ 124114 h 88"/>
                <a:gd name="T6" fmla="*/ 74468 w 88"/>
                <a:gd name="T7" fmla="*/ 136525 h 88"/>
                <a:gd name="T8" fmla="*/ 74468 w 88"/>
                <a:gd name="T9" fmla="*/ 136525 h 88"/>
                <a:gd name="T10" fmla="*/ 74468 w 88"/>
                <a:gd name="T11" fmla="*/ 136525 h 88"/>
                <a:gd name="T12" fmla="*/ 74468 w 88"/>
                <a:gd name="T13" fmla="*/ 136525 h 88"/>
                <a:gd name="T14" fmla="*/ 24823 w 88"/>
                <a:gd name="T15" fmla="*/ 124114 h 88"/>
                <a:gd name="T16" fmla="*/ 24823 w 88"/>
                <a:gd name="T17" fmla="*/ 124114 h 88"/>
                <a:gd name="T18" fmla="*/ 0 w 88"/>
                <a:gd name="T19" fmla="*/ 74468 h 88"/>
                <a:gd name="T20" fmla="*/ 0 w 88"/>
                <a:gd name="T21" fmla="*/ 74468 h 88"/>
                <a:gd name="T22" fmla="*/ 0 w 88"/>
                <a:gd name="T23" fmla="*/ 74468 h 88"/>
                <a:gd name="T24" fmla="*/ 0 w 88"/>
                <a:gd name="T25" fmla="*/ 74468 h 88"/>
                <a:gd name="T26" fmla="*/ 24823 w 88"/>
                <a:gd name="T27" fmla="*/ 24823 h 88"/>
                <a:gd name="T28" fmla="*/ 24823 w 88"/>
                <a:gd name="T29" fmla="*/ 24823 h 88"/>
                <a:gd name="T30" fmla="*/ 74468 w 88"/>
                <a:gd name="T31" fmla="*/ 0 h 88"/>
                <a:gd name="T32" fmla="*/ 74468 w 88"/>
                <a:gd name="T33" fmla="*/ 0 h 88"/>
                <a:gd name="T34" fmla="*/ 74468 w 88"/>
                <a:gd name="T35" fmla="*/ 0 h 88"/>
                <a:gd name="T36" fmla="*/ 74468 w 88"/>
                <a:gd name="T37" fmla="*/ 0 h 88"/>
                <a:gd name="T38" fmla="*/ 111702 w 88"/>
                <a:gd name="T39" fmla="*/ 24823 h 88"/>
                <a:gd name="T40" fmla="*/ 111702 w 88"/>
                <a:gd name="T41" fmla="*/ 24823 h 88"/>
                <a:gd name="T42" fmla="*/ 136525 w 88"/>
                <a:gd name="T43" fmla="*/ 74468 h 88"/>
                <a:gd name="T44" fmla="*/ 136525 w 88"/>
                <a:gd name="T45" fmla="*/ 74468 h 8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8"/>
                <a:gd name="T70" fmla="*/ 0 h 88"/>
                <a:gd name="T71" fmla="*/ 88 w 88"/>
                <a:gd name="T72" fmla="*/ 88 h 8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8" h="88">
                  <a:moveTo>
                    <a:pt x="88" y="48"/>
                  </a:moveTo>
                  <a:lnTo>
                    <a:pt x="72" y="80"/>
                  </a:lnTo>
                  <a:lnTo>
                    <a:pt x="48" y="88"/>
                  </a:lnTo>
                  <a:lnTo>
                    <a:pt x="16" y="80"/>
                  </a:lnTo>
                  <a:lnTo>
                    <a:pt x="0" y="48"/>
                  </a:lnTo>
                  <a:lnTo>
                    <a:pt x="16" y="16"/>
                  </a:lnTo>
                  <a:lnTo>
                    <a:pt x="48" y="0"/>
                  </a:lnTo>
                  <a:lnTo>
                    <a:pt x="72" y="16"/>
                  </a:lnTo>
                  <a:lnTo>
                    <a:pt x="88" y="48"/>
                  </a:lnTo>
                  <a:close/>
                </a:path>
              </a:pathLst>
            </a:cu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020315" y="2970987"/>
              <a:ext cx="85105" cy="92551"/>
            </a:xfrm>
            <a:custGeom>
              <a:avLst/>
              <a:gdLst>
                <a:gd name="T0" fmla="*/ 127000 w 80"/>
                <a:gd name="T1" fmla="*/ 75334 h 88"/>
                <a:gd name="T2" fmla="*/ 114300 w 80"/>
                <a:gd name="T3" fmla="*/ 125556 h 88"/>
                <a:gd name="T4" fmla="*/ 63500 w 80"/>
                <a:gd name="T5" fmla="*/ 138112 h 88"/>
                <a:gd name="T6" fmla="*/ 63500 w 80"/>
                <a:gd name="T7" fmla="*/ 138112 h 88"/>
                <a:gd name="T8" fmla="*/ 12700 w 80"/>
                <a:gd name="T9" fmla="*/ 125556 h 88"/>
                <a:gd name="T10" fmla="*/ 0 w 80"/>
                <a:gd name="T11" fmla="*/ 75334 h 88"/>
                <a:gd name="T12" fmla="*/ 0 w 80"/>
                <a:gd name="T13" fmla="*/ 75334 h 88"/>
                <a:gd name="T14" fmla="*/ 12700 w 80"/>
                <a:gd name="T15" fmla="*/ 25111 h 88"/>
                <a:gd name="T16" fmla="*/ 63500 w 80"/>
                <a:gd name="T17" fmla="*/ 0 h 88"/>
                <a:gd name="T18" fmla="*/ 63500 w 80"/>
                <a:gd name="T19" fmla="*/ 0 h 88"/>
                <a:gd name="T20" fmla="*/ 114300 w 80"/>
                <a:gd name="T21" fmla="*/ 25111 h 88"/>
                <a:gd name="T22" fmla="*/ 127000 w 80"/>
                <a:gd name="T23" fmla="*/ 75334 h 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0"/>
                <a:gd name="T37" fmla="*/ 0 h 88"/>
                <a:gd name="T38" fmla="*/ 80 w 80"/>
                <a:gd name="T39" fmla="*/ 88 h 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0" h="88">
                  <a:moveTo>
                    <a:pt x="80" y="48"/>
                  </a:moveTo>
                  <a:lnTo>
                    <a:pt x="72" y="80"/>
                  </a:lnTo>
                  <a:lnTo>
                    <a:pt x="40" y="88"/>
                  </a:lnTo>
                  <a:lnTo>
                    <a:pt x="8" y="80"/>
                  </a:lnTo>
                  <a:lnTo>
                    <a:pt x="0" y="48"/>
                  </a:lnTo>
                  <a:lnTo>
                    <a:pt x="8" y="16"/>
                  </a:lnTo>
                  <a:lnTo>
                    <a:pt x="40" y="0"/>
                  </a:lnTo>
                  <a:lnTo>
                    <a:pt x="72" y="16"/>
                  </a:lnTo>
                  <a:lnTo>
                    <a:pt x="80" y="4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3014995" y="2976306"/>
              <a:ext cx="85105" cy="92552"/>
            </a:xfrm>
            <a:custGeom>
              <a:avLst/>
              <a:gdLst>
                <a:gd name="T0" fmla="*/ 127000 w 80"/>
                <a:gd name="T1" fmla="*/ 75334 h 88"/>
                <a:gd name="T2" fmla="*/ 114300 w 80"/>
                <a:gd name="T3" fmla="*/ 125557 h 88"/>
                <a:gd name="T4" fmla="*/ 114300 w 80"/>
                <a:gd name="T5" fmla="*/ 125557 h 88"/>
                <a:gd name="T6" fmla="*/ 63500 w 80"/>
                <a:gd name="T7" fmla="*/ 138113 h 88"/>
                <a:gd name="T8" fmla="*/ 63500 w 80"/>
                <a:gd name="T9" fmla="*/ 138113 h 88"/>
                <a:gd name="T10" fmla="*/ 63500 w 80"/>
                <a:gd name="T11" fmla="*/ 138113 h 88"/>
                <a:gd name="T12" fmla="*/ 63500 w 80"/>
                <a:gd name="T13" fmla="*/ 138113 h 88"/>
                <a:gd name="T14" fmla="*/ 12700 w 80"/>
                <a:gd name="T15" fmla="*/ 125557 h 88"/>
                <a:gd name="T16" fmla="*/ 12700 w 80"/>
                <a:gd name="T17" fmla="*/ 125557 h 88"/>
                <a:gd name="T18" fmla="*/ 0 w 80"/>
                <a:gd name="T19" fmla="*/ 75334 h 88"/>
                <a:gd name="T20" fmla="*/ 0 w 80"/>
                <a:gd name="T21" fmla="*/ 75334 h 88"/>
                <a:gd name="T22" fmla="*/ 0 w 80"/>
                <a:gd name="T23" fmla="*/ 75334 h 88"/>
                <a:gd name="T24" fmla="*/ 0 w 80"/>
                <a:gd name="T25" fmla="*/ 75334 h 88"/>
                <a:gd name="T26" fmla="*/ 12700 w 80"/>
                <a:gd name="T27" fmla="*/ 25111 h 88"/>
                <a:gd name="T28" fmla="*/ 12700 w 80"/>
                <a:gd name="T29" fmla="*/ 25111 h 88"/>
                <a:gd name="T30" fmla="*/ 63500 w 80"/>
                <a:gd name="T31" fmla="*/ 0 h 88"/>
                <a:gd name="T32" fmla="*/ 63500 w 80"/>
                <a:gd name="T33" fmla="*/ 0 h 88"/>
                <a:gd name="T34" fmla="*/ 63500 w 80"/>
                <a:gd name="T35" fmla="*/ 0 h 88"/>
                <a:gd name="T36" fmla="*/ 63500 w 80"/>
                <a:gd name="T37" fmla="*/ 0 h 88"/>
                <a:gd name="T38" fmla="*/ 114300 w 80"/>
                <a:gd name="T39" fmla="*/ 25111 h 88"/>
                <a:gd name="T40" fmla="*/ 114300 w 80"/>
                <a:gd name="T41" fmla="*/ 25111 h 88"/>
                <a:gd name="T42" fmla="*/ 127000 w 80"/>
                <a:gd name="T43" fmla="*/ 75334 h 88"/>
                <a:gd name="T44" fmla="*/ 127000 w 80"/>
                <a:gd name="T45" fmla="*/ 75334 h 8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0"/>
                <a:gd name="T70" fmla="*/ 0 h 88"/>
                <a:gd name="T71" fmla="*/ 80 w 80"/>
                <a:gd name="T72" fmla="*/ 88 h 8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0" h="88">
                  <a:moveTo>
                    <a:pt x="80" y="48"/>
                  </a:moveTo>
                  <a:lnTo>
                    <a:pt x="72" y="80"/>
                  </a:lnTo>
                  <a:lnTo>
                    <a:pt x="40" y="88"/>
                  </a:lnTo>
                  <a:lnTo>
                    <a:pt x="8" y="80"/>
                  </a:lnTo>
                  <a:lnTo>
                    <a:pt x="0" y="48"/>
                  </a:lnTo>
                  <a:lnTo>
                    <a:pt x="8" y="16"/>
                  </a:lnTo>
                  <a:lnTo>
                    <a:pt x="40" y="0"/>
                  </a:lnTo>
                  <a:lnTo>
                    <a:pt x="72" y="16"/>
                  </a:lnTo>
                  <a:lnTo>
                    <a:pt x="80" y="48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3144780" y="3122048"/>
              <a:ext cx="85105" cy="91488"/>
            </a:xfrm>
            <a:custGeom>
              <a:avLst/>
              <a:gdLst>
                <a:gd name="T0" fmla="*/ 127000 w 80"/>
                <a:gd name="T1" fmla="*/ 62057 h 88"/>
                <a:gd name="T2" fmla="*/ 114300 w 80"/>
                <a:gd name="T3" fmla="*/ 111702 h 88"/>
                <a:gd name="T4" fmla="*/ 63500 w 80"/>
                <a:gd name="T5" fmla="*/ 136525 h 88"/>
                <a:gd name="T6" fmla="*/ 63500 w 80"/>
                <a:gd name="T7" fmla="*/ 136525 h 88"/>
                <a:gd name="T8" fmla="*/ 12700 w 80"/>
                <a:gd name="T9" fmla="*/ 111702 h 88"/>
                <a:gd name="T10" fmla="*/ 0 w 80"/>
                <a:gd name="T11" fmla="*/ 62057 h 88"/>
                <a:gd name="T12" fmla="*/ 0 w 80"/>
                <a:gd name="T13" fmla="*/ 62057 h 88"/>
                <a:gd name="T14" fmla="*/ 12700 w 80"/>
                <a:gd name="T15" fmla="*/ 24823 h 88"/>
                <a:gd name="T16" fmla="*/ 63500 w 80"/>
                <a:gd name="T17" fmla="*/ 0 h 88"/>
                <a:gd name="T18" fmla="*/ 63500 w 80"/>
                <a:gd name="T19" fmla="*/ 0 h 88"/>
                <a:gd name="T20" fmla="*/ 114300 w 80"/>
                <a:gd name="T21" fmla="*/ 24823 h 88"/>
                <a:gd name="T22" fmla="*/ 127000 w 80"/>
                <a:gd name="T23" fmla="*/ 62057 h 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0"/>
                <a:gd name="T37" fmla="*/ 0 h 88"/>
                <a:gd name="T38" fmla="*/ 80 w 80"/>
                <a:gd name="T39" fmla="*/ 88 h 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0" h="88">
                  <a:moveTo>
                    <a:pt x="80" y="40"/>
                  </a:moveTo>
                  <a:lnTo>
                    <a:pt x="72" y="72"/>
                  </a:lnTo>
                  <a:lnTo>
                    <a:pt x="40" y="88"/>
                  </a:lnTo>
                  <a:lnTo>
                    <a:pt x="8" y="72"/>
                  </a:lnTo>
                  <a:lnTo>
                    <a:pt x="0" y="40"/>
                  </a:lnTo>
                  <a:lnTo>
                    <a:pt x="8" y="16"/>
                  </a:lnTo>
                  <a:lnTo>
                    <a:pt x="40" y="0"/>
                  </a:lnTo>
                  <a:lnTo>
                    <a:pt x="72" y="16"/>
                  </a:lnTo>
                  <a:lnTo>
                    <a:pt x="80" y="4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3144780" y="3122048"/>
              <a:ext cx="85105" cy="91488"/>
            </a:xfrm>
            <a:custGeom>
              <a:avLst/>
              <a:gdLst>
                <a:gd name="T0" fmla="*/ 127000 w 80"/>
                <a:gd name="T1" fmla="*/ 62057 h 88"/>
                <a:gd name="T2" fmla="*/ 114300 w 80"/>
                <a:gd name="T3" fmla="*/ 111702 h 88"/>
                <a:gd name="T4" fmla="*/ 114300 w 80"/>
                <a:gd name="T5" fmla="*/ 111702 h 88"/>
                <a:gd name="T6" fmla="*/ 63500 w 80"/>
                <a:gd name="T7" fmla="*/ 136525 h 88"/>
                <a:gd name="T8" fmla="*/ 63500 w 80"/>
                <a:gd name="T9" fmla="*/ 136525 h 88"/>
                <a:gd name="T10" fmla="*/ 63500 w 80"/>
                <a:gd name="T11" fmla="*/ 136525 h 88"/>
                <a:gd name="T12" fmla="*/ 63500 w 80"/>
                <a:gd name="T13" fmla="*/ 136525 h 88"/>
                <a:gd name="T14" fmla="*/ 12700 w 80"/>
                <a:gd name="T15" fmla="*/ 111702 h 88"/>
                <a:gd name="T16" fmla="*/ 12700 w 80"/>
                <a:gd name="T17" fmla="*/ 111702 h 88"/>
                <a:gd name="T18" fmla="*/ 0 w 80"/>
                <a:gd name="T19" fmla="*/ 62057 h 88"/>
                <a:gd name="T20" fmla="*/ 0 w 80"/>
                <a:gd name="T21" fmla="*/ 62057 h 88"/>
                <a:gd name="T22" fmla="*/ 0 w 80"/>
                <a:gd name="T23" fmla="*/ 62057 h 88"/>
                <a:gd name="T24" fmla="*/ 0 w 80"/>
                <a:gd name="T25" fmla="*/ 62057 h 88"/>
                <a:gd name="T26" fmla="*/ 12700 w 80"/>
                <a:gd name="T27" fmla="*/ 24823 h 88"/>
                <a:gd name="T28" fmla="*/ 12700 w 80"/>
                <a:gd name="T29" fmla="*/ 24823 h 88"/>
                <a:gd name="T30" fmla="*/ 63500 w 80"/>
                <a:gd name="T31" fmla="*/ 0 h 88"/>
                <a:gd name="T32" fmla="*/ 63500 w 80"/>
                <a:gd name="T33" fmla="*/ 0 h 88"/>
                <a:gd name="T34" fmla="*/ 63500 w 80"/>
                <a:gd name="T35" fmla="*/ 0 h 88"/>
                <a:gd name="T36" fmla="*/ 63500 w 80"/>
                <a:gd name="T37" fmla="*/ 0 h 88"/>
                <a:gd name="T38" fmla="*/ 114300 w 80"/>
                <a:gd name="T39" fmla="*/ 24823 h 88"/>
                <a:gd name="T40" fmla="*/ 114300 w 80"/>
                <a:gd name="T41" fmla="*/ 24823 h 88"/>
                <a:gd name="T42" fmla="*/ 127000 w 80"/>
                <a:gd name="T43" fmla="*/ 62057 h 88"/>
                <a:gd name="T44" fmla="*/ 127000 w 80"/>
                <a:gd name="T45" fmla="*/ 62057 h 8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0"/>
                <a:gd name="T70" fmla="*/ 0 h 88"/>
                <a:gd name="T71" fmla="*/ 80 w 80"/>
                <a:gd name="T72" fmla="*/ 88 h 8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0" h="88">
                  <a:moveTo>
                    <a:pt x="80" y="40"/>
                  </a:moveTo>
                  <a:lnTo>
                    <a:pt x="72" y="72"/>
                  </a:lnTo>
                  <a:lnTo>
                    <a:pt x="40" y="88"/>
                  </a:lnTo>
                  <a:lnTo>
                    <a:pt x="8" y="72"/>
                  </a:lnTo>
                  <a:lnTo>
                    <a:pt x="0" y="40"/>
                  </a:lnTo>
                  <a:lnTo>
                    <a:pt x="8" y="16"/>
                  </a:lnTo>
                  <a:lnTo>
                    <a:pt x="40" y="0"/>
                  </a:lnTo>
                  <a:lnTo>
                    <a:pt x="72" y="16"/>
                  </a:lnTo>
                  <a:lnTo>
                    <a:pt x="80" y="4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3261800" y="3262471"/>
              <a:ext cx="92552" cy="92551"/>
            </a:xfrm>
            <a:custGeom>
              <a:avLst/>
              <a:gdLst>
                <a:gd name="T0" fmla="*/ 138113 w 88"/>
                <a:gd name="T1" fmla="*/ 62778 h 88"/>
                <a:gd name="T2" fmla="*/ 113002 w 88"/>
                <a:gd name="T3" fmla="*/ 113001 h 88"/>
                <a:gd name="T4" fmla="*/ 75334 w 88"/>
                <a:gd name="T5" fmla="*/ 138112 h 88"/>
                <a:gd name="T6" fmla="*/ 75334 w 88"/>
                <a:gd name="T7" fmla="*/ 138112 h 88"/>
                <a:gd name="T8" fmla="*/ 25111 w 88"/>
                <a:gd name="T9" fmla="*/ 113001 h 88"/>
                <a:gd name="T10" fmla="*/ 0 w 88"/>
                <a:gd name="T11" fmla="*/ 62778 h 88"/>
                <a:gd name="T12" fmla="*/ 0 w 88"/>
                <a:gd name="T13" fmla="*/ 62778 h 88"/>
                <a:gd name="T14" fmla="*/ 25111 w 88"/>
                <a:gd name="T15" fmla="*/ 25111 h 88"/>
                <a:gd name="T16" fmla="*/ 75334 w 88"/>
                <a:gd name="T17" fmla="*/ 0 h 88"/>
                <a:gd name="T18" fmla="*/ 75334 w 88"/>
                <a:gd name="T19" fmla="*/ 0 h 88"/>
                <a:gd name="T20" fmla="*/ 113002 w 88"/>
                <a:gd name="T21" fmla="*/ 25111 h 88"/>
                <a:gd name="T22" fmla="*/ 138113 w 88"/>
                <a:gd name="T23" fmla="*/ 62778 h 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8"/>
                <a:gd name="T37" fmla="*/ 0 h 88"/>
                <a:gd name="T38" fmla="*/ 88 w 88"/>
                <a:gd name="T39" fmla="*/ 88 h 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8" h="88">
                  <a:moveTo>
                    <a:pt x="88" y="40"/>
                  </a:moveTo>
                  <a:lnTo>
                    <a:pt x="72" y="72"/>
                  </a:lnTo>
                  <a:lnTo>
                    <a:pt x="48" y="88"/>
                  </a:lnTo>
                  <a:lnTo>
                    <a:pt x="16" y="72"/>
                  </a:lnTo>
                  <a:lnTo>
                    <a:pt x="0" y="40"/>
                  </a:lnTo>
                  <a:lnTo>
                    <a:pt x="16" y="16"/>
                  </a:lnTo>
                  <a:lnTo>
                    <a:pt x="48" y="0"/>
                  </a:lnTo>
                  <a:lnTo>
                    <a:pt x="72" y="16"/>
                  </a:lnTo>
                  <a:lnTo>
                    <a:pt x="88" y="4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3261800" y="3262471"/>
              <a:ext cx="92552" cy="92551"/>
            </a:xfrm>
            <a:custGeom>
              <a:avLst/>
              <a:gdLst>
                <a:gd name="T0" fmla="*/ 138113 w 88"/>
                <a:gd name="T1" fmla="*/ 62778 h 88"/>
                <a:gd name="T2" fmla="*/ 113002 w 88"/>
                <a:gd name="T3" fmla="*/ 113001 h 88"/>
                <a:gd name="T4" fmla="*/ 113002 w 88"/>
                <a:gd name="T5" fmla="*/ 113001 h 88"/>
                <a:gd name="T6" fmla="*/ 75334 w 88"/>
                <a:gd name="T7" fmla="*/ 138112 h 88"/>
                <a:gd name="T8" fmla="*/ 75334 w 88"/>
                <a:gd name="T9" fmla="*/ 138112 h 88"/>
                <a:gd name="T10" fmla="*/ 75334 w 88"/>
                <a:gd name="T11" fmla="*/ 138112 h 88"/>
                <a:gd name="T12" fmla="*/ 75334 w 88"/>
                <a:gd name="T13" fmla="*/ 138112 h 88"/>
                <a:gd name="T14" fmla="*/ 25111 w 88"/>
                <a:gd name="T15" fmla="*/ 113001 h 88"/>
                <a:gd name="T16" fmla="*/ 25111 w 88"/>
                <a:gd name="T17" fmla="*/ 113001 h 88"/>
                <a:gd name="T18" fmla="*/ 0 w 88"/>
                <a:gd name="T19" fmla="*/ 62778 h 88"/>
                <a:gd name="T20" fmla="*/ 0 w 88"/>
                <a:gd name="T21" fmla="*/ 62778 h 88"/>
                <a:gd name="T22" fmla="*/ 0 w 88"/>
                <a:gd name="T23" fmla="*/ 62778 h 88"/>
                <a:gd name="T24" fmla="*/ 0 w 88"/>
                <a:gd name="T25" fmla="*/ 62778 h 88"/>
                <a:gd name="T26" fmla="*/ 25111 w 88"/>
                <a:gd name="T27" fmla="*/ 25111 h 88"/>
                <a:gd name="T28" fmla="*/ 25111 w 88"/>
                <a:gd name="T29" fmla="*/ 25111 h 88"/>
                <a:gd name="T30" fmla="*/ 75334 w 88"/>
                <a:gd name="T31" fmla="*/ 0 h 88"/>
                <a:gd name="T32" fmla="*/ 75334 w 88"/>
                <a:gd name="T33" fmla="*/ 0 h 88"/>
                <a:gd name="T34" fmla="*/ 75334 w 88"/>
                <a:gd name="T35" fmla="*/ 0 h 88"/>
                <a:gd name="T36" fmla="*/ 75334 w 88"/>
                <a:gd name="T37" fmla="*/ 0 h 88"/>
                <a:gd name="T38" fmla="*/ 113002 w 88"/>
                <a:gd name="T39" fmla="*/ 25111 h 88"/>
                <a:gd name="T40" fmla="*/ 113002 w 88"/>
                <a:gd name="T41" fmla="*/ 25111 h 88"/>
                <a:gd name="T42" fmla="*/ 138113 w 88"/>
                <a:gd name="T43" fmla="*/ 62778 h 88"/>
                <a:gd name="T44" fmla="*/ 138113 w 88"/>
                <a:gd name="T45" fmla="*/ 62778 h 8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8"/>
                <a:gd name="T70" fmla="*/ 0 h 88"/>
                <a:gd name="T71" fmla="*/ 88 w 88"/>
                <a:gd name="T72" fmla="*/ 88 h 8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8" h="88">
                  <a:moveTo>
                    <a:pt x="88" y="40"/>
                  </a:moveTo>
                  <a:lnTo>
                    <a:pt x="72" y="72"/>
                  </a:lnTo>
                  <a:lnTo>
                    <a:pt x="48" y="88"/>
                  </a:lnTo>
                  <a:lnTo>
                    <a:pt x="16" y="72"/>
                  </a:lnTo>
                  <a:lnTo>
                    <a:pt x="0" y="40"/>
                  </a:lnTo>
                  <a:lnTo>
                    <a:pt x="16" y="16"/>
                  </a:lnTo>
                  <a:lnTo>
                    <a:pt x="48" y="0"/>
                  </a:lnTo>
                  <a:lnTo>
                    <a:pt x="72" y="16"/>
                  </a:lnTo>
                  <a:lnTo>
                    <a:pt x="88" y="4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3378819" y="3396511"/>
              <a:ext cx="81914" cy="90424"/>
            </a:xfrm>
            <a:custGeom>
              <a:avLst/>
              <a:gdLst>
                <a:gd name="T0" fmla="*/ 122238 w 80"/>
                <a:gd name="T1" fmla="*/ 73602 h 88"/>
                <a:gd name="T2" fmla="*/ 110014 w 80"/>
                <a:gd name="T3" fmla="*/ 122670 h 88"/>
                <a:gd name="T4" fmla="*/ 61119 w 80"/>
                <a:gd name="T5" fmla="*/ 134937 h 88"/>
                <a:gd name="T6" fmla="*/ 61119 w 80"/>
                <a:gd name="T7" fmla="*/ 134937 h 88"/>
                <a:gd name="T8" fmla="*/ 12224 w 80"/>
                <a:gd name="T9" fmla="*/ 122670 h 88"/>
                <a:gd name="T10" fmla="*/ 0 w 80"/>
                <a:gd name="T11" fmla="*/ 73602 h 88"/>
                <a:gd name="T12" fmla="*/ 0 w 80"/>
                <a:gd name="T13" fmla="*/ 73602 h 88"/>
                <a:gd name="T14" fmla="*/ 12224 w 80"/>
                <a:gd name="T15" fmla="*/ 24534 h 88"/>
                <a:gd name="T16" fmla="*/ 61119 w 80"/>
                <a:gd name="T17" fmla="*/ 0 h 88"/>
                <a:gd name="T18" fmla="*/ 61119 w 80"/>
                <a:gd name="T19" fmla="*/ 0 h 88"/>
                <a:gd name="T20" fmla="*/ 110014 w 80"/>
                <a:gd name="T21" fmla="*/ 24534 h 88"/>
                <a:gd name="T22" fmla="*/ 122238 w 80"/>
                <a:gd name="T23" fmla="*/ 73602 h 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0"/>
                <a:gd name="T37" fmla="*/ 0 h 88"/>
                <a:gd name="T38" fmla="*/ 80 w 80"/>
                <a:gd name="T39" fmla="*/ 88 h 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0" h="88">
                  <a:moveTo>
                    <a:pt x="80" y="48"/>
                  </a:moveTo>
                  <a:lnTo>
                    <a:pt x="72" y="80"/>
                  </a:lnTo>
                  <a:lnTo>
                    <a:pt x="40" y="88"/>
                  </a:lnTo>
                  <a:lnTo>
                    <a:pt x="8" y="80"/>
                  </a:lnTo>
                  <a:lnTo>
                    <a:pt x="0" y="48"/>
                  </a:lnTo>
                  <a:lnTo>
                    <a:pt x="8" y="16"/>
                  </a:lnTo>
                  <a:lnTo>
                    <a:pt x="40" y="0"/>
                  </a:lnTo>
                  <a:lnTo>
                    <a:pt x="72" y="16"/>
                  </a:lnTo>
                  <a:lnTo>
                    <a:pt x="80" y="4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3378819" y="3396511"/>
              <a:ext cx="81914" cy="90424"/>
            </a:xfrm>
            <a:custGeom>
              <a:avLst/>
              <a:gdLst>
                <a:gd name="T0" fmla="*/ 122238 w 80"/>
                <a:gd name="T1" fmla="*/ 73602 h 88"/>
                <a:gd name="T2" fmla="*/ 110014 w 80"/>
                <a:gd name="T3" fmla="*/ 122670 h 88"/>
                <a:gd name="T4" fmla="*/ 110014 w 80"/>
                <a:gd name="T5" fmla="*/ 122670 h 88"/>
                <a:gd name="T6" fmla="*/ 61119 w 80"/>
                <a:gd name="T7" fmla="*/ 134937 h 88"/>
                <a:gd name="T8" fmla="*/ 61119 w 80"/>
                <a:gd name="T9" fmla="*/ 134937 h 88"/>
                <a:gd name="T10" fmla="*/ 61119 w 80"/>
                <a:gd name="T11" fmla="*/ 134937 h 88"/>
                <a:gd name="T12" fmla="*/ 61119 w 80"/>
                <a:gd name="T13" fmla="*/ 134937 h 88"/>
                <a:gd name="T14" fmla="*/ 12224 w 80"/>
                <a:gd name="T15" fmla="*/ 122670 h 88"/>
                <a:gd name="T16" fmla="*/ 12224 w 80"/>
                <a:gd name="T17" fmla="*/ 122670 h 88"/>
                <a:gd name="T18" fmla="*/ 0 w 80"/>
                <a:gd name="T19" fmla="*/ 73602 h 88"/>
                <a:gd name="T20" fmla="*/ 0 w 80"/>
                <a:gd name="T21" fmla="*/ 73602 h 88"/>
                <a:gd name="T22" fmla="*/ 0 w 80"/>
                <a:gd name="T23" fmla="*/ 73602 h 88"/>
                <a:gd name="T24" fmla="*/ 0 w 80"/>
                <a:gd name="T25" fmla="*/ 73602 h 88"/>
                <a:gd name="T26" fmla="*/ 12224 w 80"/>
                <a:gd name="T27" fmla="*/ 24534 h 88"/>
                <a:gd name="T28" fmla="*/ 12224 w 80"/>
                <a:gd name="T29" fmla="*/ 24534 h 88"/>
                <a:gd name="T30" fmla="*/ 61119 w 80"/>
                <a:gd name="T31" fmla="*/ 0 h 88"/>
                <a:gd name="T32" fmla="*/ 61119 w 80"/>
                <a:gd name="T33" fmla="*/ 0 h 88"/>
                <a:gd name="T34" fmla="*/ 61119 w 80"/>
                <a:gd name="T35" fmla="*/ 0 h 88"/>
                <a:gd name="T36" fmla="*/ 61119 w 80"/>
                <a:gd name="T37" fmla="*/ 0 h 88"/>
                <a:gd name="T38" fmla="*/ 110014 w 80"/>
                <a:gd name="T39" fmla="*/ 24534 h 88"/>
                <a:gd name="T40" fmla="*/ 110014 w 80"/>
                <a:gd name="T41" fmla="*/ 24534 h 88"/>
                <a:gd name="T42" fmla="*/ 122238 w 80"/>
                <a:gd name="T43" fmla="*/ 73602 h 88"/>
                <a:gd name="T44" fmla="*/ 122238 w 80"/>
                <a:gd name="T45" fmla="*/ 73602 h 8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0"/>
                <a:gd name="T70" fmla="*/ 0 h 88"/>
                <a:gd name="T71" fmla="*/ 80 w 80"/>
                <a:gd name="T72" fmla="*/ 88 h 8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0" h="88">
                  <a:moveTo>
                    <a:pt x="80" y="48"/>
                  </a:moveTo>
                  <a:lnTo>
                    <a:pt x="72" y="80"/>
                  </a:lnTo>
                  <a:lnTo>
                    <a:pt x="40" y="88"/>
                  </a:lnTo>
                  <a:lnTo>
                    <a:pt x="8" y="80"/>
                  </a:lnTo>
                  <a:lnTo>
                    <a:pt x="0" y="48"/>
                  </a:lnTo>
                  <a:lnTo>
                    <a:pt x="8" y="16"/>
                  </a:lnTo>
                  <a:lnTo>
                    <a:pt x="40" y="0"/>
                  </a:lnTo>
                  <a:lnTo>
                    <a:pt x="72" y="16"/>
                  </a:lnTo>
                  <a:lnTo>
                    <a:pt x="80" y="48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3494774" y="3537998"/>
              <a:ext cx="85105" cy="91488"/>
            </a:xfrm>
            <a:custGeom>
              <a:avLst/>
              <a:gdLst>
                <a:gd name="T0" fmla="*/ 127000 w 80"/>
                <a:gd name="T1" fmla="*/ 74468 h 88"/>
                <a:gd name="T2" fmla="*/ 114300 w 80"/>
                <a:gd name="T3" fmla="*/ 124114 h 88"/>
                <a:gd name="T4" fmla="*/ 63500 w 80"/>
                <a:gd name="T5" fmla="*/ 136525 h 88"/>
                <a:gd name="T6" fmla="*/ 63500 w 80"/>
                <a:gd name="T7" fmla="*/ 136525 h 88"/>
                <a:gd name="T8" fmla="*/ 12700 w 80"/>
                <a:gd name="T9" fmla="*/ 124114 h 88"/>
                <a:gd name="T10" fmla="*/ 0 w 80"/>
                <a:gd name="T11" fmla="*/ 74468 h 88"/>
                <a:gd name="T12" fmla="*/ 0 w 80"/>
                <a:gd name="T13" fmla="*/ 74468 h 88"/>
                <a:gd name="T14" fmla="*/ 12700 w 80"/>
                <a:gd name="T15" fmla="*/ 24823 h 88"/>
                <a:gd name="T16" fmla="*/ 63500 w 80"/>
                <a:gd name="T17" fmla="*/ 0 h 88"/>
                <a:gd name="T18" fmla="*/ 63500 w 80"/>
                <a:gd name="T19" fmla="*/ 0 h 88"/>
                <a:gd name="T20" fmla="*/ 114300 w 80"/>
                <a:gd name="T21" fmla="*/ 24823 h 88"/>
                <a:gd name="T22" fmla="*/ 127000 w 80"/>
                <a:gd name="T23" fmla="*/ 74468 h 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0"/>
                <a:gd name="T37" fmla="*/ 0 h 88"/>
                <a:gd name="T38" fmla="*/ 80 w 80"/>
                <a:gd name="T39" fmla="*/ 88 h 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0" h="88">
                  <a:moveTo>
                    <a:pt x="80" y="48"/>
                  </a:moveTo>
                  <a:lnTo>
                    <a:pt x="72" y="80"/>
                  </a:lnTo>
                  <a:lnTo>
                    <a:pt x="40" y="88"/>
                  </a:lnTo>
                  <a:lnTo>
                    <a:pt x="8" y="80"/>
                  </a:lnTo>
                  <a:lnTo>
                    <a:pt x="0" y="48"/>
                  </a:lnTo>
                  <a:lnTo>
                    <a:pt x="8" y="16"/>
                  </a:lnTo>
                  <a:lnTo>
                    <a:pt x="40" y="0"/>
                  </a:lnTo>
                  <a:lnTo>
                    <a:pt x="72" y="16"/>
                  </a:lnTo>
                  <a:lnTo>
                    <a:pt x="80" y="4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3494774" y="3537998"/>
              <a:ext cx="85105" cy="91488"/>
            </a:xfrm>
            <a:custGeom>
              <a:avLst/>
              <a:gdLst>
                <a:gd name="T0" fmla="*/ 127000 w 80"/>
                <a:gd name="T1" fmla="*/ 74468 h 88"/>
                <a:gd name="T2" fmla="*/ 114300 w 80"/>
                <a:gd name="T3" fmla="*/ 124114 h 88"/>
                <a:gd name="T4" fmla="*/ 114300 w 80"/>
                <a:gd name="T5" fmla="*/ 124114 h 88"/>
                <a:gd name="T6" fmla="*/ 63500 w 80"/>
                <a:gd name="T7" fmla="*/ 136525 h 88"/>
                <a:gd name="T8" fmla="*/ 63500 w 80"/>
                <a:gd name="T9" fmla="*/ 136525 h 88"/>
                <a:gd name="T10" fmla="*/ 63500 w 80"/>
                <a:gd name="T11" fmla="*/ 136525 h 88"/>
                <a:gd name="T12" fmla="*/ 63500 w 80"/>
                <a:gd name="T13" fmla="*/ 136525 h 88"/>
                <a:gd name="T14" fmla="*/ 12700 w 80"/>
                <a:gd name="T15" fmla="*/ 124114 h 88"/>
                <a:gd name="T16" fmla="*/ 12700 w 80"/>
                <a:gd name="T17" fmla="*/ 124114 h 88"/>
                <a:gd name="T18" fmla="*/ 0 w 80"/>
                <a:gd name="T19" fmla="*/ 74468 h 88"/>
                <a:gd name="T20" fmla="*/ 0 w 80"/>
                <a:gd name="T21" fmla="*/ 74468 h 88"/>
                <a:gd name="T22" fmla="*/ 0 w 80"/>
                <a:gd name="T23" fmla="*/ 74468 h 88"/>
                <a:gd name="T24" fmla="*/ 0 w 80"/>
                <a:gd name="T25" fmla="*/ 74468 h 88"/>
                <a:gd name="T26" fmla="*/ 12700 w 80"/>
                <a:gd name="T27" fmla="*/ 24823 h 88"/>
                <a:gd name="T28" fmla="*/ 12700 w 80"/>
                <a:gd name="T29" fmla="*/ 24823 h 88"/>
                <a:gd name="T30" fmla="*/ 63500 w 80"/>
                <a:gd name="T31" fmla="*/ 0 h 88"/>
                <a:gd name="T32" fmla="*/ 63500 w 80"/>
                <a:gd name="T33" fmla="*/ 0 h 88"/>
                <a:gd name="T34" fmla="*/ 63500 w 80"/>
                <a:gd name="T35" fmla="*/ 0 h 88"/>
                <a:gd name="T36" fmla="*/ 63500 w 80"/>
                <a:gd name="T37" fmla="*/ 0 h 88"/>
                <a:gd name="T38" fmla="*/ 114300 w 80"/>
                <a:gd name="T39" fmla="*/ 24823 h 88"/>
                <a:gd name="T40" fmla="*/ 114300 w 80"/>
                <a:gd name="T41" fmla="*/ 24823 h 88"/>
                <a:gd name="T42" fmla="*/ 127000 w 80"/>
                <a:gd name="T43" fmla="*/ 74468 h 88"/>
                <a:gd name="T44" fmla="*/ 127000 w 80"/>
                <a:gd name="T45" fmla="*/ 74468 h 8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0"/>
                <a:gd name="T70" fmla="*/ 0 h 88"/>
                <a:gd name="T71" fmla="*/ 80 w 80"/>
                <a:gd name="T72" fmla="*/ 88 h 8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0" h="88">
                  <a:moveTo>
                    <a:pt x="80" y="48"/>
                  </a:moveTo>
                  <a:lnTo>
                    <a:pt x="72" y="80"/>
                  </a:lnTo>
                  <a:lnTo>
                    <a:pt x="40" y="88"/>
                  </a:lnTo>
                  <a:lnTo>
                    <a:pt x="8" y="80"/>
                  </a:lnTo>
                  <a:lnTo>
                    <a:pt x="0" y="48"/>
                  </a:lnTo>
                  <a:lnTo>
                    <a:pt x="8" y="16"/>
                  </a:lnTo>
                  <a:lnTo>
                    <a:pt x="40" y="0"/>
                  </a:lnTo>
                  <a:lnTo>
                    <a:pt x="72" y="16"/>
                  </a:lnTo>
                  <a:lnTo>
                    <a:pt x="80" y="48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3611794" y="3687995"/>
              <a:ext cx="92551" cy="90424"/>
            </a:xfrm>
            <a:custGeom>
              <a:avLst/>
              <a:gdLst>
                <a:gd name="T0" fmla="*/ 138112 w 88"/>
                <a:gd name="T1" fmla="*/ 61335 h 88"/>
                <a:gd name="T2" fmla="*/ 113001 w 88"/>
                <a:gd name="T3" fmla="*/ 110403 h 88"/>
                <a:gd name="T4" fmla="*/ 75334 w 88"/>
                <a:gd name="T5" fmla="*/ 134937 h 88"/>
                <a:gd name="T6" fmla="*/ 75334 w 88"/>
                <a:gd name="T7" fmla="*/ 134937 h 88"/>
                <a:gd name="T8" fmla="*/ 25111 w 88"/>
                <a:gd name="T9" fmla="*/ 110403 h 88"/>
                <a:gd name="T10" fmla="*/ 0 w 88"/>
                <a:gd name="T11" fmla="*/ 61335 h 88"/>
                <a:gd name="T12" fmla="*/ 0 w 88"/>
                <a:gd name="T13" fmla="*/ 61335 h 88"/>
                <a:gd name="T14" fmla="*/ 25111 w 88"/>
                <a:gd name="T15" fmla="*/ 24534 h 88"/>
                <a:gd name="T16" fmla="*/ 75334 w 88"/>
                <a:gd name="T17" fmla="*/ 0 h 88"/>
                <a:gd name="T18" fmla="*/ 75334 w 88"/>
                <a:gd name="T19" fmla="*/ 0 h 88"/>
                <a:gd name="T20" fmla="*/ 113001 w 88"/>
                <a:gd name="T21" fmla="*/ 24534 h 88"/>
                <a:gd name="T22" fmla="*/ 138112 w 88"/>
                <a:gd name="T23" fmla="*/ 61335 h 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8"/>
                <a:gd name="T37" fmla="*/ 0 h 88"/>
                <a:gd name="T38" fmla="*/ 88 w 88"/>
                <a:gd name="T39" fmla="*/ 88 h 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8" h="88">
                  <a:moveTo>
                    <a:pt x="88" y="40"/>
                  </a:moveTo>
                  <a:lnTo>
                    <a:pt x="72" y="72"/>
                  </a:lnTo>
                  <a:lnTo>
                    <a:pt x="48" y="88"/>
                  </a:lnTo>
                  <a:lnTo>
                    <a:pt x="16" y="72"/>
                  </a:lnTo>
                  <a:lnTo>
                    <a:pt x="0" y="40"/>
                  </a:lnTo>
                  <a:lnTo>
                    <a:pt x="16" y="16"/>
                  </a:lnTo>
                  <a:lnTo>
                    <a:pt x="48" y="0"/>
                  </a:lnTo>
                  <a:lnTo>
                    <a:pt x="72" y="16"/>
                  </a:lnTo>
                  <a:lnTo>
                    <a:pt x="88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3029889" y="2338019"/>
              <a:ext cx="591479" cy="649989"/>
            </a:xfrm>
            <a:custGeom>
              <a:avLst/>
              <a:gdLst>
                <a:gd name="T0" fmla="*/ 0 w 568"/>
                <a:gd name="T1" fmla="*/ 969963 h 624"/>
                <a:gd name="T2" fmla="*/ 0 w 568"/>
                <a:gd name="T3" fmla="*/ 932657 h 624"/>
                <a:gd name="T4" fmla="*/ 37295 w 568"/>
                <a:gd name="T5" fmla="*/ 858044 h 624"/>
                <a:gd name="T6" fmla="*/ 111885 w 568"/>
                <a:gd name="T7" fmla="*/ 770996 h 624"/>
                <a:gd name="T8" fmla="*/ 198907 w 568"/>
                <a:gd name="T9" fmla="*/ 646642 h 624"/>
                <a:gd name="T10" fmla="*/ 323224 w 568"/>
                <a:gd name="T11" fmla="*/ 509852 h 624"/>
                <a:gd name="T12" fmla="*/ 459973 w 568"/>
                <a:gd name="T13" fmla="*/ 348192 h 624"/>
                <a:gd name="T14" fmla="*/ 621585 w 568"/>
                <a:gd name="T15" fmla="*/ 174096 h 624"/>
                <a:gd name="T16" fmla="*/ 795628 w 568"/>
                <a:gd name="T17" fmla="*/ 0 h 624"/>
                <a:gd name="T18" fmla="*/ 795628 w 568"/>
                <a:gd name="T19" fmla="*/ 0 h 624"/>
                <a:gd name="T20" fmla="*/ 882650 w 568"/>
                <a:gd name="T21" fmla="*/ 87048 h 624"/>
                <a:gd name="T22" fmla="*/ 882650 w 568"/>
                <a:gd name="T23" fmla="*/ 87048 h 624"/>
                <a:gd name="T24" fmla="*/ 0 w 568"/>
                <a:gd name="T25" fmla="*/ 969963 h 6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8"/>
                <a:gd name="T40" fmla="*/ 0 h 624"/>
                <a:gd name="T41" fmla="*/ 568 w 568"/>
                <a:gd name="T42" fmla="*/ 624 h 6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8" h="624">
                  <a:moveTo>
                    <a:pt x="0" y="624"/>
                  </a:moveTo>
                  <a:lnTo>
                    <a:pt x="0" y="600"/>
                  </a:lnTo>
                  <a:lnTo>
                    <a:pt x="24" y="552"/>
                  </a:lnTo>
                  <a:lnTo>
                    <a:pt x="72" y="496"/>
                  </a:lnTo>
                  <a:lnTo>
                    <a:pt x="128" y="416"/>
                  </a:lnTo>
                  <a:lnTo>
                    <a:pt x="208" y="328"/>
                  </a:lnTo>
                  <a:lnTo>
                    <a:pt x="296" y="224"/>
                  </a:lnTo>
                  <a:lnTo>
                    <a:pt x="400" y="112"/>
                  </a:lnTo>
                  <a:lnTo>
                    <a:pt x="512" y="0"/>
                  </a:lnTo>
                  <a:lnTo>
                    <a:pt x="568" y="56"/>
                  </a:lnTo>
                  <a:lnTo>
                    <a:pt x="0" y="6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3144780" y="2489080"/>
              <a:ext cx="591479" cy="648924"/>
            </a:xfrm>
            <a:custGeom>
              <a:avLst/>
              <a:gdLst>
                <a:gd name="T0" fmla="*/ 0 w 568"/>
                <a:gd name="T1" fmla="*/ 968375 h 624"/>
                <a:gd name="T2" fmla="*/ 0 w 568"/>
                <a:gd name="T3" fmla="*/ 931130 h 624"/>
                <a:gd name="T4" fmla="*/ 37295 w 568"/>
                <a:gd name="T5" fmla="*/ 856639 h 624"/>
                <a:gd name="T6" fmla="*/ 111885 w 568"/>
                <a:gd name="T7" fmla="*/ 769734 h 624"/>
                <a:gd name="T8" fmla="*/ 198907 w 568"/>
                <a:gd name="T9" fmla="*/ 645583 h 624"/>
                <a:gd name="T10" fmla="*/ 323224 w 568"/>
                <a:gd name="T11" fmla="*/ 509018 h 624"/>
                <a:gd name="T12" fmla="*/ 459973 w 568"/>
                <a:gd name="T13" fmla="*/ 347622 h 624"/>
                <a:gd name="T14" fmla="*/ 621585 w 568"/>
                <a:gd name="T15" fmla="*/ 173811 h 624"/>
                <a:gd name="T16" fmla="*/ 795628 w 568"/>
                <a:gd name="T17" fmla="*/ 0 h 624"/>
                <a:gd name="T18" fmla="*/ 795628 w 568"/>
                <a:gd name="T19" fmla="*/ 0 h 624"/>
                <a:gd name="T20" fmla="*/ 882650 w 568"/>
                <a:gd name="T21" fmla="*/ 86905 h 624"/>
                <a:gd name="T22" fmla="*/ 882650 w 568"/>
                <a:gd name="T23" fmla="*/ 86905 h 624"/>
                <a:gd name="T24" fmla="*/ 0 w 568"/>
                <a:gd name="T25" fmla="*/ 968375 h 6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8"/>
                <a:gd name="T40" fmla="*/ 0 h 624"/>
                <a:gd name="T41" fmla="*/ 568 w 568"/>
                <a:gd name="T42" fmla="*/ 624 h 6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8" h="624">
                  <a:moveTo>
                    <a:pt x="0" y="624"/>
                  </a:moveTo>
                  <a:lnTo>
                    <a:pt x="0" y="600"/>
                  </a:lnTo>
                  <a:lnTo>
                    <a:pt x="24" y="552"/>
                  </a:lnTo>
                  <a:lnTo>
                    <a:pt x="72" y="496"/>
                  </a:lnTo>
                  <a:lnTo>
                    <a:pt x="128" y="416"/>
                  </a:lnTo>
                  <a:lnTo>
                    <a:pt x="208" y="328"/>
                  </a:lnTo>
                  <a:lnTo>
                    <a:pt x="296" y="224"/>
                  </a:lnTo>
                  <a:lnTo>
                    <a:pt x="400" y="112"/>
                  </a:lnTo>
                  <a:lnTo>
                    <a:pt x="512" y="0"/>
                  </a:lnTo>
                  <a:lnTo>
                    <a:pt x="568" y="56"/>
                  </a:lnTo>
                  <a:lnTo>
                    <a:pt x="0" y="6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3029889" y="2646524"/>
              <a:ext cx="260634" cy="341484"/>
            </a:xfrm>
            <a:custGeom>
              <a:avLst/>
              <a:gdLst>
                <a:gd name="T0" fmla="*/ 0 w 400"/>
                <a:gd name="T1" fmla="*/ 509588 h 504"/>
                <a:gd name="T2" fmla="*/ 0 w 400"/>
                <a:gd name="T3" fmla="*/ 485322 h 504"/>
                <a:gd name="T4" fmla="*/ 0 w 400"/>
                <a:gd name="T5" fmla="*/ 485322 h 504"/>
                <a:gd name="T6" fmla="*/ 23336 w 400"/>
                <a:gd name="T7" fmla="*/ 436790 h 504"/>
                <a:gd name="T8" fmla="*/ 23336 w 400"/>
                <a:gd name="T9" fmla="*/ 436790 h 504"/>
                <a:gd name="T10" fmla="*/ 70009 w 400"/>
                <a:gd name="T11" fmla="*/ 380169 h 504"/>
                <a:gd name="T12" fmla="*/ 70009 w 400"/>
                <a:gd name="T13" fmla="*/ 380169 h 504"/>
                <a:gd name="T14" fmla="*/ 124460 w 400"/>
                <a:gd name="T15" fmla="*/ 299282 h 504"/>
                <a:gd name="T16" fmla="*/ 124460 w 400"/>
                <a:gd name="T17" fmla="*/ 299282 h 504"/>
                <a:gd name="T18" fmla="*/ 202248 w 400"/>
                <a:gd name="T19" fmla="*/ 210306 h 504"/>
                <a:gd name="T20" fmla="*/ 202248 w 400"/>
                <a:gd name="T21" fmla="*/ 210306 h 504"/>
                <a:gd name="T22" fmla="*/ 287814 w 400"/>
                <a:gd name="T23" fmla="*/ 105153 h 504"/>
                <a:gd name="T24" fmla="*/ 287814 w 400"/>
                <a:gd name="T25" fmla="*/ 105153 h 504"/>
                <a:gd name="T26" fmla="*/ 388938 w 400"/>
                <a:gd name="T27" fmla="*/ 0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00"/>
                <a:gd name="T43" fmla="*/ 0 h 504"/>
                <a:gd name="T44" fmla="*/ 400 w 400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00" h="504">
                  <a:moveTo>
                    <a:pt x="0" y="504"/>
                  </a:moveTo>
                  <a:lnTo>
                    <a:pt x="0" y="480"/>
                  </a:lnTo>
                  <a:lnTo>
                    <a:pt x="24" y="432"/>
                  </a:lnTo>
                  <a:lnTo>
                    <a:pt x="72" y="376"/>
                  </a:lnTo>
                  <a:lnTo>
                    <a:pt x="128" y="296"/>
                  </a:lnTo>
                  <a:lnTo>
                    <a:pt x="208" y="208"/>
                  </a:lnTo>
                  <a:lnTo>
                    <a:pt x="296" y="104"/>
                  </a:lnTo>
                  <a:lnTo>
                    <a:pt x="400" y="0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3144780" y="2796522"/>
              <a:ext cx="261697" cy="341483"/>
            </a:xfrm>
            <a:custGeom>
              <a:avLst/>
              <a:gdLst>
                <a:gd name="T0" fmla="*/ 0 w 400"/>
                <a:gd name="T1" fmla="*/ 509587 h 504"/>
                <a:gd name="T2" fmla="*/ 0 w 400"/>
                <a:gd name="T3" fmla="*/ 485321 h 504"/>
                <a:gd name="T4" fmla="*/ 0 w 400"/>
                <a:gd name="T5" fmla="*/ 485321 h 504"/>
                <a:gd name="T6" fmla="*/ 23432 w 400"/>
                <a:gd name="T7" fmla="*/ 436789 h 504"/>
                <a:gd name="T8" fmla="*/ 23432 w 400"/>
                <a:gd name="T9" fmla="*/ 436789 h 504"/>
                <a:gd name="T10" fmla="*/ 70295 w 400"/>
                <a:gd name="T11" fmla="*/ 380168 h 504"/>
                <a:gd name="T12" fmla="*/ 70295 w 400"/>
                <a:gd name="T13" fmla="*/ 380168 h 504"/>
                <a:gd name="T14" fmla="*/ 124968 w 400"/>
                <a:gd name="T15" fmla="*/ 299281 h 504"/>
                <a:gd name="T16" fmla="*/ 124968 w 400"/>
                <a:gd name="T17" fmla="*/ 299281 h 504"/>
                <a:gd name="T18" fmla="*/ 203073 w 400"/>
                <a:gd name="T19" fmla="*/ 210306 h 504"/>
                <a:gd name="T20" fmla="*/ 203073 w 400"/>
                <a:gd name="T21" fmla="*/ 210306 h 504"/>
                <a:gd name="T22" fmla="*/ 288989 w 400"/>
                <a:gd name="T23" fmla="*/ 105153 h 504"/>
                <a:gd name="T24" fmla="*/ 288989 w 400"/>
                <a:gd name="T25" fmla="*/ 105153 h 504"/>
                <a:gd name="T26" fmla="*/ 390525 w 400"/>
                <a:gd name="T27" fmla="*/ 0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00"/>
                <a:gd name="T43" fmla="*/ 0 h 504"/>
                <a:gd name="T44" fmla="*/ 400 w 400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00" h="504">
                  <a:moveTo>
                    <a:pt x="0" y="504"/>
                  </a:moveTo>
                  <a:lnTo>
                    <a:pt x="0" y="480"/>
                  </a:lnTo>
                  <a:lnTo>
                    <a:pt x="24" y="432"/>
                  </a:lnTo>
                  <a:lnTo>
                    <a:pt x="72" y="376"/>
                  </a:lnTo>
                  <a:lnTo>
                    <a:pt x="128" y="296"/>
                  </a:lnTo>
                  <a:lnTo>
                    <a:pt x="208" y="208"/>
                  </a:lnTo>
                  <a:lnTo>
                    <a:pt x="296" y="104"/>
                  </a:lnTo>
                  <a:lnTo>
                    <a:pt x="400" y="0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3270310" y="2620993"/>
              <a:ext cx="591479" cy="651052"/>
            </a:xfrm>
            <a:custGeom>
              <a:avLst/>
              <a:gdLst>
                <a:gd name="T0" fmla="*/ 0 w 568"/>
                <a:gd name="T1" fmla="*/ 971550 h 624"/>
                <a:gd name="T2" fmla="*/ 0 w 568"/>
                <a:gd name="T3" fmla="*/ 934183 h 624"/>
                <a:gd name="T4" fmla="*/ 37295 w 568"/>
                <a:gd name="T5" fmla="*/ 871904 h 624"/>
                <a:gd name="T6" fmla="*/ 111885 w 568"/>
                <a:gd name="T7" fmla="*/ 772258 h 624"/>
                <a:gd name="T8" fmla="*/ 198907 w 568"/>
                <a:gd name="T9" fmla="*/ 647700 h 624"/>
                <a:gd name="T10" fmla="*/ 323224 w 568"/>
                <a:gd name="T11" fmla="*/ 510687 h 624"/>
                <a:gd name="T12" fmla="*/ 459973 w 568"/>
                <a:gd name="T13" fmla="*/ 348762 h 624"/>
                <a:gd name="T14" fmla="*/ 621585 w 568"/>
                <a:gd name="T15" fmla="*/ 186837 h 624"/>
                <a:gd name="T16" fmla="*/ 795628 w 568"/>
                <a:gd name="T17" fmla="*/ 0 h 624"/>
                <a:gd name="T18" fmla="*/ 795628 w 568"/>
                <a:gd name="T19" fmla="*/ 0 h 624"/>
                <a:gd name="T20" fmla="*/ 882650 w 568"/>
                <a:gd name="T21" fmla="*/ 99646 h 624"/>
                <a:gd name="T22" fmla="*/ 882650 w 568"/>
                <a:gd name="T23" fmla="*/ 99646 h 624"/>
                <a:gd name="T24" fmla="*/ 0 w 568"/>
                <a:gd name="T25" fmla="*/ 971550 h 6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8"/>
                <a:gd name="T40" fmla="*/ 0 h 624"/>
                <a:gd name="T41" fmla="*/ 568 w 568"/>
                <a:gd name="T42" fmla="*/ 624 h 6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8" h="624">
                  <a:moveTo>
                    <a:pt x="0" y="624"/>
                  </a:moveTo>
                  <a:lnTo>
                    <a:pt x="0" y="600"/>
                  </a:lnTo>
                  <a:lnTo>
                    <a:pt x="24" y="560"/>
                  </a:lnTo>
                  <a:lnTo>
                    <a:pt x="72" y="496"/>
                  </a:lnTo>
                  <a:lnTo>
                    <a:pt x="128" y="416"/>
                  </a:lnTo>
                  <a:lnTo>
                    <a:pt x="208" y="328"/>
                  </a:lnTo>
                  <a:lnTo>
                    <a:pt x="296" y="224"/>
                  </a:lnTo>
                  <a:lnTo>
                    <a:pt x="400" y="120"/>
                  </a:lnTo>
                  <a:lnTo>
                    <a:pt x="512" y="0"/>
                  </a:lnTo>
                  <a:lnTo>
                    <a:pt x="568" y="64"/>
                  </a:lnTo>
                  <a:lnTo>
                    <a:pt x="0" y="6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3387329" y="2772054"/>
              <a:ext cx="582968" cy="648924"/>
            </a:xfrm>
            <a:custGeom>
              <a:avLst/>
              <a:gdLst>
                <a:gd name="T0" fmla="*/ 0 w 560"/>
                <a:gd name="T1" fmla="*/ 968375 h 624"/>
                <a:gd name="T2" fmla="*/ 0 w 560"/>
                <a:gd name="T3" fmla="*/ 931130 h 624"/>
                <a:gd name="T4" fmla="*/ 37284 w 560"/>
                <a:gd name="T5" fmla="*/ 856639 h 624"/>
                <a:gd name="T6" fmla="*/ 99423 w 560"/>
                <a:gd name="T7" fmla="*/ 769734 h 624"/>
                <a:gd name="T8" fmla="*/ 198846 w 560"/>
                <a:gd name="T9" fmla="*/ 645583 h 624"/>
                <a:gd name="T10" fmla="*/ 310696 w 560"/>
                <a:gd name="T11" fmla="*/ 509018 h 624"/>
                <a:gd name="T12" fmla="*/ 459831 w 560"/>
                <a:gd name="T13" fmla="*/ 347622 h 624"/>
                <a:gd name="T14" fmla="*/ 608965 w 560"/>
                <a:gd name="T15" fmla="*/ 173811 h 624"/>
                <a:gd name="T16" fmla="*/ 782955 w 560"/>
                <a:gd name="T17" fmla="*/ 0 h 624"/>
                <a:gd name="T18" fmla="*/ 782955 w 560"/>
                <a:gd name="T19" fmla="*/ 0 h 624"/>
                <a:gd name="T20" fmla="*/ 869950 w 560"/>
                <a:gd name="T21" fmla="*/ 86905 h 624"/>
                <a:gd name="T22" fmla="*/ 869950 w 560"/>
                <a:gd name="T23" fmla="*/ 86905 h 624"/>
                <a:gd name="T24" fmla="*/ 0 w 560"/>
                <a:gd name="T25" fmla="*/ 968375 h 6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0"/>
                <a:gd name="T40" fmla="*/ 0 h 624"/>
                <a:gd name="T41" fmla="*/ 560 w 560"/>
                <a:gd name="T42" fmla="*/ 624 h 6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0" h="624">
                  <a:moveTo>
                    <a:pt x="0" y="624"/>
                  </a:moveTo>
                  <a:lnTo>
                    <a:pt x="0" y="600"/>
                  </a:lnTo>
                  <a:lnTo>
                    <a:pt x="24" y="552"/>
                  </a:lnTo>
                  <a:lnTo>
                    <a:pt x="64" y="496"/>
                  </a:lnTo>
                  <a:lnTo>
                    <a:pt x="128" y="416"/>
                  </a:lnTo>
                  <a:lnTo>
                    <a:pt x="200" y="328"/>
                  </a:lnTo>
                  <a:lnTo>
                    <a:pt x="296" y="224"/>
                  </a:lnTo>
                  <a:lnTo>
                    <a:pt x="392" y="112"/>
                  </a:lnTo>
                  <a:lnTo>
                    <a:pt x="504" y="0"/>
                  </a:lnTo>
                  <a:lnTo>
                    <a:pt x="560" y="56"/>
                  </a:lnTo>
                  <a:lnTo>
                    <a:pt x="0" y="6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3270310" y="2928435"/>
              <a:ext cx="262762" cy="343610"/>
            </a:xfrm>
            <a:custGeom>
              <a:avLst/>
              <a:gdLst>
                <a:gd name="T0" fmla="*/ 0 w 400"/>
                <a:gd name="T1" fmla="*/ 512762 h 504"/>
                <a:gd name="T2" fmla="*/ 0 w 400"/>
                <a:gd name="T3" fmla="*/ 488345 h 504"/>
                <a:gd name="T4" fmla="*/ 0 w 400"/>
                <a:gd name="T5" fmla="*/ 488345 h 504"/>
                <a:gd name="T6" fmla="*/ 23527 w 400"/>
                <a:gd name="T7" fmla="*/ 447649 h 504"/>
                <a:gd name="T8" fmla="*/ 23527 w 400"/>
                <a:gd name="T9" fmla="*/ 447649 h 504"/>
                <a:gd name="T10" fmla="*/ 70580 w 400"/>
                <a:gd name="T11" fmla="*/ 382537 h 504"/>
                <a:gd name="T12" fmla="*/ 70580 w 400"/>
                <a:gd name="T13" fmla="*/ 382537 h 504"/>
                <a:gd name="T14" fmla="*/ 125476 w 400"/>
                <a:gd name="T15" fmla="*/ 301146 h 504"/>
                <a:gd name="T16" fmla="*/ 125476 w 400"/>
                <a:gd name="T17" fmla="*/ 301146 h 504"/>
                <a:gd name="T18" fmla="*/ 203899 w 400"/>
                <a:gd name="T19" fmla="*/ 211616 h 504"/>
                <a:gd name="T20" fmla="*/ 203899 w 400"/>
                <a:gd name="T21" fmla="*/ 211616 h 504"/>
                <a:gd name="T22" fmla="*/ 290164 w 400"/>
                <a:gd name="T23" fmla="*/ 105808 h 504"/>
                <a:gd name="T24" fmla="*/ 290164 w 400"/>
                <a:gd name="T25" fmla="*/ 105808 h 504"/>
                <a:gd name="T26" fmla="*/ 392113 w 400"/>
                <a:gd name="T27" fmla="*/ 0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00"/>
                <a:gd name="T43" fmla="*/ 0 h 504"/>
                <a:gd name="T44" fmla="*/ 400 w 400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00" h="504">
                  <a:moveTo>
                    <a:pt x="0" y="504"/>
                  </a:moveTo>
                  <a:lnTo>
                    <a:pt x="0" y="480"/>
                  </a:lnTo>
                  <a:lnTo>
                    <a:pt x="24" y="440"/>
                  </a:lnTo>
                  <a:lnTo>
                    <a:pt x="72" y="376"/>
                  </a:lnTo>
                  <a:lnTo>
                    <a:pt x="128" y="296"/>
                  </a:lnTo>
                  <a:lnTo>
                    <a:pt x="208" y="208"/>
                  </a:lnTo>
                  <a:lnTo>
                    <a:pt x="296" y="104"/>
                  </a:lnTo>
                  <a:lnTo>
                    <a:pt x="400" y="0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3387329" y="3079496"/>
              <a:ext cx="255315" cy="341483"/>
            </a:xfrm>
            <a:custGeom>
              <a:avLst/>
              <a:gdLst>
                <a:gd name="T0" fmla="*/ 0 w 392"/>
                <a:gd name="T1" fmla="*/ 509587 h 504"/>
                <a:gd name="T2" fmla="*/ 0 w 392"/>
                <a:gd name="T3" fmla="*/ 485321 h 504"/>
                <a:gd name="T4" fmla="*/ 0 w 392"/>
                <a:gd name="T5" fmla="*/ 485321 h 504"/>
                <a:gd name="T6" fmla="*/ 23327 w 392"/>
                <a:gd name="T7" fmla="*/ 436789 h 504"/>
                <a:gd name="T8" fmla="*/ 23327 w 392"/>
                <a:gd name="T9" fmla="*/ 436789 h 504"/>
                <a:gd name="T10" fmla="*/ 62204 w 392"/>
                <a:gd name="T11" fmla="*/ 380168 h 504"/>
                <a:gd name="T12" fmla="*/ 62204 w 392"/>
                <a:gd name="T13" fmla="*/ 380168 h 504"/>
                <a:gd name="T14" fmla="*/ 124408 w 392"/>
                <a:gd name="T15" fmla="*/ 299281 h 504"/>
                <a:gd name="T16" fmla="*/ 124408 w 392"/>
                <a:gd name="T17" fmla="*/ 299281 h 504"/>
                <a:gd name="T18" fmla="*/ 194388 w 392"/>
                <a:gd name="T19" fmla="*/ 210306 h 504"/>
                <a:gd name="T20" fmla="*/ 194388 w 392"/>
                <a:gd name="T21" fmla="*/ 210306 h 504"/>
                <a:gd name="T22" fmla="*/ 287694 w 392"/>
                <a:gd name="T23" fmla="*/ 105153 h 504"/>
                <a:gd name="T24" fmla="*/ 287694 w 392"/>
                <a:gd name="T25" fmla="*/ 105153 h 504"/>
                <a:gd name="T26" fmla="*/ 381000 w 392"/>
                <a:gd name="T27" fmla="*/ 0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92"/>
                <a:gd name="T43" fmla="*/ 0 h 504"/>
                <a:gd name="T44" fmla="*/ 392 w 392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92" h="504">
                  <a:moveTo>
                    <a:pt x="0" y="504"/>
                  </a:moveTo>
                  <a:lnTo>
                    <a:pt x="0" y="480"/>
                  </a:lnTo>
                  <a:lnTo>
                    <a:pt x="24" y="432"/>
                  </a:lnTo>
                  <a:lnTo>
                    <a:pt x="64" y="376"/>
                  </a:lnTo>
                  <a:lnTo>
                    <a:pt x="128" y="296"/>
                  </a:lnTo>
                  <a:lnTo>
                    <a:pt x="200" y="208"/>
                  </a:lnTo>
                  <a:lnTo>
                    <a:pt x="296" y="104"/>
                  </a:lnTo>
                  <a:lnTo>
                    <a:pt x="392" y="0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3504348" y="2905031"/>
              <a:ext cx="581905" cy="648924"/>
            </a:xfrm>
            <a:custGeom>
              <a:avLst/>
              <a:gdLst>
                <a:gd name="T0" fmla="*/ 0 w 560"/>
                <a:gd name="T1" fmla="*/ 968375 h 624"/>
                <a:gd name="T2" fmla="*/ 0 w 560"/>
                <a:gd name="T3" fmla="*/ 931130 h 624"/>
                <a:gd name="T4" fmla="*/ 37216 w 560"/>
                <a:gd name="T5" fmla="*/ 856639 h 624"/>
                <a:gd name="T6" fmla="*/ 99241 w 560"/>
                <a:gd name="T7" fmla="*/ 769734 h 624"/>
                <a:gd name="T8" fmla="*/ 198483 w 560"/>
                <a:gd name="T9" fmla="*/ 645583 h 624"/>
                <a:gd name="T10" fmla="*/ 310130 w 560"/>
                <a:gd name="T11" fmla="*/ 509018 h 624"/>
                <a:gd name="T12" fmla="*/ 458992 w 560"/>
                <a:gd name="T13" fmla="*/ 347622 h 624"/>
                <a:gd name="T14" fmla="*/ 607854 w 560"/>
                <a:gd name="T15" fmla="*/ 173811 h 624"/>
                <a:gd name="T16" fmla="*/ 781527 w 560"/>
                <a:gd name="T17" fmla="*/ 0 h 624"/>
                <a:gd name="T18" fmla="*/ 781527 w 560"/>
                <a:gd name="T19" fmla="*/ 0 h 624"/>
                <a:gd name="T20" fmla="*/ 868363 w 560"/>
                <a:gd name="T21" fmla="*/ 86905 h 624"/>
                <a:gd name="T22" fmla="*/ 868363 w 560"/>
                <a:gd name="T23" fmla="*/ 86905 h 624"/>
                <a:gd name="T24" fmla="*/ 0 w 560"/>
                <a:gd name="T25" fmla="*/ 968375 h 6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0"/>
                <a:gd name="T40" fmla="*/ 0 h 624"/>
                <a:gd name="T41" fmla="*/ 560 w 560"/>
                <a:gd name="T42" fmla="*/ 624 h 6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0" h="624">
                  <a:moveTo>
                    <a:pt x="0" y="624"/>
                  </a:moveTo>
                  <a:lnTo>
                    <a:pt x="0" y="600"/>
                  </a:lnTo>
                  <a:lnTo>
                    <a:pt x="24" y="552"/>
                  </a:lnTo>
                  <a:lnTo>
                    <a:pt x="64" y="496"/>
                  </a:lnTo>
                  <a:lnTo>
                    <a:pt x="128" y="416"/>
                  </a:lnTo>
                  <a:lnTo>
                    <a:pt x="200" y="328"/>
                  </a:lnTo>
                  <a:lnTo>
                    <a:pt x="296" y="224"/>
                  </a:lnTo>
                  <a:lnTo>
                    <a:pt x="392" y="112"/>
                  </a:lnTo>
                  <a:lnTo>
                    <a:pt x="504" y="0"/>
                  </a:lnTo>
                  <a:lnTo>
                    <a:pt x="560" y="56"/>
                  </a:lnTo>
                  <a:lnTo>
                    <a:pt x="0" y="6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3504348" y="3213536"/>
              <a:ext cx="255315" cy="340419"/>
            </a:xfrm>
            <a:custGeom>
              <a:avLst/>
              <a:gdLst>
                <a:gd name="T0" fmla="*/ 0 w 392"/>
                <a:gd name="T1" fmla="*/ 508000 h 504"/>
                <a:gd name="T2" fmla="*/ 0 w 392"/>
                <a:gd name="T3" fmla="*/ 483810 h 504"/>
                <a:gd name="T4" fmla="*/ 0 w 392"/>
                <a:gd name="T5" fmla="*/ 483810 h 504"/>
                <a:gd name="T6" fmla="*/ 23327 w 392"/>
                <a:gd name="T7" fmla="*/ 435429 h 504"/>
                <a:gd name="T8" fmla="*/ 23327 w 392"/>
                <a:gd name="T9" fmla="*/ 435429 h 504"/>
                <a:gd name="T10" fmla="*/ 62204 w 392"/>
                <a:gd name="T11" fmla="*/ 378984 h 504"/>
                <a:gd name="T12" fmla="*/ 62204 w 392"/>
                <a:gd name="T13" fmla="*/ 378984 h 504"/>
                <a:gd name="T14" fmla="*/ 124408 w 392"/>
                <a:gd name="T15" fmla="*/ 298349 h 504"/>
                <a:gd name="T16" fmla="*/ 124408 w 392"/>
                <a:gd name="T17" fmla="*/ 298349 h 504"/>
                <a:gd name="T18" fmla="*/ 194388 w 392"/>
                <a:gd name="T19" fmla="*/ 209651 h 504"/>
                <a:gd name="T20" fmla="*/ 194388 w 392"/>
                <a:gd name="T21" fmla="*/ 209651 h 504"/>
                <a:gd name="T22" fmla="*/ 287694 w 392"/>
                <a:gd name="T23" fmla="*/ 104825 h 504"/>
                <a:gd name="T24" fmla="*/ 287694 w 392"/>
                <a:gd name="T25" fmla="*/ 104825 h 504"/>
                <a:gd name="T26" fmla="*/ 381000 w 392"/>
                <a:gd name="T27" fmla="*/ 0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92"/>
                <a:gd name="T43" fmla="*/ 0 h 504"/>
                <a:gd name="T44" fmla="*/ 392 w 392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92" h="504">
                  <a:moveTo>
                    <a:pt x="0" y="504"/>
                  </a:moveTo>
                  <a:lnTo>
                    <a:pt x="0" y="480"/>
                  </a:lnTo>
                  <a:lnTo>
                    <a:pt x="24" y="432"/>
                  </a:lnTo>
                  <a:lnTo>
                    <a:pt x="64" y="376"/>
                  </a:lnTo>
                  <a:lnTo>
                    <a:pt x="128" y="296"/>
                  </a:lnTo>
                  <a:lnTo>
                    <a:pt x="200" y="208"/>
                  </a:lnTo>
                  <a:lnTo>
                    <a:pt x="296" y="104"/>
                  </a:lnTo>
                  <a:lnTo>
                    <a:pt x="392" y="0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32" name="Rectangle 131"/>
            <p:cNvSpPr>
              <a:spLocks noChangeArrowheads="1"/>
            </p:cNvSpPr>
            <p:nvPr/>
          </p:nvSpPr>
          <p:spPr bwMode="auto">
            <a:xfrm>
              <a:off x="3482009" y="2682694"/>
              <a:ext cx="42552" cy="102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kern="1200">
                  <a:solidFill>
                    <a:srgbClr val="1F1A17"/>
                  </a:solidFill>
                  <a:latin typeface="Symbol" charset="0"/>
                </a:rPr>
                <a:t>0</a:t>
              </a:r>
              <a:endParaRPr lang="en-US" sz="2400" kern="1200"/>
            </a:p>
          </p:txBody>
        </p:sp>
        <p:sp>
          <p:nvSpPr>
            <p:cNvPr id="133" name="Rectangle 132"/>
            <p:cNvSpPr>
              <a:spLocks noChangeArrowheads="1"/>
            </p:cNvSpPr>
            <p:nvPr/>
          </p:nvSpPr>
          <p:spPr bwMode="auto">
            <a:xfrm>
              <a:off x="3272438" y="2515676"/>
              <a:ext cx="126594" cy="102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kern="1200">
                  <a:solidFill>
                    <a:srgbClr val="1F1A17"/>
                  </a:solidFill>
                  <a:latin typeface="Symbol" charset="0"/>
                </a:rPr>
                <a:t>-2t</a:t>
              </a:r>
              <a:endParaRPr lang="en-US" sz="2400" kern="1200"/>
            </a:p>
          </p:txBody>
        </p:sp>
        <p:sp>
          <p:nvSpPr>
            <p:cNvPr id="134" name="Rectangle 133"/>
            <p:cNvSpPr>
              <a:spLocks noChangeArrowheads="1"/>
            </p:cNvSpPr>
            <p:nvPr/>
          </p:nvSpPr>
          <p:spPr bwMode="auto">
            <a:xfrm>
              <a:off x="3589453" y="2829500"/>
              <a:ext cx="79786" cy="102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kern="1200">
                  <a:solidFill>
                    <a:srgbClr val="1F1A17"/>
                  </a:solidFill>
                  <a:latin typeface="Symbol" charset="0"/>
                </a:rPr>
                <a:t>2t</a:t>
              </a:r>
              <a:endParaRPr lang="en-US" sz="2400" kern="1200"/>
            </a:p>
          </p:txBody>
        </p:sp>
        <p:sp>
          <p:nvSpPr>
            <p:cNvPr id="135" name="Rectangle 134"/>
            <p:cNvSpPr>
              <a:spLocks noChangeArrowheads="1"/>
            </p:cNvSpPr>
            <p:nvPr/>
          </p:nvSpPr>
          <p:spPr bwMode="auto">
            <a:xfrm>
              <a:off x="2497983" y="4885838"/>
              <a:ext cx="1769409" cy="245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kern="1200" dirty="0">
                  <a:solidFill>
                    <a:srgbClr val="1F1A17"/>
                  </a:solidFill>
                </a:rPr>
                <a:t>Contralateral cochlea</a:t>
              </a:r>
              <a:endParaRPr lang="en-US" kern="1200" dirty="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936273" y="2700779"/>
              <a:ext cx="978706" cy="1440399"/>
            </a:xfrm>
            <a:custGeom>
              <a:avLst/>
              <a:gdLst>
                <a:gd name="T0" fmla="*/ 1321122 w 985"/>
                <a:gd name="T1" fmla="*/ 2149475 h 1328"/>
                <a:gd name="T2" fmla="*/ 1241054 w 985"/>
                <a:gd name="T3" fmla="*/ 1398454 h 1328"/>
                <a:gd name="T4" fmla="*/ 0 w 985"/>
                <a:gd name="T5" fmla="*/ 0 h 1328"/>
                <a:gd name="T6" fmla="*/ 0 60000 65536"/>
                <a:gd name="T7" fmla="*/ 0 60000 65536"/>
                <a:gd name="T8" fmla="*/ 0 60000 65536"/>
                <a:gd name="T9" fmla="*/ 0 w 985"/>
                <a:gd name="T10" fmla="*/ 0 h 1328"/>
                <a:gd name="T11" fmla="*/ 985 w 985"/>
                <a:gd name="T12" fmla="*/ 1328 h 13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85" h="1328">
                  <a:moveTo>
                    <a:pt x="891" y="1328"/>
                  </a:moveTo>
                  <a:cubicBezTo>
                    <a:pt x="938" y="1206"/>
                    <a:pt x="985" y="1085"/>
                    <a:pt x="837" y="864"/>
                  </a:cubicBezTo>
                  <a:cubicBezTo>
                    <a:pt x="688" y="642"/>
                    <a:pt x="344" y="321"/>
                    <a:pt x="0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37" name="Line 104"/>
            <p:cNvSpPr>
              <a:spLocks noChangeShapeType="1"/>
            </p:cNvSpPr>
            <p:nvPr/>
          </p:nvSpPr>
          <p:spPr bwMode="auto">
            <a:xfrm flipV="1">
              <a:off x="2967124" y="2816734"/>
              <a:ext cx="75530" cy="61701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38" name="Line 105"/>
            <p:cNvSpPr>
              <a:spLocks noChangeShapeType="1"/>
            </p:cNvSpPr>
            <p:nvPr/>
          </p:nvSpPr>
          <p:spPr bwMode="auto">
            <a:xfrm flipV="1">
              <a:off x="2843722" y="2918860"/>
              <a:ext cx="69147" cy="58510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39" name="Line 106"/>
            <p:cNvSpPr>
              <a:spLocks noChangeShapeType="1"/>
            </p:cNvSpPr>
            <p:nvPr/>
          </p:nvSpPr>
          <p:spPr bwMode="auto">
            <a:xfrm flipV="1">
              <a:off x="2957550" y="3045454"/>
              <a:ext cx="75531" cy="69147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40" name="Line 107"/>
            <p:cNvSpPr>
              <a:spLocks noChangeShapeType="1"/>
            </p:cNvSpPr>
            <p:nvPr/>
          </p:nvSpPr>
          <p:spPr bwMode="auto">
            <a:xfrm flipV="1">
              <a:off x="3088399" y="3194387"/>
              <a:ext cx="65956" cy="58509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41" name="Line 108"/>
            <p:cNvSpPr>
              <a:spLocks noChangeShapeType="1"/>
            </p:cNvSpPr>
            <p:nvPr/>
          </p:nvSpPr>
          <p:spPr bwMode="auto">
            <a:xfrm flipV="1">
              <a:off x="3324565" y="3475233"/>
              <a:ext cx="71275" cy="57446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42" name="Line 109"/>
            <p:cNvSpPr>
              <a:spLocks noChangeShapeType="1"/>
            </p:cNvSpPr>
            <p:nvPr/>
          </p:nvSpPr>
          <p:spPr bwMode="auto">
            <a:xfrm flipV="1">
              <a:off x="3210737" y="3338001"/>
              <a:ext cx="70212" cy="58510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43" name="Line 110"/>
            <p:cNvSpPr>
              <a:spLocks noChangeShapeType="1"/>
            </p:cNvSpPr>
            <p:nvPr/>
          </p:nvSpPr>
          <p:spPr bwMode="auto">
            <a:xfrm flipV="1">
              <a:off x="3439456" y="3613529"/>
              <a:ext cx="64892" cy="57446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304370" y="2629503"/>
              <a:ext cx="1130831" cy="1046790"/>
            </a:xfrm>
            <a:custGeom>
              <a:avLst/>
              <a:gdLst>
                <a:gd name="T0" fmla="*/ 0 w 1051"/>
                <a:gd name="T1" fmla="*/ 48114 h 974"/>
                <a:gd name="T2" fmla="*/ 531462 w 1051"/>
                <a:gd name="T3" fmla="*/ 253400 h 974"/>
                <a:gd name="T4" fmla="*/ 1687513 w 1051"/>
                <a:gd name="T5" fmla="*/ 1562100 h 974"/>
                <a:gd name="T6" fmla="*/ 0 60000 65536"/>
                <a:gd name="T7" fmla="*/ 0 60000 65536"/>
                <a:gd name="T8" fmla="*/ 0 60000 65536"/>
                <a:gd name="T9" fmla="*/ 0 w 1051"/>
                <a:gd name="T10" fmla="*/ 0 h 974"/>
                <a:gd name="T11" fmla="*/ 1051 w 1051"/>
                <a:gd name="T12" fmla="*/ 974 h 9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1" h="974">
                  <a:moveTo>
                    <a:pt x="0" y="30"/>
                  </a:moveTo>
                  <a:cubicBezTo>
                    <a:pt x="77" y="15"/>
                    <a:pt x="155" y="0"/>
                    <a:pt x="331" y="158"/>
                  </a:cubicBezTo>
                  <a:cubicBezTo>
                    <a:pt x="506" y="315"/>
                    <a:pt x="778" y="644"/>
                    <a:pt x="1051" y="974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852233" y="2430571"/>
              <a:ext cx="219145" cy="301058"/>
            </a:xfrm>
            <a:custGeom>
              <a:avLst/>
              <a:gdLst>
                <a:gd name="T0" fmla="*/ 0 w 400"/>
                <a:gd name="T1" fmla="*/ 449262 h 504"/>
                <a:gd name="T2" fmla="*/ 0 w 400"/>
                <a:gd name="T3" fmla="*/ 427869 h 504"/>
                <a:gd name="T4" fmla="*/ 0 w 400"/>
                <a:gd name="T5" fmla="*/ 427869 h 504"/>
                <a:gd name="T6" fmla="*/ 19622 w 400"/>
                <a:gd name="T7" fmla="*/ 385082 h 504"/>
                <a:gd name="T8" fmla="*/ 19622 w 400"/>
                <a:gd name="T9" fmla="*/ 385082 h 504"/>
                <a:gd name="T10" fmla="*/ 58865 w 400"/>
                <a:gd name="T11" fmla="*/ 335164 h 504"/>
                <a:gd name="T12" fmla="*/ 58865 w 400"/>
                <a:gd name="T13" fmla="*/ 335164 h 504"/>
                <a:gd name="T14" fmla="*/ 104648 w 400"/>
                <a:gd name="T15" fmla="*/ 263852 h 504"/>
                <a:gd name="T16" fmla="*/ 104648 w 400"/>
                <a:gd name="T17" fmla="*/ 263852 h 504"/>
                <a:gd name="T18" fmla="*/ 170053 w 400"/>
                <a:gd name="T19" fmla="*/ 185410 h 504"/>
                <a:gd name="T20" fmla="*/ 170053 w 400"/>
                <a:gd name="T21" fmla="*/ 185410 h 504"/>
                <a:gd name="T22" fmla="*/ 241999 w 400"/>
                <a:gd name="T23" fmla="*/ 92705 h 504"/>
                <a:gd name="T24" fmla="*/ 241999 w 400"/>
                <a:gd name="T25" fmla="*/ 92705 h 504"/>
                <a:gd name="T26" fmla="*/ 327025 w 400"/>
                <a:gd name="T27" fmla="*/ 0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00"/>
                <a:gd name="T43" fmla="*/ 0 h 504"/>
                <a:gd name="T44" fmla="*/ 400 w 400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00" h="504">
                  <a:moveTo>
                    <a:pt x="0" y="504"/>
                  </a:moveTo>
                  <a:lnTo>
                    <a:pt x="0" y="480"/>
                  </a:lnTo>
                  <a:lnTo>
                    <a:pt x="24" y="432"/>
                  </a:lnTo>
                  <a:lnTo>
                    <a:pt x="72" y="376"/>
                  </a:lnTo>
                  <a:lnTo>
                    <a:pt x="128" y="296"/>
                  </a:lnTo>
                  <a:lnTo>
                    <a:pt x="208" y="208"/>
                  </a:lnTo>
                  <a:lnTo>
                    <a:pt x="296" y="104"/>
                  </a:lnTo>
                  <a:lnTo>
                    <a:pt x="400" y="0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968188" y="2534825"/>
              <a:ext cx="237230" cy="322334"/>
            </a:xfrm>
            <a:custGeom>
              <a:avLst/>
              <a:gdLst>
                <a:gd name="T0" fmla="*/ 0 w 400"/>
                <a:gd name="T1" fmla="*/ 481012 h 504"/>
                <a:gd name="T2" fmla="*/ 0 w 400"/>
                <a:gd name="T3" fmla="*/ 458107 h 504"/>
                <a:gd name="T4" fmla="*/ 0 w 400"/>
                <a:gd name="T5" fmla="*/ 458107 h 504"/>
                <a:gd name="T6" fmla="*/ 21241 w 400"/>
                <a:gd name="T7" fmla="*/ 412296 h 504"/>
                <a:gd name="T8" fmla="*/ 21241 w 400"/>
                <a:gd name="T9" fmla="*/ 412296 h 504"/>
                <a:gd name="T10" fmla="*/ 63722 w 400"/>
                <a:gd name="T11" fmla="*/ 358850 h 504"/>
                <a:gd name="T12" fmla="*/ 63722 w 400"/>
                <a:gd name="T13" fmla="*/ 358850 h 504"/>
                <a:gd name="T14" fmla="*/ 113284 w 400"/>
                <a:gd name="T15" fmla="*/ 282499 h 504"/>
                <a:gd name="T16" fmla="*/ 113284 w 400"/>
                <a:gd name="T17" fmla="*/ 282499 h 504"/>
                <a:gd name="T18" fmla="*/ 184087 w 400"/>
                <a:gd name="T19" fmla="*/ 198513 h 504"/>
                <a:gd name="T20" fmla="*/ 184087 w 400"/>
                <a:gd name="T21" fmla="*/ 198513 h 504"/>
                <a:gd name="T22" fmla="*/ 261970 w 400"/>
                <a:gd name="T23" fmla="*/ 99256 h 504"/>
                <a:gd name="T24" fmla="*/ 261970 w 400"/>
                <a:gd name="T25" fmla="*/ 99256 h 504"/>
                <a:gd name="T26" fmla="*/ 354013 w 400"/>
                <a:gd name="T27" fmla="*/ 0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00"/>
                <a:gd name="T43" fmla="*/ 0 h 504"/>
                <a:gd name="T44" fmla="*/ 400 w 400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00" h="504">
                  <a:moveTo>
                    <a:pt x="0" y="504"/>
                  </a:moveTo>
                  <a:lnTo>
                    <a:pt x="0" y="480"/>
                  </a:lnTo>
                  <a:lnTo>
                    <a:pt x="24" y="432"/>
                  </a:lnTo>
                  <a:lnTo>
                    <a:pt x="72" y="376"/>
                  </a:lnTo>
                  <a:lnTo>
                    <a:pt x="128" y="296"/>
                  </a:lnTo>
                  <a:lnTo>
                    <a:pt x="208" y="208"/>
                  </a:lnTo>
                  <a:lnTo>
                    <a:pt x="296" y="104"/>
                  </a:lnTo>
                  <a:lnTo>
                    <a:pt x="400" y="0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47" name="Text Box 114"/>
            <p:cNvSpPr txBox="1">
              <a:spLocks noChangeArrowheads="1"/>
            </p:cNvSpPr>
            <p:nvPr/>
          </p:nvSpPr>
          <p:spPr bwMode="auto">
            <a:xfrm rot="3029724">
              <a:off x="2409036" y="3137118"/>
              <a:ext cx="1153410" cy="368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50" kern="1200" dirty="0">
                  <a:latin typeface="Times New Roman" charset="0"/>
                </a:rPr>
                <a:t>Delay lines</a:t>
              </a:r>
            </a:p>
          </p:txBody>
        </p:sp>
        <p:sp>
          <p:nvSpPr>
            <p:cNvPr id="148" name="Rectangle 147"/>
            <p:cNvSpPr>
              <a:spLocks noChangeArrowheads="1"/>
            </p:cNvSpPr>
            <p:nvPr/>
          </p:nvSpPr>
          <p:spPr bwMode="auto">
            <a:xfrm rot="16200000">
              <a:off x="612388" y="3060283"/>
              <a:ext cx="1631867" cy="268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kern="1200" dirty="0" err="1">
                  <a:solidFill>
                    <a:srgbClr val="1F1A17"/>
                  </a:solidFill>
                </a:rPr>
                <a:t>Ipsilateral</a:t>
              </a:r>
              <a:r>
                <a:rPr lang="en-US" sz="1200" kern="1200" dirty="0">
                  <a:solidFill>
                    <a:srgbClr val="1F1A17"/>
                  </a:solidFill>
                </a:rPr>
                <a:t> cochlea</a:t>
              </a:r>
              <a:endParaRPr lang="en-US" sz="1600" kern="1200" dirty="0"/>
            </a:p>
          </p:txBody>
        </p:sp>
        <p:sp>
          <p:nvSpPr>
            <p:cNvPr id="149" name="Line 116"/>
            <p:cNvSpPr>
              <a:spLocks noChangeShapeType="1"/>
            </p:cNvSpPr>
            <p:nvPr/>
          </p:nvSpPr>
          <p:spPr bwMode="auto">
            <a:xfrm flipV="1">
              <a:off x="2852233" y="2701843"/>
              <a:ext cx="75530" cy="62765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50" name="Text Box 117"/>
            <p:cNvSpPr txBox="1">
              <a:spLocks noChangeArrowheads="1"/>
            </p:cNvSpPr>
            <p:nvPr/>
          </p:nvSpPr>
          <p:spPr bwMode="auto">
            <a:xfrm>
              <a:off x="416106" y="4720955"/>
              <a:ext cx="969720" cy="465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50" kern="1200" dirty="0"/>
                <a:t>Sound</a:t>
              </a:r>
              <a:endParaRPr lang="en-US" sz="500" b="1" kern="1200" dirty="0"/>
            </a:p>
          </p:txBody>
        </p:sp>
        <p:sp>
          <p:nvSpPr>
            <p:cNvPr id="151" name="Rectangle 150"/>
            <p:cNvSpPr>
              <a:spLocks noChangeArrowheads="1"/>
            </p:cNvSpPr>
            <p:nvPr/>
          </p:nvSpPr>
          <p:spPr bwMode="auto">
            <a:xfrm>
              <a:off x="2752235" y="4305005"/>
              <a:ext cx="1051978" cy="2011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kern="1200" dirty="0">
                  <a:solidFill>
                    <a:srgbClr val="1F1A17"/>
                  </a:solidFill>
                </a:rPr>
                <a:t>Auditory-nerve</a:t>
              </a:r>
              <a:endParaRPr lang="en-US" sz="1050" kern="1200" dirty="0"/>
            </a:p>
          </p:txBody>
        </p:sp>
        <p:sp>
          <p:nvSpPr>
            <p:cNvPr id="152" name="Rectangle 151"/>
            <p:cNvSpPr>
              <a:spLocks noChangeArrowheads="1"/>
            </p:cNvSpPr>
            <p:nvPr/>
          </p:nvSpPr>
          <p:spPr bwMode="auto">
            <a:xfrm rot="16171514">
              <a:off x="1451796" y="3294413"/>
              <a:ext cx="1266526" cy="2458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kern="1200" dirty="0">
                  <a:solidFill>
                    <a:srgbClr val="1F1A17"/>
                  </a:solidFill>
                </a:rPr>
                <a:t>Auditory-nerve</a:t>
              </a:r>
              <a:endParaRPr lang="en-US" kern="1200" dirty="0"/>
            </a:p>
          </p:txBody>
        </p:sp>
        <p:sp>
          <p:nvSpPr>
            <p:cNvPr id="153" name="Rectangle 152"/>
            <p:cNvSpPr>
              <a:spLocks noChangeArrowheads="1"/>
            </p:cNvSpPr>
            <p:nvPr/>
          </p:nvSpPr>
          <p:spPr bwMode="auto">
            <a:xfrm>
              <a:off x="2275403" y="3794376"/>
              <a:ext cx="1229797" cy="21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sz="1000" kern="1200" dirty="0" smtClean="0">
                  <a:solidFill>
                    <a:srgbClr val="1F1A17"/>
                  </a:solidFill>
                </a:rPr>
                <a:t> Coincidence</a:t>
              </a:r>
              <a:r>
                <a:rPr lang="en-US" kern="1200" dirty="0" smtClean="0">
                  <a:solidFill>
                    <a:srgbClr val="1F1A17"/>
                  </a:solidFill>
                </a:rPr>
                <a:t> </a:t>
              </a:r>
              <a:r>
                <a:rPr lang="en-US" sz="1050" kern="1200" dirty="0" smtClean="0">
                  <a:solidFill>
                    <a:srgbClr val="1F1A17"/>
                  </a:solidFill>
                </a:rPr>
                <a:t>detectors</a:t>
              </a:r>
              <a:endParaRPr lang="en-US" sz="1200" kern="1200" dirty="0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552220" y="3650762"/>
              <a:ext cx="121274" cy="284038"/>
            </a:xfrm>
            <a:custGeom>
              <a:avLst/>
              <a:gdLst>
                <a:gd name="T0" fmla="*/ 0 w 112"/>
                <a:gd name="T1" fmla="*/ 423863 h 264"/>
                <a:gd name="T2" fmla="*/ 168048 w 112"/>
                <a:gd name="T3" fmla="*/ 231198 h 264"/>
                <a:gd name="T4" fmla="*/ 77561 w 112"/>
                <a:gd name="T5" fmla="*/ 0 h 264"/>
                <a:gd name="T6" fmla="*/ 0 60000 65536"/>
                <a:gd name="T7" fmla="*/ 0 60000 65536"/>
                <a:gd name="T8" fmla="*/ 0 60000 65536"/>
                <a:gd name="T9" fmla="*/ 0 w 112"/>
                <a:gd name="T10" fmla="*/ 0 h 264"/>
                <a:gd name="T11" fmla="*/ 112 w 112"/>
                <a:gd name="T12" fmla="*/ 264 h 2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2" h="264">
                  <a:moveTo>
                    <a:pt x="0" y="264"/>
                  </a:moveTo>
                  <a:cubicBezTo>
                    <a:pt x="48" y="226"/>
                    <a:pt x="96" y="188"/>
                    <a:pt x="104" y="144"/>
                  </a:cubicBezTo>
                  <a:cubicBezTo>
                    <a:pt x="112" y="100"/>
                    <a:pt x="57" y="23"/>
                    <a:pt x="4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2899040" y="2843330"/>
              <a:ext cx="91488" cy="91488"/>
            </a:xfrm>
            <a:custGeom>
              <a:avLst/>
              <a:gdLst>
                <a:gd name="T0" fmla="*/ 136525 w 88"/>
                <a:gd name="T1" fmla="*/ 74468 h 88"/>
                <a:gd name="T2" fmla="*/ 111702 w 88"/>
                <a:gd name="T3" fmla="*/ 124114 h 88"/>
                <a:gd name="T4" fmla="*/ 74468 w 88"/>
                <a:gd name="T5" fmla="*/ 136525 h 88"/>
                <a:gd name="T6" fmla="*/ 74468 w 88"/>
                <a:gd name="T7" fmla="*/ 136525 h 88"/>
                <a:gd name="T8" fmla="*/ 24823 w 88"/>
                <a:gd name="T9" fmla="*/ 124114 h 88"/>
                <a:gd name="T10" fmla="*/ 0 w 88"/>
                <a:gd name="T11" fmla="*/ 74468 h 88"/>
                <a:gd name="T12" fmla="*/ 0 w 88"/>
                <a:gd name="T13" fmla="*/ 74468 h 88"/>
                <a:gd name="T14" fmla="*/ 24823 w 88"/>
                <a:gd name="T15" fmla="*/ 24823 h 88"/>
                <a:gd name="T16" fmla="*/ 74468 w 88"/>
                <a:gd name="T17" fmla="*/ 0 h 88"/>
                <a:gd name="T18" fmla="*/ 74468 w 88"/>
                <a:gd name="T19" fmla="*/ 0 h 88"/>
                <a:gd name="T20" fmla="*/ 111702 w 88"/>
                <a:gd name="T21" fmla="*/ 24823 h 88"/>
                <a:gd name="T22" fmla="*/ 136525 w 88"/>
                <a:gd name="T23" fmla="*/ 74468 h 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8"/>
                <a:gd name="T37" fmla="*/ 0 h 88"/>
                <a:gd name="T38" fmla="*/ 88 w 88"/>
                <a:gd name="T39" fmla="*/ 88 h 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8" h="88">
                  <a:moveTo>
                    <a:pt x="88" y="48"/>
                  </a:moveTo>
                  <a:lnTo>
                    <a:pt x="72" y="80"/>
                  </a:lnTo>
                  <a:lnTo>
                    <a:pt x="48" y="88"/>
                  </a:lnTo>
                  <a:lnTo>
                    <a:pt x="16" y="80"/>
                  </a:lnTo>
                  <a:lnTo>
                    <a:pt x="0" y="48"/>
                  </a:lnTo>
                  <a:lnTo>
                    <a:pt x="16" y="16"/>
                  </a:lnTo>
                  <a:lnTo>
                    <a:pt x="48" y="0"/>
                  </a:lnTo>
                  <a:lnTo>
                    <a:pt x="72" y="16"/>
                  </a:lnTo>
                  <a:lnTo>
                    <a:pt x="88" y="4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156" name="Oval 155"/>
            <p:cNvSpPr>
              <a:spLocks noChangeArrowheads="1"/>
            </p:cNvSpPr>
            <p:nvPr/>
          </p:nvSpPr>
          <p:spPr bwMode="auto">
            <a:xfrm>
              <a:off x="1576723" y="4374153"/>
              <a:ext cx="510629" cy="51062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57" name="AutoShape 125"/>
            <p:cNvSpPr>
              <a:spLocks noChangeArrowheads="1"/>
            </p:cNvSpPr>
            <p:nvPr/>
          </p:nvSpPr>
          <p:spPr bwMode="auto">
            <a:xfrm>
              <a:off x="1463959" y="4637978"/>
              <a:ext cx="146806" cy="102126"/>
            </a:xfrm>
            <a:prstGeom prst="triangle">
              <a:avLst>
                <a:gd name="adj" fmla="val 83333"/>
              </a:avLst>
            </a:prstGeom>
            <a:solidFill>
              <a:srgbClr val="FF66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58" name="Line 126"/>
            <p:cNvSpPr>
              <a:spLocks noChangeShapeType="1"/>
            </p:cNvSpPr>
            <p:nvPr/>
          </p:nvSpPr>
          <p:spPr bwMode="auto">
            <a:xfrm flipV="1">
              <a:off x="1015031" y="4425216"/>
              <a:ext cx="612755" cy="1021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59" name="Line 127"/>
            <p:cNvSpPr>
              <a:spLocks noChangeShapeType="1"/>
            </p:cNvSpPr>
            <p:nvPr/>
          </p:nvSpPr>
          <p:spPr bwMode="auto">
            <a:xfrm>
              <a:off x="861842" y="4527341"/>
              <a:ext cx="1072321" cy="2042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60" name="Line 128"/>
            <p:cNvSpPr>
              <a:spLocks noChangeShapeType="1"/>
            </p:cNvSpPr>
            <p:nvPr/>
          </p:nvSpPr>
          <p:spPr bwMode="auto">
            <a:xfrm>
              <a:off x="3287331" y="3514594"/>
              <a:ext cx="51063" cy="510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61" name="Line 129"/>
            <p:cNvSpPr>
              <a:spLocks noChangeShapeType="1"/>
            </p:cNvSpPr>
            <p:nvPr/>
          </p:nvSpPr>
          <p:spPr bwMode="auto">
            <a:xfrm>
              <a:off x="3508604" y="3310342"/>
              <a:ext cx="51063" cy="510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62" name="Line 130"/>
            <p:cNvSpPr>
              <a:spLocks noChangeShapeType="1"/>
            </p:cNvSpPr>
            <p:nvPr/>
          </p:nvSpPr>
          <p:spPr bwMode="auto">
            <a:xfrm>
              <a:off x="2546919" y="2714608"/>
              <a:ext cx="51063" cy="510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63" name="Line 131"/>
            <p:cNvSpPr>
              <a:spLocks noChangeShapeType="1"/>
            </p:cNvSpPr>
            <p:nvPr/>
          </p:nvSpPr>
          <p:spPr bwMode="auto">
            <a:xfrm>
              <a:off x="3738387" y="3591188"/>
              <a:ext cx="34042" cy="680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64" name="Text Box 132"/>
            <p:cNvSpPr txBox="1">
              <a:spLocks noChangeArrowheads="1"/>
            </p:cNvSpPr>
            <p:nvPr/>
          </p:nvSpPr>
          <p:spPr bwMode="auto">
            <a:xfrm rot="2667418">
              <a:off x="3195328" y="2459208"/>
              <a:ext cx="1069096" cy="357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 kern="1200" dirty="0"/>
                <a:t>Delay axis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105400" y="1524000"/>
            <a:ext cx="3429000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1F1A17"/>
                </a:solidFill>
              </a:rPr>
              <a:t>Network of</a:t>
            </a:r>
            <a:r>
              <a:rPr lang="en-US" sz="1800" i="1" dirty="0">
                <a:solidFill>
                  <a:srgbClr val="1F1A17"/>
                </a:solidFill>
              </a:rPr>
              <a:t> </a:t>
            </a:r>
            <a:r>
              <a:rPr lang="en-US" sz="1800" b="1" i="1" dirty="0" smtClean="0">
                <a:solidFill>
                  <a:srgbClr val="1F1A17"/>
                </a:solidFill>
              </a:rPr>
              <a:t>Coincidence </a:t>
            </a:r>
            <a:r>
              <a:rPr lang="en-US" sz="1800" i="1" dirty="0" smtClean="0">
                <a:solidFill>
                  <a:srgbClr val="1F1A17"/>
                </a:solidFill>
              </a:rPr>
              <a:t>Detectors</a:t>
            </a:r>
            <a:endParaRPr lang="en-US" sz="1800" i="1" dirty="0">
              <a:solidFill>
                <a:srgbClr val="1F1A17"/>
              </a:solidFill>
            </a:endParaRPr>
          </a:p>
          <a:p>
            <a:pPr algn="ctr"/>
            <a:r>
              <a:rPr lang="en-US" sz="1800" i="1" dirty="0" err="1" smtClean="0">
                <a:solidFill>
                  <a:srgbClr val="FF0000"/>
                </a:solidFill>
              </a:rPr>
              <a:t>Stereausis</a:t>
            </a:r>
            <a:endParaRPr lang="en-US" sz="1800" dirty="0">
              <a:solidFill>
                <a:srgbClr val="1F1A1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5410200"/>
            <a:ext cx="7289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Two ways to exploit the temporal disparities to localize the sound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69538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455738" y="2087563"/>
            <a:ext cx="6865937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/>
              <a:t>The Biological Bases</a:t>
            </a:r>
          </a:p>
          <a:p>
            <a:pPr algn="ctr"/>
            <a:r>
              <a:rPr lang="en-US" sz="4800"/>
              <a:t> of </a:t>
            </a:r>
          </a:p>
          <a:p>
            <a:pPr algn="ctr"/>
            <a:r>
              <a:rPr lang="en-US" sz="4800"/>
              <a:t>Auditory Scene Analysis</a:t>
            </a:r>
          </a:p>
        </p:txBody>
      </p:sp>
    </p:spTree>
    <p:extLst>
      <p:ext uri="{BB962C8B-B14F-4D97-AF65-F5344CB8AC3E}">
        <p14:creationId xmlns:p14="http://schemas.microsoft.com/office/powerpoint/2010/main" val="3199939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4"/>
          <p:cNvSpPr>
            <a:spLocks noChangeArrowheads="1"/>
          </p:cNvSpPr>
          <p:nvPr/>
        </p:nvSpPr>
        <p:spPr bwMode="auto">
          <a:xfrm>
            <a:off x="6013450" y="99218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2400"/>
          </a:p>
        </p:txBody>
      </p:sp>
      <p:sp>
        <p:nvSpPr>
          <p:cNvPr id="3074" name="Rectangle 17"/>
          <p:cNvSpPr>
            <a:spLocks noChangeArrowheads="1"/>
          </p:cNvSpPr>
          <p:nvPr/>
        </p:nvSpPr>
        <p:spPr bwMode="auto">
          <a:xfrm>
            <a:off x="4038600" y="3497263"/>
            <a:ext cx="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2400"/>
          </a:p>
          <a:p>
            <a:endParaRPr lang="en-US" sz="2400"/>
          </a:p>
        </p:txBody>
      </p:sp>
      <p:sp>
        <p:nvSpPr>
          <p:cNvPr id="3075" name="Rectangle 18"/>
          <p:cNvSpPr>
            <a:spLocks noChangeArrowheads="1"/>
          </p:cNvSpPr>
          <p:nvPr/>
        </p:nvSpPr>
        <p:spPr bwMode="auto">
          <a:xfrm>
            <a:off x="6610350" y="3333750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2400"/>
          </a:p>
        </p:txBody>
      </p:sp>
      <p:sp>
        <p:nvSpPr>
          <p:cNvPr id="3076" name="Rectangle 19"/>
          <p:cNvSpPr>
            <a:spLocks noChangeArrowheads="1"/>
          </p:cNvSpPr>
          <p:nvPr/>
        </p:nvSpPr>
        <p:spPr bwMode="auto">
          <a:xfrm>
            <a:off x="6267450" y="3600450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2400"/>
          </a:p>
        </p:txBody>
      </p:sp>
      <p:sp>
        <p:nvSpPr>
          <p:cNvPr id="3077" name="Rectangle 20"/>
          <p:cNvSpPr>
            <a:spLocks noChangeArrowheads="1"/>
          </p:cNvSpPr>
          <p:nvPr/>
        </p:nvSpPr>
        <p:spPr bwMode="auto">
          <a:xfrm>
            <a:off x="7467600" y="3657600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2400"/>
          </a:p>
        </p:txBody>
      </p:sp>
      <p:sp>
        <p:nvSpPr>
          <p:cNvPr id="3078" name="Rectangle 21"/>
          <p:cNvSpPr>
            <a:spLocks noChangeArrowheads="1"/>
          </p:cNvSpPr>
          <p:nvPr/>
        </p:nvSpPr>
        <p:spPr bwMode="auto">
          <a:xfrm>
            <a:off x="6661150" y="3867150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2400"/>
          </a:p>
        </p:txBody>
      </p:sp>
      <p:sp>
        <p:nvSpPr>
          <p:cNvPr id="3079" name="Rectangle 22"/>
          <p:cNvSpPr>
            <a:spLocks noChangeArrowheads="1"/>
          </p:cNvSpPr>
          <p:nvPr/>
        </p:nvSpPr>
        <p:spPr bwMode="auto">
          <a:xfrm>
            <a:off x="5365750" y="4133850"/>
            <a:ext cx="29686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1E1B18"/>
                </a:solidFill>
                <a:latin typeface="Helvetica" charset="0"/>
              </a:rPr>
              <a:t>    </a:t>
            </a:r>
            <a:endParaRPr lang="en-US" sz="2400"/>
          </a:p>
        </p:txBody>
      </p:sp>
      <p:sp>
        <p:nvSpPr>
          <p:cNvPr id="3080" name="Rectangle 23"/>
          <p:cNvSpPr>
            <a:spLocks noChangeArrowheads="1"/>
          </p:cNvSpPr>
          <p:nvPr/>
        </p:nvSpPr>
        <p:spPr bwMode="auto">
          <a:xfrm>
            <a:off x="4267200" y="2555875"/>
            <a:ext cx="365760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2400" b="1" dirty="0">
                <a:latin typeface="Arial" charset="0"/>
                <a:cs typeface="Arial" charset="0"/>
              </a:rPr>
              <a:t>	</a:t>
            </a:r>
            <a:r>
              <a:rPr lang="en-US" sz="2100" b="1" dirty="0">
                <a:solidFill>
                  <a:srgbClr val="1E1B18"/>
                </a:solidFill>
                <a:latin typeface="Arial" charset="0"/>
              </a:rPr>
              <a:t>Stephen David	</a:t>
            </a:r>
            <a:r>
              <a:rPr lang="en-US" sz="2100" b="1" dirty="0" err="1">
                <a:solidFill>
                  <a:srgbClr val="1E1B18"/>
                </a:solidFill>
                <a:latin typeface="Arial" charset="0"/>
              </a:rPr>
              <a:t>Nima</a:t>
            </a:r>
            <a:r>
              <a:rPr lang="en-US" sz="2100" b="1" dirty="0">
                <a:solidFill>
                  <a:srgbClr val="1E1B18"/>
                </a:solidFill>
                <a:latin typeface="Arial" charset="0"/>
              </a:rPr>
              <a:t> </a:t>
            </a:r>
            <a:r>
              <a:rPr lang="en-US" sz="2100" b="1" dirty="0" err="1">
                <a:solidFill>
                  <a:srgbClr val="1E1B18"/>
                </a:solidFill>
                <a:latin typeface="Arial" charset="0"/>
              </a:rPr>
              <a:t>Masgarani</a:t>
            </a:r>
            <a:endParaRPr lang="en-US" sz="2100" b="1" dirty="0">
              <a:solidFill>
                <a:srgbClr val="1E1B18"/>
              </a:solidFill>
              <a:latin typeface="Arial" charset="0"/>
            </a:endParaRPr>
          </a:p>
          <a:p>
            <a:r>
              <a:rPr lang="en-US" sz="2100" b="1" dirty="0">
                <a:solidFill>
                  <a:srgbClr val="1E1B18"/>
                </a:solidFill>
                <a:latin typeface="Arial" charset="0"/>
              </a:rPr>
              <a:t>	Jonathan Fritz</a:t>
            </a:r>
          </a:p>
          <a:p>
            <a:r>
              <a:rPr lang="en-US" sz="2100" b="1" dirty="0">
                <a:solidFill>
                  <a:srgbClr val="1E1B18"/>
                </a:solidFill>
                <a:latin typeface="Arial" charset="0"/>
              </a:rPr>
              <a:t>	Shihab Shamma</a:t>
            </a:r>
          </a:p>
        </p:txBody>
      </p:sp>
      <p:sp>
        <p:nvSpPr>
          <p:cNvPr id="3082" name="Text Box 28"/>
          <p:cNvSpPr txBox="1">
            <a:spLocks noChangeArrowheads="1"/>
          </p:cNvSpPr>
          <p:nvPr/>
        </p:nvSpPr>
        <p:spPr bwMode="auto">
          <a:xfrm>
            <a:off x="304800" y="457200"/>
            <a:ext cx="8305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endParaRPr lang="en-US" sz="3600" b="1">
              <a:solidFill>
                <a:srgbClr val="1F1A17"/>
              </a:solidFill>
            </a:endParaRPr>
          </a:p>
        </p:txBody>
      </p:sp>
      <p:pic>
        <p:nvPicPr>
          <p:cNvPr id="308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5" r="67094" b="7500"/>
          <a:stretch>
            <a:fillRect/>
          </a:stretch>
        </p:blipFill>
        <p:spPr bwMode="auto">
          <a:xfrm>
            <a:off x="685800" y="1600200"/>
            <a:ext cx="2959100" cy="45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6610350" y="3333750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2400" dirty="0"/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6267450" y="3600450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2400" dirty="0"/>
          </a:p>
        </p:txBody>
      </p: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7467600" y="3657600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2400" dirty="0"/>
          </a:p>
        </p:txBody>
      </p:sp>
      <p:sp>
        <p:nvSpPr>
          <p:cNvPr id="17" name="Rectangle 21"/>
          <p:cNvSpPr>
            <a:spLocks noChangeArrowheads="1"/>
          </p:cNvSpPr>
          <p:nvPr/>
        </p:nvSpPr>
        <p:spPr bwMode="auto">
          <a:xfrm>
            <a:off x="6661150" y="3867150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2400" dirty="0"/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5365750" y="4133850"/>
            <a:ext cx="29686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dirty="0">
                <a:solidFill>
                  <a:srgbClr val="1E1B18"/>
                </a:solidFill>
                <a:latin typeface="Helvetica" charset="0"/>
              </a:rPr>
              <a:t>    </a:t>
            </a:r>
            <a:endParaRPr lang="en-US" sz="2400" dirty="0"/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4267200" y="2555875"/>
            <a:ext cx="365760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2400" b="1" dirty="0">
                <a:latin typeface="Arial" charset="0"/>
                <a:cs typeface="Arial" charset="0"/>
              </a:rPr>
              <a:t>	</a:t>
            </a:r>
            <a:r>
              <a:rPr lang="en-US" sz="2100" b="1" dirty="0">
                <a:solidFill>
                  <a:srgbClr val="1E1B18"/>
                </a:solidFill>
                <a:latin typeface="Arial" charset="0"/>
              </a:rPr>
              <a:t>Stephen David	</a:t>
            </a:r>
            <a:r>
              <a:rPr lang="en-US" sz="2100" b="1" dirty="0" err="1">
                <a:solidFill>
                  <a:srgbClr val="1E1B18"/>
                </a:solidFill>
                <a:latin typeface="Arial" charset="0"/>
              </a:rPr>
              <a:t>Nima</a:t>
            </a:r>
            <a:r>
              <a:rPr lang="en-US" sz="2100" b="1" dirty="0">
                <a:solidFill>
                  <a:srgbClr val="1E1B18"/>
                </a:solidFill>
                <a:latin typeface="Arial" charset="0"/>
              </a:rPr>
              <a:t> </a:t>
            </a:r>
            <a:r>
              <a:rPr lang="en-US" sz="2100" b="1" dirty="0" err="1">
                <a:solidFill>
                  <a:srgbClr val="1E1B18"/>
                </a:solidFill>
                <a:latin typeface="Arial" charset="0"/>
              </a:rPr>
              <a:t>Masgarani</a:t>
            </a:r>
            <a:endParaRPr lang="en-US" sz="2100" b="1" dirty="0">
              <a:solidFill>
                <a:srgbClr val="1E1B18"/>
              </a:solidFill>
              <a:latin typeface="Arial" charset="0"/>
            </a:endParaRPr>
          </a:p>
          <a:p>
            <a:r>
              <a:rPr lang="en-US" sz="2100" b="1" dirty="0">
                <a:solidFill>
                  <a:srgbClr val="1E1B18"/>
                </a:solidFill>
                <a:latin typeface="Arial" charset="0"/>
              </a:rPr>
              <a:t>	Jonathan Fritz</a:t>
            </a:r>
          </a:p>
          <a:p>
            <a:r>
              <a:rPr lang="en-US" sz="2100" b="1" dirty="0">
                <a:solidFill>
                  <a:srgbClr val="1E1B18"/>
                </a:solidFill>
                <a:latin typeface="Arial" charset="0"/>
              </a:rPr>
              <a:t>	Shihab Shamma</a:t>
            </a:r>
          </a:p>
        </p:txBody>
      </p: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1809969" y="457200"/>
            <a:ext cx="550027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Cognitive </a:t>
            </a:r>
            <a:r>
              <a:rPr lang="en-US" sz="2800" b="1" dirty="0" smtClean="0"/>
              <a:t>Mechanisms to Navigate </a:t>
            </a:r>
          </a:p>
          <a:p>
            <a:pPr algn="ctr"/>
            <a:r>
              <a:rPr lang="en-US" sz="2800" b="1" dirty="0" smtClean="0"/>
              <a:t>Complex Auditory Scenes</a:t>
            </a:r>
            <a:endParaRPr lang="en-US" sz="2400" dirty="0"/>
          </a:p>
        </p:txBody>
      </p:sp>
      <p:sp>
        <p:nvSpPr>
          <p:cNvPr id="22" name="Rectangle 27"/>
          <p:cNvSpPr>
            <a:spLocks noChangeArrowheads="1"/>
          </p:cNvSpPr>
          <p:nvPr/>
        </p:nvSpPr>
        <p:spPr bwMode="auto">
          <a:xfrm>
            <a:off x="4876800" y="4267200"/>
            <a:ext cx="262053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University </a:t>
            </a:r>
            <a:r>
              <a:rPr lang="en-US" sz="2000" dirty="0">
                <a:solidFill>
                  <a:srgbClr val="000000"/>
                </a:solidFill>
              </a:rPr>
              <a:t>of </a:t>
            </a:r>
            <a:r>
              <a:rPr lang="en-US" sz="2000" dirty="0" smtClean="0">
                <a:solidFill>
                  <a:srgbClr val="000000"/>
                </a:solidFill>
              </a:rPr>
              <a:t>Maryland</a:t>
            </a:r>
          </a:p>
          <a:p>
            <a:pPr algn="ctr"/>
            <a:r>
              <a:rPr lang="en-US" sz="2000" dirty="0" err="1">
                <a:solidFill>
                  <a:srgbClr val="000000"/>
                </a:solidFill>
              </a:rPr>
              <a:t>Ecole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normale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superieure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573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352800" y="457200"/>
            <a:ext cx="26495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b="1">
                <a:solidFill>
                  <a:srgbClr val="1F1A17"/>
                </a:solidFill>
                <a:latin typeface="Times" charset="0"/>
              </a:rPr>
              <a:t>Auditory Processing</a:t>
            </a:r>
            <a:endParaRPr lang="en-US" sz="1400">
              <a:latin typeface="Times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895475" y="990600"/>
            <a:ext cx="5346700" cy="3556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8" name="Freeform 4"/>
          <p:cNvSpPr>
            <a:spLocks/>
          </p:cNvSpPr>
          <p:nvPr/>
        </p:nvSpPr>
        <p:spPr bwMode="auto">
          <a:xfrm>
            <a:off x="3648075" y="2552700"/>
            <a:ext cx="927100" cy="838200"/>
          </a:xfrm>
          <a:custGeom>
            <a:avLst/>
            <a:gdLst>
              <a:gd name="T0" fmla="*/ 927100 w 584"/>
              <a:gd name="T1" fmla="*/ 419100 h 528"/>
              <a:gd name="T2" fmla="*/ 914400 w 584"/>
              <a:gd name="T3" fmla="*/ 508000 h 528"/>
              <a:gd name="T4" fmla="*/ 889000 w 584"/>
              <a:gd name="T5" fmla="*/ 584200 h 528"/>
              <a:gd name="T6" fmla="*/ 850900 w 584"/>
              <a:gd name="T7" fmla="*/ 647700 h 528"/>
              <a:gd name="T8" fmla="*/ 787400 w 584"/>
              <a:gd name="T9" fmla="*/ 711200 h 528"/>
              <a:gd name="T10" fmla="*/ 723900 w 584"/>
              <a:gd name="T11" fmla="*/ 762000 h 528"/>
              <a:gd name="T12" fmla="*/ 647700 w 584"/>
              <a:gd name="T13" fmla="*/ 800100 h 528"/>
              <a:gd name="T14" fmla="*/ 558800 w 584"/>
              <a:gd name="T15" fmla="*/ 825500 h 528"/>
              <a:gd name="T16" fmla="*/ 457200 w 584"/>
              <a:gd name="T17" fmla="*/ 838200 h 528"/>
              <a:gd name="T18" fmla="*/ 457200 w 584"/>
              <a:gd name="T19" fmla="*/ 838200 h 528"/>
              <a:gd name="T20" fmla="*/ 368300 w 584"/>
              <a:gd name="T21" fmla="*/ 825500 h 528"/>
              <a:gd name="T22" fmla="*/ 279400 w 584"/>
              <a:gd name="T23" fmla="*/ 800100 h 528"/>
              <a:gd name="T24" fmla="*/ 203200 w 584"/>
              <a:gd name="T25" fmla="*/ 762000 h 528"/>
              <a:gd name="T26" fmla="*/ 139700 w 584"/>
              <a:gd name="T27" fmla="*/ 711200 h 528"/>
              <a:gd name="T28" fmla="*/ 76200 w 584"/>
              <a:gd name="T29" fmla="*/ 647700 h 528"/>
              <a:gd name="T30" fmla="*/ 38100 w 584"/>
              <a:gd name="T31" fmla="*/ 584200 h 528"/>
              <a:gd name="T32" fmla="*/ 12700 w 584"/>
              <a:gd name="T33" fmla="*/ 508000 h 528"/>
              <a:gd name="T34" fmla="*/ 0 w 584"/>
              <a:gd name="T35" fmla="*/ 419100 h 528"/>
              <a:gd name="T36" fmla="*/ 0 w 584"/>
              <a:gd name="T37" fmla="*/ 419100 h 528"/>
              <a:gd name="T38" fmla="*/ 12700 w 584"/>
              <a:gd name="T39" fmla="*/ 330200 h 528"/>
              <a:gd name="T40" fmla="*/ 38100 w 584"/>
              <a:gd name="T41" fmla="*/ 254000 h 528"/>
              <a:gd name="T42" fmla="*/ 76200 w 584"/>
              <a:gd name="T43" fmla="*/ 190500 h 528"/>
              <a:gd name="T44" fmla="*/ 139700 w 584"/>
              <a:gd name="T45" fmla="*/ 127000 h 528"/>
              <a:gd name="T46" fmla="*/ 203200 w 584"/>
              <a:gd name="T47" fmla="*/ 76200 h 528"/>
              <a:gd name="T48" fmla="*/ 279400 w 584"/>
              <a:gd name="T49" fmla="*/ 38100 h 528"/>
              <a:gd name="T50" fmla="*/ 368300 w 584"/>
              <a:gd name="T51" fmla="*/ 12700 h 528"/>
              <a:gd name="T52" fmla="*/ 457200 w 584"/>
              <a:gd name="T53" fmla="*/ 0 h 528"/>
              <a:gd name="T54" fmla="*/ 457200 w 584"/>
              <a:gd name="T55" fmla="*/ 0 h 528"/>
              <a:gd name="T56" fmla="*/ 558800 w 584"/>
              <a:gd name="T57" fmla="*/ 12700 h 528"/>
              <a:gd name="T58" fmla="*/ 647700 w 584"/>
              <a:gd name="T59" fmla="*/ 38100 h 528"/>
              <a:gd name="T60" fmla="*/ 723900 w 584"/>
              <a:gd name="T61" fmla="*/ 76200 h 528"/>
              <a:gd name="T62" fmla="*/ 787400 w 584"/>
              <a:gd name="T63" fmla="*/ 127000 h 528"/>
              <a:gd name="T64" fmla="*/ 850900 w 584"/>
              <a:gd name="T65" fmla="*/ 190500 h 528"/>
              <a:gd name="T66" fmla="*/ 889000 w 584"/>
              <a:gd name="T67" fmla="*/ 254000 h 528"/>
              <a:gd name="T68" fmla="*/ 914400 w 584"/>
              <a:gd name="T69" fmla="*/ 330200 h 528"/>
              <a:gd name="T70" fmla="*/ 927100 w 584"/>
              <a:gd name="T71" fmla="*/ 419100 h 52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84"/>
              <a:gd name="T109" fmla="*/ 0 h 528"/>
              <a:gd name="T110" fmla="*/ 584 w 584"/>
              <a:gd name="T111" fmla="*/ 528 h 528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84" h="528">
                <a:moveTo>
                  <a:pt x="584" y="264"/>
                </a:moveTo>
                <a:lnTo>
                  <a:pt x="576" y="320"/>
                </a:lnTo>
                <a:lnTo>
                  <a:pt x="560" y="368"/>
                </a:lnTo>
                <a:lnTo>
                  <a:pt x="536" y="408"/>
                </a:lnTo>
                <a:lnTo>
                  <a:pt x="496" y="448"/>
                </a:lnTo>
                <a:lnTo>
                  <a:pt x="456" y="480"/>
                </a:lnTo>
                <a:lnTo>
                  <a:pt x="408" y="504"/>
                </a:lnTo>
                <a:lnTo>
                  <a:pt x="352" y="520"/>
                </a:lnTo>
                <a:lnTo>
                  <a:pt x="288" y="528"/>
                </a:lnTo>
                <a:lnTo>
                  <a:pt x="232" y="520"/>
                </a:lnTo>
                <a:lnTo>
                  <a:pt x="176" y="504"/>
                </a:lnTo>
                <a:lnTo>
                  <a:pt x="128" y="480"/>
                </a:lnTo>
                <a:lnTo>
                  <a:pt x="88" y="448"/>
                </a:lnTo>
                <a:lnTo>
                  <a:pt x="48" y="408"/>
                </a:lnTo>
                <a:lnTo>
                  <a:pt x="24" y="368"/>
                </a:lnTo>
                <a:lnTo>
                  <a:pt x="8" y="320"/>
                </a:lnTo>
                <a:lnTo>
                  <a:pt x="0" y="264"/>
                </a:lnTo>
                <a:lnTo>
                  <a:pt x="8" y="208"/>
                </a:lnTo>
                <a:lnTo>
                  <a:pt x="24" y="160"/>
                </a:lnTo>
                <a:lnTo>
                  <a:pt x="48" y="120"/>
                </a:lnTo>
                <a:lnTo>
                  <a:pt x="88" y="80"/>
                </a:lnTo>
                <a:lnTo>
                  <a:pt x="128" y="48"/>
                </a:lnTo>
                <a:lnTo>
                  <a:pt x="176" y="24"/>
                </a:lnTo>
                <a:lnTo>
                  <a:pt x="232" y="8"/>
                </a:lnTo>
                <a:lnTo>
                  <a:pt x="288" y="0"/>
                </a:lnTo>
                <a:lnTo>
                  <a:pt x="352" y="8"/>
                </a:lnTo>
                <a:lnTo>
                  <a:pt x="408" y="24"/>
                </a:lnTo>
                <a:lnTo>
                  <a:pt x="456" y="48"/>
                </a:lnTo>
                <a:lnTo>
                  <a:pt x="496" y="80"/>
                </a:lnTo>
                <a:lnTo>
                  <a:pt x="536" y="120"/>
                </a:lnTo>
                <a:lnTo>
                  <a:pt x="560" y="160"/>
                </a:lnTo>
                <a:lnTo>
                  <a:pt x="576" y="208"/>
                </a:lnTo>
                <a:lnTo>
                  <a:pt x="584" y="26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9" name="Freeform 5"/>
          <p:cNvSpPr>
            <a:spLocks/>
          </p:cNvSpPr>
          <p:nvPr/>
        </p:nvSpPr>
        <p:spPr bwMode="auto">
          <a:xfrm>
            <a:off x="1895475" y="990600"/>
            <a:ext cx="5346700" cy="3556000"/>
          </a:xfrm>
          <a:custGeom>
            <a:avLst/>
            <a:gdLst>
              <a:gd name="T0" fmla="*/ 0 w 3368"/>
              <a:gd name="T1" fmla="*/ 0 h 2240"/>
              <a:gd name="T2" fmla="*/ 5346700 w 3368"/>
              <a:gd name="T3" fmla="*/ 0 h 2240"/>
              <a:gd name="T4" fmla="*/ 5346700 w 3368"/>
              <a:gd name="T5" fmla="*/ 0 h 2240"/>
              <a:gd name="T6" fmla="*/ 5346700 w 3368"/>
              <a:gd name="T7" fmla="*/ 3556000 h 2240"/>
              <a:gd name="T8" fmla="*/ 5346700 w 3368"/>
              <a:gd name="T9" fmla="*/ 3556000 h 2240"/>
              <a:gd name="T10" fmla="*/ 0 w 3368"/>
              <a:gd name="T11" fmla="*/ 3556000 h 2240"/>
              <a:gd name="T12" fmla="*/ 0 w 3368"/>
              <a:gd name="T13" fmla="*/ 3556000 h 2240"/>
              <a:gd name="T14" fmla="*/ 0 w 3368"/>
              <a:gd name="T15" fmla="*/ 0 h 2240"/>
              <a:gd name="T16" fmla="*/ 0 w 3368"/>
              <a:gd name="T17" fmla="*/ 0 h 22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68"/>
              <a:gd name="T28" fmla="*/ 0 h 2240"/>
              <a:gd name="T29" fmla="*/ 3368 w 3368"/>
              <a:gd name="T30" fmla="*/ 2240 h 22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68" h="2240">
                <a:moveTo>
                  <a:pt x="0" y="0"/>
                </a:moveTo>
                <a:lnTo>
                  <a:pt x="3368" y="0"/>
                </a:lnTo>
                <a:lnTo>
                  <a:pt x="3368" y="2240"/>
                </a:lnTo>
                <a:lnTo>
                  <a:pt x="0" y="224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0" name="Freeform 6"/>
          <p:cNvSpPr>
            <a:spLocks/>
          </p:cNvSpPr>
          <p:nvPr/>
        </p:nvSpPr>
        <p:spPr bwMode="auto">
          <a:xfrm>
            <a:off x="3648075" y="2552700"/>
            <a:ext cx="927100" cy="838200"/>
          </a:xfrm>
          <a:custGeom>
            <a:avLst/>
            <a:gdLst>
              <a:gd name="T0" fmla="*/ 914400 w 584"/>
              <a:gd name="T1" fmla="*/ 508000 h 528"/>
              <a:gd name="T2" fmla="*/ 889000 w 584"/>
              <a:gd name="T3" fmla="*/ 584200 h 528"/>
              <a:gd name="T4" fmla="*/ 850900 w 584"/>
              <a:gd name="T5" fmla="*/ 647700 h 528"/>
              <a:gd name="T6" fmla="*/ 787400 w 584"/>
              <a:gd name="T7" fmla="*/ 711200 h 528"/>
              <a:gd name="T8" fmla="*/ 723900 w 584"/>
              <a:gd name="T9" fmla="*/ 762000 h 528"/>
              <a:gd name="T10" fmla="*/ 647700 w 584"/>
              <a:gd name="T11" fmla="*/ 800100 h 528"/>
              <a:gd name="T12" fmla="*/ 558800 w 584"/>
              <a:gd name="T13" fmla="*/ 825500 h 528"/>
              <a:gd name="T14" fmla="*/ 457200 w 584"/>
              <a:gd name="T15" fmla="*/ 838200 h 528"/>
              <a:gd name="T16" fmla="*/ 457200 w 584"/>
              <a:gd name="T17" fmla="*/ 838200 h 528"/>
              <a:gd name="T18" fmla="*/ 368300 w 584"/>
              <a:gd name="T19" fmla="*/ 825500 h 528"/>
              <a:gd name="T20" fmla="*/ 279400 w 584"/>
              <a:gd name="T21" fmla="*/ 800100 h 528"/>
              <a:gd name="T22" fmla="*/ 203200 w 584"/>
              <a:gd name="T23" fmla="*/ 762000 h 528"/>
              <a:gd name="T24" fmla="*/ 139700 w 584"/>
              <a:gd name="T25" fmla="*/ 711200 h 528"/>
              <a:gd name="T26" fmla="*/ 76200 w 584"/>
              <a:gd name="T27" fmla="*/ 647700 h 528"/>
              <a:gd name="T28" fmla="*/ 38100 w 584"/>
              <a:gd name="T29" fmla="*/ 584200 h 528"/>
              <a:gd name="T30" fmla="*/ 12700 w 584"/>
              <a:gd name="T31" fmla="*/ 508000 h 528"/>
              <a:gd name="T32" fmla="*/ 0 w 584"/>
              <a:gd name="T33" fmla="*/ 419100 h 528"/>
              <a:gd name="T34" fmla="*/ 0 w 584"/>
              <a:gd name="T35" fmla="*/ 419100 h 528"/>
              <a:gd name="T36" fmla="*/ 12700 w 584"/>
              <a:gd name="T37" fmla="*/ 330200 h 528"/>
              <a:gd name="T38" fmla="*/ 38100 w 584"/>
              <a:gd name="T39" fmla="*/ 254000 h 528"/>
              <a:gd name="T40" fmla="*/ 76200 w 584"/>
              <a:gd name="T41" fmla="*/ 190500 h 528"/>
              <a:gd name="T42" fmla="*/ 139700 w 584"/>
              <a:gd name="T43" fmla="*/ 127000 h 528"/>
              <a:gd name="T44" fmla="*/ 203200 w 584"/>
              <a:gd name="T45" fmla="*/ 76200 h 528"/>
              <a:gd name="T46" fmla="*/ 279400 w 584"/>
              <a:gd name="T47" fmla="*/ 38100 h 528"/>
              <a:gd name="T48" fmla="*/ 368300 w 584"/>
              <a:gd name="T49" fmla="*/ 12700 h 528"/>
              <a:gd name="T50" fmla="*/ 457200 w 584"/>
              <a:gd name="T51" fmla="*/ 0 h 528"/>
              <a:gd name="T52" fmla="*/ 457200 w 584"/>
              <a:gd name="T53" fmla="*/ 0 h 528"/>
              <a:gd name="T54" fmla="*/ 558800 w 584"/>
              <a:gd name="T55" fmla="*/ 12700 h 528"/>
              <a:gd name="T56" fmla="*/ 647700 w 584"/>
              <a:gd name="T57" fmla="*/ 38100 h 528"/>
              <a:gd name="T58" fmla="*/ 723900 w 584"/>
              <a:gd name="T59" fmla="*/ 76200 h 528"/>
              <a:gd name="T60" fmla="*/ 787400 w 584"/>
              <a:gd name="T61" fmla="*/ 127000 h 528"/>
              <a:gd name="T62" fmla="*/ 850900 w 584"/>
              <a:gd name="T63" fmla="*/ 190500 h 528"/>
              <a:gd name="T64" fmla="*/ 889000 w 584"/>
              <a:gd name="T65" fmla="*/ 254000 h 528"/>
              <a:gd name="T66" fmla="*/ 914400 w 584"/>
              <a:gd name="T67" fmla="*/ 330200 h 528"/>
              <a:gd name="T68" fmla="*/ 927100 w 584"/>
              <a:gd name="T69" fmla="*/ 419100 h 52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84"/>
              <a:gd name="T106" fmla="*/ 0 h 528"/>
              <a:gd name="T107" fmla="*/ 584 w 584"/>
              <a:gd name="T108" fmla="*/ 528 h 52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84" h="528">
                <a:moveTo>
                  <a:pt x="584" y="264"/>
                </a:moveTo>
                <a:lnTo>
                  <a:pt x="576" y="320"/>
                </a:lnTo>
                <a:lnTo>
                  <a:pt x="560" y="368"/>
                </a:lnTo>
                <a:lnTo>
                  <a:pt x="536" y="408"/>
                </a:lnTo>
                <a:lnTo>
                  <a:pt x="496" y="448"/>
                </a:lnTo>
                <a:lnTo>
                  <a:pt x="456" y="480"/>
                </a:lnTo>
                <a:lnTo>
                  <a:pt x="408" y="504"/>
                </a:lnTo>
                <a:lnTo>
                  <a:pt x="352" y="520"/>
                </a:lnTo>
                <a:lnTo>
                  <a:pt x="288" y="528"/>
                </a:lnTo>
                <a:lnTo>
                  <a:pt x="232" y="520"/>
                </a:lnTo>
                <a:lnTo>
                  <a:pt x="176" y="504"/>
                </a:lnTo>
                <a:lnTo>
                  <a:pt x="128" y="480"/>
                </a:lnTo>
                <a:lnTo>
                  <a:pt x="88" y="448"/>
                </a:lnTo>
                <a:lnTo>
                  <a:pt x="48" y="408"/>
                </a:lnTo>
                <a:lnTo>
                  <a:pt x="24" y="368"/>
                </a:lnTo>
                <a:lnTo>
                  <a:pt x="8" y="320"/>
                </a:lnTo>
                <a:lnTo>
                  <a:pt x="0" y="264"/>
                </a:lnTo>
                <a:lnTo>
                  <a:pt x="8" y="208"/>
                </a:lnTo>
                <a:lnTo>
                  <a:pt x="24" y="160"/>
                </a:lnTo>
                <a:lnTo>
                  <a:pt x="48" y="120"/>
                </a:lnTo>
                <a:lnTo>
                  <a:pt x="88" y="80"/>
                </a:lnTo>
                <a:lnTo>
                  <a:pt x="128" y="48"/>
                </a:lnTo>
                <a:lnTo>
                  <a:pt x="176" y="24"/>
                </a:lnTo>
                <a:lnTo>
                  <a:pt x="232" y="8"/>
                </a:lnTo>
                <a:lnTo>
                  <a:pt x="288" y="0"/>
                </a:lnTo>
                <a:lnTo>
                  <a:pt x="352" y="8"/>
                </a:lnTo>
                <a:lnTo>
                  <a:pt x="408" y="24"/>
                </a:lnTo>
                <a:lnTo>
                  <a:pt x="456" y="48"/>
                </a:lnTo>
                <a:lnTo>
                  <a:pt x="496" y="80"/>
                </a:lnTo>
                <a:lnTo>
                  <a:pt x="536" y="120"/>
                </a:lnTo>
                <a:lnTo>
                  <a:pt x="560" y="160"/>
                </a:lnTo>
                <a:lnTo>
                  <a:pt x="576" y="208"/>
                </a:lnTo>
                <a:lnTo>
                  <a:pt x="584" y="264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1" name="Freeform 7"/>
          <p:cNvSpPr>
            <a:spLocks/>
          </p:cNvSpPr>
          <p:nvPr/>
        </p:nvSpPr>
        <p:spPr bwMode="auto">
          <a:xfrm>
            <a:off x="6276975" y="2476500"/>
            <a:ext cx="749300" cy="1079500"/>
          </a:xfrm>
          <a:custGeom>
            <a:avLst/>
            <a:gdLst>
              <a:gd name="T0" fmla="*/ 749300 w 472"/>
              <a:gd name="T1" fmla="*/ 546100 h 680"/>
              <a:gd name="T2" fmla="*/ 736600 w 472"/>
              <a:gd name="T3" fmla="*/ 647700 h 680"/>
              <a:gd name="T4" fmla="*/ 711200 w 472"/>
              <a:gd name="T5" fmla="*/ 749300 h 680"/>
              <a:gd name="T6" fmla="*/ 685800 w 472"/>
              <a:gd name="T7" fmla="*/ 850900 h 680"/>
              <a:gd name="T8" fmla="*/ 635000 w 472"/>
              <a:gd name="T9" fmla="*/ 927100 h 680"/>
              <a:gd name="T10" fmla="*/ 584200 w 472"/>
              <a:gd name="T11" fmla="*/ 990600 h 680"/>
              <a:gd name="T12" fmla="*/ 520700 w 472"/>
              <a:gd name="T13" fmla="*/ 1041400 h 680"/>
              <a:gd name="T14" fmla="*/ 444500 w 472"/>
              <a:gd name="T15" fmla="*/ 1079500 h 680"/>
              <a:gd name="T16" fmla="*/ 368300 w 472"/>
              <a:gd name="T17" fmla="*/ 1079500 h 680"/>
              <a:gd name="T18" fmla="*/ 368300 w 472"/>
              <a:gd name="T19" fmla="*/ 1079500 h 680"/>
              <a:gd name="T20" fmla="*/ 304800 w 472"/>
              <a:gd name="T21" fmla="*/ 1079500 h 680"/>
              <a:gd name="T22" fmla="*/ 228600 w 472"/>
              <a:gd name="T23" fmla="*/ 1041400 h 680"/>
              <a:gd name="T24" fmla="*/ 165100 w 472"/>
              <a:gd name="T25" fmla="*/ 990600 h 680"/>
              <a:gd name="T26" fmla="*/ 114300 w 472"/>
              <a:gd name="T27" fmla="*/ 927100 h 680"/>
              <a:gd name="T28" fmla="*/ 63500 w 472"/>
              <a:gd name="T29" fmla="*/ 850900 h 680"/>
              <a:gd name="T30" fmla="*/ 38100 w 472"/>
              <a:gd name="T31" fmla="*/ 749300 h 680"/>
              <a:gd name="T32" fmla="*/ 12700 w 472"/>
              <a:gd name="T33" fmla="*/ 647700 h 680"/>
              <a:gd name="T34" fmla="*/ 0 w 472"/>
              <a:gd name="T35" fmla="*/ 546100 h 680"/>
              <a:gd name="T36" fmla="*/ 0 w 472"/>
              <a:gd name="T37" fmla="*/ 546100 h 680"/>
              <a:gd name="T38" fmla="*/ 12700 w 472"/>
              <a:gd name="T39" fmla="*/ 431800 h 680"/>
              <a:gd name="T40" fmla="*/ 38100 w 472"/>
              <a:gd name="T41" fmla="*/ 330200 h 680"/>
              <a:gd name="T42" fmla="*/ 63500 w 472"/>
              <a:gd name="T43" fmla="*/ 241300 h 680"/>
              <a:gd name="T44" fmla="*/ 114300 w 472"/>
              <a:gd name="T45" fmla="*/ 165100 h 680"/>
              <a:gd name="T46" fmla="*/ 165100 w 472"/>
              <a:gd name="T47" fmla="*/ 101600 h 680"/>
              <a:gd name="T48" fmla="*/ 228600 w 472"/>
              <a:gd name="T49" fmla="*/ 50800 h 680"/>
              <a:gd name="T50" fmla="*/ 304800 w 472"/>
              <a:gd name="T51" fmla="*/ 12700 h 680"/>
              <a:gd name="T52" fmla="*/ 368300 w 472"/>
              <a:gd name="T53" fmla="*/ 0 h 680"/>
              <a:gd name="T54" fmla="*/ 368300 w 472"/>
              <a:gd name="T55" fmla="*/ 0 h 680"/>
              <a:gd name="T56" fmla="*/ 444500 w 472"/>
              <a:gd name="T57" fmla="*/ 12700 h 680"/>
              <a:gd name="T58" fmla="*/ 520700 w 472"/>
              <a:gd name="T59" fmla="*/ 50800 h 680"/>
              <a:gd name="T60" fmla="*/ 584200 w 472"/>
              <a:gd name="T61" fmla="*/ 101600 h 680"/>
              <a:gd name="T62" fmla="*/ 635000 w 472"/>
              <a:gd name="T63" fmla="*/ 165100 h 680"/>
              <a:gd name="T64" fmla="*/ 685800 w 472"/>
              <a:gd name="T65" fmla="*/ 241300 h 680"/>
              <a:gd name="T66" fmla="*/ 711200 w 472"/>
              <a:gd name="T67" fmla="*/ 330200 h 680"/>
              <a:gd name="T68" fmla="*/ 736600 w 472"/>
              <a:gd name="T69" fmla="*/ 431800 h 680"/>
              <a:gd name="T70" fmla="*/ 749300 w 472"/>
              <a:gd name="T71" fmla="*/ 546100 h 68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472"/>
              <a:gd name="T109" fmla="*/ 0 h 680"/>
              <a:gd name="T110" fmla="*/ 472 w 472"/>
              <a:gd name="T111" fmla="*/ 680 h 68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472" h="680">
                <a:moveTo>
                  <a:pt x="472" y="344"/>
                </a:moveTo>
                <a:lnTo>
                  <a:pt x="464" y="408"/>
                </a:lnTo>
                <a:lnTo>
                  <a:pt x="448" y="472"/>
                </a:lnTo>
                <a:lnTo>
                  <a:pt x="432" y="536"/>
                </a:lnTo>
                <a:lnTo>
                  <a:pt x="400" y="584"/>
                </a:lnTo>
                <a:lnTo>
                  <a:pt x="368" y="624"/>
                </a:lnTo>
                <a:lnTo>
                  <a:pt x="328" y="656"/>
                </a:lnTo>
                <a:lnTo>
                  <a:pt x="280" y="680"/>
                </a:lnTo>
                <a:lnTo>
                  <a:pt x="232" y="680"/>
                </a:lnTo>
                <a:lnTo>
                  <a:pt x="192" y="680"/>
                </a:lnTo>
                <a:lnTo>
                  <a:pt x="144" y="656"/>
                </a:lnTo>
                <a:lnTo>
                  <a:pt x="104" y="624"/>
                </a:lnTo>
                <a:lnTo>
                  <a:pt x="72" y="584"/>
                </a:lnTo>
                <a:lnTo>
                  <a:pt x="40" y="536"/>
                </a:lnTo>
                <a:lnTo>
                  <a:pt x="24" y="472"/>
                </a:lnTo>
                <a:lnTo>
                  <a:pt x="8" y="408"/>
                </a:lnTo>
                <a:lnTo>
                  <a:pt x="0" y="344"/>
                </a:lnTo>
                <a:lnTo>
                  <a:pt x="8" y="272"/>
                </a:lnTo>
                <a:lnTo>
                  <a:pt x="24" y="208"/>
                </a:lnTo>
                <a:lnTo>
                  <a:pt x="40" y="152"/>
                </a:lnTo>
                <a:lnTo>
                  <a:pt x="72" y="104"/>
                </a:lnTo>
                <a:lnTo>
                  <a:pt x="104" y="64"/>
                </a:lnTo>
                <a:lnTo>
                  <a:pt x="144" y="32"/>
                </a:lnTo>
                <a:lnTo>
                  <a:pt x="192" y="8"/>
                </a:lnTo>
                <a:lnTo>
                  <a:pt x="232" y="0"/>
                </a:lnTo>
                <a:lnTo>
                  <a:pt x="280" y="8"/>
                </a:lnTo>
                <a:lnTo>
                  <a:pt x="328" y="32"/>
                </a:lnTo>
                <a:lnTo>
                  <a:pt x="368" y="64"/>
                </a:lnTo>
                <a:lnTo>
                  <a:pt x="400" y="104"/>
                </a:lnTo>
                <a:lnTo>
                  <a:pt x="432" y="152"/>
                </a:lnTo>
                <a:lnTo>
                  <a:pt x="448" y="208"/>
                </a:lnTo>
                <a:lnTo>
                  <a:pt x="464" y="272"/>
                </a:lnTo>
                <a:lnTo>
                  <a:pt x="472" y="34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2" name="Freeform 8"/>
          <p:cNvSpPr>
            <a:spLocks/>
          </p:cNvSpPr>
          <p:nvPr/>
        </p:nvSpPr>
        <p:spPr bwMode="auto">
          <a:xfrm>
            <a:off x="4232275" y="2794000"/>
            <a:ext cx="76200" cy="114300"/>
          </a:xfrm>
          <a:custGeom>
            <a:avLst/>
            <a:gdLst>
              <a:gd name="T0" fmla="*/ 76200 w 48"/>
              <a:gd name="T1" fmla="*/ 50800 h 72"/>
              <a:gd name="T2" fmla="*/ 63500 w 48"/>
              <a:gd name="T3" fmla="*/ 101600 h 72"/>
              <a:gd name="T4" fmla="*/ 38100 w 48"/>
              <a:gd name="T5" fmla="*/ 114300 h 72"/>
              <a:gd name="T6" fmla="*/ 38100 w 48"/>
              <a:gd name="T7" fmla="*/ 114300 h 72"/>
              <a:gd name="T8" fmla="*/ 12700 w 48"/>
              <a:gd name="T9" fmla="*/ 101600 h 72"/>
              <a:gd name="T10" fmla="*/ 0 w 48"/>
              <a:gd name="T11" fmla="*/ 50800 h 72"/>
              <a:gd name="T12" fmla="*/ 0 w 48"/>
              <a:gd name="T13" fmla="*/ 50800 h 72"/>
              <a:gd name="T14" fmla="*/ 12700 w 48"/>
              <a:gd name="T15" fmla="*/ 12700 h 72"/>
              <a:gd name="T16" fmla="*/ 38100 w 48"/>
              <a:gd name="T17" fmla="*/ 0 h 72"/>
              <a:gd name="T18" fmla="*/ 38100 w 48"/>
              <a:gd name="T19" fmla="*/ 0 h 72"/>
              <a:gd name="T20" fmla="*/ 63500 w 48"/>
              <a:gd name="T21" fmla="*/ 12700 h 72"/>
              <a:gd name="T22" fmla="*/ 76200 w 48"/>
              <a:gd name="T23" fmla="*/ 50800 h 7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8"/>
              <a:gd name="T37" fmla="*/ 0 h 72"/>
              <a:gd name="T38" fmla="*/ 48 w 48"/>
              <a:gd name="T39" fmla="*/ 72 h 7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8" h="72">
                <a:moveTo>
                  <a:pt x="48" y="32"/>
                </a:moveTo>
                <a:lnTo>
                  <a:pt x="40" y="64"/>
                </a:lnTo>
                <a:lnTo>
                  <a:pt x="24" y="72"/>
                </a:lnTo>
                <a:lnTo>
                  <a:pt x="8" y="64"/>
                </a:lnTo>
                <a:lnTo>
                  <a:pt x="0" y="32"/>
                </a:lnTo>
                <a:lnTo>
                  <a:pt x="8" y="8"/>
                </a:lnTo>
                <a:lnTo>
                  <a:pt x="24" y="0"/>
                </a:lnTo>
                <a:lnTo>
                  <a:pt x="40" y="8"/>
                </a:lnTo>
                <a:lnTo>
                  <a:pt x="48" y="32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3" name="Freeform 9"/>
          <p:cNvSpPr>
            <a:spLocks/>
          </p:cNvSpPr>
          <p:nvPr/>
        </p:nvSpPr>
        <p:spPr bwMode="auto">
          <a:xfrm>
            <a:off x="6276975" y="2476500"/>
            <a:ext cx="749300" cy="1079500"/>
          </a:xfrm>
          <a:custGeom>
            <a:avLst/>
            <a:gdLst>
              <a:gd name="T0" fmla="*/ 736600 w 472"/>
              <a:gd name="T1" fmla="*/ 647700 h 680"/>
              <a:gd name="T2" fmla="*/ 711200 w 472"/>
              <a:gd name="T3" fmla="*/ 749300 h 680"/>
              <a:gd name="T4" fmla="*/ 685800 w 472"/>
              <a:gd name="T5" fmla="*/ 850900 h 680"/>
              <a:gd name="T6" fmla="*/ 635000 w 472"/>
              <a:gd name="T7" fmla="*/ 927100 h 680"/>
              <a:gd name="T8" fmla="*/ 584200 w 472"/>
              <a:gd name="T9" fmla="*/ 990600 h 680"/>
              <a:gd name="T10" fmla="*/ 520700 w 472"/>
              <a:gd name="T11" fmla="*/ 1041400 h 680"/>
              <a:gd name="T12" fmla="*/ 444500 w 472"/>
              <a:gd name="T13" fmla="*/ 1079500 h 680"/>
              <a:gd name="T14" fmla="*/ 368300 w 472"/>
              <a:gd name="T15" fmla="*/ 1079500 h 680"/>
              <a:gd name="T16" fmla="*/ 368300 w 472"/>
              <a:gd name="T17" fmla="*/ 1079500 h 680"/>
              <a:gd name="T18" fmla="*/ 304800 w 472"/>
              <a:gd name="T19" fmla="*/ 1079500 h 680"/>
              <a:gd name="T20" fmla="*/ 228600 w 472"/>
              <a:gd name="T21" fmla="*/ 1041400 h 680"/>
              <a:gd name="T22" fmla="*/ 165100 w 472"/>
              <a:gd name="T23" fmla="*/ 990600 h 680"/>
              <a:gd name="T24" fmla="*/ 114300 w 472"/>
              <a:gd name="T25" fmla="*/ 927100 h 680"/>
              <a:gd name="T26" fmla="*/ 63500 w 472"/>
              <a:gd name="T27" fmla="*/ 850900 h 680"/>
              <a:gd name="T28" fmla="*/ 38100 w 472"/>
              <a:gd name="T29" fmla="*/ 749300 h 680"/>
              <a:gd name="T30" fmla="*/ 12700 w 472"/>
              <a:gd name="T31" fmla="*/ 647700 h 680"/>
              <a:gd name="T32" fmla="*/ 0 w 472"/>
              <a:gd name="T33" fmla="*/ 546100 h 680"/>
              <a:gd name="T34" fmla="*/ 0 w 472"/>
              <a:gd name="T35" fmla="*/ 546100 h 680"/>
              <a:gd name="T36" fmla="*/ 12700 w 472"/>
              <a:gd name="T37" fmla="*/ 431800 h 680"/>
              <a:gd name="T38" fmla="*/ 38100 w 472"/>
              <a:gd name="T39" fmla="*/ 330200 h 680"/>
              <a:gd name="T40" fmla="*/ 63500 w 472"/>
              <a:gd name="T41" fmla="*/ 241300 h 680"/>
              <a:gd name="T42" fmla="*/ 114300 w 472"/>
              <a:gd name="T43" fmla="*/ 165100 h 680"/>
              <a:gd name="T44" fmla="*/ 165100 w 472"/>
              <a:gd name="T45" fmla="*/ 101600 h 680"/>
              <a:gd name="T46" fmla="*/ 228600 w 472"/>
              <a:gd name="T47" fmla="*/ 50800 h 680"/>
              <a:gd name="T48" fmla="*/ 304800 w 472"/>
              <a:gd name="T49" fmla="*/ 12700 h 680"/>
              <a:gd name="T50" fmla="*/ 368300 w 472"/>
              <a:gd name="T51" fmla="*/ 0 h 680"/>
              <a:gd name="T52" fmla="*/ 368300 w 472"/>
              <a:gd name="T53" fmla="*/ 0 h 680"/>
              <a:gd name="T54" fmla="*/ 444500 w 472"/>
              <a:gd name="T55" fmla="*/ 12700 h 680"/>
              <a:gd name="T56" fmla="*/ 520700 w 472"/>
              <a:gd name="T57" fmla="*/ 50800 h 680"/>
              <a:gd name="T58" fmla="*/ 584200 w 472"/>
              <a:gd name="T59" fmla="*/ 101600 h 680"/>
              <a:gd name="T60" fmla="*/ 635000 w 472"/>
              <a:gd name="T61" fmla="*/ 165100 h 680"/>
              <a:gd name="T62" fmla="*/ 685800 w 472"/>
              <a:gd name="T63" fmla="*/ 241300 h 680"/>
              <a:gd name="T64" fmla="*/ 711200 w 472"/>
              <a:gd name="T65" fmla="*/ 330200 h 680"/>
              <a:gd name="T66" fmla="*/ 736600 w 472"/>
              <a:gd name="T67" fmla="*/ 431800 h 680"/>
              <a:gd name="T68" fmla="*/ 749300 w 472"/>
              <a:gd name="T69" fmla="*/ 546100 h 68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472"/>
              <a:gd name="T106" fmla="*/ 0 h 680"/>
              <a:gd name="T107" fmla="*/ 472 w 472"/>
              <a:gd name="T108" fmla="*/ 680 h 68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472" h="680">
                <a:moveTo>
                  <a:pt x="472" y="344"/>
                </a:moveTo>
                <a:lnTo>
                  <a:pt x="464" y="408"/>
                </a:lnTo>
                <a:lnTo>
                  <a:pt x="448" y="472"/>
                </a:lnTo>
                <a:lnTo>
                  <a:pt x="432" y="536"/>
                </a:lnTo>
                <a:lnTo>
                  <a:pt x="400" y="584"/>
                </a:lnTo>
                <a:lnTo>
                  <a:pt x="368" y="624"/>
                </a:lnTo>
                <a:lnTo>
                  <a:pt x="328" y="656"/>
                </a:lnTo>
                <a:lnTo>
                  <a:pt x="280" y="680"/>
                </a:lnTo>
                <a:lnTo>
                  <a:pt x="232" y="680"/>
                </a:lnTo>
                <a:lnTo>
                  <a:pt x="192" y="680"/>
                </a:lnTo>
                <a:lnTo>
                  <a:pt x="144" y="656"/>
                </a:lnTo>
                <a:lnTo>
                  <a:pt x="104" y="624"/>
                </a:lnTo>
                <a:lnTo>
                  <a:pt x="72" y="584"/>
                </a:lnTo>
                <a:lnTo>
                  <a:pt x="40" y="536"/>
                </a:lnTo>
                <a:lnTo>
                  <a:pt x="24" y="472"/>
                </a:lnTo>
                <a:lnTo>
                  <a:pt x="8" y="408"/>
                </a:lnTo>
                <a:lnTo>
                  <a:pt x="0" y="344"/>
                </a:lnTo>
                <a:lnTo>
                  <a:pt x="8" y="272"/>
                </a:lnTo>
                <a:lnTo>
                  <a:pt x="24" y="208"/>
                </a:lnTo>
                <a:lnTo>
                  <a:pt x="40" y="152"/>
                </a:lnTo>
                <a:lnTo>
                  <a:pt x="72" y="104"/>
                </a:lnTo>
                <a:lnTo>
                  <a:pt x="104" y="64"/>
                </a:lnTo>
                <a:lnTo>
                  <a:pt x="144" y="32"/>
                </a:lnTo>
                <a:lnTo>
                  <a:pt x="192" y="8"/>
                </a:lnTo>
                <a:lnTo>
                  <a:pt x="232" y="0"/>
                </a:lnTo>
                <a:lnTo>
                  <a:pt x="280" y="8"/>
                </a:lnTo>
                <a:lnTo>
                  <a:pt x="328" y="32"/>
                </a:lnTo>
                <a:lnTo>
                  <a:pt x="368" y="64"/>
                </a:lnTo>
                <a:lnTo>
                  <a:pt x="400" y="104"/>
                </a:lnTo>
                <a:lnTo>
                  <a:pt x="432" y="152"/>
                </a:lnTo>
                <a:lnTo>
                  <a:pt x="448" y="208"/>
                </a:lnTo>
                <a:lnTo>
                  <a:pt x="464" y="272"/>
                </a:lnTo>
                <a:lnTo>
                  <a:pt x="472" y="344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4" name="Freeform 10"/>
          <p:cNvSpPr>
            <a:spLocks/>
          </p:cNvSpPr>
          <p:nvPr/>
        </p:nvSpPr>
        <p:spPr bwMode="auto">
          <a:xfrm>
            <a:off x="4232275" y="2794000"/>
            <a:ext cx="76200" cy="114300"/>
          </a:xfrm>
          <a:custGeom>
            <a:avLst/>
            <a:gdLst>
              <a:gd name="T0" fmla="*/ 76200 w 48"/>
              <a:gd name="T1" fmla="*/ 50800 h 72"/>
              <a:gd name="T2" fmla="*/ 63500 w 48"/>
              <a:gd name="T3" fmla="*/ 101600 h 72"/>
              <a:gd name="T4" fmla="*/ 63500 w 48"/>
              <a:gd name="T5" fmla="*/ 101600 h 72"/>
              <a:gd name="T6" fmla="*/ 38100 w 48"/>
              <a:gd name="T7" fmla="*/ 114300 h 72"/>
              <a:gd name="T8" fmla="*/ 38100 w 48"/>
              <a:gd name="T9" fmla="*/ 114300 h 72"/>
              <a:gd name="T10" fmla="*/ 38100 w 48"/>
              <a:gd name="T11" fmla="*/ 114300 h 72"/>
              <a:gd name="T12" fmla="*/ 38100 w 48"/>
              <a:gd name="T13" fmla="*/ 114300 h 72"/>
              <a:gd name="T14" fmla="*/ 12700 w 48"/>
              <a:gd name="T15" fmla="*/ 101600 h 72"/>
              <a:gd name="T16" fmla="*/ 12700 w 48"/>
              <a:gd name="T17" fmla="*/ 101600 h 72"/>
              <a:gd name="T18" fmla="*/ 0 w 48"/>
              <a:gd name="T19" fmla="*/ 50800 h 72"/>
              <a:gd name="T20" fmla="*/ 0 w 48"/>
              <a:gd name="T21" fmla="*/ 50800 h 72"/>
              <a:gd name="T22" fmla="*/ 0 w 48"/>
              <a:gd name="T23" fmla="*/ 50800 h 72"/>
              <a:gd name="T24" fmla="*/ 0 w 48"/>
              <a:gd name="T25" fmla="*/ 50800 h 72"/>
              <a:gd name="T26" fmla="*/ 12700 w 48"/>
              <a:gd name="T27" fmla="*/ 12700 h 72"/>
              <a:gd name="T28" fmla="*/ 12700 w 48"/>
              <a:gd name="T29" fmla="*/ 12700 h 72"/>
              <a:gd name="T30" fmla="*/ 38100 w 48"/>
              <a:gd name="T31" fmla="*/ 0 h 72"/>
              <a:gd name="T32" fmla="*/ 38100 w 48"/>
              <a:gd name="T33" fmla="*/ 0 h 72"/>
              <a:gd name="T34" fmla="*/ 38100 w 48"/>
              <a:gd name="T35" fmla="*/ 0 h 72"/>
              <a:gd name="T36" fmla="*/ 38100 w 48"/>
              <a:gd name="T37" fmla="*/ 0 h 72"/>
              <a:gd name="T38" fmla="*/ 63500 w 48"/>
              <a:gd name="T39" fmla="*/ 12700 h 72"/>
              <a:gd name="T40" fmla="*/ 63500 w 48"/>
              <a:gd name="T41" fmla="*/ 12700 h 72"/>
              <a:gd name="T42" fmla="*/ 76200 w 48"/>
              <a:gd name="T43" fmla="*/ 50800 h 72"/>
              <a:gd name="T44" fmla="*/ 76200 w 48"/>
              <a:gd name="T45" fmla="*/ 50800 h 7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8"/>
              <a:gd name="T70" fmla="*/ 0 h 72"/>
              <a:gd name="T71" fmla="*/ 48 w 48"/>
              <a:gd name="T72" fmla="*/ 72 h 7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8" h="72">
                <a:moveTo>
                  <a:pt x="48" y="32"/>
                </a:moveTo>
                <a:lnTo>
                  <a:pt x="40" y="64"/>
                </a:lnTo>
                <a:lnTo>
                  <a:pt x="24" y="72"/>
                </a:lnTo>
                <a:lnTo>
                  <a:pt x="8" y="64"/>
                </a:lnTo>
                <a:lnTo>
                  <a:pt x="0" y="32"/>
                </a:lnTo>
                <a:lnTo>
                  <a:pt x="8" y="8"/>
                </a:lnTo>
                <a:lnTo>
                  <a:pt x="24" y="0"/>
                </a:lnTo>
                <a:lnTo>
                  <a:pt x="40" y="8"/>
                </a:lnTo>
                <a:lnTo>
                  <a:pt x="48" y="32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5" name="Freeform 11"/>
          <p:cNvSpPr>
            <a:spLocks/>
          </p:cNvSpPr>
          <p:nvPr/>
        </p:nvSpPr>
        <p:spPr bwMode="auto">
          <a:xfrm>
            <a:off x="3927475" y="2806700"/>
            <a:ext cx="76200" cy="114300"/>
          </a:xfrm>
          <a:custGeom>
            <a:avLst/>
            <a:gdLst>
              <a:gd name="T0" fmla="*/ 76200 w 48"/>
              <a:gd name="T1" fmla="*/ 63500 h 72"/>
              <a:gd name="T2" fmla="*/ 63500 w 48"/>
              <a:gd name="T3" fmla="*/ 101600 h 72"/>
              <a:gd name="T4" fmla="*/ 38100 w 48"/>
              <a:gd name="T5" fmla="*/ 114300 h 72"/>
              <a:gd name="T6" fmla="*/ 38100 w 48"/>
              <a:gd name="T7" fmla="*/ 114300 h 72"/>
              <a:gd name="T8" fmla="*/ 12700 w 48"/>
              <a:gd name="T9" fmla="*/ 101600 h 72"/>
              <a:gd name="T10" fmla="*/ 0 w 48"/>
              <a:gd name="T11" fmla="*/ 63500 h 72"/>
              <a:gd name="T12" fmla="*/ 0 w 48"/>
              <a:gd name="T13" fmla="*/ 63500 h 72"/>
              <a:gd name="T14" fmla="*/ 12700 w 48"/>
              <a:gd name="T15" fmla="*/ 12700 h 72"/>
              <a:gd name="T16" fmla="*/ 38100 w 48"/>
              <a:gd name="T17" fmla="*/ 0 h 72"/>
              <a:gd name="T18" fmla="*/ 38100 w 48"/>
              <a:gd name="T19" fmla="*/ 0 h 72"/>
              <a:gd name="T20" fmla="*/ 63500 w 48"/>
              <a:gd name="T21" fmla="*/ 12700 h 72"/>
              <a:gd name="T22" fmla="*/ 76200 w 48"/>
              <a:gd name="T23" fmla="*/ 63500 h 7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8"/>
              <a:gd name="T37" fmla="*/ 0 h 72"/>
              <a:gd name="T38" fmla="*/ 48 w 48"/>
              <a:gd name="T39" fmla="*/ 72 h 7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8" h="72">
                <a:moveTo>
                  <a:pt x="48" y="40"/>
                </a:moveTo>
                <a:lnTo>
                  <a:pt x="40" y="64"/>
                </a:lnTo>
                <a:lnTo>
                  <a:pt x="24" y="72"/>
                </a:lnTo>
                <a:lnTo>
                  <a:pt x="8" y="64"/>
                </a:lnTo>
                <a:lnTo>
                  <a:pt x="0" y="40"/>
                </a:lnTo>
                <a:lnTo>
                  <a:pt x="8" y="8"/>
                </a:lnTo>
                <a:lnTo>
                  <a:pt x="24" y="0"/>
                </a:lnTo>
                <a:lnTo>
                  <a:pt x="40" y="8"/>
                </a:lnTo>
                <a:lnTo>
                  <a:pt x="48" y="4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6" name="Freeform 12"/>
          <p:cNvSpPr>
            <a:spLocks/>
          </p:cNvSpPr>
          <p:nvPr/>
        </p:nvSpPr>
        <p:spPr bwMode="auto">
          <a:xfrm>
            <a:off x="4029075" y="3086100"/>
            <a:ext cx="228600" cy="114300"/>
          </a:xfrm>
          <a:custGeom>
            <a:avLst/>
            <a:gdLst>
              <a:gd name="T0" fmla="*/ 0 w 144"/>
              <a:gd name="T1" fmla="*/ 25400 h 72"/>
              <a:gd name="T2" fmla="*/ 25400 w 144"/>
              <a:gd name="T3" fmla="*/ 63500 h 72"/>
              <a:gd name="T4" fmla="*/ 50800 w 144"/>
              <a:gd name="T5" fmla="*/ 88900 h 72"/>
              <a:gd name="T6" fmla="*/ 88900 w 144"/>
              <a:gd name="T7" fmla="*/ 101600 h 72"/>
              <a:gd name="T8" fmla="*/ 139700 w 144"/>
              <a:gd name="T9" fmla="*/ 114300 h 72"/>
              <a:gd name="T10" fmla="*/ 177800 w 144"/>
              <a:gd name="T11" fmla="*/ 114300 h 72"/>
              <a:gd name="T12" fmla="*/ 215900 w 144"/>
              <a:gd name="T13" fmla="*/ 88900 h 72"/>
              <a:gd name="T14" fmla="*/ 228600 w 144"/>
              <a:gd name="T15" fmla="*/ 50800 h 72"/>
              <a:gd name="T16" fmla="*/ 228600 w 144"/>
              <a:gd name="T17" fmla="*/ 0 h 72"/>
              <a:gd name="T18" fmla="*/ 0 w 144"/>
              <a:gd name="T19" fmla="*/ 25400 h 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44"/>
              <a:gd name="T31" fmla="*/ 0 h 72"/>
              <a:gd name="T32" fmla="*/ 144 w 144"/>
              <a:gd name="T33" fmla="*/ 72 h 7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44" h="72">
                <a:moveTo>
                  <a:pt x="0" y="16"/>
                </a:moveTo>
                <a:lnTo>
                  <a:pt x="16" y="40"/>
                </a:lnTo>
                <a:lnTo>
                  <a:pt x="32" y="56"/>
                </a:lnTo>
                <a:lnTo>
                  <a:pt x="56" y="64"/>
                </a:lnTo>
                <a:lnTo>
                  <a:pt x="88" y="72"/>
                </a:lnTo>
                <a:lnTo>
                  <a:pt x="112" y="72"/>
                </a:lnTo>
                <a:lnTo>
                  <a:pt x="136" y="56"/>
                </a:lnTo>
                <a:lnTo>
                  <a:pt x="144" y="32"/>
                </a:lnTo>
                <a:lnTo>
                  <a:pt x="144" y="0"/>
                </a:lnTo>
                <a:lnTo>
                  <a:pt x="0" y="1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7" name="Freeform 13"/>
          <p:cNvSpPr>
            <a:spLocks/>
          </p:cNvSpPr>
          <p:nvPr/>
        </p:nvSpPr>
        <p:spPr bwMode="auto">
          <a:xfrm>
            <a:off x="3927475" y="2806700"/>
            <a:ext cx="76200" cy="114300"/>
          </a:xfrm>
          <a:custGeom>
            <a:avLst/>
            <a:gdLst>
              <a:gd name="T0" fmla="*/ 76200 w 48"/>
              <a:gd name="T1" fmla="*/ 63500 h 72"/>
              <a:gd name="T2" fmla="*/ 63500 w 48"/>
              <a:gd name="T3" fmla="*/ 101600 h 72"/>
              <a:gd name="T4" fmla="*/ 63500 w 48"/>
              <a:gd name="T5" fmla="*/ 101600 h 72"/>
              <a:gd name="T6" fmla="*/ 38100 w 48"/>
              <a:gd name="T7" fmla="*/ 114300 h 72"/>
              <a:gd name="T8" fmla="*/ 38100 w 48"/>
              <a:gd name="T9" fmla="*/ 114300 h 72"/>
              <a:gd name="T10" fmla="*/ 38100 w 48"/>
              <a:gd name="T11" fmla="*/ 114300 h 72"/>
              <a:gd name="T12" fmla="*/ 38100 w 48"/>
              <a:gd name="T13" fmla="*/ 114300 h 72"/>
              <a:gd name="T14" fmla="*/ 12700 w 48"/>
              <a:gd name="T15" fmla="*/ 101600 h 72"/>
              <a:gd name="T16" fmla="*/ 12700 w 48"/>
              <a:gd name="T17" fmla="*/ 101600 h 72"/>
              <a:gd name="T18" fmla="*/ 0 w 48"/>
              <a:gd name="T19" fmla="*/ 63500 h 72"/>
              <a:gd name="T20" fmla="*/ 0 w 48"/>
              <a:gd name="T21" fmla="*/ 63500 h 72"/>
              <a:gd name="T22" fmla="*/ 0 w 48"/>
              <a:gd name="T23" fmla="*/ 63500 h 72"/>
              <a:gd name="T24" fmla="*/ 0 w 48"/>
              <a:gd name="T25" fmla="*/ 63500 h 72"/>
              <a:gd name="T26" fmla="*/ 12700 w 48"/>
              <a:gd name="T27" fmla="*/ 12700 h 72"/>
              <a:gd name="T28" fmla="*/ 12700 w 48"/>
              <a:gd name="T29" fmla="*/ 12700 h 72"/>
              <a:gd name="T30" fmla="*/ 38100 w 48"/>
              <a:gd name="T31" fmla="*/ 0 h 72"/>
              <a:gd name="T32" fmla="*/ 38100 w 48"/>
              <a:gd name="T33" fmla="*/ 0 h 72"/>
              <a:gd name="T34" fmla="*/ 38100 w 48"/>
              <a:gd name="T35" fmla="*/ 0 h 72"/>
              <a:gd name="T36" fmla="*/ 38100 w 48"/>
              <a:gd name="T37" fmla="*/ 0 h 72"/>
              <a:gd name="T38" fmla="*/ 63500 w 48"/>
              <a:gd name="T39" fmla="*/ 12700 h 72"/>
              <a:gd name="T40" fmla="*/ 63500 w 48"/>
              <a:gd name="T41" fmla="*/ 12700 h 72"/>
              <a:gd name="T42" fmla="*/ 76200 w 48"/>
              <a:gd name="T43" fmla="*/ 63500 h 72"/>
              <a:gd name="T44" fmla="*/ 76200 w 48"/>
              <a:gd name="T45" fmla="*/ 63500 h 7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8"/>
              <a:gd name="T70" fmla="*/ 0 h 72"/>
              <a:gd name="T71" fmla="*/ 48 w 48"/>
              <a:gd name="T72" fmla="*/ 72 h 7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8" h="72">
                <a:moveTo>
                  <a:pt x="48" y="40"/>
                </a:moveTo>
                <a:lnTo>
                  <a:pt x="40" y="64"/>
                </a:lnTo>
                <a:lnTo>
                  <a:pt x="24" y="72"/>
                </a:lnTo>
                <a:lnTo>
                  <a:pt x="8" y="64"/>
                </a:lnTo>
                <a:lnTo>
                  <a:pt x="0" y="40"/>
                </a:lnTo>
                <a:lnTo>
                  <a:pt x="8" y="8"/>
                </a:lnTo>
                <a:lnTo>
                  <a:pt x="24" y="0"/>
                </a:lnTo>
                <a:lnTo>
                  <a:pt x="40" y="8"/>
                </a:lnTo>
                <a:lnTo>
                  <a:pt x="48" y="4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8" name="Freeform 14"/>
          <p:cNvSpPr>
            <a:spLocks/>
          </p:cNvSpPr>
          <p:nvPr/>
        </p:nvSpPr>
        <p:spPr bwMode="auto">
          <a:xfrm>
            <a:off x="4029075" y="3086100"/>
            <a:ext cx="228600" cy="114300"/>
          </a:xfrm>
          <a:custGeom>
            <a:avLst/>
            <a:gdLst>
              <a:gd name="T0" fmla="*/ 0 w 144"/>
              <a:gd name="T1" fmla="*/ 25400 h 72"/>
              <a:gd name="T2" fmla="*/ 25400 w 144"/>
              <a:gd name="T3" fmla="*/ 63500 h 72"/>
              <a:gd name="T4" fmla="*/ 25400 w 144"/>
              <a:gd name="T5" fmla="*/ 63500 h 72"/>
              <a:gd name="T6" fmla="*/ 50800 w 144"/>
              <a:gd name="T7" fmla="*/ 88900 h 72"/>
              <a:gd name="T8" fmla="*/ 50800 w 144"/>
              <a:gd name="T9" fmla="*/ 88900 h 72"/>
              <a:gd name="T10" fmla="*/ 88900 w 144"/>
              <a:gd name="T11" fmla="*/ 101600 h 72"/>
              <a:gd name="T12" fmla="*/ 88900 w 144"/>
              <a:gd name="T13" fmla="*/ 101600 h 72"/>
              <a:gd name="T14" fmla="*/ 139700 w 144"/>
              <a:gd name="T15" fmla="*/ 114300 h 72"/>
              <a:gd name="T16" fmla="*/ 139700 w 144"/>
              <a:gd name="T17" fmla="*/ 114300 h 72"/>
              <a:gd name="T18" fmla="*/ 177800 w 144"/>
              <a:gd name="T19" fmla="*/ 114300 h 72"/>
              <a:gd name="T20" fmla="*/ 177800 w 144"/>
              <a:gd name="T21" fmla="*/ 114300 h 72"/>
              <a:gd name="T22" fmla="*/ 215900 w 144"/>
              <a:gd name="T23" fmla="*/ 88900 h 72"/>
              <a:gd name="T24" fmla="*/ 215900 w 144"/>
              <a:gd name="T25" fmla="*/ 88900 h 72"/>
              <a:gd name="T26" fmla="*/ 228600 w 144"/>
              <a:gd name="T27" fmla="*/ 50800 h 72"/>
              <a:gd name="T28" fmla="*/ 228600 w 144"/>
              <a:gd name="T29" fmla="*/ 50800 h 72"/>
              <a:gd name="T30" fmla="*/ 228600 w 144"/>
              <a:gd name="T31" fmla="*/ 0 h 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44"/>
              <a:gd name="T49" fmla="*/ 0 h 72"/>
              <a:gd name="T50" fmla="*/ 144 w 144"/>
              <a:gd name="T51" fmla="*/ 72 h 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44" h="72">
                <a:moveTo>
                  <a:pt x="0" y="16"/>
                </a:moveTo>
                <a:lnTo>
                  <a:pt x="16" y="40"/>
                </a:lnTo>
                <a:lnTo>
                  <a:pt x="32" y="56"/>
                </a:lnTo>
                <a:lnTo>
                  <a:pt x="56" y="64"/>
                </a:lnTo>
                <a:lnTo>
                  <a:pt x="88" y="72"/>
                </a:lnTo>
                <a:lnTo>
                  <a:pt x="112" y="72"/>
                </a:lnTo>
                <a:lnTo>
                  <a:pt x="136" y="56"/>
                </a:lnTo>
                <a:lnTo>
                  <a:pt x="144" y="32"/>
                </a:lnTo>
                <a:lnTo>
                  <a:pt x="144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9" name="Freeform 15"/>
          <p:cNvSpPr>
            <a:spLocks/>
          </p:cNvSpPr>
          <p:nvPr/>
        </p:nvSpPr>
        <p:spPr bwMode="auto">
          <a:xfrm>
            <a:off x="6276975" y="3175000"/>
            <a:ext cx="215900" cy="152400"/>
          </a:xfrm>
          <a:custGeom>
            <a:avLst/>
            <a:gdLst>
              <a:gd name="T0" fmla="*/ 0 w 136"/>
              <a:gd name="T1" fmla="*/ 0 h 96"/>
              <a:gd name="T2" fmla="*/ 215900 w 136"/>
              <a:gd name="T3" fmla="*/ 50800 h 96"/>
              <a:gd name="T4" fmla="*/ 50800 w 136"/>
              <a:gd name="T5" fmla="*/ 152400 h 96"/>
              <a:gd name="T6" fmla="*/ 0 w 136"/>
              <a:gd name="T7" fmla="*/ 0 h 96"/>
              <a:gd name="T8" fmla="*/ 0 60000 65536"/>
              <a:gd name="T9" fmla="*/ 0 60000 65536"/>
              <a:gd name="T10" fmla="*/ 0 60000 65536"/>
              <a:gd name="T11" fmla="*/ 0 60000 65536"/>
              <a:gd name="T12" fmla="*/ 0 w 136"/>
              <a:gd name="T13" fmla="*/ 0 h 96"/>
              <a:gd name="T14" fmla="*/ 136 w 136"/>
              <a:gd name="T15" fmla="*/ 96 h 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6" h="96">
                <a:moveTo>
                  <a:pt x="0" y="0"/>
                </a:moveTo>
                <a:lnTo>
                  <a:pt x="136" y="32"/>
                </a:lnTo>
                <a:lnTo>
                  <a:pt x="32" y="9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0" name="Freeform 16"/>
          <p:cNvSpPr>
            <a:spLocks/>
          </p:cNvSpPr>
          <p:nvPr/>
        </p:nvSpPr>
        <p:spPr bwMode="auto">
          <a:xfrm>
            <a:off x="6454775" y="2806700"/>
            <a:ext cx="63500" cy="114300"/>
          </a:xfrm>
          <a:custGeom>
            <a:avLst/>
            <a:gdLst>
              <a:gd name="T0" fmla="*/ 63500 w 40"/>
              <a:gd name="T1" fmla="*/ 63500 h 72"/>
              <a:gd name="T2" fmla="*/ 63500 w 40"/>
              <a:gd name="T3" fmla="*/ 101600 h 72"/>
              <a:gd name="T4" fmla="*/ 38100 w 40"/>
              <a:gd name="T5" fmla="*/ 114300 h 72"/>
              <a:gd name="T6" fmla="*/ 38100 w 40"/>
              <a:gd name="T7" fmla="*/ 114300 h 72"/>
              <a:gd name="T8" fmla="*/ 12700 w 40"/>
              <a:gd name="T9" fmla="*/ 101600 h 72"/>
              <a:gd name="T10" fmla="*/ 0 w 40"/>
              <a:gd name="T11" fmla="*/ 63500 h 72"/>
              <a:gd name="T12" fmla="*/ 0 w 40"/>
              <a:gd name="T13" fmla="*/ 63500 h 72"/>
              <a:gd name="T14" fmla="*/ 12700 w 40"/>
              <a:gd name="T15" fmla="*/ 12700 h 72"/>
              <a:gd name="T16" fmla="*/ 38100 w 40"/>
              <a:gd name="T17" fmla="*/ 0 h 72"/>
              <a:gd name="T18" fmla="*/ 38100 w 40"/>
              <a:gd name="T19" fmla="*/ 0 h 72"/>
              <a:gd name="T20" fmla="*/ 63500 w 40"/>
              <a:gd name="T21" fmla="*/ 12700 h 72"/>
              <a:gd name="T22" fmla="*/ 63500 w 40"/>
              <a:gd name="T23" fmla="*/ 63500 h 7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0"/>
              <a:gd name="T37" fmla="*/ 0 h 72"/>
              <a:gd name="T38" fmla="*/ 40 w 40"/>
              <a:gd name="T39" fmla="*/ 72 h 7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0" h="72">
                <a:moveTo>
                  <a:pt x="40" y="40"/>
                </a:moveTo>
                <a:lnTo>
                  <a:pt x="40" y="64"/>
                </a:lnTo>
                <a:lnTo>
                  <a:pt x="24" y="72"/>
                </a:lnTo>
                <a:lnTo>
                  <a:pt x="8" y="64"/>
                </a:lnTo>
                <a:lnTo>
                  <a:pt x="0" y="40"/>
                </a:lnTo>
                <a:lnTo>
                  <a:pt x="8" y="8"/>
                </a:lnTo>
                <a:lnTo>
                  <a:pt x="24" y="0"/>
                </a:lnTo>
                <a:lnTo>
                  <a:pt x="40" y="8"/>
                </a:lnTo>
                <a:lnTo>
                  <a:pt x="40" y="4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1" name="Freeform 17"/>
          <p:cNvSpPr>
            <a:spLocks/>
          </p:cNvSpPr>
          <p:nvPr/>
        </p:nvSpPr>
        <p:spPr bwMode="auto">
          <a:xfrm>
            <a:off x="6276975" y="3175000"/>
            <a:ext cx="215900" cy="152400"/>
          </a:xfrm>
          <a:custGeom>
            <a:avLst/>
            <a:gdLst>
              <a:gd name="T0" fmla="*/ 0 w 136"/>
              <a:gd name="T1" fmla="*/ 0 h 96"/>
              <a:gd name="T2" fmla="*/ 215900 w 136"/>
              <a:gd name="T3" fmla="*/ 50800 h 96"/>
              <a:gd name="T4" fmla="*/ 215900 w 136"/>
              <a:gd name="T5" fmla="*/ 50800 h 96"/>
              <a:gd name="T6" fmla="*/ 50800 w 136"/>
              <a:gd name="T7" fmla="*/ 152400 h 96"/>
              <a:gd name="T8" fmla="*/ 0 60000 65536"/>
              <a:gd name="T9" fmla="*/ 0 60000 65536"/>
              <a:gd name="T10" fmla="*/ 0 60000 65536"/>
              <a:gd name="T11" fmla="*/ 0 60000 65536"/>
              <a:gd name="T12" fmla="*/ 0 w 136"/>
              <a:gd name="T13" fmla="*/ 0 h 96"/>
              <a:gd name="T14" fmla="*/ 136 w 136"/>
              <a:gd name="T15" fmla="*/ 96 h 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6" h="96">
                <a:moveTo>
                  <a:pt x="0" y="0"/>
                </a:moveTo>
                <a:lnTo>
                  <a:pt x="136" y="32"/>
                </a:lnTo>
                <a:lnTo>
                  <a:pt x="32" y="96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2" name="Freeform 18"/>
          <p:cNvSpPr>
            <a:spLocks/>
          </p:cNvSpPr>
          <p:nvPr/>
        </p:nvSpPr>
        <p:spPr bwMode="auto">
          <a:xfrm>
            <a:off x="6454775" y="2806700"/>
            <a:ext cx="63500" cy="114300"/>
          </a:xfrm>
          <a:custGeom>
            <a:avLst/>
            <a:gdLst>
              <a:gd name="T0" fmla="*/ 63500 w 40"/>
              <a:gd name="T1" fmla="*/ 63500 h 72"/>
              <a:gd name="T2" fmla="*/ 63500 w 40"/>
              <a:gd name="T3" fmla="*/ 101600 h 72"/>
              <a:gd name="T4" fmla="*/ 63500 w 40"/>
              <a:gd name="T5" fmla="*/ 101600 h 72"/>
              <a:gd name="T6" fmla="*/ 38100 w 40"/>
              <a:gd name="T7" fmla="*/ 114300 h 72"/>
              <a:gd name="T8" fmla="*/ 38100 w 40"/>
              <a:gd name="T9" fmla="*/ 114300 h 72"/>
              <a:gd name="T10" fmla="*/ 38100 w 40"/>
              <a:gd name="T11" fmla="*/ 114300 h 72"/>
              <a:gd name="T12" fmla="*/ 38100 w 40"/>
              <a:gd name="T13" fmla="*/ 114300 h 72"/>
              <a:gd name="T14" fmla="*/ 12700 w 40"/>
              <a:gd name="T15" fmla="*/ 101600 h 72"/>
              <a:gd name="T16" fmla="*/ 12700 w 40"/>
              <a:gd name="T17" fmla="*/ 101600 h 72"/>
              <a:gd name="T18" fmla="*/ 0 w 40"/>
              <a:gd name="T19" fmla="*/ 63500 h 72"/>
              <a:gd name="T20" fmla="*/ 0 w 40"/>
              <a:gd name="T21" fmla="*/ 63500 h 72"/>
              <a:gd name="T22" fmla="*/ 0 w 40"/>
              <a:gd name="T23" fmla="*/ 63500 h 72"/>
              <a:gd name="T24" fmla="*/ 0 w 40"/>
              <a:gd name="T25" fmla="*/ 63500 h 72"/>
              <a:gd name="T26" fmla="*/ 12700 w 40"/>
              <a:gd name="T27" fmla="*/ 12700 h 72"/>
              <a:gd name="T28" fmla="*/ 12700 w 40"/>
              <a:gd name="T29" fmla="*/ 12700 h 72"/>
              <a:gd name="T30" fmla="*/ 38100 w 40"/>
              <a:gd name="T31" fmla="*/ 0 h 72"/>
              <a:gd name="T32" fmla="*/ 38100 w 40"/>
              <a:gd name="T33" fmla="*/ 0 h 72"/>
              <a:gd name="T34" fmla="*/ 38100 w 40"/>
              <a:gd name="T35" fmla="*/ 0 h 72"/>
              <a:gd name="T36" fmla="*/ 38100 w 40"/>
              <a:gd name="T37" fmla="*/ 0 h 72"/>
              <a:gd name="T38" fmla="*/ 63500 w 40"/>
              <a:gd name="T39" fmla="*/ 12700 h 72"/>
              <a:gd name="T40" fmla="*/ 63500 w 40"/>
              <a:gd name="T41" fmla="*/ 12700 h 72"/>
              <a:gd name="T42" fmla="*/ 63500 w 40"/>
              <a:gd name="T43" fmla="*/ 63500 h 72"/>
              <a:gd name="T44" fmla="*/ 63500 w 40"/>
              <a:gd name="T45" fmla="*/ 63500 h 7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0"/>
              <a:gd name="T70" fmla="*/ 0 h 72"/>
              <a:gd name="T71" fmla="*/ 40 w 40"/>
              <a:gd name="T72" fmla="*/ 72 h 7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0" h="72">
                <a:moveTo>
                  <a:pt x="40" y="40"/>
                </a:moveTo>
                <a:lnTo>
                  <a:pt x="40" y="64"/>
                </a:lnTo>
                <a:lnTo>
                  <a:pt x="24" y="72"/>
                </a:lnTo>
                <a:lnTo>
                  <a:pt x="8" y="64"/>
                </a:lnTo>
                <a:lnTo>
                  <a:pt x="0" y="40"/>
                </a:lnTo>
                <a:lnTo>
                  <a:pt x="8" y="8"/>
                </a:lnTo>
                <a:lnTo>
                  <a:pt x="24" y="0"/>
                </a:lnTo>
                <a:lnTo>
                  <a:pt x="40" y="8"/>
                </a:lnTo>
                <a:lnTo>
                  <a:pt x="40" y="4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3" name="Freeform 19"/>
          <p:cNvSpPr>
            <a:spLocks/>
          </p:cNvSpPr>
          <p:nvPr/>
        </p:nvSpPr>
        <p:spPr bwMode="auto">
          <a:xfrm>
            <a:off x="5895975" y="2806700"/>
            <a:ext cx="266700" cy="685800"/>
          </a:xfrm>
          <a:custGeom>
            <a:avLst/>
            <a:gdLst>
              <a:gd name="T0" fmla="*/ 266700 w 168"/>
              <a:gd name="T1" fmla="*/ 0 h 432"/>
              <a:gd name="T2" fmla="*/ 190500 w 168"/>
              <a:gd name="T3" fmla="*/ 50800 h 432"/>
              <a:gd name="T4" fmla="*/ 127000 w 168"/>
              <a:gd name="T5" fmla="*/ 114300 h 432"/>
              <a:gd name="T6" fmla="*/ 76200 w 168"/>
              <a:gd name="T7" fmla="*/ 190500 h 432"/>
              <a:gd name="T8" fmla="*/ 25400 w 168"/>
              <a:gd name="T9" fmla="*/ 279400 h 432"/>
              <a:gd name="T10" fmla="*/ 12700 w 168"/>
              <a:gd name="T11" fmla="*/ 368300 h 432"/>
              <a:gd name="T12" fmla="*/ 0 w 168"/>
              <a:gd name="T13" fmla="*/ 469900 h 432"/>
              <a:gd name="T14" fmla="*/ 25400 w 168"/>
              <a:gd name="T15" fmla="*/ 571500 h 432"/>
              <a:gd name="T16" fmla="*/ 76200 w 168"/>
              <a:gd name="T17" fmla="*/ 685800 h 432"/>
              <a:gd name="T18" fmla="*/ 266700 w 168"/>
              <a:gd name="T19" fmla="*/ 0 h 43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68"/>
              <a:gd name="T31" fmla="*/ 0 h 432"/>
              <a:gd name="T32" fmla="*/ 168 w 168"/>
              <a:gd name="T33" fmla="*/ 432 h 43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68" h="432">
                <a:moveTo>
                  <a:pt x="168" y="0"/>
                </a:moveTo>
                <a:lnTo>
                  <a:pt x="120" y="32"/>
                </a:lnTo>
                <a:lnTo>
                  <a:pt x="80" y="72"/>
                </a:lnTo>
                <a:lnTo>
                  <a:pt x="48" y="120"/>
                </a:lnTo>
                <a:lnTo>
                  <a:pt x="16" y="176"/>
                </a:lnTo>
                <a:lnTo>
                  <a:pt x="8" y="232"/>
                </a:lnTo>
                <a:lnTo>
                  <a:pt x="0" y="296"/>
                </a:lnTo>
                <a:lnTo>
                  <a:pt x="16" y="360"/>
                </a:lnTo>
                <a:lnTo>
                  <a:pt x="48" y="432"/>
                </a:lnTo>
                <a:lnTo>
                  <a:pt x="168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4" name="Freeform 20"/>
          <p:cNvSpPr>
            <a:spLocks/>
          </p:cNvSpPr>
          <p:nvPr/>
        </p:nvSpPr>
        <p:spPr bwMode="auto">
          <a:xfrm>
            <a:off x="6048375" y="3035300"/>
            <a:ext cx="101600" cy="355600"/>
          </a:xfrm>
          <a:custGeom>
            <a:avLst/>
            <a:gdLst>
              <a:gd name="T0" fmla="*/ 101600 w 64"/>
              <a:gd name="T1" fmla="*/ 0 h 224"/>
              <a:gd name="T2" fmla="*/ 50800 w 64"/>
              <a:gd name="T3" fmla="*/ 63500 h 224"/>
              <a:gd name="T4" fmla="*/ 0 w 64"/>
              <a:gd name="T5" fmla="*/ 139700 h 224"/>
              <a:gd name="T6" fmla="*/ 0 w 64"/>
              <a:gd name="T7" fmla="*/ 241300 h 224"/>
              <a:gd name="T8" fmla="*/ 25400 w 64"/>
              <a:gd name="T9" fmla="*/ 355600 h 224"/>
              <a:gd name="T10" fmla="*/ 101600 w 64"/>
              <a:gd name="T11" fmla="*/ 0 h 2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4"/>
              <a:gd name="T19" fmla="*/ 0 h 224"/>
              <a:gd name="T20" fmla="*/ 64 w 64"/>
              <a:gd name="T21" fmla="*/ 224 h 2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4" h="224">
                <a:moveTo>
                  <a:pt x="64" y="0"/>
                </a:moveTo>
                <a:lnTo>
                  <a:pt x="32" y="40"/>
                </a:lnTo>
                <a:lnTo>
                  <a:pt x="0" y="88"/>
                </a:lnTo>
                <a:lnTo>
                  <a:pt x="0" y="152"/>
                </a:lnTo>
                <a:lnTo>
                  <a:pt x="16" y="224"/>
                </a:lnTo>
                <a:lnTo>
                  <a:pt x="64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5" name="Freeform 21"/>
          <p:cNvSpPr>
            <a:spLocks/>
          </p:cNvSpPr>
          <p:nvPr/>
        </p:nvSpPr>
        <p:spPr bwMode="auto">
          <a:xfrm>
            <a:off x="5895975" y="2806700"/>
            <a:ext cx="266700" cy="685800"/>
          </a:xfrm>
          <a:custGeom>
            <a:avLst/>
            <a:gdLst>
              <a:gd name="T0" fmla="*/ 266700 w 168"/>
              <a:gd name="T1" fmla="*/ 0 h 432"/>
              <a:gd name="T2" fmla="*/ 190500 w 168"/>
              <a:gd name="T3" fmla="*/ 50800 h 432"/>
              <a:gd name="T4" fmla="*/ 190500 w 168"/>
              <a:gd name="T5" fmla="*/ 50800 h 432"/>
              <a:gd name="T6" fmla="*/ 127000 w 168"/>
              <a:gd name="T7" fmla="*/ 114300 h 432"/>
              <a:gd name="T8" fmla="*/ 127000 w 168"/>
              <a:gd name="T9" fmla="*/ 114300 h 432"/>
              <a:gd name="T10" fmla="*/ 76200 w 168"/>
              <a:gd name="T11" fmla="*/ 190500 h 432"/>
              <a:gd name="T12" fmla="*/ 76200 w 168"/>
              <a:gd name="T13" fmla="*/ 190500 h 432"/>
              <a:gd name="T14" fmla="*/ 25400 w 168"/>
              <a:gd name="T15" fmla="*/ 279400 h 432"/>
              <a:gd name="T16" fmla="*/ 25400 w 168"/>
              <a:gd name="T17" fmla="*/ 279400 h 432"/>
              <a:gd name="T18" fmla="*/ 12700 w 168"/>
              <a:gd name="T19" fmla="*/ 368300 h 432"/>
              <a:gd name="T20" fmla="*/ 12700 w 168"/>
              <a:gd name="T21" fmla="*/ 368300 h 432"/>
              <a:gd name="T22" fmla="*/ 0 w 168"/>
              <a:gd name="T23" fmla="*/ 469900 h 432"/>
              <a:gd name="T24" fmla="*/ 0 w 168"/>
              <a:gd name="T25" fmla="*/ 469900 h 432"/>
              <a:gd name="T26" fmla="*/ 25400 w 168"/>
              <a:gd name="T27" fmla="*/ 571500 h 432"/>
              <a:gd name="T28" fmla="*/ 25400 w 168"/>
              <a:gd name="T29" fmla="*/ 571500 h 432"/>
              <a:gd name="T30" fmla="*/ 76200 w 168"/>
              <a:gd name="T31" fmla="*/ 685800 h 43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68"/>
              <a:gd name="T49" fmla="*/ 0 h 432"/>
              <a:gd name="T50" fmla="*/ 168 w 168"/>
              <a:gd name="T51" fmla="*/ 432 h 43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68" h="432">
                <a:moveTo>
                  <a:pt x="168" y="0"/>
                </a:moveTo>
                <a:lnTo>
                  <a:pt x="120" y="32"/>
                </a:lnTo>
                <a:lnTo>
                  <a:pt x="80" y="72"/>
                </a:lnTo>
                <a:lnTo>
                  <a:pt x="48" y="120"/>
                </a:lnTo>
                <a:lnTo>
                  <a:pt x="16" y="176"/>
                </a:lnTo>
                <a:lnTo>
                  <a:pt x="8" y="232"/>
                </a:lnTo>
                <a:lnTo>
                  <a:pt x="0" y="296"/>
                </a:lnTo>
                <a:lnTo>
                  <a:pt x="16" y="360"/>
                </a:lnTo>
                <a:lnTo>
                  <a:pt x="48" y="432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6" name="Freeform 22"/>
          <p:cNvSpPr>
            <a:spLocks/>
          </p:cNvSpPr>
          <p:nvPr/>
        </p:nvSpPr>
        <p:spPr bwMode="auto">
          <a:xfrm>
            <a:off x="6048375" y="3035300"/>
            <a:ext cx="101600" cy="355600"/>
          </a:xfrm>
          <a:custGeom>
            <a:avLst/>
            <a:gdLst>
              <a:gd name="T0" fmla="*/ 101600 w 64"/>
              <a:gd name="T1" fmla="*/ 0 h 224"/>
              <a:gd name="T2" fmla="*/ 50800 w 64"/>
              <a:gd name="T3" fmla="*/ 63500 h 224"/>
              <a:gd name="T4" fmla="*/ 50800 w 64"/>
              <a:gd name="T5" fmla="*/ 63500 h 224"/>
              <a:gd name="T6" fmla="*/ 0 w 64"/>
              <a:gd name="T7" fmla="*/ 139700 h 224"/>
              <a:gd name="T8" fmla="*/ 0 w 64"/>
              <a:gd name="T9" fmla="*/ 139700 h 224"/>
              <a:gd name="T10" fmla="*/ 0 w 64"/>
              <a:gd name="T11" fmla="*/ 241300 h 224"/>
              <a:gd name="T12" fmla="*/ 0 w 64"/>
              <a:gd name="T13" fmla="*/ 241300 h 224"/>
              <a:gd name="T14" fmla="*/ 25400 w 64"/>
              <a:gd name="T15" fmla="*/ 355600 h 22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4"/>
              <a:gd name="T25" fmla="*/ 0 h 224"/>
              <a:gd name="T26" fmla="*/ 64 w 64"/>
              <a:gd name="T27" fmla="*/ 224 h 22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4" h="224">
                <a:moveTo>
                  <a:pt x="64" y="0"/>
                </a:moveTo>
                <a:lnTo>
                  <a:pt x="32" y="40"/>
                </a:lnTo>
                <a:lnTo>
                  <a:pt x="0" y="88"/>
                </a:lnTo>
                <a:lnTo>
                  <a:pt x="0" y="152"/>
                </a:lnTo>
                <a:lnTo>
                  <a:pt x="16" y="224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7" name="Freeform 23"/>
          <p:cNvSpPr>
            <a:spLocks/>
          </p:cNvSpPr>
          <p:nvPr/>
        </p:nvSpPr>
        <p:spPr bwMode="auto">
          <a:xfrm>
            <a:off x="5718175" y="2692400"/>
            <a:ext cx="266700" cy="838200"/>
          </a:xfrm>
          <a:custGeom>
            <a:avLst/>
            <a:gdLst>
              <a:gd name="T0" fmla="*/ 266700 w 168"/>
              <a:gd name="T1" fmla="*/ 0 h 528"/>
              <a:gd name="T2" fmla="*/ 165100 w 168"/>
              <a:gd name="T3" fmla="*/ 63500 h 528"/>
              <a:gd name="T4" fmla="*/ 88900 w 168"/>
              <a:gd name="T5" fmla="*/ 152400 h 528"/>
              <a:gd name="T6" fmla="*/ 38100 w 168"/>
              <a:gd name="T7" fmla="*/ 254000 h 528"/>
              <a:gd name="T8" fmla="*/ 0 w 168"/>
              <a:gd name="T9" fmla="*/ 381000 h 528"/>
              <a:gd name="T10" fmla="*/ 0 w 168"/>
              <a:gd name="T11" fmla="*/ 508000 h 528"/>
              <a:gd name="T12" fmla="*/ 25400 w 168"/>
              <a:gd name="T13" fmla="*/ 635000 h 528"/>
              <a:gd name="T14" fmla="*/ 63500 w 168"/>
              <a:gd name="T15" fmla="*/ 749300 h 528"/>
              <a:gd name="T16" fmla="*/ 127000 w 168"/>
              <a:gd name="T17" fmla="*/ 838200 h 528"/>
              <a:gd name="T18" fmla="*/ 266700 w 168"/>
              <a:gd name="T19" fmla="*/ 0 h 5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68"/>
              <a:gd name="T31" fmla="*/ 0 h 528"/>
              <a:gd name="T32" fmla="*/ 168 w 168"/>
              <a:gd name="T33" fmla="*/ 528 h 5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68" h="528">
                <a:moveTo>
                  <a:pt x="168" y="0"/>
                </a:moveTo>
                <a:lnTo>
                  <a:pt x="104" y="40"/>
                </a:lnTo>
                <a:lnTo>
                  <a:pt x="56" y="96"/>
                </a:lnTo>
                <a:lnTo>
                  <a:pt x="24" y="160"/>
                </a:lnTo>
                <a:lnTo>
                  <a:pt x="0" y="240"/>
                </a:lnTo>
                <a:lnTo>
                  <a:pt x="0" y="320"/>
                </a:lnTo>
                <a:lnTo>
                  <a:pt x="16" y="400"/>
                </a:lnTo>
                <a:lnTo>
                  <a:pt x="40" y="472"/>
                </a:lnTo>
                <a:lnTo>
                  <a:pt x="80" y="528"/>
                </a:lnTo>
                <a:lnTo>
                  <a:pt x="168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8" name="Freeform 24"/>
          <p:cNvSpPr>
            <a:spLocks/>
          </p:cNvSpPr>
          <p:nvPr/>
        </p:nvSpPr>
        <p:spPr bwMode="auto">
          <a:xfrm>
            <a:off x="4600575" y="2882900"/>
            <a:ext cx="101600" cy="203200"/>
          </a:xfrm>
          <a:custGeom>
            <a:avLst/>
            <a:gdLst>
              <a:gd name="T0" fmla="*/ 0 w 64"/>
              <a:gd name="T1" fmla="*/ 0 h 128"/>
              <a:gd name="T2" fmla="*/ 50800 w 64"/>
              <a:gd name="T3" fmla="*/ 12700 h 128"/>
              <a:gd name="T4" fmla="*/ 76200 w 64"/>
              <a:gd name="T5" fmla="*/ 38100 h 128"/>
              <a:gd name="T6" fmla="*/ 88900 w 64"/>
              <a:gd name="T7" fmla="*/ 76200 h 128"/>
              <a:gd name="T8" fmla="*/ 101600 w 64"/>
              <a:gd name="T9" fmla="*/ 114300 h 128"/>
              <a:gd name="T10" fmla="*/ 88900 w 64"/>
              <a:gd name="T11" fmla="*/ 152400 h 128"/>
              <a:gd name="T12" fmla="*/ 76200 w 64"/>
              <a:gd name="T13" fmla="*/ 190500 h 128"/>
              <a:gd name="T14" fmla="*/ 38100 w 64"/>
              <a:gd name="T15" fmla="*/ 203200 h 128"/>
              <a:gd name="T16" fmla="*/ 0 w 64"/>
              <a:gd name="T17" fmla="*/ 203200 h 128"/>
              <a:gd name="T18" fmla="*/ 0 w 64"/>
              <a:gd name="T19" fmla="*/ 0 h 1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4"/>
              <a:gd name="T31" fmla="*/ 0 h 128"/>
              <a:gd name="T32" fmla="*/ 64 w 64"/>
              <a:gd name="T33" fmla="*/ 128 h 1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4" h="128">
                <a:moveTo>
                  <a:pt x="0" y="0"/>
                </a:moveTo>
                <a:lnTo>
                  <a:pt x="32" y="8"/>
                </a:lnTo>
                <a:lnTo>
                  <a:pt x="48" y="24"/>
                </a:lnTo>
                <a:lnTo>
                  <a:pt x="56" y="48"/>
                </a:lnTo>
                <a:lnTo>
                  <a:pt x="64" y="72"/>
                </a:lnTo>
                <a:lnTo>
                  <a:pt x="56" y="96"/>
                </a:lnTo>
                <a:lnTo>
                  <a:pt x="48" y="120"/>
                </a:lnTo>
                <a:lnTo>
                  <a:pt x="24" y="128"/>
                </a:lnTo>
                <a:lnTo>
                  <a:pt x="0" y="1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9" name="Freeform 25"/>
          <p:cNvSpPr>
            <a:spLocks/>
          </p:cNvSpPr>
          <p:nvPr/>
        </p:nvSpPr>
        <p:spPr bwMode="auto">
          <a:xfrm>
            <a:off x="5718175" y="2692400"/>
            <a:ext cx="266700" cy="838200"/>
          </a:xfrm>
          <a:custGeom>
            <a:avLst/>
            <a:gdLst>
              <a:gd name="T0" fmla="*/ 266700 w 168"/>
              <a:gd name="T1" fmla="*/ 0 h 528"/>
              <a:gd name="T2" fmla="*/ 165100 w 168"/>
              <a:gd name="T3" fmla="*/ 63500 h 528"/>
              <a:gd name="T4" fmla="*/ 165100 w 168"/>
              <a:gd name="T5" fmla="*/ 63500 h 528"/>
              <a:gd name="T6" fmla="*/ 88900 w 168"/>
              <a:gd name="T7" fmla="*/ 152400 h 528"/>
              <a:gd name="T8" fmla="*/ 88900 w 168"/>
              <a:gd name="T9" fmla="*/ 152400 h 528"/>
              <a:gd name="T10" fmla="*/ 38100 w 168"/>
              <a:gd name="T11" fmla="*/ 254000 h 528"/>
              <a:gd name="T12" fmla="*/ 38100 w 168"/>
              <a:gd name="T13" fmla="*/ 254000 h 528"/>
              <a:gd name="T14" fmla="*/ 0 w 168"/>
              <a:gd name="T15" fmla="*/ 381000 h 528"/>
              <a:gd name="T16" fmla="*/ 0 w 168"/>
              <a:gd name="T17" fmla="*/ 381000 h 528"/>
              <a:gd name="T18" fmla="*/ 0 w 168"/>
              <a:gd name="T19" fmla="*/ 508000 h 528"/>
              <a:gd name="T20" fmla="*/ 0 w 168"/>
              <a:gd name="T21" fmla="*/ 508000 h 528"/>
              <a:gd name="T22" fmla="*/ 25400 w 168"/>
              <a:gd name="T23" fmla="*/ 635000 h 528"/>
              <a:gd name="T24" fmla="*/ 25400 w 168"/>
              <a:gd name="T25" fmla="*/ 635000 h 528"/>
              <a:gd name="T26" fmla="*/ 63500 w 168"/>
              <a:gd name="T27" fmla="*/ 749300 h 528"/>
              <a:gd name="T28" fmla="*/ 63500 w 168"/>
              <a:gd name="T29" fmla="*/ 749300 h 528"/>
              <a:gd name="T30" fmla="*/ 127000 w 168"/>
              <a:gd name="T31" fmla="*/ 838200 h 52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68"/>
              <a:gd name="T49" fmla="*/ 0 h 528"/>
              <a:gd name="T50" fmla="*/ 168 w 168"/>
              <a:gd name="T51" fmla="*/ 528 h 52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68" h="528">
                <a:moveTo>
                  <a:pt x="168" y="0"/>
                </a:moveTo>
                <a:lnTo>
                  <a:pt x="104" y="40"/>
                </a:lnTo>
                <a:lnTo>
                  <a:pt x="56" y="96"/>
                </a:lnTo>
                <a:lnTo>
                  <a:pt x="24" y="160"/>
                </a:lnTo>
                <a:lnTo>
                  <a:pt x="0" y="240"/>
                </a:lnTo>
                <a:lnTo>
                  <a:pt x="0" y="320"/>
                </a:lnTo>
                <a:lnTo>
                  <a:pt x="16" y="400"/>
                </a:lnTo>
                <a:lnTo>
                  <a:pt x="40" y="472"/>
                </a:lnTo>
                <a:lnTo>
                  <a:pt x="80" y="528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0" name="Freeform 26"/>
          <p:cNvSpPr>
            <a:spLocks/>
          </p:cNvSpPr>
          <p:nvPr/>
        </p:nvSpPr>
        <p:spPr bwMode="auto">
          <a:xfrm>
            <a:off x="4600575" y="2882900"/>
            <a:ext cx="101600" cy="203200"/>
          </a:xfrm>
          <a:custGeom>
            <a:avLst/>
            <a:gdLst>
              <a:gd name="T0" fmla="*/ 0 w 64"/>
              <a:gd name="T1" fmla="*/ 0 h 128"/>
              <a:gd name="T2" fmla="*/ 50800 w 64"/>
              <a:gd name="T3" fmla="*/ 12700 h 128"/>
              <a:gd name="T4" fmla="*/ 50800 w 64"/>
              <a:gd name="T5" fmla="*/ 12700 h 128"/>
              <a:gd name="T6" fmla="*/ 76200 w 64"/>
              <a:gd name="T7" fmla="*/ 38100 h 128"/>
              <a:gd name="T8" fmla="*/ 76200 w 64"/>
              <a:gd name="T9" fmla="*/ 38100 h 128"/>
              <a:gd name="T10" fmla="*/ 88900 w 64"/>
              <a:gd name="T11" fmla="*/ 76200 h 128"/>
              <a:gd name="T12" fmla="*/ 88900 w 64"/>
              <a:gd name="T13" fmla="*/ 76200 h 128"/>
              <a:gd name="T14" fmla="*/ 101600 w 64"/>
              <a:gd name="T15" fmla="*/ 114300 h 128"/>
              <a:gd name="T16" fmla="*/ 101600 w 64"/>
              <a:gd name="T17" fmla="*/ 114300 h 128"/>
              <a:gd name="T18" fmla="*/ 88900 w 64"/>
              <a:gd name="T19" fmla="*/ 152400 h 128"/>
              <a:gd name="T20" fmla="*/ 88900 w 64"/>
              <a:gd name="T21" fmla="*/ 152400 h 128"/>
              <a:gd name="T22" fmla="*/ 76200 w 64"/>
              <a:gd name="T23" fmla="*/ 190500 h 128"/>
              <a:gd name="T24" fmla="*/ 76200 w 64"/>
              <a:gd name="T25" fmla="*/ 190500 h 128"/>
              <a:gd name="T26" fmla="*/ 38100 w 64"/>
              <a:gd name="T27" fmla="*/ 203200 h 128"/>
              <a:gd name="T28" fmla="*/ 38100 w 64"/>
              <a:gd name="T29" fmla="*/ 203200 h 128"/>
              <a:gd name="T30" fmla="*/ 0 w 64"/>
              <a:gd name="T31" fmla="*/ 203200 h 12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4"/>
              <a:gd name="T49" fmla="*/ 0 h 128"/>
              <a:gd name="T50" fmla="*/ 64 w 64"/>
              <a:gd name="T51" fmla="*/ 128 h 12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4" h="128">
                <a:moveTo>
                  <a:pt x="0" y="0"/>
                </a:moveTo>
                <a:lnTo>
                  <a:pt x="32" y="8"/>
                </a:lnTo>
                <a:lnTo>
                  <a:pt x="48" y="24"/>
                </a:lnTo>
                <a:lnTo>
                  <a:pt x="56" y="48"/>
                </a:lnTo>
                <a:lnTo>
                  <a:pt x="64" y="72"/>
                </a:lnTo>
                <a:lnTo>
                  <a:pt x="56" y="96"/>
                </a:lnTo>
                <a:lnTo>
                  <a:pt x="48" y="120"/>
                </a:lnTo>
                <a:lnTo>
                  <a:pt x="24" y="128"/>
                </a:lnTo>
                <a:lnTo>
                  <a:pt x="0" y="128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1" name="Freeform 27"/>
          <p:cNvSpPr>
            <a:spLocks/>
          </p:cNvSpPr>
          <p:nvPr/>
        </p:nvSpPr>
        <p:spPr bwMode="auto">
          <a:xfrm>
            <a:off x="3533775" y="2870200"/>
            <a:ext cx="101600" cy="215900"/>
          </a:xfrm>
          <a:custGeom>
            <a:avLst/>
            <a:gdLst>
              <a:gd name="T0" fmla="*/ 101600 w 64"/>
              <a:gd name="T1" fmla="*/ 215900 h 136"/>
              <a:gd name="T2" fmla="*/ 50800 w 64"/>
              <a:gd name="T3" fmla="*/ 203200 h 136"/>
              <a:gd name="T4" fmla="*/ 25400 w 64"/>
              <a:gd name="T5" fmla="*/ 177800 h 136"/>
              <a:gd name="T6" fmla="*/ 12700 w 64"/>
              <a:gd name="T7" fmla="*/ 139700 h 136"/>
              <a:gd name="T8" fmla="*/ 0 w 64"/>
              <a:gd name="T9" fmla="*/ 101600 h 136"/>
              <a:gd name="T10" fmla="*/ 12700 w 64"/>
              <a:gd name="T11" fmla="*/ 50800 h 136"/>
              <a:gd name="T12" fmla="*/ 25400 w 64"/>
              <a:gd name="T13" fmla="*/ 25400 h 136"/>
              <a:gd name="T14" fmla="*/ 63500 w 64"/>
              <a:gd name="T15" fmla="*/ 0 h 136"/>
              <a:gd name="T16" fmla="*/ 101600 w 64"/>
              <a:gd name="T17" fmla="*/ 0 h 136"/>
              <a:gd name="T18" fmla="*/ 101600 w 64"/>
              <a:gd name="T19" fmla="*/ 215900 h 1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4"/>
              <a:gd name="T31" fmla="*/ 0 h 136"/>
              <a:gd name="T32" fmla="*/ 64 w 64"/>
              <a:gd name="T33" fmla="*/ 136 h 1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4" h="136">
                <a:moveTo>
                  <a:pt x="64" y="136"/>
                </a:moveTo>
                <a:lnTo>
                  <a:pt x="32" y="128"/>
                </a:lnTo>
                <a:lnTo>
                  <a:pt x="16" y="112"/>
                </a:lnTo>
                <a:lnTo>
                  <a:pt x="8" y="88"/>
                </a:lnTo>
                <a:lnTo>
                  <a:pt x="0" y="64"/>
                </a:lnTo>
                <a:lnTo>
                  <a:pt x="8" y="32"/>
                </a:lnTo>
                <a:lnTo>
                  <a:pt x="16" y="16"/>
                </a:lnTo>
                <a:lnTo>
                  <a:pt x="40" y="0"/>
                </a:lnTo>
                <a:lnTo>
                  <a:pt x="64" y="0"/>
                </a:lnTo>
                <a:lnTo>
                  <a:pt x="64" y="13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2" name="Freeform 28"/>
          <p:cNvSpPr>
            <a:spLocks/>
          </p:cNvSpPr>
          <p:nvPr/>
        </p:nvSpPr>
        <p:spPr bwMode="auto">
          <a:xfrm>
            <a:off x="3533775" y="2870200"/>
            <a:ext cx="101600" cy="215900"/>
          </a:xfrm>
          <a:custGeom>
            <a:avLst/>
            <a:gdLst>
              <a:gd name="T0" fmla="*/ 101600 w 64"/>
              <a:gd name="T1" fmla="*/ 215900 h 136"/>
              <a:gd name="T2" fmla="*/ 50800 w 64"/>
              <a:gd name="T3" fmla="*/ 203200 h 136"/>
              <a:gd name="T4" fmla="*/ 50800 w 64"/>
              <a:gd name="T5" fmla="*/ 203200 h 136"/>
              <a:gd name="T6" fmla="*/ 25400 w 64"/>
              <a:gd name="T7" fmla="*/ 177800 h 136"/>
              <a:gd name="T8" fmla="*/ 25400 w 64"/>
              <a:gd name="T9" fmla="*/ 177800 h 136"/>
              <a:gd name="T10" fmla="*/ 12700 w 64"/>
              <a:gd name="T11" fmla="*/ 139700 h 136"/>
              <a:gd name="T12" fmla="*/ 12700 w 64"/>
              <a:gd name="T13" fmla="*/ 139700 h 136"/>
              <a:gd name="T14" fmla="*/ 0 w 64"/>
              <a:gd name="T15" fmla="*/ 101600 h 136"/>
              <a:gd name="T16" fmla="*/ 0 w 64"/>
              <a:gd name="T17" fmla="*/ 101600 h 136"/>
              <a:gd name="T18" fmla="*/ 12700 w 64"/>
              <a:gd name="T19" fmla="*/ 50800 h 136"/>
              <a:gd name="T20" fmla="*/ 12700 w 64"/>
              <a:gd name="T21" fmla="*/ 50800 h 136"/>
              <a:gd name="T22" fmla="*/ 25400 w 64"/>
              <a:gd name="T23" fmla="*/ 25400 h 136"/>
              <a:gd name="T24" fmla="*/ 25400 w 64"/>
              <a:gd name="T25" fmla="*/ 25400 h 136"/>
              <a:gd name="T26" fmla="*/ 63500 w 64"/>
              <a:gd name="T27" fmla="*/ 0 h 136"/>
              <a:gd name="T28" fmla="*/ 63500 w 64"/>
              <a:gd name="T29" fmla="*/ 0 h 136"/>
              <a:gd name="T30" fmla="*/ 101600 w 64"/>
              <a:gd name="T31" fmla="*/ 0 h 1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4"/>
              <a:gd name="T49" fmla="*/ 0 h 136"/>
              <a:gd name="T50" fmla="*/ 64 w 64"/>
              <a:gd name="T51" fmla="*/ 136 h 1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4" h="136">
                <a:moveTo>
                  <a:pt x="64" y="136"/>
                </a:moveTo>
                <a:lnTo>
                  <a:pt x="32" y="128"/>
                </a:lnTo>
                <a:lnTo>
                  <a:pt x="16" y="112"/>
                </a:lnTo>
                <a:lnTo>
                  <a:pt x="8" y="88"/>
                </a:lnTo>
                <a:lnTo>
                  <a:pt x="0" y="64"/>
                </a:lnTo>
                <a:lnTo>
                  <a:pt x="8" y="32"/>
                </a:lnTo>
                <a:lnTo>
                  <a:pt x="16" y="16"/>
                </a:lnTo>
                <a:lnTo>
                  <a:pt x="40" y="0"/>
                </a:lnTo>
                <a:lnTo>
                  <a:pt x="64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3" name="Line 29"/>
          <p:cNvSpPr>
            <a:spLocks noChangeShapeType="1"/>
          </p:cNvSpPr>
          <p:nvPr/>
        </p:nvSpPr>
        <p:spPr bwMode="auto">
          <a:xfrm flipH="1" flipV="1">
            <a:off x="4829175" y="3009900"/>
            <a:ext cx="736600" cy="63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4" name="Freeform 30"/>
          <p:cNvSpPr>
            <a:spLocks/>
          </p:cNvSpPr>
          <p:nvPr/>
        </p:nvSpPr>
        <p:spPr bwMode="auto">
          <a:xfrm>
            <a:off x="4778375" y="2984500"/>
            <a:ext cx="101600" cy="63500"/>
          </a:xfrm>
          <a:custGeom>
            <a:avLst/>
            <a:gdLst>
              <a:gd name="T0" fmla="*/ 0 w 64"/>
              <a:gd name="T1" fmla="*/ 25400 h 40"/>
              <a:gd name="T2" fmla="*/ 88900 w 64"/>
              <a:gd name="T3" fmla="*/ 63500 h 40"/>
              <a:gd name="T4" fmla="*/ 88900 w 64"/>
              <a:gd name="T5" fmla="*/ 63500 h 40"/>
              <a:gd name="T6" fmla="*/ 50800 w 64"/>
              <a:gd name="T7" fmla="*/ 25400 h 40"/>
              <a:gd name="T8" fmla="*/ 50800 w 64"/>
              <a:gd name="T9" fmla="*/ 25400 h 40"/>
              <a:gd name="T10" fmla="*/ 101600 w 64"/>
              <a:gd name="T11" fmla="*/ 0 h 40"/>
              <a:gd name="T12" fmla="*/ 101600 w 64"/>
              <a:gd name="T13" fmla="*/ 0 h 40"/>
              <a:gd name="T14" fmla="*/ 0 w 64"/>
              <a:gd name="T15" fmla="*/ 25400 h 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4"/>
              <a:gd name="T25" fmla="*/ 0 h 40"/>
              <a:gd name="T26" fmla="*/ 64 w 64"/>
              <a:gd name="T27" fmla="*/ 40 h 4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4" h="40">
                <a:moveTo>
                  <a:pt x="0" y="16"/>
                </a:moveTo>
                <a:lnTo>
                  <a:pt x="56" y="40"/>
                </a:lnTo>
                <a:lnTo>
                  <a:pt x="32" y="16"/>
                </a:lnTo>
                <a:lnTo>
                  <a:pt x="64" y="0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5" name="Line 31"/>
          <p:cNvSpPr>
            <a:spLocks noChangeShapeType="1"/>
          </p:cNvSpPr>
          <p:nvPr/>
        </p:nvSpPr>
        <p:spPr bwMode="auto">
          <a:xfrm flipH="1" flipV="1">
            <a:off x="4829175" y="1016000"/>
            <a:ext cx="914400" cy="1714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6" name="Line 32"/>
          <p:cNvSpPr>
            <a:spLocks noChangeShapeType="1"/>
          </p:cNvSpPr>
          <p:nvPr/>
        </p:nvSpPr>
        <p:spPr bwMode="auto">
          <a:xfrm flipH="1" flipV="1">
            <a:off x="2835275" y="1003300"/>
            <a:ext cx="2819400" cy="19050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7" name="Line 33"/>
          <p:cNvSpPr>
            <a:spLocks noChangeShapeType="1"/>
          </p:cNvSpPr>
          <p:nvPr/>
        </p:nvSpPr>
        <p:spPr bwMode="auto">
          <a:xfrm flipH="1">
            <a:off x="4651375" y="1003300"/>
            <a:ext cx="177800" cy="1727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8" name="Freeform 34"/>
          <p:cNvSpPr>
            <a:spLocks/>
          </p:cNvSpPr>
          <p:nvPr/>
        </p:nvSpPr>
        <p:spPr bwMode="auto">
          <a:xfrm>
            <a:off x="4613275" y="2679700"/>
            <a:ext cx="76200" cy="101600"/>
          </a:xfrm>
          <a:custGeom>
            <a:avLst/>
            <a:gdLst>
              <a:gd name="T0" fmla="*/ 25400 w 48"/>
              <a:gd name="T1" fmla="*/ 101600 h 64"/>
              <a:gd name="T2" fmla="*/ 76200 w 48"/>
              <a:gd name="T3" fmla="*/ 0 h 64"/>
              <a:gd name="T4" fmla="*/ 76200 w 48"/>
              <a:gd name="T5" fmla="*/ 0 h 64"/>
              <a:gd name="T6" fmla="*/ 38100 w 48"/>
              <a:gd name="T7" fmla="*/ 50800 h 64"/>
              <a:gd name="T8" fmla="*/ 38100 w 48"/>
              <a:gd name="T9" fmla="*/ 50800 h 64"/>
              <a:gd name="T10" fmla="*/ 0 w 48"/>
              <a:gd name="T11" fmla="*/ 0 h 64"/>
              <a:gd name="T12" fmla="*/ 0 w 48"/>
              <a:gd name="T13" fmla="*/ 0 h 64"/>
              <a:gd name="T14" fmla="*/ 25400 w 48"/>
              <a:gd name="T15" fmla="*/ 101600 h 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8"/>
              <a:gd name="T25" fmla="*/ 0 h 64"/>
              <a:gd name="T26" fmla="*/ 48 w 48"/>
              <a:gd name="T27" fmla="*/ 64 h 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8" h="64">
                <a:moveTo>
                  <a:pt x="16" y="64"/>
                </a:moveTo>
                <a:lnTo>
                  <a:pt x="48" y="0"/>
                </a:lnTo>
                <a:lnTo>
                  <a:pt x="24" y="32"/>
                </a:lnTo>
                <a:lnTo>
                  <a:pt x="0" y="0"/>
                </a:lnTo>
                <a:lnTo>
                  <a:pt x="16" y="6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9" name="Freeform 35"/>
          <p:cNvSpPr>
            <a:spLocks/>
          </p:cNvSpPr>
          <p:nvPr/>
        </p:nvSpPr>
        <p:spPr bwMode="auto">
          <a:xfrm>
            <a:off x="3406775" y="2832100"/>
            <a:ext cx="101600" cy="88900"/>
          </a:xfrm>
          <a:custGeom>
            <a:avLst/>
            <a:gdLst>
              <a:gd name="T0" fmla="*/ 101600 w 64"/>
              <a:gd name="T1" fmla="*/ 88900 h 56"/>
              <a:gd name="T2" fmla="*/ 38100 w 64"/>
              <a:gd name="T3" fmla="*/ 0 h 56"/>
              <a:gd name="T4" fmla="*/ 38100 w 64"/>
              <a:gd name="T5" fmla="*/ 0 h 56"/>
              <a:gd name="T6" fmla="*/ 63500 w 64"/>
              <a:gd name="T7" fmla="*/ 63500 h 56"/>
              <a:gd name="T8" fmla="*/ 63500 w 64"/>
              <a:gd name="T9" fmla="*/ 63500 h 56"/>
              <a:gd name="T10" fmla="*/ 0 w 64"/>
              <a:gd name="T11" fmla="*/ 63500 h 56"/>
              <a:gd name="T12" fmla="*/ 0 w 64"/>
              <a:gd name="T13" fmla="*/ 63500 h 56"/>
              <a:gd name="T14" fmla="*/ 101600 w 64"/>
              <a:gd name="T15" fmla="*/ 88900 h 5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4"/>
              <a:gd name="T25" fmla="*/ 0 h 56"/>
              <a:gd name="T26" fmla="*/ 64 w 64"/>
              <a:gd name="T27" fmla="*/ 56 h 5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4" h="56">
                <a:moveTo>
                  <a:pt x="64" y="56"/>
                </a:moveTo>
                <a:lnTo>
                  <a:pt x="24" y="0"/>
                </a:lnTo>
                <a:lnTo>
                  <a:pt x="40" y="40"/>
                </a:lnTo>
                <a:lnTo>
                  <a:pt x="0" y="40"/>
                </a:lnTo>
                <a:lnTo>
                  <a:pt x="64" y="5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0" name="Freeform 36"/>
          <p:cNvSpPr>
            <a:spLocks/>
          </p:cNvSpPr>
          <p:nvPr/>
        </p:nvSpPr>
        <p:spPr bwMode="auto">
          <a:xfrm>
            <a:off x="2339975" y="4229100"/>
            <a:ext cx="711200" cy="114300"/>
          </a:xfrm>
          <a:custGeom>
            <a:avLst/>
            <a:gdLst>
              <a:gd name="T0" fmla="*/ 711200 w 448"/>
              <a:gd name="T1" fmla="*/ 63500 h 72"/>
              <a:gd name="T2" fmla="*/ 685800 w 448"/>
              <a:gd name="T3" fmla="*/ 76200 h 72"/>
              <a:gd name="T4" fmla="*/ 609600 w 448"/>
              <a:gd name="T5" fmla="*/ 101600 h 72"/>
              <a:gd name="T6" fmla="*/ 495300 w 448"/>
              <a:gd name="T7" fmla="*/ 114300 h 72"/>
              <a:gd name="T8" fmla="*/ 355600 w 448"/>
              <a:gd name="T9" fmla="*/ 114300 h 72"/>
              <a:gd name="T10" fmla="*/ 355600 w 448"/>
              <a:gd name="T11" fmla="*/ 114300 h 72"/>
              <a:gd name="T12" fmla="*/ 215900 w 448"/>
              <a:gd name="T13" fmla="*/ 114300 h 72"/>
              <a:gd name="T14" fmla="*/ 101600 w 448"/>
              <a:gd name="T15" fmla="*/ 101600 h 72"/>
              <a:gd name="T16" fmla="*/ 25400 w 448"/>
              <a:gd name="T17" fmla="*/ 76200 h 72"/>
              <a:gd name="T18" fmla="*/ 0 w 448"/>
              <a:gd name="T19" fmla="*/ 63500 h 72"/>
              <a:gd name="T20" fmla="*/ 0 w 448"/>
              <a:gd name="T21" fmla="*/ 63500 h 72"/>
              <a:gd name="T22" fmla="*/ 25400 w 448"/>
              <a:gd name="T23" fmla="*/ 38100 h 72"/>
              <a:gd name="T24" fmla="*/ 101600 w 448"/>
              <a:gd name="T25" fmla="*/ 12700 h 72"/>
              <a:gd name="T26" fmla="*/ 215900 w 448"/>
              <a:gd name="T27" fmla="*/ 0 h 72"/>
              <a:gd name="T28" fmla="*/ 355600 w 448"/>
              <a:gd name="T29" fmla="*/ 0 h 72"/>
              <a:gd name="T30" fmla="*/ 355600 w 448"/>
              <a:gd name="T31" fmla="*/ 0 h 72"/>
              <a:gd name="T32" fmla="*/ 495300 w 448"/>
              <a:gd name="T33" fmla="*/ 0 h 72"/>
              <a:gd name="T34" fmla="*/ 609600 w 448"/>
              <a:gd name="T35" fmla="*/ 12700 h 72"/>
              <a:gd name="T36" fmla="*/ 685800 w 448"/>
              <a:gd name="T37" fmla="*/ 38100 h 72"/>
              <a:gd name="T38" fmla="*/ 711200 w 448"/>
              <a:gd name="T39" fmla="*/ 63500 h 7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48"/>
              <a:gd name="T61" fmla="*/ 0 h 72"/>
              <a:gd name="T62" fmla="*/ 448 w 448"/>
              <a:gd name="T63" fmla="*/ 72 h 7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48" h="72">
                <a:moveTo>
                  <a:pt x="448" y="40"/>
                </a:moveTo>
                <a:lnTo>
                  <a:pt x="432" y="48"/>
                </a:lnTo>
                <a:lnTo>
                  <a:pt x="384" y="64"/>
                </a:lnTo>
                <a:lnTo>
                  <a:pt x="312" y="72"/>
                </a:lnTo>
                <a:lnTo>
                  <a:pt x="224" y="72"/>
                </a:lnTo>
                <a:lnTo>
                  <a:pt x="136" y="72"/>
                </a:lnTo>
                <a:lnTo>
                  <a:pt x="64" y="64"/>
                </a:lnTo>
                <a:lnTo>
                  <a:pt x="16" y="48"/>
                </a:lnTo>
                <a:lnTo>
                  <a:pt x="0" y="40"/>
                </a:lnTo>
                <a:lnTo>
                  <a:pt x="16" y="24"/>
                </a:lnTo>
                <a:lnTo>
                  <a:pt x="64" y="8"/>
                </a:lnTo>
                <a:lnTo>
                  <a:pt x="136" y="0"/>
                </a:lnTo>
                <a:lnTo>
                  <a:pt x="224" y="0"/>
                </a:lnTo>
                <a:lnTo>
                  <a:pt x="312" y="0"/>
                </a:lnTo>
                <a:lnTo>
                  <a:pt x="384" y="8"/>
                </a:lnTo>
                <a:lnTo>
                  <a:pt x="432" y="24"/>
                </a:lnTo>
                <a:lnTo>
                  <a:pt x="448" y="4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1" name="Freeform 37"/>
          <p:cNvSpPr>
            <a:spLocks/>
          </p:cNvSpPr>
          <p:nvPr/>
        </p:nvSpPr>
        <p:spPr bwMode="auto">
          <a:xfrm>
            <a:off x="1895475" y="1003300"/>
            <a:ext cx="1574800" cy="1892300"/>
          </a:xfrm>
          <a:custGeom>
            <a:avLst/>
            <a:gdLst>
              <a:gd name="T0" fmla="*/ 1574800 w 992"/>
              <a:gd name="T1" fmla="*/ 1892300 h 1192"/>
              <a:gd name="T2" fmla="*/ 0 w 992"/>
              <a:gd name="T3" fmla="*/ 800100 h 1192"/>
              <a:gd name="T4" fmla="*/ 952500 w 992"/>
              <a:gd name="T5" fmla="*/ 0 h 1192"/>
              <a:gd name="T6" fmla="*/ 0 60000 65536"/>
              <a:gd name="T7" fmla="*/ 0 60000 65536"/>
              <a:gd name="T8" fmla="*/ 0 60000 65536"/>
              <a:gd name="T9" fmla="*/ 0 w 992"/>
              <a:gd name="T10" fmla="*/ 0 h 1192"/>
              <a:gd name="T11" fmla="*/ 992 w 992"/>
              <a:gd name="T12" fmla="*/ 1192 h 1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92" h="1192">
                <a:moveTo>
                  <a:pt x="992" y="1192"/>
                </a:moveTo>
                <a:lnTo>
                  <a:pt x="0" y="504"/>
                </a:lnTo>
                <a:lnTo>
                  <a:pt x="60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2" name="Freeform 38"/>
          <p:cNvSpPr>
            <a:spLocks/>
          </p:cNvSpPr>
          <p:nvPr/>
        </p:nvSpPr>
        <p:spPr bwMode="auto">
          <a:xfrm>
            <a:off x="2339975" y="4229100"/>
            <a:ext cx="711200" cy="114300"/>
          </a:xfrm>
          <a:custGeom>
            <a:avLst/>
            <a:gdLst>
              <a:gd name="T0" fmla="*/ 711200 w 448"/>
              <a:gd name="T1" fmla="*/ 63500 h 72"/>
              <a:gd name="T2" fmla="*/ 685800 w 448"/>
              <a:gd name="T3" fmla="*/ 76200 h 72"/>
              <a:gd name="T4" fmla="*/ 685800 w 448"/>
              <a:gd name="T5" fmla="*/ 76200 h 72"/>
              <a:gd name="T6" fmla="*/ 609600 w 448"/>
              <a:gd name="T7" fmla="*/ 101600 h 72"/>
              <a:gd name="T8" fmla="*/ 609600 w 448"/>
              <a:gd name="T9" fmla="*/ 101600 h 72"/>
              <a:gd name="T10" fmla="*/ 495300 w 448"/>
              <a:gd name="T11" fmla="*/ 114300 h 72"/>
              <a:gd name="T12" fmla="*/ 495300 w 448"/>
              <a:gd name="T13" fmla="*/ 114300 h 72"/>
              <a:gd name="T14" fmla="*/ 355600 w 448"/>
              <a:gd name="T15" fmla="*/ 114300 h 72"/>
              <a:gd name="T16" fmla="*/ 355600 w 448"/>
              <a:gd name="T17" fmla="*/ 114300 h 72"/>
              <a:gd name="T18" fmla="*/ 355600 w 448"/>
              <a:gd name="T19" fmla="*/ 114300 h 72"/>
              <a:gd name="T20" fmla="*/ 355600 w 448"/>
              <a:gd name="T21" fmla="*/ 114300 h 72"/>
              <a:gd name="T22" fmla="*/ 215900 w 448"/>
              <a:gd name="T23" fmla="*/ 114300 h 72"/>
              <a:gd name="T24" fmla="*/ 215900 w 448"/>
              <a:gd name="T25" fmla="*/ 114300 h 72"/>
              <a:gd name="T26" fmla="*/ 101600 w 448"/>
              <a:gd name="T27" fmla="*/ 101600 h 72"/>
              <a:gd name="T28" fmla="*/ 101600 w 448"/>
              <a:gd name="T29" fmla="*/ 101600 h 72"/>
              <a:gd name="T30" fmla="*/ 25400 w 448"/>
              <a:gd name="T31" fmla="*/ 76200 h 72"/>
              <a:gd name="T32" fmla="*/ 25400 w 448"/>
              <a:gd name="T33" fmla="*/ 76200 h 72"/>
              <a:gd name="T34" fmla="*/ 0 w 448"/>
              <a:gd name="T35" fmla="*/ 63500 h 72"/>
              <a:gd name="T36" fmla="*/ 0 w 448"/>
              <a:gd name="T37" fmla="*/ 63500 h 72"/>
              <a:gd name="T38" fmla="*/ 0 w 448"/>
              <a:gd name="T39" fmla="*/ 63500 h 72"/>
              <a:gd name="T40" fmla="*/ 0 w 448"/>
              <a:gd name="T41" fmla="*/ 63500 h 72"/>
              <a:gd name="T42" fmla="*/ 25400 w 448"/>
              <a:gd name="T43" fmla="*/ 38100 h 72"/>
              <a:gd name="T44" fmla="*/ 25400 w 448"/>
              <a:gd name="T45" fmla="*/ 38100 h 72"/>
              <a:gd name="T46" fmla="*/ 101600 w 448"/>
              <a:gd name="T47" fmla="*/ 12700 h 72"/>
              <a:gd name="T48" fmla="*/ 101600 w 448"/>
              <a:gd name="T49" fmla="*/ 12700 h 72"/>
              <a:gd name="T50" fmla="*/ 215900 w 448"/>
              <a:gd name="T51" fmla="*/ 0 h 72"/>
              <a:gd name="T52" fmla="*/ 215900 w 448"/>
              <a:gd name="T53" fmla="*/ 0 h 72"/>
              <a:gd name="T54" fmla="*/ 355600 w 448"/>
              <a:gd name="T55" fmla="*/ 0 h 72"/>
              <a:gd name="T56" fmla="*/ 355600 w 448"/>
              <a:gd name="T57" fmla="*/ 0 h 72"/>
              <a:gd name="T58" fmla="*/ 355600 w 448"/>
              <a:gd name="T59" fmla="*/ 0 h 72"/>
              <a:gd name="T60" fmla="*/ 355600 w 448"/>
              <a:gd name="T61" fmla="*/ 0 h 72"/>
              <a:gd name="T62" fmla="*/ 495300 w 448"/>
              <a:gd name="T63" fmla="*/ 0 h 72"/>
              <a:gd name="T64" fmla="*/ 495300 w 448"/>
              <a:gd name="T65" fmla="*/ 0 h 72"/>
              <a:gd name="T66" fmla="*/ 609600 w 448"/>
              <a:gd name="T67" fmla="*/ 12700 h 72"/>
              <a:gd name="T68" fmla="*/ 609600 w 448"/>
              <a:gd name="T69" fmla="*/ 12700 h 72"/>
              <a:gd name="T70" fmla="*/ 685800 w 448"/>
              <a:gd name="T71" fmla="*/ 38100 h 72"/>
              <a:gd name="T72" fmla="*/ 685800 w 448"/>
              <a:gd name="T73" fmla="*/ 38100 h 72"/>
              <a:gd name="T74" fmla="*/ 711200 w 448"/>
              <a:gd name="T75" fmla="*/ 63500 h 72"/>
              <a:gd name="T76" fmla="*/ 711200 w 448"/>
              <a:gd name="T77" fmla="*/ 63500 h 7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448"/>
              <a:gd name="T118" fmla="*/ 0 h 72"/>
              <a:gd name="T119" fmla="*/ 448 w 448"/>
              <a:gd name="T120" fmla="*/ 72 h 72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448" h="72">
                <a:moveTo>
                  <a:pt x="448" y="40"/>
                </a:moveTo>
                <a:lnTo>
                  <a:pt x="432" y="48"/>
                </a:lnTo>
                <a:lnTo>
                  <a:pt x="384" y="64"/>
                </a:lnTo>
                <a:lnTo>
                  <a:pt x="312" y="72"/>
                </a:lnTo>
                <a:lnTo>
                  <a:pt x="224" y="72"/>
                </a:lnTo>
                <a:lnTo>
                  <a:pt x="136" y="72"/>
                </a:lnTo>
                <a:lnTo>
                  <a:pt x="64" y="64"/>
                </a:lnTo>
                <a:lnTo>
                  <a:pt x="16" y="48"/>
                </a:lnTo>
                <a:lnTo>
                  <a:pt x="0" y="40"/>
                </a:lnTo>
                <a:lnTo>
                  <a:pt x="16" y="24"/>
                </a:lnTo>
                <a:lnTo>
                  <a:pt x="64" y="8"/>
                </a:lnTo>
                <a:lnTo>
                  <a:pt x="136" y="0"/>
                </a:lnTo>
                <a:lnTo>
                  <a:pt x="224" y="0"/>
                </a:lnTo>
                <a:lnTo>
                  <a:pt x="312" y="0"/>
                </a:lnTo>
                <a:lnTo>
                  <a:pt x="384" y="8"/>
                </a:lnTo>
                <a:lnTo>
                  <a:pt x="432" y="24"/>
                </a:lnTo>
                <a:lnTo>
                  <a:pt x="448" y="4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3" name="Freeform 39"/>
          <p:cNvSpPr>
            <a:spLocks/>
          </p:cNvSpPr>
          <p:nvPr/>
        </p:nvSpPr>
        <p:spPr bwMode="auto">
          <a:xfrm>
            <a:off x="2289175" y="3200400"/>
            <a:ext cx="381000" cy="838200"/>
          </a:xfrm>
          <a:custGeom>
            <a:avLst/>
            <a:gdLst>
              <a:gd name="T0" fmla="*/ 381000 w 240"/>
              <a:gd name="T1" fmla="*/ 0 h 528"/>
              <a:gd name="T2" fmla="*/ 279400 w 240"/>
              <a:gd name="T3" fmla="*/ 63500 h 528"/>
              <a:gd name="T4" fmla="*/ 190500 w 240"/>
              <a:gd name="T5" fmla="*/ 152400 h 528"/>
              <a:gd name="T6" fmla="*/ 101600 w 240"/>
              <a:gd name="T7" fmla="*/ 254000 h 528"/>
              <a:gd name="T8" fmla="*/ 38100 w 240"/>
              <a:gd name="T9" fmla="*/ 368300 h 528"/>
              <a:gd name="T10" fmla="*/ 0 w 240"/>
              <a:gd name="T11" fmla="*/ 482600 h 528"/>
              <a:gd name="T12" fmla="*/ 0 w 240"/>
              <a:gd name="T13" fmla="*/ 609600 h 528"/>
              <a:gd name="T14" fmla="*/ 50800 w 240"/>
              <a:gd name="T15" fmla="*/ 723900 h 528"/>
              <a:gd name="T16" fmla="*/ 139700 w 240"/>
              <a:gd name="T17" fmla="*/ 838200 h 528"/>
              <a:gd name="T18" fmla="*/ 381000 w 240"/>
              <a:gd name="T19" fmla="*/ 0 h 5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0"/>
              <a:gd name="T31" fmla="*/ 0 h 528"/>
              <a:gd name="T32" fmla="*/ 240 w 240"/>
              <a:gd name="T33" fmla="*/ 528 h 5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0" h="528">
                <a:moveTo>
                  <a:pt x="240" y="0"/>
                </a:moveTo>
                <a:lnTo>
                  <a:pt x="176" y="40"/>
                </a:lnTo>
                <a:lnTo>
                  <a:pt x="120" y="96"/>
                </a:lnTo>
                <a:lnTo>
                  <a:pt x="64" y="160"/>
                </a:lnTo>
                <a:lnTo>
                  <a:pt x="24" y="232"/>
                </a:lnTo>
                <a:lnTo>
                  <a:pt x="0" y="304"/>
                </a:lnTo>
                <a:lnTo>
                  <a:pt x="0" y="384"/>
                </a:lnTo>
                <a:lnTo>
                  <a:pt x="32" y="456"/>
                </a:lnTo>
                <a:lnTo>
                  <a:pt x="88" y="528"/>
                </a:lnTo>
                <a:lnTo>
                  <a:pt x="24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4" name="Freeform 40"/>
          <p:cNvSpPr>
            <a:spLocks/>
          </p:cNvSpPr>
          <p:nvPr/>
        </p:nvSpPr>
        <p:spPr bwMode="auto">
          <a:xfrm>
            <a:off x="2428875" y="3581400"/>
            <a:ext cx="279400" cy="444500"/>
          </a:xfrm>
          <a:custGeom>
            <a:avLst/>
            <a:gdLst>
              <a:gd name="T0" fmla="*/ 279400 w 176"/>
              <a:gd name="T1" fmla="*/ 0 h 280"/>
              <a:gd name="T2" fmla="*/ 215900 w 176"/>
              <a:gd name="T3" fmla="*/ 25400 h 280"/>
              <a:gd name="T4" fmla="*/ 152400 w 176"/>
              <a:gd name="T5" fmla="*/ 63500 h 280"/>
              <a:gd name="T6" fmla="*/ 88900 w 176"/>
              <a:gd name="T7" fmla="*/ 114300 h 280"/>
              <a:gd name="T8" fmla="*/ 38100 w 176"/>
              <a:gd name="T9" fmla="*/ 177800 h 280"/>
              <a:gd name="T10" fmla="*/ 0 w 176"/>
              <a:gd name="T11" fmla="*/ 241300 h 280"/>
              <a:gd name="T12" fmla="*/ 0 w 176"/>
              <a:gd name="T13" fmla="*/ 304800 h 280"/>
              <a:gd name="T14" fmla="*/ 25400 w 176"/>
              <a:gd name="T15" fmla="*/ 381000 h 280"/>
              <a:gd name="T16" fmla="*/ 88900 w 176"/>
              <a:gd name="T17" fmla="*/ 444500 h 280"/>
              <a:gd name="T18" fmla="*/ 279400 w 176"/>
              <a:gd name="T19" fmla="*/ 0 h 28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6"/>
              <a:gd name="T31" fmla="*/ 0 h 280"/>
              <a:gd name="T32" fmla="*/ 176 w 176"/>
              <a:gd name="T33" fmla="*/ 280 h 28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6" h="280">
                <a:moveTo>
                  <a:pt x="176" y="0"/>
                </a:moveTo>
                <a:lnTo>
                  <a:pt x="136" y="16"/>
                </a:lnTo>
                <a:lnTo>
                  <a:pt x="96" y="40"/>
                </a:lnTo>
                <a:lnTo>
                  <a:pt x="56" y="72"/>
                </a:lnTo>
                <a:lnTo>
                  <a:pt x="24" y="112"/>
                </a:lnTo>
                <a:lnTo>
                  <a:pt x="0" y="152"/>
                </a:lnTo>
                <a:lnTo>
                  <a:pt x="0" y="192"/>
                </a:lnTo>
                <a:lnTo>
                  <a:pt x="16" y="240"/>
                </a:lnTo>
                <a:lnTo>
                  <a:pt x="56" y="280"/>
                </a:lnTo>
                <a:lnTo>
                  <a:pt x="176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5" name="Freeform 41"/>
          <p:cNvSpPr>
            <a:spLocks/>
          </p:cNvSpPr>
          <p:nvPr/>
        </p:nvSpPr>
        <p:spPr bwMode="auto">
          <a:xfrm>
            <a:off x="2286000" y="3200400"/>
            <a:ext cx="381000" cy="838200"/>
          </a:xfrm>
          <a:custGeom>
            <a:avLst/>
            <a:gdLst>
              <a:gd name="T0" fmla="*/ 381000 w 240"/>
              <a:gd name="T1" fmla="*/ 0 h 528"/>
              <a:gd name="T2" fmla="*/ 279400 w 240"/>
              <a:gd name="T3" fmla="*/ 63500 h 528"/>
              <a:gd name="T4" fmla="*/ 279400 w 240"/>
              <a:gd name="T5" fmla="*/ 63500 h 528"/>
              <a:gd name="T6" fmla="*/ 190500 w 240"/>
              <a:gd name="T7" fmla="*/ 152400 h 528"/>
              <a:gd name="T8" fmla="*/ 190500 w 240"/>
              <a:gd name="T9" fmla="*/ 152400 h 528"/>
              <a:gd name="T10" fmla="*/ 101600 w 240"/>
              <a:gd name="T11" fmla="*/ 254000 h 528"/>
              <a:gd name="T12" fmla="*/ 101600 w 240"/>
              <a:gd name="T13" fmla="*/ 254000 h 528"/>
              <a:gd name="T14" fmla="*/ 38100 w 240"/>
              <a:gd name="T15" fmla="*/ 368300 h 528"/>
              <a:gd name="T16" fmla="*/ 38100 w 240"/>
              <a:gd name="T17" fmla="*/ 368300 h 528"/>
              <a:gd name="T18" fmla="*/ 0 w 240"/>
              <a:gd name="T19" fmla="*/ 482600 h 528"/>
              <a:gd name="T20" fmla="*/ 0 w 240"/>
              <a:gd name="T21" fmla="*/ 482600 h 528"/>
              <a:gd name="T22" fmla="*/ 0 w 240"/>
              <a:gd name="T23" fmla="*/ 609600 h 528"/>
              <a:gd name="T24" fmla="*/ 0 w 240"/>
              <a:gd name="T25" fmla="*/ 609600 h 528"/>
              <a:gd name="T26" fmla="*/ 50800 w 240"/>
              <a:gd name="T27" fmla="*/ 723900 h 528"/>
              <a:gd name="T28" fmla="*/ 50800 w 240"/>
              <a:gd name="T29" fmla="*/ 723900 h 528"/>
              <a:gd name="T30" fmla="*/ 139700 w 240"/>
              <a:gd name="T31" fmla="*/ 838200 h 52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40"/>
              <a:gd name="T49" fmla="*/ 0 h 528"/>
              <a:gd name="T50" fmla="*/ 240 w 240"/>
              <a:gd name="T51" fmla="*/ 528 h 52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40" h="528">
                <a:moveTo>
                  <a:pt x="240" y="0"/>
                </a:moveTo>
                <a:lnTo>
                  <a:pt x="176" y="40"/>
                </a:lnTo>
                <a:lnTo>
                  <a:pt x="120" y="96"/>
                </a:lnTo>
                <a:lnTo>
                  <a:pt x="64" y="160"/>
                </a:lnTo>
                <a:lnTo>
                  <a:pt x="24" y="232"/>
                </a:lnTo>
                <a:lnTo>
                  <a:pt x="0" y="304"/>
                </a:lnTo>
                <a:lnTo>
                  <a:pt x="0" y="384"/>
                </a:lnTo>
                <a:lnTo>
                  <a:pt x="32" y="456"/>
                </a:lnTo>
                <a:lnTo>
                  <a:pt x="88" y="528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6" name="Freeform 42"/>
          <p:cNvSpPr>
            <a:spLocks/>
          </p:cNvSpPr>
          <p:nvPr/>
        </p:nvSpPr>
        <p:spPr bwMode="auto">
          <a:xfrm>
            <a:off x="2428875" y="3581400"/>
            <a:ext cx="279400" cy="444500"/>
          </a:xfrm>
          <a:custGeom>
            <a:avLst/>
            <a:gdLst>
              <a:gd name="T0" fmla="*/ 279400 w 176"/>
              <a:gd name="T1" fmla="*/ 0 h 280"/>
              <a:gd name="T2" fmla="*/ 215900 w 176"/>
              <a:gd name="T3" fmla="*/ 25400 h 280"/>
              <a:gd name="T4" fmla="*/ 215900 w 176"/>
              <a:gd name="T5" fmla="*/ 25400 h 280"/>
              <a:gd name="T6" fmla="*/ 152400 w 176"/>
              <a:gd name="T7" fmla="*/ 63500 h 280"/>
              <a:gd name="T8" fmla="*/ 152400 w 176"/>
              <a:gd name="T9" fmla="*/ 63500 h 280"/>
              <a:gd name="T10" fmla="*/ 88900 w 176"/>
              <a:gd name="T11" fmla="*/ 114300 h 280"/>
              <a:gd name="T12" fmla="*/ 88900 w 176"/>
              <a:gd name="T13" fmla="*/ 114300 h 280"/>
              <a:gd name="T14" fmla="*/ 38100 w 176"/>
              <a:gd name="T15" fmla="*/ 177800 h 280"/>
              <a:gd name="T16" fmla="*/ 38100 w 176"/>
              <a:gd name="T17" fmla="*/ 177800 h 280"/>
              <a:gd name="T18" fmla="*/ 0 w 176"/>
              <a:gd name="T19" fmla="*/ 241300 h 280"/>
              <a:gd name="T20" fmla="*/ 0 w 176"/>
              <a:gd name="T21" fmla="*/ 241300 h 280"/>
              <a:gd name="T22" fmla="*/ 0 w 176"/>
              <a:gd name="T23" fmla="*/ 304800 h 280"/>
              <a:gd name="T24" fmla="*/ 0 w 176"/>
              <a:gd name="T25" fmla="*/ 304800 h 280"/>
              <a:gd name="T26" fmla="*/ 25400 w 176"/>
              <a:gd name="T27" fmla="*/ 381000 h 280"/>
              <a:gd name="T28" fmla="*/ 25400 w 176"/>
              <a:gd name="T29" fmla="*/ 381000 h 280"/>
              <a:gd name="T30" fmla="*/ 88900 w 176"/>
              <a:gd name="T31" fmla="*/ 444500 h 28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76"/>
              <a:gd name="T49" fmla="*/ 0 h 280"/>
              <a:gd name="T50" fmla="*/ 176 w 176"/>
              <a:gd name="T51" fmla="*/ 280 h 28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76" h="280">
                <a:moveTo>
                  <a:pt x="176" y="0"/>
                </a:moveTo>
                <a:lnTo>
                  <a:pt x="136" y="16"/>
                </a:lnTo>
                <a:lnTo>
                  <a:pt x="96" y="40"/>
                </a:lnTo>
                <a:lnTo>
                  <a:pt x="56" y="72"/>
                </a:lnTo>
                <a:lnTo>
                  <a:pt x="24" y="112"/>
                </a:lnTo>
                <a:lnTo>
                  <a:pt x="0" y="152"/>
                </a:lnTo>
                <a:lnTo>
                  <a:pt x="0" y="192"/>
                </a:lnTo>
                <a:lnTo>
                  <a:pt x="16" y="240"/>
                </a:lnTo>
                <a:lnTo>
                  <a:pt x="56" y="28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7" name="Freeform 43"/>
          <p:cNvSpPr>
            <a:spLocks/>
          </p:cNvSpPr>
          <p:nvPr/>
        </p:nvSpPr>
        <p:spPr bwMode="auto">
          <a:xfrm>
            <a:off x="2403475" y="4013200"/>
            <a:ext cx="203200" cy="165100"/>
          </a:xfrm>
          <a:custGeom>
            <a:avLst/>
            <a:gdLst>
              <a:gd name="T0" fmla="*/ 203200 w 128"/>
              <a:gd name="T1" fmla="*/ 76200 h 104"/>
              <a:gd name="T2" fmla="*/ 203200 w 128"/>
              <a:gd name="T3" fmla="*/ 114300 h 104"/>
              <a:gd name="T4" fmla="*/ 177800 w 128"/>
              <a:gd name="T5" fmla="*/ 139700 h 104"/>
              <a:gd name="T6" fmla="*/ 139700 w 128"/>
              <a:gd name="T7" fmla="*/ 152400 h 104"/>
              <a:gd name="T8" fmla="*/ 101600 w 128"/>
              <a:gd name="T9" fmla="*/ 165100 h 104"/>
              <a:gd name="T10" fmla="*/ 101600 w 128"/>
              <a:gd name="T11" fmla="*/ 165100 h 104"/>
              <a:gd name="T12" fmla="*/ 63500 w 128"/>
              <a:gd name="T13" fmla="*/ 152400 h 104"/>
              <a:gd name="T14" fmla="*/ 25400 w 128"/>
              <a:gd name="T15" fmla="*/ 139700 h 104"/>
              <a:gd name="T16" fmla="*/ 0 w 128"/>
              <a:gd name="T17" fmla="*/ 114300 h 104"/>
              <a:gd name="T18" fmla="*/ 0 w 128"/>
              <a:gd name="T19" fmla="*/ 76200 h 104"/>
              <a:gd name="T20" fmla="*/ 0 w 128"/>
              <a:gd name="T21" fmla="*/ 76200 h 104"/>
              <a:gd name="T22" fmla="*/ 0 w 128"/>
              <a:gd name="T23" fmla="*/ 50800 h 104"/>
              <a:gd name="T24" fmla="*/ 25400 w 128"/>
              <a:gd name="T25" fmla="*/ 25400 h 104"/>
              <a:gd name="T26" fmla="*/ 63500 w 128"/>
              <a:gd name="T27" fmla="*/ 12700 h 104"/>
              <a:gd name="T28" fmla="*/ 101600 w 128"/>
              <a:gd name="T29" fmla="*/ 0 h 104"/>
              <a:gd name="T30" fmla="*/ 101600 w 128"/>
              <a:gd name="T31" fmla="*/ 0 h 104"/>
              <a:gd name="T32" fmla="*/ 139700 w 128"/>
              <a:gd name="T33" fmla="*/ 12700 h 104"/>
              <a:gd name="T34" fmla="*/ 177800 w 128"/>
              <a:gd name="T35" fmla="*/ 25400 h 104"/>
              <a:gd name="T36" fmla="*/ 203200 w 128"/>
              <a:gd name="T37" fmla="*/ 50800 h 104"/>
              <a:gd name="T38" fmla="*/ 203200 w 128"/>
              <a:gd name="T39" fmla="*/ 76200 h 10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28"/>
              <a:gd name="T61" fmla="*/ 0 h 104"/>
              <a:gd name="T62" fmla="*/ 128 w 128"/>
              <a:gd name="T63" fmla="*/ 104 h 10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28" h="104">
                <a:moveTo>
                  <a:pt x="128" y="48"/>
                </a:moveTo>
                <a:lnTo>
                  <a:pt x="128" y="72"/>
                </a:lnTo>
                <a:lnTo>
                  <a:pt x="112" y="88"/>
                </a:lnTo>
                <a:lnTo>
                  <a:pt x="88" y="96"/>
                </a:lnTo>
                <a:lnTo>
                  <a:pt x="64" y="104"/>
                </a:lnTo>
                <a:lnTo>
                  <a:pt x="40" y="96"/>
                </a:lnTo>
                <a:lnTo>
                  <a:pt x="16" y="88"/>
                </a:lnTo>
                <a:lnTo>
                  <a:pt x="0" y="72"/>
                </a:lnTo>
                <a:lnTo>
                  <a:pt x="0" y="48"/>
                </a:lnTo>
                <a:lnTo>
                  <a:pt x="0" y="32"/>
                </a:lnTo>
                <a:lnTo>
                  <a:pt x="16" y="16"/>
                </a:lnTo>
                <a:lnTo>
                  <a:pt x="40" y="8"/>
                </a:lnTo>
                <a:lnTo>
                  <a:pt x="64" y="0"/>
                </a:lnTo>
                <a:lnTo>
                  <a:pt x="88" y="8"/>
                </a:lnTo>
                <a:lnTo>
                  <a:pt x="112" y="16"/>
                </a:lnTo>
                <a:lnTo>
                  <a:pt x="128" y="32"/>
                </a:lnTo>
                <a:lnTo>
                  <a:pt x="128" y="48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8" name="Rectangle 44"/>
          <p:cNvSpPr>
            <a:spLocks noChangeArrowheads="1"/>
          </p:cNvSpPr>
          <p:nvPr/>
        </p:nvSpPr>
        <p:spPr bwMode="auto">
          <a:xfrm>
            <a:off x="2492375" y="4165600"/>
            <a:ext cx="25400" cy="127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9" name="Freeform 45"/>
          <p:cNvSpPr>
            <a:spLocks/>
          </p:cNvSpPr>
          <p:nvPr/>
        </p:nvSpPr>
        <p:spPr bwMode="auto">
          <a:xfrm>
            <a:off x="2403475" y="4013200"/>
            <a:ext cx="203200" cy="165100"/>
          </a:xfrm>
          <a:custGeom>
            <a:avLst/>
            <a:gdLst>
              <a:gd name="T0" fmla="*/ 203200 w 128"/>
              <a:gd name="T1" fmla="*/ 76200 h 104"/>
              <a:gd name="T2" fmla="*/ 203200 w 128"/>
              <a:gd name="T3" fmla="*/ 114300 h 104"/>
              <a:gd name="T4" fmla="*/ 203200 w 128"/>
              <a:gd name="T5" fmla="*/ 114300 h 104"/>
              <a:gd name="T6" fmla="*/ 177800 w 128"/>
              <a:gd name="T7" fmla="*/ 139700 h 104"/>
              <a:gd name="T8" fmla="*/ 177800 w 128"/>
              <a:gd name="T9" fmla="*/ 139700 h 104"/>
              <a:gd name="T10" fmla="*/ 139700 w 128"/>
              <a:gd name="T11" fmla="*/ 152400 h 104"/>
              <a:gd name="T12" fmla="*/ 139700 w 128"/>
              <a:gd name="T13" fmla="*/ 152400 h 104"/>
              <a:gd name="T14" fmla="*/ 101600 w 128"/>
              <a:gd name="T15" fmla="*/ 165100 h 104"/>
              <a:gd name="T16" fmla="*/ 101600 w 128"/>
              <a:gd name="T17" fmla="*/ 165100 h 104"/>
              <a:gd name="T18" fmla="*/ 101600 w 128"/>
              <a:gd name="T19" fmla="*/ 165100 h 104"/>
              <a:gd name="T20" fmla="*/ 101600 w 128"/>
              <a:gd name="T21" fmla="*/ 165100 h 104"/>
              <a:gd name="T22" fmla="*/ 63500 w 128"/>
              <a:gd name="T23" fmla="*/ 152400 h 104"/>
              <a:gd name="T24" fmla="*/ 63500 w 128"/>
              <a:gd name="T25" fmla="*/ 152400 h 104"/>
              <a:gd name="T26" fmla="*/ 25400 w 128"/>
              <a:gd name="T27" fmla="*/ 139700 h 104"/>
              <a:gd name="T28" fmla="*/ 25400 w 128"/>
              <a:gd name="T29" fmla="*/ 139700 h 104"/>
              <a:gd name="T30" fmla="*/ 0 w 128"/>
              <a:gd name="T31" fmla="*/ 114300 h 104"/>
              <a:gd name="T32" fmla="*/ 0 w 128"/>
              <a:gd name="T33" fmla="*/ 114300 h 104"/>
              <a:gd name="T34" fmla="*/ 0 w 128"/>
              <a:gd name="T35" fmla="*/ 76200 h 104"/>
              <a:gd name="T36" fmla="*/ 0 w 128"/>
              <a:gd name="T37" fmla="*/ 76200 h 104"/>
              <a:gd name="T38" fmla="*/ 0 w 128"/>
              <a:gd name="T39" fmla="*/ 76200 h 104"/>
              <a:gd name="T40" fmla="*/ 0 w 128"/>
              <a:gd name="T41" fmla="*/ 76200 h 104"/>
              <a:gd name="T42" fmla="*/ 0 w 128"/>
              <a:gd name="T43" fmla="*/ 50800 h 104"/>
              <a:gd name="T44" fmla="*/ 0 w 128"/>
              <a:gd name="T45" fmla="*/ 50800 h 104"/>
              <a:gd name="T46" fmla="*/ 25400 w 128"/>
              <a:gd name="T47" fmla="*/ 25400 h 104"/>
              <a:gd name="T48" fmla="*/ 25400 w 128"/>
              <a:gd name="T49" fmla="*/ 25400 h 104"/>
              <a:gd name="T50" fmla="*/ 63500 w 128"/>
              <a:gd name="T51" fmla="*/ 12700 h 104"/>
              <a:gd name="T52" fmla="*/ 63500 w 128"/>
              <a:gd name="T53" fmla="*/ 12700 h 104"/>
              <a:gd name="T54" fmla="*/ 101600 w 128"/>
              <a:gd name="T55" fmla="*/ 0 h 104"/>
              <a:gd name="T56" fmla="*/ 101600 w 128"/>
              <a:gd name="T57" fmla="*/ 0 h 104"/>
              <a:gd name="T58" fmla="*/ 101600 w 128"/>
              <a:gd name="T59" fmla="*/ 0 h 104"/>
              <a:gd name="T60" fmla="*/ 101600 w 128"/>
              <a:gd name="T61" fmla="*/ 0 h 104"/>
              <a:gd name="T62" fmla="*/ 139700 w 128"/>
              <a:gd name="T63" fmla="*/ 12700 h 104"/>
              <a:gd name="T64" fmla="*/ 139700 w 128"/>
              <a:gd name="T65" fmla="*/ 12700 h 104"/>
              <a:gd name="T66" fmla="*/ 177800 w 128"/>
              <a:gd name="T67" fmla="*/ 25400 h 104"/>
              <a:gd name="T68" fmla="*/ 177800 w 128"/>
              <a:gd name="T69" fmla="*/ 25400 h 104"/>
              <a:gd name="T70" fmla="*/ 203200 w 128"/>
              <a:gd name="T71" fmla="*/ 50800 h 104"/>
              <a:gd name="T72" fmla="*/ 203200 w 128"/>
              <a:gd name="T73" fmla="*/ 50800 h 104"/>
              <a:gd name="T74" fmla="*/ 203200 w 128"/>
              <a:gd name="T75" fmla="*/ 76200 h 104"/>
              <a:gd name="T76" fmla="*/ 203200 w 128"/>
              <a:gd name="T77" fmla="*/ 76200 h 10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28"/>
              <a:gd name="T118" fmla="*/ 0 h 104"/>
              <a:gd name="T119" fmla="*/ 128 w 128"/>
              <a:gd name="T120" fmla="*/ 104 h 104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28" h="104">
                <a:moveTo>
                  <a:pt x="128" y="48"/>
                </a:moveTo>
                <a:lnTo>
                  <a:pt x="128" y="72"/>
                </a:lnTo>
                <a:lnTo>
                  <a:pt x="112" y="88"/>
                </a:lnTo>
                <a:lnTo>
                  <a:pt x="88" y="96"/>
                </a:lnTo>
                <a:lnTo>
                  <a:pt x="64" y="104"/>
                </a:lnTo>
                <a:lnTo>
                  <a:pt x="40" y="96"/>
                </a:lnTo>
                <a:lnTo>
                  <a:pt x="16" y="88"/>
                </a:lnTo>
                <a:lnTo>
                  <a:pt x="0" y="72"/>
                </a:lnTo>
                <a:lnTo>
                  <a:pt x="0" y="48"/>
                </a:lnTo>
                <a:lnTo>
                  <a:pt x="0" y="32"/>
                </a:lnTo>
                <a:lnTo>
                  <a:pt x="16" y="16"/>
                </a:lnTo>
                <a:lnTo>
                  <a:pt x="40" y="8"/>
                </a:lnTo>
                <a:lnTo>
                  <a:pt x="64" y="0"/>
                </a:lnTo>
                <a:lnTo>
                  <a:pt x="88" y="8"/>
                </a:lnTo>
                <a:lnTo>
                  <a:pt x="112" y="16"/>
                </a:lnTo>
                <a:lnTo>
                  <a:pt x="128" y="32"/>
                </a:lnTo>
                <a:lnTo>
                  <a:pt x="128" y="48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0" name="Freeform 46"/>
          <p:cNvSpPr>
            <a:spLocks/>
          </p:cNvSpPr>
          <p:nvPr/>
        </p:nvSpPr>
        <p:spPr bwMode="auto">
          <a:xfrm>
            <a:off x="1971675" y="4152900"/>
            <a:ext cx="1562100" cy="266700"/>
          </a:xfrm>
          <a:custGeom>
            <a:avLst/>
            <a:gdLst>
              <a:gd name="T0" fmla="*/ 0 w 984"/>
              <a:gd name="T1" fmla="*/ 266700 h 168"/>
              <a:gd name="T2" fmla="*/ 520700 w 984"/>
              <a:gd name="T3" fmla="*/ 0 h 168"/>
              <a:gd name="T4" fmla="*/ 520700 w 984"/>
              <a:gd name="T5" fmla="*/ 0 h 168"/>
              <a:gd name="T6" fmla="*/ 1562100 w 984"/>
              <a:gd name="T7" fmla="*/ 0 h 168"/>
              <a:gd name="T8" fmla="*/ 1562100 w 984"/>
              <a:gd name="T9" fmla="*/ 0 h 168"/>
              <a:gd name="T10" fmla="*/ 1028700 w 984"/>
              <a:gd name="T11" fmla="*/ 241300 h 168"/>
              <a:gd name="T12" fmla="*/ 1028700 w 984"/>
              <a:gd name="T13" fmla="*/ 241300 h 168"/>
              <a:gd name="T14" fmla="*/ 0 w 984"/>
              <a:gd name="T15" fmla="*/ 266700 h 168"/>
              <a:gd name="T16" fmla="*/ 0 w 984"/>
              <a:gd name="T17" fmla="*/ 266700 h 1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84"/>
              <a:gd name="T28" fmla="*/ 0 h 168"/>
              <a:gd name="T29" fmla="*/ 984 w 984"/>
              <a:gd name="T30" fmla="*/ 168 h 1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84" h="168">
                <a:moveTo>
                  <a:pt x="0" y="168"/>
                </a:moveTo>
                <a:lnTo>
                  <a:pt x="328" y="0"/>
                </a:lnTo>
                <a:lnTo>
                  <a:pt x="984" y="0"/>
                </a:lnTo>
                <a:lnTo>
                  <a:pt x="648" y="152"/>
                </a:lnTo>
                <a:lnTo>
                  <a:pt x="0" y="168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1" name="Rectangle 47"/>
          <p:cNvSpPr>
            <a:spLocks noChangeArrowheads="1"/>
          </p:cNvSpPr>
          <p:nvPr/>
        </p:nvSpPr>
        <p:spPr bwMode="auto">
          <a:xfrm>
            <a:off x="1971675" y="4394200"/>
            <a:ext cx="1028700" cy="101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2" name="Freeform 48"/>
          <p:cNvSpPr>
            <a:spLocks/>
          </p:cNvSpPr>
          <p:nvPr/>
        </p:nvSpPr>
        <p:spPr bwMode="auto">
          <a:xfrm>
            <a:off x="2606675" y="3175000"/>
            <a:ext cx="177800" cy="406400"/>
          </a:xfrm>
          <a:custGeom>
            <a:avLst/>
            <a:gdLst>
              <a:gd name="T0" fmla="*/ 177800 w 112"/>
              <a:gd name="T1" fmla="*/ 203200 h 256"/>
              <a:gd name="T2" fmla="*/ 165100 w 112"/>
              <a:gd name="T3" fmla="*/ 279400 h 256"/>
              <a:gd name="T4" fmla="*/ 152400 w 112"/>
              <a:gd name="T5" fmla="*/ 342900 h 256"/>
              <a:gd name="T6" fmla="*/ 127000 w 112"/>
              <a:gd name="T7" fmla="*/ 381000 h 256"/>
              <a:gd name="T8" fmla="*/ 88900 w 112"/>
              <a:gd name="T9" fmla="*/ 406400 h 256"/>
              <a:gd name="T10" fmla="*/ 88900 w 112"/>
              <a:gd name="T11" fmla="*/ 406400 h 256"/>
              <a:gd name="T12" fmla="*/ 50800 w 112"/>
              <a:gd name="T13" fmla="*/ 381000 h 256"/>
              <a:gd name="T14" fmla="*/ 25400 w 112"/>
              <a:gd name="T15" fmla="*/ 342900 h 256"/>
              <a:gd name="T16" fmla="*/ 12700 w 112"/>
              <a:gd name="T17" fmla="*/ 279400 h 256"/>
              <a:gd name="T18" fmla="*/ 0 w 112"/>
              <a:gd name="T19" fmla="*/ 203200 h 256"/>
              <a:gd name="T20" fmla="*/ 0 w 112"/>
              <a:gd name="T21" fmla="*/ 203200 h 256"/>
              <a:gd name="T22" fmla="*/ 12700 w 112"/>
              <a:gd name="T23" fmla="*/ 127000 h 256"/>
              <a:gd name="T24" fmla="*/ 25400 w 112"/>
              <a:gd name="T25" fmla="*/ 63500 h 256"/>
              <a:gd name="T26" fmla="*/ 50800 w 112"/>
              <a:gd name="T27" fmla="*/ 12700 h 256"/>
              <a:gd name="T28" fmla="*/ 88900 w 112"/>
              <a:gd name="T29" fmla="*/ 0 h 256"/>
              <a:gd name="T30" fmla="*/ 88900 w 112"/>
              <a:gd name="T31" fmla="*/ 0 h 256"/>
              <a:gd name="T32" fmla="*/ 127000 w 112"/>
              <a:gd name="T33" fmla="*/ 12700 h 256"/>
              <a:gd name="T34" fmla="*/ 152400 w 112"/>
              <a:gd name="T35" fmla="*/ 63500 h 256"/>
              <a:gd name="T36" fmla="*/ 165100 w 112"/>
              <a:gd name="T37" fmla="*/ 127000 h 256"/>
              <a:gd name="T38" fmla="*/ 177800 w 112"/>
              <a:gd name="T39" fmla="*/ 203200 h 2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12"/>
              <a:gd name="T61" fmla="*/ 0 h 256"/>
              <a:gd name="T62" fmla="*/ 112 w 112"/>
              <a:gd name="T63" fmla="*/ 256 h 25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12" h="256">
                <a:moveTo>
                  <a:pt x="112" y="128"/>
                </a:moveTo>
                <a:lnTo>
                  <a:pt x="104" y="176"/>
                </a:lnTo>
                <a:lnTo>
                  <a:pt x="96" y="216"/>
                </a:lnTo>
                <a:lnTo>
                  <a:pt x="80" y="240"/>
                </a:lnTo>
                <a:lnTo>
                  <a:pt x="56" y="256"/>
                </a:lnTo>
                <a:lnTo>
                  <a:pt x="32" y="240"/>
                </a:lnTo>
                <a:lnTo>
                  <a:pt x="16" y="216"/>
                </a:lnTo>
                <a:lnTo>
                  <a:pt x="8" y="176"/>
                </a:lnTo>
                <a:lnTo>
                  <a:pt x="0" y="128"/>
                </a:lnTo>
                <a:lnTo>
                  <a:pt x="8" y="80"/>
                </a:lnTo>
                <a:lnTo>
                  <a:pt x="16" y="40"/>
                </a:lnTo>
                <a:lnTo>
                  <a:pt x="32" y="8"/>
                </a:lnTo>
                <a:lnTo>
                  <a:pt x="56" y="0"/>
                </a:lnTo>
                <a:lnTo>
                  <a:pt x="80" y="8"/>
                </a:lnTo>
                <a:lnTo>
                  <a:pt x="96" y="40"/>
                </a:lnTo>
                <a:lnTo>
                  <a:pt x="104" y="80"/>
                </a:lnTo>
                <a:lnTo>
                  <a:pt x="112" y="128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3" name="Freeform 49"/>
          <p:cNvSpPr>
            <a:spLocks/>
          </p:cNvSpPr>
          <p:nvPr/>
        </p:nvSpPr>
        <p:spPr bwMode="auto">
          <a:xfrm>
            <a:off x="1971675" y="4394200"/>
            <a:ext cx="1028700" cy="101600"/>
          </a:xfrm>
          <a:custGeom>
            <a:avLst/>
            <a:gdLst>
              <a:gd name="T0" fmla="*/ 0 w 648"/>
              <a:gd name="T1" fmla="*/ 0 h 64"/>
              <a:gd name="T2" fmla="*/ 1028700 w 648"/>
              <a:gd name="T3" fmla="*/ 0 h 64"/>
              <a:gd name="T4" fmla="*/ 1028700 w 648"/>
              <a:gd name="T5" fmla="*/ 0 h 64"/>
              <a:gd name="T6" fmla="*/ 1028700 w 648"/>
              <a:gd name="T7" fmla="*/ 101600 h 64"/>
              <a:gd name="T8" fmla="*/ 1028700 w 648"/>
              <a:gd name="T9" fmla="*/ 101600 h 64"/>
              <a:gd name="T10" fmla="*/ 0 w 648"/>
              <a:gd name="T11" fmla="*/ 101600 h 64"/>
              <a:gd name="T12" fmla="*/ 0 w 648"/>
              <a:gd name="T13" fmla="*/ 101600 h 64"/>
              <a:gd name="T14" fmla="*/ 0 w 648"/>
              <a:gd name="T15" fmla="*/ 0 h 64"/>
              <a:gd name="T16" fmla="*/ 0 w 648"/>
              <a:gd name="T17" fmla="*/ 0 h 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48"/>
              <a:gd name="T28" fmla="*/ 0 h 64"/>
              <a:gd name="T29" fmla="*/ 648 w 648"/>
              <a:gd name="T30" fmla="*/ 64 h 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48" h="64">
                <a:moveTo>
                  <a:pt x="0" y="0"/>
                </a:moveTo>
                <a:lnTo>
                  <a:pt x="648" y="0"/>
                </a:lnTo>
                <a:lnTo>
                  <a:pt x="648" y="64"/>
                </a:lnTo>
                <a:lnTo>
                  <a:pt x="0" y="64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4" name="Freeform 50"/>
          <p:cNvSpPr>
            <a:spLocks/>
          </p:cNvSpPr>
          <p:nvPr/>
        </p:nvSpPr>
        <p:spPr bwMode="auto">
          <a:xfrm>
            <a:off x="2606675" y="3175000"/>
            <a:ext cx="177800" cy="406400"/>
          </a:xfrm>
          <a:custGeom>
            <a:avLst/>
            <a:gdLst>
              <a:gd name="T0" fmla="*/ 177800 w 112"/>
              <a:gd name="T1" fmla="*/ 203200 h 256"/>
              <a:gd name="T2" fmla="*/ 165100 w 112"/>
              <a:gd name="T3" fmla="*/ 279400 h 256"/>
              <a:gd name="T4" fmla="*/ 165100 w 112"/>
              <a:gd name="T5" fmla="*/ 279400 h 256"/>
              <a:gd name="T6" fmla="*/ 152400 w 112"/>
              <a:gd name="T7" fmla="*/ 342900 h 256"/>
              <a:gd name="T8" fmla="*/ 152400 w 112"/>
              <a:gd name="T9" fmla="*/ 342900 h 256"/>
              <a:gd name="T10" fmla="*/ 127000 w 112"/>
              <a:gd name="T11" fmla="*/ 381000 h 256"/>
              <a:gd name="T12" fmla="*/ 127000 w 112"/>
              <a:gd name="T13" fmla="*/ 381000 h 256"/>
              <a:gd name="T14" fmla="*/ 88900 w 112"/>
              <a:gd name="T15" fmla="*/ 406400 h 256"/>
              <a:gd name="T16" fmla="*/ 88900 w 112"/>
              <a:gd name="T17" fmla="*/ 406400 h 256"/>
              <a:gd name="T18" fmla="*/ 88900 w 112"/>
              <a:gd name="T19" fmla="*/ 406400 h 256"/>
              <a:gd name="T20" fmla="*/ 88900 w 112"/>
              <a:gd name="T21" fmla="*/ 406400 h 256"/>
              <a:gd name="T22" fmla="*/ 50800 w 112"/>
              <a:gd name="T23" fmla="*/ 381000 h 256"/>
              <a:gd name="T24" fmla="*/ 50800 w 112"/>
              <a:gd name="T25" fmla="*/ 381000 h 256"/>
              <a:gd name="T26" fmla="*/ 25400 w 112"/>
              <a:gd name="T27" fmla="*/ 342900 h 256"/>
              <a:gd name="T28" fmla="*/ 25400 w 112"/>
              <a:gd name="T29" fmla="*/ 342900 h 256"/>
              <a:gd name="T30" fmla="*/ 12700 w 112"/>
              <a:gd name="T31" fmla="*/ 279400 h 256"/>
              <a:gd name="T32" fmla="*/ 12700 w 112"/>
              <a:gd name="T33" fmla="*/ 279400 h 256"/>
              <a:gd name="T34" fmla="*/ 0 w 112"/>
              <a:gd name="T35" fmla="*/ 203200 h 256"/>
              <a:gd name="T36" fmla="*/ 0 w 112"/>
              <a:gd name="T37" fmla="*/ 203200 h 256"/>
              <a:gd name="T38" fmla="*/ 0 w 112"/>
              <a:gd name="T39" fmla="*/ 203200 h 256"/>
              <a:gd name="T40" fmla="*/ 0 w 112"/>
              <a:gd name="T41" fmla="*/ 203200 h 256"/>
              <a:gd name="T42" fmla="*/ 12700 w 112"/>
              <a:gd name="T43" fmla="*/ 127000 h 256"/>
              <a:gd name="T44" fmla="*/ 12700 w 112"/>
              <a:gd name="T45" fmla="*/ 127000 h 256"/>
              <a:gd name="T46" fmla="*/ 25400 w 112"/>
              <a:gd name="T47" fmla="*/ 63500 h 256"/>
              <a:gd name="T48" fmla="*/ 25400 w 112"/>
              <a:gd name="T49" fmla="*/ 63500 h 256"/>
              <a:gd name="T50" fmla="*/ 50800 w 112"/>
              <a:gd name="T51" fmla="*/ 12700 h 256"/>
              <a:gd name="T52" fmla="*/ 50800 w 112"/>
              <a:gd name="T53" fmla="*/ 12700 h 256"/>
              <a:gd name="T54" fmla="*/ 88900 w 112"/>
              <a:gd name="T55" fmla="*/ 0 h 256"/>
              <a:gd name="T56" fmla="*/ 88900 w 112"/>
              <a:gd name="T57" fmla="*/ 0 h 256"/>
              <a:gd name="T58" fmla="*/ 88900 w 112"/>
              <a:gd name="T59" fmla="*/ 0 h 256"/>
              <a:gd name="T60" fmla="*/ 88900 w 112"/>
              <a:gd name="T61" fmla="*/ 0 h 256"/>
              <a:gd name="T62" fmla="*/ 127000 w 112"/>
              <a:gd name="T63" fmla="*/ 12700 h 256"/>
              <a:gd name="T64" fmla="*/ 127000 w 112"/>
              <a:gd name="T65" fmla="*/ 12700 h 256"/>
              <a:gd name="T66" fmla="*/ 152400 w 112"/>
              <a:gd name="T67" fmla="*/ 63500 h 256"/>
              <a:gd name="T68" fmla="*/ 152400 w 112"/>
              <a:gd name="T69" fmla="*/ 63500 h 256"/>
              <a:gd name="T70" fmla="*/ 165100 w 112"/>
              <a:gd name="T71" fmla="*/ 127000 h 256"/>
              <a:gd name="T72" fmla="*/ 165100 w 112"/>
              <a:gd name="T73" fmla="*/ 127000 h 256"/>
              <a:gd name="T74" fmla="*/ 177800 w 112"/>
              <a:gd name="T75" fmla="*/ 203200 h 256"/>
              <a:gd name="T76" fmla="*/ 177800 w 112"/>
              <a:gd name="T77" fmla="*/ 203200 h 25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12"/>
              <a:gd name="T118" fmla="*/ 0 h 256"/>
              <a:gd name="T119" fmla="*/ 112 w 112"/>
              <a:gd name="T120" fmla="*/ 256 h 25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12" h="256">
                <a:moveTo>
                  <a:pt x="112" y="128"/>
                </a:moveTo>
                <a:lnTo>
                  <a:pt x="104" y="176"/>
                </a:lnTo>
                <a:lnTo>
                  <a:pt x="96" y="216"/>
                </a:lnTo>
                <a:lnTo>
                  <a:pt x="80" y="240"/>
                </a:lnTo>
                <a:lnTo>
                  <a:pt x="56" y="256"/>
                </a:lnTo>
                <a:lnTo>
                  <a:pt x="32" y="240"/>
                </a:lnTo>
                <a:lnTo>
                  <a:pt x="16" y="216"/>
                </a:lnTo>
                <a:lnTo>
                  <a:pt x="8" y="176"/>
                </a:lnTo>
                <a:lnTo>
                  <a:pt x="0" y="128"/>
                </a:lnTo>
                <a:lnTo>
                  <a:pt x="8" y="80"/>
                </a:lnTo>
                <a:lnTo>
                  <a:pt x="16" y="40"/>
                </a:lnTo>
                <a:lnTo>
                  <a:pt x="32" y="8"/>
                </a:lnTo>
                <a:lnTo>
                  <a:pt x="56" y="0"/>
                </a:lnTo>
                <a:lnTo>
                  <a:pt x="80" y="8"/>
                </a:lnTo>
                <a:lnTo>
                  <a:pt x="96" y="40"/>
                </a:lnTo>
                <a:lnTo>
                  <a:pt x="104" y="80"/>
                </a:lnTo>
                <a:lnTo>
                  <a:pt x="112" y="128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5" name="Freeform 51"/>
          <p:cNvSpPr>
            <a:spLocks/>
          </p:cNvSpPr>
          <p:nvPr/>
        </p:nvSpPr>
        <p:spPr bwMode="auto">
          <a:xfrm>
            <a:off x="2822575" y="3149600"/>
            <a:ext cx="114300" cy="355600"/>
          </a:xfrm>
          <a:custGeom>
            <a:avLst/>
            <a:gdLst>
              <a:gd name="T0" fmla="*/ 0 w 72"/>
              <a:gd name="T1" fmla="*/ 0 h 224"/>
              <a:gd name="T2" fmla="*/ 63500 w 72"/>
              <a:gd name="T3" fmla="*/ 63500 h 224"/>
              <a:gd name="T4" fmla="*/ 101600 w 72"/>
              <a:gd name="T5" fmla="*/ 139700 h 224"/>
              <a:gd name="T6" fmla="*/ 114300 w 72"/>
              <a:gd name="T7" fmla="*/ 241300 h 224"/>
              <a:gd name="T8" fmla="*/ 76200 w 72"/>
              <a:gd name="T9" fmla="*/ 355600 h 224"/>
              <a:gd name="T10" fmla="*/ 0 w 72"/>
              <a:gd name="T11" fmla="*/ 0 h 2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2"/>
              <a:gd name="T19" fmla="*/ 0 h 224"/>
              <a:gd name="T20" fmla="*/ 72 w 72"/>
              <a:gd name="T21" fmla="*/ 224 h 2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2" h="224">
                <a:moveTo>
                  <a:pt x="0" y="0"/>
                </a:moveTo>
                <a:lnTo>
                  <a:pt x="40" y="40"/>
                </a:lnTo>
                <a:lnTo>
                  <a:pt x="64" y="88"/>
                </a:lnTo>
                <a:lnTo>
                  <a:pt x="72" y="152"/>
                </a:lnTo>
                <a:lnTo>
                  <a:pt x="48" y="22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6" name="Freeform 52"/>
          <p:cNvSpPr>
            <a:spLocks/>
          </p:cNvSpPr>
          <p:nvPr/>
        </p:nvSpPr>
        <p:spPr bwMode="auto">
          <a:xfrm>
            <a:off x="2898775" y="2908300"/>
            <a:ext cx="215900" cy="838200"/>
          </a:xfrm>
          <a:custGeom>
            <a:avLst/>
            <a:gdLst>
              <a:gd name="T0" fmla="*/ 0 w 136"/>
              <a:gd name="T1" fmla="*/ 0 h 528"/>
              <a:gd name="T2" fmla="*/ 76200 w 136"/>
              <a:gd name="T3" fmla="*/ 50800 h 528"/>
              <a:gd name="T4" fmla="*/ 139700 w 136"/>
              <a:gd name="T5" fmla="*/ 139700 h 528"/>
              <a:gd name="T6" fmla="*/ 190500 w 136"/>
              <a:gd name="T7" fmla="*/ 254000 h 528"/>
              <a:gd name="T8" fmla="*/ 215900 w 136"/>
              <a:gd name="T9" fmla="*/ 381000 h 528"/>
              <a:gd name="T10" fmla="*/ 215900 w 136"/>
              <a:gd name="T11" fmla="*/ 508000 h 528"/>
              <a:gd name="T12" fmla="*/ 203200 w 136"/>
              <a:gd name="T13" fmla="*/ 635000 h 528"/>
              <a:gd name="T14" fmla="*/ 165100 w 136"/>
              <a:gd name="T15" fmla="*/ 749300 h 528"/>
              <a:gd name="T16" fmla="*/ 101600 w 136"/>
              <a:gd name="T17" fmla="*/ 838200 h 528"/>
              <a:gd name="T18" fmla="*/ 0 w 136"/>
              <a:gd name="T19" fmla="*/ 0 h 5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6"/>
              <a:gd name="T31" fmla="*/ 0 h 528"/>
              <a:gd name="T32" fmla="*/ 136 w 136"/>
              <a:gd name="T33" fmla="*/ 528 h 5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6" h="528">
                <a:moveTo>
                  <a:pt x="0" y="0"/>
                </a:moveTo>
                <a:lnTo>
                  <a:pt x="48" y="32"/>
                </a:lnTo>
                <a:lnTo>
                  <a:pt x="88" y="88"/>
                </a:lnTo>
                <a:lnTo>
                  <a:pt x="120" y="160"/>
                </a:lnTo>
                <a:lnTo>
                  <a:pt x="136" y="240"/>
                </a:lnTo>
                <a:lnTo>
                  <a:pt x="136" y="320"/>
                </a:lnTo>
                <a:lnTo>
                  <a:pt x="128" y="400"/>
                </a:lnTo>
                <a:lnTo>
                  <a:pt x="104" y="472"/>
                </a:lnTo>
                <a:lnTo>
                  <a:pt x="64" y="5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7" name="Freeform 53"/>
          <p:cNvSpPr>
            <a:spLocks/>
          </p:cNvSpPr>
          <p:nvPr/>
        </p:nvSpPr>
        <p:spPr bwMode="auto">
          <a:xfrm>
            <a:off x="2822575" y="3149600"/>
            <a:ext cx="114300" cy="355600"/>
          </a:xfrm>
          <a:custGeom>
            <a:avLst/>
            <a:gdLst>
              <a:gd name="T0" fmla="*/ 0 w 72"/>
              <a:gd name="T1" fmla="*/ 0 h 224"/>
              <a:gd name="T2" fmla="*/ 63500 w 72"/>
              <a:gd name="T3" fmla="*/ 63500 h 224"/>
              <a:gd name="T4" fmla="*/ 63500 w 72"/>
              <a:gd name="T5" fmla="*/ 63500 h 224"/>
              <a:gd name="T6" fmla="*/ 101600 w 72"/>
              <a:gd name="T7" fmla="*/ 139700 h 224"/>
              <a:gd name="T8" fmla="*/ 101600 w 72"/>
              <a:gd name="T9" fmla="*/ 139700 h 224"/>
              <a:gd name="T10" fmla="*/ 114300 w 72"/>
              <a:gd name="T11" fmla="*/ 241300 h 224"/>
              <a:gd name="T12" fmla="*/ 114300 w 72"/>
              <a:gd name="T13" fmla="*/ 241300 h 224"/>
              <a:gd name="T14" fmla="*/ 76200 w 72"/>
              <a:gd name="T15" fmla="*/ 355600 h 22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2"/>
              <a:gd name="T25" fmla="*/ 0 h 224"/>
              <a:gd name="T26" fmla="*/ 72 w 72"/>
              <a:gd name="T27" fmla="*/ 224 h 22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2" h="224">
                <a:moveTo>
                  <a:pt x="0" y="0"/>
                </a:moveTo>
                <a:lnTo>
                  <a:pt x="40" y="40"/>
                </a:lnTo>
                <a:lnTo>
                  <a:pt x="64" y="88"/>
                </a:lnTo>
                <a:lnTo>
                  <a:pt x="72" y="152"/>
                </a:lnTo>
                <a:lnTo>
                  <a:pt x="48" y="224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8" name="Freeform 54"/>
          <p:cNvSpPr>
            <a:spLocks/>
          </p:cNvSpPr>
          <p:nvPr/>
        </p:nvSpPr>
        <p:spPr bwMode="auto">
          <a:xfrm>
            <a:off x="2898775" y="2908300"/>
            <a:ext cx="215900" cy="838200"/>
          </a:xfrm>
          <a:custGeom>
            <a:avLst/>
            <a:gdLst>
              <a:gd name="T0" fmla="*/ 0 w 136"/>
              <a:gd name="T1" fmla="*/ 0 h 528"/>
              <a:gd name="T2" fmla="*/ 76200 w 136"/>
              <a:gd name="T3" fmla="*/ 50800 h 528"/>
              <a:gd name="T4" fmla="*/ 76200 w 136"/>
              <a:gd name="T5" fmla="*/ 50800 h 528"/>
              <a:gd name="T6" fmla="*/ 139700 w 136"/>
              <a:gd name="T7" fmla="*/ 139700 h 528"/>
              <a:gd name="T8" fmla="*/ 139700 w 136"/>
              <a:gd name="T9" fmla="*/ 139700 h 528"/>
              <a:gd name="T10" fmla="*/ 190500 w 136"/>
              <a:gd name="T11" fmla="*/ 254000 h 528"/>
              <a:gd name="T12" fmla="*/ 190500 w 136"/>
              <a:gd name="T13" fmla="*/ 254000 h 528"/>
              <a:gd name="T14" fmla="*/ 215900 w 136"/>
              <a:gd name="T15" fmla="*/ 381000 h 528"/>
              <a:gd name="T16" fmla="*/ 215900 w 136"/>
              <a:gd name="T17" fmla="*/ 381000 h 528"/>
              <a:gd name="T18" fmla="*/ 215900 w 136"/>
              <a:gd name="T19" fmla="*/ 508000 h 528"/>
              <a:gd name="T20" fmla="*/ 215900 w 136"/>
              <a:gd name="T21" fmla="*/ 508000 h 528"/>
              <a:gd name="T22" fmla="*/ 203200 w 136"/>
              <a:gd name="T23" fmla="*/ 635000 h 528"/>
              <a:gd name="T24" fmla="*/ 203200 w 136"/>
              <a:gd name="T25" fmla="*/ 635000 h 528"/>
              <a:gd name="T26" fmla="*/ 165100 w 136"/>
              <a:gd name="T27" fmla="*/ 749300 h 528"/>
              <a:gd name="T28" fmla="*/ 165100 w 136"/>
              <a:gd name="T29" fmla="*/ 749300 h 528"/>
              <a:gd name="T30" fmla="*/ 101600 w 136"/>
              <a:gd name="T31" fmla="*/ 838200 h 52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36"/>
              <a:gd name="T49" fmla="*/ 0 h 528"/>
              <a:gd name="T50" fmla="*/ 136 w 136"/>
              <a:gd name="T51" fmla="*/ 528 h 52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36" h="528">
                <a:moveTo>
                  <a:pt x="0" y="0"/>
                </a:moveTo>
                <a:lnTo>
                  <a:pt x="48" y="32"/>
                </a:lnTo>
                <a:lnTo>
                  <a:pt x="88" y="88"/>
                </a:lnTo>
                <a:lnTo>
                  <a:pt x="120" y="160"/>
                </a:lnTo>
                <a:lnTo>
                  <a:pt x="136" y="240"/>
                </a:lnTo>
                <a:lnTo>
                  <a:pt x="136" y="320"/>
                </a:lnTo>
                <a:lnTo>
                  <a:pt x="128" y="400"/>
                </a:lnTo>
                <a:lnTo>
                  <a:pt x="104" y="472"/>
                </a:lnTo>
                <a:lnTo>
                  <a:pt x="64" y="528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9" name="Line 55"/>
          <p:cNvSpPr>
            <a:spLocks noChangeShapeType="1"/>
          </p:cNvSpPr>
          <p:nvPr/>
        </p:nvSpPr>
        <p:spPr bwMode="auto">
          <a:xfrm flipV="1">
            <a:off x="3178175" y="3136900"/>
            <a:ext cx="304800" cy="50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40" name="Freeform 56"/>
          <p:cNvSpPr>
            <a:spLocks/>
          </p:cNvSpPr>
          <p:nvPr/>
        </p:nvSpPr>
        <p:spPr bwMode="auto">
          <a:xfrm>
            <a:off x="3432175" y="3111500"/>
            <a:ext cx="101600" cy="76200"/>
          </a:xfrm>
          <a:custGeom>
            <a:avLst/>
            <a:gdLst>
              <a:gd name="T0" fmla="*/ 101600 w 64"/>
              <a:gd name="T1" fmla="*/ 25400 h 48"/>
              <a:gd name="T2" fmla="*/ 0 w 64"/>
              <a:gd name="T3" fmla="*/ 0 h 48"/>
              <a:gd name="T4" fmla="*/ 0 w 64"/>
              <a:gd name="T5" fmla="*/ 0 h 48"/>
              <a:gd name="T6" fmla="*/ 50800 w 64"/>
              <a:gd name="T7" fmla="*/ 25400 h 48"/>
              <a:gd name="T8" fmla="*/ 50800 w 64"/>
              <a:gd name="T9" fmla="*/ 25400 h 48"/>
              <a:gd name="T10" fmla="*/ 12700 w 64"/>
              <a:gd name="T11" fmla="*/ 76200 h 48"/>
              <a:gd name="T12" fmla="*/ 12700 w 64"/>
              <a:gd name="T13" fmla="*/ 76200 h 48"/>
              <a:gd name="T14" fmla="*/ 101600 w 64"/>
              <a:gd name="T15" fmla="*/ 25400 h 4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4"/>
              <a:gd name="T25" fmla="*/ 0 h 48"/>
              <a:gd name="T26" fmla="*/ 64 w 64"/>
              <a:gd name="T27" fmla="*/ 48 h 4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4" h="48">
                <a:moveTo>
                  <a:pt x="64" y="16"/>
                </a:moveTo>
                <a:lnTo>
                  <a:pt x="0" y="0"/>
                </a:lnTo>
                <a:lnTo>
                  <a:pt x="32" y="16"/>
                </a:lnTo>
                <a:lnTo>
                  <a:pt x="8" y="48"/>
                </a:lnTo>
                <a:lnTo>
                  <a:pt x="64" y="1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41" name="Line 57"/>
          <p:cNvSpPr>
            <a:spLocks noChangeShapeType="1"/>
          </p:cNvSpPr>
          <p:nvPr/>
        </p:nvSpPr>
        <p:spPr bwMode="auto">
          <a:xfrm>
            <a:off x="4117975" y="3390900"/>
            <a:ext cx="1588" cy="6223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42" name="Line 58"/>
          <p:cNvSpPr>
            <a:spLocks noChangeShapeType="1"/>
          </p:cNvSpPr>
          <p:nvPr/>
        </p:nvSpPr>
        <p:spPr bwMode="auto">
          <a:xfrm>
            <a:off x="3838575" y="3657600"/>
            <a:ext cx="546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43" name="Line 59"/>
          <p:cNvSpPr>
            <a:spLocks noChangeShapeType="1"/>
          </p:cNvSpPr>
          <p:nvPr/>
        </p:nvSpPr>
        <p:spPr bwMode="auto">
          <a:xfrm flipH="1">
            <a:off x="4054475" y="4025900"/>
            <a:ext cx="50800" cy="444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44" name="Line 60"/>
          <p:cNvSpPr>
            <a:spLocks noChangeShapeType="1"/>
          </p:cNvSpPr>
          <p:nvPr/>
        </p:nvSpPr>
        <p:spPr bwMode="auto">
          <a:xfrm>
            <a:off x="4105275" y="4038600"/>
            <a:ext cx="50800" cy="444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45" name="Line 61"/>
          <p:cNvSpPr>
            <a:spLocks noChangeShapeType="1"/>
          </p:cNvSpPr>
          <p:nvPr/>
        </p:nvSpPr>
        <p:spPr bwMode="auto">
          <a:xfrm>
            <a:off x="6594475" y="3556000"/>
            <a:ext cx="1588" cy="533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46" name="Line 62"/>
          <p:cNvSpPr>
            <a:spLocks noChangeShapeType="1"/>
          </p:cNvSpPr>
          <p:nvPr/>
        </p:nvSpPr>
        <p:spPr bwMode="auto">
          <a:xfrm>
            <a:off x="6365875" y="3759200"/>
            <a:ext cx="546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47" name="Line 63"/>
          <p:cNvSpPr>
            <a:spLocks noChangeShapeType="1"/>
          </p:cNvSpPr>
          <p:nvPr/>
        </p:nvSpPr>
        <p:spPr bwMode="auto">
          <a:xfrm flipH="1">
            <a:off x="6226175" y="4089400"/>
            <a:ext cx="368300" cy="279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48" name="Line 64"/>
          <p:cNvSpPr>
            <a:spLocks noChangeShapeType="1"/>
          </p:cNvSpPr>
          <p:nvPr/>
        </p:nvSpPr>
        <p:spPr bwMode="auto">
          <a:xfrm>
            <a:off x="6594475" y="4089400"/>
            <a:ext cx="177800" cy="3683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49" name="Rectangle 65"/>
          <p:cNvSpPr>
            <a:spLocks noChangeArrowheads="1"/>
          </p:cNvSpPr>
          <p:nvPr/>
        </p:nvSpPr>
        <p:spPr bwMode="auto">
          <a:xfrm>
            <a:off x="914400" y="4648200"/>
            <a:ext cx="6908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b="1">
                <a:solidFill>
                  <a:srgbClr val="000000"/>
                </a:solidFill>
              </a:rPr>
              <a:t>Analyzing sounds in complex reverberant environments requires :</a:t>
            </a:r>
          </a:p>
        </p:txBody>
      </p:sp>
      <p:sp>
        <p:nvSpPr>
          <p:cNvPr id="16450" name="Rectangle 66"/>
          <p:cNvSpPr>
            <a:spLocks noChangeArrowheads="1"/>
          </p:cNvSpPr>
          <p:nvPr/>
        </p:nvSpPr>
        <p:spPr bwMode="auto">
          <a:xfrm>
            <a:off x="6019800" y="5930900"/>
            <a:ext cx="57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solidFill>
                  <a:srgbClr val="000000"/>
                </a:solidFill>
              </a:rPr>
              <a:t> </a:t>
            </a:r>
            <a:endParaRPr lang="en-US" sz="1400">
              <a:latin typeface="Times" charset="0"/>
            </a:endParaRPr>
          </a:p>
        </p:txBody>
      </p:sp>
      <p:grpSp>
        <p:nvGrpSpPr>
          <p:cNvPr id="2" name="Group 67"/>
          <p:cNvGrpSpPr>
            <a:grpSpLocks/>
          </p:cNvGrpSpPr>
          <p:nvPr/>
        </p:nvGrpSpPr>
        <p:grpSpPr bwMode="auto">
          <a:xfrm>
            <a:off x="1079500" y="5029200"/>
            <a:ext cx="63500" cy="850900"/>
            <a:chOff x="3916" y="3300"/>
            <a:chExt cx="40" cy="536"/>
          </a:xfrm>
        </p:grpSpPr>
        <p:sp>
          <p:nvSpPr>
            <p:cNvPr id="16456" name="Freeform 68"/>
            <p:cNvSpPr>
              <a:spLocks/>
            </p:cNvSpPr>
            <p:nvPr/>
          </p:nvSpPr>
          <p:spPr bwMode="auto">
            <a:xfrm>
              <a:off x="3916" y="3300"/>
              <a:ext cx="40" cy="48"/>
            </a:xfrm>
            <a:custGeom>
              <a:avLst/>
              <a:gdLst>
                <a:gd name="T0" fmla="*/ 40 w 40"/>
                <a:gd name="T1" fmla="*/ 24 h 48"/>
                <a:gd name="T2" fmla="*/ 32 w 40"/>
                <a:gd name="T3" fmla="*/ 40 h 48"/>
                <a:gd name="T4" fmla="*/ 24 w 40"/>
                <a:gd name="T5" fmla="*/ 48 h 48"/>
                <a:gd name="T6" fmla="*/ 24 w 40"/>
                <a:gd name="T7" fmla="*/ 48 h 48"/>
                <a:gd name="T8" fmla="*/ 8 w 40"/>
                <a:gd name="T9" fmla="*/ 40 h 48"/>
                <a:gd name="T10" fmla="*/ 0 w 40"/>
                <a:gd name="T11" fmla="*/ 24 h 48"/>
                <a:gd name="T12" fmla="*/ 0 w 40"/>
                <a:gd name="T13" fmla="*/ 24 h 48"/>
                <a:gd name="T14" fmla="*/ 8 w 40"/>
                <a:gd name="T15" fmla="*/ 8 h 48"/>
                <a:gd name="T16" fmla="*/ 24 w 40"/>
                <a:gd name="T17" fmla="*/ 0 h 48"/>
                <a:gd name="T18" fmla="*/ 24 w 40"/>
                <a:gd name="T19" fmla="*/ 0 h 48"/>
                <a:gd name="T20" fmla="*/ 32 w 40"/>
                <a:gd name="T21" fmla="*/ 8 h 48"/>
                <a:gd name="T22" fmla="*/ 40 w 40"/>
                <a:gd name="T23" fmla="*/ 24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0"/>
                <a:gd name="T37" fmla="*/ 0 h 48"/>
                <a:gd name="T38" fmla="*/ 40 w 40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0" h="48">
                  <a:moveTo>
                    <a:pt x="40" y="24"/>
                  </a:moveTo>
                  <a:lnTo>
                    <a:pt x="32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32" y="8"/>
                  </a:lnTo>
                  <a:lnTo>
                    <a:pt x="40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57" name="Freeform 69"/>
            <p:cNvSpPr>
              <a:spLocks/>
            </p:cNvSpPr>
            <p:nvPr/>
          </p:nvSpPr>
          <p:spPr bwMode="auto">
            <a:xfrm>
              <a:off x="3916" y="3468"/>
              <a:ext cx="40" cy="48"/>
            </a:xfrm>
            <a:custGeom>
              <a:avLst/>
              <a:gdLst>
                <a:gd name="T0" fmla="*/ 40 w 40"/>
                <a:gd name="T1" fmla="*/ 24 h 48"/>
                <a:gd name="T2" fmla="*/ 32 w 40"/>
                <a:gd name="T3" fmla="*/ 40 h 48"/>
                <a:gd name="T4" fmla="*/ 24 w 40"/>
                <a:gd name="T5" fmla="*/ 48 h 48"/>
                <a:gd name="T6" fmla="*/ 24 w 40"/>
                <a:gd name="T7" fmla="*/ 48 h 48"/>
                <a:gd name="T8" fmla="*/ 8 w 40"/>
                <a:gd name="T9" fmla="*/ 40 h 48"/>
                <a:gd name="T10" fmla="*/ 0 w 40"/>
                <a:gd name="T11" fmla="*/ 24 h 48"/>
                <a:gd name="T12" fmla="*/ 0 w 40"/>
                <a:gd name="T13" fmla="*/ 24 h 48"/>
                <a:gd name="T14" fmla="*/ 8 w 40"/>
                <a:gd name="T15" fmla="*/ 8 h 48"/>
                <a:gd name="T16" fmla="*/ 24 w 40"/>
                <a:gd name="T17" fmla="*/ 0 h 48"/>
                <a:gd name="T18" fmla="*/ 24 w 40"/>
                <a:gd name="T19" fmla="*/ 0 h 48"/>
                <a:gd name="T20" fmla="*/ 32 w 40"/>
                <a:gd name="T21" fmla="*/ 8 h 48"/>
                <a:gd name="T22" fmla="*/ 40 w 40"/>
                <a:gd name="T23" fmla="*/ 24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0"/>
                <a:gd name="T37" fmla="*/ 0 h 48"/>
                <a:gd name="T38" fmla="*/ 40 w 40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0" h="48">
                  <a:moveTo>
                    <a:pt x="40" y="24"/>
                  </a:moveTo>
                  <a:lnTo>
                    <a:pt x="32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32" y="8"/>
                  </a:lnTo>
                  <a:lnTo>
                    <a:pt x="40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58" name="Freeform 70"/>
            <p:cNvSpPr>
              <a:spLocks/>
            </p:cNvSpPr>
            <p:nvPr/>
          </p:nvSpPr>
          <p:spPr bwMode="auto">
            <a:xfrm>
              <a:off x="3916" y="3300"/>
              <a:ext cx="40" cy="48"/>
            </a:xfrm>
            <a:custGeom>
              <a:avLst/>
              <a:gdLst>
                <a:gd name="T0" fmla="*/ 40 w 40"/>
                <a:gd name="T1" fmla="*/ 24 h 48"/>
                <a:gd name="T2" fmla="*/ 32 w 40"/>
                <a:gd name="T3" fmla="*/ 40 h 48"/>
                <a:gd name="T4" fmla="*/ 32 w 40"/>
                <a:gd name="T5" fmla="*/ 40 h 48"/>
                <a:gd name="T6" fmla="*/ 24 w 40"/>
                <a:gd name="T7" fmla="*/ 48 h 48"/>
                <a:gd name="T8" fmla="*/ 24 w 40"/>
                <a:gd name="T9" fmla="*/ 48 h 48"/>
                <a:gd name="T10" fmla="*/ 24 w 40"/>
                <a:gd name="T11" fmla="*/ 48 h 48"/>
                <a:gd name="T12" fmla="*/ 24 w 40"/>
                <a:gd name="T13" fmla="*/ 48 h 48"/>
                <a:gd name="T14" fmla="*/ 8 w 40"/>
                <a:gd name="T15" fmla="*/ 40 h 48"/>
                <a:gd name="T16" fmla="*/ 8 w 40"/>
                <a:gd name="T17" fmla="*/ 40 h 48"/>
                <a:gd name="T18" fmla="*/ 0 w 40"/>
                <a:gd name="T19" fmla="*/ 24 h 48"/>
                <a:gd name="T20" fmla="*/ 0 w 40"/>
                <a:gd name="T21" fmla="*/ 24 h 48"/>
                <a:gd name="T22" fmla="*/ 0 w 40"/>
                <a:gd name="T23" fmla="*/ 24 h 48"/>
                <a:gd name="T24" fmla="*/ 0 w 40"/>
                <a:gd name="T25" fmla="*/ 24 h 48"/>
                <a:gd name="T26" fmla="*/ 8 w 40"/>
                <a:gd name="T27" fmla="*/ 8 h 48"/>
                <a:gd name="T28" fmla="*/ 8 w 40"/>
                <a:gd name="T29" fmla="*/ 8 h 48"/>
                <a:gd name="T30" fmla="*/ 24 w 40"/>
                <a:gd name="T31" fmla="*/ 0 h 48"/>
                <a:gd name="T32" fmla="*/ 24 w 40"/>
                <a:gd name="T33" fmla="*/ 0 h 48"/>
                <a:gd name="T34" fmla="*/ 24 w 40"/>
                <a:gd name="T35" fmla="*/ 0 h 48"/>
                <a:gd name="T36" fmla="*/ 24 w 40"/>
                <a:gd name="T37" fmla="*/ 0 h 48"/>
                <a:gd name="T38" fmla="*/ 32 w 40"/>
                <a:gd name="T39" fmla="*/ 8 h 48"/>
                <a:gd name="T40" fmla="*/ 32 w 40"/>
                <a:gd name="T41" fmla="*/ 8 h 48"/>
                <a:gd name="T42" fmla="*/ 40 w 40"/>
                <a:gd name="T43" fmla="*/ 24 h 48"/>
                <a:gd name="T44" fmla="*/ 40 w 40"/>
                <a:gd name="T45" fmla="*/ 24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0"/>
                <a:gd name="T70" fmla="*/ 0 h 48"/>
                <a:gd name="T71" fmla="*/ 40 w 40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0" h="48">
                  <a:moveTo>
                    <a:pt x="40" y="24"/>
                  </a:moveTo>
                  <a:lnTo>
                    <a:pt x="32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32" y="8"/>
                  </a:lnTo>
                  <a:lnTo>
                    <a:pt x="40" y="24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59" name="Freeform 71"/>
            <p:cNvSpPr>
              <a:spLocks/>
            </p:cNvSpPr>
            <p:nvPr/>
          </p:nvSpPr>
          <p:spPr bwMode="auto">
            <a:xfrm>
              <a:off x="3916" y="3468"/>
              <a:ext cx="40" cy="48"/>
            </a:xfrm>
            <a:custGeom>
              <a:avLst/>
              <a:gdLst>
                <a:gd name="T0" fmla="*/ 40 w 40"/>
                <a:gd name="T1" fmla="*/ 24 h 48"/>
                <a:gd name="T2" fmla="*/ 32 w 40"/>
                <a:gd name="T3" fmla="*/ 40 h 48"/>
                <a:gd name="T4" fmla="*/ 32 w 40"/>
                <a:gd name="T5" fmla="*/ 40 h 48"/>
                <a:gd name="T6" fmla="*/ 24 w 40"/>
                <a:gd name="T7" fmla="*/ 48 h 48"/>
                <a:gd name="T8" fmla="*/ 24 w 40"/>
                <a:gd name="T9" fmla="*/ 48 h 48"/>
                <a:gd name="T10" fmla="*/ 24 w 40"/>
                <a:gd name="T11" fmla="*/ 48 h 48"/>
                <a:gd name="T12" fmla="*/ 24 w 40"/>
                <a:gd name="T13" fmla="*/ 48 h 48"/>
                <a:gd name="T14" fmla="*/ 8 w 40"/>
                <a:gd name="T15" fmla="*/ 40 h 48"/>
                <a:gd name="T16" fmla="*/ 8 w 40"/>
                <a:gd name="T17" fmla="*/ 40 h 48"/>
                <a:gd name="T18" fmla="*/ 0 w 40"/>
                <a:gd name="T19" fmla="*/ 24 h 48"/>
                <a:gd name="T20" fmla="*/ 0 w 40"/>
                <a:gd name="T21" fmla="*/ 24 h 48"/>
                <a:gd name="T22" fmla="*/ 0 w 40"/>
                <a:gd name="T23" fmla="*/ 24 h 48"/>
                <a:gd name="T24" fmla="*/ 0 w 40"/>
                <a:gd name="T25" fmla="*/ 24 h 48"/>
                <a:gd name="T26" fmla="*/ 8 w 40"/>
                <a:gd name="T27" fmla="*/ 8 h 48"/>
                <a:gd name="T28" fmla="*/ 8 w 40"/>
                <a:gd name="T29" fmla="*/ 8 h 48"/>
                <a:gd name="T30" fmla="*/ 24 w 40"/>
                <a:gd name="T31" fmla="*/ 0 h 48"/>
                <a:gd name="T32" fmla="*/ 24 w 40"/>
                <a:gd name="T33" fmla="*/ 0 h 48"/>
                <a:gd name="T34" fmla="*/ 24 w 40"/>
                <a:gd name="T35" fmla="*/ 0 h 48"/>
                <a:gd name="T36" fmla="*/ 24 w 40"/>
                <a:gd name="T37" fmla="*/ 0 h 48"/>
                <a:gd name="T38" fmla="*/ 32 w 40"/>
                <a:gd name="T39" fmla="*/ 8 h 48"/>
                <a:gd name="T40" fmla="*/ 32 w 40"/>
                <a:gd name="T41" fmla="*/ 8 h 48"/>
                <a:gd name="T42" fmla="*/ 40 w 40"/>
                <a:gd name="T43" fmla="*/ 24 h 48"/>
                <a:gd name="T44" fmla="*/ 40 w 40"/>
                <a:gd name="T45" fmla="*/ 24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0"/>
                <a:gd name="T70" fmla="*/ 0 h 48"/>
                <a:gd name="T71" fmla="*/ 40 w 40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0" h="48">
                  <a:moveTo>
                    <a:pt x="40" y="24"/>
                  </a:moveTo>
                  <a:lnTo>
                    <a:pt x="32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32" y="8"/>
                  </a:lnTo>
                  <a:lnTo>
                    <a:pt x="40" y="24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60" name="Freeform 72"/>
            <p:cNvSpPr>
              <a:spLocks/>
            </p:cNvSpPr>
            <p:nvPr/>
          </p:nvSpPr>
          <p:spPr bwMode="auto">
            <a:xfrm>
              <a:off x="3916" y="3620"/>
              <a:ext cx="40" cy="48"/>
            </a:xfrm>
            <a:custGeom>
              <a:avLst/>
              <a:gdLst>
                <a:gd name="T0" fmla="*/ 40 w 40"/>
                <a:gd name="T1" fmla="*/ 24 h 48"/>
                <a:gd name="T2" fmla="*/ 32 w 40"/>
                <a:gd name="T3" fmla="*/ 40 h 48"/>
                <a:gd name="T4" fmla="*/ 24 w 40"/>
                <a:gd name="T5" fmla="*/ 48 h 48"/>
                <a:gd name="T6" fmla="*/ 24 w 40"/>
                <a:gd name="T7" fmla="*/ 48 h 48"/>
                <a:gd name="T8" fmla="*/ 8 w 40"/>
                <a:gd name="T9" fmla="*/ 40 h 48"/>
                <a:gd name="T10" fmla="*/ 0 w 40"/>
                <a:gd name="T11" fmla="*/ 24 h 48"/>
                <a:gd name="T12" fmla="*/ 0 w 40"/>
                <a:gd name="T13" fmla="*/ 24 h 48"/>
                <a:gd name="T14" fmla="*/ 8 w 40"/>
                <a:gd name="T15" fmla="*/ 8 h 48"/>
                <a:gd name="T16" fmla="*/ 24 w 40"/>
                <a:gd name="T17" fmla="*/ 0 h 48"/>
                <a:gd name="T18" fmla="*/ 24 w 40"/>
                <a:gd name="T19" fmla="*/ 0 h 48"/>
                <a:gd name="T20" fmla="*/ 32 w 40"/>
                <a:gd name="T21" fmla="*/ 8 h 48"/>
                <a:gd name="T22" fmla="*/ 40 w 40"/>
                <a:gd name="T23" fmla="*/ 24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0"/>
                <a:gd name="T37" fmla="*/ 0 h 48"/>
                <a:gd name="T38" fmla="*/ 40 w 40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0" h="48">
                  <a:moveTo>
                    <a:pt x="40" y="24"/>
                  </a:moveTo>
                  <a:lnTo>
                    <a:pt x="32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32" y="8"/>
                  </a:lnTo>
                  <a:lnTo>
                    <a:pt x="40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61" name="Freeform 73"/>
            <p:cNvSpPr>
              <a:spLocks/>
            </p:cNvSpPr>
            <p:nvPr/>
          </p:nvSpPr>
          <p:spPr bwMode="auto">
            <a:xfrm>
              <a:off x="3916" y="3788"/>
              <a:ext cx="40" cy="48"/>
            </a:xfrm>
            <a:custGeom>
              <a:avLst/>
              <a:gdLst>
                <a:gd name="T0" fmla="*/ 40 w 40"/>
                <a:gd name="T1" fmla="*/ 24 h 48"/>
                <a:gd name="T2" fmla="*/ 32 w 40"/>
                <a:gd name="T3" fmla="*/ 40 h 48"/>
                <a:gd name="T4" fmla="*/ 24 w 40"/>
                <a:gd name="T5" fmla="*/ 48 h 48"/>
                <a:gd name="T6" fmla="*/ 24 w 40"/>
                <a:gd name="T7" fmla="*/ 48 h 48"/>
                <a:gd name="T8" fmla="*/ 8 w 40"/>
                <a:gd name="T9" fmla="*/ 40 h 48"/>
                <a:gd name="T10" fmla="*/ 0 w 40"/>
                <a:gd name="T11" fmla="*/ 24 h 48"/>
                <a:gd name="T12" fmla="*/ 0 w 40"/>
                <a:gd name="T13" fmla="*/ 24 h 48"/>
                <a:gd name="T14" fmla="*/ 8 w 40"/>
                <a:gd name="T15" fmla="*/ 8 h 48"/>
                <a:gd name="T16" fmla="*/ 24 w 40"/>
                <a:gd name="T17" fmla="*/ 0 h 48"/>
                <a:gd name="T18" fmla="*/ 24 w 40"/>
                <a:gd name="T19" fmla="*/ 0 h 48"/>
                <a:gd name="T20" fmla="*/ 32 w 40"/>
                <a:gd name="T21" fmla="*/ 8 h 48"/>
                <a:gd name="T22" fmla="*/ 40 w 40"/>
                <a:gd name="T23" fmla="*/ 24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0"/>
                <a:gd name="T37" fmla="*/ 0 h 48"/>
                <a:gd name="T38" fmla="*/ 40 w 40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0" h="48">
                  <a:moveTo>
                    <a:pt x="40" y="24"/>
                  </a:moveTo>
                  <a:lnTo>
                    <a:pt x="32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32" y="8"/>
                  </a:lnTo>
                  <a:lnTo>
                    <a:pt x="40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62" name="Freeform 74"/>
            <p:cNvSpPr>
              <a:spLocks/>
            </p:cNvSpPr>
            <p:nvPr/>
          </p:nvSpPr>
          <p:spPr bwMode="auto">
            <a:xfrm>
              <a:off x="3916" y="3620"/>
              <a:ext cx="40" cy="48"/>
            </a:xfrm>
            <a:custGeom>
              <a:avLst/>
              <a:gdLst>
                <a:gd name="T0" fmla="*/ 40 w 40"/>
                <a:gd name="T1" fmla="*/ 24 h 48"/>
                <a:gd name="T2" fmla="*/ 32 w 40"/>
                <a:gd name="T3" fmla="*/ 40 h 48"/>
                <a:gd name="T4" fmla="*/ 32 w 40"/>
                <a:gd name="T5" fmla="*/ 40 h 48"/>
                <a:gd name="T6" fmla="*/ 24 w 40"/>
                <a:gd name="T7" fmla="*/ 48 h 48"/>
                <a:gd name="T8" fmla="*/ 24 w 40"/>
                <a:gd name="T9" fmla="*/ 48 h 48"/>
                <a:gd name="T10" fmla="*/ 24 w 40"/>
                <a:gd name="T11" fmla="*/ 48 h 48"/>
                <a:gd name="T12" fmla="*/ 24 w 40"/>
                <a:gd name="T13" fmla="*/ 48 h 48"/>
                <a:gd name="T14" fmla="*/ 8 w 40"/>
                <a:gd name="T15" fmla="*/ 40 h 48"/>
                <a:gd name="T16" fmla="*/ 8 w 40"/>
                <a:gd name="T17" fmla="*/ 40 h 48"/>
                <a:gd name="T18" fmla="*/ 0 w 40"/>
                <a:gd name="T19" fmla="*/ 24 h 48"/>
                <a:gd name="T20" fmla="*/ 0 w 40"/>
                <a:gd name="T21" fmla="*/ 24 h 48"/>
                <a:gd name="T22" fmla="*/ 0 w 40"/>
                <a:gd name="T23" fmla="*/ 24 h 48"/>
                <a:gd name="T24" fmla="*/ 0 w 40"/>
                <a:gd name="T25" fmla="*/ 24 h 48"/>
                <a:gd name="T26" fmla="*/ 8 w 40"/>
                <a:gd name="T27" fmla="*/ 8 h 48"/>
                <a:gd name="T28" fmla="*/ 8 w 40"/>
                <a:gd name="T29" fmla="*/ 8 h 48"/>
                <a:gd name="T30" fmla="*/ 24 w 40"/>
                <a:gd name="T31" fmla="*/ 0 h 48"/>
                <a:gd name="T32" fmla="*/ 24 w 40"/>
                <a:gd name="T33" fmla="*/ 0 h 48"/>
                <a:gd name="T34" fmla="*/ 24 w 40"/>
                <a:gd name="T35" fmla="*/ 0 h 48"/>
                <a:gd name="T36" fmla="*/ 24 w 40"/>
                <a:gd name="T37" fmla="*/ 0 h 48"/>
                <a:gd name="T38" fmla="*/ 32 w 40"/>
                <a:gd name="T39" fmla="*/ 8 h 48"/>
                <a:gd name="T40" fmla="*/ 32 w 40"/>
                <a:gd name="T41" fmla="*/ 8 h 48"/>
                <a:gd name="T42" fmla="*/ 40 w 40"/>
                <a:gd name="T43" fmla="*/ 24 h 48"/>
                <a:gd name="T44" fmla="*/ 40 w 40"/>
                <a:gd name="T45" fmla="*/ 24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0"/>
                <a:gd name="T70" fmla="*/ 0 h 48"/>
                <a:gd name="T71" fmla="*/ 40 w 40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0" h="48">
                  <a:moveTo>
                    <a:pt x="40" y="24"/>
                  </a:moveTo>
                  <a:lnTo>
                    <a:pt x="32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32" y="8"/>
                  </a:lnTo>
                  <a:lnTo>
                    <a:pt x="40" y="24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63" name="Freeform 75"/>
            <p:cNvSpPr>
              <a:spLocks/>
            </p:cNvSpPr>
            <p:nvPr/>
          </p:nvSpPr>
          <p:spPr bwMode="auto">
            <a:xfrm>
              <a:off x="3916" y="3788"/>
              <a:ext cx="40" cy="48"/>
            </a:xfrm>
            <a:custGeom>
              <a:avLst/>
              <a:gdLst>
                <a:gd name="T0" fmla="*/ 40 w 40"/>
                <a:gd name="T1" fmla="*/ 24 h 48"/>
                <a:gd name="T2" fmla="*/ 32 w 40"/>
                <a:gd name="T3" fmla="*/ 40 h 48"/>
                <a:gd name="T4" fmla="*/ 32 w 40"/>
                <a:gd name="T5" fmla="*/ 40 h 48"/>
                <a:gd name="T6" fmla="*/ 24 w 40"/>
                <a:gd name="T7" fmla="*/ 48 h 48"/>
                <a:gd name="T8" fmla="*/ 24 w 40"/>
                <a:gd name="T9" fmla="*/ 48 h 48"/>
                <a:gd name="T10" fmla="*/ 24 w 40"/>
                <a:gd name="T11" fmla="*/ 48 h 48"/>
                <a:gd name="T12" fmla="*/ 24 w 40"/>
                <a:gd name="T13" fmla="*/ 48 h 48"/>
                <a:gd name="T14" fmla="*/ 8 w 40"/>
                <a:gd name="T15" fmla="*/ 40 h 48"/>
                <a:gd name="T16" fmla="*/ 8 w 40"/>
                <a:gd name="T17" fmla="*/ 40 h 48"/>
                <a:gd name="T18" fmla="*/ 0 w 40"/>
                <a:gd name="T19" fmla="*/ 24 h 48"/>
                <a:gd name="T20" fmla="*/ 0 w 40"/>
                <a:gd name="T21" fmla="*/ 24 h 48"/>
                <a:gd name="T22" fmla="*/ 0 w 40"/>
                <a:gd name="T23" fmla="*/ 24 h 48"/>
                <a:gd name="T24" fmla="*/ 0 w 40"/>
                <a:gd name="T25" fmla="*/ 24 h 48"/>
                <a:gd name="T26" fmla="*/ 8 w 40"/>
                <a:gd name="T27" fmla="*/ 8 h 48"/>
                <a:gd name="T28" fmla="*/ 8 w 40"/>
                <a:gd name="T29" fmla="*/ 8 h 48"/>
                <a:gd name="T30" fmla="*/ 24 w 40"/>
                <a:gd name="T31" fmla="*/ 0 h 48"/>
                <a:gd name="T32" fmla="*/ 24 w 40"/>
                <a:gd name="T33" fmla="*/ 0 h 48"/>
                <a:gd name="T34" fmla="*/ 24 w 40"/>
                <a:gd name="T35" fmla="*/ 0 h 48"/>
                <a:gd name="T36" fmla="*/ 24 w 40"/>
                <a:gd name="T37" fmla="*/ 0 h 48"/>
                <a:gd name="T38" fmla="*/ 32 w 40"/>
                <a:gd name="T39" fmla="*/ 8 h 48"/>
                <a:gd name="T40" fmla="*/ 32 w 40"/>
                <a:gd name="T41" fmla="*/ 8 h 48"/>
                <a:gd name="T42" fmla="*/ 40 w 40"/>
                <a:gd name="T43" fmla="*/ 24 h 48"/>
                <a:gd name="T44" fmla="*/ 40 w 40"/>
                <a:gd name="T45" fmla="*/ 24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0"/>
                <a:gd name="T70" fmla="*/ 0 h 48"/>
                <a:gd name="T71" fmla="*/ 40 w 40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0" h="48">
                  <a:moveTo>
                    <a:pt x="40" y="24"/>
                  </a:moveTo>
                  <a:lnTo>
                    <a:pt x="32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32" y="8"/>
                  </a:lnTo>
                  <a:lnTo>
                    <a:pt x="40" y="24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452" name="Text Box 76"/>
          <p:cNvSpPr txBox="1">
            <a:spLocks noChangeArrowheads="1"/>
          </p:cNvSpPr>
          <p:nvPr/>
        </p:nvSpPr>
        <p:spPr bwMode="auto">
          <a:xfrm>
            <a:off x="1143000" y="4879975"/>
            <a:ext cx="4279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latin typeface="Times" charset="0"/>
              </a:rPr>
              <a:t>Extracting the </a:t>
            </a:r>
            <a:r>
              <a:rPr lang="en-US" sz="1800">
                <a:solidFill>
                  <a:srgbClr val="FF0000"/>
                </a:solidFill>
                <a:latin typeface="Times" charset="0"/>
              </a:rPr>
              <a:t>spectrum</a:t>
            </a:r>
            <a:r>
              <a:rPr lang="en-US" sz="1800">
                <a:latin typeface="Times" charset="0"/>
              </a:rPr>
              <a:t> of incoming sounds</a:t>
            </a:r>
            <a:r>
              <a:rPr lang="en-US">
                <a:latin typeface="Times" charset="0"/>
              </a:rPr>
              <a:t> </a:t>
            </a:r>
          </a:p>
        </p:txBody>
      </p:sp>
      <p:sp>
        <p:nvSpPr>
          <p:cNvPr id="16453" name="Text Box 77"/>
          <p:cNvSpPr txBox="1">
            <a:spLocks noChangeArrowheads="1"/>
          </p:cNvSpPr>
          <p:nvPr/>
        </p:nvSpPr>
        <p:spPr bwMode="auto">
          <a:xfrm>
            <a:off x="1130300" y="5146675"/>
            <a:ext cx="4100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latin typeface="Times" charset="0"/>
              </a:rPr>
              <a:t>Estimating the </a:t>
            </a:r>
            <a:r>
              <a:rPr lang="en-US" sz="1800">
                <a:solidFill>
                  <a:srgbClr val="FF0000"/>
                </a:solidFill>
                <a:latin typeface="Times" charset="0"/>
              </a:rPr>
              <a:t>pitch</a:t>
            </a:r>
            <a:r>
              <a:rPr lang="en-US" sz="1800">
                <a:latin typeface="Times" charset="0"/>
              </a:rPr>
              <a:t> of concurrent sources</a:t>
            </a:r>
            <a:r>
              <a:rPr lang="en-US">
                <a:latin typeface="Times" charset="0"/>
              </a:rPr>
              <a:t> </a:t>
            </a:r>
          </a:p>
        </p:txBody>
      </p:sp>
      <p:sp>
        <p:nvSpPr>
          <p:cNvPr id="16454" name="Text Box 78"/>
          <p:cNvSpPr txBox="1">
            <a:spLocks noChangeArrowheads="1"/>
          </p:cNvSpPr>
          <p:nvPr/>
        </p:nvSpPr>
        <p:spPr bwMode="auto">
          <a:xfrm>
            <a:off x="1136650" y="5394325"/>
            <a:ext cx="3865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solidFill>
                  <a:srgbClr val="FF0000"/>
                </a:solidFill>
                <a:latin typeface="Times" charset="0"/>
              </a:rPr>
              <a:t>Localizing</a:t>
            </a:r>
            <a:r>
              <a:rPr lang="en-US" sz="1800">
                <a:latin typeface="Times" charset="0"/>
              </a:rPr>
              <a:t> and tracking them accurately</a:t>
            </a:r>
            <a:endParaRPr lang="en-US">
              <a:latin typeface="Times" charset="0"/>
            </a:endParaRPr>
          </a:p>
        </p:txBody>
      </p:sp>
      <p:sp>
        <p:nvSpPr>
          <p:cNvPr id="16455" name="Text Box 79"/>
          <p:cNvSpPr txBox="1">
            <a:spLocks noChangeArrowheads="1"/>
          </p:cNvSpPr>
          <p:nvPr/>
        </p:nvSpPr>
        <p:spPr bwMode="auto">
          <a:xfrm>
            <a:off x="1143000" y="5661025"/>
            <a:ext cx="39227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latin typeface="Times" charset="0"/>
              </a:rPr>
              <a:t>Perceiving and recognizing their </a:t>
            </a:r>
            <a:r>
              <a:rPr lang="en-US" sz="1800">
                <a:solidFill>
                  <a:srgbClr val="FF0000"/>
                </a:solidFill>
                <a:latin typeface="Times" charset="0"/>
              </a:rPr>
              <a:t>timbre</a:t>
            </a:r>
            <a:r>
              <a:rPr lang="en-US" sz="1800">
                <a:latin typeface="Times" charset="0"/>
              </a:rPr>
              <a:t> </a:t>
            </a:r>
            <a:r>
              <a:rPr lang="en-US">
                <a:latin typeface="Times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5039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oug_whittier-whitti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00200" y="1066800"/>
            <a:ext cx="94615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66800" y="2384425"/>
            <a:ext cx="7181850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1066800" y="5791200"/>
            <a:ext cx="73152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 flipV="1">
            <a:off x="1066800" y="1905000"/>
            <a:ext cx="0" cy="388620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8001000" y="5943600"/>
            <a:ext cx="7461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6699FF"/>
                </a:solidFill>
                <a:latin typeface="Arial" charset="0"/>
              </a:rPr>
              <a:t>Time</a:t>
            </a: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228600" y="1524000"/>
            <a:ext cx="13811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6699FF"/>
                </a:solidFill>
                <a:latin typeface="Arial" charset="0"/>
              </a:rPr>
              <a:t>Frequency</a:t>
            </a:r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>
            <a:off x="1752600" y="1752600"/>
            <a:ext cx="0" cy="23622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 flipH="1">
            <a:off x="5867400" y="2209800"/>
            <a:ext cx="1524000" cy="182880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>
            <a:off x="7391400" y="2209800"/>
            <a:ext cx="304800" cy="144780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>
            <a:off x="4572000" y="1828800"/>
            <a:ext cx="0" cy="137160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 flipH="1">
            <a:off x="2743200" y="1828800"/>
            <a:ext cx="1828800" cy="129540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5" name="Line 13"/>
          <p:cNvSpPr>
            <a:spLocks noChangeShapeType="1"/>
          </p:cNvSpPr>
          <p:nvPr/>
        </p:nvSpPr>
        <p:spPr bwMode="auto">
          <a:xfrm>
            <a:off x="4572000" y="1828800"/>
            <a:ext cx="1676400" cy="68580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6606" name="Picture 14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2286000" y="1447800"/>
            <a:ext cx="2540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7" name="Picture 15" descr="photo1200bassdrum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191000" y="990600"/>
            <a:ext cx="587375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8" name="Picture 16" descr="babatunde_olatunji2_small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010400" y="1143000"/>
            <a:ext cx="9144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6609" name="total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4495800" y="59436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6610" name="Rectangle 18"/>
          <p:cNvSpPr>
            <a:spLocks noGrp="1" noChangeArrowheads="1"/>
          </p:cNvSpPr>
          <p:nvPr>
            <p:ph type="ctrTitle"/>
          </p:nvPr>
        </p:nvSpPr>
        <p:spPr bwMode="auto">
          <a:xfrm>
            <a:off x="1066800" y="228600"/>
            <a:ext cx="7772400" cy="609600"/>
          </a:xfrm>
          <a:ln>
            <a:miter lim="800000"/>
            <a:headEnd/>
            <a:tailEnd/>
          </a:ln>
          <a:effectLst>
            <a:outerShdw blurRad="63500" dist="63500" dir="2212194" algn="ctr" rotWithShape="0">
              <a:schemeClr val="tx1">
                <a:alpha val="74998"/>
              </a:schemeClr>
            </a:outerShdw>
          </a:effectLst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fr-FR" sz="3200" b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  <a:ea typeface="Times New Roman" charset="0"/>
                <a:cs typeface="Times New Roman" charset="0"/>
              </a:rPr>
              <a:t>An auditory scene</a:t>
            </a:r>
            <a:endParaRPr lang="en-GB" sz="3200" b="1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366611" name="Picture 19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4495800" y="16764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6612" name="Picture 20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7010400" y="1143000"/>
            <a:ext cx="2540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7188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66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3666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6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66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66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0" fill="hold"/>
                                        <p:tgtEl>
                                          <p:spTgt spid="3666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61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66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66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7" fill="hold"/>
                                        <p:tgtEl>
                                          <p:spTgt spid="3666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60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660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66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195" fill="hold"/>
                                        <p:tgtEl>
                                          <p:spTgt spid="3666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60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660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2667000" y="533400"/>
            <a:ext cx="31670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3200" b="1">
                <a:solidFill>
                  <a:srgbClr val="1F1A17"/>
                </a:solidFill>
                <a:latin typeface="Times" charset="0"/>
              </a:rPr>
              <a:t>Onsets are Salient </a:t>
            </a:r>
            <a:endParaRPr lang="en-US" sz="1800">
              <a:latin typeface="Times" charset="0"/>
            </a:endParaRPr>
          </a:p>
        </p:txBody>
      </p:sp>
      <p:pic>
        <p:nvPicPr>
          <p:cNvPr id="35843" name="Picture 8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56388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4150" name="813FD8E4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3528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28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4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344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415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415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49300"/>
            <a:ext cx="34163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44900"/>
            <a:ext cx="3352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" r="55737"/>
          <a:stretch>
            <a:fillRect/>
          </a:stretch>
        </p:blipFill>
        <p:spPr bwMode="auto">
          <a:xfrm>
            <a:off x="4876800" y="863600"/>
            <a:ext cx="335280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/>
          <a:stretch>
            <a:fillRect/>
          </a:stretch>
        </p:blipFill>
        <p:spPr bwMode="auto">
          <a:xfrm>
            <a:off x="4876800" y="3568700"/>
            <a:ext cx="32893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1981200" y="673100"/>
            <a:ext cx="749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F1A17"/>
                </a:solidFill>
              </a:rPr>
              <a:t>Normal</a:t>
            </a:r>
            <a:endParaRPr lang="en-US"/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6096000" y="596900"/>
            <a:ext cx="1117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F1A17"/>
                </a:solidFill>
              </a:rPr>
              <a:t>Down-Shift</a:t>
            </a:r>
            <a:endParaRPr lang="en-US"/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1752600" y="3416300"/>
            <a:ext cx="977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F1A17"/>
                </a:solidFill>
              </a:rPr>
              <a:t>Compress</a:t>
            </a:r>
            <a:endParaRPr lang="en-US"/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6483350" y="3359150"/>
            <a:ext cx="584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F1A17"/>
                </a:solidFill>
              </a:rPr>
              <a:t>Dilate</a:t>
            </a:r>
            <a:endParaRPr lang="en-US"/>
          </a:p>
        </p:txBody>
      </p:sp>
      <p:pic>
        <p:nvPicPr>
          <p:cNvPr id="277514" name="170419DE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6261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15" name="0843184F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6261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16" name="1A59DBE9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8829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17" name="E7F43DE7.WAV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9591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8" name="TextBox 13"/>
          <p:cNvSpPr txBox="1">
            <a:spLocks noChangeArrowheads="1"/>
          </p:cNvSpPr>
          <p:nvPr/>
        </p:nvSpPr>
        <p:spPr bwMode="auto">
          <a:xfrm>
            <a:off x="609600" y="152400"/>
            <a:ext cx="82592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 dirty="0" smtClean="0">
                <a:solidFill>
                  <a:srgbClr val="FF0000"/>
                </a:solidFill>
              </a:rPr>
              <a:t>Fine-Time Structure is </a:t>
            </a:r>
            <a:r>
              <a:rPr lang="en-US" sz="2400" dirty="0">
                <a:solidFill>
                  <a:srgbClr val="FF0000"/>
                </a:solidFill>
              </a:rPr>
              <a:t>used and then discarded towards the cortex</a:t>
            </a:r>
          </a:p>
        </p:txBody>
      </p:sp>
    </p:spTree>
    <p:extLst>
      <p:ext uri="{BB962C8B-B14F-4D97-AF65-F5344CB8AC3E}">
        <p14:creationId xmlns:p14="http://schemas.microsoft.com/office/powerpoint/2010/main" val="231461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7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" fill="hold"/>
                                        <p:tgtEl>
                                          <p:spTgt spid="2775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51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75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7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3" fill="hold"/>
                                        <p:tgtEl>
                                          <p:spTgt spid="2775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51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751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7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23" fill="hold"/>
                                        <p:tgtEl>
                                          <p:spTgt spid="2775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51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751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75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23" fill="hold"/>
                                        <p:tgtEl>
                                          <p:spTgt spid="2775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51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751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1295400" y="609600"/>
            <a:ext cx="60801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/>
              <a:t>Simultaneous</a:t>
            </a:r>
            <a:r>
              <a:rPr lang="en-US" sz="2400"/>
              <a:t> cues help perception of speech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2895600" y="1752600"/>
            <a:ext cx="1646238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Sinewave</a:t>
            </a:r>
            <a:r>
              <a:rPr lang="en-US"/>
              <a:t> Speech</a:t>
            </a:r>
          </a:p>
        </p:txBody>
      </p:sp>
      <p:pic>
        <p:nvPicPr>
          <p:cNvPr id="348164" name="Picture 4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7159625" y="47244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65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7159625" y="23622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66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7159625" y="54102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67" name="Picture 7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7159625" y="29718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8" name="Line 11"/>
          <p:cNvSpPr>
            <a:spLocks noChangeShapeType="1"/>
          </p:cNvSpPr>
          <p:nvPr/>
        </p:nvSpPr>
        <p:spPr bwMode="auto">
          <a:xfrm>
            <a:off x="1295400" y="4152900"/>
            <a:ext cx="0" cy="2028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9" name="Line 12"/>
          <p:cNvSpPr>
            <a:spLocks noChangeShapeType="1"/>
          </p:cNvSpPr>
          <p:nvPr/>
        </p:nvSpPr>
        <p:spPr bwMode="auto">
          <a:xfrm flipH="1">
            <a:off x="1295400" y="6181725"/>
            <a:ext cx="5235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0" name="Text Box 13"/>
          <p:cNvSpPr txBox="1">
            <a:spLocks noChangeArrowheads="1"/>
          </p:cNvSpPr>
          <p:nvPr/>
        </p:nvSpPr>
        <p:spPr bwMode="auto">
          <a:xfrm rot="-5400000">
            <a:off x="255588" y="5100637"/>
            <a:ext cx="15875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Frequency (Hz)</a:t>
            </a:r>
            <a:endParaRPr lang="en-US">
              <a:latin typeface="Symbol" charset="2"/>
            </a:endParaRPr>
          </a:p>
        </p:txBody>
      </p:sp>
      <p:sp>
        <p:nvSpPr>
          <p:cNvPr id="56331" name="Line 35"/>
          <p:cNvSpPr>
            <a:spLocks noChangeShapeType="1"/>
          </p:cNvSpPr>
          <p:nvPr/>
        </p:nvSpPr>
        <p:spPr bwMode="auto">
          <a:xfrm>
            <a:off x="1255713" y="1806575"/>
            <a:ext cx="0" cy="2028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2" name="Line 36"/>
          <p:cNvSpPr>
            <a:spLocks noChangeShapeType="1"/>
          </p:cNvSpPr>
          <p:nvPr/>
        </p:nvSpPr>
        <p:spPr bwMode="auto">
          <a:xfrm flipH="1">
            <a:off x="1255713" y="3835400"/>
            <a:ext cx="5235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3" name="Text Box 37"/>
          <p:cNvSpPr txBox="1">
            <a:spLocks noChangeArrowheads="1"/>
          </p:cNvSpPr>
          <p:nvPr/>
        </p:nvSpPr>
        <p:spPr bwMode="auto">
          <a:xfrm rot="-5400000">
            <a:off x="215901" y="2754312"/>
            <a:ext cx="15875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Frequency (Hz)</a:t>
            </a:r>
            <a:endParaRPr lang="en-US">
              <a:latin typeface="Symbol" charset="2"/>
            </a:endParaRPr>
          </a:p>
        </p:txBody>
      </p:sp>
      <p:sp>
        <p:nvSpPr>
          <p:cNvPr id="56334" name="Freeform 59"/>
          <p:cNvSpPr>
            <a:spLocks/>
          </p:cNvSpPr>
          <p:nvPr/>
        </p:nvSpPr>
        <p:spPr bwMode="auto">
          <a:xfrm>
            <a:off x="1676400" y="2286000"/>
            <a:ext cx="1447800" cy="304800"/>
          </a:xfrm>
          <a:custGeom>
            <a:avLst/>
            <a:gdLst>
              <a:gd name="T0" fmla="*/ 0 w 912"/>
              <a:gd name="T1" fmla="*/ 182880 h 360"/>
              <a:gd name="T2" fmla="*/ 381000 w 912"/>
              <a:gd name="T3" fmla="*/ 20320 h 360"/>
              <a:gd name="T4" fmla="*/ 685800 w 912"/>
              <a:gd name="T5" fmla="*/ 60960 h 360"/>
              <a:gd name="T6" fmla="*/ 1066800 w 912"/>
              <a:gd name="T7" fmla="*/ 264160 h 360"/>
              <a:gd name="T8" fmla="*/ 1447800 w 912"/>
              <a:gd name="T9" fmla="*/ 304800 h 3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2"/>
              <a:gd name="T16" fmla="*/ 0 h 360"/>
              <a:gd name="T17" fmla="*/ 912 w 912"/>
              <a:gd name="T18" fmla="*/ 360 h 3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2" h="360">
                <a:moveTo>
                  <a:pt x="0" y="216"/>
                </a:moveTo>
                <a:cubicBezTo>
                  <a:pt x="84" y="132"/>
                  <a:pt x="168" y="48"/>
                  <a:pt x="240" y="24"/>
                </a:cubicBezTo>
                <a:cubicBezTo>
                  <a:pt x="312" y="0"/>
                  <a:pt x="360" y="24"/>
                  <a:pt x="432" y="72"/>
                </a:cubicBezTo>
                <a:cubicBezTo>
                  <a:pt x="504" y="120"/>
                  <a:pt x="592" y="264"/>
                  <a:pt x="672" y="312"/>
                </a:cubicBezTo>
                <a:cubicBezTo>
                  <a:pt x="752" y="360"/>
                  <a:pt x="872" y="352"/>
                  <a:pt x="912" y="36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5" name="Freeform 60"/>
          <p:cNvSpPr>
            <a:spLocks/>
          </p:cNvSpPr>
          <p:nvPr/>
        </p:nvSpPr>
        <p:spPr bwMode="auto">
          <a:xfrm>
            <a:off x="3657600" y="2362200"/>
            <a:ext cx="2286000" cy="520700"/>
          </a:xfrm>
          <a:custGeom>
            <a:avLst/>
            <a:gdLst>
              <a:gd name="T0" fmla="*/ 0 w 1440"/>
              <a:gd name="T1" fmla="*/ 214406 h 680"/>
              <a:gd name="T2" fmla="*/ 457200 w 1440"/>
              <a:gd name="T3" fmla="*/ 214406 h 680"/>
              <a:gd name="T4" fmla="*/ 914400 w 1440"/>
              <a:gd name="T5" fmla="*/ 67385 h 680"/>
              <a:gd name="T6" fmla="*/ 1143000 w 1440"/>
              <a:gd name="T7" fmla="*/ 67385 h 680"/>
              <a:gd name="T8" fmla="*/ 1676400 w 1440"/>
              <a:gd name="T9" fmla="*/ 471693 h 680"/>
              <a:gd name="T10" fmla="*/ 1981200 w 1440"/>
              <a:gd name="T11" fmla="*/ 361427 h 680"/>
              <a:gd name="T12" fmla="*/ 2286000 w 1440"/>
              <a:gd name="T13" fmla="*/ 214406 h 6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40"/>
              <a:gd name="T22" fmla="*/ 0 h 680"/>
              <a:gd name="T23" fmla="*/ 1440 w 1440"/>
              <a:gd name="T24" fmla="*/ 680 h 68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40" h="680">
                <a:moveTo>
                  <a:pt x="0" y="280"/>
                </a:moveTo>
                <a:cubicBezTo>
                  <a:pt x="96" y="296"/>
                  <a:pt x="192" y="312"/>
                  <a:pt x="288" y="280"/>
                </a:cubicBezTo>
                <a:cubicBezTo>
                  <a:pt x="384" y="248"/>
                  <a:pt x="504" y="120"/>
                  <a:pt x="576" y="88"/>
                </a:cubicBezTo>
                <a:cubicBezTo>
                  <a:pt x="648" y="56"/>
                  <a:pt x="640" y="0"/>
                  <a:pt x="720" y="88"/>
                </a:cubicBezTo>
                <a:cubicBezTo>
                  <a:pt x="800" y="176"/>
                  <a:pt x="968" y="552"/>
                  <a:pt x="1056" y="616"/>
                </a:cubicBezTo>
                <a:cubicBezTo>
                  <a:pt x="1144" y="680"/>
                  <a:pt x="1184" y="528"/>
                  <a:pt x="1248" y="472"/>
                </a:cubicBezTo>
                <a:cubicBezTo>
                  <a:pt x="1312" y="416"/>
                  <a:pt x="1408" y="312"/>
                  <a:pt x="1440" y="28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6" name="Freeform 61"/>
          <p:cNvSpPr>
            <a:spLocks/>
          </p:cNvSpPr>
          <p:nvPr/>
        </p:nvSpPr>
        <p:spPr bwMode="auto">
          <a:xfrm>
            <a:off x="1681163" y="2590800"/>
            <a:ext cx="4424362" cy="762000"/>
          </a:xfrm>
          <a:custGeom>
            <a:avLst/>
            <a:gdLst>
              <a:gd name="T0" fmla="*/ 0 w 2787"/>
              <a:gd name="T1" fmla="*/ 129981 h 639"/>
              <a:gd name="T2" fmla="*/ 468312 w 2787"/>
              <a:gd name="T3" fmla="*/ 530657 h 639"/>
              <a:gd name="T4" fmla="*/ 779462 w 2787"/>
              <a:gd name="T5" fmla="*/ 358939 h 639"/>
              <a:gd name="T6" fmla="*/ 955675 w 2787"/>
              <a:gd name="T7" fmla="*/ 11925 h 639"/>
              <a:gd name="T8" fmla="*/ 1341437 w 2787"/>
              <a:gd name="T9" fmla="*/ 431681 h 639"/>
              <a:gd name="T10" fmla="*/ 1949450 w 2787"/>
              <a:gd name="T11" fmla="*/ 702376 h 639"/>
              <a:gd name="T12" fmla="*/ 2417762 w 2787"/>
              <a:gd name="T13" fmla="*/ 473418 h 639"/>
              <a:gd name="T14" fmla="*/ 2886075 w 2787"/>
              <a:gd name="T15" fmla="*/ 530657 h 639"/>
              <a:gd name="T16" fmla="*/ 3587750 w 2787"/>
              <a:gd name="T17" fmla="*/ 358939 h 639"/>
              <a:gd name="T18" fmla="*/ 4289425 w 2787"/>
              <a:gd name="T19" fmla="*/ 702376 h 639"/>
              <a:gd name="T20" fmla="*/ 4398962 w 2787"/>
              <a:gd name="T21" fmla="*/ 714300 h 6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787"/>
              <a:gd name="T34" fmla="*/ 0 h 639"/>
              <a:gd name="T35" fmla="*/ 2787 w 2787"/>
              <a:gd name="T36" fmla="*/ 639 h 63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787" h="639">
                <a:moveTo>
                  <a:pt x="0" y="109"/>
                </a:moveTo>
                <a:cubicBezTo>
                  <a:pt x="106" y="261"/>
                  <a:pt x="213" y="413"/>
                  <a:pt x="295" y="445"/>
                </a:cubicBezTo>
                <a:cubicBezTo>
                  <a:pt x="377" y="477"/>
                  <a:pt x="440" y="373"/>
                  <a:pt x="491" y="301"/>
                </a:cubicBezTo>
                <a:cubicBezTo>
                  <a:pt x="542" y="229"/>
                  <a:pt x="543" y="0"/>
                  <a:pt x="602" y="10"/>
                </a:cubicBezTo>
                <a:cubicBezTo>
                  <a:pt x="661" y="20"/>
                  <a:pt x="741" y="265"/>
                  <a:pt x="845" y="362"/>
                </a:cubicBezTo>
                <a:cubicBezTo>
                  <a:pt x="949" y="459"/>
                  <a:pt x="1115" y="583"/>
                  <a:pt x="1228" y="589"/>
                </a:cubicBezTo>
                <a:cubicBezTo>
                  <a:pt x="1341" y="595"/>
                  <a:pt x="1425" y="421"/>
                  <a:pt x="1523" y="397"/>
                </a:cubicBezTo>
                <a:cubicBezTo>
                  <a:pt x="1621" y="373"/>
                  <a:pt x="1695" y="461"/>
                  <a:pt x="1818" y="445"/>
                </a:cubicBezTo>
                <a:cubicBezTo>
                  <a:pt x="1941" y="429"/>
                  <a:pt x="2113" y="277"/>
                  <a:pt x="2260" y="301"/>
                </a:cubicBezTo>
                <a:cubicBezTo>
                  <a:pt x="2407" y="325"/>
                  <a:pt x="2617" y="539"/>
                  <a:pt x="2702" y="589"/>
                </a:cubicBezTo>
                <a:cubicBezTo>
                  <a:pt x="2787" y="639"/>
                  <a:pt x="2757" y="597"/>
                  <a:pt x="2771" y="599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7" name="Freeform 62"/>
          <p:cNvSpPr>
            <a:spLocks/>
          </p:cNvSpPr>
          <p:nvPr/>
        </p:nvSpPr>
        <p:spPr bwMode="auto">
          <a:xfrm>
            <a:off x="1757363" y="3276600"/>
            <a:ext cx="4343400" cy="457200"/>
          </a:xfrm>
          <a:custGeom>
            <a:avLst/>
            <a:gdLst>
              <a:gd name="T0" fmla="*/ 0 w 2688"/>
              <a:gd name="T1" fmla="*/ 266700 h 288"/>
              <a:gd name="T2" fmla="*/ 465364 w 2688"/>
              <a:gd name="T3" fmla="*/ 38100 h 288"/>
              <a:gd name="T4" fmla="*/ 1473654 w 2688"/>
              <a:gd name="T5" fmla="*/ 266700 h 288"/>
              <a:gd name="T6" fmla="*/ 2016579 w 2688"/>
              <a:gd name="T7" fmla="*/ 190500 h 288"/>
              <a:gd name="T8" fmla="*/ 2869746 w 2688"/>
              <a:gd name="T9" fmla="*/ 38100 h 288"/>
              <a:gd name="T10" fmla="*/ 3722914 w 2688"/>
              <a:gd name="T11" fmla="*/ 419100 h 288"/>
              <a:gd name="T12" fmla="*/ 4343400 w 2688"/>
              <a:gd name="T13" fmla="*/ 266700 h 2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88"/>
              <a:gd name="T22" fmla="*/ 0 h 288"/>
              <a:gd name="T23" fmla="*/ 2688 w 2688"/>
              <a:gd name="T24" fmla="*/ 288 h 2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88" h="288">
                <a:moveTo>
                  <a:pt x="0" y="168"/>
                </a:moveTo>
                <a:cubicBezTo>
                  <a:pt x="68" y="96"/>
                  <a:pt x="136" y="24"/>
                  <a:pt x="288" y="24"/>
                </a:cubicBezTo>
                <a:cubicBezTo>
                  <a:pt x="440" y="24"/>
                  <a:pt x="752" y="152"/>
                  <a:pt x="912" y="168"/>
                </a:cubicBezTo>
                <a:cubicBezTo>
                  <a:pt x="1072" y="184"/>
                  <a:pt x="1104" y="144"/>
                  <a:pt x="1248" y="120"/>
                </a:cubicBezTo>
                <a:cubicBezTo>
                  <a:pt x="1392" y="96"/>
                  <a:pt x="1600" y="0"/>
                  <a:pt x="1776" y="24"/>
                </a:cubicBezTo>
                <a:cubicBezTo>
                  <a:pt x="1952" y="48"/>
                  <a:pt x="2152" y="240"/>
                  <a:pt x="2304" y="264"/>
                </a:cubicBezTo>
                <a:cubicBezTo>
                  <a:pt x="2456" y="288"/>
                  <a:pt x="2572" y="228"/>
                  <a:pt x="2688" y="168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8" name="Freeform 64"/>
          <p:cNvSpPr>
            <a:spLocks/>
          </p:cNvSpPr>
          <p:nvPr/>
        </p:nvSpPr>
        <p:spPr bwMode="auto">
          <a:xfrm>
            <a:off x="1595438" y="4572000"/>
            <a:ext cx="1447800" cy="304800"/>
          </a:xfrm>
          <a:custGeom>
            <a:avLst/>
            <a:gdLst>
              <a:gd name="T0" fmla="*/ 0 w 912"/>
              <a:gd name="T1" fmla="*/ 182880 h 360"/>
              <a:gd name="T2" fmla="*/ 381000 w 912"/>
              <a:gd name="T3" fmla="*/ 20320 h 360"/>
              <a:gd name="T4" fmla="*/ 685800 w 912"/>
              <a:gd name="T5" fmla="*/ 60960 h 360"/>
              <a:gd name="T6" fmla="*/ 1066800 w 912"/>
              <a:gd name="T7" fmla="*/ 264160 h 360"/>
              <a:gd name="T8" fmla="*/ 1447800 w 912"/>
              <a:gd name="T9" fmla="*/ 304800 h 3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2"/>
              <a:gd name="T16" fmla="*/ 0 h 360"/>
              <a:gd name="T17" fmla="*/ 912 w 912"/>
              <a:gd name="T18" fmla="*/ 360 h 3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2" h="360">
                <a:moveTo>
                  <a:pt x="0" y="216"/>
                </a:moveTo>
                <a:cubicBezTo>
                  <a:pt x="84" y="132"/>
                  <a:pt x="168" y="48"/>
                  <a:pt x="240" y="24"/>
                </a:cubicBezTo>
                <a:cubicBezTo>
                  <a:pt x="312" y="0"/>
                  <a:pt x="360" y="24"/>
                  <a:pt x="432" y="72"/>
                </a:cubicBezTo>
                <a:cubicBezTo>
                  <a:pt x="504" y="120"/>
                  <a:pt x="592" y="264"/>
                  <a:pt x="672" y="312"/>
                </a:cubicBezTo>
                <a:cubicBezTo>
                  <a:pt x="752" y="360"/>
                  <a:pt x="872" y="352"/>
                  <a:pt x="912" y="36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9" name="Freeform 65"/>
          <p:cNvSpPr>
            <a:spLocks/>
          </p:cNvSpPr>
          <p:nvPr/>
        </p:nvSpPr>
        <p:spPr bwMode="auto">
          <a:xfrm>
            <a:off x="3576638" y="4648200"/>
            <a:ext cx="2286000" cy="520700"/>
          </a:xfrm>
          <a:custGeom>
            <a:avLst/>
            <a:gdLst>
              <a:gd name="T0" fmla="*/ 0 w 1440"/>
              <a:gd name="T1" fmla="*/ 214406 h 680"/>
              <a:gd name="T2" fmla="*/ 457200 w 1440"/>
              <a:gd name="T3" fmla="*/ 214406 h 680"/>
              <a:gd name="T4" fmla="*/ 914400 w 1440"/>
              <a:gd name="T5" fmla="*/ 67385 h 680"/>
              <a:gd name="T6" fmla="*/ 1143000 w 1440"/>
              <a:gd name="T7" fmla="*/ 67385 h 680"/>
              <a:gd name="T8" fmla="*/ 1676400 w 1440"/>
              <a:gd name="T9" fmla="*/ 471693 h 680"/>
              <a:gd name="T10" fmla="*/ 1981200 w 1440"/>
              <a:gd name="T11" fmla="*/ 361427 h 680"/>
              <a:gd name="T12" fmla="*/ 2286000 w 1440"/>
              <a:gd name="T13" fmla="*/ 214406 h 6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40"/>
              <a:gd name="T22" fmla="*/ 0 h 680"/>
              <a:gd name="T23" fmla="*/ 1440 w 1440"/>
              <a:gd name="T24" fmla="*/ 680 h 68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40" h="680">
                <a:moveTo>
                  <a:pt x="0" y="280"/>
                </a:moveTo>
                <a:cubicBezTo>
                  <a:pt x="96" y="296"/>
                  <a:pt x="192" y="312"/>
                  <a:pt x="288" y="280"/>
                </a:cubicBezTo>
                <a:cubicBezTo>
                  <a:pt x="384" y="248"/>
                  <a:pt x="504" y="120"/>
                  <a:pt x="576" y="88"/>
                </a:cubicBezTo>
                <a:cubicBezTo>
                  <a:pt x="648" y="56"/>
                  <a:pt x="640" y="0"/>
                  <a:pt x="720" y="88"/>
                </a:cubicBezTo>
                <a:cubicBezTo>
                  <a:pt x="800" y="176"/>
                  <a:pt x="968" y="552"/>
                  <a:pt x="1056" y="616"/>
                </a:cubicBezTo>
                <a:cubicBezTo>
                  <a:pt x="1144" y="680"/>
                  <a:pt x="1184" y="528"/>
                  <a:pt x="1248" y="472"/>
                </a:cubicBezTo>
                <a:cubicBezTo>
                  <a:pt x="1312" y="416"/>
                  <a:pt x="1408" y="312"/>
                  <a:pt x="1440" y="28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40" name="Freeform 66"/>
          <p:cNvSpPr>
            <a:spLocks/>
          </p:cNvSpPr>
          <p:nvPr/>
        </p:nvSpPr>
        <p:spPr bwMode="auto">
          <a:xfrm>
            <a:off x="1600200" y="4876800"/>
            <a:ext cx="4424363" cy="762000"/>
          </a:xfrm>
          <a:custGeom>
            <a:avLst/>
            <a:gdLst>
              <a:gd name="T0" fmla="*/ 0 w 2787"/>
              <a:gd name="T1" fmla="*/ 129981 h 639"/>
              <a:gd name="T2" fmla="*/ 468313 w 2787"/>
              <a:gd name="T3" fmla="*/ 530657 h 639"/>
              <a:gd name="T4" fmla="*/ 779463 w 2787"/>
              <a:gd name="T5" fmla="*/ 358939 h 639"/>
              <a:gd name="T6" fmla="*/ 955675 w 2787"/>
              <a:gd name="T7" fmla="*/ 11925 h 639"/>
              <a:gd name="T8" fmla="*/ 1341438 w 2787"/>
              <a:gd name="T9" fmla="*/ 431681 h 639"/>
              <a:gd name="T10" fmla="*/ 1949450 w 2787"/>
              <a:gd name="T11" fmla="*/ 702376 h 639"/>
              <a:gd name="T12" fmla="*/ 2417763 w 2787"/>
              <a:gd name="T13" fmla="*/ 473418 h 639"/>
              <a:gd name="T14" fmla="*/ 2886075 w 2787"/>
              <a:gd name="T15" fmla="*/ 530657 h 639"/>
              <a:gd name="T16" fmla="*/ 3587750 w 2787"/>
              <a:gd name="T17" fmla="*/ 358939 h 639"/>
              <a:gd name="T18" fmla="*/ 4289425 w 2787"/>
              <a:gd name="T19" fmla="*/ 702376 h 639"/>
              <a:gd name="T20" fmla="*/ 4398963 w 2787"/>
              <a:gd name="T21" fmla="*/ 714300 h 6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787"/>
              <a:gd name="T34" fmla="*/ 0 h 639"/>
              <a:gd name="T35" fmla="*/ 2787 w 2787"/>
              <a:gd name="T36" fmla="*/ 639 h 63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787" h="639">
                <a:moveTo>
                  <a:pt x="0" y="109"/>
                </a:moveTo>
                <a:cubicBezTo>
                  <a:pt x="106" y="261"/>
                  <a:pt x="213" y="413"/>
                  <a:pt x="295" y="445"/>
                </a:cubicBezTo>
                <a:cubicBezTo>
                  <a:pt x="377" y="477"/>
                  <a:pt x="440" y="373"/>
                  <a:pt x="491" y="301"/>
                </a:cubicBezTo>
                <a:cubicBezTo>
                  <a:pt x="542" y="229"/>
                  <a:pt x="543" y="0"/>
                  <a:pt x="602" y="10"/>
                </a:cubicBezTo>
                <a:cubicBezTo>
                  <a:pt x="661" y="20"/>
                  <a:pt x="741" y="265"/>
                  <a:pt x="845" y="362"/>
                </a:cubicBezTo>
                <a:cubicBezTo>
                  <a:pt x="949" y="459"/>
                  <a:pt x="1115" y="583"/>
                  <a:pt x="1228" y="589"/>
                </a:cubicBezTo>
                <a:cubicBezTo>
                  <a:pt x="1341" y="595"/>
                  <a:pt x="1425" y="421"/>
                  <a:pt x="1523" y="397"/>
                </a:cubicBezTo>
                <a:cubicBezTo>
                  <a:pt x="1621" y="373"/>
                  <a:pt x="1695" y="461"/>
                  <a:pt x="1818" y="445"/>
                </a:cubicBezTo>
                <a:cubicBezTo>
                  <a:pt x="1941" y="429"/>
                  <a:pt x="2113" y="277"/>
                  <a:pt x="2260" y="301"/>
                </a:cubicBezTo>
                <a:cubicBezTo>
                  <a:pt x="2407" y="325"/>
                  <a:pt x="2617" y="539"/>
                  <a:pt x="2702" y="589"/>
                </a:cubicBezTo>
                <a:cubicBezTo>
                  <a:pt x="2787" y="639"/>
                  <a:pt x="2757" y="597"/>
                  <a:pt x="2771" y="599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41" name="Freeform 67"/>
          <p:cNvSpPr>
            <a:spLocks/>
          </p:cNvSpPr>
          <p:nvPr/>
        </p:nvSpPr>
        <p:spPr bwMode="auto">
          <a:xfrm>
            <a:off x="1676400" y="5562600"/>
            <a:ext cx="4343400" cy="457200"/>
          </a:xfrm>
          <a:custGeom>
            <a:avLst/>
            <a:gdLst>
              <a:gd name="T0" fmla="*/ 0 w 2688"/>
              <a:gd name="T1" fmla="*/ 266700 h 288"/>
              <a:gd name="T2" fmla="*/ 465364 w 2688"/>
              <a:gd name="T3" fmla="*/ 38100 h 288"/>
              <a:gd name="T4" fmla="*/ 1473654 w 2688"/>
              <a:gd name="T5" fmla="*/ 266700 h 288"/>
              <a:gd name="T6" fmla="*/ 2016579 w 2688"/>
              <a:gd name="T7" fmla="*/ 190500 h 288"/>
              <a:gd name="T8" fmla="*/ 2869746 w 2688"/>
              <a:gd name="T9" fmla="*/ 38100 h 288"/>
              <a:gd name="T10" fmla="*/ 3722914 w 2688"/>
              <a:gd name="T11" fmla="*/ 419100 h 288"/>
              <a:gd name="T12" fmla="*/ 4343400 w 2688"/>
              <a:gd name="T13" fmla="*/ 266700 h 2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88"/>
              <a:gd name="T22" fmla="*/ 0 h 288"/>
              <a:gd name="T23" fmla="*/ 2688 w 2688"/>
              <a:gd name="T24" fmla="*/ 288 h 2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88" h="288">
                <a:moveTo>
                  <a:pt x="0" y="168"/>
                </a:moveTo>
                <a:cubicBezTo>
                  <a:pt x="68" y="96"/>
                  <a:pt x="136" y="24"/>
                  <a:pt x="288" y="24"/>
                </a:cubicBezTo>
                <a:cubicBezTo>
                  <a:pt x="440" y="24"/>
                  <a:pt x="752" y="152"/>
                  <a:pt x="912" y="168"/>
                </a:cubicBezTo>
                <a:cubicBezTo>
                  <a:pt x="1072" y="184"/>
                  <a:pt x="1104" y="144"/>
                  <a:pt x="1248" y="120"/>
                </a:cubicBezTo>
                <a:cubicBezTo>
                  <a:pt x="1392" y="96"/>
                  <a:pt x="1600" y="0"/>
                  <a:pt x="1776" y="24"/>
                </a:cubicBezTo>
                <a:cubicBezTo>
                  <a:pt x="1952" y="48"/>
                  <a:pt x="2152" y="240"/>
                  <a:pt x="2304" y="264"/>
                </a:cubicBezTo>
                <a:cubicBezTo>
                  <a:pt x="2456" y="288"/>
                  <a:pt x="2572" y="228"/>
                  <a:pt x="2688" y="168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42" name="Rectangle 68"/>
          <p:cNvSpPr>
            <a:spLocks noChangeArrowheads="1"/>
          </p:cNvSpPr>
          <p:nvPr/>
        </p:nvSpPr>
        <p:spPr bwMode="auto">
          <a:xfrm>
            <a:off x="1752600" y="4495800"/>
            <a:ext cx="76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43" name="Rectangle 69"/>
          <p:cNvSpPr>
            <a:spLocks noChangeArrowheads="1"/>
          </p:cNvSpPr>
          <p:nvPr/>
        </p:nvSpPr>
        <p:spPr bwMode="auto">
          <a:xfrm>
            <a:off x="1905000" y="4572000"/>
            <a:ext cx="76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44" name="Rectangle 70"/>
          <p:cNvSpPr>
            <a:spLocks noChangeArrowheads="1"/>
          </p:cNvSpPr>
          <p:nvPr/>
        </p:nvSpPr>
        <p:spPr bwMode="auto">
          <a:xfrm>
            <a:off x="2057400" y="4495800"/>
            <a:ext cx="76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45" name="Rectangle 71"/>
          <p:cNvSpPr>
            <a:spLocks noChangeArrowheads="1"/>
          </p:cNvSpPr>
          <p:nvPr/>
        </p:nvSpPr>
        <p:spPr bwMode="auto">
          <a:xfrm>
            <a:off x="2209800" y="4495800"/>
            <a:ext cx="76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46" name="Rectangle 72"/>
          <p:cNvSpPr>
            <a:spLocks noChangeArrowheads="1"/>
          </p:cNvSpPr>
          <p:nvPr/>
        </p:nvSpPr>
        <p:spPr bwMode="auto">
          <a:xfrm>
            <a:off x="2362200" y="4495800"/>
            <a:ext cx="76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47" name="Rectangle 73"/>
          <p:cNvSpPr>
            <a:spLocks noChangeArrowheads="1"/>
          </p:cNvSpPr>
          <p:nvPr/>
        </p:nvSpPr>
        <p:spPr bwMode="auto">
          <a:xfrm>
            <a:off x="2514600" y="4495800"/>
            <a:ext cx="76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48" name="Rectangle 74"/>
          <p:cNvSpPr>
            <a:spLocks noChangeArrowheads="1"/>
          </p:cNvSpPr>
          <p:nvPr/>
        </p:nvSpPr>
        <p:spPr bwMode="auto">
          <a:xfrm>
            <a:off x="2667000" y="4495800"/>
            <a:ext cx="76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49" name="Rectangle 75"/>
          <p:cNvSpPr>
            <a:spLocks noChangeArrowheads="1"/>
          </p:cNvSpPr>
          <p:nvPr/>
        </p:nvSpPr>
        <p:spPr bwMode="auto">
          <a:xfrm>
            <a:off x="2819400" y="4495800"/>
            <a:ext cx="76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50" name="Rectangle 76"/>
          <p:cNvSpPr>
            <a:spLocks noChangeArrowheads="1"/>
          </p:cNvSpPr>
          <p:nvPr/>
        </p:nvSpPr>
        <p:spPr bwMode="auto">
          <a:xfrm>
            <a:off x="2971800" y="4495800"/>
            <a:ext cx="76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51" name="Rectangle 77"/>
          <p:cNvSpPr>
            <a:spLocks noChangeArrowheads="1"/>
          </p:cNvSpPr>
          <p:nvPr/>
        </p:nvSpPr>
        <p:spPr bwMode="auto">
          <a:xfrm>
            <a:off x="3124200" y="4495800"/>
            <a:ext cx="76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52" name="Rectangle 78"/>
          <p:cNvSpPr>
            <a:spLocks noChangeArrowheads="1"/>
          </p:cNvSpPr>
          <p:nvPr/>
        </p:nvSpPr>
        <p:spPr bwMode="auto">
          <a:xfrm>
            <a:off x="3276600" y="4495800"/>
            <a:ext cx="76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53" name="Rectangle 79"/>
          <p:cNvSpPr>
            <a:spLocks noChangeArrowheads="1"/>
          </p:cNvSpPr>
          <p:nvPr/>
        </p:nvSpPr>
        <p:spPr bwMode="auto">
          <a:xfrm>
            <a:off x="3429000" y="4495800"/>
            <a:ext cx="76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54" name="Rectangle 80"/>
          <p:cNvSpPr>
            <a:spLocks noChangeArrowheads="1"/>
          </p:cNvSpPr>
          <p:nvPr/>
        </p:nvSpPr>
        <p:spPr bwMode="auto">
          <a:xfrm>
            <a:off x="3581400" y="4495800"/>
            <a:ext cx="76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55" name="Rectangle 81"/>
          <p:cNvSpPr>
            <a:spLocks noChangeArrowheads="1"/>
          </p:cNvSpPr>
          <p:nvPr/>
        </p:nvSpPr>
        <p:spPr bwMode="auto">
          <a:xfrm>
            <a:off x="3733800" y="4495800"/>
            <a:ext cx="76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56" name="Rectangle 82"/>
          <p:cNvSpPr>
            <a:spLocks noChangeArrowheads="1"/>
          </p:cNvSpPr>
          <p:nvPr/>
        </p:nvSpPr>
        <p:spPr bwMode="auto">
          <a:xfrm>
            <a:off x="3886200" y="4495800"/>
            <a:ext cx="76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57" name="Rectangle 83"/>
          <p:cNvSpPr>
            <a:spLocks noChangeArrowheads="1"/>
          </p:cNvSpPr>
          <p:nvPr/>
        </p:nvSpPr>
        <p:spPr bwMode="auto">
          <a:xfrm>
            <a:off x="4038600" y="4495800"/>
            <a:ext cx="76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58" name="Rectangle 84"/>
          <p:cNvSpPr>
            <a:spLocks noChangeArrowheads="1"/>
          </p:cNvSpPr>
          <p:nvPr/>
        </p:nvSpPr>
        <p:spPr bwMode="auto">
          <a:xfrm>
            <a:off x="4191000" y="4495800"/>
            <a:ext cx="76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59" name="Rectangle 85"/>
          <p:cNvSpPr>
            <a:spLocks noChangeArrowheads="1"/>
          </p:cNvSpPr>
          <p:nvPr/>
        </p:nvSpPr>
        <p:spPr bwMode="auto">
          <a:xfrm>
            <a:off x="4343400" y="4495800"/>
            <a:ext cx="76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60" name="Rectangle 86"/>
          <p:cNvSpPr>
            <a:spLocks noChangeArrowheads="1"/>
          </p:cNvSpPr>
          <p:nvPr/>
        </p:nvSpPr>
        <p:spPr bwMode="auto">
          <a:xfrm>
            <a:off x="4495800" y="4495800"/>
            <a:ext cx="76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61" name="Rectangle 87"/>
          <p:cNvSpPr>
            <a:spLocks noChangeArrowheads="1"/>
          </p:cNvSpPr>
          <p:nvPr/>
        </p:nvSpPr>
        <p:spPr bwMode="auto">
          <a:xfrm>
            <a:off x="4648200" y="4495800"/>
            <a:ext cx="76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62" name="Rectangle 88"/>
          <p:cNvSpPr>
            <a:spLocks noChangeArrowheads="1"/>
          </p:cNvSpPr>
          <p:nvPr/>
        </p:nvSpPr>
        <p:spPr bwMode="auto">
          <a:xfrm>
            <a:off x="4800600" y="4495800"/>
            <a:ext cx="76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63" name="Rectangle 89"/>
          <p:cNvSpPr>
            <a:spLocks noChangeArrowheads="1"/>
          </p:cNvSpPr>
          <p:nvPr/>
        </p:nvSpPr>
        <p:spPr bwMode="auto">
          <a:xfrm>
            <a:off x="4953000" y="4495800"/>
            <a:ext cx="76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64" name="Rectangle 90"/>
          <p:cNvSpPr>
            <a:spLocks noChangeArrowheads="1"/>
          </p:cNvSpPr>
          <p:nvPr/>
        </p:nvSpPr>
        <p:spPr bwMode="auto">
          <a:xfrm>
            <a:off x="5105400" y="4495800"/>
            <a:ext cx="76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65" name="Rectangle 91"/>
          <p:cNvSpPr>
            <a:spLocks noChangeArrowheads="1"/>
          </p:cNvSpPr>
          <p:nvPr/>
        </p:nvSpPr>
        <p:spPr bwMode="auto">
          <a:xfrm>
            <a:off x="5257800" y="4495800"/>
            <a:ext cx="76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66" name="Rectangle 92"/>
          <p:cNvSpPr>
            <a:spLocks noChangeArrowheads="1"/>
          </p:cNvSpPr>
          <p:nvPr/>
        </p:nvSpPr>
        <p:spPr bwMode="auto">
          <a:xfrm>
            <a:off x="5410200" y="4495800"/>
            <a:ext cx="76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67" name="Rectangle 93"/>
          <p:cNvSpPr>
            <a:spLocks noChangeArrowheads="1"/>
          </p:cNvSpPr>
          <p:nvPr/>
        </p:nvSpPr>
        <p:spPr bwMode="auto">
          <a:xfrm>
            <a:off x="5562600" y="4495800"/>
            <a:ext cx="76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68" name="Rectangle 94"/>
          <p:cNvSpPr>
            <a:spLocks noChangeArrowheads="1"/>
          </p:cNvSpPr>
          <p:nvPr/>
        </p:nvSpPr>
        <p:spPr bwMode="auto">
          <a:xfrm>
            <a:off x="5715000" y="4495800"/>
            <a:ext cx="76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69" name="Rectangle 95"/>
          <p:cNvSpPr>
            <a:spLocks noChangeArrowheads="1"/>
          </p:cNvSpPr>
          <p:nvPr/>
        </p:nvSpPr>
        <p:spPr bwMode="auto">
          <a:xfrm>
            <a:off x="5867400" y="4495800"/>
            <a:ext cx="76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70" name="Text Box 97"/>
          <p:cNvSpPr txBox="1">
            <a:spLocks noChangeArrowheads="1"/>
          </p:cNvSpPr>
          <p:nvPr/>
        </p:nvSpPr>
        <p:spPr bwMode="auto">
          <a:xfrm>
            <a:off x="2590800" y="4191000"/>
            <a:ext cx="2287588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Pulsed </a:t>
            </a:r>
            <a:r>
              <a:rPr lang="en-US" i="1"/>
              <a:t>Sinewave</a:t>
            </a:r>
            <a:r>
              <a:rPr lang="en-US"/>
              <a:t> speech</a:t>
            </a:r>
          </a:p>
        </p:txBody>
      </p:sp>
      <p:sp>
        <p:nvSpPr>
          <p:cNvPr id="56371" name="Text Box 98"/>
          <p:cNvSpPr txBox="1">
            <a:spLocks noChangeArrowheads="1"/>
          </p:cNvSpPr>
          <p:nvPr/>
        </p:nvSpPr>
        <p:spPr bwMode="auto">
          <a:xfrm>
            <a:off x="7693025" y="2406650"/>
            <a:ext cx="392113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S1</a:t>
            </a:r>
          </a:p>
        </p:txBody>
      </p:sp>
      <p:sp>
        <p:nvSpPr>
          <p:cNvPr id="56372" name="Text Box 99"/>
          <p:cNvSpPr txBox="1">
            <a:spLocks noChangeArrowheads="1"/>
          </p:cNvSpPr>
          <p:nvPr/>
        </p:nvSpPr>
        <p:spPr bwMode="auto">
          <a:xfrm>
            <a:off x="7693025" y="4768850"/>
            <a:ext cx="1071563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S1-pulsed</a:t>
            </a:r>
          </a:p>
        </p:txBody>
      </p:sp>
      <p:sp>
        <p:nvSpPr>
          <p:cNvPr id="56373" name="Text Box 100"/>
          <p:cNvSpPr txBox="1">
            <a:spLocks noChangeArrowheads="1"/>
          </p:cNvSpPr>
          <p:nvPr/>
        </p:nvSpPr>
        <p:spPr bwMode="auto">
          <a:xfrm>
            <a:off x="7693025" y="3016250"/>
            <a:ext cx="392113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S2</a:t>
            </a:r>
          </a:p>
        </p:txBody>
      </p:sp>
      <p:sp>
        <p:nvSpPr>
          <p:cNvPr id="56374" name="Text Box 101"/>
          <p:cNvSpPr txBox="1">
            <a:spLocks noChangeArrowheads="1"/>
          </p:cNvSpPr>
          <p:nvPr/>
        </p:nvSpPr>
        <p:spPr bwMode="auto">
          <a:xfrm>
            <a:off x="7693025" y="5378450"/>
            <a:ext cx="1071563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S2-pulsed</a:t>
            </a:r>
          </a:p>
        </p:txBody>
      </p:sp>
      <p:sp>
        <p:nvSpPr>
          <p:cNvPr id="56375" name="Text Box 102"/>
          <p:cNvSpPr txBox="1">
            <a:spLocks noChangeArrowheads="1"/>
          </p:cNvSpPr>
          <p:nvPr/>
        </p:nvSpPr>
        <p:spPr bwMode="auto">
          <a:xfrm>
            <a:off x="6230938" y="2408238"/>
            <a:ext cx="349250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/>
              <a:t>F3</a:t>
            </a:r>
          </a:p>
        </p:txBody>
      </p:sp>
      <p:sp>
        <p:nvSpPr>
          <p:cNvPr id="56376" name="Text Box 103"/>
          <p:cNvSpPr txBox="1">
            <a:spLocks noChangeArrowheads="1"/>
          </p:cNvSpPr>
          <p:nvPr/>
        </p:nvSpPr>
        <p:spPr bwMode="auto">
          <a:xfrm>
            <a:off x="6230938" y="3019425"/>
            <a:ext cx="34925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/>
              <a:t>F2</a:t>
            </a:r>
          </a:p>
        </p:txBody>
      </p:sp>
      <p:sp>
        <p:nvSpPr>
          <p:cNvPr id="56377" name="Text Box 104"/>
          <p:cNvSpPr txBox="1">
            <a:spLocks noChangeArrowheads="1"/>
          </p:cNvSpPr>
          <p:nvPr/>
        </p:nvSpPr>
        <p:spPr bwMode="auto">
          <a:xfrm>
            <a:off x="6230938" y="3400425"/>
            <a:ext cx="34925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/>
              <a:t>F1</a:t>
            </a:r>
          </a:p>
        </p:txBody>
      </p:sp>
      <p:sp>
        <p:nvSpPr>
          <p:cNvPr id="56378" name="Text Box 105"/>
          <p:cNvSpPr txBox="1">
            <a:spLocks noChangeArrowheads="1"/>
          </p:cNvSpPr>
          <p:nvPr/>
        </p:nvSpPr>
        <p:spPr bwMode="auto">
          <a:xfrm>
            <a:off x="6248400" y="4676775"/>
            <a:ext cx="34925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/>
              <a:t>F3</a:t>
            </a:r>
          </a:p>
        </p:txBody>
      </p:sp>
      <p:sp>
        <p:nvSpPr>
          <p:cNvPr id="56379" name="Text Box 106"/>
          <p:cNvSpPr txBox="1">
            <a:spLocks noChangeArrowheads="1"/>
          </p:cNvSpPr>
          <p:nvPr/>
        </p:nvSpPr>
        <p:spPr bwMode="auto">
          <a:xfrm>
            <a:off x="6248400" y="5287963"/>
            <a:ext cx="349250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/>
              <a:t>F2</a:t>
            </a:r>
          </a:p>
        </p:txBody>
      </p:sp>
      <p:sp>
        <p:nvSpPr>
          <p:cNvPr id="56380" name="Text Box 107"/>
          <p:cNvSpPr txBox="1">
            <a:spLocks noChangeArrowheads="1"/>
          </p:cNvSpPr>
          <p:nvPr/>
        </p:nvSpPr>
        <p:spPr bwMode="auto">
          <a:xfrm>
            <a:off x="6248400" y="5668963"/>
            <a:ext cx="349250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/>
              <a:t>F1</a:t>
            </a:r>
          </a:p>
        </p:txBody>
      </p:sp>
    </p:spTree>
    <p:extLst>
      <p:ext uri="{BB962C8B-B14F-4D97-AF65-F5344CB8AC3E}">
        <p14:creationId xmlns:p14="http://schemas.microsoft.com/office/powerpoint/2010/main" val="2163273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8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8" fill="hold"/>
                                        <p:tgtEl>
                                          <p:spTgt spid="348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16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16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8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78" fill="hold"/>
                                        <p:tgtEl>
                                          <p:spTgt spid="348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16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16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8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173" fill="hold"/>
                                        <p:tgtEl>
                                          <p:spTgt spid="348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16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16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8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73" fill="hold"/>
                                        <p:tgtEl>
                                          <p:spTgt spid="348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16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16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72400" y="0"/>
            <a:ext cx="1371600" cy="9144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GB" sz="2800"/>
              <a:t>Speech Music</a:t>
            </a:r>
            <a:endParaRPr lang="en-GB" sz="4000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850" y="762000"/>
            <a:ext cx="79311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3524" name="Picture 4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382000" y="17526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2400" y="2667000"/>
            <a:ext cx="7924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3526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432800" y="32766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2400" y="4724400"/>
            <a:ext cx="7924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3528" name="Picture 8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432800" y="54864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2133600" y="152400"/>
            <a:ext cx="2773363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Courtesy of</a:t>
            </a:r>
            <a:r>
              <a:rPr lang="en-US"/>
              <a:t> </a:t>
            </a:r>
            <a:r>
              <a:rPr lang="en-US" b="1"/>
              <a:t>Dr. Chris Darwin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1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35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" fill="hold"/>
                                        <p:tgtEl>
                                          <p:spTgt spid="3635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52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352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35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73" fill="hold"/>
                                        <p:tgtEl>
                                          <p:spTgt spid="3635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52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352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35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73" fill="hold"/>
                                        <p:tgtEl>
                                          <p:spTgt spid="3635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52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352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0" name="Straight Arrow Connector 1049"/>
          <p:cNvCxnSpPr/>
          <p:nvPr/>
        </p:nvCxnSpPr>
        <p:spPr bwMode="auto">
          <a:xfrm flipH="1" flipV="1">
            <a:off x="7041890" y="924457"/>
            <a:ext cx="2381" cy="448792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52" name="TextBox 1051"/>
          <p:cNvSpPr txBox="1"/>
          <p:nvPr/>
        </p:nvSpPr>
        <p:spPr>
          <a:xfrm>
            <a:off x="6739471" y="5012269"/>
            <a:ext cx="654797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Fast</a:t>
            </a:r>
            <a:endParaRPr lang="en-US" b="1" dirty="0"/>
          </a:p>
        </p:txBody>
      </p:sp>
      <p:sp>
        <p:nvSpPr>
          <p:cNvPr id="1053" name="TextBox 1052"/>
          <p:cNvSpPr txBox="1"/>
          <p:nvPr/>
        </p:nvSpPr>
        <p:spPr>
          <a:xfrm>
            <a:off x="6714070" y="1397001"/>
            <a:ext cx="71202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Slow</a:t>
            </a:r>
            <a:endParaRPr lang="en-US" b="1" dirty="0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3270250" y="38068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/>
          </a:p>
        </p:txBody>
      </p:sp>
      <p:sp>
        <p:nvSpPr>
          <p:cNvPr id="27651" name="Freeform 3"/>
          <p:cNvSpPr>
            <a:spLocks/>
          </p:cNvSpPr>
          <p:nvPr/>
        </p:nvSpPr>
        <p:spPr bwMode="auto">
          <a:xfrm>
            <a:off x="7886700" y="1524000"/>
            <a:ext cx="139700" cy="101600"/>
          </a:xfrm>
          <a:custGeom>
            <a:avLst/>
            <a:gdLst>
              <a:gd name="T0" fmla="*/ 0 w 88"/>
              <a:gd name="T1" fmla="*/ 0 h 64"/>
              <a:gd name="T2" fmla="*/ 40322500 w 88"/>
              <a:gd name="T3" fmla="*/ 0 h 64"/>
              <a:gd name="T4" fmla="*/ 60483750 w 88"/>
              <a:gd name="T5" fmla="*/ 0 h 64"/>
              <a:gd name="T6" fmla="*/ 60483750 w 88"/>
              <a:gd name="T7" fmla="*/ 40322500 h 64"/>
              <a:gd name="T8" fmla="*/ 100806250 w 88"/>
              <a:gd name="T9" fmla="*/ 120967500 h 64"/>
              <a:gd name="T10" fmla="*/ 141128750 w 88"/>
              <a:gd name="T11" fmla="*/ 40322500 h 64"/>
              <a:gd name="T12" fmla="*/ 161290000 w 88"/>
              <a:gd name="T13" fmla="*/ 0 h 64"/>
              <a:gd name="T14" fmla="*/ 181451250 w 88"/>
              <a:gd name="T15" fmla="*/ 0 h 64"/>
              <a:gd name="T16" fmla="*/ 201612500 w 88"/>
              <a:gd name="T17" fmla="*/ 0 h 64"/>
              <a:gd name="T18" fmla="*/ 221773750 w 88"/>
              <a:gd name="T19" fmla="*/ 0 h 64"/>
              <a:gd name="T20" fmla="*/ 201612500 w 88"/>
              <a:gd name="T21" fmla="*/ 0 h 64"/>
              <a:gd name="T22" fmla="*/ 201612500 w 88"/>
              <a:gd name="T23" fmla="*/ 20161250 h 64"/>
              <a:gd name="T24" fmla="*/ 201612500 w 88"/>
              <a:gd name="T25" fmla="*/ 20161250 h 64"/>
              <a:gd name="T26" fmla="*/ 181451250 w 88"/>
              <a:gd name="T27" fmla="*/ 20161250 h 64"/>
              <a:gd name="T28" fmla="*/ 181451250 w 88"/>
              <a:gd name="T29" fmla="*/ 60483750 h 64"/>
              <a:gd name="T30" fmla="*/ 181451250 w 88"/>
              <a:gd name="T31" fmla="*/ 100806250 h 64"/>
              <a:gd name="T32" fmla="*/ 181451250 w 88"/>
              <a:gd name="T33" fmla="*/ 141128750 h 64"/>
              <a:gd name="T34" fmla="*/ 201612500 w 88"/>
              <a:gd name="T35" fmla="*/ 141128750 h 64"/>
              <a:gd name="T36" fmla="*/ 201612500 w 88"/>
              <a:gd name="T37" fmla="*/ 141128750 h 64"/>
              <a:gd name="T38" fmla="*/ 201612500 w 88"/>
              <a:gd name="T39" fmla="*/ 141128750 h 64"/>
              <a:gd name="T40" fmla="*/ 221773750 w 88"/>
              <a:gd name="T41" fmla="*/ 141128750 h 64"/>
              <a:gd name="T42" fmla="*/ 201612500 w 88"/>
              <a:gd name="T43" fmla="*/ 161290000 h 64"/>
              <a:gd name="T44" fmla="*/ 181451250 w 88"/>
              <a:gd name="T45" fmla="*/ 161290000 h 64"/>
              <a:gd name="T46" fmla="*/ 141128750 w 88"/>
              <a:gd name="T47" fmla="*/ 161290000 h 64"/>
              <a:gd name="T48" fmla="*/ 141128750 w 88"/>
              <a:gd name="T49" fmla="*/ 141128750 h 64"/>
              <a:gd name="T50" fmla="*/ 161290000 w 88"/>
              <a:gd name="T51" fmla="*/ 141128750 h 64"/>
              <a:gd name="T52" fmla="*/ 161290000 w 88"/>
              <a:gd name="T53" fmla="*/ 141128750 h 64"/>
              <a:gd name="T54" fmla="*/ 161290000 w 88"/>
              <a:gd name="T55" fmla="*/ 141128750 h 64"/>
              <a:gd name="T56" fmla="*/ 161290000 w 88"/>
              <a:gd name="T57" fmla="*/ 120967500 h 64"/>
              <a:gd name="T58" fmla="*/ 161290000 w 88"/>
              <a:gd name="T59" fmla="*/ 20161250 h 64"/>
              <a:gd name="T60" fmla="*/ 141128750 w 88"/>
              <a:gd name="T61" fmla="*/ 100806250 h 64"/>
              <a:gd name="T62" fmla="*/ 120967500 w 88"/>
              <a:gd name="T63" fmla="*/ 141128750 h 64"/>
              <a:gd name="T64" fmla="*/ 120967500 w 88"/>
              <a:gd name="T65" fmla="*/ 141128750 h 64"/>
              <a:gd name="T66" fmla="*/ 100806250 w 88"/>
              <a:gd name="T67" fmla="*/ 161290000 h 64"/>
              <a:gd name="T68" fmla="*/ 100806250 w 88"/>
              <a:gd name="T69" fmla="*/ 161290000 h 64"/>
              <a:gd name="T70" fmla="*/ 100806250 w 88"/>
              <a:gd name="T71" fmla="*/ 141128750 h 64"/>
              <a:gd name="T72" fmla="*/ 40322500 w 88"/>
              <a:gd name="T73" fmla="*/ 20161250 h 64"/>
              <a:gd name="T74" fmla="*/ 40322500 w 88"/>
              <a:gd name="T75" fmla="*/ 100806250 h 64"/>
              <a:gd name="T76" fmla="*/ 40322500 w 88"/>
              <a:gd name="T77" fmla="*/ 141128750 h 64"/>
              <a:gd name="T78" fmla="*/ 40322500 w 88"/>
              <a:gd name="T79" fmla="*/ 141128750 h 64"/>
              <a:gd name="T80" fmla="*/ 40322500 w 88"/>
              <a:gd name="T81" fmla="*/ 141128750 h 64"/>
              <a:gd name="T82" fmla="*/ 60483750 w 88"/>
              <a:gd name="T83" fmla="*/ 141128750 h 64"/>
              <a:gd name="T84" fmla="*/ 60483750 w 88"/>
              <a:gd name="T85" fmla="*/ 141128750 h 64"/>
              <a:gd name="T86" fmla="*/ 40322500 w 88"/>
              <a:gd name="T87" fmla="*/ 161290000 h 64"/>
              <a:gd name="T88" fmla="*/ 0 w 88"/>
              <a:gd name="T89" fmla="*/ 161290000 h 64"/>
              <a:gd name="T90" fmla="*/ 0 w 88"/>
              <a:gd name="T91" fmla="*/ 141128750 h 64"/>
              <a:gd name="T92" fmla="*/ 20161250 w 88"/>
              <a:gd name="T93" fmla="*/ 141128750 h 64"/>
              <a:gd name="T94" fmla="*/ 20161250 w 88"/>
              <a:gd name="T95" fmla="*/ 141128750 h 64"/>
              <a:gd name="T96" fmla="*/ 20161250 w 88"/>
              <a:gd name="T97" fmla="*/ 141128750 h 64"/>
              <a:gd name="T98" fmla="*/ 40322500 w 88"/>
              <a:gd name="T99" fmla="*/ 120967500 h 64"/>
              <a:gd name="T100" fmla="*/ 40322500 w 88"/>
              <a:gd name="T101" fmla="*/ 100806250 h 64"/>
              <a:gd name="T102" fmla="*/ 40322500 w 88"/>
              <a:gd name="T103" fmla="*/ 40322500 h 64"/>
              <a:gd name="T104" fmla="*/ 40322500 w 88"/>
              <a:gd name="T105" fmla="*/ 20161250 h 64"/>
              <a:gd name="T106" fmla="*/ 20161250 w 88"/>
              <a:gd name="T107" fmla="*/ 20161250 h 64"/>
              <a:gd name="T108" fmla="*/ 20161250 w 88"/>
              <a:gd name="T109" fmla="*/ 0 h 64"/>
              <a:gd name="T110" fmla="*/ 0 w 88"/>
              <a:gd name="T111" fmla="*/ 0 h 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88"/>
              <a:gd name="T169" fmla="*/ 0 h 64"/>
              <a:gd name="T170" fmla="*/ 88 w 88"/>
              <a:gd name="T171" fmla="*/ 64 h 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88" h="64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24" y="0"/>
                </a:lnTo>
                <a:lnTo>
                  <a:pt x="24" y="8"/>
                </a:lnTo>
                <a:lnTo>
                  <a:pt x="24" y="16"/>
                </a:lnTo>
                <a:lnTo>
                  <a:pt x="40" y="48"/>
                </a:lnTo>
                <a:lnTo>
                  <a:pt x="56" y="16"/>
                </a:lnTo>
                <a:lnTo>
                  <a:pt x="64" y="8"/>
                </a:lnTo>
                <a:lnTo>
                  <a:pt x="64" y="0"/>
                </a:lnTo>
                <a:lnTo>
                  <a:pt x="72" y="0"/>
                </a:lnTo>
                <a:lnTo>
                  <a:pt x="80" y="0"/>
                </a:lnTo>
                <a:lnTo>
                  <a:pt x="88" y="0"/>
                </a:lnTo>
                <a:lnTo>
                  <a:pt x="80" y="0"/>
                </a:lnTo>
                <a:lnTo>
                  <a:pt x="80" y="8"/>
                </a:lnTo>
                <a:lnTo>
                  <a:pt x="72" y="8"/>
                </a:lnTo>
                <a:lnTo>
                  <a:pt x="72" y="16"/>
                </a:lnTo>
                <a:lnTo>
                  <a:pt x="72" y="24"/>
                </a:lnTo>
                <a:lnTo>
                  <a:pt x="72" y="40"/>
                </a:lnTo>
                <a:lnTo>
                  <a:pt x="72" y="48"/>
                </a:lnTo>
                <a:lnTo>
                  <a:pt x="72" y="56"/>
                </a:lnTo>
                <a:lnTo>
                  <a:pt x="80" y="56"/>
                </a:lnTo>
                <a:lnTo>
                  <a:pt x="88" y="56"/>
                </a:lnTo>
                <a:lnTo>
                  <a:pt x="88" y="64"/>
                </a:lnTo>
                <a:lnTo>
                  <a:pt x="80" y="64"/>
                </a:lnTo>
                <a:lnTo>
                  <a:pt x="72" y="64"/>
                </a:lnTo>
                <a:lnTo>
                  <a:pt x="64" y="64"/>
                </a:lnTo>
                <a:lnTo>
                  <a:pt x="56" y="64"/>
                </a:lnTo>
                <a:lnTo>
                  <a:pt x="56" y="56"/>
                </a:lnTo>
                <a:lnTo>
                  <a:pt x="64" y="56"/>
                </a:lnTo>
                <a:lnTo>
                  <a:pt x="64" y="48"/>
                </a:lnTo>
                <a:lnTo>
                  <a:pt x="64" y="40"/>
                </a:lnTo>
                <a:lnTo>
                  <a:pt x="64" y="8"/>
                </a:lnTo>
                <a:lnTo>
                  <a:pt x="56" y="40"/>
                </a:lnTo>
                <a:lnTo>
                  <a:pt x="48" y="48"/>
                </a:lnTo>
                <a:lnTo>
                  <a:pt x="48" y="56"/>
                </a:lnTo>
                <a:lnTo>
                  <a:pt x="40" y="64"/>
                </a:lnTo>
                <a:lnTo>
                  <a:pt x="40" y="56"/>
                </a:lnTo>
                <a:lnTo>
                  <a:pt x="16" y="8"/>
                </a:lnTo>
                <a:lnTo>
                  <a:pt x="16" y="40"/>
                </a:lnTo>
                <a:lnTo>
                  <a:pt x="16" y="48"/>
                </a:lnTo>
                <a:lnTo>
                  <a:pt x="16" y="56"/>
                </a:lnTo>
                <a:lnTo>
                  <a:pt x="24" y="56"/>
                </a:lnTo>
                <a:lnTo>
                  <a:pt x="24" y="64"/>
                </a:lnTo>
                <a:lnTo>
                  <a:pt x="16" y="64"/>
                </a:lnTo>
                <a:lnTo>
                  <a:pt x="0" y="64"/>
                </a:lnTo>
                <a:lnTo>
                  <a:pt x="0" y="56"/>
                </a:lnTo>
                <a:lnTo>
                  <a:pt x="8" y="56"/>
                </a:lnTo>
                <a:lnTo>
                  <a:pt x="16" y="48"/>
                </a:lnTo>
                <a:lnTo>
                  <a:pt x="16" y="40"/>
                </a:lnTo>
                <a:lnTo>
                  <a:pt x="16" y="24"/>
                </a:lnTo>
                <a:lnTo>
                  <a:pt x="16" y="16"/>
                </a:lnTo>
                <a:lnTo>
                  <a:pt x="16" y="8"/>
                </a:lnTo>
                <a:lnTo>
                  <a:pt x="8" y="8"/>
                </a:lnTo>
                <a:lnTo>
                  <a:pt x="8" y="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2" name="Freeform 4"/>
          <p:cNvSpPr>
            <a:spLocks/>
          </p:cNvSpPr>
          <p:nvPr/>
        </p:nvSpPr>
        <p:spPr bwMode="auto">
          <a:xfrm>
            <a:off x="7886700" y="1524000"/>
            <a:ext cx="139700" cy="101600"/>
          </a:xfrm>
          <a:custGeom>
            <a:avLst/>
            <a:gdLst>
              <a:gd name="T0" fmla="*/ 0 w 88"/>
              <a:gd name="T1" fmla="*/ 0 h 64"/>
              <a:gd name="T2" fmla="*/ 40322500 w 88"/>
              <a:gd name="T3" fmla="*/ 0 h 64"/>
              <a:gd name="T4" fmla="*/ 60483750 w 88"/>
              <a:gd name="T5" fmla="*/ 0 h 64"/>
              <a:gd name="T6" fmla="*/ 60483750 w 88"/>
              <a:gd name="T7" fmla="*/ 40322500 h 64"/>
              <a:gd name="T8" fmla="*/ 141128750 w 88"/>
              <a:gd name="T9" fmla="*/ 40322500 h 64"/>
              <a:gd name="T10" fmla="*/ 161290000 w 88"/>
              <a:gd name="T11" fmla="*/ 0 h 64"/>
              <a:gd name="T12" fmla="*/ 181451250 w 88"/>
              <a:gd name="T13" fmla="*/ 0 h 64"/>
              <a:gd name="T14" fmla="*/ 221773750 w 88"/>
              <a:gd name="T15" fmla="*/ 0 h 64"/>
              <a:gd name="T16" fmla="*/ 221773750 w 88"/>
              <a:gd name="T17" fmla="*/ 0 h 64"/>
              <a:gd name="T18" fmla="*/ 201612500 w 88"/>
              <a:gd name="T19" fmla="*/ 0 h 64"/>
              <a:gd name="T20" fmla="*/ 201612500 w 88"/>
              <a:gd name="T21" fmla="*/ 20161250 h 64"/>
              <a:gd name="T22" fmla="*/ 181451250 w 88"/>
              <a:gd name="T23" fmla="*/ 20161250 h 64"/>
              <a:gd name="T24" fmla="*/ 181451250 w 88"/>
              <a:gd name="T25" fmla="*/ 60483750 h 64"/>
              <a:gd name="T26" fmla="*/ 181451250 w 88"/>
              <a:gd name="T27" fmla="*/ 120967500 h 64"/>
              <a:gd name="T28" fmla="*/ 201612500 w 88"/>
              <a:gd name="T29" fmla="*/ 141128750 h 64"/>
              <a:gd name="T30" fmla="*/ 201612500 w 88"/>
              <a:gd name="T31" fmla="*/ 141128750 h 64"/>
              <a:gd name="T32" fmla="*/ 201612500 w 88"/>
              <a:gd name="T33" fmla="*/ 141128750 h 64"/>
              <a:gd name="T34" fmla="*/ 221773750 w 88"/>
              <a:gd name="T35" fmla="*/ 161290000 h 64"/>
              <a:gd name="T36" fmla="*/ 181451250 w 88"/>
              <a:gd name="T37" fmla="*/ 161290000 h 64"/>
              <a:gd name="T38" fmla="*/ 141128750 w 88"/>
              <a:gd name="T39" fmla="*/ 161290000 h 64"/>
              <a:gd name="T40" fmla="*/ 141128750 w 88"/>
              <a:gd name="T41" fmla="*/ 141128750 h 64"/>
              <a:gd name="T42" fmla="*/ 161290000 w 88"/>
              <a:gd name="T43" fmla="*/ 141128750 h 64"/>
              <a:gd name="T44" fmla="*/ 161290000 w 88"/>
              <a:gd name="T45" fmla="*/ 141128750 h 64"/>
              <a:gd name="T46" fmla="*/ 161290000 w 88"/>
              <a:gd name="T47" fmla="*/ 141128750 h 64"/>
              <a:gd name="T48" fmla="*/ 161290000 w 88"/>
              <a:gd name="T49" fmla="*/ 100806250 h 64"/>
              <a:gd name="T50" fmla="*/ 141128750 w 88"/>
              <a:gd name="T51" fmla="*/ 100806250 h 64"/>
              <a:gd name="T52" fmla="*/ 120967500 w 88"/>
              <a:gd name="T53" fmla="*/ 141128750 h 64"/>
              <a:gd name="T54" fmla="*/ 100806250 w 88"/>
              <a:gd name="T55" fmla="*/ 161290000 h 64"/>
              <a:gd name="T56" fmla="*/ 100806250 w 88"/>
              <a:gd name="T57" fmla="*/ 161290000 h 64"/>
              <a:gd name="T58" fmla="*/ 100806250 w 88"/>
              <a:gd name="T59" fmla="*/ 161290000 h 64"/>
              <a:gd name="T60" fmla="*/ 40322500 w 88"/>
              <a:gd name="T61" fmla="*/ 20161250 h 64"/>
              <a:gd name="T62" fmla="*/ 40322500 w 88"/>
              <a:gd name="T63" fmla="*/ 100806250 h 64"/>
              <a:gd name="T64" fmla="*/ 40322500 w 88"/>
              <a:gd name="T65" fmla="*/ 141128750 h 64"/>
              <a:gd name="T66" fmla="*/ 40322500 w 88"/>
              <a:gd name="T67" fmla="*/ 141128750 h 64"/>
              <a:gd name="T68" fmla="*/ 40322500 w 88"/>
              <a:gd name="T69" fmla="*/ 141128750 h 64"/>
              <a:gd name="T70" fmla="*/ 60483750 w 88"/>
              <a:gd name="T71" fmla="*/ 141128750 h 64"/>
              <a:gd name="T72" fmla="*/ 40322500 w 88"/>
              <a:gd name="T73" fmla="*/ 161290000 h 64"/>
              <a:gd name="T74" fmla="*/ 0 w 88"/>
              <a:gd name="T75" fmla="*/ 161290000 h 64"/>
              <a:gd name="T76" fmla="*/ 20161250 w 88"/>
              <a:gd name="T77" fmla="*/ 141128750 h 64"/>
              <a:gd name="T78" fmla="*/ 20161250 w 88"/>
              <a:gd name="T79" fmla="*/ 141128750 h 64"/>
              <a:gd name="T80" fmla="*/ 20161250 w 88"/>
              <a:gd name="T81" fmla="*/ 141128750 h 64"/>
              <a:gd name="T82" fmla="*/ 40322500 w 88"/>
              <a:gd name="T83" fmla="*/ 120967500 h 64"/>
              <a:gd name="T84" fmla="*/ 40322500 w 88"/>
              <a:gd name="T85" fmla="*/ 60483750 h 64"/>
              <a:gd name="T86" fmla="*/ 40322500 w 88"/>
              <a:gd name="T87" fmla="*/ 20161250 h 64"/>
              <a:gd name="T88" fmla="*/ 20161250 w 88"/>
              <a:gd name="T89" fmla="*/ 20161250 h 64"/>
              <a:gd name="T90" fmla="*/ 20161250 w 88"/>
              <a:gd name="T91" fmla="*/ 0 h 64"/>
              <a:gd name="T92" fmla="*/ 0 w 88"/>
              <a:gd name="T93" fmla="*/ 0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8"/>
              <a:gd name="T142" fmla="*/ 0 h 64"/>
              <a:gd name="T143" fmla="*/ 88 w 88"/>
              <a:gd name="T144" fmla="*/ 64 h 6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8" h="64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24" y="0"/>
                </a:lnTo>
                <a:lnTo>
                  <a:pt x="24" y="8"/>
                </a:lnTo>
                <a:lnTo>
                  <a:pt x="24" y="16"/>
                </a:lnTo>
                <a:lnTo>
                  <a:pt x="40" y="48"/>
                </a:lnTo>
                <a:lnTo>
                  <a:pt x="56" y="16"/>
                </a:lnTo>
                <a:lnTo>
                  <a:pt x="64" y="8"/>
                </a:lnTo>
                <a:lnTo>
                  <a:pt x="64" y="0"/>
                </a:lnTo>
                <a:lnTo>
                  <a:pt x="72" y="0"/>
                </a:lnTo>
                <a:lnTo>
                  <a:pt x="80" y="0"/>
                </a:lnTo>
                <a:lnTo>
                  <a:pt x="88" y="0"/>
                </a:lnTo>
                <a:lnTo>
                  <a:pt x="80" y="0"/>
                </a:lnTo>
                <a:lnTo>
                  <a:pt x="80" y="8"/>
                </a:lnTo>
                <a:lnTo>
                  <a:pt x="72" y="8"/>
                </a:lnTo>
                <a:lnTo>
                  <a:pt x="72" y="16"/>
                </a:lnTo>
                <a:lnTo>
                  <a:pt x="72" y="24"/>
                </a:lnTo>
                <a:lnTo>
                  <a:pt x="72" y="40"/>
                </a:lnTo>
                <a:lnTo>
                  <a:pt x="72" y="48"/>
                </a:lnTo>
                <a:lnTo>
                  <a:pt x="72" y="56"/>
                </a:lnTo>
                <a:lnTo>
                  <a:pt x="80" y="56"/>
                </a:lnTo>
                <a:lnTo>
                  <a:pt x="88" y="56"/>
                </a:lnTo>
                <a:lnTo>
                  <a:pt x="88" y="64"/>
                </a:lnTo>
                <a:lnTo>
                  <a:pt x="80" y="64"/>
                </a:lnTo>
                <a:lnTo>
                  <a:pt x="72" y="64"/>
                </a:lnTo>
                <a:lnTo>
                  <a:pt x="64" y="64"/>
                </a:lnTo>
                <a:lnTo>
                  <a:pt x="56" y="64"/>
                </a:lnTo>
                <a:lnTo>
                  <a:pt x="56" y="56"/>
                </a:lnTo>
                <a:lnTo>
                  <a:pt x="64" y="56"/>
                </a:lnTo>
                <a:lnTo>
                  <a:pt x="64" y="48"/>
                </a:lnTo>
                <a:lnTo>
                  <a:pt x="64" y="40"/>
                </a:lnTo>
                <a:lnTo>
                  <a:pt x="64" y="8"/>
                </a:lnTo>
                <a:lnTo>
                  <a:pt x="56" y="40"/>
                </a:lnTo>
                <a:lnTo>
                  <a:pt x="48" y="48"/>
                </a:lnTo>
                <a:lnTo>
                  <a:pt x="48" y="56"/>
                </a:lnTo>
                <a:lnTo>
                  <a:pt x="40" y="64"/>
                </a:lnTo>
                <a:lnTo>
                  <a:pt x="40" y="56"/>
                </a:lnTo>
                <a:lnTo>
                  <a:pt x="16" y="8"/>
                </a:lnTo>
                <a:lnTo>
                  <a:pt x="16" y="40"/>
                </a:lnTo>
                <a:lnTo>
                  <a:pt x="16" y="48"/>
                </a:lnTo>
                <a:lnTo>
                  <a:pt x="16" y="56"/>
                </a:lnTo>
                <a:lnTo>
                  <a:pt x="24" y="56"/>
                </a:lnTo>
                <a:lnTo>
                  <a:pt x="24" y="64"/>
                </a:lnTo>
                <a:lnTo>
                  <a:pt x="16" y="64"/>
                </a:lnTo>
                <a:lnTo>
                  <a:pt x="0" y="64"/>
                </a:lnTo>
                <a:lnTo>
                  <a:pt x="0" y="56"/>
                </a:lnTo>
                <a:lnTo>
                  <a:pt x="8" y="56"/>
                </a:lnTo>
                <a:lnTo>
                  <a:pt x="16" y="48"/>
                </a:lnTo>
                <a:lnTo>
                  <a:pt x="16" y="40"/>
                </a:lnTo>
                <a:lnTo>
                  <a:pt x="16" y="24"/>
                </a:lnTo>
                <a:lnTo>
                  <a:pt x="16" y="16"/>
                </a:lnTo>
                <a:lnTo>
                  <a:pt x="16" y="8"/>
                </a:lnTo>
                <a:lnTo>
                  <a:pt x="8" y="8"/>
                </a:lnTo>
                <a:lnTo>
                  <a:pt x="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3" name="Freeform 5"/>
          <p:cNvSpPr>
            <a:spLocks/>
          </p:cNvSpPr>
          <p:nvPr/>
        </p:nvSpPr>
        <p:spPr bwMode="auto">
          <a:xfrm>
            <a:off x="8026400" y="1524000"/>
            <a:ext cx="101600" cy="101600"/>
          </a:xfrm>
          <a:custGeom>
            <a:avLst/>
            <a:gdLst>
              <a:gd name="T0" fmla="*/ 141128750 w 64"/>
              <a:gd name="T1" fmla="*/ 161290000 h 64"/>
              <a:gd name="T2" fmla="*/ 120967500 w 64"/>
              <a:gd name="T3" fmla="*/ 161290000 h 64"/>
              <a:gd name="T4" fmla="*/ 80645000 w 64"/>
              <a:gd name="T5" fmla="*/ 161290000 h 64"/>
              <a:gd name="T6" fmla="*/ 60483750 w 64"/>
              <a:gd name="T7" fmla="*/ 161290000 h 64"/>
              <a:gd name="T8" fmla="*/ 40322500 w 64"/>
              <a:gd name="T9" fmla="*/ 161290000 h 64"/>
              <a:gd name="T10" fmla="*/ 0 w 64"/>
              <a:gd name="T11" fmla="*/ 120967500 h 64"/>
              <a:gd name="T12" fmla="*/ 0 w 64"/>
              <a:gd name="T13" fmla="*/ 100806250 h 64"/>
              <a:gd name="T14" fmla="*/ 0 w 64"/>
              <a:gd name="T15" fmla="*/ 80645000 h 64"/>
              <a:gd name="T16" fmla="*/ 0 w 64"/>
              <a:gd name="T17" fmla="*/ 40322500 h 64"/>
              <a:gd name="T18" fmla="*/ 20161250 w 64"/>
              <a:gd name="T19" fmla="*/ 40322500 h 64"/>
              <a:gd name="T20" fmla="*/ 20161250 w 64"/>
              <a:gd name="T21" fmla="*/ 20161250 h 64"/>
              <a:gd name="T22" fmla="*/ 40322500 w 64"/>
              <a:gd name="T23" fmla="*/ 0 h 64"/>
              <a:gd name="T24" fmla="*/ 60483750 w 64"/>
              <a:gd name="T25" fmla="*/ 0 h 64"/>
              <a:gd name="T26" fmla="*/ 100806250 w 64"/>
              <a:gd name="T27" fmla="*/ 0 h 64"/>
              <a:gd name="T28" fmla="*/ 120967500 w 64"/>
              <a:gd name="T29" fmla="*/ 0 h 64"/>
              <a:gd name="T30" fmla="*/ 141128750 w 64"/>
              <a:gd name="T31" fmla="*/ 0 h 64"/>
              <a:gd name="T32" fmla="*/ 141128750 w 64"/>
              <a:gd name="T33" fmla="*/ 0 h 64"/>
              <a:gd name="T34" fmla="*/ 141128750 w 64"/>
              <a:gd name="T35" fmla="*/ 20161250 h 64"/>
              <a:gd name="T36" fmla="*/ 141128750 w 64"/>
              <a:gd name="T37" fmla="*/ 20161250 h 64"/>
              <a:gd name="T38" fmla="*/ 141128750 w 64"/>
              <a:gd name="T39" fmla="*/ 40322500 h 64"/>
              <a:gd name="T40" fmla="*/ 141128750 w 64"/>
              <a:gd name="T41" fmla="*/ 40322500 h 64"/>
              <a:gd name="T42" fmla="*/ 141128750 w 64"/>
              <a:gd name="T43" fmla="*/ 20161250 h 64"/>
              <a:gd name="T44" fmla="*/ 141128750 w 64"/>
              <a:gd name="T45" fmla="*/ 20161250 h 64"/>
              <a:gd name="T46" fmla="*/ 141128750 w 64"/>
              <a:gd name="T47" fmla="*/ 20161250 h 64"/>
              <a:gd name="T48" fmla="*/ 141128750 w 64"/>
              <a:gd name="T49" fmla="*/ 20161250 h 64"/>
              <a:gd name="T50" fmla="*/ 120967500 w 64"/>
              <a:gd name="T51" fmla="*/ 20161250 h 64"/>
              <a:gd name="T52" fmla="*/ 120967500 w 64"/>
              <a:gd name="T53" fmla="*/ 0 h 64"/>
              <a:gd name="T54" fmla="*/ 100806250 w 64"/>
              <a:gd name="T55" fmla="*/ 0 h 64"/>
              <a:gd name="T56" fmla="*/ 80645000 w 64"/>
              <a:gd name="T57" fmla="*/ 0 h 64"/>
              <a:gd name="T58" fmla="*/ 80645000 w 64"/>
              <a:gd name="T59" fmla="*/ 0 h 64"/>
              <a:gd name="T60" fmla="*/ 60483750 w 64"/>
              <a:gd name="T61" fmla="*/ 20161250 h 64"/>
              <a:gd name="T62" fmla="*/ 40322500 w 64"/>
              <a:gd name="T63" fmla="*/ 40322500 h 64"/>
              <a:gd name="T64" fmla="*/ 20161250 w 64"/>
              <a:gd name="T65" fmla="*/ 60483750 h 64"/>
              <a:gd name="T66" fmla="*/ 20161250 w 64"/>
              <a:gd name="T67" fmla="*/ 80645000 h 64"/>
              <a:gd name="T68" fmla="*/ 40322500 w 64"/>
              <a:gd name="T69" fmla="*/ 120967500 h 64"/>
              <a:gd name="T70" fmla="*/ 40322500 w 64"/>
              <a:gd name="T71" fmla="*/ 141128750 h 64"/>
              <a:gd name="T72" fmla="*/ 60483750 w 64"/>
              <a:gd name="T73" fmla="*/ 141128750 h 64"/>
              <a:gd name="T74" fmla="*/ 100806250 w 64"/>
              <a:gd name="T75" fmla="*/ 161290000 h 64"/>
              <a:gd name="T76" fmla="*/ 100806250 w 64"/>
              <a:gd name="T77" fmla="*/ 141128750 h 64"/>
              <a:gd name="T78" fmla="*/ 120967500 w 64"/>
              <a:gd name="T79" fmla="*/ 141128750 h 64"/>
              <a:gd name="T80" fmla="*/ 120967500 w 64"/>
              <a:gd name="T81" fmla="*/ 141128750 h 64"/>
              <a:gd name="T82" fmla="*/ 120967500 w 64"/>
              <a:gd name="T83" fmla="*/ 141128750 h 64"/>
              <a:gd name="T84" fmla="*/ 120967500 w 64"/>
              <a:gd name="T85" fmla="*/ 120967500 h 64"/>
              <a:gd name="T86" fmla="*/ 120967500 w 64"/>
              <a:gd name="T87" fmla="*/ 120967500 h 64"/>
              <a:gd name="T88" fmla="*/ 120967500 w 64"/>
              <a:gd name="T89" fmla="*/ 100806250 h 64"/>
              <a:gd name="T90" fmla="*/ 120967500 w 64"/>
              <a:gd name="T91" fmla="*/ 100806250 h 64"/>
              <a:gd name="T92" fmla="*/ 120967500 w 64"/>
              <a:gd name="T93" fmla="*/ 100806250 h 64"/>
              <a:gd name="T94" fmla="*/ 100806250 w 64"/>
              <a:gd name="T95" fmla="*/ 100806250 h 64"/>
              <a:gd name="T96" fmla="*/ 100806250 w 64"/>
              <a:gd name="T97" fmla="*/ 100806250 h 64"/>
              <a:gd name="T98" fmla="*/ 141128750 w 64"/>
              <a:gd name="T99" fmla="*/ 100806250 h 64"/>
              <a:gd name="T100" fmla="*/ 141128750 w 64"/>
              <a:gd name="T101" fmla="*/ 100806250 h 64"/>
              <a:gd name="T102" fmla="*/ 161290000 w 64"/>
              <a:gd name="T103" fmla="*/ 100806250 h 64"/>
              <a:gd name="T104" fmla="*/ 161290000 w 64"/>
              <a:gd name="T105" fmla="*/ 100806250 h 64"/>
              <a:gd name="T106" fmla="*/ 141128750 w 64"/>
              <a:gd name="T107" fmla="*/ 100806250 h 64"/>
              <a:gd name="T108" fmla="*/ 141128750 w 64"/>
              <a:gd name="T109" fmla="*/ 120967500 h 64"/>
              <a:gd name="T110" fmla="*/ 141128750 w 64"/>
              <a:gd name="T111" fmla="*/ 141128750 h 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4"/>
              <a:gd name="T169" fmla="*/ 0 h 64"/>
              <a:gd name="T170" fmla="*/ 64 w 64"/>
              <a:gd name="T171" fmla="*/ 64 h 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4" h="64">
                <a:moveTo>
                  <a:pt x="56" y="56"/>
                </a:moveTo>
                <a:lnTo>
                  <a:pt x="56" y="64"/>
                </a:lnTo>
                <a:lnTo>
                  <a:pt x="48" y="64"/>
                </a:lnTo>
                <a:lnTo>
                  <a:pt x="40" y="64"/>
                </a:lnTo>
                <a:lnTo>
                  <a:pt x="32" y="64"/>
                </a:lnTo>
                <a:lnTo>
                  <a:pt x="24" y="64"/>
                </a:lnTo>
                <a:lnTo>
                  <a:pt x="16" y="64"/>
                </a:lnTo>
                <a:lnTo>
                  <a:pt x="8" y="56"/>
                </a:lnTo>
                <a:lnTo>
                  <a:pt x="0" y="48"/>
                </a:lnTo>
                <a:lnTo>
                  <a:pt x="0" y="40"/>
                </a:lnTo>
                <a:lnTo>
                  <a:pt x="0" y="32"/>
                </a:lnTo>
                <a:lnTo>
                  <a:pt x="0" y="24"/>
                </a:lnTo>
                <a:lnTo>
                  <a:pt x="0" y="16"/>
                </a:lnTo>
                <a:lnTo>
                  <a:pt x="8" y="16"/>
                </a:lnTo>
                <a:lnTo>
                  <a:pt x="8" y="8"/>
                </a:lnTo>
                <a:lnTo>
                  <a:pt x="16" y="8"/>
                </a:lnTo>
                <a:lnTo>
                  <a:pt x="16" y="0"/>
                </a:lnTo>
                <a:lnTo>
                  <a:pt x="24" y="0"/>
                </a:lnTo>
                <a:lnTo>
                  <a:pt x="40" y="0"/>
                </a:lnTo>
                <a:lnTo>
                  <a:pt x="48" y="0"/>
                </a:lnTo>
                <a:lnTo>
                  <a:pt x="56" y="0"/>
                </a:lnTo>
                <a:lnTo>
                  <a:pt x="56" y="8"/>
                </a:lnTo>
                <a:lnTo>
                  <a:pt x="56" y="16"/>
                </a:lnTo>
                <a:lnTo>
                  <a:pt x="56" y="8"/>
                </a:lnTo>
                <a:lnTo>
                  <a:pt x="48" y="8"/>
                </a:lnTo>
                <a:lnTo>
                  <a:pt x="48" y="0"/>
                </a:lnTo>
                <a:lnTo>
                  <a:pt x="40" y="0"/>
                </a:lnTo>
                <a:lnTo>
                  <a:pt x="32" y="0"/>
                </a:lnTo>
                <a:lnTo>
                  <a:pt x="24" y="8"/>
                </a:lnTo>
                <a:lnTo>
                  <a:pt x="16" y="8"/>
                </a:lnTo>
                <a:lnTo>
                  <a:pt x="16" y="16"/>
                </a:lnTo>
                <a:lnTo>
                  <a:pt x="8" y="24"/>
                </a:lnTo>
                <a:lnTo>
                  <a:pt x="8" y="32"/>
                </a:lnTo>
                <a:lnTo>
                  <a:pt x="8" y="40"/>
                </a:lnTo>
                <a:lnTo>
                  <a:pt x="16" y="48"/>
                </a:lnTo>
                <a:lnTo>
                  <a:pt x="16" y="56"/>
                </a:lnTo>
                <a:lnTo>
                  <a:pt x="24" y="56"/>
                </a:lnTo>
                <a:lnTo>
                  <a:pt x="32" y="56"/>
                </a:lnTo>
                <a:lnTo>
                  <a:pt x="40" y="64"/>
                </a:lnTo>
                <a:lnTo>
                  <a:pt x="40" y="56"/>
                </a:lnTo>
                <a:lnTo>
                  <a:pt x="48" y="56"/>
                </a:lnTo>
                <a:lnTo>
                  <a:pt x="48" y="48"/>
                </a:lnTo>
                <a:lnTo>
                  <a:pt x="48" y="40"/>
                </a:lnTo>
                <a:lnTo>
                  <a:pt x="40" y="40"/>
                </a:lnTo>
                <a:lnTo>
                  <a:pt x="56" y="40"/>
                </a:lnTo>
                <a:lnTo>
                  <a:pt x="64" y="40"/>
                </a:lnTo>
                <a:lnTo>
                  <a:pt x="56" y="40"/>
                </a:lnTo>
                <a:lnTo>
                  <a:pt x="56" y="48"/>
                </a:lnTo>
                <a:lnTo>
                  <a:pt x="56" y="5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4" name="Freeform 6"/>
          <p:cNvSpPr>
            <a:spLocks/>
          </p:cNvSpPr>
          <p:nvPr/>
        </p:nvSpPr>
        <p:spPr bwMode="auto">
          <a:xfrm>
            <a:off x="8026400" y="1524000"/>
            <a:ext cx="101600" cy="101600"/>
          </a:xfrm>
          <a:custGeom>
            <a:avLst/>
            <a:gdLst>
              <a:gd name="T0" fmla="*/ 120967500 w 64"/>
              <a:gd name="T1" fmla="*/ 161290000 h 64"/>
              <a:gd name="T2" fmla="*/ 100806250 w 64"/>
              <a:gd name="T3" fmla="*/ 161290000 h 64"/>
              <a:gd name="T4" fmla="*/ 80645000 w 64"/>
              <a:gd name="T5" fmla="*/ 161290000 h 64"/>
              <a:gd name="T6" fmla="*/ 40322500 w 64"/>
              <a:gd name="T7" fmla="*/ 161290000 h 64"/>
              <a:gd name="T8" fmla="*/ 20161250 w 64"/>
              <a:gd name="T9" fmla="*/ 141128750 h 64"/>
              <a:gd name="T10" fmla="*/ 0 w 64"/>
              <a:gd name="T11" fmla="*/ 120967500 h 64"/>
              <a:gd name="T12" fmla="*/ 0 w 64"/>
              <a:gd name="T13" fmla="*/ 80645000 h 64"/>
              <a:gd name="T14" fmla="*/ 0 w 64"/>
              <a:gd name="T15" fmla="*/ 60483750 h 64"/>
              <a:gd name="T16" fmla="*/ 0 w 64"/>
              <a:gd name="T17" fmla="*/ 40322500 h 64"/>
              <a:gd name="T18" fmla="*/ 20161250 w 64"/>
              <a:gd name="T19" fmla="*/ 20161250 h 64"/>
              <a:gd name="T20" fmla="*/ 40322500 w 64"/>
              <a:gd name="T21" fmla="*/ 20161250 h 64"/>
              <a:gd name="T22" fmla="*/ 40322500 w 64"/>
              <a:gd name="T23" fmla="*/ 0 h 64"/>
              <a:gd name="T24" fmla="*/ 100806250 w 64"/>
              <a:gd name="T25" fmla="*/ 0 h 64"/>
              <a:gd name="T26" fmla="*/ 100806250 w 64"/>
              <a:gd name="T27" fmla="*/ 0 h 64"/>
              <a:gd name="T28" fmla="*/ 120967500 w 64"/>
              <a:gd name="T29" fmla="*/ 0 h 64"/>
              <a:gd name="T30" fmla="*/ 141128750 w 64"/>
              <a:gd name="T31" fmla="*/ 0 h 64"/>
              <a:gd name="T32" fmla="*/ 141128750 w 64"/>
              <a:gd name="T33" fmla="*/ 20161250 h 64"/>
              <a:gd name="T34" fmla="*/ 141128750 w 64"/>
              <a:gd name="T35" fmla="*/ 20161250 h 64"/>
              <a:gd name="T36" fmla="*/ 141128750 w 64"/>
              <a:gd name="T37" fmla="*/ 40322500 h 64"/>
              <a:gd name="T38" fmla="*/ 141128750 w 64"/>
              <a:gd name="T39" fmla="*/ 40322500 h 64"/>
              <a:gd name="T40" fmla="*/ 141128750 w 64"/>
              <a:gd name="T41" fmla="*/ 20161250 h 64"/>
              <a:gd name="T42" fmla="*/ 141128750 w 64"/>
              <a:gd name="T43" fmla="*/ 20161250 h 64"/>
              <a:gd name="T44" fmla="*/ 141128750 w 64"/>
              <a:gd name="T45" fmla="*/ 20161250 h 64"/>
              <a:gd name="T46" fmla="*/ 141128750 w 64"/>
              <a:gd name="T47" fmla="*/ 20161250 h 64"/>
              <a:gd name="T48" fmla="*/ 141128750 w 64"/>
              <a:gd name="T49" fmla="*/ 20161250 h 64"/>
              <a:gd name="T50" fmla="*/ 120967500 w 64"/>
              <a:gd name="T51" fmla="*/ 20161250 h 64"/>
              <a:gd name="T52" fmla="*/ 100806250 w 64"/>
              <a:gd name="T53" fmla="*/ 0 h 64"/>
              <a:gd name="T54" fmla="*/ 100806250 w 64"/>
              <a:gd name="T55" fmla="*/ 0 h 64"/>
              <a:gd name="T56" fmla="*/ 80645000 w 64"/>
              <a:gd name="T57" fmla="*/ 0 h 64"/>
              <a:gd name="T58" fmla="*/ 60483750 w 64"/>
              <a:gd name="T59" fmla="*/ 20161250 h 64"/>
              <a:gd name="T60" fmla="*/ 40322500 w 64"/>
              <a:gd name="T61" fmla="*/ 20161250 h 64"/>
              <a:gd name="T62" fmla="*/ 40322500 w 64"/>
              <a:gd name="T63" fmla="*/ 40322500 h 64"/>
              <a:gd name="T64" fmla="*/ 20161250 w 64"/>
              <a:gd name="T65" fmla="*/ 80645000 h 64"/>
              <a:gd name="T66" fmla="*/ 20161250 w 64"/>
              <a:gd name="T67" fmla="*/ 100806250 h 64"/>
              <a:gd name="T68" fmla="*/ 40322500 w 64"/>
              <a:gd name="T69" fmla="*/ 120967500 h 64"/>
              <a:gd name="T70" fmla="*/ 60483750 w 64"/>
              <a:gd name="T71" fmla="*/ 141128750 h 64"/>
              <a:gd name="T72" fmla="*/ 80645000 w 64"/>
              <a:gd name="T73" fmla="*/ 141128750 h 64"/>
              <a:gd name="T74" fmla="*/ 100806250 w 64"/>
              <a:gd name="T75" fmla="*/ 161290000 h 64"/>
              <a:gd name="T76" fmla="*/ 120967500 w 64"/>
              <a:gd name="T77" fmla="*/ 141128750 h 64"/>
              <a:gd name="T78" fmla="*/ 120967500 w 64"/>
              <a:gd name="T79" fmla="*/ 141128750 h 64"/>
              <a:gd name="T80" fmla="*/ 120967500 w 64"/>
              <a:gd name="T81" fmla="*/ 141128750 h 64"/>
              <a:gd name="T82" fmla="*/ 120967500 w 64"/>
              <a:gd name="T83" fmla="*/ 120967500 h 64"/>
              <a:gd name="T84" fmla="*/ 120967500 w 64"/>
              <a:gd name="T85" fmla="*/ 120967500 h 64"/>
              <a:gd name="T86" fmla="*/ 120967500 w 64"/>
              <a:gd name="T87" fmla="*/ 100806250 h 64"/>
              <a:gd name="T88" fmla="*/ 120967500 w 64"/>
              <a:gd name="T89" fmla="*/ 100806250 h 64"/>
              <a:gd name="T90" fmla="*/ 120967500 w 64"/>
              <a:gd name="T91" fmla="*/ 100806250 h 64"/>
              <a:gd name="T92" fmla="*/ 120967500 w 64"/>
              <a:gd name="T93" fmla="*/ 100806250 h 64"/>
              <a:gd name="T94" fmla="*/ 100806250 w 64"/>
              <a:gd name="T95" fmla="*/ 100806250 h 64"/>
              <a:gd name="T96" fmla="*/ 100806250 w 64"/>
              <a:gd name="T97" fmla="*/ 100806250 h 64"/>
              <a:gd name="T98" fmla="*/ 141128750 w 64"/>
              <a:gd name="T99" fmla="*/ 100806250 h 64"/>
              <a:gd name="T100" fmla="*/ 161290000 w 64"/>
              <a:gd name="T101" fmla="*/ 100806250 h 64"/>
              <a:gd name="T102" fmla="*/ 161290000 w 64"/>
              <a:gd name="T103" fmla="*/ 100806250 h 64"/>
              <a:gd name="T104" fmla="*/ 141128750 w 64"/>
              <a:gd name="T105" fmla="*/ 100806250 h 64"/>
              <a:gd name="T106" fmla="*/ 141128750 w 64"/>
              <a:gd name="T107" fmla="*/ 120967500 h 64"/>
              <a:gd name="T108" fmla="*/ 141128750 w 64"/>
              <a:gd name="T109" fmla="*/ 120967500 h 64"/>
              <a:gd name="T110" fmla="*/ 141128750 w 64"/>
              <a:gd name="T111" fmla="*/ 141128750 h 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4"/>
              <a:gd name="T169" fmla="*/ 0 h 64"/>
              <a:gd name="T170" fmla="*/ 64 w 64"/>
              <a:gd name="T171" fmla="*/ 64 h 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4" h="64">
                <a:moveTo>
                  <a:pt x="56" y="56"/>
                </a:moveTo>
                <a:lnTo>
                  <a:pt x="56" y="64"/>
                </a:lnTo>
                <a:lnTo>
                  <a:pt x="48" y="64"/>
                </a:lnTo>
                <a:lnTo>
                  <a:pt x="40" y="64"/>
                </a:lnTo>
                <a:lnTo>
                  <a:pt x="32" y="64"/>
                </a:lnTo>
                <a:lnTo>
                  <a:pt x="24" y="64"/>
                </a:lnTo>
                <a:lnTo>
                  <a:pt x="16" y="64"/>
                </a:lnTo>
                <a:lnTo>
                  <a:pt x="8" y="56"/>
                </a:lnTo>
                <a:lnTo>
                  <a:pt x="0" y="48"/>
                </a:lnTo>
                <a:lnTo>
                  <a:pt x="0" y="40"/>
                </a:lnTo>
                <a:lnTo>
                  <a:pt x="0" y="32"/>
                </a:lnTo>
                <a:lnTo>
                  <a:pt x="0" y="24"/>
                </a:lnTo>
                <a:lnTo>
                  <a:pt x="0" y="16"/>
                </a:lnTo>
                <a:lnTo>
                  <a:pt x="8" y="16"/>
                </a:lnTo>
                <a:lnTo>
                  <a:pt x="8" y="8"/>
                </a:lnTo>
                <a:lnTo>
                  <a:pt x="16" y="8"/>
                </a:lnTo>
                <a:lnTo>
                  <a:pt x="16" y="0"/>
                </a:lnTo>
                <a:lnTo>
                  <a:pt x="24" y="0"/>
                </a:lnTo>
                <a:lnTo>
                  <a:pt x="40" y="0"/>
                </a:lnTo>
                <a:lnTo>
                  <a:pt x="48" y="0"/>
                </a:lnTo>
                <a:lnTo>
                  <a:pt x="56" y="0"/>
                </a:lnTo>
                <a:lnTo>
                  <a:pt x="56" y="8"/>
                </a:lnTo>
                <a:lnTo>
                  <a:pt x="56" y="16"/>
                </a:lnTo>
                <a:lnTo>
                  <a:pt x="56" y="8"/>
                </a:lnTo>
                <a:lnTo>
                  <a:pt x="48" y="8"/>
                </a:lnTo>
                <a:lnTo>
                  <a:pt x="48" y="0"/>
                </a:lnTo>
                <a:lnTo>
                  <a:pt x="40" y="0"/>
                </a:lnTo>
                <a:lnTo>
                  <a:pt x="32" y="0"/>
                </a:lnTo>
                <a:lnTo>
                  <a:pt x="24" y="8"/>
                </a:lnTo>
                <a:lnTo>
                  <a:pt x="16" y="8"/>
                </a:lnTo>
                <a:lnTo>
                  <a:pt x="16" y="16"/>
                </a:lnTo>
                <a:lnTo>
                  <a:pt x="8" y="24"/>
                </a:lnTo>
                <a:lnTo>
                  <a:pt x="8" y="32"/>
                </a:lnTo>
                <a:lnTo>
                  <a:pt x="8" y="40"/>
                </a:lnTo>
                <a:lnTo>
                  <a:pt x="16" y="48"/>
                </a:lnTo>
                <a:lnTo>
                  <a:pt x="16" y="56"/>
                </a:lnTo>
                <a:lnTo>
                  <a:pt x="24" y="56"/>
                </a:lnTo>
                <a:lnTo>
                  <a:pt x="32" y="56"/>
                </a:lnTo>
                <a:lnTo>
                  <a:pt x="40" y="64"/>
                </a:lnTo>
                <a:lnTo>
                  <a:pt x="40" y="56"/>
                </a:lnTo>
                <a:lnTo>
                  <a:pt x="48" y="56"/>
                </a:lnTo>
                <a:lnTo>
                  <a:pt x="48" y="48"/>
                </a:lnTo>
                <a:lnTo>
                  <a:pt x="48" y="40"/>
                </a:lnTo>
                <a:lnTo>
                  <a:pt x="40" y="40"/>
                </a:lnTo>
                <a:lnTo>
                  <a:pt x="56" y="40"/>
                </a:lnTo>
                <a:lnTo>
                  <a:pt x="64" y="40"/>
                </a:lnTo>
                <a:lnTo>
                  <a:pt x="56" y="40"/>
                </a:lnTo>
                <a:lnTo>
                  <a:pt x="56" y="48"/>
                </a:lnTo>
                <a:lnTo>
                  <a:pt x="56" y="56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5" name="Freeform 7"/>
          <p:cNvSpPr>
            <a:spLocks/>
          </p:cNvSpPr>
          <p:nvPr/>
        </p:nvSpPr>
        <p:spPr bwMode="auto">
          <a:xfrm>
            <a:off x="8128000" y="1524000"/>
            <a:ext cx="76200" cy="101600"/>
          </a:xfrm>
          <a:custGeom>
            <a:avLst/>
            <a:gdLst>
              <a:gd name="T0" fmla="*/ 20161250 w 48"/>
              <a:gd name="T1" fmla="*/ 161290000 h 64"/>
              <a:gd name="T2" fmla="*/ 20161250 w 48"/>
              <a:gd name="T3" fmla="*/ 141128750 h 64"/>
              <a:gd name="T4" fmla="*/ 20161250 w 48"/>
              <a:gd name="T5" fmla="*/ 141128750 h 64"/>
              <a:gd name="T6" fmla="*/ 20161250 w 48"/>
              <a:gd name="T7" fmla="*/ 141128750 h 64"/>
              <a:gd name="T8" fmla="*/ 20161250 w 48"/>
              <a:gd name="T9" fmla="*/ 141128750 h 64"/>
              <a:gd name="T10" fmla="*/ 20161250 w 48"/>
              <a:gd name="T11" fmla="*/ 141128750 h 64"/>
              <a:gd name="T12" fmla="*/ 20161250 w 48"/>
              <a:gd name="T13" fmla="*/ 141128750 h 64"/>
              <a:gd name="T14" fmla="*/ 20161250 w 48"/>
              <a:gd name="T15" fmla="*/ 120967500 h 64"/>
              <a:gd name="T16" fmla="*/ 20161250 w 48"/>
              <a:gd name="T17" fmla="*/ 120967500 h 64"/>
              <a:gd name="T18" fmla="*/ 20161250 w 48"/>
              <a:gd name="T19" fmla="*/ 40322500 h 64"/>
              <a:gd name="T20" fmla="*/ 20161250 w 48"/>
              <a:gd name="T21" fmla="*/ 40322500 h 64"/>
              <a:gd name="T22" fmla="*/ 20161250 w 48"/>
              <a:gd name="T23" fmla="*/ 20161250 h 64"/>
              <a:gd name="T24" fmla="*/ 20161250 w 48"/>
              <a:gd name="T25" fmla="*/ 20161250 h 64"/>
              <a:gd name="T26" fmla="*/ 20161250 w 48"/>
              <a:gd name="T27" fmla="*/ 20161250 h 64"/>
              <a:gd name="T28" fmla="*/ 20161250 w 48"/>
              <a:gd name="T29" fmla="*/ 20161250 h 64"/>
              <a:gd name="T30" fmla="*/ 20161250 w 48"/>
              <a:gd name="T31" fmla="*/ 20161250 h 64"/>
              <a:gd name="T32" fmla="*/ 20161250 w 48"/>
              <a:gd name="T33" fmla="*/ 20161250 h 64"/>
              <a:gd name="T34" fmla="*/ 0 w 48"/>
              <a:gd name="T35" fmla="*/ 0 h 64"/>
              <a:gd name="T36" fmla="*/ 0 w 48"/>
              <a:gd name="T37" fmla="*/ 0 h 64"/>
              <a:gd name="T38" fmla="*/ 0 w 48"/>
              <a:gd name="T39" fmla="*/ 0 h 64"/>
              <a:gd name="T40" fmla="*/ 0 w 48"/>
              <a:gd name="T41" fmla="*/ 0 h 64"/>
              <a:gd name="T42" fmla="*/ 20161250 w 48"/>
              <a:gd name="T43" fmla="*/ 0 h 64"/>
              <a:gd name="T44" fmla="*/ 40322500 w 48"/>
              <a:gd name="T45" fmla="*/ 0 h 64"/>
              <a:gd name="T46" fmla="*/ 80645000 w 48"/>
              <a:gd name="T47" fmla="*/ 0 h 64"/>
              <a:gd name="T48" fmla="*/ 80645000 w 48"/>
              <a:gd name="T49" fmla="*/ 0 h 64"/>
              <a:gd name="T50" fmla="*/ 100806250 w 48"/>
              <a:gd name="T51" fmla="*/ 0 h 64"/>
              <a:gd name="T52" fmla="*/ 100806250 w 48"/>
              <a:gd name="T53" fmla="*/ 0 h 64"/>
              <a:gd name="T54" fmla="*/ 120967500 w 48"/>
              <a:gd name="T55" fmla="*/ 20161250 h 64"/>
              <a:gd name="T56" fmla="*/ 120967500 w 48"/>
              <a:gd name="T57" fmla="*/ 20161250 h 64"/>
              <a:gd name="T58" fmla="*/ 120967500 w 48"/>
              <a:gd name="T59" fmla="*/ 40322500 h 64"/>
              <a:gd name="T60" fmla="*/ 120967500 w 48"/>
              <a:gd name="T61" fmla="*/ 40322500 h 64"/>
              <a:gd name="T62" fmla="*/ 120967500 w 48"/>
              <a:gd name="T63" fmla="*/ 40322500 h 64"/>
              <a:gd name="T64" fmla="*/ 120967500 w 48"/>
              <a:gd name="T65" fmla="*/ 40322500 h 64"/>
              <a:gd name="T66" fmla="*/ 100806250 w 48"/>
              <a:gd name="T67" fmla="*/ 60483750 h 64"/>
              <a:gd name="T68" fmla="*/ 100806250 w 48"/>
              <a:gd name="T69" fmla="*/ 60483750 h 64"/>
              <a:gd name="T70" fmla="*/ 100806250 w 48"/>
              <a:gd name="T71" fmla="*/ 60483750 h 64"/>
              <a:gd name="T72" fmla="*/ 100806250 w 48"/>
              <a:gd name="T73" fmla="*/ 60483750 h 64"/>
              <a:gd name="T74" fmla="*/ 80645000 w 48"/>
              <a:gd name="T75" fmla="*/ 60483750 h 64"/>
              <a:gd name="T76" fmla="*/ 80645000 w 48"/>
              <a:gd name="T77" fmla="*/ 60483750 h 64"/>
              <a:gd name="T78" fmla="*/ 100806250 w 48"/>
              <a:gd name="T79" fmla="*/ 80645000 h 64"/>
              <a:gd name="T80" fmla="*/ 100806250 w 48"/>
              <a:gd name="T81" fmla="*/ 80645000 h 64"/>
              <a:gd name="T82" fmla="*/ 120967500 w 48"/>
              <a:gd name="T83" fmla="*/ 80645000 h 64"/>
              <a:gd name="T84" fmla="*/ 120967500 w 48"/>
              <a:gd name="T85" fmla="*/ 80645000 h 64"/>
              <a:gd name="T86" fmla="*/ 120967500 w 48"/>
              <a:gd name="T87" fmla="*/ 100806250 h 64"/>
              <a:gd name="T88" fmla="*/ 120967500 w 48"/>
              <a:gd name="T89" fmla="*/ 100806250 h 64"/>
              <a:gd name="T90" fmla="*/ 120967500 w 48"/>
              <a:gd name="T91" fmla="*/ 100806250 h 64"/>
              <a:gd name="T92" fmla="*/ 120967500 w 48"/>
              <a:gd name="T93" fmla="*/ 100806250 h 64"/>
              <a:gd name="T94" fmla="*/ 120967500 w 48"/>
              <a:gd name="T95" fmla="*/ 141128750 h 64"/>
              <a:gd name="T96" fmla="*/ 120967500 w 48"/>
              <a:gd name="T97" fmla="*/ 141128750 h 64"/>
              <a:gd name="T98" fmla="*/ 100806250 w 48"/>
              <a:gd name="T99" fmla="*/ 161290000 h 64"/>
              <a:gd name="T100" fmla="*/ 100806250 w 48"/>
              <a:gd name="T101" fmla="*/ 161290000 h 64"/>
              <a:gd name="T102" fmla="*/ 60483750 w 48"/>
              <a:gd name="T103" fmla="*/ 161290000 h 64"/>
              <a:gd name="T104" fmla="*/ 60483750 w 48"/>
              <a:gd name="T105" fmla="*/ 161290000 h 64"/>
              <a:gd name="T106" fmla="*/ 40322500 w 48"/>
              <a:gd name="T107" fmla="*/ 161290000 h 64"/>
              <a:gd name="T108" fmla="*/ 20161250 w 48"/>
              <a:gd name="T109" fmla="*/ 161290000 h 6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48"/>
              <a:gd name="T166" fmla="*/ 0 h 64"/>
              <a:gd name="T167" fmla="*/ 48 w 48"/>
              <a:gd name="T168" fmla="*/ 64 h 64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48" h="64">
                <a:moveTo>
                  <a:pt x="8" y="64"/>
                </a:moveTo>
                <a:lnTo>
                  <a:pt x="8" y="64"/>
                </a:lnTo>
                <a:lnTo>
                  <a:pt x="8" y="56"/>
                </a:lnTo>
                <a:lnTo>
                  <a:pt x="8" y="48"/>
                </a:lnTo>
                <a:lnTo>
                  <a:pt x="8" y="16"/>
                </a:lnTo>
                <a:lnTo>
                  <a:pt x="8" y="8"/>
                </a:lnTo>
                <a:lnTo>
                  <a:pt x="8" y="0"/>
                </a:ln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32" y="0"/>
                </a:lnTo>
                <a:lnTo>
                  <a:pt x="40" y="0"/>
                </a:lnTo>
                <a:lnTo>
                  <a:pt x="48" y="8"/>
                </a:lnTo>
                <a:lnTo>
                  <a:pt x="48" y="16"/>
                </a:lnTo>
                <a:lnTo>
                  <a:pt x="48" y="24"/>
                </a:lnTo>
                <a:lnTo>
                  <a:pt x="40" y="24"/>
                </a:lnTo>
                <a:lnTo>
                  <a:pt x="32" y="24"/>
                </a:lnTo>
                <a:lnTo>
                  <a:pt x="40" y="32"/>
                </a:lnTo>
                <a:lnTo>
                  <a:pt x="48" y="32"/>
                </a:lnTo>
                <a:lnTo>
                  <a:pt x="48" y="40"/>
                </a:lnTo>
                <a:lnTo>
                  <a:pt x="48" y="48"/>
                </a:lnTo>
                <a:lnTo>
                  <a:pt x="48" y="56"/>
                </a:lnTo>
                <a:lnTo>
                  <a:pt x="40" y="56"/>
                </a:lnTo>
                <a:lnTo>
                  <a:pt x="40" y="64"/>
                </a:lnTo>
                <a:lnTo>
                  <a:pt x="32" y="64"/>
                </a:lnTo>
                <a:lnTo>
                  <a:pt x="24" y="64"/>
                </a:lnTo>
                <a:lnTo>
                  <a:pt x="16" y="64"/>
                </a:lnTo>
                <a:lnTo>
                  <a:pt x="8" y="64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6" name="Freeform 8"/>
          <p:cNvSpPr>
            <a:spLocks/>
          </p:cNvSpPr>
          <p:nvPr/>
        </p:nvSpPr>
        <p:spPr bwMode="auto">
          <a:xfrm>
            <a:off x="8153400" y="1536700"/>
            <a:ext cx="38100" cy="25400"/>
          </a:xfrm>
          <a:custGeom>
            <a:avLst/>
            <a:gdLst>
              <a:gd name="T0" fmla="*/ 0 w 24"/>
              <a:gd name="T1" fmla="*/ 40322500 h 16"/>
              <a:gd name="T2" fmla="*/ 0 w 24"/>
              <a:gd name="T3" fmla="*/ 40322500 h 16"/>
              <a:gd name="T4" fmla="*/ 0 w 24"/>
              <a:gd name="T5" fmla="*/ 40322500 h 16"/>
              <a:gd name="T6" fmla="*/ 20161250 w 24"/>
              <a:gd name="T7" fmla="*/ 40322500 h 16"/>
              <a:gd name="T8" fmla="*/ 20161250 w 24"/>
              <a:gd name="T9" fmla="*/ 40322500 h 16"/>
              <a:gd name="T10" fmla="*/ 20161250 w 24"/>
              <a:gd name="T11" fmla="*/ 40322500 h 16"/>
              <a:gd name="T12" fmla="*/ 20161250 w 24"/>
              <a:gd name="T13" fmla="*/ 40322500 h 16"/>
              <a:gd name="T14" fmla="*/ 20161250 w 24"/>
              <a:gd name="T15" fmla="*/ 40322500 h 16"/>
              <a:gd name="T16" fmla="*/ 20161250 w 24"/>
              <a:gd name="T17" fmla="*/ 40322500 h 16"/>
              <a:gd name="T18" fmla="*/ 40322500 w 24"/>
              <a:gd name="T19" fmla="*/ 40322500 h 16"/>
              <a:gd name="T20" fmla="*/ 40322500 w 24"/>
              <a:gd name="T21" fmla="*/ 40322500 h 16"/>
              <a:gd name="T22" fmla="*/ 40322500 w 24"/>
              <a:gd name="T23" fmla="*/ 40322500 h 16"/>
              <a:gd name="T24" fmla="*/ 40322500 w 24"/>
              <a:gd name="T25" fmla="*/ 40322500 h 16"/>
              <a:gd name="T26" fmla="*/ 40322500 w 24"/>
              <a:gd name="T27" fmla="*/ 40322500 h 16"/>
              <a:gd name="T28" fmla="*/ 40322500 w 24"/>
              <a:gd name="T29" fmla="*/ 40322500 h 16"/>
              <a:gd name="T30" fmla="*/ 40322500 w 24"/>
              <a:gd name="T31" fmla="*/ 40322500 h 16"/>
              <a:gd name="T32" fmla="*/ 40322500 w 24"/>
              <a:gd name="T33" fmla="*/ 40322500 h 16"/>
              <a:gd name="T34" fmla="*/ 40322500 w 24"/>
              <a:gd name="T35" fmla="*/ 40322500 h 16"/>
              <a:gd name="T36" fmla="*/ 40322500 w 24"/>
              <a:gd name="T37" fmla="*/ 40322500 h 16"/>
              <a:gd name="T38" fmla="*/ 40322500 w 24"/>
              <a:gd name="T39" fmla="*/ 40322500 h 16"/>
              <a:gd name="T40" fmla="*/ 40322500 w 24"/>
              <a:gd name="T41" fmla="*/ 40322500 h 16"/>
              <a:gd name="T42" fmla="*/ 60483750 w 24"/>
              <a:gd name="T43" fmla="*/ 20161250 h 16"/>
              <a:gd name="T44" fmla="*/ 60483750 w 24"/>
              <a:gd name="T45" fmla="*/ 20161250 h 16"/>
              <a:gd name="T46" fmla="*/ 60483750 w 24"/>
              <a:gd name="T47" fmla="*/ 20161250 h 16"/>
              <a:gd name="T48" fmla="*/ 60483750 w 24"/>
              <a:gd name="T49" fmla="*/ 20161250 h 16"/>
              <a:gd name="T50" fmla="*/ 60483750 w 24"/>
              <a:gd name="T51" fmla="*/ 20161250 h 16"/>
              <a:gd name="T52" fmla="*/ 60483750 w 24"/>
              <a:gd name="T53" fmla="*/ 20161250 h 16"/>
              <a:gd name="T54" fmla="*/ 60483750 w 24"/>
              <a:gd name="T55" fmla="*/ 20161250 h 16"/>
              <a:gd name="T56" fmla="*/ 60483750 w 24"/>
              <a:gd name="T57" fmla="*/ 20161250 h 16"/>
              <a:gd name="T58" fmla="*/ 60483750 w 24"/>
              <a:gd name="T59" fmla="*/ 20161250 h 16"/>
              <a:gd name="T60" fmla="*/ 60483750 w 24"/>
              <a:gd name="T61" fmla="*/ 20161250 h 16"/>
              <a:gd name="T62" fmla="*/ 60483750 w 24"/>
              <a:gd name="T63" fmla="*/ 0 h 16"/>
              <a:gd name="T64" fmla="*/ 60483750 w 24"/>
              <a:gd name="T65" fmla="*/ 0 h 16"/>
              <a:gd name="T66" fmla="*/ 40322500 w 24"/>
              <a:gd name="T67" fmla="*/ 0 h 16"/>
              <a:gd name="T68" fmla="*/ 40322500 w 24"/>
              <a:gd name="T69" fmla="*/ 0 h 16"/>
              <a:gd name="T70" fmla="*/ 40322500 w 24"/>
              <a:gd name="T71" fmla="*/ 0 h 16"/>
              <a:gd name="T72" fmla="*/ 40322500 w 24"/>
              <a:gd name="T73" fmla="*/ 0 h 16"/>
              <a:gd name="T74" fmla="*/ 40322500 w 24"/>
              <a:gd name="T75" fmla="*/ 0 h 16"/>
              <a:gd name="T76" fmla="*/ 40322500 w 24"/>
              <a:gd name="T77" fmla="*/ 0 h 16"/>
              <a:gd name="T78" fmla="*/ 20161250 w 24"/>
              <a:gd name="T79" fmla="*/ 0 h 16"/>
              <a:gd name="T80" fmla="*/ 20161250 w 24"/>
              <a:gd name="T81" fmla="*/ 0 h 16"/>
              <a:gd name="T82" fmla="*/ 20161250 w 24"/>
              <a:gd name="T83" fmla="*/ 0 h 16"/>
              <a:gd name="T84" fmla="*/ 20161250 w 24"/>
              <a:gd name="T85" fmla="*/ 0 h 16"/>
              <a:gd name="T86" fmla="*/ 20161250 w 24"/>
              <a:gd name="T87" fmla="*/ 0 h 16"/>
              <a:gd name="T88" fmla="*/ 20161250 w 24"/>
              <a:gd name="T89" fmla="*/ 0 h 16"/>
              <a:gd name="T90" fmla="*/ 0 w 24"/>
              <a:gd name="T91" fmla="*/ 0 h 16"/>
              <a:gd name="T92" fmla="*/ 0 w 24"/>
              <a:gd name="T93" fmla="*/ 0 h 16"/>
              <a:gd name="T94" fmla="*/ 0 w 24"/>
              <a:gd name="T95" fmla="*/ 0 h 16"/>
              <a:gd name="T96" fmla="*/ 0 w 24"/>
              <a:gd name="T97" fmla="*/ 0 h 16"/>
              <a:gd name="T98" fmla="*/ 0 w 24"/>
              <a:gd name="T99" fmla="*/ 0 h 16"/>
              <a:gd name="T100" fmla="*/ 0 w 24"/>
              <a:gd name="T101" fmla="*/ 0 h 16"/>
              <a:gd name="T102" fmla="*/ 0 w 24"/>
              <a:gd name="T103" fmla="*/ 20161250 h 16"/>
              <a:gd name="T104" fmla="*/ 0 w 24"/>
              <a:gd name="T105" fmla="*/ 20161250 h 16"/>
              <a:gd name="T106" fmla="*/ 0 w 24"/>
              <a:gd name="T107" fmla="*/ 20161250 h 16"/>
              <a:gd name="T108" fmla="*/ 0 w 24"/>
              <a:gd name="T109" fmla="*/ 20161250 h 16"/>
              <a:gd name="T110" fmla="*/ 0 w 24"/>
              <a:gd name="T111" fmla="*/ 40322500 h 16"/>
              <a:gd name="T112" fmla="*/ 0 w 24"/>
              <a:gd name="T113" fmla="*/ 40322500 h 1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"/>
              <a:gd name="T172" fmla="*/ 0 h 16"/>
              <a:gd name="T173" fmla="*/ 24 w 24"/>
              <a:gd name="T174" fmla="*/ 16 h 1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" h="16">
                <a:moveTo>
                  <a:pt x="0" y="16"/>
                </a:moveTo>
                <a:lnTo>
                  <a:pt x="0" y="16"/>
                </a:lnTo>
                <a:lnTo>
                  <a:pt x="8" y="16"/>
                </a:lnTo>
                <a:lnTo>
                  <a:pt x="16" y="16"/>
                </a:lnTo>
                <a:lnTo>
                  <a:pt x="24" y="8"/>
                </a:lnTo>
                <a:lnTo>
                  <a:pt x="24" y="0"/>
                </a:lnTo>
                <a:lnTo>
                  <a:pt x="16" y="0"/>
                </a:lnTo>
                <a:lnTo>
                  <a:pt x="8" y="0"/>
                </a:lnTo>
                <a:lnTo>
                  <a:pt x="0" y="0"/>
                </a:lnTo>
                <a:lnTo>
                  <a:pt x="0" y="8"/>
                </a:lnTo>
                <a:lnTo>
                  <a:pt x="0" y="16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7" name="Freeform 9"/>
          <p:cNvSpPr>
            <a:spLocks/>
          </p:cNvSpPr>
          <p:nvPr/>
        </p:nvSpPr>
        <p:spPr bwMode="auto">
          <a:xfrm>
            <a:off x="8153400" y="1574800"/>
            <a:ext cx="38100" cy="38100"/>
          </a:xfrm>
          <a:custGeom>
            <a:avLst/>
            <a:gdLst>
              <a:gd name="T0" fmla="*/ 0 w 24"/>
              <a:gd name="T1" fmla="*/ 60483750 h 24"/>
              <a:gd name="T2" fmla="*/ 20161250 w 24"/>
              <a:gd name="T3" fmla="*/ 60483750 h 24"/>
              <a:gd name="T4" fmla="*/ 20161250 w 24"/>
              <a:gd name="T5" fmla="*/ 60483750 h 24"/>
              <a:gd name="T6" fmla="*/ 20161250 w 24"/>
              <a:gd name="T7" fmla="*/ 60483750 h 24"/>
              <a:gd name="T8" fmla="*/ 20161250 w 24"/>
              <a:gd name="T9" fmla="*/ 60483750 h 24"/>
              <a:gd name="T10" fmla="*/ 20161250 w 24"/>
              <a:gd name="T11" fmla="*/ 60483750 h 24"/>
              <a:gd name="T12" fmla="*/ 20161250 w 24"/>
              <a:gd name="T13" fmla="*/ 60483750 h 24"/>
              <a:gd name="T14" fmla="*/ 40322500 w 24"/>
              <a:gd name="T15" fmla="*/ 60483750 h 24"/>
              <a:gd name="T16" fmla="*/ 40322500 w 24"/>
              <a:gd name="T17" fmla="*/ 60483750 h 24"/>
              <a:gd name="T18" fmla="*/ 40322500 w 24"/>
              <a:gd name="T19" fmla="*/ 60483750 h 24"/>
              <a:gd name="T20" fmla="*/ 40322500 w 24"/>
              <a:gd name="T21" fmla="*/ 60483750 h 24"/>
              <a:gd name="T22" fmla="*/ 40322500 w 24"/>
              <a:gd name="T23" fmla="*/ 60483750 h 24"/>
              <a:gd name="T24" fmla="*/ 40322500 w 24"/>
              <a:gd name="T25" fmla="*/ 60483750 h 24"/>
              <a:gd name="T26" fmla="*/ 60483750 w 24"/>
              <a:gd name="T27" fmla="*/ 60483750 h 24"/>
              <a:gd name="T28" fmla="*/ 60483750 w 24"/>
              <a:gd name="T29" fmla="*/ 60483750 h 24"/>
              <a:gd name="T30" fmla="*/ 60483750 w 24"/>
              <a:gd name="T31" fmla="*/ 40322500 h 24"/>
              <a:gd name="T32" fmla="*/ 60483750 w 24"/>
              <a:gd name="T33" fmla="*/ 40322500 h 24"/>
              <a:gd name="T34" fmla="*/ 60483750 w 24"/>
              <a:gd name="T35" fmla="*/ 40322500 h 24"/>
              <a:gd name="T36" fmla="*/ 60483750 w 24"/>
              <a:gd name="T37" fmla="*/ 40322500 h 24"/>
              <a:gd name="T38" fmla="*/ 60483750 w 24"/>
              <a:gd name="T39" fmla="*/ 40322500 h 24"/>
              <a:gd name="T40" fmla="*/ 60483750 w 24"/>
              <a:gd name="T41" fmla="*/ 40322500 h 24"/>
              <a:gd name="T42" fmla="*/ 60483750 w 24"/>
              <a:gd name="T43" fmla="*/ 20161250 h 24"/>
              <a:gd name="T44" fmla="*/ 60483750 w 24"/>
              <a:gd name="T45" fmla="*/ 20161250 h 24"/>
              <a:gd name="T46" fmla="*/ 60483750 w 24"/>
              <a:gd name="T47" fmla="*/ 20161250 h 24"/>
              <a:gd name="T48" fmla="*/ 60483750 w 24"/>
              <a:gd name="T49" fmla="*/ 20161250 h 24"/>
              <a:gd name="T50" fmla="*/ 60483750 w 24"/>
              <a:gd name="T51" fmla="*/ 20161250 h 24"/>
              <a:gd name="T52" fmla="*/ 60483750 w 24"/>
              <a:gd name="T53" fmla="*/ 20161250 h 24"/>
              <a:gd name="T54" fmla="*/ 60483750 w 24"/>
              <a:gd name="T55" fmla="*/ 0 h 24"/>
              <a:gd name="T56" fmla="*/ 60483750 w 24"/>
              <a:gd name="T57" fmla="*/ 0 h 24"/>
              <a:gd name="T58" fmla="*/ 60483750 w 24"/>
              <a:gd name="T59" fmla="*/ 0 h 24"/>
              <a:gd name="T60" fmla="*/ 60483750 w 24"/>
              <a:gd name="T61" fmla="*/ 0 h 24"/>
              <a:gd name="T62" fmla="*/ 60483750 w 24"/>
              <a:gd name="T63" fmla="*/ 0 h 24"/>
              <a:gd name="T64" fmla="*/ 60483750 w 24"/>
              <a:gd name="T65" fmla="*/ 0 h 24"/>
              <a:gd name="T66" fmla="*/ 40322500 w 24"/>
              <a:gd name="T67" fmla="*/ 0 h 24"/>
              <a:gd name="T68" fmla="*/ 40322500 w 24"/>
              <a:gd name="T69" fmla="*/ 0 h 24"/>
              <a:gd name="T70" fmla="*/ 40322500 w 24"/>
              <a:gd name="T71" fmla="*/ 0 h 24"/>
              <a:gd name="T72" fmla="*/ 40322500 w 24"/>
              <a:gd name="T73" fmla="*/ 0 h 24"/>
              <a:gd name="T74" fmla="*/ 40322500 w 24"/>
              <a:gd name="T75" fmla="*/ 0 h 24"/>
              <a:gd name="T76" fmla="*/ 40322500 w 24"/>
              <a:gd name="T77" fmla="*/ 0 h 24"/>
              <a:gd name="T78" fmla="*/ 20161250 w 24"/>
              <a:gd name="T79" fmla="*/ 0 h 24"/>
              <a:gd name="T80" fmla="*/ 20161250 w 24"/>
              <a:gd name="T81" fmla="*/ 0 h 24"/>
              <a:gd name="T82" fmla="*/ 20161250 w 24"/>
              <a:gd name="T83" fmla="*/ 0 h 24"/>
              <a:gd name="T84" fmla="*/ 20161250 w 24"/>
              <a:gd name="T85" fmla="*/ 0 h 24"/>
              <a:gd name="T86" fmla="*/ 0 w 24"/>
              <a:gd name="T87" fmla="*/ 0 h 24"/>
              <a:gd name="T88" fmla="*/ 0 w 24"/>
              <a:gd name="T89" fmla="*/ 0 h 24"/>
              <a:gd name="T90" fmla="*/ 0 w 24"/>
              <a:gd name="T91" fmla="*/ 0 h 24"/>
              <a:gd name="T92" fmla="*/ 0 w 24"/>
              <a:gd name="T93" fmla="*/ 0 h 24"/>
              <a:gd name="T94" fmla="*/ 0 w 24"/>
              <a:gd name="T95" fmla="*/ 0 h 24"/>
              <a:gd name="T96" fmla="*/ 0 w 24"/>
              <a:gd name="T97" fmla="*/ 0 h 24"/>
              <a:gd name="T98" fmla="*/ 0 w 24"/>
              <a:gd name="T99" fmla="*/ 40322500 h 24"/>
              <a:gd name="T100" fmla="*/ 0 w 24"/>
              <a:gd name="T101" fmla="*/ 40322500 h 24"/>
              <a:gd name="T102" fmla="*/ 0 w 24"/>
              <a:gd name="T103" fmla="*/ 40322500 h 24"/>
              <a:gd name="T104" fmla="*/ 0 w 24"/>
              <a:gd name="T105" fmla="*/ 40322500 h 24"/>
              <a:gd name="T106" fmla="*/ 0 w 24"/>
              <a:gd name="T107" fmla="*/ 40322500 h 24"/>
              <a:gd name="T108" fmla="*/ 0 w 24"/>
              <a:gd name="T109" fmla="*/ 40322500 h 24"/>
              <a:gd name="T110" fmla="*/ 0 w 24"/>
              <a:gd name="T111" fmla="*/ 60483750 h 24"/>
              <a:gd name="T112" fmla="*/ 0 w 24"/>
              <a:gd name="T113" fmla="*/ 60483750 h 2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"/>
              <a:gd name="T172" fmla="*/ 0 h 24"/>
              <a:gd name="T173" fmla="*/ 24 w 24"/>
              <a:gd name="T174" fmla="*/ 24 h 2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" h="24">
                <a:moveTo>
                  <a:pt x="0" y="24"/>
                </a:moveTo>
                <a:lnTo>
                  <a:pt x="8" y="24"/>
                </a:lnTo>
                <a:lnTo>
                  <a:pt x="16" y="24"/>
                </a:lnTo>
                <a:lnTo>
                  <a:pt x="24" y="24"/>
                </a:lnTo>
                <a:lnTo>
                  <a:pt x="24" y="16"/>
                </a:lnTo>
                <a:lnTo>
                  <a:pt x="24" y="8"/>
                </a:lnTo>
                <a:lnTo>
                  <a:pt x="24" y="0"/>
                </a:lnTo>
                <a:lnTo>
                  <a:pt x="16" y="0"/>
                </a:lnTo>
                <a:lnTo>
                  <a:pt x="8" y="0"/>
                </a:lnTo>
                <a:lnTo>
                  <a:pt x="0" y="0"/>
                </a:lnTo>
                <a:lnTo>
                  <a:pt x="0" y="16"/>
                </a:lnTo>
                <a:lnTo>
                  <a:pt x="0" y="24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8" name="Freeform 10"/>
          <p:cNvSpPr>
            <a:spLocks/>
          </p:cNvSpPr>
          <p:nvPr/>
        </p:nvSpPr>
        <p:spPr bwMode="auto">
          <a:xfrm>
            <a:off x="8128000" y="1524000"/>
            <a:ext cx="76200" cy="101600"/>
          </a:xfrm>
          <a:custGeom>
            <a:avLst/>
            <a:gdLst>
              <a:gd name="T0" fmla="*/ 20161250 w 48"/>
              <a:gd name="T1" fmla="*/ 161290000 h 64"/>
              <a:gd name="T2" fmla="*/ 20161250 w 48"/>
              <a:gd name="T3" fmla="*/ 141128750 h 64"/>
              <a:gd name="T4" fmla="*/ 20161250 w 48"/>
              <a:gd name="T5" fmla="*/ 141128750 h 64"/>
              <a:gd name="T6" fmla="*/ 20161250 w 48"/>
              <a:gd name="T7" fmla="*/ 141128750 h 64"/>
              <a:gd name="T8" fmla="*/ 20161250 w 48"/>
              <a:gd name="T9" fmla="*/ 120967500 h 64"/>
              <a:gd name="T10" fmla="*/ 20161250 w 48"/>
              <a:gd name="T11" fmla="*/ 40322500 h 64"/>
              <a:gd name="T12" fmla="*/ 20161250 w 48"/>
              <a:gd name="T13" fmla="*/ 20161250 h 64"/>
              <a:gd name="T14" fmla="*/ 20161250 w 48"/>
              <a:gd name="T15" fmla="*/ 20161250 h 64"/>
              <a:gd name="T16" fmla="*/ 20161250 w 48"/>
              <a:gd name="T17" fmla="*/ 20161250 h 64"/>
              <a:gd name="T18" fmla="*/ 0 w 48"/>
              <a:gd name="T19" fmla="*/ 0 h 64"/>
              <a:gd name="T20" fmla="*/ 0 w 48"/>
              <a:gd name="T21" fmla="*/ 0 h 64"/>
              <a:gd name="T22" fmla="*/ 40322500 w 48"/>
              <a:gd name="T23" fmla="*/ 0 h 64"/>
              <a:gd name="T24" fmla="*/ 80645000 w 48"/>
              <a:gd name="T25" fmla="*/ 0 h 64"/>
              <a:gd name="T26" fmla="*/ 100806250 w 48"/>
              <a:gd name="T27" fmla="*/ 0 h 64"/>
              <a:gd name="T28" fmla="*/ 120967500 w 48"/>
              <a:gd name="T29" fmla="*/ 20161250 h 64"/>
              <a:gd name="T30" fmla="*/ 120967500 w 48"/>
              <a:gd name="T31" fmla="*/ 40322500 h 64"/>
              <a:gd name="T32" fmla="*/ 120967500 w 48"/>
              <a:gd name="T33" fmla="*/ 40322500 h 64"/>
              <a:gd name="T34" fmla="*/ 100806250 w 48"/>
              <a:gd name="T35" fmla="*/ 60483750 h 64"/>
              <a:gd name="T36" fmla="*/ 100806250 w 48"/>
              <a:gd name="T37" fmla="*/ 60483750 h 64"/>
              <a:gd name="T38" fmla="*/ 80645000 w 48"/>
              <a:gd name="T39" fmla="*/ 60483750 h 64"/>
              <a:gd name="T40" fmla="*/ 100806250 w 48"/>
              <a:gd name="T41" fmla="*/ 80645000 h 64"/>
              <a:gd name="T42" fmla="*/ 120967500 w 48"/>
              <a:gd name="T43" fmla="*/ 80645000 h 64"/>
              <a:gd name="T44" fmla="*/ 120967500 w 48"/>
              <a:gd name="T45" fmla="*/ 100806250 h 64"/>
              <a:gd name="T46" fmla="*/ 120967500 w 48"/>
              <a:gd name="T47" fmla="*/ 100806250 h 64"/>
              <a:gd name="T48" fmla="*/ 120967500 w 48"/>
              <a:gd name="T49" fmla="*/ 141128750 h 64"/>
              <a:gd name="T50" fmla="*/ 100806250 w 48"/>
              <a:gd name="T51" fmla="*/ 161290000 h 64"/>
              <a:gd name="T52" fmla="*/ 60483750 w 48"/>
              <a:gd name="T53" fmla="*/ 161290000 h 64"/>
              <a:gd name="T54" fmla="*/ 20161250 w 48"/>
              <a:gd name="T55" fmla="*/ 161290000 h 64"/>
              <a:gd name="T56" fmla="*/ 20161250 w 48"/>
              <a:gd name="T57" fmla="*/ 161290000 h 64"/>
              <a:gd name="T58" fmla="*/ 60483750 w 48"/>
              <a:gd name="T59" fmla="*/ 60483750 h 64"/>
              <a:gd name="T60" fmla="*/ 80645000 w 48"/>
              <a:gd name="T61" fmla="*/ 60483750 h 64"/>
              <a:gd name="T62" fmla="*/ 80645000 w 48"/>
              <a:gd name="T63" fmla="*/ 60483750 h 64"/>
              <a:gd name="T64" fmla="*/ 100806250 w 48"/>
              <a:gd name="T65" fmla="*/ 40322500 h 64"/>
              <a:gd name="T66" fmla="*/ 100806250 w 48"/>
              <a:gd name="T67" fmla="*/ 40322500 h 64"/>
              <a:gd name="T68" fmla="*/ 80645000 w 48"/>
              <a:gd name="T69" fmla="*/ 20161250 h 64"/>
              <a:gd name="T70" fmla="*/ 60483750 w 48"/>
              <a:gd name="T71" fmla="*/ 20161250 h 64"/>
              <a:gd name="T72" fmla="*/ 40322500 w 48"/>
              <a:gd name="T73" fmla="*/ 20161250 h 64"/>
              <a:gd name="T74" fmla="*/ 40322500 w 48"/>
              <a:gd name="T75" fmla="*/ 40322500 h 64"/>
              <a:gd name="T76" fmla="*/ 40322500 w 48"/>
              <a:gd name="T77" fmla="*/ 60483750 h 64"/>
              <a:gd name="T78" fmla="*/ 60483750 w 48"/>
              <a:gd name="T79" fmla="*/ 141128750 h 64"/>
              <a:gd name="T80" fmla="*/ 80645000 w 48"/>
              <a:gd name="T81" fmla="*/ 141128750 h 64"/>
              <a:gd name="T82" fmla="*/ 100806250 w 48"/>
              <a:gd name="T83" fmla="*/ 141128750 h 64"/>
              <a:gd name="T84" fmla="*/ 100806250 w 48"/>
              <a:gd name="T85" fmla="*/ 120967500 h 64"/>
              <a:gd name="T86" fmla="*/ 100806250 w 48"/>
              <a:gd name="T87" fmla="*/ 100806250 h 64"/>
              <a:gd name="T88" fmla="*/ 100806250 w 48"/>
              <a:gd name="T89" fmla="*/ 80645000 h 64"/>
              <a:gd name="T90" fmla="*/ 80645000 w 48"/>
              <a:gd name="T91" fmla="*/ 80645000 h 64"/>
              <a:gd name="T92" fmla="*/ 40322500 w 48"/>
              <a:gd name="T93" fmla="*/ 80645000 h 64"/>
              <a:gd name="T94" fmla="*/ 40322500 w 48"/>
              <a:gd name="T95" fmla="*/ 120967500 h 64"/>
              <a:gd name="T96" fmla="*/ 40322500 w 48"/>
              <a:gd name="T97" fmla="*/ 141128750 h 6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8"/>
              <a:gd name="T148" fmla="*/ 0 h 64"/>
              <a:gd name="T149" fmla="*/ 48 w 48"/>
              <a:gd name="T150" fmla="*/ 64 h 6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8" h="64">
                <a:moveTo>
                  <a:pt x="8" y="64"/>
                </a:moveTo>
                <a:lnTo>
                  <a:pt x="8" y="64"/>
                </a:lnTo>
                <a:lnTo>
                  <a:pt x="8" y="56"/>
                </a:lnTo>
                <a:lnTo>
                  <a:pt x="8" y="48"/>
                </a:lnTo>
                <a:lnTo>
                  <a:pt x="8" y="16"/>
                </a:lnTo>
                <a:lnTo>
                  <a:pt x="8" y="8"/>
                </a:lnTo>
                <a:lnTo>
                  <a:pt x="8" y="0"/>
                </a:ln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32" y="0"/>
                </a:lnTo>
                <a:lnTo>
                  <a:pt x="40" y="0"/>
                </a:lnTo>
                <a:lnTo>
                  <a:pt x="48" y="8"/>
                </a:lnTo>
                <a:lnTo>
                  <a:pt x="48" y="16"/>
                </a:lnTo>
                <a:lnTo>
                  <a:pt x="48" y="24"/>
                </a:lnTo>
                <a:lnTo>
                  <a:pt x="40" y="24"/>
                </a:lnTo>
                <a:lnTo>
                  <a:pt x="32" y="24"/>
                </a:lnTo>
                <a:lnTo>
                  <a:pt x="40" y="32"/>
                </a:lnTo>
                <a:lnTo>
                  <a:pt x="48" y="32"/>
                </a:lnTo>
                <a:lnTo>
                  <a:pt x="48" y="40"/>
                </a:lnTo>
                <a:lnTo>
                  <a:pt x="48" y="48"/>
                </a:lnTo>
                <a:lnTo>
                  <a:pt x="48" y="56"/>
                </a:lnTo>
                <a:lnTo>
                  <a:pt x="40" y="56"/>
                </a:lnTo>
                <a:lnTo>
                  <a:pt x="40" y="64"/>
                </a:lnTo>
                <a:lnTo>
                  <a:pt x="32" y="64"/>
                </a:lnTo>
                <a:lnTo>
                  <a:pt x="24" y="64"/>
                </a:lnTo>
                <a:lnTo>
                  <a:pt x="16" y="64"/>
                </a:lnTo>
                <a:lnTo>
                  <a:pt x="8" y="64"/>
                </a:lnTo>
                <a:lnTo>
                  <a:pt x="16" y="24"/>
                </a:lnTo>
                <a:lnTo>
                  <a:pt x="24" y="24"/>
                </a:lnTo>
                <a:lnTo>
                  <a:pt x="32" y="24"/>
                </a:lnTo>
                <a:lnTo>
                  <a:pt x="40" y="16"/>
                </a:lnTo>
                <a:lnTo>
                  <a:pt x="40" y="8"/>
                </a:lnTo>
                <a:lnTo>
                  <a:pt x="32" y="8"/>
                </a:lnTo>
                <a:lnTo>
                  <a:pt x="24" y="8"/>
                </a:lnTo>
                <a:lnTo>
                  <a:pt x="16" y="8"/>
                </a:lnTo>
                <a:lnTo>
                  <a:pt x="16" y="16"/>
                </a:lnTo>
                <a:lnTo>
                  <a:pt x="16" y="24"/>
                </a:lnTo>
                <a:lnTo>
                  <a:pt x="8" y="64"/>
                </a:lnTo>
                <a:lnTo>
                  <a:pt x="16" y="56"/>
                </a:lnTo>
                <a:lnTo>
                  <a:pt x="24" y="56"/>
                </a:lnTo>
                <a:lnTo>
                  <a:pt x="32" y="56"/>
                </a:lnTo>
                <a:lnTo>
                  <a:pt x="40" y="56"/>
                </a:lnTo>
                <a:lnTo>
                  <a:pt x="40" y="48"/>
                </a:lnTo>
                <a:lnTo>
                  <a:pt x="40" y="40"/>
                </a:lnTo>
                <a:lnTo>
                  <a:pt x="40" y="32"/>
                </a:lnTo>
                <a:lnTo>
                  <a:pt x="32" y="32"/>
                </a:lnTo>
                <a:lnTo>
                  <a:pt x="24" y="32"/>
                </a:lnTo>
                <a:lnTo>
                  <a:pt x="16" y="32"/>
                </a:lnTo>
                <a:lnTo>
                  <a:pt x="16" y="48"/>
                </a:lnTo>
                <a:lnTo>
                  <a:pt x="16" y="56"/>
                </a:lnTo>
                <a:lnTo>
                  <a:pt x="8" y="6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5429250" y="2581275"/>
            <a:ext cx="1270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N</a:t>
            </a:r>
            <a:endParaRPr lang="en-US"/>
          </a:p>
        </p:txBody>
      </p:sp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5543550" y="2581275"/>
            <a:ext cx="889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L</a:t>
            </a:r>
            <a:endParaRPr lang="en-US"/>
          </a:p>
        </p:txBody>
      </p:sp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5619750" y="2581275"/>
            <a:ext cx="889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L</a:t>
            </a:r>
            <a:endParaRPr lang="en-US"/>
          </a:p>
        </p:txBody>
      </p:sp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5556250" y="3089275"/>
            <a:ext cx="889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L</a:t>
            </a:r>
            <a:endParaRPr lang="en-US"/>
          </a:p>
        </p:txBody>
      </p:sp>
      <p:sp>
        <p:nvSpPr>
          <p:cNvPr id="27663" name="Rectangle 15"/>
          <p:cNvSpPr>
            <a:spLocks noChangeArrowheads="1"/>
          </p:cNvSpPr>
          <p:nvPr/>
        </p:nvSpPr>
        <p:spPr bwMode="auto">
          <a:xfrm>
            <a:off x="5632450" y="3089275"/>
            <a:ext cx="889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L</a:t>
            </a:r>
            <a:endParaRPr lang="en-US"/>
          </a:p>
        </p:txBody>
      </p:sp>
      <p:sp>
        <p:nvSpPr>
          <p:cNvPr id="27664" name="Freeform 16"/>
          <p:cNvSpPr>
            <a:spLocks/>
          </p:cNvSpPr>
          <p:nvPr/>
        </p:nvSpPr>
        <p:spPr bwMode="auto">
          <a:xfrm>
            <a:off x="5372100" y="3784600"/>
            <a:ext cx="76200" cy="101600"/>
          </a:xfrm>
          <a:custGeom>
            <a:avLst/>
            <a:gdLst>
              <a:gd name="T0" fmla="*/ 20161250 w 48"/>
              <a:gd name="T1" fmla="*/ 161290000 h 64"/>
              <a:gd name="T2" fmla="*/ 20161250 w 48"/>
              <a:gd name="T3" fmla="*/ 161290000 h 64"/>
              <a:gd name="T4" fmla="*/ 20161250 w 48"/>
              <a:gd name="T5" fmla="*/ 161290000 h 64"/>
              <a:gd name="T6" fmla="*/ 20161250 w 48"/>
              <a:gd name="T7" fmla="*/ 141128750 h 64"/>
              <a:gd name="T8" fmla="*/ 20161250 w 48"/>
              <a:gd name="T9" fmla="*/ 141128750 h 64"/>
              <a:gd name="T10" fmla="*/ 20161250 w 48"/>
              <a:gd name="T11" fmla="*/ 120967500 h 64"/>
              <a:gd name="T12" fmla="*/ 20161250 w 48"/>
              <a:gd name="T13" fmla="*/ 120967500 h 64"/>
              <a:gd name="T14" fmla="*/ 20161250 w 48"/>
              <a:gd name="T15" fmla="*/ 80645000 h 64"/>
              <a:gd name="T16" fmla="*/ 20161250 w 48"/>
              <a:gd name="T17" fmla="*/ 40322500 h 64"/>
              <a:gd name="T18" fmla="*/ 20161250 w 48"/>
              <a:gd name="T19" fmla="*/ 20161250 h 64"/>
              <a:gd name="T20" fmla="*/ 20161250 w 48"/>
              <a:gd name="T21" fmla="*/ 20161250 h 64"/>
              <a:gd name="T22" fmla="*/ 20161250 w 48"/>
              <a:gd name="T23" fmla="*/ 20161250 h 64"/>
              <a:gd name="T24" fmla="*/ 20161250 w 48"/>
              <a:gd name="T25" fmla="*/ 20161250 h 64"/>
              <a:gd name="T26" fmla="*/ 0 w 48"/>
              <a:gd name="T27" fmla="*/ 20161250 h 64"/>
              <a:gd name="T28" fmla="*/ 0 w 48"/>
              <a:gd name="T29" fmla="*/ 0 h 64"/>
              <a:gd name="T30" fmla="*/ 40322500 w 48"/>
              <a:gd name="T31" fmla="*/ 0 h 64"/>
              <a:gd name="T32" fmla="*/ 60483750 w 48"/>
              <a:gd name="T33" fmla="*/ 0 h 64"/>
              <a:gd name="T34" fmla="*/ 80645000 w 48"/>
              <a:gd name="T35" fmla="*/ 0 h 64"/>
              <a:gd name="T36" fmla="*/ 80645000 w 48"/>
              <a:gd name="T37" fmla="*/ 20161250 h 64"/>
              <a:gd name="T38" fmla="*/ 60483750 w 48"/>
              <a:gd name="T39" fmla="*/ 20161250 h 64"/>
              <a:gd name="T40" fmla="*/ 60483750 w 48"/>
              <a:gd name="T41" fmla="*/ 20161250 h 64"/>
              <a:gd name="T42" fmla="*/ 60483750 w 48"/>
              <a:gd name="T43" fmla="*/ 20161250 h 64"/>
              <a:gd name="T44" fmla="*/ 60483750 w 48"/>
              <a:gd name="T45" fmla="*/ 40322500 h 64"/>
              <a:gd name="T46" fmla="*/ 60483750 w 48"/>
              <a:gd name="T47" fmla="*/ 40322500 h 64"/>
              <a:gd name="T48" fmla="*/ 60483750 w 48"/>
              <a:gd name="T49" fmla="*/ 60483750 h 64"/>
              <a:gd name="T50" fmla="*/ 60483750 w 48"/>
              <a:gd name="T51" fmla="*/ 100806250 h 64"/>
              <a:gd name="T52" fmla="*/ 60483750 w 48"/>
              <a:gd name="T53" fmla="*/ 120967500 h 64"/>
              <a:gd name="T54" fmla="*/ 60483750 w 48"/>
              <a:gd name="T55" fmla="*/ 120967500 h 64"/>
              <a:gd name="T56" fmla="*/ 60483750 w 48"/>
              <a:gd name="T57" fmla="*/ 141128750 h 64"/>
              <a:gd name="T58" fmla="*/ 60483750 w 48"/>
              <a:gd name="T59" fmla="*/ 141128750 h 64"/>
              <a:gd name="T60" fmla="*/ 80645000 w 48"/>
              <a:gd name="T61" fmla="*/ 141128750 h 64"/>
              <a:gd name="T62" fmla="*/ 100806250 w 48"/>
              <a:gd name="T63" fmla="*/ 141128750 h 64"/>
              <a:gd name="T64" fmla="*/ 100806250 w 48"/>
              <a:gd name="T65" fmla="*/ 141128750 h 64"/>
              <a:gd name="T66" fmla="*/ 120967500 w 48"/>
              <a:gd name="T67" fmla="*/ 141128750 h 64"/>
              <a:gd name="T68" fmla="*/ 120967500 w 48"/>
              <a:gd name="T69" fmla="*/ 141128750 h 64"/>
              <a:gd name="T70" fmla="*/ 120967500 w 48"/>
              <a:gd name="T71" fmla="*/ 141128750 h 64"/>
              <a:gd name="T72" fmla="*/ 120967500 w 48"/>
              <a:gd name="T73" fmla="*/ 120967500 h 64"/>
              <a:gd name="T74" fmla="*/ 120967500 w 48"/>
              <a:gd name="T75" fmla="*/ 120967500 h 64"/>
              <a:gd name="T76" fmla="*/ 120967500 w 48"/>
              <a:gd name="T77" fmla="*/ 120967500 h 64"/>
              <a:gd name="T78" fmla="*/ 120967500 w 48"/>
              <a:gd name="T79" fmla="*/ 141128750 h 64"/>
              <a:gd name="T80" fmla="*/ 120967500 w 48"/>
              <a:gd name="T81" fmla="*/ 161290000 h 64"/>
              <a:gd name="T82" fmla="*/ 120967500 w 48"/>
              <a:gd name="T83" fmla="*/ 161290000 h 64"/>
              <a:gd name="T84" fmla="*/ 120967500 w 48"/>
              <a:gd name="T85" fmla="*/ 161290000 h 64"/>
              <a:gd name="T86" fmla="*/ 100806250 w 48"/>
              <a:gd name="T87" fmla="*/ 161290000 h 64"/>
              <a:gd name="T88" fmla="*/ 100806250 w 48"/>
              <a:gd name="T89" fmla="*/ 161290000 h 64"/>
              <a:gd name="T90" fmla="*/ 60483750 w 48"/>
              <a:gd name="T91" fmla="*/ 161290000 h 64"/>
              <a:gd name="T92" fmla="*/ 60483750 w 48"/>
              <a:gd name="T93" fmla="*/ 161290000 h 64"/>
              <a:gd name="T94" fmla="*/ 40322500 w 48"/>
              <a:gd name="T95" fmla="*/ 161290000 h 64"/>
              <a:gd name="T96" fmla="*/ 20161250 w 48"/>
              <a:gd name="T97" fmla="*/ 161290000 h 6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8"/>
              <a:gd name="T148" fmla="*/ 0 h 64"/>
              <a:gd name="T149" fmla="*/ 48 w 48"/>
              <a:gd name="T150" fmla="*/ 64 h 6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8" h="64">
                <a:moveTo>
                  <a:pt x="8" y="64"/>
                </a:moveTo>
                <a:lnTo>
                  <a:pt x="8" y="64"/>
                </a:lnTo>
                <a:lnTo>
                  <a:pt x="8" y="56"/>
                </a:lnTo>
                <a:lnTo>
                  <a:pt x="8" y="48"/>
                </a:lnTo>
                <a:lnTo>
                  <a:pt x="8" y="32"/>
                </a:lnTo>
                <a:lnTo>
                  <a:pt x="8" y="24"/>
                </a:lnTo>
                <a:lnTo>
                  <a:pt x="8" y="16"/>
                </a:lnTo>
                <a:lnTo>
                  <a:pt x="8" y="8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24" y="0"/>
                </a:lnTo>
                <a:lnTo>
                  <a:pt x="32" y="0"/>
                </a:lnTo>
                <a:lnTo>
                  <a:pt x="32" y="8"/>
                </a:lnTo>
                <a:lnTo>
                  <a:pt x="24" y="8"/>
                </a:lnTo>
                <a:lnTo>
                  <a:pt x="24" y="16"/>
                </a:lnTo>
                <a:lnTo>
                  <a:pt x="24" y="24"/>
                </a:lnTo>
                <a:lnTo>
                  <a:pt x="24" y="32"/>
                </a:lnTo>
                <a:lnTo>
                  <a:pt x="24" y="40"/>
                </a:lnTo>
                <a:lnTo>
                  <a:pt x="24" y="48"/>
                </a:lnTo>
                <a:lnTo>
                  <a:pt x="24" y="56"/>
                </a:lnTo>
                <a:lnTo>
                  <a:pt x="32" y="56"/>
                </a:lnTo>
                <a:lnTo>
                  <a:pt x="40" y="56"/>
                </a:lnTo>
                <a:lnTo>
                  <a:pt x="48" y="56"/>
                </a:lnTo>
                <a:lnTo>
                  <a:pt x="48" y="48"/>
                </a:lnTo>
                <a:lnTo>
                  <a:pt x="48" y="56"/>
                </a:lnTo>
                <a:lnTo>
                  <a:pt x="48" y="64"/>
                </a:lnTo>
                <a:lnTo>
                  <a:pt x="40" y="64"/>
                </a:lnTo>
                <a:lnTo>
                  <a:pt x="32" y="64"/>
                </a:lnTo>
                <a:lnTo>
                  <a:pt x="24" y="64"/>
                </a:lnTo>
                <a:lnTo>
                  <a:pt x="16" y="64"/>
                </a:lnTo>
                <a:lnTo>
                  <a:pt x="8" y="64"/>
                </a:lnTo>
                <a:close/>
              </a:path>
            </a:pathLst>
          </a:custGeom>
          <a:noFill/>
          <a:ln w="12700">
            <a:solidFill>
              <a:srgbClr val="E153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5" name="Freeform 17"/>
          <p:cNvSpPr>
            <a:spLocks/>
          </p:cNvSpPr>
          <p:nvPr/>
        </p:nvSpPr>
        <p:spPr bwMode="auto">
          <a:xfrm>
            <a:off x="5372100" y="3784600"/>
            <a:ext cx="76200" cy="101600"/>
          </a:xfrm>
          <a:custGeom>
            <a:avLst/>
            <a:gdLst>
              <a:gd name="T0" fmla="*/ 20161250 w 48"/>
              <a:gd name="T1" fmla="*/ 161290000 h 64"/>
              <a:gd name="T2" fmla="*/ 20161250 w 48"/>
              <a:gd name="T3" fmla="*/ 161290000 h 64"/>
              <a:gd name="T4" fmla="*/ 20161250 w 48"/>
              <a:gd name="T5" fmla="*/ 161290000 h 64"/>
              <a:gd name="T6" fmla="*/ 20161250 w 48"/>
              <a:gd name="T7" fmla="*/ 141128750 h 64"/>
              <a:gd name="T8" fmla="*/ 20161250 w 48"/>
              <a:gd name="T9" fmla="*/ 141128750 h 64"/>
              <a:gd name="T10" fmla="*/ 20161250 w 48"/>
              <a:gd name="T11" fmla="*/ 141128750 h 64"/>
              <a:gd name="T12" fmla="*/ 20161250 w 48"/>
              <a:gd name="T13" fmla="*/ 120967500 h 64"/>
              <a:gd name="T14" fmla="*/ 20161250 w 48"/>
              <a:gd name="T15" fmla="*/ 80645000 h 64"/>
              <a:gd name="T16" fmla="*/ 20161250 w 48"/>
              <a:gd name="T17" fmla="*/ 60483750 h 64"/>
              <a:gd name="T18" fmla="*/ 20161250 w 48"/>
              <a:gd name="T19" fmla="*/ 40322500 h 64"/>
              <a:gd name="T20" fmla="*/ 20161250 w 48"/>
              <a:gd name="T21" fmla="*/ 20161250 h 64"/>
              <a:gd name="T22" fmla="*/ 20161250 w 48"/>
              <a:gd name="T23" fmla="*/ 20161250 h 64"/>
              <a:gd name="T24" fmla="*/ 20161250 w 48"/>
              <a:gd name="T25" fmla="*/ 20161250 h 64"/>
              <a:gd name="T26" fmla="*/ 0 w 48"/>
              <a:gd name="T27" fmla="*/ 20161250 h 64"/>
              <a:gd name="T28" fmla="*/ 0 w 48"/>
              <a:gd name="T29" fmla="*/ 0 h 64"/>
              <a:gd name="T30" fmla="*/ 20161250 w 48"/>
              <a:gd name="T31" fmla="*/ 0 h 64"/>
              <a:gd name="T32" fmla="*/ 40322500 w 48"/>
              <a:gd name="T33" fmla="*/ 0 h 64"/>
              <a:gd name="T34" fmla="*/ 80645000 w 48"/>
              <a:gd name="T35" fmla="*/ 0 h 64"/>
              <a:gd name="T36" fmla="*/ 80645000 w 48"/>
              <a:gd name="T37" fmla="*/ 20161250 h 64"/>
              <a:gd name="T38" fmla="*/ 60483750 w 48"/>
              <a:gd name="T39" fmla="*/ 20161250 h 64"/>
              <a:gd name="T40" fmla="*/ 60483750 w 48"/>
              <a:gd name="T41" fmla="*/ 20161250 h 64"/>
              <a:gd name="T42" fmla="*/ 60483750 w 48"/>
              <a:gd name="T43" fmla="*/ 20161250 h 64"/>
              <a:gd name="T44" fmla="*/ 60483750 w 48"/>
              <a:gd name="T45" fmla="*/ 20161250 h 64"/>
              <a:gd name="T46" fmla="*/ 60483750 w 48"/>
              <a:gd name="T47" fmla="*/ 40322500 h 64"/>
              <a:gd name="T48" fmla="*/ 60483750 w 48"/>
              <a:gd name="T49" fmla="*/ 60483750 h 64"/>
              <a:gd name="T50" fmla="*/ 60483750 w 48"/>
              <a:gd name="T51" fmla="*/ 80645000 h 64"/>
              <a:gd name="T52" fmla="*/ 60483750 w 48"/>
              <a:gd name="T53" fmla="*/ 100806250 h 64"/>
              <a:gd name="T54" fmla="*/ 60483750 w 48"/>
              <a:gd name="T55" fmla="*/ 120967500 h 64"/>
              <a:gd name="T56" fmla="*/ 60483750 w 48"/>
              <a:gd name="T57" fmla="*/ 141128750 h 64"/>
              <a:gd name="T58" fmla="*/ 60483750 w 48"/>
              <a:gd name="T59" fmla="*/ 141128750 h 64"/>
              <a:gd name="T60" fmla="*/ 80645000 w 48"/>
              <a:gd name="T61" fmla="*/ 141128750 h 64"/>
              <a:gd name="T62" fmla="*/ 100806250 w 48"/>
              <a:gd name="T63" fmla="*/ 141128750 h 64"/>
              <a:gd name="T64" fmla="*/ 100806250 w 48"/>
              <a:gd name="T65" fmla="*/ 141128750 h 64"/>
              <a:gd name="T66" fmla="*/ 120967500 w 48"/>
              <a:gd name="T67" fmla="*/ 141128750 h 64"/>
              <a:gd name="T68" fmla="*/ 120967500 w 48"/>
              <a:gd name="T69" fmla="*/ 141128750 h 64"/>
              <a:gd name="T70" fmla="*/ 120967500 w 48"/>
              <a:gd name="T71" fmla="*/ 141128750 h 64"/>
              <a:gd name="T72" fmla="*/ 120967500 w 48"/>
              <a:gd name="T73" fmla="*/ 120967500 h 64"/>
              <a:gd name="T74" fmla="*/ 120967500 w 48"/>
              <a:gd name="T75" fmla="*/ 120967500 h 64"/>
              <a:gd name="T76" fmla="*/ 120967500 w 48"/>
              <a:gd name="T77" fmla="*/ 120967500 h 64"/>
              <a:gd name="T78" fmla="*/ 120967500 w 48"/>
              <a:gd name="T79" fmla="*/ 120967500 h 64"/>
              <a:gd name="T80" fmla="*/ 120967500 w 48"/>
              <a:gd name="T81" fmla="*/ 141128750 h 64"/>
              <a:gd name="T82" fmla="*/ 120967500 w 48"/>
              <a:gd name="T83" fmla="*/ 161290000 h 64"/>
              <a:gd name="T84" fmla="*/ 120967500 w 48"/>
              <a:gd name="T85" fmla="*/ 161290000 h 64"/>
              <a:gd name="T86" fmla="*/ 120967500 w 48"/>
              <a:gd name="T87" fmla="*/ 161290000 h 64"/>
              <a:gd name="T88" fmla="*/ 100806250 w 48"/>
              <a:gd name="T89" fmla="*/ 161290000 h 64"/>
              <a:gd name="T90" fmla="*/ 80645000 w 48"/>
              <a:gd name="T91" fmla="*/ 161290000 h 64"/>
              <a:gd name="T92" fmla="*/ 60483750 w 48"/>
              <a:gd name="T93" fmla="*/ 161290000 h 64"/>
              <a:gd name="T94" fmla="*/ 40322500 w 48"/>
              <a:gd name="T95" fmla="*/ 161290000 h 64"/>
              <a:gd name="T96" fmla="*/ 40322500 w 48"/>
              <a:gd name="T97" fmla="*/ 161290000 h 6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8"/>
              <a:gd name="T148" fmla="*/ 0 h 64"/>
              <a:gd name="T149" fmla="*/ 48 w 48"/>
              <a:gd name="T150" fmla="*/ 64 h 6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8" h="64">
                <a:moveTo>
                  <a:pt x="8" y="64"/>
                </a:moveTo>
                <a:lnTo>
                  <a:pt x="8" y="64"/>
                </a:lnTo>
                <a:lnTo>
                  <a:pt x="8" y="56"/>
                </a:lnTo>
                <a:lnTo>
                  <a:pt x="8" y="48"/>
                </a:lnTo>
                <a:lnTo>
                  <a:pt x="8" y="32"/>
                </a:lnTo>
                <a:lnTo>
                  <a:pt x="8" y="24"/>
                </a:lnTo>
                <a:lnTo>
                  <a:pt x="8" y="16"/>
                </a:lnTo>
                <a:lnTo>
                  <a:pt x="8" y="8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24" y="0"/>
                </a:lnTo>
                <a:lnTo>
                  <a:pt x="32" y="0"/>
                </a:lnTo>
                <a:lnTo>
                  <a:pt x="32" y="8"/>
                </a:lnTo>
                <a:lnTo>
                  <a:pt x="24" y="8"/>
                </a:lnTo>
                <a:lnTo>
                  <a:pt x="24" y="16"/>
                </a:lnTo>
                <a:lnTo>
                  <a:pt x="24" y="24"/>
                </a:lnTo>
                <a:lnTo>
                  <a:pt x="24" y="32"/>
                </a:lnTo>
                <a:lnTo>
                  <a:pt x="24" y="40"/>
                </a:lnTo>
                <a:lnTo>
                  <a:pt x="24" y="48"/>
                </a:lnTo>
                <a:lnTo>
                  <a:pt x="24" y="56"/>
                </a:lnTo>
                <a:lnTo>
                  <a:pt x="32" y="56"/>
                </a:lnTo>
                <a:lnTo>
                  <a:pt x="40" y="56"/>
                </a:lnTo>
                <a:lnTo>
                  <a:pt x="48" y="56"/>
                </a:lnTo>
                <a:lnTo>
                  <a:pt x="48" y="48"/>
                </a:lnTo>
                <a:lnTo>
                  <a:pt x="48" y="56"/>
                </a:lnTo>
                <a:lnTo>
                  <a:pt x="48" y="64"/>
                </a:lnTo>
                <a:lnTo>
                  <a:pt x="40" y="64"/>
                </a:lnTo>
                <a:lnTo>
                  <a:pt x="32" y="64"/>
                </a:lnTo>
                <a:lnTo>
                  <a:pt x="24" y="64"/>
                </a:lnTo>
                <a:lnTo>
                  <a:pt x="16" y="64"/>
                </a:lnTo>
                <a:lnTo>
                  <a:pt x="8" y="6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6" name="Freeform 18"/>
          <p:cNvSpPr>
            <a:spLocks/>
          </p:cNvSpPr>
          <p:nvPr/>
        </p:nvSpPr>
        <p:spPr bwMode="auto">
          <a:xfrm>
            <a:off x="5461000" y="3784600"/>
            <a:ext cx="76200" cy="101600"/>
          </a:xfrm>
          <a:custGeom>
            <a:avLst/>
            <a:gdLst>
              <a:gd name="T0" fmla="*/ 100806250 w 48"/>
              <a:gd name="T1" fmla="*/ 40322500 h 64"/>
              <a:gd name="T2" fmla="*/ 100806250 w 48"/>
              <a:gd name="T3" fmla="*/ 40322500 h 64"/>
              <a:gd name="T4" fmla="*/ 80645000 w 48"/>
              <a:gd name="T5" fmla="*/ 20161250 h 64"/>
              <a:gd name="T6" fmla="*/ 60483750 w 48"/>
              <a:gd name="T7" fmla="*/ 20161250 h 64"/>
              <a:gd name="T8" fmla="*/ 40322500 w 48"/>
              <a:gd name="T9" fmla="*/ 20161250 h 64"/>
              <a:gd name="T10" fmla="*/ 20161250 w 48"/>
              <a:gd name="T11" fmla="*/ 40322500 h 64"/>
              <a:gd name="T12" fmla="*/ 40322500 w 48"/>
              <a:gd name="T13" fmla="*/ 60483750 h 64"/>
              <a:gd name="T14" fmla="*/ 40322500 w 48"/>
              <a:gd name="T15" fmla="*/ 60483750 h 64"/>
              <a:gd name="T16" fmla="*/ 60483750 w 48"/>
              <a:gd name="T17" fmla="*/ 60483750 h 64"/>
              <a:gd name="T18" fmla="*/ 60483750 w 48"/>
              <a:gd name="T19" fmla="*/ 80645000 h 64"/>
              <a:gd name="T20" fmla="*/ 80645000 w 48"/>
              <a:gd name="T21" fmla="*/ 80645000 h 64"/>
              <a:gd name="T22" fmla="*/ 100806250 w 48"/>
              <a:gd name="T23" fmla="*/ 80645000 h 64"/>
              <a:gd name="T24" fmla="*/ 100806250 w 48"/>
              <a:gd name="T25" fmla="*/ 80645000 h 64"/>
              <a:gd name="T26" fmla="*/ 120967500 w 48"/>
              <a:gd name="T27" fmla="*/ 100806250 h 64"/>
              <a:gd name="T28" fmla="*/ 120967500 w 48"/>
              <a:gd name="T29" fmla="*/ 120967500 h 64"/>
              <a:gd name="T30" fmla="*/ 100806250 w 48"/>
              <a:gd name="T31" fmla="*/ 141128750 h 64"/>
              <a:gd name="T32" fmla="*/ 100806250 w 48"/>
              <a:gd name="T33" fmla="*/ 141128750 h 64"/>
              <a:gd name="T34" fmla="*/ 80645000 w 48"/>
              <a:gd name="T35" fmla="*/ 161290000 h 64"/>
              <a:gd name="T36" fmla="*/ 40322500 w 48"/>
              <a:gd name="T37" fmla="*/ 161290000 h 64"/>
              <a:gd name="T38" fmla="*/ 20161250 w 48"/>
              <a:gd name="T39" fmla="*/ 161290000 h 64"/>
              <a:gd name="T40" fmla="*/ 0 w 48"/>
              <a:gd name="T41" fmla="*/ 161290000 h 64"/>
              <a:gd name="T42" fmla="*/ 0 w 48"/>
              <a:gd name="T43" fmla="*/ 120967500 h 64"/>
              <a:gd name="T44" fmla="*/ 20161250 w 48"/>
              <a:gd name="T45" fmla="*/ 120967500 h 64"/>
              <a:gd name="T46" fmla="*/ 20161250 w 48"/>
              <a:gd name="T47" fmla="*/ 141128750 h 64"/>
              <a:gd name="T48" fmla="*/ 40322500 w 48"/>
              <a:gd name="T49" fmla="*/ 161290000 h 64"/>
              <a:gd name="T50" fmla="*/ 60483750 w 48"/>
              <a:gd name="T51" fmla="*/ 161290000 h 64"/>
              <a:gd name="T52" fmla="*/ 80645000 w 48"/>
              <a:gd name="T53" fmla="*/ 141128750 h 64"/>
              <a:gd name="T54" fmla="*/ 80645000 w 48"/>
              <a:gd name="T55" fmla="*/ 141128750 h 64"/>
              <a:gd name="T56" fmla="*/ 80645000 w 48"/>
              <a:gd name="T57" fmla="*/ 120967500 h 64"/>
              <a:gd name="T58" fmla="*/ 80645000 w 48"/>
              <a:gd name="T59" fmla="*/ 100806250 h 64"/>
              <a:gd name="T60" fmla="*/ 60483750 w 48"/>
              <a:gd name="T61" fmla="*/ 100806250 h 64"/>
              <a:gd name="T62" fmla="*/ 40322500 w 48"/>
              <a:gd name="T63" fmla="*/ 100806250 h 64"/>
              <a:gd name="T64" fmla="*/ 20161250 w 48"/>
              <a:gd name="T65" fmla="*/ 80645000 h 64"/>
              <a:gd name="T66" fmla="*/ 0 w 48"/>
              <a:gd name="T67" fmla="*/ 80645000 h 64"/>
              <a:gd name="T68" fmla="*/ 0 w 48"/>
              <a:gd name="T69" fmla="*/ 60483750 h 64"/>
              <a:gd name="T70" fmla="*/ 0 w 48"/>
              <a:gd name="T71" fmla="*/ 40322500 h 64"/>
              <a:gd name="T72" fmla="*/ 20161250 w 48"/>
              <a:gd name="T73" fmla="*/ 20161250 h 64"/>
              <a:gd name="T74" fmla="*/ 40322500 w 48"/>
              <a:gd name="T75" fmla="*/ 20161250 h 64"/>
              <a:gd name="T76" fmla="*/ 60483750 w 48"/>
              <a:gd name="T77" fmla="*/ 0 h 64"/>
              <a:gd name="T78" fmla="*/ 80645000 w 48"/>
              <a:gd name="T79" fmla="*/ 0 h 64"/>
              <a:gd name="T80" fmla="*/ 100806250 w 48"/>
              <a:gd name="T81" fmla="*/ 20161250 h 64"/>
              <a:gd name="T82" fmla="*/ 100806250 w 48"/>
              <a:gd name="T83" fmla="*/ 20161250 h 64"/>
              <a:gd name="T84" fmla="*/ 100806250 w 48"/>
              <a:gd name="T85" fmla="*/ 40322500 h 64"/>
              <a:gd name="T86" fmla="*/ 100806250 w 48"/>
              <a:gd name="T87" fmla="*/ 40322500 h 6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8"/>
              <a:gd name="T133" fmla="*/ 0 h 64"/>
              <a:gd name="T134" fmla="*/ 48 w 48"/>
              <a:gd name="T135" fmla="*/ 64 h 6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8" h="64">
                <a:moveTo>
                  <a:pt x="40" y="16"/>
                </a:moveTo>
                <a:lnTo>
                  <a:pt x="40" y="16"/>
                </a:lnTo>
                <a:lnTo>
                  <a:pt x="32" y="8"/>
                </a:lnTo>
                <a:lnTo>
                  <a:pt x="24" y="8"/>
                </a:lnTo>
                <a:lnTo>
                  <a:pt x="16" y="8"/>
                </a:lnTo>
                <a:lnTo>
                  <a:pt x="16" y="16"/>
                </a:lnTo>
                <a:lnTo>
                  <a:pt x="8" y="16"/>
                </a:lnTo>
                <a:lnTo>
                  <a:pt x="16" y="16"/>
                </a:lnTo>
                <a:lnTo>
                  <a:pt x="16" y="24"/>
                </a:lnTo>
                <a:lnTo>
                  <a:pt x="24" y="24"/>
                </a:lnTo>
                <a:lnTo>
                  <a:pt x="24" y="32"/>
                </a:lnTo>
                <a:lnTo>
                  <a:pt x="32" y="32"/>
                </a:lnTo>
                <a:lnTo>
                  <a:pt x="40" y="32"/>
                </a:lnTo>
                <a:lnTo>
                  <a:pt x="40" y="40"/>
                </a:lnTo>
                <a:lnTo>
                  <a:pt x="48" y="40"/>
                </a:lnTo>
                <a:lnTo>
                  <a:pt x="48" y="48"/>
                </a:lnTo>
                <a:lnTo>
                  <a:pt x="40" y="56"/>
                </a:lnTo>
                <a:lnTo>
                  <a:pt x="32" y="64"/>
                </a:lnTo>
                <a:lnTo>
                  <a:pt x="24" y="64"/>
                </a:lnTo>
                <a:lnTo>
                  <a:pt x="16" y="64"/>
                </a:lnTo>
                <a:lnTo>
                  <a:pt x="8" y="64"/>
                </a:lnTo>
                <a:lnTo>
                  <a:pt x="0" y="64"/>
                </a:lnTo>
                <a:lnTo>
                  <a:pt x="0" y="56"/>
                </a:lnTo>
                <a:lnTo>
                  <a:pt x="0" y="48"/>
                </a:lnTo>
                <a:lnTo>
                  <a:pt x="8" y="48"/>
                </a:lnTo>
                <a:lnTo>
                  <a:pt x="8" y="56"/>
                </a:lnTo>
                <a:lnTo>
                  <a:pt x="16" y="64"/>
                </a:lnTo>
                <a:lnTo>
                  <a:pt x="24" y="64"/>
                </a:lnTo>
                <a:lnTo>
                  <a:pt x="32" y="56"/>
                </a:lnTo>
                <a:lnTo>
                  <a:pt x="32" y="48"/>
                </a:lnTo>
                <a:lnTo>
                  <a:pt x="32" y="40"/>
                </a:lnTo>
                <a:lnTo>
                  <a:pt x="24" y="40"/>
                </a:lnTo>
                <a:lnTo>
                  <a:pt x="16" y="40"/>
                </a:lnTo>
                <a:lnTo>
                  <a:pt x="8" y="40"/>
                </a:lnTo>
                <a:lnTo>
                  <a:pt x="8" y="32"/>
                </a:lnTo>
                <a:lnTo>
                  <a:pt x="0" y="32"/>
                </a:lnTo>
                <a:lnTo>
                  <a:pt x="0" y="24"/>
                </a:lnTo>
                <a:lnTo>
                  <a:pt x="0" y="16"/>
                </a:lnTo>
                <a:lnTo>
                  <a:pt x="8" y="8"/>
                </a:lnTo>
                <a:lnTo>
                  <a:pt x="16" y="8"/>
                </a:lnTo>
                <a:lnTo>
                  <a:pt x="16" y="0"/>
                </a:lnTo>
                <a:lnTo>
                  <a:pt x="24" y="0"/>
                </a:lnTo>
                <a:lnTo>
                  <a:pt x="32" y="0"/>
                </a:lnTo>
                <a:lnTo>
                  <a:pt x="40" y="8"/>
                </a:lnTo>
                <a:lnTo>
                  <a:pt x="4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7" name="Freeform 19"/>
          <p:cNvSpPr>
            <a:spLocks/>
          </p:cNvSpPr>
          <p:nvPr/>
        </p:nvSpPr>
        <p:spPr bwMode="auto">
          <a:xfrm>
            <a:off x="5461000" y="3784600"/>
            <a:ext cx="76200" cy="101600"/>
          </a:xfrm>
          <a:custGeom>
            <a:avLst/>
            <a:gdLst>
              <a:gd name="T0" fmla="*/ 100806250 w 48"/>
              <a:gd name="T1" fmla="*/ 40322500 h 64"/>
              <a:gd name="T2" fmla="*/ 100806250 w 48"/>
              <a:gd name="T3" fmla="*/ 40322500 h 64"/>
              <a:gd name="T4" fmla="*/ 80645000 w 48"/>
              <a:gd name="T5" fmla="*/ 20161250 h 64"/>
              <a:gd name="T6" fmla="*/ 60483750 w 48"/>
              <a:gd name="T7" fmla="*/ 20161250 h 64"/>
              <a:gd name="T8" fmla="*/ 40322500 w 48"/>
              <a:gd name="T9" fmla="*/ 20161250 h 64"/>
              <a:gd name="T10" fmla="*/ 40322500 w 48"/>
              <a:gd name="T11" fmla="*/ 40322500 h 64"/>
              <a:gd name="T12" fmla="*/ 20161250 w 48"/>
              <a:gd name="T13" fmla="*/ 40322500 h 64"/>
              <a:gd name="T14" fmla="*/ 40322500 w 48"/>
              <a:gd name="T15" fmla="*/ 60483750 h 64"/>
              <a:gd name="T16" fmla="*/ 40322500 w 48"/>
              <a:gd name="T17" fmla="*/ 60483750 h 64"/>
              <a:gd name="T18" fmla="*/ 60483750 w 48"/>
              <a:gd name="T19" fmla="*/ 60483750 h 64"/>
              <a:gd name="T20" fmla="*/ 60483750 w 48"/>
              <a:gd name="T21" fmla="*/ 60483750 h 64"/>
              <a:gd name="T22" fmla="*/ 80645000 w 48"/>
              <a:gd name="T23" fmla="*/ 80645000 h 64"/>
              <a:gd name="T24" fmla="*/ 80645000 w 48"/>
              <a:gd name="T25" fmla="*/ 80645000 h 64"/>
              <a:gd name="T26" fmla="*/ 100806250 w 48"/>
              <a:gd name="T27" fmla="*/ 80645000 h 64"/>
              <a:gd name="T28" fmla="*/ 100806250 w 48"/>
              <a:gd name="T29" fmla="*/ 80645000 h 64"/>
              <a:gd name="T30" fmla="*/ 120967500 w 48"/>
              <a:gd name="T31" fmla="*/ 100806250 h 64"/>
              <a:gd name="T32" fmla="*/ 120967500 w 48"/>
              <a:gd name="T33" fmla="*/ 100806250 h 64"/>
              <a:gd name="T34" fmla="*/ 120967500 w 48"/>
              <a:gd name="T35" fmla="*/ 120967500 h 64"/>
              <a:gd name="T36" fmla="*/ 100806250 w 48"/>
              <a:gd name="T37" fmla="*/ 141128750 h 64"/>
              <a:gd name="T38" fmla="*/ 100806250 w 48"/>
              <a:gd name="T39" fmla="*/ 141128750 h 64"/>
              <a:gd name="T40" fmla="*/ 80645000 w 48"/>
              <a:gd name="T41" fmla="*/ 161290000 h 64"/>
              <a:gd name="T42" fmla="*/ 40322500 w 48"/>
              <a:gd name="T43" fmla="*/ 161290000 h 64"/>
              <a:gd name="T44" fmla="*/ 40322500 w 48"/>
              <a:gd name="T45" fmla="*/ 161290000 h 64"/>
              <a:gd name="T46" fmla="*/ 20161250 w 48"/>
              <a:gd name="T47" fmla="*/ 161290000 h 64"/>
              <a:gd name="T48" fmla="*/ 0 w 48"/>
              <a:gd name="T49" fmla="*/ 161290000 h 64"/>
              <a:gd name="T50" fmla="*/ 0 w 48"/>
              <a:gd name="T51" fmla="*/ 120967500 h 64"/>
              <a:gd name="T52" fmla="*/ 20161250 w 48"/>
              <a:gd name="T53" fmla="*/ 120967500 h 64"/>
              <a:gd name="T54" fmla="*/ 20161250 w 48"/>
              <a:gd name="T55" fmla="*/ 141128750 h 64"/>
              <a:gd name="T56" fmla="*/ 20161250 w 48"/>
              <a:gd name="T57" fmla="*/ 141128750 h 64"/>
              <a:gd name="T58" fmla="*/ 60483750 w 48"/>
              <a:gd name="T59" fmla="*/ 161290000 h 64"/>
              <a:gd name="T60" fmla="*/ 60483750 w 48"/>
              <a:gd name="T61" fmla="*/ 161290000 h 64"/>
              <a:gd name="T62" fmla="*/ 80645000 w 48"/>
              <a:gd name="T63" fmla="*/ 141128750 h 64"/>
              <a:gd name="T64" fmla="*/ 80645000 w 48"/>
              <a:gd name="T65" fmla="*/ 141128750 h 64"/>
              <a:gd name="T66" fmla="*/ 80645000 w 48"/>
              <a:gd name="T67" fmla="*/ 120967500 h 64"/>
              <a:gd name="T68" fmla="*/ 80645000 w 48"/>
              <a:gd name="T69" fmla="*/ 120967500 h 64"/>
              <a:gd name="T70" fmla="*/ 80645000 w 48"/>
              <a:gd name="T71" fmla="*/ 100806250 h 64"/>
              <a:gd name="T72" fmla="*/ 60483750 w 48"/>
              <a:gd name="T73" fmla="*/ 100806250 h 64"/>
              <a:gd name="T74" fmla="*/ 40322500 w 48"/>
              <a:gd name="T75" fmla="*/ 100806250 h 64"/>
              <a:gd name="T76" fmla="*/ 20161250 w 48"/>
              <a:gd name="T77" fmla="*/ 100806250 h 64"/>
              <a:gd name="T78" fmla="*/ 20161250 w 48"/>
              <a:gd name="T79" fmla="*/ 80645000 h 64"/>
              <a:gd name="T80" fmla="*/ 0 w 48"/>
              <a:gd name="T81" fmla="*/ 80645000 h 64"/>
              <a:gd name="T82" fmla="*/ 0 w 48"/>
              <a:gd name="T83" fmla="*/ 60483750 h 64"/>
              <a:gd name="T84" fmla="*/ 0 w 48"/>
              <a:gd name="T85" fmla="*/ 40322500 h 64"/>
              <a:gd name="T86" fmla="*/ 20161250 w 48"/>
              <a:gd name="T87" fmla="*/ 20161250 h 64"/>
              <a:gd name="T88" fmla="*/ 20161250 w 48"/>
              <a:gd name="T89" fmla="*/ 20161250 h 64"/>
              <a:gd name="T90" fmla="*/ 40322500 w 48"/>
              <a:gd name="T91" fmla="*/ 0 h 64"/>
              <a:gd name="T92" fmla="*/ 60483750 w 48"/>
              <a:gd name="T93" fmla="*/ 0 h 64"/>
              <a:gd name="T94" fmla="*/ 80645000 w 48"/>
              <a:gd name="T95" fmla="*/ 0 h 64"/>
              <a:gd name="T96" fmla="*/ 100806250 w 48"/>
              <a:gd name="T97" fmla="*/ 20161250 h 64"/>
              <a:gd name="T98" fmla="*/ 100806250 w 48"/>
              <a:gd name="T99" fmla="*/ 20161250 h 64"/>
              <a:gd name="T100" fmla="*/ 100806250 w 48"/>
              <a:gd name="T101" fmla="*/ 20161250 h 64"/>
              <a:gd name="T102" fmla="*/ 100806250 w 48"/>
              <a:gd name="T103" fmla="*/ 40322500 h 6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8"/>
              <a:gd name="T157" fmla="*/ 0 h 64"/>
              <a:gd name="T158" fmla="*/ 48 w 48"/>
              <a:gd name="T159" fmla="*/ 64 h 6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8" h="64">
                <a:moveTo>
                  <a:pt x="40" y="16"/>
                </a:moveTo>
                <a:lnTo>
                  <a:pt x="40" y="16"/>
                </a:lnTo>
                <a:lnTo>
                  <a:pt x="32" y="8"/>
                </a:lnTo>
                <a:lnTo>
                  <a:pt x="24" y="8"/>
                </a:lnTo>
                <a:lnTo>
                  <a:pt x="16" y="8"/>
                </a:lnTo>
                <a:lnTo>
                  <a:pt x="16" y="16"/>
                </a:lnTo>
                <a:lnTo>
                  <a:pt x="8" y="16"/>
                </a:lnTo>
                <a:lnTo>
                  <a:pt x="16" y="16"/>
                </a:lnTo>
                <a:lnTo>
                  <a:pt x="16" y="24"/>
                </a:lnTo>
                <a:lnTo>
                  <a:pt x="24" y="24"/>
                </a:lnTo>
                <a:lnTo>
                  <a:pt x="24" y="32"/>
                </a:lnTo>
                <a:lnTo>
                  <a:pt x="32" y="32"/>
                </a:lnTo>
                <a:lnTo>
                  <a:pt x="40" y="32"/>
                </a:lnTo>
                <a:lnTo>
                  <a:pt x="40" y="40"/>
                </a:lnTo>
                <a:lnTo>
                  <a:pt x="48" y="40"/>
                </a:lnTo>
                <a:lnTo>
                  <a:pt x="48" y="48"/>
                </a:lnTo>
                <a:lnTo>
                  <a:pt x="40" y="56"/>
                </a:lnTo>
                <a:lnTo>
                  <a:pt x="32" y="64"/>
                </a:lnTo>
                <a:lnTo>
                  <a:pt x="24" y="64"/>
                </a:lnTo>
                <a:lnTo>
                  <a:pt x="16" y="64"/>
                </a:lnTo>
                <a:lnTo>
                  <a:pt x="8" y="64"/>
                </a:lnTo>
                <a:lnTo>
                  <a:pt x="0" y="64"/>
                </a:lnTo>
                <a:lnTo>
                  <a:pt x="0" y="56"/>
                </a:lnTo>
                <a:lnTo>
                  <a:pt x="0" y="48"/>
                </a:lnTo>
                <a:lnTo>
                  <a:pt x="8" y="48"/>
                </a:lnTo>
                <a:lnTo>
                  <a:pt x="8" y="56"/>
                </a:lnTo>
                <a:lnTo>
                  <a:pt x="16" y="64"/>
                </a:lnTo>
                <a:lnTo>
                  <a:pt x="24" y="64"/>
                </a:lnTo>
                <a:lnTo>
                  <a:pt x="32" y="56"/>
                </a:lnTo>
                <a:lnTo>
                  <a:pt x="32" y="48"/>
                </a:lnTo>
                <a:lnTo>
                  <a:pt x="32" y="40"/>
                </a:lnTo>
                <a:lnTo>
                  <a:pt x="24" y="40"/>
                </a:lnTo>
                <a:lnTo>
                  <a:pt x="16" y="40"/>
                </a:lnTo>
                <a:lnTo>
                  <a:pt x="8" y="40"/>
                </a:lnTo>
                <a:lnTo>
                  <a:pt x="8" y="32"/>
                </a:lnTo>
                <a:lnTo>
                  <a:pt x="0" y="32"/>
                </a:lnTo>
                <a:lnTo>
                  <a:pt x="0" y="24"/>
                </a:lnTo>
                <a:lnTo>
                  <a:pt x="0" y="16"/>
                </a:lnTo>
                <a:lnTo>
                  <a:pt x="8" y="8"/>
                </a:lnTo>
                <a:lnTo>
                  <a:pt x="16" y="8"/>
                </a:lnTo>
                <a:lnTo>
                  <a:pt x="16" y="0"/>
                </a:lnTo>
                <a:lnTo>
                  <a:pt x="24" y="0"/>
                </a:lnTo>
                <a:lnTo>
                  <a:pt x="32" y="0"/>
                </a:lnTo>
                <a:lnTo>
                  <a:pt x="40" y="8"/>
                </a:lnTo>
                <a:lnTo>
                  <a:pt x="40" y="16"/>
                </a:lnTo>
                <a:close/>
              </a:path>
            </a:pathLst>
          </a:custGeom>
          <a:noFill/>
          <a:ln w="12700">
            <a:solidFill>
              <a:srgbClr val="E153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8" name="Freeform 20"/>
          <p:cNvSpPr>
            <a:spLocks/>
          </p:cNvSpPr>
          <p:nvPr/>
        </p:nvSpPr>
        <p:spPr bwMode="auto">
          <a:xfrm>
            <a:off x="5549900" y="3784600"/>
            <a:ext cx="101600" cy="101600"/>
          </a:xfrm>
          <a:custGeom>
            <a:avLst/>
            <a:gdLst>
              <a:gd name="T0" fmla="*/ 0 w 64"/>
              <a:gd name="T1" fmla="*/ 60483750 h 64"/>
              <a:gd name="T2" fmla="*/ 0 w 64"/>
              <a:gd name="T3" fmla="*/ 60483750 h 64"/>
              <a:gd name="T4" fmla="*/ 0 w 64"/>
              <a:gd name="T5" fmla="*/ 60483750 h 64"/>
              <a:gd name="T6" fmla="*/ 0 w 64"/>
              <a:gd name="T7" fmla="*/ 40322500 h 64"/>
              <a:gd name="T8" fmla="*/ 20161250 w 64"/>
              <a:gd name="T9" fmla="*/ 20161250 h 64"/>
              <a:gd name="T10" fmla="*/ 20161250 w 64"/>
              <a:gd name="T11" fmla="*/ 20161250 h 64"/>
              <a:gd name="T12" fmla="*/ 20161250 w 64"/>
              <a:gd name="T13" fmla="*/ 20161250 h 64"/>
              <a:gd name="T14" fmla="*/ 40322500 w 64"/>
              <a:gd name="T15" fmla="*/ 20161250 h 64"/>
              <a:gd name="T16" fmla="*/ 40322500 w 64"/>
              <a:gd name="T17" fmla="*/ 20161250 h 64"/>
              <a:gd name="T18" fmla="*/ 60483750 w 64"/>
              <a:gd name="T19" fmla="*/ 0 h 64"/>
              <a:gd name="T20" fmla="*/ 80645000 w 64"/>
              <a:gd name="T21" fmla="*/ 0 h 64"/>
              <a:gd name="T22" fmla="*/ 80645000 w 64"/>
              <a:gd name="T23" fmla="*/ 0 h 64"/>
              <a:gd name="T24" fmla="*/ 100806250 w 64"/>
              <a:gd name="T25" fmla="*/ 0 h 64"/>
              <a:gd name="T26" fmla="*/ 120967500 w 64"/>
              <a:gd name="T27" fmla="*/ 20161250 h 64"/>
              <a:gd name="T28" fmla="*/ 120967500 w 64"/>
              <a:gd name="T29" fmla="*/ 20161250 h 64"/>
              <a:gd name="T30" fmla="*/ 120967500 w 64"/>
              <a:gd name="T31" fmla="*/ 20161250 h 64"/>
              <a:gd name="T32" fmla="*/ 141128750 w 64"/>
              <a:gd name="T33" fmla="*/ 20161250 h 64"/>
              <a:gd name="T34" fmla="*/ 141128750 w 64"/>
              <a:gd name="T35" fmla="*/ 20161250 h 64"/>
              <a:gd name="T36" fmla="*/ 141128750 w 64"/>
              <a:gd name="T37" fmla="*/ 40322500 h 64"/>
              <a:gd name="T38" fmla="*/ 141128750 w 64"/>
              <a:gd name="T39" fmla="*/ 40322500 h 64"/>
              <a:gd name="T40" fmla="*/ 141128750 w 64"/>
              <a:gd name="T41" fmla="*/ 40322500 h 64"/>
              <a:gd name="T42" fmla="*/ 161290000 w 64"/>
              <a:gd name="T43" fmla="*/ 40322500 h 64"/>
              <a:gd name="T44" fmla="*/ 161290000 w 64"/>
              <a:gd name="T45" fmla="*/ 60483750 h 64"/>
              <a:gd name="T46" fmla="*/ 161290000 w 64"/>
              <a:gd name="T47" fmla="*/ 60483750 h 64"/>
              <a:gd name="T48" fmla="*/ 161290000 w 64"/>
              <a:gd name="T49" fmla="*/ 60483750 h 64"/>
              <a:gd name="T50" fmla="*/ 161290000 w 64"/>
              <a:gd name="T51" fmla="*/ 80645000 h 64"/>
              <a:gd name="T52" fmla="*/ 161290000 w 64"/>
              <a:gd name="T53" fmla="*/ 80645000 h 64"/>
              <a:gd name="T54" fmla="*/ 161290000 w 64"/>
              <a:gd name="T55" fmla="*/ 100806250 h 64"/>
              <a:gd name="T56" fmla="*/ 161290000 w 64"/>
              <a:gd name="T57" fmla="*/ 120967500 h 64"/>
              <a:gd name="T58" fmla="*/ 161290000 w 64"/>
              <a:gd name="T59" fmla="*/ 120967500 h 64"/>
              <a:gd name="T60" fmla="*/ 141128750 w 64"/>
              <a:gd name="T61" fmla="*/ 141128750 h 64"/>
              <a:gd name="T62" fmla="*/ 141128750 w 64"/>
              <a:gd name="T63" fmla="*/ 141128750 h 64"/>
              <a:gd name="T64" fmla="*/ 141128750 w 64"/>
              <a:gd name="T65" fmla="*/ 141128750 h 64"/>
              <a:gd name="T66" fmla="*/ 120967500 w 64"/>
              <a:gd name="T67" fmla="*/ 161290000 h 64"/>
              <a:gd name="T68" fmla="*/ 120967500 w 64"/>
              <a:gd name="T69" fmla="*/ 161290000 h 64"/>
              <a:gd name="T70" fmla="*/ 120967500 w 64"/>
              <a:gd name="T71" fmla="*/ 161290000 h 64"/>
              <a:gd name="T72" fmla="*/ 100806250 w 64"/>
              <a:gd name="T73" fmla="*/ 161290000 h 64"/>
              <a:gd name="T74" fmla="*/ 80645000 w 64"/>
              <a:gd name="T75" fmla="*/ 161290000 h 64"/>
              <a:gd name="T76" fmla="*/ 80645000 w 64"/>
              <a:gd name="T77" fmla="*/ 161290000 h 64"/>
              <a:gd name="T78" fmla="*/ 60483750 w 64"/>
              <a:gd name="T79" fmla="*/ 161290000 h 64"/>
              <a:gd name="T80" fmla="*/ 40322500 w 64"/>
              <a:gd name="T81" fmla="*/ 161290000 h 64"/>
              <a:gd name="T82" fmla="*/ 40322500 w 64"/>
              <a:gd name="T83" fmla="*/ 161290000 h 64"/>
              <a:gd name="T84" fmla="*/ 20161250 w 64"/>
              <a:gd name="T85" fmla="*/ 141128750 h 64"/>
              <a:gd name="T86" fmla="*/ 0 w 64"/>
              <a:gd name="T87" fmla="*/ 120967500 h 64"/>
              <a:gd name="T88" fmla="*/ 0 w 64"/>
              <a:gd name="T89" fmla="*/ 120967500 h 64"/>
              <a:gd name="T90" fmla="*/ 0 w 64"/>
              <a:gd name="T91" fmla="*/ 120967500 h 64"/>
              <a:gd name="T92" fmla="*/ 0 w 64"/>
              <a:gd name="T93" fmla="*/ 80645000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4"/>
              <a:gd name="T142" fmla="*/ 0 h 64"/>
              <a:gd name="T143" fmla="*/ 64 w 64"/>
              <a:gd name="T144" fmla="*/ 64 h 6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4" h="64">
                <a:moveTo>
                  <a:pt x="0" y="32"/>
                </a:moveTo>
                <a:lnTo>
                  <a:pt x="0" y="24"/>
                </a:lnTo>
                <a:lnTo>
                  <a:pt x="0" y="16"/>
                </a:lnTo>
                <a:lnTo>
                  <a:pt x="8" y="8"/>
                </a:lnTo>
                <a:lnTo>
                  <a:pt x="16" y="8"/>
                </a:lnTo>
                <a:lnTo>
                  <a:pt x="24" y="0"/>
                </a:lnTo>
                <a:lnTo>
                  <a:pt x="32" y="0"/>
                </a:lnTo>
                <a:lnTo>
                  <a:pt x="40" y="0"/>
                </a:lnTo>
                <a:lnTo>
                  <a:pt x="48" y="8"/>
                </a:lnTo>
                <a:lnTo>
                  <a:pt x="56" y="8"/>
                </a:lnTo>
                <a:lnTo>
                  <a:pt x="56" y="16"/>
                </a:lnTo>
                <a:lnTo>
                  <a:pt x="64" y="16"/>
                </a:lnTo>
                <a:lnTo>
                  <a:pt x="64" y="24"/>
                </a:lnTo>
                <a:lnTo>
                  <a:pt x="64" y="32"/>
                </a:lnTo>
                <a:lnTo>
                  <a:pt x="64" y="40"/>
                </a:lnTo>
                <a:lnTo>
                  <a:pt x="64" y="48"/>
                </a:lnTo>
                <a:lnTo>
                  <a:pt x="56" y="56"/>
                </a:lnTo>
                <a:lnTo>
                  <a:pt x="48" y="64"/>
                </a:lnTo>
                <a:lnTo>
                  <a:pt x="40" y="64"/>
                </a:lnTo>
                <a:lnTo>
                  <a:pt x="32" y="64"/>
                </a:lnTo>
                <a:lnTo>
                  <a:pt x="24" y="64"/>
                </a:lnTo>
                <a:lnTo>
                  <a:pt x="16" y="64"/>
                </a:lnTo>
                <a:lnTo>
                  <a:pt x="8" y="56"/>
                </a:lnTo>
                <a:lnTo>
                  <a:pt x="0" y="48"/>
                </a:lnTo>
                <a:lnTo>
                  <a:pt x="0" y="32"/>
                </a:lnTo>
                <a:close/>
              </a:path>
            </a:pathLst>
          </a:custGeom>
          <a:noFill/>
          <a:ln w="12700">
            <a:solidFill>
              <a:srgbClr val="E153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9" name="Freeform 21"/>
          <p:cNvSpPr>
            <a:spLocks/>
          </p:cNvSpPr>
          <p:nvPr/>
        </p:nvSpPr>
        <p:spPr bwMode="auto">
          <a:xfrm>
            <a:off x="5562600" y="3797300"/>
            <a:ext cx="63500" cy="88900"/>
          </a:xfrm>
          <a:custGeom>
            <a:avLst/>
            <a:gdLst>
              <a:gd name="T0" fmla="*/ 0 w 40"/>
              <a:gd name="T1" fmla="*/ 80645000 h 56"/>
              <a:gd name="T2" fmla="*/ 20161250 w 40"/>
              <a:gd name="T3" fmla="*/ 100806250 h 56"/>
              <a:gd name="T4" fmla="*/ 20161250 w 40"/>
              <a:gd name="T5" fmla="*/ 100806250 h 56"/>
              <a:gd name="T6" fmla="*/ 20161250 w 40"/>
              <a:gd name="T7" fmla="*/ 120967500 h 56"/>
              <a:gd name="T8" fmla="*/ 40322500 w 40"/>
              <a:gd name="T9" fmla="*/ 120967500 h 56"/>
              <a:gd name="T10" fmla="*/ 40322500 w 40"/>
              <a:gd name="T11" fmla="*/ 120967500 h 56"/>
              <a:gd name="T12" fmla="*/ 40322500 w 40"/>
              <a:gd name="T13" fmla="*/ 141128750 h 56"/>
              <a:gd name="T14" fmla="*/ 60483750 w 40"/>
              <a:gd name="T15" fmla="*/ 141128750 h 56"/>
              <a:gd name="T16" fmla="*/ 60483750 w 40"/>
              <a:gd name="T17" fmla="*/ 141128750 h 56"/>
              <a:gd name="T18" fmla="*/ 80645000 w 40"/>
              <a:gd name="T19" fmla="*/ 141128750 h 56"/>
              <a:gd name="T20" fmla="*/ 80645000 w 40"/>
              <a:gd name="T21" fmla="*/ 120967500 h 56"/>
              <a:gd name="T22" fmla="*/ 80645000 w 40"/>
              <a:gd name="T23" fmla="*/ 120967500 h 56"/>
              <a:gd name="T24" fmla="*/ 100806250 w 40"/>
              <a:gd name="T25" fmla="*/ 120967500 h 56"/>
              <a:gd name="T26" fmla="*/ 100806250 w 40"/>
              <a:gd name="T27" fmla="*/ 100806250 h 56"/>
              <a:gd name="T28" fmla="*/ 100806250 w 40"/>
              <a:gd name="T29" fmla="*/ 100806250 h 56"/>
              <a:gd name="T30" fmla="*/ 100806250 w 40"/>
              <a:gd name="T31" fmla="*/ 80645000 h 56"/>
              <a:gd name="T32" fmla="*/ 100806250 w 40"/>
              <a:gd name="T33" fmla="*/ 60483750 h 56"/>
              <a:gd name="T34" fmla="*/ 100806250 w 40"/>
              <a:gd name="T35" fmla="*/ 60483750 h 56"/>
              <a:gd name="T36" fmla="*/ 100806250 w 40"/>
              <a:gd name="T37" fmla="*/ 60483750 h 56"/>
              <a:gd name="T38" fmla="*/ 100806250 w 40"/>
              <a:gd name="T39" fmla="*/ 40322500 h 56"/>
              <a:gd name="T40" fmla="*/ 100806250 w 40"/>
              <a:gd name="T41" fmla="*/ 40322500 h 56"/>
              <a:gd name="T42" fmla="*/ 100806250 w 40"/>
              <a:gd name="T43" fmla="*/ 20161250 h 56"/>
              <a:gd name="T44" fmla="*/ 100806250 w 40"/>
              <a:gd name="T45" fmla="*/ 20161250 h 56"/>
              <a:gd name="T46" fmla="*/ 100806250 w 40"/>
              <a:gd name="T47" fmla="*/ 20161250 h 56"/>
              <a:gd name="T48" fmla="*/ 80645000 w 40"/>
              <a:gd name="T49" fmla="*/ 0 h 56"/>
              <a:gd name="T50" fmla="*/ 80645000 w 40"/>
              <a:gd name="T51" fmla="*/ 0 h 56"/>
              <a:gd name="T52" fmla="*/ 80645000 w 40"/>
              <a:gd name="T53" fmla="*/ 0 h 56"/>
              <a:gd name="T54" fmla="*/ 60483750 w 40"/>
              <a:gd name="T55" fmla="*/ 0 h 56"/>
              <a:gd name="T56" fmla="*/ 60483750 w 40"/>
              <a:gd name="T57" fmla="*/ 0 h 56"/>
              <a:gd name="T58" fmla="*/ 60483750 w 40"/>
              <a:gd name="T59" fmla="*/ 0 h 56"/>
              <a:gd name="T60" fmla="*/ 40322500 w 40"/>
              <a:gd name="T61" fmla="*/ 0 h 56"/>
              <a:gd name="T62" fmla="*/ 20161250 w 40"/>
              <a:gd name="T63" fmla="*/ 0 h 56"/>
              <a:gd name="T64" fmla="*/ 20161250 w 40"/>
              <a:gd name="T65" fmla="*/ 0 h 56"/>
              <a:gd name="T66" fmla="*/ 20161250 w 40"/>
              <a:gd name="T67" fmla="*/ 20161250 h 56"/>
              <a:gd name="T68" fmla="*/ 20161250 w 40"/>
              <a:gd name="T69" fmla="*/ 20161250 h 56"/>
              <a:gd name="T70" fmla="*/ 20161250 w 40"/>
              <a:gd name="T71" fmla="*/ 20161250 h 56"/>
              <a:gd name="T72" fmla="*/ 0 w 40"/>
              <a:gd name="T73" fmla="*/ 40322500 h 56"/>
              <a:gd name="T74" fmla="*/ 0 w 40"/>
              <a:gd name="T75" fmla="*/ 60483750 h 5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0"/>
              <a:gd name="T115" fmla="*/ 0 h 56"/>
              <a:gd name="T116" fmla="*/ 40 w 40"/>
              <a:gd name="T117" fmla="*/ 56 h 5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0" h="56">
                <a:moveTo>
                  <a:pt x="0" y="24"/>
                </a:moveTo>
                <a:lnTo>
                  <a:pt x="0" y="32"/>
                </a:lnTo>
                <a:lnTo>
                  <a:pt x="8" y="40"/>
                </a:lnTo>
                <a:lnTo>
                  <a:pt x="8" y="48"/>
                </a:lnTo>
                <a:lnTo>
                  <a:pt x="16" y="48"/>
                </a:lnTo>
                <a:lnTo>
                  <a:pt x="16" y="56"/>
                </a:lnTo>
                <a:lnTo>
                  <a:pt x="24" y="56"/>
                </a:lnTo>
                <a:lnTo>
                  <a:pt x="32" y="56"/>
                </a:lnTo>
                <a:lnTo>
                  <a:pt x="32" y="48"/>
                </a:lnTo>
                <a:lnTo>
                  <a:pt x="40" y="48"/>
                </a:lnTo>
                <a:lnTo>
                  <a:pt x="40" y="40"/>
                </a:lnTo>
                <a:lnTo>
                  <a:pt x="40" y="32"/>
                </a:lnTo>
                <a:lnTo>
                  <a:pt x="40" y="24"/>
                </a:lnTo>
                <a:lnTo>
                  <a:pt x="40" y="16"/>
                </a:lnTo>
                <a:lnTo>
                  <a:pt x="40" y="8"/>
                </a:lnTo>
                <a:lnTo>
                  <a:pt x="32" y="0"/>
                </a:lnTo>
                <a:lnTo>
                  <a:pt x="24" y="0"/>
                </a:lnTo>
                <a:lnTo>
                  <a:pt x="16" y="0"/>
                </a:lnTo>
                <a:lnTo>
                  <a:pt x="8" y="0"/>
                </a:lnTo>
                <a:lnTo>
                  <a:pt x="8" y="8"/>
                </a:lnTo>
                <a:lnTo>
                  <a:pt x="0" y="16"/>
                </a:lnTo>
                <a:lnTo>
                  <a:pt x="0" y="24"/>
                </a:lnTo>
                <a:close/>
              </a:path>
            </a:pathLst>
          </a:custGeom>
          <a:noFill/>
          <a:ln w="12700">
            <a:solidFill>
              <a:srgbClr val="E153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0" name="Freeform 22"/>
          <p:cNvSpPr>
            <a:spLocks/>
          </p:cNvSpPr>
          <p:nvPr/>
        </p:nvSpPr>
        <p:spPr bwMode="auto">
          <a:xfrm>
            <a:off x="5549900" y="3784600"/>
            <a:ext cx="101600" cy="101600"/>
          </a:xfrm>
          <a:custGeom>
            <a:avLst/>
            <a:gdLst>
              <a:gd name="T0" fmla="*/ 0 w 64"/>
              <a:gd name="T1" fmla="*/ 80645000 h 64"/>
              <a:gd name="T2" fmla="*/ 0 w 64"/>
              <a:gd name="T3" fmla="*/ 60483750 h 64"/>
              <a:gd name="T4" fmla="*/ 0 w 64"/>
              <a:gd name="T5" fmla="*/ 40322500 h 64"/>
              <a:gd name="T6" fmla="*/ 20161250 w 64"/>
              <a:gd name="T7" fmla="*/ 20161250 h 64"/>
              <a:gd name="T8" fmla="*/ 40322500 w 64"/>
              <a:gd name="T9" fmla="*/ 20161250 h 64"/>
              <a:gd name="T10" fmla="*/ 60483750 w 64"/>
              <a:gd name="T11" fmla="*/ 0 h 64"/>
              <a:gd name="T12" fmla="*/ 80645000 w 64"/>
              <a:gd name="T13" fmla="*/ 0 h 64"/>
              <a:gd name="T14" fmla="*/ 120967500 w 64"/>
              <a:gd name="T15" fmla="*/ 20161250 h 64"/>
              <a:gd name="T16" fmla="*/ 120967500 w 64"/>
              <a:gd name="T17" fmla="*/ 20161250 h 64"/>
              <a:gd name="T18" fmla="*/ 141128750 w 64"/>
              <a:gd name="T19" fmla="*/ 20161250 h 64"/>
              <a:gd name="T20" fmla="*/ 141128750 w 64"/>
              <a:gd name="T21" fmla="*/ 40322500 h 64"/>
              <a:gd name="T22" fmla="*/ 161290000 w 64"/>
              <a:gd name="T23" fmla="*/ 40322500 h 64"/>
              <a:gd name="T24" fmla="*/ 161290000 w 64"/>
              <a:gd name="T25" fmla="*/ 60483750 h 64"/>
              <a:gd name="T26" fmla="*/ 161290000 w 64"/>
              <a:gd name="T27" fmla="*/ 80645000 h 64"/>
              <a:gd name="T28" fmla="*/ 161290000 w 64"/>
              <a:gd name="T29" fmla="*/ 100806250 h 64"/>
              <a:gd name="T30" fmla="*/ 161290000 w 64"/>
              <a:gd name="T31" fmla="*/ 120967500 h 64"/>
              <a:gd name="T32" fmla="*/ 141128750 w 64"/>
              <a:gd name="T33" fmla="*/ 141128750 h 64"/>
              <a:gd name="T34" fmla="*/ 120967500 w 64"/>
              <a:gd name="T35" fmla="*/ 161290000 h 64"/>
              <a:gd name="T36" fmla="*/ 120967500 w 64"/>
              <a:gd name="T37" fmla="*/ 161290000 h 64"/>
              <a:gd name="T38" fmla="*/ 80645000 w 64"/>
              <a:gd name="T39" fmla="*/ 161290000 h 64"/>
              <a:gd name="T40" fmla="*/ 60483750 w 64"/>
              <a:gd name="T41" fmla="*/ 161290000 h 64"/>
              <a:gd name="T42" fmla="*/ 40322500 w 64"/>
              <a:gd name="T43" fmla="*/ 161290000 h 64"/>
              <a:gd name="T44" fmla="*/ 0 w 64"/>
              <a:gd name="T45" fmla="*/ 120967500 h 64"/>
              <a:gd name="T46" fmla="*/ 0 w 64"/>
              <a:gd name="T47" fmla="*/ 120967500 h 64"/>
              <a:gd name="T48" fmla="*/ 0 w 64"/>
              <a:gd name="T49" fmla="*/ 80645000 h 64"/>
              <a:gd name="T50" fmla="*/ 20161250 w 64"/>
              <a:gd name="T51" fmla="*/ 80645000 h 64"/>
              <a:gd name="T52" fmla="*/ 40322500 w 64"/>
              <a:gd name="T53" fmla="*/ 120967500 h 64"/>
              <a:gd name="T54" fmla="*/ 40322500 w 64"/>
              <a:gd name="T55" fmla="*/ 141128750 h 64"/>
              <a:gd name="T56" fmla="*/ 60483750 w 64"/>
              <a:gd name="T57" fmla="*/ 141128750 h 64"/>
              <a:gd name="T58" fmla="*/ 80645000 w 64"/>
              <a:gd name="T59" fmla="*/ 161290000 h 64"/>
              <a:gd name="T60" fmla="*/ 100806250 w 64"/>
              <a:gd name="T61" fmla="*/ 161290000 h 64"/>
              <a:gd name="T62" fmla="*/ 100806250 w 64"/>
              <a:gd name="T63" fmla="*/ 141128750 h 64"/>
              <a:gd name="T64" fmla="*/ 120967500 w 64"/>
              <a:gd name="T65" fmla="*/ 120967500 h 64"/>
              <a:gd name="T66" fmla="*/ 120967500 w 64"/>
              <a:gd name="T67" fmla="*/ 100806250 h 64"/>
              <a:gd name="T68" fmla="*/ 120967500 w 64"/>
              <a:gd name="T69" fmla="*/ 80645000 h 64"/>
              <a:gd name="T70" fmla="*/ 120967500 w 64"/>
              <a:gd name="T71" fmla="*/ 60483750 h 64"/>
              <a:gd name="T72" fmla="*/ 120967500 w 64"/>
              <a:gd name="T73" fmla="*/ 40322500 h 64"/>
              <a:gd name="T74" fmla="*/ 120967500 w 64"/>
              <a:gd name="T75" fmla="*/ 40322500 h 64"/>
              <a:gd name="T76" fmla="*/ 100806250 w 64"/>
              <a:gd name="T77" fmla="*/ 20161250 h 64"/>
              <a:gd name="T78" fmla="*/ 80645000 w 64"/>
              <a:gd name="T79" fmla="*/ 20161250 h 64"/>
              <a:gd name="T80" fmla="*/ 80645000 w 64"/>
              <a:gd name="T81" fmla="*/ 20161250 h 64"/>
              <a:gd name="T82" fmla="*/ 40322500 w 64"/>
              <a:gd name="T83" fmla="*/ 20161250 h 64"/>
              <a:gd name="T84" fmla="*/ 40322500 w 64"/>
              <a:gd name="T85" fmla="*/ 40322500 h 64"/>
              <a:gd name="T86" fmla="*/ 40322500 w 64"/>
              <a:gd name="T87" fmla="*/ 40322500 h 64"/>
              <a:gd name="T88" fmla="*/ 20161250 w 64"/>
              <a:gd name="T89" fmla="*/ 80645000 h 64"/>
              <a:gd name="T90" fmla="*/ 0 w 64"/>
              <a:gd name="T91" fmla="*/ 80645000 h 6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64"/>
              <a:gd name="T139" fmla="*/ 0 h 64"/>
              <a:gd name="T140" fmla="*/ 64 w 64"/>
              <a:gd name="T141" fmla="*/ 64 h 64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64" h="64">
                <a:moveTo>
                  <a:pt x="0" y="32"/>
                </a:moveTo>
                <a:lnTo>
                  <a:pt x="0" y="32"/>
                </a:lnTo>
                <a:lnTo>
                  <a:pt x="0" y="24"/>
                </a:lnTo>
                <a:lnTo>
                  <a:pt x="0" y="16"/>
                </a:lnTo>
                <a:lnTo>
                  <a:pt x="8" y="8"/>
                </a:lnTo>
                <a:lnTo>
                  <a:pt x="16" y="8"/>
                </a:lnTo>
                <a:lnTo>
                  <a:pt x="24" y="0"/>
                </a:lnTo>
                <a:lnTo>
                  <a:pt x="32" y="0"/>
                </a:lnTo>
                <a:lnTo>
                  <a:pt x="40" y="0"/>
                </a:lnTo>
                <a:lnTo>
                  <a:pt x="48" y="8"/>
                </a:lnTo>
                <a:lnTo>
                  <a:pt x="56" y="8"/>
                </a:lnTo>
                <a:lnTo>
                  <a:pt x="56" y="16"/>
                </a:lnTo>
                <a:lnTo>
                  <a:pt x="64" y="16"/>
                </a:lnTo>
                <a:lnTo>
                  <a:pt x="64" y="24"/>
                </a:lnTo>
                <a:lnTo>
                  <a:pt x="64" y="32"/>
                </a:lnTo>
                <a:lnTo>
                  <a:pt x="64" y="40"/>
                </a:lnTo>
                <a:lnTo>
                  <a:pt x="64" y="48"/>
                </a:lnTo>
                <a:lnTo>
                  <a:pt x="56" y="56"/>
                </a:lnTo>
                <a:lnTo>
                  <a:pt x="48" y="64"/>
                </a:lnTo>
                <a:lnTo>
                  <a:pt x="40" y="64"/>
                </a:lnTo>
                <a:lnTo>
                  <a:pt x="32" y="64"/>
                </a:lnTo>
                <a:lnTo>
                  <a:pt x="24" y="64"/>
                </a:lnTo>
                <a:lnTo>
                  <a:pt x="16" y="64"/>
                </a:lnTo>
                <a:lnTo>
                  <a:pt x="8" y="56"/>
                </a:lnTo>
                <a:lnTo>
                  <a:pt x="0" y="48"/>
                </a:lnTo>
                <a:lnTo>
                  <a:pt x="0" y="32"/>
                </a:lnTo>
                <a:lnTo>
                  <a:pt x="8" y="32"/>
                </a:lnTo>
                <a:lnTo>
                  <a:pt x="8" y="40"/>
                </a:lnTo>
                <a:lnTo>
                  <a:pt x="16" y="48"/>
                </a:lnTo>
                <a:lnTo>
                  <a:pt x="16" y="56"/>
                </a:lnTo>
                <a:lnTo>
                  <a:pt x="24" y="56"/>
                </a:lnTo>
                <a:lnTo>
                  <a:pt x="24" y="64"/>
                </a:lnTo>
                <a:lnTo>
                  <a:pt x="32" y="64"/>
                </a:lnTo>
                <a:lnTo>
                  <a:pt x="40" y="64"/>
                </a:lnTo>
                <a:lnTo>
                  <a:pt x="40" y="56"/>
                </a:lnTo>
                <a:lnTo>
                  <a:pt x="48" y="56"/>
                </a:lnTo>
                <a:lnTo>
                  <a:pt x="48" y="48"/>
                </a:lnTo>
                <a:lnTo>
                  <a:pt x="48" y="40"/>
                </a:lnTo>
                <a:lnTo>
                  <a:pt x="48" y="32"/>
                </a:lnTo>
                <a:lnTo>
                  <a:pt x="48" y="24"/>
                </a:lnTo>
                <a:lnTo>
                  <a:pt x="48" y="16"/>
                </a:lnTo>
                <a:lnTo>
                  <a:pt x="40" y="8"/>
                </a:lnTo>
                <a:lnTo>
                  <a:pt x="32" y="8"/>
                </a:lnTo>
                <a:lnTo>
                  <a:pt x="24" y="8"/>
                </a:lnTo>
                <a:lnTo>
                  <a:pt x="16" y="8"/>
                </a:lnTo>
                <a:lnTo>
                  <a:pt x="16" y="16"/>
                </a:lnTo>
                <a:lnTo>
                  <a:pt x="8" y="24"/>
                </a:lnTo>
                <a:lnTo>
                  <a:pt x="8" y="32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1" name="Freeform 23"/>
          <p:cNvSpPr>
            <a:spLocks/>
          </p:cNvSpPr>
          <p:nvPr/>
        </p:nvSpPr>
        <p:spPr bwMode="auto">
          <a:xfrm>
            <a:off x="6426200" y="3683000"/>
            <a:ext cx="127000" cy="88900"/>
          </a:xfrm>
          <a:custGeom>
            <a:avLst/>
            <a:gdLst>
              <a:gd name="T0" fmla="*/ 0 w 80"/>
              <a:gd name="T1" fmla="*/ 141128750 h 56"/>
              <a:gd name="T2" fmla="*/ 20161250 w 80"/>
              <a:gd name="T3" fmla="*/ 141128750 h 56"/>
              <a:gd name="T4" fmla="*/ 20161250 w 80"/>
              <a:gd name="T5" fmla="*/ 141128750 h 56"/>
              <a:gd name="T6" fmla="*/ 20161250 w 80"/>
              <a:gd name="T7" fmla="*/ 120967500 h 56"/>
              <a:gd name="T8" fmla="*/ 20161250 w 80"/>
              <a:gd name="T9" fmla="*/ 100806250 h 56"/>
              <a:gd name="T10" fmla="*/ 20161250 w 80"/>
              <a:gd name="T11" fmla="*/ 60483750 h 56"/>
              <a:gd name="T12" fmla="*/ 20161250 w 80"/>
              <a:gd name="T13" fmla="*/ 20161250 h 56"/>
              <a:gd name="T14" fmla="*/ 20161250 w 80"/>
              <a:gd name="T15" fmla="*/ 0 h 56"/>
              <a:gd name="T16" fmla="*/ 20161250 w 80"/>
              <a:gd name="T17" fmla="*/ 0 h 56"/>
              <a:gd name="T18" fmla="*/ 0 w 80"/>
              <a:gd name="T19" fmla="*/ 0 h 56"/>
              <a:gd name="T20" fmla="*/ 0 w 80"/>
              <a:gd name="T21" fmla="*/ 0 h 56"/>
              <a:gd name="T22" fmla="*/ 20161250 w 80"/>
              <a:gd name="T23" fmla="*/ 0 h 56"/>
              <a:gd name="T24" fmla="*/ 40322500 w 80"/>
              <a:gd name="T25" fmla="*/ 0 h 56"/>
              <a:gd name="T26" fmla="*/ 60483750 w 80"/>
              <a:gd name="T27" fmla="*/ 20161250 h 56"/>
              <a:gd name="T28" fmla="*/ 60483750 w 80"/>
              <a:gd name="T29" fmla="*/ 40322500 h 56"/>
              <a:gd name="T30" fmla="*/ 120967500 w 80"/>
              <a:gd name="T31" fmla="*/ 80645000 h 56"/>
              <a:gd name="T32" fmla="*/ 141128750 w 80"/>
              <a:gd name="T33" fmla="*/ 40322500 h 56"/>
              <a:gd name="T34" fmla="*/ 141128750 w 80"/>
              <a:gd name="T35" fmla="*/ 0 h 56"/>
              <a:gd name="T36" fmla="*/ 161290000 w 80"/>
              <a:gd name="T37" fmla="*/ 0 h 56"/>
              <a:gd name="T38" fmla="*/ 181451250 w 80"/>
              <a:gd name="T39" fmla="*/ 0 h 56"/>
              <a:gd name="T40" fmla="*/ 201612500 w 80"/>
              <a:gd name="T41" fmla="*/ 0 h 56"/>
              <a:gd name="T42" fmla="*/ 201612500 w 80"/>
              <a:gd name="T43" fmla="*/ 0 h 56"/>
              <a:gd name="T44" fmla="*/ 181451250 w 80"/>
              <a:gd name="T45" fmla="*/ 0 h 56"/>
              <a:gd name="T46" fmla="*/ 181451250 w 80"/>
              <a:gd name="T47" fmla="*/ 20161250 h 56"/>
              <a:gd name="T48" fmla="*/ 181451250 w 80"/>
              <a:gd name="T49" fmla="*/ 20161250 h 56"/>
              <a:gd name="T50" fmla="*/ 181451250 w 80"/>
              <a:gd name="T51" fmla="*/ 60483750 h 56"/>
              <a:gd name="T52" fmla="*/ 181451250 w 80"/>
              <a:gd name="T53" fmla="*/ 100806250 h 56"/>
              <a:gd name="T54" fmla="*/ 181451250 w 80"/>
              <a:gd name="T55" fmla="*/ 120967500 h 56"/>
              <a:gd name="T56" fmla="*/ 181451250 w 80"/>
              <a:gd name="T57" fmla="*/ 141128750 h 56"/>
              <a:gd name="T58" fmla="*/ 181451250 w 80"/>
              <a:gd name="T59" fmla="*/ 141128750 h 56"/>
              <a:gd name="T60" fmla="*/ 201612500 w 80"/>
              <a:gd name="T61" fmla="*/ 141128750 h 56"/>
              <a:gd name="T62" fmla="*/ 201612500 w 80"/>
              <a:gd name="T63" fmla="*/ 141128750 h 56"/>
              <a:gd name="T64" fmla="*/ 161290000 w 80"/>
              <a:gd name="T65" fmla="*/ 141128750 h 56"/>
              <a:gd name="T66" fmla="*/ 141128750 w 80"/>
              <a:gd name="T67" fmla="*/ 141128750 h 56"/>
              <a:gd name="T68" fmla="*/ 161290000 w 80"/>
              <a:gd name="T69" fmla="*/ 141128750 h 56"/>
              <a:gd name="T70" fmla="*/ 161290000 w 80"/>
              <a:gd name="T71" fmla="*/ 120967500 h 56"/>
              <a:gd name="T72" fmla="*/ 161290000 w 80"/>
              <a:gd name="T73" fmla="*/ 100806250 h 56"/>
              <a:gd name="T74" fmla="*/ 161290000 w 80"/>
              <a:gd name="T75" fmla="*/ 20161250 h 56"/>
              <a:gd name="T76" fmla="*/ 120967500 w 80"/>
              <a:gd name="T77" fmla="*/ 100806250 h 56"/>
              <a:gd name="T78" fmla="*/ 100806250 w 80"/>
              <a:gd name="T79" fmla="*/ 120967500 h 56"/>
              <a:gd name="T80" fmla="*/ 100806250 w 80"/>
              <a:gd name="T81" fmla="*/ 141128750 h 56"/>
              <a:gd name="T82" fmla="*/ 80645000 w 80"/>
              <a:gd name="T83" fmla="*/ 141128750 h 56"/>
              <a:gd name="T84" fmla="*/ 80645000 w 80"/>
              <a:gd name="T85" fmla="*/ 120967500 h 56"/>
              <a:gd name="T86" fmla="*/ 60483750 w 80"/>
              <a:gd name="T87" fmla="*/ 80645000 h 56"/>
              <a:gd name="T88" fmla="*/ 20161250 w 80"/>
              <a:gd name="T89" fmla="*/ 80645000 h 56"/>
              <a:gd name="T90" fmla="*/ 20161250 w 80"/>
              <a:gd name="T91" fmla="*/ 100806250 h 56"/>
              <a:gd name="T92" fmla="*/ 20161250 w 80"/>
              <a:gd name="T93" fmla="*/ 120967500 h 56"/>
              <a:gd name="T94" fmla="*/ 40322500 w 80"/>
              <a:gd name="T95" fmla="*/ 141128750 h 56"/>
              <a:gd name="T96" fmla="*/ 40322500 w 80"/>
              <a:gd name="T97" fmla="*/ 141128750 h 56"/>
              <a:gd name="T98" fmla="*/ 40322500 w 80"/>
              <a:gd name="T99" fmla="*/ 141128750 h 56"/>
              <a:gd name="T100" fmla="*/ 40322500 w 80"/>
              <a:gd name="T101" fmla="*/ 141128750 h 56"/>
              <a:gd name="T102" fmla="*/ 20161250 w 80"/>
              <a:gd name="T103" fmla="*/ 141128750 h 5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80"/>
              <a:gd name="T157" fmla="*/ 0 h 56"/>
              <a:gd name="T158" fmla="*/ 80 w 80"/>
              <a:gd name="T159" fmla="*/ 56 h 5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80" h="56">
                <a:moveTo>
                  <a:pt x="0" y="56"/>
                </a:moveTo>
                <a:lnTo>
                  <a:pt x="0" y="56"/>
                </a:lnTo>
                <a:lnTo>
                  <a:pt x="8" y="56"/>
                </a:lnTo>
                <a:lnTo>
                  <a:pt x="8" y="48"/>
                </a:lnTo>
                <a:lnTo>
                  <a:pt x="8" y="40"/>
                </a:lnTo>
                <a:lnTo>
                  <a:pt x="8" y="32"/>
                </a:lnTo>
                <a:lnTo>
                  <a:pt x="8" y="24"/>
                </a:lnTo>
                <a:lnTo>
                  <a:pt x="8" y="16"/>
                </a:lnTo>
                <a:lnTo>
                  <a:pt x="8" y="8"/>
                </a:lnTo>
                <a:lnTo>
                  <a:pt x="8" y="0"/>
                </a:ln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24" y="8"/>
                </a:lnTo>
                <a:lnTo>
                  <a:pt x="24" y="16"/>
                </a:lnTo>
                <a:lnTo>
                  <a:pt x="40" y="40"/>
                </a:lnTo>
                <a:lnTo>
                  <a:pt x="48" y="32"/>
                </a:lnTo>
                <a:lnTo>
                  <a:pt x="48" y="24"/>
                </a:lnTo>
                <a:lnTo>
                  <a:pt x="56" y="16"/>
                </a:lnTo>
                <a:lnTo>
                  <a:pt x="56" y="8"/>
                </a:lnTo>
                <a:lnTo>
                  <a:pt x="56" y="0"/>
                </a:lnTo>
                <a:lnTo>
                  <a:pt x="64" y="0"/>
                </a:lnTo>
                <a:lnTo>
                  <a:pt x="72" y="0"/>
                </a:lnTo>
                <a:lnTo>
                  <a:pt x="80" y="0"/>
                </a:lnTo>
                <a:lnTo>
                  <a:pt x="72" y="0"/>
                </a:lnTo>
                <a:lnTo>
                  <a:pt x="72" y="8"/>
                </a:lnTo>
                <a:lnTo>
                  <a:pt x="72" y="24"/>
                </a:lnTo>
                <a:lnTo>
                  <a:pt x="72" y="40"/>
                </a:lnTo>
                <a:lnTo>
                  <a:pt x="72" y="48"/>
                </a:lnTo>
                <a:lnTo>
                  <a:pt x="72" y="56"/>
                </a:lnTo>
                <a:lnTo>
                  <a:pt x="80" y="56"/>
                </a:lnTo>
                <a:lnTo>
                  <a:pt x="64" y="56"/>
                </a:lnTo>
                <a:lnTo>
                  <a:pt x="56" y="56"/>
                </a:lnTo>
                <a:lnTo>
                  <a:pt x="64" y="56"/>
                </a:lnTo>
                <a:lnTo>
                  <a:pt x="64" y="48"/>
                </a:lnTo>
                <a:lnTo>
                  <a:pt x="64" y="40"/>
                </a:lnTo>
                <a:lnTo>
                  <a:pt x="64" y="8"/>
                </a:lnTo>
                <a:lnTo>
                  <a:pt x="48" y="32"/>
                </a:lnTo>
                <a:lnTo>
                  <a:pt x="48" y="40"/>
                </a:lnTo>
                <a:lnTo>
                  <a:pt x="48" y="48"/>
                </a:lnTo>
                <a:lnTo>
                  <a:pt x="40" y="48"/>
                </a:lnTo>
                <a:lnTo>
                  <a:pt x="40" y="56"/>
                </a:lnTo>
                <a:lnTo>
                  <a:pt x="32" y="56"/>
                </a:lnTo>
                <a:lnTo>
                  <a:pt x="32" y="48"/>
                </a:lnTo>
                <a:lnTo>
                  <a:pt x="24" y="40"/>
                </a:lnTo>
                <a:lnTo>
                  <a:pt x="24" y="32"/>
                </a:lnTo>
                <a:lnTo>
                  <a:pt x="8" y="8"/>
                </a:lnTo>
                <a:lnTo>
                  <a:pt x="8" y="32"/>
                </a:lnTo>
                <a:lnTo>
                  <a:pt x="8" y="40"/>
                </a:lnTo>
                <a:lnTo>
                  <a:pt x="8" y="48"/>
                </a:lnTo>
                <a:lnTo>
                  <a:pt x="8" y="56"/>
                </a:lnTo>
                <a:lnTo>
                  <a:pt x="16" y="56"/>
                </a:lnTo>
                <a:lnTo>
                  <a:pt x="8" y="56"/>
                </a:lnTo>
                <a:lnTo>
                  <a:pt x="0" y="5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2" name="Freeform 24"/>
          <p:cNvSpPr>
            <a:spLocks/>
          </p:cNvSpPr>
          <p:nvPr/>
        </p:nvSpPr>
        <p:spPr bwMode="auto">
          <a:xfrm>
            <a:off x="6426200" y="3683000"/>
            <a:ext cx="127000" cy="88900"/>
          </a:xfrm>
          <a:custGeom>
            <a:avLst/>
            <a:gdLst>
              <a:gd name="T0" fmla="*/ 0 w 80"/>
              <a:gd name="T1" fmla="*/ 141128750 h 56"/>
              <a:gd name="T2" fmla="*/ 20161250 w 80"/>
              <a:gd name="T3" fmla="*/ 141128750 h 56"/>
              <a:gd name="T4" fmla="*/ 20161250 w 80"/>
              <a:gd name="T5" fmla="*/ 141128750 h 56"/>
              <a:gd name="T6" fmla="*/ 20161250 w 80"/>
              <a:gd name="T7" fmla="*/ 120967500 h 56"/>
              <a:gd name="T8" fmla="*/ 20161250 w 80"/>
              <a:gd name="T9" fmla="*/ 120967500 h 56"/>
              <a:gd name="T10" fmla="*/ 20161250 w 80"/>
              <a:gd name="T11" fmla="*/ 80645000 h 56"/>
              <a:gd name="T12" fmla="*/ 20161250 w 80"/>
              <a:gd name="T13" fmla="*/ 60483750 h 56"/>
              <a:gd name="T14" fmla="*/ 20161250 w 80"/>
              <a:gd name="T15" fmla="*/ 20161250 h 56"/>
              <a:gd name="T16" fmla="*/ 20161250 w 80"/>
              <a:gd name="T17" fmla="*/ 0 h 56"/>
              <a:gd name="T18" fmla="*/ 20161250 w 80"/>
              <a:gd name="T19" fmla="*/ 0 h 56"/>
              <a:gd name="T20" fmla="*/ 20161250 w 80"/>
              <a:gd name="T21" fmla="*/ 0 h 56"/>
              <a:gd name="T22" fmla="*/ 0 w 80"/>
              <a:gd name="T23" fmla="*/ 0 h 56"/>
              <a:gd name="T24" fmla="*/ 0 w 80"/>
              <a:gd name="T25" fmla="*/ 0 h 56"/>
              <a:gd name="T26" fmla="*/ 20161250 w 80"/>
              <a:gd name="T27" fmla="*/ 0 h 56"/>
              <a:gd name="T28" fmla="*/ 20161250 w 80"/>
              <a:gd name="T29" fmla="*/ 0 h 56"/>
              <a:gd name="T30" fmla="*/ 40322500 w 80"/>
              <a:gd name="T31" fmla="*/ 0 h 56"/>
              <a:gd name="T32" fmla="*/ 60483750 w 80"/>
              <a:gd name="T33" fmla="*/ 20161250 h 56"/>
              <a:gd name="T34" fmla="*/ 100806250 w 80"/>
              <a:gd name="T35" fmla="*/ 100806250 h 56"/>
              <a:gd name="T36" fmla="*/ 120967500 w 80"/>
              <a:gd name="T37" fmla="*/ 80645000 h 56"/>
              <a:gd name="T38" fmla="*/ 141128750 w 80"/>
              <a:gd name="T39" fmla="*/ 40322500 h 56"/>
              <a:gd name="T40" fmla="*/ 141128750 w 80"/>
              <a:gd name="T41" fmla="*/ 20161250 h 56"/>
              <a:gd name="T42" fmla="*/ 161290000 w 80"/>
              <a:gd name="T43" fmla="*/ 0 h 56"/>
              <a:gd name="T44" fmla="*/ 161290000 w 80"/>
              <a:gd name="T45" fmla="*/ 0 h 56"/>
              <a:gd name="T46" fmla="*/ 181451250 w 80"/>
              <a:gd name="T47" fmla="*/ 0 h 56"/>
              <a:gd name="T48" fmla="*/ 201612500 w 80"/>
              <a:gd name="T49" fmla="*/ 0 h 56"/>
              <a:gd name="T50" fmla="*/ 201612500 w 80"/>
              <a:gd name="T51" fmla="*/ 0 h 56"/>
              <a:gd name="T52" fmla="*/ 201612500 w 80"/>
              <a:gd name="T53" fmla="*/ 0 h 56"/>
              <a:gd name="T54" fmla="*/ 181451250 w 80"/>
              <a:gd name="T55" fmla="*/ 0 h 56"/>
              <a:gd name="T56" fmla="*/ 181451250 w 80"/>
              <a:gd name="T57" fmla="*/ 20161250 h 56"/>
              <a:gd name="T58" fmla="*/ 181451250 w 80"/>
              <a:gd name="T59" fmla="*/ 20161250 h 56"/>
              <a:gd name="T60" fmla="*/ 181451250 w 80"/>
              <a:gd name="T61" fmla="*/ 60483750 h 56"/>
              <a:gd name="T62" fmla="*/ 181451250 w 80"/>
              <a:gd name="T63" fmla="*/ 100806250 h 56"/>
              <a:gd name="T64" fmla="*/ 181451250 w 80"/>
              <a:gd name="T65" fmla="*/ 120967500 h 56"/>
              <a:gd name="T66" fmla="*/ 181451250 w 80"/>
              <a:gd name="T67" fmla="*/ 141128750 h 56"/>
              <a:gd name="T68" fmla="*/ 181451250 w 80"/>
              <a:gd name="T69" fmla="*/ 141128750 h 56"/>
              <a:gd name="T70" fmla="*/ 201612500 w 80"/>
              <a:gd name="T71" fmla="*/ 141128750 h 56"/>
              <a:gd name="T72" fmla="*/ 201612500 w 80"/>
              <a:gd name="T73" fmla="*/ 141128750 h 56"/>
              <a:gd name="T74" fmla="*/ 201612500 w 80"/>
              <a:gd name="T75" fmla="*/ 141128750 h 56"/>
              <a:gd name="T76" fmla="*/ 161290000 w 80"/>
              <a:gd name="T77" fmla="*/ 141128750 h 56"/>
              <a:gd name="T78" fmla="*/ 141128750 w 80"/>
              <a:gd name="T79" fmla="*/ 141128750 h 56"/>
              <a:gd name="T80" fmla="*/ 141128750 w 80"/>
              <a:gd name="T81" fmla="*/ 141128750 h 56"/>
              <a:gd name="T82" fmla="*/ 161290000 w 80"/>
              <a:gd name="T83" fmla="*/ 141128750 h 56"/>
              <a:gd name="T84" fmla="*/ 161290000 w 80"/>
              <a:gd name="T85" fmla="*/ 120967500 h 56"/>
              <a:gd name="T86" fmla="*/ 161290000 w 80"/>
              <a:gd name="T87" fmla="*/ 100806250 h 56"/>
              <a:gd name="T88" fmla="*/ 161290000 w 80"/>
              <a:gd name="T89" fmla="*/ 20161250 h 56"/>
              <a:gd name="T90" fmla="*/ 120967500 w 80"/>
              <a:gd name="T91" fmla="*/ 80645000 h 56"/>
              <a:gd name="T92" fmla="*/ 120967500 w 80"/>
              <a:gd name="T93" fmla="*/ 100806250 h 56"/>
              <a:gd name="T94" fmla="*/ 100806250 w 80"/>
              <a:gd name="T95" fmla="*/ 120967500 h 56"/>
              <a:gd name="T96" fmla="*/ 100806250 w 80"/>
              <a:gd name="T97" fmla="*/ 141128750 h 56"/>
              <a:gd name="T98" fmla="*/ 80645000 w 80"/>
              <a:gd name="T99" fmla="*/ 141128750 h 56"/>
              <a:gd name="T100" fmla="*/ 80645000 w 80"/>
              <a:gd name="T101" fmla="*/ 120967500 h 56"/>
              <a:gd name="T102" fmla="*/ 60483750 w 80"/>
              <a:gd name="T103" fmla="*/ 80645000 h 56"/>
              <a:gd name="T104" fmla="*/ 20161250 w 80"/>
              <a:gd name="T105" fmla="*/ 20161250 h 56"/>
              <a:gd name="T106" fmla="*/ 20161250 w 80"/>
              <a:gd name="T107" fmla="*/ 80645000 h 56"/>
              <a:gd name="T108" fmla="*/ 20161250 w 80"/>
              <a:gd name="T109" fmla="*/ 100806250 h 56"/>
              <a:gd name="T110" fmla="*/ 20161250 w 80"/>
              <a:gd name="T111" fmla="*/ 120967500 h 56"/>
              <a:gd name="T112" fmla="*/ 20161250 w 80"/>
              <a:gd name="T113" fmla="*/ 141128750 h 56"/>
              <a:gd name="T114" fmla="*/ 40322500 w 80"/>
              <a:gd name="T115" fmla="*/ 141128750 h 56"/>
              <a:gd name="T116" fmla="*/ 40322500 w 80"/>
              <a:gd name="T117" fmla="*/ 141128750 h 56"/>
              <a:gd name="T118" fmla="*/ 40322500 w 80"/>
              <a:gd name="T119" fmla="*/ 141128750 h 56"/>
              <a:gd name="T120" fmla="*/ 40322500 w 80"/>
              <a:gd name="T121" fmla="*/ 141128750 h 56"/>
              <a:gd name="T122" fmla="*/ 20161250 w 80"/>
              <a:gd name="T123" fmla="*/ 141128750 h 56"/>
              <a:gd name="T124" fmla="*/ 0 w 80"/>
              <a:gd name="T125" fmla="*/ 141128750 h 5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80"/>
              <a:gd name="T190" fmla="*/ 0 h 56"/>
              <a:gd name="T191" fmla="*/ 80 w 80"/>
              <a:gd name="T192" fmla="*/ 56 h 5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80" h="56">
                <a:moveTo>
                  <a:pt x="0" y="56"/>
                </a:moveTo>
                <a:lnTo>
                  <a:pt x="0" y="56"/>
                </a:lnTo>
                <a:lnTo>
                  <a:pt x="8" y="56"/>
                </a:lnTo>
                <a:lnTo>
                  <a:pt x="8" y="48"/>
                </a:lnTo>
                <a:lnTo>
                  <a:pt x="8" y="40"/>
                </a:lnTo>
                <a:lnTo>
                  <a:pt x="8" y="32"/>
                </a:lnTo>
                <a:lnTo>
                  <a:pt x="8" y="24"/>
                </a:lnTo>
                <a:lnTo>
                  <a:pt x="8" y="16"/>
                </a:lnTo>
                <a:lnTo>
                  <a:pt x="8" y="8"/>
                </a:lnTo>
                <a:lnTo>
                  <a:pt x="8" y="0"/>
                </a:ln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24" y="8"/>
                </a:lnTo>
                <a:lnTo>
                  <a:pt x="24" y="16"/>
                </a:lnTo>
                <a:lnTo>
                  <a:pt x="40" y="40"/>
                </a:lnTo>
                <a:lnTo>
                  <a:pt x="48" y="32"/>
                </a:lnTo>
                <a:lnTo>
                  <a:pt x="48" y="24"/>
                </a:lnTo>
                <a:lnTo>
                  <a:pt x="56" y="16"/>
                </a:lnTo>
                <a:lnTo>
                  <a:pt x="56" y="8"/>
                </a:lnTo>
                <a:lnTo>
                  <a:pt x="56" y="0"/>
                </a:lnTo>
                <a:lnTo>
                  <a:pt x="64" y="0"/>
                </a:lnTo>
                <a:lnTo>
                  <a:pt x="72" y="0"/>
                </a:lnTo>
                <a:lnTo>
                  <a:pt x="80" y="0"/>
                </a:lnTo>
                <a:lnTo>
                  <a:pt x="72" y="0"/>
                </a:lnTo>
                <a:lnTo>
                  <a:pt x="72" y="8"/>
                </a:lnTo>
                <a:lnTo>
                  <a:pt x="72" y="24"/>
                </a:lnTo>
                <a:lnTo>
                  <a:pt x="72" y="40"/>
                </a:lnTo>
                <a:lnTo>
                  <a:pt x="72" y="48"/>
                </a:lnTo>
                <a:lnTo>
                  <a:pt x="72" y="56"/>
                </a:lnTo>
                <a:lnTo>
                  <a:pt x="80" y="56"/>
                </a:lnTo>
                <a:lnTo>
                  <a:pt x="64" y="56"/>
                </a:lnTo>
                <a:lnTo>
                  <a:pt x="56" y="56"/>
                </a:lnTo>
                <a:lnTo>
                  <a:pt x="64" y="56"/>
                </a:lnTo>
                <a:lnTo>
                  <a:pt x="64" y="48"/>
                </a:lnTo>
                <a:lnTo>
                  <a:pt x="64" y="40"/>
                </a:lnTo>
                <a:lnTo>
                  <a:pt x="64" y="8"/>
                </a:lnTo>
                <a:lnTo>
                  <a:pt x="48" y="32"/>
                </a:lnTo>
                <a:lnTo>
                  <a:pt x="48" y="40"/>
                </a:lnTo>
                <a:lnTo>
                  <a:pt x="48" y="48"/>
                </a:lnTo>
                <a:lnTo>
                  <a:pt x="40" y="48"/>
                </a:lnTo>
                <a:lnTo>
                  <a:pt x="40" y="56"/>
                </a:lnTo>
                <a:lnTo>
                  <a:pt x="32" y="56"/>
                </a:lnTo>
                <a:lnTo>
                  <a:pt x="32" y="48"/>
                </a:lnTo>
                <a:lnTo>
                  <a:pt x="24" y="40"/>
                </a:lnTo>
                <a:lnTo>
                  <a:pt x="24" y="32"/>
                </a:lnTo>
                <a:lnTo>
                  <a:pt x="8" y="8"/>
                </a:lnTo>
                <a:lnTo>
                  <a:pt x="8" y="32"/>
                </a:lnTo>
                <a:lnTo>
                  <a:pt x="8" y="40"/>
                </a:lnTo>
                <a:lnTo>
                  <a:pt x="8" y="48"/>
                </a:lnTo>
                <a:lnTo>
                  <a:pt x="8" y="56"/>
                </a:lnTo>
                <a:lnTo>
                  <a:pt x="16" y="56"/>
                </a:lnTo>
                <a:lnTo>
                  <a:pt x="8" y="56"/>
                </a:lnTo>
                <a:lnTo>
                  <a:pt x="0" y="56"/>
                </a:lnTo>
                <a:close/>
              </a:path>
            </a:pathLst>
          </a:custGeom>
          <a:noFill/>
          <a:ln w="12700">
            <a:solidFill>
              <a:srgbClr val="E153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3" name="Freeform 25"/>
          <p:cNvSpPr>
            <a:spLocks/>
          </p:cNvSpPr>
          <p:nvPr/>
        </p:nvSpPr>
        <p:spPr bwMode="auto">
          <a:xfrm>
            <a:off x="6565900" y="3670300"/>
            <a:ext cx="76200" cy="101600"/>
          </a:xfrm>
          <a:custGeom>
            <a:avLst/>
            <a:gdLst>
              <a:gd name="T0" fmla="*/ 100806250 w 48"/>
              <a:gd name="T1" fmla="*/ 60483750 h 64"/>
              <a:gd name="T2" fmla="*/ 80645000 w 48"/>
              <a:gd name="T3" fmla="*/ 40322500 h 64"/>
              <a:gd name="T4" fmla="*/ 80645000 w 48"/>
              <a:gd name="T5" fmla="*/ 20161250 h 64"/>
              <a:gd name="T6" fmla="*/ 60483750 w 48"/>
              <a:gd name="T7" fmla="*/ 20161250 h 64"/>
              <a:gd name="T8" fmla="*/ 40322500 w 48"/>
              <a:gd name="T9" fmla="*/ 20161250 h 64"/>
              <a:gd name="T10" fmla="*/ 20161250 w 48"/>
              <a:gd name="T11" fmla="*/ 40322500 h 64"/>
              <a:gd name="T12" fmla="*/ 20161250 w 48"/>
              <a:gd name="T13" fmla="*/ 40322500 h 64"/>
              <a:gd name="T14" fmla="*/ 20161250 w 48"/>
              <a:gd name="T15" fmla="*/ 60483750 h 64"/>
              <a:gd name="T16" fmla="*/ 40322500 w 48"/>
              <a:gd name="T17" fmla="*/ 60483750 h 64"/>
              <a:gd name="T18" fmla="*/ 40322500 w 48"/>
              <a:gd name="T19" fmla="*/ 80645000 h 64"/>
              <a:gd name="T20" fmla="*/ 60483750 w 48"/>
              <a:gd name="T21" fmla="*/ 80645000 h 64"/>
              <a:gd name="T22" fmla="*/ 80645000 w 48"/>
              <a:gd name="T23" fmla="*/ 80645000 h 64"/>
              <a:gd name="T24" fmla="*/ 80645000 w 48"/>
              <a:gd name="T25" fmla="*/ 80645000 h 64"/>
              <a:gd name="T26" fmla="*/ 100806250 w 48"/>
              <a:gd name="T27" fmla="*/ 80645000 h 64"/>
              <a:gd name="T28" fmla="*/ 100806250 w 48"/>
              <a:gd name="T29" fmla="*/ 80645000 h 64"/>
              <a:gd name="T30" fmla="*/ 100806250 w 48"/>
              <a:gd name="T31" fmla="*/ 100806250 h 64"/>
              <a:gd name="T32" fmla="*/ 120967500 w 48"/>
              <a:gd name="T33" fmla="*/ 100806250 h 64"/>
              <a:gd name="T34" fmla="*/ 120967500 w 48"/>
              <a:gd name="T35" fmla="*/ 120967500 h 64"/>
              <a:gd name="T36" fmla="*/ 100806250 w 48"/>
              <a:gd name="T37" fmla="*/ 141128750 h 64"/>
              <a:gd name="T38" fmla="*/ 100806250 w 48"/>
              <a:gd name="T39" fmla="*/ 161290000 h 64"/>
              <a:gd name="T40" fmla="*/ 80645000 w 48"/>
              <a:gd name="T41" fmla="*/ 161290000 h 64"/>
              <a:gd name="T42" fmla="*/ 40322500 w 48"/>
              <a:gd name="T43" fmla="*/ 161290000 h 64"/>
              <a:gd name="T44" fmla="*/ 40322500 w 48"/>
              <a:gd name="T45" fmla="*/ 161290000 h 64"/>
              <a:gd name="T46" fmla="*/ 20161250 w 48"/>
              <a:gd name="T47" fmla="*/ 161290000 h 64"/>
              <a:gd name="T48" fmla="*/ 0 w 48"/>
              <a:gd name="T49" fmla="*/ 161290000 h 64"/>
              <a:gd name="T50" fmla="*/ 0 w 48"/>
              <a:gd name="T51" fmla="*/ 120967500 h 64"/>
              <a:gd name="T52" fmla="*/ 20161250 w 48"/>
              <a:gd name="T53" fmla="*/ 120967500 h 64"/>
              <a:gd name="T54" fmla="*/ 20161250 w 48"/>
              <a:gd name="T55" fmla="*/ 141128750 h 64"/>
              <a:gd name="T56" fmla="*/ 20161250 w 48"/>
              <a:gd name="T57" fmla="*/ 161290000 h 64"/>
              <a:gd name="T58" fmla="*/ 40322500 w 48"/>
              <a:gd name="T59" fmla="*/ 161290000 h 64"/>
              <a:gd name="T60" fmla="*/ 60483750 w 48"/>
              <a:gd name="T61" fmla="*/ 161290000 h 64"/>
              <a:gd name="T62" fmla="*/ 80645000 w 48"/>
              <a:gd name="T63" fmla="*/ 141128750 h 64"/>
              <a:gd name="T64" fmla="*/ 80645000 w 48"/>
              <a:gd name="T65" fmla="*/ 141128750 h 64"/>
              <a:gd name="T66" fmla="*/ 80645000 w 48"/>
              <a:gd name="T67" fmla="*/ 120967500 h 64"/>
              <a:gd name="T68" fmla="*/ 80645000 w 48"/>
              <a:gd name="T69" fmla="*/ 120967500 h 64"/>
              <a:gd name="T70" fmla="*/ 80645000 w 48"/>
              <a:gd name="T71" fmla="*/ 100806250 h 64"/>
              <a:gd name="T72" fmla="*/ 60483750 w 48"/>
              <a:gd name="T73" fmla="*/ 100806250 h 64"/>
              <a:gd name="T74" fmla="*/ 40322500 w 48"/>
              <a:gd name="T75" fmla="*/ 100806250 h 64"/>
              <a:gd name="T76" fmla="*/ 20161250 w 48"/>
              <a:gd name="T77" fmla="*/ 100806250 h 64"/>
              <a:gd name="T78" fmla="*/ 20161250 w 48"/>
              <a:gd name="T79" fmla="*/ 80645000 h 64"/>
              <a:gd name="T80" fmla="*/ 0 w 48"/>
              <a:gd name="T81" fmla="*/ 80645000 h 64"/>
              <a:gd name="T82" fmla="*/ 0 w 48"/>
              <a:gd name="T83" fmla="*/ 60483750 h 64"/>
              <a:gd name="T84" fmla="*/ 0 w 48"/>
              <a:gd name="T85" fmla="*/ 40322500 h 64"/>
              <a:gd name="T86" fmla="*/ 20161250 w 48"/>
              <a:gd name="T87" fmla="*/ 20161250 h 64"/>
              <a:gd name="T88" fmla="*/ 20161250 w 48"/>
              <a:gd name="T89" fmla="*/ 20161250 h 64"/>
              <a:gd name="T90" fmla="*/ 40322500 w 48"/>
              <a:gd name="T91" fmla="*/ 20161250 h 64"/>
              <a:gd name="T92" fmla="*/ 60483750 w 48"/>
              <a:gd name="T93" fmla="*/ 0 h 64"/>
              <a:gd name="T94" fmla="*/ 80645000 w 48"/>
              <a:gd name="T95" fmla="*/ 20161250 h 64"/>
              <a:gd name="T96" fmla="*/ 100806250 w 48"/>
              <a:gd name="T97" fmla="*/ 20161250 h 64"/>
              <a:gd name="T98" fmla="*/ 100806250 w 48"/>
              <a:gd name="T99" fmla="*/ 20161250 h 64"/>
              <a:gd name="T100" fmla="*/ 100806250 w 48"/>
              <a:gd name="T101" fmla="*/ 20161250 h 64"/>
              <a:gd name="T102" fmla="*/ 100806250 w 48"/>
              <a:gd name="T103" fmla="*/ 40322500 h 6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8"/>
              <a:gd name="T157" fmla="*/ 0 h 64"/>
              <a:gd name="T158" fmla="*/ 48 w 48"/>
              <a:gd name="T159" fmla="*/ 64 h 6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8" h="64">
                <a:moveTo>
                  <a:pt x="40" y="24"/>
                </a:moveTo>
                <a:lnTo>
                  <a:pt x="40" y="24"/>
                </a:lnTo>
                <a:lnTo>
                  <a:pt x="32" y="16"/>
                </a:lnTo>
                <a:lnTo>
                  <a:pt x="32" y="8"/>
                </a:lnTo>
                <a:lnTo>
                  <a:pt x="24" y="8"/>
                </a:lnTo>
                <a:lnTo>
                  <a:pt x="16" y="8"/>
                </a:lnTo>
                <a:lnTo>
                  <a:pt x="8" y="16"/>
                </a:lnTo>
                <a:lnTo>
                  <a:pt x="8" y="24"/>
                </a:lnTo>
                <a:lnTo>
                  <a:pt x="16" y="24"/>
                </a:lnTo>
                <a:lnTo>
                  <a:pt x="16" y="32"/>
                </a:lnTo>
                <a:lnTo>
                  <a:pt x="24" y="32"/>
                </a:lnTo>
                <a:lnTo>
                  <a:pt x="32" y="32"/>
                </a:lnTo>
                <a:lnTo>
                  <a:pt x="40" y="32"/>
                </a:lnTo>
                <a:lnTo>
                  <a:pt x="40" y="40"/>
                </a:lnTo>
                <a:lnTo>
                  <a:pt x="48" y="40"/>
                </a:lnTo>
                <a:lnTo>
                  <a:pt x="48" y="48"/>
                </a:lnTo>
                <a:lnTo>
                  <a:pt x="40" y="56"/>
                </a:lnTo>
                <a:lnTo>
                  <a:pt x="40" y="64"/>
                </a:lnTo>
                <a:lnTo>
                  <a:pt x="32" y="64"/>
                </a:lnTo>
                <a:lnTo>
                  <a:pt x="24" y="64"/>
                </a:lnTo>
                <a:lnTo>
                  <a:pt x="16" y="64"/>
                </a:lnTo>
                <a:lnTo>
                  <a:pt x="8" y="64"/>
                </a:lnTo>
                <a:lnTo>
                  <a:pt x="0" y="64"/>
                </a:lnTo>
                <a:lnTo>
                  <a:pt x="0" y="56"/>
                </a:lnTo>
                <a:lnTo>
                  <a:pt x="0" y="48"/>
                </a:lnTo>
                <a:lnTo>
                  <a:pt x="8" y="48"/>
                </a:lnTo>
                <a:lnTo>
                  <a:pt x="8" y="56"/>
                </a:lnTo>
                <a:lnTo>
                  <a:pt x="8" y="64"/>
                </a:lnTo>
                <a:lnTo>
                  <a:pt x="16" y="64"/>
                </a:lnTo>
                <a:lnTo>
                  <a:pt x="24" y="64"/>
                </a:lnTo>
                <a:lnTo>
                  <a:pt x="32" y="56"/>
                </a:lnTo>
                <a:lnTo>
                  <a:pt x="32" y="48"/>
                </a:lnTo>
                <a:lnTo>
                  <a:pt x="32" y="40"/>
                </a:lnTo>
                <a:lnTo>
                  <a:pt x="24" y="40"/>
                </a:lnTo>
                <a:lnTo>
                  <a:pt x="16" y="40"/>
                </a:lnTo>
                <a:lnTo>
                  <a:pt x="8" y="40"/>
                </a:lnTo>
                <a:lnTo>
                  <a:pt x="8" y="32"/>
                </a:lnTo>
                <a:lnTo>
                  <a:pt x="0" y="32"/>
                </a:lnTo>
                <a:lnTo>
                  <a:pt x="0" y="24"/>
                </a:lnTo>
                <a:lnTo>
                  <a:pt x="0" y="16"/>
                </a:lnTo>
                <a:lnTo>
                  <a:pt x="8" y="8"/>
                </a:lnTo>
                <a:lnTo>
                  <a:pt x="16" y="8"/>
                </a:lnTo>
                <a:lnTo>
                  <a:pt x="24" y="0"/>
                </a:lnTo>
                <a:lnTo>
                  <a:pt x="32" y="8"/>
                </a:lnTo>
                <a:lnTo>
                  <a:pt x="40" y="8"/>
                </a:lnTo>
                <a:lnTo>
                  <a:pt x="40" y="16"/>
                </a:lnTo>
                <a:lnTo>
                  <a:pt x="40" y="24"/>
                </a:lnTo>
                <a:close/>
              </a:path>
            </a:pathLst>
          </a:custGeom>
          <a:noFill/>
          <a:ln w="12700">
            <a:solidFill>
              <a:srgbClr val="E153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4" name="Freeform 26"/>
          <p:cNvSpPr>
            <a:spLocks/>
          </p:cNvSpPr>
          <p:nvPr/>
        </p:nvSpPr>
        <p:spPr bwMode="auto">
          <a:xfrm>
            <a:off x="6565900" y="3670300"/>
            <a:ext cx="76200" cy="101600"/>
          </a:xfrm>
          <a:custGeom>
            <a:avLst/>
            <a:gdLst>
              <a:gd name="T0" fmla="*/ 100806250 w 48"/>
              <a:gd name="T1" fmla="*/ 60483750 h 64"/>
              <a:gd name="T2" fmla="*/ 80645000 w 48"/>
              <a:gd name="T3" fmla="*/ 40322500 h 64"/>
              <a:gd name="T4" fmla="*/ 80645000 w 48"/>
              <a:gd name="T5" fmla="*/ 20161250 h 64"/>
              <a:gd name="T6" fmla="*/ 60483750 w 48"/>
              <a:gd name="T7" fmla="*/ 20161250 h 64"/>
              <a:gd name="T8" fmla="*/ 40322500 w 48"/>
              <a:gd name="T9" fmla="*/ 20161250 h 64"/>
              <a:gd name="T10" fmla="*/ 20161250 w 48"/>
              <a:gd name="T11" fmla="*/ 40322500 h 64"/>
              <a:gd name="T12" fmla="*/ 20161250 w 48"/>
              <a:gd name="T13" fmla="*/ 60483750 h 64"/>
              <a:gd name="T14" fmla="*/ 40322500 w 48"/>
              <a:gd name="T15" fmla="*/ 60483750 h 64"/>
              <a:gd name="T16" fmla="*/ 40322500 w 48"/>
              <a:gd name="T17" fmla="*/ 80645000 h 64"/>
              <a:gd name="T18" fmla="*/ 60483750 w 48"/>
              <a:gd name="T19" fmla="*/ 80645000 h 64"/>
              <a:gd name="T20" fmla="*/ 80645000 w 48"/>
              <a:gd name="T21" fmla="*/ 80645000 h 64"/>
              <a:gd name="T22" fmla="*/ 100806250 w 48"/>
              <a:gd name="T23" fmla="*/ 80645000 h 64"/>
              <a:gd name="T24" fmla="*/ 100806250 w 48"/>
              <a:gd name="T25" fmla="*/ 80645000 h 64"/>
              <a:gd name="T26" fmla="*/ 100806250 w 48"/>
              <a:gd name="T27" fmla="*/ 100806250 h 64"/>
              <a:gd name="T28" fmla="*/ 120967500 w 48"/>
              <a:gd name="T29" fmla="*/ 120967500 h 64"/>
              <a:gd name="T30" fmla="*/ 100806250 w 48"/>
              <a:gd name="T31" fmla="*/ 141128750 h 64"/>
              <a:gd name="T32" fmla="*/ 100806250 w 48"/>
              <a:gd name="T33" fmla="*/ 161290000 h 64"/>
              <a:gd name="T34" fmla="*/ 80645000 w 48"/>
              <a:gd name="T35" fmla="*/ 161290000 h 64"/>
              <a:gd name="T36" fmla="*/ 40322500 w 48"/>
              <a:gd name="T37" fmla="*/ 161290000 h 64"/>
              <a:gd name="T38" fmla="*/ 20161250 w 48"/>
              <a:gd name="T39" fmla="*/ 161290000 h 64"/>
              <a:gd name="T40" fmla="*/ 0 w 48"/>
              <a:gd name="T41" fmla="*/ 161290000 h 64"/>
              <a:gd name="T42" fmla="*/ 0 w 48"/>
              <a:gd name="T43" fmla="*/ 120967500 h 64"/>
              <a:gd name="T44" fmla="*/ 20161250 w 48"/>
              <a:gd name="T45" fmla="*/ 120967500 h 64"/>
              <a:gd name="T46" fmla="*/ 20161250 w 48"/>
              <a:gd name="T47" fmla="*/ 141128750 h 64"/>
              <a:gd name="T48" fmla="*/ 40322500 w 48"/>
              <a:gd name="T49" fmla="*/ 161290000 h 64"/>
              <a:gd name="T50" fmla="*/ 60483750 w 48"/>
              <a:gd name="T51" fmla="*/ 161290000 h 64"/>
              <a:gd name="T52" fmla="*/ 80645000 w 48"/>
              <a:gd name="T53" fmla="*/ 141128750 h 64"/>
              <a:gd name="T54" fmla="*/ 80645000 w 48"/>
              <a:gd name="T55" fmla="*/ 141128750 h 64"/>
              <a:gd name="T56" fmla="*/ 80645000 w 48"/>
              <a:gd name="T57" fmla="*/ 120967500 h 64"/>
              <a:gd name="T58" fmla="*/ 80645000 w 48"/>
              <a:gd name="T59" fmla="*/ 120967500 h 64"/>
              <a:gd name="T60" fmla="*/ 60483750 w 48"/>
              <a:gd name="T61" fmla="*/ 100806250 h 64"/>
              <a:gd name="T62" fmla="*/ 40322500 w 48"/>
              <a:gd name="T63" fmla="*/ 100806250 h 64"/>
              <a:gd name="T64" fmla="*/ 20161250 w 48"/>
              <a:gd name="T65" fmla="*/ 100806250 h 64"/>
              <a:gd name="T66" fmla="*/ 0 w 48"/>
              <a:gd name="T67" fmla="*/ 80645000 h 64"/>
              <a:gd name="T68" fmla="*/ 0 w 48"/>
              <a:gd name="T69" fmla="*/ 60483750 h 64"/>
              <a:gd name="T70" fmla="*/ 0 w 48"/>
              <a:gd name="T71" fmla="*/ 40322500 h 64"/>
              <a:gd name="T72" fmla="*/ 20161250 w 48"/>
              <a:gd name="T73" fmla="*/ 20161250 h 64"/>
              <a:gd name="T74" fmla="*/ 20161250 w 48"/>
              <a:gd name="T75" fmla="*/ 20161250 h 64"/>
              <a:gd name="T76" fmla="*/ 40322500 w 48"/>
              <a:gd name="T77" fmla="*/ 20161250 h 64"/>
              <a:gd name="T78" fmla="*/ 80645000 w 48"/>
              <a:gd name="T79" fmla="*/ 20161250 h 64"/>
              <a:gd name="T80" fmla="*/ 100806250 w 48"/>
              <a:gd name="T81" fmla="*/ 20161250 h 64"/>
              <a:gd name="T82" fmla="*/ 100806250 w 48"/>
              <a:gd name="T83" fmla="*/ 20161250 h 64"/>
              <a:gd name="T84" fmla="*/ 100806250 w 48"/>
              <a:gd name="T85" fmla="*/ 40322500 h 64"/>
              <a:gd name="T86" fmla="*/ 100806250 w 48"/>
              <a:gd name="T87" fmla="*/ 60483750 h 6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8"/>
              <a:gd name="T133" fmla="*/ 0 h 64"/>
              <a:gd name="T134" fmla="*/ 48 w 48"/>
              <a:gd name="T135" fmla="*/ 64 h 6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8" h="64">
                <a:moveTo>
                  <a:pt x="40" y="24"/>
                </a:moveTo>
                <a:lnTo>
                  <a:pt x="40" y="24"/>
                </a:lnTo>
                <a:lnTo>
                  <a:pt x="32" y="16"/>
                </a:lnTo>
                <a:lnTo>
                  <a:pt x="32" y="8"/>
                </a:lnTo>
                <a:lnTo>
                  <a:pt x="24" y="8"/>
                </a:lnTo>
                <a:lnTo>
                  <a:pt x="16" y="8"/>
                </a:lnTo>
                <a:lnTo>
                  <a:pt x="8" y="16"/>
                </a:lnTo>
                <a:lnTo>
                  <a:pt x="8" y="24"/>
                </a:lnTo>
                <a:lnTo>
                  <a:pt x="16" y="24"/>
                </a:lnTo>
                <a:lnTo>
                  <a:pt x="16" y="32"/>
                </a:lnTo>
                <a:lnTo>
                  <a:pt x="24" y="32"/>
                </a:lnTo>
                <a:lnTo>
                  <a:pt x="32" y="32"/>
                </a:lnTo>
                <a:lnTo>
                  <a:pt x="40" y="32"/>
                </a:lnTo>
                <a:lnTo>
                  <a:pt x="40" y="40"/>
                </a:lnTo>
                <a:lnTo>
                  <a:pt x="48" y="40"/>
                </a:lnTo>
                <a:lnTo>
                  <a:pt x="48" y="48"/>
                </a:lnTo>
                <a:lnTo>
                  <a:pt x="40" y="56"/>
                </a:lnTo>
                <a:lnTo>
                  <a:pt x="40" y="64"/>
                </a:lnTo>
                <a:lnTo>
                  <a:pt x="32" y="64"/>
                </a:lnTo>
                <a:lnTo>
                  <a:pt x="24" y="64"/>
                </a:lnTo>
                <a:lnTo>
                  <a:pt x="16" y="64"/>
                </a:lnTo>
                <a:lnTo>
                  <a:pt x="8" y="64"/>
                </a:lnTo>
                <a:lnTo>
                  <a:pt x="0" y="64"/>
                </a:lnTo>
                <a:lnTo>
                  <a:pt x="0" y="56"/>
                </a:lnTo>
                <a:lnTo>
                  <a:pt x="0" y="48"/>
                </a:lnTo>
                <a:lnTo>
                  <a:pt x="8" y="48"/>
                </a:lnTo>
                <a:lnTo>
                  <a:pt x="8" y="56"/>
                </a:lnTo>
                <a:lnTo>
                  <a:pt x="8" y="64"/>
                </a:lnTo>
                <a:lnTo>
                  <a:pt x="16" y="64"/>
                </a:lnTo>
                <a:lnTo>
                  <a:pt x="24" y="64"/>
                </a:lnTo>
                <a:lnTo>
                  <a:pt x="32" y="56"/>
                </a:lnTo>
                <a:lnTo>
                  <a:pt x="32" y="48"/>
                </a:lnTo>
                <a:lnTo>
                  <a:pt x="32" y="40"/>
                </a:lnTo>
                <a:lnTo>
                  <a:pt x="24" y="40"/>
                </a:lnTo>
                <a:lnTo>
                  <a:pt x="16" y="40"/>
                </a:lnTo>
                <a:lnTo>
                  <a:pt x="8" y="40"/>
                </a:lnTo>
                <a:lnTo>
                  <a:pt x="8" y="32"/>
                </a:lnTo>
                <a:lnTo>
                  <a:pt x="0" y="32"/>
                </a:lnTo>
                <a:lnTo>
                  <a:pt x="0" y="24"/>
                </a:lnTo>
                <a:lnTo>
                  <a:pt x="0" y="16"/>
                </a:lnTo>
                <a:lnTo>
                  <a:pt x="8" y="8"/>
                </a:lnTo>
                <a:lnTo>
                  <a:pt x="16" y="8"/>
                </a:lnTo>
                <a:lnTo>
                  <a:pt x="24" y="0"/>
                </a:lnTo>
                <a:lnTo>
                  <a:pt x="32" y="8"/>
                </a:lnTo>
                <a:lnTo>
                  <a:pt x="40" y="8"/>
                </a:lnTo>
                <a:lnTo>
                  <a:pt x="40" y="16"/>
                </a:lnTo>
                <a:lnTo>
                  <a:pt x="40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5" name="Freeform 27"/>
          <p:cNvSpPr>
            <a:spLocks/>
          </p:cNvSpPr>
          <p:nvPr/>
        </p:nvSpPr>
        <p:spPr bwMode="auto">
          <a:xfrm>
            <a:off x="6654800" y="3670300"/>
            <a:ext cx="101600" cy="101600"/>
          </a:xfrm>
          <a:custGeom>
            <a:avLst/>
            <a:gdLst>
              <a:gd name="T0" fmla="*/ 0 w 64"/>
              <a:gd name="T1" fmla="*/ 80645000 h 64"/>
              <a:gd name="T2" fmla="*/ 0 w 64"/>
              <a:gd name="T3" fmla="*/ 60483750 h 64"/>
              <a:gd name="T4" fmla="*/ 0 w 64"/>
              <a:gd name="T5" fmla="*/ 60483750 h 64"/>
              <a:gd name="T6" fmla="*/ 20161250 w 64"/>
              <a:gd name="T7" fmla="*/ 40322500 h 64"/>
              <a:gd name="T8" fmla="*/ 20161250 w 64"/>
              <a:gd name="T9" fmla="*/ 40322500 h 64"/>
              <a:gd name="T10" fmla="*/ 20161250 w 64"/>
              <a:gd name="T11" fmla="*/ 40322500 h 64"/>
              <a:gd name="T12" fmla="*/ 40322500 w 64"/>
              <a:gd name="T13" fmla="*/ 20161250 h 64"/>
              <a:gd name="T14" fmla="*/ 40322500 w 64"/>
              <a:gd name="T15" fmla="*/ 20161250 h 64"/>
              <a:gd name="T16" fmla="*/ 40322500 w 64"/>
              <a:gd name="T17" fmla="*/ 20161250 h 64"/>
              <a:gd name="T18" fmla="*/ 60483750 w 64"/>
              <a:gd name="T19" fmla="*/ 20161250 h 64"/>
              <a:gd name="T20" fmla="*/ 80645000 w 64"/>
              <a:gd name="T21" fmla="*/ 0 h 64"/>
              <a:gd name="T22" fmla="*/ 80645000 w 64"/>
              <a:gd name="T23" fmla="*/ 0 h 64"/>
              <a:gd name="T24" fmla="*/ 100806250 w 64"/>
              <a:gd name="T25" fmla="*/ 20161250 h 64"/>
              <a:gd name="T26" fmla="*/ 120967500 w 64"/>
              <a:gd name="T27" fmla="*/ 20161250 h 64"/>
              <a:gd name="T28" fmla="*/ 120967500 w 64"/>
              <a:gd name="T29" fmla="*/ 20161250 h 64"/>
              <a:gd name="T30" fmla="*/ 120967500 w 64"/>
              <a:gd name="T31" fmla="*/ 20161250 h 64"/>
              <a:gd name="T32" fmla="*/ 141128750 w 64"/>
              <a:gd name="T33" fmla="*/ 20161250 h 64"/>
              <a:gd name="T34" fmla="*/ 141128750 w 64"/>
              <a:gd name="T35" fmla="*/ 20161250 h 64"/>
              <a:gd name="T36" fmla="*/ 141128750 w 64"/>
              <a:gd name="T37" fmla="*/ 40322500 h 64"/>
              <a:gd name="T38" fmla="*/ 161290000 w 64"/>
              <a:gd name="T39" fmla="*/ 40322500 h 64"/>
              <a:gd name="T40" fmla="*/ 161290000 w 64"/>
              <a:gd name="T41" fmla="*/ 40322500 h 64"/>
              <a:gd name="T42" fmla="*/ 161290000 w 64"/>
              <a:gd name="T43" fmla="*/ 60483750 h 64"/>
              <a:gd name="T44" fmla="*/ 161290000 w 64"/>
              <a:gd name="T45" fmla="*/ 60483750 h 64"/>
              <a:gd name="T46" fmla="*/ 161290000 w 64"/>
              <a:gd name="T47" fmla="*/ 60483750 h 64"/>
              <a:gd name="T48" fmla="*/ 161290000 w 64"/>
              <a:gd name="T49" fmla="*/ 80645000 h 64"/>
              <a:gd name="T50" fmla="*/ 161290000 w 64"/>
              <a:gd name="T51" fmla="*/ 80645000 h 64"/>
              <a:gd name="T52" fmla="*/ 161290000 w 64"/>
              <a:gd name="T53" fmla="*/ 80645000 h 64"/>
              <a:gd name="T54" fmla="*/ 161290000 w 64"/>
              <a:gd name="T55" fmla="*/ 100806250 h 64"/>
              <a:gd name="T56" fmla="*/ 161290000 w 64"/>
              <a:gd name="T57" fmla="*/ 120967500 h 64"/>
              <a:gd name="T58" fmla="*/ 161290000 w 64"/>
              <a:gd name="T59" fmla="*/ 120967500 h 64"/>
              <a:gd name="T60" fmla="*/ 141128750 w 64"/>
              <a:gd name="T61" fmla="*/ 141128750 h 64"/>
              <a:gd name="T62" fmla="*/ 141128750 w 64"/>
              <a:gd name="T63" fmla="*/ 141128750 h 64"/>
              <a:gd name="T64" fmla="*/ 141128750 w 64"/>
              <a:gd name="T65" fmla="*/ 141128750 h 64"/>
              <a:gd name="T66" fmla="*/ 120967500 w 64"/>
              <a:gd name="T67" fmla="*/ 161290000 h 64"/>
              <a:gd name="T68" fmla="*/ 120967500 w 64"/>
              <a:gd name="T69" fmla="*/ 161290000 h 64"/>
              <a:gd name="T70" fmla="*/ 120967500 w 64"/>
              <a:gd name="T71" fmla="*/ 161290000 h 64"/>
              <a:gd name="T72" fmla="*/ 100806250 w 64"/>
              <a:gd name="T73" fmla="*/ 161290000 h 64"/>
              <a:gd name="T74" fmla="*/ 80645000 w 64"/>
              <a:gd name="T75" fmla="*/ 161290000 h 64"/>
              <a:gd name="T76" fmla="*/ 80645000 w 64"/>
              <a:gd name="T77" fmla="*/ 161290000 h 64"/>
              <a:gd name="T78" fmla="*/ 60483750 w 64"/>
              <a:gd name="T79" fmla="*/ 161290000 h 64"/>
              <a:gd name="T80" fmla="*/ 40322500 w 64"/>
              <a:gd name="T81" fmla="*/ 161290000 h 64"/>
              <a:gd name="T82" fmla="*/ 40322500 w 64"/>
              <a:gd name="T83" fmla="*/ 161290000 h 64"/>
              <a:gd name="T84" fmla="*/ 20161250 w 64"/>
              <a:gd name="T85" fmla="*/ 141128750 h 64"/>
              <a:gd name="T86" fmla="*/ 0 w 64"/>
              <a:gd name="T87" fmla="*/ 141128750 h 64"/>
              <a:gd name="T88" fmla="*/ 0 w 64"/>
              <a:gd name="T89" fmla="*/ 141128750 h 64"/>
              <a:gd name="T90" fmla="*/ 0 w 64"/>
              <a:gd name="T91" fmla="*/ 120967500 h 64"/>
              <a:gd name="T92" fmla="*/ 0 w 64"/>
              <a:gd name="T93" fmla="*/ 100806250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4"/>
              <a:gd name="T142" fmla="*/ 0 h 64"/>
              <a:gd name="T143" fmla="*/ 64 w 64"/>
              <a:gd name="T144" fmla="*/ 64 h 6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4" h="64">
                <a:moveTo>
                  <a:pt x="0" y="40"/>
                </a:moveTo>
                <a:lnTo>
                  <a:pt x="0" y="32"/>
                </a:lnTo>
                <a:lnTo>
                  <a:pt x="0" y="24"/>
                </a:lnTo>
                <a:lnTo>
                  <a:pt x="8" y="16"/>
                </a:lnTo>
                <a:lnTo>
                  <a:pt x="16" y="8"/>
                </a:lnTo>
                <a:lnTo>
                  <a:pt x="24" y="8"/>
                </a:lnTo>
                <a:lnTo>
                  <a:pt x="32" y="0"/>
                </a:lnTo>
                <a:lnTo>
                  <a:pt x="40" y="8"/>
                </a:lnTo>
                <a:lnTo>
                  <a:pt x="48" y="8"/>
                </a:lnTo>
                <a:lnTo>
                  <a:pt x="56" y="8"/>
                </a:lnTo>
                <a:lnTo>
                  <a:pt x="56" y="16"/>
                </a:lnTo>
                <a:lnTo>
                  <a:pt x="64" y="16"/>
                </a:lnTo>
                <a:lnTo>
                  <a:pt x="64" y="24"/>
                </a:lnTo>
                <a:lnTo>
                  <a:pt x="64" y="32"/>
                </a:lnTo>
                <a:lnTo>
                  <a:pt x="64" y="40"/>
                </a:lnTo>
                <a:lnTo>
                  <a:pt x="64" y="48"/>
                </a:lnTo>
                <a:lnTo>
                  <a:pt x="56" y="56"/>
                </a:lnTo>
                <a:lnTo>
                  <a:pt x="48" y="64"/>
                </a:lnTo>
                <a:lnTo>
                  <a:pt x="40" y="64"/>
                </a:lnTo>
                <a:lnTo>
                  <a:pt x="32" y="64"/>
                </a:lnTo>
                <a:lnTo>
                  <a:pt x="24" y="64"/>
                </a:lnTo>
                <a:lnTo>
                  <a:pt x="16" y="64"/>
                </a:lnTo>
                <a:lnTo>
                  <a:pt x="8" y="56"/>
                </a:lnTo>
                <a:lnTo>
                  <a:pt x="0" y="56"/>
                </a:lnTo>
                <a:lnTo>
                  <a:pt x="0" y="48"/>
                </a:lnTo>
                <a:lnTo>
                  <a:pt x="0" y="40"/>
                </a:lnTo>
                <a:close/>
              </a:path>
            </a:pathLst>
          </a:custGeom>
          <a:noFill/>
          <a:ln w="12700">
            <a:solidFill>
              <a:srgbClr val="E153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6" name="Freeform 28"/>
          <p:cNvSpPr>
            <a:spLocks/>
          </p:cNvSpPr>
          <p:nvPr/>
        </p:nvSpPr>
        <p:spPr bwMode="auto">
          <a:xfrm>
            <a:off x="6680200" y="3683000"/>
            <a:ext cx="50800" cy="88900"/>
          </a:xfrm>
          <a:custGeom>
            <a:avLst/>
            <a:gdLst>
              <a:gd name="T0" fmla="*/ 0 w 32"/>
              <a:gd name="T1" fmla="*/ 80645000 h 56"/>
              <a:gd name="T2" fmla="*/ 0 w 32"/>
              <a:gd name="T3" fmla="*/ 100806250 h 56"/>
              <a:gd name="T4" fmla="*/ 0 w 32"/>
              <a:gd name="T5" fmla="*/ 100806250 h 56"/>
              <a:gd name="T6" fmla="*/ 0 w 32"/>
              <a:gd name="T7" fmla="*/ 120967500 h 56"/>
              <a:gd name="T8" fmla="*/ 20161250 w 32"/>
              <a:gd name="T9" fmla="*/ 120967500 h 56"/>
              <a:gd name="T10" fmla="*/ 20161250 w 32"/>
              <a:gd name="T11" fmla="*/ 120967500 h 56"/>
              <a:gd name="T12" fmla="*/ 20161250 w 32"/>
              <a:gd name="T13" fmla="*/ 141128750 h 56"/>
              <a:gd name="T14" fmla="*/ 40322500 w 32"/>
              <a:gd name="T15" fmla="*/ 141128750 h 56"/>
              <a:gd name="T16" fmla="*/ 40322500 w 32"/>
              <a:gd name="T17" fmla="*/ 141128750 h 56"/>
              <a:gd name="T18" fmla="*/ 60483750 w 32"/>
              <a:gd name="T19" fmla="*/ 141128750 h 56"/>
              <a:gd name="T20" fmla="*/ 60483750 w 32"/>
              <a:gd name="T21" fmla="*/ 141128750 h 56"/>
              <a:gd name="T22" fmla="*/ 60483750 w 32"/>
              <a:gd name="T23" fmla="*/ 141128750 h 56"/>
              <a:gd name="T24" fmla="*/ 80645000 w 32"/>
              <a:gd name="T25" fmla="*/ 120967500 h 56"/>
              <a:gd name="T26" fmla="*/ 80645000 w 32"/>
              <a:gd name="T27" fmla="*/ 100806250 h 56"/>
              <a:gd name="T28" fmla="*/ 80645000 w 32"/>
              <a:gd name="T29" fmla="*/ 100806250 h 56"/>
              <a:gd name="T30" fmla="*/ 80645000 w 32"/>
              <a:gd name="T31" fmla="*/ 100806250 h 56"/>
              <a:gd name="T32" fmla="*/ 80645000 w 32"/>
              <a:gd name="T33" fmla="*/ 80645000 h 56"/>
              <a:gd name="T34" fmla="*/ 80645000 w 32"/>
              <a:gd name="T35" fmla="*/ 80645000 h 56"/>
              <a:gd name="T36" fmla="*/ 80645000 w 32"/>
              <a:gd name="T37" fmla="*/ 60483750 h 56"/>
              <a:gd name="T38" fmla="*/ 80645000 w 32"/>
              <a:gd name="T39" fmla="*/ 40322500 h 56"/>
              <a:gd name="T40" fmla="*/ 80645000 w 32"/>
              <a:gd name="T41" fmla="*/ 40322500 h 56"/>
              <a:gd name="T42" fmla="*/ 80645000 w 32"/>
              <a:gd name="T43" fmla="*/ 40322500 h 56"/>
              <a:gd name="T44" fmla="*/ 80645000 w 32"/>
              <a:gd name="T45" fmla="*/ 20161250 h 56"/>
              <a:gd name="T46" fmla="*/ 80645000 w 32"/>
              <a:gd name="T47" fmla="*/ 20161250 h 56"/>
              <a:gd name="T48" fmla="*/ 60483750 w 32"/>
              <a:gd name="T49" fmla="*/ 20161250 h 56"/>
              <a:gd name="T50" fmla="*/ 60483750 w 32"/>
              <a:gd name="T51" fmla="*/ 0 h 56"/>
              <a:gd name="T52" fmla="*/ 60483750 w 32"/>
              <a:gd name="T53" fmla="*/ 0 h 56"/>
              <a:gd name="T54" fmla="*/ 60483750 w 32"/>
              <a:gd name="T55" fmla="*/ 0 h 56"/>
              <a:gd name="T56" fmla="*/ 40322500 w 32"/>
              <a:gd name="T57" fmla="*/ 0 h 56"/>
              <a:gd name="T58" fmla="*/ 40322500 w 32"/>
              <a:gd name="T59" fmla="*/ 0 h 56"/>
              <a:gd name="T60" fmla="*/ 20161250 w 32"/>
              <a:gd name="T61" fmla="*/ 0 h 56"/>
              <a:gd name="T62" fmla="*/ 20161250 w 32"/>
              <a:gd name="T63" fmla="*/ 0 h 56"/>
              <a:gd name="T64" fmla="*/ 20161250 w 32"/>
              <a:gd name="T65" fmla="*/ 0 h 56"/>
              <a:gd name="T66" fmla="*/ 0 w 32"/>
              <a:gd name="T67" fmla="*/ 20161250 h 56"/>
              <a:gd name="T68" fmla="*/ 0 w 32"/>
              <a:gd name="T69" fmla="*/ 40322500 h 56"/>
              <a:gd name="T70" fmla="*/ 0 w 32"/>
              <a:gd name="T71" fmla="*/ 40322500 h 56"/>
              <a:gd name="T72" fmla="*/ 0 w 32"/>
              <a:gd name="T73" fmla="*/ 40322500 h 56"/>
              <a:gd name="T74" fmla="*/ 0 w 32"/>
              <a:gd name="T75" fmla="*/ 60483750 h 5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2"/>
              <a:gd name="T115" fmla="*/ 0 h 56"/>
              <a:gd name="T116" fmla="*/ 32 w 32"/>
              <a:gd name="T117" fmla="*/ 56 h 5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2" h="56">
                <a:moveTo>
                  <a:pt x="0" y="24"/>
                </a:moveTo>
                <a:lnTo>
                  <a:pt x="0" y="32"/>
                </a:lnTo>
                <a:lnTo>
                  <a:pt x="0" y="40"/>
                </a:lnTo>
                <a:lnTo>
                  <a:pt x="0" y="48"/>
                </a:lnTo>
                <a:lnTo>
                  <a:pt x="8" y="48"/>
                </a:lnTo>
                <a:lnTo>
                  <a:pt x="8" y="56"/>
                </a:lnTo>
                <a:lnTo>
                  <a:pt x="16" y="56"/>
                </a:lnTo>
                <a:lnTo>
                  <a:pt x="24" y="56"/>
                </a:lnTo>
                <a:lnTo>
                  <a:pt x="32" y="48"/>
                </a:lnTo>
                <a:lnTo>
                  <a:pt x="32" y="40"/>
                </a:lnTo>
                <a:lnTo>
                  <a:pt x="32" y="32"/>
                </a:lnTo>
                <a:lnTo>
                  <a:pt x="32" y="24"/>
                </a:lnTo>
                <a:lnTo>
                  <a:pt x="32" y="16"/>
                </a:lnTo>
                <a:lnTo>
                  <a:pt x="32" y="8"/>
                </a:lnTo>
                <a:lnTo>
                  <a:pt x="24" y="8"/>
                </a:lnTo>
                <a:lnTo>
                  <a:pt x="24" y="0"/>
                </a:lnTo>
                <a:lnTo>
                  <a:pt x="16" y="0"/>
                </a:lnTo>
                <a:lnTo>
                  <a:pt x="8" y="0"/>
                </a:lnTo>
                <a:lnTo>
                  <a:pt x="0" y="8"/>
                </a:lnTo>
                <a:lnTo>
                  <a:pt x="0" y="16"/>
                </a:lnTo>
                <a:lnTo>
                  <a:pt x="0" y="24"/>
                </a:lnTo>
                <a:close/>
              </a:path>
            </a:pathLst>
          </a:custGeom>
          <a:noFill/>
          <a:ln w="12700">
            <a:solidFill>
              <a:srgbClr val="E153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7" name="Freeform 29"/>
          <p:cNvSpPr>
            <a:spLocks/>
          </p:cNvSpPr>
          <p:nvPr/>
        </p:nvSpPr>
        <p:spPr bwMode="auto">
          <a:xfrm>
            <a:off x="6654800" y="3670300"/>
            <a:ext cx="101600" cy="101600"/>
          </a:xfrm>
          <a:custGeom>
            <a:avLst/>
            <a:gdLst>
              <a:gd name="T0" fmla="*/ 0 w 64"/>
              <a:gd name="T1" fmla="*/ 100806250 h 64"/>
              <a:gd name="T2" fmla="*/ 0 w 64"/>
              <a:gd name="T3" fmla="*/ 60483750 h 64"/>
              <a:gd name="T4" fmla="*/ 20161250 w 64"/>
              <a:gd name="T5" fmla="*/ 40322500 h 64"/>
              <a:gd name="T6" fmla="*/ 20161250 w 64"/>
              <a:gd name="T7" fmla="*/ 40322500 h 64"/>
              <a:gd name="T8" fmla="*/ 40322500 w 64"/>
              <a:gd name="T9" fmla="*/ 20161250 h 64"/>
              <a:gd name="T10" fmla="*/ 60483750 w 64"/>
              <a:gd name="T11" fmla="*/ 20161250 h 64"/>
              <a:gd name="T12" fmla="*/ 80645000 w 64"/>
              <a:gd name="T13" fmla="*/ 0 h 64"/>
              <a:gd name="T14" fmla="*/ 120967500 w 64"/>
              <a:gd name="T15" fmla="*/ 20161250 h 64"/>
              <a:gd name="T16" fmla="*/ 120967500 w 64"/>
              <a:gd name="T17" fmla="*/ 20161250 h 64"/>
              <a:gd name="T18" fmla="*/ 141128750 w 64"/>
              <a:gd name="T19" fmla="*/ 20161250 h 64"/>
              <a:gd name="T20" fmla="*/ 161290000 w 64"/>
              <a:gd name="T21" fmla="*/ 40322500 h 64"/>
              <a:gd name="T22" fmla="*/ 161290000 w 64"/>
              <a:gd name="T23" fmla="*/ 60483750 h 64"/>
              <a:gd name="T24" fmla="*/ 161290000 w 64"/>
              <a:gd name="T25" fmla="*/ 60483750 h 64"/>
              <a:gd name="T26" fmla="*/ 161290000 w 64"/>
              <a:gd name="T27" fmla="*/ 80645000 h 64"/>
              <a:gd name="T28" fmla="*/ 161290000 w 64"/>
              <a:gd name="T29" fmla="*/ 100806250 h 64"/>
              <a:gd name="T30" fmla="*/ 161290000 w 64"/>
              <a:gd name="T31" fmla="*/ 120967500 h 64"/>
              <a:gd name="T32" fmla="*/ 141128750 w 64"/>
              <a:gd name="T33" fmla="*/ 141128750 h 64"/>
              <a:gd name="T34" fmla="*/ 120967500 w 64"/>
              <a:gd name="T35" fmla="*/ 161290000 h 64"/>
              <a:gd name="T36" fmla="*/ 120967500 w 64"/>
              <a:gd name="T37" fmla="*/ 161290000 h 64"/>
              <a:gd name="T38" fmla="*/ 80645000 w 64"/>
              <a:gd name="T39" fmla="*/ 161290000 h 64"/>
              <a:gd name="T40" fmla="*/ 60483750 w 64"/>
              <a:gd name="T41" fmla="*/ 161290000 h 64"/>
              <a:gd name="T42" fmla="*/ 40322500 w 64"/>
              <a:gd name="T43" fmla="*/ 161290000 h 64"/>
              <a:gd name="T44" fmla="*/ 0 w 64"/>
              <a:gd name="T45" fmla="*/ 141128750 h 64"/>
              <a:gd name="T46" fmla="*/ 0 w 64"/>
              <a:gd name="T47" fmla="*/ 120967500 h 64"/>
              <a:gd name="T48" fmla="*/ 0 w 64"/>
              <a:gd name="T49" fmla="*/ 100806250 h 64"/>
              <a:gd name="T50" fmla="*/ 40322500 w 64"/>
              <a:gd name="T51" fmla="*/ 80645000 h 64"/>
              <a:gd name="T52" fmla="*/ 40322500 w 64"/>
              <a:gd name="T53" fmla="*/ 120967500 h 64"/>
              <a:gd name="T54" fmla="*/ 40322500 w 64"/>
              <a:gd name="T55" fmla="*/ 141128750 h 64"/>
              <a:gd name="T56" fmla="*/ 60483750 w 64"/>
              <a:gd name="T57" fmla="*/ 141128750 h 64"/>
              <a:gd name="T58" fmla="*/ 80645000 w 64"/>
              <a:gd name="T59" fmla="*/ 161290000 h 64"/>
              <a:gd name="T60" fmla="*/ 100806250 w 64"/>
              <a:gd name="T61" fmla="*/ 161290000 h 64"/>
              <a:gd name="T62" fmla="*/ 100806250 w 64"/>
              <a:gd name="T63" fmla="*/ 161290000 h 64"/>
              <a:gd name="T64" fmla="*/ 120967500 w 64"/>
              <a:gd name="T65" fmla="*/ 120967500 h 64"/>
              <a:gd name="T66" fmla="*/ 120967500 w 64"/>
              <a:gd name="T67" fmla="*/ 120967500 h 64"/>
              <a:gd name="T68" fmla="*/ 120967500 w 64"/>
              <a:gd name="T69" fmla="*/ 100806250 h 64"/>
              <a:gd name="T70" fmla="*/ 120967500 w 64"/>
              <a:gd name="T71" fmla="*/ 60483750 h 64"/>
              <a:gd name="T72" fmla="*/ 120967500 w 64"/>
              <a:gd name="T73" fmla="*/ 60483750 h 64"/>
              <a:gd name="T74" fmla="*/ 120967500 w 64"/>
              <a:gd name="T75" fmla="*/ 40322500 h 64"/>
              <a:gd name="T76" fmla="*/ 100806250 w 64"/>
              <a:gd name="T77" fmla="*/ 20161250 h 64"/>
              <a:gd name="T78" fmla="*/ 100806250 w 64"/>
              <a:gd name="T79" fmla="*/ 20161250 h 64"/>
              <a:gd name="T80" fmla="*/ 80645000 w 64"/>
              <a:gd name="T81" fmla="*/ 20161250 h 64"/>
              <a:gd name="T82" fmla="*/ 60483750 w 64"/>
              <a:gd name="T83" fmla="*/ 20161250 h 64"/>
              <a:gd name="T84" fmla="*/ 40322500 w 64"/>
              <a:gd name="T85" fmla="*/ 40322500 h 64"/>
              <a:gd name="T86" fmla="*/ 40322500 w 64"/>
              <a:gd name="T87" fmla="*/ 60483750 h 64"/>
              <a:gd name="T88" fmla="*/ 40322500 w 64"/>
              <a:gd name="T89" fmla="*/ 80645000 h 64"/>
              <a:gd name="T90" fmla="*/ 0 w 64"/>
              <a:gd name="T91" fmla="*/ 100806250 h 6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64"/>
              <a:gd name="T139" fmla="*/ 0 h 64"/>
              <a:gd name="T140" fmla="*/ 64 w 64"/>
              <a:gd name="T141" fmla="*/ 64 h 64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64" h="64">
                <a:moveTo>
                  <a:pt x="0" y="40"/>
                </a:moveTo>
                <a:lnTo>
                  <a:pt x="0" y="40"/>
                </a:lnTo>
                <a:lnTo>
                  <a:pt x="0" y="32"/>
                </a:lnTo>
                <a:lnTo>
                  <a:pt x="0" y="24"/>
                </a:lnTo>
                <a:lnTo>
                  <a:pt x="8" y="16"/>
                </a:lnTo>
                <a:lnTo>
                  <a:pt x="16" y="8"/>
                </a:lnTo>
                <a:lnTo>
                  <a:pt x="24" y="8"/>
                </a:lnTo>
                <a:lnTo>
                  <a:pt x="32" y="0"/>
                </a:lnTo>
                <a:lnTo>
                  <a:pt x="40" y="8"/>
                </a:lnTo>
                <a:lnTo>
                  <a:pt x="48" y="8"/>
                </a:lnTo>
                <a:lnTo>
                  <a:pt x="56" y="8"/>
                </a:lnTo>
                <a:lnTo>
                  <a:pt x="56" y="16"/>
                </a:lnTo>
                <a:lnTo>
                  <a:pt x="64" y="16"/>
                </a:lnTo>
                <a:lnTo>
                  <a:pt x="64" y="24"/>
                </a:lnTo>
                <a:lnTo>
                  <a:pt x="64" y="32"/>
                </a:lnTo>
                <a:lnTo>
                  <a:pt x="64" y="40"/>
                </a:lnTo>
                <a:lnTo>
                  <a:pt x="64" y="48"/>
                </a:lnTo>
                <a:lnTo>
                  <a:pt x="56" y="56"/>
                </a:lnTo>
                <a:lnTo>
                  <a:pt x="48" y="64"/>
                </a:lnTo>
                <a:lnTo>
                  <a:pt x="40" y="64"/>
                </a:lnTo>
                <a:lnTo>
                  <a:pt x="32" y="64"/>
                </a:lnTo>
                <a:lnTo>
                  <a:pt x="24" y="64"/>
                </a:lnTo>
                <a:lnTo>
                  <a:pt x="16" y="64"/>
                </a:lnTo>
                <a:lnTo>
                  <a:pt x="8" y="56"/>
                </a:lnTo>
                <a:lnTo>
                  <a:pt x="0" y="56"/>
                </a:lnTo>
                <a:lnTo>
                  <a:pt x="0" y="48"/>
                </a:lnTo>
                <a:lnTo>
                  <a:pt x="0" y="40"/>
                </a:lnTo>
                <a:lnTo>
                  <a:pt x="16" y="32"/>
                </a:lnTo>
                <a:lnTo>
                  <a:pt x="16" y="40"/>
                </a:lnTo>
                <a:lnTo>
                  <a:pt x="16" y="48"/>
                </a:lnTo>
                <a:lnTo>
                  <a:pt x="16" y="56"/>
                </a:lnTo>
                <a:lnTo>
                  <a:pt x="24" y="56"/>
                </a:lnTo>
                <a:lnTo>
                  <a:pt x="24" y="64"/>
                </a:lnTo>
                <a:lnTo>
                  <a:pt x="32" y="64"/>
                </a:lnTo>
                <a:lnTo>
                  <a:pt x="40" y="64"/>
                </a:lnTo>
                <a:lnTo>
                  <a:pt x="48" y="56"/>
                </a:lnTo>
                <a:lnTo>
                  <a:pt x="48" y="48"/>
                </a:lnTo>
                <a:lnTo>
                  <a:pt x="48" y="40"/>
                </a:lnTo>
                <a:lnTo>
                  <a:pt x="48" y="32"/>
                </a:lnTo>
                <a:lnTo>
                  <a:pt x="48" y="24"/>
                </a:lnTo>
                <a:lnTo>
                  <a:pt x="48" y="16"/>
                </a:lnTo>
                <a:lnTo>
                  <a:pt x="40" y="16"/>
                </a:lnTo>
                <a:lnTo>
                  <a:pt x="40" y="8"/>
                </a:lnTo>
                <a:lnTo>
                  <a:pt x="32" y="8"/>
                </a:lnTo>
                <a:lnTo>
                  <a:pt x="24" y="8"/>
                </a:lnTo>
                <a:lnTo>
                  <a:pt x="16" y="16"/>
                </a:lnTo>
                <a:lnTo>
                  <a:pt x="16" y="24"/>
                </a:lnTo>
                <a:lnTo>
                  <a:pt x="16" y="32"/>
                </a:lnTo>
                <a:lnTo>
                  <a:pt x="0" y="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8" name="Rectangle 30"/>
          <p:cNvSpPr>
            <a:spLocks noChangeArrowheads="1"/>
          </p:cNvSpPr>
          <p:nvPr/>
        </p:nvSpPr>
        <p:spPr bwMode="auto">
          <a:xfrm>
            <a:off x="6356350" y="4181475"/>
            <a:ext cx="1016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T</a:t>
            </a:r>
            <a:endParaRPr lang="en-US"/>
          </a:p>
        </p:txBody>
      </p:sp>
      <p:sp>
        <p:nvSpPr>
          <p:cNvPr id="27679" name="Rectangle 31"/>
          <p:cNvSpPr>
            <a:spLocks noChangeArrowheads="1"/>
          </p:cNvSpPr>
          <p:nvPr/>
        </p:nvSpPr>
        <p:spPr bwMode="auto">
          <a:xfrm>
            <a:off x="6457950" y="4181475"/>
            <a:ext cx="1016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B</a:t>
            </a:r>
            <a:endParaRPr lang="en-US"/>
          </a:p>
        </p:txBody>
      </p:sp>
      <p:sp>
        <p:nvSpPr>
          <p:cNvPr id="27680" name="Freeform 32"/>
          <p:cNvSpPr>
            <a:spLocks/>
          </p:cNvSpPr>
          <p:nvPr/>
        </p:nvSpPr>
        <p:spPr bwMode="auto">
          <a:xfrm>
            <a:off x="8445500" y="977900"/>
            <a:ext cx="114300" cy="127000"/>
          </a:xfrm>
          <a:custGeom>
            <a:avLst/>
            <a:gdLst>
              <a:gd name="T0" fmla="*/ 181451250 w 72"/>
              <a:gd name="T1" fmla="*/ 201612500 h 80"/>
              <a:gd name="T2" fmla="*/ 161290000 w 72"/>
              <a:gd name="T3" fmla="*/ 201612500 h 80"/>
              <a:gd name="T4" fmla="*/ 141128750 w 72"/>
              <a:gd name="T5" fmla="*/ 201612500 h 80"/>
              <a:gd name="T6" fmla="*/ 120967500 w 72"/>
              <a:gd name="T7" fmla="*/ 201612500 h 80"/>
              <a:gd name="T8" fmla="*/ 120967500 w 72"/>
              <a:gd name="T9" fmla="*/ 201612500 h 80"/>
              <a:gd name="T10" fmla="*/ 100806250 w 72"/>
              <a:gd name="T11" fmla="*/ 201612500 h 80"/>
              <a:gd name="T12" fmla="*/ 80645000 w 72"/>
              <a:gd name="T13" fmla="*/ 201612500 h 80"/>
              <a:gd name="T14" fmla="*/ 60483750 w 72"/>
              <a:gd name="T15" fmla="*/ 201612500 h 80"/>
              <a:gd name="T16" fmla="*/ 40322500 w 72"/>
              <a:gd name="T17" fmla="*/ 181451250 h 80"/>
              <a:gd name="T18" fmla="*/ 20161250 w 72"/>
              <a:gd name="T19" fmla="*/ 181451250 h 80"/>
              <a:gd name="T20" fmla="*/ 20161250 w 72"/>
              <a:gd name="T21" fmla="*/ 161290000 h 80"/>
              <a:gd name="T22" fmla="*/ 0 w 72"/>
              <a:gd name="T23" fmla="*/ 161290000 h 80"/>
              <a:gd name="T24" fmla="*/ 0 w 72"/>
              <a:gd name="T25" fmla="*/ 141128750 h 80"/>
              <a:gd name="T26" fmla="*/ 0 w 72"/>
              <a:gd name="T27" fmla="*/ 120967500 h 80"/>
              <a:gd name="T28" fmla="*/ 0 w 72"/>
              <a:gd name="T29" fmla="*/ 100806250 h 80"/>
              <a:gd name="T30" fmla="*/ 0 w 72"/>
              <a:gd name="T31" fmla="*/ 60483750 h 80"/>
              <a:gd name="T32" fmla="*/ 20161250 w 72"/>
              <a:gd name="T33" fmla="*/ 40322500 h 80"/>
              <a:gd name="T34" fmla="*/ 60483750 w 72"/>
              <a:gd name="T35" fmla="*/ 0 h 80"/>
              <a:gd name="T36" fmla="*/ 120967500 w 72"/>
              <a:gd name="T37" fmla="*/ 0 h 80"/>
              <a:gd name="T38" fmla="*/ 120967500 w 72"/>
              <a:gd name="T39" fmla="*/ 0 h 80"/>
              <a:gd name="T40" fmla="*/ 141128750 w 72"/>
              <a:gd name="T41" fmla="*/ 0 h 80"/>
              <a:gd name="T42" fmla="*/ 161290000 w 72"/>
              <a:gd name="T43" fmla="*/ 0 h 80"/>
              <a:gd name="T44" fmla="*/ 161290000 w 72"/>
              <a:gd name="T45" fmla="*/ 0 h 80"/>
              <a:gd name="T46" fmla="*/ 181451250 w 72"/>
              <a:gd name="T47" fmla="*/ 20161250 h 80"/>
              <a:gd name="T48" fmla="*/ 181451250 w 72"/>
              <a:gd name="T49" fmla="*/ 20161250 h 80"/>
              <a:gd name="T50" fmla="*/ 181451250 w 72"/>
              <a:gd name="T51" fmla="*/ 20161250 h 80"/>
              <a:gd name="T52" fmla="*/ 181451250 w 72"/>
              <a:gd name="T53" fmla="*/ 20161250 h 80"/>
              <a:gd name="T54" fmla="*/ 181451250 w 72"/>
              <a:gd name="T55" fmla="*/ 40322500 h 80"/>
              <a:gd name="T56" fmla="*/ 181451250 w 72"/>
              <a:gd name="T57" fmla="*/ 60483750 h 80"/>
              <a:gd name="T58" fmla="*/ 161290000 w 72"/>
              <a:gd name="T59" fmla="*/ 60483750 h 80"/>
              <a:gd name="T60" fmla="*/ 161290000 w 72"/>
              <a:gd name="T61" fmla="*/ 60483750 h 80"/>
              <a:gd name="T62" fmla="*/ 161290000 w 72"/>
              <a:gd name="T63" fmla="*/ 40322500 h 80"/>
              <a:gd name="T64" fmla="*/ 161290000 w 72"/>
              <a:gd name="T65" fmla="*/ 20161250 h 80"/>
              <a:gd name="T66" fmla="*/ 161290000 w 72"/>
              <a:gd name="T67" fmla="*/ 20161250 h 80"/>
              <a:gd name="T68" fmla="*/ 141128750 w 72"/>
              <a:gd name="T69" fmla="*/ 20161250 h 80"/>
              <a:gd name="T70" fmla="*/ 120967500 w 72"/>
              <a:gd name="T71" fmla="*/ 20161250 h 80"/>
              <a:gd name="T72" fmla="*/ 100806250 w 72"/>
              <a:gd name="T73" fmla="*/ 20161250 h 80"/>
              <a:gd name="T74" fmla="*/ 80645000 w 72"/>
              <a:gd name="T75" fmla="*/ 20161250 h 80"/>
              <a:gd name="T76" fmla="*/ 60483750 w 72"/>
              <a:gd name="T77" fmla="*/ 20161250 h 80"/>
              <a:gd name="T78" fmla="*/ 60483750 w 72"/>
              <a:gd name="T79" fmla="*/ 40322500 h 80"/>
              <a:gd name="T80" fmla="*/ 40322500 w 72"/>
              <a:gd name="T81" fmla="*/ 40322500 h 80"/>
              <a:gd name="T82" fmla="*/ 40322500 w 72"/>
              <a:gd name="T83" fmla="*/ 60483750 h 80"/>
              <a:gd name="T84" fmla="*/ 40322500 w 72"/>
              <a:gd name="T85" fmla="*/ 80645000 h 80"/>
              <a:gd name="T86" fmla="*/ 20161250 w 72"/>
              <a:gd name="T87" fmla="*/ 100806250 h 80"/>
              <a:gd name="T88" fmla="*/ 40322500 w 72"/>
              <a:gd name="T89" fmla="*/ 141128750 h 80"/>
              <a:gd name="T90" fmla="*/ 60483750 w 72"/>
              <a:gd name="T91" fmla="*/ 161290000 h 80"/>
              <a:gd name="T92" fmla="*/ 80645000 w 72"/>
              <a:gd name="T93" fmla="*/ 181451250 h 80"/>
              <a:gd name="T94" fmla="*/ 120967500 w 72"/>
              <a:gd name="T95" fmla="*/ 201612500 h 80"/>
              <a:gd name="T96" fmla="*/ 141128750 w 72"/>
              <a:gd name="T97" fmla="*/ 201612500 h 80"/>
              <a:gd name="T98" fmla="*/ 161290000 w 72"/>
              <a:gd name="T99" fmla="*/ 181451250 h 80"/>
              <a:gd name="T100" fmla="*/ 181451250 w 72"/>
              <a:gd name="T101" fmla="*/ 181451250 h 80"/>
              <a:gd name="T102" fmla="*/ 181451250 w 72"/>
              <a:gd name="T103" fmla="*/ 181451250 h 80"/>
              <a:gd name="T104" fmla="*/ 181451250 w 72"/>
              <a:gd name="T105" fmla="*/ 181451250 h 8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72"/>
              <a:gd name="T160" fmla="*/ 0 h 80"/>
              <a:gd name="T161" fmla="*/ 72 w 72"/>
              <a:gd name="T162" fmla="*/ 80 h 8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72" h="80">
                <a:moveTo>
                  <a:pt x="72" y="72"/>
                </a:moveTo>
                <a:lnTo>
                  <a:pt x="72" y="80"/>
                </a:lnTo>
                <a:lnTo>
                  <a:pt x="64" y="80"/>
                </a:lnTo>
                <a:lnTo>
                  <a:pt x="56" y="80"/>
                </a:lnTo>
                <a:lnTo>
                  <a:pt x="48" y="80"/>
                </a:lnTo>
                <a:lnTo>
                  <a:pt x="40" y="80"/>
                </a:lnTo>
                <a:lnTo>
                  <a:pt x="32" y="80"/>
                </a:lnTo>
                <a:lnTo>
                  <a:pt x="24" y="80"/>
                </a:lnTo>
                <a:lnTo>
                  <a:pt x="16" y="72"/>
                </a:lnTo>
                <a:lnTo>
                  <a:pt x="8" y="72"/>
                </a:lnTo>
                <a:lnTo>
                  <a:pt x="8" y="64"/>
                </a:lnTo>
                <a:lnTo>
                  <a:pt x="0" y="64"/>
                </a:lnTo>
                <a:lnTo>
                  <a:pt x="0" y="56"/>
                </a:lnTo>
                <a:lnTo>
                  <a:pt x="0" y="48"/>
                </a:lnTo>
                <a:lnTo>
                  <a:pt x="0" y="40"/>
                </a:lnTo>
                <a:lnTo>
                  <a:pt x="0" y="24"/>
                </a:lnTo>
                <a:lnTo>
                  <a:pt x="8" y="16"/>
                </a:lnTo>
                <a:lnTo>
                  <a:pt x="24" y="0"/>
                </a:lnTo>
                <a:lnTo>
                  <a:pt x="48" y="0"/>
                </a:lnTo>
                <a:lnTo>
                  <a:pt x="56" y="0"/>
                </a:lnTo>
                <a:lnTo>
                  <a:pt x="64" y="0"/>
                </a:lnTo>
                <a:lnTo>
                  <a:pt x="72" y="8"/>
                </a:lnTo>
                <a:lnTo>
                  <a:pt x="72" y="16"/>
                </a:lnTo>
                <a:lnTo>
                  <a:pt x="72" y="24"/>
                </a:lnTo>
                <a:lnTo>
                  <a:pt x="64" y="24"/>
                </a:lnTo>
                <a:lnTo>
                  <a:pt x="64" y="16"/>
                </a:lnTo>
                <a:lnTo>
                  <a:pt x="64" y="8"/>
                </a:lnTo>
                <a:lnTo>
                  <a:pt x="56" y="8"/>
                </a:lnTo>
                <a:lnTo>
                  <a:pt x="48" y="8"/>
                </a:lnTo>
                <a:lnTo>
                  <a:pt x="40" y="8"/>
                </a:lnTo>
                <a:lnTo>
                  <a:pt x="32" y="8"/>
                </a:lnTo>
                <a:lnTo>
                  <a:pt x="24" y="8"/>
                </a:lnTo>
                <a:lnTo>
                  <a:pt x="24" y="16"/>
                </a:lnTo>
                <a:lnTo>
                  <a:pt x="16" y="16"/>
                </a:lnTo>
                <a:lnTo>
                  <a:pt x="16" y="24"/>
                </a:lnTo>
                <a:lnTo>
                  <a:pt x="16" y="32"/>
                </a:lnTo>
                <a:lnTo>
                  <a:pt x="8" y="40"/>
                </a:lnTo>
                <a:lnTo>
                  <a:pt x="16" y="56"/>
                </a:lnTo>
                <a:lnTo>
                  <a:pt x="24" y="64"/>
                </a:lnTo>
                <a:lnTo>
                  <a:pt x="32" y="72"/>
                </a:lnTo>
                <a:lnTo>
                  <a:pt x="48" y="80"/>
                </a:lnTo>
                <a:lnTo>
                  <a:pt x="56" y="80"/>
                </a:lnTo>
                <a:lnTo>
                  <a:pt x="64" y="72"/>
                </a:lnTo>
                <a:lnTo>
                  <a:pt x="72" y="72"/>
                </a:lnTo>
                <a:close/>
              </a:path>
            </a:pathLst>
          </a:custGeom>
          <a:noFill/>
          <a:ln w="12700">
            <a:solidFill>
              <a:srgbClr val="E153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81" name="Freeform 33"/>
          <p:cNvSpPr>
            <a:spLocks/>
          </p:cNvSpPr>
          <p:nvPr/>
        </p:nvSpPr>
        <p:spPr bwMode="auto">
          <a:xfrm>
            <a:off x="8445500" y="977900"/>
            <a:ext cx="114300" cy="127000"/>
          </a:xfrm>
          <a:custGeom>
            <a:avLst/>
            <a:gdLst>
              <a:gd name="T0" fmla="*/ 181451250 w 72"/>
              <a:gd name="T1" fmla="*/ 201612500 h 80"/>
              <a:gd name="T2" fmla="*/ 161290000 w 72"/>
              <a:gd name="T3" fmla="*/ 201612500 h 80"/>
              <a:gd name="T4" fmla="*/ 141128750 w 72"/>
              <a:gd name="T5" fmla="*/ 201612500 h 80"/>
              <a:gd name="T6" fmla="*/ 120967500 w 72"/>
              <a:gd name="T7" fmla="*/ 201612500 h 80"/>
              <a:gd name="T8" fmla="*/ 100806250 w 72"/>
              <a:gd name="T9" fmla="*/ 201612500 h 80"/>
              <a:gd name="T10" fmla="*/ 80645000 w 72"/>
              <a:gd name="T11" fmla="*/ 201612500 h 80"/>
              <a:gd name="T12" fmla="*/ 40322500 w 72"/>
              <a:gd name="T13" fmla="*/ 181451250 h 80"/>
              <a:gd name="T14" fmla="*/ 20161250 w 72"/>
              <a:gd name="T15" fmla="*/ 181451250 h 80"/>
              <a:gd name="T16" fmla="*/ 20161250 w 72"/>
              <a:gd name="T17" fmla="*/ 161290000 h 80"/>
              <a:gd name="T18" fmla="*/ 0 w 72"/>
              <a:gd name="T19" fmla="*/ 141128750 h 80"/>
              <a:gd name="T20" fmla="*/ 0 w 72"/>
              <a:gd name="T21" fmla="*/ 120967500 h 80"/>
              <a:gd name="T22" fmla="*/ 0 w 72"/>
              <a:gd name="T23" fmla="*/ 100806250 h 80"/>
              <a:gd name="T24" fmla="*/ 20161250 w 72"/>
              <a:gd name="T25" fmla="*/ 40322500 h 80"/>
              <a:gd name="T26" fmla="*/ 60483750 w 72"/>
              <a:gd name="T27" fmla="*/ 0 h 80"/>
              <a:gd name="T28" fmla="*/ 120967500 w 72"/>
              <a:gd name="T29" fmla="*/ 0 h 80"/>
              <a:gd name="T30" fmla="*/ 141128750 w 72"/>
              <a:gd name="T31" fmla="*/ 0 h 80"/>
              <a:gd name="T32" fmla="*/ 161290000 w 72"/>
              <a:gd name="T33" fmla="*/ 0 h 80"/>
              <a:gd name="T34" fmla="*/ 161290000 w 72"/>
              <a:gd name="T35" fmla="*/ 0 h 80"/>
              <a:gd name="T36" fmla="*/ 181451250 w 72"/>
              <a:gd name="T37" fmla="*/ 20161250 h 80"/>
              <a:gd name="T38" fmla="*/ 181451250 w 72"/>
              <a:gd name="T39" fmla="*/ 20161250 h 80"/>
              <a:gd name="T40" fmla="*/ 181451250 w 72"/>
              <a:gd name="T41" fmla="*/ 20161250 h 80"/>
              <a:gd name="T42" fmla="*/ 181451250 w 72"/>
              <a:gd name="T43" fmla="*/ 60483750 h 80"/>
              <a:gd name="T44" fmla="*/ 161290000 w 72"/>
              <a:gd name="T45" fmla="*/ 60483750 h 80"/>
              <a:gd name="T46" fmla="*/ 161290000 w 72"/>
              <a:gd name="T47" fmla="*/ 40322500 h 80"/>
              <a:gd name="T48" fmla="*/ 161290000 w 72"/>
              <a:gd name="T49" fmla="*/ 20161250 h 80"/>
              <a:gd name="T50" fmla="*/ 161290000 w 72"/>
              <a:gd name="T51" fmla="*/ 20161250 h 80"/>
              <a:gd name="T52" fmla="*/ 120967500 w 72"/>
              <a:gd name="T53" fmla="*/ 20161250 h 80"/>
              <a:gd name="T54" fmla="*/ 100806250 w 72"/>
              <a:gd name="T55" fmla="*/ 20161250 h 80"/>
              <a:gd name="T56" fmla="*/ 80645000 w 72"/>
              <a:gd name="T57" fmla="*/ 20161250 h 80"/>
              <a:gd name="T58" fmla="*/ 60483750 w 72"/>
              <a:gd name="T59" fmla="*/ 40322500 h 80"/>
              <a:gd name="T60" fmla="*/ 40322500 w 72"/>
              <a:gd name="T61" fmla="*/ 40322500 h 80"/>
              <a:gd name="T62" fmla="*/ 40322500 w 72"/>
              <a:gd name="T63" fmla="*/ 60483750 h 80"/>
              <a:gd name="T64" fmla="*/ 20161250 w 72"/>
              <a:gd name="T65" fmla="*/ 100806250 h 80"/>
              <a:gd name="T66" fmla="*/ 40322500 w 72"/>
              <a:gd name="T67" fmla="*/ 141128750 h 80"/>
              <a:gd name="T68" fmla="*/ 60483750 w 72"/>
              <a:gd name="T69" fmla="*/ 161290000 h 80"/>
              <a:gd name="T70" fmla="*/ 120967500 w 72"/>
              <a:gd name="T71" fmla="*/ 201612500 h 80"/>
              <a:gd name="T72" fmla="*/ 141128750 w 72"/>
              <a:gd name="T73" fmla="*/ 201612500 h 80"/>
              <a:gd name="T74" fmla="*/ 161290000 w 72"/>
              <a:gd name="T75" fmla="*/ 181451250 h 80"/>
              <a:gd name="T76" fmla="*/ 181451250 w 72"/>
              <a:gd name="T77" fmla="*/ 181451250 h 80"/>
              <a:gd name="T78" fmla="*/ 181451250 w 72"/>
              <a:gd name="T79" fmla="*/ 181451250 h 8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72"/>
              <a:gd name="T121" fmla="*/ 0 h 80"/>
              <a:gd name="T122" fmla="*/ 72 w 72"/>
              <a:gd name="T123" fmla="*/ 80 h 8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72" h="80">
                <a:moveTo>
                  <a:pt x="72" y="72"/>
                </a:moveTo>
                <a:lnTo>
                  <a:pt x="72" y="80"/>
                </a:lnTo>
                <a:lnTo>
                  <a:pt x="64" y="80"/>
                </a:lnTo>
                <a:lnTo>
                  <a:pt x="56" y="80"/>
                </a:lnTo>
                <a:lnTo>
                  <a:pt x="48" y="80"/>
                </a:lnTo>
                <a:lnTo>
                  <a:pt x="40" y="80"/>
                </a:lnTo>
                <a:lnTo>
                  <a:pt x="32" y="80"/>
                </a:lnTo>
                <a:lnTo>
                  <a:pt x="24" y="80"/>
                </a:lnTo>
                <a:lnTo>
                  <a:pt x="16" y="72"/>
                </a:lnTo>
                <a:lnTo>
                  <a:pt x="8" y="72"/>
                </a:lnTo>
                <a:lnTo>
                  <a:pt x="8" y="64"/>
                </a:lnTo>
                <a:lnTo>
                  <a:pt x="0" y="64"/>
                </a:lnTo>
                <a:lnTo>
                  <a:pt x="0" y="56"/>
                </a:lnTo>
                <a:lnTo>
                  <a:pt x="0" y="48"/>
                </a:lnTo>
                <a:lnTo>
                  <a:pt x="0" y="40"/>
                </a:lnTo>
                <a:lnTo>
                  <a:pt x="0" y="24"/>
                </a:lnTo>
                <a:lnTo>
                  <a:pt x="8" y="16"/>
                </a:lnTo>
                <a:lnTo>
                  <a:pt x="24" y="0"/>
                </a:lnTo>
                <a:lnTo>
                  <a:pt x="48" y="0"/>
                </a:lnTo>
                <a:lnTo>
                  <a:pt x="56" y="0"/>
                </a:lnTo>
                <a:lnTo>
                  <a:pt x="64" y="0"/>
                </a:lnTo>
                <a:lnTo>
                  <a:pt x="72" y="8"/>
                </a:lnTo>
                <a:lnTo>
                  <a:pt x="72" y="16"/>
                </a:lnTo>
                <a:lnTo>
                  <a:pt x="72" y="24"/>
                </a:lnTo>
                <a:lnTo>
                  <a:pt x="64" y="24"/>
                </a:lnTo>
                <a:lnTo>
                  <a:pt x="64" y="16"/>
                </a:lnTo>
                <a:lnTo>
                  <a:pt x="64" y="8"/>
                </a:lnTo>
                <a:lnTo>
                  <a:pt x="56" y="8"/>
                </a:lnTo>
                <a:lnTo>
                  <a:pt x="48" y="8"/>
                </a:lnTo>
                <a:lnTo>
                  <a:pt x="40" y="8"/>
                </a:lnTo>
                <a:lnTo>
                  <a:pt x="32" y="8"/>
                </a:lnTo>
                <a:lnTo>
                  <a:pt x="24" y="8"/>
                </a:lnTo>
                <a:lnTo>
                  <a:pt x="24" y="16"/>
                </a:lnTo>
                <a:lnTo>
                  <a:pt x="16" y="16"/>
                </a:lnTo>
                <a:lnTo>
                  <a:pt x="16" y="24"/>
                </a:lnTo>
                <a:lnTo>
                  <a:pt x="16" y="32"/>
                </a:lnTo>
                <a:lnTo>
                  <a:pt x="8" y="40"/>
                </a:lnTo>
                <a:lnTo>
                  <a:pt x="16" y="56"/>
                </a:lnTo>
                <a:lnTo>
                  <a:pt x="24" y="64"/>
                </a:lnTo>
                <a:lnTo>
                  <a:pt x="32" y="72"/>
                </a:lnTo>
                <a:lnTo>
                  <a:pt x="48" y="80"/>
                </a:lnTo>
                <a:lnTo>
                  <a:pt x="56" y="80"/>
                </a:lnTo>
                <a:lnTo>
                  <a:pt x="64" y="72"/>
                </a:lnTo>
                <a:lnTo>
                  <a:pt x="72" y="7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82" name="Freeform 34"/>
          <p:cNvSpPr>
            <a:spLocks/>
          </p:cNvSpPr>
          <p:nvPr/>
        </p:nvSpPr>
        <p:spPr bwMode="auto">
          <a:xfrm>
            <a:off x="8572500" y="1028700"/>
            <a:ext cx="76200" cy="88900"/>
          </a:xfrm>
          <a:custGeom>
            <a:avLst/>
            <a:gdLst>
              <a:gd name="T0" fmla="*/ 0 w 48"/>
              <a:gd name="T1" fmla="*/ 40322500 h 56"/>
              <a:gd name="T2" fmla="*/ 20161250 w 48"/>
              <a:gd name="T3" fmla="*/ 0 h 56"/>
              <a:gd name="T4" fmla="*/ 20161250 w 48"/>
              <a:gd name="T5" fmla="*/ 0 h 56"/>
              <a:gd name="T6" fmla="*/ 40322500 w 48"/>
              <a:gd name="T7" fmla="*/ 0 h 56"/>
              <a:gd name="T8" fmla="*/ 60483750 w 48"/>
              <a:gd name="T9" fmla="*/ 0 h 56"/>
              <a:gd name="T10" fmla="*/ 60483750 w 48"/>
              <a:gd name="T11" fmla="*/ 0 h 56"/>
              <a:gd name="T12" fmla="*/ 80645000 w 48"/>
              <a:gd name="T13" fmla="*/ 0 h 56"/>
              <a:gd name="T14" fmla="*/ 100806250 w 48"/>
              <a:gd name="T15" fmla="*/ 0 h 56"/>
              <a:gd name="T16" fmla="*/ 100806250 w 48"/>
              <a:gd name="T17" fmla="*/ 0 h 56"/>
              <a:gd name="T18" fmla="*/ 120967500 w 48"/>
              <a:gd name="T19" fmla="*/ 20161250 h 56"/>
              <a:gd name="T20" fmla="*/ 120967500 w 48"/>
              <a:gd name="T21" fmla="*/ 60483750 h 56"/>
              <a:gd name="T22" fmla="*/ 120967500 w 48"/>
              <a:gd name="T23" fmla="*/ 60483750 h 56"/>
              <a:gd name="T24" fmla="*/ 120967500 w 48"/>
              <a:gd name="T25" fmla="*/ 80645000 h 56"/>
              <a:gd name="T26" fmla="*/ 120967500 w 48"/>
              <a:gd name="T27" fmla="*/ 100806250 h 56"/>
              <a:gd name="T28" fmla="*/ 120967500 w 48"/>
              <a:gd name="T29" fmla="*/ 100806250 h 56"/>
              <a:gd name="T30" fmla="*/ 100806250 w 48"/>
              <a:gd name="T31" fmla="*/ 100806250 h 56"/>
              <a:gd name="T32" fmla="*/ 100806250 w 48"/>
              <a:gd name="T33" fmla="*/ 120967500 h 56"/>
              <a:gd name="T34" fmla="*/ 100806250 w 48"/>
              <a:gd name="T35" fmla="*/ 120967500 h 56"/>
              <a:gd name="T36" fmla="*/ 80645000 w 48"/>
              <a:gd name="T37" fmla="*/ 120967500 h 56"/>
              <a:gd name="T38" fmla="*/ 60483750 w 48"/>
              <a:gd name="T39" fmla="*/ 141128750 h 56"/>
              <a:gd name="T40" fmla="*/ 60483750 w 48"/>
              <a:gd name="T41" fmla="*/ 141128750 h 56"/>
              <a:gd name="T42" fmla="*/ 40322500 w 48"/>
              <a:gd name="T43" fmla="*/ 120967500 h 56"/>
              <a:gd name="T44" fmla="*/ 20161250 w 48"/>
              <a:gd name="T45" fmla="*/ 120967500 h 56"/>
              <a:gd name="T46" fmla="*/ 20161250 w 48"/>
              <a:gd name="T47" fmla="*/ 120967500 h 56"/>
              <a:gd name="T48" fmla="*/ 20161250 w 48"/>
              <a:gd name="T49" fmla="*/ 120967500 h 56"/>
              <a:gd name="T50" fmla="*/ 0 w 48"/>
              <a:gd name="T51" fmla="*/ 120967500 h 56"/>
              <a:gd name="T52" fmla="*/ 0 w 48"/>
              <a:gd name="T53" fmla="*/ 120967500 h 56"/>
              <a:gd name="T54" fmla="*/ 0 w 48"/>
              <a:gd name="T55" fmla="*/ 100806250 h 56"/>
              <a:gd name="T56" fmla="*/ 0 w 48"/>
              <a:gd name="T57" fmla="*/ 100806250 h 56"/>
              <a:gd name="T58" fmla="*/ 0 w 48"/>
              <a:gd name="T59" fmla="*/ 100806250 h 56"/>
              <a:gd name="T60" fmla="*/ 0 w 48"/>
              <a:gd name="T61" fmla="*/ 80645000 h 56"/>
              <a:gd name="T62" fmla="*/ 0 w 48"/>
              <a:gd name="T63" fmla="*/ 60483750 h 5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48"/>
              <a:gd name="T97" fmla="*/ 0 h 56"/>
              <a:gd name="T98" fmla="*/ 48 w 48"/>
              <a:gd name="T99" fmla="*/ 56 h 5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48" h="56">
                <a:moveTo>
                  <a:pt x="0" y="24"/>
                </a:moveTo>
                <a:lnTo>
                  <a:pt x="0" y="16"/>
                </a:lnTo>
                <a:lnTo>
                  <a:pt x="8" y="0"/>
                </a:lnTo>
                <a:lnTo>
                  <a:pt x="16" y="0"/>
                </a:lnTo>
                <a:lnTo>
                  <a:pt x="24" y="0"/>
                </a:lnTo>
                <a:lnTo>
                  <a:pt x="32" y="0"/>
                </a:lnTo>
                <a:lnTo>
                  <a:pt x="40" y="0"/>
                </a:lnTo>
                <a:lnTo>
                  <a:pt x="48" y="8"/>
                </a:lnTo>
                <a:lnTo>
                  <a:pt x="48" y="24"/>
                </a:lnTo>
                <a:lnTo>
                  <a:pt x="48" y="32"/>
                </a:lnTo>
                <a:lnTo>
                  <a:pt x="48" y="40"/>
                </a:lnTo>
                <a:lnTo>
                  <a:pt x="40" y="40"/>
                </a:lnTo>
                <a:lnTo>
                  <a:pt x="40" y="48"/>
                </a:lnTo>
                <a:lnTo>
                  <a:pt x="32" y="48"/>
                </a:lnTo>
                <a:lnTo>
                  <a:pt x="24" y="56"/>
                </a:lnTo>
                <a:lnTo>
                  <a:pt x="16" y="48"/>
                </a:lnTo>
                <a:lnTo>
                  <a:pt x="8" y="48"/>
                </a:lnTo>
                <a:lnTo>
                  <a:pt x="0" y="48"/>
                </a:lnTo>
                <a:lnTo>
                  <a:pt x="0" y="40"/>
                </a:lnTo>
                <a:lnTo>
                  <a:pt x="0" y="32"/>
                </a:lnTo>
                <a:lnTo>
                  <a:pt x="0" y="24"/>
                </a:lnTo>
                <a:close/>
              </a:path>
            </a:pathLst>
          </a:custGeom>
          <a:noFill/>
          <a:ln w="12700">
            <a:solidFill>
              <a:srgbClr val="E153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83" name="Freeform 35"/>
          <p:cNvSpPr>
            <a:spLocks/>
          </p:cNvSpPr>
          <p:nvPr/>
        </p:nvSpPr>
        <p:spPr bwMode="auto">
          <a:xfrm>
            <a:off x="8585200" y="1028700"/>
            <a:ext cx="50800" cy="76200"/>
          </a:xfrm>
          <a:custGeom>
            <a:avLst/>
            <a:gdLst>
              <a:gd name="T0" fmla="*/ 0 w 32"/>
              <a:gd name="T1" fmla="*/ 60483750 h 48"/>
              <a:gd name="T2" fmla="*/ 0 w 32"/>
              <a:gd name="T3" fmla="*/ 60483750 h 48"/>
              <a:gd name="T4" fmla="*/ 0 w 32"/>
              <a:gd name="T5" fmla="*/ 60483750 h 48"/>
              <a:gd name="T6" fmla="*/ 0 w 32"/>
              <a:gd name="T7" fmla="*/ 80645000 h 48"/>
              <a:gd name="T8" fmla="*/ 0 w 32"/>
              <a:gd name="T9" fmla="*/ 80645000 h 48"/>
              <a:gd name="T10" fmla="*/ 0 w 32"/>
              <a:gd name="T11" fmla="*/ 80645000 h 48"/>
              <a:gd name="T12" fmla="*/ 0 w 32"/>
              <a:gd name="T13" fmla="*/ 80645000 h 48"/>
              <a:gd name="T14" fmla="*/ 0 w 32"/>
              <a:gd name="T15" fmla="*/ 100806250 h 48"/>
              <a:gd name="T16" fmla="*/ 0 w 32"/>
              <a:gd name="T17" fmla="*/ 100806250 h 48"/>
              <a:gd name="T18" fmla="*/ 20161250 w 32"/>
              <a:gd name="T19" fmla="*/ 120967500 h 48"/>
              <a:gd name="T20" fmla="*/ 20161250 w 32"/>
              <a:gd name="T21" fmla="*/ 120967500 h 48"/>
              <a:gd name="T22" fmla="*/ 20161250 w 32"/>
              <a:gd name="T23" fmla="*/ 120967500 h 48"/>
              <a:gd name="T24" fmla="*/ 20161250 w 32"/>
              <a:gd name="T25" fmla="*/ 120967500 h 48"/>
              <a:gd name="T26" fmla="*/ 40322500 w 32"/>
              <a:gd name="T27" fmla="*/ 120967500 h 48"/>
              <a:gd name="T28" fmla="*/ 40322500 w 32"/>
              <a:gd name="T29" fmla="*/ 120967500 h 48"/>
              <a:gd name="T30" fmla="*/ 40322500 w 32"/>
              <a:gd name="T31" fmla="*/ 120967500 h 48"/>
              <a:gd name="T32" fmla="*/ 40322500 w 32"/>
              <a:gd name="T33" fmla="*/ 120967500 h 48"/>
              <a:gd name="T34" fmla="*/ 40322500 w 32"/>
              <a:gd name="T35" fmla="*/ 120967500 h 48"/>
              <a:gd name="T36" fmla="*/ 40322500 w 32"/>
              <a:gd name="T37" fmla="*/ 120967500 h 48"/>
              <a:gd name="T38" fmla="*/ 60483750 w 32"/>
              <a:gd name="T39" fmla="*/ 120967500 h 48"/>
              <a:gd name="T40" fmla="*/ 60483750 w 32"/>
              <a:gd name="T41" fmla="*/ 120967500 h 48"/>
              <a:gd name="T42" fmla="*/ 60483750 w 32"/>
              <a:gd name="T43" fmla="*/ 100806250 h 48"/>
              <a:gd name="T44" fmla="*/ 60483750 w 32"/>
              <a:gd name="T45" fmla="*/ 100806250 h 48"/>
              <a:gd name="T46" fmla="*/ 60483750 w 32"/>
              <a:gd name="T47" fmla="*/ 100806250 h 48"/>
              <a:gd name="T48" fmla="*/ 60483750 w 32"/>
              <a:gd name="T49" fmla="*/ 100806250 h 48"/>
              <a:gd name="T50" fmla="*/ 80645000 w 32"/>
              <a:gd name="T51" fmla="*/ 100806250 h 48"/>
              <a:gd name="T52" fmla="*/ 80645000 w 32"/>
              <a:gd name="T53" fmla="*/ 100806250 h 48"/>
              <a:gd name="T54" fmla="*/ 80645000 w 32"/>
              <a:gd name="T55" fmla="*/ 60483750 h 48"/>
              <a:gd name="T56" fmla="*/ 80645000 w 32"/>
              <a:gd name="T57" fmla="*/ 60483750 h 48"/>
              <a:gd name="T58" fmla="*/ 80645000 w 32"/>
              <a:gd name="T59" fmla="*/ 60483750 h 48"/>
              <a:gd name="T60" fmla="*/ 80645000 w 32"/>
              <a:gd name="T61" fmla="*/ 60483750 h 48"/>
              <a:gd name="T62" fmla="*/ 80645000 w 32"/>
              <a:gd name="T63" fmla="*/ 40322500 h 48"/>
              <a:gd name="T64" fmla="*/ 80645000 w 32"/>
              <a:gd name="T65" fmla="*/ 40322500 h 48"/>
              <a:gd name="T66" fmla="*/ 80645000 w 32"/>
              <a:gd name="T67" fmla="*/ 20161250 h 48"/>
              <a:gd name="T68" fmla="*/ 80645000 w 32"/>
              <a:gd name="T69" fmla="*/ 20161250 h 48"/>
              <a:gd name="T70" fmla="*/ 80645000 w 32"/>
              <a:gd name="T71" fmla="*/ 20161250 h 48"/>
              <a:gd name="T72" fmla="*/ 80645000 w 32"/>
              <a:gd name="T73" fmla="*/ 20161250 h 48"/>
              <a:gd name="T74" fmla="*/ 60483750 w 32"/>
              <a:gd name="T75" fmla="*/ 20161250 h 48"/>
              <a:gd name="T76" fmla="*/ 60483750 w 32"/>
              <a:gd name="T77" fmla="*/ 20161250 h 48"/>
              <a:gd name="T78" fmla="*/ 60483750 w 32"/>
              <a:gd name="T79" fmla="*/ 0 h 48"/>
              <a:gd name="T80" fmla="*/ 60483750 w 32"/>
              <a:gd name="T81" fmla="*/ 0 h 48"/>
              <a:gd name="T82" fmla="*/ 60483750 w 32"/>
              <a:gd name="T83" fmla="*/ 0 h 48"/>
              <a:gd name="T84" fmla="*/ 60483750 w 32"/>
              <a:gd name="T85" fmla="*/ 0 h 48"/>
              <a:gd name="T86" fmla="*/ 40322500 w 32"/>
              <a:gd name="T87" fmla="*/ 0 h 48"/>
              <a:gd name="T88" fmla="*/ 40322500 w 32"/>
              <a:gd name="T89" fmla="*/ 0 h 48"/>
              <a:gd name="T90" fmla="*/ 40322500 w 32"/>
              <a:gd name="T91" fmla="*/ 0 h 48"/>
              <a:gd name="T92" fmla="*/ 40322500 w 32"/>
              <a:gd name="T93" fmla="*/ 0 h 48"/>
              <a:gd name="T94" fmla="*/ 40322500 w 32"/>
              <a:gd name="T95" fmla="*/ 0 h 48"/>
              <a:gd name="T96" fmla="*/ 40322500 w 32"/>
              <a:gd name="T97" fmla="*/ 0 h 48"/>
              <a:gd name="T98" fmla="*/ 20161250 w 32"/>
              <a:gd name="T99" fmla="*/ 0 h 48"/>
              <a:gd name="T100" fmla="*/ 20161250 w 32"/>
              <a:gd name="T101" fmla="*/ 0 h 48"/>
              <a:gd name="T102" fmla="*/ 0 w 32"/>
              <a:gd name="T103" fmla="*/ 20161250 h 48"/>
              <a:gd name="T104" fmla="*/ 0 w 32"/>
              <a:gd name="T105" fmla="*/ 20161250 h 48"/>
              <a:gd name="T106" fmla="*/ 0 w 32"/>
              <a:gd name="T107" fmla="*/ 20161250 h 48"/>
              <a:gd name="T108" fmla="*/ 0 w 32"/>
              <a:gd name="T109" fmla="*/ 20161250 h 48"/>
              <a:gd name="T110" fmla="*/ 0 w 32"/>
              <a:gd name="T111" fmla="*/ 20161250 h 48"/>
              <a:gd name="T112" fmla="*/ 0 w 32"/>
              <a:gd name="T113" fmla="*/ 20161250 h 48"/>
              <a:gd name="T114" fmla="*/ 0 w 32"/>
              <a:gd name="T115" fmla="*/ 60483750 h 48"/>
              <a:gd name="T116" fmla="*/ 0 w 32"/>
              <a:gd name="T117" fmla="*/ 60483750 h 4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2"/>
              <a:gd name="T178" fmla="*/ 0 h 48"/>
              <a:gd name="T179" fmla="*/ 32 w 32"/>
              <a:gd name="T180" fmla="*/ 48 h 48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2" h="48">
                <a:moveTo>
                  <a:pt x="0" y="24"/>
                </a:moveTo>
                <a:lnTo>
                  <a:pt x="0" y="24"/>
                </a:lnTo>
                <a:lnTo>
                  <a:pt x="0" y="32"/>
                </a:lnTo>
                <a:lnTo>
                  <a:pt x="0" y="40"/>
                </a:lnTo>
                <a:lnTo>
                  <a:pt x="8" y="48"/>
                </a:lnTo>
                <a:lnTo>
                  <a:pt x="16" y="48"/>
                </a:lnTo>
                <a:lnTo>
                  <a:pt x="24" y="48"/>
                </a:lnTo>
                <a:lnTo>
                  <a:pt x="24" y="40"/>
                </a:lnTo>
                <a:lnTo>
                  <a:pt x="32" y="40"/>
                </a:lnTo>
                <a:lnTo>
                  <a:pt x="32" y="24"/>
                </a:lnTo>
                <a:lnTo>
                  <a:pt x="32" y="16"/>
                </a:lnTo>
                <a:lnTo>
                  <a:pt x="32" y="8"/>
                </a:lnTo>
                <a:lnTo>
                  <a:pt x="24" y="8"/>
                </a:lnTo>
                <a:lnTo>
                  <a:pt x="24" y="0"/>
                </a:lnTo>
                <a:lnTo>
                  <a:pt x="16" y="0"/>
                </a:lnTo>
                <a:lnTo>
                  <a:pt x="8" y="0"/>
                </a:lnTo>
                <a:lnTo>
                  <a:pt x="0" y="8"/>
                </a:lnTo>
                <a:lnTo>
                  <a:pt x="0" y="24"/>
                </a:lnTo>
                <a:close/>
              </a:path>
            </a:pathLst>
          </a:custGeom>
          <a:noFill/>
          <a:ln w="12700">
            <a:solidFill>
              <a:srgbClr val="E153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84" name="Freeform 36"/>
          <p:cNvSpPr>
            <a:spLocks/>
          </p:cNvSpPr>
          <p:nvPr/>
        </p:nvSpPr>
        <p:spPr bwMode="auto">
          <a:xfrm>
            <a:off x="8572500" y="1028700"/>
            <a:ext cx="76200" cy="88900"/>
          </a:xfrm>
          <a:custGeom>
            <a:avLst/>
            <a:gdLst>
              <a:gd name="T0" fmla="*/ 0 w 48"/>
              <a:gd name="T1" fmla="*/ 60483750 h 56"/>
              <a:gd name="T2" fmla="*/ 20161250 w 48"/>
              <a:gd name="T3" fmla="*/ 0 h 56"/>
              <a:gd name="T4" fmla="*/ 40322500 w 48"/>
              <a:gd name="T5" fmla="*/ 0 h 56"/>
              <a:gd name="T6" fmla="*/ 60483750 w 48"/>
              <a:gd name="T7" fmla="*/ 0 h 56"/>
              <a:gd name="T8" fmla="*/ 100806250 w 48"/>
              <a:gd name="T9" fmla="*/ 0 h 56"/>
              <a:gd name="T10" fmla="*/ 120967500 w 48"/>
              <a:gd name="T11" fmla="*/ 20161250 h 56"/>
              <a:gd name="T12" fmla="*/ 120967500 w 48"/>
              <a:gd name="T13" fmla="*/ 60483750 h 56"/>
              <a:gd name="T14" fmla="*/ 120967500 w 48"/>
              <a:gd name="T15" fmla="*/ 100806250 h 56"/>
              <a:gd name="T16" fmla="*/ 100806250 w 48"/>
              <a:gd name="T17" fmla="*/ 100806250 h 56"/>
              <a:gd name="T18" fmla="*/ 100806250 w 48"/>
              <a:gd name="T19" fmla="*/ 120967500 h 56"/>
              <a:gd name="T20" fmla="*/ 60483750 w 48"/>
              <a:gd name="T21" fmla="*/ 141128750 h 56"/>
              <a:gd name="T22" fmla="*/ 40322500 w 48"/>
              <a:gd name="T23" fmla="*/ 120967500 h 56"/>
              <a:gd name="T24" fmla="*/ 20161250 w 48"/>
              <a:gd name="T25" fmla="*/ 120967500 h 56"/>
              <a:gd name="T26" fmla="*/ 0 w 48"/>
              <a:gd name="T27" fmla="*/ 120967500 h 56"/>
              <a:gd name="T28" fmla="*/ 0 w 48"/>
              <a:gd name="T29" fmla="*/ 100806250 h 56"/>
              <a:gd name="T30" fmla="*/ 0 w 48"/>
              <a:gd name="T31" fmla="*/ 100806250 h 56"/>
              <a:gd name="T32" fmla="*/ 0 w 48"/>
              <a:gd name="T33" fmla="*/ 60483750 h 56"/>
              <a:gd name="T34" fmla="*/ 0 w 48"/>
              <a:gd name="T35" fmla="*/ 60483750 h 56"/>
              <a:gd name="T36" fmla="*/ 20161250 w 48"/>
              <a:gd name="T37" fmla="*/ 60483750 h 56"/>
              <a:gd name="T38" fmla="*/ 20161250 w 48"/>
              <a:gd name="T39" fmla="*/ 80645000 h 56"/>
              <a:gd name="T40" fmla="*/ 40322500 w 48"/>
              <a:gd name="T41" fmla="*/ 120967500 h 56"/>
              <a:gd name="T42" fmla="*/ 60483750 w 48"/>
              <a:gd name="T43" fmla="*/ 120967500 h 56"/>
              <a:gd name="T44" fmla="*/ 60483750 w 48"/>
              <a:gd name="T45" fmla="*/ 120967500 h 56"/>
              <a:gd name="T46" fmla="*/ 80645000 w 48"/>
              <a:gd name="T47" fmla="*/ 100806250 h 56"/>
              <a:gd name="T48" fmla="*/ 100806250 w 48"/>
              <a:gd name="T49" fmla="*/ 100806250 h 56"/>
              <a:gd name="T50" fmla="*/ 100806250 w 48"/>
              <a:gd name="T51" fmla="*/ 60483750 h 56"/>
              <a:gd name="T52" fmla="*/ 100806250 w 48"/>
              <a:gd name="T53" fmla="*/ 20161250 h 56"/>
              <a:gd name="T54" fmla="*/ 80645000 w 48"/>
              <a:gd name="T55" fmla="*/ 20161250 h 56"/>
              <a:gd name="T56" fmla="*/ 80645000 w 48"/>
              <a:gd name="T57" fmla="*/ 0 h 56"/>
              <a:gd name="T58" fmla="*/ 60483750 w 48"/>
              <a:gd name="T59" fmla="*/ 0 h 56"/>
              <a:gd name="T60" fmla="*/ 40322500 w 48"/>
              <a:gd name="T61" fmla="*/ 0 h 56"/>
              <a:gd name="T62" fmla="*/ 20161250 w 48"/>
              <a:gd name="T63" fmla="*/ 20161250 h 56"/>
              <a:gd name="T64" fmla="*/ 20161250 w 48"/>
              <a:gd name="T65" fmla="*/ 60483750 h 56"/>
              <a:gd name="T66" fmla="*/ 0 w 48"/>
              <a:gd name="T67" fmla="*/ 60483750 h 5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8"/>
              <a:gd name="T103" fmla="*/ 0 h 56"/>
              <a:gd name="T104" fmla="*/ 48 w 48"/>
              <a:gd name="T105" fmla="*/ 56 h 5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8" h="56">
                <a:moveTo>
                  <a:pt x="0" y="24"/>
                </a:moveTo>
                <a:lnTo>
                  <a:pt x="0" y="24"/>
                </a:lnTo>
                <a:lnTo>
                  <a:pt x="0" y="16"/>
                </a:lnTo>
                <a:lnTo>
                  <a:pt x="8" y="0"/>
                </a:lnTo>
                <a:lnTo>
                  <a:pt x="16" y="0"/>
                </a:lnTo>
                <a:lnTo>
                  <a:pt x="24" y="0"/>
                </a:lnTo>
                <a:lnTo>
                  <a:pt x="32" y="0"/>
                </a:lnTo>
                <a:lnTo>
                  <a:pt x="40" y="0"/>
                </a:lnTo>
                <a:lnTo>
                  <a:pt x="48" y="8"/>
                </a:lnTo>
                <a:lnTo>
                  <a:pt x="48" y="24"/>
                </a:lnTo>
                <a:lnTo>
                  <a:pt x="48" y="32"/>
                </a:lnTo>
                <a:lnTo>
                  <a:pt x="48" y="40"/>
                </a:lnTo>
                <a:lnTo>
                  <a:pt x="40" y="40"/>
                </a:lnTo>
                <a:lnTo>
                  <a:pt x="40" y="48"/>
                </a:lnTo>
                <a:lnTo>
                  <a:pt x="32" y="48"/>
                </a:lnTo>
                <a:lnTo>
                  <a:pt x="24" y="56"/>
                </a:lnTo>
                <a:lnTo>
                  <a:pt x="16" y="48"/>
                </a:lnTo>
                <a:lnTo>
                  <a:pt x="8" y="48"/>
                </a:lnTo>
                <a:lnTo>
                  <a:pt x="0" y="48"/>
                </a:lnTo>
                <a:lnTo>
                  <a:pt x="0" y="40"/>
                </a:lnTo>
                <a:lnTo>
                  <a:pt x="0" y="32"/>
                </a:lnTo>
                <a:lnTo>
                  <a:pt x="0" y="24"/>
                </a:lnTo>
                <a:lnTo>
                  <a:pt x="8" y="24"/>
                </a:lnTo>
                <a:lnTo>
                  <a:pt x="8" y="32"/>
                </a:lnTo>
                <a:lnTo>
                  <a:pt x="8" y="40"/>
                </a:lnTo>
                <a:lnTo>
                  <a:pt x="16" y="48"/>
                </a:lnTo>
                <a:lnTo>
                  <a:pt x="24" y="48"/>
                </a:lnTo>
                <a:lnTo>
                  <a:pt x="32" y="48"/>
                </a:lnTo>
                <a:lnTo>
                  <a:pt x="32" y="40"/>
                </a:lnTo>
                <a:lnTo>
                  <a:pt x="40" y="40"/>
                </a:lnTo>
                <a:lnTo>
                  <a:pt x="40" y="24"/>
                </a:lnTo>
                <a:lnTo>
                  <a:pt x="40" y="16"/>
                </a:lnTo>
                <a:lnTo>
                  <a:pt x="40" y="8"/>
                </a:lnTo>
                <a:lnTo>
                  <a:pt x="32" y="8"/>
                </a:lnTo>
                <a:lnTo>
                  <a:pt x="32" y="0"/>
                </a:lnTo>
                <a:lnTo>
                  <a:pt x="24" y="0"/>
                </a:lnTo>
                <a:lnTo>
                  <a:pt x="16" y="0"/>
                </a:lnTo>
                <a:lnTo>
                  <a:pt x="8" y="8"/>
                </a:lnTo>
                <a:lnTo>
                  <a:pt x="8" y="24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85" name="Freeform 37"/>
          <p:cNvSpPr>
            <a:spLocks/>
          </p:cNvSpPr>
          <p:nvPr/>
        </p:nvSpPr>
        <p:spPr bwMode="auto">
          <a:xfrm>
            <a:off x="8661400" y="1028700"/>
            <a:ext cx="63500" cy="76200"/>
          </a:xfrm>
          <a:custGeom>
            <a:avLst/>
            <a:gdLst>
              <a:gd name="T0" fmla="*/ 0 w 40"/>
              <a:gd name="T1" fmla="*/ 120967500 h 48"/>
              <a:gd name="T2" fmla="*/ 20161250 w 40"/>
              <a:gd name="T3" fmla="*/ 120967500 h 48"/>
              <a:gd name="T4" fmla="*/ 20161250 w 40"/>
              <a:gd name="T5" fmla="*/ 120967500 h 48"/>
              <a:gd name="T6" fmla="*/ 20161250 w 40"/>
              <a:gd name="T7" fmla="*/ 120967500 h 48"/>
              <a:gd name="T8" fmla="*/ 20161250 w 40"/>
              <a:gd name="T9" fmla="*/ 120967500 h 48"/>
              <a:gd name="T10" fmla="*/ 20161250 w 40"/>
              <a:gd name="T11" fmla="*/ 120967500 h 48"/>
              <a:gd name="T12" fmla="*/ 20161250 w 40"/>
              <a:gd name="T13" fmla="*/ 100806250 h 48"/>
              <a:gd name="T14" fmla="*/ 20161250 w 40"/>
              <a:gd name="T15" fmla="*/ 80645000 h 48"/>
              <a:gd name="T16" fmla="*/ 20161250 w 40"/>
              <a:gd name="T17" fmla="*/ 60483750 h 48"/>
              <a:gd name="T18" fmla="*/ 20161250 w 40"/>
              <a:gd name="T19" fmla="*/ 40322500 h 48"/>
              <a:gd name="T20" fmla="*/ 20161250 w 40"/>
              <a:gd name="T21" fmla="*/ 20161250 h 48"/>
              <a:gd name="T22" fmla="*/ 20161250 w 40"/>
              <a:gd name="T23" fmla="*/ 20161250 h 48"/>
              <a:gd name="T24" fmla="*/ 20161250 w 40"/>
              <a:gd name="T25" fmla="*/ 20161250 h 48"/>
              <a:gd name="T26" fmla="*/ 20161250 w 40"/>
              <a:gd name="T27" fmla="*/ 20161250 h 48"/>
              <a:gd name="T28" fmla="*/ 20161250 w 40"/>
              <a:gd name="T29" fmla="*/ 20161250 h 48"/>
              <a:gd name="T30" fmla="*/ 0 w 40"/>
              <a:gd name="T31" fmla="*/ 20161250 h 48"/>
              <a:gd name="T32" fmla="*/ 0 w 40"/>
              <a:gd name="T33" fmla="*/ 0 h 48"/>
              <a:gd name="T34" fmla="*/ 40322500 w 40"/>
              <a:gd name="T35" fmla="*/ 0 h 48"/>
              <a:gd name="T36" fmla="*/ 40322500 w 40"/>
              <a:gd name="T37" fmla="*/ 0 h 48"/>
              <a:gd name="T38" fmla="*/ 40322500 w 40"/>
              <a:gd name="T39" fmla="*/ 0 h 48"/>
              <a:gd name="T40" fmla="*/ 40322500 w 40"/>
              <a:gd name="T41" fmla="*/ 0 h 48"/>
              <a:gd name="T42" fmla="*/ 40322500 w 40"/>
              <a:gd name="T43" fmla="*/ 0 h 48"/>
              <a:gd name="T44" fmla="*/ 40322500 w 40"/>
              <a:gd name="T45" fmla="*/ 0 h 48"/>
              <a:gd name="T46" fmla="*/ 40322500 w 40"/>
              <a:gd name="T47" fmla="*/ 0 h 48"/>
              <a:gd name="T48" fmla="*/ 40322500 w 40"/>
              <a:gd name="T49" fmla="*/ 0 h 48"/>
              <a:gd name="T50" fmla="*/ 40322500 w 40"/>
              <a:gd name="T51" fmla="*/ 20161250 h 48"/>
              <a:gd name="T52" fmla="*/ 60483750 w 40"/>
              <a:gd name="T53" fmla="*/ 0 h 48"/>
              <a:gd name="T54" fmla="*/ 60483750 w 40"/>
              <a:gd name="T55" fmla="*/ 0 h 48"/>
              <a:gd name="T56" fmla="*/ 60483750 w 40"/>
              <a:gd name="T57" fmla="*/ 0 h 48"/>
              <a:gd name="T58" fmla="*/ 80645000 w 40"/>
              <a:gd name="T59" fmla="*/ 0 h 48"/>
              <a:gd name="T60" fmla="*/ 80645000 w 40"/>
              <a:gd name="T61" fmla="*/ 0 h 48"/>
              <a:gd name="T62" fmla="*/ 80645000 w 40"/>
              <a:gd name="T63" fmla="*/ 0 h 48"/>
              <a:gd name="T64" fmla="*/ 100806250 w 40"/>
              <a:gd name="T65" fmla="*/ 0 h 48"/>
              <a:gd name="T66" fmla="*/ 100806250 w 40"/>
              <a:gd name="T67" fmla="*/ 0 h 48"/>
              <a:gd name="T68" fmla="*/ 100806250 w 40"/>
              <a:gd name="T69" fmla="*/ 20161250 h 48"/>
              <a:gd name="T70" fmla="*/ 100806250 w 40"/>
              <a:gd name="T71" fmla="*/ 20161250 h 48"/>
              <a:gd name="T72" fmla="*/ 100806250 w 40"/>
              <a:gd name="T73" fmla="*/ 20161250 h 48"/>
              <a:gd name="T74" fmla="*/ 80645000 w 40"/>
              <a:gd name="T75" fmla="*/ 20161250 h 48"/>
              <a:gd name="T76" fmla="*/ 80645000 w 40"/>
              <a:gd name="T77" fmla="*/ 20161250 h 48"/>
              <a:gd name="T78" fmla="*/ 80645000 w 40"/>
              <a:gd name="T79" fmla="*/ 20161250 h 48"/>
              <a:gd name="T80" fmla="*/ 60483750 w 40"/>
              <a:gd name="T81" fmla="*/ 20161250 h 48"/>
              <a:gd name="T82" fmla="*/ 40322500 w 40"/>
              <a:gd name="T83" fmla="*/ 40322500 h 48"/>
              <a:gd name="T84" fmla="*/ 40322500 w 40"/>
              <a:gd name="T85" fmla="*/ 60483750 h 48"/>
              <a:gd name="T86" fmla="*/ 40322500 w 40"/>
              <a:gd name="T87" fmla="*/ 60483750 h 48"/>
              <a:gd name="T88" fmla="*/ 40322500 w 40"/>
              <a:gd name="T89" fmla="*/ 100806250 h 48"/>
              <a:gd name="T90" fmla="*/ 40322500 w 40"/>
              <a:gd name="T91" fmla="*/ 100806250 h 48"/>
              <a:gd name="T92" fmla="*/ 40322500 w 40"/>
              <a:gd name="T93" fmla="*/ 120967500 h 48"/>
              <a:gd name="T94" fmla="*/ 60483750 w 40"/>
              <a:gd name="T95" fmla="*/ 120967500 h 48"/>
              <a:gd name="T96" fmla="*/ 60483750 w 40"/>
              <a:gd name="T97" fmla="*/ 120967500 h 48"/>
              <a:gd name="T98" fmla="*/ 60483750 w 40"/>
              <a:gd name="T99" fmla="*/ 120967500 h 48"/>
              <a:gd name="T100" fmla="*/ 80645000 w 40"/>
              <a:gd name="T101" fmla="*/ 120967500 h 48"/>
              <a:gd name="T102" fmla="*/ 80645000 w 40"/>
              <a:gd name="T103" fmla="*/ 120967500 h 48"/>
              <a:gd name="T104" fmla="*/ 60483750 w 40"/>
              <a:gd name="T105" fmla="*/ 120967500 h 48"/>
              <a:gd name="T106" fmla="*/ 40322500 w 40"/>
              <a:gd name="T107" fmla="*/ 120967500 h 48"/>
              <a:gd name="T108" fmla="*/ 0 w 40"/>
              <a:gd name="T109" fmla="*/ 120967500 h 4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40"/>
              <a:gd name="T166" fmla="*/ 0 h 48"/>
              <a:gd name="T167" fmla="*/ 40 w 40"/>
              <a:gd name="T168" fmla="*/ 48 h 48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40" h="48">
                <a:moveTo>
                  <a:pt x="0" y="48"/>
                </a:moveTo>
                <a:lnTo>
                  <a:pt x="0" y="48"/>
                </a:lnTo>
                <a:lnTo>
                  <a:pt x="8" y="48"/>
                </a:lnTo>
                <a:lnTo>
                  <a:pt x="8" y="40"/>
                </a:lnTo>
                <a:lnTo>
                  <a:pt x="8" y="32"/>
                </a:lnTo>
                <a:lnTo>
                  <a:pt x="8" y="24"/>
                </a:lnTo>
                <a:lnTo>
                  <a:pt x="8" y="16"/>
                </a:lnTo>
                <a:lnTo>
                  <a:pt x="8" y="8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16" y="8"/>
                </a:lnTo>
                <a:lnTo>
                  <a:pt x="24" y="8"/>
                </a:lnTo>
                <a:lnTo>
                  <a:pt x="24" y="0"/>
                </a:lnTo>
                <a:lnTo>
                  <a:pt x="32" y="0"/>
                </a:lnTo>
                <a:lnTo>
                  <a:pt x="40" y="0"/>
                </a:lnTo>
                <a:lnTo>
                  <a:pt x="40" y="8"/>
                </a:lnTo>
                <a:lnTo>
                  <a:pt x="32" y="8"/>
                </a:lnTo>
                <a:lnTo>
                  <a:pt x="24" y="8"/>
                </a:lnTo>
                <a:lnTo>
                  <a:pt x="16" y="16"/>
                </a:lnTo>
                <a:lnTo>
                  <a:pt x="16" y="24"/>
                </a:lnTo>
                <a:lnTo>
                  <a:pt x="16" y="32"/>
                </a:lnTo>
                <a:lnTo>
                  <a:pt x="16" y="40"/>
                </a:lnTo>
                <a:lnTo>
                  <a:pt x="16" y="48"/>
                </a:lnTo>
                <a:lnTo>
                  <a:pt x="24" y="48"/>
                </a:lnTo>
                <a:lnTo>
                  <a:pt x="32" y="48"/>
                </a:lnTo>
                <a:lnTo>
                  <a:pt x="24" y="48"/>
                </a:lnTo>
                <a:lnTo>
                  <a:pt x="16" y="48"/>
                </a:lnTo>
                <a:lnTo>
                  <a:pt x="8" y="48"/>
                </a:lnTo>
                <a:lnTo>
                  <a:pt x="0" y="4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86" name="Freeform 38"/>
          <p:cNvSpPr>
            <a:spLocks/>
          </p:cNvSpPr>
          <p:nvPr/>
        </p:nvSpPr>
        <p:spPr bwMode="auto">
          <a:xfrm>
            <a:off x="8661400" y="1028700"/>
            <a:ext cx="63500" cy="76200"/>
          </a:xfrm>
          <a:custGeom>
            <a:avLst/>
            <a:gdLst>
              <a:gd name="T0" fmla="*/ 0 w 40"/>
              <a:gd name="T1" fmla="*/ 120967500 h 48"/>
              <a:gd name="T2" fmla="*/ 20161250 w 40"/>
              <a:gd name="T3" fmla="*/ 120967500 h 48"/>
              <a:gd name="T4" fmla="*/ 20161250 w 40"/>
              <a:gd name="T5" fmla="*/ 120967500 h 48"/>
              <a:gd name="T6" fmla="*/ 20161250 w 40"/>
              <a:gd name="T7" fmla="*/ 120967500 h 48"/>
              <a:gd name="T8" fmla="*/ 20161250 w 40"/>
              <a:gd name="T9" fmla="*/ 120967500 h 48"/>
              <a:gd name="T10" fmla="*/ 20161250 w 40"/>
              <a:gd name="T11" fmla="*/ 100806250 h 48"/>
              <a:gd name="T12" fmla="*/ 20161250 w 40"/>
              <a:gd name="T13" fmla="*/ 100806250 h 48"/>
              <a:gd name="T14" fmla="*/ 20161250 w 40"/>
              <a:gd name="T15" fmla="*/ 60483750 h 48"/>
              <a:gd name="T16" fmla="*/ 20161250 w 40"/>
              <a:gd name="T17" fmla="*/ 40322500 h 48"/>
              <a:gd name="T18" fmla="*/ 20161250 w 40"/>
              <a:gd name="T19" fmla="*/ 40322500 h 48"/>
              <a:gd name="T20" fmla="*/ 20161250 w 40"/>
              <a:gd name="T21" fmla="*/ 20161250 h 48"/>
              <a:gd name="T22" fmla="*/ 20161250 w 40"/>
              <a:gd name="T23" fmla="*/ 20161250 h 48"/>
              <a:gd name="T24" fmla="*/ 20161250 w 40"/>
              <a:gd name="T25" fmla="*/ 20161250 h 48"/>
              <a:gd name="T26" fmla="*/ 20161250 w 40"/>
              <a:gd name="T27" fmla="*/ 20161250 h 48"/>
              <a:gd name="T28" fmla="*/ 0 w 40"/>
              <a:gd name="T29" fmla="*/ 20161250 h 48"/>
              <a:gd name="T30" fmla="*/ 0 w 40"/>
              <a:gd name="T31" fmla="*/ 0 h 48"/>
              <a:gd name="T32" fmla="*/ 20161250 w 40"/>
              <a:gd name="T33" fmla="*/ 0 h 48"/>
              <a:gd name="T34" fmla="*/ 40322500 w 40"/>
              <a:gd name="T35" fmla="*/ 0 h 48"/>
              <a:gd name="T36" fmla="*/ 40322500 w 40"/>
              <a:gd name="T37" fmla="*/ 0 h 48"/>
              <a:gd name="T38" fmla="*/ 40322500 w 40"/>
              <a:gd name="T39" fmla="*/ 0 h 48"/>
              <a:gd name="T40" fmla="*/ 40322500 w 40"/>
              <a:gd name="T41" fmla="*/ 0 h 48"/>
              <a:gd name="T42" fmla="*/ 40322500 w 40"/>
              <a:gd name="T43" fmla="*/ 0 h 48"/>
              <a:gd name="T44" fmla="*/ 40322500 w 40"/>
              <a:gd name="T45" fmla="*/ 0 h 48"/>
              <a:gd name="T46" fmla="*/ 40322500 w 40"/>
              <a:gd name="T47" fmla="*/ 0 h 48"/>
              <a:gd name="T48" fmla="*/ 40322500 w 40"/>
              <a:gd name="T49" fmla="*/ 20161250 h 48"/>
              <a:gd name="T50" fmla="*/ 60483750 w 40"/>
              <a:gd name="T51" fmla="*/ 20161250 h 48"/>
              <a:gd name="T52" fmla="*/ 60483750 w 40"/>
              <a:gd name="T53" fmla="*/ 0 h 48"/>
              <a:gd name="T54" fmla="*/ 60483750 w 40"/>
              <a:gd name="T55" fmla="*/ 0 h 48"/>
              <a:gd name="T56" fmla="*/ 80645000 w 40"/>
              <a:gd name="T57" fmla="*/ 0 h 48"/>
              <a:gd name="T58" fmla="*/ 80645000 w 40"/>
              <a:gd name="T59" fmla="*/ 0 h 48"/>
              <a:gd name="T60" fmla="*/ 80645000 w 40"/>
              <a:gd name="T61" fmla="*/ 0 h 48"/>
              <a:gd name="T62" fmla="*/ 100806250 w 40"/>
              <a:gd name="T63" fmla="*/ 0 h 48"/>
              <a:gd name="T64" fmla="*/ 100806250 w 40"/>
              <a:gd name="T65" fmla="*/ 0 h 48"/>
              <a:gd name="T66" fmla="*/ 100806250 w 40"/>
              <a:gd name="T67" fmla="*/ 0 h 48"/>
              <a:gd name="T68" fmla="*/ 100806250 w 40"/>
              <a:gd name="T69" fmla="*/ 20161250 h 48"/>
              <a:gd name="T70" fmla="*/ 100806250 w 40"/>
              <a:gd name="T71" fmla="*/ 20161250 h 48"/>
              <a:gd name="T72" fmla="*/ 80645000 w 40"/>
              <a:gd name="T73" fmla="*/ 20161250 h 48"/>
              <a:gd name="T74" fmla="*/ 80645000 w 40"/>
              <a:gd name="T75" fmla="*/ 20161250 h 48"/>
              <a:gd name="T76" fmla="*/ 80645000 w 40"/>
              <a:gd name="T77" fmla="*/ 20161250 h 48"/>
              <a:gd name="T78" fmla="*/ 60483750 w 40"/>
              <a:gd name="T79" fmla="*/ 20161250 h 48"/>
              <a:gd name="T80" fmla="*/ 60483750 w 40"/>
              <a:gd name="T81" fmla="*/ 20161250 h 48"/>
              <a:gd name="T82" fmla="*/ 40322500 w 40"/>
              <a:gd name="T83" fmla="*/ 60483750 h 48"/>
              <a:gd name="T84" fmla="*/ 40322500 w 40"/>
              <a:gd name="T85" fmla="*/ 60483750 h 48"/>
              <a:gd name="T86" fmla="*/ 40322500 w 40"/>
              <a:gd name="T87" fmla="*/ 80645000 h 48"/>
              <a:gd name="T88" fmla="*/ 40322500 w 40"/>
              <a:gd name="T89" fmla="*/ 100806250 h 48"/>
              <a:gd name="T90" fmla="*/ 40322500 w 40"/>
              <a:gd name="T91" fmla="*/ 120967500 h 48"/>
              <a:gd name="T92" fmla="*/ 60483750 w 40"/>
              <a:gd name="T93" fmla="*/ 120967500 h 48"/>
              <a:gd name="T94" fmla="*/ 60483750 w 40"/>
              <a:gd name="T95" fmla="*/ 120967500 h 48"/>
              <a:gd name="T96" fmla="*/ 60483750 w 40"/>
              <a:gd name="T97" fmla="*/ 120967500 h 48"/>
              <a:gd name="T98" fmla="*/ 60483750 w 40"/>
              <a:gd name="T99" fmla="*/ 120967500 h 48"/>
              <a:gd name="T100" fmla="*/ 80645000 w 40"/>
              <a:gd name="T101" fmla="*/ 120967500 h 48"/>
              <a:gd name="T102" fmla="*/ 80645000 w 40"/>
              <a:gd name="T103" fmla="*/ 120967500 h 48"/>
              <a:gd name="T104" fmla="*/ 40322500 w 40"/>
              <a:gd name="T105" fmla="*/ 120967500 h 48"/>
              <a:gd name="T106" fmla="*/ 20161250 w 40"/>
              <a:gd name="T107" fmla="*/ 120967500 h 4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0"/>
              <a:gd name="T163" fmla="*/ 0 h 48"/>
              <a:gd name="T164" fmla="*/ 40 w 40"/>
              <a:gd name="T165" fmla="*/ 48 h 48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0" h="48">
                <a:moveTo>
                  <a:pt x="0" y="48"/>
                </a:moveTo>
                <a:lnTo>
                  <a:pt x="0" y="48"/>
                </a:lnTo>
                <a:lnTo>
                  <a:pt x="8" y="48"/>
                </a:lnTo>
                <a:lnTo>
                  <a:pt x="8" y="40"/>
                </a:lnTo>
                <a:lnTo>
                  <a:pt x="8" y="32"/>
                </a:lnTo>
                <a:lnTo>
                  <a:pt x="8" y="24"/>
                </a:lnTo>
                <a:lnTo>
                  <a:pt x="8" y="16"/>
                </a:lnTo>
                <a:lnTo>
                  <a:pt x="8" y="8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16" y="8"/>
                </a:lnTo>
                <a:lnTo>
                  <a:pt x="24" y="8"/>
                </a:lnTo>
                <a:lnTo>
                  <a:pt x="24" y="0"/>
                </a:lnTo>
                <a:lnTo>
                  <a:pt x="32" y="0"/>
                </a:lnTo>
                <a:lnTo>
                  <a:pt x="40" y="0"/>
                </a:lnTo>
                <a:lnTo>
                  <a:pt x="40" y="8"/>
                </a:lnTo>
                <a:lnTo>
                  <a:pt x="32" y="8"/>
                </a:lnTo>
                <a:lnTo>
                  <a:pt x="24" y="8"/>
                </a:lnTo>
                <a:lnTo>
                  <a:pt x="16" y="16"/>
                </a:lnTo>
                <a:lnTo>
                  <a:pt x="16" y="24"/>
                </a:lnTo>
                <a:lnTo>
                  <a:pt x="16" y="32"/>
                </a:lnTo>
                <a:lnTo>
                  <a:pt x="16" y="40"/>
                </a:lnTo>
                <a:lnTo>
                  <a:pt x="16" y="48"/>
                </a:lnTo>
                <a:lnTo>
                  <a:pt x="24" y="48"/>
                </a:lnTo>
                <a:lnTo>
                  <a:pt x="32" y="48"/>
                </a:lnTo>
                <a:lnTo>
                  <a:pt x="24" y="48"/>
                </a:lnTo>
                <a:lnTo>
                  <a:pt x="16" y="48"/>
                </a:lnTo>
                <a:lnTo>
                  <a:pt x="8" y="48"/>
                </a:lnTo>
                <a:lnTo>
                  <a:pt x="0" y="48"/>
                </a:lnTo>
                <a:close/>
              </a:path>
            </a:pathLst>
          </a:custGeom>
          <a:noFill/>
          <a:ln w="12700">
            <a:solidFill>
              <a:srgbClr val="E153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87" name="Freeform 39"/>
          <p:cNvSpPr>
            <a:spLocks/>
          </p:cNvSpPr>
          <p:nvPr/>
        </p:nvSpPr>
        <p:spPr bwMode="auto">
          <a:xfrm>
            <a:off x="8737600" y="990600"/>
            <a:ext cx="50800" cy="114300"/>
          </a:xfrm>
          <a:custGeom>
            <a:avLst/>
            <a:gdLst>
              <a:gd name="T0" fmla="*/ 0 w 32"/>
              <a:gd name="T1" fmla="*/ 60483750 h 72"/>
              <a:gd name="T2" fmla="*/ 0 w 32"/>
              <a:gd name="T3" fmla="*/ 60483750 h 72"/>
              <a:gd name="T4" fmla="*/ 20161250 w 32"/>
              <a:gd name="T5" fmla="*/ 60483750 h 72"/>
              <a:gd name="T6" fmla="*/ 20161250 w 32"/>
              <a:gd name="T7" fmla="*/ 40322500 h 72"/>
              <a:gd name="T8" fmla="*/ 20161250 w 32"/>
              <a:gd name="T9" fmla="*/ 20161250 h 72"/>
              <a:gd name="T10" fmla="*/ 20161250 w 32"/>
              <a:gd name="T11" fmla="*/ 20161250 h 72"/>
              <a:gd name="T12" fmla="*/ 40322500 w 32"/>
              <a:gd name="T13" fmla="*/ 0 h 72"/>
              <a:gd name="T14" fmla="*/ 40322500 w 32"/>
              <a:gd name="T15" fmla="*/ 0 h 72"/>
              <a:gd name="T16" fmla="*/ 40322500 w 32"/>
              <a:gd name="T17" fmla="*/ 0 h 72"/>
              <a:gd name="T18" fmla="*/ 40322500 w 32"/>
              <a:gd name="T19" fmla="*/ 60483750 h 72"/>
              <a:gd name="T20" fmla="*/ 40322500 w 32"/>
              <a:gd name="T21" fmla="*/ 60483750 h 72"/>
              <a:gd name="T22" fmla="*/ 60483750 w 32"/>
              <a:gd name="T23" fmla="*/ 60483750 h 72"/>
              <a:gd name="T24" fmla="*/ 60483750 w 32"/>
              <a:gd name="T25" fmla="*/ 60483750 h 72"/>
              <a:gd name="T26" fmla="*/ 60483750 w 32"/>
              <a:gd name="T27" fmla="*/ 60483750 h 72"/>
              <a:gd name="T28" fmla="*/ 60483750 w 32"/>
              <a:gd name="T29" fmla="*/ 60483750 h 72"/>
              <a:gd name="T30" fmla="*/ 80645000 w 32"/>
              <a:gd name="T31" fmla="*/ 60483750 h 72"/>
              <a:gd name="T32" fmla="*/ 80645000 w 32"/>
              <a:gd name="T33" fmla="*/ 60483750 h 72"/>
              <a:gd name="T34" fmla="*/ 80645000 w 32"/>
              <a:gd name="T35" fmla="*/ 60483750 h 72"/>
              <a:gd name="T36" fmla="*/ 80645000 w 32"/>
              <a:gd name="T37" fmla="*/ 80645000 h 72"/>
              <a:gd name="T38" fmla="*/ 60483750 w 32"/>
              <a:gd name="T39" fmla="*/ 80645000 h 72"/>
              <a:gd name="T40" fmla="*/ 60483750 w 32"/>
              <a:gd name="T41" fmla="*/ 80645000 h 72"/>
              <a:gd name="T42" fmla="*/ 40322500 w 32"/>
              <a:gd name="T43" fmla="*/ 80645000 h 72"/>
              <a:gd name="T44" fmla="*/ 40322500 w 32"/>
              <a:gd name="T45" fmla="*/ 80645000 h 72"/>
              <a:gd name="T46" fmla="*/ 40322500 w 32"/>
              <a:gd name="T47" fmla="*/ 141128750 h 72"/>
              <a:gd name="T48" fmla="*/ 40322500 w 32"/>
              <a:gd name="T49" fmla="*/ 141128750 h 72"/>
              <a:gd name="T50" fmla="*/ 40322500 w 32"/>
              <a:gd name="T51" fmla="*/ 161290000 h 72"/>
              <a:gd name="T52" fmla="*/ 40322500 w 32"/>
              <a:gd name="T53" fmla="*/ 161290000 h 72"/>
              <a:gd name="T54" fmla="*/ 40322500 w 32"/>
              <a:gd name="T55" fmla="*/ 161290000 h 72"/>
              <a:gd name="T56" fmla="*/ 40322500 w 32"/>
              <a:gd name="T57" fmla="*/ 161290000 h 72"/>
              <a:gd name="T58" fmla="*/ 40322500 w 32"/>
              <a:gd name="T59" fmla="*/ 161290000 h 72"/>
              <a:gd name="T60" fmla="*/ 40322500 w 32"/>
              <a:gd name="T61" fmla="*/ 161290000 h 72"/>
              <a:gd name="T62" fmla="*/ 60483750 w 32"/>
              <a:gd name="T63" fmla="*/ 181451250 h 72"/>
              <a:gd name="T64" fmla="*/ 60483750 w 32"/>
              <a:gd name="T65" fmla="*/ 181451250 h 72"/>
              <a:gd name="T66" fmla="*/ 60483750 w 32"/>
              <a:gd name="T67" fmla="*/ 181451250 h 72"/>
              <a:gd name="T68" fmla="*/ 60483750 w 32"/>
              <a:gd name="T69" fmla="*/ 181451250 h 72"/>
              <a:gd name="T70" fmla="*/ 80645000 w 32"/>
              <a:gd name="T71" fmla="*/ 161290000 h 72"/>
              <a:gd name="T72" fmla="*/ 80645000 w 32"/>
              <a:gd name="T73" fmla="*/ 161290000 h 72"/>
              <a:gd name="T74" fmla="*/ 80645000 w 32"/>
              <a:gd name="T75" fmla="*/ 181451250 h 72"/>
              <a:gd name="T76" fmla="*/ 60483750 w 32"/>
              <a:gd name="T77" fmla="*/ 181451250 h 72"/>
              <a:gd name="T78" fmla="*/ 60483750 w 32"/>
              <a:gd name="T79" fmla="*/ 181451250 h 72"/>
              <a:gd name="T80" fmla="*/ 60483750 w 32"/>
              <a:gd name="T81" fmla="*/ 181451250 h 72"/>
              <a:gd name="T82" fmla="*/ 60483750 w 32"/>
              <a:gd name="T83" fmla="*/ 181451250 h 72"/>
              <a:gd name="T84" fmla="*/ 40322500 w 32"/>
              <a:gd name="T85" fmla="*/ 181451250 h 72"/>
              <a:gd name="T86" fmla="*/ 40322500 w 32"/>
              <a:gd name="T87" fmla="*/ 181451250 h 72"/>
              <a:gd name="T88" fmla="*/ 40322500 w 32"/>
              <a:gd name="T89" fmla="*/ 181451250 h 72"/>
              <a:gd name="T90" fmla="*/ 40322500 w 32"/>
              <a:gd name="T91" fmla="*/ 181451250 h 72"/>
              <a:gd name="T92" fmla="*/ 20161250 w 32"/>
              <a:gd name="T93" fmla="*/ 181451250 h 72"/>
              <a:gd name="T94" fmla="*/ 20161250 w 32"/>
              <a:gd name="T95" fmla="*/ 181451250 h 72"/>
              <a:gd name="T96" fmla="*/ 20161250 w 32"/>
              <a:gd name="T97" fmla="*/ 181451250 h 72"/>
              <a:gd name="T98" fmla="*/ 20161250 w 32"/>
              <a:gd name="T99" fmla="*/ 181451250 h 72"/>
              <a:gd name="T100" fmla="*/ 20161250 w 32"/>
              <a:gd name="T101" fmla="*/ 161290000 h 72"/>
              <a:gd name="T102" fmla="*/ 20161250 w 32"/>
              <a:gd name="T103" fmla="*/ 161290000 h 72"/>
              <a:gd name="T104" fmla="*/ 20161250 w 32"/>
              <a:gd name="T105" fmla="*/ 141128750 h 72"/>
              <a:gd name="T106" fmla="*/ 20161250 w 32"/>
              <a:gd name="T107" fmla="*/ 141128750 h 72"/>
              <a:gd name="T108" fmla="*/ 20161250 w 32"/>
              <a:gd name="T109" fmla="*/ 141128750 h 72"/>
              <a:gd name="T110" fmla="*/ 20161250 w 32"/>
              <a:gd name="T111" fmla="*/ 141128750 h 72"/>
              <a:gd name="T112" fmla="*/ 20161250 w 32"/>
              <a:gd name="T113" fmla="*/ 80645000 h 72"/>
              <a:gd name="T114" fmla="*/ 0 w 32"/>
              <a:gd name="T115" fmla="*/ 80645000 h 72"/>
              <a:gd name="T116" fmla="*/ 0 w 32"/>
              <a:gd name="T117" fmla="*/ 80645000 h 72"/>
              <a:gd name="T118" fmla="*/ 0 w 32"/>
              <a:gd name="T119" fmla="*/ 80645000 h 7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2"/>
              <a:gd name="T181" fmla="*/ 0 h 72"/>
              <a:gd name="T182" fmla="*/ 32 w 32"/>
              <a:gd name="T183" fmla="*/ 72 h 72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2" h="72">
                <a:moveTo>
                  <a:pt x="0" y="32"/>
                </a:moveTo>
                <a:lnTo>
                  <a:pt x="0" y="24"/>
                </a:lnTo>
                <a:lnTo>
                  <a:pt x="8" y="24"/>
                </a:lnTo>
                <a:lnTo>
                  <a:pt x="8" y="16"/>
                </a:lnTo>
                <a:lnTo>
                  <a:pt x="8" y="8"/>
                </a:lnTo>
                <a:lnTo>
                  <a:pt x="16" y="0"/>
                </a:lnTo>
                <a:lnTo>
                  <a:pt x="16" y="8"/>
                </a:lnTo>
                <a:lnTo>
                  <a:pt x="16" y="24"/>
                </a:lnTo>
                <a:lnTo>
                  <a:pt x="24" y="24"/>
                </a:lnTo>
                <a:lnTo>
                  <a:pt x="32" y="24"/>
                </a:lnTo>
                <a:lnTo>
                  <a:pt x="32" y="32"/>
                </a:lnTo>
                <a:lnTo>
                  <a:pt x="24" y="32"/>
                </a:lnTo>
                <a:lnTo>
                  <a:pt x="16" y="32"/>
                </a:lnTo>
                <a:lnTo>
                  <a:pt x="16" y="56"/>
                </a:lnTo>
                <a:lnTo>
                  <a:pt x="16" y="64"/>
                </a:lnTo>
                <a:lnTo>
                  <a:pt x="16" y="72"/>
                </a:lnTo>
                <a:lnTo>
                  <a:pt x="24" y="72"/>
                </a:lnTo>
                <a:lnTo>
                  <a:pt x="24" y="64"/>
                </a:lnTo>
                <a:lnTo>
                  <a:pt x="32" y="64"/>
                </a:lnTo>
                <a:lnTo>
                  <a:pt x="32" y="72"/>
                </a:lnTo>
                <a:lnTo>
                  <a:pt x="24" y="72"/>
                </a:lnTo>
                <a:lnTo>
                  <a:pt x="16" y="72"/>
                </a:lnTo>
                <a:lnTo>
                  <a:pt x="8" y="72"/>
                </a:lnTo>
                <a:lnTo>
                  <a:pt x="8" y="64"/>
                </a:lnTo>
                <a:lnTo>
                  <a:pt x="8" y="56"/>
                </a:lnTo>
                <a:lnTo>
                  <a:pt x="8" y="32"/>
                </a:lnTo>
                <a:lnTo>
                  <a:pt x="0" y="32"/>
                </a:lnTo>
                <a:close/>
              </a:path>
            </a:pathLst>
          </a:custGeom>
          <a:noFill/>
          <a:ln w="12700">
            <a:solidFill>
              <a:srgbClr val="E153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88" name="Freeform 40"/>
          <p:cNvSpPr>
            <a:spLocks/>
          </p:cNvSpPr>
          <p:nvPr/>
        </p:nvSpPr>
        <p:spPr bwMode="auto">
          <a:xfrm>
            <a:off x="8737600" y="990600"/>
            <a:ext cx="50800" cy="114300"/>
          </a:xfrm>
          <a:custGeom>
            <a:avLst/>
            <a:gdLst>
              <a:gd name="T0" fmla="*/ 0 w 32"/>
              <a:gd name="T1" fmla="*/ 60483750 h 72"/>
              <a:gd name="T2" fmla="*/ 0 w 32"/>
              <a:gd name="T3" fmla="*/ 60483750 h 72"/>
              <a:gd name="T4" fmla="*/ 20161250 w 32"/>
              <a:gd name="T5" fmla="*/ 60483750 h 72"/>
              <a:gd name="T6" fmla="*/ 20161250 w 32"/>
              <a:gd name="T7" fmla="*/ 20161250 h 72"/>
              <a:gd name="T8" fmla="*/ 20161250 w 32"/>
              <a:gd name="T9" fmla="*/ 20161250 h 72"/>
              <a:gd name="T10" fmla="*/ 40322500 w 32"/>
              <a:gd name="T11" fmla="*/ 0 h 72"/>
              <a:gd name="T12" fmla="*/ 40322500 w 32"/>
              <a:gd name="T13" fmla="*/ 0 h 72"/>
              <a:gd name="T14" fmla="*/ 40322500 w 32"/>
              <a:gd name="T15" fmla="*/ 60483750 h 72"/>
              <a:gd name="T16" fmla="*/ 40322500 w 32"/>
              <a:gd name="T17" fmla="*/ 60483750 h 72"/>
              <a:gd name="T18" fmla="*/ 60483750 w 32"/>
              <a:gd name="T19" fmla="*/ 60483750 h 72"/>
              <a:gd name="T20" fmla="*/ 60483750 w 32"/>
              <a:gd name="T21" fmla="*/ 60483750 h 72"/>
              <a:gd name="T22" fmla="*/ 80645000 w 32"/>
              <a:gd name="T23" fmla="*/ 60483750 h 72"/>
              <a:gd name="T24" fmla="*/ 80645000 w 32"/>
              <a:gd name="T25" fmla="*/ 60483750 h 72"/>
              <a:gd name="T26" fmla="*/ 80645000 w 32"/>
              <a:gd name="T27" fmla="*/ 60483750 h 72"/>
              <a:gd name="T28" fmla="*/ 80645000 w 32"/>
              <a:gd name="T29" fmla="*/ 80645000 h 72"/>
              <a:gd name="T30" fmla="*/ 60483750 w 32"/>
              <a:gd name="T31" fmla="*/ 80645000 h 72"/>
              <a:gd name="T32" fmla="*/ 40322500 w 32"/>
              <a:gd name="T33" fmla="*/ 80645000 h 72"/>
              <a:gd name="T34" fmla="*/ 40322500 w 32"/>
              <a:gd name="T35" fmla="*/ 80645000 h 72"/>
              <a:gd name="T36" fmla="*/ 40322500 w 32"/>
              <a:gd name="T37" fmla="*/ 141128750 h 72"/>
              <a:gd name="T38" fmla="*/ 40322500 w 32"/>
              <a:gd name="T39" fmla="*/ 161290000 h 72"/>
              <a:gd name="T40" fmla="*/ 40322500 w 32"/>
              <a:gd name="T41" fmla="*/ 161290000 h 72"/>
              <a:gd name="T42" fmla="*/ 40322500 w 32"/>
              <a:gd name="T43" fmla="*/ 161290000 h 72"/>
              <a:gd name="T44" fmla="*/ 40322500 w 32"/>
              <a:gd name="T45" fmla="*/ 161290000 h 72"/>
              <a:gd name="T46" fmla="*/ 40322500 w 32"/>
              <a:gd name="T47" fmla="*/ 181451250 h 72"/>
              <a:gd name="T48" fmla="*/ 60483750 w 32"/>
              <a:gd name="T49" fmla="*/ 181451250 h 72"/>
              <a:gd name="T50" fmla="*/ 60483750 w 32"/>
              <a:gd name="T51" fmla="*/ 181451250 h 72"/>
              <a:gd name="T52" fmla="*/ 60483750 w 32"/>
              <a:gd name="T53" fmla="*/ 161290000 h 72"/>
              <a:gd name="T54" fmla="*/ 80645000 w 32"/>
              <a:gd name="T55" fmla="*/ 161290000 h 72"/>
              <a:gd name="T56" fmla="*/ 80645000 w 32"/>
              <a:gd name="T57" fmla="*/ 181451250 h 72"/>
              <a:gd name="T58" fmla="*/ 60483750 w 32"/>
              <a:gd name="T59" fmla="*/ 181451250 h 72"/>
              <a:gd name="T60" fmla="*/ 60483750 w 32"/>
              <a:gd name="T61" fmla="*/ 181451250 h 72"/>
              <a:gd name="T62" fmla="*/ 60483750 w 32"/>
              <a:gd name="T63" fmla="*/ 181451250 h 72"/>
              <a:gd name="T64" fmla="*/ 40322500 w 32"/>
              <a:gd name="T65" fmla="*/ 181451250 h 72"/>
              <a:gd name="T66" fmla="*/ 40322500 w 32"/>
              <a:gd name="T67" fmla="*/ 181451250 h 72"/>
              <a:gd name="T68" fmla="*/ 40322500 w 32"/>
              <a:gd name="T69" fmla="*/ 181451250 h 72"/>
              <a:gd name="T70" fmla="*/ 20161250 w 32"/>
              <a:gd name="T71" fmla="*/ 181451250 h 72"/>
              <a:gd name="T72" fmla="*/ 20161250 w 32"/>
              <a:gd name="T73" fmla="*/ 181451250 h 72"/>
              <a:gd name="T74" fmla="*/ 20161250 w 32"/>
              <a:gd name="T75" fmla="*/ 181451250 h 72"/>
              <a:gd name="T76" fmla="*/ 20161250 w 32"/>
              <a:gd name="T77" fmla="*/ 161290000 h 72"/>
              <a:gd name="T78" fmla="*/ 20161250 w 32"/>
              <a:gd name="T79" fmla="*/ 141128750 h 72"/>
              <a:gd name="T80" fmla="*/ 20161250 w 32"/>
              <a:gd name="T81" fmla="*/ 141128750 h 72"/>
              <a:gd name="T82" fmla="*/ 20161250 w 32"/>
              <a:gd name="T83" fmla="*/ 141128750 h 72"/>
              <a:gd name="T84" fmla="*/ 20161250 w 32"/>
              <a:gd name="T85" fmla="*/ 80645000 h 72"/>
              <a:gd name="T86" fmla="*/ 0 w 32"/>
              <a:gd name="T87" fmla="*/ 80645000 h 72"/>
              <a:gd name="T88" fmla="*/ 0 w 32"/>
              <a:gd name="T89" fmla="*/ 80645000 h 7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2"/>
              <a:gd name="T136" fmla="*/ 0 h 72"/>
              <a:gd name="T137" fmla="*/ 32 w 32"/>
              <a:gd name="T138" fmla="*/ 72 h 7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2" h="72">
                <a:moveTo>
                  <a:pt x="0" y="32"/>
                </a:moveTo>
                <a:lnTo>
                  <a:pt x="0" y="24"/>
                </a:lnTo>
                <a:lnTo>
                  <a:pt x="8" y="24"/>
                </a:lnTo>
                <a:lnTo>
                  <a:pt x="8" y="16"/>
                </a:lnTo>
                <a:lnTo>
                  <a:pt x="8" y="8"/>
                </a:lnTo>
                <a:lnTo>
                  <a:pt x="16" y="0"/>
                </a:lnTo>
                <a:lnTo>
                  <a:pt x="16" y="8"/>
                </a:lnTo>
                <a:lnTo>
                  <a:pt x="16" y="24"/>
                </a:lnTo>
                <a:lnTo>
                  <a:pt x="24" y="24"/>
                </a:lnTo>
                <a:lnTo>
                  <a:pt x="32" y="24"/>
                </a:lnTo>
                <a:lnTo>
                  <a:pt x="32" y="32"/>
                </a:lnTo>
                <a:lnTo>
                  <a:pt x="24" y="32"/>
                </a:lnTo>
                <a:lnTo>
                  <a:pt x="16" y="32"/>
                </a:lnTo>
                <a:lnTo>
                  <a:pt x="16" y="56"/>
                </a:lnTo>
                <a:lnTo>
                  <a:pt x="16" y="64"/>
                </a:lnTo>
                <a:lnTo>
                  <a:pt x="16" y="72"/>
                </a:lnTo>
                <a:lnTo>
                  <a:pt x="24" y="72"/>
                </a:lnTo>
                <a:lnTo>
                  <a:pt x="24" y="64"/>
                </a:lnTo>
                <a:lnTo>
                  <a:pt x="32" y="64"/>
                </a:lnTo>
                <a:lnTo>
                  <a:pt x="32" y="72"/>
                </a:lnTo>
                <a:lnTo>
                  <a:pt x="24" y="72"/>
                </a:lnTo>
                <a:lnTo>
                  <a:pt x="16" y="72"/>
                </a:lnTo>
                <a:lnTo>
                  <a:pt x="8" y="72"/>
                </a:lnTo>
                <a:lnTo>
                  <a:pt x="8" y="64"/>
                </a:lnTo>
                <a:lnTo>
                  <a:pt x="8" y="56"/>
                </a:lnTo>
                <a:lnTo>
                  <a:pt x="8" y="32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89" name="Freeform 41"/>
          <p:cNvSpPr>
            <a:spLocks/>
          </p:cNvSpPr>
          <p:nvPr/>
        </p:nvSpPr>
        <p:spPr bwMode="auto">
          <a:xfrm>
            <a:off x="8788400" y="1016000"/>
            <a:ext cx="76200" cy="88900"/>
          </a:xfrm>
          <a:custGeom>
            <a:avLst/>
            <a:gdLst>
              <a:gd name="T0" fmla="*/ 120967500 w 48"/>
              <a:gd name="T1" fmla="*/ 141128750 h 56"/>
              <a:gd name="T2" fmla="*/ 100806250 w 48"/>
              <a:gd name="T3" fmla="*/ 141128750 h 56"/>
              <a:gd name="T4" fmla="*/ 100806250 w 48"/>
              <a:gd name="T5" fmla="*/ 141128750 h 56"/>
              <a:gd name="T6" fmla="*/ 100806250 w 48"/>
              <a:gd name="T7" fmla="*/ 141128750 h 56"/>
              <a:gd name="T8" fmla="*/ 80645000 w 48"/>
              <a:gd name="T9" fmla="*/ 141128750 h 56"/>
              <a:gd name="T10" fmla="*/ 80645000 w 48"/>
              <a:gd name="T11" fmla="*/ 141128750 h 56"/>
              <a:gd name="T12" fmla="*/ 80645000 w 48"/>
              <a:gd name="T13" fmla="*/ 141128750 h 56"/>
              <a:gd name="T14" fmla="*/ 60483750 w 48"/>
              <a:gd name="T15" fmla="*/ 141128750 h 56"/>
              <a:gd name="T16" fmla="*/ 40322500 w 48"/>
              <a:gd name="T17" fmla="*/ 141128750 h 56"/>
              <a:gd name="T18" fmla="*/ 20161250 w 48"/>
              <a:gd name="T19" fmla="*/ 141128750 h 56"/>
              <a:gd name="T20" fmla="*/ 20161250 w 48"/>
              <a:gd name="T21" fmla="*/ 120967500 h 56"/>
              <a:gd name="T22" fmla="*/ 0 w 48"/>
              <a:gd name="T23" fmla="*/ 100806250 h 56"/>
              <a:gd name="T24" fmla="*/ 0 w 48"/>
              <a:gd name="T25" fmla="*/ 80645000 h 56"/>
              <a:gd name="T26" fmla="*/ 0 w 48"/>
              <a:gd name="T27" fmla="*/ 60483750 h 56"/>
              <a:gd name="T28" fmla="*/ 0 w 48"/>
              <a:gd name="T29" fmla="*/ 60483750 h 56"/>
              <a:gd name="T30" fmla="*/ 20161250 w 48"/>
              <a:gd name="T31" fmla="*/ 40322500 h 56"/>
              <a:gd name="T32" fmla="*/ 20161250 w 48"/>
              <a:gd name="T33" fmla="*/ 40322500 h 56"/>
              <a:gd name="T34" fmla="*/ 20161250 w 48"/>
              <a:gd name="T35" fmla="*/ 20161250 h 56"/>
              <a:gd name="T36" fmla="*/ 40322500 w 48"/>
              <a:gd name="T37" fmla="*/ 20161250 h 56"/>
              <a:gd name="T38" fmla="*/ 40322500 w 48"/>
              <a:gd name="T39" fmla="*/ 20161250 h 56"/>
              <a:gd name="T40" fmla="*/ 40322500 w 48"/>
              <a:gd name="T41" fmla="*/ 20161250 h 56"/>
              <a:gd name="T42" fmla="*/ 60483750 w 48"/>
              <a:gd name="T43" fmla="*/ 20161250 h 56"/>
              <a:gd name="T44" fmla="*/ 80645000 w 48"/>
              <a:gd name="T45" fmla="*/ 0 h 56"/>
              <a:gd name="T46" fmla="*/ 80645000 w 48"/>
              <a:gd name="T47" fmla="*/ 20161250 h 56"/>
              <a:gd name="T48" fmla="*/ 100806250 w 48"/>
              <a:gd name="T49" fmla="*/ 20161250 h 56"/>
              <a:gd name="T50" fmla="*/ 120967500 w 48"/>
              <a:gd name="T51" fmla="*/ 20161250 h 56"/>
              <a:gd name="T52" fmla="*/ 120967500 w 48"/>
              <a:gd name="T53" fmla="*/ 40322500 h 56"/>
              <a:gd name="T54" fmla="*/ 120967500 w 48"/>
              <a:gd name="T55" fmla="*/ 40322500 h 56"/>
              <a:gd name="T56" fmla="*/ 120967500 w 48"/>
              <a:gd name="T57" fmla="*/ 60483750 h 56"/>
              <a:gd name="T58" fmla="*/ 120967500 w 48"/>
              <a:gd name="T59" fmla="*/ 60483750 h 56"/>
              <a:gd name="T60" fmla="*/ 120967500 w 48"/>
              <a:gd name="T61" fmla="*/ 80645000 h 56"/>
              <a:gd name="T62" fmla="*/ 120967500 w 48"/>
              <a:gd name="T63" fmla="*/ 80645000 h 56"/>
              <a:gd name="T64" fmla="*/ 100806250 w 48"/>
              <a:gd name="T65" fmla="*/ 80645000 h 56"/>
              <a:gd name="T66" fmla="*/ 100806250 w 48"/>
              <a:gd name="T67" fmla="*/ 80645000 h 56"/>
              <a:gd name="T68" fmla="*/ 80645000 w 48"/>
              <a:gd name="T69" fmla="*/ 80645000 h 56"/>
              <a:gd name="T70" fmla="*/ 40322500 w 48"/>
              <a:gd name="T71" fmla="*/ 80645000 h 56"/>
              <a:gd name="T72" fmla="*/ 40322500 w 48"/>
              <a:gd name="T73" fmla="*/ 80645000 h 56"/>
              <a:gd name="T74" fmla="*/ 40322500 w 48"/>
              <a:gd name="T75" fmla="*/ 120967500 h 56"/>
              <a:gd name="T76" fmla="*/ 40322500 w 48"/>
              <a:gd name="T77" fmla="*/ 120967500 h 56"/>
              <a:gd name="T78" fmla="*/ 60483750 w 48"/>
              <a:gd name="T79" fmla="*/ 120967500 h 56"/>
              <a:gd name="T80" fmla="*/ 60483750 w 48"/>
              <a:gd name="T81" fmla="*/ 120967500 h 56"/>
              <a:gd name="T82" fmla="*/ 80645000 w 48"/>
              <a:gd name="T83" fmla="*/ 141128750 h 56"/>
              <a:gd name="T84" fmla="*/ 80645000 w 48"/>
              <a:gd name="T85" fmla="*/ 141128750 h 56"/>
              <a:gd name="T86" fmla="*/ 100806250 w 48"/>
              <a:gd name="T87" fmla="*/ 141128750 h 56"/>
              <a:gd name="T88" fmla="*/ 100806250 w 48"/>
              <a:gd name="T89" fmla="*/ 141128750 h 56"/>
              <a:gd name="T90" fmla="*/ 120967500 w 48"/>
              <a:gd name="T91" fmla="*/ 120967500 h 56"/>
              <a:gd name="T92" fmla="*/ 120967500 w 48"/>
              <a:gd name="T93" fmla="*/ 120967500 h 5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8"/>
              <a:gd name="T142" fmla="*/ 0 h 56"/>
              <a:gd name="T143" fmla="*/ 48 w 48"/>
              <a:gd name="T144" fmla="*/ 56 h 5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8" h="56">
                <a:moveTo>
                  <a:pt x="48" y="48"/>
                </a:moveTo>
                <a:lnTo>
                  <a:pt x="48" y="56"/>
                </a:lnTo>
                <a:lnTo>
                  <a:pt x="40" y="56"/>
                </a:lnTo>
                <a:lnTo>
                  <a:pt x="32" y="56"/>
                </a:lnTo>
                <a:lnTo>
                  <a:pt x="24" y="56"/>
                </a:lnTo>
                <a:lnTo>
                  <a:pt x="16" y="56"/>
                </a:lnTo>
                <a:lnTo>
                  <a:pt x="8" y="56"/>
                </a:lnTo>
                <a:lnTo>
                  <a:pt x="8" y="48"/>
                </a:lnTo>
                <a:lnTo>
                  <a:pt x="0" y="40"/>
                </a:lnTo>
                <a:lnTo>
                  <a:pt x="0" y="32"/>
                </a:lnTo>
                <a:lnTo>
                  <a:pt x="0" y="24"/>
                </a:lnTo>
                <a:lnTo>
                  <a:pt x="8" y="16"/>
                </a:lnTo>
                <a:lnTo>
                  <a:pt x="8" y="8"/>
                </a:lnTo>
                <a:lnTo>
                  <a:pt x="16" y="8"/>
                </a:lnTo>
                <a:lnTo>
                  <a:pt x="24" y="8"/>
                </a:lnTo>
                <a:lnTo>
                  <a:pt x="32" y="0"/>
                </a:lnTo>
                <a:lnTo>
                  <a:pt x="32" y="8"/>
                </a:lnTo>
                <a:lnTo>
                  <a:pt x="40" y="8"/>
                </a:lnTo>
                <a:lnTo>
                  <a:pt x="48" y="8"/>
                </a:lnTo>
                <a:lnTo>
                  <a:pt x="48" y="16"/>
                </a:lnTo>
                <a:lnTo>
                  <a:pt x="48" y="24"/>
                </a:lnTo>
                <a:lnTo>
                  <a:pt x="48" y="32"/>
                </a:lnTo>
                <a:lnTo>
                  <a:pt x="40" y="32"/>
                </a:lnTo>
                <a:lnTo>
                  <a:pt x="32" y="32"/>
                </a:lnTo>
                <a:lnTo>
                  <a:pt x="16" y="32"/>
                </a:lnTo>
                <a:lnTo>
                  <a:pt x="16" y="40"/>
                </a:lnTo>
                <a:lnTo>
                  <a:pt x="16" y="48"/>
                </a:lnTo>
                <a:lnTo>
                  <a:pt x="24" y="48"/>
                </a:lnTo>
                <a:lnTo>
                  <a:pt x="24" y="56"/>
                </a:lnTo>
                <a:lnTo>
                  <a:pt x="32" y="56"/>
                </a:lnTo>
                <a:lnTo>
                  <a:pt x="40" y="56"/>
                </a:lnTo>
                <a:lnTo>
                  <a:pt x="40" y="48"/>
                </a:lnTo>
                <a:lnTo>
                  <a:pt x="48" y="48"/>
                </a:lnTo>
                <a:close/>
              </a:path>
            </a:pathLst>
          </a:custGeom>
          <a:noFill/>
          <a:ln w="12700">
            <a:solidFill>
              <a:srgbClr val="E153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90" name="Freeform 42"/>
          <p:cNvSpPr>
            <a:spLocks/>
          </p:cNvSpPr>
          <p:nvPr/>
        </p:nvSpPr>
        <p:spPr bwMode="auto">
          <a:xfrm>
            <a:off x="8813800" y="1028700"/>
            <a:ext cx="38100" cy="25400"/>
          </a:xfrm>
          <a:custGeom>
            <a:avLst/>
            <a:gdLst>
              <a:gd name="T0" fmla="*/ 0 w 24"/>
              <a:gd name="T1" fmla="*/ 40322500 h 16"/>
              <a:gd name="T2" fmla="*/ 0 w 24"/>
              <a:gd name="T3" fmla="*/ 40322500 h 16"/>
              <a:gd name="T4" fmla="*/ 0 w 24"/>
              <a:gd name="T5" fmla="*/ 40322500 h 16"/>
              <a:gd name="T6" fmla="*/ 0 w 24"/>
              <a:gd name="T7" fmla="*/ 40322500 h 16"/>
              <a:gd name="T8" fmla="*/ 0 w 24"/>
              <a:gd name="T9" fmla="*/ 40322500 h 16"/>
              <a:gd name="T10" fmla="*/ 0 w 24"/>
              <a:gd name="T11" fmla="*/ 40322500 h 16"/>
              <a:gd name="T12" fmla="*/ 0 w 24"/>
              <a:gd name="T13" fmla="*/ 40322500 h 16"/>
              <a:gd name="T14" fmla="*/ 20161250 w 24"/>
              <a:gd name="T15" fmla="*/ 40322500 h 16"/>
              <a:gd name="T16" fmla="*/ 20161250 w 24"/>
              <a:gd name="T17" fmla="*/ 40322500 h 16"/>
              <a:gd name="T18" fmla="*/ 40322500 w 24"/>
              <a:gd name="T19" fmla="*/ 40322500 h 16"/>
              <a:gd name="T20" fmla="*/ 40322500 w 24"/>
              <a:gd name="T21" fmla="*/ 40322500 h 16"/>
              <a:gd name="T22" fmla="*/ 40322500 w 24"/>
              <a:gd name="T23" fmla="*/ 40322500 h 16"/>
              <a:gd name="T24" fmla="*/ 40322500 w 24"/>
              <a:gd name="T25" fmla="*/ 40322500 h 16"/>
              <a:gd name="T26" fmla="*/ 60483750 w 24"/>
              <a:gd name="T27" fmla="*/ 40322500 h 16"/>
              <a:gd name="T28" fmla="*/ 60483750 w 24"/>
              <a:gd name="T29" fmla="*/ 40322500 h 16"/>
              <a:gd name="T30" fmla="*/ 60483750 w 24"/>
              <a:gd name="T31" fmla="*/ 40322500 h 16"/>
              <a:gd name="T32" fmla="*/ 60483750 w 24"/>
              <a:gd name="T33" fmla="*/ 40322500 h 16"/>
              <a:gd name="T34" fmla="*/ 60483750 w 24"/>
              <a:gd name="T35" fmla="*/ 40322500 h 16"/>
              <a:gd name="T36" fmla="*/ 60483750 w 24"/>
              <a:gd name="T37" fmla="*/ 40322500 h 16"/>
              <a:gd name="T38" fmla="*/ 60483750 w 24"/>
              <a:gd name="T39" fmla="*/ 40322500 h 16"/>
              <a:gd name="T40" fmla="*/ 60483750 w 24"/>
              <a:gd name="T41" fmla="*/ 40322500 h 16"/>
              <a:gd name="T42" fmla="*/ 60483750 w 24"/>
              <a:gd name="T43" fmla="*/ 40322500 h 16"/>
              <a:gd name="T44" fmla="*/ 60483750 w 24"/>
              <a:gd name="T45" fmla="*/ 40322500 h 16"/>
              <a:gd name="T46" fmla="*/ 60483750 w 24"/>
              <a:gd name="T47" fmla="*/ 40322500 h 16"/>
              <a:gd name="T48" fmla="*/ 60483750 w 24"/>
              <a:gd name="T49" fmla="*/ 40322500 h 16"/>
              <a:gd name="T50" fmla="*/ 60483750 w 24"/>
              <a:gd name="T51" fmla="*/ 20161250 h 16"/>
              <a:gd name="T52" fmla="*/ 60483750 w 24"/>
              <a:gd name="T53" fmla="*/ 20161250 h 16"/>
              <a:gd name="T54" fmla="*/ 60483750 w 24"/>
              <a:gd name="T55" fmla="*/ 0 h 16"/>
              <a:gd name="T56" fmla="*/ 60483750 w 24"/>
              <a:gd name="T57" fmla="*/ 0 h 16"/>
              <a:gd name="T58" fmla="*/ 60483750 w 24"/>
              <a:gd name="T59" fmla="*/ 0 h 16"/>
              <a:gd name="T60" fmla="*/ 60483750 w 24"/>
              <a:gd name="T61" fmla="*/ 0 h 16"/>
              <a:gd name="T62" fmla="*/ 40322500 w 24"/>
              <a:gd name="T63" fmla="*/ 0 h 16"/>
              <a:gd name="T64" fmla="*/ 40322500 w 24"/>
              <a:gd name="T65" fmla="*/ 0 h 16"/>
              <a:gd name="T66" fmla="*/ 20161250 w 24"/>
              <a:gd name="T67" fmla="*/ 0 h 16"/>
              <a:gd name="T68" fmla="*/ 20161250 w 24"/>
              <a:gd name="T69" fmla="*/ 0 h 16"/>
              <a:gd name="T70" fmla="*/ 20161250 w 24"/>
              <a:gd name="T71" fmla="*/ 0 h 16"/>
              <a:gd name="T72" fmla="*/ 20161250 w 24"/>
              <a:gd name="T73" fmla="*/ 0 h 16"/>
              <a:gd name="T74" fmla="*/ 20161250 w 24"/>
              <a:gd name="T75" fmla="*/ 0 h 16"/>
              <a:gd name="T76" fmla="*/ 20161250 w 24"/>
              <a:gd name="T77" fmla="*/ 0 h 16"/>
              <a:gd name="T78" fmla="*/ 0 w 24"/>
              <a:gd name="T79" fmla="*/ 20161250 h 16"/>
              <a:gd name="T80" fmla="*/ 0 w 24"/>
              <a:gd name="T81" fmla="*/ 20161250 h 16"/>
              <a:gd name="T82" fmla="*/ 0 w 24"/>
              <a:gd name="T83" fmla="*/ 20161250 h 16"/>
              <a:gd name="T84" fmla="*/ 0 w 24"/>
              <a:gd name="T85" fmla="*/ 20161250 h 16"/>
              <a:gd name="T86" fmla="*/ 0 w 24"/>
              <a:gd name="T87" fmla="*/ 20161250 h 16"/>
              <a:gd name="T88" fmla="*/ 0 w 24"/>
              <a:gd name="T89" fmla="*/ 20161250 h 16"/>
              <a:gd name="T90" fmla="*/ 0 w 24"/>
              <a:gd name="T91" fmla="*/ 40322500 h 16"/>
              <a:gd name="T92" fmla="*/ 0 w 24"/>
              <a:gd name="T93" fmla="*/ 40322500 h 1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24"/>
              <a:gd name="T142" fmla="*/ 0 h 16"/>
              <a:gd name="T143" fmla="*/ 24 w 24"/>
              <a:gd name="T144" fmla="*/ 16 h 1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24" h="16">
                <a:moveTo>
                  <a:pt x="0" y="16"/>
                </a:moveTo>
                <a:lnTo>
                  <a:pt x="0" y="16"/>
                </a:lnTo>
                <a:lnTo>
                  <a:pt x="8" y="16"/>
                </a:lnTo>
                <a:lnTo>
                  <a:pt x="16" y="16"/>
                </a:lnTo>
                <a:lnTo>
                  <a:pt x="24" y="16"/>
                </a:lnTo>
                <a:lnTo>
                  <a:pt x="24" y="8"/>
                </a:lnTo>
                <a:lnTo>
                  <a:pt x="24" y="0"/>
                </a:lnTo>
                <a:lnTo>
                  <a:pt x="16" y="0"/>
                </a:lnTo>
                <a:lnTo>
                  <a:pt x="8" y="0"/>
                </a:lnTo>
                <a:lnTo>
                  <a:pt x="0" y="8"/>
                </a:lnTo>
                <a:lnTo>
                  <a:pt x="0" y="16"/>
                </a:lnTo>
                <a:close/>
              </a:path>
            </a:pathLst>
          </a:custGeom>
          <a:noFill/>
          <a:ln w="12700">
            <a:solidFill>
              <a:srgbClr val="E153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91" name="Freeform 43"/>
          <p:cNvSpPr>
            <a:spLocks/>
          </p:cNvSpPr>
          <p:nvPr/>
        </p:nvSpPr>
        <p:spPr bwMode="auto">
          <a:xfrm>
            <a:off x="8788400" y="1016000"/>
            <a:ext cx="76200" cy="88900"/>
          </a:xfrm>
          <a:custGeom>
            <a:avLst/>
            <a:gdLst>
              <a:gd name="T0" fmla="*/ 120967500 w 48"/>
              <a:gd name="T1" fmla="*/ 120967500 h 56"/>
              <a:gd name="T2" fmla="*/ 120967500 w 48"/>
              <a:gd name="T3" fmla="*/ 141128750 h 56"/>
              <a:gd name="T4" fmla="*/ 100806250 w 48"/>
              <a:gd name="T5" fmla="*/ 141128750 h 56"/>
              <a:gd name="T6" fmla="*/ 100806250 w 48"/>
              <a:gd name="T7" fmla="*/ 141128750 h 56"/>
              <a:gd name="T8" fmla="*/ 80645000 w 48"/>
              <a:gd name="T9" fmla="*/ 141128750 h 56"/>
              <a:gd name="T10" fmla="*/ 80645000 w 48"/>
              <a:gd name="T11" fmla="*/ 141128750 h 56"/>
              <a:gd name="T12" fmla="*/ 60483750 w 48"/>
              <a:gd name="T13" fmla="*/ 141128750 h 56"/>
              <a:gd name="T14" fmla="*/ 40322500 w 48"/>
              <a:gd name="T15" fmla="*/ 141128750 h 56"/>
              <a:gd name="T16" fmla="*/ 20161250 w 48"/>
              <a:gd name="T17" fmla="*/ 120967500 h 56"/>
              <a:gd name="T18" fmla="*/ 0 w 48"/>
              <a:gd name="T19" fmla="*/ 100806250 h 56"/>
              <a:gd name="T20" fmla="*/ 0 w 48"/>
              <a:gd name="T21" fmla="*/ 80645000 h 56"/>
              <a:gd name="T22" fmla="*/ 0 w 48"/>
              <a:gd name="T23" fmla="*/ 60483750 h 56"/>
              <a:gd name="T24" fmla="*/ 20161250 w 48"/>
              <a:gd name="T25" fmla="*/ 40322500 h 56"/>
              <a:gd name="T26" fmla="*/ 20161250 w 48"/>
              <a:gd name="T27" fmla="*/ 40322500 h 56"/>
              <a:gd name="T28" fmla="*/ 40322500 w 48"/>
              <a:gd name="T29" fmla="*/ 20161250 h 56"/>
              <a:gd name="T30" fmla="*/ 40322500 w 48"/>
              <a:gd name="T31" fmla="*/ 20161250 h 56"/>
              <a:gd name="T32" fmla="*/ 40322500 w 48"/>
              <a:gd name="T33" fmla="*/ 20161250 h 56"/>
              <a:gd name="T34" fmla="*/ 80645000 w 48"/>
              <a:gd name="T35" fmla="*/ 0 h 56"/>
              <a:gd name="T36" fmla="*/ 80645000 w 48"/>
              <a:gd name="T37" fmla="*/ 20161250 h 56"/>
              <a:gd name="T38" fmla="*/ 100806250 w 48"/>
              <a:gd name="T39" fmla="*/ 20161250 h 56"/>
              <a:gd name="T40" fmla="*/ 120967500 w 48"/>
              <a:gd name="T41" fmla="*/ 40322500 h 56"/>
              <a:gd name="T42" fmla="*/ 120967500 w 48"/>
              <a:gd name="T43" fmla="*/ 40322500 h 56"/>
              <a:gd name="T44" fmla="*/ 120967500 w 48"/>
              <a:gd name="T45" fmla="*/ 60483750 h 56"/>
              <a:gd name="T46" fmla="*/ 120967500 w 48"/>
              <a:gd name="T47" fmla="*/ 80645000 h 56"/>
              <a:gd name="T48" fmla="*/ 120967500 w 48"/>
              <a:gd name="T49" fmla="*/ 80645000 h 56"/>
              <a:gd name="T50" fmla="*/ 100806250 w 48"/>
              <a:gd name="T51" fmla="*/ 80645000 h 56"/>
              <a:gd name="T52" fmla="*/ 80645000 w 48"/>
              <a:gd name="T53" fmla="*/ 80645000 h 56"/>
              <a:gd name="T54" fmla="*/ 40322500 w 48"/>
              <a:gd name="T55" fmla="*/ 80645000 h 56"/>
              <a:gd name="T56" fmla="*/ 40322500 w 48"/>
              <a:gd name="T57" fmla="*/ 100806250 h 56"/>
              <a:gd name="T58" fmla="*/ 40322500 w 48"/>
              <a:gd name="T59" fmla="*/ 120967500 h 56"/>
              <a:gd name="T60" fmla="*/ 60483750 w 48"/>
              <a:gd name="T61" fmla="*/ 120967500 h 56"/>
              <a:gd name="T62" fmla="*/ 60483750 w 48"/>
              <a:gd name="T63" fmla="*/ 141128750 h 56"/>
              <a:gd name="T64" fmla="*/ 80645000 w 48"/>
              <a:gd name="T65" fmla="*/ 141128750 h 56"/>
              <a:gd name="T66" fmla="*/ 100806250 w 48"/>
              <a:gd name="T67" fmla="*/ 141128750 h 56"/>
              <a:gd name="T68" fmla="*/ 100806250 w 48"/>
              <a:gd name="T69" fmla="*/ 120967500 h 56"/>
              <a:gd name="T70" fmla="*/ 120967500 w 48"/>
              <a:gd name="T71" fmla="*/ 120967500 h 56"/>
              <a:gd name="T72" fmla="*/ 120967500 w 48"/>
              <a:gd name="T73" fmla="*/ 120967500 h 56"/>
              <a:gd name="T74" fmla="*/ 40322500 w 48"/>
              <a:gd name="T75" fmla="*/ 60483750 h 56"/>
              <a:gd name="T76" fmla="*/ 40322500 w 48"/>
              <a:gd name="T77" fmla="*/ 60483750 h 56"/>
              <a:gd name="T78" fmla="*/ 60483750 w 48"/>
              <a:gd name="T79" fmla="*/ 60483750 h 56"/>
              <a:gd name="T80" fmla="*/ 80645000 w 48"/>
              <a:gd name="T81" fmla="*/ 60483750 h 56"/>
              <a:gd name="T82" fmla="*/ 100806250 w 48"/>
              <a:gd name="T83" fmla="*/ 60483750 h 56"/>
              <a:gd name="T84" fmla="*/ 100806250 w 48"/>
              <a:gd name="T85" fmla="*/ 60483750 h 56"/>
              <a:gd name="T86" fmla="*/ 100806250 w 48"/>
              <a:gd name="T87" fmla="*/ 60483750 h 56"/>
              <a:gd name="T88" fmla="*/ 100806250 w 48"/>
              <a:gd name="T89" fmla="*/ 20161250 h 56"/>
              <a:gd name="T90" fmla="*/ 80645000 w 48"/>
              <a:gd name="T91" fmla="*/ 20161250 h 56"/>
              <a:gd name="T92" fmla="*/ 60483750 w 48"/>
              <a:gd name="T93" fmla="*/ 20161250 h 56"/>
              <a:gd name="T94" fmla="*/ 40322500 w 48"/>
              <a:gd name="T95" fmla="*/ 40322500 h 56"/>
              <a:gd name="T96" fmla="*/ 40322500 w 48"/>
              <a:gd name="T97" fmla="*/ 40322500 h 56"/>
              <a:gd name="T98" fmla="*/ 40322500 w 48"/>
              <a:gd name="T99" fmla="*/ 60483750 h 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48"/>
              <a:gd name="T151" fmla="*/ 0 h 56"/>
              <a:gd name="T152" fmla="*/ 48 w 48"/>
              <a:gd name="T153" fmla="*/ 56 h 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48" h="56">
                <a:moveTo>
                  <a:pt x="48" y="48"/>
                </a:moveTo>
                <a:lnTo>
                  <a:pt x="48" y="48"/>
                </a:lnTo>
                <a:lnTo>
                  <a:pt x="48" y="56"/>
                </a:lnTo>
                <a:lnTo>
                  <a:pt x="40" y="56"/>
                </a:lnTo>
                <a:lnTo>
                  <a:pt x="32" y="56"/>
                </a:lnTo>
                <a:lnTo>
                  <a:pt x="24" y="56"/>
                </a:lnTo>
                <a:lnTo>
                  <a:pt x="16" y="56"/>
                </a:lnTo>
                <a:lnTo>
                  <a:pt x="8" y="56"/>
                </a:lnTo>
                <a:lnTo>
                  <a:pt x="8" y="48"/>
                </a:lnTo>
                <a:lnTo>
                  <a:pt x="0" y="40"/>
                </a:lnTo>
                <a:lnTo>
                  <a:pt x="0" y="32"/>
                </a:lnTo>
                <a:lnTo>
                  <a:pt x="0" y="24"/>
                </a:lnTo>
                <a:lnTo>
                  <a:pt x="8" y="16"/>
                </a:lnTo>
                <a:lnTo>
                  <a:pt x="8" y="8"/>
                </a:lnTo>
                <a:lnTo>
                  <a:pt x="16" y="8"/>
                </a:lnTo>
                <a:lnTo>
                  <a:pt x="24" y="8"/>
                </a:lnTo>
                <a:lnTo>
                  <a:pt x="32" y="0"/>
                </a:lnTo>
                <a:lnTo>
                  <a:pt x="32" y="8"/>
                </a:lnTo>
                <a:lnTo>
                  <a:pt x="40" y="8"/>
                </a:lnTo>
                <a:lnTo>
                  <a:pt x="48" y="8"/>
                </a:lnTo>
                <a:lnTo>
                  <a:pt x="48" y="16"/>
                </a:lnTo>
                <a:lnTo>
                  <a:pt x="48" y="24"/>
                </a:lnTo>
                <a:lnTo>
                  <a:pt x="48" y="32"/>
                </a:lnTo>
                <a:lnTo>
                  <a:pt x="40" y="32"/>
                </a:lnTo>
                <a:lnTo>
                  <a:pt x="32" y="32"/>
                </a:lnTo>
                <a:lnTo>
                  <a:pt x="16" y="32"/>
                </a:lnTo>
                <a:lnTo>
                  <a:pt x="16" y="40"/>
                </a:lnTo>
                <a:lnTo>
                  <a:pt x="16" y="48"/>
                </a:lnTo>
                <a:lnTo>
                  <a:pt x="24" y="48"/>
                </a:lnTo>
                <a:lnTo>
                  <a:pt x="24" y="56"/>
                </a:lnTo>
                <a:lnTo>
                  <a:pt x="32" y="56"/>
                </a:lnTo>
                <a:lnTo>
                  <a:pt x="40" y="56"/>
                </a:lnTo>
                <a:lnTo>
                  <a:pt x="40" y="48"/>
                </a:lnTo>
                <a:lnTo>
                  <a:pt x="48" y="48"/>
                </a:lnTo>
                <a:lnTo>
                  <a:pt x="16" y="24"/>
                </a:lnTo>
                <a:lnTo>
                  <a:pt x="24" y="24"/>
                </a:lnTo>
                <a:lnTo>
                  <a:pt x="32" y="24"/>
                </a:lnTo>
                <a:lnTo>
                  <a:pt x="40" y="24"/>
                </a:lnTo>
                <a:lnTo>
                  <a:pt x="40" y="16"/>
                </a:lnTo>
                <a:lnTo>
                  <a:pt x="40" y="8"/>
                </a:lnTo>
                <a:lnTo>
                  <a:pt x="32" y="8"/>
                </a:lnTo>
                <a:lnTo>
                  <a:pt x="24" y="8"/>
                </a:lnTo>
                <a:lnTo>
                  <a:pt x="16" y="16"/>
                </a:lnTo>
                <a:lnTo>
                  <a:pt x="16" y="24"/>
                </a:lnTo>
                <a:lnTo>
                  <a:pt x="48" y="4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92" name="Freeform 44"/>
          <p:cNvSpPr>
            <a:spLocks/>
          </p:cNvSpPr>
          <p:nvPr/>
        </p:nvSpPr>
        <p:spPr bwMode="auto">
          <a:xfrm>
            <a:off x="8877300" y="1028700"/>
            <a:ext cx="88900" cy="76200"/>
          </a:xfrm>
          <a:custGeom>
            <a:avLst/>
            <a:gdLst>
              <a:gd name="T0" fmla="*/ 0 w 56"/>
              <a:gd name="T1" fmla="*/ 120967500 h 48"/>
              <a:gd name="T2" fmla="*/ 0 w 56"/>
              <a:gd name="T3" fmla="*/ 120967500 h 48"/>
              <a:gd name="T4" fmla="*/ 0 w 56"/>
              <a:gd name="T5" fmla="*/ 120967500 h 48"/>
              <a:gd name="T6" fmla="*/ 20161250 w 56"/>
              <a:gd name="T7" fmla="*/ 100806250 h 48"/>
              <a:gd name="T8" fmla="*/ 60483750 w 56"/>
              <a:gd name="T9" fmla="*/ 60483750 h 48"/>
              <a:gd name="T10" fmla="*/ 40322500 w 56"/>
              <a:gd name="T11" fmla="*/ 40322500 h 48"/>
              <a:gd name="T12" fmla="*/ 40322500 w 56"/>
              <a:gd name="T13" fmla="*/ 40322500 h 48"/>
              <a:gd name="T14" fmla="*/ 20161250 w 56"/>
              <a:gd name="T15" fmla="*/ 20161250 h 48"/>
              <a:gd name="T16" fmla="*/ 0 w 56"/>
              <a:gd name="T17" fmla="*/ 0 h 48"/>
              <a:gd name="T18" fmla="*/ 0 w 56"/>
              <a:gd name="T19" fmla="*/ 0 h 48"/>
              <a:gd name="T20" fmla="*/ 0 w 56"/>
              <a:gd name="T21" fmla="*/ 0 h 48"/>
              <a:gd name="T22" fmla="*/ 0 w 56"/>
              <a:gd name="T23" fmla="*/ 0 h 48"/>
              <a:gd name="T24" fmla="*/ 0 w 56"/>
              <a:gd name="T25" fmla="*/ 0 h 48"/>
              <a:gd name="T26" fmla="*/ 20161250 w 56"/>
              <a:gd name="T27" fmla="*/ 0 h 48"/>
              <a:gd name="T28" fmla="*/ 20161250 w 56"/>
              <a:gd name="T29" fmla="*/ 0 h 48"/>
              <a:gd name="T30" fmla="*/ 40322500 w 56"/>
              <a:gd name="T31" fmla="*/ 0 h 48"/>
              <a:gd name="T32" fmla="*/ 40322500 w 56"/>
              <a:gd name="T33" fmla="*/ 20161250 h 48"/>
              <a:gd name="T34" fmla="*/ 60483750 w 56"/>
              <a:gd name="T35" fmla="*/ 20161250 h 48"/>
              <a:gd name="T36" fmla="*/ 60483750 w 56"/>
              <a:gd name="T37" fmla="*/ 40322500 h 48"/>
              <a:gd name="T38" fmla="*/ 80645000 w 56"/>
              <a:gd name="T39" fmla="*/ 40322500 h 48"/>
              <a:gd name="T40" fmla="*/ 100806250 w 56"/>
              <a:gd name="T41" fmla="*/ 0 h 48"/>
              <a:gd name="T42" fmla="*/ 120967500 w 56"/>
              <a:gd name="T43" fmla="*/ 0 h 48"/>
              <a:gd name="T44" fmla="*/ 120967500 w 56"/>
              <a:gd name="T45" fmla="*/ 0 h 48"/>
              <a:gd name="T46" fmla="*/ 120967500 w 56"/>
              <a:gd name="T47" fmla="*/ 0 h 48"/>
              <a:gd name="T48" fmla="*/ 120967500 w 56"/>
              <a:gd name="T49" fmla="*/ 0 h 48"/>
              <a:gd name="T50" fmla="*/ 120967500 w 56"/>
              <a:gd name="T51" fmla="*/ 0 h 48"/>
              <a:gd name="T52" fmla="*/ 120967500 w 56"/>
              <a:gd name="T53" fmla="*/ 0 h 48"/>
              <a:gd name="T54" fmla="*/ 100806250 w 56"/>
              <a:gd name="T55" fmla="*/ 20161250 h 48"/>
              <a:gd name="T56" fmla="*/ 80645000 w 56"/>
              <a:gd name="T57" fmla="*/ 40322500 h 48"/>
              <a:gd name="T58" fmla="*/ 80645000 w 56"/>
              <a:gd name="T59" fmla="*/ 60483750 h 48"/>
              <a:gd name="T60" fmla="*/ 80645000 w 56"/>
              <a:gd name="T61" fmla="*/ 60483750 h 48"/>
              <a:gd name="T62" fmla="*/ 80645000 w 56"/>
              <a:gd name="T63" fmla="*/ 60483750 h 48"/>
              <a:gd name="T64" fmla="*/ 100806250 w 56"/>
              <a:gd name="T65" fmla="*/ 80645000 h 48"/>
              <a:gd name="T66" fmla="*/ 120967500 w 56"/>
              <a:gd name="T67" fmla="*/ 120967500 h 48"/>
              <a:gd name="T68" fmla="*/ 120967500 w 56"/>
              <a:gd name="T69" fmla="*/ 120967500 h 48"/>
              <a:gd name="T70" fmla="*/ 120967500 w 56"/>
              <a:gd name="T71" fmla="*/ 120967500 h 48"/>
              <a:gd name="T72" fmla="*/ 141128750 w 56"/>
              <a:gd name="T73" fmla="*/ 120967500 h 48"/>
              <a:gd name="T74" fmla="*/ 141128750 w 56"/>
              <a:gd name="T75" fmla="*/ 120967500 h 48"/>
              <a:gd name="T76" fmla="*/ 120967500 w 56"/>
              <a:gd name="T77" fmla="*/ 120967500 h 48"/>
              <a:gd name="T78" fmla="*/ 120967500 w 56"/>
              <a:gd name="T79" fmla="*/ 120967500 h 48"/>
              <a:gd name="T80" fmla="*/ 100806250 w 56"/>
              <a:gd name="T81" fmla="*/ 120967500 h 48"/>
              <a:gd name="T82" fmla="*/ 80645000 w 56"/>
              <a:gd name="T83" fmla="*/ 120967500 h 48"/>
              <a:gd name="T84" fmla="*/ 80645000 w 56"/>
              <a:gd name="T85" fmla="*/ 100806250 h 48"/>
              <a:gd name="T86" fmla="*/ 60483750 w 56"/>
              <a:gd name="T87" fmla="*/ 80645000 h 48"/>
              <a:gd name="T88" fmla="*/ 20161250 w 56"/>
              <a:gd name="T89" fmla="*/ 120967500 h 48"/>
              <a:gd name="T90" fmla="*/ 20161250 w 56"/>
              <a:gd name="T91" fmla="*/ 120967500 h 48"/>
              <a:gd name="T92" fmla="*/ 0 w 56"/>
              <a:gd name="T93" fmla="*/ 120967500 h 48"/>
              <a:gd name="T94" fmla="*/ 0 w 56"/>
              <a:gd name="T95" fmla="*/ 120967500 h 4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6"/>
              <a:gd name="T145" fmla="*/ 0 h 48"/>
              <a:gd name="T146" fmla="*/ 56 w 56"/>
              <a:gd name="T147" fmla="*/ 48 h 4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6" h="48">
                <a:moveTo>
                  <a:pt x="0" y="48"/>
                </a:moveTo>
                <a:lnTo>
                  <a:pt x="0" y="48"/>
                </a:lnTo>
                <a:lnTo>
                  <a:pt x="8" y="48"/>
                </a:lnTo>
                <a:lnTo>
                  <a:pt x="8" y="40"/>
                </a:lnTo>
                <a:lnTo>
                  <a:pt x="24" y="24"/>
                </a:lnTo>
                <a:lnTo>
                  <a:pt x="16" y="16"/>
                </a:lnTo>
                <a:lnTo>
                  <a:pt x="8" y="8"/>
                </a:ln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16" y="8"/>
                </a:lnTo>
                <a:lnTo>
                  <a:pt x="24" y="8"/>
                </a:lnTo>
                <a:lnTo>
                  <a:pt x="24" y="16"/>
                </a:lnTo>
                <a:lnTo>
                  <a:pt x="32" y="16"/>
                </a:lnTo>
                <a:lnTo>
                  <a:pt x="32" y="8"/>
                </a:lnTo>
                <a:lnTo>
                  <a:pt x="40" y="0"/>
                </a:lnTo>
                <a:lnTo>
                  <a:pt x="48" y="0"/>
                </a:lnTo>
                <a:lnTo>
                  <a:pt x="40" y="8"/>
                </a:lnTo>
                <a:lnTo>
                  <a:pt x="32" y="16"/>
                </a:lnTo>
                <a:lnTo>
                  <a:pt x="32" y="24"/>
                </a:lnTo>
                <a:lnTo>
                  <a:pt x="40" y="32"/>
                </a:lnTo>
                <a:lnTo>
                  <a:pt x="48" y="40"/>
                </a:lnTo>
                <a:lnTo>
                  <a:pt x="48" y="48"/>
                </a:lnTo>
                <a:lnTo>
                  <a:pt x="56" y="48"/>
                </a:lnTo>
                <a:lnTo>
                  <a:pt x="48" y="48"/>
                </a:lnTo>
                <a:lnTo>
                  <a:pt x="40" y="48"/>
                </a:lnTo>
                <a:lnTo>
                  <a:pt x="32" y="48"/>
                </a:lnTo>
                <a:lnTo>
                  <a:pt x="32" y="40"/>
                </a:lnTo>
                <a:lnTo>
                  <a:pt x="24" y="32"/>
                </a:lnTo>
                <a:lnTo>
                  <a:pt x="16" y="40"/>
                </a:lnTo>
                <a:lnTo>
                  <a:pt x="8" y="48"/>
                </a:lnTo>
                <a:lnTo>
                  <a:pt x="0" y="4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93" name="Freeform 45"/>
          <p:cNvSpPr>
            <a:spLocks/>
          </p:cNvSpPr>
          <p:nvPr/>
        </p:nvSpPr>
        <p:spPr bwMode="auto">
          <a:xfrm>
            <a:off x="8877300" y="1028700"/>
            <a:ext cx="88900" cy="76200"/>
          </a:xfrm>
          <a:custGeom>
            <a:avLst/>
            <a:gdLst>
              <a:gd name="T0" fmla="*/ 0 w 56"/>
              <a:gd name="T1" fmla="*/ 120967500 h 48"/>
              <a:gd name="T2" fmla="*/ 0 w 56"/>
              <a:gd name="T3" fmla="*/ 120967500 h 48"/>
              <a:gd name="T4" fmla="*/ 0 w 56"/>
              <a:gd name="T5" fmla="*/ 120967500 h 48"/>
              <a:gd name="T6" fmla="*/ 20161250 w 56"/>
              <a:gd name="T7" fmla="*/ 120967500 h 48"/>
              <a:gd name="T8" fmla="*/ 20161250 w 56"/>
              <a:gd name="T9" fmla="*/ 100806250 h 48"/>
              <a:gd name="T10" fmla="*/ 60483750 w 56"/>
              <a:gd name="T11" fmla="*/ 60483750 h 48"/>
              <a:gd name="T12" fmla="*/ 60483750 w 56"/>
              <a:gd name="T13" fmla="*/ 60483750 h 48"/>
              <a:gd name="T14" fmla="*/ 40322500 w 56"/>
              <a:gd name="T15" fmla="*/ 40322500 h 48"/>
              <a:gd name="T16" fmla="*/ 40322500 w 56"/>
              <a:gd name="T17" fmla="*/ 40322500 h 48"/>
              <a:gd name="T18" fmla="*/ 20161250 w 56"/>
              <a:gd name="T19" fmla="*/ 20161250 h 48"/>
              <a:gd name="T20" fmla="*/ 20161250 w 56"/>
              <a:gd name="T21" fmla="*/ 20161250 h 48"/>
              <a:gd name="T22" fmla="*/ 0 w 56"/>
              <a:gd name="T23" fmla="*/ 0 h 48"/>
              <a:gd name="T24" fmla="*/ 0 w 56"/>
              <a:gd name="T25" fmla="*/ 0 h 48"/>
              <a:gd name="T26" fmla="*/ 0 w 56"/>
              <a:gd name="T27" fmla="*/ 0 h 48"/>
              <a:gd name="T28" fmla="*/ 0 w 56"/>
              <a:gd name="T29" fmla="*/ 0 h 48"/>
              <a:gd name="T30" fmla="*/ 0 w 56"/>
              <a:gd name="T31" fmla="*/ 0 h 48"/>
              <a:gd name="T32" fmla="*/ 0 w 56"/>
              <a:gd name="T33" fmla="*/ 0 h 48"/>
              <a:gd name="T34" fmla="*/ 20161250 w 56"/>
              <a:gd name="T35" fmla="*/ 0 h 48"/>
              <a:gd name="T36" fmla="*/ 20161250 w 56"/>
              <a:gd name="T37" fmla="*/ 0 h 48"/>
              <a:gd name="T38" fmla="*/ 40322500 w 56"/>
              <a:gd name="T39" fmla="*/ 0 h 48"/>
              <a:gd name="T40" fmla="*/ 40322500 w 56"/>
              <a:gd name="T41" fmla="*/ 0 h 48"/>
              <a:gd name="T42" fmla="*/ 40322500 w 56"/>
              <a:gd name="T43" fmla="*/ 20161250 h 48"/>
              <a:gd name="T44" fmla="*/ 60483750 w 56"/>
              <a:gd name="T45" fmla="*/ 20161250 h 48"/>
              <a:gd name="T46" fmla="*/ 60483750 w 56"/>
              <a:gd name="T47" fmla="*/ 40322500 h 48"/>
              <a:gd name="T48" fmla="*/ 60483750 w 56"/>
              <a:gd name="T49" fmla="*/ 40322500 h 48"/>
              <a:gd name="T50" fmla="*/ 80645000 w 56"/>
              <a:gd name="T51" fmla="*/ 40322500 h 48"/>
              <a:gd name="T52" fmla="*/ 80645000 w 56"/>
              <a:gd name="T53" fmla="*/ 20161250 h 48"/>
              <a:gd name="T54" fmla="*/ 100806250 w 56"/>
              <a:gd name="T55" fmla="*/ 0 h 48"/>
              <a:gd name="T56" fmla="*/ 120967500 w 56"/>
              <a:gd name="T57" fmla="*/ 0 h 48"/>
              <a:gd name="T58" fmla="*/ 120967500 w 56"/>
              <a:gd name="T59" fmla="*/ 0 h 48"/>
              <a:gd name="T60" fmla="*/ 120967500 w 56"/>
              <a:gd name="T61" fmla="*/ 0 h 48"/>
              <a:gd name="T62" fmla="*/ 120967500 w 56"/>
              <a:gd name="T63" fmla="*/ 0 h 48"/>
              <a:gd name="T64" fmla="*/ 120967500 w 56"/>
              <a:gd name="T65" fmla="*/ 0 h 48"/>
              <a:gd name="T66" fmla="*/ 120967500 w 56"/>
              <a:gd name="T67" fmla="*/ 0 h 48"/>
              <a:gd name="T68" fmla="*/ 120967500 w 56"/>
              <a:gd name="T69" fmla="*/ 0 h 48"/>
              <a:gd name="T70" fmla="*/ 100806250 w 56"/>
              <a:gd name="T71" fmla="*/ 20161250 h 48"/>
              <a:gd name="T72" fmla="*/ 100806250 w 56"/>
              <a:gd name="T73" fmla="*/ 20161250 h 48"/>
              <a:gd name="T74" fmla="*/ 80645000 w 56"/>
              <a:gd name="T75" fmla="*/ 40322500 h 48"/>
              <a:gd name="T76" fmla="*/ 80645000 w 56"/>
              <a:gd name="T77" fmla="*/ 40322500 h 48"/>
              <a:gd name="T78" fmla="*/ 80645000 w 56"/>
              <a:gd name="T79" fmla="*/ 60483750 h 48"/>
              <a:gd name="T80" fmla="*/ 80645000 w 56"/>
              <a:gd name="T81" fmla="*/ 60483750 h 48"/>
              <a:gd name="T82" fmla="*/ 80645000 w 56"/>
              <a:gd name="T83" fmla="*/ 60483750 h 48"/>
              <a:gd name="T84" fmla="*/ 100806250 w 56"/>
              <a:gd name="T85" fmla="*/ 80645000 h 48"/>
              <a:gd name="T86" fmla="*/ 120967500 w 56"/>
              <a:gd name="T87" fmla="*/ 100806250 h 48"/>
              <a:gd name="T88" fmla="*/ 120967500 w 56"/>
              <a:gd name="T89" fmla="*/ 120967500 h 48"/>
              <a:gd name="T90" fmla="*/ 120967500 w 56"/>
              <a:gd name="T91" fmla="*/ 120967500 h 48"/>
              <a:gd name="T92" fmla="*/ 120967500 w 56"/>
              <a:gd name="T93" fmla="*/ 120967500 h 48"/>
              <a:gd name="T94" fmla="*/ 120967500 w 56"/>
              <a:gd name="T95" fmla="*/ 120967500 h 48"/>
              <a:gd name="T96" fmla="*/ 141128750 w 56"/>
              <a:gd name="T97" fmla="*/ 120967500 h 48"/>
              <a:gd name="T98" fmla="*/ 141128750 w 56"/>
              <a:gd name="T99" fmla="*/ 120967500 h 48"/>
              <a:gd name="T100" fmla="*/ 141128750 w 56"/>
              <a:gd name="T101" fmla="*/ 120967500 h 48"/>
              <a:gd name="T102" fmla="*/ 120967500 w 56"/>
              <a:gd name="T103" fmla="*/ 120967500 h 48"/>
              <a:gd name="T104" fmla="*/ 120967500 w 56"/>
              <a:gd name="T105" fmla="*/ 120967500 h 48"/>
              <a:gd name="T106" fmla="*/ 100806250 w 56"/>
              <a:gd name="T107" fmla="*/ 120967500 h 48"/>
              <a:gd name="T108" fmla="*/ 100806250 w 56"/>
              <a:gd name="T109" fmla="*/ 120967500 h 48"/>
              <a:gd name="T110" fmla="*/ 80645000 w 56"/>
              <a:gd name="T111" fmla="*/ 100806250 h 48"/>
              <a:gd name="T112" fmla="*/ 80645000 w 56"/>
              <a:gd name="T113" fmla="*/ 100806250 h 48"/>
              <a:gd name="T114" fmla="*/ 60483750 w 56"/>
              <a:gd name="T115" fmla="*/ 80645000 h 48"/>
              <a:gd name="T116" fmla="*/ 40322500 w 56"/>
              <a:gd name="T117" fmla="*/ 100806250 h 48"/>
              <a:gd name="T118" fmla="*/ 20161250 w 56"/>
              <a:gd name="T119" fmla="*/ 120967500 h 48"/>
              <a:gd name="T120" fmla="*/ 20161250 w 56"/>
              <a:gd name="T121" fmla="*/ 120967500 h 48"/>
              <a:gd name="T122" fmla="*/ 0 w 56"/>
              <a:gd name="T123" fmla="*/ 120967500 h 48"/>
              <a:gd name="T124" fmla="*/ 0 w 56"/>
              <a:gd name="T125" fmla="*/ 120967500 h 4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6"/>
              <a:gd name="T190" fmla="*/ 0 h 48"/>
              <a:gd name="T191" fmla="*/ 56 w 56"/>
              <a:gd name="T192" fmla="*/ 48 h 4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6" h="48">
                <a:moveTo>
                  <a:pt x="0" y="48"/>
                </a:moveTo>
                <a:lnTo>
                  <a:pt x="0" y="48"/>
                </a:lnTo>
                <a:lnTo>
                  <a:pt x="8" y="48"/>
                </a:lnTo>
                <a:lnTo>
                  <a:pt x="8" y="40"/>
                </a:lnTo>
                <a:lnTo>
                  <a:pt x="24" y="24"/>
                </a:lnTo>
                <a:lnTo>
                  <a:pt x="16" y="16"/>
                </a:lnTo>
                <a:lnTo>
                  <a:pt x="8" y="8"/>
                </a:ln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16" y="8"/>
                </a:lnTo>
                <a:lnTo>
                  <a:pt x="24" y="8"/>
                </a:lnTo>
                <a:lnTo>
                  <a:pt x="24" y="16"/>
                </a:lnTo>
                <a:lnTo>
                  <a:pt x="32" y="16"/>
                </a:lnTo>
                <a:lnTo>
                  <a:pt x="32" y="8"/>
                </a:lnTo>
                <a:lnTo>
                  <a:pt x="40" y="0"/>
                </a:lnTo>
                <a:lnTo>
                  <a:pt x="48" y="0"/>
                </a:lnTo>
                <a:lnTo>
                  <a:pt x="40" y="8"/>
                </a:lnTo>
                <a:lnTo>
                  <a:pt x="32" y="16"/>
                </a:lnTo>
                <a:lnTo>
                  <a:pt x="32" y="24"/>
                </a:lnTo>
                <a:lnTo>
                  <a:pt x="40" y="32"/>
                </a:lnTo>
                <a:lnTo>
                  <a:pt x="48" y="40"/>
                </a:lnTo>
                <a:lnTo>
                  <a:pt x="48" y="48"/>
                </a:lnTo>
                <a:lnTo>
                  <a:pt x="56" y="48"/>
                </a:lnTo>
                <a:lnTo>
                  <a:pt x="48" y="48"/>
                </a:lnTo>
                <a:lnTo>
                  <a:pt x="40" y="48"/>
                </a:lnTo>
                <a:lnTo>
                  <a:pt x="32" y="48"/>
                </a:lnTo>
                <a:lnTo>
                  <a:pt x="32" y="40"/>
                </a:lnTo>
                <a:lnTo>
                  <a:pt x="24" y="32"/>
                </a:lnTo>
                <a:lnTo>
                  <a:pt x="16" y="40"/>
                </a:lnTo>
                <a:lnTo>
                  <a:pt x="8" y="48"/>
                </a:lnTo>
                <a:lnTo>
                  <a:pt x="0" y="48"/>
                </a:lnTo>
                <a:close/>
              </a:path>
            </a:pathLst>
          </a:custGeom>
          <a:noFill/>
          <a:ln w="12700">
            <a:solidFill>
              <a:srgbClr val="E153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94" name="Freeform 46"/>
          <p:cNvSpPr>
            <a:spLocks/>
          </p:cNvSpPr>
          <p:nvPr/>
        </p:nvSpPr>
        <p:spPr bwMode="auto">
          <a:xfrm>
            <a:off x="8445500" y="1168400"/>
            <a:ext cx="50800" cy="177800"/>
          </a:xfrm>
          <a:custGeom>
            <a:avLst/>
            <a:gdLst>
              <a:gd name="T0" fmla="*/ 40322500 w 32"/>
              <a:gd name="T1" fmla="*/ 241935000 h 112"/>
              <a:gd name="T2" fmla="*/ 20161250 w 32"/>
              <a:gd name="T3" fmla="*/ 221773750 h 112"/>
              <a:gd name="T4" fmla="*/ 20161250 w 32"/>
              <a:gd name="T5" fmla="*/ 221773750 h 112"/>
              <a:gd name="T6" fmla="*/ 0 w 32"/>
              <a:gd name="T7" fmla="*/ 181451250 h 112"/>
              <a:gd name="T8" fmla="*/ 0 w 32"/>
              <a:gd name="T9" fmla="*/ 141128750 h 112"/>
              <a:gd name="T10" fmla="*/ 0 w 32"/>
              <a:gd name="T11" fmla="*/ 141128750 h 112"/>
              <a:gd name="T12" fmla="*/ 0 w 32"/>
              <a:gd name="T13" fmla="*/ 120967500 h 112"/>
              <a:gd name="T14" fmla="*/ 20161250 w 32"/>
              <a:gd name="T15" fmla="*/ 80645000 h 112"/>
              <a:gd name="T16" fmla="*/ 20161250 w 32"/>
              <a:gd name="T17" fmla="*/ 80645000 h 112"/>
              <a:gd name="T18" fmla="*/ 20161250 w 32"/>
              <a:gd name="T19" fmla="*/ 80645000 h 112"/>
              <a:gd name="T20" fmla="*/ 20161250 w 32"/>
              <a:gd name="T21" fmla="*/ 60483750 h 112"/>
              <a:gd name="T22" fmla="*/ 20161250 w 32"/>
              <a:gd name="T23" fmla="*/ 60483750 h 112"/>
              <a:gd name="T24" fmla="*/ 40322500 w 32"/>
              <a:gd name="T25" fmla="*/ 40322500 h 112"/>
              <a:gd name="T26" fmla="*/ 40322500 w 32"/>
              <a:gd name="T27" fmla="*/ 20161250 h 112"/>
              <a:gd name="T28" fmla="*/ 40322500 w 32"/>
              <a:gd name="T29" fmla="*/ 20161250 h 112"/>
              <a:gd name="T30" fmla="*/ 60483750 w 32"/>
              <a:gd name="T31" fmla="*/ 20161250 h 112"/>
              <a:gd name="T32" fmla="*/ 60483750 w 32"/>
              <a:gd name="T33" fmla="*/ 0 h 112"/>
              <a:gd name="T34" fmla="*/ 60483750 w 32"/>
              <a:gd name="T35" fmla="*/ 0 h 112"/>
              <a:gd name="T36" fmla="*/ 80645000 w 32"/>
              <a:gd name="T37" fmla="*/ 0 h 112"/>
              <a:gd name="T38" fmla="*/ 80645000 w 32"/>
              <a:gd name="T39" fmla="*/ 0 h 112"/>
              <a:gd name="T40" fmla="*/ 60483750 w 32"/>
              <a:gd name="T41" fmla="*/ 40322500 h 112"/>
              <a:gd name="T42" fmla="*/ 40322500 w 32"/>
              <a:gd name="T43" fmla="*/ 60483750 h 112"/>
              <a:gd name="T44" fmla="*/ 40322500 w 32"/>
              <a:gd name="T45" fmla="*/ 60483750 h 112"/>
              <a:gd name="T46" fmla="*/ 40322500 w 32"/>
              <a:gd name="T47" fmla="*/ 100806250 h 112"/>
              <a:gd name="T48" fmla="*/ 20161250 w 32"/>
              <a:gd name="T49" fmla="*/ 141128750 h 112"/>
              <a:gd name="T50" fmla="*/ 20161250 w 32"/>
              <a:gd name="T51" fmla="*/ 141128750 h 112"/>
              <a:gd name="T52" fmla="*/ 40322500 w 32"/>
              <a:gd name="T53" fmla="*/ 181451250 h 112"/>
              <a:gd name="T54" fmla="*/ 40322500 w 32"/>
              <a:gd name="T55" fmla="*/ 201612500 h 112"/>
              <a:gd name="T56" fmla="*/ 40322500 w 32"/>
              <a:gd name="T57" fmla="*/ 201612500 h 112"/>
              <a:gd name="T58" fmla="*/ 60483750 w 32"/>
              <a:gd name="T59" fmla="*/ 241935000 h 112"/>
              <a:gd name="T60" fmla="*/ 80645000 w 32"/>
              <a:gd name="T61" fmla="*/ 262096250 h 112"/>
              <a:gd name="T62" fmla="*/ 80645000 w 32"/>
              <a:gd name="T63" fmla="*/ 262096250 h 112"/>
              <a:gd name="T64" fmla="*/ 60483750 w 32"/>
              <a:gd name="T65" fmla="*/ 282257500 h 11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2"/>
              <a:gd name="T100" fmla="*/ 0 h 112"/>
              <a:gd name="T101" fmla="*/ 32 w 32"/>
              <a:gd name="T102" fmla="*/ 112 h 11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2" h="112">
                <a:moveTo>
                  <a:pt x="24" y="112"/>
                </a:moveTo>
                <a:lnTo>
                  <a:pt x="16" y="96"/>
                </a:lnTo>
                <a:lnTo>
                  <a:pt x="8" y="88"/>
                </a:lnTo>
                <a:lnTo>
                  <a:pt x="0" y="72"/>
                </a:lnTo>
                <a:lnTo>
                  <a:pt x="0" y="56"/>
                </a:lnTo>
                <a:lnTo>
                  <a:pt x="0" y="48"/>
                </a:lnTo>
                <a:lnTo>
                  <a:pt x="8" y="32"/>
                </a:lnTo>
                <a:lnTo>
                  <a:pt x="8" y="24"/>
                </a:lnTo>
                <a:lnTo>
                  <a:pt x="16" y="16"/>
                </a:lnTo>
                <a:lnTo>
                  <a:pt x="16" y="8"/>
                </a:lnTo>
                <a:lnTo>
                  <a:pt x="24" y="8"/>
                </a:lnTo>
                <a:lnTo>
                  <a:pt x="24" y="0"/>
                </a:lnTo>
                <a:lnTo>
                  <a:pt x="32" y="0"/>
                </a:lnTo>
                <a:lnTo>
                  <a:pt x="24" y="16"/>
                </a:lnTo>
                <a:lnTo>
                  <a:pt x="16" y="24"/>
                </a:lnTo>
                <a:lnTo>
                  <a:pt x="16" y="40"/>
                </a:lnTo>
                <a:lnTo>
                  <a:pt x="8" y="56"/>
                </a:lnTo>
                <a:lnTo>
                  <a:pt x="16" y="72"/>
                </a:lnTo>
                <a:lnTo>
                  <a:pt x="16" y="80"/>
                </a:lnTo>
                <a:lnTo>
                  <a:pt x="24" y="96"/>
                </a:lnTo>
                <a:lnTo>
                  <a:pt x="32" y="104"/>
                </a:lnTo>
                <a:lnTo>
                  <a:pt x="24" y="112"/>
                </a:lnTo>
                <a:close/>
              </a:path>
            </a:pathLst>
          </a:custGeom>
          <a:noFill/>
          <a:ln w="12700">
            <a:solidFill>
              <a:srgbClr val="E153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95" name="Freeform 47"/>
          <p:cNvSpPr>
            <a:spLocks/>
          </p:cNvSpPr>
          <p:nvPr/>
        </p:nvSpPr>
        <p:spPr bwMode="auto">
          <a:xfrm>
            <a:off x="8445500" y="1168400"/>
            <a:ext cx="50800" cy="177800"/>
          </a:xfrm>
          <a:custGeom>
            <a:avLst/>
            <a:gdLst>
              <a:gd name="T0" fmla="*/ 60483750 w 32"/>
              <a:gd name="T1" fmla="*/ 282257500 h 112"/>
              <a:gd name="T2" fmla="*/ 40322500 w 32"/>
              <a:gd name="T3" fmla="*/ 241935000 h 112"/>
              <a:gd name="T4" fmla="*/ 20161250 w 32"/>
              <a:gd name="T5" fmla="*/ 221773750 h 112"/>
              <a:gd name="T6" fmla="*/ 20161250 w 32"/>
              <a:gd name="T7" fmla="*/ 221773750 h 112"/>
              <a:gd name="T8" fmla="*/ 0 w 32"/>
              <a:gd name="T9" fmla="*/ 181451250 h 112"/>
              <a:gd name="T10" fmla="*/ 0 w 32"/>
              <a:gd name="T11" fmla="*/ 141128750 h 112"/>
              <a:gd name="T12" fmla="*/ 0 w 32"/>
              <a:gd name="T13" fmla="*/ 141128750 h 112"/>
              <a:gd name="T14" fmla="*/ 0 w 32"/>
              <a:gd name="T15" fmla="*/ 120967500 h 112"/>
              <a:gd name="T16" fmla="*/ 20161250 w 32"/>
              <a:gd name="T17" fmla="*/ 80645000 h 112"/>
              <a:gd name="T18" fmla="*/ 20161250 w 32"/>
              <a:gd name="T19" fmla="*/ 80645000 h 112"/>
              <a:gd name="T20" fmla="*/ 20161250 w 32"/>
              <a:gd name="T21" fmla="*/ 80645000 h 112"/>
              <a:gd name="T22" fmla="*/ 20161250 w 32"/>
              <a:gd name="T23" fmla="*/ 60483750 h 112"/>
              <a:gd name="T24" fmla="*/ 20161250 w 32"/>
              <a:gd name="T25" fmla="*/ 60483750 h 112"/>
              <a:gd name="T26" fmla="*/ 40322500 w 32"/>
              <a:gd name="T27" fmla="*/ 40322500 h 112"/>
              <a:gd name="T28" fmla="*/ 40322500 w 32"/>
              <a:gd name="T29" fmla="*/ 20161250 h 112"/>
              <a:gd name="T30" fmla="*/ 40322500 w 32"/>
              <a:gd name="T31" fmla="*/ 20161250 h 112"/>
              <a:gd name="T32" fmla="*/ 60483750 w 32"/>
              <a:gd name="T33" fmla="*/ 20161250 h 112"/>
              <a:gd name="T34" fmla="*/ 60483750 w 32"/>
              <a:gd name="T35" fmla="*/ 0 h 112"/>
              <a:gd name="T36" fmla="*/ 60483750 w 32"/>
              <a:gd name="T37" fmla="*/ 0 h 112"/>
              <a:gd name="T38" fmla="*/ 80645000 w 32"/>
              <a:gd name="T39" fmla="*/ 0 h 112"/>
              <a:gd name="T40" fmla="*/ 80645000 w 32"/>
              <a:gd name="T41" fmla="*/ 0 h 112"/>
              <a:gd name="T42" fmla="*/ 60483750 w 32"/>
              <a:gd name="T43" fmla="*/ 40322500 h 112"/>
              <a:gd name="T44" fmla="*/ 40322500 w 32"/>
              <a:gd name="T45" fmla="*/ 60483750 h 112"/>
              <a:gd name="T46" fmla="*/ 40322500 w 32"/>
              <a:gd name="T47" fmla="*/ 60483750 h 112"/>
              <a:gd name="T48" fmla="*/ 40322500 w 32"/>
              <a:gd name="T49" fmla="*/ 100806250 h 112"/>
              <a:gd name="T50" fmla="*/ 20161250 w 32"/>
              <a:gd name="T51" fmla="*/ 141128750 h 112"/>
              <a:gd name="T52" fmla="*/ 20161250 w 32"/>
              <a:gd name="T53" fmla="*/ 141128750 h 112"/>
              <a:gd name="T54" fmla="*/ 40322500 w 32"/>
              <a:gd name="T55" fmla="*/ 181451250 h 112"/>
              <a:gd name="T56" fmla="*/ 40322500 w 32"/>
              <a:gd name="T57" fmla="*/ 201612500 h 112"/>
              <a:gd name="T58" fmla="*/ 40322500 w 32"/>
              <a:gd name="T59" fmla="*/ 201612500 h 112"/>
              <a:gd name="T60" fmla="*/ 60483750 w 32"/>
              <a:gd name="T61" fmla="*/ 241935000 h 112"/>
              <a:gd name="T62" fmla="*/ 80645000 w 32"/>
              <a:gd name="T63" fmla="*/ 262096250 h 112"/>
              <a:gd name="T64" fmla="*/ 80645000 w 32"/>
              <a:gd name="T65" fmla="*/ 262096250 h 112"/>
              <a:gd name="T66" fmla="*/ 60483750 w 32"/>
              <a:gd name="T67" fmla="*/ 282257500 h 11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2"/>
              <a:gd name="T103" fmla="*/ 0 h 112"/>
              <a:gd name="T104" fmla="*/ 32 w 32"/>
              <a:gd name="T105" fmla="*/ 112 h 11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2" h="112">
                <a:moveTo>
                  <a:pt x="24" y="112"/>
                </a:moveTo>
                <a:lnTo>
                  <a:pt x="16" y="96"/>
                </a:lnTo>
                <a:lnTo>
                  <a:pt x="8" y="88"/>
                </a:lnTo>
                <a:lnTo>
                  <a:pt x="0" y="72"/>
                </a:lnTo>
                <a:lnTo>
                  <a:pt x="0" y="56"/>
                </a:lnTo>
                <a:lnTo>
                  <a:pt x="0" y="48"/>
                </a:lnTo>
                <a:lnTo>
                  <a:pt x="8" y="32"/>
                </a:lnTo>
                <a:lnTo>
                  <a:pt x="8" y="24"/>
                </a:lnTo>
                <a:lnTo>
                  <a:pt x="16" y="16"/>
                </a:lnTo>
                <a:lnTo>
                  <a:pt x="16" y="8"/>
                </a:lnTo>
                <a:lnTo>
                  <a:pt x="24" y="8"/>
                </a:lnTo>
                <a:lnTo>
                  <a:pt x="24" y="0"/>
                </a:lnTo>
                <a:lnTo>
                  <a:pt x="32" y="0"/>
                </a:lnTo>
                <a:lnTo>
                  <a:pt x="24" y="16"/>
                </a:lnTo>
                <a:lnTo>
                  <a:pt x="16" y="24"/>
                </a:lnTo>
                <a:lnTo>
                  <a:pt x="16" y="40"/>
                </a:lnTo>
                <a:lnTo>
                  <a:pt x="8" y="56"/>
                </a:lnTo>
                <a:lnTo>
                  <a:pt x="16" y="72"/>
                </a:lnTo>
                <a:lnTo>
                  <a:pt x="16" y="80"/>
                </a:lnTo>
                <a:lnTo>
                  <a:pt x="24" y="96"/>
                </a:lnTo>
                <a:lnTo>
                  <a:pt x="32" y="104"/>
                </a:lnTo>
                <a:lnTo>
                  <a:pt x="24" y="1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96" name="Freeform 48"/>
          <p:cNvSpPr>
            <a:spLocks/>
          </p:cNvSpPr>
          <p:nvPr/>
        </p:nvSpPr>
        <p:spPr bwMode="auto">
          <a:xfrm>
            <a:off x="8496300" y="1181100"/>
            <a:ext cx="139700" cy="127000"/>
          </a:xfrm>
          <a:custGeom>
            <a:avLst/>
            <a:gdLst>
              <a:gd name="T0" fmla="*/ 0 w 88"/>
              <a:gd name="T1" fmla="*/ 201612500 h 80"/>
              <a:gd name="T2" fmla="*/ 20161250 w 88"/>
              <a:gd name="T3" fmla="*/ 201612500 h 80"/>
              <a:gd name="T4" fmla="*/ 20161250 w 88"/>
              <a:gd name="T5" fmla="*/ 201612500 h 80"/>
              <a:gd name="T6" fmla="*/ 20161250 w 88"/>
              <a:gd name="T7" fmla="*/ 201612500 h 80"/>
              <a:gd name="T8" fmla="*/ 20161250 w 88"/>
              <a:gd name="T9" fmla="*/ 181451250 h 80"/>
              <a:gd name="T10" fmla="*/ 20161250 w 88"/>
              <a:gd name="T11" fmla="*/ 181451250 h 80"/>
              <a:gd name="T12" fmla="*/ 20161250 w 88"/>
              <a:gd name="T13" fmla="*/ 181451250 h 80"/>
              <a:gd name="T14" fmla="*/ 40322500 w 88"/>
              <a:gd name="T15" fmla="*/ 161290000 h 80"/>
              <a:gd name="T16" fmla="*/ 40322500 w 88"/>
              <a:gd name="T17" fmla="*/ 141128750 h 80"/>
              <a:gd name="T18" fmla="*/ 80645000 w 88"/>
              <a:gd name="T19" fmla="*/ 60483750 h 80"/>
              <a:gd name="T20" fmla="*/ 80645000 w 88"/>
              <a:gd name="T21" fmla="*/ 60483750 h 80"/>
              <a:gd name="T22" fmla="*/ 100806250 w 88"/>
              <a:gd name="T23" fmla="*/ 0 h 80"/>
              <a:gd name="T24" fmla="*/ 100806250 w 88"/>
              <a:gd name="T25" fmla="*/ 0 h 80"/>
              <a:gd name="T26" fmla="*/ 120967500 w 88"/>
              <a:gd name="T27" fmla="*/ 0 h 80"/>
              <a:gd name="T28" fmla="*/ 181451250 w 88"/>
              <a:gd name="T29" fmla="*/ 141128750 h 80"/>
              <a:gd name="T30" fmla="*/ 181451250 w 88"/>
              <a:gd name="T31" fmla="*/ 161290000 h 80"/>
              <a:gd name="T32" fmla="*/ 201612500 w 88"/>
              <a:gd name="T33" fmla="*/ 181451250 h 80"/>
              <a:gd name="T34" fmla="*/ 201612500 w 88"/>
              <a:gd name="T35" fmla="*/ 181451250 h 80"/>
              <a:gd name="T36" fmla="*/ 201612500 w 88"/>
              <a:gd name="T37" fmla="*/ 201612500 h 80"/>
              <a:gd name="T38" fmla="*/ 201612500 w 88"/>
              <a:gd name="T39" fmla="*/ 201612500 h 80"/>
              <a:gd name="T40" fmla="*/ 221773750 w 88"/>
              <a:gd name="T41" fmla="*/ 201612500 h 80"/>
              <a:gd name="T42" fmla="*/ 221773750 w 88"/>
              <a:gd name="T43" fmla="*/ 201612500 h 80"/>
              <a:gd name="T44" fmla="*/ 221773750 w 88"/>
              <a:gd name="T45" fmla="*/ 201612500 h 80"/>
              <a:gd name="T46" fmla="*/ 181451250 w 88"/>
              <a:gd name="T47" fmla="*/ 201612500 h 80"/>
              <a:gd name="T48" fmla="*/ 181451250 w 88"/>
              <a:gd name="T49" fmla="*/ 201612500 h 80"/>
              <a:gd name="T50" fmla="*/ 141128750 w 88"/>
              <a:gd name="T51" fmla="*/ 201612500 h 80"/>
              <a:gd name="T52" fmla="*/ 141128750 w 88"/>
              <a:gd name="T53" fmla="*/ 201612500 h 80"/>
              <a:gd name="T54" fmla="*/ 161290000 w 88"/>
              <a:gd name="T55" fmla="*/ 201612500 h 80"/>
              <a:gd name="T56" fmla="*/ 161290000 w 88"/>
              <a:gd name="T57" fmla="*/ 201612500 h 80"/>
              <a:gd name="T58" fmla="*/ 161290000 w 88"/>
              <a:gd name="T59" fmla="*/ 201612500 h 80"/>
              <a:gd name="T60" fmla="*/ 161290000 w 88"/>
              <a:gd name="T61" fmla="*/ 181451250 h 80"/>
              <a:gd name="T62" fmla="*/ 161290000 w 88"/>
              <a:gd name="T63" fmla="*/ 181451250 h 80"/>
              <a:gd name="T64" fmla="*/ 161290000 w 88"/>
              <a:gd name="T65" fmla="*/ 181451250 h 80"/>
              <a:gd name="T66" fmla="*/ 161290000 w 88"/>
              <a:gd name="T67" fmla="*/ 181451250 h 80"/>
              <a:gd name="T68" fmla="*/ 161290000 w 88"/>
              <a:gd name="T69" fmla="*/ 181451250 h 80"/>
              <a:gd name="T70" fmla="*/ 141128750 w 88"/>
              <a:gd name="T71" fmla="*/ 141128750 h 80"/>
              <a:gd name="T72" fmla="*/ 141128750 w 88"/>
              <a:gd name="T73" fmla="*/ 141128750 h 80"/>
              <a:gd name="T74" fmla="*/ 60483750 w 88"/>
              <a:gd name="T75" fmla="*/ 141128750 h 80"/>
              <a:gd name="T76" fmla="*/ 40322500 w 88"/>
              <a:gd name="T77" fmla="*/ 181451250 h 80"/>
              <a:gd name="T78" fmla="*/ 40322500 w 88"/>
              <a:gd name="T79" fmla="*/ 181451250 h 80"/>
              <a:gd name="T80" fmla="*/ 40322500 w 88"/>
              <a:gd name="T81" fmla="*/ 181451250 h 80"/>
              <a:gd name="T82" fmla="*/ 40322500 w 88"/>
              <a:gd name="T83" fmla="*/ 181451250 h 80"/>
              <a:gd name="T84" fmla="*/ 40322500 w 88"/>
              <a:gd name="T85" fmla="*/ 181451250 h 80"/>
              <a:gd name="T86" fmla="*/ 40322500 w 88"/>
              <a:gd name="T87" fmla="*/ 201612500 h 80"/>
              <a:gd name="T88" fmla="*/ 60483750 w 88"/>
              <a:gd name="T89" fmla="*/ 201612500 h 80"/>
              <a:gd name="T90" fmla="*/ 60483750 w 88"/>
              <a:gd name="T91" fmla="*/ 201612500 h 80"/>
              <a:gd name="T92" fmla="*/ 60483750 w 88"/>
              <a:gd name="T93" fmla="*/ 201612500 h 80"/>
              <a:gd name="T94" fmla="*/ 60483750 w 88"/>
              <a:gd name="T95" fmla="*/ 201612500 h 80"/>
              <a:gd name="T96" fmla="*/ 60483750 w 88"/>
              <a:gd name="T97" fmla="*/ 201612500 h 80"/>
              <a:gd name="T98" fmla="*/ 40322500 w 88"/>
              <a:gd name="T99" fmla="*/ 201612500 h 80"/>
              <a:gd name="T100" fmla="*/ 40322500 w 88"/>
              <a:gd name="T101" fmla="*/ 201612500 h 80"/>
              <a:gd name="T102" fmla="*/ 0 w 88"/>
              <a:gd name="T103" fmla="*/ 201612500 h 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88"/>
              <a:gd name="T157" fmla="*/ 0 h 80"/>
              <a:gd name="T158" fmla="*/ 88 w 88"/>
              <a:gd name="T159" fmla="*/ 80 h 8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88" h="80">
                <a:moveTo>
                  <a:pt x="0" y="80"/>
                </a:moveTo>
                <a:lnTo>
                  <a:pt x="0" y="80"/>
                </a:lnTo>
                <a:lnTo>
                  <a:pt x="8" y="80"/>
                </a:lnTo>
                <a:lnTo>
                  <a:pt x="8" y="72"/>
                </a:lnTo>
                <a:lnTo>
                  <a:pt x="16" y="64"/>
                </a:lnTo>
                <a:lnTo>
                  <a:pt x="16" y="56"/>
                </a:lnTo>
                <a:lnTo>
                  <a:pt x="32" y="24"/>
                </a:lnTo>
                <a:lnTo>
                  <a:pt x="40" y="16"/>
                </a:lnTo>
                <a:lnTo>
                  <a:pt x="40" y="0"/>
                </a:lnTo>
                <a:lnTo>
                  <a:pt x="48" y="0"/>
                </a:lnTo>
                <a:lnTo>
                  <a:pt x="72" y="56"/>
                </a:lnTo>
                <a:lnTo>
                  <a:pt x="72" y="64"/>
                </a:lnTo>
                <a:lnTo>
                  <a:pt x="80" y="72"/>
                </a:lnTo>
                <a:lnTo>
                  <a:pt x="80" y="80"/>
                </a:lnTo>
                <a:lnTo>
                  <a:pt x="88" y="80"/>
                </a:lnTo>
                <a:lnTo>
                  <a:pt x="80" y="80"/>
                </a:lnTo>
                <a:lnTo>
                  <a:pt x="72" y="80"/>
                </a:lnTo>
                <a:lnTo>
                  <a:pt x="56" y="80"/>
                </a:lnTo>
                <a:lnTo>
                  <a:pt x="64" y="80"/>
                </a:lnTo>
                <a:lnTo>
                  <a:pt x="64" y="72"/>
                </a:lnTo>
                <a:lnTo>
                  <a:pt x="56" y="56"/>
                </a:lnTo>
                <a:lnTo>
                  <a:pt x="24" y="56"/>
                </a:lnTo>
                <a:lnTo>
                  <a:pt x="16" y="72"/>
                </a:lnTo>
                <a:lnTo>
                  <a:pt x="16" y="80"/>
                </a:lnTo>
                <a:lnTo>
                  <a:pt x="24" y="80"/>
                </a:lnTo>
                <a:lnTo>
                  <a:pt x="16" y="80"/>
                </a:lnTo>
                <a:lnTo>
                  <a:pt x="8" y="80"/>
                </a:lnTo>
                <a:lnTo>
                  <a:pt x="0" y="80"/>
                </a:lnTo>
                <a:close/>
              </a:path>
            </a:pathLst>
          </a:custGeom>
          <a:noFill/>
          <a:ln w="12700">
            <a:solidFill>
              <a:srgbClr val="E153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97" name="Freeform 49"/>
          <p:cNvSpPr>
            <a:spLocks/>
          </p:cNvSpPr>
          <p:nvPr/>
        </p:nvSpPr>
        <p:spPr bwMode="auto">
          <a:xfrm>
            <a:off x="8534400" y="1206500"/>
            <a:ext cx="50800" cy="50800"/>
          </a:xfrm>
          <a:custGeom>
            <a:avLst/>
            <a:gdLst>
              <a:gd name="T0" fmla="*/ 0 w 32"/>
              <a:gd name="T1" fmla="*/ 80645000 h 32"/>
              <a:gd name="T2" fmla="*/ 80645000 w 32"/>
              <a:gd name="T3" fmla="*/ 80645000 h 32"/>
              <a:gd name="T4" fmla="*/ 80645000 w 32"/>
              <a:gd name="T5" fmla="*/ 80645000 h 32"/>
              <a:gd name="T6" fmla="*/ 80645000 w 32"/>
              <a:gd name="T7" fmla="*/ 80645000 h 32"/>
              <a:gd name="T8" fmla="*/ 80645000 w 32"/>
              <a:gd name="T9" fmla="*/ 80645000 h 32"/>
              <a:gd name="T10" fmla="*/ 40322500 w 32"/>
              <a:gd name="T11" fmla="*/ 0 h 32"/>
              <a:gd name="T12" fmla="*/ 40322500 w 32"/>
              <a:gd name="T13" fmla="*/ 0 h 32"/>
              <a:gd name="T14" fmla="*/ 40322500 w 32"/>
              <a:gd name="T15" fmla="*/ 0 h 32"/>
              <a:gd name="T16" fmla="*/ 40322500 w 32"/>
              <a:gd name="T17" fmla="*/ 0 h 32"/>
              <a:gd name="T18" fmla="*/ 0 w 32"/>
              <a:gd name="T19" fmla="*/ 80645000 h 32"/>
              <a:gd name="T20" fmla="*/ 0 w 32"/>
              <a:gd name="T21" fmla="*/ 80645000 h 3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2"/>
              <a:gd name="T34" fmla="*/ 0 h 32"/>
              <a:gd name="T35" fmla="*/ 32 w 32"/>
              <a:gd name="T36" fmla="*/ 32 h 3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2" h="32">
                <a:moveTo>
                  <a:pt x="0" y="32"/>
                </a:moveTo>
                <a:lnTo>
                  <a:pt x="32" y="32"/>
                </a:lnTo>
                <a:lnTo>
                  <a:pt x="16" y="0"/>
                </a:lnTo>
                <a:lnTo>
                  <a:pt x="0" y="32"/>
                </a:lnTo>
                <a:close/>
              </a:path>
            </a:pathLst>
          </a:custGeom>
          <a:noFill/>
          <a:ln w="12700">
            <a:solidFill>
              <a:srgbClr val="E153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98" name="Freeform 50"/>
          <p:cNvSpPr>
            <a:spLocks/>
          </p:cNvSpPr>
          <p:nvPr/>
        </p:nvSpPr>
        <p:spPr bwMode="auto">
          <a:xfrm>
            <a:off x="8496300" y="1181100"/>
            <a:ext cx="139700" cy="127000"/>
          </a:xfrm>
          <a:custGeom>
            <a:avLst/>
            <a:gdLst>
              <a:gd name="T0" fmla="*/ 0 w 88"/>
              <a:gd name="T1" fmla="*/ 201612500 h 80"/>
              <a:gd name="T2" fmla="*/ 0 w 88"/>
              <a:gd name="T3" fmla="*/ 201612500 h 80"/>
              <a:gd name="T4" fmla="*/ 20161250 w 88"/>
              <a:gd name="T5" fmla="*/ 201612500 h 80"/>
              <a:gd name="T6" fmla="*/ 20161250 w 88"/>
              <a:gd name="T7" fmla="*/ 201612500 h 80"/>
              <a:gd name="T8" fmla="*/ 20161250 w 88"/>
              <a:gd name="T9" fmla="*/ 181451250 h 80"/>
              <a:gd name="T10" fmla="*/ 20161250 w 88"/>
              <a:gd name="T11" fmla="*/ 181451250 h 80"/>
              <a:gd name="T12" fmla="*/ 40322500 w 88"/>
              <a:gd name="T13" fmla="*/ 161290000 h 80"/>
              <a:gd name="T14" fmla="*/ 40322500 w 88"/>
              <a:gd name="T15" fmla="*/ 141128750 h 80"/>
              <a:gd name="T16" fmla="*/ 80645000 w 88"/>
              <a:gd name="T17" fmla="*/ 60483750 h 80"/>
              <a:gd name="T18" fmla="*/ 100806250 w 88"/>
              <a:gd name="T19" fmla="*/ 0 h 80"/>
              <a:gd name="T20" fmla="*/ 120967500 w 88"/>
              <a:gd name="T21" fmla="*/ 0 h 80"/>
              <a:gd name="T22" fmla="*/ 181451250 w 88"/>
              <a:gd name="T23" fmla="*/ 141128750 h 80"/>
              <a:gd name="T24" fmla="*/ 181451250 w 88"/>
              <a:gd name="T25" fmla="*/ 161290000 h 80"/>
              <a:gd name="T26" fmla="*/ 201612500 w 88"/>
              <a:gd name="T27" fmla="*/ 181451250 h 80"/>
              <a:gd name="T28" fmla="*/ 201612500 w 88"/>
              <a:gd name="T29" fmla="*/ 201612500 h 80"/>
              <a:gd name="T30" fmla="*/ 201612500 w 88"/>
              <a:gd name="T31" fmla="*/ 201612500 h 80"/>
              <a:gd name="T32" fmla="*/ 221773750 w 88"/>
              <a:gd name="T33" fmla="*/ 201612500 h 80"/>
              <a:gd name="T34" fmla="*/ 221773750 w 88"/>
              <a:gd name="T35" fmla="*/ 201612500 h 80"/>
              <a:gd name="T36" fmla="*/ 181451250 w 88"/>
              <a:gd name="T37" fmla="*/ 201612500 h 80"/>
              <a:gd name="T38" fmla="*/ 141128750 w 88"/>
              <a:gd name="T39" fmla="*/ 201612500 h 80"/>
              <a:gd name="T40" fmla="*/ 141128750 w 88"/>
              <a:gd name="T41" fmla="*/ 201612500 h 80"/>
              <a:gd name="T42" fmla="*/ 161290000 w 88"/>
              <a:gd name="T43" fmla="*/ 201612500 h 80"/>
              <a:gd name="T44" fmla="*/ 161290000 w 88"/>
              <a:gd name="T45" fmla="*/ 201612500 h 80"/>
              <a:gd name="T46" fmla="*/ 161290000 w 88"/>
              <a:gd name="T47" fmla="*/ 181451250 h 80"/>
              <a:gd name="T48" fmla="*/ 161290000 w 88"/>
              <a:gd name="T49" fmla="*/ 181451250 h 80"/>
              <a:gd name="T50" fmla="*/ 161290000 w 88"/>
              <a:gd name="T51" fmla="*/ 181451250 h 80"/>
              <a:gd name="T52" fmla="*/ 161290000 w 88"/>
              <a:gd name="T53" fmla="*/ 181451250 h 80"/>
              <a:gd name="T54" fmla="*/ 141128750 w 88"/>
              <a:gd name="T55" fmla="*/ 141128750 h 80"/>
              <a:gd name="T56" fmla="*/ 60483750 w 88"/>
              <a:gd name="T57" fmla="*/ 141128750 h 80"/>
              <a:gd name="T58" fmla="*/ 40322500 w 88"/>
              <a:gd name="T59" fmla="*/ 181451250 h 80"/>
              <a:gd name="T60" fmla="*/ 40322500 w 88"/>
              <a:gd name="T61" fmla="*/ 181451250 h 80"/>
              <a:gd name="T62" fmla="*/ 40322500 w 88"/>
              <a:gd name="T63" fmla="*/ 181451250 h 80"/>
              <a:gd name="T64" fmla="*/ 40322500 w 88"/>
              <a:gd name="T65" fmla="*/ 181451250 h 80"/>
              <a:gd name="T66" fmla="*/ 40322500 w 88"/>
              <a:gd name="T67" fmla="*/ 201612500 h 80"/>
              <a:gd name="T68" fmla="*/ 60483750 w 88"/>
              <a:gd name="T69" fmla="*/ 201612500 h 80"/>
              <a:gd name="T70" fmla="*/ 60483750 w 88"/>
              <a:gd name="T71" fmla="*/ 201612500 h 80"/>
              <a:gd name="T72" fmla="*/ 60483750 w 88"/>
              <a:gd name="T73" fmla="*/ 201612500 h 80"/>
              <a:gd name="T74" fmla="*/ 40322500 w 88"/>
              <a:gd name="T75" fmla="*/ 201612500 h 80"/>
              <a:gd name="T76" fmla="*/ 40322500 w 88"/>
              <a:gd name="T77" fmla="*/ 201612500 h 80"/>
              <a:gd name="T78" fmla="*/ 0 w 88"/>
              <a:gd name="T79" fmla="*/ 201612500 h 80"/>
              <a:gd name="T80" fmla="*/ 0 w 88"/>
              <a:gd name="T81" fmla="*/ 201612500 h 80"/>
              <a:gd name="T82" fmla="*/ 141128750 w 88"/>
              <a:gd name="T83" fmla="*/ 120967500 h 80"/>
              <a:gd name="T84" fmla="*/ 100806250 w 88"/>
              <a:gd name="T85" fmla="*/ 40322500 h 80"/>
              <a:gd name="T86" fmla="*/ 60483750 w 88"/>
              <a:gd name="T87" fmla="*/ 120967500 h 80"/>
              <a:gd name="T88" fmla="*/ 0 w 88"/>
              <a:gd name="T89" fmla="*/ 201612500 h 8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88"/>
              <a:gd name="T136" fmla="*/ 0 h 80"/>
              <a:gd name="T137" fmla="*/ 88 w 88"/>
              <a:gd name="T138" fmla="*/ 80 h 8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88" h="80">
                <a:moveTo>
                  <a:pt x="0" y="80"/>
                </a:moveTo>
                <a:lnTo>
                  <a:pt x="0" y="80"/>
                </a:lnTo>
                <a:lnTo>
                  <a:pt x="8" y="80"/>
                </a:lnTo>
                <a:lnTo>
                  <a:pt x="8" y="72"/>
                </a:lnTo>
                <a:lnTo>
                  <a:pt x="16" y="64"/>
                </a:lnTo>
                <a:lnTo>
                  <a:pt x="16" y="56"/>
                </a:lnTo>
                <a:lnTo>
                  <a:pt x="32" y="24"/>
                </a:lnTo>
                <a:lnTo>
                  <a:pt x="40" y="16"/>
                </a:lnTo>
                <a:lnTo>
                  <a:pt x="40" y="0"/>
                </a:lnTo>
                <a:lnTo>
                  <a:pt x="48" y="0"/>
                </a:lnTo>
                <a:lnTo>
                  <a:pt x="72" y="56"/>
                </a:lnTo>
                <a:lnTo>
                  <a:pt x="72" y="64"/>
                </a:lnTo>
                <a:lnTo>
                  <a:pt x="80" y="72"/>
                </a:lnTo>
                <a:lnTo>
                  <a:pt x="80" y="80"/>
                </a:lnTo>
                <a:lnTo>
                  <a:pt x="88" y="80"/>
                </a:lnTo>
                <a:lnTo>
                  <a:pt x="80" y="80"/>
                </a:lnTo>
                <a:lnTo>
                  <a:pt x="72" y="80"/>
                </a:lnTo>
                <a:lnTo>
                  <a:pt x="56" y="80"/>
                </a:lnTo>
                <a:lnTo>
                  <a:pt x="64" y="80"/>
                </a:lnTo>
                <a:lnTo>
                  <a:pt x="64" y="72"/>
                </a:lnTo>
                <a:lnTo>
                  <a:pt x="56" y="56"/>
                </a:lnTo>
                <a:lnTo>
                  <a:pt x="24" y="56"/>
                </a:lnTo>
                <a:lnTo>
                  <a:pt x="16" y="72"/>
                </a:lnTo>
                <a:lnTo>
                  <a:pt x="16" y="80"/>
                </a:lnTo>
                <a:lnTo>
                  <a:pt x="24" y="80"/>
                </a:lnTo>
                <a:lnTo>
                  <a:pt x="16" y="80"/>
                </a:lnTo>
                <a:lnTo>
                  <a:pt x="8" y="80"/>
                </a:lnTo>
                <a:lnTo>
                  <a:pt x="0" y="80"/>
                </a:lnTo>
                <a:lnTo>
                  <a:pt x="24" y="48"/>
                </a:lnTo>
                <a:lnTo>
                  <a:pt x="56" y="48"/>
                </a:lnTo>
                <a:lnTo>
                  <a:pt x="40" y="16"/>
                </a:lnTo>
                <a:lnTo>
                  <a:pt x="24" y="48"/>
                </a:lnTo>
                <a:lnTo>
                  <a:pt x="0" y="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99" name="Freeform 51"/>
          <p:cNvSpPr>
            <a:spLocks/>
          </p:cNvSpPr>
          <p:nvPr/>
        </p:nvSpPr>
        <p:spPr bwMode="auto">
          <a:xfrm>
            <a:off x="8636000" y="1181100"/>
            <a:ext cx="50800" cy="127000"/>
          </a:xfrm>
          <a:custGeom>
            <a:avLst/>
            <a:gdLst>
              <a:gd name="T0" fmla="*/ 80645000 w 32"/>
              <a:gd name="T1" fmla="*/ 201612500 h 80"/>
              <a:gd name="T2" fmla="*/ 60483750 w 32"/>
              <a:gd name="T3" fmla="*/ 201612500 h 80"/>
              <a:gd name="T4" fmla="*/ 40322500 w 32"/>
              <a:gd name="T5" fmla="*/ 201612500 h 80"/>
              <a:gd name="T6" fmla="*/ 0 w 32"/>
              <a:gd name="T7" fmla="*/ 201612500 h 80"/>
              <a:gd name="T8" fmla="*/ 0 w 32"/>
              <a:gd name="T9" fmla="*/ 201612500 h 80"/>
              <a:gd name="T10" fmla="*/ 20161250 w 32"/>
              <a:gd name="T11" fmla="*/ 201612500 h 80"/>
              <a:gd name="T12" fmla="*/ 20161250 w 32"/>
              <a:gd name="T13" fmla="*/ 201612500 h 80"/>
              <a:gd name="T14" fmla="*/ 20161250 w 32"/>
              <a:gd name="T15" fmla="*/ 181451250 h 80"/>
              <a:gd name="T16" fmla="*/ 20161250 w 32"/>
              <a:gd name="T17" fmla="*/ 181451250 h 80"/>
              <a:gd name="T18" fmla="*/ 20161250 w 32"/>
              <a:gd name="T19" fmla="*/ 161290000 h 80"/>
              <a:gd name="T20" fmla="*/ 20161250 w 32"/>
              <a:gd name="T21" fmla="*/ 141128750 h 80"/>
              <a:gd name="T22" fmla="*/ 20161250 w 32"/>
              <a:gd name="T23" fmla="*/ 80645000 h 80"/>
              <a:gd name="T24" fmla="*/ 20161250 w 32"/>
              <a:gd name="T25" fmla="*/ 40322500 h 80"/>
              <a:gd name="T26" fmla="*/ 20161250 w 32"/>
              <a:gd name="T27" fmla="*/ 20161250 h 80"/>
              <a:gd name="T28" fmla="*/ 20161250 w 32"/>
              <a:gd name="T29" fmla="*/ 20161250 h 80"/>
              <a:gd name="T30" fmla="*/ 20161250 w 32"/>
              <a:gd name="T31" fmla="*/ 20161250 h 80"/>
              <a:gd name="T32" fmla="*/ 20161250 w 32"/>
              <a:gd name="T33" fmla="*/ 20161250 h 80"/>
              <a:gd name="T34" fmla="*/ 0 w 32"/>
              <a:gd name="T35" fmla="*/ 20161250 h 80"/>
              <a:gd name="T36" fmla="*/ 0 w 32"/>
              <a:gd name="T37" fmla="*/ 0 h 80"/>
              <a:gd name="T38" fmla="*/ 40322500 w 32"/>
              <a:gd name="T39" fmla="*/ 0 h 80"/>
              <a:gd name="T40" fmla="*/ 60483750 w 32"/>
              <a:gd name="T41" fmla="*/ 0 h 80"/>
              <a:gd name="T42" fmla="*/ 80645000 w 32"/>
              <a:gd name="T43" fmla="*/ 0 h 80"/>
              <a:gd name="T44" fmla="*/ 80645000 w 32"/>
              <a:gd name="T45" fmla="*/ 20161250 h 80"/>
              <a:gd name="T46" fmla="*/ 60483750 w 32"/>
              <a:gd name="T47" fmla="*/ 20161250 h 80"/>
              <a:gd name="T48" fmla="*/ 60483750 w 32"/>
              <a:gd name="T49" fmla="*/ 20161250 h 80"/>
              <a:gd name="T50" fmla="*/ 60483750 w 32"/>
              <a:gd name="T51" fmla="*/ 20161250 h 80"/>
              <a:gd name="T52" fmla="*/ 60483750 w 32"/>
              <a:gd name="T53" fmla="*/ 40322500 h 80"/>
              <a:gd name="T54" fmla="*/ 60483750 w 32"/>
              <a:gd name="T55" fmla="*/ 40322500 h 80"/>
              <a:gd name="T56" fmla="*/ 60483750 w 32"/>
              <a:gd name="T57" fmla="*/ 80645000 h 80"/>
              <a:gd name="T58" fmla="*/ 60483750 w 32"/>
              <a:gd name="T59" fmla="*/ 141128750 h 80"/>
              <a:gd name="T60" fmla="*/ 60483750 w 32"/>
              <a:gd name="T61" fmla="*/ 181451250 h 80"/>
              <a:gd name="T62" fmla="*/ 60483750 w 32"/>
              <a:gd name="T63" fmla="*/ 181451250 h 80"/>
              <a:gd name="T64" fmla="*/ 60483750 w 32"/>
              <a:gd name="T65" fmla="*/ 181451250 h 80"/>
              <a:gd name="T66" fmla="*/ 60483750 w 32"/>
              <a:gd name="T67" fmla="*/ 201612500 h 80"/>
              <a:gd name="T68" fmla="*/ 60483750 w 32"/>
              <a:gd name="T69" fmla="*/ 201612500 h 8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2"/>
              <a:gd name="T106" fmla="*/ 0 h 80"/>
              <a:gd name="T107" fmla="*/ 32 w 32"/>
              <a:gd name="T108" fmla="*/ 80 h 8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2" h="80">
                <a:moveTo>
                  <a:pt x="32" y="80"/>
                </a:moveTo>
                <a:lnTo>
                  <a:pt x="32" y="80"/>
                </a:lnTo>
                <a:lnTo>
                  <a:pt x="24" y="80"/>
                </a:lnTo>
                <a:lnTo>
                  <a:pt x="16" y="80"/>
                </a:lnTo>
                <a:lnTo>
                  <a:pt x="0" y="80"/>
                </a:lnTo>
                <a:lnTo>
                  <a:pt x="8" y="80"/>
                </a:lnTo>
                <a:lnTo>
                  <a:pt x="8" y="72"/>
                </a:lnTo>
                <a:lnTo>
                  <a:pt x="8" y="64"/>
                </a:lnTo>
                <a:lnTo>
                  <a:pt x="8" y="56"/>
                </a:lnTo>
                <a:lnTo>
                  <a:pt x="8" y="32"/>
                </a:lnTo>
                <a:lnTo>
                  <a:pt x="8" y="24"/>
                </a:lnTo>
                <a:lnTo>
                  <a:pt x="8" y="16"/>
                </a:lnTo>
                <a:lnTo>
                  <a:pt x="8" y="8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24" y="0"/>
                </a:lnTo>
                <a:lnTo>
                  <a:pt x="32" y="0"/>
                </a:lnTo>
                <a:lnTo>
                  <a:pt x="32" y="8"/>
                </a:lnTo>
                <a:lnTo>
                  <a:pt x="24" y="8"/>
                </a:lnTo>
                <a:lnTo>
                  <a:pt x="24" y="16"/>
                </a:lnTo>
                <a:lnTo>
                  <a:pt x="24" y="32"/>
                </a:lnTo>
                <a:lnTo>
                  <a:pt x="24" y="56"/>
                </a:lnTo>
                <a:lnTo>
                  <a:pt x="24" y="64"/>
                </a:lnTo>
                <a:lnTo>
                  <a:pt x="24" y="72"/>
                </a:lnTo>
                <a:lnTo>
                  <a:pt x="24" y="80"/>
                </a:lnTo>
                <a:lnTo>
                  <a:pt x="32" y="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00" name="Freeform 52"/>
          <p:cNvSpPr>
            <a:spLocks/>
          </p:cNvSpPr>
          <p:nvPr/>
        </p:nvSpPr>
        <p:spPr bwMode="auto">
          <a:xfrm>
            <a:off x="8636000" y="1181100"/>
            <a:ext cx="50800" cy="127000"/>
          </a:xfrm>
          <a:custGeom>
            <a:avLst/>
            <a:gdLst>
              <a:gd name="T0" fmla="*/ 80645000 w 32"/>
              <a:gd name="T1" fmla="*/ 201612500 h 80"/>
              <a:gd name="T2" fmla="*/ 60483750 w 32"/>
              <a:gd name="T3" fmla="*/ 201612500 h 80"/>
              <a:gd name="T4" fmla="*/ 40322500 w 32"/>
              <a:gd name="T5" fmla="*/ 201612500 h 80"/>
              <a:gd name="T6" fmla="*/ 0 w 32"/>
              <a:gd name="T7" fmla="*/ 201612500 h 80"/>
              <a:gd name="T8" fmla="*/ 0 w 32"/>
              <a:gd name="T9" fmla="*/ 201612500 h 80"/>
              <a:gd name="T10" fmla="*/ 0 w 32"/>
              <a:gd name="T11" fmla="*/ 201612500 h 80"/>
              <a:gd name="T12" fmla="*/ 20161250 w 32"/>
              <a:gd name="T13" fmla="*/ 201612500 h 80"/>
              <a:gd name="T14" fmla="*/ 20161250 w 32"/>
              <a:gd name="T15" fmla="*/ 201612500 h 80"/>
              <a:gd name="T16" fmla="*/ 20161250 w 32"/>
              <a:gd name="T17" fmla="*/ 201612500 h 80"/>
              <a:gd name="T18" fmla="*/ 20161250 w 32"/>
              <a:gd name="T19" fmla="*/ 181451250 h 80"/>
              <a:gd name="T20" fmla="*/ 20161250 w 32"/>
              <a:gd name="T21" fmla="*/ 181451250 h 80"/>
              <a:gd name="T22" fmla="*/ 20161250 w 32"/>
              <a:gd name="T23" fmla="*/ 181451250 h 80"/>
              <a:gd name="T24" fmla="*/ 20161250 w 32"/>
              <a:gd name="T25" fmla="*/ 161290000 h 80"/>
              <a:gd name="T26" fmla="*/ 20161250 w 32"/>
              <a:gd name="T27" fmla="*/ 141128750 h 80"/>
              <a:gd name="T28" fmla="*/ 20161250 w 32"/>
              <a:gd name="T29" fmla="*/ 80645000 h 80"/>
              <a:gd name="T30" fmla="*/ 20161250 w 32"/>
              <a:gd name="T31" fmla="*/ 60483750 h 80"/>
              <a:gd name="T32" fmla="*/ 20161250 w 32"/>
              <a:gd name="T33" fmla="*/ 40322500 h 80"/>
              <a:gd name="T34" fmla="*/ 20161250 w 32"/>
              <a:gd name="T35" fmla="*/ 20161250 h 80"/>
              <a:gd name="T36" fmla="*/ 20161250 w 32"/>
              <a:gd name="T37" fmla="*/ 20161250 h 80"/>
              <a:gd name="T38" fmla="*/ 20161250 w 32"/>
              <a:gd name="T39" fmla="*/ 20161250 h 80"/>
              <a:gd name="T40" fmla="*/ 20161250 w 32"/>
              <a:gd name="T41" fmla="*/ 20161250 h 80"/>
              <a:gd name="T42" fmla="*/ 20161250 w 32"/>
              <a:gd name="T43" fmla="*/ 20161250 h 80"/>
              <a:gd name="T44" fmla="*/ 0 w 32"/>
              <a:gd name="T45" fmla="*/ 20161250 h 80"/>
              <a:gd name="T46" fmla="*/ 0 w 32"/>
              <a:gd name="T47" fmla="*/ 0 h 80"/>
              <a:gd name="T48" fmla="*/ 0 w 32"/>
              <a:gd name="T49" fmla="*/ 0 h 80"/>
              <a:gd name="T50" fmla="*/ 40322500 w 32"/>
              <a:gd name="T51" fmla="*/ 0 h 80"/>
              <a:gd name="T52" fmla="*/ 40322500 w 32"/>
              <a:gd name="T53" fmla="*/ 0 h 80"/>
              <a:gd name="T54" fmla="*/ 80645000 w 32"/>
              <a:gd name="T55" fmla="*/ 0 h 80"/>
              <a:gd name="T56" fmla="*/ 80645000 w 32"/>
              <a:gd name="T57" fmla="*/ 0 h 80"/>
              <a:gd name="T58" fmla="*/ 80645000 w 32"/>
              <a:gd name="T59" fmla="*/ 20161250 h 80"/>
              <a:gd name="T60" fmla="*/ 60483750 w 32"/>
              <a:gd name="T61" fmla="*/ 20161250 h 80"/>
              <a:gd name="T62" fmla="*/ 60483750 w 32"/>
              <a:gd name="T63" fmla="*/ 20161250 h 80"/>
              <a:gd name="T64" fmla="*/ 60483750 w 32"/>
              <a:gd name="T65" fmla="*/ 20161250 h 80"/>
              <a:gd name="T66" fmla="*/ 60483750 w 32"/>
              <a:gd name="T67" fmla="*/ 20161250 h 80"/>
              <a:gd name="T68" fmla="*/ 60483750 w 32"/>
              <a:gd name="T69" fmla="*/ 20161250 h 80"/>
              <a:gd name="T70" fmla="*/ 60483750 w 32"/>
              <a:gd name="T71" fmla="*/ 40322500 h 80"/>
              <a:gd name="T72" fmla="*/ 60483750 w 32"/>
              <a:gd name="T73" fmla="*/ 40322500 h 80"/>
              <a:gd name="T74" fmla="*/ 60483750 w 32"/>
              <a:gd name="T75" fmla="*/ 80645000 h 80"/>
              <a:gd name="T76" fmla="*/ 60483750 w 32"/>
              <a:gd name="T77" fmla="*/ 141128750 h 80"/>
              <a:gd name="T78" fmla="*/ 60483750 w 32"/>
              <a:gd name="T79" fmla="*/ 161290000 h 80"/>
              <a:gd name="T80" fmla="*/ 60483750 w 32"/>
              <a:gd name="T81" fmla="*/ 181451250 h 80"/>
              <a:gd name="T82" fmla="*/ 60483750 w 32"/>
              <a:gd name="T83" fmla="*/ 181451250 h 80"/>
              <a:gd name="T84" fmla="*/ 60483750 w 32"/>
              <a:gd name="T85" fmla="*/ 181451250 h 80"/>
              <a:gd name="T86" fmla="*/ 60483750 w 32"/>
              <a:gd name="T87" fmla="*/ 201612500 h 80"/>
              <a:gd name="T88" fmla="*/ 60483750 w 32"/>
              <a:gd name="T89" fmla="*/ 201612500 h 80"/>
              <a:gd name="T90" fmla="*/ 60483750 w 32"/>
              <a:gd name="T91" fmla="*/ 201612500 h 80"/>
              <a:gd name="T92" fmla="*/ 80645000 w 32"/>
              <a:gd name="T93" fmla="*/ 201612500 h 8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2"/>
              <a:gd name="T142" fmla="*/ 0 h 80"/>
              <a:gd name="T143" fmla="*/ 32 w 32"/>
              <a:gd name="T144" fmla="*/ 80 h 8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2" h="80">
                <a:moveTo>
                  <a:pt x="32" y="80"/>
                </a:moveTo>
                <a:lnTo>
                  <a:pt x="32" y="80"/>
                </a:lnTo>
                <a:lnTo>
                  <a:pt x="24" y="80"/>
                </a:lnTo>
                <a:lnTo>
                  <a:pt x="16" y="80"/>
                </a:lnTo>
                <a:lnTo>
                  <a:pt x="0" y="80"/>
                </a:lnTo>
                <a:lnTo>
                  <a:pt x="8" y="80"/>
                </a:lnTo>
                <a:lnTo>
                  <a:pt x="8" y="72"/>
                </a:lnTo>
                <a:lnTo>
                  <a:pt x="8" y="64"/>
                </a:lnTo>
                <a:lnTo>
                  <a:pt x="8" y="56"/>
                </a:lnTo>
                <a:lnTo>
                  <a:pt x="8" y="32"/>
                </a:lnTo>
                <a:lnTo>
                  <a:pt x="8" y="24"/>
                </a:lnTo>
                <a:lnTo>
                  <a:pt x="8" y="16"/>
                </a:lnTo>
                <a:lnTo>
                  <a:pt x="8" y="8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24" y="0"/>
                </a:lnTo>
                <a:lnTo>
                  <a:pt x="32" y="0"/>
                </a:lnTo>
                <a:lnTo>
                  <a:pt x="32" y="8"/>
                </a:lnTo>
                <a:lnTo>
                  <a:pt x="24" y="8"/>
                </a:lnTo>
                <a:lnTo>
                  <a:pt x="24" y="16"/>
                </a:lnTo>
                <a:lnTo>
                  <a:pt x="24" y="32"/>
                </a:lnTo>
                <a:lnTo>
                  <a:pt x="24" y="56"/>
                </a:lnTo>
                <a:lnTo>
                  <a:pt x="24" y="64"/>
                </a:lnTo>
                <a:lnTo>
                  <a:pt x="24" y="72"/>
                </a:lnTo>
                <a:lnTo>
                  <a:pt x="24" y="80"/>
                </a:lnTo>
                <a:lnTo>
                  <a:pt x="32" y="80"/>
                </a:lnTo>
                <a:close/>
              </a:path>
            </a:pathLst>
          </a:custGeom>
          <a:noFill/>
          <a:ln w="12700">
            <a:solidFill>
              <a:srgbClr val="E153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01" name="Freeform 53"/>
          <p:cNvSpPr>
            <a:spLocks/>
          </p:cNvSpPr>
          <p:nvPr/>
        </p:nvSpPr>
        <p:spPr bwMode="auto">
          <a:xfrm>
            <a:off x="8699500" y="1168400"/>
            <a:ext cx="50800" cy="177800"/>
          </a:xfrm>
          <a:custGeom>
            <a:avLst/>
            <a:gdLst>
              <a:gd name="T0" fmla="*/ 0 w 32"/>
              <a:gd name="T1" fmla="*/ 262096250 h 112"/>
              <a:gd name="T2" fmla="*/ 0 w 32"/>
              <a:gd name="T3" fmla="*/ 262096250 h 112"/>
              <a:gd name="T4" fmla="*/ 20161250 w 32"/>
              <a:gd name="T5" fmla="*/ 241935000 h 112"/>
              <a:gd name="T6" fmla="*/ 40322500 w 32"/>
              <a:gd name="T7" fmla="*/ 201612500 h 112"/>
              <a:gd name="T8" fmla="*/ 40322500 w 32"/>
              <a:gd name="T9" fmla="*/ 201612500 h 112"/>
              <a:gd name="T10" fmla="*/ 40322500 w 32"/>
              <a:gd name="T11" fmla="*/ 181451250 h 112"/>
              <a:gd name="T12" fmla="*/ 60483750 w 32"/>
              <a:gd name="T13" fmla="*/ 141128750 h 112"/>
              <a:gd name="T14" fmla="*/ 60483750 w 32"/>
              <a:gd name="T15" fmla="*/ 141128750 h 112"/>
              <a:gd name="T16" fmla="*/ 40322500 w 32"/>
              <a:gd name="T17" fmla="*/ 100806250 h 112"/>
              <a:gd name="T18" fmla="*/ 40322500 w 32"/>
              <a:gd name="T19" fmla="*/ 60483750 h 112"/>
              <a:gd name="T20" fmla="*/ 40322500 w 32"/>
              <a:gd name="T21" fmla="*/ 60483750 h 112"/>
              <a:gd name="T22" fmla="*/ 20161250 w 32"/>
              <a:gd name="T23" fmla="*/ 40322500 h 112"/>
              <a:gd name="T24" fmla="*/ 0 w 32"/>
              <a:gd name="T25" fmla="*/ 0 h 112"/>
              <a:gd name="T26" fmla="*/ 0 w 32"/>
              <a:gd name="T27" fmla="*/ 0 h 112"/>
              <a:gd name="T28" fmla="*/ 20161250 w 32"/>
              <a:gd name="T29" fmla="*/ 0 h 112"/>
              <a:gd name="T30" fmla="*/ 20161250 w 32"/>
              <a:gd name="T31" fmla="*/ 0 h 112"/>
              <a:gd name="T32" fmla="*/ 40322500 w 32"/>
              <a:gd name="T33" fmla="*/ 20161250 h 112"/>
              <a:gd name="T34" fmla="*/ 60483750 w 32"/>
              <a:gd name="T35" fmla="*/ 60483750 h 112"/>
              <a:gd name="T36" fmla="*/ 60483750 w 32"/>
              <a:gd name="T37" fmla="*/ 60483750 h 112"/>
              <a:gd name="T38" fmla="*/ 80645000 w 32"/>
              <a:gd name="T39" fmla="*/ 100806250 h 112"/>
              <a:gd name="T40" fmla="*/ 80645000 w 32"/>
              <a:gd name="T41" fmla="*/ 141128750 h 112"/>
              <a:gd name="T42" fmla="*/ 80645000 w 32"/>
              <a:gd name="T43" fmla="*/ 141128750 h 112"/>
              <a:gd name="T44" fmla="*/ 80645000 w 32"/>
              <a:gd name="T45" fmla="*/ 161290000 h 112"/>
              <a:gd name="T46" fmla="*/ 80645000 w 32"/>
              <a:gd name="T47" fmla="*/ 181451250 h 112"/>
              <a:gd name="T48" fmla="*/ 80645000 w 32"/>
              <a:gd name="T49" fmla="*/ 181451250 h 112"/>
              <a:gd name="T50" fmla="*/ 60483750 w 32"/>
              <a:gd name="T51" fmla="*/ 201612500 h 112"/>
              <a:gd name="T52" fmla="*/ 60483750 w 32"/>
              <a:gd name="T53" fmla="*/ 221773750 h 112"/>
              <a:gd name="T54" fmla="*/ 60483750 w 32"/>
              <a:gd name="T55" fmla="*/ 221773750 h 112"/>
              <a:gd name="T56" fmla="*/ 40322500 w 32"/>
              <a:gd name="T57" fmla="*/ 241935000 h 112"/>
              <a:gd name="T58" fmla="*/ 40322500 w 32"/>
              <a:gd name="T59" fmla="*/ 241935000 h 112"/>
              <a:gd name="T60" fmla="*/ 40322500 w 32"/>
              <a:gd name="T61" fmla="*/ 241935000 h 112"/>
              <a:gd name="T62" fmla="*/ 20161250 w 32"/>
              <a:gd name="T63" fmla="*/ 262096250 h 112"/>
              <a:gd name="T64" fmla="*/ 20161250 w 32"/>
              <a:gd name="T65" fmla="*/ 282257500 h 11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2"/>
              <a:gd name="T100" fmla="*/ 0 h 112"/>
              <a:gd name="T101" fmla="*/ 32 w 32"/>
              <a:gd name="T102" fmla="*/ 112 h 11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2" h="112">
                <a:moveTo>
                  <a:pt x="8" y="112"/>
                </a:moveTo>
                <a:lnTo>
                  <a:pt x="0" y="104"/>
                </a:lnTo>
                <a:lnTo>
                  <a:pt x="8" y="96"/>
                </a:lnTo>
                <a:lnTo>
                  <a:pt x="16" y="80"/>
                </a:lnTo>
                <a:lnTo>
                  <a:pt x="16" y="72"/>
                </a:lnTo>
                <a:lnTo>
                  <a:pt x="24" y="56"/>
                </a:lnTo>
                <a:lnTo>
                  <a:pt x="16" y="40"/>
                </a:lnTo>
                <a:lnTo>
                  <a:pt x="16" y="24"/>
                </a:lnTo>
                <a:lnTo>
                  <a:pt x="8" y="16"/>
                </a:lnTo>
                <a:lnTo>
                  <a:pt x="0" y="0"/>
                </a:lnTo>
                <a:lnTo>
                  <a:pt x="8" y="0"/>
                </a:lnTo>
                <a:lnTo>
                  <a:pt x="16" y="8"/>
                </a:lnTo>
                <a:lnTo>
                  <a:pt x="24" y="24"/>
                </a:lnTo>
                <a:lnTo>
                  <a:pt x="32" y="40"/>
                </a:lnTo>
                <a:lnTo>
                  <a:pt x="32" y="56"/>
                </a:lnTo>
                <a:lnTo>
                  <a:pt x="32" y="64"/>
                </a:lnTo>
                <a:lnTo>
                  <a:pt x="32" y="72"/>
                </a:lnTo>
                <a:lnTo>
                  <a:pt x="24" y="80"/>
                </a:lnTo>
                <a:lnTo>
                  <a:pt x="24" y="88"/>
                </a:lnTo>
                <a:lnTo>
                  <a:pt x="16" y="96"/>
                </a:lnTo>
                <a:lnTo>
                  <a:pt x="8" y="104"/>
                </a:lnTo>
                <a:lnTo>
                  <a:pt x="8" y="112"/>
                </a:lnTo>
                <a:close/>
              </a:path>
            </a:pathLst>
          </a:custGeom>
          <a:noFill/>
          <a:ln w="12700">
            <a:solidFill>
              <a:srgbClr val="E153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02" name="Freeform 54"/>
          <p:cNvSpPr>
            <a:spLocks/>
          </p:cNvSpPr>
          <p:nvPr/>
        </p:nvSpPr>
        <p:spPr bwMode="auto">
          <a:xfrm>
            <a:off x="8699500" y="1168400"/>
            <a:ext cx="50800" cy="177800"/>
          </a:xfrm>
          <a:custGeom>
            <a:avLst/>
            <a:gdLst>
              <a:gd name="T0" fmla="*/ 20161250 w 32"/>
              <a:gd name="T1" fmla="*/ 282257500 h 112"/>
              <a:gd name="T2" fmla="*/ 0 w 32"/>
              <a:gd name="T3" fmla="*/ 262096250 h 112"/>
              <a:gd name="T4" fmla="*/ 0 w 32"/>
              <a:gd name="T5" fmla="*/ 262096250 h 112"/>
              <a:gd name="T6" fmla="*/ 20161250 w 32"/>
              <a:gd name="T7" fmla="*/ 241935000 h 112"/>
              <a:gd name="T8" fmla="*/ 40322500 w 32"/>
              <a:gd name="T9" fmla="*/ 201612500 h 112"/>
              <a:gd name="T10" fmla="*/ 40322500 w 32"/>
              <a:gd name="T11" fmla="*/ 201612500 h 112"/>
              <a:gd name="T12" fmla="*/ 40322500 w 32"/>
              <a:gd name="T13" fmla="*/ 181451250 h 112"/>
              <a:gd name="T14" fmla="*/ 60483750 w 32"/>
              <a:gd name="T15" fmla="*/ 141128750 h 112"/>
              <a:gd name="T16" fmla="*/ 60483750 w 32"/>
              <a:gd name="T17" fmla="*/ 141128750 h 112"/>
              <a:gd name="T18" fmla="*/ 40322500 w 32"/>
              <a:gd name="T19" fmla="*/ 100806250 h 112"/>
              <a:gd name="T20" fmla="*/ 40322500 w 32"/>
              <a:gd name="T21" fmla="*/ 60483750 h 112"/>
              <a:gd name="T22" fmla="*/ 40322500 w 32"/>
              <a:gd name="T23" fmla="*/ 60483750 h 112"/>
              <a:gd name="T24" fmla="*/ 20161250 w 32"/>
              <a:gd name="T25" fmla="*/ 40322500 h 112"/>
              <a:gd name="T26" fmla="*/ 0 w 32"/>
              <a:gd name="T27" fmla="*/ 0 h 112"/>
              <a:gd name="T28" fmla="*/ 0 w 32"/>
              <a:gd name="T29" fmla="*/ 0 h 112"/>
              <a:gd name="T30" fmla="*/ 20161250 w 32"/>
              <a:gd name="T31" fmla="*/ 0 h 112"/>
              <a:gd name="T32" fmla="*/ 20161250 w 32"/>
              <a:gd name="T33" fmla="*/ 0 h 112"/>
              <a:gd name="T34" fmla="*/ 40322500 w 32"/>
              <a:gd name="T35" fmla="*/ 20161250 h 112"/>
              <a:gd name="T36" fmla="*/ 60483750 w 32"/>
              <a:gd name="T37" fmla="*/ 60483750 h 112"/>
              <a:gd name="T38" fmla="*/ 60483750 w 32"/>
              <a:gd name="T39" fmla="*/ 60483750 h 112"/>
              <a:gd name="T40" fmla="*/ 80645000 w 32"/>
              <a:gd name="T41" fmla="*/ 100806250 h 112"/>
              <a:gd name="T42" fmla="*/ 80645000 w 32"/>
              <a:gd name="T43" fmla="*/ 141128750 h 112"/>
              <a:gd name="T44" fmla="*/ 80645000 w 32"/>
              <a:gd name="T45" fmla="*/ 141128750 h 112"/>
              <a:gd name="T46" fmla="*/ 80645000 w 32"/>
              <a:gd name="T47" fmla="*/ 161290000 h 112"/>
              <a:gd name="T48" fmla="*/ 80645000 w 32"/>
              <a:gd name="T49" fmla="*/ 181451250 h 112"/>
              <a:gd name="T50" fmla="*/ 80645000 w 32"/>
              <a:gd name="T51" fmla="*/ 181451250 h 112"/>
              <a:gd name="T52" fmla="*/ 60483750 w 32"/>
              <a:gd name="T53" fmla="*/ 201612500 h 112"/>
              <a:gd name="T54" fmla="*/ 60483750 w 32"/>
              <a:gd name="T55" fmla="*/ 221773750 h 112"/>
              <a:gd name="T56" fmla="*/ 60483750 w 32"/>
              <a:gd name="T57" fmla="*/ 221773750 h 112"/>
              <a:gd name="T58" fmla="*/ 40322500 w 32"/>
              <a:gd name="T59" fmla="*/ 241935000 h 112"/>
              <a:gd name="T60" fmla="*/ 40322500 w 32"/>
              <a:gd name="T61" fmla="*/ 241935000 h 112"/>
              <a:gd name="T62" fmla="*/ 40322500 w 32"/>
              <a:gd name="T63" fmla="*/ 241935000 h 112"/>
              <a:gd name="T64" fmla="*/ 20161250 w 32"/>
              <a:gd name="T65" fmla="*/ 262096250 h 112"/>
              <a:gd name="T66" fmla="*/ 20161250 w 32"/>
              <a:gd name="T67" fmla="*/ 282257500 h 11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2"/>
              <a:gd name="T103" fmla="*/ 0 h 112"/>
              <a:gd name="T104" fmla="*/ 32 w 32"/>
              <a:gd name="T105" fmla="*/ 112 h 11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2" h="112">
                <a:moveTo>
                  <a:pt x="8" y="112"/>
                </a:moveTo>
                <a:lnTo>
                  <a:pt x="0" y="104"/>
                </a:lnTo>
                <a:lnTo>
                  <a:pt x="8" y="96"/>
                </a:lnTo>
                <a:lnTo>
                  <a:pt x="16" y="80"/>
                </a:lnTo>
                <a:lnTo>
                  <a:pt x="16" y="72"/>
                </a:lnTo>
                <a:lnTo>
                  <a:pt x="24" y="56"/>
                </a:lnTo>
                <a:lnTo>
                  <a:pt x="16" y="40"/>
                </a:lnTo>
                <a:lnTo>
                  <a:pt x="16" y="24"/>
                </a:lnTo>
                <a:lnTo>
                  <a:pt x="8" y="16"/>
                </a:lnTo>
                <a:lnTo>
                  <a:pt x="0" y="0"/>
                </a:lnTo>
                <a:lnTo>
                  <a:pt x="8" y="0"/>
                </a:lnTo>
                <a:lnTo>
                  <a:pt x="16" y="8"/>
                </a:lnTo>
                <a:lnTo>
                  <a:pt x="24" y="24"/>
                </a:lnTo>
                <a:lnTo>
                  <a:pt x="32" y="40"/>
                </a:lnTo>
                <a:lnTo>
                  <a:pt x="32" y="56"/>
                </a:lnTo>
                <a:lnTo>
                  <a:pt x="32" y="64"/>
                </a:lnTo>
                <a:lnTo>
                  <a:pt x="32" y="72"/>
                </a:lnTo>
                <a:lnTo>
                  <a:pt x="24" y="80"/>
                </a:lnTo>
                <a:lnTo>
                  <a:pt x="24" y="88"/>
                </a:lnTo>
                <a:lnTo>
                  <a:pt x="16" y="96"/>
                </a:lnTo>
                <a:lnTo>
                  <a:pt x="8" y="104"/>
                </a:lnTo>
                <a:lnTo>
                  <a:pt x="8" y="1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03" name="Rectangle 55"/>
          <p:cNvSpPr>
            <a:spLocks noChangeArrowheads="1"/>
          </p:cNvSpPr>
          <p:nvPr/>
        </p:nvSpPr>
        <p:spPr bwMode="auto">
          <a:xfrm>
            <a:off x="5594350" y="319088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1F1A17"/>
                </a:solidFill>
              </a:rPr>
              <a:t>A</a:t>
            </a:r>
            <a:endParaRPr lang="en-US"/>
          </a:p>
        </p:txBody>
      </p:sp>
      <p:sp>
        <p:nvSpPr>
          <p:cNvPr id="27704" name="Rectangle 56"/>
          <p:cNvSpPr>
            <a:spLocks noChangeArrowheads="1"/>
          </p:cNvSpPr>
          <p:nvPr/>
        </p:nvSpPr>
        <p:spPr bwMode="auto">
          <a:xfrm>
            <a:off x="5772150" y="319088"/>
            <a:ext cx="141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1F1A17"/>
                </a:solidFill>
              </a:rPr>
              <a:t>n</a:t>
            </a:r>
            <a:endParaRPr lang="en-US"/>
          </a:p>
        </p:txBody>
      </p:sp>
      <p:sp>
        <p:nvSpPr>
          <p:cNvPr id="27705" name="Rectangle 57"/>
          <p:cNvSpPr>
            <a:spLocks noChangeArrowheads="1"/>
          </p:cNvSpPr>
          <p:nvPr/>
        </p:nvSpPr>
        <p:spPr bwMode="auto">
          <a:xfrm>
            <a:off x="5911850" y="319088"/>
            <a:ext cx="127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1F1A17"/>
                </a:solidFill>
              </a:rPr>
              <a:t>a</a:t>
            </a:r>
            <a:endParaRPr lang="en-US"/>
          </a:p>
        </p:txBody>
      </p:sp>
      <p:sp>
        <p:nvSpPr>
          <p:cNvPr id="27706" name="Rectangle 58"/>
          <p:cNvSpPr>
            <a:spLocks noChangeArrowheads="1"/>
          </p:cNvSpPr>
          <p:nvPr/>
        </p:nvSpPr>
        <p:spPr bwMode="auto">
          <a:xfrm>
            <a:off x="6026150" y="319088"/>
            <a:ext cx="84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1F1A17"/>
                </a:solidFill>
              </a:rPr>
              <a:t>t</a:t>
            </a:r>
            <a:endParaRPr lang="en-US"/>
          </a:p>
        </p:txBody>
      </p:sp>
      <p:sp>
        <p:nvSpPr>
          <p:cNvPr id="27707" name="Rectangle 59"/>
          <p:cNvSpPr>
            <a:spLocks noChangeArrowheads="1"/>
          </p:cNvSpPr>
          <p:nvPr/>
        </p:nvSpPr>
        <p:spPr bwMode="auto">
          <a:xfrm>
            <a:off x="6102350" y="319088"/>
            <a:ext cx="127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1F1A17"/>
                </a:solidFill>
              </a:rPr>
              <a:t>o</a:t>
            </a:r>
            <a:endParaRPr lang="en-US"/>
          </a:p>
        </p:txBody>
      </p:sp>
      <p:sp>
        <p:nvSpPr>
          <p:cNvPr id="27708" name="Rectangle 60"/>
          <p:cNvSpPr>
            <a:spLocks noChangeArrowheads="1"/>
          </p:cNvSpPr>
          <p:nvPr/>
        </p:nvSpPr>
        <p:spPr bwMode="auto">
          <a:xfrm>
            <a:off x="6229350" y="319088"/>
            <a:ext cx="211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1F1A17"/>
                </a:solidFill>
              </a:rPr>
              <a:t>m</a:t>
            </a:r>
            <a:endParaRPr lang="en-US"/>
          </a:p>
        </p:txBody>
      </p:sp>
      <p:sp>
        <p:nvSpPr>
          <p:cNvPr id="27709" name="Rectangle 61"/>
          <p:cNvSpPr>
            <a:spLocks noChangeArrowheads="1"/>
          </p:cNvSpPr>
          <p:nvPr/>
        </p:nvSpPr>
        <p:spPr bwMode="auto">
          <a:xfrm>
            <a:off x="6432550" y="319088"/>
            <a:ext cx="127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1F1A17"/>
                </a:solidFill>
              </a:rPr>
              <a:t>y</a:t>
            </a:r>
            <a:endParaRPr lang="en-US"/>
          </a:p>
        </p:txBody>
      </p:sp>
      <p:sp>
        <p:nvSpPr>
          <p:cNvPr id="27710" name="Rectangle 62"/>
          <p:cNvSpPr>
            <a:spLocks noChangeArrowheads="1"/>
          </p:cNvSpPr>
          <p:nvPr/>
        </p:nvSpPr>
        <p:spPr bwMode="auto">
          <a:xfrm>
            <a:off x="6559550" y="319088"/>
            <a:ext cx="63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1F1A17"/>
                </a:solidFill>
              </a:rPr>
              <a:t> </a:t>
            </a:r>
            <a:endParaRPr lang="en-US"/>
          </a:p>
        </p:txBody>
      </p:sp>
      <p:sp>
        <p:nvSpPr>
          <p:cNvPr id="27711" name="Rectangle 63"/>
          <p:cNvSpPr>
            <a:spLocks noChangeArrowheads="1"/>
          </p:cNvSpPr>
          <p:nvPr/>
        </p:nvSpPr>
        <p:spPr bwMode="auto">
          <a:xfrm>
            <a:off x="6623050" y="319088"/>
            <a:ext cx="127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1F1A17"/>
                </a:solidFill>
              </a:rPr>
              <a:t>o</a:t>
            </a:r>
            <a:endParaRPr lang="en-US"/>
          </a:p>
        </p:txBody>
      </p:sp>
      <p:sp>
        <p:nvSpPr>
          <p:cNvPr id="27712" name="Rectangle 64"/>
          <p:cNvSpPr>
            <a:spLocks noChangeArrowheads="1"/>
          </p:cNvSpPr>
          <p:nvPr/>
        </p:nvSpPr>
        <p:spPr bwMode="auto">
          <a:xfrm>
            <a:off x="6750050" y="319088"/>
            <a:ext cx="84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1F1A17"/>
                </a:solidFill>
              </a:rPr>
              <a:t>f</a:t>
            </a:r>
            <a:endParaRPr lang="en-US"/>
          </a:p>
        </p:txBody>
      </p:sp>
      <p:sp>
        <p:nvSpPr>
          <p:cNvPr id="27713" name="Rectangle 65"/>
          <p:cNvSpPr>
            <a:spLocks noChangeArrowheads="1"/>
          </p:cNvSpPr>
          <p:nvPr/>
        </p:nvSpPr>
        <p:spPr bwMode="auto">
          <a:xfrm>
            <a:off x="6813550" y="319088"/>
            <a:ext cx="63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1F1A17"/>
                </a:solidFill>
              </a:rPr>
              <a:t> </a:t>
            </a:r>
            <a:endParaRPr lang="en-US"/>
          </a:p>
        </p:txBody>
      </p:sp>
      <p:sp>
        <p:nvSpPr>
          <p:cNvPr id="27714" name="Rectangle 66"/>
          <p:cNvSpPr>
            <a:spLocks noChangeArrowheads="1"/>
          </p:cNvSpPr>
          <p:nvPr/>
        </p:nvSpPr>
        <p:spPr bwMode="auto">
          <a:xfrm>
            <a:off x="6877050" y="319088"/>
            <a:ext cx="84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1F1A17"/>
                </a:solidFill>
              </a:rPr>
              <a:t>t</a:t>
            </a:r>
            <a:endParaRPr lang="en-US"/>
          </a:p>
        </p:txBody>
      </p:sp>
      <p:sp>
        <p:nvSpPr>
          <p:cNvPr id="27715" name="Rectangle 67"/>
          <p:cNvSpPr>
            <a:spLocks noChangeArrowheads="1"/>
          </p:cNvSpPr>
          <p:nvPr/>
        </p:nvSpPr>
        <p:spPr bwMode="auto">
          <a:xfrm>
            <a:off x="6953250" y="319088"/>
            <a:ext cx="141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1F1A17"/>
                </a:solidFill>
              </a:rPr>
              <a:t>h</a:t>
            </a:r>
            <a:endParaRPr lang="en-US"/>
          </a:p>
        </p:txBody>
      </p:sp>
      <p:sp>
        <p:nvSpPr>
          <p:cNvPr id="27716" name="Rectangle 68"/>
          <p:cNvSpPr>
            <a:spLocks noChangeArrowheads="1"/>
          </p:cNvSpPr>
          <p:nvPr/>
        </p:nvSpPr>
        <p:spPr bwMode="auto">
          <a:xfrm>
            <a:off x="7092950" y="319088"/>
            <a:ext cx="112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1F1A17"/>
                </a:solidFill>
              </a:rPr>
              <a:t>e</a:t>
            </a:r>
            <a:endParaRPr lang="en-US"/>
          </a:p>
        </p:txBody>
      </p:sp>
      <p:sp>
        <p:nvSpPr>
          <p:cNvPr id="27717" name="Rectangle 69"/>
          <p:cNvSpPr>
            <a:spLocks noChangeArrowheads="1"/>
          </p:cNvSpPr>
          <p:nvPr/>
        </p:nvSpPr>
        <p:spPr bwMode="auto">
          <a:xfrm>
            <a:off x="7207250" y="319088"/>
            <a:ext cx="63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1F1A17"/>
                </a:solidFill>
              </a:rPr>
              <a:t> </a:t>
            </a:r>
            <a:endParaRPr lang="en-US"/>
          </a:p>
        </p:txBody>
      </p:sp>
      <p:sp>
        <p:nvSpPr>
          <p:cNvPr id="27718" name="Rectangle 70"/>
          <p:cNvSpPr>
            <a:spLocks noChangeArrowheads="1"/>
          </p:cNvSpPr>
          <p:nvPr/>
        </p:nvSpPr>
        <p:spPr bwMode="auto">
          <a:xfrm>
            <a:off x="7270750" y="319088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1F1A17"/>
                </a:solidFill>
              </a:rPr>
              <a:t>A</a:t>
            </a:r>
            <a:endParaRPr lang="en-US"/>
          </a:p>
        </p:txBody>
      </p:sp>
      <p:sp>
        <p:nvSpPr>
          <p:cNvPr id="27719" name="Rectangle 71"/>
          <p:cNvSpPr>
            <a:spLocks noChangeArrowheads="1"/>
          </p:cNvSpPr>
          <p:nvPr/>
        </p:nvSpPr>
        <p:spPr bwMode="auto">
          <a:xfrm>
            <a:off x="7435850" y="319088"/>
            <a:ext cx="141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1F1A17"/>
                </a:solidFill>
              </a:rPr>
              <a:t>u</a:t>
            </a:r>
            <a:endParaRPr lang="en-US"/>
          </a:p>
        </p:txBody>
      </p:sp>
      <p:sp>
        <p:nvSpPr>
          <p:cNvPr id="27720" name="Rectangle 72"/>
          <p:cNvSpPr>
            <a:spLocks noChangeArrowheads="1"/>
          </p:cNvSpPr>
          <p:nvPr/>
        </p:nvSpPr>
        <p:spPr bwMode="auto">
          <a:xfrm>
            <a:off x="7575550" y="319088"/>
            <a:ext cx="141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1F1A17"/>
                </a:solidFill>
              </a:rPr>
              <a:t>d</a:t>
            </a:r>
            <a:endParaRPr lang="en-US"/>
          </a:p>
        </p:txBody>
      </p:sp>
      <p:sp>
        <p:nvSpPr>
          <p:cNvPr id="27721" name="Rectangle 73"/>
          <p:cNvSpPr>
            <a:spLocks noChangeArrowheads="1"/>
          </p:cNvSpPr>
          <p:nvPr/>
        </p:nvSpPr>
        <p:spPr bwMode="auto">
          <a:xfrm>
            <a:off x="7715250" y="319088"/>
            <a:ext cx="69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1F1A17"/>
                </a:solidFill>
              </a:rPr>
              <a:t>i</a:t>
            </a:r>
            <a:endParaRPr lang="en-US"/>
          </a:p>
        </p:txBody>
      </p:sp>
      <p:sp>
        <p:nvSpPr>
          <p:cNvPr id="27722" name="Rectangle 74"/>
          <p:cNvSpPr>
            <a:spLocks noChangeArrowheads="1"/>
          </p:cNvSpPr>
          <p:nvPr/>
        </p:nvSpPr>
        <p:spPr bwMode="auto">
          <a:xfrm>
            <a:off x="7778750" y="319088"/>
            <a:ext cx="84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1F1A17"/>
                </a:solidFill>
              </a:rPr>
              <a:t>t</a:t>
            </a:r>
            <a:endParaRPr lang="en-US"/>
          </a:p>
        </p:txBody>
      </p:sp>
      <p:sp>
        <p:nvSpPr>
          <p:cNvPr id="27723" name="Rectangle 75"/>
          <p:cNvSpPr>
            <a:spLocks noChangeArrowheads="1"/>
          </p:cNvSpPr>
          <p:nvPr/>
        </p:nvSpPr>
        <p:spPr bwMode="auto">
          <a:xfrm>
            <a:off x="7854950" y="319088"/>
            <a:ext cx="127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1F1A17"/>
                </a:solidFill>
              </a:rPr>
              <a:t>o</a:t>
            </a:r>
            <a:endParaRPr lang="en-US"/>
          </a:p>
        </p:txBody>
      </p:sp>
      <p:sp>
        <p:nvSpPr>
          <p:cNvPr id="27724" name="Rectangle 76"/>
          <p:cNvSpPr>
            <a:spLocks noChangeArrowheads="1"/>
          </p:cNvSpPr>
          <p:nvPr/>
        </p:nvSpPr>
        <p:spPr bwMode="auto">
          <a:xfrm>
            <a:off x="7981950" y="319088"/>
            <a:ext cx="112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1F1A17"/>
                </a:solidFill>
              </a:rPr>
              <a:t>r</a:t>
            </a:r>
            <a:endParaRPr lang="en-US"/>
          </a:p>
        </p:txBody>
      </p:sp>
      <p:sp>
        <p:nvSpPr>
          <p:cNvPr id="27725" name="Rectangle 77"/>
          <p:cNvSpPr>
            <a:spLocks noChangeArrowheads="1"/>
          </p:cNvSpPr>
          <p:nvPr/>
        </p:nvSpPr>
        <p:spPr bwMode="auto">
          <a:xfrm>
            <a:off x="8096250" y="319088"/>
            <a:ext cx="127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1F1A17"/>
                </a:solidFill>
              </a:rPr>
              <a:t>y</a:t>
            </a:r>
            <a:endParaRPr lang="en-US"/>
          </a:p>
        </p:txBody>
      </p:sp>
      <p:sp>
        <p:nvSpPr>
          <p:cNvPr id="27726" name="Rectangle 78"/>
          <p:cNvSpPr>
            <a:spLocks noChangeArrowheads="1"/>
          </p:cNvSpPr>
          <p:nvPr/>
        </p:nvSpPr>
        <p:spPr bwMode="auto">
          <a:xfrm>
            <a:off x="6534150" y="560388"/>
            <a:ext cx="141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1F1A17"/>
                </a:solidFill>
              </a:rPr>
              <a:t>S</a:t>
            </a:r>
            <a:endParaRPr lang="en-US"/>
          </a:p>
        </p:txBody>
      </p:sp>
      <p:sp>
        <p:nvSpPr>
          <p:cNvPr id="27727" name="Rectangle 79"/>
          <p:cNvSpPr>
            <a:spLocks noChangeArrowheads="1"/>
          </p:cNvSpPr>
          <p:nvPr/>
        </p:nvSpPr>
        <p:spPr bwMode="auto">
          <a:xfrm>
            <a:off x="6673850" y="560388"/>
            <a:ext cx="127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 dirty="0">
                <a:solidFill>
                  <a:srgbClr val="1F1A17"/>
                </a:solidFill>
              </a:rPr>
              <a:t>y</a:t>
            </a:r>
            <a:endParaRPr lang="en-US" dirty="0"/>
          </a:p>
        </p:txBody>
      </p:sp>
      <p:sp>
        <p:nvSpPr>
          <p:cNvPr id="27728" name="Rectangle 80"/>
          <p:cNvSpPr>
            <a:spLocks noChangeArrowheads="1"/>
          </p:cNvSpPr>
          <p:nvPr/>
        </p:nvSpPr>
        <p:spPr bwMode="auto">
          <a:xfrm>
            <a:off x="6800850" y="560388"/>
            <a:ext cx="98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 dirty="0">
                <a:solidFill>
                  <a:srgbClr val="1F1A17"/>
                </a:solidFill>
              </a:rPr>
              <a:t>s</a:t>
            </a:r>
            <a:endParaRPr lang="en-US" dirty="0"/>
          </a:p>
        </p:txBody>
      </p:sp>
      <p:sp>
        <p:nvSpPr>
          <p:cNvPr id="27729" name="Rectangle 81"/>
          <p:cNvSpPr>
            <a:spLocks noChangeArrowheads="1"/>
          </p:cNvSpPr>
          <p:nvPr/>
        </p:nvSpPr>
        <p:spPr bwMode="auto">
          <a:xfrm>
            <a:off x="6889750" y="560388"/>
            <a:ext cx="84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1F1A17"/>
                </a:solidFill>
              </a:rPr>
              <a:t>t</a:t>
            </a:r>
            <a:endParaRPr lang="en-US"/>
          </a:p>
        </p:txBody>
      </p:sp>
      <p:sp>
        <p:nvSpPr>
          <p:cNvPr id="27730" name="Rectangle 82"/>
          <p:cNvSpPr>
            <a:spLocks noChangeArrowheads="1"/>
          </p:cNvSpPr>
          <p:nvPr/>
        </p:nvSpPr>
        <p:spPr bwMode="auto">
          <a:xfrm>
            <a:off x="6965950" y="560388"/>
            <a:ext cx="112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1F1A17"/>
                </a:solidFill>
              </a:rPr>
              <a:t>e</a:t>
            </a:r>
            <a:endParaRPr lang="en-US"/>
          </a:p>
        </p:txBody>
      </p:sp>
      <p:sp>
        <p:nvSpPr>
          <p:cNvPr id="27731" name="Rectangle 83"/>
          <p:cNvSpPr>
            <a:spLocks noChangeArrowheads="1"/>
          </p:cNvSpPr>
          <p:nvPr/>
        </p:nvSpPr>
        <p:spPr bwMode="auto">
          <a:xfrm>
            <a:off x="7080250" y="533400"/>
            <a:ext cx="211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 dirty="0">
                <a:solidFill>
                  <a:srgbClr val="1F1A17"/>
                </a:solidFill>
              </a:rPr>
              <a:t>m</a:t>
            </a:r>
            <a:endParaRPr lang="en-US" dirty="0"/>
          </a:p>
        </p:txBody>
      </p:sp>
      <p:sp>
        <p:nvSpPr>
          <p:cNvPr id="27732" name="Freeform 84"/>
          <p:cNvSpPr>
            <a:spLocks/>
          </p:cNvSpPr>
          <p:nvPr/>
        </p:nvSpPr>
        <p:spPr bwMode="auto">
          <a:xfrm>
            <a:off x="7988300" y="2095500"/>
            <a:ext cx="50800" cy="127000"/>
          </a:xfrm>
          <a:custGeom>
            <a:avLst/>
            <a:gdLst>
              <a:gd name="T0" fmla="*/ 80645000 w 32"/>
              <a:gd name="T1" fmla="*/ 201612500 h 80"/>
              <a:gd name="T2" fmla="*/ 60483750 w 32"/>
              <a:gd name="T3" fmla="*/ 201612500 h 80"/>
              <a:gd name="T4" fmla="*/ 40322500 w 32"/>
              <a:gd name="T5" fmla="*/ 201612500 h 80"/>
              <a:gd name="T6" fmla="*/ 0 w 32"/>
              <a:gd name="T7" fmla="*/ 201612500 h 80"/>
              <a:gd name="T8" fmla="*/ 0 w 32"/>
              <a:gd name="T9" fmla="*/ 201612500 h 80"/>
              <a:gd name="T10" fmla="*/ 0 w 32"/>
              <a:gd name="T11" fmla="*/ 201612500 h 80"/>
              <a:gd name="T12" fmla="*/ 0 w 32"/>
              <a:gd name="T13" fmla="*/ 201612500 h 80"/>
              <a:gd name="T14" fmla="*/ 20161250 w 32"/>
              <a:gd name="T15" fmla="*/ 201612500 h 80"/>
              <a:gd name="T16" fmla="*/ 20161250 w 32"/>
              <a:gd name="T17" fmla="*/ 201612500 h 80"/>
              <a:gd name="T18" fmla="*/ 20161250 w 32"/>
              <a:gd name="T19" fmla="*/ 201612500 h 80"/>
              <a:gd name="T20" fmla="*/ 20161250 w 32"/>
              <a:gd name="T21" fmla="*/ 181451250 h 80"/>
              <a:gd name="T22" fmla="*/ 20161250 w 32"/>
              <a:gd name="T23" fmla="*/ 181451250 h 80"/>
              <a:gd name="T24" fmla="*/ 20161250 w 32"/>
              <a:gd name="T25" fmla="*/ 161290000 h 80"/>
              <a:gd name="T26" fmla="*/ 20161250 w 32"/>
              <a:gd name="T27" fmla="*/ 141128750 h 80"/>
              <a:gd name="T28" fmla="*/ 20161250 w 32"/>
              <a:gd name="T29" fmla="*/ 80645000 h 80"/>
              <a:gd name="T30" fmla="*/ 20161250 w 32"/>
              <a:gd name="T31" fmla="*/ 60483750 h 80"/>
              <a:gd name="T32" fmla="*/ 20161250 w 32"/>
              <a:gd name="T33" fmla="*/ 40322500 h 80"/>
              <a:gd name="T34" fmla="*/ 20161250 w 32"/>
              <a:gd name="T35" fmla="*/ 20161250 h 80"/>
              <a:gd name="T36" fmla="*/ 20161250 w 32"/>
              <a:gd name="T37" fmla="*/ 20161250 h 80"/>
              <a:gd name="T38" fmla="*/ 20161250 w 32"/>
              <a:gd name="T39" fmla="*/ 20161250 h 80"/>
              <a:gd name="T40" fmla="*/ 20161250 w 32"/>
              <a:gd name="T41" fmla="*/ 20161250 h 80"/>
              <a:gd name="T42" fmla="*/ 0 w 32"/>
              <a:gd name="T43" fmla="*/ 20161250 h 80"/>
              <a:gd name="T44" fmla="*/ 0 w 32"/>
              <a:gd name="T45" fmla="*/ 20161250 h 80"/>
              <a:gd name="T46" fmla="*/ 0 w 32"/>
              <a:gd name="T47" fmla="*/ 0 h 80"/>
              <a:gd name="T48" fmla="*/ 0 w 32"/>
              <a:gd name="T49" fmla="*/ 0 h 80"/>
              <a:gd name="T50" fmla="*/ 40322500 w 32"/>
              <a:gd name="T51" fmla="*/ 0 h 80"/>
              <a:gd name="T52" fmla="*/ 40322500 w 32"/>
              <a:gd name="T53" fmla="*/ 0 h 80"/>
              <a:gd name="T54" fmla="*/ 80645000 w 32"/>
              <a:gd name="T55" fmla="*/ 0 h 80"/>
              <a:gd name="T56" fmla="*/ 80645000 w 32"/>
              <a:gd name="T57" fmla="*/ 0 h 80"/>
              <a:gd name="T58" fmla="*/ 80645000 w 32"/>
              <a:gd name="T59" fmla="*/ 20161250 h 80"/>
              <a:gd name="T60" fmla="*/ 60483750 w 32"/>
              <a:gd name="T61" fmla="*/ 20161250 h 80"/>
              <a:gd name="T62" fmla="*/ 60483750 w 32"/>
              <a:gd name="T63" fmla="*/ 20161250 h 80"/>
              <a:gd name="T64" fmla="*/ 60483750 w 32"/>
              <a:gd name="T65" fmla="*/ 20161250 h 80"/>
              <a:gd name="T66" fmla="*/ 60483750 w 32"/>
              <a:gd name="T67" fmla="*/ 20161250 h 80"/>
              <a:gd name="T68" fmla="*/ 60483750 w 32"/>
              <a:gd name="T69" fmla="*/ 20161250 h 80"/>
              <a:gd name="T70" fmla="*/ 60483750 w 32"/>
              <a:gd name="T71" fmla="*/ 40322500 h 80"/>
              <a:gd name="T72" fmla="*/ 60483750 w 32"/>
              <a:gd name="T73" fmla="*/ 40322500 h 80"/>
              <a:gd name="T74" fmla="*/ 40322500 w 32"/>
              <a:gd name="T75" fmla="*/ 80645000 h 80"/>
              <a:gd name="T76" fmla="*/ 40322500 w 32"/>
              <a:gd name="T77" fmla="*/ 141128750 h 80"/>
              <a:gd name="T78" fmla="*/ 40322500 w 32"/>
              <a:gd name="T79" fmla="*/ 161290000 h 80"/>
              <a:gd name="T80" fmla="*/ 60483750 w 32"/>
              <a:gd name="T81" fmla="*/ 181451250 h 80"/>
              <a:gd name="T82" fmla="*/ 60483750 w 32"/>
              <a:gd name="T83" fmla="*/ 181451250 h 80"/>
              <a:gd name="T84" fmla="*/ 60483750 w 32"/>
              <a:gd name="T85" fmla="*/ 201612500 h 80"/>
              <a:gd name="T86" fmla="*/ 60483750 w 32"/>
              <a:gd name="T87" fmla="*/ 201612500 h 80"/>
              <a:gd name="T88" fmla="*/ 60483750 w 32"/>
              <a:gd name="T89" fmla="*/ 201612500 h 80"/>
              <a:gd name="T90" fmla="*/ 60483750 w 32"/>
              <a:gd name="T91" fmla="*/ 201612500 h 80"/>
              <a:gd name="T92" fmla="*/ 80645000 w 32"/>
              <a:gd name="T93" fmla="*/ 201612500 h 8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2"/>
              <a:gd name="T142" fmla="*/ 0 h 80"/>
              <a:gd name="T143" fmla="*/ 32 w 32"/>
              <a:gd name="T144" fmla="*/ 80 h 8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2" h="80">
                <a:moveTo>
                  <a:pt x="32" y="80"/>
                </a:moveTo>
                <a:lnTo>
                  <a:pt x="32" y="80"/>
                </a:lnTo>
                <a:lnTo>
                  <a:pt x="24" y="80"/>
                </a:lnTo>
                <a:lnTo>
                  <a:pt x="16" y="80"/>
                </a:lnTo>
                <a:lnTo>
                  <a:pt x="0" y="80"/>
                </a:lnTo>
                <a:lnTo>
                  <a:pt x="8" y="80"/>
                </a:lnTo>
                <a:lnTo>
                  <a:pt x="8" y="72"/>
                </a:lnTo>
                <a:lnTo>
                  <a:pt x="8" y="64"/>
                </a:lnTo>
                <a:lnTo>
                  <a:pt x="8" y="56"/>
                </a:lnTo>
                <a:lnTo>
                  <a:pt x="8" y="32"/>
                </a:lnTo>
                <a:lnTo>
                  <a:pt x="8" y="24"/>
                </a:lnTo>
                <a:lnTo>
                  <a:pt x="8" y="16"/>
                </a:lnTo>
                <a:lnTo>
                  <a:pt x="8" y="8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24" y="0"/>
                </a:lnTo>
                <a:lnTo>
                  <a:pt x="32" y="0"/>
                </a:lnTo>
                <a:lnTo>
                  <a:pt x="32" y="8"/>
                </a:lnTo>
                <a:lnTo>
                  <a:pt x="24" y="8"/>
                </a:lnTo>
                <a:lnTo>
                  <a:pt x="24" y="16"/>
                </a:lnTo>
                <a:lnTo>
                  <a:pt x="16" y="32"/>
                </a:lnTo>
                <a:lnTo>
                  <a:pt x="16" y="56"/>
                </a:lnTo>
                <a:lnTo>
                  <a:pt x="16" y="64"/>
                </a:lnTo>
                <a:lnTo>
                  <a:pt x="24" y="72"/>
                </a:lnTo>
                <a:lnTo>
                  <a:pt x="24" y="80"/>
                </a:lnTo>
                <a:lnTo>
                  <a:pt x="32" y="80"/>
                </a:lnTo>
                <a:close/>
              </a:path>
            </a:pathLst>
          </a:custGeom>
          <a:noFill/>
          <a:ln w="12700">
            <a:solidFill>
              <a:srgbClr val="E153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33" name="Freeform 85"/>
          <p:cNvSpPr>
            <a:spLocks/>
          </p:cNvSpPr>
          <p:nvPr/>
        </p:nvSpPr>
        <p:spPr bwMode="auto">
          <a:xfrm>
            <a:off x="7988300" y="2095500"/>
            <a:ext cx="50800" cy="127000"/>
          </a:xfrm>
          <a:custGeom>
            <a:avLst/>
            <a:gdLst>
              <a:gd name="T0" fmla="*/ 80645000 w 32"/>
              <a:gd name="T1" fmla="*/ 201612500 h 80"/>
              <a:gd name="T2" fmla="*/ 60483750 w 32"/>
              <a:gd name="T3" fmla="*/ 201612500 h 80"/>
              <a:gd name="T4" fmla="*/ 40322500 w 32"/>
              <a:gd name="T5" fmla="*/ 201612500 h 80"/>
              <a:gd name="T6" fmla="*/ 0 w 32"/>
              <a:gd name="T7" fmla="*/ 201612500 h 80"/>
              <a:gd name="T8" fmla="*/ 0 w 32"/>
              <a:gd name="T9" fmla="*/ 201612500 h 80"/>
              <a:gd name="T10" fmla="*/ 20161250 w 32"/>
              <a:gd name="T11" fmla="*/ 201612500 h 80"/>
              <a:gd name="T12" fmla="*/ 20161250 w 32"/>
              <a:gd name="T13" fmla="*/ 201612500 h 80"/>
              <a:gd name="T14" fmla="*/ 20161250 w 32"/>
              <a:gd name="T15" fmla="*/ 201612500 h 80"/>
              <a:gd name="T16" fmla="*/ 20161250 w 32"/>
              <a:gd name="T17" fmla="*/ 181451250 h 80"/>
              <a:gd name="T18" fmla="*/ 20161250 w 32"/>
              <a:gd name="T19" fmla="*/ 161290000 h 80"/>
              <a:gd name="T20" fmla="*/ 20161250 w 32"/>
              <a:gd name="T21" fmla="*/ 141128750 h 80"/>
              <a:gd name="T22" fmla="*/ 20161250 w 32"/>
              <a:gd name="T23" fmla="*/ 80645000 h 80"/>
              <a:gd name="T24" fmla="*/ 20161250 w 32"/>
              <a:gd name="T25" fmla="*/ 40322500 h 80"/>
              <a:gd name="T26" fmla="*/ 20161250 w 32"/>
              <a:gd name="T27" fmla="*/ 20161250 h 80"/>
              <a:gd name="T28" fmla="*/ 20161250 w 32"/>
              <a:gd name="T29" fmla="*/ 20161250 h 80"/>
              <a:gd name="T30" fmla="*/ 20161250 w 32"/>
              <a:gd name="T31" fmla="*/ 20161250 h 80"/>
              <a:gd name="T32" fmla="*/ 0 w 32"/>
              <a:gd name="T33" fmla="*/ 20161250 h 80"/>
              <a:gd name="T34" fmla="*/ 0 w 32"/>
              <a:gd name="T35" fmla="*/ 20161250 h 80"/>
              <a:gd name="T36" fmla="*/ 0 w 32"/>
              <a:gd name="T37" fmla="*/ 0 h 80"/>
              <a:gd name="T38" fmla="*/ 40322500 w 32"/>
              <a:gd name="T39" fmla="*/ 0 h 80"/>
              <a:gd name="T40" fmla="*/ 60483750 w 32"/>
              <a:gd name="T41" fmla="*/ 0 h 80"/>
              <a:gd name="T42" fmla="*/ 80645000 w 32"/>
              <a:gd name="T43" fmla="*/ 0 h 80"/>
              <a:gd name="T44" fmla="*/ 80645000 w 32"/>
              <a:gd name="T45" fmla="*/ 20161250 h 80"/>
              <a:gd name="T46" fmla="*/ 60483750 w 32"/>
              <a:gd name="T47" fmla="*/ 20161250 h 80"/>
              <a:gd name="T48" fmla="*/ 60483750 w 32"/>
              <a:gd name="T49" fmla="*/ 20161250 h 80"/>
              <a:gd name="T50" fmla="*/ 60483750 w 32"/>
              <a:gd name="T51" fmla="*/ 20161250 h 80"/>
              <a:gd name="T52" fmla="*/ 60483750 w 32"/>
              <a:gd name="T53" fmla="*/ 40322500 h 80"/>
              <a:gd name="T54" fmla="*/ 60483750 w 32"/>
              <a:gd name="T55" fmla="*/ 40322500 h 80"/>
              <a:gd name="T56" fmla="*/ 40322500 w 32"/>
              <a:gd name="T57" fmla="*/ 80645000 h 80"/>
              <a:gd name="T58" fmla="*/ 40322500 w 32"/>
              <a:gd name="T59" fmla="*/ 141128750 h 80"/>
              <a:gd name="T60" fmla="*/ 60483750 w 32"/>
              <a:gd name="T61" fmla="*/ 181451250 h 80"/>
              <a:gd name="T62" fmla="*/ 60483750 w 32"/>
              <a:gd name="T63" fmla="*/ 181451250 h 80"/>
              <a:gd name="T64" fmla="*/ 60483750 w 32"/>
              <a:gd name="T65" fmla="*/ 201612500 h 80"/>
              <a:gd name="T66" fmla="*/ 60483750 w 32"/>
              <a:gd name="T67" fmla="*/ 201612500 h 80"/>
              <a:gd name="T68" fmla="*/ 60483750 w 32"/>
              <a:gd name="T69" fmla="*/ 201612500 h 8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2"/>
              <a:gd name="T106" fmla="*/ 0 h 80"/>
              <a:gd name="T107" fmla="*/ 32 w 32"/>
              <a:gd name="T108" fmla="*/ 80 h 8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2" h="80">
                <a:moveTo>
                  <a:pt x="32" y="80"/>
                </a:moveTo>
                <a:lnTo>
                  <a:pt x="32" y="80"/>
                </a:lnTo>
                <a:lnTo>
                  <a:pt x="24" y="80"/>
                </a:lnTo>
                <a:lnTo>
                  <a:pt x="16" y="80"/>
                </a:lnTo>
                <a:lnTo>
                  <a:pt x="0" y="80"/>
                </a:lnTo>
                <a:lnTo>
                  <a:pt x="8" y="80"/>
                </a:lnTo>
                <a:lnTo>
                  <a:pt x="8" y="72"/>
                </a:lnTo>
                <a:lnTo>
                  <a:pt x="8" y="64"/>
                </a:lnTo>
                <a:lnTo>
                  <a:pt x="8" y="56"/>
                </a:lnTo>
                <a:lnTo>
                  <a:pt x="8" y="32"/>
                </a:lnTo>
                <a:lnTo>
                  <a:pt x="8" y="24"/>
                </a:lnTo>
                <a:lnTo>
                  <a:pt x="8" y="16"/>
                </a:lnTo>
                <a:lnTo>
                  <a:pt x="8" y="8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24" y="0"/>
                </a:lnTo>
                <a:lnTo>
                  <a:pt x="32" y="0"/>
                </a:lnTo>
                <a:lnTo>
                  <a:pt x="32" y="8"/>
                </a:lnTo>
                <a:lnTo>
                  <a:pt x="24" y="8"/>
                </a:lnTo>
                <a:lnTo>
                  <a:pt x="24" y="16"/>
                </a:lnTo>
                <a:lnTo>
                  <a:pt x="16" y="32"/>
                </a:lnTo>
                <a:lnTo>
                  <a:pt x="16" y="56"/>
                </a:lnTo>
                <a:lnTo>
                  <a:pt x="16" y="64"/>
                </a:lnTo>
                <a:lnTo>
                  <a:pt x="24" y="72"/>
                </a:lnTo>
                <a:lnTo>
                  <a:pt x="24" y="80"/>
                </a:lnTo>
                <a:lnTo>
                  <a:pt x="32" y="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34" name="Freeform 86"/>
          <p:cNvSpPr>
            <a:spLocks/>
          </p:cNvSpPr>
          <p:nvPr/>
        </p:nvSpPr>
        <p:spPr bwMode="auto">
          <a:xfrm>
            <a:off x="8051800" y="2095500"/>
            <a:ext cx="114300" cy="139700"/>
          </a:xfrm>
          <a:custGeom>
            <a:avLst/>
            <a:gdLst>
              <a:gd name="T0" fmla="*/ 181451250 w 72"/>
              <a:gd name="T1" fmla="*/ 201612500 h 88"/>
              <a:gd name="T2" fmla="*/ 161290000 w 72"/>
              <a:gd name="T3" fmla="*/ 201612500 h 88"/>
              <a:gd name="T4" fmla="*/ 141128750 w 72"/>
              <a:gd name="T5" fmla="*/ 201612500 h 88"/>
              <a:gd name="T6" fmla="*/ 100806250 w 72"/>
              <a:gd name="T7" fmla="*/ 221773750 h 88"/>
              <a:gd name="T8" fmla="*/ 80645000 w 72"/>
              <a:gd name="T9" fmla="*/ 201612500 h 88"/>
              <a:gd name="T10" fmla="*/ 60483750 w 72"/>
              <a:gd name="T11" fmla="*/ 201612500 h 88"/>
              <a:gd name="T12" fmla="*/ 40322500 w 72"/>
              <a:gd name="T13" fmla="*/ 181451250 h 88"/>
              <a:gd name="T14" fmla="*/ 20161250 w 72"/>
              <a:gd name="T15" fmla="*/ 181451250 h 88"/>
              <a:gd name="T16" fmla="*/ 0 w 72"/>
              <a:gd name="T17" fmla="*/ 161290000 h 88"/>
              <a:gd name="T18" fmla="*/ 0 w 72"/>
              <a:gd name="T19" fmla="*/ 141128750 h 88"/>
              <a:gd name="T20" fmla="*/ 0 w 72"/>
              <a:gd name="T21" fmla="*/ 120967500 h 88"/>
              <a:gd name="T22" fmla="*/ 0 w 72"/>
              <a:gd name="T23" fmla="*/ 100806250 h 88"/>
              <a:gd name="T24" fmla="*/ 20161250 w 72"/>
              <a:gd name="T25" fmla="*/ 40322500 h 88"/>
              <a:gd name="T26" fmla="*/ 60483750 w 72"/>
              <a:gd name="T27" fmla="*/ 0 h 88"/>
              <a:gd name="T28" fmla="*/ 100806250 w 72"/>
              <a:gd name="T29" fmla="*/ 0 h 88"/>
              <a:gd name="T30" fmla="*/ 141128750 w 72"/>
              <a:gd name="T31" fmla="*/ 0 h 88"/>
              <a:gd name="T32" fmla="*/ 141128750 w 72"/>
              <a:gd name="T33" fmla="*/ 0 h 88"/>
              <a:gd name="T34" fmla="*/ 161290000 w 72"/>
              <a:gd name="T35" fmla="*/ 0 h 88"/>
              <a:gd name="T36" fmla="*/ 181451250 w 72"/>
              <a:gd name="T37" fmla="*/ 20161250 h 88"/>
              <a:gd name="T38" fmla="*/ 181451250 w 72"/>
              <a:gd name="T39" fmla="*/ 20161250 h 88"/>
              <a:gd name="T40" fmla="*/ 181451250 w 72"/>
              <a:gd name="T41" fmla="*/ 20161250 h 88"/>
              <a:gd name="T42" fmla="*/ 161290000 w 72"/>
              <a:gd name="T43" fmla="*/ 60483750 h 88"/>
              <a:gd name="T44" fmla="*/ 161290000 w 72"/>
              <a:gd name="T45" fmla="*/ 60483750 h 88"/>
              <a:gd name="T46" fmla="*/ 161290000 w 72"/>
              <a:gd name="T47" fmla="*/ 40322500 h 88"/>
              <a:gd name="T48" fmla="*/ 161290000 w 72"/>
              <a:gd name="T49" fmla="*/ 20161250 h 88"/>
              <a:gd name="T50" fmla="*/ 141128750 w 72"/>
              <a:gd name="T51" fmla="*/ 20161250 h 88"/>
              <a:gd name="T52" fmla="*/ 100806250 w 72"/>
              <a:gd name="T53" fmla="*/ 20161250 h 88"/>
              <a:gd name="T54" fmla="*/ 80645000 w 72"/>
              <a:gd name="T55" fmla="*/ 20161250 h 88"/>
              <a:gd name="T56" fmla="*/ 60483750 w 72"/>
              <a:gd name="T57" fmla="*/ 20161250 h 88"/>
              <a:gd name="T58" fmla="*/ 40322500 w 72"/>
              <a:gd name="T59" fmla="*/ 40322500 h 88"/>
              <a:gd name="T60" fmla="*/ 40322500 w 72"/>
              <a:gd name="T61" fmla="*/ 40322500 h 88"/>
              <a:gd name="T62" fmla="*/ 20161250 w 72"/>
              <a:gd name="T63" fmla="*/ 60483750 h 88"/>
              <a:gd name="T64" fmla="*/ 20161250 w 72"/>
              <a:gd name="T65" fmla="*/ 100806250 h 88"/>
              <a:gd name="T66" fmla="*/ 20161250 w 72"/>
              <a:gd name="T67" fmla="*/ 141128750 h 88"/>
              <a:gd name="T68" fmla="*/ 40322500 w 72"/>
              <a:gd name="T69" fmla="*/ 161290000 h 88"/>
              <a:gd name="T70" fmla="*/ 120967500 w 72"/>
              <a:gd name="T71" fmla="*/ 201612500 h 88"/>
              <a:gd name="T72" fmla="*/ 141128750 w 72"/>
              <a:gd name="T73" fmla="*/ 201612500 h 88"/>
              <a:gd name="T74" fmla="*/ 161290000 w 72"/>
              <a:gd name="T75" fmla="*/ 181451250 h 88"/>
              <a:gd name="T76" fmla="*/ 181451250 w 72"/>
              <a:gd name="T77" fmla="*/ 181451250 h 88"/>
              <a:gd name="T78" fmla="*/ 181451250 w 72"/>
              <a:gd name="T79" fmla="*/ 181451250 h 8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72"/>
              <a:gd name="T121" fmla="*/ 0 h 88"/>
              <a:gd name="T122" fmla="*/ 72 w 72"/>
              <a:gd name="T123" fmla="*/ 88 h 88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72" h="88">
                <a:moveTo>
                  <a:pt x="72" y="72"/>
                </a:moveTo>
                <a:lnTo>
                  <a:pt x="72" y="80"/>
                </a:lnTo>
                <a:lnTo>
                  <a:pt x="64" y="80"/>
                </a:lnTo>
                <a:lnTo>
                  <a:pt x="56" y="80"/>
                </a:lnTo>
                <a:lnTo>
                  <a:pt x="48" y="80"/>
                </a:lnTo>
                <a:lnTo>
                  <a:pt x="40" y="88"/>
                </a:lnTo>
                <a:lnTo>
                  <a:pt x="32" y="80"/>
                </a:lnTo>
                <a:lnTo>
                  <a:pt x="24" y="80"/>
                </a:lnTo>
                <a:lnTo>
                  <a:pt x="16" y="80"/>
                </a:lnTo>
                <a:lnTo>
                  <a:pt x="16" y="72"/>
                </a:lnTo>
                <a:lnTo>
                  <a:pt x="8" y="72"/>
                </a:lnTo>
                <a:lnTo>
                  <a:pt x="0" y="64"/>
                </a:lnTo>
                <a:lnTo>
                  <a:pt x="0" y="56"/>
                </a:lnTo>
                <a:lnTo>
                  <a:pt x="0" y="48"/>
                </a:lnTo>
                <a:lnTo>
                  <a:pt x="0" y="40"/>
                </a:lnTo>
                <a:lnTo>
                  <a:pt x="0" y="24"/>
                </a:lnTo>
                <a:lnTo>
                  <a:pt x="8" y="16"/>
                </a:lnTo>
                <a:lnTo>
                  <a:pt x="24" y="0"/>
                </a:lnTo>
                <a:lnTo>
                  <a:pt x="40" y="0"/>
                </a:lnTo>
                <a:lnTo>
                  <a:pt x="48" y="0"/>
                </a:lnTo>
                <a:lnTo>
                  <a:pt x="56" y="0"/>
                </a:lnTo>
                <a:lnTo>
                  <a:pt x="64" y="0"/>
                </a:lnTo>
                <a:lnTo>
                  <a:pt x="64" y="8"/>
                </a:lnTo>
                <a:lnTo>
                  <a:pt x="72" y="8"/>
                </a:lnTo>
                <a:lnTo>
                  <a:pt x="64" y="16"/>
                </a:lnTo>
                <a:lnTo>
                  <a:pt x="64" y="24"/>
                </a:lnTo>
                <a:lnTo>
                  <a:pt x="64" y="16"/>
                </a:lnTo>
                <a:lnTo>
                  <a:pt x="64" y="8"/>
                </a:lnTo>
                <a:lnTo>
                  <a:pt x="56" y="8"/>
                </a:lnTo>
                <a:lnTo>
                  <a:pt x="48" y="8"/>
                </a:lnTo>
                <a:lnTo>
                  <a:pt x="40" y="8"/>
                </a:lnTo>
                <a:lnTo>
                  <a:pt x="32" y="8"/>
                </a:lnTo>
                <a:lnTo>
                  <a:pt x="24" y="8"/>
                </a:lnTo>
                <a:lnTo>
                  <a:pt x="16" y="16"/>
                </a:lnTo>
                <a:lnTo>
                  <a:pt x="8" y="24"/>
                </a:lnTo>
                <a:lnTo>
                  <a:pt x="8" y="32"/>
                </a:lnTo>
                <a:lnTo>
                  <a:pt x="8" y="40"/>
                </a:lnTo>
                <a:lnTo>
                  <a:pt x="8" y="56"/>
                </a:lnTo>
                <a:lnTo>
                  <a:pt x="16" y="64"/>
                </a:lnTo>
                <a:lnTo>
                  <a:pt x="32" y="72"/>
                </a:lnTo>
                <a:lnTo>
                  <a:pt x="48" y="80"/>
                </a:lnTo>
                <a:lnTo>
                  <a:pt x="56" y="80"/>
                </a:lnTo>
                <a:lnTo>
                  <a:pt x="64" y="72"/>
                </a:lnTo>
                <a:lnTo>
                  <a:pt x="72" y="7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35" name="Freeform 87"/>
          <p:cNvSpPr>
            <a:spLocks/>
          </p:cNvSpPr>
          <p:nvPr/>
        </p:nvSpPr>
        <p:spPr bwMode="auto">
          <a:xfrm>
            <a:off x="8051800" y="2095500"/>
            <a:ext cx="114300" cy="139700"/>
          </a:xfrm>
          <a:custGeom>
            <a:avLst/>
            <a:gdLst>
              <a:gd name="T0" fmla="*/ 181451250 w 72"/>
              <a:gd name="T1" fmla="*/ 201612500 h 88"/>
              <a:gd name="T2" fmla="*/ 161290000 w 72"/>
              <a:gd name="T3" fmla="*/ 201612500 h 88"/>
              <a:gd name="T4" fmla="*/ 141128750 w 72"/>
              <a:gd name="T5" fmla="*/ 201612500 h 88"/>
              <a:gd name="T6" fmla="*/ 120967500 w 72"/>
              <a:gd name="T7" fmla="*/ 201612500 h 88"/>
              <a:gd name="T8" fmla="*/ 100806250 w 72"/>
              <a:gd name="T9" fmla="*/ 221773750 h 88"/>
              <a:gd name="T10" fmla="*/ 80645000 w 72"/>
              <a:gd name="T11" fmla="*/ 201612500 h 88"/>
              <a:gd name="T12" fmla="*/ 60483750 w 72"/>
              <a:gd name="T13" fmla="*/ 201612500 h 88"/>
              <a:gd name="T14" fmla="*/ 40322500 w 72"/>
              <a:gd name="T15" fmla="*/ 201612500 h 88"/>
              <a:gd name="T16" fmla="*/ 40322500 w 72"/>
              <a:gd name="T17" fmla="*/ 181451250 h 88"/>
              <a:gd name="T18" fmla="*/ 20161250 w 72"/>
              <a:gd name="T19" fmla="*/ 181451250 h 88"/>
              <a:gd name="T20" fmla="*/ 0 w 72"/>
              <a:gd name="T21" fmla="*/ 161290000 h 88"/>
              <a:gd name="T22" fmla="*/ 0 w 72"/>
              <a:gd name="T23" fmla="*/ 161290000 h 88"/>
              <a:gd name="T24" fmla="*/ 0 w 72"/>
              <a:gd name="T25" fmla="*/ 141128750 h 88"/>
              <a:gd name="T26" fmla="*/ 0 w 72"/>
              <a:gd name="T27" fmla="*/ 120967500 h 88"/>
              <a:gd name="T28" fmla="*/ 0 w 72"/>
              <a:gd name="T29" fmla="*/ 100806250 h 88"/>
              <a:gd name="T30" fmla="*/ 0 w 72"/>
              <a:gd name="T31" fmla="*/ 60483750 h 88"/>
              <a:gd name="T32" fmla="*/ 20161250 w 72"/>
              <a:gd name="T33" fmla="*/ 40322500 h 88"/>
              <a:gd name="T34" fmla="*/ 60483750 w 72"/>
              <a:gd name="T35" fmla="*/ 0 h 88"/>
              <a:gd name="T36" fmla="*/ 100806250 w 72"/>
              <a:gd name="T37" fmla="*/ 0 h 88"/>
              <a:gd name="T38" fmla="*/ 120967500 w 72"/>
              <a:gd name="T39" fmla="*/ 0 h 88"/>
              <a:gd name="T40" fmla="*/ 141128750 w 72"/>
              <a:gd name="T41" fmla="*/ 0 h 88"/>
              <a:gd name="T42" fmla="*/ 141128750 w 72"/>
              <a:gd name="T43" fmla="*/ 0 h 88"/>
              <a:gd name="T44" fmla="*/ 161290000 w 72"/>
              <a:gd name="T45" fmla="*/ 0 h 88"/>
              <a:gd name="T46" fmla="*/ 161290000 w 72"/>
              <a:gd name="T47" fmla="*/ 20161250 h 88"/>
              <a:gd name="T48" fmla="*/ 181451250 w 72"/>
              <a:gd name="T49" fmla="*/ 20161250 h 88"/>
              <a:gd name="T50" fmla="*/ 181451250 w 72"/>
              <a:gd name="T51" fmla="*/ 20161250 h 88"/>
              <a:gd name="T52" fmla="*/ 181451250 w 72"/>
              <a:gd name="T53" fmla="*/ 20161250 h 88"/>
              <a:gd name="T54" fmla="*/ 161290000 w 72"/>
              <a:gd name="T55" fmla="*/ 40322500 h 88"/>
              <a:gd name="T56" fmla="*/ 161290000 w 72"/>
              <a:gd name="T57" fmla="*/ 60483750 h 88"/>
              <a:gd name="T58" fmla="*/ 161290000 w 72"/>
              <a:gd name="T59" fmla="*/ 60483750 h 88"/>
              <a:gd name="T60" fmla="*/ 161290000 w 72"/>
              <a:gd name="T61" fmla="*/ 60483750 h 88"/>
              <a:gd name="T62" fmla="*/ 161290000 w 72"/>
              <a:gd name="T63" fmla="*/ 40322500 h 88"/>
              <a:gd name="T64" fmla="*/ 161290000 w 72"/>
              <a:gd name="T65" fmla="*/ 20161250 h 88"/>
              <a:gd name="T66" fmla="*/ 141128750 w 72"/>
              <a:gd name="T67" fmla="*/ 20161250 h 88"/>
              <a:gd name="T68" fmla="*/ 120967500 w 72"/>
              <a:gd name="T69" fmla="*/ 20161250 h 88"/>
              <a:gd name="T70" fmla="*/ 100806250 w 72"/>
              <a:gd name="T71" fmla="*/ 20161250 h 88"/>
              <a:gd name="T72" fmla="*/ 80645000 w 72"/>
              <a:gd name="T73" fmla="*/ 20161250 h 88"/>
              <a:gd name="T74" fmla="*/ 60483750 w 72"/>
              <a:gd name="T75" fmla="*/ 20161250 h 88"/>
              <a:gd name="T76" fmla="*/ 60483750 w 72"/>
              <a:gd name="T77" fmla="*/ 20161250 h 88"/>
              <a:gd name="T78" fmla="*/ 40322500 w 72"/>
              <a:gd name="T79" fmla="*/ 40322500 h 88"/>
              <a:gd name="T80" fmla="*/ 40322500 w 72"/>
              <a:gd name="T81" fmla="*/ 40322500 h 88"/>
              <a:gd name="T82" fmla="*/ 20161250 w 72"/>
              <a:gd name="T83" fmla="*/ 60483750 h 88"/>
              <a:gd name="T84" fmla="*/ 20161250 w 72"/>
              <a:gd name="T85" fmla="*/ 80645000 h 88"/>
              <a:gd name="T86" fmla="*/ 20161250 w 72"/>
              <a:gd name="T87" fmla="*/ 100806250 h 88"/>
              <a:gd name="T88" fmla="*/ 20161250 w 72"/>
              <a:gd name="T89" fmla="*/ 141128750 h 88"/>
              <a:gd name="T90" fmla="*/ 40322500 w 72"/>
              <a:gd name="T91" fmla="*/ 161290000 h 88"/>
              <a:gd name="T92" fmla="*/ 80645000 w 72"/>
              <a:gd name="T93" fmla="*/ 181451250 h 88"/>
              <a:gd name="T94" fmla="*/ 120967500 w 72"/>
              <a:gd name="T95" fmla="*/ 201612500 h 88"/>
              <a:gd name="T96" fmla="*/ 141128750 w 72"/>
              <a:gd name="T97" fmla="*/ 201612500 h 88"/>
              <a:gd name="T98" fmla="*/ 161290000 w 72"/>
              <a:gd name="T99" fmla="*/ 181451250 h 88"/>
              <a:gd name="T100" fmla="*/ 161290000 w 72"/>
              <a:gd name="T101" fmla="*/ 181451250 h 88"/>
              <a:gd name="T102" fmla="*/ 181451250 w 72"/>
              <a:gd name="T103" fmla="*/ 181451250 h 88"/>
              <a:gd name="T104" fmla="*/ 181451250 w 72"/>
              <a:gd name="T105" fmla="*/ 181451250 h 8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72"/>
              <a:gd name="T160" fmla="*/ 0 h 88"/>
              <a:gd name="T161" fmla="*/ 72 w 72"/>
              <a:gd name="T162" fmla="*/ 88 h 8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72" h="88">
                <a:moveTo>
                  <a:pt x="72" y="72"/>
                </a:moveTo>
                <a:lnTo>
                  <a:pt x="72" y="80"/>
                </a:lnTo>
                <a:lnTo>
                  <a:pt x="64" y="80"/>
                </a:lnTo>
                <a:lnTo>
                  <a:pt x="56" y="80"/>
                </a:lnTo>
                <a:lnTo>
                  <a:pt x="48" y="80"/>
                </a:lnTo>
                <a:lnTo>
                  <a:pt x="40" y="88"/>
                </a:lnTo>
                <a:lnTo>
                  <a:pt x="32" y="80"/>
                </a:lnTo>
                <a:lnTo>
                  <a:pt x="24" y="80"/>
                </a:lnTo>
                <a:lnTo>
                  <a:pt x="16" y="80"/>
                </a:lnTo>
                <a:lnTo>
                  <a:pt x="16" y="72"/>
                </a:lnTo>
                <a:lnTo>
                  <a:pt x="8" y="72"/>
                </a:lnTo>
                <a:lnTo>
                  <a:pt x="0" y="64"/>
                </a:lnTo>
                <a:lnTo>
                  <a:pt x="0" y="56"/>
                </a:lnTo>
                <a:lnTo>
                  <a:pt x="0" y="48"/>
                </a:lnTo>
                <a:lnTo>
                  <a:pt x="0" y="40"/>
                </a:lnTo>
                <a:lnTo>
                  <a:pt x="0" y="24"/>
                </a:lnTo>
                <a:lnTo>
                  <a:pt x="8" y="16"/>
                </a:lnTo>
                <a:lnTo>
                  <a:pt x="24" y="0"/>
                </a:lnTo>
                <a:lnTo>
                  <a:pt x="40" y="0"/>
                </a:lnTo>
                <a:lnTo>
                  <a:pt x="48" y="0"/>
                </a:lnTo>
                <a:lnTo>
                  <a:pt x="56" y="0"/>
                </a:lnTo>
                <a:lnTo>
                  <a:pt x="64" y="0"/>
                </a:lnTo>
                <a:lnTo>
                  <a:pt x="64" y="8"/>
                </a:lnTo>
                <a:lnTo>
                  <a:pt x="72" y="8"/>
                </a:lnTo>
                <a:lnTo>
                  <a:pt x="64" y="16"/>
                </a:lnTo>
                <a:lnTo>
                  <a:pt x="64" y="24"/>
                </a:lnTo>
                <a:lnTo>
                  <a:pt x="64" y="16"/>
                </a:lnTo>
                <a:lnTo>
                  <a:pt x="64" y="8"/>
                </a:lnTo>
                <a:lnTo>
                  <a:pt x="56" y="8"/>
                </a:lnTo>
                <a:lnTo>
                  <a:pt x="48" y="8"/>
                </a:lnTo>
                <a:lnTo>
                  <a:pt x="40" y="8"/>
                </a:lnTo>
                <a:lnTo>
                  <a:pt x="32" y="8"/>
                </a:lnTo>
                <a:lnTo>
                  <a:pt x="24" y="8"/>
                </a:lnTo>
                <a:lnTo>
                  <a:pt x="16" y="16"/>
                </a:lnTo>
                <a:lnTo>
                  <a:pt x="8" y="24"/>
                </a:lnTo>
                <a:lnTo>
                  <a:pt x="8" y="32"/>
                </a:lnTo>
                <a:lnTo>
                  <a:pt x="8" y="40"/>
                </a:lnTo>
                <a:lnTo>
                  <a:pt x="8" y="56"/>
                </a:lnTo>
                <a:lnTo>
                  <a:pt x="16" y="64"/>
                </a:lnTo>
                <a:lnTo>
                  <a:pt x="32" y="72"/>
                </a:lnTo>
                <a:lnTo>
                  <a:pt x="48" y="80"/>
                </a:lnTo>
                <a:lnTo>
                  <a:pt x="56" y="80"/>
                </a:lnTo>
                <a:lnTo>
                  <a:pt x="64" y="72"/>
                </a:lnTo>
                <a:lnTo>
                  <a:pt x="72" y="72"/>
                </a:lnTo>
                <a:close/>
              </a:path>
            </a:pathLst>
          </a:custGeom>
          <a:noFill/>
          <a:ln w="12700">
            <a:solidFill>
              <a:srgbClr val="E1534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36" name="Freeform 88"/>
          <p:cNvSpPr>
            <a:spLocks/>
          </p:cNvSpPr>
          <p:nvPr/>
        </p:nvSpPr>
        <p:spPr bwMode="auto">
          <a:xfrm>
            <a:off x="6388100" y="6019800"/>
            <a:ext cx="76200" cy="88900"/>
          </a:xfrm>
          <a:custGeom>
            <a:avLst/>
            <a:gdLst>
              <a:gd name="T0" fmla="*/ 100806250 w 48"/>
              <a:gd name="T1" fmla="*/ 0 h 56"/>
              <a:gd name="T2" fmla="*/ 100806250 w 48"/>
              <a:gd name="T3" fmla="*/ 0 h 56"/>
              <a:gd name="T4" fmla="*/ 100806250 w 48"/>
              <a:gd name="T5" fmla="*/ 0 h 56"/>
              <a:gd name="T6" fmla="*/ 120967500 w 48"/>
              <a:gd name="T7" fmla="*/ 20161250 h 56"/>
              <a:gd name="T8" fmla="*/ 120967500 w 48"/>
              <a:gd name="T9" fmla="*/ 20161250 h 56"/>
              <a:gd name="T10" fmla="*/ 120967500 w 48"/>
              <a:gd name="T11" fmla="*/ 20161250 h 56"/>
              <a:gd name="T12" fmla="*/ 120967500 w 48"/>
              <a:gd name="T13" fmla="*/ 40322500 h 56"/>
              <a:gd name="T14" fmla="*/ 120967500 w 48"/>
              <a:gd name="T15" fmla="*/ 40322500 h 56"/>
              <a:gd name="T16" fmla="*/ 120967500 w 48"/>
              <a:gd name="T17" fmla="*/ 40322500 h 56"/>
              <a:gd name="T18" fmla="*/ 120967500 w 48"/>
              <a:gd name="T19" fmla="*/ 40322500 h 56"/>
              <a:gd name="T20" fmla="*/ 100806250 w 48"/>
              <a:gd name="T21" fmla="*/ 40322500 h 56"/>
              <a:gd name="T22" fmla="*/ 100806250 w 48"/>
              <a:gd name="T23" fmla="*/ 40322500 h 56"/>
              <a:gd name="T24" fmla="*/ 100806250 w 48"/>
              <a:gd name="T25" fmla="*/ 40322500 h 56"/>
              <a:gd name="T26" fmla="*/ 100806250 w 48"/>
              <a:gd name="T27" fmla="*/ 40322500 h 56"/>
              <a:gd name="T28" fmla="*/ 100806250 w 48"/>
              <a:gd name="T29" fmla="*/ 40322500 h 56"/>
              <a:gd name="T30" fmla="*/ 100806250 w 48"/>
              <a:gd name="T31" fmla="*/ 40322500 h 56"/>
              <a:gd name="T32" fmla="*/ 100806250 w 48"/>
              <a:gd name="T33" fmla="*/ 20161250 h 56"/>
              <a:gd name="T34" fmla="*/ 100806250 w 48"/>
              <a:gd name="T35" fmla="*/ 20161250 h 56"/>
              <a:gd name="T36" fmla="*/ 80645000 w 48"/>
              <a:gd name="T37" fmla="*/ 20161250 h 56"/>
              <a:gd name="T38" fmla="*/ 80645000 w 48"/>
              <a:gd name="T39" fmla="*/ 20161250 h 56"/>
              <a:gd name="T40" fmla="*/ 80645000 w 48"/>
              <a:gd name="T41" fmla="*/ 20161250 h 56"/>
              <a:gd name="T42" fmla="*/ 80645000 w 48"/>
              <a:gd name="T43" fmla="*/ 0 h 56"/>
              <a:gd name="T44" fmla="*/ 80645000 w 48"/>
              <a:gd name="T45" fmla="*/ 0 h 56"/>
              <a:gd name="T46" fmla="*/ 80645000 w 48"/>
              <a:gd name="T47" fmla="*/ 0 h 56"/>
              <a:gd name="T48" fmla="*/ 60483750 w 48"/>
              <a:gd name="T49" fmla="*/ 0 h 56"/>
              <a:gd name="T50" fmla="*/ 60483750 w 48"/>
              <a:gd name="T51" fmla="*/ 0 h 56"/>
              <a:gd name="T52" fmla="*/ 60483750 w 48"/>
              <a:gd name="T53" fmla="*/ 0 h 56"/>
              <a:gd name="T54" fmla="*/ 40322500 w 48"/>
              <a:gd name="T55" fmla="*/ 20161250 h 56"/>
              <a:gd name="T56" fmla="*/ 40322500 w 48"/>
              <a:gd name="T57" fmla="*/ 20161250 h 56"/>
              <a:gd name="T58" fmla="*/ 40322500 w 48"/>
              <a:gd name="T59" fmla="*/ 40322500 h 56"/>
              <a:gd name="T60" fmla="*/ 40322500 w 48"/>
              <a:gd name="T61" fmla="*/ 60483750 h 56"/>
              <a:gd name="T62" fmla="*/ 40322500 w 48"/>
              <a:gd name="T63" fmla="*/ 60483750 h 56"/>
              <a:gd name="T64" fmla="*/ 40322500 w 48"/>
              <a:gd name="T65" fmla="*/ 80645000 h 56"/>
              <a:gd name="T66" fmla="*/ 40322500 w 48"/>
              <a:gd name="T67" fmla="*/ 100806250 h 56"/>
              <a:gd name="T68" fmla="*/ 40322500 w 48"/>
              <a:gd name="T69" fmla="*/ 100806250 h 56"/>
              <a:gd name="T70" fmla="*/ 60483750 w 48"/>
              <a:gd name="T71" fmla="*/ 100806250 h 56"/>
              <a:gd name="T72" fmla="*/ 80645000 w 48"/>
              <a:gd name="T73" fmla="*/ 120967500 h 56"/>
              <a:gd name="T74" fmla="*/ 80645000 w 48"/>
              <a:gd name="T75" fmla="*/ 120967500 h 56"/>
              <a:gd name="T76" fmla="*/ 100806250 w 48"/>
              <a:gd name="T77" fmla="*/ 100806250 h 56"/>
              <a:gd name="T78" fmla="*/ 100806250 w 48"/>
              <a:gd name="T79" fmla="*/ 100806250 h 56"/>
              <a:gd name="T80" fmla="*/ 100806250 w 48"/>
              <a:gd name="T81" fmla="*/ 100806250 h 56"/>
              <a:gd name="T82" fmla="*/ 100806250 w 48"/>
              <a:gd name="T83" fmla="*/ 100806250 h 56"/>
              <a:gd name="T84" fmla="*/ 120967500 w 48"/>
              <a:gd name="T85" fmla="*/ 80645000 h 56"/>
              <a:gd name="T86" fmla="*/ 120967500 w 48"/>
              <a:gd name="T87" fmla="*/ 80645000 h 56"/>
              <a:gd name="T88" fmla="*/ 120967500 w 48"/>
              <a:gd name="T89" fmla="*/ 80645000 h 56"/>
              <a:gd name="T90" fmla="*/ 120967500 w 48"/>
              <a:gd name="T91" fmla="*/ 80645000 h 56"/>
              <a:gd name="T92" fmla="*/ 120967500 w 48"/>
              <a:gd name="T93" fmla="*/ 100806250 h 56"/>
              <a:gd name="T94" fmla="*/ 100806250 w 48"/>
              <a:gd name="T95" fmla="*/ 120967500 h 56"/>
              <a:gd name="T96" fmla="*/ 100806250 w 48"/>
              <a:gd name="T97" fmla="*/ 120967500 h 56"/>
              <a:gd name="T98" fmla="*/ 80645000 w 48"/>
              <a:gd name="T99" fmla="*/ 120967500 h 56"/>
              <a:gd name="T100" fmla="*/ 60483750 w 48"/>
              <a:gd name="T101" fmla="*/ 141128750 h 56"/>
              <a:gd name="T102" fmla="*/ 60483750 w 48"/>
              <a:gd name="T103" fmla="*/ 141128750 h 56"/>
              <a:gd name="T104" fmla="*/ 40322500 w 48"/>
              <a:gd name="T105" fmla="*/ 120967500 h 56"/>
              <a:gd name="T106" fmla="*/ 20161250 w 48"/>
              <a:gd name="T107" fmla="*/ 120967500 h 56"/>
              <a:gd name="T108" fmla="*/ 20161250 w 48"/>
              <a:gd name="T109" fmla="*/ 120967500 h 56"/>
              <a:gd name="T110" fmla="*/ 20161250 w 48"/>
              <a:gd name="T111" fmla="*/ 100806250 h 56"/>
              <a:gd name="T112" fmla="*/ 0 w 48"/>
              <a:gd name="T113" fmla="*/ 60483750 h 56"/>
              <a:gd name="T114" fmla="*/ 0 w 48"/>
              <a:gd name="T115" fmla="*/ 60483750 h 56"/>
              <a:gd name="T116" fmla="*/ 20161250 w 48"/>
              <a:gd name="T117" fmla="*/ 40322500 h 56"/>
              <a:gd name="T118" fmla="*/ 20161250 w 48"/>
              <a:gd name="T119" fmla="*/ 20161250 h 56"/>
              <a:gd name="T120" fmla="*/ 20161250 w 48"/>
              <a:gd name="T121" fmla="*/ 20161250 h 56"/>
              <a:gd name="T122" fmla="*/ 40322500 w 48"/>
              <a:gd name="T123" fmla="*/ 0 h 56"/>
              <a:gd name="T124" fmla="*/ 80645000 w 48"/>
              <a:gd name="T125" fmla="*/ 0 h 5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48"/>
              <a:gd name="T190" fmla="*/ 0 h 56"/>
              <a:gd name="T191" fmla="*/ 48 w 48"/>
              <a:gd name="T192" fmla="*/ 56 h 5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48" h="56">
                <a:moveTo>
                  <a:pt x="32" y="0"/>
                </a:moveTo>
                <a:lnTo>
                  <a:pt x="40" y="0"/>
                </a:lnTo>
                <a:lnTo>
                  <a:pt x="48" y="8"/>
                </a:lnTo>
                <a:lnTo>
                  <a:pt x="48" y="16"/>
                </a:lnTo>
                <a:lnTo>
                  <a:pt x="40" y="16"/>
                </a:lnTo>
                <a:lnTo>
                  <a:pt x="40" y="8"/>
                </a:lnTo>
                <a:lnTo>
                  <a:pt x="32" y="8"/>
                </a:lnTo>
                <a:lnTo>
                  <a:pt x="32" y="0"/>
                </a:lnTo>
                <a:lnTo>
                  <a:pt x="24" y="0"/>
                </a:lnTo>
                <a:lnTo>
                  <a:pt x="16" y="8"/>
                </a:lnTo>
                <a:lnTo>
                  <a:pt x="16" y="16"/>
                </a:lnTo>
                <a:lnTo>
                  <a:pt x="16" y="24"/>
                </a:lnTo>
                <a:lnTo>
                  <a:pt x="16" y="32"/>
                </a:lnTo>
                <a:lnTo>
                  <a:pt x="16" y="40"/>
                </a:lnTo>
                <a:lnTo>
                  <a:pt x="24" y="40"/>
                </a:lnTo>
                <a:lnTo>
                  <a:pt x="32" y="48"/>
                </a:lnTo>
                <a:lnTo>
                  <a:pt x="40" y="40"/>
                </a:lnTo>
                <a:lnTo>
                  <a:pt x="48" y="32"/>
                </a:lnTo>
                <a:lnTo>
                  <a:pt x="48" y="40"/>
                </a:lnTo>
                <a:lnTo>
                  <a:pt x="40" y="48"/>
                </a:lnTo>
                <a:lnTo>
                  <a:pt x="32" y="48"/>
                </a:lnTo>
                <a:lnTo>
                  <a:pt x="24" y="56"/>
                </a:lnTo>
                <a:lnTo>
                  <a:pt x="16" y="48"/>
                </a:lnTo>
                <a:lnTo>
                  <a:pt x="8" y="48"/>
                </a:lnTo>
                <a:lnTo>
                  <a:pt x="8" y="40"/>
                </a:lnTo>
                <a:lnTo>
                  <a:pt x="0" y="24"/>
                </a:lnTo>
                <a:lnTo>
                  <a:pt x="8" y="16"/>
                </a:lnTo>
                <a:lnTo>
                  <a:pt x="8" y="8"/>
                </a:lnTo>
                <a:lnTo>
                  <a:pt x="16" y="0"/>
                </a:lnTo>
                <a:lnTo>
                  <a:pt x="32" y="0"/>
                </a:lnTo>
                <a:close/>
              </a:path>
            </a:pathLst>
          </a:custGeom>
          <a:noFill/>
          <a:ln w="12700">
            <a:solidFill>
              <a:srgbClr val="E567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37" name="Freeform 89"/>
          <p:cNvSpPr>
            <a:spLocks/>
          </p:cNvSpPr>
          <p:nvPr/>
        </p:nvSpPr>
        <p:spPr bwMode="auto">
          <a:xfrm>
            <a:off x="6388100" y="6019800"/>
            <a:ext cx="76200" cy="88900"/>
          </a:xfrm>
          <a:custGeom>
            <a:avLst/>
            <a:gdLst>
              <a:gd name="T0" fmla="*/ 100806250 w 48"/>
              <a:gd name="T1" fmla="*/ 0 h 56"/>
              <a:gd name="T2" fmla="*/ 100806250 w 48"/>
              <a:gd name="T3" fmla="*/ 0 h 56"/>
              <a:gd name="T4" fmla="*/ 120967500 w 48"/>
              <a:gd name="T5" fmla="*/ 20161250 h 56"/>
              <a:gd name="T6" fmla="*/ 120967500 w 48"/>
              <a:gd name="T7" fmla="*/ 40322500 h 56"/>
              <a:gd name="T8" fmla="*/ 120967500 w 48"/>
              <a:gd name="T9" fmla="*/ 40322500 h 56"/>
              <a:gd name="T10" fmla="*/ 100806250 w 48"/>
              <a:gd name="T11" fmla="*/ 40322500 h 56"/>
              <a:gd name="T12" fmla="*/ 100806250 w 48"/>
              <a:gd name="T13" fmla="*/ 40322500 h 56"/>
              <a:gd name="T14" fmla="*/ 100806250 w 48"/>
              <a:gd name="T15" fmla="*/ 40322500 h 56"/>
              <a:gd name="T16" fmla="*/ 100806250 w 48"/>
              <a:gd name="T17" fmla="*/ 20161250 h 56"/>
              <a:gd name="T18" fmla="*/ 80645000 w 48"/>
              <a:gd name="T19" fmla="*/ 20161250 h 56"/>
              <a:gd name="T20" fmla="*/ 80645000 w 48"/>
              <a:gd name="T21" fmla="*/ 20161250 h 56"/>
              <a:gd name="T22" fmla="*/ 80645000 w 48"/>
              <a:gd name="T23" fmla="*/ 0 h 56"/>
              <a:gd name="T24" fmla="*/ 60483750 w 48"/>
              <a:gd name="T25" fmla="*/ 0 h 56"/>
              <a:gd name="T26" fmla="*/ 60483750 w 48"/>
              <a:gd name="T27" fmla="*/ 0 h 56"/>
              <a:gd name="T28" fmla="*/ 40322500 w 48"/>
              <a:gd name="T29" fmla="*/ 20161250 h 56"/>
              <a:gd name="T30" fmla="*/ 40322500 w 48"/>
              <a:gd name="T31" fmla="*/ 60483750 h 56"/>
              <a:gd name="T32" fmla="*/ 40322500 w 48"/>
              <a:gd name="T33" fmla="*/ 80645000 h 56"/>
              <a:gd name="T34" fmla="*/ 40322500 w 48"/>
              <a:gd name="T35" fmla="*/ 100806250 h 56"/>
              <a:gd name="T36" fmla="*/ 80645000 w 48"/>
              <a:gd name="T37" fmla="*/ 120967500 h 56"/>
              <a:gd name="T38" fmla="*/ 100806250 w 48"/>
              <a:gd name="T39" fmla="*/ 100806250 h 56"/>
              <a:gd name="T40" fmla="*/ 100806250 w 48"/>
              <a:gd name="T41" fmla="*/ 100806250 h 56"/>
              <a:gd name="T42" fmla="*/ 120967500 w 48"/>
              <a:gd name="T43" fmla="*/ 80645000 h 56"/>
              <a:gd name="T44" fmla="*/ 120967500 w 48"/>
              <a:gd name="T45" fmla="*/ 80645000 h 56"/>
              <a:gd name="T46" fmla="*/ 120967500 w 48"/>
              <a:gd name="T47" fmla="*/ 100806250 h 56"/>
              <a:gd name="T48" fmla="*/ 100806250 w 48"/>
              <a:gd name="T49" fmla="*/ 120967500 h 56"/>
              <a:gd name="T50" fmla="*/ 60483750 w 48"/>
              <a:gd name="T51" fmla="*/ 141128750 h 56"/>
              <a:gd name="T52" fmla="*/ 40322500 w 48"/>
              <a:gd name="T53" fmla="*/ 120967500 h 56"/>
              <a:gd name="T54" fmla="*/ 20161250 w 48"/>
              <a:gd name="T55" fmla="*/ 120967500 h 56"/>
              <a:gd name="T56" fmla="*/ 0 w 48"/>
              <a:gd name="T57" fmla="*/ 60483750 h 56"/>
              <a:gd name="T58" fmla="*/ 20161250 w 48"/>
              <a:gd name="T59" fmla="*/ 40322500 h 56"/>
              <a:gd name="T60" fmla="*/ 20161250 w 48"/>
              <a:gd name="T61" fmla="*/ 20161250 h 56"/>
              <a:gd name="T62" fmla="*/ 80645000 w 48"/>
              <a:gd name="T63" fmla="*/ 0 h 5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48"/>
              <a:gd name="T97" fmla="*/ 0 h 56"/>
              <a:gd name="T98" fmla="*/ 48 w 48"/>
              <a:gd name="T99" fmla="*/ 56 h 5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48" h="56">
                <a:moveTo>
                  <a:pt x="32" y="0"/>
                </a:moveTo>
                <a:lnTo>
                  <a:pt x="40" y="0"/>
                </a:lnTo>
                <a:lnTo>
                  <a:pt x="48" y="8"/>
                </a:lnTo>
                <a:lnTo>
                  <a:pt x="48" y="16"/>
                </a:lnTo>
                <a:lnTo>
                  <a:pt x="40" y="16"/>
                </a:lnTo>
                <a:lnTo>
                  <a:pt x="40" y="8"/>
                </a:lnTo>
                <a:lnTo>
                  <a:pt x="32" y="8"/>
                </a:lnTo>
                <a:lnTo>
                  <a:pt x="32" y="0"/>
                </a:lnTo>
                <a:lnTo>
                  <a:pt x="24" y="0"/>
                </a:lnTo>
                <a:lnTo>
                  <a:pt x="16" y="8"/>
                </a:lnTo>
                <a:lnTo>
                  <a:pt x="16" y="16"/>
                </a:lnTo>
                <a:lnTo>
                  <a:pt x="16" y="24"/>
                </a:lnTo>
                <a:lnTo>
                  <a:pt x="16" y="32"/>
                </a:lnTo>
                <a:lnTo>
                  <a:pt x="16" y="40"/>
                </a:lnTo>
                <a:lnTo>
                  <a:pt x="24" y="40"/>
                </a:lnTo>
                <a:lnTo>
                  <a:pt x="32" y="48"/>
                </a:lnTo>
                <a:lnTo>
                  <a:pt x="40" y="40"/>
                </a:lnTo>
                <a:lnTo>
                  <a:pt x="48" y="32"/>
                </a:lnTo>
                <a:lnTo>
                  <a:pt x="48" y="40"/>
                </a:lnTo>
                <a:lnTo>
                  <a:pt x="40" y="48"/>
                </a:lnTo>
                <a:lnTo>
                  <a:pt x="32" y="48"/>
                </a:lnTo>
                <a:lnTo>
                  <a:pt x="24" y="56"/>
                </a:lnTo>
                <a:lnTo>
                  <a:pt x="16" y="48"/>
                </a:lnTo>
                <a:lnTo>
                  <a:pt x="8" y="48"/>
                </a:lnTo>
                <a:lnTo>
                  <a:pt x="8" y="40"/>
                </a:lnTo>
                <a:lnTo>
                  <a:pt x="0" y="24"/>
                </a:lnTo>
                <a:lnTo>
                  <a:pt x="8" y="16"/>
                </a:lnTo>
                <a:lnTo>
                  <a:pt x="8" y="8"/>
                </a:lnTo>
                <a:lnTo>
                  <a:pt x="16" y="0"/>
                </a:lnTo>
                <a:lnTo>
                  <a:pt x="3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38" name="Freeform 90"/>
          <p:cNvSpPr>
            <a:spLocks/>
          </p:cNvSpPr>
          <p:nvPr/>
        </p:nvSpPr>
        <p:spPr bwMode="auto">
          <a:xfrm>
            <a:off x="6477000" y="6019800"/>
            <a:ext cx="76200" cy="88900"/>
          </a:xfrm>
          <a:custGeom>
            <a:avLst/>
            <a:gdLst>
              <a:gd name="T0" fmla="*/ 0 w 48"/>
              <a:gd name="T1" fmla="*/ 60483750 h 56"/>
              <a:gd name="T2" fmla="*/ 0 w 48"/>
              <a:gd name="T3" fmla="*/ 40322500 h 56"/>
              <a:gd name="T4" fmla="*/ 0 w 48"/>
              <a:gd name="T5" fmla="*/ 40322500 h 56"/>
              <a:gd name="T6" fmla="*/ 20161250 w 48"/>
              <a:gd name="T7" fmla="*/ 20161250 h 56"/>
              <a:gd name="T8" fmla="*/ 20161250 w 48"/>
              <a:gd name="T9" fmla="*/ 20161250 h 56"/>
              <a:gd name="T10" fmla="*/ 20161250 w 48"/>
              <a:gd name="T11" fmla="*/ 20161250 h 56"/>
              <a:gd name="T12" fmla="*/ 20161250 w 48"/>
              <a:gd name="T13" fmla="*/ 20161250 h 56"/>
              <a:gd name="T14" fmla="*/ 40322500 w 48"/>
              <a:gd name="T15" fmla="*/ 0 h 56"/>
              <a:gd name="T16" fmla="*/ 40322500 w 48"/>
              <a:gd name="T17" fmla="*/ 0 h 56"/>
              <a:gd name="T18" fmla="*/ 60483750 w 48"/>
              <a:gd name="T19" fmla="*/ 0 h 56"/>
              <a:gd name="T20" fmla="*/ 60483750 w 48"/>
              <a:gd name="T21" fmla="*/ 0 h 56"/>
              <a:gd name="T22" fmla="*/ 60483750 w 48"/>
              <a:gd name="T23" fmla="*/ 0 h 56"/>
              <a:gd name="T24" fmla="*/ 60483750 w 48"/>
              <a:gd name="T25" fmla="*/ 0 h 56"/>
              <a:gd name="T26" fmla="*/ 80645000 w 48"/>
              <a:gd name="T27" fmla="*/ 0 h 56"/>
              <a:gd name="T28" fmla="*/ 80645000 w 48"/>
              <a:gd name="T29" fmla="*/ 0 h 56"/>
              <a:gd name="T30" fmla="*/ 100806250 w 48"/>
              <a:gd name="T31" fmla="*/ 20161250 h 56"/>
              <a:gd name="T32" fmla="*/ 100806250 w 48"/>
              <a:gd name="T33" fmla="*/ 20161250 h 56"/>
              <a:gd name="T34" fmla="*/ 100806250 w 48"/>
              <a:gd name="T35" fmla="*/ 20161250 h 56"/>
              <a:gd name="T36" fmla="*/ 100806250 w 48"/>
              <a:gd name="T37" fmla="*/ 20161250 h 56"/>
              <a:gd name="T38" fmla="*/ 120967500 w 48"/>
              <a:gd name="T39" fmla="*/ 40322500 h 56"/>
              <a:gd name="T40" fmla="*/ 120967500 w 48"/>
              <a:gd name="T41" fmla="*/ 40322500 h 56"/>
              <a:gd name="T42" fmla="*/ 120967500 w 48"/>
              <a:gd name="T43" fmla="*/ 60483750 h 56"/>
              <a:gd name="T44" fmla="*/ 120967500 w 48"/>
              <a:gd name="T45" fmla="*/ 60483750 h 56"/>
              <a:gd name="T46" fmla="*/ 120967500 w 48"/>
              <a:gd name="T47" fmla="*/ 60483750 h 56"/>
              <a:gd name="T48" fmla="*/ 120967500 w 48"/>
              <a:gd name="T49" fmla="*/ 60483750 h 56"/>
              <a:gd name="T50" fmla="*/ 120967500 w 48"/>
              <a:gd name="T51" fmla="*/ 100806250 h 56"/>
              <a:gd name="T52" fmla="*/ 120967500 w 48"/>
              <a:gd name="T53" fmla="*/ 100806250 h 56"/>
              <a:gd name="T54" fmla="*/ 100806250 w 48"/>
              <a:gd name="T55" fmla="*/ 120967500 h 56"/>
              <a:gd name="T56" fmla="*/ 100806250 w 48"/>
              <a:gd name="T57" fmla="*/ 120967500 h 56"/>
              <a:gd name="T58" fmla="*/ 100806250 w 48"/>
              <a:gd name="T59" fmla="*/ 120967500 h 56"/>
              <a:gd name="T60" fmla="*/ 100806250 w 48"/>
              <a:gd name="T61" fmla="*/ 120967500 h 56"/>
              <a:gd name="T62" fmla="*/ 80645000 w 48"/>
              <a:gd name="T63" fmla="*/ 120967500 h 56"/>
              <a:gd name="T64" fmla="*/ 80645000 w 48"/>
              <a:gd name="T65" fmla="*/ 120967500 h 56"/>
              <a:gd name="T66" fmla="*/ 60483750 w 48"/>
              <a:gd name="T67" fmla="*/ 141128750 h 56"/>
              <a:gd name="T68" fmla="*/ 60483750 w 48"/>
              <a:gd name="T69" fmla="*/ 141128750 h 56"/>
              <a:gd name="T70" fmla="*/ 60483750 w 48"/>
              <a:gd name="T71" fmla="*/ 141128750 h 56"/>
              <a:gd name="T72" fmla="*/ 60483750 w 48"/>
              <a:gd name="T73" fmla="*/ 141128750 h 56"/>
              <a:gd name="T74" fmla="*/ 40322500 w 48"/>
              <a:gd name="T75" fmla="*/ 120967500 h 56"/>
              <a:gd name="T76" fmla="*/ 40322500 w 48"/>
              <a:gd name="T77" fmla="*/ 120967500 h 56"/>
              <a:gd name="T78" fmla="*/ 20161250 w 48"/>
              <a:gd name="T79" fmla="*/ 120967500 h 56"/>
              <a:gd name="T80" fmla="*/ 20161250 w 48"/>
              <a:gd name="T81" fmla="*/ 120967500 h 56"/>
              <a:gd name="T82" fmla="*/ 20161250 w 48"/>
              <a:gd name="T83" fmla="*/ 120967500 h 56"/>
              <a:gd name="T84" fmla="*/ 20161250 w 48"/>
              <a:gd name="T85" fmla="*/ 120967500 h 56"/>
              <a:gd name="T86" fmla="*/ 0 w 48"/>
              <a:gd name="T87" fmla="*/ 100806250 h 56"/>
              <a:gd name="T88" fmla="*/ 0 w 48"/>
              <a:gd name="T89" fmla="*/ 100806250 h 56"/>
              <a:gd name="T90" fmla="*/ 0 w 48"/>
              <a:gd name="T91" fmla="*/ 60483750 h 56"/>
              <a:gd name="T92" fmla="*/ 0 w 48"/>
              <a:gd name="T93" fmla="*/ 60483750 h 5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8"/>
              <a:gd name="T142" fmla="*/ 0 h 56"/>
              <a:gd name="T143" fmla="*/ 48 w 48"/>
              <a:gd name="T144" fmla="*/ 56 h 5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8" h="56">
                <a:moveTo>
                  <a:pt x="0" y="24"/>
                </a:moveTo>
                <a:lnTo>
                  <a:pt x="0" y="16"/>
                </a:lnTo>
                <a:lnTo>
                  <a:pt x="8" y="8"/>
                </a:lnTo>
                <a:lnTo>
                  <a:pt x="16" y="0"/>
                </a:lnTo>
                <a:lnTo>
                  <a:pt x="24" y="0"/>
                </a:lnTo>
                <a:lnTo>
                  <a:pt x="32" y="0"/>
                </a:lnTo>
                <a:lnTo>
                  <a:pt x="40" y="8"/>
                </a:lnTo>
                <a:lnTo>
                  <a:pt x="48" y="16"/>
                </a:lnTo>
                <a:lnTo>
                  <a:pt x="48" y="24"/>
                </a:lnTo>
                <a:lnTo>
                  <a:pt x="48" y="40"/>
                </a:lnTo>
                <a:lnTo>
                  <a:pt x="40" y="48"/>
                </a:lnTo>
                <a:lnTo>
                  <a:pt x="32" y="48"/>
                </a:lnTo>
                <a:lnTo>
                  <a:pt x="24" y="56"/>
                </a:lnTo>
                <a:lnTo>
                  <a:pt x="16" y="48"/>
                </a:lnTo>
                <a:lnTo>
                  <a:pt x="8" y="48"/>
                </a:lnTo>
                <a:lnTo>
                  <a:pt x="0" y="40"/>
                </a:lnTo>
                <a:lnTo>
                  <a:pt x="0" y="24"/>
                </a:lnTo>
                <a:close/>
              </a:path>
            </a:pathLst>
          </a:custGeom>
          <a:noFill/>
          <a:ln w="12700">
            <a:solidFill>
              <a:srgbClr val="E567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39" name="Freeform 91"/>
          <p:cNvSpPr>
            <a:spLocks/>
          </p:cNvSpPr>
          <p:nvPr/>
        </p:nvSpPr>
        <p:spPr bwMode="auto">
          <a:xfrm>
            <a:off x="6489700" y="6019800"/>
            <a:ext cx="50800" cy="76200"/>
          </a:xfrm>
          <a:custGeom>
            <a:avLst/>
            <a:gdLst>
              <a:gd name="T0" fmla="*/ 40322500 w 32"/>
              <a:gd name="T1" fmla="*/ 0 h 48"/>
              <a:gd name="T2" fmla="*/ 20161250 w 32"/>
              <a:gd name="T3" fmla="*/ 0 h 48"/>
              <a:gd name="T4" fmla="*/ 20161250 w 32"/>
              <a:gd name="T5" fmla="*/ 0 h 48"/>
              <a:gd name="T6" fmla="*/ 20161250 w 32"/>
              <a:gd name="T7" fmla="*/ 20161250 h 48"/>
              <a:gd name="T8" fmla="*/ 20161250 w 32"/>
              <a:gd name="T9" fmla="*/ 20161250 h 48"/>
              <a:gd name="T10" fmla="*/ 20161250 w 32"/>
              <a:gd name="T11" fmla="*/ 20161250 h 48"/>
              <a:gd name="T12" fmla="*/ 20161250 w 32"/>
              <a:gd name="T13" fmla="*/ 20161250 h 48"/>
              <a:gd name="T14" fmla="*/ 0 w 32"/>
              <a:gd name="T15" fmla="*/ 40322500 h 48"/>
              <a:gd name="T16" fmla="*/ 0 w 32"/>
              <a:gd name="T17" fmla="*/ 40322500 h 48"/>
              <a:gd name="T18" fmla="*/ 0 w 32"/>
              <a:gd name="T19" fmla="*/ 60483750 h 48"/>
              <a:gd name="T20" fmla="*/ 0 w 32"/>
              <a:gd name="T21" fmla="*/ 60483750 h 48"/>
              <a:gd name="T22" fmla="*/ 0 w 32"/>
              <a:gd name="T23" fmla="*/ 60483750 h 48"/>
              <a:gd name="T24" fmla="*/ 0 w 32"/>
              <a:gd name="T25" fmla="*/ 60483750 h 48"/>
              <a:gd name="T26" fmla="*/ 0 w 32"/>
              <a:gd name="T27" fmla="*/ 80645000 h 48"/>
              <a:gd name="T28" fmla="*/ 0 w 32"/>
              <a:gd name="T29" fmla="*/ 80645000 h 48"/>
              <a:gd name="T30" fmla="*/ 20161250 w 32"/>
              <a:gd name="T31" fmla="*/ 100806250 h 48"/>
              <a:gd name="T32" fmla="*/ 20161250 w 32"/>
              <a:gd name="T33" fmla="*/ 100806250 h 48"/>
              <a:gd name="T34" fmla="*/ 20161250 w 32"/>
              <a:gd name="T35" fmla="*/ 100806250 h 48"/>
              <a:gd name="T36" fmla="*/ 20161250 w 32"/>
              <a:gd name="T37" fmla="*/ 100806250 h 48"/>
              <a:gd name="T38" fmla="*/ 20161250 w 32"/>
              <a:gd name="T39" fmla="*/ 120967500 h 48"/>
              <a:gd name="T40" fmla="*/ 20161250 w 32"/>
              <a:gd name="T41" fmla="*/ 120967500 h 48"/>
              <a:gd name="T42" fmla="*/ 40322500 w 32"/>
              <a:gd name="T43" fmla="*/ 120967500 h 48"/>
              <a:gd name="T44" fmla="*/ 40322500 w 32"/>
              <a:gd name="T45" fmla="*/ 120967500 h 48"/>
              <a:gd name="T46" fmla="*/ 40322500 w 32"/>
              <a:gd name="T47" fmla="*/ 120967500 h 48"/>
              <a:gd name="T48" fmla="*/ 40322500 w 32"/>
              <a:gd name="T49" fmla="*/ 120967500 h 48"/>
              <a:gd name="T50" fmla="*/ 60483750 w 32"/>
              <a:gd name="T51" fmla="*/ 120967500 h 48"/>
              <a:gd name="T52" fmla="*/ 60483750 w 32"/>
              <a:gd name="T53" fmla="*/ 120967500 h 48"/>
              <a:gd name="T54" fmla="*/ 80645000 w 32"/>
              <a:gd name="T55" fmla="*/ 120967500 h 48"/>
              <a:gd name="T56" fmla="*/ 80645000 w 32"/>
              <a:gd name="T57" fmla="*/ 120967500 h 48"/>
              <a:gd name="T58" fmla="*/ 80645000 w 32"/>
              <a:gd name="T59" fmla="*/ 120967500 h 48"/>
              <a:gd name="T60" fmla="*/ 80645000 w 32"/>
              <a:gd name="T61" fmla="*/ 120967500 h 48"/>
              <a:gd name="T62" fmla="*/ 80645000 w 32"/>
              <a:gd name="T63" fmla="*/ 100806250 h 48"/>
              <a:gd name="T64" fmla="*/ 80645000 w 32"/>
              <a:gd name="T65" fmla="*/ 100806250 h 48"/>
              <a:gd name="T66" fmla="*/ 80645000 w 32"/>
              <a:gd name="T67" fmla="*/ 80645000 h 48"/>
              <a:gd name="T68" fmla="*/ 80645000 w 32"/>
              <a:gd name="T69" fmla="*/ 80645000 h 48"/>
              <a:gd name="T70" fmla="*/ 80645000 w 32"/>
              <a:gd name="T71" fmla="*/ 80645000 h 48"/>
              <a:gd name="T72" fmla="*/ 80645000 w 32"/>
              <a:gd name="T73" fmla="*/ 80645000 h 48"/>
              <a:gd name="T74" fmla="*/ 80645000 w 32"/>
              <a:gd name="T75" fmla="*/ 60483750 h 48"/>
              <a:gd name="T76" fmla="*/ 80645000 w 32"/>
              <a:gd name="T77" fmla="*/ 60483750 h 48"/>
              <a:gd name="T78" fmla="*/ 60483750 w 32"/>
              <a:gd name="T79" fmla="*/ 20161250 h 48"/>
              <a:gd name="T80" fmla="*/ 60483750 w 32"/>
              <a:gd name="T81" fmla="*/ 20161250 h 48"/>
              <a:gd name="T82" fmla="*/ 60483750 w 32"/>
              <a:gd name="T83" fmla="*/ 20161250 h 48"/>
              <a:gd name="T84" fmla="*/ 60483750 w 32"/>
              <a:gd name="T85" fmla="*/ 20161250 h 48"/>
              <a:gd name="T86" fmla="*/ 60483750 w 32"/>
              <a:gd name="T87" fmla="*/ 20161250 h 48"/>
              <a:gd name="T88" fmla="*/ 60483750 w 32"/>
              <a:gd name="T89" fmla="*/ 20161250 h 48"/>
              <a:gd name="T90" fmla="*/ 40322500 w 32"/>
              <a:gd name="T91" fmla="*/ 0 h 48"/>
              <a:gd name="T92" fmla="*/ 40322500 w 32"/>
              <a:gd name="T93" fmla="*/ 0 h 4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2"/>
              <a:gd name="T142" fmla="*/ 0 h 48"/>
              <a:gd name="T143" fmla="*/ 32 w 32"/>
              <a:gd name="T144" fmla="*/ 48 h 48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2" h="48">
                <a:moveTo>
                  <a:pt x="16" y="0"/>
                </a:moveTo>
                <a:lnTo>
                  <a:pt x="8" y="0"/>
                </a:lnTo>
                <a:lnTo>
                  <a:pt x="8" y="8"/>
                </a:lnTo>
                <a:lnTo>
                  <a:pt x="0" y="16"/>
                </a:lnTo>
                <a:lnTo>
                  <a:pt x="0" y="24"/>
                </a:lnTo>
                <a:lnTo>
                  <a:pt x="0" y="32"/>
                </a:lnTo>
                <a:lnTo>
                  <a:pt x="8" y="40"/>
                </a:lnTo>
                <a:lnTo>
                  <a:pt x="8" y="48"/>
                </a:lnTo>
                <a:lnTo>
                  <a:pt x="16" y="48"/>
                </a:lnTo>
                <a:lnTo>
                  <a:pt x="24" y="48"/>
                </a:lnTo>
                <a:lnTo>
                  <a:pt x="32" y="48"/>
                </a:lnTo>
                <a:lnTo>
                  <a:pt x="32" y="40"/>
                </a:lnTo>
                <a:lnTo>
                  <a:pt x="32" y="32"/>
                </a:lnTo>
                <a:lnTo>
                  <a:pt x="32" y="24"/>
                </a:lnTo>
                <a:lnTo>
                  <a:pt x="24" y="8"/>
                </a:lnTo>
                <a:lnTo>
                  <a:pt x="16" y="0"/>
                </a:lnTo>
                <a:close/>
              </a:path>
            </a:pathLst>
          </a:custGeom>
          <a:noFill/>
          <a:ln w="12700">
            <a:solidFill>
              <a:srgbClr val="E567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40" name="Freeform 92"/>
          <p:cNvSpPr>
            <a:spLocks/>
          </p:cNvSpPr>
          <p:nvPr/>
        </p:nvSpPr>
        <p:spPr bwMode="auto">
          <a:xfrm>
            <a:off x="6477000" y="6019800"/>
            <a:ext cx="76200" cy="88900"/>
          </a:xfrm>
          <a:custGeom>
            <a:avLst/>
            <a:gdLst>
              <a:gd name="T0" fmla="*/ 0 w 48"/>
              <a:gd name="T1" fmla="*/ 60483750 h 56"/>
              <a:gd name="T2" fmla="*/ 0 w 48"/>
              <a:gd name="T3" fmla="*/ 60483750 h 56"/>
              <a:gd name="T4" fmla="*/ 0 w 48"/>
              <a:gd name="T5" fmla="*/ 40322500 h 56"/>
              <a:gd name="T6" fmla="*/ 20161250 w 48"/>
              <a:gd name="T7" fmla="*/ 20161250 h 56"/>
              <a:gd name="T8" fmla="*/ 20161250 w 48"/>
              <a:gd name="T9" fmla="*/ 20161250 h 56"/>
              <a:gd name="T10" fmla="*/ 40322500 w 48"/>
              <a:gd name="T11" fmla="*/ 0 h 56"/>
              <a:gd name="T12" fmla="*/ 60483750 w 48"/>
              <a:gd name="T13" fmla="*/ 0 h 56"/>
              <a:gd name="T14" fmla="*/ 60483750 w 48"/>
              <a:gd name="T15" fmla="*/ 0 h 56"/>
              <a:gd name="T16" fmla="*/ 80645000 w 48"/>
              <a:gd name="T17" fmla="*/ 0 h 56"/>
              <a:gd name="T18" fmla="*/ 100806250 w 48"/>
              <a:gd name="T19" fmla="*/ 20161250 h 56"/>
              <a:gd name="T20" fmla="*/ 100806250 w 48"/>
              <a:gd name="T21" fmla="*/ 20161250 h 56"/>
              <a:gd name="T22" fmla="*/ 120967500 w 48"/>
              <a:gd name="T23" fmla="*/ 40322500 h 56"/>
              <a:gd name="T24" fmla="*/ 120967500 w 48"/>
              <a:gd name="T25" fmla="*/ 60483750 h 56"/>
              <a:gd name="T26" fmla="*/ 120967500 w 48"/>
              <a:gd name="T27" fmla="*/ 60483750 h 56"/>
              <a:gd name="T28" fmla="*/ 120967500 w 48"/>
              <a:gd name="T29" fmla="*/ 100806250 h 56"/>
              <a:gd name="T30" fmla="*/ 100806250 w 48"/>
              <a:gd name="T31" fmla="*/ 120967500 h 56"/>
              <a:gd name="T32" fmla="*/ 100806250 w 48"/>
              <a:gd name="T33" fmla="*/ 120967500 h 56"/>
              <a:gd name="T34" fmla="*/ 80645000 w 48"/>
              <a:gd name="T35" fmla="*/ 120967500 h 56"/>
              <a:gd name="T36" fmla="*/ 60483750 w 48"/>
              <a:gd name="T37" fmla="*/ 141128750 h 56"/>
              <a:gd name="T38" fmla="*/ 60483750 w 48"/>
              <a:gd name="T39" fmla="*/ 141128750 h 56"/>
              <a:gd name="T40" fmla="*/ 40322500 w 48"/>
              <a:gd name="T41" fmla="*/ 120967500 h 56"/>
              <a:gd name="T42" fmla="*/ 20161250 w 48"/>
              <a:gd name="T43" fmla="*/ 120967500 h 56"/>
              <a:gd name="T44" fmla="*/ 20161250 w 48"/>
              <a:gd name="T45" fmla="*/ 120967500 h 56"/>
              <a:gd name="T46" fmla="*/ 0 w 48"/>
              <a:gd name="T47" fmla="*/ 100806250 h 56"/>
              <a:gd name="T48" fmla="*/ 0 w 48"/>
              <a:gd name="T49" fmla="*/ 60483750 h 56"/>
              <a:gd name="T50" fmla="*/ 0 w 48"/>
              <a:gd name="T51" fmla="*/ 60483750 h 56"/>
              <a:gd name="T52" fmla="*/ 0 w 48"/>
              <a:gd name="T53" fmla="*/ 60483750 h 56"/>
              <a:gd name="T54" fmla="*/ 60483750 w 48"/>
              <a:gd name="T55" fmla="*/ 0 h 56"/>
              <a:gd name="T56" fmla="*/ 40322500 w 48"/>
              <a:gd name="T57" fmla="*/ 0 h 56"/>
              <a:gd name="T58" fmla="*/ 40322500 w 48"/>
              <a:gd name="T59" fmla="*/ 20161250 h 56"/>
              <a:gd name="T60" fmla="*/ 40322500 w 48"/>
              <a:gd name="T61" fmla="*/ 20161250 h 56"/>
              <a:gd name="T62" fmla="*/ 20161250 w 48"/>
              <a:gd name="T63" fmla="*/ 40322500 h 56"/>
              <a:gd name="T64" fmla="*/ 20161250 w 48"/>
              <a:gd name="T65" fmla="*/ 60483750 h 56"/>
              <a:gd name="T66" fmla="*/ 20161250 w 48"/>
              <a:gd name="T67" fmla="*/ 60483750 h 56"/>
              <a:gd name="T68" fmla="*/ 20161250 w 48"/>
              <a:gd name="T69" fmla="*/ 80645000 h 56"/>
              <a:gd name="T70" fmla="*/ 40322500 w 48"/>
              <a:gd name="T71" fmla="*/ 100806250 h 56"/>
              <a:gd name="T72" fmla="*/ 40322500 w 48"/>
              <a:gd name="T73" fmla="*/ 100806250 h 56"/>
              <a:gd name="T74" fmla="*/ 40322500 w 48"/>
              <a:gd name="T75" fmla="*/ 120967500 h 56"/>
              <a:gd name="T76" fmla="*/ 60483750 w 48"/>
              <a:gd name="T77" fmla="*/ 120967500 h 56"/>
              <a:gd name="T78" fmla="*/ 60483750 w 48"/>
              <a:gd name="T79" fmla="*/ 120967500 h 56"/>
              <a:gd name="T80" fmla="*/ 80645000 w 48"/>
              <a:gd name="T81" fmla="*/ 120967500 h 56"/>
              <a:gd name="T82" fmla="*/ 100806250 w 48"/>
              <a:gd name="T83" fmla="*/ 120967500 h 56"/>
              <a:gd name="T84" fmla="*/ 100806250 w 48"/>
              <a:gd name="T85" fmla="*/ 120967500 h 56"/>
              <a:gd name="T86" fmla="*/ 100806250 w 48"/>
              <a:gd name="T87" fmla="*/ 100806250 h 56"/>
              <a:gd name="T88" fmla="*/ 100806250 w 48"/>
              <a:gd name="T89" fmla="*/ 80645000 h 56"/>
              <a:gd name="T90" fmla="*/ 100806250 w 48"/>
              <a:gd name="T91" fmla="*/ 80645000 h 56"/>
              <a:gd name="T92" fmla="*/ 100806250 w 48"/>
              <a:gd name="T93" fmla="*/ 60483750 h 56"/>
              <a:gd name="T94" fmla="*/ 80645000 w 48"/>
              <a:gd name="T95" fmla="*/ 20161250 h 56"/>
              <a:gd name="T96" fmla="*/ 80645000 w 48"/>
              <a:gd name="T97" fmla="*/ 20161250 h 56"/>
              <a:gd name="T98" fmla="*/ 80645000 w 48"/>
              <a:gd name="T99" fmla="*/ 20161250 h 56"/>
              <a:gd name="T100" fmla="*/ 60483750 w 48"/>
              <a:gd name="T101" fmla="*/ 0 h 56"/>
              <a:gd name="T102" fmla="*/ 60483750 w 48"/>
              <a:gd name="T103" fmla="*/ 0 h 56"/>
              <a:gd name="T104" fmla="*/ 0 w 48"/>
              <a:gd name="T105" fmla="*/ 60483750 h 5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8"/>
              <a:gd name="T160" fmla="*/ 0 h 56"/>
              <a:gd name="T161" fmla="*/ 48 w 48"/>
              <a:gd name="T162" fmla="*/ 56 h 5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8" h="56">
                <a:moveTo>
                  <a:pt x="0" y="24"/>
                </a:moveTo>
                <a:lnTo>
                  <a:pt x="0" y="24"/>
                </a:lnTo>
                <a:lnTo>
                  <a:pt x="0" y="16"/>
                </a:lnTo>
                <a:lnTo>
                  <a:pt x="8" y="8"/>
                </a:lnTo>
                <a:lnTo>
                  <a:pt x="16" y="0"/>
                </a:lnTo>
                <a:lnTo>
                  <a:pt x="24" y="0"/>
                </a:lnTo>
                <a:lnTo>
                  <a:pt x="32" y="0"/>
                </a:lnTo>
                <a:lnTo>
                  <a:pt x="40" y="8"/>
                </a:lnTo>
                <a:lnTo>
                  <a:pt x="48" y="16"/>
                </a:lnTo>
                <a:lnTo>
                  <a:pt x="48" y="24"/>
                </a:lnTo>
                <a:lnTo>
                  <a:pt x="48" y="40"/>
                </a:lnTo>
                <a:lnTo>
                  <a:pt x="40" y="48"/>
                </a:lnTo>
                <a:lnTo>
                  <a:pt x="32" y="48"/>
                </a:lnTo>
                <a:lnTo>
                  <a:pt x="24" y="56"/>
                </a:lnTo>
                <a:lnTo>
                  <a:pt x="16" y="48"/>
                </a:lnTo>
                <a:lnTo>
                  <a:pt x="8" y="48"/>
                </a:lnTo>
                <a:lnTo>
                  <a:pt x="0" y="40"/>
                </a:lnTo>
                <a:lnTo>
                  <a:pt x="0" y="24"/>
                </a:lnTo>
                <a:lnTo>
                  <a:pt x="24" y="0"/>
                </a:lnTo>
                <a:lnTo>
                  <a:pt x="16" y="0"/>
                </a:lnTo>
                <a:lnTo>
                  <a:pt x="16" y="8"/>
                </a:lnTo>
                <a:lnTo>
                  <a:pt x="8" y="16"/>
                </a:lnTo>
                <a:lnTo>
                  <a:pt x="8" y="24"/>
                </a:lnTo>
                <a:lnTo>
                  <a:pt x="8" y="32"/>
                </a:lnTo>
                <a:lnTo>
                  <a:pt x="16" y="40"/>
                </a:lnTo>
                <a:lnTo>
                  <a:pt x="16" y="48"/>
                </a:lnTo>
                <a:lnTo>
                  <a:pt x="24" y="48"/>
                </a:lnTo>
                <a:lnTo>
                  <a:pt x="32" y="48"/>
                </a:lnTo>
                <a:lnTo>
                  <a:pt x="40" y="48"/>
                </a:lnTo>
                <a:lnTo>
                  <a:pt x="40" y="40"/>
                </a:lnTo>
                <a:lnTo>
                  <a:pt x="40" y="32"/>
                </a:lnTo>
                <a:lnTo>
                  <a:pt x="40" y="24"/>
                </a:lnTo>
                <a:lnTo>
                  <a:pt x="32" y="8"/>
                </a:lnTo>
                <a:lnTo>
                  <a:pt x="24" y="0"/>
                </a:lnTo>
                <a:lnTo>
                  <a:pt x="0" y="24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41" name="Freeform 93"/>
          <p:cNvSpPr>
            <a:spLocks/>
          </p:cNvSpPr>
          <p:nvPr/>
        </p:nvSpPr>
        <p:spPr bwMode="auto">
          <a:xfrm>
            <a:off x="6565900" y="6019800"/>
            <a:ext cx="76200" cy="88900"/>
          </a:xfrm>
          <a:custGeom>
            <a:avLst/>
            <a:gdLst>
              <a:gd name="T0" fmla="*/ 80645000 w 48"/>
              <a:gd name="T1" fmla="*/ 0 h 56"/>
              <a:gd name="T2" fmla="*/ 100806250 w 48"/>
              <a:gd name="T3" fmla="*/ 0 h 56"/>
              <a:gd name="T4" fmla="*/ 120967500 w 48"/>
              <a:gd name="T5" fmla="*/ 20161250 h 56"/>
              <a:gd name="T6" fmla="*/ 120967500 w 48"/>
              <a:gd name="T7" fmla="*/ 40322500 h 56"/>
              <a:gd name="T8" fmla="*/ 100806250 w 48"/>
              <a:gd name="T9" fmla="*/ 40322500 h 56"/>
              <a:gd name="T10" fmla="*/ 100806250 w 48"/>
              <a:gd name="T11" fmla="*/ 40322500 h 56"/>
              <a:gd name="T12" fmla="*/ 100806250 w 48"/>
              <a:gd name="T13" fmla="*/ 40322500 h 56"/>
              <a:gd name="T14" fmla="*/ 100806250 w 48"/>
              <a:gd name="T15" fmla="*/ 40322500 h 56"/>
              <a:gd name="T16" fmla="*/ 80645000 w 48"/>
              <a:gd name="T17" fmla="*/ 20161250 h 56"/>
              <a:gd name="T18" fmla="*/ 80645000 w 48"/>
              <a:gd name="T19" fmla="*/ 20161250 h 56"/>
              <a:gd name="T20" fmla="*/ 80645000 w 48"/>
              <a:gd name="T21" fmla="*/ 20161250 h 56"/>
              <a:gd name="T22" fmla="*/ 80645000 w 48"/>
              <a:gd name="T23" fmla="*/ 0 h 56"/>
              <a:gd name="T24" fmla="*/ 60483750 w 48"/>
              <a:gd name="T25" fmla="*/ 0 h 56"/>
              <a:gd name="T26" fmla="*/ 60483750 w 48"/>
              <a:gd name="T27" fmla="*/ 0 h 56"/>
              <a:gd name="T28" fmla="*/ 40322500 w 48"/>
              <a:gd name="T29" fmla="*/ 20161250 h 56"/>
              <a:gd name="T30" fmla="*/ 20161250 w 48"/>
              <a:gd name="T31" fmla="*/ 60483750 h 56"/>
              <a:gd name="T32" fmla="*/ 20161250 w 48"/>
              <a:gd name="T33" fmla="*/ 80645000 h 56"/>
              <a:gd name="T34" fmla="*/ 40322500 w 48"/>
              <a:gd name="T35" fmla="*/ 100806250 h 56"/>
              <a:gd name="T36" fmla="*/ 80645000 w 48"/>
              <a:gd name="T37" fmla="*/ 120967500 h 56"/>
              <a:gd name="T38" fmla="*/ 80645000 w 48"/>
              <a:gd name="T39" fmla="*/ 100806250 h 56"/>
              <a:gd name="T40" fmla="*/ 100806250 w 48"/>
              <a:gd name="T41" fmla="*/ 100806250 h 56"/>
              <a:gd name="T42" fmla="*/ 120967500 w 48"/>
              <a:gd name="T43" fmla="*/ 80645000 h 56"/>
              <a:gd name="T44" fmla="*/ 120967500 w 48"/>
              <a:gd name="T45" fmla="*/ 80645000 h 56"/>
              <a:gd name="T46" fmla="*/ 100806250 w 48"/>
              <a:gd name="T47" fmla="*/ 100806250 h 56"/>
              <a:gd name="T48" fmla="*/ 100806250 w 48"/>
              <a:gd name="T49" fmla="*/ 120967500 h 56"/>
              <a:gd name="T50" fmla="*/ 60483750 w 48"/>
              <a:gd name="T51" fmla="*/ 141128750 h 56"/>
              <a:gd name="T52" fmla="*/ 40322500 w 48"/>
              <a:gd name="T53" fmla="*/ 120967500 h 56"/>
              <a:gd name="T54" fmla="*/ 20161250 w 48"/>
              <a:gd name="T55" fmla="*/ 120967500 h 56"/>
              <a:gd name="T56" fmla="*/ 0 w 48"/>
              <a:gd name="T57" fmla="*/ 60483750 h 56"/>
              <a:gd name="T58" fmla="*/ 0 w 48"/>
              <a:gd name="T59" fmla="*/ 40322500 h 56"/>
              <a:gd name="T60" fmla="*/ 20161250 w 48"/>
              <a:gd name="T61" fmla="*/ 20161250 h 56"/>
              <a:gd name="T62" fmla="*/ 60483750 w 48"/>
              <a:gd name="T63" fmla="*/ 0 h 5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48"/>
              <a:gd name="T97" fmla="*/ 0 h 56"/>
              <a:gd name="T98" fmla="*/ 48 w 48"/>
              <a:gd name="T99" fmla="*/ 56 h 5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48" h="56">
                <a:moveTo>
                  <a:pt x="24" y="0"/>
                </a:moveTo>
                <a:lnTo>
                  <a:pt x="32" y="0"/>
                </a:lnTo>
                <a:lnTo>
                  <a:pt x="40" y="0"/>
                </a:lnTo>
                <a:lnTo>
                  <a:pt x="40" y="8"/>
                </a:lnTo>
                <a:lnTo>
                  <a:pt x="48" y="8"/>
                </a:lnTo>
                <a:lnTo>
                  <a:pt x="48" y="16"/>
                </a:lnTo>
                <a:lnTo>
                  <a:pt x="40" y="16"/>
                </a:lnTo>
                <a:lnTo>
                  <a:pt x="32" y="16"/>
                </a:lnTo>
                <a:lnTo>
                  <a:pt x="32" y="8"/>
                </a:lnTo>
                <a:lnTo>
                  <a:pt x="32" y="0"/>
                </a:lnTo>
                <a:lnTo>
                  <a:pt x="24" y="0"/>
                </a:lnTo>
                <a:lnTo>
                  <a:pt x="16" y="8"/>
                </a:lnTo>
                <a:lnTo>
                  <a:pt x="8" y="16"/>
                </a:lnTo>
                <a:lnTo>
                  <a:pt x="8" y="24"/>
                </a:lnTo>
                <a:lnTo>
                  <a:pt x="8" y="32"/>
                </a:lnTo>
                <a:lnTo>
                  <a:pt x="16" y="40"/>
                </a:lnTo>
                <a:lnTo>
                  <a:pt x="24" y="40"/>
                </a:lnTo>
                <a:lnTo>
                  <a:pt x="32" y="48"/>
                </a:lnTo>
                <a:lnTo>
                  <a:pt x="32" y="40"/>
                </a:lnTo>
                <a:lnTo>
                  <a:pt x="40" y="40"/>
                </a:lnTo>
                <a:lnTo>
                  <a:pt x="48" y="32"/>
                </a:lnTo>
                <a:lnTo>
                  <a:pt x="40" y="40"/>
                </a:lnTo>
                <a:lnTo>
                  <a:pt x="40" y="48"/>
                </a:lnTo>
                <a:lnTo>
                  <a:pt x="32" y="48"/>
                </a:lnTo>
                <a:lnTo>
                  <a:pt x="24" y="56"/>
                </a:lnTo>
                <a:lnTo>
                  <a:pt x="16" y="48"/>
                </a:lnTo>
                <a:lnTo>
                  <a:pt x="8" y="48"/>
                </a:lnTo>
                <a:lnTo>
                  <a:pt x="0" y="40"/>
                </a:lnTo>
                <a:lnTo>
                  <a:pt x="0" y="24"/>
                </a:lnTo>
                <a:lnTo>
                  <a:pt x="0" y="16"/>
                </a:lnTo>
                <a:lnTo>
                  <a:pt x="8" y="8"/>
                </a:lnTo>
                <a:lnTo>
                  <a:pt x="16" y="0"/>
                </a:lnTo>
                <a:lnTo>
                  <a:pt x="24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42" name="Freeform 94"/>
          <p:cNvSpPr>
            <a:spLocks/>
          </p:cNvSpPr>
          <p:nvPr/>
        </p:nvSpPr>
        <p:spPr bwMode="auto">
          <a:xfrm>
            <a:off x="6565900" y="6019800"/>
            <a:ext cx="76200" cy="88900"/>
          </a:xfrm>
          <a:custGeom>
            <a:avLst/>
            <a:gdLst>
              <a:gd name="T0" fmla="*/ 80645000 w 48"/>
              <a:gd name="T1" fmla="*/ 0 h 56"/>
              <a:gd name="T2" fmla="*/ 100806250 w 48"/>
              <a:gd name="T3" fmla="*/ 0 h 56"/>
              <a:gd name="T4" fmla="*/ 100806250 w 48"/>
              <a:gd name="T5" fmla="*/ 0 h 56"/>
              <a:gd name="T6" fmla="*/ 100806250 w 48"/>
              <a:gd name="T7" fmla="*/ 20161250 h 56"/>
              <a:gd name="T8" fmla="*/ 120967500 w 48"/>
              <a:gd name="T9" fmla="*/ 20161250 h 56"/>
              <a:gd name="T10" fmla="*/ 120967500 w 48"/>
              <a:gd name="T11" fmla="*/ 20161250 h 56"/>
              <a:gd name="T12" fmla="*/ 120967500 w 48"/>
              <a:gd name="T13" fmla="*/ 40322500 h 56"/>
              <a:gd name="T14" fmla="*/ 100806250 w 48"/>
              <a:gd name="T15" fmla="*/ 40322500 h 56"/>
              <a:gd name="T16" fmla="*/ 100806250 w 48"/>
              <a:gd name="T17" fmla="*/ 40322500 h 56"/>
              <a:gd name="T18" fmla="*/ 100806250 w 48"/>
              <a:gd name="T19" fmla="*/ 40322500 h 56"/>
              <a:gd name="T20" fmla="*/ 100806250 w 48"/>
              <a:gd name="T21" fmla="*/ 40322500 h 56"/>
              <a:gd name="T22" fmla="*/ 100806250 w 48"/>
              <a:gd name="T23" fmla="*/ 40322500 h 56"/>
              <a:gd name="T24" fmla="*/ 100806250 w 48"/>
              <a:gd name="T25" fmla="*/ 40322500 h 56"/>
              <a:gd name="T26" fmla="*/ 100806250 w 48"/>
              <a:gd name="T27" fmla="*/ 40322500 h 56"/>
              <a:gd name="T28" fmla="*/ 100806250 w 48"/>
              <a:gd name="T29" fmla="*/ 40322500 h 56"/>
              <a:gd name="T30" fmla="*/ 80645000 w 48"/>
              <a:gd name="T31" fmla="*/ 40322500 h 56"/>
              <a:gd name="T32" fmla="*/ 80645000 w 48"/>
              <a:gd name="T33" fmla="*/ 20161250 h 56"/>
              <a:gd name="T34" fmla="*/ 80645000 w 48"/>
              <a:gd name="T35" fmla="*/ 20161250 h 56"/>
              <a:gd name="T36" fmla="*/ 80645000 w 48"/>
              <a:gd name="T37" fmla="*/ 20161250 h 56"/>
              <a:gd name="T38" fmla="*/ 80645000 w 48"/>
              <a:gd name="T39" fmla="*/ 20161250 h 56"/>
              <a:gd name="T40" fmla="*/ 80645000 w 48"/>
              <a:gd name="T41" fmla="*/ 20161250 h 56"/>
              <a:gd name="T42" fmla="*/ 80645000 w 48"/>
              <a:gd name="T43" fmla="*/ 0 h 56"/>
              <a:gd name="T44" fmla="*/ 80645000 w 48"/>
              <a:gd name="T45" fmla="*/ 0 h 56"/>
              <a:gd name="T46" fmla="*/ 80645000 w 48"/>
              <a:gd name="T47" fmla="*/ 0 h 56"/>
              <a:gd name="T48" fmla="*/ 60483750 w 48"/>
              <a:gd name="T49" fmla="*/ 0 h 56"/>
              <a:gd name="T50" fmla="*/ 60483750 w 48"/>
              <a:gd name="T51" fmla="*/ 0 h 56"/>
              <a:gd name="T52" fmla="*/ 60483750 w 48"/>
              <a:gd name="T53" fmla="*/ 0 h 56"/>
              <a:gd name="T54" fmla="*/ 40322500 w 48"/>
              <a:gd name="T55" fmla="*/ 20161250 h 56"/>
              <a:gd name="T56" fmla="*/ 40322500 w 48"/>
              <a:gd name="T57" fmla="*/ 20161250 h 56"/>
              <a:gd name="T58" fmla="*/ 20161250 w 48"/>
              <a:gd name="T59" fmla="*/ 40322500 h 56"/>
              <a:gd name="T60" fmla="*/ 20161250 w 48"/>
              <a:gd name="T61" fmla="*/ 60483750 h 56"/>
              <a:gd name="T62" fmla="*/ 20161250 w 48"/>
              <a:gd name="T63" fmla="*/ 60483750 h 56"/>
              <a:gd name="T64" fmla="*/ 20161250 w 48"/>
              <a:gd name="T65" fmla="*/ 80645000 h 56"/>
              <a:gd name="T66" fmla="*/ 40322500 w 48"/>
              <a:gd name="T67" fmla="*/ 100806250 h 56"/>
              <a:gd name="T68" fmla="*/ 40322500 w 48"/>
              <a:gd name="T69" fmla="*/ 100806250 h 56"/>
              <a:gd name="T70" fmla="*/ 60483750 w 48"/>
              <a:gd name="T71" fmla="*/ 100806250 h 56"/>
              <a:gd name="T72" fmla="*/ 80645000 w 48"/>
              <a:gd name="T73" fmla="*/ 120967500 h 56"/>
              <a:gd name="T74" fmla="*/ 80645000 w 48"/>
              <a:gd name="T75" fmla="*/ 120967500 h 56"/>
              <a:gd name="T76" fmla="*/ 80645000 w 48"/>
              <a:gd name="T77" fmla="*/ 100806250 h 56"/>
              <a:gd name="T78" fmla="*/ 100806250 w 48"/>
              <a:gd name="T79" fmla="*/ 100806250 h 56"/>
              <a:gd name="T80" fmla="*/ 100806250 w 48"/>
              <a:gd name="T81" fmla="*/ 100806250 h 56"/>
              <a:gd name="T82" fmla="*/ 100806250 w 48"/>
              <a:gd name="T83" fmla="*/ 100806250 h 56"/>
              <a:gd name="T84" fmla="*/ 120967500 w 48"/>
              <a:gd name="T85" fmla="*/ 80645000 h 56"/>
              <a:gd name="T86" fmla="*/ 120967500 w 48"/>
              <a:gd name="T87" fmla="*/ 80645000 h 56"/>
              <a:gd name="T88" fmla="*/ 120967500 w 48"/>
              <a:gd name="T89" fmla="*/ 80645000 h 56"/>
              <a:gd name="T90" fmla="*/ 120967500 w 48"/>
              <a:gd name="T91" fmla="*/ 80645000 h 56"/>
              <a:gd name="T92" fmla="*/ 100806250 w 48"/>
              <a:gd name="T93" fmla="*/ 100806250 h 56"/>
              <a:gd name="T94" fmla="*/ 100806250 w 48"/>
              <a:gd name="T95" fmla="*/ 120967500 h 56"/>
              <a:gd name="T96" fmla="*/ 100806250 w 48"/>
              <a:gd name="T97" fmla="*/ 120967500 h 56"/>
              <a:gd name="T98" fmla="*/ 80645000 w 48"/>
              <a:gd name="T99" fmla="*/ 120967500 h 56"/>
              <a:gd name="T100" fmla="*/ 60483750 w 48"/>
              <a:gd name="T101" fmla="*/ 141128750 h 56"/>
              <a:gd name="T102" fmla="*/ 60483750 w 48"/>
              <a:gd name="T103" fmla="*/ 141128750 h 56"/>
              <a:gd name="T104" fmla="*/ 40322500 w 48"/>
              <a:gd name="T105" fmla="*/ 120967500 h 56"/>
              <a:gd name="T106" fmla="*/ 20161250 w 48"/>
              <a:gd name="T107" fmla="*/ 120967500 h 56"/>
              <a:gd name="T108" fmla="*/ 20161250 w 48"/>
              <a:gd name="T109" fmla="*/ 120967500 h 56"/>
              <a:gd name="T110" fmla="*/ 0 w 48"/>
              <a:gd name="T111" fmla="*/ 100806250 h 56"/>
              <a:gd name="T112" fmla="*/ 0 w 48"/>
              <a:gd name="T113" fmla="*/ 60483750 h 56"/>
              <a:gd name="T114" fmla="*/ 0 w 48"/>
              <a:gd name="T115" fmla="*/ 60483750 h 56"/>
              <a:gd name="T116" fmla="*/ 0 w 48"/>
              <a:gd name="T117" fmla="*/ 40322500 h 56"/>
              <a:gd name="T118" fmla="*/ 20161250 w 48"/>
              <a:gd name="T119" fmla="*/ 20161250 h 56"/>
              <a:gd name="T120" fmla="*/ 20161250 w 48"/>
              <a:gd name="T121" fmla="*/ 20161250 h 56"/>
              <a:gd name="T122" fmla="*/ 40322500 w 48"/>
              <a:gd name="T123" fmla="*/ 0 h 56"/>
              <a:gd name="T124" fmla="*/ 60483750 w 48"/>
              <a:gd name="T125" fmla="*/ 0 h 5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48"/>
              <a:gd name="T190" fmla="*/ 0 h 56"/>
              <a:gd name="T191" fmla="*/ 48 w 48"/>
              <a:gd name="T192" fmla="*/ 56 h 5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48" h="56">
                <a:moveTo>
                  <a:pt x="24" y="0"/>
                </a:moveTo>
                <a:lnTo>
                  <a:pt x="32" y="0"/>
                </a:lnTo>
                <a:lnTo>
                  <a:pt x="40" y="0"/>
                </a:lnTo>
                <a:lnTo>
                  <a:pt x="40" y="8"/>
                </a:lnTo>
                <a:lnTo>
                  <a:pt x="48" y="8"/>
                </a:lnTo>
                <a:lnTo>
                  <a:pt x="48" y="16"/>
                </a:lnTo>
                <a:lnTo>
                  <a:pt x="40" y="16"/>
                </a:lnTo>
                <a:lnTo>
                  <a:pt x="32" y="16"/>
                </a:lnTo>
                <a:lnTo>
                  <a:pt x="32" y="8"/>
                </a:lnTo>
                <a:lnTo>
                  <a:pt x="32" y="0"/>
                </a:lnTo>
                <a:lnTo>
                  <a:pt x="24" y="0"/>
                </a:lnTo>
                <a:lnTo>
                  <a:pt x="16" y="8"/>
                </a:lnTo>
                <a:lnTo>
                  <a:pt x="8" y="16"/>
                </a:lnTo>
                <a:lnTo>
                  <a:pt x="8" y="24"/>
                </a:lnTo>
                <a:lnTo>
                  <a:pt x="8" y="32"/>
                </a:lnTo>
                <a:lnTo>
                  <a:pt x="16" y="40"/>
                </a:lnTo>
                <a:lnTo>
                  <a:pt x="24" y="40"/>
                </a:lnTo>
                <a:lnTo>
                  <a:pt x="32" y="48"/>
                </a:lnTo>
                <a:lnTo>
                  <a:pt x="32" y="40"/>
                </a:lnTo>
                <a:lnTo>
                  <a:pt x="40" y="40"/>
                </a:lnTo>
                <a:lnTo>
                  <a:pt x="48" y="32"/>
                </a:lnTo>
                <a:lnTo>
                  <a:pt x="40" y="40"/>
                </a:lnTo>
                <a:lnTo>
                  <a:pt x="40" y="48"/>
                </a:lnTo>
                <a:lnTo>
                  <a:pt x="32" y="48"/>
                </a:lnTo>
                <a:lnTo>
                  <a:pt x="24" y="56"/>
                </a:lnTo>
                <a:lnTo>
                  <a:pt x="16" y="48"/>
                </a:lnTo>
                <a:lnTo>
                  <a:pt x="8" y="48"/>
                </a:lnTo>
                <a:lnTo>
                  <a:pt x="0" y="40"/>
                </a:lnTo>
                <a:lnTo>
                  <a:pt x="0" y="24"/>
                </a:lnTo>
                <a:lnTo>
                  <a:pt x="0" y="16"/>
                </a:lnTo>
                <a:lnTo>
                  <a:pt x="8" y="8"/>
                </a:lnTo>
                <a:lnTo>
                  <a:pt x="16" y="0"/>
                </a:lnTo>
                <a:lnTo>
                  <a:pt x="24" y="0"/>
                </a:lnTo>
                <a:close/>
              </a:path>
            </a:pathLst>
          </a:custGeom>
          <a:noFill/>
          <a:ln w="12700">
            <a:solidFill>
              <a:srgbClr val="E567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43" name="Freeform 95"/>
          <p:cNvSpPr>
            <a:spLocks/>
          </p:cNvSpPr>
          <p:nvPr/>
        </p:nvSpPr>
        <p:spPr bwMode="auto">
          <a:xfrm>
            <a:off x="6642100" y="5981700"/>
            <a:ext cx="88900" cy="127000"/>
          </a:xfrm>
          <a:custGeom>
            <a:avLst/>
            <a:gdLst>
              <a:gd name="T0" fmla="*/ 20161250 w 56"/>
              <a:gd name="T1" fmla="*/ 181451250 h 80"/>
              <a:gd name="T2" fmla="*/ 20161250 w 56"/>
              <a:gd name="T3" fmla="*/ 181451250 h 80"/>
              <a:gd name="T4" fmla="*/ 20161250 w 56"/>
              <a:gd name="T5" fmla="*/ 181451250 h 80"/>
              <a:gd name="T6" fmla="*/ 20161250 w 56"/>
              <a:gd name="T7" fmla="*/ 161290000 h 80"/>
              <a:gd name="T8" fmla="*/ 20161250 w 56"/>
              <a:gd name="T9" fmla="*/ 20161250 h 80"/>
              <a:gd name="T10" fmla="*/ 20161250 w 56"/>
              <a:gd name="T11" fmla="*/ 20161250 h 80"/>
              <a:gd name="T12" fmla="*/ 20161250 w 56"/>
              <a:gd name="T13" fmla="*/ 20161250 h 80"/>
              <a:gd name="T14" fmla="*/ 20161250 w 56"/>
              <a:gd name="T15" fmla="*/ 20161250 h 80"/>
              <a:gd name="T16" fmla="*/ 20161250 w 56"/>
              <a:gd name="T17" fmla="*/ 20161250 h 80"/>
              <a:gd name="T18" fmla="*/ 20161250 w 56"/>
              <a:gd name="T19" fmla="*/ 20161250 h 80"/>
              <a:gd name="T20" fmla="*/ 20161250 w 56"/>
              <a:gd name="T21" fmla="*/ 20161250 h 80"/>
              <a:gd name="T22" fmla="*/ 20161250 w 56"/>
              <a:gd name="T23" fmla="*/ 20161250 h 80"/>
              <a:gd name="T24" fmla="*/ 0 w 56"/>
              <a:gd name="T25" fmla="*/ 20161250 h 80"/>
              <a:gd name="T26" fmla="*/ 0 w 56"/>
              <a:gd name="T27" fmla="*/ 0 h 80"/>
              <a:gd name="T28" fmla="*/ 0 w 56"/>
              <a:gd name="T29" fmla="*/ 0 h 80"/>
              <a:gd name="T30" fmla="*/ 20161250 w 56"/>
              <a:gd name="T31" fmla="*/ 0 h 80"/>
              <a:gd name="T32" fmla="*/ 20161250 w 56"/>
              <a:gd name="T33" fmla="*/ 0 h 80"/>
              <a:gd name="T34" fmla="*/ 40322500 w 56"/>
              <a:gd name="T35" fmla="*/ 0 h 80"/>
              <a:gd name="T36" fmla="*/ 40322500 w 56"/>
              <a:gd name="T37" fmla="*/ 0 h 80"/>
              <a:gd name="T38" fmla="*/ 40322500 w 56"/>
              <a:gd name="T39" fmla="*/ 0 h 80"/>
              <a:gd name="T40" fmla="*/ 60483750 w 56"/>
              <a:gd name="T41" fmla="*/ 0 h 80"/>
              <a:gd name="T42" fmla="*/ 60483750 w 56"/>
              <a:gd name="T43" fmla="*/ 80645000 h 80"/>
              <a:gd name="T44" fmla="*/ 60483750 w 56"/>
              <a:gd name="T45" fmla="*/ 80645000 h 80"/>
              <a:gd name="T46" fmla="*/ 60483750 w 56"/>
              <a:gd name="T47" fmla="*/ 60483750 h 80"/>
              <a:gd name="T48" fmla="*/ 60483750 w 56"/>
              <a:gd name="T49" fmla="*/ 60483750 h 80"/>
              <a:gd name="T50" fmla="*/ 100806250 w 56"/>
              <a:gd name="T51" fmla="*/ 60483750 h 80"/>
              <a:gd name="T52" fmla="*/ 100806250 w 56"/>
              <a:gd name="T53" fmla="*/ 60483750 h 80"/>
              <a:gd name="T54" fmla="*/ 120967500 w 56"/>
              <a:gd name="T55" fmla="*/ 80645000 h 80"/>
              <a:gd name="T56" fmla="*/ 120967500 w 56"/>
              <a:gd name="T57" fmla="*/ 80645000 h 80"/>
              <a:gd name="T58" fmla="*/ 120967500 w 56"/>
              <a:gd name="T59" fmla="*/ 100806250 h 80"/>
              <a:gd name="T60" fmla="*/ 120967500 w 56"/>
              <a:gd name="T61" fmla="*/ 100806250 h 80"/>
              <a:gd name="T62" fmla="*/ 120967500 w 56"/>
              <a:gd name="T63" fmla="*/ 161290000 h 80"/>
              <a:gd name="T64" fmla="*/ 120967500 w 56"/>
              <a:gd name="T65" fmla="*/ 181451250 h 80"/>
              <a:gd name="T66" fmla="*/ 141128750 w 56"/>
              <a:gd name="T67" fmla="*/ 181451250 h 80"/>
              <a:gd name="T68" fmla="*/ 141128750 w 56"/>
              <a:gd name="T69" fmla="*/ 181451250 h 80"/>
              <a:gd name="T70" fmla="*/ 141128750 w 56"/>
              <a:gd name="T71" fmla="*/ 181451250 h 80"/>
              <a:gd name="T72" fmla="*/ 141128750 w 56"/>
              <a:gd name="T73" fmla="*/ 201612500 h 80"/>
              <a:gd name="T74" fmla="*/ 80645000 w 56"/>
              <a:gd name="T75" fmla="*/ 201612500 h 80"/>
              <a:gd name="T76" fmla="*/ 80645000 w 56"/>
              <a:gd name="T77" fmla="*/ 201612500 h 80"/>
              <a:gd name="T78" fmla="*/ 80645000 w 56"/>
              <a:gd name="T79" fmla="*/ 181451250 h 80"/>
              <a:gd name="T80" fmla="*/ 100806250 w 56"/>
              <a:gd name="T81" fmla="*/ 181451250 h 80"/>
              <a:gd name="T82" fmla="*/ 100806250 w 56"/>
              <a:gd name="T83" fmla="*/ 181451250 h 80"/>
              <a:gd name="T84" fmla="*/ 100806250 w 56"/>
              <a:gd name="T85" fmla="*/ 181451250 h 80"/>
              <a:gd name="T86" fmla="*/ 100806250 w 56"/>
              <a:gd name="T87" fmla="*/ 161290000 h 80"/>
              <a:gd name="T88" fmla="*/ 100806250 w 56"/>
              <a:gd name="T89" fmla="*/ 100806250 h 80"/>
              <a:gd name="T90" fmla="*/ 100806250 w 56"/>
              <a:gd name="T91" fmla="*/ 100806250 h 80"/>
              <a:gd name="T92" fmla="*/ 100806250 w 56"/>
              <a:gd name="T93" fmla="*/ 80645000 h 80"/>
              <a:gd name="T94" fmla="*/ 100806250 w 56"/>
              <a:gd name="T95" fmla="*/ 80645000 h 80"/>
              <a:gd name="T96" fmla="*/ 80645000 w 56"/>
              <a:gd name="T97" fmla="*/ 80645000 h 80"/>
              <a:gd name="T98" fmla="*/ 80645000 w 56"/>
              <a:gd name="T99" fmla="*/ 80645000 h 80"/>
              <a:gd name="T100" fmla="*/ 60483750 w 56"/>
              <a:gd name="T101" fmla="*/ 80645000 h 80"/>
              <a:gd name="T102" fmla="*/ 60483750 w 56"/>
              <a:gd name="T103" fmla="*/ 80645000 h 80"/>
              <a:gd name="T104" fmla="*/ 60483750 w 56"/>
              <a:gd name="T105" fmla="*/ 100806250 h 80"/>
              <a:gd name="T106" fmla="*/ 60483750 w 56"/>
              <a:gd name="T107" fmla="*/ 161290000 h 80"/>
              <a:gd name="T108" fmla="*/ 60483750 w 56"/>
              <a:gd name="T109" fmla="*/ 161290000 h 80"/>
              <a:gd name="T110" fmla="*/ 60483750 w 56"/>
              <a:gd name="T111" fmla="*/ 181451250 h 80"/>
              <a:gd name="T112" fmla="*/ 60483750 w 56"/>
              <a:gd name="T113" fmla="*/ 181451250 h 80"/>
              <a:gd name="T114" fmla="*/ 80645000 w 56"/>
              <a:gd name="T115" fmla="*/ 181451250 h 80"/>
              <a:gd name="T116" fmla="*/ 80645000 w 56"/>
              <a:gd name="T117" fmla="*/ 181451250 h 80"/>
              <a:gd name="T118" fmla="*/ 80645000 w 56"/>
              <a:gd name="T119" fmla="*/ 201612500 h 80"/>
              <a:gd name="T120" fmla="*/ 0 w 56"/>
              <a:gd name="T121" fmla="*/ 201612500 h 80"/>
              <a:gd name="T122" fmla="*/ 0 w 56"/>
              <a:gd name="T123" fmla="*/ 181451250 h 8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56"/>
              <a:gd name="T187" fmla="*/ 0 h 80"/>
              <a:gd name="T188" fmla="*/ 56 w 56"/>
              <a:gd name="T189" fmla="*/ 80 h 8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56" h="80">
                <a:moveTo>
                  <a:pt x="0" y="72"/>
                </a:moveTo>
                <a:lnTo>
                  <a:pt x="8" y="72"/>
                </a:lnTo>
                <a:lnTo>
                  <a:pt x="8" y="64"/>
                </a:lnTo>
                <a:lnTo>
                  <a:pt x="8" y="8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24" y="0"/>
                </a:lnTo>
                <a:lnTo>
                  <a:pt x="24" y="32"/>
                </a:lnTo>
                <a:lnTo>
                  <a:pt x="24" y="24"/>
                </a:lnTo>
                <a:lnTo>
                  <a:pt x="32" y="24"/>
                </a:lnTo>
                <a:lnTo>
                  <a:pt x="40" y="24"/>
                </a:lnTo>
                <a:lnTo>
                  <a:pt x="48" y="24"/>
                </a:lnTo>
                <a:lnTo>
                  <a:pt x="48" y="32"/>
                </a:lnTo>
                <a:lnTo>
                  <a:pt x="48" y="40"/>
                </a:lnTo>
                <a:lnTo>
                  <a:pt x="48" y="64"/>
                </a:lnTo>
                <a:lnTo>
                  <a:pt x="48" y="72"/>
                </a:lnTo>
                <a:lnTo>
                  <a:pt x="56" y="72"/>
                </a:lnTo>
                <a:lnTo>
                  <a:pt x="56" y="80"/>
                </a:lnTo>
                <a:lnTo>
                  <a:pt x="32" y="80"/>
                </a:lnTo>
                <a:lnTo>
                  <a:pt x="32" y="72"/>
                </a:lnTo>
                <a:lnTo>
                  <a:pt x="40" y="72"/>
                </a:lnTo>
                <a:lnTo>
                  <a:pt x="40" y="64"/>
                </a:lnTo>
                <a:lnTo>
                  <a:pt x="40" y="40"/>
                </a:lnTo>
                <a:lnTo>
                  <a:pt x="40" y="32"/>
                </a:lnTo>
                <a:lnTo>
                  <a:pt x="32" y="32"/>
                </a:lnTo>
                <a:lnTo>
                  <a:pt x="24" y="32"/>
                </a:lnTo>
                <a:lnTo>
                  <a:pt x="24" y="40"/>
                </a:lnTo>
                <a:lnTo>
                  <a:pt x="24" y="64"/>
                </a:lnTo>
                <a:lnTo>
                  <a:pt x="24" y="72"/>
                </a:lnTo>
                <a:lnTo>
                  <a:pt x="32" y="72"/>
                </a:lnTo>
                <a:lnTo>
                  <a:pt x="32" y="80"/>
                </a:lnTo>
                <a:lnTo>
                  <a:pt x="0" y="80"/>
                </a:lnTo>
                <a:lnTo>
                  <a:pt x="0" y="72"/>
                </a:lnTo>
                <a:close/>
              </a:path>
            </a:pathLst>
          </a:custGeom>
          <a:noFill/>
          <a:ln w="12700">
            <a:solidFill>
              <a:srgbClr val="E567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44" name="Freeform 96"/>
          <p:cNvSpPr>
            <a:spLocks/>
          </p:cNvSpPr>
          <p:nvPr/>
        </p:nvSpPr>
        <p:spPr bwMode="auto">
          <a:xfrm>
            <a:off x="6642100" y="5981700"/>
            <a:ext cx="88900" cy="127000"/>
          </a:xfrm>
          <a:custGeom>
            <a:avLst/>
            <a:gdLst>
              <a:gd name="T0" fmla="*/ 20161250 w 56"/>
              <a:gd name="T1" fmla="*/ 181451250 h 80"/>
              <a:gd name="T2" fmla="*/ 20161250 w 56"/>
              <a:gd name="T3" fmla="*/ 181451250 h 80"/>
              <a:gd name="T4" fmla="*/ 20161250 w 56"/>
              <a:gd name="T5" fmla="*/ 161290000 h 80"/>
              <a:gd name="T6" fmla="*/ 20161250 w 56"/>
              <a:gd name="T7" fmla="*/ 20161250 h 80"/>
              <a:gd name="T8" fmla="*/ 20161250 w 56"/>
              <a:gd name="T9" fmla="*/ 20161250 h 80"/>
              <a:gd name="T10" fmla="*/ 20161250 w 56"/>
              <a:gd name="T11" fmla="*/ 20161250 h 80"/>
              <a:gd name="T12" fmla="*/ 20161250 w 56"/>
              <a:gd name="T13" fmla="*/ 20161250 h 80"/>
              <a:gd name="T14" fmla="*/ 20161250 w 56"/>
              <a:gd name="T15" fmla="*/ 20161250 h 80"/>
              <a:gd name="T16" fmla="*/ 20161250 w 56"/>
              <a:gd name="T17" fmla="*/ 20161250 h 80"/>
              <a:gd name="T18" fmla="*/ 0 w 56"/>
              <a:gd name="T19" fmla="*/ 20161250 h 80"/>
              <a:gd name="T20" fmla="*/ 0 w 56"/>
              <a:gd name="T21" fmla="*/ 0 h 80"/>
              <a:gd name="T22" fmla="*/ 20161250 w 56"/>
              <a:gd name="T23" fmla="*/ 0 h 80"/>
              <a:gd name="T24" fmla="*/ 20161250 w 56"/>
              <a:gd name="T25" fmla="*/ 0 h 80"/>
              <a:gd name="T26" fmla="*/ 40322500 w 56"/>
              <a:gd name="T27" fmla="*/ 0 h 80"/>
              <a:gd name="T28" fmla="*/ 40322500 w 56"/>
              <a:gd name="T29" fmla="*/ 0 h 80"/>
              <a:gd name="T30" fmla="*/ 60483750 w 56"/>
              <a:gd name="T31" fmla="*/ 0 h 80"/>
              <a:gd name="T32" fmla="*/ 60483750 w 56"/>
              <a:gd name="T33" fmla="*/ 80645000 h 80"/>
              <a:gd name="T34" fmla="*/ 60483750 w 56"/>
              <a:gd name="T35" fmla="*/ 80645000 h 80"/>
              <a:gd name="T36" fmla="*/ 60483750 w 56"/>
              <a:gd name="T37" fmla="*/ 60483750 h 80"/>
              <a:gd name="T38" fmla="*/ 100806250 w 56"/>
              <a:gd name="T39" fmla="*/ 60483750 h 80"/>
              <a:gd name="T40" fmla="*/ 120967500 w 56"/>
              <a:gd name="T41" fmla="*/ 60483750 h 80"/>
              <a:gd name="T42" fmla="*/ 120967500 w 56"/>
              <a:gd name="T43" fmla="*/ 80645000 h 80"/>
              <a:gd name="T44" fmla="*/ 120967500 w 56"/>
              <a:gd name="T45" fmla="*/ 100806250 h 80"/>
              <a:gd name="T46" fmla="*/ 120967500 w 56"/>
              <a:gd name="T47" fmla="*/ 161290000 h 80"/>
              <a:gd name="T48" fmla="*/ 120967500 w 56"/>
              <a:gd name="T49" fmla="*/ 181451250 h 80"/>
              <a:gd name="T50" fmla="*/ 141128750 w 56"/>
              <a:gd name="T51" fmla="*/ 181451250 h 80"/>
              <a:gd name="T52" fmla="*/ 141128750 w 56"/>
              <a:gd name="T53" fmla="*/ 181451250 h 80"/>
              <a:gd name="T54" fmla="*/ 141128750 w 56"/>
              <a:gd name="T55" fmla="*/ 201612500 h 80"/>
              <a:gd name="T56" fmla="*/ 80645000 w 56"/>
              <a:gd name="T57" fmla="*/ 201612500 h 80"/>
              <a:gd name="T58" fmla="*/ 80645000 w 56"/>
              <a:gd name="T59" fmla="*/ 181451250 h 80"/>
              <a:gd name="T60" fmla="*/ 100806250 w 56"/>
              <a:gd name="T61" fmla="*/ 181451250 h 80"/>
              <a:gd name="T62" fmla="*/ 100806250 w 56"/>
              <a:gd name="T63" fmla="*/ 181451250 h 80"/>
              <a:gd name="T64" fmla="*/ 100806250 w 56"/>
              <a:gd name="T65" fmla="*/ 161290000 h 80"/>
              <a:gd name="T66" fmla="*/ 100806250 w 56"/>
              <a:gd name="T67" fmla="*/ 100806250 h 80"/>
              <a:gd name="T68" fmla="*/ 100806250 w 56"/>
              <a:gd name="T69" fmla="*/ 100806250 h 80"/>
              <a:gd name="T70" fmla="*/ 100806250 w 56"/>
              <a:gd name="T71" fmla="*/ 80645000 h 80"/>
              <a:gd name="T72" fmla="*/ 80645000 w 56"/>
              <a:gd name="T73" fmla="*/ 80645000 h 80"/>
              <a:gd name="T74" fmla="*/ 80645000 w 56"/>
              <a:gd name="T75" fmla="*/ 80645000 h 80"/>
              <a:gd name="T76" fmla="*/ 60483750 w 56"/>
              <a:gd name="T77" fmla="*/ 80645000 h 80"/>
              <a:gd name="T78" fmla="*/ 60483750 w 56"/>
              <a:gd name="T79" fmla="*/ 100806250 h 80"/>
              <a:gd name="T80" fmla="*/ 60483750 w 56"/>
              <a:gd name="T81" fmla="*/ 161290000 h 80"/>
              <a:gd name="T82" fmla="*/ 60483750 w 56"/>
              <a:gd name="T83" fmla="*/ 181451250 h 80"/>
              <a:gd name="T84" fmla="*/ 60483750 w 56"/>
              <a:gd name="T85" fmla="*/ 181451250 h 80"/>
              <a:gd name="T86" fmla="*/ 80645000 w 56"/>
              <a:gd name="T87" fmla="*/ 181451250 h 80"/>
              <a:gd name="T88" fmla="*/ 80645000 w 56"/>
              <a:gd name="T89" fmla="*/ 201612500 h 80"/>
              <a:gd name="T90" fmla="*/ 0 w 56"/>
              <a:gd name="T91" fmla="*/ 201612500 h 80"/>
              <a:gd name="T92" fmla="*/ 0 w 56"/>
              <a:gd name="T93" fmla="*/ 181451250 h 8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56"/>
              <a:gd name="T142" fmla="*/ 0 h 80"/>
              <a:gd name="T143" fmla="*/ 56 w 56"/>
              <a:gd name="T144" fmla="*/ 80 h 8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56" h="80">
                <a:moveTo>
                  <a:pt x="0" y="72"/>
                </a:moveTo>
                <a:lnTo>
                  <a:pt x="8" y="72"/>
                </a:lnTo>
                <a:lnTo>
                  <a:pt x="8" y="64"/>
                </a:lnTo>
                <a:lnTo>
                  <a:pt x="8" y="8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24" y="0"/>
                </a:lnTo>
                <a:lnTo>
                  <a:pt x="24" y="32"/>
                </a:lnTo>
                <a:lnTo>
                  <a:pt x="24" y="24"/>
                </a:lnTo>
                <a:lnTo>
                  <a:pt x="32" y="24"/>
                </a:lnTo>
                <a:lnTo>
                  <a:pt x="40" y="24"/>
                </a:lnTo>
                <a:lnTo>
                  <a:pt x="48" y="24"/>
                </a:lnTo>
                <a:lnTo>
                  <a:pt x="48" y="32"/>
                </a:lnTo>
                <a:lnTo>
                  <a:pt x="48" y="40"/>
                </a:lnTo>
                <a:lnTo>
                  <a:pt x="48" y="64"/>
                </a:lnTo>
                <a:lnTo>
                  <a:pt x="48" y="72"/>
                </a:lnTo>
                <a:lnTo>
                  <a:pt x="56" y="72"/>
                </a:lnTo>
                <a:lnTo>
                  <a:pt x="56" y="80"/>
                </a:lnTo>
                <a:lnTo>
                  <a:pt x="32" y="80"/>
                </a:lnTo>
                <a:lnTo>
                  <a:pt x="32" y="72"/>
                </a:lnTo>
                <a:lnTo>
                  <a:pt x="40" y="72"/>
                </a:lnTo>
                <a:lnTo>
                  <a:pt x="40" y="64"/>
                </a:lnTo>
                <a:lnTo>
                  <a:pt x="40" y="40"/>
                </a:lnTo>
                <a:lnTo>
                  <a:pt x="40" y="32"/>
                </a:lnTo>
                <a:lnTo>
                  <a:pt x="32" y="32"/>
                </a:lnTo>
                <a:lnTo>
                  <a:pt x="24" y="32"/>
                </a:lnTo>
                <a:lnTo>
                  <a:pt x="24" y="40"/>
                </a:lnTo>
                <a:lnTo>
                  <a:pt x="24" y="64"/>
                </a:lnTo>
                <a:lnTo>
                  <a:pt x="24" y="72"/>
                </a:lnTo>
                <a:lnTo>
                  <a:pt x="32" y="72"/>
                </a:lnTo>
                <a:lnTo>
                  <a:pt x="32" y="80"/>
                </a:lnTo>
                <a:lnTo>
                  <a:pt x="0" y="80"/>
                </a:lnTo>
                <a:lnTo>
                  <a:pt x="0" y="7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45" name="Freeform 97"/>
          <p:cNvSpPr>
            <a:spLocks/>
          </p:cNvSpPr>
          <p:nvPr/>
        </p:nvSpPr>
        <p:spPr bwMode="auto">
          <a:xfrm>
            <a:off x="6743700" y="5981700"/>
            <a:ext cx="38100" cy="127000"/>
          </a:xfrm>
          <a:custGeom>
            <a:avLst/>
            <a:gdLst>
              <a:gd name="T0" fmla="*/ 0 w 24"/>
              <a:gd name="T1" fmla="*/ 181451250 h 80"/>
              <a:gd name="T2" fmla="*/ 20161250 w 24"/>
              <a:gd name="T3" fmla="*/ 181451250 h 80"/>
              <a:gd name="T4" fmla="*/ 20161250 w 24"/>
              <a:gd name="T5" fmla="*/ 181451250 h 80"/>
              <a:gd name="T6" fmla="*/ 20161250 w 24"/>
              <a:gd name="T7" fmla="*/ 181451250 h 80"/>
              <a:gd name="T8" fmla="*/ 20161250 w 24"/>
              <a:gd name="T9" fmla="*/ 181451250 h 80"/>
              <a:gd name="T10" fmla="*/ 20161250 w 24"/>
              <a:gd name="T11" fmla="*/ 161290000 h 80"/>
              <a:gd name="T12" fmla="*/ 20161250 w 24"/>
              <a:gd name="T13" fmla="*/ 161290000 h 80"/>
              <a:gd name="T14" fmla="*/ 20161250 w 24"/>
              <a:gd name="T15" fmla="*/ 20161250 h 80"/>
              <a:gd name="T16" fmla="*/ 20161250 w 24"/>
              <a:gd name="T17" fmla="*/ 20161250 h 80"/>
              <a:gd name="T18" fmla="*/ 20161250 w 24"/>
              <a:gd name="T19" fmla="*/ 20161250 h 80"/>
              <a:gd name="T20" fmla="*/ 20161250 w 24"/>
              <a:gd name="T21" fmla="*/ 20161250 h 80"/>
              <a:gd name="T22" fmla="*/ 20161250 w 24"/>
              <a:gd name="T23" fmla="*/ 20161250 h 80"/>
              <a:gd name="T24" fmla="*/ 20161250 w 24"/>
              <a:gd name="T25" fmla="*/ 20161250 h 80"/>
              <a:gd name="T26" fmla="*/ 0 w 24"/>
              <a:gd name="T27" fmla="*/ 0 h 80"/>
              <a:gd name="T28" fmla="*/ 0 w 24"/>
              <a:gd name="T29" fmla="*/ 0 h 80"/>
              <a:gd name="T30" fmla="*/ 0 w 24"/>
              <a:gd name="T31" fmla="*/ 0 h 80"/>
              <a:gd name="T32" fmla="*/ 0 w 24"/>
              <a:gd name="T33" fmla="*/ 0 h 80"/>
              <a:gd name="T34" fmla="*/ 0 w 24"/>
              <a:gd name="T35" fmla="*/ 0 h 80"/>
              <a:gd name="T36" fmla="*/ 0 w 24"/>
              <a:gd name="T37" fmla="*/ 20161250 h 80"/>
              <a:gd name="T38" fmla="*/ 0 w 24"/>
              <a:gd name="T39" fmla="*/ 20161250 h 80"/>
              <a:gd name="T40" fmla="*/ 0 w 24"/>
              <a:gd name="T41" fmla="*/ 20161250 h 80"/>
              <a:gd name="T42" fmla="*/ 0 w 24"/>
              <a:gd name="T43" fmla="*/ 0 h 80"/>
              <a:gd name="T44" fmla="*/ 0 w 24"/>
              <a:gd name="T45" fmla="*/ 0 h 80"/>
              <a:gd name="T46" fmla="*/ 20161250 w 24"/>
              <a:gd name="T47" fmla="*/ 0 h 80"/>
              <a:gd name="T48" fmla="*/ 40322500 w 24"/>
              <a:gd name="T49" fmla="*/ 0 h 80"/>
              <a:gd name="T50" fmla="*/ 40322500 w 24"/>
              <a:gd name="T51" fmla="*/ 0 h 80"/>
              <a:gd name="T52" fmla="*/ 40322500 w 24"/>
              <a:gd name="T53" fmla="*/ 0 h 80"/>
              <a:gd name="T54" fmla="*/ 40322500 w 24"/>
              <a:gd name="T55" fmla="*/ 0 h 80"/>
              <a:gd name="T56" fmla="*/ 40322500 w 24"/>
              <a:gd name="T57" fmla="*/ 0 h 80"/>
              <a:gd name="T58" fmla="*/ 40322500 w 24"/>
              <a:gd name="T59" fmla="*/ 0 h 80"/>
              <a:gd name="T60" fmla="*/ 40322500 w 24"/>
              <a:gd name="T61" fmla="*/ 0 h 80"/>
              <a:gd name="T62" fmla="*/ 40322500 w 24"/>
              <a:gd name="T63" fmla="*/ 0 h 80"/>
              <a:gd name="T64" fmla="*/ 40322500 w 24"/>
              <a:gd name="T65" fmla="*/ 161290000 h 80"/>
              <a:gd name="T66" fmla="*/ 40322500 w 24"/>
              <a:gd name="T67" fmla="*/ 161290000 h 80"/>
              <a:gd name="T68" fmla="*/ 40322500 w 24"/>
              <a:gd name="T69" fmla="*/ 181451250 h 80"/>
              <a:gd name="T70" fmla="*/ 40322500 w 24"/>
              <a:gd name="T71" fmla="*/ 181451250 h 80"/>
              <a:gd name="T72" fmla="*/ 40322500 w 24"/>
              <a:gd name="T73" fmla="*/ 181451250 h 80"/>
              <a:gd name="T74" fmla="*/ 60483750 w 24"/>
              <a:gd name="T75" fmla="*/ 181451250 h 80"/>
              <a:gd name="T76" fmla="*/ 60483750 w 24"/>
              <a:gd name="T77" fmla="*/ 181451250 h 80"/>
              <a:gd name="T78" fmla="*/ 60483750 w 24"/>
              <a:gd name="T79" fmla="*/ 181451250 h 80"/>
              <a:gd name="T80" fmla="*/ 60483750 w 24"/>
              <a:gd name="T81" fmla="*/ 201612500 h 80"/>
              <a:gd name="T82" fmla="*/ 60483750 w 24"/>
              <a:gd name="T83" fmla="*/ 201612500 h 80"/>
              <a:gd name="T84" fmla="*/ 0 w 24"/>
              <a:gd name="T85" fmla="*/ 201612500 h 80"/>
              <a:gd name="T86" fmla="*/ 0 w 24"/>
              <a:gd name="T87" fmla="*/ 201612500 h 80"/>
              <a:gd name="T88" fmla="*/ 0 w 24"/>
              <a:gd name="T89" fmla="*/ 181451250 h 8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4"/>
              <a:gd name="T136" fmla="*/ 0 h 80"/>
              <a:gd name="T137" fmla="*/ 24 w 24"/>
              <a:gd name="T138" fmla="*/ 80 h 8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4" h="80">
                <a:moveTo>
                  <a:pt x="0" y="72"/>
                </a:moveTo>
                <a:lnTo>
                  <a:pt x="8" y="72"/>
                </a:lnTo>
                <a:lnTo>
                  <a:pt x="8" y="64"/>
                </a:lnTo>
                <a:lnTo>
                  <a:pt x="8" y="8"/>
                </a:lnTo>
                <a:lnTo>
                  <a:pt x="0" y="0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16" y="64"/>
                </a:lnTo>
                <a:lnTo>
                  <a:pt x="16" y="72"/>
                </a:lnTo>
                <a:lnTo>
                  <a:pt x="24" y="72"/>
                </a:lnTo>
                <a:lnTo>
                  <a:pt x="24" y="80"/>
                </a:lnTo>
                <a:lnTo>
                  <a:pt x="0" y="80"/>
                </a:lnTo>
                <a:lnTo>
                  <a:pt x="0" y="7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46" name="Freeform 98"/>
          <p:cNvSpPr>
            <a:spLocks/>
          </p:cNvSpPr>
          <p:nvPr/>
        </p:nvSpPr>
        <p:spPr bwMode="auto">
          <a:xfrm>
            <a:off x="6743700" y="5981700"/>
            <a:ext cx="38100" cy="127000"/>
          </a:xfrm>
          <a:custGeom>
            <a:avLst/>
            <a:gdLst>
              <a:gd name="T0" fmla="*/ 20161250 w 24"/>
              <a:gd name="T1" fmla="*/ 181451250 h 80"/>
              <a:gd name="T2" fmla="*/ 20161250 w 24"/>
              <a:gd name="T3" fmla="*/ 181451250 h 80"/>
              <a:gd name="T4" fmla="*/ 20161250 w 24"/>
              <a:gd name="T5" fmla="*/ 181451250 h 80"/>
              <a:gd name="T6" fmla="*/ 20161250 w 24"/>
              <a:gd name="T7" fmla="*/ 181451250 h 80"/>
              <a:gd name="T8" fmla="*/ 20161250 w 24"/>
              <a:gd name="T9" fmla="*/ 161290000 h 80"/>
              <a:gd name="T10" fmla="*/ 20161250 w 24"/>
              <a:gd name="T11" fmla="*/ 161290000 h 80"/>
              <a:gd name="T12" fmla="*/ 20161250 w 24"/>
              <a:gd name="T13" fmla="*/ 20161250 h 80"/>
              <a:gd name="T14" fmla="*/ 20161250 w 24"/>
              <a:gd name="T15" fmla="*/ 20161250 h 80"/>
              <a:gd name="T16" fmla="*/ 20161250 w 24"/>
              <a:gd name="T17" fmla="*/ 20161250 h 80"/>
              <a:gd name="T18" fmla="*/ 20161250 w 24"/>
              <a:gd name="T19" fmla="*/ 20161250 h 80"/>
              <a:gd name="T20" fmla="*/ 20161250 w 24"/>
              <a:gd name="T21" fmla="*/ 20161250 h 80"/>
              <a:gd name="T22" fmla="*/ 20161250 w 24"/>
              <a:gd name="T23" fmla="*/ 20161250 h 80"/>
              <a:gd name="T24" fmla="*/ 0 w 24"/>
              <a:gd name="T25" fmla="*/ 0 h 80"/>
              <a:gd name="T26" fmla="*/ 0 w 24"/>
              <a:gd name="T27" fmla="*/ 0 h 80"/>
              <a:gd name="T28" fmla="*/ 0 w 24"/>
              <a:gd name="T29" fmla="*/ 0 h 80"/>
              <a:gd name="T30" fmla="*/ 0 w 24"/>
              <a:gd name="T31" fmla="*/ 0 h 80"/>
              <a:gd name="T32" fmla="*/ 0 w 24"/>
              <a:gd name="T33" fmla="*/ 0 h 80"/>
              <a:gd name="T34" fmla="*/ 0 w 24"/>
              <a:gd name="T35" fmla="*/ 20161250 h 80"/>
              <a:gd name="T36" fmla="*/ 0 w 24"/>
              <a:gd name="T37" fmla="*/ 20161250 h 80"/>
              <a:gd name="T38" fmla="*/ 0 w 24"/>
              <a:gd name="T39" fmla="*/ 20161250 h 80"/>
              <a:gd name="T40" fmla="*/ 0 w 24"/>
              <a:gd name="T41" fmla="*/ 0 h 80"/>
              <a:gd name="T42" fmla="*/ 0 w 24"/>
              <a:gd name="T43" fmla="*/ 0 h 80"/>
              <a:gd name="T44" fmla="*/ 20161250 w 24"/>
              <a:gd name="T45" fmla="*/ 0 h 80"/>
              <a:gd name="T46" fmla="*/ 40322500 w 24"/>
              <a:gd name="T47" fmla="*/ 0 h 80"/>
              <a:gd name="T48" fmla="*/ 40322500 w 24"/>
              <a:gd name="T49" fmla="*/ 0 h 80"/>
              <a:gd name="T50" fmla="*/ 40322500 w 24"/>
              <a:gd name="T51" fmla="*/ 0 h 80"/>
              <a:gd name="T52" fmla="*/ 40322500 w 24"/>
              <a:gd name="T53" fmla="*/ 0 h 80"/>
              <a:gd name="T54" fmla="*/ 40322500 w 24"/>
              <a:gd name="T55" fmla="*/ 0 h 80"/>
              <a:gd name="T56" fmla="*/ 40322500 w 24"/>
              <a:gd name="T57" fmla="*/ 0 h 80"/>
              <a:gd name="T58" fmla="*/ 40322500 w 24"/>
              <a:gd name="T59" fmla="*/ 0 h 80"/>
              <a:gd name="T60" fmla="*/ 40322500 w 24"/>
              <a:gd name="T61" fmla="*/ 0 h 80"/>
              <a:gd name="T62" fmla="*/ 40322500 w 24"/>
              <a:gd name="T63" fmla="*/ 161290000 h 80"/>
              <a:gd name="T64" fmla="*/ 40322500 w 24"/>
              <a:gd name="T65" fmla="*/ 161290000 h 80"/>
              <a:gd name="T66" fmla="*/ 40322500 w 24"/>
              <a:gd name="T67" fmla="*/ 181451250 h 80"/>
              <a:gd name="T68" fmla="*/ 40322500 w 24"/>
              <a:gd name="T69" fmla="*/ 181451250 h 80"/>
              <a:gd name="T70" fmla="*/ 40322500 w 24"/>
              <a:gd name="T71" fmla="*/ 181451250 h 80"/>
              <a:gd name="T72" fmla="*/ 60483750 w 24"/>
              <a:gd name="T73" fmla="*/ 181451250 h 80"/>
              <a:gd name="T74" fmla="*/ 60483750 w 24"/>
              <a:gd name="T75" fmla="*/ 181451250 h 80"/>
              <a:gd name="T76" fmla="*/ 60483750 w 24"/>
              <a:gd name="T77" fmla="*/ 181451250 h 80"/>
              <a:gd name="T78" fmla="*/ 60483750 w 24"/>
              <a:gd name="T79" fmla="*/ 201612500 h 80"/>
              <a:gd name="T80" fmla="*/ 60483750 w 24"/>
              <a:gd name="T81" fmla="*/ 201612500 h 80"/>
              <a:gd name="T82" fmla="*/ 0 w 24"/>
              <a:gd name="T83" fmla="*/ 201612500 h 80"/>
              <a:gd name="T84" fmla="*/ 0 w 24"/>
              <a:gd name="T85" fmla="*/ 201612500 h 80"/>
              <a:gd name="T86" fmla="*/ 0 w 24"/>
              <a:gd name="T87" fmla="*/ 181451250 h 8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4"/>
              <a:gd name="T133" fmla="*/ 0 h 80"/>
              <a:gd name="T134" fmla="*/ 24 w 24"/>
              <a:gd name="T135" fmla="*/ 80 h 8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4" h="80">
                <a:moveTo>
                  <a:pt x="0" y="72"/>
                </a:moveTo>
                <a:lnTo>
                  <a:pt x="8" y="72"/>
                </a:lnTo>
                <a:lnTo>
                  <a:pt x="8" y="64"/>
                </a:lnTo>
                <a:lnTo>
                  <a:pt x="8" y="8"/>
                </a:lnTo>
                <a:lnTo>
                  <a:pt x="0" y="0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16" y="64"/>
                </a:lnTo>
                <a:lnTo>
                  <a:pt x="16" y="72"/>
                </a:lnTo>
                <a:lnTo>
                  <a:pt x="24" y="72"/>
                </a:lnTo>
                <a:lnTo>
                  <a:pt x="24" y="80"/>
                </a:lnTo>
                <a:lnTo>
                  <a:pt x="0" y="80"/>
                </a:lnTo>
                <a:lnTo>
                  <a:pt x="0" y="72"/>
                </a:lnTo>
                <a:close/>
              </a:path>
            </a:pathLst>
          </a:custGeom>
          <a:noFill/>
          <a:ln w="12700">
            <a:solidFill>
              <a:srgbClr val="E567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47" name="Freeform 99"/>
          <p:cNvSpPr>
            <a:spLocks/>
          </p:cNvSpPr>
          <p:nvPr/>
        </p:nvSpPr>
        <p:spPr bwMode="auto">
          <a:xfrm>
            <a:off x="6794500" y="6019800"/>
            <a:ext cx="76200" cy="88900"/>
          </a:xfrm>
          <a:custGeom>
            <a:avLst/>
            <a:gdLst>
              <a:gd name="T0" fmla="*/ 80645000 w 48"/>
              <a:gd name="T1" fmla="*/ 0 h 56"/>
              <a:gd name="T2" fmla="*/ 100806250 w 48"/>
              <a:gd name="T3" fmla="*/ 20161250 h 56"/>
              <a:gd name="T4" fmla="*/ 100806250 w 48"/>
              <a:gd name="T5" fmla="*/ 20161250 h 56"/>
              <a:gd name="T6" fmla="*/ 120967500 w 48"/>
              <a:gd name="T7" fmla="*/ 20161250 h 56"/>
              <a:gd name="T8" fmla="*/ 120967500 w 48"/>
              <a:gd name="T9" fmla="*/ 60483750 h 56"/>
              <a:gd name="T10" fmla="*/ 120967500 w 48"/>
              <a:gd name="T11" fmla="*/ 60483750 h 56"/>
              <a:gd name="T12" fmla="*/ 20161250 w 48"/>
              <a:gd name="T13" fmla="*/ 60483750 h 56"/>
              <a:gd name="T14" fmla="*/ 20161250 w 48"/>
              <a:gd name="T15" fmla="*/ 60483750 h 56"/>
              <a:gd name="T16" fmla="*/ 40322500 w 48"/>
              <a:gd name="T17" fmla="*/ 80645000 h 56"/>
              <a:gd name="T18" fmla="*/ 40322500 w 48"/>
              <a:gd name="T19" fmla="*/ 100806250 h 56"/>
              <a:gd name="T20" fmla="*/ 40322500 w 48"/>
              <a:gd name="T21" fmla="*/ 100806250 h 56"/>
              <a:gd name="T22" fmla="*/ 60483750 w 48"/>
              <a:gd name="T23" fmla="*/ 100806250 h 56"/>
              <a:gd name="T24" fmla="*/ 80645000 w 48"/>
              <a:gd name="T25" fmla="*/ 120967500 h 56"/>
              <a:gd name="T26" fmla="*/ 80645000 w 48"/>
              <a:gd name="T27" fmla="*/ 120967500 h 56"/>
              <a:gd name="T28" fmla="*/ 80645000 w 48"/>
              <a:gd name="T29" fmla="*/ 120967500 h 56"/>
              <a:gd name="T30" fmla="*/ 100806250 w 48"/>
              <a:gd name="T31" fmla="*/ 100806250 h 56"/>
              <a:gd name="T32" fmla="*/ 100806250 w 48"/>
              <a:gd name="T33" fmla="*/ 100806250 h 56"/>
              <a:gd name="T34" fmla="*/ 100806250 w 48"/>
              <a:gd name="T35" fmla="*/ 100806250 h 56"/>
              <a:gd name="T36" fmla="*/ 120967500 w 48"/>
              <a:gd name="T37" fmla="*/ 80645000 h 56"/>
              <a:gd name="T38" fmla="*/ 120967500 w 48"/>
              <a:gd name="T39" fmla="*/ 80645000 h 56"/>
              <a:gd name="T40" fmla="*/ 120967500 w 48"/>
              <a:gd name="T41" fmla="*/ 80645000 h 56"/>
              <a:gd name="T42" fmla="*/ 120967500 w 48"/>
              <a:gd name="T43" fmla="*/ 80645000 h 56"/>
              <a:gd name="T44" fmla="*/ 120967500 w 48"/>
              <a:gd name="T45" fmla="*/ 100806250 h 56"/>
              <a:gd name="T46" fmla="*/ 100806250 w 48"/>
              <a:gd name="T47" fmla="*/ 120967500 h 56"/>
              <a:gd name="T48" fmla="*/ 100806250 w 48"/>
              <a:gd name="T49" fmla="*/ 120967500 h 56"/>
              <a:gd name="T50" fmla="*/ 80645000 w 48"/>
              <a:gd name="T51" fmla="*/ 120967500 h 56"/>
              <a:gd name="T52" fmla="*/ 60483750 w 48"/>
              <a:gd name="T53" fmla="*/ 141128750 h 56"/>
              <a:gd name="T54" fmla="*/ 60483750 w 48"/>
              <a:gd name="T55" fmla="*/ 141128750 h 56"/>
              <a:gd name="T56" fmla="*/ 40322500 w 48"/>
              <a:gd name="T57" fmla="*/ 120967500 h 56"/>
              <a:gd name="T58" fmla="*/ 20161250 w 48"/>
              <a:gd name="T59" fmla="*/ 120967500 h 56"/>
              <a:gd name="T60" fmla="*/ 20161250 w 48"/>
              <a:gd name="T61" fmla="*/ 120967500 h 56"/>
              <a:gd name="T62" fmla="*/ 0 w 48"/>
              <a:gd name="T63" fmla="*/ 100806250 h 56"/>
              <a:gd name="T64" fmla="*/ 0 w 48"/>
              <a:gd name="T65" fmla="*/ 60483750 h 56"/>
              <a:gd name="T66" fmla="*/ 0 w 48"/>
              <a:gd name="T67" fmla="*/ 60483750 h 56"/>
              <a:gd name="T68" fmla="*/ 20161250 w 48"/>
              <a:gd name="T69" fmla="*/ 40322500 h 56"/>
              <a:gd name="T70" fmla="*/ 20161250 w 48"/>
              <a:gd name="T71" fmla="*/ 20161250 h 56"/>
              <a:gd name="T72" fmla="*/ 20161250 w 48"/>
              <a:gd name="T73" fmla="*/ 20161250 h 56"/>
              <a:gd name="T74" fmla="*/ 40322500 w 48"/>
              <a:gd name="T75" fmla="*/ 0 h 56"/>
              <a:gd name="T76" fmla="*/ 60483750 w 48"/>
              <a:gd name="T77" fmla="*/ 0 h 56"/>
              <a:gd name="T78" fmla="*/ 40322500 w 48"/>
              <a:gd name="T79" fmla="*/ 20161250 h 56"/>
              <a:gd name="T80" fmla="*/ 40322500 w 48"/>
              <a:gd name="T81" fmla="*/ 20161250 h 56"/>
              <a:gd name="T82" fmla="*/ 40322500 w 48"/>
              <a:gd name="T83" fmla="*/ 20161250 h 56"/>
              <a:gd name="T84" fmla="*/ 40322500 w 48"/>
              <a:gd name="T85" fmla="*/ 40322500 h 56"/>
              <a:gd name="T86" fmla="*/ 20161250 w 48"/>
              <a:gd name="T87" fmla="*/ 40322500 h 56"/>
              <a:gd name="T88" fmla="*/ 20161250 w 48"/>
              <a:gd name="T89" fmla="*/ 40322500 h 56"/>
              <a:gd name="T90" fmla="*/ 80645000 w 48"/>
              <a:gd name="T91" fmla="*/ 40322500 h 56"/>
              <a:gd name="T92" fmla="*/ 80645000 w 48"/>
              <a:gd name="T93" fmla="*/ 40322500 h 56"/>
              <a:gd name="T94" fmla="*/ 80645000 w 48"/>
              <a:gd name="T95" fmla="*/ 20161250 h 56"/>
              <a:gd name="T96" fmla="*/ 80645000 w 48"/>
              <a:gd name="T97" fmla="*/ 20161250 h 56"/>
              <a:gd name="T98" fmla="*/ 80645000 w 48"/>
              <a:gd name="T99" fmla="*/ 20161250 h 56"/>
              <a:gd name="T100" fmla="*/ 80645000 w 48"/>
              <a:gd name="T101" fmla="*/ 20161250 h 56"/>
              <a:gd name="T102" fmla="*/ 60483750 w 48"/>
              <a:gd name="T103" fmla="*/ 0 h 5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8"/>
              <a:gd name="T157" fmla="*/ 0 h 56"/>
              <a:gd name="T158" fmla="*/ 48 w 48"/>
              <a:gd name="T159" fmla="*/ 56 h 5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8" h="56">
                <a:moveTo>
                  <a:pt x="24" y="0"/>
                </a:moveTo>
                <a:lnTo>
                  <a:pt x="32" y="0"/>
                </a:lnTo>
                <a:lnTo>
                  <a:pt x="40" y="8"/>
                </a:lnTo>
                <a:lnTo>
                  <a:pt x="48" y="8"/>
                </a:lnTo>
                <a:lnTo>
                  <a:pt x="48" y="24"/>
                </a:lnTo>
                <a:lnTo>
                  <a:pt x="8" y="24"/>
                </a:lnTo>
                <a:lnTo>
                  <a:pt x="16" y="32"/>
                </a:lnTo>
                <a:lnTo>
                  <a:pt x="16" y="40"/>
                </a:lnTo>
                <a:lnTo>
                  <a:pt x="24" y="40"/>
                </a:lnTo>
                <a:lnTo>
                  <a:pt x="32" y="48"/>
                </a:lnTo>
                <a:lnTo>
                  <a:pt x="40" y="40"/>
                </a:lnTo>
                <a:lnTo>
                  <a:pt x="48" y="32"/>
                </a:lnTo>
                <a:lnTo>
                  <a:pt x="48" y="40"/>
                </a:lnTo>
                <a:lnTo>
                  <a:pt x="40" y="48"/>
                </a:lnTo>
                <a:lnTo>
                  <a:pt x="32" y="48"/>
                </a:lnTo>
                <a:lnTo>
                  <a:pt x="24" y="56"/>
                </a:lnTo>
                <a:lnTo>
                  <a:pt x="16" y="48"/>
                </a:lnTo>
                <a:lnTo>
                  <a:pt x="8" y="48"/>
                </a:lnTo>
                <a:lnTo>
                  <a:pt x="0" y="40"/>
                </a:lnTo>
                <a:lnTo>
                  <a:pt x="0" y="24"/>
                </a:lnTo>
                <a:lnTo>
                  <a:pt x="8" y="16"/>
                </a:lnTo>
                <a:lnTo>
                  <a:pt x="8" y="8"/>
                </a:lnTo>
                <a:lnTo>
                  <a:pt x="16" y="0"/>
                </a:lnTo>
                <a:lnTo>
                  <a:pt x="24" y="0"/>
                </a:lnTo>
                <a:lnTo>
                  <a:pt x="16" y="8"/>
                </a:lnTo>
                <a:lnTo>
                  <a:pt x="16" y="16"/>
                </a:lnTo>
                <a:lnTo>
                  <a:pt x="8" y="16"/>
                </a:lnTo>
                <a:lnTo>
                  <a:pt x="32" y="16"/>
                </a:lnTo>
                <a:lnTo>
                  <a:pt x="32" y="8"/>
                </a:lnTo>
                <a:lnTo>
                  <a:pt x="24" y="0"/>
                </a:lnTo>
                <a:close/>
              </a:path>
            </a:pathLst>
          </a:custGeom>
          <a:noFill/>
          <a:ln w="12700">
            <a:solidFill>
              <a:srgbClr val="E567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48" name="Freeform 100"/>
          <p:cNvSpPr>
            <a:spLocks/>
          </p:cNvSpPr>
          <p:nvPr/>
        </p:nvSpPr>
        <p:spPr bwMode="auto">
          <a:xfrm>
            <a:off x="6794500" y="6019800"/>
            <a:ext cx="76200" cy="88900"/>
          </a:xfrm>
          <a:custGeom>
            <a:avLst/>
            <a:gdLst>
              <a:gd name="T0" fmla="*/ 60483750 w 48"/>
              <a:gd name="T1" fmla="*/ 0 h 56"/>
              <a:gd name="T2" fmla="*/ 60483750 w 48"/>
              <a:gd name="T3" fmla="*/ 0 h 56"/>
              <a:gd name="T4" fmla="*/ 80645000 w 48"/>
              <a:gd name="T5" fmla="*/ 0 h 56"/>
              <a:gd name="T6" fmla="*/ 100806250 w 48"/>
              <a:gd name="T7" fmla="*/ 20161250 h 56"/>
              <a:gd name="T8" fmla="*/ 100806250 w 48"/>
              <a:gd name="T9" fmla="*/ 20161250 h 56"/>
              <a:gd name="T10" fmla="*/ 120967500 w 48"/>
              <a:gd name="T11" fmla="*/ 20161250 h 56"/>
              <a:gd name="T12" fmla="*/ 120967500 w 48"/>
              <a:gd name="T13" fmla="*/ 60483750 h 56"/>
              <a:gd name="T14" fmla="*/ 120967500 w 48"/>
              <a:gd name="T15" fmla="*/ 60483750 h 56"/>
              <a:gd name="T16" fmla="*/ 20161250 w 48"/>
              <a:gd name="T17" fmla="*/ 60483750 h 56"/>
              <a:gd name="T18" fmla="*/ 20161250 w 48"/>
              <a:gd name="T19" fmla="*/ 60483750 h 56"/>
              <a:gd name="T20" fmla="*/ 40322500 w 48"/>
              <a:gd name="T21" fmla="*/ 80645000 h 56"/>
              <a:gd name="T22" fmla="*/ 40322500 w 48"/>
              <a:gd name="T23" fmla="*/ 100806250 h 56"/>
              <a:gd name="T24" fmla="*/ 40322500 w 48"/>
              <a:gd name="T25" fmla="*/ 100806250 h 56"/>
              <a:gd name="T26" fmla="*/ 60483750 w 48"/>
              <a:gd name="T27" fmla="*/ 100806250 h 56"/>
              <a:gd name="T28" fmla="*/ 80645000 w 48"/>
              <a:gd name="T29" fmla="*/ 120967500 h 56"/>
              <a:gd name="T30" fmla="*/ 80645000 w 48"/>
              <a:gd name="T31" fmla="*/ 120967500 h 56"/>
              <a:gd name="T32" fmla="*/ 80645000 w 48"/>
              <a:gd name="T33" fmla="*/ 120967500 h 56"/>
              <a:gd name="T34" fmla="*/ 100806250 w 48"/>
              <a:gd name="T35" fmla="*/ 100806250 h 56"/>
              <a:gd name="T36" fmla="*/ 100806250 w 48"/>
              <a:gd name="T37" fmla="*/ 100806250 h 56"/>
              <a:gd name="T38" fmla="*/ 100806250 w 48"/>
              <a:gd name="T39" fmla="*/ 100806250 h 56"/>
              <a:gd name="T40" fmla="*/ 120967500 w 48"/>
              <a:gd name="T41" fmla="*/ 80645000 h 56"/>
              <a:gd name="T42" fmla="*/ 120967500 w 48"/>
              <a:gd name="T43" fmla="*/ 80645000 h 56"/>
              <a:gd name="T44" fmla="*/ 120967500 w 48"/>
              <a:gd name="T45" fmla="*/ 80645000 h 56"/>
              <a:gd name="T46" fmla="*/ 120967500 w 48"/>
              <a:gd name="T47" fmla="*/ 80645000 h 56"/>
              <a:gd name="T48" fmla="*/ 120967500 w 48"/>
              <a:gd name="T49" fmla="*/ 100806250 h 56"/>
              <a:gd name="T50" fmla="*/ 100806250 w 48"/>
              <a:gd name="T51" fmla="*/ 120967500 h 56"/>
              <a:gd name="T52" fmla="*/ 100806250 w 48"/>
              <a:gd name="T53" fmla="*/ 120967500 h 56"/>
              <a:gd name="T54" fmla="*/ 80645000 w 48"/>
              <a:gd name="T55" fmla="*/ 120967500 h 56"/>
              <a:gd name="T56" fmla="*/ 60483750 w 48"/>
              <a:gd name="T57" fmla="*/ 141128750 h 56"/>
              <a:gd name="T58" fmla="*/ 60483750 w 48"/>
              <a:gd name="T59" fmla="*/ 141128750 h 56"/>
              <a:gd name="T60" fmla="*/ 40322500 w 48"/>
              <a:gd name="T61" fmla="*/ 120967500 h 56"/>
              <a:gd name="T62" fmla="*/ 20161250 w 48"/>
              <a:gd name="T63" fmla="*/ 120967500 h 56"/>
              <a:gd name="T64" fmla="*/ 20161250 w 48"/>
              <a:gd name="T65" fmla="*/ 120967500 h 56"/>
              <a:gd name="T66" fmla="*/ 0 w 48"/>
              <a:gd name="T67" fmla="*/ 100806250 h 56"/>
              <a:gd name="T68" fmla="*/ 0 w 48"/>
              <a:gd name="T69" fmla="*/ 60483750 h 56"/>
              <a:gd name="T70" fmla="*/ 0 w 48"/>
              <a:gd name="T71" fmla="*/ 60483750 h 56"/>
              <a:gd name="T72" fmla="*/ 20161250 w 48"/>
              <a:gd name="T73" fmla="*/ 40322500 h 56"/>
              <a:gd name="T74" fmla="*/ 20161250 w 48"/>
              <a:gd name="T75" fmla="*/ 20161250 h 56"/>
              <a:gd name="T76" fmla="*/ 20161250 w 48"/>
              <a:gd name="T77" fmla="*/ 20161250 h 56"/>
              <a:gd name="T78" fmla="*/ 40322500 w 48"/>
              <a:gd name="T79" fmla="*/ 0 h 56"/>
              <a:gd name="T80" fmla="*/ 60483750 w 48"/>
              <a:gd name="T81" fmla="*/ 0 h 56"/>
              <a:gd name="T82" fmla="*/ 60483750 w 48"/>
              <a:gd name="T83" fmla="*/ 0 h 56"/>
              <a:gd name="T84" fmla="*/ 60483750 w 48"/>
              <a:gd name="T85" fmla="*/ 0 h 56"/>
              <a:gd name="T86" fmla="*/ 60483750 w 48"/>
              <a:gd name="T87" fmla="*/ 0 h 56"/>
              <a:gd name="T88" fmla="*/ 40322500 w 48"/>
              <a:gd name="T89" fmla="*/ 20161250 h 56"/>
              <a:gd name="T90" fmla="*/ 40322500 w 48"/>
              <a:gd name="T91" fmla="*/ 20161250 h 56"/>
              <a:gd name="T92" fmla="*/ 40322500 w 48"/>
              <a:gd name="T93" fmla="*/ 20161250 h 56"/>
              <a:gd name="T94" fmla="*/ 40322500 w 48"/>
              <a:gd name="T95" fmla="*/ 40322500 h 56"/>
              <a:gd name="T96" fmla="*/ 20161250 w 48"/>
              <a:gd name="T97" fmla="*/ 40322500 h 56"/>
              <a:gd name="T98" fmla="*/ 20161250 w 48"/>
              <a:gd name="T99" fmla="*/ 40322500 h 56"/>
              <a:gd name="T100" fmla="*/ 80645000 w 48"/>
              <a:gd name="T101" fmla="*/ 40322500 h 56"/>
              <a:gd name="T102" fmla="*/ 80645000 w 48"/>
              <a:gd name="T103" fmla="*/ 40322500 h 56"/>
              <a:gd name="T104" fmla="*/ 80645000 w 48"/>
              <a:gd name="T105" fmla="*/ 20161250 h 56"/>
              <a:gd name="T106" fmla="*/ 80645000 w 48"/>
              <a:gd name="T107" fmla="*/ 20161250 h 56"/>
              <a:gd name="T108" fmla="*/ 80645000 w 48"/>
              <a:gd name="T109" fmla="*/ 20161250 h 56"/>
              <a:gd name="T110" fmla="*/ 80645000 w 48"/>
              <a:gd name="T111" fmla="*/ 20161250 h 56"/>
              <a:gd name="T112" fmla="*/ 60483750 w 48"/>
              <a:gd name="T113" fmla="*/ 0 h 56"/>
              <a:gd name="T114" fmla="*/ 60483750 w 48"/>
              <a:gd name="T115" fmla="*/ 0 h 56"/>
              <a:gd name="T116" fmla="*/ 60483750 w 48"/>
              <a:gd name="T117" fmla="*/ 0 h 5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8"/>
              <a:gd name="T178" fmla="*/ 0 h 56"/>
              <a:gd name="T179" fmla="*/ 48 w 48"/>
              <a:gd name="T180" fmla="*/ 56 h 5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8" h="56">
                <a:moveTo>
                  <a:pt x="24" y="0"/>
                </a:moveTo>
                <a:lnTo>
                  <a:pt x="24" y="0"/>
                </a:lnTo>
                <a:lnTo>
                  <a:pt x="32" y="0"/>
                </a:lnTo>
                <a:lnTo>
                  <a:pt x="40" y="8"/>
                </a:lnTo>
                <a:lnTo>
                  <a:pt x="48" y="8"/>
                </a:lnTo>
                <a:lnTo>
                  <a:pt x="48" y="24"/>
                </a:lnTo>
                <a:lnTo>
                  <a:pt x="8" y="24"/>
                </a:lnTo>
                <a:lnTo>
                  <a:pt x="16" y="32"/>
                </a:lnTo>
                <a:lnTo>
                  <a:pt x="16" y="40"/>
                </a:lnTo>
                <a:lnTo>
                  <a:pt x="24" y="40"/>
                </a:lnTo>
                <a:lnTo>
                  <a:pt x="32" y="48"/>
                </a:lnTo>
                <a:lnTo>
                  <a:pt x="40" y="40"/>
                </a:lnTo>
                <a:lnTo>
                  <a:pt x="48" y="32"/>
                </a:lnTo>
                <a:lnTo>
                  <a:pt x="48" y="40"/>
                </a:lnTo>
                <a:lnTo>
                  <a:pt x="40" y="48"/>
                </a:lnTo>
                <a:lnTo>
                  <a:pt x="32" y="48"/>
                </a:lnTo>
                <a:lnTo>
                  <a:pt x="24" y="56"/>
                </a:lnTo>
                <a:lnTo>
                  <a:pt x="16" y="48"/>
                </a:lnTo>
                <a:lnTo>
                  <a:pt x="8" y="48"/>
                </a:lnTo>
                <a:lnTo>
                  <a:pt x="0" y="40"/>
                </a:lnTo>
                <a:lnTo>
                  <a:pt x="0" y="24"/>
                </a:lnTo>
                <a:lnTo>
                  <a:pt x="8" y="16"/>
                </a:lnTo>
                <a:lnTo>
                  <a:pt x="8" y="8"/>
                </a:lnTo>
                <a:lnTo>
                  <a:pt x="16" y="0"/>
                </a:lnTo>
                <a:lnTo>
                  <a:pt x="24" y="0"/>
                </a:lnTo>
                <a:lnTo>
                  <a:pt x="16" y="8"/>
                </a:lnTo>
                <a:lnTo>
                  <a:pt x="16" y="16"/>
                </a:lnTo>
                <a:lnTo>
                  <a:pt x="8" y="16"/>
                </a:lnTo>
                <a:lnTo>
                  <a:pt x="32" y="16"/>
                </a:lnTo>
                <a:lnTo>
                  <a:pt x="32" y="8"/>
                </a:lnTo>
                <a:lnTo>
                  <a:pt x="24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49" name="Freeform 101"/>
          <p:cNvSpPr>
            <a:spLocks/>
          </p:cNvSpPr>
          <p:nvPr/>
        </p:nvSpPr>
        <p:spPr bwMode="auto">
          <a:xfrm>
            <a:off x="6896100" y="6057900"/>
            <a:ext cx="38100" cy="38100"/>
          </a:xfrm>
          <a:custGeom>
            <a:avLst/>
            <a:gdLst>
              <a:gd name="T0" fmla="*/ 60483750 w 24"/>
              <a:gd name="T1" fmla="*/ 0 h 24"/>
              <a:gd name="T2" fmla="*/ 40322500 w 24"/>
              <a:gd name="T3" fmla="*/ 0 h 24"/>
              <a:gd name="T4" fmla="*/ 40322500 w 24"/>
              <a:gd name="T5" fmla="*/ 0 h 24"/>
              <a:gd name="T6" fmla="*/ 20161250 w 24"/>
              <a:gd name="T7" fmla="*/ 0 h 24"/>
              <a:gd name="T8" fmla="*/ 20161250 w 24"/>
              <a:gd name="T9" fmla="*/ 0 h 24"/>
              <a:gd name="T10" fmla="*/ 20161250 w 24"/>
              <a:gd name="T11" fmla="*/ 0 h 24"/>
              <a:gd name="T12" fmla="*/ 20161250 w 24"/>
              <a:gd name="T13" fmla="*/ 0 h 24"/>
              <a:gd name="T14" fmla="*/ 0 w 24"/>
              <a:gd name="T15" fmla="*/ 20161250 h 24"/>
              <a:gd name="T16" fmla="*/ 0 w 24"/>
              <a:gd name="T17" fmla="*/ 20161250 h 24"/>
              <a:gd name="T18" fmla="*/ 0 w 24"/>
              <a:gd name="T19" fmla="*/ 40322500 h 24"/>
              <a:gd name="T20" fmla="*/ 0 w 24"/>
              <a:gd name="T21" fmla="*/ 40322500 h 24"/>
              <a:gd name="T22" fmla="*/ 0 w 24"/>
              <a:gd name="T23" fmla="*/ 40322500 h 24"/>
              <a:gd name="T24" fmla="*/ 0 w 24"/>
              <a:gd name="T25" fmla="*/ 40322500 h 24"/>
              <a:gd name="T26" fmla="*/ 0 w 24"/>
              <a:gd name="T27" fmla="*/ 40322500 h 24"/>
              <a:gd name="T28" fmla="*/ 0 w 24"/>
              <a:gd name="T29" fmla="*/ 40322500 h 24"/>
              <a:gd name="T30" fmla="*/ 20161250 w 24"/>
              <a:gd name="T31" fmla="*/ 60483750 h 24"/>
              <a:gd name="T32" fmla="*/ 20161250 w 24"/>
              <a:gd name="T33" fmla="*/ 60483750 h 24"/>
              <a:gd name="T34" fmla="*/ 20161250 w 24"/>
              <a:gd name="T35" fmla="*/ 60483750 h 24"/>
              <a:gd name="T36" fmla="*/ 20161250 w 24"/>
              <a:gd name="T37" fmla="*/ 60483750 h 24"/>
              <a:gd name="T38" fmla="*/ 20161250 w 24"/>
              <a:gd name="T39" fmla="*/ 60483750 h 24"/>
              <a:gd name="T40" fmla="*/ 20161250 w 24"/>
              <a:gd name="T41" fmla="*/ 60483750 h 24"/>
              <a:gd name="T42" fmla="*/ 20161250 w 24"/>
              <a:gd name="T43" fmla="*/ 60483750 h 24"/>
              <a:gd name="T44" fmla="*/ 20161250 w 24"/>
              <a:gd name="T45" fmla="*/ 60483750 h 24"/>
              <a:gd name="T46" fmla="*/ 20161250 w 24"/>
              <a:gd name="T47" fmla="*/ 60483750 h 24"/>
              <a:gd name="T48" fmla="*/ 20161250 w 24"/>
              <a:gd name="T49" fmla="*/ 60483750 h 24"/>
              <a:gd name="T50" fmla="*/ 40322500 w 24"/>
              <a:gd name="T51" fmla="*/ 60483750 h 24"/>
              <a:gd name="T52" fmla="*/ 40322500 w 24"/>
              <a:gd name="T53" fmla="*/ 60483750 h 24"/>
              <a:gd name="T54" fmla="*/ 40322500 w 24"/>
              <a:gd name="T55" fmla="*/ 60483750 h 24"/>
              <a:gd name="T56" fmla="*/ 40322500 w 24"/>
              <a:gd name="T57" fmla="*/ 60483750 h 24"/>
              <a:gd name="T58" fmla="*/ 40322500 w 24"/>
              <a:gd name="T59" fmla="*/ 60483750 h 24"/>
              <a:gd name="T60" fmla="*/ 40322500 w 24"/>
              <a:gd name="T61" fmla="*/ 60483750 h 24"/>
              <a:gd name="T62" fmla="*/ 40322500 w 24"/>
              <a:gd name="T63" fmla="*/ 40322500 h 24"/>
              <a:gd name="T64" fmla="*/ 40322500 w 24"/>
              <a:gd name="T65" fmla="*/ 40322500 h 24"/>
              <a:gd name="T66" fmla="*/ 60483750 w 24"/>
              <a:gd name="T67" fmla="*/ 40322500 h 24"/>
              <a:gd name="T68" fmla="*/ 60483750 w 24"/>
              <a:gd name="T69" fmla="*/ 40322500 h 24"/>
              <a:gd name="T70" fmla="*/ 60483750 w 24"/>
              <a:gd name="T71" fmla="*/ 40322500 h 24"/>
              <a:gd name="T72" fmla="*/ 60483750 w 24"/>
              <a:gd name="T73" fmla="*/ 40322500 h 24"/>
              <a:gd name="T74" fmla="*/ 60483750 w 24"/>
              <a:gd name="T75" fmla="*/ 0 h 24"/>
              <a:gd name="T76" fmla="*/ 60483750 w 24"/>
              <a:gd name="T77" fmla="*/ 0 h 2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4"/>
              <a:gd name="T118" fmla="*/ 0 h 24"/>
              <a:gd name="T119" fmla="*/ 24 w 24"/>
              <a:gd name="T120" fmla="*/ 24 h 24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4" h="24">
                <a:moveTo>
                  <a:pt x="24" y="0"/>
                </a:moveTo>
                <a:lnTo>
                  <a:pt x="16" y="0"/>
                </a:lnTo>
                <a:lnTo>
                  <a:pt x="8" y="0"/>
                </a:lnTo>
                <a:lnTo>
                  <a:pt x="0" y="8"/>
                </a:lnTo>
                <a:lnTo>
                  <a:pt x="0" y="16"/>
                </a:lnTo>
                <a:lnTo>
                  <a:pt x="8" y="24"/>
                </a:lnTo>
                <a:lnTo>
                  <a:pt x="16" y="24"/>
                </a:lnTo>
                <a:lnTo>
                  <a:pt x="16" y="16"/>
                </a:lnTo>
                <a:lnTo>
                  <a:pt x="24" y="16"/>
                </a:lnTo>
                <a:lnTo>
                  <a:pt x="24" y="0"/>
                </a:lnTo>
                <a:close/>
              </a:path>
            </a:pathLst>
          </a:custGeom>
          <a:noFill/>
          <a:ln w="12700">
            <a:solidFill>
              <a:srgbClr val="E567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50" name="Freeform 102"/>
          <p:cNvSpPr>
            <a:spLocks/>
          </p:cNvSpPr>
          <p:nvPr/>
        </p:nvSpPr>
        <p:spPr bwMode="auto">
          <a:xfrm>
            <a:off x="6883400" y="6019800"/>
            <a:ext cx="76200" cy="88900"/>
          </a:xfrm>
          <a:custGeom>
            <a:avLst/>
            <a:gdLst>
              <a:gd name="T0" fmla="*/ 0 w 48"/>
              <a:gd name="T1" fmla="*/ 80645000 h 56"/>
              <a:gd name="T2" fmla="*/ 20161250 w 48"/>
              <a:gd name="T3" fmla="*/ 60483750 h 56"/>
              <a:gd name="T4" fmla="*/ 40322500 w 48"/>
              <a:gd name="T5" fmla="*/ 60483750 h 56"/>
              <a:gd name="T6" fmla="*/ 80645000 w 48"/>
              <a:gd name="T7" fmla="*/ 40322500 h 56"/>
              <a:gd name="T8" fmla="*/ 80645000 w 48"/>
              <a:gd name="T9" fmla="*/ 40322500 h 56"/>
              <a:gd name="T10" fmla="*/ 80645000 w 48"/>
              <a:gd name="T11" fmla="*/ 20161250 h 56"/>
              <a:gd name="T12" fmla="*/ 60483750 w 48"/>
              <a:gd name="T13" fmla="*/ 20161250 h 56"/>
              <a:gd name="T14" fmla="*/ 60483750 w 48"/>
              <a:gd name="T15" fmla="*/ 0 h 56"/>
              <a:gd name="T16" fmla="*/ 40322500 w 48"/>
              <a:gd name="T17" fmla="*/ 0 h 56"/>
              <a:gd name="T18" fmla="*/ 40322500 w 48"/>
              <a:gd name="T19" fmla="*/ 0 h 56"/>
              <a:gd name="T20" fmla="*/ 40322500 w 48"/>
              <a:gd name="T21" fmla="*/ 0 h 56"/>
              <a:gd name="T22" fmla="*/ 20161250 w 48"/>
              <a:gd name="T23" fmla="*/ 20161250 h 56"/>
              <a:gd name="T24" fmla="*/ 20161250 w 48"/>
              <a:gd name="T25" fmla="*/ 20161250 h 56"/>
              <a:gd name="T26" fmla="*/ 20161250 w 48"/>
              <a:gd name="T27" fmla="*/ 20161250 h 56"/>
              <a:gd name="T28" fmla="*/ 20161250 w 48"/>
              <a:gd name="T29" fmla="*/ 20161250 h 56"/>
              <a:gd name="T30" fmla="*/ 20161250 w 48"/>
              <a:gd name="T31" fmla="*/ 20161250 h 56"/>
              <a:gd name="T32" fmla="*/ 20161250 w 48"/>
              <a:gd name="T33" fmla="*/ 20161250 h 56"/>
              <a:gd name="T34" fmla="*/ 20161250 w 48"/>
              <a:gd name="T35" fmla="*/ 40322500 h 56"/>
              <a:gd name="T36" fmla="*/ 20161250 w 48"/>
              <a:gd name="T37" fmla="*/ 40322500 h 56"/>
              <a:gd name="T38" fmla="*/ 20161250 w 48"/>
              <a:gd name="T39" fmla="*/ 40322500 h 56"/>
              <a:gd name="T40" fmla="*/ 20161250 w 48"/>
              <a:gd name="T41" fmla="*/ 40322500 h 56"/>
              <a:gd name="T42" fmla="*/ 20161250 w 48"/>
              <a:gd name="T43" fmla="*/ 40322500 h 56"/>
              <a:gd name="T44" fmla="*/ 0 w 48"/>
              <a:gd name="T45" fmla="*/ 40322500 h 56"/>
              <a:gd name="T46" fmla="*/ 0 w 48"/>
              <a:gd name="T47" fmla="*/ 40322500 h 56"/>
              <a:gd name="T48" fmla="*/ 0 w 48"/>
              <a:gd name="T49" fmla="*/ 20161250 h 56"/>
              <a:gd name="T50" fmla="*/ 0 w 48"/>
              <a:gd name="T51" fmla="*/ 20161250 h 56"/>
              <a:gd name="T52" fmla="*/ 20161250 w 48"/>
              <a:gd name="T53" fmla="*/ 0 h 56"/>
              <a:gd name="T54" fmla="*/ 40322500 w 48"/>
              <a:gd name="T55" fmla="*/ 0 h 56"/>
              <a:gd name="T56" fmla="*/ 60483750 w 48"/>
              <a:gd name="T57" fmla="*/ 0 h 56"/>
              <a:gd name="T58" fmla="*/ 80645000 w 48"/>
              <a:gd name="T59" fmla="*/ 0 h 56"/>
              <a:gd name="T60" fmla="*/ 80645000 w 48"/>
              <a:gd name="T61" fmla="*/ 20161250 h 56"/>
              <a:gd name="T62" fmla="*/ 100806250 w 48"/>
              <a:gd name="T63" fmla="*/ 20161250 h 56"/>
              <a:gd name="T64" fmla="*/ 100806250 w 48"/>
              <a:gd name="T65" fmla="*/ 40322500 h 56"/>
              <a:gd name="T66" fmla="*/ 100806250 w 48"/>
              <a:gd name="T67" fmla="*/ 100806250 h 56"/>
              <a:gd name="T68" fmla="*/ 100806250 w 48"/>
              <a:gd name="T69" fmla="*/ 100806250 h 56"/>
              <a:gd name="T70" fmla="*/ 100806250 w 48"/>
              <a:gd name="T71" fmla="*/ 120967500 h 56"/>
              <a:gd name="T72" fmla="*/ 100806250 w 48"/>
              <a:gd name="T73" fmla="*/ 120967500 h 56"/>
              <a:gd name="T74" fmla="*/ 100806250 w 48"/>
              <a:gd name="T75" fmla="*/ 120967500 h 56"/>
              <a:gd name="T76" fmla="*/ 100806250 w 48"/>
              <a:gd name="T77" fmla="*/ 120967500 h 56"/>
              <a:gd name="T78" fmla="*/ 100806250 w 48"/>
              <a:gd name="T79" fmla="*/ 120967500 h 56"/>
              <a:gd name="T80" fmla="*/ 100806250 w 48"/>
              <a:gd name="T81" fmla="*/ 120967500 h 56"/>
              <a:gd name="T82" fmla="*/ 120967500 w 48"/>
              <a:gd name="T83" fmla="*/ 120967500 h 56"/>
              <a:gd name="T84" fmla="*/ 120967500 w 48"/>
              <a:gd name="T85" fmla="*/ 120967500 h 56"/>
              <a:gd name="T86" fmla="*/ 120967500 w 48"/>
              <a:gd name="T87" fmla="*/ 120967500 h 56"/>
              <a:gd name="T88" fmla="*/ 120967500 w 48"/>
              <a:gd name="T89" fmla="*/ 120967500 h 56"/>
              <a:gd name="T90" fmla="*/ 100806250 w 48"/>
              <a:gd name="T91" fmla="*/ 120967500 h 56"/>
              <a:gd name="T92" fmla="*/ 100806250 w 48"/>
              <a:gd name="T93" fmla="*/ 141128750 h 56"/>
              <a:gd name="T94" fmla="*/ 80645000 w 48"/>
              <a:gd name="T95" fmla="*/ 141128750 h 56"/>
              <a:gd name="T96" fmla="*/ 80645000 w 48"/>
              <a:gd name="T97" fmla="*/ 141128750 h 56"/>
              <a:gd name="T98" fmla="*/ 80645000 w 48"/>
              <a:gd name="T99" fmla="*/ 120967500 h 56"/>
              <a:gd name="T100" fmla="*/ 80645000 w 48"/>
              <a:gd name="T101" fmla="*/ 120967500 h 56"/>
              <a:gd name="T102" fmla="*/ 80645000 w 48"/>
              <a:gd name="T103" fmla="*/ 120967500 h 56"/>
              <a:gd name="T104" fmla="*/ 60483750 w 48"/>
              <a:gd name="T105" fmla="*/ 120967500 h 56"/>
              <a:gd name="T106" fmla="*/ 60483750 w 48"/>
              <a:gd name="T107" fmla="*/ 120967500 h 56"/>
              <a:gd name="T108" fmla="*/ 40322500 w 48"/>
              <a:gd name="T109" fmla="*/ 141128750 h 56"/>
              <a:gd name="T110" fmla="*/ 20161250 w 48"/>
              <a:gd name="T111" fmla="*/ 141128750 h 56"/>
              <a:gd name="T112" fmla="*/ 20161250 w 48"/>
              <a:gd name="T113" fmla="*/ 141128750 h 56"/>
              <a:gd name="T114" fmla="*/ 0 w 48"/>
              <a:gd name="T115" fmla="*/ 120967500 h 56"/>
              <a:gd name="T116" fmla="*/ 0 w 48"/>
              <a:gd name="T117" fmla="*/ 120967500 h 5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8"/>
              <a:gd name="T178" fmla="*/ 0 h 56"/>
              <a:gd name="T179" fmla="*/ 48 w 48"/>
              <a:gd name="T180" fmla="*/ 56 h 5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8" h="56">
                <a:moveTo>
                  <a:pt x="0" y="40"/>
                </a:moveTo>
                <a:lnTo>
                  <a:pt x="0" y="32"/>
                </a:lnTo>
                <a:lnTo>
                  <a:pt x="8" y="24"/>
                </a:lnTo>
                <a:lnTo>
                  <a:pt x="16" y="24"/>
                </a:lnTo>
                <a:lnTo>
                  <a:pt x="32" y="16"/>
                </a:lnTo>
                <a:lnTo>
                  <a:pt x="32" y="8"/>
                </a:lnTo>
                <a:lnTo>
                  <a:pt x="24" y="8"/>
                </a:lnTo>
                <a:lnTo>
                  <a:pt x="24" y="0"/>
                </a:lnTo>
                <a:lnTo>
                  <a:pt x="16" y="0"/>
                </a:lnTo>
                <a:lnTo>
                  <a:pt x="8" y="8"/>
                </a:lnTo>
                <a:lnTo>
                  <a:pt x="8" y="16"/>
                </a:lnTo>
                <a:lnTo>
                  <a:pt x="0" y="16"/>
                </a:ln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lnTo>
                  <a:pt x="24" y="0"/>
                </a:lnTo>
                <a:lnTo>
                  <a:pt x="32" y="0"/>
                </a:lnTo>
                <a:lnTo>
                  <a:pt x="32" y="8"/>
                </a:lnTo>
                <a:lnTo>
                  <a:pt x="40" y="8"/>
                </a:lnTo>
                <a:lnTo>
                  <a:pt x="40" y="16"/>
                </a:lnTo>
                <a:lnTo>
                  <a:pt x="40" y="40"/>
                </a:lnTo>
                <a:lnTo>
                  <a:pt x="40" y="48"/>
                </a:lnTo>
                <a:lnTo>
                  <a:pt x="48" y="48"/>
                </a:lnTo>
                <a:lnTo>
                  <a:pt x="40" y="48"/>
                </a:lnTo>
                <a:lnTo>
                  <a:pt x="40" y="56"/>
                </a:lnTo>
                <a:lnTo>
                  <a:pt x="32" y="56"/>
                </a:lnTo>
                <a:lnTo>
                  <a:pt x="32" y="48"/>
                </a:lnTo>
                <a:lnTo>
                  <a:pt x="24" y="48"/>
                </a:lnTo>
                <a:lnTo>
                  <a:pt x="16" y="56"/>
                </a:lnTo>
                <a:lnTo>
                  <a:pt x="8" y="56"/>
                </a:lnTo>
                <a:lnTo>
                  <a:pt x="0" y="48"/>
                </a:lnTo>
                <a:lnTo>
                  <a:pt x="0" y="40"/>
                </a:lnTo>
                <a:close/>
              </a:path>
            </a:pathLst>
          </a:custGeom>
          <a:noFill/>
          <a:ln w="12700">
            <a:solidFill>
              <a:srgbClr val="E567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51" name="Freeform 103"/>
          <p:cNvSpPr>
            <a:spLocks/>
          </p:cNvSpPr>
          <p:nvPr/>
        </p:nvSpPr>
        <p:spPr bwMode="auto">
          <a:xfrm>
            <a:off x="6883400" y="6019800"/>
            <a:ext cx="76200" cy="88900"/>
          </a:xfrm>
          <a:custGeom>
            <a:avLst/>
            <a:gdLst>
              <a:gd name="T0" fmla="*/ 80645000 w 48"/>
              <a:gd name="T1" fmla="*/ 60483750 h 56"/>
              <a:gd name="T2" fmla="*/ 40322500 w 48"/>
              <a:gd name="T3" fmla="*/ 60483750 h 56"/>
              <a:gd name="T4" fmla="*/ 20161250 w 48"/>
              <a:gd name="T5" fmla="*/ 80645000 h 56"/>
              <a:gd name="T6" fmla="*/ 20161250 w 48"/>
              <a:gd name="T7" fmla="*/ 100806250 h 56"/>
              <a:gd name="T8" fmla="*/ 40322500 w 48"/>
              <a:gd name="T9" fmla="*/ 120967500 h 56"/>
              <a:gd name="T10" fmla="*/ 40322500 w 48"/>
              <a:gd name="T11" fmla="*/ 120967500 h 56"/>
              <a:gd name="T12" fmla="*/ 40322500 w 48"/>
              <a:gd name="T13" fmla="*/ 120967500 h 56"/>
              <a:gd name="T14" fmla="*/ 60483750 w 48"/>
              <a:gd name="T15" fmla="*/ 120967500 h 56"/>
              <a:gd name="T16" fmla="*/ 60483750 w 48"/>
              <a:gd name="T17" fmla="*/ 100806250 h 56"/>
              <a:gd name="T18" fmla="*/ 80645000 w 48"/>
              <a:gd name="T19" fmla="*/ 100806250 h 56"/>
              <a:gd name="T20" fmla="*/ 80645000 w 48"/>
              <a:gd name="T21" fmla="*/ 60483750 h 56"/>
              <a:gd name="T22" fmla="*/ 0 w 48"/>
              <a:gd name="T23" fmla="*/ 100806250 h 56"/>
              <a:gd name="T24" fmla="*/ 20161250 w 48"/>
              <a:gd name="T25" fmla="*/ 60483750 h 56"/>
              <a:gd name="T26" fmla="*/ 40322500 w 48"/>
              <a:gd name="T27" fmla="*/ 60483750 h 56"/>
              <a:gd name="T28" fmla="*/ 80645000 w 48"/>
              <a:gd name="T29" fmla="*/ 40322500 h 56"/>
              <a:gd name="T30" fmla="*/ 80645000 w 48"/>
              <a:gd name="T31" fmla="*/ 40322500 h 56"/>
              <a:gd name="T32" fmla="*/ 60483750 w 48"/>
              <a:gd name="T33" fmla="*/ 20161250 h 56"/>
              <a:gd name="T34" fmla="*/ 60483750 w 48"/>
              <a:gd name="T35" fmla="*/ 0 h 56"/>
              <a:gd name="T36" fmla="*/ 40322500 w 48"/>
              <a:gd name="T37" fmla="*/ 0 h 56"/>
              <a:gd name="T38" fmla="*/ 40322500 w 48"/>
              <a:gd name="T39" fmla="*/ 0 h 56"/>
              <a:gd name="T40" fmla="*/ 20161250 w 48"/>
              <a:gd name="T41" fmla="*/ 20161250 h 56"/>
              <a:gd name="T42" fmla="*/ 20161250 w 48"/>
              <a:gd name="T43" fmla="*/ 20161250 h 56"/>
              <a:gd name="T44" fmla="*/ 20161250 w 48"/>
              <a:gd name="T45" fmla="*/ 20161250 h 56"/>
              <a:gd name="T46" fmla="*/ 20161250 w 48"/>
              <a:gd name="T47" fmla="*/ 20161250 h 56"/>
              <a:gd name="T48" fmla="*/ 20161250 w 48"/>
              <a:gd name="T49" fmla="*/ 20161250 h 56"/>
              <a:gd name="T50" fmla="*/ 20161250 w 48"/>
              <a:gd name="T51" fmla="*/ 40322500 h 56"/>
              <a:gd name="T52" fmla="*/ 20161250 w 48"/>
              <a:gd name="T53" fmla="*/ 40322500 h 56"/>
              <a:gd name="T54" fmla="*/ 20161250 w 48"/>
              <a:gd name="T55" fmla="*/ 40322500 h 56"/>
              <a:gd name="T56" fmla="*/ 0 w 48"/>
              <a:gd name="T57" fmla="*/ 40322500 h 56"/>
              <a:gd name="T58" fmla="*/ 0 w 48"/>
              <a:gd name="T59" fmla="*/ 40322500 h 56"/>
              <a:gd name="T60" fmla="*/ 0 w 48"/>
              <a:gd name="T61" fmla="*/ 20161250 h 56"/>
              <a:gd name="T62" fmla="*/ 20161250 w 48"/>
              <a:gd name="T63" fmla="*/ 0 h 56"/>
              <a:gd name="T64" fmla="*/ 40322500 w 48"/>
              <a:gd name="T65" fmla="*/ 0 h 56"/>
              <a:gd name="T66" fmla="*/ 60483750 w 48"/>
              <a:gd name="T67" fmla="*/ 0 h 56"/>
              <a:gd name="T68" fmla="*/ 80645000 w 48"/>
              <a:gd name="T69" fmla="*/ 20161250 h 56"/>
              <a:gd name="T70" fmla="*/ 100806250 w 48"/>
              <a:gd name="T71" fmla="*/ 20161250 h 56"/>
              <a:gd name="T72" fmla="*/ 100806250 w 48"/>
              <a:gd name="T73" fmla="*/ 40322500 h 56"/>
              <a:gd name="T74" fmla="*/ 100806250 w 48"/>
              <a:gd name="T75" fmla="*/ 100806250 h 56"/>
              <a:gd name="T76" fmla="*/ 100806250 w 48"/>
              <a:gd name="T77" fmla="*/ 120967500 h 56"/>
              <a:gd name="T78" fmla="*/ 100806250 w 48"/>
              <a:gd name="T79" fmla="*/ 120967500 h 56"/>
              <a:gd name="T80" fmla="*/ 100806250 w 48"/>
              <a:gd name="T81" fmla="*/ 120967500 h 56"/>
              <a:gd name="T82" fmla="*/ 100806250 w 48"/>
              <a:gd name="T83" fmla="*/ 120967500 h 56"/>
              <a:gd name="T84" fmla="*/ 120967500 w 48"/>
              <a:gd name="T85" fmla="*/ 120967500 h 56"/>
              <a:gd name="T86" fmla="*/ 120967500 w 48"/>
              <a:gd name="T87" fmla="*/ 120967500 h 56"/>
              <a:gd name="T88" fmla="*/ 120967500 w 48"/>
              <a:gd name="T89" fmla="*/ 120967500 h 56"/>
              <a:gd name="T90" fmla="*/ 100806250 w 48"/>
              <a:gd name="T91" fmla="*/ 120967500 h 56"/>
              <a:gd name="T92" fmla="*/ 100806250 w 48"/>
              <a:gd name="T93" fmla="*/ 141128750 h 56"/>
              <a:gd name="T94" fmla="*/ 80645000 w 48"/>
              <a:gd name="T95" fmla="*/ 141128750 h 56"/>
              <a:gd name="T96" fmla="*/ 80645000 w 48"/>
              <a:gd name="T97" fmla="*/ 120967500 h 56"/>
              <a:gd name="T98" fmla="*/ 80645000 w 48"/>
              <a:gd name="T99" fmla="*/ 120967500 h 56"/>
              <a:gd name="T100" fmla="*/ 80645000 w 48"/>
              <a:gd name="T101" fmla="*/ 120967500 h 56"/>
              <a:gd name="T102" fmla="*/ 60483750 w 48"/>
              <a:gd name="T103" fmla="*/ 120967500 h 56"/>
              <a:gd name="T104" fmla="*/ 40322500 w 48"/>
              <a:gd name="T105" fmla="*/ 141128750 h 56"/>
              <a:gd name="T106" fmla="*/ 20161250 w 48"/>
              <a:gd name="T107" fmla="*/ 141128750 h 56"/>
              <a:gd name="T108" fmla="*/ 0 w 48"/>
              <a:gd name="T109" fmla="*/ 120967500 h 56"/>
              <a:gd name="T110" fmla="*/ 0 w 48"/>
              <a:gd name="T111" fmla="*/ 120967500 h 56"/>
              <a:gd name="T112" fmla="*/ 0 w 48"/>
              <a:gd name="T113" fmla="*/ 100806250 h 5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8"/>
              <a:gd name="T172" fmla="*/ 0 h 56"/>
              <a:gd name="T173" fmla="*/ 48 w 48"/>
              <a:gd name="T174" fmla="*/ 56 h 5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8" h="56">
                <a:moveTo>
                  <a:pt x="32" y="24"/>
                </a:moveTo>
                <a:lnTo>
                  <a:pt x="32" y="24"/>
                </a:lnTo>
                <a:lnTo>
                  <a:pt x="24" y="24"/>
                </a:lnTo>
                <a:lnTo>
                  <a:pt x="16" y="24"/>
                </a:lnTo>
                <a:lnTo>
                  <a:pt x="8" y="32"/>
                </a:lnTo>
                <a:lnTo>
                  <a:pt x="8" y="40"/>
                </a:lnTo>
                <a:lnTo>
                  <a:pt x="16" y="48"/>
                </a:lnTo>
                <a:lnTo>
                  <a:pt x="24" y="48"/>
                </a:lnTo>
                <a:lnTo>
                  <a:pt x="24" y="40"/>
                </a:lnTo>
                <a:lnTo>
                  <a:pt x="32" y="40"/>
                </a:lnTo>
                <a:lnTo>
                  <a:pt x="32" y="24"/>
                </a:lnTo>
                <a:lnTo>
                  <a:pt x="0" y="40"/>
                </a:lnTo>
                <a:lnTo>
                  <a:pt x="0" y="32"/>
                </a:lnTo>
                <a:lnTo>
                  <a:pt x="8" y="24"/>
                </a:lnTo>
                <a:lnTo>
                  <a:pt x="16" y="24"/>
                </a:lnTo>
                <a:lnTo>
                  <a:pt x="32" y="16"/>
                </a:lnTo>
                <a:lnTo>
                  <a:pt x="32" y="8"/>
                </a:lnTo>
                <a:lnTo>
                  <a:pt x="24" y="8"/>
                </a:lnTo>
                <a:lnTo>
                  <a:pt x="24" y="0"/>
                </a:lnTo>
                <a:lnTo>
                  <a:pt x="16" y="0"/>
                </a:lnTo>
                <a:lnTo>
                  <a:pt x="8" y="8"/>
                </a:lnTo>
                <a:lnTo>
                  <a:pt x="8" y="16"/>
                </a:lnTo>
                <a:lnTo>
                  <a:pt x="0" y="16"/>
                </a:ln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lnTo>
                  <a:pt x="24" y="0"/>
                </a:lnTo>
                <a:lnTo>
                  <a:pt x="32" y="0"/>
                </a:lnTo>
                <a:lnTo>
                  <a:pt x="32" y="8"/>
                </a:lnTo>
                <a:lnTo>
                  <a:pt x="40" y="8"/>
                </a:lnTo>
                <a:lnTo>
                  <a:pt x="40" y="16"/>
                </a:lnTo>
                <a:lnTo>
                  <a:pt x="40" y="40"/>
                </a:lnTo>
                <a:lnTo>
                  <a:pt x="40" y="48"/>
                </a:lnTo>
                <a:lnTo>
                  <a:pt x="48" y="48"/>
                </a:lnTo>
                <a:lnTo>
                  <a:pt x="40" y="48"/>
                </a:lnTo>
                <a:lnTo>
                  <a:pt x="40" y="56"/>
                </a:lnTo>
                <a:lnTo>
                  <a:pt x="32" y="56"/>
                </a:lnTo>
                <a:lnTo>
                  <a:pt x="32" y="48"/>
                </a:lnTo>
                <a:lnTo>
                  <a:pt x="24" y="48"/>
                </a:lnTo>
                <a:lnTo>
                  <a:pt x="16" y="56"/>
                </a:lnTo>
                <a:lnTo>
                  <a:pt x="8" y="56"/>
                </a:lnTo>
                <a:lnTo>
                  <a:pt x="0" y="48"/>
                </a:lnTo>
                <a:lnTo>
                  <a:pt x="0" y="40"/>
                </a:lnTo>
                <a:lnTo>
                  <a:pt x="32" y="24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52" name="Freeform 104"/>
          <p:cNvSpPr>
            <a:spLocks/>
          </p:cNvSpPr>
          <p:nvPr/>
        </p:nvSpPr>
        <p:spPr bwMode="auto">
          <a:xfrm>
            <a:off x="8623300" y="2578100"/>
            <a:ext cx="50800" cy="63500"/>
          </a:xfrm>
          <a:custGeom>
            <a:avLst/>
            <a:gdLst>
              <a:gd name="T0" fmla="*/ 40322500 w 32"/>
              <a:gd name="T1" fmla="*/ 0 h 40"/>
              <a:gd name="T2" fmla="*/ 80645000 w 32"/>
              <a:gd name="T3" fmla="*/ 20161250 h 40"/>
              <a:gd name="T4" fmla="*/ 40322500 w 32"/>
              <a:gd name="T5" fmla="*/ 100806250 h 40"/>
              <a:gd name="T6" fmla="*/ 0 w 32"/>
              <a:gd name="T7" fmla="*/ 80645000 h 40"/>
              <a:gd name="T8" fmla="*/ 40322500 w 32"/>
              <a:gd name="T9" fmla="*/ 0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40"/>
              <a:gd name="T17" fmla="*/ 32 w 32"/>
              <a:gd name="T18" fmla="*/ 40 h 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40">
                <a:moveTo>
                  <a:pt x="16" y="0"/>
                </a:moveTo>
                <a:lnTo>
                  <a:pt x="32" y="8"/>
                </a:lnTo>
                <a:lnTo>
                  <a:pt x="16" y="40"/>
                </a:lnTo>
                <a:lnTo>
                  <a:pt x="0" y="32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53" name="Freeform 105"/>
          <p:cNvSpPr>
            <a:spLocks/>
          </p:cNvSpPr>
          <p:nvPr/>
        </p:nvSpPr>
        <p:spPr bwMode="auto">
          <a:xfrm>
            <a:off x="8572500" y="2628900"/>
            <a:ext cx="76200" cy="50800"/>
          </a:xfrm>
          <a:custGeom>
            <a:avLst/>
            <a:gdLst>
              <a:gd name="T0" fmla="*/ 120967500 w 48"/>
              <a:gd name="T1" fmla="*/ 40322500 h 32"/>
              <a:gd name="T2" fmla="*/ 120967500 w 48"/>
              <a:gd name="T3" fmla="*/ 40322500 h 32"/>
              <a:gd name="T4" fmla="*/ 20161250 w 48"/>
              <a:gd name="T5" fmla="*/ 80645000 h 32"/>
              <a:gd name="T6" fmla="*/ 0 w 48"/>
              <a:gd name="T7" fmla="*/ 40322500 h 32"/>
              <a:gd name="T8" fmla="*/ 100806250 w 48"/>
              <a:gd name="T9" fmla="*/ 0 h 32"/>
              <a:gd name="T10" fmla="*/ 120967500 w 48"/>
              <a:gd name="T11" fmla="*/ 20161250 h 32"/>
              <a:gd name="T12" fmla="*/ 120967500 w 48"/>
              <a:gd name="T13" fmla="*/ 20161250 h 32"/>
              <a:gd name="T14" fmla="*/ 120967500 w 48"/>
              <a:gd name="T15" fmla="*/ 40322500 h 32"/>
              <a:gd name="T16" fmla="*/ 120967500 w 48"/>
              <a:gd name="T17" fmla="*/ 40322500 h 32"/>
              <a:gd name="T18" fmla="*/ 120967500 w 48"/>
              <a:gd name="T19" fmla="*/ 40322500 h 32"/>
              <a:gd name="T20" fmla="*/ 120967500 w 48"/>
              <a:gd name="T21" fmla="*/ 40322500 h 3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8"/>
              <a:gd name="T34" fmla="*/ 0 h 32"/>
              <a:gd name="T35" fmla="*/ 48 w 48"/>
              <a:gd name="T36" fmla="*/ 32 h 3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8" h="32">
                <a:moveTo>
                  <a:pt x="48" y="16"/>
                </a:moveTo>
                <a:lnTo>
                  <a:pt x="48" y="16"/>
                </a:lnTo>
                <a:lnTo>
                  <a:pt x="8" y="32"/>
                </a:lnTo>
                <a:lnTo>
                  <a:pt x="0" y="16"/>
                </a:lnTo>
                <a:lnTo>
                  <a:pt x="40" y="0"/>
                </a:lnTo>
                <a:lnTo>
                  <a:pt x="48" y="8"/>
                </a:lnTo>
                <a:lnTo>
                  <a:pt x="4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54" name="Freeform 106"/>
          <p:cNvSpPr>
            <a:spLocks/>
          </p:cNvSpPr>
          <p:nvPr/>
        </p:nvSpPr>
        <p:spPr bwMode="auto">
          <a:xfrm>
            <a:off x="8509000" y="2628900"/>
            <a:ext cx="76200" cy="50800"/>
          </a:xfrm>
          <a:custGeom>
            <a:avLst/>
            <a:gdLst>
              <a:gd name="T0" fmla="*/ 100806250 w 48"/>
              <a:gd name="T1" fmla="*/ 80645000 h 32"/>
              <a:gd name="T2" fmla="*/ 100806250 w 48"/>
              <a:gd name="T3" fmla="*/ 80645000 h 32"/>
              <a:gd name="T4" fmla="*/ 0 w 48"/>
              <a:gd name="T5" fmla="*/ 40322500 h 32"/>
              <a:gd name="T6" fmla="*/ 20161250 w 48"/>
              <a:gd name="T7" fmla="*/ 0 h 32"/>
              <a:gd name="T8" fmla="*/ 120967500 w 48"/>
              <a:gd name="T9" fmla="*/ 40322500 h 32"/>
              <a:gd name="T10" fmla="*/ 120967500 w 48"/>
              <a:gd name="T11" fmla="*/ 80645000 h 32"/>
              <a:gd name="T12" fmla="*/ 120967500 w 48"/>
              <a:gd name="T13" fmla="*/ 80645000 h 32"/>
              <a:gd name="T14" fmla="*/ 100806250 w 48"/>
              <a:gd name="T15" fmla="*/ 80645000 h 32"/>
              <a:gd name="T16" fmla="*/ 100806250 w 48"/>
              <a:gd name="T17" fmla="*/ 80645000 h 32"/>
              <a:gd name="T18" fmla="*/ 100806250 w 48"/>
              <a:gd name="T19" fmla="*/ 80645000 h 32"/>
              <a:gd name="T20" fmla="*/ 100806250 w 48"/>
              <a:gd name="T21" fmla="*/ 80645000 h 3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8"/>
              <a:gd name="T34" fmla="*/ 0 h 32"/>
              <a:gd name="T35" fmla="*/ 48 w 48"/>
              <a:gd name="T36" fmla="*/ 32 h 3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8" h="32">
                <a:moveTo>
                  <a:pt x="40" y="32"/>
                </a:moveTo>
                <a:lnTo>
                  <a:pt x="40" y="32"/>
                </a:lnTo>
                <a:lnTo>
                  <a:pt x="0" y="16"/>
                </a:lnTo>
                <a:lnTo>
                  <a:pt x="8" y="0"/>
                </a:lnTo>
                <a:lnTo>
                  <a:pt x="48" y="16"/>
                </a:lnTo>
                <a:lnTo>
                  <a:pt x="48" y="32"/>
                </a:lnTo>
                <a:lnTo>
                  <a:pt x="40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55" name="Freeform 107"/>
          <p:cNvSpPr>
            <a:spLocks/>
          </p:cNvSpPr>
          <p:nvPr/>
        </p:nvSpPr>
        <p:spPr bwMode="auto">
          <a:xfrm>
            <a:off x="8483600" y="2578100"/>
            <a:ext cx="38100" cy="76200"/>
          </a:xfrm>
          <a:custGeom>
            <a:avLst/>
            <a:gdLst>
              <a:gd name="T0" fmla="*/ 40322500 w 24"/>
              <a:gd name="T1" fmla="*/ 100806250 h 48"/>
              <a:gd name="T2" fmla="*/ 40322500 w 24"/>
              <a:gd name="T3" fmla="*/ 100806250 h 48"/>
              <a:gd name="T4" fmla="*/ 0 w 24"/>
              <a:gd name="T5" fmla="*/ 20161250 h 48"/>
              <a:gd name="T6" fmla="*/ 20161250 w 24"/>
              <a:gd name="T7" fmla="*/ 0 h 48"/>
              <a:gd name="T8" fmla="*/ 60483750 w 24"/>
              <a:gd name="T9" fmla="*/ 80645000 h 48"/>
              <a:gd name="T10" fmla="*/ 40322500 w 24"/>
              <a:gd name="T11" fmla="*/ 120967500 h 48"/>
              <a:gd name="T12" fmla="*/ 40322500 w 24"/>
              <a:gd name="T13" fmla="*/ 120967500 h 48"/>
              <a:gd name="T14" fmla="*/ 40322500 w 24"/>
              <a:gd name="T15" fmla="*/ 120967500 h 48"/>
              <a:gd name="T16" fmla="*/ 40322500 w 24"/>
              <a:gd name="T17" fmla="*/ 120967500 h 48"/>
              <a:gd name="T18" fmla="*/ 40322500 w 24"/>
              <a:gd name="T19" fmla="*/ 120967500 h 48"/>
              <a:gd name="T20" fmla="*/ 40322500 w 24"/>
              <a:gd name="T21" fmla="*/ 100806250 h 4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4"/>
              <a:gd name="T34" fmla="*/ 0 h 48"/>
              <a:gd name="T35" fmla="*/ 24 w 24"/>
              <a:gd name="T36" fmla="*/ 48 h 4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4" h="48">
                <a:moveTo>
                  <a:pt x="16" y="40"/>
                </a:moveTo>
                <a:lnTo>
                  <a:pt x="16" y="40"/>
                </a:lnTo>
                <a:lnTo>
                  <a:pt x="0" y="8"/>
                </a:lnTo>
                <a:lnTo>
                  <a:pt x="8" y="0"/>
                </a:lnTo>
                <a:lnTo>
                  <a:pt x="24" y="32"/>
                </a:lnTo>
                <a:lnTo>
                  <a:pt x="16" y="48"/>
                </a:lnTo>
                <a:lnTo>
                  <a:pt x="16" y="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56" name="Freeform 108"/>
          <p:cNvSpPr>
            <a:spLocks/>
          </p:cNvSpPr>
          <p:nvPr/>
        </p:nvSpPr>
        <p:spPr bwMode="auto">
          <a:xfrm>
            <a:off x="8470900" y="2527300"/>
            <a:ext cx="50800" cy="63500"/>
          </a:xfrm>
          <a:custGeom>
            <a:avLst/>
            <a:gdLst>
              <a:gd name="T0" fmla="*/ 20161250 w 32"/>
              <a:gd name="T1" fmla="*/ 80645000 h 40"/>
              <a:gd name="T2" fmla="*/ 20161250 w 32"/>
              <a:gd name="T3" fmla="*/ 80645000 h 40"/>
              <a:gd name="T4" fmla="*/ 60483750 w 32"/>
              <a:gd name="T5" fmla="*/ 0 h 40"/>
              <a:gd name="T6" fmla="*/ 80645000 w 32"/>
              <a:gd name="T7" fmla="*/ 20161250 h 40"/>
              <a:gd name="T8" fmla="*/ 40322500 w 32"/>
              <a:gd name="T9" fmla="*/ 100806250 h 40"/>
              <a:gd name="T10" fmla="*/ 20161250 w 32"/>
              <a:gd name="T11" fmla="*/ 100806250 h 40"/>
              <a:gd name="T12" fmla="*/ 20161250 w 32"/>
              <a:gd name="T13" fmla="*/ 100806250 h 40"/>
              <a:gd name="T14" fmla="*/ 0 w 32"/>
              <a:gd name="T15" fmla="*/ 100806250 h 40"/>
              <a:gd name="T16" fmla="*/ 0 w 32"/>
              <a:gd name="T17" fmla="*/ 100806250 h 40"/>
              <a:gd name="T18" fmla="*/ 0 w 32"/>
              <a:gd name="T19" fmla="*/ 100806250 h 40"/>
              <a:gd name="T20" fmla="*/ 0 w 32"/>
              <a:gd name="T21" fmla="*/ 100806250 h 40"/>
              <a:gd name="T22" fmla="*/ 20161250 w 32"/>
              <a:gd name="T23" fmla="*/ 80645000 h 4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2"/>
              <a:gd name="T37" fmla="*/ 0 h 40"/>
              <a:gd name="T38" fmla="*/ 32 w 32"/>
              <a:gd name="T39" fmla="*/ 40 h 4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2" h="40">
                <a:moveTo>
                  <a:pt x="8" y="32"/>
                </a:moveTo>
                <a:lnTo>
                  <a:pt x="8" y="32"/>
                </a:lnTo>
                <a:lnTo>
                  <a:pt x="24" y="0"/>
                </a:lnTo>
                <a:lnTo>
                  <a:pt x="32" y="8"/>
                </a:lnTo>
                <a:lnTo>
                  <a:pt x="16" y="40"/>
                </a:lnTo>
                <a:lnTo>
                  <a:pt x="8" y="40"/>
                </a:lnTo>
                <a:lnTo>
                  <a:pt x="0" y="40"/>
                </a:lnTo>
                <a:lnTo>
                  <a:pt x="8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57" name="Freeform 109"/>
          <p:cNvSpPr>
            <a:spLocks/>
          </p:cNvSpPr>
          <p:nvPr/>
        </p:nvSpPr>
        <p:spPr bwMode="auto">
          <a:xfrm>
            <a:off x="8509000" y="2501900"/>
            <a:ext cx="76200" cy="50800"/>
          </a:xfrm>
          <a:custGeom>
            <a:avLst/>
            <a:gdLst>
              <a:gd name="T0" fmla="*/ 0 w 48"/>
              <a:gd name="T1" fmla="*/ 40322500 h 32"/>
              <a:gd name="T2" fmla="*/ 0 w 48"/>
              <a:gd name="T3" fmla="*/ 40322500 h 32"/>
              <a:gd name="T4" fmla="*/ 100806250 w 48"/>
              <a:gd name="T5" fmla="*/ 0 h 32"/>
              <a:gd name="T6" fmla="*/ 120967500 w 48"/>
              <a:gd name="T7" fmla="*/ 40322500 h 32"/>
              <a:gd name="T8" fmla="*/ 20161250 w 48"/>
              <a:gd name="T9" fmla="*/ 80645000 h 32"/>
              <a:gd name="T10" fmla="*/ 0 w 48"/>
              <a:gd name="T11" fmla="*/ 40322500 h 32"/>
              <a:gd name="T12" fmla="*/ 0 w 48"/>
              <a:gd name="T13" fmla="*/ 40322500 h 32"/>
              <a:gd name="T14" fmla="*/ 0 w 48"/>
              <a:gd name="T15" fmla="*/ 40322500 h 32"/>
              <a:gd name="T16" fmla="*/ 0 w 48"/>
              <a:gd name="T17" fmla="*/ 40322500 h 32"/>
              <a:gd name="T18" fmla="*/ 0 w 48"/>
              <a:gd name="T19" fmla="*/ 40322500 h 32"/>
              <a:gd name="T20" fmla="*/ 0 w 48"/>
              <a:gd name="T21" fmla="*/ 40322500 h 3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8"/>
              <a:gd name="T34" fmla="*/ 0 h 32"/>
              <a:gd name="T35" fmla="*/ 48 w 48"/>
              <a:gd name="T36" fmla="*/ 32 h 3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8" h="32">
                <a:moveTo>
                  <a:pt x="0" y="16"/>
                </a:moveTo>
                <a:lnTo>
                  <a:pt x="0" y="16"/>
                </a:lnTo>
                <a:lnTo>
                  <a:pt x="40" y="0"/>
                </a:lnTo>
                <a:lnTo>
                  <a:pt x="48" y="16"/>
                </a:lnTo>
                <a:lnTo>
                  <a:pt x="8" y="32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58" name="Freeform 110"/>
          <p:cNvSpPr>
            <a:spLocks/>
          </p:cNvSpPr>
          <p:nvPr/>
        </p:nvSpPr>
        <p:spPr bwMode="auto">
          <a:xfrm>
            <a:off x="8572500" y="2501900"/>
            <a:ext cx="76200" cy="50800"/>
          </a:xfrm>
          <a:custGeom>
            <a:avLst/>
            <a:gdLst>
              <a:gd name="T0" fmla="*/ 20161250 w 48"/>
              <a:gd name="T1" fmla="*/ 0 h 32"/>
              <a:gd name="T2" fmla="*/ 20161250 w 48"/>
              <a:gd name="T3" fmla="*/ 0 h 32"/>
              <a:gd name="T4" fmla="*/ 120967500 w 48"/>
              <a:gd name="T5" fmla="*/ 40322500 h 32"/>
              <a:gd name="T6" fmla="*/ 100806250 w 48"/>
              <a:gd name="T7" fmla="*/ 80645000 h 32"/>
              <a:gd name="T8" fmla="*/ 0 w 48"/>
              <a:gd name="T9" fmla="*/ 40322500 h 32"/>
              <a:gd name="T10" fmla="*/ 0 w 48"/>
              <a:gd name="T11" fmla="*/ 0 h 32"/>
              <a:gd name="T12" fmla="*/ 0 w 48"/>
              <a:gd name="T13" fmla="*/ 0 h 32"/>
              <a:gd name="T14" fmla="*/ 0 w 48"/>
              <a:gd name="T15" fmla="*/ 0 h 32"/>
              <a:gd name="T16" fmla="*/ 0 w 48"/>
              <a:gd name="T17" fmla="*/ 0 h 32"/>
              <a:gd name="T18" fmla="*/ 20161250 w 48"/>
              <a:gd name="T19" fmla="*/ 0 h 32"/>
              <a:gd name="T20" fmla="*/ 20161250 w 48"/>
              <a:gd name="T21" fmla="*/ 0 h 3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8"/>
              <a:gd name="T34" fmla="*/ 0 h 32"/>
              <a:gd name="T35" fmla="*/ 48 w 48"/>
              <a:gd name="T36" fmla="*/ 32 h 3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8" h="32">
                <a:moveTo>
                  <a:pt x="8" y="0"/>
                </a:moveTo>
                <a:lnTo>
                  <a:pt x="8" y="0"/>
                </a:lnTo>
                <a:lnTo>
                  <a:pt x="48" y="16"/>
                </a:lnTo>
                <a:lnTo>
                  <a:pt x="40" y="32"/>
                </a:ln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59" name="Freeform 111"/>
          <p:cNvSpPr>
            <a:spLocks/>
          </p:cNvSpPr>
          <p:nvPr/>
        </p:nvSpPr>
        <p:spPr bwMode="auto">
          <a:xfrm>
            <a:off x="8623300" y="2527300"/>
            <a:ext cx="50800" cy="63500"/>
          </a:xfrm>
          <a:custGeom>
            <a:avLst/>
            <a:gdLst>
              <a:gd name="T0" fmla="*/ 40322500 w 32"/>
              <a:gd name="T1" fmla="*/ 0 h 40"/>
              <a:gd name="T2" fmla="*/ 40322500 w 32"/>
              <a:gd name="T3" fmla="*/ 0 h 40"/>
              <a:gd name="T4" fmla="*/ 80645000 w 32"/>
              <a:gd name="T5" fmla="*/ 80645000 h 40"/>
              <a:gd name="T6" fmla="*/ 40322500 w 32"/>
              <a:gd name="T7" fmla="*/ 100806250 h 40"/>
              <a:gd name="T8" fmla="*/ 0 w 32"/>
              <a:gd name="T9" fmla="*/ 20161250 h 40"/>
              <a:gd name="T10" fmla="*/ 40322500 w 32"/>
              <a:gd name="T11" fmla="*/ 0 h 40"/>
              <a:gd name="T12" fmla="*/ 40322500 w 32"/>
              <a:gd name="T13" fmla="*/ 0 h 40"/>
              <a:gd name="T14" fmla="*/ 40322500 w 32"/>
              <a:gd name="T15" fmla="*/ 0 h 40"/>
              <a:gd name="T16" fmla="*/ 40322500 w 32"/>
              <a:gd name="T17" fmla="*/ 0 h 40"/>
              <a:gd name="T18" fmla="*/ 40322500 w 32"/>
              <a:gd name="T19" fmla="*/ 0 h 40"/>
              <a:gd name="T20" fmla="*/ 40322500 w 32"/>
              <a:gd name="T21" fmla="*/ 0 h 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2"/>
              <a:gd name="T34" fmla="*/ 0 h 40"/>
              <a:gd name="T35" fmla="*/ 32 w 32"/>
              <a:gd name="T36" fmla="*/ 40 h 4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2" h="40">
                <a:moveTo>
                  <a:pt x="16" y="0"/>
                </a:moveTo>
                <a:lnTo>
                  <a:pt x="16" y="0"/>
                </a:lnTo>
                <a:lnTo>
                  <a:pt x="32" y="32"/>
                </a:lnTo>
                <a:lnTo>
                  <a:pt x="16" y="40"/>
                </a:ln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60" name="Freeform 112"/>
          <p:cNvSpPr>
            <a:spLocks/>
          </p:cNvSpPr>
          <p:nvPr/>
        </p:nvSpPr>
        <p:spPr bwMode="auto">
          <a:xfrm>
            <a:off x="8623300" y="2578100"/>
            <a:ext cx="50800" cy="63500"/>
          </a:xfrm>
          <a:custGeom>
            <a:avLst/>
            <a:gdLst>
              <a:gd name="T0" fmla="*/ 80645000 w 32"/>
              <a:gd name="T1" fmla="*/ 20161250 h 40"/>
              <a:gd name="T2" fmla="*/ 80645000 w 32"/>
              <a:gd name="T3" fmla="*/ 20161250 h 40"/>
              <a:gd name="T4" fmla="*/ 40322500 w 32"/>
              <a:gd name="T5" fmla="*/ 100806250 h 40"/>
              <a:gd name="T6" fmla="*/ 0 w 32"/>
              <a:gd name="T7" fmla="*/ 80645000 h 40"/>
              <a:gd name="T8" fmla="*/ 40322500 w 32"/>
              <a:gd name="T9" fmla="*/ 0 h 40"/>
              <a:gd name="T10" fmla="*/ 80645000 w 32"/>
              <a:gd name="T11" fmla="*/ 0 h 40"/>
              <a:gd name="T12" fmla="*/ 80645000 w 32"/>
              <a:gd name="T13" fmla="*/ 0 h 40"/>
              <a:gd name="T14" fmla="*/ 80645000 w 32"/>
              <a:gd name="T15" fmla="*/ 20161250 h 40"/>
              <a:gd name="T16" fmla="*/ 80645000 w 32"/>
              <a:gd name="T17" fmla="*/ 20161250 h 40"/>
              <a:gd name="T18" fmla="*/ 80645000 w 32"/>
              <a:gd name="T19" fmla="*/ 20161250 h 40"/>
              <a:gd name="T20" fmla="*/ 80645000 w 32"/>
              <a:gd name="T21" fmla="*/ 20161250 h 40"/>
              <a:gd name="T22" fmla="*/ 80645000 w 32"/>
              <a:gd name="T23" fmla="*/ 20161250 h 4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2"/>
              <a:gd name="T37" fmla="*/ 0 h 40"/>
              <a:gd name="T38" fmla="*/ 32 w 32"/>
              <a:gd name="T39" fmla="*/ 40 h 4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2" h="40">
                <a:moveTo>
                  <a:pt x="32" y="8"/>
                </a:moveTo>
                <a:lnTo>
                  <a:pt x="32" y="8"/>
                </a:lnTo>
                <a:lnTo>
                  <a:pt x="16" y="40"/>
                </a:lnTo>
                <a:lnTo>
                  <a:pt x="0" y="32"/>
                </a:lnTo>
                <a:lnTo>
                  <a:pt x="16" y="0"/>
                </a:lnTo>
                <a:lnTo>
                  <a:pt x="32" y="0"/>
                </a:lnTo>
                <a:lnTo>
                  <a:pt x="32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61" name="Freeform 113"/>
          <p:cNvSpPr>
            <a:spLocks/>
          </p:cNvSpPr>
          <p:nvPr/>
        </p:nvSpPr>
        <p:spPr bwMode="auto">
          <a:xfrm>
            <a:off x="8293100" y="3124200"/>
            <a:ext cx="50800" cy="50800"/>
          </a:xfrm>
          <a:custGeom>
            <a:avLst/>
            <a:gdLst>
              <a:gd name="T0" fmla="*/ 40322500 w 32"/>
              <a:gd name="T1" fmla="*/ 0 h 32"/>
              <a:gd name="T2" fmla="*/ 80645000 w 32"/>
              <a:gd name="T3" fmla="*/ 0 h 32"/>
              <a:gd name="T4" fmla="*/ 40322500 w 32"/>
              <a:gd name="T5" fmla="*/ 80645000 h 32"/>
              <a:gd name="T6" fmla="*/ 0 w 32"/>
              <a:gd name="T7" fmla="*/ 80645000 h 32"/>
              <a:gd name="T8" fmla="*/ 40322500 w 32"/>
              <a:gd name="T9" fmla="*/ 0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32"/>
              <a:gd name="T17" fmla="*/ 32 w 32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32">
                <a:moveTo>
                  <a:pt x="16" y="0"/>
                </a:moveTo>
                <a:lnTo>
                  <a:pt x="32" y="0"/>
                </a:lnTo>
                <a:lnTo>
                  <a:pt x="16" y="32"/>
                </a:lnTo>
                <a:lnTo>
                  <a:pt x="0" y="32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62" name="Freeform 114"/>
          <p:cNvSpPr>
            <a:spLocks/>
          </p:cNvSpPr>
          <p:nvPr/>
        </p:nvSpPr>
        <p:spPr bwMode="auto">
          <a:xfrm>
            <a:off x="8242300" y="3162300"/>
            <a:ext cx="76200" cy="63500"/>
          </a:xfrm>
          <a:custGeom>
            <a:avLst/>
            <a:gdLst>
              <a:gd name="T0" fmla="*/ 120967500 w 48"/>
              <a:gd name="T1" fmla="*/ 40322500 h 40"/>
              <a:gd name="T2" fmla="*/ 120967500 w 48"/>
              <a:gd name="T3" fmla="*/ 40322500 h 40"/>
              <a:gd name="T4" fmla="*/ 20161250 w 48"/>
              <a:gd name="T5" fmla="*/ 100806250 h 40"/>
              <a:gd name="T6" fmla="*/ 0 w 48"/>
              <a:gd name="T7" fmla="*/ 60483750 h 40"/>
              <a:gd name="T8" fmla="*/ 80645000 w 48"/>
              <a:gd name="T9" fmla="*/ 0 h 40"/>
              <a:gd name="T10" fmla="*/ 120967500 w 48"/>
              <a:gd name="T11" fmla="*/ 20161250 h 40"/>
              <a:gd name="T12" fmla="*/ 120967500 w 48"/>
              <a:gd name="T13" fmla="*/ 20161250 h 40"/>
              <a:gd name="T14" fmla="*/ 120967500 w 48"/>
              <a:gd name="T15" fmla="*/ 40322500 h 40"/>
              <a:gd name="T16" fmla="*/ 120967500 w 48"/>
              <a:gd name="T17" fmla="*/ 40322500 h 40"/>
              <a:gd name="T18" fmla="*/ 120967500 w 48"/>
              <a:gd name="T19" fmla="*/ 40322500 h 4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8"/>
              <a:gd name="T31" fmla="*/ 0 h 40"/>
              <a:gd name="T32" fmla="*/ 48 w 48"/>
              <a:gd name="T33" fmla="*/ 40 h 4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8" h="40">
                <a:moveTo>
                  <a:pt x="48" y="16"/>
                </a:moveTo>
                <a:lnTo>
                  <a:pt x="48" y="16"/>
                </a:lnTo>
                <a:lnTo>
                  <a:pt x="8" y="40"/>
                </a:lnTo>
                <a:lnTo>
                  <a:pt x="0" y="24"/>
                </a:lnTo>
                <a:lnTo>
                  <a:pt x="32" y="0"/>
                </a:lnTo>
                <a:lnTo>
                  <a:pt x="48" y="8"/>
                </a:lnTo>
                <a:lnTo>
                  <a:pt x="4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63" name="Freeform 115"/>
          <p:cNvSpPr>
            <a:spLocks/>
          </p:cNvSpPr>
          <p:nvPr/>
        </p:nvSpPr>
        <p:spPr bwMode="auto">
          <a:xfrm>
            <a:off x="8153400" y="3200400"/>
            <a:ext cx="101600" cy="50800"/>
          </a:xfrm>
          <a:custGeom>
            <a:avLst/>
            <a:gdLst>
              <a:gd name="T0" fmla="*/ 161290000 w 64"/>
              <a:gd name="T1" fmla="*/ 40322500 h 32"/>
              <a:gd name="T2" fmla="*/ 161290000 w 64"/>
              <a:gd name="T3" fmla="*/ 40322500 h 32"/>
              <a:gd name="T4" fmla="*/ 20161250 w 64"/>
              <a:gd name="T5" fmla="*/ 80645000 h 32"/>
              <a:gd name="T6" fmla="*/ 0 w 64"/>
              <a:gd name="T7" fmla="*/ 40322500 h 32"/>
              <a:gd name="T8" fmla="*/ 141128750 w 64"/>
              <a:gd name="T9" fmla="*/ 0 h 32"/>
              <a:gd name="T10" fmla="*/ 161290000 w 64"/>
              <a:gd name="T11" fmla="*/ 40322500 h 32"/>
              <a:gd name="T12" fmla="*/ 161290000 w 64"/>
              <a:gd name="T13" fmla="*/ 40322500 h 32"/>
              <a:gd name="T14" fmla="*/ 161290000 w 64"/>
              <a:gd name="T15" fmla="*/ 40322500 h 32"/>
              <a:gd name="T16" fmla="*/ 161290000 w 64"/>
              <a:gd name="T17" fmla="*/ 4032250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4"/>
              <a:gd name="T28" fmla="*/ 0 h 32"/>
              <a:gd name="T29" fmla="*/ 64 w 64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4" h="32">
                <a:moveTo>
                  <a:pt x="64" y="16"/>
                </a:moveTo>
                <a:lnTo>
                  <a:pt x="64" y="16"/>
                </a:lnTo>
                <a:lnTo>
                  <a:pt x="8" y="32"/>
                </a:lnTo>
                <a:lnTo>
                  <a:pt x="0" y="16"/>
                </a:lnTo>
                <a:lnTo>
                  <a:pt x="56" y="0"/>
                </a:lnTo>
                <a:lnTo>
                  <a:pt x="64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64" name="Freeform 116"/>
          <p:cNvSpPr>
            <a:spLocks/>
          </p:cNvSpPr>
          <p:nvPr/>
        </p:nvSpPr>
        <p:spPr bwMode="auto">
          <a:xfrm>
            <a:off x="8051800" y="3225800"/>
            <a:ext cx="114300" cy="38100"/>
          </a:xfrm>
          <a:custGeom>
            <a:avLst/>
            <a:gdLst>
              <a:gd name="T0" fmla="*/ 181451250 w 72"/>
              <a:gd name="T1" fmla="*/ 40322500 h 24"/>
              <a:gd name="T2" fmla="*/ 181451250 w 72"/>
              <a:gd name="T3" fmla="*/ 40322500 h 24"/>
              <a:gd name="T4" fmla="*/ 0 w 72"/>
              <a:gd name="T5" fmla="*/ 60483750 h 24"/>
              <a:gd name="T6" fmla="*/ 0 w 72"/>
              <a:gd name="T7" fmla="*/ 20161250 h 24"/>
              <a:gd name="T8" fmla="*/ 181451250 w 72"/>
              <a:gd name="T9" fmla="*/ 0 h 24"/>
              <a:gd name="T10" fmla="*/ 181451250 w 72"/>
              <a:gd name="T11" fmla="*/ 40322500 h 24"/>
              <a:gd name="T12" fmla="*/ 181451250 w 72"/>
              <a:gd name="T13" fmla="*/ 40322500 h 24"/>
              <a:gd name="T14" fmla="*/ 181451250 w 72"/>
              <a:gd name="T15" fmla="*/ 40322500 h 24"/>
              <a:gd name="T16" fmla="*/ 181451250 w 72"/>
              <a:gd name="T17" fmla="*/ 4032250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2"/>
              <a:gd name="T28" fmla="*/ 0 h 24"/>
              <a:gd name="T29" fmla="*/ 72 w 72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2" h="24">
                <a:moveTo>
                  <a:pt x="72" y="16"/>
                </a:moveTo>
                <a:lnTo>
                  <a:pt x="72" y="16"/>
                </a:lnTo>
                <a:lnTo>
                  <a:pt x="0" y="24"/>
                </a:lnTo>
                <a:lnTo>
                  <a:pt x="0" y="8"/>
                </a:lnTo>
                <a:lnTo>
                  <a:pt x="72" y="0"/>
                </a:lnTo>
                <a:lnTo>
                  <a:pt x="72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65" name="Freeform 117"/>
          <p:cNvSpPr>
            <a:spLocks/>
          </p:cNvSpPr>
          <p:nvPr/>
        </p:nvSpPr>
        <p:spPr bwMode="auto">
          <a:xfrm>
            <a:off x="7950200" y="3225800"/>
            <a:ext cx="101600" cy="38100"/>
          </a:xfrm>
          <a:custGeom>
            <a:avLst/>
            <a:gdLst>
              <a:gd name="T0" fmla="*/ 161290000 w 64"/>
              <a:gd name="T1" fmla="*/ 60483750 h 24"/>
              <a:gd name="T2" fmla="*/ 161290000 w 64"/>
              <a:gd name="T3" fmla="*/ 60483750 h 24"/>
              <a:gd name="T4" fmla="*/ 0 w 64"/>
              <a:gd name="T5" fmla="*/ 40322500 h 24"/>
              <a:gd name="T6" fmla="*/ 0 w 64"/>
              <a:gd name="T7" fmla="*/ 0 h 24"/>
              <a:gd name="T8" fmla="*/ 161290000 w 64"/>
              <a:gd name="T9" fmla="*/ 20161250 h 24"/>
              <a:gd name="T10" fmla="*/ 161290000 w 64"/>
              <a:gd name="T11" fmla="*/ 60483750 h 24"/>
              <a:gd name="T12" fmla="*/ 161290000 w 64"/>
              <a:gd name="T13" fmla="*/ 60483750 h 24"/>
              <a:gd name="T14" fmla="*/ 161290000 w 64"/>
              <a:gd name="T15" fmla="*/ 60483750 h 2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4"/>
              <a:gd name="T25" fmla="*/ 0 h 24"/>
              <a:gd name="T26" fmla="*/ 64 w 64"/>
              <a:gd name="T27" fmla="*/ 24 h 2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4" h="24">
                <a:moveTo>
                  <a:pt x="64" y="24"/>
                </a:moveTo>
                <a:lnTo>
                  <a:pt x="64" y="24"/>
                </a:lnTo>
                <a:lnTo>
                  <a:pt x="0" y="16"/>
                </a:lnTo>
                <a:lnTo>
                  <a:pt x="0" y="0"/>
                </a:lnTo>
                <a:lnTo>
                  <a:pt x="64" y="8"/>
                </a:lnTo>
                <a:lnTo>
                  <a:pt x="64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66" name="Freeform 118"/>
          <p:cNvSpPr>
            <a:spLocks/>
          </p:cNvSpPr>
          <p:nvPr/>
        </p:nvSpPr>
        <p:spPr bwMode="auto">
          <a:xfrm>
            <a:off x="7861300" y="3200400"/>
            <a:ext cx="88900" cy="50800"/>
          </a:xfrm>
          <a:custGeom>
            <a:avLst/>
            <a:gdLst>
              <a:gd name="T0" fmla="*/ 141128750 w 56"/>
              <a:gd name="T1" fmla="*/ 80645000 h 32"/>
              <a:gd name="T2" fmla="*/ 141128750 w 56"/>
              <a:gd name="T3" fmla="*/ 80645000 h 32"/>
              <a:gd name="T4" fmla="*/ 0 w 56"/>
              <a:gd name="T5" fmla="*/ 40322500 h 32"/>
              <a:gd name="T6" fmla="*/ 0 w 56"/>
              <a:gd name="T7" fmla="*/ 0 h 32"/>
              <a:gd name="T8" fmla="*/ 141128750 w 56"/>
              <a:gd name="T9" fmla="*/ 40322500 h 32"/>
              <a:gd name="T10" fmla="*/ 141128750 w 56"/>
              <a:gd name="T11" fmla="*/ 80645000 h 32"/>
              <a:gd name="T12" fmla="*/ 141128750 w 56"/>
              <a:gd name="T13" fmla="*/ 80645000 h 32"/>
              <a:gd name="T14" fmla="*/ 141128750 w 56"/>
              <a:gd name="T15" fmla="*/ 80645000 h 32"/>
              <a:gd name="T16" fmla="*/ 141128750 w 56"/>
              <a:gd name="T17" fmla="*/ 8064500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"/>
              <a:gd name="T28" fmla="*/ 0 h 32"/>
              <a:gd name="T29" fmla="*/ 56 w 56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" h="32">
                <a:moveTo>
                  <a:pt x="56" y="32"/>
                </a:moveTo>
                <a:lnTo>
                  <a:pt x="56" y="32"/>
                </a:lnTo>
                <a:lnTo>
                  <a:pt x="0" y="16"/>
                </a:lnTo>
                <a:lnTo>
                  <a:pt x="0" y="0"/>
                </a:lnTo>
                <a:lnTo>
                  <a:pt x="56" y="16"/>
                </a:lnTo>
                <a:lnTo>
                  <a:pt x="56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67" name="Freeform 119"/>
          <p:cNvSpPr>
            <a:spLocks/>
          </p:cNvSpPr>
          <p:nvPr/>
        </p:nvSpPr>
        <p:spPr bwMode="auto">
          <a:xfrm>
            <a:off x="7797800" y="3162300"/>
            <a:ext cx="76200" cy="63500"/>
          </a:xfrm>
          <a:custGeom>
            <a:avLst/>
            <a:gdLst>
              <a:gd name="T0" fmla="*/ 100806250 w 48"/>
              <a:gd name="T1" fmla="*/ 100806250 h 40"/>
              <a:gd name="T2" fmla="*/ 100806250 w 48"/>
              <a:gd name="T3" fmla="*/ 100806250 h 40"/>
              <a:gd name="T4" fmla="*/ 0 w 48"/>
              <a:gd name="T5" fmla="*/ 40322500 h 40"/>
              <a:gd name="T6" fmla="*/ 20161250 w 48"/>
              <a:gd name="T7" fmla="*/ 0 h 40"/>
              <a:gd name="T8" fmla="*/ 120967500 w 48"/>
              <a:gd name="T9" fmla="*/ 60483750 h 40"/>
              <a:gd name="T10" fmla="*/ 100806250 w 48"/>
              <a:gd name="T11" fmla="*/ 100806250 h 40"/>
              <a:gd name="T12" fmla="*/ 100806250 w 48"/>
              <a:gd name="T13" fmla="*/ 100806250 h 40"/>
              <a:gd name="T14" fmla="*/ 100806250 w 48"/>
              <a:gd name="T15" fmla="*/ 100806250 h 40"/>
              <a:gd name="T16" fmla="*/ 100806250 w 48"/>
              <a:gd name="T17" fmla="*/ 100806250 h 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8"/>
              <a:gd name="T28" fmla="*/ 0 h 40"/>
              <a:gd name="T29" fmla="*/ 48 w 48"/>
              <a:gd name="T30" fmla="*/ 40 h 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8" h="40">
                <a:moveTo>
                  <a:pt x="40" y="40"/>
                </a:moveTo>
                <a:lnTo>
                  <a:pt x="40" y="40"/>
                </a:lnTo>
                <a:lnTo>
                  <a:pt x="0" y="16"/>
                </a:lnTo>
                <a:lnTo>
                  <a:pt x="8" y="0"/>
                </a:lnTo>
                <a:lnTo>
                  <a:pt x="48" y="24"/>
                </a:lnTo>
                <a:lnTo>
                  <a:pt x="40" y="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68" name="Freeform 120"/>
          <p:cNvSpPr>
            <a:spLocks/>
          </p:cNvSpPr>
          <p:nvPr/>
        </p:nvSpPr>
        <p:spPr bwMode="auto">
          <a:xfrm>
            <a:off x="7772400" y="3124200"/>
            <a:ext cx="38100" cy="63500"/>
          </a:xfrm>
          <a:custGeom>
            <a:avLst/>
            <a:gdLst>
              <a:gd name="T0" fmla="*/ 40322500 w 24"/>
              <a:gd name="T1" fmla="*/ 80645000 h 40"/>
              <a:gd name="T2" fmla="*/ 40322500 w 24"/>
              <a:gd name="T3" fmla="*/ 80645000 h 40"/>
              <a:gd name="T4" fmla="*/ 0 w 24"/>
              <a:gd name="T5" fmla="*/ 0 h 40"/>
              <a:gd name="T6" fmla="*/ 40322500 w 24"/>
              <a:gd name="T7" fmla="*/ 0 h 40"/>
              <a:gd name="T8" fmla="*/ 60483750 w 24"/>
              <a:gd name="T9" fmla="*/ 80645000 h 40"/>
              <a:gd name="T10" fmla="*/ 40322500 w 24"/>
              <a:gd name="T11" fmla="*/ 100806250 h 40"/>
              <a:gd name="T12" fmla="*/ 40322500 w 24"/>
              <a:gd name="T13" fmla="*/ 100806250 h 40"/>
              <a:gd name="T14" fmla="*/ 40322500 w 24"/>
              <a:gd name="T15" fmla="*/ 100806250 h 40"/>
              <a:gd name="T16" fmla="*/ 40322500 w 24"/>
              <a:gd name="T17" fmla="*/ 100806250 h 40"/>
              <a:gd name="T18" fmla="*/ 40322500 w 24"/>
              <a:gd name="T19" fmla="*/ 80645000 h 4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"/>
              <a:gd name="T31" fmla="*/ 0 h 40"/>
              <a:gd name="T32" fmla="*/ 24 w 24"/>
              <a:gd name="T33" fmla="*/ 40 h 4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" h="40">
                <a:moveTo>
                  <a:pt x="16" y="32"/>
                </a:moveTo>
                <a:lnTo>
                  <a:pt x="16" y="32"/>
                </a:lnTo>
                <a:lnTo>
                  <a:pt x="0" y="0"/>
                </a:lnTo>
                <a:lnTo>
                  <a:pt x="16" y="0"/>
                </a:lnTo>
                <a:lnTo>
                  <a:pt x="24" y="32"/>
                </a:lnTo>
                <a:lnTo>
                  <a:pt x="16" y="40"/>
                </a:lnTo>
                <a:lnTo>
                  <a:pt x="16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69" name="Freeform 121"/>
          <p:cNvSpPr>
            <a:spLocks/>
          </p:cNvSpPr>
          <p:nvPr/>
        </p:nvSpPr>
        <p:spPr bwMode="auto">
          <a:xfrm>
            <a:off x="7772400" y="3073400"/>
            <a:ext cx="38100" cy="50800"/>
          </a:xfrm>
          <a:custGeom>
            <a:avLst/>
            <a:gdLst>
              <a:gd name="T0" fmla="*/ 0 w 24"/>
              <a:gd name="T1" fmla="*/ 80645000 h 32"/>
              <a:gd name="T2" fmla="*/ 0 w 24"/>
              <a:gd name="T3" fmla="*/ 80645000 h 32"/>
              <a:gd name="T4" fmla="*/ 40322500 w 24"/>
              <a:gd name="T5" fmla="*/ 0 h 32"/>
              <a:gd name="T6" fmla="*/ 60483750 w 24"/>
              <a:gd name="T7" fmla="*/ 20161250 h 32"/>
              <a:gd name="T8" fmla="*/ 40322500 w 24"/>
              <a:gd name="T9" fmla="*/ 80645000 h 32"/>
              <a:gd name="T10" fmla="*/ 0 w 24"/>
              <a:gd name="T11" fmla="*/ 80645000 h 32"/>
              <a:gd name="T12" fmla="*/ 0 w 24"/>
              <a:gd name="T13" fmla="*/ 80645000 h 32"/>
              <a:gd name="T14" fmla="*/ 0 w 24"/>
              <a:gd name="T15" fmla="*/ 80645000 h 32"/>
              <a:gd name="T16" fmla="*/ 0 w 24"/>
              <a:gd name="T17" fmla="*/ 80645000 h 32"/>
              <a:gd name="T18" fmla="*/ 0 w 24"/>
              <a:gd name="T19" fmla="*/ 80645000 h 32"/>
              <a:gd name="T20" fmla="*/ 0 w 24"/>
              <a:gd name="T21" fmla="*/ 80645000 h 3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4"/>
              <a:gd name="T34" fmla="*/ 0 h 32"/>
              <a:gd name="T35" fmla="*/ 24 w 24"/>
              <a:gd name="T36" fmla="*/ 32 h 3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4" h="32">
                <a:moveTo>
                  <a:pt x="0" y="32"/>
                </a:moveTo>
                <a:lnTo>
                  <a:pt x="0" y="32"/>
                </a:lnTo>
                <a:lnTo>
                  <a:pt x="16" y="0"/>
                </a:lnTo>
                <a:lnTo>
                  <a:pt x="24" y="8"/>
                </a:lnTo>
                <a:lnTo>
                  <a:pt x="16" y="32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70" name="Freeform 122"/>
          <p:cNvSpPr>
            <a:spLocks/>
          </p:cNvSpPr>
          <p:nvPr/>
        </p:nvSpPr>
        <p:spPr bwMode="auto">
          <a:xfrm>
            <a:off x="7797800" y="3022600"/>
            <a:ext cx="76200" cy="63500"/>
          </a:xfrm>
          <a:custGeom>
            <a:avLst/>
            <a:gdLst>
              <a:gd name="T0" fmla="*/ 0 w 48"/>
              <a:gd name="T1" fmla="*/ 60483750 h 40"/>
              <a:gd name="T2" fmla="*/ 0 w 48"/>
              <a:gd name="T3" fmla="*/ 60483750 h 40"/>
              <a:gd name="T4" fmla="*/ 100806250 w 48"/>
              <a:gd name="T5" fmla="*/ 0 h 40"/>
              <a:gd name="T6" fmla="*/ 120967500 w 48"/>
              <a:gd name="T7" fmla="*/ 40322500 h 40"/>
              <a:gd name="T8" fmla="*/ 20161250 w 48"/>
              <a:gd name="T9" fmla="*/ 100806250 h 40"/>
              <a:gd name="T10" fmla="*/ 0 w 48"/>
              <a:gd name="T11" fmla="*/ 80645000 h 40"/>
              <a:gd name="T12" fmla="*/ 0 w 48"/>
              <a:gd name="T13" fmla="*/ 80645000 h 40"/>
              <a:gd name="T14" fmla="*/ 0 w 48"/>
              <a:gd name="T15" fmla="*/ 80645000 h 40"/>
              <a:gd name="T16" fmla="*/ 0 w 48"/>
              <a:gd name="T17" fmla="*/ 60483750 h 40"/>
              <a:gd name="T18" fmla="*/ 0 w 48"/>
              <a:gd name="T19" fmla="*/ 60483750 h 4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8"/>
              <a:gd name="T31" fmla="*/ 0 h 40"/>
              <a:gd name="T32" fmla="*/ 48 w 48"/>
              <a:gd name="T33" fmla="*/ 40 h 4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8" h="40">
                <a:moveTo>
                  <a:pt x="0" y="24"/>
                </a:moveTo>
                <a:lnTo>
                  <a:pt x="0" y="24"/>
                </a:lnTo>
                <a:lnTo>
                  <a:pt x="40" y="0"/>
                </a:lnTo>
                <a:lnTo>
                  <a:pt x="48" y="16"/>
                </a:lnTo>
                <a:lnTo>
                  <a:pt x="8" y="40"/>
                </a:lnTo>
                <a:lnTo>
                  <a:pt x="0" y="32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71" name="Freeform 123"/>
          <p:cNvSpPr>
            <a:spLocks/>
          </p:cNvSpPr>
          <p:nvPr/>
        </p:nvSpPr>
        <p:spPr bwMode="auto">
          <a:xfrm>
            <a:off x="7861300" y="2997200"/>
            <a:ext cx="88900" cy="50800"/>
          </a:xfrm>
          <a:custGeom>
            <a:avLst/>
            <a:gdLst>
              <a:gd name="T0" fmla="*/ 0 w 56"/>
              <a:gd name="T1" fmla="*/ 40322500 h 32"/>
              <a:gd name="T2" fmla="*/ 0 w 56"/>
              <a:gd name="T3" fmla="*/ 40322500 h 32"/>
              <a:gd name="T4" fmla="*/ 141128750 w 56"/>
              <a:gd name="T5" fmla="*/ 0 h 32"/>
              <a:gd name="T6" fmla="*/ 141128750 w 56"/>
              <a:gd name="T7" fmla="*/ 40322500 h 32"/>
              <a:gd name="T8" fmla="*/ 0 w 56"/>
              <a:gd name="T9" fmla="*/ 80645000 h 32"/>
              <a:gd name="T10" fmla="*/ 0 w 56"/>
              <a:gd name="T11" fmla="*/ 40322500 h 32"/>
              <a:gd name="T12" fmla="*/ 0 w 56"/>
              <a:gd name="T13" fmla="*/ 40322500 h 32"/>
              <a:gd name="T14" fmla="*/ 0 w 56"/>
              <a:gd name="T15" fmla="*/ 40322500 h 32"/>
              <a:gd name="T16" fmla="*/ 0 w 56"/>
              <a:gd name="T17" fmla="*/ 4032250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"/>
              <a:gd name="T28" fmla="*/ 0 h 32"/>
              <a:gd name="T29" fmla="*/ 56 w 56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" h="32">
                <a:moveTo>
                  <a:pt x="0" y="16"/>
                </a:moveTo>
                <a:lnTo>
                  <a:pt x="0" y="16"/>
                </a:lnTo>
                <a:lnTo>
                  <a:pt x="56" y="0"/>
                </a:lnTo>
                <a:lnTo>
                  <a:pt x="56" y="16"/>
                </a:lnTo>
                <a:lnTo>
                  <a:pt x="0" y="32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72" name="Freeform 124"/>
          <p:cNvSpPr>
            <a:spLocks/>
          </p:cNvSpPr>
          <p:nvPr/>
        </p:nvSpPr>
        <p:spPr bwMode="auto">
          <a:xfrm>
            <a:off x="7950200" y="2984500"/>
            <a:ext cx="101600" cy="38100"/>
          </a:xfrm>
          <a:custGeom>
            <a:avLst/>
            <a:gdLst>
              <a:gd name="T0" fmla="*/ 0 w 64"/>
              <a:gd name="T1" fmla="*/ 20161250 h 24"/>
              <a:gd name="T2" fmla="*/ 0 w 64"/>
              <a:gd name="T3" fmla="*/ 20161250 h 24"/>
              <a:gd name="T4" fmla="*/ 161290000 w 64"/>
              <a:gd name="T5" fmla="*/ 0 h 24"/>
              <a:gd name="T6" fmla="*/ 161290000 w 64"/>
              <a:gd name="T7" fmla="*/ 40322500 h 24"/>
              <a:gd name="T8" fmla="*/ 0 w 64"/>
              <a:gd name="T9" fmla="*/ 60483750 h 24"/>
              <a:gd name="T10" fmla="*/ 0 w 64"/>
              <a:gd name="T11" fmla="*/ 20161250 h 24"/>
              <a:gd name="T12" fmla="*/ 0 w 64"/>
              <a:gd name="T13" fmla="*/ 20161250 h 24"/>
              <a:gd name="T14" fmla="*/ 0 w 64"/>
              <a:gd name="T15" fmla="*/ 20161250 h 24"/>
              <a:gd name="T16" fmla="*/ 0 w 64"/>
              <a:gd name="T17" fmla="*/ 2016125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4"/>
              <a:gd name="T28" fmla="*/ 0 h 24"/>
              <a:gd name="T29" fmla="*/ 64 w 64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4" h="24">
                <a:moveTo>
                  <a:pt x="0" y="8"/>
                </a:moveTo>
                <a:lnTo>
                  <a:pt x="0" y="8"/>
                </a:lnTo>
                <a:lnTo>
                  <a:pt x="64" y="0"/>
                </a:lnTo>
                <a:lnTo>
                  <a:pt x="64" y="16"/>
                </a:lnTo>
                <a:lnTo>
                  <a:pt x="0" y="24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73" name="Freeform 125"/>
          <p:cNvSpPr>
            <a:spLocks/>
          </p:cNvSpPr>
          <p:nvPr/>
        </p:nvSpPr>
        <p:spPr bwMode="auto">
          <a:xfrm>
            <a:off x="8051800" y="2984500"/>
            <a:ext cx="114300" cy="38100"/>
          </a:xfrm>
          <a:custGeom>
            <a:avLst/>
            <a:gdLst>
              <a:gd name="T0" fmla="*/ 0 w 72"/>
              <a:gd name="T1" fmla="*/ 0 h 24"/>
              <a:gd name="T2" fmla="*/ 0 w 72"/>
              <a:gd name="T3" fmla="*/ 0 h 24"/>
              <a:gd name="T4" fmla="*/ 181451250 w 72"/>
              <a:gd name="T5" fmla="*/ 20161250 h 24"/>
              <a:gd name="T6" fmla="*/ 181451250 w 72"/>
              <a:gd name="T7" fmla="*/ 60483750 h 24"/>
              <a:gd name="T8" fmla="*/ 0 w 72"/>
              <a:gd name="T9" fmla="*/ 40322500 h 24"/>
              <a:gd name="T10" fmla="*/ 0 w 72"/>
              <a:gd name="T11" fmla="*/ 0 h 24"/>
              <a:gd name="T12" fmla="*/ 0 w 72"/>
              <a:gd name="T13" fmla="*/ 0 h 24"/>
              <a:gd name="T14" fmla="*/ 0 w 72"/>
              <a:gd name="T15" fmla="*/ 0 h 2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2"/>
              <a:gd name="T25" fmla="*/ 0 h 24"/>
              <a:gd name="T26" fmla="*/ 72 w 72"/>
              <a:gd name="T27" fmla="*/ 24 h 2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2" h="24">
                <a:moveTo>
                  <a:pt x="0" y="0"/>
                </a:moveTo>
                <a:lnTo>
                  <a:pt x="0" y="0"/>
                </a:lnTo>
                <a:lnTo>
                  <a:pt x="72" y="8"/>
                </a:lnTo>
                <a:lnTo>
                  <a:pt x="72" y="24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74" name="Freeform 126"/>
          <p:cNvSpPr>
            <a:spLocks/>
          </p:cNvSpPr>
          <p:nvPr/>
        </p:nvSpPr>
        <p:spPr bwMode="auto">
          <a:xfrm>
            <a:off x="8153400" y="2997200"/>
            <a:ext cx="101600" cy="50800"/>
          </a:xfrm>
          <a:custGeom>
            <a:avLst/>
            <a:gdLst>
              <a:gd name="T0" fmla="*/ 20161250 w 64"/>
              <a:gd name="T1" fmla="*/ 0 h 32"/>
              <a:gd name="T2" fmla="*/ 20161250 w 64"/>
              <a:gd name="T3" fmla="*/ 0 h 32"/>
              <a:gd name="T4" fmla="*/ 161290000 w 64"/>
              <a:gd name="T5" fmla="*/ 40322500 h 32"/>
              <a:gd name="T6" fmla="*/ 141128750 w 64"/>
              <a:gd name="T7" fmla="*/ 80645000 h 32"/>
              <a:gd name="T8" fmla="*/ 0 w 64"/>
              <a:gd name="T9" fmla="*/ 40322500 h 32"/>
              <a:gd name="T10" fmla="*/ 20161250 w 64"/>
              <a:gd name="T11" fmla="*/ 0 h 32"/>
              <a:gd name="T12" fmla="*/ 20161250 w 64"/>
              <a:gd name="T13" fmla="*/ 0 h 32"/>
              <a:gd name="T14" fmla="*/ 20161250 w 64"/>
              <a:gd name="T15" fmla="*/ 0 h 32"/>
              <a:gd name="T16" fmla="*/ 20161250 w 64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4"/>
              <a:gd name="T28" fmla="*/ 0 h 32"/>
              <a:gd name="T29" fmla="*/ 64 w 64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4" h="32">
                <a:moveTo>
                  <a:pt x="8" y="0"/>
                </a:moveTo>
                <a:lnTo>
                  <a:pt x="8" y="0"/>
                </a:lnTo>
                <a:lnTo>
                  <a:pt x="64" y="16"/>
                </a:lnTo>
                <a:lnTo>
                  <a:pt x="56" y="32"/>
                </a:lnTo>
                <a:lnTo>
                  <a:pt x="0" y="16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75" name="Freeform 127"/>
          <p:cNvSpPr>
            <a:spLocks/>
          </p:cNvSpPr>
          <p:nvPr/>
        </p:nvSpPr>
        <p:spPr bwMode="auto">
          <a:xfrm>
            <a:off x="8242300" y="3022600"/>
            <a:ext cx="76200" cy="63500"/>
          </a:xfrm>
          <a:custGeom>
            <a:avLst/>
            <a:gdLst>
              <a:gd name="T0" fmla="*/ 20161250 w 48"/>
              <a:gd name="T1" fmla="*/ 0 h 40"/>
              <a:gd name="T2" fmla="*/ 20161250 w 48"/>
              <a:gd name="T3" fmla="*/ 0 h 40"/>
              <a:gd name="T4" fmla="*/ 120967500 w 48"/>
              <a:gd name="T5" fmla="*/ 60483750 h 40"/>
              <a:gd name="T6" fmla="*/ 80645000 w 48"/>
              <a:gd name="T7" fmla="*/ 100806250 h 40"/>
              <a:gd name="T8" fmla="*/ 0 w 48"/>
              <a:gd name="T9" fmla="*/ 40322500 h 40"/>
              <a:gd name="T10" fmla="*/ 20161250 w 48"/>
              <a:gd name="T11" fmla="*/ 0 h 40"/>
              <a:gd name="T12" fmla="*/ 20161250 w 48"/>
              <a:gd name="T13" fmla="*/ 0 h 40"/>
              <a:gd name="T14" fmla="*/ 20161250 w 48"/>
              <a:gd name="T15" fmla="*/ 0 h 40"/>
              <a:gd name="T16" fmla="*/ 20161250 w 48"/>
              <a:gd name="T17" fmla="*/ 0 h 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8"/>
              <a:gd name="T28" fmla="*/ 0 h 40"/>
              <a:gd name="T29" fmla="*/ 48 w 48"/>
              <a:gd name="T30" fmla="*/ 40 h 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8" h="40">
                <a:moveTo>
                  <a:pt x="8" y="0"/>
                </a:moveTo>
                <a:lnTo>
                  <a:pt x="8" y="0"/>
                </a:lnTo>
                <a:lnTo>
                  <a:pt x="48" y="24"/>
                </a:lnTo>
                <a:lnTo>
                  <a:pt x="32" y="40"/>
                </a:lnTo>
                <a:lnTo>
                  <a:pt x="0" y="16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76" name="Freeform 128"/>
          <p:cNvSpPr>
            <a:spLocks/>
          </p:cNvSpPr>
          <p:nvPr/>
        </p:nvSpPr>
        <p:spPr bwMode="auto">
          <a:xfrm>
            <a:off x="8293100" y="3060700"/>
            <a:ext cx="50800" cy="63500"/>
          </a:xfrm>
          <a:custGeom>
            <a:avLst/>
            <a:gdLst>
              <a:gd name="T0" fmla="*/ 40322500 w 32"/>
              <a:gd name="T1" fmla="*/ 20161250 h 40"/>
              <a:gd name="T2" fmla="*/ 40322500 w 32"/>
              <a:gd name="T3" fmla="*/ 20161250 h 40"/>
              <a:gd name="T4" fmla="*/ 80645000 w 32"/>
              <a:gd name="T5" fmla="*/ 100806250 h 40"/>
              <a:gd name="T6" fmla="*/ 40322500 w 32"/>
              <a:gd name="T7" fmla="*/ 100806250 h 40"/>
              <a:gd name="T8" fmla="*/ 0 w 32"/>
              <a:gd name="T9" fmla="*/ 40322500 h 40"/>
              <a:gd name="T10" fmla="*/ 40322500 w 32"/>
              <a:gd name="T11" fmla="*/ 0 h 40"/>
              <a:gd name="T12" fmla="*/ 40322500 w 32"/>
              <a:gd name="T13" fmla="*/ 0 h 40"/>
              <a:gd name="T14" fmla="*/ 40322500 w 32"/>
              <a:gd name="T15" fmla="*/ 0 h 40"/>
              <a:gd name="T16" fmla="*/ 40322500 w 32"/>
              <a:gd name="T17" fmla="*/ 20161250 h 40"/>
              <a:gd name="T18" fmla="*/ 40322500 w 32"/>
              <a:gd name="T19" fmla="*/ 20161250 h 4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2"/>
              <a:gd name="T31" fmla="*/ 0 h 40"/>
              <a:gd name="T32" fmla="*/ 32 w 32"/>
              <a:gd name="T33" fmla="*/ 40 h 4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2" h="40">
                <a:moveTo>
                  <a:pt x="16" y="8"/>
                </a:moveTo>
                <a:lnTo>
                  <a:pt x="16" y="8"/>
                </a:lnTo>
                <a:lnTo>
                  <a:pt x="32" y="40"/>
                </a:lnTo>
                <a:lnTo>
                  <a:pt x="16" y="40"/>
                </a:lnTo>
                <a:lnTo>
                  <a:pt x="0" y="16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77" name="Freeform 129"/>
          <p:cNvSpPr>
            <a:spLocks/>
          </p:cNvSpPr>
          <p:nvPr/>
        </p:nvSpPr>
        <p:spPr bwMode="auto">
          <a:xfrm>
            <a:off x="8293100" y="3124200"/>
            <a:ext cx="50800" cy="50800"/>
          </a:xfrm>
          <a:custGeom>
            <a:avLst/>
            <a:gdLst>
              <a:gd name="T0" fmla="*/ 80645000 w 32"/>
              <a:gd name="T1" fmla="*/ 0 h 32"/>
              <a:gd name="T2" fmla="*/ 80645000 w 32"/>
              <a:gd name="T3" fmla="*/ 0 h 32"/>
              <a:gd name="T4" fmla="*/ 40322500 w 32"/>
              <a:gd name="T5" fmla="*/ 80645000 h 32"/>
              <a:gd name="T6" fmla="*/ 0 w 32"/>
              <a:gd name="T7" fmla="*/ 80645000 h 32"/>
              <a:gd name="T8" fmla="*/ 40322500 w 32"/>
              <a:gd name="T9" fmla="*/ 0 h 32"/>
              <a:gd name="T10" fmla="*/ 80645000 w 32"/>
              <a:gd name="T11" fmla="*/ 0 h 32"/>
              <a:gd name="T12" fmla="*/ 80645000 w 32"/>
              <a:gd name="T13" fmla="*/ 0 h 32"/>
              <a:gd name="T14" fmla="*/ 80645000 w 32"/>
              <a:gd name="T15" fmla="*/ 0 h 32"/>
              <a:gd name="T16" fmla="*/ 80645000 w 32"/>
              <a:gd name="T17" fmla="*/ 0 h 32"/>
              <a:gd name="T18" fmla="*/ 80645000 w 32"/>
              <a:gd name="T19" fmla="*/ 0 h 32"/>
              <a:gd name="T20" fmla="*/ 80645000 w 32"/>
              <a:gd name="T21" fmla="*/ 0 h 3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2"/>
              <a:gd name="T34" fmla="*/ 0 h 32"/>
              <a:gd name="T35" fmla="*/ 32 w 32"/>
              <a:gd name="T36" fmla="*/ 32 h 3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2" h="32">
                <a:moveTo>
                  <a:pt x="32" y="0"/>
                </a:moveTo>
                <a:lnTo>
                  <a:pt x="32" y="0"/>
                </a:lnTo>
                <a:lnTo>
                  <a:pt x="16" y="32"/>
                </a:lnTo>
                <a:lnTo>
                  <a:pt x="0" y="32"/>
                </a:lnTo>
                <a:lnTo>
                  <a:pt x="16" y="0"/>
                </a:lnTo>
                <a:lnTo>
                  <a:pt x="3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78" name="Freeform 130"/>
          <p:cNvSpPr>
            <a:spLocks/>
          </p:cNvSpPr>
          <p:nvPr/>
        </p:nvSpPr>
        <p:spPr bwMode="auto">
          <a:xfrm>
            <a:off x="7937500" y="2603500"/>
            <a:ext cx="444500" cy="393700"/>
          </a:xfrm>
          <a:custGeom>
            <a:avLst/>
            <a:gdLst>
              <a:gd name="T0" fmla="*/ 0 w 280"/>
              <a:gd name="T1" fmla="*/ 624998750 h 248"/>
              <a:gd name="T2" fmla="*/ 0 w 280"/>
              <a:gd name="T3" fmla="*/ 624998750 h 248"/>
              <a:gd name="T4" fmla="*/ 0 w 280"/>
              <a:gd name="T5" fmla="*/ 624998750 h 248"/>
              <a:gd name="T6" fmla="*/ 20161250 w 280"/>
              <a:gd name="T7" fmla="*/ 604837500 h 248"/>
              <a:gd name="T8" fmla="*/ 20161250 w 280"/>
              <a:gd name="T9" fmla="*/ 604837500 h 248"/>
              <a:gd name="T10" fmla="*/ 40322500 w 280"/>
              <a:gd name="T11" fmla="*/ 584676250 h 248"/>
              <a:gd name="T12" fmla="*/ 40322500 w 280"/>
              <a:gd name="T13" fmla="*/ 584676250 h 248"/>
              <a:gd name="T14" fmla="*/ 60483750 w 280"/>
              <a:gd name="T15" fmla="*/ 564515000 h 248"/>
              <a:gd name="T16" fmla="*/ 60483750 w 280"/>
              <a:gd name="T17" fmla="*/ 564515000 h 248"/>
              <a:gd name="T18" fmla="*/ 80645000 w 280"/>
              <a:gd name="T19" fmla="*/ 544353750 h 248"/>
              <a:gd name="T20" fmla="*/ 80645000 w 280"/>
              <a:gd name="T21" fmla="*/ 544353750 h 248"/>
              <a:gd name="T22" fmla="*/ 100806250 w 280"/>
              <a:gd name="T23" fmla="*/ 504031250 h 248"/>
              <a:gd name="T24" fmla="*/ 100806250 w 280"/>
              <a:gd name="T25" fmla="*/ 504031250 h 248"/>
              <a:gd name="T26" fmla="*/ 141128750 w 280"/>
              <a:gd name="T27" fmla="*/ 463708750 h 248"/>
              <a:gd name="T28" fmla="*/ 141128750 w 280"/>
              <a:gd name="T29" fmla="*/ 463708750 h 248"/>
              <a:gd name="T30" fmla="*/ 141128750 w 280"/>
              <a:gd name="T31" fmla="*/ 423386250 h 248"/>
              <a:gd name="T32" fmla="*/ 141128750 w 280"/>
              <a:gd name="T33" fmla="*/ 423386250 h 248"/>
              <a:gd name="T34" fmla="*/ 181451250 w 280"/>
              <a:gd name="T35" fmla="*/ 403225000 h 248"/>
              <a:gd name="T36" fmla="*/ 181451250 w 280"/>
              <a:gd name="T37" fmla="*/ 403225000 h 248"/>
              <a:gd name="T38" fmla="*/ 221773750 w 280"/>
              <a:gd name="T39" fmla="*/ 322580000 h 248"/>
              <a:gd name="T40" fmla="*/ 221773750 w 280"/>
              <a:gd name="T41" fmla="*/ 322580000 h 248"/>
              <a:gd name="T42" fmla="*/ 282257500 w 280"/>
              <a:gd name="T43" fmla="*/ 262096250 h 248"/>
              <a:gd name="T44" fmla="*/ 282257500 w 280"/>
              <a:gd name="T45" fmla="*/ 262096250 h 248"/>
              <a:gd name="T46" fmla="*/ 342741250 w 280"/>
              <a:gd name="T47" fmla="*/ 201612500 h 248"/>
              <a:gd name="T48" fmla="*/ 342741250 w 280"/>
              <a:gd name="T49" fmla="*/ 201612500 h 248"/>
              <a:gd name="T50" fmla="*/ 403225000 w 280"/>
              <a:gd name="T51" fmla="*/ 161290000 h 248"/>
              <a:gd name="T52" fmla="*/ 403225000 w 280"/>
              <a:gd name="T53" fmla="*/ 161290000 h 248"/>
              <a:gd name="T54" fmla="*/ 443547500 w 280"/>
              <a:gd name="T55" fmla="*/ 120967500 h 248"/>
              <a:gd name="T56" fmla="*/ 443547500 w 280"/>
              <a:gd name="T57" fmla="*/ 120967500 h 248"/>
              <a:gd name="T58" fmla="*/ 483870000 w 280"/>
              <a:gd name="T59" fmla="*/ 100806250 h 248"/>
              <a:gd name="T60" fmla="*/ 483870000 w 280"/>
              <a:gd name="T61" fmla="*/ 100806250 h 248"/>
              <a:gd name="T62" fmla="*/ 544353750 w 280"/>
              <a:gd name="T63" fmla="*/ 60483750 h 248"/>
              <a:gd name="T64" fmla="*/ 544353750 w 280"/>
              <a:gd name="T65" fmla="*/ 60483750 h 248"/>
              <a:gd name="T66" fmla="*/ 604837500 w 280"/>
              <a:gd name="T67" fmla="*/ 40322500 h 248"/>
              <a:gd name="T68" fmla="*/ 604837500 w 280"/>
              <a:gd name="T69" fmla="*/ 40322500 h 248"/>
              <a:gd name="T70" fmla="*/ 665321250 w 280"/>
              <a:gd name="T71" fmla="*/ 20161250 h 248"/>
              <a:gd name="T72" fmla="*/ 665321250 w 280"/>
              <a:gd name="T73" fmla="*/ 20161250 h 248"/>
              <a:gd name="T74" fmla="*/ 705643750 w 280"/>
              <a:gd name="T75" fmla="*/ 0 h 24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80"/>
              <a:gd name="T115" fmla="*/ 0 h 248"/>
              <a:gd name="T116" fmla="*/ 280 w 280"/>
              <a:gd name="T117" fmla="*/ 248 h 24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80" h="248">
                <a:moveTo>
                  <a:pt x="0" y="248"/>
                </a:moveTo>
                <a:lnTo>
                  <a:pt x="0" y="248"/>
                </a:lnTo>
                <a:lnTo>
                  <a:pt x="8" y="240"/>
                </a:lnTo>
                <a:lnTo>
                  <a:pt x="16" y="232"/>
                </a:lnTo>
                <a:lnTo>
                  <a:pt x="24" y="224"/>
                </a:lnTo>
                <a:lnTo>
                  <a:pt x="32" y="216"/>
                </a:lnTo>
                <a:lnTo>
                  <a:pt x="40" y="200"/>
                </a:lnTo>
                <a:lnTo>
                  <a:pt x="56" y="184"/>
                </a:lnTo>
                <a:lnTo>
                  <a:pt x="56" y="168"/>
                </a:lnTo>
                <a:lnTo>
                  <a:pt x="72" y="160"/>
                </a:lnTo>
                <a:lnTo>
                  <a:pt x="88" y="128"/>
                </a:lnTo>
                <a:lnTo>
                  <a:pt x="112" y="104"/>
                </a:lnTo>
                <a:lnTo>
                  <a:pt x="136" y="80"/>
                </a:lnTo>
                <a:lnTo>
                  <a:pt x="160" y="64"/>
                </a:lnTo>
                <a:lnTo>
                  <a:pt x="176" y="48"/>
                </a:lnTo>
                <a:lnTo>
                  <a:pt x="192" y="40"/>
                </a:lnTo>
                <a:lnTo>
                  <a:pt x="216" y="24"/>
                </a:lnTo>
                <a:lnTo>
                  <a:pt x="240" y="16"/>
                </a:lnTo>
                <a:lnTo>
                  <a:pt x="264" y="8"/>
                </a:lnTo>
                <a:lnTo>
                  <a:pt x="28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79" name="Freeform 131"/>
          <p:cNvSpPr>
            <a:spLocks/>
          </p:cNvSpPr>
          <p:nvPr/>
        </p:nvSpPr>
        <p:spPr bwMode="auto">
          <a:xfrm>
            <a:off x="8382000" y="2565400"/>
            <a:ext cx="139700" cy="76200"/>
          </a:xfrm>
          <a:custGeom>
            <a:avLst/>
            <a:gdLst>
              <a:gd name="T0" fmla="*/ 60483750 w 88"/>
              <a:gd name="T1" fmla="*/ 120967500 h 48"/>
              <a:gd name="T2" fmla="*/ 20161250 w 88"/>
              <a:gd name="T3" fmla="*/ 80645000 h 48"/>
              <a:gd name="T4" fmla="*/ 0 w 88"/>
              <a:gd name="T5" fmla="*/ 20161250 h 48"/>
              <a:gd name="T6" fmla="*/ 0 w 88"/>
              <a:gd name="T7" fmla="*/ 20161250 h 48"/>
              <a:gd name="T8" fmla="*/ 221773750 w 88"/>
              <a:gd name="T9" fmla="*/ 0 h 48"/>
              <a:gd name="T10" fmla="*/ 221773750 w 88"/>
              <a:gd name="T11" fmla="*/ 0 h 48"/>
              <a:gd name="T12" fmla="*/ 60483750 w 88"/>
              <a:gd name="T13" fmla="*/ 120967500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8"/>
              <a:gd name="T22" fmla="*/ 0 h 48"/>
              <a:gd name="T23" fmla="*/ 88 w 88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8" h="48">
                <a:moveTo>
                  <a:pt x="24" y="48"/>
                </a:moveTo>
                <a:lnTo>
                  <a:pt x="8" y="32"/>
                </a:lnTo>
                <a:lnTo>
                  <a:pt x="0" y="8"/>
                </a:lnTo>
                <a:lnTo>
                  <a:pt x="88" y="0"/>
                </a:lnTo>
                <a:lnTo>
                  <a:pt x="24" y="4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80" name="Freeform 132"/>
          <p:cNvSpPr>
            <a:spLocks/>
          </p:cNvSpPr>
          <p:nvPr/>
        </p:nvSpPr>
        <p:spPr bwMode="auto">
          <a:xfrm>
            <a:off x="8407400" y="2616200"/>
            <a:ext cx="139700" cy="88900"/>
          </a:xfrm>
          <a:custGeom>
            <a:avLst/>
            <a:gdLst>
              <a:gd name="T0" fmla="*/ 100806250 w 88"/>
              <a:gd name="T1" fmla="*/ 141128750 h 56"/>
              <a:gd name="T2" fmla="*/ 40322500 w 88"/>
              <a:gd name="T3" fmla="*/ 120967500 h 56"/>
              <a:gd name="T4" fmla="*/ 0 w 88"/>
              <a:gd name="T5" fmla="*/ 60483750 h 56"/>
              <a:gd name="T6" fmla="*/ 0 w 88"/>
              <a:gd name="T7" fmla="*/ 60483750 h 56"/>
              <a:gd name="T8" fmla="*/ 221773750 w 88"/>
              <a:gd name="T9" fmla="*/ 0 h 56"/>
              <a:gd name="T10" fmla="*/ 221773750 w 88"/>
              <a:gd name="T11" fmla="*/ 0 h 56"/>
              <a:gd name="T12" fmla="*/ 100806250 w 88"/>
              <a:gd name="T13" fmla="*/ 141128750 h 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8"/>
              <a:gd name="T22" fmla="*/ 0 h 56"/>
              <a:gd name="T23" fmla="*/ 88 w 88"/>
              <a:gd name="T24" fmla="*/ 56 h 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8" h="56">
                <a:moveTo>
                  <a:pt x="40" y="56"/>
                </a:moveTo>
                <a:lnTo>
                  <a:pt x="16" y="48"/>
                </a:lnTo>
                <a:lnTo>
                  <a:pt x="0" y="24"/>
                </a:lnTo>
                <a:lnTo>
                  <a:pt x="88" y="0"/>
                </a:lnTo>
                <a:lnTo>
                  <a:pt x="40" y="5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81" name="Freeform 133"/>
          <p:cNvSpPr>
            <a:spLocks/>
          </p:cNvSpPr>
          <p:nvPr/>
        </p:nvSpPr>
        <p:spPr bwMode="auto">
          <a:xfrm>
            <a:off x="8064500" y="2679700"/>
            <a:ext cx="355600" cy="330200"/>
          </a:xfrm>
          <a:custGeom>
            <a:avLst/>
            <a:gdLst>
              <a:gd name="T0" fmla="*/ 0 w 224"/>
              <a:gd name="T1" fmla="*/ 524192500 h 208"/>
              <a:gd name="T2" fmla="*/ 0 w 224"/>
              <a:gd name="T3" fmla="*/ 524192500 h 208"/>
              <a:gd name="T4" fmla="*/ 0 w 224"/>
              <a:gd name="T5" fmla="*/ 524192500 h 208"/>
              <a:gd name="T6" fmla="*/ 60483750 w 224"/>
              <a:gd name="T7" fmla="*/ 423386250 h 208"/>
              <a:gd name="T8" fmla="*/ 60483750 w 224"/>
              <a:gd name="T9" fmla="*/ 423386250 h 208"/>
              <a:gd name="T10" fmla="*/ 161290000 w 224"/>
              <a:gd name="T11" fmla="*/ 322580000 h 208"/>
              <a:gd name="T12" fmla="*/ 161290000 w 224"/>
              <a:gd name="T13" fmla="*/ 322580000 h 208"/>
              <a:gd name="T14" fmla="*/ 262096250 w 224"/>
              <a:gd name="T15" fmla="*/ 241935000 h 208"/>
              <a:gd name="T16" fmla="*/ 262096250 w 224"/>
              <a:gd name="T17" fmla="*/ 241935000 h 208"/>
              <a:gd name="T18" fmla="*/ 342741250 w 224"/>
              <a:gd name="T19" fmla="*/ 161290000 h 208"/>
              <a:gd name="T20" fmla="*/ 342741250 w 224"/>
              <a:gd name="T21" fmla="*/ 161290000 h 208"/>
              <a:gd name="T22" fmla="*/ 443547500 w 224"/>
              <a:gd name="T23" fmla="*/ 80645000 h 208"/>
              <a:gd name="T24" fmla="*/ 443547500 w 224"/>
              <a:gd name="T25" fmla="*/ 80645000 h 208"/>
              <a:gd name="T26" fmla="*/ 544353750 w 224"/>
              <a:gd name="T27" fmla="*/ 20161250 h 208"/>
              <a:gd name="T28" fmla="*/ 544353750 w 224"/>
              <a:gd name="T29" fmla="*/ 20161250 h 208"/>
              <a:gd name="T30" fmla="*/ 564515000 w 224"/>
              <a:gd name="T31" fmla="*/ 0 h 20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24"/>
              <a:gd name="T49" fmla="*/ 0 h 208"/>
              <a:gd name="T50" fmla="*/ 224 w 224"/>
              <a:gd name="T51" fmla="*/ 208 h 20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24" h="208">
                <a:moveTo>
                  <a:pt x="0" y="208"/>
                </a:moveTo>
                <a:lnTo>
                  <a:pt x="0" y="208"/>
                </a:lnTo>
                <a:lnTo>
                  <a:pt x="24" y="168"/>
                </a:lnTo>
                <a:lnTo>
                  <a:pt x="64" y="128"/>
                </a:lnTo>
                <a:lnTo>
                  <a:pt x="104" y="96"/>
                </a:lnTo>
                <a:lnTo>
                  <a:pt x="136" y="64"/>
                </a:lnTo>
                <a:lnTo>
                  <a:pt x="176" y="32"/>
                </a:lnTo>
                <a:lnTo>
                  <a:pt x="216" y="8"/>
                </a:lnTo>
                <a:lnTo>
                  <a:pt x="224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82" name="Freeform 134"/>
          <p:cNvSpPr>
            <a:spLocks/>
          </p:cNvSpPr>
          <p:nvPr/>
        </p:nvSpPr>
        <p:spPr bwMode="auto">
          <a:xfrm>
            <a:off x="8166100" y="2730500"/>
            <a:ext cx="406400" cy="304800"/>
          </a:xfrm>
          <a:custGeom>
            <a:avLst/>
            <a:gdLst>
              <a:gd name="T0" fmla="*/ 0 w 256"/>
              <a:gd name="T1" fmla="*/ 483870000 h 192"/>
              <a:gd name="T2" fmla="*/ 0 w 256"/>
              <a:gd name="T3" fmla="*/ 483870000 h 192"/>
              <a:gd name="T4" fmla="*/ 0 w 256"/>
              <a:gd name="T5" fmla="*/ 483870000 h 192"/>
              <a:gd name="T6" fmla="*/ 40322500 w 256"/>
              <a:gd name="T7" fmla="*/ 443547500 h 192"/>
              <a:gd name="T8" fmla="*/ 40322500 w 256"/>
              <a:gd name="T9" fmla="*/ 443547500 h 192"/>
              <a:gd name="T10" fmla="*/ 100806250 w 256"/>
              <a:gd name="T11" fmla="*/ 403225000 h 192"/>
              <a:gd name="T12" fmla="*/ 100806250 w 256"/>
              <a:gd name="T13" fmla="*/ 403225000 h 192"/>
              <a:gd name="T14" fmla="*/ 141128750 w 256"/>
              <a:gd name="T15" fmla="*/ 362902500 h 192"/>
              <a:gd name="T16" fmla="*/ 141128750 w 256"/>
              <a:gd name="T17" fmla="*/ 362902500 h 192"/>
              <a:gd name="T18" fmla="*/ 181451250 w 256"/>
              <a:gd name="T19" fmla="*/ 342741250 h 192"/>
              <a:gd name="T20" fmla="*/ 181451250 w 256"/>
              <a:gd name="T21" fmla="*/ 342741250 h 192"/>
              <a:gd name="T22" fmla="*/ 241935000 w 256"/>
              <a:gd name="T23" fmla="*/ 302418750 h 192"/>
              <a:gd name="T24" fmla="*/ 241935000 w 256"/>
              <a:gd name="T25" fmla="*/ 302418750 h 192"/>
              <a:gd name="T26" fmla="*/ 282257500 w 256"/>
              <a:gd name="T27" fmla="*/ 262096250 h 192"/>
              <a:gd name="T28" fmla="*/ 282257500 w 256"/>
              <a:gd name="T29" fmla="*/ 262096250 h 192"/>
              <a:gd name="T30" fmla="*/ 302418750 w 256"/>
              <a:gd name="T31" fmla="*/ 241935000 h 192"/>
              <a:gd name="T32" fmla="*/ 302418750 w 256"/>
              <a:gd name="T33" fmla="*/ 241935000 h 192"/>
              <a:gd name="T34" fmla="*/ 362902500 w 256"/>
              <a:gd name="T35" fmla="*/ 221773750 h 192"/>
              <a:gd name="T36" fmla="*/ 362902500 w 256"/>
              <a:gd name="T37" fmla="*/ 221773750 h 192"/>
              <a:gd name="T38" fmla="*/ 403225000 w 256"/>
              <a:gd name="T39" fmla="*/ 201612500 h 192"/>
              <a:gd name="T40" fmla="*/ 403225000 w 256"/>
              <a:gd name="T41" fmla="*/ 201612500 h 192"/>
              <a:gd name="T42" fmla="*/ 443547500 w 256"/>
              <a:gd name="T43" fmla="*/ 161290000 h 192"/>
              <a:gd name="T44" fmla="*/ 443547500 w 256"/>
              <a:gd name="T45" fmla="*/ 161290000 h 192"/>
              <a:gd name="T46" fmla="*/ 483870000 w 256"/>
              <a:gd name="T47" fmla="*/ 141128750 h 192"/>
              <a:gd name="T48" fmla="*/ 483870000 w 256"/>
              <a:gd name="T49" fmla="*/ 141128750 h 192"/>
              <a:gd name="T50" fmla="*/ 504031250 w 256"/>
              <a:gd name="T51" fmla="*/ 120967500 h 192"/>
              <a:gd name="T52" fmla="*/ 504031250 w 256"/>
              <a:gd name="T53" fmla="*/ 120967500 h 192"/>
              <a:gd name="T54" fmla="*/ 544353750 w 256"/>
              <a:gd name="T55" fmla="*/ 100806250 h 192"/>
              <a:gd name="T56" fmla="*/ 544353750 w 256"/>
              <a:gd name="T57" fmla="*/ 100806250 h 192"/>
              <a:gd name="T58" fmla="*/ 564515000 w 256"/>
              <a:gd name="T59" fmla="*/ 80645000 h 192"/>
              <a:gd name="T60" fmla="*/ 564515000 w 256"/>
              <a:gd name="T61" fmla="*/ 80645000 h 192"/>
              <a:gd name="T62" fmla="*/ 584676250 w 256"/>
              <a:gd name="T63" fmla="*/ 60483750 h 192"/>
              <a:gd name="T64" fmla="*/ 584676250 w 256"/>
              <a:gd name="T65" fmla="*/ 60483750 h 192"/>
              <a:gd name="T66" fmla="*/ 604837500 w 256"/>
              <a:gd name="T67" fmla="*/ 40322500 h 192"/>
              <a:gd name="T68" fmla="*/ 604837500 w 256"/>
              <a:gd name="T69" fmla="*/ 40322500 h 192"/>
              <a:gd name="T70" fmla="*/ 624998750 w 256"/>
              <a:gd name="T71" fmla="*/ 0 h 192"/>
              <a:gd name="T72" fmla="*/ 624998750 w 256"/>
              <a:gd name="T73" fmla="*/ 0 h 192"/>
              <a:gd name="T74" fmla="*/ 645160000 w 256"/>
              <a:gd name="T75" fmla="*/ 0 h 19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56"/>
              <a:gd name="T115" fmla="*/ 0 h 192"/>
              <a:gd name="T116" fmla="*/ 256 w 256"/>
              <a:gd name="T117" fmla="*/ 192 h 192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56" h="192">
                <a:moveTo>
                  <a:pt x="0" y="192"/>
                </a:moveTo>
                <a:lnTo>
                  <a:pt x="0" y="192"/>
                </a:lnTo>
                <a:lnTo>
                  <a:pt x="16" y="176"/>
                </a:lnTo>
                <a:lnTo>
                  <a:pt x="40" y="160"/>
                </a:lnTo>
                <a:lnTo>
                  <a:pt x="56" y="144"/>
                </a:lnTo>
                <a:lnTo>
                  <a:pt x="72" y="136"/>
                </a:lnTo>
                <a:lnTo>
                  <a:pt x="96" y="120"/>
                </a:lnTo>
                <a:lnTo>
                  <a:pt x="112" y="104"/>
                </a:lnTo>
                <a:lnTo>
                  <a:pt x="120" y="96"/>
                </a:lnTo>
                <a:lnTo>
                  <a:pt x="144" y="88"/>
                </a:lnTo>
                <a:lnTo>
                  <a:pt x="160" y="80"/>
                </a:lnTo>
                <a:lnTo>
                  <a:pt x="176" y="64"/>
                </a:lnTo>
                <a:lnTo>
                  <a:pt x="192" y="56"/>
                </a:lnTo>
                <a:lnTo>
                  <a:pt x="200" y="48"/>
                </a:lnTo>
                <a:lnTo>
                  <a:pt x="216" y="40"/>
                </a:lnTo>
                <a:lnTo>
                  <a:pt x="224" y="32"/>
                </a:lnTo>
                <a:lnTo>
                  <a:pt x="232" y="24"/>
                </a:lnTo>
                <a:lnTo>
                  <a:pt x="240" y="16"/>
                </a:lnTo>
                <a:lnTo>
                  <a:pt x="248" y="0"/>
                </a:lnTo>
                <a:lnTo>
                  <a:pt x="256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83" name="Freeform 135"/>
          <p:cNvSpPr>
            <a:spLocks/>
          </p:cNvSpPr>
          <p:nvPr/>
        </p:nvSpPr>
        <p:spPr bwMode="auto">
          <a:xfrm>
            <a:off x="8521700" y="2628900"/>
            <a:ext cx="101600" cy="101600"/>
          </a:xfrm>
          <a:custGeom>
            <a:avLst/>
            <a:gdLst>
              <a:gd name="T0" fmla="*/ 161290000 w 64"/>
              <a:gd name="T1" fmla="*/ 161290000 h 64"/>
              <a:gd name="T2" fmla="*/ 80645000 w 64"/>
              <a:gd name="T3" fmla="*/ 161290000 h 64"/>
              <a:gd name="T4" fmla="*/ 0 w 64"/>
              <a:gd name="T5" fmla="*/ 161290000 h 64"/>
              <a:gd name="T6" fmla="*/ 0 w 64"/>
              <a:gd name="T7" fmla="*/ 161290000 h 64"/>
              <a:gd name="T8" fmla="*/ 100806250 w 64"/>
              <a:gd name="T9" fmla="*/ 0 h 64"/>
              <a:gd name="T10" fmla="*/ 100806250 w 64"/>
              <a:gd name="T11" fmla="*/ 0 h 64"/>
              <a:gd name="T12" fmla="*/ 161290000 w 64"/>
              <a:gd name="T13" fmla="*/ 161290000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4"/>
              <a:gd name="T22" fmla="*/ 0 h 64"/>
              <a:gd name="T23" fmla="*/ 64 w 64"/>
              <a:gd name="T24" fmla="*/ 64 h 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4" h="64">
                <a:moveTo>
                  <a:pt x="64" y="64"/>
                </a:moveTo>
                <a:lnTo>
                  <a:pt x="32" y="64"/>
                </a:lnTo>
                <a:lnTo>
                  <a:pt x="0" y="64"/>
                </a:lnTo>
                <a:lnTo>
                  <a:pt x="40" y="0"/>
                </a:lnTo>
                <a:lnTo>
                  <a:pt x="64" y="6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84" name="Freeform 136"/>
          <p:cNvSpPr>
            <a:spLocks/>
          </p:cNvSpPr>
          <p:nvPr/>
        </p:nvSpPr>
        <p:spPr bwMode="auto">
          <a:xfrm>
            <a:off x="7810500" y="1968500"/>
            <a:ext cx="558800" cy="406400"/>
          </a:xfrm>
          <a:custGeom>
            <a:avLst/>
            <a:gdLst>
              <a:gd name="T0" fmla="*/ 887095000 w 352"/>
              <a:gd name="T1" fmla="*/ 322580000 h 256"/>
              <a:gd name="T2" fmla="*/ 846772500 w 352"/>
              <a:gd name="T3" fmla="*/ 443547500 h 256"/>
              <a:gd name="T4" fmla="*/ 766127500 w 352"/>
              <a:gd name="T5" fmla="*/ 544353750 h 256"/>
              <a:gd name="T6" fmla="*/ 624998750 w 352"/>
              <a:gd name="T7" fmla="*/ 624998750 h 256"/>
              <a:gd name="T8" fmla="*/ 443547500 w 352"/>
              <a:gd name="T9" fmla="*/ 645160000 h 256"/>
              <a:gd name="T10" fmla="*/ 443547500 w 352"/>
              <a:gd name="T11" fmla="*/ 645160000 h 256"/>
              <a:gd name="T12" fmla="*/ 262096250 w 352"/>
              <a:gd name="T13" fmla="*/ 624998750 h 256"/>
              <a:gd name="T14" fmla="*/ 120967500 w 352"/>
              <a:gd name="T15" fmla="*/ 544353750 h 256"/>
              <a:gd name="T16" fmla="*/ 20161250 w 352"/>
              <a:gd name="T17" fmla="*/ 443547500 h 256"/>
              <a:gd name="T18" fmla="*/ 0 w 352"/>
              <a:gd name="T19" fmla="*/ 322580000 h 256"/>
              <a:gd name="T20" fmla="*/ 0 w 352"/>
              <a:gd name="T21" fmla="*/ 322580000 h 256"/>
              <a:gd name="T22" fmla="*/ 20161250 w 352"/>
              <a:gd name="T23" fmla="*/ 201612500 h 256"/>
              <a:gd name="T24" fmla="*/ 120967500 w 352"/>
              <a:gd name="T25" fmla="*/ 100806250 h 256"/>
              <a:gd name="T26" fmla="*/ 262096250 w 352"/>
              <a:gd name="T27" fmla="*/ 20161250 h 256"/>
              <a:gd name="T28" fmla="*/ 443547500 w 352"/>
              <a:gd name="T29" fmla="*/ 0 h 256"/>
              <a:gd name="T30" fmla="*/ 443547500 w 352"/>
              <a:gd name="T31" fmla="*/ 0 h 256"/>
              <a:gd name="T32" fmla="*/ 624998750 w 352"/>
              <a:gd name="T33" fmla="*/ 20161250 h 256"/>
              <a:gd name="T34" fmla="*/ 766127500 w 352"/>
              <a:gd name="T35" fmla="*/ 100806250 h 256"/>
              <a:gd name="T36" fmla="*/ 846772500 w 352"/>
              <a:gd name="T37" fmla="*/ 201612500 h 256"/>
              <a:gd name="T38" fmla="*/ 887095000 w 352"/>
              <a:gd name="T39" fmla="*/ 322580000 h 2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52"/>
              <a:gd name="T61" fmla="*/ 0 h 256"/>
              <a:gd name="T62" fmla="*/ 352 w 352"/>
              <a:gd name="T63" fmla="*/ 256 h 25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52" h="256">
                <a:moveTo>
                  <a:pt x="352" y="128"/>
                </a:moveTo>
                <a:lnTo>
                  <a:pt x="336" y="176"/>
                </a:lnTo>
                <a:lnTo>
                  <a:pt x="304" y="216"/>
                </a:lnTo>
                <a:lnTo>
                  <a:pt x="248" y="248"/>
                </a:lnTo>
                <a:lnTo>
                  <a:pt x="176" y="256"/>
                </a:lnTo>
                <a:lnTo>
                  <a:pt x="104" y="248"/>
                </a:lnTo>
                <a:lnTo>
                  <a:pt x="48" y="216"/>
                </a:lnTo>
                <a:lnTo>
                  <a:pt x="8" y="176"/>
                </a:lnTo>
                <a:lnTo>
                  <a:pt x="0" y="128"/>
                </a:lnTo>
                <a:lnTo>
                  <a:pt x="8" y="80"/>
                </a:lnTo>
                <a:lnTo>
                  <a:pt x="48" y="40"/>
                </a:lnTo>
                <a:lnTo>
                  <a:pt x="104" y="8"/>
                </a:lnTo>
                <a:lnTo>
                  <a:pt x="176" y="0"/>
                </a:lnTo>
                <a:lnTo>
                  <a:pt x="248" y="8"/>
                </a:lnTo>
                <a:lnTo>
                  <a:pt x="304" y="40"/>
                </a:lnTo>
                <a:lnTo>
                  <a:pt x="336" y="80"/>
                </a:lnTo>
                <a:lnTo>
                  <a:pt x="352" y="12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85" name="Freeform 137"/>
          <p:cNvSpPr>
            <a:spLocks/>
          </p:cNvSpPr>
          <p:nvPr/>
        </p:nvSpPr>
        <p:spPr bwMode="auto">
          <a:xfrm>
            <a:off x="8331200" y="2171700"/>
            <a:ext cx="63500" cy="88900"/>
          </a:xfrm>
          <a:custGeom>
            <a:avLst/>
            <a:gdLst>
              <a:gd name="T0" fmla="*/ 40322500 w 40"/>
              <a:gd name="T1" fmla="*/ 0 h 56"/>
              <a:gd name="T2" fmla="*/ 100806250 w 40"/>
              <a:gd name="T3" fmla="*/ 0 h 56"/>
              <a:gd name="T4" fmla="*/ 60483750 w 40"/>
              <a:gd name="T5" fmla="*/ 141128750 h 56"/>
              <a:gd name="T6" fmla="*/ 0 w 40"/>
              <a:gd name="T7" fmla="*/ 120967500 h 56"/>
              <a:gd name="T8" fmla="*/ 40322500 w 40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"/>
              <a:gd name="T16" fmla="*/ 0 h 56"/>
              <a:gd name="T17" fmla="*/ 40 w 40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" h="56">
                <a:moveTo>
                  <a:pt x="16" y="0"/>
                </a:moveTo>
                <a:lnTo>
                  <a:pt x="40" y="0"/>
                </a:lnTo>
                <a:lnTo>
                  <a:pt x="24" y="56"/>
                </a:lnTo>
                <a:lnTo>
                  <a:pt x="0" y="48"/>
                </a:lnTo>
                <a:lnTo>
                  <a:pt x="16" y="0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86" name="Freeform 138"/>
          <p:cNvSpPr>
            <a:spLocks/>
          </p:cNvSpPr>
          <p:nvPr/>
        </p:nvSpPr>
        <p:spPr bwMode="auto">
          <a:xfrm>
            <a:off x="8280400" y="2235200"/>
            <a:ext cx="88900" cy="88900"/>
          </a:xfrm>
          <a:custGeom>
            <a:avLst/>
            <a:gdLst>
              <a:gd name="T0" fmla="*/ 141128750 w 56"/>
              <a:gd name="T1" fmla="*/ 40322500 h 56"/>
              <a:gd name="T2" fmla="*/ 141128750 w 56"/>
              <a:gd name="T3" fmla="*/ 40322500 h 56"/>
              <a:gd name="T4" fmla="*/ 40322500 w 56"/>
              <a:gd name="T5" fmla="*/ 141128750 h 56"/>
              <a:gd name="T6" fmla="*/ 0 w 56"/>
              <a:gd name="T7" fmla="*/ 100806250 h 56"/>
              <a:gd name="T8" fmla="*/ 80645000 w 56"/>
              <a:gd name="T9" fmla="*/ 0 h 56"/>
              <a:gd name="T10" fmla="*/ 141128750 w 56"/>
              <a:gd name="T11" fmla="*/ 40322500 h 56"/>
              <a:gd name="T12" fmla="*/ 141128750 w 56"/>
              <a:gd name="T13" fmla="*/ 40322500 h 56"/>
              <a:gd name="T14" fmla="*/ 141128750 w 56"/>
              <a:gd name="T15" fmla="*/ 40322500 h 56"/>
              <a:gd name="T16" fmla="*/ 141128750 w 56"/>
              <a:gd name="T17" fmla="*/ 40322500 h 56"/>
              <a:gd name="T18" fmla="*/ 141128750 w 56"/>
              <a:gd name="T19" fmla="*/ 40322500 h 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6"/>
              <a:gd name="T31" fmla="*/ 0 h 56"/>
              <a:gd name="T32" fmla="*/ 56 w 56"/>
              <a:gd name="T33" fmla="*/ 56 h 5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6" h="56">
                <a:moveTo>
                  <a:pt x="56" y="16"/>
                </a:moveTo>
                <a:lnTo>
                  <a:pt x="56" y="16"/>
                </a:lnTo>
                <a:lnTo>
                  <a:pt x="16" y="56"/>
                </a:lnTo>
                <a:lnTo>
                  <a:pt x="0" y="40"/>
                </a:lnTo>
                <a:lnTo>
                  <a:pt x="32" y="0"/>
                </a:lnTo>
                <a:lnTo>
                  <a:pt x="56" y="16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87" name="Freeform 139"/>
          <p:cNvSpPr>
            <a:spLocks/>
          </p:cNvSpPr>
          <p:nvPr/>
        </p:nvSpPr>
        <p:spPr bwMode="auto">
          <a:xfrm>
            <a:off x="8191500" y="2298700"/>
            <a:ext cx="114300" cy="76200"/>
          </a:xfrm>
          <a:custGeom>
            <a:avLst/>
            <a:gdLst>
              <a:gd name="T0" fmla="*/ 161290000 w 72"/>
              <a:gd name="T1" fmla="*/ 60483750 h 48"/>
              <a:gd name="T2" fmla="*/ 161290000 w 72"/>
              <a:gd name="T3" fmla="*/ 60483750 h 48"/>
              <a:gd name="T4" fmla="*/ 20161250 w 72"/>
              <a:gd name="T5" fmla="*/ 120967500 h 48"/>
              <a:gd name="T6" fmla="*/ 0 w 72"/>
              <a:gd name="T7" fmla="*/ 80645000 h 48"/>
              <a:gd name="T8" fmla="*/ 141128750 w 72"/>
              <a:gd name="T9" fmla="*/ 0 h 48"/>
              <a:gd name="T10" fmla="*/ 181451250 w 72"/>
              <a:gd name="T11" fmla="*/ 40322500 h 48"/>
              <a:gd name="T12" fmla="*/ 181451250 w 72"/>
              <a:gd name="T13" fmla="*/ 40322500 h 48"/>
              <a:gd name="T14" fmla="*/ 181451250 w 72"/>
              <a:gd name="T15" fmla="*/ 60483750 h 48"/>
              <a:gd name="T16" fmla="*/ 161290000 w 72"/>
              <a:gd name="T17" fmla="*/ 60483750 h 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2"/>
              <a:gd name="T28" fmla="*/ 0 h 48"/>
              <a:gd name="T29" fmla="*/ 72 w 72"/>
              <a:gd name="T30" fmla="*/ 48 h 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2" h="48">
                <a:moveTo>
                  <a:pt x="64" y="24"/>
                </a:moveTo>
                <a:lnTo>
                  <a:pt x="64" y="24"/>
                </a:lnTo>
                <a:lnTo>
                  <a:pt x="8" y="48"/>
                </a:lnTo>
                <a:lnTo>
                  <a:pt x="0" y="32"/>
                </a:lnTo>
                <a:lnTo>
                  <a:pt x="56" y="0"/>
                </a:lnTo>
                <a:lnTo>
                  <a:pt x="72" y="16"/>
                </a:lnTo>
                <a:lnTo>
                  <a:pt x="72" y="24"/>
                </a:lnTo>
                <a:lnTo>
                  <a:pt x="64" y="24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88" name="Freeform 140"/>
          <p:cNvSpPr>
            <a:spLocks/>
          </p:cNvSpPr>
          <p:nvPr/>
        </p:nvSpPr>
        <p:spPr bwMode="auto">
          <a:xfrm>
            <a:off x="8089900" y="2336800"/>
            <a:ext cx="114300" cy="63500"/>
          </a:xfrm>
          <a:custGeom>
            <a:avLst/>
            <a:gdLst>
              <a:gd name="T0" fmla="*/ 181451250 w 72"/>
              <a:gd name="T1" fmla="*/ 60483750 h 40"/>
              <a:gd name="T2" fmla="*/ 181451250 w 72"/>
              <a:gd name="T3" fmla="*/ 60483750 h 40"/>
              <a:gd name="T4" fmla="*/ 0 w 72"/>
              <a:gd name="T5" fmla="*/ 100806250 h 40"/>
              <a:gd name="T6" fmla="*/ 0 w 72"/>
              <a:gd name="T7" fmla="*/ 40322500 h 40"/>
              <a:gd name="T8" fmla="*/ 161290000 w 72"/>
              <a:gd name="T9" fmla="*/ 0 h 40"/>
              <a:gd name="T10" fmla="*/ 181451250 w 72"/>
              <a:gd name="T11" fmla="*/ 60483750 h 40"/>
              <a:gd name="T12" fmla="*/ 181451250 w 72"/>
              <a:gd name="T13" fmla="*/ 60483750 h 40"/>
              <a:gd name="T14" fmla="*/ 181451250 w 72"/>
              <a:gd name="T15" fmla="*/ 60483750 h 40"/>
              <a:gd name="T16" fmla="*/ 181451250 w 72"/>
              <a:gd name="T17" fmla="*/ 60483750 h 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2"/>
              <a:gd name="T28" fmla="*/ 0 h 40"/>
              <a:gd name="T29" fmla="*/ 72 w 72"/>
              <a:gd name="T30" fmla="*/ 40 h 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2" h="40">
                <a:moveTo>
                  <a:pt x="72" y="24"/>
                </a:moveTo>
                <a:lnTo>
                  <a:pt x="72" y="24"/>
                </a:lnTo>
                <a:lnTo>
                  <a:pt x="0" y="40"/>
                </a:lnTo>
                <a:lnTo>
                  <a:pt x="0" y="16"/>
                </a:lnTo>
                <a:lnTo>
                  <a:pt x="64" y="0"/>
                </a:lnTo>
                <a:lnTo>
                  <a:pt x="72" y="24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89" name="Freeform 141"/>
          <p:cNvSpPr>
            <a:spLocks/>
          </p:cNvSpPr>
          <p:nvPr/>
        </p:nvSpPr>
        <p:spPr bwMode="auto">
          <a:xfrm>
            <a:off x="7975600" y="2336800"/>
            <a:ext cx="114300" cy="63500"/>
          </a:xfrm>
          <a:custGeom>
            <a:avLst/>
            <a:gdLst>
              <a:gd name="T0" fmla="*/ 181451250 w 72"/>
              <a:gd name="T1" fmla="*/ 100806250 h 40"/>
              <a:gd name="T2" fmla="*/ 181451250 w 72"/>
              <a:gd name="T3" fmla="*/ 100806250 h 40"/>
              <a:gd name="T4" fmla="*/ 0 w 72"/>
              <a:gd name="T5" fmla="*/ 60483750 h 40"/>
              <a:gd name="T6" fmla="*/ 20161250 w 72"/>
              <a:gd name="T7" fmla="*/ 0 h 40"/>
              <a:gd name="T8" fmla="*/ 181451250 w 72"/>
              <a:gd name="T9" fmla="*/ 40322500 h 40"/>
              <a:gd name="T10" fmla="*/ 181451250 w 72"/>
              <a:gd name="T11" fmla="*/ 100806250 h 40"/>
              <a:gd name="T12" fmla="*/ 181451250 w 72"/>
              <a:gd name="T13" fmla="*/ 100806250 h 40"/>
              <a:gd name="T14" fmla="*/ 181451250 w 72"/>
              <a:gd name="T15" fmla="*/ 100806250 h 40"/>
              <a:gd name="T16" fmla="*/ 181451250 w 72"/>
              <a:gd name="T17" fmla="*/ 100806250 h 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2"/>
              <a:gd name="T28" fmla="*/ 0 h 40"/>
              <a:gd name="T29" fmla="*/ 72 w 72"/>
              <a:gd name="T30" fmla="*/ 40 h 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2" h="40">
                <a:moveTo>
                  <a:pt x="72" y="40"/>
                </a:moveTo>
                <a:lnTo>
                  <a:pt x="72" y="40"/>
                </a:lnTo>
                <a:lnTo>
                  <a:pt x="0" y="24"/>
                </a:lnTo>
                <a:lnTo>
                  <a:pt x="8" y="0"/>
                </a:lnTo>
                <a:lnTo>
                  <a:pt x="72" y="16"/>
                </a:lnTo>
                <a:lnTo>
                  <a:pt x="72" y="40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90" name="Freeform 142"/>
          <p:cNvSpPr>
            <a:spLocks/>
          </p:cNvSpPr>
          <p:nvPr/>
        </p:nvSpPr>
        <p:spPr bwMode="auto">
          <a:xfrm>
            <a:off x="7886700" y="2298700"/>
            <a:ext cx="101600" cy="76200"/>
          </a:xfrm>
          <a:custGeom>
            <a:avLst/>
            <a:gdLst>
              <a:gd name="T0" fmla="*/ 141128750 w 64"/>
              <a:gd name="T1" fmla="*/ 120967500 h 48"/>
              <a:gd name="T2" fmla="*/ 141128750 w 64"/>
              <a:gd name="T3" fmla="*/ 120967500 h 48"/>
              <a:gd name="T4" fmla="*/ 0 w 64"/>
              <a:gd name="T5" fmla="*/ 60483750 h 48"/>
              <a:gd name="T6" fmla="*/ 20161250 w 64"/>
              <a:gd name="T7" fmla="*/ 0 h 48"/>
              <a:gd name="T8" fmla="*/ 161290000 w 64"/>
              <a:gd name="T9" fmla="*/ 80645000 h 48"/>
              <a:gd name="T10" fmla="*/ 141128750 w 64"/>
              <a:gd name="T11" fmla="*/ 120967500 h 48"/>
              <a:gd name="T12" fmla="*/ 141128750 w 64"/>
              <a:gd name="T13" fmla="*/ 120967500 h 48"/>
              <a:gd name="T14" fmla="*/ 141128750 w 64"/>
              <a:gd name="T15" fmla="*/ 120967500 h 48"/>
              <a:gd name="T16" fmla="*/ 141128750 w 64"/>
              <a:gd name="T17" fmla="*/ 120967500 h 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4"/>
              <a:gd name="T28" fmla="*/ 0 h 48"/>
              <a:gd name="T29" fmla="*/ 64 w 64"/>
              <a:gd name="T30" fmla="*/ 48 h 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4" h="48">
                <a:moveTo>
                  <a:pt x="56" y="48"/>
                </a:moveTo>
                <a:lnTo>
                  <a:pt x="56" y="48"/>
                </a:lnTo>
                <a:lnTo>
                  <a:pt x="0" y="24"/>
                </a:lnTo>
                <a:lnTo>
                  <a:pt x="8" y="0"/>
                </a:lnTo>
                <a:lnTo>
                  <a:pt x="64" y="32"/>
                </a:lnTo>
                <a:lnTo>
                  <a:pt x="56" y="48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91" name="Freeform 143"/>
          <p:cNvSpPr>
            <a:spLocks/>
          </p:cNvSpPr>
          <p:nvPr/>
        </p:nvSpPr>
        <p:spPr bwMode="auto">
          <a:xfrm>
            <a:off x="7810500" y="2235200"/>
            <a:ext cx="88900" cy="101600"/>
          </a:xfrm>
          <a:custGeom>
            <a:avLst/>
            <a:gdLst>
              <a:gd name="T0" fmla="*/ 100806250 w 56"/>
              <a:gd name="T1" fmla="*/ 141128750 h 64"/>
              <a:gd name="T2" fmla="*/ 100806250 w 56"/>
              <a:gd name="T3" fmla="*/ 141128750 h 64"/>
              <a:gd name="T4" fmla="*/ 0 w 56"/>
              <a:gd name="T5" fmla="*/ 40322500 h 64"/>
              <a:gd name="T6" fmla="*/ 60483750 w 56"/>
              <a:gd name="T7" fmla="*/ 0 h 64"/>
              <a:gd name="T8" fmla="*/ 141128750 w 56"/>
              <a:gd name="T9" fmla="*/ 100806250 h 64"/>
              <a:gd name="T10" fmla="*/ 120967500 w 56"/>
              <a:gd name="T11" fmla="*/ 161290000 h 64"/>
              <a:gd name="T12" fmla="*/ 120967500 w 56"/>
              <a:gd name="T13" fmla="*/ 161290000 h 64"/>
              <a:gd name="T14" fmla="*/ 100806250 w 56"/>
              <a:gd name="T15" fmla="*/ 161290000 h 64"/>
              <a:gd name="T16" fmla="*/ 100806250 w 56"/>
              <a:gd name="T17" fmla="*/ 141128750 h 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"/>
              <a:gd name="T28" fmla="*/ 0 h 64"/>
              <a:gd name="T29" fmla="*/ 56 w 56"/>
              <a:gd name="T30" fmla="*/ 64 h 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" h="64">
                <a:moveTo>
                  <a:pt x="40" y="56"/>
                </a:moveTo>
                <a:lnTo>
                  <a:pt x="40" y="56"/>
                </a:lnTo>
                <a:lnTo>
                  <a:pt x="0" y="16"/>
                </a:lnTo>
                <a:lnTo>
                  <a:pt x="24" y="0"/>
                </a:lnTo>
                <a:lnTo>
                  <a:pt x="56" y="40"/>
                </a:lnTo>
                <a:lnTo>
                  <a:pt x="48" y="64"/>
                </a:lnTo>
                <a:lnTo>
                  <a:pt x="40" y="64"/>
                </a:lnTo>
                <a:lnTo>
                  <a:pt x="40" y="56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92" name="Freeform 144"/>
          <p:cNvSpPr>
            <a:spLocks/>
          </p:cNvSpPr>
          <p:nvPr/>
        </p:nvSpPr>
        <p:spPr bwMode="auto">
          <a:xfrm>
            <a:off x="7785100" y="2171700"/>
            <a:ext cx="63500" cy="88900"/>
          </a:xfrm>
          <a:custGeom>
            <a:avLst/>
            <a:gdLst>
              <a:gd name="T0" fmla="*/ 40322500 w 40"/>
              <a:gd name="T1" fmla="*/ 141128750 h 56"/>
              <a:gd name="T2" fmla="*/ 40322500 w 40"/>
              <a:gd name="T3" fmla="*/ 141128750 h 56"/>
              <a:gd name="T4" fmla="*/ 0 w 40"/>
              <a:gd name="T5" fmla="*/ 0 h 56"/>
              <a:gd name="T6" fmla="*/ 60483750 w 40"/>
              <a:gd name="T7" fmla="*/ 0 h 56"/>
              <a:gd name="T8" fmla="*/ 100806250 w 40"/>
              <a:gd name="T9" fmla="*/ 120967500 h 56"/>
              <a:gd name="T10" fmla="*/ 40322500 w 40"/>
              <a:gd name="T11" fmla="*/ 141128750 h 56"/>
              <a:gd name="T12" fmla="*/ 40322500 w 40"/>
              <a:gd name="T13" fmla="*/ 141128750 h 56"/>
              <a:gd name="T14" fmla="*/ 40322500 w 40"/>
              <a:gd name="T15" fmla="*/ 141128750 h 56"/>
              <a:gd name="T16" fmla="*/ 40322500 w 40"/>
              <a:gd name="T17" fmla="*/ 141128750 h 56"/>
              <a:gd name="T18" fmla="*/ 40322500 w 40"/>
              <a:gd name="T19" fmla="*/ 141128750 h 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0"/>
              <a:gd name="T31" fmla="*/ 0 h 56"/>
              <a:gd name="T32" fmla="*/ 40 w 40"/>
              <a:gd name="T33" fmla="*/ 56 h 5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0" h="56">
                <a:moveTo>
                  <a:pt x="16" y="56"/>
                </a:moveTo>
                <a:lnTo>
                  <a:pt x="16" y="56"/>
                </a:lnTo>
                <a:lnTo>
                  <a:pt x="0" y="0"/>
                </a:lnTo>
                <a:lnTo>
                  <a:pt x="24" y="0"/>
                </a:lnTo>
                <a:lnTo>
                  <a:pt x="40" y="48"/>
                </a:lnTo>
                <a:lnTo>
                  <a:pt x="16" y="56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93" name="Freeform 145"/>
          <p:cNvSpPr>
            <a:spLocks/>
          </p:cNvSpPr>
          <p:nvPr/>
        </p:nvSpPr>
        <p:spPr bwMode="auto">
          <a:xfrm>
            <a:off x="7785100" y="2082800"/>
            <a:ext cx="63500" cy="88900"/>
          </a:xfrm>
          <a:custGeom>
            <a:avLst/>
            <a:gdLst>
              <a:gd name="T0" fmla="*/ 0 w 40"/>
              <a:gd name="T1" fmla="*/ 141128750 h 56"/>
              <a:gd name="T2" fmla="*/ 0 w 40"/>
              <a:gd name="T3" fmla="*/ 141128750 h 56"/>
              <a:gd name="T4" fmla="*/ 40322500 w 40"/>
              <a:gd name="T5" fmla="*/ 0 h 56"/>
              <a:gd name="T6" fmla="*/ 100806250 w 40"/>
              <a:gd name="T7" fmla="*/ 20161250 h 56"/>
              <a:gd name="T8" fmla="*/ 60483750 w 40"/>
              <a:gd name="T9" fmla="*/ 141128750 h 56"/>
              <a:gd name="T10" fmla="*/ 0 w 40"/>
              <a:gd name="T11" fmla="*/ 141128750 h 56"/>
              <a:gd name="T12" fmla="*/ 0 w 40"/>
              <a:gd name="T13" fmla="*/ 141128750 h 56"/>
              <a:gd name="T14" fmla="*/ 0 w 40"/>
              <a:gd name="T15" fmla="*/ 141128750 h 56"/>
              <a:gd name="T16" fmla="*/ 0 w 40"/>
              <a:gd name="T17" fmla="*/ 141128750 h 56"/>
              <a:gd name="T18" fmla="*/ 0 w 40"/>
              <a:gd name="T19" fmla="*/ 141128750 h 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0"/>
              <a:gd name="T31" fmla="*/ 0 h 56"/>
              <a:gd name="T32" fmla="*/ 40 w 40"/>
              <a:gd name="T33" fmla="*/ 56 h 5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0" h="56">
                <a:moveTo>
                  <a:pt x="0" y="56"/>
                </a:moveTo>
                <a:lnTo>
                  <a:pt x="0" y="56"/>
                </a:lnTo>
                <a:lnTo>
                  <a:pt x="16" y="0"/>
                </a:lnTo>
                <a:lnTo>
                  <a:pt x="40" y="8"/>
                </a:lnTo>
                <a:lnTo>
                  <a:pt x="24" y="56"/>
                </a:lnTo>
                <a:lnTo>
                  <a:pt x="0" y="56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94" name="Freeform 146"/>
          <p:cNvSpPr>
            <a:spLocks/>
          </p:cNvSpPr>
          <p:nvPr/>
        </p:nvSpPr>
        <p:spPr bwMode="auto">
          <a:xfrm>
            <a:off x="7810500" y="2019300"/>
            <a:ext cx="88900" cy="88900"/>
          </a:xfrm>
          <a:custGeom>
            <a:avLst/>
            <a:gdLst>
              <a:gd name="T0" fmla="*/ 0 w 56"/>
              <a:gd name="T1" fmla="*/ 100806250 h 56"/>
              <a:gd name="T2" fmla="*/ 0 w 56"/>
              <a:gd name="T3" fmla="*/ 100806250 h 56"/>
              <a:gd name="T4" fmla="*/ 100806250 w 56"/>
              <a:gd name="T5" fmla="*/ 0 h 56"/>
              <a:gd name="T6" fmla="*/ 141128750 w 56"/>
              <a:gd name="T7" fmla="*/ 40322500 h 56"/>
              <a:gd name="T8" fmla="*/ 60483750 w 56"/>
              <a:gd name="T9" fmla="*/ 141128750 h 56"/>
              <a:gd name="T10" fmla="*/ 0 w 56"/>
              <a:gd name="T11" fmla="*/ 100806250 h 56"/>
              <a:gd name="T12" fmla="*/ 0 w 56"/>
              <a:gd name="T13" fmla="*/ 100806250 h 56"/>
              <a:gd name="T14" fmla="*/ 0 w 56"/>
              <a:gd name="T15" fmla="*/ 100806250 h 56"/>
              <a:gd name="T16" fmla="*/ 0 w 56"/>
              <a:gd name="T17" fmla="*/ 100806250 h 56"/>
              <a:gd name="T18" fmla="*/ 0 w 56"/>
              <a:gd name="T19" fmla="*/ 100806250 h 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6"/>
              <a:gd name="T31" fmla="*/ 0 h 56"/>
              <a:gd name="T32" fmla="*/ 56 w 56"/>
              <a:gd name="T33" fmla="*/ 56 h 5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6" h="56">
                <a:moveTo>
                  <a:pt x="0" y="40"/>
                </a:moveTo>
                <a:lnTo>
                  <a:pt x="0" y="40"/>
                </a:lnTo>
                <a:lnTo>
                  <a:pt x="40" y="0"/>
                </a:lnTo>
                <a:lnTo>
                  <a:pt x="56" y="16"/>
                </a:lnTo>
                <a:lnTo>
                  <a:pt x="24" y="56"/>
                </a:lnTo>
                <a:lnTo>
                  <a:pt x="0" y="40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95" name="Freeform 147"/>
          <p:cNvSpPr>
            <a:spLocks/>
          </p:cNvSpPr>
          <p:nvPr/>
        </p:nvSpPr>
        <p:spPr bwMode="auto">
          <a:xfrm>
            <a:off x="7874000" y="1968500"/>
            <a:ext cx="114300" cy="76200"/>
          </a:xfrm>
          <a:custGeom>
            <a:avLst/>
            <a:gdLst>
              <a:gd name="T0" fmla="*/ 20161250 w 72"/>
              <a:gd name="T1" fmla="*/ 60483750 h 48"/>
              <a:gd name="T2" fmla="*/ 20161250 w 72"/>
              <a:gd name="T3" fmla="*/ 60483750 h 48"/>
              <a:gd name="T4" fmla="*/ 161290000 w 72"/>
              <a:gd name="T5" fmla="*/ 0 h 48"/>
              <a:gd name="T6" fmla="*/ 181451250 w 72"/>
              <a:gd name="T7" fmla="*/ 60483750 h 48"/>
              <a:gd name="T8" fmla="*/ 40322500 w 72"/>
              <a:gd name="T9" fmla="*/ 120967500 h 48"/>
              <a:gd name="T10" fmla="*/ 0 w 72"/>
              <a:gd name="T11" fmla="*/ 80645000 h 48"/>
              <a:gd name="T12" fmla="*/ 0 w 72"/>
              <a:gd name="T13" fmla="*/ 80645000 h 48"/>
              <a:gd name="T14" fmla="*/ 0 w 72"/>
              <a:gd name="T15" fmla="*/ 60483750 h 48"/>
              <a:gd name="T16" fmla="*/ 20161250 w 72"/>
              <a:gd name="T17" fmla="*/ 60483750 h 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2"/>
              <a:gd name="T28" fmla="*/ 0 h 48"/>
              <a:gd name="T29" fmla="*/ 72 w 72"/>
              <a:gd name="T30" fmla="*/ 48 h 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2" h="48">
                <a:moveTo>
                  <a:pt x="8" y="24"/>
                </a:moveTo>
                <a:lnTo>
                  <a:pt x="8" y="24"/>
                </a:lnTo>
                <a:lnTo>
                  <a:pt x="64" y="0"/>
                </a:lnTo>
                <a:lnTo>
                  <a:pt x="72" y="24"/>
                </a:lnTo>
                <a:lnTo>
                  <a:pt x="16" y="48"/>
                </a:lnTo>
                <a:lnTo>
                  <a:pt x="0" y="32"/>
                </a:lnTo>
                <a:lnTo>
                  <a:pt x="0" y="24"/>
                </a:lnTo>
                <a:lnTo>
                  <a:pt x="8" y="24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96" name="Freeform 148"/>
          <p:cNvSpPr>
            <a:spLocks/>
          </p:cNvSpPr>
          <p:nvPr/>
        </p:nvSpPr>
        <p:spPr bwMode="auto">
          <a:xfrm>
            <a:off x="7975600" y="1943100"/>
            <a:ext cx="114300" cy="63500"/>
          </a:xfrm>
          <a:custGeom>
            <a:avLst/>
            <a:gdLst>
              <a:gd name="T0" fmla="*/ 0 w 72"/>
              <a:gd name="T1" fmla="*/ 40322500 h 40"/>
              <a:gd name="T2" fmla="*/ 0 w 72"/>
              <a:gd name="T3" fmla="*/ 40322500 h 40"/>
              <a:gd name="T4" fmla="*/ 181451250 w 72"/>
              <a:gd name="T5" fmla="*/ 0 h 40"/>
              <a:gd name="T6" fmla="*/ 181451250 w 72"/>
              <a:gd name="T7" fmla="*/ 60483750 h 40"/>
              <a:gd name="T8" fmla="*/ 20161250 w 72"/>
              <a:gd name="T9" fmla="*/ 100806250 h 40"/>
              <a:gd name="T10" fmla="*/ 0 w 72"/>
              <a:gd name="T11" fmla="*/ 40322500 h 40"/>
              <a:gd name="T12" fmla="*/ 0 w 72"/>
              <a:gd name="T13" fmla="*/ 40322500 h 40"/>
              <a:gd name="T14" fmla="*/ 0 w 72"/>
              <a:gd name="T15" fmla="*/ 40322500 h 40"/>
              <a:gd name="T16" fmla="*/ 0 w 72"/>
              <a:gd name="T17" fmla="*/ 40322500 h 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2"/>
              <a:gd name="T28" fmla="*/ 0 h 40"/>
              <a:gd name="T29" fmla="*/ 72 w 72"/>
              <a:gd name="T30" fmla="*/ 40 h 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2" h="40">
                <a:moveTo>
                  <a:pt x="0" y="16"/>
                </a:moveTo>
                <a:lnTo>
                  <a:pt x="0" y="16"/>
                </a:lnTo>
                <a:lnTo>
                  <a:pt x="72" y="0"/>
                </a:lnTo>
                <a:lnTo>
                  <a:pt x="72" y="24"/>
                </a:lnTo>
                <a:lnTo>
                  <a:pt x="8" y="40"/>
                </a:lnTo>
                <a:lnTo>
                  <a:pt x="0" y="16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97" name="Freeform 149"/>
          <p:cNvSpPr>
            <a:spLocks/>
          </p:cNvSpPr>
          <p:nvPr/>
        </p:nvSpPr>
        <p:spPr bwMode="auto">
          <a:xfrm>
            <a:off x="8089900" y="1943100"/>
            <a:ext cx="114300" cy="63500"/>
          </a:xfrm>
          <a:custGeom>
            <a:avLst/>
            <a:gdLst>
              <a:gd name="T0" fmla="*/ 0 w 72"/>
              <a:gd name="T1" fmla="*/ 0 h 40"/>
              <a:gd name="T2" fmla="*/ 0 w 72"/>
              <a:gd name="T3" fmla="*/ 0 h 40"/>
              <a:gd name="T4" fmla="*/ 181451250 w 72"/>
              <a:gd name="T5" fmla="*/ 40322500 h 40"/>
              <a:gd name="T6" fmla="*/ 161290000 w 72"/>
              <a:gd name="T7" fmla="*/ 100806250 h 40"/>
              <a:gd name="T8" fmla="*/ 0 w 72"/>
              <a:gd name="T9" fmla="*/ 60483750 h 40"/>
              <a:gd name="T10" fmla="*/ 0 w 72"/>
              <a:gd name="T11" fmla="*/ 0 h 40"/>
              <a:gd name="T12" fmla="*/ 0 w 72"/>
              <a:gd name="T13" fmla="*/ 0 h 40"/>
              <a:gd name="T14" fmla="*/ 0 w 72"/>
              <a:gd name="T15" fmla="*/ 0 h 40"/>
              <a:gd name="T16" fmla="*/ 0 w 72"/>
              <a:gd name="T17" fmla="*/ 0 h 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2"/>
              <a:gd name="T28" fmla="*/ 0 h 40"/>
              <a:gd name="T29" fmla="*/ 72 w 72"/>
              <a:gd name="T30" fmla="*/ 40 h 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2" h="40">
                <a:moveTo>
                  <a:pt x="0" y="0"/>
                </a:moveTo>
                <a:lnTo>
                  <a:pt x="0" y="0"/>
                </a:lnTo>
                <a:lnTo>
                  <a:pt x="72" y="16"/>
                </a:lnTo>
                <a:lnTo>
                  <a:pt x="64" y="40"/>
                </a:lnTo>
                <a:lnTo>
                  <a:pt x="0" y="24"/>
                </a:lnTo>
                <a:lnTo>
                  <a:pt x="0" y="0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98" name="Freeform 150"/>
          <p:cNvSpPr>
            <a:spLocks/>
          </p:cNvSpPr>
          <p:nvPr/>
        </p:nvSpPr>
        <p:spPr bwMode="auto">
          <a:xfrm>
            <a:off x="8191500" y="1968500"/>
            <a:ext cx="101600" cy="76200"/>
          </a:xfrm>
          <a:custGeom>
            <a:avLst/>
            <a:gdLst>
              <a:gd name="T0" fmla="*/ 20161250 w 64"/>
              <a:gd name="T1" fmla="*/ 0 h 48"/>
              <a:gd name="T2" fmla="*/ 20161250 w 64"/>
              <a:gd name="T3" fmla="*/ 0 h 48"/>
              <a:gd name="T4" fmla="*/ 161290000 w 64"/>
              <a:gd name="T5" fmla="*/ 60483750 h 48"/>
              <a:gd name="T6" fmla="*/ 141128750 w 64"/>
              <a:gd name="T7" fmla="*/ 120967500 h 48"/>
              <a:gd name="T8" fmla="*/ 0 w 64"/>
              <a:gd name="T9" fmla="*/ 60483750 h 48"/>
              <a:gd name="T10" fmla="*/ 20161250 w 64"/>
              <a:gd name="T11" fmla="*/ 0 h 48"/>
              <a:gd name="T12" fmla="*/ 20161250 w 64"/>
              <a:gd name="T13" fmla="*/ 0 h 48"/>
              <a:gd name="T14" fmla="*/ 20161250 w 64"/>
              <a:gd name="T15" fmla="*/ 0 h 48"/>
              <a:gd name="T16" fmla="*/ 20161250 w 64"/>
              <a:gd name="T17" fmla="*/ 0 h 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4"/>
              <a:gd name="T28" fmla="*/ 0 h 48"/>
              <a:gd name="T29" fmla="*/ 64 w 64"/>
              <a:gd name="T30" fmla="*/ 48 h 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4" h="48">
                <a:moveTo>
                  <a:pt x="8" y="0"/>
                </a:moveTo>
                <a:lnTo>
                  <a:pt x="8" y="0"/>
                </a:lnTo>
                <a:lnTo>
                  <a:pt x="64" y="24"/>
                </a:lnTo>
                <a:lnTo>
                  <a:pt x="56" y="48"/>
                </a:lnTo>
                <a:lnTo>
                  <a:pt x="0" y="24"/>
                </a:lnTo>
                <a:lnTo>
                  <a:pt x="8" y="0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99" name="Freeform 151"/>
          <p:cNvSpPr>
            <a:spLocks/>
          </p:cNvSpPr>
          <p:nvPr/>
        </p:nvSpPr>
        <p:spPr bwMode="auto">
          <a:xfrm>
            <a:off x="8280400" y="2006600"/>
            <a:ext cx="88900" cy="101600"/>
          </a:xfrm>
          <a:custGeom>
            <a:avLst/>
            <a:gdLst>
              <a:gd name="T0" fmla="*/ 40322500 w 56"/>
              <a:gd name="T1" fmla="*/ 20161250 h 64"/>
              <a:gd name="T2" fmla="*/ 40322500 w 56"/>
              <a:gd name="T3" fmla="*/ 20161250 h 64"/>
              <a:gd name="T4" fmla="*/ 141128750 w 56"/>
              <a:gd name="T5" fmla="*/ 120967500 h 64"/>
              <a:gd name="T6" fmla="*/ 80645000 w 56"/>
              <a:gd name="T7" fmla="*/ 161290000 h 64"/>
              <a:gd name="T8" fmla="*/ 0 w 56"/>
              <a:gd name="T9" fmla="*/ 60483750 h 64"/>
              <a:gd name="T10" fmla="*/ 20161250 w 56"/>
              <a:gd name="T11" fmla="*/ 0 h 64"/>
              <a:gd name="T12" fmla="*/ 20161250 w 56"/>
              <a:gd name="T13" fmla="*/ 0 h 64"/>
              <a:gd name="T14" fmla="*/ 40322500 w 56"/>
              <a:gd name="T15" fmla="*/ 20161250 h 64"/>
              <a:gd name="T16" fmla="*/ 40322500 w 56"/>
              <a:gd name="T17" fmla="*/ 20161250 h 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"/>
              <a:gd name="T28" fmla="*/ 0 h 64"/>
              <a:gd name="T29" fmla="*/ 56 w 56"/>
              <a:gd name="T30" fmla="*/ 64 h 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" h="64">
                <a:moveTo>
                  <a:pt x="16" y="8"/>
                </a:moveTo>
                <a:lnTo>
                  <a:pt x="16" y="8"/>
                </a:lnTo>
                <a:lnTo>
                  <a:pt x="56" y="48"/>
                </a:lnTo>
                <a:lnTo>
                  <a:pt x="32" y="64"/>
                </a:lnTo>
                <a:lnTo>
                  <a:pt x="0" y="24"/>
                </a:lnTo>
                <a:lnTo>
                  <a:pt x="8" y="0"/>
                </a:lnTo>
                <a:lnTo>
                  <a:pt x="16" y="8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00" name="Freeform 152"/>
          <p:cNvSpPr>
            <a:spLocks/>
          </p:cNvSpPr>
          <p:nvPr/>
        </p:nvSpPr>
        <p:spPr bwMode="auto">
          <a:xfrm>
            <a:off x="8331200" y="2082800"/>
            <a:ext cx="63500" cy="88900"/>
          </a:xfrm>
          <a:custGeom>
            <a:avLst/>
            <a:gdLst>
              <a:gd name="T0" fmla="*/ 60483750 w 40"/>
              <a:gd name="T1" fmla="*/ 0 h 56"/>
              <a:gd name="T2" fmla="*/ 60483750 w 40"/>
              <a:gd name="T3" fmla="*/ 0 h 56"/>
              <a:gd name="T4" fmla="*/ 100806250 w 40"/>
              <a:gd name="T5" fmla="*/ 141128750 h 56"/>
              <a:gd name="T6" fmla="*/ 40322500 w 40"/>
              <a:gd name="T7" fmla="*/ 141128750 h 56"/>
              <a:gd name="T8" fmla="*/ 0 w 40"/>
              <a:gd name="T9" fmla="*/ 20161250 h 56"/>
              <a:gd name="T10" fmla="*/ 60483750 w 40"/>
              <a:gd name="T11" fmla="*/ 0 h 56"/>
              <a:gd name="T12" fmla="*/ 60483750 w 40"/>
              <a:gd name="T13" fmla="*/ 0 h 56"/>
              <a:gd name="T14" fmla="*/ 60483750 w 40"/>
              <a:gd name="T15" fmla="*/ 0 h 56"/>
              <a:gd name="T16" fmla="*/ 60483750 w 40"/>
              <a:gd name="T17" fmla="*/ 0 h 56"/>
              <a:gd name="T18" fmla="*/ 60483750 w 40"/>
              <a:gd name="T19" fmla="*/ 0 h 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0"/>
              <a:gd name="T31" fmla="*/ 0 h 56"/>
              <a:gd name="T32" fmla="*/ 40 w 40"/>
              <a:gd name="T33" fmla="*/ 56 h 5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0" h="56">
                <a:moveTo>
                  <a:pt x="24" y="0"/>
                </a:moveTo>
                <a:lnTo>
                  <a:pt x="24" y="0"/>
                </a:lnTo>
                <a:lnTo>
                  <a:pt x="40" y="56"/>
                </a:lnTo>
                <a:lnTo>
                  <a:pt x="16" y="56"/>
                </a:lnTo>
                <a:lnTo>
                  <a:pt x="0" y="8"/>
                </a:lnTo>
                <a:lnTo>
                  <a:pt x="24" y="0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01" name="Freeform 153"/>
          <p:cNvSpPr>
            <a:spLocks/>
          </p:cNvSpPr>
          <p:nvPr/>
        </p:nvSpPr>
        <p:spPr bwMode="auto">
          <a:xfrm>
            <a:off x="8331200" y="2171700"/>
            <a:ext cx="63500" cy="88900"/>
          </a:xfrm>
          <a:custGeom>
            <a:avLst/>
            <a:gdLst>
              <a:gd name="T0" fmla="*/ 100806250 w 40"/>
              <a:gd name="T1" fmla="*/ 0 h 56"/>
              <a:gd name="T2" fmla="*/ 100806250 w 40"/>
              <a:gd name="T3" fmla="*/ 0 h 56"/>
              <a:gd name="T4" fmla="*/ 60483750 w 40"/>
              <a:gd name="T5" fmla="*/ 141128750 h 56"/>
              <a:gd name="T6" fmla="*/ 0 w 40"/>
              <a:gd name="T7" fmla="*/ 120967500 h 56"/>
              <a:gd name="T8" fmla="*/ 40322500 w 40"/>
              <a:gd name="T9" fmla="*/ 0 h 56"/>
              <a:gd name="T10" fmla="*/ 100806250 w 40"/>
              <a:gd name="T11" fmla="*/ 0 h 56"/>
              <a:gd name="T12" fmla="*/ 100806250 w 40"/>
              <a:gd name="T13" fmla="*/ 0 h 56"/>
              <a:gd name="T14" fmla="*/ 100806250 w 40"/>
              <a:gd name="T15" fmla="*/ 0 h 56"/>
              <a:gd name="T16" fmla="*/ 100806250 w 40"/>
              <a:gd name="T17" fmla="*/ 0 h 56"/>
              <a:gd name="T18" fmla="*/ 100806250 w 40"/>
              <a:gd name="T19" fmla="*/ 0 h 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0"/>
              <a:gd name="T31" fmla="*/ 0 h 56"/>
              <a:gd name="T32" fmla="*/ 40 w 40"/>
              <a:gd name="T33" fmla="*/ 56 h 5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0" h="56">
                <a:moveTo>
                  <a:pt x="40" y="0"/>
                </a:moveTo>
                <a:lnTo>
                  <a:pt x="40" y="0"/>
                </a:lnTo>
                <a:lnTo>
                  <a:pt x="24" y="56"/>
                </a:lnTo>
                <a:lnTo>
                  <a:pt x="0" y="48"/>
                </a:lnTo>
                <a:lnTo>
                  <a:pt x="16" y="0"/>
                </a:lnTo>
                <a:lnTo>
                  <a:pt x="40" y="0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02" name="Freeform 154"/>
          <p:cNvSpPr>
            <a:spLocks/>
          </p:cNvSpPr>
          <p:nvPr/>
        </p:nvSpPr>
        <p:spPr bwMode="auto">
          <a:xfrm>
            <a:off x="8128000" y="2298700"/>
            <a:ext cx="101600" cy="101600"/>
          </a:xfrm>
          <a:custGeom>
            <a:avLst/>
            <a:gdLst>
              <a:gd name="T0" fmla="*/ 161290000 w 64"/>
              <a:gd name="T1" fmla="*/ 161290000 h 64"/>
              <a:gd name="T2" fmla="*/ 80645000 w 64"/>
              <a:gd name="T3" fmla="*/ 161290000 h 64"/>
              <a:gd name="T4" fmla="*/ 0 w 64"/>
              <a:gd name="T5" fmla="*/ 161290000 h 64"/>
              <a:gd name="T6" fmla="*/ 0 w 64"/>
              <a:gd name="T7" fmla="*/ 161290000 h 64"/>
              <a:gd name="T8" fmla="*/ 60483750 w 64"/>
              <a:gd name="T9" fmla="*/ 0 h 64"/>
              <a:gd name="T10" fmla="*/ 60483750 w 64"/>
              <a:gd name="T11" fmla="*/ 0 h 64"/>
              <a:gd name="T12" fmla="*/ 161290000 w 64"/>
              <a:gd name="T13" fmla="*/ 161290000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4"/>
              <a:gd name="T22" fmla="*/ 0 h 64"/>
              <a:gd name="T23" fmla="*/ 64 w 64"/>
              <a:gd name="T24" fmla="*/ 64 h 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4" h="64">
                <a:moveTo>
                  <a:pt x="64" y="64"/>
                </a:moveTo>
                <a:lnTo>
                  <a:pt x="32" y="64"/>
                </a:lnTo>
                <a:lnTo>
                  <a:pt x="0" y="64"/>
                </a:lnTo>
                <a:lnTo>
                  <a:pt x="24" y="0"/>
                </a:lnTo>
                <a:lnTo>
                  <a:pt x="64" y="6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03" name="Freeform 155"/>
          <p:cNvSpPr>
            <a:spLocks/>
          </p:cNvSpPr>
          <p:nvPr/>
        </p:nvSpPr>
        <p:spPr bwMode="auto">
          <a:xfrm>
            <a:off x="7861300" y="3987800"/>
            <a:ext cx="38100" cy="38100"/>
          </a:xfrm>
          <a:custGeom>
            <a:avLst/>
            <a:gdLst>
              <a:gd name="T0" fmla="*/ 60483750 w 24"/>
              <a:gd name="T1" fmla="*/ 20161250 h 24"/>
              <a:gd name="T2" fmla="*/ 40322500 w 24"/>
              <a:gd name="T3" fmla="*/ 60483750 h 24"/>
              <a:gd name="T4" fmla="*/ 0 w 24"/>
              <a:gd name="T5" fmla="*/ 40322500 h 24"/>
              <a:gd name="T6" fmla="*/ 40322500 w 24"/>
              <a:gd name="T7" fmla="*/ 0 h 24"/>
              <a:gd name="T8" fmla="*/ 60483750 w 24"/>
              <a:gd name="T9" fmla="*/ 20161250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24"/>
              <a:gd name="T17" fmla="*/ 24 w 24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24">
                <a:moveTo>
                  <a:pt x="24" y="8"/>
                </a:moveTo>
                <a:lnTo>
                  <a:pt x="16" y="24"/>
                </a:lnTo>
                <a:lnTo>
                  <a:pt x="0" y="16"/>
                </a:lnTo>
                <a:lnTo>
                  <a:pt x="16" y="0"/>
                </a:lnTo>
                <a:lnTo>
                  <a:pt x="24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04" name="Freeform 156"/>
          <p:cNvSpPr>
            <a:spLocks/>
          </p:cNvSpPr>
          <p:nvPr/>
        </p:nvSpPr>
        <p:spPr bwMode="auto">
          <a:xfrm>
            <a:off x="7861300" y="3975100"/>
            <a:ext cx="25400" cy="38100"/>
          </a:xfrm>
          <a:custGeom>
            <a:avLst/>
            <a:gdLst>
              <a:gd name="T0" fmla="*/ 0 w 16"/>
              <a:gd name="T1" fmla="*/ 60483750 h 24"/>
              <a:gd name="T2" fmla="*/ 0 w 16"/>
              <a:gd name="T3" fmla="*/ 60483750 h 24"/>
              <a:gd name="T4" fmla="*/ 0 w 16"/>
              <a:gd name="T5" fmla="*/ 40322500 h 24"/>
              <a:gd name="T6" fmla="*/ 20161250 w 16"/>
              <a:gd name="T7" fmla="*/ 0 h 24"/>
              <a:gd name="T8" fmla="*/ 40322500 w 16"/>
              <a:gd name="T9" fmla="*/ 20161250 h 24"/>
              <a:gd name="T10" fmla="*/ 0 w 16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0" y="24"/>
                </a:moveTo>
                <a:lnTo>
                  <a:pt x="0" y="24"/>
                </a:lnTo>
                <a:lnTo>
                  <a:pt x="0" y="16"/>
                </a:lnTo>
                <a:lnTo>
                  <a:pt x="8" y="0"/>
                </a:lnTo>
                <a:lnTo>
                  <a:pt x="16" y="8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05" name="Freeform 157"/>
          <p:cNvSpPr>
            <a:spLocks/>
          </p:cNvSpPr>
          <p:nvPr/>
        </p:nvSpPr>
        <p:spPr bwMode="auto">
          <a:xfrm>
            <a:off x="7848600" y="3975100"/>
            <a:ext cx="25400" cy="25400"/>
          </a:xfrm>
          <a:custGeom>
            <a:avLst/>
            <a:gdLst>
              <a:gd name="T0" fmla="*/ 20161250 w 16"/>
              <a:gd name="T1" fmla="*/ 40322500 h 16"/>
              <a:gd name="T2" fmla="*/ 20161250 w 16"/>
              <a:gd name="T3" fmla="*/ 40322500 h 16"/>
              <a:gd name="T4" fmla="*/ 0 w 16"/>
              <a:gd name="T5" fmla="*/ 20161250 h 16"/>
              <a:gd name="T6" fmla="*/ 20161250 w 16"/>
              <a:gd name="T7" fmla="*/ 0 h 16"/>
              <a:gd name="T8" fmla="*/ 40322500 w 16"/>
              <a:gd name="T9" fmla="*/ 0 h 16"/>
              <a:gd name="T10" fmla="*/ 2016125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16"/>
                </a:moveTo>
                <a:lnTo>
                  <a:pt x="8" y="16"/>
                </a:ln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06" name="Freeform 158"/>
          <p:cNvSpPr>
            <a:spLocks/>
          </p:cNvSpPr>
          <p:nvPr/>
        </p:nvSpPr>
        <p:spPr bwMode="auto">
          <a:xfrm>
            <a:off x="7835900" y="3962400"/>
            <a:ext cx="25400" cy="25400"/>
          </a:xfrm>
          <a:custGeom>
            <a:avLst/>
            <a:gdLst>
              <a:gd name="T0" fmla="*/ 20161250 w 16"/>
              <a:gd name="T1" fmla="*/ 40322500 h 16"/>
              <a:gd name="T2" fmla="*/ 20161250 w 16"/>
              <a:gd name="T3" fmla="*/ 40322500 h 16"/>
              <a:gd name="T4" fmla="*/ 0 w 16"/>
              <a:gd name="T5" fmla="*/ 20161250 h 16"/>
              <a:gd name="T6" fmla="*/ 40322500 w 16"/>
              <a:gd name="T7" fmla="*/ 0 h 16"/>
              <a:gd name="T8" fmla="*/ 40322500 w 16"/>
              <a:gd name="T9" fmla="*/ 20161250 h 16"/>
              <a:gd name="T10" fmla="*/ 2016125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16"/>
                </a:move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07" name="Freeform 159"/>
          <p:cNvSpPr>
            <a:spLocks/>
          </p:cNvSpPr>
          <p:nvPr/>
        </p:nvSpPr>
        <p:spPr bwMode="auto">
          <a:xfrm>
            <a:off x="7823200" y="3949700"/>
            <a:ext cx="38100" cy="25400"/>
          </a:xfrm>
          <a:custGeom>
            <a:avLst/>
            <a:gdLst>
              <a:gd name="T0" fmla="*/ 20161250 w 24"/>
              <a:gd name="T1" fmla="*/ 40322500 h 16"/>
              <a:gd name="T2" fmla="*/ 20161250 w 24"/>
              <a:gd name="T3" fmla="*/ 40322500 h 16"/>
              <a:gd name="T4" fmla="*/ 0 w 24"/>
              <a:gd name="T5" fmla="*/ 20161250 h 16"/>
              <a:gd name="T6" fmla="*/ 40322500 w 24"/>
              <a:gd name="T7" fmla="*/ 0 h 16"/>
              <a:gd name="T8" fmla="*/ 60483750 w 24"/>
              <a:gd name="T9" fmla="*/ 20161250 h 16"/>
              <a:gd name="T10" fmla="*/ 20161250 w 24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8" y="16"/>
                </a:move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lnTo>
                  <a:pt x="24" y="8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08" name="Freeform 160"/>
          <p:cNvSpPr>
            <a:spLocks/>
          </p:cNvSpPr>
          <p:nvPr/>
        </p:nvSpPr>
        <p:spPr bwMode="auto">
          <a:xfrm>
            <a:off x="7823200" y="3937000"/>
            <a:ext cx="25400" cy="25400"/>
          </a:xfrm>
          <a:custGeom>
            <a:avLst/>
            <a:gdLst>
              <a:gd name="T0" fmla="*/ 0 w 16"/>
              <a:gd name="T1" fmla="*/ 40322500 h 16"/>
              <a:gd name="T2" fmla="*/ 0 w 16"/>
              <a:gd name="T3" fmla="*/ 40322500 h 16"/>
              <a:gd name="T4" fmla="*/ 0 w 16"/>
              <a:gd name="T5" fmla="*/ 20161250 h 16"/>
              <a:gd name="T6" fmla="*/ 20161250 w 16"/>
              <a:gd name="T7" fmla="*/ 0 h 16"/>
              <a:gd name="T8" fmla="*/ 40322500 w 16"/>
              <a:gd name="T9" fmla="*/ 20161250 h 16"/>
              <a:gd name="T10" fmla="*/ 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16"/>
                </a:moveTo>
                <a:lnTo>
                  <a:pt x="0" y="16"/>
                </a:lnTo>
                <a:lnTo>
                  <a:pt x="0" y="8"/>
                </a:lnTo>
                <a:lnTo>
                  <a:pt x="8" y="0"/>
                </a:lnTo>
                <a:lnTo>
                  <a:pt x="16" y="8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09" name="Freeform 161"/>
          <p:cNvSpPr>
            <a:spLocks/>
          </p:cNvSpPr>
          <p:nvPr/>
        </p:nvSpPr>
        <p:spPr bwMode="auto">
          <a:xfrm>
            <a:off x="7810500" y="3924300"/>
            <a:ext cx="25400" cy="25400"/>
          </a:xfrm>
          <a:custGeom>
            <a:avLst/>
            <a:gdLst>
              <a:gd name="T0" fmla="*/ 40322500 w 16"/>
              <a:gd name="T1" fmla="*/ 20161250 h 16"/>
              <a:gd name="T2" fmla="*/ 20161250 w 16"/>
              <a:gd name="T3" fmla="*/ 40322500 h 16"/>
              <a:gd name="T4" fmla="*/ 0 w 16"/>
              <a:gd name="T5" fmla="*/ 20161250 h 16"/>
              <a:gd name="T6" fmla="*/ 40322500 w 16"/>
              <a:gd name="T7" fmla="*/ 0 h 16"/>
              <a:gd name="T8" fmla="*/ 40322500 w 16"/>
              <a:gd name="T9" fmla="*/ 20161250 h 16"/>
              <a:gd name="T10" fmla="*/ 4032250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8"/>
                </a:move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10" name="Freeform 162"/>
          <p:cNvSpPr>
            <a:spLocks/>
          </p:cNvSpPr>
          <p:nvPr/>
        </p:nvSpPr>
        <p:spPr bwMode="auto">
          <a:xfrm>
            <a:off x="7810500" y="3911600"/>
            <a:ext cx="25400" cy="38100"/>
          </a:xfrm>
          <a:custGeom>
            <a:avLst/>
            <a:gdLst>
              <a:gd name="T0" fmla="*/ 40322500 w 16"/>
              <a:gd name="T1" fmla="*/ 20161250 h 24"/>
              <a:gd name="T2" fmla="*/ 0 w 16"/>
              <a:gd name="T3" fmla="*/ 60483750 h 24"/>
              <a:gd name="T4" fmla="*/ 0 w 16"/>
              <a:gd name="T5" fmla="*/ 40322500 h 24"/>
              <a:gd name="T6" fmla="*/ 20161250 w 16"/>
              <a:gd name="T7" fmla="*/ 0 h 24"/>
              <a:gd name="T8" fmla="*/ 40322500 w 16"/>
              <a:gd name="T9" fmla="*/ 20161250 h 24"/>
              <a:gd name="T10" fmla="*/ 40322500 w 16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16" y="8"/>
                </a:moveTo>
                <a:lnTo>
                  <a:pt x="0" y="24"/>
                </a:lnTo>
                <a:lnTo>
                  <a:pt x="0" y="16"/>
                </a:lnTo>
                <a:lnTo>
                  <a:pt x="8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11" name="Freeform 163"/>
          <p:cNvSpPr>
            <a:spLocks/>
          </p:cNvSpPr>
          <p:nvPr/>
        </p:nvSpPr>
        <p:spPr bwMode="auto">
          <a:xfrm>
            <a:off x="7797800" y="3911600"/>
            <a:ext cx="25400" cy="25400"/>
          </a:xfrm>
          <a:custGeom>
            <a:avLst/>
            <a:gdLst>
              <a:gd name="T0" fmla="*/ 40322500 w 16"/>
              <a:gd name="T1" fmla="*/ 0 h 16"/>
              <a:gd name="T2" fmla="*/ 20161250 w 16"/>
              <a:gd name="T3" fmla="*/ 40322500 h 16"/>
              <a:gd name="T4" fmla="*/ 0 w 16"/>
              <a:gd name="T5" fmla="*/ 20161250 h 16"/>
              <a:gd name="T6" fmla="*/ 20161250 w 16"/>
              <a:gd name="T7" fmla="*/ 0 h 16"/>
              <a:gd name="T8" fmla="*/ 40322500 w 16"/>
              <a:gd name="T9" fmla="*/ 0 h 16"/>
              <a:gd name="T10" fmla="*/ 4032250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0"/>
                </a:moveTo>
                <a:lnTo>
                  <a:pt x="8" y="16"/>
                </a:ln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12" name="Freeform 164"/>
          <p:cNvSpPr>
            <a:spLocks/>
          </p:cNvSpPr>
          <p:nvPr/>
        </p:nvSpPr>
        <p:spPr bwMode="auto">
          <a:xfrm>
            <a:off x="7785100" y="3898900"/>
            <a:ext cx="38100" cy="25400"/>
          </a:xfrm>
          <a:custGeom>
            <a:avLst/>
            <a:gdLst>
              <a:gd name="T0" fmla="*/ 20161250 w 24"/>
              <a:gd name="T1" fmla="*/ 40322500 h 16"/>
              <a:gd name="T2" fmla="*/ 20161250 w 24"/>
              <a:gd name="T3" fmla="*/ 40322500 h 16"/>
              <a:gd name="T4" fmla="*/ 0 w 24"/>
              <a:gd name="T5" fmla="*/ 20161250 h 16"/>
              <a:gd name="T6" fmla="*/ 40322500 w 24"/>
              <a:gd name="T7" fmla="*/ 0 h 16"/>
              <a:gd name="T8" fmla="*/ 60483750 w 24"/>
              <a:gd name="T9" fmla="*/ 20161250 h 16"/>
              <a:gd name="T10" fmla="*/ 20161250 w 24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8" y="16"/>
                </a:move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lnTo>
                  <a:pt x="24" y="8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13" name="Freeform 165"/>
          <p:cNvSpPr>
            <a:spLocks/>
          </p:cNvSpPr>
          <p:nvPr/>
        </p:nvSpPr>
        <p:spPr bwMode="auto">
          <a:xfrm>
            <a:off x="7785100" y="3898900"/>
            <a:ext cx="25400" cy="12700"/>
          </a:xfrm>
          <a:custGeom>
            <a:avLst/>
            <a:gdLst>
              <a:gd name="T0" fmla="*/ 0 w 16"/>
              <a:gd name="T1" fmla="*/ 20161250 h 8"/>
              <a:gd name="T2" fmla="*/ 0 w 16"/>
              <a:gd name="T3" fmla="*/ 2016125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0 h 8"/>
              <a:gd name="T10" fmla="*/ 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14" name="Freeform 166"/>
          <p:cNvSpPr>
            <a:spLocks/>
          </p:cNvSpPr>
          <p:nvPr/>
        </p:nvSpPr>
        <p:spPr bwMode="auto">
          <a:xfrm>
            <a:off x="7785100" y="3886200"/>
            <a:ext cx="25400" cy="12700"/>
          </a:xfrm>
          <a:custGeom>
            <a:avLst/>
            <a:gdLst>
              <a:gd name="T0" fmla="*/ 40322500 w 16"/>
              <a:gd name="T1" fmla="*/ 20161250 h 8"/>
              <a:gd name="T2" fmla="*/ 0 w 16"/>
              <a:gd name="T3" fmla="*/ 20161250 h 8"/>
              <a:gd name="T4" fmla="*/ 0 w 16"/>
              <a:gd name="T5" fmla="*/ 20161250 h 8"/>
              <a:gd name="T6" fmla="*/ 20161250 w 16"/>
              <a:gd name="T7" fmla="*/ 0 h 8"/>
              <a:gd name="T8" fmla="*/ 40322500 w 16"/>
              <a:gd name="T9" fmla="*/ 0 h 8"/>
              <a:gd name="T10" fmla="*/ 4032250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8"/>
                </a:move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15" name="Freeform 167"/>
          <p:cNvSpPr>
            <a:spLocks/>
          </p:cNvSpPr>
          <p:nvPr/>
        </p:nvSpPr>
        <p:spPr bwMode="auto">
          <a:xfrm>
            <a:off x="7772400" y="3873500"/>
            <a:ext cx="25400" cy="25400"/>
          </a:xfrm>
          <a:custGeom>
            <a:avLst/>
            <a:gdLst>
              <a:gd name="T0" fmla="*/ 20161250 w 16"/>
              <a:gd name="T1" fmla="*/ 40322500 h 16"/>
              <a:gd name="T2" fmla="*/ 20161250 w 16"/>
              <a:gd name="T3" fmla="*/ 40322500 h 16"/>
              <a:gd name="T4" fmla="*/ 0 w 16"/>
              <a:gd name="T5" fmla="*/ 20161250 h 16"/>
              <a:gd name="T6" fmla="*/ 40322500 w 16"/>
              <a:gd name="T7" fmla="*/ 0 h 16"/>
              <a:gd name="T8" fmla="*/ 40322500 w 16"/>
              <a:gd name="T9" fmla="*/ 20161250 h 16"/>
              <a:gd name="T10" fmla="*/ 2016125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16"/>
                </a:move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16" name="Freeform 168"/>
          <p:cNvSpPr>
            <a:spLocks/>
          </p:cNvSpPr>
          <p:nvPr/>
        </p:nvSpPr>
        <p:spPr bwMode="auto">
          <a:xfrm>
            <a:off x="7772400" y="3873500"/>
            <a:ext cx="25400" cy="12700"/>
          </a:xfrm>
          <a:custGeom>
            <a:avLst/>
            <a:gdLst>
              <a:gd name="T0" fmla="*/ 0 w 16"/>
              <a:gd name="T1" fmla="*/ 20161250 h 8"/>
              <a:gd name="T2" fmla="*/ 0 w 16"/>
              <a:gd name="T3" fmla="*/ 20161250 h 8"/>
              <a:gd name="T4" fmla="*/ 0 w 16"/>
              <a:gd name="T5" fmla="*/ 20161250 h 8"/>
              <a:gd name="T6" fmla="*/ 40322500 w 16"/>
              <a:gd name="T7" fmla="*/ 0 h 8"/>
              <a:gd name="T8" fmla="*/ 40322500 w 16"/>
              <a:gd name="T9" fmla="*/ 20161250 h 8"/>
              <a:gd name="T10" fmla="*/ 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8"/>
                </a:move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17" name="Freeform 169"/>
          <p:cNvSpPr>
            <a:spLocks/>
          </p:cNvSpPr>
          <p:nvPr/>
        </p:nvSpPr>
        <p:spPr bwMode="auto">
          <a:xfrm>
            <a:off x="7772400" y="3873500"/>
            <a:ext cx="25400" cy="12700"/>
          </a:xfrm>
          <a:custGeom>
            <a:avLst/>
            <a:gdLst>
              <a:gd name="T0" fmla="*/ 40322500 w 16"/>
              <a:gd name="T1" fmla="*/ 0 h 8"/>
              <a:gd name="T2" fmla="*/ 0 w 16"/>
              <a:gd name="T3" fmla="*/ 2016125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0 h 8"/>
              <a:gd name="T10" fmla="*/ 4032250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0"/>
                </a:move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18" name="Freeform 170"/>
          <p:cNvSpPr>
            <a:spLocks/>
          </p:cNvSpPr>
          <p:nvPr/>
        </p:nvSpPr>
        <p:spPr bwMode="auto">
          <a:xfrm>
            <a:off x="7772400" y="3860800"/>
            <a:ext cx="25400" cy="25400"/>
          </a:xfrm>
          <a:custGeom>
            <a:avLst/>
            <a:gdLst>
              <a:gd name="T0" fmla="*/ 40322500 w 16"/>
              <a:gd name="T1" fmla="*/ 20161250 h 16"/>
              <a:gd name="T2" fmla="*/ 0 w 16"/>
              <a:gd name="T3" fmla="*/ 40322500 h 16"/>
              <a:gd name="T4" fmla="*/ 0 w 16"/>
              <a:gd name="T5" fmla="*/ 20161250 h 16"/>
              <a:gd name="T6" fmla="*/ 40322500 w 16"/>
              <a:gd name="T7" fmla="*/ 0 h 16"/>
              <a:gd name="T8" fmla="*/ 40322500 w 16"/>
              <a:gd name="T9" fmla="*/ 20161250 h 16"/>
              <a:gd name="T10" fmla="*/ 4032250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8"/>
                </a:moveTo>
                <a:lnTo>
                  <a:pt x="0" y="16"/>
                </a:ln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19" name="Freeform 171"/>
          <p:cNvSpPr>
            <a:spLocks/>
          </p:cNvSpPr>
          <p:nvPr/>
        </p:nvSpPr>
        <p:spPr bwMode="auto">
          <a:xfrm>
            <a:off x="7772400" y="3860800"/>
            <a:ext cx="25400" cy="12700"/>
          </a:xfrm>
          <a:custGeom>
            <a:avLst/>
            <a:gdLst>
              <a:gd name="T0" fmla="*/ 0 w 16"/>
              <a:gd name="T1" fmla="*/ 20161250 h 8"/>
              <a:gd name="T2" fmla="*/ 0 w 16"/>
              <a:gd name="T3" fmla="*/ 20161250 h 8"/>
              <a:gd name="T4" fmla="*/ 0 w 16"/>
              <a:gd name="T5" fmla="*/ 20161250 h 8"/>
              <a:gd name="T6" fmla="*/ 20161250 w 16"/>
              <a:gd name="T7" fmla="*/ 0 h 8"/>
              <a:gd name="T8" fmla="*/ 40322500 w 16"/>
              <a:gd name="T9" fmla="*/ 0 h 8"/>
              <a:gd name="T10" fmla="*/ 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20" name="Freeform 172"/>
          <p:cNvSpPr>
            <a:spLocks/>
          </p:cNvSpPr>
          <p:nvPr/>
        </p:nvSpPr>
        <p:spPr bwMode="auto">
          <a:xfrm>
            <a:off x="7759700" y="3848100"/>
            <a:ext cx="25400" cy="25400"/>
          </a:xfrm>
          <a:custGeom>
            <a:avLst/>
            <a:gdLst>
              <a:gd name="T0" fmla="*/ 20161250 w 16"/>
              <a:gd name="T1" fmla="*/ 40322500 h 16"/>
              <a:gd name="T2" fmla="*/ 20161250 w 16"/>
              <a:gd name="T3" fmla="*/ 20161250 h 16"/>
              <a:gd name="T4" fmla="*/ 0 w 16"/>
              <a:gd name="T5" fmla="*/ 20161250 h 16"/>
              <a:gd name="T6" fmla="*/ 40322500 w 16"/>
              <a:gd name="T7" fmla="*/ 0 h 16"/>
              <a:gd name="T8" fmla="*/ 40322500 w 16"/>
              <a:gd name="T9" fmla="*/ 20161250 h 16"/>
              <a:gd name="T10" fmla="*/ 2016125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16"/>
                </a:moveTo>
                <a:lnTo>
                  <a:pt x="8" y="8"/>
                </a:ln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21" name="Freeform 173"/>
          <p:cNvSpPr>
            <a:spLocks/>
          </p:cNvSpPr>
          <p:nvPr/>
        </p:nvSpPr>
        <p:spPr bwMode="auto">
          <a:xfrm>
            <a:off x="7759700" y="3848100"/>
            <a:ext cx="25400" cy="12700"/>
          </a:xfrm>
          <a:custGeom>
            <a:avLst/>
            <a:gdLst>
              <a:gd name="T0" fmla="*/ 40322500 w 16"/>
              <a:gd name="T1" fmla="*/ 0 h 8"/>
              <a:gd name="T2" fmla="*/ 0 w 16"/>
              <a:gd name="T3" fmla="*/ 20161250 h 8"/>
              <a:gd name="T4" fmla="*/ 0 w 16"/>
              <a:gd name="T5" fmla="*/ 20161250 h 8"/>
              <a:gd name="T6" fmla="*/ 40322500 w 16"/>
              <a:gd name="T7" fmla="*/ 0 h 8"/>
              <a:gd name="T8" fmla="*/ 40322500 w 16"/>
              <a:gd name="T9" fmla="*/ 0 h 8"/>
              <a:gd name="T10" fmla="*/ 4032250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0"/>
                </a:move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22" name="Freeform 174"/>
          <p:cNvSpPr>
            <a:spLocks/>
          </p:cNvSpPr>
          <p:nvPr/>
        </p:nvSpPr>
        <p:spPr bwMode="auto">
          <a:xfrm>
            <a:off x="7759700" y="3835400"/>
            <a:ext cx="25400" cy="25400"/>
          </a:xfrm>
          <a:custGeom>
            <a:avLst/>
            <a:gdLst>
              <a:gd name="T0" fmla="*/ 40322500 w 16"/>
              <a:gd name="T1" fmla="*/ 20161250 h 16"/>
              <a:gd name="T2" fmla="*/ 20161250 w 16"/>
              <a:gd name="T3" fmla="*/ 40322500 h 16"/>
              <a:gd name="T4" fmla="*/ 0 w 16"/>
              <a:gd name="T5" fmla="*/ 40322500 h 16"/>
              <a:gd name="T6" fmla="*/ 40322500 w 16"/>
              <a:gd name="T7" fmla="*/ 0 h 16"/>
              <a:gd name="T8" fmla="*/ 40322500 w 16"/>
              <a:gd name="T9" fmla="*/ 20161250 h 16"/>
              <a:gd name="T10" fmla="*/ 4032250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8"/>
                </a:moveTo>
                <a:lnTo>
                  <a:pt x="8" y="16"/>
                </a:lnTo>
                <a:lnTo>
                  <a:pt x="0" y="16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23" name="Freeform 175"/>
          <p:cNvSpPr>
            <a:spLocks/>
          </p:cNvSpPr>
          <p:nvPr/>
        </p:nvSpPr>
        <p:spPr bwMode="auto">
          <a:xfrm>
            <a:off x="7759700" y="3835400"/>
            <a:ext cx="25400" cy="25400"/>
          </a:xfrm>
          <a:custGeom>
            <a:avLst/>
            <a:gdLst>
              <a:gd name="T0" fmla="*/ 40322500 w 16"/>
              <a:gd name="T1" fmla="*/ 0 h 16"/>
              <a:gd name="T2" fmla="*/ 0 w 16"/>
              <a:gd name="T3" fmla="*/ 40322500 h 16"/>
              <a:gd name="T4" fmla="*/ 0 w 16"/>
              <a:gd name="T5" fmla="*/ 40322500 h 16"/>
              <a:gd name="T6" fmla="*/ 20161250 w 16"/>
              <a:gd name="T7" fmla="*/ 0 h 16"/>
              <a:gd name="T8" fmla="*/ 40322500 w 16"/>
              <a:gd name="T9" fmla="*/ 0 h 16"/>
              <a:gd name="T10" fmla="*/ 4032250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0"/>
                </a:moveTo>
                <a:lnTo>
                  <a:pt x="0" y="16"/>
                </a:lnTo>
                <a:lnTo>
                  <a:pt x="8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24" name="Freeform 176"/>
          <p:cNvSpPr>
            <a:spLocks/>
          </p:cNvSpPr>
          <p:nvPr/>
        </p:nvSpPr>
        <p:spPr bwMode="auto">
          <a:xfrm>
            <a:off x="7759700" y="3835400"/>
            <a:ext cx="25400" cy="25400"/>
          </a:xfrm>
          <a:custGeom>
            <a:avLst/>
            <a:gdLst>
              <a:gd name="T0" fmla="*/ 0 w 16"/>
              <a:gd name="T1" fmla="*/ 40322500 h 16"/>
              <a:gd name="T2" fmla="*/ 0 w 16"/>
              <a:gd name="T3" fmla="*/ 20161250 h 16"/>
              <a:gd name="T4" fmla="*/ 0 w 16"/>
              <a:gd name="T5" fmla="*/ 20161250 h 16"/>
              <a:gd name="T6" fmla="*/ 40322500 w 16"/>
              <a:gd name="T7" fmla="*/ 0 h 16"/>
              <a:gd name="T8" fmla="*/ 40322500 w 16"/>
              <a:gd name="T9" fmla="*/ 20161250 h 16"/>
              <a:gd name="T10" fmla="*/ 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16"/>
                </a:move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25" name="Freeform 177"/>
          <p:cNvSpPr>
            <a:spLocks/>
          </p:cNvSpPr>
          <p:nvPr/>
        </p:nvSpPr>
        <p:spPr bwMode="auto">
          <a:xfrm>
            <a:off x="7759700" y="3835400"/>
            <a:ext cx="25400" cy="12700"/>
          </a:xfrm>
          <a:custGeom>
            <a:avLst/>
            <a:gdLst>
              <a:gd name="T0" fmla="*/ 0 w 16"/>
              <a:gd name="T1" fmla="*/ 20161250 h 8"/>
              <a:gd name="T2" fmla="*/ 0 w 16"/>
              <a:gd name="T3" fmla="*/ 20161250 h 8"/>
              <a:gd name="T4" fmla="*/ 0 w 16"/>
              <a:gd name="T5" fmla="*/ 0 h 8"/>
              <a:gd name="T6" fmla="*/ 20161250 w 16"/>
              <a:gd name="T7" fmla="*/ 0 h 8"/>
              <a:gd name="T8" fmla="*/ 40322500 w 16"/>
              <a:gd name="T9" fmla="*/ 0 h 8"/>
              <a:gd name="T10" fmla="*/ 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26" name="Freeform 178"/>
          <p:cNvSpPr>
            <a:spLocks/>
          </p:cNvSpPr>
          <p:nvPr/>
        </p:nvSpPr>
        <p:spPr bwMode="auto">
          <a:xfrm>
            <a:off x="7747000" y="3822700"/>
            <a:ext cx="25400" cy="25400"/>
          </a:xfrm>
          <a:custGeom>
            <a:avLst/>
            <a:gdLst>
              <a:gd name="T0" fmla="*/ 40322500 w 16"/>
              <a:gd name="T1" fmla="*/ 20161250 h 16"/>
              <a:gd name="T2" fmla="*/ 20161250 w 16"/>
              <a:gd name="T3" fmla="*/ 40322500 h 16"/>
              <a:gd name="T4" fmla="*/ 0 w 16"/>
              <a:gd name="T5" fmla="*/ 20161250 h 16"/>
              <a:gd name="T6" fmla="*/ 40322500 w 16"/>
              <a:gd name="T7" fmla="*/ 0 h 16"/>
              <a:gd name="T8" fmla="*/ 40322500 w 16"/>
              <a:gd name="T9" fmla="*/ 20161250 h 16"/>
              <a:gd name="T10" fmla="*/ 4032250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8"/>
                </a:move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27" name="Freeform 179"/>
          <p:cNvSpPr>
            <a:spLocks/>
          </p:cNvSpPr>
          <p:nvPr/>
        </p:nvSpPr>
        <p:spPr bwMode="auto">
          <a:xfrm>
            <a:off x="7747000" y="3822700"/>
            <a:ext cx="25400" cy="12700"/>
          </a:xfrm>
          <a:custGeom>
            <a:avLst/>
            <a:gdLst>
              <a:gd name="T0" fmla="*/ 40322500 w 16"/>
              <a:gd name="T1" fmla="*/ 0 h 8"/>
              <a:gd name="T2" fmla="*/ 0 w 16"/>
              <a:gd name="T3" fmla="*/ 20161250 h 8"/>
              <a:gd name="T4" fmla="*/ 0 w 16"/>
              <a:gd name="T5" fmla="*/ 20161250 h 8"/>
              <a:gd name="T6" fmla="*/ 40322500 w 16"/>
              <a:gd name="T7" fmla="*/ 0 h 8"/>
              <a:gd name="T8" fmla="*/ 40322500 w 16"/>
              <a:gd name="T9" fmla="*/ 0 h 8"/>
              <a:gd name="T10" fmla="*/ 4032250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0"/>
                </a:move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28" name="Freeform 180"/>
          <p:cNvSpPr>
            <a:spLocks/>
          </p:cNvSpPr>
          <p:nvPr/>
        </p:nvSpPr>
        <p:spPr bwMode="auto">
          <a:xfrm>
            <a:off x="7747000" y="3810000"/>
            <a:ext cx="25400" cy="25400"/>
          </a:xfrm>
          <a:custGeom>
            <a:avLst/>
            <a:gdLst>
              <a:gd name="T0" fmla="*/ 0 w 16"/>
              <a:gd name="T1" fmla="*/ 40322500 h 16"/>
              <a:gd name="T2" fmla="*/ 0 w 16"/>
              <a:gd name="T3" fmla="*/ 40322500 h 16"/>
              <a:gd name="T4" fmla="*/ 0 w 16"/>
              <a:gd name="T5" fmla="*/ 20161250 h 16"/>
              <a:gd name="T6" fmla="*/ 20161250 w 16"/>
              <a:gd name="T7" fmla="*/ 0 h 16"/>
              <a:gd name="T8" fmla="*/ 40322500 w 16"/>
              <a:gd name="T9" fmla="*/ 20161250 h 16"/>
              <a:gd name="T10" fmla="*/ 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16"/>
                </a:moveTo>
                <a:lnTo>
                  <a:pt x="0" y="16"/>
                </a:lnTo>
                <a:lnTo>
                  <a:pt x="0" y="8"/>
                </a:lnTo>
                <a:lnTo>
                  <a:pt x="8" y="0"/>
                </a:lnTo>
                <a:lnTo>
                  <a:pt x="16" y="8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29" name="Freeform 181"/>
          <p:cNvSpPr>
            <a:spLocks/>
          </p:cNvSpPr>
          <p:nvPr/>
        </p:nvSpPr>
        <p:spPr bwMode="auto">
          <a:xfrm>
            <a:off x="7734300" y="3797300"/>
            <a:ext cx="25400" cy="25400"/>
          </a:xfrm>
          <a:custGeom>
            <a:avLst/>
            <a:gdLst>
              <a:gd name="T0" fmla="*/ 40322500 w 16"/>
              <a:gd name="T1" fmla="*/ 20161250 h 16"/>
              <a:gd name="T2" fmla="*/ 20161250 w 16"/>
              <a:gd name="T3" fmla="*/ 40322500 h 16"/>
              <a:gd name="T4" fmla="*/ 0 w 16"/>
              <a:gd name="T5" fmla="*/ 40322500 h 16"/>
              <a:gd name="T6" fmla="*/ 40322500 w 16"/>
              <a:gd name="T7" fmla="*/ 0 h 16"/>
              <a:gd name="T8" fmla="*/ 40322500 w 16"/>
              <a:gd name="T9" fmla="*/ 20161250 h 16"/>
              <a:gd name="T10" fmla="*/ 4032250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8"/>
                </a:moveTo>
                <a:lnTo>
                  <a:pt x="8" y="16"/>
                </a:lnTo>
                <a:lnTo>
                  <a:pt x="0" y="16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30" name="Freeform 182"/>
          <p:cNvSpPr>
            <a:spLocks/>
          </p:cNvSpPr>
          <p:nvPr/>
        </p:nvSpPr>
        <p:spPr bwMode="auto">
          <a:xfrm>
            <a:off x="7734300" y="3797300"/>
            <a:ext cx="25400" cy="25400"/>
          </a:xfrm>
          <a:custGeom>
            <a:avLst/>
            <a:gdLst>
              <a:gd name="T0" fmla="*/ 40322500 w 16"/>
              <a:gd name="T1" fmla="*/ 0 h 16"/>
              <a:gd name="T2" fmla="*/ 0 w 16"/>
              <a:gd name="T3" fmla="*/ 40322500 h 16"/>
              <a:gd name="T4" fmla="*/ 0 w 16"/>
              <a:gd name="T5" fmla="*/ 20161250 h 16"/>
              <a:gd name="T6" fmla="*/ 20161250 w 16"/>
              <a:gd name="T7" fmla="*/ 0 h 16"/>
              <a:gd name="T8" fmla="*/ 40322500 w 16"/>
              <a:gd name="T9" fmla="*/ 0 h 16"/>
              <a:gd name="T10" fmla="*/ 4032250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0"/>
                </a:moveTo>
                <a:lnTo>
                  <a:pt x="0" y="16"/>
                </a:ln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31" name="Freeform 183"/>
          <p:cNvSpPr>
            <a:spLocks/>
          </p:cNvSpPr>
          <p:nvPr/>
        </p:nvSpPr>
        <p:spPr bwMode="auto">
          <a:xfrm>
            <a:off x="7734300" y="3797300"/>
            <a:ext cx="12700" cy="12700"/>
          </a:xfrm>
          <a:custGeom>
            <a:avLst/>
            <a:gdLst>
              <a:gd name="T0" fmla="*/ 0 w 8"/>
              <a:gd name="T1" fmla="*/ 20161250 h 8"/>
              <a:gd name="T2" fmla="*/ 0 w 8"/>
              <a:gd name="T3" fmla="*/ 20161250 h 8"/>
              <a:gd name="T4" fmla="*/ 0 w 8"/>
              <a:gd name="T5" fmla="*/ 20161250 h 8"/>
              <a:gd name="T6" fmla="*/ 20161250 w 8"/>
              <a:gd name="T7" fmla="*/ 0 h 8"/>
              <a:gd name="T8" fmla="*/ 20161250 w 8"/>
              <a:gd name="T9" fmla="*/ 0 h 8"/>
              <a:gd name="T10" fmla="*/ 0 w 8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8"/>
              <a:gd name="T20" fmla="*/ 8 w 8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8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32" name="Freeform 184"/>
          <p:cNvSpPr>
            <a:spLocks/>
          </p:cNvSpPr>
          <p:nvPr/>
        </p:nvSpPr>
        <p:spPr bwMode="auto">
          <a:xfrm>
            <a:off x="7721600" y="3784600"/>
            <a:ext cx="25400" cy="25400"/>
          </a:xfrm>
          <a:custGeom>
            <a:avLst/>
            <a:gdLst>
              <a:gd name="T0" fmla="*/ 20161250 w 16"/>
              <a:gd name="T1" fmla="*/ 40322500 h 16"/>
              <a:gd name="T2" fmla="*/ 20161250 w 16"/>
              <a:gd name="T3" fmla="*/ 40322500 h 16"/>
              <a:gd name="T4" fmla="*/ 0 w 16"/>
              <a:gd name="T5" fmla="*/ 20161250 h 16"/>
              <a:gd name="T6" fmla="*/ 40322500 w 16"/>
              <a:gd name="T7" fmla="*/ 0 h 16"/>
              <a:gd name="T8" fmla="*/ 40322500 w 16"/>
              <a:gd name="T9" fmla="*/ 20161250 h 16"/>
              <a:gd name="T10" fmla="*/ 2016125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16"/>
                </a:move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33" name="Freeform 185"/>
          <p:cNvSpPr>
            <a:spLocks/>
          </p:cNvSpPr>
          <p:nvPr/>
        </p:nvSpPr>
        <p:spPr bwMode="auto">
          <a:xfrm>
            <a:off x="7721600" y="3784600"/>
            <a:ext cx="25400" cy="12700"/>
          </a:xfrm>
          <a:custGeom>
            <a:avLst/>
            <a:gdLst>
              <a:gd name="T0" fmla="*/ 0 w 16"/>
              <a:gd name="T1" fmla="*/ 20161250 h 8"/>
              <a:gd name="T2" fmla="*/ 0 w 16"/>
              <a:gd name="T3" fmla="*/ 20161250 h 8"/>
              <a:gd name="T4" fmla="*/ 0 w 16"/>
              <a:gd name="T5" fmla="*/ 20161250 h 8"/>
              <a:gd name="T6" fmla="*/ 20161250 w 16"/>
              <a:gd name="T7" fmla="*/ 0 h 8"/>
              <a:gd name="T8" fmla="*/ 40322500 w 16"/>
              <a:gd name="T9" fmla="*/ 0 h 8"/>
              <a:gd name="T10" fmla="*/ 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34" name="Freeform 186"/>
          <p:cNvSpPr>
            <a:spLocks/>
          </p:cNvSpPr>
          <p:nvPr/>
        </p:nvSpPr>
        <p:spPr bwMode="auto">
          <a:xfrm>
            <a:off x="7708900" y="3771900"/>
            <a:ext cx="25400" cy="25400"/>
          </a:xfrm>
          <a:custGeom>
            <a:avLst/>
            <a:gdLst>
              <a:gd name="T0" fmla="*/ 40322500 w 16"/>
              <a:gd name="T1" fmla="*/ 20161250 h 16"/>
              <a:gd name="T2" fmla="*/ 20161250 w 16"/>
              <a:gd name="T3" fmla="*/ 40322500 h 16"/>
              <a:gd name="T4" fmla="*/ 0 w 16"/>
              <a:gd name="T5" fmla="*/ 20161250 h 16"/>
              <a:gd name="T6" fmla="*/ 40322500 w 16"/>
              <a:gd name="T7" fmla="*/ 0 h 16"/>
              <a:gd name="T8" fmla="*/ 40322500 w 16"/>
              <a:gd name="T9" fmla="*/ 20161250 h 16"/>
              <a:gd name="T10" fmla="*/ 4032250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8"/>
                </a:move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35" name="Freeform 187"/>
          <p:cNvSpPr>
            <a:spLocks/>
          </p:cNvSpPr>
          <p:nvPr/>
        </p:nvSpPr>
        <p:spPr bwMode="auto">
          <a:xfrm>
            <a:off x="7708900" y="3771900"/>
            <a:ext cx="25400" cy="12700"/>
          </a:xfrm>
          <a:custGeom>
            <a:avLst/>
            <a:gdLst>
              <a:gd name="T0" fmla="*/ 0 w 16"/>
              <a:gd name="T1" fmla="*/ 20161250 h 8"/>
              <a:gd name="T2" fmla="*/ 0 w 16"/>
              <a:gd name="T3" fmla="*/ 20161250 h 8"/>
              <a:gd name="T4" fmla="*/ 0 w 16"/>
              <a:gd name="T5" fmla="*/ 20161250 h 8"/>
              <a:gd name="T6" fmla="*/ 40322500 w 16"/>
              <a:gd name="T7" fmla="*/ 0 h 8"/>
              <a:gd name="T8" fmla="*/ 40322500 w 16"/>
              <a:gd name="T9" fmla="*/ 0 h 8"/>
              <a:gd name="T10" fmla="*/ 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8"/>
                </a:moveTo>
                <a:lnTo>
                  <a:pt x="0" y="8"/>
                </a:lnTo>
                <a:lnTo>
                  <a:pt x="16" y="0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36" name="Freeform 188"/>
          <p:cNvSpPr>
            <a:spLocks/>
          </p:cNvSpPr>
          <p:nvPr/>
        </p:nvSpPr>
        <p:spPr bwMode="auto">
          <a:xfrm>
            <a:off x="7708900" y="3759200"/>
            <a:ext cx="25400" cy="25400"/>
          </a:xfrm>
          <a:custGeom>
            <a:avLst/>
            <a:gdLst>
              <a:gd name="T0" fmla="*/ 0 w 16"/>
              <a:gd name="T1" fmla="*/ 40322500 h 16"/>
              <a:gd name="T2" fmla="*/ 0 w 16"/>
              <a:gd name="T3" fmla="*/ 20161250 h 16"/>
              <a:gd name="T4" fmla="*/ 0 w 16"/>
              <a:gd name="T5" fmla="*/ 20161250 h 16"/>
              <a:gd name="T6" fmla="*/ 20161250 w 16"/>
              <a:gd name="T7" fmla="*/ 0 h 16"/>
              <a:gd name="T8" fmla="*/ 40322500 w 16"/>
              <a:gd name="T9" fmla="*/ 20161250 h 16"/>
              <a:gd name="T10" fmla="*/ 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16"/>
                </a:moveTo>
                <a:lnTo>
                  <a:pt x="0" y="8"/>
                </a:lnTo>
                <a:lnTo>
                  <a:pt x="8" y="0"/>
                </a:lnTo>
                <a:lnTo>
                  <a:pt x="16" y="8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37" name="Freeform 189"/>
          <p:cNvSpPr>
            <a:spLocks/>
          </p:cNvSpPr>
          <p:nvPr/>
        </p:nvSpPr>
        <p:spPr bwMode="auto">
          <a:xfrm>
            <a:off x="7696200" y="3746500"/>
            <a:ext cx="25400" cy="25400"/>
          </a:xfrm>
          <a:custGeom>
            <a:avLst/>
            <a:gdLst>
              <a:gd name="T0" fmla="*/ 40322500 w 16"/>
              <a:gd name="T1" fmla="*/ 20161250 h 16"/>
              <a:gd name="T2" fmla="*/ 20161250 w 16"/>
              <a:gd name="T3" fmla="*/ 40322500 h 16"/>
              <a:gd name="T4" fmla="*/ 0 w 16"/>
              <a:gd name="T5" fmla="*/ 20161250 h 16"/>
              <a:gd name="T6" fmla="*/ 40322500 w 16"/>
              <a:gd name="T7" fmla="*/ 0 h 16"/>
              <a:gd name="T8" fmla="*/ 40322500 w 16"/>
              <a:gd name="T9" fmla="*/ 20161250 h 16"/>
              <a:gd name="T10" fmla="*/ 4032250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8"/>
                </a:move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38" name="Freeform 190"/>
          <p:cNvSpPr>
            <a:spLocks/>
          </p:cNvSpPr>
          <p:nvPr/>
        </p:nvSpPr>
        <p:spPr bwMode="auto">
          <a:xfrm>
            <a:off x="7696200" y="3733800"/>
            <a:ext cx="25400" cy="25400"/>
          </a:xfrm>
          <a:custGeom>
            <a:avLst/>
            <a:gdLst>
              <a:gd name="T0" fmla="*/ 40322500 w 16"/>
              <a:gd name="T1" fmla="*/ 20161250 h 16"/>
              <a:gd name="T2" fmla="*/ 0 w 16"/>
              <a:gd name="T3" fmla="*/ 40322500 h 16"/>
              <a:gd name="T4" fmla="*/ 0 w 16"/>
              <a:gd name="T5" fmla="*/ 20161250 h 16"/>
              <a:gd name="T6" fmla="*/ 20161250 w 16"/>
              <a:gd name="T7" fmla="*/ 0 h 16"/>
              <a:gd name="T8" fmla="*/ 40322500 w 16"/>
              <a:gd name="T9" fmla="*/ 20161250 h 16"/>
              <a:gd name="T10" fmla="*/ 4032250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8"/>
                </a:moveTo>
                <a:lnTo>
                  <a:pt x="0" y="16"/>
                </a:lnTo>
                <a:lnTo>
                  <a:pt x="0" y="8"/>
                </a:lnTo>
                <a:lnTo>
                  <a:pt x="8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39" name="Freeform 191"/>
          <p:cNvSpPr>
            <a:spLocks/>
          </p:cNvSpPr>
          <p:nvPr/>
        </p:nvSpPr>
        <p:spPr bwMode="auto">
          <a:xfrm>
            <a:off x="7683500" y="3733800"/>
            <a:ext cx="25400" cy="12700"/>
          </a:xfrm>
          <a:custGeom>
            <a:avLst/>
            <a:gdLst>
              <a:gd name="T0" fmla="*/ 40322500 w 16"/>
              <a:gd name="T1" fmla="*/ 0 h 8"/>
              <a:gd name="T2" fmla="*/ 20161250 w 16"/>
              <a:gd name="T3" fmla="*/ 20161250 h 8"/>
              <a:gd name="T4" fmla="*/ 0 w 16"/>
              <a:gd name="T5" fmla="*/ 20161250 h 8"/>
              <a:gd name="T6" fmla="*/ 40322500 w 16"/>
              <a:gd name="T7" fmla="*/ 0 h 8"/>
              <a:gd name="T8" fmla="*/ 40322500 w 16"/>
              <a:gd name="T9" fmla="*/ 0 h 8"/>
              <a:gd name="T10" fmla="*/ 4032250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0"/>
                </a:moveTo>
                <a:lnTo>
                  <a:pt x="8" y="8"/>
                </a:ln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40" name="Freeform 192"/>
          <p:cNvSpPr>
            <a:spLocks/>
          </p:cNvSpPr>
          <p:nvPr/>
        </p:nvSpPr>
        <p:spPr bwMode="auto">
          <a:xfrm>
            <a:off x="7683500" y="3721100"/>
            <a:ext cx="25400" cy="25400"/>
          </a:xfrm>
          <a:custGeom>
            <a:avLst/>
            <a:gdLst>
              <a:gd name="T0" fmla="*/ 0 w 16"/>
              <a:gd name="T1" fmla="*/ 40322500 h 16"/>
              <a:gd name="T2" fmla="*/ 0 w 16"/>
              <a:gd name="T3" fmla="*/ 40322500 h 16"/>
              <a:gd name="T4" fmla="*/ 0 w 16"/>
              <a:gd name="T5" fmla="*/ 20161250 h 16"/>
              <a:gd name="T6" fmla="*/ 40322500 w 16"/>
              <a:gd name="T7" fmla="*/ 0 h 16"/>
              <a:gd name="T8" fmla="*/ 40322500 w 16"/>
              <a:gd name="T9" fmla="*/ 20161250 h 16"/>
              <a:gd name="T10" fmla="*/ 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16"/>
                </a:moveTo>
                <a:lnTo>
                  <a:pt x="0" y="16"/>
                </a:ln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41" name="Freeform 193"/>
          <p:cNvSpPr>
            <a:spLocks/>
          </p:cNvSpPr>
          <p:nvPr/>
        </p:nvSpPr>
        <p:spPr bwMode="auto">
          <a:xfrm>
            <a:off x="7683500" y="3721100"/>
            <a:ext cx="25400" cy="12700"/>
          </a:xfrm>
          <a:custGeom>
            <a:avLst/>
            <a:gdLst>
              <a:gd name="T0" fmla="*/ 0 w 16"/>
              <a:gd name="T1" fmla="*/ 20161250 h 8"/>
              <a:gd name="T2" fmla="*/ 0 w 16"/>
              <a:gd name="T3" fmla="*/ 20161250 h 8"/>
              <a:gd name="T4" fmla="*/ 0 w 16"/>
              <a:gd name="T5" fmla="*/ 20161250 h 8"/>
              <a:gd name="T6" fmla="*/ 20161250 w 16"/>
              <a:gd name="T7" fmla="*/ 0 h 8"/>
              <a:gd name="T8" fmla="*/ 40322500 w 16"/>
              <a:gd name="T9" fmla="*/ 0 h 8"/>
              <a:gd name="T10" fmla="*/ 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42" name="Freeform 194"/>
          <p:cNvSpPr>
            <a:spLocks/>
          </p:cNvSpPr>
          <p:nvPr/>
        </p:nvSpPr>
        <p:spPr bwMode="auto">
          <a:xfrm>
            <a:off x="7670800" y="3708400"/>
            <a:ext cx="38100" cy="25400"/>
          </a:xfrm>
          <a:custGeom>
            <a:avLst/>
            <a:gdLst>
              <a:gd name="T0" fmla="*/ 20161250 w 24"/>
              <a:gd name="T1" fmla="*/ 40322500 h 16"/>
              <a:gd name="T2" fmla="*/ 20161250 w 24"/>
              <a:gd name="T3" fmla="*/ 20161250 h 16"/>
              <a:gd name="T4" fmla="*/ 0 w 24"/>
              <a:gd name="T5" fmla="*/ 20161250 h 16"/>
              <a:gd name="T6" fmla="*/ 40322500 w 24"/>
              <a:gd name="T7" fmla="*/ 0 h 16"/>
              <a:gd name="T8" fmla="*/ 60483750 w 24"/>
              <a:gd name="T9" fmla="*/ 20161250 h 16"/>
              <a:gd name="T10" fmla="*/ 20161250 w 24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8" y="16"/>
                </a:moveTo>
                <a:lnTo>
                  <a:pt x="8" y="8"/>
                </a:lnTo>
                <a:lnTo>
                  <a:pt x="0" y="8"/>
                </a:lnTo>
                <a:lnTo>
                  <a:pt x="16" y="0"/>
                </a:lnTo>
                <a:lnTo>
                  <a:pt x="24" y="8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43" name="Freeform 195"/>
          <p:cNvSpPr>
            <a:spLocks/>
          </p:cNvSpPr>
          <p:nvPr/>
        </p:nvSpPr>
        <p:spPr bwMode="auto">
          <a:xfrm>
            <a:off x="7670800" y="3708400"/>
            <a:ext cx="25400" cy="12700"/>
          </a:xfrm>
          <a:custGeom>
            <a:avLst/>
            <a:gdLst>
              <a:gd name="T0" fmla="*/ 40322500 w 16"/>
              <a:gd name="T1" fmla="*/ 0 h 8"/>
              <a:gd name="T2" fmla="*/ 0 w 16"/>
              <a:gd name="T3" fmla="*/ 2016125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0 h 8"/>
              <a:gd name="T10" fmla="*/ 4032250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0"/>
                </a:move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44" name="Freeform 196"/>
          <p:cNvSpPr>
            <a:spLocks/>
          </p:cNvSpPr>
          <p:nvPr/>
        </p:nvSpPr>
        <p:spPr bwMode="auto">
          <a:xfrm>
            <a:off x="7670800" y="3695700"/>
            <a:ext cx="25400" cy="12700"/>
          </a:xfrm>
          <a:custGeom>
            <a:avLst/>
            <a:gdLst>
              <a:gd name="T0" fmla="*/ 40322500 w 16"/>
              <a:gd name="T1" fmla="*/ 20161250 h 8"/>
              <a:gd name="T2" fmla="*/ 0 w 16"/>
              <a:gd name="T3" fmla="*/ 20161250 h 8"/>
              <a:gd name="T4" fmla="*/ 0 w 16"/>
              <a:gd name="T5" fmla="*/ 20161250 h 8"/>
              <a:gd name="T6" fmla="*/ 40322500 w 16"/>
              <a:gd name="T7" fmla="*/ 0 h 8"/>
              <a:gd name="T8" fmla="*/ 40322500 w 16"/>
              <a:gd name="T9" fmla="*/ 0 h 8"/>
              <a:gd name="T10" fmla="*/ 4032250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8"/>
                </a:move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45" name="Freeform 197"/>
          <p:cNvSpPr>
            <a:spLocks/>
          </p:cNvSpPr>
          <p:nvPr/>
        </p:nvSpPr>
        <p:spPr bwMode="auto">
          <a:xfrm>
            <a:off x="7670800" y="3683000"/>
            <a:ext cx="25400" cy="25400"/>
          </a:xfrm>
          <a:custGeom>
            <a:avLst/>
            <a:gdLst>
              <a:gd name="T0" fmla="*/ 40322500 w 16"/>
              <a:gd name="T1" fmla="*/ 20161250 h 16"/>
              <a:gd name="T2" fmla="*/ 0 w 16"/>
              <a:gd name="T3" fmla="*/ 40322500 h 16"/>
              <a:gd name="T4" fmla="*/ 0 w 16"/>
              <a:gd name="T5" fmla="*/ 20161250 h 16"/>
              <a:gd name="T6" fmla="*/ 40322500 w 16"/>
              <a:gd name="T7" fmla="*/ 0 h 16"/>
              <a:gd name="T8" fmla="*/ 40322500 w 16"/>
              <a:gd name="T9" fmla="*/ 20161250 h 16"/>
              <a:gd name="T10" fmla="*/ 4032250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8"/>
                </a:moveTo>
                <a:lnTo>
                  <a:pt x="0" y="16"/>
                </a:ln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46" name="Freeform 198"/>
          <p:cNvSpPr>
            <a:spLocks/>
          </p:cNvSpPr>
          <p:nvPr/>
        </p:nvSpPr>
        <p:spPr bwMode="auto">
          <a:xfrm>
            <a:off x="7670800" y="3683000"/>
            <a:ext cx="25400" cy="12700"/>
          </a:xfrm>
          <a:custGeom>
            <a:avLst/>
            <a:gdLst>
              <a:gd name="T0" fmla="*/ 40322500 w 16"/>
              <a:gd name="T1" fmla="*/ 0 h 8"/>
              <a:gd name="T2" fmla="*/ 0 w 16"/>
              <a:gd name="T3" fmla="*/ 20161250 h 8"/>
              <a:gd name="T4" fmla="*/ 0 w 16"/>
              <a:gd name="T5" fmla="*/ 20161250 h 8"/>
              <a:gd name="T6" fmla="*/ 20161250 w 16"/>
              <a:gd name="T7" fmla="*/ 0 h 8"/>
              <a:gd name="T8" fmla="*/ 40322500 w 16"/>
              <a:gd name="T9" fmla="*/ 0 h 8"/>
              <a:gd name="T10" fmla="*/ 4032250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0"/>
                </a:move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47" name="Freeform 199"/>
          <p:cNvSpPr>
            <a:spLocks/>
          </p:cNvSpPr>
          <p:nvPr/>
        </p:nvSpPr>
        <p:spPr bwMode="auto">
          <a:xfrm>
            <a:off x="7658100" y="3670300"/>
            <a:ext cx="25400" cy="25400"/>
          </a:xfrm>
          <a:custGeom>
            <a:avLst/>
            <a:gdLst>
              <a:gd name="T0" fmla="*/ 40322500 w 16"/>
              <a:gd name="T1" fmla="*/ 20161250 h 16"/>
              <a:gd name="T2" fmla="*/ 20161250 w 16"/>
              <a:gd name="T3" fmla="*/ 40322500 h 16"/>
              <a:gd name="T4" fmla="*/ 0 w 16"/>
              <a:gd name="T5" fmla="*/ 20161250 h 16"/>
              <a:gd name="T6" fmla="*/ 40322500 w 16"/>
              <a:gd name="T7" fmla="*/ 0 h 16"/>
              <a:gd name="T8" fmla="*/ 40322500 w 16"/>
              <a:gd name="T9" fmla="*/ 20161250 h 16"/>
              <a:gd name="T10" fmla="*/ 4032250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8"/>
                </a:move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48" name="Freeform 200"/>
          <p:cNvSpPr>
            <a:spLocks/>
          </p:cNvSpPr>
          <p:nvPr/>
        </p:nvSpPr>
        <p:spPr bwMode="auto">
          <a:xfrm>
            <a:off x="7658100" y="3670300"/>
            <a:ext cx="25400" cy="12700"/>
          </a:xfrm>
          <a:custGeom>
            <a:avLst/>
            <a:gdLst>
              <a:gd name="T0" fmla="*/ 40322500 w 16"/>
              <a:gd name="T1" fmla="*/ 0 h 8"/>
              <a:gd name="T2" fmla="*/ 0 w 16"/>
              <a:gd name="T3" fmla="*/ 20161250 h 8"/>
              <a:gd name="T4" fmla="*/ 0 w 16"/>
              <a:gd name="T5" fmla="*/ 20161250 h 8"/>
              <a:gd name="T6" fmla="*/ 20161250 w 16"/>
              <a:gd name="T7" fmla="*/ 0 h 8"/>
              <a:gd name="T8" fmla="*/ 40322500 w 16"/>
              <a:gd name="T9" fmla="*/ 0 h 8"/>
              <a:gd name="T10" fmla="*/ 4032250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0"/>
                </a:move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49" name="Freeform 201"/>
          <p:cNvSpPr>
            <a:spLocks/>
          </p:cNvSpPr>
          <p:nvPr/>
        </p:nvSpPr>
        <p:spPr bwMode="auto">
          <a:xfrm>
            <a:off x="7645400" y="3657600"/>
            <a:ext cx="25400" cy="25400"/>
          </a:xfrm>
          <a:custGeom>
            <a:avLst/>
            <a:gdLst>
              <a:gd name="T0" fmla="*/ 20161250 w 16"/>
              <a:gd name="T1" fmla="*/ 40322500 h 16"/>
              <a:gd name="T2" fmla="*/ 20161250 w 16"/>
              <a:gd name="T3" fmla="*/ 40322500 h 16"/>
              <a:gd name="T4" fmla="*/ 0 w 16"/>
              <a:gd name="T5" fmla="*/ 40322500 h 16"/>
              <a:gd name="T6" fmla="*/ 40322500 w 16"/>
              <a:gd name="T7" fmla="*/ 0 h 16"/>
              <a:gd name="T8" fmla="*/ 40322500 w 16"/>
              <a:gd name="T9" fmla="*/ 20161250 h 16"/>
              <a:gd name="T10" fmla="*/ 2016125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16"/>
                </a:moveTo>
                <a:lnTo>
                  <a:pt x="8" y="16"/>
                </a:lnTo>
                <a:lnTo>
                  <a:pt x="0" y="16"/>
                </a:lnTo>
                <a:lnTo>
                  <a:pt x="16" y="0"/>
                </a:lnTo>
                <a:lnTo>
                  <a:pt x="16" y="8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50" name="Freeform 202"/>
          <p:cNvSpPr>
            <a:spLocks/>
          </p:cNvSpPr>
          <p:nvPr/>
        </p:nvSpPr>
        <p:spPr bwMode="auto">
          <a:xfrm>
            <a:off x="7645400" y="3657600"/>
            <a:ext cx="25400" cy="25400"/>
          </a:xfrm>
          <a:custGeom>
            <a:avLst/>
            <a:gdLst>
              <a:gd name="T0" fmla="*/ 0 w 16"/>
              <a:gd name="T1" fmla="*/ 40322500 h 16"/>
              <a:gd name="T2" fmla="*/ 0 w 16"/>
              <a:gd name="T3" fmla="*/ 40322500 h 16"/>
              <a:gd name="T4" fmla="*/ 0 w 16"/>
              <a:gd name="T5" fmla="*/ 20161250 h 16"/>
              <a:gd name="T6" fmla="*/ 40322500 w 16"/>
              <a:gd name="T7" fmla="*/ 0 h 16"/>
              <a:gd name="T8" fmla="*/ 40322500 w 16"/>
              <a:gd name="T9" fmla="*/ 0 h 16"/>
              <a:gd name="T10" fmla="*/ 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16"/>
                </a:moveTo>
                <a:lnTo>
                  <a:pt x="0" y="16"/>
                </a:lnTo>
                <a:lnTo>
                  <a:pt x="0" y="8"/>
                </a:lnTo>
                <a:lnTo>
                  <a:pt x="16" y="0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51" name="Freeform 203"/>
          <p:cNvSpPr>
            <a:spLocks/>
          </p:cNvSpPr>
          <p:nvPr/>
        </p:nvSpPr>
        <p:spPr bwMode="auto">
          <a:xfrm>
            <a:off x="7645400" y="3644900"/>
            <a:ext cx="25400" cy="25400"/>
          </a:xfrm>
          <a:custGeom>
            <a:avLst/>
            <a:gdLst>
              <a:gd name="T0" fmla="*/ 40322500 w 16"/>
              <a:gd name="T1" fmla="*/ 20161250 h 16"/>
              <a:gd name="T2" fmla="*/ 0 w 16"/>
              <a:gd name="T3" fmla="*/ 40322500 h 16"/>
              <a:gd name="T4" fmla="*/ 0 w 16"/>
              <a:gd name="T5" fmla="*/ 40322500 h 16"/>
              <a:gd name="T6" fmla="*/ 20161250 w 16"/>
              <a:gd name="T7" fmla="*/ 0 h 16"/>
              <a:gd name="T8" fmla="*/ 40322500 w 16"/>
              <a:gd name="T9" fmla="*/ 20161250 h 16"/>
              <a:gd name="T10" fmla="*/ 4032250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8"/>
                </a:moveTo>
                <a:lnTo>
                  <a:pt x="0" y="16"/>
                </a:lnTo>
                <a:lnTo>
                  <a:pt x="8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52" name="Freeform 204"/>
          <p:cNvSpPr>
            <a:spLocks/>
          </p:cNvSpPr>
          <p:nvPr/>
        </p:nvSpPr>
        <p:spPr bwMode="auto">
          <a:xfrm>
            <a:off x="7632700" y="3644900"/>
            <a:ext cx="25400" cy="25400"/>
          </a:xfrm>
          <a:custGeom>
            <a:avLst/>
            <a:gdLst>
              <a:gd name="T0" fmla="*/ 40322500 w 16"/>
              <a:gd name="T1" fmla="*/ 0 h 16"/>
              <a:gd name="T2" fmla="*/ 20161250 w 16"/>
              <a:gd name="T3" fmla="*/ 40322500 h 16"/>
              <a:gd name="T4" fmla="*/ 0 w 16"/>
              <a:gd name="T5" fmla="*/ 20161250 h 16"/>
              <a:gd name="T6" fmla="*/ 40322500 w 16"/>
              <a:gd name="T7" fmla="*/ 0 h 16"/>
              <a:gd name="T8" fmla="*/ 40322500 w 16"/>
              <a:gd name="T9" fmla="*/ 0 h 16"/>
              <a:gd name="T10" fmla="*/ 4032250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0"/>
                </a:move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53" name="Freeform 205"/>
          <p:cNvSpPr>
            <a:spLocks/>
          </p:cNvSpPr>
          <p:nvPr/>
        </p:nvSpPr>
        <p:spPr bwMode="auto">
          <a:xfrm>
            <a:off x="7632700" y="3644900"/>
            <a:ext cx="25400" cy="12700"/>
          </a:xfrm>
          <a:custGeom>
            <a:avLst/>
            <a:gdLst>
              <a:gd name="T0" fmla="*/ 0 w 16"/>
              <a:gd name="T1" fmla="*/ 20161250 h 8"/>
              <a:gd name="T2" fmla="*/ 0 w 16"/>
              <a:gd name="T3" fmla="*/ 20161250 h 8"/>
              <a:gd name="T4" fmla="*/ 0 w 16"/>
              <a:gd name="T5" fmla="*/ 20161250 h 8"/>
              <a:gd name="T6" fmla="*/ 20161250 w 16"/>
              <a:gd name="T7" fmla="*/ 0 h 8"/>
              <a:gd name="T8" fmla="*/ 40322500 w 16"/>
              <a:gd name="T9" fmla="*/ 0 h 8"/>
              <a:gd name="T10" fmla="*/ 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54" name="Freeform 206"/>
          <p:cNvSpPr>
            <a:spLocks/>
          </p:cNvSpPr>
          <p:nvPr/>
        </p:nvSpPr>
        <p:spPr bwMode="auto">
          <a:xfrm>
            <a:off x="7632700" y="3644900"/>
            <a:ext cx="25400" cy="12700"/>
          </a:xfrm>
          <a:custGeom>
            <a:avLst/>
            <a:gdLst>
              <a:gd name="T0" fmla="*/ 0 w 16"/>
              <a:gd name="T1" fmla="*/ 20161250 h 8"/>
              <a:gd name="T2" fmla="*/ 0 w 16"/>
              <a:gd name="T3" fmla="*/ 2016125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0 h 8"/>
              <a:gd name="T10" fmla="*/ 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55" name="Freeform 207"/>
          <p:cNvSpPr>
            <a:spLocks/>
          </p:cNvSpPr>
          <p:nvPr/>
        </p:nvSpPr>
        <p:spPr bwMode="auto">
          <a:xfrm>
            <a:off x="7632700" y="3632200"/>
            <a:ext cx="25400" cy="12700"/>
          </a:xfrm>
          <a:custGeom>
            <a:avLst/>
            <a:gdLst>
              <a:gd name="T0" fmla="*/ 40322500 w 16"/>
              <a:gd name="T1" fmla="*/ 20161250 h 8"/>
              <a:gd name="T2" fmla="*/ 0 w 16"/>
              <a:gd name="T3" fmla="*/ 20161250 h 8"/>
              <a:gd name="T4" fmla="*/ 0 w 16"/>
              <a:gd name="T5" fmla="*/ 20161250 h 8"/>
              <a:gd name="T6" fmla="*/ 20161250 w 16"/>
              <a:gd name="T7" fmla="*/ 0 h 8"/>
              <a:gd name="T8" fmla="*/ 40322500 w 16"/>
              <a:gd name="T9" fmla="*/ 20161250 h 8"/>
              <a:gd name="T10" fmla="*/ 4032250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8"/>
                </a:moveTo>
                <a:lnTo>
                  <a:pt x="0" y="8"/>
                </a:lnTo>
                <a:lnTo>
                  <a:pt x="8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56" name="Freeform 208"/>
          <p:cNvSpPr>
            <a:spLocks/>
          </p:cNvSpPr>
          <p:nvPr/>
        </p:nvSpPr>
        <p:spPr bwMode="auto">
          <a:xfrm>
            <a:off x="7632700" y="3632200"/>
            <a:ext cx="12700" cy="12700"/>
          </a:xfrm>
          <a:custGeom>
            <a:avLst/>
            <a:gdLst>
              <a:gd name="T0" fmla="*/ 20161250 w 8"/>
              <a:gd name="T1" fmla="*/ 0 h 8"/>
              <a:gd name="T2" fmla="*/ 0 w 8"/>
              <a:gd name="T3" fmla="*/ 20161250 h 8"/>
              <a:gd name="T4" fmla="*/ 0 w 8"/>
              <a:gd name="T5" fmla="*/ 20161250 h 8"/>
              <a:gd name="T6" fmla="*/ 20161250 w 8"/>
              <a:gd name="T7" fmla="*/ 0 h 8"/>
              <a:gd name="T8" fmla="*/ 20161250 w 8"/>
              <a:gd name="T9" fmla="*/ 0 h 8"/>
              <a:gd name="T10" fmla="*/ 20161250 w 8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8"/>
              <a:gd name="T20" fmla="*/ 8 w 8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8">
                <a:moveTo>
                  <a:pt x="8" y="0"/>
                </a:move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57" name="Freeform 209"/>
          <p:cNvSpPr>
            <a:spLocks/>
          </p:cNvSpPr>
          <p:nvPr/>
        </p:nvSpPr>
        <p:spPr bwMode="auto">
          <a:xfrm>
            <a:off x="7620000" y="3619500"/>
            <a:ext cx="25400" cy="25400"/>
          </a:xfrm>
          <a:custGeom>
            <a:avLst/>
            <a:gdLst>
              <a:gd name="T0" fmla="*/ 20161250 w 16"/>
              <a:gd name="T1" fmla="*/ 40322500 h 16"/>
              <a:gd name="T2" fmla="*/ 20161250 w 16"/>
              <a:gd name="T3" fmla="*/ 40322500 h 16"/>
              <a:gd name="T4" fmla="*/ 0 w 16"/>
              <a:gd name="T5" fmla="*/ 40322500 h 16"/>
              <a:gd name="T6" fmla="*/ 40322500 w 16"/>
              <a:gd name="T7" fmla="*/ 0 h 16"/>
              <a:gd name="T8" fmla="*/ 40322500 w 16"/>
              <a:gd name="T9" fmla="*/ 20161250 h 16"/>
              <a:gd name="T10" fmla="*/ 2016125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16"/>
                </a:moveTo>
                <a:lnTo>
                  <a:pt x="8" y="16"/>
                </a:lnTo>
                <a:lnTo>
                  <a:pt x="0" y="16"/>
                </a:lnTo>
                <a:lnTo>
                  <a:pt x="16" y="0"/>
                </a:lnTo>
                <a:lnTo>
                  <a:pt x="16" y="8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58" name="Freeform 210"/>
          <p:cNvSpPr>
            <a:spLocks/>
          </p:cNvSpPr>
          <p:nvPr/>
        </p:nvSpPr>
        <p:spPr bwMode="auto">
          <a:xfrm>
            <a:off x="7620000" y="3632200"/>
            <a:ext cx="25400" cy="12700"/>
          </a:xfrm>
          <a:custGeom>
            <a:avLst/>
            <a:gdLst>
              <a:gd name="T0" fmla="*/ 0 w 16"/>
              <a:gd name="T1" fmla="*/ 20161250 h 8"/>
              <a:gd name="T2" fmla="*/ 0 w 16"/>
              <a:gd name="T3" fmla="*/ 2016125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0 h 8"/>
              <a:gd name="T10" fmla="*/ 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59" name="Freeform 211"/>
          <p:cNvSpPr>
            <a:spLocks/>
          </p:cNvSpPr>
          <p:nvPr/>
        </p:nvSpPr>
        <p:spPr bwMode="auto">
          <a:xfrm>
            <a:off x="7620000" y="3619500"/>
            <a:ext cx="25400" cy="12700"/>
          </a:xfrm>
          <a:custGeom>
            <a:avLst/>
            <a:gdLst>
              <a:gd name="T0" fmla="*/ 40322500 w 16"/>
              <a:gd name="T1" fmla="*/ 20161250 h 8"/>
              <a:gd name="T2" fmla="*/ 0 w 16"/>
              <a:gd name="T3" fmla="*/ 20161250 h 8"/>
              <a:gd name="T4" fmla="*/ 0 w 16"/>
              <a:gd name="T5" fmla="*/ 20161250 h 8"/>
              <a:gd name="T6" fmla="*/ 40322500 w 16"/>
              <a:gd name="T7" fmla="*/ 0 h 8"/>
              <a:gd name="T8" fmla="*/ 40322500 w 16"/>
              <a:gd name="T9" fmla="*/ 20161250 h 8"/>
              <a:gd name="T10" fmla="*/ 4032250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8"/>
                </a:move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60" name="Freeform 212"/>
          <p:cNvSpPr>
            <a:spLocks/>
          </p:cNvSpPr>
          <p:nvPr/>
        </p:nvSpPr>
        <p:spPr bwMode="auto">
          <a:xfrm>
            <a:off x="7620000" y="3619500"/>
            <a:ext cx="25400" cy="12700"/>
          </a:xfrm>
          <a:custGeom>
            <a:avLst/>
            <a:gdLst>
              <a:gd name="T0" fmla="*/ 40322500 w 16"/>
              <a:gd name="T1" fmla="*/ 0 h 8"/>
              <a:gd name="T2" fmla="*/ 0 w 16"/>
              <a:gd name="T3" fmla="*/ 20161250 h 8"/>
              <a:gd name="T4" fmla="*/ 0 w 16"/>
              <a:gd name="T5" fmla="*/ 20161250 h 8"/>
              <a:gd name="T6" fmla="*/ 20161250 w 16"/>
              <a:gd name="T7" fmla="*/ 0 h 8"/>
              <a:gd name="T8" fmla="*/ 20161250 w 16"/>
              <a:gd name="T9" fmla="*/ 0 h 8"/>
              <a:gd name="T10" fmla="*/ 4032250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0"/>
                </a:move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61" name="Freeform 213"/>
          <p:cNvSpPr>
            <a:spLocks/>
          </p:cNvSpPr>
          <p:nvPr/>
        </p:nvSpPr>
        <p:spPr bwMode="auto">
          <a:xfrm>
            <a:off x="7620000" y="3606800"/>
            <a:ext cx="12700" cy="25400"/>
          </a:xfrm>
          <a:custGeom>
            <a:avLst/>
            <a:gdLst>
              <a:gd name="T0" fmla="*/ 20161250 w 8"/>
              <a:gd name="T1" fmla="*/ 20161250 h 16"/>
              <a:gd name="T2" fmla="*/ 0 w 8"/>
              <a:gd name="T3" fmla="*/ 40322500 h 16"/>
              <a:gd name="T4" fmla="*/ 0 w 8"/>
              <a:gd name="T5" fmla="*/ 40322500 h 16"/>
              <a:gd name="T6" fmla="*/ 20161250 w 8"/>
              <a:gd name="T7" fmla="*/ 0 h 16"/>
              <a:gd name="T8" fmla="*/ 20161250 w 8"/>
              <a:gd name="T9" fmla="*/ 20161250 h 16"/>
              <a:gd name="T10" fmla="*/ 20161250 w 8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8" y="8"/>
                </a:moveTo>
                <a:lnTo>
                  <a:pt x="0" y="16"/>
                </a:lnTo>
                <a:lnTo>
                  <a:pt x="8" y="0"/>
                </a:lnTo>
                <a:lnTo>
                  <a:pt x="8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62" name="Freeform 214"/>
          <p:cNvSpPr>
            <a:spLocks/>
          </p:cNvSpPr>
          <p:nvPr/>
        </p:nvSpPr>
        <p:spPr bwMode="auto">
          <a:xfrm>
            <a:off x="7607300" y="3606800"/>
            <a:ext cx="25400" cy="25400"/>
          </a:xfrm>
          <a:custGeom>
            <a:avLst/>
            <a:gdLst>
              <a:gd name="T0" fmla="*/ 40322500 w 16"/>
              <a:gd name="T1" fmla="*/ 0 h 16"/>
              <a:gd name="T2" fmla="*/ 20161250 w 16"/>
              <a:gd name="T3" fmla="*/ 40322500 h 16"/>
              <a:gd name="T4" fmla="*/ 0 w 16"/>
              <a:gd name="T5" fmla="*/ 40322500 h 16"/>
              <a:gd name="T6" fmla="*/ 20161250 w 16"/>
              <a:gd name="T7" fmla="*/ 0 h 16"/>
              <a:gd name="T8" fmla="*/ 40322500 w 16"/>
              <a:gd name="T9" fmla="*/ 0 h 16"/>
              <a:gd name="T10" fmla="*/ 4032250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0"/>
                </a:moveTo>
                <a:lnTo>
                  <a:pt x="8" y="16"/>
                </a:lnTo>
                <a:lnTo>
                  <a:pt x="0" y="16"/>
                </a:lnTo>
                <a:lnTo>
                  <a:pt x="8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63" name="Freeform 215"/>
          <p:cNvSpPr>
            <a:spLocks/>
          </p:cNvSpPr>
          <p:nvPr/>
        </p:nvSpPr>
        <p:spPr bwMode="auto">
          <a:xfrm>
            <a:off x="7607300" y="3606800"/>
            <a:ext cx="12700" cy="25400"/>
          </a:xfrm>
          <a:custGeom>
            <a:avLst/>
            <a:gdLst>
              <a:gd name="T0" fmla="*/ 0 w 8"/>
              <a:gd name="T1" fmla="*/ 40322500 h 16"/>
              <a:gd name="T2" fmla="*/ 0 w 8"/>
              <a:gd name="T3" fmla="*/ 40322500 h 16"/>
              <a:gd name="T4" fmla="*/ 0 w 8"/>
              <a:gd name="T5" fmla="*/ 20161250 h 16"/>
              <a:gd name="T6" fmla="*/ 20161250 w 8"/>
              <a:gd name="T7" fmla="*/ 0 h 16"/>
              <a:gd name="T8" fmla="*/ 20161250 w 8"/>
              <a:gd name="T9" fmla="*/ 0 h 16"/>
              <a:gd name="T10" fmla="*/ 0 w 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0" y="16"/>
                </a:moveTo>
                <a:lnTo>
                  <a:pt x="0" y="16"/>
                </a:lnTo>
                <a:lnTo>
                  <a:pt x="0" y="8"/>
                </a:lnTo>
                <a:lnTo>
                  <a:pt x="8" y="0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64" name="Freeform 216"/>
          <p:cNvSpPr>
            <a:spLocks/>
          </p:cNvSpPr>
          <p:nvPr/>
        </p:nvSpPr>
        <p:spPr bwMode="auto">
          <a:xfrm>
            <a:off x="7607300" y="3594100"/>
            <a:ext cx="12700" cy="25400"/>
          </a:xfrm>
          <a:custGeom>
            <a:avLst/>
            <a:gdLst>
              <a:gd name="T0" fmla="*/ 20161250 w 8"/>
              <a:gd name="T1" fmla="*/ 20161250 h 16"/>
              <a:gd name="T2" fmla="*/ 0 w 8"/>
              <a:gd name="T3" fmla="*/ 40322500 h 16"/>
              <a:gd name="T4" fmla="*/ 0 w 8"/>
              <a:gd name="T5" fmla="*/ 40322500 h 16"/>
              <a:gd name="T6" fmla="*/ 0 w 8"/>
              <a:gd name="T7" fmla="*/ 0 h 16"/>
              <a:gd name="T8" fmla="*/ 0 w 8"/>
              <a:gd name="T9" fmla="*/ 0 h 16"/>
              <a:gd name="T10" fmla="*/ 20161250 w 8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8" y="8"/>
                </a:moveTo>
                <a:lnTo>
                  <a:pt x="0" y="16"/>
                </a:lnTo>
                <a:lnTo>
                  <a:pt x="0" y="0"/>
                </a:lnTo>
                <a:lnTo>
                  <a:pt x="8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65" name="Freeform 217"/>
          <p:cNvSpPr>
            <a:spLocks/>
          </p:cNvSpPr>
          <p:nvPr/>
        </p:nvSpPr>
        <p:spPr bwMode="auto">
          <a:xfrm>
            <a:off x="7607300" y="3594100"/>
            <a:ext cx="1588" cy="25400"/>
          </a:xfrm>
          <a:custGeom>
            <a:avLst/>
            <a:gdLst>
              <a:gd name="T0" fmla="*/ 0 w 1588"/>
              <a:gd name="T1" fmla="*/ 0 h 16"/>
              <a:gd name="T2" fmla="*/ 0 w 1588"/>
              <a:gd name="T3" fmla="*/ 40322500 h 16"/>
              <a:gd name="T4" fmla="*/ 0 w 1588"/>
              <a:gd name="T5" fmla="*/ 40322500 h 16"/>
              <a:gd name="T6" fmla="*/ 0 w 1588"/>
              <a:gd name="T7" fmla="*/ 0 h 16"/>
              <a:gd name="T8" fmla="*/ 0 w 1588"/>
              <a:gd name="T9" fmla="*/ 0 h 16"/>
              <a:gd name="T10" fmla="*/ 0 w 1588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88"/>
              <a:gd name="T19" fmla="*/ 0 h 16"/>
              <a:gd name="T20" fmla="*/ 1588 w 158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88" h="16">
                <a:moveTo>
                  <a:pt x="0" y="0"/>
                </a:move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66" name="Freeform 218"/>
          <p:cNvSpPr>
            <a:spLocks/>
          </p:cNvSpPr>
          <p:nvPr/>
        </p:nvSpPr>
        <p:spPr bwMode="auto">
          <a:xfrm>
            <a:off x="7594600" y="3594100"/>
            <a:ext cx="12700" cy="25400"/>
          </a:xfrm>
          <a:custGeom>
            <a:avLst/>
            <a:gdLst>
              <a:gd name="T0" fmla="*/ 20161250 w 8"/>
              <a:gd name="T1" fmla="*/ 0 h 16"/>
              <a:gd name="T2" fmla="*/ 20161250 w 8"/>
              <a:gd name="T3" fmla="*/ 40322500 h 16"/>
              <a:gd name="T4" fmla="*/ 0 w 8"/>
              <a:gd name="T5" fmla="*/ 40322500 h 16"/>
              <a:gd name="T6" fmla="*/ 0 w 8"/>
              <a:gd name="T7" fmla="*/ 0 h 16"/>
              <a:gd name="T8" fmla="*/ 20161250 w 8"/>
              <a:gd name="T9" fmla="*/ 0 h 16"/>
              <a:gd name="T10" fmla="*/ 20161250 w 8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8" y="0"/>
                </a:moveTo>
                <a:lnTo>
                  <a:pt x="8" y="16"/>
                </a:ln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67" name="Freeform 219"/>
          <p:cNvSpPr>
            <a:spLocks/>
          </p:cNvSpPr>
          <p:nvPr/>
        </p:nvSpPr>
        <p:spPr bwMode="auto">
          <a:xfrm>
            <a:off x="7594600" y="3594100"/>
            <a:ext cx="1588" cy="38100"/>
          </a:xfrm>
          <a:custGeom>
            <a:avLst/>
            <a:gdLst>
              <a:gd name="T0" fmla="*/ 0 w 1588"/>
              <a:gd name="T1" fmla="*/ 0 h 24"/>
              <a:gd name="T2" fmla="*/ 0 w 1588"/>
              <a:gd name="T3" fmla="*/ 40322500 h 24"/>
              <a:gd name="T4" fmla="*/ 0 w 1588"/>
              <a:gd name="T5" fmla="*/ 60483750 h 24"/>
              <a:gd name="T6" fmla="*/ 0 w 1588"/>
              <a:gd name="T7" fmla="*/ 20161250 h 24"/>
              <a:gd name="T8" fmla="*/ 0 w 1588"/>
              <a:gd name="T9" fmla="*/ 0 h 24"/>
              <a:gd name="T10" fmla="*/ 0 w 1588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88"/>
              <a:gd name="T19" fmla="*/ 0 h 24"/>
              <a:gd name="T20" fmla="*/ 1588 w 1588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88" h="24">
                <a:moveTo>
                  <a:pt x="0" y="0"/>
                </a:moveTo>
                <a:lnTo>
                  <a:pt x="0" y="16"/>
                </a:lnTo>
                <a:lnTo>
                  <a:pt x="0" y="24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68" name="Freeform 220"/>
          <p:cNvSpPr>
            <a:spLocks/>
          </p:cNvSpPr>
          <p:nvPr/>
        </p:nvSpPr>
        <p:spPr bwMode="auto">
          <a:xfrm>
            <a:off x="7581900" y="3606800"/>
            <a:ext cx="12700" cy="25400"/>
          </a:xfrm>
          <a:custGeom>
            <a:avLst/>
            <a:gdLst>
              <a:gd name="T0" fmla="*/ 20161250 w 8"/>
              <a:gd name="T1" fmla="*/ 0 h 16"/>
              <a:gd name="T2" fmla="*/ 20161250 w 8"/>
              <a:gd name="T3" fmla="*/ 20161250 h 16"/>
              <a:gd name="T4" fmla="*/ 20161250 w 8"/>
              <a:gd name="T5" fmla="*/ 40322500 h 16"/>
              <a:gd name="T6" fmla="*/ 0 w 8"/>
              <a:gd name="T7" fmla="*/ 0 h 16"/>
              <a:gd name="T8" fmla="*/ 0 w 8"/>
              <a:gd name="T9" fmla="*/ 0 h 16"/>
              <a:gd name="T10" fmla="*/ 20161250 w 8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8" y="0"/>
                </a:moveTo>
                <a:lnTo>
                  <a:pt x="8" y="8"/>
                </a:lnTo>
                <a:lnTo>
                  <a:pt x="8" y="16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69" name="Freeform 221"/>
          <p:cNvSpPr>
            <a:spLocks/>
          </p:cNvSpPr>
          <p:nvPr/>
        </p:nvSpPr>
        <p:spPr bwMode="auto">
          <a:xfrm>
            <a:off x="7569200" y="3606800"/>
            <a:ext cx="25400" cy="25400"/>
          </a:xfrm>
          <a:custGeom>
            <a:avLst/>
            <a:gdLst>
              <a:gd name="T0" fmla="*/ 20161250 w 16"/>
              <a:gd name="T1" fmla="*/ 0 h 16"/>
              <a:gd name="T2" fmla="*/ 40322500 w 16"/>
              <a:gd name="T3" fmla="*/ 20161250 h 16"/>
              <a:gd name="T4" fmla="*/ 40322500 w 16"/>
              <a:gd name="T5" fmla="*/ 40322500 h 16"/>
              <a:gd name="T6" fmla="*/ 0 w 16"/>
              <a:gd name="T7" fmla="*/ 0 h 16"/>
              <a:gd name="T8" fmla="*/ 20161250 w 16"/>
              <a:gd name="T9" fmla="*/ 0 h 16"/>
              <a:gd name="T10" fmla="*/ 2016125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0"/>
                </a:moveTo>
                <a:lnTo>
                  <a:pt x="16" y="8"/>
                </a:lnTo>
                <a:lnTo>
                  <a:pt x="16" y="16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70" name="Freeform 222"/>
          <p:cNvSpPr>
            <a:spLocks/>
          </p:cNvSpPr>
          <p:nvPr/>
        </p:nvSpPr>
        <p:spPr bwMode="auto">
          <a:xfrm>
            <a:off x="7569200" y="3606800"/>
            <a:ext cx="25400" cy="25400"/>
          </a:xfrm>
          <a:custGeom>
            <a:avLst/>
            <a:gdLst>
              <a:gd name="T0" fmla="*/ 0 w 16"/>
              <a:gd name="T1" fmla="*/ 0 h 16"/>
              <a:gd name="T2" fmla="*/ 40322500 w 16"/>
              <a:gd name="T3" fmla="*/ 20161250 h 16"/>
              <a:gd name="T4" fmla="*/ 40322500 w 16"/>
              <a:gd name="T5" fmla="*/ 40322500 h 16"/>
              <a:gd name="T6" fmla="*/ 0 w 16"/>
              <a:gd name="T7" fmla="*/ 20161250 h 16"/>
              <a:gd name="T8" fmla="*/ 0 w 16"/>
              <a:gd name="T9" fmla="*/ 20161250 h 16"/>
              <a:gd name="T10" fmla="*/ 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0"/>
                </a:moveTo>
                <a:lnTo>
                  <a:pt x="16" y="8"/>
                </a:lnTo>
                <a:lnTo>
                  <a:pt x="16" y="16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71" name="Freeform 223"/>
          <p:cNvSpPr>
            <a:spLocks/>
          </p:cNvSpPr>
          <p:nvPr/>
        </p:nvSpPr>
        <p:spPr bwMode="auto">
          <a:xfrm>
            <a:off x="7569200" y="3619500"/>
            <a:ext cx="25400" cy="12700"/>
          </a:xfrm>
          <a:custGeom>
            <a:avLst/>
            <a:gdLst>
              <a:gd name="T0" fmla="*/ 0 w 16"/>
              <a:gd name="T1" fmla="*/ 0 h 8"/>
              <a:gd name="T2" fmla="*/ 40322500 w 16"/>
              <a:gd name="T3" fmla="*/ 20161250 h 8"/>
              <a:gd name="T4" fmla="*/ 40322500 w 16"/>
              <a:gd name="T5" fmla="*/ 20161250 h 8"/>
              <a:gd name="T6" fmla="*/ 0 w 16"/>
              <a:gd name="T7" fmla="*/ 20161250 h 8"/>
              <a:gd name="T8" fmla="*/ 0 w 16"/>
              <a:gd name="T9" fmla="*/ 0 h 8"/>
              <a:gd name="T10" fmla="*/ 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0"/>
                </a:moveTo>
                <a:lnTo>
                  <a:pt x="16" y="8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72" name="Freeform 224"/>
          <p:cNvSpPr>
            <a:spLocks/>
          </p:cNvSpPr>
          <p:nvPr/>
        </p:nvSpPr>
        <p:spPr bwMode="auto">
          <a:xfrm>
            <a:off x="7569200" y="3632200"/>
            <a:ext cx="25400" cy="12700"/>
          </a:xfrm>
          <a:custGeom>
            <a:avLst/>
            <a:gdLst>
              <a:gd name="T0" fmla="*/ 40322500 w 16"/>
              <a:gd name="T1" fmla="*/ 0 h 8"/>
              <a:gd name="T2" fmla="*/ 40322500 w 16"/>
              <a:gd name="T3" fmla="*/ 20161250 h 8"/>
              <a:gd name="T4" fmla="*/ 40322500 w 16"/>
              <a:gd name="T5" fmla="*/ 20161250 h 8"/>
              <a:gd name="T6" fmla="*/ 0 w 16"/>
              <a:gd name="T7" fmla="*/ 0 h 8"/>
              <a:gd name="T8" fmla="*/ 0 w 16"/>
              <a:gd name="T9" fmla="*/ 0 h 8"/>
              <a:gd name="T10" fmla="*/ 4032250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0"/>
                </a:moveTo>
                <a:lnTo>
                  <a:pt x="16" y="8"/>
                </a:ln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73" name="Freeform 225"/>
          <p:cNvSpPr>
            <a:spLocks/>
          </p:cNvSpPr>
          <p:nvPr/>
        </p:nvSpPr>
        <p:spPr bwMode="auto">
          <a:xfrm>
            <a:off x="7556500" y="3632200"/>
            <a:ext cx="38100" cy="25400"/>
          </a:xfrm>
          <a:custGeom>
            <a:avLst/>
            <a:gdLst>
              <a:gd name="T0" fmla="*/ 60483750 w 24"/>
              <a:gd name="T1" fmla="*/ 20161250 h 16"/>
              <a:gd name="T2" fmla="*/ 60483750 w 24"/>
              <a:gd name="T3" fmla="*/ 20161250 h 16"/>
              <a:gd name="T4" fmla="*/ 40322500 w 24"/>
              <a:gd name="T5" fmla="*/ 40322500 h 16"/>
              <a:gd name="T6" fmla="*/ 0 w 24"/>
              <a:gd name="T7" fmla="*/ 20161250 h 16"/>
              <a:gd name="T8" fmla="*/ 20161250 w 24"/>
              <a:gd name="T9" fmla="*/ 0 h 16"/>
              <a:gd name="T10" fmla="*/ 60483750 w 24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24" y="8"/>
                </a:moveTo>
                <a:lnTo>
                  <a:pt x="24" y="8"/>
                </a:lnTo>
                <a:lnTo>
                  <a:pt x="16" y="16"/>
                </a:lnTo>
                <a:lnTo>
                  <a:pt x="0" y="8"/>
                </a:lnTo>
                <a:lnTo>
                  <a:pt x="8" y="0"/>
                </a:lnTo>
                <a:lnTo>
                  <a:pt x="24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74" name="Freeform 226"/>
          <p:cNvSpPr>
            <a:spLocks/>
          </p:cNvSpPr>
          <p:nvPr/>
        </p:nvSpPr>
        <p:spPr bwMode="auto">
          <a:xfrm>
            <a:off x="7556500" y="3644900"/>
            <a:ext cx="25400" cy="12700"/>
          </a:xfrm>
          <a:custGeom>
            <a:avLst/>
            <a:gdLst>
              <a:gd name="T0" fmla="*/ 0 w 16"/>
              <a:gd name="T1" fmla="*/ 0 h 8"/>
              <a:gd name="T2" fmla="*/ 40322500 w 16"/>
              <a:gd name="T3" fmla="*/ 20161250 h 8"/>
              <a:gd name="T4" fmla="*/ 40322500 w 16"/>
              <a:gd name="T5" fmla="*/ 20161250 h 8"/>
              <a:gd name="T6" fmla="*/ 0 w 16"/>
              <a:gd name="T7" fmla="*/ 20161250 h 8"/>
              <a:gd name="T8" fmla="*/ 0 w 16"/>
              <a:gd name="T9" fmla="*/ 0 h 8"/>
              <a:gd name="T10" fmla="*/ 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0"/>
                </a:moveTo>
                <a:lnTo>
                  <a:pt x="16" y="8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75" name="Freeform 227"/>
          <p:cNvSpPr>
            <a:spLocks/>
          </p:cNvSpPr>
          <p:nvPr/>
        </p:nvSpPr>
        <p:spPr bwMode="auto">
          <a:xfrm>
            <a:off x="7556500" y="3657600"/>
            <a:ext cx="25400" cy="12700"/>
          </a:xfrm>
          <a:custGeom>
            <a:avLst/>
            <a:gdLst>
              <a:gd name="T0" fmla="*/ 0 w 16"/>
              <a:gd name="T1" fmla="*/ 0 h 8"/>
              <a:gd name="T2" fmla="*/ 40322500 w 16"/>
              <a:gd name="T3" fmla="*/ 0 h 8"/>
              <a:gd name="T4" fmla="*/ 40322500 w 16"/>
              <a:gd name="T5" fmla="*/ 20161250 h 8"/>
              <a:gd name="T6" fmla="*/ 0 w 16"/>
              <a:gd name="T7" fmla="*/ 0 h 8"/>
              <a:gd name="T8" fmla="*/ 0 w 16"/>
              <a:gd name="T9" fmla="*/ 0 h 8"/>
              <a:gd name="T10" fmla="*/ 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0"/>
                </a:moveTo>
                <a:lnTo>
                  <a:pt x="16" y="0"/>
                </a:lnTo>
                <a:lnTo>
                  <a:pt x="16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76" name="Freeform 228"/>
          <p:cNvSpPr>
            <a:spLocks/>
          </p:cNvSpPr>
          <p:nvPr/>
        </p:nvSpPr>
        <p:spPr bwMode="auto">
          <a:xfrm>
            <a:off x="7556500" y="3657600"/>
            <a:ext cx="25400" cy="25400"/>
          </a:xfrm>
          <a:custGeom>
            <a:avLst/>
            <a:gdLst>
              <a:gd name="T0" fmla="*/ 40322500 w 16"/>
              <a:gd name="T1" fmla="*/ 20161250 h 16"/>
              <a:gd name="T2" fmla="*/ 40322500 w 16"/>
              <a:gd name="T3" fmla="*/ 20161250 h 16"/>
              <a:gd name="T4" fmla="*/ 40322500 w 16"/>
              <a:gd name="T5" fmla="*/ 40322500 h 16"/>
              <a:gd name="T6" fmla="*/ 0 w 16"/>
              <a:gd name="T7" fmla="*/ 20161250 h 16"/>
              <a:gd name="T8" fmla="*/ 0 w 16"/>
              <a:gd name="T9" fmla="*/ 0 h 16"/>
              <a:gd name="T10" fmla="*/ 4032250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8"/>
                </a:moveTo>
                <a:lnTo>
                  <a:pt x="16" y="8"/>
                </a:lnTo>
                <a:lnTo>
                  <a:pt x="16" y="16"/>
                </a:lnTo>
                <a:lnTo>
                  <a:pt x="0" y="8"/>
                </a:lnTo>
                <a:lnTo>
                  <a:pt x="0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77" name="Freeform 229"/>
          <p:cNvSpPr>
            <a:spLocks/>
          </p:cNvSpPr>
          <p:nvPr/>
        </p:nvSpPr>
        <p:spPr bwMode="auto">
          <a:xfrm>
            <a:off x="7556500" y="3670300"/>
            <a:ext cx="25400" cy="25400"/>
          </a:xfrm>
          <a:custGeom>
            <a:avLst/>
            <a:gdLst>
              <a:gd name="T0" fmla="*/ 0 w 16"/>
              <a:gd name="T1" fmla="*/ 0 h 16"/>
              <a:gd name="T2" fmla="*/ 40322500 w 16"/>
              <a:gd name="T3" fmla="*/ 20161250 h 16"/>
              <a:gd name="T4" fmla="*/ 40322500 w 16"/>
              <a:gd name="T5" fmla="*/ 40322500 h 16"/>
              <a:gd name="T6" fmla="*/ 0 w 16"/>
              <a:gd name="T7" fmla="*/ 20161250 h 16"/>
              <a:gd name="T8" fmla="*/ 0 w 16"/>
              <a:gd name="T9" fmla="*/ 0 h 16"/>
              <a:gd name="T10" fmla="*/ 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0"/>
                </a:moveTo>
                <a:lnTo>
                  <a:pt x="16" y="8"/>
                </a:lnTo>
                <a:lnTo>
                  <a:pt x="16" y="16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78" name="Freeform 230"/>
          <p:cNvSpPr>
            <a:spLocks/>
          </p:cNvSpPr>
          <p:nvPr/>
        </p:nvSpPr>
        <p:spPr bwMode="auto">
          <a:xfrm>
            <a:off x="7556500" y="3683000"/>
            <a:ext cx="25400" cy="12700"/>
          </a:xfrm>
          <a:custGeom>
            <a:avLst/>
            <a:gdLst>
              <a:gd name="T0" fmla="*/ 0 w 16"/>
              <a:gd name="T1" fmla="*/ 0 h 8"/>
              <a:gd name="T2" fmla="*/ 40322500 w 16"/>
              <a:gd name="T3" fmla="*/ 0 h 8"/>
              <a:gd name="T4" fmla="*/ 20161250 w 16"/>
              <a:gd name="T5" fmla="*/ 20161250 h 8"/>
              <a:gd name="T6" fmla="*/ 0 w 16"/>
              <a:gd name="T7" fmla="*/ 20161250 h 8"/>
              <a:gd name="T8" fmla="*/ 0 w 16"/>
              <a:gd name="T9" fmla="*/ 0 h 8"/>
              <a:gd name="T10" fmla="*/ 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0"/>
                </a:moveTo>
                <a:lnTo>
                  <a:pt x="16" y="0"/>
                </a:lnTo>
                <a:lnTo>
                  <a:pt x="8" y="8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79" name="Freeform 231"/>
          <p:cNvSpPr>
            <a:spLocks/>
          </p:cNvSpPr>
          <p:nvPr/>
        </p:nvSpPr>
        <p:spPr bwMode="auto">
          <a:xfrm>
            <a:off x="7543800" y="3695700"/>
            <a:ext cx="25400" cy="12700"/>
          </a:xfrm>
          <a:custGeom>
            <a:avLst/>
            <a:gdLst>
              <a:gd name="T0" fmla="*/ 40322500 w 16"/>
              <a:gd name="T1" fmla="*/ 0 h 8"/>
              <a:gd name="T2" fmla="*/ 40322500 w 16"/>
              <a:gd name="T3" fmla="*/ 0 h 8"/>
              <a:gd name="T4" fmla="*/ 40322500 w 16"/>
              <a:gd name="T5" fmla="*/ 20161250 h 8"/>
              <a:gd name="T6" fmla="*/ 0 w 16"/>
              <a:gd name="T7" fmla="*/ 20161250 h 8"/>
              <a:gd name="T8" fmla="*/ 20161250 w 16"/>
              <a:gd name="T9" fmla="*/ 0 h 8"/>
              <a:gd name="T10" fmla="*/ 4032250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0"/>
                </a:moveTo>
                <a:lnTo>
                  <a:pt x="16" y="0"/>
                </a:lnTo>
                <a:lnTo>
                  <a:pt x="16" y="8"/>
                </a:ln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80" name="Freeform 232"/>
          <p:cNvSpPr>
            <a:spLocks/>
          </p:cNvSpPr>
          <p:nvPr/>
        </p:nvSpPr>
        <p:spPr bwMode="auto">
          <a:xfrm>
            <a:off x="7543800" y="3708400"/>
            <a:ext cx="25400" cy="12700"/>
          </a:xfrm>
          <a:custGeom>
            <a:avLst/>
            <a:gdLst>
              <a:gd name="T0" fmla="*/ 40322500 w 16"/>
              <a:gd name="T1" fmla="*/ 0 h 8"/>
              <a:gd name="T2" fmla="*/ 40322500 w 16"/>
              <a:gd name="T3" fmla="*/ 0 h 8"/>
              <a:gd name="T4" fmla="*/ 40322500 w 16"/>
              <a:gd name="T5" fmla="*/ 20161250 h 8"/>
              <a:gd name="T6" fmla="*/ 0 w 16"/>
              <a:gd name="T7" fmla="*/ 0 h 8"/>
              <a:gd name="T8" fmla="*/ 0 w 16"/>
              <a:gd name="T9" fmla="*/ 0 h 8"/>
              <a:gd name="T10" fmla="*/ 4032250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0"/>
                </a:moveTo>
                <a:lnTo>
                  <a:pt x="16" y="0"/>
                </a:lnTo>
                <a:lnTo>
                  <a:pt x="16" y="8"/>
                </a:ln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81" name="Freeform 233"/>
          <p:cNvSpPr>
            <a:spLocks/>
          </p:cNvSpPr>
          <p:nvPr/>
        </p:nvSpPr>
        <p:spPr bwMode="auto">
          <a:xfrm>
            <a:off x="7543800" y="3708400"/>
            <a:ext cx="25400" cy="25400"/>
          </a:xfrm>
          <a:custGeom>
            <a:avLst/>
            <a:gdLst>
              <a:gd name="T0" fmla="*/ 0 w 16"/>
              <a:gd name="T1" fmla="*/ 0 h 16"/>
              <a:gd name="T2" fmla="*/ 40322500 w 16"/>
              <a:gd name="T3" fmla="*/ 20161250 h 16"/>
              <a:gd name="T4" fmla="*/ 40322500 w 16"/>
              <a:gd name="T5" fmla="*/ 40322500 h 16"/>
              <a:gd name="T6" fmla="*/ 0 w 16"/>
              <a:gd name="T7" fmla="*/ 20161250 h 16"/>
              <a:gd name="T8" fmla="*/ 0 w 16"/>
              <a:gd name="T9" fmla="*/ 20161250 h 16"/>
              <a:gd name="T10" fmla="*/ 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0"/>
                </a:moveTo>
                <a:lnTo>
                  <a:pt x="16" y="8"/>
                </a:lnTo>
                <a:lnTo>
                  <a:pt x="16" y="16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82" name="Freeform 234"/>
          <p:cNvSpPr>
            <a:spLocks/>
          </p:cNvSpPr>
          <p:nvPr/>
        </p:nvSpPr>
        <p:spPr bwMode="auto">
          <a:xfrm>
            <a:off x="7543800" y="3721100"/>
            <a:ext cx="25400" cy="25400"/>
          </a:xfrm>
          <a:custGeom>
            <a:avLst/>
            <a:gdLst>
              <a:gd name="T0" fmla="*/ 0 w 16"/>
              <a:gd name="T1" fmla="*/ 0 h 16"/>
              <a:gd name="T2" fmla="*/ 40322500 w 16"/>
              <a:gd name="T3" fmla="*/ 20161250 h 16"/>
              <a:gd name="T4" fmla="*/ 40322500 w 16"/>
              <a:gd name="T5" fmla="*/ 40322500 h 16"/>
              <a:gd name="T6" fmla="*/ 0 w 16"/>
              <a:gd name="T7" fmla="*/ 40322500 h 16"/>
              <a:gd name="T8" fmla="*/ 0 w 16"/>
              <a:gd name="T9" fmla="*/ 20161250 h 16"/>
              <a:gd name="T10" fmla="*/ 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0"/>
                </a:moveTo>
                <a:lnTo>
                  <a:pt x="16" y="8"/>
                </a:lnTo>
                <a:lnTo>
                  <a:pt x="16" y="16"/>
                </a:lnTo>
                <a:lnTo>
                  <a:pt x="0" y="16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83" name="Freeform 235"/>
          <p:cNvSpPr>
            <a:spLocks/>
          </p:cNvSpPr>
          <p:nvPr/>
        </p:nvSpPr>
        <p:spPr bwMode="auto">
          <a:xfrm>
            <a:off x="7543800" y="3746500"/>
            <a:ext cx="25400" cy="12700"/>
          </a:xfrm>
          <a:custGeom>
            <a:avLst/>
            <a:gdLst>
              <a:gd name="T0" fmla="*/ 0 w 16"/>
              <a:gd name="T1" fmla="*/ 0 h 8"/>
              <a:gd name="T2" fmla="*/ 40322500 w 16"/>
              <a:gd name="T3" fmla="*/ 0 h 8"/>
              <a:gd name="T4" fmla="*/ 40322500 w 16"/>
              <a:gd name="T5" fmla="*/ 20161250 h 8"/>
              <a:gd name="T6" fmla="*/ 0 w 16"/>
              <a:gd name="T7" fmla="*/ 20161250 h 8"/>
              <a:gd name="T8" fmla="*/ 0 w 16"/>
              <a:gd name="T9" fmla="*/ 0 h 8"/>
              <a:gd name="T10" fmla="*/ 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0"/>
                </a:moveTo>
                <a:lnTo>
                  <a:pt x="16" y="0"/>
                </a:lnTo>
                <a:lnTo>
                  <a:pt x="16" y="8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84" name="Freeform 236"/>
          <p:cNvSpPr>
            <a:spLocks/>
          </p:cNvSpPr>
          <p:nvPr/>
        </p:nvSpPr>
        <p:spPr bwMode="auto">
          <a:xfrm>
            <a:off x="7543800" y="3759200"/>
            <a:ext cx="25400" cy="12700"/>
          </a:xfrm>
          <a:custGeom>
            <a:avLst/>
            <a:gdLst>
              <a:gd name="T0" fmla="*/ 0 w 16"/>
              <a:gd name="T1" fmla="*/ 0 h 8"/>
              <a:gd name="T2" fmla="*/ 40322500 w 16"/>
              <a:gd name="T3" fmla="*/ 0 h 8"/>
              <a:gd name="T4" fmla="*/ 40322500 w 16"/>
              <a:gd name="T5" fmla="*/ 20161250 h 8"/>
              <a:gd name="T6" fmla="*/ 0 w 16"/>
              <a:gd name="T7" fmla="*/ 20161250 h 8"/>
              <a:gd name="T8" fmla="*/ 0 w 16"/>
              <a:gd name="T9" fmla="*/ 0 h 8"/>
              <a:gd name="T10" fmla="*/ 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0"/>
                </a:moveTo>
                <a:lnTo>
                  <a:pt x="16" y="0"/>
                </a:lnTo>
                <a:lnTo>
                  <a:pt x="16" y="8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85" name="Freeform 237"/>
          <p:cNvSpPr>
            <a:spLocks/>
          </p:cNvSpPr>
          <p:nvPr/>
        </p:nvSpPr>
        <p:spPr bwMode="auto">
          <a:xfrm>
            <a:off x="7543800" y="3771900"/>
            <a:ext cx="25400" cy="12700"/>
          </a:xfrm>
          <a:custGeom>
            <a:avLst/>
            <a:gdLst>
              <a:gd name="T0" fmla="*/ 40322500 w 16"/>
              <a:gd name="T1" fmla="*/ 0 h 8"/>
              <a:gd name="T2" fmla="*/ 40322500 w 16"/>
              <a:gd name="T3" fmla="*/ 0 h 8"/>
              <a:gd name="T4" fmla="*/ 40322500 w 16"/>
              <a:gd name="T5" fmla="*/ 20161250 h 8"/>
              <a:gd name="T6" fmla="*/ 0 w 16"/>
              <a:gd name="T7" fmla="*/ 20161250 h 8"/>
              <a:gd name="T8" fmla="*/ 0 w 16"/>
              <a:gd name="T9" fmla="*/ 0 h 8"/>
              <a:gd name="T10" fmla="*/ 4032250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0"/>
                </a:moveTo>
                <a:lnTo>
                  <a:pt x="16" y="0"/>
                </a:lnTo>
                <a:lnTo>
                  <a:pt x="16" y="8"/>
                </a:ln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86" name="Freeform 238"/>
          <p:cNvSpPr>
            <a:spLocks/>
          </p:cNvSpPr>
          <p:nvPr/>
        </p:nvSpPr>
        <p:spPr bwMode="auto">
          <a:xfrm>
            <a:off x="7543800" y="3784600"/>
            <a:ext cx="25400" cy="12700"/>
          </a:xfrm>
          <a:custGeom>
            <a:avLst/>
            <a:gdLst>
              <a:gd name="T0" fmla="*/ 0 w 16"/>
              <a:gd name="T1" fmla="*/ 0 h 8"/>
              <a:gd name="T2" fmla="*/ 40322500 w 16"/>
              <a:gd name="T3" fmla="*/ 0 h 8"/>
              <a:gd name="T4" fmla="*/ 40322500 w 16"/>
              <a:gd name="T5" fmla="*/ 20161250 h 8"/>
              <a:gd name="T6" fmla="*/ 0 w 16"/>
              <a:gd name="T7" fmla="*/ 20161250 h 8"/>
              <a:gd name="T8" fmla="*/ 0 w 16"/>
              <a:gd name="T9" fmla="*/ 0 h 8"/>
              <a:gd name="T10" fmla="*/ 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0"/>
                </a:moveTo>
                <a:lnTo>
                  <a:pt x="16" y="0"/>
                </a:lnTo>
                <a:lnTo>
                  <a:pt x="16" y="8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87" name="Freeform 239"/>
          <p:cNvSpPr>
            <a:spLocks/>
          </p:cNvSpPr>
          <p:nvPr/>
        </p:nvSpPr>
        <p:spPr bwMode="auto">
          <a:xfrm>
            <a:off x="7543800" y="3797300"/>
            <a:ext cx="25400" cy="12700"/>
          </a:xfrm>
          <a:custGeom>
            <a:avLst/>
            <a:gdLst>
              <a:gd name="T0" fmla="*/ 0 w 16"/>
              <a:gd name="T1" fmla="*/ 0 h 8"/>
              <a:gd name="T2" fmla="*/ 40322500 w 16"/>
              <a:gd name="T3" fmla="*/ 0 h 8"/>
              <a:gd name="T4" fmla="*/ 40322500 w 16"/>
              <a:gd name="T5" fmla="*/ 20161250 h 8"/>
              <a:gd name="T6" fmla="*/ 0 w 16"/>
              <a:gd name="T7" fmla="*/ 20161250 h 8"/>
              <a:gd name="T8" fmla="*/ 0 w 16"/>
              <a:gd name="T9" fmla="*/ 0 h 8"/>
              <a:gd name="T10" fmla="*/ 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0"/>
                </a:moveTo>
                <a:lnTo>
                  <a:pt x="16" y="0"/>
                </a:lnTo>
                <a:lnTo>
                  <a:pt x="16" y="8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88" name="Freeform 240"/>
          <p:cNvSpPr>
            <a:spLocks/>
          </p:cNvSpPr>
          <p:nvPr/>
        </p:nvSpPr>
        <p:spPr bwMode="auto">
          <a:xfrm>
            <a:off x="7543800" y="3810000"/>
            <a:ext cx="25400" cy="12700"/>
          </a:xfrm>
          <a:custGeom>
            <a:avLst/>
            <a:gdLst>
              <a:gd name="T0" fmla="*/ 0 w 16"/>
              <a:gd name="T1" fmla="*/ 0 h 8"/>
              <a:gd name="T2" fmla="*/ 40322500 w 16"/>
              <a:gd name="T3" fmla="*/ 0 h 8"/>
              <a:gd name="T4" fmla="*/ 40322500 w 16"/>
              <a:gd name="T5" fmla="*/ 20161250 h 8"/>
              <a:gd name="T6" fmla="*/ 0 w 16"/>
              <a:gd name="T7" fmla="*/ 20161250 h 8"/>
              <a:gd name="T8" fmla="*/ 0 w 16"/>
              <a:gd name="T9" fmla="*/ 0 h 8"/>
              <a:gd name="T10" fmla="*/ 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0"/>
                </a:moveTo>
                <a:lnTo>
                  <a:pt x="16" y="0"/>
                </a:lnTo>
                <a:lnTo>
                  <a:pt x="16" y="8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89" name="Freeform 241"/>
          <p:cNvSpPr>
            <a:spLocks/>
          </p:cNvSpPr>
          <p:nvPr/>
        </p:nvSpPr>
        <p:spPr bwMode="auto">
          <a:xfrm>
            <a:off x="7543800" y="3822700"/>
            <a:ext cx="25400" cy="12700"/>
          </a:xfrm>
          <a:custGeom>
            <a:avLst/>
            <a:gdLst>
              <a:gd name="T0" fmla="*/ 40322500 w 16"/>
              <a:gd name="T1" fmla="*/ 0 h 8"/>
              <a:gd name="T2" fmla="*/ 40322500 w 16"/>
              <a:gd name="T3" fmla="*/ 0 h 8"/>
              <a:gd name="T4" fmla="*/ 40322500 w 16"/>
              <a:gd name="T5" fmla="*/ 20161250 h 8"/>
              <a:gd name="T6" fmla="*/ 0 w 16"/>
              <a:gd name="T7" fmla="*/ 20161250 h 8"/>
              <a:gd name="T8" fmla="*/ 0 w 16"/>
              <a:gd name="T9" fmla="*/ 0 h 8"/>
              <a:gd name="T10" fmla="*/ 4032250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0"/>
                </a:moveTo>
                <a:lnTo>
                  <a:pt x="16" y="0"/>
                </a:lnTo>
                <a:lnTo>
                  <a:pt x="16" y="8"/>
                </a:ln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90" name="Freeform 242"/>
          <p:cNvSpPr>
            <a:spLocks/>
          </p:cNvSpPr>
          <p:nvPr/>
        </p:nvSpPr>
        <p:spPr bwMode="auto">
          <a:xfrm>
            <a:off x="7543800" y="3835400"/>
            <a:ext cx="38100" cy="12700"/>
          </a:xfrm>
          <a:custGeom>
            <a:avLst/>
            <a:gdLst>
              <a:gd name="T0" fmla="*/ 40322500 w 24"/>
              <a:gd name="T1" fmla="*/ 0 h 8"/>
              <a:gd name="T2" fmla="*/ 40322500 w 24"/>
              <a:gd name="T3" fmla="*/ 0 h 8"/>
              <a:gd name="T4" fmla="*/ 60483750 w 24"/>
              <a:gd name="T5" fmla="*/ 20161250 h 8"/>
              <a:gd name="T6" fmla="*/ 20161250 w 24"/>
              <a:gd name="T7" fmla="*/ 20161250 h 8"/>
              <a:gd name="T8" fmla="*/ 0 w 24"/>
              <a:gd name="T9" fmla="*/ 0 h 8"/>
              <a:gd name="T10" fmla="*/ 40322500 w 24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8"/>
              <a:gd name="T20" fmla="*/ 24 w 24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8">
                <a:moveTo>
                  <a:pt x="16" y="0"/>
                </a:moveTo>
                <a:lnTo>
                  <a:pt x="16" y="0"/>
                </a:lnTo>
                <a:lnTo>
                  <a:pt x="24" y="8"/>
                </a:lnTo>
                <a:lnTo>
                  <a:pt x="8" y="8"/>
                </a:ln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91" name="Freeform 243"/>
          <p:cNvSpPr>
            <a:spLocks/>
          </p:cNvSpPr>
          <p:nvPr/>
        </p:nvSpPr>
        <p:spPr bwMode="auto">
          <a:xfrm>
            <a:off x="7556500" y="3848100"/>
            <a:ext cx="25400" cy="12700"/>
          </a:xfrm>
          <a:custGeom>
            <a:avLst/>
            <a:gdLst>
              <a:gd name="T0" fmla="*/ 40322500 w 16"/>
              <a:gd name="T1" fmla="*/ 0 h 8"/>
              <a:gd name="T2" fmla="*/ 40322500 w 16"/>
              <a:gd name="T3" fmla="*/ 0 h 8"/>
              <a:gd name="T4" fmla="*/ 40322500 w 16"/>
              <a:gd name="T5" fmla="*/ 20161250 h 8"/>
              <a:gd name="T6" fmla="*/ 0 w 16"/>
              <a:gd name="T7" fmla="*/ 20161250 h 8"/>
              <a:gd name="T8" fmla="*/ 0 w 16"/>
              <a:gd name="T9" fmla="*/ 0 h 8"/>
              <a:gd name="T10" fmla="*/ 4032250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0"/>
                </a:moveTo>
                <a:lnTo>
                  <a:pt x="16" y="0"/>
                </a:lnTo>
                <a:lnTo>
                  <a:pt x="16" y="8"/>
                </a:ln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92" name="Freeform 244"/>
          <p:cNvSpPr>
            <a:spLocks/>
          </p:cNvSpPr>
          <p:nvPr/>
        </p:nvSpPr>
        <p:spPr bwMode="auto">
          <a:xfrm>
            <a:off x="7556500" y="3860800"/>
            <a:ext cx="25400" cy="12700"/>
          </a:xfrm>
          <a:custGeom>
            <a:avLst/>
            <a:gdLst>
              <a:gd name="T0" fmla="*/ 0 w 16"/>
              <a:gd name="T1" fmla="*/ 0 h 8"/>
              <a:gd name="T2" fmla="*/ 40322500 w 16"/>
              <a:gd name="T3" fmla="*/ 0 h 8"/>
              <a:gd name="T4" fmla="*/ 40322500 w 16"/>
              <a:gd name="T5" fmla="*/ 20161250 h 8"/>
              <a:gd name="T6" fmla="*/ 0 w 16"/>
              <a:gd name="T7" fmla="*/ 20161250 h 8"/>
              <a:gd name="T8" fmla="*/ 0 w 16"/>
              <a:gd name="T9" fmla="*/ 0 h 8"/>
              <a:gd name="T10" fmla="*/ 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0"/>
                </a:moveTo>
                <a:lnTo>
                  <a:pt x="16" y="0"/>
                </a:lnTo>
                <a:lnTo>
                  <a:pt x="16" y="8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93" name="Freeform 245"/>
          <p:cNvSpPr>
            <a:spLocks/>
          </p:cNvSpPr>
          <p:nvPr/>
        </p:nvSpPr>
        <p:spPr bwMode="auto">
          <a:xfrm>
            <a:off x="7556500" y="3873500"/>
            <a:ext cx="25400" cy="25400"/>
          </a:xfrm>
          <a:custGeom>
            <a:avLst/>
            <a:gdLst>
              <a:gd name="T0" fmla="*/ 0 w 16"/>
              <a:gd name="T1" fmla="*/ 0 h 16"/>
              <a:gd name="T2" fmla="*/ 40322500 w 16"/>
              <a:gd name="T3" fmla="*/ 0 h 16"/>
              <a:gd name="T4" fmla="*/ 40322500 w 16"/>
              <a:gd name="T5" fmla="*/ 20161250 h 16"/>
              <a:gd name="T6" fmla="*/ 0 w 16"/>
              <a:gd name="T7" fmla="*/ 40322500 h 16"/>
              <a:gd name="T8" fmla="*/ 0 w 16"/>
              <a:gd name="T9" fmla="*/ 20161250 h 16"/>
              <a:gd name="T10" fmla="*/ 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0"/>
                </a:moveTo>
                <a:lnTo>
                  <a:pt x="16" y="0"/>
                </a:lnTo>
                <a:lnTo>
                  <a:pt x="16" y="8"/>
                </a:lnTo>
                <a:lnTo>
                  <a:pt x="0" y="16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94" name="Freeform 246"/>
          <p:cNvSpPr>
            <a:spLocks/>
          </p:cNvSpPr>
          <p:nvPr/>
        </p:nvSpPr>
        <p:spPr bwMode="auto">
          <a:xfrm>
            <a:off x="7556500" y="3886200"/>
            <a:ext cx="38100" cy="25400"/>
          </a:xfrm>
          <a:custGeom>
            <a:avLst/>
            <a:gdLst>
              <a:gd name="T0" fmla="*/ 0 w 24"/>
              <a:gd name="T1" fmla="*/ 20161250 h 16"/>
              <a:gd name="T2" fmla="*/ 40322500 w 24"/>
              <a:gd name="T3" fmla="*/ 0 h 16"/>
              <a:gd name="T4" fmla="*/ 60483750 w 24"/>
              <a:gd name="T5" fmla="*/ 20161250 h 16"/>
              <a:gd name="T6" fmla="*/ 20161250 w 24"/>
              <a:gd name="T7" fmla="*/ 40322500 h 16"/>
              <a:gd name="T8" fmla="*/ 0 w 24"/>
              <a:gd name="T9" fmla="*/ 20161250 h 16"/>
              <a:gd name="T10" fmla="*/ 0 w 24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0" y="8"/>
                </a:moveTo>
                <a:lnTo>
                  <a:pt x="16" y="0"/>
                </a:lnTo>
                <a:lnTo>
                  <a:pt x="24" y="8"/>
                </a:lnTo>
                <a:lnTo>
                  <a:pt x="8" y="16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95" name="Freeform 247"/>
          <p:cNvSpPr>
            <a:spLocks/>
          </p:cNvSpPr>
          <p:nvPr/>
        </p:nvSpPr>
        <p:spPr bwMode="auto">
          <a:xfrm>
            <a:off x="7569200" y="3898900"/>
            <a:ext cx="25400" cy="25400"/>
          </a:xfrm>
          <a:custGeom>
            <a:avLst/>
            <a:gdLst>
              <a:gd name="T0" fmla="*/ 0 w 16"/>
              <a:gd name="T1" fmla="*/ 20161250 h 16"/>
              <a:gd name="T2" fmla="*/ 40322500 w 16"/>
              <a:gd name="T3" fmla="*/ 0 h 16"/>
              <a:gd name="T4" fmla="*/ 40322500 w 16"/>
              <a:gd name="T5" fmla="*/ 20161250 h 16"/>
              <a:gd name="T6" fmla="*/ 0 w 16"/>
              <a:gd name="T7" fmla="*/ 40322500 h 16"/>
              <a:gd name="T8" fmla="*/ 0 w 16"/>
              <a:gd name="T9" fmla="*/ 20161250 h 16"/>
              <a:gd name="T10" fmla="*/ 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8"/>
                </a:moveTo>
                <a:lnTo>
                  <a:pt x="16" y="0"/>
                </a:lnTo>
                <a:lnTo>
                  <a:pt x="16" y="8"/>
                </a:lnTo>
                <a:lnTo>
                  <a:pt x="0" y="16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96" name="Freeform 248"/>
          <p:cNvSpPr>
            <a:spLocks/>
          </p:cNvSpPr>
          <p:nvPr/>
        </p:nvSpPr>
        <p:spPr bwMode="auto">
          <a:xfrm>
            <a:off x="7569200" y="3911600"/>
            <a:ext cx="38100" cy="25400"/>
          </a:xfrm>
          <a:custGeom>
            <a:avLst/>
            <a:gdLst>
              <a:gd name="T0" fmla="*/ 0 w 24"/>
              <a:gd name="T1" fmla="*/ 20161250 h 16"/>
              <a:gd name="T2" fmla="*/ 40322500 w 24"/>
              <a:gd name="T3" fmla="*/ 0 h 16"/>
              <a:gd name="T4" fmla="*/ 60483750 w 24"/>
              <a:gd name="T5" fmla="*/ 20161250 h 16"/>
              <a:gd name="T6" fmla="*/ 20161250 w 24"/>
              <a:gd name="T7" fmla="*/ 40322500 h 16"/>
              <a:gd name="T8" fmla="*/ 0 w 24"/>
              <a:gd name="T9" fmla="*/ 20161250 h 16"/>
              <a:gd name="T10" fmla="*/ 0 w 24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0" y="8"/>
                </a:moveTo>
                <a:lnTo>
                  <a:pt x="16" y="0"/>
                </a:lnTo>
                <a:lnTo>
                  <a:pt x="24" y="8"/>
                </a:lnTo>
                <a:lnTo>
                  <a:pt x="8" y="16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97" name="Freeform 249"/>
          <p:cNvSpPr>
            <a:spLocks/>
          </p:cNvSpPr>
          <p:nvPr/>
        </p:nvSpPr>
        <p:spPr bwMode="auto">
          <a:xfrm>
            <a:off x="7581900" y="3924300"/>
            <a:ext cx="25400" cy="25400"/>
          </a:xfrm>
          <a:custGeom>
            <a:avLst/>
            <a:gdLst>
              <a:gd name="T0" fmla="*/ 0 w 16"/>
              <a:gd name="T1" fmla="*/ 20161250 h 16"/>
              <a:gd name="T2" fmla="*/ 40322500 w 16"/>
              <a:gd name="T3" fmla="*/ 0 h 16"/>
              <a:gd name="T4" fmla="*/ 40322500 w 16"/>
              <a:gd name="T5" fmla="*/ 20161250 h 16"/>
              <a:gd name="T6" fmla="*/ 20161250 w 16"/>
              <a:gd name="T7" fmla="*/ 40322500 h 16"/>
              <a:gd name="T8" fmla="*/ 0 w 16"/>
              <a:gd name="T9" fmla="*/ 20161250 h 16"/>
              <a:gd name="T10" fmla="*/ 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8"/>
                </a:moveTo>
                <a:lnTo>
                  <a:pt x="16" y="0"/>
                </a:lnTo>
                <a:lnTo>
                  <a:pt x="16" y="8"/>
                </a:lnTo>
                <a:lnTo>
                  <a:pt x="8" y="16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98" name="Freeform 250"/>
          <p:cNvSpPr>
            <a:spLocks/>
          </p:cNvSpPr>
          <p:nvPr/>
        </p:nvSpPr>
        <p:spPr bwMode="auto">
          <a:xfrm>
            <a:off x="7594600" y="3937000"/>
            <a:ext cx="25400" cy="25400"/>
          </a:xfrm>
          <a:custGeom>
            <a:avLst/>
            <a:gdLst>
              <a:gd name="T0" fmla="*/ 20161250 w 16"/>
              <a:gd name="T1" fmla="*/ 0 h 16"/>
              <a:gd name="T2" fmla="*/ 20161250 w 16"/>
              <a:gd name="T3" fmla="*/ 0 h 16"/>
              <a:gd name="T4" fmla="*/ 40322500 w 16"/>
              <a:gd name="T5" fmla="*/ 20161250 h 16"/>
              <a:gd name="T6" fmla="*/ 0 w 16"/>
              <a:gd name="T7" fmla="*/ 40322500 h 16"/>
              <a:gd name="T8" fmla="*/ 0 w 16"/>
              <a:gd name="T9" fmla="*/ 20161250 h 16"/>
              <a:gd name="T10" fmla="*/ 2016125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0"/>
                </a:moveTo>
                <a:lnTo>
                  <a:pt x="8" y="0"/>
                </a:lnTo>
                <a:lnTo>
                  <a:pt x="16" y="8"/>
                </a:lnTo>
                <a:lnTo>
                  <a:pt x="0" y="16"/>
                </a:ln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99" name="Freeform 251"/>
          <p:cNvSpPr>
            <a:spLocks/>
          </p:cNvSpPr>
          <p:nvPr/>
        </p:nvSpPr>
        <p:spPr bwMode="auto">
          <a:xfrm>
            <a:off x="7594600" y="3949700"/>
            <a:ext cx="25400" cy="25400"/>
          </a:xfrm>
          <a:custGeom>
            <a:avLst/>
            <a:gdLst>
              <a:gd name="T0" fmla="*/ 0 w 16"/>
              <a:gd name="T1" fmla="*/ 20161250 h 16"/>
              <a:gd name="T2" fmla="*/ 40322500 w 16"/>
              <a:gd name="T3" fmla="*/ 0 h 16"/>
              <a:gd name="T4" fmla="*/ 40322500 w 16"/>
              <a:gd name="T5" fmla="*/ 20161250 h 16"/>
              <a:gd name="T6" fmla="*/ 20161250 w 16"/>
              <a:gd name="T7" fmla="*/ 40322500 h 16"/>
              <a:gd name="T8" fmla="*/ 0 w 16"/>
              <a:gd name="T9" fmla="*/ 20161250 h 16"/>
              <a:gd name="T10" fmla="*/ 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8"/>
                </a:moveTo>
                <a:lnTo>
                  <a:pt x="16" y="0"/>
                </a:lnTo>
                <a:lnTo>
                  <a:pt x="16" y="8"/>
                </a:lnTo>
                <a:lnTo>
                  <a:pt x="8" y="16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00" name="Freeform 252"/>
          <p:cNvSpPr>
            <a:spLocks/>
          </p:cNvSpPr>
          <p:nvPr/>
        </p:nvSpPr>
        <p:spPr bwMode="auto">
          <a:xfrm>
            <a:off x="7607300" y="3962400"/>
            <a:ext cx="25400" cy="25400"/>
          </a:xfrm>
          <a:custGeom>
            <a:avLst/>
            <a:gdLst>
              <a:gd name="T0" fmla="*/ 0 w 16"/>
              <a:gd name="T1" fmla="*/ 20161250 h 16"/>
              <a:gd name="T2" fmla="*/ 20161250 w 16"/>
              <a:gd name="T3" fmla="*/ 0 h 16"/>
              <a:gd name="T4" fmla="*/ 40322500 w 16"/>
              <a:gd name="T5" fmla="*/ 20161250 h 16"/>
              <a:gd name="T6" fmla="*/ 0 w 16"/>
              <a:gd name="T7" fmla="*/ 40322500 h 16"/>
              <a:gd name="T8" fmla="*/ 0 w 16"/>
              <a:gd name="T9" fmla="*/ 20161250 h 16"/>
              <a:gd name="T10" fmla="*/ 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8"/>
                </a:moveTo>
                <a:lnTo>
                  <a:pt x="8" y="0"/>
                </a:lnTo>
                <a:lnTo>
                  <a:pt x="16" y="8"/>
                </a:lnTo>
                <a:lnTo>
                  <a:pt x="0" y="16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01" name="Freeform 253"/>
          <p:cNvSpPr>
            <a:spLocks/>
          </p:cNvSpPr>
          <p:nvPr/>
        </p:nvSpPr>
        <p:spPr bwMode="auto">
          <a:xfrm>
            <a:off x="7607300" y="3975100"/>
            <a:ext cx="38100" cy="25400"/>
          </a:xfrm>
          <a:custGeom>
            <a:avLst/>
            <a:gdLst>
              <a:gd name="T0" fmla="*/ 0 w 24"/>
              <a:gd name="T1" fmla="*/ 20161250 h 16"/>
              <a:gd name="T2" fmla="*/ 40322500 w 24"/>
              <a:gd name="T3" fmla="*/ 0 h 16"/>
              <a:gd name="T4" fmla="*/ 60483750 w 24"/>
              <a:gd name="T5" fmla="*/ 20161250 h 16"/>
              <a:gd name="T6" fmla="*/ 20161250 w 24"/>
              <a:gd name="T7" fmla="*/ 40322500 h 16"/>
              <a:gd name="T8" fmla="*/ 0 w 24"/>
              <a:gd name="T9" fmla="*/ 20161250 h 16"/>
              <a:gd name="T10" fmla="*/ 0 w 24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0" y="8"/>
                </a:moveTo>
                <a:lnTo>
                  <a:pt x="16" y="0"/>
                </a:lnTo>
                <a:lnTo>
                  <a:pt x="24" y="8"/>
                </a:lnTo>
                <a:lnTo>
                  <a:pt x="8" y="16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02" name="Freeform 254"/>
          <p:cNvSpPr>
            <a:spLocks/>
          </p:cNvSpPr>
          <p:nvPr/>
        </p:nvSpPr>
        <p:spPr bwMode="auto">
          <a:xfrm>
            <a:off x="7620000" y="3987800"/>
            <a:ext cx="25400" cy="25400"/>
          </a:xfrm>
          <a:custGeom>
            <a:avLst/>
            <a:gdLst>
              <a:gd name="T0" fmla="*/ 0 w 16"/>
              <a:gd name="T1" fmla="*/ 20161250 h 16"/>
              <a:gd name="T2" fmla="*/ 40322500 w 16"/>
              <a:gd name="T3" fmla="*/ 0 h 16"/>
              <a:gd name="T4" fmla="*/ 40322500 w 16"/>
              <a:gd name="T5" fmla="*/ 20161250 h 16"/>
              <a:gd name="T6" fmla="*/ 20161250 w 16"/>
              <a:gd name="T7" fmla="*/ 40322500 h 16"/>
              <a:gd name="T8" fmla="*/ 0 w 16"/>
              <a:gd name="T9" fmla="*/ 20161250 h 16"/>
              <a:gd name="T10" fmla="*/ 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8"/>
                </a:moveTo>
                <a:lnTo>
                  <a:pt x="16" y="0"/>
                </a:lnTo>
                <a:lnTo>
                  <a:pt x="16" y="8"/>
                </a:lnTo>
                <a:lnTo>
                  <a:pt x="8" y="16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03" name="Freeform 255"/>
          <p:cNvSpPr>
            <a:spLocks/>
          </p:cNvSpPr>
          <p:nvPr/>
        </p:nvSpPr>
        <p:spPr bwMode="auto">
          <a:xfrm>
            <a:off x="7632700" y="4000500"/>
            <a:ext cx="25400" cy="25400"/>
          </a:xfrm>
          <a:custGeom>
            <a:avLst/>
            <a:gdLst>
              <a:gd name="T0" fmla="*/ 20161250 w 16"/>
              <a:gd name="T1" fmla="*/ 0 h 16"/>
              <a:gd name="T2" fmla="*/ 20161250 w 16"/>
              <a:gd name="T3" fmla="*/ 0 h 16"/>
              <a:gd name="T4" fmla="*/ 40322500 w 16"/>
              <a:gd name="T5" fmla="*/ 0 h 16"/>
              <a:gd name="T6" fmla="*/ 20161250 w 16"/>
              <a:gd name="T7" fmla="*/ 40322500 h 16"/>
              <a:gd name="T8" fmla="*/ 0 w 16"/>
              <a:gd name="T9" fmla="*/ 20161250 h 16"/>
              <a:gd name="T10" fmla="*/ 2016125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0"/>
                </a:moveTo>
                <a:lnTo>
                  <a:pt x="8" y="0"/>
                </a:lnTo>
                <a:lnTo>
                  <a:pt x="16" y="0"/>
                </a:lnTo>
                <a:lnTo>
                  <a:pt x="8" y="16"/>
                </a:ln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04" name="Freeform 256"/>
          <p:cNvSpPr>
            <a:spLocks/>
          </p:cNvSpPr>
          <p:nvPr/>
        </p:nvSpPr>
        <p:spPr bwMode="auto">
          <a:xfrm>
            <a:off x="7645400" y="4000500"/>
            <a:ext cx="25400" cy="38100"/>
          </a:xfrm>
          <a:custGeom>
            <a:avLst/>
            <a:gdLst>
              <a:gd name="T0" fmla="*/ 0 w 16"/>
              <a:gd name="T1" fmla="*/ 40322500 h 24"/>
              <a:gd name="T2" fmla="*/ 20161250 w 16"/>
              <a:gd name="T3" fmla="*/ 0 h 24"/>
              <a:gd name="T4" fmla="*/ 40322500 w 16"/>
              <a:gd name="T5" fmla="*/ 20161250 h 24"/>
              <a:gd name="T6" fmla="*/ 0 w 16"/>
              <a:gd name="T7" fmla="*/ 60483750 h 24"/>
              <a:gd name="T8" fmla="*/ 0 w 16"/>
              <a:gd name="T9" fmla="*/ 40322500 h 24"/>
              <a:gd name="T10" fmla="*/ 0 w 16"/>
              <a:gd name="T11" fmla="*/ 4032250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0" y="16"/>
                </a:moveTo>
                <a:lnTo>
                  <a:pt x="8" y="0"/>
                </a:lnTo>
                <a:lnTo>
                  <a:pt x="16" y="8"/>
                </a:lnTo>
                <a:lnTo>
                  <a:pt x="0" y="24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05" name="Freeform 257"/>
          <p:cNvSpPr>
            <a:spLocks/>
          </p:cNvSpPr>
          <p:nvPr/>
        </p:nvSpPr>
        <p:spPr bwMode="auto">
          <a:xfrm>
            <a:off x="7645400" y="4013200"/>
            <a:ext cx="38100" cy="38100"/>
          </a:xfrm>
          <a:custGeom>
            <a:avLst/>
            <a:gdLst>
              <a:gd name="T0" fmla="*/ 0 w 24"/>
              <a:gd name="T1" fmla="*/ 40322500 h 24"/>
              <a:gd name="T2" fmla="*/ 40322500 w 24"/>
              <a:gd name="T3" fmla="*/ 0 h 24"/>
              <a:gd name="T4" fmla="*/ 60483750 w 24"/>
              <a:gd name="T5" fmla="*/ 20161250 h 24"/>
              <a:gd name="T6" fmla="*/ 20161250 w 24"/>
              <a:gd name="T7" fmla="*/ 60483750 h 24"/>
              <a:gd name="T8" fmla="*/ 20161250 w 24"/>
              <a:gd name="T9" fmla="*/ 40322500 h 24"/>
              <a:gd name="T10" fmla="*/ 0 w 24"/>
              <a:gd name="T11" fmla="*/ 4032250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0" y="16"/>
                </a:moveTo>
                <a:lnTo>
                  <a:pt x="16" y="0"/>
                </a:lnTo>
                <a:lnTo>
                  <a:pt x="24" y="8"/>
                </a:lnTo>
                <a:lnTo>
                  <a:pt x="8" y="24"/>
                </a:lnTo>
                <a:lnTo>
                  <a:pt x="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06" name="Freeform 258"/>
          <p:cNvSpPr>
            <a:spLocks/>
          </p:cNvSpPr>
          <p:nvPr/>
        </p:nvSpPr>
        <p:spPr bwMode="auto">
          <a:xfrm>
            <a:off x="7658100" y="4025900"/>
            <a:ext cx="38100" cy="25400"/>
          </a:xfrm>
          <a:custGeom>
            <a:avLst/>
            <a:gdLst>
              <a:gd name="T0" fmla="*/ 0 w 24"/>
              <a:gd name="T1" fmla="*/ 40322500 h 16"/>
              <a:gd name="T2" fmla="*/ 40322500 w 24"/>
              <a:gd name="T3" fmla="*/ 0 h 16"/>
              <a:gd name="T4" fmla="*/ 60483750 w 24"/>
              <a:gd name="T5" fmla="*/ 20161250 h 16"/>
              <a:gd name="T6" fmla="*/ 40322500 w 24"/>
              <a:gd name="T7" fmla="*/ 40322500 h 16"/>
              <a:gd name="T8" fmla="*/ 20161250 w 24"/>
              <a:gd name="T9" fmla="*/ 40322500 h 16"/>
              <a:gd name="T10" fmla="*/ 0 w 24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0" y="16"/>
                </a:moveTo>
                <a:lnTo>
                  <a:pt x="16" y="0"/>
                </a:lnTo>
                <a:lnTo>
                  <a:pt x="24" y="8"/>
                </a:lnTo>
                <a:lnTo>
                  <a:pt x="16" y="16"/>
                </a:lnTo>
                <a:lnTo>
                  <a:pt x="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07" name="Freeform 259"/>
          <p:cNvSpPr>
            <a:spLocks/>
          </p:cNvSpPr>
          <p:nvPr/>
        </p:nvSpPr>
        <p:spPr bwMode="auto">
          <a:xfrm>
            <a:off x="7683500" y="4038600"/>
            <a:ext cx="25400" cy="25400"/>
          </a:xfrm>
          <a:custGeom>
            <a:avLst/>
            <a:gdLst>
              <a:gd name="T0" fmla="*/ 0 w 16"/>
              <a:gd name="T1" fmla="*/ 20161250 h 16"/>
              <a:gd name="T2" fmla="*/ 20161250 w 16"/>
              <a:gd name="T3" fmla="*/ 0 h 16"/>
              <a:gd name="T4" fmla="*/ 40322500 w 16"/>
              <a:gd name="T5" fmla="*/ 0 h 16"/>
              <a:gd name="T6" fmla="*/ 20161250 w 16"/>
              <a:gd name="T7" fmla="*/ 40322500 h 16"/>
              <a:gd name="T8" fmla="*/ 0 w 16"/>
              <a:gd name="T9" fmla="*/ 20161250 h 16"/>
              <a:gd name="T10" fmla="*/ 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8"/>
                </a:moveTo>
                <a:lnTo>
                  <a:pt x="8" y="0"/>
                </a:lnTo>
                <a:lnTo>
                  <a:pt x="16" y="0"/>
                </a:lnTo>
                <a:lnTo>
                  <a:pt x="8" y="16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08" name="Freeform 260"/>
          <p:cNvSpPr>
            <a:spLocks/>
          </p:cNvSpPr>
          <p:nvPr/>
        </p:nvSpPr>
        <p:spPr bwMode="auto">
          <a:xfrm>
            <a:off x="7696200" y="4038600"/>
            <a:ext cx="25400" cy="38100"/>
          </a:xfrm>
          <a:custGeom>
            <a:avLst/>
            <a:gdLst>
              <a:gd name="T0" fmla="*/ 20161250 w 16"/>
              <a:gd name="T1" fmla="*/ 0 h 24"/>
              <a:gd name="T2" fmla="*/ 20161250 w 16"/>
              <a:gd name="T3" fmla="*/ 0 h 24"/>
              <a:gd name="T4" fmla="*/ 40322500 w 16"/>
              <a:gd name="T5" fmla="*/ 20161250 h 24"/>
              <a:gd name="T6" fmla="*/ 20161250 w 16"/>
              <a:gd name="T7" fmla="*/ 60483750 h 24"/>
              <a:gd name="T8" fmla="*/ 0 w 16"/>
              <a:gd name="T9" fmla="*/ 40322500 h 24"/>
              <a:gd name="T10" fmla="*/ 20161250 w 16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8" y="0"/>
                </a:moveTo>
                <a:lnTo>
                  <a:pt x="8" y="0"/>
                </a:lnTo>
                <a:lnTo>
                  <a:pt x="16" y="8"/>
                </a:lnTo>
                <a:lnTo>
                  <a:pt x="8" y="24"/>
                </a:lnTo>
                <a:lnTo>
                  <a:pt x="0" y="16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09" name="Freeform 261"/>
          <p:cNvSpPr>
            <a:spLocks/>
          </p:cNvSpPr>
          <p:nvPr/>
        </p:nvSpPr>
        <p:spPr bwMode="auto">
          <a:xfrm>
            <a:off x="7708900" y="4051300"/>
            <a:ext cx="25400" cy="25400"/>
          </a:xfrm>
          <a:custGeom>
            <a:avLst/>
            <a:gdLst>
              <a:gd name="T0" fmla="*/ 0 w 16"/>
              <a:gd name="T1" fmla="*/ 40322500 h 16"/>
              <a:gd name="T2" fmla="*/ 20161250 w 16"/>
              <a:gd name="T3" fmla="*/ 0 h 16"/>
              <a:gd name="T4" fmla="*/ 40322500 w 16"/>
              <a:gd name="T5" fmla="*/ 20161250 h 16"/>
              <a:gd name="T6" fmla="*/ 20161250 w 16"/>
              <a:gd name="T7" fmla="*/ 40322500 h 16"/>
              <a:gd name="T8" fmla="*/ 0 w 16"/>
              <a:gd name="T9" fmla="*/ 40322500 h 16"/>
              <a:gd name="T10" fmla="*/ 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16"/>
                </a:moveTo>
                <a:lnTo>
                  <a:pt x="8" y="0"/>
                </a:lnTo>
                <a:lnTo>
                  <a:pt x="16" y="8"/>
                </a:lnTo>
                <a:lnTo>
                  <a:pt x="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10" name="Freeform 262"/>
          <p:cNvSpPr>
            <a:spLocks/>
          </p:cNvSpPr>
          <p:nvPr/>
        </p:nvSpPr>
        <p:spPr bwMode="auto">
          <a:xfrm>
            <a:off x="7721600" y="4064000"/>
            <a:ext cx="25400" cy="25400"/>
          </a:xfrm>
          <a:custGeom>
            <a:avLst/>
            <a:gdLst>
              <a:gd name="T0" fmla="*/ 0 w 16"/>
              <a:gd name="T1" fmla="*/ 20161250 h 16"/>
              <a:gd name="T2" fmla="*/ 20161250 w 16"/>
              <a:gd name="T3" fmla="*/ 0 h 16"/>
              <a:gd name="T4" fmla="*/ 40322500 w 16"/>
              <a:gd name="T5" fmla="*/ 0 h 16"/>
              <a:gd name="T6" fmla="*/ 20161250 w 16"/>
              <a:gd name="T7" fmla="*/ 40322500 h 16"/>
              <a:gd name="T8" fmla="*/ 0 w 16"/>
              <a:gd name="T9" fmla="*/ 40322500 h 16"/>
              <a:gd name="T10" fmla="*/ 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8"/>
                </a:moveTo>
                <a:lnTo>
                  <a:pt x="8" y="0"/>
                </a:lnTo>
                <a:lnTo>
                  <a:pt x="16" y="0"/>
                </a:lnTo>
                <a:lnTo>
                  <a:pt x="8" y="16"/>
                </a:lnTo>
                <a:lnTo>
                  <a:pt x="0" y="16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11" name="Freeform 263"/>
          <p:cNvSpPr>
            <a:spLocks/>
          </p:cNvSpPr>
          <p:nvPr/>
        </p:nvSpPr>
        <p:spPr bwMode="auto">
          <a:xfrm>
            <a:off x="7734300" y="4064000"/>
            <a:ext cx="25400" cy="38100"/>
          </a:xfrm>
          <a:custGeom>
            <a:avLst/>
            <a:gdLst>
              <a:gd name="T0" fmla="*/ 0 w 16"/>
              <a:gd name="T1" fmla="*/ 40322500 h 24"/>
              <a:gd name="T2" fmla="*/ 20161250 w 16"/>
              <a:gd name="T3" fmla="*/ 0 h 24"/>
              <a:gd name="T4" fmla="*/ 40322500 w 16"/>
              <a:gd name="T5" fmla="*/ 20161250 h 24"/>
              <a:gd name="T6" fmla="*/ 40322500 w 16"/>
              <a:gd name="T7" fmla="*/ 60483750 h 24"/>
              <a:gd name="T8" fmla="*/ 0 w 16"/>
              <a:gd name="T9" fmla="*/ 40322500 h 24"/>
              <a:gd name="T10" fmla="*/ 0 w 16"/>
              <a:gd name="T11" fmla="*/ 4032250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0" y="16"/>
                </a:moveTo>
                <a:lnTo>
                  <a:pt x="8" y="0"/>
                </a:lnTo>
                <a:lnTo>
                  <a:pt x="16" y="8"/>
                </a:lnTo>
                <a:lnTo>
                  <a:pt x="16" y="24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12" name="Freeform 264"/>
          <p:cNvSpPr>
            <a:spLocks/>
          </p:cNvSpPr>
          <p:nvPr/>
        </p:nvSpPr>
        <p:spPr bwMode="auto">
          <a:xfrm>
            <a:off x="7759700" y="4076700"/>
            <a:ext cx="25400" cy="25400"/>
          </a:xfrm>
          <a:custGeom>
            <a:avLst/>
            <a:gdLst>
              <a:gd name="T0" fmla="*/ 0 w 16"/>
              <a:gd name="T1" fmla="*/ 40322500 h 16"/>
              <a:gd name="T2" fmla="*/ 0 w 16"/>
              <a:gd name="T3" fmla="*/ 0 h 16"/>
              <a:gd name="T4" fmla="*/ 40322500 w 16"/>
              <a:gd name="T5" fmla="*/ 0 h 16"/>
              <a:gd name="T6" fmla="*/ 20161250 w 16"/>
              <a:gd name="T7" fmla="*/ 40322500 h 16"/>
              <a:gd name="T8" fmla="*/ 0 w 16"/>
              <a:gd name="T9" fmla="*/ 40322500 h 16"/>
              <a:gd name="T10" fmla="*/ 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13" name="Freeform 265"/>
          <p:cNvSpPr>
            <a:spLocks/>
          </p:cNvSpPr>
          <p:nvPr/>
        </p:nvSpPr>
        <p:spPr bwMode="auto">
          <a:xfrm>
            <a:off x="7772400" y="4076700"/>
            <a:ext cx="25400" cy="25400"/>
          </a:xfrm>
          <a:custGeom>
            <a:avLst/>
            <a:gdLst>
              <a:gd name="T0" fmla="*/ 0 w 16"/>
              <a:gd name="T1" fmla="*/ 40322500 h 16"/>
              <a:gd name="T2" fmla="*/ 20161250 w 16"/>
              <a:gd name="T3" fmla="*/ 0 h 16"/>
              <a:gd name="T4" fmla="*/ 40322500 w 16"/>
              <a:gd name="T5" fmla="*/ 20161250 h 16"/>
              <a:gd name="T6" fmla="*/ 40322500 w 16"/>
              <a:gd name="T7" fmla="*/ 40322500 h 16"/>
              <a:gd name="T8" fmla="*/ 0 w 16"/>
              <a:gd name="T9" fmla="*/ 40322500 h 16"/>
              <a:gd name="T10" fmla="*/ 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16"/>
                </a:moveTo>
                <a:lnTo>
                  <a:pt x="8" y="0"/>
                </a:lnTo>
                <a:lnTo>
                  <a:pt x="16" y="8"/>
                </a:lnTo>
                <a:lnTo>
                  <a:pt x="16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14" name="Freeform 266"/>
          <p:cNvSpPr>
            <a:spLocks/>
          </p:cNvSpPr>
          <p:nvPr/>
        </p:nvSpPr>
        <p:spPr bwMode="auto">
          <a:xfrm>
            <a:off x="7785100" y="4089400"/>
            <a:ext cx="25400" cy="25400"/>
          </a:xfrm>
          <a:custGeom>
            <a:avLst/>
            <a:gdLst>
              <a:gd name="T0" fmla="*/ 20161250 w 16"/>
              <a:gd name="T1" fmla="*/ 0 h 16"/>
              <a:gd name="T2" fmla="*/ 20161250 w 16"/>
              <a:gd name="T3" fmla="*/ 0 h 16"/>
              <a:gd name="T4" fmla="*/ 40322500 w 16"/>
              <a:gd name="T5" fmla="*/ 0 h 16"/>
              <a:gd name="T6" fmla="*/ 40322500 w 16"/>
              <a:gd name="T7" fmla="*/ 40322500 h 16"/>
              <a:gd name="T8" fmla="*/ 0 w 16"/>
              <a:gd name="T9" fmla="*/ 20161250 h 16"/>
              <a:gd name="T10" fmla="*/ 2016125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0"/>
                </a:moveTo>
                <a:lnTo>
                  <a:pt x="8" y="0"/>
                </a:lnTo>
                <a:lnTo>
                  <a:pt x="16" y="0"/>
                </a:lnTo>
                <a:lnTo>
                  <a:pt x="16" y="16"/>
                </a:ln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15" name="Freeform 267"/>
          <p:cNvSpPr>
            <a:spLocks/>
          </p:cNvSpPr>
          <p:nvPr/>
        </p:nvSpPr>
        <p:spPr bwMode="auto">
          <a:xfrm>
            <a:off x="7810500" y="4089400"/>
            <a:ext cx="25400" cy="25400"/>
          </a:xfrm>
          <a:custGeom>
            <a:avLst/>
            <a:gdLst>
              <a:gd name="T0" fmla="*/ 0 w 16"/>
              <a:gd name="T1" fmla="*/ 0 h 16"/>
              <a:gd name="T2" fmla="*/ 20161250 w 16"/>
              <a:gd name="T3" fmla="*/ 0 h 16"/>
              <a:gd name="T4" fmla="*/ 40322500 w 16"/>
              <a:gd name="T5" fmla="*/ 20161250 h 16"/>
              <a:gd name="T6" fmla="*/ 20161250 w 16"/>
              <a:gd name="T7" fmla="*/ 40322500 h 16"/>
              <a:gd name="T8" fmla="*/ 0 w 16"/>
              <a:gd name="T9" fmla="*/ 40322500 h 16"/>
              <a:gd name="T10" fmla="*/ 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0"/>
                </a:moveTo>
                <a:lnTo>
                  <a:pt x="8" y="0"/>
                </a:lnTo>
                <a:lnTo>
                  <a:pt x="16" y="8"/>
                </a:lnTo>
                <a:lnTo>
                  <a:pt x="8" y="16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16" name="Freeform 268"/>
          <p:cNvSpPr>
            <a:spLocks/>
          </p:cNvSpPr>
          <p:nvPr/>
        </p:nvSpPr>
        <p:spPr bwMode="auto">
          <a:xfrm>
            <a:off x="7823200" y="4102100"/>
            <a:ext cx="12700" cy="25400"/>
          </a:xfrm>
          <a:custGeom>
            <a:avLst/>
            <a:gdLst>
              <a:gd name="T0" fmla="*/ 0 w 8"/>
              <a:gd name="T1" fmla="*/ 20161250 h 16"/>
              <a:gd name="T2" fmla="*/ 20161250 w 8"/>
              <a:gd name="T3" fmla="*/ 0 h 16"/>
              <a:gd name="T4" fmla="*/ 20161250 w 8"/>
              <a:gd name="T5" fmla="*/ 0 h 16"/>
              <a:gd name="T6" fmla="*/ 20161250 w 8"/>
              <a:gd name="T7" fmla="*/ 40322500 h 16"/>
              <a:gd name="T8" fmla="*/ 0 w 8"/>
              <a:gd name="T9" fmla="*/ 20161250 h 16"/>
              <a:gd name="T10" fmla="*/ 0 w 8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0" y="8"/>
                </a:moveTo>
                <a:lnTo>
                  <a:pt x="8" y="0"/>
                </a:lnTo>
                <a:lnTo>
                  <a:pt x="8" y="16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17" name="Freeform 269"/>
          <p:cNvSpPr>
            <a:spLocks/>
          </p:cNvSpPr>
          <p:nvPr/>
        </p:nvSpPr>
        <p:spPr bwMode="auto">
          <a:xfrm>
            <a:off x="7835900" y="4102100"/>
            <a:ext cx="12700" cy="25400"/>
          </a:xfrm>
          <a:custGeom>
            <a:avLst/>
            <a:gdLst>
              <a:gd name="T0" fmla="*/ 0 w 8"/>
              <a:gd name="T1" fmla="*/ 40322500 h 16"/>
              <a:gd name="T2" fmla="*/ 0 w 8"/>
              <a:gd name="T3" fmla="*/ 0 h 16"/>
              <a:gd name="T4" fmla="*/ 20161250 w 8"/>
              <a:gd name="T5" fmla="*/ 0 h 16"/>
              <a:gd name="T6" fmla="*/ 20161250 w 8"/>
              <a:gd name="T7" fmla="*/ 40322500 h 16"/>
              <a:gd name="T8" fmla="*/ 0 w 8"/>
              <a:gd name="T9" fmla="*/ 40322500 h 16"/>
              <a:gd name="T10" fmla="*/ 0 w 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0" y="16"/>
                </a:move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18" name="Freeform 270"/>
          <p:cNvSpPr>
            <a:spLocks/>
          </p:cNvSpPr>
          <p:nvPr/>
        </p:nvSpPr>
        <p:spPr bwMode="auto">
          <a:xfrm>
            <a:off x="7848600" y="4102100"/>
            <a:ext cx="12700" cy="25400"/>
          </a:xfrm>
          <a:custGeom>
            <a:avLst/>
            <a:gdLst>
              <a:gd name="T0" fmla="*/ 0 w 8"/>
              <a:gd name="T1" fmla="*/ 40322500 h 16"/>
              <a:gd name="T2" fmla="*/ 0 w 8"/>
              <a:gd name="T3" fmla="*/ 0 h 16"/>
              <a:gd name="T4" fmla="*/ 20161250 w 8"/>
              <a:gd name="T5" fmla="*/ 0 h 16"/>
              <a:gd name="T6" fmla="*/ 20161250 w 8"/>
              <a:gd name="T7" fmla="*/ 40322500 h 16"/>
              <a:gd name="T8" fmla="*/ 0 w 8"/>
              <a:gd name="T9" fmla="*/ 40322500 h 16"/>
              <a:gd name="T10" fmla="*/ 0 w 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0" y="16"/>
                </a:move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19" name="Freeform 271"/>
          <p:cNvSpPr>
            <a:spLocks/>
          </p:cNvSpPr>
          <p:nvPr/>
        </p:nvSpPr>
        <p:spPr bwMode="auto">
          <a:xfrm>
            <a:off x="7861300" y="4102100"/>
            <a:ext cx="12700" cy="25400"/>
          </a:xfrm>
          <a:custGeom>
            <a:avLst/>
            <a:gdLst>
              <a:gd name="T0" fmla="*/ 0 w 8"/>
              <a:gd name="T1" fmla="*/ 40322500 h 16"/>
              <a:gd name="T2" fmla="*/ 0 w 8"/>
              <a:gd name="T3" fmla="*/ 0 h 16"/>
              <a:gd name="T4" fmla="*/ 20161250 w 8"/>
              <a:gd name="T5" fmla="*/ 0 h 16"/>
              <a:gd name="T6" fmla="*/ 20161250 w 8"/>
              <a:gd name="T7" fmla="*/ 40322500 h 16"/>
              <a:gd name="T8" fmla="*/ 0 w 8"/>
              <a:gd name="T9" fmla="*/ 40322500 h 16"/>
              <a:gd name="T10" fmla="*/ 0 w 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0" y="16"/>
                </a:move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20" name="Freeform 272"/>
          <p:cNvSpPr>
            <a:spLocks/>
          </p:cNvSpPr>
          <p:nvPr/>
        </p:nvSpPr>
        <p:spPr bwMode="auto">
          <a:xfrm>
            <a:off x="7874000" y="4102100"/>
            <a:ext cx="12700" cy="25400"/>
          </a:xfrm>
          <a:custGeom>
            <a:avLst/>
            <a:gdLst>
              <a:gd name="T0" fmla="*/ 0 w 8"/>
              <a:gd name="T1" fmla="*/ 0 h 16"/>
              <a:gd name="T2" fmla="*/ 0 w 8"/>
              <a:gd name="T3" fmla="*/ 0 h 16"/>
              <a:gd name="T4" fmla="*/ 20161250 w 8"/>
              <a:gd name="T5" fmla="*/ 0 h 16"/>
              <a:gd name="T6" fmla="*/ 20161250 w 8"/>
              <a:gd name="T7" fmla="*/ 40322500 h 16"/>
              <a:gd name="T8" fmla="*/ 0 w 8"/>
              <a:gd name="T9" fmla="*/ 40322500 h 16"/>
              <a:gd name="T10" fmla="*/ 0 w 8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21" name="Freeform 273"/>
          <p:cNvSpPr>
            <a:spLocks/>
          </p:cNvSpPr>
          <p:nvPr/>
        </p:nvSpPr>
        <p:spPr bwMode="auto">
          <a:xfrm>
            <a:off x="7886700" y="4102100"/>
            <a:ext cx="12700" cy="38100"/>
          </a:xfrm>
          <a:custGeom>
            <a:avLst/>
            <a:gdLst>
              <a:gd name="T0" fmla="*/ 0 w 8"/>
              <a:gd name="T1" fmla="*/ 0 h 24"/>
              <a:gd name="T2" fmla="*/ 0 w 8"/>
              <a:gd name="T3" fmla="*/ 20161250 h 24"/>
              <a:gd name="T4" fmla="*/ 20161250 w 8"/>
              <a:gd name="T5" fmla="*/ 20161250 h 24"/>
              <a:gd name="T6" fmla="*/ 0 w 8"/>
              <a:gd name="T7" fmla="*/ 60483750 h 24"/>
              <a:gd name="T8" fmla="*/ 0 w 8"/>
              <a:gd name="T9" fmla="*/ 40322500 h 24"/>
              <a:gd name="T10" fmla="*/ 0 w 8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24"/>
              <a:gd name="T20" fmla="*/ 8 w 8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24">
                <a:moveTo>
                  <a:pt x="0" y="0"/>
                </a:moveTo>
                <a:lnTo>
                  <a:pt x="0" y="8"/>
                </a:lnTo>
                <a:lnTo>
                  <a:pt x="8" y="8"/>
                </a:lnTo>
                <a:lnTo>
                  <a:pt x="0" y="24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22" name="Freeform 274"/>
          <p:cNvSpPr>
            <a:spLocks/>
          </p:cNvSpPr>
          <p:nvPr/>
        </p:nvSpPr>
        <p:spPr bwMode="auto">
          <a:xfrm>
            <a:off x="7886700" y="4114800"/>
            <a:ext cx="12700" cy="25400"/>
          </a:xfrm>
          <a:custGeom>
            <a:avLst/>
            <a:gdLst>
              <a:gd name="T0" fmla="*/ 0 w 8"/>
              <a:gd name="T1" fmla="*/ 40322500 h 16"/>
              <a:gd name="T2" fmla="*/ 20161250 w 8"/>
              <a:gd name="T3" fmla="*/ 0 h 16"/>
              <a:gd name="T4" fmla="*/ 20161250 w 8"/>
              <a:gd name="T5" fmla="*/ 0 h 16"/>
              <a:gd name="T6" fmla="*/ 20161250 w 8"/>
              <a:gd name="T7" fmla="*/ 40322500 h 16"/>
              <a:gd name="T8" fmla="*/ 0 w 8"/>
              <a:gd name="T9" fmla="*/ 40322500 h 16"/>
              <a:gd name="T10" fmla="*/ 0 w 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0" y="16"/>
                </a:moveTo>
                <a:lnTo>
                  <a:pt x="8" y="0"/>
                </a:lnTo>
                <a:lnTo>
                  <a:pt x="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23" name="Freeform 275"/>
          <p:cNvSpPr>
            <a:spLocks/>
          </p:cNvSpPr>
          <p:nvPr/>
        </p:nvSpPr>
        <p:spPr bwMode="auto">
          <a:xfrm>
            <a:off x="7899400" y="4114800"/>
            <a:ext cx="1588" cy="25400"/>
          </a:xfrm>
          <a:custGeom>
            <a:avLst/>
            <a:gdLst>
              <a:gd name="T0" fmla="*/ 0 w 1588"/>
              <a:gd name="T1" fmla="*/ 40322500 h 16"/>
              <a:gd name="T2" fmla="*/ 0 w 1588"/>
              <a:gd name="T3" fmla="*/ 0 h 16"/>
              <a:gd name="T4" fmla="*/ 0 w 1588"/>
              <a:gd name="T5" fmla="*/ 0 h 16"/>
              <a:gd name="T6" fmla="*/ 0 w 1588"/>
              <a:gd name="T7" fmla="*/ 40322500 h 16"/>
              <a:gd name="T8" fmla="*/ 0 w 1588"/>
              <a:gd name="T9" fmla="*/ 40322500 h 16"/>
              <a:gd name="T10" fmla="*/ 0 w 158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88"/>
              <a:gd name="T19" fmla="*/ 0 h 16"/>
              <a:gd name="T20" fmla="*/ 1588 w 158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88" h="16">
                <a:moveTo>
                  <a:pt x="0" y="16"/>
                </a:moveTo>
                <a:lnTo>
                  <a:pt x="0" y="0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24" name="Freeform 276"/>
          <p:cNvSpPr>
            <a:spLocks/>
          </p:cNvSpPr>
          <p:nvPr/>
        </p:nvSpPr>
        <p:spPr bwMode="auto">
          <a:xfrm>
            <a:off x="7899400" y="4114800"/>
            <a:ext cx="12700" cy="25400"/>
          </a:xfrm>
          <a:custGeom>
            <a:avLst/>
            <a:gdLst>
              <a:gd name="T0" fmla="*/ 0 w 8"/>
              <a:gd name="T1" fmla="*/ 40322500 h 16"/>
              <a:gd name="T2" fmla="*/ 0 w 8"/>
              <a:gd name="T3" fmla="*/ 0 h 16"/>
              <a:gd name="T4" fmla="*/ 20161250 w 8"/>
              <a:gd name="T5" fmla="*/ 0 h 16"/>
              <a:gd name="T6" fmla="*/ 20161250 w 8"/>
              <a:gd name="T7" fmla="*/ 40322500 h 16"/>
              <a:gd name="T8" fmla="*/ 0 w 8"/>
              <a:gd name="T9" fmla="*/ 40322500 h 16"/>
              <a:gd name="T10" fmla="*/ 0 w 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0" y="16"/>
                </a:move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25" name="Freeform 277"/>
          <p:cNvSpPr>
            <a:spLocks/>
          </p:cNvSpPr>
          <p:nvPr/>
        </p:nvSpPr>
        <p:spPr bwMode="auto">
          <a:xfrm>
            <a:off x="7912100" y="4114800"/>
            <a:ext cx="12700" cy="25400"/>
          </a:xfrm>
          <a:custGeom>
            <a:avLst/>
            <a:gdLst>
              <a:gd name="T0" fmla="*/ 0 w 8"/>
              <a:gd name="T1" fmla="*/ 40322500 h 16"/>
              <a:gd name="T2" fmla="*/ 0 w 8"/>
              <a:gd name="T3" fmla="*/ 0 h 16"/>
              <a:gd name="T4" fmla="*/ 20161250 w 8"/>
              <a:gd name="T5" fmla="*/ 0 h 16"/>
              <a:gd name="T6" fmla="*/ 20161250 w 8"/>
              <a:gd name="T7" fmla="*/ 40322500 h 16"/>
              <a:gd name="T8" fmla="*/ 0 w 8"/>
              <a:gd name="T9" fmla="*/ 40322500 h 16"/>
              <a:gd name="T10" fmla="*/ 0 w 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0" y="16"/>
                </a:move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26" name="Freeform 278"/>
          <p:cNvSpPr>
            <a:spLocks/>
          </p:cNvSpPr>
          <p:nvPr/>
        </p:nvSpPr>
        <p:spPr bwMode="auto">
          <a:xfrm>
            <a:off x="7924800" y="4114800"/>
            <a:ext cx="1588" cy="25400"/>
          </a:xfrm>
          <a:custGeom>
            <a:avLst/>
            <a:gdLst>
              <a:gd name="T0" fmla="*/ 0 w 1588"/>
              <a:gd name="T1" fmla="*/ 40322500 h 16"/>
              <a:gd name="T2" fmla="*/ 0 w 1588"/>
              <a:gd name="T3" fmla="*/ 0 h 16"/>
              <a:gd name="T4" fmla="*/ 0 w 1588"/>
              <a:gd name="T5" fmla="*/ 0 h 16"/>
              <a:gd name="T6" fmla="*/ 0 w 1588"/>
              <a:gd name="T7" fmla="*/ 40322500 h 16"/>
              <a:gd name="T8" fmla="*/ 0 w 1588"/>
              <a:gd name="T9" fmla="*/ 40322500 h 16"/>
              <a:gd name="T10" fmla="*/ 0 w 158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88"/>
              <a:gd name="T19" fmla="*/ 0 h 16"/>
              <a:gd name="T20" fmla="*/ 1588 w 158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88" h="16">
                <a:moveTo>
                  <a:pt x="0" y="16"/>
                </a:moveTo>
                <a:lnTo>
                  <a:pt x="0" y="0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27" name="Freeform 279"/>
          <p:cNvSpPr>
            <a:spLocks/>
          </p:cNvSpPr>
          <p:nvPr/>
        </p:nvSpPr>
        <p:spPr bwMode="auto">
          <a:xfrm>
            <a:off x="7924800" y="4114800"/>
            <a:ext cx="12700" cy="25400"/>
          </a:xfrm>
          <a:custGeom>
            <a:avLst/>
            <a:gdLst>
              <a:gd name="T0" fmla="*/ 0 w 8"/>
              <a:gd name="T1" fmla="*/ 40322500 h 16"/>
              <a:gd name="T2" fmla="*/ 0 w 8"/>
              <a:gd name="T3" fmla="*/ 0 h 16"/>
              <a:gd name="T4" fmla="*/ 0 w 8"/>
              <a:gd name="T5" fmla="*/ 0 h 16"/>
              <a:gd name="T6" fmla="*/ 20161250 w 8"/>
              <a:gd name="T7" fmla="*/ 40322500 h 16"/>
              <a:gd name="T8" fmla="*/ 0 w 8"/>
              <a:gd name="T9" fmla="*/ 40322500 h 16"/>
              <a:gd name="T10" fmla="*/ 0 w 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0" y="16"/>
                </a:moveTo>
                <a:lnTo>
                  <a:pt x="0" y="0"/>
                </a:lnTo>
                <a:lnTo>
                  <a:pt x="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28" name="Freeform 280"/>
          <p:cNvSpPr>
            <a:spLocks/>
          </p:cNvSpPr>
          <p:nvPr/>
        </p:nvSpPr>
        <p:spPr bwMode="auto">
          <a:xfrm>
            <a:off x="7924800" y="4114800"/>
            <a:ext cx="25400" cy="25400"/>
          </a:xfrm>
          <a:custGeom>
            <a:avLst/>
            <a:gdLst>
              <a:gd name="T0" fmla="*/ 20161250 w 16"/>
              <a:gd name="T1" fmla="*/ 40322500 h 16"/>
              <a:gd name="T2" fmla="*/ 0 w 16"/>
              <a:gd name="T3" fmla="*/ 0 h 16"/>
              <a:gd name="T4" fmla="*/ 20161250 w 16"/>
              <a:gd name="T5" fmla="*/ 0 h 16"/>
              <a:gd name="T6" fmla="*/ 40322500 w 16"/>
              <a:gd name="T7" fmla="*/ 20161250 h 16"/>
              <a:gd name="T8" fmla="*/ 20161250 w 16"/>
              <a:gd name="T9" fmla="*/ 40322500 h 16"/>
              <a:gd name="T10" fmla="*/ 2016125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16"/>
                </a:moveTo>
                <a:lnTo>
                  <a:pt x="0" y="0"/>
                </a:lnTo>
                <a:lnTo>
                  <a:pt x="8" y="0"/>
                </a:lnTo>
                <a:lnTo>
                  <a:pt x="16" y="8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29" name="Freeform 281"/>
          <p:cNvSpPr>
            <a:spLocks/>
          </p:cNvSpPr>
          <p:nvPr/>
        </p:nvSpPr>
        <p:spPr bwMode="auto">
          <a:xfrm>
            <a:off x="7924800" y="4102100"/>
            <a:ext cx="25400" cy="25400"/>
          </a:xfrm>
          <a:custGeom>
            <a:avLst/>
            <a:gdLst>
              <a:gd name="T0" fmla="*/ 40322500 w 16"/>
              <a:gd name="T1" fmla="*/ 40322500 h 16"/>
              <a:gd name="T2" fmla="*/ 0 w 16"/>
              <a:gd name="T3" fmla="*/ 20161250 h 16"/>
              <a:gd name="T4" fmla="*/ 20161250 w 16"/>
              <a:gd name="T5" fmla="*/ 0 h 16"/>
              <a:gd name="T6" fmla="*/ 40322500 w 16"/>
              <a:gd name="T7" fmla="*/ 40322500 h 16"/>
              <a:gd name="T8" fmla="*/ 40322500 w 16"/>
              <a:gd name="T9" fmla="*/ 40322500 h 16"/>
              <a:gd name="T10" fmla="*/ 4032250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16"/>
                </a:moveTo>
                <a:lnTo>
                  <a:pt x="0" y="8"/>
                </a:lnTo>
                <a:lnTo>
                  <a:pt x="8" y="0"/>
                </a:lnTo>
                <a:lnTo>
                  <a:pt x="16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30" name="Freeform 282"/>
          <p:cNvSpPr>
            <a:spLocks/>
          </p:cNvSpPr>
          <p:nvPr/>
        </p:nvSpPr>
        <p:spPr bwMode="auto">
          <a:xfrm>
            <a:off x="7924800" y="4114800"/>
            <a:ext cx="25400" cy="12700"/>
          </a:xfrm>
          <a:custGeom>
            <a:avLst/>
            <a:gdLst>
              <a:gd name="T0" fmla="*/ 40322500 w 16"/>
              <a:gd name="T1" fmla="*/ 20161250 h 8"/>
              <a:gd name="T2" fmla="*/ 0 w 16"/>
              <a:gd name="T3" fmla="*/ 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0 h 8"/>
              <a:gd name="T10" fmla="*/ 4032250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8"/>
                </a:moveTo>
                <a:lnTo>
                  <a:pt x="0" y="0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31" name="Freeform 283"/>
          <p:cNvSpPr>
            <a:spLocks/>
          </p:cNvSpPr>
          <p:nvPr/>
        </p:nvSpPr>
        <p:spPr bwMode="auto">
          <a:xfrm>
            <a:off x="7924800" y="4114800"/>
            <a:ext cx="25400" cy="1588"/>
          </a:xfrm>
          <a:custGeom>
            <a:avLst/>
            <a:gdLst>
              <a:gd name="T0" fmla="*/ 40322500 w 16"/>
              <a:gd name="T1" fmla="*/ 0 h 1588"/>
              <a:gd name="T2" fmla="*/ 0 w 16"/>
              <a:gd name="T3" fmla="*/ 0 h 1588"/>
              <a:gd name="T4" fmla="*/ 0 w 16"/>
              <a:gd name="T5" fmla="*/ 0 h 1588"/>
              <a:gd name="T6" fmla="*/ 40322500 w 16"/>
              <a:gd name="T7" fmla="*/ 0 h 1588"/>
              <a:gd name="T8" fmla="*/ 40322500 w 16"/>
              <a:gd name="T9" fmla="*/ 0 h 1588"/>
              <a:gd name="T10" fmla="*/ 40322500 w 16"/>
              <a:gd name="T11" fmla="*/ 0 h 15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588"/>
              <a:gd name="T20" fmla="*/ 16 w 16"/>
              <a:gd name="T21" fmla="*/ 1588 h 15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588">
                <a:moveTo>
                  <a:pt x="16" y="0"/>
                </a:move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32" name="Freeform 284"/>
          <p:cNvSpPr>
            <a:spLocks/>
          </p:cNvSpPr>
          <p:nvPr/>
        </p:nvSpPr>
        <p:spPr bwMode="auto">
          <a:xfrm>
            <a:off x="7924800" y="4102100"/>
            <a:ext cx="25400" cy="12700"/>
          </a:xfrm>
          <a:custGeom>
            <a:avLst/>
            <a:gdLst>
              <a:gd name="T0" fmla="*/ 40322500 w 16"/>
              <a:gd name="T1" fmla="*/ 20161250 h 8"/>
              <a:gd name="T2" fmla="*/ 0 w 16"/>
              <a:gd name="T3" fmla="*/ 2016125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20161250 h 8"/>
              <a:gd name="T10" fmla="*/ 4032250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8"/>
                </a:move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33" name="Freeform 285"/>
          <p:cNvSpPr>
            <a:spLocks/>
          </p:cNvSpPr>
          <p:nvPr/>
        </p:nvSpPr>
        <p:spPr bwMode="auto">
          <a:xfrm>
            <a:off x="7924800" y="4089400"/>
            <a:ext cx="25400" cy="12700"/>
          </a:xfrm>
          <a:custGeom>
            <a:avLst/>
            <a:gdLst>
              <a:gd name="T0" fmla="*/ 40322500 w 16"/>
              <a:gd name="T1" fmla="*/ 20161250 h 8"/>
              <a:gd name="T2" fmla="*/ 0 w 16"/>
              <a:gd name="T3" fmla="*/ 2016125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20161250 h 8"/>
              <a:gd name="T10" fmla="*/ 4032250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8"/>
                </a:move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34" name="Freeform 286"/>
          <p:cNvSpPr>
            <a:spLocks/>
          </p:cNvSpPr>
          <p:nvPr/>
        </p:nvSpPr>
        <p:spPr bwMode="auto">
          <a:xfrm>
            <a:off x="7924800" y="4089400"/>
            <a:ext cx="25400" cy="1588"/>
          </a:xfrm>
          <a:custGeom>
            <a:avLst/>
            <a:gdLst>
              <a:gd name="T0" fmla="*/ 40322500 w 16"/>
              <a:gd name="T1" fmla="*/ 0 h 1588"/>
              <a:gd name="T2" fmla="*/ 0 w 16"/>
              <a:gd name="T3" fmla="*/ 0 h 1588"/>
              <a:gd name="T4" fmla="*/ 0 w 16"/>
              <a:gd name="T5" fmla="*/ 0 h 1588"/>
              <a:gd name="T6" fmla="*/ 40322500 w 16"/>
              <a:gd name="T7" fmla="*/ 0 h 1588"/>
              <a:gd name="T8" fmla="*/ 40322500 w 16"/>
              <a:gd name="T9" fmla="*/ 0 h 1588"/>
              <a:gd name="T10" fmla="*/ 40322500 w 16"/>
              <a:gd name="T11" fmla="*/ 0 h 15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588"/>
              <a:gd name="T20" fmla="*/ 16 w 16"/>
              <a:gd name="T21" fmla="*/ 1588 h 15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588">
                <a:moveTo>
                  <a:pt x="16" y="0"/>
                </a:move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35" name="Freeform 287"/>
          <p:cNvSpPr>
            <a:spLocks/>
          </p:cNvSpPr>
          <p:nvPr/>
        </p:nvSpPr>
        <p:spPr bwMode="auto">
          <a:xfrm>
            <a:off x="7924800" y="4076700"/>
            <a:ext cx="25400" cy="12700"/>
          </a:xfrm>
          <a:custGeom>
            <a:avLst/>
            <a:gdLst>
              <a:gd name="T0" fmla="*/ 40322500 w 16"/>
              <a:gd name="T1" fmla="*/ 20161250 h 8"/>
              <a:gd name="T2" fmla="*/ 0 w 16"/>
              <a:gd name="T3" fmla="*/ 2016125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20161250 h 8"/>
              <a:gd name="T10" fmla="*/ 4032250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8"/>
                </a:move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36" name="Freeform 288"/>
          <p:cNvSpPr>
            <a:spLocks/>
          </p:cNvSpPr>
          <p:nvPr/>
        </p:nvSpPr>
        <p:spPr bwMode="auto">
          <a:xfrm>
            <a:off x="7924800" y="4064000"/>
            <a:ext cx="25400" cy="25400"/>
          </a:xfrm>
          <a:custGeom>
            <a:avLst/>
            <a:gdLst>
              <a:gd name="T0" fmla="*/ 40322500 w 16"/>
              <a:gd name="T1" fmla="*/ 20161250 h 16"/>
              <a:gd name="T2" fmla="*/ 0 w 16"/>
              <a:gd name="T3" fmla="*/ 40322500 h 16"/>
              <a:gd name="T4" fmla="*/ 0 w 16"/>
              <a:gd name="T5" fmla="*/ 20161250 h 16"/>
              <a:gd name="T6" fmla="*/ 40322500 w 16"/>
              <a:gd name="T7" fmla="*/ 0 h 16"/>
              <a:gd name="T8" fmla="*/ 40322500 w 16"/>
              <a:gd name="T9" fmla="*/ 20161250 h 16"/>
              <a:gd name="T10" fmla="*/ 4032250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8"/>
                </a:moveTo>
                <a:lnTo>
                  <a:pt x="0" y="16"/>
                </a:ln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37" name="Freeform 289"/>
          <p:cNvSpPr>
            <a:spLocks/>
          </p:cNvSpPr>
          <p:nvPr/>
        </p:nvSpPr>
        <p:spPr bwMode="auto">
          <a:xfrm>
            <a:off x="7924800" y="4064000"/>
            <a:ext cx="25400" cy="12700"/>
          </a:xfrm>
          <a:custGeom>
            <a:avLst/>
            <a:gdLst>
              <a:gd name="T0" fmla="*/ 40322500 w 16"/>
              <a:gd name="T1" fmla="*/ 0 h 8"/>
              <a:gd name="T2" fmla="*/ 0 w 16"/>
              <a:gd name="T3" fmla="*/ 20161250 h 8"/>
              <a:gd name="T4" fmla="*/ 0 w 16"/>
              <a:gd name="T5" fmla="*/ 20161250 h 8"/>
              <a:gd name="T6" fmla="*/ 20161250 w 16"/>
              <a:gd name="T7" fmla="*/ 0 h 8"/>
              <a:gd name="T8" fmla="*/ 40322500 w 16"/>
              <a:gd name="T9" fmla="*/ 0 h 8"/>
              <a:gd name="T10" fmla="*/ 4032250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0"/>
                </a:move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38" name="Freeform 290"/>
          <p:cNvSpPr>
            <a:spLocks/>
          </p:cNvSpPr>
          <p:nvPr/>
        </p:nvSpPr>
        <p:spPr bwMode="auto">
          <a:xfrm>
            <a:off x="7912100" y="4051300"/>
            <a:ext cx="25400" cy="25400"/>
          </a:xfrm>
          <a:custGeom>
            <a:avLst/>
            <a:gdLst>
              <a:gd name="T0" fmla="*/ 40322500 w 16"/>
              <a:gd name="T1" fmla="*/ 20161250 h 16"/>
              <a:gd name="T2" fmla="*/ 20161250 w 16"/>
              <a:gd name="T3" fmla="*/ 40322500 h 16"/>
              <a:gd name="T4" fmla="*/ 0 w 16"/>
              <a:gd name="T5" fmla="*/ 20161250 h 16"/>
              <a:gd name="T6" fmla="*/ 40322500 w 16"/>
              <a:gd name="T7" fmla="*/ 0 h 16"/>
              <a:gd name="T8" fmla="*/ 40322500 w 16"/>
              <a:gd name="T9" fmla="*/ 0 h 16"/>
              <a:gd name="T10" fmla="*/ 4032250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8"/>
                </a:move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39" name="Freeform 291"/>
          <p:cNvSpPr>
            <a:spLocks/>
          </p:cNvSpPr>
          <p:nvPr/>
        </p:nvSpPr>
        <p:spPr bwMode="auto">
          <a:xfrm>
            <a:off x="7912100" y="4038600"/>
            <a:ext cx="25400" cy="25400"/>
          </a:xfrm>
          <a:custGeom>
            <a:avLst/>
            <a:gdLst>
              <a:gd name="T0" fmla="*/ 0 w 16"/>
              <a:gd name="T1" fmla="*/ 40322500 h 16"/>
              <a:gd name="T2" fmla="*/ 0 w 16"/>
              <a:gd name="T3" fmla="*/ 40322500 h 16"/>
              <a:gd name="T4" fmla="*/ 0 w 16"/>
              <a:gd name="T5" fmla="*/ 40322500 h 16"/>
              <a:gd name="T6" fmla="*/ 20161250 w 16"/>
              <a:gd name="T7" fmla="*/ 0 h 16"/>
              <a:gd name="T8" fmla="*/ 40322500 w 16"/>
              <a:gd name="T9" fmla="*/ 20161250 h 16"/>
              <a:gd name="T10" fmla="*/ 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16"/>
                </a:moveTo>
                <a:lnTo>
                  <a:pt x="0" y="16"/>
                </a:lnTo>
                <a:lnTo>
                  <a:pt x="8" y="0"/>
                </a:lnTo>
                <a:lnTo>
                  <a:pt x="16" y="8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40" name="Freeform 292"/>
          <p:cNvSpPr>
            <a:spLocks/>
          </p:cNvSpPr>
          <p:nvPr/>
        </p:nvSpPr>
        <p:spPr bwMode="auto">
          <a:xfrm>
            <a:off x="7899400" y="4038600"/>
            <a:ext cx="25400" cy="25400"/>
          </a:xfrm>
          <a:custGeom>
            <a:avLst/>
            <a:gdLst>
              <a:gd name="T0" fmla="*/ 20161250 w 16"/>
              <a:gd name="T1" fmla="*/ 40322500 h 16"/>
              <a:gd name="T2" fmla="*/ 0 w 16"/>
              <a:gd name="T3" fmla="*/ 20161250 h 16"/>
              <a:gd name="T4" fmla="*/ 0 w 16"/>
              <a:gd name="T5" fmla="*/ 20161250 h 16"/>
              <a:gd name="T6" fmla="*/ 40322500 w 16"/>
              <a:gd name="T7" fmla="*/ 0 h 16"/>
              <a:gd name="T8" fmla="*/ 40322500 w 16"/>
              <a:gd name="T9" fmla="*/ 0 h 16"/>
              <a:gd name="T10" fmla="*/ 2016125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16"/>
                </a:moveTo>
                <a:lnTo>
                  <a:pt x="0" y="8"/>
                </a:lnTo>
                <a:lnTo>
                  <a:pt x="16" y="0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41" name="Freeform 293"/>
          <p:cNvSpPr>
            <a:spLocks/>
          </p:cNvSpPr>
          <p:nvPr/>
        </p:nvSpPr>
        <p:spPr bwMode="auto">
          <a:xfrm>
            <a:off x="7886700" y="4025900"/>
            <a:ext cx="38100" cy="25400"/>
          </a:xfrm>
          <a:custGeom>
            <a:avLst/>
            <a:gdLst>
              <a:gd name="T0" fmla="*/ 60483750 w 24"/>
              <a:gd name="T1" fmla="*/ 20161250 h 16"/>
              <a:gd name="T2" fmla="*/ 20161250 w 24"/>
              <a:gd name="T3" fmla="*/ 40322500 h 16"/>
              <a:gd name="T4" fmla="*/ 0 w 24"/>
              <a:gd name="T5" fmla="*/ 20161250 h 16"/>
              <a:gd name="T6" fmla="*/ 40322500 w 24"/>
              <a:gd name="T7" fmla="*/ 0 h 16"/>
              <a:gd name="T8" fmla="*/ 60483750 w 24"/>
              <a:gd name="T9" fmla="*/ 20161250 h 16"/>
              <a:gd name="T10" fmla="*/ 60483750 w 24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24" y="8"/>
                </a:move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lnTo>
                  <a:pt x="24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42" name="Freeform 294"/>
          <p:cNvSpPr>
            <a:spLocks/>
          </p:cNvSpPr>
          <p:nvPr/>
        </p:nvSpPr>
        <p:spPr bwMode="auto">
          <a:xfrm>
            <a:off x="7874000" y="4000500"/>
            <a:ext cx="38100" cy="38100"/>
          </a:xfrm>
          <a:custGeom>
            <a:avLst/>
            <a:gdLst>
              <a:gd name="T0" fmla="*/ 60483750 w 24"/>
              <a:gd name="T1" fmla="*/ 40322500 h 24"/>
              <a:gd name="T2" fmla="*/ 20161250 w 24"/>
              <a:gd name="T3" fmla="*/ 60483750 h 24"/>
              <a:gd name="T4" fmla="*/ 0 w 24"/>
              <a:gd name="T5" fmla="*/ 40322500 h 24"/>
              <a:gd name="T6" fmla="*/ 40322500 w 24"/>
              <a:gd name="T7" fmla="*/ 0 h 24"/>
              <a:gd name="T8" fmla="*/ 60483750 w 24"/>
              <a:gd name="T9" fmla="*/ 40322500 h 24"/>
              <a:gd name="T10" fmla="*/ 60483750 w 24"/>
              <a:gd name="T11" fmla="*/ 4032250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24" y="16"/>
                </a:moveTo>
                <a:lnTo>
                  <a:pt x="8" y="24"/>
                </a:lnTo>
                <a:lnTo>
                  <a:pt x="0" y="16"/>
                </a:lnTo>
                <a:lnTo>
                  <a:pt x="16" y="0"/>
                </a:lnTo>
                <a:lnTo>
                  <a:pt x="24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43" name="Freeform 295"/>
          <p:cNvSpPr>
            <a:spLocks/>
          </p:cNvSpPr>
          <p:nvPr/>
        </p:nvSpPr>
        <p:spPr bwMode="auto">
          <a:xfrm>
            <a:off x="7861300" y="3987800"/>
            <a:ext cx="38100" cy="38100"/>
          </a:xfrm>
          <a:custGeom>
            <a:avLst/>
            <a:gdLst>
              <a:gd name="T0" fmla="*/ 60483750 w 24"/>
              <a:gd name="T1" fmla="*/ 20161250 h 24"/>
              <a:gd name="T2" fmla="*/ 40322500 w 24"/>
              <a:gd name="T3" fmla="*/ 60483750 h 24"/>
              <a:gd name="T4" fmla="*/ 0 w 24"/>
              <a:gd name="T5" fmla="*/ 40322500 h 24"/>
              <a:gd name="T6" fmla="*/ 40322500 w 24"/>
              <a:gd name="T7" fmla="*/ 0 h 24"/>
              <a:gd name="T8" fmla="*/ 60483750 w 24"/>
              <a:gd name="T9" fmla="*/ 20161250 h 24"/>
              <a:gd name="T10" fmla="*/ 60483750 w 24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24" y="8"/>
                </a:moveTo>
                <a:lnTo>
                  <a:pt x="16" y="24"/>
                </a:lnTo>
                <a:lnTo>
                  <a:pt x="0" y="16"/>
                </a:lnTo>
                <a:lnTo>
                  <a:pt x="16" y="0"/>
                </a:lnTo>
                <a:lnTo>
                  <a:pt x="24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44" name="Freeform 296"/>
          <p:cNvSpPr>
            <a:spLocks/>
          </p:cNvSpPr>
          <p:nvPr/>
        </p:nvSpPr>
        <p:spPr bwMode="auto">
          <a:xfrm>
            <a:off x="7264400" y="4140200"/>
            <a:ext cx="254000" cy="266700"/>
          </a:xfrm>
          <a:custGeom>
            <a:avLst/>
            <a:gdLst>
              <a:gd name="T0" fmla="*/ 403225000 w 160"/>
              <a:gd name="T1" fmla="*/ 201612500 h 168"/>
              <a:gd name="T2" fmla="*/ 403225000 w 160"/>
              <a:gd name="T3" fmla="*/ 282257500 h 168"/>
              <a:gd name="T4" fmla="*/ 342741250 w 160"/>
              <a:gd name="T5" fmla="*/ 362902500 h 168"/>
              <a:gd name="T6" fmla="*/ 282257500 w 160"/>
              <a:gd name="T7" fmla="*/ 403225000 h 168"/>
              <a:gd name="T8" fmla="*/ 201612500 w 160"/>
              <a:gd name="T9" fmla="*/ 423386250 h 168"/>
              <a:gd name="T10" fmla="*/ 201612500 w 160"/>
              <a:gd name="T11" fmla="*/ 423386250 h 168"/>
              <a:gd name="T12" fmla="*/ 120967500 w 160"/>
              <a:gd name="T13" fmla="*/ 403225000 h 168"/>
              <a:gd name="T14" fmla="*/ 60483750 w 160"/>
              <a:gd name="T15" fmla="*/ 362902500 h 168"/>
              <a:gd name="T16" fmla="*/ 20161250 w 160"/>
              <a:gd name="T17" fmla="*/ 282257500 h 168"/>
              <a:gd name="T18" fmla="*/ 0 w 160"/>
              <a:gd name="T19" fmla="*/ 201612500 h 168"/>
              <a:gd name="T20" fmla="*/ 0 w 160"/>
              <a:gd name="T21" fmla="*/ 201612500 h 168"/>
              <a:gd name="T22" fmla="*/ 20161250 w 160"/>
              <a:gd name="T23" fmla="*/ 120967500 h 168"/>
              <a:gd name="T24" fmla="*/ 60483750 w 160"/>
              <a:gd name="T25" fmla="*/ 60483750 h 168"/>
              <a:gd name="T26" fmla="*/ 120967500 w 160"/>
              <a:gd name="T27" fmla="*/ 20161250 h 168"/>
              <a:gd name="T28" fmla="*/ 201612500 w 160"/>
              <a:gd name="T29" fmla="*/ 0 h 168"/>
              <a:gd name="T30" fmla="*/ 201612500 w 160"/>
              <a:gd name="T31" fmla="*/ 0 h 168"/>
              <a:gd name="T32" fmla="*/ 282257500 w 160"/>
              <a:gd name="T33" fmla="*/ 20161250 h 168"/>
              <a:gd name="T34" fmla="*/ 342741250 w 160"/>
              <a:gd name="T35" fmla="*/ 60483750 h 168"/>
              <a:gd name="T36" fmla="*/ 403225000 w 160"/>
              <a:gd name="T37" fmla="*/ 120967500 h 168"/>
              <a:gd name="T38" fmla="*/ 403225000 w 160"/>
              <a:gd name="T39" fmla="*/ 201612500 h 16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60"/>
              <a:gd name="T61" fmla="*/ 0 h 168"/>
              <a:gd name="T62" fmla="*/ 160 w 160"/>
              <a:gd name="T63" fmla="*/ 168 h 16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60" h="168">
                <a:moveTo>
                  <a:pt x="160" y="80"/>
                </a:moveTo>
                <a:lnTo>
                  <a:pt x="160" y="112"/>
                </a:lnTo>
                <a:lnTo>
                  <a:pt x="136" y="144"/>
                </a:lnTo>
                <a:lnTo>
                  <a:pt x="112" y="160"/>
                </a:lnTo>
                <a:lnTo>
                  <a:pt x="80" y="168"/>
                </a:lnTo>
                <a:lnTo>
                  <a:pt x="48" y="160"/>
                </a:lnTo>
                <a:lnTo>
                  <a:pt x="24" y="144"/>
                </a:lnTo>
                <a:lnTo>
                  <a:pt x="8" y="112"/>
                </a:lnTo>
                <a:lnTo>
                  <a:pt x="0" y="80"/>
                </a:lnTo>
                <a:lnTo>
                  <a:pt x="8" y="48"/>
                </a:lnTo>
                <a:lnTo>
                  <a:pt x="24" y="24"/>
                </a:lnTo>
                <a:lnTo>
                  <a:pt x="48" y="8"/>
                </a:lnTo>
                <a:lnTo>
                  <a:pt x="80" y="0"/>
                </a:lnTo>
                <a:lnTo>
                  <a:pt x="112" y="8"/>
                </a:lnTo>
                <a:lnTo>
                  <a:pt x="136" y="24"/>
                </a:lnTo>
                <a:lnTo>
                  <a:pt x="160" y="48"/>
                </a:lnTo>
                <a:lnTo>
                  <a:pt x="160" y="8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45" name="Freeform 297"/>
          <p:cNvSpPr>
            <a:spLocks/>
          </p:cNvSpPr>
          <p:nvPr/>
        </p:nvSpPr>
        <p:spPr bwMode="auto">
          <a:xfrm>
            <a:off x="7493000" y="4267200"/>
            <a:ext cx="38100" cy="50800"/>
          </a:xfrm>
          <a:custGeom>
            <a:avLst/>
            <a:gdLst>
              <a:gd name="T0" fmla="*/ 20161250 w 24"/>
              <a:gd name="T1" fmla="*/ 0 h 32"/>
              <a:gd name="T2" fmla="*/ 60483750 w 24"/>
              <a:gd name="T3" fmla="*/ 20161250 h 32"/>
              <a:gd name="T4" fmla="*/ 40322500 w 24"/>
              <a:gd name="T5" fmla="*/ 80645000 h 32"/>
              <a:gd name="T6" fmla="*/ 0 w 24"/>
              <a:gd name="T7" fmla="*/ 80645000 h 32"/>
              <a:gd name="T8" fmla="*/ 20161250 w 24"/>
              <a:gd name="T9" fmla="*/ 0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2"/>
              <a:gd name="T17" fmla="*/ 24 w 24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2">
                <a:moveTo>
                  <a:pt x="8" y="0"/>
                </a:moveTo>
                <a:lnTo>
                  <a:pt x="24" y="8"/>
                </a:lnTo>
                <a:lnTo>
                  <a:pt x="16" y="32"/>
                </a:lnTo>
                <a:lnTo>
                  <a:pt x="0" y="32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46" name="Freeform 298"/>
          <p:cNvSpPr>
            <a:spLocks/>
          </p:cNvSpPr>
          <p:nvPr/>
        </p:nvSpPr>
        <p:spPr bwMode="auto">
          <a:xfrm>
            <a:off x="7467600" y="4318000"/>
            <a:ext cx="50800" cy="50800"/>
          </a:xfrm>
          <a:custGeom>
            <a:avLst/>
            <a:gdLst>
              <a:gd name="T0" fmla="*/ 80645000 w 32"/>
              <a:gd name="T1" fmla="*/ 20161250 h 32"/>
              <a:gd name="T2" fmla="*/ 80645000 w 32"/>
              <a:gd name="T3" fmla="*/ 20161250 h 32"/>
              <a:gd name="T4" fmla="*/ 40322500 w 32"/>
              <a:gd name="T5" fmla="*/ 80645000 h 32"/>
              <a:gd name="T6" fmla="*/ 0 w 32"/>
              <a:gd name="T7" fmla="*/ 60483750 h 32"/>
              <a:gd name="T8" fmla="*/ 40322500 w 32"/>
              <a:gd name="T9" fmla="*/ 0 h 32"/>
              <a:gd name="T10" fmla="*/ 80645000 w 32"/>
              <a:gd name="T11" fmla="*/ 0 h 32"/>
              <a:gd name="T12" fmla="*/ 80645000 w 32"/>
              <a:gd name="T13" fmla="*/ 0 h 32"/>
              <a:gd name="T14" fmla="*/ 80645000 w 32"/>
              <a:gd name="T15" fmla="*/ 20161250 h 32"/>
              <a:gd name="T16" fmla="*/ 80645000 w 32"/>
              <a:gd name="T17" fmla="*/ 2016125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32"/>
              <a:gd name="T29" fmla="*/ 32 w 32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32">
                <a:moveTo>
                  <a:pt x="32" y="8"/>
                </a:moveTo>
                <a:lnTo>
                  <a:pt x="32" y="8"/>
                </a:lnTo>
                <a:lnTo>
                  <a:pt x="16" y="32"/>
                </a:lnTo>
                <a:lnTo>
                  <a:pt x="0" y="24"/>
                </a:lnTo>
                <a:lnTo>
                  <a:pt x="16" y="0"/>
                </a:lnTo>
                <a:lnTo>
                  <a:pt x="32" y="0"/>
                </a:lnTo>
                <a:lnTo>
                  <a:pt x="32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47" name="Freeform 299"/>
          <p:cNvSpPr>
            <a:spLocks/>
          </p:cNvSpPr>
          <p:nvPr/>
        </p:nvSpPr>
        <p:spPr bwMode="auto">
          <a:xfrm>
            <a:off x="7429500" y="4343400"/>
            <a:ext cx="63500" cy="50800"/>
          </a:xfrm>
          <a:custGeom>
            <a:avLst/>
            <a:gdLst>
              <a:gd name="T0" fmla="*/ 80645000 w 40"/>
              <a:gd name="T1" fmla="*/ 40322500 h 32"/>
              <a:gd name="T2" fmla="*/ 80645000 w 40"/>
              <a:gd name="T3" fmla="*/ 40322500 h 32"/>
              <a:gd name="T4" fmla="*/ 20161250 w 40"/>
              <a:gd name="T5" fmla="*/ 80645000 h 32"/>
              <a:gd name="T6" fmla="*/ 0 w 40"/>
              <a:gd name="T7" fmla="*/ 60483750 h 32"/>
              <a:gd name="T8" fmla="*/ 60483750 w 40"/>
              <a:gd name="T9" fmla="*/ 0 h 32"/>
              <a:gd name="T10" fmla="*/ 100806250 w 40"/>
              <a:gd name="T11" fmla="*/ 40322500 h 32"/>
              <a:gd name="T12" fmla="*/ 100806250 w 40"/>
              <a:gd name="T13" fmla="*/ 40322500 h 32"/>
              <a:gd name="T14" fmla="*/ 80645000 w 40"/>
              <a:gd name="T15" fmla="*/ 40322500 h 32"/>
              <a:gd name="T16" fmla="*/ 80645000 w 40"/>
              <a:gd name="T17" fmla="*/ 4032250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"/>
              <a:gd name="T28" fmla="*/ 0 h 32"/>
              <a:gd name="T29" fmla="*/ 40 w 40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" h="32">
                <a:moveTo>
                  <a:pt x="32" y="16"/>
                </a:moveTo>
                <a:lnTo>
                  <a:pt x="32" y="16"/>
                </a:lnTo>
                <a:lnTo>
                  <a:pt x="8" y="32"/>
                </a:lnTo>
                <a:lnTo>
                  <a:pt x="0" y="24"/>
                </a:lnTo>
                <a:lnTo>
                  <a:pt x="24" y="0"/>
                </a:lnTo>
                <a:lnTo>
                  <a:pt x="40" y="16"/>
                </a:lnTo>
                <a:lnTo>
                  <a:pt x="32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48" name="Freeform 300"/>
          <p:cNvSpPr>
            <a:spLocks/>
          </p:cNvSpPr>
          <p:nvPr/>
        </p:nvSpPr>
        <p:spPr bwMode="auto">
          <a:xfrm>
            <a:off x="7391400" y="4368800"/>
            <a:ext cx="50800" cy="38100"/>
          </a:xfrm>
          <a:custGeom>
            <a:avLst/>
            <a:gdLst>
              <a:gd name="T0" fmla="*/ 80645000 w 32"/>
              <a:gd name="T1" fmla="*/ 40322500 h 24"/>
              <a:gd name="T2" fmla="*/ 80645000 w 32"/>
              <a:gd name="T3" fmla="*/ 40322500 h 24"/>
              <a:gd name="T4" fmla="*/ 0 w 32"/>
              <a:gd name="T5" fmla="*/ 60483750 h 24"/>
              <a:gd name="T6" fmla="*/ 0 w 32"/>
              <a:gd name="T7" fmla="*/ 20161250 h 24"/>
              <a:gd name="T8" fmla="*/ 80645000 w 32"/>
              <a:gd name="T9" fmla="*/ 0 h 24"/>
              <a:gd name="T10" fmla="*/ 80645000 w 32"/>
              <a:gd name="T11" fmla="*/ 40322500 h 24"/>
              <a:gd name="T12" fmla="*/ 80645000 w 32"/>
              <a:gd name="T13" fmla="*/ 40322500 h 24"/>
              <a:gd name="T14" fmla="*/ 80645000 w 32"/>
              <a:gd name="T15" fmla="*/ 40322500 h 24"/>
              <a:gd name="T16" fmla="*/ 80645000 w 32"/>
              <a:gd name="T17" fmla="*/ 4032250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24"/>
              <a:gd name="T29" fmla="*/ 32 w 32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24">
                <a:moveTo>
                  <a:pt x="32" y="16"/>
                </a:moveTo>
                <a:lnTo>
                  <a:pt x="32" y="16"/>
                </a:lnTo>
                <a:lnTo>
                  <a:pt x="0" y="24"/>
                </a:lnTo>
                <a:lnTo>
                  <a:pt x="0" y="8"/>
                </a:lnTo>
                <a:lnTo>
                  <a:pt x="32" y="0"/>
                </a:lnTo>
                <a:lnTo>
                  <a:pt x="32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49" name="Freeform 301"/>
          <p:cNvSpPr>
            <a:spLocks/>
          </p:cNvSpPr>
          <p:nvPr/>
        </p:nvSpPr>
        <p:spPr bwMode="auto">
          <a:xfrm>
            <a:off x="7340600" y="4368800"/>
            <a:ext cx="50800" cy="38100"/>
          </a:xfrm>
          <a:custGeom>
            <a:avLst/>
            <a:gdLst>
              <a:gd name="T0" fmla="*/ 80645000 w 32"/>
              <a:gd name="T1" fmla="*/ 60483750 h 24"/>
              <a:gd name="T2" fmla="*/ 80645000 w 32"/>
              <a:gd name="T3" fmla="*/ 60483750 h 24"/>
              <a:gd name="T4" fmla="*/ 0 w 32"/>
              <a:gd name="T5" fmla="*/ 40322500 h 24"/>
              <a:gd name="T6" fmla="*/ 20161250 w 32"/>
              <a:gd name="T7" fmla="*/ 0 h 24"/>
              <a:gd name="T8" fmla="*/ 80645000 w 32"/>
              <a:gd name="T9" fmla="*/ 20161250 h 24"/>
              <a:gd name="T10" fmla="*/ 80645000 w 32"/>
              <a:gd name="T11" fmla="*/ 60483750 h 24"/>
              <a:gd name="T12" fmla="*/ 80645000 w 32"/>
              <a:gd name="T13" fmla="*/ 60483750 h 24"/>
              <a:gd name="T14" fmla="*/ 80645000 w 32"/>
              <a:gd name="T15" fmla="*/ 60483750 h 24"/>
              <a:gd name="T16" fmla="*/ 80645000 w 32"/>
              <a:gd name="T17" fmla="*/ 6048375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24"/>
              <a:gd name="T29" fmla="*/ 32 w 32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24">
                <a:moveTo>
                  <a:pt x="32" y="24"/>
                </a:moveTo>
                <a:lnTo>
                  <a:pt x="32" y="24"/>
                </a:lnTo>
                <a:lnTo>
                  <a:pt x="0" y="16"/>
                </a:lnTo>
                <a:lnTo>
                  <a:pt x="8" y="0"/>
                </a:lnTo>
                <a:lnTo>
                  <a:pt x="32" y="8"/>
                </a:lnTo>
                <a:lnTo>
                  <a:pt x="32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50" name="Freeform 302"/>
          <p:cNvSpPr>
            <a:spLocks/>
          </p:cNvSpPr>
          <p:nvPr/>
        </p:nvSpPr>
        <p:spPr bwMode="auto">
          <a:xfrm>
            <a:off x="7302500" y="4343400"/>
            <a:ext cx="50800" cy="50800"/>
          </a:xfrm>
          <a:custGeom>
            <a:avLst/>
            <a:gdLst>
              <a:gd name="T0" fmla="*/ 60483750 w 32"/>
              <a:gd name="T1" fmla="*/ 80645000 h 32"/>
              <a:gd name="T2" fmla="*/ 60483750 w 32"/>
              <a:gd name="T3" fmla="*/ 80645000 h 32"/>
              <a:gd name="T4" fmla="*/ 0 w 32"/>
              <a:gd name="T5" fmla="*/ 40322500 h 32"/>
              <a:gd name="T6" fmla="*/ 20161250 w 32"/>
              <a:gd name="T7" fmla="*/ 0 h 32"/>
              <a:gd name="T8" fmla="*/ 80645000 w 32"/>
              <a:gd name="T9" fmla="*/ 60483750 h 32"/>
              <a:gd name="T10" fmla="*/ 60483750 w 32"/>
              <a:gd name="T11" fmla="*/ 80645000 h 32"/>
              <a:gd name="T12" fmla="*/ 60483750 w 32"/>
              <a:gd name="T13" fmla="*/ 80645000 h 32"/>
              <a:gd name="T14" fmla="*/ 60483750 w 32"/>
              <a:gd name="T15" fmla="*/ 80645000 h 32"/>
              <a:gd name="T16" fmla="*/ 60483750 w 32"/>
              <a:gd name="T17" fmla="*/ 8064500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32"/>
              <a:gd name="T29" fmla="*/ 32 w 32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32">
                <a:moveTo>
                  <a:pt x="24" y="32"/>
                </a:moveTo>
                <a:lnTo>
                  <a:pt x="24" y="32"/>
                </a:lnTo>
                <a:lnTo>
                  <a:pt x="0" y="16"/>
                </a:lnTo>
                <a:lnTo>
                  <a:pt x="8" y="0"/>
                </a:lnTo>
                <a:lnTo>
                  <a:pt x="32" y="24"/>
                </a:lnTo>
                <a:lnTo>
                  <a:pt x="24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51" name="Freeform 303"/>
          <p:cNvSpPr>
            <a:spLocks/>
          </p:cNvSpPr>
          <p:nvPr/>
        </p:nvSpPr>
        <p:spPr bwMode="auto">
          <a:xfrm>
            <a:off x="7277100" y="4318000"/>
            <a:ext cx="38100" cy="50800"/>
          </a:xfrm>
          <a:custGeom>
            <a:avLst/>
            <a:gdLst>
              <a:gd name="T0" fmla="*/ 40322500 w 24"/>
              <a:gd name="T1" fmla="*/ 80645000 h 32"/>
              <a:gd name="T2" fmla="*/ 40322500 w 24"/>
              <a:gd name="T3" fmla="*/ 80645000 h 32"/>
              <a:gd name="T4" fmla="*/ 0 w 24"/>
              <a:gd name="T5" fmla="*/ 20161250 h 32"/>
              <a:gd name="T6" fmla="*/ 20161250 w 24"/>
              <a:gd name="T7" fmla="*/ 0 h 32"/>
              <a:gd name="T8" fmla="*/ 60483750 w 24"/>
              <a:gd name="T9" fmla="*/ 60483750 h 32"/>
              <a:gd name="T10" fmla="*/ 40322500 w 24"/>
              <a:gd name="T11" fmla="*/ 80645000 h 32"/>
              <a:gd name="T12" fmla="*/ 40322500 w 24"/>
              <a:gd name="T13" fmla="*/ 80645000 h 32"/>
              <a:gd name="T14" fmla="*/ 40322500 w 24"/>
              <a:gd name="T15" fmla="*/ 80645000 h 32"/>
              <a:gd name="T16" fmla="*/ 40322500 w 24"/>
              <a:gd name="T17" fmla="*/ 8064500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32"/>
              <a:gd name="T29" fmla="*/ 24 w 24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32">
                <a:moveTo>
                  <a:pt x="16" y="32"/>
                </a:moveTo>
                <a:lnTo>
                  <a:pt x="16" y="32"/>
                </a:lnTo>
                <a:lnTo>
                  <a:pt x="0" y="8"/>
                </a:lnTo>
                <a:lnTo>
                  <a:pt x="8" y="0"/>
                </a:lnTo>
                <a:lnTo>
                  <a:pt x="24" y="24"/>
                </a:lnTo>
                <a:lnTo>
                  <a:pt x="16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52" name="Freeform 304"/>
          <p:cNvSpPr>
            <a:spLocks/>
          </p:cNvSpPr>
          <p:nvPr/>
        </p:nvSpPr>
        <p:spPr bwMode="auto">
          <a:xfrm>
            <a:off x="7264400" y="4267200"/>
            <a:ext cx="25400" cy="63500"/>
          </a:xfrm>
          <a:custGeom>
            <a:avLst/>
            <a:gdLst>
              <a:gd name="T0" fmla="*/ 0 w 16"/>
              <a:gd name="T1" fmla="*/ 80645000 h 40"/>
              <a:gd name="T2" fmla="*/ 0 w 16"/>
              <a:gd name="T3" fmla="*/ 80645000 h 40"/>
              <a:gd name="T4" fmla="*/ 0 w 16"/>
              <a:gd name="T5" fmla="*/ 20161250 h 40"/>
              <a:gd name="T6" fmla="*/ 40322500 w 16"/>
              <a:gd name="T7" fmla="*/ 0 h 40"/>
              <a:gd name="T8" fmla="*/ 40322500 w 16"/>
              <a:gd name="T9" fmla="*/ 80645000 h 40"/>
              <a:gd name="T10" fmla="*/ 20161250 w 16"/>
              <a:gd name="T11" fmla="*/ 100806250 h 40"/>
              <a:gd name="T12" fmla="*/ 20161250 w 16"/>
              <a:gd name="T13" fmla="*/ 100806250 h 40"/>
              <a:gd name="T14" fmla="*/ 0 w 16"/>
              <a:gd name="T15" fmla="*/ 100806250 h 40"/>
              <a:gd name="T16" fmla="*/ 0 w 16"/>
              <a:gd name="T17" fmla="*/ 80645000 h 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"/>
              <a:gd name="T28" fmla="*/ 0 h 40"/>
              <a:gd name="T29" fmla="*/ 16 w 16"/>
              <a:gd name="T30" fmla="*/ 40 h 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" h="40">
                <a:moveTo>
                  <a:pt x="0" y="32"/>
                </a:moveTo>
                <a:lnTo>
                  <a:pt x="0" y="32"/>
                </a:lnTo>
                <a:lnTo>
                  <a:pt x="0" y="8"/>
                </a:lnTo>
                <a:lnTo>
                  <a:pt x="16" y="0"/>
                </a:lnTo>
                <a:lnTo>
                  <a:pt x="16" y="32"/>
                </a:lnTo>
                <a:lnTo>
                  <a:pt x="8" y="40"/>
                </a:lnTo>
                <a:lnTo>
                  <a:pt x="0" y="40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53" name="Freeform 305"/>
          <p:cNvSpPr>
            <a:spLocks/>
          </p:cNvSpPr>
          <p:nvPr/>
        </p:nvSpPr>
        <p:spPr bwMode="auto">
          <a:xfrm>
            <a:off x="7264400" y="4229100"/>
            <a:ext cx="25400" cy="50800"/>
          </a:xfrm>
          <a:custGeom>
            <a:avLst/>
            <a:gdLst>
              <a:gd name="T0" fmla="*/ 0 w 16"/>
              <a:gd name="T1" fmla="*/ 60483750 h 32"/>
              <a:gd name="T2" fmla="*/ 0 w 16"/>
              <a:gd name="T3" fmla="*/ 60483750 h 32"/>
              <a:gd name="T4" fmla="*/ 0 w 16"/>
              <a:gd name="T5" fmla="*/ 0 h 32"/>
              <a:gd name="T6" fmla="*/ 40322500 w 16"/>
              <a:gd name="T7" fmla="*/ 0 h 32"/>
              <a:gd name="T8" fmla="*/ 40322500 w 16"/>
              <a:gd name="T9" fmla="*/ 80645000 h 32"/>
              <a:gd name="T10" fmla="*/ 0 w 16"/>
              <a:gd name="T11" fmla="*/ 80645000 h 32"/>
              <a:gd name="T12" fmla="*/ 0 w 16"/>
              <a:gd name="T13" fmla="*/ 80645000 h 32"/>
              <a:gd name="T14" fmla="*/ 0 w 16"/>
              <a:gd name="T15" fmla="*/ 60483750 h 32"/>
              <a:gd name="T16" fmla="*/ 0 w 16"/>
              <a:gd name="T17" fmla="*/ 6048375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"/>
              <a:gd name="T28" fmla="*/ 0 h 32"/>
              <a:gd name="T29" fmla="*/ 16 w 16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" h="32">
                <a:moveTo>
                  <a:pt x="0" y="24"/>
                </a:moveTo>
                <a:lnTo>
                  <a:pt x="0" y="24"/>
                </a:lnTo>
                <a:lnTo>
                  <a:pt x="0" y="0"/>
                </a:lnTo>
                <a:lnTo>
                  <a:pt x="16" y="0"/>
                </a:lnTo>
                <a:lnTo>
                  <a:pt x="16" y="32"/>
                </a:lnTo>
                <a:lnTo>
                  <a:pt x="0" y="32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54" name="Freeform 306"/>
          <p:cNvSpPr>
            <a:spLocks/>
          </p:cNvSpPr>
          <p:nvPr/>
        </p:nvSpPr>
        <p:spPr bwMode="auto">
          <a:xfrm>
            <a:off x="7264400" y="4178300"/>
            <a:ext cx="50800" cy="50800"/>
          </a:xfrm>
          <a:custGeom>
            <a:avLst/>
            <a:gdLst>
              <a:gd name="T0" fmla="*/ 20161250 w 32"/>
              <a:gd name="T1" fmla="*/ 60483750 h 32"/>
              <a:gd name="T2" fmla="*/ 20161250 w 32"/>
              <a:gd name="T3" fmla="*/ 60483750 h 32"/>
              <a:gd name="T4" fmla="*/ 60483750 w 32"/>
              <a:gd name="T5" fmla="*/ 0 h 32"/>
              <a:gd name="T6" fmla="*/ 80645000 w 32"/>
              <a:gd name="T7" fmla="*/ 20161250 h 32"/>
              <a:gd name="T8" fmla="*/ 40322500 w 32"/>
              <a:gd name="T9" fmla="*/ 80645000 h 32"/>
              <a:gd name="T10" fmla="*/ 0 w 32"/>
              <a:gd name="T11" fmla="*/ 80645000 h 32"/>
              <a:gd name="T12" fmla="*/ 0 w 32"/>
              <a:gd name="T13" fmla="*/ 80645000 h 32"/>
              <a:gd name="T14" fmla="*/ 0 w 32"/>
              <a:gd name="T15" fmla="*/ 60483750 h 32"/>
              <a:gd name="T16" fmla="*/ 20161250 w 32"/>
              <a:gd name="T17" fmla="*/ 6048375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32"/>
              <a:gd name="T29" fmla="*/ 32 w 32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32">
                <a:moveTo>
                  <a:pt x="8" y="24"/>
                </a:moveTo>
                <a:lnTo>
                  <a:pt x="8" y="24"/>
                </a:lnTo>
                <a:lnTo>
                  <a:pt x="24" y="0"/>
                </a:lnTo>
                <a:lnTo>
                  <a:pt x="32" y="8"/>
                </a:lnTo>
                <a:lnTo>
                  <a:pt x="16" y="32"/>
                </a:lnTo>
                <a:lnTo>
                  <a:pt x="0" y="32"/>
                </a:lnTo>
                <a:lnTo>
                  <a:pt x="0" y="24"/>
                </a:lnTo>
                <a:lnTo>
                  <a:pt x="8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55" name="Freeform 307"/>
          <p:cNvSpPr>
            <a:spLocks/>
          </p:cNvSpPr>
          <p:nvPr/>
        </p:nvSpPr>
        <p:spPr bwMode="auto">
          <a:xfrm>
            <a:off x="7302500" y="4152900"/>
            <a:ext cx="50800" cy="38100"/>
          </a:xfrm>
          <a:custGeom>
            <a:avLst/>
            <a:gdLst>
              <a:gd name="T0" fmla="*/ 0 w 32"/>
              <a:gd name="T1" fmla="*/ 40322500 h 24"/>
              <a:gd name="T2" fmla="*/ 0 w 32"/>
              <a:gd name="T3" fmla="*/ 40322500 h 24"/>
              <a:gd name="T4" fmla="*/ 60483750 w 32"/>
              <a:gd name="T5" fmla="*/ 0 h 24"/>
              <a:gd name="T6" fmla="*/ 80645000 w 32"/>
              <a:gd name="T7" fmla="*/ 20161250 h 24"/>
              <a:gd name="T8" fmla="*/ 20161250 w 32"/>
              <a:gd name="T9" fmla="*/ 60483750 h 24"/>
              <a:gd name="T10" fmla="*/ 0 w 32"/>
              <a:gd name="T11" fmla="*/ 40322500 h 24"/>
              <a:gd name="T12" fmla="*/ 0 w 32"/>
              <a:gd name="T13" fmla="*/ 40322500 h 24"/>
              <a:gd name="T14" fmla="*/ 0 w 32"/>
              <a:gd name="T15" fmla="*/ 40322500 h 24"/>
              <a:gd name="T16" fmla="*/ 0 w 32"/>
              <a:gd name="T17" fmla="*/ 4032250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24"/>
              <a:gd name="T29" fmla="*/ 32 w 32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24">
                <a:moveTo>
                  <a:pt x="0" y="16"/>
                </a:moveTo>
                <a:lnTo>
                  <a:pt x="0" y="16"/>
                </a:lnTo>
                <a:lnTo>
                  <a:pt x="24" y="0"/>
                </a:lnTo>
                <a:lnTo>
                  <a:pt x="32" y="8"/>
                </a:lnTo>
                <a:lnTo>
                  <a:pt x="8" y="24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56" name="Freeform 308"/>
          <p:cNvSpPr>
            <a:spLocks/>
          </p:cNvSpPr>
          <p:nvPr/>
        </p:nvSpPr>
        <p:spPr bwMode="auto">
          <a:xfrm>
            <a:off x="7340600" y="4140200"/>
            <a:ext cx="50800" cy="38100"/>
          </a:xfrm>
          <a:custGeom>
            <a:avLst/>
            <a:gdLst>
              <a:gd name="T0" fmla="*/ 0 w 32"/>
              <a:gd name="T1" fmla="*/ 20161250 h 24"/>
              <a:gd name="T2" fmla="*/ 0 w 32"/>
              <a:gd name="T3" fmla="*/ 20161250 h 24"/>
              <a:gd name="T4" fmla="*/ 80645000 w 32"/>
              <a:gd name="T5" fmla="*/ 0 h 24"/>
              <a:gd name="T6" fmla="*/ 80645000 w 32"/>
              <a:gd name="T7" fmla="*/ 40322500 h 24"/>
              <a:gd name="T8" fmla="*/ 20161250 w 32"/>
              <a:gd name="T9" fmla="*/ 60483750 h 24"/>
              <a:gd name="T10" fmla="*/ 0 w 32"/>
              <a:gd name="T11" fmla="*/ 20161250 h 24"/>
              <a:gd name="T12" fmla="*/ 0 w 32"/>
              <a:gd name="T13" fmla="*/ 20161250 h 24"/>
              <a:gd name="T14" fmla="*/ 0 w 32"/>
              <a:gd name="T15" fmla="*/ 20161250 h 24"/>
              <a:gd name="T16" fmla="*/ 0 w 32"/>
              <a:gd name="T17" fmla="*/ 2016125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24"/>
              <a:gd name="T29" fmla="*/ 32 w 32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24">
                <a:moveTo>
                  <a:pt x="0" y="8"/>
                </a:moveTo>
                <a:lnTo>
                  <a:pt x="0" y="8"/>
                </a:lnTo>
                <a:lnTo>
                  <a:pt x="32" y="0"/>
                </a:lnTo>
                <a:lnTo>
                  <a:pt x="32" y="16"/>
                </a:lnTo>
                <a:lnTo>
                  <a:pt x="8" y="24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57" name="Freeform 309"/>
          <p:cNvSpPr>
            <a:spLocks/>
          </p:cNvSpPr>
          <p:nvPr/>
        </p:nvSpPr>
        <p:spPr bwMode="auto">
          <a:xfrm>
            <a:off x="7391400" y="4140200"/>
            <a:ext cx="50800" cy="38100"/>
          </a:xfrm>
          <a:custGeom>
            <a:avLst/>
            <a:gdLst>
              <a:gd name="T0" fmla="*/ 0 w 32"/>
              <a:gd name="T1" fmla="*/ 0 h 24"/>
              <a:gd name="T2" fmla="*/ 0 w 32"/>
              <a:gd name="T3" fmla="*/ 0 h 24"/>
              <a:gd name="T4" fmla="*/ 80645000 w 32"/>
              <a:gd name="T5" fmla="*/ 20161250 h 24"/>
              <a:gd name="T6" fmla="*/ 80645000 w 32"/>
              <a:gd name="T7" fmla="*/ 60483750 h 24"/>
              <a:gd name="T8" fmla="*/ 0 w 32"/>
              <a:gd name="T9" fmla="*/ 40322500 h 24"/>
              <a:gd name="T10" fmla="*/ 0 w 32"/>
              <a:gd name="T11" fmla="*/ 0 h 24"/>
              <a:gd name="T12" fmla="*/ 0 w 32"/>
              <a:gd name="T13" fmla="*/ 0 h 24"/>
              <a:gd name="T14" fmla="*/ 0 w 32"/>
              <a:gd name="T15" fmla="*/ 0 h 24"/>
              <a:gd name="T16" fmla="*/ 0 w 32"/>
              <a:gd name="T17" fmla="*/ 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24"/>
              <a:gd name="T29" fmla="*/ 32 w 32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24">
                <a:moveTo>
                  <a:pt x="0" y="0"/>
                </a:moveTo>
                <a:lnTo>
                  <a:pt x="0" y="0"/>
                </a:lnTo>
                <a:lnTo>
                  <a:pt x="32" y="8"/>
                </a:lnTo>
                <a:lnTo>
                  <a:pt x="32" y="24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58" name="Freeform 310"/>
          <p:cNvSpPr>
            <a:spLocks/>
          </p:cNvSpPr>
          <p:nvPr/>
        </p:nvSpPr>
        <p:spPr bwMode="auto">
          <a:xfrm>
            <a:off x="7429500" y="4152900"/>
            <a:ext cx="50800" cy="38100"/>
          </a:xfrm>
          <a:custGeom>
            <a:avLst/>
            <a:gdLst>
              <a:gd name="T0" fmla="*/ 20161250 w 32"/>
              <a:gd name="T1" fmla="*/ 0 h 24"/>
              <a:gd name="T2" fmla="*/ 20161250 w 32"/>
              <a:gd name="T3" fmla="*/ 0 h 24"/>
              <a:gd name="T4" fmla="*/ 80645000 w 32"/>
              <a:gd name="T5" fmla="*/ 40322500 h 24"/>
              <a:gd name="T6" fmla="*/ 60483750 w 32"/>
              <a:gd name="T7" fmla="*/ 60483750 h 24"/>
              <a:gd name="T8" fmla="*/ 0 w 32"/>
              <a:gd name="T9" fmla="*/ 20161250 h 24"/>
              <a:gd name="T10" fmla="*/ 20161250 w 32"/>
              <a:gd name="T11" fmla="*/ 0 h 24"/>
              <a:gd name="T12" fmla="*/ 20161250 w 32"/>
              <a:gd name="T13" fmla="*/ 0 h 24"/>
              <a:gd name="T14" fmla="*/ 20161250 w 32"/>
              <a:gd name="T15" fmla="*/ 0 h 24"/>
              <a:gd name="T16" fmla="*/ 20161250 w 32"/>
              <a:gd name="T17" fmla="*/ 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24"/>
              <a:gd name="T29" fmla="*/ 32 w 32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24">
                <a:moveTo>
                  <a:pt x="8" y="0"/>
                </a:moveTo>
                <a:lnTo>
                  <a:pt x="8" y="0"/>
                </a:lnTo>
                <a:lnTo>
                  <a:pt x="32" y="16"/>
                </a:lnTo>
                <a:lnTo>
                  <a:pt x="24" y="24"/>
                </a:ln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59" name="Freeform 311"/>
          <p:cNvSpPr>
            <a:spLocks/>
          </p:cNvSpPr>
          <p:nvPr/>
        </p:nvSpPr>
        <p:spPr bwMode="auto">
          <a:xfrm>
            <a:off x="7467600" y="4178300"/>
            <a:ext cx="50800" cy="50800"/>
          </a:xfrm>
          <a:custGeom>
            <a:avLst/>
            <a:gdLst>
              <a:gd name="T0" fmla="*/ 40322500 w 32"/>
              <a:gd name="T1" fmla="*/ 0 h 32"/>
              <a:gd name="T2" fmla="*/ 40322500 w 32"/>
              <a:gd name="T3" fmla="*/ 0 h 32"/>
              <a:gd name="T4" fmla="*/ 80645000 w 32"/>
              <a:gd name="T5" fmla="*/ 60483750 h 32"/>
              <a:gd name="T6" fmla="*/ 40322500 w 32"/>
              <a:gd name="T7" fmla="*/ 80645000 h 32"/>
              <a:gd name="T8" fmla="*/ 0 w 32"/>
              <a:gd name="T9" fmla="*/ 20161250 h 32"/>
              <a:gd name="T10" fmla="*/ 20161250 w 32"/>
              <a:gd name="T11" fmla="*/ 0 h 32"/>
              <a:gd name="T12" fmla="*/ 20161250 w 32"/>
              <a:gd name="T13" fmla="*/ 0 h 32"/>
              <a:gd name="T14" fmla="*/ 20161250 w 32"/>
              <a:gd name="T15" fmla="*/ 0 h 32"/>
              <a:gd name="T16" fmla="*/ 40322500 w 32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32"/>
              <a:gd name="T29" fmla="*/ 32 w 32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32">
                <a:moveTo>
                  <a:pt x="16" y="0"/>
                </a:moveTo>
                <a:lnTo>
                  <a:pt x="16" y="0"/>
                </a:lnTo>
                <a:lnTo>
                  <a:pt x="32" y="24"/>
                </a:lnTo>
                <a:lnTo>
                  <a:pt x="16" y="32"/>
                </a:ln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60" name="Freeform 312"/>
          <p:cNvSpPr>
            <a:spLocks/>
          </p:cNvSpPr>
          <p:nvPr/>
        </p:nvSpPr>
        <p:spPr bwMode="auto">
          <a:xfrm>
            <a:off x="7493000" y="4216400"/>
            <a:ext cx="38100" cy="63500"/>
          </a:xfrm>
          <a:custGeom>
            <a:avLst/>
            <a:gdLst>
              <a:gd name="T0" fmla="*/ 40322500 w 24"/>
              <a:gd name="T1" fmla="*/ 20161250 h 40"/>
              <a:gd name="T2" fmla="*/ 40322500 w 24"/>
              <a:gd name="T3" fmla="*/ 20161250 h 40"/>
              <a:gd name="T4" fmla="*/ 60483750 w 24"/>
              <a:gd name="T5" fmla="*/ 80645000 h 40"/>
              <a:gd name="T6" fmla="*/ 20161250 w 24"/>
              <a:gd name="T7" fmla="*/ 100806250 h 40"/>
              <a:gd name="T8" fmla="*/ 0 w 24"/>
              <a:gd name="T9" fmla="*/ 20161250 h 40"/>
              <a:gd name="T10" fmla="*/ 40322500 w 24"/>
              <a:gd name="T11" fmla="*/ 0 h 40"/>
              <a:gd name="T12" fmla="*/ 40322500 w 24"/>
              <a:gd name="T13" fmla="*/ 0 h 40"/>
              <a:gd name="T14" fmla="*/ 40322500 w 24"/>
              <a:gd name="T15" fmla="*/ 0 h 40"/>
              <a:gd name="T16" fmla="*/ 40322500 w 24"/>
              <a:gd name="T17" fmla="*/ 20161250 h 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40"/>
              <a:gd name="T29" fmla="*/ 24 w 24"/>
              <a:gd name="T30" fmla="*/ 40 h 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40">
                <a:moveTo>
                  <a:pt x="16" y="8"/>
                </a:moveTo>
                <a:lnTo>
                  <a:pt x="16" y="8"/>
                </a:lnTo>
                <a:lnTo>
                  <a:pt x="24" y="32"/>
                </a:lnTo>
                <a:lnTo>
                  <a:pt x="8" y="40"/>
                </a:ln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61" name="Freeform 313"/>
          <p:cNvSpPr>
            <a:spLocks/>
          </p:cNvSpPr>
          <p:nvPr/>
        </p:nvSpPr>
        <p:spPr bwMode="auto">
          <a:xfrm>
            <a:off x="7493000" y="4267200"/>
            <a:ext cx="38100" cy="50800"/>
          </a:xfrm>
          <a:custGeom>
            <a:avLst/>
            <a:gdLst>
              <a:gd name="T0" fmla="*/ 60483750 w 24"/>
              <a:gd name="T1" fmla="*/ 20161250 h 32"/>
              <a:gd name="T2" fmla="*/ 60483750 w 24"/>
              <a:gd name="T3" fmla="*/ 20161250 h 32"/>
              <a:gd name="T4" fmla="*/ 40322500 w 24"/>
              <a:gd name="T5" fmla="*/ 80645000 h 32"/>
              <a:gd name="T6" fmla="*/ 0 w 24"/>
              <a:gd name="T7" fmla="*/ 80645000 h 32"/>
              <a:gd name="T8" fmla="*/ 20161250 w 24"/>
              <a:gd name="T9" fmla="*/ 0 h 32"/>
              <a:gd name="T10" fmla="*/ 60483750 w 24"/>
              <a:gd name="T11" fmla="*/ 0 h 32"/>
              <a:gd name="T12" fmla="*/ 60483750 w 24"/>
              <a:gd name="T13" fmla="*/ 0 h 32"/>
              <a:gd name="T14" fmla="*/ 60483750 w 24"/>
              <a:gd name="T15" fmla="*/ 0 h 32"/>
              <a:gd name="T16" fmla="*/ 60483750 w 24"/>
              <a:gd name="T17" fmla="*/ 2016125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32"/>
              <a:gd name="T29" fmla="*/ 24 w 24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32">
                <a:moveTo>
                  <a:pt x="24" y="8"/>
                </a:moveTo>
                <a:lnTo>
                  <a:pt x="24" y="8"/>
                </a:lnTo>
                <a:lnTo>
                  <a:pt x="16" y="32"/>
                </a:lnTo>
                <a:lnTo>
                  <a:pt x="0" y="32"/>
                </a:lnTo>
                <a:lnTo>
                  <a:pt x="8" y="0"/>
                </a:lnTo>
                <a:lnTo>
                  <a:pt x="24" y="0"/>
                </a:lnTo>
                <a:lnTo>
                  <a:pt x="24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62" name="Freeform 314"/>
          <p:cNvSpPr>
            <a:spLocks/>
          </p:cNvSpPr>
          <p:nvPr/>
        </p:nvSpPr>
        <p:spPr bwMode="auto">
          <a:xfrm>
            <a:off x="8356600" y="3962400"/>
            <a:ext cx="101600" cy="114300"/>
          </a:xfrm>
          <a:custGeom>
            <a:avLst/>
            <a:gdLst>
              <a:gd name="T0" fmla="*/ 161290000 w 64"/>
              <a:gd name="T1" fmla="*/ 161290000 h 72"/>
              <a:gd name="T2" fmla="*/ 80645000 w 64"/>
              <a:gd name="T3" fmla="*/ 181451250 h 72"/>
              <a:gd name="T4" fmla="*/ 0 w 64"/>
              <a:gd name="T5" fmla="*/ 161290000 h 72"/>
              <a:gd name="T6" fmla="*/ 0 w 64"/>
              <a:gd name="T7" fmla="*/ 161290000 h 72"/>
              <a:gd name="T8" fmla="*/ 80645000 w 64"/>
              <a:gd name="T9" fmla="*/ 0 h 72"/>
              <a:gd name="T10" fmla="*/ 80645000 w 64"/>
              <a:gd name="T11" fmla="*/ 0 h 72"/>
              <a:gd name="T12" fmla="*/ 161290000 w 64"/>
              <a:gd name="T13" fmla="*/ 161290000 h 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4"/>
              <a:gd name="T22" fmla="*/ 0 h 72"/>
              <a:gd name="T23" fmla="*/ 64 w 64"/>
              <a:gd name="T24" fmla="*/ 72 h 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4" h="72">
                <a:moveTo>
                  <a:pt x="64" y="64"/>
                </a:moveTo>
                <a:lnTo>
                  <a:pt x="32" y="72"/>
                </a:lnTo>
                <a:lnTo>
                  <a:pt x="0" y="64"/>
                </a:lnTo>
                <a:lnTo>
                  <a:pt x="32" y="0"/>
                </a:lnTo>
                <a:lnTo>
                  <a:pt x="64" y="6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63" name="Freeform 315"/>
          <p:cNvSpPr>
            <a:spLocks/>
          </p:cNvSpPr>
          <p:nvPr/>
        </p:nvSpPr>
        <p:spPr bwMode="auto">
          <a:xfrm>
            <a:off x="7607300" y="2400300"/>
            <a:ext cx="584200" cy="1270000"/>
          </a:xfrm>
          <a:custGeom>
            <a:avLst/>
            <a:gdLst>
              <a:gd name="T0" fmla="*/ 0 w 368"/>
              <a:gd name="T1" fmla="*/ 2016125000 h 800"/>
              <a:gd name="T2" fmla="*/ 0 w 368"/>
              <a:gd name="T3" fmla="*/ 2016125000 h 800"/>
              <a:gd name="T4" fmla="*/ 0 w 368"/>
              <a:gd name="T5" fmla="*/ 2016125000 h 800"/>
              <a:gd name="T6" fmla="*/ 80645000 w 368"/>
              <a:gd name="T7" fmla="*/ 1955641250 h 800"/>
              <a:gd name="T8" fmla="*/ 80645000 w 368"/>
              <a:gd name="T9" fmla="*/ 1955641250 h 800"/>
              <a:gd name="T10" fmla="*/ 181451250 w 368"/>
              <a:gd name="T11" fmla="*/ 1874996250 h 800"/>
              <a:gd name="T12" fmla="*/ 181451250 w 368"/>
              <a:gd name="T13" fmla="*/ 1874996250 h 800"/>
              <a:gd name="T14" fmla="*/ 262096250 w 368"/>
              <a:gd name="T15" fmla="*/ 1814512500 h 800"/>
              <a:gd name="T16" fmla="*/ 262096250 w 368"/>
              <a:gd name="T17" fmla="*/ 1814512500 h 800"/>
              <a:gd name="T18" fmla="*/ 342741250 w 368"/>
              <a:gd name="T19" fmla="*/ 1754028750 h 800"/>
              <a:gd name="T20" fmla="*/ 342741250 w 368"/>
              <a:gd name="T21" fmla="*/ 1754028750 h 800"/>
              <a:gd name="T22" fmla="*/ 403225000 w 368"/>
              <a:gd name="T23" fmla="*/ 1713706250 h 800"/>
              <a:gd name="T24" fmla="*/ 403225000 w 368"/>
              <a:gd name="T25" fmla="*/ 1713706250 h 800"/>
              <a:gd name="T26" fmla="*/ 463708750 w 368"/>
              <a:gd name="T27" fmla="*/ 1653222500 h 800"/>
              <a:gd name="T28" fmla="*/ 463708750 w 368"/>
              <a:gd name="T29" fmla="*/ 1653222500 h 800"/>
              <a:gd name="T30" fmla="*/ 524192500 w 368"/>
              <a:gd name="T31" fmla="*/ 1612900000 h 800"/>
              <a:gd name="T32" fmla="*/ 524192500 w 368"/>
              <a:gd name="T33" fmla="*/ 1612900000 h 800"/>
              <a:gd name="T34" fmla="*/ 584676250 w 368"/>
              <a:gd name="T35" fmla="*/ 1572577500 h 800"/>
              <a:gd name="T36" fmla="*/ 584676250 w 368"/>
              <a:gd name="T37" fmla="*/ 1572577500 h 800"/>
              <a:gd name="T38" fmla="*/ 665321250 w 368"/>
              <a:gd name="T39" fmla="*/ 1491932500 h 800"/>
              <a:gd name="T40" fmla="*/ 665321250 w 368"/>
              <a:gd name="T41" fmla="*/ 1491932500 h 800"/>
              <a:gd name="T42" fmla="*/ 725805000 w 368"/>
              <a:gd name="T43" fmla="*/ 1411287500 h 800"/>
              <a:gd name="T44" fmla="*/ 725805000 w 368"/>
              <a:gd name="T45" fmla="*/ 1411287500 h 800"/>
              <a:gd name="T46" fmla="*/ 786288750 w 368"/>
              <a:gd name="T47" fmla="*/ 1330642500 h 800"/>
              <a:gd name="T48" fmla="*/ 786288750 w 368"/>
              <a:gd name="T49" fmla="*/ 1330642500 h 800"/>
              <a:gd name="T50" fmla="*/ 846772500 w 368"/>
              <a:gd name="T51" fmla="*/ 1229836250 h 800"/>
              <a:gd name="T52" fmla="*/ 846772500 w 368"/>
              <a:gd name="T53" fmla="*/ 1229836250 h 800"/>
              <a:gd name="T54" fmla="*/ 866933750 w 368"/>
              <a:gd name="T55" fmla="*/ 1189513750 h 800"/>
              <a:gd name="T56" fmla="*/ 866933750 w 368"/>
              <a:gd name="T57" fmla="*/ 1189513750 h 800"/>
              <a:gd name="T58" fmla="*/ 887095000 w 368"/>
              <a:gd name="T59" fmla="*/ 1129030000 h 800"/>
              <a:gd name="T60" fmla="*/ 887095000 w 368"/>
              <a:gd name="T61" fmla="*/ 1129030000 h 800"/>
              <a:gd name="T62" fmla="*/ 907256250 w 368"/>
              <a:gd name="T63" fmla="*/ 1088707500 h 800"/>
              <a:gd name="T64" fmla="*/ 907256250 w 368"/>
              <a:gd name="T65" fmla="*/ 1088707500 h 800"/>
              <a:gd name="T66" fmla="*/ 907256250 w 368"/>
              <a:gd name="T67" fmla="*/ 1048385000 h 800"/>
              <a:gd name="T68" fmla="*/ 907256250 w 368"/>
              <a:gd name="T69" fmla="*/ 1048385000 h 800"/>
              <a:gd name="T70" fmla="*/ 927417500 w 368"/>
              <a:gd name="T71" fmla="*/ 987901250 h 800"/>
              <a:gd name="T72" fmla="*/ 927417500 w 368"/>
              <a:gd name="T73" fmla="*/ 987901250 h 800"/>
              <a:gd name="T74" fmla="*/ 927417500 w 368"/>
              <a:gd name="T75" fmla="*/ 947578750 h 800"/>
              <a:gd name="T76" fmla="*/ 927417500 w 368"/>
              <a:gd name="T77" fmla="*/ 947578750 h 800"/>
              <a:gd name="T78" fmla="*/ 927417500 w 368"/>
              <a:gd name="T79" fmla="*/ 887095000 h 800"/>
              <a:gd name="T80" fmla="*/ 927417500 w 368"/>
              <a:gd name="T81" fmla="*/ 887095000 h 800"/>
              <a:gd name="T82" fmla="*/ 927417500 w 368"/>
              <a:gd name="T83" fmla="*/ 826611250 h 800"/>
              <a:gd name="T84" fmla="*/ 927417500 w 368"/>
              <a:gd name="T85" fmla="*/ 826611250 h 800"/>
              <a:gd name="T86" fmla="*/ 927417500 w 368"/>
              <a:gd name="T87" fmla="*/ 725805000 h 800"/>
              <a:gd name="T88" fmla="*/ 927417500 w 368"/>
              <a:gd name="T89" fmla="*/ 725805000 h 800"/>
              <a:gd name="T90" fmla="*/ 927417500 w 368"/>
              <a:gd name="T91" fmla="*/ 604837500 h 800"/>
              <a:gd name="T92" fmla="*/ 927417500 w 368"/>
              <a:gd name="T93" fmla="*/ 604837500 h 800"/>
              <a:gd name="T94" fmla="*/ 927417500 w 368"/>
              <a:gd name="T95" fmla="*/ 504031250 h 800"/>
              <a:gd name="T96" fmla="*/ 927417500 w 368"/>
              <a:gd name="T97" fmla="*/ 504031250 h 800"/>
              <a:gd name="T98" fmla="*/ 927417500 w 368"/>
              <a:gd name="T99" fmla="*/ 383063750 h 800"/>
              <a:gd name="T100" fmla="*/ 927417500 w 368"/>
              <a:gd name="T101" fmla="*/ 383063750 h 800"/>
              <a:gd name="T102" fmla="*/ 927417500 w 368"/>
              <a:gd name="T103" fmla="*/ 322580000 h 800"/>
              <a:gd name="T104" fmla="*/ 927417500 w 368"/>
              <a:gd name="T105" fmla="*/ 322580000 h 800"/>
              <a:gd name="T106" fmla="*/ 927417500 w 368"/>
              <a:gd name="T107" fmla="*/ 262096250 h 800"/>
              <a:gd name="T108" fmla="*/ 927417500 w 368"/>
              <a:gd name="T109" fmla="*/ 262096250 h 800"/>
              <a:gd name="T110" fmla="*/ 927417500 w 368"/>
              <a:gd name="T111" fmla="*/ 201612500 h 800"/>
              <a:gd name="T112" fmla="*/ 927417500 w 368"/>
              <a:gd name="T113" fmla="*/ 201612500 h 800"/>
              <a:gd name="T114" fmla="*/ 907256250 w 368"/>
              <a:gd name="T115" fmla="*/ 120967500 h 800"/>
              <a:gd name="T116" fmla="*/ 907256250 w 368"/>
              <a:gd name="T117" fmla="*/ 120967500 h 800"/>
              <a:gd name="T118" fmla="*/ 907256250 w 368"/>
              <a:gd name="T119" fmla="*/ 60483750 h 800"/>
              <a:gd name="T120" fmla="*/ 907256250 w 368"/>
              <a:gd name="T121" fmla="*/ 60483750 h 800"/>
              <a:gd name="T122" fmla="*/ 887095000 w 368"/>
              <a:gd name="T123" fmla="*/ 0 h 8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68"/>
              <a:gd name="T187" fmla="*/ 0 h 800"/>
              <a:gd name="T188" fmla="*/ 368 w 368"/>
              <a:gd name="T189" fmla="*/ 800 h 8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68" h="800">
                <a:moveTo>
                  <a:pt x="0" y="800"/>
                </a:moveTo>
                <a:lnTo>
                  <a:pt x="0" y="800"/>
                </a:lnTo>
                <a:lnTo>
                  <a:pt x="32" y="776"/>
                </a:lnTo>
                <a:lnTo>
                  <a:pt x="72" y="744"/>
                </a:lnTo>
                <a:lnTo>
                  <a:pt x="104" y="720"/>
                </a:lnTo>
                <a:lnTo>
                  <a:pt x="136" y="696"/>
                </a:lnTo>
                <a:lnTo>
                  <a:pt x="160" y="680"/>
                </a:lnTo>
                <a:lnTo>
                  <a:pt x="184" y="656"/>
                </a:lnTo>
                <a:lnTo>
                  <a:pt x="208" y="640"/>
                </a:lnTo>
                <a:lnTo>
                  <a:pt x="232" y="624"/>
                </a:lnTo>
                <a:lnTo>
                  <a:pt x="264" y="592"/>
                </a:lnTo>
                <a:lnTo>
                  <a:pt x="288" y="560"/>
                </a:lnTo>
                <a:lnTo>
                  <a:pt x="312" y="528"/>
                </a:lnTo>
                <a:lnTo>
                  <a:pt x="336" y="488"/>
                </a:lnTo>
                <a:lnTo>
                  <a:pt x="344" y="472"/>
                </a:lnTo>
                <a:lnTo>
                  <a:pt x="352" y="448"/>
                </a:lnTo>
                <a:lnTo>
                  <a:pt x="360" y="432"/>
                </a:lnTo>
                <a:lnTo>
                  <a:pt x="360" y="416"/>
                </a:lnTo>
                <a:lnTo>
                  <a:pt x="368" y="392"/>
                </a:lnTo>
                <a:lnTo>
                  <a:pt x="368" y="376"/>
                </a:lnTo>
                <a:lnTo>
                  <a:pt x="368" y="352"/>
                </a:lnTo>
                <a:lnTo>
                  <a:pt x="368" y="328"/>
                </a:lnTo>
                <a:lnTo>
                  <a:pt x="368" y="288"/>
                </a:lnTo>
                <a:lnTo>
                  <a:pt x="368" y="240"/>
                </a:lnTo>
                <a:lnTo>
                  <a:pt x="368" y="200"/>
                </a:lnTo>
                <a:lnTo>
                  <a:pt x="368" y="152"/>
                </a:lnTo>
                <a:lnTo>
                  <a:pt x="368" y="128"/>
                </a:lnTo>
                <a:lnTo>
                  <a:pt x="368" y="104"/>
                </a:lnTo>
                <a:lnTo>
                  <a:pt x="368" y="80"/>
                </a:lnTo>
                <a:lnTo>
                  <a:pt x="360" y="48"/>
                </a:lnTo>
                <a:lnTo>
                  <a:pt x="360" y="24"/>
                </a:lnTo>
                <a:lnTo>
                  <a:pt x="352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64" name="Freeform 316"/>
          <p:cNvSpPr>
            <a:spLocks/>
          </p:cNvSpPr>
          <p:nvPr/>
        </p:nvSpPr>
        <p:spPr bwMode="auto">
          <a:xfrm>
            <a:off x="7505700" y="4064000"/>
            <a:ext cx="914400" cy="177800"/>
          </a:xfrm>
          <a:custGeom>
            <a:avLst/>
            <a:gdLst>
              <a:gd name="T0" fmla="*/ 1451610000 w 576"/>
              <a:gd name="T1" fmla="*/ 0 h 112"/>
              <a:gd name="T2" fmla="*/ 1370965000 w 576"/>
              <a:gd name="T3" fmla="*/ 60483750 h 112"/>
              <a:gd name="T4" fmla="*/ 1370965000 w 576"/>
              <a:gd name="T5" fmla="*/ 60483750 h 112"/>
              <a:gd name="T6" fmla="*/ 1270158750 w 576"/>
              <a:gd name="T7" fmla="*/ 120967500 h 112"/>
              <a:gd name="T8" fmla="*/ 1270158750 w 576"/>
              <a:gd name="T9" fmla="*/ 120967500 h 112"/>
              <a:gd name="T10" fmla="*/ 1108868750 w 576"/>
              <a:gd name="T11" fmla="*/ 161290000 h 112"/>
              <a:gd name="T12" fmla="*/ 1108868750 w 576"/>
              <a:gd name="T13" fmla="*/ 161290000 h 112"/>
              <a:gd name="T14" fmla="*/ 927417500 w 576"/>
              <a:gd name="T15" fmla="*/ 201612500 h 112"/>
              <a:gd name="T16" fmla="*/ 927417500 w 576"/>
              <a:gd name="T17" fmla="*/ 201612500 h 112"/>
              <a:gd name="T18" fmla="*/ 725805000 w 576"/>
              <a:gd name="T19" fmla="*/ 241935000 h 112"/>
              <a:gd name="T20" fmla="*/ 725805000 w 576"/>
              <a:gd name="T21" fmla="*/ 241935000 h 112"/>
              <a:gd name="T22" fmla="*/ 504031250 w 576"/>
              <a:gd name="T23" fmla="*/ 262096250 h 112"/>
              <a:gd name="T24" fmla="*/ 504031250 w 576"/>
              <a:gd name="T25" fmla="*/ 262096250 h 112"/>
              <a:gd name="T26" fmla="*/ 262096250 w 576"/>
              <a:gd name="T27" fmla="*/ 282257500 h 112"/>
              <a:gd name="T28" fmla="*/ 262096250 w 576"/>
              <a:gd name="T29" fmla="*/ 282257500 h 112"/>
              <a:gd name="T30" fmla="*/ 0 w 576"/>
              <a:gd name="T31" fmla="*/ 282257500 h 11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76"/>
              <a:gd name="T49" fmla="*/ 0 h 112"/>
              <a:gd name="T50" fmla="*/ 576 w 576"/>
              <a:gd name="T51" fmla="*/ 112 h 11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76" h="112">
                <a:moveTo>
                  <a:pt x="576" y="0"/>
                </a:moveTo>
                <a:lnTo>
                  <a:pt x="544" y="24"/>
                </a:lnTo>
                <a:lnTo>
                  <a:pt x="504" y="48"/>
                </a:lnTo>
                <a:lnTo>
                  <a:pt x="440" y="64"/>
                </a:lnTo>
                <a:lnTo>
                  <a:pt x="368" y="80"/>
                </a:lnTo>
                <a:lnTo>
                  <a:pt x="288" y="96"/>
                </a:lnTo>
                <a:lnTo>
                  <a:pt x="200" y="104"/>
                </a:lnTo>
                <a:lnTo>
                  <a:pt x="104" y="112"/>
                </a:lnTo>
                <a:lnTo>
                  <a:pt x="0" y="112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65" name="Freeform 317"/>
          <p:cNvSpPr>
            <a:spLocks/>
          </p:cNvSpPr>
          <p:nvPr/>
        </p:nvSpPr>
        <p:spPr bwMode="auto">
          <a:xfrm>
            <a:off x="7823200" y="1384300"/>
            <a:ext cx="495300" cy="457200"/>
          </a:xfrm>
          <a:custGeom>
            <a:avLst/>
            <a:gdLst>
              <a:gd name="T0" fmla="*/ 786288750 w 312"/>
              <a:gd name="T1" fmla="*/ 362902500 h 288"/>
              <a:gd name="T2" fmla="*/ 766127500 w 312"/>
              <a:gd name="T3" fmla="*/ 504031250 h 288"/>
              <a:gd name="T4" fmla="*/ 685482500 w 312"/>
              <a:gd name="T5" fmla="*/ 604837500 h 288"/>
              <a:gd name="T6" fmla="*/ 544353750 w 312"/>
              <a:gd name="T7" fmla="*/ 685482500 h 288"/>
              <a:gd name="T8" fmla="*/ 403225000 w 312"/>
              <a:gd name="T9" fmla="*/ 725805000 h 288"/>
              <a:gd name="T10" fmla="*/ 403225000 w 312"/>
              <a:gd name="T11" fmla="*/ 725805000 h 288"/>
              <a:gd name="T12" fmla="*/ 241935000 w 312"/>
              <a:gd name="T13" fmla="*/ 685482500 h 288"/>
              <a:gd name="T14" fmla="*/ 120967500 w 312"/>
              <a:gd name="T15" fmla="*/ 604837500 h 288"/>
              <a:gd name="T16" fmla="*/ 40322500 w 312"/>
              <a:gd name="T17" fmla="*/ 504031250 h 288"/>
              <a:gd name="T18" fmla="*/ 0 w 312"/>
              <a:gd name="T19" fmla="*/ 362902500 h 288"/>
              <a:gd name="T20" fmla="*/ 0 w 312"/>
              <a:gd name="T21" fmla="*/ 362902500 h 288"/>
              <a:gd name="T22" fmla="*/ 40322500 w 312"/>
              <a:gd name="T23" fmla="*/ 221773750 h 288"/>
              <a:gd name="T24" fmla="*/ 120967500 w 312"/>
              <a:gd name="T25" fmla="*/ 100806250 h 288"/>
              <a:gd name="T26" fmla="*/ 241935000 w 312"/>
              <a:gd name="T27" fmla="*/ 20161250 h 288"/>
              <a:gd name="T28" fmla="*/ 403225000 w 312"/>
              <a:gd name="T29" fmla="*/ 0 h 288"/>
              <a:gd name="T30" fmla="*/ 403225000 w 312"/>
              <a:gd name="T31" fmla="*/ 0 h 288"/>
              <a:gd name="T32" fmla="*/ 544353750 w 312"/>
              <a:gd name="T33" fmla="*/ 20161250 h 288"/>
              <a:gd name="T34" fmla="*/ 685482500 w 312"/>
              <a:gd name="T35" fmla="*/ 100806250 h 288"/>
              <a:gd name="T36" fmla="*/ 766127500 w 312"/>
              <a:gd name="T37" fmla="*/ 221773750 h 288"/>
              <a:gd name="T38" fmla="*/ 786288750 w 312"/>
              <a:gd name="T39" fmla="*/ 362902500 h 28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12"/>
              <a:gd name="T61" fmla="*/ 0 h 288"/>
              <a:gd name="T62" fmla="*/ 312 w 312"/>
              <a:gd name="T63" fmla="*/ 288 h 28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12" h="288">
                <a:moveTo>
                  <a:pt x="312" y="144"/>
                </a:moveTo>
                <a:lnTo>
                  <a:pt x="304" y="200"/>
                </a:lnTo>
                <a:lnTo>
                  <a:pt x="272" y="240"/>
                </a:lnTo>
                <a:lnTo>
                  <a:pt x="216" y="272"/>
                </a:lnTo>
                <a:lnTo>
                  <a:pt x="160" y="288"/>
                </a:lnTo>
                <a:lnTo>
                  <a:pt x="96" y="272"/>
                </a:lnTo>
                <a:lnTo>
                  <a:pt x="48" y="240"/>
                </a:lnTo>
                <a:lnTo>
                  <a:pt x="16" y="200"/>
                </a:lnTo>
                <a:lnTo>
                  <a:pt x="0" y="144"/>
                </a:lnTo>
                <a:lnTo>
                  <a:pt x="16" y="88"/>
                </a:lnTo>
                <a:lnTo>
                  <a:pt x="48" y="40"/>
                </a:lnTo>
                <a:lnTo>
                  <a:pt x="96" y="8"/>
                </a:lnTo>
                <a:lnTo>
                  <a:pt x="160" y="0"/>
                </a:lnTo>
                <a:lnTo>
                  <a:pt x="216" y="8"/>
                </a:lnTo>
                <a:lnTo>
                  <a:pt x="272" y="40"/>
                </a:lnTo>
                <a:lnTo>
                  <a:pt x="304" y="88"/>
                </a:lnTo>
                <a:lnTo>
                  <a:pt x="312" y="1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66" name="Freeform 318"/>
          <p:cNvSpPr>
            <a:spLocks/>
          </p:cNvSpPr>
          <p:nvPr/>
        </p:nvSpPr>
        <p:spPr bwMode="auto">
          <a:xfrm>
            <a:off x="8280400" y="1612900"/>
            <a:ext cx="50800" cy="88900"/>
          </a:xfrm>
          <a:custGeom>
            <a:avLst/>
            <a:gdLst>
              <a:gd name="T0" fmla="*/ 40322500 w 32"/>
              <a:gd name="T1" fmla="*/ 0 h 56"/>
              <a:gd name="T2" fmla="*/ 80645000 w 32"/>
              <a:gd name="T3" fmla="*/ 0 h 56"/>
              <a:gd name="T4" fmla="*/ 40322500 w 32"/>
              <a:gd name="T5" fmla="*/ 141128750 h 56"/>
              <a:gd name="T6" fmla="*/ 0 w 32"/>
              <a:gd name="T7" fmla="*/ 120967500 h 56"/>
              <a:gd name="T8" fmla="*/ 40322500 w 32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56"/>
              <a:gd name="T17" fmla="*/ 32 w 3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56">
                <a:moveTo>
                  <a:pt x="16" y="0"/>
                </a:moveTo>
                <a:lnTo>
                  <a:pt x="32" y="0"/>
                </a:lnTo>
                <a:lnTo>
                  <a:pt x="16" y="56"/>
                </a:lnTo>
                <a:lnTo>
                  <a:pt x="0" y="48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67" name="Freeform 319"/>
          <p:cNvSpPr>
            <a:spLocks/>
          </p:cNvSpPr>
          <p:nvPr/>
        </p:nvSpPr>
        <p:spPr bwMode="auto">
          <a:xfrm>
            <a:off x="8229600" y="1689100"/>
            <a:ext cx="76200" cy="88900"/>
          </a:xfrm>
          <a:custGeom>
            <a:avLst/>
            <a:gdLst>
              <a:gd name="T0" fmla="*/ 120967500 w 48"/>
              <a:gd name="T1" fmla="*/ 20161250 h 56"/>
              <a:gd name="T2" fmla="*/ 120967500 w 48"/>
              <a:gd name="T3" fmla="*/ 20161250 h 56"/>
              <a:gd name="T4" fmla="*/ 40322500 w 48"/>
              <a:gd name="T5" fmla="*/ 141128750 h 56"/>
              <a:gd name="T6" fmla="*/ 0 w 48"/>
              <a:gd name="T7" fmla="*/ 100806250 h 56"/>
              <a:gd name="T8" fmla="*/ 80645000 w 48"/>
              <a:gd name="T9" fmla="*/ 0 h 56"/>
              <a:gd name="T10" fmla="*/ 120967500 w 48"/>
              <a:gd name="T11" fmla="*/ 20161250 h 56"/>
              <a:gd name="T12" fmla="*/ 120967500 w 48"/>
              <a:gd name="T13" fmla="*/ 20161250 h 56"/>
              <a:gd name="T14" fmla="*/ 120967500 w 48"/>
              <a:gd name="T15" fmla="*/ 20161250 h 56"/>
              <a:gd name="T16" fmla="*/ 120967500 w 48"/>
              <a:gd name="T17" fmla="*/ 20161250 h 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8"/>
              <a:gd name="T28" fmla="*/ 0 h 56"/>
              <a:gd name="T29" fmla="*/ 48 w 48"/>
              <a:gd name="T30" fmla="*/ 56 h 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8" h="56">
                <a:moveTo>
                  <a:pt x="48" y="8"/>
                </a:moveTo>
                <a:lnTo>
                  <a:pt x="48" y="8"/>
                </a:lnTo>
                <a:lnTo>
                  <a:pt x="16" y="56"/>
                </a:lnTo>
                <a:lnTo>
                  <a:pt x="0" y="40"/>
                </a:lnTo>
                <a:lnTo>
                  <a:pt x="32" y="0"/>
                </a:lnTo>
                <a:lnTo>
                  <a:pt x="48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68" name="Freeform 320"/>
          <p:cNvSpPr>
            <a:spLocks/>
          </p:cNvSpPr>
          <p:nvPr/>
        </p:nvSpPr>
        <p:spPr bwMode="auto">
          <a:xfrm>
            <a:off x="8166100" y="1752600"/>
            <a:ext cx="88900" cy="63500"/>
          </a:xfrm>
          <a:custGeom>
            <a:avLst/>
            <a:gdLst>
              <a:gd name="T0" fmla="*/ 141128750 w 56"/>
              <a:gd name="T1" fmla="*/ 40322500 h 40"/>
              <a:gd name="T2" fmla="*/ 141128750 w 56"/>
              <a:gd name="T3" fmla="*/ 40322500 h 40"/>
              <a:gd name="T4" fmla="*/ 20161250 w 56"/>
              <a:gd name="T5" fmla="*/ 100806250 h 40"/>
              <a:gd name="T6" fmla="*/ 0 w 56"/>
              <a:gd name="T7" fmla="*/ 80645000 h 40"/>
              <a:gd name="T8" fmla="*/ 120967500 w 56"/>
              <a:gd name="T9" fmla="*/ 0 h 40"/>
              <a:gd name="T10" fmla="*/ 141128750 w 56"/>
              <a:gd name="T11" fmla="*/ 40322500 h 40"/>
              <a:gd name="T12" fmla="*/ 141128750 w 56"/>
              <a:gd name="T13" fmla="*/ 40322500 h 40"/>
              <a:gd name="T14" fmla="*/ 141128750 w 56"/>
              <a:gd name="T15" fmla="*/ 40322500 h 40"/>
              <a:gd name="T16" fmla="*/ 141128750 w 56"/>
              <a:gd name="T17" fmla="*/ 40322500 h 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"/>
              <a:gd name="T28" fmla="*/ 0 h 40"/>
              <a:gd name="T29" fmla="*/ 56 w 56"/>
              <a:gd name="T30" fmla="*/ 40 h 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" h="40">
                <a:moveTo>
                  <a:pt x="56" y="16"/>
                </a:moveTo>
                <a:lnTo>
                  <a:pt x="56" y="16"/>
                </a:lnTo>
                <a:lnTo>
                  <a:pt x="8" y="40"/>
                </a:lnTo>
                <a:lnTo>
                  <a:pt x="0" y="32"/>
                </a:lnTo>
                <a:lnTo>
                  <a:pt x="48" y="0"/>
                </a:lnTo>
                <a:lnTo>
                  <a:pt x="56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69" name="Freeform 321"/>
          <p:cNvSpPr>
            <a:spLocks/>
          </p:cNvSpPr>
          <p:nvPr/>
        </p:nvSpPr>
        <p:spPr bwMode="auto">
          <a:xfrm>
            <a:off x="8077200" y="1803400"/>
            <a:ext cx="101600" cy="38100"/>
          </a:xfrm>
          <a:custGeom>
            <a:avLst/>
            <a:gdLst>
              <a:gd name="T0" fmla="*/ 141128750 w 64"/>
              <a:gd name="T1" fmla="*/ 40322500 h 24"/>
              <a:gd name="T2" fmla="*/ 141128750 w 64"/>
              <a:gd name="T3" fmla="*/ 40322500 h 24"/>
              <a:gd name="T4" fmla="*/ 0 w 64"/>
              <a:gd name="T5" fmla="*/ 60483750 h 24"/>
              <a:gd name="T6" fmla="*/ 0 w 64"/>
              <a:gd name="T7" fmla="*/ 20161250 h 24"/>
              <a:gd name="T8" fmla="*/ 141128750 w 64"/>
              <a:gd name="T9" fmla="*/ 0 h 24"/>
              <a:gd name="T10" fmla="*/ 161290000 w 64"/>
              <a:gd name="T11" fmla="*/ 20161250 h 24"/>
              <a:gd name="T12" fmla="*/ 161290000 w 64"/>
              <a:gd name="T13" fmla="*/ 20161250 h 24"/>
              <a:gd name="T14" fmla="*/ 141128750 w 64"/>
              <a:gd name="T15" fmla="*/ 40322500 h 24"/>
              <a:gd name="T16" fmla="*/ 141128750 w 64"/>
              <a:gd name="T17" fmla="*/ 4032250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4"/>
              <a:gd name="T28" fmla="*/ 0 h 24"/>
              <a:gd name="T29" fmla="*/ 64 w 64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4" h="24">
                <a:moveTo>
                  <a:pt x="56" y="16"/>
                </a:moveTo>
                <a:lnTo>
                  <a:pt x="56" y="16"/>
                </a:lnTo>
                <a:lnTo>
                  <a:pt x="0" y="24"/>
                </a:lnTo>
                <a:lnTo>
                  <a:pt x="0" y="8"/>
                </a:lnTo>
                <a:lnTo>
                  <a:pt x="56" y="0"/>
                </a:lnTo>
                <a:lnTo>
                  <a:pt x="64" y="8"/>
                </a:lnTo>
                <a:lnTo>
                  <a:pt x="56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0" name="Freeform 322"/>
          <p:cNvSpPr>
            <a:spLocks/>
          </p:cNvSpPr>
          <p:nvPr/>
        </p:nvSpPr>
        <p:spPr bwMode="auto">
          <a:xfrm>
            <a:off x="7975600" y="1803400"/>
            <a:ext cx="101600" cy="38100"/>
          </a:xfrm>
          <a:custGeom>
            <a:avLst/>
            <a:gdLst>
              <a:gd name="T0" fmla="*/ 161290000 w 64"/>
              <a:gd name="T1" fmla="*/ 60483750 h 24"/>
              <a:gd name="T2" fmla="*/ 161290000 w 64"/>
              <a:gd name="T3" fmla="*/ 60483750 h 24"/>
              <a:gd name="T4" fmla="*/ 0 w 64"/>
              <a:gd name="T5" fmla="*/ 40322500 h 24"/>
              <a:gd name="T6" fmla="*/ 20161250 w 64"/>
              <a:gd name="T7" fmla="*/ 0 h 24"/>
              <a:gd name="T8" fmla="*/ 161290000 w 64"/>
              <a:gd name="T9" fmla="*/ 20161250 h 24"/>
              <a:gd name="T10" fmla="*/ 161290000 w 64"/>
              <a:gd name="T11" fmla="*/ 60483750 h 24"/>
              <a:gd name="T12" fmla="*/ 161290000 w 64"/>
              <a:gd name="T13" fmla="*/ 60483750 h 24"/>
              <a:gd name="T14" fmla="*/ 161290000 w 64"/>
              <a:gd name="T15" fmla="*/ 60483750 h 24"/>
              <a:gd name="T16" fmla="*/ 161290000 w 64"/>
              <a:gd name="T17" fmla="*/ 6048375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4"/>
              <a:gd name="T28" fmla="*/ 0 h 24"/>
              <a:gd name="T29" fmla="*/ 64 w 64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4" h="24">
                <a:moveTo>
                  <a:pt x="64" y="24"/>
                </a:moveTo>
                <a:lnTo>
                  <a:pt x="64" y="24"/>
                </a:lnTo>
                <a:lnTo>
                  <a:pt x="0" y="16"/>
                </a:lnTo>
                <a:lnTo>
                  <a:pt x="8" y="0"/>
                </a:lnTo>
                <a:lnTo>
                  <a:pt x="64" y="8"/>
                </a:lnTo>
                <a:lnTo>
                  <a:pt x="64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1" name="Freeform 323"/>
          <p:cNvSpPr>
            <a:spLocks/>
          </p:cNvSpPr>
          <p:nvPr/>
        </p:nvSpPr>
        <p:spPr bwMode="auto">
          <a:xfrm>
            <a:off x="7899400" y="1752600"/>
            <a:ext cx="88900" cy="76200"/>
          </a:xfrm>
          <a:custGeom>
            <a:avLst/>
            <a:gdLst>
              <a:gd name="T0" fmla="*/ 120967500 w 56"/>
              <a:gd name="T1" fmla="*/ 100806250 h 48"/>
              <a:gd name="T2" fmla="*/ 120967500 w 56"/>
              <a:gd name="T3" fmla="*/ 100806250 h 48"/>
              <a:gd name="T4" fmla="*/ 0 w 56"/>
              <a:gd name="T5" fmla="*/ 40322500 h 48"/>
              <a:gd name="T6" fmla="*/ 20161250 w 56"/>
              <a:gd name="T7" fmla="*/ 0 h 48"/>
              <a:gd name="T8" fmla="*/ 141128750 w 56"/>
              <a:gd name="T9" fmla="*/ 80645000 h 48"/>
              <a:gd name="T10" fmla="*/ 120967500 w 56"/>
              <a:gd name="T11" fmla="*/ 120967500 h 48"/>
              <a:gd name="T12" fmla="*/ 120967500 w 56"/>
              <a:gd name="T13" fmla="*/ 120967500 h 48"/>
              <a:gd name="T14" fmla="*/ 120967500 w 56"/>
              <a:gd name="T15" fmla="*/ 120967500 h 48"/>
              <a:gd name="T16" fmla="*/ 120967500 w 56"/>
              <a:gd name="T17" fmla="*/ 100806250 h 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"/>
              <a:gd name="T28" fmla="*/ 0 h 48"/>
              <a:gd name="T29" fmla="*/ 56 w 56"/>
              <a:gd name="T30" fmla="*/ 48 h 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" h="48">
                <a:moveTo>
                  <a:pt x="48" y="40"/>
                </a:moveTo>
                <a:lnTo>
                  <a:pt x="48" y="40"/>
                </a:lnTo>
                <a:lnTo>
                  <a:pt x="0" y="16"/>
                </a:lnTo>
                <a:lnTo>
                  <a:pt x="8" y="0"/>
                </a:lnTo>
                <a:lnTo>
                  <a:pt x="56" y="32"/>
                </a:lnTo>
                <a:lnTo>
                  <a:pt x="48" y="48"/>
                </a:lnTo>
                <a:lnTo>
                  <a:pt x="48" y="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2" name="Freeform 324"/>
          <p:cNvSpPr>
            <a:spLocks/>
          </p:cNvSpPr>
          <p:nvPr/>
        </p:nvSpPr>
        <p:spPr bwMode="auto">
          <a:xfrm>
            <a:off x="7848600" y="1689100"/>
            <a:ext cx="63500" cy="88900"/>
          </a:xfrm>
          <a:custGeom>
            <a:avLst/>
            <a:gdLst>
              <a:gd name="T0" fmla="*/ 80645000 w 40"/>
              <a:gd name="T1" fmla="*/ 141128750 h 56"/>
              <a:gd name="T2" fmla="*/ 80645000 w 40"/>
              <a:gd name="T3" fmla="*/ 141128750 h 56"/>
              <a:gd name="T4" fmla="*/ 0 w 40"/>
              <a:gd name="T5" fmla="*/ 20161250 h 56"/>
              <a:gd name="T6" fmla="*/ 20161250 w 40"/>
              <a:gd name="T7" fmla="*/ 0 h 56"/>
              <a:gd name="T8" fmla="*/ 100806250 w 40"/>
              <a:gd name="T9" fmla="*/ 100806250 h 56"/>
              <a:gd name="T10" fmla="*/ 80645000 w 40"/>
              <a:gd name="T11" fmla="*/ 141128750 h 56"/>
              <a:gd name="T12" fmla="*/ 80645000 w 40"/>
              <a:gd name="T13" fmla="*/ 141128750 h 56"/>
              <a:gd name="T14" fmla="*/ 80645000 w 40"/>
              <a:gd name="T15" fmla="*/ 141128750 h 56"/>
              <a:gd name="T16" fmla="*/ 80645000 w 40"/>
              <a:gd name="T17" fmla="*/ 141128750 h 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"/>
              <a:gd name="T28" fmla="*/ 0 h 56"/>
              <a:gd name="T29" fmla="*/ 40 w 40"/>
              <a:gd name="T30" fmla="*/ 56 h 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" h="56">
                <a:moveTo>
                  <a:pt x="32" y="56"/>
                </a:moveTo>
                <a:lnTo>
                  <a:pt x="32" y="56"/>
                </a:lnTo>
                <a:lnTo>
                  <a:pt x="0" y="8"/>
                </a:lnTo>
                <a:lnTo>
                  <a:pt x="8" y="0"/>
                </a:lnTo>
                <a:lnTo>
                  <a:pt x="40" y="40"/>
                </a:lnTo>
                <a:lnTo>
                  <a:pt x="32" y="5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3" name="Freeform 325"/>
          <p:cNvSpPr>
            <a:spLocks/>
          </p:cNvSpPr>
          <p:nvPr/>
        </p:nvSpPr>
        <p:spPr bwMode="auto">
          <a:xfrm>
            <a:off x="7823200" y="1612900"/>
            <a:ext cx="38100" cy="88900"/>
          </a:xfrm>
          <a:custGeom>
            <a:avLst/>
            <a:gdLst>
              <a:gd name="T0" fmla="*/ 40322500 w 24"/>
              <a:gd name="T1" fmla="*/ 141128750 h 56"/>
              <a:gd name="T2" fmla="*/ 40322500 w 24"/>
              <a:gd name="T3" fmla="*/ 141128750 h 56"/>
              <a:gd name="T4" fmla="*/ 0 w 24"/>
              <a:gd name="T5" fmla="*/ 0 h 56"/>
              <a:gd name="T6" fmla="*/ 40322500 w 24"/>
              <a:gd name="T7" fmla="*/ 0 h 56"/>
              <a:gd name="T8" fmla="*/ 60483750 w 24"/>
              <a:gd name="T9" fmla="*/ 120967500 h 56"/>
              <a:gd name="T10" fmla="*/ 40322500 w 24"/>
              <a:gd name="T11" fmla="*/ 141128750 h 56"/>
              <a:gd name="T12" fmla="*/ 40322500 w 24"/>
              <a:gd name="T13" fmla="*/ 141128750 h 56"/>
              <a:gd name="T14" fmla="*/ 40322500 w 24"/>
              <a:gd name="T15" fmla="*/ 141128750 h 56"/>
              <a:gd name="T16" fmla="*/ 40322500 w 24"/>
              <a:gd name="T17" fmla="*/ 141128750 h 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56"/>
              <a:gd name="T29" fmla="*/ 24 w 24"/>
              <a:gd name="T30" fmla="*/ 56 h 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56">
                <a:moveTo>
                  <a:pt x="16" y="56"/>
                </a:moveTo>
                <a:lnTo>
                  <a:pt x="16" y="56"/>
                </a:lnTo>
                <a:lnTo>
                  <a:pt x="0" y="0"/>
                </a:lnTo>
                <a:lnTo>
                  <a:pt x="16" y="0"/>
                </a:lnTo>
                <a:lnTo>
                  <a:pt x="24" y="48"/>
                </a:lnTo>
                <a:lnTo>
                  <a:pt x="16" y="5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4" name="Freeform 326"/>
          <p:cNvSpPr>
            <a:spLocks/>
          </p:cNvSpPr>
          <p:nvPr/>
        </p:nvSpPr>
        <p:spPr bwMode="auto">
          <a:xfrm>
            <a:off x="7823200" y="1524000"/>
            <a:ext cx="38100" cy="88900"/>
          </a:xfrm>
          <a:custGeom>
            <a:avLst/>
            <a:gdLst>
              <a:gd name="T0" fmla="*/ 0 w 24"/>
              <a:gd name="T1" fmla="*/ 141128750 h 56"/>
              <a:gd name="T2" fmla="*/ 0 w 24"/>
              <a:gd name="T3" fmla="*/ 141128750 h 56"/>
              <a:gd name="T4" fmla="*/ 40322500 w 24"/>
              <a:gd name="T5" fmla="*/ 0 h 56"/>
              <a:gd name="T6" fmla="*/ 60483750 w 24"/>
              <a:gd name="T7" fmla="*/ 0 h 56"/>
              <a:gd name="T8" fmla="*/ 40322500 w 24"/>
              <a:gd name="T9" fmla="*/ 141128750 h 56"/>
              <a:gd name="T10" fmla="*/ 0 w 24"/>
              <a:gd name="T11" fmla="*/ 141128750 h 56"/>
              <a:gd name="T12" fmla="*/ 0 w 24"/>
              <a:gd name="T13" fmla="*/ 141128750 h 56"/>
              <a:gd name="T14" fmla="*/ 0 w 24"/>
              <a:gd name="T15" fmla="*/ 141128750 h 56"/>
              <a:gd name="T16" fmla="*/ 0 w 24"/>
              <a:gd name="T17" fmla="*/ 141128750 h 56"/>
              <a:gd name="T18" fmla="*/ 0 w 24"/>
              <a:gd name="T19" fmla="*/ 141128750 h 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"/>
              <a:gd name="T31" fmla="*/ 0 h 56"/>
              <a:gd name="T32" fmla="*/ 24 w 24"/>
              <a:gd name="T33" fmla="*/ 56 h 5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" h="56">
                <a:moveTo>
                  <a:pt x="0" y="56"/>
                </a:moveTo>
                <a:lnTo>
                  <a:pt x="0" y="56"/>
                </a:lnTo>
                <a:lnTo>
                  <a:pt x="16" y="0"/>
                </a:lnTo>
                <a:lnTo>
                  <a:pt x="24" y="0"/>
                </a:lnTo>
                <a:lnTo>
                  <a:pt x="16" y="56"/>
                </a:lnTo>
                <a:lnTo>
                  <a:pt x="0" y="5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5" name="Freeform 327"/>
          <p:cNvSpPr>
            <a:spLocks/>
          </p:cNvSpPr>
          <p:nvPr/>
        </p:nvSpPr>
        <p:spPr bwMode="auto">
          <a:xfrm>
            <a:off x="7848600" y="1447800"/>
            <a:ext cx="63500" cy="88900"/>
          </a:xfrm>
          <a:custGeom>
            <a:avLst/>
            <a:gdLst>
              <a:gd name="T0" fmla="*/ 0 w 40"/>
              <a:gd name="T1" fmla="*/ 100806250 h 56"/>
              <a:gd name="T2" fmla="*/ 0 w 40"/>
              <a:gd name="T3" fmla="*/ 100806250 h 56"/>
              <a:gd name="T4" fmla="*/ 80645000 w 40"/>
              <a:gd name="T5" fmla="*/ 0 h 56"/>
              <a:gd name="T6" fmla="*/ 100806250 w 40"/>
              <a:gd name="T7" fmla="*/ 20161250 h 56"/>
              <a:gd name="T8" fmla="*/ 20161250 w 40"/>
              <a:gd name="T9" fmla="*/ 141128750 h 56"/>
              <a:gd name="T10" fmla="*/ 0 w 40"/>
              <a:gd name="T11" fmla="*/ 120967500 h 56"/>
              <a:gd name="T12" fmla="*/ 0 w 40"/>
              <a:gd name="T13" fmla="*/ 120967500 h 56"/>
              <a:gd name="T14" fmla="*/ 0 w 40"/>
              <a:gd name="T15" fmla="*/ 120967500 h 56"/>
              <a:gd name="T16" fmla="*/ 0 w 40"/>
              <a:gd name="T17" fmla="*/ 100806250 h 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"/>
              <a:gd name="T28" fmla="*/ 0 h 56"/>
              <a:gd name="T29" fmla="*/ 40 w 40"/>
              <a:gd name="T30" fmla="*/ 56 h 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" h="56">
                <a:moveTo>
                  <a:pt x="0" y="40"/>
                </a:moveTo>
                <a:lnTo>
                  <a:pt x="0" y="40"/>
                </a:lnTo>
                <a:lnTo>
                  <a:pt x="32" y="0"/>
                </a:lnTo>
                <a:lnTo>
                  <a:pt x="40" y="8"/>
                </a:lnTo>
                <a:lnTo>
                  <a:pt x="8" y="56"/>
                </a:lnTo>
                <a:lnTo>
                  <a:pt x="0" y="48"/>
                </a:lnTo>
                <a:lnTo>
                  <a:pt x="0" y="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6" name="Freeform 328"/>
          <p:cNvSpPr>
            <a:spLocks/>
          </p:cNvSpPr>
          <p:nvPr/>
        </p:nvSpPr>
        <p:spPr bwMode="auto">
          <a:xfrm>
            <a:off x="7899400" y="1397000"/>
            <a:ext cx="88900" cy="63500"/>
          </a:xfrm>
          <a:custGeom>
            <a:avLst/>
            <a:gdLst>
              <a:gd name="T0" fmla="*/ 0 w 56"/>
              <a:gd name="T1" fmla="*/ 80645000 h 40"/>
              <a:gd name="T2" fmla="*/ 0 w 56"/>
              <a:gd name="T3" fmla="*/ 80645000 h 40"/>
              <a:gd name="T4" fmla="*/ 120967500 w 56"/>
              <a:gd name="T5" fmla="*/ 0 h 40"/>
              <a:gd name="T6" fmla="*/ 141128750 w 56"/>
              <a:gd name="T7" fmla="*/ 40322500 h 40"/>
              <a:gd name="T8" fmla="*/ 20161250 w 56"/>
              <a:gd name="T9" fmla="*/ 100806250 h 40"/>
              <a:gd name="T10" fmla="*/ 0 w 56"/>
              <a:gd name="T11" fmla="*/ 80645000 h 40"/>
              <a:gd name="T12" fmla="*/ 0 w 56"/>
              <a:gd name="T13" fmla="*/ 80645000 h 40"/>
              <a:gd name="T14" fmla="*/ 0 w 56"/>
              <a:gd name="T15" fmla="*/ 80645000 h 40"/>
              <a:gd name="T16" fmla="*/ 0 w 56"/>
              <a:gd name="T17" fmla="*/ 80645000 h 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"/>
              <a:gd name="T28" fmla="*/ 0 h 40"/>
              <a:gd name="T29" fmla="*/ 56 w 56"/>
              <a:gd name="T30" fmla="*/ 40 h 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" h="40">
                <a:moveTo>
                  <a:pt x="0" y="32"/>
                </a:moveTo>
                <a:lnTo>
                  <a:pt x="0" y="32"/>
                </a:lnTo>
                <a:lnTo>
                  <a:pt x="48" y="0"/>
                </a:lnTo>
                <a:lnTo>
                  <a:pt x="56" y="16"/>
                </a:lnTo>
                <a:lnTo>
                  <a:pt x="8" y="40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7" name="Freeform 329"/>
          <p:cNvSpPr>
            <a:spLocks/>
          </p:cNvSpPr>
          <p:nvPr/>
        </p:nvSpPr>
        <p:spPr bwMode="auto">
          <a:xfrm>
            <a:off x="7975600" y="1371600"/>
            <a:ext cx="101600" cy="50800"/>
          </a:xfrm>
          <a:custGeom>
            <a:avLst/>
            <a:gdLst>
              <a:gd name="T0" fmla="*/ 0 w 64"/>
              <a:gd name="T1" fmla="*/ 40322500 h 32"/>
              <a:gd name="T2" fmla="*/ 0 w 64"/>
              <a:gd name="T3" fmla="*/ 40322500 h 32"/>
              <a:gd name="T4" fmla="*/ 161290000 w 64"/>
              <a:gd name="T5" fmla="*/ 0 h 32"/>
              <a:gd name="T6" fmla="*/ 161290000 w 64"/>
              <a:gd name="T7" fmla="*/ 40322500 h 32"/>
              <a:gd name="T8" fmla="*/ 20161250 w 64"/>
              <a:gd name="T9" fmla="*/ 80645000 h 32"/>
              <a:gd name="T10" fmla="*/ 0 w 64"/>
              <a:gd name="T11" fmla="*/ 40322500 h 32"/>
              <a:gd name="T12" fmla="*/ 0 w 64"/>
              <a:gd name="T13" fmla="*/ 40322500 h 32"/>
              <a:gd name="T14" fmla="*/ 0 w 64"/>
              <a:gd name="T15" fmla="*/ 40322500 h 32"/>
              <a:gd name="T16" fmla="*/ 0 w 64"/>
              <a:gd name="T17" fmla="*/ 4032250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4"/>
              <a:gd name="T28" fmla="*/ 0 h 32"/>
              <a:gd name="T29" fmla="*/ 64 w 64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4" h="32">
                <a:moveTo>
                  <a:pt x="0" y="16"/>
                </a:moveTo>
                <a:lnTo>
                  <a:pt x="0" y="16"/>
                </a:lnTo>
                <a:lnTo>
                  <a:pt x="64" y="0"/>
                </a:lnTo>
                <a:lnTo>
                  <a:pt x="64" y="16"/>
                </a:lnTo>
                <a:lnTo>
                  <a:pt x="8" y="32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8" name="Freeform 330"/>
          <p:cNvSpPr>
            <a:spLocks/>
          </p:cNvSpPr>
          <p:nvPr/>
        </p:nvSpPr>
        <p:spPr bwMode="auto">
          <a:xfrm>
            <a:off x="8077200" y="1371600"/>
            <a:ext cx="88900" cy="50800"/>
          </a:xfrm>
          <a:custGeom>
            <a:avLst/>
            <a:gdLst>
              <a:gd name="T0" fmla="*/ 0 w 56"/>
              <a:gd name="T1" fmla="*/ 0 h 32"/>
              <a:gd name="T2" fmla="*/ 0 w 56"/>
              <a:gd name="T3" fmla="*/ 0 h 32"/>
              <a:gd name="T4" fmla="*/ 141128750 w 56"/>
              <a:gd name="T5" fmla="*/ 40322500 h 32"/>
              <a:gd name="T6" fmla="*/ 141128750 w 56"/>
              <a:gd name="T7" fmla="*/ 80645000 h 32"/>
              <a:gd name="T8" fmla="*/ 0 w 56"/>
              <a:gd name="T9" fmla="*/ 40322500 h 32"/>
              <a:gd name="T10" fmla="*/ 0 w 56"/>
              <a:gd name="T11" fmla="*/ 0 h 32"/>
              <a:gd name="T12" fmla="*/ 0 w 56"/>
              <a:gd name="T13" fmla="*/ 0 h 32"/>
              <a:gd name="T14" fmla="*/ 0 w 56"/>
              <a:gd name="T15" fmla="*/ 0 h 32"/>
              <a:gd name="T16" fmla="*/ 0 w 56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"/>
              <a:gd name="T28" fmla="*/ 0 h 32"/>
              <a:gd name="T29" fmla="*/ 56 w 56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" h="32">
                <a:moveTo>
                  <a:pt x="0" y="0"/>
                </a:moveTo>
                <a:lnTo>
                  <a:pt x="0" y="0"/>
                </a:lnTo>
                <a:lnTo>
                  <a:pt x="56" y="16"/>
                </a:lnTo>
                <a:lnTo>
                  <a:pt x="56" y="32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79" name="Freeform 331"/>
          <p:cNvSpPr>
            <a:spLocks/>
          </p:cNvSpPr>
          <p:nvPr/>
        </p:nvSpPr>
        <p:spPr bwMode="auto">
          <a:xfrm>
            <a:off x="8166100" y="1397000"/>
            <a:ext cx="88900" cy="63500"/>
          </a:xfrm>
          <a:custGeom>
            <a:avLst/>
            <a:gdLst>
              <a:gd name="T0" fmla="*/ 20161250 w 56"/>
              <a:gd name="T1" fmla="*/ 0 h 40"/>
              <a:gd name="T2" fmla="*/ 20161250 w 56"/>
              <a:gd name="T3" fmla="*/ 0 h 40"/>
              <a:gd name="T4" fmla="*/ 141128750 w 56"/>
              <a:gd name="T5" fmla="*/ 80645000 h 40"/>
              <a:gd name="T6" fmla="*/ 120967500 w 56"/>
              <a:gd name="T7" fmla="*/ 100806250 h 40"/>
              <a:gd name="T8" fmla="*/ 0 w 56"/>
              <a:gd name="T9" fmla="*/ 40322500 h 40"/>
              <a:gd name="T10" fmla="*/ 0 w 56"/>
              <a:gd name="T11" fmla="*/ 0 h 40"/>
              <a:gd name="T12" fmla="*/ 0 w 56"/>
              <a:gd name="T13" fmla="*/ 0 h 40"/>
              <a:gd name="T14" fmla="*/ 0 w 56"/>
              <a:gd name="T15" fmla="*/ 0 h 40"/>
              <a:gd name="T16" fmla="*/ 20161250 w 56"/>
              <a:gd name="T17" fmla="*/ 0 h 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"/>
              <a:gd name="T28" fmla="*/ 0 h 40"/>
              <a:gd name="T29" fmla="*/ 56 w 56"/>
              <a:gd name="T30" fmla="*/ 40 h 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" h="40">
                <a:moveTo>
                  <a:pt x="8" y="0"/>
                </a:moveTo>
                <a:lnTo>
                  <a:pt x="8" y="0"/>
                </a:lnTo>
                <a:lnTo>
                  <a:pt x="56" y="32"/>
                </a:lnTo>
                <a:lnTo>
                  <a:pt x="48" y="40"/>
                </a:ln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80" name="Freeform 332"/>
          <p:cNvSpPr>
            <a:spLocks/>
          </p:cNvSpPr>
          <p:nvPr/>
        </p:nvSpPr>
        <p:spPr bwMode="auto">
          <a:xfrm>
            <a:off x="8229600" y="1447800"/>
            <a:ext cx="76200" cy="88900"/>
          </a:xfrm>
          <a:custGeom>
            <a:avLst/>
            <a:gdLst>
              <a:gd name="T0" fmla="*/ 40322500 w 48"/>
              <a:gd name="T1" fmla="*/ 0 h 56"/>
              <a:gd name="T2" fmla="*/ 40322500 w 48"/>
              <a:gd name="T3" fmla="*/ 0 h 56"/>
              <a:gd name="T4" fmla="*/ 120967500 w 48"/>
              <a:gd name="T5" fmla="*/ 100806250 h 56"/>
              <a:gd name="T6" fmla="*/ 80645000 w 48"/>
              <a:gd name="T7" fmla="*/ 141128750 h 56"/>
              <a:gd name="T8" fmla="*/ 0 w 48"/>
              <a:gd name="T9" fmla="*/ 20161250 h 56"/>
              <a:gd name="T10" fmla="*/ 40322500 w 48"/>
              <a:gd name="T11" fmla="*/ 0 h 56"/>
              <a:gd name="T12" fmla="*/ 40322500 w 48"/>
              <a:gd name="T13" fmla="*/ 0 h 56"/>
              <a:gd name="T14" fmla="*/ 40322500 w 48"/>
              <a:gd name="T15" fmla="*/ 0 h 56"/>
              <a:gd name="T16" fmla="*/ 40322500 w 48"/>
              <a:gd name="T17" fmla="*/ 0 h 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8"/>
              <a:gd name="T28" fmla="*/ 0 h 56"/>
              <a:gd name="T29" fmla="*/ 48 w 48"/>
              <a:gd name="T30" fmla="*/ 56 h 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8" h="56">
                <a:moveTo>
                  <a:pt x="16" y="0"/>
                </a:moveTo>
                <a:lnTo>
                  <a:pt x="16" y="0"/>
                </a:lnTo>
                <a:lnTo>
                  <a:pt x="48" y="40"/>
                </a:lnTo>
                <a:lnTo>
                  <a:pt x="32" y="56"/>
                </a:ln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81" name="Freeform 333"/>
          <p:cNvSpPr>
            <a:spLocks/>
          </p:cNvSpPr>
          <p:nvPr/>
        </p:nvSpPr>
        <p:spPr bwMode="auto">
          <a:xfrm>
            <a:off x="8280400" y="1511300"/>
            <a:ext cx="50800" cy="101600"/>
          </a:xfrm>
          <a:custGeom>
            <a:avLst/>
            <a:gdLst>
              <a:gd name="T0" fmla="*/ 40322500 w 32"/>
              <a:gd name="T1" fmla="*/ 20161250 h 64"/>
              <a:gd name="T2" fmla="*/ 40322500 w 32"/>
              <a:gd name="T3" fmla="*/ 20161250 h 64"/>
              <a:gd name="T4" fmla="*/ 80645000 w 32"/>
              <a:gd name="T5" fmla="*/ 161290000 h 64"/>
              <a:gd name="T6" fmla="*/ 40322500 w 32"/>
              <a:gd name="T7" fmla="*/ 161290000 h 64"/>
              <a:gd name="T8" fmla="*/ 0 w 32"/>
              <a:gd name="T9" fmla="*/ 20161250 h 64"/>
              <a:gd name="T10" fmla="*/ 40322500 w 32"/>
              <a:gd name="T11" fmla="*/ 0 h 64"/>
              <a:gd name="T12" fmla="*/ 40322500 w 32"/>
              <a:gd name="T13" fmla="*/ 0 h 64"/>
              <a:gd name="T14" fmla="*/ 40322500 w 32"/>
              <a:gd name="T15" fmla="*/ 20161250 h 64"/>
              <a:gd name="T16" fmla="*/ 40322500 w 32"/>
              <a:gd name="T17" fmla="*/ 20161250 h 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64"/>
              <a:gd name="T29" fmla="*/ 32 w 32"/>
              <a:gd name="T30" fmla="*/ 64 h 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64">
                <a:moveTo>
                  <a:pt x="16" y="8"/>
                </a:moveTo>
                <a:lnTo>
                  <a:pt x="16" y="8"/>
                </a:lnTo>
                <a:lnTo>
                  <a:pt x="32" y="64"/>
                </a:lnTo>
                <a:lnTo>
                  <a:pt x="16" y="64"/>
                </a:ln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82" name="Freeform 334"/>
          <p:cNvSpPr>
            <a:spLocks/>
          </p:cNvSpPr>
          <p:nvPr/>
        </p:nvSpPr>
        <p:spPr bwMode="auto">
          <a:xfrm>
            <a:off x="8280400" y="1612900"/>
            <a:ext cx="50800" cy="88900"/>
          </a:xfrm>
          <a:custGeom>
            <a:avLst/>
            <a:gdLst>
              <a:gd name="T0" fmla="*/ 80645000 w 32"/>
              <a:gd name="T1" fmla="*/ 0 h 56"/>
              <a:gd name="T2" fmla="*/ 80645000 w 32"/>
              <a:gd name="T3" fmla="*/ 0 h 56"/>
              <a:gd name="T4" fmla="*/ 40322500 w 32"/>
              <a:gd name="T5" fmla="*/ 141128750 h 56"/>
              <a:gd name="T6" fmla="*/ 0 w 32"/>
              <a:gd name="T7" fmla="*/ 120967500 h 56"/>
              <a:gd name="T8" fmla="*/ 40322500 w 32"/>
              <a:gd name="T9" fmla="*/ 0 h 56"/>
              <a:gd name="T10" fmla="*/ 80645000 w 32"/>
              <a:gd name="T11" fmla="*/ 0 h 56"/>
              <a:gd name="T12" fmla="*/ 80645000 w 32"/>
              <a:gd name="T13" fmla="*/ 0 h 56"/>
              <a:gd name="T14" fmla="*/ 80645000 w 32"/>
              <a:gd name="T15" fmla="*/ 0 h 56"/>
              <a:gd name="T16" fmla="*/ 80645000 w 32"/>
              <a:gd name="T17" fmla="*/ 0 h 56"/>
              <a:gd name="T18" fmla="*/ 80645000 w 32"/>
              <a:gd name="T19" fmla="*/ 0 h 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2"/>
              <a:gd name="T31" fmla="*/ 0 h 56"/>
              <a:gd name="T32" fmla="*/ 32 w 32"/>
              <a:gd name="T33" fmla="*/ 56 h 5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2" h="56">
                <a:moveTo>
                  <a:pt x="32" y="0"/>
                </a:moveTo>
                <a:lnTo>
                  <a:pt x="32" y="0"/>
                </a:lnTo>
                <a:lnTo>
                  <a:pt x="16" y="56"/>
                </a:lnTo>
                <a:lnTo>
                  <a:pt x="0" y="48"/>
                </a:lnTo>
                <a:lnTo>
                  <a:pt x="16" y="0"/>
                </a:lnTo>
                <a:lnTo>
                  <a:pt x="3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83" name="Freeform 335"/>
          <p:cNvSpPr>
            <a:spLocks/>
          </p:cNvSpPr>
          <p:nvPr/>
        </p:nvSpPr>
        <p:spPr bwMode="auto">
          <a:xfrm>
            <a:off x="7912100" y="3340100"/>
            <a:ext cx="101600" cy="393700"/>
          </a:xfrm>
          <a:custGeom>
            <a:avLst/>
            <a:gdLst>
              <a:gd name="T0" fmla="*/ 120967500 w 64"/>
              <a:gd name="T1" fmla="*/ 624998750 h 248"/>
              <a:gd name="T2" fmla="*/ 0 w 64"/>
              <a:gd name="T3" fmla="*/ 403225000 h 248"/>
              <a:gd name="T4" fmla="*/ 0 w 64"/>
              <a:gd name="T5" fmla="*/ 403225000 h 248"/>
              <a:gd name="T6" fmla="*/ 0 w 64"/>
              <a:gd name="T7" fmla="*/ 221773750 h 248"/>
              <a:gd name="T8" fmla="*/ 0 w 64"/>
              <a:gd name="T9" fmla="*/ 221773750 h 248"/>
              <a:gd name="T10" fmla="*/ 120967500 w 64"/>
              <a:gd name="T11" fmla="*/ 40322500 h 248"/>
              <a:gd name="T12" fmla="*/ 120967500 w 64"/>
              <a:gd name="T13" fmla="*/ 40322500 h 248"/>
              <a:gd name="T14" fmla="*/ 161290000 w 64"/>
              <a:gd name="T15" fmla="*/ 0 h 24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4"/>
              <a:gd name="T25" fmla="*/ 0 h 248"/>
              <a:gd name="T26" fmla="*/ 64 w 64"/>
              <a:gd name="T27" fmla="*/ 248 h 24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4" h="248">
                <a:moveTo>
                  <a:pt x="48" y="248"/>
                </a:moveTo>
                <a:lnTo>
                  <a:pt x="0" y="160"/>
                </a:lnTo>
                <a:lnTo>
                  <a:pt x="0" y="88"/>
                </a:lnTo>
                <a:lnTo>
                  <a:pt x="48" y="16"/>
                </a:lnTo>
                <a:lnTo>
                  <a:pt x="64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84" name="Freeform 336"/>
          <p:cNvSpPr>
            <a:spLocks/>
          </p:cNvSpPr>
          <p:nvPr/>
        </p:nvSpPr>
        <p:spPr bwMode="auto">
          <a:xfrm>
            <a:off x="8280400" y="2400300"/>
            <a:ext cx="292100" cy="127000"/>
          </a:xfrm>
          <a:custGeom>
            <a:avLst/>
            <a:gdLst>
              <a:gd name="T0" fmla="*/ 463708750 w 184"/>
              <a:gd name="T1" fmla="*/ 201612500 h 80"/>
              <a:gd name="T2" fmla="*/ 463708750 w 184"/>
              <a:gd name="T3" fmla="*/ 201612500 h 80"/>
              <a:gd name="T4" fmla="*/ 463708750 w 184"/>
              <a:gd name="T5" fmla="*/ 201612500 h 80"/>
              <a:gd name="T6" fmla="*/ 362902500 w 184"/>
              <a:gd name="T7" fmla="*/ 181451250 h 80"/>
              <a:gd name="T8" fmla="*/ 362902500 w 184"/>
              <a:gd name="T9" fmla="*/ 181451250 h 80"/>
              <a:gd name="T10" fmla="*/ 282257500 w 184"/>
              <a:gd name="T11" fmla="*/ 161290000 h 80"/>
              <a:gd name="T12" fmla="*/ 282257500 w 184"/>
              <a:gd name="T13" fmla="*/ 161290000 h 80"/>
              <a:gd name="T14" fmla="*/ 221773750 w 184"/>
              <a:gd name="T15" fmla="*/ 141128750 h 80"/>
              <a:gd name="T16" fmla="*/ 221773750 w 184"/>
              <a:gd name="T17" fmla="*/ 141128750 h 80"/>
              <a:gd name="T18" fmla="*/ 161290000 w 184"/>
              <a:gd name="T19" fmla="*/ 120967500 h 80"/>
              <a:gd name="T20" fmla="*/ 161290000 w 184"/>
              <a:gd name="T21" fmla="*/ 120967500 h 80"/>
              <a:gd name="T22" fmla="*/ 100806250 w 184"/>
              <a:gd name="T23" fmla="*/ 100806250 h 80"/>
              <a:gd name="T24" fmla="*/ 100806250 w 184"/>
              <a:gd name="T25" fmla="*/ 100806250 h 80"/>
              <a:gd name="T26" fmla="*/ 60483750 w 184"/>
              <a:gd name="T27" fmla="*/ 60483750 h 80"/>
              <a:gd name="T28" fmla="*/ 60483750 w 184"/>
              <a:gd name="T29" fmla="*/ 60483750 h 80"/>
              <a:gd name="T30" fmla="*/ 40322500 w 184"/>
              <a:gd name="T31" fmla="*/ 60483750 h 80"/>
              <a:gd name="T32" fmla="*/ 40322500 w 184"/>
              <a:gd name="T33" fmla="*/ 60483750 h 80"/>
              <a:gd name="T34" fmla="*/ 0 w 184"/>
              <a:gd name="T35" fmla="*/ 40322500 h 80"/>
              <a:gd name="T36" fmla="*/ 0 w 184"/>
              <a:gd name="T37" fmla="*/ 40322500 h 80"/>
              <a:gd name="T38" fmla="*/ 0 w 184"/>
              <a:gd name="T39" fmla="*/ 0 h 8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84"/>
              <a:gd name="T61" fmla="*/ 0 h 80"/>
              <a:gd name="T62" fmla="*/ 184 w 184"/>
              <a:gd name="T63" fmla="*/ 80 h 8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84" h="80">
                <a:moveTo>
                  <a:pt x="184" y="80"/>
                </a:moveTo>
                <a:lnTo>
                  <a:pt x="184" y="80"/>
                </a:lnTo>
                <a:lnTo>
                  <a:pt x="144" y="72"/>
                </a:lnTo>
                <a:lnTo>
                  <a:pt x="112" y="64"/>
                </a:lnTo>
                <a:lnTo>
                  <a:pt x="88" y="56"/>
                </a:lnTo>
                <a:lnTo>
                  <a:pt x="64" y="48"/>
                </a:lnTo>
                <a:lnTo>
                  <a:pt x="40" y="40"/>
                </a:lnTo>
                <a:lnTo>
                  <a:pt x="24" y="24"/>
                </a:lnTo>
                <a:lnTo>
                  <a:pt x="16" y="24"/>
                </a:lnTo>
                <a:lnTo>
                  <a:pt x="0" y="16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85" name="Freeform 337"/>
          <p:cNvSpPr>
            <a:spLocks/>
          </p:cNvSpPr>
          <p:nvPr/>
        </p:nvSpPr>
        <p:spPr bwMode="auto">
          <a:xfrm>
            <a:off x="8229600" y="2311400"/>
            <a:ext cx="101600" cy="114300"/>
          </a:xfrm>
          <a:custGeom>
            <a:avLst/>
            <a:gdLst>
              <a:gd name="T0" fmla="*/ 161290000 w 64"/>
              <a:gd name="T1" fmla="*/ 120967500 h 72"/>
              <a:gd name="T2" fmla="*/ 100806250 w 64"/>
              <a:gd name="T3" fmla="*/ 161290000 h 72"/>
              <a:gd name="T4" fmla="*/ 20161250 w 64"/>
              <a:gd name="T5" fmla="*/ 181451250 h 72"/>
              <a:gd name="T6" fmla="*/ 20161250 w 64"/>
              <a:gd name="T7" fmla="*/ 181451250 h 72"/>
              <a:gd name="T8" fmla="*/ 0 w 64"/>
              <a:gd name="T9" fmla="*/ 0 h 72"/>
              <a:gd name="T10" fmla="*/ 0 w 64"/>
              <a:gd name="T11" fmla="*/ 0 h 72"/>
              <a:gd name="T12" fmla="*/ 161290000 w 64"/>
              <a:gd name="T13" fmla="*/ 120967500 h 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4"/>
              <a:gd name="T22" fmla="*/ 0 h 72"/>
              <a:gd name="T23" fmla="*/ 64 w 64"/>
              <a:gd name="T24" fmla="*/ 72 h 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4" h="72">
                <a:moveTo>
                  <a:pt x="64" y="48"/>
                </a:moveTo>
                <a:lnTo>
                  <a:pt x="40" y="64"/>
                </a:lnTo>
                <a:lnTo>
                  <a:pt x="8" y="72"/>
                </a:lnTo>
                <a:lnTo>
                  <a:pt x="0" y="0"/>
                </a:lnTo>
                <a:lnTo>
                  <a:pt x="64" y="4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86" name="Freeform 338"/>
          <p:cNvSpPr>
            <a:spLocks/>
          </p:cNvSpPr>
          <p:nvPr/>
        </p:nvSpPr>
        <p:spPr bwMode="auto">
          <a:xfrm>
            <a:off x="8039100" y="1701800"/>
            <a:ext cx="101600" cy="101600"/>
          </a:xfrm>
          <a:custGeom>
            <a:avLst/>
            <a:gdLst>
              <a:gd name="T0" fmla="*/ 161290000 w 64"/>
              <a:gd name="T1" fmla="*/ 161290000 h 64"/>
              <a:gd name="T2" fmla="*/ 80645000 w 64"/>
              <a:gd name="T3" fmla="*/ 161290000 h 64"/>
              <a:gd name="T4" fmla="*/ 0 w 64"/>
              <a:gd name="T5" fmla="*/ 161290000 h 64"/>
              <a:gd name="T6" fmla="*/ 0 w 64"/>
              <a:gd name="T7" fmla="*/ 161290000 h 64"/>
              <a:gd name="T8" fmla="*/ 80645000 w 64"/>
              <a:gd name="T9" fmla="*/ 0 h 64"/>
              <a:gd name="T10" fmla="*/ 80645000 w 64"/>
              <a:gd name="T11" fmla="*/ 0 h 64"/>
              <a:gd name="T12" fmla="*/ 161290000 w 64"/>
              <a:gd name="T13" fmla="*/ 161290000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4"/>
              <a:gd name="T22" fmla="*/ 0 h 64"/>
              <a:gd name="T23" fmla="*/ 64 w 64"/>
              <a:gd name="T24" fmla="*/ 64 h 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4" h="64">
                <a:moveTo>
                  <a:pt x="64" y="64"/>
                </a:moveTo>
                <a:lnTo>
                  <a:pt x="32" y="64"/>
                </a:lnTo>
                <a:lnTo>
                  <a:pt x="0" y="64"/>
                </a:lnTo>
                <a:lnTo>
                  <a:pt x="32" y="0"/>
                </a:lnTo>
                <a:lnTo>
                  <a:pt x="64" y="6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87" name="Freeform 339"/>
          <p:cNvSpPr>
            <a:spLocks/>
          </p:cNvSpPr>
          <p:nvPr/>
        </p:nvSpPr>
        <p:spPr bwMode="auto">
          <a:xfrm>
            <a:off x="8089900" y="2006600"/>
            <a:ext cx="1588" cy="1588"/>
          </a:xfrm>
          <a:custGeom>
            <a:avLst/>
            <a:gdLst>
              <a:gd name="T0" fmla="*/ 0 w 1588"/>
              <a:gd name="T1" fmla="*/ 0 h 1588"/>
              <a:gd name="T2" fmla="*/ 0 w 1588"/>
              <a:gd name="T3" fmla="*/ 0 h 1588"/>
              <a:gd name="T4" fmla="*/ 0 w 1588"/>
              <a:gd name="T5" fmla="*/ 0 h 1588"/>
              <a:gd name="T6" fmla="*/ 0 60000 65536"/>
              <a:gd name="T7" fmla="*/ 0 60000 65536"/>
              <a:gd name="T8" fmla="*/ 0 60000 65536"/>
              <a:gd name="T9" fmla="*/ 0 w 1588"/>
              <a:gd name="T10" fmla="*/ 0 h 1588"/>
              <a:gd name="T11" fmla="*/ 1588 w 1588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1588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88" name="Line 340"/>
          <p:cNvSpPr>
            <a:spLocks noChangeShapeType="1"/>
          </p:cNvSpPr>
          <p:nvPr/>
        </p:nvSpPr>
        <p:spPr bwMode="auto">
          <a:xfrm>
            <a:off x="8089900" y="1803400"/>
            <a:ext cx="1588" cy="203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89" name="Freeform 341"/>
          <p:cNvSpPr>
            <a:spLocks/>
          </p:cNvSpPr>
          <p:nvPr/>
        </p:nvSpPr>
        <p:spPr bwMode="auto">
          <a:xfrm>
            <a:off x="8039100" y="2286000"/>
            <a:ext cx="88900" cy="114300"/>
          </a:xfrm>
          <a:custGeom>
            <a:avLst/>
            <a:gdLst>
              <a:gd name="T0" fmla="*/ 141128750 w 56"/>
              <a:gd name="T1" fmla="*/ 161290000 h 72"/>
              <a:gd name="T2" fmla="*/ 80645000 w 56"/>
              <a:gd name="T3" fmla="*/ 181451250 h 72"/>
              <a:gd name="T4" fmla="*/ 0 w 56"/>
              <a:gd name="T5" fmla="*/ 181451250 h 72"/>
              <a:gd name="T6" fmla="*/ 0 w 56"/>
              <a:gd name="T7" fmla="*/ 181451250 h 72"/>
              <a:gd name="T8" fmla="*/ 40322500 w 56"/>
              <a:gd name="T9" fmla="*/ 0 h 72"/>
              <a:gd name="T10" fmla="*/ 40322500 w 56"/>
              <a:gd name="T11" fmla="*/ 0 h 72"/>
              <a:gd name="T12" fmla="*/ 141128750 w 56"/>
              <a:gd name="T13" fmla="*/ 161290000 h 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72"/>
              <a:gd name="T23" fmla="*/ 56 w 56"/>
              <a:gd name="T24" fmla="*/ 72 h 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72">
                <a:moveTo>
                  <a:pt x="56" y="64"/>
                </a:moveTo>
                <a:lnTo>
                  <a:pt x="32" y="72"/>
                </a:lnTo>
                <a:lnTo>
                  <a:pt x="0" y="72"/>
                </a:lnTo>
                <a:lnTo>
                  <a:pt x="16" y="0"/>
                </a:lnTo>
                <a:lnTo>
                  <a:pt x="56" y="6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90" name="Freeform 342"/>
          <p:cNvSpPr>
            <a:spLocks/>
          </p:cNvSpPr>
          <p:nvPr/>
        </p:nvSpPr>
        <p:spPr bwMode="auto">
          <a:xfrm>
            <a:off x="5384800" y="1358900"/>
            <a:ext cx="495300" cy="444500"/>
          </a:xfrm>
          <a:custGeom>
            <a:avLst/>
            <a:gdLst>
              <a:gd name="T0" fmla="*/ 786288750 w 312"/>
              <a:gd name="T1" fmla="*/ 342741250 h 280"/>
              <a:gd name="T2" fmla="*/ 766127500 w 312"/>
              <a:gd name="T3" fmla="*/ 483870000 h 280"/>
              <a:gd name="T4" fmla="*/ 685482500 w 312"/>
              <a:gd name="T5" fmla="*/ 604837500 h 280"/>
              <a:gd name="T6" fmla="*/ 564515000 w 312"/>
              <a:gd name="T7" fmla="*/ 685482500 h 280"/>
              <a:gd name="T8" fmla="*/ 403225000 w 312"/>
              <a:gd name="T9" fmla="*/ 705643750 h 280"/>
              <a:gd name="T10" fmla="*/ 403225000 w 312"/>
              <a:gd name="T11" fmla="*/ 705643750 h 280"/>
              <a:gd name="T12" fmla="*/ 241935000 w 312"/>
              <a:gd name="T13" fmla="*/ 685482500 h 280"/>
              <a:gd name="T14" fmla="*/ 120967500 w 312"/>
              <a:gd name="T15" fmla="*/ 604837500 h 280"/>
              <a:gd name="T16" fmla="*/ 40322500 w 312"/>
              <a:gd name="T17" fmla="*/ 483870000 h 280"/>
              <a:gd name="T18" fmla="*/ 0 w 312"/>
              <a:gd name="T19" fmla="*/ 342741250 h 280"/>
              <a:gd name="T20" fmla="*/ 0 w 312"/>
              <a:gd name="T21" fmla="*/ 342741250 h 280"/>
              <a:gd name="T22" fmla="*/ 40322500 w 312"/>
              <a:gd name="T23" fmla="*/ 221773750 h 280"/>
              <a:gd name="T24" fmla="*/ 120967500 w 312"/>
              <a:gd name="T25" fmla="*/ 100806250 h 280"/>
              <a:gd name="T26" fmla="*/ 241935000 w 312"/>
              <a:gd name="T27" fmla="*/ 20161250 h 280"/>
              <a:gd name="T28" fmla="*/ 403225000 w 312"/>
              <a:gd name="T29" fmla="*/ 0 h 280"/>
              <a:gd name="T30" fmla="*/ 403225000 w 312"/>
              <a:gd name="T31" fmla="*/ 0 h 280"/>
              <a:gd name="T32" fmla="*/ 564515000 w 312"/>
              <a:gd name="T33" fmla="*/ 20161250 h 280"/>
              <a:gd name="T34" fmla="*/ 685482500 w 312"/>
              <a:gd name="T35" fmla="*/ 100806250 h 280"/>
              <a:gd name="T36" fmla="*/ 766127500 w 312"/>
              <a:gd name="T37" fmla="*/ 221773750 h 280"/>
              <a:gd name="T38" fmla="*/ 786288750 w 312"/>
              <a:gd name="T39" fmla="*/ 342741250 h 28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12"/>
              <a:gd name="T61" fmla="*/ 0 h 280"/>
              <a:gd name="T62" fmla="*/ 312 w 312"/>
              <a:gd name="T63" fmla="*/ 280 h 28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12" h="280">
                <a:moveTo>
                  <a:pt x="312" y="136"/>
                </a:moveTo>
                <a:lnTo>
                  <a:pt x="304" y="192"/>
                </a:lnTo>
                <a:lnTo>
                  <a:pt x="272" y="240"/>
                </a:lnTo>
                <a:lnTo>
                  <a:pt x="224" y="272"/>
                </a:lnTo>
                <a:lnTo>
                  <a:pt x="160" y="280"/>
                </a:lnTo>
                <a:lnTo>
                  <a:pt x="96" y="272"/>
                </a:lnTo>
                <a:lnTo>
                  <a:pt x="48" y="240"/>
                </a:lnTo>
                <a:lnTo>
                  <a:pt x="16" y="192"/>
                </a:lnTo>
                <a:lnTo>
                  <a:pt x="0" y="136"/>
                </a:lnTo>
                <a:lnTo>
                  <a:pt x="16" y="88"/>
                </a:lnTo>
                <a:lnTo>
                  <a:pt x="48" y="40"/>
                </a:lnTo>
                <a:lnTo>
                  <a:pt x="96" y="8"/>
                </a:lnTo>
                <a:lnTo>
                  <a:pt x="160" y="0"/>
                </a:lnTo>
                <a:lnTo>
                  <a:pt x="224" y="8"/>
                </a:lnTo>
                <a:lnTo>
                  <a:pt x="272" y="40"/>
                </a:lnTo>
                <a:lnTo>
                  <a:pt x="304" y="88"/>
                </a:lnTo>
                <a:lnTo>
                  <a:pt x="312" y="1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91" name="Freeform 343"/>
          <p:cNvSpPr>
            <a:spLocks/>
          </p:cNvSpPr>
          <p:nvPr/>
        </p:nvSpPr>
        <p:spPr bwMode="auto">
          <a:xfrm>
            <a:off x="5842000" y="1574800"/>
            <a:ext cx="50800" cy="88900"/>
          </a:xfrm>
          <a:custGeom>
            <a:avLst/>
            <a:gdLst>
              <a:gd name="T0" fmla="*/ 40322500 w 32"/>
              <a:gd name="T1" fmla="*/ 0 h 56"/>
              <a:gd name="T2" fmla="*/ 80645000 w 32"/>
              <a:gd name="T3" fmla="*/ 20161250 h 56"/>
              <a:gd name="T4" fmla="*/ 40322500 w 32"/>
              <a:gd name="T5" fmla="*/ 141128750 h 56"/>
              <a:gd name="T6" fmla="*/ 0 w 32"/>
              <a:gd name="T7" fmla="*/ 141128750 h 56"/>
              <a:gd name="T8" fmla="*/ 40322500 w 32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56"/>
              <a:gd name="T17" fmla="*/ 32 w 3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56">
                <a:moveTo>
                  <a:pt x="16" y="0"/>
                </a:moveTo>
                <a:lnTo>
                  <a:pt x="32" y="8"/>
                </a:lnTo>
                <a:lnTo>
                  <a:pt x="16" y="56"/>
                </a:lnTo>
                <a:lnTo>
                  <a:pt x="0" y="56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92" name="Freeform 344"/>
          <p:cNvSpPr>
            <a:spLocks/>
          </p:cNvSpPr>
          <p:nvPr/>
        </p:nvSpPr>
        <p:spPr bwMode="auto">
          <a:xfrm>
            <a:off x="5791200" y="1663700"/>
            <a:ext cx="76200" cy="76200"/>
          </a:xfrm>
          <a:custGeom>
            <a:avLst/>
            <a:gdLst>
              <a:gd name="T0" fmla="*/ 120967500 w 48"/>
              <a:gd name="T1" fmla="*/ 20161250 h 48"/>
              <a:gd name="T2" fmla="*/ 120967500 w 48"/>
              <a:gd name="T3" fmla="*/ 20161250 h 48"/>
              <a:gd name="T4" fmla="*/ 40322500 w 48"/>
              <a:gd name="T5" fmla="*/ 120967500 h 48"/>
              <a:gd name="T6" fmla="*/ 0 w 48"/>
              <a:gd name="T7" fmla="*/ 100806250 h 48"/>
              <a:gd name="T8" fmla="*/ 80645000 w 48"/>
              <a:gd name="T9" fmla="*/ 0 h 48"/>
              <a:gd name="T10" fmla="*/ 120967500 w 48"/>
              <a:gd name="T11" fmla="*/ 0 h 48"/>
              <a:gd name="T12" fmla="*/ 120967500 w 48"/>
              <a:gd name="T13" fmla="*/ 0 h 48"/>
              <a:gd name="T14" fmla="*/ 120967500 w 48"/>
              <a:gd name="T15" fmla="*/ 20161250 h 48"/>
              <a:gd name="T16" fmla="*/ 120967500 w 48"/>
              <a:gd name="T17" fmla="*/ 20161250 h 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8"/>
              <a:gd name="T28" fmla="*/ 0 h 48"/>
              <a:gd name="T29" fmla="*/ 48 w 48"/>
              <a:gd name="T30" fmla="*/ 48 h 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8" h="48">
                <a:moveTo>
                  <a:pt x="48" y="8"/>
                </a:moveTo>
                <a:lnTo>
                  <a:pt x="48" y="8"/>
                </a:lnTo>
                <a:lnTo>
                  <a:pt x="16" y="48"/>
                </a:lnTo>
                <a:lnTo>
                  <a:pt x="0" y="40"/>
                </a:lnTo>
                <a:lnTo>
                  <a:pt x="32" y="0"/>
                </a:lnTo>
                <a:lnTo>
                  <a:pt x="48" y="0"/>
                </a:lnTo>
                <a:lnTo>
                  <a:pt x="48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93" name="Freeform 345"/>
          <p:cNvSpPr>
            <a:spLocks/>
          </p:cNvSpPr>
          <p:nvPr/>
        </p:nvSpPr>
        <p:spPr bwMode="auto">
          <a:xfrm>
            <a:off x="5727700" y="1727200"/>
            <a:ext cx="88900" cy="63500"/>
          </a:xfrm>
          <a:custGeom>
            <a:avLst/>
            <a:gdLst>
              <a:gd name="T0" fmla="*/ 141128750 w 56"/>
              <a:gd name="T1" fmla="*/ 20161250 h 40"/>
              <a:gd name="T2" fmla="*/ 141128750 w 56"/>
              <a:gd name="T3" fmla="*/ 20161250 h 40"/>
              <a:gd name="T4" fmla="*/ 20161250 w 56"/>
              <a:gd name="T5" fmla="*/ 100806250 h 40"/>
              <a:gd name="T6" fmla="*/ 0 w 56"/>
              <a:gd name="T7" fmla="*/ 60483750 h 40"/>
              <a:gd name="T8" fmla="*/ 120967500 w 56"/>
              <a:gd name="T9" fmla="*/ 0 h 40"/>
              <a:gd name="T10" fmla="*/ 141128750 w 56"/>
              <a:gd name="T11" fmla="*/ 20161250 h 40"/>
              <a:gd name="T12" fmla="*/ 141128750 w 56"/>
              <a:gd name="T13" fmla="*/ 20161250 h 40"/>
              <a:gd name="T14" fmla="*/ 141128750 w 56"/>
              <a:gd name="T15" fmla="*/ 20161250 h 40"/>
              <a:gd name="T16" fmla="*/ 141128750 w 56"/>
              <a:gd name="T17" fmla="*/ 20161250 h 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"/>
              <a:gd name="T28" fmla="*/ 0 h 40"/>
              <a:gd name="T29" fmla="*/ 56 w 56"/>
              <a:gd name="T30" fmla="*/ 40 h 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" h="40">
                <a:moveTo>
                  <a:pt x="56" y="8"/>
                </a:moveTo>
                <a:lnTo>
                  <a:pt x="56" y="8"/>
                </a:lnTo>
                <a:lnTo>
                  <a:pt x="8" y="40"/>
                </a:lnTo>
                <a:lnTo>
                  <a:pt x="0" y="24"/>
                </a:lnTo>
                <a:lnTo>
                  <a:pt x="48" y="0"/>
                </a:lnTo>
                <a:lnTo>
                  <a:pt x="5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94" name="Freeform 346"/>
          <p:cNvSpPr>
            <a:spLocks/>
          </p:cNvSpPr>
          <p:nvPr/>
        </p:nvSpPr>
        <p:spPr bwMode="auto">
          <a:xfrm>
            <a:off x="5638800" y="1765300"/>
            <a:ext cx="101600" cy="50800"/>
          </a:xfrm>
          <a:custGeom>
            <a:avLst/>
            <a:gdLst>
              <a:gd name="T0" fmla="*/ 141128750 w 64"/>
              <a:gd name="T1" fmla="*/ 40322500 h 32"/>
              <a:gd name="T2" fmla="*/ 141128750 w 64"/>
              <a:gd name="T3" fmla="*/ 40322500 h 32"/>
              <a:gd name="T4" fmla="*/ 0 w 64"/>
              <a:gd name="T5" fmla="*/ 80645000 h 32"/>
              <a:gd name="T6" fmla="*/ 0 w 64"/>
              <a:gd name="T7" fmla="*/ 40322500 h 32"/>
              <a:gd name="T8" fmla="*/ 141128750 w 64"/>
              <a:gd name="T9" fmla="*/ 0 h 32"/>
              <a:gd name="T10" fmla="*/ 161290000 w 64"/>
              <a:gd name="T11" fmla="*/ 40322500 h 32"/>
              <a:gd name="T12" fmla="*/ 161290000 w 64"/>
              <a:gd name="T13" fmla="*/ 40322500 h 32"/>
              <a:gd name="T14" fmla="*/ 161290000 w 64"/>
              <a:gd name="T15" fmla="*/ 40322500 h 32"/>
              <a:gd name="T16" fmla="*/ 141128750 w 64"/>
              <a:gd name="T17" fmla="*/ 4032250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4"/>
              <a:gd name="T28" fmla="*/ 0 h 32"/>
              <a:gd name="T29" fmla="*/ 64 w 64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4" h="32">
                <a:moveTo>
                  <a:pt x="56" y="16"/>
                </a:moveTo>
                <a:lnTo>
                  <a:pt x="56" y="16"/>
                </a:lnTo>
                <a:lnTo>
                  <a:pt x="0" y="32"/>
                </a:lnTo>
                <a:lnTo>
                  <a:pt x="0" y="16"/>
                </a:lnTo>
                <a:lnTo>
                  <a:pt x="56" y="0"/>
                </a:lnTo>
                <a:lnTo>
                  <a:pt x="64" y="16"/>
                </a:lnTo>
                <a:lnTo>
                  <a:pt x="56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95" name="Freeform 347"/>
          <p:cNvSpPr>
            <a:spLocks/>
          </p:cNvSpPr>
          <p:nvPr/>
        </p:nvSpPr>
        <p:spPr bwMode="auto">
          <a:xfrm>
            <a:off x="5537200" y="1765300"/>
            <a:ext cx="101600" cy="50800"/>
          </a:xfrm>
          <a:custGeom>
            <a:avLst/>
            <a:gdLst>
              <a:gd name="T0" fmla="*/ 161290000 w 64"/>
              <a:gd name="T1" fmla="*/ 80645000 h 32"/>
              <a:gd name="T2" fmla="*/ 161290000 w 64"/>
              <a:gd name="T3" fmla="*/ 80645000 h 32"/>
              <a:gd name="T4" fmla="*/ 0 w 64"/>
              <a:gd name="T5" fmla="*/ 40322500 h 32"/>
              <a:gd name="T6" fmla="*/ 20161250 w 64"/>
              <a:gd name="T7" fmla="*/ 0 h 32"/>
              <a:gd name="T8" fmla="*/ 161290000 w 64"/>
              <a:gd name="T9" fmla="*/ 40322500 h 32"/>
              <a:gd name="T10" fmla="*/ 161290000 w 64"/>
              <a:gd name="T11" fmla="*/ 80645000 h 32"/>
              <a:gd name="T12" fmla="*/ 161290000 w 64"/>
              <a:gd name="T13" fmla="*/ 80645000 h 32"/>
              <a:gd name="T14" fmla="*/ 161290000 w 64"/>
              <a:gd name="T15" fmla="*/ 80645000 h 32"/>
              <a:gd name="T16" fmla="*/ 161290000 w 64"/>
              <a:gd name="T17" fmla="*/ 8064500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4"/>
              <a:gd name="T28" fmla="*/ 0 h 32"/>
              <a:gd name="T29" fmla="*/ 64 w 64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4" h="32">
                <a:moveTo>
                  <a:pt x="64" y="32"/>
                </a:moveTo>
                <a:lnTo>
                  <a:pt x="64" y="32"/>
                </a:lnTo>
                <a:lnTo>
                  <a:pt x="0" y="16"/>
                </a:lnTo>
                <a:lnTo>
                  <a:pt x="8" y="0"/>
                </a:lnTo>
                <a:lnTo>
                  <a:pt x="64" y="16"/>
                </a:lnTo>
                <a:lnTo>
                  <a:pt x="64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96" name="Freeform 348"/>
          <p:cNvSpPr>
            <a:spLocks/>
          </p:cNvSpPr>
          <p:nvPr/>
        </p:nvSpPr>
        <p:spPr bwMode="auto">
          <a:xfrm>
            <a:off x="5461000" y="1727200"/>
            <a:ext cx="88900" cy="63500"/>
          </a:xfrm>
          <a:custGeom>
            <a:avLst/>
            <a:gdLst>
              <a:gd name="T0" fmla="*/ 120967500 w 56"/>
              <a:gd name="T1" fmla="*/ 100806250 h 40"/>
              <a:gd name="T2" fmla="*/ 120967500 w 56"/>
              <a:gd name="T3" fmla="*/ 100806250 h 40"/>
              <a:gd name="T4" fmla="*/ 0 w 56"/>
              <a:gd name="T5" fmla="*/ 20161250 h 40"/>
              <a:gd name="T6" fmla="*/ 20161250 w 56"/>
              <a:gd name="T7" fmla="*/ 0 h 40"/>
              <a:gd name="T8" fmla="*/ 141128750 w 56"/>
              <a:gd name="T9" fmla="*/ 60483750 h 40"/>
              <a:gd name="T10" fmla="*/ 120967500 w 56"/>
              <a:gd name="T11" fmla="*/ 100806250 h 40"/>
              <a:gd name="T12" fmla="*/ 120967500 w 56"/>
              <a:gd name="T13" fmla="*/ 100806250 h 40"/>
              <a:gd name="T14" fmla="*/ 120967500 w 56"/>
              <a:gd name="T15" fmla="*/ 100806250 h 40"/>
              <a:gd name="T16" fmla="*/ 120967500 w 56"/>
              <a:gd name="T17" fmla="*/ 100806250 h 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"/>
              <a:gd name="T28" fmla="*/ 0 h 40"/>
              <a:gd name="T29" fmla="*/ 56 w 56"/>
              <a:gd name="T30" fmla="*/ 40 h 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" h="40">
                <a:moveTo>
                  <a:pt x="48" y="40"/>
                </a:moveTo>
                <a:lnTo>
                  <a:pt x="48" y="40"/>
                </a:lnTo>
                <a:lnTo>
                  <a:pt x="0" y="8"/>
                </a:lnTo>
                <a:lnTo>
                  <a:pt x="8" y="0"/>
                </a:lnTo>
                <a:lnTo>
                  <a:pt x="56" y="24"/>
                </a:lnTo>
                <a:lnTo>
                  <a:pt x="48" y="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97" name="Freeform 349"/>
          <p:cNvSpPr>
            <a:spLocks/>
          </p:cNvSpPr>
          <p:nvPr/>
        </p:nvSpPr>
        <p:spPr bwMode="auto">
          <a:xfrm>
            <a:off x="5410200" y="1663700"/>
            <a:ext cx="63500" cy="76200"/>
          </a:xfrm>
          <a:custGeom>
            <a:avLst/>
            <a:gdLst>
              <a:gd name="T0" fmla="*/ 80645000 w 40"/>
              <a:gd name="T1" fmla="*/ 120967500 h 48"/>
              <a:gd name="T2" fmla="*/ 80645000 w 40"/>
              <a:gd name="T3" fmla="*/ 120967500 h 48"/>
              <a:gd name="T4" fmla="*/ 0 w 40"/>
              <a:gd name="T5" fmla="*/ 20161250 h 48"/>
              <a:gd name="T6" fmla="*/ 20161250 w 40"/>
              <a:gd name="T7" fmla="*/ 0 h 48"/>
              <a:gd name="T8" fmla="*/ 100806250 w 40"/>
              <a:gd name="T9" fmla="*/ 100806250 h 48"/>
              <a:gd name="T10" fmla="*/ 80645000 w 40"/>
              <a:gd name="T11" fmla="*/ 120967500 h 48"/>
              <a:gd name="T12" fmla="*/ 80645000 w 40"/>
              <a:gd name="T13" fmla="*/ 120967500 h 48"/>
              <a:gd name="T14" fmla="*/ 80645000 w 40"/>
              <a:gd name="T15" fmla="*/ 120967500 h 48"/>
              <a:gd name="T16" fmla="*/ 80645000 w 40"/>
              <a:gd name="T17" fmla="*/ 120967500 h 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"/>
              <a:gd name="T28" fmla="*/ 0 h 48"/>
              <a:gd name="T29" fmla="*/ 40 w 40"/>
              <a:gd name="T30" fmla="*/ 48 h 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" h="48">
                <a:moveTo>
                  <a:pt x="32" y="48"/>
                </a:moveTo>
                <a:lnTo>
                  <a:pt x="32" y="48"/>
                </a:lnTo>
                <a:lnTo>
                  <a:pt x="0" y="8"/>
                </a:lnTo>
                <a:lnTo>
                  <a:pt x="8" y="0"/>
                </a:lnTo>
                <a:lnTo>
                  <a:pt x="40" y="40"/>
                </a:lnTo>
                <a:lnTo>
                  <a:pt x="32" y="4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98" name="Freeform 350"/>
          <p:cNvSpPr>
            <a:spLocks/>
          </p:cNvSpPr>
          <p:nvPr/>
        </p:nvSpPr>
        <p:spPr bwMode="auto">
          <a:xfrm>
            <a:off x="5384800" y="1574800"/>
            <a:ext cx="50800" cy="101600"/>
          </a:xfrm>
          <a:custGeom>
            <a:avLst/>
            <a:gdLst>
              <a:gd name="T0" fmla="*/ 40322500 w 32"/>
              <a:gd name="T1" fmla="*/ 141128750 h 64"/>
              <a:gd name="T2" fmla="*/ 40322500 w 32"/>
              <a:gd name="T3" fmla="*/ 141128750 h 64"/>
              <a:gd name="T4" fmla="*/ 0 w 32"/>
              <a:gd name="T5" fmla="*/ 20161250 h 64"/>
              <a:gd name="T6" fmla="*/ 40322500 w 32"/>
              <a:gd name="T7" fmla="*/ 0 h 64"/>
              <a:gd name="T8" fmla="*/ 80645000 w 32"/>
              <a:gd name="T9" fmla="*/ 141128750 h 64"/>
              <a:gd name="T10" fmla="*/ 40322500 w 32"/>
              <a:gd name="T11" fmla="*/ 161290000 h 64"/>
              <a:gd name="T12" fmla="*/ 40322500 w 32"/>
              <a:gd name="T13" fmla="*/ 161290000 h 64"/>
              <a:gd name="T14" fmla="*/ 40322500 w 32"/>
              <a:gd name="T15" fmla="*/ 161290000 h 64"/>
              <a:gd name="T16" fmla="*/ 40322500 w 32"/>
              <a:gd name="T17" fmla="*/ 141128750 h 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64"/>
              <a:gd name="T29" fmla="*/ 32 w 32"/>
              <a:gd name="T30" fmla="*/ 64 h 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64">
                <a:moveTo>
                  <a:pt x="16" y="56"/>
                </a:moveTo>
                <a:lnTo>
                  <a:pt x="16" y="56"/>
                </a:lnTo>
                <a:lnTo>
                  <a:pt x="0" y="8"/>
                </a:lnTo>
                <a:lnTo>
                  <a:pt x="16" y="0"/>
                </a:lnTo>
                <a:lnTo>
                  <a:pt x="32" y="56"/>
                </a:lnTo>
                <a:lnTo>
                  <a:pt x="16" y="64"/>
                </a:lnTo>
                <a:lnTo>
                  <a:pt x="16" y="5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99" name="Freeform 351"/>
          <p:cNvSpPr>
            <a:spLocks/>
          </p:cNvSpPr>
          <p:nvPr/>
        </p:nvSpPr>
        <p:spPr bwMode="auto">
          <a:xfrm>
            <a:off x="5384800" y="1498600"/>
            <a:ext cx="50800" cy="88900"/>
          </a:xfrm>
          <a:custGeom>
            <a:avLst/>
            <a:gdLst>
              <a:gd name="T0" fmla="*/ 0 w 32"/>
              <a:gd name="T1" fmla="*/ 120967500 h 56"/>
              <a:gd name="T2" fmla="*/ 0 w 32"/>
              <a:gd name="T3" fmla="*/ 120967500 h 56"/>
              <a:gd name="T4" fmla="*/ 40322500 w 32"/>
              <a:gd name="T5" fmla="*/ 0 h 56"/>
              <a:gd name="T6" fmla="*/ 80645000 w 32"/>
              <a:gd name="T7" fmla="*/ 0 h 56"/>
              <a:gd name="T8" fmla="*/ 40322500 w 32"/>
              <a:gd name="T9" fmla="*/ 141128750 h 56"/>
              <a:gd name="T10" fmla="*/ 0 w 32"/>
              <a:gd name="T11" fmla="*/ 141128750 h 56"/>
              <a:gd name="T12" fmla="*/ 0 w 32"/>
              <a:gd name="T13" fmla="*/ 141128750 h 56"/>
              <a:gd name="T14" fmla="*/ 0 w 32"/>
              <a:gd name="T15" fmla="*/ 120967500 h 56"/>
              <a:gd name="T16" fmla="*/ 0 w 32"/>
              <a:gd name="T17" fmla="*/ 120967500 h 56"/>
              <a:gd name="T18" fmla="*/ 0 w 32"/>
              <a:gd name="T19" fmla="*/ 120967500 h 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2"/>
              <a:gd name="T31" fmla="*/ 0 h 56"/>
              <a:gd name="T32" fmla="*/ 32 w 32"/>
              <a:gd name="T33" fmla="*/ 56 h 5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2" h="56">
                <a:moveTo>
                  <a:pt x="0" y="48"/>
                </a:moveTo>
                <a:lnTo>
                  <a:pt x="0" y="48"/>
                </a:lnTo>
                <a:lnTo>
                  <a:pt x="16" y="0"/>
                </a:lnTo>
                <a:lnTo>
                  <a:pt x="32" y="0"/>
                </a:lnTo>
                <a:lnTo>
                  <a:pt x="16" y="56"/>
                </a:lnTo>
                <a:lnTo>
                  <a:pt x="0" y="56"/>
                </a:lnTo>
                <a:lnTo>
                  <a:pt x="0" y="4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00" name="Freeform 352"/>
          <p:cNvSpPr>
            <a:spLocks/>
          </p:cNvSpPr>
          <p:nvPr/>
        </p:nvSpPr>
        <p:spPr bwMode="auto">
          <a:xfrm>
            <a:off x="5410200" y="1422400"/>
            <a:ext cx="63500" cy="76200"/>
          </a:xfrm>
          <a:custGeom>
            <a:avLst/>
            <a:gdLst>
              <a:gd name="T0" fmla="*/ 0 w 40"/>
              <a:gd name="T1" fmla="*/ 100806250 h 48"/>
              <a:gd name="T2" fmla="*/ 0 w 40"/>
              <a:gd name="T3" fmla="*/ 100806250 h 48"/>
              <a:gd name="T4" fmla="*/ 80645000 w 40"/>
              <a:gd name="T5" fmla="*/ 0 h 48"/>
              <a:gd name="T6" fmla="*/ 100806250 w 40"/>
              <a:gd name="T7" fmla="*/ 20161250 h 48"/>
              <a:gd name="T8" fmla="*/ 20161250 w 40"/>
              <a:gd name="T9" fmla="*/ 120967500 h 48"/>
              <a:gd name="T10" fmla="*/ 0 w 40"/>
              <a:gd name="T11" fmla="*/ 120967500 h 48"/>
              <a:gd name="T12" fmla="*/ 0 w 40"/>
              <a:gd name="T13" fmla="*/ 120967500 h 48"/>
              <a:gd name="T14" fmla="*/ 0 w 40"/>
              <a:gd name="T15" fmla="*/ 100806250 h 48"/>
              <a:gd name="T16" fmla="*/ 0 w 40"/>
              <a:gd name="T17" fmla="*/ 100806250 h 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"/>
              <a:gd name="T28" fmla="*/ 0 h 48"/>
              <a:gd name="T29" fmla="*/ 40 w 40"/>
              <a:gd name="T30" fmla="*/ 48 h 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" h="48">
                <a:moveTo>
                  <a:pt x="0" y="40"/>
                </a:moveTo>
                <a:lnTo>
                  <a:pt x="0" y="40"/>
                </a:lnTo>
                <a:lnTo>
                  <a:pt x="32" y="0"/>
                </a:lnTo>
                <a:lnTo>
                  <a:pt x="40" y="8"/>
                </a:lnTo>
                <a:lnTo>
                  <a:pt x="8" y="48"/>
                </a:lnTo>
                <a:lnTo>
                  <a:pt x="0" y="48"/>
                </a:lnTo>
                <a:lnTo>
                  <a:pt x="0" y="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01" name="Freeform 353"/>
          <p:cNvSpPr>
            <a:spLocks/>
          </p:cNvSpPr>
          <p:nvPr/>
        </p:nvSpPr>
        <p:spPr bwMode="auto">
          <a:xfrm>
            <a:off x="5461000" y="1371600"/>
            <a:ext cx="88900" cy="63500"/>
          </a:xfrm>
          <a:custGeom>
            <a:avLst/>
            <a:gdLst>
              <a:gd name="T0" fmla="*/ 0 w 56"/>
              <a:gd name="T1" fmla="*/ 60483750 h 40"/>
              <a:gd name="T2" fmla="*/ 0 w 56"/>
              <a:gd name="T3" fmla="*/ 60483750 h 40"/>
              <a:gd name="T4" fmla="*/ 120967500 w 56"/>
              <a:gd name="T5" fmla="*/ 0 h 40"/>
              <a:gd name="T6" fmla="*/ 141128750 w 56"/>
              <a:gd name="T7" fmla="*/ 20161250 h 40"/>
              <a:gd name="T8" fmla="*/ 20161250 w 56"/>
              <a:gd name="T9" fmla="*/ 100806250 h 40"/>
              <a:gd name="T10" fmla="*/ 0 w 56"/>
              <a:gd name="T11" fmla="*/ 80645000 h 40"/>
              <a:gd name="T12" fmla="*/ 0 w 56"/>
              <a:gd name="T13" fmla="*/ 80645000 h 40"/>
              <a:gd name="T14" fmla="*/ 0 w 56"/>
              <a:gd name="T15" fmla="*/ 80645000 h 40"/>
              <a:gd name="T16" fmla="*/ 0 w 56"/>
              <a:gd name="T17" fmla="*/ 60483750 h 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"/>
              <a:gd name="T28" fmla="*/ 0 h 40"/>
              <a:gd name="T29" fmla="*/ 56 w 56"/>
              <a:gd name="T30" fmla="*/ 40 h 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" h="40">
                <a:moveTo>
                  <a:pt x="0" y="24"/>
                </a:moveTo>
                <a:lnTo>
                  <a:pt x="0" y="24"/>
                </a:lnTo>
                <a:lnTo>
                  <a:pt x="48" y="0"/>
                </a:lnTo>
                <a:lnTo>
                  <a:pt x="56" y="8"/>
                </a:lnTo>
                <a:lnTo>
                  <a:pt x="8" y="40"/>
                </a:lnTo>
                <a:lnTo>
                  <a:pt x="0" y="32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02" name="Freeform 354"/>
          <p:cNvSpPr>
            <a:spLocks/>
          </p:cNvSpPr>
          <p:nvPr/>
        </p:nvSpPr>
        <p:spPr bwMode="auto">
          <a:xfrm>
            <a:off x="5537200" y="1346200"/>
            <a:ext cx="101600" cy="50800"/>
          </a:xfrm>
          <a:custGeom>
            <a:avLst/>
            <a:gdLst>
              <a:gd name="T0" fmla="*/ 0 w 64"/>
              <a:gd name="T1" fmla="*/ 40322500 h 32"/>
              <a:gd name="T2" fmla="*/ 0 w 64"/>
              <a:gd name="T3" fmla="*/ 40322500 h 32"/>
              <a:gd name="T4" fmla="*/ 161290000 w 64"/>
              <a:gd name="T5" fmla="*/ 0 h 32"/>
              <a:gd name="T6" fmla="*/ 161290000 w 64"/>
              <a:gd name="T7" fmla="*/ 40322500 h 32"/>
              <a:gd name="T8" fmla="*/ 20161250 w 64"/>
              <a:gd name="T9" fmla="*/ 80645000 h 32"/>
              <a:gd name="T10" fmla="*/ 0 w 64"/>
              <a:gd name="T11" fmla="*/ 40322500 h 32"/>
              <a:gd name="T12" fmla="*/ 0 w 64"/>
              <a:gd name="T13" fmla="*/ 40322500 h 32"/>
              <a:gd name="T14" fmla="*/ 0 w 64"/>
              <a:gd name="T15" fmla="*/ 40322500 h 32"/>
              <a:gd name="T16" fmla="*/ 0 w 64"/>
              <a:gd name="T17" fmla="*/ 4032250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4"/>
              <a:gd name="T28" fmla="*/ 0 h 32"/>
              <a:gd name="T29" fmla="*/ 64 w 64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4" h="32">
                <a:moveTo>
                  <a:pt x="0" y="16"/>
                </a:moveTo>
                <a:lnTo>
                  <a:pt x="0" y="16"/>
                </a:lnTo>
                <a:lnTo>
                  <a:pt x="64" y="0"/>
                </a:lnTo>
                <a:lnTo>
                  <a:pt x="64" y="16"/>
                </a:lnTo>
                <a:lnTo>
                  <a:pt x="8" y="32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03" name="Freeform 355"/>
          <p:cNvSpPr>
            <a:spLocks/>
          </p:cNvSpPr>
          <p:nvPr/>
        </p:nvSpPr>
        <p:spPr bwMode="auto">
          <a:xfrm>
            <a:off x="5638800" y="1346200"/>
            <a:ext cx="88900" cy="50800"/>
          </a:xfrm>
          <a:custGeom>
            <a:avLst/>
            <a:gdLst>
              <a:gd name="T0" fmla="*/ 0 w 56"/>
              <a:gd name="T1" fmla="*/ 0 h 32"/>
              <a:gd name="T2" fmla="*/ 0 w 56"/>
              <a:gd name="T3" fmla="*/ 0 h 32"/>
              <a:gd name="T4" fmla="*/ 141128750 w 56"/>
              <a:gd name="T5" fmla="*/ 40322500 h 32"/>
              <a:gd name="T6" fmla="*/ 141128750 w 56"/>
              <a:gd name="T7" fmla="*/ 80645000 h 32"/>
              <a:gd name="T8" fmla="*/ 0 w 56"/>
              <a:gd name="T9" fmla="*/ 40322500 h 32"/>
              <a:gd name="T10" fmla="*/ 0 w 56"/>
              <a:gd name="T11" fmla="*/ 0 h 32"/>
              <a:gd name="T12" fmla="*/ 0 w 56"/>
              <a:gd name="T13" fmla="*/ 0 h 32"/>
              <a:gd name="T14" fmla="*/ 0 w 56"/>
              <a:gd name="T15" fmla="*/ 0 h 32"/>
              <a:gd name="T16" fmla="*/ 0 w 56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"/>
              <a:gd name="T28" fmla="*/ 0 h 32"/>
              <a:gd name="T29" fmla="*/ 56 w 56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" h="32">
                <a:moveTo>
                  <a:pt x="0" y="0"/>
                </a:moveTo>
                <a:lnTo>
                  <a:pt x="0" y="0"/>
                </a:lnTo>
                <a:lnTo>
                  <a:pt x="56" y="16"/>
                </a:lnTo>
                <a:lnTo>
                  <a:pt x="56" y="32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04" name="Freeform 356"/>
          <p:cNvSpPr>
            <a:spLocks/>
          </p:cNvSpPr>
          <p:nvPr/>
        </p:nvSpPr>
        <p:spPr bwMode="auto">
          <a:xfrm>
            <a:off x="5727700" y="1371600"/>
            <a:ext cx="88900" cy="63500"/>
          </a:xfrm>
          <a:custGeom>
            <a:avLst/>
            <a:gdLst>
              <a:gd name="T0" fmla="*/ 20161250 w 56"/>
              <a:gd name="T1" fmla="*/ 0 h 40"/>
              <a:gd name="T2" fmla="*/ 20161250 w 56"/>
              <a:gd name="T3" fmla="*/ 0 h 40"/>
              <a:gd name="T4" fmla="*/ 141128750 w 56"/>
              <a:gd name="T5" fmla="*/ 60483750 h 40"/>
              <a:gd name="T6" fmla="*/ 120967500 w 56"/>
              <a:gd name="T7" fmla="*/ 100806250 h 40"/>
              <a:gd name="T8" fmla="*/ 0 w 56"/>
              <a:gd name="T9" fmla="*/ 20161250 h 40"/>
              <a:gd name="T10" fmla="*/ 0 w 56"/>
              <a:gd name="T11" fmla="*/ 0 h 40"/>
              <a:gd name="T12" fmla="*/ 0 w 56"/>
              <a:gd name="T13" fmla="*/ 0 h 40"/>
              <a:gd name="T14" fmla="*/ 20161250 w 56"/>
              <a:gd name="T15" fmla="*/ 0 h 40"/>
              <a:gd name="T16" fmla="*/ 20161250 w 56"/>
              <a:gd name="T17" fmla="*/ 0 h 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"/>
              <a:gd name="T28" fmla="*/ 0 h 40"/>
              <a:gd name="T29" fmla="*/ 56 w 56"/>
              <a:gd name="T30" fmla="*/ 40 h 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" h="40">
                <a:moveTo>
                  <a:pt x="8" y="0"/>
                </a:moveTo>
                <a:lnTo>
                  <a:pt x="8" y="0"/>
                </a:lnTo>
                <a:lnTo>
                  <a:pt x="56" y="24"/>
                </a:lnTo>
                <a:lnTo>
                  <a:pt x="48" y="40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05" name="Freeform 357"/>
          <p:cNvSpPr>
            <a:spLocks/>
          </p:cNvSpPr>
          <p:nvPr/>
        </p:nvSpPr>
        <p:spPr bwMode="auto">
          <a:xfrm>
            <a:off x="5791200" y="1409700"/>
            <a:ext cx="76200" cy="88900"/>
          </a:xfrm>
          <a:custGeom>
            <a:avLst/>
            <a:gdLst>
              <a:gd name="T0" fmla="*/ 40322500 w 48"/>
              <a:gd name="T1" fmla="*/ 20161250 h 56"/>
              <a:gd name="T2" fmla="*/ 40322500 w 48"/>
              <a:gd name="T3" fmla="*/ 20161250 h 56"/>
              <a:gd name="T4" fmla="*/ 120967500 w 48"/>
              <a:gd name="T5" fmla="*/ 120967500 h 56"/>
              <a:gd name="T6" fmla="*/ 80645000 w 48"/>
              <a:gd name="T7" fmla="*/ 141128750 h 56"/>
              <a:gd name="T8" fmla="*/ 0 w 48"/>
              <a:gd name="T9" fmla="*/ 40322500 h 56"/>
              <a:gd name="T10" fmla="*/ 40322500 w 48"/>
              <a:gd name="T11" fmla="*/ 0 h 56"/>
              <a:gd name="T12" fmla="*/ 40322500 w 48"/>
              <a:gd name="T13" fmla="*/ 0 h 56"/>
              <a:gd name="T14" fmla="*/ 40322500 w 48"/>
              <a:gd name="T15" fmla="*/ 20161250 h 56"/>
              <a:gd name="T16" fmla="*/ 40322500 w 48"/>
              <a:gd name="T17" fmla="*/ 20161250 h 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8"/>
              <a:gd name="T28" fmla="*/ 0 h 56"/>
              <a:gd name="T29" fmla="*/ 48 w 48"/>
              <a:gd name="T30" fmla="*/ 56 h 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8" h="56">
                <a:moveTo>
                  <a:pt x="16" y="8"/>
                </a:moveTo>
                <a:lnTo>
                  <a:pt x="16" y="8"/>
                </a:lnTo>
                <a:lnTo>
                  <a:pt x="48" y="48"/>
                </a:lnTo>
                <a:lnTo>
                  <a:pt x="32" y="56"/>
                </a:lnTo>
                <a:lnTo>
                  <a:pt x="0" y="16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06" name="Freeform 358"/>
          <p:cNvSpPr>
            <a:spLocks/>
          </p:cNvSpPr>
          <p:nvPr/>
        </p:nvSpPr>
        <p:spPr bwMode="auto">
          <a:xfrm>
            <a:off x="5842000" y="1485900"/>
            <a:ext cx="50800" cy="101600"/>
          </a:xfrm>
          <a:custGeom>
            <a:avLst/>
            <a:gdLst>
              <a:gd name="T0" fmla="*/ 40322500 w 32"/>
              <a:gd name="T1" fmla="*/ 20161250 h 64"/>
              <a:gd name="T2" fmla="*/ 40322500 w 32"/>
              <a:gd name="T3" fmla="*/ 20161250 h 64"/>
              <a:gd name="T4" fmla="*/ 80645000 w 32"/>
              <a:gd name="T5" fmla="*/ 141128750 h 64"/>
              <a:gd name="T6" fmla="*/ 40322500 w 32"/>
              <a:gd name="T7" fmla="*/ 161290000 h 64"/>
              <a:gd name="T8" fmla="*/ 0 w 32"/>
              <a:gd name="T9" fmla="*/ 20161250 h 64"/>
              <a:gd name="T10" fmla="*/ 40322500 w 32"/>
              <a:gd name="T11" fmla="*/ 0 h 64"/>
              <a:gd name="T12" fmla="*/ 40322500 w 32"/>
              <a:gd name="T13" fmla="*/ 0 h 64"/>
              <a:gd name="T14" fmla="*/ 40322500 w 32"/>
              <a:gd name="T15" fmla="*/ 0 h 64"/>
              <a:gd name="T16" fmla="*/ 40322500 w 32"/>
              <a:gd name="T17" fmla="*/ 20161250 h 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64"/>
              <a:gd name="T29" fmla="*/ 32 w 32"/>
              <a:gd name="T30" fmla="*/ 64 h 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64">
                <a:moveTo>
                  <a:pt x="16" y="8"/>
                </a:moveTo>
                <a:lnTo>
                  <a:pt x="16" y="8"/>
                </a:lnTo>
                <a:lnTo>
                  <a:pt x="32" y="56"/>
                </a:lnTo>
                <a:lnTo>
                  <a:pt x="16" y="64"/>
                </a:ln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07" name="Freeform 359"/>
          <p:cNvSpPr>
            <a:spLocks/>
          </p:cNvSpPr>
          <p:nvPr/>
        </p:nvSpPr>
        <p:spPr bwMode="auto">
          <a:xfrm>
            <a:off x="5842000" y="1574800"/>
            <a:ext cx="50800" cy="88900"/>
          </a:xfrm>
          <a:custGeom>
            <a:avLst/>
            <a:gdLst>
              <a:gd name="T0" fmla="*/ 80645000 w 32"/>
              <a:gd name="T1" fmla="*/ 20161250 h 56"/>
              <a:gd name="T2" fmla="*/ 80645000 w 32"/>
              <a:gd name="T3" fmla="*/ 20161250 h 56"/>
              <a:gd name="T4" fmla="*/ 40322500 w 32"/>
              <a:gd name="T5" fmla="*/ 141128750 h 56"/>
              <a:gd name="T6" fmla="*/ 0 w 32"/>
              <a:gd name="T7" fmla="*/ 141128750 h 56"/>
              <a:gd name="T8" fmla="*/ 40322500 w 32"/>
              <a:gd name="T9" fmla="*/ 0 h 56"/>
              <a:gd name="T10" fmla="*/ 80645000 w 32"/>
              <a:gd name="T11" fmla="*/ 0 h 56"/>
              <a:gd name="T12" fmla="*/ 80645000 w 32"/>
              <a:gd name="T13" fmla="*/ 0 h 56"/>
              <a:gd name="T14" fmla="*/ 80645000 w 32"/>
              <a:gd name="T15" fmla="*/ 0 h 56"/>
              <a:gd name="T16" fmla="*/ 80645000 w 32"/>
              <a:gd name="T17" fmla="*/ 20161250 h 56"/>
              <a:gd name="T18" fmla="*/ 80645000 w 32"/>
              <a:gd name="T19" fmla="*/ 20161250 h 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2"/>
              <a:gd name="T31" fmla="*/ 0 h 56"/>
              <a:gd name="T32" fmla="*/ 32 w 32"/>
              <a:gd name="T33" fmla="*/ 56 h 5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2" h="56">
                <a:moveTo>
                  <a:pt x="32" y="8"/>
                </a:moveTo>
                <a:lnTo>
                  <a:pt x="32" y="8"/>
                </a:lnTo>
                <a:lnTo>
                  <a:pt x="16" y="56"/>
                </a:lnTo>
                <a:lnTo>
                  <a:pt x="0" y="56"/>
                </a:lnTo>
                <a:lnTo>
                  <a:pt x="16" y="0"/>
                </a:lnTo>
                <a:lnTo>
                  <a:pt x="32" y="0"/>
                </a:lnTo>
                <a:lnTo>
                  <a:pt x="32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08" name="Freeform 360"/>
          <p:cNvSpPr>
            <a:spLocks/>
          </p:cNvSpPr>
          <p:nvPr/>
        </p:nvSpPr>
        <p:spPr bwMode="auto">
          <a:xfrm>
            <a:off x="5892800" y="2171700"/>
            <a:ext cx="63500" cy="88900"/>
          </a:xfrm>
          <a:custGeom>
            <a:avLst/>
            <a:gdLst>
              <a:gd name="T0" fmla="*/ 40322500 w 40"/>
              <a:gd name="T1" fmla="*/ 0 h 56"/>
              <a:gd name="T2" fmla="*/ 100806250 w 40"/>
              <a:gd name="T3" fmla="*/ 0 h 56"/>
              <a:gd name="T4" fmla="*/ 60483750 w 40"/>
              <a:gd name="T5" fmla="*/ 141128750 h 56"/>
              <a:gd name="T6" fmla="*/ 0 w 40"/>
              <a:gd name="T7" fmla="*/ 120967500 h 56"/>
              <a:gd name="T8" fmla="*/ 40322500 w 40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"/>
              <a:gd name="T16" fmla="*/ 0 h 56"/>
              <a:gd name="T17" fmla="*/ 40 w 40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" h="56">
                <a:moveTo>
                  <a:pt x="16" y="0"/>
                </a:moveTo>
                <a:lnTo>
                  <a:pt x="40" y="0"/>
                </a:lnTo>
                <a:lnTo>
                  <a:pt x="24" y="56"/>
                </a:lnTo>
                <a:lnTo>
                  <a:pt x="0" y="48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09" name="Freeform 361"/>
          <p:cNvSpPr>
            <a:spLocks/>
          </p:cNvSpPr>
          <p:nvPr/>
        </p:nvSpPr>
        <p:spPr bwMode="auto">
          <a:xfrm>
            <a:off x="5842000" y="2235200"/>
            <a:ext cx="88900" cy="88900"/>
          </a:xfrm>
          <a:custGeom>
            <a:avLst/>
            <a:gdLst>
              <a:gd name="T0" fmla="*/ 141128750 w 56"/>
              <a:gd name="T1" fmla="*/ 40322500 h 56"/>
              <a:gd name="T2" fmla="*/ 141128750 w 56"/>
              <a:gd name="T3" fmla="*/ 40322500 h 56"/>
              <a:gd name="T4" fmla="*/ 40322500 w 56"/>
              <a:gd name="T5" fmla="*/ 141128750 h 56"/>
              <a:gd name="T6" fmla="*/ 0 w 56"/>
              <a:gd name="T7" fmla="*/ 100806250 h 56"/>
              <a:gd name="T8" fmla="*/ 80645000 w 56"/>
              <a:gd name="T9" fmla="*/ 0 h 56"/>
              <a:gd name="T10" fmla="*/ 141128750 w 56"/>
              <a:gd name="T11" fmla="*/ 40322500 h 56"/>
              <a:gd name="T12" fmla="*/ 141128750 w 56"/>
              <a:gd name="T13" fmla="*/ 40322500 h 56"/>
              <a:gd name="T14" fmla="*/ 141128750 w 56"/>
              <a:gd name="T15" fmla="*/ 40322500 h 56"/>
              <a:gd name="T16" fmla="*/ 141128750 w 56"/>
              <a:gd name="T17" fmla="*/ 40322500 h 56"/>
              <a:gd name="T18" fmla="*/ 141128750 w 56"/>
              <a:gd name="T19" fmla="*/ 40322500 h 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6"/>
              <a:gd name="T31" fmla="*/ 0 h 56"/>
              <a:gd name="T32" fmla="*/ 56 w 56"/>
              <a:gd name="T33" fmla="*/ 56 h 5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6" h="56">
                <a:moveTo>
                  <a:pt x="56" y="16"/>
                </a:moveTo>
                <a:lnTo>
                  <a:pt x="56" y="16"/>
                </a:lnTo>
                <a:lnTo>
                  <a:pt x="16" y="56"/>
                </a:lnTo>
                <a:lnTo>
                  <a:pt x="0" y="40"/>
                </a:lnTo>
                <a:lnTo>
                  <a:pt x="32" y="0"/>
                </a:lnTo>
                <a:lnTo>
                  <a:pt x="56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10" name="Freeform 362"/>
          <p:cNvSpPr>
            <a:spLocks/>
          </p:cNvSpPr>
          <p:nvPr/>
        </p:nvSpPr>
        <p:spPr bwMode="auto">
          <a:xfrm>
            <a:off x="5753100" y="2298700"/>
            <a:ext cx="114300" cy="76200"/>
          </a:xfrm>
          <a:custGeom>
            <a:avLst/>
            <a:gdLst>
              <a:gd name="T0" fmla="*/ 161290000 w 72"/>
              <a:gd name="T1" fmla="*/ 60483750 h 48"/>
              <a:gd name="T2" fmla="*/ 161290000 w 72"/>
              <a:gd name="T3" fmla="*/ 60483750 h 48"/>
              <a:gd name="T4" fmla="*/ 20161250 w 72"/>
              <a:gd name="T5" fmla="*/ 120967500 h 48"/>
              <a:gd name="T6" fmla="*/ 0 w 72"/>
              <a:gd name="T7" fmla="*/ 80645000 h 48"/>
              <a:gd name="T8" fmla="*/ 141128750 w 72"/>
              <a:gd name="T9" fmla="*/ 0 h 48"/>
              <a:gd name="T10" fmla="*/ 181451250 w 72"/>
              <a:gd name="T11" fmla="*/ 40322500 h 48"/>
              <a:gd name="T12" fmla="*/ 181451250 w 72"/>
              <a:gd name="T13" fmla="*/ 40322500 h 48"/>
              <a:gd name="T14" fmla="*/ 181451250 w 72"/>
              <a:gd name="T15" fmla="*/ 60483750 h 48"/>
              <a:gd name="T16" fmla="*/ 161290000 w 72"/>
              <a:gd name="T17" fmla="*/ 60483750 h 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2"/>
              <a:gd name="T28" fmla="*/ 0 h 48"/>
              <a:gd name="T29" fmla="*/ 72 w 72"/>
              <a:gd name="T30" fmla="*/ 48 h 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2" h="48">
                <a:moveTo>
                  <a:pt x="64" y="24"/>
                </a:moveTo>
                <a:lnTo>
                  <a:pt x="64" y="24"/>
                </a:lnTo>
                <a:lnTo>
                  <a:pt x="8" y="48"/>
                </a:lnTo>
                <a:lnTo>
                  <a:pt x="0" y="32"/>
                </a:lnTo>
                <a:lnTo>
                  <a:pt x="56" y="0"/>
                </a:lnTo>
                <a:lnTo>
                  <a:pt x="72" y="16"/>
                </a:lnTo>
                <a:lnTo>
                  <a:pt x="72" y="24"/>
                </a:lnTo>
                <a:lnTo>
                  <a:pt x="64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11" name="Freeform 363"/>
          <p:cNvSpPr>
            <a:spLocks/>
          </p:cNvSpPr>
          <p:nvPr/>
        </p:nvSpPr>
        <p:spPr bwMode="auto">
          <a:xfrm>
            <a:off x="5651500" y="2336800"/>
            <a:ext cx="114300" cy="63500"/>
          </a:xfrm>
          <a:custGeom>
            <a:avLst/>
            <a:gdLst>
              <a:gd name="T0" fmla="*/ 181451250 w 72"/>
              <a:gd name="T1" fmla="*/ 60483750 h 40"/>
              <a:gd name="T2" fmla="*/ 181451250 w 72"/>
              <a:gd name="T3" fmla="*/ 60483750 h 40"/>
              <a:gd name="T4" fmla="*/ 0 w 72"/>
              <a:gd name="T5" fmla="*/ 100806250 h 40"/>
              <a:gd name="T6" fmla="*/ 0 w 72"/>
              <a:gd name="T7" fmla="*/ 40322500 h 40"/>
              <a:gd name="T8" fmla="*/ 161290000 w 72"/>
              <a:gd name="T9" fmla="*/ 0 h 40"/>
              <a:gd name="T10" fmla="*/ 181451250 w 72"/>
              <a:gd name="T11" fmla="*/ 60483750 h 40"/>
              <a:gd name="T12" fmla="*/ 181451250 w 72"/>
              <a:gd name="T13" fmla="*/ 60483750 h 40"/>
              <a:gd name="T14" fmla="*/ 181451250 w 72"/>
              <a:gd name="T15" fmla="*/ 60483750 h 40"/>
              <a:gd name="T16" fmla="*/ 181451250 w 72"/>
              <a:gd name="T17" fmla="*/ 60483750 h 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2"/>
              <a:gd name="T28" fmla="*/ 0 h 40"/>
              <a:gd name="T29" fmla="*/ 72 w 72"/>
              <a:gd name="T30" fmla="*/ 40 h 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2" h="40">
                <a:moveTo>
                  <a:pt x="72" y="24"/>
                </a:moveTo>
                <a:lnTo>
                  <a:pt x="72" y="24"/>
                </a:lnTo>
                <a:lnTo>
                  <a:pt x="0" y="40"/>
                </a:lnTo>
                <a:lnTo>
                  <a:pt x="0" y="16"/>
                </a:lnTo>
                <a:lnTo>
                  <a:pt x="64" y="0"/>
                </a:lnTo>
                <a:lnTo>
                  <a:pt x="72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12" name="Freeform 364"/>
          <p:cNvSpPr>
            <a:spLocks/>
          </p:cNvSpPr>
          <p:nvPr/>
        </p:nvSpPr>
        <p:spPr bwMode="auto">
          <a:xfrm>
            <a:off x="5537200" y="2336800"/>
            <a:ext cx="114300" cy="63500"/>
          </a:xfrm>
          <a:custGeom>
            <a:avLst/>
            <a:gdLst>
              <a:gd name="T0" fmla="*/ 181451250 w 72"/>
              <a:gd name="T1" fmla="*/ 100806250 h 40"/>
              <a:gd name="T2" fmla="*/ 181451250 w 72"/>
              <a:gd name="T3" fmla="*/ 100806250 h 40"/>
              <a:gd name="T4" fmla="*/ 0 w 72"/>
              <a:gd name="T5" fmla="*/ 60483750 h 40"/>
              <a:gd name="T6" fmla="*/ 20161250 w 72"/>
              <a:gd name="T7" fmla="*/ 0 h 40"/>
              <a:gd name="T8" fmla="*/ 181451250 w 72"/>
              <a:gd name="T9" fmla="*/ 40322500 h 40"/>
              <a:gd name="T10" fmla="*/ 181451250 w 72"/>
              <a:gd name="T11" fmla="*/ 100806250 h 40"/>
              <a:gd name="T12" fmla="*/ 181451250 w 72"/>
              <a:gd name="T13" fmla="*/ 100806250 h 40"/>
              <a:gd name="T14" fmla="*/ 181451250 w 72"/>
              <a:gd name="T15" fmla="*/ 100806250 h 40"/>
              <a:gd name="T16" fmla="*/ 181451250 w 72"/>
              <a:gd name="T17" fmla="*/ 100806250 h 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2"/>
              <a:gd name="T28" fmla="*/ 0 h 40"/>
              <a:gd name="T29" fmla="*/ 72 w 72"/>
              <a:gd name="T30" fmla="*/ 40 h 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2" h="40">
                <a:moveTo>
                  <a:pt x="72" y="40"/>
                </a:moveTo>
                <a:lnTo>
                  <a:pt x="72" y="40"/>
                </a:lnTo>
                <a:lnTo>
                  <a:pt x="0" y="24"/>
                </a:lnTo>
                <a:lnTo>
                  <a:pt x="8" y="0"/>
                </a:lnTo>
                <a:lnTo>
                  <a:pt x="72" y="16"/>
                </a:lnTo>
                <a:lnTo>
                  <a:pt x="72" y="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13" name="Freeform 365"/>
          <p:cNvSpPr>
            <a:spLocks/>
          </p:cNvSpPr>
          <p:nvPr/>
        </p:nvSpPr>
        <p:spPr bwMode="auto">
          <a:xfrm>
            <a:off x="5448300" y="2298700"/>
            <a:ext cx="101600" cy="76200"/>
          </a:xfrm>
          <a:custGeom>
            <a:avLst/>
            <a:gdLst>
              <a:gd name="T0" fmla="*/ 141128750 w 64"/>
              <a:gd name="T1" fmla="*/ 120967500 h 48"/>
              <a:gd name="T2" fmla="*/ 141128750 w 64"/>
              <a:gd name="T3" fmla="*/ 120967500 h 48"/>
              <a:gd name="T4" fmla="*/ 0 w 64"/>
              <a:gd name="T5" fmla="*/ 60483750 h 48"/>
              <a:gd name="T6" fmla="*/ 20161250 w 64"/>
              <a:gd name="T7" fmla="*/ 0 h 48"/>
              <a:gd name="T8" fmla="*/ 161290000 w 64"/>
              <a:gd name="T9" fmla="*/ 80645000 h 48"/>
              <a:gd name="T10" fmla="*/ 141128750 w 64"/>
              <a:gd name="T11" fmla="*/ 120967500 h 48"/>
              <a:gd name="T12" fmla="*/ 141128750 w 64"/>
              <a:gd name="T13" fmla="*/ 120967500 h 48"/>
              <a:gd name="T14" fmla="*/ 141128750 w 64"/>
              <a:gd name="T15" fmla="*/ 120967500 h 48"/>
              <a:gd name="T16" fmla="*/ 141128750 w 64"/>
              <a:gd name="T17" fmla="*/ 120967500 h 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4"/>
              <a:gd name="T28" fmla="*/ 0 h 48"/>
              <a:gd name="T29" fmla="*/ 64 w 64"/>
              <a:gd name="T30" fmla="*/ 48 h 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4" h="48">
                <a:moveTo>
                  <a:pt x="56" y="48"/>
                </a:moveTo>
                <a:lnTo>
                  <a:pt x="56" y="48"/>
                </a:lnTo>
                <a:lnTo>
                  <a:pt x="0" y="24"/>
                </a:lnTo>
                <a:lnTo>
                  <a:pt x="8" y="0"/>
                </a:lnTo>
                <a:lnTo>
                  <a:pt x="64" y="32"/>
                </a:lnTo>
                <a:lnTo>
                  <a:pt x="56" y="4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14" name="Freeform 366"/>
          <p:cNvSpPr>
            <a:spLocks/>
          </p:cNvSpPr>
          <p:nvPr/>
        </p:nvSpPr>
        <p:spPr bwMode="auto">
          <a:xfrm>
            <a:off x="5372100" y="2235200"/>
            <a:ext cx="88900" cy="101600"/>
          </a:xfrm>
          <a:custGeom>
            <a:avLst/>
            <a:gdLst>
              <a:gd name="T0" fmla="*/ 100806250 w 56"/>
              <a:gd name="T1" fmla="*/ 141128750 h 64"/>
              <a:gd name="T2" fmla="*/ 100806250 w 56"/>
              <a:gd name="T3" fmla="*/ 141128750 h 64"/>
              <a:gd name="T4" fmla="*/ 0 w 56"/>
              <a:gd name="T5" fmla="*/ 40322500 h 64"/>
              <a:gd name="T6" fmla="*/ 60483750 w 56"/>
              <a:gd name="T7" fmla="*/ 0 h 64"/>
              <a:gd name="T8" fmla="*/ 141128750 w 56"/>
              <a:gd name="T9" fmla="*/ 100806250 h 64"/>
              <a:gd name="T10" fmla="*/ 120967500 w 56"/>
              <a:gd name="T11" fmla="*/ 161290000 h 64"/>
              <a:gd name="T12" fmla="*/ 120967500 w 56"/>
              <a:gd name="T13" fmla="*/ 161290000 h 64"/>
              <a:gd name="T14" fmla="*/ 100806250 w 56"/>
              <a:gd name="T15" fmla="*/ 161290000 h 64"/>
              <a:gd name="T16" fmla="*/ 100806250 w 56"/>
              <a:gd name="T17" fmla="*/ 141128750 h 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"/>
              <a:gd name="T28" fmla="*/ 0 h 64"/>
              <a:gd name="T29" fmla="*/ 56 w 56"/>
              <a:gd name="T30" fmla="*/ 64 h 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" h="64">
                <a:moveTo>
                  <a:pt x="40" y="56"/>
                </a:moveTo>
                <a:lnTo>
                  <a:pt x="40" y="56"/>
                </a:lnTo>
                <a:lnTo>
                  <a:pt x="0" y="16"/>
                </a:lnTo>
                <a:lnTo>
                  <a:pt x="24" y="0"/>
                </a:lnTo>
                <a:lnTo>
                  <a:pt x="56" y="40"/>
                </a:lnTo>
                <a:lnTo>
                  <a:pt x="48" y="64"/>
                </a:lnTo>
                <a:lnTo>
                  <a:pt x="40" y="64"/>
                </a:lnTo>
                <a:lnTo>
                  <a:pt x="40" y="5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15" name="Freeform 367"/>
          <p:cNvSpPr>
            <a:spLocks/>
          </p:cNvSpPr>
          <p:nvPr/>
        </p:nvSpPr>
        <p:spPr bwMode="auto">
          <a:xfrm>
            <a:off x="5346700" y="2171700"/>
            <a:ext cx="63500" cy="88900"/>
          </a:xfrm>
          <a:custGeom>
            <a:avLst/>
            <a:gdLst>
              <a:gd name="T0" fmla="*/ 40322500 w 40"/>
              <a:gd name="T1" fmla="*/ 141128750 h 56"/>
              <a:gd name="T2" fmla="*/ 40322500 w 40"/>
              <a:gd name="T3" fmla="*/ 141128750 h 56"/>
              <a:gd name="T4" fmla="*/ 0 w 40"/>
              <a:gd name="T5" fmla="*/ 0 h 56"/>
              <a:gd name="T6" fmla="*/ 60483750 w 40"/>
              <a:gd name="T7" fmla="*/ 0 h 56"/>
              <a:gd name="T8" fmla="*/ 100806250 w 40"/>
              <a:gd name="T9" fmla="*/ 120967500 h 56"/>
              <a:gd name="T10" fmla="*/ 40322500 w 40"/>
              <a:gd name="T11" fmla="*/ 141128750 h 56"/>
              <a:gd name="T12" fmla="*/ 40322500 w 40"/>
              <a:gd name="T13" fmla="*/ 141128750 h 56"/>
              <a:gd name="T14" fmla="*/ 40322500 w 40"/>
              <a:gd name="T15" fmla="*/ 141128750 h 56"/>
              <a:gd name="T16" fmla="*/ 40322500 w 40"/>
              <a:gd name="T17" fmla="*/ 141128750 h 56"/>
              <a:gd name="T18" fmla="*/ 40322500 w 40"/>
              <a:gd name="T19" fmla="*/ 141128750 h 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0"/>
              <a:gd name="T31" fmla="*/ 0 h 56"/>
              <a:gd name="T32" fmla="*/ 40 w 40"/>
              <a:gd name="T33" fmla="*/ 56 h 5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0" h="56">
                <a:moveTo>
                  <a:pt x="16" y="56"/>
                </a:moveTo>
                <a:lnTo>
                  <a:pt x="16" y="56"/>
                </a:lnTo>
                <a:lnTo>
                  <a:pt x="0" y="0"/>
                </a:lnTo>
                <a:lnTo>
                  <a:pt x="24" y="0"/>
                </a:lnTo>
                <a:lnTo>
                  <a:pt x="40" y="48"/>
                </a:lnTo>
                <a:lnTo>
                  <a:pt x="16" y="5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16" name="Freeform 368"/>
          <p:cNvSpPr>
            <a:spLocks/>
          </p:cNvSpPr>
          <p:nvPr/>
        </p:nvSpPr>
        <p:spPr bwMode="auto">
          <a:xfrm>
            <a:off x="5346700" y="2082800"/>
            <a:ext cx="63500" cy="88900"/>
          </a:xfrm>
          <a:custGeom>
            <a:avLst/>
            <a:gdLst>
              <a:gd name="T0" fmla="*/ 0 w 40"/>
              <a:gd name="T1" fmla="*/ 141128750 h 56"/>
              <a:gd name="T2" fmla="*/ 0 w 40"/>
              <a:gd name="T3" fmla="*/ 141128750 h 56"/>
              <a:gd name="T4" fmla="*/ 40322500 w 40"/>
              <a:gd name="T5" fmla="*/ 0 h 56"/>
              <a:gd name="T6" fmla="*/ 100806250 w 40"/>
              <a:gd name="T7" fmla="*/ 20161250 h 56"/>
              <a:gd name="T8" fmla="*/ 60483750 w 40"/>
              <a:gd name="T9" fmla="*/ 141128750 h 56"/>
              <a:gd name="T10" fmla="*/ 0 w 40"/>
              <a:gd name="T11" fmla="*/ 141128750 h 56"/>
              <a:gd name="T12" fmla="*/ 0 w 40"/>
              <a:gd name="T13" fmla="*/ 141128750 h 56"/>
              <a:gd name="T14" fmla="*/ 0 w 40"/>
              <a:gd name="T15" fmla="*/ 141128750 h 56"/>
              <a:gd name="T16" fmla="*/ 0 w 40"/>
              <a:gd name="T17" fmla="*/ 141128750 h 56"/>
              <a:gd name="T18" fmla="*/ 0 w 40"/>
              <a:gd name="T19" fmla="*/ 141128750 h 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0"/>
              <a:gd name="T31" fmla="*/ 0 h 56"/>
              <a:gd name="T32" fmla="*/ 40 w 40"/>
              <a:gd name="T33" fmla="*/ 56 h 5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0" h="56">
                <a:moveTo>
                  <a:pt x="0" y="56"/>
                </a:moveTo>
                <a:lnTo>
                  <a:pt x="0" y="56"/>
                </a:lnTo>
                <a:lnTo>
                  <a:pt x="16" y="0"/>
                </a:lnTo>
                <a:lnTo>
                  <a:pt x="40" y="8"/>
                </a:lnTo>
                <a:lnTo>
                  <a:pt x="24" y="56"/>
                </a:lnTo>
                <a:lnTo>
                  <a:pt x="0" y="5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17" name="Freeform 369"/>
          <p:cNvSpPr>
            <a:spLocks/>
          </p:cNvSpPr>
          <p:nvPr/>
        </p:nvSpPr>
        <p:spPr bwMode="auto">
          <a:xfrm>
            <a:off x="5372100" y="2019300"/>
            <a:ext cx="88900" cy="88900"/>
          </a:xfrm>
          <a:custGeom>
            <a:avLst/>
            <a:gdLst>
              <a:gd name="T0" fmla="*/ 0 w 56"/>
              <a:gd name="T1" fmla="*/ 100806250 h 56"/>
              <a:gd name="T2" fmla="*/ 0 w 56"/>
              <a:gd name="T3" fmla="*/ 100806250 h 56"/>
              <a:gd name="T4" fmla="*/ 100806250 w 56"/>
              <a:gd name="T5" fmla="*/ 0 h 56"/>
              <a:gd name="T6" fmla="*/ 141128750 w 56"/>
              <a:gd name="T7" fmla="*/ 40322500 h 56"/>
              <a:gd name="T8" fmla="*/ 60483750 w 56"/>
              <a:gd name="T9" fmla="*/ 141128750 h 56"/>
              <a:gd name="T10" fmla="*/ 0 w 56"/>
              <a:gd name="T11" fmla="*/ 100806250 h 56"/>
              <a:gd name="T12" fmla="*/ 0 w 56"/>
              <a:gd name="T13" fmla="*/ 100806250 h 56"/>
              <a:gd name="T14" fmla="*/ 0 w 56"/>
              <a:gd name="T15" fmla="*/ 100806250 h 56"/>
              <a:gd name="T16" fmla="*/ 0 w 56"/>
              <a:gd name="T17" fmla="*/ 100806250 h 56"/>
              <a:gd name="T18" fmla="*/ 0 w 56"/>
              <a:gd name="T19" fmla="*/ 100806250 h 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6"/>
              <a:gd name="T31" fmla="*/ 0 h 56"/>
              <a:gd name="T32" fmla="*/ 56 w 56"/>
              <a:gd name="T33" fmla="*/ 56 h 5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6" h="56">
                <a:moveTo>
                  <a:pt x="0" y="40"/>
                </a:moveTo>
                <a:lnTo>
                  <a:pt x="0" y="40"/>
                </a:lnTo>
                <a:lnTo>
                  <a:pt x="40" y="0"/>
                </a:lnTo>
                <a:lnTo>
                  <a:pt x="56" y="16"/>
                </a:lnTo>
                <a:lnTo>
                  <a:pt x="24" y="56"/>
                </a:lnTo>
                <a:lnTo>
                  <a:pt x="0" y="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18" name="Freeform 370"/>
          <p:cNvSpPr>
            <a:spLocks/>
          </p:cNvSpPr>
          <p:nvPr/>
        </p:nvSpPr>
        <p:spPr bwMode="auto">
          <a:xfrm>
            <a:off x="5435600" y="1968500"/>
            <a:ext cx="114300" cy="76200"/>
          </a:xfrm>
          <a:custGeom>
            <a:avLst/>
            <a:gdLst>
              <a:gd name="T0" fmla="*/ 20161250 w 72"/>
              <a:gd name="T1" fmla="*/ 60483750 h 48"/>
              <a:gd name="T2" fmla="*/ 20161250 w 72"/>
              <a:gd name="T3" fmla="*/ 60483750 h 48"/>
              <a:gd name="T4" fmla="*/ 161290000 w 72"/>
              <a:gd name="T5" fmla="*/ 0 h 48"/>
              <a:gd name="T6" fmla="*/ 181451250 w 72"/>
              <a:gd name="T7" fmla="*/ 60483750 h 48"/>
              <a:gd name="T8" fmla="*/ 40322500 w 72"/>
              <a:gd name="T9" fmla="*/ 120967500 h 48"/>
              <a:gd name="T10" fmla="*/ 0 w 72"/>
              <a:gd name="T11" fmla="*/ 80645000 h 48"/>
              <a:gd name="T12" fmla="*/ 0 w 72"/>
              <a:gd name="T13" fmla="*/ 80645000 h 48"/>
              <a:gd name="T14" fmla="*/ 20161250 w 72"/>
              <a:gd name="T15" fmla="*/ 60483750 h 48"/>
              <a:gd name="T16" fmla="*/ 20161250 w 72"/>
              <a:gd name="T17" fmla="*/ 60483750 h 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2"/>
              <a:gd name="T28" fmla="*/ 0 h 48"/>
              <a:gd name="T29" fmla="*/ 72 w 72"/>
              <a:gd name="T30" fmla="*/ 48 h 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2" h="48">
                <a:moveTo>
                  <a:pt x="8" y="24"/>
                </a:moveTo>
                <a:lnTo>
                  <a:pt x="8" y="24"/>
                </a:lnTo>
                <a:lnTo>
                  <a:pt x="64" y="0"/>
                </a:lnTo>
                <a:lnTo>
                  <a:pt x="72" y="24"/>
                </a:lnTo>
                <a:lnTo>
                  <a:pt x="16" y="48"/>
                </a:lnTo>
                <a:lnTo>
                  <a:pt x="0" y="32"/>
                </a:lnTo>
                <a:lnTo>
                  <a:pt x="8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19" name="Freeform 371"/>
          <p:cNvSpPr>
            <a:spLocks/>
          </p:cNvSpPr>
          <p:nvPr/>
        </p:nvSpPr>
        <p:spPr bwMode="auto">
          <a:xfrm>
            <a:off x="5537200" y="1943100"/>
            <a:ext cx="114300" cy="63500"/>
          </a:xfrm>
          <a:custGeom>
            <a:avLst/>
            <a:gdLst>
              <a:gd name="T0" fmla="*/ 0 w 72"/>
              <a:gd name="T1" fmla="*/ 40322500 h 40"/>
              <a:gd name="T2" fmla="*/ 0 w 72"/>
              <a:gd name="T3" fmla="*/ 40322500 h 40"/>
              <a:gd name="T4" fmla="*/ 181451250 w 72"/>
              <a:gd name="T5" fmla="*/ 0 h 40"/>
              <a:gd name="T6" fmla="*/ 181451250 w 72"/>
              <a:gd name="T7" fmla="*/ 60483750 h 40"/>
              <a:gd name="T8" fmla="*/ 20161250 w 72"/>
              <a:gd name="T9" fmla="*/ 100806250 h 40"/>
              <a:gd name="T10" fmla="*/ 0 w 72"/>
              <a:gd name="T11" fmla="*/ 40322500 h 40"/>
              <a:gd name="T12" fmla="*/ 0 w 72"/>
              <a:gd name="T13" fmla="*/ 40322500 h 40"/>
              <a:gd name="T14" fmla="*/ 0 w 72"/>
              <a:gd name="T15" fmla="*/ 40322500 h 40"/>
              <a:gd name="T16" fmla="*/ 0 w 72"/>
              <a:gd name="T17" fmla="*/ 40322500 h 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2"/>
              <a:gd name="T28" fmla="*/ 0 h 40"/>
              <a:gd name="T29" fmla="*/ 72 w 72"/>
              <a:gd name="T30" fmla="*/ 40 h 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2" h="40">
                <a:moveTo>
                  <a:pt x="0" y="16"/>
                </a:moveTo>
                <a:lnTo>
                  <a:pt x="0" y="16"/>
                </a:lnTo>
                <a:lnTo>
                  <a:pt x="72" y="0"/>
                </a:lnTo>
                <a:lnTo>
                  <a:pt x="72" y="24"/>
                </a:lnTo>
                <a:lnTo>
                  <a:pt x="8" y="40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20" name="Freeform 372"/>
          <p:cNvSpPr>
            <a:spLocks/>
          </p:cNvSpPr>
          <p:nvPr/>
        </p:nvSpPr>
        <p:spPr bwMode="auto">
          <a:xfrm>
            <a:off x="5651500" y="1943100"/>
            <a:ext cx="114300" cy="63500"/>
          </a:xfrm>
          <a:custGeom>
            <a:avLst/>
            <a:gdLst>
              <a:gd name="T0" fmla="*/ 0 w 72"/>
              <a:gd name="T1" fmla="*/ 0 h 40"/>
              <a:gd name="T2" fmla="*/ 0 w 72"/>
              <a:gd name="T3" fmla="*/ 0 h 40"/>
              <a:gd name="T4" fmla="*/ 181451250 w 72"/>
              <a:gd name="T5" fmla="*/ 40322500 h 40"/>
              <a:gd name="T6" fmla="*/ 161290000 w 72"/>
              <a:gd name="T7" fmla="*/ 100806250 h 40"/>
              <a:gd name="T8" fmla="*/ 0 w 72"/>
              <a:gd name="T9" fmla="*/ 60483750 h 40"/>
              <a:gd name="T10" fmla="*/ 0 w 72"/>
              <a:gd name="T11" fmla="*/ 0 h 40"/>
              <a:gd name="T12" fmla="*/ 0 w 72"/>
              <a:gd name="T13" fmla="*/ 0 h 40"/>
              <a:gd name="T14" fmla="*/ 0 w 72"/>
              <a:gd name="T15" fmla="*/ 0 h 40"/>
              <a:gd name="T16" fmla="*/ 0 w 72"/>
              <a:gd name="T17" fmla="*/ 0 h 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2"/>
              <a:gd name="T28" fmla="*/ 0 h 40"/>
              <a:gd name="T29" fmla="*/ 72 w 72"/>
              <a:gd name="T30" fmla="*/ 40 h 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2" h="40">
                <a:moveTo>
                  <a:pt x="0" y="0"/>
                </a:moveTo>
                <a:lnTo>
                  <a:pt x="0" y="0"/>
                </a:lnTo>
                <a:lnTo>
                  <a:pt x="72" y="16"/>
                </a:lnTo>
                <a:lnTo>
                  <a:pt x="64" y="40"/>
                </a:lnTo>
                <a:lnTo>
                  <a:pt x="0" y="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21" name="Freeform 373"/>
          <p:cNvSpPr>
            <a:spLocks/>
          </p:cNvSpPr>
          <p:nvPr/>
        </p:nvSpPr>
        <p:spPr bwMode="auto">
          <a:xfrm>
            <a:off x="5753100" y="1968500"/>
            <a:ext cx="101600" cy="76200"/>
          </a:xfrm>
          <a:custGeom>
            <a:avLst/>
            <a:gdLst>
              <a:gd name="T0" fmla="*/ 20161250 w 64"/>
              <a:gd name="T1" fmla="*/ 0 h 48"/>
              <a:gd name="T2" fmla="*/ 20161250 w 64"/>
              <a:gd name="T3" fmla="*/ 0 h 48"/>
              <a:gd name="T4" fmla="*/ 161290000 w 64"/>
              <a:gd name="T5" fmla="*/ 60483750 h 48"/>
              <a:gd name="T6" fmla="*/ 141128750 w 64"/>
              <a:gd name="T7" fmla="*/ 120967500 h 48"/>
              <a:gd name="T8" fmla="*/ 0 w 64"/>
              <a:gd name="T9" fmla="*/ 60483750 h 48"/>
              <a:gd name="T10" fmla="*/ 20161250 w 64"/>
              <a:gd name="T11" fmla="*/ 0 h 48"/>
              <a:gd name="T12" fmla="*/ 20161250 w 64"/>
              <a:gd name="T13" fmla="*/ 0 h 48"/>
              <a:gd name="T14" fmla="*/ 20161250 w 64"/>
              <a:gd name="T15" fmla="*/ 0 h 48"/>
              <a:gd name="T16" fmla="*/ 20161250 w 64"/>
              <a:gd name="T17" fmla="*/ 0 h 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4"/>
              <a:gd name="T28" fmla="*/ 0 h 48"/>
              <a:gd name="T29" fmla="*/ 64 w 64"/>
              <a:gd name="T30" fmla="*/ 48 h 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4" h="48">
                <a:moveTo>
                  <a:pt x="8" y="0"/>
                </a:moveTo>
                <a:lnTo>
                  <a:pt x="8" y="0"/>
                </a:lnTo>
                <a:lnTo>
                  <a:pt x="64" y="24"/>
                </a:lnTo>
                <a:lnTo>
                  <a:pt x="56" y="48"/>
                </a:lnTo>
                <a:lnTo>
                  <a:pt x="0" y="24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22" name="Freeform 374"/>
          <p:cNvSpPr>
            <a:spLocks/>
          </p:cNvSpPr>
          <p:nvPr/>
        </p:nvSpPr>
        <p:spPr bwMode="auto">
          <a:xfrm>
            <a:off x="5842000" y="2006600"/>
            <a:ext cx="88900" cy="101600"/>
          </a:xfrm>
          <a:custGeom>
            <a:avLst/>
            <a:gdLst>
              <a:gd name="T0" fmla="*/ 40322500 w 56"/>
              <a:gd name="T1" fmla="*/ 20161250 h 64"/>
              <a:gd name="T2" fmla="*/ 40322500 w 56"/>
              <a:gd name="T3" fmla="*/ 20161250 h 64"/>
              <a:gd name="T4" fmla="*/ 141128750 w 56"/>
              <a:gd name="T5" fmla="*/ 120967500 h 64"/>
              <a:gd name="T6" fmla="*/ 80645000 w 56"/>
              <a:gd name="T7" fmla="*/ 161290000 h 64"/>
              <a:gd name="T8" fmla="*/ 0 w 56"/>
              <a:gd name="T9" fmla="*/ 60483750 h 64"/>
              <a:gd name="T10" fmla="*/ 20161250 w 56"/>
              <a:gd name="T11" fmla="*/ 0 h 64"/>
              <a:gd name="T12" fmla="*/ 20161250 w 56"/>
              <a:gd name="T13" fmla="*/ 0 h 64"/>
              <a:gd name="T14" fmla="*/ 40322500 w 56"/>
              <a:gd name="T15" fmla="*/ 20161250 h 64"/>
              <a:gd name="T16" fmla="*/ 40322500 w 56"/>
              <a:gd name="T17" fmla="*/ 20161250 h 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"/>
              <a:gd name="T28" fmla="*/ 0 h 64"/>
              <a:gd name="T29" fmla="*/ 56 w 56"/>
              <a:gd name="T30" fmla="*/ 64 h 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" h="64">
                <a:moveTo>
                  <a:pt x="16" y="8"/>
                </a:moveTo>
                <a:lnTo>
                  <a:pt x="16" y="8"/>
                </a:lnTo>
                <a:lnTo>
                  <a:pt x="56" y="48"/>
                </a:lnTo>
                <a:lnTo>
                  <a:pt x="32" y="64"/>
                </a:lnTo>
                <a:lnTo>
                  <a:pt x="0" y="24"/>
                </a:lnTo>
                <a:lnTo>
                  <a:pt x="8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23" name="Freeform 375"/>
          <p:cNvSpPr>
            <a:spLocks/>
          </p:cNvSpPr>
          <p:nvPr/>
        </p:nvSpPr>
        <p:spPr bwMode="auto">
          <a:xfrm>
            <a:off x="5892800" y="2082800"/>
            <a:ext cx="63500" cy="88900"/>
          </a:xfrm>
          <a:custGeom>
            <a:avLst/>
            <a:gdLst>
              <a:gd name="T0" fmla="*/ 60483750 w 40"/>
              <a:gd name="T1" fmla="*/ 0 h 56"/>
              <a:gd name="T2" fmla="*/ 60483750 w 40"/>
              <a:gd name="T3" fmla="*/ 0 h 56"/>
              <a:gd name="T4" fmla="*/ 100806250 w 40"/>
              <a:gd name="T5" fmla="*/ 141128750 h 56"/>
              <a:gd name="T6" fmla="*/ 40322500 w 40"/>
              <a:gd name="T7" fmla="*/ 141128750 h 56"/>
              <a:gd name="T8" fmla="*/ 0 w 40"/>
              <a:gd name="T9" fmla="*/ 20161250 h 56"/>
              <a:gd name="T10" fmla="*/ 60483750 w 40"/>
              <a:gd name="T11" fmla="*/ 0 h 56"/>
              <a:gd name="T12" fmla="*/ 60483750 w 40"/>
              <a:gd name="T13" fmla="*/ 0 h 56"/>
              <a:gd name="T14" fmla="*/ 60483750 w 40"/>
              <a:gd name="T15" fmla="*/ 0 h 56"/>
              <a:gd name="T16" fmla="*/ 60483750 w 40"/>
              <a:gd name="T17" fmla="*/ 0 h 56"/>
              <a:gd name="T18" fmla="*/ 60483750 w 40"/>
              <a:gd name="T19" fmla="*/ 0 h 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0"/>
              <a:gd name="T31" fmla="*/ 0 h 56"/>
              <a:gd name="T32" fmla="*/ 40 w 40"/>
              <a:gd name="T33" fmla="*/ 56 h 5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0" h="56">
                <a:moveTo>
                  <a:pt x="24" y="0"/>
                </a:moveTo>
                <a:lnTo>
                  <a:pt x="24" y="0"/>
                </a:lnTo>
                <a:lnTo>
                  <a:pt x="40" y="56"/>
                </a:lnTo>
                <a:lnTo>
                  <a:pt x="16" y="56"/>
                </a:lnTo>
                <a:lnTo>
                  <a:pt x="0" y="8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24" name="Freeform 376"/>
          <p:cNvSpPr>
            <a:spLocks/>
          </p:cNvSpPr>
          <p:nvPr/>
        </p:nvSpPr>
        <p:spPr bwMode="auto">
          <a:xfrm>
            <a:off x="5892800" y="2171700"/>
            <a:ext cx="63500" cy="88900"/>
          </a:xfrm>
          <a:custGeom>
            <a:avLst/>
            <a:gdLst>
              <a:gd name="T0" fmla="*/ 100806250 w 40"/>
              <a:gd name="T1" fmla="*/ 0 h 56"/>
              <a:gd name="T2" fmla="*/ 100806250 w 40"/>
              <a:gd name="T3" fmla="*/ 0 h 56"/>
              <a:gd name="T4" fmla="*/ 60483750 w 40"/>
              <a:gd name="T5" fmla="*/ 141128750 h 56"/>
              <a:gd name="T6" fmla="*/ 0 w 40"/>
              <a:gd name="T7" fmla="*/ 120967500 h 56"/>
              <a:gd name="T8" fmla="*/ 40322500 w 40"/>
              <a:gd name="T9" fmla="*/ 0 h 56"/>
              <a:gd name="T10" fmla="*/ 100806250 w 40"/>
              <a:gd name="T11" fmla="*/ 0 h 56"/>
              <a:gd name="T12" fmla="*/ 100806250 w 40"/>
              <a:gd name="T13" fmla="*/ 0 h 56"/>
              <a:gd name="T14" fmla="*/ 100806250 w 40"/>
              <a:gd name="T15" fmla="*/ 0 h 56"/>
              <a:gd name="T16" fmla="*/ 100806250 w 40"/>
              <a:gd name="T17" fmla="*/ 0 h 56"/>
              <a:gd name="T18" fmla="*/ 100806250 w 40"/>
              <a:gd name="T19" fmla="*/ 0 h 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0"/>
              <a:gd name="T31" fmla="*/ 0 h 56"/>
              <a:gd name="T32" fmla="*/ 40 w 40"/>
              <a:gd name="T33" fmla="*/ 56 h 5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0" h="56">
                <a:moveTo>
                  <a:pt x="40" y="0"/>
                </a:moveTo>
                <a:lnTo>
                  <a:pt x="40" y="0"/>
                </a:lnTo>
                <a:lnTo>
                  <a:pt x="24" y="56"/>
                </a:lnTo>
                <a:lnTo>
                  <a:pt x="0" y="48"/>
                </a:lnTo>
                <a:lnTo>
                  <a:pt x="16" y="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25" name="Freeform 377"/>
          <p:cNvSpPr>
            <a:spLocks/>
          </p:cNvSpPr>
          <p:nvPr/>
        </p:nvSpPr>
        <p:spPr bwMode="auto">
          <a:xfrm>
            <a:off x="5181600" y="2540000"/>
            <a:ext cx="203200" cy="165100"/>
          </a:xfrm>
          <a:custGeom>
            <a:avLst/>
            <a:gdLst>
              <a:gd name="T0" fmla="*/ 322580000 w 128"/>
              <a:gd name="T1" fmla="*/ 120967500 h 104"/>
              <a:gd name="T2" fmla="*/ 302418750 w 128"/>
              <a:gd name="T3" fmla="*/ 181451250 h 104"/>
              <a:gd name="T4" fmla="*/ 262096250 w 128"/>
              <a:gd name="T5" fmla="*/ 221773750 h 104"/>
              <a:gd name="T6" fmla="*/ 221773750 w 128"/>
              <a:gd name="T7" fmla="*/ 241935000 h 104"/>
              <a:gd name="T8" fmla="*/ 161290000 w 128"/>
              <a:gd name="T9" fmla="*/ 262096250 h 104"/>
              <a:gd name="T10" fmla="*/ 161290000 w 128"/>
              <a:gd name="T11" fmla="*/ 262096250 h 104"/>
              <a:gd name="T12" fmla="*/ 100806250 w 128"/>
              <a:gd name="T13" fmla="*/ 241935000 h 104"/>
              <a:gd name="T14" fmla="*/ 40322500 w 128"/>
              <a:gd name="T15" fmla="*/ 221773750 h 104"/>
              <a:gd name="T16" fmla="*/ 20161250 w 128"/>
              <a:gd name="T17" fmla="*/ 181451250 h 104"/>
              <a:gd name="T18" fmla="*/ 0 w 128"/>
              <a:gd name="T19" fmla="*/ 120967500 h 104"/>
              <a:gd name="T20" fmla="*/ 0 w 128"/>
              <a:gd name="T21" fmla="*/ 120967500 h 104"/>
              <a:gd name="T22" fmla="*/ 20161250 w 128"/>
              <a:gd name="T23" fmla="*/ 80645000 h 104"/>
              <a:gd name="T24" fmla="*/ 40322500 w 128"/>
              <a:gd name="T25" fmla="*/ 40322500 h 104"/>
              <a:gd name="T26" fmla="*/ 100806250 w 128"/>
              <a:gd name="T27" fmla="*/ 0 h 104"/>
              <a:gd name="T28" fmla="*/ 161290000 w 128"/>
              <a:gd name="T29" fmla="*/ 0 h 104"/>
              <a:gd name="T30" fmla="*/ 161290000 w 128"/>
              <a:gd name="T31" fmla="*/ 0 h 104"/>
              <a:gd name="T32" fmla="*/ 221773750 w 128"/>
              <a:gd name="T33" fmla="*/ 0 h 104"/>
              <a:gd name="T34" fmla="*/ 262096250 w 128"/>
              <a:gd name="T35" fmla="*/ 40322500 h 104"/>
              <a:gd name="T36" fmla="*/ 302418750 w 128"/>
              <a:gd name="T37" fmla="*/ 80645000 h 104"/>
              <a:gd name="T38" fmla="*/ 322580000 w 128"/>
              <a:gd name="T39" fmla="*/ 120967500 h 10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28"/>
              <a:gd name="T61" fmla="*/ 0 h 104"/>
              <a:gd name="T62" fmla="*/ 128 w 128"/>
              <a:gd name="T63" fmla="*/ 104 h 10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28" h="104">
                <a:moveTo>
                  <a:pt x="128" y="48"/>
                </a:moveTo>
                <a:lnTo>
                  <a:pt x="120" y="72"/>
                </a:lnTo>
                <a:lnTo>
                  <a:pt x="104" y="88"/>
                </a:lnTo>
                <a:lnTo>
                  <a:pt x="88" y="96"/>
                </a:lnTo>
                <a:lnTo>
                  <a:pt x="64" y="104"/>
                </a:lnTo>
                <a:lnTo>
                  <a:pt x="40" y="96"/>
                </a:lnTo>
                <a:lnTo>
                  <a:pt x="16" y="88"/>
                </a:lnTo>
                <a:lnTo>
                  <a:pt x="8" y="72"/>
                </a:lnTo>
                <a:lnTo>
                  <a:pt x="0" y="48"/>
                </a:lnTo>
                <a:lnTo>
                  <a:pt x="8" y="32"/>
                </a:lnTo>
                <a:lnTo>
                  <a:pt x="16" y="16"/>
                </a:lnTo>
                <a:lnTo>
                  <a:pt x="40" y="0"/>
                </a:lnTo>
                <a:lnTo>
                  <a:pt x="64" y="0"/>
                </a:lnTo>
                <a:lnTo>
                  <a:pt x="88" y="0"/>
                </a:lnTo>
                <a:lnTo>
                  <a:pt x="104" y="16"/>
                </a:lnTo>
                <a:lnTo>
                  <a:pt x="120" y="32"/>
                </a:lnTo>
                <a:lnTo>
                  <a:pt x="128" y="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26" name="Freeform 378"/>
          <p:cNvSpPr>
            <a:spLocks/>
          </p:cNvSpPr>
          <p:nvPr/>
        </p:nvSpPr>
        <p:spPr bwMode="auto">
          <a:xfrm>
            <a:off x="5334000" y="2616200"/>
            <a:ext cx="50800" cy="63500"/>
          </a:xfrm>
          <a:custGeom>
            <a:avLst/>
            <a:gdLst>
              <a:gd name="T0" fmla="*/ 40322500 w 32"/>
              <a:gd name="T1" fmla="*/ 0 h 40"/>
              <a:gd name="T2" fmla="*/ 80645000 w 32"/>
              <a:gd name="T3" fmla="*/ 20161250 h 40"/>
              <a:gd name="T4" fmla="*/ 40322500 w 32"/>
              <a:gd name="T5" fmla="*/ 100806250 h 40"/>
              <a:gd name="T6" fmla="*/ 0 w 32"/>
              <a:gd name="T7" fmla="*/ 80645000 h 40"/>
              <a:gd name="T8" fmla="*/ 40322500 w 32"/>
              <a:gd name="T9" fmla="*/ 0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40"/>
              <a:gd name="T17" fmla="*/ 32 w 32"/>
              <a:gd name="T18" fmla="*/ 40 h 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40">
                <a:moveTo>
                  <a:pt x="16" y="0"/>
                </a:moveTo>
                <a:lnTo>
                  <a:pt x="32" y="8"/>
                </a:lnTo>
                <a:lnTo>
                  <a:pt x="16" y="40"/>
                </a:lnTo>
                <a:lnTo>
                  <a:pt x="0" y="32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27" name="Freeform 379"/>
          <p:cNvSpPr>
            <a:spLocks/>
          </p:cNvSpPr>
          <p:nvPr/>
        </p:nvSpPr>
        <p:spPr bwMode="auto">
          <a:xfrm>
            <a:off x="5283200" y="2654300"/>
            <a:ext cx="76200" cy="50800"/>
          </a:xfrm>
          <a:custGeom>
            <a:avLst/>
            <a:gdLst>
              <a:gd name="T0" fmla="*/ 100806250 w 48"/>
              <a:gd name="T1" fmla="*/ 40322500 h 32"/>
              <a:gd name="T2" fmla="*/ 100806250 w 48"/>
              <a:gd name="T3" fmla="*/ 40322500 h 32"/>
              <a:gd name="T4" fmla="*/ 0 w 48"/>
              <a:gd name="T5" fmla="*/ 80645000 h 32"/>
              <a:gd name="T6" fmla="*/ 0 w 48"/>
              <a:gd name="T7" fmla="*/ 40322500 h 32"/>
              <a:gd name="T8" fmla="*/ 80645000 w 48"/>
              <a:gd name="T9" fmla="*/ 0 h 32"/>
              <a:gd name="T10" fmla="*/ 120967500 w 48"/>
              <a:gd name="T11" fmla="*/ 40322500 h 32"/>
              <a:gd name="T12" fmla="*/ 120967500 w 48"/>
              <a:gd name="T13" fmla="*/ 40322500 h 32"/>
              <a:gd name="T14" fmla="*/ 120967500 w 48"/>
              <a:gd name="T15" fmla="*/ 40322500 h 32"/>
              <a:gd name="T16" fmla="*/ 100806250 w 48"/>
              <a:gd name="T17" fmla="*/ 40322500 h 32"/>
              <a:gd name="T18" fmla="*/ 100806250 w 48"/>
              <a:gd name="T19" fmla="*/ 40322500 h 32"/>
              <a:gd name="T20" fmla="*/ 100806250 w 48"/>
              <a:gd name="T21" fmla="*/ 40322500 h 3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8"/>
              <a:gd name="T34" fmla="*/ 0 h 32"/>
              <a:gd name="T35" fmla="*/ 48 w 48"/>
              <a:gd name="T36" fmla="*/ 32 h 3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8" h="32">
                <a:moveTo>
                  <a:pt x="40" y="16"/>
                </a:moveTo>
                <a:lnTo>
                  <a:pt x="40" y="16"/>
                </a:lnTo>
                <a:lnTo>
                  <a:pt x="0" y="32"/>
                </a:lnTo>
                <a:lnTo>
                  <a:pt x="0" y="16"/>
                </a:lnTo>
                <a:lnTo>
                  <a:pt x="32" y="0"/>
                </a:lnTo>
                <a:lnTo>
                  <a:pt x="48" y="16"/>
                </a:lnTo>
                <a:lnTo>
                  <a:pt x="4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28" name="Freeform 380"/>
          <p:cNvSpPr>
            <a:spLocks/>
          </p:cNvSpPr>
          <p:nvPr/>
        </p:nvSpPr>
        <p:spPr bwMode="auto">
          <a:xfrm>
            <a:off x="5219700" y="2654300"/>
            <a:ext cx="63500" cy="50800"/>
          </a:xfrm>
          <a:custGeom>
            <a:avLst/>
            <a:gdLst>
              <a:gd name="T0" fmla="*/ 100806250 w 40"/>
              <a:gd name="T1" fmla="*/ 80645000 h 32"/>
              <a:gd name="T2" fmla="*/ 100806250 w 40"/>
              <a:gd name="T3" fmla="*/ 80645000 h 32"/>
              <a:gd name="T4" fmla="*/ 0 w 40"/>
              <a:gd name="T5" fmla="*/ 40322500 h 32"/>
              <a:gd name="T6" fmla="*/ 0 w 40"/>
              <a:gd name="T7" fmla="*/ 0 h 32"/>
              <a:gd name="T8" fmla="*/ 100806250 w 40"/>
              <a:gd name="T9" fmla="*/ 40322500 h 32"/>
              <a:gd name="T10" fmla="*/ 100806250 w 40"/>
              <a:gd name="T11" fmla="*/ 80645000 h 32"/>
              <a:gd name="T12" fmla="*/ 100806250 w 40"/>
              <a:gd name="T13" fmla="*/ 80645000 h 32"/>
              <a:gd name="T14" fmla="*/ 100806250 w 40"/>
              <a:gd name="T15" fmla="*/ 80645000 h 32"/>
              <a:gd name="T16" fmla="*/ 100806250 w 40"/>
              <a:gd name="T17" fmla="*/ 80645000 h 32"/>
              <a:gd name="T18" fmla="*/ 100806250 w 40"/>
              <a:gd name="T19" fmla="*/ 80645000 h 32"/>
              <a:gd name="T20" fmla="*/ 100806250 w 40"/>
              <a:gd name="T21" fmla="*/ 80645000 h 3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0"/>
              <a:gd name="T34" fmla="*/ 0 h 32"/>
              <a:gd name="T35" fmla="*/ 40 w 40"/>
              <a:gd name="T36" fmla="*/ 32 h 3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0" h="32">
                <a:moveTo>
                  <a:pt x="40" y="32"/>
                </a:moveTo>
                <a:lnTo>
                  <a:pt x="40" y="32"/>
                </a:lnTo>
                <a:lnTo>
                  <a:pt x="0" y="16"/>
                </a:lnTo>
                <a:lnTo>
                  <a:pt x="0" y="0"/>
                </a:lnTo>
                <a:lnTo>
                  <a:pt x="40" y="16"/>
                </a:lnTo>
                <a:lnTo>
                  <a:pt x="40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29" name="Freeform 381"/>
          <p:cNvSpPr>
            <a:spLocks/>
          </p:cNvSpPr>
          <p:nvPr/>
        </p:nvSpPr>
        <p:spPr bwMode="auto">
          <a:xfrm>
            <a:off x="5181600" y="2616200"/>
            <a:ext cx="50800" cy="63500"/>
          </a:xfrm>
          <a:custGeom>
            <a:avLst/>
            <a:gdLst>
              <a:gd name="T0" fmla="*/ 40322500 w 32"/>
              <a:gd name="T1" fmla="*/ 100806250 h 40"/>
              <a:gd name="T2" fmla="*/ 40322500 w 32"/>
              <a:gd name="T3" fmla="*/ 100806250 h 40"/>
              <a:gd name="T4" fmla="*/ 0 w 32"/>
              <a:gd name="T5" fmla="*/ 20161250 h 40"/>
              <a:gd name="T6" fmla="*/ 40322500 w 32"/>
              <a:gd name="T7" fmla="*/ 0 h 40"/>
              <a:gd name="T8" fmla="*/ 80645000 w 32"/>
              <a:gd name="T9" fmla="*/ 80645000 h 40"/>
              <a:gd name="T10" fmla="*/ 60483750 w 32"/>
              <a:gd name="T11" fmla="*/ 100806250 h 40"/>
              <a:gd name="T12" fmla="*/ 60483750 w 32"/>
              <a:gd name="T13" fmla="*/ 100806250 h 40"/>
              <a:gd name="T14" fmla="*/ 60483750 w 32"/>
              <a:gd name="T15" fmla="*/ 100806250 h 40"/>
              <a:gd name="T16" fmla="*/ 40322500 w 32"/>
              <a:gd name="T17" fmla="*/ 100806250 h 40"/>
              <a:gd name="T18" fmla="*/ 40322500 w 32"/>
              <a:gd name="T19" fmla="*/ 100806250 h 40"/>
              <a:gd name="T20" fmla="*/ 40322500 w 32"/>
              <a:gd name="T21" fmla="*/ 100806250 h 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2"/>
              <a:gd name="T34" fmla="*/ 0 h 40"/>
              <a:gd name="T35" fmla="*/ 32 w 32"/>
              <a:gd name="T36" fmla="*/ 40 h 4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2" h="40">
                <a:moveTo>
                  <a:pt x="16" y="40"/>
                </a:moveTo>
                <a:lnTo>
                  <a:pt x="16" y="40"/>
                </a:lnTo>
                <a:lnTo>
                  <a:pt x="0" y="8"/>
                </a:lnTo>
                <a:lnTo>
                  <a:pt x="16" y="0"/>
                </a:lnTo>
                <a:lnTo>
                  <a:pt x="32" y="32"/>
                </a:lnTo>
                <a:lnTo>
                  <a:pt x="24" y="40"/>
                </a:lnTo>
                <a:lnTo>
                  <a:pt x="16" y="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30" name="Freeform 382"/>
          <p:cNvSpPr>
            <a:spLocks/>
          </p:cNvSpPr>
          <p:nvPr/>
        </p:nvSpPr>
        <p:spPr bwMode="auto">
          <a:xfrm>
            <a:off x="5181600" y="2565400"/>
            <a:ext cx="50800" cy="63500"/>
          </a:xfrm>
          <a:custGeom>
            <a:avLst/>
            <a:gdLst>
              <a:gd name="T0" fmla="*/ 0 w 32"/>
              <a:gd name="T1" fmla="*/ 80645000 h 40"/>
              <a:gd name="T2" fmla="*/ 0 w 32"/>
              <a:gd name="T3" fmla="*/ 80645000 h 40"/>
              <a:gd name="T4" fmla="*/ 40322500 w 32"/>
              <a:gd name="T5" fmla="*/ 0 h 40"/>
              <a:gd name="T6" fmla="*/ 80645000 w 32"/>
              <a:gd name="T7" fmla="*/ 20161250 h 40"/>
              <a:gd name="T8" fmla="*/ 40322500 w 32"/>
              <a:gd name="T9" fmla="*/ 100806250 h 40"/>
              <a:gd name="T10" fmla="*/ 0 w 32"/>
              <a:gd name="T11" fmla="*/ 100806250 h 40"/>
              <a:gd name="T12" fmla="*/ 0 w 32"/>
              <a:gd name="T13" fmla="*/ 100806250 h 40"/>
              <a:gd name="T14" fmla="*/ 0 w 32"/>
              <a:gd name="T15" fmla="*/ 80645000 h 40"/>
              <a:gd name="T16" fmla="*/ 0 w 32"/>
              <a:gd name="T17" fmla="*/ 80645000 h 40"/>
              <a:gd name="T18" fmla="*/ 0 w 32"/>
              <a:gd name="T19" fmla="*/ 80645000 h 40"/>
              <a:gd name="T20" fmla="*/ 0 w 32"/>
              <a:gd name="T21" fmla="*/ 80645000 h 40"/>
              <a:gd name="T22" fmla="*/ 0 w 32"/>
              <a:gd name="T23" fmla="*/ 80645000 h 4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2"/>
              <a:gd name="T37" fmla="*/ 0 h 40"/>
              <a:gd name="T38" fmla="*/ 32 w 32"/>
              <a:gd name="T39" fmla="*/ 40 h 4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2" h="40">
                <a:moveTo>
                  <a:pt x="0" y="32"/>
                </a:moveTo>
                <a:lnTo>
                  <a:pt x="0" y="32"/>
                </a:lnTo>
                <a:lnTo>
                  <a:pt x="16" y="0"/>
                </a:lnTo>
                <a:lnTo>
                  <a:pt x="32" y="8"/>
                </a:lnTo>
                <a:lnTo>
                  <a:pt x="16" y="40"/>
                </a:lnTo>
                <a:lnTo>
                  <a:pt x="0" y="40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31" name="Freeform 383"/>
          <p:cNvSpPr>
            <a:spLocks/>
          </p:cNvSpPr>
          <p:nvPr/>
        </p:nvSpPr>
        <p:spPr bwMode="auto">
          <a:xfrm>
            <a:off x="5207000" y="2527300"/>
            <a:ext cx="76200" cy="50800"/>
          </a:xfrm>
          <a:custGeom>
            <a:avLst/>
            <a:gdLst>
              <a:gd name="T0" fmla="*/ 20161250 w 48"/>
              <a:gd name="T1" fmla="*/ 40322500 h 32"/>
              <a:gd name="T2" fmla="*/ 20161250 w 48"/>
              <a:gd name="T3" fmla="*/ 40322500 h 32"/>
              <a:gd name="T4" fmla="*/ 120967500 w 48"/>
              <a:gd name="T5" fmla="*/ 0 h 32"/>
              <a:gd name="T6" fmla="*/ 120967500 w 48"/>
              <a:gd name="T7" fmla="*/ 40322500 h 32"/>
              <a:gd name="T8" fmla="*/ 20161250 w 48"/>
              <a:gd name="T9" fmla="*/ 80645000 h 32"/>
              <a:gd name="T10" fmla="*/ 0 w 48"/>
              <a:gd name="T11" fmla="*/ 60483750 h 32"/>
              <a:gd name="T12" fmla="*/ 0 w 48"/>
              <a:gd name="T13" fmla="*/ 60483750 h 32"/>
              <a:gd name="T14" fmla="*/ 0 w 48"/>
              <a:gd name="T15" fmla="*/ 40322500 h 32"/>
              <a:gd name="T16" fmla="*/ 0 w 48"/>
              <a:gd name="T17" fmla="*/ 40322500 h 32"/>
              <a:gd name="T18" fmla="*/ 20161250 w 48"/>
              <a:gd name="T19" fmla="*/ 40322500 h 32"/>
              <a:gd name="T20" fmla="*/ 20161250 w 48"/>
              <a:gd name="T21" fmla="*/ 40322500 h 3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8"/>
              <a:gd name="T34" fmla="*/ 0 h 32"/>
              <a:gd name="T35" fmla="*/ 48 w 48"/>
              <a:gd name="T36" fmla="*/ 32 h 3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8" h="32">
                <a:moveTo>
                  <a:pt x="8" y="16"/>
                </a:moveTo>
                <a:lnTo>
                  <a:pt x="8" y="16"/>
                </a:lnTo>
                <a:lnTo>
                  <a:pt x="48" y="0"/>
                </a:lnTo>
                <a:lnTo>
                  <a:pt x="48" y="16"/>
                </a:lnTo>
                <a:lnTo>
                  <a:pt x="8" y="32"/>
                </a:lnTo>
                <a:lnTo>
                  <a:pt x="0" y="24"/>
                </a:lnTo>
                <a:lnTo>
                  <a:pt x="0" y="16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32" name="Freeform 384"/>
          <p:cNvSpPr>
            <a:spLocks/>
          </p:cNvSpPr>
          <p:nvPr/>
        </p:nvSpPr>
        <p:spPr bwMode="auto">
          <a:xfrm>
            <a:off x="5283200" y="2527300"/>
            <a:ext cx="63500" cy="50800"/>
          </a:xfrm>
          <a:custGeom>
            <a:avLst/>
            <a:gdLst>
              <a:gd name="T0" fmla="*/ 0 w 40"/>
              <a:gd name="T1" fmla="*/ 0 h 32"/>
              <a:gd name="T2" fmla="*/ 0 w 40"/>
              <a:gd name="T3" fmla="*/ 0 h 32"/>
              <a:gd name="T4" fmla="*/ 100806250 w 40"/>
              <a:gd name="T5" fmla="*/ 40322500 h 32"/>
              <a:gd name="T6" fmla="*/ 80645000 w 40"/>
              <a:gd name="T7" fmla="*/ 80645000 h 32"/>
              <a:gd name="T8" fmla="*/ 0 w 40"/>
              <a:gd name="T9" fmla="*/ 40322500 h 32"/>
              <a:gd name="T10" fmla="*/ 0 w 40"/>
              <a:gd name="T11" fmla="*/ 0 h 32"/>
              <a:gd name="T12" fmla="*/ 0 w 40"/>
              <a:gd name="T13" fmla="*/ 0 h 32"/>
              <a:gd name="T14" fmla="*/ 0 w 40"/>
              <a:gd name="T15" fmla="*/ 0 h 32"/>
              <a:gd name="T16" fmla="*/ 0 w 40"/>
              <a:gd name="T17" fmla="*/ 0 h 32"/>
              <a:gd name="T18" fmla="*/ 0 w 40"/>
              <a:gd name="T19" fmla="*/ 0 h 32"/>
              <a:gd name="T20" fmla="*/ 0 w 40"/>
              <a:gd name="T21" fmla="*/ 0 h 3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0"/>
              <a:gd name="T34" fmla="*/ 0 h 32"/>
              <a:gd name="T35" fmla="*/ 40 w 40"/>
              <a:gd name="T36" fmla="*/ 32 h 3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0" h="32">
                <a:moveTo>
                  <a:pt x="0" y="0"/>
                </a:moveTo>
                <a:lnTo>
                  <a:pt x="0" y="0"/>
                </a:lnTo>
                <a:lnTo>
                  <a:pt x="40" y="16"/>
                </a:lnTo>
                <a:lnTo>
                  <a:pt x="32" y="32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33" name="Freeform 385"/>
          <p:cNvSpPr>
            <a:spLocks/>
          </p:cNvSpPr>
          <p:nvPr/>
        </p:nvSpPr>
        <p:spPr bwMode="auto">
          <a:xfrm>
            <a:off x="5334000" y="2552700"/>
            <a:ext cx="50800" cy="76200"/>
          </a:xfrm>
          <a:custGeom>
            <a:avLst/>
            <a:gdLst>
              <a:gd name="T0" fmla="*/ 40322500 w 32"/>
              <a:gd name="T1" fmla="*/ 20161250 h 48"/>
              <a:gd name="T2" fmla="*/ 40322500 w 32"/>
              <a:gd name="T3" fmla="*/ 20161250 h 48"/>
              <a:gd name="T4" fmla="*/ 80645000 w 32"/>
              <a:gd name="T5" fmla="*/ 100806250 h 48"/>
              <a:gd name="T6" fmla="*/ 40322500 w 32"/>
              <a:gd name="T7" fmla="*/ 120967500 h 48"/>
              <a:gd name="T8" fmla="*/ 0 w 32"/>
              <a:gd name="T9" fmla="*/ 40322500 h 48"/>
              <a:gd name="T10" fmla="*/ 20161250 w 32"/>
              <a:gd name="T11" fmla="*/ 0 h 48"/>
              <a:gd name="T12" fmla="*/ 20161250 w 32"/>
              <a:gd name="T13" fmla="*/ 0 h 48"/>
              <a:gd name="T14" fmla="*/ 20161250 w 32"/>
              <a:gd name="T15" fmla="*/ 0 h 48"/>
              <a:gd name="T16" fmla="*/ 20161250 w 32"/>
              <a:gd name="T17" fmla="*/ 0 h 48"/>
              <a:gd name="T18" fmla="*/ 40322500 w 32"/>
              <a:gd name="T19" fmla="*/ 20161250 h 48"/>
              <a:gd name="T20" fmla="*/ 40322500 w 32"/>
              <a:gd name="T21" fmla="*/ 20161250 h 4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2"/>
              <a:gd name="T34" fmla="*/ 0 h 48"/>
              <a:gd name="T35" fmla="*/ 32 w 32"/>
              <a:gd name="T36" fmla="*/ 48 h 4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2" h="48">
                <a:moveTo>
                  <a:pt x="16" y="8"/>
                </a:moveTo>
                <a:lnTo>
                  <a:pt x="16" y="8"/>
                </a:lnTo>
                <a:lnTo>
                  <a:pt x="32" y="40"/>
                </a:lnTo>
                <a:lnTo>
                  <a:pt x="16" y="48"/>
                </a:lnTo>
                <a:lnTo>
                  <a:pt x="0" y="16"/>
                </a:lnTo>
                <a:lnTo>
                  <a:pt x="8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34" name="Freeform 386"/>
          <p:cNvSpPr>
            <a:spLocks/>
          </p:cNvSpPr>
          <p:nvPr/>
        </p:nvSpPr>
        <p:spPr bwMode="auto">
          <a:xfrm>
            <a:off x="5334000" y="2616200"/>
            <a:ext cx="50800" cy="63500"/>
          </a:xfrm>
          <a:custGeom>
            <a:avLst/>
            <a:gdLst>
              <a:gd name="T0" fmla="*/ 80645000 w 32"/>
              <a:gd name="T1" fmla="*/ 20161250 h 40"/>
              <a:gd name="T2" fmla="*/ 80645000 w 32"/>
              <a:gd name="T3" fmla="*/ 20161250 h 40"/>
              <a:gd name="T4" fmla="*/ 40322500 w 32"/>
              <a:gd name="T5" fmla="*/ 100806250 h 40"/>
              <a:gd name="T6" fmla="*/ 0 w 32"/>
              <a:gd name="T7" fmla="*/ 80645000 h 40"/>
              <a:gd name="T8" fmla="*/ 40322500 w 32"/>
              <a:gd name="T9" fmla="*/ 0 h 40"/>
              <a:gd name="T10" fmla="*/ 80645000 w 32"/>
              <a:gd name="T11" fmla="*/ 0 h 40"/>
              <a:gd name="T12" fmla="*/ 80645000 w 32"/>
              <a:gd name="T13" fmla="*/ 0 h 40"/>
              <a:gd name="T14" fmla="*/ 80645000 w 32"/>
              <a:gd name="T15" fmla="*/ 0 h 40"/>
              <a:gd name="T16" fmla="*/ 80645000 w 32"/>
              <a:gd name="T17" fmla="*/ 0 h 40"/>
              <a:gd name="T18" fmla="*/ 80645000 w 32"/>
              <a:gd name="T19" fmla="*/ 0 h 40"/>
              <a:gd name="T20" fmla="*/ 80645000 w 32"/>
              <a:gd name="T21" fmla="*/ 20161250 h 40"/>
              <a:gd name="T22" fmla="*/ 80645000 w 32"/>
              <a:gd name="T23" fmla="*/ 20161250 h 4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2"/>
              <a:gd name="T37" fmla="*/ 0 h 40"/>
              <a:gd name="T38" fmla="*/ 32 w 32"/>
              <a:gd name="T39" fmla="*/ 40 h 4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2" h="40">
                <a:moveTo>
                  <a:pt x="32" y="8"/>
                </a:moveTo>
                <a:lnTo>
                  <a:pt x="32" y="8"/>
                </a:lnTo>
                <a:lnTo>
                  <a:pt x="16" y="40"/>
                </a:lnTo>
                <a:lnTo>
                  <a:pt x="0" y="32"/>
                </a:lnTo>
                <a:lnTo>
                  <a:pt x="16" y="0"/>
                </a:lnTo>
                <a:lnTo>
                  <a:pt x="32" y="0"/>
                </a:lnTo>
                <a:lnTo>
                  <a:pt x="32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35" name="Rectangle 387"/>
          <p:cNvSpPr>
            <a:spLocks noChangeArrowheads="1"/>
          </p:cNvSpPr>
          <p:nvPr/>
        </p:nvSpPr>
        <p:spPr bwMode="auto">
          <a:xfrm>
            <a:off x="5880100" y="3098800"/>
            <a:ext cx="25400" cy="254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36" name="Freeform 388"/>
          <p:cNvSpPr>
            <a:spLocks/>
          </p:cNvSpPr>
          <p:nvPr/>
        </p:nvSpPr>
        <p:spPr bwMode="auto">
          <a:xfrm>
            <a:off x="5880100" y="3124200"/>
            <a:ext cx="25400" cy="25400"/>
          </a:xfrm>
          <a:custGeom>
            <a:avLst/>
            <a:gdLst>
              <a:gd name="T0" fmla="*/ 0 w 16"/>
              <a:gd name="T1" fmla="*/ 0 h 16"/>
              <a:gd name="T2" fmla="*/ 40322500 w 16"/>
              <a:gd name="T3" fmla="*/ 0 h 16"/>
              <a:gd name="T4" fmla="*/ 40322500 w 16"/>
              <a:gd name="T5" fmla="*/ 40322500 h 16"/>
              <a:gd name="T6" fmla="*/ 0 w 16"/>
              <a:gd name="T7" fmla="*/ 40322500 h 16"/>
              <a:gd name="T8" fmla="*/ 0 w 16"/>
              <a:gd name="T9" fmla="*/ 0 h 16"/>
              <a:gd name="T10" fmla="*/ 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0"/>
                </a:moveTo>
                <a:lnTo>
                  <a:pt x="16" y="0"/>
                </a:lnTo>
                <a:lnTo>
                  <a:pt x="16" y="16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37" name="Freeform 389"/>
          <p:cNvSpPr>
            <a:spLocks/>
          </p:cNvSpPr>
          <p:nvPr/>
        </p:nvSpPr>
        <p:spPr bwMode="auto">
          <a:xfrm>
            <a:off x="5867400" y="3136900"/>
            <a:ext cx="38100" cy="50800"/>
          </a:xfrm>
          <a:custGeom>
            <a:avLst/>
            <a:gdLst>
              <a:gd name="T0" fmla="*/ 60483750 w 24"/>
              <a:gd name="T1" fmla="*/ 20161250 h 32"/>
              <a:gd name="T2" fmla="*/ 60483750 w 24"/>
              <a:gd name="T3" fmla="*/ 20161250 h 32"/>
              <a:gd name="T4" fmla="*/ 40322500 w 24"/>
              <a:gd name="T5" fmla="*/ 80645000 h 32"/>
              <a:gd name="T6" fmla="*/ 0 w 24"/>
              <a:gd name="T7" fmla="*/ 60483750 h 32"/>
              <a:gd name="T8" fmla="*/ 20161250 w 24"/>
              <a:gd name="T9" fmla="*/ 0 h 32"/>
              <a:gd name="T10" fmla="*/ 60483750 w 24"/>
              <a:gd name="T11" fmla="*/ 2016125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32"/>
              <a:gd name="T20" fmla="*/ 24 w 24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32">
                <a:moveTo>
                  <a:pt x="24" y="8"/>
                </a:moveTo>
                <a:lnTo>
                  <a:pt x="24" y="8"/>
                </a:lnTo>
                <a:lnTo>
                  <a:pt x="16" y="32"/>
                </a:lnTo>
                <a:lnTo>
                  <a:pt x="0" y="24"/>
                </a:lnTo>
                <a:lnTo>
                  <a:pt x="8" y="0"/>
                </a:lnTo>
                <a:lnTo>
                  <a:pt x="24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38" name="Freeform 390"/>
          <p:cNvSpPr>
            <a:spLocks/>
          </p:cNvSpPr>
          <p:nvPr/>
        </p:nvSpPr>
        <p:spPr bwMode="auto">
          <a:xfrm>
            <a:off x="5842000" y="3162300"/>
            <a:ext cx="50800" cy="50800"/>
          </a:xfrm>
          <a:custGeom>
            <a:avLst/>
            <a:gdLst>
              <a:gd name="T0" fmla="*/ 80645000 w 32"/>
              <a:gd name="T1" fmla="*/ 40322500 h 32"/>
              <a:gd name="T2" fmla="*/ 60483750 w 32"/>
              <a:gd name="T3" fmla="*/ 40322500 h 32"/>
              <a:gd name="T4" fmla="*/ 20161250 w 32"/>
              <a:gd name="T5" fmla="*/ 80645000 h 32"/>
              <a:gd name="T6" fmla="*/ 0 w 32"/>
              <a:gd name="T7" fmla="*/ 40322500 h 32"/>
              <a:gd name="T8" fmla="*/ 40322500 w 32"/>
              <a:gd name="T9" fmla="*/ 0 h 32"/>
              <a:gd name="T10" fmla="*/ 80645000 w 32"/>
              <a:gd name="T11" fmla="*/ 4032250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32"/>
              <a:gd name="T20" fmla="*/ 32 w 32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32">
                <a:moveTo>
                  <a:pt x="32" y="16"/>
                </a:moveTo>
                <a:lnTo>
                  <a:pt x="24" y="16"/>
                </a:lnTo>
                <a:lnTo>
                  <a:pt x="8" y="32"/>
                </a:lnTo>
                <a:lnTo>
                  <a:pt x="0" y="16"/>
                </a:lnTo>
                <a:lnTo>
                  <a:pt x="16" y="0"/>
                </a:lnTo>
                <a:lnTo>
                  <a:pt x="32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39" name="Freeform 391"/>
          <p:cNvSpPr>
            <a:spLocks/>
          </p:cNvSpPr>
          <p:nvPr/>
        </p:nvSpPr>
        <p:spPr bwMode="auto">
          <a:xfrm>
            <a:off x="5803900" y="3187700"/>
            <a:ext cx="50800" cy="38100"/>
          </a:xfrm>
          <a:custGeom>
            <a:avLst/>
            <a:gdLst>
              <a:gd name="T0" fmla="*/ 80645000 w 32"/>
              <a:gd name="T1" fmla="*/ 40322500 h 24"/>
              <a:gd name="T2" fmla="*/ 80645000 w 32"/>
              <a:gd name="T3" fmla="*/ 40322500 h 24"/>
              <a:gd name="T4" fmla="*/ 20161250 w 32"/>
              <a:gd name="T5" fmla="*/ 60483750 h 24"/>
              <a:gd name="T6" fmla="*/ 0 w 32"/>
              <a:gd name="T7" fmla="*/ 40322500 h 24"/>
              <a:gd name="T8" fmla="*/ 60483750 w 32"/>
              <a:gd name="T9" fmla="*/ 0 h 24"/>
              <a:gd name="T10" fmla="*/ 80645000 w 32"/>
              <a:gd name="T11" fmla="*/ 4032250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24"/>
              <a:gd name="T20" fmla="*/ 32 w 32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24">
                <a:moveTo>
                  <a:pt x="32" y="16"/>
                </a:moveTo>
                <a:lnTo>
                  <a:pt x="32" y="16"/>
                </a:lnTo>
                <a:lnTo>
                  <a:pt x="8" y="24"/>
                </a:lnTo>
                <a:lnTo>
                  <a:pt x="0" y="16"/>
                </a:lnTo>
                <a:lnTo>
                  <a:pt x="24" y="0"/>
                </a:lnTo>
                <a:lnTo>
                  <a:pt x="32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40" name="Freeform 392"/>
          <p:cNvSpPr>
            <a:spLocks/>
          </p:cNvSpPr>
          <p:nvPr/>
        </p:nvSpPr>
        <p:spPr bwMode="auto">
          <a:xfrm>
            <a:off x="5765800" y="3213100"/>
            <a:ext cx="50800" cy="38100"/>
          </a:xfrm>
          <a:custGeom>
            <a:avLst/>
            <a:gdLst>
              <a:gd name="T0" fmla="*/ 60483750 w 32"/>
              <a:gd name="T1" fmla="*/ 0 h 24"/>
              <a:gd name="T2" fmla="*/ 80645000 w 32"/>
              <a:gd name="T3" fmla="*/ 20161250 h 24"/>
              <a:gd name="T4" fmla="*/ 20161250 w 32"/>
              <a:gd name="T5" fmla="*/ 60483750 h 24"/>
              <a:gd name="T6" fmla="*/ 0 w 32"/>
              <a:gd name="T7" fmla="*/ 20161250 h 24"/>
              <a:gd name="T8" fmla="*/ 60483750 w 32"/>
              <a:gd name="T9" fmla="*/ 0 h 24"/>
              <a:gd name="T10" fmla="*/ 60483750 w 32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24"/>
              <a:gd name="T20" fmla="*/ 32 w 32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24">
                <a:moveTo>
                  <a:pt x="24" y="0"/>
                </a:moveTo>
                <a:lnTo>
                  <a:pt x="32" y="8"/>
                </a:lnTo>
                <a:lnTo>
                  <a:pt x="8" y="24"/>
                </a:lnTo>
                <a:lnTo>
                  <a:pt x="0" y="8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41" name="Freeform 393"/>
          <p:cNvSpPr>
            <a:spLocks/>
          </p:cNvSpPr>
          <p:nvPr/>
        </p:nvSpPr>
        <p:spPr bwMode="auto">
          <a:xfrm>
            <a:off x="5715000" y="3225800"/>
            <a:ext cx="63500" cy="38100"/>
          </a:xfrm>
          <a:custGeom>
            <a:avLst/>
            <a:gdLst>
              <a:gd name="T0" fmla="*/ 100806250 w 40"/>
              <a:gd name="T1" fmla="*/ 40322500 h 24"/>
              <a:gd name="T2" fmla="*/ 100806250 w 40"/>
              <a:gd name="T3" fmla="*/ 40322500 h 24"/>
              <a:gd name="T4" fmla="*/ 20161250 w 40"/>
              <a:gd name="T5" fmla="*/ 60483750 h 24"/>
              <a:gd name="T6" fmla="*/ 0 w 40"/>
              <a:gd name="T7" fmla="*/ 20161250 h 24"/>
              <a:gd name="T8" fmla="*/ 80645000 w 40"/>
              <a:gd name="T9" fmla="*/ 0 h 24"/>
              <a:gd name="T10" fmla="*/ 100806250 w 40"/>
              <a:gd name="T11" fmla="*/ 4032250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24"/>
              <a:gd name="T20" fmla="*/ 40 w 40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24">
                <a:moveTo>
                  <a:pt x="40" y="16"/>
                </a:moveTo>
                <a:lnTo>
                  <a:pt x="40" y="16"/>
                </a:lnTo>
                <a:lnTo>
                  <a:pt x="8" y="24"/>
                </a:lnTo>
                <a:lnTo>
                  <a:pt x="0" y="8"/>
                </a:lnTo>
                <a:lnTo>
                  <a:pt x="32" y="0"/>
                </a:lnTo>
                <a:lnTo>
                  <a:pt x="4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42" name="Freeform 394"/>
          <p:cNvSpPr>
            <a:spLocks/>
          </p:cNvSpPr>
          <p:nvPr/>
        </p:nvSpPr>
        <p:spPr bwMode="auto">
          <a:xfrm>
            <a:off x="5664200" y="3238500"/>
            <a:ext cx="63500" cy="50800"/>
          </a:xfrm>
          <a:custGeom>
            <a:avLst/>
            <a:gdLst>
              <a:gd name="T0" fmla="*/ 100806250 w 40"/>
              <a:gd name="T1" fmla="*/ 40322500 h 32"/>
              <a:gd name="T2" fmla="*/ 100806250 w 40"/>
              <a:gd name="T3" fmla="*/ 40322500 h 32"/>
              <a:gd name="T4" fmla="*/ 20161250 w 40"/>
              <a:gd name="T5" fmla="*/ 80645000 h 32"/>
              <a:gd name="T6" fmla="*/ 0 w 40"/>
              <a:gd name="T7" fmla="*/ 40322500 h 32"/>
              <a:gd name="T8" fmla="*/ 80645000 w 40"/>
              <a:gd name="T9" fmla="*/ 0 h 32"/>
              <a:gd name="T10" fmla="*/ 100806250 w 40"/>
              <a:gd name="T11" fmla="*/ 4032250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32"/>
              <a:gd name="T20" fmla="*/ 40 w 40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32">
                <a:moveTo>
                  <a:pt x="40" y="16"/>
                </a:moveTo>
                <a:lnTo>
                  <a:pt x="40" y="16"/>
                </a:lnTo>
                <a:lnTo>
                  <a:pt x="8" y="32"/>
                </a:lnTo>
                <a:lnTo>
                  <a:pt x="0" y="16"/>
                </a:lnTo>
                <a:lnTo>
                  <a:pt x="32" y="0"/>
                </a:lnTo>
                <a:lnTo>
                  <a:pt x="4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43" name="Freeform 395"/>
          <p:cNvSpPr>
            <a:spLocks/>
          </p:cNvSpPr>
          <p:nvPr/>
        </p:nvSpPr>
        <p:spPr bwMode="auto">
          <a:xfrm>
            <a:off x="5613400" y="3263900"/>
            <a:ext cx="63500" cy="25400"/>
          </a:xfrm>
          <a:custGeom>
            <a:avLst/>
            <a:gdLst>
              <a:gd name="T0" fmla="*/ 100806250 w 40"/>
              <a:gd name="T1" fmla="*/ 40322500 h 16"/>
              <a:gd name="T2" fmla="*/ 100806250 w 40"/>
              <a:gd name="T3" fmla="*/ 40322500 h 16"/>
              <a:gd name="T4" fmla="*/ 0 w 40"/>
              <a:gd name="T5" fmla="*/ 40322500 h 16"/>
              <a:gd name="T6" fmla="*/ 0 w 40"/>
              <a:gd name="T7" fmla="*/ 0 h 16"/>
              <a:gd name="T8" fmla="*/ 80645000 w 40"/>
              <a:gd name="T9" fmla="*/ 0 h 16"/>
              <a:gd name="T10" fmla="*/ 100806250 w 40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16"/>
              <a:gd name="T20" fmla="*/ 40 w 40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16">
                <a:moveTo>
                  <a:pt x="40" y="16"/>
                </a:moveTo>
                <a:lnTo>
                  <a:pt x="40" y="16"/>
                </a:lnTo>
                <a:lnTo>
                  <a:pt x="0" y="16"/>
                </a:lnTo>
                <a:lnTo>
                  <a:pt x="0" y="0"/>
                </a:lnTo>
                <a:lnTo>
                  <a:pt x="32" y="0"/>
                </a:lnTo>
                <a:lnTo>
                  <a:pt x="4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44" name="Freeform 396"/>
          <p:cNvSpPr>
            <a:spLocks/>
          </p:cNvSpPr>
          <p:nvPr/>
        </p:nvSpPr>
        <p:spPr bwMode="auto">
          <a:xfrm>
            <a:off x="5562600" y="3263900"/>
            <a:ext cx="50800" cy="25400"/>
          </a:xfrm>
          <a:custGeom>
            <a:avLst/>
            <a:gdLst>
              <a:gd name="T0" fmla="*/ 80645000 w 32"/>
              <a:gd name="T1" fmla="*/ 40322500 h 16"/>
              <a:gd name="T2" fmla="*/ 80645000 w 32"/>
              <a:gd name="T3" fmla="*/ 40322500 h 16"/>
              <a:gd name="T4" fmla="*/ 0 w 32"/>
              <a:gd name="T5" fmla="*/ 40322500 h 16"/>
              <a:gd name="T6" fmla="*/ 0 w 32"/>
              <a:gd name="T7" fmla="*/ 0 h 16"/>
              <a:gd name="T8" fmla="*/ 80645000 w 32"/>
              <a:gd name="T9" fmla="*/ 0 h 16"/>
              <a:gd name="T10" fmla="*/ 80645000 w 32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16"/>
              <a:gd name="T20" fmla="*/ 32 w 32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16">
                <a:moveTo>
                  <a:pt x="32" y="16"/>
                </a:moveTo>
                <a:lnTo>
                  <a:pt x="32" y="16"/>
                </a:lnTo>
                <a:lnTo>
                  <a:pt x="0" y="16"/>
                </a:lnTo>
                <a:lnTo>
                  <a:pt x="0" y="0"/>
                </a:lnTo>
                <a:lnTo>
                  <a:pt x="32" y="0"/>
                </a:lnTo>
                <a:lnTo>
                  <a:pt x="32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45" name="Freeform 397"/>
          <p:cNvSpPr>
            <a:spLocks/>
          </p:cNvSpPr>
          <p:nvPr/>
        </p:nvSpPr>
        <p:spPr bwMode="auto">
          <a:xfrm>
            <a:off x="5511800" y="3263900"/>
            <a:ext cx="50800" cy="25400"/>
          </a:xfrm>
          <a:custGeom>
            <a:avLst/>
            <a:gdLst>
              <a:gd name="T0" fmla="*/ 80645000 w 32"/>
              <a:gd name="T1" fmla="*/ 40322500 h 16"/>
              <a:gd name="T2" fmla="*/ 80645000 w 32"/>
              <a:gd name="T3" fmla="*/ 40322500 h 16"/>
              <a:gd name="T4" fmla="*/ 0 w 32"/>
              <a:gd name="T5" fmla="*/ 40322500 h 16"/>
              <a:gd name="T6" fmla="*/ 0 w 32"/>
              <a:gd name="T7" fmla="*/ 0 h 16"/>
              <a:gd name="T8" fmla="*/ 80645000 w 32"/>
              <a:gd name="T9" fmla="*/ 0 h 16"/>
              <a:gd name="T10" fmla="*/ 80645000 w 32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16"/>
              <a:gd name="T20" fmla="*/ 32 w 32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16">
                <a:moveTo>
                  <a:pt x="32" y="16"/>
                </a:moveTo>
                <a:lnTo>
                  <a:pt x="32" y="16"/>
                </a:lnTo>
                <a:lnTo>
                  <a:pt x="0" y="16"/>
                </a:lnTo>
                <a:lnTo>
                  <a:pt x="0" y="0"/>
                </a:lnTo>
                <a:lnTo>
                  <a:pt x="32" y="0"/>
                </a:lnTo>
                <a:lnTo>
                  <a:pt x="32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46" name="Freeform 398"/>
          <p:cNvSpPr>
            <a:spLocks/>
          </p:cNvSpPr>
          <p:nvPr/>
        </p:nvSpPr>
        <p:spPr bwMode="auto">
          <a:xfrm>
            <a:off x="5461000" y="3251200"/>
            <a:ext cx="50800" cy="38100"/>
          </a:xfrm>
          <a:custGeom>
            <a:avLst/>
            <a:gdLst>
              <a:gd name="T0" fmla="*/ 80645000 w 32"/>
              <a:gd name="T1" fmla="*/ 20161250 h 24"/>
              <a:gd name="T2" fmla="*/ 80645000 w 32"/>
              <a:gd name="T3" fmla="*/ 60483750 h 24"/>
              <a:gd name="T4" fmla="*/ 0 w 32"/>
              <a:gd name="T5" fmla="*/ 40322500 h 24"/>
              <a:gd name="T6" fmla="*/ 20161250 w 32"/>
              <a:gd name="T7" fmla="*/ 0 h 24"/>
              <a:gd name="T8" fmla="*/ 80645000 w 32"/>
              <a:gd name="T9" fmla="*/ 20161250 h 24"/>
              <a:gd name="T10" fmla="*/ 80645000 w 32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24"/>
              <a:gd name="T20" fmla="*/ 32 w 32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24">
                <a:moveTo>
                  <a:pt x="32" y="8"/>
                </a:moveTo>
                <a:lnTo>
                  <a:pt x="32" y="24"/>
                </a:lnTo>
                <a:lnTo>
                  <a:pt x="0" y="16"/>
                </a:lnTo>
                <a:lnTo>
                  <a:pt x="8" y="0"/>
                </a:lnTo>
                <a:lnTo>
                  <a:pt x="32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47" name="Freeform 399"/>
          <p:cNvSpPr>
            <a:spLocks/>
          </p:cNvSpPr>
          <p:nvPr/>
        </p:nvSpPr>
        <p:spPr bwMode="auto">
          <a:xfrm>
            <a:off x="5422900" y="3238500"/>
            <a:ext cx="50800" cy="38100"/>
          </a:xfrm>
          <a:custGeom>
            <a:avLst/>
            <a:gdLst>
              <a:gd name="T0" fmla="*/ 60483750 w 32"/>
              <a:gd name="T1" fmla="*/ 60483750 h 24"/>
              <a:gd name="T2" fmla="*/ 60483750 w 32"/>
              <a:gd name="T3" fmla="*/ 60483750 h 24"/>
              <a:gd name="T4" fmla="*/ 0 w 32"/>
              <a:gd name="T5" fmla="*/ 40322500 h 24"/>
              <a:gd name="T6" fmla="*/ 20161250 w 32"/>
              <a:gd name="T7" fmla="*/ 0 h 24"/>
              <a:gd name="T8" fmla="*/ 80645000 w 32"/>
              <a:gd name="T9" fmla="*/ 20161250 h 24"/>
              <a:gd name="T10" fmla="*/ 60483750 w 32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24"/>
              <a:gd name="T20" fmla="*/ 32 w 32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24">
                <a:moveTo>
                  <a:pt x="24" y="24"/>
                </a:moveTo>
                <a:lnTo>
                  <a:pt x="24" y="24"/>
                </a:lnTo>
                <a:lnTo>
                  <a:pt x="0" y="16"/>
                </a:lnTo>
                <a:lnTo>
                  <a:pt x="8" y="0"/>
                </a:lnTo>
                <a:lnTo>
                  <a:pt x="32" y="8"/>
                </a:lnTo>
                <a:lnTo>
                  <a:pt x="24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48" name="Freeform 400"/>
          <p:cNvSpPr>
            <a:spLocks/>
          </p:cNvSpPr>
          <p:nvPr/>
        </p:nvSpPr>
        <p:spPr bwMode="auto">
          <a:xfrm>
            <a:off x="5397500" y="3225800"/>
            <a:ext cx="38100" cy="38100"/>
          </a:xfrm>
          <a:custGeom>
            <a:avLst/>
            <a:gdLst>
              <a:gd name="T0" fmla="*/ 40322500 w 24"/>
              <a:gd name="T1" fmla="*/ 60483750 h 24"/>
              <a:gd name="T2" fmla="*/ 40322500 w 24"/>
              <a:gd name="T3" fmla="*/ 60483750 h 24"/>
              <a:gd name="T4" fmla="*/ 0 w 24"/>
              <a:gd name="T5" fmla="*/ 40322500 h 24"/>
              <a:gd name="T6" fmla="*/ 20161250 w 24"/>
              <a:gd name="T7" fmla="*/ 0 h 24"/>
              <a:gd name="T8" fmla="*/ 60483750 w 24"/>
              <a:gd name="T9" fmla="*/ 20161250 h 24"/>
              <a:gd name="T10" fmla="*/ 40322500 w 24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16" y="24"/>
                </a:moveTo>
                <a:lnTo>
                  <a:pt x="16" y="24"/>
                </a:lnTo>
                <a:lnTo>
                  <a:pt x="0" y="16"/>
                </a:lnTo>
                <a:lnTo>
                  <a:pt x="8" y="0"/>
                </a:lnTo>
                <a:lnTo>
                  <a:pt x="24" y="8"/>
                </a:lnTo>
                <a:lnTo>
                  <a:pt x="16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49" name="Freeform 401"/>
          <p:cNvSpPr>
            <a:spLocks/>
          </p:cNvSpPr>
          <p:nvPr/>
        </p:nvSpPr>
        <p:spPr bwMode="auto">
          <a:xfrm>
            <a:off x="5372100" y="3200400"/>
            <a:ext cx="38100" cy="50800"/>
          </a:xfrm>
          <a:custGeom>
            <a:avLst/>
            <a:gdLst>
              <a:gd name="T0" fmla="*/ 40322500 w 24"/>
              <a:gd name="T1" fmla="*/ 80645000 h 32"/>
              <a:gd name="T2" fmla="*/ 20161250 w 24"/>
              <a:gd name="T3" fmla="*/ 60483750 h 32"/>
              <a:gd name="T4" fmla="*/ 0 w 24"/>
              <a:gd name="T5" fmla="*/ 40322500 h 32"/>
              <a:gd name="T6" fmla="*/ 20161250 w 24"/>
              <a:gd name="T7" fmla="*/ 0 h 32"/>
              <a:gd name="T8" fmla="*/ 60483750 w 24"/>
              <a:gd name="T9" fmla="*/ 40322500 h 32"/>
              <a:gd name="T10" fmla="*/ 40322500 w 24"/>
              <a:gd name="T11" fmla="*/ 8064500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32"/>
              <a:gd name="T20" fmla="*/ 24 w 24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32">
                <a:moveTo>
                  <a:pt x="16" y="32"/>
                </a:moveTo>
                <a:lnTo>
                  <a:pt x="8" y="24"/>
                </a:lnTo>
                <a:lnTo>
                  <a:pt x="0" y="16"/>
                </a:lnTo>
                <a:lnTo>
                  <a:pt x="8" y="0"/>
                </a:lnTo>
                <a:lnTo>
                  <a:pt x="24" y="16"/>
                </a:lnTo>
                <a:lnTo>
                  <a:pt x="16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50" name="Freeform 402"/>
          <p:cNvSpPr>
            <a:spLocks/>
          </p:cNvSpPr>
          <p:nvPr/>
        </p:nvSpPr>
        <p:spPr bwMode="auto">
          <a:xfrm>
            <a:off x="5359400" y="3187700"/>
            <a:ext cx="25400" cy="38100"/>
          </a:xfrm>
          <a:custGeom>
            <a:avLst/>
            <a:gdLst>
              <a:gd name="T0" fmla="*/ 20161250 w 16"/>
              <a:gd name="T1" fmla="*/ 60483750 h 24"/>
              <a:gd name="T2" fmla="*/ 20161250 w 16"/>
              <a:gd name="T3" fmla="*/ 40322500 h 24"/>
              <a:gd name="T4" fmla="*/ 0 w 16"/>
              <a:gd name="T5" fmla="*/ 20161250 h 24"/>
              <a:gd name="T6" fmla="*/ 40322500 w 16"/>
              <a:gd name="T7" fmla="*/ 0 h 24"/>
              <a:gd name="T8" fmla="*/ 40322500 w 16"/>
              <a:gd name="T9" fmla="*/ 40322500 h 24"/>
              <a:gd name="T10" fmla="*/ 20161250 w 16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8" y="24"/>
                </a:move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lnTo>
                  <a:pt x="16" y="16"/>
                </a:lnTo>
                <a:lnTo>
                  <a:pt x="8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51" name="Freeform 403"/>
          <p:cNvSpPr>
            <a:spLocks/>
          </p:cNvSpPr>
          <p:nvPr/>
        </p:nvSpPr>
        <p:spPr bwMode="auto">
          <a:xfrm>
            <a:off x="5346700" y="3162300"/>
            <a:ext cx="38100" cy="38100"/>
          </a:xfrm>
          <a:custGeom>
            <a:avLst/>
            <a:gdLst>
              <a:gd name="T0" fmla="*/ 20161250 w 24"/>
              <a:gd name="T1" fmla="*/ 60483750 h 24"/>
              <a:gd name="T2" fmla="*/ 20161250 w 24"/>
              <a:gd name="T3" fmla="*/ 60483750 h 24"/>
              <a:gd name="T4" fmla="*/ 0 w 24"/>
              <a:gd name="T5" fmla="*/ 0 h 24"/>
              <a:gd name="T6" fmla="*/ 40322500 w 24"/>
              <a:gd name="T7" fmla="*/ 0 h 24"/>
              <a:gd name="T8" fmla="*/ 60483750 w 24"/>
              <a:gd name="T9" fmla="*/ 40322500 h 24"/>
              <a:gd name="T10" fmla="*/ 20161250 w 24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8" y="24"/>
                </a:moveTo>
                <a:lnTo>
                  <a:pt x="8" y="24"/>
                </a:lnTo>
                <a:lnTo>
                  <a:pt x="0" y="0"/>
                </a:lnTo>
                <a:lnTo>
                  <a:pt x="16" y="0"/>
                </a:lnTo>
                <a:lnTo>
                  <a:pt x="24" y="16"/>
                </a:lnTo>
                <a:lnTo>
                  <a:pt x="8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52" name="Freeform 404"/>
          <p:cNvSpPr>
            <a:spLocks/>
          </p:cNvSpPr>
          <p:nvPr/>
        </p:nvSpPr>
        <p:spPr bwMode="auto">
          <a:xfrm>
            <a:off x="5346700" y="3136900"/>
            <a:ext cx="38100" cy="25400"/>
          </a:xfrm>
          <a:custGeom>
            <a:avLst/>
            <a:gdLst>
              <a:gd name="T0" fmla="*/ 0 w 24"/>
              <a:gd name="T1" fmla="*/ 40322500 h 16"/>
              <a:gd name="T2" fmla="*/ 0 w 24"/>
              <a:gd name="T3" fmla="*/ 40322500 h 16"/>
              <a:gd name="T4" fmla="*/ 20161250 w 24"/>
              <a:gd name="T5" fmla="*/ 0 h 16"/>
              <a:gd name="T6" fmla="*/ 60483750 w 24"/>
              <a:gd name="T7" fmla="*/ 20161250 h 16"/>
              <a:gd name="T8" fmla="*/ 40322500 w 24"/>
              <a:gd name="T9" fmla="*/ 40322500 h 16"/>
              <a:gd name="T10" fmla="*/ 0 w 24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0" y="16"/>
                </a:moveTo>
                <a:lnTo>
                  <a:pt x="0" y="16"/>
                </a:lnTo>
                <a:lnTo>
                  <a:pt x="8" y="0"/>
                </a:lnTo>
                <a:lnTo>
                  <a:pt x="24" y="8"/>
                </a:lnTo>
                <a:lnTo>
                  <a:pt x="16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53" name="Freeform 405"/>
          <p:cNvSpPr>
            <a:spLocks/>
          </p:cNvSpPr>
          <p:nvPr/>
        </p:nvSpPr>
        <p:spPr bwMode="auto">
          <a:xfrm>
            <a:off x="5359400" y="3098800"/>
            <a:ext cx="38100" cy="50800"/>
          </a:xfrm>
          <a:custGeom>
            <a:avLst/>
            <a:gdLst>
              <a:gd name="T0" fmla="*/ 0 w 24"/>
              <a:gd name="T1" fmla="*/ 60483750 h 32"/>
              <a:gd name="T2" fmla="*/ 0 w 24"/>
              <a:gd name="T3" fmla="*/ 60483750 h 32"/>
              <a:gd name="T4" fmla="*/ 40322500 w 24"/>
              <a:gd name="T5" fmla="*/ 0 h 32"/>
              <a:gd name="T6" fmla="*/ 60483750 w 24"/>
              <a:gd name="T7" fmla="*/ 20161250 h 32"/>
              <a:gd name="T8" fmla="*/ 40322500 w 24"/>
              <a:gd name="T9" fmla="*/ 80645000 h 32"/>
              <a:gd name="T10" fmla="*/ 0 w 24"/>
              <a:gd name="T11" fmla="*/ 6048375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32"/>
              <a:gd name="T20" fmla="*/ 24 w 24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32">
                <a:moveTo>
                  <a:pt x="0" y="24"/>
                </a:moveTo>
                <a:lnTo>
                  <a:pt x="0" y="24"/>
                </a:lnTo>
                <a:lnTo>
                  <a:pt x="16" y="0"/>
                </a:lnTo>
                <a:lnTo>
                  <a:pt x="24" y="8"/>
                </a:lnTo>
                <a:lnTo>
                  <a:pt x="16" y="32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54" name="Freeform 406"/>
          <p:cNvSpPr>
            <a:spLocks/>
          </p:cNvSpPr>
          <p:nvPr/>
        </p:nvSpPr>
        <p:spPr bwMode="auto">
          <a:xfrm>
            <a:off x="5384800" y="3073400"/>
            <a:ext cx="38100" cy="50800"/>
          </a:xfrm>
          <a:custGeom>
            <a:avLst/>
            <a:gdLst>
              <a:gd name="T0" fmla="*/ 0 w 24"/>
              <a:gd name="T1" fmla="*/ 40322500 h 32"/>
              <a:gd name="T2" fmla="*/ 0 w 24"/>
              <a:gd name="T3" fmla="*/ 40322500 h 32"/>
              <a:gd name="T4" fmla="*/ 40322500 w 24"/>
              <a:gd name="T5" fmla="*/ 0 h 32"/>
              <a:gd name="T6" fmla="*/ 60483750 w 24"/>
              <a:gd name="T7" fmla="*/ 40322500 h 32"/>
              <a:gd name="T8" fmla="*/ 20161250 w 24"/>
              <a:gd name="T9" fmla="*/ 80645000 h 32"/>
              <a:gd name="T10" fmla="*/ 0 w 24"/>
              <a:gd name="T11" fmla="*/ 4032250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32"/>
              <a:gd name="T20" fmla="*/ 24 w 24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32">
                <a:moveTo>
                  <a:pt x="0" y="16"/>
                </a:moveTo>
                <a:lnTo>
                  <a:pt x="0" y="16"/>
                </a:lnTo>
                <a:lnTo>
                  <a:pt x="16" y="0"/>
                </a:lnTo>
                <a:lnTo>
                  <a:pt x="24" y="16"/>
                </a:lnTo>
                <a:lnTo>
                  <a:pt x="8" y="32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55" name="Freeform 407"/>
          <p:cNvSpPr>
            <a:spLocks/>
          </p:cNvSpPr>
          <p:nvPr/>
        </p:nvSpPr>
        <p:spPr bwMode="auto">
          <a:xfrm>
            <a:off x="5410200" y="3060700"/>
            <a:ext cx="50800" cy="38100"/>
          </a:xfrm>
          <a:custGeom>
            <a:avLst/>
            <a:gdLst>
              <a:gd name="T0" fmla="*/ 0 w 32"/>
              <a:gd name="T1" fmla="*/ 20161250 h 24"/>
              <a:gd name="T2" fmla="*/ 0 w 32"/>
              <a:gd name="T3" fmla="*/ 20161250 h 24"/>
              <a:gd name="T4" fmla="*/ 40322500 w 32"/>
              <a:gd name="T5" fmla="*/ 0 h 24"/>
              <a:gd name="T6" fmla="*/ 80645000 w 32"/>
              <a:gd name="T7" fmla="*/ 20161250 h 24"/>
              <a:gd name="T8" fmla="*/ 20161250 w 32"/>
              <a:gd name="T9" fmla="*/ 60483750 h 24"/>
              <a:gd name="T10" fmla="*/ 0 w 32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24"/>
              <a:gd name="T20" fmla="*/ 32 w 32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24">
                <a:moveTo>
                  <a:pt x="0" y="8"/>
                </a:moveTo>
                <a:lnTo>
                  <a:pt x="0" y="8"/>
                </a:lnTo>
                <a:lnTo>
                  <a:pt x="16" y="0"/>
                </a:lnTo>
                <a:lnTo>
                  <a:pt x="32" y="8"/>
                </a:lnTo>
                <a:lnTo>
                  <a:pt x="8" y="24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56" name="Freeform 408"/>
          <p:cNvSpPr>
            <a:spLocks/>
          </p:cNvSpPr>
          <p:nvPr/>
        </p:nvSpPr>
        <p:spPr bwMode="auto">
          <a:xfrm>
            <a:off x="5435600" y="3035300"/>
            <a:ext cx="63500" cy="38100"/>
          </a:xfrm>
          <a:custGeom>
            <a:avLst/>
            <a:gdLst>
              <a:gd name="T0" fmla="*/ 0 w 40"/>
              <a:gd name="T1" fmla="*/ 40322500 h 24"/>
              <a:gd name="T2" fmla="*/ 20161250 w 40"/>
              <a:gd name="T3" fmla="*/ 40322500 h 24"/>
              <a:gd name="T4" fmla="*/ 80645000 w 40"/>
              <a:gd name="T5" fmla="*/ 0 h 24"/>
              <a:gd name="T6" fmla="*/ 100806250 w 40"/>
              <a:gd name="T7" fmla="*/ 40322500 h 24"/>
              <a:gd name="T8" fmla="*/ 20161250 w 40"/>
              <a:gd name="T9" fmla="*/ 60483750 h 24"/>
              <a:gd name="T10" fmla="*/ 0 w 40"/>
              <a:gd name="T11" fmla="*/ 4032250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24"/>
              <a:gd name="T20" fmla="*/ 40 w 40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24">
                <a:moveTo>
                  <a:pt x="0" y="16"/>
                </a:moveTo>
                <a:lnTo>
                  <a:pt x="8" y="16"/>
                </a:lnTo>
                <a:lnTo>
                  <a:pt x="32" y="0"/>
                </a:lnTo>
                <a:lnTo>
                  <a:pt x="40" y="16"/>
                </a:lnTo>
                <a:lnTo>
                  <a:pt x="8" y="24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57" name="Freeform 409"/>
          <p:cNvSpPr>
            <a:spLocks/>
          </p:cNvSpPr>
          <p:nvPr/>
        </p:nvSpPr>
        <p:spPr bwMode="auto">
          <a:xfrm>
            <a:off x="5486400" y="3022600"/>
            <a:ext cx="63500" cy="38100"/>
          </a:xfrm>
          <a:custGeom>
            <a:avLst/>
            <a:gdLst>
              <a:gd name="T0" fmla="*/ 0 w 40"/>
              <a:gd name="T1" fmla="*/ 20161250 h 24"/>
              <a:gd name="T2" fmla="*/ 20161250 w 40"/>
              <a:gd name="T3" fmla="*/ 20161250 h 24"/>
              <a:gd name="T4" fmla="*/ 80645000 w 40"/>
              <a:gd name="T5" fmla="*/ 0 h 24"/>
              <a:gd name="T6" fmla="*/ 100806250 w 40"/>
              <a:gd name="T7" fmla="*/ 40322500 h 24"/>
              <a:gd name="T8" fmla="*/ 20161250 w 40"/>
              <a:gd name="T9" fmla="*/ 60483750 h 24"/>
              <a:gd name="T10" fmla="*/ 0 w 40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24"/>
              <a:gd name="T20" fmla="*/ 40 w 40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24">
                <a:moveTo>
                  <a:pt x="0" y="8"/>
                </a:moveTo>
                <a:lnTo>
                  <a:pt x="8" y="8"/>
                </a:lnTo>
                <a:lnTo>
                  <a:pt x="32" y="0"/>
                </a:lnTo>
                <a:lnTo>
                  <a:pt x="40" y="16"/>
                </a:lnTo>
                <a:lnTo>
                  <a:pt x="8" y="24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58" name="Freeform 410"/>
          <p:cNvSpPr>
            <a:spLocks/>
          </p:cNvSpPr>
          <p:nvPr/>
        </p:nvSpPr>
        <p:spPr bwMode="auto">
          <a:xfrm>
            <a:off x="5537200" y="3009900"/>
            <a:ext cx="63500" cy="38100"/>
          </a:xfrm>
          <a:custGeom>
            <a:avLst/>
            <a:gdLst>
              <a:gd name="T0" fmla="*/ 0 w 40"/>
              <a:gd name="T1" fmla="*/ 20161250 h 24"/>
              <a:gd name="T2" fmla="*/ 0 w 40"/>
              <a:gd name="T3" fmla="*/ 20161250 h 24"/>
              <a:gd name="T4" fmla="*/ 80645000 w 40"/>
              <a:gd name="T5" fmla="*/ 0 h 24"/>
              <a:gd name="T6" fmla="*/ 100806250 w 40"/>
              <a:gd name="T7" fmla="*/ 40322500 h 24"/>
              <a:gd name="T8" fmla="*/ 20161250 w 40"/>
              <a:gd name="T9" fmla="*/ 60483750 h 24"/>
              <a:gd name="T10" fmla="*/ 0 w 40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24"/>
              <a:gd name="T20" fmla="*/ 40 w 40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24">
                <a:moveTo>
                  <a:pt x="0" y="8"/>
                </a:moveTo>
                <a:lnTo>
                  <a:pt x="0" y="8"/>
                </a:lnTo>
                <a:lnTo>
                  <a:pt x="32" y="0"/>
                </a:lnTo>
                <a:lnTo>
                  <a:pt x="40" y="16"/>
                </a:lnTo>
                <a:lnTo>
                  <a:pt x="8" y="24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59" name="Freeform 411"/>
          <p:cNvSpPr>
            <a:spLocks/>
          </p:cNvSpPr>
          <p:nvPr/>
        </p:nvSpPr>
        <p:spPr bwMode="auto">
          <a:xfrm>
            <a:off x="5588000" y="2997200"/>
            <a:ext cx="50800" cy="38100"/>
          </a:xfrm>
          <a:custGeom>
            <a:avLst/>
            <a:gdLst>
              <a:gd name="T0" fmla="*/ 20161250 w 32"/>
              <a:gd name="T1" fmla="*/ 60483750 h 24"/>
              <a:gd name="T2" fmla="*/ 0 w 32"/>
              <a:gd name="T3" fmla="*/ 20161250 h 24"/>
              <a:gd name="T4" fmla="*/ 80645000 w 32"/>
              <a:gd name="T5" fmla="*/ 0 h 24"/>
              <a:gd name="T6" fmla="*/ 80645000 w 32"/>
              <a:gd name="T7" fmla="*/ 40322500 h 24"/>
              <a:gd name="T8" fmla="*/ 20161250 w 32"/>
              <a:gd name="T9" fmla="*/ 60483750 h 24"/>
              <a:gd name="T10" fmla="*/ 20161250 w 32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24"/>
              <a:gd name="T20" fmla="*/ 32 w 32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24">
                <a:moveTo>
                  <a:pt x="8" y="24"/>
                </a:moveTo>
                <a:lnTo>
                  <a:pt x="0" y="8"/>
                </a:lnTo>
                <a:lnTo>
                  <a:pt x="32" y="0"/>
                </a:lnTo>
                <a:lnTo>
                  <a:pt x="32" y="16"/>
                </a:lnTo>
                <a:lnTo>
                  <a:pt x="8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60" name="Freeform 412"/>
          <p:cNvSpPr>
            <a:spLocks/>
          </p:cNvSpPr>
          <p:nvPr/>
        </p:nvSpPr>
        <p:spPr bwMode="auto">
          <a:xfrm>
            <a:off x="5638800" y="2997200"/>
            <a:ext cx="63500" cy="25400"/>
          </a:xfrm>
          <a:custGeom>
            <a:avLst/>
            <a:gdLst>
              <a:gd name="T0" fmla="*/ 0 w 40"/>
              <a:gd name="T1" fmla="*/ 0 h 16"/>
              <a:gd name="T2" fmla="*/ 0 w 40"/>
              <a:gd name="T3" fmla="*/ 0 h 16"/>
              <a:gd name="T4" fmla="*/ 100806250 w 40"/>
              <a:gd name="T5" fmla="*/ 0 h 16"/>
              <a:gd name="T6" fmla="*/ 100806250 w 40"/>
              <a:gd name="T7" fmla="*/ 40322500 h 16"/>
              <a:gd name="T8" fmla="*/ 0 w 40"/>
              <a:gd name="T9" fmla="*/ 40322500 h 16"/>
              <a:gd name="T10" fmla="*/ 0 w 40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16"/>
              <a:gd name="T20" fmla="*/ 40 w 40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16">
                <a:moveTo>
                  <a:pt x="0" y="0"/>
                </a:moveTo>
                <a:lnTo>
                  <a:pt x="0" y="0"/>
                </a:lnTo>
                <a:lnTo>
                  <a:pt x="40" y="0"/>
                </a:lnTo>
                <a:lnTo>
                  <a:pt x="40" y="16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61" name="Freeform 413"/>
          <p:cNvSpPr>
            <a:spLocks/>
          </p:cNvSpPr>
          <p:nvPr/>
        </p:nvSpPr>
        <p:spPr bwMode="auto">
          <a:xfrm>
            <a:off x="5702300" y="2997200"/>
            <a:ext cx="50800" cy="25400"/>
          </a:xfrm>
          <a:custGeom>
            <a:avLst/>
            <a:gdLst>
              <a:gd name="T0" fmla="*/ 0 w 32"/>
              <a:gd name="T1" fmla="*/ 0 h 16"/>
              <a:gd name="T2" fmla="*/ 0 w 32"/>
              <a:gd name="T3" fmla="*/ 0 h 16"/>
              <a:gd name="T4" fmla="*/ 80645000 w 32"/>
              <a:gd name="T5" fmla="*/ 0 h 16"/>
              <a:gd name="T6" fmla="*/ 80645000 w 32"/>
              <a:gd name="T7" fmla="*/ 40322500 h 16"/>
              <a:gd name="T8" fmla="*/ 0 w 32"/>
              <a:gd name="T9" fmla="*/ 40322500 h 16"/>
              <a:gd name="T10" fmla="*/ 0 w 32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16"/>
              <a:gd name="T20" fmla="*/ 32 w 32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16">
                <a:moveTo>
                  <a:pt x="0" y="0"/>
                </a:moveTo>
                <a:lnTo>
                  <a:pt x="0" y="0"/>
                </a:lnTo>
                <a:lnTo>
                  <a:pt x="32" y="0"/>
                </a:lnTo>
                <a:lnTo>
                  <a:pt x="32" y="16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62" name="Freeform 414"/>
          <p:cNvSpPr>
            <a:spLocks/>
          </p:cNvSpPr>
          <p:nvPr/>
        </p:nvSpPr>
        <p:spPr bwMode="auto">
          <a:xfrm>
            <a:off x="5753100" y="2997200"/>
            <a:ext cx="38100" cy="38100"/>
          </a:xfrm>
          <a:custGeom>
            <a:avLst/>
            <a:gdLst>
              <a:gd name="T0" fmla="*/ 0 w 24"/>
              <a:gd name="T1" fmla="*/ 0 h 24"/>
              <a:gd name="T2" fmla="*/ 0 w 24"/>
              <a:gd name="T3" fmla="*/ 0 h 24"/>
              <a:gd name="T4" fmla="*/ 60483750 w 24"/>
              <a:gd name="T5" fmla="*/ 20161250 h 24"/>
              <a:gd name="T6" fmla="*/ 60483750 w 24"/>
              <a:gd name="T7" fmla="*/ 60483750 h 24"/>
              <a:gd name="T8" fmla="*/ 0 w 24"/>
              <a:gd name="T9" fmla="*/ 40322500 h 24"/>
              <a:gd name="T10" fmla="*/ 0 w 2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0" y="0"/>
                </a:moveTo>
                <a:lnTo>
                  <a:pt x="0" y="0"/>
                </a:lnTo>
                <a:lnTo>
                  <a:pt x="24" y="8"/>
                </a:lnTo>
                <a:lnTo>
                  <a:pt x="24" y="24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63" name="Freeform 415"/>
          <p:cNvSpPr>
            <a:spLocks/>
          </p:cNvSpPr>
          <p:nvPr/>
        </p:nvSpPr>
        <p:spPr bwMode="auto">
          <a:xfrm>
            <a:off x="5778500" y="3009900"/>
            <a:ext cx="50800" cy="38100"/>
          </a:xfrm>
          <a:custGeom>
            <a:avLst/>
            <a:gdLst>
              <a:gd name="T0" fmla="*/ 20161250 w 32"/>
              <a:gd name="T1" fmla="*/ 0 h 24"/>
              <a:gd name="T2" fmla="*/ 20161250 w 32"/>
              <a:gd name="T3" fmla="*/ 0 h 24"/>
              <a:gd name="T4" fmla="*/ 80645000 w 32"/>
              <a:gd name="T5" fmla="*/ 20161250 h 24"/>
              <a:gd name="T6" fmla="*/ 80645000 w 32"/>
              <a:gd name="T7" fmla="*/ 60483750 h 24"/>
              <a:gd name="T8" fmla="*/ 0 w 32"/>
              <a:gd name="T9" fmla="*/ 40322500 h 24"/>
              <a:gd name="T10" fmla="*/ 20161250 w 32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24"/>
              <a:gd name="T20" fmla="*/ 32 w 32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24">
                <a:moveTo>
                  <a:pt x="8" y="0"/>
                </a:moveTo>
                <a:lnTo>
                  <a:pt x="8" y="0"/>
                </a:lnTo>
                <a:lnTo>
                  <a:pt x="32" y="8"/>
                </a:lnTo>
                <a:lnTo>
                  <a:pt x="32" y="24"/>
                </a:lnTo>
                <a:lnTo>
                  <a:pt x="0" y="16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64" name="Freeform 416"/>
          <p:cNvSpPr>
            <a:spLocks/>
          </p:cNvSpPr>
          <p:nvPr/>
        </p:nvSpPr>
        <p:spPr bwMode="auto">
          <a:xfrm>
            <a:off x="5816600" y="3022600"/>
            <a:ext cx="50800" cy="38100"/>
          </a:xfrm>
          <a:custGeom>
            <a:avLst/>
            <a:gdLst>
              <a:gd name="T0" fmla="*/ 20161250 w 32"/>
              <a:gd name="T1" fmla="*/ 0 h 24"/>
              <a:gd name="T2" fmla="*/ 20161250 w 32"/>
              <a:gd name="T3" fmla="*/ 0 h 24"/>
              <a:gd name="T4" fmla="*/ 80645000 w 32"/>
              <a:gd name="T5" fmla="*/ 20161250 h 24"/>
              <a:gd name="T6" fmla="*/ 60483750 w 32"/>
              <a:gd name="T7" fmla="*/ 60483750 h 24"/>
              <a:gd name="T8" fmla="*/ 0 w 32"/>
              <a:gd name="T9" fmla="*/ 40322500 h 24"/>
              <a:gd name="T10" fmla="*/ 20161250 w 32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24"/>
              <a:gd name="T20" fmla="*/ 32 w 32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24">
                <a:moveTo>
                  <a:pt x="8" y="0"/>
                </a:moveTo>
                <a:lnTo>
                  <a:pt x="8" y="0"/>
                </a:lnTo>
                <a:lnTo>
                  <a:pt x="32" y="8"/>
                </a:lnTo>
                <a:lnTo>
                  <a:pt x="24" y="24"/>
                </a:lnTo>
                <a:lnTo>
                  <a:pt x="0" y="16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65" name="Freeform 417"/>
          <p:cNvSpPr>
            <a:spLocks/>
          </p:cNvSpPr>
          <p:nvPr/>
        </p:nvSpPr>
        <p:spPr bwMode="auto">
          <a:xfrm>
            <a:off x="5854700" y="3035300"/>
            <a:ext cx="38100" cy="50800"/>
          </a:xfrm>
          <a:custGeom>
            <a:avLst/>
            <a:gdLst>
              <a:gd name="T0" fmla="*/ 20161250 w 24"/>
              <a:gd name="T1" fmla="*/ 0 h 32"/>
              <a:gd name="T2" fmla="*/ 20161250 w 24"/>
              <a:gd name="T3" fmla="*/ 20161250 h 32"/>
              <a:gd name="T4" fmla="*/ 60483750 w 24"/>
              <a:gd name="T5" fmla="*/ 40322500 h 32"/>
              <a:gd name="T6" fmla="*/ 40322500 w 24"/>
              <a:gd name="T7" fmla="*/ 80645000 h 32"/>
              <a:gd name="T8" fmla="*/ 0 w 24"/>
              <a:gd name="T9" fmla="*/ 40322500 h 32"/>
              <a:gd name="T10" fmla="*/ 20161250 w 24"/>
              <a:gd name="T11" fmla="*/ 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32"/>
              <a:gd name="T20" fmla="*/ 24 w 24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32">
                <a:moveTo>
                  <a:pt x="8" y="0"/>
                </a:moveTo>
                <a:lnTo>
                  <a:pt x="8" y="8"/>
                </a:lnTo>
                <a:lnTo>
                  <a:pt x="24" y="16"/>
                </a:lnTo>
                <a:lnTo>
                  <a:pt x="16" y="32"/>
                </a:lnTo>
                <a:lnTo>
                  <a:pt x="0" y="16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66" name="Freeform 418"/>
          <p:cNvSpPr>
            <a:spLocks/>
          </p:cNvSpPr>
          <p:nvPr/>
        </p:nvSpPr>
        <p:spPr bwMode="auto">
          <a:xfrm>
            <a:off x="5880100" y="3060700"/>
            <a:ext cx="25400" cy="38100"/>
          </a:xfrm>
          <a:custGeom>
            <a:avLst/>
            <a:gdLst>
              <a:gd name="T0" fmla="*/ 20161250 w 16"/>
              <a:gd name="T1" fmla="*/ 0 h 24"/>
              <a:gd name="T2" fmla="*/ 20161250 w 16"/>
              <a:gd name="T3" fmla="*/ 20161250 h 24"/>
              <a:gd name="T4" fmla="*/ 40322500 w 16"/>
              <a:gd name="T5" fmla="*/ 40322500 h 24"/>
              <a:gd name="T6" fmla="*/ 0 w 16"/>
              <a:gd name="T7" fmla="*/ 60483750 h 24"/>
              <a:gd name="T8" fmla="*/ 0 w 16"/>
              <a:gd name="T9" fmla="*/ 20161250 h 24"/>
              <a:gd name="T10" fmla="*/ 20161250 w 16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8" y="0"/>
                </a:moveTo>
                <a:lnTo>
                  <a:pt x="8" y="8"/>
                </a:lnTo>
                <a:lnTo>
                  <a:pt x="16" y="16"/>
                </a:lnTo>
                <a:lnTo>
                  <a:pt x="0" y="24"/>
                </a:ln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67" name="Freeform 419"/>
          <p:cNvSpPr>
            <a:spLocks/>
          </p:cNvSpPr>
          <p:nvPr/>
        </p:nvSpPr>
        <p:spPr bwMode="auto">
          <a:xfrm>
            <a:off x="5880100" y="3086100"/>
            <a:ext cx="25400" cy="38100"/>
          </a:xfrm>
          <a:custGeom>
            <a:avLst/>
            <a:gdLst>
              <a:gd name="T0" fmla="*/ 40322500 w 16"/>
              <a:gd name="T1" fmla="*/ 0 h 24"/>
              <a:gd name="T2" fmla="*/ 40322500 w 16"/>
              <a:gd name="T3" fmla="*/ 20161250 h 24"/>
              <a:gd name="T4" fmla="*/ 40322500 w 16"/>
              <a:gd name="T5" fmla="*/ 60483750 h 24"/>
              <a:gd name="T6" fmla="*/ 0 w 16"/>
              <a:gd name="T7" fmla="*/ 60483750 h 24"/>
              <a:gd name="T8" fmla="*/ 0 w 16"/>
              <a:gd name="T9" fmla="*/ 20161250 h 24"/>
              <a:gd name="T10" fmla="*/ 40322500 w 16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16" y="0"/>
                </a:moveTo>
                <a:lnTo>
                  <a:pt x="16" y="8"/>
                </a:lnTo>
                <a:lnTo>
                  <a:pt x="16" y="24"/>
                </a:lnTo>
                <a:lnTo>
                  <a:pt x="0" y="24"/>
                </a:ln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68" name="Freeform 420"/>
          <p:cNvSpPr>
            <a:spLocks/>
          </p:cNvSpPr>
          <p:nvPr/>
        </p:nvSpPr>
        <p:spPr bwMode="auto">
          <a:xfrm>
            <a:off x="5981700" y="3606800"/>
            <a:ext cx="393700" cy="520700"/>
          </a:xfrm>
          <a:custGeom>
            <a:avLst/>
            <a:gdLst>
              <a:gd name="T0" fmla="*/ 141128750 w 248"/>
              <a:gd name="T1" fmla="*/ 584676250 h 328"/>
              <a:gd name="T2" fmla="*/ 181451250 w 248"/>
              <a:gd name="T3" fmla="*/ 524192500 h 328"/>
              <a:gd name="T4" fmla="*/ 221773750 w 248"/>
              <a:gd name="T5" fmla="*/ 483870000 h 328"/>
              <a:gd name="T6" fmla="*/ 241935000 w 248"/>
              <a:gd name="T7" fmla="*/ 463708750 h 328"/>
              <a:gd name="T8" fmla="*/ 262096250 w 248"/>
              <a:gd name="T9" fmla="*/ 403225000 h 328"/>
              <a:gd name="T10" fmla="*/ 282257500 w 248"/>
              <a:gd name="T11" fmla="*/ 362902500 h 328"/>
              <a:gd name="T12" fmla="*/ 322580000 w 248"/>
              <a:gd name="T13" fmla="*/ 322580000 h 328"/>
              <a:gd name="T14" fmla="*/ 322580000 w 248"/>
              <a:gd name="T15" fmla="*/ 282257500 h 328"/>
              <a:gd name="T16" fmla="*/ 362902500 w 248"/>
              <a:gd name="T17" fmla="*/ 221773750 h 328"/>
              <a:gd name="T18" fmla="*/ 383063750 w 248"/>
              <a:gd name="T19" fmla="*/ 181451250 h 328"/>
              <a:gd name="T20" fmla="*/ 423386250 w 248"/>
              <a:gd name="T21" fmla="*/ 141128750 h 328"/>
              <a:gd name="T22" fmla="*/ 443547500 w 248"/>
              <a:gd name="T23" fmla="*/ 100806250 h 328"/>
              <a:gd name="T24" fmla="*/ 483870000 w 248"/>
              <a:gd name="T25" fmla="*/ 60483750 h 328"/>
              <a:gd name="T26" fmla="*/ 504031250 w 248"/>
              <a:gd name="T27" fmla="*/ 40322500 h 328"/>
              <a:gd name="T28" fmla="*/ 504031250 w 248"/>
              <a:gd name="T29" fmla="*/ 20161250 h 328"/>
              <a:gd name="T30" fmla="*/ 524192500 w 248"/>
              <a:gd name="T31" fmla="*/ 0 h 328"/>
              <a:gd name="T32" fmla="*/ 544353750 w 248"/>
              <a:gd name="T33" fmla="*/ 0 h 328"/>
              <a:gd name="T34" fmla="*/ 584676250 w 248"/>
              <a:gd name="T35" fmla="*/ 40322500 h 328"/>
              <a:gd name="T36" fmla="*/ 584676250 w 248"/>
              <a:gd name="T37" fmla="*/ 80645000 h 328"/>
              <a:gd name="T38" fmla="*/ 604837500 w 248"/>
              <a:gd name="T39" fmla="*/ 161290000 h 328"/>
              <a:gd name="T40" fmla="*/ 624998750 w 248"/>
              <a:gd name="T41" fmla="*/ 241935000 h 328"/>
              <a:gd name="T42" fmla="*/ 604837500 w 248"/>
              <a:gd name="T43" fmla="*/ 322580000 h 328"/>
              <a:gd name="T44" fmla="*/ 584676250 w 248"/>
              <a:gd name="T45" fmla="*/ 403225000 h 328"/>
              <a:gd name="T46" fmla="*/ 564515000 w 248"/>
              <a:gd name="T47" fmla="*/ 504031250 h 328"/>
              <a:gd name="T48" fmla="*/ 524192500 w 248"/>
              <a:gd name="T49" fmla="*/ 584676250 h 328"/>
              <a:gd name="T50" fmla="*/ 463708750 w 248"/>
              <a:gd name="T51" fmla="*/ 645160000 h 328"/>
              <a:gd name="T52" fmla="*/ 383063750 w 248"/>
              <a:gd name="T53" fmla="*/ 705643750 h 328"/>
              <a:gd name="T54" fmla="*/ 282257500 w 248"/>
              <a:gd name="T55" fmla="*/ 766127500 h 328"/>
              <a:gd name="T56" fmla="*/ 181451250 w 248"/>
              <a:gd name="T57" fmla="*/ 806450000 h 328"/>
              <a:gd name="T58" fmla="*/ 120967500 w 248"/>
              <a:gd name="T59" fmla="*/ 806450000 h 328"/>
              <a:gd name="T60" fmla="*/ 40322500 w 248"/>
              <a:gd name="T61" fmla="*/ 826611250 h 328"/>
              <a:gd name="T62" fmla="*/ 20161250 w 248"/>
              <a:gd name="T63" fmla="*/ 826611250 h 328"/>
              <a:gd name="T64" fmla="*/ 0 w 248"/>
              <a:gd name="T65" fmla="*/ 806450000 h 328"/>
              <a:gd name="T66" fmla="*/ 0 w 248"/>
              <a:gd name="T67" fmla="*/ 745966250 h 328"/>
              <a:gd name="T68" fmla="*/ 40322500 w 248"/>
              <a:gd name="T69" fmla="*/ 705643750 h 328"/>
              <a:gd name="T70" fmla="*/ 100806250 w 248"/>
              <a:gd name="T71" fmla="*/ 624998750 h 32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48"/>
              <a:gd name="T109" fmla="*/ 0 h 328"/>
              <a:gd name="T110" fmla="*/ 248 w 248"/>
              <a:gd name="T111" fmla="*/ 328 h 328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48" h="328">
                <a:moveTo>
                  <a:pt x="40" y="248"/>
                </a:moveTo>
                <a:lnTo>
                  <a:pt x="56" y="232"/>
                </a:lnTo>
                <a:lnTo>
                  <a:pt x="72" y="224"/>
                </a:lnTo>
                <a:lnTo>
                  <a:pt x="72" y="208"/>
                </a:lnTo>
                <a:lnTo>
                  <a:pt x="80" y="200"/>
                </a:lnTo>
                <a:lnTo>
                  <a:pt x="88" y="192"/>
                </a:lnTo>
                <a:lnTo>
                  <a:pt x="96" y="184"/>
                </a:lnTo>
                <a:lnTo>
                  <a:pt x="96" y="168"/>
                </a:lnTo>
                <a:lnTo>
                  <a:pt x="104" y="160"/>
                </a:lnTo>
                <a:lnTo>
                  <a:pt x="112" y="152"/>
                </a:lnTo>
                <a:lnTo>
                  <a:pt x="112" y="144"/>
                </a:lnTo>
                <a:lnTo>
                  <a:pt x="120" y="136"/>
                </a:lnTo>
                <a:lnTo>
                  <a:pt x="128" y="128"/>
                </a:lnTo>
                <a:lnTo>
                  <a:pt x="128" y="120"/>
                </a:lnTo>
                <a:lnTo>
                  <a:pt x="128" y="112"/>
                </a:lnTo>
                <a:lnTo>
                  <a:pt x="136" y="104"/>
                </a:lnTo>
                <a:lnTo>
                  <a:pt x="144" y="88"/>
                </a:lnTo>
                <a:lnTo>
                  <a:pt x="152" y="80"/>
                </a:lnTo>
                <a:lnTo>
                  <a:pt x="152" y="72"/>
                </a:lnTo>
                <a:lnTo>
                  <a:pt x="160" y="64"/>
                </a:lnTo>
                <a:lnTo>
                  <a:pt x="168" y="56"/>
                </a:lnTo>
                <a:lnTo>
                  <a:pt x="176" y="48"/>
                </a:lnTo>
                <a:lnTo>
                  <a:pt x="176" y="40"/>
                </a:lnTo>
                <a:lnTo>
                  <a:pt x="184" y="32"/>
                </a:lnTo>
                <a:lnTo>
                  <a:pt x="192" y="24"/>
                </a:lnTo>
                <a:lnTo>
                  <a:pt x="200" y="16"/>
                </a:lnTo>
                <a:lnTo>
                  <a:pt x="200" y="8"/>
                </a:lnTo>
                <a:lnTo>
                  <a:pt x="208" y="0"/>
                </a:lnTo>
                <a:lnTo>
                  <a:pt x="216" y="0"/>
                </a:lnTo>
                <a:lnTo>
                  <a:pt x="224" y="8"/>
                </a:lnTo>
                <a:lnTo>
                  <a:pt x="232" y="16"/>
                </a:lnTo>
                <a:lnTo>
                  <a:pt x="232" y="24"/>
                </a:lnTo>
                <a:lnTo>
                  <a:pt x="232" y="32"/>
                </a:lnTo>
                <a:lnTo>
                  <a:pt x="232" y="48"/>
                </a:lnTo>
                <a:lnTo>
                  <a:pt x="240" y="64"/>
                </a:lnTo>
                <a:lnTo>
                  <a:pt x="240" y="80"/>
                </a:lnTo>
                <a:lnTo>
                  <a:pt x="248" y="96"/>
                </a:lnTo>
                <a:lnTo>
                  <a:pt x="248" y="112"/>
                </a:lnTo>
                <a:lnTo>
                  <a:pt x="240" y="128"/>
                </a:lnTo>
                <a:lnTo>
                  <a:pt x="240" y="144"/>
                </a:lnTo>
                <a:lnTo>
                  <a:pt x="232" y="160"/>
                </a:lnTo>
                <a:lnTo>
                  <a:pt x="232" y="176"/>
                </a:lnTo>
                <a:lnTo>
                  <a:pt x="224" y="200"/>
                </a:lnTo>
                <a:lnTo>
                  <a:pt x="216" y="216"/>
                </a:lnTo>
                <a:lnTo>
                  <a:pt x="208" y="232"/>
                </a:lnTo>
                <a:lnTo>
                  <a:pt x="200" y="240"/>
                </a:lnTo>
                <a:lnTo>
                  <a:pt x="184" y="256"/>
                </a:lnTo>
                <a:lnTo>
                  <a:pt x="168" y="272"/>
                </a:lnTo>
                <a:lnTo>
                  <a:pt x="152" y="280"/>
                </a:lnTo>
                <a:lnTo>
                  <a:pt x="136" y="296"/>
                </a:lnTo>
                <a:lnTo>
                  <a:pt x="112" y="304"/>
                </a:lnTo>
                <a:lnTo>
                  <a:pt x="96" y="304"/>
                </a:lnTo>
                <a:lnTo>
                  <a:pt x="72" y="320"/>
                </a:lnTo>
                <a:lnTo>
                  <a:pt x="56" y="320"/>
                </a:lnTo>
                <a:lnTo>
                  <a:pt x="48" y="320"/>
                </a:lnTo>
                <a:lnTo>
                  <a:pt x="32" y="328"/>
                </a:lnTo>
                <a:lnTo>
                  <a:pt x="16" y="328"/>
                </a:lnTo>
                <a:lnTo>
                  <a:pt x="8" y="328"/>
                </a:lnTo>
                <a:lnTo>
                  <a:pt x="0" y="320"/>
                </a:lnTo>
                <a:lnTo>
                  <a:pt x="0" y="304"/>
                </a:lnTo>
                <a:lnTo>
                  <a:pt x="0" y="296"/>
                </a:lnTo>
                <a:lnTo>
                  <a:pt x="8" y="288"/>
                </a:lnTo>
                <a:lnTo>
                  <a:pt x="16" y="280"/>
                </a:lnTo>
                <a:lnTo>
                  <a:pt x="24" y="264"/>
                </a:lnTo>
                <a:lnTo>
                  <a:pt x="40" y="24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69" name="Freeform 421"/>
          <p:cNvSpPr>
            <a:spLocks/>
          </p:cNvSpPr>
          <p:nvPr/>
        </p:nvSpPr>
        <p:spPr bwMode="auto">
          <a:xfrm>
            <a:off x="6032500" y="3962400"/>
            <a:ext cx="50800" cy="50800"/>
          </a:xfrm>
          <a:custGeom>
            <a:avLst/>
            <a:gdLst>
              <a:gd name="T0" fmla="*/ 20161250 w 32"/>
              <a:gd name="T1" fmla="*/ 80645000 h 32"/>
              <a:gd name="T2" fmla="*/ 0 w 32"/>
              <a:gd name="T3" fmla="*/ 40322500 h 32"/>
              <a:gd name="T4" fmla="*/ 40322500 w 32"/>
              <a:gd name="T5" fmla="*/ 0 h 32"/>
              <a:gd name="T6" fmla="*/ 80645000 w 32"/>
              <a:gd name="T7" fmla="*/ 40322500 h 32"/>
              <a:gd name="T8" fmla="*/ 20161250 w 32"/>
              <a:gd name="T9" fmla="*/ 80645000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32"/>
              <a:gd name="T17" fmla="*/ 32 w 32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32">
                <a:moveTo>
                  <a:pt x="8" y="32"/>
                </a:moveTo>
                <a:lnTo>
                  <a:pt x="0" y="16"/>
                </a:lnTo>
                <a:lnTo>
                  <a:pt x="16" y="0"/>
                </a:lnTo>
                <a:lnTo>
                  <a:pt x="32" y="16"/>
                </a:lnTo>
                <a:lnTo>
                  <a:pt x="8" y="32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70" name="Freeform 422"/>
          <p:cNvSpPr>
            <a:spLocks/>
          </p:cNvSpPr>
          <p:nvPr/>
        </p:nvSpPr>
        <p:spPr bwMode="auto">
          <a:xfrm>
            <a:off x="6057900" y="3949700"/>
            <a:ext cx="38100" cy="38100"/>
          </a:xfrm>
          <a:custGeom>
            <a:avLst/>
            <a:gdLst>
              <a:gd name="T0" fmla="*/ 40322500 w 24"/>
              <a:gd name="T1" fmla="*/ 60483750 h 24"/>
              <a:gd name="T2" fmla="*/ 0 w 24"/>
              <a:gd name="T3" fmla="*/ 40322500 h 24"/>
              <a:gd name="T4" fmla="*/ 40322500 w 24"/>
              <a:gd name="T5" fmla="*/ 0 h 24"/>
              <a:gd name="T6" fmla="*/ 60483750 w 24"/>
              <a:gd name="T7" fmla="*/ 20161250 h 24"/>
              <a:gd name="T8" fmla="*/ 40322500 w 24"/>
              <a:gd name="T9" fmla="*/ 60483750 h 24"/>
              <a:gd name="T10" fmla="*/ 40322500 w 24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16" y="24"/>
                </a:moveTo>
                <a:lnTo>
                  <a:pt x="0" y="16"/>
                </a:lnTo>
                <a:lnTo>
                  <a:pt x="16" y="0"/>
                </a:lnTo>
                <a:lnTo>
                  <a:pt x="24" y="8"/>
                </a:lnTo>
                <a:lnTo>
                  <a:pt x="16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71" name="Freeform 423"/>
          <p:cNvSpPr>
            <a:spLocks/>
          </p:cNvSpPr>
          <p:nvPr/>
        </p:nvSpPr>
        <p:spPr bwMode="auto">
          <a:xfrm>
            <a:off x="6083300" y="3924300"/>
            <a:ext cx="25400" cy="38100"/>
          </a:xfrm>
          <a:custGeom>
            <a:avLst/>
            <a:gdLst>
              <a:gd name="T0" fmla="*/ 20161250 w 16"/>
              <a:gd name="T1" fmla="*/ 60483750 h 24"/>
              <a:gd name="T2" fmla="*/ 0 w 16"/>
              <a:gd name="T3" fmla="*/ 40322500 h 24"/>
              <a:gd name="T4" fmla="*/ 0 w 16"/>
              <a:gd name="T5" fmla="*/ 0 h 24"/>
              <a:gd name="T6" fmla="*/ 40322500 w 16"/>
              <a:gd name="T7" fmla="*/ 20161250 h 24"/>
              <a:gd name="T8" fmla="*/ 40322500 w 16"/>
              <a:gd name="T9" fmla="*/ 60483750 h 24"/>
              <a:gd name="T10" fmla="*/ 20161250 w 16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8" y="24"/>
                </a:moveTo>
                <a:lnTo>
                  <a:pt x="0" y="16"/>
                </a:lnTo>
                <a:lnTo>
                  <a:pt x="0" y="0"/>
                </a:lnTo>
                <a:lnTo>
                  <a:pt x="16" y="8"/>
                </a:lnTo>
                <a:lnTo>
                  <a:pt x="16" y="24"/>
                </a:lnTo>
                <a:lnTo>
                  <a:pt x="8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72" name="Freeform 424"/>
          <p:cNvSpPr>
            <a:spLocks/>
          </p:cNvSpPr>
          <p:nvPr/>
        </p:nvSpPr>
        <p:spPr bwMode="auto">
          <a:xfrm>
            <a:off x="6083300" y="3911600"/>
            <a:ext cx="38100" cy="25400"/>
          </a:xfrm>
          <a:custGeom>
            <a:avLst/>
            <a:gdLst>
              <a:gd name="T0" fmla="*/ 0 w 24"/>
              <a:gd name="T1" fmla="*/ 20161250 h 16"/>
              <a:gd name="T2" fmla="*/ 20161250 w 24"/>
              <a:gd name="T3" fmla="*/ 20161250 h 16"/>
              <a:gd name="T4" fmla="*/ 20161250 w 24"/>
              <a:gd name="T5" fmla="*/ 0 h 16"/>
              <a:gd name="T6" fmla="*/ 60483750 w 24"/>
              <a:gd name="T7" fmla="*/ 20161250 h 16"/>
              <a:gd name="T8" fmla="*/ 40322500 w 24"/>
              <a:gd name="T9" fmla="*/ 40322500 h 16"/>
              <a:gd name="T10" fmla="*/ 0 w 24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0" y="8"/>
                </a:moveTo>
                <a:lnTo>
                  <a:pt x="8" y="8"/>
                </a:lnTo>
                <a:lnTo>
                  <a:pt x="8" y="0"/>
                </a:lnTo>
                <a:lnTo>
                  <a:pt x="24" y="8"/>
                </a:lnTo>
                <a:lnTo>
                  <a:pt x="16" y="16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73" name="Freeform 425"/>
          <p:cNvSpPr>
            <a:spLocks/>
          </p:cNvSpPr>
          <p:nvPr/>
        </p:nvSpPr>
        <p:spPr bwMode="auto">
          <a:xfrm>
            <a:off x="6096000" y="3898900"/>
            <a:ext cx="38100" cy="25400"/>
          </a:xfrm>
          <a:custGeom>
            <a:avLst/>
            <a:gdLst>
              <a:gd name="T0" fmla="*/ 0 w 24"/>
              <a:gd name="T1" fmla="*/ 20161250 h 16"/>
              <a:gd name="T2" fmla="*/ 20161250 w 24"/>
              <a:gd name="T3" fmla="*/ 20161250 h 16"/>
              <a:gd name="T4" fmla="*/ 20161250 w 24"/>
              <a:gd name="T5" fmla="*/ 0 h 16"/>
              <a:gd name="T6" fmla="*/ 60483750 w 24"/>
              <a:gd name="T7" fmla="*/ 40322500 h 16"/>
              <a:gd name="T8" fmla="*/ 40322500 w 24"/>
              <a:gd name="T9" fmla="*/ 40322500 h 16"/>
              <a:gd name="T10" fmla="*/ 0 w 24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0" y="8"/>
                </a:moveTo>
                <a:lnTo>
                  <a:pt x="8" y="8"/>
                </a:lnTo>
                <a:lnTo>
                  <a:pt x="8" y="0"/>
                </a:lnTo>
                <a:lnTo>
                  <a:pt x="24" y="16"/>
                </a:lnTo>
                <a:lnTo>
                  <a:pt x="16" y="16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74" name="Freeform 426"/>
          <p:cNvSpPr>
            <a:spLocks/>
          </p:cNvSpPr>
          <p:nvPr/>
        </p:nvSpPr>
        <p:spPr bwMode="auto">
          <a:xfrm>
            <a:off x="6108700" y="3886200"/>
            <a:ext cx="38100" cy="38100"/>
          </a:xfrm>
          <a:custGeom>
            <a:avLst/>
            <a:gdLst>
              <a:gd name="T0" fmla="*/ 40322500 w 24"/>
              <a:gd name="T1" fmla="*/ 60483750 h 24"/>
              <a:gd name="T2" fmla="*/ 0 w 24"/>
              <a:gd name="T3" fmla="*/ 40322500 h 24"/>
              <a:gd name="T4" fmla="*/ 20161250 w 24"/>
              <a:gd name="T5" fmla="*/ 0 h 24"/>
              <a:gd name="T6" fmla="*/ 60483750 w 24"/>
              <a:gd name="T7" fmla="*/ 20161250 h 24"/>
              <a:gd name="T8" fmla="*/ 40322500 w 24"/>
              <a:gd name="T9" fmla="*/ 60483750 h 24"/>
              <a:gd name="T10" fmla="*/ 40322500 w 24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16" y="24"/>
                </a:moveTo>
                <a:lnTo>
                  <a:pt x="0" y="16"/>
                </a:lnTo>
                <a:lnTo>
                  <a:pt x="8" y="0"/>
                </a:lnTo>
                <a:lnTo>
                  <a:pt x="24" y="8"/>
                </a:lnTo>
                <a:lnTo>
                  <a:pt x="16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75" name="Freeform 427"/>
          <p:cNvSpPr>
            <a:spLocks/>
          </p:cNvSpPr>
          <p:nvPr/>
        </p:nvSpPr>
        <p:spPr bwMode="auto">
          <a:xfrm>
            <a:off x="6121400" y="3873500"/>
            <a:ext cx="25400" cy="25400"/>
          </a:xfrm>
          <a:custGeom>
            <a:avLst/>
            <a:gdLst>
              <a:gd name="T0" fmla="*/ 40322500 w 16"/>
              <a:gd name="T1" fmla="*/ 40322500 h 16"/>
              <a:gd name="T2" fmla="*/ 0 w 16"/>
              <a:gd name="T3" fmla="*/ 40322500 h 16"/>
              <a:gd name="T4" fmla="*/ 20161250 w 16"/>
              <a:gd name="T5" fmla="*/ 0 h 16"/>
              <a:gd name="T6" fmla="*/ 40322500 w 16"/>
              <a:gd name="T7" fmla="*/ 20161250 h 16"/>
              <a:gd name="T8" fmla="*/ 40322500 w 16"/>
              <a:gd name="T9" fmla="*/ 40322500 h 16"/>
              <a:gd name="T10" fmla="*/ 4032250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16"/>
                </a:moveTo>
                <a:lnTo>
                  <a:pt x="0" y="16"/>
                </a:lnTo>
                <a:lnTo>
                  <a:pt x="8" y="0"/>
                </a:lnTo>
                <a:lnTo>
                  <a:pt x="16" y="8"/>
                </a:lnTo>
                <a:lnTo>
                  <a:pt x="16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76" name="Freeform 428"/>
          <p:cNvSpPr>
            <a:spLocks/>
          </p:cNvSpPr>
          <p:nvPr/>
        </p:nvSpPr>
        <p:spPr bwMode="auto">
          <a:xfrm>
            <a:off x="6134100" y="3848100"/>
            <a:ext cx="25400" cy="38100"/>
          </a:xfrm>
          <a:custGeom>
            <a:avLst/>
            <a:gdLst>
              <a:gd name="T0" fmla="*/ 0 w 16"/>
              <a:gd name="T1" fmla="*/ 40322500 h 24"/>
              <a:gd name="T2" fmla="*/ 0 w 16"/>
              <a:gd name="T3" fmla="*/ 40322500 h 24"/>
              <a:gd name="T4" fmla="*/ 0 w 16"/>
              <a:gd name="T5" fmla="*/ 0 h 24"/>
              <a:gd name="T6" fmla="*/ 40322500 w 16"/>
              <a:gd name="T7" fmla="*/ 40322500 h 24"/>
              <a:gd name="T8" fmla="*/ 20161250 w 16"/>
              <a:gd name="T9" fmla="*/ 60483750 h 24"/>
              <a:gd name="T10" fmla="*/ 0 w 16"/>
              <a:gd name="T11" fmla="*/ 4032250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0" y="16"/>
                </a:moveTo>
                <a:lnTo>
                  <a:pt x="0" y="16"/>
                </a:lnTo>
                <a:lnTo>
                  <a:pt x="0" y="0"/>
                </a:lnTo>
                <a:lnTo>
                  <a:pt x="16" y="16"/>
                </a:lnTo>
                <a:lnTo>
                  <a:pt x="8" y="24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77" name="Freeform 429"/>
          <p:cNvSpPr>
            <a:spLocks/>
          </p:cNvSpPr>
          <p:nvPr/>
        </p:nvSpPr>
        <p:spPr bwMode="auto">
          <a:xfrm>
            <a:off x="6134100" y="3835400"/>
            <a:ext cx="38100" cy="38100"/>
          </a:xfrm>
          <a:custGeom>
            <a:avLst/>
            <a:gdLst>
              <a:gd name="T0" fmla="*/ 40322500 w 24"/>
              <a:gd name="T1" fmla="*/ 60483750 h 24"/>
              <a:gd name="T2" fmla="*/ 0 w 24"/>
              <a:gd name="T3" fmla="*/ 20161250 h 24"/>
              <a:gd name="T4" fmla="*/ 20161250 w 24"/>
              <a:gd name="T5" fmla="*/ 0 h 24"/>
              <a:gd name="T6" fmla="*/ 60483750 w 24"/>
              <a:gd name="T7" fmla="*/ 20161250 h 24"/>
              <a:gd name="T8" fmla="*/ 40322500 w 24"/>
              <a:gd name="T9" fmla="*/ 60483750 h 24"/>
              <a:gd name="T10" fmla="*/ 40322500 w 24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16" y="24"/>
                </a:moveTo>
                <a:lnTo>
                  <a:pt x="0" y="8"/>
                </a:lnTo>
                <a:lnTo>
                  <a:pt x="8" y="0"/>
                </a:lnTo>
                <a:lnTo>
                  <a:pt x="24" y="8"/>
                </a:lnTo>
                <a:lnTo>
                  <a:pt x="16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78" name="Freeform 430"/>
          <p:cNvSpPr>
            <a:spLocks/>
          </p:cNvSpPr>
          <p:nvPr/>
        </p:nvSpPr>
        <p:spPr bwMode="auto">
          <a:xfrm>
            <a:off x="6146800" y="3835400"/>
            <a:ext cx="25400" cy="12700"/>
          </a:xfrm>
          <a:custGeom>
            <a:avLst/>
            <a:gdLst>
              <a:gd name="T0" fmla="*/ 40322500 w 16"/>
              <a:gd name="T1" fmla="*/ 20161250 h 8"/>
              <a:gd name="T2" fmla="*/ 0 w 16"/>
              <a:gd name="T3" fmla="*/ 2016125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20161250 h 8"/>
              <a:gd name="T10" fmla="*/ 4032250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8"/>
                </a:move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79" name="Freeform 431"/>
          <p:cNvSpPr>
            <a:spLocks/>
          </p:cNvSpPr>
          <p:nvPr/>
        </p:nvSpPr>
        <p:spPr bwMode="auto">
          <a:xfrm>
            <a:off x="6146800" y="3822700"/>
            <a:ext cx="38100" cy="25400"/>
          </a:xfrm>
          <a:custGeom>
            <a:avLst/>
            <a:gdLst>
              <a:gd name="T0" fmla="*/ 0 w 24"/>
              <a:gd name="T1" fmla="*/ 20161250 h 16"/>
              <a:gd name="T2" fmla="*/ 0 w 24"/>
              <a:gd name="T3" fmla="*/ 20161250 h 16"/>
              <a:gd name="T4" fmla="*/ 20161250 w 24"/>
              <a:gd name="T5" fmla="*/ 0 h 16"/>
              <a:gd name="T6" fmla="*/ 60483750 w 24"/>
              <a:gd name="T7" fmla="*/ 20161250 h 16"/>
              <a:gd name="T8" fmla="*/ 40322500 w 24"/>
              <a:gd name="T9" fmla="*/ 40322500 h 16"/>
              <a:gd name="T10" fmla="*/ 0 w 24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24" y="8"/>
                </a:lnTo>
                <a:lnTo>
                  <a:pt x="16" y="16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80" name="Freeform 432"/>
          <p:cNvSpPr>
            <a:spLocks/>
          </p:cNvSpPr>
          <p:nvPr/>
        </p:nvSpPr>
        <p:spPr bwMode="auto">
          <a:xfrm>
            <a:off x="6159500" y="3797300"/>
            <a:ext cx="25400" cy="38100"/>
          </a:xfrm>
          <a:custGeom>
            <a:avLst/>
            <a:gdLst>
              <a:gd name="T0" fmla="*/ 40322500 w 16"/>
              <a:gd name="T1" fmla="*/ 60483750 h 24"/>
              <a:gd name="T2" fmla="*/ 0 w 16"/>
              <a:gd name="T3" fmla="*/ 40322500 h 24"/>
              <a:gd name="T4" fmla="*/ 20161250 w 16"/>
              <a:gd name="T5" fmla="*/ 0 h 24"/>
              <a:gd name="T6" fmla="*/ 40322500 w 16"/>
              <a:gd name="T7" fmla="*/ 40322500 h 24"/>
              <a:gd name="T8" fmla="*/ 40322500 w 16"/>
              <a:gd name="T9" fmla="*/ 60483750 h 24"/>
              <a:gd name="T10" fmla="*/ 40322500 w 16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16" y="24"/>
                </a:moveTo>
                <a:lnTo>
                  <a:pt x="0" y="16"/>
                </a:lnTo>
                <a:lnTo>
                  <a:pt x="8" y="0"/>
                </a:lnTo>
                <a:lnTo>
                  <a:pt x="16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81" name="Freeform 433"/>
          <p:cNvSpPr>
            <a:spLocks/>
          </p:cNvSpPr>
          <p:nvPr/>
        </p:nvSpPr>
        <p:spPr bwMode="auto">
          <a:xfrm>
            <a:off x="6172200" y="3797300"/>
            <a:ext cx="25400" cy="25400"/>
          </a:xfrm>
          <a:custGeom>
            <a:avLst/>
            <a:gdLst>
              <a:gd name="T0" fmla="*/ 20161250 w 16"/>
              <a:gd name="T1" fmla="*/ 40322500 h 16"/>
              <a:gd name="T2" fmla="*/ 0 w 16"/>
              <a:gd name="T3" fmla="*/ 20161250 h 16"/>
              <a:gd name="T4" fmla="*/ 0 w 16"/>
              <a:gd name="T5" fmla="*/ 0 h 16"/>
              <a:gd name="T6" fmla="*/ 40322500 w 16"/>
              <a:gd name="T7" fmla="*/ 0 h 16"/>
              <a:gd name="T8" fmla="*/ 40322500 w 16"/>
              <a:gd name="T9" fmla="*/ 20161250 h 16"/>
              <a:gd name="T10" fmla="*/ 2016125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16"/>
                </a:move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lnTo>
                  <a:pt x="16" y="8"/>
                </a:lnTo>
                <a:lnTo>
                  <a:pt x="8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82" name="Freeform 434"/>
          <p:cNvSpPr>
            <a:spLocks/>
          </p:cNvSpPr>
          <p:nvPr/>
        </p:nvSpPr>
        <p:spPr bwMode="auto">
          <a:xfrm>
            <a:off x="6172200" y="3784600"/>
            <a:ext cx="25400" cy="25400"/>
          </a:xfrm>
          <a:custGeom>
            <a:avLst/>
            <a:gdLst>
              <a:gd name="T0" fmla="*/ 0 w 16"/>
              <a:gd name="T1" fmla="*/ 20161250 h 16"/>
              <a:gd name="T2" fmla="*/ 0 w 16"/>
              <a:gd name="T3" fmla="*/ 20161250 h 16"/>
              <a:gd name="T4" fmla="*/ 0 w 16"/>
              <a:gd name="T5" fmla="*/ 0 h 16"/>
              <a:gd name="T6" fmla="*/ 40322500 w 16"/>
              <a:gd name="T7" fmla="*/ 20161250 h 16"/>
              <a:gd name="T8" fmla="*/ 20161250 w 16"/>
              <a:gd name="T9" fmla="*/ 40322500 h 16"/>
              <a:gd name="T10" fmla="*/ 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  <a:lnTo>
                  <a:pt x="16" y="8"/>
                </a:lnTo>
                <a:lnTo>
                  <a:pt x="8" y="16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83" name="Freeform 435"/>
          <p:cNvSpPr>
            <a:spLocks/>
          </p:cNvSpPr>
          <p:nvPr/>
        </p:nvSpPr>
        <p:spPr bwMode="auto">
          <a:xfrm>
            <a:off x="6172200" y="3771900"/>
            <a:ext cx="38100" cy="25400"/>
          </a:xfrm>
          <a:custGeom>
            <a:avLst/>
            <a:gdLst>
              <a:gd name="T0" fmla="*/ 0 w 24"/>
              <a:gd name="T1" fmla="*/ 20161250 h 16"/>
              <a:gd name="T2" fmla="*/ 0 w 24"/>
              <a:gd name="T3" fmla="*/ 20161250 h 16"/>
              <a:gd name="T4" fmla="*/ 20161250 w 24"/>
              <a:gd name="T5" fmla="*/ 0 h 16"/>
              <a:gd name="T6" fmla="*/ 60483750 w 24"/>
              <a:gd name="T7" fmla="*/ 20161250 h 16"/>
              <a:gd name="T8" fmla="*/ 40322500 w 24"/>
              <a:gd name="T9" fmla="*/ 40322500 h 16"/>
              <a:gd name="T10" fmla="*/ 0 w 24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24" y="8"/>
                </a:lnTo>
                <a:lnTo>
                  <a:pt x="16" y="16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84" name="Freeform 436"/>
          <p:cNvSpPr>
            <a:spLocks/>
          </p:cNvSpPr>
          <p:nvPr/>
        </p:nvSpPr>
        <p:spPr bwMode="auto">
          <a:xfrm>
            <a:off x="6184900" y="3746500"/>
            <a:ext cx="38100" cy="38100"/>
          </a:xfrm>
          <a:custGeom>
            <a:avLst/>
            <a:gdLst>
              <a:gd name="T0" fmla="*/ 40322500 w 24"/>
              <a:gd name="T1" fmla="*/ 60483750 h 24"/>
              <a:gd name="T2" fmla="*/ 0 w 24"/>
              <a:gd name="T3" fmla="*/ 40322500 h 24"/>
              <a:gd name="T4" fmla="*/ 20161250 w 24"/>
              <a:gd name="T5" fmla="*/ 0 h 24"/>
              <a:gd name="T6" fmla="*/ 60483750 w 24"/>
              <a:gd name="T7" fmla="*/ 20161250 h 24"/>
              <a:gd name="T8" fmla="*/ 40322500 w 24"/>
              <a:gd name="T9" fmla="*/ 60483750 h 24"/>
              <a:gd name="T10" fmla="*/ 40322500 w 24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16" y="24"/>
                </a:moveTo>
                <a:lnTo>
                  <a:pt x="0" y="16"/>
                </a:lnTo>
                <a:lnTo>
                  <a:pt x="8" y="0"/>
                </a:lnTo>
                <a:lnTo>
                  <a:pt x="24" y="8"/>
                </a:lnTo>
                <a:lnTo>
                  <a:pt x="16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85" name="Freeform 437"/>
          <p:cNvSpPr>
            <a:spLocks/>
          </p:cNvSpPr>
          <p:nvPr/>
        </p:nvSpPr>
        <p:spPr bwMode="auto">
          <a:xfrm>
            <a:off x="6197600" y="3733800"/>
            <a:ext cx="25400" cy="25400"/>
          </a:xfrm>
          <a:custGeom>
            <a:avLst/>
            <a:gdLst>
              <a:gd name="T0" fmla="*/ 0 w 16"/>
              <a:gd name="T1" fmla="*/ 20161250 h 16"/>
              <a:gd name="T2" fmla="*/ 0 w 16"/>
              <a:gd name="T3" fmla="*/ 20161250 h 16"/>
              <a:gd name="T4" fmla="*/ 20161250 w 16"/>
              <a:gd name="T5" fmla="*/ 0 h 16"/>
              <a:gd name="T6" fmla="*/ 40322500 w 16"/>
              <a:gd name="T7" fmla="*/ 20161250 h 16"/>
              <a:gd name="T8" fmla="*/ 40322500 w 16"/>
              <a:gd name="T9" fmla="*/ 40322500 h 16"/>
              <a:gd name="T10" fmla="*/ 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16" y="8"/>
                </a:lnTo>
                <a:lnTo>
                  <a:pt x="16" y="16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86" name="Freeform 438"/>
          <p:cNvSpPr>
            <a:spLocks/>
          </p:cNvSpPr>
          <p:nvPr/>
        </p:nvSpPr>
        <p:spPr bwMode="auto">
          <a:xfrm>
            <a:off x="6210300" y="3721100"/>
            <a:ext cx="25400" cy="25400"/>
          </a:xfrm>
          <a:custGeom>
            <a:avLst/>
            <a:gdLst>
              <a:gd name="T0" fmla="*/ 0 w 16"/>
              <a:gd name="T1" fmla="*/ 20161250 h 16"/>
              <a:gd name="T2" fmla="*/ 0 w 16"/>
              <a:gd name="T3" fmla="*/ 20161250 h 16"/>
              <a:gd name="T4" fmla="*/ 20161250 w 16"/>
              <a:gd name="T5" fmla="*/ 0 h 16"/>
              <a:gd name="T6" fmla="*/ 40322500 w 16"/>
              <a:gd name="T7" fmla="*/ 20161250 h 16"/>
              <a:gd name="T8" fmla="*/ 20161250 w 16"/>
              <a:gd name="T9" fmla="*/ 40322500 h 16"/>
              <a:gd name="T10" fmla="*/ 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16" y="8"/>
                </a:lnTo>
                <a:lnTo>
                  <a:pt x="8" y="16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87" name="Freeform 439"/>
          <p:cNvSpPr>
            <a:spLocks/>
          </p:cNvSpPr>
          <p:nvPr/>
        </p:nvSpPr>
        <p:spPr bwMode="auto">
          <a:xfrm>
            <a:off x="6223000" y="3695700"/>
            <a:ext cx="25400" cy="38100"/>
          </a:xfrm>
          <a:custGeom>
            <a:avLst/>
            <a:gdLst>
              <a:gd name="T0" fmla="*/ 20161250 w 16"/>
              <a:gd name="T1" fmla="*/ 60483750 h 24"/>
              <a:gd name="T2" fmla="*/ 0 w 16"/>
              <a:gd name="T3" fmla="*/ 40322500 h 24"/>
              <a:gd name="T4" fmla="*/ 0 w 16"/>
              <a:gd name="T5" fmla="*/ 0 h 24"/>
              <a:gd name="T6" fmla="*/ 40322500 w 16"/>
              <a:gd name="T7" fmla="*/ 40322500 h 24"/>
              <a:gd name="T8" fmla="*/ 20161250 w 16"/>
              <a:gd name="T9" fmla="*/ 60483750 h 24"/>
              <a:gd name="T10" fmla="*/ 20161250 w 16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8" y="24"/>
                </a:moveTo>
                <a:lnTo>
                  <a:pt x="0" y="16"/>
                </a:lnTo>
                <a:lnTo>
                  <a:pt x="0" y="0"/>
                </a:lnTo>
                <a:lnTo>
                  <a:pt x="16" y="16"/>
                </a:lnTo>
                <a:lnTo>
                  <a:pt x="8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88" name="Freeform 440"/>
          <p:cNvSpPr>
            <a:spLocks/>
          </p:cNvSpPr>
          <p:nvPr/>
        </p:nvSpPr>
        <p:spPr bwMode="auto">
          <a:xfrm>
            <a:off x="6223000" y="3683000"/>
            <a:ext cx="38100" cy="38100"/>
          </a:xfrm>
          <a:custGeom>
            <a:avLst/>
            <a:gdLst>
              <a:gd name="T0" fmla="*/ 0 w 24"/>
              <a:gd name="T1" fmla="*/ 20161250 h 24"/>
              <a:gd name="T2" fmla="*/ 0 w 24"/>
              <a:gd name="T3" fmla="*/ 20161250 h 24"/>
              <a:gd name="T4" fmla="*/ 20161250 w 24"/>
              <a:gd name="T5" fmla="*/ 0 h 24"/>
              <a:gd name="T6" fmla="*/ 60483750 w 24"/>
              <a:gd name="T7" fmla="*/ 20161250 h 24"/>
              <a:gd name="T8" fmla="*/ 40322500 w 24"/>
              <a:gd name="T9" fmla="*/ 60483750 h 24"/>
              <a:gd name="T10" fmla="*/ 0 w 24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24" y="8"/>
                </a:lnTo>
                <a:lnTo>
                  <a:pt x="16" y="24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89" name="Freeform 441"/>
          <p:cNvSpPr>
            <a:spLocks/>
          </p:cNvSpPr>
          <p:nvPr/>
        </p:nvSpPr>
        <p:spPr bwMode="auto">
          <a:xfrm>
            <a:off x="6235700" y="3670300"/>
            <a:ext cx="25400" cy="25400"/>
          </a:xfrm>
          <a:custGeom>
            <a:avLst/>
            <a:gdLst>
              <a:gd name="T0" fmla="*/ 40322500 w 16"/>
              <a:gd name="T1" fmla="*/ 40322500 h 16"/>
              <a:gd name="T2" fmla="*/ 0 w 16"/>
              <a:gd name="T3" fmla="*/ 20161250 h 16"/>
              <a:gd name="T4" fmla="*/ 20161250 w 16"/>
              <a:gd name="T5" fmla="*/ 0 h 16"/>
              <a:gd name="T6" fmla="*/ 40322500 w 16"/>
              <a:gd name="T7" fmla="*/ 20161250 h 16"/>
              <a:gd name="T8" fmla="*/ 40322500 w 16"/>
              <a:gd name="T9" fmla="*/ 40322500 h 16"/>
              <a:gd name="T10" fmla="*/ 4032250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16"/>
                </a:moveTo>
                <a:lnTo>
                  <a:pt x="0" y="8"/>
                </a:lnTo>
                <a:lnTo>
                  <a:pt x="8" y="0"/>
                </a:lnTo>
                <a:lnTo>
                  <a:pt x="16" y="8"/>
                </a:lnTo>
                <a:lnTo>
                  <a:pt x="16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90" name="Freeform 442"/>
          <p:cNvSpPr>
            <a:spLocks/>
          </p:cNvSpPr>
          <p:nvPr/>
        </p:nvSpPr>
        <p:spPr bwMode="auto">
          <a:xfrm>
            <a:off x="6248400" y="3657600"/>
            <a:ext cx="25400" cy="25400"/>
          </a:xfrm>
          <a:custGeom>
            <a:avLst/>
            <a:gdLst>
              <a:gd name="T0" fmla="*/ 0 w 16"/>
              <a:gd name="T1" fmla="*/ 20161250 h 16"/>
              <a:gd name="T2" fmla="*/ 0 w 16"/>
              <a:gd name="T3" fmla="*/ 20161250 h 16"/>
              <a:gd name="T4" fmla="*/ 20161250 w 16"/>
              <a:gd name="T5" fmla="*/ 0 h 16"/>
              <a:gd name="T6" fmla="*/ 40322500 w 16"/>
              <a:gd name="T7" fmla="*/ 40322500 h 16"/>
              <a:gd name="T8" fmla="*/ 20161250 w 16"/>
              <a:gd name="T9" fmla="*/ 40322500 h 16"/>
              <a:gd name="T10" fmla="*/ 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16" y="16"/>
                </a:lnTo>
                <a:lnTo>
                  <a:pt x="8" y="16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91" name="Freeform 443"/>
          <p:cNvSpPr>
            <a:spLocks/>
          </p:cNvSpPr>
          <p:nvPr/>
        </p:nvSpPr>
        <p:spPr bwMode="auto">
          <a:xfrm>
            <a:off x="6261100" y="3644900"/>
            <a:ext cx="25400" cy="38100"/>
          </a:xfrm>
          <a:custGeom>
            <a:avLst/>
            <a:gdLst>
              <a:gd name="T0" fmla="*/ 20161250 w 16"/>
              <a:gd name="T1" fmla="*/ 60483750 h 24"/>
              <a:gd name="T2" fmla="*/ 0 w 16"/>
              <a:gd name="T3" fmla="*/ 40322500 h 24"/>
              <a:gd name="T4" fmla="*/ 0 w 16"/>
              <a:gd name="T5" fmla="*/ 0 h 24"/>
              <a:gd name="T6" fmla="*/ 40322500 w 16"/>
              <a:gd name="T7" fmla="*/ 20161250 h 24"/>
              <a:gd name="T8" fmla="*/ 20161250 w 16"/>
              <a:gd name="T9" fmla="*/ 60483750 h 24"/>
              <a:gd name="T10" fmla="*/ 20161250 w 16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8" y="24"/>
                </a:moveTo>
                <a:lnTo>
                  <a:pt x="0" y="16"/>
                </a:lnTo>
                <a:lnTo>
                  <a:pt x="0" y="0"/>
                </a:lnTo>
                <a:lnTo>
                  <a:pt x="16" y="8"/>
                </a:lnTo>
                <a:lnTo>
                  <a:pt x="8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92" name="Freeform 444"/>
          <p:cNvSpPr>
            <a:spLocks/>
          </p:cNvSpPr>
          <p:nvPr/>
        </p:nvSpPr>
        <p:spPr bwMode="auto">
          <a:xfrm>
            <a:off x="6261100" y="3632200"/>
            <a:ext cx="38100" cy="25400"/>
          </a:xfrm>
          <a:custGeom>
            <a:avLst/>
            <a:gdLst>
              <a:gd name="T0" fmla="*/ 40322500 w 24"/>
              <a:gd name="T1" fmla="*/ 40322500 h 16"/>
              <a:gd name="T2" fmla="*/ 0 w 24"/>
              <a:gd name="T3" fmla="*/ 20161250 h 16"/>
              <a:gd name="T4" fmla="*/ 20161250 w 24"/>
              <a:gd name="T5" fmla="*/ 0 h 16"/>
              <a:gd name="T6" fmla="*/ 60483750 w 24"/>
              <a:gd name="T7" fmla="*/ 20161250 h 16"/>
              <a:gd name="T8" fmla="*/ 40322500 w 24"/>
              <a:gd name="T9" fmla="*/ 40322500 h 16"/>
              <a:gd name="T10" fmla="*/ 40322500 w 24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16" y="16"/>
                </a:moveTo>
                <a:lnTo>
                  <a:pt x="0" y="8"/>
                </a:lnTo>
                <a:lnTo>
                  <a:pt x="8" y="0"/>
                </a:lnTo>
                <a:lnTo>
                  <a:pt x="24" y="8"/>
                </a:lnTo>
                <a:lnTo>
                  <a:pt x="16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93" name="Freeform 445"/>
          <p:cNvSpPr>
            <a:spLocks/>
          </p:cNvSpPr>
          <p:nvPr/>
        </p:nvSpPr>
        <p:spPr bwMode="auto">
          <a:xfrm>
            <a:off x="6273800" y="3619500"/>
            <a:ext cx="25400" cy="38100"/>
          </a:xfrm>
          <a:custGeom>
            <a:avLst/>
            <a:gdLst>
              <a:gd name="T0" fmla="*/ 0 w 16"/>
              <a:gd name="T1" fmla="*/ 20161250 h 24"/>
              <a:gd name="T2" fmla="*/ 0 w 16"/>
              <a:gd name="T3" fmla="*/ 20161250 h 24"/>
              <a:gd name="T4" fmla="*/ 20161250 w 16"/>
              <a:gd name="T5" fmla="*/ 0 h 24"/>
              <a:gd name="T6" fmla="*/ 40322500 w 16"/>
              <a:gd name="T7" fmla="*/ 40322500 h 24"/>
              <a:gd name="T8" fmla="*/ 40322500 w 16"/>
              <a:gd name="T9" fmla="*/ 60483750 h 24"/>
              <a:gd name="T10" fmla="*/ 0 w 16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16" y="16"/>
                </a:lnTo>
                <a:lnTo>
                  <a:pt x="16" y="24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94" name="Freeform 446"/>
          <p:cNvSpPr>
            <a:spLocks/>
          </p:cNvSpPr>
          <p:nvPr/>
        </p:nvSpPr>
        <p:spPr bwMode="auto">
          <a:xfrm>
            <a:off x="6286500" y="3632200"/>
            <a:ext cx="25400" cy="12700"/>
          </a:xfrm>
          <a:custGeom>
            <a:avLst/>
            <a:gdLst>
              <a:gd name="T0" fmla="*/ 20161250 w 16"/>
              <a:gd name="T1" fmla="*/ 20161250 h 8"/>
              <a:gd name="T2" fmla="*/ 0 w 16"/>
              <a:gd name="T3" fmla="*/ 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0 h 8"/>
              <a:gd name="T10" fmla="*/ 2016125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8" y="8"/>
                </a:moveTo>
                <a:lnTo>
                  <a:pt x="0" y="0"/>
                </a:lnTo>
                <a:lnTo>
                  <a:pt x="16" y="0"/>
                </a:lnTo>
                <a:lnTo>
                  <a:pt x="8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95" name="Freeform 447"/>
          <p:cNvSpPr>
            <a:spLocks/>
          </p:cNvSpPr>
          <p:nvPr/>
        </p:nvSpPr>
        <p:spPr bwMode="auto">
          <a:xfrm>
            <a:off x="6286500" y="3606800"/>
            <a:ext cx="25400" cy="25400"/>
          </a:xfrm>
          <a:custGeom>
            <a:avLst/>
            <a:gdLst>
              <a:gd name="T0" fmla="*/ 0 w 16"/>
              <a:gd name="T1" fmla="*/ 40322500 h 16"/>
              <a:gd name="T2" fmla="*/ 0 w 16"/>
              <a:gd name="T3" fmla="*/ 20161250 h 16"/>
              <a:gd name="T4" fmla="*/ 20161250 w 16"/>
              <a:gd name="T5" fmla="*/ 0 h 16"/>
              <a:gd name="T6" fmla="*/ 40322500 w 16"/>
              <a:gd name="T7" fmla="*/ 40322500 h 16"/>
              <a:gd name="T8" fmla="*/ 20161250 w 16"/>
              <a:gd name="T9" fmla="*/ 40322500 h 16"/>
              <a:gd name="T10" fmla="*/ 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16"/>
                </a:moveTo>
                <a:lnTo>
                  <a:pt x="0" y="8"/>
                </a:lnTo>
                <a:lnTo>
                  <a:pt x="8" y="0"/>
                </a:lnTo>
                <a:lnTo>
                  <a:pt x="16" y="16"/>
                </a:lnTo>
                <a:lnTo>
                  <a:pt x="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96" name="Freeform 448"/>
          <p:cNvSpPr>
            <a:spLocks/>
          </p:cNvSpPr>
          <p:nvPr/>
        </p:nvSpPr>
        <p:spPr bwMode="auto">
          <a:xfrm>
            <a:off x="6299200" y="3606800"/>
            <a:ext cx="25400" cy="25400"/>
          </a:xfrm>
          <a:custGeom>
            <a:avLst/>
            <a:gdLst>
              <a:gd name="T0" fmla="*/ 20161250 w 16"/>
              <a:gd name="T1" fmla="*/ 40322500 h 16"/>
              <a:gd name="T2" fmla="*/ 0 w 16"/>
              <a:gd name="T3" fmla="*/ 0 h 16"/>
              <a:gd name="T4" fmla="*/ 20161250 w 16"/>
              <a:gd name="T5" fmla="*/ 0 h 16"/>
              <a:gd name="T6" fmla="*/ 40322500 w 16"/>
              <a:gd name="T7" fmla="*/ 20161250 h 16"/>
              <a:gd name="T8" fmla="*/ 20161250 w 16"/>
              <a:gd name="T9" fmla="*/ 40322500 h 16"/>
              <a:gd name="T10" fmla="*/ 2016125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16"/>
                </a:moveTo>
                <a:lnTo>
                  <a:pt x="0" y="0"/>
                </a:lnTo>
                <a:lnTo>
                  <a:pt x="8" y="0"/>
                </a:lnTo>
                <a:lnTo>
                  <a:pt x="16" y="8"/>
                </a:lnTo>
                <a:lnTo>
                  <a:pt x="8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97" name="Freeform 449"/>
          <p:cNvSpPr>
            <a:spLocks/>
          </p:cNvSpPr>
          <p:nvPr/>
        </p:nvSpPr>
        <p:spPr bwMode="auto">
          <a:xfrm>
            <a:off x="6311900" y="3594100"/>
            <a:ext cx="12700" cy="25400"/>
          </a:xfrm>
          <a:custGeom>
            <a:avLst/>
            <a:gdLst>
              <a:gd name="T0" fmla="*/ 0 w 8"/>
              <a:gd name="T1" fmla="*/ 20161250 h 16"/>
              <a:gd name="T2" fmla="*/ 0 w 8"/>
              <a:gd name="T3" fmla="*/ 20161250 h 16"/>
              <a:gd name="T4" fmla="*/ 20161250 w 8"/>
              <a:gd name="T5" fmla="*/ 0 h 16"/>
              <a:gd name="T6" fmla="*/ 20161250 w 8"/>
              <a:gd name="T7" fmla="*/ 40322500 h 16"/>
              <a:gd name="T8" fmla="*/ 20161250 w 8"/>
              <a:gd name="T9" fmla="*/ 40322500 h 16"/>
              <a:gd name="T10" fmla="*/ 0 w 8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8" y="16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98" name="Freeform 450"/>
          <p:cNvSpPr>
            <a:spLocks/>
          </p:cNvSpPr>
          <p:nvPr/>
        </p:nvSpPr>
        <p:spPr bwMode="auto">
          <a:xfrm>
            <a:off x="6311900" y="3594100"/>
            <a:ext cx="38100" cy="38100"/>
          </a:xfrm>
          <a:custGeom>
            <a:avLst/>
            <a:gdLst>
              <a:gd name="T0" fmla="*/ 20161250 w 24"/>
              <a:gd name="T1" fmla="*/ 0 h 24"/>
              <a:gd name="T2" fmla="*/ 40322500 w 24"/>
              <a:gd name="T3" fmla="*/ 0 h 24"/>
              <a:gd name="T4" fmla="*/ 60483750 w 24"/>
              <a:gd name="T5" fmla="*/ 20161250 h 24"/>
              <a:gd name="T6" fmla="*/ 40322500 w 24"/>
              <a:gd name="T7" fmla="*/ 60483750 h 24"/>
              <a:gd name="T8" fmla="*/ 0 w 24"/>
              <a:gd name="T9" fmla="*/ 40322500 h 24"/>
              <a:gd name="T10" fmla="*/ 20161250 w 2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8" y="0"/>
                </a:moveTo>
                <a:lnTo>
                  <a:pt x="16" y="0"/>
                </a:lnTo>
                <a:lnTo>
                  <a:pt x="24" y="8"/>
                </a:lnTo>
                <a:lnTo>
                  <a:pt x="16" y="24"/>
                </a:lnTo>
                <a:lnTo>
                  <a:pt x="0" y="16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99" name="Freeform 451"/>
          <p:cNvSpPr>
            <a:spLocks/>
          </p:cNvSpPr>
          <p:nvPr/>
        </p:nvSpPr>
        <p:spPr bwMode="auto">
          <a:xfrm>
            <a:off x="6324600" y="3606800"/>
            <a:ext cx="38100" cy="25400"/>
          </a:xfrm>
          <a:custGeom>
            <a:avLst/>
            <a:gdLst>
              <a:gd name="T0" fmla="*/ 40322500 w 24"/>
              <a:gd name="T1" fmla="*/ 0 h 16"/>
              <a:gd name="T2" fmla="*/ 40322500 w 24"/>
              <a:gd name="T3" fmla="*/ 20161250 h 16"/>
              <a:gd name="T4" fmla="*/ 60483750 w 24"/>
              <a:gd name="T5" fmla="*/ 40322500 h 16"/>
              <a:gd name="T6" fmla="*/ 20161250 w 24"/>
              <a:gd name="T7" fmla="*/ 40322500 h 16"/>
              <a:gd name="T8" fmla="*/ 0 w 24"/>
              <a:gd name="T9" fmla="*/ 20161250 h 16"/>
              <a:gd name="T10" fmla="*/ 40322500 w 24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16" y="0"/>
                </a:moveTo>
                <a:lnTo>
                  <a:pt x="16" y="8"/>
                </a:lnTo>
                <a:lnTo>
                  <a:pt x="24" y="16"/>
                </a:ln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00" name="Freeform 452"/>
          <p:cNvSpPr>
            <a:spLocks/>
          </p:cNvSpPr>
          <p:nvPr/>
        </p:nvSpPr>
        <p:spPr bwMode="auto">
          <a:xfrm>
            <a:off x="6337300" y="3632200"/>
            <a:ext cx="25400" cy="12700"/>
          </a:xfrm>
          <a:custGeom>
            <a:avLst/>
            <a:gdLst>
              <a:gd name="T0" fmla="*/ 40322500 w 16"/>
              <a:gd name="T1" fmla="*/ 0 h 8"/>
              <a:gd name="T2" fmla="*/ 40322500 w 16"/>
              <a:gd name="T3" fmla="*/ 0 h 8"/>
              <a:gd name="T4" fmla="*/ 40322500 w 16"/>
              <a:gd name="T5" fmla="*/ 20161250 h 8"/>
              <a:gd name="T6" fmla="*/ 0 w 16"/>
              <a:gd name="T7" fmla="*/ 20161250 h 8"/>
              <a:gd name="T8" fmla="*/ 0 w 16"/>
              <a:gd name="T9" fmla="*/ 0 h 8"/>
              <a:gd name="T10" fmla="*/ 4032250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0"/>
                </a:moveTo>
                <a:lnTo>
                  <a:pt x="16" y="0"/>
                </a:lnTo>
                <a:lnTo>
                  <a:pt x="16" y="8"/>
                </a:ln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01" name="Freeform 453"/>
          <p:cNvSpPr>
            <a:spLocks/>
          </p:cNvSpPr>
          <p:nvPr/>
        </p:nvSpPr>
        <p:spPr bwMode="auto">
          <a:xfrm>
            <a:off x="6337300" y="3644900"/>
            <a:ext cx="25400" cy="25400"/>
          </a:xfrm>
          <a:custGeom>
            <a:avLst/>
            <a:gdLst>
              <a:gd name="T0" fmla="*/ 0 w 16"/>
              <a:gd name="T1" fmla="*/ 0 h 16"/>
              <a:gd name="T2" fmla="*/ 20161250 w 16"/>
              <a:gd name="T3" fmla="*/ 0 h 16"/>
              <a:gd name="T4" fmla="*/ 40322500 w 16"/>
              <a:gd name="T5" fmla="*/ 20161250 h 16"/>
              <a:gd name="T6" fmla="*/ 0 w 16"/>
              <a:gd name="T7" fmla="*/ 40322500 h 16"/>
              <a:gd name="T8" fmla="*/ 0 w 16"/>
              <a:gd name="T9" fmla="*/ 20161250 h 16"/>
              <a:gd name="T10" fmla="*/ 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0"/>
                </a:moveTo>
                <a:lnTo>
                  <a:pt x="8" y="0"/>
                </a:lnTo>
                <a:lnTo>
                  <a:pt x="16" y="8"/>
                </a:lnTo>
                <a:lnTo>
                  <a:pt x="0" y="16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02" name="Freeform 454"/>
          <p:cNvSpPr>
            <a:spLocks/>
          </p:cNvSpPr>
          <p:nvPr/>
        </p:nvSpPr>
        <p:spPr bwMode="auto">
          <a:xfrm>
            <a:off x="6337300" y="3657600"/>
            <a:ext cx="25400" cy="25400"/>
          </a:xfrm>
          <a:custGeom>
            <a:avLst/>
            <a:gdLst>
              <a:gd name="T0" fmla="*/ 40322500 w 16"/>
              <a:gd name="T1" fmla="*/ 0 h 16"/>
              <a:gd name="T2" fmla="*/ 40322500 w 16"/>
              <a:gd name="T3" fmla="*/ 0 h 16"/>
              <a:gd name="T4" fmla="*/ 40322500 w 16"/>
              <a:gd name="T5" fmla="*/ 40322500 h 16"/>
              <a:gd name="T6" fmla="*/ 0 w 16"/>
              <a:gd name="T7" fmla="*/ 40322500 h 16"/>
              <a:gd name="T8" fmla="*/ 0 w 16"/>
              <a:gd name="T9" fmla="*/ 0 h 16"/>
              <a:gd name="T10" fmla="*/ 4032250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0"/>
                </a:moveTo>
                <a:lnTo>
                  <a:pt x="16" y="0"/>
                </a:lnTo>
                <a:lnTo>
                  <a:pt x="16" y="16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03" name="Freeform 455"/>
          <p:cNvSpPr>
            <a:spLocks/>
          </p:cNvSpPr>
          <p:nvPr/>
        </p:nvSpPr>
        <p:spPr bwMode="auto">
          <a:xfrm>
            <a:off x="6337300" y="3683000"/>
            <a:ext cx="38100" cy="25400"/>
          </a:xfrm>
          <a:custGeom>
            <a:avLst/>
            <a:gdLst>
              <a:gd name="T0" fmla="*/ 0 w 24"/>
              <a:gd name="T1" fmla="*/ 0 h 16"/>
              <a:gd name="T2" fmla="*/ 40322500 w 24"/>
              <a:gd name="T3" fmla="*/ 0 h 16"/>
              <a:gd name="T4" fmla="*/ 60483750 w 24"/>
              <a:gd name="T5" fmla="*/ 40322500 h 16"/>
              <a:gd name="T6" fmla="*/ 20161250 w 24"/>
              <a:gd name="T7" fmla="*/ 40322500 h 16"/>
              <a:gd name="T8" fmla="*/ 0 w 24"/>
              <a:gd name="T9" fmla="*/ 20161250 h 16"/>
              <a:gd name="T10" fmla="*/ 0 w 24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0" y="0"/>
                </a:moveTo>
                <a:lnTo>
                  <a:pt x="16" y="0"/>
                </a:lnTo>
                <a:lnTo>
                  <a:pt x="24" y="16"/>
                </a:lnTo>
                <a:lnTo>
                  <a:pt x="8" y="16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04" name="Freeform 456"/>
          <p:cNvSpPr>
            <a:spLocks/>
          </p:cNvSpPr>
          <p:nvPr/>
        </p:nvSpPr>
        <p:spPr bwMode="auto">
          <a:xfrm>
            <a:off x="6350000" y="3708400"/>
            <a:ext cx="25400" cy="25400"/>
          </a:xfrm>
          <a:custGeom>
            <a:avLst/>
            <a:gdLst>
              <a:gd name="T0" fmla="*/ 40322500 w 16"/>
              <a:gd name="T1" fmla="*/ 0 h 16"/>
              <a:gd name="T2" fmla="*/ 40322500 w 16"/>
              <a:gd name="T3" fmla="*/ 0 h 16"/>
              <a:gd name="T4" fmla="*/ 40322500 w 16"/>
              <a:gd name="T5" fmla="*/ 40322500 h 16"/>
              <a:gd name="T6" fmla="*/ 0 w 16"/>
              <a:gd name="T7" fmla="*/ 40322500 h 16"/>
              <a:gd name="T8" fmla="*/ 0 w 16"/>
              <a:gd name="T9" fmla="*/ 0 h 16"/>
              <a:gd name="T10" fmla="*/ 4032250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0"/>
                </a:moveTo>
                <a:lnTo>
                  <a:pt x="16" y="0"/>
                </a:lnTo>
                <a:lnTo>
                  <a:pt x="16" y="16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05" name="Freeform 457"/>
          <p:cNvSpPr>
            <a:spLocks/>
          </p:cNvSpPr>
          <p:nvPr/>
        </p:nvSpPr>
        <p:spPr bwMode="auto">
          <a:xfrm>
            <a:off x="6350000" y="3721100"/>
            <a:ext cx="38100" cy="38100"/>
          </a:xfrm>
          <a:custGeom>
            <a:avLst/>
            <a:gdLst>
              <a:gd name="T0" fmla="*/ 0 w 24"/>
              <a:gd name="T1" fmla="*/ 20161250 h 24"/>
              <a:gd name="T2" fmla="*/ 40322500 w 24"/>
              <a:gd name="T3" fmla="*/ 0 h 24"/>
              <a:gd name="T4" fmla="*/ 60483750 w 24"/>
              <a:gd name="T5" fmla="*/ 60483750 h 24"/>
              <a:gd name="T6" fmla="*/ 20161250 w 24"/>
              <a:gd name="T7" fmla="*/ 60483750 h 24"/>
              <a:gd name="T8" fmla="*/ 0 w 24"/>
              <a:gd name="T9" fmla="*/ 20161250 h 24"/>
              <a:gd name="T10" fmla="*/ 0 w 24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0" y="8"/>
                </a:moveTo>
                <a:lnTo>
                  <a:pt x="16" y="0"/>
                </a:lnTo>
                <a:lnTo>
                  <a:pt x="24" y="24"/>
                </a:lnTo>
                <a:lnTo>
                  <a:pt x="8" y="24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06" name="Freeform 458"/>
          <p:cNvSpPr>
            <a:spLocks/>
          </p:cNvSpPr>
          <p:nvPr/>
        </p:nvSpPr>
        <p:spPr bwMode="auto">
          <a:xfrm>
            <a:off x="6362700" y="3759200"/>
            <a:ext cx="25400" cy="25400"/>
          </a:xfrm>
          <a:custGeom>
            <a:avLst/>
            <a:gdLst>
              <a:gd name="T0" fmla="*/ 40322500 w 16"/>
              <a:gd name="T1" fmla="*/ 0 h 16"/>
              <a:gd name="T2" fmla="*/ 40322500 w 16"/>
              <a:gd name="T3" fmla="*/ 0 h 16"/>
              <a:gd name="T4" fmla="*/ 40322500 w 16"/>
              <a:gd name="T5" fmla="*/ 40322500 h 16"/>
              <a:gd name="T6" fmla="*/ 0 w 16"/>
              <a:gd name="T7" fmla="*/ 40322500 h 16"/>
              <a:gd name="T8" fmla="*/ 0 w 16"/>
              <a:gd name="T9" fmla="*/ 0 h 16"/>
              <a:gd name="T10" fmla="*/ 4032250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0"/>
                </a:moveTo>
                <a:lnTo>
                  <a:pt x="16" y="0"/>
                </a:lnTo>
                <a:lnTo>
                  <a:pt x="16" y="16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07" name="Freeform 459"/>
          <p:cNvSpPr>
            <a:spLocks/>
          </p:cNvSpPr>
          <p:nvPr/>
        </p:nvSpPr>
        <p:spPr bwMode="auto">
          <a:xfrm>
            <a:off x="6350000" y="3771900"/>
            <a:ext cx="38100" cy="38100"/>
          </a:xfrm>
          <a:custGeom>
            <a:avLst/>
            <a:gdLst>
              <a:gd name="T0" fmla="*/ 60483750 w 24"/>
              <a:gd name="T1" fmla="*/ 20161250 h 24"/>
              <a:gd name="T2" fmla="*/ 60483750 w 24"/>
              <a:gd name="T3" fmla="*/ 20161250 h 24"/>
              <a:gd name="T4" fmla="*/ 40322500 w 24"/>
              <a:gd name="T5" fmla="*/ 60483750 h 24"/>
              <a:gd name="T6" fmla="*/ 0 w 24"/>
              <a:gd name="T7" fmla="*/ 60483750 h 24"/>
              <a:gd name="T8" fmla="*/ 20161250 w 24"/>
              <a:gd name="T9" fmla="*/ 0 h 24"/>
              <a:gd name="T10" fmla="*/ 60483750 w 24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24" y="8"/>
                </a:moveTo>
                <a:lnTo>
                  <a:pt x="24" y="8"/>
                </a:lnTo>
                <a:lnTo>
                  <a:pt x="16" y="24"/>
                </a:lnTo>
                <a:lnTo>
                  <a:pt x="0" y="24"/>
                </a:lnTo>
                <a:lnTo>
                  <a:pt x="8" y="0"/>
                </a:lnTo>
                <a:lnTo>
                  <a:pt x="24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08" name="Freeform 460"/>
          <p:cNvSpPr>
            <a:spLocks/>
          </p:cNvSpPr>
          <p:nvPr/>
        </p:nvSpPr>
        <p:spPr bwMode="auto">
          <a:xfrm>
            <a:off x="6350000" y="3810000"/>
            <a:ext cx="25400" cy="25400"/>
          </a:xfrm>
          <a:custGeom>
            <a:avLst/>
            <a:gdLst>
              <a:gd name="T0" fmla="*/ 0 w 16"/>
              <a:gd name="T1" fmla="*/ 0 h 16"/>
              <a:gd name="T2" fmla="*/ 40322500 w 16"/>
              <a:gd name="T3" fmla="*/ 0 h 16"/>
              <a:gd name="T4" fmla="*/ 40322500 w 16"/>
              <a:gd name="T5" fmla="*/ 40322500 h 16"/>
              <a:gd name="T6" fmla="*/ 0 w 16"/>
              <a:gd name="T7" fmla="*/ 40322500 h 16"/>
              <a:gd name="T8" fmla="*/ 0 w 16"/>
              <a:gd name="T9" fmla="*/ 0 h 16"/>
              <a:gd name="T10" fmla="*/ 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0"/>
                </a:moveTo>
                <a:lnTo>
                  <a:pt x="16" y="0"/>
                </a:lnTo>
                <a:lnTo>
                  <a:pt x="16" y="16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09" name="Freeform 461"/>
          <p:cNvSpPr>
            <a:spLocks/>
          </p:cNvSpPr>
          <p:nvPr/>
        </p:nvSpPr>
        <p:spPr bwMode="auto">
          <a:xfrm>
            <a:off x="6337300" y="3822700"/>
            <a:ext cx="38100" cy="38100"/>
          </a:xfrm>
          <a:custGeom>
            <a:avLst/>
            <a:gdLst>
              <a:gd name="T0" fmla="*/ 60483750 w 24"/>
              <a:gd name="T1" fmla="*/ 20161250 h 24"/>
              <a:gd name="T2" fmla="*/ 60483750 w 24"/>
              <a:gd name="T3" fmla="*/ 20161250 h 24"/>
              <a:gd name="T4" fmla="*/ 40322500 w 24"/>
              <a:gd name="T5" fmla="*/ 60483750 h 24"/>
              <a:gd name="T6" fmla="*/ 0 w 24"/>
              <a:gd name="T7" fmla="*/ 60483750 h 24"/>
              <a:gd name="T8" fmla="*/ 20161250 w 24"/>
              <a:gd name="T9" fmla="*/ 0 h 24"/>
              <a:gd name="T10" fmla="*/ 60483750 w 24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24" y="8"/>
                </a:moveTo>
                <a:lnTo>
                  <a:pt x="24" y="8"/>
                </a:lnTo>
                <a:lnTo>
                  <a:pt x="16" y="24"/>
                </a:lnTo>
                <a:lnTo>
                  <a:pt x="0" y="24"/>
                </a:lnTo>
                <a:lnTo>
                  <a:pt x="8" y="0"/>
                </a:lnTo>
                <a:lnTo>
                  <a:pt x="24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10" name="Freeform 462"/>
          <p:cNvSpPr>
            <a:spLocks/>
          </p:cNvSpPr>
          <p:nvPr/>
        </p:nvSpPr>
        <p:spPr bwMode="auto">
          <a:xfrm>
            <a:off x="6337300" y="3860800"/>
            <a:ext cx="25400" cy="38100"/>
          </a:xfrm>
          <a:custGeom>
            <a:avLst/>
            <a:gdLst>
              <a:gd name="T0" fmla="*/ 0 w 16"/>
              <a:gd name="T1" fmla="*/ 0 h 24"/>
              <a:gd name="T2" fmla="*/ 40322500 w 16"/>
              <a:gd name="T3" fmla="*/ 0 h 24"/>
              <a:gd name="T4" fmla="*/ 40322500 w 16"/>
              <a:gd name="T5" fmla="*/ 60483750 h 24"/>
              <a:gd name="T6" fmla="*/ 0 w 16"/>
              <a:gd name="T7" fmla="*/ 40322500 h 24"/>
              <a:gd name="T8" fmla="*/ 0 w 16"/>
              <a:gd name="T9" fmla="*/ 0 h 24"/>
              <a:gd name="T10" fmla="*/ 0 w 16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0" y="0"/>
                </a:moveTo>
                <a:lnTo>
                  <a:pt x="16" y="0"/>
                </a:lnTo>
                <a:lnTo>
                  <a:pt x="16" y="24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11" name="Freeform 463"/>
          <p:cNvSpPr>
            <a:spLocks/>
          </p:cNvSpPr>
          <p:nvPr/>
        </p:nvSpPr>
        <p:spPr bwMode="auto">
          <a:xfrm>
            <a:off x="6324600" y="3886200"/>
            <a:ext cx="38100" cy="38100"/>
          </a:xfrm>
          <a:custGeom>
            <a:avLst/>
            <a:gdLst>
              <a:gd name="T0" fmla="*/ 60483750 w 24"/>
              <a:gd name="T1" fmla="*/ 20161250 h 24"/>
              <a:gd name="T2" fmla="*/ 60483750 w 24"/>
              <a:gd name="T3" fmla="*/ 20161250 h 24"/>
              <a:gd name="T4" fmla="*/ 40322500 w 24"/>
              <a:gd name="T5" fmla="*/ 60483750 h 24"/>
              <a:gd name="T6" fmla="*/ 0 w 24"/>
              <a:gd name="T7" fmla="*/ 40322500 h 24"/>
              <a:gd name="T8" fmla="*/ 20161250 w 24"/>
              <a:gd name="T9" fmla="*/ 0 h 24"/>
              <a:gd name="T10" fmla="*/ 60483750 w 24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24" y="8"/>
                </a:moveTo>
                <a:lnTo>
                  <a:pt x="24" y="8"/>
                </a:lnTo>
                <a:lnTo>
                  <a:pt x="16" y="24"/>
                </a:lnTo>
                <a:lnTo>
                  <a:pt x="0" y="16"/>
                </a:lnTo>
                <a:lnTo>
                  <a:pt x="8" y="0"/>
                </a:lnTo>
                <a:lnTo>
                  <a:pt x="24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12" name="Freeform 464"/>
          <p:cNvSpPr>
            <a:spLocks/>
          </p:cNvSpPr>
          <p:nvPr/>
        </p:nvSpPr>
        <p:spPr bwMode="auto">
          <a:xfrm>
            <a:off x="6311900" y="3911600"/>
            <a:ext cx="38100" cy="38100"/>
          </a:xfrm>
          <a:custGeom>
            <a:avLst/>
            <a:gdLst>
              <a:gd name="T0" fmla="*/ 20161250 w 24"/>
              <a:gd name="T1" fmla="*/ 0 h 24"/>
              <a:gd name="T2" fmla="*/ 60483750 w 24"/>
              <a:gd name="T3" fmla="*/ 20161250 h 24"/>
              <a:gd name="T4" fmla="*/ 40322500 w 24"/>
              <a:gd name="T5" fmla="*/ 60483750 h 24"/>
              <a:gd name="T6" fmla="*/ 0 w 24"/>
              <a:gd name="T7" fmla="*/ 60483750 h 24"/>
              <a:gd name="T8" fmla="*/ 20161250 w 24"/>
              <a:gd name="T9" fmla="*/ 0 h 24"/>
              <a:gd name="T10" fmla="*/ 20161250 w 2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8" y="0"/>
                </a:moveTo>
                <a:lnTo>
                  <a:pt x="24" y="8"/>
                </a:lnTo>
                <a:lnTo>
                  <a:pt x="16" y="24"/>
                </a:lnTo>
                <a:lnTo>
                  <a:pt x="0" y="24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13" name="Freeform 465"/>
          <p:cNvSpPr>
            <a:spLocks/>
          </p:cNvSpPr>
          <p:nvPr/>
        </p:nvSpPr>
        <p:spPr bwMode="auto">
          <a:xfrm>
            <a:off x="6299200" y="3949700"/>
            <a:ext cx="38100" cy="25400"/>
          </a:xfrm>
          <a:custGeom>
            <a:avLst/>
            <a:gdLst>
              <a:gd name="T0" fmla="*/ 60483750 w 24"/>
              <a:gd name="T1" fmla="*/ 0 h 16"/>
              <a:gd name="T2" fmla="*/ 60483750 w 24"/>
              <a:gd name="T3" fmla="*/ 0 h 16"/>
              <a:gd name="T4" fmla="*/ 40322500 w 24"/>
              <a:gd name="T5" fmla="*/ 40322500 h 16"/>
              <a:gd name="T6" fmla="*/ 0 w 24"/>
              <a:gd name="T7" fmla="*/ 20161250 h 16"/>
              <a:gd name="T8" fmla="*/ 20161250 w 24"/>
              <a:gd name="T9" fmla="*/ 0 h 16"/>
              <a:gd name="T10" fmla="*/ 60483750 w 24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24" y="0"/>
                </a:moveTo>
                <a:lnTo>
                  <a:pt x="24" y="0"/>
                </a:lnTo>
                <a:lnTo>
                  <a:pt x="16" y="16"/>
                </a:lnTo>
                <a:lnTo>
                  <a:pt x="0" y="8"/>
                </a:lnTo>
                <a:lnTo>
                  <a:pt x="8" y="0"/>
                </a:lnTo>
                <a:lnTo>
                  <a:pt x="24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14" name="Freeform 466"/>
          <p:cNvSpPr>
            <a:spLocks/>
          </p:cNvSpPr>
          <p:nvPr/>
        </p:nvSpPr>
        <p:spPr bwMode="auto">
          <a:xfrm>
            <a:off x="6286500" y="3962400"/>
            <a:ext cx="38100" cy="38100"/>
          </a:xfrm>
          <a:custGeom>
            <a:avLst/>
            <a:gdLst>
              <a:gd name="T0" fmla="*/ 60483750 w 24"/>
              <a:gd name="T1" fmla="*/ 20161250 h 24"/>
              <a:gd name="T2" fmla="*/ 60483750 w 24"/>
              <a:gd name="T3" fmla="*/ 20161250 h 24"/>
              <a:gd name="T4" fmla="*/ 20161250 w 24"/>
              <a:gd name="T5" fmla="*/ 60483750 h 24"/>
              <a:gd name="T6" fmla="*/ 0 w 24"/>
              <a:gd name="T7" fmla="*/ 40322500 h 24"/>
              <a:gd name="T8" fmla="*/ 40322500 w 24"/>
              <a:gd name="T9" fmla="*/ 0 h 24"/>
              <a:gd name="T10" fmla="*/ 60483750 w 24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24" y="8"/>
                </a:moveTo>
                <a:lnTo>
                  <a:pt x="24" y="8"/>
                </a:lnTo>
                <a:lnTo>
                  <a:pt x="8" y="24"/>
                </a:lnTo>
                <a:lnTo>
                  <a:pt x="0" y="16"/>
                </a:lnTo>
                <a:lnTo>
                  <a:pt x="16" y="0"/>
                </a:lnTo>
                <a:lnTo>
                  <a:pt x="24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15" name="Freeform 467"/>
          <p:cNvSpPr>
            <a:spLocks/>
          </p:cNvSpPr>
          <p:nvPr/>
        </p:nvSpPr>
        <p:spPr bwMode="auto">
          <a:xfrm>
            <a:off x="6261100" y="3987800"/>
            <a:ext cx="38100" cy="38100"/>
          </a:xfrm>
          <a:custGeom>
            <a:avLst/>
            <a:gdLst>
              <a:gd name="T0" fmla="*/ 40322500 w 24"/>
              <a:gd name="T1" fmla="*/ 0 h 24"/>
              <a:gd name="T2" fmla="*/ 60483750 w 24"/>
              <a:gd name="T3" fmla="*/ 20161250 h 24"/>
              <a:gd name="T4" fmla="*/ 40322500 w 24"/>
              <a:gd name="T5" fmla="*/ 60483750 h 24"/>
              <a:gd name="T6" fmla="*/ 0 w 24"/>
              <a:gd name="T7" fmla="*/ 20161250 h 24"/>
              <a:gd name="T8" fmla="*/ 40322500 w 24"/>
              <a:gd name="T9" fmla="*/ 0 h 24"/>
              <a:gd name="T10" fmla="*/ 40322500 w 2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16" y="0"/>
                </a:moveTo>
                <a:lnTo>
                  <a:pt x="24" y="8"/>
                </a:lnTo>
                <a:lnTo>
                  <a:pt x="16" y="24"/>
                </a:ln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16" name="Freeform 468"/>
          <p:cNvSpPr>
            <a:spLocks/>
          </p:cNvSpPr>
          <p:nvPr/>
        </p:nvSpPr>
        <p:spPr bwMode="auto">
          <a:xfrm>
            <a:off x="6235700" y="4000500"/>
            <a:ext cx="50800" cy="50800"/>
          </a:xfrm>
          <a:custGeom>
            <a:avLst/>
            <a:gdLst>
              <a:gd name="T0" fmla="*/ 80645000 w 32"/>
              <a:gd name="T1" fmla="*/ 40322500 h 32"/>
              <a:gd name="T2" fmla="*/ 80645000 w 32"/>
              <a:gd name="T3" fmla="*/ 40322500 h 32"/>
              <a:gd name="T4" fmla="*/ 20161250 w 32"/>
              <a:gd name="T5" fmla="*/ 80645000 h 32"/>
              <a:gd name="T6" fmla="*/ 0 w 32"/>
              <a:gd name="T7" fmla="*/ 40322500 h 32"/>
              <a:gd name="T8" fmla="*/ 60483750 w 32"/>
              <a:gd name="T9" fmla="*/ 0 h 32"/>
              <a:gd name="T10" fmla="*/ 80645000 w 32"/>
              <a:gd name="T11" fmla="*/ 4032250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32"/>
              <a:gd name="T20" fmla="*/ 32 w 32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32">
                <a:moveTo>
                  <a:pt x="32" y="16"/>
                </a:moveTo>
                <a:lnTo>
                  <a:pt x="32" y="16"/>
                </a:lnTo>
                <a:lnTo>
                  <a:pt x="8" y="32"/>
                </a:lnTo>
                <a:lnTo>
                  <a:pt x="0" y="16"/>
                </a:lnTo>
                <a:lnTo>
                  <a:pt x="24" y="0"/>
                </a:lnTo>
                <a:lnTo>
                  <a:pt x="32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17" name="Freeform 469"/>
          <p:cNvSpPr>
            <a:spLocks/>
          </p:cNvSpPr>
          <p:nvPr/>
        </p:nvSpPr>
        <p:spPr bwMode="auto">
          <a:xfrm>
            <a:off x="6223000" y="4025900"/>
            <a:ext cx="25400" cy="38100"/>
          </a:xfrm>
          <a:custGeom>
            <a:avLst/>
            <a:gdLst>
              <a:gd name="T0" fmla="*/ 20161250 w 16"/>
              <a:gd name="T1" fmla="*/ 0 h 24"/>
              <a:gd name="T2" fmla="*/ 40322500 w 16"/>
              <a:gd name="T3" fmla="*/ 40322500 h 24"/>
              <a:gd name="T4" fmla="*/ 20161250 w 16"/>
              <a:gd name="T5" fmla="*/ 60483750 h 24"/>
              <a:gd name="T6" fmla="*/ 0 w 16"/>
              <a:gd name="T7" fmla="*/ 20161250 h 24"/>
              <a:gd name="T8" fmla="*/ 20161250 w 16"/>
              <a:gd name="T9" fmla="*/ 0 h 24"/>
              <a:gd name="T10" fmla="*/ 20161250 w 16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8" y="0"/>
                </a:moveTo>
                <a:lnTo>
                  <a:pt x="16" y="16"/>
                </a:lnTo>
                <a:lnTo>
                  <a:pt x="8" y="24"/>
                </a:ln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18" name="Freeform 470"/>
          <p:cNvSpPr>
            <a:spLocks/>
          </p:cNvSpPr>
          <p:nvPr/>
        </p:nvSpPr>
        <p:spPr bwMode="auto">
          <a:xfrm>
            <a:off x="6184900" y="4038600"/>
            <a:ext cx="50800" cy="50800"/>
          </a:xfrm>
          <a:custGeom>
            <a:avLst/>
            <a:gdLst>
              <a:gd name="T0" fmla="*/ 60483750 w 32"/>
              <a:gd name="T1" fmla="*/ 0 h 32"/>
              <a:gd name="T2" fmla="*/ 80645000 w 32"/>
              <a:gd name="T3" fmla="*/ 40322500 h 32"/>
              <a:gd name="T4" fmla="*/ 40322500 w 32"/>
              <a:gd name="T5" fmla="*/ 80645000 h 32"/>
              <a:gd name="T6" fmla="*/ 0 w 32"/>
              <a:gd name="T7" fmla="*/ 40322500 h 32"/>
              <a:gd name="T8" fmla="*/ 60483750 w 32"/>
              <a:gd name="T9" fmla="*/ 0 h 32"/>
              <a:gd name="T10" fmla="*/ 60483750 w 32"/>
              <a:gd name="T11" fmla="*/ 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32"/>
              <a:gd name="T20" fmla="*/ 32 w 32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32">
                <a:moveTo>
                  <a:pt x="24" y="0"/>
                </a:moveTo>
                <a:lnTo>
                  <a:pt x="32" y="16"/>
                </a:lnTo>
                <a:lnTo>
                  <a:pt x="16" y="32"/>
                </a:lnTo>
                <a:lnTo>
                  <a:pt x="0" y="16"/>
                </a:lnTo>
                <a:lnTo>
                  <a:pt x="24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19" name="Freeform 471"/>
          <p:cNvSpPr>
            <a:spLocks/>
          </p:cNvSpPr>
          <p:nvPr/>
        </p:nvSpPr>
        <p:spPr bwMode="auto">
          <a:xfrm>
            <a:off x="6159500" y="4064000"/>
            <a:ext cx="50800" cy="38100"/>
          </a:xfrm>
          <a:custGeom>
            <a:avLst/>
            <a:gdLst>
              <a:gd name="T0" fmla="*/ 80645000 w 32"/>
              <a:gd name="T1" fmla="*/ 40322500 h 24"/>
              <a:gd name="T2" fmla="*/ 60483750 w 32"/>
              <a:gd name="T3" fmla="*/ 40322500 h 24"/>
              <a:gd name="T4" fmla="*/ 0 w 32"/>
              <a:gd name="T5" fmla="*/ 60483750 h 24"/>
              <a:gd name="T6" fmla="*/ 0 w 32"/>
              <a:gd name="T7" fmla="*/ 20161250 h 24"/>
              <a:gd name="T8" fmla="*/ 60483750 w 32"/>
              <a:gd name="T9" fmla="*/ 0 h 24"/>
              <a:gd name="T10" fmla="*/ 80645000 w 32"/>
              <a:gd name="T11" fmla="*/ 4032250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24"/>
              <a:gd name="T20" fmla="*/ 32 w 32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24">
                <a:moveTo>
                  <a:pt x="32" y="16"/>
                </a:moveTo>
                <a:lnTo>
                  <a:pt x="24" y="16"/>
                </a:lnTo>
                <a:lnTo>
                  <a:pt x="0" y="24"/>
                </a:lnTo>
                <a:lnTo>
                  <a:pt x="0" y="8"/>
                </a:lnTo>
                <a:lnTo>
                  <a:pt x="24" y="0"/>
                </a:lnTo>
                <a:lnTo>
                  <a:pt x="32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20" name="Freeform 472"/>
          <p:cNvSpPr>
            <a:spLocks/>
          </p:cNvSpPr>
          <p:nvPr/>
        </p:nvSpPr>
        <p:spPr bwMode="auto">
          <a:xfrm>
            <a:off x="6121400" y="4076700"/>
            <a:ext cx="38100" cy="25400"/>
          </a:xfrm>
          <a:custGeom>
            <a:avLst/>
            <a:gdLst>
              <a:gd name="T0" fmla="*/ 60483750 w 24"/>
              <a:gd name="T1" fmla="*/ 40322500 h 16"/>
              <a:gd name="T2" fmla="*/ 60483750 w 24"/>
              <a:gd name="T3" fmla="*/ 40322500 h 16"/>
              <a:gd name="T4" fmla="*/ 20161250 w 24"/>
              <a:gd name="T5" fmla="*/ 40322500 h 16"/>
              <a:gd name="T6" fmla="*/ 0 w 24"/>
              <a:gd name="T7" fmla="*/ 0 h 16"/>
              <a:gd name="T8" fmla="*/ 60483750 w 24"/>
              <a:gd name="T9" fmla="*/ 0 h 16"/>
              <a:gd name="T10" fmla="*/ 60483750 w 24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24" y="16"/>
                </a:moveTo>
                <a:lnTo>
                  <a:pt x="24" y="16"/>
                </a:lnTo>
                <a:lnTo>
                  <a:pt x="8" y="16"/>
                </a:lnTo>
                <a:lnTo>
                  <a:pt x="0" y="0"/>
                </a:lnTo>
                <a:lnTo>
                  <a:pt x="24" y="0"/>
                </a:lnTo>
                <a:lnTo>
                  <a:pt x="24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21" name="Freeform 473"/>
          <p:cNvSpPr>
            <a:spLocks/>
          </p:cNvSpPr>
          <p:nvPr/>
        </p:nvSpPr>
        <p:spPr bwMode="auto">
          <a:xfrm>
            <a:off x="6096000" y="4076700"/>
            <a:ext cx="38100" cy="38100"/>
          </a:xfrm>
          <a:custGeom>
            <a:avLst/>
            <a:gdLst>
              <a:gd name="T0" fmla="*/ 40322500 w 24"/>
              <a:gd name="T1" fmla="*/ 0 h 24"/>
              <a:gd name="T2" fmla="*/ 60483750 w 24"/>
              <a:gd name="T3" fmla="*/ 40322500 h 24"/>
              <a:gd name="T4" fmla="*/ 20161250 w 24"/>
              <a:gd name="T5" fmla="*/ 60483750 h 24"/>
              <a:gd name="T6" fmla="*/ 0 w 24"/>
              <a:gd name="T7" fmla="*/ 40322500 h 24"/>
              <a:gd name="T8" fmla="*/ 40322500 w 24"/>
              <a:gd name="T9" fmla="*/ 20161250 h 24"/>
              <a:gd name="T10" fmla="*/ 40322500 w 2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16" y="0"/>
                </a:moveTo>
                <a:lnTo>
                  <a:pt x="24" y="16"/>
                </a:lnTo>
                <a:lnTo>
                  <a:pt x="8" y="24"/>
                </a:lnTo>
                <a:lnTo>
                  <a:pt x="0" y="16"/>
                </a:lnTo>
                <a:lnTo>
                  <a:pt x="16" y="8"/>
                </a:lnTo>
                <a:lnTo>
                  <a:pt x="16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22" name="Freeform 474"/>
          <p:cNvSpPr>
            <a:spLocks/>
          </p:cNvSpPr>
          <p:nvPr/>
        </p:nvSpPr>
        <p:spPr bwMode="auto">
          <a:xfrm>
            <a:off x="6070600" y="4102100"/>
            <a:ext cx="38100" cy="25400"/>
          </a:xfrm>
          <a:custGeom>
            <a:avLst/>
            <a:gdLst>
              <a:gd name="T0" fmla="*/ 60483750 w 24"/>
              <a:gd name="T1" fmla="*/ 20161250 h 16"/>
              <a:gd name="T2" fmla="*/ 60483750 w 24"/>
              <a:gd name="T3" fmla="*/ 40322500 h 16"/>
              <a:gd name="T4" fmla="*/ 0 w 24"/>
              <a:gd name="T5" fmla="*/ 40322500 h 16"/>
              <a:gd name="T6" fmla="*/ 0 w 24"/>
              <a:gd name="T7" fmla="*/ 0 h 16"/>
              <a:gd name="T8" fmla="*/ 40322500 w 24"/>
              <a:gd name="T9" fmla="*/ 0 h 16"/>
              <a:gd name="T10" fmla="*/ 60483750 w 24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24" y="8"/>
                </a:moveTo>
                <a:lnTo>
                  <a:pt x="24" y="16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24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23" name="Freeform 475"/>
          <p:cNvSpPr>
            <a:spLocks/>
          </p:cNvSpPr>
          <p:nvPr/>
        </p:nvSpPr>
        <p:spPr bwMode="auto">
          <a:xfrm>
            <a:off x="6057900" y="4102100"/>
            <a:ext cx="12700" cy="25400"/>
          </a:xfrm>
          <a:custGeom>
            <a:avLst/>
            <a:gdLst>
              <a:gd name="T0" fmla="*/ 20161250 w 8"/>
              <a:gd name="T1" fmla="*/ 40322500 h 16"/>
              <a:gd name="T2" fmla="*/ 20161250 w 8"/>
              <a:gd name="T3" fmla="*/ 40322500 h 16"/>
              <a:gd name="T4" fmla="*/ 0 w 8"/>
              <a:gd name="T5" fmla="*/ 40322500 h 16"/>
              <a:gd name="T6" fmla="*/ 0 w 8"/>
              <a:gd name="T7" fmla="*/ 0 h 16"/>
              <a:gd name="T8" fmla="*/ 20161250 w 8"/>
              <a:gd name="T9" fmla="*/ 0 h 16"/>
              <a:gd name="T10" fmla="*/ 20161250 w 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8" y="16"/>
                </a:moveTo>
                <a:lnTo>
                  <a:pt x="8" y="16"/>
                </a:ln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24" name="Freeform 476"/>
          <p:cNvSpPr>
            <a:spLocks/>
          </p:cNvSpPr>
          <p:nvPr/>
        </p:nvSpPr>
        <p:spPr bwMode="auto">
          <a:xfrm>
            <a:off x="6032500" y="4102100"/>
            <a:ext cx="25400" cy="38100"/>
          </a:xfrm>
          <a:custGeom>
            <a:avLst/>
            <a:gdLst>
              <a:gd name="T0" fmla="*/ 40322500 w 16"/>
              <a:gd name="T1" fmla="*/ 0 h 24"/>
              <a:gd name="T2" fmla="*/ 40322500 w 16"/>
              <a:gd name="T3" fmla="*/ 40322500 h 24"/>
              <a:gd name="T4" fmla="*/ 0 w 16"/>
              <a:gd name="T5" fmla="*/ 60483750 h 24"/>
              <a:gd name="T6" fmla="*/ 0 w 16"/>
              <a:gd name="T7" fmla="*/ 20161250 h 24"/>
              <a:gd name="T8" fmla="*/ 20161250 w 16"/>
              <a:gd name="T9" fmla="*/ 0 h 24"/>
              <a:gd name="T10" fmla="*/ 40322500 w 16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16" y="0"/>
                </a:moveTo>
                <a:lnTo>
                  <a:pt x="16" y="16"/>
                </a:lnTo>
                <a:lnTo>
                  <a:pt x="0" y="24"/>
                </a:ln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25" name="Freeform 477"/>
          <p:cNvSpPr>
            <a:spLocks/>
          </p:cNvSpPr>
          <p:nvPr/>
        </p:nvSpPr>
        <p:spPr bwMode="auto">
          <a:xfrm>
            <a:off x="6007100" y="4114800"/>
            <a:ext cx="25400" cy="25400"/>
          </a:xfrm>
          <a:custGeom>
            <a:avLst/>
            <a:gdLst>
              <a:gd name="T0" fmla="*/ 40322500 w 16"/>
              <a:gd name="T1" fmla="*/ 40322500 h 16"/>
              <a:gd name="T2" fmla="*/ 40322500 w 16"/>
              <a:gd name="T3" fmla="*/ 40322500 h 16"/>
              <a:gd name="T4" fmla="*/ 0 w 16"/>
              <a:gd name="T5" fmla="*/ 40322500 h 16"/>
              <a:gd name="T6" fmla="*/ 0 w 16"/>
              <a:gd name="T7" fmla="*/ 0 h 16"/>
              <a:gd name="T8" fmla="*/ 40322500 w 16"/>
              <a:gd name="T9" fmla="*/ 0 h 16"/>
              <a:gd name="T10" fmla="*/ 4032250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16"/>
                </a:moveTo>
                <a:lnTo>
                  <a:pt x="16" y="16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6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26" name="Freeform 478"/>
          <p:cNvSpPr>
            <a:spLocks/>
          </p:cNvSpPr>
          <p:nvPr/>
        </p:nvSpPr>
        <p:spPr bwMode="auto">
          <a:xfrm>
            <a:off x="6007100" y="4114800"/>
            <a:ext cx="1588" cy="25400"/>
          </a:xfrm>
          <a:custGeom>
            <a:avLst/>
            <a:gdLst>
              <a:gd name="T0" fmla="*/ 0 w 1588"/>
              <a:gd name="T1" fmla="*/ 0 h 16"/>
              <a:gd name="T2" fmla="*/ 0 w 1588"/>
              <a:gd name="T3" fmla="*/ 40322500 h 16"/>
              <a:gd name="T4" fmla="*/ 0 w 1588"/>
              <a:gd name="T5" fmla="*/ 40322500 h 16"/>
              <a:gd name="T6" fmla="*/ 0 w 1588"/>
              <a:gd name="T7" fmla="*/ 0 h 16"/>
              <a:gd name="T8" fmla="*/ 0 w 1588"/>
              <a:gd name="T9" fmla="*/ 0 h 16"/>
              <a:gd name="T10" fmla="*/ 0 w 1588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88"/>
              <a:gd name="T19" fmla="*/ 0 h 16"/>
              <a:gd name="T20" fmla="*/ 1588 w 158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88" h="16">
                <a:moveTo>
                  <a:pt x="0" y="0"/>
                </a:move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27" name="Freeform 479"/>
          <p:cNvSpPr>
            <a:spLocks/>
          </p:cNvSpPr>
          <p:nvPr/>
        </p:nvSpPr>
        <p:spPr bwMode="auto">
          <a:xfrm>
            <a:off x="5994400" y="4114800"/>
            <a:ext cx="12700" cy="25400"/>
          </a:xfrm>
          <a:custGeom>
            <a:avLst/>
            <a:gdLst>
              <a:gd name="T0" fmla="*/ 20161250 w 8"/>
              <a:gd name="T1" fmla="*/ 0 h 16"/>
              <a:gd name="T2" fmla="*/ 20161250 w 8"/>
              <a:gd name="T3" fmla="*/ 40322500 h 16"/>
              <a:gd name="T4" fmla="*/ 0 w 8"/>
              <a:gd name="T5" fmla="*/ 40322500 h 16"/>
              <a:gd name="T6" fmla="*/ 0 w 8"/>
              <a:gd name="T7" fmla="*/ 0 h 16"/>
              <a:gd name="T8" fmla="*/ 20161250 w 8"/>
              <a:gd name="T9" fmla="*/ 0 h 16"/>
              <a:gd name="T10" fmla="*/ 20161250 w 8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8" y="0"/>
                </a:moveTo>
                <a:lnTo>
                  <a:pt x="8" y="16"/>
                </a:ln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28" name="Freeform 480"/>
          <p:cNvSpPr>
            <a:spLocks/>
          </p:cNvSpPr>
          <p:nvPr/>
        </p:nvSpPr>
        <p:spPr bwMode="auto">
          <a:xfrm>
            <a:off x="5981700" y="4102100"/>
            <a:ext cx="25400" cy="38100"/>
          </a:xfrm>
          <a:custGeom>
            <a:avLst/>
            <a:gdLst>
              <a:gd name="T0" fmla="*/ 20161250 w 16"/>
              <a:gd name="T1" fmla="*/ 60483750 h 24"/>
              <a:gd name="T2" fmla="*/ 0 w 16"/>
              <a:gd name="T3" fmla="*/ 60483750 h 24"/>
              <a:gd name="T4" fmla="*/ 0 w 16"/>
              <a:gd name="T5" fmla="*/ 40322500 h 24"/>
              <a:gd name="T6" fmla="*/ 20161250 w 16"/>
              <a:gd name="T7" fmla="*/ 0 h 24"/>
              <a:gd name="T8" fmla="*/ 40322500 w 16"/>
              <a:gd name="T9" fmla="*/ 20161250 h 24"/>
              <a:gd name="T10" fmla="*/ 20161250 w 16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8" y="24"/>
                </a:moveTo>
                <a:lnTo>
                  <a:pt x="0" y="24"/>
                </a:lnTo>
                <a:lnTo>
                  <a:pt x="0" y="16"/>
                </a:lnTo>
                <a:lnTo>
                  <a:pt x="8" y="0"/>
                </a:lnTo>
                <a:lnTo>
                  <a:pt x="16" y="8"/>
                </a:lnTo>
                <a:lnTo>
                  <a:pt x="8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29" name="Freeform 481"/>
          <p:cNvSpPr>
            <a:spLocks/>
          </p:cNvSpPr>
          <p:nvPr/>
        </p:nvSpPr>
        <p:spPr bwMode="auto">
          <a:xfrm>
            <a:off x="5969000" y="4114800"/>
            <a:ext cx="25400" cy="12700"/>
          </a:xfrm>
          <a:custGeom>
            <a:avLst/>
            <a:gdLst>
              <a:gd name="T0" fmla="*/ 20161250 w 16"/>
              <a:gd name="T1" fmla="*/ 20161250 h 8"/>
              <a:gd name="T2" fmla="*/ 0 w 16"/>
              <a:gd name="T3" fmla="*/ 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0 h 8"/>
              <a:gd name="T10" fmla="*/ 2016125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8" y="8"/>
                </a:moveTo>
                <a:lnTo>
                  <a:pt x="0" y="0"/>
                </a:lnTo>
                <a:lnTo>
                  <a:pt x="16" y="0"/>
                </a:lnTo>
                <a:lnTo>
                  <a:pt x="8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30" name="Freeform 482"/>
          <p:cNvSpPr>
            <a:spLocks/>
          </p:cNvSpPr>
          <p:nvPr/>
        </p:nvSpPr>
        <p:spPr bwMode="auto">
          <a:xfrm>
            <a:off x="5969000" y="4089400"/>
            <a:ext cx="25400" cy="25400"/>
          </a:xfrm>
          <a:custGeom>
            <a:avLst/>
            <a:gdLst>
              <a:gd name="T0" fmla="*/ 40322500 w 16"/>
              <a:gd name="T1" fmla="*/ 40322500 h 16"/>
              <a:gd name="T2" fmla="*/ 0 w 16"/>
              <a:gd name="T3" fmla="*/ 40322500 h 16"/>
              <a:gd name="T4" fmla="*/ 0 w 16"/>
              <a:gd name="T5" fmla="*/ 0 h 16"/>
              <a:gd name="T6" fmla="*/ 40322500 w 16"/>
              <a:gd name="T7" fmla="*/ 0 h 16"/>
              <a:gd name="T8" fmla="*/ 40322500 w 16"/>
              <a:gd name="T9" fmla="*/ 40322500 h 16"/>
              <a:gd name="T10" fmla="*/ 4032250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16"/>
                </a:move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6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31" name="Freeform 483"/>
          <p:cNvSpPr>
            <a:spLocks/>
          </p:cNvSpPr>
          <p:nvPr/>
        </p:nvSpPr>
        <p:spPr bwMode="auto">
          <a:xfrm>
            <a:off x="5969000" y="4076700"/>
            <a:ext cx="25400" cy="12700"/>
          </a:xfrm>
          <a:custGeom>
            <a:avLst/>
            <a:gdLst>
              <a:gd name="T0" fmla="*/ 40322500 w 16"/>
              <a:gd name="T1" fmla="*/ 20161250 h 8"/>
              <a:gd name="T2" fmla="*/ 0 w 16"/>
              <a:gd name="T3" fmla="*/ 2016125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20161250 h 8"/>
              <a:gd name="T10" fmla="*/ 4032250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8"/>
                </a:move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32" name="Freeform 484"/>
          <p:cNvSpPr>
            <a:spLocks/>
          </p:cNvSpPr>
          <p:nvPr/>
        </p:nvSpPr>
        <p:spPr bwMode="auto">
          <a:xfrm>
            <a:off x="5969000" y="4064000"/>
            <a:ext cx="38100" cy="25400"/>
          </a:xfrm>
          <a:custGeom>
            <a:avLst/>
            <a:gdLst>
              <a:gd name="T0" fmla="*/ 0 w 24"/>
              <a:gd name="T1" fmla="*/ 20161250 h 16"/>
              <a:gd name="T2" fmla="*/ 0 w 24"/>
              <a:gd name="T3" fmla="*/ 20161250 h 16"/>
              <a:gd name="T4" fmla="*/ 20161250 w 24"/>
              <a:gd name="T5" fmla="*/ 0 h 16"/>
              <a:gd name="T6" fmla="*/ 60483750 w 24"/>
              <a:gd name="T7" fmla="*/ 20161250 h 16"/>
              <a:gd name="T8" fmla="*/ 40322500 w 24"/>
              <a:gd name="T9" fmla="*/ 40322500 h 16"/>
              <a:gd name="T10" fmla="*/ 0 w 24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24" y="8"/>
                </a:lnTo>
                <a:lnTo>
                  <a:pt x="16" y="16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33" name="Freeform 485"/>
          <p:cNvSpPr>
            <a:spLocks/>
          </p:cNvSpPr>
          <p:nvPr/>
        </p:nvSpPr>
        <p:spPr bwMode="auto">
          <a:xfrm>
            <a:off x="5981700" y="4038600"/>
            <a:ext cx="38100" cy="38100"/>
          </a:xfrm>
          <a:custGeom>
            <a:avLst/>
            <a:gdLst>
              <a:gd name="T0" fmla="*/ 40322500 w 24"/>
              <a:gd name="T1" fmla="*/ 60483750 h 24"/>
              <a:gd name="T2" fmla="*/ 0 w 24"/>
              <a:gd name="T3" fmla="*/ 40322500 h 24"/>
              <a:gd name="T4" fmla="*/ 20161250 w 24"/>
              <a:gd name="T5" fmla="*/ 0 h 24"/>
              <a:gd name="T6" fmla="*/ 60483750 w 24"/>
              <a:gd name="T7" fmla="*/ 40322500 h 24"/>
              <a:gd name="T8" fmla="*/ 40322500 w 24"/>
              <a:gd name="T9" fmla="*/ 60483750 h 24"/>
              <a:gd name="T10" fmla="*/ 40322500 w 24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16" y="24"/>
                </a:moveTo>
                <a:lnTo>
                  <a:pt x="0" y="16"/>
                </a:lnTo>
                <a:lnTo>
                  <a:pt x="8" y="0"/>
                </a:lnTo>
                <a:lnTo>
                  <a:pt x="24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34" name="Freeform 486"/>
          <p:cNvSpPr>
            <a:spLocks/>
          </p:cNvSpPr>
          <p:nvPr/>
        </p:nvSpPr>
        <p:spPr bwMode="auto">
          <a:xfrm>
            <a:off x="5994400" y="4025900"/>
            <a:ext cx="38100" cy="38100"/>
          </a:xfrm>
          <a:custGeom>
            <a:avLst/>
            <a:gdLst>
              <a:gd name="T0" fmla="*/ 0 w 24"/>
              <a:gd name="T1" fmla="*/ 20161250 h 24"/>
              <a:gd name="T2" fmla="*/ 0 w 24"/>
              <a:gd name="T3" fmla="*/ 20161250 h 24"/>
              <a:gd name="T4" fmla="*/ 20161250 w 24"/>
              <a:gd name="T5" fmla="*/ 0 h 24"/>
              <a:gd name="T6" fmla="*/ 60483750 w 24"/>
              <a:gd name="T7" fmla="*/ 20161250 h 24"/>
              <a:gd name="T8" fmla="*/ 20161250 w 24"/>
              <a:gd name="T9" fmla="*/ 60483750 h 24"/>
              <a:gd name="T10" fmla="*/ 0 w 24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24" y="8"/>
                </a:lnTo>
                <a:lnTo>
                  <a:pt x="8" y="24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35" name="Freeform 487"/>
          <p:cNvSpPr>
            <a:spLocks/>
          </p:cNvSpPr>
          <p:nvPr/>
        </p:nvSpPr>
        <p:spPr bwMode="auto">
          <a:xfrm>
            <a:off x="6007100" y="3987800"/>
            <a:ext cx="50800" cy="50800"/>
          </a:xfrm>
          <a:custGeom>
            <a:avLst/>
            <a:gdLst>
              <a:gd name="T0" fmla="*/ 40322500 w 32"/>
              <a:gd name="T1" fmla="*/ 80645000 h 32"/>
              <a:gd name="T2" fmla="*/ 0 w 32"/>
              <a:gd name="T3" fmla="*/ 60483750 h 32"/>
              <a:gd name="T4" fmla="*/ 40322500 w 32"/>
              <a:gd name="T5" fmla="*/ 0 h 32"/>
              <a:gd name="T6" fmla="*/ 80645000 w 32"/>
              <a:gd name="T7" fmla="*/ 40322500 h 32"/>
              <a:gd name="T8" fmla="*/ 40322500 w 32"/>
              <a:gd name="T9" fmla="*/ 80645000 h 32"/>
              <a:gd name="T10" fmla="*/ 40322500 w 32"/>
              <a:gd name="T11" fmla="*/ 8064500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32"/>
              <a:gd name="T20" fmla="*/ 32 w 32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32">
                <a:moveTo>
                  <a:pt x="16" y="32"/>
                </a:moveTo>
                <a:lnTo>
                  <a:pt x="0" y="24"/>
                </a:lnTo>
                <a:lnTo>
                  <a:pt x="16" y="0"/>
                </a:lnTo>
                <a:lnTo>
                  <a:pt x="32" y="16"/>
                </a:lnTo>
                <a:lnTo>
                  <a:pt x="16" y="32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36" name="Freeform 488"/>
          <p:cNvSpPr>
            <a:spLocks/>
          </p:cNvSpPr>
          <p:nvPr/>
        </p:nvSpPr>
        <p:spPr bwMode="auto">
          <a:xfrm>
            <a:off x="6032500" y="3962400"/>
            <a:ext cx="50800" cy="50800"/>
          </a:xfrm>
          <a:custGeom>
            <a:avLst/>
            <a:gdLst>
              <a:gd name="T0" fmla="*/ 0 w 32"/>
              <a:gd name="T1" fmla="*/ 40322500 h 32"/>
              <a:gd name="T2" fmla="*/ 0 w 32"/>
              <a:gd name="T3" fmla="*/ 40322500 h 32"/>
              <a:gd name="T4" fmla="*/ 40322500 w 32"/>
              <a:gd name="T5" fmla="*/ 0 h 32"/>
              <a:gd name="T6" fmla="*/ 80645000 w 32"/>
              <a:gd name="T7" fmla="*/ 40322500 h 32"/>
              <a:gd name="T8" fmla="*/ 20161250 w 32"/>
              <a:gd name="T9" fmla="*/ 80645000 h 32"/>
              <a:gd name="T10" fmla="*/ 0 w 32"/>
              <a:gd name="T11" fmla="*/ 4032250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32"/>
              <a:gd name="T20" fmla="*/ 32 w 32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32">
                <a:moveTo>
                  <a:pt x="0" y="16"/>
                </a:moveTo>
                <a:lnTo>
                  <a:pt x="0" y="16"/>
                </a:lnTo>
                <a:lnTo>
                  <a:pt x="16" y="0"/>
                </a:lnTo>
                <a:lnTo>
                  <a:pt x="32" y="16"/>
                </a:lnTo>
                <a:lnTo>
                  <a:pt x="8" y="32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37" name="Freeform 489"/>
          <p:cNvSpPr>
            <a:spLocks/>
          </p:cNvSpPr>
          <p:nvPr/>
        </p:nvSpPr>
        <p:spPr bwMode="auto">
          <a:xfrm>
            <a:off x="5295900" y="3492500"/>
            <a:ext cx="723900" cy="558800"/>
          </a:xfrm>
          <a:custGeom>
            <a:avLst/>
            <a:gdLst>
              <a:gd name="T0" fmla="*/ 282257500 w 456"/>
              <a:gd name="T1" fmla="*/ 745966250 h 352"/>
              <a:gd name="T2" fmla="*/ 322580000 w 456"/>
              <a:gd name="T3" fmla="*/ 745966250 h 352"/>
              <a:gd name="T4" fmla="*/ 383063750 w 456"/>
              <a:gd name="T5" fmla="*/ 705643750 h 352"/>
              <a:gd name="T6" fmla="*/ 463708750 w 456"/>
              <a:gd name="T7" fmla="*/ 665321250 h 352"/>
              <a:gd name="T8" fmla="*/ 524192500 w 456"/>
              <a:gd name="T9" fmla="*/ 645160000 h 352"/>
              <a:gd name="T10" fmla="*/ 604837500 w 456"/>
              <a:gd name="T11" fmla="*/ 604837500 h 352"/>
              <a:gd name="T12" fmla="*/ 705643750 w 456"/>
              <a:gd name="T13" fmla="*/ 544353750 h 352"/>
              <a:gd name="T14" fmla="*/ 745966250 w 456"/>
              <a:gd name="T15" fmla="*/ 524192500 h 352"/>
              <a:gd name="T16" fmla="*/ 806450000 w 456"/>
              <a:gd name="T17" fmla="*/ 524192500 h 352"/>
              <a:gd name="T18" fmla="*/ 826611250 w 456"/>
              <a:gd name="T19" fmla="*/ 524192500 h 352"/>
              <a:gd name="T20" fmla="*/ 846772500 w 456"/>
              <a:gd name="T21" fmla="*/ 524192500 h 352"/>
              <a:gd name="T22" fmla="*/ 846772500 w 456"/>
              <a:gd name="T23" fmla="*/ 564515000 h 352"/>
              <a:gd name="T24" fmla="*/ 826611250 w 456"/>
              <a:gd name="T25" fmla="*/ 564515000 h 352"/>
              <a:gd name="T26" fmla="*/ 786288750 w 456"/>
              <a:gd name="T27" fmla="*/ 604837500 h 352"/>
              <a:gd name="T28" fmla="*/ 745966250 w 456"/>
              <a:gd name="T29" fmla="*/ 665321250 h 352"/>
              <a:gd name="T30" fmla="*/ 725805000 w 456"/>
              <a:gd name="T31" fmla="*/ 705643750 h 352"/>
              <a:gd name="T32" fmla="*/ 705643750 w 456"/>
              <a:gd name="T33" fmla="*/ 745966250 h 352"/>
              <a:gd name="T34" fmla="*/ 685482500 w 456"/>
              <a:gd name="T35" fmla="*/ 786288750 h 352"/>
              <a:gd name="T36" fmla="*/ 665321250 w 456"/>
              <a:gd name="T37" fmla="*/ 826611250 h 352"/>
              <a:gd name="T38" fmla="*/ 685482500 w 456"/>
              <a:gd name="T39" fmla="*/ 866933750 h 352"/>
              <a:gd name="T40" fmla="*/ 725805000 w 456"/>
              <a:gd name="T41" fmla="*/ 887095000 h 352"/>
              <a:gd name="T42" fmla="*/ 766127500 w 456"/>
              <a:gd name="T43" fmla="*/ 887095000 h 352"/>
              <a:gd name="T44" fmla="*/ 846772500 w 456"/>
              <a:gd name="T45" fmla="*/ 887095000 h 352"/>
              <a:gd name="T46" fmla="*/ 907256250 w 456"/>
              <a:gd name="T47" fmla="*/ 866933750 h 352"/>
              <a:gd name="T48" fmla="*/ 967740000 w 456"/>
              <a:gd name="T49" fmla="*/ 846772500 h 352"/>
              <a:gd name="T50" fmla="*/ 1008062500 w 456"/>
              <a:gd name="T51" fmla="*/ 806450000 h 352"/>
              <a:gd name="T52" fmla="*/ 1068546250 w 456"/>
              <a:gd name="T53" fmla="*/ 766127500 h 352"/>
              <a:gd name="T54" fmla="*/ 1088707500 w 456"/>
              <a:gd name="T55" fmla="*/ 725805000 h 352"/>
              <a:gd name="T56" fmla="*/ 1129030000 w 456"/>
              <a:gd name="T57" fmla="*/ 665321250 h 352"/>
              <a:gd name="T58" fmla="*/ 1149191250 w 456"/>
              <a:gd name="T59" fmla="*/ 564515000 h 352"/>
              <a:gd name="T60" fmla="*/ 1129030000 w 456"/>
              <a:gd name="T61" fmla="*/ 483870000 h 352"/>
              <a:gd name="T62" fmla="*/ 1108868750 w 456"/>
              <a:gd name="T63" fmla="*/ 423386250 h 352"/>
              <a:gd name="T64" fmla="*/ 1048385000 w 456"/>
              <a:gd name="T65" fmla="*/ 322580000 h 352"/>
              <a:gd name="T66" fmla="*/ 1008062500 w 456"/>
              <a:gd name="T67" fmla="*/ 262096250 h 352"/>
              <a:gd name="T68" fmla="*/ 887095000 w 456"/>
              <a:gd name="T69" fmla="*/ 181451250 h 352"/>
              <a:gd name="T70" fmla="*/ 806450000 w 456"/>
              <a:gd name="T71" fmla="*/ 181451250 h 352"/>
              <a:gd name="T72" fmla="*/ 725805000 w 456"/>
              <a:gd name="T73" fmla="*/ 221773750 h 352"/>
              <a:gd name="T74" fmla="*/ 624998750 w 456"/>
              <a:gd name="T75" fmla="*/ 302418750 h 352"/>
              <a:gd name="T76" fmla="*/ 544353750 w 456"/>
              <a:gd name="T77" fmla="*/ 362902500 h 352"/>
              <a:gd name="T78" fmla="*/ 504031250 w 456"/>
              <a:gd name="T79" fmla="*/ 403225000 h 352"/>
              <a:gd name="T80" fmla="*/ 463708750 w 456"/>
              <a:gd name="T81" fmla="*/ 403225000 h 352"/>
              <a:gd name="T82" fmla="*/ 463708750 w 456"/>
              <a:gd name="T83" fmla="*/ 403225000 h 352"/>
              <a:gd name="T84" fmla="*/ 483870000 w 456"/>
              <a:gd name="T85" fmla="*/ 302418750 h 352"/>
              <a:gd name="T86" fmla="*/ 483870000 w 456"/>
              <a:gd name="T87" fmla="*/ 221773750 h 352"/>
              <a:gd name="T88" fmla="*/ 483870000 w 456"/>
              <a:gd name="T89" fmla="*/ 181451250 h 352"/>
              <a:gd name="T90" fmla="*/ 483870000 w 456"/>
              <a:gd name="T91" fmla="*/ 120967500 h 352"/>
              <a:gd name="T92" fmla="*/ 483870000 w 456"/>
              <a:gd name="T93" fmla="*/ 100806250 h 352"/>
              <a:gd name="T94" fmla="*/ 483870000 w 456"/>
              <a:gd name="T95" fmla="*/ 60483750 h 352"/>
              <a:gd name="T96" fmla="*/ 463708750 w 456"/>
              <a:gd name="T97" fmla="*/ 20161250 h 352"/>
              <a:gd name="T98" fmla="*/ 443547500 w 456"/>
              <a:gd name="T99" fmla="*/ 0 h 352"/>
              <a:gd name="T100" fmla="*/ 423386250 w 456"/>
              <a:gd name="T101" fmla="*/ 0 h 352"/>
              <a:gd name="T102" fmla="*/ 362902500 w 456"/>
              <a:gd name="T103" fmla="*/ 0 h 352"/>
              <a:gd name="T104" fmla="*/ 302418750 w 456"/>
              <a:gd name="T105" fmla="*/ 60483750 h 352"/>
              <a:gd name="T106" fmla="*/ 221773750 w 456"/>
              <a:gd name="T107" fmla="*/ 141128750 h 352"/>
              <a:gd name="T108" fmla="*/ 141128750 w 456"/>
              <a:gd name="T109" fmla="*/ 241935000 h 352"/>
              <a:gd name="T110" fmla="*/ 100806250 w 456"/>
              <a:gd name="T111" fmla="*/ 302418750 h 352"/>
              <a:gd name="T112" fmla="*/ 60483750 w 456"/>
              <a:gd name="T113" fmla="*/ 403225000 h 352"/>
              <a:gd name="T114" fmla="*/ 0 w 456"/>
              <a:gd name="T115" fmla="*/ 524192500 h 352"/>
              <a:gd name="T116" fmla="*/ 0 w 456"/>
              <a:gd name="T117" fmla="*/ 624998750 h 352"/>
              <a:gd name="T118" fmla="*/ 60483750 w 456"/>
              <a:gd name="T119" fmla="*/ 745966250 h 352"/>
              <a:gd name="T120" fmla="*/ 141128750 w 456"/>
              <a:gd name="T121" fmla="*/ 766127500 h 352"/>
              <a:gd name="T122" fmla="*/ 181451250 w 456"/>
              <a:gd name="T123" fmla="*/ 766127500 h 352"/>
              <a:gd name="T124" fmla="*/ 221773750 w 456"/>
              <a:gd name="T125" fmla="*/ 766127500 h 35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456"/>
              <a:gd name="T190" fmla="*/ 0 h 352"/>
              <a:gd name="T191" fmla="*/ 456 w 456"/>
              <a:gd name="T192" fmla="*/ 352 h 35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456" h="352">
                <a:moveTo>
                  <a:pt x="96" y="304"/>
                </a:moveTo>
                <a:lnTo>
                  <a:pt x="104" y="304"/>
                </a:lnTo>
                <a:lnTo>
                  <a:pt x="112" y="296"/>
                </a:lnTo>
                <a:lnTo>
                  <a:pt x="120" y="296"/>
                </a:lnTo>
                <a:lnTo>
                  <a:pt x="128" y="296"/>
                </a:lnTo>
                <a:lnTo>
                  <a:pt x="136" y="288"/>
                </a:lnTo>
                <a:lnTo>
                  <a:pt x="144" y="288"/>
                </a:lnTo>
                <a:lnTo>
                  <a:pt x="152" y="280"/>
                </a:lnTo>
                <a:lnTo>
                  <a:pt x="160" y="280"/>
                </a:lnTo>
                <a:lnTo>
                  <a:pt x="168" y="272"/>
                </a:lnTo>
                <a:lnTo>
                  <a:pt x="184" y="264"/>
                </a:lnTo>
                <a:lnTo>
                  <a:pt x="192" y="256"/>
                </a:lnTo>
                <a:lnTo>
                  <a:pt x="208" y="256"/>
                </a:lnTo>
                <a:lnTo>
                  <a:pt x="216" y="248"/>
                </a:lnTo>
                <a:lnTo>
                  <a:pt x="232" y="240"/>
                </a:lnTo>
                <a:lnTo>
                  <a:pt x="240" y="240"/>
                </a:lnTo>
                <a:lnTo>
                  <a:pt x="256" y="232"/>
                </a:lnTo>
                <a:lnTo>
                  <a:pt x="264" y="224"/>
                </a:lnTo>
                <a:lnTo>
                  <a:pt x="280" y="216"/>
                </a:lnTo>
                <a:lnTo>
                  <a:pt x="288" y="216"/>
                </a:lnTo>
                <a:lnTo>
                  <a:pt x="296" y="208"/>
                </a:lnTo>
                <a:lnTo>
                  <a:pt x="304" y="208"/>
                </a:lnTo>
                <a:lnTo>
                  <a:pt x="312" y="208"/>
                </a:lnTo>
                <a:lnTo>
                  <a:pt x="320" y="208"/>
                </a:lnTo>
                <a:lnTo>
                  <a:pt x="328" y="208"/>
                </a:lnTo>
                <a:lnTo>
                  <a:pt x="336" y="208"/>
                </a:lnTo>
                <a:lnTo>
                  <a:pt x="336" y="216"/>
                </a:lnTo>
                <a:lnTo>
                  <a:pt x="336" y="224"/>
                </a:lnTo>
                <a:lnTo>
                  <a:pt x="328" y="224"/>
                </a:lnTo>
                <a:lnTo>
                  <a:pt x="320" y="232"/>
                </a:lnTo>
                <a:lnTo>
                  <a:pt x="320" y="240"/>
                </a:lnTo>
                <a:lnTo>
                  <a:pt x="312" y="240"/>
                </a:lnTo>
                <a:lnTo>
                  <a:pt x="312" y="248"/>
                </a:lnTo>
                <a:lnTo>
                  <a:pt x="304" y="256"/>
                </a:lnTo>
                <a:lnTo>
                  <a:pt x="296" y="264"/>
                </a:lnTo>
                <a:lnTo>
                  <a:pt x="296" y="272"/>
                </a:lnTo>
                <a:lnTo>
                  <a:pt x="288" y="280"/>
                </a:lnTo>
                <a:lnTo>
                  <a:pt x="280" y="288"/>
                </a:lnTo>
                <a:lnTo>
                  <a:pt x="280" y="296"/>
                </a:lnTo>
                <a:lnTo>
                  <a:pt x="272" y="304"/>
                </a:lnTo>
                <a:lnTo>
                  <a:pt x="272" y="312"/>
                </a:lnTo>
                <a:lnTo>
                  <a:pt x="272" y="320"/>
                </a:lnTo>
                <a:lnTo>
                  <a:pt x="264" y="328"/>
                </a:lnTo>
                <a:lnTo>
                  <a:pt x="272" y="328"/>
                </a:lnTo>
                <a:lnTo>
                  <a:pt x="272" y="336"/>
                </a:lnTo>
                <a:lnTo>
                  <a:pt x="272" y="344"/>
                </a:lnTo>
                <a:lnTo>
                  <a:pt x="280" y="344"/>
                </a:lnTo>
                <a:lnTo>
                  <a:pt x="288" y="352"/>
                </a:lnTo>
                <a:lnTo>
                  <a:pt x="296" y="352"/>
                </a:lnTo>
                <a:lnTo>
                  <a:pt x="304" y="352"/>
                </a:lnTo>
                <a:lnTo>
                  <a:pt x="320" y="352"/>
                </a:lnTo>
                <a:lnTo>
                  <a:pt x="336" y="352"/>
                </a:lnTo>
                <a:lnTo>
                  <a:pt x="344" y="352"/>
                </a:lnTo>
                <a:lnTo>
                  <a:pt x="352" y="352"/>
                </a:lnTo>
                <a:lnTo>
                  <a:pt x="360" y="344"/>
                </a:lnTo>
                <a:lnTo>
                  <a:pt x="376" y="336"/>
                </a:lnTo>
                <a:lnTo>
                  <a:pt x="384" y="336"/>
                </a:lnTo>
                <a:lnTo>
                  <a:pt x="392" y="336"/>
                </a:lnTo>
                <a:lnTo>
                  <a:pt x="400" y="328"/>
                </a:lnTo>
                <a:lnTo>
                  <a:pt x="400" y="320"/>
                </a:lnTo>
                <a:lnTo>
                  <a:pt x="408" y="320"/>
                </a:lnTo>
                <a:lnTo>
                  <a:pt x="416" y="312"/>
                </a:lnTo>
                <a:lnTo>
                  <a:pt x="424" y="304"/>
                </a:lnTo>
                <a:lnTo>
                  <a:pt x="424" y="296"/>
                </a:lnTo>
                <a:lnTo>
                  <a:pt x="432" y="288"/>
                </a:lnTo>
                <a:lnTo>
                  <a:pt x="440" y="280"/>
                </a:lnTo>
                <a:lnTo>
                  <a:pt x="440" y="272"/>
                </a:lnTo>
                <a:lnTo>
                  <a:pt x="448" y="264"/>
                </a:lnTo>
                <a:lnTo>
                  <a:pt x="448" y="248"/>
                </a:lnTo>
                <a:lnTo>
                  <a:pt x="456" y="232"/>
                </a:lnTo>
                <a:lnTo>
                  <a:pt x="456" y="224"/>
                </a:lnTo>
                <a:lnTo>
                  <a:pt x="448" y="208"/>
                </a:lnTo>
                <a:lnTo>
                  <a:pt x="448" y="192"/>
                </a:lnTo>
                <a:lnTo>
                  <a:pt x="448" y="184"/>
                </a:lnTo>
                <a:lnTo>
                  <a:pt x="440" y="176"/>
                </a:lnTo>
                <a:lnTo>
                  <a:pt x="440" y="168"/>
                </a:lnTo>
                <a:lnTo>
                  <a:pt x="432" y="152"/>
                </a:lnTo>
                <a:lnTo>
                  <a:pt x="424" y="144"/>
                </a:lnTo>
                <a:lnTo>
                  <a:pt x="416" y="128"/>
                </a:lnTo>
                <a:lnTo>
                  <a:pt x="408" y="112"/>
                </a:lnTo>
                <a:lnTo>
                  <a:pt x="400" y="104"/>
                </a:lnTo>
                <a:lnTo>
                  <a:pt x="392" y="96"/>
                </a:lnTo>
                <a:lnTo>
                  <a:pt x="368" y="80"/>
                </a:lnTo>
                <a:lnTo>
                  <a:pt x="352" y="72"/>
                </a:lnTo>
                <a:lnTo>
                  <a:pt x="344" y="72"/>
                </a:lnTo>
                <a:lnTo>
                  <a:pt x="328" y="72"/>
                </a:lnTo>
                <a:lnTo>
                  <a:pt x="320" y="72"/>
                </a:lnTo>
                <a:lnTo>
                  <a:pt x="304" y="80"/>
                </a:lnTo>
                <a:lnTo>
                  <a:pt x="288" y="88"/>
                </a:lnTo>
                <a:lnTo>
                  <a:pt x="272" y="96"/>
                </a:lnTo>
                <a:lnTo>
                  <a:pt x="264" y="104"/>
                </a:lnTo>
                <a:lnTo>
                  <a:pt x="248" y="120"/>
                </a:lnTo>
                <a:lnTo>
                  <a:pt x="240" y="128"/>
                </a:lnTo>
                <a:lnTo>
                  <a:pt x="224" y="136"/>
                </a:lnTo>
                <a:lnTo>
                  <a:pt x="216" y="144"/>
                </a:lnTo>
                <a:lnTo>
                  <a:pt x="208" y="152"/>
                </a:lnTo>
                <a:lnTo>
                  <a:pt x="200" y="160"/>
                </a:lnTo>
                <a:lnTo>
                  <a:pt x="192" y="160"/>
                </a:lnTo>
                <a:lnTo>
                  <a:pt x="184" y="160"/>
                </a:lnTo>
                <a:lnTo>
                  <a:pt x="184" y="144"/>
                </a:lnTo>
                <a:lnTo>
                  <a:pt x="192" y="136"/>
                </a:lnTo>
                <a:lnTo>
                  <a:pt x="192" y="120"/>
                </a:lnTo>
                <a:lnTo>
                  <a:pt x="192" y="104"/>
                </a:lnTo>
                <a:lnTo>
                  <a:pt x="192" y="88"/>
                </a:lnTo>
                <a:lnTo>
                  <a:pt x="192" y="80"/>
                </a:lnTo>
                <a:lnTo>
                  <a:pt x="192" y="72"/>
                </a:lnTo>
                <a:lnTo>
                  <a:pt x="192" y="64"/>
                </a:lnTo>
                <a:lnTo>
                  <a:pt x="192" y="56"/>
                </a:lnTo>
                <a:lnTo>
                  <a:pt x="192" y="48"/>
                </a:lnTo>
                <a:lnTo>
                  <a:pt x="192" y="40"/>
                </a:lnTo>
                <a:lnTo>
                  <a:pt x="192" y="32"/>
                </a:lnTo>
                <a:lnTo>
                  <a:pt x="192" y="24"/>
                </a:lnTo>
                <a:lnTo>
                  <a:pt x="192" y="16"/>
                </a:lnTo>
                <a:lnTo>
                  <a:pt x="184" y="8"/>
                </a:lnTo>
                <a:lnTo>
                  <a:pt x="184" y="0"/>
                </a:lnTo>
                <a:lnTo>
                  <a:pt x="176" y="0"/>
                </a:lnTo>
                <a:lnTo>
                  <a:pt x="168" y="0"/>
                </a:lnTo>
                <a:lnTo>
                  <a:pt x="160" y="0"/>
                </a:lnTo>
                <a:lnTo>
                  <a:pt x="152" y="0"/>
                </a:lnTo>
                <a:lnTo>
                  <a:pt x="144" y="0"/>
                </a:lnTo>
                <a:lnTo>
                  <a:pt x="136" y="8"/>
                </a:lnTo>
                <a:lnTo>
                  <a:pt x="128" y="16"/>
                </a:lnTo>
                <a:lnTo>
                  <a:pt x="120" y="24"/>
                </a:lnTo>
                <a:lnTo>
                  <a:pt x="112" y="32"/>
                </a:lnTo>
                <a:lnTo>
                  <a:pt x="96" y="40"/>
                </a:lnTo>
                <a:lnTo>
                  <a:pt x="88" y="56"/>
                </a:lnTo>
                <a:lnTo>
                  <a:pt x="80" y="72"/>
                </a:lnTo>
                <a:lnTo>
                  <a:pt x="64" y="88"/>
                </a:lnTo>
                <a:lnTo>
                  <a:pt x="56" y="96"/>
                </a:lnTo>
                <a:lnTo>
                  <a:pt x="48" y="104"/>
                </a:lnTo>
                <a:lnTo>
                  <a:pt x="48" y="112"/>
                </a:lnTo>
                <a:lnTo>
                  <a:pt x="40" y="120"/>
                </a:lnTo>
                <a:lnTo>
                  <a:pt x="40" y="128"/>
                </a:lnTo>
                <a:lnTo>
                  <a:pt x="32" y="144"/>
                </a:lnTo>
                <a:lnTo>
                  <a:pt x="24" y="160"/>
                </a:lnTo>
                <a:lnTo>
                  <a:pt x="16" y="176"/>
                </a:lnTo>
                <a:lnTo>
                  <a:pt x="8" y="184"/>
                </a:lnTo>
                <a:lnTo>
                  <a:pt x="8" y="200"/>
                </a:lnTo>
                <a:lnTo>
                  <a:pt x="0" y="208"/>
                </a:lnTo>
                <a:lnTo>
                  <a:pt x="0" y="224"/>
                </a:lnTo>
                <a:lnTo>
                  <a:pt x="0" y="248"/>
                </a:lnTo>
                <a:lnTo>
                  <a:pt x="8" y="272"/>
                </a:lnTo>
                <a:lnTo>
                  <a:pt x="16" y="288"/>
                </a:lnTo>
                <a:lnTo>
                  <a:pt x="24" y="296"/>
                </a:lnTo>
                <a:lnTo>
                  <a:pt x="40" y="304"/>
                </a:lnTo>
                <a:lnTo>
                  <a:pt x="48" y="304"/>
                </a:lnTo>
                <a:lnTo>
                  <a:pt x="56" y="304"/>
                </a:lnTo>
                <a:lnTo>
                  <a:pt x="64" y="304"/>
                </a:lnTo>
                <a:lnTo>
                  <a:pt x="72" y="304"/>
                </a:lnTo>
                <a:lnTo>
                  <a:pt x="80" y="304"/>
                </a:lnTo>
                <a:lnTo>
                  <a:pt x="88" y="304"/>
                </a:lnTo>
                <a:lnTo>
                  <a:pt x="96" y="30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38" name="Freeform 490"/>
          <p:cNvSpPr>
            <a:spLocks/>
          </p:cNvSpPr>
          <p:nvPr/>
        </p:nvSpPr>
        <p:spPr bwMode="auto">
          <a:xfrm>
            <a:off x="5448300" y="3962400"/>
            <a:ext cx="25400" cy="25400"/>
          </a:xfrm>
          <a:custGeom>
            <a:avLst/>
            <a:gdLst>
              <a:gd name="T0" fmla="*/ 20161250 w 16"/>
              <a:gd name="T1" fmla="*/ 40322500 h 16"/>
              <a:gd name="T2" fmla="*/ 0 w 16"/>
              <a:gd name="T3" fmla="*/ 0 h 16"/>
              <a:gd name="T4" fmla="*/ 20161250 w 16"/>
              <a:gd name="T5" fmla="*/ 0 h 16"/>
              <a:gd name="T6" fmla="*/ 40322500 w 16"/>
              <a:gd name="T7" fmla="*/ 40322500 h 16"/>
              <a:gd name="T8" fmla="*/ 20161250 w 16"/>
              <a:gd name="T9" fmla="*/ 40322500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16"/>
              <a:gd name="T17" fmla="*/ 16 w 16"/>
              <a:gd name="T18" fmla="*/ 16 h 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16">
                <a:moveTo>
                  <a:pt x="8" y="16"/>
                </a:moveTo>
                <a:lnTo>
                  <a:pt x="0" y="0"/>
                </a:lnTo>
                <a:lnTo>
                  <a:pt x="8" y="0"/>
                </a:lnTo>
                <a:lnTo>
                  <a:pt x="16" y="16"/>
                </a:lnTo>
                <a:lnTo>
                  <a:pt x="8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39" name="Freeform 491"/>
          <p:cNvSpPr>
            <a:spLocks/>
          </p:cNvSpPr>
          <p:nvPr/>
        </p:nvSpPr>
        <p:spPr bwMode="auto">
          <a:xfrm>
            <a:off x="5461000" y="3949700"/>
            <a:ext cx="25400" cy="38100"/>
          </a:xfrm>
          <a:custGeom>
            <a:avLst/>
            <a:gdLst>
              <a:gd name="T0" fmla="*/ 20161250 w 16"/>
              <a:gd name="T1" fmla="*/ 60483750 h 24"/>
              <a:gd name="T2" fmla="*/ 0 w 16"/>
              <a:gd name="T3" fmla="*/ 20161250 h 24"/>
              <a:gd name="T4" fmla="*/ 20161250 w 16"/>
              <a:gd name="T5" fmla="*/ 0 h 24"/>
              <a:gd name="T6" fmla="*/ 40322500 w 16"/>
              <a:gd name="T7" fmla="*/ 40322500 h 24"/>
              <a:gd name="T8" fmla="*/ 20161250 w 16"/>
              <a:gd name="T9" fmla="*/ 60483750 h 24"/>
              <a:gd name="T10" fmla="*/ 20161250 w 16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8" y="24"/>
                </a:moveTo>
                <a:lnTo>
                  <a:pt x="0" y="8"/>
                </a:lnTo>
                <a:lnTo>
                  <a:pt x="8" y="0"/>
                </a:lnTo>
                <a:lnTo>
                  <a:pt x="16" y="16"/>
                </a:lnTo>
                <a:lnTo>
                  <a:pt x="8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40" name="Freeform 492"/>
          <p:cNvSpPr>
            <a:spLocks/>
          </p:cNvSpPr>
          <p:nvPr/>
        </p:nvSpPr>
        <p:spPr bwMode="auto">
          <a:xfrm>
            <a:off x="5473700" y="3949700"/>
            <a:ext cx="12700" cy="25400"/>
          </a:xfrm>
          <a:custGeom>
            <a:avLst/>
            <a:gdLst>
              <a:gd name="T0" fmla="*/ 20161250 w 8"/>
              <a:gd name="T1" fmla="*/ 40322500 h 16"/>
              <a:gd name="T2" fmla="*/ 0 w 8"/>
              <a:gd name="T3" fmla="*/ 0 h 16"/>
              <a:gd name="T4" fmla="*/ 20161250 w 8"/>
              <a:gd name="T5" fmla="*/ 0 h 16"/>
              <a:gd name="T6" fmla="*/ 20161250 w 8"/>
              <a:gd name="T7" fmla="*/ 40322500 h 16"/>
              <a:gd name="T8" fmla="*/ 20161250 w 8"/>
              <a:gd name="T9" fmla="*/ 40322500 h 16"/>
              <a:gd name="T10" fmla="*/ 20161250 w 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8" y="16"/>
                </a:move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41" name="Freeform 493"/>
          <p:cNvSpPr>
            <a:spLocks/>
          </p:cNvSpPr>
          <p:nvPr/>
        </p:nvSpPr>
        <p:spPr bwMode="auto">
          <a:xfrm>
            <a:off x="5486400" y="3949700"/>
            <a:ext cx="12700" cy="25400"/>
          </a:xfrm>
          <a:custGeom>
            <a:avLst/>
            <a:gdLst>
              <a:gd name="T0" fmla="*/ 0 w 8"/>
              <a:gd name="T1" fmla="*/ 0 h 16"/>
              <a:gd name="T2" fmla="*/ 0 w 8"/>
              <a:gd name="T3" fmla="*/ 0 h 16"/>
              <a:gd name="T4" fmla="*/ 0 w 8"/>
              <a:gd name="T5" fmla="*/ 0 h 16"/>
              <a:gd name="T6" fmla="*/ 20161250 w 8"/>
              <a:gd name="T7" fmla="*/ 40322500 h 16"/>
              <a:gd name="T8" fmla="*/ 0 w 8"/>
              <a:gd name="T9" fmla="*/ 40322500 h 16"/>
              <a:gd name="T10" fmla="*/ 0 w 8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0" y="0"/>
                </a:moveTo>
                <a:lnTo>
                  <a:pt x="0" y="0"/>
                </a:lnTo>
                <a:lnTo>
                  <a:pt x="8" y="16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42" name="Freeform 494"/>
          <p:cNvSpPr>
            <a:spLocks/>
          </p:cNvSpPr>
          <p:nvPr/>
        </p:nvSpPr>
        <p:spPr bwMode="auto">
          <a:xfrm>
            <a:off x="5486400" y="3949700"/>
            <a:ext cx="25400" cy="25400"/>
          </a:xfrm>
          <a:custGeom>
            <a:avLst/>
            <a:gdLst>
              <a:gd name="T0" fmla="*/ 20161250 w 16"/>
              <a:gd name="T1" fmla="*/ 40322500 h 16"/>
              <a:gd name="T2" fmla="*/ 0 w 16"/>
              <a:gd name="T3" fmla="*/ 0 h 16"/>
              <a:gd name="T4" fmla="*/ 20161250 w 16"/>
              <a:gd name="T5" fmla="*/ 0 h 16"/>
              <a:gd name="T6" fmla="*/ 40322500 w 16"/>
              <a:gd name="T7" fmla="*/ 20161250 h 16"/>
              <a:gd name="T8" fmla="*/ 20161250 w 16"/>
              <a:gd name="T9" fmla="*/ 40322500 h 16"/>
              <a:gd name="T10" fmla="*/ 2016125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16"/>
                </a:moveTo>
                <a:lnTo>
                  <a:pt x="0" y="0"/>
                </a:lnTo>
                <a:lnTo>
                  <a:pt x="8" y="0"/>
                </a:lnTo>
                <a:lnTo>
                  <a:pt x="16" y="8"/>
                </a:lnTo>
                <a:lnTo>
                  <a:pt x="8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43" name="Freeform 495"/>
          <p:cNvSpPr>
            <a:spLocks/>
          </p:cNvSpPr>
          <p:nvPr/>
        </p:nvSpPr>
        <p:spPr bwMode="auto">
          <a:xfrm>
            <a:off x="5499100" y="3937000"/>
            <a:ext cx="25400" cy="25400"/>
          </a:xfrm>
          <a:custGeom>
            <a:avLst/>
            <a:gdLst>
              <a:gd name="T0" fmla="*/ 20161250 w 16"/>
              <a:gd name="T1" fmla="*/ 40322500 h 16"/>
              <a:gd name="T2" fmla="*/ 0 w 16"/>
              <a:gd name="T3" fmla="*/ 20161250 h 16"/>
              <a:gd name="T4" fmla="*/ 20161250 w 16"/>
              <a:gd name="T5" fmla="*/ 0 h 16"/>
              <a:gd name="T6" fmla="*/ 40322500 w 16"/>
              <a:gd name="T7" fmla="*/ 40322500 h 16"/>
              <a:gd name="T8" fmla="*/ 20161250 w 16"/>
              <a:gd name="T9" fmla="*/ 40322500 h 16"/>
              <a:gd name="T10" fmla="*/ 2016125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16"/>
                </a:moveTo>
                <a:lnTo>
                  <a:pt x="0" y="8"/>
                </a:lnTo>
                <a:lnTo>
                  <a:pt x="8" y="0"/>
                </a:lnTo>
                <a:lnTo>
                  <a:pt x="16" y="16"/>
                </a:lnTo>
                <a:lnTo>
                  <a:pt x="8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44" name="Freeform 496"/>
          <p:cNvSpPr>
            <a:spLocks/>
          </p:cNvSpPr>
          <p:nvPr/>
        </p:nvSpPr>
        <p:spPr bwMode="auto">
          <a:xfrm>
            <a:off x="5511800" y="3924300"/>
            <a:ext cx="25400" cy="38100"/>
          </a:xfrm>
          <a:custGeom>
            <a:avLst/>
            <a:gdLst>
              <a:gd name="T0" fmla="*/ 20161250 w 16"/>
              <a:gd name="T1" fmla="*/ 60483750 h 24"/>
              <a:gd name="T2" fmla="*/ 0 w 16"/>
              <a:gd name="T3" fmla="*/ 20161250 h 24"/>
              <a:gd name="T4" fmla="*/ 20161250 w 16"/>
              <a:gd name="T5" fmla="*/ 0 h 24"/>
              <a:gd name="T6" fmla="*/ 40322500 w 16"/>
              <a:gd name="T7" fmla="*/ 40322500 h 24"/>
              <a:gd name="T8" fmla="*/ 20161250 w 16"/>
              <a:gd name="T9" fmla="*/ 60483750 h 24"/>
              <a:gd name="T10" fmla="*/ 20161250 w 16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8" y="24"/>
                </a:moveTo>
                <a:lnTo>
                  <a:pt x="0" y="8"/>
                </a:lnTo>
                <a:lnTo>
                  <a:pt x="8" y="0"/>
                </a:lnTo>
                <a:lnTo>
                  <a:pt x="16" y="16"/>
                </a:lnTo>
                <a:lnTo>
                  <a:pt x="8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45" name="Freeform 497"/>
          <p:cNvSpPr>
            <a:spLocks/>
          </p:cNvSpPr>
          <p:nvPr/>
        </p:nvSpPr>
        <p:spPr bwMode="auto">
          <a:xfrm>
            <a:off x="5524500" y="3924300"/>
            <a:ext cx="25400" cy="25400"/>
          </a:xfrm>
          <a:custGeom>
            <a:avLst/>
            <a:gdLst>
              <a:gd name="T0" fmla="*/ 0 w 16"/>
              <a:gd name="T1" fmla="*/ 0 h 16"/>
              <a:gd name="T2" fmla="*/ 0 w 16"/>
              <a:gd name="T3" fmla="*/ 0 h 16"/>
              <a:gd name="T4" fmla="*/ 40322500 w 16"/>
              <a:gd name="T5" fmla="*/ 0 h 16"/>
              <a:gd name="T6" fmla="*/ 40322500 w 16"/>
              <a:gd name="T7" fmla="*/ 40322500 h 16"/>
              <a:gd name="T8" fmla="*/ 20161250 w 16"/>
              <a:gd name="T9" fmla="*/ 40322500 h 16"/>
              <a:gd name="T10" fmla="*/ 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0"/>
                </a:moveTo>
                <a:lnTo>
                  <a:pt x="0" y="0"/>
                </a:lnTo>
                <a:lnTo>
                  <a:pt x="16" y="0"/>
                </a:lnTo>
                <a:lnTo>
                  <a:pt x="16" y="16"/>
                </a:lnTo>
                <a:lnTo>
                  <a:pt x="8" y="16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46" name="Freeform 498"/>
          <p:cNvSpPr>
            <a:spLocks/>
          </p:cNvSpPr>
          <p:nvPr/>
        </p:nvSpPr>
        <p:spPr bwMode="auto">
          <a:xfrm>
            <a:off x="5549900" y="3911600"/>
            <a:ext cx="25400" cy="38100"/>
          </a:xfrm>
          <a:custGeom>
            <a:avLst/>
            <a:gdLst>
              <a:gd name="T0" fmla="*/ 0 w 16"/>
              <a:gd name="T1" fmla="*/ 60483750 h 24"/>
              <a:gd name="T2" fmla="*/ 0 w 16"/>
              <a:gd name="T3" fmla="*/ 20161250 h 24"/>
              <a:gd name="T4" fmla="*/ 20161250 w 16"/>
              <a:gd name="T5" fmla="*/ 0 h 24"/>
              <a:gd name="T6" fmla="*/ 40322500 w 16"/>
              <a:gd name="T7" fmla="*/ 40322500 h 24"/>
              <a:gd name="T8" fmla="*/ 0 w 16"/>
              <a:gd name="T9" fmla="*/ 60483750 h 24"/>
              <a:gd name="T10" fmla="*/ 0 w 16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0" y="24"/>
                </a:moveTo>
                <a:lnTo>
                  <a:pt x="0" y="8"/>
                </a:lnTo>
                <a:lnTo>
                  <a:pt x="8" y="0"/>
                </a:lnTo>
                <a:lnTo>
                  <a:pt x="16" y="16"/>
                </a:lnTo>
                <a:lnTo>
                  <a:pt x="0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47" name="Freeform 499"/>
          <p:cNvSpPr>
            <a:spLocks/>
          </p:cNvSpPr>
          <p:nvPr/>
        </p:nvSpPr>
        <p:spPr bwMode="auto">
          <a:xfrm>
            <a:off x="5562600" y="3898900"/>
            <a:ext cx="25400" cy="38100"/>
          </a:xfrm>
          <a:custGeom>
            <a:avLst/>
            <a:gdLst>
              <a:gd name="T0" fmla="*/ 20161250 w 16"/>
              <a:gd name="T1" fmla="*/ 60483750 h 24"/>
              <a:gd name="T2" fmla="*/ 0 w 16"/>
              <a:gd name="T3" fmla="*/ 20161250 h 24"/>
              <a:gd name="T4" fmla="*/ 20161250 w 16"/>
              <a:gd name="T5" fmla="*/ 0 h 24"/>
              <a:gd name="T6" fmla="*/ 40322500 w 16"/>
              <a:gd name="T7" fmla="*/ 40322500 h 24"/>
              <a:gd name="T8" fmla="*/ 20161250 w 16"/>
              <a:gd name="T9" fmla="*/ 60483750 h 24"/>
              <a:gd name="T10" fmla="*/ 20161250 w 16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8" y="24"/>
                </a:moveTo>
                <a:lnTo>
                  <a:pt x="0" y="8"/>
                </a:lnTo>
                <a:lnTo>
                  <a:pt x="8" y="0"/>
                </a:lnTo>
                <a:lnTo>
                  <a:pt x="16" y="16"/>
                </a:lnTo>
                <a:lnTo>
                  <a:pt x="8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48" name="Freeform 500"/>
          <p:cNvSpPr>
            <a:spLocks/>
          </p:cNvSpPr>
          <p:nvPr/>
        </p:nvSpPr>
        <p:spPr bwMode="auto">
          <a:xfrm>
            <a:off x="5575300" y="3898900"/>
            <a:ext cx="38100" cy="25400"/>
          </a:xfrm>
          <a:custGeom>
            <a:avLst/>
            <a:gdLst>
              <a:gd name="T0" fmla="*/ 20161250 w 24"/>
              <a:gd name="T1" fmla="*/ 40322500 h 16"/>
              <a:gd name="T2" fmla="*/ 0 w 24"/>
              <a:gd name="T3" fmla="*/ 0 h 16"/>
              <a:gd name="T4" fmla="*/ 40322500 w 24"/>
              <a:gd name="T5" fmla="*/ 0 h 16"/>
              <a:gd name="T6" fmla="*/ 60483750 w 24"/>
              <a:gd name="T7" fmla="*/ 20161250 h 16"/>
              <a:gd name="T8" fmla="*/ 20161250 w 24"/>
              <a:gd name="T9" fmla="*/ 40322500 h 16"/>
              <a:gd name="T10" fmla="*/ 20161250 w 24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8" y="16"/>
                </a:moveTo>
                <a:lnTo>
                  <a:pt x="0" y="0"/>
                </a:lnTo>
                <a:lnTo>
                  <a:pt x="16" y="0"/>
                </a:lnTo>
                <a:lnTo>
                  <a:pt x="24" y="8"/>
                </a:lnTo>
                <a:lnTo>
                  <a:pt x="8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49" name="Freeform 501"/>
          <p:cNvSpPr>
            <a:spLocks/>
          </p:cNvSpPr>
          <p:nvPr/>
        </p:nvSpPr>
        <p:spPr bwMode="auto">
          <a:xfrm>
            <a:off x="5600700" y="3886200"/>
            <a:ext cx="25400" cy="25400"/>
          </a:xfrm>
          <a:custGeom>
            <a:avLst/>
            <a:gdLst>
              <a:gd name="T0" fmla="*/ 0 w 16"/>
              <a:gd name="T1" fmla="*/ 20161250 h 16"/>
              <a:gd name="T2" fmla="*/ 0 w 16"/>
              <a:gd name="T3" fmla="*/ 20161250 h 16"/>
              <a:gd name="T4" fmla="*/ 20161250 w 16"/>
              <a:gd name="T5" fmla="*/ 0 h 16"/>
              <a:gd name="T6" fmla="*/ 40322500 w 16"/>
              <a:gd name="T7" fmla="*/ 20161250 h 16"/>
              <a:gd name="T8" fmla="*/ 20161250 w 16"/>
              <a:gd name="T9" fmla="*/ 40322500 h 16"/>
              <a:gd name="T10" fmla="*/ 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16" y="8"/>
                </a:lnTo>
                <a:lnTo>
                  <a:pt x="8" y="16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50" name="Freeform 502"/>
          <p:cNvSpPr>
            <a:spLocks/>
          </p:cNvSpPr>
          <p:nvPr/>
        </p:nvSpPr>
        <p:spPr bwMode="auto">
          <a:xfrm>
            <a:off x="5613400" y="3873500"/>
            <a:ext cx="38100" cy="38100"/>
          </a:xfrm>
          <a:custGeom>
            <a:avLst/>
            <a:gdLst>
              <a:gd name="T0" fmla="*/ 0 w 24"/>
              <a:gd name="T1" fmla="*/ 20161250 h 24"/>
              <a:gd name="T2" fmla="*/ 0 w 24"/>
              <a:gd name="T3" fmla="*/ 20161250 h 24"/>
              <a:gd name="T4" fmla="*/ 40322500 w 24"/>
              <a:gd name="T5" fmla="*/ 0 h 24"/>
              <a:gd name="T6" fmla="*/ 60483750 w 24"/>
              <a:gd name="T7" fmla="*/ 40322500 h 24"/>
              <a:gd name="T8" fmla="*/ 20161250 w 24"/>
              <a:gd name="T9" fmla="*/ 60483750 h 24"/>
              <a:gd name="T10" fmla="*/ 0 w 24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0" y="8"/>
                </a:moveTo>
                <a:lnTo>
                  <a:pt x="0" y="8"/>
                </a:lnTo>
                <a:lnTo>
                  <a:pt x="16" y="0"/>
                </a:lnTo>
                <a:lnTo>
                  <a:pt x="24" y="16"/>
                </a:lnTo>
                <a:lnTo>
                  <a:pt x="8" y="24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51" name="Freeform 503"/>
          <p:cNvSpPr>
            <a:spLocks/>
          </p:cNvSpPr>
          <p:nvPr/>
        </p:nvSpPr>
        <p:spPr bwMode="auto">
          <a:xfrm>
            <a:off x="5638800" y="3860800"/>
            <a:ext cx="25400" cy="38100"/>
          </a:xfrm>
          <a:custGeom>
            <a:avLst/>
            <a:gdLst>
              <a:gd name="T0" fmla="*/ 0 w 16"/>
              <a:gd name="T1" fmla="*/ 20161250 h 24"/>
              <a:gd name="T2" fmla="*/ 0 w 16"/>
              <a:gd name="T3" fmla="*/ 20161250 h 24"/>
              <a:gd name="T4" fmla="*/ 20161250 w 16"/>
              <a:gd name="T5" fmla="*/ 0 h 24"/>
              <a:gd name="T6" fmla="*/ 40322500 w 16"/>
              <a:gd name="T7" fmla="*/ 40322500 h 24"/>
              <a:gd name="T8" fmla="*/ 20161250 w 16"/>
              <a:gd name="T9" fmla="*/ 60483750 h 24"/>
              <a:gd name="T10" fmla="*/ 0 w 16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16" y="16"/>
                </a:lnTo>
                <a:lnTo>
                  <a:pt x="8" y="24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52" name="Freeform 504"/>
          <p:cNvSpPr>
            <a:spLocks/>
          </p:cNvSpPr>
          <p:nvPr/>
        </p:nvSpPr>
        <p:spPr bwMode="auto">
          <a:xfrm>
            <a:off x="5651500" y="3860800"/>
            <a:ext cx="38100" cy="25400"/>
          </a:xfrm>
          <a:custGeom>
            <a:avLst/>
            <a:gdLst>
              <a:gd name="T0" fmla="*/ 20161250 w 24"/>
              <a:gd name="T1" fmla="*/ 40322500 h 16"/>
              <a:gd name="T2" fmla="*/ 0 w 24"/>
              <a:gd name="T3" fmla="*/ 0 h 16"/>
              <a:gd name="T4" fmla="*/ 40322500 w 24"/>
              <a:gd name="T5" fmla="*/ 0 h 16"/>
              <a:gd name="T6" fmla="*/ 60483750 w 24"/>
              <a:gd name="T7" fmla="*/ 20161250 h 16"/>
              <a:gd name="T8" fmla="*/ 20161250 w 24"/>
              <a:gd name="T9" fmla="*/ 40322500 h 16"/>
              <a:gd name="T10" fmla="*/ 20161250 w 24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8" y="16"/>
                </a:moveTo>
                <a:lnTo>
                  <a:pt x="0" y="0"/>
                </a:lnTo>
                <a:lnTo>
                  <a:pt x="16" y="0"/>
                </a:lnTo>
                <a:lnTo>
                  <a:pt x="24" y="8"/>
                </a:lnTo>
                <a:lnTo>
                  <a:pt x="8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53" name="Freeform 505"/>
          <p:cNvSpPr>
            <a:spLocks/>
          </p:cNvSpPr>
          <p:nvPr/>
        </p:nvSpPr>
        <p:spPr bwMode="auto">
          <a:xfrm>
            <a:off x="5676900" y="3848100"/>
            <a:ext cx="25400" cy="25400"/>
          </a:xfrm>
          <a:custGeom>
            <a:avLst/>
            <a:gdLst>
              <a:gd name="T0" fmla="*/ 20161250 w 16"/>
              <a:gd name="T1" fmla="*/ 40322500 h 16"/>
              <a:gd name="T2" fmla="*/ 0 w 16"/>
              <a:gd name="T3" fmla="*/ 20161250 h 16"/>
              <a:gd name="T4" fmla="*/ 20161250 w 16"/>
              <a:gd name="T5" fmla="*/ 0 h 16"/>
              <a:gd name="T6" fmla="*/ 40322500 w 16"/>
              <a:gd name="T7" fmla="*/ 40322500 h 16"/>
              <a:gd name="T8" fmla="*/ 20161250 w 16"/>
              <a:gd name="T9" fmla="*/ 40322500 h 16"/>
              <a:gd name="T10" fmla="*/ 2016125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16"/>
                </a:moveTo>
                <a:lnTo>
                  <a:pt x="0" y="8"/>
                </a:lnTo>
                <a:lnTo>
                  <a:pt x="8" y="0"/>
                </a:lnTo>
                <a:lnTo>
                  <a:pt x="16" y="16"/>
                </a:lnTo>
                <a:lnTo>
                  <a:pt x="8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54" name="Freeform 506"/>
          <p:cNvSpPr>
            <a:spLocks/>
          </p:cNvSpPr>
          <p:nvPr/>
        </p:nvSpPr>
        <p:spPr bwMode="auto">
          <a:xfrm>
            <a:off x="5689600" y="3835400"/>
            <a:ext cx="38100" cy="38100"/>
          </a:xfrm>
          <a:custGeom>
            <a:avLst/>
            <a:gdLst>
              <a:gd name="T0" fmla="*/ 20161250 w 24"/>
              <a:gd name="T1" fmla="*/ 60483750 h 24"/>
              <a:gd name="T2" fmla="*/ 0 w 24"/>
              <a:gd name="T3" fmla="*/ 20161250 h 24"/>
              <a:gd name="T4" fmla="*/ 40322500 w 24"/>
              <a:gd name="T5" fmla="*/ 0 h 24"/>
              <a:gd name="T6" fmla="*/ 60483750 w 24"/>
              <a:gd name="T7" fmla="*/ 40322500 h 24"/>
              <a:gd name="T8" fmla="*/ 20161250 w 24"/>
              <a:gd name="T9" fmla="*/ 60483750 h 24"/>
              <a:gd name="T10" fmla="*/ 20161250 w 24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8" y="24"/>
                </a:moveTo>
                <a:lnTo>
                  <a:pt x="0" y="8"/>
                </a:lnTo>
                <a:lnTo>
                  <a:pt x="16" y="0"/>
                </a:lnTo>
                <a:lnTo>
                  <a:pt x="24" y="16"/>
                </a:lnTo>
                <a:lnTo>
                  <a:pt x="8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55" name="Freeform 507"/>
          <p:cNvSpPr>
            <a:spLocks/>
          </p:cNvSpPr>
          <p:nvPr/>
        </p:nvSpPr>
        <p:spPr bwMode="auto">
          <a:xfrm>
            <a:off x="5715000" y="3822700"/>
            <a:ext cx="25400" cy="38100"/>
          </a:xfrm>
          <a:custGeom>
            <a:avLst/>
            <a:gdLst>
              <a:gd name="T0" fmla="*/ 0 w 16"/>
              <a:gd name="T1" fmla="*/ 20161250 h 24"/>
              <a:gd name="T2" fmla="*/ 0 w 16"/>
              <a:gd name="T3" fmla="*/ 20161250 h 24"/>
              <a:gd name="T4" fmla="*/ 20161250 w 16"/>
              <a:gd name="T5" fmla="*/ 0 h 24"/>
              <a:gd name="T6" fmla="*/ 40322500 w 16"/>
              <a:gd name="T7" fmla="*/ 40322500 h 24"/>
              <a:gd name="T8" fmla="*/ 20161250 w 16"/>
              <a:gd name="T9" fmla="*/ 60483750 h 24"/>
              <a:gd name="T10" fmla="*/ 0 w 16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16" y="16"/>
                </a:lnTo>
                <a:lnTo>
                  <a:pt x="8" y="24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56" name="Freeform 508"/>
          <p:cNvSpPr>
            <a:spLocks/>
          </p:cNvSpPr>
          <p:nvPr/>
        </p:nvSpPr>
        <p:spPr bwMode="auto">
          <a:xfrm>
            <a:off x="5727700" y="3822700"/>
            <a:ext cx="25400" cy="25400"/>
          </a:xfrm>
          <a:custGeom>
            <a:avLst/>
            <a:gdLst>
              <a:gd name="T0" fmla="*/ 0 w 16"/>
              <a:gd name="T1" fmla="*/ 0 h 16"/>
              <a:gd name="T2" fmla="*/ 0 w 16"/>
              <a:gd name="T3" fmla="*/ 0 h 16"/>
              <a:gd name="T4" fmla="*/ 20161250 w 16"/>
              <a:gd name="T5" fmla="*/ 0 h 16"/>
              <a:gd name="T6" fmla="*/ 40322500 w 16"/>
              <a:gd name="T7" fmla="*/ 40322500 h 16"/>
              <a:gd name="T8" fmla="*/ 20161250 w 16"/>
              <a:gd name="T9" fmla="*/ 40322500 h 16"/>
              <a:gd name="T10" fmla="*/ 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  <a:lnTo>
                  <a:pt x="16" y="16"/>
                </a:lnTo>
                <a:lnTo>
                  <a:pt x="8" y="16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57" name="Freeform 509"/>
          <p:cNvSpPr>
            <a:spLocks/>
          </p:cNvSpPr>
          <p:nvPr/>
        </p:nvSpPr>
        <p:spPr bwMode="auto">
          <a:xfrm>
            <a:off x="5740400" y="3810000"/>
            <a:ext cx="25400" cy="38100"/>
          </a:xfrm>
          <a:custGeom>
            <a:avLst/>
            <a:gdLst>
              <a:gd name="T0" fmla="*/ 0 w 16"/>
              <a:gd name="T1" fmla="*/ 20161250 h 24"/>
              <a:gd name="T2" fmla="*/ 0 w 16"/>
              <a:gd name="T3" fmla="*/ 20161250 h 24"/>
              <a:gd name="T4" fmla="*/ 20161250 w 16"/>
              <a:gd name="T5" fmla="*/ 0 h 24"/>
              <a:gd name="T6" fmla="*/ 40322500 w 16"/>
              <a:gd name="T7" fmla="*/ 40322500 h 24"/>
              <a:gd name="T8" fmla="*/ 20161250 w 16"/>
              <a:gd name="T9" fmla="*/ 60483750 h 24"/>
              <a:gd name="T10" fmla="*/ 0 w 16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16" y="16"/>
                </a:lnTo>
                <a:lnTo>
                  <a:pt x="8" y="24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58" name="Freeform 510"/>
          <p:cNvSpPr>
            <a:spLocks/>
          </p:cNvSpPr>
          <p:nvPr/>
        </p:nvSpPr>
        <p:spPr bwMode="auto">
          <a:xfrm>
            <a:off x="5753100" y="3810000"/>
            <a:ext cx="25400" cy="25400"/>
          </a:xfrm>
          <a:custGeom>
            <a:avLst/>
            <a:gdLst>
              <a:gd name="T0" fmla="*/ 0 w 16"/>
              <a:gd name="T1" fmla="*/ 0 h 16"/>
              <a:gd name="T2" fmla="*/ 20161250 w 16"/>
              <a:gd name="T3" fmla="*/ 0 h 16"/>
              <a:gd name="T4" fmla="*/ 40322500 w 16"/>
              <a:gd name="T5" fmla="*/ 0 h 16"/>
              <a:gd name="T6" fmla="*/ 40322500 w 16"/>
              <a:gd name="T7" fmla="*/ 40322500 h 16"/>
              <a:gd name="T8" fmla="*/ 20161250 w 16"/>
              <a:gd name="T9" fmla="*/ 40322500 h 16"/>
              <a:gd name="T10" fmla="*/ 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0"/>
                </a:moveTo>
                <a:lnTo>
                  <a:pt x="8" y="0"/>
                </a:lnTo>
                <a:lnTo>
                  <a:pt x="16" y="0"/>
                </a:lnTo>
                <a:lnTo>
                  <a:pt x="16" y="16"/>
                </a:lnTo>
                <a:lnTo>
                  <a:pt x="8" y="16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59" name="Freeform 511"/>
          <p:cNvSpPr>
            <a:spLocks/>
          </p:cNvSpPr>
          <p:nvPr/>
        </p:nvSpPr>
        <p:spPr bwMode="auto">
          <a:xfrm>
            <a:off x="5778500" y="3810000"/>
            <a:ext cx="12700" cy="25400"/>
          </a:xfrm>
          <a:custGeom>
            <a:avLst/>
            <a:gdLst>
              <a:gd name="T0" fmla="*/ 0 w 8"/>
              <a:gd name="T1" fmla="*/ 0 h 16"/>
              <a:gd name="T2" fmla="*/ 0 w 8"/>
              <a:gd name="T3" fmla="*/ 0 h 16"/>
              <a:gd name="T4" fmla="*/ 20161250 w 8"/>
              <a:gd name="T5" fmla="*/ 0 h 16"/>
              <a:gd name="T6" fmla="*/ 20161250 w 8"/>
              <a:gd name="T7" fmla="*/ 40322500 h 16"/>
              <a:gd name="T8" fmla="*/ 0 w 8"/>
              <a:gd name="T9" fmla="*/ 40322500 h 16"/>
              <a:gd name="T10" fmla="*/ 0 w 8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60" name="Freeform 512"/>
          <p:cNvSpPr>
            <a:spLocks/>
          </p:cNvSpPr>
          <p:nvPr/>
        </p:nvSpPr>
        <p:spPr bwMode="auto">
          <a:xfrm>
            <a:off x="5791200" y="3810000"/>
            <a:ext cx="12700" cy="25400"/>
          </a:xfrm>
          <a:custGeom>
            <a:avLst/>
            <a:gdLst>
              <a:gd name="T0" fmla="*/ 0 w 8"/>
              <a:gd name="T1" fmla="*/ 0 h 16"/>
              <a:gd name="T2" fmla="*/ 0 w 8"/>
              <a:gd name="T3" fmla="*/ 0 h 16"/>
              <a:gd name="T4" fmla="*/ 20161250 w 8"/>
              <a:gd name="T5" fmla="*/ 0 h 16"/>
              <a:gd name="T6" fmla="*/ 20161250 w 8"/>
              <a:gd name="T7" fmla="*/ 40322500 h 16"/>
              <a:gd name="T8" fmla="*/ 0 w 8"/>
              <a:gd name="T9" fmla="*/ 40322500 h 16"/>
              <a:gd name="T10" fmla="*/ 0 w 8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61" name="Freeform 513"/>
          <p:cNvSpPr>
            <a:spLocks/>
          </p:cNvSpPr>
          <p:nvPr/>
        </p:nvSpPr>
        <p:spPr bwMode="auto">
          <a:xfrm>
            <a:off x="5803900" y="3810000"/>
            <a:ext cx="12700" cy="25400"/>
          </a:xfrm>
          <a:custGeom>
            <a:avLst/>
            <a:gdLst>
              <a:gd name="T0" fmla="*/ 0 w 8"/>
              <a:gd name="T1" fmla="*/ 40322500 h 16"/>
              <a:gd name="T2" fmla="*/ 0 w 8"/>
              <a:gd name="T3" fmla="*/ 0 h 16"/>
              <a:gd name="T4" fmla="*/ 20161250 w 8"/>
              <a:gd name="T5" fmla="*/ 0 h 16"/>
              <a:gd name="T6" fmla="*/ 20161250 w 8"/>
              <a:gd name="T7" fmla="*/ 40322500 h 16"/>
              <a:gd name="T8" fmla="*/ 0 w 8"/>
              <a:gd name="T9" fmla="*/ 40322500 h 16"/>
              <a:gd name="T10" fmla="*/ 0 w 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0" y="16"/>
                </a:move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62" name="Freeform 514"/>
          <p:cNvSpPr>
            <a:spLocks/>
          </p:cNvSpPr>
          <p:nvPr/>
        </p:nvSpPr>
        <p:spPr bwMode="auto">
          <a:xfrm>
            <a:off x="5816600" y="3810000"/>
            <a:ext cx="1588" cy="25400"/>
          </a:xfrm>
          <a:custGeom>
            <a:avLst/>
            <a:gdLst>
              <a:gd name="T0" fmla="*/ 0 w 1588"/>
              <a:gd name="T1" fmla="*/ 40322500 h 16"/>
              <a:gd name="T2" fmla="*/ 0 w 1588"/>
              <a:gd name="T3" fmla="*/ 0 h 16"/>
              <a:gd name="T4" fmla="*/ 0 w 1588"/>
              <a:gd name="T5" fmla="*/ 0 h 16"/>
              <a:gd name="T6" fmla="*/ 0 w 1588"/>
              <a:gd name="T7" fmla="*/ 40322500 h 16"/>
              <a:gd name="T8" fmla="*/ 0 w 1588"/>
              <a:gd name="T9" fmla="*/ 40322500 h 16"/>
              <a:gd name="T10" fmla="*/ 0 w 158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88"/>
              <a:gd name="T19" fmla="*/ 0 h 16"/>
              <a:gd name="T20" fmla="*/ 1588 w 158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88" h="16">
                <a:moveTo>
                  <a:pt x="0" y="16"/>
                </a:moveTo>
                <a:lnTo>
                  <a:pt x="0" y="0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63" name="Freeform 515"/>
          <p:cNvSpPr>
            <a:spLocks/>
          </p:cNvSpPr>
          <p:nvPr/>
        </p:nvSpPr>
        <p:spPr bwMode="auto">
          <a:xfrm>
            <a:off x="5816600" y="3810000"/>
            <a:ext cx="12700" cy="25400"/>
          </a:xfrm>
          <a:custGeom>
            <a:avLst/>
            <a:gdLst>
              <a:gd name="T0" fmla="*/ 0 w 8"/>
              <a:gd name="T1" fmla="*/ 0 h 16"/>
              <a:gd name="T2" fmla="*/ 20161250 w 8"/>
              <a:gd name="T3" fmla="*/ 0 h 16"/>
              <a:gd name="T4" fmla="*/ 20161250 w 8"/>
              <a:gd name="T5" fmla="*/ 0 h 16"/>
              <a:gd name="T6" fmla="*/ 0 w 8"/>
              <a:gd name="T7" fmla="*/ 40322500 h 16"/>
              <a:gd name="T8" fmla="*/ 0 w 8"/>
              <a:gd name="T9" fmla="*/ 20161250 h 16"/>
              <a:gd name="T10" fmla="*/ 0 w 8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0" y="0"/>
                </a:moveTo>
                <a:lnTo>
                  <a:pt x="8" y="0"/>
                </a:lnTo>
                <a:lnTo>
                  <a:pt x="0" y="16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64" name="Freeform 516"/>
          <p:cNvSpPr>
            <a:spLocks/>
          </p:cNvSpPr>
          <p:nvPr/>
        </p:nvSpPr>
        <p:spPr bwMode="auto">
          <a:xfrm>
            <a:off x="5816600" y="3810000"/>
            <a:ext cx="12700" cy="25400"/>
          </a:xfrm>
          <a:custGeom>
            <a:avLst/>
            <a:gdLst>
              <a:gd name="T0" fmla="*/ 20161250 w 8"/>
              <a:gd name="T1" fmla="*/ 0 h 16"/>
              <a:gd name="T2" fmla="*/ 20161250 w 8"/>
              <a:gd name="T3" fmla="*/ 0 h 16"/>
              <a:gd name="T4" fmla="*/ 20161250 w 8"/>
              <a:gd name="T5" fmla="*/ 0 h 16"/>
              <a:gd name="T6" fmla="*/ 0 w 8"/>
              <a:gd name="T7" fmla="*/ 40322500 h 16"/>
              <a:gd name="T8" fmla="*/ 0 w 8"/>
              <a:gd name="T9" fmla="*/ 40322500 h 16"/>
              <a:gd name="T10" fmla="*/ 20161250 w 8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8" y="0"/>
                </a:moveTo>
                <a:lnTo>
                  <a:pt x="8" y="0"/>
                </a:lnTo>
                <a:lnTo>
                  <a:pt x="0" y="16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65" name="Freeform 517"/>
          <p:cNvSpPr>
            <a:spLocks/>
          </p:cNvSpPr>
          <p:nvPr/>
        </p:nvSpPr>
        <p:spPr bwMode="auto">
          <a:xfrm>
            <a:off x="5816600" y="3810000"/>
            <a:ext cx="25400" cy="25400"/>
          </a:xfrm>
          <a:custGeom>
            <a:avLst/>
            <a:gdLst>
              <a:gd name="T0" fmla="*/ 20161250 w 16"/>
              <a:gd name="T1" fmla="*/ 0 h 16"/>
              <a:gd name="T2" fmla="*/ 40322500 w 16"/>
              <a:gd name="T3" fmla="*/ 20161250 h 16"/>
              <a:gd name="T4" fmla="*/ 40322500 w 16"/>
              <a:gd name="T5" fmla="*/ 40322500 h 16"/>
              <a:gd name="T6" fmla="*/ 0 w 16"/>
              <a:gd name="T7" fmla="*/ 40322500 h 16"/>
              <a:gd name="T8" fmla="*/ 0 w 16"/>
              <a:gd name="T9" fmla="*/ 20161250 h 16"/>
              <a:gd name="T10" fmla="*/ 2016125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0"/>
                </a:moveTo>
                <a:lnTo>
                  <a:pt x="16" y="8"/>
                </a:lnTo>
                <a:lnTo>
                  <a:pt x="16" y="16"/>
                </a:lnTo>
                <a:lnTo>
                  <a:pt x="0" y="16"/>
                </a:ln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66" name="Freeform 518"/>
          <p:cNvSpPr>
            <a:spLocks/>
          </p:cNvSpPr>
          <p:nvPr/>
        </p:nvSpPr>
        <p:spPr bwMode="auto">
          <a:xfrm>
            <a:off x="5816600" y="3835400"/>
            <a:ext cx="25400" cy="1588"/>
          </a:xfrm>
          <a:custGeom>
            <a:avLst/>
            <a:gdLst>
              <a:gd name="T0" fmla="*/ 40322500 w 16"/>
              <a:gd name="T1" fmla="*/ 0 h 1588"/>
              <a:gd name="T2" fmla="*/ 40322500 w 16"/>
              <a:gd name="T3" fmla="*/ 0 h 1588"/>
              <a:gd name="T4" fmla="*/ 40322500 w 16"/>
              <a:gd name="T5" fmla="*/ 0 h 1588"/>
              <a:gd name="T6" fmla="*/ 0 w 16"/>
              <a:gd name="T7" fmla="*/ 0 h 1588"/>
              <a:gd name="T8" fmla="*/ 0 w 16"/>
              <a:gd name="T9" fmla="*/ 0 h 1588"/>
              <a:gd name="T10" fmla="*/ 40322500 w 16"/>
              <a:gd name="T11" fmla="*/ 0 h 15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588"/>
              <a:gd name="T20" fmla="*/ 16 w 16"/>
              <a:gd name="T21" fmla="*/ 1588 h 15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588">
                <a:moveTo>
                  <a:pt x="16" y="0"/>
                </a:moveTo>
                <a:lnTo>
                  <a:pt x="16" y="0"/>
                </a:ln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67" name="Freeform 519"/>
          <p:cNvSpPr>
            <a:spLocks/>
          </p:cNvSpPr>
          <p:nvPr/>
        </p:nvSpPr>
        <p:spPr bwMode="auto">
          <a:xfrm>
            <a:off x="5816600" y="3835400"/>
            <a:ext cx="25400" cy="12700"/>
          </a:xfrm>
          <a:custGeom>
            <a:avLst/>
            <a:gdLst>
              <a:gd name="T0" fmla="*/ 40322500 w 16"/>
              <a:gd name="T1" fmla="*/ 0 h 8"/>
              <a:gd name="T2" fmla="*/ 40322500 w 16"/>
              <a:gd name="T3" fmla="*/ 20161250 h 8"/>
              <a:gd name="T4" fmla="*/ 20161250 w 16"/>
              <a:gd name="T5" fmla="*/ 20161250 h 8"/>
              <a:gd name="T6" fmla="*/ 0 w 16"/>
              <a:gd name="T7" fmla="*/ 0 h 8"/>
              <a:gd name="T8" fmla="*/ 0 w 16"/>
              <a:gd name="T9" fmla="*/ 0 h 8"/>
              <a:gd name="T10" fmla="*/ 4032250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0"/>
                </a:moveTo>
                <a:lnTo>
                  <a:pt x="16" y="8"/>
                </a:lnTo>
                <a:lnTo>
                  <a:pt x="8" y="8"/>
                </a:ln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68" name="Freeform 520"/>
          <p:cNvSpPr>
            <a:spLocks/>
          </p:cNvSpPr>
          <p:nvPr/>
        </p:nvSpPr>
        <p:spPr bwMode="auto">
          <a:xfrm>
            <a:off x="5803900" y="3835400"/>
            <a:ext cx="25400" cy="25400"/>
          </a:xfrm>
          <a:custGeom>
            <a:avLst/>
            <a:gdLst>
              <a:gd name="T0" fmla="*/ 40322500 w 16"/>
              <a:gd name="T1" fmla="*/ 20161250 h 16"/>
              <a:gd name="T2" fmla="*/ 40322500 w 16"/>
              <a:gd name="T3" fmla="*/ 20161250 h 16"/>
              <a:gd name="T4" fmla="*/ 40322500 w 16"/>
              <a:gd name="T5" fmla="*/ 40322500 h 16"/>
              <a:gd name="T6" fmla="*/ 0 w 16"/>
              <a:gd name="T7" fmla="*/ 0 h 16"/>
              <a:gd name="T8" fmla="*/ 20161250 w 16"/>
              <a:gd name="T9" fmla="*/ 0 h 16"/>
              <a:gd name="T10" fmla="*/ 4032250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8"/>
                </a:moveTo>
                <a:lnTo>
                  <a:pt x="16" y="8"/>
                </a:lnTo>
                <a:lnTo>
                  <a:pt x="16" y="16"/>
                </a:lnTo>
                <a:lnTo>
                  <a:pt x="0" y="0"/>
                </a:lnTo>
                <a:lnTo>
                  <a:pt x="8" y="0"/>
                </a:lnTo>
                <a:lnTo>
                  <a:pt x="16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69" name="Freeform 521"/>
          <p:cNvSpPr>
            <a:spLocks/>
          </p:cNvSpPr>
          <p:nvPr/>
        </p:nvSpPr>
        <p:spPr bwMode="auto">
          <a:xfrm>
            <a:off x="5803900" y="3835400"/>
            <a:ext cx="25400" cy="25400"/>
          </a:xfrm>
          <a:custGeom>
            <a:avLst/>
            <a:gdLst>
              <a:gd name="T0" fmla="*/ 0 w 16"/>
              <a:gd name="T1" fmla="*/ 0 h 16"/>
              <a:gd name="T2" fmla="*/ 40322500 w 16"/>
              <a:gd name="T3" fmla="*/ 40322500 h 16"/>
              <a:gd name="T4" fmla="*/ 40322500 w 16"/>
              <a:gd name="T5" fmla="*/ 40322500 h 16"/>
              <a:gd name="T6" fmla="*/ 0 w 16"/>
              <a:gd name="T7" fmla="*/ 20161250 h 16"/>
              <a:gd name="T8" fmla="*/ 0 w 16"/>
              <a:gd name="T9" fmla="*/ 0 h 16"/>
              <a:gd name="T10" fmla="*/ 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0"/>
                </a:moveTo>
                <a:lnTo>
                  <a:pt x="16" y="16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70" name="Freeform 522"/>
          <p:cNvSpPr>
            <a:spLocks/>
          </p:cNvSpPr>
          <p:nvPr/>
        </p:nvSpPr>
        <p:spPr bwMode="auto">
          <a:xfrm>
            <a:off x="5803900" y="3848100"/>
            <a:ext cx="25400" cy="25400"/>
          </a:xfrm>
          <a:custGeom>
            <a:avLst/>
            <a:gdLst>
              <a:gd name="T0" fmla="*/ 0 w 16"/>
              <a:gd name="T1" fmla="*/ 0 h 16"/>
              <a:gd name="T2" fmla="*/ 40322500 w 16"/>
              <a:gd name="T3" fmla="*/ 20161250 h 16"/>
              <a:gd name="T4" fmla="*/ 20161250 w 16"/>
              <a:gd name="T5" fmla="*/ 40322500 h 16"/>
              <a:gd name="T6" fmla="*/ 0 w 16"/>
              <a:gd name="T7" fmla="*/ 0 h 16"/>
              <a:gd name="T8" fmla="*/ 0 w 16"/>
              <a:gd name="T9" fmla="*/ 0 h 16"/>
              <a:gd name="T10" fmla="*/ 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0"/>
                </a:moveTo>
                <a:lnTo>
                  <a:pt x="16" y="8"/>
                </a:lnTo>
                <a:lnTo>
                  <a:pt x="8" y="16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71" name="Freeform 523"/>
          <p:cNvSpPr>
            <a:spLocks/>
          </p:cNvSpPr>
          <p:nvPr/>
        </p:nvSpPr>
        <p:spPr bwMode="auto">
          <a:xfrm>
            <a:off x="5791200" y="3848100"/>
            <a:ext cx="25400" cy="25400"/>
          </a:xfrm>
          <a:custGeom>
            <a:avLst/>
            <a:gdLst>
              <a:gd name="T0" fmla="*/ 20161250 w 16"/>
              <a:gd name="T1" fmla="*/ 0 h 16"/>
              <a:gd name="T2" fmla="*/ 40322500 w 16"/>
              <a:gd name="T3" fmla="*/ 40322500 h 16"/>
              <a:gd name="T4" fmla="*/ 40322500 w 16"/>
              <a:gd name="T5" fmla="*/ 40322500 h 16"/>
              <a:gd name="T6" fmla="*/ 0 w 16"/>
              <a:gd name="T7" fmla="*/ 20161250 h 16"/>
              <a:gd name="T8" fmla="*/ 20161250 w 16"/>
              <a:gd name="T9" fmla="*/ 0 h 16"/>
              <a:gd name="T10" fmla="*/ 2016125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0"/>
                </a:moveTo>
                <a:lnTo>
                  <a:pt x="16" y="16"/>
                </a:ln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72" name="Freeform 524"/>
          <p:cNvSpPr>
            <a:spLocks/>
          </p:cNvSpPr>
          <p:nvPr/>
        </p:nvSpPr>
        <p:spPr bwMode="auto">
          <a:xfrm>
            <a:off x="5791200" y="3860800"/>
            <a:ext cx="25400" cy="25400"/>
          </a:xfrm>
          <a:custGeom>
            <a:avLst/>
            <a:gdLst>
              <a:gd name="T0" fmla="*/ 40322500 w 16"/>
              <a:gd name="T1" fmla="*/ 20161250 h 16"/>
              <a:gd name="T2" fmla="*/ 40322500 w 16"/>
              <a:gd name="T3" fmla="*/ 20161250 h 16"/>
              <a:gd name="T4" fmla="*/ 20161250 w 16"/>
              <a:gd name="T5" fmla="*/ 40322500 h 16"/>
              <a:gd name="T6" fmla="*/ 0 w 16"/>
              <a:gd name="T7" fmla="*/ 20161250 h 16"/>
              <a:gd name="T8" fmla="*/ 0 w 16"/>
              <a:gd name="T9" fmla="*/ 0 h 16"/>
              <a:gd name="T10" fmla="*/ 4032250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8"/>
                </a:moveTo>
                <a:lnTo>
                  <a:pt x="16" y="8"/>
                </a:lnTo>
                <a:lnTo>
                  <a:pt x="8" y="16"/>
                </a:lnTo>
                <a:lnTo>
                  <a:pt x="0" y="8"/>
                </a:lnTo>
                <a:lnTo>
                  <a:pt x="0" y="0"/>
                </a:lnTo>
                <a:lnTo>
                  <a:pt x="16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73" name="Freeform 525"/>
          <p:cNvSpPr>
            <a:spLocks/>
          </p:cNvSpPr>
          <p:nvPr/>
        </p:nvSpPr>
        <p:spPr bwMode="auto">
          <a:xfrm>
            <a:off x="5778500" y="3873500"/>
            <a:ext cx="25400" cy="25400"/>
          </a:xfrm>
          <a:custGeom>
            <a:avLst/>
            <a:gdLst>
              <a:gd name="T0" fmla="*/ 40322500 w 16"/>
              <a:gd name="T1" fmla="*/ 20161250 h 16"/>
              <a:gd name="T2" fmla="*/ 40322500 w 16"/>
              <a:gd name="T3" fmla="*/ 20161250 h 16"/>
              <a:gd name="T4" fmla="*/ 40322500 w 16"/>
              <a:gd name="T5" fmla="*/ 40322500 h 16"/>
              <a:gd name="T6" fmla="*/ 0 w 16"/>
              <a:gd name="T7" fmla="*/ 0 h 16"/>
              <a:gd name="T8" fmla="*/ 20161250 w 16"/>
              <a:gd name="T9" fmla="*/ 0 h 16"/>
              <a:gd name="T10" fmla="*/ 4032250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8"/>
                </a:moveTo>
                <a:lnTo>
                  <a:pt x="16" y="8"/>
                </a:lnTo>
                <a:lnTo>
                  <a:pt x="16" y="16"/>
                </a:lnTo>
                <a:lnTo>
                  <a:pt x="0" y="0"/>
                </a:lnTo>
                <a:lnTo>
                  <a:pt x="8" y="0"/>
                </a:lnTo>
                <a:lnTo>
                  <a:pt x="16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74" name="Freeform 526"/>
          <p:cNvSpPr>
            <a:spLocks/>
          </p:cNvSpPr>
          <p:nvPr/>
        </p:nvSpPr>
        <p:spPr bwMode="auto">
          <a:xfrm>
            <a:off x="5765800" y="3873500"/>
            <a:ext cx="38100" cy="38100"/>
          </a:xfrm>
          <a:custGeom>
            <a:avLst/>
            <a:gdLst>
              <a:gd name="T0" fmla="*/ 60483750 w 24"/>
              <a:gd name="T1" fmla="*/ 40322500 h 24"/>
              <a:gd name="T2" fmla="*/ 60483750 w 24"/>
              <a:gd name="T3" fmla="*/ 40322500 h 24"/>
              <a:gd name="T4" fmla="*/ 40322500 w 24"/>
              <a:gd name="T5" fmla="*/ 60483750 h 24"/>
              <a:gd name="T6" fmla="*/ 0 w 24"/>
              <a:gd name="T7" fmla="*/ 20161250 h 24"/>
              <a:gd name="T8" fmla="*/ 20161250 w 24"/>
              <a:gd name="T9" fmla="*/ 0 h 24"/>
              <a:gd name="T10" fmla="*/ 60483750 w 24"/>
              <a:gd name="T11" fmla="*/ 4032250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24" y="16"/>
                </a:moveTo>
                <a:lnTo>
                  <a:pt x="24" y="16"/>
                </a:lnTo>
                <a:lnTo>
                  <a:pt x="16" y="24"/>
                </a:lnTo>
                <a:lnTo>
                  <a:pt x="0" y="8"/>
                </a:lnTo>
                <a:lnTo>
                  <a:pt x="8" y="0"/>
                </a:lnTo>
                <a:lnTo>
                  <a:pt x="24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75" name="Freeform 527"/>
          <p:cNvSpPr>
            <a:spLocks/>
          </p:cNvSpPr>
          <p:nvPr/>
        </p:nvSpPr>
        <p:spPr bwMode="auto">
          <a:xfrm>
            <a:off x="5765800" y="3886200"/>
            <a:ext cx="25400" cy="25400"/>
          </a:xfrm>
          <a:custGeom>
            <a:avLst/>
            <a:gdLst>
              <a:gd name="T0" fmla="*/ 0 w 16"/>
              <a:gd name="T1" fmla="*/ 0 h 16"/>
              <a:gd name="T2" fmla="*/ 40322500 w 16"/>
              <a:gd name="T3" fmla="*/ 40322500 h 16"/>
              <a:gd name="T4" fmla="*/ 20161250 w 16"/>
              <a:gd name="T5" fmla="*/ 40322500 h 16"/>
              <a:gd name="T6" fmla="*/ 0 w 16"/>
              <a:gd name="T7" fmla="*/ 20161250 h 16"/>
              <a:gd name="T8" fmla="*/ 0 w 16"/>
              <a:gd name="T9" fmla="*/ 0 h 16"/>
              <a:gd name="T10" fmla="*/ 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0"/>
                </a:moveTo>
                <a:lnTo>
                  <a:pt x="16" y="16"/>
                </a:lnTo>
                <a:lnTo>
                  <a:pt x="8" y="16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76" name="Freeform 528"/>
          <p:cNvSpPr>
            <a:spLocks/>
          </p:cNvSpPr>
          <p:nvPr/>
        </p:nvSpPr>
        <p:spPr bwMode="auto">
          <a:xfrm>
            <a:off x="5753100" y="3898900"/>
            <a:ext cx="25400" cy="25400"/>
          </a:xfrm>
          <a:custGeom>
            <a:avLst/>
            <a:gdLst>
              <a:gd name="T0" fmla="*/ 20161250 w 16"/>
              <a:gd name="T1" fmla="*/ 0 h 16"/>
              <a:gd name="T2" fmla="*/ 40322500 w 16"/>
              <a:gd name="T3" fmla="*/ 20161250 h 16"/>
              <a:gd name="T4" fmla="*/ 20161250 w 16"/>
              <a:gd name="T5" fmla="*/ 40322500 h 16"/>
              <a:gd name="T6" fmla="*/ 0 w 16"/>
              <a:gd name="T7" fmla="*/ 20161250 h 16"/>
              <a:gd name="T8" fmla="*/ 0 w 16"/>
              <a:gd name="T9" fmla="*/ 0 h 16"/>
              <a:gd name="T10" fmla="*/ 2016125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0"/>
                </a:moveTo>
                <a:lnTo>
                  <a:pt x="16" y="8"/>
                </a:lnTo>
                <a:lnTo>
                  <a:pt x="8" y="16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77" name="Freeform 529"/>
          <p:cNvSpPr>
            <a:spLocks/>
          </p:cNvSpPr>
          <p:nvPr/>
        </p:nvSpPr>
        <p:spPr bwMode="auto">
          <a:xfrm>
            <a:off x="5740400" y="3911600"/>
            <a:ext cx="25400" cy="25400"/>
          </a:xfrm>
          <a:custGeom>
            <a:avLst/>
            <a:gdLst>
              <a:gd name="T0" fmla="*/ 20161250 w 16"/>
              <a:gd name="T1" fmla="*/ 0 h 16"/>
              <a:gd name="T2" fmla="*/ 40322500 w 16"/>
              <a:gd name="T3" fmla="*/ 20161250 h 16"/>
              <a:gd name="T4" fmla="*/ 40322500 w 16"/>
              <a:gd name="T5" fmla="*/ 40322500 h 16"/>
              <a:gd name="T6" fmla="*/ 0 w 16"/>
              <a:gd name="T7" fmla="*/ 20161250 h 16"/>
              <a:gd name="T8" fmla="*/ 20161250 w 16"/>
              <a:gd name="T9" fmla="*/ 0 h 16"/>
              <a:gd name="T10" fmla="*/ 2016125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0"/>
                </a:moveTo>
                <a:lnTo>
                  <a:pt x="16" y="8"/>
                </a:lnTo>
                <a:lnTo>
                  <a:pt x="16" y="16"/>
                </a:ln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78" name="Freeform 530"/>
          <p:cNvSpPr>
            <a:spLocks/>
          </p:cNvSpPr>
          <p:nvPr/>
        </p:nvSpPr>
        <p:spPr bwMode="auto">
          <a:xfrm>
            <a:off x="5740400" y="3924300"/>
            <a:ext cx="25400" cy="25400"/>
          </a:xfrm>
          <a:custGeom>
            <a:avLst/>
            <a:gdLst>
              <a:gd name="T0" fmla="*/ 0 w 16"/>
              <a:gd name="T1" fmla="*/ 0 h 16"/>
              <a:gd name="T2" fmla="*/ 40322500 w 16"/>
              <a:gd name="T3" fmla="*/ 20161250 h 16"/>
              <a:gd name="T4" fmla="*/ 40322500 w 16"/>
              <a:gd name="T5" fmla="*/ 40322500 h 16"/>
              <a:gd name="T6" fmla="*/ 0 w 16"/>
              <a:gd name="T7" fmla="*/ 20161250 h 16"/>
              <a:gd name="T8" fmla="*/ 0 w 16"/>
              <a:gd name="T9" fmla="*/ 0 h 16"/>
              <a:gd name="T10" fmla="*/ 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0"/>
                </a:moveTo>
                <a:lnTo>
                  <a:pt x="16" y="8"/>
                </a:lnTo>
                <a:lnTo>
                  <a:pt x="16" y="16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79" name="Freeform 531"/>
          <p:cNvSpPr>
            <a:spLocks/>
          </p:cNvSpPr>
          <p:nvPr/>
        </p:nvSpPr>
        <p:spPr bwMode="auto">
          <a:xfrm>
            <a:off x="5740400" y="3937000"/>
            <a:ext cx="25400" cy="12700"/>
          </a:xfrm>
          <a:custGeom>
            <a:avLst/>
            <a:gdLst>
              <a:gd name="T0" fmla="*/ 40322500 w 16"/>
              <a:gd name="T1" fmla="*/ 20161250 h 8"/>
              <a:gd name="T2" fmla="*/ 40322500 w 16"/>
              <a:gd name="T3" fmla="*/ 20161250 h 8"/>
              <a:gd name="T4" fmla="*/ 20161250 w 16"/>
              <a:gd name="T5" fmla="*/ 20161250 h 8"/>
              <a:gd name="T6" fmla="*/ 0 w 16"/>
              <a:gd name="T7" fmla="*/ 0 h 8"/>
              <a:gd name="T8" fmla="*/ 0 w 16"/>
              <a:gd name="T9" fmla="*/ 0 h 8"/>
              <a:gd name="T10" fmla="*/ 4032250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8"/>
                </a:moveTo>
                <a:lnTo>
                  <a:pt x="16" y="8"/>
                </a:lnTo>
                <a:lnTo>
                  <a:pt x="8" y="8"/>
                </a:lnTo>
                <a:lnTo>
                  <a:pt x="0" y="0"/>
                </a:lnTo>
                <a:lnTo>
                  <a:pt x="16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80" name="Freeform 532"/>
          <p:cNvSpPr>
            <a:spLocks/>
          </p:cNvSpPr>
          <p:nvPr/>
        </p:nvSpPr>
        <p:spPr bwMode="auto">
          <a:xfrm>
            <a:off x="5727700" y="3937000"/>
            <a:ext cx="25400" cy="25400"/>
          </a:xfrm>
          <a:custGeom>
            <a:avLst/>
            <a:gdLst>
              <a:gd name="T0" fmla="*/ 40322500 w 16"/>
              <a:gd name="T1" fmla="*/ 20161250 h 16"/>
              <a:gd name="T2" fmla="*/ 40322500 w 16"/>
              <a:gd name="T3" fmla="*/ 20161250 h 16"/>
              <a:gd name="T4" fmla="*/ 40322500 w 16"/>
              <a:gd name="T5" fmla="*/ 40322500 h 16"/>
              <a:gd name="T6" fmla="*/ 0 w 16"/>
              <a:gd name="T7" fmla="*/ 20161250 h 16"/>
              <a:gd name="T8" fmla="*/ 20161250 w 16"/>
              <a:gd name="T9" fmla="*/ 0 h 16"/>
              <a:gd name="T10" fmla="*/ 4032250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8"/>
                </a:moveTo>
                <a:lnTo>
                  <a:pt x="16" y="8"/>
                </a:lnTo>
                <a:lnTo>
                  <a:pt x="16" y="16"/>
                </a:lnTo>
                <a:lnTo>
                  <a:pt x="0" y="8"/>
                </a:lnTo>
                <a:lnTo>
                  <a:pt x="8" y="0"/>
                </a:lnTo>
                <a:lnTo>
                  <a:pt x="16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81" name="Freeform 533"/>
          <p:cNvSpPr>
            <a:spLocks/>
          </p:cNvSpPr>
          <p:nvPr/>
        </p:nvSpPr>
        <p:spPr bwMode="auto">
          <a:xfrm>
            <a:off x="5727700" y="3949700"/>
            <a:ext cx="25400" cy="25400"/>
          </a:xfrm>
          <a:custGeom>
            <a:avLst/>
            <a:gdLst>
              <a:gd name="T0" fmla="*/ 0 w 16"/>
              <a:gd name="T1" fmla="*/ 0 h 16"/>
              <a:gd name="T2" fmla="*/ 40322500 w 16"/>
              <a:gd name="T3" fmla="*/ 20161250 h 16"/>
              <a:gd name="T4" fmla="*/ 20161250 w 16"/>
              <a:gd name="T5" fmla="*/ 40322500 h 16"/>
              <a:gd name="T6" fmla="*/ 0 w 16"/>
              <a:gd name="T7" fmla="*/ 20161250 h 16"/>
              <a:gd name="T8" fmla="*/ 0 w 16"/>
              <a:gd name="T9" fmla="*/ 0 h 16"/>
              <a:gd name="T10" fmla="*/ 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0"/>
                </a:moveTo>
                <a:lnTo>
                  <a:pt x="16" y="8"/>
                </a:lnTo>
                <a:lnTo>
                  <a:pt x="8" y="16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82" name="Freeform 534"/>
          <p:cNvSpPr>
            <a:spLocks/>
          </p:cNvSpPr>
          <p:nvPr/>
        </p:nvSpPr>
        <p:spPr bwMode="auto">
          <a:xfrm>
            <a:off x="5715000" y="3962400"/>
            <a:ext cx="38100" cy="25400"/>
          </a:xfrm>
          <a:custGeom>
            <a:avLst/>
            <a:gdLst>
              <a:gd name="T0" fmla="*/ 20161250 w 24"/>
              <a:gd name="T1" fmla="*/ 0 h 16"/>
              <a:gd name="T2" fmla="*/ 60483750 w 24"/>
              <a:gd name="T3" fmla="*/ 20161250 h 16"/>
              <a:gd name="T4" fmla="*/ 40322500 w 24"/>
              <a:gd name="T5" fmla="*/ 40322500 h 16"/>
              <a:gd name="T6" fmla="*/ 0 w 24"/>
              <a:gd name="T7" fmla="*/ 20161250 h 16"/>
              <a:gd name="T8" fmla="*/ 20161250 w 24"/>
              <a:gd name="T9" fmla="*/ 0 h 16"/>
              <a:gd name="T10" fmla="*/ 20161250 w 24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8" y="0"/>
                </a:moveTo>
                <a:lnTo>
                  <a:pt x="24" y="8"/>
                </a:lnTo>
                <a:lnTo>
                  <a:pt x="16" y="16"/>
                </a:ln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83" name="Freeform 535"/>
          <p:cNvSpPr>
            <a:spLocks/>
          </p:cNvSpPr>
          <p:nvPr/>
        </p:nvSpPr>
        <p:spPr bwMode="auto">
          <a:xfrm>
            <a:off x="5715000" y="3975100"/>
            <a:ext cx="25400" cy="25400"/>
          </a:xfrm>
          <a:custGeom>
            <a:avLst/>
            <a:gdLst>
              <a:gd name="T0" fmla="*/ 0 w 16"/>
              <a:gd name="T1" fmla="*/ 0 h 16"/>
              <a:gd name="T2" fmla="*/ 40322500 w 16"/>
              <a:gd name="T3" fmla="*/ 20161250 h 16"/>
              <a:gd name="T4" fmla="*/ 40322500 w 16"/>
              <a:gd name="T5" fmla="*/ 40322500 h 16"/>
              <a:gd name="T6" fmla="*/ 0 w 16"/>
              <a:gd name="T7" fmla="*/ 20161250 h 16"/>
              <a:gd name="T8" fmla="*/ 0 w 16"/>
              <a:gd name="T9" fmla="*/ 0 h 16"/>
              <a:gd name="T10" fmla="*/ 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0"/>
                </a:moveTo>
                <a:lnTo>
                  <a:pt x="16" y="8"/>
                </a:lnTo>
                <a:lnTo>
                  <a:pt x="16" y="16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84" name="Freeform 536"/>
          <p:cNvSpPr>
            <a:spLocks/>
          </p:cNvSpPr>
          <p:nvPr/>
        </p:nvSpPr>
        <p:spPr bwMode="auto">
          <a:xfrm>
            <a:off x="5715000" y="3987800"/>
            <a:ext cx="25400" cy="12700"/>
          </a:xfrm>
          <a:custGeom>
            <a:avLst/>
            <a:gdLst>
              <a:gd name="T0" fmla="*/ 0 w 16"/>
              <a:gd name="T1" fmla="*/ 0 h 8"/>
              <a:gd name="T2" fmla="*/ 40322500 w 16"/>
              <a:gd name="T3" fmla="*/ 0 h 8"/>
              <a:gd name="T4" fmla="*/ 20161250 w 16"/>
              <a:gd name="T5" fmla="*/ 20161250 h 8"/>
              <a:gd name="T6" fmla="*/ 0 w 16"/>
              <a:gd name="T7" fmla="*/ 20161250 h 8"/>
              <a:gd name="T8" fmla="*/ 0 w 16"/>
              <a:gd name="T9" fmla="*/ 0 h 8"/>
              <a:gd name="T10" fmla="*/ 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0"/>
                </a:moveTo>
                <a:lnTo>
                  <a:pt x="16" y="0"/>
                </a:lnTo>
                <a:lnTo>
                  <a:pt x="8" y="8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85" name="Freeform 537"/>
          <p:cNvSpPr>
            <a:spLocks/>
          </p:cNvSpPr>
          <p:nvPr/>
        </p:nvSpPr>
        <p:spPr bwMode="auto">
          <a:xfrm>
            <a:off x="5702300" y="4000500"/>
            <a:ext cx="38100" cy="12700"/>
          </a:xfrm>
          <a:custGeom>
            <a:avLst/>
            <a:gdLst>
              <a:gd name="T0" fmla="*/ 20161250 w 24"/>
              <a:gd name="T1" fmla="*/ 0 h 8"/>
              <a:gd name="T2" fmla="*/ 60483750 w 24"/>
              <a:gd name="T3" fmla="*/ 0 h 8"/>
              <a:gd name="T4" fmla="*/ 40322500 w 24"/>
              <a:gd name="T5" fmla="*/ 20161250 h 8"/>
              <a:gd name="T6" fmla="*/ 0 w 24"/>
              <a:gd name="T7" fmla="*/ 0 h 8"/>
              <a:gd name="T8" fmla="*/ 20161250 w 24"/>
              <a:gd name="T9" fmla="*/ 0 h 8"/>
              <a:gd name="T10" fmla="*/ 20161250 w 24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8"/>
              <a:gd name="T20" fmla="*/ 24 w 24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8">
                <a:moveTo>
                  <a:pt x="8" y="0"/>
                </a:moveTo>
                <a:lnTo>
                  <a:pt x="24" y="0"/>
                </a:lnTo>
                <a:lnTo>
                  <a:pt x="16" y="8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86" name="Freeform 538"/>
          <p:cNvSpPr>
            <a:spLocks/>
          </p:cNvSpPr>
          <p:nvPr/>
        </p:nvSpPr>
        <p:spPr bwMode="auto">
          <a:xfrm>
            <a:off x="5702300" y="4000500"/>
            <a:ext cx="38100" cy="12700"/>
          </a:xfrm>
          <a:custGeom>
            <a:avLst/>
            <a:gdLst>
              <a:gd name="T0" fmla="*/ 0 w 24"/>
              <a:gd name="T1" fmla="*/ 0 h 8"/>
              <a:gd name="T2" fmla="*/ 40322500 w 24"/>
              <a:gd name="T3" fmla="*/ 0 h 8"/>
              <a:gd name="T4" fmla="*/ 60483750 w 24"/>
              <a:gd name="T5" fmla="*/ 20161250 h 8"/>
              <a:gd name="T6" fmla="*/ 20161250 w 24"/>
              <a:gd name="T7" fmla="*/ 20161250 h 8"/>
              <a:gd name="T8" fmla="*/ 0 w 24"/>
              <a:gd name="T9" fmla="*/ 20161250 h 8"/>
              <a:gd name="T10" fmla="*/ 0 w 24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8"/>
              <a:gd name="T20" fmla="*/ 24 w 24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8">
                <a:moveTo>
                  <a:pt x="0" y="0"/>
                </a:moveTo>
                <a:lnTo>
                  <a:pt x="16" y="0"/>
                </a:lnTo>
                <a:lnTo>
                  <a:pt x="24" y="8"/>
                </a:lnTo>
                <a:lnTo>
                  <a:pt x="8" y="8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87" name="Freeform 539"/>
          <p:cNvSpPr>
            <a:spLocks/>
          </p:cNvSpPr>
          <p:nvPr/>
        </p:nvSpPr>
        <p:spPr bwMode="auto">
          <a:xfrm>
            <a:off x="5715000" y="4013200"/>
            <a:ext cx="25400" cy="12700"/>
          </a:xfrm>
          <a:custGeom>
            <a:avLst/>
            <a:gdLst>
              <a:gd name="T0" fmla="*/ 0 w 16"/>
              <a:gd name="T1" fmla="*/ 0 h 8"/>
              <a:gd name="T2" fmla="*/ 20161250 w 16"/>
              <a:gd name="T3" fmla="*/ 0 h 8"/>
              <a:gd name="T4" fmla="*/ 40322500 w 16"/>
              <a:gd name="T5" fmla="*/ 20161250 h 8"/>
              <a:gd name="T6" fmla="*/ 0 w 16"/>
              <a:gd name="T7" fmla="*/ 20161250 h 8"/>
              <a:gd name="T8" fmla="*/ 0 w 16"/>
              <a:gd name="T9" fmla="*/ 20161250 h 8"/>
              <a:gd name="T10" fmla="*/ 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0"/>
                </a:moveTo>
                <a:lnTo>
                  <a:pt x="8" y="0"/>
                </a:lnTo>
                <a:lnTo>
                  <a:pt x="16" y="8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88" name="Freeform 540"/>
          <p:cNvSpPr>
            <a:spLocks/>
          </p:cNvSpPr>
          <p:nvPr/>
        </p:nvSpPr>
        <p:spPr bwMode="auto">
          <a:xfrm>
            <a:off x="5715000" y="4025900"/>
            <a:ext cx="25400" cy="12700"/>
          </a:xfrm>
          <a:custGeom>
            <a:avLst/>
            <a:gdLst>
              <a:gd name="T0" fmla="*/ 0 w 16"/>
              <a:gd name="T1" fmla="*/ 0 h 8"/>
              <a:gd name="T2" fmla="*/ 40322500 w 16"/>
              <a:gd name="T3" fmla="*/ 0 h 8"/>
              <a:gd name="T4" fmla="*/ 40322500 w 16"/>
              <a:gd name="T5" fmla="*/ 0 h 8"/>
              <a:gd name="T6" fmla="*/ 0 w 16"/>
              <a:gd name="T7" fmla="*/ 20161250 h 8"/>
              <a:gd name="T8" fmla="*/ 0 w 16"/>
              <a:gd name="T9" fmla="*/ 0 h 8"/>
              <a:gd name="T10" fmla="*/ 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0"/>
                </a:moveTo>
                <a:lnTo>
                  <a:pt x="16" y="0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89" name="Freeform 541"/>
          <p:cNvSpPr>
            <a:spLocks/>
          </p:cNvSpPr>
          <p:nvPr/>
        </p:nvSpPr>
        <p:spPr bwMode="auto">
          <a:xfrm>
            <a:off x="5715000" y="4025900"/>
            <a:ext cx="25400" cy="25400"/>
          </a:xfrm>
          <a:custGeom>
            <a:avLst/>
            <a:gdLst>
              <a:gd name="T0" fmla="*/ 0 w 16"/>
              <a:gd name="T1" fmla="*/ 20161250 h 16"/>
              <a:gd name="T2" fmla="*/ 40322500 w 16"/>
              <a:gd name="T3" fmla="*/ 0 h 16"/>
              <a:gd name="T4" fmla="*/ 40322500 w 16"/>
              <a:gd name="T5" fmla="*/ 0 h 16"/>
              <a:gd name="T6" fmla="*/ 20161250 w 16"/>
              <a:gd name="T7" fmla="*/ 40322500 h 16"/>
              <a:gd name="T8" fmla="*/ 0 w 16"/>
              <a:gd name="T9" fmla="*/ 20161250 h 16"/>
              <a:gd name="T10" fmla="*/ 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8"/>
                </a:moveTo>
                <a:lnTo>
                  <a:pt x="16" y="0"/>
                </a:lnTo>
                <a:lnTo>
                  <a:pt x="8" y="16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90" name="Freeform 542"/>
          <p:cNvSpPr>
            <a:spLocks/>
          </p:cNvSpPr>
          <p:nvPr/>
        </p:nvSpPr>
        <p:spPr bwMode="auto">
          <a:xfrm>
            <a:off x="5727700" y="4025900"/>
            <a:ext cx="25400" cy="25400"/>
          </a:xfrm>
          <a:custGeom>
            <a:avLst/>
            <a:gdLst>
              <a:gd name="T0" fmla="*/ 0 w 16"/>
              <a:gd name="T1" fmla="*/ 40322500 h 16"/>
              <a:gd name="T2" fmla="*/ 20161250 w 16"/>
              <a:gd name="T3" fmla="*/ 0 h 16"/>
              <a:gd name="T4" fmla="*/ 40322500 w 16"/>
              <a:gd name="T5" fmla="*/ 20161250 h 16"/>
              <a:gd name="T6" fmla="*/ 20161250 w 16"/>
              <a:gd name="T7" fmla="*/ 40322500 h 16"/>
              <a:gd name="T8" fmla="*/ 0 w 16"/>
              <a:gd name="T9" fmla="*/ 40322500 h 16"/>
              <a:gd name="T10" fmla="*/ 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16"/>
                </a:moveTo>
                <a:lnTo>
                  <a:pt x="8" y="0"/>
                </a:lnTo>
                <a:lnTo>
                  <a:pt x="16" y="8"/>
                </a:lnTo>
                <a:lnTo>
                  <a:pt x="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91" name="Freeform 543"/>
          <p:cNvSpPr>
            <a:spLocks/>
          </p:cNvSpPr>
          <p:nvPr/>
        </p:nvSpPr>
        <p:spPr bwMode="auto">
          <a:xfrm>
            <a:off x="5740400" y="4025900"/>
            <a:ext cx="12700" cy="38100"/>
          </a:xfrm>
          <a:custGeom>
            <a:avLst/>
            <a:gdLst>
              <a:gd name="T0" fmla="*/ 0 w 8"/>
              <a:gd name="T1" fmla="*/ 40322500 h 24"/>
              <a:gd name="T2" fmla="*/ 0 w 8"/>
              <a:gd name="T3" fmla="*/ 0 h 24"/>
              <a:gd name="T4" fmla="*/ 20161250 w 8"/>
              <a:gd name="T5" fmla="*/ 20161250 h 24"/>
              <a:gd name="T6" fmla="*/ 20161250 w 8"/>
              <a:gd name="T7" fmla="*/ 60483750 h 24"/>
              <a:gd name="T8" fmla="*/ 0 w 8"/>
              <a:gd name="T9" fmla="*/ 40322500 h 24"/>
              <a:gd name="T10" fmla="*/ 0 w 8"/>
              <a:gd name="T11" fmla="*/ 4032250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24"/>
              <a:gd name="T20" fmla="*/ 8 w 8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24">
                <a:moveTo>
                  <a:pt x="0" y="16"/>
                </a:moveTo>
                <a:lnTo>
                  <a:pt x="0" y="0"/>
                </a:lnTo>
                <a:lnTo>
                  <a:pt x="8" y="8"/>
                </a:lnTo>
                <a:lnTo>
                  <a:pt x="8" y="24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92" name="Freeform 544"/>
          <p:cNvSpPr>
            <a:spLocks/>
          </p:cNvSpPr>
          <p:nvPr/>
        </p:nvSpPr>
        <p:spPr bwMode="auto">
          <a:xfrm>
            <a:off x="5753100" y="4038600"/>
            <a:ext cx="12700" cy="25400"/>
          </a:xfrm>
          <a:custGeom>
            <a:avLst/>
            <a:gdLst>
              <a:gd name="T0" fmla="*/ 0 w 8"/>
              <a:gd name="T1" fmla="*/ 40322500 h 16"/>
              <a:gd name="T2" fmla="*/ 0 w 8"/>
              <a:gd name="T3" fmla="*/ 0 h 16"/>
              <a:gd name="T4" fmla="*/ 20161250 w 8"/>
              <a:gd name="T5" fmla="*/ 0 h 16"/>
              <a:gd name="T6" fmla="*/ 20161250 w 8"/>
              <a:gd name="T7" fmla="*/ 40322500 h 16"/>
              <a:gd name="T8" fmla="*/ 0 w 8"/>
              <a:gd name="T9" fmla="*/ 40322500 h 16"/>
              <a:gd name="T10" fmla="*/ 0 w 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0" y="16"/>
                </a:move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93" name="Freeform 545"/>
          <p:cNvSpPr>
            <a:spLocks/>
          </p:cNvSpPr>
          <p:nvPr/>
        </p:nvSpPr>
        <p:spPr bwMode="auto">
          <a:xfrm>
            <a:off x="5765800" y="4038600"/>
            <a:ext cx="12700" cy="25400"/>
          </a:xfrm>
          <a:custGeom>
            <a:avLst/>
            <a:gdLst>
              <a:gd name="T0" fmla="*/ 0 w 8"/>
              <a:gd name="T1" fmla="*/ 40322500 h 16"/>
              <a:gd name="T2" fmla="*/ 0 w 8"/>
              <a:gd name="T3" fmla="*/ 0 h 16"/>
              <a:gd name="T4" fmla="*/ 20161250 w 8"/>
              <a:gd name="T5" fmla="*/ 0 h 16"/>
              <a:gd name="T6" fmla="*/ 20161250 w 8"/>
              <a:gd name="T7" fmla="*/ 40322500 h 16"/>
              <a:gd name="T8" fmla="*/ 0 w 8"/>
              <a:gd name="T9" fmla="*/ 40322500 h 16"/>
              <a:gd name="T10" fmla="*/ 0 w 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0" y="16"/>
                </a:move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94" name="Freeform 546"/>
          <p:cNvSpPr>
            <a:spLocks/>
          </p:cNvSpPr>
          <p:nvPr/>
        </p:nvSpPr>
        <p:spPr bwMode="auto">
          <a:xfrm>
            <a:off x="5778500" y="4038600"/>
            <a:ext cx="1588" cy="25400"/>
          </a:xfrm>
          <a:custGeom>
            <a:avLst/>
            <a:gdLst>
              <a:gd name="T0" fmla="*/ 0 w 1588"/>
              <a:gd name="T1" fmla="*/ 40322500 h 16"/>
              <a:gd name="T2" fmla="*/ 0 w 1588"/>
              <a:gd name="T3" fmla="*/ 0 h 16"/>
              <a:gd name="T4" fmla="*/ 0 w 1588"/>
              <a:gd name="T5" fmla="*/ 0 h 16"/>
              <a:gd name="T6" fmla="*/ 0 w 1588"/>
              <a:gd name="T7" fmla="*/ 40322500 h 16"/>
              <a:gd name="T8" fmla="*/ 0 w 1588"/>
              <a:gd name="T9" fmla="*/ 40322500 h 16"/>
              <a:gd name="T10" fmla="*/ 0 w 158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88"/>
              <a:gd name="T19" fmla="*/ 0 h 16"/>
              <a:gd name="T20" fmla="*/ 1588 w 158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88" h="16">
                <a:moveTo>
                  <a:pt x="0" y="16"/>
                </a:moveTo>
                <a:lnTo>
                  <a:pt x="0" y="0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95" name="Freeform 547"/>
          <p:cNvSpPr>
            <a:spLocks/>
          </p:cNvSpPr>
          <p:nvPr/>
        </p:nvSpPr>
        <p:spPr bwMode="auto">
          <a:xfrm>
            <a:off x="5778500" y="4038600"/>
            <a:ext cx="25400" cy="25400"/>
          </a:xfrm>
          <a:custGeom>
            <a:avLst/>
            <a:gdLst>
              <a:gd name="T0" fmla="*/ 0 w 16"/>
              <a:gd name="T1" fmla="*/ 40322500 h 16"/>
              <a:gd name="T2" fmla="*/ 0 w 16"/>
              <a:gd name="T3" fmla="*/ 0 h 16"/>
              <a:gd name="T4" fmla="*/ 40322500 w 16"/>
              <a:gd name="T5" fmla="*/ 0 h 16"/>
              <a:gd name="T6" fmla="*/ 40322500 w 16"/>
              <a:gd name="T7" fmla="*/ 40322500 h 16"/>
              <a:gd name="T8" fmla="*/ 0 w 16"/>
              <a:gd name="T9" fmla="*/ 40322500 h 16"/>
              <a:gd name="T10" fmla="*/ 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16" y="16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96" name="Freeform 548"/>
          <p:cNvSpPr>
            <a:spLocks/>
          </p:cNvSpPr>
          <p:nvPr/>
        </p:nvSpPr>
        <p:spPr bwMode="auto">
          <a:xfrm>
            <a:off x="5803900" y="4038600"/>
            <a:ext cx="25400" cy="25400"/>
          </a:xfrm>
          <a:custGeom>
            <a:avLst/>
            <a:gdLst>
              <a:gd name="T0" fmla="*/ 0 w 16"/>
              <a:gd name="T1" fmla="*/ 40322500 h 16"/>
              <a:gd name="T2" fmla="*/ 0 w 16"/>
              <a:gd name="T3" fmla="*/ 0 h 16"/>
              <a:gd name="T4" fmla="*/ 40322500 w 16"/>
              <a:gd name="T5" fmla="*/ 0 h 16"/>
              <a:gd name="T6" fmla="*/ 40322500 w 16"/>
              <a:gd name="T7" fmla="*/ 40322500 h 16"/>
              <a:gd name="T8" fmla="*/ 0 w 16"/>
              <a:gd name="T9" fmla="*/ 40322500 h 16"/>
              <a:gd name="T10" fmla="*/ 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16" y="16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97" name="Freeform 549"/>
          <p:cNvSpPr>
            <a:spLocks/>
          </p:cNvSpPr>
          <p:nvPr/>
        </p:nvSpPr>
        <p:spPr bwMode="auto">
          <a:xfrm>
            <a:off x="5829300" y="4038600"/>
            <a:ext cx="12700" cy="25400"/>
          </a:xfrm>
          <a:custGeom>
            <a:avLst/>
            <a:gdLst>
              <a:gd name="T0" fmla="*/ 0 w 8"/>
              <a:gd name="T1" fmla="*/ 40322500 h 16"/>
              <a:gd name="T2" fmla="*/ 0 w 8"/>
              <a:gd name="T3" fmla="*/ 0 h 16"/>
              <a:gd name="T4" fmla="*/ 20161250 w 8"/>
              <a:gd name="T5" fmla="*/ 0 h 16"/>
              <a:gd name="T6" fmla="*/ 20161250 w 8"/>
              <a:gd name="T7" fmla="*/ 40322500 h 16"/>
              <a:gd name="T8" fmla="*/ 0 w 8"/>
              <a:gd name="T9" fmla="*/ 40322500 h 16"/>
              <a:gd name="T10" fmla="*/ 0 w 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0" y="16"/>
                </a:move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98" name="Freeform 550"/>
          <p:cNvSpPr>
            <a:spLocks/>
          </p:cNvSpPr>
          <p:nvPr/>
        </p:nvSpPr>
        <p:spPr bwMode="auto">
          <a:xfrm>
            <a:off x="5829300" y="4038600"/>
            <a:ext cx="25400" cy="25400"/>
          </a:xfrm>
          <a:custGeom>
            <a:avLst/>
            <a:gdLst>
              <a:gd name="T0" fmla="*/ 20161250 w 16"/>
              <a:gd name="T1" fmla="*/ 40322500 h 16"/>
              <a:gd name="T2" fmla="*/ 0 w 16"/>
              <a:gd name="T3" fmla="*/ 0 h 16"/>
              <a:gd name="T4" fmla="*/ 40322500 w 16"/>
              <a:gd name="T5" fmla="*/ 0 h 16"/>
              <a:gd name="T6" fmla="*/ 40322500 w 16"/>
              <a:gd name="T7" fmla="*/ 40322500 h 16"/>
              <a:gd name="T8" fmla="*/ 20161250 w 16"/>
              <a:gd name="T9" fmla="*/ 40322500 h 16"/>
              <a:gd name="T10" fmla="*/ 2016125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16"/>
                </a:moveTo>
                <a:lnTo>
                  <a:pt x="0" y="0"/>
                </a:lnTo>
                <a:lnTo>
                  <a:pt x="16" y="0"/>
                </a:lnTo>
                <a:lnTo>
                  <a:pt x="16" y="16"/>
                </a:lnTo>
                <a:lnTo>
                  <a:pt x="8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99" name="Freeform 551"/>
          <p:cNvSpPr>
            <a:spLocks/>
          </p:cNvSpPr>
          <p:nvPr/>
        </p:nvSpPr>
        <p:spPr bwMode="auto">
          <a:xfrm>
            <a:off x="5842000" y="4025900"/>
            <a:ext cx="38100" cy="38100"/>
          </a:xfrm>
          <a:custGeom>
            <a:avLst/>
            <a:gdLst>
              <a:gd name="T0" fmla="*/ 20161250 w 24"/>
              <a:gd name="T1" fmla="*/ 60483750 h 24"/>
              <a:gd name="T2" fmla="*/ 0 w 24"/>
              <a:gd name="T3" fmla="*/ 20161250 h 24"/>
              <a:gd name="T4" fmla="*/ 40322500 w 24"/>
              <a:gd name="T5" fmla="*/ 0 h 24"/>
              <a:gd name="T6" fmla="*/ 60483750 w 24"/>
              <a:gd name="T7" fmla="*/ 40322500 h 24"/>
              <a:gd name="T8" fmla="*/ 20161250 w 24"/>
              <a:gd name="T9" fmla="*/ 60483750 h 24"/>
              <a:gd name="T10" fmla="*/ 20161250 w 24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8" y="24"/>
                </a:moveTo>
                <a:lnTo>
                  <a:pt x="0" y="8"/>
                </a:lnTo>
                <a:lnTo>
                  <a:pt x="16" y="0"/>
                </a:lnTo>
                <a:lnTo>
                  <a:pt x="24" y="16"/>
                </a:lnTo>
                <a:lnTo>
                  <a:pt x="8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00" name="Freeform 552"/>
          <p:cNvSpPr>
            <a:spLocks/>
          </p:cNvSpPr>
          <p:nvPr/>
        </p:nvSpPr>
        <p:spPr bwMode="auto">
          <a:xfrm>
            <a:off x="5867400" y="4025900"/>
            <a:ext cx="25400" cy="25400"/>
          </a:xfrm>
          <a:custGeom>
            <a:avLst/>
            <a:gdLst>
              <a:gd name="T0" fmla="*/ 20161250 w 16"/>
              <a:gd name="T1" fmla="*/ 40322500 h 16"/>
              <a:gd name="T2" fmla="*/ 0 w 16"/>
              <a:gd name="T3" fmla="*/ 0 h 16"/>
              <a:gd name="T4" fmla="*/ 40322500 w 16"/>
              <a:gd name="T5" fmla="*/ 0 h 16"/>
              <a:gd name="T6" fmla="*/ 40322500 w 16"/>
              <a:gd name="T7" fmla="*/ 20161250 h 16"/>
              <a:gd name="T8" fmla="*/ 20161250 w 16"/>
              <a:gd name="T9" fmla="*/ 40322500 h 16"/>
              <a:gd name="T10" fmla="*/ 2016125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16"/>
                </a:moveTo>
                <a:lnTo>
                  <a:pt x="0" y="0"/>
                </a:lnTo>
                <a:lnTo>
                  <a:pt x="16" y="0"/>
                </a:lnTo>
                <a:lnTo>
                  <a:pt x="16" y="8"/>
                </a:lnTo>
                <a:lnTo>
                  <a:pt x="8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01" name="Freeform 553"/>
          <p:cNvSpPr>
            <a:spLocks/>
          </p:cNvSpPr>
          <p:nvPr/>
        </p:nvSpPr>
        <p:spPr bwMode="auto">
          <a:xfrm>
            <a:off x="5892800" y="4013200"/>
            <a:ext cx="12700" cy="25400"/>
          </a:xfrm>
          <a:custGeom>
            <a:avLst/>
            <a:gdLst>
              <a:gd name="T0" fmla="*/ 0 w 8"/>
              <a:gd name="T1" fmla="*/ 20161250 h 16"/>
              <a:gd name="T2" fmla="*/ 0 w 8"/>
              <a:gd name="T3" fmla="*/ 0 h 16"/>
              <a:gd name="T4" fmla="*/ 20161250 w 8"/>
              <a:gd name="T5" fmla="*/ 0 h 16"/>
              <a:gd name="T6" fmla="*/ 20161250 w 8"/>
              <a:gd name="T7" fmla="*/ 40322500 h 16"/>
              <a:gd name="T8" fmla="*/ 0 w 8"/>
              <a:gd name="T9" fmla="*/ 40322500 h 16"/>
              <a:gd name="T10" fmla="*/ 0 w 8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0" y="8"/>
                </a:move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lnTo>
                  <a:pt x="0" y="16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02" name="Freeform 554"/>
          <p:cNvSpPr>
            <a:spLocks/>
          </p:cNvSpPr>
          <p:nvPr/>
        </p:nvSpPr>
        <p:spPr bwMode="auto">
          <a:xfrm>
            <a:off x="5905500" y="4013200"/>
            <a:ext cx="12700" cy="25400"/>
          </a:xfrm>
          <a:custGeom>
            <a:avLst/>
            <a:gdLst>
              <a:gd name="T0" fmla="*/ 0 w 8"/>
              <a:gd name="T1" fmla="*/ 40322500 h 16"/>
              <a:gd name="T2" fmla="*/ 0 w 8"/>
              <a:gd name="T3" fmla="*/ 0 h 16"/>
              <a:gd name="T4" fmla="*/ 0 w 8"/>
              <a:gd name="T5" fmla="*/ 0 h 16"/>
              <a:gd name="T6" fmla="*/ 20161250 w 8"/>
              <a:gd name="T7" fmla="*/ 40322500 h 16"/>
              <a:gd name="T8" fmla="*/ 0 w 8"/>
              <a:gd name="T9" fmla="*/ 40322500 h 16"/>
              <a:gd name="T10" fmla="*/ 0 w 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0" y="16"/>
                </a:moveTo>
                <a:lnTo>
                  <a:pt x="0" y="0"/>
                </a:lnTo>
                <a:lnTo>
                  <a:pt x="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03" name="Freeform 555"/>
          <p:cNvSpPr>
            <a:spLocks/>
          </p:cNvSpPr>
          <p:nvPr/>
        </p:nvSpPr>
        <p:spPr bwMode="auto">
          <a:xfrm>
            <a:off x="5905500" y="4000500"/>
            <a:ext cx="25400" cy="38100"/>
          </a:xfrm>
          <a:custGeom>
            <a:avLst/>
            <a:gdLst>
              <a:gd name="T0" fmla="*/ 20161250 w 16"/>
              <a:gd name="T1" fmla="*/ 60483750 h 24"/>
              <a:gd name="T2" fmla="*/ 0 w 16"/>
              <a:gd name="T3" fmla="*/ 20161250 h 24"/>
              <a:gd name="T4" fmla="*/ 20161250 w 16"/>
              <a:gd name="T5" fmla="*/ 0 h 24"/>
              <a:gd name="T6" fmla="*/ 40322500 w 16"/>
              <a:gd name="T7" fmla="*/ 40322500 h 24"/>
              <a:gd name="T8" fmla="*/ 20161250 w 16"/>
              <a:gd name="T9" fmla="*/ 40322500 h 24"/>
              <a:gd name="T10" fmla="*/ 20161250 w 16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8" y="24"/>
                </a:moveTo>
                <a:lnTo>
                  <a:pt x="0" y="8"/>
                </a:lnTo>
                <a:lnTo>
                  <a:pt x="8" y="0"/>
                </a:lnTo>
                <a:lnTo>
                  <a:pt x="16" y="16"/>
                </a:lnTo>
                <a:lnTo>
                  <a:pt x="8" y="16"/>
                </a:lnTo>
                <a:lnTo>
                  <a:pt x="8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04" name="Freeform 556"/>
          <p:cNvSpPr>
            <a:spLocks/>
          </p:cNvSpPr>
          <p:nvPr/>
        </p:nvSpPr>
        <p:spPr bwMode="auto">
          <a:xfrm>
            <a:off x="5918200" y="4000500"/>
            <a:ext cx="25400" cy="25400"/>
          </a:xfrm>
          <a:custGeom>
            <a:avLst/>
            <a:gdLst>
              <a:gd name="T0" fmla="*/ 20161250 w 16"/>
              <a:gd name="T1" fmla="*/ 40322500 h 16"/>
              <a:gd name="T2" fmla="*/ 0 w 16"/>
              <a:gd name="T3" fmla="*/ 0 h 16"/>
              <a:gd name="T4" fmla="*/ 20161250 w 16"/>
              <a:gd name="T5" fmla="*/ 0 h 16"/>
              <a:gd name="T6" fmla="*/ 40322500 w 16"/>
              <a:gd name="T7" fmla="*/ 20161250 h 16"/>
              <a:gd name="T8" fmla="*/ 20161250 w 16"/>
              <a:gd name="T9" fmla="*/ 40322500 h 16"/>
              <a:gd name="T10" fmla="*/ 2016125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16"/>
                </a:moveTo>
                <a:lnTo>
                  <a:pt x="0" y="0"/>
                </a:lnTo>
                <a:lnTo>
                  <a:pt x="8" y="0"/>
                </a:lnTo>
                <a:lnTo>
                  <a:pt x="16" y="8"/>
                </a:lnTo>
                <a:lnTo>
                  <a:pt x="8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05" name="Freeform 557"/>
          <p:cNvSpPr>
            <a:spLocks/>
          </p:cNvSpPr>
          <p:nvPr/>
        </p:nvSpPr>
        <p:spPr bwMode="auto">
          <a:xfrm>
            <a:off x="5930900" y="3987800"/>
            <a:ext cx="25400" cy="25400"/>
          </a:xfrm>
          <a:custGeom>
            <a:avLst/>
            <a:gdLst>
              <a:gd name="T0" fmla="*/ 0 w 16"/>
              <a:gd name="T1" fmla="*/ 20161250 h 16"/>
              <a:gd name="T2" fmla="*/ 0 w 16"/>
              <a:gd name="T3" fmla="*/ 20161250 h 16"/>
              <a:gd name="T4" fmla="*/ 20161250 w 16"/>
              <a:gd name="T5" fmla="*/ 0 h 16"/>
              <a:gd name="T6" fmla="*/ 40322500 w 16"/>
              <a:gd name="T7" fmla="*/ 20161250 h 16"/>
              <a:gd name="T8" fmla="*/ 20161250 w 16"/>
              <a:gd name="T9" fmla="*/ 40322500 h 16"/>
              <a:gd name="T10" fmla="*/ 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16" y="8"/>
                </a:lnTo>
                <a:lnTo>
                  <a:pt x="8" y="16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06" name="Freeform 558"/>
          <p:cNvSpPr>
            <a:spLocks/>
          </p:cNvSpPr>
          <p:nvPr/>
        </p:nvSpPr>
        <p:spPr bwMode="auto">
          <a:xfrm>
            <a:off x="5943600" y="3975100"/>
            <a:ext cx="25400" cy="25400"/>
          </a:xfrm>
          <a:custGeom>
            <a:avLst/>
            <a:gdLst>
              <a:gd name="T0" fmla="*/ 20161250 w 16"/>
              <a:gd name="T1" fmla="*/ 40322500 h 16"/>
              <a:gd name="T2" fmla="*/ 0 w 16"/>
              <a:gd name="T3" fmla="*/ 20161250 h 16"/>
              <a:gd name="T4" fmla="*/ 20161250 w 16"/>
              <a:gd name="T5" fmla="*/ 0 h 16"/>
              <a:gd name="T6" fmla="*/ 40322500 w 16"/>
              <a:gd name="T7" fmla="*/ 40322500 h 16"/>
              <a:gd name="T8" fmla="*/ 20161250 w 16"/>
              <a:gd name="T9" fmla="*/ 40322500 h 16"/>
              <a:gd name="T10" fmla="*/ 2016125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16"/>
                </a:moveTo>
                <a:lnTo>
                  <a:pt x="0" y="8"/>
                </a:lnTo>
                <a:lnTo>
                  <a:pt x="8" y="0"/>
                </a:lnTo>
                <a:lnTo>
                  <a:pt x="16" y="16"/>
                </a:lnTo>
                <a:lnTo>
                  <a:pt x="8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07" name="Freeform 559"/>
          <p:cNvSpPr>
            <a:spLocks/>
          </p:cNvSpPr>
          <p:nvPr/>
        </p:nvSpPr>
        <p:spPr bwMode="auto">
          <a:xfrm>
            <a:off x="5956300" y="3962400"/>
            <a:ext cx="25400" cy="38100"/>
          </a:xfrm>
          <a:custGeom>
            <a:avLst/>
            <a:gdLst>
              <a:gd name="T0" fmla="*/ 20161250 w 16"/>
              <a:gd name="T1" fmla="*/ 60483750 h 24"/>
              <a:gd name="T2" fmla="*/ 0 w 16"/>
              <a:gd name="T3" fmla="*/ 20161250 h 24"/>
              <a:gd name="T4" fmla="*/ 0 w 16"/>
              <a:gd name="T5" fmla="*/ 0 h 24"/>
              <a:gd name="T6" fmla="*/ 40322500 w 16"/>
              <a:gd name="T7" fmla="*/ 40322500 h 24"/>
              <a:gd name="T8" fmla="*/ 20161250 w 16"/>
              <a:gd name="T9" fmla="*/ 40322500 h 24"/>
              <a:gd name="T10" fmla="*/ 20161250 w 16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8" y="24"/>
                </a:moveTo>
                <a:lnTo>
                  <a:pt x="0" y="8"/>
                </a:lnTo>
                <a:lnTo>
                  <a:pt x="0" y="0"/>
                </a:lnTo>
                <a:lnTo>
                  <a:pt x="16" y="16"/>
                </a:lnTo>
                <a:lnTo>
                  <a:pt x="8" y="16"/>
                </a:lnTo>
                <a:lnTo>
                  <a:pt x="8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08" name="Freeform 560"/>
          <p:cNvSpPr>
            <a:spLocks/>
          </p:cNvSpPr>
          <p:nvPr/>
        </p:nvSpPr>
        <p:spPr bwMode="auto">
          <a:xfrm>
            <a:off x="5956300" y="3962400"/>
            <a:ext cx="25400" cy="25400"/>
          </a:xfrm>
          <a:custGeom>
            <a:avLst/>
            <a:gdLst>
              <a:gd name="T0" fmla="*/ 40322500 w 16"/>
              <a:gd name="T1" fmla="*/ 40322500 h 16"/>
              <a:gd name="T2" fmla="*/ 0 w 16"/>
              <a:gd name="T3" fmla="*/ 0 h 16"/>
              <a:gd name="T4" fmla="*/ 20161250 w 16"/>
              <a:gd name="T5" fmla="*/ 0 h 16"/>
              <a:gd name="T6" fmla="*/ 40322500 w 16"/>
              <a:gd name="T7" fmla="*/ 0 h 16"/>
              <a:gd name="T8" fmla="*/ 40322500 w 16"/>
              <a:gd name="T9" fmla="*/ 20161250 h 16"/>
              <a:gd name="T10" fmla="*/ 4032250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16"/>
                </a:move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16" y="8"/>
                </a:lnTo>
                <a:lnTo>
                  <a:pt x="16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09" name="Freeform 561"/>
          <p:cNvSpPr>
            <a:spLocks/>
          </p:cNvSpPr>
          <p:nvPr/>
        </p:nvSpPr>
        <p:spPr bwMode="auto">
          <a:xfrm>
            <a:off x="5969000" y="3937000"/>
            <a:ext cx="25400" cy="38100"/>
          </a:xfrm>
          <a:custGeom>
            <a:avLst/>
            <a:gdLst>
              <a:gd name="T0" fmla="*/ 0 w 16"/>
              <a:gd name="T1" fmla="*/ 40322500 h 24"/>
              <a:gd name="T2" fmla="*/ 0 w 16"/>
              <a:gd name="T3" fmla="*/ 20161250 h 24"/>
              <a:gd name="T4" fmla="*/ 0 w 16"/>
              <a:gd name="T5" fmla="*/ 0 h 24"/>
              <a:gd name="T6" fmla="*/ 40322500 w 16"/>
              <a:gd name="T7" fmla="*/ 20161250 h 24"/>
              <a:gd name="T8" fmla="*/ 20161250 w 16"/>
              <a:gd name="T9" fmla="*/ 60483750 h 24"/>
              <a:gd name="T10" fmla="*/ 0 w 16"/>
              <a:gd name="T11" fmla="*/ 4032250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0" y="16"/>
                </a:moveTo>
                <a:lnTo>
                  <a:pt x="0" y="8"/>
                </a:lnTo>
                <a:lnTo>
                  <a:pt x="0" y="0"/>
                </a:lnTo>
                <a:lnTo>
                  <a:pt x="16" y="8"/>
                </a:lnTo>
                <a:lnTo>
                  <a:pt x="8" y="24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10" name="Freeform 562"/>
          <p:cNvSpPr>
            <a:spLocks/>
          </p:cNvSpPr>
          <p:nvPr/>
        </p:nvSpPr>
        <p:spPr bwMode="auto">
          <a:xfrm>
            <a:off x="5969000" y="3924300"/>
            <a:ext cx="38100" cy="25400"/>
          </a:xfrm>
          <a:custGeom>
            <a:avLst/>
            <a:gdLst>
              <a:gd name="T0" fmla="*/ 40322500 w 24"/>
              <a:gd name="T1" fmla="*/ 40322500 h 16"/>
              <a:gd name="T2" fmla="*/ 0 w 24"/>
              <a:gd name="T3" fmla="*/ 20161250 h 16"/>
              <a:gd name="T4" fmla="*/ 20161250 w 24"/>
              <a:gd name="T5" fmla="*/ 0 h 16"/>
              <a:gd name="T6" fmla="*/ 60483750 w 24"/>
              <a:gd name="T7" fmla="*/ 20161250 h 16"/>
              <a:gd name="T8" fmla="*/ 40322500 w 24"/>
              <a:gd name="T9" fmla="*/ 40322500 h 16"/>
              <a:gd name="T10" fmla="*/ 40322500 w 24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16" y="16"/>
                </a:moveTo>
                <a:lnTo>
                  <a:pt x="0" y="8"/>
                </a:lnTo>
                <a:lnTo>
                  <a:pt x="8" y="0"/>
                </a:lnTo>
                <a:lnTo>
                  <a:pt x="24" y="8"/>
                </a:lnTo>
                <a:lnTo>
                  <a:pt x="16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11" name="Freeform 563"/>
          <p:cNvSpPr>
            <a:spLocks/>
          </p:cNvSpPr>
          <p:nvPr/>
        </p:nvSpPr>
        <p:spPr bwMode="auto">
          <a:xfrm>
            <a:off x="5981700" y="3911600"/>
            <a:ext cx="25400" cy="25400"/>
          </a:xfrm>
          <a:custGeom>
            <a:avLst/>
            <a:gdLst>
              <a:gd name="T0" fmla="*/ 40322500 w 16"/>
              <a:gd name="T1" fmla="*/ 40322500 h 16"/>
              <a:gd name="T2" fmla="*/ 0 w 16"/>
              <a:gd name="T3" fmla="*/ 20161250 h 16"/>
              <a:gd name="T4" fmla="*/ 0 w 16"/>
              <a:gd name="T5" fmla="*/ 0 h 16"/>
              <a:gd name="T6" fmla="*/ 40322500 w 16"/>
              <a:gd name="T7" fmla="*/ 20161250 h 16"/>
              <a:gd name="T8" fmla="*/ 40322500 w 16"/>
              <a:gd name="T9" fmla="*/ 40322500 h 16"/>
              <a:gd name="T10" fmla="*/ 4032250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16"/>
                </a:moveTo>
                <a:lnTo>
                  <a:pt x="0" y="8"/>
                </a:lnTo>
                <a:lnTo>
                  <a:pt x="0" y="0"/>
                </a:lnTo>
                <a:lnTo>
                  <a:pt x="16" y="8"/>
                </a:lnTo>
                <a:lnTo>
                  <a:pt x="16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12" name="Freeform 564"/>
          <p:cNvSpPr>
            <a:spLocks/>
          </p:cNvSpPr>
          <p:nvPr/>
        </p:nvSpPr>
        <p:spPr bwMode="auto">
          <a:xfrm>
            <a:off x="5981700" y="3898900"/>
            <a:ext cx="38100" cy="25400"/>
          </a:xfrm>
          <a:custGeom>
            <a:avLst/>
            <a:gdLst>
              <a:gd name="T0" fmla="*/ 40322500 w 24"/>
              <a:gd name="T1" fmla="*/ 40322500 h 16"/>
              <a:gd name="T2" fmla="*/ 0 w 24"/>
              <a:gd name="T3" fmla="*/ 40322500 h 16"/>
              <a:gd name="T4" fmla="*/ 20161250 w 24"/>
              <a:gd name="T5" fmla="*/ 0 h 16"/>
              <a:gd name="T6" fmla="*/ 60483750 w 24"/>
              <a:gd name="T7" fmla="*/ 20161250 h 16"/>
              <a:gd name="T8" fmla="*/ 40322500 w 24"/>
              <a:gd name="T9" fmla="*/ 40322500 h 16"/>
              <a:gd name="T10" fmla="*/ 40322500 w 24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16" y="16"/>
                </a:moveTo>
                <a:lnTo>
                  <a:pt x="0" y="16"/>
                </a:lnTo>
                <a:lnTo>
                  <a:pt x="8" y="0"/>
                </a:lnTo>
                <a:lnTo>
                  <a:pt x="24" y="8"/>
                </a:lnTo>
                <a:lnTo>
                  <a:pt x="16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13" name="Freeform 565"/>
          <p:cNvSpPr>
            <a:spLocks/>
          </p:cNvSpPr>
          <p:nvPr/>
        </p:nvSpPr>
        <p:spPr bwMode="auto">
          <a:xfrm>
            <a:off x="5994400" y="3886200"/>
            <a:ext cx="25400" cy="25400"/>
          </a:xfrm>
          <a:custGeom>
            <a:avLst/>
            <a:gdLst>
              <a:gd name="T0" fmla="*/ 40322500 w 16"/>
              <a:gd name="T1" fmla="*/ 40322500 h 16"/>
              <a:gd name="T2" fmla="*/ 0 w 16"/>
              <a:gd name="T3" fmla="*/ 40322500 h 16"/>
              <a:gd name="T4" fmla="*/ 0 w 16"/>
              <a:gd name="T5" fmla="*/ 0 h 16"/>
              <a:gd name="T6" fmla="*/ 40322500 w 16"/>
              <a:gd name="T7" fmla="*/ 20161250 h 16"/>
              <a:gd name="T8" fmla="*/ 40322500 w 16"/>
              <a:gd name="T9" fmla="*/ 40322500 h 16"/>
              <a:gd name="T10" fmla="*/ 4032250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16"/>
                </a:moveTo>
                <a:lnTo>
                  <a:pt x="0" y="16"/>
                </a:lnTo>
                <a:lnTo>
                  <a:pt x="0" y="0"/>
                </a:lnTo>
                <a:lnTo>
                  <a:pt x="16" y="8"/>
                </a:lnTo>
                <a:lnTo>
                  <a:pt x="16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14" name="Freeform 566"/>
          <p:cNvSpPr>
            <a:spLocks/>
          </p:cNvSpPr>
          <p:nvPr/>
        </p:nvSpPr>
        <p:spPr bwMode="auto">
          <a:xfrm>
            <a:off x="5994400" y="3860800"/>
            <a:ext cx="38100" cy="38100"/>
          </a:xfrm>
          <a:custGeom>
            <a:avLst/>
            <a:gdLst>
              <a:gd name="T0" fmla="*/ 40322500 w 24"/>
              <a:gd name="T1" fmla="*/ 60483750 h 24"/>
              <a:gd name="T2" fmla="*/ 0 w 24"/>
              <a:gd name="T3" fmla="*/ 40322500 h 24"/>
              <a:gd name="T4" fmla="*/ 20161250 w 24"/>
              <a:gd name="T5" fmla="*/ 0 h 24"/>
              <a:gd name="T6" fmla="*/ 60483750 w 24"/>
              <a:gd name="T7" fmla="*/ 20161250 h 24"/>
              <a:gd name="T8" fmla="*/ 40322500 w 24"/>
              <a:gd name="T9" fmla="*/ 40322500 h 24"/>
              <a:gd name="T10" fmla="*/ 40322500 w 24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16" y="24"/>
                </a:moveTo>
                <a:lnTo>
                  <a:pt x="0" y="16"/>
                </a:lnTo>
                <a:lnTo>
                  <a:pt x="8" y="0"/>
                </a:lnTo>
                <a:lnTo>
                  <a:pt x="24" y="8"/>
                </a:lnTo>
                <a:lnTo>
                  <a:pt x="16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15" name="Freeform 567"/>
          <p:cNvSpPr>
            <a:spLocks/>
          </p:cNvSpPr>
          <p:nvPr/>
        </p:nvSpPr>
        <p:spPr bwMode="auto">
          <a:xfrm>
            <a:off x="6007100" y="3835400"/>
            <a:ext cx="25400" cy="38100"/>
          </a:xfrm>
          <a:custGeom>
            <a:avLst/>
            <a:gdLst>
              <a:gd name="T0" fmla="*/ 40322500 w 16"/>
              <a:gd name="T1" fmla="*/ 60483750 h 24"/>
              <a:gd name="T2" fmla="*/ 0 w 16"/>
              <a:gd name="T3" fmla="*/ 40322500 h 24"/>
              <a:gd name="T4" fmla="*/ 0 w 16"/>
              <a:gd name="T5" fmla="*/ 0 h 24"/>
              <a:gd name="T6" fmla="*/ 40322500 w 16"/>
              <a:gd name="T7" fmla="*/ 20161250 h 24"/>
              <a:gd name="T8" fmla="*/ 40322500 w 16"/>
              <a:gd name="T9" fmla="*/ 40322500 h 24"/>
              <a:gd name="T10" fmla="*/ 40322500 w 16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16" y="24"/>
                </a:moveTo>
                <a:lnTo>
                  <a:pt x="0" y="16"/>
                </a:lnTo>
                <a:lnTo>
                  <a:pt x="0" y="0"/>
                </a:lnTo>
                <a:lnTo>
                  <a:pt x="16" y="8"/>
                </a:lnTo>
                <a:lnTo>
                  <a:pt x="16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16" name="Freeform 568"/>
          <p:cNvSpPr>
            <a:spLocks/>
          </p:cNvSpPr>
          <p:nvPr/>
        </p:nvSpPr>
        <p:spPr bwMode="auto">
          <a:xfrm>
            <a:off x="5994400" y="3822700"/>
            <a:ext cx="38100" cy="25400"/>
          </a:xfrm>
          <a:custGeom>
            <a:avLst/>
            <a:gdLst>
              <a:gd name="T0" fmla="*/ 60483750 w 24"/>
              <a:gd name="T1" fmla="*/ 40322500 h 16"/>
              <a:gd name="T2" fmla="*/ 20161250 w 24"/>
              <a:gd name="T3" fmla="*/ 40322500 h 16"/>
              <a:gd name="T4" fmla="*/ 0 w 24"/>
              <a:gd name="T5" fmla="*/ 0 h 16"/>
              <a:gd name="T6" fmla="*/ 40322500 w 24"/>
              <a:gd name="T7" fmla="*/ 0 h 16"/>
              <a:gd name="T8" fmla="*/ 60483750 w 24"/>
              <a:gd name="T9" fmla="*/ 20161250 h 16"/>
              <a:gd name="T10" fmla="*/ 60483750 w 24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24" y="16"/>
                </a:moveTo>
                <a:lnTo>
                  <a:pt x="8" y="16"/>
                </a:lnTo>
                <a:lnTo>
                  <a:pt x="0" y="0"/>
                </a:lnTo>
                <a:lnTo>
                  <a:pt x="16" y="0"/>
                </a:lnTo>
                <a:lnTo>
                  <a:pt x="24" y="8"/>
                </a:lnTo>
                <a:lnTo>
                  <a:pt x="24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17" name="Freeform 569"/>
          <p:cNvSpPr>
            <a:spLocks/>
          </p:cNvSpPr>
          <p:nvPr/>
        </p:nvSpPr>
        <p:spPr bwMode="auto">
          <a:xfrm>
            <a:off x="5994400" y="3797300"/>
            <a:ext cx="25400" cy="25400"/>
          </a:xfrm>
          <a:custGeom>
            <a:avLst/>
            <a:gdLst>
              <a:gd name="T0" fmla="*/ 40322500 w 16"/>
              <a:gd name="T1" fmla="*/ 40322500 h 16"/>
              <a:gd name="T2" fmla="*/ 0 w 16"/>
              <a:gd name="T3" fmla="*/ 40322500 h 16"/>
              <a:gd name="T4" fmla="*/ 0 w 16"/>
              <a:gd name="T5" fmla="*/ 0 h 16"/>
              <a:gd name="T6" fmla="*/ 40322500 w 16"/>
              <a:gd name="T7" fmla="*/ 0 h 16"/>
              <a:gd name="T8" fmla="*/ 40322500 w 16"/>
              <a:gd name="T9" fmla="*/ 40322500 h 16"/>
              <a:gd name="T10" fmla="*/ 4032250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16"/>
                </a:move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6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18" name="Freeform 570"/>
          <p:cNvSpPr>
            <a:spLocks/>
          </p:cNvSpPr>
          <p:nvPr/>
        </p:nvSpPr>
        <p:spPr bwMode="auto">
          <a:xfrm>
            <a:off x="5994400" y="3784600"/>
            <a:ext cx="25400" cy="12700"/>
          </a:xfrm>
          <a:custGeom>
            <a:avLst/>
            <a:gdLst>
              <a:gd name="T0" fmla="*/ 40322500 w 16"/>
              <a:gd name="T1" fmla="*/ 20161250 h 8"/>
              <a:gd name="T2" fmla="*/ 0 w 16"/>
              <a:gd name="T3" fmla="*/ 2016125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20161250 h 8"/>
              <a:gd name="T10" fmla="*/ 4032250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8"/>
                </a:move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19" name="Freeform 571"/>
          <p:cNvSpPr>
            <a:spLocks/>
          </p:cNvSpPr>
          <p:nvPr/>
        </p:nvSpPr>
        <p:spPr bwMode="auto">
          <a:xfrm>
            <a:off x="5981700" y="3759200"/>
            <a:ext cx="38100" cy="25400"/>
          </a:xfrm>
          <a:custGeom>
            <a:avLst/>
            <a:gdLst>
              <a:gd name="T0" fmla="*/ 60483750 w 24"/>
              <a:gd name="T1" fmla="*/ 40322500 h 16"/>
              <a:gd name="T2" fmla="*/ 20161250 w 24"/>
              <a:gd name="T3" fmla="*/ 40322500 h 16"/>
              <a:gd name="T4" fmla="*/ 0 w 24"/>
              <a:gd name="T5" fmla="*/ 20161250 h 16"/>
              <a:gd name="T6" fmla="*/ 40322500 w 24"/>
              <a:gd name="T7" fmla="*/ 0 h 16"/>
              <a:gd name="T8" fmla="*/ 60483750 w 24"/>
              <a:gd name="T9" fmla="*/ 20161250 h 16"/>
              <a:gd name="T10" fmla="*/ 60483750 w 24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24" y="16"/>
                </a:move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lnTo>
                  <a:pt x="24" y="8"/>
                </a:lnTo>
                <a:lnTo>
                  <a:pt x="24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20" name="Freeform 572"/>
          <p:cNvSpPr>
            <a:spLocks/>
          </p:cNvSpPr>
          <p:nvPr/>
        </p:nvSpPr>
        <p:spPr bwMode="auto">
          <a:xfrm>
            <a:off x="5981700" y="3746500"/>
            <a:ext cx="25400" cy="25400"/>
          </a:xfrm>
          <a:custGeom>
            <a:avLst/>
            <a:gdLst>
              <a:gd name="T0" fmla="*/ 40322500 w 16"/>
              <a:gd name="T1" fmla="*/ 20161250 h 16"/>
              <a:gd name="T2" fmla="*/ 0 w 16"/>
              <a:gd name="T3" fmla="*/ 40322500 h 16"/>
              <a:gd name="T4" fmla="*/ 0 w 16"/>
              <a:gd name="T5" fmla="*/ 20161250 h 16"/>
              <a:gd name="T6" fmla="*/ 40322500 w 16"/>
              <a:gd name="T7" fmla="*/ 0 h 16"/>
              <a:gd name="T8" fmla="*/ 40322500 w 16"/>
              <a:gd name="T9" fmla="*/ 20161250 h 16"/>
              <a:gd name="T10" fmla="*/ 4032250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8"/>
                </a:moveTo>
                <a:lnTo>
                  <a:pt x="0" y="16"/>
                </a:ln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21" name="Freeform 573"/>
          <p:cNvSpPr>
            <a:spLocks/>
          </p:cNvSpPr>
          <p:nvPr/>
        </p:nvSpPr>
        <p:spPr bwMode="auto">
          <a:xfrm>
            <a:off x="5969000" y="3733800"/>
            <a:ext cx="38100" cy="25400"/>
          </a:xfrm>
          <a:custGeom>
            <a:avLst/>
            <a:gdLst>
              <a:gd name="T0" fmla="*/ 20161250 w 24"/>
              <a:gd name="T1" fmla="*/ 40322500 h 16"/>
              <a:gd name="T2" fmla="*/ 20161250 w 24"/>
              <a:gd name="T3" fmla="*/ 40322500 h 16"/>
              <a:gd name="T4" fmla="*/ 0 w 24"/>
              <a:gd name="T5" fmla="*/ 20161250 h 16"/>
              <a:gd name="T6" fmla="*/ 40322500 w 24"/>
              <a:gd name="T7" fmla="*/ 0 h 16"/>
              <a:gd name="T8" fmla="*/ 60483750 w 24"/>
              <a:gd name="T9" fmla="*/ 20161250 h 16"/>
              <a:gd name="T10" fmla="*/ 20161250 w 24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8" y="16"/>
                </a:move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lnTo>
                  <a:pt x="24" y="8"/>
                </a:lnTo>
                <a:lnTo>
                  <a:pt x="8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22" name="Freeform 574"/>
          <p:cNvSpPr>
            <a:spLocks/>
          </p:cNvSpPr>
          <p:nvPr/>
        </p:nvSpPr>
        <p:spPr bwMode="auto">
          <a:xfrm>
            <a:off x="5956300" y="3708400"/>
            <a:ext cx="38100" cy="38100"/>
          </a:xfrm>
          <a:custGeom>
            <a:avLst/>
            <a:gdLst>
              <a:gd name="T0" fmla="*/ 60483750 w 24"/>
              <a:gd name="T1" fmla="*/ 40322500 h 24"/>
              <a:gd name="T2" fmla="*/ 20161250 w 24"/>
              <a:gd name="T3" fmla="*/ 60483750 h 24"/>
              <a:gd name="T4" fmla="*/ 0 w 24"/>
              <a:gd name="T5" fmla="*/ 20161250 h 24"/>
              <a:gd name="T6" fmla="*/ 40322500 w 24"/>
              <a:gd name="T7" fmla="*/ 0 h 24"/>
              <a:gd name="T8" fmla="*/ 60483750 w 24"/>
              <a:gd name="T9" fmla="*/ 40322500 h 24"/>
              <a:gd name="T10" fmla="*/ 60483750 w 24"/>
              <a:gd name="T11" fmla="*/ 4032250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24" y="16"/>
                </a:moveTo>
                <a:lnTo>
                  <a:pt x="8" y="24"/>
                </a:lnTo>
                <a:lnTo>
                  <a:pt x="0" y="8"/>
                </a:lnTo>
                <a:lnTo>
                  <a:pt x="16" y="0"/>
                </a:lnTo>
                <a:lnTo>
                  <a:pt x="24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23" name="Freeform 575"/>
          <p:cNvSpPr>
            <a:spLocks/>
          </p:cNvSpPr>
          <p:nvPr/>
        </p:nvSpPr>
        <p:spPr bwMode="auto">
          <a:xfrm>
            <a:off x="5943600" y="3683000"/>
            <a:ext cx="38100" cy="38100"/>
          </a:xfrm>
          <a:custGeom>
            <a:avLst/>
            <a:gdLst>
              <a:gd name="T0" fmla="*/ 60483750 w 24"/>
              <a:gd name="T1" fmla="*/ 40322500 h 24"/>
              <a:gd name="T2" fmla="*/ 20161250 w 24"/>
              <a:gd name="T3" fmla="*/ 60483750 h 24"/>
              <a:gd name="T4" fmla="*/ 0 w 24"/>
              <a:gd name="T5" fmla="*/ 20161250 h 24"/>
              <a:gd name="T6" fmla="*/ 40322500 w 24"/>
              <a:gd name="T7" fmla="*/ 0 h 24"/>
              <a:gd name="T8" fmla="*/ 60483750 w 24"/>
              <a:gd name="T9" fmla="*/ 40322500 h 24"/>
              <a:gd name="T10" fmla="*/ 60483750 w 24"/>
              <a:gd name="T11" fmla="*/ 4032250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24" y="16"/>
                </a:moveTo>
                <a:lnTo>
                  <a:pt x="8" y="24"/>
                </a:lnTo>
                <a:lnTo>
                  <a:pt x="0" y="8"/>
                </a:lnTo>
                <a:lnTo>
                  <a:pt x="16" y="0"/>
                </a:lnTo>
                <a:lnTo>
                  <a:pt x="24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24" name="Freeform 576"/>
          <p:cNvSpPr>
            <a:spLocks/>
          </p:cNvSpPr>
          <p:nvPr/>
        </p:nvSpPr>
        <p:spPr bwMode="auto">
          <a:xfrm>
            <a:off x="5930900" y="3670300"/>
            <a:ext cx="38100" cy="25400"/>
          </a:xfrm>
          <a:custGeom>
            <a:avLst/>
            <a:gdLst>
              <a:gd name="T0" fmla="*/ 60483750 w 24"/>
              <a:gd name="T1" fmla="*/ 20161250 h 16"/>
              <a:gd name="T2" fmla="*/ 20161250 w 24"/>
              <a:gd name="T3" fmla="*/ 40322500 h 16"/>
              <a:gd name="T4" fmla="*/ 0 w 24"/>
              <a:gd name="T5" fmla="*/ 20161250 h 16"/>
              <a:gd name="T6" fmla="*/ 40322500 w 24"/>
              <a:gd name="T7" fmla="*/ 0 h 16"/>
              <a:gd name="T8" fmla="*/ 60483750 w 24"/>
              <a:gd name="T9" fmla="*/ 20161250 h 16"/>
              <a:gd name="T10" fmla="*/ 60483750 w 24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24" y="8"/>
                </a:move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lnTo>
                  <a:pt x="24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25" name="Freeform 577"/>
          <p:cNvSpPr>
            <a:spLocks/>
          </p:cNvSpPr>
          <p:nvPr/>
        </p:nvSpPr>
        <p:spPr bwMode="auto">
          <a:xfrm>
            <a:off x="5918200" y="3644900"/>
            <a:ext cx="38100" cy="38100"/>
          </a:xfrm>
          <a:custGeom>
            <a:avLst/>
            <a:gdLst>
              <a:gd name="T0" fmla="*/ 60483750 w 24"/>
              <a:gd name="T1" fmla="*/ 40322500 h 24"/>
              <a:gd name="T2" fmla="*/ 20161250 w 24"/>
              <a:gd name="T3" fmla="*/ 60483750 h 24"/>
              <a:gd name="T4" fmla="*/ 0 w 24"/>
              <a:gd name="T5" fmla="*/ 40322500 h 24"/>
              <a:gd name="T6" fmla="*/ 40322500 w 24"/>
              <a:gd name="T7" fmla="*/ 0 h 24"/>
              <a:gd name="T8" fmla="*/ 60483750 w 24"/>
              <a:gd name="T9" fmla="*/ 40322500 h 24"/>
              <a:gd name="T10" fmla="*/ 60483750 w 24"/>
              <a:gd name="T11" fmla="*/ 4032250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24" y="16"/>
                </a:moveTo>
                <a:lnTo>
                  <a:pt x="8" y="24"/>
                </a:lnTo>
                <a:lnTo>
                  <a:pt x="0" y="16"/>
                </a:lnTo>
                <a:lnTo>
                  <a:pt x="16" y="0"/>
                </a:lnTo>
                <a:lnTo>
                  <a:pt x="24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26" name="Freeform 578"/>
          <p:cNvSpPr>
            <a:spLocks/>
          </p:cNvSpPr>
          <p:nvPr/>
        </p:nvSpPr>
        <p:spPr bwMode="auto">
          <a:xfrm>
            <a:off x="5905500" y="3632200"/>
            <a:ext cx="38100" cy="38100"/>
          </a:xfrm>
          <a:custGeom>
            <a:avLst/>
            <a:gdLst>
              <a:gd name="T0" fmla="*/ 60483750 w 24"/>
              <a:gd name="T1" fmla="*/ 20161250 h 24"/>
              <a:gd name="T2" fmla="*/ 20161250 w 24"/>
              <a:gd name="T3" fmla="*/ 60483750 h 24"/>
              <a:gd name="T4" fmla="*/ 0 w 24"/>
              <a:gd name="T5" fmla="*/ 20161250 h 24"/>
              <a:gd name="T6" fmla="*/ 20161250 w 24"/>
              <a:gd name="T7" fmla="*/ 0 h 24"/>
              <a:gd name="T8" fmla="*/ 60483750 w 24"/>
              <a:gd name="T9" fmla="*/ 20161250 h 24"/>
              <a:gd name="T10" fmla="*/ 60483750 w 24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24" y="8"/>
                </a:moveTo>
                <a:lnTo>
                  <a:pt x="8" y="24"/>
                </a:lnTo>
                <a:lnTo>
                  <a:pt x="0" y="8"/>
                </a:lnTo>
                <a:lnTo>
                  <a:pt x="8" y="0"/>
                </a:lnTo>
                <a:lnTo>
                  <a:pt x="24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27" name="Freeform 579"/>
          <p:cNvSpPr>
            <a:spLocks/>
          </p:cNvSpPr>
          <p:nvPr/>
        </p:nvSpPr>
        <p:spPr bwMode="auto">
          <a:xfrm>
            <a:off x="5880100" y="3606800"/>
            <a:ext cx="38100" cy="50800"/>
          </a:xfrm>
          <a:custGeom>
            <a:avLst/>
            <a:gdLst>
              <a:gd name="T0" fmla="*/ 60483750 w 24"/>
              <a:gd name="T1" fmla="*/ 40322500 h 32"/>
              <a:gd name="T2" fmla="*/ 40322500 w 24"/>
              <a:gd name="T3" fmla="*/ 80645000 h 32"/>
              <a:gd name="T4" fmla="*/ 0 w 24"/>
              <a:gd name="T5" fmla="*/ 40322500 h 32"/>
              <a:gd name="T6" fmla="*/ 20161250 w 24"/>
              <a:gd name="T7" fmla="*/ 0 h 32"/>
              <a:gd name="T8" fmla="*/ 60483750 w 24"/>
              <a:gd name="T9" fmla="*/ 40322500 h 32"/>
              <a:gd name="T10" fmla="*/ 60483750 w 24"/>
              <a:gd name="T11" fmla="*/ 4032250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32"/>
              <a:gd name="T20" fmla="*/ 24 w 24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32">
                <a:moveTo>
                  <a:pt x="24" y="16"/>
                </a:moveTo>
                <a:lnTo>
                  <a:pt x="16" y="32"/>
                </a:lnTo>
                <a:lnTo>
                  <a:pt x="0" y="16"/>
                </a:lnTo>
                <a:lnTo>
                  <a:pt x="8" y="0"/>
                </a:lnTo>
                <a:lnTo>
                  <a:pt x="24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28" name="Freeform 580"/>
          <p:cNvSpPr>
            <a:spLocks/>
          </p:cNvSpPr>
          <p:nvPr/>
        </p:nvSpPr>
        <p:spPr bwMode="auto">
          <a:xfrm>
            <a:off x="5854700" y="3594100"/>
            <a:ext cx="38100" cy="38100"/>
          </a:xfrm>
          <a:custGeom>
            <a:avLst/>
            <a:gdLst>
              <a:gd name="T0" fmla="*/ 60483750 w 24"/>
              <a:gd name="T1" fmla="*/ 20161250 h 24"/>
              <a:gd name="T2" fmla="*/ 40322500 w 24"/>
              <a:gd name="T3" fmla="*/ 60483750 h 24"/>
              <a:gd name="T4" fmla="*/ 0 w 24"/>
              <a:gd name="T5" fmla="*/ 40322500 h 24"/>
              <a:gd name="T6" fmla="*/ 20161250 w 24"/>
              <a:gd name="T7" fmla="*/ 0 h 24"/>
              <a:gd name="T8" fmla="*/ 60483750 w 24"/>
              <a:gd name="T9" fmla="*/ 20161250 h 24"/>
              <a:gd name="T10" fmla="*/ 60483750 w 24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24" y="8"/>
                </a:moveTo>
                <a:lnTo>
                  <a:pt x="16" y="24"/>
                </a:lnTo>
                <a:lnTo>
                  <a:pt x="0" y="16"/>
                </a:lnTo>
                <a:lnTo>
                  <a:pt x="8" y="0"/>
                </a:lnTo>
                <a:lnTo>
                  <a:pt x="24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29" name="Freeform 581"/>
          <p:cNvSpPr>
            <a:spLocks/>
          </p:cNvSpPr>
          <p:nvPr/>
        </p:nvSpPr>
        <p:spPr bwMode="auto">
          <a:xfrm>
            <a:off x="5829300" y="3594100"/>
            <a:ext cx="38100" cy="25400"/>
          </a:xfrm>
          <a:custGeom>
            <a:avLst/>
            <a:gdLst>
              <a:gd name="T0" fmla="*/ 60483750 w 24"/>
              <a:gd name="T1" fmla="*/ 0 h 16"/>
              <a:gd name="T2" fmla="*/ 40322500 w 24"/>
              <a:gd name="T3" fmla="*/ 40322500 h 16"/>
              <a:gd name="T4" fmla="*/ 0 w 24"/>
              <a:gd name="T5" fmla="*/ 40322500 h 16"/>
              <a:gd name="T6" fmla="*/ 20161250 w 24"/>
              <a:gd name="T7" fmla="*/ 0 h 16"/>
              <a:gd name="T8" fmla="*/ 60483750 w 24"/>
              <a:gd name="T9" fmla="*/ 0 h 16"/>
              <a:gd name="T10" fmla="*/ 60483750 w 24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24" y="0"/>
                </a:moveTo>
                <a:lnTo>
                  <a:pt x="16" y="16"/>
                </a:lnTo>
                <a:lnTo>
                  <a:pt x="0" y="16"/>
                </a:lnTo>
                <a:lnTo>
                  <a:pt x="8" y="0"/>
                </a:lnTo>
                <a:lnTo>
                  <a:pt x="24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30" name="Freeform 582"/>
          <p:cNvSpPr>
            <a:spLocks/>
          </p:cNvSpPr>
          <p:nvPr/>
        </p:nvSpPr>
        <p:spPr bwMode="auto">
          <a:xfrm>
            <a:off x="5816600" y="3594100"/>
            <a:ext cx="25400" cy="25400"/>
          </a:xfrm>
          <a:custGeom>
            <a:avLst/>
            <a:gdLst>
              <a:gd name="T0" fmla="*/ 40322500 w 16"/>
              <a:gd name="T1" fmla="*/ 0 h 16"/>
              <a:gd name="T2" fmla="*/ 40322500 w 16"/>
              <a:gd name="T3" fmla="*/ 40322500 h 16"/>
              <a:gd name="T4" fmla="*/ 0 w 16"/>
              <a:gd name="T5" fmla="*/ 40322500 h 16"/>
              <a:gd name="T6" fmla="*/ 0 w 16"/>
              <a:gd name="T7" fmla="*/ 0 h 16"/>
              <a:gd name="T8" fmla="*/ 40322500 w 16"/>
              <a:gd name="T9" fmla="*/ 0 h 16"/>
              <a:gd name="T10" fmla="*/ 4032250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0"/>
                </a:moveTo>
                <a:lnTo>
                  <a:pt x="16" y="16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31" name="Freeform 583"/>
          <p:cNvSpPr>
            <a:spLocks/>
          </p:cNvSpPr>
          <p:nvPr/>
        </p:nvSpPr>
        <p:spPr bwMode="auto">
          <a:xfrm>
            <a:off x="5791200" y="3594100"/>
            <a:ext cx="25400" cy="25400"/>
          </a:xfrm>
          <a:custGeom>
            <a:avLst/>
            <a:gdLst>
              <a:gd name="T0" fmla="*/ 40322500 w 16"/>
              <a:gd name="T1" fmla="*/ 0 h 16"/>
              <a:gd name="T2" fmla="*/ 40322500 w 16"/>
              <a:gd name="T3" fmla="*/ 40322500 h 16"/>
              <a:gd name="T4" fmla="*/ 20161250 w 16"/>
              <a:gd name="T5" fmla="*/ 40322500 h 16"/>
              <a:gd name="T6" fmla="*/ 0 w 16"/>
              <a:gd name="T7" fmla="*/ 20161250 h 16"/>
              <a:gd name="T8" fmla="*/ 40322500 w 16"/>
              <a:gd name="T9" fmla="*/ 0 h 16"/>
              <a:gd name="T10" fmla="*/ 4032250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0"/>
                </a:moveTo>
                <a:lnTo>
                  <a:pt x="16" y="16"/>
                </a:ln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32" name="Freeform 584"/>
          <p:cNvSpPr>
            <a:spLocks/>
          </p:cNvSpPr>
          <p:nvPr/>
        </p:nvSpPr>
        <p:spPr bwMode="auto">
          <a:xfrm>
            <a:off x="5778500" y="3606800"/>
            <a:ext cx="25400" cy="25400"/>
          </a:xfrm>
          <a:custGeom>
            <a:avLst/>
            <a:gdLst>
              <a:gd name="T0" fmla="*/ 20161250 w 16"/>
              <a:gd name="T1" fmla="*/ 0 h 16"/>
              <a:gd name="T2" fmla="*/ 40322500 w 16"/>
              <a:gd name="T3" fmla="*/ 20161250 h 16"/>
              <a:gd name="T4" fmla="*/ 0 w 16"/>
              <a:gd name="T5" fmla="*/ 40322500 h 16"/>
              <a:gd name="T6" fmla="*/ 0 w 16"/>
              <a:gd name="T7" fmla="*/ 0 h 16"/>
              <a:gd name="T8" fmla="*/ 20161250 w 16"/>
              <a:gd name="T9" fmla="*/ 0 h 16"/>
              <a:gd name="T10" fmla="*/ 2016125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0"/>
                </a:moveTo>
                <a:lnTo>
                  <a:pt x="16" y="8"/>
                </a:ln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33" name="Freeform 585"/>
          <p:cNvSpPr>
            <a:spLocks/>
          </p:cNvSpPr>
          <p:nvPr/>
        </p:nvSpPr>
        <p:spPr bwMode="auto">
          <a:xfrm>
            <a:off x="5753100" y="3606800"/>
            <a:ext cx="25400" cy="38100"/>
          </a:xfrm>
          <a:custGeom>
            <a:avLst/>
            <a:gdLst>
              <a:gd name="T0" fmla="*/ 40322500 w 16"/>
              <a:gd name="T1" fmla="*/ 0 h 24"/>
              <a:gd name="T2" fmla="*/ 40322500 w 16"/>
              <a:gd name="T3" fmla="*/ 40322500 h 24"/>
              <a:gd name="T4" fmla="*/ 20161250 w 16"/>
              <a:gd name="T5" fmla="*/ 60483750 h 24"/>
              <a:gd name="T6" fmla="*/ 0 w 16"/>
              <a:gd name="T7" fmla="*/ 20161250 h 24"/>
              <a:gd name="T8" fmla="*/ 20161250 w 16"/>
              <a:gd name="T9" fmla="*/ 0 h 24"/>
              <a:gd name="T10" fmla="*/ 40322500 w 16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16" y="0"/>
                </a:moveTo>
                <a:lnTo>
                  <a:pt x="16" y="16"/>
                </a:lnTo>
                <a:lnTo>
                  <a:pt x="8" y="24"/>
                </a:ln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34" name="Freeform 586"/>
          <p:cNvSpPr>
            <a:spLocks/>
          </p:cNvSpPr>
          <p:nvPr/>
        </p:nvSpPr>
        <p:spPr bwMode="auto">
          <a:xfrm>
            <a:off x="5727700" y="3619500"/>
            <a:ext cx="38100" cy="38100"/>
          </a:xfrm>
          <a:custGeom>
            <a:avLst/>
            <a:gdLst>
              <a:gd name="T0" fmla="*/ 40322500 w 24"/>
              <a:gd name="T1" fmla="*/ 0 h 24"/>
              <a:gd name="T2" fmla="*/ 60483750 w 24"/>
              <a:gd name="T3" fmla="*/ 40322500 h 24"/>
              <a:gd name="T4" fmla="*/ 20161250 w 24"/>
              <a:gd name="T5" fmla="*/ 60483750 h 24"/>
              <a:gd name="T6" fmla="*/ 0 w 24"/>
              <a:gd name="T7" fmla="*/ 20161250 h 24"/>
              <a:gd name="T8" fmla="*/ 40322500 w 24"/>
              <a:gd name="T9" fmla="*/ 0 h 24"/>
              <a:gd name="T10" fmla="*/ 40322500 w 2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16" y="0"/>
                </a:moveTo>
                <a:lnTo>
                  <a:pt x="24" y="16"/>
                </a:lnTo>
                <a:lnTo>
                  <a:pt x="8" y="24"/>
                </a:ln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35" name="Freeform 587"/>
          <p:cNvSpPr>
            <a:spLocks/>
          </p:cNvSpPr>
          <p:nvPr/>
        </p:nvSpPr>
        <p:spPr bwMode="auto">
          <a:xfrm>
            <a:off x="5702300" y="3632200"/>
            <a:ext cx="38100" cy="38100"/>
          </a:xfrm>
          <a:custGeom>
            <a:avLst/>
            <a:gdLst>
              <a:gd name="T0" fmla="*/ 40322500 w 24"/>
              <a:gd name="T1" fmla="*/ 0 h 24"/>
              <a:gd name="T2" fmla="*/ 60483750 w 24"/>
              <a:gd name="T3" fmla="*/ 40322500 h 24"/>
              <a:gd name="T4" fmla="*/ 20161250 w 24"/>
              <a:gd name="T5" fmla="*/ 60483750 h 24"/>
              <a:gd name="T6" fmla="*/ 0 w 24"/>
              <a:gd name="T7" fmla="*/ 40322500 h 24"/>
              <a:gd name="T8" fmla="*/ 40322500 w 24"/>
              <a:gd name="T9" fmla="*/ 20161250 h 24"/>
              <a:gd name="T10" fmla="*/ 40322500 w 2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16" y="0"/>
                </a:moveTo>
                <a:lnTo>
                  <a:pt x="24" y="16"/>
                </a:lnTo>
                <a:lnTo>
                  <a:pt x="8" y="24"/>
                </a:lnTo>
                <a:lnTo>
                  <a:pt x="0" y="16"/>
                </a:lnTo>
                <a:lnTo>
                  <a:pt x="16" y="8"/>
                </a:lnTo>
                <a:lnTo>
                  <a:pt x="16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36" name="Freeform 588"/>
          <p:cNvSpPr>
            <a:spLocks/>
          </p:cNvSpPr>
          <p:nvPr/>
        </p:nvSpPr>
        <p:spPr bwMode="auto">
          <a:xfrm>
            <a:off x="5689600" y="3657600"/>
            <a:ext cx="25400" cy="25400"/>
          </a:xfrm>
          <a:custGeom>
            <a:avLst/>
            <a:gdLst>
              <a:gd name="T0" fmla="*/ 20161250 w 16"/>
              <a:gd name="T1" fmla="*/ 0 h 16"/>
              <a:gd name="T2" fmla="*/ 40322500 w 16"/>
              <a:gd name="T3" fmla="*/ 20161250 h 16"/>
              <a:gd name="T4" fmla="*/ 20161250 w 16"/>
              <a:gd name="T5" fmla="*/ 40322500 h 16"/>
              <a:gd name="T6" fmla="*/ 0 w 16"/>
              <a:gd name="T7" fmla="*/ 20161250 h 16"/>
              <a:gd name="T8" fmla="*/ 20161250 w 16"/>
              <a:gd name="T9" fmla="*/ 0 h 16"/>
              <a:gd name="T10" fmla="*/ 2016125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0"/>
                </a:moveTo>
                <a:lnTo>
                  <a:pt x="16" y="8"/>
                </a:lnTo>
                <a:lnTo>
                  <a:pt x="8" y="16"/>
                </a:ln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37" name="Freeform 589"/>
          <p:cNvSpPr>
            <a:spLocks/>
          </p:cNvSpPr>
          <p:nvPr/>
        </p:nvSpPr>
        <p:spPr bwMode="auto">
          <a:xfrm>
            <a:off x="5664200" y="3670300"/>
            <a:ext cx="38100" cy="38100"/>
          </a:xfrm>
          <a:custGeom>
            <a:avLst/>
            <a:gdLst>
              <a:gd name="T0" fmla="*/ 40322500 w 24"/>
              <a:gd name="T1" fmla="*/ 0 h 24"/>
              <a:gd name="T2" fmla="*/ 60483750 w 24"/>
              <a:gd name="T3" fmla="*/ 20161250 h 24"/>
              <a:gd name="T4" fmla="*/ 20161250 w 24"/>
              <a:gd name="T5" fmla="*/ 60483750 h 24"/>
              <a:gd name="T6" fmla="*/ 0 w 24"/>
              <a:gd name="T7" fmla="*/ 20161250 h 24"/>
              <a:gd name="T8" fmla="*/ 40322500 w 24"/>
              <a:gd name="T9" fmla="*/ 0 h 24"/>
              <a:gd name="T10" fmla="*/ 40322500 w 2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16" y="0"/>
                </a:moveTo>
                <a:lnTo>
                  <a:pt x="24" y="8"/>
                </a:lnTo>
                <a:lnTo>
                  <a:pt x="8" y="24"/>
                </a:ln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38" name="Freeform 590"/>
          <p:cNvSpPr>
            <a:spLocks/>
          </p:cNvSpPr>
          <p:nvPr/>
        </p:nvSpPr>
        <p:spPr bwMode="auto">
          <a:xfrm>
            <a:off x="5651500" y="3683000"/>
            <a:ext cx="25400" cy="38100"/>
          </a:xfrm>
          <a:custGeom>
            <a:avLst/>
            <a:gdLst>
              <a:gd name="T0" fmla="*/ 20161250 w 16"/>
              <a:gd name="T1" fmla="*/ 0 h 24"/>
              <a:gd name="T2" fmla="*/ 40322500 w 16"/>
              <a:gd name="T3" fmla="*/ 40322500 h 24"/>
              <a:gd name="T4" fmla="*/ 20161250 w 16"/>
              <a:gd name="T5" fmla="*/ 60483750 h 24"/>
              <a:gd name="T6" fmla="*/ 0 w 16"/>
              <a:gd name="T7" fmla="*/ 20161250 h 24"/>
              <a:gd name="T8" fmla="*/ 20161250 w 16"/>
              <a:gd name="T9" fmla="*/ 0 h 24"/>
              <a:gd name="T10" fmla="*/ 20161250 w 16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8" y="0"/>
                </a:moveTo>
                <a:lnTo>
                  <a:pt x="16" y="16"/>
                </a:lnTo>
                <a:lnTo>
                  <a:pt x="8" y="24"/>
                </a:ln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39" name="Freeform 591"/>
          <p:cNvSpPr>
            <a:spLocks/>
          </p:cNvSpPr>
          <p:nvPr/>
        </p:nvSpPr>
        <p:spPr bwMode="auto">
          <a:xfrm>
            <a:off x="5626100" y="3695700"/>
            <a:ext cx="38100" cy="38100"/>
          </a:xfrm>
          <a:custGeom>
            <a:avLst/>
            <a:gdLst>
              <a:gd name="T0" fmla="*/ 40322500 w 24"/>
              <a:gd name="T1" fmla="*/ 0 h 24"/>
              <a:gd name="T2" fmla="*/ 60483750 w 24"/>
              <a:gd name="T3" fmla="*/ 40322500 h 24"/>
              <a:gd name="T4" fmla="*/ 40322500 w 24"/>
              <a:gd name="T5" fmla="*/ 60483750 h 24"/>
              <a:gd name="T6" fmla="*/ 0 w 24"/>
              <a:gd name="T7" fmla="*/ 20161250 h 24"/>
              <a:gd name="T8" fmla="*/ 20161250 w 24"/>
              <a:gd name="T9" fmla="*/ 0 h 24"/>
              <a:gd name="T10" fmla="*/ 40322500 w 2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16" y="0"/>
                </a:moveTo>
                <a:lnTo>
                  <a:pt x="24" y="16"/>
                </a:lnTo>
                <a:lnTo>
                  <a:pt x="16" y="24"/>
                </a:ln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40" name="Freeform 592"/>
          <p:cNvSpPr>
            <a:spLocks/>
          </p:cNvSpPr>
          <p:nvPr/>
        </p:nvSpPr>
        <p:spPr bwMode="auto">
          <a:xfrm>
            <a:off x="5613400" y="3708400"/>
            <a:ext cx="38100" cy="38100"/>
          </a:xfrm>
          <a:custGeom>
            <a:avLst/>
            <a:gdLst>
              <a:gd name="T0" fmla="*/ 20161250 w 24"/>
              <a:gd name="T1" fmla="*/ 0 h 24"/>
              <a:gd name="T2" fmla="*/ 60483750 w 24"/>
              <a:gd name="T3" fmla="*/ 40322500 h 24"/>
              <a:gd name="T4" fmla="*/ 40322500 w 24"/>
              <a:gd name="T5" fmla="*/ 60483750 h 24"/>
              <a:gd name="T6" fmla="*/ 0 w 24"/>
              <a:gd name="T7" fmla="*/ 20161250 h 24"/>
              <a:gd name="T8" fmla="*/ 20161250 w 24"/>
              <a:gd name="T9" fmla="*/ 0 h 24"/>
              <a:gd name="T10" fmla="*/ 20161250 w 2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8" y="0"/>
                </a:moveTo>
                <a:lnTo>
                  <a:pt x="24" y="16"/>
                </a:lnTo>
                <a:lnTo>
                  <a:pt x="16" y="24"/>
                </a:ln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41" name="Freeform 593"/>
          <p:cNvSpPr>
            <a:spLocks/>
          </p:cNvSpPr>
          <p:nvPr/>
        </p:nvSpPr>
        <p:spPr bwMode="auto">
          <a:xfrm>
            <a:off x="5600700" y="3721100"/>
            <a:ext cx="38100" cy="38100"/>
          </a:xfrm>
          <a:custGeom>
            <a:avLst/>
            <a:gdLst>
              <a:gd name="T0" fmla="*/ 60483750 w 24"/>
              <a:gd name="T1" fmla="*/ 40322500 h 24"/>
              <a:gd name="T2" fmla="*/ 60483750 w 24"/>
              <a:gd name="T3" fmla="*/ 40322500 h 24"/>
              <a:gd name="T4" fmla="*/ 40322500 w 24"/>
              <a:gd name="T5" fmla="*/ 60483750 h 24"/>
              <a:gd name="T6" fmla="*/ 0 w 24"/>
              <a:gd name="T7" fmla="*/ 20161250 h 24"/>
              <a:gd name="T8" fmla="*/ 20161250 w 24"/>
              <a:gd name="T9" fmla="*/ 0 h 24"/>
              <a:gd name="T10" fmla="*/ 60483750 w 24"/>
              <a:gd name="T11" fmla="*/ 4032250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24" y="16"/>
                </a:moveTo>
                <a:lnTo>
                  <a:pt x="24" y="16"/>
                </a:lnTo>
                <a:lnTo>
                  <a:pt x="16" y="24"/>
                </a:lnTo>
                <a:lnTo>
                  <a:pt x="0" y="8"/>
                </a:lnTo>
                <a:lnTo>
                  <a:pt x="8" y="0"/>
                </a:lnTo>
                <a:lnTo>
                  <a:pt x="24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42" name="Freeform 594"/>
          <p:cNvSpPr>
            <a:spLocks/>
          </p:cNvSpPr>
          <p:nvPr/>
        </p:nvSpPr>
        <p:spPr bwMode="auto">
          <a:xfrm>
            <a:off x="5600700" y="3733800"/>
            <a:ext cx="25400" cy="25400"/>
          </a:xfrm>
          <a:custGeom>
            <a:avLst/>
            <a:gdLst>
              <a:gd name="T0" fmla="*/ 40322500 w 16"/>
              <a:gd name="T1" fmla="*/ 40322500 h 16"/>
              <a:gd name="T2" fmla="*/ 40322500 w 16"/>
              <a:gd name="T3" fmla="*/ 40322500 h 16"/>
              <a:gd name="T4" fmla="*/ 20161250 w 16"/>
              <a:gd name="T5" fmla="*/ 40322500 h 16"/>
              <a:gd name="T6" fmla="*/ 0 w 16"/>
              <a:gd name="T7" fmla="*/ 0 h 16"/>
              <a:gd name="T8" fmla="*/ 0 w 16"/>
              <a:gd name="T9" fmla="*/ 0 h 16"/>
              <a:gd name="T10" fmla="*/ 4032250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16"/>
                </a:moveTo>
                <a:lnTo>
                  <a:pt x="16" y="16"/>
                </a:lnTo>
                <a:lnTo>
                  <a:pt x="8" y="16"/>
                </a:lnTo>
                <a:lnTo>
                  <a:pt x="0" y="0"/>
                </a:lnTo>
                <a:lnTo>
                  <a:pt x="16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43" name="Freeform 595"/>
          <p:cNvSpPr>
            <a:spLocks/>
          </p:cNvSpPr>
          <p:nvPr/>
        </p:nvSpPr>
        <p:spPr bwMode="auto">
          <a:xfrm>
            <a:off x="5600700" y="3733800"/>
            <a:ext cx="12700" cy="25400"/>
          </a:xfrm>
          <a:custGeom>
            <a:avLst/>
            <a:gdLst>
              <a:gd name="T0" fmla="*/ 20161250 w 8"/>
              <a:gd name="T1" fmla="*/ 40322500 h 16"/>
              <a:gd name="T2" fmla="*/ 20161250 w 8"/>
              <a:gd name="T3" fmla="*/ 40322500 h 16"/>
              <a:gd name="T4" fmla="*/ 0 w 8"/>
              <a:gd name="T5" fmla="*/ 40322500 h 16"/>
              <a:gd name="T6" fmla="*/ 0 w 8"/>
              <a:gd name="T7" fmla="*/ 0 h 16"/>
              <a:gd name="T8" fmla="*/ 0 w 8"/>
              <a:gd name="T9" fmla="*/ 0 h 16"/>
              <a:gd name="T10" fmla="*/ 20161250 w 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8" y="16"/>
                </a:moveTo>
                <a:lnTo>
                  <a:pt x="8" y="16"/>
                </a:lnTo>
                <a:lnTo>
                  <a:pt x="0" y="16"/>
                </a:lnTo>
                <a:lnTo>
                  <a:pt x="0" y="0"/>
                </a:lnTo>
                <a:lnTo>
                  <a:pt x="8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44" name="Freeform 596"/>
          <p:cNvSpPr>
            <a:spLocks/>
          </p:cNvSpPr>
          <p:nvPr/>
        </p:nvSpPr>
        <p:spPr bwMode="auto">
          <a:xfrm>
            <a:off x="5588000" y="3733800"/>
            <a:ext cx="12700" cy="25400"/>
          </a:xfrm>
          <a:custGeom>
            <a:avLst/>
            <a:gdLst>
              <a:gd name="T0" fmla="*/ 20161250 w 8"/>
              <a:gd name="T1" fmla="*/ 40322500 h 16"/>
              <a:gd name="T2" fmla="*/ 20161250 w 8"/>
              <a:gd name="T3" fmla="*/ 40322500 h 16"/>
              <a:gd name="T4" fmla="*/ 0 w 8"/>
              <a:gd name="T5" fmla="*/ 40322500 h 16"/>
              <a:gd name="T6" fmla="*/ 0 w 8"/>
              <a:gd name="T7" fmla="*/ 0 h 16"/>
              <a:gd name="T8" fmla="*/ 20161250 w 8"/>
              <a:gd name="T9" fmla="*/ 0 h 16"/>
              <a:gd name="T10" fmla="*/ 20161250 w 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8" y="16"/>
                </a:moveTo>
                <a:lnTo>
                  <a:pt x="8" y="16"/>
                </a:ln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45" name="Freeform 597"/>
          <p:cNvSpPr>
            <a:spLocks/>
          </p:cNvSpPr>
          <p:nvPr/>
        </p:nvSpPr>
        <p:spPr bwMode="auto">
          <a:xfrm>
            <a:off x="5575300" y="3746500"/>
            <a:ext cx="25400" cy="12700"/>
          </a:xfrm>
          <a:custGeom>
            <a:avLst/>
            <a:gdLst>
              <a:gd name="T0" fmla="*/ 20161250 w 16"/>
              <a:gd name="T1" fmla="*/ 20161250 h 8"/>
              <a:gd name="T2" fmla="*/ 0 w 16"/>
              <a:gd name="T3" fmla="*/ 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0 h 8"/>
              <a:gd name="T10" fmla="*/ 2016125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8" y="8"/>
                </a:moveTo>
                <a:lnTo>
                  <a:pt x="0" y="0"/>
                </a:lnTo>
                <a:lnTo>
                  <a:pt x="16" y="0"/>
                </a:lnTo>
                <a:lnTo>
                  <a:pt x="8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46" name="Freeform 598"/>
          <p:cNvSpPr>
            <a:spLocks/>
          </p:cNvSpPr>
          <p:nvPr/>
        </p:nvSpPr>
        <p:spPr bwMode="auto">
          <a:xfrm>
            <a:off x="5575300" y="3746500"/>
            <a:ext cx="25400" cy="1588"/>
          </a:xfrm>
          <a:custGeom>
            <a:avLst/>
            <a:gdLst>
              <a:gd name="T0" fmla="*/ 40322500 w 16"/>
              <a:gd name="T1" fmla="*/ 0 h 1588"/>
              <a:gd name="T2" fmla="*/ 0 w 16"/>
              <a:gd name="T3" fmla="*/ 0 h 1588"/>
              <a:gd name="T4" fmla="*/ 0 w 16"/>
              <a:gd name="T5" fmla="*/ 0 h 1588"/>
              <a:gd name="T6" fmla="*/ 40322500 w 16"/>
              <a:gd name="T7" fmla="*/ 0 h 1588"/>
              <a:gd name="T8" fmla="*/ 40322500 w 16"/>
              <a:gd name="T9" fmla="*/ 0 h 1588"/>
              <a:gd name="T10" fmla="*/ 40322500 w 16"/>
              <a:gd name="T11" fmla="*/ 0 h 15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588"/>
              <a:gd name="T20" fmla="*/ 16 w 16"/>
              <a:gd name="T21" fmla="*/ 1588 h 15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588">
                <a:moveTo>
                  <a:pt x="16" y="0"/>
                </a:move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47" name="Freeform 599"/>
          <p:cNvSpPr>
            <a:spLocks/>
          </p:cNvSpPr>
          <p:nvPr/>
        </p:nvSpPr>
        <p:spPr bwMode="auto">
          <a:xfrm>
            <a:off x="5575300" y="3721100"/>
            <a:ext cx="25400" cy="25400"/>
          </a:xfrm>
          <a:custGeom>
            <a:avLst/>
            <a:gdLst>
              <a:gd name="T0" fmla="*/ 40322500 w 16"/>
              <a:gd name="T1" fmla="*/ 40322500 h 16"/>
              <a:gd name="T2" fmla="*/ 0 w 16"/>
              <a:gd name="T3" fmla="*/ 40322500 h 16"/>
              <a:gd name="T4" fmla="*/ 0 w 16"/>
              <a:gd name="T5" fmla="*/ 0 h 16"/>
              <a:gd name="T6" fmla="*/ 40322500 w 16"/>
              <a:gd name="T7" fmla="*/ 0 h 16"/>
              <a:gd name="T8" fmla="*/ 40322500 w 16"/>
              <a:gd name="T9" fmla="*/ 40322500 h 16"/>
              <a:gd name="T10" fmla="*/ 4032250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16"/>
                </a:move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6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48" name="Freeform 600"/>
          <p:cNvSpPr>
            <a:spLocks/>
          </p:cNvSpPr>
          <p:nvPr/>
        </p:nvSpPr>
        <p:spPr bwMode="auto">
          <a:xfrm>
            <a:off x="5575300" y="3708400"/>
            <a:ext cx="38100" cy="12700"/>
          </a:xfrm>
          <a:custGeom>
            <a:avLst/>
            <a:gdLst>
              <a:gd name="T0" fmla="*/ 0 w 24"/>
              <a:gd name="T1" fmla="*/ 20161250 h 8"/>
              <a:gd name="T2" fmla="*/ 0 w 24"/>
              <a:gd name="T3" fmla="*/ 20161250 h 8"/>
              <a:gd name="T4" fmla="*/ 20161250 w 24"/>
              <a:gd name="T5" fmla="*/ 0 h 8"/>
              <a:gd name="T6" fmla="*/ 60483750 w 24"/>
              <a:gd name="T7" fmla="*/ 0 h 8"/>
              <a:gd name="T8" fmla="*/ 40322500 w 24"/>
              <a:gd name="T9" fmla="*/ 20161250 h 8"/>
              <a:gd name="T10" fmla="*/ 0 w 24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8"/>
              <a:gd name="T20" fmla="*/ 24 w 24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8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24" y="0"/>
                </a:lnTo>
                <a:lnTo>
                  <a:pt x="16" y="8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49" name="Freeform 601"/>
          <p:cNvSpPr>
            <a:spLocks/>
          </p:cNvSpPr>
          <p:nvPr/>
        </p:nvSpPr>
        <p:spPr bwMode="auto">
          <a:xfrm>
            <a:off x="5588000" y="3683000"/>
            <a:ext cx="25400" cy="25400"/>
          </a:xfrm>
          <a:custGeom>
            <a:avLst/>
            <a:gdLst>
              <a:gd name="T0" fmla="*/ 0 w 16"/>
              <a:gd name="T1" fmla="*/ 40322500 h 16"/>
              <a:gd name="T2" fmla="*/ 0 w 16"/>
              <a:gd name="T3" fmla="*/ 40322500 h 16"/>
              <a:gd name="T4" fmla="*/ 0 w 16"/>
              <a:gd name="T5" fmla="*/ 0 h 16"/>
              <a:gd name="T6" fmla="*/ 40322500 w 16"/>
              <a:gd name="T7" fmla="*/ 0 h 16"/>
              <a:gd name="T8" fmla="*/ 40322500 w 16"/>
              <a:gd name="T9" fmla="*/ 40322500 h 16"/>
              <a:gd name="T10" fmla="*/ 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16"/>
                </a:move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6" y="16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50" name="Freeform 602"/>
          <p:cNvSpPr>
            <a:spLocks/>
          </p:cNvSpPr>
          <p:nvPr/>
        </p:nvSpPr>
        <p:spPr bwMode="auto">
          <a:xfrm>
            <a:off x="5588000" y="3657600"/>
            <a:ext cx="25400" cy="25400"/>
          </a:xfrm>
          <a:custGeom>
            <a:avLst/>
            <a:gdLst>
              <a:gd name="T0" fmla="*/ 0 w 16"/>
              <a:gd name="T1" fmla="*/ 40322500 h 16"/>
              <a:gd name="T2" fmla="*/ 0 w 16"/>
              <a:gd name="T3" fmla="*/ 20161250 h 16"/>
              <a:gd name="T4" fmla="*/ 0 w 16"/>
              <a:gd name="T5" fmla="*/ 0 h 16"/>
              <a:gd name="T6" fmla="*/ 40322500 w 16"/>
              <a:gd name="T7" fmla="*/ 0 h 16"/>
              <a:gd name="T8" fmla="*/ 40322500 w 16"/>
              <a:gd name="T9" fmla="*/ 40322500 h 16"/>
              <a:gd name="T10" fmla="*/ 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16"/>
                </a:move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lnTo>
                  <a:pt x="16" y="16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51" name="Freeform 603"/>
          <p:cNvSpPr>
            <a:spLocks/>
          </p:cNvSpPr>
          <p:nvPr/>
        </p:nvSpPr>
        <p:spPr bwMode="auto">
          <a:xfrm>
            <a:off x="5588000" y="3632200"/>
            <a:ext cx="25400" cy="25400"/>
          </a:xfrm>
          <a:custGeom>
            <a:avLst/>
            <a:gdLst>
              <a:gd name="T0" fmla="*/ 40322500 w 16"/>
              <a:gd name="T1" fmla="*/ 40322500 h 16"/>
              <a:gd name="T2" fmla="*/ 0 w 16"/>
              <a:gd name="T3" fmla="*/ 40322500 h 16"/>
              <a:gd name="T4" fmla="*/ 0 w 16"/>
              <a:gd name="T5" fmla="*/ 0 h 16"/>
              <a:gd name="T6" fmla="*/ 40322500 w 16"/>
              <a:gd name="T7" fmla="*/ 20161250 h 16"/>
              <a:gd name="T8" fmla="*/ 40322500 w 16"/>
              <a:gd name="T9" fmla="*/ 40322500 h 16"/>
              <a:gd name="T10" fmla="*/ 4032250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16"/>
                </a:moveTo>
                <a:lnTo>
                  <a:pt x="0" y="16"/>
                </a:lnTo>
                <a:lnTo>
                  <a:pt x="0" y="0"/>
                </a:lnTo>
                <a:lnTo>
                  <a:pt x="16" y="8"/>
                </a:lnTo>
                <a:lnTo>
                  <a:pt x="16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52" name="Freeform 604"/>
          <p:cNvSpPr>
            <a:spLocks/>
          </p:cNvSpPr>
          <p:nvPr/>
        </p:nvSpPr>
        <p:spPr bwMode="auto">
          <a:xfrm>
            <a:off x="5588000" y="3632200"/>
            <a:ext cx="25400" cy="12700"/>
          </a:xfrm>
          <a:custGeom>
            <a:avLst/>
            <a:gdLst>
              <a:gd name="T0" fmla="*/ 40322500 w 16"/>
              <a:gd name="T1" fmla="*/ 20161250 h 8"/>
              <a:gd name="T2" fmla="*/ 0 w 16"/>
              <a:gd name="T3" fmla="*/ 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0 h 8"/>
              <a:gd name="T10" fmla="*/ 4032250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8"/>
                </a:moveTo>
                <a:lnTo>
                  <a:pt x="0" y="0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53" name="Freeform 605"/>
          <p:cNvSpPr>
            <a:spLocks/>
          </p:cNvSpPr>
          <p:nvPr/>
        </p:nvSpPr>
        <p:spPr bwMode="auto">
          <a:xfrm>
            <a:off x="5588000" y="3619500"/>
            <a:ext cx="25400" cy="12700"/>
          </a:xfrm>
          <a:custGeom>
            <a:avLst/>
            <a:gdLst>
              <a:gd name="T0" fmla="*/ 0 w 16"/>
              <a:gd name="T1" fmla="*/ 20161250 h 8"/>
              <a:gd name="T2" fmla="*/ 0 w 16"/>
              <a:gd name="T3" fmla="*/ 2016125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20161250 h 8"/>
              <a:gd name="T10" fmla="*/ 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lnTo>
                  <a:pt x="16" y="8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54" name="Freeform 606"/>
          <p:cNvSpPr>
            <a:spLocks/>
          </p:cNvSpPr>
          <p:nvPr/>
        </p:nvSpPr>
        <p:spPr bwMode="auto">
          <a:xfrm>
            <a:off x="5588000" y="3606800"/>
            <a:ext cx="25400" cy="12700"/>
          </a:xfrm>
          <a:custGeom>
            <a:avLst/>
            <a:gdLst>
              <a:gd name="T0" fmla="*/ 40322500 w 16"/>
              <a:gd name="T1" fmla="*/ 20161250 h 8"/>
              <a:gd name="T2" fmla="*/ 0 w 16"/>
              <a:gd name="T3" fmla="*/ 2016125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20161250 h 8"/>
              <a:gd name="T10" fmla="*/ 4032250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8"/>
                </a:move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55" name="Freeform 607"/>
          <p:cNvSpPr>
            <a:spLocks/>
          </p:cNvSpPr>
          <p:nvPr/>
        </p:nvSpPr>
        <p:spPr bwMode="auto">
          <a:xfrm>
            <a:off x="5588000" y="3594100"/>
            <a:ext cx="25400" cy="12700"/>
          </a:xfrm>
          <a:custGeom>
            <a:avLst/>
            <a:gdLst>
              <a:gd name="T0" fmla="*/ 0 w 16"/>
              <a:gd name="T1" fmla="*/ 20161250 h 8"/>
              <a:gd name="T2" fmla="*/ 0 w 16"/>
              <a:gd name="T3" fmla="*/ 2016125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20161250 h 8"/>
              <a:gd name="T10" fmla="*/ 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lnTo>
                  <a:pt x="16" y="8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56" name="Freeform 608"/>
          <p:cNvSpPr>
            <a:spLocks/>
          </p:cNvSpPr>
          <p:nvPr/>
        </p:nvSpPr>
        <p:spPr bwMode="auto">
          <a:xfrm>
            <a:off x="5588000" y="3581400"/>
            <a:ext cx="25400" cy="12700"/>
          </a:xfrm>
          <a:custGeom>
            <a:avLst/>
            <a:gdLst>
              <a:gd name="T0" fmla="*/ 40322500 w 16"/>
              <a:gd name="T1" fmla="*/ 20161250 h 8"/>
              <a:gd name="T2" fmla="*/ 0 w 16"/>
              <a:gd name="T3" fmla="*/ 2016125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20161250 h 8"/>
              <a:gd name="T10" fmla="*/ 4032250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8"/>
                </a:move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57" name="Freeform 609"/>
          <p:cNvSpPr>
            <a:spLocks/>
          </p:cNvSpPr>
          <p:nvPr/>
        </p:nvSpPr>
        <p:spPr bwMode="auto">
          <a:xfrm>
            <a:off x="5588000" y="3568700"/>
            <a:ext cx="25400" cy="12700"/>
          </a:xfrm>
          <a:custGeom>
            <a:avLst/>
            <a:gdLst>
              <a:gd name="T0" fmla="*/ 0 w 16"/>
              <a:gd name="T1" fmla="*/ 20161250 h 8"/>
              <a:gd name="T2" fmla="*/ 0 w 16"/>
              <a:gd name="T3" fmla="*/ 2016125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20161250 h 8"/>
              <a:gd name="T10" fmla="*/ 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lnTo>
                  <a:pt x="16" y="8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58" name="Freeform 610"/>
          <p:cNvSpPr>
            <a:spLocks/>
          </p:cNvSpPr>
          <p:nvPr/>
        </p:nvSpPr>
        <p:spPr bwMode="auto">
          <a:xfrm>
            <a:off x="5588000" y="3568700"/>
            <a:ext cx="25400" cy="1588"/>
          </a:xfrm>
          <a:custGeom>
            <a:avLst/>
            <a:gdLst>
              <a:gd name="T0" fmla="*/ 40322500 w 16"/>
              <a:gd name="T1" fmla="*/ 0 h 1588"/>
              <a:gd name="T2" fmla="*/ 0 w 16"/>
              <a:gd name="T3" fmla="*/ 0 h 1588"/>
              <a:gd name="T4" fmla="*/ 0 w 16"/>
              <a:gd name="T5" fmla="*/ 0 h 1588"/>
              <a:gd name="T6" fmla="*/ 40322500 w 16"/>
              <a:gd name="T7" fmla="*/ 0 h 1588"/>
              <a:gd name="T8" fmla="*/ 40322500 w 16"/>
              <a:gd name="T9" fmla="*/ 0 h 1588"/>
              <a:gd name="T10" fmla="*/ 40322500 w 16"/>
              <a:gd name="T11" fmla="*/ 0 h 15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588"/>
              <a:gd name="T20" fmla="*/ 16 w 16"/>
              <a:gd name="T21" fmla="*/ 1588 h 15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588">
                <a:moveTo>
                  <a:pt x="16" y="0"/>
                </a:move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59" name="Freeform 611"/>
          <p:cNvSpPr>
            <a:spLocks/>
          </p:cNvSpPr>
          <p:nvPr/>
        </p:nvSpPr>
        <p:spPr bwMode="auto">
          <a:xfrm>
            <a:off x="5588000" y="3556000"/>
            <a:ext cx="25400" cy="12700"/>
          </a:xfrm>
          <a:custGeom>
            <a:avLst/>
            <a:gdLst>
              <a:gd name="T0" fmla="*/ 0 w 16"/>
              <a:gd name="T1" fmla="*/ 20161250 h 8"/>
              <a:gd name="T2" fmla="*/ 0 w 16"/>
              <a:gd name="T3" fmla="*/ 2016125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20161250 h 8"/>
              <a:gd name="T10" fmla="*/ 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lnTo>
                  <a:pt x="16" y="8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0" name="Freeform 612"/>
          <p:cNvSpPr>
            <a:spLocks/>
          </p:cNvSpPr>
          <p:nvPr/>
        </p:nvSpPr>
        <p:spPr bwMode="auto">
          <a:xfrm>
            <a:off x="5588000" y="3543300"/>
            <a:ext cx="25400" cy="12700"/>
          </a:xfrm>
          <a:custGeom>
            <a:avLst/>
            <a:gdLst>
              <a:gd name="T0" fmla="*/ 40322500 w 16"/>
              <a:gd name="T1" fmla="*/ 20161250 h 8"/>
              <a:gd name="T2" fmla="*/ 0 w 16"/>
              <a:gd name="T3" fmla="*/ 2016125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20161250 h 8"/>
              <a:gd name="T10" fmla="*/ 4032250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8"/>
                </a:move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1" name="Freeform 613"/>
          <p:cNvSpPr>
            <a:spLocks/>
          </p:cNvSpPr>
          <p:nvPr/>
        </p:nvSpPr>
        <p:spPr bwMode="auto">
          <a:xfrm>
            <a:off x="5588000" y="3543300"/>
            <a:ext cx="25400" cy="1588"/>
          </a:xfrm>
          <a:custGeom>
            <a:avLst/>
            <a:gdLst>
              <a:gd name="T0" fmla="*/ 0 w 16"/>
              <a:gd name="T1" fmla="*/ 0 h 1588"/>
              <a:gd name="T2" fmla="*/ 0 w 16"/>
              <a:gd name="T3" fmla="*/ 0 h 1588"/>
              <a:gd name="T4" fmla="*/ 0 w 16"/>
              <a:gd name="T5" fmla="*/ 0 h 1588"/>
              <a:gd name="T6" fmla="*/ 40322500 w 16"/>
              <a:gd name="T7" fmla="*/ 0 h 1588"/>
              <a:gd name="T8" fmla="*/ 40322500 w 16"/>
              <a:gd name="T9" fmla="*/ 0 h 1588"/>
              <a:gd name="T10" fmla="*/ 0 w 16"/>
              <a:gd name="T11" fmla="*/ 0 h 15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588"/>
              <a:gd name="T20" fmla="*/ 16 w 16"/>
              <a:gd name="T21" fmla="*/ 1588 h 15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588">
                <a:moveTo>
                  <a:pt x="0" y="0"/>
                </a:moveTo>
                <a:lnTo>
                  <a:pt x="0" y="0"/>
                </a:lnTo>
                <a:lnTo>
                  <a:pt x="16" y="0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2" name="Freeform 614"/>
          <p:cNvSpPr>
            <a:spLocks/>
          </p:cNvSpPr>
          <p:nvPr/>
        </p:nvSpPr>
        <p:spPr bwMode="auto">
          <a:xfrm>
            <a:off x="5588000" y="3530600"/>
            <a:ext cx="25400" cy="12700"/>
          </a:xfrm>
          <a:custGeom>
            <a:avLst/>
            <a:gdLst>
              <a:gd name="T0" fmla="*/ 40322500 w 16"/>
              <a:gd name="T1" fmla="*/ 20161250 h 8"/>
              <a:gd name="T2" fmla="*/ 0 w 16"/>
              <a:gd name="T3" fmla="*/ 2016125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20161250 h 8"/>
              <a:gd name="T10" fmla="*/ 4032250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8"/>
                </a:move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3" name="Freeform 615"/>
          <p:cNvSpPr>
            <a:spLocks/>
          </p:cNvSpPr>
          <p:nvPr/>
        </p:nvSpPr>
        <p:spPr bwMode="auto">
          <a:xfrm>
            <a:off x="5588000" y="3517900"/>
            <a:ext cx="25400" cy="12700"/>
          </a:xfrm>
          <a:custGeom>
            <a:avLst/>
            <a:gdLst>
              <a:gd name="T0" fmla="*/ 40322500 w 16"/>
              <a:gd name="T1" fmla="*/ 20161250 h 8"/>
              <a:gd name="T2" fmla="*/ 0 w 16"/>
              <a:gd name="T3" fmla="*/ 20161250 h 8"/>
              <a:gd name="T4" fmla="*/ 0 w 16"/>
              <a:gd name="T5" fmla="*/ 20161250 h 8"/>
              <a:gd name="T6" fmla="*/ 40322500 w 16"/>
              <a:gd name="T7" fmla="*/ 0 h 8"/>
              <a:gd name="T8" fmla="*/ 40322500 w 16"/>
              <a:gd name="T9" fmla="*/ 20161250 h 8"/>
              <a:gd name="T10" fmla="*/ 4032250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8"/>
                </a:move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4" name="Freeform 616"/>
          <p:cNvSpPr>
            <a:spLocks/>
          </p:cNvSpPr>
          <p:nvPr/>
        </p:nvSpPr>
        <p:spPr bwMode="auto">
          <a:xfrm>
            <a:off x="5588000" y="3505200"/>
            <a:ext cx="25400" cy="25400"/>
          </a:xfrm>
          <a:custGeom>
            <a:avLst/>
            <a:gdLst>
              <a:gd name="T0" fmla="*/ 40322500 w 16"/>
              <a:gd name="T1" fmla="*/ 20161250 h 16"/>
              <a:gd name="T2" fmla="*/ 0 w 16"/>
              <a:gd name="T3" fmla="*/ 40322500 h 16"/>
              <a:gd name="T4" fmla="*/ 0 w 16"/>
              <a:gd name="T5" fmla="*/ 20161250 h 16"/>
              <a:gd name="T6" fmla="*/ 20161250 w 16"/>
              <a:gd name="T7" fmla="*/ 0 h 16"/>
              <a:gd name="T8" fmla="*/ 40322500 w 16"/>
              <a:gd name="T9" fmla="*/ 20161250 h 16"/>
              <a:gd name="T10" fmla="*/ 4032250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8"/>
                </a:moveTo>
                <a:lnTo>
                  <a:pt x="0" y="16"/>
                </a:lnTo>
                <a:lnTo>
                  <a:pt x="0" y="8"/>
                </a:lnTo>
                <a:lnTo>
                  <a:pt x="8" y="0"/>
                </a:lnTo>
                <a:lnTo>
                  <a:pt x="16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5" name="Freeform 617"/>
          <p:cNvSpPr>
            <a:spLocks/>
          </p:cNvSpPr>
          <p:nvPr/>
        </p:nvSpPr>
        <p:spPr bwMode="auto">
          <a:xfrm>
            <a:off x="5575300" y="3492500"/>
            <a:ext cx="25400" cy="25400"/>
          </a:xfrm>
          <a:custGeom>
            <a:avLst/>
            <a:gdLst>
              <a:gd name="T0" fmla="*/ 40322500 w 16"/>
              <a:gd name="T1" fmla="*/ 20161250 h 16"/>
              <a:gd name="T2" fmla="*/ 20161250 w 16"/>
              <a:gd name="T3" fmla="*/ 40322500 h 16"/>
              <a:gd name="T4" fmla="*/ 0 w 16"/>
              <a:gd name="T5" fmla="*/ 20161250 h 16"/>
              <a:gd name="T6" fmla="*/ 40322500 w 16"/>
              <a:gd name="T7" fmla="*/ 0 h 16"/>
              <a:gd name="T8" fmla="*/ 40322500 w 16"/>
              <a:gd name="T9" fmla="*/ 20161250 h 16"/>
              <a:gd name="T10" fmla="*/ 4032250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8"/>
                </a:move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6" name="Freeform 618"/>
          <p:cNvSpPr>
            <a:spLocks/>
          </p:cNvSpPr>
          <p:nvPr/>
        </p:nvSpPr>
        <p:spPr bwMode="auto">
          <a:xfrm>
            <a:off x="5575300" y="3492500"/>
            <a:ext cx="25400" cy="25400"/>
          </a:xfrm>
          <a:custGeom>
            <a:avLst/>
            <a:gdLst>
              <a:gd name="T0" fmla="*/ 40322500 w 16"/>
              <a:gd name="T1" fmla="*/ 0 h 16"/>
              <a:gd name="T2" fmla="*/ 0 w 16"/>
              <a:gd name="T3" fmla="*/ 40322500 h 16"/>
              <a:gd name="T4" fmla="*/ 0 w 16"/>
              <a:gd name="T5" fmla="*/ 20161250 h 16"/>
              <a:gd name="T6" fmla="*/ 20161250 w 16"/>
              <a:gd name="T7" fmla="*/ 0 h 16"/>
              <a:gd name="T8" fmla="*/ 40322500 w 16"/>
              <a:gd name="T9" fmla="*/ 0 h 16"/>
              <a:gd name="T10" fmla="*/ 4032250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0"/>
                </a:moveTo>
                <a:lnTo>
                  <a:pt x="0" y="16"/>
                </a:ln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7" name="Freeform 619"/>
          <p:cNvSpPr>
            <a:spLocks/>
          </p:cNvSpPr>
          <p:nvPr/>
        </p:nvSpPr>
        <p:spPr bwMode="auto">
          <a:xfrm>
            <a:off x="5562600" y="3479800"/>
            <a:ext cx="25400" cy="25400"/>
          </a:xfrm>
          <a:custGeom>
            <a:avLst/>
            <a:gdLst>
              <a:gd name="T0" fmla="*/ 40322500 w 16"/>
              <a:gd name="T1" fmla="*/ 20161250 h 16"/>
              <a:gd name="T2" fmla="*/ 20161250 w 16"/>
              <a:gd name="T3" fmla="*/ 40322500 h 16"/>
              <a:gd name="T4" fmla="*/ 0 w 16"/>
              <a:gd name="T5" fmla="*/ 40322500 h 16"/>
              <a:gd name="T6" fmla="*/ 20161250 w 16"/>
              <a:gd name="T7" fmla="*/ 0 h 16"/>
              <a:gd name="T8" fmla="*/ 40322500 w 16"/>
              <a:gd name="T9" fmla="*/ 0 h 16"/>
              <a:gd name="T10" fmla="*/ 4032250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8"/>
                </a:moveTo>
                <a:lnTo>
                  <a:pt x="8" y="16"/>
                </a:lnTo>
                <a:lnTo>
                  <a:pt x="0" y="16"/>
                </a:lnTo>
                <a:lnTo>
                  <a:pt x="8" y="0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8" name="Freeform 620"/>
          <p:cNvSpPr>
            <a:spLocks/>
          </p:cNvSpPr>
          <p:nvPr/>
        </p:nvSpPr>
        <p:spPr bwMode="auto">
          <a:xfrm>
            <a:off x="5562600" y="3479800"/>
            <a:ext cx="12700" cy="25400"/>
          </a:xfrm>
          <a:custGeom>
            <a:avLst/>
            <a:gdLst>
              <a:gd name="T0" fmla="*/ 20161250 w 8"/>
              <a:gd name="T1" fmla="*/ 0 h 16"/>
              <a:gd name="T2" fmla="*/ 20161250 w 8"/>
              <a:gd name="T3" fmla="*/ 40322500 h 16"/>
              <a:gd name="T4" fmla="*/ 0 w 8"/>
              <a:gd name="T5" fmla="*/ 40322500 h 16"/>
              <a:gd name="T6" fmla="*/ 20161250 w 8"/>
              <a:gd name="T7" fmla="*/ 0 h 16"/>
              <a:gd name="T8" fmla="*/ 20161250 w 8"/>
              <a:gd name="T9" fmla="*/ 0 h 16"/>
              <a:gd name="T10" fmla="*/ 20161250 w 8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8" y="0"/>
                </a:moveTo>
                <a:lnTo>
                  <a:pt x="8" y="16"/>
                </a:lnTo>
                <a:lnTo>
                  <a:pt x="0" y="16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9" name="Freeform 621"/>
          <p:cNvSpPr>
            <a:spLocks/>
          </p:cNvSpPr>
          <p:nvPr/>
        </p:nvSpPr>
        <p:spPr bwMode="auto">
          <a:xfrm>
            <a:off x="5562600" y="3479800"/>
            <a:ext cx="12700" cy="25400"/>
          </a:xfrm>
          <a:custGeom>
            <a:avLst/>
            <a:gdLst>
              <a:gd name="T0" fmla="*/ 20161250 w 8"/>
              <a:gd name="T1" fmla="*/ 0 h 16"/>
              <a:gd name="T2" fmla="*/ 0 w 8"/>
              <a:gd name="T3" fmla="*/ 40322500 h 16"/>
              <a:gd name="T4" fmla="*/ 0 w 8"/>
              <a:gd name="T5" fmla="*/ 40322500 h 16"/>
              <a:gd name="T6" fmla="*/ 0 w 8"/>
              <a:gd name="T7" fmla="*/ 0 h 16"/>
              <a:gd name="T8" fmla="*/ 0 w 8"/>
              <a:gd name="T9" fmla="*/ 0 h 16"/>
              <a:gd name="T10" fmla="*/ 20161250 w 8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8" y="0"/>
                </a:move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70" name="Freeform 622"/>
          <p:cNvSpPr>
            <a:spLocks/>
          </p:cNvSpPr>
          <p:nvPr/>
        </p:nvSpPr>
        <p:spPr bwMode="auto">
          <a:xfrm>
            <a:off x="5549900" y="3479800"/>
            <a:ext cx="12700" cy="25400"/>
          </a:xfrm>
          <a:custGeom>
            <a:avLst/>
            <a:gdLst>
              <a:gd name="T0" fmla="*/ 20161250 w 8"/>
              <a:gd name="T1" fmla="*/ 0 h 16"/>
              <a:gd name="T2" fmla="*/ 20161250 w 8"/>
              <a:gd name="T3" fmla="*/ 40322500 h 16"/>
              <a:gd name="T4" fmla="*/ 0 w 8"/>
              <a:gd name="T5" fmla="*/ 40322500 h 16"/>
              <a:gd name="T6" fmla="*/ 0 w 8"/>
              <a:gd name="T7" fmla="*/ 0 h 16"/>
              <a:gd name="T8" fmla="*/ 20161250 w 8"/>
              <a:gd name="T9" fmla="*/ 0 h 16"/>
              <a:gd name="T10" fmla="*/ 20161250 w 8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8" y="0"/>
                </a:moveTo>
                <a:lnTo>
                  <a:pt x="8" y="16"/>
                </a:ln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71" name="Freeform 623"/>
          <p:cNvSpPr>
            <a:spLocks/>
          </p:cNvSpPr>
          <p:nvPr/>
        </p:nvSpPr>
        <p:spPr bwMode="auto">
          <a:xfrm>
            <a:off x="5537200" y="3479800"/>
            <a:ext cx="12700" cy="25400"/>
          </a:xfrm>
          <a:custGeom>
            <a:avLst/>
            <a:gdLst>
              <a:gd name="T0" fmla="*/ 20161250 w 8"/>
              <a:gd name="T1" fmla="*/ 0 h 16"/>
              <a:gd name="T2" fmla="*/ 20161250 w 8"/>
              <a:gd name="T3" fmla="*/ 40322500 h 16"/>
              <a:gd name="T4" fmla="*/ 0 w 8"/>
              <a:gd name="T5" fmla="*/ 40322500 h 16"/>
              <a:gd name="T6" fmla="*/ 0 w 8"/>
              <a:gd name="T7" fmla="*/ 0 h 16"/>
              <a:gd name="T8" fmla="*/ 20161250 w 8"/>
              <a:gd name="T9" fmla="*/ 0 h 16"/>
              <a:gd name="T10" fmla="*/ 20161250 w 8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8" y="0"/>
                </a:moveTo>
                <a:lnTo>
                  <a:pt x="8" y="16"/>
                </a:ln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72" name="Freeform 624"/>
          <p:cNvSpPr>
            <a:spLocks/>
          </p:cNvSpPr>
          <p:nvPr/>
        </p:nvSpPr>
        <p:spPr bwMode="auto">
          <a:xfrm>
            <a:off x="5524500" y="3479800"/>
            <a:ext cx="25400" cy="25400"/>
          </a:xfrm>
          <a:custGeom>
            <a:avLst/>
            <a:gdLst>
              <a:gd name="T0" fmla="*/ 20161250 w 16"/>
              <a:gd name="T1" fmla="*/ 0 h 16"/>
              <a:gd name="T2" fmla="*/ 40322500 w 16"/>
              <a:gd name="T3" fmla="*/ 40322500 h 16"/>
              <a:gd name="T4" fmla="*/ 20161250 w 16"/>
              <a:gd name="T5" fmla="*/ 40322500 h 16"/>
              <a:gd name="T6" fmla="*/ 0 w 16"/>
              <a:gd name="T7" fmla="*/ 0 h 16"/>
              <a:gd name="T8" fmla="*/ 20161250 w 16"/>
              <a:gd name="T9" fmla="*/ 0 h 16"/>
              <a:gd name="T10" fmla="*/ 2016125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0"/>
                </a:moveTo>
                <a:lnTo>
                  <a:pt x="16" y="16"/>
                </a:lnTo>
                <a:lnTo>
                  <a:pt x="8" y="16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73" name="Freeform 625"/>
          <p:cNvSpPr>
            <a:spLocks/>
          </p:cNvSpPr>
          <p:nvPr/>
        </p:nvSpPr>
        <p:spPr bwMode="auto">
          <a:xfrm>
            <a:off x="5511800" y="3479800"/>
            <a:ext cx="25400" cy="38100"/>
          </a:xfrm>
          <a:custGeom>
            <a:avLst/>
            <a:gdLst>
              <a:gd name="T0" fmla="*/ 20161250 w 16"/>
              <a:gd name="T1" fmla="*/ 0 h 24"/>
              <a:gd name="T2" fmla="*/ 40322500 w 16"/>
              <a:gd name="T3" fmla="*/ 40322500 h 24"/>
              <a:gd name="T4" fmla="*/ 20161250 w 16"/>
              <a:gd name="T5" fmla="*/ 60483750 h 24"/>
              <a:gd name="T6" fmla="*/ 0 w 16"/>
              <a:gd name="T7" fmla="*/ 20161250 h 24"/>
              <a:gd name="T8" fmla="*/ 20161250 w 16"/>
              <a:gd name="T9" fmla="*/ 0 h 24"/>
              <a:gd name="T10" fmla="*/ 20161250 w 16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8" y="0"/>
                </a:moveTo>
                <a:lnTo>
                  <a:pt x="16" y="16"/>
                </a:lnTo>
                <a:lnTo>
                  <a:pt x="8" y="24"/>
                </a:ln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74" name="Freeform 626"/>
          <p:cNvSpPr>
            <a:spLocks/>
          </p:cNvSpPr>
          <p:nvPr/>
        </p:nvSpPr>
        <p:spPr bwMode="auto">
          <a:xfrm>
            <a:off x="5499100" y="3492500"/>
            <a:ext cx="25400" cy="25400"/>
          </a:xfrm>
          <a:custGeom>
            <a:avLst/>
            <a:gdLst>
              <a:gd name="T0" fmla="*/ 20161250 w 16"/>
              <a:gd name="T1" fmla="*/ 0 h 16"/>
              <a:gd name="T2" fmla="*/ 40322500 w 16"/>
              <a:gd name="T3" fmla="*/ 40322500 h 16"/>
              <a:gd name="T4" fmla="*/ 20161250 w 16"/>
              <a:gd name="T5" fmla="*/ 40322500 h 16"/>
              <a:gd name="T6" fmla="*/ 0 w 16"/>
              <a:gd name="T7" fmla="*/ 20161250 h 16"/>
              <a:gd name="T8" fmla="*/ 20161250 w 16"/>
              <a:gd name="T9" fmla="*/ 0 h 16"/>
              <a:gd name="T10" fmla="*/ 2016125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0"/>
                </a:moveTo>
                <a:lnTo>
                  <a:pt x="16" y="16"/>
                </a:lnTo>
                <a:lnTo>
                  <a:pt x="8" y="16"/>
                </a:ln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75" name="Freeform 627"/>
          <p:cNvSpPr>
            <a:spLocks/>
          </p:cNvSpPr>
          <p:nvPr/>
        </p:nvSpPr>
        <p:spPr bwMode="auto">
          <a:xfrm>
            <a:off x="5473700" y="3505200"/>
            <a:ext cx="38100" cy="38100"/>
          </a:xfrm>
          <a:custGeom>
            <a:avLst/>
            <a:gdLst>
              <a:gd name="T0" fmla="*/ 40322500 w 24"/>
              <a:gd name="T1" fmla="*/ 0 h 24"/>
              <a:gd name="T2" fmla="*/ 60483750 w 24"/>
              <a:gd name="T3" fmla="*/ 20161250 h 24"/>
              <a:gd name="T4" fmla="*/ 20161250 w 24"/>
              <a:gd name="T5" fmla="*/ 60483750 h 24"/>
              <a:gd name="T6" fmla="*/ 0 w 24"/>
              <a:gd name="T7" fmla="*/ 20161250 h 24"/>
              <a:gd name="T8" fmla="*/ 40322500 w 24"/>
              <a:gd name="T9" fmla="*/ 0 h 24"/>
              <a:gd name="T10" fmla="*/ 40322500 w 2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16" y="0"/>
                </a:moveTo>
                <a:lnTo>
                  <a:pt x="24" y="8"/>
                </a:lnTo>
                <a:lnTo>
                  <a:pt x="8" y="24"/>
                </a:ln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76" name="Freeform 628"/>
          <p:cNvSpPr>
            <a:spLocks/>
          </p:cNvSpPr>
          <p:nvPr/>
        </p:nvSpPr>
        <p:spPr bwMode="auto">
          <a:xfrm>
            <a:off x="5461000" y="3517900"/>
            <a:ext cx="25400" cy="25400"/>
          </a:xfrm>
          <a:custGeom>
            <a:avLst/>
            <a:gdLst>
              <a:gd name="T0" fmla="*/ 20161250 w 16"/>
              <a:gd name="T1" fmla="*/ 0 h 16"/>
              <a:gd name="T2" fmla="*/ 40322500 w 16"/>
              <a:gd name="T3" fmla="*/ 40322500 h 16"/>
              <a:gd name="T4" fmla="*/ 20161250 w 16"/>
              <a:gd name="T5" fmla="*/ 40322500 h 16"/>
              <a:gd name="T6" fmla="*/ 0 w 16"/>
              <a:gd name="T7" fmla="*/ 20161250 h 16"/>
              <a:gd name="T8" fmla="*/ 20161250 w 16"/>
              <a:gd name="T9" fmla="*/ 0 h 16"/>
              <a:gd name="T10" fmla="*/ 2016125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0"/>
                </a:moveTo>
                <a:lnTo>
                  <a:pt x="16" y="16"/>
                </a:lnTo>
                <a:lnTo>
                  <a:pt x="8" y="16"/>
                </a:ln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77" name="Freeform 629"/>
          <p:cNvSpPr>
            <a:spLocks/>
          </p:cNvSpPr>
          <p:nvPr/>
        </p:nvSpPr>
        <p:spPr bwMode="auto">
          <a:xfrm>
            <a:off x="5448300" y="3530600"/>
            <a:ext cx="25400" cy="38100"/>
          </a:xfrm>
          <a:custGeom>
            <a:avLst/>
            <a:gdLst>
              <a:gd name="T0" fmla="*/ 20161250 w 16"/>
              <a:gd name="T1" fmla="*/ 0 h 24"/>
              <a:gd name="T2" fmla="*/ 40322500 w 16"/>
              <a:gd name="T3" fmla="*/ 20161250 h 24"/>
              <a:gd name="T4" fmla="*/ 20161250 w 16"/>
              <a:gd name="T5" fmla="*/ 60483750 h 24"/>
              <a:gd name="T6" fmla="*/ 0 w 16"/>
              <a:gd name="T7" fmla="*/ 20161250 h 24"/>
              <a:gd name="T8" fmla="*/ 20161250 w 16"/>
              <a:gd name="T9" fmla="*/ 0 h 24"/>
              <a:gd name="T10" fmla="*/ 20161250 w 16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8" y="0"/>
                </a:moveTo>
                <a:lnTo>
                  <a:pt x="16" y="8"/>
                </a:lnTo>
                <a:lnTo>
                  <a:pt x="8" y="24"/>
                </a:ln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78" name="Freeform 630"/>
          <p:cNvSpPr>
            <a:spLocks/>
          </p:cNvSpPr>
          <p:nvPr/>
        </p:nvSpPr>
        <p:spPr bwMode="auto">
          <a:xfrm>
            <a:off x="5422900" y="3543300"/>
            <a:ext cx="38100" cy="38100"/>
          </a:xfrm>
          <a:custGeom>
            <a:avLst/>
            <a:gdLst>
              <a:gd name="T0" fmla="*/ 40322500 w 24"/>
              <a:gd name="T1" fmla="*/ 0 h 24"/>
              <a:gd name="T2" fmla="*/ 60483750 w 24"/>
              <a:gd name="T3" fmla="*/ 40322500 h 24"/>
              <a:gd name="T4" fmla="*/ 40322500 w 24"/>
              <a:gd name="T5" fmla="*/ 60483750 h 24"/>
              <a:gd name="T6" fmla="*/ 0 w 24"/>
              <a:gd name="T7" fmla="*/ 40322500 h 24"/>
              <a:gd name="T8" fmla="*/ 40322500 w 24"/>
              <a:gd name="T9" fmla="*/ 0 h 24"/>
              <a:gd name="T10" fmla="*/ 40322500 w 2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16" y="0"/>
                </a:moveTo>
                <a:lnTo>
                  <a:pt x="24" y="16"/>
                </a:lnTo>
                <a:lnTo>
                  <a:pt x="16" y="24"/>
                </a:lnTo>
                <a:lnTo>
                  <a:pt x="0" y="16"/>
                </a:lnTo>
                <a:lnTo>
                  <a:pt x="16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79" name="Freeform 631"/>
          <p:cNvSpPr>
            <a:spLocks/>
          </p:cNvSpPr>
          <p:nvPr/>
        </p:nvSpPr>
        <p:spPr bwMode="auto">
          <a:xfrm>
            <a:off x="5410200" y="3568700"/>
            <a:ext cx="38100" cy="38100"/>
          </a:xfrm>
          <a:custGeom>
            <a:avLst/>
            <a:gdLst>
              <a:gd name="T0" fmla="*/ 20161250 w 24"/>
              <a:gd name="T1" fmla="*/ 0 h 24"/>
              <a:gd name="T2" fmla="*/ 60483750 w 24"/>
              <a:gd name="T3" fmla="*/ 20161250 h 24"/>
              <a:gd name="T4" fmla="*/ 20161250 w 24"/>
              <a:gd name="T5" fmla="*/ 60483750 h 24"/>
              <a:gd name="T6" fmla="*/ 0 w 24"/>
              <a:gd name="T7" fmla="*/ 40322500 h 24"/>
              <a:gd name="T8" fmla="*/ 20161250 w 24"/>
              <a:gd name="T9" fmla="*/ 0 h 24"/>
              <a:gd name="T10" fmla="*/ 20161250 w 2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8" y="0"/>
                </a:moveTo>
                <a:lnTo>
                  <a:pt x="24" y="8"/>
                </a:lnTo>
                <a:lnTo>
                  <a:pt x="8" y="24"/>
                </a:lnTo>
                <a:lnTo>
                  <a:pt x="0" y="16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80" name="Freeform 632"/>
          <p:cNvSpPr>
            <a:spLocks/>
          </p:cNvSpPr>
          <p:nvPr/>
        </p:nvSpPr>
        <p:spPr bwMode="auto">
          <a:xfrm>
            <a:off x="5384800" y="3594100"/>
            <a:ext cx="38100" cy="38100"/>
          </a:xfrm>
          <a:custGeom>
            <a:avLst/>
            <a:gdLst>
              <a:gd name="T0" fmla="*/ 40322500 w 24"/>
              <a:gd name="T1" fmla="*/ 0 h 24"/>
              <a:gd name="T2" fmla="*/ 60483750 w 24"/>
              <a:gd name="T3" fmla="*/ 20161250 h 24"/>
              <a:gd name="T4" fmla="*/ 40322500 w 24"/>
              <a:gd name="T5" fmla="*/ 60483750 h 24"/>
              <a:gd name="T6" fmla="*/ 0 w 24"/>
              <a:gd name="T7" fmla="*/ 40322500 h 24"/>
              <a:gd name="T8" fmla="*/ 40322500 w 24"/>
              <a:gd name="T9" fmla="*/ 0 h 24"/>
              <a:gd name="T10" fmla="*/ 40322500 w 2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16" y="0"/>
                </a:moveTo>
                <a:lnTo>
                  <a:pt x="24" y="8"/>
                </a:lnTo>
                <a:lnTo>
                  <a:pt x="16" y="24"/>
                </a:lnTo>
                <a:lnTo>
                  <a:pt x="0" y="16"/>
                </a:lnTo>
                <a:lnTo>
                  <a:pt x="16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81" name="Freeform 633"/>
          <p:cNvSpPr>
            <a:spLocks/>
          </p:cNvSpPr>
          <p:nvPr/>
        </p:nvSpPr>
        <p:spPr bwMode="auto">
          <a:xfrm>
            <a:off x="5372100" y="3619500"/>
            <a:ext cx="38100" cy="38100"/>
          </a:xfrm>
          <a:custGeom>
            <a:avLst/>
            <a:gdLst>
              <a:gd name="T0" fmla="*/ 20161250 w 24"/>
              <a:gd name="T1" fmla="*/ 0 h 24"/>
              <a:gd name="T2" fmla="*/ 60483750 w 24"/>
              <a:gd name="T3" fmla="*/ 20161250 h 24"/>
              <a:gd name="T4" fmla="*/ 40322500 w 24"/>
              <a:gd name="T5" fmla="*/ 60483750 h 24"/>
              <a:gd name="T6" fmla="*/ 0 w 24"/>
              <a:gd name="T7" fmla="*/ 40322500 h 24"/>
              <a:gd name="T8" fmla="*/ 20161250 w 24"/>
              <a:gd name="T9" fmla="*/ 0 h 24"/>
              <a:gd name="T10" fmla="*/ 20161250 w 2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8" y="0"/>
                </a:moveTo>
                <a:lnTo>
                  <a:pt x="24" y="8"/>
                </a:lnTo>
                <a:lnTo>
                  <a:pt x="16" y="24"/>
                </a:lnTo>
                <a:lnTo>
                  <a:pt x="0" y="16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82" name="Freeform 634"/>
          <p:cNvSpPr>
            <a:spLocks/>
          </p:cNvSpPr>
          <p:nvPr/>
        </p:nvSpPr>
        <p:spPr bwMode="auto">
          <a:xfrm>
            <a:off x="5372100" y="3644900"/>
            <a:ext cx="25400" cy="25400"/>
          </a:xfrm>
          <a:custGeom>
            <a:avLst/>
            <a:gdLst>
              <a:gd name="T0" fmla="*/ 0 w 16"/>
              <a:gd name="T1" fmla="*/ 0 h 16"/>
              <a:gd name="T2" fmla="*/ 40322500 w 16"/>
              <a:gd name="T3" fmla="*/ 20161250 h 16"/>
              <a:gd name="T4" fmla="*/ 20161250 w 16"/>
              <a:gd name="T5" fmla="*/ 40322500 h 16"/>
              <a:gd name="T6" fmla="*/ 0 w 16"/>
              <a:gd name="T7" fmla="*/ 20161250 h 16"/>
              <a:gd name="T8" fmla="*/ 0 w 16"/>
              <a:gd name="T9" fmla="*/ 0 h 16"/>
              <a:gd name="T10" fmla="*/ 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0"/>
                </a:moveTo>
                <a:lnTo>
                  <a:pt x="16" y="8"/>
                </a:lnTo>
                <a:lnTo>
                  <a:pt x="8" y="16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83" name="Freeform 635"/>
          <p:cNvSpPr>
            <a:spLocks/>
          </p:cNvSpPr>
          <p:nvPr/>
        </p:nvSpPr>
        <p:spPr bwMode="auto">
          <a:xfrm>
            <a:off x="5359400" y="3657600"/>
            <a:ext cx="25400" cy="25400"/>
          </a:xfrm>
          <a:custGeom>
            <a:avLst/>
            <a:gdLst>
              <a:gd name="T0" fmla="*/ 20161250 w 16"/>
              <a:gd name="T1" fmla="*/ 0 h 16"/>
              <a:gd name="T2" fmla="*/ 40322500 w 16"/>
              <a:gd name="T3" fmla="*/ 20161250 h 16"/>
              <a:gd name="T4" fmla="*/ 40322500 w 16"/>
              <a:gd name="T5" fmla="*/ 40322500 h 16"/>
              <a:gd name="T6" fmla="*/ 0 w 16"/>
              <a:gd name="T7" fmla="*/ 20161250 h 16"/>
              <a:gd name="T8" fmla="*/ 0 w 16"/>
              <a:gd name="T9" fmla="*/ 0 h 16"/>
              <a:gd name="T10" fmla="*/ 2016125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0"/>
                </a:moveTo>
                <a:lnTo>
                  <a:pt x="16" y="8"/>
                </a:lnTo>
                <a:lnTo>
                  <a:pt x="16" y="16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84" name="Freeform 636"/>
          <p:cNvSpPr>
            <a:spLocks/>
          </p:cNvSpPr>
          <p:nvPr/>
        </p:nvSpPr>
        <p:spPr bwMode="auto">
          <a:xfrm>
            <a:off x="5346700" y="3670300"/>
            <a:ext cx="38100" cy="25400"/>
          </a:xfrm>
          <a:custGeom>
            <a:avLst/>
            <a:gdLst>
              <a:gd name="T0" fmla="*/ 20161250 w 24"/>
              <a:gd name="T1" fmla="*/ 0 h 16"/>
              <a:gd name="T2" fmla="*/ 60483750 w 24"/>
              <a:gd name="T3" fmla="*/ 20161250 h 16"/>
              <a:gd name="T4" fmla="*/ 40322500 w 24"/>
              <a:gd name="T5" fmla="*/ 40322500 h 16"/>
              <a:gd name="T6" fmla="*/ 0 w 24"/>
              <a:gd name="T7" fmla="*/ 20161250 h 16"/>
              <a:gd name="T8" fmla="*/ 20161250 w 24"/>
              <a:gd name="T9" fmla="*/ 0 h 16"/>
              <a:gd name="T10" fmla="*/ 20161250 w 24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8" y="0"/>
                </a:moveTo>
                <a:lnTo>
                  <a:pt x="24" y="8"/>
                </a:lnTo>
                <a:lnTo>
                  <a:pt x="16" y="16"/>
                </a:ln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85" name="Freeform 637"/>
          <p:cNvSpPr>
            <a:spLocks/>
          </p:cNvSpPr>
          <p:nvPr/>
        </p:nvSpPr>
        <p:spPr bwMode="auto">
          <a:xfrm>
            <a:off x="5346700" y="3683000"/>
            <a:ext cx="25400" cy="25400"/>
          </a:xfrm>
          <a:custGeom>
            <a:avLst/>
            <a:gdLst>
              <a:gd name="T0" fmla="*/ 0 w 16"/>
              <a:gd name="T1" fmla="*/ 0 h 16"/>
              <a:gd name="T2" fmla="*/ 40322500 w 16"/>
              <a:gd name="T3" fmla="*/ 20161250 h 16"/>
              <a:gd name="T4" fmla="*/ 40322500 w 16"/>
              <a:gd name="T5" fmla="*/ 40322500 h 16"/>
              <a:gd name="T6" fmla="*/ 0 w 16"/>
              <a:gd name="T7" fmla="*/ 20161250 h 16"/>
              <a:gd name="T8" fmla="*/ 0 w 16"/>
              <a:gd name="T9" fmla="*/ 0 h 16"/>
              <a:gd name="T10" fmla="*/ 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0"/>
                </a:moveTo>
                <a:lnTo>
                  <a:pt x="16" y="8"/>
                </a:lnTo>
                <a:lnTo>
                  <a:pt x="16" y="16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86" name="Freeform 638"/>
          <p:cNvSpPr>
            <a:spLocks/>
          </p:cNvSpPr>
          <p:nvPr/>
        </p:nvSpPr>
        <p:spPr bwMode="auto">
          <a:xfrm>
            <a:off x="5334000" y="3695700"/>
            <a:ext cx="38100" cy="25400"/>
          </a:xfrm>
          <a:custGeom>
            <a:avLst/>
            <a:gdLst>
              <a:gd name="T0" fmla="*/ 20161250 w 24"/>
              <a:gd name="T1" fmla="*/ 0 h 16"/>
              <a:gd name="T2" fmla="*/ 60483750 w 24"/>
              <a:gd name="T3" fmla="*/ 20161250 h 16"/>
              <a:gd name="T4" fmla="*/ 40322500 w 24"/>
              <a:gd name="T5" fmla="*/ 40322500 h 16"/>
              <a:gd name="T6" fmla="*/ 0 w 24"/>
              <a:gd name="T7" fmla="*/ 40322500 h 16"/>
              <a:gd name="T8" fmla="*/ 20161250 w 24"/>
              <a:gd name="T9" fmla="*/ 0 h 16"/>
              <a:gd name="T10" fmla="*/ 20161250 w 24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8" y="0"/>
                </a:moveTo>
                <a:lnTo>
                  <a:pt x="24" y="8"/>
                </a:lnTo>
                <a:lnTo>
                  <a:pt x="16" y="16"/>
                </a:lnTo>
                <a:lnTo>
                  <a:pt x="0" y="16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87" name="Freeform 639"/>
          <p:cNvSpPr>
            <a:spLocks/>
          </p:cNvSpPr>
          <p:nvPr/>
        </p:nvSpPr>
        <p:spPr bwMode="auto">
          <a:xfrm>
            <a:off x="5321300" y="3721100"/>
            <a:ext cx="38100" cy="25400"/>
          </a:xfrm>
          <a:custGeom>
            <a:avLst/>
            <a:gdLst>
              <a:gd name="T0" fmla="*/ 20161250 w 24"/>
              <a:gd name="T1" fmla="*/ 0 h 16"/>
              <a:gd name="T2" fmla="*/ 60483750 w 24"/>
              <a:gd name="T3" fmla="*/ 0 h 16"/>
              <a:gd name="T4" fmla="*/ 40322500 w 24"/>
              <a:gd name="T5" fmla="*/ 40322500 h 16"/>
              <a:gd name="T6" fmla="*/ 0 w 24"/>
              <a:gd name="T7" fmla="*/ 20161250 h 16"/>
              <a:gd name="T8" fmla="*/ 20161250 w 24"/>
              <a:gd name="T9" fmla="*/ 0 h 16"/>
              <a:gd name="T10" fmla="*/ 20161250 w 24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8" y="0"/>
                </a:moveTo>
                <a:lnTo>
                  <a:pt x="24" y="0"/>
                </a:lnTo>
                <a:lnTo>
                  <a:pt x="16" y="16"/>
                </a:ln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88" name="Freeform 640"/>
          <p:cNvSpPr>
            <a:spLocks/>
          </p:cNvSpPr>
          <p:nvPr/>
        </p:nvSpPr>
        <p:spPr bwMode="auto">
          <a:xfrm>
            <a:off x="5308600" y="3733800"/>
            <a:ext cx="38100" cy="38100"/>
          </a:xfrm>
          <a:custGeom>
            <a:avLst/>
            <a:gdLst>
              <a:gd name="T0" fmla="*/ 20161250 w 24"/>
              <a:gd name="T1" fmla="*/ 0 h 24"/>
              <a:gd name="T2" fmla="*/ 60483750 w 24"/>
              <a:gd name="T3" fmla="*/ 20161250 h 24"/>
              <a:gd name="T4" fmla="*/ 40322500 w 24"/>
              <a:gd name="T5" fmla="*/ 60483750 h 24"/>
              <a:gd name="T6" fmla="*/ 0 w 24"/>
              <a:gd name="T7" fmla="*/ 40322500 h 24"/>
              <a:gd name="T8" fmla="*/ 20161250 w 24"/>
              <a:gd name="T9" fmla="*/ 0 h 24"/>
              <a:gd name="T10" fmla="*/ 20161250 w 2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8" y="0"/>
                </a:moveTo>
                <a:lnTo>
                  <a:pt x="24" y="8"/>
                </a:lnTo>
                <a:lnTo>
                  <a:pt x="16" y="24"/>
                </a:lnTo>
                <a:lnTo>
                  <a:pt x="0" y="16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89" name="Freeform 641"/>
          <p:cNvSpPr>
            <a:spLocks/>
          </p:cNvSpPr>
          <p:nvPr/>
        </p:nvSpPr>
        <p:spPr bwMode="auto">
          <a:xfrm>
            <a:off x="5308600" y="3759200"/>
            <a:ext cx="25400" cy="38100"/>
          </a:xfrm>
          <a:custGeom>
            <a:avLst/>
            <a:gdLst>
              <a:gd name="T0" fmla="*/ 0 w 16"/>
              <a:gd name="T1" fmla="*/ 0 h 24"/>
              <a:gd name="T2" fmla="*/ 40322500 w 16"/>
              <a:gd name="T3" fmla="*/ 20161250 h 24"/>
              <a:gd name="T4" fmla="*/ 20161250 w 16"/>
              <a:gd name="T5" fmla="*/ 60483750 h 24"/>
              <a:gd name="T6" fmla="*/ 0 w 16"/>
              <a:gd name="T7" fmla="*/ 40322500 h 24"/>
              <a:gd name="T8" fmla="*/ 0 w 16"/>
              <a:gd name="T9" fmla="*/ 0 h 24"/>
              <a:gd name="T10" fmla="*/ 0 w 16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0" y="0"/>
                </a:moveTo>
                <a:lnTo>
                  <a:pt x="16" y="8"/>
                </a:lnTo>
                <a:lnTo>
                  <a:pt x="8" y="24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90" name="Freeform 642"/>
          <p:cNvSpPr>
            <a:spLocks/>
          </p:cNvSpPr>
          <p:nvPr/>
        </p:nvSpPr>
        <p:spPr bwMode="auto">
          <a:xfrm>
            <a:off x="5295900" y="3784600"/>
            <a:ext cx="25400" cy="25400"/>
          </a:xfrm>
          <a:custGeom>
            <a:avLst/>
            <a:gdLst>
              <a:gd name="T0" fmla="*/ 20161250 w 16"/>
              <a:gd name="T1" fmla="*/ 0 h 16"/>
              <a:gd name="T2" fmla="*/ 40322500 w 16"/>
              <a:gd name="T3" fmla="*/ 20161250 h 16"/>
              <a:gd name="T4" fmla="*/ 40322500 w 16"/>
              <a:gd name="T5" fmla="*/ 40322500 h 16"/>
              <a:gd name="T6" fmla="*/ 0 w 16"/>
              <a:gd name="T7" fmla="*/ 20161250 h 16"/>
              <a:gd name="T8" fmla="*/ 20161250 w 16"/>
              <a:gd name="T9" fmla="*/ 0 h 16"/>
              <a:gd name="T10" fmla="*/ 2016125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0"/>
                </a:moveTo>
                <a:lnTo>
                  <a:pt x="16" y="8"/>
                </a:lnTo>
                <a:lnTo>
                  <a:pt x="16" y="16"/>
                </a:ln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91" name="Freeform 643"/>
          <p:cNvSpPr>
            <a:spLocks/>
          </p:cNvSpPr>
          <p:nvPr/>
        </p:nvSpPr>
        <p:spPr bwMode="auto">
          <a:xfrm>
            <a:off x="5295900" y="3797300"/>
            <a:ext cx="25400" cy="25400"/>
          </a:xfrm>
          <a:custGeom>
            <a:avLst/>
            <a:gdLst>
              <a:gd name="T0" fmla="*/ 0 w 16"/>
              <a:gd name="T1" fmla="*/ 0 h 16"/>
              <a:gd name="T2" fmla="*/ 40322500 w 16"/>
              <a:gd name="T3" fmla="*/ 20161250 h 16"/>
              <a:gd name="T4" fmla="*/ 20161250 w 16"/>
              <a:gd name="T5" fmla="*/ 40322500 h 16"/>
              <a:gd name="T6" fmla="*/ 0 w 16"/>
              <a:gd name="T7" fmla="*/ 40322500 h 16"/>
              <a:gd name="T8" fmla="*/ 0 w 16"/>
              <a:gd name="T9" fmla="*/ 20161250 h 16"/>
              <a:gd name="T10" fmla="*/ 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0"/>
                </a:moveTo>
                <a:lnTo>
                  <a:pt x="16" y="8"/>
                </a:lnTo>
                <a:lnTo>
                  <a:pt x="8" y="16"/>
                </a:lnTo>
                <a:lnTo>
                  <a:pt x="0" y="16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92" name="Freeform 644"/>
          <p:cNvSpPr>
            <a:spLocks/>
          </p:cNvSpPr>
          <p:nvPr/>
        </p:nvSpPr>
        <p:spPr bwMode="auto">
          <a:xfrm>
            <a:off x="5283200" y="3822700"/>
            <a:ext cx="25400" cy="38100"/>
          </a:xfrm>
          <a:custGeom>
            <a:avLst/>
            <a:gdLst>
              <a:gd name="T0" fmla="*/ 20161250 w 16"/>
              <a:gd name="T1" fmla="*/ 0 h 24"/>
              <a:gd name="T2" fmla="*/ 40322500 w 16"/>
              <a:gd name="T3" fmla="*/ 0 h 24"/>
              <a:gd name="T4" fmla="*/ 40322500 w 16"/>
              <a:gd name="T5" fmla="*/ 60483750 h 24"/>
              <a:gd name="T6" fmla="*/ 0 w 16"/>
              <a:gd name="T7" fmla="*/ 40322500 h 24"/>
              <a:gd name="T8" fmla="*/ 0 w 16"/>
              <a:gd name="T9" fmla="*/ 0 h 24"/>
              <a:gd name="T10" fmla="*/ 20161250 w 16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8" y="0"/>
                </a:moveTo>
                <a:lnTo>
                  <a:pt x="16" y="0"/>
                </a:lnTo>
                <a:lnTo>
                  <a:pt x="16" y="24"/>
                </a:ln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93" name="Freeform 645"/>
          <p:cNvSpPr>
            <a:spLocks/>
          </p:cNvSpPr>
          <p:nvPr/>
        </p:nvSpPr>
        <p:spPr bwMode="auto">
          <a:xfrm>
            <a:off x="5283200" y="3848100"/>
            <a:ext cx="25400" cy="38100"/>
          </a:xfrm>
          <a:custGeom>
            <a:avLst/>
            <a:gdLst>
              <a:gd name="T0" fmla="*/ 0 w 16"/>
              <a:gd name="T1" fmla="*/ 0 h 24"/>
              <a:gd name="T2" fmla="*/ 40322500 w 16"/>
              <a:gd name="T3" fmla="*/ 0 h 24"/>
              <a:gd name="T4" fmla="*/ 40322500 w 16"/>
              <a:gd name="T5" fmla="*/ 60483750 h 24"/>
              <a:gd name="T6" fmla="*/ 0 w 16"/>
              <a:gd name="T7" fmla="*/ 60483750 h 24"/>
              <a:gd name="T8" fmla="*/ 0 w 16"/>
              <a:gd name="T9" fmla="*/ 20161250 h 24"/>
              <a:gd name="T10" fmla="*/ 0 w 16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0" y="0"/>
                </a:moveTo>
                <a:lnTo>
                  <a:pt x="16" y="0"/>
                </a:lnTo>
                <a:lnTo>
                  <a:pt x="16" y="24"/>
                </a:lnTo>
                <a:lnTo>
                  <a:pt x="0" y="24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94" name="Freeform 646"/>
          <p:cNvSpPr>
            <a:spLocks/>
          </p:cNvSpPr>
          <p:nvPr/>
        </p:nvSpPr>
        <p:spPr bwMode="auto">
          <a:xfrm>
            <a:off x="5283200" y="3886200"/>
            <a:ext cx="38100" cy="38100"/>
          </a:xfrm>
          <a:custGeom>
            <a:avLst/>
            <a:gdLst>
              <a:gd name="T0" fmla="*/ 0 w 24"/>
              <a:gd name="T1" fmla="*/ 0 h 24"/>
              <a:gd name="T2" fmla="*/ 40322500 w 24"/>
              <a:gd name="T3" fmla="*/ 0 h 24"/>
              <a:gd name="T4" fmla="*/ 60483750 w 24"/>
              <a:gd name="T5" fmla="*/ 60483750 h 24"/>
              <a:gd name="T6" fmla="*/ 20161250 w 24"/>
              <a:gd name="T7" fmla="*/ 60483750 h 24"/>
              <a:gd name="T8" fmla="*/ 0 w 24"/>
              <a:gd name="T9" fmla="*/ 20161250 h 24"/>
              <a:gd name="T10" fmla="*/ 0 w 2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0" y="0"/>
                </a:moveTo>
                <a:lnTo>
                  <a:pt x="16" y="0"/>
                </a:lnTo>
                <a:lnTo>
                  <a:pt x="24" y="24"/>
                </a:lnTo>
                <a:lnTo>
                  <a:pt x="8" y="24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95" name="Freeform 647"/>
          <p:cNvSpPr>
            <a:spLocks/>
          </p:cNvSpPr>
          <p:nvPr/>
        </p:nvSpPr>
        <p:spPr bwMode="auto">
          <a:xfrm>
            <a:off x="5295900" y="3911600"/>
            <a:ext cx="38100" cy="38100"/>
          </a:xfrm>
          <a:custGeom>
            <a:avLst/>
            <a:gdLst>
              <a:gd name="T0" fmla="*/ 0 w 24"/>
              <a:gd name="T1" fmla="*/ 20161250 h 24"/>
              <a:gd name="T2" fmla="*/ 40322500 w 24"/>
              <a:gd name="T3" fmla="*/ 0 h 24"/>
              <a:gd name="T4" fmla="*/ 60483750 w 24"/>
              <a:gd name="T5" fmla="*/ 40322500 h 24"/>
              <a:gd name="T6" fmla="*/ 20161250 w 24"/>
              <a:gd name="T7" fmla="*/ 60483750 h 24"/>
              <a:gd name="T8" fmla="*/ 0 w 24"/>
              <a:gd name="T9" fmla="*/ 20161250 h 24"/>
              <a:gd name="T10" fmla="*/ 0 w 24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0" y="8"/>
                </a:moveTo>
                <a:lnTo>
                  <a:pt x="16" y="0"/>
                </a:lnTo>
                <a:lnTo>
                  <a:pt x="24" y="16"/>
                </a:lnTo>
                <a:lnTo>
                  <a:pt x="8" y="24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96" name="Freeform 648"/>
          <p:cNvSpPr>
            <a:spLocks/>
          </p:cNvSpPr>
          <p:nvPr/>
        </p:nvSpPr>
        <p:spPr bwMode="auto">
          <a:xfrm>
            <a:off x="5308600" y="3937000"/>
            <a:ext cx="38100" cy="38100"/>
          </a:xfrm>
          <a:custGeom>
            <a:avLst/>
            <a:gdLst>
              <a:gd name="T0" fmla="*/ 0 w 24"/>
              <a:gd name="T1" fmla="*/ 20161250 h 24"/>
              <a:gd name="T2" fmla="*/ 40322500 w 24"/>
              <a:gd name="T3" fmla="*/ 0 h 24"/>
              <a:gd name="T4" fmla="*/ 60483750 w 24"/>
              <a:gd name="T5" fmla="*/ 40322500 h 24"/>
              <a:gd name="T6" fmla="*/ 40322500 w 24"/>
              <a:gd name="T7" fmla="*/ 60483750 h 24"/>
              <a:gd name="T8" fmla="*/ 0 w 24"/>
              <a:gd name="T9" fmla="*/ 40322500 h 24"/>
              <a:gd name="T10" fmla="*/ 0 w 24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0" y="8"/>
                </a:moveTo>
                <a:lnTo>
                  <a:pt x="16" y="0"/>
                </a:lnTo>
                <a:lnTo>
                  <a:pt x="24" y="16"/>
                </a:lnTo>
                <a:lnTo>
                  <a:pt x="16" y="24"/>
                </a:lnTo>
                <a:lnTo>
                  <a:pt x="0" y="16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97" name="Freeform 649"/>
          <p:cNvSpPr>
            <a:spLocks/>
          </p:cNvSpPr>
          <p:nvPr/>
        </p:nvSpPr>
        <p:spPr bwMode="auto">
          <a:xfrm>
            <a:off x="5334000" y="3949700"/>
            <a:ext cx="25400" cy="38100"/>
          </a:xfrm>
          <a:custGeom>
            <a:avLst/>
            <a:gdLst>
              <a:gd name="T0" fmla="*/ 0 w 16"/>
              <a:gd name="T1" fmla="*/ 40322500 h 24"/>
              <a:gd name="T2" fmla="*/ 20161250 w 16"/>
              <a:gd name="T3" fmla="*/ 0 h 24"/>
              <a:gd name="T4" fmla="*/ 40322500 w 16"/>
              <a:gd name="T5" fmla="*/ 20161250 h 24"/>
              <a:gd name="T6" fmla="*/ 20161250 w 16"/>
              <a:gd name="T7" fmla="*/ 60483750 h 24"/>
              <a:gd name="T8" fmla="*/ 0 w 16"/>
              <a:gd name="T9" fmla="*/ 40322500 h 24"/>
              <a:gd name="T10" fmla="*/ 0 w 16"/>
              <a:gd name="T11" fmla="*/ 4032250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0" y="16"/>
                </a:moveTo>
                <a:lnTo>
                  <a:pt x="8" y="0"/>
                </a:lnTo>
                <a:lnTo>
                  <a:pt x="16" y="8"/>
                </a:lnTo>
                <a:lnTo>
                  <a:pt x="8" y="24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98" name="Freeform 650"/>
          <p:cNvSpPr>
            <a:spLocks/>
          </p:cNvSpPr>
          <p:nvPr/>
        </p:nvSpPr>
        <p:spPr bwMode="auto">
          <a:xfrm>
            <a:off x="5346700" y="3962400"/>
            <a:ext cx="25400" cy="25400"/>
          </a:xfrm>
          <a:custGeom>
            <a:avLst/>
            <a:gdLst>
              <a:gd name="T0" fmla="*/ 0 w 16"/>
              <a:gd name="T1" fmla="*/ 40322500 h 16"/>
              <a:gd name="T2" fmla="*/ 20161250 w 16"/>
              <a:gd name="T3" fmla="*/ 0 h 16"/>
              <a:gd name="T4" fmla="*/ 40322500 w 16"/>
              <a:gd name="T5" fmla="*/ 0 h 16"/>
              <a:gd name="T6" fmla="*/ 40322500 w 16"/>
              <a:gd name="T7" fmla="*/ 40322500 h 16"/>
              <a:gd name="T8" fmla="*/ 0 w 16"/>
              <a:gd name="T9" fmla="*/ 40322500 h 16"/>
              <a:gd name="T10" fmla="*/ 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16"/>
                </a:moveTo>
                <a:lnTo>
                  <a:pt x="8" y="0"/>
                </a:lnTo>
                <a:lnTo>
                  <a:pt x="16" y="0"/>
                </a:lnTo>
                <a:lnTo>
                  <a:pt x="16" y="16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99" name="Freeform 651"/>
          <p:cNvSpPr>
            <a:spLocks/>
          </p:cNvSpPr>
          <p:nvPr/>
        </p:nvSpPr>
        <p:spPr bwMode="auto">
          <a:xfrm>
            <a:off x="5372100" y="3962400"/>
            <a:ext cx="12700" cy="25400"/>
          </a:xfrm>
          <a:custGeom>
            <a:avLst/>
            <a:gdLst>
              <a:gd name="T0" fmla="*/ 0 w 8"/>
              <a:gd name="T1" fmla="*/ 40322500 h 16"/>
              <a:gd name="T2" fmla="*/ 0 w 8"/>
              <a:gd name="T3" fmla="*/ 0 h 16"/>
              <a:gd name="T4" fmla="*/ 20161250 w 8"/>
              <a:gd name="T5" fmla="*/ 0 h 16"/>
              <a:gd name="T6" fmla="*/ 20161250 w 8"/>
              <a:gd name="T7" fmla="*/ 40322500 h 16"/>
              <a:gd name="T8" fmla="*/ 0 w 8"/>
              <a:gd name="T9" fmla="*/ 40322500 h 16"/>
              <a:gd name="T10" fmla="*/ 0 w 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0" y="16"/>
                </a:move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00" name="Freeform 652"/>
          <p:cNvSpPr>
            <a:spLocks/>
          </p:cNvSpPr>
          <p:nvPr/>
        </p:nvSpPr>
        <p:spPr bwMode="auto">
          <a:xfrm>
            <a:off x="5384800" y="3962400"/>
            <a:ext cx="12700" cy="25400"/>
          </a:xfrm>
          <a:custGeom>
            <a:avLst/>
            <a:gdLst>
              <a:gd name="T0" fmla="*/ 0 w 8"/>
              <a:gd name="T1" fmla="*/ 40322500 h 16"/>
              <a:gd name="T2" fmla="*/ 0 w 8"/>
              <a:gd name="T3" fmla="*/ 0 h 16"/>
              <a:gd name="T4" fmla="*/ 20161250 w 8"/>
              <a:gd name="T5" fmla="*/ 0 h 16"/>
              <a:gd name="T6" fmla="*/ 20161250 w 8"/>
              <a:gd name="T7" fmla="*/ 40322500 h 16"/>
              <a:gd name="T8" fmla="*/ 0 w 8"/>
              <a:gd name="T9" fmla="*/ 40322500 h 16"/>
              <a:gd name="T10" fmla="*/ 0 w 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0" y="16"/>
                </a:move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01" name="Freeform 653"/>
          <p:cNvSpPr>
            <a:spLocks/>
          </p:cNvSpPr>
          <p:nvPr/>
        </p:nvSpPr>
        <p:spPr bwMode="auto">
          <a:xfrm>
            <a:off x="5397500" y="3962400"/>
            <a:ext cx="12700" cy="25400"/>
          </a:xfrm>
          <a:custGeom>
            <a:avLst/>
            <a:gdLst>
              <a:gd name="T0" fmla="*/ 0 w 8"/>
              <a:gd name="T1" fmla="*/ 40322500 h 16"/>
              <a:gd name="T2" fmla="*/ 0 w 8"/>
              <a:gd name="T3" fmla="*/ 0 h 16"/>
              <a:gd name="T4" fmla="*/ 20161250 w 8"/>
              <a:gd name="T5" fmla="*/ 0 h 16"/>
              <a:gd name="T6" fmla="*/ 20161250 w 8"/>
              <a:gd name="T7" fmla="*/ 40322500 h 16"/>
              <a:gd name="T8" fmla="*/ 0 w 8"/>
              <a:gd name="T9" fmla="*/ 40322500 h 16"/>
              <a:gd name="T10" fmla="*/ 0 w 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0" y="16"/>
                </a:move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02" name="Freeform 654"/>
          <p:cNvSpPr>
            <a:spLocks/>
          </p:cNvSpPr>
          <p:nvPr/>
        </p:nvSpPr>
        <p:spPr bwMode="auto">
          <a:xfrm>
            <a:off x="5410200" y="3962400"/>
            <a:ext cx="12700" cy="25400"/>
          </a:xfrm>
          <a:custGeom>
            <a:avLst/>
            <a:gdLst>
              <a:gd name="T0" fmla="*/ 0 w 8"/>
              <a:gd name="T1" fmla="*/ 40322500 h 16"/>
              <a:gd name="T2" fmla="*/ 0 w 8"/>
              <a:gd name="T3" fmla="*/ 0 h 16"/>
              <a:gd name="T4" fmla="*/ 20161250 w 8"/>
              <a:gd name="T5" fmla="*/ 0 h 16"/>
              <a:gd name="T6" fmla="*/ 20161250 w 8"/>
              <a:gd name="T7" fmla="*/ 40322500 h 16"/>
              <a:gd name="T8" fmla="*/ 0 w 8"/>
              <a:gd name="T9" fmla="*/ 40322500 h 16"/>
              <a:gd name="T10" fmla="*/ 0 w 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0" y="16"/>
                </a:move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03" name="Freeform 655"/>
          <p:cNvSpPr>
            <a:spLocks/>
          </p:cNvSpPr>
          <p:nvPr/>
        </p:nvSpPr>
        <p:spPr bwMode="auto">
          <a:xfrm>
            <a:off x="5422900" y="3962400"/>
            <a:ext cx="1588" cy="25400"/>
          </a:xfrm>
          <a:custGeom>
            <a:avLst/>
            <a:gdLst>
              <a:gd name="T0" fmla="*/ 0 w 1588"/>
              <a:gd name="T1" fmla="*/ 40322500 h 16"/>
              <a:gd name="T2" fmla="*/ 0 w 1588"/>
              <a:gd name="T3" fmla="*/ 0 h 16"/>
              <a:gd name="T4" fmla="*/ 0 w 1588"/>
              <a:gd name="T5" fmla="*/ 0 h 16"/>
              <a:gd name="T6" fmla="*/ 0 w 1588"/>
              <a:gd name="T7" fmla="*/ 40322500 h 16"/>
              <a:gd name="T8" fmla="*/ 0 w 1588"/>
              <a:gd name="T9" fmla="*/ 40322500 h 16"/>
              <a:gd name="T10" fmla="*/ 0 w 158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88"/>
              <a:gd name="T19" fmla="*/ 0 h 16"/>
              <a:gd name="T20" fmla="*/ 1588 w 158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88" h="16">
                <a:moveTo>
                  <a:pt x="0" y="16"/>
                </a:moveTo>
                <a:lnTo>
                  <a:pt x="0" y="0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04" name="Freeform 656"/>
          <p:cNvSpPr>
            <a:spLocks/>
          </p:cNvSpPr>
          <p:nvPr/>
        </p:nvSpPr>
        <p:spPr bwMode="auto">
          <a:xfrm>
            <a:off x="5422900" y="3962400"/>
            <a:ext cx="12700" cy="25400"/>
          </a:xfrm>
          <a:custGeom>
            <a:avLst/>
            <a:gdLst>
              <a:gd name="T0" fmla="*/ 0 w 8"/>
              <a:gd name="T1" fmla="*/ 40322500 h 16"/>
              <a:gd name="T2" fmla="*/ 0 w 8"/>
              <a:gd name="T3" fmla="*/ 0 h 16"/>
              <a:gd name="T4" fmla="*/ 20161250 w 8"/>
              <a:gd name="T5" fmla="*/ 0 h 16"/>
              <a:gd name="T6" fmla="*/ 20161250 w 8"/>
              <a:gd name="T7" fmla="*/ 40322500 h 16"/>
              <a:gd name="T8" fmla="*/ 20161250 w 8"/>
              <a:gd name="T9" fmla="*/ 40322500 h 16"/>
              <a:gd name="T10" fmla="*/ 0 w 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0" y="16"/>
                </a:move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05" name="Freeform 657"/>
          <p:cNvSpPr>
            <a:spLocks/>
          </p:cNvSpPr>
          <p:nvPr/>
        </p:nvSpPr>
        <p:spPr bwMode="auto">
          <a:xfrm>
            <a:off x="5435600" y="3962400"/>
            <a:ext cx="25400" cy="25400"/>
          </a:xfrm>
          <a:custGeom>
            <a:avLst/>
            <a:gdLst>
              <a:gd name="T0" fmla="*/ 0 w 16"/>
              <a:gd name="T1" fmla="*/ 40322500 h 16"/>
              <a:gd name="T2" fmla="*/ 0 w 16"/>
              <a:gd name="T3" fmla="*/ 0 h 16"/>
              <a:gd name="T4" fmla="*/ 20161250 w 16"/>
              <a:gd name="T5" fmla="*/ 0 h 16"/>
              <a:gd name="T6" fmla="*/ 40322500 w 16"/>
              <a:gd name="T7" fmla="*/ 40322500 h 16"/>
              <a:gd name="T8" fmla="*/ 0 w 16"/>
              <a:gd name="T9" fmla="*/ 40322500 h 16"/>
              <a:gd name="T10" fmla="*/ 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16"/>
                </a:moveTo>
                <a:lnTo>
                  <a:pt x="0" y="0"/>
                </a:lnTo>
                <a:lnTo>
                  <a:pt x="8" y="0"/>
                </a:lnTo>
                <a:lnTo>
                  <a:pt x="16" y="16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06" name="Freeform 658"/>
          <p:cNvSpPr>
            <a:spLocks/>
          </p:cNvSpPr>
          <p:nvPr/>
        </p:nvSpPr>
        <p:spPr bwMode="auto">
          <a:xfrm>
            <a:off x="5448300" y="3962400"/>
            <a:ext cx="25400" cy="25400"/>
          </a:xfrm>
          <a:custGeom>
            <a:avLst/>
            <a:gdLst>
              <a:gd name="T0" fmla="*/ 20161250 w 16"/>
              <a:gd name="T1" fmla="*/ 40322500 h 16"/>
              <a:gd name="T2" fmla="*/ 0 w 16"/>
              <a:gd name="T3" fmla="*/ 0 h 16"/>
              <a:gd name="T4" fmla="*/ 20161250 w 16"/>
              <a:gd name="T5" fmla="*/ 0 h 16"/>
              <a:gd name="T6" fmla="*/ 40322500 w 16"/>
              <a:gd name="T7" fmla="*/ 40322500 h 16"/>
              <a:gd name="T8" fmla="*/ 20161250 w 16"/>
              <a:gd name="T9" fmla="*/ 40322500 h 16"/>
              <a:gd name="T10" fmla="*/ 2016125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16"/>
                </a:moveTo>
                <a:lnTo>
                  <a:pt x="0" y="0"/>
                </a:lnTo>
                <a:lnTo>
                  <a:pt x="8" y="0"/>
                </a:lnTo>
                <a:lnTo>
                  <a:pt x="16" y="16"/>
                </a:lnTo>
                <a:lnTo>
                  <a:pt x="8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07" name="Freeform 659"/>
          <p:cNvSpPr>
            <a:spLocks/>
          </p:cNvSpPr>
          <p:nvPr/>
        </p:nvSpPr>
        <p:spPr bwMode="auto">
          <a:xfrm>
            <a:off x="6134100" y="4089400"/>
            <a:ext cx="101600" cy="139700"/>
          </a:xfrm>
          <a:custGeom>
            <a:avLst/>
            <a:gdLst>
              <a:gd name="T0" fmla="*/ 80645000 w 64"/>
              <a:gd name="T1" fmla="*/ 0 h 88"/>
              <a:gd name="T2" fmla="*/ 161290000 w 64"/>
              <a:gd name="T3" fmla="*/ 221773750 h 88"/>
              <a:gd name="T4" fmla="*/ 0 w 64"/>
              <a:gd name="T5" fmla="*/ 221773750 h 88"/>
              <a:gd name="T6" fmla="*/ 80645000 w 64"/>
              <a:gd name="T7" fmla="*/ 0 h 88"/>
              <a:gd name="T8" fmla="*/ 0 60000 65536"/>
              <a:gd name="T9" fmla="*/ 0 60000 65536"/>
              <a:gd name="T10" fmla="*/ 0 60000 65536"/>
              <a:gd name="T11" fmla="*/ 0 60000 65536"/>
              <a:gd name="T12" fmla="*/ 0 w 64"/>
              <a:gd name="T13" fmla="*/ 0 h 88"/>
              <a:gd name="T14" fmla="*/ 64 w 64"/>
              <a:gd name="T15" fmla="*/ 88 h 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4" h="88">
                <a:moveTo>
                  <a:pt x="32" y="0"/>
                </a:moveTo>
                <a:lnTo>
                  <a:pt x="64" y="88"/>
                </a:lnTo>
                <a:lnTo>
                  <a:pt x="0" y="88"/>
                </a:lnTo>
                <a:lnTo>
                  <a:pt x="3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08" name="Freeform 660"/>
          <p:cNvSpPr>
            <a:spLocks/>
          </p:cNvSpPr>
          <p:nvPr/>
        </p:nvSpPr>
        <p:spPr bwMode="auto">
          <a:xfrm>
            <a:off x="6184900" y="4127500"/>
            <a:ext cx="1588" cy="685800"/>
          </a:xfrm>
          <a:custGeom>
            <a:avLst/>
            <a:gdLst>
              <a:gd name="T0" fmla="*/ 0 w 1588"/>
              <a:gd name="T1" fmla="*/ 1088707500 h 432"/>
              <a:gd name="T2" fmla="*/ 0 w 1588"/>
              <a:gd name="T3" fmla="*/ 1028223750 h 432"/>
              <a:gd name="T4" fmla="*/ 0 w 1588"/>
              <a:gd name="T5" fmla="*/ 1028223750 h 432"/>
              <a:gd name="T6" fmla="*/ 0 w 1588"/>
              <a:gd name="T7" fmla="*/ 1028223750 h 432"/>
              <a:gd name="T8" fmla="*/ 0 w 1588"/>
              <a:gd name="T9" fmla="*/ 1028223750 h 432"/>
              <a:gd name="T10" fmla="*/ 0 w 1588"/>
              <a:gd name="T11" fmla="*/ 967740000 h 432"/>
              <a:gd name="T12" fmla="*/ 0 w 1588"/>
              <a:gd name="T13" fmla="*/ 967740000 h 432"/>
              <a:gd name="T14" fmla="*/ 0 w 1588"/>
              <a:gd name="T15" fmla="*/ 907256250 h 432"/>
              <a:gd name="T16" fmla="*/ 0 w 1588"/>
              <a:gd name="T17" fmla="*/ 907256250 h 432"/>
              <a:gd name="T18" fmla="*/ 0 w 1588"/>
              <a:gd name="T19" fmla="*/ 907256250 h 432"/>
              <a:gd name="T20" fmla="*/ 0 w 1588"/>
              <a:gd name="T21" fmla="*/ 907256250 h 432"/>
              <a:gd name="T22" fmla="*/ 0 w 1588"/>
              <a:gd name="T23" fmla="*/ 826611250 h 432"/>
              <a:gd name="T24" fmla="*/ 0 w 1588"/>
              <a:gd name="T25" fmla="*/ 826611250 h 432"/>
              <a:gd name="T26" fmla="*/ 0 w 1588"/>
              <a:gd name="T27" fmla="*/ 745966250 h 432"/>
              <a:gd name="T28" fmla="*/ 0 w 1588"/>
              <a:gd name="T29" fmla="*/ 745966250 h 432"/>
              <a:gd name="T30" fmla="*/ 0 w 1588"/>
              <a:gd name="T31" fmla="*/ 745966250 h 432"/>
              <a:gd name="T32" fmla="*/ 0 w 1588"/>
              <a:gd name="T33" fmla="*/ 745966250 h 432"/>
              <a:gd name="T34" fmla="*/ 0 w 1588"/>
              <a:gd name="T35" fmla="*/ 685482500 h 432"/>
              <a:gd name="T36" fmla="*/ 0 w 1588"/>
              <a:gd name="T37" fmla="*/ 685482500 h 432"/>
              <a:gd name="T38" fmla="*/ 0 w 1588"/>
              <a:gd name="T39" fmla="*/ 645160000 h 432"/>
              <a:gd name="T40" fmla="*/ 0 w 1588"/>
              <a:gd name="T41" fmla="*/ 645160000 h 432"/>
              <a:gd name="T42" fmla="*/ 0 w 1588"/>
              <a:gd name="T43" fmla="*/ 584676250 h 432"/>
              <a:gd name="T44" fmla="*/ 0 w 1588"/>
              <a:gd name="T45" fmla="*/ 584676250 h 432"/>
              <a:gd name="T46" fmla="*/ 0 w 1588"/>
              <a:gd name="T47" fmla="*/ 544353750 h 432"/>
              <a:gd name="T48" fmla="*/ 0 w 1588"/>
              <a:gd name="T49" fmla="*/ 544353750 h 432"/>
              <a:gd name="T50" fmla="*/ 0 w 1588"/>
              <a:gd name="T51" fmla="*/ 544353750 h 432"/>
              <a:gd name="T52" fmla="*/ 0 w 1588"/>
              <a:gd name="T53" fmla="*/ 544353750 h 432"/>
              <a:gd name="T54" fmla="*/ 0 w 1588"/>
              <a:gd name="T55" fmla="*/ 443547500 h 432"/>
              <a:gd name="T56" fmla="*/ 0 w 1588"/>
              <a:gd name="T57" fmla="*/ 443547500 h 432"/>
              <a:gd name="T58" fmla="*/ 0 w 1588"/>
              <a:gd name="T59" fmla="*/ 322580000 h 432"/>
              <a:gd name="T60" fmla="*/ 0 w 1588"/>
              <a:gd name="T61" fmla="*/ 322580000 h 432"/>
              <a:gd name="T62" fmla="*/ 0 w 1588"/>
              <a:gd name="T63" fmla="*/ 322580000 h 432"/>
              <a:gd name="T64" fmla="*/ 0 w 1588"/>
              <a:gd name="T65" fmla="*/ 322580000 h 432"/>
              <a:gd name="T66" fmla="*/ 0 w 1588"/>
              <a:gd name="T67" fmla="*/ 201612500 h 432"/>
              <a:gd name="T68" fmla="*/ 0 w 1588"/>
              <a:gd name="T69" fmla="*/ 201612500 h 432"/>
              <a:gd name="T70" fmla="*/ 0 w 1588"/>
              <a:gd name="T71" fmla="*/ 100806250 h 432"/>
              <a:gd name="T72" fmla="*/ 0 w 1588"/>
              <a:gd name="T73" fmla="*/ 100806250 h 432"/>
              <a:gd name="T74" fmla="*/ 0 w 1588"/>
              <a:gd name="T75" fmla="*/ 100806250 h 432"/>
              <a:gd name="T76" fmla="*/ 0 w 1588"/>
              <a:gd name="T77" fmla="*/ 100806250 h 432"/>
              <a:gd name="T78" fmla="*/ 0 w 1588"/>
              <a:gd name="T79" fmla="*/ 20161250 h 432"/>
              <a:gd name="T80" fmla="*/ 0 w 1588"/>
              <a:gd name="T81" fmla="*/ 20161250 h 432"/>
              <a:gd name="T82" fmla="*/ 0 w 1588"/>
              <a:gd name="T83" fmla="*/ 0 h 43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588"/>
              <a:gd name="T127" fmla="*/ 0 h 432"/>
              <a:gd name="T128" fmla="*/ 1588 w 1588"/>
              <a:gd name="T129" fmla="*/ 432 h 43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588" h="432">
                <a:moveTo>
                  <a:pt x="0" y="432"/>
                </a:moveTo>
                <a:lnTo>
                  <a:pt x="0" y="408"/>
                </a:lnTo>
                <a:lnTo>
                  <a:pt x="0" y="384"/>
                </a:lnTo>
                <a:lnTo>
                  <a:pt x="0" y="360"/>
                </a:lnTo>
                <a:lnTo>
                  <a:pt x="0" y="328"/>
                </a:lnTo>
                <a:lnTo>
                  <a:pt x="0" y="296"/>
                </a:lnTo>
                <a:lnTo>
                  <a:pt x="0" y="272"/>
                </a:lnTo>
                <a:lnTo>
                  <a:pt x="0" y="256"/>
                </a:lnTo>
                <a:lnTo>
                  <a:pt x="0" y="232"/>
                </a:lnTo>
                <a:lnTo>
                  <a:pt x="0" y="216"/>
                </a:lnTo>
                <a:lnTo>
                  <a:pt x="0" y="176"/>
                </a:lnTo>
                <a:lnTo>
                  <a:pt x="0" y="128"/>
                </a:lnTo>
                <a:lnTo>
                  <a:pt x="0" y="80"/>
                </a:lnTo>
                <a:lnTo>
                  <a:pt x="0" y="40"/>
                </a:ln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09" name="Freeform 661"/>
          <p:cNvSpPr>
            <a:spLocks/>
          </p:cNvSpPr>
          <p:nvPr/>
        </p:nvSpPr>
        <p:spPr bwMode="auto">
          <a:xfrm>
            <a:off x="5880100" y="4102100"/>
            <a:ext cx="1588" cy="723900"/>
          </a:xfrm>
          <a:custGeom>
            <a:avLst/>
            <a:gdLst>
              <a:gd name="T0" fmla="*/ 0 w 1588"/>
              <a:gd name="T1" fmla="*/ 1149191250 h 456"/>
              <a:gd name="T2" fmla="*/ 0 w 1588"/>
              <a:gd name="T3" fmla="*/ 1129030000 h 456"/>
              <a:gd name="T4" fmla="*/ 0 w 1588"/>
              <a:gd name="T5" fmla="*/ 1129030000 h 456"/>
              <a:gd name="T6" fmla="*/ 0 w 1588"/>
              <a:gd name="T7" fmla="*/ 1129030000 h 456"/>
              <a:gd name="T8" fmla="*/ 0 w 1588"/>
              <a:gd name="T9" fmla="*/ 1129030000 h 456"/>
              <a:gd name="T10" fmla="*/ 0 w 1588"/>
              <a:gd name="T11" fmla="*/ 1088707500 h 456"/>
              <a:gd name="T12" fmla="*/ 0 w 1588"/>
              <a:gd name="T13" fmla="*/ 1088707500 h 456"/>
              <a:gd name="T14" fmla="*/ 0 w 1588"/>
              <a:gd name="T15" fmla="*/ 1028223750 h 456"/>
              <a:gd name="T16" fmla="*/ 0 w 1588"/>
              <a:gd name="T17" fmla="*/ 1028223750 h 456"/>
              <a:gd name="T18" fmla="*/ 0 w 1588"/>
              <a:gd name="T19" fmla="*/ 1028223750 h 456"/>
              <a:gd name="T20" fmla="*/ 0 w 1588"/>
              <a:gd name="T21" fmla="*/ 1028223750 h 456"/>
              <a:gd name="T22" fmla="*/ 0 w 1588"/>
              <a:gd name="T23" fmla="*/ 987901250 h 456"/>
              <a:gd name="T24" fmla="*/ 0 w 1588"/>
              <a:gd name="T25" fmla="*/ 987901250 h 456"/>
              <a:gd name="T26" fmla="*/ 0 w 1588"/>
              <a:gd name="T27" fmla="*/ 927417500 h 456"/>
              <a:gd name="T28" fmla="*/ 0 w 1588"/>
              <a:gd name="T29" fmla="*/ 927417500 h 456"/>
              <a:gd name="T30" fmla="*/ 0 w 1588"/>
              <a:gd name="T31" fmla="*/ 927417500 h 456"/>
              <a:gd name="T32" fmla="*/ 0 w 1588"/>
              <a:gd name="T33" fmla="*/ 927417500 h 456"/>
              <a:gd name="T34" fmla="*/ 0 w 1588"/>
              <a:gd name="T35" fmla="*/ 846772500 h 456"/>
              <a:gd name="T36" fmla="*/ 0 w 1588"/>
              <a:gd name="T37" fmla="*/ 846772500 h 456"/>
              <a:gd name="T38" fmla="*/ 0 w 1588"/>
              <a:gd name="T39" fmla="*/ 766127500 h 456"/>
              <a:gd name="T40" fmla="*/ 0 w 1588"/>
              <a:gd name="T41" fmla="*/ 766127500 h 456"/>
              <a:gd name="T42" fmla="*/ 0 w 1588"/>
              <a:gd name="T43" fmla="*/ 766127500 h 456"/>
              <a:gd name="T44" fmla="*/ 0 w 1588"/>
              <a:gd name="T45" fmla="*/ 766127500 h 456"/>
              <a:gd name="T46" fmla="*/ 0 w 1588"/>
              <a:gd name="T47" fmla="*/ 665321250 h 456"/>
              <a:gd name="T48" fmla="*/ 0 w 1588"/>
              <a:gd name="T49" fmla="*/ 665321250 h 456"/>
              <a:gd name="T50" fmla="*/ 0 w 1588"/>
              <a:gd name="T51" fmla="*/ 544353750 h 456"/>
              <a:gd name="T52" fmla="*/ 0 w 1588"/>
              <a:gd name="T53" fmla="*/ 544353750 h 456"/>
              <a:gd name="T54" fmla="*/ 0 w 1588"/>
              <a:gd name="T55" fmla="*/ 544353750 h 456"/>
              <a:gd name="T56" fmla="*/ 0 w 1588"/>
              <a:gd name="T57" fmla="*/ 544353750 h 456"/>
              <a:gd name="T58" fmla="*/ 0 w 1588"/>
              <a:gd name="T59" fmla="*/ 423386250 h 456"/>
              <a:gd name="T60" fmla="*/ 0 w 1588"/>
              <a:gd name="T61" fmla="*/ 423386250 h 456"/>
              <a:gd name="T62" fmla="*/ 0 w 1588"/>
              <a:gd name="T63" fmla="*/ 322580000 h 456"/>
              <a:gd name="T64" fmla="*/ 0 w 1588"/>
              <a:gd name="T65" fmla="*/ 322580000 h 456"/>
              <a:gd name="T66" fmla="*/ 0 w 1588"/>
              <a:gd name="T67" fmla="*/ 322580000 h 456"/>
              <a:gd name="T68" fmla="*/ 0 w 1588"/>
              <a:gd name="T69" fmla="*/ 322580000 h 456"/>
              <a:gd name="T70" fmla="*/ 0 w 1588"/>
              <a:gd name="T71" fmla="*/ 221773750 h 456"/>
              <a:gd name="T72" fmla="*/ 0 w 1588"/>
              <a:gd name="T73" fmla="*/ 221773750 h 456"/>
              <a:gd name="T74" fmla="*/ 0 w 1588"/>
              <a:gd name="T75" fmla="*/ 141128750 h 456"/>
              <a:gd name="T76" fmla="*/ 0 w 1588"/>
              <a:gd name="T77" fmla="*/ 141128750 h 456"/>
              <a:gd name="T78" fmla="*/ 0 w 1588"/>
              <a:gd name="T79" fmla="*/ 141128750 h 456"/>
              <a:gd name="T80" fmla="*/ 0 w 1588"/>
              <a:gd name="T81" fmla="*/ 141128750 h 456"/>
              <a:gd name="T82" fmla="*/ 0 w 1588"/>
              <a:gd name="T83" fmla="*/ 60483750 h 456"/>
              <a:gd name="T84" fmla="*/ 0 w 1588"/>
              <a:gd name="T85" fmla="*/ 60483750 h 456"/>
              <a:gd name="T86" fmla="*/ 0 w 1588"/>
              <a:gd name="T87" fmla="*/ 0 h 45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588"/>
              <a:gd name="T133" fmla="*/ 0 h 456"/>
              <a:gd name="T134" fmla="*/ 1588 w 1588"/>
              <a:gd name="T135" fmla="*/ 456 h 45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588" h="456">
                <a:moveTo>
                  <a:pt x="0" y="456"/>
                </a:moveTo>
                <a:lnTo>
                  <a:pt x="0" y="448"/>
                </a:lnTo>
                <a:lnTo>
                  <a:pt x="0" y="432"/>
                </a:lnTo>
                <a:lnTo>
                  <a:pt x="0" y="408"/>
                </a:lnTo>
                <a:lnTo>
                  <a:pt x="0" y="392"/>
                </a:lnTo>
                <a:lnTo>
                  <a:pt x="0" y="368"/>
                </a:lnTo>
                <a:lnTo>
                  <a:pt x="0" y="336"/>
                </a:lnTo>
                <a:lnTo>
                  <a:pt x="0" y="304"/>
                </a:lnTo>
                <a:lnTo>
                  <a:pt x="0" y="264"/>
                </a:lnTo>
                <a:lnTo>
                  <a:pt x="0" y="216"/>
                </a:lnTo>
                <a:lnTo>
                  <a:pt x="0" y="168"/>
                </a:lnTo>
                <a:lnTo>
                  <a:pt x="0" y="128"/>
                </a:lnTo>
                <a:lnTo>
                  <a:pt x="0" y="88"/>
                </a:lnTo>
                <a:lnTo>
                  <a:pt x="0" y="56"/>
                </a:lnTo>
                <a:lnTo>
                  <a:pt x="0" y="24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10" name="Freeform 662"/>
          <p:cNvSpPr>
            <a:spLocks/>
          </p:cNvSpPr>
          <p:nvPr/>
        </p:nvSpPr>
        <p:spPr bwMode="auto">
          <a:xfrm>
            <a:off x="5829300" y="4089400"/>
            <a:ext cx="101600" cy="139700"/>
          </a:xfrm>
          <a:custGeom>
            <a:avLst/>
            <a:gdLst>
              <a:gd name="T0" fmla="*/ 80645000 w 64"/>
              <a:gd name="T1" fmla="*/ 0 h 88"/>
              <a:gd name="T2" fmla="*/ 161290000 w 64"/>
              <a:gd name="T3" fmla="*/ 221773750 h 88"/>
              <a:gd name="T4" fmla="*/ 0 w 64"/>
              <a:gd name="T5" fmla="*/ 221773750 h 88"/>
              <a:gd name="T6" fmla="*/ 80645000 w 64"/>
              <a:gd name="T7" fmla="*/ 0 h 88"/>
              <a:gd name="T8" fmla="*/ 0 60000 65536"/>
              <a:gd name="T9" fmla="*/ 0 60000 65536"/>
              <a:gd name="T10" fmla="*/ 0 60000 65536"/>
              <a:gd name="T11" fmla="*/ 0 60000 65536"/>
              <a:gd name="T12" fmla="*/ 0 w 64"/>
              <a:gd name="T13" fmla="*/ 0 h 88"/>
              <a:gd name="T14" fmla="*/ 64 w 64"/>
              <a:gd name="T15" fmla="*/ 88 h 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4" h="88">
                <a:moveTo>
                  <a:pt x="32" y="0"/>
                </a:moveTo>
                <a:lnTo>
                  <a:pt x="64" y="88"/>
                </a:lnTo>
                <a:lnTo>
                  <a:pt x="0" y="88"/>
                </a:lnTo>
                <a:lnTo>
                  <a:pt x="3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11" name="Freeform 663"/>
          <p:cNvSpPr>
            <a:spLocks/>
          </p:cNvSpPr>
          <p:nvPr/>
        </p:nvSpPr>
        <p:spPr bwMode="auto">
          <a:xfrm>
            <a:off x="6299200" y="4089400"/>
            <a:ext cx="254000" cy="266700"/>
          </a:xfrm>
          <a:custGeom>
            <a:avLst/>
            <a:gdLst>
              <a:gd name="T0" fmla="*/ 403225000 w 160"/>
              <a:gd name="T1" fmla="*/ 221773750 h 168"/>
              <a:gd name="T2" fmla="*/ 403225000 w 160"/>
              <a:gd name="T3" fmla="*/ 302418750 h 168"/>
              <a:gd name="T4" fmla="*/ 342741250 w 160"/>
              <a:gd name="T5" fmla="*/ 362902500 h 168"/>
              <a:gd name="T6" fmla="*/ 282257500 w 160"/>
              <a:gd name="T7" fmla="*/ 403225000 h 168"/>
              <a:gd name="T8" fmla="*/ 201612500 w 160"/>
              <a:gd name="T9" fmla="*/ 423386250 h 168"/>
              <a:gd name="T10" fmla="*/ 201612500 w 160"/>
              <a:gd name="T11" fmla="*/ 423386250 h 168"/>
              <a:gd name="T12" fmla="*/ 120967500 w 160"/>
              <a:gd name="T13" fmla="*/ 403225000 h 168"/>
              <a:gd name="T14" fmla="*/ 60483750 w 160"/>
              <a:gd name="T15" fmla="*/ 362902500 h 168"/>
              <a:gd name="T16" fmla="*/ 20161250 w 160"/>
              <a:gd name="T17" fmla="*/ 302418750 h 168"/>
              <a:gd name="T18" fmla="*/ 0 w 160"/>
              <a:gd name="T19" fmla="*/ 221773750 h 168"/>
              <a:gd name="T20" fmla="*/ 0 w 160"/>
              <a:gd name="T21" fmla="*/ 221773750 h 168"/>
              <a:gd name="T22" fmla="*/ 20161250 w 160"/>
              <a:gd name="T23" fmla="*/ 141128750 h 168"/>
              <a:gd name="T24" fmla="*/ 60483750 w 160"/>
              <a:gd name="T25" fmla="*/ 60483750 h 168"/>
              <a:gd name="T26" fmla="*/ 120967500 w 160"/>
              <a:gd name="T27" fmla="*/ 20161250 h 168"/>
              <a:gd name="T28" fmla="*/ 201612500 w 160"/>
              <a:gd name="T29" fmla="*/ 0 h 168"/>
              <a:gd name="T30" fmla="*/ 201612500 w 160"/>
              <a:gd name="T31" fmla="*/ 0 h 168"/>
              <a:gd name="T32" fmla="*/ 282257500 w 160"/>
              <a:gd name="T33" fmla="*/ 20161250 h 168"/>
              <a:gd name="T34" fmla="*/ 342741250 w 160"/>
              <a:gd name="T35" fmla="*/ 60483750 h 168"/>
              <a:gd name="T36" fmla="*/ 403225000 w 160"/>
              <a:gd name="T37" fmla="*/ 141128750 h 168"/>
              <a:gd name="T38" fmla="*/ 403225000 w 160"/>
              <a:gd name="T39" fmla="*/ 221773750 h 16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60"/>
              <a:gd name="T61" fmla="*/ 0 h 168"/>
              <a:gd name="T62" fmla="*/ 160 w 160"/>
              <a:gd name="T63" fmla="*/ 168 h 16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60" h="168">
                <a:moveTo>
                  <a:pt x="160" y="88"/>
                </a:moveTo>
                <a:lnTo>
                  <a:pt x="160" y="120"/>
                </a:lnTo>
                <a:lnTo>
                  <a:pt x="136" y="144"/>
                </a:lnTo>
                <a:lnTo>
                  <a:pt x="112" y="160"/>
                </a:lnTo>
                <a:lnTo>
                  <a:pt x="80" y="168"/>
                </a:lnTo>
                <a:lnTo>
                  <a:pt x="48" y="160"/>
                </a:lnTo>
                <a:lnTo>
                  <a:pt x="24" y="144"/>
                </a:lnTo>
                <a:lnTo>
                  <a:pt x="8" y="120"/>
                </a:lnTo>
                <a:lnTo>
                  <a:pt x="0" y="88"/>
                </a:lnTo>
                <a:lnTo>
                  <a:pt x="8" y="56"/>
                </a:lnTo>
                <a:lnTo>
                  <a:pt x="24" y="24"/>
                </a:lnTo>
                <a:lnTo>
                  <a:pt x="48" y="8"/>
                </a:lnTo>
                <a:lnTo>
                  <a:pt x="80" y="0"/>
                </a:lnTo>
                <a:lnTo>
                  <a:pt x="112" y="8"/>
                </a:lnTo>
                <a:lnTo>
                  <a:pt x="136" y="24"/>
                </a:lnTo>
                <a:lnTo>
                  <a:pt x="160" y="56"/>
                </a:lnTo>
                <a:lnTo>
                  <a:pt x="160" y="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12" name="Freeform 664"/>
          <p:cNvSpPr>
            <a:spLocks/>
          </p:cNvSpPr>
          <p:nvPr/>
        </p:nvSpPr>
        <p:spPr bwMode="auto">
          <a:xfrm>
            <a:off x="6311900" y="4102100"/>
            <a:ext cx="241300" cy="241300"/>
          </a:xfrm>
          <a:custGeom>
            <a:avLst/>
            <a:gdLst>
              <a:gd name="T0" fmla="*/ 383063750 w 152"/>
              <a:gd name="T1" fmla="*/ 201612500 h 152"/>
              <a:gd name="T2" fmla="*/ 362902500 w 152"/>
              <a:gd name="T3" fmla="*/ 282257500 h 152"/>
              <a:gd name="T4" fmla="*/ 322580000 w 152"/>
              <a:gd name="T5" fmla="*/ 342741250 h 152"/>
              <a:gd name="T6" fmla="*/ 262096250 w 152"/>
              <a:gd name="T7" fmla="*/ 383063750 h 152"/>
              <a:gd name="T8" fmla="*/ 181451250 w 152"/>
              <a:gd name="T9" fmla="*/ 383063750 h 152"/>
              <a:gd name="T10" fmla="*/ 181451250 w 152"/>
              <a:gd name="T11" fmla="*/ 383063750 h 152"/>
              <a:gd name="T12" fmla="*/ 100806250 w 152"/>
              <a:gd name="T13" fmla="*/ 383063750 h 152"/>
              <a:gd name="T14" fmla="*/ 40322500 w 152"/>
              <a:gd name="T15" fmla="*/ 342741250 h 152"/>
              <a:gd name="T16" fmla="*/ 0 w 152"/>
              <a:gd name="T17" fmla="*/ 282257500 h 152"/>
              <a:gd name="T18" fmla="*/ 0 w 152"/>
              <a:gd name="T19" fmla="*/ 201612500 h 152"/>
              <a:gd name="T20" fmla="*/ 0 w 152"/>
              <a:gd name="T21" fmla="*/ 201612500 h 152"/>
              <a:gd name="T22" fmla="*/ 0 w 152"/>
              <a:gd name="T23" fmla="*/ 120967500 h 152"/>
              <a:gd name="T24" fmla="*/ 40322500 w 152"/>
              <a:gd name="T25" fmla="*/ 60483750 h 152"/>
              <a:gd name="T26" fmla="*/ 100806250 w 152"/>
              <a:gd name="T27" fmla="*/ 20161250 h 152"/>
              <a:gd name="T28" fmla="*/ 181451250 w 152"/>
              <a:gd name="T29" fmla="*/ 0 h 152"/>
              <a:gd name="T30" fmla="*/ 181451250 w 152"/>
              <a:gd name="T31" fmla="*/ 0 h 152"/>
              <a:gd name="T32" fmla="*/ 262096250 w 152"/>
              <a:gd name="T33" fmla="*/ 20161250 h 152"/>
              <a:gd name="T34" fmla="*/ 322580000 w 152"/>
              <a:gd name="T35" fmla="*/ 60483750 h 152"/>
              <a:gd name="T36" fmla="*/ 362902500 w 152"/>
              <a:gd name="T37" fmla="*/ 120967500 h 152"/>
              <a:gd name="T38" fmla="*/ 383063750 w 152"/>
              <a:gd name="T39" fmla="*/ 201612500 h 15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52"/>
              <a:gd name="T61" fmla="*/ 0 h 152"/>
              <a:gd name="T62" fmla="*/ 152 w 152"/>
              <a:gd name="T63" fmla="*/ 152 h 15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52" h="152">
                <a:moveTo>
                  <a:pt x="152" y="80"/>
                </a:moveTo>
                <a:lnTo>
                  <a:pt x="144" y="112"/>
                </a:lnTo>
                <a:lnTo>
                  <a:pt x="128" y="136"/>
                </a:lnTo>
                <a:lnTo>
                  <a:pt x="104" y="152"/>
                </a:lnTo>
                <a:lnTo>
                  <a:pt x="72" y="152"/>
                </a:lnTo>
                <a:lnTo>
                  <a:pt x="40" y="152"/>
                </a:lnTo>
                <a:lnTo>
                  <a:pt x="16" y="136"/>
                </a:lnTo>
                <a:lnTo>
                  <a:pt x="0" y="112"/>
                </a:lnTo>
                <a:lnTo>
                  <a:pt x="0" y="80"/>
                </a:lnTo>
                <a:lnTo>
                  <a:pt x="0" y="48"/>
                </a:lnTo>
                <a:lnTo>
                  <a:pt x="16" y="24"/>
                </a:lnTo>
                <a:lnTo>
                  <a:pt x="40" y="8"/>
                </a:lnTo>
                <a:lnTo>
                  <a:pt x="72" y="0"/>
                </a:lnTo>
                <a:lnTo>
                  <a:pt x="104" y="8"/>
                </a:lnTo>
                <a:lnTo>
                  <a:pt x="128" y="24"/>
                </a:lnTo>
                <a:lnTo>
                  <a:pt x="144" y="48"/>
                </a:lnTo>
                <a:lnTo>
                  <a:pt x="152" y="8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13" name="Freeform 665"/>
          <p:cNvSpPr>
            <a:spLocks/>
          </p:cNvSpPr>
          <p:nvPr/>
        </p:nvSpPr>
        <p:spPr bwMode="auto">
          <a:xfrm>
            <a:off x="6527800" y="4229100"/>
            <a:ext cx="38100" cy="50800"/>
          </a:xfrm>
          <a:custGeom>
            <a:avLst/>
            <a:gdLst>
              <a:gd name="T0" fmla="*/ 20161250 w 24"/>
              <a:gd name="T1" fmla="*/ 0 h 32"/>
              <a:gd name="T2" fmla="*/ 60483750 w 24"/>
              <a:gd name="T3" fmla="*/ 0 h 32"/>
              <a:gd name="T4" fmla="*/ 40322500 w 24"/>
              <a:gd name="T5" fmla="*/ 80645000 h 32"/>
              <a:gd name="T6" fmla="*/ 0 w 24"/>
              <a:gd name="T7" fmla="*/ 60483750 h 32"/>
              <a:gd name="T8" fmla="*/ 20161250 w 24"/>
              <a:gd name="T9" fmla="*/ 0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2"/>
              <a:gd name="T17" fmla="*/ 24 w 24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2">
                <a:moveTo>
                  <a:pt x="8" y="0"/>
                </a:moveTo>
                <a:lnTo>
                  <a:pt x="24" y="0"/>
                </a:lnTo>
                <a:lnTo>
                  <a:pt x="16" y="32"/>
                </a:lnTo>
                <a:lnTo>
                  <a:pt x="0" y="24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14" name="Freeform 666"/>
          <p:cNvSpPr>
            <a:spLocks/>
          </p:cNvSpPr>
          <p:nvPr/>
        </p:nvSpPr>
        <p:spPr bwMode="auto">
          <a:xfrm>
            <a:off x="6502400" y="4267200"/>
            <a:ext cx="50800" cy="50800"/>
          </a:xfrm>
          <a:custGeom>
            <a:avLst/>
            <a:gdLst>
              <a:gd name="T0" fmla="*/ 80645000 w 32"/>
              <a:gd name="T1" fmla="*/ 20161250 h 32"/>
              <a:gd name="T2" fmla="*/ 80645000 w 32"/>
              <a:gd name="T3" fmla="*/ 20161250 h 32"/>
              <a:gd name="T4" fmla="*/ 40322500 w 32"/>
              <a:gd name="T5" fmla="*/ 80645000 h 32"/>
              <a:gd name="T6" fmla="*/ 0 w 32"/>
              <a:gd name="T7" fmla="*/ 60483750 h 32"/>
              <a:gd name="T8" fmla="*/ 40322500 w 32"/>
              <a:gd name="T9" fmla="*/ 0 h 32"/>
              <a:gd name="T10" fmla="*/ 80645000 w 32"/>
              <a:gd name="T11" fmla="*/ 20161250 h 32"/>
              <a:gd name="T12" fmla="*/ 80645000 w 32"/>
              <a:gd name="T13" fmla="*/ 20161250 h 32"/>
              <a:gd name="T14" fmla="*/ 80645000 w 32"/>
              <a:gd name="T15" fmla="*/ 20161250 h 32"/>
              <a:gd name="T16" fmla="*/ 80645000 w 32"/>
              <a:gd name="T17" fmla="*/ 2016125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32"/>
              <a:gd name="T29" fmla="*/ 32 w 32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32">
                <a:moveTo>
                  <a:pt x="32" y="8"/>
                </a:moveTo>
                <a:lnTo>
                  <a:pt x="32" y="8"/>
                </a:lnTo>
                <a:lnTo>
                  <a:pt x="16" y="32"/>
                </a:lnTo>
                <a:lnTo>
                  <a:pt x="0" y="24"/>
                </a:lnTo>
                <a:lnTo>
                  <a:pt x="16" y="0"/>
                </a:lnTo>
                <a:lnTo>
                  <a:pt x="32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15" name="Freeform 667"/>
          <p:cNvSpPr>
            <a:spLocks/>
          </p:cNvSpPr>
          <p:nvPr/>
        </p:nvSpPr>
        <p:spPr bwMode="auto">
          <a:xfrm>
            <a:off x="6464300" y="4305300"/>
            <a:ext cx="63500" cy="50800"/>
          </a:xfrm>
          <a:custGeom>
            <a:avLst/>
            <a:gdLst>
              <a:gd name="T0" fmla="*/ 80645000 w 40"/>
              <a:gd name="T1" fmla="*/ 20161250 h 32"/>
              <a:gd name="T2" fmla="*/ 80645000 w 40"/>
              <a:gd name="T3" fmla="*/ 20161250 h 32"/>
              <a:gd name="T4" fmla="*/ 20161250 w 40"/>
              <a:gd name="T5" fmla="*/ 80645000 h 32"/>
              <a:gd name="T6" fmla="*/ 0 w 40"/>
              <a:gd name="T7" fmla="*/ 40322500 h 32"/>
              <a:gd name="T8" fmla="*/ 60483750 w 40"/>
              <a:gd name="T9" fmla="*/ 0 h 32"/>
              <a:gd name="T10" fmla="*/ 100806250 w 40"/>
              <a:gd name="T11" fmla="*/ 20161250 h 32"/>
              <a:gd name="T12" fmla="*/ 100806250 w 40"/>
              <a:gd name="T13" fmla="*/ 20161250 h 32"/>
              <a:gd name="T14" fmla="*/ 80645000 w 40"/>
              <a:gd name="T15" fmla="*/ 20161250 h 32"/>
              <a:gd name="T16" fmla="*/ 80645000 w 40"/>
              <a:gd name="T17" fmla="*/ 2016125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"/>
              <a:gd name="T28" fmla="*/ 0 h 32"/>
              <a:gd name="T29" fmla="*/ 40 w 40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" h="32">
                <a:moveTo>
                  <a:pt x="32" y="8"/>
                </a:moveTo>
                <a:lnTo>
                  <a:pt x="32" y="8"/>
                </a:lnTo>
                <a:lnTo>
                  <a:pt x="8" y="32"/>
                </a:lnTo>
                <a:lnTo>
                  <a:pt x="0" y="16"/>
                </a:lnTo>
                <a:lnTo>
                  <a:pt x="24" y="0"/>
                </a:lnTo>
                <a:lnTo>
                  <a:pt x="40" y="8"/>
                </a:lnTo>
                <a:lnTo>
                  <a:pt x="32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16" name="Freeform 668"/>
          <p:cNvSpPr>
            <a:spLocks/>
          </p:cNvSpPr>
          <p:nvPr/>
        </p:nvSpPr>
        <p:spPr bwMode="auto">
          <a:xfrm>
            <a:off x="6426200" y="4330700"/>
            <a:ext cx="50800" cy="25400"/>
          </a:xfrm>
          <a:custGeom>
            <a:avLst/>
            <a:gdLst>
              <a:gd name="T0" fmla="*/ 80645000 w 32"/>
              <a:gd name="T1" fmla="*/ 40322500 h 16"/>
              <a:gd name="T2" fmla="*/ 80645000 w 32"/>
              <a:gd name="T3" fmla="*/ 40322500 h 16"/>
              <a:gd name="T4" fmla="*/ 0 w 32"/>
              <a:gd name="T5" fmla="*/ 40322500 h 16"/>
              <a:gd name="T6" fmla="*/ 0 w 32"/>
              <a:gd name="T7" fmla="*/ 20161250 h 16"/>
              <a:gd name="T8" fmla="*/ 80645000 w 32"/>
              <a:gd name="T9" fmla="*/ 0 h 16"/>
              <a:gd name="T10" fmla="*/ 80645000 w 32"/>
              <a:gd name="T11" fmla="*/ 40322500 h 16"/>
              <a:gd name="T12" fmla="*/ 80645000 w 32"/>
              <a:gd name="T13" fmla="*/ 40322500 h 16"/>
              <a:gd name="T14" fmla="*/ 80645000 w 32"/>
              <a:gd name="T15" fmla="*/ 40322500 h 16"/>
              <a:gd name="T16" fmla="*/ 80645000 w 32"/>
              <a:gd name="T17" fmla="*/ 40322500 h 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16"/>
              <a:gd name="T29" fmla="*/ 32 w 32"/>
              <a:gd name="T30" fmla="*/ 16 h 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16">
                <a:moveTo>
                  <a:pt x="32" y="16"/>
                </a:moveTo>
                <a:lnTo>
                  <a:pt x="32" y="16"/>
                </a:lnTo>
                <a:lnTo>
                  <a:pt x="0" y="16"/>
                </a:lnTo>
                <a:lnTo>
                  <a:pt x="0" y="8"/>
                </a:lnTo>
                <a:lnTo>
                  <a:pt x="32" y="0"/>
                </a:lnTo>
                <a:lnTo>
                  <a:pt x="32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17" name="Freeform 669"/>
          <p:cNvSpPr>
            <a:spLocks/>
          </p:cNvSpPr>
          <p:nvPr/>
        </p:nvSpPr>
        <p:spPr bwMode="auto">
          <a:xfrm>
            <a:off x="6375400" y="4330700"/>
            <a:ext cx="50800" cy="25400"/>
          </a:xfrm>
          <a:custGeom>
            <a:avLst/>
            <a:gdLst>
              <a:gd name="T0" fmla="*/ 80645000 w 32"/>
              <a:gd name="T1" fmla="*/ 40322500 h 16"/>
              <a:gd name="T2" fmla="*/ 80645000 w 32"/>
              <a:gd name="T3" fmla="*/ 40322500 h 16"/>
              <a:gd name="T4" fmla="*/ 0 w 32"/>
              <a:gd name="T5" fmla="*/ 40322500 h 16"/>
              <a:gd name="T6" fmla="*/ 20161250 w 32"/>
              <a:gd name="T7" fmla="*/ 0 h 16"/>
              <a:gd name="T8" fmla="*/ 80645000 w 32"/>
              <a:gd name="T9" fmla="*/ 20161250 h 16"/>
              <a:gd name="T10" fmla="*/ 80645000 w 32"/>
              <a:gd name="T11" fmla="*/ 40322500 h 16"/>
              <a:gd name="T12" fmla="*/ 80645000 w 32"/>
              <a:gd name="T13" fmla="*/ 40322500 h 16"/>
              <a:gd name="T14" fmla="*/ 80645000 w 32"/>
              <a:gd name="T15" fmla="*/ 40322500 h 16"/>
              <a:gd name="T16" fmla="*/ 80645000 w 32"/>
              <a:gd name="T17" fmla="*/ 40322500 h 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16"/>
              <a:gd name="T29" fmla="*/ 32 w 32"/>
              <a:gd name="T30" fmla="*/ 16 h 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16">
                <a:moveTo>
                  <a:pt x="32" y="16"/>
                </a:moveTo>
                <a:lnTo>
                  <a:pt x="32" y="16"/>
                </a:lnTo>
                <a:lnTo>
                  <a:pt x="0" y="16"/>
                </a:lnTo>
                <a:lnTo>
                  <a:pt x="8" y="0"/>
                </a:lnTo>
                <a:lnTo>
                  <a:pt x="32" y="8"/>
                </a:lnTo>
                <a:lnTo>
                  <a:pt x="32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18" name="Freeform 670"/>
          <p:cNvSpPr>
            <a:spLocks/>
          </p:cNvSpPr>
          <p:nvPr/>
        </p:nvSpPr>
        <p:spPr bwMode="auto">
          <a:xfrm>
            <a:off x="6337300" y="4305300"/>
            <a:ext cx="50800" cy="50800"/>
          </a:xfrm>
          <a:custGeom>
            <a:avLst/>
            <a:gdLst>
              <a:gd name="T0" fmla="*/ 60483750 w 32"/>
              <a:gd name="T1" fmla="*/ 80645000 h 32"/>
              <a:gd name="T2" fmla="*/ 60483750 w 32"/>
              <a:gd name="T3" fmla="*/ 80645000 h 32"/>
              <a:gd name="T4" fmla="*/ 0 w 32"/>
              <a:gd name="T5" fmla="*/ 20161250 h 32"/>
              <a:gd name="T6" fmla="*/ 20161250 w 32"/>
              <a:gd name="T7" fmla="*/ 0 h 32"/>
              <a:gd name="T8" fmla="*/ 80645000 w 32"/>
              <a:gd name="T9" fmla="*/ 40322500 h 32"/>
              <a:gd name="T10" fmla="*/ 60483750 w 32"/>
              <a:gd name="T11" fmla="*/ 80645000 h 32"/>
              <a:gd name="T12" fmla="*/ 60483750 w 32"/>
              <a:gd name="T13" fmla="*/ 80645000 h 32"/>
              <a:gd name="T14" fmla="*/ 60483750 w 32"/>
              <a:gd name="T15" fmla="*/ 80645000 h 32"/>
              <a:gd name="T16" fmla="*/ 60483750 w 32"/>
              <a:gd name="T17" fmla="*/ 8064500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32"/>
              <a:gd name="T29" fmla="*/ 32 w 32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32">
                <a:moveTo>
                  <a:pt x="24" y="32"/>
                </a:moveTo>
                <a:lnTo>
                  <a:pt x="24" y="32"/>
                </a:lnTo>
                <a:lnTo>
                  <a:pt x="0" y="8"/>
                </a:lnTo>
                <a:lnTo>
                  <a:pt x="8" y="0"/>
                </a:lnTo>
                <a:lnTo>
                  <a:pt x="32" y="16"/>
                </a:lnTo>
                <a:lnTo>
                  <a:pt x="24" y="32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19" name="Freeform 671"/>
          <p:cNvSpPr>
            <a:spLocks/>
          </p:cNvSpPr>
          <p:nvPr/>
        </p:nvSpPr>
        <p:spPr bwMode="auto">
          <a:xfrm>
            <a:off x="6311900" y="4267200"/>
            <a:ext cx="38100" cy="50800"/>
          </a:xfrm>
          <a:custGeom>
            <a:avLst/>
            <a:gdLst>
              <a:gd name="T0" fmla="*/ 40322500 w 24"/>
              <a:gd name="T1" fmla="*/ 80645000 h 32"/>
              <a:gd name="T2" fmla="*/ 40322500 w 24"/>
              <a:gd name="T3" fmla="*/ 80645000 h 32"/>
              <a:gd name="T4" fmla="*/ 0 w 24"/>
              <a:gd name="T5" fmla="*/ 20161250 h 32"/>
              <a:gd name="T6" fmla="*/ 20161250 w 24"/>
              <a:gd name="T7" fmla="*/ 0 h 32"/>
              <a:gd name="T8" fmla="*/ 60483750 w 24"/>
              <a:gd name="T9" fmla="*/ 60483750 h 32"/>
              <a:gd name="T10" fmla="*/ 40322500 w 24"/>
              <a:gd name="T11" fmla="*/ 80645000 h 32"/>
              <a:gd name="T12" fmla="*/ 40322500 w 24"/>
              <a:gd name="T13" fmla="*/ 80645000 h 32"/>
              <a:gd name="T14" fmla="*/ 40322500 w 24"/>
              <a:gd name="T15" fmla="*/ 80645000 h 32"/>
              <a:gd name="T16" fmla="*/ 40322500 w 24"/>
              <a:gd name="T17" fmla="*/ 8064500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32"/>
              <a:gd name="T29" fmla="*/ 24 w 24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32">
                <a:moveTo>
                  <a:pt x="16" y="32"/>
                </a:moveTo>
                <a:lnTo>
                  <a:pt x="16" y="32"/>
                </a:lnTo>
                <a:lnTo>
                  <a:pt x="0" y="8"/>
                </a:lnTo>
                <a:lnTo>
                  <a:pt x="8" y="0"/>
                </a:lnTo>
                <a:lnTo>
                  <a:pt x="24" y="24"/>
                </a:lnTo>
                <a:lnTo>
                  <a:pt x="16" y="32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20" name="Freeform 672"/>
          <p:cNvSpPr>
            <a:spLocks/>
          </p:cNvSpPr>
          <p:nvPr/>
        </p:nvSpPr>
        <p:spPr bwMode="auto">
          <a:xfrm>
            <a:off x="6299200" y="4229100"/>
            <a:ext cx="25400" cy="50800"/>
          </a:xfrm>
          <a:custGeom>
            <a:avLst/>
            <a:gdLst>
              <a:gd name="T0" fmla="*/ 0 w 16"/>
              <a:gd name="T1" fmla="*/ 80645000 h 32"/>
              <a:gd name="T2" fmla="*/ 0 w 16"/>
              <a:gd name="T3" fmla="*/ 80645000 h 32"/>
              <a:gd name="T4" fmla="*/ 0 w 16"/>
              <a:gd name="T5" fmla="*/ 0 h 32"/>
              <a:gd name="T6" fmla="*/ 40322500 w 16"/>
              <a:gd name="T7" fmla="*/ 0 h 32"/>
              <a:gd name="T8" fmla="*/ 40322500 w 16"/>
              <a:gd name="T9" fmla="*/ 60483750 h 32"/>
              <a:gd name="T10" fmla="*/ 20161250 w 16"/>
              <a:gd name="T11" fmla="*/ 80645000 h 32"/>
              <a:gd name="T12" fmla="*/ 20161250 w 16"/>
              <a:gd name="T13" fmla="*/ 80645000 h 32"/>
              <a:gd name="T14" fmla="*/ 0 w 16"/>
              <a:gd name="T15" fmla="*/ 80645000 h 32"/>
              <a:gd name="T16" fmla="*/ 0 w 16"/>
              <a:gd name="T17" fmla="*/ 8064500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"/>
              <a:gd name="T28" fmla="*/ 0 h 32"/>
              <a:gd name="T29" fmla="*/ 16 w 16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" h="32">
                <a:moveTo>
                  <a:pt x="0" y="32"/>
                </a:moveTo>
                <a:lnTo>
                  <a:pt x="0" y="32"/>
                </a:lnTo>
                <a:lnTo>
                  <a:pt x="0" y="0"/>
                </a:lnTo>
                <a:lnTo>
                  <a:pt x="16" y="0"/>
                </a:lnTo>
                <a:lnTo>
                  <a:pt x="16" y="24"/>
                </a:lnTo>
                <a:lnTo>
                  <a:pt x="8" y="32"/>
                </a:lnTo>
                <a:lnTo>
                  <a:pt x="0" y="32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21" name="Freeform 673"/>
          <p:cNvSpPr>
            <a:spLocks/>
          </p:cNvSpPr>
          <p:nvPr/>
        </p:nvSpPr>
        <p:spPr bwMode="auto">
          <a:xfrm>
            <a:off x="6299200" y="4178300"/>
            <a:ext cx="25400" cy="50800"/>
          </a:xfrm>
          <a:custGeom>
            <a:avLst/>
            <a:gdLst>
              <a:gd name="T0" fmla="*/ 0 w 16"/>
              <a:gd name="T1" fmla="*/ 80645000 h 32"/>
              <a:gd name="T2" fmla="*/ 0 w 16"/>
              <a:gd name="T3" fmla="*/ 80645000 h 32"/>
              <a:gd name="T4" fmla="*/ 0 w 16"/>
              <a:gd name="T5" fmla="*/ 0 h 32"/>
              <a:gd name="T6" fmla="*/ 40322500 w 16"/>
              <a:gd name="T7" fmla="*/ 0 h 32"/>
              <a:gd name="T8" fmla="*/ 40322500 w 16"/>
              <a:gd name="T9" fmla="*/ 80645000 h 32"/>
              <a:gd name="T10" fmla="*/ 0 w 16"/>
              <a:gd name="T11" fmla="*/ 80645000 h 32"/>
              <a:gd name="T12" fmla="*/ 0 w 16"/>
              <a:gd name="T13" fmla="*/ 80645000 h 32"/>
              <a:gd name="T14" fmla="*/ 0 w 16"/>
              <a:gd name="T15" fmla="*/ 80645000 h 32"/>
              <a:gd name="T16" fmla="*/ 0 w 16"/>
              <a:gd name="T17" fmla="*/ 8064500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"/>
              <a:gd name="T28" fmla="*/ 0 h 32"/>
              <a:gd name="T29" fmla="*/ 16 w 16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" h="32">
                <a:moveTo>
                  <a:pt x="0" y="32"/>
                </a:moveTo>
                <a:lnTo>
                  <a:pt x="0" y="32"/>
                </a:lnTo>
                <a:lnTo>
                  <a:pt x="0" y="0"/>
                </a:lnTo>
                <a:lnTo>
                  <a:pt x="16" y="0"/>
                </a:lnTo>
                <a:lnTo>
                  <a:pt x="16" y="32"/>
                </a:lnTo>
                <a:lnTo>
                  <a:pt x="0" y="32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22" name="Freeform 674"/>
          <p:cNvSpPr>
            <a:spLocks/>
          </p:cNvSpPr>
          <p:nvPr/>
        </p:nvSpPr>
        <p:spPr bwMode="auto">
          <a:xfrm>
            <a:off x="6299200" y="4127500"/>
            <a:ext cx="50800" cy="50800"/>
          </a:xfrm>
          <a:custGeom>
            <a:avLst/>
            <a:gdLst>
              <a:gd name="T0" fmla="*/ 20161250 w 32"/>
              <a:gd name="T1" fmla="*/ 60483750 h 32"/>
              <a:gd name="T2" fmla="*/ 20161250 w 32"/>
              <a:gd name="T3" fmla="*/ 60483750 h 32"/>
              <a:gd name="T4" fmla="*/ 60483750 w 32"/>
              <a:gd name="T5" fmla="*/ 0 h 32"/>
              <a:gd name="T6" fmla="*/ 80645000 w 32"/>
              <a:gd name="T7" fmla="*/ 20161250 h 32"/>
              <a:gd name="T8" fmla="*/ 40322500 w 32"/>
              <a:gd name="T9" fmla="*/ 80645000 h 32"/>
              <a:gd name="T10" fmla="*/ 0 w 32"/>
              <a:gd name="T11" fmla="*/ 80645000 h 32"/>
              <a:gd name="T12" fmla="*/ 0 w 32"/>
              <a:gd name="T13" fmla="*/ 80645000 h 32"/>
              <a:gd name="T14" fmla="*/ 0 w 32"/>
              <a:gd name="T15" fmla="*/ 80645000 h 32"/>
              <a:gd name="T16" fmla="*/ 20161250 w 32"/>
              <a:gd name="T17" fmla="*/ 6048375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32"/>
              <a:gd name="T29" fmla="*/ 32 w 32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32">
                <a:moveTo>
                  <a:pt x="8" y="24"/>
                </a:moveTo>
                <a:lnTo>
                  <a:pt x="8" y="24"/>
                </a:lnTo>
                <a:lnTo>
                  <a:pt x="24" y="0"/>
                </a:lnTo>
                <a:lnTo>
                  <a:pt x="32" y="8"/>
                </a:lnTo>
                <a:lnTo>
                  <a:pt x="16" y="32"/>
                </a:lnTo>
                <a:lnTo>
                  <a:pt x="0" y="32"/>
                </a:lnTo>
                <a:lnTo>
                  <a:pt x="8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23" name="Freeform 675"/>
          <p:cNvSpPr>
            <a:spLocks/>
          </p:cNvSpPr>
          <p:nvPr/>
        </p:nvSpPr>
        <p:spPr bwMode="auto">
          <a:xfrm>
            <a:off x="6337300" y="4102100"/>
            <a:ext cx="50800" cy="50800"/>
          </a:xfrm>
          <a:custGeom>
            <a:avLst/>
            <a:gdLst>
              <a:gd name="T0" fmla="*/ 0 w 32"/>
              <a:gd name="T1" fmla="*/ 40322500 h 32"/>
              <a:gd name="T2" fmla="*/ 0 w 32"/>
              <a:gd name="T3" fmla="*/ 40322500 h 32"/>
              <a:gd name="T4" fmla="*/ 60483750 w 32"/>
              <a:gd name="T5" fmla="*/ 0 h 32"/>
              <a:gd name="T6" fmla="*/ 80645000 w 32"/>
              <a:gd name="T7" fmla="*/ 40322500 h 32"/>
              <a:gd name="T8" fmla="*/ 20161250 w 32"/>
              <a:gd name="T9" fmla="*/ 80645000 h 32"/>
              <a:gd name="T10" fmla="*/ 0 w 32"/>
              <a:gd name="T11" fmla="*/ 40322500 h 32"/>
              <a:gd name="T12" fmla="*/ 0 w 32"/>
              <a:gd name="T13" fmla="*/ 40322500 h 32"/>
              <a:gd name="T14" fmla="*/ 0 w 32"/>
              <a:gd name="T15" fmla="*/ 40322500 h 32"/>
              <a:gd name="T16" fmla="*/ 0 w 32"/>
              <a:gd name="T17" fmla="*/ 4032250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32"/>
              <a:gd name="T29" fmla="*/ 32 w 32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32">
                <a:moveTo>
                  <a:pt x="0" y="16"/>
                </a:moveTo>
                <a:lnTo>
                  <a:pt x="0" y="16"/>
                </a:lnTo>
                <a:lnTo>
                  <a:pt x="24" y="0"/>
                </a:lnTo>
                <a:lnTo>
                  <a:pt x="32" y="16"/>
                </a:lnTo>
                <a:lnTo>
                  <a:pt x="8" y="32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24" name="Freeform 676"/>
          <p:cNvSpPr>
            <a:spLocks/>
          </p:cNvSpPr>
          <p:nvPr/>
        </p:nvSpPr>
        <p:spPr bwMode="auto">
          <a:xfrm>
            <a:off x="6375400" y="4089400"/>
            <a:ext cx="50800" cy="38100"/>
          </a:xfrm>
          <a:custGeom>
            <a:avLst/>
            <a:gdLst>
              <a:gd name="T0" fmla="*/ 0 w 32"/>
              <a:gd name="T1" fmla="*/ 20161250 h 24"/>
              <a:gd name="T2" fmla="*/ 0 w 32"/>
              <a:gd name="T3" fmla="*/ 20161250 h 24"/>
              <a:gd name="T4" fmla="*/ 80645000 w 32"/>
              <a:gd name="T5" fmla="*/ 0 h 24"/>
              <a:gd name="T6" fmla="*/ 80645000 w 32"/>
              <a:gd name="T7" fmla="*/ 40322500 h 24"/>
              <a:gd name="T8" fmla="*/ 20161250 w 32"/>
              <a:gd name="T9" fmla="*/ 60483750 h 24"/>
              <a:gd name="T10" fmla="*/ 0 w 32"/>
              <a:gd name="T11" fmla="*/ 20161250 h 24"/>
              <a:gd name="T12" fmla="*/ 0 w 32"/>
              <a:gd name="T13" fmla="*/ 20161250 h 24"/>
              <a:gd name="T14" fmla="*/ 0 w 32"/>
              <a:gd name="T15" fmla="*/ 20161250 h 24"/>
              <a:gd name="T16" fmla="*/ 0 w 32"/>
              <a:gd name="T17" fmla="*/ 2016125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24"/>
              <a:gd name="T29" fmla="*/ 32 w 32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24">
                <a:moveTo>
                  <a:pt x="0" y="8"/>
                </a:moveTo>
                <a:lnTo>
                  <a:pt x="0" y="8"/>
                </a:lnTo>
                <a:lnTo>
                  <a:pt x="32" y="0"/>
                </a:lnTo>
                <a:lnTo>
                  <a:pt x="32" y="16"/>
                </a:lnTo>
                <a:lnTo>
                  <a:pt x="8" y="24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25" name="Freeform 677"/>
          <p:cNvSpPr>
            <a:spLocks/>
          </p:cNvSpPr>
          <p:nvPr/>
        </p:nvSpPr>
        <p:spPr bwMode="auto">
          <a:xfrm>
            <a:off x="6426200" y="4089400"/>
            <a:ext cx="50800" cy="38100"/>
          </a:xfrm>
          <a:custGeom>
            <a:avLst/>
            <a:gdLst>
              <a:gd name="T0" fmla="*/ 0 w 32"/>
              <a:gd name="T1" fmla="*/ 0 h 24"/>
              <a:gd name="T2" fmla="*/ 0 w 32"/>
              <a:gd name="T3" fmla="*/ 0 h 24"/>
              <a:gd name="T4" fmla="*/ 80645000 w 32"/>
              <a:gd name="T5" fmla="*/ 20161250 h 24"/>
              <a:gd name="T6" fmla="*/ 80645000 w 32"/>
              <a:gd name="T7" fmla="*/ 60483750 h 24"/>
              <a:gd name="T8" fmla="*/ 0 w 32"/>
              <a:gd name="T9" fmla="*/ 40322500 h 24"/>
              <a:gd name="T10" fmla="*/ 0 w 32"/>
              <a:gd name="T11" fmla="*/ 0 h 24"/>
              <a:gd name="T12" fmla="*/ 0 w 32"/>
              <a:gd name="T13" fmla="*/ 0 h 24"/>
              <a:gd name="T14" fmla="*/ 0 w 32"/>
              <a:gd name="T15" fmla="*/ 0 h 24"/>
              <a:gd name="T16" fmla="*/ 0 w 32"/>
              <a:gd name="T17" fmla="*/ 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24"/>
              <a:gd name="T29" fmla="*/ 32 w 32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24">
                <a:moveTo>
                  <a:pt x="0" y="0"/>
                </a:moveTo>
                <a:lnTo>
                  <a:pt x="0" y="0"/>
                </a:lnTo>
                <a:lnTo>
                  <a:pt x="32" y="8"/>
                </a:lnTo>
                <a:lnTo>
                  <a:pt x="32" y="24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26" name="Freeform 678"/>
          <p:cNvSpPr>
            <a:spLocks/>
          </p:cNvSpPr>
          <p:nvPr/>
        </p:nvSpPr>
        <p:spPr bwMode="auto">
          <a:xfrm>
            <a:off x="6464300" y="4102100"/>
            <a:ext cx="50800" cy="50800"/>
          </a:xfrm>
          <a:custGeom>
            <a:avLst/>
            <a:gdLst>
              <a:gd name="T0" fmla="*/ 20161250 w 32"/>
              <a:gd name="T1" fmla="*/ 0 h 32"/>
              <a:gd name="T2" fmla="*/ 20161250 w 32"/>
              <a:gd name="T3" fmla="*/ 0 h 32"/>
              <a:gd name="T4" fmla="*/ 80645000 w 32"/>
              <a:gd name="T5" fmla="*/ 40322500 h 32"/>
              <a:gd name="T6" fmla="*/ 60483750 w 32"/>
              <a:gd name="T7" fmla="*/ 80645000 h 32"/>
              <a:gd name="T8" fmla="*/ 0 w 32"/>
              <a:gd name="T9" fmla="*/ 40322500 h 32"/>
              <a:gd name="T10" fmla="*/ 20161250 w 32"/>
              <a:gd name="T11" fmla="*/ 0 h 32"/>
              <a:gd name="T12" fmla="*/ 20161250 w 32"/>
              <a:gd name="T13" fmla="*/ 0 h 32"/>
              <a:gd name="T14" fmla="*/ 20161250 w 32"/>
              <a:gd name="T15" fmla="*/ 0 h 32"/>
              <a:gd name="T16" fmla="*/ 20161250 w 32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32"/>
              <a:gd name="T29" fmla="*/ 32 w 32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32">
                <a:moveTo>
                  <a:pt x="8" y="0"/>
                </a:moveTo>
                <a:lnTo>
                  <a:pt x="8" y="0"/>
                </a:lnTo>
                <a:lnTo>
                  <a:pt x="32" y="16"/>
                </a:lnTo>
                <a:lnTo>
                  <a:pt x="24" y="32"/>
                </a:lnTo>
                <a:lnTo>
                  <a:pt x="0" y="16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27" name="Freeform 679"/>
          <p:cNvSpPr>
            <a:spLocks/>
          </p:cNvSpPr>
          <p:nvPr/>
        </p:nvSpPr>
        <p:spPr bwMode="auto">
          <a:xfrm>
            <a:off x="6502400" y="4127500"/>
            <a:ext cx="50800" cy="50800"/>
          </a:xfrm>
          <a:custGeom>
            <a:avLst/>
            <a:gdLst>
              <a:gd name="T0" fmla="*/ 40322500 w 32"/>
              <a:gd name="T1" fmla="*/ 0 h 32"/>
              <a:gd name="T2" fmla="*/ 40322500 w 32"/>
              <a:gd name="T3" fmla="*/ 0 h 32"/>
              <a:gd name="T4" fmla="*/ 80645000 w 32"/>
              <a:gd name="T5" fmla="*/ 60483750 h 32"/>
              <a:gd name="T6" fmla="*/ 40322500 w 32"/>
              <a:gd name="T7" fmla="*/ 80645000 h 32"/>
              <a:gd name="T8" fmla="*/ 0 w 32"/>
              <a:gd name="T9" fmla="*/ 20161250 h 32"/>
              <a:gd name="T10" fmla="*/ 20161250 w 32"/>
              <a:gd name="T11" fmla="*/ 0 h 32"/>
              <a:gd name="T12" fmla="*/ 20161250 w 32"/>
              <a:gd name="T13" fmla="*/ 0 h 32"/>
              <a:gd name="T14" fmla="*/ 20161250 w 32"/>
              <a:gd name="T15" fmla="*/ 0 h 32"/>
              <a:gd name="T16" fmla="*/ 40322500 w 32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32"/>
              <a:gd name="T29" fmla="*/ 32 w 32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32">
                <a:moveTo>
                  <a:pt x="16" y="0"/>
                </a:moveTo>
                <a:lnTo>
                  <a:pt x="16" y="0"/>
                </a:lnTo>
                <a:lnTo>
                  <a:pt x="32" y="24"/>
                </a:lnTo>
                <a:lnTo>
                  <a:pt x="16" y="32"/>
                </a:ln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28" name="Freeform 680"/>
          <p:cNvSpPr>
            <a:spLocks/>
          </p:cNvSpPr>
          <p:nvPr/>
        </p:nvSpPr>
        <p:spPr bwMode="auto">
          <a:xfrm>
            <a:off x="6527800" y="4165600"/>
            <a:ext cx="38100" cy="63500"/>
          </a:xfrm>
          <a:custGeom>
            <a:avLst/>
            <a:gdLst>
              <a:gd name="T0" fmla="*/ 40322500 w 24"/>
              <a:gd name="T1" fmla="*/ 20161250 h 40"/>
              <a:gd name="T2" fmla="*/ 40322500 w 24"/>
              <a:gd name="T3" fmla="*/ 20161250 h 40"/>
              <a:gd name="T4" fmla="*/ 60483750 w 24"/>
              <a:gd name="T5" fmla="*/ 100806250 h 40"/>
              <a:gd name="T6" fmla="*/ 20161250 w 24"/>
              <a:gd name="T7" fmla="*/ 100806250 h 40"/>
              <a:gd name="T8" fmla="*/ 0 w 24"/>
              <a:gd name="T9" fmla="*/ 20161250 h 40"/>
              <a:gd name="T10" fmla="*/ 40322500 w 24"/>
              <a:gd name="T11" fmla="*/ 0 h 40"/>
              <a:gd name="T12" fmla="*/ 40322500 w 24"/>
              <a:gd name="T13" fmla="*/ 0 h 40"/>
              <a:gd name="T14" fmla="*/ 40322500 w 24"/>
              <a:gd name="T15" fmla="*/ 20161250 h 40"/>
              <a:gd name="T16" fmla="*/ 40322500 w 24"/>
              <a:gd name="T17" fmla="*/ 20161250 h 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40"/>
              <a:gd name="T29" fmla="*/ 24 w 24"/>
              <a:gd name="T30" fmla="*/ 40 h 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40">
                <a:moveTo>
                  <a:pt x="16" y="8"/>
                </a:moveTo>
                <a:lnTo>
                  <a:pt x="16" y="8"/>
                </a:lnTo>
                <a:lnTo>
                  <a:pt x="24" y="40"/>
                </a:lnTo>
                <a:lnTo>
                  <a:pt x="8" y="40"/>
                </a:ln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29" name="Freeform 681"/>
          <p:cNvSpPr>
            <a:spLocks/>
          </p:cNvSpPr>
          <p:nvPr/>
        </p:nvSpPr>
        <p:spPr bwMode="auto">
          <a:xfrm>
            <a:off x="6527800" y="4229100"/>
            <a:ext cx="38100" cy="50800"/>
          </a:xfrm>
          <a:custGeom>
            <a:avLst/>
            <a:gdLst>
              <a:gd name="T0" fmla="*/ 60483750 w 24"/>
              <a:gd name="T1" fmla="*/ 0 h 32"/>
              <a:gd name="T2" fmla="*/ 60483750 w 24"/>
              <a:gd name="T3" fmla="*/ 0 h 32"/>
              <a:gd name="T4" fmla="*/ 40322500 w 24"/>
              <a:gd name="T5" fmla="*/ 80645000 h 32"/>
              <a:gd name="T6" fmla="*/ 0 w 24"/>
              <a:gd name="T7" fmla="*/ 60483750 h 32"/>
              <a:gd name="T8" fmla="*/ 20161250 w 24"/>
              <a:gd name="T9" fmla="*/ 0 h 32"/>
              <a:gd name="T10" fmla="*/ 60483750 w 24"/>
              <a:gd name="T11" fmla="*/ 0 h 32"/>
              <a:gd name="T12" fmla="*/ 60483750 w 24"/>
              <a:gd name="T13" fmla="*/ 0 h 32"/>
              <a:gd name="T14" fmla="*/ 60483750 w 24"/>
              <a:gd name="T15" fmla="*/ 0 h 32"/>
              <a:gd name="T16" fmla="*/ 60483750 w 24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32"/>
              <a:gd name="T29" fmla="*/ 24 w 24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32">
                <a:moveTo>
                  <a:pt x="24" y="0"/>
                </a:moveTo>
                <a:lnTo>
                  <a:pt x="24" y="0"/>
                </a:lnTo>
                <a:lnTo>
                  <a:pt x="16" y="32"/>
                </a:lnTo>
                <a:lnTo>
                  <a:pt x="0" y="24"/>
                </a:lnTo>
                <a:lnTo>
                  <a:pt x="8" y="0"/>
                </a:lnTo>
                <a:lnTo>
                  <a:pt x="24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30" name="Rectangle 682"/>
          <p:cNvSpPr>
            <a:spLocks noChangeArrowheads="1"/>
          </p:cNvSpPr>
          <p:nvPr/>
        </p:nvSpPr>
        <p:spPr bwMode="auto">
          <a:xfrm>
            <a:off x="5842000" y="4838700"/>
            <a:ext cx="596900" cy="546100"/>
          </a:xfrm>
          <a:prstGeom prst="rect">
            <a:avLst/>
          </a:pr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31" name="Rectangle 683"/>
          <p:cNvSpPr>
            <a:spLocks noChangeArrowheads="1"/>
          </p:cNvSpPr>
          <p:nvPr/>
        </p:nvSpPr>
        <p:spPr bwMode="auto">
          <a:xfrm>
            <a:off x="5854700" y="4838700"/>
            <a:ext cx="571500" cy="533400"/>
          </a:xfrm>
          <a:prstGeom prst="rect">
            <a:avLst/>
          </a:pr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32" name="Rectangle 684"/>
          <p:cNvSpPr>
            <a:spLocks noChangeArrowheads="1"/>
          </p:cNvSpPr>
          <p:nvPr/>
        </p:nvSpPr>
        <p:spPr bwMode="auto">
          <a:xfrm>
            <a:off x="5854700" y="4826000"/>
            <a:ext cx="571500" cy="254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33" name="Freeform 685"/>
          <p:cNvSpPr>
            <a:spLocks/>
          </p:cNvSpPr>
          <p:nvPr/>
        </p:nvSpPr>
        <p:spPr bwMode="auto">
          <a:xfrm>
            <a:off x="6413500" y="4826000"/>
            <a:ext cx="25400" cy="546100"/>
          </a:xfrm>
          <a:custGeom>
            <a:avLst/>
            <a:gdLst>
              <a:gd name="T0" fmla="*/ 40322500 w 16"/>
              <a:gd name="T1" fmla="*/ 0 h 344"/>
              <a:gd name="T2" fmla="*/ 40322500 w 16"/>
              <a:gd name="T3" fmla="*/ 20161250 h 344"/>
              <a:gd name="T4" fmla="*/ 40322500 w 16"/>
              <a:gd name="T5" fmla="*/ 866933750 h 344"/>
              <a:gd name="T6" fmla="*/ 0 w 16"/>
              <a:gd name="T7" fmla="*/ 866933750 h 344"/>
              <a:gd name="T8" fmla="*/ 0 w 16"/>
              <a:gd name="T9" fmla="*/ 20161250 h 344"/>
              <a:gd name="T10" fmla="*/ 20161250 w 16"/>
              <a:gd name="T11" fmla="*/ 0 h 344"/>
              <a:gd name="T12" fmla="*/ 40322500 w 16"/>
              <a:gd name="T13" fmla="*/ 0 h 3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44"/>
              <a:gd name="T23" fmla="*/ 16 w 16"/>
              <a:gd name="T24" fmla="*/ 344 h 3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44">
                <a:moveTo>
                  <a:pt x="16" y="0"/>
                </a:moveTo>
                <a:lnTo>
                  <a:pt x="16" y="8"/>
                </a:lnTo>
                <a:lnTo>
                  <a:pt x="16" y="344"/>
                </a:lnTo>
                <a:lnTo>
                  <a:pt x="0" y="344"/>
                </a:ln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34" name="Freeform 686"/>
          <p:cNvSpPr>
            <a:spLocks/>
          </p:cNvSpPr>
          <p:nvPr/>
        </p:nvSpPr>
        <p:spPr bwMode="auto">
          <a:xfrm>
            <a:off x="5854700" y="5359400"/>
            <a:ext cx="584200" cy="25400"/>
          </a:xfrm>
          <a:custGeom>
            <a:avLst/>
            <a:gdLst>
              <a:gd name="T0" fmla="*/ 927417500 w 368"/>
              <a:gd name="T1" fmla="*/ 40322500 h 16"/>
              <a:gd name="T2" fmla="*/ 907256250 w 368"/>
              <a:gd name="T3" fmla="*/ 40322500 h 16"/>
              <a:gd name="T4" fmla="*/ 0 w 368"/>
              <a:gd name="T5" fmla="*/ 40322500 h 16"/>
              <a:gd name="T6" fmla="*/ 0 w 368"/>
              <a:gd name="T7" fmla="*/ 0 h 16"/>
              <a:gd name="T8" fmla="*/ 907256250 w 368"/>
              <a:gd name="T9" fmla="*/ 0 h 16"/>
              <a:gd name="T10" fmla="*/ 927417500 w 368"/>
              <a:gd name="T11" fmla="*/ 20161250 h 16"/>
              <a:gd name="T12" fmla="*/ 927417500 w 368"/>
              <a:gd name="T13" fmla="*/ 40322500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8"/>
              <a:gd name="T22" fmla="*/ 0 h 16"/>
              <a:gd name="T23" fmla="*/ 368 w 368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8" h="16">
                <a:moveTo>
                  <a:pt x="368" y="16"/>
                </a:moveTo>
                <a:lnTo>
                  <a:pt x="360" y="16"/>
                </a:lnTo>
                <a:lnTo>
                  <a:pt x="0" y="16"/>
                </a:lnTo>
                <a:lnTo>
                  <a:pt x="0" y="0"/>
                </a:lnTo>
                <a:lnTo>
                  <a:pt x="360" y="0"/>
                </a:lnTo>
                <a:lnTo>
                  <a:pt x="368" y="8"/>
                </a:lnTo>
                <a:lnTo>
                  <a:pt x="36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35" name="Freeform 687"/>
          <p:cNvSpPr>
            <a:spLocks/>
          </p:cNvSpPr>
          <p:nvPr/>
        </p:nvSpPr>
        <p:spPr bwMode="auto">
          <a:xfrm>
            <a:off x="5842000" y="4838700"/>
            <a:ext cx="25400" cy="546100"/>
          </a:xfrm>
          <a:custGeom>
            <a:avLst/>
            <a:gdLst>
              <a:gd name="T0" fmla="*/ 0 w 16"/>
              <a:gd name="T1" fmla="*/ 866933750 h 344"/>
              <a:gd name="T2" fmla="*/ 0 w 16"/>
              <a:gd name="T3" fmla="*/ 846772500 h 344"/>
              <a:gd name="T4" fmla="*/ 0 w 16"/>
              <a:gd name="T5" fmla="*/ 0 h 344"/>
              <a:gd name="T6" fmla="*/ 40322500 w 16"/>
              <a:gd name="T7" fmla="*/ 0 h 344"/>
              <a:gd name="T8" fmla="*/ 40322500 w 16"/>
              <a:gd name="T9" fmla="*/ 846772500 h 344"/>
              <a:gd name="T10" fmla="*/ 20161250 w 16"/>
              <a:gd name="T11" fmla="*/ 866933750 h 344"/>
              <a:gd name="T12" fmla="*/ 0 w 16"/>
              <a:gd name="T13" fmla="*/ 866933750 h 3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344"/>
              <a:gd name="T23" fmla="*/ 16 w 16"/>
              <a:gd name="T24" fmla="*/ 344 h 3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344">
                <a:moveTo>
                  <a:pt x="0" y="344"/>
                </a:moveTo>
                <a:lnTo>
                  <a:pt x="0" y="336"/>
                </a:lnTo>
                <a:lnTo>
                  <a:pt x="0" y="0"/>
                </a:lnTo>
                <a:lnTo>
                  <a:pt x="16" y="0"/>
                </a:lnTo>
                <a:lnTo>
                  <a:pt x="16" y="336"/>
                </a:lnTo>
                <a:lnTo>
                  <a:pt x="8" y="344"/>
                </a:lnTo>
                <a:lnTo>
                  <a:pt x="0" y="34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36" name="Freeform 688"/>
          <p:cNvSpPr>
            <a:spLocks/>
          </p:cNvSpPr>
          <p:nvPr/>
        </p:nvSpPr>
        <p:spPr bwMode="auto">
          <a:xfrm>
            <a:off x="5842000" y="4826000"/>
            <a:ext cx="584200" cy="25400"/>
          </a:xfrm>
          <a:custGeom>
            <a:avLst/>
            <a:gdLst>
              <a:gd name="T0" fmla="*/ 0 w 368"/>
              <a:gd name="T1" fmla="*/ 0 h 16"/>
              <a:gd name="T2" fmla="*/ 20161250 w 368"/>
              <a:gd name="T3" fmla="*/ 0 h 16"/>
              <a:gd name="T4" fmla="*/ 927417500 w 368"/>
              <a:gd name="T5" fmla="*/ 0 h 16"/>
              <a:gd name="T6" fmla="*/ 927417500 w 368"/>
              <a:gd name="T7" fmla="*/ 40322500 h 16"/>
              <a:gd name="T8" fmla="*/ 20161250 w 368"/>
              <a:gd name="T9" fmla="*/ 40322500 h 16"/>
              <a:gd name="T10" fmla="*/ 0 w 368"/>
              <a:gd name="T11" fmla="*/ 20161250 h 16"/>
              <a:gd name="T12" fmla="*/ 0 w 368"/>
              <a:gd name="T13" fmla="*/ 0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8"/>
              <a:gd name="T22" fmla="*/ 0 h 16"/>
              <a:gd name="T23" fmla="*/ 368 w 368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8" h="16">
                <a:moveTo>
                  <a:pt x="0" y="0"/>
                </a:moveTo>
                <a:lnTo>
                  <a:pt x="8" y="0"/>
                </a:lnTo>
                <a:lnTo>
                  <a:pt x="368" y="0"/>
                </a:lnTo>
                <a:lnTo>
                  <a:pt x="368" y="16"/>
                </a:lnTo>
                <a:lnTo>
                  <a:pt x="8" y="16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37" name="Rectangle 689"/>
          <p:cNvSpPr>
            <a:spLocks noChangeArrowheads="1"/>
          </p:cNvSpPr>
          <p:nvPr/>
        </p:nvSpPr>
        <p:spPr bwMode="auto">
          <a:xfrm>
            <a:off x="5911850" y="4854575"/>
            <a:ext cx="1270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D</a:t>
            </a:r>
            <a:endParaRPr lang="en-US"/>
          </a:p>
        </p:txBody>
      </p:sp>
      <p:sp>
        <p:nvSpPr>
          <p:cNvPr id="28338" name="Rectangle 690"/>
          <p:cNvSpPr>
            <a:spLocks noChangeArrowheads="1"/>
          </p:cNvSpPr>
          <p:nvPr/>
        </p:nvSpPr>
        <p:spPr bwMode="auto">
          <a:xfrm>
            <a:off x="6026150" y="4854575"/>
            <a:ext cx="1143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C</a:t>
            </a:r>
            <a:endParaRPr lang="en-US"/>
          </a:p>
        </p:txBody>
      </p:sp>
      <p:sp>
        <p:nvSpPr>
          <p:cNvPr id="28339" name="Rectangle 691"/>
          <p:cNvSpPr>
            <a:spLocks noChangeArrowheads="1"/>
          </p:cNvSpPr>
          <p:nvPr/>
        </p:nvSpPr>
        <p:spPr bwMode="auto">
          <a:xfrm>
            <a:off x="6127750" y="4854575"/>
            <a:ext cx="1270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N</a:t>
            </a:r>
            <a:endParaRPr lang="en-US"/>
          </a:p>
        </p:txBody>
      </p:sp>
      <p:sp>
        <p:nvSpPr>
          <p:cNvPr id="28340" name="Rectangle 692"/>
          <p:cNvSpPr>
            <a:spLocks noChangeArrowheads="1"/>
          </p:cNvSpPr>
          <p:nvPr/>
        </p:nvSpPr>
        <p:spPr bwMode="auto">
          <a:xfrm>
            <a:off x="5899150" y="5006975"/>
            <a:ext cx="889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P</a:t>
            </a:r>
            <a:endParaRPr lang="en-US"/>
          </a:p>
        </p:txBody>
      </p:sp>
      <p:sp>
        <p:nvSpPr>
          <p:cNvPr id="28341" name="Rectangle 693"/>
          <p:cNvSpPr>
            <a:spLocks noChangeArrowheads="1"/>
          </p:cNvSpPr>
          <p:nvPr/>
        </p:nvSpPr>
        <p:spPr bwMode="auto">
          <a:xfrm>
            <a:off x="5988050" y="5006975"/>
            <a:ext cx="1143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V</a:t>
            </a:r>
            <a:endParaRPr lang="en-US"/>
          </a:p>
        </p:txBody>
      </p:sp>
      <p:sp>
        <p:nvSpPr>
          <p:cNvPr id="28342" name="Rectangle 694"/>
          <p:cNvSpPr>
            <a:spLocks noChangeArrowheads="1"/>
          </p:cNvSpPr>
          <p:nvPr/>
        </p:nvSpPr>
        <p:spPr bwMode="auto">
          <a:xfrm>
            <a:off x="6089650" y="5006975"/>
            <a:ext cx="1143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C</a:t>
            </a:r>
            <a:endParaRPr lang="en-US"/>
          </a:p>
        </p:txBody>
      </p:sp>
      <p:sp>
        <p:nvSpPr>
          <p:cNvPr id="28343" name="Rectangle 695"/>
          <p:cNvSpPr>
            <a:spLocks noChangeArrowheads="1"/>
          </p:cNvSpPr>
          <p:nvPr/>
        </p:nvSpPr>
        <p:spPr bwMode="auto">
          <a:xfrm>
            <a:off x="6191250" y="5006975"/>
            <a:ext cx="1270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N</a:t>
            </a:r>
            <a:endParaRPr lang="en-US"/>
          </a:p>
        </p:txBody>
      </p:sp>
      <p:sp>
        <p:nvSpPr>
          <p:cNvPr id="28344" name="Rectangle 696"/>
          <p:cNvSpPr>
            <a:spLocks noChangeArrowheads="1"/>
          </p:cNvSpPr>
          <p:nvPr/>
        </p:nvSpPr>
        <p:spPr bwMode="auto">
          <a:xfrm>
            <a:off x="5899150" y="5172075"/>
            <a:ext cx="1143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A</a:t>
            </a:r>
            <a:endParaRPr lang="en-US"/>
          </a:p>
        </p:txBody>
      </p:sp>
      <p:sp>
        <p:nvSpPr>
          <p:cNvPr id="28345" name="Rectangle 697"/>
          <p:cNvSpPr>
            <a:spLocks noChangeArrowheads="1"/>
          </p:cNvSpPr>
          <p:nvPr/>
        </p:nvSpPr>
        <p:spPr bwMode="auto">
          <a:xfrm>
            <a:off x="6013450" y="5172075"/>
            <a:ext cx="1143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V</a:t>
            </a:r>
            <a:endParaRPr lang="en-US"/>
          </a:p>
        </p:txBody>
      </p:sp>
      <p:sp>
        <p:nvSpPr>
          <p:cNvPr id="28346" name="Rectangle 698"/>
          <p:cNvSpPr>
            <a:spLocks noChangeArrowheads="1"/>
          </p:cNvSpPr>
          <p:nvPr/>
        </p:nvSpPr>
        <p:spPr bwMode="auto">
          <a:xfrm>
            <a:off x="6127750" y="5172075"/>
            <a:ext cx="1143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C</a:t>
            </a:r>
            <a:endParaRPr lang="en-US"/>
          </a:p>
        </p:txBody>
      </p:sp>
      <p:sp>
        <p:nvSpPr>
          <p:cNvPr id="28347" name="Rectangle 699"/>
          <p:cNvSpPr>
            <a:spLocks noChangeArrowheads="1"/>
          </p:cNvSpPr>
          <p:nvPr/>
        </p:nvSpPr>
        <p:spPr bwMode="auto">
          <a:xfrm>
            <a:off x="6216650" y="5172075"/>
            <a:ext cx="1270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N</a:t>
            </a:r>
            <a:endParaRPr lang="en-US"/>
          </a:p>
        </p:txBody>
      </p:sp>
      <p:sp>
        <p:nvSpPr>
          <p:cNvPr id="28348" name="Freeform 700"/>
          <p:cNvSpPr>
            <a:spLocks/>
          </p:cNvSpPr>
          <p:nvPr/>
        </p:nvSpPr>
        <p:spPr bwMode="auto">
          <a:xfrm>
            <a:off x="6172200" y="5778500"/>
            <a:ext cx="38100" cy="38100"/>
          </a:xfrm>
          <a:custGeom>
            <a:avLst/>
            <a:gdLst>
              <a:gd name="T0" fmla="*/ 60483750 w 24"/>
              <a:gd name="T1" fmla="*/ 40322500 h 24"/>
              <a:gd name="T2" fmla="*/ 20161250 w 24"/>
              <a:gd name="T3" fmla="*/ 60483750 h 24"/>
              <a:gd name="T4" fmla="*/ 0 w 24"/>
              <a:gd name="T5" fmla="*/ 20161250 h 24"/>
              <a:gd name="T6" fmla="*/ 40322500 w 24"/>
              <a:gd name="T7" fmla="*/ 0 h 24"/>
              <a:gd name="T8" fmla="*/ 60483750 w 24"/>
              <a:gd name="T9" fmla="*/ 40322500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24"/>
              <a:gd name="T17" fmla="*/ 24 w 24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24">
                <a:moveTo>
                  <a:pt x="24" y="16"/>
                </a:moveTo>
                <a:lnTo>
                  <a:pt x="8" y="24"/>
                </a:lnTo>
                <a:lnTo>
                  <a:pt x="0" y="8"/>
                </a:lnTo>
                <a:lnTo>
                  <a:pt x="16" y="0"/>
                </a:lnTo>
                <a:lnTo>
                  <a:pt x="24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49" name="Freeform 701"/>
          <p:cNvSpPr>
            <a:spLocks/>
          </p:cNvSpPr>
          <p:nvPr/>
        </p:nvSpPr>
        <p:spPr bwMode="auto">
          <a:xfrm>
            <a:off x="6159500" y="5778500"/>
            <a:ext cx="38100" cy="25400"/>
          </a:xfrm>
          <a:custGeom>
            <a:avLst/>
            <a:gdLst>
              <a:gd name="T0" fmla="*/ 60483750 w 24"/>
              <a:gd name="T1" fmla="*/ 0 h 16"/>
              <a:gd name="T2" fmla="*/ 40322500 w 24"/>
              <a:gd name="T3" fmla="*/ 40322500 h 16"/>
              <a:gd name="T4" fmla="*/ 0 w 24"/>
              <a:gd name="T5" fmla="*/ 40322500 h 16"/>
              <a:gd name="T6" fmla="*/ 0 w 24"/>
              <a:gd name="T7" fmla="*/ 0 h 16"/>
              <a:gd name="T8" fmla="*/ 40322500 w 24"/>
              <a:gd name="T9" fmla="*/ 0 h 16"/>
              <a:gd name="T10" fmla="*/ 60483750 w 24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24" y="0"/>
                </a:moveTo>
                <a:lnTo>
                  <a:pt x="16" y="16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24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50" name="Freeform 702"/>
          <p:cNvSpPr>
            <a:spLocks/>
          </p:cNvSpPr>
          <p:nvPr/>
        </p:nvSpPr>
        <p:spPr bwMode="auto">
          <a:xfrm>
            <a:off x="6134100" y="5778500"/>
            <a:ext cx="38100" cy="25400"/>
          </a:xfrm>
          <a:custGeom>
            <a:avLst/>
            <a:gdLst>
              <a:gd name="T0" fmla="*/ 40322500 w 24"/>
              <a:gd name="T1" fmla="*/ 0 h 16"/>
              <a:gd name="T2" fmla="*/ 60483750 w 24"/>
              <a:gd name="T3" fmla="*/ 40322500 h 16"/>
              <a:gd name="T4" fmla="*/ 20161250 w 24"/>
              <a:gd name="T5" fmla="*/ 40322500 h 16"/>
              <a:gd name="T6" fmla="*/ 0 w 24"/>
              <a:gd name="T7" fmla="*/ 0 h 16"/>
              <a:gd name="T8" fmla="*/ 40322500 w 24"/>
              <a:gd name="T9" fmla="*/ 0 h 16"/>
              <a:gd name="T10" fmla="*/ 40322500 w 24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16" y="0"/>
                </a:moveTo>
                <a:lnTo>
                  <a:pt x="24" y="16"/>
                </a:lnTo>
                <a:lnTo>
                  <a:pt x="8" y="16"/>
                </a:ln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51" name="Freeform 703"/>
          <p:cNvSpPr>
            <a:spLocks/>
          </p:cNvSpPr>
          <p:nvPr/>
        </p:nvSpPr>
        <p:spPr bwMode="auto">
          <a:xfrm>
            <a:off x="6121400" y="5778500"/>
            <a:ext cx="25400" cy="38100"/>
          </a:xfrm>
          <a:custGeom>
            <a:avLst/>
            <a:gdLst>
              <a:gd name="T0" fmla="*/ 20161250 w 16"/>
              <a:gd name="T1" fmla="*/ 0 h 24"/>
              <a:gd name="T2" fmla="*/ 40322500 w 16"/>
              <a:gd name="T3" fmla="*/ 40322500 h 24"/>
              <a:gd name="T4" fmla="*/ 20161250 w 16"/>
              <a:gd name="T5" fmla="*/ 60483750 h 24"/>
              <a:gd name="T6" fmla="*/ 0 w 16"/>
              <a:gd name="T7" fmla="*/ 20161250 h 24"/>
              <a:gd name="T8" fmla="*/ 20161250 w 16"/>
              <a:gd name="T9" fmla="*/ 20161250 h 24"/>
              <a:gd name="T10" fmla="*/ 20161250 w 16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8" y="0"/>
                </a:moveTo>
                <a:lnTo>
                  <a:pt x="16" y="16"/>
                </a:lnTo>
                <a:lnTo>
                  <a:pt x="8" y="24"/>
                </a:lnTo>
                <a:lnTo>
                  <a:pt x="0" y="8"/>
                </a:lnTo>
                <a:lnTo>
                  <a:pt x="8" y="8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52" name="Freeform 704"/>
          <p:cNvSpPr>
            <a:spLocks/>
          </p:cNvSpPr>
          <p:nvPr/>
        </p:nvSpPr>
        <p:spPr bwMode="auto">
          <a:xfrm>
            <a:off x="6121400" y="5791200"/>
            <a:ext cx="25400" cy="50800"/>
          </a:xfrm>
          <a:custGeom>
            <a:avLst/>
            <a:gdLst>
              <a:gd name="T0" fmla="*/ 0 w 16"/>
              <a:gd name="T1" fmla="*/ 0 h 32"/>
              <a:gd name="T2" fmla="*/ 40322500 w 16"/>
              <a:gd name="T3" fmla="*/ 20161250 h 32"/>
              <a:gd name="T4" fmla="*/ 40322500 w 16"/>
              <a:gd name="T5" fmla="*/ 80645000 h 32"/>
              <a:gd name="T6" fmla="*/ 0 w 16"/>
              <a:gd name="T7" fmla="*/ 80645000 h 32"/>
              <a:gd name="T8" fmla="*/ 0 w 16"/>
              <a:gd name="T9" fmla="*/ 20161250 h 32"/>
              <a:gd name="T10" fmla="*/ 0 w 16"/>
              <a:gd name="T11" fmla="*/ 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32"/>
              <a:gd name="T20" fmla="*/ 16 w 16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32">
                <a:moveTo>
                  <a:pt x="0" y="0"/>
                </a:moveTo>
                <a:lnTo>
                  <a:pt x="16" y="8"/>
                </a:lnTo>
                <a:lnTo>
                  <a:pt x="16" y="32"/>
                </a:lnTo>
                <a:lnTo>
                  <a:pt x="0" y="32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53" name="Freeform 705"/>
          <p:cNvSpPr>
            <a:spLocks/>
          </p:cNvSpPr>
          <p:nvPr/>
        </p:nvSpPr>
        <p:spPr bwMode="auto">
          <a:xfrm>
            <a:off x="6121400" y="5829300"/>
            <a:ext cx="50800" cy="38100"/>
          </a:xfrm>
          <a:custGeom>
            <a:avLst/>
            <a:gdLst>
              <a:gd name="T0" fmla="*/ 0 w 32"/>
              <a:gd name="T1" fmla="*/ 20161250 h 24"/>
              <a:gd name="T2" fmla="*/ 40322500 w 32"/>
              <a:gd name="T3" fmla="*/ 0 h 24"/>
              <a:gd name="T4" fmla="*/ 80645000 w 32"/>
              <a:gd name="T5" fmla="*/ 20161250 h 24"/>
              <a:gd name="T6" fmla="*/ 60483750 w 32"/>
              <a:gd name="T7" fmla="*/ 60483750 h 24"/>
              <a:gd name="T8" fmla="*/ 20161250 w 32"/>
              <a:gd name="T9" fmla="*/ 20161250 h 24"/>
              <a:gd name="T10" fmla="*/ 0 w 32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24"/>
              <a:gd name="T20" fmla="*/ 32 w 32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24">
                <a:moveTo>
                  <a:pt x="0" y="8"/>
                </a:moveTo>
                <a:lnTo>
                  <a:pt x="16" y="0"/>
                </a:lnTo>
                <a:lnTo>
                  <a:pt x="32" y="8"/>
                </a:lnTo>
                <a:lnTo>
                  <a:pt x="24" y="24"/>
                </a:lnTo>
                <a:lnTo>
                  <a:pt x="8" y="8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54" name="Freeform 706"/>
          <p:cNvSpPr>
            <a:spLocks/>
          </p:cNvSpPr>
          <p:nvPr/>
        </p:nvSpPr>
        <p:spPr bwMode="auto">
          <a:xfrm>
            <a:off x="6159500" y="5842000"/>
            <a:ext cx="50800" cy="25400"/>
          </a:xfrm>
          <a:custGeom>
            <a:avLst/>
            <a:gdLst>
              <a:gd name="T0" fmla="*/ 0 w 32"/>
              <a:gd name="T1" fmla="*/ 40322500 h 16"/>
              <a:gd name="T2" fmla="*/ 0 w 32"/>
              <a:gd name="T3" fmla="*/ 0 h 16"/>
              <a:gd name="T4" fmla="*/ 80645000 w 32"/>
              <a:gd name="T5" fmla="*/ 0 h 16"/>
              <a:gd name="T6" fmla="*/ 60483750 w 32"/>
              <a:gd name="T7" fmla="*/ 40322500 h 16"/>
              <a:gd name="T8" fmla="*/ 0 w 32"/>
              <a:gd name="T9" fmla="*/ 40322500 h 16"/>
              <a:gd name="T10" fmla="*/ 0 w 32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16"/>
              <a:gd name="T20" fmla="*/ 32 w 32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16">
                <a:moveTo>
                  <a:pt x="0" y="16"/>
                </a:moveTo>
                <a:lnTo>
                  <a:pt x="0" y="0"/>
                </a:lnTo>
                <a:lnTo>
                  <a:pt x="32" y="0"/>
                </a:lnTo>
                <a:lnTo>
                  <a:pt x="24" y="16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55" name="Freeform 707"/>
          <p:cNvSpPr>
            <a:spLocks/>
          </p:cNvSpPr>
          <p:nvPr/>
        </p:nvSpPr>
        <p:spPr bwMode="auto">
          <a:xfrm>
            <a:off x="6197600" y="5829300"/>
            <a:ext cx="63500" cy="38100"/>
          </a:xfrm>
          <a:custGeom>
            <a:avLst/>
            <a:gdLst>
              <a:gd name="T0" fmla="*/ 0 w 40"/>
              <a:gd name="T1" fmla="*/ 60483750 h 24"/>
              <a:gd name="T2" fmla="*/ 0 w 40"/>
              <a:gd name="T3" fmla="*/ 20161250 h 24"/>
              <a:gd name="T4" fmla="*/ 100806250 w 40"/>
              <a:gd name="T5" fmla="*/ 0 h 24"/>
              <a:gd name="T6" fmla="*/ 100806250 w 40"/>
              <a:gd name="T7" fmla="*/ 40322500 h 24"/>
              <a:gd name="T8" fmla="*/ 20161250 w 40"/>
              <a:gd name="T9" fmla="*/ 60483750 h 24"/>
              <a:gd name="T10" fmla="*/ 0 w 40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24"/>
              <a:gd name="T20" fmla="*/ 40 w 40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24">
                <a:moveTo>
                  <a:pt x="0" y="24"/>
                </a:moveTo>
                <a:lnTo>
                  <a:pt x="0" y="8"/>
                </a:lnTo>
                <a:lnTo>
                  <a:pt x="40" y="0"/>
                </a:lnTo>
                <a:lnTo>
                  <a:pt x="40" y="16"/>
                </a:lnTo>
                <a:lnTo>
                  <a:pt x="8" y="24"/>
                </a:lnTo>
                <a:lnTo>
                  <a:pt x="0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56" name="Freeform 708"/>
          <p:cNvSpPr>
            <a:spLocks/>
          </p:cNvSpPr>
          <p:nvPr/>
        </p:nvSpPr>
        <p:spPr bwMode="auto">
          <a:xfrm>
            <a:off x="6261100" y="5816600"/>
            <a:ext cx="38100" cy="38100"/>
          </a:xfrm>
          <a:custGeom>
            <a:avLst/>
            <a:gdLst>
              <a:gd name="T0" fmla="*/ 0 w 24"/>
              <a:gd name="T1" fmla="*/ 60483750 h 24"/>
              <a:gd name="T2" fmla="*/ 0 w 24"/>
              <a:gd name="T3" fmla="*/ 40322500 h 24"/>
              <a:gd name="T4" fmla="*/ 60483750 w 24"/>
              <a:gd name="T5" fmla="*/ 0 h 24"/>
              <a:gd name="T6" fmla="*/ 60483750 w 24"/>
              <a:gd name="T7" fmla="*/ 40322500 h 24"/>
              <a:gd name="T8" fmla="*/ 0 w 24"/>
              <a:gd name="T9" fmla="*/ 60483750 h 24"/>
              <a:gd name="T10" fmla="*/ 0 w 24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0" y="24"/>
                </a:moveTo>
                <a:lnTo>
                  <a:pt x="0" y="16"/>
                </a:lnTo>
                <a:lnTo>
                  <a:pt x="24" y="0"/>
                </a:lnTo>
                <a:lnTo>
                  <a:pt x="24" y="16"/>
                </a:lnTo>
                <a:lnTo>
                  <a:pt x="0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57" name="Freeform 709"/>
          <p:cNvSpPr>
            <a:spLocks/>
          </p:cNvSpPr>
          <p:nvPr/>
        </p:nvSpPr>
        <p:spPr bwMode="auto">
          <a:xfrm>
            <a:off x="6286500" y="5803900"/>
            <a:ext cx="38100" cy="38100"/>
          </a:xfrm>
          <a:custGeom>
            <a:avLst/>
            <a:gdLst>
              <a:gd name="T0" fmla="*/ 20161250 w 24"/>
              <a:gd name="T1" fmla="*/ 60483750 h 24"/>
              <a:gd name="T2" fmla="*/ 0 w 24"/>
              <a:gd name="T3" fmla="*/ 40322500 h 24"/>
              <a:gd name="T4" fmla="*/ 40322500 w 24"/>
              <a:gd name="T5" fmla="*/ 0 h 24"/>
              <a:gd name="T6" fmla="*/ 60483750 w 24"/>
              <a:gd name="T7" fmla="*/ 40322500 h 24"/>
              <a:gd name="T8" fmla="*/ 40322500 w 24"/>
              <a:gd name="T9" fmla="*/ 60483750 h 24"/>
              <a:gd name="T10" fmla="*/ 20161250 w 24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8" y="24"/>
                </a:moveTo>
                <a:lnTo>
                  <a:pt x="0" y="16"/>
                </a:lnTo>
                <a:lnTo>
                  <a:pt x="16" y="0"/>
                </a:lnTo>
                <a:lnTo>
                  <a:pt x="24" y="16"/>
                </a:lnTo>
                <a:lnTo>
                  <a:pt x="16" y="24"/>
                </a:lnTo>
                <a:lnTo>
                  <a:pt x="8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58" name="Freeform 710"/>
          <p:cNvSpPr>
            <a:spLocks/>
          </p:cNvSpPr>
          <p:nvPr/>
        </p:nvSpPr>
        <p:spPr bwMode="auto">
          <a:xfrm>
            <a:off x="6299200" y="5791200"/>
            <a:ext cx="25400" cy="38100"/>
          </a:xfrm>
          <a:custGeom>
            <a:avLst/>
            <a:gdLst>
              <a:gd name="T0" fmla="*/ 40322500 w 16"/>
              <a:gd name="T1" fmla="*/ 60483750 h 24"/>
              <a:gd name="T2" fmla="*/ 0 w 16"/>
              <a:gd name="T3" fmla="*/ 40322500 h 24"/>
              <a:gd name="T4" fmla="*/ 0 w 16"/>
              <a:gd name="T5" fmla="*/ 0 h 24"/>
              <a:gd name="T6" fmla="*/ 40322500 w 16"/>
              <a:gd name="T7" fmla="*/ 0 h 24"/>
              <a:gd name="T8" fmla="*/ 40322500 w 16"/>
              <a:gd name="T9" fmla="*/ 40322500 h 24"/>
              <a:gd name="T10" fmla="*/ 40322500 w 16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16" y="24"/>
                </a:move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6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59" name="Freeform 711"/>
          <p:cNvSpPr>
            <a:spLocks/>
          </p:cNvSpPr>
          <p:nvPr/>
        </p:nvSpPr>
        <p:spPr bwMode="auto">
          <a:xfrm>
            <a:off x="6299200" y="5765800"/>
            <a:ext cx="25400" cy="25400"/>
          </a:xfrm>
          <a:custGeom>
            <a:avLst/>
            <a:gdLst>
              <a:gd name="T0" fmla="*/ 40322500 w 16"/>
              <a:gd name="T1" fmla="*/ 40322500 h 16"/>
              <a:gd name="T2" fmla="*/ 20161250 w 16"/>
              <a:gd name="T3" fmla="*/ 40322500 h 16"/>
              <a:gd name="T4" fmla="*/ 0 w 16"/>
              <a:gd name="T5" fmla="*/ 20161250 h 16"/>
              <a:gd name="T6" fmla="*/ 40322500 w 16"/>
              <a:gd name="T7" fmla="*/ 0 h 16"/>
              <a:gd name="T8" fmla="*/ 40322500 w 16"/>
              <a:gd name="T9" fmla="*/ 20161250 h 16"/>
              <a:gd name="T10" fmla="*/ 4032250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16"/>
                </a:move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lnTo>
                  <a:pt x="16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60" name="Freeform 712"/>
          <p:cNvSpPr>
            <a:spLocks/>
          </p:cNvSpPr>
          <p:nvPr/>
        </p:nvSpPr>
        <p:spPr bwMode="auto">
          <a:xfrm>
            <a:off x="6286500" y="5740400"/>
            <a:ext cx="38100" cy="38100"/>
          </a:xfrm>
          <a:custGeom>
            <a:avLst/>
            <a:gdLst>
              <a:gd name="T0" fmla="*/ 60483750 w 24"/>
              <a:gd name="T1" fmla="*/ 40322500 h 24"/>
              <a:gd name="T2" fmla="*/ 20161250 w 24"/>
              <a:gd name="T3" fmla="*/ 60483750 h 24"/>
              <a:gd name="T4" fmla="*/ 0 w 24"/>
              <a:gd name="T5" fmla="*/ 40322500 h 24"/>
              <a:gd name="T6" fmla="*/ 20161250 w 24"/>
              <a:gd name="T7" fmla="*/ 0 h 24"/>
              <a:gd name="T8" fmla="*/ 40322500 w 24"/>
              <a:gd name="T9" fmla="*/ 20161250 h 24"/>
              <a:gd name="T10" fmla="*/ 60483750 w 24"/>
              <a:gd name="T11" fmla="*/ 4032250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24" y="16"/>
                </a:moveTo>
                <a:lnTo>
                  <a:pt x="8" y="24"/>
                </a:lnTo>
                <a:lnTo>
                  <a:pt x="0" y="16"/>
                </a:lnTo>
                <a:lnTo>
                  <a:pt x="8" y="0"/>
                </a:lnTo>
                <a:lnTo>
                  <a:pt x="16" y="8"/>
                </a:lnTo>
                <a:lnTo>
                  <a:pt x="24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61" name="Freeform 713"/>
          <p:cNvSpPr>
            <a:spLocks/>
          </p:cNvSpPr>
          <p:nvPr/>
        </p:nvSpPr>
        <p:spPr bwMode="auto">
          <a:xfrm>
            <a:off x="6248400" y="5715000"/>
            <a:ext cx="50800" cy="50800"/>
          </a:xfrm>
          <a:custGeom>
            <a:avLst/>
            <a:gdLst>
              <a:gd name="T0" fmla="*/ 60483750 w 32"/>
              <a:gd name="T1" fmla="*/ 80645000 h 32"/>
              <a:gd name="T2" fmla="*/ 60483750 w 32"/>
              <a:gd name="T3" fmla="*/ 80645000 h 32"/>
              <a:gd name="T4" fmla="*/ 0 w 32"/>
              <a:gd name="T5" fmla="*/ 40322500 h 32"/>
              <a:gd name="T6" fmla="*/ 20161250 w 32"/>
              <a:gd name="T7" fmla="*/ 0 h 32"/>
              <a:gd name="T8" fmla="*/ 80645000 w 32"/>
              <a:gd name="T9" fmla="*/ 40322500 h 32"/>
              <a:gd name="T10" fmla="*/ 60483750 w 32"/>
              <a:gd name="T11" fmla="*/ 8064500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32"/>
              <a:gd name="T20" fmla="*/ 32 w 32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32">
                <a:moveTo>
                  <a:pt x="24" y="32"/>
                </a:moveTo>
                <a:lnTo>
                  <a:pt x="24" y="32"/>
                </a:lnTo>
                <a:lnTo>
                  <a:pt x="0" y="16"/>
                </a:lnTo>
                <a:lnTo>
                  <a:pt x="8" y="0"/>
                </a:lnTo>
                <a:lnTo>
                  <a:pt x="32" y="16"/>
                </a:lnTo>
                <a:lnTo>
                  <a:pt x="24" y="32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62" name="Freeform 714"/>
          <p:cNvSpPr>
            <a:spLocks/>
          </p:cNvSpPr>
          <p:nvPr/>
        </p:nvSpPr>
        <p:spPr bwMode="auto">
          <a:xfrm>
            <a:off x="6210300" y="5702300"/>
            <a:ext cx="50800" cy="38100"/>
          </a:xfrm>
          <a:custGeom>
            <a:avLst/>
            <a:gdLst>
              <a:gd name="T0" fmla="*/ 80645000 w 32"/>
              <a:gd name="T1" fmla="*/ 20161250 h 24"/>
              <a:gd name="T2" fmla="*/ 80645000 w 32"/>
              <a:gd name="T3" fmla="*/ 60483750 h 24"/>
              <a:gd name="T4" fmla="*/ 0 w 32"/>
              <a:gd name="T5" fmla="*/ 40322500 h 24"/>
              <a:gd name="T6" fmla="*/ 0 w 32"/>
              <a:gd name="T7" fmla="*/ 0 h 24"/>
              <a:gd name="T8" fmla="*/ 80645000 w 32"/>
              <a:gd name="T9" fmla="*/ 20161250 h 24"/>
              <a:gd name="T10" fmla="*/ 80645000 w 32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24"/>
              <a:gd name="T20" fmla="*/ 32 w 32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24">
                <a:moveTo>
                  <a:pt x="32" y="8"/>
                </a:moveTo>
                <a:lnTo>
                  <a:pt x="32" y="24"/>
                </a:lnTo>
                <a:lnTo>
                  <a:pt x="0" y="16"/>
                </a:lnTo>
                <a:lnTo>
                  <a:pt x="0" y="0"/>
                </a:lnTo>
                <a:lnTo>
                  <a:pt x="32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63" name="Freeform 715"/>
          <p:cNvSpPr>
            <a:spLocks/>
          </p:cNvSpPr>
          <p:nvPr/>
        </p:nvSpPr>
        <p:spPr bwMode="auto">
          <a:xfrm>
            <a:off x="6146800" y="5702300"/>
            <a:ext cx="63500" cy="25400"/>
          </a:xfrm>
          <a:custGeom>
            <a:avLst/>
            <a:gdLst>
              <a:gd name="T0" fmla="*/ 100806250 w 40"/>
              <a:gd name="T1" fmla="*/ 0 h 16"/>
              <a:gd name="T2" fmla="*/ 100806250 w 40"/>
              <a:gd name="T3" fmla="*/ 40322500 h 16"/>
              <a:gd name="T4" fmla="*/ 0 w 40"/>
              <a:gd name="T5" fmla="*/ 40322500 h 16"/>
              <a:gd name="T6" fmla="*/ 0 w 40"/>
              <a:gd name="T7" fmla="*/ 0 h 16"/>
              <a:gd name="T8" fmla="*/ 100806250 w 40"/>
              <a:gd name="T9" fmla="*/ 0 h 16"/>
              <a:gd name="T10" fmla="*/ 100806250 w 40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16"/>
              <a:gd name="T20" fmla="*/ 40 w 40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16">
                <a:moveTo>
                  <a:pt x="40" y="0"/>
                </a:moveTo>
                <a:lnTo>
                  <a:pt x="40" y="16"/>
                </a:lnTo>
                <a:lnTo>
                  <a:pt x="0" y="16"/>
                </a:lnTo>
                <a:lnTo>
                  <a:pt x="0" y="0"/>
                </a:lnTo>
                <a:lnTo>
                  <a:pt x="4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64" name="Freeform 716"/>
          <p:cNvSpPr>
            <a:spLocks/>
          </p:cNvSpPr>
          <p:nvPr/>
        </p:nvSpPr>
        <p:spPr bwMode="auto">
          <a:xfrm>
            <a:off x="6083300" y="5702300"/>
            <a:ext cx="76200" cy="38100"/>
          </a:xfrm>
          <a:custGeom>
            <a:avLst/>
            <a:gdLst>
              <a:gd name="T0" fmla="*/ 100806250 w 48"/>
              <a:gd name="T1" fmla="*/ 0 h 24"/>
              <a:gd name="T2" fmla="*/ 120967500 w 48"/>
              <a:gd name="T3" fmla="*/ 40322500 h 24"/>
              <a:gd name="T4" fmla="*/ 0 w 48"/>
              <a:gd name="T5" fmla="*/ 60483750 h 24"/>
              <a:gd name="T6" fmla="*/ 0 w 48"/>
              <a:gd name="T7" fmla="*/ 20161250 h 24"/>
              <a:gd name="T8" fmla="*/ 100806250 w 48"/>
              <a:gd name="T9" fmla="*/ 0 h 24"/>
              <a:gd name="T10" fmla="*/ 100806250 w 48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"/>
              <a:gd name="T19" fmla="*/ 0 h 24"/>
              <a:gd name="T20" fmla="*/ 48 w 48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" h="24">
                <a:moveTo>
                  <a:pt x="40" y="0"/>
                </a:moveTo>
                <a:lnTo>
                  <a:pt x="48" y="16"/>
                </a:lnTo>
                <a:lnTo>
                  <a:pt x="0" y="24"/>
                </a:lnTo>
                <a:lnTo>
                  <a:pt x="0" y="8"/>
                </a:lnTo>
                <a:lnTo>
                  <a:pt x="4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65" name="Freeform 717"/>
          <p:cNvSpPr>
            <a:spLocks/>
          </p:cNvSpPr>
          <p:nvPr/>
        </p:nvSpPr>
        <p:spPr bwMode="auto">
          <a:xfrm>
            <a:off x="6007100" y="5715000"/>
            <a:ext cx="88900" cy="63500"/>
          </a:xfrm>
          <a:custGeom>
            <a:avLst/>
            <a:gdLst>
              <a:gd name="T0" fmla="*/ 120967500 w 56"/>
              <a:gd name="T1" fmla="*/ 0 h 40"/>
              <a:gd name="T2" fmla="*/ 141128750 w 56"/>
              <a:gd name="T3" fmla="*/ 40322500 h 40"/>
              <a:gd name="T4" fmla="*/ 20161250 w 56"/>
              <a:gd name="T5" fmla="*/ 100806250 h 40"/>
              <a:gd name="T6" fmla="*/ 0 w 56"/>
              <a:gd name="T7" fmla="*/ 60483750 h 40"/>
              <a:gd name="T8" fmla="*/ 120967500 w 56"/>
              <a:gd name="T9" fmla="*/ 0 h 40"/>
              <a:gd name="T10" fmla="*/ 120967500 w 56"/>
              <a:gd name="T11" fmla="*/ 0 h 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6"/>
              <a:gd name="T19" fmla="*/ 0 h 40"/>
              <a:gd name="T20" fmla="*/ 56 w 56"/>
              <a:gd name="T21" fmla="*/ 40 h 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6" h="40">
                <a:moveTo>
                  <a:pt x="48" y="0"/>
                </a:moveTo>
                <a:lnTo>
                  <a:pt x="56" y="16"/>
                </a:lnTo>
                <a:lnTo>
                  <a:pt x="8" y="40"/>
                </a:lnTo>
                <a:lnTo>
                  <a:pt x="0" y="24"/>
                </a:lnTo>
                <a:lnTo>
                  <a:pt x="4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66" name="Freeform 718"/>
          <p:cNvSpPr>
            <a:spLocks/>
          </p:cNvSpPr>
          <p:nvPr/>
        </p:nvSpPr>
        <p:spPr bwMode="auto">
          <a:xfrm>
            <a:off x="5994400" y="5753100"/>
            <a:ext cx="38100" cy="50800"/>
          </a:xfrm>
          <a:custGeom>
            <a:avLst/>
            <a:gdLst>
              <a:gd name="T0" fmla="*/ 20161250 w 24"/>
              <a:gd name="T1" fmla="*/ 0 h 32"/>
              <a:gd name="T2" fmla="*/ 60483750 w 24"/>
              <a:gd name="T3" fmla="*/ 20161250 h 32"/>
              <a:gd name="T4" fmla="*/ 40322500 w 24"/>
              <a:gd name="T5" fmla="*/ 80645000 h 32"/>
              <a:gd name="T6" fmla="*/ 0 w 24"/>
              <a:gd name="T7" fmla="*/ 80645000 h 32"/>
              <a:gd name="T8" fmla="*/ 20161250 w 24"/>
              <a:gd name="T9" fmla="*/ 20161250 h 32"/>
              <a:gd name="T10" fmla="*/ 20161250 w 24"/>
              <a:gd name="T11" fmla="*/ 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32"/>
              <a:gd name="T20" fmla="*/ 24 w 24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32">
                <a:moveTo>
                  <a:pt x="8" y="0"/>
                </a:moveTo>
                <a:lnTo>
                  <a:pt x="24" y="8"/>
                </a:lnTo>
                <a:lnTo>
                  <a:pt x="16" y="32"/>
                </a:lnTo>
                <a:lnTo>
                  <a:pt x="0" y="32"/>
                </a:lnTo>
                <a:lnTo>
                  <a:pt x="8" y="8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67" name="Freeform 719"/>
          <p:cNvSpPr>
            <a:spLocks/>
          </p:cNvSpPr>
          <p:nvPr/>
        </p:nvSpPr>
        <p:spPr bwMode="auto">
          <a:xfrm>
            <a:off x="5994400" y="5803900"/>
            <a:ext cx="38100" cy="50800"/>
          </a:xfrm>
          <a:custGeom>
            <a:avLst/>
            <a:gdLst>
              <a:gd name="T0" fmla="*/ 0 w 24"/>
              <a:gd name="T1" fmla="*/ 0 h 32"/>
              <a:gd name="T2" fmla="*/ 40322500 w 24"/>
              <a:gd name="T3" fmla="*/ 0 h 32"/>
              <a:gd name="T4" fmla="*/ 60483750 w 24"/>
              <a:gd name="T5" fmla="*/ 80645000 h 32"/>
              <a:gd name="T6" fmla="*/ 20161250 w 24"/>
              <a:gd name="T7" fmla="*/ 80645000 h 32"/>
              <a:gd name="T8" fmla="*/ 0 w 24"/>
              <a:gd name="T9" fmla="*/ 0 h 32"/>
              <a:gd name="T10" fmla="*/ 0 w 24"/>
              <a:gd name="T11" fmla="*/ 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32"/>
              <a:gd name="T20" fmla="*/ 24 w 24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32">
                <a:moveTo>
                  <a:pt x="0" y="0"/>
                </a:moveTo>
                <a:lnTo>
                  <a:pt x="16" y="0"/>
                </a:lnTo>
                <a:lnTo>
                  <a:pt x="24" y="32"/>
                </a:lnTo>
                <a:lnTo>
                  <a:pt x="8" y="32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68" name="Freeform 720"/>
          <p:cNvSpPr>
            <a:spLocks/>
          </p:cNvSpPr>
          <p:nvPr/>
        </p:nvSpPr>
        <p:spPr bwMode="auto">
          <a:xfrm>
            <a:off x="6007100" y="5842000"/>
            <a:ext cx="50800" cy="63500"/>
          </a:xfrm>
          <a:custGeom>
            <a:avLst/>
            <a:gdLst>
              <a:gd name="T0" fmla="*/ 0 w 32"/>
              <a:gd name="T1" fmla="*/ 20161250 h 40"/>
              <a:gd name="T2" fmla="*/ 20161250 w 32"/>
              <a:gd name="T3" fmla="*/ 0 h 40"/>
              <a:gd name="T4" fmla="*/ 80645000 w 32"/>
              <a:gd name="T5" fmla="*/ 60483750 h 40"/>
              <a:gd name="T6" fmla="*/ 60483750 w 32"/>
              <a:gd name="T7" fmla="*/ 100806250 h 40"/>
              <a:gd name="T8" fmla="*/ 0 w 32"/>
              <a:gd name="T9" fmla="*/ 40322500 h 40"/>
              <a:gd name="T10" fmla="*/ 0 w 32"/>
              <a:gd name="T11" fmla="*/ 20161250 h 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40"/>
              <a:gd name="T20" fmla="*/ 32 w 32"/>
              <a:gd name="T21" fmla="*/ 40 h 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40">
                <a:moveTo>
                  <a:pt x="0" y="8"/>
                </a:moveTo>
                <a:lnTo>
                  <a:pt x="8" y="0"/>
                </a:lnTo>
                <a:lnTo>
                  <a:pt x="32" y="24"/>
                </a:lnTo>
                <a:lnTo>
                  <a:pt x="24" y="40"/>
                </a:lnTo>
                <a:lnTo>
                  <a:pt x="0" y="16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69" name="Freeform 721"/>
          <p:cNvSpPr>
            <a:spLocks/>
          </p:cNvSpPr>
          <p:nvPr/>
        </p:nvSpPr>
        <p:spPr bwMode="auto">
          <a:xfrm>
            <a:off x="6045200" y="5880100"/>
            <a:ext cx="76200" cy="50800"/>
          </a:xfrm>
          <a:custGeom>
            <a:avLst/>
            <a:gdLst>
              <a:gd name="T0" fmla="*/ 0 w 48"/>
              <a:gd name="T1" fmla="*/ 40322500 h 32"/>
              <a:gd name="T2" fmla="*/ 20161250 w 48"/>
              <a:gd name="T3" fmla="*/ 0 h 32"/>
              <a:gd name="T4" fmla="*/ 120967500 w 48"/>
              <a:gd name="T5" fmla="*/ 40322500 h 32"/>
              <a:gd name="T6" fmla="*/ 100806250 w 48"/>
              <a:gd name="T7" fmla="*/ 80645000 h 32"/>
              <a:gd name="T8" fmla="*/ 0 w 48"/>
              <a:gd name="T9" fmla="*/ 40322500 h 32"/>
              <a:gd name="T10" fmla="*/ 0 w 48"/>
              <a:gd name="T11" fmla="*/ 4032250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"/>
              <a:gd name="T19" fmla="*/ 0 h 32"/>
              <a:gd name="T20" fmla="*/ 48 w 48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" h="32">
                <a:moveTo>
                  <a:pt x="0" y="16"/>
                </a:moveTo>
                <a:lnTo>
                  <a:pt x="8" y="0"/>
                </a:lnTo>
                <a:lnTo>
                  <a:pt x="48" y="16"/>
                </a:lnTo>
                <a:lnTo>
                  <a:pt x="40" y="32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70" name="Freeform 722"/>
          <p:cNvSpPr>
            <a:spLocks/>
          </p:cNvSpPr>
          <p:nvPr/>
        </p:nvSpPr>
        <p:spPr bwMode="auto">
          <a:xfrm>
            <a:off x="6108700" y="5905500"/>
            <a:ext cx="88900" cy="38100"/>
          </a:xfrm>
          <a:custGeom>
            <a:avLst/>
            <a:gdLst>
              <a:gd name="T0" fmla="*/ 0 w 56"/>
              <a:gd name="T1" fmla="*/ 40322500 h 24"/>
              <a:gd name="T2" fmla="*/ 0 w 56"/>
              <a:gd name="T3" fmla="*/ 0 h 24"/>
              <a:gd name="T4" fmla="*/ 141128750 w 56"/>
              <a:gd name="T5" fmla="*/ 20161250 h 24"/>
              <a:gd name="T6" fmla="*/ 120967500 w 56"/>
              <a:gd name="T7" fmla="*/ 60483750 h 24"/>
              <a:gd name="T8" fmla="*/ 0 w 56"/>
              <a:gd name="T9" fmla="*/ 40322500 h 24"/>
              <a:gd name="T10" fmla="*/ 0 w 56"/>
              <a:gd name="T11" fmla="*/ 4032250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6"/>
              <a:gd name="T19" fmla="*/ 0 h 24"/>
              <a:gd name="T20" fmla="*/ 56 w 5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6" h="24">
                <a:moveTo>
                  <a:pt x="0" y="16"/>
                </a:moveTo>
                <a:lnTo>
                  <a:pt x="0" y="0"/>
                </a:lnTo>
                <a:lnTo>
                  <a:pt x="56" y="8"/>
                </a:lnTo>
                <a:lnTo>
                  <a:pt x="48" y="24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71" name="Freeform 723"/>
          <p:cNvSpPr>
            <a:spLocks/>
          </p:cNvSpPr>
          <p:nvPr/>
        </p:nvSpPr>
        <p:spPr bwMode="auto">
          <a:xfrm>
            <a:off x="6184900" y="5905500"/>
            <a:ext cx="101600" cy="38100"/>
          </a:xfrm>
          <a:custGeom>
            <a:avLst/>
            <a:gdLst>
              <a:gd name="T0" fmla="*/ 0 w 64"/>
              <a:gd name="T1" fmla="*/ 60483750 h 24"/>
              <a:gd name="T2" fmla="*/ 0 w 64"/>
              <a:gd name="T3" fmla="*/ 20161250 h 24"/>
              <a:gd name="T4" fmla="*/ 161290000 w 64"/>
              <a:gd name="T5" fmla="*/ 0 h 24"/>
              <a:gd name="T6" fmla="*/ 161290000 w 64"/>
              <a:gd name="T7" fmla="*/ 40322500 h 24"/>
              <a:gd name="T8" fmla="*/ 20161250 w 64"/>
              <a:gd name="T9" fmla="*/ 60483750 h 24"/>
              <a:gd name="T10" fmla="*/ 0 w 64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4"/>
              <a:gd name="T19" fmla="*/ 0 h 24"/>
              <a:gd name="T20" fmla="*/ 64 w 6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4" h="24">
                <a:moveTo>
                  <a:pt x="0" y="24"/>
                </a:moveTo>
                <a:lnTo>
                  <a:pt x="0" y="8"/>
                </a:lnTo>
                <a:lnTo>
                  <a:pt x="64" y="0"/>
                </a:lnTo>
                <a:lnTo>
                  <a:pt x="64" y="16"/>
                </a:lnTo>
                <a:lnTo>
                  <a:pt x="8" y="24"/>
                </a:lnTo>
                <a:lnTo>
                  <a:pt x="0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72" name="Freeform 724"/>
          <p:cNvSpPr>
            <a:spLocks/>
          </p:cNvSpPr>
          <p:nvPr/>
        </p:nvSpPr>
        <p:spPr bwMode="auto">
          <a:xfrm>
            <a:off x="6286500" y="5892800"/>
            <a:ext cx="50800" cy="38100"/>
          </a:xfrm>
          <a:custGeom>
            <a:avLst/>
            <a:gdLst>
              <a:gd name="T0" fmla="*/ 0 w 32"/>
              <a:gd name="T1" fmla="*/ 60483750 h 24"/>
              <a:gd name="T2" fmla="*/ 0 w 32"/>
              <a:gd name="T3" fmla="*/ 20161250 h 24"/>
              <a:gd name="T4" fmla="*/ 60483750 w 32"/>
              <a:gd name="T5" fmla="*/ 0 h 24"/>
              <a:gd name="T6" fmla="*/ 80645000 w 32"/>
              <a:gd name="T7" fmla="*/ 40322500 h 24"/>
              <a:gd name="T8" fmla="*/ 20161250 w 32"/>
              <a:gd name="T9" fmla="*/ 60483750 h 24"/>
              <a:gd name="T10" fmla="*/ 0 w 32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24"/>
              <a:gd name="T20" fmla="*/ 32 w 32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24">
                <a:moveTo>
                  <a:pt x="0" y="24"/>
                </a:moveTo>
                <a:lnTo>
                  <a:pt x="0" y="8"/>
                </a:lnTo>
                <a:lnTo>
                  <a:pt x="24" y="0"/>
                </a:lnTo>
                <a:lnTo>
                  <a:pt x="32" y="16"/>
                </a:lnTo>
                <a:lnTo>
                  <a:pt x="8" y="24"/>
                </a:lnTo>
                <a:lnTo>
                  <a:pt x="0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73" name="Freeform 725"/>
          <p:cNvSpPr>
            <a:spLocks/>
          </p:cNvSpPr>
          <p:nvPr/>
        </p:nvSpPr>
        <p:spPr bwMode="auto">
          <a:xfrm>
            <a:off x="6324600" y="5880100"/>
            <a:ext cx="50800" cy="38100"/>
          </a:xfrm>
          <a:custGeom>
            <a:avLst/>
            <a:gdLst>
              <a:gd name="T0" fmla="*/ 0 w 32"/>
              <a:gd name="T1" fmla="*/ 20161250 h 24"/>
              <a:gd name="T2" fmla="*/ 0 w 32"/>
              <a:gd name="T3" fmla="*/ 20161250 h 24"/>
              <a:gd name="T4" fmla="*/ 60483750 w 32"/>
              <a:gd name="T5" fmla="*/ 0 h 24"/>
              <a:gd name="T6" fmla="*/ 80645000 w 32"/>
              <a:gd name="T7" fmla="*/ 40322500 h 24"/>
              <a:gd name="T8" fmla="*/ 20161250 w 32"/>
              <a:gd name="T9" fmla="*/ 60483750 h 24"/>
              <a:gd name="T10" fmla="*/ 0 w 32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24"/>
              <a:gd name="T20" fmla="*/ 32 w 32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24">
                <a:moveTo>
                  <a:pt x="0" y="8"/>
                </a:moveTo>
                <a:lnTo>
                  <a:pt x="0" y="8"/>
                </a:lnTo>
                <a:lnTo>
                  <a:pt x="24" y="0"/>
                </a:lnTo>
                <a:lnTo>
                  <a:pt x="32" y="16"/>
                </a:lnTo>
                <a:lnTo>
                  <a:pt x="8" y="24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74" name="Freeform 726"/>
          <p:cNvSpPr>
            <a:spLocks/>
          </p:cNvSpPr>
          <p:nvPr/>
        </p:nvSpPr>
        <p:spPr bwMode="auto">
          <a:xfrm>
            <a:off x="6362700" y="5842000"/>
            <a:ext cx="63500" cy="63500"/>
          </a:xfrm>
          <a:custGeom>
            <a:avLst/>
            <a:gdLst>
              <a:gd name="T0" fmla="*/ 20161250 w 40"/>
              <a:gd name="T1" fmla="*/ 100806250 h 40"/>
              <a:gd name="T2" fmla="*/ 0 w 40"/>
              <a:gd name="T3" fmla="*/ 60483750 h 40"/>
              <a:gd name="T4" fmla="*/ 80645000 w 40"/>
              <a:gd name="T5" fmla="*/ 0 h 40"/>
              <a:gd name="T6" fmla="*/ 100806250 w 40"/>
              <a:gd name="T7" fmla="*/ 40322500 h 40"/>
              <a:gd name="T8" fmla="*/ 20161250 w 40"/>
              <a:gd name="T9" fmla="*/ 100806250 h 40"/>
              <a:gd name="T10" fmla="*/ 20161250 w 40"/>
              <a:gd name="T11" fmla="*/ 100806250 h 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40"/>
              <a:gd name="T20" fmla="*/ 40 w 40"/>
              <a:gd name="T21" fmla="*/ 40 h 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40">
                <a:moveTo>
                  <a:pt x="8" y="40"/>
                </a:moveTo>
                <a:lnTo>
                  <a:pt x="0" y="24"/>
                </a:lnTo>
                <a:lnTo>
                  <a:pt x="32" y="0"/>
                </a:lnTo>
                <a:lnTo>
                  <a:pt x="40" y="16"/>
                </a:lnTo>
                <a:lnTo>
                  <a:pt x="8" y="4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75" name="Freeform 727"/>
          <p:cNvSpPr>
            <a:spLocks/>
          </p:cNvSpPr>
          <p:nvPr/>
        </p:nvSpPr>
        <p:spPr bwMode="auto">
          <a:xfrm>
            <a:off x="6413500" y="5816600"/>
            <a:ext cx="38100" cy="50800"/>
          </a:xfrm>
          <a:custGeom>
            <a:avLst/>
            <a:gdLst>
              <a:gd name="T0" fmla="*/ 20161250 w 24"/>
              <a:gd name="T1" fmla="*/ 80645000 h 32"/>
              <a:gd name="T2" fmla="*/ 0 w 24"/>
              <a:gd name="T3" fmla="*/ 60483750 h 32"/>
              <a:gd name="T4" fmla="*/ 40322500 w 24"/>
              <a:gd name="T5" fmla="*/ 0 h 32"/>
              <a:gd name="T6" fmla="*/ 60483750 w 24"/>
              <a:gd name="T7" fmla="*/ 20161250 h 32"/>
              <a:gd name="T8" fmla="*/ 40322500 w 24"/>
              <a:gd name="T9" fmla="*/ 60483750 h 32"/>
              <a:gd name="T10" fmla="*/ 20161250 w 24"/>
              <a:gd name="T11" fmla="*/ 8064500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32"/>
              <a:gd name="T20" fmla="*/ 24 w 24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32">
                <a:moveTo>
                  <a:pt x="8" y="32"/>
                </a:moveTo>
                <a:lnTo>
                  <a:pt x="0" y="24"/>
                </a:lnTo>
                <a:lnTo>
                  <a:pt x="16" y="0"/>
                </a:lnTo>
                <a:lnTo>
                  <a:pt x="24" y="8"/>
                </a:lnTo>
                <a:lnTo>
                  <a:pt x="16" y="24"/>
                </a:lnTo>
                <a:lnTo>
                  <a:pt x="8" y="32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76" name="Freeform 728"/>
          <p:cNvSpPr>
            <a:spLocks/>
          </p:cNvSpPr>
          <p:nvPr/>
        </p:nvSpPr>
        <p:spPr bwMode="auto">
          <a:xfrm>
            <a:off x="6426200" y="5765800"/>
            <a:ext cx="25400" cy="63500"/>
          </a:xfrm>
          <a:custGeom>
            <a:avLst/>
            <a:gdLst>
              <a:gd name="T0" fmla="*/ 40322500 w 16"/>
              <a:gd name="T1" fmla="*/ 100806250 h 40"/>
              <a:gd name="T2" fmla="*/ 0 w 16"/>
              <a:gd name="T3" fmla="*/ 80645000 h 40"/>
              <a:gd name="T4" fmla="*/ 0 w 16"/>
              <a:gd name="T5" fmla="*/ 20161250 h 40"/>
              <a:gd name="T6" fmla="*/ 40322500 w 16"/>
              <a:gd name="T7" fmla="*/ 0 h 40"/>
              <a:gd name="T8" fmla="*/ 40322500 w 16"/>
              <a:gd name="T9" fmla="*/ 80645000 h 40"/>
              <a:gd name="T10" fmla="*/ 40322500 w 16"/>
              <a:gd name="T11" fmla="*/ 100806250 h 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40"/>
              <a:gd name="T20" fmla="*/ 16 w 16"/>
              <a:gd name="T21" fmla="*/ 40 h 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40">
                <a:moveTo>
                  <a:pt x="16" y="40"/>
                </a:moveTo>
                <a:lnTo>
                  <a:pt x="0" y="32"/>
                </a:lnTo>
                <a:lnTo>
                  <a:pt x="0" y="8"/>
                </a:lnTo>
                <a:lnTo>
                  <a:pt x="16" y="0"/>
                </a:lnTo>
                <a:lnTo>
                  <a:pt x="16" y="32"/>
                </a:lnTo>
                <a:lnTo>
                  <a:pt x="16" y="4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77" name="Freeform 729"/>
          <p:cNvSpPr>
            <a:spLocks/>
          </p:cNvSpPr>
          <p:nvPr/>
        </p:nvSpPr>
        <p:spPr bwMode="auto">
          <a:xfrm>
            <a:off x="6400800" y="5727700"/>
            <a:ext cx="50800" cy="50800"/>
          </a:xfrm>
          <a:custGeom>
            <a:avLst/>
            <a:gdLst>
              <a:gd name="T0" fmla="*/ 80645000 w 32"/>
              <a:gd name="T1" fmla="*/ 60483750 h 32"/>
              <a:gd name="T2" fmla="*/ 40322500 w 32"/>
              <a:gd name="T3" fmla="*/ 80645000 h 32"/>
              <a:gd name="T4" fmla="*/ 0 w 32"/>
              <a:gd name="T5" fmla="*/ 20161250 h 32"/>
              <a:gd name="T6" fmla="*/ 40322500 w 32"/>
              <a:gd name="T7" fmla="*/ 0 h 32"/>
              <a:gd name="T8" fmla="*/ 80645000 w 32"/>
              <a:gd name="T9" fmla="*/ 60483750 h 32"/>
              <a:gd name="T10" fmla="*/ 80645000 w 32"/>
              <a:gd name="T11" fmla="*/ 6048375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32"/>
              <a:gd name="T20" fmla="*/ 32 w 32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32">
                <a:moveTo>
                  <a:pt x="32" y="24"/>
                </a:moveTo>
                <a:lnTo>
                  <a:pt x="16" y="32"/>
                </a:lnTo>
                <a:lnTo>
                  <a:pt x="0" y="8"/>
                </a:lnTo>
                <a:lnTo>
                  <a:pt x="16" y="0"/>
                </a:lnTo>
                <a:lnTo>
                  <a:pt x="32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78" name="Freeform 730"/>
          <p:cNvSpPr>
            <a:spLocks/>
          </p:cNvSpPr>
          <p:nvPr/>
        </p:nvSpPr>
        <p:spPr bwMode="auto">
          <a:xfrm>
            <a:off x="6362700" y="5676900"/>
            <a:ext cx="63500" cy="63500"/>
          </a:xfrm>
          <a:custGeom>
            <a:avLst/>
            <a:gdLst>
              <a:gd name="T0" fmla="*/ 100806250 w 40"/>
              <a:gd name="T1" fmla="*/ 80645000 h 40"/>
              <a:gd name="T2" fmla="*/ 60483750 w 40"/>
              <a:gd name="T3" fmla="*/ 100806250 h 40"/>
              <a:gd name="T4" fmla="*/ 0 w 40"/>
              <a:gd name="T5" fmla="*/ 40322500 h 40"/>
              <a:gd name="T6" fmla="*/ 20161250 w 40"/>
              <a:gd name="T7" fmla="*/ 0 h 40"/>
              <a:gd name="T8" fmla="*/ 100806250 w 40"/>
              <a:gd name="T9" fmla="*/ 60483750 h 40"/>
              <a:gd name="T10" fmla="*/ 100806250 w 40"/>
              <a:gd name="T11" fmla="*/ 80645000 h 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40"/>
              <a:gd name="T20" fmla="*/ 40 w 40"/>
              <a:gd name="T21" fmla="*/ 40 h 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40">
                <a:moveTo>
                  <a:pt x="40" y="32"/>
                </a:moveTo>
                <a:lnTo>
                  <a:pt x="24" y="40"/>
                </a:lnTo>
                <a:lnTo>
                  <a:pt x="0" y="16"/>
                </a:lnTo>
                <a:lnTo>
                  <a:pt x="8" y="0"/>
                </a:lnTo>
                <a:lnTo>
                  <a:pt x="40" y="24"/>
                </a:lnTo>
                <a:lnTo>
                  <a:pt x="40" y="32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79" name="Freeform 731"/>
          <p:cNvSpPr>
            <a:spLocks/>
          </p:cNvSpPr>
          <p:nvPr/>
        </p:nvSpPr>
        <p:spPr bwMode="auto">
          <a:xfrm>
            <a:off x="6299200" y="5651500"/>
            <a:ext cx="76200" cy="50800"/>
          </a:xfrm>
          <a:custGeom>
            <a:avLst/>
            <a:gdLst>
              <a:gd name="T0" fmla="*/ 120967500 w 48"/>
              <a:gd name="T1" fmla="*/ 40322500 h 32"/>
              <a:gd name="T2" fmla="*/ 100806250 w 48"/>
              <a:gd name="T3" fmla="*/ 80645000 h 32"/>
              <a:gd name="T4" fmla="*/ 0 w 48"/>
              <a:gd name="T5" fmla="*/ 40322500 h 32"/>
              <a:gd name="T6" fmla="*/ 20161250 w 48"/>
              <a:gd name="T7" fmla="*/ 0 h 32"/>
              <a:gd name="T8" fmla="*/ 120967500 w 48"/>
              <a:gd name="T9" fmla="*/ 40322500 h 32"/>
              <a:gd name="T10" fmla="*/ 120967500 w 48"/>
              <a:gd name="T11" fmla="*/ 4032250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"/>
              <a:gd name="T19" fmla="*/ 0 h 32"/>
              <a:gd name="T20" fmla="*/ 48 w 48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" h="32">
                <a:moveTo>
                  <a:pt x="48" y="16"/>
                </a:moveTo>
                <a:lnTo>
                  <a:pt x="40" y="32"/>
                </a:lnTo>
                <a:lnTo>
                  <a:pt x="0" y="16"/>
                </a:lnTo>
                <a:lnTo>
                  <a:pt x="8" y="0"/>
                </a:lnTo>
                <a:lnTo>
                  <a:pt x="48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80" name="Freeform 732"/>
          <p:cNvSpPr>
            <a:spLocks/>
          </p:cNvSpPr>
          <p:nvPr/>
        </p:nvSpPr>
        <p:spPr bwMode="auto">
          <a:xfrm>
            <a:off x="6261100" y="5638800"/>
            <a:ext cx="50800" cy="38100"/>
          </a:xfrm>
          <a:custGeom>
            <a:avLst/>
            <a:gdLst>
              <a:gd name="T0" fmla="*/ 60483750 w 32"/>
              <a:gd name="T1" fmla="*/ 60483750 h 24"/>
              <a:gd name="T2" fmla="*/ 60483750 w 32"/>
              <a:gd name="T3" fmla="*/ 60483750 h 24"/>
              <a:gd name="T4" fmla="*/ 0 w 32"/>
              <a:gd name="T5" fmla="*/ 40322500 h 24"/>
              <a:gd name="T6" fmla="*/ 20161250 w 32"/>
              <a:gd name="T7" fmla="*/ 0 h 24"/>
              <a:gd name="T8" fmla="*/ 80645000 w 32"/>
              <a:gd name="T9" fmla="*/ 20161250 h 24"/>
              <a:gd name="T10" fmla="*/ 60483750 w 32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24"/>
              <a:gd name="T20" fmla="*/ 32 w 32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24">
                <a:moveTo>
                  <a:pt x="24" y="24"/>
                </a:moveTo>
                <a:lnTo>
                  <a:pt x="24" y="24"/>
                </a:lnTo>
                <a:lnTo>
                  <a:pt x="0" y="16"/>
                </a:lnTo>
                <a:lnTo>
                  <a:pt x="8" y="0"/>
                </a:lnTo>
                <a:lnTo>
                  <a:pt x="32" y="8"/>
                </a:lnTo>
                <a:lnTo>
                  <a:pt x="24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81" name="Freeform 733"/>
          <p:cNvSpPr>
            <a:spLocks/>
          </p:cNvSpPr>
          <p:nvPr/>
        </p:nvSpPr>
        <p:spPr bwMode="auto">
          <a:xfrm>
            <a:off x="6223000" y="5626100"/>
            <a:ext cx="50800" cy="38100"/>
          </a:xfrm>
          <a:custGeom>
            <a:avLst/>
            <a:gdLst>
              <a:gd name="T0" fmla="*/ 80645000 w 32"/>
              <a:gd name="T1" fmla="*/ 20161250 h 24"/>
              <a:gd name="T2" fmla="*/ 60483750 w 32"/>
              <a:gd name="T3" fmla="*/ 60483750 h 24"/>
              <a:gd name="T4" fmla="*/ 0 w 32"/>
              <a:gd name="T5" fmla="*/ 40322500 h 24"/>
              <a:gd name="T6" fmla="*/ 0 w 32"/>
              <a:gd name="T7" fmla="*/ 0 h 24"/>
              <a:gd name="T8" fmla="*/ 80645000 w 32"/>
              <a:gd name="T9" fmla="*/ 20161250 h 24"/>
              <a:gd name="T10" fmla="*/ 80645000 w 32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24"/>
              <a:gd name="T20" fmla="*/ 32 w 32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24">
                <a:moveTo>
                  <a:pt x="32" y="8"/>
                </a:moveTo>
                <a:lnTo>
                  <a:pt x="24" y="24"/>
                </a:lnTo>
                <a:lnTo>
                  <a:pt x="0" y="16"/>
                </a:lnTo>
                <a:lnTo>
                  <a:pt x="0" y="0"/>
                </a:lnTo>
                <a:lnTo>
                  <a:pt x="32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82" name="Freeform 734"/>
          <p:cNvSpPr>
            <a:spLocks/>
          </p:cNvSpPr>
          <p:nvPr/>
        </p:nvSpPr>
        <p:spPr bwMode="auto">
          <a:xfrm>
            <a:off x="6159500" y="5626100"/>
            <a:ext cx="63500" cy="25400"/>
          </a:xfrm>
          <a:custGeom>
            <a:avLst/>
            <a:gdLst>
              <a:gd name="T0" fmla="*/ 100806250 w 40"/>
              <a:gd name="T1" fmla="*/ 0 h 16"/>
              <a:gd name="T2" fmla="*/ 100806250 w 40"/>
              <a:gd name="T3" fmla="*/ 40322500 h 16"/>
              <a:gd name="T4" fmla="*/ 0 w 40"/>
              <a:gd name="T5" fmla="*/ 40322500 h 16"/>
              <a:gd name="T6" fmla="*/ 0 w 40"/>
              <a:gd name="T7" fmla="*/ 0 h 16"/>
              <a:gd name="T8" fmla="*/ 100806250 w 40"/>
              <a:gd name="T9" fmla="*/ 0 h 16"/>
              <a:gd name="T10" fmla="*/ 100806250 w 40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16"/>
              <a:gd name="T20" fmla="*/ 40 w 40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16">
                <a:moveTo>
                  <a:pt x="40" y="0"/>
                </a:moveTo>
                <a:lnTo>
                  <a:pt x="40" y="16"/>
                </a:lnTo>
                <a:lnTo>
                  <a:pt x="0" y="16"/>
                </a:lnTo>
                <a:lnTo>
                  <a:pt x="0" y="0"/>
                </a:lnTo>
                <a:lnTo>
                  <a:pt x="4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83" name="Freeform 735"/>
          <p:cNvSpPr>
            <a:spLocks/>
          </p:cNvSpPr>
          <p:nvPr/>
        </p:nvSpPr>
        <p:spPr bwMode="auto">
          <a:xfrm>
            <a:off x="6096000" y="5626100"/>
            <a:ext cx="63500" cy="38100"/>
          </a:xfrm>
          <a:custGeom>
            <a:avLst/>
            <a:gdLst>
              <a:gd name="T0" fmla="*/ 100806250 w 40"/>
              <a:gd name="T1" fmla="*/ 0 h 24"/>
              <a:gd name="T2" fmla="*/ 100806250 w 40"/>
              <a:gd name="T3" fmla="*/ 40322500 h 24"/>
              <a:gd name="T4" fmla="*/ 0 w 40"/>
              <a:gd name="T5" fmla="*/ 60483750 h 24"/>
              <a:gd name="T6" fmla="*/ 0 w 40"/>
              <a:gd name="T7" fmla="*/ 20161250 h 24"/>
              <a:gd name="T8" fmla="*/ 100806250 w 40"/>
              <a:gd name="T9" fmla="*/ 0 h 24"/>
              <a:gd name="T10" fmla="*/ 100806250 w 40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24"/>
              <a:gd name="T20" fmla="*/ 40 w 40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24">
                <a:moveTo>
                  <a:pt x="40" y="0"/>
                </a:moveTo>
                <a:lnTo>
                  <a:pt x="40" y="16"/>
                </a:lnTo>
                <a:lnTo>
                  <a:pt x="0" y="24"/>
                </a:lnTo>
                <a:lnTo>
                  <a:pt x="0" y="8"/>
                </a:lnTo>
                <a:lnTo>
                  <a:pt x="4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84" name="Freeform 736"/>
          <p:cNvSpPr>
            <a:spLocks/>
          </p:cNvSpPr>
          <p:nvPr/>
        </p:nvSpPr>
        <p:spPr bwMode="auto">
          <a:xfrm>
            <a:off x="6045200" y="5638800"/>
            <a:ext cx="50800" cy="38100"/>
          </a:xfrm>
          <a:custGeom>
            <a:avLst/>
            <a:gdLst>
              <a:gd name="T0" fmla="*/ 80645000 w 32"/>
              <a:gd name="T1" fmla="*/ 0 h 24"/>
              <a:gd name="T2" fmla="*/ 80645000 w 32"/>
              <a:gd name="T3" fmla="*/ 40322500 h 24"/>
              <a:gd name="T4" fmla="*/ 0 w 32"/>
              <a:gd name="T5" fmla="*/ 60483750 h 24"/>
              <a:gd name="T6" fmla="*/ 0 w 32"/>
              <a:gd name="T7" fmla="*/ 20161250 h 24"/>
              <a:gd name="T8" fmla="*/ 80645000 w 32"/>
              <a:gd name="T9" fmla="*/ 0 h 24"/>
              <a:gd name="T10" fmla="*/ 80645000 w 32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24"/>
              <a:gd name="T20" fmla="*/ 32 w 32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24">
                <a:moveTo>
                  <a:pt x="32" y="0"/>
                </a:moveTo>
                <a:lnTo>
                  <a:pt x="32" y="16"/>
                </a:lnTo>
                <a:lnTo>
                  <a:pt x="0" y="24"/>
                </a:lnTo>
                <a:lnTo>
                  <a:pt x="0" y="8"/>
                </a:lnTo>
                <a:lnTo>
                  <a:pt x="32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85" name="Freeform 737"/>
          <p:cNvSpPr>
            <a:spLocks/>
          </p:cNvSpPr>
          <p:nvPr/>
        </p:nvSpPr>
        <p:spPr bwMode="auto">
          <a:xfrm>
            <a:off x="5981700" y="5651500"/>
            <a:ext cx="63500" cy="38100"/>
          </a:xfrm>
          <a:custGeom>
            <a:avLst/>
            <a:gdLst>
              <a:gd name="T0" fmla="*/ 100806250 w 40"/>
              <a:gd name="T1" fmla="*/ 40322500 h 24"/>
              <a:gd name="T2" fmla="*/ 100806250 w 40"/>
              <a:gd name="T3" fmla="*/ 40322500 h 24"/>
              <a:gd name="T4" fmla="*/ 20161250 w 40"/>
              <a:gd name="T5" fmla="*/ 60483750 h 24"/>
              <a:gd name="T6" fmla="*/ 0 w 40"/>
              <a:gd name="T7" fmla="*/ 20161250 h 24"/>
              <a:gd name="T8" fmla="*/ 100806250 w 40"/>
              <a:gd name="T9" fmla="*/ 0 h 24"/>
              <a:gd name="T10" fmla="*/ 100806250 w 40"/>
              <a:gd name="T11" fmla="*/ 4032250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24"/>
              <a:gd name="T20" fmla="*/ 40 w 40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24">
                <a:moveTo>
                  <a:pt x="40" y="16"/>
                </a:moveTo>
                <a:lnTo>
                  <a:pt x="40" y="16"/>
                </a:lnTo>
                <a:lnTo>
                  <a:pt x="8" y="24"/>
                </a:lnTo>
                <a:lnTo>
                  <a:pt x="0" y="8"/>
                </a:lnTo>
                <a:lnTo>
                  <a:pt x="40" y="0"/>
                </a:lnTo>
                <a:lnTo>
                  <a:pt x="4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86" name="Freeform 738"/>
          <p:cNvSpPr>
            <a:spLocks/>
          </p:cNvSpPr>
          <p:nvPr/>
        </p:nvSpPr>
        <p:spPr bwMode="auto">
          <a:xfrm>
            <a:off x="5943600" y="5664200"/>
            <a:ext cx="50800" cy="50800"/>
          </a:xfrm>
          <a:custGeom>
            <a:avLst/>
            <a:gdLst>
              <a:gd name="T0" fmla="*/ 60483750 w 32"/>
              <a:gd name="T1" fmla="*/ 0 h 32"/>
              <a:gd name="T2" fmla="*/ 80645000 w 32"/>
              <a:gd name="T3" fmla="*/ 40322500 h 32"/>
              <a:gd name="T4" fmla="*/ 20161250 w 32"/>
              <a:gd name="T5" fmla="*/ 80645000 h 32"/>
              <a:gd name="T6" fmla="*/ 0 w 32"/>
              <a:gd name="T7" fmla="*/ 40322500 h 32"/>
              <a:gd name="T8" fmla="*/ 60483750 w 32"/>
              <a:gd name="T9" fmla="*/ 0 h 32"/>
              <a:gd name="T10" fmla="*/ 60483750 w 32"/>
              <a:gd name="T11" fmla="*/ 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32"/>
              <a:gd name="T20" fmla="*/ 32 w 32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32">
                <a:moveTo>
                  <a:pt x="24" y="0"/>
                </a:moveTo>
                <a:lnTo>
                  <a:pt x="32" y="16"/>
                </a:lnTo>
                <a:lnTo>
                  <a:pt x="8" y="32"/>
                </a:lnTo>
                <a:lnTo>
                  <a:pt x="0" y="16"/>
                </a:lnTo>
                <a:lnTo>
                  <a:pt x="24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87" name="Freeform 739"/>
          <p:cNvSpPr>
            <a:spLocks/>
          </p:cNvSpPr>
          <p:nvPr/>
        </p:nvSpPr>
        <p:spPr bwMode="auto">
          <a:xfrm>
            <a:off x="5905500" y="5689600"/>
            <a:ext cx="50800" cy="50800"/>
          </a:xfrm>
          <a:custGeom>
            <a:avLst/>
            <a:gdLst>
              <a:gd name="T0" fmla="*/ 60483750 w 32"/>
              <a:gd name="T1" fmla="*/ 0 h 32"/>
              <a:gd name="T2" fmla="*/ 80645000 w 32"/>
              <a:gd name="T3" fmla="*/ 40322500 h 32"/>
              <a:gd name="T4" fmla="*/ 40322500 w 32"/>
              <a:gd name="T5" fmla="*/ 80645000 h 32"/>
              <a:gd name="T6" fmla="*/ 0 w 32"/>
              <a:gd name="T7" fmla="*/ 60483750 h 32"/>
              <a:gd name="T8" fmla="*/ 60483750 w 32"/>
              <a:gd name="T9" fmla="*/ 0 h 32"/>
              <a:gd name="T10" fmla="*/ 60483750 w 32"/>
              <a:gd name="T11" fmla="*/ 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32"/>
              <a:gd name="T20" fmla="*/ 32 w 32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32">
                <a:moveTo>
                  <a:pt x="24" y="0"/>
                </a:moveTo>
                <a:lnTo>
                  <a:pt x="32" y="16"/>
                </a:lnTo>
                <a:lnTo>
                  <a:pt x="16" y="32"/>
                </a:lnTo>
                <a:lnTo>
                  <a:pt x="0" y="24"/>
                </a:lnTo>
                <a:lnTo>
                  <a:pt x="24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88" name="Freeform 740"/>
          <p:cNvSpPr>
            <a:spLocks/>
          </p:cNvSpPr>
          <p:nvPr/>
        </p:nvSpPr>
        <p:spPr bwMode="auto">
          <a:xfrm>
            <a:off x="5880100" y="5715000"/>
            <a:ext cx="50800" cy="50800"/>
          </a:xfrm>
          <a:custGeom>
            <a:avLst/>
            <a:gdLst>
              <a:gd name="T0" fmla="*/ 80645000 w 32"/>
              <a:gd name="T1" fmla="*/ 40322500 h 32"/>
              <a:gd name="T2" fmla="*/ 80645000 w 32"/>
              <a:gd name="T3" fmla="*/ 40322500 h 32"/>
              <a:gd name="T4" fmla="*/ 20161250 w 32"/>
              <a:gd name="T5" fmla="*/ 80645000 h 32"/>
              <a:gd name="T6" fmla="*/ 0 w 32"/>
              <a:gd name="T7" fmla="*/ 40322500 h 32"/>
              <a:gd name="T8" fmla="*/ 40322500 w 32"/>
              <a:gd name="T9" fmla="*/ 0 h 32"/>
              <a:gd name="T10" fmla="*/ 80645000 w 32"/>
              <a:gd name="T11" fmla="*/ 4032250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32"/>
              <a:gd name="T20" fmla="*/ 32 w 32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32">
                <a:moveTo>
                  <a:pt x="32" y="16"/>
                </a:moveTo>
                <a:lnTo>
                  <a:pt x="32" y="16"/>
                </a:lnTo>
                <a:lnTo>
                  <a:pt x="8" y="32"/>
                </a:lnTo>
                <a:lnTo>
                  <a:pt x="0" y="16"/>
                </a:lnTo>
                <a:lnTo>
                  <a:pt x="16" y="0"/>
                </a:lnTo>
                <a:lnTo>
                  <a:pt x="32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89" name="Freeform 741"/>
          <p:cNvSpPr>
            <a:spLocks/>
          </p:cNvSpPr>
          <p:nvPr/>
        </p:nvSpPr>
        <p:spPr bwMode="auto">
          <a:xfrm>
            <a:off x="5867400" y="5740400"/>
            <a:ext cx="38100" cy="50800"/>
          </a:xfrm>
          <a:custGeom>
            <a:avLst/>
            <a:gdLst>
              <a:gd name="T0" fmla="*/ 20161250 w 24"/>
              <a:gd name="T1" fmla="*/ 0 h 32"/>
              <a:gd name="T2" fmla="*/ 60483750 w 24"/>
              <a:gd name="T3" fmla="*/ 20161250 h 32"/>
              <a:gd name="T4" fmla="*/ 40322500 w 24"/>
              <a:gd name="T5" fmla="*/ 80645000 h 32"/>
              <a:gd name="T6" fmla="*/ 0 w 24"/>
              <a:gd name="T7" fmla="*/ 80645000 h 32"/>
              <a:gd name="T8" fmla="*/ 20161250 w 24"/>
              <a:gd name="T9" fmla="*/ 20161250 h 32"/>
              <a:gd name="T10" fmla="*/ 20161250 w 24"/>
              <a:gd name="T11" fmla="*/ 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32"/>
              <a:gd name="T20" fmla="*/ 24 w 24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32">
                <a:moveTo>
                  <a:pt x="8" y="0"/>
                </a:moveTo>
                <a:lnTo>
                  <a:pt x="24" y="8"/>
                </a:lnTo>
                <a:lnTo>
                  <a:pt x="16" y="32"/>
                </a:lnTo>
                <a:lnTo>
                  <a:pt x="0" y="32"/>
                </a:lnTo>
                <a:lnTo>
                  <a:pt x="8" y="8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90" name="Freeform 742"/>
          <p:cNvSpPr>
            <a:spLocks/>
          </p:cNvSpPr>
          <p:nvPr/>
        </p:nvSpPr>
        <p:spPr bwMode="auto">
          <a:xfrm>
            <a:off x="5867400" y="5791200"/>
            <a:ext cx="25400" cy="38100"/>
          </a:xfrm>
          <a:custGeom>
            <a:avLst/>
            <a:gdLst>
              <a:gd name="T0" fmla="*/ 0 w 16"/>
              <a:gd name="T1" fmla="*/ 0 h 24"/>
              <a:gd name="T2" fmla="*/ 40322500 w 16"/>
              <a:gd name="T3" fmla="*/ 0 h 24"/>
              <a:gd name="T4" fmla="*/ 40322500 w 16"/>
              <a:gd name="T5" fmla="*/ 60483750 h 24"/>
              <a:gd name="T6" fmla="*/ 0 w 16"/>
              <a:gd name="T7" fmla="*/ 60483750 h 24"/>
              <a:gd name="T8" fmla="*/ 0 w 16"/>
              <a:gd name="T9" fmla="*/ 0 h 24"/>
              <a:gd name="T10" fmla="*/ 0 w 16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0" y="0"/>
                </a:moveTo>
                <a:lnTo>
                  <a:pt x="16" y="0"/>
                </a:lnTo>
                <a:lnTo>
                  <a:pt x="16" y="24"/>
                </a:lnTo>
                <a:lnTo>
                  <a:pt x="0" y="24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91" name="Freeform 743"/>
          <p:cNvSpPr>
            <a:spLocks/>
          </p:cNvSpPr>
          <p:nvPr/>
        </p:nvSpPr>
        <p:spPr bwMode="auto">
          <a:xfrm>
            <a:off x="5867400" y="5816600"/>
            <a:ext cx="38100" cy="50800"/>
          </a:xfrm>
          <a:custGeom>
            <a:avLst/>
            <a:gdLst>
              <a:gd name="T0" fmla="*/ 0 w 24"/>
              <a:gd name="T1" fmla="*/ 20161250 h 32"/>
              <a:gd name="T2" fmla="*/ 40322500 w 24"/>
              <a:gd name="T3" fmla="*/ 0 h 32"/>
              <a:gd name="T4" fmla="*/ 60483750 w 24"/>
              <a:gd name="T5" fmla="*/ 60483750 h 32"/>
              <a:gd name="T6" fmla="*/ 20161250 w 24"/>
              <a:gd name="T7" fmla="*/ 80645000 h 32"/>
              <a:gd name="T8" fmla="*/ 0 w 24"/>
              <a:gd name="T9" fmla="*/ 20161250 h 32"/>
              <a:gd name="T10" fmla="*/ 0 w 24"/>
              <a:gd name="T11" fmla="*/ 2016125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32"/>
              <a:gd name="T20" fmla="*/ 24 w 24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32">
                <a:moveTo>
                  <a:pt x="0" y="8"/>
                </a:moveTo>
                <a:lnTo>
                  <a:pt x="16" y="0"/>
                </a:lnTo>
                <a:lnTo>
                  <a:pt x="24" y="24"/>
                </a:lnTo>
                <a:lnTo>
                  <a:pt x="8" y="32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92" name="Freeform 744"/>
          <p:cNvSpPr>
            <a:spLocks/>
          </p:cNvSpPr>
          <p:nvPr/>
        </p:nvSpPr>
        <p:spPr bwMode="auto">
          <a:xfrm>
            <a:off x="5880100" y="5854700"/>
            <a:ext cx="50800" cy="50800"/>
          </a:xfrm>
          <a:custGeom>
            <a:avLst/>
            <a:gdLst>
              <a:gd name="T0" fmla="*/ 0 w 32"/>
              <a:gd name="T1" fmla="*/ 20161250 h 32"/>
              <a:gd name="T2" fmla="*/ 20161250 w 32"/>
              <a:gd name="T3" fmla="*/ 0 h 32"/>
              <a:gd name="T4" fmla="*/ 80645000 w 32"/>
              <a:gd name="T5" fmla="*/ 60483750 h 32"/>
              <a:gd name="T6" fmla="*/ 40322500 w 32"/>
              <a:gd name="T7" fmla="*/ 80645000 h 32"/>
              <a:gd name="T8" fmla="*/ 0 w 32"/>
              <a:gd name="T9" fmla="*/ 20161250 h 32"/>
              <a:gd name="T10" fmla="*/ 0 w 32"/>
              <a:gd name="T11" fmla="*/ 2016125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32"/>
              <a:gd name="T20" fmla="*/ 32 w 32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32">
                <a:moveTo>
                  <a:pt x="0" y="8"/>
                </a:moveTo>
                <a:lnTo>
                  <a:pt x="8" y="0"/>
                </a:lnTo>
                <a:lnTo>
                  <a:pt x="32" y="24"/>
                </a:lnTo>
                <a:lnTo>
                  <a:pt x="16" y="32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93" name="Freeform 745"/>
          <p:cNvSpPr>
            <a:spLocks/>
          </p:cNvSpPr>
          <p:nvPr/>
        </p:nvSpPr>
        <p:spPr bwMode="auto">
          <a:xfrm>
            <a:off x="5905500" y="5892800"/>
            <a:ext cx="50800" cy="38100"/>
          </a:xfrm>
          <a:custGeom>
            <a:avLst/>
            <a:gdLst>
              <a:gd name="T0" fmla="*/ 0 w 32"/>
              <a:gd name="T1" fmla="*/ 20161250 h 24"/>
              <a:gd name="T2" fmla="*/ 40322500 w 32"/>
              <a:gd name="T3" fmla="*/ 0 h 24"/>
              <a:gd name="T4" fmla="*/ 80645000 w 32"/>
              <a:gd name="T5" fmla="*/ 40322500 h 24"/>
              <a:gd name="T6" fmla="*/ 60483750 w 32"/>
              <a:gd name="T7" fmla="*/ 60483750 h 24"/>
              <a:gd name="T8" fmla="*/ 0 w 32"/>
              <a:gd name="T9" fmla="*/ 20161250 h 24"/>
              <a:gd name="T10" fmla="*/ 0 w 32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24"/>
              <a:gd name="T20" fmla="*/ 32 w 32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24">
                <a:moveTo>
                  <a:pt x="0" y="8"/>
                </a:moveTo>
                <a:lnTo>
                  <a:pt x="16" y="0"/>
                </a:lnTo>
                <a:lnTo>
                  <a:pt x="32" y="16"/>
                </a:lnTo>
                <a:lnTo>
                  <a:pt x="24" y="24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94" name="Freeform 746"/>
          <p:cNvSpPr>
            <a:spLocks/>
          </p:cNvSpPr>
          <p:nvPr/>
        </p:nvSpPr>
        <p:spPr bwMode="auto">
          <a:xfrm>
            <a:off x="5943600" y="5918200"/>
            <a:ext cx="25400" cy="38100"/>
          </a:xfrm>
          <a:custGeom>
            <a:avLst/>
            <a:gdLst>
              <a:gd name="T0" fmla="*/ 0 w 16"/>
              <a:gd name="T1" fmla="*/ 20161250 h 24"/>
              <a:gd name="T2" fmla="*/ 20161250 w 16"/>
              <a:gd name="T3" fmla="*/ 0 h 24"/>
              <a:gd name="T4" fmla="*/ 40322500 w 16"/>
              <a:gd name="T5" fmla="*/ 20161250 h 24"/>
              <a:gd name="T6" fmla="*/ 20161250 w 16"/>
              <a:gd name="T7" fmla="*/ 60483750 h 24"/>
              <a:gd name="T8" fmla="*/ 0 w 16"/>
              <a:gd name="T9" fmla="*/ 40322500 h 24"/>
              <a:gd name="T10" fmla="*/ 0 w 16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0" y="8"/>
                </a:moveTo>
                <a:lnTo>
                  <a:pt x="8" y="0"/>
                </a:lnTo>
                <a:lnTo>
                  <a:pt x="16" y="8"/>
                </a:lnTo>
                <a:lnTo>
                  <a:pt x="8" y="24"/>
                </a:lnTo>
                <a:lnTo>
                  <a:pt x="0" y="16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95" name="Freeform 747"/>
          <p:cNvSpPr>
            <a:spLocks/>
          </p:cNvSpPr>
          <p:nvPr/>
        </p:nvSpPr>
        <p:spPr bwMode="auto">
          <a:xfrm>
            <a:off x="5956300" y="5930900"/>
            <a:ext cx="63500" cy="50800"/>
          </a:xfrm>
          <a:custGeom>
            <a:avLst/>
            <a:gdLst>
              <a:gd name="T0" fmla="*/ 0 w 40"/>
              <a:gd name="T1" fmla="*/ 40322500 h 32"/>
              <a:gd name="T2" fmla="*/ 20161250 w 40"/>
              <a:gd name="T3" fmla="*/ 0 h 32"/>
              <a:gd name="T4" fmla="*/ 100806250 w 40"/>
              <a:gd name="T5" fmla="*/ 40322500 h 32"/>
              <a:gd name="T6" fmla="*/ 80645000 w 40"/>
              <a:gd name="T7" fmla="*/ 80645000 h 32"/>
              <a:gd name="T8" fmla="*/ 0 w 40"/>
              <a:gd name="T9" fmla="*/ 40322500 h 32"/>
              <a:gd name="T10" fmla="*/ 0 w 40"/>
              <a:gd name="T11" fmla="*/ 4032250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32"/>
              <a:gd name="T20" fmla="*/ 40 w 40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32">
                <a:moveTo>
                  <a:pt x="0" y="16"/>
                </a:moveTo>
                <a:lnTo>
                  <a:pt x="8" y="0"/>
                </a:lnTo>
                <a:lnTo>
                  <a:pt x="40" y="16"/>
                </a:lnTo>
                <a:lnTo>
                  <a:pt x="32" y="32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96" name="Freeform 748"/>
          <p:cNvSpPr>
            <a:spLocks/>
          </p:cNvSpPr>
          <p:nvPr/>
        </p:nvSpPr>
        <p:spPr bwMode="auto">
          <a:xfrm>
            <a:off x="6007100" y="5956300"/>
            <a:ext cx="63500" cy="38100"/>
          </a:xfrm>
          <a:custGeom>
            <a:avLst/>
            <a:gdLst>
              <a:gd name="T0" fmla="*/ 0 w 40"/>
              <a:gd name="T1" fmla="*/ 40322500 h 24"/>
              <a:gd name="T2" fmla="*/ 20161250 w 40"/>
              <a:gd name="T3" fmla="*/ 0 h 24"/>
              <a:gd name="T4" fmla="*/ 100806250 w 40"/>
              <a:gd name="T5" fmla="*/ 20161250 h 24"/>
              <a:gd name="T6" fmla="*/ 80645000 w 40"/>
              <a:gd name="T7" fmla="*/ 60483750 h 24"/>
              <a:gd name="T8" fmla="*/ 0 w 40"/>
              <a:gd name="T9" fmla="*/ 40322500 h 24"/>
              <a:gd name="T10" fmla="*/ 0 w 40"/>
              <a:gd name="T11" fmla="*/ 4032250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24"/>
              <a:gd name="T20" fmla="*/ 40 w 40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24">
                <a:moveTo>
                  <a:pt x="0" y="16"/>
                </a:moveTo>
                <a:lnTo>
                  <a:pt x="8" y="0"/>
                </a:lnTo>
                <a:lnTo>
                  <a:pt x="40" y="8"/>
                </a:lnTo>
                <a:lnTo>
                  <a:pt x="32" y="24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97" name="Freeform 749"/>
          <p:cNvSpPr>
            <a:spLocks/>
          </p:cNvSpPr>
          <p:nvPr/>
        </p:nvSpPr>
        <p:spPr bwMode="auto">
          <a:xfrm>
            <a:off x="6057900" y="5969000"/>
            <a:ext cx="63500" cy="50800"/>
          </a:xfrm>
          <a:custGeom>
            <a:avLst/>
            <a:gdLst>
              <a:gd name="T0" fmla="*/ 0 w 40"/>
              <a:gd name="T1" fmla="*/ 40322500 h 32"/>
              <a:gd name="T2" fmla="*/ 20161250 w 40"/>
              <a:gd name="T3" fmla="*/ 0 h 32"/>
              <a:gd name="T4" fmla="*/ 100806250 w 40"/>
              <a:gd name="T5" fmla="*/ 40322500 h 32"/>
              <a:gd name="T6" fmla="*/ 100806250 w 40"/>
              <a:gd name="T7" fmla="*/ 80645000 h 32"/>
              <a:gd name="T8" fmla="*/ 0 w 40"/>
              <a:gd name="T9" fmla="*/ 40322500 h 32"/>
              <a:gd name="T10" fmla="*/ 0 w 40"/>
              <a:gd name="T11" fmla="*/ 4032250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32"/>
              <a:gd name="T20" fmla="*/ 40 w 40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32">
                <a:moveTo>
                  <a:pt x="0" y="16"/>
                </a:moveTo>
                <a:lnTo>
                  <a:pt x="8" y="0"/>
                </a:lnTo>
                <a:lnTo>
                  <a:pt x="40" y="16"/>
                </a:lnTo>
                <a:lnTo>
                  <a:pt x="40" y="32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98" name="Freeform 750"/>
          <p:cNvSpPr>
            <a:spLocks/>
          </p:cNvSpPr>
          <p:nvPr/>
        </p:nvSpPr>
        <p:spPr bwMode="auto">
          <a:xfrm>
            <a:off x="6121400" y="5994400"/>
            <a:ext cx="76200" cy="25400"/>
          </a:xfrm>
          <a:custGeom>
            <a:avLst/>
            <a:gdLst>
              <a:gd name="T0" fmla="*/ 0 w 48"/>
              <a:gd name="T1" fmla="*/ 40322500 h 16"/>
              <a:gd name="T2" fmla="*/ 0 w 48"/>
              <a:gd name="T3" fmla="*/ 0 h 16"/>
              <a:gd name="T4" fmla="*/ 120967500 w 48"/>
              <a:gd name="T5" fmla="*/ 0 h 16"/>
              <a:gd name="T6" fmla="*/ 120967500 w 48"/>
              <a:gd name="T7" fmla="*/ 40322500 h 16"/>
              <a:gd name="T8" fmla="*/ 0 w 48"/>
              <a:gd name="T9" fmla="*/ 40322500 h 16"/>
              <a:gd name="T10" fmla="*/ 0 w 4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"/>
              <a:gd name="T19" fmla="*/ 0 h 16"/>
              <a:gd name="T20" fmla="*/ 48 w 4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" h="16">
                <a:moveTo>
                  <a:pt x="0" y="16"/>
                </a:moveTo>
                <a:lnTo>
                  <a:pt x="0" y="0"/>
                </a:lnTo>
                <a:lnTo>
                  <a:pt x="48" y="0"/>
                </a:lnTo>
                <a:lnTo>
                  <a:pt x="4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399" name="Freeform 751"/>
          <p:cNvSpPr>
            <a:spLocks/>
          </p:cNvSpPr>
          <p:nvPr/>
        </p:nvSpPr>
        <p:spPr bwMode="auto">
          <a:xfrm>
            <a:off x="6197600" y="5994400"/>
            <a:ext cx="76200" cy="25400"/>
          </a:xfrm>
          <a:custGeom>
            <a:avLst/>
            <a:gdLst>
              <a:gd name="T0" fmla="*/ 0 w 48"/>
              <a:gd name="T1" fmla="*/ 40322500 h 16"/>
              <a:gd name="T2" fmla="*/ 0 w 48"/>
              <a:gd name="T3" fmla="*/ 0 h 16"/>
              <a:gd name="T4" fmla="*/ 120967500 w 48"/>
              <a:gd name="T5" fmla="*/ 0 h 16"/>
              <a:gd name="T6" fmla="*/ 120967500 w 48"/>
              <a:gd name="T7" fmla="*/ 40322500 h 16"/>
              <a:gd name="T8" fmla="*/ 0 w 48"/>
              <a:gd name="T9" fmla="*/ 40322500 h 16"/>
              <a:gd name="T10" fmla="*/ 0 w 4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"/>
              <a:gd name="T19" fmla="*/ 0 h 16"/>
              <a:gd name="T20" fmla="*/ 48 w 4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" h="16">
                <a:moveTo>
                  <a:pt x="0" y="16"/>
                </a:moveTo>
                <a:lnTo>
                  <a:pt x="0" y="0"/>
                </a:lnTo>
                <a:lnTo>
                  <a:pt x="48" y="0"/>
                </a:lnTo>
                <a:lnTo>
                  <a:pt x="4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00" name="Freeform 752"/>
          <p:cNvSpPr>
            <a:spLocks/>
          </p:cNvSpPr>
          <p:nvPr/>
        </p:nvSpPr>
        <p:spPr bwMode="auto">
          <a:xfrm>
            <a:off x="6261100" y="5969000"/>
            <a:ext cx="76200" cy="50800"/>
          </a:xfrm>
          <a:custGeom>
            <a:avLst/>
            <a:gdLst>
              <a:gd name="T0" fmla="*/ 20161250 w 48"/>
              <a:gd name="T1" fmla="*/ 80645000 h 32"/>
              <a:gd name="T2" fmla="*/ 0 w 48"/>
              <a:gd name="T3" fmla="*/ 40322500 h 32"/>
              <a:gd name="T4" fmla="*/ 120967500 w 48"/>
              <a:gd name="T5" fmla="*/ 0 h 32"/>
              <a:gd name="T6" fmla="*/ 120967500 w 48"/>
              <a:gd name="T7" fmla="*/ 40322500 h 32"/>
              <a:gd name="T8" fmla="*/ 20161250 w 48"/>
              <a:gd name="T9" fmla="*/ 80645000 h 32"/>
              <a:gd name="T10" fmla="*/ 20161250 w 48"/>
              <a:gd name="T11" fmla="*/ 8064500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"/>
              <a:gd name="T19" fmla="*/ 0 h 32"/>
              <a:gd name="T20" fmla="*/ 48 w 48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" h="32">
                <a:moveTo>
                  <a:pt x="8" y="32"/>
                </a:moveTo>
                <a:lnTo>
                  <a:pt x="0" y="16"/>
                </a:lnTo>
                <a:lnTo>
                  <a:pt x="48" y="0"/>
                </a:lnTo>
                <a:lnTo>
                  <a:pt x="48" y="16"/>
                </a:lnTo>
                <a:lnTo>
                  <a:pt x="8" y="32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01" name="Freeform 753"/>
          <p:cNvSpPr>
            <a:spLocks/>
          </p:cNvSpPr>
          <p:nvPr/>
        </p:nvSpPr>
        <p:spPr bwMode="auto">
          <a:xfrm>
            <a:off x="6337300" y="5956300"/>
            <a:ext cx="76200" cy="38100"/>
          </a:xfrm>
          <a:custGeom>
            <a:avLst/>
            <a:gdLst>
              <a:gd name="T0" fmla="*/ 0 w 48"/>
              <a:gd name="T1" fmla="*/ 60483750 h 24"/>
              <a:gd name="T2" fmla="*/ 0 w 48"/>
              <a:gd name="T3" fmla="*/ 20161250 h 24"/>
              <a:gd name="T4" fmla="*/ 100806250 w 48"/>
              <a:gd name="T5" fmla="*/ 0 h 24"/>
              <a:gd name="T6" fmla="*/ 120967500 w 48"/>
              <a:gd name="T7" fmla="*/ 40322500 h 24"/>
              <a:gd name="T8" fmla="*/ 0 w 48"/>
              <a:gd name="T9" fmla="*/ 60483750 h 24"/>
              <a:gd name="T10" fmla="*/ 0 w 48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"/>
              <a:gd name="T19" fmla="*/ 0 h 24"/>
              <a:gd name="T20" fmla="*/ 48 w 48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" h="24">
                <a:moveTo>
                  <a:pt x="0" y="24"/>
                </a:moveTo>
                <a:lnTo>
                  <a:pt x="0" y="8"/>
                </a:lnTo>
                <a:lnTo>
                  <a:pt x="40" y="0"/>
                </a:lnTo>
                <a:lnTo>
                  <a:pt x="48" y="16"/>
                </a:lnTo>
                <a:lnTo>
                  <a:pt x="0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02" name="Freeform 754"/>
          <p:cNvSpPr>
            <a:spLocks/>
          </p:cNvSpPr>
          <p:nvPr/>
        </p:nvSpPr>
        <p:spPr bwMode="auto">
          <a:xfrm>
            <a:off x="6400800" y="5930900"/>
            <a:ext cx="63500" cy="50800"/>
          </a:xfrm>
          <a:custGeom>
            <a:avLst/>
            <a:gdLst>
              <a:gd name="T0" fmla="*/ 20161250 w 40"/>
              <a:gd name="T1" fmla="*/ 80645000 h 32"/>
              <a:gd name="T2" fmla="*/ 0 w 40"/>
              <a:gd name="T3" fmla="*/ 40322500 h 32"/>
              <a:gd name="T4" fmla="*/ 80645000 w 40"/>
              <a:gd name="T5" fmla="*/ 0 h 32"/>
              <a:gd name="T6" fmla="*/ 100806250 w 40"/>
              <a:gd name="T7" fmla="*/ 40322500 h 32"/>
              <a:gd name="T8" fmla="*/ 20161250 w 40"/>
              <a:gd name="T9" fmla="*/ 80645000 h 32"/>
              <a:gd name="T10" fmla="*/ 20161250 w 40"/>
              <a:gd name="T11" fmla="*/ 8064500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32"/>
              <a:gd name="T20" fmla="*/ 40 w 40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32">
                <a:moveTo>
                  <a:pt x="8" y="32"/>
                </a:moveTo>
                <a:lnTo>
                  <a:pt x="0" y="16"/>
                </a:lnTo>
                <a:lnTo>
                  <a:pt x="32" y="0"/>
                </a:lnTo>
                <a:lnTo>
                  <a:pt x="40" y="16"/>
                </a:lnTo>
                <a:lnTo>
                  <a:pt x="8" y="32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03" name="Freeform 755"/>
          <p:cNvSpPr>
            <a:spLocks/>
          </p:cNvSpPr>
          <p:nvPr/>
        </p:nvSpPr>
        <p:spPr bwMode="auto">
          <a:xfrm>
            <a:off x="6451600" y="5905500"/>
            <a:ext cx="63500" cy="50800"/>
          </a:xfrm>
          <a:custGeom>
            <a:avLst/>
            <a:gdLst>
              <a:gd name="T0" fmla="*/ 20161250 w 40"/>
              <a:gd name="T1" fmla="*/ 80645000 h 32"/>
              <a:gd name="T2" fmla="*/ 0 w 40"/>
              <a:gd name="T3" fmla="*/ 40322500 h 32"/>
              <a:gd name="T4" fmla="*/ 80645000 w 40"/>
              <a:gd name="T5" fmla="*/ 0 h 32"/>
              <a:gd name="T6" fmla="*/ 100806250 w 40"/>
              <a:gd name="T7" fmla="*/ 20161250 h 32"/>
              <a:gd name="T8" fmla="*/ 20161250 w 40"/>
              <a:gd name="T9" fmla="*/ 80645000 h 32"/>
              <a:gd name="T10" fmla="*/ 20161250 w 40"/>
              <a:gd name="T11" fmla="*/ 8064500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32"/>
              <a:gd name="T20" fmla="*/ 40 w 40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32">
                <a:moveTo>
                  <a:pt x="8" y="32"/>
                </a:moveTo>
                <a:lnTo>
                  <a:pt x="0" y="16"/>
                </a:lnTo>
                <a:lnTo>
                  <a:pt x="32" y="0"/>
                </a:lnTo>
                <a:lnTo>
                  <a:pt x="40" y="8"/>
                </a:lnTo>
                <a:lnTo>
                  <a:pt x="8" y="32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04" name="Freeform 756"/>
          <p:cNvSpPr>
            <a:spLocks/>
          </p:cNvSpPr>
          <p:nvPr/>
        </p:nvSpPr>
        <p:spPr bwMode="auto">
          <a:xfrm>
            <a:off x="6489700" y="5880100"/>
            <a:ext cx="63500" cy="38100"/>
          </a:xfrm>
          <a:custGeom>
            <a:avLst/>
            <a:gdLst>
              <a:gd name="T0" fmla="*/ 40322500 w 40"/>
              <a:gd name="T1" fmla="*/ 60483750 h 24"/>
              <a:gd name="T2" fmla="*/ 0 w 40"/>
              <a:gd name="T3" fmla="*/ 40322500 h 24"/>
              <a:gd name="T4" fmla="*/ 80645000 w 40"/>
              <a:gd name="T5" fmla="*/ 0 h 24"/>
              <a:gd name="T6" fmla="*/ 100806250 w 40"/>
              <a:gd name="T7" fmla="*/ 20161250 h 24"/>
              <a:gd name="T8" fmla="*/ 40322500 w 40"/>
              <a:gd name="T9" fmla="*/ 60483750 h 24"/>
              <a:gd name="T10" fmla="*/ 40322500 w 40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24"/>
              <a:gd name="T20" fmla="*/ 40 w 40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24">
                <a:moveTo>
                  <a:pt x="16" y="24"/>
                </a:moveTo>
                <a:lnTo>
                  <a:pt x="0" y="16"/>
                </a:lnTo>
                <a:lnTo>
                  <a:pt x="32" y="0"/>
                </a:lnTo>
                <a:lnTo>
                  <a:pt x="40" y="8"/>
                </a:lnTo>
                <a:lnTo>
                  <a:pt x="16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05" name="Freeform 757"/>
          <p:cNvSpPr>
            <a:spLocks/>
          </p:cNvSpPr>
          <p:nvPr/>
        </p:nvSpPr>
        <p:spPr bwMode="auto">
          <a:xfrm>
            <a:off x="6527800" y="5842000"/>
            <a:ext cx="50800" cy="50800"/>
          </a:xfrm>
          <a:custGeom>
            <a:avLst/>
            <a:gdLst>
              <a:gd name="T0" fmla="*/ 40322500 w 32"/>
              <a:gd name="T1" fmla="*/ 80645000 h 32"/>
              <a:gd name="T2" fmla="*/ 0 w 32"/>
              <a:gd name="T3" fmla="*/ 60483750 h 32"/>
              <a:gd name="T4" fmla="*/ 40322500 w 32"/>
              <a:gd name="T5" fmla="*/ 0 h 32"/>
              <a:gd name="T6" fmla="*/ 80645000 w 32"/>
              <a:gd name="T7" fmla="*/ 20161250 h 32"/>
              <a:gd name="T8" fmla="*/ 40322500 w 32"/>
              <a:gd name="T9" fmla="*/ 80645000 h 32"/>
              <a:gd name="T10" fmla="*/ 40322500 w 32"/>
              <a:gd name="T11" fmla="*/ 8064500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32"/>
              <a:gd name="T20" fmla="*/ 32 w 32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32">
                <a:moveTo>
                  <a:pt x="16" y="32"/>
                </a:moveTo>
                <a:lnTo>
                  <a:pt x="0" y="24"/>
                </a:lnTo>
                <a:lnTo>
                  <a:pt x="16" y="0"/>
                </a:lnTo>
                <a:lnTo>
                  <a:pt x="32" y="8"/>
                </a:lnTo>
                <a:lnTo>
                  <a:pt x="16" y="32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06" name="Freeform 758"/>
          <p:cNvSpPr>
            <a:spLocks/>
          </p:cNvSpPr>
          <p:nvPr/>
        </p:nvSpPr>
        <p:spPr bwMode="auto">
          <a:xfrm>
            <a:off x="6553200" y="5803900"/>
            <a:ext cx="25400" cy="50800"/>
          </a:xfrm>
          <a:custGeom>
            <a:avLst/>
            <a:gdLst>
              <a:gd name="T0" fmla="*/ 40322500 w 16"/>
              <a:gd name="T1" fmla="*/ 80645000 h 32"/>
              <a:gd name="T2" fmla="*/ 0 w 16"/>
              <a:gd name="T3" fmla="*/ 60483750 h 32"/>
              <a:gd name="T4" fmla="*/ 0 w 16"/>
              <a:gd name="T5" fmla="*/ 0 h 32"/>
              <a:gd name="T6" fmla="*/ 40322500 w 16"/>
              <a:gd name="T7" fmla="*/ 0 h 32"/>
              <a:gd name="T8" fmla="*/ 40322500 w 16"/>
              <a:gd name="T9" fmla="*/ 80645000 h 32"/>
              <a:gd name="T10" fmla="*/ 40322500 w 16"/>
              <a:gd name="T11" fmla="*/ 8064500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32"/>
              <a:gd name="T20" fmla="*/ 16 w 16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32">
                <a:moveTo>
                  <a:pt x="16" y="32"/>
                </a:moveTo>
                <a:lnTo>
                  <a:pt x="0" y="24"/>
                </a:lnTo>
                <a:lnTo>
                  <a:pt x="0" y="0"/>
                </a:lnTo>
                <a:lnTo>
                  <a:pt x="16" y="0"/>
                </a:lnTo>
                <a:lnTo>
                  <a:pt x="16" y="32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07" name="Freeform 759"/>
          <p:cNvSpPr>
            <a:spLocks/>
          </p:cNvSpPr>
          <p:nvPr/>
        </p:nvSpPr>
        <p:spPr bwMode="auto">
          <a:xfrm>
            <a:off x="6553200" y="5753100"/>
            <a:ext cx="25400" cy="50800"/>
          </a:xfrm>
          <a:custGeom>
            <a:avLst/>
            <a:gdLst>
              <a:gd name="T0" fmla="*/ 40322500 w 16"/>
              <a:gd name="T1" fmla="*/ 80645000 h 32"/>
              <a:gd name="T2" fmla="*/ 0 w 16"/>
              <a:gd name="T3" fmla="*/ 80645000 h 32"/>
              <a:gd name="T4" fmla="*/ 0 w 16"/>
              <a:gd name="T5" fmla="*/ 20161250 h 32"/>
              <a:gd name="T6" fmla="*/ 40322500 w 16"/>
              <a:gd name="T7" fmla="*/ 0 h 32"/>
              <a:gd name="T8" fmla="*/ 40322500 w 16"/>
              <a:gd name="T9" fmla="*/ 80645000 h 32"/>
              <a:gd name="T10" fmla="*/ 40322500 w 16"/>
              <a:gd name="T11" fmla="*/ 8064500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32"/>
              <a:gd name="T20" fmla="*/ 16 w 16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32">
                <a:moveTo>
                  <a:pt x="16" y="32"/>
                </a:moveTo>
                <a:lnTo>
                  <a:pt x="0" y="32"/>
                </a:lnTo>
                <a:lnTo>
                  <a:pt x="0" y="8"/>
                </a:lnTo>
                <a:lnTo>
                  <a:pt x="16" y="0"/>
                </a:lnTo>
                <a:lnTo>
                  <a:pt x="16" y="32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08" name="Freeform 760"/>
          <p:cNvSpPr>
            <a:spLocks/>
          </p:cNvSpPr>
          <p:nvPr/>
        </p:nvSpPr>
        <p:spPr bwMode="auto">
          <a:xfrm>
            <a:off x="6527800" y="5715000"/>
            <a:ext cx="50800" cy="50800"/>
          </a:xfrm>
          <a:custGeom>
            <a:avLst/>
            <a:gdLst>
              <a:gd name="T0" fmla="*/ 80645000 w 32"/>
              <a:gd name="T1" fmla="*/ 60483750 h 32"/>
              <a:gd name="T2" fmla="*/ 40322500 w 32"/>
              <a:gd name="T3" fmla="*/ 80645000 h 32"/>
              <a:gd name="T4" fmla="*/ 0 w 32"/>
              <a:gd name="T5" fmla="*/ 0 h 32"/>
              <a:gd name="T6" fmla="*/ 40322500 w 32"/>
              <a:gd name="T7" fmla="*/ 0 h 32"/>
              <a:gd name="T8" fmla="*/ 80645000 w 32"/>
              <a:gd name="T9" fmla="*/ 60483750 h 32"/>
              <a:gd name="T10" fmla="*/ 80645000 w 32"/>
              <a:gd name="T11" fmla="*/ 6048375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32"/>
              <a:gd name="T20" fmla="*/ 32 w 32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32">
                <a:moveTo>
                  <a:pt x="32" y="24"/>
                </a:moveTo>
                <a:lnTo>
                  <a:pt x="16" y="32"/>
                </a:lnTo>
                <a:lnTo>
                  <a:pt x="0" y="0"/>
                </a:lnTo>
                <a:lnTo>
                  <a:pt x="16" y="0"/>
                </a:lnTo>
                <a:lnTo>
                  <a:pt x="32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09" name="Freeform 761"/>
          <p:cNvSpPr>
            <a:spLocks/>
          </p:cNvSpPr>
          <p:nvPr/>
        </p:nvSpPr>
        <p:spPr bwMode="auto">
          <a:xfrm>
            <a:off x="6489700" y="5664200"/>
            <a:ext cx="63500" cy="63500"/>
          </a:xfrm>
          <a:custGeom>
            <a:avLst/>
            <a:gdLst>
              <a:gd name="T0" fmla="*/ 100806250 w 40"/>
              <a:gd name="T1" fmla="*/ 80645000 h 40"/>
              <a:gd name="T2" fmla="*/ 60483750 w 40"/>
              <a:gd name="T3" fmla="*/ 100806250 h 40"/>
              <a:gd name="T4" fmla="*/ 0 w 40"/>
              <a:gd name="T5" fmla="*/ 20161250 h 40"/>
              <a:gd name="T6" fmla="*/ 40322500 w 40"/>
              <a:gd name="T7" fmla="*/ 0 h 40"/>
              <a:gd name="T8" fmla="*/ 100806250 w 40"/>
              <a:gd name="T9" fmla="*/ 60483750 h 40"/>
              <a:gd name="T10" fmla="*/ 100806250 w 40"/>
              <a:gd name="T11" fmla="*/ 80645000 h 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40"/>
              <a:gd name="T20" fmla="*/ 40 w 40"/>
              <a:gd name="T21" fmla="*/ 40 h 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40">
                <a:moveTo>
                  <a:pt x="40" y="32"/>
                </a:moveTo>
                <a:lnTo>
                  <a:pt x="24" y="40"/>
                </a:lnTo>
                <a:lnTo>
                  <a:pt x="0" y="8"/>
                </a:lnTo>
                <a:lnTo>
                  <a:pt x="16" y="0"/>
                </a:lnTo>
                <a:lnTo>
                  <a:pt x="40" y="24"/>
                </a:lnTo>
                <a:lnTo>
                  <a:pt x="40" y="32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10" name="Freeform 762"/>
          <p:cNvSpPr>
            <a:spLocks/>
          </p:cNvSpPr>
          <p:nvPr/>
        </p:nvSpPr>
        <p:spPr bwMode="auto">
          <a:xfrm>
            <a:off x="6451600" y="5626100"/>
            <a:ext cx="63500" cy="50800"/>
          </a:xfrm>
          <a:custGeom>
            <a:avLst/>
            <a:gdLst>
              <a:gd name="T0" fmla="*/ 100806250 w 40"/>
              <a:gd name="T1" fmla="*/ 60483750 h 32"/>
              <a:gd name="T2" fmla="*/ 60483750 w 40"/>
              <a:gd name="T3" fmla="*/ 80645000 h 32"/>
              <a:gd name="T4" fmla="*/ 0 w 40"/>
              <a:gd name="T5" fmla="*/ 40322500 h 32"/>
              <a:gd name="T6" fmla="*/ 20161250 w 40"/>
              <a:gd name="T7" fmla="*/ 0 h 32"/>
              <a:gd name="T8" fmla="*/ 100806250 w 40"/>
              <a:gd name="T9" fmla="*/ 60483750 h 32"/>
              <a:gd name="T10" fmla="*/ 100806250 w 40"/>
              <a:gd name="T11" fmla="*/ 6048375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32"/>
              <a:gd name="T20" fmla="*/ 40 w 40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32">
                <a:moveTo>
                  <a:pt x="40" y="24"/>
                </a:moveTo>
                <a:lnTo>
                  <a:pt x="24" y="32"/>
                </a:lnTo>
                <a:lnTo>
                  <a:pt x="0" y="16"/>
                </a:lnTo>
                <a:lnTo>
                  <a:pt x="8" y="0"/>
                </a:lnTo>
                <a:lnTo>
                  <a:pt x="40" y="24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11" name="Freeform 763"/>
          <p:cNvSpPr>
            <a:spLocks/>
          </p:cNvSpPr>
          <p:nvPr/>
        </p:nvSpPr>
        <p:spPr bwMode="auto">
          <a:xfrm>
            <a:off x="6388100" y="5600700"/>
            <a:ext cx="76200" cy="50800"/>
          </a:xfrm>
          <a:custGeom>
            <a:avLst/>
            <a:gdLst>
              <a:gd name="T0" fmla="*/ 120967500 w 48"/>
              <a:gd name="T1" fmla="*/ 40322500 h 32"/>
              <a:gd name="T2" fmla="*/ 100806250 w 48"/>
              <a:gd name="T3" fmla="*/ 80645000 h 32"/>
              <a:gd name="T4" fmla="*/ 0 w 48"/>
              <a:gd name="T5" fmla="*/ 20161250 h 32"/>
              <a:gd name="T6" fmla="*/ 20161250 w 48"/>
              <a:gd name="T7" fmla="*/ 0 h 32"/>
              <a:gd name="T8" fmla="*/ 120967500 w 48"/>
              <a:gd name="T9" fmla="*/ 40322500 h 32"/>
              <a:gd name="T10" fmla="*/ 120967500 w 48"/>
              <a:gd name="T11" fmla="*/ 4032250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"/>
              <a:gd name="T19" fmla="*/ 0 h 32"/>
              <a:gd name="T20" fmla="*/ 48 w 48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" h="32">
                <a:moveTo>
                  <a:pt x="48" y="16"/>
                </a:moveTo>
                <a:lnTo>
                  <a:pt x="40" y="32"/>
                </a:lnTo>
                <a:lnTo>
                  <a:pt x="0" y="8"/>
                </a:lnTo>
                <a:lnTo>
                  <a:pt x="8" y="0"/>
                </a:lnTo>
                <a:lnTo>
                  <a:pt x="48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12" name="Freeform 764"/>
          <p:cNvSpPr>
            <a:spLocks/>
          </p:cNvSpPr>
          <p:nvPr/>
        </p:nvSpPr>
        <p:spPr bwMode="auto">
          <a:xfrm>
            <a:off x="6337300" y="5575300"/>
            <a:ext cx="63500" cy="38100"/>
          </a:xfrm>
          <a:custGeom>
            <a:avLst/>
            <a:gdLst>
              <a:gd name="T0" fmla="*/ 100806250 w 40"/>
              <a:gd name="T1" fmla="*/ 40322500 h 24"/>
              <a:gd name="T2" fmla="*/ 80645000 w 40"/>
              <a:gd name="T3" fmla="*/ 60483750 h 24"/>
              <a:gd name="T4" fmla="*/ 0 w 40"/>
              <a:gd name="T5" fmla="*/ 40322500 h 24"/>
              <a:gd name="T6" fmla="*/ 0 w 40"/>
              <a:gd name="T7" fmla="*/ 0 h 24"/>
              <a:gd name="T8" fmla="*/ 100806250 w 40"/>
              <a:gd name="T9" fmla="*/ 20161250 h 24"/>
              <a:gd name="T10" fmla="*/ 100806250 w 40"/>
              <a:gd name="T11" fmla="*/ 4032250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24"/>
              <a:gd name="T20" fmla="*/ 40 w 40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24">
                <a:moveTo>
                  <a:pt x="40" y="16"/>
                </a:moveTo>
                <a:lnTo>
                  <a:pt x="32" y="24"/>
                </a:lnTo>
                <a:lnTo>
                  <a:pt x="0" y="16"/>
                </a:lnTo>
                <a:lnTo>
                  <a:pt x="0" y="0"/>
                </a:lnTo>
                <a:lnTo>
                  <a:pt x="40" y="8"/>
                </a:lnTo>
                <a:lnTo>
                  <a:pt x="4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13" name="Freeform 765"/>
          <p:cNvSpPr>
            <a:spLocks/>
          </p:cNvSpPr>
          <p:nvPr/>
        </p:nvSpPr>
        <p:spPr bwMode="auto">
          <a:xfrm>
            <a:off x="6261100" y="5562600"/>
            <a:ext cx="76200" cy="38100"/>
          </a:xfrm>
          <a:custGeom>
            <a:avLst/>
            <a:gdLst>
              <a:gd name="T0" fmla="*/ 120967500 w 48"/>
              <a:gd name="T1" fmla="*/ 20161250 h 24"/>
              <a:gd name="T2" fmla="*/ 120967500 w 48"/>
              <a:gd name="T3" fmla="*/ 60483750 h 24"/>
              <a:gd name="T4" fmla="*/ 0 w 48"/>
              <a:gd name="T5" fmla="*/ 40322500 h 24"/>
              <a:gd name="T6" fmla="*/ 20161250 w 48"/>
              <a:gd name="T7" fmla="*/ 0 h 24"/>
              <a:gd name="T8" fmla="*/ 120967500 w 48"/>
              <a:gd name="T9" fmla="*/ 20161250 h 24"/>
              <a:gd name="T10" fmla="*/ 120967500 w 48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"/>
              <a:gd name="T19" fmla="*/ 0 h 24"/>
              <a:gd name="T20" fmla="*/ 48 w 48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" h="24">
                <a:moveTo>
                  <a:pt x="48" y="8"/>
                </a:moveTo>
                <a:lnTo>
                  <a:pt x="48" y="24"/>
                </a:lnTo>
                <a:lnTo>
                  <a:pt x="0" y="16"/>
                </a:lnTo>
                <a:lnTo>
                  <a:pt x="8" y="0"/>
                </a:lnTo>
                <a:lnTo>
                  <a:pt x="48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14" name="Freeform 766"/>
          <p:cNvSpPr>
            <a:spLocks/>
          </p:cNvSpPr>
          <p:nvPr/>
        </p:nvSpPr>
        <p:spPr bwMode="auto">
          <a:xfrm>
            <a:off x="6184900" y="5562600"/>
            <a:ext cx="88900" cy="25400"/>
          </a:xfrm>
          <a:custGeom>
            <a:avLst/>
            <a:gdLst>
              <a:gd name="T0" fmla="*/ 141128750 w 56"/>
              <a:gd name="T1" fmla="*/ 0 h 16"/>
              <a:gd name="T2" fmla="*/ 141128750 w 56"/>
              <a:gd name="T3" fmla="*/ 40322500 h 16"/>
              <a:gd name="T4" fmla="*/ 0 w 56"/>
              <a:gd name="T5" fmla="*/ 40322500 h 16"/>
              <a:gd name="T6" fmla="*/ 20161250 w 56"/>
              <a:gd name="T7" fmla="*/ 0 h 16"/>
              <a:gd name="T8" fmla="*/ 141128750 w 56"/>
              <a:gd name="T9" fmla="*/ 0 h 16"/>
              <a:gd name="T10" fmla="*/ 141128750 w 5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6"/>
              <a:gd name="T19" fmla="*/ 0 h 16"/>
              <a:gd name="T20" fmla="*/ 56 w 5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6" h="16">
                <a:moveTo>
                  <a:pt x="56" y="0"/>
                </a:moveTo>
                <a:lnTo>
                  <a:pt x="56" y="16"/>
                </a:lnTo>
                <a:lnTo>
                  <a:pt x="0" y="16"/>
                </a:lnTo>
                <a:lnTo>
                  <a:pt x="8" y="0"/>
                </a:lnTo>
                <a:lnTo>
                  <a:pt x="56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15" name="Freeform 767"/>
          <p:cNvSpPr>
            <a:spLocks/>
          </p:cNvSpPr>
          <p:nvPr/>
        </p:nvSpPr>
        <p:spPr bwMode="auto">
          <a:xfrm>
            <a:off x="6108700" y="5562600"/>
            <a:ext cx="88900" cy="25400"/>
          </a:xfrm>
          <a:custGeom>
            <a:avLst/>
            <a:gdLst>
              <a:gd name="T0" fmla="*/ 141128750 w 56"/>
              <a:gd name="T1" fmla="*/ 0 h 16"/>
              <a:gd name="T2" fmla="*/ 141128750 w 56"/>
              <a:gd name="T3" fmla="*/ 40322500 h 16"/>
              <a:gd name="T4" fmla="*/ 0 w 56"/>
              <a:gd name="T5" fmla="*/ 40322500 h 16"/>
              <a:gd name="T6" fmla="*/ 0 w 56"/>
              <a:gd name="T7" fmla="*/ 0 h 16"/>
              <a:gd name="T8" fmla="*/ 120967500 w 56"/>
              <a:gd name="T9" fmla="*/ 0 h 16"/>
              <a:gd name="T10" fmla="*/ 141128750 w 5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6"/>
              <a:gd name="T19" fmla="*/ 0 h 16"/>
              <a:gd name="T20" fmla="*/ 56 w 5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6" h="16">
                <a:moveTo>
                  <a:pt x="56" y="0"/>
                </a:moveTo>
                <a:lnTo>
                  <a:pt x="56" y="16"/>
                </a:lnTo>
                <a:lnTo>
                  <a:pt x="0" y="16"/>
                </a:lnTo>
                <a:lnTo>
                  <a:pt x="0" y="0"/>
                </a:lnTo>
                <a:lnTo>
                  <a:pt x="48" y="0"/>
                </a:lnTo>
                <a:lnTo>
                  <a:pt x="56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16" name="Freeform 768"/>
          <p:cNvSpPr>
            <a:spLocks/>
          </p:cNvSpPr>
          <p:nvPr/>
        </p:nvSpPr>
        <p:spPr bwMode="auto">
          <a:xfrm>
            <a:off x="6019800" y="5562600"/>
            <a:ext cx="88900" cy="38100"/>
          </a:xfrm>
          <a:custGeom>
            <a:avLst/>
            <a:gdLst>
              <a:gd name="T0" fmla="*/ 141128750 w 56"/>
              <a:gd name="T1" fmla="*/ 0 h 24"/>
              <a:gd name="T2" fmla="*/ 141128750 w 56"/>
              <a:gd name="T3" fmla="*/ 40322500 h 24"/>
              <a:gd name="T4" fmla="*/ 0 w 56"/>
              <a:gd name="T5" fmla="*/ 60483750 h 24"/>
              <a:gd name="T6" fmla="*/ 0 w 56"/>
              <a:gd name="T7" fmla="*/ 20161250 h 24"/>
              <a:gd name="T8" fmla="*/ 120967500 w 56"/>
              <a:gd name="T9" fmla="*/ 0 h 24"/>
              <a:gd name="T10" fmla="*/ 141128750 w 56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6"/>
              <a:gd name="T19" fmla="*/ 0 h 24"/>
              <a:gd name="T20" fmla="*/ 56 w 5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6" h="24">
                <a:moveTo>
                  <a:pt x="56" y="0"/>
                </a:moveTo>
                <a:lnTo>
                  <a:pt x="56" y="16"/>
                </a:lnTo>
                <a:lnTo>
                  <a:pt x="0" y="24"/>
                </a:lnTo>
                <a:lnTo>
                  <a:pt x="0" y="8"/>
                </a:lnTo>
                <a:lnTo>
                  <a:pt x="48" y="0"/>
                </a:lnTo>
                <a:lnTo>
                  <a:pt x="56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17" name="Freeform 769"/>
          <p:cNvSpPr>
            <a:spLocks/>
          </p:cNvSpPr>
          <p:nvPr/>
        </p:nvSpPr>
        <p:spPr bwMode="auto">
          <a:xfrm>
            <a:off x="5943600" y="5575300"/>
            <a:ext cx="76200" cy="38100"/>
          </a:xfrm>
          <a:custGeom>
            <a:avLst/>
            <a:gdLst>
              <a:gd name="T0" fmla="*/ 120967500 w 48"/>
              <a:gd name="T1" fmla="*/ 0 h 24"/>
              <a:gd name="T2" fmla="*/ 120967500 w 48"/>
              <a:gd name="T3" fmla="*/ 40322500 h 24"/>
              <a:gd name="T4" fmla="*/ 20161250 w 48"/>
              <a:gd name="T5" fmla="*/ 60483750 h 24"/>
              <a:gd name="T6" fmla="*/ 0 w 48"/>
              <a:gd name="T7" fmla="*/ 20161250 h 24"/>
              <a:gd name="T8" fmla="*/ 100806250 w 48"/>
              <a:gd name="T9" fmla="*/ 0 h 24"/>
              <a:gd name="T10" fmla="*/ 120967500 w 48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"/>
              <a:gd name="T19" fmla="*/ 0 h 24"/>
              <a:gd name="T20" fmla="*/ 48 w 48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" h="24">
                <a:moveTo>
                  <a:pt x="48" y="0"/>
                </a:moveTo>
                <a:lnTo>
                  <a:pt x="48" y="16"/>
                </a:lnTo>
                <a:lnTo>
                  <a:pt x="8" y="24"/>
                </a:lnTo>
                <a:lnTo>
                  <a:pt x="0" y="8"/>
                </a:lnTo>
                <a:lnTo>
                  <a:pt x="40" y="0"/>
                </a:lnTo>
                <a:lnTo>
                  <a:pt x="4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18" name="Freeform 770"/>
          <p:cNvSpPr>
            <a:spLocks/>
          </p:cNvSpPr>
          <p:nvPr/>
        </p:nvSpPr>
        <p:spPr bwMode="auto">
          <a:xfrm>
            <a:off x="5880100" y="5588000"/>
            <a:ext cx="76200" cy="63500"/>
          </a:xfrm>
          <a:custGeom>
            <a:avLst/>
            <a:gdLst>
              <a:gd name="T0" fmla="*/ 100806250 w 48"/>
              <a:gd name="T1" fmla="*/ 0 h 40"/>
              <a:gd name="T2" fmla="*/ 120967500 w 48"/>
              <a:gd name="T3" fmla="*/ 40322500 h 40"/>
              <a:gd name="T4" fmla="*/ 0 w 48"/>
              <a:gd name="T5" fmla="*/ 100806250 h 40"/>
              <a:gd name="T6" fmla="*/ 0 w 48"/>
              <a:gd name="T7" fmla="*/ 60483750 h 40"/>
              <a:gd name="T8" fmla="*/ 100806250 w 48"/>
              <a:gd name="T9" fmla="*/ 20161250 h 40"/>
              <a:gd name="T10" fmla="*/ 100806250 w 48"/>
              <a:gd name="T11" fmla="*/ 0 h 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"/>
              <a:gd name="T19" fmla="*/ 0 h 40"/>
              <a:gd name="T20" fmla="*/ 48 w 48"/>
              <a:gd name="T21" fmla="*/ 40 h 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" h="40">
                <a:moveTo>
                  <a:pt x="40" y="0"/>
                </a:moveTo>
                <a:lnTo>
                  <a:pt x="48" y="16"/>
                </a:lnTo>
                <a:lnTo>
                  <a:pt x="0" y="40"/>
                </a:lnTo>
                <a:lnTo>
                  <a:pt x="0" y="24"/>
                </a:lnTo>
                <a:lnTo>
                  <a:pt x="40" y="8"/>
                </a:lnTo>
                <a:lnTo>
                  <a:pt x="4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19" name="Freeform 771"/>
          <p:cNvSpPr>
            <a:spLocks/>
          </p:cNvSpPr>
          <p:nvPr/>
        </p:nvSpPr>
        <p:spPr bwMode="auto">
          <a:xfrm>
            <a:off x="5829300" y="5626100"/>
            <a:ext cx="63500" cy="50800"/>
          </a:xfrm>
          <a:custGeom>
            <a:avLst/>
            <a:gdLst>
              <a:gd name="T0" fmla="*/ 80645000 w 40"/>
              <a:gd name="T1" fmla="*/ 0 h 32"/>
              <a:gd name="T2" fmla="*/ 100806250 w 40"/>
              <a:gd name="T3" fmla="*/ 40322500 h 32"/>
              <a:gd name="T4" fmla="*/ 20161250 w 40"/>
              <a:gd name="T5" fmla="*/ 80645000 h 32"/>
              <a:gd name="T6" fmla="*/ 0 w 40"/>
              <a:gd name="T7" fmla="*/ 60483750 h 32"/>
              <a:gd name="T8" fmla="*/ 60483750 w 40"/>
              <a:gd name="T9" fmla="*/ 0 h 32"/>
              <a:gd name="T10" fmla="*/ 80645000 w 40"/>
              <a:gd name="T11" fmla="*/ 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32"/>
              <a:gd name="T20" fmla="*/ 40 w 40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32">
                <a:moveTo>
                  <a:pt x="32" y="0"/>
                </a:moveTo>
                <a:lnTo>
                  <a:pt x="40" y="16"/>
                </a:lnTo>
                <a:lnTo>
                  <a:pt x="8" y="32"/>
                </a:lnTo>
                <a:lnTo>
                  <a:pt x="0" y="24"/>
                </a:lnTo>
                <a:lnTo>
                  <a:pt x="24" y="0"/>
                </a:lnTo>
                <a:lnTo>
                  <a:pt x="32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20" name="Freeform 772"/>
          <p:cNvSpPr>
            <a:spLocks/>
          </p:cNvSpPr>
          <p:nvPr/>
        </p:nvSpPr>
        <p:spPr bwMode="auto">
          <a:xfrm>
            <a:off x="5778500" y="5664200"/>
            <a:ext cx="63500" cy="63500"/>
          </a:xfrm>
          <a:custGeom>
            <a:avLst/>
            <a:gdLst>
              <a:gd name="T0" fmla="*/ 80645000 w 40"/>
              <a:gd name="T1" fmla="*/ 0 h 40"/>
              <a:gd name="T2" fmla="*/ 100806250 w 40"/>
              <a:gd name="T3" fmla="*/ 20161250 h 40"/>
              <a:gd name="T4" fmla="*/ 20161250 w 40"/>
              <a:gd name="T5" fmla="*/ 100806250 h 40"/>
              <a:gd name="T6" fmla="*/ 0 w 40"/>
              <a:gd name="T7" fmla="*/ 60483750 h 40"/>
              <a:gd name="T8" fmla="*/ 60483750 w 40"/>
              <a:gd name="T9" fmla="*/ 0 h 40"/>
              <a:gd name="T10" fmla="*/ 80645000 w 40"/>
              <a:gd name="T11" fmla="*/ 0 h 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40"/>
              <a:gd name="T20" fmla="*/ 40 w 40"/>
              <a:gd name="T21" fmla="*/ 40 h 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40">
                <a:moveTo>
                  <a:pt x="32" y="0"/>
                </a:moveTo>
                <a:lnTo>
                  <a:pt x="40" y="8"/>
                </a:lnTo>
                <a:lnTo>
                  <a:pt x="8" y="40"/>
                </a:lnTo>
                <a:lnTo>
                  <a:pt x="0" y="24"/>
                </a:lnTo>
                <a:lnTo>
                  <a:pt x="24" y="0"/>
                </a:lnTo>
                <a:lnTo>
                  <a:pt x="32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21" name="Freeform 773"/>
          <p:cNvSpPr>
            <a:spLocks/>
          </p:cNvSpPr>
          <p:nvPr/>
        </p:nvSpPr>
        <p:spPr bwMode="auto">
          <a:xfrm>
            <a:off x="5753100" y="5702300"/>
            <a:ext cx="38100" cy="63500"/>
          </a:xfrm>
          <a:custGeom>
            <a:avLst/>
            <a:gdLst>
              <a:gd name="T0" fmla="*/ 40322500 w 24"/>
              <a:gd name="T1" fmla="*/ 0 h 40"/>
              <a:gd name="T2" fmla="*/ 60483750 w 24"/>
              <a:gd name="T3" fmla="*/ 20161250 h 40"/>
              <a:gd name="T4" fmla="*/ 40322500 w 24"/>
              <a:gd name="T5" fmla="*/ 100806250 h 40"/>
              <a:gd name="T6" fmla="*/ 0 w 24"/>
              <a:gd name="T7" fmla="*/ 80645000 h 40"/>
              <a:gd name="T8" fmla="*/ 20161250 w 24"/>
              <a:gd name="T9" fmla="*/ 20161250 h 40"/>
              <a:gd name="T10" fmla="*/ 40322500 w 24"/>
              <a:gd name="T11" fmla="*/ 0 h 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40"/>
              <a:gd name="T20" fmla="*/ 24 w 24"/>
              <a:gd name="T21" fmla="*/ 40 h 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40">
                <a:moveTo>
                  <a:pt x="16" y="0"/>
                </a:moveTo>
                <a:lnTo>
                  <a:pt x="24" y="8"/>
                </a:lnTo>
                <a:lnTo>
                  <a:pt x="16" y="40"/>
                </a:lnTo>
                <a:lnTo>
                  <a:pt x="0" y="32"/>
                </a:lnTo>
                <a:lnTo>
                  <a:pt x="8" y="8"/>
                </a:lnTo>
                <a:lnTo>
                  <a:pt x="16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22" name="Freeform 774"/>
          <p:cNvSpPr>
            <a:spLocks/>
          </p:cNvSpPr>
          <p:nvPr/>
        </p:nvSpPr>
        <p:spPr bwMode="auto">
          <a:xfrm>
            <a:off x="5740400" y="5753100"/>
            <a:ext cx="38100" cy="50800"/>
          </a:xfrm>
          <a:custGeom>
            <a:avLst/>
            <a:gdLst>
              <a:gd name="T0" fmla="*/ 20161250 w 24"/>
              <a:gd name="T1" fmla="*/ 0 h 32"/>
              <a:gd name="T2" fmla="*/ 60483750 w 24"/>
              <a:gd name="T3" fmla="*/ 20161250 h 32"/>
              <a:gd name="T4" fmla="*/ 40322500 w 24"/>
              <a:gd name="T5" fmla="*/ 80645000 h 32"/>
              <a:gd name="T6" fmla="*/ 0 w 24"/>
              <a:gd name="T7" fmla="*/ 80645000 h 32"/>
              <a:gd name="T8" fmla="*/ 20161250 w 24"/>
              <a:gd name="T9" fmla="*/ 0 h 32"/>
              <a:gd name="T10" fmla="*/ 20161250 w 24"/>
              <a:gd name="T11" fmla="*/ 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32"/>
              <a:gd name="T20" fmla="*/ 24 w 24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32">
                <a:moveTo>
                  <a:pt x="8" y="0"/>
                </a:moveTo>
                <a:lnTo>
                  <a:pt x="24" y="8"/>
                </a:lnTo>
                <a:lnTo>
                  <a:pt x="16" y="32"/>
                </a:lnTo>
                <a:lnTo>
                  <a:pt x="0" y="32"/>
                </a:lnTo>
                <a:lnTo>
                  <a:pt x="8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23" name="Freeform 775"/>
          <p:cNvSpPr>
            <a:spLocks/>
          </p:cNvSpPr>
          <p:nvPr/>
        </p:nvSpPr>
        <p:spPr bwMode="auto">
          <a:xfrm>
            <a:off x="5740400" y="5803900"/>
            <a:ext cx="38100" cy="63500"/>
          </a:xfrm>
          <a:custGeom>
            <a:avLst/>
            <a:gdLst>
              <a:gd name="T0" fmla="*/ 0 w 24"/>
              <a:gd name="T1" fmla="*/ 0 h 40"/>
              <a:gd name="T2" fmla="*/ 40322500 w 24"/>
              <a:gd name="T3" fmla="*/ 0 h 40"/>
              <a:gd name="T4" fmla="*/ 60483750 w 24"/>
              <a:gd name="T5" fmla="*/ 80645000 h 40"/>
              <a:gd name="T6" fmla="*/ 20161250 w 24"/>
              <a:gd name="T7" fmla="*/ 100806250 h 40"/>
              <a:gd name="T8" fmla="*/ 0 w 24"/>
              <a:gd name="T9" fmla="*/ 0 h 40"/>
              <a:gd name="T10" fmla="*/ 0 w 24"/>
              <a:gd name="T11" fmla="*/ 0 h 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40"/>
              <a:gd name="T20" fmla="*/ 24 w 24"/>
              <a:gd name="T21" fmla="*/ 40 h 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40">
                <a:moveTo>
                  <a:pt x="0" y="0"/>
                </a:moveTo>
                <a:lnTo>
                  <a:pt x="16" y="0"/>
                </a:lnTo>
                <a:lnTo>
                  <a:pt x="24" y="32"/>
                </a:lnTo>
                <a:lnTo>
                  <a:pt x="8" y="40"/>
                </a:lnTo>
                <a:lnTo>
                  <a:pt x="0" y="0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24" name="Freeform 776"/>
          <p:cNvSpPr>
            <a:spLocks/>
          </p:cNvSpPr>
          <p:nvPr/>
        </p:nvSpPr>
        <p:spPr bwMode="auto">
          <a:xfrm>
            <a:off x="5753100" y="5854700"/>
            <a:ext cx="38100" cy="50800"/>
          </a:xfrm>
          <a:custGeom>
            <a:avLst/>
            <a:gdLst>
              <a:gd name="T0" fmla="*/ 0 w 24"/>
              <a:gd name="T1" fmla="*/ 20161250 h 32"/>
              <a:gd name="T2" fmla="*/ 40322500 w 24"/>
              <a:gd name="T3" fmla="*/ 0 h 32"/>
              <a:gd name="T4" fmla="*/ 60483750 w 24"/>
              <a:gd name="T5" fmla="*/ 80645000 h 32"/>
              <a:gd name="T6" fmla="*/ 20161250 w 24"/>
              <a:gd name="T7" fmla="*/ 80645000 h 32"/>
              <a:gd name="T8" fmla="*/ 0 w 24"/>
              <a:gd name="T9" fmla="*/ 20161250 h 32"/>
              <a:gd name="T10" fmla="*/ 0 w 24"/>
              <a:gd name="T11" fmla="*/ 2016125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32"/>
              <a:gd name="T20" fmla="*/ 24 w 24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32">
                <a:moveTo>
                  <a:pt x="0" y="8"/>
                </a:moveTo>
                <a:lnTo>
                  <a:pt x="16" y="0"/>
                </a:lnTo>
                <a:lnTo>
                  <a:pt x="24" y="32"/>
                </a:lnTo>
                <a:lnTo>
                  <a:pt x="8" y="32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25" name="Freeform 777"/>
          <p:cNvSpPr>
            <a:spLocks/>
          </p:cNvSpPr>
          <p:nvPr/>
        </p:nvSpPr>
        <p:spPr bwMode="auto">
          <a:xfrm>
            <a:off x="5765800" y="5892800"/>
            <a:ext cx="76200" cy="76200"/>
          </a:xfrm>
          <a:custGeom>
            <a:avLst/>
            <a:gdLst>
              <a:gd name="T0" fmla="*/ 0 w 48"/>
              <a:gd name="T1" fmla="*/ 20161250 h 48"/>
              <a:gd name="T2" fmla="*/ 40322500 w 48"/>
              <a:gd name="T3" fmla="*/ 0 h 48"/>
              <a:gd name="T4" fmla="*/ 120967500 w 48"/>
              <a:gd name="T5" fmla="*/ 80645000 h 48"/>
              <a:gd name="T6" fmla="*/ 80645000 w 48"/>
              <a:gd name="T7" fmla="*/ 120967500 h 48"/>
              <a:gd name="T8" fmla="*/ 20161250 w 48"/>
              <a:gd name="T9" fmla="*/ 40322500 h 48"/>
              <a:gd name="T10" fmla="*/ 0 w 48"/>
              <a:gd name="T11" fmla="*/ 20161250 h 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"/>
              <a:gd name="T19" fmla="*/ 0 h 48"/>
              <a:gd name="T20" fmla="*/ 48 w 48"/>
              <a:gd name="T21" fmla="*/ 48 h 4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" h="48">
                <a:moveTo>
                  <a:pt x="0" y="8"/>
                </a:moveTo>
                <a:lnTo>
                  <a:pt x="16" y="0"/>
                </a:lnTo>
                <a:lnTo>
                  <a:pt x="48" y="32"/>
                </a:lnTo>
                <a:lnTo>
                  <a:pt x="32" y="48"/>
                </a:lnTo>
                <a:lnTo>
                  <a:pt x="8" y="16"/>
                </a:lnTo>
                <a:lnTo>
                  <a:pt x="0" y="8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26" name="Freeform 778"/>
          <p:cNvSpPr>
            <a:spLocks/>
          </p:cNvSpPr>
          <p:nvPr/>
        </p:nvSpPr>
        <p:spPr bwMode="auto">
          <a:xfrm>
            <a:off x="5816600" y="5943600"/>
            <a:ext cx="76200" cy="63500"/>
          </a:xfrm>
          <a:custGeom>
            <a:avLst/>
            <a:gdLst>
              <a:gd name="T0" fmla="*/ 0 w 48"/>
              <a:gd name="T1" fmla="*/ 40322500 h 40"/>
              <a:gd name="T2" fmla="*/ 40322500 w 48"/>
              <a:gd name="T3" fmla="*/ 0 h 40"/>
              <a:gd name="T4" fmla="*/ 120967500 w 48"/>
              <a:gd name="T5" fmla="*/ 60483750 h 40"/>
              <a:gd name="T6" fmla="*/ 80645000 w 48"/>
              <a:gd name="T7" fmla="*/ 100806250 h 40"/>
              <a:gd name="T8" fmla="*/ 20161250 w 48"/>
              <a:gd name="T9" fmla="*/ 40322500 h 40"/>
              <a:gd name="T10" fmla="*/ 0 w 48"/>
              <a:gd name="T11" fmla="*/ 40322500 h 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"/>
              <a:gd name="T19" fmla="*/ 0 h 40"/>
              <a:gd name="T20" fmla="*/ 48 w 48"/>
              <a:gd name="T21" fmla="*/ 40 h 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" h="40">
                <a:moveTo>
                  <a:pt x="0" y="16"/>
                </a:moveTo>
                <a:lnTo>
                  <a:pt x="16" y="0"/>
                </a:lnTo>
                <a:lnTo>
                  <a:pt x="48" y="24"/>
                </a:lnTo>
                <a:lnTo>
                  <a:pt x="32" y="40"/>
                </a:lnTo>
                <a:lnTo>
                  <a:pt x="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27" name="Freeform 779"/>
          <p:cNvSpPr>
            <a:spLocks/>
          </p:cNvSpPr>
          <p:nvPr/>
        </p:nvSpPr>
        <p:spPr bwMode="auto">
          <a:xfrm>
            <a:off x="5867400" y="5981700"/>
            <a:ext cx="88900" cy="63500"/>
          </a:xfrm>
          <a:custGeom>
            <a:avLst/>
            <a:gdLst>
              <a:gd name="T0" fmla="*/ 0 w 56"/>
              <a:gd name="T1" fmla="*/ 40322500 h 40"/>
              <a:gd name="T2" fmla="*/ 20161250 w 56"/>
              <a:gd name="T3" fmla="*/ 0 h 40"/>
              <a:gd name="T4" fmla="*/ 141128750 w 56"/>
              <a:gd name="T5" fmla="*/ 60483750 h 40"/>
              <a:gd name="T6" fmla="*/ 120967500 w 56"/>
              <a:gd name="T7" fmla="*/ 100806250 h 40"/>
              <a:gd name="T8" fmla="*/ 0 w 56"/>
              <a:gd name="T9" fmla="*/ 40322500 h 40"/>
              <a:gd name="T10" fmla="*/ 0 w 56"/>
              <a:gd name="T11" fmla="*/ 40322500 h 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6"/>
              <a:gd name="T19" fmla="*/ 0 h 40"/>
              <a:gd name="T20" fmla="*/ 56 w 56"/>
              <a:gd name="T21" fmla="*/ 40 h 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6" h="40">
                <a:moveTo>
                  <a:pt x="0" y="16"/>
                </a:moveTo>
                <a:lnTo>
                  <a:pt x="8" y="0"/>
                </a:lnTo>
                <a:lnTo>
                  <a:pt x="56" y="24"/>
                </a:lnTo>
                <a:lnTo>
                  <a:pt x="48" y="40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28" name="Freeform 780"/>
          <p:cNvSpPr>
            <a:spLocks/>
          </p:cNvSpPr>
          <p:nvPr/>
        </p:nvSpPr>
        <p:spPr bwMode="auto">
          <a:xfrm>
            <a:off x="5943600" y="6019800"/>
            <a:ext cx="76200" cy="50800"/>
          </a:xfrm>
          <a:custGeom>
            <a:avLst/>
            <a:gdLst>
              <a:gd name="T0" fmla="*/ 0 w 48"/>
              <a:gd name="T1" fmla="*/ 40322500 h 32"/>
              <a:gd name="T2" fmla="*/ 20161250 w 48"/>
              <a:gd name="T3" fmla="*/ 0 h 32"/>
              <a:gd name="T4" fmla="*/ 120967500 w 48"/>
              <a:gd name="T5" fmla="*/ 40322500 h 32"/>
              <a:gd name="T6" fmla="*/ 100806250 w 48"/>
              <a:gd name="T7" fmla="*/ 80645000 h 32"/>
              <a:gd name="T8" fmla="*/ 0 w 48"/>
              <a:gd name="T9" fmla="*/ 40322500 h 32"/>
              <a:gd name="T10" fmla="*/ 0 w 48"/>
              <a:gd name="T11" fmla="*/ 4032250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"/>
              <a:gd name="T19" fmla="*/ 0 h 32"/>
              <a:gd name="T20" fmla="*/ 48 w 48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" h="32">
                <a:moveTo>
                  <a:pt x="0" y="16"/>
                </a:moveTo>
                <a:lnTo>
                  <a:pt x="8" y="0"/>
                </a:lnTo>
                <a:lnTo>
                  <a:pt x="48" y="16"/>
                </a:lnTo>
                <a:lnTo>
                  <a:pt x="40" y="32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29" name="Freeform 781"/>
          <p:cNvSpPr>
            <a:spLocks/>
          </p:cNvSpPr>
          <p:nvPr/>
        </p:nvSpPr>
        <p:spPr bwMode="auto">
          <a:xfrm>
            <a:off x="6007100" y="6045200"/>
            <a:ext cx="101600" cy="38100"/>
          </a:xfrm>
          <a:custGeom>
            <a:avLst/>
            <a:gdLst>
              <a:gd name="T0" fmla="*/ 0 w 64"/>
              <a:gd name="T1" fmla="*/ 40322500 h 24"/>
              <a:gd name="T2" fmla="*/ 20161250 w 64"/>
              <a:gd name="T3" fmla="*/ 0 h 24"/>
              <a:gd name="T4" fmla="*/ 161290000 w 64"/>
              <a:gd name="T5" fmla="*/ 20161250 h 24"/>
              <a:gd name="T6" fmla="*/ 141128750 w 64"/>
              <a:gd name="T7" fmla="*/ 60483750 h 24"/>
              <a:gd name="T8" fmla="*/ 20161250 w 64"/>
              <a:gd name="T9" fmla="*/ 40322500 h 24"/>
              <a:gd name="T10" fmla="*/ 0 w 64"/>
              <a:gd name="T11" fmla="*/ 4032250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4"/>
              <a:gd name="T19" fmla="*/ 0 h 24"/>
              <a:gd name="T20" fmla="*/ 64 w 6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4" h="24">
                <a:moveTo>
                  <a:pt x="0" y="16"/>
                </a:moveTo>
                <a:lnTo>
                  <a:pt x="8" y="0"/>
                </a:lnTo>
                <a:lnTo>
                  <a:pt x="64" y="8"/>
                </a:lnTo>
                <a:lnTo>
                  <a:pt x="56" y="24"/>
                </a:lnTo>
                <a:lnTo>
                  <a:pt x="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30" name="Freeform 782"/>
          <p:cNvSpPr>
            <a:spLocks/>
          </p:cNvSpPr>
          <p:nvPr/>
        </p:nvSpPr>
        <p:spPr bwMode="auto">
          <a:xfrm>
            <a:off x="6096000" y="6057900"/>
            <a:ext cx="114300" cy="25400"/>
          </a:xfrm>
          <a:custGeom>
            <a:avLst/>
            <a:gdLst>
              <a:gd name="T0" fmla="*/ 0 w 72"/>
              <a:gd name="T1" fmla="*/ 40322500 h 16"/>
              <a:gd name="T2" fmla="*/ 20161250 w 72"/>
              <a:gd name="T3" fmla="*/ 0 h 16"/>
              <a:gd name="T4" fmla="*/ 181451250 w 72"/>
              <a:gd name="T5" fmla="*/ 0 h 16"/>
              <a:gd name="T6" fmla="*/ 161290000 w 72"/>
              <a:gd name="T7" fmla="*/ 40322500 h 16"/>
              <a:gd name="T8" fmla="*/ 20161250 w 72"/>
              <a:gd name="T9" fmla="*/ 40322500 h 16"/>
              <a:gd name="T10" fmla="*/ 0 w 72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2"/>
              <a:gd name="T19" fmla="*/ 0 h 16"/>
              <a:gd name="T20" fmla="*/ 72 w 72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2" h="16">
                <a:moveTo>
                  <a:pt x="0" y="16"/>
                </a:moveTo>
                <a:lnTo>
                  <a:pt x="8" y="0"/>
                </a:lnTo>
                <a:lnTo>
                  <a:pt x="72" y="0"/>
                </a:lnTo>
                <a:lnTo>
                  <a:pt x="64" y="16"/>
                </a:lnTo>
                <a:lnTo>
                  <a:pt x="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E15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31" name="Rectangle 783"/>
          <p:cNvSpPr>
            <a:spLocks noChangeArrowheads="1"/>
          </p:cNvSpPr>
          <p:nvPr/>
        </p:nvSpPr>
        <p:spPr bwMode="auto">
          <a:xfrm>
            <a:off x="6083300" y="5359400"/>
            <a:ext cx="101600" cy="203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32" name="Freeform 784"/>
          <p:cNvSpPr>
            <a:spLocks/>
          </p:cNvSpPr>
          <p:nvPr/>
        </p:nvSpPr>
        <p:spPr bwMode="auto">
          <a:xfrm>
            <a:off x="6083300" y="5359400"/>
            <a:ext cx="101600" cy="203200"/>
          </a:xfrm>
          <a:custGeom>
            <a:avLst/>
            <a:gdLst>
              <a:gd name="T0" fmla="*/ 0 w 64"/>
              <a:gd name="T1" fmla="*/ 0 h 128"/>
              <a:gd name="T2" fmla="*/ 161290000 w 64"/>
              <a:gd name="T3" fmla="*/ 0 h 128"/>
              <a:gd name="T4" fmla="*/ 161290000 w 64"/>
              <a:gd name="T5" fmla="*/ 0 h 128"/>
              <a:gd name="T6" fmla="*/ 161290000 w 64"/>
              <a:gd name="T7" fmla="*/ 322580000 h 128"/>
              <a:gd name="T8" fmla="*/ 161290000 w 64"/>
              <a:gd name="T9" fmla="*/ 322580000 h 128"/>
              <a:gd name="T10" fmla="*/ 0 w 64"/>
              <a:gd name="T11" fmla="*/ 322580000 h 128"/>
              <a:gd name="T12" fmla="*/ 0 w 64"/>
              <a:gd name="T13" fmla="*/ 322580000 h 128"/>
              <a:gd name="T14" fmla="*/ 0 w 64"/>
              <a:gd name="T15" fmla="*/ 0 h 128"/>
              <a:gd name="T16" fmla="*/ 0 w 64"/>
              <a:gd name="T17" fmla="*/ 0 h 12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4"/>
              <a:gd name="T28" fmla="*/ 0 h 128"/>
              <a:gd name="T29" fmla="*/ 64 w 64"/>
              <a:gd name="T30" fmla="*/ 128 h 12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4" h="128">
                <a:moveTo>
                  <a:pt x="0" y="0"/>
                </a:moveTo>
                <a:lnTo>
                  <a:pt x="64" y="0"/>
                </a:lnTo>
                <a:lnTo>
                  <a:pt x="64" y="128"/>
                </a:lnTo>
                <a:lnTo>
                  <a:pt x="0" y="128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33" name="Freeform 785"/>
          <p:cNvSpPr>
            <a:spLocks/>
          </p:cNvSpPr>
          <p:nvPr/>
        </p:nvSpPr>
        <p:spPr bwMode="auto">
          <a:xfrm>
            <a:off x="6350000" y="3924300"/>
            <a:ext cx="1155700" cy="901700"/>
          </a:xfrm>
          <a:custGeom>
            <a:avLst/>
            <a:gdLst>
              <a:gd name="T0" fmla="*/ 0 w 728"/>
              <a:gd name="T1" fmla="*/ 1431448750 h 568"/>
              <a:gd name="T2" fmla="*/ 0 w 728"/>
              <a:gd name="T3" fmla="*/ 1431448750 h 568"/>
              <a:gd name="T4" fmla="*/ 0 w 728"/>
              <a:gd name="T5" fmla="*/ 1431448750 h 568"/>
              <a:gd name="T6" fmla="*/ 40322500 w 728"/>
              <a:gd name="T7" fmla="*/ 1350803750 h 568"/>
              <a:gd name="T8" fmla="*/ 40322500 w 728"/>
              <a:gd name="T9" fmla="*/ 1350803750 h 568"/>
              <a:gd name="T10" fmla="*/ 100806250 w 728"/>
              <a:gd name="T11" fmla="*/ 1270158750 h 568"/>
              <a:gd name="T12" fmla="*/ 100806250 w 728"/>
              <a:gd name="T13" fmla="*/ 1270158750 h 568"/>
              <a:gd name="T14" fmla="*/ 141128750 w 728"/>
              <a:gd name="T15" fmla="*/ 1189513750 h 568"/>
              <a:gd name="T16" fmla="*/ 141128750 w 728"/>
              <a:gd name="T17" fmla="*/ 1189513750 h 568"/>
              <a:gd name="T18" fmla="*/ 161290000 w 728"/>
              <a:gd name="T19" fmla="*/ 1108868750 h 568"/>
              <a:gd name="T20" fmla="*/ 161290000 w 728"/>
              <a:gd name="T21" fmla="*/ 1108868750 h 568"/>
              <a:gd name="T22" fmla="*/ 221773750 w 728"/>
              <a:gd name="T23" fmla="*/ 1048385000 h 568"/>
              <a:gd name="T24" fmla="*/ 221773750 w 728"/>
              <a:gd name="T25" fmla="*/ 1048385000 h 568"/>
              <a:gd name="T26" fmla="*/ 262096250 w 728"/>
              <a:gd name="T27" fmla="*/ 987901250 h 568"/>
              <a:gd name="T28" fmla="*/ 262096250 w 728"/>
              <a:gd name="T29" fmla="*/ 987901250 h 568"/>
              <a:gd name="T30" fmla="*/ 302418750 w 728"/>
              <a:gd name="T31" fmla="*/ 907256250 h 568"/>
              <a:gd name="T32" fmla="*/ 302418750 w 728"/>
              <a:gd name="T33" fmla="*/ 907256250 h 568"/>
              <a:gd name="T34" fmla="*/ 322580000 w 728"/>
              <a:gd name="T35" fmla="*/ 866933750 h 568"/>
              <a:gd name="T36" fmla="*/ 322580000 w 728"/>
              <a:gd name="T37" fmla="*/ 866933750 h 568"/>
              <a:gd name="T38" fmla="*/ 383063750 w 728"/>
              <a:gd name="T39" fmla="*/ 786288750 h 568"/>
              <a:gd name="T40" fmla="*/ 383063750 w 728"/>
              <a:gd name="T41" fmla="*/ 786288750 h 568"/>
              <a:gd name="T42" fmla="*/ 423386250 w 728"/>
              <a:gd name="T43" fmla="*/ 745966250 h 568"/>
              <a:gd name="T44" fmla="*/ 423386250 w 728"/>
              <a:gd name="T45" fmla="*/ 745966250 h 568"/>
              <a:gd name="T46" fmla="*/ 443547500 w 728"/>
              <a:gd name="T47" fmla="*/ 685482500 h 568"/>
              <a:gd name="T48" fmla="*/ 443547500 w 728"/>
              <a:gd name="T49" fmla="*/ 685482500 h 568"/>
              <a:gd name="T50" fmla="*/ 504031250 w 728"/>
              <a:gd name="T51" fmla="*/ 645160000 h 568"/>
              <a:gd name="T52" fmla="*/ 504031250 w 728"/>
              <a:gd name="T53" fmla="*/ 645160000 h 568"/>
              <a:gd name="T54" fmla="*/ 564515000 w 728"/>
              <a:gd name="T55" fmla="*/ 544353750 h 568"/>
              <a:gd name="T56" fmla="*/ 564515000 w 728"/>
              <a:gd name="T57" fmla="*/ 544353750 h 568"/>
              <a:gd name="T58" fmla="*/ 645160000 w 728"/>
              <a:gd name="T59" fmla="*/ 483870000 h 568"/>
              <a:gd name="T60" fmla="*/ 645160000 w 728"/>
              <a:gd name="T61" fmla="*/ 483870000 h 568"/>
              <a:gd name="T62" fmla="*/ 705643750 w 728"/>
              <a:gd name="T63" fmla="*/ 423386250 h 568"/>
              <a:gd name="T64" fmla="*/ 705643750 w 728"/>
              <a:gd name="T65" fmla="*/ 423386250 h 568"/>
              <a:gd name="T66" fmla="*/ 786288750 w 728"/>
              <a:gd name="T67" fmla="*/ 342741250 h 568"/>
              <a:gd name="T68" fmla="*/ 786288750 w 728"/>
              <a:gd name="T69" fmla="*/ 342741250 h 568"/>
              <a:gd name="T70" fmla="*/ 846772500 w 728"/>
              <a:gd name="T71" fmla="*/ 302418750 h 568"/>
              <a:gd name="T72" fmla="*/ 846772500 w 728"/>
              <a:gd name="T73" fmla="*/ 302418750 h 568"/>
              <a:gd name="T74" fmla="*/ 947578750 w 728"/>
              <a:gd name="T75" fmla="*/ 241935000 h 568"/>
              <a:gd name="T76" fmla="*/ 947578750 w 728"/>
              <a:gd name="T77" fmla="*/ 241935000 h 568"/>
              <a:gd name="T78" fmla="*/ 1028223750 w 728"/>
              <a:gd name="T79" fmla="*/ 221773750 h 568"/>
              <a:gd name="T80" fmla="*/ 1028223750 w 728"/>
              <a:gd name="T81" fmla="*/ 221773750 h 568"/>
              <a:gd name="T82" fmla="*/ 1108868750 w 728"/>
              <a:gd name="T83" fmla="*/ 161290000 h 568"/>
              <a:gd name="T84" fmla="*/ 1108868750 w 728"/>
              <a:gd name="T85" fmla="*/ 161290000 h 568"/>
              <a:gd name="T86" fmla="*/ 1229836250 w 728"/>
              <a:gd name="T87" fmla="*/ 120967500 h 568"/>
              <a:gd name="T88" fmla="*/ 1229836250 w 728"/>
              <a:gd name="T89" fmla="*/ 120967500 h 568"/>
              <a:gd name="T90" fmla="*/ 1310481250 w 728"/>
              <a:gd name="T91" fmla="*/ 100806250 h 568"/>
              <a:gd name="T92" fmla="*/ 1310481250 w 728"/>
              <a:gd name="T93" fmla="*/ 100806250 h 568"/>
              <a:gd name="T94" fmla="*/ 1512093750 w 728"/>
              <a:gd name="T95" fmla="*/ 40322500 h 568"/>
              <a:gd name="T96" fmla="*/ 1512093750 w 728"/>
              <a:gd name="T97" fmla="*/ 40322500 h 568"/>
              <a:gd name="T98" fmla="*/ 1733867500 w 728"/>
              <a:gd name="T99" fmla="*/ 0 h 568"/>
              <a:gd name="T100" fmla="*/ 1733867500 w 728"/>
              <a:gd name="T101" fmla="*/ 0 h 568"/>
              <a:gd name="T102" fmla="*/ 1834673750 w 728"/>
              <a:gd name="T103" fmla="*/ 0 h 56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728"/>
              <a:gd name="T157" fmla="*/ 0 h 568"/>
              <a:gd name="T158" fmla="*/ 728 w 728"/>
              <a:gd name="T159" fmla="*/ 568 h 56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728" h="568">
                <a:moveTo>
                  <a:pt x="0" y="568"/>
                </a:moveTo>
                <a:lnTo>
                  <a:pt x="0" y="568"/>
                </a:lnTo>
                <a:lnTo>
                  <a:pt x="16" y="536"/>
                </a:lnTo>
                <a:lnTo>
                  <a:pt x="40" y="504"/>
                </a:lnTo>
                <a:lnTo>
                  <a:pt x="56" y="472"/>
                </a:lnTo>
                <a:lnTo>
                  <a:pt x="64" y="440"/>
                </a:lnTo>
                <a:lnTo>
                  <a:pt x="88" y="416"/>
                </a:lnTo>
                <a:lnTo>
                  <a:pt x="104" y="392"/>
                </a:lnTo>
                <a:lnTo>
                  <a:pt x="120" y="360"/>
                </a:lnTo>
                <a:lnTo>
                  <a:pt x="128" y="344"/>
                </a:lnTo>
                <a:lnTo>
                  <a:pt x="152" y="312"/>
                </a:lnTo>
                <a:lnTo>
                  <a:pt x="168" y="296"/>
                </a:lnTo>
                <a:lnTo>
                  <a:pt x="176" y="272"/>
                </a:lnTo>
                <a:lnTo>
                  <a:pt x="200" y="256"/>
                </a:lnTo>
                <a:lnTo>
                  <a:pt x="224" y="216"/>
                </a:lnTo>
                <a:lnTo>
                  <a:pt x="256" y="192"/>
                </a:lnTo>
                <a:lnTo>
                  <a:pt x="280" y="168"/>
                </a:lnTo>
                <a:lnTo>
                  <a:pt x="312" y="136"/>
                </a:lnTo>
                <a:lnTo>
                  <a:pt x="336" y="120"/>
                </a:lnTo>
                <a:lnTo>
                  <a:pt x="376" y="96"/>
                </a:lnTo>
                <a:lnTo>
                  <a:pt x="408" y="88"/>
                </a:lnTo>
                <a:lnTo>
                  <a:pt x="440" y="64"/>
                </a:lnTo>
                <a:lnTo>
                  <a:pt x="488" y="48"/>
                </a:lnTo>
                <a:lnTo>
                  <a:pt x="520" y="40"/>
                </a:lnTo>
                <a:lnTo>
                  <a:pt x="600" y="16"/>
                </a:lnTo>
                <a:lnTo>
                  <a:pt x="688" y="0"/>
                </a:lnTo>
                <a:lnTo>
                  <a:pt x="728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34" name="Freeform 786"/>
          <p:cNvSpPr>
            <a:spLocks/>
          </p:cNvSpPr>
          <p:nvPr/>
        </p:nvSpPr>
        <p:spPr bwMode="auto">
          <a:xfrm>
            <a:off x="7518400" y="3886200"/>
            <a:ext cx="139700" cy="76200"/>
          </a:xfrm>
          <a:custGeom>
            <a:avLst/>
            <a:gdLst>
              <a:gd name="T0" fmla="*/ 20161250 w 88"/>
              <a:gd name="T1" fmla="*/ 120967500 h 48"/>
              <a:gd name="T2" fmla="*/ 0 w 88"/>
              <a:gd name="T3" fmla="*/ 60483750 h 48"/>
              <a:gd name="T4" fmla="*/ 0 w 88"/>
              <a:gd name="T5" fmla="*/ 0 h 48"/>
              <a:gd name="T6" fmla="*/ 0 w 88"/>
              <a:gd name="T7" fmla="*/ 0 h 48"/>
              <a:gd name="T8" fmla="*/ 221773750 w 88"/>
              <a:gd name="T9" fmla="*/ 20161250 h 48"/>
              <a:gd name="T10" fmla="*/ 221773750 w 88"/>
              <a:gd name="T11" fmla="*/ 20161250 h 48"/>
              <a:gd name="T12" fmla="*/ 20161250 w 88"/>
              <a:gd name="T13" fmla="*/ 120967500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8"/>
              <a:gd name="T22" fmla="*/ 0 h 48"/>
              <a:gd name="T23" fmla="*/ 88 w 88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8" h="48">
                <a:moveTo>
                  <a:pt x="8" y="48"/>
                </a:moveTo>
                <a:lnTo>
                  <a:pt x="0" y="24"/>
                </a:lnTo>
                <a:lnTo>
                  <a:pt x="0" y="0"/>
                </a:lnTo>
                <a:lnTo>
                  <a:pt x="88" y="8"/>
                </a:lnTo>
                <a:lnTo>
                  <a:pt x="8" y="4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35" name="Freeform 787"/>
          <p:cNvSpPr>
            <a:spLocks/>
          </p:cNvSpPr>
          <p:nvPr/>
        </p:nvSpPr>
        <p:spPr bwMode="auto">
          <a:xfrm>
            <a:off x="7937500" y="2273300"/>
            <a:ext cx="101600" cy="114300"/>
          </a:xfrm>
          <a:custGeom>
            <a:avLst/>
            <a:gdLst>
              <a:gd name="T0" fmla="*/ 161290000 w 64"/>
              <a:gd name="T1" fmla="*/ 161290000 h 72"/>
              <a:gd name="T2" fmla="*/ 80645000 w 64"/>
              <a:gd name="T3" fmla="*/ 181451250 h 72"/>
              <a:gd name="T4" fmla="*/ 0 w 64"/>
              <a:gd name="T5" fmla="*/ 161290000 h 72"/>
              <a:gd name="T6" fmla="*/ 0 w 64"/>
              <a:gd name="T7" fmla="*/ 161290000 h 72"/>
              <a:gd name="T8" fmla="*/ 80645000 w 64"/>
              <a:gd name="T9" fmla="*/ 0 h 72"/>
              <a:gd name="T10" fmla="*/ 80645000 w 64"/>
              <a:gd name="T11" fmla="*/ 0 h 72"/>
              <a:gd name="T12" fmla="*/ 161290000 w 64"/>
              <a:gd name="T13" fmla="*/ 161290000 h 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4"/>
              <a:gd name="T22" fmla="*/ 0 h 72"/>
              <a:gd name="T23" fmla="*/ 64 w 64"/>
              <a:gd name="T24" fmla="*/ 72 h 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4" h="72">
                <a:moveTo>
                  <a:pt x="64" y="64"/>
                </a:moveTo>
                <a:lnTo>
                  <a:pt x="32" y="72"/>
                </a:lnTo>
                <a:lnTo>
                  <a:pt x="0" y="64"/>
                </a:lnTo>
                <a:lnTo>
                  <a:pt x="32" y="0"/>
                </a:lnTo>
                <a:lnTo>
                  <a:pt x="64" y="6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36" name="Freeform 788"/>
          <p:cNvSpPr>
            <a:spLocks/>
          </p:cNvSpPr>
          <p:nvPr/>
        </p:nvSpPr>
        <p:spPr bwMode="auto">
          <a:xfrm>
            <a:off x="5803900" y="1625600"/>
            <a:ext cx="139700" cy="63500"/>
          </a:xfrm>
          <a:custGeom>
            <a:avLst/>
            <a:gdLst>
              <a:gd name="T0" fmla="*/ 221773750 w 88"/>
              <a:gd name="T1" fmla="*/ 0 h 40"/>
              <a:gd name="T2" fmla="*/ 221773750 w 88"/>
              <a:gd name="T3" fmla="*/ 60483750 h 40"/>
              <a:gd name="T4" fmla="*/ 181451250 w 88"/>
              <a:gd name="T5" fmla="*/ 100806250 h 40"/>
              <a:gd name="T6" fmla="*/ 181451250 w 88"/>
              <a:gd name="T7" fmla="*/ 100806250 h 40"/>
              <a:gd name="T8" fmla="*/ 0 w 88"/>
              <a:gd name="T9" fmla="*/ 0 h 40"/>
              <a:gd name="T10" fmla="*/ 0 w 88"/>
              <a:gd name="T11" fmla="*/ 0 h 40"/>
              <a:gd name="T12" fmla="*/ 221773750 w 88"/>
              <a:gd name="T13" fmla="*/ 0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8"/>
              <a:gd name="T22" fmla="*/ 0 h 40"/>
              <a:gd name="T23" fmla="*/ 88 w 88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8" h="40">
                <a:moveTo>
                  <a:pt x="88" y="0"/>
                </a:moveTo>
                <a:lnTo>
                  <a:pt x="88" y="24"/>
                </a:lnTo>
                <a:lnTo>
                  <a:pt x="72" y="40"/>
                </a:lnTo>
                <a:lnTo>
                  <a:pt x="0" y="0"/>
                </a:lnTo>
                <a:lnTo>
                  <a:pt x="8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37" name="Freeform 789"/>
          <p:cNvSpPr>
            <a:spLocks/>
          </p:cNvSpPr>
          <p:nvPr/>
        </p:nvSpPr>
        <p:spPr bwMode="auto">
          <a:xfrm>
            <a:off x="6261100" y="2374900"/>
            <a:ext cx="1727200" cy="2451100"/>
          </a:xfrm>
          <a:custGeom>
            <a:avLst/>
            <a:gdLst>
              <a:gd name="T0" fmla="*/ 40322500 w 1088"/>
              <a:gd name="T1" fmla="*/ 2147483647 h 1544"/>
              <a:gd name="T2" fmla="*/ 181451250 w 1088"/>
              <a:gd name="T3" fmla="*/ 2147483647 h 1544"/>
              <a:gd name="T4" fmla="*/ 221773750 w 1088"/>
              <a:gd name="T5" fmla="*/ 2147483647 h 1544"/>
              <a:gd name="T6" fmla="*/ 342741250 w 1088"/>
              <a:gd name="T7" fmla="*/ 2147483647 h 1544"/>
              <a:gd name="T8" fmla="*/ 403225000 w 1088"/>
              <a:gd name="T9" fmla="*/ 2147483647 h 1544"/>
              <a:gd name="T10" fmla="*/ 504031250 w 1088"/>
              <a:gd name="T11" fmla="*/ 2147483647 h 1544"/>
              <a:gd name="T12" fmla="*/ 544353750 w 1088"/>
              <a:gd name="T13" fmla="*/ 2147483647 h 1544"/>
              <a:gd name="T14" fmla="*/ 645160000 w 1088"/>
              <a:gd name="T15" fmla="*/ 2147483647 h 1544"/>
              <a:gd name="T16" fmla="*/ 685482500 w 1088"/>
              <a:gd name="T17" fmla="*/ 2147483647 h 1544"/>
              <a:gd name="T18" fmla="*/ 766127500 w 1088"/>
              <a:gd name="T19" fmla="*/ 2147483647 h 1544"/>
              <a:gd name="T20" fmla="*/ 826611250 w 1088"/>
              <a:gd name="T21" fmla="*/ 2147483647 h 1544"/>
              <a:gd name="T22" fmla="*/ 907256250 w 1088"/>
              <a:gd name="T23" fmla="*/ 2147483647 h 1544"/>
              <a:gd name="T24" fmla="*/ 967740000 w 1088"/>
              <a:gd name="T25" fmla="*/ 2147483647 h 1544"/>
              <a:gd name="T26" fmla="*/ 1068546250 w 1088"/>
              <a:gd name="T27" fmla="*/ 2147483647 h 1544"/>
              <a:gd name="T28" fmla="*/ 1129030000 w 1088"/>
              <a:gd name="T29" fmla="*/ 2147483647 h 1544"/>
              <a:gd name="T30" fmla="*/ 1249997500 w 1088"/>
              <a:gd name="T31" fmla="*/ 2147483647 h 1544"/>
              <a:gd name="T32" fmla="*/ 1310481250 w 1088"/>
              <a:gd name="T33" fmla="*/ 2137092500 h 1544"/>
              <a:gd name="T34" fmla="*/ 1451610000 w 1088"/>
              <a:gd name="T35" fmla="*/ 2096770000 h 1544"/>
              <a:gd name="T36" fmla="*/ 1532255000 w 1088"/>
              <a:gd name="T37" fmla="*/ 2096770000 h 1544"/>
              <a:gd name="T38" fmla="*/ 1673383750 w 1088"/>
              <a:gd name="T39" fmla="*/ 2096770000 h 1544"/>
              <a:gd name="T40" fmla="*/ 1754028750 w 1088"/>
              <a:gd name="T41" fmla="*/ 2096770000 h 1544"/>
              <a:gd name="T42" fmla="*/ 1935480000 w 1088"/>
              <a:gd name="T43" fmla="*/ 2096770000 h 1544"/>
              <a:gd name="T44" fmla="*/ 2016125000 w 1088"/>
              <a:gd name="T45" fmla="*/ 2096770000 h 1544"/>
              <a:gd name="T46" fmla="*/ 2147483647 w 1088"/>
              <a:gd name="T47" fmla="*/ 2076608750 h 1544"/>
              <a:gd name="T48" fmla="*/ 2147483647 w 1088"/>
              <a:gd name="T49" fmla="*/ 2056447500 h 1544"/>
              <a:gd name="T50" fmla="*/ 2147483647 w 1088"/>
              <a:gd name="T51" fmla="*/ 2016125000 h 1544"/>
              <a:gd name="T52" fmla="*/ 2147483647 w 1088"/>
              <a:gd name="T53" fmla="*/ 1975802500 h 1544"/>
              <a:gd name="T54" fmla="*/ 2147483647 w 1088"/>
              <a:gd name="T55" fmla="*/ 1975802500 h 1544"/>
              <a:gd name="T56" fmla="*/ 2147483647 w 1088"/>
              <a:gd name="T57" fmla="*/ 1955641250 h 1544"/>
              <a:gd name="T58" fmla="*/ 2147483647 w 1088"/>
              <a:gd name="T59" fmla="*/ 1915318750 h 1544"/>
              <a:gd name="T60" fmla="*/ 2147483647 w 1088"/>
              <a:gd name="T61" fmla="*/ 1915318750 h 1544"/>
              <a:gd name="T62" fmla="*/ 2147483647 w 1088"/>
              <a:gd name="T63" fmla="*/ 1874996250 h 1544"/>
              <a:gd name="T64" fmla="*/ 2147483647 w 1088"/>
              <a:gd name="T65" fmla="*/ 1874996250 h 1544"/>
              <a:gd name="T66" fmla="*/ 2147483647 w 1088"/>
              <a:gd name="T67" fmla="*/ 1854835000 h 1544"/>
              <a:gd name="T68" fmla="*/ 2147483647 w 1088"/>
              <a:gd name="T69" fmla="*/ 1834673750 h 1544"/>
              <a:gd name="T70" fmla="*/ 2147483647 w 1088"/>
              <a:gd name="T71" fmla="*/ 1794351250 h 1544"/>
              <a:gd name="T72" fmla="*/ 2147483647 w 1088"/>
              <a:gd name="T73" fmla="*/ 1774190000 h 1544"/>
              <a:gd name="T74" fmla="*/ 2147483647 w 1088"/>
              <a:gd name="T75" fmla="*/ 1713706250 h 1544"/>
              <a:gd name="T76" fmla="*/ 2147483647 w 1088"/>
              <a:gd name="T77" fmla="*/ 1673383750 h 1544"/>
              <a:gd name="T78" fmla="*/ 2147483647 w 1088"/>
              <a:gd name="T79" fmla="*/ 1532255000 h 1544"/>
              <a:gd name="T80" fmla="*/ 2147483647 w 1088"/>
              <a:gd name="T81" fmla="*/ 1491932500 h 1544"/>
              <a:gd name="T82" fmla="*/ 2147483647 w 1088"/>
              <a:gd name="T83" fmla="*/ 1391126250 h 1544"/>
              <a:gd name="T84" fmla="*/ 2147483647 w 1088"/>
              <a:gd name="T85" fmla="*/ 1350803750 h 1544"/>
              <a:gd name="T86" fmla="*/ 2147483647 w 1088"/>
              <a:gd name="T87" fmla="*/ 1189513750 h 1544"/>
              <a:gd name="T88" fmla="*/ 2147483647 w 1088"/>
              <a:gd name="T89" fmla="*/ 1108868750 h 1544"/>
              <a:gd name="T90" fmla="*/ 2147483647 w 1088"/>
              <a:gd name="T91" fmla="*/ 927417500 h 1544"/>
              <a:gd name="T92" fmla="*/ 2147483647 w 1088"/>
              <a:gd name="T93" fmla="*/ 846772500 h 1544"/>
              <a:gd name="T94" fmla="*/ 2147483647 w 1088"/>
              <a:gd name="T95" fmla="*/ 705643750 h 1544"/>
              <a:gd name="T96" fmla="*/ 2147483647 w 1088"/>
              <a:gd name="T97" fmla="*/ 624998750 h 1544"/>
              <a:gd name="T98" fmla="*/ 2147483647 w 1088"/>
              <a:gd name="T99" fmla="*/ 504031250 h 1544"/>
              <a:gd name="T100" fmla="*/ 2147483647 w 1088"/>
              <a:gd name="T101" fmla="*/ 483870000 h 1544"/>
              <a:gd name="T102" fmla="*/ 2147483647 w 1088"/>
              <a:gd name="T103" fmla="*/ 362902500 h 1544"/>
              <a:gd name="T104" fmla="*/ 2147483647 w 1088"/>
              <a:gd name="T105" fmla="*/ 282257500 h 1544"/>
              <a:gd name="T106" fmla="*/ 2147483647 w 1088"/>
              <a:gd name="T107" fmla="*/ 100806250 h 154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088"/>
              <a:gd name="T163" fmla="*/ 0 h 1544"/>
              <a:gd name="T164" fmla="*/ 1088 w 1088"/>
              <a:gd name="T165" fmla="*/ 1544 h 154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088" h="1544">
                <a:moveTo>
                  <a:pt x="0" y="1544"/>
                </a:moveTo>
                <a:lnTo>
                  <a:pt x="16" y="1520"/>
                </a:lnTo>
                <a:lnTo>
                  <a:pt x="48" y="1472"/>
                </a:lnTo>
                <a:lnTo>
                  <a:pt x="72" y="1432"/>
                </a:lnTo>
                <a:lnTo>
                  <a:pt x="88" y="1384"/>
                </a:lnTo>
                <a:lnTo>
                  <a:pt x="112" y="1344"/>
                </a:lnTo>
                <a:lnTo>
                  <a:pt x="136" y="1304"/>
                </a:lnTo>
                <a:lnTo>
                  <a:pt x="160" y="1256"/>
                </a:lnTo>
                <a:lnTo>
                  <a:pt x="176" y="1208"/>
                </a:lnTo>
                <a:lnTo>
                  <a:pt x="200" y="1168"/>
                </a:lnTo>
                <a:lnTo>
                  <a:pt x="216" y="1128"/>
                </a:lnTo>
                <a:lnTo>
                  <a:pt x="240" y="1088"/>
                </a:lnTo>
                <a:lnTo>
                  <a:pt x="256" y="1056"/>
                </a:lnTo>
                <a:lnTo>
                  <a:pt x="272" y="1024"/>
                </a:lnTo>
                <a:lnTo>
                  <a:pt x="288" y="1000"/>
                </a:lnTo>
                <a:lnTo>
                  <a:pt x="304" y="976"/>
                </a:lnTo>
                <a:lnTo>
                  <a:pt x="328" y="952"/>
                </a:lnTo>
                <a:lnTo>
                  <a:pt x="344" y="936"/>
                </a:lnTo>
                <a:lnTo>
                  <a:pt x="360" y="912"/>
                </a:lnTo>
                <a:lnTo>
                  <a:pt x="384" y="904"/>
                </a:lnTo>
                <a:lnTo>
                  <a:pt x="400" y="888"/>
                </a:lnTo>
                <a:lnTo>
                  <a:pt x="424" y="872"/>
                </a:lnTo>
                <a:lnTo>
                  <a:pt x="448" y="872"/>
                </a:lnTo>
                <a:lnTo>
                  <a:pt x="472" y="864"/>
                </a:lnTo>
                <a:lnTo>
                  <a:pt x="496" y="856"/>
                </a:lnTo>
                <a:lnTo>
                  <a:pt x="520" y="848"/>
                </a:lnTo>
                <a:lnTo>
                  <a:pt x="544" y="840"/>
                </a:lnTo>
                <a:lnTo>
                  <a:pt x="576" y="832"/>
                </a:lnTo>
                <a:lnTo>
                  <a:pt x="608" y="832"/>
                </a:lnTo>
                <a:lnTo>
                  <a:pt x="640" y="832"/>
                </a:lnTo>
                <a:lnTo>
                  <a:pt x="664" y="832"/>
                </a:lnTo>
                <a:lnTo>
                  <a:pt x="696" y="832"/>
                </a:lnTo>
                <a:lnTo>
                  <a:pt x="728" y="832"/>
                </a:lnTo>
                <a:lnTo>
                  <a:pt x="768" y="832"/>
                </a:lnTo>
                <a:lnTo>
                  <a:pt x="800" y="832"/>
                </a:lnTo>
                <a:lnTo>
                  <a:pt x="832" y="824"/>
                </a:lnTo>
                <a:lnTo>
                  <a:pt x="856" y="824"/>
                </a:lnTo>
                <a:lnTo>
                  <a:pt x="888" y="816"/>
                </a:lnTo>
                <a:lnTo>
                  <a:pt x="912" y="808"/>
                </a:lnTo>
                <a:lnTo>
                  <a:pt x="936" y="800"/>
                </a:lnTo>
                <a:lnTo>
                  <a:pt x="960" y="784"/>
                </a:lnTo>
                <a:lnTo>
                  <a:pt x="968" y="784"/>
                </a:lnTo>
                <a:lnTo>
                  <a:pt x="976" y="784"/>
                </a:lnTo>
                <a:lnTo>
                  <a:pt x="992" y="776"/>
                </a:lnTo>
                <a:lnTo>
                  <a:pt x="1000" y="768"/>
                </a:lnTo>
                <a:lnTo>
                  <a:pt x="1008" y="760"/>
                </a:lnTo>
                <a:lnTo>
                  <a:pt x="1016" y="760"/>
                </a:lnTo>
                <a:lnTo>
                  <a:pt x="1024" y="752"/>
                </a:lnTo>
                <a:lnTo>
                  <a:pt x="1032" y="744"/>
                </a:lnTo>
                <a:lnTo>
                  <a:pt x="1040" y="736"/>
                </a:lnTo>
                <a:lnTo>
                  <a:pt x="1048" y="736"/>
                </a:lnTo>
                <a:lnTo>
                  <a:pt x="1048" y="728"/>
                </a:lnTo>
                <a:lnTo>
                  <a:pt x="1056" y="720"/>
                </a:lnTo>
                <a:lnTo>
                  <a:pt x="1056" y="712"/>
                </a:lnTo>
                <a:lnTo>
                  <a:pt x="1056" y="704"/>
                </a:lnTo>
                <a:lnTo>
                  <a:pt x="1064" y="680"/>
                </a:lnTo>
                <a:lnTo>
                  <a:pt x="1072" y="664"/>
                </a:lnTo>
                <a:lnTo>
                  <a:pt x="1072" y="632"/>
                </a:lnTo>
                <a:lnTo>
                  <a:pt x="1080" y="608"/>
                </a:lnTo>
                <a:lnTo>
                  <a:pt x="1080" y="592"/>
                </a:lnTo>
                <a:lnTo>
                  <a:pt x="1080" y="576"/>
                </a:lnTo>
                <a:lnTo>
                  <a:pt x="1080" y="552"/>
                </a:lnTo>
                <a:lnTo>
                  <a:pt x="1080" y="536"/>
                </a:lnTo>
                <a:lnTo>
                  <a:pt x="1088" y="504"/>
                </a:lnTo>
                <a:lnTo>
                  <a:pt x="1088" y="472"/>
                </a:lnTo>
                <a:lnTo>
                  <a:pt x="1088" y="440"/>
                </a:lnTo>
                <a:lnTo>
                  <a:pt x="1088" y="408"/>
                </a:lnTo>
                <a:lnTo>
                  <a:pt x="1088" y="368"/>
                </a:lnTo>
                <a:lnTo>
                  <a:pt x="1088" y="336"/>
                </a:lnTo>
                <a:lnTo>
                  <a:pt x="1088" y="304"/>
                </a:lnTo>
                <a:lnTo>
                  <a:pt x="1088" y="280"/>
                </a:lnTo>
                <a:lnTo>
                  <a:pt x="1088" y="248"/>
                </a:lnTo>
                <a:lnTo>
                  <a:pt x="1088" y="232"/>
                </a:lnTo>
                <a:lnTo>
                  <a:pt x="1088" y="200"/>
                </a:lnTo>
                <a:lnTo>
                  <a:pt x="1088" y="192"/>
                </a:lnTo>
                <a:lnTo>
                  <a:pt x="1088" y="168"/>
                </a:lnTo>
                <a:lnTo>
                  <a:pt x="1088" y="144"/>
                </a:lnTo>
                <a:lnTo>
                  <a:pt x="1088" y="112"/>
                </a:lnTo>
                <a:lnTo>
                  <a:pt x="1088" y="80"/>
                </a:lnTo>
                <a:lnTo>
                  <a:pt x="1088" y="40"/>
                </a:lnTo>
                <a:lnTo>
                  <a:pt x="1088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38" name="Line 790"/>
          <p:cNvSpPr>
            <a:spLocks noChangeShapeType="1"/>
          </p:cNvSpPr>
          <p:nvPr/>
        </p:nvSpPr>
        <p:spPr bwMode="auto">
          <a:xfrm flipH="1" flipV="1">
            <a:off x="5930900" y="1663700"/>
            <a:ext cx="1993900" cy="406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39" name="Freeform 791"/>
          <p:cNvSpPr>
            <a:spLocks/>
          </p:cNvSpPr>
          <p:nvPr/>
        </p:nvSpPr>
        <p:spPr bwMode="auto">
          <a:xfrm>
            <a:off x="5854700" y="2362200"/>
            <a:ext cx="2044700" cy="1282700"/>
          </a:xfrm>
          <a:custGeom>
            <a:avLst/>
            <a:gdLst>
              <a:gd name="T0" fmla="*/ 0 w 1288"/>
              <a:gd name="T1" fmla="*/ 2036286250 h 808"/>
              <a:gd name="T2" fmla="*/ 181451250 w 1288"/>
              <a:gd name="T3" fmla="*/ 1975802500 h 808"/>
              <a:gd name="T4" fmla="*/ 383063750 w 1288"/>
              <a:gd name="T5" fmla="*/ 1915318750 h 808"/>
              <a:gd name="T6" fmla="*/ 544353750 w 1288"/>
              <a:gd name="T7" fmla="*/ 1874996250 h 808"/>
              <a:gd name="T8" fmla="*/ 705643750 w 1288"/>
              <a:gd name="T9" fmla="*/ 1814512500 h 808"/>
              <a:gd name="T10" fmla="*/ 887095000 w 1288"/>
              <a:gd name="T11" fmla="*/ 1754028750 h 808"/>
              <a:gd name="T12" fmla="*/ 1048385000 w 1288"/>
              <a:gd name="T13" fmla="*/ 1713706250 h 808"/>
              <a:gd name="T14" fmla="*/ 1189513750 w 1288"/>
              <a:gd name="T15" fmla="*/ 1653222500 h 808"/>
              <a:gd name="T16" fmla="*/ 1330642500 w 1288"/>
              <a:gd name="T17" fmla="*/ 1592738750 h 808"/>
              <a:gd name="T18" fmla="*/ 1491932500 w 1288"/>
              <a:gd name="T19" fmla="*/ 1552416250 h 808"/>
              <a:gd name="T20" fmla="*/ 1612900000 w 1288"/>
              <a:gd name="T21" fmla="*/ 1491932500 h 808"/>
              <a:gd name="T22" fmla="*/ 1754028750 w 1288"/>
              <a:gd name="T23" fmla="*/ 1451610000 h 808"/>
              <a:gd name="T24" fmla="*/ 1874996250 w 1288"/>
              <a:gd name="T25" fmla="*/ 1411287500 h 808"/>
              <a:gd name="T26" fmla="*/ 1975802500 w 1288"/>
              <a:gd name="T27" fmla="*/ 1350803750 h 808"/>
              <a:gd name="T28" fmla="*/ 2116931250 w 1288"/>
              <a:gd name="T29" fmla="*/ 1310481250 h 808"/>
              <a:gd name="T30" fmla="*/ 2147483647 w 1288"/>
              <a:gd name="T31" fmla="*/ 1270158750 h 808"/>
              <a:gd name="T32" fmla="*/ 2147483647 w 1288"/>
              <a:gd name="T33" fmla="*/ 1229836250 h 808"/>
              <a:gd name="T34" fmla="*/ 2147483647 w 1288"/>
              <a:gd name="T35" fmla="*/ 1189513750 h 808"/>
              <a:gd name="T36" fmla="*/ 2147483647 w 1288"/>
              <a:gd name="T37" fmla="*/ 1129030000 h 808"/>
              <a:gd name="T38" fmla="*/ 2147483647 w 1288"/>
              <a:gd name="T39" fmla="*/ 1108868750 h 808"/>
              <a:gd name="T40" fmla="*/ 2147483647 w 1288"/>
              <a:gd name="T41" fmla="*/ 1048385000 h 808"/>
              <a:gd name="T42" fmla="*/ 2147483647 w 1288"/>
              <a:gd name="T43" fmla="*/ 1028223750 h 808"/>
              <a:gd name="T44" fmla="*/ 2147483647 w 1288"/>
              <a:gd name="T45" fmla="*/ 967740000 h 808"/>
              <a:gd name="T46" fmla="*/ 2147483647 w 1288"/>
              <a:gd name="T47" fmla="*/ 947578750 h 808"/>
              <a:gd name="T48" fmla="*/ 2147483647 w 1288"/>
              <a:gd name="T49" fmla="*/ 907256250 h 808"/>
              <a:gd name="T50" fmla="*/ 2147483647 w 1288"/>
              <a:gd name="T51" fmla="*/ 866933750 h 808"/>
              <a:gd name="T52" fmla="*/ 2147483647 w 1288"/>
              <a:gd name="T53" fmla="*/ 826611250 h 808"/>
              <a:gd name="T54" fmla="*/ 2147483647 w 1288"/>
              <a:gd name="T55" fmla="*/ 806450000 h 808"/>
              <a:gd name="T56" fmla="*/ 2147483647 w 1288"/>
              <a:gd name="T57" fmla="*/ 766127500 h 808"/>
              <a:gd name="T58" fmla="*/ 2147483647 w 1288"/>
              <a:gd name="T59" fmla="*/ 725805000 h 808"/>
              <a:gd name="T60" fmla="*/ 2147483647 w 1288"/>
              <a:gd name="T61" fmla="*/ 705643750 h 808"/>
              <a:gd name="T62" fmla="*/ 2147483647 w 1288"/>
              <a:gd name="T63" fmla="*/ 665321250 h 808"/>
              <a:gd name="T64" fmla="*/ 2147483647 w 1288"/>
              <a:gd name="T65" fmla="*/ 645160000 h 808"/>
              <a:gd name="T66" fmla="*/ 2147483647 w 1288"/>
              <a:gd name="T67" fmla="*/ 524192500 h 808"/>
              <a:gd name="T68" fmla="*/ 2147483647 w 1288"/>
              <a:gd name="T69" fmla="*/ 403225000 h 808"/>
              <a:gd name="T70" fmla="*/ 2147483647 w 1288"/>
              <a:gd name="T71" fmla="*/ 302418750 h 808"/>
              <a:gd name="T72" fmla="*/ 2147483647 w 1288"/>
              <a:gd name="T73" fmla="*/ 201612500 h 808"/>
              <a:gd name="T74" fmla="*/ 2147483647 w 1288"/>
              <a:gd name="T75" fmla="*/ 100806250 h 808"/>
              <a:gd name="T76" fmla="*/ 2147483647 w 1288"/>
              <a:gd name="T77" fmla="*/ 0 h 80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288"/>
              <a:gd name="T118" fmla="*/ 0 h 808"/>
              <a:gd name="T119" fmla="*/ 1288 w 1288"/>
              <a:gd name="T120" fmla="*/ 808 h 808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288" h="808">
                <a:moveTo>
                  <a:pt x="0" y="808"/>
                </a:moveTo>
                <a:lnTo>
                  <a:pt x="0" y="808"/>
                </a:lnTo>
                <a:lnTo>
                  <a:pt x="72" y="784"/>
                </a:lnTo>
                <a:lnTo>
                  <a:pt x="152" y="760"/>
                </a:lnTo>
                <a:lnTo>
                  <a:pt x="216" y="744"/>
                </a:lnTo>
                <a:lnTo>
                  <a:pt x="280" y="720"/>
                </a:lnTo>
                <a:lnTo>
                  <a:pt x="352" y="696"/>
                </a:lnTo>
                <a:lnTo>
                  <a:pt x="416" y="680"/>
                </a:lnTo>
                <a:lnTo>
                  <a:pt x="472" y="656"/>
                </a:lnTo>
                <a:lnTo>
                  <a:pt x="528" y="632"/>
                </a:lnTo>
                <a:lnTo>
                  <a:pt x="592" y="616"/>
                </a:lnTo>
                <a:lnTo>
                  <a:pt x="640" y="592"/>
                </a:lnTo>
                <a:lnTo>
                  <a:pt x="696" y="576"/>
                </a:lnTo>
                <a:lnTo>
                  <a:pt x="744" y="560"/>
                </a:lnTo>
                <a:lnTo>
                  <a:pt x="784" y="536"/>
                </a:lnTo>
                <a:lnTo>
                  <a:pt x="840" y="520"/>
                </a:lnTo>
                <a:lnTo>
                  <a:pt x="872" y="504"/>
                </a:lnTo>
                <a:lnTo>
                  <a:pt x="920" y="488"/>
                </a:lnTo>
                <a:lnTo>
                  <a:pt x="952" y="472"/>
                </a:lnTo>
                <a:lnTo>
                  <a:pt x="992" y="448"/>
                </a:lnTo>
                <a:lnTo>
                  <a:pt x="1024" y="440"/>
                </a:lnTo>
                <a:lnTo>
                  <a:pt x="1048" y="416"/>
                </a:lnTo>
                <a:lnTo>
                  <a:pt x="1080" y="408"/>
                </a:lnTo>
                <a:lnTo>
                  <a:pt x="1104" y="384"/>
                </a:lnTo>
                <a:lnTo>
                  <a:pt x="1128" y="376"/>
                </a:lnTo>
                <a:lnTo>
                  <a:pt x="1152" y="360"/>
                </a:lnTo>
                <a:lnTo>
                  <a:pt x="1176" y="344"/>
                </a:lnTo>
                <a:lnTo>
                  <a:pt x="1192" y="328"/>
                </a:lnTo>
                <a:lnTo>
                  <a:pt x="1208" y="320"/>
                </a:lnTo>
                <a:lnTo>
                  <a:pt x="1216" y="304"/>
                </a:lnTo>
                <a:lnTo>
                  <a:pt x="1232" y="288"/>
                </a:lnTo>
                <a:lnTo>
                  <a:pt x="1232" y="280"/>
                </a:lnTo>
                <a:lnTo>
                  <a:pt x="1240" y="264"/>
                </a:lnTo>
                <a:lnTo>
                  <a:pt x="1248" y="256"/>
                </a:lnTo>
                <a:lnTo>
                  <a:pt x="1264" y="208"/>
                </a:lnTo>
                <a:lnTo>
                  <a:pt x="1264" y="160"/>
                </a:lnTo>
                <a:lnTo>
                  <a:pt x="1272" y="120"/>
                </a:lnTo>
                <a:lnTo>
                  <a:pt x="1280" y="80"/>
                </a:lnTo>
                <a:lnTo>
                  <a:pt x="1288" y="40"/>
                </a:lnTo>
                <a:lnTo>
                  <a:pt x="1288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40" name="Freeform 792"/>
          <p:cNvSpPr>
            <a:spLocks/>
          </p:cNvSpPr>
          <p:nvPr/>
        </p:nvSpPr>
        <p:spPr bwMode="auto">
          <a:xfrm>
            <a:off x="7848600" y="2260600"/>
            <a:ext cx="101600" cy="114300"/>
          </a:xfrm>
          <a:custGeom>
            <a:avLst/>
            <a:gdLst>
              <a:gd name="T0" fmla="*/ 161290000 w 64"/>
              <a:gd name="T1" fmla="*/ 161290000 h 72"/>
              <a:gd name="T2" fmla="*/ 80645000 w 64"/>
              <a:gd name="T3" fmla="*/ 181451250 h 72"/>
              <a:gd name="T4" fmla="*/ 0 w 64"/>
              <a:gd name="T5" fmla="*/ 161290000 h 72"/>
              <a:gd name="T6" fmla="*/ 0 w 64"/>
              <a:gd name="T7" fmla="*/ 161290000 h 72"/>
              <a:gd name="T8" fmla="*/ 80645000 w 64"/>
              <a:gd name="T9" fmla="*/ 0 h 72"/>
              <a:gd name="T10" fmla="*/ 80645000 w 64"/>
              <a:gd name="T11" fmla="*/ 0 h 72"/>
              <a:gd name="T12" fmla="*/ 161290000 w 64"/>
              <a:gd name="T13" fmla="*/ 161290000 h 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4"/>
              <a:gd name="T22" fmla="*/ 0 h 72"/>
              <a:gd name="T23" fmla="*/ 64 w 64"/>
              <a:gd name="T24" fmla="*/ 72 h 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4" h="72">
                <a:moveTo>
                  <a:pt x="64" y="64"/>
                </a:moveTo>
                <a:lnTo>
                  <a:pt x="32" y="72"/>
                </a:lnTo>
                <a:lnTo>
                  <a:pt x="0" y="64"/>
                </a:lnTo>
                <a:lnTo>
                  <a:pt x="32" y="0"/>
                </a:lnTo>
                <a:lnTo>
                  <a:pt x="64" y="6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42" name="Freeform 794"/>
          <p:cNvSpPr>
            <a:spLocks/>
          </p:cNvSpPr>
          <p:nvPr/>
        </p:nvSpPr>
        <p:spPr bwMode="auto">
          <a:xfrm>
            <a:off x="5384800" y="1016000"/>
            <a:ext cx="177800" cy="114300"/>
          </a:xfrm>
          <a:custGeom>
            <a:avLst/>
            <a:gdLst>
              <a:gd name="T0" fmla="*/ 0 w 112"/>
              <a:gd name="T1" fmla="*/ 181451250 h 72"/>
              <a:gd name="T2" fmla="*/ 0 w 112"/>
              <a:gd name="T3" fmla="*/ 120967500 h 72"/>
              <a:gd name="T4" fmla="*/ 20161250 w 112"/>
              <a:gd name="T5" fmla="*/ 60483750 h 72"/>
              <a:gd name="T6" fmla="*/ 60483750 w 112"/>
              <a:gd name="T7" fmla="*/ 40322500 h 72"/>
              <a:gd name="T8" fmla="*/ 120967500 w 112"/>
              <a:gd name="T9" fmla="*/ 0 h 72"/>
              <a:gd name="T10" fmla="*/ 120967500 w 112"/>
              <a:gd name="T11" fmla="*/ 0 h 72"/>
              <a:gd name="T12" fmla="*/ 181451250 w 112"/>
              <a:gd name="T13" fmla="*/ 0 h 72"/>
              <a:gd name="T14" fmla="*/ 221773750 w 112"/>
              <a:gd name="T15" fmla="*/ 20161250 h 72"/>
              <a:gd name="T16" fmla="*/ 262096250 w 112"/>
              <a:gd name="T17" fmla="*/ 60483750 h 72"/>
              <a:gd name="T18" fmla="*/ 282257500 w 112"/>
              <a:gd name="T19" fmla="*/ 120967500 h 72"/>
              <a:gd name="T20" fmla="*/ 282257500 w 112"/>
              <a:gd name="T21" fmla="*/ 120967500 h 72"/>
              <a:gd name="T22" fmla="*/ 282257500 w 112"/>
              <a:gd name="T23" fmla="*/ 141128750 h 72"/>
              <a:gd name="T24" fmla="*/ 282257500 w 112"/>
              <a:gd name="T25" fmla="*/ 141128750 h 72"/>
              <a:gd name="T26" fmla="*/ 282257500 w 112"/>
              <a:gd name="T27" fmla="*/ 141128750 h 72"/>
              <a:gd name="T28" fmla="*/ 141128750 w 112"/>
              <a:gd name="T29" fmla="*/ 141128750 h 72"/>
              <a:gd name="T30" fmla="*/ 141128750 w 112"/>
              <a:gd name="T31" fmla="*/ 141128750 h 72"/>
              <a:gd name="T32" fmla="*/ 0 w 112"/>
              <a:gd name="T33" fmla="*/ 181451250 h 7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12"/>
              <a:gd name="T52" fmla="*/ 0 h 72"/>
              <a:gd name="T53" fmla="*/ 112 w 112"/>
              <a:gd name="T54" fmla="*/ 72 h 7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12" h="72">
                <a:moveTo>
                  <a:pt x="0" y="72"/>
                </a:moveTo>
                <a:lnTo>
                  <a:pt x="0" y="48"/>
                </a:lnTo>
                <a:lnTo>
                  <a:pt x="8" y="24"/>
                </a:lnTo>
                <a:lnTo>
                  <a:pt x="24" y="16"/>
                </a:lnTo>
                <a:lnTo>
                  <a:pt x="48" y="0"/>
                </a:lnTo>
                <a:lnTo>
                  <a:pt x="72" y="0"/>
                </a:lnTo>
                <a:lnTo>
                  <a:pt x="88" y="8"/>
                </a:lnTo>
                <a:lnTo>
                  <a:pt x="104" y="24"/>
                </a:lnTo>
                <a:lnTo>
                  <a:pt x="112" y="48"/>
                </a:lnTo>
                <a:lnTo>
                  <a:pt x="112" y="56"/>
                </a:lnTo>
                <a:lnTo>
                  <a:pt x="56" y="56"/>
                </a:lnTo>
                <a:lnTo>
                  <a:pt x="0" y="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43" name="Rectangle 795"/>
          <p:cNvSpPr>
            <a:spLocks noChangeArrowheads="1"/>
          </p:cNvSpPr>
          <p:nvPr/>
        </p:nvSpPr>
        <p:spPr bwMode="auto">
          <a:xfrm>
            <a:off x="5372100" y="1092200"/>
            <a:ext cx="25400" cy="381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44" name="Freeform 796"/>
          <p:cNvSpPr>
            <a:spLocks/>
          </p:cNvSpPr>
          <p:nvPr/>
        </p:nvSpPr>
        <p:spPr bwMode="auto">
          <a:xfrm>
            <a:off x="5372100" y="1054100"/>
            <a:ext cx="38100" cy="38100"/>
          </a:xfrm>
          <a:custGeom>
            <a:avLst/>
            <a:gdLst>
              <a:gd name="T0" fmla="*/ 0 w 24"/>
              <a:gd name="T1" fmla="*/ 60483750 h 24"/>
              <a:gd name="T2" fmla="*/ 0 w 24"/>
              <a:gd name="T3" fmla="*/ 60483750 h 24"/>
              <a:gd name="T4" fmla="*/ 20161250 w 24"/>
              <a:gd name="T5" fmla="*/ 0 h 24"/>
              <a:gd name="T6" fmla="*/ 60483750 w 24"/>
              <a:gd name="T7" fmla="*/ 20161250 h 24"/>
              <a:gd name="T8" fmla="*/ 40322500 w 24"/>
              <a:gd name="T9" fmla="*/ 60483750 h 24"/>
              <a:gd name="T10" fmla="*/ 0 w 24"/>
              <a:gd name="T11" fmla="*/ 60483750 h 24"/>
              <a:gd name="T12" fmla="*/ 0 w 24"/>
              <a:gd name="T13" fmla="*/ 60483750 h 24"/>
              <a:gd name="T14" fmla="*/ 0 w 24"/>
              <a:gd name="T15" fmla="*/ 60483750 h 24"/>
              <a:gd name="T16" fmla="*/ 0 w 24"/>
              <a:gd name="T17" fmla="*/ 6048375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24"/>
              <a:gd name="T29" fmla="*/ 24 w 24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24">
                <a:moveTo>
                  <a:pt x="0" y="24"/>
                </a:moveTo>
                <a:lnTo>
                  <a:pt x="0" y="24"/>
                </a:lnTo>
                <a:lnTo>
                  <a:pt x="8" y="0"/>
                </a:lnTo>
                <a:lnTo>
                  <a:pt x="24" y="8"/>
                </a:lnTo>
                <a:lnTo>
                  <a:pt x="16" y="24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45" name="Freeform 797"/>
          <p:cNvSpPr>
            <a:spLocks/>
          </p:cNvSpPr>
          <p:nvPr/>
        </p:nvSpPr>
        <p:spPr bwMode="auto">
          <a:xfrm>
            <a:off x="5384800" y="1028700"/>
            <a:ext cx="50800" cy="38100"/>
          </a:xfrm>
          <a:custGeom>
            <a:avLst/>
            <a:gdLst>
              <a:gd name="T0" fmla="*/ 20161250 w 32"/>
              <a:gd name="T1" fmla="*/ 40322500 h 24"/>
              <a:gd name="T2" fmla="*/ 20161250 w 32"/>
              <a:gd name="T3" fmla="*/ 40322500 h 24"/>
              <a:gd name="T4" fmla="*/ 40322500 w 32"/>
              <a:gd name="T5" fmla="*/ 0 h 24"/>
              <a:gd name="T6" fmla="*/ 80645000 w 32"/>
              <a:gd name="T7" fmla="*/ 20161250 h 24"/>
              <a:gd name="T8" fmla="*/ 40322500 w 32"/>
              <a:gd name="T9" fmla="*/ 60483750 h 24"/>
              <a:gd name="T10" fmla="*/ 0 w 32"/>
              <a:gd name="T11" fmla="*/ 40322500 h 24"/>
              <a:gd name="T12" fmla="*/ 0 w 32"/>
              <a:gd name="T13" fmla="*/ 40322500 h 24"/>
              <a:gd name="T14" fmla="*/ 0 w 32"/>
              <a:gd name="T15" fmla="*/ 40322500 h 24"/>
              <a:gd name="T16" fmla="*/ 20161250 w 32"/>
              <a:gd name="T17" fmla="*/ 4032250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24"/>
              <a:gd name="T29" fmla="*/ 32 w 32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24">
                <a:moveTo>
                  <a:pt x="8" y="16"/>
                </a:moveTo>
                <a:lnTo>
                  <a:pt x="8" y="16"/>
                </a:lnTo>
                <a:lnTo>
                  <a:pt x="16" y="0"/>
                </a:lnTo>
                <a:lnTo>
                  <a:pt x="32" y="8"/>
                </a:lnTo>
                <a:lnTo>
                  <a:pt x="16" y="24"/>
                </a:lnTo>
                <a:lnTo>
                  <a:pt x="0" y="16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46" name="Freeform 798"/>
          <p:cNvSpPr>
            <a:spLocks/>
          </p:cNvSpPr>
          <p:nvPr/>
        </p:nvSpPr>
        <p:spPr bwMode="auto">
          <a:xfrm>
            <a:off x="5410200" y="1003300"/>
            <a:ext cx="50800" cy="38100"/>
          </a:xfrm>
          <a:custGeom>
            <a:avLst/>
            <a:gdLst>
              <a:gd name="T0" fmla="*/ 20161250 w 32"/>
              <a:gd name="T1" fmla="*/ 40322500 h 24"/>
              <a:gd name="T2" fmla="*/ 20161250 w 32"/>
              <a:gd name="T3" fmla="*/ 40322500 h 24"/>
              <a:gd name="T4" fmla="*/ 60483750 w 32"/>
              <a:gd name="T5" fmla="*/ 0 h 24"/>
              <a:gd name="T6" fmla="*/ 80645000 w 32"/>
              <a:gd name="T7" fmla="*/ 40322500 h 24"/>
              <a:gd name="T8" fmla="*/ 40322500 w 32"/>
              <a:gd name="T9" fmla="*/ 60483750 h 24"/>
              <a:gd name="T10" fmla="*/ 0 w 32"/>
              <a:gd name="T11" fmla="*/ 40322500 h 24"/>
              <a:gd name="T12" fmla="*/ 0 w 32"/>
              <a:gd name="T13" fmla="*/ 40322500 h 24"/>
              <a:gd name="T14" fmla="*/ 20161250 w 32"/>
              <a:gd name="T15" fmla="*/ 40322500 h 24"/>
              <a:gd name="T16" fmla="*/ 20161250 w 32"/>
              <a:gd name="T17" fmla="*/ 4032250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24"/>
              <a:gd name="T29" fmla="*/ 32 w 32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24">
                <a:moveTo>
                  <a:pt x="8" y="16"/>
                </a:moveTo>
                <a:lnTo>
                  <a:pt x="8" y="16"/>
                </a:lnTo>
                <a:lnTo>
                  <a:pt x="24" y="0"/>
                </a:lnTo>
                <a:lnTo>
                  <a:pt x="32" y="16"/>
                </a:lnTo>
                <a:lnTo>
                  <a:pt x="16" y="24"/>
                </a:lnTo>
                <a:lnTo>
                  <a:pt x="0" y="16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47" name="Freeform 799"/>
          <p:cNvSpPr>
            <a:spLocks/>
          </p:cNvSpPr>
          <p:nvPr/>
        </p:nvSpPr>
        <p:spPr bwMode="auto">
          <a:xfrm>
            <a:off x="5448300" y="1003300"/>
            <a:ext cx="50800" cy="25400"/>
          </a:xfrm>
          <a:custGeom>
            <a:avLst/>
            <a:gdLst>
              <a:gd name="T0" fmla="*/ 20161250 w 32"/>
              <a:gd name="T1" fmla="*/ 0 h 16"/>
              <a:gd name="T2" fmla="*/ 20161250 w 32"/>
              <a:gd name="T3" fmla="*/ 0 h 16"/>
              <a:gd name="T4" fmla="*/ 80645000 w 32"/>
              <a:gd name="T5" fmla="*/ 0 h 16"/>
              <a:gd name="T6" fmla="*/ 80645000 w 32"/>
              <a:gd name="T7" fmla="*/ 40322500 h 16"/>
              <a:gd name="T8" fmla="*/ 20161250 w 32"/>
              <a:gd name="T9" fmla="*/ 40322500 h 16"/>
              <a:gd name="T10" fmla="*/ 0 w 32"/>
              <a:gd name="T11" fmla="*/ 0 h 16"/>
              <a:gd name="T12" fmla="*/ 0 w 32"/>
              <a:gd name="T13" fmla="*/ 0 h 16"/>
              <a:gd name="T14" fmla="*/ 20161250 w 32"/>
              <a:gd name="T15" fmla="*/ 0 h 16"/>
              <a:gd name="T16" fmla="*/ 20161250 w 32"/>
              <a:gd name="T17" fmla="*/ 0 h 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16"/>
              <a:gd name="T29" fmla="*/ 32 w 32"/>
              <a:gd name="T30" fmla="*/ 16 h 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16">
                <a:moveTo>
                  <a:pt x="8" y="0"/>
                </a:moveTo>
                <a:lnTo>
                  <a:pt x="8" y="0"/>
                </a:lnTo>
                <a:lnTo>
                  <a:pt x="32" y="0"/>
                </a:lnTo>
                <a:lnTo>
                  <a:pt x="32" y="16"/>
                </a:lnTo>
                <a:lnTo>
                  <a:pt x="8" y="16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48" name="Freeform 800"/>
          <p:cNvSpPr>
            <a:spLocks/>
          </p:cNvSpPr>
          <p:nvPr/>
        </p:nvSpPr>
        <p:spPr bwMode="auto">
          <a:xfrm>
            <a:off x="5486400" y="1003300"/>
            <a:ext cx="38100" cy="38100"/>
          </a:xfrm>
          <a:custGeom>
            <a:avLst/>
            <a:gdLst>
              <a:gd name="T0" fmla="*/ 20161250 w 24"/>
              <a:gd name="T1" fmla="*/ 0 h 24"/>
              <a:gd name="T2" fmla="*/ 20161250 w 24"/>
              <a:gd name="T3" fmla="*/ 0 h 24"/>
              <a:gd name="T4" fmla="*/ 60483750 w 24"/>
              <a:gd name="T5" fmla="*/ 20161250 h 24"/>
              <a:gd name="T6" fmla="*/ 60483750 w 24"/>
              <a:gd name="T7" fmla="*/ 60483750 h 24"/>
              <a:gd name="T8" fmla="*/ 0 w 24"/>
              <a:gd name="T9" fmla="*/ 40322500 h 24"/>
              <a:gd name="T10" fmla="*/ 20161250 w 24"/>
              <a:gd name="T11" fmla="*/ 0 h 24"/>
              <a:gd name="T12" fmla="*/ 20161250 w 24"/>
              <a:gd name="T13" fmla="*/ 0 h 24"/>
              <a:gd name="T14" fmla="*/ 20161250 w 24"/>
              <a:gd name="T15" fmla="*/ 0 h 24"/>
              <a:gd name="T16" fmla="*/ 20161250 w 24"/>
              <a:gd name="T17" fmla="*/ 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24"/>
              <a:gd name="T29" fmla="*/ 24 w 24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24">
                <a:moveTo>
                  <a:pt x="8" y="0"/>
                </a:moveTo>
                <a:lnTo>
                  <a:pt x="8" y="0"/>
                </a:lnTo>
                <a:lnTo>
                  <a:pt x="24" y="8"/>
                </a:lnTo>
                <a:lnTo>
                  <a:pt x="24" y="24"/>
                </a:lnTo>
                <a:lnTo>
                  <a:pt x="0" y="16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49" name="Freeform 801"/>
          <p:cNvSpPr>
            <a:spLocks/>
          </p:cNvSpPr>
          <p:nvPr/>
        </p:nvSpPr>
        <p:spPr bwMode="auto">
          <a:xfrm>
            <a:off x="5511800" y="1016000"/>
            <a:ext cx="50800" cy="50800"/>
          </a:xfrm>
          <a:custGeom>
            <a:avLst/>
            <a:gdLst>
              <a:gd name="T0" fmla="*/ 40322500 w 32"/>
              <a:gd name="T1" fmla="*/ 20161250 h 32"/>
              <a:gd name="T2" fmla="*/ 40322500 w 32"/>
              <a:gd name="T3" fmla="*/ 20161250 h 32"/>
              <a:gd name="T4" fmla="*/ 80645000 w 32"/>
              <a:gd name="T5" fmla="*/ 60483750 h 32"/>
              <a:gd name="T6" fmla="*/ 40322500 w 32"/>
              <a:gd name="T7" fmla="*/ 80645000 h 32"/>
              <a:gd name="T8" fmla="*/ 0 w 32"/>
              <a:gd name="T9" fmla="*/ 40322500 h 32"/>
              <a:gd name="T10" fmla="*/ 20161250 w 32"/>
              <a:gd name="T11" fmla="*/ 0 h 32"/>
              <a:gd name="T12" fmla="*/ 20161250 w 32"/>
              <a:gd name="T13" fmla="*/ 0 h 32"/>
              <a:gd name="T14" fmla="*/ 40322500 w 32"/>
              <a:gd name="T15" fmla="*/ 20161250 h 32"/>
              <a:gd name="T16" fmla="*/ 40322500 w 32"/>
              <a:gd name="T17" fmla="*/ 2016125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32"/>
              <a:gd name="T29" fmla="*/ 32 w 32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32">
                <a:moveTo>
                  <a:pt x="16" y="8"/>
                </a:moveTo>
                <a:lnTo>
                  <a:pt x="16" y="8"/>
                </a:lnTo>
                <a:lnTo>
                  <a:pt x="32" y="24"/>
                </a:lnTo>
                <a:lnTo>
                  <a:pt x="16" y="32"/>
                </a:lnTo>
                <a:lnTo>
                  <a:pt x="0" y="16"/>
                </a:lnTo>
                <a:lnTo>
                  <a:pt x="8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50" name="Freeform 802"/>
          <p:cNvSpPr>
            <a:spLocks/>
          </p:cNvSpPr>
          <p:nvPr/>
        </p:nvSpPr>
        <p:spPr bwMode="auto">
          <a:xfrm>
            <a:off x="5537200" y="1054100"/>
            <a:ext cx="38100" cy="38100"/>
          </a:xfrm>
          <a:custGeom>
            <a:avLst/>
            <a:gdLst>
              <a:gd name="T0" fmla="*/ 40322500 w 24"/>
              <a:gd name="T1" fmla="*/ 0 h 24"/>
              <a:gd name="T2" fmla="*/ 40322500 w 24"/>
              <a:gd name="T3" fmla="*/ 0 h 24"/>
              <a:gd name="T4" fmla="*/ 60483750 w 24"/>
              <a:gd name="T5" fmla="*/ 40322500 h 24"/>
              <a:gd name="T6" fmla="*/ 20161250 w 24"/>
              <a:gd name="T7" fmla="*/ 60483750 h 24"/>
              <a:gd name="T8" fmla="*/ 0 w 24"/>
              <a:gd name="T9" fmla="*/ 20161250 h 24"/>
              <a:gd name="T10" fmla="*/ 40322500 w 24"/>
              <a:gd name="T11" fmla="*/ 0 h 24"/>
              <a:gd name="T12" fmla="*/ 40322500 w 24"/>
              <a:gd name="T13" fmla="*/ 0 h 24"/>
              <a:gd name="T14" fmla="*/ 40322500 w 24"/>
              <a:gd name="T15" fmla="*/ 0 h 24"/>
              <a:gd name="T16" fmla="*/ 40322500 w 24"/>
              <a:gd name="T17" fmla="*/ 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24"/>
              <a:gd name="T29" fmla="*/ 24 w 24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24">
                <a:moveTo>
                  <a:pt x="16" y="0"/>
                </a:moveTo>
                <a:lnTo>
                  <a:pt x="16" y="0"/>
                </a:lnTo>
                <a:lnTo>
                  <a:pt x="24" y="16"/>
                </a:lnTo>
                <a:lnTo>
                  <a:pt x="8" y="24"/>
                </a:ln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51" name="Freeform 803"/>
          <p:cNvSpPr>
            <a:spLocks/>
          </p:cNvSpPr>
          <p:nvPr/>
        </p:nvSpPr>
        <p:spPr bwMode="auto">
          <a:xfrm>
            <a:off x="5549900" y="1079500"/>
            <a:ext cx="25400" cy="25400"/>
          </a:xfrm>
          <a:custGeom>
            <a:avLst/>
            <a:gdLst>
              <a:gd name="T0" fmla="*/ 40322500 w 16"/>
              <a:gd name="T1" fmla="*/ 20161250 h 16"/>
              <a:gd name="T2" fmla="*/ 40322500 w 16"/>
              <a:gd name="T3" fmla="*/ 20161250 h 16"/>
              <a:gd name="T4" fmla="*/ 40322500 w 16"/>
              <a:gd name="T5" fmla="*/ 20161250 h 16"/>
              <a:gd name="T6" fmla="*/ 0 w 16"/>
              <a:gd name="T7" fmla="*/ 40322500 h 16"/>
              <a:gd name="T8" fmla="*/ 0 w 16"/>
              <a:gd name="T9" fmla="*/ 20161250 h 16"/>
              <a:gd name="T10" fmla="*/ 40322500 w 16"/>
              <a:gd name="T11" fmla="*/ 0 h 16"/>
              <a:gd name="T12" fmla="*/ 40322500 w 16"/>
              <a:gd name="T13" fmla="*/ 0 h 16"/>
              <a:gd name="T14" fmla="*/ 40322500 w 16"/>
              <a:gd name="T15" fmla="*/ 20161250 h 16"/>
              <a:gd name="T16" fmla="*/ 40322500 w 16"/>
              <a:gd name="T17" fmla="*/ 20161250 h 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"/>
              <a:gd name="T28" fmla="*/ 0 h 16"/>
              <a:gd name="T29" fmla="*/ 16 w 16"/>
              <a:gd name="T30" fmla="*/ 16 h 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" h="16">
                <a:moveTo>
                  <a:pt x="16" y="8"/>
                </a:moveTo>
                <a:lnTo>
                  <a:pt x="16" y="8"/>
                </a:lnTo>
                <a:lnTo>
                  <a:pt x="0" y="16"/>
                </a:ln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52" name="Freeform 804"/>
          <p:cNvSpPr>
            <a:spLocks/>
          </p:cNvSpPr>
          <p:nvPr/>
        </p:nvSpPr>
        <p:spPr bwMode="auto">
          <a:xfrm>
            <a:off x="5549900" y="1092200"/>
            <a:ext cx="25400" cy="12700"/>
          </a:xfrm>
          <a:custGeom>
            <a:avLst/>
            <a:gdLst>
              <a:gd name="T0" fmla="*/ 40322500 w 16"/>
              <a:gd name="T1" fmla="*/ 20161250 h 8"/>
              <a:gd name="T2" fmla="*/ 40322500 w 16"/>
              <a:gd name="T3" fmla="*/ 20161250 h 8"/>
              <a:gd name="T4" fmla="*/ 40322500 w 16"/>
              <a:gd name="T5" fmla="*/ 20161250 h 8"/>
              <a:gd name="T6" fmla="*/ 0 w 16"/>
              <a:gd name="T7" fmla="*/ 20161250 h 8"/>
              <a:gd name="T8" fmla="*/ 0 w 16"/>
              <a:gd name="T9" fmla="*/ 20161250 h 8"/>
              <a:gd name="T10" fmla="*/ 40322500 w 16"/>
              <a:gd name="T11" fmla="*/ 0 h 8"/>
              <a:gd name="T12" fmla="*/ 40322500 w 16"/>
              <a:gd name="T13" fmla="*/ 0 h 8"/>
              <a:gd name="T14" fmla="*/ 40322500 w 16"/>
              <a:gd name="T15" fmla="*/ 20161250 h 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"/>
              <a:gd name="T25" fmla="*/ 0 h 8"/>
              <a:gd name="T26" fmla="*/ 16 w 16"/>
              <a:gd name="T27" fmla="*/ 8 h 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" h="8">
                <a:moveTo>
                  <a:pt x="16" y="8"/>
                </a:moveTo>
                <a:lnTo>
                  <a:pt x="16" y="8"/>
                </a:ln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53" name="Freeform 805"/>
          <p:cNvSpPr>
            <a:spLocks/>
          </p:cNvSpPr>
          <p:nvPr/>
        </p:nvSpPr>
        <p:spPr bwMode="auto">
          <a:xfrm>
            <a:off x="5562600" y="1003300"/>
            <a:ext cx="177800" cy="88900"/>
          </a:xfrm>
          <a:custGeom>
            <a:avLst/>
            <a:gdLst>
              <a:gd name="T0" fmla="*/ 0 w 112"/>
              <a:gd name="T1" fmla="*/ 141128750 h 56"/>
              <a:gd name="T2" fmla="*/ 20161250 w 112"/>
              <a:gd name="T3" fmla="*/ 80645000 h 56"/>
              <a:gd name="T4" fmla="*/ 40322500 w 112"/>
              <a:gd name="T5" fmla="*/ 40322500 h 56"/>
              <a:gd name="T6" fmla="*/ 100806250 w 112"/>
              <a:gd name="T7" fmla="*/ 0 h 56"/>
              <a:gd name="T8" fmla="*/ 141128750 w 112"/>
              <a:gd name="T9" fmla="*/ 0 h 56"/>
              <a:gd name="T10" fmla="*/ 141128750 w 112"/>
              <a:gd name="T11" fmla="*/ 0 h 56"/>
              <a:gd name="T12" fmla="*/ 201612500 w 112"/>
              <a:gd name="T13" fmla="*/ 0 h 56"/>
              <a:gd name="T14" fmla="*/ 241935000 w 112"/>
              <a:gd name="T15" fmla="*/ 40322500 h 56"/>
              <a:gd name="T16" fmla="*/ 282257500 w 112"/>
              <a:gd name="T17" fmla="*/ 80645000 h 56"/>
              <a:gd name="T18" fmla="*/ 282257500 w 112"/>
              <a:gd name="T19" fmla="*/ 141128750 h 56"/>
              <a:gd name="T20" fmla="*/ 282257500 w 112"/>
              <a:gd name="T21" fmla="*/ 141128750 h 56"/>
              <a:gd name="T22" fmla="*/ 141128750 w 112"/>
              <a:gd name="T23" fmla="*/ 141128750 h 56"/>
              <a:gd name="T24" fmla="*/ 141128750 w 112"/>
              <a:gd name="T25" fmla="*/ 141128750 h 56"/>
              <a:gd name="T26" fmla="*/ 0 w 112"/>
              <a:gd name="T27" fmla="*/ 141128750 h 5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12"/>
              <a:gd name="T43" fmla="*/ 0 h 56"/>
              <a:gd name="T44" fmla="*/ 112 w 112"/>
              <a:gd name="T45" fmla="*/ 56 h 5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12" h="56">
                <a:moveTo>
                  <a:pt x="0" y="56"/>
                </a:moveTo>
                <a:lnTo>
                  <a:pt x="8" y="32"/>
                </a:lnTo>
                <a:lnTo>
                  <a:pt x="16" y="16"/>
                </a:lnTo>
                <a:lnTo>
                  <a:pt x="40" y="0"/>
                </a:lnTo>
                <a:lnTo>
                  <a:pt x="56" y="0"/>
                </a:lnTo>
                <a:lnTo>
                  <a:pt x="80" y="0"/>
                </a:lnTo>
                <a:lnTo>
                  <a:pt x="96" y="16"/>
                </a:lnTo>
                <a:lnTo>
                  <a:pt x="112" y="32"/>
                </a:lnTo>
                <a:lnTo>
                  <a:pt x="112" y="56"/>
                </a:lnTo>
                <a:lnTo>
                  <a:pt x="56" y="56"/>
                </a:lnTo>
                <a:lnTo>
                  <a:pt x="0" y="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54" name="Freeform 806"/>
          <p:cNvSpPr>
            <a:spLocks/>
          </p:cNvSpPr>
          <p:nvPr/>
        </p:nvSpPr>
        <p:spPr bwMode="auto">
          <a:xfrm>
            <a:off x="5549900" y="1054100"/>
            <a:ext cx="38100" cy="38100"/>
          </a:xfrm>
          <a:custGeom>
            <a:avLst/>
            <a:gdLst>
              <a:gd name="T0" fmla="*/ 40322500 w 24"/>
              <a:gd name="T1" fmla="*/ 60483750 h 24"/>
              <a:gd name="T2" fmla="*/ 0 w 24"/>
              <a:gd name="T3" fmla="*/ 60483750 h 24"/>
              <a:gd name="T4" fmla="*/ 20161250 w 24"/>
              <a:gd name="T5" fmla="*/ 0 h 24"/>
              <a:gd name="T6" fmla="*/ 60483750 w 24"/>
              <a:gd name="T7" fmla="*/ 0 h 24"/>
              <a:gd name="T8" fmla="*/ 40322500 w 24"/>
              <a:gd name="T9" fmla="*/ 60483750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24"/>
              <a:gd name="T17" fmla="*/ 24 w 24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24">
                <a:moveTo>
                  <a:pt x="16" y="24"/>
                </a:moveTo>
                <a:lnTo>
                  <a:pt x="0" y="24"/>
                </a:lnTo>
                <a:lnTo>
                  <a:pt x="8" y="0"/>
                </a:lnTo>
                <a:lnTo>
                  <a:pt x="24" y="0"/>
                </a:lnTo>
                <a:lnTo>
                  <a:pt x="16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55" name="Freeform 807"/>
          <p:cNvSpPr>
            <a:spLocks/>
          </p:cNvSpPr>
          <p:nvPr/>
        </p:nvSpPr>
        <p:spPr bwMode="auto">
          <a:xfrm>
            <a:off x="5562600" y="1016000"/>
            <a:ext cx="38100" cy="50800"/>
          </a:xfrm>
          <a:custGeom>
            <a:avLst/>
            <a:gdLst>
              <a:gd name="T0" fmla="*/ 0 w 24"/>
              <a:gd name="T1" fmla="*/ 40322500 h 32"/>
              <a:gd name="T2" fmla="*/ 0 w 24"/>
              <a:gd name="T3" fmla="*/ 40322500 h 32"/>
              <a:gd name="T4" fmla="*/ 40322500 w 24"/>
              <a:gd name="T5" fmla="*/ 0 h 32"/>
              <a:gd name="T6" fmla="*/ 60483750 w 24"/>
              <a:gd name="T7" fmla="*/ 20161250 h 32"/>
              <a:gd name="T8" fmla="*/ 40322500 w 24"/>
              <a:gd name="T9" fmla="*/ 80645000 h 32"/>
              <a:gd name="T10" fmla="*/ 0 w 24"/>
              <a:gd name="T11" fmla="*/ 60483750 h 32"/>
              <a:gd name="T12" fmla="*/ 0 w 24"/>
              <a:gd name="T13" fmla="*/ 60483750 h 32"/>
              <a:gd name="T14" fmla="*/ 0 w 24"/>
              <a:gd name="T15" fmla="*/ 60483750 h 32"/>
              <a:gd name="T16" fmla="*/ 0 w 24"/>
              <a:gd name="T17" fmla="*/ 4032250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32"/>
              <a:gd name="T29" fmla="*/ 24 w 24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32">
                <a:moveTo>
                  <a:pt x="0" y="16"/>
                </a:moveTo>
                <a:lnTo>
                  <a:pt x="0" y="16"/>
                </a:lnTo>
                <a:lnTo>
                  <a:pt x="16" y="0"/>
                </a:lnTo>
                <a:lnTo>
                  <a:pt x="24" y="8"/>
                </a:lnTo>
                <a:lnTo>
                  <a:pt x="16" y="32"/>
                </a:lnTo>
                <a:lnTo>
                  <a:pt x="0" y="24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56" name="Freeform 808"/>
          <p:cNvSpPr>
            <a:spLocks/>
          </p:cNvSpPr>
          <p:nvPr/>
        </p:nvSpPr>
        <p:spPr bwMode="auto">
          <a:xfrm>
            <a:off x="5588000" y="990600"/>
            <a:ext cx="38100" cy="50800"/>
          </a:xfrm>
          <a:custGeom>
            <a:avLst/>
            <a:gdLst>
              <a:gd name="T0" fmla="*/ 0 w 24"/>
              <a:gd name="T1" fmla="*/ 40322500 h 32"/>
              <a:gd name="T2" fmla="*/ 0 w 24"/>
              <a:gd name="T3" fmla="*/ 40322500 h 32"/>
              <a:gd name="T4" fmla="*/ 40322500 w 24"/>
              <a:gd name="T5" fmla="*/ 0 h 32"/>
              <a:gd name="T6" fmla="*/ 60483750 w 24"/>
              <a:gd name="T7" fmla="*/ 40322500 h 32"/>
              <a:gd name="T8" fmla="*/ 20161250 w 24"/>
              <a:gd name="T9" fmla="*/ 80645000 h 32"/>
              <a:gd name="T10" fmla="*/ 0 w 24"/>
              <a:gd name="T11" fmla="*/ 40322500 h 32"/>
              <a:gd name="T12" fmla="*/ 0 w 24"/>
              <a:gd name="T13" fmla="*/ 40322500 h 32"/>
              <a:gd name="T14" fmla="*/ 0 w 24"/>
              <a:gd name="T15" fmla="*/ 40322500 h 32"/>
              <a:gd name="T16" fmla="*/ 0 w 24"/>
              <a:gd name="T17" fmla="*/ 4032250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32"/>
              <a:gd name="T29" fmla="*/ 24 w 24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32">
                <a:moveTo>
                  <a:pt x="0" y="16"/>
                </a:moveTo>
                <a:lnTo>
                  <a:pt x="0" y="16"/>
                </a:lnTo>
                <a:lnTo>
                  <a:pt x="16" y="0"/>
                </a:lnTo>
                <a:lnTo>
                  <a:pt x="24" y="16"/>
                </a:lnTo>
                <a:lnTo>
                  <a:pt x="8" y="32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57" name="Freeform 809"/>
          <p:cNvSpPr>
            <a:spLocks/>
          </p:cNvSpPr>
          <p:nvPr/>
        </p:nvSpPr>
        <p:spPr bwMode="auto">
          <a:xfrm>
            <a:off x="5613400" y="990600"/>
            <a:ext cx="50800" cy="25400"/>
          </a:xfrm>
          <a:custGeom>
            <a:avLst/>
            <a:gdLst>
              <a:gd name="T0" fmla="*/ 0 w 32"/>
              <a:gd name="T1" fmla="*/ 0 h 16"/>
              <a:gd name="T2" fmla="*/ 0 w 32"/>
              <a:gd name="T3" fmla="*/ 0 h 16"/>
              <a:gd name="T4" fmla="*/ 60483750 w 32"/>
              <a:gd name="T5" fmla="*/ 0 h 16"/>
              <a:gd name="T6" fmla="*/ 80645000 w 32"/>
              <a:gd name="T7" fmla="*/ 40322500 h 16"/>
              <a:gd name="T8" fmla="*/ 20161250 w 32"/>
              <a:gd name="T9" fmla="*/ 40322500 h 16"/>
              <a:gd name="T10" fmla="*/ 0 w 32"/>
              <a:gd name="T11" fmla="*/ 0 h 16"/>
              <a:gd name="T12" fmla="*/ 0 w 32"/>
              <a:gd name="T13" fmla="*/ 0 h 16"/>
              <a:gd name="T14" fmla="*/ 0 w 32"/>
              <a:gd name="T15" fmla="*/ 0 h 16"/>
              <a:gd name="T16" fmla="*/ 0 w 32"/>
              <a:gd name="T17" fmla="*/ 0 h 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16"/>
              <a:gd name="T29" fmla="*/ 32 w 32"/>
              <a:gd name="T30" fmla="*/ 16 h 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16">
                <a:moveTo>
                  <a:pt x="0" y="0"/>
                </a:moveTo>
                <a:lnTo>
                  <a:pt x="0" y="0"/>
                </a:lnTo>
                <a:lnTo>
                  <a:pt x="24" y="0"/>
                </a:lnTo>
                <a:lnTo>
                  <a:pt x="32" y="16"/>
                </a:lnTo>
                <a:lnTo>
                  <a:pt x="8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58" name="Freeform 810"/>
          <p:cNvSpPr>
            <a:spLocks/>
          </p:cNvSpPr>
          <p:nvPr/>
        </p:nvSpPr>
        <p:spPr bwMode="auto">
          <a:xfrm>
            <a:off x="5651500" y="990600"/>
            <a:ext cx="38100" cy="25400"/>
          </a:xfrm>
          <a:custGeom>
            <a:avLst/>
            <a:gdLst>
              <a:gd name="T0" fmla="*/ 20161250 w 24"/>
              <a:gd name="T1" fmla="*/ 0 h 16"/>
              <a:gd name="T2" fmla="*/ 20161250 w 24"/>
              <a:gd name="T3" fmla="*/ 0 h 16"/>
              <a:gd name="T4" fmla="*/ 60483750 w 24"/>
              <a:gd name="T5" fmla="*/ 0 h 16"/>
              <a:gd name="T6" fmla="*/ 60483750 w 24"/>
              <a:gd name="T7" fmla="*/ 40322500 h 16"/>
              <a:gd name="T8" fmla="*/ 0 w 24"/>
              <a:gd name="T9" fmla="*/ 40322500 h 16"/>
              <a:gd name="T10" fmla="*/ 0 w 24"/>
              <a:gd name="T11" fmla="*/ 0 h 16"/>
              <a:gd name="T12" fmla="*/ 0 w 24"/>
              <a:gd name="T13" fmla="*/ 0 h 16"/>
              <a:gd name="T14" fmla="*/ 0 w 24"/>
              <a:gd name="T15" fmla="*/ 0 h 16"/>
              <a:gd name="T16" fmla="*/ 20161250 w 24"/>
              <a:gd name="T17" fmla="*/ 0 h 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16"/>
              <a:gd name="T29" fmla="*/ 24 w 24"/>
              <a:gd name="T30" fmla="*/ 16 h 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16">
                <a:moveTo>
                  <a:pt x="8" y="0"/>
                </a:moveTo>
                <a:lnTo>
                  <a:pt x="8" y="0"/>
                </a:lnTo>
                <a:lnTo>
                  <a:pt x="24" y="0"/>
                </a:lnTo>
                <a:lnTo>
                  <a:pt x="24" y="16"/>
                </a:ln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59" name="Freeform 811"/>
          <p:cNvSpPr>
            <a:spLocks/>
          </p:cNvSpPr>
          <p:nvPr/>
        </p:nvSpPr>
        <p:spPr bwMode="auto">
          <a:xfrm>
            <a:off x="5689600" y="990600"/>
            <a:ext cx="38100" cy="50800"/>
          </a:xfrm>
          <a:custGeom>
            <a:avLst/>
            <a:gdLst>
              <a:gd name="T0" fmla="*/ 20161250 w 24"/>
              <a:gd name="T1" fmla="*/ 0 h 32"/>
              <a:gd name="T2" fmla="*/ 20161250 w 24"/>
              <a:gd name="T3" fmla="*/ 0 h 32"/>
              <a:gd name="T4" fmla="*/ 60483750 w 24"/>
              <a:gd name="T5" fmla="*/ 40322500 h 32"/>
              <a:gd name="T6" fmla="*/ 40322500 w 24"/>
              <a:gd name="T7" fmla="*/ 80645000 h 32"/>
              <a:gd name="T8" fmla="*/ 0 w 24"/>
              <a:gd name="T9" fmla="*/ 40322500 h 32"/>
              <a:gd name="T10" fmla="*/ 0 w 24"/>
              <a:gd name="T11" fmla="*/ 0 h 32"/>
              <a:gd name="T12" fmla="*/ 0 w 24"/>
              <a:gd name="T13" fmla="*/ 0 h 32"/>
              <a:gd name="T14" fmla="*/ 20161250 w 24"/>
              <a:gd name="T15" fmla="*/ 0 h 32"/>
              <a:gd name="T16" fmla="*/ 20161250 w 24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32"/>
              <a:gd name="T29" fmla="*/ 24 w 24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32">
                <a:moveTo>
                  <a:pt x="8" y="0"/>
                </a:moveTo>
                <a:lnTo>
                  <a:pt x="8" y="0"/>
                </a:lnTo>
                <a:lnTo>
                  <a:pt x="24" y="16"/>
                </a:lnTo>
                <a:lnTo>
                  <a:pt x="16" y="32"/>
                </a:ln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60" name="Freeform 812"/>
          <p:cNvSpPr>
            <a:spLocks/>
          </p:cNvSpPr>
          <p:nvPr/>
        </p:nvSpPr>
        <p:spPr bwMode="auto">
          <a:xfrm>
            <a:off x="5715000" y="1016000"/>
            <a:ext cx="38100" cy="50800"/>
          </a:xfrm>
          <a:custGeom>
            <a:avLst/>
            <a:gdLst>
              <a:gd name="T0" fmla="*/ 20161250 w 24"/>
              <a:gd name="T1" fmla="*/ 0 h 32"/>
              <a:gd name="T2" fmla="*/ 20161250 w 24"/>
              <a:gd name="T3" fmla="*/ 0 h 32"/>
              <a:gd name="T4" fmla="*/ 60483750 w 24"/>
              <a:gd name="T5" fmla="*/ 40322500 h 32"/>
              <a:gd name="T6" fmla="*/ 20161250 w 24"/>
              <a:gd name="T7" fmla="*/ 80645000 h 32"/>
              <a:gd name="T8" fmla="*/ 0 w 24"/>
              <a:gd name="T9" fmla="*/ 20161250 h 32"/>
              <a:gd name="T10" fmla="*/ 20161250 w 24"/>
              <a:gd name="T11" fmla="*/ 0 h 32"/>
              <a:gd name="T12" fmla="*/ 20161250 w 24"/>
              <a:gd name="T13" fmla="*/ 0 h 32"/>
              <a:gd name="T14" fmla="*/ 20161250 w 24"/>
              <a:gd name="T15" fmla="*/ 0 h 32"/>
              <a:gd name="T16" fmla="*/ 20161250 w 24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32"/>
              <a:gd name="T29" fmla="*/ 24 w 24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32">
                <a:moveTo>
                  <a:pt x="8" y="0"/>
                </a:moveTo>
                <a:lnTo>
                  <a:pt x="8" y="0"/>
                </a:lnTo>
                <a:lnTo>
                  <a:pt x="24" y="16"/>
                </a:lnTo>
                <a:lnTo>
                  <a:pt x="8" y="32"/>
                </a:ln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61" name="Freeform 813"/>
          <p:cNvSpPr>
            <a:spLocks/>
          </p:cNvSpPr>
          <p:nvPr/>
        </p:nvSpPr>
        <p:spPr bwMode="auto">
          <a:xfrm>
            <a:off x="5727700" y="1041400"/>
            <a:ext cx="25400" cy="50800"/>
          </a:xfrm>
          <a:custGeom>
            <a:avLst/>
            <a:gdLst>
              <a:gd name="T0" fmla="*/ 40322500 w 16"/>
              <a:gd name="T1" fmla="*/ 20161250 h 32"/>
              <a:gd name="T2" fmla="*/ 40322500 w 16"/>
              <a:gd name="T3" fmla="*/ 20161250 h 32"/>
              <a:gd name="T4" fmla="*/ 40322500 w 16"/>
              <a:gd name="T5" fmla="*/ 80645000 h 32"/>
              <a:gd name="T6" fmla="*/ 0 w 16"/>
              <a:gd name="T7" fmla="*/ 80645000 h 32"/>
              <a:gd name="T8" fmla="*/ 0 w 16"/>
              <a:gd name="T9" fmla="*/ 20161250 h 32"/>
              <a:gd name="T10" fmla="*/ 40322500 w 16"/>
              <a:gd name="T11" fmla="*/ 0 h 32"/>
              <a:gd name="T12" fmla="*/ 40322500 w 16"/>
              <a:gd name="T13" fmla="*/ 0 h 32"/>
              <a:gd name="T14" fmla="*/ 40322500 w 16"/>
              <a:gd name="T15" fmla="*/ 20161250 h 32"/>
              <a:gd name="T16" fmla="*/ 40322500 w 16"/>
              <a:gd name="T17" fmla="*/ 2016125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"/>
              <a:gd name="T28" fmla="*/ 0 h 32"/>
              <a:gd name="T29" fmla="*/ 16 w 16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" h="32">
                <a:moveTo>
                  <a:pt x="16" y="8"/>
                </a:moveTo>
                <a:lnTo>
                  <a:pt x="16" y="8"/>
                </a:lnTo>
                <a:lnTo>
                  <a:pt x="16" y="32"/>
                </a:lnTo>
                <a:lnTo>
                  <a:pt x="0" y="32"/>
                </a:ln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62" name="Freeform 814"/>
          <p:cNvSpPr>
            <a:spLocks/>
          </p:cNvSpPr>
          <p:nvPr/>
        </p:nvSpPr>
        <p:spPr bwMode="auto">
          <a:xfrm>
            <a:off x="5740400" y="1016000"/>
            <a:ext cx="190500" cy="114300"/>
          </a:xfrm>
          <a:custGeom>
            <a:avLst/>
            <a:gdLst>
              <a:gd name="T0" fmla="*/ 0 w 120"/>
              <a:gd name="T1" fmla="*/ 141128750 h 72"/>
              <a:gd name="T2" fmla="*/ 20161250 w 120"/>
              <a:gd name="T3" fmla="*/ 100806250 h 72"/>
              <a:gd name="T4" fmla="*/ 60483750 w 120"/>
              <a:gd name="T5" fmla="*/ 40322500 h 72"/>
              <a:gd name="T6" fmla="*/ 100806250 w 120"/>
              <a:gd name="T7" fmla="*/ 20161250 h 72"/>
              <a:gd name="T8" fmla="*/ 161290000 w 120"/>
              <a:gd name="T9" fmla="*/ 0 h 72"/>
              <a:gd name="T10" fmla="*/ 161290000 w 120"/>
              <a:gd name="T11" fmla="*/ 0 h 72"/>
              <a:gd name="T12" fmla="*/ 201612500 w 120"/>
              <a:gd name="T13" fmla="*/ 20161250 h 72"/>
              <a:gd name="T14" fmla="*/ 262096250 w 120"/>
              <a:gd name="T15" fmla="*/ 40322500 h 72"/>
              <a:gd name="T16" fmla="*/ 282257500 w 120"/>
              <a:gd name="T17" fmla="*/ 100806250 h 72"/>
              <a:gd name="T18" fmla="*/ 302418750 w 120"/>
              <a:gd name="T19" fmla="*/ 141128750 h 72"/>
              <a:gd name="T20" fmla="*/ 302418750 w 120"/>
              <a:gd name="T21" fmla="*/ 141128750 h 72"/>
              <a:gd name="T22" fmla="*/ 302418750 w 120"/>
              <a:gd name="T23" fmla="*/ 161290000 h 72"/>
              <a:gd name="T24" fmla="*/ 282257500 w 120"/>
              <a:gd name="T25" fmla="*/ 181451250 h 72"/>
              <a:gd name="T26" fmla="*/ 282257500 w 120"/>
              <a:gd name="T27" fmla="*/ 181451250 h 72"/>
              <a:gd name="T28" fmla="*/ 161290000 w 120"/>
              <a:gd name="T29" fmla="*/ 141128750 h 72"/>
              <a:gd name="T30" fmla="*/ 161290000 w 120"/>
              <a:gd name="T31" fmla="*/ 141128750 h 72"/>
              <a:gd name="T32" fmla="*/ 0 w 120"/>
              <a:gd name="T33" fmla="*/ 141128750 h 7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20"/>
              <a:gd name="T52" fmla="*/ 0 h 72"/>
              <a:gd name="T53" fmla="*/ 120 w 120"/>
              <a:gd name="T54" fmla="*/ 72 h 7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20" h="72">
                <a:moveTo>
                  <a:pt x="0" y="56"/>
                </a:moveTo>
                <a:lnTo>
                  <a:pt x="8" y="40"/>
                </a:lnTo>
                <a:lnTo>
                  <a:pt x="24" y="16"/>
                </a:lnTo>
                <a:lnTo>
                  <a:pt x="40" y="8"/>
                </a:lnTo>
                <a:lnTo>
                  <a:pt x="64" y="0"/>
                </a:lnTo>
                <a:lnTo>
                  <a:pt x="80" y="8"/>
                </a:lnTo>
                <a:lnTo>
                  <a:pt x="104" y="16"/>
                </a:lnTo>
                <a:lnTo>
                  <a:pt x="112" y="40"/>
                </a:lnTo>
                <a:lnTo>
                  <a:pt x="120" y="56"/>
                </a:lnTo>
                <a:lnTo>
                  <a:pt x="120" y="64"/>
                </a:lnTo>
                <a:lnTo>
                  <a:pt x="112" y="72"/>
                </a:lnTo>
                <a:lnTo>
                  <a:pt x="64" y="56"/>
                </a:lnTo>
                <a:lnTo>
                  <a:pt x="0" y="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63" name="Freeform 815"/>
          <p:cNvSpPr>
            <a:spLocks/>
          </p:cNvSpPr>
          <p:nvPr/>
        </p:nvSpPr>
        <p:spPr bwMode="auto">
          <a:xfrm>
            <a:off x="5727700" y="1066800"/>
            <a:ext cx="38100" cy="50800"/>
          </a:xfrm>
          <a:custGeom>
            <a:avLst/>
            <a:gdLst>
              <a:gd name="T0" fmla="*/ 40322500 w 24"/>
              <a:gd name="T1" fmla="*/ 80645000 h 32"/>
              <a:gd name="T2" fmla="*/ 0 w 24"/>
              <a:gd name="T3" fmla="*/ 60483750 h 32"/>
              <a:gd name="T4" fmla="*/ 20161250 w 24"/>
              <a:gd name="T5" fmla="*/ 0 h 32"/>
              <a:gd name="T6" fmla="*/ 60483750 w 24"/>
              <a:gd name="T7" fmla="*/ 20161250 h 32"/>
              <a:gd name="T8" fmla="*/ 40322500 w 24"/>
              <a:gd name="T9" fmla="*/ 80645000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2"/>
              <a:gd name="T17" fmla="*/ 24 w 24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2">
                <a:moveTo>
                  <a:pt x="16" y="32"/>
                </a:moveTo>
                <a:lnTo>
                  <a:pt x="0" y="24"/>
                </a:lnTo>
                <a:lnTo>
                  <a:pt x="8" y="0"/>
                </a:lnTo>
                <a:lnTo>
                  <a:pt x="24" y="8"/>
                </a:lnTo>
                <a:lnTo>
                  <a:pt x="16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64" name="Freeform 816"/>
          <p:cNvSpPr>
            <a:spLocks/>
          </p:cNvSpPr>
          <p:nvPr/>
        </p:nvSpPr>
        <p:spPr bwMode="auto">
          <a:xfrm>
            <a:off x="5740400" y="1041400"/>
            <a:ext cx="38100" cy="38100"/>
          </a:xfrm>
          <a:custGeom>
            <a:avLst/>
            <a:gdLst>
              <a:gd name="T0" fmla="*/ 0 w 24"/>
              <a:gd name="T1" fmla="*/ 40322500 h 24"/>
              <a:gd name="T2" fmla="*/ 0 w 24"/>
              <a:gd name="T3" fmla="*/ 40322500 h 24"/>
              <a:gd name="T4" fmla="*/ 40322500 w 24"/>
              <a:gd name="T5" fmla="*/ 0 h 24"/>
              <a:gd name="T6" fmla="*/ 60483750 w 24"/>
              <a:gd name="T7" fmla="*/ 20161250 h 24"/>
              <a:gd name="T8" fmla="*/ 40322500 w 24"/>
              <a:gd name="T9" fmla="*/ 60483750 h 24"/>
              <a:gd name="T10" fmla="*/ 0 w 24"/>
              <a:gd name="T11" fmla="*/ 40322500 h 24"/>
              <a:gd name="T12" fmla="*/ 0 w 24"/>
              <a:gd name="T13" fmla="*/ 40322500 h 24"/>
              <a:gd name="T14" fmla="*/ 0 w 24"/>
              <a:gd name="T15" fmla="*/ 40322500 h 24"/>
              <a:gd name="T16" fmla="*/ 0 w 24"/>
              <a:gd name="T17" fmla="*/ 4032250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24"/>
              <a:gd name="T29" fmla="*/ 24 w 24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24">
                <a:moveTo>
                  <a:pt x="0" y="16"/>
                </a:moveTo>
                <a:lnTo>
                  <a:pt x="0" y="16"/>
                </a:lnTo>
                <a:lnTo>
                  <a:pt x="16" y="0"/>
                </a:lnTo>
                <a:lnTo>
                  <a:pt x="24" y="8"/>
                </a:lnTo>
                <a:lnTo>
                  <a:pt x="16" y="24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65" name="Freeform 817"/>
          <p:cNvSpPr>
            <a:spLocks/>
          </p:cNvSpPr>
          <p:nvPr/>
        </p:nvSpPr>
        <p:spPr bwMode="auto">
          <a:xfrm>
            <a:off x="5765800" y="1016000"/>
            <a:ext cx="38100" cy="38100"/>
          </a:xfrm>
          <a:custGeom>
            <a:avLst/>
            <a:gdLst>
              <a:gd name="T0" fmla="*/ 0 w 24"/>
              <a:gd name="T1" fmla="*/ 20161250 h 24"/>
              <a:gd name="T2" fmla="*/ 0 w 24"/>
              <a:gd name="T3" fmla="*/ 20161250 h 24"/>
              <a:gd name="T4" fmla="*/ 40322500 w 24"/>
              <a:gd name="T5" fmla="*/ 0 h 24"/>
              <a:gd name="T6" fmla="*/ 60483750 w 24"/>
              <a:gd name="T7" fmla="*/ 40322500 h 24"/>
              <a:gd name="T8" fmla="*/ 20161250 w 24"/>
              <a:gd name="T9" fmla="*/ 60483750 h 24"/>
              <a:gd name="T10" fmla="*/ 0 w 24"/>
              <a:gd name="T11" fmla="*/ 40322500 h 24"/>
              <a:gd name="T12" fmla="*/ 0 w 24"/>
              <a:gd name="T13" fmla="*/ 40322500 h 24"/>
              <a:gd name="T14" fmla="*/ 0 w 24"/>
              <a:gd name="T15" fmla="*/ 40322500 h 24"/>
              <a:gd name="T16" fmla="*/ 0 w 24"/>
              <a:gd name="T17" fmla="*/ 2016125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24"/>
              <a:gd name="T29" fmla="*/ 24 w 24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24">
                <a:moveTo>
                  <a:pt x="0" y="8"/>
                </a:moveTo>
                <a:lnTo>
                  <a:pt x="0" y="8"/>
                </a:lnTo>
                <a:lnTo>
                  <a:pt x="16" y="0"/>
                </a:lnTo>
                <a:lnTo>
                  <a:pt x="24" y="16"/>
                </a:lnTo>
                <a:lnTo>
                  <a:pt x="8" y="24"/>
                </a:lnTo>
                <a:lnTo>
                  <a:pt x="0" y="16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66" name="Freeform 818"/>
          <p:cNvSpPr>
            <a:spLocks/>
          </p:cNvSpPr>
          <p:nvPr/>
        </p:nvSpPr>
        <p:spPr bwMode="auto">
          <a:xfrm>
            <a:off x="5791200" y="1003300"/>
            <a:ext cx="50800" cy="38100"/>
          </a:xfrm>
          <a:custGeom>
            <a:avLst/>
            <a:gdLst>
              <a:gd name="T0" fmla="*/ 20161250 w 32"/>
              <a:gd name="T1" fmla="*/ 20161250 h 24"/>
              <a:gd name="T2" fmla="*/ 20161250 w 32"/>
              <a:gd name="T3" fmla="*/ 20161250 h 24"/>
              <a:gd name="T4" fmla="*/ 60483750 w 32"/>
              <a:gd name="T5" fmla="*/ 0 h 24"/>
              <a:gd name="T6" fmla="*/ 80645000 w 32"/>
              <a:gd name="T7" fmla="*/ 40322500 h 24"/>
              <a:gd name="T8" fmla="*/ 20161250 w 32"/>
              <a:gd name="T9" fmla="*/ 60483750 h 24"/>
              <a:gd name="T10" fmla="*/ 0 w 32"/>
              <a:gd name="T11" fmla="*/ 20161250 h 24"/>
              <a:gd name="T12" fmla="*/ 0 w 32"/>
              <a:gd name="T13" fmla="*/ 20161250 h 24"/>
              <a:gd name="T14" fmla="*/ 0 w 32"/>
              <a:gd name="T15" fmla="*/ 20161250 h 24"/>
              <a:gd name="T16" fmla="*/ 20161250 w 32"/>
              <a:gd name="T17" fmla="*/ 2016125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24"/>
              <a:gd name="T29" fmla="*/ 32 w 32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24">
                <a:moveTo>
                  <a:pt x="8" y="8"/>
                </a:moveTo>
                <a:lnTo>
                  <a:pt x="8" y="8"/>
                </a:lnTo>
                <a:lnTo>
                  <a:pt x="24" y="0"/>
                </a:lnTo>
                <a:lnTo>
                  <a:pt x="32" y="16"/>
                </a:lnTo>
                <a:lnTo>
                  <a:pt x="8" y="24"/>
                </a:lnTo>
                <a:lnTo>
                  <a:pt x="0" y="8"/>
                </a:lnTo>
                <a:lnTo>
                  <a:pt x="8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67" name="Freeform 819"/>
          <p:cNvSpPr>
            <a:spLocks/>
          </p:cNvSpPr>
          <p:nvPr/>
        </p:nvSpPr>
        <p:spPr bwMode="auto">
          <a:xfrm>
            <a:off x="5829300" y="1003300"/>
            <a:ext cx="38100" cy="38100"/>
          </a:xfrm>
          <a:custGeom>
            <a:avLst/>
            <a:gdLst>
              <a:gd name="T0" fmla="*/ 20161250 w 24"/>
              <a:gd name="T1" fmla="*/ 0 h 24"/>
              <a:gd name="T2" fmla="*/ 20161250 w 24"/>
              <a:gd name="T3" fmla="*/ 0 h 24"/>
              <a:gd name="T4" fmla="*/ 60483750 w 24"/>
              <a:gd name="T5" fmla="*/ 20161250 h 24"/>
              <a:gd name="T6" fmla="*/ 60483750 w 24"/>
              <a:gd name="T7" fmla="*/ 60483750 h 24"/>
              <a:gd name="T8" fmla="*/ 0 w 24"/>
              <a:gd name="T9" fmla="*/ 40322500 h 24"/>
              <a:gd name="T10" fmla="*/ 0 w 24"/>
              <a:gd name="T11" fmla="*/ 0 h 24"/>
              <a:gd name="T12" fmla="*/ 0 w 24"/>
              <a:gd name="T13" fmla="*/ 0 h 24"/>
              <a:gd name="T14" fmla="*/ 20161250 w 24"/>
              <a:gd name="T15" fmla="*/ 0 h 24"/>
              <a:gd name="T16" fmla="*/ 20161250 w 24"/>
              <a:gd name="T17" fmla="*/ 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24"/>
              <a:gd name="T29" fmla="*/ 24 w 24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24">
                <a:moveTo>
                  <a:pt x="8" y="0"/>
                </a:moveTo>
                <a:lnTo>
                  <a:pt x="8" y="0"/>
                </a:lnTo>
                <a:lnTo>
                  <a:pt x="24" y="8"/>
                </a:lnTo>
                <a:lnTo>
                  <a:pt x="24" y="24"/>
                </a:ln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68" name="Freeform 820"/>
          <p:cNvSpPr>
            <a:spLocks/>
          </p:cNvSpPr>
          <p:nvPr/>
        </p:nvSpPr>
        <p:spPr bwMode="auto">
          <a:xfrm>
            <a:off x="5867400" y="1016000"/>
            <a:ext cx="38100" cy="38100"/>
          </a:xfrm>
          <a:custGeom>
            <a:avLst/>
            <a:gdLst>
              <a:gd name="T0" fmla="*/ 20161250 w 24"/>
              <a:gd name="T1" fmla="*/ 0 h 24"/>
              <a:gd name="T2" fmla="*/ 20161250 w 24"/>
              <a:gd name="T3" fmla="*/ 0 h 24"/>
              <a:gd name="T4" fmla="*/ 60483750 w 24"/>
              <a:gd name="T5" fmla="*/ 20161250 h 24"/>
              <a:gd name="T6" fmla="*/ 40322500 w 24"/>
              <a:gd name="T7" fmla="*/ 60483750 h 24"/>
              <a:gd name="T8" fmla="*/ 0 w 24"/>
              <a:gd name="T9" fmla="*/ 40322500 h 24"/>
              <a:gd name="T10" fmla="*/ 0 w 24"/>
              <a:gd name="T11" fmla="*/ 0 h 24"/>
              <a:gd name="T12" fmla="*/ 0 w 24"/>
              <a:gd name="T13" fmla="*/ 0 h 24"/>
              <a:gd name="T14" fmla="*/ 20161250 w 24"/>
              <a:gd name="T15" fmla="*/ 0 h 24"/>
              <a:gd name="T16" fmla="*/ 20161250 w 24"/>
              <a:gd name="T17" fmla="*/ 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24"/>
              <a:gd name="T29" fmla="*/ 24 w 24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24">
                <a:moveTo>
                  <a:pt x="8" y="0"/>
                </a:moveTo>
                <a:lnTo>
                  <a:pt x="8" y="0"/>
                </a:lnTo>
                <a:lnTo>
                  <a:pt x="24" y="8"/>
                </a:lnTo>
                <a:lnTo>
                  <a:pt x="16" y="24"/>
                </a:ln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69" name="Freeform 821"/>
          <p:cNvSpPr>
            <a:spLocks/>
          </p:cNvSpPr>
          <p:nvPr/>
        </p:nvSpPr>
        <p:spPr bwMode="auto">
          <a:xfrm>
            <a:off x="5892800" y="1028700"/>
            <a:ext cx="38100" cy="50800"/>
          </a:xfrm>
          <a:custGeom>
            <a:avLst/>
            <a:gdLst>
              <a:gd name="T0" fmla="*/ 20161250 w 24"/>
              <a:gd name="T1" fmla="*/ 20161250 h 32"/>
              <a:gd name="T2" fmla="*/ 20161250 w 24"/>
              <a:gd name="T3" fmla="*/ 20161250 h 32"/>
              <a:gd name="T4" fmla="*/ 60483750 w 24"/>
              <a:gd name="T5" fmla="*/ 60483750 h 32"/>
              <a:gd name="T6" fmla="*/ 20161250 w 24"/>
              <a:gd name="T7" fmla="*/ 80645000 h 32"/>
              <a:gd name="T8" fmla="*/ 0 w 24"/>
              <a:gd name="T9" fmla="*/ 40322500 h 32"/>
              <a:gd name="T10" fmla="*/ 20161250 w 24"/>
              <a:gd name="T11" fmla="*/ 0 h 32"/>
              <a:gd name="T12" fmla="*/ 20161250 w 24"/>
              <a:gd name="T13" fmla="*/ 0 h 32"/>
              <a:gd name="T14" fmla="*/ 20161250 w 24"/>
              <a:gd name="T15" fmla="*/ 20161250 h 32"/>
              <a:gd name="T16" fmla="*/ 20161250 w 24"/>
              <a:gd name="T17" fmla="*/ 2016125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32"/>
              <a:gd name="T29" fmla="*/ 24 w 24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32">
                <a:moveTo>
                  <a:pt x="8" y="8"/>
                </a:moveTo>
                <a:lnTo>
                  <a:pt x="8" y="8"/>
                </a:lnTo>
                <a:lnTo>
                  <a:pt x="24" y="24"/>
                </a:lnTo>
                <a:lnTo>
                  <a:pt x="8" y="32"/>
                </a:lnTo>
                <a:lnTo>
                  <a:pt x="0" y="16"/>
                </a:lnTo>
                <a:lnTo>
                  <a:pt x="8" y="0"/>
                </a:lnTo>
                <a:lnTo>
                  <a:pt x="8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70" name="Freeform 822"/>
          <p:cNvSpPr>
            <a:spLocks/>
          </p:cNvSpPr>
          <p:nvPr/>
        </p:nvSpPr>
        <p:spPr bwMode="auto">
          <a:xfrm>
            <a:off x="5905500" y="1066800"/>
            <a:ext cx="38100" cy="50800"/>
          </a:xfrm>
          <a:custGeom>
            <a:avLst/>
            <a:gdLst>
              <a:gd name="T0" fmla="*/ 40322500 w 24"/>
              <a:gd name="T1" fmla="*/ 0 h 32"/>
              <a:gd name="T2" fmla="*/ 40322500 w 24"/>
              <a:gd name="T3" fmla="*/ 0 h 32"/>
              <a:gd name="T4" fmla="*/ 60483750 w 24"/>
              <a:gd name="T5" fmla="*/ 60483750 h 32"/>
              <a:gd name="T6" fmla="*/ 20161250 w 24"/>
              <a:gd name="T7" fmla="*/ 80645000 h 32"/>
              <a:gd name="T8" fmla="*/ 0 w 24"/>
              <a:gd name="T9" fmla="*/ 20161250 h 32"/>
              <a:gd name="T10" fmla="*/ 40322500 w 24"/>
              <a:gd name="T11" fmla="*/ 0 h 32"/>
              <a:gd name="T12" fmla="*/ 40322500 w 24"/>
              <a:gd name="T13" fmla="*/ 0 h 32"/>
              <a:gd name="T14" fmla="*/ 40322500 w 24"/>
              <a:gd name="T15" fmla="*/ 0 h 32"/>
              <a:gd name="T16" fmla="*/ 40322500 w 24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32"/>
              <a:gd name="T29" fmla="*/ 24 w 24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32">
                <a:moveTo>
                  <a:pt x="16" y="0"/>
                </a:moveTo>
                <a:lnTo>
                  <a:pt x="16" y="0"/>
                </a:lnTo>
                <a:lnTo>
                  <a:pt x="24" y="24"/>
                </a:lnTo>
                <a:lnTo>
                  <a:pt x="8" y="32"/>
                </a:ln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71" name="Freeform 823"/>
          <p:cNvSpPr>
            <a:spLocks/>
          </p:cNvSpPr>
          <p:nvPr/>
        </p:nvSpPr>
        <p:spPr bwMode="auto">
          <a:xfrm>
            <a:off x="5918200" y="1104900"/>
            <a:ext cx="25400" cy="12700"/>
          </a:xfrm>
          <a:custGeom>
            <a:avLst/>
            <a:gdLst>
              <a:gd name="T0" fmla="*/ 40322500 w 16"/>
              <a:gd name="T1" fmla="*/ 0 h 8"/>
              <a:gd name="T2" fmla="*/ 40322500 w 16"/>
              <a:gd name="T3" fmla="*/ 0 h 8"/>
              <a:gd name="T4" fmla="*/ 40322500 w 16"/>
              <a:gd name="T5" fmla="*/ 20161250 h 8"/>
              <a:gd name="T6" fmla="*/ 0 w 16"/>
              <a:gd name="T7" fmla="*/ 20161250 h 8"/>
              <a:gd name="T8" fmla="*/ 0 w 16"/>
              <a:gd name="T9" fmla="*/ 0 h 8"/>
              <a:gd name="T10" fmla="*/ 40322500 w 16"/>
              <a:gd name="T11" fmla="*/ 0 h 8"/>
              <a:gd name="T12" fmla="*/ 40322500 w 16"/>
              <a:gd name="T13" fmla="*/ 0 h 8"/>
              <a:gd name="T14" fmla="*/ 40322500 w 16"/>
              <a:gd name="T15" fmla="*/ 0 h 8"/>
              <a:gd name="T16" fmla="*/ 40322500 w 16"/>
              <a:gd name="T17" fmla="*/ 0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"/>
              <a:gd name="T28" fmla="*/ 0 h 8"/>
              <a:gd name="T29" fmla="*/ 16 w 16"/>
              <a:gd name="T30" fmla="*/ 8 h 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" h="8">
                <a:moveTo>
                  <a:pt x="16" y="0"/>
                </a:moveTo>
                <a:lnTo>
                  <a:pt x="16" y="0"/>
                </a:lnTo>
                <a:lnTo>
                  <a:pt x="16" y="8"/>
                </a:ln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72" name="Freeform 824"/>
          <p:cNvSpPr>
            <a:spLocks/>
          </p:cNvSpPr>
          <p:nvPr/>
        </p:nvSpPr>
        <p:spPr bwMode="auto">
          <a:xfrm>
            <a:off x="5905500" y="1117600"/>
            <a:ext cx="38100" cy="12700"/>
          </a:xfrm>
          <a:custGeom>
            <a:avLst/>
            <a:gdLst>
              <a:gd name="T0" fmla="*/ 60483750 w 24"/>
              <a:gd name="T1" fmla="*/ 20161250 h 8"/>
              <a:gd name="T2" fmla="*/ 60483750 w 24"/>
              <a:gd name="T3" fmla="*/ 20161250 h 8"/>
              <a:gd name="T4" fmla="*/ 40322500 w 24"/>
              <a:gd name="T5" fmla="*/ 20161250 h 8"/>
              <a:gd name="T6" fmla="*/ 0 w 24"/>
              <a:gd name="T7" fmla="*/ 20161250 h 8"/>
              <a:gd name="T8" fmla="*/ 20161250 w 24"/>
              <a:gd name="T9" fmla="*/ 0 h 8"/>
              <a:gd name="T10" fmla="*/ 60483750 w 24"/>
              <a:gd name="T11" fmla="*/ 0 h 8"/>
              <a:gd name="T12" fmla="*/ 60483750 w 24"/>
              <a:gd name="T13" fmla="*/ 0 h 8"/>
              <a:gd name="T14" fmla="*/ 60483750 w 24"/>
              <a:gd name="T15" fmla="*/ 20161250 h 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"/>
              <a:gd name="T25" fmla="*/ 0 h 8"/>
              <a:gd name="T26" fmla="*/ 24 w 24"/>
              <a:gd name="T27" fmla="*/ 8 h 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" h="8">
                <a:moveTo>
                  <a:pt x="24" y="8"/>
                </a:moveTo>
                <a:lnTo>
                  <a:pt x="24" y="8"/>
                </a:lnTo>
                <a:lnTo>
                  <a:pt x="16" y="8"/>
                </a:lnTo>
                <a:lnTo>
                  <a:pt x="0" y="8"/>
                </a:lnTo>
                <a:lnTo>
                  <a:pt x="8" y="0"/>
                </a:lnTo>
                <a:lnTo>
                  <a:pt x="24" y="0"/>
                </a:lnTo>
                <a:lnTo>
                  <a:pt x="24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73" name="Freeform 825"/>
          <p:cNvSpPr>
            <a:spLocks/>
          </p:cNvSpPr>
          <p:nvPr/>
        </p:nvSpPr>
        <p:spPr bwMode="auto">
          <a:xfrm>
            <a:off x="7823200" y="1016000"/>
            <a:ext cx="177800" cy="114300"/>
          </a:xfrm>
          <a:custGeom>
            <a:avLst/>
            <a:gdLst>
              <a:gd name="T0" fmla="*/ 0 w 112"/>
              <a:gd name="T1" fmla="*/ 181451250 h 72"/>
              <a:gd name="T2" fmla="*/ 0 w 112"/>
              <a:gd name="T3" fmla="*/ 120967500 h 72"/>
              <a:gd name="T4" fmla="*/ 20161250 w 112"/>
              <a:gd name="T5" fmla="*/ 60483750 h 72"/>
              <a:gd name="T6" fmla="*/ 60483750 w 112"/>
              <a:gd name="T7" fmla="*/ 40322500 h 72"/>
              <a:gd name="T8" fmla="*/ 120967500 w 112"/>
              <a:gd name="T9" fmla="*/ 0 h 72"/>
              <a:gd name="T10" fmla="*/ 120967500 w 112"/>
              <a:gd name="T11" fmla="*/ 0 h 72"/>
              <a:gd name="T12" fmla="*/ 161290000 w 112"/>
              <a:gd name="T13" fmla="*/ 0 h 72"/>
              <a:gd name="T14" fmla="*/ 221773750 w 112"/>
              <a:gd name="T15" fmla="*/ 20161250 h 72"/>
              <a:gd name="T16" fmla="*/ 262096250 w 112"/>
              <a:gd name="T17" fmla="*/ 60483750 h 72"/>
              <a:gd name="T18" fmla="*/ 282257500 w 112"/>
              <a:gd name="T19" fmla="*/ 120967500 h 72"/>
              <a:gd name="T20" fmla="*/ 282257500 w 112"/>
              <a:gd name="T21" fmla="*/ 120967500 h 72"/>
              <a:gd name="T22" fmla="*/ 282257500 w 112"/>
              <a:gd name="T23" fmla="*/ 141128750 h 72"/>
              <a:gd name="T24" fmla="*/ 282257500 w 112"/>
              <a:gd name="T25" fmla="*/ 141128750 h 72"/>
              <a:gd name="T26" fmla="*/ 282257500 w 112"/>
              <a:gd name="T27" fmla="*/ 141128750 h 72"/>
              <a:gd name="T28" fmla="*/ 141128750 w 112"/>
              <a:gd name="T29" fmla="*/ 141128750 h 72"/>
              <a:gd name="T30" fmla="*/ 141128750 w 112"/>
              <a:gd name="T31" fmla="*/ 141128750 h 72"/>
              <a:gd name="T32" fmla="*/ 0 w 112"/>
              <a:gd name="T33" fmla="*/ 181451250 h 7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12"/>
              <a:gd name="T52" fmla="*/ 0 h 72"/>
              <a:gd name="T53" fmla="*/ 112 w 112"/>
              <a:gd name="T54" fmla="*/ 72 h 7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12" h="72">
                <a:moveTo>
                  <a:pt x="0" y="72"/>
                </a:moveTo>
                <a:lnTo>
                  <a:pt x="0" y="48"/>
                </a:lnTo>
                <a:lnTo>
                  <a:pt x="8" y="24"/>
                </a:lnTo>
                <a:lnTo>
                  <a:pt x="24" y="16"/>
                </a:lnTo>
                <a:lnTo>
                  <a:pt x="48" y="0"/>
                </a:lnTo>
                <a:lnTo>
                  <a:pt x="64" y="0"/>
                </a:lnTo>
                <a:lnTo>
                  <a:pt x="88" y="8"/>
                </a:lnTo>
                <a:lnTo>
                  <a:pt x="104" y="24"/>
                </a:lnTo>
                <a:lnTo>
                  <a:pt x="112" y="48"/>
                </a:lnTo>
                <a:lnTo>
                  <a:pt x="112" y="56"/>
                </a:lnTo>
                <a:lnTo>
                  <a:pt x="56" y="56"/>
                </a:lnTo>
                <a:lnTo>
                  <a:pt x="0" y="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74" name="Rectangle 826"/>
          <p:cNvSpPr>
            <a:spLocks noChangeArrowheads="1"/>
          </p:cNvSpPr>
          <p:nvPr/>
        </p:nvSpPr>
        <p:spPr bwMode="auto">
          <a:xfrm>
            <a:off x="7810500" y="1092200"/>
            <a:ext cx="25400" cy="38100"/>
          </a:xfrm>
          <a:prstGeom prst="rect">
            <a:avLst/>
          </a:pr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75" name="Freeform 827"/>
          <p:cNvSpPr>
            <a:spLocks/>
          </p:cNvSpPr>
          <p:nvPr/>
        </p:nvSpPr>
        <p:spPr bwMode="auto">
          <a:xfrm>
            <a:off x="7810500" y="1054100"/>
            <a:ext cx="38100" cy="38100"/>
          </a:xfrm>
          <a:custGeom>
            <a:avLst/>
            <a:gdLst>
              <a:gd name="T0" fmla="*/ 0 w 24"/>
              <a:gd name="T1" fmla="*/ 60483750 h 24"/>
              <a:gd name="T2" fmla="*/ 0 w 24"/>
              <a:gd name="T3" fmla="*/ 60483750 h 24"/>
              <a:gd name="T4" fmla="*/ 20161250 w 24"/>
              <a:gd name="T5" fmla="*/ 0 h 24"/>
              <a:gd name="T6" fmla="*/ 60483750 w 24"/>
              <a:gd name="T7" fmla="*/ 20161250 h 24"/>
              <a:gd name="T8" fmla="*/ 40322500 w 24"/>
              <a:gd name="T9" fmla="*/ 60483750 h 24"/>
              <a:gd name="T10" fmla="*/ 0 w 24"/>
              <a:gd name="T11" fmla="*/ 60483750 h 24"/>
              <a:gd name="T12" fmla="*/ 0 w 24"/>
              <a:gd name="T13" fmla="*/ 60483750 h 24"/>
              <a:gd name="T14" fmla="*/ 0 w 24"/>
              <a:gd name="T15" fmla="*/ 60483750 h 24"/>
              <a:gd name="T16" fmla="*/ 0 w 24"/>
              <a:gd name="T17" fmla="*/ 6048375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24"/>
              <a:gd name="T29" fmla="*/ 24 w 24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24">
                <a:moveTo>
                  <a:pt x="0" y="24"/>
                </a:moveTo>
                <a:lnTo>
                  <a:pt x="0" y="24"/>
                </a:lnTo>
                <a:lnTo>
                  <a:pt x="8" y="0"/>
                </a:lnTo>
                <a:lnTo>
                  <a:pt x="24" y="8"/>
                </a:lnTo>
                <a:lnTo>
                  <a:pt x="16" y="24"/>
                </a:lnTo>
                <a:lnTo>
                  <a:pt x="0" y="24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76" name="Freeform 828"/>
          <p:cNvSpPr>
            <a:spLocks/>
          </p:cNvSpPr>
          <p:nvPr/>
        </p:nvSpPr>
        <p:spPr bwMode="auto">
          <a:xfrm>
            <a:off x="7823200" y="1028700"/>
            <a:ext cx="50800" cy="38100"/>
          </a:xfrm>
          <a:custGeom>
            <a:avLst/>
            <a:gdLst>
              <a:gd name="T0" fmla="*/ 0 w 32"/>
              <a:gd name="T1" fmla="*/ 40322500 h 24"/>
              <a:gd name="T2" fmla="*/ 0 w 32"/>
              <a:gd name="T3" fmla="*/ 40322500 h 24"/>
              <a:gd name="T4" fmla="*/ 40322500 w 32"/>
              <a:gd name="T5" fmla="*/ 0 h 24"/>
              <a:gd name="T6" fmla="*/ 80645000 w 32"/>
              <a:gd name="T7" fmla="*/ 20161250 h 24"/>
              <a:gd name="T8" fmla="*/ 40322500 w 32"/>
              <a:gd name="T9" fmla="*/ 60483750 h 24"/>
              <a:gd name="T10" fmla="*/ 0 w 32"/>
              <a:gd name="T11" fmla="*/ 40322500 h 24"/>
              <a:gd name="T12" fmla="*/ 0 w 32"/>
              <a:gd name="T13" fmla="*/ 40322500 h 24"/>
              <a:gd name="T14" fmla="*/ 0 w 32"/>
              <a:gd name="T15" fmla="*/ 40322500 h 24"/>
              <a:gd name="T16" fmla="*/ 0 w 32"/>
              <a:gd name="T17" fmla="*/ 4032250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24"/>
              <a:gd name="T29" fmla="*/ 32 w 32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24">
                <a:moveTo>
                  <a:pt x="0" y="16"/>
                </a:moveTo>
                <a:lnTo>
                  <a:pt x="0" y="16"/>
                </a:lnTo>
                <a:lnTo>
                  <a:pt x="16" y="0"/>
                </a:lnTo>
                <a:lnTo>
                  <a:pt x="32" y="8"/>
                </a:lnTo>
                <a:lnTo>
                  <a:pt x="16" y="24"/>
                </a:lnTo>
                <a:lnTo>
                  <a:pt x="0" y="16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77" name="Freeform 829"/>
          <p:cNvSpPr>
            <a:spLocks/>
          </p:cNvSpPr>
          <p:nvPr/>
        </p:nvSpPr>
        <p:spPr bwMode="auto">
          <a:xfrm>
            <a:off x="7848600" y="1003300"/>
            <a:ext cx="50800" cy="38100"/>
          </a:xfrm>
          <a:custGeom>
            <a:avLst/>
            <a:gdLst>
              <a:gd name="T0" fmla="*/ 20161250 w 32"/>
              <a:gd name="T1" fmla="*/ 40322500 h 24"/>
              <a:gd name="T2" fmla="*/ 20161250 w 32"/>
              <a:gd name="T3" fmla="*/ 40322500 h 24"/>
              <a:gd name="T4" fmla="*/ 60483750 w 32"/>
              <a:gd name="T5" fmla="*/ 0 h 24"/>
              <a:gd name="T6" fmla="*/ 80645000 w 32"/>
              <a:gd name="T7" fmla="*/ 40322500 h 24"/>
              <a:gd name="T8" fmla="*/ 20161250 w 32"/>
              <a:gd name="T9" fmla="*/ 60483750 h 24"/>
              <a:gd name="T10" fmla="*/ 0 w 32"/>
              <a:gd name="T11" fmla="*/ 40322500 h 24"/>
              <a:gd name="T12" fmla="*/ 0 w 32"/>
              <a:gd name="T13" fmla="*/ 40322500 h 24"/>
              <a:gd name="T14" fmla="*/ 0 w 32"/>
              <a:gd name="T15" fmla="*/ 40322500 h 24"/>
              <a:gd name="T16" fmla="*/ 20161250 w 32"/>
              <a:gd name="T17" fmla="*/ 4032250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24"/>
              <a:gd name="T29" fmla="*/ 32 w 32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24">
                <a:moveTo>
                  <a:pt x="8" y="16"/>
                </a:moveTo>
                <a:lnTo>
                  <a:pt x="8" y="16"/>
                </a:lnTo>
                <a:lnTo>
                  <a:pt x="24" y="0"/>
                </a:lnTo>
                <a:lnTo>
                  <a:pt x="32" y="16"/>
                </a:lnTo>
                <a:lnTo>
                  <a:pt x="8" y="24"/>
                </a:lnTo>
                <a:lnTo>
                  <a:pt x="0" y="16"/>
                </a:lnTo>
                <a:lnTo>
                  <a:pt x="8" y="16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78" name="Freeform 830"/>
          <p:cNvSpPr>
            <a:spLocks/>
          </p:cNvSpPr>
          <p:nvPr/>
        </p:nvSpPr>
        <p:spPr bwMode="auto">
          <a:xfrm>
            <a:off x="7886700" y="1003300"/>
            <a:ext cx="38100" cy="25400"/>
          </a:xfrm>
          <a:custGeom>
            <a:avLst/>
            <a:gdLst>
              <a:gd name="T0" fmla="*/ 20161250 w 24"/>
              <a:gd name="T1" fmla="*/ 0 h 16"/>
              <a:gd name="T2" fmla="*/ 20161250 w 24"/>
              <a:gd name="T3" fmla="*/ 0 h 16"/>
              <a:gd name="T4" fmla="*/ 60483750 w 24"/>
              <a:gd name="T5" fmla="*/ 0 h 16"/>
              <a:gd name="T6" fmla="*/ 60483750 w 24"/>
              <a:gd name="T7" fmla="*/ 40322500 h 16"/>
              <a:gd name="T8" fmla="*/ 20161250 w 24"/>
              <a:gd name="T9" fmla="*/ 40322500 h 16"/>
              <a:gd name="T10" fmla="*/ 0 w 24"/>
              <a:gd name="T11" fmla="*/ 0 h 16"/>
              <a:gd name="T12" fmla="*/ 0 w 24"/>
              <a:gd name="T13" fmla="*/ 0 h 16"/>
              <a:gd name="T14" fmla="*/ 0 w 24"/>
              <a:gd name="T15" fmla="*/ 0 h 16"/>
              <a:gd name="T16" fmla="*/ 20161250 w 24"/>
              <a:gd name="T17" fmla="*/ 0 h 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16"/>
              <a:gd name="T29" fmla="*/ 24 w 24"/>
              <a:gd name="T30" fmla="*/ 16 h 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16">
                <a:moveTo>
                  <a:pt x="8" y="0"/>
                </a:moveTo>
                <a:lnTo>
                  <a:pt x="8" y="0"/>
                </a:lnTo>
                <a:lnTo>
                  <a:pt x="24" y="0"/>
                </a:lnTo>
                <a:lnTo>
                  <a:pt x="24" y="16"/>
                </a:lnTo>
                <a:lnTo>
                  <a:pt x="8" y="16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79" name="Freeform 831"/>
          <p:cNvSpPr>
            <a:spLocks/>
          </p:cNvSpPr>
          <p:nvPr/>
        </p:nvSpPr>
        <p:spPr bwMode="auto">
          <a:xfrm>
            <a:off x="7924800" y="1003300"/>
            <a:ext cx="38100" cy="38100"/>
          </a:xfrm>
          <a:custGeom>
            <a:avLst/>
            <a:gdLst>
              <a:gd name="T0" fmla="*/ 20161250 w 24"/>
              <a:gd name="T1" fmla="*/ 0 h 24"/>
              <a:gd name="T2" fmla="*/ 20161250 w 24"/>
              <a:gd name="T3" fmla="*/ 0 h 24"/>
              <a:gd name="T4" fmla="*/ 60483750 w 24"/>
              <a:gd name="T5" fmla="*/ 20161250 h 24"/>
              <a:gd name="T6" fmla="*/ 60483750 w 24"/>
              <a:gd name="T7" fmla="*/ 60483750 h 24"/>
              <a:gd name="T8" fmla="*/ 0 w 24"/>
              <a:gd name="T9" fmla="*/ 40322500 h 24"/>
              <a:gd name="T10" fmla="*/ 0 w 24"/>
              <a:gd name="T11" fmla="*/ 0 h 24"/>
              <a:gd name="T12" fmla="*/ 0 w 24"/>
              <a:gd name="T13" fmla="*/ 0 h 24"/>
              <a:gd name="T14" fmla="*/ 20161250 w 24"/>
              <a:gd name="T15" fmla="*/ 0 h 24"/>
              <a:gd name="T16" fmla="*/ 20161250 w 24"/>
              <a:gd name="T17" fmla="*/ 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24"/>
              <a:gd name="T29" fmla="*/ 24 w 24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24">
                <a:moveTo>
                  <a:pt x="8" y="0"/>
                </a:moveTo>
                <a:lnTo>
                  <a:pt x="8" y="0"/>
                </a:lnTo>
                <a:lnTo>
                  <a:pt x="24" y="8"/>
                </a:lnTo>
                <a:lnTo>
                  <a:pt x="24" y="24"/>
                </a:ln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80" name="Freeform 832"/>
          <p:cNvSpPr>
            <a:spLocks/>
          </p:cNvSpPr>
          <p:nvPr/>
        </p:nvSpPr>
        <p:spPr bwMode="auto">
          <a:xfrm>
            <a:off x="7950200" y="1016000"/>
            <a:ext cx="50800" cy="50800"/>
          </a:xfrm>
          <a:custGeom>
            <a:avLst/>
            <a:gdLst>
              <a:gd name="T0" fmla="*/ 40322500 w 32"/>
              <a:gd name="T1" fmla="*/ 20161250 h 32"/>
              <a:gd name="T2" fmla="*/ 40322500 w 32"/>
              <a:gd name="T3" fmla="*/ 20161250 h 32"/>
              <a:gd name="T4" fmla="*/ 80645000 w 32"/>
              <a:gd name="T5" fmla="*/ 60483750 h 32"/>
              <a:gd name="T6" fmla="*/ 40322500 w 32"/>
              <a:gd name="T7" fmla="*/ 80645000 h 32"/>
              <a:gd name="T8" fmla="*/ 0 w 32"/>
              <a:gd name="T9" fmla="*/ 40322500 h 32"/>
              <a:gd name="T10" fmla="*/ 20161250 w 32"/>
              <a:gd name="T11" fmla="*/ 0 h 32"/>
              <a:gd name="T12" fmla="*/ 20161250 w 32"/>
              <a:gd name="T13" fmla="*/ 0 h 32"/>
              <a:gd name="T14" fmla="*/ 20161250 w 32"/>
              <a:gd name="T15" fmla="*/ 20161250 h 32"/>
              <a:gd name="T16" fmla="*/ 40322500 w 32"/>
              <a:gd name="T17" fmla="*/ 2016125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32"/>
              <a:gd name="T29" fmla="*/ 32 w 32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32">
                <a:moveTo>
                  <a:pt x="16" y="8"/>
                </a:moveTo>
                <a:lnTo>
                  <a:pt x="16" y="8"/>
                </a:lnTo>
                <a:lnTo>
                  <a:pt x="32" y="24"/>
                </a:lnTo>
                <a:lnTo>
                  <a:pt x="16" y="32"/>
                </a:lnTo>
                <a:lnTo>
                  <a:pt x="0" y="16"/>
                </a:lnTo>
                <a:lnTo>
                  <a:pt x="8" y="0"/>
                </a:lnTo>
                <a:lnTo>
                  <a:pt x="8" y="8"/>
                </a:lnTo>
                <a:lnTo>
                  <a:pt x="16" y="8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81" name="Freeform 833"/>
          <p:cNvSpPr>
            <a:spLocks/>
          </p:cNvSpPr>
          <p:nvPr/>
        </p:nvSpPr>
        <p:spPr bwMode="auto">
          <a:xfrm>
            <a:off x="7975600" y="1054100"/>
            <a:ext cx="38100" cy="38100"/>
          </a:xfrm>
          <a:custGeom>
            <a:avLst/>
            <a:gdLst>
              <a:gd name="T0" fmla="*/ 40322500 w 24"/>
              <a:gd name="T1" fmla="*/ 0 h 24"/>
              <a:gd name="T2" fmla="*/ 40322500 w 24"/>
              <a:gd name="T3" fmla="*/ 0 h 24"/>
              <a:gd name="T4" fmla="*/ 60483750 w 24"/>
              <a:gd name="T5" fmla="*/ 40322500 h 24"/>
              <a:gd name="T6" fmla="*/ 20161250 w 24"/>
              <a:gd name="T7" fmla="*/ 60483750 h 24"/>
              <a:gd name="T8" fmla="*/ 0 w 24"/>
              <a:gd name="T9" fmla="*/ 20161250 h 24"/>
              <a:gd name="T10" fmla="*/ 40322500 w 24"/>
              <a:gd name="T11" fmla="*/ 0 h 24"/>
              <a:gd name="T12" fmla="*/ 40322500 w 24"/>
              <a:gd name="T13" fmla="*/ 0 h 24"/>
              <a:gd name="T14" fmla="*/ 40322500 w 24"/>
              <a:gd name="T15" fmla="*/ 0 h 24"/>
              <a:gd name="T16" fmla="*/ 40322500 w 24"/>
              <a:gd name="T17" fmla="*/ 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24"/>
              <a:gd name="T29" fmla="*/ 24 w 24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24">
                <a:moveTo>
                  <a:pt x="16" y="0"/>
                </a:moveTo>
                <a:lnTo>
                  <a:pt x="16" y="0"/>
                </a:lnTo>
                <a:lnTo>
                  <a:pt x="24" y="16"/>
                </a:lnTo>
                <a:lnTo>
                  <a:pt x="8" y="24"/>
                </a:ln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82" name="Freeform 834"/>
          <p:cNvSpPr>
            <a:spLocks/>
          </p:cNvSpPr>
          <p:nvPr/>
        </p:nvSpPr>
        <p:spPr bwMode="auto">
          <a:xfrm>
            <a:off x="7988300" y="1079500"/>
            <a:ext cx="25400" cy="25400"/>
          </a:xfrm>
          <a:custGeom>
            <a:avLst/>
            <a:gdLst>
              <a:gd name="T0" fmla="*/ 40322500 w 16"/>
              <a:gd name="T1" fmla="*/ 20161250 h 16"/>
              <a:gd name="T2" fmla="*/ 40322500 w 16"/>
              <a:gd name="T3" fmla="*/ 20161250 h 16"/>
              <a:gd name="T4" fmla="*/ 40322500 w 16"/>
              <a:gd name="T5" fmla="*/ 20161250 h 16"/>
              <a:gd name="T6" fmla="*/ 0 w 16"/>
              <a:gd name="T7" fmla="*/ 40322500 h 16"/>
              <a:gd name="T8" fmla="*/ 0 w 16"/>
              <a:gd name="T9" fmla="*/ 20161250 h 16"/>
              <a:gd name="T10" fmla="*/ 40322500 w 16"/>
              <a:gd name="T11" fmla="*/ 0 h 16"/>
              <a:gd name="T12" fmla="*/ 40322500 w 16"/>
              <a:gd name="T13" fmla="*/ 0 h 16"/>
              <a:gd name="T14" fmla="*/ 40322500 w 16"/>
              <a:gd name="T15" fmla="*/ 20161250 h 16"/>
              <a:gd name="T16" fmla="*/ 40322500 w 16"/>
              <a:gd name="T17" fmla="*/ 20161250 h 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"/>
              <a:gd name="T28" fmla="*/ 0 h 16"/>
              <a:gd name="T29" fmla="*/ 16 w 16"/>
              <a:gd name="T30" fmla="*/ 16 h 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" h="16">
                <a:moveTo>
                  <a:pt x="16" y="8"/>
                </a:moveTo>
                <a:lnTo>
                  <a:pt x="16" y="8"/>
                </a:lnTo>
                <a:lnTo>
                  <a:pt x="0" y="16"/>
                </a:ln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83" name="Freeform 835"/>
          <p:cNvSpPr>
            <a:spLocks/>
          </p:cNvSpPr>
          <p:nvPr/>
        </p:nvSpPr>
        <p:spPr bwMode="auto">
          <a:xfrm>
            <a:off x="7988300" y="1092200"/>
            <a:ext cx="25400" cy="12700"/>
          </a:xfrm>
          <a:custGeom>
            <a:avLst/>
            <a:gdLst>
              <a:gd name="T0" fmla="*/ 40322500 w 16"/>
              <a:gd name="T1" fmla="*/ 20161250 h 8"/>
              <a:gd name="T2" fmla="*/ 40322500 w 16"/>
              <a:gd name="T3" fmla="*/ 20161250 h 8"/>
              <a:gd name="T4" fmla="*/ 40322500 w 16"/>
              <a:gd name="T5" fmla="*/ 20161250 h 8"/>
              <a:gd name="T6" fmla="*/ 0 w 16"/>
              <a:gd name="T7" fmla="*/ 20161250 h 8"/>
              <a:gd name="T8" fmla="*/ 0 w 16"/>
              <a:gd name="T9" fmla="*/ 20161250 h 8"/>
              <a:gd name="T10" fmla="*/ 40322500 w 16"/>
              <a:gd name="T11" fmla="*/ 0 h 8"/>
              <a:gd name="T12" fmla="*/ 40322500 w 16"/>
              <a:gd name="T13" fmla="*/ 0 h 8"/>
              <a:gd name="T14" fmla="*/ 40322500 w 16"/>
              <a:gd name="T15" fmla="*/ 20161250 h 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"/>
              <a:gd name="T25" fmla="*/ 0 h 8"/>
              <a:gd name="T26" fmla="*/ 16 w 16"/>
              <a:gd name="T27" fmla="*/ 8 h 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" h="8">
                <a:moveTo>
                  <a:pt x="16" y="8"/>
                </a:moveTo>
                <a:lnTo>
                  <a:pt x="16" y="8"/>
                </a:ln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84" name="Freeform 836"/>
          <p:cNvSpPr>
            <a:spLocks/>
          </p:cNvSpPr>
          <p:nvPr/>
        </p:nvSpPr>
        <p:spPr bwMode="auto">
          <a:xfrm>
            <a:off x="8001000" y="1003300"/>
            <a:ext cx="177800" cy="88900"/>
          </a:xfrm>
          <a:custGeom>
            <a:avLst/>
            <a:gdLst>
              <a:gd name="T0" fmla="*/ 0 w 112"/>
              <a:gd name="T1" fmla="*/ 141128750 h 56"/>
              <a:gd name="T2" fmla="*/ 20161250 w 112"/>
              <a:gd name="T3" fmla="*/ 80645000 h 56"/>
              <a:gd name="T4" fmla="*/ 40322500 w 112"/>
              <a:gd name="T5" fmla="*/ 40322500 h 56"/>
              <a:gd name="T6" fmla="*/ 80645000 w 112"/>
              <a:gd name="T7" fmla="*/ 0 h 56"/>
              <a:gd name="T8" fmla="*/ 141128750 w 112"/>
              <a:gd name="T9" fmla="*/ 0 h 56"/>
              <a:gd name="T10" fmla="*/ 141128750 w 112"/>
              <a:gd name="T11" fmla="*/ 0 h 56"/>
              <a:gd name="T12" fmla="*/ 201612500 w 112"/>
              <a:gd name="T13" fmla="*/ 0 h 56"/>
              <a:gd name="T14" fmla="*/ 241935000 w 112"/>
              <a:gd name="T15" fmla="*/ 40322500 h 56"/>
              <a:gd name="T16" fmla="*/ 282257500 w 112"/>
              <a:gd name="T17" fmla="*/ 80645000 h 56"/>
              <a:gd name="T18" fmla="*/ 282257500 w 112"/>
              <a:gd name="T19" fmla="*/ 141128750 h 56"/>
              <a:gd name="T20" fmla="*/ 282257500 w 112"/>
              <a:gd name="T21" fmla="*/ 141128750 h 56"/>
              <a:gd name="T22" fmla="*/ 141128750 w 112"/>
              <a:gd name="T23" fmla="*/ 141128750 h 56"/>
              <a:gd name="T24" fmla="*/ 141128750 w 112"/>
              <a:gd name="T25" fmla="*/ 141128750 h 56"/>
              <a:gd name="T26" fmla="*/ 0 w 112"/>
              <a:gd name="T27" fmla="*/ 141128750 h 5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12"/>
              <a:gd name="T43" fmla="*/ 0 h 56"/>
              <a:gd name="T44" fmla="*/ 112 w 112"/>
              <a:gd name="T45" fmla="*/ 56 h 5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12" h="56">
                <a:moveTo>
                  <a:pt x="0" y="56"/>
                </a:moveTo>
                <a:lnTo>
                  <a:pt x="8" y="32"/>
                </a:lnTo>
                <a:lnTo>
                  <a:pt x="16" y="16"/>
                </a:lnTo>
                <a:lnTo>
                  <a:pt x="32" y="0"/>
                </a:lnTo>
                <a:lnTo>
                  <a:pt x="56" y="0"/>
                </a:lnTo>
                <a:lnTo>
                  <a:pt x="80" y="0"/>
                </a:lnTo>
                <a:lnTo>
                  <a:pt x="96" y="16"/>
                </a:lnTo>
                <a:lnTo>
                  <a:pt x="112" y="32"/>
                </a:lnTo>
                <a:lnTo>
                  <a:pt x="112" y="56"/>
                </a:lnTo>
                <a:lnTo>
                  <a:pt x="56" y="56"/>
                </a:lnTo>
                <a:lnTo>
                  <a:pt x="0" y="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85" name="Freeform 837"/>
          <p:cNvSpPr>
            <a:spLocks/>
          </p:cNvSpPr>
          <p:nvPr/>
        </p:nvSpPr>
        <p:spPr bwMode="auto">
          <a:xfrm>
            <a:off x="7988300" y="1054100"/>
            <a:ext cx="38100" cy="38100"/>
          </a:xfrm>
          <a:custGeom>
            <a:avLst/>
            <a:gdLst>
              <a:gd name="T0" fmla="*/ 40322500 w 24"/>
              <a:gd name="T1" fmla="*/ 60483750 h 24"/>
              <a:gd name="T2" fmla="*/ 0 w 24"/>
              <a:gd name="T3" fmla="*/ 60483750 h 24"/>
              <a:gd name="T4" fmla="*/ 20161250 w 24"/>
              <a:gd name="T5" fmla="*/ 0 h 24"/>
              <a:gd name="T6" fmla="*/ 60483750 w 24"/>
              <a:gd name="T7" fmla="*/ 0 h 24"/>
              <a:gd name="T8" fmla="*/ 40322500 w 24"/>
              <a:gd name="T9" fmla="*/ 60483750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24"/>
              <a:gd name="T17" fmla="*/ 24 w 24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24">
                <a:moveTo>
                  <a:pt x="16" y="24"/>
                </a:moveTo>
                <a:lnTo>
                  <a:pt x="0" y="24"/>
                </a:lnTo>
                <a:lnTo>
                  <a:pt x="8" y="0"/>
                </a:lnTo>
                <a:lnTo>
                  <a:pt x="24" y="0"/>
                </a:lnTo>
                <a:lnTo>
                  <a:pt x="16" y="24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86" name="Freeform 838"/>
          <p:cNvSpPr>
            <a:spLocks/>
          </p:cNvSpPr>
          <p:nvPr/>
        </p:nvSpPr>
        <p:spPr bwMode="auto">
          <a:xfrm>
            <a:off x="8001000" y="1016000"/>
            <a:ext cx="38100" cy="50800"/>
          </a:xfrm>
          <a:custGeom>
            <a:avLst/>
            <a:gdLst>
              <a:gd name="T0" fmla="*/ 0 w 24"/>
              <a:gd name="T1" fmla="*/ 40322500 h 32"/>
              <a:gd name="T2" fmla="*/ 0 w 24"/>
              <a:gd name="T3" fmla="*/ 40322500 h 32"/>
              <a:gd name="T4" fmla="*/ 20161250 w 24"/>
              <a:gd name="T5" fmla="*/ 0 h 32"/>
              <a:gd name="T6" fmla="*/ 60483750 w 24"/>
              <a:gd name="T7" fmla="*/ 20161250 h 32"/>
              <a:gd name="T8" fmla="*/ 40322500 w 24"/>
              <a:gd name="T9" fmla="*/ 80645000 h 32"/>
              <a:gd name="T10" fmla="*/ 0 w 24"/>
              <a:gd name="T11" fmla="*/ 60483750 h 32"/>
              <a:gd name="T12" fmla="*/ 0 w 24"/>
              <a:gd name="T13" fmla="*/ 60483750 h 32"/>
              <a:gd name="T14" fmla="*/ 0 w 24"/>
              <a:gd name="T15" fmla="*/ 60483750 h 32"/>
              <a:gd name="T16" fmla="*/ 0 w 24"/>
              <a:gd name="T17" fmla="*/ 4032250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32"/>
              <a:gd name="T29" fmla="*/ 24 w 24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32">
                <a:moveTo>
                  <a:pt x="0" y="16"/>
                </a:moveTo>
                <a:lnTo>
                  <a:pt x="0" y="16"/>
                </a:lnTo>
                <a:lnTo>
                  <a:pt x="8" y="0"/>
                </a:lnTo>
                <a:lnTo>
                  <a:pt x="24" y="8"/>
                </a:lnTo>
                <a:lnTo>
                  <a:pt x="16" y="32"/>
                </a:lnTo>
                <a:lnTo>
                  <a:pt x="0" y="24"/>
                </a:lnTo>
                <a:lnTo>
                  <a:pt x="0" y="16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87" name="Freeform 839"/>
          <p:cNvSpPr>
            <a:spLocks/>
          </p:cNvSpPr>
          <p:nvPr/>
        </p:nvSpPr>
        <p:spPr bwMode="auto">
          <a:xfrm>
            <a:off x="8013700" y="990600"/>
            <a:ext cx="50800" cy="50800"/>
          </a:xfrm>
          <a:custGeom>
            <a:avLst/>
            <a:gdLst>
              <a:gd name="T0" fmla="*/ 20161250 w 32"/>
              <a:gd name="T1" fmla="*/ 40322500 h 32"/>
              <a:gd name="T2" fmla="*/ 20161250 w 32"/>
              <a:gd name="T3" fmla="*/ 40322500 h 32"/>
              <a:gd name="T4" fmla="*/ 60483750 w 32"/>
              <a:gd name="T5" fmla="*/ 0 h 32"/>
              <a:gd name="T6" fmla="*/ 80645000 w 32"/>
              <a:gd name="T7" fmla="*/ 40322500 h 32"/>
              <a:gd name="T8" fmla="*/ 40322500 w 32"/>
              <a:gd name="T9" fmla="*/ 80645000 h 32"/>
              <a:gd name="T10" fmla="*/ 0 w 32"/>
              <a:gd name="T11" fmla="*/ 40322500 h 32"/>
              <a:gd name="T12" fmla="*/ 0 w 32"/>
              <a:gd name="T13" fmla="*/ 40322500 h 32"/>
              <a:gd name="T14" fmla="*/ 20161250 w 32"/>
              <a:gd name="T15" fmla="*/ 40322500 h 32"/>
              <a:gd name="T16" fmla="*/ 20161250 w 32"/>
              <a:gd name="T17" fmla="*/ 4032250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32"/>
              <a:gd name="T29" fmla="*/ 32 w 32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32">
                <a:moveTo>
                  <a:pt x="8" y="16"/>
                </a:moveTo>
                <a:lnTo>
                  <a:pt x="8" y="16"/>
                </a:lnTo>
                <a:lnTo>
                  <a:pt x="24" y="0"/>
                </a:lnTo>
                <a:lnTo>
                  <a:pt x="32" y="16"/>
                </a:lnTo>
                <a:lnTo>
                  <a:pt x="16" y="32"/>
                </a:lnTo>
                <a:lnTo>
                  <a:pt x="0" y="16"/>
                </a:lnTo>
                <a:lnTo>
                  <a:pt x="8" y="16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88" name="Freeform 840"/>
          <p:cNvSpPr>
            <a:spLocks/>
          </p:cNvSpPr>
          <p:nvPr/>
        </p:nvSpPr>
        <p:spPr bwMode="auto">
          <a:xfrm>
            <a:off x="8051800" y="990600"/>
            <a:ext cx="38100" cy="25400"/>
          </a:xfrm>
          <a:custGeom>
            <a:avLst/>
            <a:gdLst>
              <a:gd name="T0" fmla="*/ 0 w 24"/>
              <a:gd name="T1" fmla="*/ 0 h 16"/>
              <a:gd name="T2" fmla="*/ 0 w 24"/>
              <a:gd name="T3" fmla="*/ 0 h 16"/>
              <a:gd name="T4" fmla="*/ 60483750 w 24"/>
              <a:gd name="T5" fmla="*/ 0 h 16"/>
              <a:gd name="T6" fmla="*/ 60483750 w 24"/>
              <a:gd name="T7" fmla="*/ 40322500 h 16"/>
              <a:gd name="T8" fmla="*/ 20161250 w 24"/>
              <a:gd name="T9" fmla="*/ 40322500 h 16"/>
              <a:gd name="T10" fmla="*/ 0 w 24"/>
              <a:gd name="T11" fmla="*/ 0 h 16"/>
              <a:gd name="T12" fmla="*/ 0 w 24"/>
              <a:gd name="T13" fmla="*/ 0 h 16"/>
              <a:gd name="T14" fmla="*/ 0 w 24"/>
              <a:gd name="T15" fmla="*/ 0 h 16"/>
              <a:gd name="T16" fmla="*/ 0 w 24"/>
              <a:gd name="T17" fmla="*/ 0 h 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16"/>
              <a:gd name="T29" fmla="*/ 24 w 24"/>
              <a:gd name="T30" fmla="*/ 16 h 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16">
                <a:moveTo>
                  <a:pt x="0" y="0"/>
                </a:moveTo>
                <a:lnTo>
                  <a:pt x="0" y="0"/>
                </a:lnTo>
                <a:lnTo>
                  <a:pt x="24" y="0"/>
                </a:lnTo>
                <a:lnTo>
                  <a:pt x="24" y="16"/>
                </a:lnTo>
                <a:lnTo>
                  <a:pt x="8" y="16"/>
                </a:lnTo>
                <a:lnTo>
                  <a:pt x="0" y="0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89" name="Freeform 841"/>
          <p:cNvSpPr>
            <a:spLocks/>
          </p:cNvSpPr>
          <p:nvPr/>
        </p:nvSpPr>
        <p:spPr bwMode="auto">
          <a:xfrm>
            <a:off x="8089900" y="990600"/>
            <a:ext cx="38100" cy="25400"/>
          </a:xfrm>
          <a:custGeom>
            <a:avLst/>
            <a:gdLst>
              <a:gd name="T0" fmla="*/ 0 w 24"/>
              <a:gd name="T1" fmla="*/ 0 h 16"/>
              <a:gd name="T2" fmla="*/ 0 w 24"/>
              <a:gd name="T3" fmla="*/ 0 h 16"/>
              <a:gd name="T4" fmla="*/ 60483750 w 24"/>
              <a:gd name="T5" fmla="*/ 0 h 16"/>
              <a:gd name="T6" fmla="*/ 60483750 w 24"/>
              <a:gd name="T7" fmla="*/ 40322500 h 16"/>
              <a:gd name="T8" fmla="*/ 0 w 24"/>
              <a:gd name="T9" fmla="*/ 40322500 h 16"/>
              <a:gd name="T10" fmla="*/ 0 w 24"/>
              <a:gd name="T11" fmla="*/ 0 h 16"/>
              <a:gd name="T12" fmla="*/ 0 w 24"/>
              <a:gd name="T13" fmla="*/ 0 h 16"/>
              <a:gd name="T14" fmla="*/ 0 w 24"/>
              <a:gd name="T15" fmla="*/ 0 h 16"/>
              <a:gd name="T16" fmla="*/ 0 w 24"/>
              <a:gd name="T17" fmla="*/ 0 h 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16"/>
              <a:gd name="T29" fmla="*/ 24 w 24"/>
              <a:gd name="T30" fmla="*/ 16 h 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16">
                <a:moveTo>
                  <a:pt x="0" y="0"/>
                </a:moveTo>
                <a:lnTo>
                  <a:pt x="0" y="0"/>
                </a:lnTo>
                <a:lnTo>
                  <a:pt x="24" y="0"/>
                </a:lnTo>
                <a:lnTo>
                  <a:pt x="24" y="16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90" name="Freeform 842"/>
          <p:cNvSpPr>
            <a:spLocks/>
          </p:cNvSpPr>
          <p:nvPr/>
        </p:nvSpPr>
        <p:spPr bwMode="auto">
          <a:xfrm>
            <a:off x="8115300" y="990600"/>
            <a:ext cx="50800" cy="50800"/>
          </a:xfrm>
          <a:custGeom>
            <a:avLst/>
            <a:gdLst>
              <a:gd name="T0" fmla="*/ 40322500 w 32"/>
              <a:gd name="T1" fmla="*/ 0 h 32"/>
              <a:gd name="T2" fmla="*/ 40322500 w 32"/>
              <a:gd name="T3" fmla="*/ 0 h 32"/>
              <a:gd name="T4" fmla="*/ 80645000 w 32"/>
              <a:gd name="T5" fmla="*/ 40322500 h 32"/>
              <a:gd name="T6" fmla="*/ 60483750 w 32"/>
              <a:gd name="T7" fmla="*/ 80645000 h 32"/>
              <a:gd name="T8" fmla="*/ 0 w 32"/>
              <a:gd name="T9" fmla="*/ 40322500 h 32"/>
              <a:gd name="T10" fmla="*/ 20161250 w 32"/>
              <a:gd name="T11" fmla="*/ 0 h 32"/>
              <a:gd name="T12" fmla="*/ 20161250 w 32"/>
              <a:gd name="T13" fmla="*/ 0 h 32"/>
              <a:gd name="T14" fmla="*/ 20161250 w 32"/>
              <a:gd name="T15" fmla="*/ 0 h 32"/>
              <a:gd name="T16" fmla="*/ 40322500 w 32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32"/>
              <a:gd name="T29" fmla="*/ 32 w 32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32">
                <a:moveTo>
                  <a:pt x="16" y="0"/>
                </a:moveTo>
                <a:lnTo>
                  <a:pt x="16" y="0"/>
                </a:lnTo>
                <a:lnTo>
                  <a:pt x="32" y="16"/>
                </a:lnTo>
                <a:lnTo>
                  <a:pt x="24" y="32"/>
                </a:lnTo>
                <a:lnTo>
                  <a:pt x="0" y="16"/>
                </a:lnTo>
                <a:lnTo>
                  <a:pt x="8" y="0"/>
                </a:lnTo>
                <a:lnTo>
                  <a:pt x="16" y="0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91" name="Freeform 843"/>
          <p:cNvSpPr>
            <a:spLocks/>
          </p:cNvSpPr>
          <p:nvPr/>
        </p:nvSpPr>
        <p:spPr bwMode="auto">
          <a:xfrm>
            <a:off x="8140700" y="1016000"/>
            <a:ext cx="50800" cy="50800"/>
          </a:xfrm>
          <a:custGeom>
            <a:avLst/>
            <a:gdLst>
              <a:gd name="T0" fmla="*/ 40322500 w 32"/>
              <a:gd name="T1" fmla="*/ 0 h 32"/>
              <a:gd name="T2" fmla="*/ 40322500 w 32"/>
              <a:gd name="T3" fmla="*/ 0 h 32"/>
              <a:gd name="T4" fmla="*/ 80645000 w 32"/>
              <a:gd name="T5" fmla="*/ 40322500 h 32"/>
              <a:gd name="T6" fmla="*/ 40322500 w 32"/>
              <a:gd name="T7" fmla="*/ 80645000 h 32"/>
              <a:gd name="T8" fmla="*/ 0 w 32"/>
              <a:gd name="T9" fmla="*/ 20161250 h 32"/>
              <a:gd name="T10" fmla="*/ 40322500 w 32"/>
              <a:gd name="T11" fmla="*/ 0 h 32"/>
              <a:gd name="T12" fmla="*/ 40322500 w 32"/>
              <a:gd name="T13" fmla="*/ 0 h 32"/>
              <a:gd name="T14" fmla="*/ 40322500 w 32"/>
              <a:gd name="T15" fmla="*/ 0 h 32"/>
              <a:gd name="T16" fmla="*/ 40322500 w 32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32"/>
              <a:gd name="T29" fmla="*/ 32 w 32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32">
                <a:moveTo>
                  <a:pt x="16" y="0"/>
                </a:moveTo>
                <a:lnTo>
                  <a:pt x="16" y="0"/>
                </a:lnTo>
                <a:lnTo>
                  <a:pt x="32" y="16"/>
                </a:lnTo>
                <a:lnTo>
                  <a:pt x="16" y="32"/>
                </a:ln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92" name="Freeform 844"/>
          <p:cNvSpPr>
            <a:spLocks/>
          </p:cNvSpPr>
          <p:nvPr/>
        </p:nvSpPr>
        <p:spPr bwMode="auto">
          <a:xfrm>
            <a:off x="8166100" y="1041400"/>
            <a:ext cx="25400" cy="50800"/>
          </a:xfrm>
          <a:custGeom>
            <a:avLst/>
            <a:gdLst>
              <a:gd name="T0" fmla="*/ 40322500 w 16"/>
              <a:gd name="T1" fmla="*/ 20161250 h 32"/>
              <a:gd name="T2" fmla="*/ 40322500 w 16"/>
              <a:gd name="T3" fmla="*/ 20161250 h 32"/>
              <a:gd name="T4" fmla="*/ 40322500 w 16"/>
              <a:gd name="T5" fmla="*/ 80645000 h 32"/>
              <a:gd name="T6" fmla="*/ 0 w 16"/>
              <a:gd name="T7" fmla="*/ 80645000 h 32"/>
              <a:gd name="T8" fmla="*/ 0 w 16"/>
              <a:gd name="T9" fmla="*/ 20161250 h 32"/>
              <a:gd name="T10" fmla="*/ 40322500 w 16"/>
              <a:gd name="T11" fmla="*/ 0 h 32"/>
              <a:gd name="T12" fmla="*/ 40322500 w 16"/>
              <a:gd name="T13" fmla="*/ 0 h 32"/>
              <a:gd name="T14" fmla="*/ 40322500 w 16"/>
              <a:gd name="T15" fmla="*/ 20161250 h 32"/>
              <a:gd name="T16" fmla="*/ 40322500 w 16"/>
              <a:gd name="T17" fmla="*/ 2016125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"/>
              <a:gd name="T28" fmla="*/ 0 h 32"/>
              <a:gd name="T29" fmla="*/ 16 w 16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" h="32">
                <a:moveTo>
                  <a:pt x="16" y="8"/>
                </a:moveTo>
                <a:lnTo>
                  <a:pt x="16" y="8"/>
                </a:lnTo>
                <a:lnTo>
                  <a:pt x="16" y="32"/>
                </a:lnTo>
                <a:lnTo>
                  <a:pt x="0" y="32"/>
                </a:ln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93" name="Freeform 845"/>
          <p:cNvSpPr>
            <a:spLocks/>
          </p:cNvSpPr>
          <p:nvPr/>
        </p:nvSpPr>
        <p:spPr bwMode="auto">
          <a:xfrm>
            <a:off x="8178800" y="1016000"/>
            <a:ext cx="190500" cy="114300"/>
          </a:xfrm>
          <a:custGeom>
            <a:avLst/>
            <a:gdLst>
              <a:gd name="T0" fmla="*/ 0 w 120"/>
              <a:gd name="T1" fmla="*/ 141128750 h 72"/>
              <a:gd name="T2" fmla="*/ 20161250 w 120"/>
              <a:gd name="T3" fmla="*/ 100806250 h 72"/>
              <a:gd name="T4" fmla="*/ 40322500 w 120"/>
              <a:gd name="T5" fmla="*/ 40322500 h 72"/>
              <a:gd name="T6" fmla="*/ 100806250 w 120"/>
              <a:gd name="T7" fmla="*/ 20161250 h 72"/>
              <a:gd name="T8" fmla="*/ 141128750 w 120"/>
              <a:gd name="T9" fmla="*/ 0 h 72"/>
              <a:gd name="T10" fmla="*/ 141128750 w 120"/>
              <a:gd name="T11" fmla="*/ 0 h 72"/>
              <a:gd name="T12" fmla="*/ 201612500 w 120"/>
              <a:gd name="T13" fmla="*/ 20161250 h 72"/>
              <a:gd name="T14" fmla="*/ 241935000 w 120"/>
              <a:gd name="T15" fmla="*/ 40322500 h 72"/>
              <a:gd name="T16" fmla="*/ 282257500 w 120"/>
              <a:gd name="T17" fmla="*/ 100806250 h 72"/>
              <a:gd name="T18" fmla="*/ 302418750 w 120"/>
              <a:gd name="T19" fmla="*/ 141128750 h 72"/>
              <a:gd name="T20" fmla="*/ 302418750 w 120"/>
              <a:gd name="T21" fmla="*/ 141128750 h 72"/>
              <a:gd name="T22" fmla="*/ 282257500 w 120"/>
              <a:gd name="T23" fmla="*/ 161290000 h 72"/>
              <a:gd name="T24" fmla="*/ 282257500 w 120"/>
              <a:gd name="T25" fmla="*/ 181451250 h 72"/>
              <a:gd name="T26" fmla="*/ 282257500 w 120"/>
              <a:gd name="T27" fmla="*/ 181451250 h 72"/>
              <a:gd name="T28" fmla="*/ 141128750 w 120"/>
              <a:gd name="T29" fmla="*/ 141128750 h 72"/>
              <a:gd name="T30" fmla="*/ 141128750 w 120"/>
              <a:gd name="T31" fmla="*/ 141128750 h 72"/>
              <a:gd name="T32" fmla="*/ 0 w 120"/>
              <a:gd name="T33" fmla="*/ 141128750 h 7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20"/>
              <a:gd name="T52" fmla="*/ 0 h 72"/>
              <a:gd name="T53" fmla="*/ 120 w 120"/>
              <a:gd name="T54" fmla="*/ 72 h 7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20" h="72">
                <a:moveTo>
                  <a:pt x="0" y="56"/>
                </a:moveTo>
                <a:lnTo>
                  <a:pt x="8" y="40"/>
                </a:lnTo>
                <a:lnTo>
                  <a:pt x="16" y="16"/>
                </a:lnTo>
                <a:lnTo>
                  <a:pt x="40" y="8"/>
                </a:lnTo>
                <a:lnTo>
                  <a:pt x="56" y="0"/>
                </a:lnTo>
                <a:lnTo>
                  <a:pt x="80" y="8"/>
                </a:lnTo>
                <a:lnTo>
                  <a:pt x="96" y="16"/>
                </a:lnTo>
                <a:lnTo>
                  <a:pt x="112" y="40"/>
                </a:lnTo>
                <a:lnTo>
                  <a:pt x="120" y="56"/>
                </a:lnTo>
                <a:lnTo>
                  <a:pt x="112" y="64"/>
                </a:lnTo>
                <a:lnTo>
                  <a:pt x="112" y="72"/>
                </a:lnTo>
                <a:lnTo>
                  <a:pt x="56" y="56"/>
                </a:lnTo>
                <a:lnTo>
                  <a:pt x="0" y="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94" name="Freeform 846"/>
          <p:cNvSpPr>
            <a:spLocks/>
          </p:cNvSpPr>
          <p:nvPr/>
        </p:nvSpPr>
        <p:spPr bwMode="auto">
          <a:xfrm>
            <a:off x="8166100" y="1066800"/>
            <a:ext cx="38100" cy="50800"/>
          </a:xfrm>
          <a:custGeom>
            <a:avLst/>
            <a:gdLst>
              <a:gd name="T0" fmla="*/ 40322500 w 24"/>
              <a:gd name="T1" fmla="*/ 80645000 h 32"/>
              <a:gd name="T2" fmla="*/ 0 w 24"/>
              <a:gd name="T3" fmla="*/ 60483750 h 32"/>
              <a:gd name="T4" fmla="*/ 20161250 w 24"/>
              <a:gd name="T5" fmla="*/ 0 h 32"/>
              <a:gd name="T6" fmla="*/ 60483750 w 24"/>
              <a:gd name="T7" fmla="*/ 20161250 h 32"/>
              <a:gd name="T8" fmla="*/ 40322500 w 24"/>
              <a:gd name="T9" fmla="*/ 80645000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2"/>
              <a:gd name="T17" fmla="*/ 24 w 24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2">
                <a:moveTo>
                  <a:pt x="16" y="32"/>
                </a:moveTo>
                <a:lnTo>
                  <a:pt x="0" y="24"/>
                </a:lnTo>
                <a:lnTo>
                  <a:pt x="8" y="0"/>
                </a:lnTo>
                <a:lnTo>
                  <a:pt x="24" y="8"/>
                </a:lnTo>
                <a:lnTo>
                  <a:pt x="16" y="32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95" name="Freeform 847"/>
          <p:cNvSpPr>
            <a:spLocks/>
          </p:cNvSpPr>
          <p:nvPr/>
        </p:nvSpPr>
        <p:spPr bwMode="auto">
          <a:xfrm>
            <a:off x="8178800" y="1041400"/>
            <a:ext cx="38100" cy="38100"/>
          </a:xfrm>
          <a:custGeom>
            <a:avLst/>
            <a:gdLst>
              <a:gd name="T0" fmla="*/ 0 w 24"/>
              <a:gd name="T1" fmla="*/ 40322500 h 24"/>
              <a:gd name="T2" fmla="*/ 0 w 24"/>
              <a:gd name="T3" fmla="*/ 40322500 h 24"/>
              <a:gd name="T4" fmla="*/ 40322500 w 24"/>
              <a:gd name="T5" fmla="*/ 0 h 24"/>
              <a:gd name="T6" fmla="*/ 60483750 w 24"/>
              <a:gd name="T7" fmla="*/ 20161250 h 24"/>
              <a:gd name="T8" fmla="*/ 40322500 w 24"/>
              <a:gd name="T9" fmla="*/ 60483750 h 24"/>
              <a:gd name="T10" fmla="*/ 0 w 24"/>
              <a:gd name="T11" fmla="*/ 40322500 h 24"/>
              <a:gd name="T12" fmla="*/ 0 w 24"/>
              <a:gd name="T13" fmla="*/ 40322500 h 24"/>
              <a:gd name="T14" fmla="*/ 0 w 24"/>
              <a:gd name="T15" fmla="*/ 40322500 h 24"/>
              <a:gd name="T16" fmla="*/ 0 w 24"/>
              <a:gd name="T17" fmla="*/ 4032250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24"/>
              <a:gd name="T29" fmla="*/ 24 w 24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24">
                <a:moveTo>
                  <a:pt x="0" y="16"/>
                </a:moveTo>
                <a:lnTo>
                  <a:pt x="0" y="16"/>
                </a:lnTo>
                <a:lnTo>
                  <a:pt x="16" y="0"/>
                </a:lnTo>
                <a:lnTo>
                  <a:pt x="24" y="8"/>
                </a:lnTo>
                <a:lnTo>
                  <a:pt x="16" y="24"/>
                </a:lnTo>
                <a:lnTo>
                  <a:pt x="0" y="16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96" name="Freeform 848"/>
          <p:cNvSpPr>
            <a:spLocks/>
          </p:cNvSpPr>
          <p:nvPr/>
        </p:nvSpPr>
        <p:spPr bwMode="auto">
          <a:xfrm>
            <a:off x="8204200" y="1016000"/>
            <a:ext cx="38100" cy="38100"/>
          </a:xfrm>
          <a:custGeom>
            <a:avLst/>
            <a:gdLst>
              <a:gd name="T0" fmla="*/ 0 w 24"/>
              <a:gd name="T1" fmla="*/ 20161250 h 24"/>
              <a:gd name="T2" fmla="*/ 0 w 24"/>
              <a:gd name="T3" fmla="*/ 20161250 h 24"/>
              <a:gd name="T4" fmla="*/ 40322500 w 24"/>
              <a:gd name="T5" fmla="*/ 0 h 24"/>
              <a:gd name="T6" fmla="*/ 60483750 w 24"/>
              <a:gd name="T7" fmla="*/ 40322500 h 24"/>
              <a:gd name="T8" fmla="*/ 20161250 w 24"/>
              <a:gd name="T9" fmla="*/ 60483750 h 24"/>
              <a:gd name="T10" fmla="*/ 0 w 24"/>
              <a:gd name="T11" fmla="*/ 40322500 h 24"/>
              <a:gd name="T12" fmla="*/ 0 w 24"/>
              <a:gd name="T13" fmla="*/ 40322500 h 24"/>
              <a:gd name="T14" fmla="*/ 0 w 24"/>
              <a:gd name="T15" fmla="*/ 40322500 h 24"/>
              <a:gd name="T16" fmla="*/ 0 w 24"/>
              <a:gd name="T17" fmla="*/ 2016125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24"/>
              <a:gd name="T29" fmla="*/ 24 w 24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24">
                <a:moveTo>
                  <a:pt x="0" y="8"/>
                </a:moveTo>
                <a:lnTo>
                  <a:pt x="0" y="8"/>
                </a:lnTo>
                <a:lnTo>
                  <a:pt x="16" y="0"/>
                </a:lnTo>
                <a:lnTo>
                  <a:pt x="24" y="16"/>
                </a:lnTo>
                <a:lnTo>
                  <a:pt x="8" y="24"/>
                </a:lnTo>
                <a:lnTo>
                  <a:pt x="0" y="16"/>
                </a:lnTo>
                <a:lnTo>
                  <a:pt x="0" y="8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97" name="Freeform 849"/>
          <p:cNvSpPr>
            <a:spLocks/>
          </p:cNvSpPr>
          <p:nvPr/>
        </p:nvSpPr>
        <p:spPr bwMode="auto">
          <a:xfrm>
            <a:off x="8229600" y="1003300"/>
            <a:ext cx="50800" cy="38100"/>
          </a:xfrm>
          <a:custGeom>
            <a:avLst/>
            <a:gdLst>
              <a:gd name="T0" fmla="*/ 0 w 32"/>
              <a:gd name="T1" fmla="*/ 20161250 h 24"/>
              <a:gd name="T2" fmla="*/ 0 w 32"/>
              <a:gd name="T3" fmla="*/ 20161250 h 24"/>
              <a:gd name="T4" fmla="*/ 60483750 w 32"/>
              <a:gd name="T5" fmla="*/ 0 h 24"/>
              <a:gd name="T6" fmla="*/ 80645000 w 32"/>
              <a:gd name="T7" fmla="*/ 40322500 h 24"/>
              <a:gd name="T8" fmla="*/ 20161250 w 32"/>
              <a:gd name="T9" fmla="*/ 60483750 h 24"/>
              <a:gd name="T10" fmla="*/ 0 w 32"/>
              <a:gd name="T11" fmla="*/ 20161250 h 24"/>
              <a:gd name="T12" fmla="*/ 0 w 32"/>
              <a:gd name="T13" fmla="*/ 20161250 h 24"/>
              <a:gd name="T14" fmla="*/ 0 w 32"/>
              <a:gd name="T15" fmla="*/ 20161250 h 24"/>
              <a:gd name="T16" fmla="*/ 0 w 32"/>
              <a:gd name="T17" fmla="*/ 2016125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24"/>
              <a:gd name="T29" fmla="*/ 32 w 32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24">
                <a:moveTo>
                  <a:pt x="0" y="8"/>
                </a:moveTo>
                <a:lnTo>
                  <a:pt x="0" y="8"/>
                </a:lnTo>
                <a:lnTo>
                  <a:pt x="24" y="0"/>
                </a:lnTo>
                <a:lnTo>
                  <a:pt x="32" y="16"/>
                </a:lnTo>
                <a:lnTo>
                  <a:pt x="8" y="24"/>
                </a:lnTo>
                <a:lnTo>
                  <a:pt x="0" y="8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98" name="Freeform 850"/>
          <p:cNvSpPr>
            <a:spLocks/>
          </p:cNvSpPr>
          <p:nvPr/>
        </p:nvSpPr>
        <p:spPr bwMode="auto">
          <a:xfrm>
            <a:off x="8267700" y="1003300"/>
            <a:ext cx="38100" cy="38100"/>
          </a:xfrm>
          <a:custGeom>
            <a:avLst/>
            <a:gdLst>
              <a:gd name="T0" fmla="*/ 20161250 w 24"/>
              <a:gd name="T1" fmla="*/ 0 h 24"/>
              <a:gd name="T2" fmla="*/ 20161250 w 24"/>
              <a:gd name="T3" fmla="*/ 0 h 24"/>
              <a:gd name="T4" fmla="*/ 60483750 w 24"/>
              <a:gd name="T5" fmla="*/ 20161250 h 24"/>
              <a:gd name="T6" fmla="*/ 60483750 w 24"/>
              <a:gd name="T7" fmla="*/ 60483750 h 24"/>
              <a:gd name="T8" fmla="*/ 0 w 24"/>
              <a:gd name="T9" fmla="*/ 40322500 h 24"/>
              <a:gd name="T10" fmla="*/ 0 w 24"/>
              <a:gd name="T11" fmla="*/ 0 h 24"/>
              <a:gd name="T12" fmla="*/ 0 w 24"/>
              <a:gd name="T13" fmla="*/ 0 h 24"/>
              <a:gd name="T14" fmla="*/ 0 w 24"/>
              <a:gd name="T15" fmla="*/ 0 h 24"/>
              <a:gd name="T16" fmla="*/ 20161250 w 24"/>
              <a:gd name="T17" fmla="*/ 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24"/>
              <a:gd name="T29" fmla="*/ 24 w 24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24">
                <a:moveTo>
                  <a:pt x="8" y="0"/>
                </a:moveTo>
                <a:lnTo>
                  <a:pt x="8" y="0"/>
                </a:lnTo>
                <a:lnTo>
                  <a:pt x="24" y="8"/>
                </a:lnTo>
                <a:lnTo>
                  <a:pt x="24" y="24"/>
                </a:ln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499" name="Freeform 851"/>
          <p:cNvSpPr>
            <a:spLocks/>
          </p:cNvSpPr>
          <p:nvPr/>
        </p:nvSpPr>
        <p:spPr bwMode="auto">
          <a:xfrm>
            <a:off x="8305800" y="1016000"/>
            <a:ext cx="38100" cy="38100"/>
          </a:xfrm>
          <a:custGeom>
            <a:avLst/>
            <a:gdLst>
              <a:gd name="T0" fmla="*/ 20161250 w 24"/>
              <a:gd name="T1" fmla="*/ 0 h 24"/>
              <a:gd name="T2" fmla="*/ 20161250 w 24"/>
              <a:gd name="T3" fmla="*/ 0 h 24"/>
              <a:gd name="T4" fmla="*/ 60483750 w 24"/>
              <a:gd name="T5" fmla="*/ 20161250 h 24"/>
              <a:gd name="T6" fmla="*/ 40322500 w 24"/>
              <a:gd name="T7" fmla="*/ 60483750 h 24"/>
              <a:gd name="T8" fmla="*/ 0 w 24"/>
              <a:gd name="T9" fmla="*/ 40322500 h 24"/>
              <a:gd name="T10" fmla="*/ 0 w 24"/>
              <a:gd name="T11" fmla="*/ 0 h 24"/>
              <a:gd name="T12" fmla="*/ 0 w 24"/>
              <a:gd name="T13" fmla="*/ 0 h 24"/>
              <a:gd name="T14" fmla="*/ 20161250 w 24"/>
              <a:gd name="T15" fmla="*/ 0 h 24"/>
              <a:gd name="T16" fmla="*/ 20161250 w 24"/>
              <a:gd name="T17" fmla="*/ 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24"/>
              <a:gd name="T29" fmla="*/ 24 w 24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24">
                <a:moveTo>
                  <a:pt x="8" y="0"/>
                </a:moveTo>
                <a:lnTo>
                  <a:pt x="8" y="0"/>
                </a:lnTo>
                <a:lnTo>
                  <a:pt x="24" y="8"/>
                </a:lnTo>
                <a:lnTo>
                  <a:pt x="16" y="24"/>
                </a:ln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00" name="Freeform 852"/>
          <p:cNvSpPr>
            <a:spLocks/>
          </p:cNvSpPr>
          <p:nvPr/>
        </p:nvSpPr>
        <p:spPr bwMode="auto">
          <a:xfrm>
            <a:off x="8331200" y="1028700"/>
            <a:ext cx="38100" cy="50800"/>
          </a:xfrm>
          <a:custGeom>
            <a:avLst/>
            <a:gdLst>
              <a:gd name="T0" fmla="*/ 20161250 w 24"/>
              <a:gd name="T1" fmla="*/ 20161250 h 32"/>
              <a:gd name="T2" fmla="*/ 20161250 w 24"/>
              <a:gd name="T3" fmla="*/ 20161250 h 32"/>
              <a:gd name="T4" fmla="*/ 60483750 w 24"/>
              <a:gd name="T5" fmla="*/ 60483750 h 32"/>
              <a:gd name="T6" fmla="*/ 20161250 w 24"/>
              <a:gd name="T7" fmla="*/ 80645000 h 32"/>
              <a:gd name="T8" fmla="*/ 0 w 24"/>
              <a:gd name="T9" fmla="*/ 40322500 h 32"/>
              <a:gd name="T10" fmla="*/ 20161250 w 24"/>
              <a:gd name="T11" fmla="*/ 0 h 32"/>
              <a:gd name="T12" fmla="*/ 20161250 w 24"/>
              <a:gd name="T13" fmla="*/ 0 h 32"/>
              <a:gd name="T14" fmla="*/ 20161250 w 24"/>
              <a:gd name="T15" fmla="*/ 20161250 h 32"/>
              <a:gd name="T16" fmla="*/ 20161250 w 24"/>
              <a:gd name="T17" fmla="*/ 2016125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32"/>
              <a:gd name="T29" fmla="*/ 24 w 24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32">
                <a:moveTo>
                  <a:pt x="8" y="8"/>
                </a:moveTo>
                <a:lnTo>
                  <a:pt x="8" y="8"/>
                </a:lnTo>
                <a:lnTo>
                  <a:pt x="24" y="24"/>
                </a:lnTo>
                <a:lnTo>
                  <a:pt x="8" y="32"/>
                </a:lnTo>
                <a:lnTo>
                  <a:pt x="0" y="16"/>
                </a:lnTo>
                <a:lnTo>
                  <a:pt x="8" y="0"/>
                </a:lnTo>
                <a:lnTo>
                  <a:pt x="8" y="8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01" name="Freeform 853"/>
          <p:cNvSpPr>
            <a:spLocks/>
          </p:cNvSpPr>
          <p:nvPr/>
        </p:nvSpPr>
        <p:spPr bwMode="auto">
          <a:xfrm>
            <a:off x="8343900" y="1066800"/>
            <a:ext cx="38100" cy="50800"/>
          </a:xfrm>
          <a:custGeom>
            <a:avLst/>
            <a:gdLst>
              <a:gd name="T0" fmla="*/ 40322500 w 24"/>
              <a:gd name="T1" fmla="*/ 0 h 32"/>
              <a:gd name="T2" fmla="*/ 40322500 w 24"/>
              <a:gd name="T3" fmla="*/ 0 h 32"/>
              <a:gd name="T4" fmla="*/ 60483750 w 24"/>
              <a:gd name="T5" fmla="*/ 60483750 h 32"/>
              <a:gd name="T6" fmla="*/ 20161250 w 24"/>
              <a:gd name="T7" fmla="*/ 80645000 h 32"/>
              <a:gd name="T8" fmla="*/ 0 w 24"/>
              <a:gd name="T9" fmla="*/ 20161250 h 32"/>
              <a:gd name="T10" fmla="*/ 40322500 w 24"/>
              <a:gd name="T11" fmla="*/ 0 h 32"/>
              <a:gd name="T12" fmla="*/ 40322500 w 24"/>
              <a:gd name="T13" fmla="*/ 0 h 32"/>
              <a:gd name="T14" fmla="*/ 40322500 w 24"/>
              <a:gd name="T15" fmla="*/ 0 h 32"/>
              <a:gd name="T16" fmla="*/ 40322500 w 24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32"/>
              <a:gd name="T29" fmla="*/ 24 w 24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32">
                <a:moveTo>
                  <a:pt x="16" y="0"/>
                </a:moveTo>
                <a:lnTo>
                  <a:pt x="16" y="0"/>
                </a:lnTo>
                <a:lnTo>
                  <a:pt x="24" y="24"/>
                </a:lnTo>
                <a:lnTo>
                  <a:pt x="8" y="32"/>
                </a:ln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02" name="Freeform 854"/>
          <p:cNvSpPr>
            <a:spLocks/>
          </p:cNvSpPr>
          <p:nvPr/>
        </p:nvSpPr>
        <p:spPr bwMode="auto">
          <a:xfrm>
            <a:off x="8343900" y="1104900"/>
            <a:ext cx="38100" cy="12700"/>
          </a:xfrm>
          <a:custGeom>
            <a:avLst/>
            <a:gdLst>
              <a:gd name="T0" fmla="*/ 60483750 w 24"/>
              <a:gd name="T1" fmla="*/ 0 h 8"/>
              <a:gd name="T2" fmla="*/ 60483750 w 24"/>
              <a:gd name="T3" fmla="*/ 0 h 8"/>
              <a:gd name="T4" fmla="*/ 40322500 w 24"/>
              <a:gd name="T5" fmla="*/ 20161250 h 8"/>
              <a:gd name="T6" fmla="*/ 0 w 24"/>
              <a:gd name="T7" fmla="*/ 20161250 h 8"/>
              <a:gd name="T8" fmla="*/ 20161250 w 24"/>
              <a:gd name="T9" fmla="*/ 0 h 8"/>
              <a:gd name="T10" fmla="*/ 60483750 w 24"/>
              <a:gd name="T11" fmla="*/ 0 h 8"/>
              <a:gd name="T12" fmla="*/ 60483750 w 24"/>
              <a:gd name="T13" fmla="*/ 0 h 8"/>
              <a:gd name="T14" fmla="*/ 60483750 w 24"/>
              <a:gd name="T15" fmla="*/ 0 h 8"/>
              <a:gd name="T16" fmla="*/ 60483750 w 24"/>
              <a:gd name="T17" fmla="*/ 0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"/>
              <a:gd name="T28" fmla="*/ 0 h 8"/>
              <a:gd name="T29" fmla="*/ 24 w 24"/>
              <a:gd name="T30" fmla="*/ 8 h 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" h="8">
                <a:moveTo>
                  <a:pt x="24" y="0"/>
                </a:moveTo>
                <a:lnTo>
                  <a:pt x="24" y="0"/>
                </a:lnTo>
                <a:lnTo>
                  <a:pt x="16" y="8"/>
                </a:lnTo>
                <a:lnTo>
                  <a:pt x="0" y="8"/>
                </a:lnTo>
                <a:lnTo>
                  <a:pt x="8" y="0"/>
                </a:lnTo>
                <a:lnTo>
                  <a:pt x="24" y="0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03" name="Freeform 855"/>
          <p:cNvSpPr>
            <a:spLocks/>
          </p:cNvSpPr>
          <p:nvPr/>
        </p:nvSpPr>
        <p:spPr bwMode="auto">
          <a:xfrm>
            <a:off x="8343900" y="1117600"/>
            <a:ext cx="25400" cy="12700"/>
          </a:xfrm>
          <a:custGeom>
            <a:avLst/>
            <a:gdLst>
              <a:gd name="T0" fmla="*/ 40322500 w 16"/>
              <a:gd name="T1" fmla="*/ 20161250 h 8"/>
              <a:gd name="T2" fmla="*/ 40322500 w 16"/>
              <a:gd name="T3" fmla="*/ 20161250 h 8"/>
              <a:gd name="T4" fmla="*/ 40322500 w 16"/>
              <a:gd name="T5" fmla="*/ 20161250 h 8"/>
              <a:gd name="T6" fmla="*/ 0 w 16"/>
              <a:gd name="T7" fmla="*/ 20161250 h 8"/>
              <a:gd name="T8" fmla="*/ 0 w 16"/>
              <a:gd name="T9" fmla="*/ 0 h 8"/>
              <a:gd name="T10" fmla="*/ 40322500 w 16"/>
              <a:gd name="T11" fmla="*/ 0 h 8"/>
              <a:gd name="T12" fmla="*/ 40322500 w 16"/>
              <a:gd name="T13" fmla="*/ 0 h 8"/>
              <a:gd name="T14" fmla="*/ 40322500 w 16"/>
              <a:gd name="T15" fmla="*/ 20161250 h 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"/>
              <a:gd name="T25" fmla="*/ 0 h 8"/>
              <a:gd name="T26" fmla="*/ 16 w 16"/>
              <a:gd name="T27" fmla="*/ 8 h 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" h="8">
                <a:moveTo>
                  <a:pt x="16" y="8"/>
                </a:moveTo>
                <a:lnTo>
                  <a:pt x="16" y="8"/>
                </a:ln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D93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04" name="Freeform 856"/>
          <p:cNvSpPr>
            <a:spLocks/>
          </p:cNvSpPr>
          <p:nvPr/>
        </p:nvSpPr>
        <p:spPr bwMode="auto">
          <a:xfrm>
            <a:off x="8026400" y="1028700"/>
            <a:ext cx="101600" cy="152400"/>
          </a:xfrm>
          <a:custGeom>
            <a:avLst/>
            <a:gdLst>
              <a:gd name="T0" fmla="*/ 0 w 64"/>
              <a:gd name="T1" fmla="*/ 221773750 h 96"/>
              <a:gd name="T2" fmla="*/ 80645000 w 64"/>
              <a:gd name="T3" fmla="*/ 241935000 h 96"/>
              <a:gd name="T4" fmla="*/ 161290000 w 64"/>
              <a:gd name="T5" fmla="*/ 221773750 h 96"/>
              <a:gd name="T6" fmla="*/ 161290000 w 64"/>
              <a:gd name="T7" fmla="*/ 221773750 h 96"/>
              <a:gd name="T8" fmla="*/ 80645000 w 64"/>
              <a:gd name="T9" fmla="*/ 0 h 96"/>
              <a:gd name="T10" fmla="*/ 80645000 w 64"/>
              <a:gd name="T11" fmla="*/ 0 h 96"/>
              <a:gd name="T12" fmla="*/ 0 w 64"/>
              <a:gd name="T13" fmla="*/ 221773750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4"/>
              <a:gd name="T22" fmla="*/ 0 h 96"/>
              <a:gd name="T23" fmla="*/ 64 w 64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4" h="96">
                <a:moveTo>
                  <a:pt x="0" y="88"/>
                </a:moveTo>
                <a:lnTo>
                  <a:pt x="32" y="96"/>
                </a:lnTo>
                <a:lnTo>
                  <a:pt x="64" y="88"/>
                </a:lnTo>
                <a:lnTo>
                  <a:pt x="32" y="0"/>
                </a:lnTo>
                <a:lnTo>
                  <a:pt x="0" y="8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05" name="Freeform 857"/>
          <p:cNvSpPr>
            <a:spLocks/>
          </p:cNvSpPr>
          <p:nvPr/>
        </p:nvSpPr>
        <p:spPr bwMode="auto">
          <a:xfrm>
            <a:off x="8026400" y="1244600"/>
            <a:ext cx="101600" cy="152400"/>
          </a:xfrm>
          <a:custGeom>
            <a:avLst/>
            <a:gdLst>
              <a:gd name="T0" fmla="*/ 0 w 64"/>
              <a:gd name="T1" fmla="*/ 0 h 96"/>
              <a:gd name="T2" fmla="*/ 80645000 w 64"/>
              <a:gd name="T3" fmla="*/ 0 h 96"/>
              <a:gd name="T4" fmla="*/ 161290000 w 64"/>
              <a:gd name="T5" fmla="*/ 0 h 96"/>
              <a:gd name="T6" fmla="*/ 161290000 w 64"/>
              <a:gd name="T7" fmla="*/ 0 h 96"/>
              <a:gd name="T8" fmla="*/ 80645000 w 64"/>
              <a:gd name="T9" fmla="*/ 241935000 h 96"/>
              <a:gd name="T10" fmla="*/ 80645000 w 64"/>
              <a:gd name="T11" fmla="*/ 241935000 h 96"/>
              <a:gd name="T12" fmla="*/ 0 w 64"/>
              <a:gd name="T13" fmla="*/ 0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4"/>
              <a:gd name="T22" fmla="*/ 0 h 96"/>
              <a:gd name="T23" fmla="*/ 64 w 64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4" h="96">
                <a:moveTo>
                  <a:pt x="0" y="0"/>
                </a:moveTo>
                <a:lnTo>
                  <a:pt x="32" y="0"/>
                </a:lnTo>
                <a:lnTo>
                  <a:pt x="64" y="0"/>
                </a:lnTo>
                <a:lnTo>
                  <a:pt x="32" y="9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06" name="Freeform 858"/>
          <p:cNvSpPr>
            <a:spLocks/>
          </p:cNvSpPr>
          <p:nvPr/>
        </p:nvSpPr>
        <p:spPr bwMode="auto">
          <a:xfrm>
            <a:off x="8458200" y="3962400"/>
            <a:ext cx="25400" cy="25400"/>
          </a:xfrm>
          <a:custGeom>
            <a:avLst/>
            <a:gdLst>
              <a:gd name="T0" fmla="*/ 40322500 w 16"/>
              <a:gd name="T1" fmla="*/ 0 h 16"/>
              <a:gd name="T2" fmla="*/ 20161250 w 16"/>
              <a:gd name="T3" fmla="*/ 40322500 h 16"/>
              <a:gd name="T4" fmla="*/ 0 w 16"/>
              <a:gd name="T5" fmla="*/ 40322500 h 16"/>
              <a:gd name="T6" fmla="*/ 0 w 16"/>
              <a:gd name="T7" fmla="*/ 0 h 16"/>
              <a:gd name="T8" fmla="*/ 40322500 w 16"/>
              <a:gd name="T9" fmla="*/ 0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16"/>
              <a:gd name="T17" fmla="*/ 16 w 16"/>
              <a:gd name="T18" fmla="*/ 16 h 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16">
                <a:moveTo>
                  <a:pt x="16" y="0"/>
                </a:moveTo>
                <a:lnTo>
                  <a:pt x="8" y="16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07" name="Freeform 859"/>
          <p:cNvSpPr>
            <a:spLocks/>
          </p:cNvSpPr>
          <p:nvPr/>
        </p:nvSpPr>
        <p:spPr bwMode="auto">
          <a:xfrm>
            <a:off x="8445500" y="3949700"/>
            <a:ext cx="25400" cy="38100"/>
          </a:xfrm>
          <a:custGeom>
            <a:avLst/>
            <a:gdLst>
              <a:gd name="T0" fmla="*/ 20161250 w 16"/>
              <a:gd name="T1" fmla="*/ 60483750 h 24"/>
              <a:gd name="T2" fmla="*/ 20161250 w 16"/>
              <a:gd name="T3" fmla="*/ 60483750 h 24"/>
              <a:gd name="T4" fmla="*/ 0 w 16"/>
              <a:gd name="T5" fmla="*/ 40322500 h 24"/>
              <a:gd name="T6" fmla="*/ 20161250 w 16"/>
              <a:gd name="T7" fmla="*/ 0 h 24"/>
              <a:gd name="T8" fmla="*/ 40322500 w 16"/>
              <a:gd name="T9" fmla="*/ 20161250 h 24"/>
              <a:gd name="T10" fmla="*/ 20161250 w 16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8" y="24"/>
                </a:moveTo>
                <a:lnTo>
                  <a:pt x="8" y="24"/>
                </a:lnTo>
                <a:lnTo>
                  <a:pt x="0" y="16"/>
                </a:lnTo>
                <a:lnTo>
                  <a:pt x="8" y="0"/>
                </a:lnTo>
                <a:lnTo>
                  <a:pt x="16" y="8"/>
                </a:lnTo>
                <a:lnTo>
                  <a:pt x="8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08" name="Freeform 860"/>
          <p:cNvSpPr>
            <a:spLocks/>
          </p:cNvSpPr>
          <p:nvPr/>
        </p:nvSpPr>
        <p:spPr bwMode="auto">
          <a:xfrm>
            <a:off x="8432800" y="3949700"/>
            <a:ext cx="25400" cy="25400"/>
          </a:xfrm>
          <a:custGeom>
            <a:avLst/>
            <a:gdLst>
              <a:gd name="T0" fmla="*/ 20161250 w 16"/>
              <a:gd name="T1" fmla="*/ 40322500 h 16"/>
              <a:gd name="T2" fmla="*/ 20161250 w 16"/>
              <a:gd name="T3" fmla="*/ 40322500 h 16"/>
              <a:gd name="T4" fmla="*/ 0 w 16"/>
              <a:gd name="T5" fmla="*/ 40322500 h 16"/>
              <a:gd name="T6" fmla="*/ 20161250 w 16"/>
              <a:gd name="T7" fmla="*/ 0 h 16"/>
              <a:gd name="T8" fmla="*/ 40322500 w 16"/>
              <a:gd name="T9" fmla="*/ 0 h 16"/>
              <a:gd name="T10" fmla="*/ 2016125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16"/>
                </a:moveTo>
                <a:lnTo>
                  <a:pt x="8" y="16"/>
                </a:lnTo>
                <a:lnTo>
                  <a:pt x="0" y="16"/>
                </a:lnTo>
                <a:lnTo>
                  <a:pt x="8" y="0"/>
                </a:lnTo>
                <a:lnTo>
                  <a:pt x="16" y="0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09" name="Freeform 861"/>
          <p:cNvSpPr>
            <a:spLocks/>
          </p:cNvSpPr>
          <p:nvPr/>
        </p:nvSpPr>
        <p:spPr bwMode="auto">
          <a:xfrm>
            <a:off x="8432800" y="3949700"/>
            <a:ext cx="12700" cy="25400"/>
          </a:xfrm>
          <a:custGeom>
            <a:avLst/>
            <a:gdLst>
              <a:gd name="T0" fmla="*/ 20161250 w 8"/>
              <a:gd name="T1" fmla="*/ 0 h 16"/>
              <a:gd name="T2" fmla="*/ 0 w 8"/>
              <a:gd name="T3" fmla="*/ 40322500 h 16"/>
              <a:gd name="T4" fmla="*/ 0 w 8"/>
              <a:gd name="T5" fmla="*/ 40322500 h 16"/>
              <a:gd name="T6" fmla="*/ 0 w 8"/>
              <a:gd name="T7" fmla="*/ 0 h 16"/>
              <a:gd name="T8" fmla="*/ 20161250 w 8"/>
              <a:gd name="T9" fmla="*/ 0 h 16"/>
              <a:gd name="T10" fmla="*/ 20161250 w 8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8" y="0"/>
                </a:move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10" name="Freeform 862"/>
          <p:cNvSpPr>
            <a:spLocks/>
          </p:cNvSpPr>
          <p:nvPr/>
        </p:nvSpPr>
        <p:spPr bwMode="auto">
          <a:xfrm>
            <a:off x="8420100" y="3949700"/>
            <a:ext cx="12700" cy="25400"/>
          </a:xfrm>
          <a:custGeom>
            <a:avLst/>
            <a:gdLst>
              <a:gd name="T0" fmla="*/ 20161250 w 8"/>
              <a:gd name="T1" fmla="*/ 40322500 h 16"/>
              <a:gd name="T2" fmla="*/ 0 w 8"/>
              <a:gd name="T3" fmla="*/ 40322500 h 16"/>
              <a:gd name="T4" fmla="*/ 0 w 8"/>
              <a:gd name="T5" fmla="*/ 20161250 h 16"/>
              <a:gd name="T6" fmla="*/ 0 w 8"/>
              <a:gd name="T7" fmla="*/ 0 h 16"/>
              <a:gd name="T8" fmla="*/ 20161250 w 8"/>
              <a:gd name="T9" fmla="*/ 0 h 16"/>
              <a:gd name="T10" fmla="*/ 20161250 w 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8" y="16"/>
                </a:moveTo>
                <a:lnTo>
                  <a:pt x="0" y="16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11" name="Freeform 863"/>
          <p:cNvSpPr>
            <a:spLocks/>
          </p:cNvSpPr>
          <p:nvPr/>
        </p:nvSpPr>
        <p:spPr bwMode="auto">
          <a:xfrm>
            <a:off x="8407400" y="3937000"/>
            <a:ext cx="12700" cy="25400"/>
          </a:xfrm>
          <a:custGeom>
            <a:avLst/>
            <a:gdLst>
              <a:gd name="T0" fmla="*/ 20161250 w 8"/>
              <a:gd name="T1" fmla="*/ 40322500 h 16"/>
              <a:gd name="T2" fmla="*/ 20161250 w 8"/>
              <a:gd name="T3" fmla="*/ 40322500 h 16"/>
              <a:gd name="T4" fmla="*/ 0 w 8"/>
              <a:gd name="T5" fmla="*/ 40322500 h 16"/>
              <a:gd name="T6" fmla="*/ 0 w 8"/>
              <a:gd name="T7" fmla="*/ 0 h 16"/>
              <a:gd name="T8" fmla="*/ 20161250 w 8"/>
              <a:gd name="T9" fmla="*/ 20161250 h 16"/>
              <a:gd name="T10" fmla="*/ 20161250 w 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8" y="16"/>
                </a:moveTo>
                <a:lnTo>
                  <a:pt x="8" y="16"/>
                </a:lnTo>
                <a:lnTo>
                  <a:pt x="0" y="16"/>
                </a:lnTo>
                <a:lnTo>
                  <a:pt x="0" y="0"/>
                </a:lnTo>
                <a:lnTo>
                  <a:pt x="8" y="8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12" name="Freeform 864"/>
          <p:cNvSpPr>
            <a:spLocks/>
          </p:cNvSpPr>
          <p:nvPr/>
        </p:nvSpPr>
        <p:spPr bwMode="auto">
          <a:xfrm>
            <a:off x="8382000" y="3924300"/>
            <a:ext cx="25400" cy="38100"/>
          </a:xfrm>
          <a:custGeom>
            <a:avLst/>
            <a:gdLst>
              <a:gd name="T0" fmla="*/ 40322500 w 16"/>
              <a:gd name="T1" fmla="*/ 60483750 h 24"/>
              <a:gd name="T2" fmla="*/ 20161250 w 16"/>
              <a:gd name="T3" fmla="*/ 60483750 h 24"/>
              <a:gd name="T4" fmla="*/ 0 w 16"/>
              <a:gd name="T5" fmla="*/ 40322500 h 24"/>
              <a:gd name="T6" fmla="*/ 20161250 w 16"/>
              <a:gd name="T7" fmla="*/ 0 h 24"/>
              <a:gd name="T8" fmla="*/ 40322500 w 16"/>
              <a:gd name="T9" fmla="*/ 20161250 h 24"/>
              <a:gd name="T10" fmla="*/ 40322500 w 16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16" y="24"/>
                </a:moveTo>
                <a:lnTo>
                  <a:pt x="8" y="24"/>
                </a:lnTo>
                <a:lnTo>
                  <a:pt x="0" y="16"/>
                </a:lnTo>
                <a:lnTo>
                  <a:pt x="8" y="0"/>
                </a:lnTo>
                <a:lnTo>
                  <a:pt x="16" y="8"/>
                </a:lnTo>
                <a:lnTo>
                  <a:pt x="16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13" name="Freeform 865"/>
          <p:cNvSpPr>
            <a:spLocks/>
          </p:cNvSpPr>
          <p:nvPr/>
        </p:nvSpPr>
        <p:spPr bwMode="auto">
          <a:xfrm>
            <a:off x="8369300" y="3924300"/>
            <a:ext cx="25400" cy="25400"/>
          </a:xfrm>
          <a:custGeom>
            <a:avLst/>
            <a:gdLst>
              <a:gd name="T0" fmla="*/ 40322500 w 16"/>
              <a:gd name="T1" fmla="*/ 0 h 16"/>
              <a:gd name="T2" fmla="*/ 20161250 w 16"/>
              <a:gd name="T3" fmla="*/ 40322500 h 16"/>
              <a:gd name="T4" fmla="*/ 0 w 16"/>
              <a:gd name="T5" fmla="*/ 40322500 h 16"/>
              <a:gd name="T6" fmla="*/ 20161250 w 16"/>
              <a:gd name="T7" fmla="*/ 0 h 16"/>
              <a:gd name="T8" fmla="*/ 40322500 w 16"/>
              <a:gd name="T9" fmla="*/ 0 h 16"/>
              <a:gd name="T10" fmla="*/ 4032250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0"/>
                </a:moveTo>
                <a:lnTo>
                  <a:pt x="8" y="16"/>
                </a:lnTo>
                <a:lnTo>
                  <a:pt x="0" y="16"/>
                </a:lnTo>
                <a:lnTo>
                  <a:pt x="8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14" name="Freeform 866"/>
          <p:cNvSpPr>
            <a:spLocks/>
          </p:cNvSpPr>
          <p:nvPr/>
        </p:nvSpPr>
        <p:spPr bwMode="auto">
          <a:xfrm>
            <a:off x="8356600" y="3911600"/>
            <a:ext cx="25400" cy="38100"/>
          </a:xfrm>
          <a:custGeom>
            <a:avLst/>
            <a:gdLst>
              <a:gd name="T0" fmla="*/ 20161250 w 16"/>
              <a:gd name="T1" fmla="*/ 60483750 h 24"/>
              <a:gd name="T2" fmla="*/ 20161250 w 16"/>
              <a:gd name="T3" fmla="*/ 60483750 h 24"/>
              <a:gd name="T4" fmla="*/ 0 w 16"/>
              <a:gd name="T5" fmla="*/ 40322500 h 24"/>
              <a:gd name="T6" fmla="*/ 20161250 w 16"/>
              <a:gd name="T7" fmla="*/ 0 h 24"/>
              <a:gd name="T8" fmla="*/ 40322500 w 16"/>
              <a:gd name="T9" fmla="*/ 20161250 h 24"/>
              <a:gd name="T10" fmla="*/ 20161250 w 16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8" y="24"/>
                </a:moveTo>
                <a:lnTo>
                  <a:pt x="8" y="24"/>
                </a:lnTo>
                <a:lnTo>
                  <a:pt x="0" y="16"/>
                </a:lnTo>
                <a:lnTo>
                  <a:pt x="8" y="0"/>
                </a:lnTo>
                <a:lnTo>
                  <a:pt x="16" y="8"/>
                </a:lnTo>
                <a:lnTo>
                  <a:pt x="8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15" name="Freeform 867"/>
          <p:cNvSpPr>
            <a:spLocks/>
          </p:cNvSpPr>
          <p:nvPr/>
        </p:nvSpPr>
        <p:spPr bwMode="auto">
          <a:xfrm>
            <a:off x="8331200" y="3898900"/>
            <a:ext cx="38100" cy="38100"/>
          </a:xfrm>
          <a:custGeom>
            <a:avLst/>
            <a:gdLst>
              <a:gd name="T0" fmla="*/ 40322500 w 24"/>
              <a:gd name="T1" fmla="*/ 60483750 h 24"/>
              <a:gd name="T2" fmla="*/ 40322500 w 24"/>
              <a:gd name="T3" fmla="*/ 60483750 h 24"/>
              <a:gd name="T4" fmla="*/ 0 w 24"/>
              <a:gd name="T5" fmla="*/ 40322500 h 24"/>
              <a:gd name="T6" fmla="*/ 20161250 w 24"/>
              <a:gd name="T7" fmla="*/ 0 h 24"/>
              <a:gd name="T8" fmla="*/ 60483750 w 24"/>
              <a:gd name="T9" fmla="*/ 20161250 h 24"/>
              <a:gd name="T10" fmla="*/ 40322500 w 24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16" y="24"/>
                </a:moveTo>
                <a:lnTo>
                  <a:pt x="16" y="24"/>
                </a:lnTo>
                <a:lnTo>
                  <a:pt x="0" y="16"/>
                </a:lnTo>
                <a:lnTo>
                  <a:pt x="8" y="0"/>
                </a:lnTo>
                <a:lnTo>
                  <a:pt x="24" y="8"/>
                </a:lnTo>
                <a:lnTo>
                  <a:pt x="16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16" name="Freeform 868"/>
          <p:cNvSpPr>
            <a:spLocks/>
          </p:cNvSpPr>
          <p:nvPr/>
        </p:nvSpPr>
        <p:spPr bwMode="auto">
          <a:xfrm>
            <a:off x="8318500" y="3898900"/>
            <a:ext cx="25400" cy="25400"/>
          </a:xfrm>
          <a:custGeom>
            <a:avLst/>
            <a:gdLst>
              <a:gd name="T0" fmla="*/ 20161250 w 16"/>
              <a:gd name="T1" fmla="*/ 40322500 h 16"/>
              <a:gd name="T2" fmla="*/ 20161250 w 16"/>
              <a:gd name="T3" fmla="*/ 40322500 h 16"/>
              <a:gd name="T4" fmla="*/ 0 w 16"/>
              <a:gd name="T5" fmla="*/ 20161250 h 16"/>
              <a:gd name="T6" fmla="*/ 20161250 w 16"/>
              <a:gd name="T7" fmla="*/ 0 h 16"/>
              <a:gd name="T8" fmla="*/ 40322500 w 16"/>
              <a:gd name="T9" fmla="*/ 0 h 16"/>
              <a:gd name="T10" fmla="*/ 2016125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16"/>
                </a:moveTo>
                <a:lnTo>
                  <a:pt x="8" y="16"/>
                </a:ln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17" name="Freeform 869"/>
          <p:cNvSpPr>
            <a:spLocks/>
          </p:cNvSpPr>
          <p:nvPr/>
        </p:nvSpPr>
        <p:spPr bwMode="auto">
          <a:xfrm>
            <a:off x="8293100" y="3886200"/>
            <a:ext cx="38100" cy="25400"/>
          </a:xfrm>
          <a:custGeom>
            <a:avLst/>
            <a:gdLst>
              <a:gd name="T0" fmla="*/ 60483750 w 24"/>
              <a:gd name="T1" fmla="*/ 20161250 h 16"/>
              <a:gd name="T2" fmla="*/ 40322500 w 24"/>
              <a:gd name="T3" fmla="*/ 40322500 h 16"/>
              <a:gd name="T4" fmla="*/ 0 w 24"/>
              <a:gd name="T5" fmla="*/ 20161250 h 16"/>
              <a:gd name="T6" fmla="*/ 20161250 w 24"/>
              <a:gd name="T7" fmla="*/ 0 h 16"/>
              <a:gd name="T8" fmla="*/ 60483750 w 24"/>
              <a:gd name="T9" fmla="*/ 20161250 h 16"/>
              <a:gd name="T10" fmla="*/ 60483750 w 24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24" y="8"/>
                </a:moveTo>
                <a:lnTo>
                  <a:pt x="16" y="16"/>
                </a:lnTo>
                <a:lnTo>
                  <a:pt x="0" y="8"/>
                </a:lnTo>
                <a:lnTo>
                  <a:pt x="8" y="0"/>
                </a:lnTo>
                <a:lnTo>
                  <a:pt x="24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18" name="Freeform 870"/>
          <p:cNvSpPr>
            <a:spLocks/>
          </p:cNvSpPr>
          <p:nvPr/>
        </p:nvSpPr>
        <p:spPr bwMode="auto">
          <a:xfrm>
            <a:off x="8280400" y="3873500"/>
            <a:ext cx="25400" cy="38100"/>
          </a:xfrm>
          <a:custGeom>
            <a:avLst/>
            <a:gdLst>
              <a:gd name="T0" fmla="*/ 40322500 w 16"/>
              <a:gd name="T1" fmla="*/ 20161250 h 24"/>
              <a:gd name="T2" fmla="*/ 20161250 w 16"/>
              <a:gd name="T3" fmla="*/ 60483750 h 24"/>
              <a:gd name="T4" fmla="*/ 0 w 16"/>
              <a:gd name="T5" fmla="*/ 40322500 h 24"/>
              <a:gd name="T6" fmla="*/ 20161250 w 16"/>
              <a:gd name="T7" fmla="*/ 0 h 24"/>
              <a:gd name="T8" fmla="*/ 40322500 w 16"/>
              <a:gd name="T9" fmla="*/ 20161250 h 24"/>
              <a:gd name="T10" fmla="*/ 40322500 w 16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16" y="8"/>
                </a:moveTo>
                <a:lnTo>
                  <a:pt x="8" y="24"/>
                </a:lnTo>
                <a:lnTo>
                  <a:pt x="0" y="16"/>
                </a:lnTo>
                <a:lnTo>
                  <a:pt x="8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19" name="Freeform 871"/>
          <p:cNvSpPr>
            <a:spLocks/>
          </p:cNvSpPr>
          <p:nvPr/>
        </p:nvSpPr>
        <p:spPr bwMode="auto">
          <a:xfrm>
            <a:off x="8255000" y="3860800"/>
            <a:ext cx="38100" cy="38100"/>
          </a:xfrm>
          <a:custGeom>
            <a:avLst/>
            <a:gdLst>
              <a:gd name="T0" fmla="*/ 60483750 w 24"/>
              <a:gd name="T1" fmla="*/ 20161250 h 24"/>
              <a:gd name="T2" fmla="*/ 40322500 w 24"/>
              <a:gd name="T3" fmla="*/ 60483750 h 24"/>
              <a:gd name="T4" fmla="*/ 0 w 24"/>
              <a:gd name="T5" fmla="*/ 40322500 h 24"/>
              <a:gd name="T6" fmla="*/ 20161250 w 24"/>
              <a:gd name="T7" fmla="*/ 0 h 24"/>
              <a:gd name="T8" fmla="*/ 60483750 w 24"/>
              <a:gd name="T9" fmla="*/ 20161250 h 24"/>
              <a:gd name="T10" fmla="*/ 60483750 w 24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24" y="8"/>
                </a:moveTo>
                <a:lnTo>
                  <a:pt x="16" y="24"/>
                </a:lnTo>
                <a:lnTo>
                  <a:pt x="0" y="16"/>
                </a:lnTo>
                <a:lnTo>
                  <a:pt x="8" y="0"/>
                </a:lnTo>
                <a:lnTo>
                  <a:pt x="24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20" name="Freeform 872"/>
          <p:cNvSpPr>
            <a:spLocks/>
          </p:cNvSpPr>
          <p:nvPr/>
        </p:nvSpPr>
        <p:spPr bwMode="auto">
          <a:xfrm>
            <a:off x="8242300" y="3860800"/>
            <a:ext cx="25400" cy="25400"/>
          </a:xfrm>
          <a:custGeom>
            <a:avLst/>
            <a:gdLst>
              <a:gd name="T0" fmla="*/ 20161250 w 16"/>
              <a:gd name="T1" fmla="*/ 40322500 h 16"/>
              <a:gd name="T2" fmla="*/ 20161250 w 16"/>
              <a:gd name="T3" fmla="*/ 40322500 h 16"/>
              <a:gd name="T4" fmla="*/ 0 w 16"/>
              <a:gd name="T5" fmla="*/ 20161250 h 16"/>
              <a:gd name="T6" fmla="*/ 20161250 w 16"/>
              <a:gd name="T7" fmla="*/ 0 h 16"/>
              <a:gd name="T8" fmla="*/ 40322500 w 16"/>
              <a:gd name="T9" fmla="*/ 0 h 16"/>
              <a:gd name="T10" fmla="*/ 2016125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16"/>
                </a:moveTo>
                <a:lnTo>
                  <a:pt x="8" y="16"/>
                </a:ln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21" name="Freeform 873"/>
          <p:cNvSpPr>
            <a:spLocks/>
          </p:cNvSpPr>
          <p:nvPr/>
        </p:nvSpPr>
        <p:spPr bwMode="auto">
          <a:xfrm>
            <a:off x="8216900" y="3848100"/>
            <a:ext cx="38100" cy="25400"/>
          </a:xfrm>
          <a:custGeom>
            <a:avLst/>
            <a:gdLst>
              <a:gd name="T0" fmla="*/ 40322500 w 24"/>
              <a:gd name="T1" fmla="*/ 40322500 h 16"/>
              <a:gd name="T2" fmla="*/ 40322500 w 24"/>
              <a:gd name="T3" fmla="*/ 40322500 h 16"/>
              <a:gd name="T4" fmla="*/ 0 w 24"/>
              <a:gd name="T5" fmla="*/ 40322500 h 16"/>
              <a:gd name="T6" fmla="*/ 20161250 w 24"/>
              <a:gd name="T7" fmla="*/ 0 h 16"/>
              <a:gd name="T8" fmla="*/ 60483750 w 24"/>
              <a:gd name="T9" fmla="*/ 20161250 h 16"/>
              <a:gd name="T10" fmla="*/ 40322500 w 24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16" y="16"/>
                </a:moveTo>
                <a:lnTo>
                  <a:pt x="16" y="16"/>
                </a:lnTo>
                <a:lnTo>
                  <a:pt x="0" y="16"/>
                </a:lnTo>
                <a:lnTo>
                  <a:pt x="8" y="0"/>
                </a:lnTo>
                <a:lnTo>
                  <a:pt x="24" y="8"/>
                </a:lnTo>
                <a:lnTo>
                  <a:pt x="16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22" name="Freeform 874"/>
          <p:cNvSpPr>
            <a:spLocks/>
          </p:cNvSpPr>
          <p:nvPr/>
        </p:nvSpPr>
        <p:spPr bwMode="auto">
          <a:xfrm>
            <a:off x="8204200" y="3835400"/>
            <a:ext cx="25400" cy="38100"/>
          </a:xfrm>
          <a:custGeom>
            <a:avLst/>
            <a:gdLst>
              <a:gd name="T0" fmla="*/ 20161250 w 16"/>
              <a:gd name="T1" fmla="*/ 60483750 h 24"/>
              <a:gd name="T2" fmla="*/ 20161250 w 16"/>
              <a:gd name="T3" fmla="*/ 60483750 h 24"/>
              <a:gd name="T4" fmla="*/ 0 w 16"/>
              <a:gd name="T5" fmla="*/ 40322500 h 24"/>
              <a:gd name="T6" fmla="*/ 20161250 w 16"/>
              <a:gd name="T7" fmla="*/ 0 h 24"/>
              <a:gd name="T8" fmla="*/ 40322500 w 16"/>
              <a:gd name="T9" fmla="*/ 20161250 h 24"/>
              <a:gd name="T10" fmla="*/ 20161250 w 16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8" y="24"/>
                </a:moveTo>
                <a:lnTo>
                  <a:pt x="8" y="24"/>
                </a:lnTo>
                <a:lnTo>
                  <a:pt x="0" y="16"/>
                </a:lnTo>
                <a:lnTo>
                  <a:pt x="8" y="0"/>
                </a:lnTo>
                <a:lnTo>
                  <a:pt x="16" y="8"/>
                </a:lnTo>
                <a:lnTo>
                  <a:pt x="8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23" name="Freeform 875"/>
          <p:cNvSpPr>
            <a:spLocks/>
          </p:cNvSpPr>
          <p:nvPr/>
        </p:nvSpPr>
        <p:spPr bwMode="auto">
          <a:xfrm>
            <a:off x="8191500" y="3822700"/>
            <a:ext cx="25400" cy="38100"/>
          </a:xfrm>
          <a:custGeom>
            <a:avLst/>
            <a:gdLst>
              <a:gd name="T0" fmla="*/ 40322500 w 16"/>
              <a:gd name="T1" fmla="*/ 20161250 h 24"/>
              <a:gd name="T2" fmla="*/ 20161250 w 16"/>
              <a:gd name="T3" fmla="*/ 60483750 h 24"/>
              <a:gd name="T4" fmla="*/ 0 w 16"/>
              <a:gd name="T5" fmla="*/ 40322500 h 24"/>
              <a:gd name="T6" fmla="*/ 20161250 w 16"/>
              <a:gd name="T7" fmla="*/ 0 h 24"/>
              <a:gd name="T8" fmla="*/ 40322500 w 16"/>
              <a:gd name="T9" fmla="*/ 20161250 h 24"/>
              <a:gd name="T10" fmla="*/ 40322500 w 16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16" y="8"/>
                </a:moveTo>
                <a:lnTo>
                  <a:pt x="8" y="24"/>
                </a:lnTo>
                <a:lnTo>
                  <a:pt x="0" y="16"/>
                </a:lnTo>
                <a:lnTo>
                  <a:pt x="8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24" name="Freeform 876"/>
          <p:cNvSpPr>
            <a:spLocks/>
          </p:cNvSpPr>
          <p:nvPr/>
        </p:nvSpPr>
        <p:spPr bwMode="auto">
          <a:xfrm>
            <a:off x="8166100" y="3822700"/>
            <a:ext cx="38100" cy="25400"/>
          </a:xfrm>
          <a:custGeom>
            <a:avLst/>
            <a:gdLst>
              <a:gd name="T0" fmla="*/ 60483750 w 24"/>
              <a:gd name="T1" fmla="*/ 0 h 16"/>
              <a:gd name="T2" fmla="*/ 40322500 w 24"/>
              <a:gd name="T3" fmla="*/ 40322500 h 16"/>
              <a:gd name="T4" fmla="*/ 0 w 24"/>
              <a:gd name="T5" fmla="*/ 40322500 h 16"/>
              <a:gd name="T6" fmla="*/ 20161250 w 24"/>
              <a:gd name="T7" fmla="*/ 0 h 16"/>
              <a:gd name="T8" fmla="*/ 60483750 w 24"/>
              <a:gd name="T9" fmla="*/ 0 h 16"/>
              <a:gd name="T10" fmla="*/ 60483750 w 24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24" y="0"/>
                </a:moveTo>
                <a:lnTo>
                  <a:pt x="16" y="16"/>
                </a:lnTo>
                <a:lnTo>
                  <a:pt x="0" y="16"/>
                </a:lnTo>
                <a:lnTo>
                  <a:pt x="8" y="0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25" name="Freeform 877"/>
          <p:cNvSpPr>
            <a:spLocks/>
          </p:cNvSpPr>
          <p:nvPr/>
        </p:nvSpPr>
        <p:spPr bwMode="auto">
          <a:xfrm>
            <a:off x="8153400" y="3810000"/>
            <a:ext cx="25400" cy="38100"/>
          </a:xfrm>
          <a:custGeom>
            <a:avLst/>
            <a:gdLst>
              <a:gd name="T0" fmla="*/ 40322500 w 16"/>
              <a:gd name="T1" fmla="*/ 20161250 h 24"/>
              <a:gd name="T2" fmla="*/ 20161250 w 16"/>
              <a:gd name="T3" fmla="*/ 60483750 h 24"/>
              <a:gd name="T4" fmla="*/ 0 w 16"/>
              <a:gd name="T5" fmla="*/ 40322500 h 24"/>
              <a:gd name="T6" fmla="*/ 20161250 w 16"/>
              <a:gd name="T7" fmla="*/ 0 h 24"/>
              <a:gd name="T8" fmla="*/ 40322500 w 16"/>
              <a:gd name="T9" fmla="*/ 20161250 h 24"/>
              <a:gd name="T10" fmla="*/ 40322500 w 16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16" y="8"/>
                </a:moveTo>
                <a:lnTo>
                  <a:pt x="8" y="24"/>
                </a:lnTo>
                <a:lnTo>
                  <a:pt x="0" y="16"/>
                </a:lnTo>
                <a:lnTo>
                  <a:pt x="8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26" name="Freeform 878"/>
          <p:cNvSpPr>
            <a:spLocks/>
          </p:cNvSpPr>
          <p:nvPr/>
        </p:nvSpPr>
        <p:spPr bwMode="auto">
          <a:xfrm>
            <a:off x="8140700" y="3810000"/>
            <a:ext cx="25400" cy="25400"/>
          </a:xfrm>
          <a:custGeom>
            <a:avLst/>
            <a:gdLst>
              <a:gd name="T0" fmla="*/ 40322500 w 16"/>
              <a:gd name="T1" fmla="*/ 0 h 16"/>
              <a:gd name="T2" fmla="*/ 20161250 w 16"/>
              <a:gd name="T3" fmla="*/ 40322500 h 16"/>
              <a:gd name="T4" fmla="*/ 0 w 16"/>
              <a:gd name="T5" fmla="*/ 40322500 h 16"/>
              <a:gd name="T6" fmla="*/ 20161250 w 16"/>
              <a:gd name="T7" fmla="*/ 0 h 16"/>
              <a:gd name="T8" fmla="*/ 40322500 w 16"/>
              <a:gd name="T9" fmla="*/ 0 h 16"/>
              <a:gd name="T10" fmla="*/ 4032250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0"/>
                </a:moveTo>
                <a:lnTo>
                  <a:pt x="8" y="16"/>
                </a:lnTo>
                <a:lnTo>
                  <a:pt x="0" y="16"/>
                </a:lnTo>
                <a:lnTo>
                  <a:pt x="8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27" name="Freeform 879"/>
          <p:cNvSpPr>
            <a:spLocks/>
          </p:cNvSpPr>
          <p:nvPr/>
        </p:nvSpPr>
        <p:spPr bwMode="auto">
          <a:xfrm>
            <a:off x="8128000" y="3810000"/>
            <a:ext cx="25400" cy="25400"/>
          </a:xfrm>
          <a:custGeom>
            <a:avLst/>
            <a:gdLst>
              <a:gd name="T0" fmla="*/ 40322500 w 16"/>
              <a:gd name="T1" fmla="*/ 0 h 16"/>
              <a:gd name="T2" fmla="*/ 20161250 w 16"/>
              <a:gd name="T3" fmla="*/ 40322500 h 16"/>
              <a:gd name="T4" fmla="*/ 0 w 16"/>
              <a:gd name="T5" fmla="*/ 40322500 h 16"/>
              <a:gd name="T6" fmla="*/ 20161250 w 16"/>
              <a:gd name="T7" fmla="*/ 0 h 16"/>
              <a:gd name="T8" fmla="*/ 40322500 w 16"/>
              <a:gd name="T9" fmla="*/ 0 h 16"/>
              <a:gd name="T10" fmla="*/ 4032250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0"/>
                </a:moveTo>
                <a:lnTo>
                  <a:pt x="8" y="16"/>
                </a:lnTo>
                <a:lnTo>
                  <a:pt x="0" y="16"/>
                </a:lnTo>
                <a:lnTo>
                  <a:pt x="8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28" name="Freeform 880"/>
          <p:cNvSpPr>
            <a:spLocks/>
          </p:cNvSpPr>
          <p:nvPr/>
        </p:nvSpPr>
        <p:spPr bwMode="auto">
          <a:xfrm>
            <a:off x="8115300" y="3810000"/>
            <a:ext cx="25400" cy="25400"/>
          </a:xfrm>
          <a:custGeom>
            <a:avLst/>
            <a:gdLst>
              <a:gd name="T0" fmla="*/ 40322500 w 16"/>
              <a:gd name="T1" fmla="*/ 0 h 16"/>
              <a:gd name="T2" fmla="*/ 20161250 w 16"/>
              <a:gd name="T3" fmla="*/ 40322500 h 16"/>
              <a:gd name="T4" fmla="*/ 0 w 16"/>
              <a:gd name="T5" fmla="*/ 40322500 h 16"/>
              <a:gd name="T6" fmla="*/ 0 w 16"/>
              <a:gd name="T7" fmla="*/ 0 h 16"/>
              <a:gd name="T8" fmla="*/ 20161250 w 16"/>
              <a:gd name="T9" fmla="*/ 0 h 16"/>
              <a:gd name="T10" fmla="*/ 4032250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0"/>
                </a:moveTo>
                <a:lnTo>
                  <a:pt x="8" y="16"/>
                </a:ln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29" name="Freeform 881"/>
          <p:cNvSpPr>
            <a:spLocks/>
          </p:cNvSpPr>
          <p:nvPr/>
        </p:nvSpPr>
        <p:spPr bwMode="auto">
          <a:xfrm>
            <a:off x="8115300" y="3810000"/>
            <a:ext cx="1588" cy="25400"/>
          </a:xfrm>
          <a:custGeom>
            <a:avLst/>
            <a:gdLst>
              <a:gd name="T0" fmla="*/ 0 w 1588"/>
              <a:gd name="T1" fmla="*/ 0 h 16"/>
              <a:gd name="T2" fmla="*/ 0 w 1588"/>
              <a:gd name="T3" fmla="*/ 40322500 h 16"/>
              <a:gd name="T4" fmla="*/ 0 w 1588"/>
              <a:gd name="T5" fmla="*/ 40322500 h 16"/>
              <a:gd name="T6" fmla="*/ 0 w 1588"/>
              <a:gd name="T7" fmla="*/ 0 h 16"/>
              <a:gd name="T8" fmla="*/ 0 w 1588"/>
              <a:gd name="T9" fmla="*/ 0 h 16"/>
              <a:gd name="T10" fmla="*/ 0 w 1588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88"/>
              <a:gd name="T19" fmla="*/ 0 h 16"/>
              <a:gd name="T20" fmla="*/ 1588 w 158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88" h="16">
                <a:moveTo>
                  <a:pt x="0" y="0"/>
                </a:move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30" name="Freeform 882"/>
          <p:cNvSpPr>
            <a:spLocks/>
          </p:cNvSpPr>
          <p:nvPr/>
        </p:nvSpPr>
        <p:spPr bwMode="auto">
          <a:xfrm>
            <a:off x="8115300" y="3810000"/>
            <a:ext cx="1588" cy="25400"/>
          </a:xfrm>
          <a:custGeom>
            <a:avLst/>
            <a:gdLst>
              <a:gd name="T0" fmla="*/ 0 w 1588"/>
              <a:gd name="T1" fmla="*/ 0 h 16"/>
              <a:gd name="T2" fmla="*/ 0 w 1588"/>
              <a:gd name="T3" fmla="*/ 40322500 h 16"/>
              <a:gd name="T4" fmla="*/ 0 w 1588"/>
              <a:gd name="T5" fmla="*/ 40322500 h 16"/>
              <a:gd name="T6" fmla="*/ 0 w 1588"/>
              <a:gd name="T7" fmla="*/ 0 h 16"/>
              <a:gd name="T8" fmla="*/ 0 w 1588"/>
              <a:gd name="T9" fmla="*/ 0 h 16"/>
              <a:gd name="T10" fmla="*/ 0 w 1588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88"/>
              <a:gd name="T19" fmla="*/ 0 h 16"/>
              <a:gd name="T20" fmla="*/ 1588 w 158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88" h="16">
                <a:moveTo>
                  <a:pt x="0" y="0"/>
                </a:move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31" name="Freeform 883"/>
          <p:cNvSpPr>
            <a:spLocks/>
          </p:cNvSpPr>
          <p:nvPr/>
        </p:nvSpPr>
        <p:spPr bwMode="auto">
          <a:xfrm>
            <a:off x="8102600" y="3810000"/>
            <a:ext cx="12700" cy="25400"/>
          </a:xfrm>
          <a:custGeom>
            <a:avLst/>
            <a:gdLst>
              <a:gd name="T0" fmla="*/ 20161250 w 8"/>
              <a:gd name="T1" fmla="*/ 0 h 16"/>
              <a:gd name="T2" fmla="*/ 20161250 w 8"/>
              <a:gd name="T3" fmla="*/ 20161250 h 16"/>
              <a:gd name="T4" fmla="*/ 20161250 w 8"/>
              <a:gd name="T5" fmla="*/ 40322500 h 16"/>
              <a:gd name="T6" fmla="*/ 0 w 8"/>
              <a:gd name="T7" fmla="*/ 0 h 16"/>
              <a:gd name="T8" fmla="*/ 0 w 8"/>
              <a:gd name="T9" fmla="*/ 0 h 16"/>
              <a:gd name="T10" fmla="*/ 20161250 w 8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8" y="0"/>
                </a:moveTo>
                <a:lnTo>
                  <a:pt x="8" y="8"/>
                </a:lnTo>
                <a:lnTo>
                  <a:pt x="8" y="16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32" name="Freeform 884"/>
          <p:cNvSpPr>
            <a:spLocks/>
          </p:cNvSpPr>
          <p:nvPr/>
        </p:nvSpPr>
        <p:spPr bwMode="auto">
          <a:xfrm>
            <a:off x="8089900" y="3810000"/>
            <a:ext cx="25400" cy="25400"/>
          </a:xfrm>
          <a:custGeom>
            <a:avLst/>
            <a:gdLst>
              <a:gd name="T0" fmla="*/ 20161250 w 16"/>
              <a:gd name="T1" fmla="*/ 0 h 16"/>
              <a:gd name="T2" fmla="*/ 40322500 w 16"/>
              <a:gd name="T3" fmla="*/ 40322500 h 16"/>
              <a:gd name="T4" fmla="*/ 20161250 w 16"/>
              <a:gd name="T5" fmla="*/ 40322500 h 16"/>
              <a:gd name="T6" fmla="*/ 0 w 16"/>
              <a:gd name="T7" fmla="*/ 0 h 16"/>
              <a:gd name="T8" fmla="*/ 20161250 w 16"/>
              <a:gd name="T9" fmla="*/ 0 h 16"/>
              <a:gd name="T10" fmla="*/ 2016125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0"/>
                </a:moveTo>
                <a:lnTo>
                  <a:pt x="16" y="16"/>
                </a:lnTo>
                <a:lnTo>
                  <a:pt x="8" y="16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33" name="Freeform 885"/>
          <p:cNvSpPr>
            <a:spLocks/>
          </p:cNvSpPr>
          <p:nvPr/>
        </p:nvSpPr>
        <p:spPr bwMode="auto">
          <a:xfrm>
            <a:off x="8089900" y="3810000"/>
            <a:ext cx="25400" cy="25400"/>
          </a:xfrm>
          <a:custGeom>
            <a:avLst/>
            <a:gdLst>
              <a:gd name="T0" fmla="*/ 0 w 16"/>
              <a:gd name="T1" fmla="*/ 0 h 16"/>
              <a:gd name="T2" fmla="*/ 40322500 w 16"/>
              <a:gd name="T3" fmla="*/ 20161250 h 16"/>
              <a:gd name="T4" fmla="*/ 40322500 w 16"/>
              <a:gd name="T5" fmla="*/ 40322500 h 16"/>
              <a:gd name="T6" fmla="*/ 0 w 16"/>
              <a:gd name="T7" fmla="*/ 40322500 h 16"/>
              <a:gd name="T8" fmla="*/ 0 w 16"/>
              <a:gd name="T9" fmla="*/ 20161250 h 16"/>
              <a:gd name="T10" fmla="*/ 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0"/>
                </a:moveTo>
                <a:lnTo>
                  <a:pt x="16" y="8"/>
                </a:lnTo>
                <a:lnTo>
                  <a:pt x="16" y="16"/>
                </a:lnTo>
                <a:lnTo>
                  <a:pt x="0" y="16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34" name="Freeform 886"/>
          <p:cNvSpPr>
            <a:spLocks/>
          </p:cNvSpPr>
          <p:nvPr/>
        </p:nvSpPr>
        <p:spPr bwMode="auto">
          <a:xfrm>
            <a:off x="8089900" y="3835400"/>
            <a:ext cx="25400" cy="1588"/>
          </a:xfrm>
          <a:custGeom>
            <a:avLst/>
            <a:gdLst>
              <a:gd name="T0" fmla="*/ 0 w 16"/>
              <a:gd name="T1" fmla="*/ 0 h 1588"/>
              <a:gd name="T2" fmla="*/ 40322500 w 16"/>
              <a:gd name="T3" fmla="*/ 0 h 1588"/>
              <a:gd name="T4" fmla="*/ 40322500 w 16"/>
              <a:gd name="T5" fmla="*/ 0 h 1588"/>
              <a:gd name="T6" fmla="*/ 0 w 16"/>
              <a:gd name="T7" fmla="*/ 0 h 1588"/>
              <a:gd name="T8" fmla="*/ 0 w 16"/>
              <a:gd name="T9" fmla="*/ 0 h 1588"/>
              <a:gd name="T10" fmla="*/ 0 w 16"/>
              <a:gd name="T11" fmla="*/ 0 h 15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588"/>
              <a:gd name="T20" fmla="*/ 16 w 16"/>
              <a:gd name="T21" fmla="*/ 1588 h 15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588">
                <a:moveTo>
                  <a:pt x="0" y="0"/>
                </a:moveTo>
                <a:lnTo>
                  <a:pt x="1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35" name="Freeform 887"/>
          <p:cNvSpPr>
            <a:spLocks/>
          </p:cNvSpPr>
          <p:nvPr/>
        </p:nvSpPr>
        <p:spPr bwMode="auto">
          <a:xfrm>
            <a:off x="8089900" y="3835400"/>
            <a:ext cx="25400" cy="12700"/>
          </a:xfrm>
          <a:custGeom>
            <a:avLst/>
            <a:gdLst>
              <a:gd name="T0" fmla="*/ 0 w 16"/>
              <a:gd name="T1" fmla="*/ 0 h 8"/>
              <a:gd name="T2" fmla="*/ 40322500 w 16"/>
              <a:gd name="T3" fmla="*/ 0 h 8"/>
              <a:gd name="T4" fmla="*/ 40322500 w 16"/>
              <a:gd name="T5" fmla="*/ 0 h 8"/>
              <a:gd name="T6" fmla="*/ 0 w 16"/>
              <a:gd name="T7" fmla="*/ 20161250 h 8"/>
              <a:gd name="T8" fmla="*/ 0 w 16"/>
              <a:gd name="T9" fmla="*/ 20161250 h 8"/>
              <a:gd name="T10" fmla="*/ 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0"/>
                </a:moveTo>
                <a:lnTo>
                  <a:pt x="16" y="0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36" name="Freeform 888"/>
          <p:cNvSpPr>
            <a:spLocks/>
          </p:cNvSpPr>
          <p:nvPr/>
        </p:nvSpPr>
        <p:spPr bwMode="auto">
          <a:xfrm>
            <a:off x="8089900" y="3835400"/>
            <a:ext cx="25400" cy="25400"/>
          </a:xfrm>
          <a:custGeom>
            <a:avLst/>
            <a:gdLst>
              <a:gd name="T0" fmla="*/ 0 w 16"/>
              <a:gd name="T1" fmla="*/ 20161250 h 16"/>
              <a:gd name="T2" fmla="*/ 40322500 w 16"/>
              <a:gd name="T3" fmla="*/ 0 h 16"/>
              <a:gd name="T4" fmla="*/ 40322500 w 16"/>
              <a:gd name="T5" fmla="*/ 0 h 16"/>
              <a:gd name="T6" fmla="*/ 20161250 w 16"/>
              <a:gd name="T7" fmla="*/ 40322500 h 16"/>
              <a:gd name="T8" fmla="*/ 0 w 16"/>
              <a:gd name="T9" fmla="*/ 20161250 h 16"/>
              <a:gd name="T10" fmla="*/ 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8"/>
                </a:moveTo>
                <a:lnTo>
                  <a:pt x="16" y="0"/>
                </a:lnTo>
                <a:lnTo>
                  <a:pt x="8" y="16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37" name="Freeform 889"/>
          <p:cNvSpPr>
            <a:spLocks/>
          </p:cNvSpPr>
          <p:nvPr/>
        </p:nvSpPr>
        <p:spPr bwMode="auto">
          <a:xfrm>
            <a:off x="8102600" y="3835400"/>
            <a:ext cx="25400" cy="25400"/>
          </a:xfrm>
          <a:custGeom>
            <a:avLst/>
            <a:gdLst>
              <a:gd name="T0" fmla="*/ 20161250 w 16"/>
              <a:gd name="T1" fmla="*/ 0 h 16"/>
              <a:gd name="T2" fmla="*/ 20161250 w 16"/>
              <a:gd name="T3" fmla="*/ 0 h 16"/>
              <a:gd name="T4" fmla="*/ 40322500 w 16"/>
              <a:gd name="T5" fmla="*/ 20161250 h 16"/>
              <a:gd name="T6" fmla="*/ 0 w 16"/>
              <a:gd name="T7" fmla="*/ 40322500 h 16"/>
              <a:gd name="T8" fmla="*/ 0 w 16"/>
              <a:gd name="T9" fmla="*/ 40322500 h 16"/>
              <a:gd name="T10" fmla="*/ 2016125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0"/>
                </a:moveTo>
                <a:lnTo>
                  <a:pt x="8" y="0"/>
                </a:lnTo>
                <a:lnTo>
                  <a:pt x="16" y="8"/>
                </a:lnTo>
                <a:lnTo>
                  <a:pt x="0" y="16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38" name="Freeform 890"/>
          <p:cNvSpPr>
            <a:spLocks/>
          </p:cNvSpPr>
          <p:nvPr/>
        </p:nvSpPr>
        <p:spPr bwMode="auto">
          <a:xfrm>
            <a:off x="8102600" y="3848100"/>
            <a:ext cx="25400" cy="25400"/>
          </a:xfrm>
          <a:custGeom>
            <a:avLst/>
            <a:gdLst>
              <a:gd name="T0" fmla="*/ 40322500 w 16"/>
              <a:gd name="T1" fmla="*/ 0 h 16"/>
              <a:gd name="T2" fmla="*/ 40322500 w 16"/>
              <a:gd name="T3" fmla="*/ 0 h 16"/>
              <a:gd name="T4" fmla="*/ 40322500 w 16"/>
              <a:gd name="T5" fmla="*/ 0 h 16"/>
              <a:gd name="T6" fmla="*/ 0 w 16"/>
              <a:gd name="T7" fmla="*/ 40322500 h 16"/>
              <a:gd name="T8" fmla="*/ 0 w 16"/>
              <a:gd name="T9" fmla="*/ 20161250 h 16"/>
              <a:gd name="T10" fmla="*/ 4032250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0"/>
                </a:moveTo>
                <a:lnTo>
                  <a:pt x="16" y="0"/>
                </a:lnTo>
                <a:lnTo>
                  <a:pt x="0" y="16"/>
                </a:ln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39" name="Freeform 891"/>
          <p:cNvSpPr>
            <a:spLocks/>
          </p:cNvSpPr>
          <p:nvPr/>
        </p:nvSpPr>
        <p:spPr bwMode="auto">
          <a:xfrm>
            <a:off x="8102600" y="3848100"/>
            <a:ext cx="38100" cy="25400"/>
          </a:xfrm>
          <a:custGeom>
            <a:avLst/>
            <a:gdLst>
              <a:gd name="T0" fmla="*/ 40322500 w 24"/>
              <a:gd name="T1" fmla="*/ 0 h 16"/>
              <a:gd name="T2" fmla="*/ 40322500 w 24"/>
              <a:gd name="T3" fmla="*/ 0 h 16"/>
              <a:gd name="T4" fmla="*/ 60483750 w 24"/>
              <a:gd name="T5" fmla="*/ 20161250 h 16"/>
              <a:gd name="T6" fmla="*/ 20161250 w 24"/>
              <a:gd name="T7" fmla="*/ 40322500 h 16"/>
              <a:gd name="T8" fmla="*/ 0 w 24"/>
              <a:gd name="T9" fmla="*/ 40322500 h 16"/>
              <a:gd name="T10" fmla="*/ 40322500 w 24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16" y="0"/>
                </a:moveTo>
                <a:lnTo>
                  <a:pt x="16" y="0"/>
                </a:lnTo>
                <a:lnTo>
                  <a:pt x="24" y="8"/>
                </a:lnTo>
                <a:lnTo>
                  <a:pt x="8" y="16"/>
                </a:lnTo>
                <a:lnTo>
                  <a:pt x="0" y="16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40" name="Freeform 892"/>
          <p:cNvSpPr>
            <a:spLocks/>
          </p:cNvSpPr>
          <p:nvPr/>
        </p:nvSpPr>
        <p:spPr bwMode="auto">
          <a:xfrm>
            <a:off x="8115300" y="3860800"/>
            <a:ext cx="25400" cy="25400"/>
          </a:xfrm>
          <a:custGeom>
            <a:avLst/>
            <a:gdLst>
              <a:gd name="T0" fmla="*/ 0 w 16"/>
              <a:gd name="T1" fmla="*/ 20161250 h 16"/>
              <a:gd name="T2" fmla="*/ 20161250 w 16"/>
              <a:gd name="T3" fmla="*/ 0 h 16"/>
              <a:gd name="T4" fmla="*/ 40322500 w 16"/>
              <a:gd name="T5" fmla="*/ 20161250 h 16"/>
              <a:gd name="T6" fmla="*/ 0 w 16"/>
              <a:gd name="T7" fmla="*/ 40322500 h 16"/>
              <a:gd name="T8" fmla="*/ 0 w 16"/>
              <a:gd name="T9" fmla="*/ 20161250 h 16"/>
              <a:gd name="T10" fmla="*/ 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8"/>
                </a:moveTo>
                <a:lnTo>
                  <a:pt x="8" y="0"/>
                </a:lnTo>
                <a:lnTo>
                  <a:pt x="16" y="8"/>
                </a:lnTo>
                <a:lnTo>
                  <a:pt x="0" y="16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41" name="Freeform 893"/>
          <p:cNvSpPr>
            <a:spLocks/>
          </p:cNvSpPr>
          <p:nvPr/>
        </p:nvSpPr>
        <p:spPr bwMode="auto">
          <a:xfrm>
            <a:off x="8115300" y="3873500"/>
            <a:ext cx="38100" cy="25400"/>
          </a:xfrm>
          <a:custGeom>
            <a:avLst/>
            <a:gdLst>
              <a:gd name="T0" fmla="*/ 0 w 24"/>
              <a:gd name="T1" fmla="*/ 20161250 h 16"/>
              <a:gd name="T2" fmla="*/ 40322500 w 24"/>
              <a:gd name="T3" fmla="*/ 0 h 16"/>
              <a:gd name="T4" fmla="*/ 60483750 w 24"/>
              <a:gd name="T5" fmla="*/ 0 h 16"/>
              <a:gd name="T6" fmla="*/ 20161250 w 24"/>
              <a:gd name="T7" fmla="*/ 40322500 h 16"/>
              <a:gd name="T8" fmla="*/ 0 w 24"/>
              <a:gd name="T9" fmla="*/ 20161250 h 16"/>
              <a:gd name="T10" fmla="*/ 0 w 24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0" y="8"/>
                </a:moveTo>
                <a:lnTo>
                  <a:pt x="16" y="0"/>
                </a:lnTo>
                <a:lnTo>
                  <a:pt x="24" y="0"/>
                </a:lnTo>
                <a:lnTo>
                  <a:pt x="8" y="16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42" name="Freeform 894"/>
          <p:cNvSpPr>
            <a:spLocks/>
          </p:cNvSpPr>
          <p:nvPr/>
        </p:nvSpPr>
        <p:spPr bwMode="auto">
          <a:xfrm>
            <a:off x="8128000" y="3873500"/>
            <a:ext cx="25400" cy="38100"/>
          </a:xfrm>
          <a:custGeom>
            <a:avLst/>
            <a:gdLst>
              <a:gd name="T0" fmla="*/ 0 w 16"/>
              <a:gd name="T1" fmla="*/ 40322500 h 24"/>
              <a:gd name="T2" fmla="*/ 40322500 w 16"/>
              <a:gd name="T3" fmla="*/ 0 h 24"/>
              <a:gd name="T4" fmla="*/ 40322500 w 16"/>
              <a:gd name="T5" fmla="*/ 20161250 h 24"/>
              <a:gd name="T6" fmla="*/ 20161250 w 16"/>
              <a:gd name="T7" fmla="*/ 60483750 h 24"/>
              <a:gd name="T8" fmla="*/ 0 w 16"/>
              <a:gd name="T9" fmla="*/ 40322500 h 24"/>
              <a:gd name="T10" fmla="*/ 0 w 16"/>
              <a:gd name="T11" fmla="*/ 4032250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0" y="16"/>
                </a:moveTo>
                <a:lnTo>
                  <a:pt x="16" y="0"/>
                </a:lnTo>
                <a:lnTo>
                  <a:pt x="16" y="8"/>
                </a:lnTo>
                <a:lnTo>
                  <a:pt x="8" y="24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43" name="Freeform 895"/>
          <p:cNvSpPr>
            <a:spLocks/>
          </p:cNvSpPr>
          <p:nvPr/>
        </p:nvSpPr>
        <p:spPr bwMode="auto">
          <a:xfrm>
            <a:off x="8140700" y="3886200"/>
            <a:ext cx="25400" cy="25400"/>
          </a:xfrm>
          <a:custGeom>
            <a:avLst/>
            <a:gdLst>
              <a:gd name="T0" fmla="*/ 20161250 w 16"/>
              <a:gd name="T1" fmla="*/ 0 h 16"/>
              <a:gd name="T2" fmla="*/ 20161250 w 16"/>
              <a:gd name="T3" fmla="*/ 0 h 16"/>
              <a:gd name="T4" fmla="*/ 40322500 w 16"/>
              <a:gd name="T5" fmla="*/ 20161250 h 16"/>
              <a:gd name="T6" fmla="*/ 20161250 w 16"/>
              <a:gd name="T7" fmla="*/ 40322500 h 16"/>
              <a:gd name="T8" fmla="*/ 0 w 16"/>
              <a:gd name="T9" fmla="*/ 40322500 h 16"/>
              <a:gd name="T10" fmla="*/ 2016125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0"/>
                </a:moveTo>
                <a:lnTo>
                  <a:pt x="8" y="0"/>
                </a:lnTo>
                <a:lnTo>
                  <a:pt x="16" y="8"/>
                </a:lnTo>
                <a:lnTo>
                  <a:pt x="8" y="16"/>
                </a:lnTo>
                <a:lnTo>
                  <a:pt x="0" y="16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44" name="Freeform 896"/>
          <p:cNvSpPr>
            <a:spLocks/>
          </p:cNvSpPr>
          <p:nvPr/>
        </p:nvSpPr>
        <p:spPr bwMode="auto">
          <a:xfrm>
            <a:off x="8153400" y="3898900"/>
            <a:ext cx="25400" cy="25400"/>
          </a:xfrm>
          <a:custGeom>
            <a:avLst/>
            <a:gdLst>
              <a:gd name="T0" fmla="*/ 20161250 w 16"/>
              <a:gd name="T1" fmla="*/ 0 h 16"/>
              <a:gd name="T2" fmla="*/ 20161250 w 16"/>
              <a:gd name="T3" fmla="*/ 0 h 16"/>
              <a:gd name="T4" fmla="*/ 40322500 w 16"/>
              <a:gd name="T5" fmla="*/ 20161250 h 16"/>
              <a:gd name="T6" fmla="*/ 0 w 16"/>
              <a:gd name="T7" fmla="*/ 40322500 h 16"/>
              <a:gd name="T8" fmla="*/ 0 w 16"/>
              <a:gd name="T9" fmla="*/ 20161250 h 16"/>
              <a:gd name="T10" fmla="*/ 2016125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0"/>
                </a:moveTo>
                <a:lnTo>
                  <a:pt x="8" y="0"/>
                </a:lnTo>
                <a:lnTo>
                  <a:pt x="16" y="8"/>
                </a:lnTo>
                <a:lnTo>
                  <a:pt x="0" y="16"/>
                </a:ln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45" name="Freeform 897"/>
          <p:cNvSpPr>
            <a:spLocks/>
          </p:cNvSpPr>
          <p:nvPr/>
        </p:nvSpPr>
        <p:spPr bwMode="auto">
          <a:xfrm>
            <a:off x="8153400" y="3911600"/>
            <a:ext cx="25400" cy="25400"/>
          </a:xfrm>
          <a:custGeom>
            <a:avLst/>
            <a:gdLst>
              <a:gd name="T0" fmla="*/ 40322500 w 16"/>
              <a:gd name="T1" fmla="*/ 0 h 16"/>
              <a:gd name="T2" fmla="*/ 40322500 w 16"/>
              <a:gd name="T3" fmla="*/ 0 h 16"/>
              <a:gd name="T4" fmla="*/ 40322500 w 16"/>
              <a:gd name="T5" fmla="*/ 20161250 h 16"/>
              <a:gd name="T6" fmla="*/ 20161250 w 16"/>
              <a:gd name="T7" fmla="*/ 40322500 h 16"/>
              <a:gd name="T8" fmla="*/ 0 w 16"/>
              <a:gd name="T9" fmla="*/ 20161250 h 16"/>
              <a:gd name="T10" fmla="*/ 4032250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0"/>
                </a:moveTo>
                <a:lnTo>
                  <a:pt x="16" y="0"/>
                </a:lnTo>
                <a:lnTo>
                  <a:pt x="16" y="8"/>
                </a:ln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46" name="Freeform 898"/>
          <p:cNvSpPr>
            <a:spLocks/>
          </p:cNvSpPr>
          <p:nvPr/>
        </p:nvSpPr>
        <p:spPr bwMode="auto">
          <a:xfrm>
            <a:off x="8166100" y="3924300"/>
            <a:ext cx="25400" cy="25400"/>
          </a:xfrm>
          <a:custGeom>
            <a:avLst/>
            <a:gdLst>
              <a:gd name="T0" fmla="*/ 20161250 w 16"/>
              <a:gd name="T1" fmla="*/ 0 h 16"/>
              <a:gd name="T2" fmla="*/ 20161250 w 16"/>
              <a:gd name="T3" fmla="*/ 0 h 16"/>
              <a:gd name="T4" fmla="*/ 40322500 w 16"/>
              <a:gd name="T5" fmla="*/ 20161250 h 16"/>
              <a:gd name="T6" fmla="*/ 0 w 16"/>
              <a:gd name="T7" fmla="*/ 40322500 h 16"/>
              <a:gd name="T8" fmla="*/ 0 w 16"/>
              <a:gd name="T9" fmla="*/ 20161250 h 16"/>
              <a:gd name="T10" fmla="*/ 2016125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0"/>
                </a:moveTo>
                <a:lnTo>
                  <a:pt x="8" y="0"/>
                </a:lnTo>
                <a:lnTo>
                  <a:pt x="16" y="8"/>
                </a:lnTo>
                <a:lnTo>
                  <a:pt x="0" y="16"/>
                </a:ln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47" name="Freeform 899"/>
          <p:cNvSpPr>
            <a:spLocks/>
          </p:cNvSpPr>
          <p:nvPr/>
        </p:nvSpPr>
        <p:spPr bwMode="auto">
          <a:xfrm>
            <a:off x="8166100" y="3937000"/>
            <a:ext cx="25400" cy="12700"/>
          </a:xfrm>
          <a:custGeom>
            <a:avLst/>
            <a:gdLst>
              <a:gd name="T0" fmla="*/ 0 w 16"/>
              <a:gd name="T1" fmla="*/ 20161250 h 8"/>
              <a:gd name="T2" fmla="*/ 40322500 w 16"/>
              <a:gd name="T3" fmla="*/ 0 h 8"/>
              <a:gd name="T4" fmla="*/ 40322500 w 16"/>
              <a:gd name="T5" fmla="*/ 0 h 8"/>
              <a:gd name="T6" fmla="*/ 0 w 16"/>
              <a:gd name="T7" fmla="*/ 20161250 h 8"/>
              <a:gd name="T8" fmla="*/ 0 w 16"/>
              <a:gd name="T9" fmla="*/ 20161250 h 8"/>
              <a:gd name="T10" fmla="*/ 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8"/>
                </a:moveTo>
                <a:lnTo>
                  <a:pt x="16" y="0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48" name="Freeform 900"/>
          <p:cNvSpPr>
            <a:spLocks/>
          </p:cNvSpPr>
          <p:nvPr/>
        </p:nvSpPr>
        <p:spPr bwMode="auto">
          <a:xfrm>
            <a:off x="8166100" y="3937000"/>
            <a:ext cx="38100" cy="25400"/>
          </a:xfrm>
          <a:custGeom>
            <a:avLst/>
            <a:gdLst>
              <a:gd name="T0" fmla="*/ 0 w 24"/>
              <a:gd name="T1" fmla="*/ 20161250 h 16"/>
              <a:gd name="T2" fmla="*/ 40322500 w 24"/>
              <a:gd name="T3" fmla="*/ 0 h 16"/>
              <a:gd name="T4" fmla="*/ 60483750 w 24"/>
              <a:gd name="T5" fmla="*/ 20161250 h 16"/>
              <a:gd name="T6" fmla="*/ 20161250 w 24"/>
              <a:gd name="T7" fmla="*/ 40322500 h 16"/>
              <a:gd name="T8" fmla="*/ 0 w 24"/>
              <a:gd name="T9" fmla="*/ 20161250 h 16"/>
              <a:gd name="T10" fmla="*/ 0 w 24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0" y="8"/>
                </a:moveTo>
                <a:lnTo>
                  <a:pt x="16" y="0"/>
                </a:lnTo>
                <a:lnTo>
                  <a:pt x="24" y="8"/>
                </a:lnTo>
                <a:lnTo>
                  <a:pt x="8" y="16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49" name="Freeform 901"/>
          <p:cNvSpPr>
            <a:spLocks/>
          </p:cNvSpPr>
          <p:nvPr/>
        </p:nvSpPr>
        <p:spPr bwMode="auto">
          <a:xfrm>
            <a:off x="8178800" y="3949700"/>
            <a:ext cx="25400" cy="25400"/>
          </a:xfrm>
          <a:custGeom>
            <a:avLst/>
            <a:gdLst>
              <a:gd name="T0" fmla="*/ 40322500 w 16"/>
              <a:gd name="T1" fmla="*/ 0 h 16"/>
              <a:gd name="T2" fmla="*/ 40322500 w 16"/>
              <a:gd name="T3" fmla="*/ 0 h 16"/>
              <a:gd name="T4" fmla="*/ 40322500 w 16"/>
              <a:gd name="T5" fmla="*/ 20161250 h 16"/>
              <a:gd name="T6" fmla="*/ 0 w 16"/>
              <a:gd name="T7" fmla="*/ 40322500 h 16"/>
              <a:gd name="T8" fmla="*/ 0 w 16"/>
              <a:gd name="T9" fmla="*/ 20161250 h 16"/>
              <a:gd name="T10" fmla="*/ 4032250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0"/>
                </a:moveTo>
                <a:lnTo>
                  <a:pt x="16" y="0"/>
                </a:lnTo>
                <a:lnTo>
                  <a:pt x="16" y="8"/>
                </a:lnTo>
                <a:lnTo>
                  <a:pt x="0" y="16"/>
                </a:ln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50" name="Freeform 902"/>
          <p:cNvSpPr>
            <a:spLocks/>
          </p:cNvSpPr>
          <p:nvPr/>
        </p:nvSpPr>
        <p:spPr bwMode="auto">
          <a:xfrm>
            <a:off x="8178800" y="3962400"/>
            <a:ext cx="25400" cy="25400"/>
          </a:xfrm>
          <a:custGeom>
            <a:avLst/>
            <a:gdLst>
              <a:gd name="T0" fmla="*/ 40322500 w 16"/>
              <a:gd name="T1" fmla="*/ 0 h 16"/>
              <a:gd name="T2" fmla="*/ 40322500 w 16"/>
              <a:gd name="T3" fmla="*/ 0 h 16"/>
              <a:gd name="T4" fmla="*/ 40322500 w 16"/>
              <a:gd name="T5" fmla="*/ 20161250 h 16"/>
              <a:gd name="T6" fmla="*/ 20161250 w 16"/>
              <a:gd name="T7" fmla="*/ 40322500 h 16"/>
              <a:gd name="T8" fmla="*/ 0 w 16"/>
              <a:gd name="T9" fmla="*/ 20161250 h 16"/>
              <a:gd name="T10" fmla="*/ 4032250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0"/>
                </a:moveTo>
                <a:lnTo>
                  <a:pt x="16" y="0"/>
                </a:lnTo>
                <a:lnTo>
                  <a:pt x="16" y="8"/>
                </a:ln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51" name="Freeform 903"/>
          <p:cNvSpPr>
            <a:spLocks/>
          </p:cNvSpPr>
          <p:nvPr/>
        </p:nvSpPr>
        <p:spPr bwMode="auto">
          <a:xfrm>
            <a:off x="8191500" y="3975100"/>
            <a:ext cx="25400" cy="25400"/>
          </a:xfrm>
          <a:custGeom>
            <a:avLst/>
            <a:gdLst>
              <a:gd name="T0" fmla="*/ 20161250 w 16"/>
              <a:gd name="T1" fmla="*/ 0 h 16"/>
              <a:gd name="T2" fmla="*/ 20161250 w 16"/>
              <a:gd name="T3" fmla="*/ 0 h 16"/>
              <a:gd name="T4" fmla="*/ 40322500 w 16"/>
              <a:gd name="T5" fmla="*/ 20161250 h 16"/>
              <a:gd name="T6" fmla="*/ 0 w 16"/>
              <a:gd name="T7" fmla="*/ 40322500 h 16"/>
              <a:gd name="T8" fmla="*/ 0 w 16"/>
              <a:gd name="T9" fmla="*/ 20161250 h 16"/>
              <a:gd name="T10" fmla="*/ 2016125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0"/>
                </a:moveTo>
                <a:lnTo>
                  <a:pt x="8" y="0"/>
                </a:lnTo>
                <a:lnTo>
                  <a:pt x="16" y="8"/>
                </a:lnTo>
                <a:lnTo>
                  <a:pt x="0" y="16"/>
                </a:ln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52" name="Freeform 904"/>
          <p:cNvSpPr>
            <a:spLocks/>
          </p:cNvSpPr>
          <p:nvPr/>
        </p:nvSpPr>
        <p:spPr bwMode="auto">
          <a:xfrm>
            <a:off x="8191500" y="3987800"/>
            <a:ext cx="25400" cy="12700"/>
          </a:xfrm>
          <a:custGeom>
            <a:avLst/>
            <a:gdLst>
              <a:gd name="T0" fmla="*/ 40322500 w 16"/>
              <a:gd name="T1" fmla="*/ 0 h 8"/>
              <a:gd name="T2" fmla="*/ 40322500 w 16"/>
              <a:gd name="T3" fmla="*/ 0 h 8"/>
              <a:gd name="T4" fmla="*/ 40322500 w 16"/>
              <a:gd name="T5" fmla="*/ 20161250 h 8"/>
              <a:gd name="T6" fmla="*/ 0 w 16"/>
              <a:gd name="T7" fmla="*/ 20161250 h 8"/>
              <a:gd name="T8" fmla="*/ 0 w 16"/>
              <a:gd name="T9" fmla="*/ 0 h 8"/>
              <a:gd name="T10" fmla="*/ 4032250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0"/>
                </a:moveTo>
                <a:lnTo>
                  <a:pt x="16" y="0"/>
                </a:lnTo>
                <a:lnTo>
                  <a:pt x="16" y="8"/>
                </a:ln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53" name="Freeform 905"/>
          <p:cNvSpPr>
            <a:spLocks/>
          </p:cNvSpPr>
          <p:nvPr/>
        </p:nvSpPr>
        <p:spPr bwMode="auto">
          <a:xfrm>
            <a:off x="8191500" y="4000500"/>
            <a:ext cx="25400" cy="12700"/>
          </a:xfrm>
          <a:custGeom>
            <a:avLst/>
            <a:gdLst>
              <a:gd name="T0" fmla="*/ 40322500 w 16"/>
              <a:gd name="T1" fmla="*/ 0 h 8"/>
              <a:gd name="T2" fmla="*/ 40322500 w 16"/>
              <a:gd name="T3" fmla="*/ 0 h 8"/>
              <a:gd name="T4" fmla="*/ 40322500 w 16"/>
              <a:gd name="T5" fmla="*/ 0 h 8"/>
              <a:gd name="T6" fmla="*/ 0 w 16"/>
              <a:gd name="T7" fmla="*/ 20161250 h 8"/>
              <a:gd name="T8" fmla="*/ 0 w 16"/>
              <a:gd name="T9" fmla="*/ 0 h 8"/>
              <a:gd name="T10" fmla="*/ 4032250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0"/>
                </a:moveTo>
                <a:lnTo>
                  <a:pt x="16" y="0"/>
                </a:ln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54" name="Freeform 906"/>
          <p:cNvSpPr>
            <a:spLocks/>
          </p:cNvSpPr>
          <p:nvPr/>
        </p:nvSpPr>
        <p:spPr bwMode="auto">
          <a:xfrm>
            <a:off x="8191500" y="4000500"/>
            <a:ext cx="25400" cy="12700"/>
          </a:xfrm>
          <a:custGeom>
            <a:avLst/>
            <a:gdLst>
              <a:gd name="T0" fmla="*/ 40322500 w 16"/>
              <a:gd name="T1" fmla="*/ 0 h 8"/>
              <a:gd name="T2" fmla="*/ 40322500 w 16"/>
              <a:gd name="T3" fmla="*/ 20161250 h 8"/>
              <a:gd name="T4" fmla="*/ 40322500 w 16"/>
              <a:gd name="T5" fmla="*/ 20161250 h 8"/>
              <a:gd name="T6" fmla="*/ 0 w 16"/>
              <a:gd name="T7" fmla="*/ 20161250 h 8"/>
              <a:gd name="T8" fmla="*/ 0 w 16"/>
              <a:gd name="T9" fmla="*/ 0 h 8"/>
              <a:gd name="T10" fmla="*/ 4032250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0"/>
                </a:moveTo>
                <a:lnTo>
                  <a:pt x="16" y="8"/>
                </a:ln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55" name="Freeform 907"/>
          <p:cNvSpPr>
            <a:spLocks/>
          </p:cNvSpPr>
          <p:nvPr/>
        </p:nvSpPr>
        <p:spPr bwMode="auto">
          <a:xfrm>
            <a:off x="8191500" y="4013200"/>
            <a:ext cx="25400" cy="12700"/>
          </a:xfrm>
          <a:custGeom>
            <a:avLst/>
            <a:gdLst>
              <a:gd name="T0" fmla="*/ 40322500 w 16"/>
              <a:gd name="T1" fmla="*/ 0 h 8"/>
              <a:gd name="T2" fmla="*/ 40322500 w 16"/>
              <a:gd name="T3" fmla="*/ 20161250 h 8"/>
              <a:gd name="T4" fmla="*/ 40322500 w 16"/>
              <a:gd name="T5" fmla="*/ 20161250 h 8"/>
              <a:gd name="T6" fmla="*/ 0 w 16"/>
              <a:gd name="T7" fmla="*/ 20161250 h 8"/>
              <a:gd name="T8" fmla="*/ 0 w 16"/>
              <a:gd name="T9" fmla="*/ 0 h 8"/>
              <a:gd name="T10" fmla="*/ 4032250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0"/>
                </a:moveTo>
                <a:lnTo>
                  <a:pt x="16" y="8"/>
                </a:ln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56" name="Freeform 908"/>
          <p:cNvSpPr>
            <a:spLocks/>
          </p:cNvSpPr>
          <p:nvPr/>
        </p:nvSpPr>
        <p:spPr bwMode="auto">
          <a:xfrm>
            <a:off x="8191500" y="4025900"/>
            <a:ext cx="25400" cy="12700"/>
          </a:xfrm>
          <a:custGeom>
            <a:avLst/>
            <a:gdLst>
              <a:gd name="T0" fmla="*/ 40322500 w 16"/>
              <a:gd name="T1" fmla="*/ 0 h 8"/>
              <a:gd name="T2" fmla="*/ 40322500 w 16"/>
              <a:gd name="T3" fmla="*/ 0 h 8"/>
              <a:gd name="T4" fmla="*/ 20161250 w 16"/>
              <a:gd name="T5" fmla="*/ 20161250 h 8"/>
              <a:gd name="T6" fmla="*/ 0 w 16"/>
              <a:gd name="T7" fmla="*/ 0 h 8"/>
              <a:gd name="T8" fmla="*/ 0 w 16"/>
              <a:gd name="T9" fmla="*/ 0 h 8"/>
              <a:gd name="T10" fmla="*/ 40322500 w 16"/>
              <a:gd name="T11" fmla="*/ 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0"/>
                </a:moveTo>
                <a:lnTo>
                  <a:pt x="16" y="0"/>
                </a:lnTo>
                <a:lnTo>
                  <a:pt x="8" y="8"/>
                </a:ln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57" name="Freeform 909"/>
          <p:cNvSpPr>
            <a:spLocks/>
          </p:cNvSpPr>
          <p:nvPr/>
        </p:nvSpPr>
        <p:spPr bwMode="auto">
          <a:xfrm>
            <a:off x="8178800" y="4025900"/>
            <a:ext cx="25400" cy="25400"/>
          </a:xfrm>
          <a:custGeom>
            <a:avLst/>
            <a:gdLst>
              <a:gd name="T0" fmla="*/ 40322500 w 16"/>
              <a:gd name="T1" fmla="*/ 20161250 h 16"/>
              <a:gd name="T2" fmla="*/ 40322500 w 16"/>
              <a:gd name="T3" fmla="*/ 20161250 h 16"/>
              <a:gd name="T4" fmla="*/ 40322500 w 16"/>
              <a:gd name="T5" fmla="*/ 40322500 h 16"/>
              <a:gd name="T6" fmla="*/ 0 w 16"/>
              <a:gd name="T7" fmla="*/ 0 h 16"/>
              <a:gd name="T8" fmla="*/ 20161250 w 16"/>
              <a:gd name="T9" fmla="*/ 0 h 16"/>
              <a:gd name="T10" fmla="*/ 4032250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8"/>
                </a:moveTo>
                <a:lnTo>
                  <a:pt x="16" y="8"/>
                </a:lnTo>
                <a:lnTo>
                  <a:pt x="16" y="16"/>
                </a:lnTo>
                <a:lnTo>
                  <a:pt x="0" y="0"/>
                </a:lnTo>
                <a:lnTo>
                  <a:pt x="8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58" name="Freeform 910"/>
          <p:cNvSpPr>
            <a:spLocks/>
          </p:cNvSpPr>
          <p:nvPr/>
        </p:nvSpPr>
        <p:spPr bwMode="auto">
          <a:xfrm>
            <a:off x="8178800" y="4025900"/>
            <a:ext cx="25400" cy="25400"/>
          </a:xfrm>
          <a:custGeom>
            <a:avLst/>
            <a:gdLst>
              <a:gd name="T0" fmla="*/ 40322500 w 16"/>
              <a:gd name="T1" fmla="*/ 40322500 h 16"/>
              <a:gd name="T2" fmla="*/ 40322500 w 16"/>
              <a:gd name="T3" fmla="*/ 40322500 h 16"/>
              <a:gd name="T4" fmla="*/ 20161250 w 16"/>
              <a:gd name="T5" fmla="*/ 40322500 h 16"/>
              <a:gd name="T6" fmla="*/ 0 w 16"/>
              <a:gd name="T7" fmla="*/ 20161250 h 16"/>
              <a:gd name="T8" fmla="*/ 20161250 w 16"/>
              <a:gd name="T9" fmla="*/ 0 h 16"/>
              <a:gd name="T10" fmla="*/ 4032250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16"/>
                </a:moveTo>
                <a:lnTo>
                  <a:pt x="16" y="16"/>
                </a:lnTo>
                <a:lnTo>
                  <a:pt x="8" y="16"/>
                </a:lnTo>
                <a:lnTo>
                  <a:pt x="0" y="8"/>
                </a:lnTo>
                <a:lnTo>
                  <a:pt x="8" y="0"/>
                </a:lnTo>
                <a:lnTo>
                  <a:pt x="16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59" name="Freeform 911"/>
          <p:cNvSpPr>
            <a:spLocks/>
          </p:cNvSpPr>
          <p:nvPr/>
        </p:nvSpPr>
        <p:spPr bwMode="auto">
          <a:xfrm>
            <a:off x="8166100" y="4025900"/>
            <a:ext cx="25400" cy="38100"/>
          </a:xfrm>
          <a:custGeom>
            <a:avLst/>
            <a:gdLst>
              <a:gd name="T0" fmla="*/ 40322500 w 16"/>
              <a:gd name="T1" fmla="*/ 40322500 h 24"/>
              <a:gd name="T2" fmla="*/ 40322500 w 16"/>
              <a:gd name="T3" fmla="*/ 40322500 h 24"/>
              <a:gd name="T4" fmla="*/ 20161250 w 16"/>
              <a:gd name="T5" fmla="*/ 60483750 h 24"/>
              <a:gd name="T6" fmla="*/ 0 w 16"/>
              <a:gd name="T7" fmla="*/ 20161250 h 24"/>
              <a:gd name="T8" fmla="*/ 20161250 w 16"/>
              <a:gd name="T9" fmla="*/ 0 h 24"/>
              <a:gd name="T10" fmla="*/ 40322500 w 16"/>
              <a:gd name="T11" fmla="*/ 4032250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16" y="16"/>
                </a:moveTo>
                <a:lnTo>
                  <a:pt x="16" y="16"/>
                </a:lnTo>
                <a:lnTo>
                  <a:pt x="8" y="24"/>
                </a:lnTo>
                <a:lnTo>
                  <a:pt x="0" y="8"/>
                </a:lnTo>
                <a:lnTo>
                  <a:pt x="8" y="0"/>
                </a:lnTo>
                <a:lnTo>
                  <a:pt x="16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60" name="Freeform 912"/>
          <p:cNvSpPr>
            <a:spLocks/>
          </p:cNvSpPr>
          <p:nvPr/>
        </p:nvSpPr>
        <p:spPr bwMode="auto">
          <a:xfrm>
            <a:off x="8153400" y="4038600"/>
            <a:ext cx="25400" cy="25400"/>
          </a:xfrm>
          <a:custGeom>
            <a:avLst/>
            <a:gdLst>
              <a:gd name="T0" fmla="*/ 40322500 w 16"/>
              <a:gd name="T1" fmla="*/ 40322500 h 16"/>
              <a:gd name="T2" fmla="*/ 40322500 w 16"/>
              <a:gd name="T3" fmla="*/ 40322500 h 16"/>
              <a:gd name="T4" fmla="*/ 20161250 w 16"/>
              <a:gd name="T5" fmla="*/ 40322500 h 16"/>
              <a:gd name="T6" fmla="*/ 0 w 16"/>
              <a:gd name="T7" fmla="*/ 0 h 16"/>
              <a:gd name="T8" fmla="*/ 20161250 w 16"/>
              <a:gd name="T9" fmla="*/ 0 h 16"/>
              <a:gd name="T10" fmla="*/ 4032250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16"/>
                </a:moveTo>
                <a:lnTo>
                  <a:pt x="16" y="16"/>
                </a:lnTo>
                <a:lnTo>
                  <a:pt x="8" y="16"/>
                </a:lnTo>
                <a:lnTo>
                  <a:pt x="0" y="0"/>
                </a:lnTo>
                <a:lnTo>
                  <a:pt x="8" y="0"/>
                </a:lnTo>
                <a:lnTo>
                  <a:pt x="16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61" name="Freeform 913"/>
          <p:cNvSpPr>
            <a:spLocks/>
          </p:cNvSpPr>
          <p:nvPr/>
        </p:nvSpPr>
        <p:spPr bwMode="auto">
          <a:xfrm>
            <a:off x="8153400" y="4038600"/>
            <a:ext cx="12700" cy="25400"/>
          </a:xfrm>
          <a:custGeom>
            <a:avLst/>
            <a:gdLst>
              <a:gd name="T0" fmla="*/ 20161250 w 8"/>
              <a:gd name="T1" fmla="*/ 40322500 h 16"/>
              <a:gd name="T2" fmla="*/ 20161250 w 8"/>
              <a:gd name="T3" fmla="*/ 40322500 h 16"/>
              <a:gd name="T4" fmla="*/ 0 w 8"/>
              <a:gd name="T5" fmla="*/ 40322500 h 16"/>
              <a:gd name="T6" fmla="*/ 0 w 8"/>
              <a:gd name="T7" fmla="*/ 0 h 16"/>
              <a:gd name="T8" fmla="*/ 0 w 8"/>
              <a:gd name="T9" fmla="*/ 0 h 16"/>
              <a:gd name="T10" fmla="*/ 20161250 w 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8" y="16"/>
                </a:moveTo>
                <a:lnTo>
                  <a:pt x="8" y="16"/>
                </a:lnTo>
                <a:lnTo>
                  <a:pt x="0" y="16"/>
                </a:lnTo>
                <a:lnTo>
                  <a:pt x="0" y="0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62" name="Freeform 914"/>
          <p:cNvSpPr>
            <a:spLocks/>
          </p:cNvSpPr>
          <p:nvPr/>
        </p:nvSpPr>
        <p:spPr bwMode="auto">
          <a:xfrm>
            <a:off x="8140700" y="4038600"/>
            <a:ext cx="12700" cy="25400"/>
          </a:xfrm>
          <a:custGeom>
            <a:avLst/>
            <a:gdLst>
              <a:gd name="T0" fmla="*/ 20161250 w 8"/>
              <a:gd name="T1" fmla="*/ 40322500 h 16"/>
              <a:gd name="T2" fmla="*/ 20161250 w 8"/>
              <a:gd name="T3" fmla="*/ 40322500 h 16"/>
              <a:gd name="T4" fmla="*/ 0 w 8"/>
              <a:gd name="T5" fmla="*/ 40322500 h 16"/>
              <a:gd name="T6" fmla="*/ 0 w 8"/>
              <a:gd name="T7" fmla="*/ 0 h 16"/>
              <a:gd name="T8" fmla="*/ 20161250 w 8"/>
              <a:gd name="T9" fmla="*/ 0 h 16"/>
              <a:gd name="T10" fmla="*/ 20161250 w 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8" y="16"/>
                </a:moveTo>
                <a:lnTo>
                  <a:pt x="8" y="16"/>
                </a:ln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63" name="Freeform 915"/>
          <p:cNvSpPr>
            <a:spLocks/>
          </p:cNvSpPr>
          <p:nvPr/>
        </p:nvSpPr>
        <p:spPr bwMode="auto">
          <a:xfrm>
            <a:off x="8128000" y="4038600"/>
            <a:ext cx="12700" cy="25400"/>
          </a:xfrm>
          <a:custGeom>
            <a:avLst/>
            <a:gdLst>
              <a:gd name="T0" fmla="*/ 20161250 w 8"/>
              <a:gd name="T1" fmla="*/ 0 h 16"/>
              <a:gd name="T2" fmla="*/ 20161250 w 8"/>
              <a:gd name="T3" fmla="*/ 40322500 h 16"/>
              <a:gd name="T4" fmla="*/ 0 w 8"/>
              <a:gd name="T5" fmla="*/ 40322500 h 16"/>
              <a:gd name="T6" fmla="*/ 0 w 8"/>
              <a:gd name="T7" fmla="*/ 0 h 16"/>
              <a:gd name="T8" fmla="*/ 20161250 w 8"/>
              <a:gd name="T9" fmla="*/ 0 h 16"/>
              <a:gd name="T10" fmla="*/ 20161250 w 8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8" y="0"/>
                </a:moveTo>
                <a:lnTo>
                  <a:pt x="8" y="16"/>
                </a:ln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64" name="Freeform 916"/>
          <p:cNvSpPr>
            <a:spLocks/>
          </p:cNvSpPr>
          <p:nvPr/>
        </p:nvSpPr>
        <p:spPr bwMode="auto">
          <a:xfrm>
            <a:off x="8102600" y="4038600"/>
            <a:ext cx="25400" cy="25400"/>
          </a:xfrm>
          <a:custGeom>
            <a:avLst/>
            <a:gdLst>
              <a:gd name="T0" fmla="*/ 40322500 w 16"/>
              <a:gd name="T1" fmla="*/ 0 h 16"/>
              <a:gd name="T2" fmla="*/ 40322500 w 16"/>
              <a:gd name="T3" fmla="*/ 40322500 h 16"/>
              <a:gd name="T4" fmla="*/ 0 w 16"/>
              <a:gd name="T5" fmla="*/ 40322500 h 16"/>
              <a:gd name="T6" fmla="*/ 0 w 16"/>
              <a:gd name="T7" fmla="*/ 0 h 16"/>
              <a:gd name="T8" fmla="*/ 40322500 w 16"/>
              <a:gd name="T9" fmla="*/ 0 h 16"/>
              <a:gd name="T10" fmla="*/ 4032250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0"/>
                </a:moveTo>
                <a:lnTo>
                  <a:pt x="16" y="16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65" name="Freeform 917"/>
          <p:cNvSpPr>
            <a:spLocks/>
          </p:cNvSpPr>
          <p:nvPr/>
        </p:nvSpPr>
        <p:spPr bwMode="auto">
          <a:xfrm>
            <a:off x="8089900" y="4038600"/>
            <a:ext cx="12700" cy="25400"/>
          </a:xfrm>
          <a:custGeom>
            <a:avLst/>
            <a:gdLst>
              <a:gd name="T0" fmla="*/ 20161250 w 8"/>
              <a:gd name="T1" fmla="*/ 0 h 16"/>
              <a:gd name="T2" fmla="*/ 20161250 w 8"/>
              <a:gd name="T3" fmla="*/ 40322500 h 16"/>
              <a:gd name="T4" fmla="*/ 0 w 8"/>
              <a:gd name="T5" fmla="*/ 40322500 h 16"/>
              <a:gd name="T6" fmla="*/ 0 w 8"/>
              <a:gd name="T7" fmla="*/ 0 h 16"/>
              <a:gd name="T8" fmla="*/ 20161250 w 8"/>
              <a:gd name="T9" fmla="*/ 0 h 16"/>
              <a:gd name="T10" fmla="*/ 20161250 w 8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8" y="0"/>
                </a:moveTo>
                <a:lnTo>
                  <a:pt x="8" y="16"/>
                </a:ln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66" name="Freeform 918"/>
          <p:cNvSpPr>
            <a:spLocks/>
          </p:cNvSpPr>
          <p:nvPr/>
        </p:nvSpPr>
        <p:spPr bwMode="auto">
          <a:xfrm>
            <a:off x="8077200" y="4038600"/>
            <a:ext cx="12700" cy="25400"/>
          </a:xfrm>
          <a:custGeom>
            <a:avLst/>
            <a:gdLst>
              <a:gd name="T0" fmla="*/ 20161250 w 8"/>
              <a:gd name="T1" fmla="*/ 40322500 h 16"/>
              <a:gd name="T2" fmla="*/ 20161250 w 8"/>
              <a:gd name="T3" fmla="*/ 40322500 h 16"/>
              <a:gd name="T4" fmla="*/ 0 w 8"/>
              <a:gd name="T5" fmla="*/ 40322500 h 16"/>
              <a:gd name="T6" fmla="*/ 0 w 8"/>
              <a:gd name="T7" fmla="*/ 0 h 16"/>
              <a:gd name="T8" fmla="*/ 20161250 w 8"/>
              <a:gd name="T9" fmla="*/ 0 h 16"/>
              <a:gd name="T10" fmla="*/ 20161250 w 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8" y="16"/>
                </a:moveTo>
                <a:lnTo>
                  <a:pt x="8" y="16"/>
                </a:ln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67" name="Freeform 919"/>
          <p:cNvSpPr>
            <a:spLocks/>
          </p:cNvSpPr>
          <p:nvPr/>
        </p:nvSpPr>
        <p:spPr bwMode="auto">
          <a:xfrm>
            <a:off x="8051800" y="4025900"/>
            <a:ext cx="25400" cy="38100"/>
          </a:xfrm>
          <a:custGeom>
            <a:avLst/>
            <a:gdLst>
              <a:gd name="T0" fmla="*/ 40322500 w 16"/>
              <a:gd name="T1" fmla="*/ 60483750 h 24"/>
              <a:gd name="T2" fmla="*/ 40322500 w 16"/>
              <a:gd name="T3" fmla="*/ 60483750 h 24"/>
              <a:gd name="T4" fmla="*/ 0 w 16"/>
              <a:gd name="T5" fmla="*/ 40322500 h 24"/>
              <a:gd name="T6" fmla="*/ 20161250 w 16"/>
              <a:gd name="T7" fmla="*/ 0 h 24"/>
              <a:gd name="T8" fmla="*/ 40322500 w 16"/>
              <a:gd name="T9" fmla="*/ 20161250 h 24"/>
              <a:gd name="T10" fmla="*/ 40322500 w 16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16" y="24"/>
                </a:moveTo>
                <a:lnTo>
                  <a:pt x="16" y="24"/>
                </a:lnTo>
                <a:lnTo>
                  <a:pt x="0" y="16"/>
                </a:lnTo>
                <a:lnTo>
                  <a:pt x="8" y="0"/>
                </a:lnTo>
                <a:lnTo>
                  <a:pt x="16" y="8"/>
                </a:lnTo>
                <a:lnTo>
                  <a:pt x="16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68" name="Freeform 920"/>
          <p:cNvSpPr>
            <a:spLocks/>
          </p:cNvSpPr>
          <p:nvPr/>
        </p:nvSpPr>
        <p:spPr bwMode="auto">
          <a:xfrm>
            <a:off x="8026400" y="4025900"/>
            <a:ext cx="38100" cy="25400"/>
          </a:xfrm>
          <a:custGeom>
            <a:avLst/>
            <a:gdLst>
              <a:gd name="T0" fmla="*/ 40322500 w 24"/>
              <a:gd name="T1" fmla="*/ 40322500 h 16"/>
              <a:gd name="T2" fmla="*/ 40322500 w 24"/>
              <a:gd name="T3" fmla="*/ 40322500 h 16"/>
              <a:gd name="T4" fmla="*/ 0 w 24"/>
              <a:gd name="T5" fmla="*/ 20161250 h 16"/>
              <a:gd name="T6" fmla="*/ 20161250 w 24"/>
              <a:gd name="T7" fmla="*/ 0 h 16"/>
              <a:gd name="T8" fmla="*/ 60483750 w 24"/>
              <a:gd name="T9" fmla="*/ 0 h 16"/>
              <a:gd name="T10" fmla="*/ 40322500 w 24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16" y="16"/>
                </a:moveTo>
                <a:lnTo>
                  <a:pt x="16" y="16"/>
                </a:lnTo>
                <a:lnTo>
                  <a:pt x="0" y="8"/>
                </a:lnTo>
                <a:lnTo>
                  <a:pt x="8" y="0"/>
                </a:lnTo>
                <a:lnTo>
                  <a:pt x="24" y="0"/>
                </a:lnTo>
                <a:lnTo>
                  <a:pt x="16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69" name="Freeform 921"/>
          <p:cNvSpPr>
            <a:spLocks/>
          </p:cNvSpPr>
          <p:nvPr/>
        </p:nvSpPr>
        <p:spPr bwMode="auto">
          <a:xfrm>
            <a:off x="8013700" y="4013200"/>
            <a:ext cx="25400" cy="25400"/>
          </a:xfrm>
          <a:custGeom>
            <a:avLst/>
            <a:gdLst>
              <a:gd name="T0" fmla="*/ 40322500 w 16"/>
              <a:gd name="T1" fmla="*/ 20161250 h 16"/>
              <a:gd name="T2" fmla="*/ 20161250 w 16"/>
              <a:gd name="T3" fmla="*/ 40322500 h 16"/>
              <a:gd name="T4" fmla="*/ 0 w 16"/>
              <a:gd name="T5" fmla="*/ 40322500 h 16"/>
              <a:gd name="T6" fmla="*/ 20161250 w 16"/>
              <a:gd name="T7" fmla="*/ 0 h 16"/>
              <a:gd name="T8" fmla="*/ 40322500 w 16"/>
              <a:gd name="T9" fmla="*/ 0 h 16"/>
              <a:gd name="T10" fmla="*/ 4032250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8"/>
                </a:moveTo>
                <a:lnTo>
                  <a:pt x="8" y="16"/>
                </a:lnTo>
                <a:lnTo>
                  <a:pt x="0" y="16"/>
                </a:lnTo>
                <a:lnTo>
                  <a:pt x="8" y="0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70" name="Freeform 922"/>
          <p:cNvSpPr>
            <a:spLocks/>
          </p:cNvSpPr>
          <p:nvPr/>
        </p:nvSpPr>
        <p:spPr bwMode="auto">
          <a:xfrm>
            <a:off x="8001000" y="4013200"/>
            <a:ext cx="25400" cy="25400"/>
          </a:xfrm>
          <a:custGeom>
            <a:avLst/>
            <a:gdLst>
              <a:gd name="T0" fmla="*/ 20161250 w 16"/>
              <a:gd name="T1" fmla="*/ 40322500 h 16"/>
              <a:gd name="T2" fmla="*/ 20161250 w 16"/>
              <a:gd name="T3" fmla="*/ 40322500 h 16"/>
              <a:gd name="T4" fmla="*/ 0 w 16"/>
              <a:gd name="T5" fmla="*/ 40322500 h 16"/>
              <a:gd name="T6" fmla="*/ 20161250 w 16"/>
              <a:gd name="T7" fmla="*/ 0 h 16"/>
              <a:gd name="T8" fmla="*/ 40322500 w 16"/>
              <a:gd name="T9" fmla="*/ 0 h 16"/>
              <a:gd name="T10" fmla="*/ 2016125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16"/>
                </a:moveTo>
                <a:lnTo>
                  <a:pt x="8" y="16"/>
                </a:lnTo>
                <a:lnTo>
                  <a:pt x="0" y="16"/>
                </a:lnTo>
                <a:lnTo>
                  <a:pt x="8" y="0"/>
                </a:lnTo>
                <a:lnTo>
                  <a:pt x="16" y="0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71" name="Freeform 923"/>
          <p:cNvSpPr>
            <a:spLocks/>
          </p:cNvSpPr>
          <p:nvPr/>
        </p:nvSpPr>
        <p:spPr bwMode="auto">
          <a:xfrm>
            <a:off x="8001000" y="4000500"/>
            <a:ext cx="12700" cy="38100"/>
          </a:xfrm>
          <a:custGeom>
            <a:avLst/>
            <a:gdLst>
              <a:gd name="T0" fmla="*/ 0 w 8"/>
              <a:gd name="T1" fmla="*/ 60483750 h 24"/>
              <a:gd name="T2" fmla="*/ 0 w 8"/>
              <a:gd name="T3" fmla="*/ 40322500 h 24"/>
              <a:gd name="T4" fmla="*/ 0 w 8"/>
              <a:gd name="T5" fmla="*/ 40322500 h 24"/>
              <a:gd name="T6" fmla="*/ 20161250 w 8"/>
              <a:gd name="T7" fmla="*/ 0 h 24"/>
              <a:gd name="T8" fmla="*/ 20161250 w 8"/>
              <a:gd name="T9" fmla="*/ 20161250 h 24"/>
              <a:gd name="T10" fmla="*/ 0 w 8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24"/>
              <a:gd name="T20" fmla="*/ 8 w 8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24">
                <a:moveTo>
                  <a:pt x="0" y="24"/>
                </a:moveTo>
                <a:lnTo>
                  <a:pt x="0" y="16"/>
                </a:lnTo>
                <a:lnTo>
                  <a:pt x="8" y="0"/>
                </a:lnTo>
                <a:lnTo>
                  <a:pt x="8" y="8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72" name="Freeform 924"/>
          <p:cNvSpPr>
            <a:spLocks/>
          </p:cNvSpPr>
          <p:nvPr/>
        </p:nvSpPr>
        <p:spPr bwMode="auto">
          <a:xfrm>
            <a:off x="7988300" y="4000500"/>
            <a:ext cx="25400" cy="25400"/>
          </a:xfrm>
          <a:custGeom>
            <a:avLst/>
            <a:gdLst>
              <a:gd name="T0" fmla="*/ 20161250 w 16"/>
              <a:gd name="T1" fmla="*/ 40322500 h 16"/>
              <a:gd name="T2" fmla="*/ 0 w 16"/>
              <a:gd name="T3" fmla="*/ 40322500 h 16"/>
              <a:gd name="T4" fmla="*/ 0 w 16"/>
              <a:gd name="T5" fmla="*/ 20161250 h 16"/>
              <a:gd name="T6" fmla="*/ 20161250 w 16"/>
              <a:gd name="T7" fmla="*/ 0 h 16"/>
              <a:gd name="T8" fmla="*/ 40322500 w 16"/>
              <a:gd name="T9" fmla="*/ 0 h 16"/>
              <a:gd name="T10" fmla="*/ 2016125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16"/>
                </a:moveTo>
                <a:lnTo>
                  <a:pt x="0" y="16"/>
                </a:ln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73" name="Freeform 925"/>
          <p:cNvSpPr>
            <a:spLocks/>
          </p:cNvSpPr>
          <p:nvPr/>
        </p:nvSpPr>
        <p:spPr bwMode="auto">
          <a:xfrm>
            <a:off x="7975600" y="3987800"/>
            <a:ext cx="25400" cy="25400"/>
          </a:xfrm>
          <a:custGeom>
            <a:avLst/>
            <a:gdLst>
              <a:gd name="T0" fmla="*/ 40322500 w 16"/>
              <a:gd name="T1" fmla="*/ 20161250 h 16"/>
              <a:gd name="T2" fmla="*/ 20161250 w 16"/>
              <a:gd name="T3" fmla="*/ 40322500 h 16"/>
              <a:gd name="T4" fmla="*/ 0 w 16"/>
              <a:gd name="T5" fmla="*/ 20161250 h 16"/>
              <a:gd name="T6" fmla="*/ 20161250 w 16"/>
              <a:gd name="T7" fmla="*/ 0 h 16"/>
              <a:gd name="T8" fmla="*/ 40322500 w 16"/>
              <a:gd name="T9" fmla="*/ 20161250 h 16"/>
              <a:gd name="T10" fmla="*/ 4032250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8"/>
                </a:moveTo>
                <a:lnTo>
                  <a:pt x="8" y="16"/>
                </a:lnTo>
                <a:lnTo>
                  <a:pt x="0" y="8"/>
                </a:lnTo>
                <a:lnTo>
                  <a:pt x="8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74" name="Freeform 926"/>
          <p:cNvSpPr>
            <a:spLocks/>
          </p:cNvSpPr>
          <p:nvPr/>
        </p:nvSpPr>
        <p:spPr bwMode="auto">
          <a:xfrm>
            <a:off x="7962900" y="3975100"/>
            <a:ext cx="25400" cy="25400"/>
          </a:xfrm>
          <a:custGeom>
            <a:avLst/>
            <a:gdLst>
              <a:gd name="T0" fmla="*/ 20161250 w 16"/>
              <a:gd name="T1" fmla="*/ 40322500 h 16"/>
              <a:gd name="T2" fmla="*/ 0 w 16"/>
              <a:gd name="T3" fmla="*/ 40322500 h 16"/>
              <a:gd name="T4" fmla="*/ 0 w 16"/>
              <a:gd name="T5" fmla="*/ 40322500 h 16"/>
              <a:gd name="T6" fmla="*/ 20161250 w 16"/>
              <a:gd name="T7" fmla="*/ 0 h 16"/>
              <a:gd name="T8" fmla="*/ 40322500 w 16"/>
              <a:gd name="T9" fmla="*/ 20161250 h 16"/>
              <a:gd name="T10" fmla="*/ 2016125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16"/>
                </a:moveTo>
                <a:lnTo>
                  <a:pt x="0" y="16"/>
                </a:lnTo>
                <a:lnTo>
                  <a:pt x="8" y="0"/>
                </a:lnTo>
                <a:lnTo>
                  <a:pt x="16" y="8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75" name="Freeform 927"/>
          <p:cNvSpPr>
            <a:spLocks/>
          </p:cNvSpPr>
          <p:nvPr/>
        </p:nvSpPr>
        <p:spPr bwMode="auto">
          <a:xfrm>
            <a:off x="7950200" y="3962400"/>
            <a:ext cx="25400" cy="38100"/>
          </a:xfrm>
          <a:custGeom>
            <a:avLst/>
            <a:gdLst>
              <a:gd name="T0" fmla="*/ 20161250 w 16"/>
              <a:gd name="T1" fmla="*/ 60483750 h 24"/>
              <a:gd name="T2" fmla="*/ 0 w 16"/>
              <a:gd name="T3" fmla="*/ 40322500 h 24"/>
              <a:gd name="T4" fmla="*/ 0 w 16"/>
              <a:gd name="T5" fmla="*/ 40322500 h 24"/>
              <a:gd name="T6" fmla="*/ 20161250 w 16"/>
              <a:gd name="T7" fmla="*/ 0 h 24"/>
              <a:gd name="T8" fmla="*/ 40322500 w 16"/>
              <a:gd name="T9" fmla="*/ 20161250 h 24"/>
              <a:gd name="T10" fmla="*/ 20161250 w 16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8" y="24"/>
                </a:moveTo>
                <a:lnTo>
                  <a:pt x="0" y="16"/>
                </a:lnTo>
                <a:lnTo>
                  <a:pt x="8" y="0"/>
                </a:lnTo>
                <a:lnTo>
                  <a:pt x="16" y="8"/>
                </a:lnTo>
                <a:lnTo>
                  <a:pt x="8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76" name="Freeform 928"/>
          <p:cNvSpPr>
            <a:spLocks/>
          </p:cNvSpPr>
          <p:nvPr/>
        </p:nvSpPr>
        <p:spPr bwMode="auto">
          <a:xfrm>
            <a:off x="7937500" y="3962400"/>
            <a:ext cx="38100" cy="25400"/>
          </a:xfrm>
          <a:custGeom>
            <a:avLst/>
            <a:gdLst>
              <a:gd name="T0" fmla="*/ 20161250 w 24"/>
              <a:gd name="T1" fmla="*/ 40322500 h 16"/>
              <a:gd name="T2" fmla="*/ 20161250 w 24"/>
              <a:gd name="T3" fmla="*/ 20161250 h 16"/>
              <a:gd name="T4" fmla="*/ 0 w 24"/>
              <a:gd name="T5" fmla="*/ 0 h 16"/>
              <a:gd name="T6" fmla="*/ 40322500 w 24"/>
              <a:gd name="T7" fmla="*/ 0 h 16"/>
              <a:gd name="T8" fmla="*/ 60483750 w 24"/>
              <a:gd name="T9" fmla="*/ 20161250 h 16"/>
              <a:gd name="T10" fmla="*/ 20161250 w 24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8" y="16"/>
                </a:moveTo>
                <a:lnTo>
                  <a:pt x="8" y="8"/>
                </a:lnTo>
                <a:lnTo>
                  <a:pt x="0" y="0"/>
                </a:lnTo>
                <a:lnTo>
                  <a:pt x="16" y="0"/>
                </a:lnTo>
                <a:lnTo>
                  <a:pt x="24" y="8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77" name="Freeform 929"/>
          <p:cNvSpPr>
            <a:spLocks/>
          </p:cNvSpPr>
          <p:nvPr/>
        </p:nvSpPr>
        <p:spPr bwMode="auto">
          <a:xfrm>
            <a:off x="7937500" y="3937000"/>
            <a:ext cx="25400" cy="38100"/>
          </a:xfrm>
          <a:custGeom>
            <a:avLst/>
            <a:gdLst>
              <a:gd name="T0" fmla="*/ 40322500 w 16"/>
              <a:gd name="T1" fmla="*/ 40322500 h 24"/>
              <a:gd name="T2" fmla="*/ 0 w 16"/>
              <a:gd name="T3" fmla="*/ 60483750 h 24"/>
              <a:gd name="T4" fmla="*/ 0 w 16"/>
              <a:gd name="T5" fmla="*/ 20161250 h 24"/>
              <a:gd name="T6" fmla="*/ 20161250 w 16"/>
              <a:gd name="T7" fmla="*/ 0 h 24"/>
              <a:gd name="T8" fmla="*/ 40322500 w 16"/>
              <a:gd name="T9" fmla="*/ 20161250 h 24"/>
              <a:gd name="T10" fmla="*/ 40322500 w 16"/>
              <a:gd name="T11" fmla="*/ 4032250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16" y="16"/>
                </a:moveTo>
                <a:lnTo>
                  <a:pt x="0" y="24"/>
                </a:lnTo>
                <a:lnTo>
                  <a:pt x="0" y="8"/>
                </a:lnTo>
                <a:lnTo>
                  <a:pt x="8" y="0"/>
                </a:lnTo>
                <a:lnTo>
                  <a:pt x="16" y="8"/>
                </a:lnTo>
                <a:lnTo>
                  <a:pt x="16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78" name="Freeform 930"/>
          <p:cNvSpPr>
            <a:spLocks/>
          </p:cNvSpPr>
          <p:nvPr/>
        </p:nvSpPr>
        <p:spPr bwMode="auto">
          <a:xfrm>
            <a:off x="7924800" y="3924300"/>
            <a:ext cx="25400" cy="25400"/>
          </a:xfrm>
          <a:custGeom>
            <a:avLst/>
            <a:gdLst>
              <a:gd name="T0" fmla="*/ 20161250 w 16"/>
              <a:gd name="T1" fmla="*/ 40322500 h 16"/>
              <a:gd name="T2" fmla="*/ 20161250 w 16"/>
              <a:gd name="T3" fmla="*/ 40322500 h 16"/>
              <a:gd name="T4" fmla="*/ 0 w 16"/>
              <a:gd name="T5" fmla="*/ 20161250 h 16"/>
              <a:gd name="T6" fmla="*/ 40322500 w 16"/>
              <a:gd name="T7" fmla="*/ 0 h 16"/>
              <a:gd name="T8" fmla="*/ 40322500 w 16"/>
              <a:gd name="T9" fmla="*/ 20161250 h 16"/>
              <a:gd name="T10" fmla="*/ 2016125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16"/>
                </a:move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lnTo>
                  <a:pt x="16" y="8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79" name="Freeform 931"/>
          <p:cNvSpPr>
            <a:spLocks/>
          </p:cNvSpPr>
          <p:nvPr/>
        </p:nvSpPr>
        <p:spPr bwMode="auto">
          <a:xfrm>
            <a:off x="7912100" y="3911600"/>
            <a:ext cx="38100" cy="25400"/>
          </a:xfrm>
          <a:custGeom>
            <a:avLst/>
            <a:gdLst>
              <a:gd name="T0" fmla="*/ 20161250 w 24"/>
              <a:gd name="T1" fmla="*/ 40322500 h 16"/>
              <a:gd name="T2" fmla="*/ 20161250 w 24"/>
              <a:gd name="T3" fmla="*/ 40322500 h 16"/>
              <a:gd name="T4" fmla="*/ 0 w 24"/>
              <a:gd name="T5" fmla="*/ 20161250 h 16"/>
              <a:gd name="T6" fmla="*/ 40322500 w 24"/>
              <a:gd name="T7" fmla="*/ 0 h 16"/>
              <a:gd name="T8" fmla="*/ 60483750 w 24"/>
              <a:gd name="T9" fmla="*/ 20161250 h 16"/>
              <a:gd name="T10" fmla="*/ 20161250 w 24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8" y="16"/>
                </a:move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lnTo>
                  <a:pt x="24" y="8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80" name="Freeform 932"/>
          <p:cNvSpPr>
            <a:spLocks/>
          </p:cNvSpPr>
          <p:nvPr/>
        </p:nvSpPr>
        <p:spPr bwMode="auto">
          <a:xfrm>
            <a:off x="7912100" y="3898900"/>
            <a:ext cx="25400" cy="25400"/>
          </a:xfrm>
          <a:custGeom>
            <a:avLst/>
            <a:gdLst>
              <a:gd name="T0" fmla="*/ 0 w 16"/>
              <a:gd name="T1" fmla="*/ 40322500 h 16"/>
              <a:gd name="T2" fmla="*/ 0 w 16"/>
              <a:gd name="T3" fmla="*/ 40322500 h 16"/>
              <a:gd name="T4" fmla="*/ 0 w 16"/>
              <a:gd name="T5" fmla="*/ 20161250 h 16"/>
              <a:gd name="T6" fmla="*/ 40322500 w 16"/>
              <a:gd name="T7" fmla="*/ 0 h 16"/>
              <a:gd name="T8" fmla="*/ 40322500 w 16"/>
              <a:gd name="T9" fmla="*/ 40322500 h 16"/>
              <a:gd name="T10" fmla="*/ 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16"/>
                </a:moveTo>
                <a:lnTo>
                  <a:pt x="0" y="16"/>
                </a:lnTo>
                <a:lnTo>
                  <a:pt x="0" y="8"/>
                </a:lnTo>
                <a:lnTo>
                  <a:pt x="16" y="0"/>
                </a:lnTo>
                <a:lnTo>
                  <a:pt x="16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81" name="Freeform 933"/>
          <p:cNvSpPr>
            <a:spLocks/>
          </p:cNvSpPr>
          <p:nvPr/>
        </p:nvSpPr>
        <p:spPr bwMode="auto">
          <a:xfrm>
            <a:off x="7912100" y="3886200"/>
            <a:ext cx="25400" cy="25400"/>
          </a:xfrm>
          <a:custGeom>
            <a:avLst/>
            <a:gdLst>
              <a:gd name="T0" fmla="*/ 0 w 16"/>
              <a:gd name="T1" fmla="*/ 40322500 h 16"/>
              <a:gd name="T2" fmla="*/ 0 w 16"/>
              <a:gd name="T3" fmla="*/ 40322500 h 16"/>
              <a:gd name="T4" fmla="*/ 0 w 16"/>
              <a:gd name="T5" fmla="*/ 20161250 h 16"/>
              <a:gd name="T6" fmla="*/ 20161250 w 16"/>
              <a:gd name="T7" fmla="*/ 0 h 16"/>
              <a:gd name="T8" fmla="*/ 40322500 w 16"/>
              <a:gd name="T9" fmla="*/ 40322500 h 16"/>
              <a:gd name="T10" fmla="*/ 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16"/>
                </a:moveTo>
                <a:lnTo>
                  <a:pt x="0" y="16"/>
                </a:lnTo>
                <a:lnTo>
                  <a:pt x="0" y="8"/>
                </a:lnTo>
                <a:lnTo>
                  <a:pt x="8" y="0"/>
                </a:lnTo>
                <a:lnTo>
                  <a:pt x="16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82" name="Freeform 934"/>
          <p:cNvSpPr>
            <a:spLocks/>
          </p:cNvSpPr>
          <p:nvPr/>
        </p:nvSpPr>
        <p:spPr bwMode="auto">
          <a:xfrm>
            <a:off x="7899400" y="3860800"/>
            <a:ext cx="25400" cy="38100"/>
          </a:xfrm>
          <a:custGeom>
            <a:avLst/>
            <a:gdLst>
              <a:gd name="T0" fmla="*/ 20161250 w 16"/>
              <a:gd name="T1" fmla="*/ 60483750 h 24"/>
              <a:gd name="T2" fmla="*/ 0 w 16"/>
              <a:gd name="T3" fmla="*/ 40322500 h 24"/>
              <a:gd name="T4" fmla="*/ 0 w 16"/>
              <a:gd name="T5" fmla="*/ 20161250 h 24"/>
              <a:gd name="T6" fmla="*/ 40322500 w 16"/>
              <a:gd name="T7" fmla="*/ 0 h 24"/>
              <a:gd name="T8" fmla="*/ 40322500 w 16"/>
              <a:gd name="T9" fmla="*/ 40322500 h 24"/>
              <a:gd name="T10" fmla="*/ 20161250 w 16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8" y="24"/>
                </a:moveTo>
                <a:lnTo>
                  <a:pt x="0" y="16"/>
                </a:lnTo>
                <a:lnTo>
                  <a:pt x="0" y="8"/>
                </a:lnTo>
                <a:lnTo>
                  <a:pt x="16" y="0"/>
                </a:lnTo>
                <a:lnTo>
                  <a:pt x="16" y="16"/>
                </a:lnTo>
                <a:lnTo>
                  <a:pt x="8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83" name="Freeform 935"/>
          <p:cNvSpPr>
            <a:spLocks/>
          </p:cNvSpPr>
          <p:nvPr/>
        </p:nvSpPr>
        <p:spPr bwMode="auto">
          <a:xfrm>
            <a:off x="7899400" y="3835400"/>
            <a:ext cx="25400" cy="38100"/>
          </a:xfrm>
          <a:custGeom>
            <a:avLst/>
            <a:gdLst>
              <a:gd name="T0" fmla="*/ 0 w 16"/>
              <a:gd name="T1" fmla="*/ 60483750 h 24"/>
              <a:gd name="T2" fmla="*/ 0 w 16"/>
              <a:gd name="T3" fmla="*/ 40322500 h 24"/>
              <a:gd name="T4" fmla="*/ 0 w 16"/>
              <a:gd name="T5" fmla="*/ 20161250 h 24"/>
              <a:gd name="T6" fmla="*/ 40322500 w 16"/>
              <a:gd name="T7" fmla="*/ 0 h 24"/>
              <a:gd name="T8" fmla="*/ 40322500 w 16"/>
              <a:gd name="T9" fmla="*/ 40322500 h 24"/>
              <a:gd name="T10" fmla="*/ 0 w 16"/>
              <a:gd name="T11" fmla="*/ 604837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0" y="24"/>
                </a:moveTo>
                <a:lnTo>
                  <a:pt x="0" y="16"/>
                </a:lnTo>
                <a:lnTo>
                  <a:pt x="0" y="8"/>
                </a:lnTo>
                <a:lnTo>
                  <a:pt x="16" y="0"/>
                </a:lnTo>
                <a:lnTo>
                  <a:pt x="16" y="16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84" name="Freeform 936"/>
          <p:cNvSpPr>
            <a:spLocks/>
          </p:cNvSpPr>
          <p:nvPr/>
        </p:nvSpPr>
        <p:spPr bwMode="auto">
          <a:xfrm>
            <a:off x="7899400" y="3822700"/>
            <a:ext cx="25400" cy="25400"/>
          </a:xfrm>
          <a:custGeom>
            <a:avLst/>
            <a:gdLst>
              <a:gd name="T0" fmla="*/ 0 w 16"/>
              <a:gd name="T1" fmla="*/ 40322500 h 16"/>
              <a:gd name="T2" fmla="*/ 0 w 16"/>
              <a:gd name="T3" fmla="*/ 20161250 h 16"/>
              <a:gd name="T4" fmla="*/ 0 w 16"/>
              <a:gd name="T5" fmla="*/ 0 h 16"/>
              <a:gd name="T6" fmla="*/ 40322500 w 16"/>
              <a:gd name="T7" fmla="*/ 0 h 16"/>
              <a:gd name="T8" fmla="*/ 40322500 w 16"/>
              <a:gd name="T9" fmla="*/ 40322500 h 16"/>
              <a:gd name="T10" fmla="*/ 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16"/>
                </a:move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lnTo>
                  <a:pt x="16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85" name="Freeform 937"/>
          <p:cNvSpPr>
            <a:spLocks/>
          </p:cNvSpPr>
          <p:nvPr/>
        </p:nvSpPr>
        <p:spPr bwMode="auto">
          <a:xfrm>
            <a:off x="7899400" y="3797300"/>
            <a:ext cx="25400" cy="25400"/>
          </a:xfrm>
          <a:custGeom>
            <a:avLst/>
            <a:gdLst>
              <a:gd name="T0" fmla="*/ 0 w 16"/>
              <a:gd name="T1" fmla="*/ 40322500 h 16"/>
              <a:gd name="T2" fmla="*/ 0 w 16"/>
              <a:gd name="T3" fmla="*/ 40322500 h 16"/>
              <a:gd name="T4" fmla="*/ 20161250 w 16"/>
              <a:gd name="T5" fmla="*/ 0 h 16"/>
              <a:gd name="T6" fmla="*/ 40322500 w 16"/>
              <a:gd name="T7" fmla="*/ 0 h 16"/>
              <a:gd name="T8" fmla="*/ 40322500 w 16"/>
              <a:gd name="T9" fmla="*/ 40322500 h 16"/>
              <a:gd name="T10" fmla="*/ 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16"/>
                </a:moveTo>
                <a:lnTo>
                  <a:pt x="0" y="16"/>
                </a:lnTo>
                <a:lnTo>
                  <a:pt x="8" y="0"/>
                </a:lnTo>
                <a:lnTo>
                  <a:pt x="16" y="0"/>
                </a:lnTo>
                <a:lnTo>
                  <a:pt x="16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86" name="Freeform 938"/>
          <p:cNvSpPr>
            <a:spLocks/>
          </p:cNvSpPr>
          <p:nvPr/>
        </p:nvSpPr>
        <p:spPr bwMode="auto">
          <a:xfrm>
            <a:off x="7912100" y="3784600"/>
            <a:ext cx="25400" cy="12700"/>
          </a:xfrm>
          <a:custGeom>
            <a:avLst/>
            <a:gdLst>
              <a:gd name="T0" fmla="*/ 0 w 16"/>
              <a:gd name="T1" fmla="*/ 20161250 h 8"/>
              <a:gd name="T2" fmla="*/ 0 w 16"/>
              <a:gd name="T3" fmla="*/ 20161250 h 8"/>
              <a:gd name="T4" fmla="*/ 0 w 16"/>
              <a:gd name="T5" fmla="*/ 0 h 8"/>
              <a:gd name="T6" fmla="*/ 40322500 w 16"/>
              <a:gd name="T7" fmla="*/ 0 h 8"/>
              <a:gd name="T8" fmla="*/ 20161250 w 16"/>
              <a:gd name="T9" fmla="*/ 20161250 h 8"/>
              <a:gd name="T10" fmla="*/ 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lnTo>
                  <a:pt x="8" y="8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87" name="Freeform 939"/>
          <p:cNvSpPr>
            <a:spLocks/>
          </p:cNvSpPr>
          <p:nvPr/>
        </p:nvSpPr>
        <p:spPr bwMode="auto">
          <a:xfrm>
            <a:off x="7912100" y="3759200"/>
            <a:ext cx="25400" cy="25400"/>
          </a:xfrm>
          <a:custGeom>
            <a:avLst/>
            <a:gdLst>
              <a:gd name="T0" fmla="*/ 0 w 16"/>
              <a:gd name="T1" fmla="*/ 40322500 h 16"/>
              <a:gd name="T2" fmla="*/ 0 w 16"/>
              <a:gd name="T3" fmla="*/ 20161250 h 16"/>
              <a:gd name="T4" fmla="*/ 0 w 16"/>
              <a:gd name="T5" fmla="*/ 0 h 16"/>
              <a:gd name="T6" fmla="*/ 40322500 w 16"/>
              <a:gd name="T7" fmla="*/ 20161250 h 16"/>
              <a:gd name="T8" fmla="*/ 40322500 w 16"/>
              <a:gd name="T9" fmla="*/ 40322500 h 16"/>
              <a:gd name="T10" fmla="*/ 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16"/>
                </a:moveTo>
                <a:lnTo>
                  <a:pt x="0" y="8"/>
                </a:lnTo>
                <a:lnTo>
                  <a:pt x="0" y="0"/>
                </a:lnTo>
                <a:lnTo>
                  <a:pt x="16" y="8"/>
                </a:lnTo>
                <a:lnTo>
                  <a:pt x="16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88" name="Freeform 940"/>
          <p:cNvSpPr>
            <a:spLocks/>
          </p:cNvSpPr>
          <p:nvPr/>
        </p:nvSpPr>
        <p:spPr bwMode="auto">
          <a:xfrm>
            <a:off x="7912100" y="3746500"/>
            <a:ext cx="38100" cy="25400"/>
          </a:xfrm>
          <a:custGeom>
            <a:avLst/>
            <a:gdLst>
              <a:gd name="T0" fmla="*/ 0 w 24"/>
              <a:gd name="T1" fmla="*/ 20161250 h 16"/>
              <a:gd name="T2" fmla="*/ 0 w 24"/>
              <a:gd name="T3" fmla="*/ 20161250 h 16"/>
              <a:gd name="T4" fmla="*/ 20161250 w 24"/>
              <a:gd name="T5" fmla="*/ 0 h 16"/>
              <a:gd name="T6" fmla="*/ 60483750 w 24"/>
              <a:gd name="T7" fmla="*/ 20161250 h 16"/>
              <a:gd name="T8" fmla="*/ 40322500 w 24"/>
              <a:gd name="T9" fmla="*/ 40322500 h 16"/>
              <a:gd name="T10" fmla="*/ 0 w 24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24" y="8"/>
                </a:lnTo>
                <a:lnTo>
                  <a:pt x="16" y="16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89" name="Freeform 941"/>
          <p:cNvSpPr>
            <a:spLocks/>
          </p:cNvSpPr>
          <p:nvPr/>
        </p:nvSpPr>
        <p:spPr bwMode="auto">
          <a:xfrm>
            <a:off x="7924800" y="3733800"/>
            <a:ext cx="25400" cy="25400"/>
          </a:xfrm>
          <a:custGeom>
            <a:avLst/>
            <a:gdLst>
              <a:gd name="T0" fmla="*/ 40322500 w 16"/>
              <a:gd name="T1" fmla="*/ 40322500 h 16"/>
              <a:gd name="T2" fmla="*/ 0 w 16"/>
              <a:gd name="T3" fmla="*/ 20161250 h 16"/>
              <a:gd name="T4" fmla="*/ 20161250 w 16"/>
              <a:gd name="T5" fmla="*/ 0 h 16"/>
              <a:gd name="T6" fmla="*/ 40322500 w 16"/>
              <a:gd name="T7" fmla="*/ 20161250 h 16"/>
              <a:gd name="T8" fmla="*/ 40322500 w 16"/>
              <a:gd name="T9" fmla="*/ 40322500 h 16"/>
              <a:gd name="T10" fmla="*/ 4032250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16"/>
                </a:moveTo>
                <a:lnTo>
                  <a:pt x="0" y="8"/>
                </a:lnTo>
                <a:lnTo>
                  <a:pt x="8" y="0"/>
                </a:lnTo>
                <a:lnTo>
                  <a:pt x="16" y="8"/>
                </a:lnTo>
                <a:lnTo>
                  <a:pt x="16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90" name="Freeform 942"/>
          <p:cNvSpPr>
            <a:spLocks/>
          </p:cNvSpPr>
          <p:nvPr/>
        </p:nvSpPr>
        <p:spPr bwMode="auto">
          <a:xfrm>
            <a:off x="7937500" y="3708400"/>
            <a:ext cx="25400" cy="38100"/>
          </a:xfrm>
          <a:custGeom>
            <a:avLst/>
            <a:gdLst>
              <a:gd name="T0" fmla="*/ 0 w 16"/>
              <a:gd name="T1" fmla="*/ 40322500 h 24"/>
              <a:gd name="T2" fmla="*/ 0 w 16"/>
              <a:gd name="T3" fmla="*/ 40322500 h 24"/>
              <a:gd name="T4" fmla="*/ 0 w 16"/>
              <a:gd name="T5" fmla="*/ 0 h 24"/>
              <a:gd name="T6" fmla="*/ 40322500 w 16"/>
              <a:gd name="T7" fmla="*/ 20161250 h 24"/>
              <a:gd name="T8" fmla="*/ 20161250 w 16"/>
              <a:gd name="T9" fmla="*/ 60483750 h 24"/>
              <a:gd name="T10" fmla="*/ 0 w 16"/>
              <a:gd name="T11" fmla="*/ 4032250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0" y="16"/>
                </a:moveTo>
                <a:lnTo>
                  <a:pt x="0" y="16"/>
                </a:lnTo>
                <a:lnTo>
                  <a:pt x="0" y="0"/>
                </a:lnTo>
                <a:lnTo>
                  <a:pt x="16" y="8"/>
                </a:lnTo>
                <a:lnTo>
                  <a:pt x="8" y="24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91" name="Freeform 943"/>
          <p:cNvSpPr>
            <a:spLocks/>
          </p:cNvSpPr>
          <p:nvPr/>
        </p:nvSpPr>
        <p:spPr bwMode="auto">
          <a:xfrm>
            <a:off x="7937500" y="3683000"/>
            <a:ext cx="38100" cy="38100"/>
          </a:xfrm>
          <a:custGeom>
            <a:avLst/>
            <a:gdLst>
              <a:gd name="T0" fmla="*/ 0 w 24"/>
              <a:gd name="T1" fmla="*/ 40322500 h 24"/>
              <a:gd name="T2" fmla="*/ 0 w 24"/>
              <a:gd name="T3" fmla="*/ 40322500 h 24"/>
              <a:gd name="T4" fmla="*/ 40322500 w 24"/>
              <a:gd name="T5" fmla="*/ 0 h 24"/>
              <a:gd name="T6" fmla="*/ 60483750 w 24"/>
              <a:gd name="T7" fmla="*/ 20161250 h 24"/>
              <a:gd name="T8" fmla="*/ 40322500 w 24"/>
              <a:gd name="T9" fmla="*/ 60483750 h 24"/>
              <a:gd name="T10" fmla="*/ 0 w 24"/>
              <a:gd name="T11" fmla="*/ 4032250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0" y="16"/>
                </a:moveTo>
                <a:lnTo>
                  <a:pt x="0" y="16"/>
                </a:lnTo>
                <a:lnTo>
                  <a:pt x="16" y="0"/>
                </a:lnTo>
                <a:lnTo>
                  <a:pt x="24" y="8"/>
                </a:lnTo>
                <a:lnTo>
                  <a:pt x="16" y="24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92" name="Freeform 944"/>
          <p:cNvSpPr>
            <a:spLocks/>
          </p:cNvSpPr>
          <p:nvPr/>
        </p:nvSpPr>
        <p:spPr bwMode="auto">
          <a:xfrm>
            <a:off x="7962900" y="3670300"/>
            <a:ext cx="25400" cy="25400"/>
          </a:xfrm>
          <a:custGeom>
            <a:avLst/>
            <a:gdLst>
              <a:gd name="T0" fmla="*/ 0 w 16"/>
              <a:gd name="T1" fmla="*/ 20161250 h 16"/>
              <a:gd name="T2" fmla="*/ 0 w 16"/>
              <a:gd name="T3" fmla="*/ 20161250 h 16"/>
              <a:gd name="T4" fmla="*/ 20161250 w 16"/>
              <a:gd name="T5" fmla="*/ 0 h 16"/>
              <a:gd name="T6" fmla="*/ 40322500 w 16"/>
              <a:gd name="T7" fmla="*/ 20161250 h 16"/>
              <a:gd name="T8" fmla="*/ 20161250 w 16"/>
              <a:gd name="T9" fmla="*/ 40322500 h 16"/>
              <a:gd name="T10" fmla="*/ 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16" y="8"/>
                </a:lnTo>
                <a:lnTo>
                  <a:pt x="8" y="16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93" name="Freeform 945"/>
          <p:cNvSpPr>
            <a:spLocks/>
          </p:cNvSpPr>
          <p:nvPr/>
        </p:nvSpPr>
        <p:spPr bwMode="auto">
          <a:xfrm>
            <a:off x="7975600" y="3644900"/>
            <a:ext cx="25400" cy="38100"/>
          </a:xfrm>
          <a:custGeom>
            <a:avLst/>
            <a:gdLst>
              <a:gd name="T0" fmla="*/ 0 w 16"/>
              <a:gd name="T1" fmla="*/ 40322500 h 24"/>
              <a:gd name="T2" fmla="*/ 0 w 16"/>
              <a:gd name="T3" fmla="*/ 40322500 h 24"/>
              <a:gd name="T4" fmla="*/ 20161250 w 16"/>
              <a:gd name="T5" fmla="*/ 0 h 24"/>
              <a:gd name="T6" fmla="*/ 40322500 w 16"/>
              <a:gd name="T7" fmla="*/ 40322500 h 24"/>
              <a:gd name="T8" fmla="*/ 20161250 w 16"/>
              <a:gd name="T9" fmla="*/ 60483750 h 24"/>
              <a:gd name="T10" fmla="*/ 0 w 16"/>
              <a:gd name="T11" fmla="*/ 4032250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0" y="16"/>
                </a:moveTo>
                <a:lnTo>
                  <a:pt x="0" y="16"/>
                </a:lnTo>
                <a:lnTo>
                  <a:pt x="8" y="0"/>
                </a:lnTo>
                <a:lnTo>
                  <a:pt x="16" y="16"/>
                </a:lnTo>
                <a:lnTo>
                  <a:pt x="8" y="24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94" name="Freeform 946"/>
          <p:cNvSpPr>
            <a:spLocks/>
          </p:cNvSpPr>
          <p:nvPr/>
        </p:nvSpPr>
        <p:spPr bwMode="auto">
          <a:xfrm>
            <a:off x="7988300" y="3632200"/>
            <a:ext cx="38100" cy="38100"/>
          </a:xfrm>
          <a:custGeom>
            <a:avLst/>
            <a:gdLst>
              <a:gd name="T0" fmla="*/ 0 w 24"/>
              <a:gd name="T1" fmla="*/ 20161250 h 24"/>
              <a:gd name="T2" fmla="*/ 0 w 24"/>
              <a:gd name="T3" fmla="*/ 20161250 h 24"/>
              <a:gd name="T4" fmla="*/ 20161250 w 24"/>
              <a:gd name="T5" fmla="*/ 0 h 24"/>
              <a:gd name="T6" fmla="*/ 60483750 w 24"/>
              <a:gd name="T7" fmla="*/ 20161250 h 24"/>
              <a:gd name="T8" fmla="*/ 20161250 w 24"/>
              <a:gd name="T9" fmla="*/ 60483750 h 24"/>
              <a:gd name="T10" fmla="*/ 0 w 24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24" y="8"/>
                </a:lnTo>
                <a:lnTo>
                  <a:pt x="8" y="24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95" name="Freeform 947"/>
          <p:cNvSpPr>
            <a:spLocks/>
          </p:cNvSpPr>
          <p:nvPr/>
        </p:nvSpPr>
        <p:spPr bwMode="auto">
          <a:xfrm>
            <a:off x="8001000" y="3619500"/>
            <a:ext cx="50800" cy="38100"/>
          </a:xfrm>
          <a:custGeom>
            <a:avLst/>
            <a:gdLst>
              <a:gd name="T0" fmla="*/ 0 w 32"/>
              <a:gd name="T1" fmla="*/ 20161250 h 24"/>
              <a:gd name="T2" fmla="*/ 20161250 w 32"/>
              <a:gd name="T3" fmla="*/ 20161250 h 24"/>
              <a:gd name="T4" fmla="*/ 60483750 w 32"/>
              <a:gd name="T5" fmla="*/ 0 h 24"/>
              <a:gd name="T6" fmla="*/ 80645000 w 32"/>
              <a:gd name="T7" fmla="*/ 20161250 h 24"/>
              <a:gd name="T8" fmla="*/ 40322500 w 32"/>
              <a:gd name="T9" fmla="*/ 60483750 h 24"/>
              <a:gd name="T10" fmla="*/ 0 w 32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24"/>
              <a:gd name="T20" fmla="*/ 32 w 32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24">
                <a:moveTo>
                  <a:pt x="0" y="8"/>
                </a:moveTo>
                <a:lnTo>
                  <a:pt x="8" y="8"/>
                </a:lnTo>
                <a:lnTo>
                  <a:pt x="24" y="0"/>
                </a:lnTo>
                <a:lnTo>
                  <a:pt x="32" y="8"/>
                </a:lnTo>
                <a:lnTo>
                  <a:pt x="16" y="24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96" name="Freeform 948"/>
          <p:cNvSpPr>
            <a:spLocks/>
          </p:cNvSpPr>
          <p:nvPr/>
        </p:nvSpPr>
        <p:spPr bwMode="auto">
          <a:xfrm>
            <a:off x="8039100" y="3594100"/>
            <a:ext cx="38100" cy="38100"/>
          </a:xfrm>
          <a:custGeom>
            <a:avLst/>
            <a:gdLst>
              <a:gd name="T0" fmla="*/ 0 w 24"/>
              <a:gd name="T1" fmla="*/ 40322500 h 24"/>
              <a:gd name="T2" fmla="*/ 0 w 24"/>
              <a:gd name="T3" fmla="*/ 20161250 h 24"/>
              <a:gd name="T4" fmla="*/ 40322500 w 24"/>
              <a:gd name="T5" fmla="*/ 0 h 24"/>
              <a:gd name="T6" fmla="*/ 60483750 w 24"/>
              <a:gd name="T7" fmla="*/ 40322500 h 24"/>
              <a:gd name="T8" fmla="*/ 20161250 w 24"/>
              <a:gd name="T9" fmla="*/ 60483750 h 24"/>
              <a:gd name="T10" fmla="*/ 0 w 24"/>
              <a:gd name="T11" fmla="*/ 4032250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0" y="16"/>
                </a:moveTo>
                <a:lnTo>
                  <a:pt x="0" y="8"/>
                </a:lnTo>
                <a:lnTo>
                  <a:pt x="16" y="0"/>
                </a:lnTo>
                <a:lnTo>
                  <a:pt x="24" y="16"/>
                </a:lnTo>
                <a:lnTo>
                  <a:pt x="8" y="24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97" name="Freeform 949"/>
          <p:cNvSpPr>
            <a:spLocks/>
          </p:cNvSpPr>
          <p:nvPr/>
        </p:nvSpPr>
        <p:spPr bwMode="auto">
          <a:xfrm>
            <a:off x="8064500" y="3594100"/>
            <a:ext cx="25400" cy="25400"/>
          </a:xfrm>
          <a:custGeom>
            <a:avLst/>
            <a:gdLst>
              <a:gd name="T0" fmla="*/ 0 w 16"/>
              <a:gd name="T1" fmla="*/ 0 h 16"/>
              <a:gd name="T2" fmla="*/ 0 w 16"/>
              <a:gd name="T3" fmla="*/ 0 h 16"/>
              <a:gd name="T4" fmla="*/ 40322500 w 16"/>
              <a:gd name="T5" fmla="*/ 0 h 16"/>
              <a:gd name="T6" fmla="*/ 40322500 w 16"/>
              <a:gd name="T7" fmla="*/ 40322500 h 16"/>
              <a:gd name="T8" fmla="*/ 0 w 16"/>
              <a:gd name="T9" fmla="*/ 40322500 h 16"/>
              <a:gd name="T10" fmla="*/ 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0"/>
                </a:moveTo>
                <a:lnTo>
                  <a:pt x="0" y="0"/>
                </a:lnTo>
                <a:lnTo>
                  <a:pt x="16" y="0"/>
                </a:lnTo>
                <a:lnTo>
                  <a:pt x="16" y="16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98" name="Freeform 950"/>
          <p:cNvSpPr>
            <a:spLocks/>
          </p:cNvSpPr>
          <p:nvPr/>
        </p:nvSpPr>
        <p:spPr bwMode="auto">
          <a:xfrm>
            <a:off x="8089900" y="3594100"/>
            <a:ext cx="25400" cy="25400"/>
          </a:xfrm>
          <a:custGeom>
            <a:avLst/>
            <a:gdLst>
              <a:gd name="T0" fmla="*/ 0 w 16"/>
              <a:gd name="T1" fmla="*/ 0 h 16"/>
              <a:gd name="T2" fmla="*/ 0 w 16"/>
              <a:gd name="T3" fmla="*/ 0 h 16"/>
              <a:gd name="T4" fmla="*/ 40322500 w 16"/>
              <a:gd name="T5" fmla="*/ 0 h 16"/>
              <a:gd name="T6" fmla="*/ 20161250 w 16"/>
              <a:gd name="T7" fmla="*/ 40322500 h 16"/>
              <a:gd name="T8" fmla="*/ 0 w 16"/>
              <a:gd name="T9" fmla="*/ 40322500 h 16"/>
              <a:gd name="T10" fmla="*/ 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0"/>
                </a:moveTo>
                <a:lnTo>
                  <a:pt x="0" y="0"/>
                </a:lnTo>
                <a:lnTo>
                  <a:pt x="16" y="0"/>
                </a:lnTo>
                <a:lnTo>
                  <a:pt x="8" y="16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99" name="Freeform 951"/>
          <p:cNvSpPr>
            <a:spLocks/>
          </p:cNvSpPr>
          <p:nvPr/>
        </p:nvSpPr>
        <p:spPr bwMode="auto">
          <a:xfrm>
            <a:off x="8102600" y="3594100"/>
            <a:ext cx="25400" cy="25400"/>
          </a:xfrm>
          <a:custGeom>
            <a:avLst/>
            <a:gdLst>
              <a:gd name="T0" fmla="*/ 20161250 w 16"/>
              <a:gd name="T1" fmla="*/ 0 h 16"/>
              <a:gd name="T2" fmla="*/ 20161250 w 16"/>
              <a:gd name="T3" fmla="*/ 0 h 16"/>
              <a:gd name="T4" fmla="*/ 40322500 w 16"/>
              <a:gd name="T5" fmla="*/ 20161250 h 16"/>
              <a:gd name="T6" fmla="*/ 40322500 w 16"/>
              <a:gd name="T7" fmla="*/ 40322500 h 16"/>
              <a:gd name="T8" fmla="*/ 0 w 16"/>
              <a:gd name="T9" fmla="*/ 40322500 h 16"/>
              <a:gd name="T10" fmla="*/ 2016125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0"/>
                </a:moveTo>
                <a:lnTo>
                  <a:pt x="8" y="0"/>
                </a:lnTo>
                <a:lnTo>
                  <a:pt x="16" y="8"/>
                </a:lnTo>
                <a:lnTo>
                  <a:pt x="16" y="16"/>
                </a:lnTo>
                <a:lnTo>
                  <a:pt x="0" y="16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00" name="Freeform 952"/>
          <p:cNvSpPr>
            <a:spLocks/>
          </p:cNvSpPr>
          <p:nvPr/>
        </p:nvSpPr>
        <p:spPr bwMode="auto">
          <a:xfrm>
            <a:off x="8128000" y="3606800"/>
            <a:ext cx="25400" cy="25400"/>
          </a:xfrm>
          <a:custGeom>
            <a:avLst/>
            <a:gdLst>
              <a:gd name="T0" fmla="*/ 0 w 16"/>
              <a:gd name="T1" fmla="*/ 0 h 16"/>
              <a:gd name="T2" fmla="*/ 0 w 16"/>
              <a:gd name="T3" fmla="*/ 0 h 16"/>
              <a:gd name="T4" fmla="*/ 40322500 w 16"/>
              <a:gd name="T5" fmla="*/ 0 h 16"/>
              <a:gd name="T6" fmla="*/ 20161250 w 16"/>
              <a:gd name="T7" fmla="*/ 40322500 h 16"/>
              <a:gd name="T8" fmla="*/ 0 w 16"/>
              <a:gd name="T9" fmla="*/ 20161250 h 16"/>
              <a:gd name="T10" fmla="*/ 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0"/>
                </a:moveTo>
                <a:lnTo>
                  <a:pt x="0" y="0"/>
                </a:lnTo>
                <a:lnTo>
                  <a:pt x="16" y="0"/>
                </a:lnTo>
                <a:lnTo>
                  <a:pt x="8" y="16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01" name="Freeform 953"/>
          <p:cNvSpPr>
            <a:spLocks/>
          </p:cNvSpPr>
          <p:nvPr/>
        </p:nvSpPr>
        <p:spPr bwMode="auto">
          <a:xfrm>
            <a:off x="8140700" y="3606800"/>
            <a:ext cx="38100" cy="38100"/>
          </a:xfrm>
          <a:custGeom>
            <a:avLst/>
            <a:gdLst>
              <a:gd name="T0" fmla="*/ 20161250 w 24"/>
              <a:gd name="T1" fmla="*/ 0 h 24"/>
              <a:gd name="T2" fmla="*/ 20161250 w 24"/>
              <a:gd name="T3" fmla="*/ 0 h 24"/>
              <a:gd name="T4" fmla="*/ 60483750 w 24"/>
              <a:gd name="T5" fmla="*/ 20161250 h 24"/>
              <a:gd name="T6" fmla="*/ 40322500 w 24"/>
              <a:gd name="T7" fmla="*/ 60483750 h 24"/>
              <a:gd name="T8" fmla="*/ 0 w 24"/>
              <a:gd name="T9" fmla="*/ 40322500 h 24"/>
              <a:gd name="T10" fmla="*/ 20161250 w 2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8" y="0"/>
                </a:moveTo>
                <a:lnTo>
                  <a:pt x="8" y="0"/>
                </a:lnTo>
                <a:lnTo>
                  <a:pt x="24" y="8"/>
                </a:lnTo>
                <a:lnTo>
                  <a:pt x="16" y="24"/>
                </a:lnTo>
                <a:lnTo>
                  <a:pt x="0" y="16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02" name="Freeform 954"/>
          <p:cNvSpPr>
            <a:spLocks/>
          </p:cNvSpPr>
          <p:nvPr/>
        </p:nvSpPr>
        <p:spPr bwMode="auto">
          <a:xfrm>
            <a:off x="8166100" y="3619500"/>
            <a:ext cx="38100" cy="38100"/>
          </a:xfrm>
          <a:custGeom>
            <a:avLst/>
            <a:gdLst>
              <a:gd name="T0" fmla="*/ 20161250 w 24"/>
              <a:gd name="T1" fmla="*/ 0 h 24"/>
              <a:gd name="T2" fmla="*/ 20161250 w 24"/>
              <a:gd name="T3" fmla="*/ 0 h 24"/>
              <a:gd name="T4" fmla="*/ 60483750 w 24"/>
              <a:gd name="T5" fmla="*/ 20161250 h 24"/>
              <a:gd name="T6" fmla="*/ 40322500 w 24"/>
              <a:gd name="T7" fmla="*/ 60483750 h 24"/>
              <a:gd name="T8" fmla="*/ 0 w 24"/>
              <a:gd name="T9" fmla="*/ 40322500 h 24"/>
              <a:gd name="T10" fmla="*/ 20161250 w 2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8" y="0"/>
                </a:moveTo>
                <a:lnTo>
                  <a:pt x="8" y="0"/>
                </a:lnTo>
                <a:lnTo>
                  <a:pt x="24" y="8"/>
                </a:lnTo>
                <a:lnTo>
                  <a:pt x="16" y="24"/>
                </a:lnTo>
                <a:lnTo>
                  <a:pt x="0" y="16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03" name="Freeform 955"/>
          <p:cNvSpPr>
            <a:spLocks/>
          </p:cNvSpPr>
          <p:nvPr/>
        </p:nvSpPr>
        <p:spPr bwMode="auto">
          <a:xfrm>
            <a:off x="8191500" y="3632200"/>
            <a:ext cx="38100" cy="38100"/>
          </a:xfrm>
          <a:custGeom>
            <a:avLst/>
            <a:gdLst>
              <a:gd name="T0" fmla="*/ 20161250 w 24"/>
              <a:gd name="T1" fmla="*/ 0 h 24"/>
              <a:gd name="T2" fmla="*/ 20161250 w 24"/>
              <a:gd name="T3" fmla="*/ 20161250 h 24"/>
              <a:gd name="T4" fmla="*/ 60483750 w 24"/>
              <a:gd name="T5" fmla="*/ 40322500 h 24"/>
              <a:gd name="T6" fmla="*/ 20161250 w 24"/>
              <a:gd name="T7" fmla="*/ 60483750 h 24"/>
              <a:gd name="T8" fmla="*/ 0 w 24"/>
              <a:gd name="T9" fmla="*/ 40322500 h 24"/>
              <a:gd name="T10" fmla="*/ 20161250 w 2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8" y="0"/>
                </a:moveTo>
                <a:lnTo>
                  <a:pt x="8" y="8"/>
                </a:lnTo>
                <a:lnTo>
                  <a:pt x="24" y="16"/>
                </a:lnTo>
                <a:lnTo>
                  <a:pt x="8" y="24"/>
                </a:lnTo>
                <a:lnTo>
                  <a:pt x="0" y="16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04" name="Freeform 956"/>
          <p:cNvSpPr>
            <a:spLocks/>
          </p:cNvSpPr>
          <p:nvPr/>
        </p:nvSpPr>
        <p:spPr bwMode="auto">
          <a:xfrm>
            <a:off x="8204200" y="3657600"/>
            <a:ext cx="38100" cy="25400"/>
          </a:xfrm>
          <a:custGeom>
            <a:avLst/>
            <a:gdLst>
              <a:gd name="T0" fmla="*/ 40322500 w 24"/>
              <a:gd name="T1" fmla="*/ 0 h 16"/>
              <a:gd name="T2" fmla="*/ 40322500 w 24"/>
              <a:gd name="T3" fmla="*/ 0 h 16"/>
              <a:gd name="T4" fmla="*/ 60483750 w 24"/>
              <a:gd name="T5" fmla="*/ 20161250 h 16"/>
              <a:gd name="T6" fmla="*/ 40322500 w 24"/>
              <a:gd name="T7" fmla="*/ 40322500 h 16"/>
              <a:gd name="T8" fmla="*/ 0 w 24"/>
              <a:gd name="T9" fmla="*/ 20161250 h 16"/>
              <a:gd name="T10" fmla="*/ 40322500 w 24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16" y="0"/>
                </a:moveTo>
                <a:lnTo>
                  <a:pt x="16" y="0"/>
                </a:lnTo>
                <a:lnTo>
                  <a:pt x="24" y="8"/>
                </a:lnTo>
                <a:lnTo>
                  <a:pt x="16" y="16"/>
                </a:ln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05" name="Freeform 957"/>
          <p:cNvSpPr>
            <a:spLocks/>
          </p:cNvSpPr>
          <p:nvPr/>
        </p:nvSpPr>
        <p:spPr bwMode="auto">
          <a:xfrm>
            <a:off x="8229600" y="3670300"/>
            <a:ext cx="38100" cy="38100"/>
          </a:xfrm>
          <a:custGeom>
            <a:avLst/>
            <a:gdLst>
              <a:gd name="T0" fmla="*/ 20161250 w 24"/>
              <a:gd name="T1" fmla="*/ 0 h 24"/>
              <a:gd name="T2" fmla="*/ 20161250 w 24"/>
              <a:gd name="T3" fmla="*/ 0 h 24"/>
              <a:gd name="T4" fmla="*/ 60483750 w 24"/>
              <a:gd name="T5" fmla="*/ 20161250 h 24"/>
              <a:gd name="T6" fmla="*/ 20161250 w 24"/>
              <a:gd name="T7" fmla="*/ 60483750 h 24"/>
              <a:gd name="T8" fmla="*/ 0 w 24"/>
              <a:gd name="T9" fmla="*/ 20161250 h 24"/>
              <a:gd name="T10" fmla="*/ 20161250 w 2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8" y="0"/>
                </a:moveTo>
                <a:lnTo>
                  <a:pt x="8" y="0"/>
                </a:lnTo>
                <a:lnTo>
                  <a:pt x="24" y="8"/>
                </a:lnTo>
                <a:lnTo>
                  <a:pt x="8" y="24"/>
                </a:ln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06" name="Freeform 958"/>
          <p:cNvSpPr>
            <a:spLocks/>
          </p:cNvSpPr>
          <p:nvPr/>
        </p:nvSpPr>
        <p:spPr bwMode="auto">
          <a:xfrm>
            <a:off x="8242300" y="3683000"/>
            <a:ext cx="38100" cy="38100"/>
          </a:xfrm>
          <a:custGeom>
            <a:avLst/>
            <a:gdLst>
              <a:gd name="T0" fmla="*/ 40322500 w 24"/>
              <a:gd name="T1" fmla="*/ 0 h 24"/>
              <a:gd name="T2" fmla="*/ 40322500 w 24"/>
              <a:gd name="T3" fmla="*/ 0 h 24"/>
              <a:gd name="T4" fmla="*/ 60483750 w 24"/>
              <a:gd name="T5" fmla="*/ 20161250 h 24"/>
              <a:gd name="T6" fmla="*/ 40322500 w 24"/>
              <a:gd name="T7" fmla="*/ 60483750 h 24"/>
              <a:gd name="T8" fmla="*/ 0 w 24"/>
              <a:gd name="T9" fmla="*/ 40322500 h 24"/>
              <a:gd name="T10" fmla="*/ 40322500 w 2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16" y="0"/>
                </a:moveTo>
                <a:lnTo>
                  <a:pt x="16" y="0"/>
                </a:lnTo>
                <a:lnTo>
                  <a:pt x="24" y="8"/>
                </a:lnTo>
                <a:lnTo>
                  <a:pt x="16" y="24"/>
                </a:lnTo>
                <a:lnTo>
                  <a:pt x="0" y="16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07" name="Freeform 959"/>
          <p:cNvSpPr>
            <a:spLocks/>
          </p:cNvSpPr>
          <p:nvPr/>
        </p:nvSpPr>
        <p:spPr bwMode="auto">
          <a:xfrm>
            <a:off x="8267700" y="3695700"/>
            <a:ext cx="25400" cy="38100"/>
          </a:xfrm>
          <a:custGeom>
            <a:avLst/>
            <a:gdLst>
              <a:gd name="T0" fmla="*/ 20161250 w 16"/>
              <a:gd name="T1" fmla="*/ 0 h 24"/>
              <a:gd name="T2" fmla="*/ 20161250 w 16"/>
              <a:gd name="T3" fmla="*/ 0 h 24"/>
              <a:gd name="T4" fmla="*/ 40322500 w 16"/>
              <a:gd name="T5" fmla="*/ 20161250 h 24"/>
              <a:gd name="T6" fmla="*/ 20161250 w 16"/>
              <a:gd name="T7" fmla="*/ 60483750 h 24"/>
              <a:gd name="T8" fmla="*/ 0 w 16"/>
              <a:gd name="T9" fmla="*/ 40322500 h 24"/>
              <a:gd name="T10" fmla="*/ 20161250 w 16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8" y="0"/>
                </a:moveTo>
                <a:lnTo>
                  <a:pt x="8" y="0"/>
                </a:lnTo>
                <a:lnTo>
                  <a:pt x="16" y="8"/>
                </a:lnTo>
                <a:lnTo>
                  <a:pt x="8" y="24"/>
                </a:lnTo>
                <a:lnTo>
                  <a:pt x="0" y="16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08" name="Freeform 960"/>
          <p:cNvSpPr>
            <a:spLocks/>
          </p:cNvSpPr>
          <p:nvPr/>
        </p:nvSpPr>
        <p:spPr bwMode="auto">
          <a:xfrm>
            <a:off x="8280400" y="3708400"/>
            <a:ext cx="25400" cy="38100"/>
          </a:xfrm>
          <a:custGeom>
            <a:avLst/>
            <a:gdLst>
              <a:gd name="T0" fmla="*/ 20161250 w 16"/>
              <a:gd name="T1" fmla="*/ 0 h 24"/>
              <a:gd name="T2" fmla="*/ 20161250 w 16"/>
              <a:gd name="T3" fmla="*/ 0 h 24"/>
              <a:gd name="T4" fmla="*/ 40322500 w 16"/>
              <a:gd name="T5" fmla="*/ 20161250 h 24"/>
              <a:gd name="T6" fmla="*/ 20161250 w 16"/>
              <a:gd name="T7" fmla="*/ 60483750 h 24"/>
              <a:gd name="T8" fmla="*/ 0 w 16"/>
              <a:gd name="T9" fmla="*/ 40322500 h 24"/>
              <a:gd name="T10" fmla="*/ 20161250 w 16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8" y="0"/>
                </a:moveTo>
                <a:lnTo>
                  <a:pt x="8" y="0"/>
                </a:lnTo>
                <a:lnTo>
                  <a:pt x="16" y="8"/>
                </a:lnTo>
                <a:lnTo>
                  <a:pt x="8" y="24"/>
                </a:lnTo>
                <a:lnTo>
                  <a:pt x="0" y="16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09" name="Freeform 961"/>
          <p:cNvSpPr>
            <a:spLocks/>
          </p:cNvSpPr>
          <p:nvPr/>
        </p:nvSpPr>
        <p:spPr bwMode="auto">
          <a:xfrm>
            <a:off x="8293100" y="3721100"/>
            <a:ext cx="25400" cy="38100"/>
          </a:xfrm>
          <a:custGeom>
            <a:avLst/>
            <a:gdLst>
              <a:gd name="T0" fmla="*/ 0 w 16"/>
              <a:gd name="T1" fmla="*/ 40322500 h 24"/>
              <a:gd name="T2" fmla="*/ 20161250 w 16"/>
              <a:gd name="T3" fmla="*/ 0 h 24"/>
              <a:gd name="T4" fmla="*/ 40322500 w 16"/>
              <a:gd name="T5" fmla="*/ 20161250 h 24"/>
              <a:gd name="T6" fmla="*/ 20161250 w 16"/>
              <a:gd name="T7" fmla="*/ 60483750 h 24"/>
              <a:gd name="T8" fmla="*/ 0 w 16"/>
              <a:gd name="T9" fmla="*/ 40322500 h 24"/>
              <a:gd name="T10" fmla="*/ 0 w 16"/>
              <a:gd name="T11" fmla="*/ 4032250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0" y="16"/>
                </a:moveTo>
                <a:lnTo>
                  <a:pt x="8" y="0"/>
                </a:lnTo>
                <a:lnTo>
                  <a:pt x="16" y="8"/>
                </a:lnTo>
                <a:lnTo>
                  <a:pt x="8" y="24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10" name="Freeform 962"/>
          <p:cNvSpPr>
            <a:spLocks/>
          </p:cNvSpPr>
          <p:nvPr/>
        </p:nvSpPr>
        <p:spPr bwMode="auto">
          <a:xfrm>
            <a:off x="8305800" y="3733800"/>
            <a:ext cx="25400" cy="25400"/>
          </a:xfrm>
          <a:custGeom>
            <a:avLst/>
            <a:gdLst>
              <a:gd name="T0" fmla="*/ 0 w 16"/>
              <a:gd name="T1" fmla="*/ 40322500 h 16"/>
              <a:gd name="T2" fmla="*/ 20161250 w 16"/>
              <a:gd name="T3" fmla="*/ 0 h 16"/>
              <a:gd name="T4" fmla="*/ 40322500 w 16"/>
              <a:gd name="T5" fmla="*/ 0 h 16"/>
              <a:gd name="T6" fmla="*/ 20161250 w 16"/>
              <a:gd name="T7" fmla="*/ 40322500 h 16"/>
              <a:gd name="T8" fmla="*/ 0 w 16"/>
              <a:gd name="T9" fmla="*/ 40322500 h 16"/>
              <a:gd name="T10" fmla="*/ 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16"/>
                </a:moveTo>
                <a:lnTo>
                  <a:pt x="8" y="0"/>
                </a:lnTo>
                <a:lnTo>
                  <a:pt x="16" y="0"/>
                </a:lnTo>
                <a:lnTo>
                  <a:pt x="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11" name="Freeform 963"/>
          <p:cNvSpPr>
            <a:spLocks/>
          </p:cNvSpPr>
          <p:nvPr/>
        </p:nvSpPr>
        <p:spPr bwMode="auto">
          <a:xfrm>
            <a:off x="8318500" y="3733800"/>
            <a:ext cx="12700" cy="25400"/>
          </a:xfrm>
          <a:custGeom>
            <a:avLst/>
            <a:gdLst>
              <a:gd name="T0" fmla="*/ 0 w 8"/>
              <a:gd name="T1" fmla="*/ 40322500 h 16"/>
              <a:gd name="T2" fmla="*/ 20161250 w 8"/>
              <a:gd name="T3" fmla="*/ 0 h 16"/>
              <a:gd name="T4" fmla="*/ 20161250 w 8"/>
              <a:gd name="T5" fmla="*/ 0 h 16"/>
              <a:gd name="T6" fmla="*/ 20161250 w 8"/>
              <a:gd name="T7" fmla="*/ 40322500 h 16"/>
              <a:gd name="T8" fmla="*/ 0 w 8"/>
              <a:gd name="T9" fmla="*/ 40322500 h 16"/>
              <a:gd name="T10" fmla="*/ 0 w 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0" y="16"/>
                </a:moveTo>
                <a:lnTo>
                  <a:pt x="8" y="0"/>
                </a:lnTo>
                <a:lnTo>
                  <a:pt x="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12" name="Freeform 964"/>
          <p:cNvSpPr>
            <a:spLocks/>
          </p:cNvSpPr>
          <p:nvPr/>
        </p:nvSpPr>
        <p:spPr bwMode="auto">
          <a:xfrm>
            <a:off x="8331200" y="3733800"/>
            <a:ext cx="1588" cy="25400"/>
          </a:xfrm>
          <a:custGeom>
            <a:avLst/>
            <a:gdLst>
              <a:gd name="T0" fmla="*/ 0 w 1588"/>
              <a:gd name="T1" fmla="*/ 40322500 h 16"/>
              <a:gd name="T2" fmla="*/ 0 w 1588"/>
              <a:gd name="T3" fmla="*/ 0 h 16"/>
              <a:gd name="T4" fmla="*/ 0 w 1588"/>
              <a:gd name="T5" fmla="*/ 0 h 16"/>
              <a:gd name="T6" fmla="*/ 0 w 1588"/>
              <a:gd name="T7" fmla="*/ 40322500 h 16"/>
              <a:gd name="T8" fmla="*/ 0 w 1588"/>
              <a:gd name="T9" fmla="*/ 40322500 h 16"/>
              <a:gd name="T10" fmla="*/ 0 w 158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88"/>
              <a:gd name="T19" fmla="*/ 0 h 16"/>
              <a:gd name="T20" fmla="*/ 1588 w 158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88" h="16">
                <a:moveTo>
                  <a:pt x="0" y="16"/>
                </a:moveTo>
                <a:lnTo>
                  <a:pt x="0" y="0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13" name="Freeform 965"/>
          <p:cNvSpPr>
            <a:spLocks/>
          </p:cNvSpPr>
          <p:nvPr/>
        </p:nvSpPr>
        <p:spPr bwMode="auto">
          <a:xfrm>
            <a:off x="8318500" y="3746500"/>
            <a:ext cx="25400" cy="12700"/>
          </a:xfrm>
          <a:custGeom>
            <a:avLst/>
            <a:gdLst>
              <a:gd name="T0" fmla="*/ 20161250 w 16"/>
              <a:gd name="T1" fmla="*/ 20161250 h 8"/>
              <a:gd name="T2" fmla="*/ 0 w 16"/>
              <a:gd name="T3" fmla="*/ 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0 h 8"/>
              <a:gd name="T10" fmla="*/ 2016125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8" y="8"/>
                </a:moveTo>
                <a:lnTo>
                  <a:pt x="0" y="0"/>
                </a:lnTo>
                <a:lnTo>
                  <a:pt x="16" y="0"/>
                </a:lnTo>
                <a:lnTo>
                  <a:pt x="8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14" name="Freeform 966"/>
          <p:cNvSpPr>
            <a:spLocks/>
          </p:cNvSpPr>
          <p:nvPr/>
        </p:nvSpPr>
        <p:spPr bwMode="auto">
          <a:xfrm>
            <a:off x="8318500" y="3746500"/>
            <a:ext cx="25400" cy="1588"/>
          </a:xfrm>
          <a:custGeom>
            <a:avLst/>
            <a:gdLst>
              <a:gd name="T0" fmla="*/ 40322500 w 16"/>
              <a:gd name="T1" fmla="*/ 0 h 1588"/>
              <a:gd name="T2" fmla="*/ 0 w 16"/>
              <a:gd name="T3" fmla="*/ 0 h 1588"/>
              <a:gd name="T4" fmla="*/ 0 w 16"/>
              <a:gd name="T5" fmla="*/ 0 h 1588"/>
              <a:gd name="T6" fmla="*/ 40322500 w 16"/>
              <a:gd name="T7" fmla="*/ 0 h 1588"/>
              <a:gd name="T8" fmla="*/ 40322500 w 16"/>
              <a:gd name="T9" fmla="*/ 0 h 1588"/>
              <a:gd name="T10" fmla="*/ 40322500 w 16"/>
              <a:gd name="T11" fmla="*/ 0 h 15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588"/>
              <a:gd name="T20" fmla="*/ 16 w 16"/>
              <a:gd name="T21" fmla="*/ 1588 h 15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588">
                <a:moveTo>
                  <a:pt x="16" y="0"/>
                </a:move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15" name="Freeform 967"/>
          <p:cNvSpPr>
            <a:spLocks/>
          </p:cNvSpPr>
          <p:nvPr/>
        </p:nvSpPr>
        <p:spPr bwMode="auto">
          <a:xfrm>
            <a:off x="8318500" y="3721100"/>
            <a:ext cx="25400" cy="25400"/>
          </a:xfrm>
          <a:custGeom>
            <a:avLst/>
            <a:gdLst>
              <a:gd name="T0" fmla="*/ 40322500 w 16"/>
              <a:gd name="T1" fmla="*/ 40322500 h 16"/>
              <a:gd name="T2" fmla="*/ 0 w 16"/>
              <a:gd name="T3" fmla="*/ 40322500 h 16"/>
              <a:gd name="T4" fmla="*/ 0 w 16"/>
              <a:gd name="T5" fmla="*/ 0 h 16"/>
              <a:gd name="T6" fmla="*/ 40322500 w 16"/>
              <a:gd name="T7" fmla="*/ 0 h 16"/>
              <a:gd name="T8" fmla="*/ 40322500 w 16"/>
              <a:gd name="T9" fmla="*/ 40322500 h 16"/>
              <a:gd name="T10" fmla="*/ 4032250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16"/>
                </a:move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6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16" name="Freeform 968"/>
          <p:cNvSpPr>
            <a:spLocks/>
          </p:cNvSpPr>
          <p:nvPr/>
        </p:nvSpPr>
        <p:spPr bwMode="auto">
          <a:xfrm>
            <a:off x="8318500" y="3708400"/>
            <a:ext cx="25400" cy="12700"/>
          </a:xfrm>
          <a:custGeom>
            <a:avLst/>
            <a:gdLst>
              <a:gd name="T0" fmla="*/ 40322500 w 16"/>
              <a:gd name="T1" fmla="*/ 20161250 h 8"/>
              <a:gd name="T2" fmla="*/ 0 w 16"/>
              <a:gd name="T3" fmla="*/ 2016125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20161250 h 8"/>
              <a:gd name="T10" fmla="*/ 4032250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8"/>
                </a:move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17" name="Freeform 969"/>
          <p:cNvSpPr>
            <a:spLocks/>
          </p:cNvSpPr>
          <p:nvPr/>
        </p:nvSpPr>
        <p:spPr bwMode="auto">
          <a:xfrm>
            <a:off x="8318500" y="3683000"/>
            <a:ext cx="25400" cy="25400"/>
          </a:xfrm>
          <a:custGeom>
            <a:avLst/>
            <a:gdLst>
              <a:gd name="T0" fmla="*/ 40322500 w 16"/>
              <a:gd name="T1" fmla="*/ 40322500 h 16"/>
              <a:gd name="T2" fmla="*/ 0 w 16"/>
              <a:gd name="T3" fmla="*/ 40322500 h 16"/>
              <a:gd name="T4" fmla="*/ 0 w 16"/>
              <a:gd name="T5" fmla="*/ 0 h 16"/>
              <a:gd name="T6" fmla="*/ 40322500 w 16"/>
              <a:gd name="T7" fmla="*/ 0 h 16"/>
              <a:gd name="T8" fmla="*/ 40322500 w 16"/>
              <a:gd name="T9" fmla="*/ 40322500 h 16"/>
              <a:gd name="T10" fmla="*/ 4032250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16"/>
                </a:move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6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18" name="Freeform 970"/>
          <p:cNvSpPr>
            <a:spLocks/>
          </p:cNvSpPr>
          <p:nvPr/>
        </p:nvSpPr>
        <p:spPr bwMode="auto">
          <a:xfrm>
            <a:off x="8318500" y="3657600"/>
            <a:ext cx="25400" cy="25400"/>
          </a:xfrm>
          <a:custGeom>
            <a:avLst/>
            <a:gdLst>
              <a:gd name="T0" fmla="*/ 40322500 w 16"/>
              <a:gd name="T1" fmla="*/ 40322500 h 16"/>
              <a:gd name="T2" fmla="*/ 0 w 16"/>
              <a:gd name="T3" fmla="*/ 40322500 h 16"/>
              <a:gd name="T4" fmla="*/ 0 w 16"/>
              <a:gd name="T5" fmla="*/ 0 h 16"/>
              <a:gd name="T6" fmla="*/ 40322500 w 16"/>
              <a:gd name="T7" fmla="*/ 0 h 16"/>
              <a:gd name="T8" fmla="*/ 40322500 w 16"/>
              <a:gd name="T9" fmla="*/ 20161250 h 16"/>
              <a:gd name="T10" fmla="*/ 4032250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16"/>
                </a:move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6" y="8"/>
                </a:lnTo>
                <a:lnTo>
                  <a:pt x="16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19" name="Freeform 971"/>
          <p:cNvSpPr>
            <a:spLocks/>
          </p:cNvSpPr>
          <p:nvPr/>
        </p:nvSpPr>
        <p:spPr bwMode="auto">
          <a:xfrm>
            <a:off x="8305800" y="3632200"/>
            <a:ext cx="38100" cy="25400"/>
          </a:xfrm>
          <a:custGeom>
            <a:avLst/>
            <a:gdLst>
              <a:gd name="T0" fmla="*/ 20161250 w 24"/>
              <a:gd name="T1" fmla="*/ 40322500 h 16"/>
              <a:gd name="T2" fmla="*/ 20161250 w 24"/>
              <a:gd name="T3" fmla="*/ 40322500 h 16"/>
              <a:gd name="T4" fmla="*/ 0 w 24"/>
              <a:gd name="T5" fmla="*/ 20161250 h 16"/>
              <a:gd name="T6" fmla="*/ 40322500 w 24"/>
              <a:gd name="T7" fmla="*/ 0 h 16"/>
              <a:gd name="T8" fmla="*/ 60483750 w 24"/>
              <a:gd name="T9" fmla="*/ 40322500 h 16"/>
              <a:gd name="T10" fmla="*/ 20161250 w 24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8" y="16"/>
                </a:move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lnTo>
                  <a:pt x="24" y="16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20" name="Freeform 972"/>
          <p:cNvSpPr>
            <a:spLocks/>
          </p:cNvSpPr>
          <p:nvPr/>
        </p:nvSpPr>
        <p:spPr bwMode="auto">
          <a:xfrm>
            <a:off x="8305800" y="3632200"/>
            <a:ext cx="25400" cy="12700"/>
          </a:xfrm>
          <a:custGeom>
            <a:avLst/>
            <a:gdLst>
              <a:gd name="T0" fmla="*/ 0 w 16"/>
              <a:gd name="T1" fmla="*/ 20161250 h 8"/>
              <a:gd name="T2" fmla="*/ 0 w 16"/>
              <a:gd name="T3" fmla="*/ 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0 h 8"/>
              <a:gd name="T10" fmla="*/ 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8"/>
                </a:moveTo>
                <a:lnTo>
                  <a:pt x="0" y="0"/>
                </a:lnTo>
                <a:lnTo>
                  <a:pt x="16" y="0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21" name="Freeform 973"/>
          <p:cNvSpPr>
            <a:spLocks/>
          </p:cNvSpPr>
          <p:nvPr/>
        </p:nvSpPr>
        <p:spPr bwMode="auto">
          <a:xfrm>
            <a:off x="8305800" y="3619500"/>
            <a:ext cx="25400" cy="12700"/>
          </a:xfrm>
          <a:custGeom>
            <a:avLst/>
            <a:gdLst>
              <a:gd name="T0" fmla="*/ 40322500 w 16"/>
              <a:gd name="T1" fmla="*/ 20161250 h 8"/>
              <a:gd name="T2" fmla="*/ 0 w 16"/>
              <a:gd name="T3" fmla="*/ 2016125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20161250 h 8"/>
              <a:gd name="T10" fmla="*/ 4032250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8"/>
                </a:move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22" name="Freeform 974"/>
          <p:cNvSpPr>
            <a:spLocks/>
          </p:cNvSpPr>
          <p:nvPr/>
        </p:nvSpPr>
        <p:spPr bwMode="auto">
          <a:xfrm>
            <a:off x="8305800" y="3606800"/>
            <a:ext cx="25400" cy="12700"/>
          </a:xfrm>
          <a:custGeom>
            <a:avLst/>
            <a:gdLst>
              <a:gd name="T0" fmla="*/ 0 w 16"/>
              <a:gd name="T1" fmla="*/ 20161250 h 8"/>
              <a:gd name="T2" fmla="*/ 0 w 16"/>
              <a:gd name="T3" fmla="*/ 2016125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20161250 h 8"/>
              <a:gd name="T10" fmla="*/ 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lnTo>
                  <a:pt x="16" y="8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23" name="Freeform 975"/>
          <p:cNvSpPr>
            <a:spLocks/>
          </p:cNvSpPr>
          <p:nvPr/>
        </p:nvSpPr>
        <p:spPr bwMode="auto">
          <a:xfrm>
            <a:off x="8305800" y="3594100"/>
            <a:ext cx="25400" cy="12700"/>
          </a:xfrm>
          <a:custGeom>
            <a:avLst/>
            <a:gdLst>
              <a:gd name="T0" fmla="*/ 40322500 w 16"/>
              <a:gd name="T1" fmla="*/ 20161250 h 8"/>
              <a:gd name="T2" fmla="*/ 0 w 16"/>
              <a:gd name="T3" fmla="*/ 2016125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20161250 h 8"/>
              <a:gd name="T10" fmla="*/ 4032250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8"/>
                </a:move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24" name="Freeform 976"/>
          <p:cNvSpPr>
            <a:spLocks/>
          </p:cNvSpPr>
          <p:nvPr/>
        </p:nvSpPr>
        <p:spPr bwMode="auto">
          <a:xfrm>
            <a:off x="8305800" y="3581400"/>
            <a:ext cx="25400" cy="12700"/>
          </a:xfrm>
          <a:custGeom>
            <a:avLst/>
            <a:gdLst>
              <a:gd name="T0" fmla="*/ 0 w 16"/>
              <a:gd name="T1" fmla="*/ 20161250 h 8"/>
              <a:gd name="T2" fmla="*/ 0 w 16"/>
              <a:gd name="T3" fmla="*/ 2016125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20161250 h 8"/>
              <a:gd name="T10" fmla="*/ 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lnTo>
                  <a:pt x="16" y="8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25" name="Freeform 977"/>
          <p:cNvSpPr>
            <a:spLocks/>
          </p:cNvSpPr>
          <p:nvPr/>
        </p:nvSpPr>
        <p:spPr bwMode="auto">
          <a:xfrm>
            <a:off x="8305800" y="3568700"/>
            <a:ext cx="25400" cy="12700"/>
          </a:xfrm>
          <a:custGeom>
            <a:avLst/>
            <a:gdLst>
              <a:gd name="T0" fmla="*/ 40322500 w 16"/>
              <a:gd name="T1" fmla="*/ 20161250 h 8"/>
              <a:gd name="T2" fmla="*/ 0 w 16"/>
              <a:gd name="T3" fmla="*/ 2016125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20161250 h 8"/>
              <a:gd name="T10" fmla="*/ 4032250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8"/>
                </a:move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26" name="Freeform 978"/>
          <p:cNvSpPr>
            <a:spLocks/>
          </p:cNvSpPr>
          <p:nvPr/>
        </p:nvSpPr>
        <p:spPr bwMode="auto">
          <a:xfrm>
            <a:off x="8305800" y="3568700"/>
            <a:ext cx="25400" cy="1588"/>
          </a:xfrm>
          <a:custGeom>
            <a:avLst/>
            <a:gdLst>
              <a:gd name="T0" fmla="*/ 0 w 16"/>
              <a:gd name="T1" fmla="*/ 0 h 1588"/>
              <a:gd name="T2" fmla="*/ 0 w 16"/>
              <a:gd name="T3" fmla="*/ 0 h 1588"/>
              <a:gd name="T4" fmla="*/ 0 w 16"/>
              <a:gd name="T5" fmla="*/ 0 h 1588"/>
              <a:gd name="T6" fmla="*/ 40322500 w 16"/>
              <a:gd name="T7" fmla="*/ 0 h 1588"/>
              <a:gd name="T8" fmla="*/ 40322500 w 16"/>
              <a:gd name="T9" fmla="*/ 0 h 1588"/>
              <a:gd name="T10" fmla="*/ 0 w 16"/>
              <a:gd name="T11" fmla="*/ 0 h 15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588"/>
              <a:gd name="T20" fmla="*/ 16 w 16"/>
              <a:gd name="T21" fmla="*/ 1588 h 15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588">
                <a:moveTo>
                  <a:pt x="0" y="0"/>
                </a:moveTo>
                <a:lnTo>
                  <a:pt x="0" y="0"/>
                </a:lnTo>
                <a:lnTo>
                  <a:pt x="1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27" name="Freeform 979"/>
          <p:cNvSpPr>
            <a:spLocks/>
          </p:cNvSpPr>
          <p:nvPr/>
        </p:nvSpPr>
        <p:spPr bwMode="auto">
          <a:xfrm>
            <a:off x="8305800" y="3556000"/>
            <a:ext cx="25400" cy="12700"/>
          </a:xfrm>
          <a:custGeom>
            <a:avLst/>
            <a:gdLst>
              <a:gd name="T0" fmla="*/ 40322500 w 16"/>
              <a:gd name="T1" fmla="*/ 20161250 h 8"/>
              <a:gd name="T2" fmla="*/ 0 w 16"/>
              <a:gd name="T3" fmla="*/ 2016125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20161250 h 8"/>
              <a:gd name="T10" fmla="*/ 4032250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16" y="8"/>
                </a:move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lnTo>
                  <a:pt x="1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28" name="Freeform 980"/>
          <p:cNvSpPr>
            <a:spLocks/>
          </p:cNvSpPr>
          <p:nvPr/>
        </p:nvSpPr>
        <p:spPr bwMode="auto">
          <a:xfrm>
            <a:off x="8305800" y="3543300"/>
            <a:ext cx="25400" cy="12700"/>
          </a:xfrm>
          <a:custGeom>
            <a:avLst/>
            <a:gdLst>
              <a:gd name="T0" fmla="*/ 0 w 16"/>
              <a:gd name="T1" fmla="*/ 20161250 h 8"/>
              <a:gd name="T2" fmla="*/ 0 w 16"/>
              <a:gd name="T3" fmla="*/ 20161250 h 8"/>
              <a:gd name="T4" fmla="*/ 0 w 16"/>
              <a:gd name="T5" fmla="*/ 0 h 8"/>
              <a:gd name="T6" fmla="*/ 40322500 w 16"/>
              <a:gd name="T7" fmla="*/ 0 h 8"/>
              <a:gd name="T8" fmla="*/ 40322500 w 16"/>
              <a:gd name="T9" fmla="*/ 20161250 h 8"/>
              <a:gd name="T10" fmla="*/ 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lnTo>
                  <a:pt x="16" y="8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29" name="Freeform 981"/>
          <p:cNvSpPr>
            <a:spLocks/>
          </p:cNvSpPr>
          <p:nvPr/>
        </p:nvSpPr>
        <p:spPr bwMode="auto">
          <a:xfrm>
            <a:off x="8305800" y="3543300"/>
            <a:ext cx="25400" cy="1588"/>
          </a:xfrm>
          <a:custGeom>
            <a:avLst/>
            <a:gdLst>
              <a:gd name="T0" fmla="*/ 40322500 w 16"/>
              <a:gd name="T1" fmla="*/ 0 h 1588"/>
              <a:gd name="T2" fmla="*/ 0 w 16"/>
              <a:gd name="T3" fmla="*/ 0 h 1588"/>
              <a:gd name="T4" fmla="*/ 0 w 16"/>
              <a:gd name="T5" fmla="*/ 0 h 1588"/>
              <a:gd name="T6" fmla="*/ 40322500 w 16"/>
              <a:gd name="T7" fmla="*/ 0 h 1588"/>
              <a:gd name="T8" fmla="*/ 40322500 w 16"/>
              <a:gd name="T9" fmla="*/ 0 h 1588"/>
              <a:gd name="T10" fmla="*/ 40322500 w 16"/>
              <a:gd name="T11" fmla="*/ 0 h 15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588"/>
              <a:gd name="T20" fmla="*/ 16 w 16"/>
              <a:gd name="T21" fmla="*/ 1588 h 15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588">
                <a:moveTo>
                  <a:pt x="16" y="0"/>
                </a:move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30" name="Freeform 982"/>
          <p:cNvSpPr>
            <a:spLocks/>
          </p:cNvSpPr>
          <p:nvPr/>
        </p:nvSpPr>
        <p:spPr bwMode="auto">
          <a:xfrm>
            <a:off x="8305800" y="3530600"/>
            <a:ext cx="38100" cy="12700"/>
          </a:xfrm>
          <a:custGeom>
            <a:avLst/>
            <a:gdLst>
              <a:gd name="T0" fmla="*/ 0 w 24"/>
              <a:gd name="T1" fmla="*/ 20161250 h 8"/>
              <a:gd name="T2" fmla="*/ 0 w 24"/>
              <a:gd name="T3" fmla="*/ 20161250 h 8"/>
              <a:gd name="T4" fmla="*/ 20161250 w 24"/>
              <a:gd name="T5" fmla="*/ 0 h 8"/>
              <a:gd name="T6" fmla="*/ 60483750 w 24"/>
              <a:gd name="T7" fmla="*/ 0 h 8"/>
              <a:gd name="T8" fmla="*/ 40322500 w 24"/>
              <a:gd name="T9" fmla="*/ 20161250 h 8"/>
              <a:gd name="T10" fmla="*/ 0 w 24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8"/>
              <a:gd name="T20" fmla="*/ 24 w 24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8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24" y="0"/>
                </a:lnTo>
                <a:lnTo>
                  <a:pt x="16" y="8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31" name="Freeform 983"/>
          <p:cNvSpPr>
            <a:spLocks/>
          </p:cNvSpPr>
          <p:nvPr/>
        </p:nvSpPr>
        <p:spPr bwMode="auto">
          <a:xfrm>
            <a:off x="8318500" y="3517900"/>
            <a:ext cx="25400" cy="12700"/>
          </a:xfrm>
          <a:custGeom>
            <a:avLst/>
            <a:gdLst>
              <a:gd name="T0" fmla="*/ 0 w 16"/>
              <a:gd name="T1" fmla="*/ 20161250 h 8"/>
              <a:gd name="T2" fmla="*/ 0 w 16"/>
              <a:gd name="T3" fmla="*/ 20161250 h 8"/>
              <a:gd name="T4" fmla="*/ 0 w 16"/>
              <a:gd name="T5" fmla="*/ 0 h 8"/>
              <a:gd name="T6" fmla="*/ 40322500 w 16"/>
              <a:gd name="T7" fmla="*/ 20161250 h 8"/>
              <a:gd name="T8" fmla="*/ 20161250 w 16"/>
              <a:gd name="T9" fmla="*/ 20161250 h 8"/>
              <a:gd name="T10" fmla="*/ 0 w 16"/>
              <a:gd name="T11" fmla="*/ 20161250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8"/>
              <a:gd name="T20" fmla="*/ 16 w 16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  <a:lnTo>
                  <a:pt x="16" y="8"/>
                </a:lnTo>
                <a:lnTo>
                  <a:pt x="8" y="8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32" name="Freeform 984"/>
          <p:cNvSpPr>
            <a:spLocks/>
          </p:cNvSpPr>
          <p:nvPr/>
        </p:nvSpPr>
        <p:spPr bwMode="auto">
          <a:xfrm>
            <a:off x="8318500" y="3505200"/>
            <a:ext cx="25400" cy="25400"/>
          </a:xfrm>
          <a:custGeom>
            <a:avLst/>
            <a:gdLst>
              <a:gd name="T0" fmla="*/ 0 w 16"/>
              <a:gd name="T1" fmla="*/ 20161250 h 16"/>
              <a:gd name="T2" fmla="*/ 0 w 16"/>
              <a:gd name="T3" fmla="*/ 20161250 h 16"/>
              <a:gd name="T4" fmla="*/ 0 w 16"/>
              <a:gd name="T5" fmla="*/ 0 h 16"/>
              <a:gd name="T6" fmla="*/ 40322500 w 16"/>
              <a:gd name="T7" fmla="*/ 20161250 h 16"/>
              <a:gd name="T8" fmla="*/ 40322500 w 16"/>
              <a:gd name="T9" fmla="*/ 40322500 h 16"/>
              <a:gd name="T10" fmla="*/ 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  <a:lnTo>
                  <a:pt x="16" y="8"/>
                </a:lnTo>
                <a:lnTo>
                  <a:pt x="16" y="16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33" name="Freeform 985"/>
          <p:cNvSpPr>
            <a:spLocks/>
          </p:cNvSpPr>
          <p:nvPr/>
        </p:nvSpPr>
        <p:spPr bwMode="auto">
          <a:xfrm>
            <a:off x="8318500" y="3492500"/>
            <a:ext cx="25400" cy="25400"/>
          </a:xfrm>
          <a:custGeom>
            <a:avLst/>
            <a:gdLst>
              <a:gd name="T0" fmla="*/ 0 w 16"/>
              <a:gd name="T1" fmla="*/ 20161250 h 16"/>
              <a:gd name="T2" fmla="*/ 0 w 16"/>
              <a:gd name="T3" fmla="*/ 20161250 h 16"/>
              <a:gd name="T4" fmla="*/ 20161250 w 16"/>
              <a:gd name="T5" fmla="*/ 0 h 16"/>
              <a:gd name="T6" fmla="*/ 40322500 w 16"/>
              <a:gd name="T7" fmla="*/ 20161250 h 16"/>
              <a:gd name="T8" fmla="*/ 40322500 w 16"/>
              <a:gd name="T9" fmla="*/ 40322500 h 16"/>
              <a:gd name="T10" fmla="*/ 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16" y="8"/>
                </a:lnTo>
                <a:lnTo>
                  <a:pt x="16" y="16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34" name="Freeform 986"/>
          <p:cNvSpPr>
            <a:spLocks/>
          </p:cNvSpPr>
          <p:nvPr/>
        </p:nvSpPr>
        <p:spPr bwMode="auto">
          <a:xfrm>
            <a:off x="8331200" y="3492500"/>
            <a:ext cx="25400" cy="25400"/>
          </a:xfrm>
          <a:custGeom>
            <a:avLst/>
            <a:gdLst>
              <a:gd name="T0" fmla="*/ 0 w 16"/>
              <a:gd name="T1" fmla="*/ 0 h 16"/>
              <a:gd name="T2" fmla="*/ 0 w 16"/>
              <a:gd name="T3" fmla="*/ 0 h 16"/>
              <a:gd name="T4" fmla="*/ 0 w 16"/>
              <a:gd name="T5" fmla="*/ 0 h 16"/>
              <a:gd name="T6" fmla="*/ 40322500 w 16"/>
              <a:gd name="T7" fmla="*/ 20161250 h 16"/>
              <a:gd name="T8" fmla="*/ 20161250 w 16"/>
              <a:gd name="T9" fmla="*/ 40322500 h 16"/>
              <a:gd name="T10" fmla="*/ 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0"/>
                </a:moveTo>
                <a:lnTo>
                  <a:pt x="0" y="0"/>
                </a:lnTo>
                <a:lnTo>
                  <a:pt x="16" y="8"/>
                </a:lnTo>
                <a:lnTo>
                  <a:pt x="8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35" name="Freeform 987"/>
          <p:cNvSpPr>
            <a:spLocks/>
          </p:cNvSpPr>
          <p:nvPr/>
        </p:nvSpPr>
        <p:spPr bwMode="auto">
          <a:xfrm>
            <a:off x="8331200" y="3479800"/>
            <a:ext cx="25400" cy="25400"/>
          </a:xfrm>
          <a:custGeom>
            <a:avLst/>
            <a:gdLst>
              <a:gd name="T0" fmla="*/ 0 w 16"/>
              <a:gd name="T1" fmla="*/ 20161250 h 16"/>
              <a:gd name="T2" fmla="*/ 20161250 w 16"/>
              <a:gd name="T3" fmla="*/ 0 h 16"/>
              <a:gd name="T4" fmla="*/ 20161250 w 16"/>
              <a:gd name="T5" fmla="*/ 0 h 16"/>
              <a:gd name="T6" fmla="*/ 40322500 w 16"/>
              <a:gd name="T7" fmla="*/ 40322500 h 16"/>
              <a:gd name="T8" fmla="*/ 40322500 w 16"/>
              <a:gd name="T9" fmla="*/ 40322500 h 16"/>
              <a:gd name="T10" fmla="*/ 0 w 16"/>
              <a:gd name="T11" fmla="*/ 2016125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8"/>
                </a:moveTo>
                <a:lnTo>
                  <a:pt x="8" y="0"/>
                </a:lnTo>
                <a:lnTo>
                  <a:pt x="16" y="16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36" name="Freeform 988"/>
          <p:cNvSpPr>
            <a:spLocks/>
          </p:cNvSpPr>
          <p:nvPr/>
        </p:nvSpPr>
        <p:spPr bwMode="auto">
          <a:xfrm>
            <a:off x="8343900" y="3479800"/>
            <a:ext cx="25400" cy="25400"/>
          </a:xfrm>
          <a:custGeom>
            <a:avLst/>
            <a:gdLst>
              <a:gd name="T0" fmla="*/ 0 w 16"/>
              <a:gd name="T1" fmla="*/ 0 h 16"/>
              <a:gd name="T2" fmla="*/ 0 w 16"/>
              <a:gd name="T3" fmla="*/ 0 h 16"/>
              <a:gd name="T4" fmla="*/ 20161250 w 16"/>
              <a:gd name="T5" fmla="*/ 0 h 16"/>
              <a:gd name="T6" fmla="*/ 40322500 w 16"/>
              <a:gd name="T7" fmla="*/ 40322500 h 16"/>
              <a:gd name="T8" fmla="*/ 20161250 w 16"/>
              <a:gd name="T9" fmla="*/ 40322500 h 16"/>
              <a:gd name="T10" fmla="*/ 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  <a:lnTo>
                  <a:pt x="16" y="16"/>
                </a:lnTo>
                <a:lnTo>
                  <a:pt x="8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37" name="Freeform 989"/>
          <p:cNvSpPr>
            <a:spLocks/>
          </p:cNvSpPr>
          <p:nvPr/>
        </p:nvSpPr>
        <p:spPr bwMode="auto">
          <a:xfrm>
            <a:off x="8356600" y="3479800"/>
            <a:ext cx="12700" cy="25400"/>
          </a:xfrm>
          <a:custGeom>
            <a:avLst/>
            <a:gdLst>
              <a:gd name="T0" fmla="*/ 0 w 8"/>
              <a:gd name="T1" fmla="*/ 0 h 16"/>
              <a:gd name="T2" fmla="*/ 0 w 8"/>
              <a:gd name="T3" fmla="*/ 0 h 16"/>
              <a:gd name="T4" fmla="*/ 20161250 w 8"/>
              <a:gd name="T5" fmla="*/ 0 h 16"/>
              <a:gd name="T6" fmla="*/ 20161250 w 8"/>
              <a:gd name="T7" fmla="*/ 40322500 h 16"/>
              <a:gd name="T8" fmla="*/ 0 w 8"/>
              <a:gd name="T9" fmla="*/ 40322500 h 16"/>
              <a:gd name="T10" fmla="*/ 0 w 8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38" name="Freeform 990"/>
          <p:cNvSpPr>
            <a:spLocks/>
          </p:cNvSpPr>
          <p:nvPr/>
        </p:nvSpPr>
        <p:spPr bwMode="auto">
          <a:xfrm>
            <a:off x="8369300" y="3479800"/>
            <a:ext cx="12700" cy="25400"/>
          </a:xfrm>
          <a:custGeom>
            <a:avLst/>
            <a:gdLst>
              <a:gd name="T0" fmla="*/ 0 w 8"/>
              <a:gd name="T1" fmla="*/ 0 h 16"/>
              <a:gd name="T2" fmla="*/ 0 w 8"/>
              <a:gd name="T3" fmla="*/ 0 h 16"/>
              <a:gd name="T4" fmla="*/ 20161250 w 8"/>
              <a:gd name="T5" fmla="*/ 0 h 16"/>
              <a:gd name="T6" fmla="*/ 0 w 8"/>
              <a:gd name="T7" fmla="*/ 40322500 h 16"/>
              <a:gd name="T8" fmla="*/ 0 w 8"/>
              <a:gd name="T9" fmla="*/ 40322500 h 16"/>
              <a:gd name="T10" fmla="*/ 0 w 8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39" name="Freeform 991"/>
          <p:cNvSpPr>
            <a:spLocks/>
          </p:cNvSpPr>
          <p:nvPr/>
        </p:nvSpPr>
        <p:spPr bwMode="auto">
          <a:xfrm>
            <a:off x="8369300" y="3479800"/>
            <a:ext cx="25400" cy="25400"/>
          </a:xfrm>
          <a:custGeom>
            <a:avLst/>
            <a:gdLst>
              <a:gd name="T0" fmla="*/ 20161250 w 16"/>
              <a:gd name="T1" fmla="*/ 0 h 16"/>
              <a:gd name="T2" fmla="*/ 20161250 w 16"/>
              <a:gd name="T3" fmla="*/ 0 h 16"/>
              <a:gd name="T4" fmla="*/ 40322500 w 16"/>
              <a:gd name="T5" fmla="*/ 0 h 16"/>
              <a:gd name="T6" fmla="*/ 20161250 w 16"/>
              <a:gd name="T7" fmla="*/ 40322500 h 16"/>
              <a:gd name="T8" fmla="*/ 0 w 16"/>
              <a:gd name="T9" fmla="*/ 40322500 h 16"/>
              <a:gd name="T10" fmla="*/ 2016125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0"/>
                </a:moveTo>
                <a:lnTo>
                  <a:pt x="8" y="0"/>
                </a:lnTo>
                <a:lnTo>
                  <a:pt x="16" y="0"/>
                </a:lnTo>
                <a:lnTo>
                  <a:pt x="8" y="16"/>
                </a:lnTo>
                <a:lnTo>
                  <a:pt x="0" y="16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40" name="Freeform 992"/>
          <p:cNvSpPr>
            <a:spLocks/>
          </p:cNvSpPr>
          <p:nvPr/>
        </p:nvSpPr>
        <p:spPr bwMode="auto">
          <a:xfrm>
            <a:off x="8382000" y="3479800"/>
            <a:ext cx="25400" cy="25400"/>
          </a:xfrm>
          <a:custGeom>
            <a:avLst/>
            <a:gdLst>
              <a:gd name="T0" fmla="*/ 20161250 w 16"/>
              <a:gd name="T1" fmla="*/ 0 h 16"/>
              <a:gd name="T2" fmla="*/ 20161250 w 16"/>
              <a:gd name="T3" fmla="*/ 0 h 16"/>
              <a:gd name="T4" fmla="*/ 40322500 w 16"/>
              <a:gd name="T5" fmla="*/ 0 h 16"/>
              <a:gd name="T6" fmla="*/ 20161250 w 16"/>
              <a:gd name="T7" fmla="*/ 40322500 h 16"/>
              <a:gd name="T8" fmla="*/ 0 w 16"/>
              <a:gd name="T9" fmla="*/ 40322500 h 16"/>
              <a:gd name="T10" fmla="*/ 2016125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0"/>
                </a:moveTo>
                <a:lnTo>
                  <a:pt x="8" y="0"/>
                </a:lnTo>
                <a:lnTo>
                  <a:pt x="16" y="0"/>
                </a:lnTo>
                <a:lnTo>
                  <a:pt x="8" y="16"/>
                </a:lnTo>
                <a:lnTo>
                  <a:pt x="0" y="16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41" name="Freeform 993"/>
          <p:cNvSpPr>
            <a:spLocks/>
          </p:cNvSpPr>
          <p:nvPr/>
        </p:nvSpPr>
        <p:spPr bwMode="auto">
          <a:xfrm>
            <a:off x="8394700" y="3479800"/>
            <a:ext cx="25400" cy="38100"/>
          </a:xfrm>
          <a:custGeom>
            <a:avLst/>
            <a:gdLst>
              <a:gd name="T0" fmla="*/ 20161250 w 16"/>
              <a:gd name="T1" fmla="*/ 0 h 24"/>
              <a:gd name="T2" fmla="*/ 20161250 w 16"/>
              <a:gd name="T3" fmla="*/ 0 h 24"/>
              <a:gd name="T4" fmla="*/ 40322500 w 16"/>
              <a:gd name="T5" fmla="*/ 20161250 h 24"/>
              <a:gd name="T6" fmla="*/ 20161250 w 16"/>
              <a:gd name="T7" fmla="*/ 60483750 h 24"/>
              <a:gd name="T8" fmla="*/ 0 w 16"/>
              <a:gd name="T9" fmla="*/ 40322500 h 24"/>
              <a:gd name="T10" fmla="*/ 20161250 w 16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8" y="0"/>
                </a:moveTo>
                <a:lnTo>
                  <a:pt x="8" y="0"/>
                </a:lnTo>
                <a:lnTo>
                  <a:pt x="16" y="8"/>
                </a:lnTo>
                <a:lnTo>
                  <a:pt x="8" y="24"/>
                </a:lnTo>
                <a:lnTo>
                  <a:pt x="0" y="16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42" name="Freeform 994"/>
          <p:cNvSpPr>
            <a:spLocks/>
          </p:cNvSpPr>
          <p:nvPr/>
        </p:nvSpPr>
        <p:spPr bwMode="auto">
          <a:xfrm>
            <a:off x="8407400" y="3492500"/>
            <a:ext cx="25400" cy="25400"/>
          </a:xfrm>
          <a:custGeom>
            <a:avLst/>
            <a:gdLst>
              <a:gd name="T0" fmla="*/ 20161250 w 16"/>
              <a:gd name="T1" fmla="*/ 0 h 16"/>
              <a:gd name="T2" fmla="*/ 20161250 w 16"/>
              <a:gd name="T3" fmla="*/ 0 h 16"/>
              <a:gd name="T4" fmla="*/ 40322500 w 16"/>
              <a:gd name="T5" fmla="*/ 20161250 h 16"/>
              <a:gd name="T6" fmla="*/ 20161250 w 16"/>
              <a:gd name="T7" fmla="*/ 40322500 h 16"/>
              <a:gd name="T8" fmla="*/ 0 w 16"/>
              <a:gd name="T9" fmla="*/ 40322500 h 16"/>
              <a:gd name="T10" fmla="*/ 2016125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0"/>
                </a:moveTo>
                <a:lnTo>
                  <a:pt x="8" y="0"/>
                </a:lnTo>
                <a:lnTo>
                  <a:pt x="16" y="8"/>
                </a:lnTo>
                <a:lnTo>
                  <a:pt x="8" y="16"/>
                </a:lnTo>
                <a:lnTo>
                  <a:pt x="0" y="16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43" name="Freeform 995"/>
          <p:cNvSpPr>
            <a:spLocks/>
          </p:cNvSpPr>
          <p:nvPr/>
        </p:nvSpPr>
        <p:spPr bwMode="auto">
          <a:xfrm>
            <a:off x="8420100" y="3505200"/>
            <a:ext cx="38100" cy="38100"/>
          </a:xfrm>
          <a:custGeom>
            <a:avLst/>
            <a:gdLst>
              <a:gd name="T0" fmla="*/ 20161250 w 24"/>
              <a:gd name="T1" fmla="*/ 0 h 24"/>
              <a:gd name="T2" fmla="*/ 20161250 w 24"/>
              <a:gd name="T3" fmla="*/ 0 h 24"/>
              <a:gd name="T4" fmla="*/ 60483750 w 24"/>
              <a:gd name="T5" fmla="*/ 20161250 h 24"/>
              <a:gd name="T6" fmla="*/ 20161250 w 24"/>
              <a:gd name="T7" fmla="*/ 60483750 h 24"/>
              <a:gd name="T8" fmla="*/ 0 w 24"/>
              <a:gd name="T9" fmla="*/ 20161250 h 24"/>
              <a:gd name="T10" fmla="*/ 20161250 w 2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8" y="0"/>
                </a:moveTo>
                <a:lnTo>
                  <a:pt x="8" y="0"/>
                </a:lnTo>
                <a:lnTo>
                  <a:pt x="24" y="8"/>
                </a:lnTo>
                <a:lnTo>
                  <a:pt x="8" y="24"/>
                </a:ln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44" name="Freeform 996"/>
          <p:cNvSpPr>
            <a:spLocks/>
          </p:cNvSpPr>
          <p:nvPr/>
        </p:nvSpPr>
        <p:spPr bwMode="auto">
          <a:xfrm>
            <a:off x="8432800" y="3517900"/>
            <a:ext cx="38100" cy="25400"/>
          </a:xfrm>
          <a:custGeom>
            <a:avLst/>
            <a:gdLst>
              <a:gd name="T0" fmla="*/ 40322500 w 24"/>
              <a:gd name="T1" fmla="*/ 0 h 16"/>
              <a:gd name="T2" fmla="*/ 40322500 w 24"/>
              <a:gd name="T3" fmla="*/ 0 h 16"/>
              <a:gd name="T4" fmla="*/ 60483750 w 24"/>
              <a:gd name="T5" fmla="*/ 20161250 h 16"/>
              <a:gd name="T6" fmla="*/ 20161250 w 24"/>
              <a:gd name="T7" fmla="*/ 40322500 h 16"/>
              <a:gd name="T8" fmla="*/ 0 w 24"/>
              <a:gd name="T9" fmla="*/ 40322500 h 16"/>
              <a:gd name="T10" fmla="*/ 40322500 w 24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16" y="0"/>
                </a:moveTo>
                <a:lnTo>
                  <a:pt x="16" y="0"/>
                </a:lnTo>
                <a:lnTo>
                  <a:pt x="24" y="8"/>
                </a:lnTo>
                <a:lnTo>
                  <a:pt x="8" y="16"/>
                </a:lnTo>
                <a:lnTo>
                  <a:pt x="0" y="16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45" name="Freeform 997"/>
          <p:cNvSpPr>
            <a:spLocks/>
          </p:cNvSpPr>
          <p:nvPr/>
        </p:nvSpPr>
        <p:spPr bwMode="auto">
          <a:xfrm>
            <a:off x="8445500" y="3530600"/>
            <a:ext cx="38100" cy="38100"/>
          </a:xfrm>
          <a:custGeom>
            <a:avLst/>
            <a:gdLst>
              <a:gd name="T0" fmla="*/ 40322500 w 24"/>
              <a:gd name="T1" fmla="*/ 0 h 24"/>
              <a:gd name="T2" fmla="*/ 40322500 w 24"/>
              <a:gd name="T3" fmla="*/ 0 h 24"/>
              <a:gd name="T4" fmla="*/ 60483750 w 24"/>
              <a:gd name="T5" fmla="*/ 20161250 h 24"/>
              <a:gd name="T6" fmla="*/ 20161250 w 24"/>
              <a:gd name="T7" fmla="*/ 60483750 h 24"/>
              <a:gd name="T8" fmla="*/ 0 w 24"/>
              <a:gd name="T9" fmla="*/ 20161250 h 24"/>
              <a:gd name="T10" fmla="*/ 40322500 w 2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16" y="0"/>
                </a:moveTo>
                <a:lnTo>
                  <a:pt x="16" y="0"/>
                </a:lnTo>
                <a:lnTo>
                  <a:pt x="24" y="8"/>
                </a:lnTo>
                <a:lnTo>
                  <a:pt x="8" y="24"/>
                </a:ln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46" name="Freeform 998"/>
          <p:cNvSpPr>
            <a:spLocks/>
          </p:cNvSpPr>
          <p:nvPr/>
        </p:nvSpPr>
        <p:spPr bwMode="auto">
          <a:xfrm>
            <a:off x="8458200" y="3543300"/>
            <a:ext cx="38100" cy="38100"/>
          </a:xfrm>
          <a:custGeom>
            <a:avLst/>
            <a:gdLst>
              <a:gd name="T0" fmla="*/ 40322500 w 24"/>
              <a:gd name="T1" fmla="*/ 0 h 24"/>
              <a:gd name="T2" fmla="*/ 40322500 w 24"/>
              <a:gd name="T3" fmla="*/ 0 h 24"/>
              <a:gd name="T4" fmla="*/ 60483750 w 24"/>
              <a:gd name="T5" fmla="*/ 40322500 h 24"/>
              <a:gd name="T6" fmla="*/ 40322500 w 24"/>
              <a:gd name="T7" fmla="*/ 60483750 h 24"/>
              <a:gd name="T8" fmla="*/ 0 w 24"/>
              <a:gd name="T9" fmla="*/ 40322500 h 24"/>
              <a:gd name="T10" fmla="*/ 40322500 w 2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16" y="0"/>
                </a:moveTo>
                <a:lnTo>
                  <a:pt x="16" y="0"/>
                </a:lnTo>
                <a:lnTo>
                  <a:pt x="24" y="16"/>
                </a:lnTo>
                <a:lnTo>
                  <a:pt x="16" y="24"/>
                </a:lnTo>
                <a:lnTo>
                  <a:pt x="0" y="16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47" name="Freeform 999"/>
          <p:cNvSpPr>
            <a:spLocks/>
          </p:cNvSpPr>
          <p:nvPr/>
        </p:nvSpPr>
        <p:spPr bwMode="auto">
          <a:xfrm>
            <a:off x="8483600" y="3568700"/>
            <a:ext cx="38100" cy="38100"/>
          </a:xfrm>
          <a:custGeom>
            <a:avLst/>
            <a:gdLst>
              <a:gd name="T0" fmla="*/ 20161250 w 24"/>
              <a:gd name="T1" fmla="*/ 0 h 24"/>
              <a:gd name="T2" fmla="*/ 20161250 w 24"/>
              <a:gd name="T3" fmla="*/ 0 h 24"/>
              <a:gd name="T4" fmla="*/ 60483750 w 24"/>
              <a:gd name="T5" fmla="*/ 40322500 h 24"/>
              <a:gd name="T6" fmla="*/ 20161250 w 24"/>
              <a:gd name="T7" fmla="*/ 60483750 h 24"/>
              <a:gd name="T8" fmla="*/ 0 w 24"/>
              <a:gd name="T9" fmla="*/ 20161250 h 24"/>
              <a:gd name="T10" fmla="*/ 20161250 w 2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8" y="0"/>
                </a:moveTo>
                <a:lnTo>
                  <a:pt x="8" y="0"/>
                </a:lnTo>
                <a:lnTo>
                  <a:pt x="24" y="16"/>
                </a:lnTo>
                <a:lnTo>
                  <a:pt x="8" y="24"/>
                </a:ln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48" name="Freeform 1000"/>
          <p:cNvSpPr>
            <a:spLocks/>
          </p:cNvSpPr>
          <p:nvPr/>
        </p:nvSpPr>
        <p:spPr bwMode="auto">
          <a:xfrm>
            <a:off x="8496300" y="3594100"/>
            <a:ext cx="38100" cy="38100"/>
          </a:xfrm>
          <a:custGeom>
            <a:avLst/>
            <a:gdLst>
              <a:gd name="T0" fmla="*/ 40322500 w 24"/>
              <a:gd name="T1" fmla="*/ 0 h 24"/>
              <a:gd name="T2" fmla="*/ 40322500 w 24"/>
              <a:gd name="T3" fmla="*/ 0 h 24"/>
              <a:gd name="T4" fmla="*/ 60483750 w 24"/>
              <a:gd name="T5" fmla="*/ 40322500 h 24"/>
              <a:gd name="T6" fmla="*/ 40322500 w 24"/>
              <a:gd name="T7" fmla="*/ 60483750 h 24"/>
              <a:gd name="T8" fmla="*/ 0 w 24"/>
              <a:gd name="T9" fmla="*/ 20161250 h 24"/>
              <a:gd name="T10" fmla="*/ 40322500 w 2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16" y="0"/>
                </a:moveTo>
                <a:lnTo>
                  <a:pt x="16" y="0"/>
                </a:lnTo>
                <a:lnTo>
                  <a:pt x="24" y="16"/>
                </a:lnTo>
                <a:lnTo>
                  <a:pt x="16" y="24"/>
                </a:ln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49" name="Freeform 1001"/>
          <p:cNvSpPr>
            <a:spLocks/>
          </p:cNvSpPr>
          <p:nvPr/>
        </p:nvSpPr>
        <p:spPr bwMode="auto">
          <a:xfrm>
            <a:off x="8521700" y="3619500"/>
            <a:ext cx="25400" cy="38100"/>
          </a:xfrm>
          <a:custGeom>
            <a:avLst/>
            <a:gdLst>
              <a:gd name="T0" fmla="*/ 20161250 w 16"/>
              <a:gd name="T1" fmla="*/ 0 h 24"/>
              <a:gd name="T2" fmla="*/ 20161250 w 16"/>
              <a:gd name="T3" fmla="*/ 0 h 24"/>
              <a:gd name="T4" fmla="*/ 40322500 w 16"/>
              <a:gd name="T5" fmla="*/ 40322500 h 24"/>
              <a:gd name="T6" fmla="*/ 20161250 w 16"/>
              <a:gd name="T7" fmla="*/ 60483750 h 24"/>
              <a:gd name="T8" fmla="*/ 0 w 16"/>
              <a:gd name="T9" fmla="*/ 20161250 h 24"/>
              <a:gd name="T10" fmla="*/ 20161250 w 16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8" y="0"/>
                </a:moveTo>
                <a:lnTo>
                  <a:pt x="8" y="0"/>
                </a:lnTo>
                <a:lnTo>
                  <a:pt x="16" y="16"/>
                </a:lnTo>
                <a:lnTo>
                  <a:pt x="8" y="24"/>
                </a:ln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50" name="Freeform 1002"/>
          <p:cNvSpPr>
            <a:spLocks/>
          </p:cNvSpPr>
          <p:nvPr/>
        </p:nvSpPr>
        <p:spPr bwMode="auto">
          <a:xfrm>
            <a:off x="8534400" y="3644900"/>
            <a:ext cx="25400" cy="25400"/>
          </a:xfrm>
          <a:custGeom>
            <a:avLst/>
            <a:gdLst>
              <a:gd name="T0" fmla="*/ 20161250 w 16"/>
              <a:gd name="T1" fmla="*/ 0 h 16"/>
              <a:gd name="T2" fmla="*/ 20161250 w 16"/>
              <a:gd name="T3" fmla="*/ 0 h 16"/>
              <a:gd name="T4" fmla="*/ 40322500 w 16"/>
              <a:gd name="T5" fmla="*/ 20161250 h 16"/>
              <a:gd name="T6" fmla="*/ 0 w 16"/>
              <a:gd name="T7" fmla="*/ 40322500 h 16"/>
              <a:gd name="T8" fmla="*/ 0 w 16"/>
              <a:gd name="T9" fmla="*/ 20161250 h 16"/>
              <a:gd name="T10" fmla="*/ 2016125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0"/>
                </a:moveTo>
                <a:lnTo>
                  <a:pt x="8" y="0"/>
                </a:lnTo>
                <a:lnTo>
                  <a:pt x="16" y="8"/>
                </a:lnTo>
                <a:lnTo>
                  <a:pt x="0" y="16"/>
                </a:ln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51" name="Freeform 1003"/>
          <p:cNvSpPr>
            <a:spLocks/>
          </p:cNvSpPr>
          <p:nvPr/>
        </p:nvSpPr>
        <p:spPr bwMode="auto">
          <a:xfrm>
            <a:off x="8534400" y="3657600"/>
            <a:ext cx="38100" cy="25400"/>
          </a:xfrm>
          <a:custGeom>
            <a:avLst/>
            <a:gdLst>
              <a:gd name="T0" fmla="*/ 40322500 w 24"/>
              <a:gd name="T1" fmla="*/ 0 h 16"/>
              <a:gd name="T2" fmla="*/ 40322500 w 24"/>
              <a:gd name="T3" fmla="*/ 0 h 16"/>
              <a:gd name="T4" fmla="*/ 60483750 w 24"/>
              <a:gd name="T5" fmla="*/ 20161250 h 16"/>
              <a:gd name="T6" fmla="*/ 20161250 w 24"/>
              <a:gd name="T7" fmla="*/ 40322500 h 16"/>
              <a:gd name="T8" fmla="*/ 0 w 24"/>
              <a:gd name="T9" fmla="*/ 20161250 h 16"/>
              <a:gd name="T10" fmla="*/ 40322500 w 24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16" y="0"/>
                </a:moveTo>
                <a:lnTo>
                  <a:pt x="16" y="0"/>
                </a:lnTo>
                <a:lnTo>
                  <a:pt x="24" y="8"/>
                </a:ln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52" name="Freeform 1004"/>
          <p:cNvSpPr>
            <a:spLocks/>
          </p:cNvSpPr>
          <p:nvPr/>
        </p:nvSpPr>
        <p:spPr bwMode="auto">
          <a:xfrm>
            <a:off x="8547100" y="3670300"/>
            <a:ext cx="25400" cy="25400"/>
          </a:xfrm>
          <a:custGeom>
            <a:avLst/>
            <a:gdLst>
              <a:gd name="T0" fmla="*/ 40322500 w 16"/>
              <a:gd name="T1" fmla="*/ 0 h 16"/>
              <a:gd name="T2" fmla="*/ 40322500 w 16"/>
              <a:gd name="T3" fmla="*/ 0 h 16"/>
              <a:gd name="T4" fmla="*/ 40322500 w 16"/>
              <a:gd name="T5" fmla="*/ 20161250 h 16"/>
              <a:gd name="T6" fmla="*/ 0 w 16"/>
              <a:gd name="T7" fmla="*/ 40322500 h 16"/>
              <a:gd name="T8" fmla="*/ 0 w 16"/>
              <a:gd name="T9" fmla="*/ 20161250 h 16"/>
              <a:gd name="T10" fmla="*/ 4032250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0"/>
                </a:moveTo>
                <a:lnTo>
                  <a:pt x="16" y="0"/>
                </a:lnTo>
                <a:lnTo>
                  <a:pt x="16" y="8"/>
                </a:lnTo>
                <a:lnTo>
                  <a:pt x="0" y="16"/>
                </a:ln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53" name="Freeform 1005"/>
          <p:cNvSpPr>
            <a:spLocks/>
          </p:cNvSpPr>
          <p:nvPr/>
        </p:nvSpPr>
        <p:spPr bwMode="auto">
          <a:xfrm>
            <a:off x="8547100" y="3683000"/>
            <a:ext cx="38100" cy="25400"/>
          </a:xfrm>
          <a:custGeom>
            <a:avLst/>
            <a:gdLst>
              <a:gd name="T0" fmla="*/ 40322500 w 24"/>
              <a:gd name="T1" fmla="*/ 0 h 16"/>
              <a:gd name="T2" fmla="*/ 40322500 w 24"/>
              <a:gd name="T3" fmla="*/ 0 h 16"/>
              <a:gd name="T4" fmla="*/ 60483750 w 24"/>
              <a:gd name="T5" fmla="*/ 20161250 h 16"/>
              <a:gd name="T6" fmla="*/ 20161250 w 24"/>
              <a:gd name="T7" fmla="*/ 40322500 h 16"/>
              <a:gd name="T8" fmla="*/ 0 w 24"/>
              <a:gd name="T9" fmla="*/ 20161250 h 16"/>
              <a:gd name="T10" fmla="*/ 40322500 w 24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16" y="0"/>
                </a:moveTo>
                <a:lnTo>
                  <a:pt x="16" y="0"/>
                </a:lnTo>
                <a:lnTo>
                  <a:pt x="24" y="8"/>
                </a:ln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54" name="Freeform 1006"/>
          <p:cNvSpPr>
            <a:spLocks/>
          </p:cNvSpPr>
          <p:nvPr/>
        </p:nvSpPr>
        <p:spPr bwMode="auto">
          <a:xfrm>
            <a:off x="8559800" y="3695700"/>
            <a:ext cx="38100" cy="25400"/>
          </a:xfrm>
          <a:custGeom>
            <a:avLst/>
            <a:gdLst>
              <a:gd name="T0" fmla="*/ 40322500 w 24"/>
              <a:gd name="T1" fmla="*/ 0 h 16"/>
              <a:gd name="T2" fmla="*/ 40322500 w 24"/>
              <a:gd name="T3" fmla="*/ 0 h 16"/>
              <a:gd name="T4" fmla="*/ 60483750 w 24"/>
              <a:gd name="T5" fmla="*/ 40322500 h 16"/>
              <a:gd name="T6" fmla="*/ 20161250 w 24"/>
              <a:gd name="T7" fmla="*/ 40322500 h 16"/>
              <a:gd name="T8" fmla="*/ 0 w 24"/>
              <a:gd name="T9" fmla="*/ 20161250 h 16"/>
              <a:gd name="T10" fmla="*/ 40322500 w 24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16" y="0"/>
                </a:moveTo>
                <a:lnTo>
                  <a:pt x="16" y="0"/>
                </a:lnTo>
                <a:lnTo>
                  <a:pt x="24" y="16"/>
                </a:ln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55" name="Freeform 1007"/>
          <p:cNvSpPr>
            <a:spLocks/>
          </p:cNvSpPr>
          <p:nvPr/>
        </p:nvSpPr>
        <p:spPr bwMode="auto">
          <a:xfrm>
            <a:off x="8572500" y="3721100"/>
            <a:ext cx="25400" cy="25400"/>
          </a:xfrm>
          <a:custGeom>
            <a:avLst/>
            <a:gdLst>
              <a:gd name="T0" fmla="*/ 40322500 w 16"/>
              <a:gd name="T1" fmla="*/ 0 h 16"/>
              <a:gd name="T2" fmla="*/ 40322500 w 16"/>
              <a:gd name="T3" fmla="*/ 0 h 16"/>
              <a:gd name="T4" fmla="*/ 40322500 w 16"/>
              <a:gd name="T5" fmla="*/ 20161250 h 16"/>
              <a:gd name="T6" fmla="*/ 20161250 w 16"/>
              <a:gd name="T7" fmla="*/ 40322500 h 16"/>
              <a:gd name="T8" fmla="*/ 0 w 16"/>
              <a:gd name="T9" fmla="*/ 0 h 16"/>
              <a:gd name="T10" fmla="*/ 4032250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0"/>
                </a:moveTo>
                <a:lnTo>
                  <a:pt x="16" y="0"/>
                </a:lnTo>
                <a:lnTo>
                  <a:pt x="16" y="8"/>
                </a:lnTo>
                <a:lnTo>
                  <a:pt x="8" y="16"/>
                </a:ln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56" name="Freeform 1008"/>
          <p:cNvSpPr>
            <a:spLocks/>
          </p:cNvSpPr>
          <p:nvPr/>
        </p:nvSpPr>
        <p:spPr bwMode="auto">
          <a:xfrm>
            <a:off x="8585200" y="3733800"/>
            <a:ext cx="25400" cy="38100"/>
          </a:xfrm>
          <a:custGeom>
            <a:avLst/>
            <a:gdLst>
              <a:gd name="T0" fmla="*/ 20161250 w 16"/>
              <a:gd name="T1" fmla="*/ 0 h 24"/>
              <a:gd name="T2" fmla="*/ 20161250 w 16"/>
              <a:gd name="T3" fmla="*/ 0 h 24"/>
              <a:gd name="T4" fmla="*/ 40322500 w 16"/>
              <a:gd name="T5" fmla="*/ 40322500 h 24"/>
              <a:gd name="T6" fmla="*/ 20161250 w 16"/>
              <a:gd name="T7" fmla="*/ 60483750 h 24"/>
              <a:gd name="T8" fmla="*/ 0 w 16"/>
              <a:gd name="T9" fmla="*/ 20161250 h 24"/>
              <a:gd name="T10" fmla="*/ 20161250 w 16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8" y="0"/>
                </a:moveTo>
                <a:lnTo>
                  <a:pt x="8" y="0"/>
                </a:lnTo>
                <a:lnTo>
                  <a:pt x="16" y="16"/>
                </a:lnTo>
                <a:lnTo>
                  <a:pt x="8" y="24"/>
                </a:ln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57" name="Freeform 1009"/>
          <p:cNvSpPr>
            <a:spLocks/>
          </p:cNvSpPr>
          <p:nvPr/>
        </p:nvSpPr>
        <p:spPr bwMode="auto">
          <a:xfrm>
            <a:off x="8585200" y="3759200"/>
            <a:ext cx="38100" cy="38100"/>
          </a:xfrm>
          <a:custGeom>
            <a:avLst/>
            <a:gdLst>
              <a:gd name="T0" fmla="*/ 40322500 w 24"/>
              <a:gd name="T1" fmla="*/ 0 h 24"/>
              <a:gd name="T2" fmla="*/ 40322500 w 24"/>
              <a:gd name="T3" fmla="*/ 0 h 24"/>
              <a:gd name="T4" fmla="*/ 60483750 w 24"/>
              <a:gd name="T5" fmla="*/ 40322500 h 24"/>
              <a:gd name="T6" fmla="*/ 20161250 w 24"/>
              <a:gd name="T7" fmla="*/ 60483750 h 24"/>
              <a:gd name="T8" fmla="*/ 0 w 24"/>
              <a:gd name="T9" fmla="*/ 20161250 h 24"/>
              <a:gd name="T10" fmla="*/ 40322500 w 2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16" y="0"/>
                </a:moveTo>
                <a:lnTo>
                  <a:pt x="16" y="0"/>
                </a:lnTo>
                <a:lnTo>
                  <a:pt x="24" y="16"/>
                </a:lnTo>
                <a:lnTo>
                  <a:pt x="8" y="24"/>
                </a:ln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58" name="Freeform 1010"/>
          <p:cNvSpPr>
            <a:spLocks/>
          </p:cNvSpPr>
          <p:nvPr/>
        </p:nvSpPr>
        <p:spPr bwMode="auto">
          <a:xfrm>
            <a:off x="8597900" y="3784600"/>
            <a:ext cx="38100" cy="25400"/>
          </a:xfrm>
          <a:custGeom>
            <a:avLst/>
            <a:gdLst>
              <a:gd name="T0" fmla="*/ 40322500 w 24"/>
              <a:gd name="T1" fmla="*/ 0 h 16"/>
              <a:gd name="T2" fmla="*/ 40322500 w 24"/>
              <a:gd name="T3" fmla="*/ 0 h 16"/>
              <a:gd name="T4" fmla="*/ 60483750 w 24"/>
              <a:gd name="T5" fmla="*/ 20161250 h 16"/>
              <a:gd name="T6" fmla="*/ 20161250 w 24"/>
              <a:gd name="T7" fmla="*/ 40322500 h 16"/>
              <a:gd name="T8" fmla="*/ 0 w 24"/>
              <a:gd name="T9" fmla="*/ 20161250 h 16"/>
              <a:gd name="T10" fmla="*/ 40322500 w 24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6"/>
              <a:gd name="T20" fmla="*/ 24 w 24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6">
                <a:moveTo>
                  <a:pt x="16" y="0"/>
                </a:moveTo>
                <a:lnTo>
                  <a:pt x="16" y="0"/>
                </a:lnTo>
                <a:lnTo>
                  <a:pt x="24" y="8"/>
                </a:ln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59" name="Freeform 1011"/>
          <p:cNvSpPr>
            <a:spLocks/>
          </p:cNvSpPr>
          <p:nvPr/>
        </p:nvSpPr>
        <p:spPr bwMode="auto">
          <a:xfrm>
            <a:off x="8610600" y="3797300"/>
            <a:ext cx="25400" cy="25400"/>
          </a:xfrm>
          <a:custGeom>
            <a:avLst/>
            <a:gdLst>
              <a:gd name="T0" fmla="*/ 40322500 w 16"/>
              <a:gd name="T1" fmla="*/ 0 h 16"/>
              <a:gd name="T2" fmla="*/ 40322500 w 16"/>
              <a:gd name="T3" fmla="*/ 20161250 h 16"/>
              <a:gd name="T4" fmla="*/ 40322500 w 16"/>
              <a:gd name="T5" fmla="*/ 40322500 h 16"/>
              <a:gd name="T6" fmla="*/ 0 w 16"/>
              <a:gd name="T7" fmla="*/ 40322500 h 16"/>
              <a:gd name="T8" fmla="*/ 0 w 16"/>
              <a:gd name="T9" fmla="*/ 20161250 h 16"/>
              <a:gd name="T10" fmla="*/ 40322500 w 16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16" y="0"/>
                </a:moveTo>
                <a:lnTo>
                  <a:pt x="16" y="8"/>
                </a:lnTo>
                <a:lnTo>
                  <a:pt x="16" y="16"/>
                </a:lnTo>
                <a:lnTo>
                  <a:pt x="0" y="16"/>
                </a:ln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60" name="Freeform 1012"/>
          <p:cNvSpPr>
            <a:spLocks/>
          </p:cNvSpPr>
          <p:nvPr/>
        </p:nvSpPr>
        <p:spPr bwMode="auto">
          <a:xfrm>
            <a:off x="8610600" y="3822700"/>
            <a:ext cx="38100" cy="38100"/>
          </a:xfrm>
          <a:custGeom>
            <a:avLst/>
            <a:gdLst>
              <a:gd name="T0" fmla="*/ 40322500 w 24"/>
              <a:gd name="T1" fmla="*/ 0 h 24"/>
              <a:gd name="T2" fmla="*/ 40322500 w 24"/>
              <a:gd name="T3" fmla="*/ 0 h 24"/>
              <a:gd name="T4" fmla="*/ 60483750 w 24"/>
              <a:gd name="T5" fmla="*/ 40322500 h 24"/>
              <a:gd name="T6" fmla="*/ 20161250 w 24"/>
              <a:gd name="T7" fmla="*/ 60483750 h 24"/>
              <a:gd name="T8" fmla="*/ 0 w 24"/>
              <a:gd name="T9" fmla="*/ 0 h 24"/>
              <a:gd name="T10" fmla="*/ 40322500 w 2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16" y="0"/>
                </a:moveTo>
                <a:lnTo>
                  <a:pt x="16" y="0"/>
                </a:lnTo>
                <a:lnTo>
                  <a:pt x="24" y="16"/>
                </a:lnTo>
                <a:lnTo>
                  <a:pt x="8" y="24"/>
                </a:ln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61" name="Freeform 1013"/>
          <p:cNvSpPr>
            <a:spLocks/>
          </p:cNvSpPr>
          <p:nvPr/>
        </p:nvSpPr>
        <p:spPr bwMode="auto">
          <a:xfrm>
            <a:off x="8623300" y="3848100"/>
            <a:ext cx="25400" cy="38100"/>
          </a:xfrm>
          <a:custGeom>
            <a:avLst/>
            <a:gdLst>
              <a:gd name="T0" fmla="*/ 40322500 w 16"/>
              <a:gd name="T1" fmla="*/ 0 h 24"/>
              <a:gd name="T2" fmla="*/ 40322500 w 16"/>
              <a:gd name="T3" fmla="*/ 20161250 h 24"/>
              <a:gd name="T4" fmla="*/ 40322500 w 16"/>
              <a:gd name="T5" fmla="*/ 60483750 h 24"/>
              <a:gd name="T6" fmla="*/ 0 w 16"/>
              <a:gd name="T7" fmla="*/ 60483750 h 24"/>
              <a:gd name="T8" fmla="*/ 0 w 16"/>
              <a:gd name="T9" fmla="*/ 0 h 24"/>
              <a:gd name="T10" fmla="*/ 40322500 w 16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16" y="0"/>
                </a:moveTo>
                <a:lnTo>
                  <a:pt x="16" y="8"/>
                </a:lnTo>
                <a:lnTo>
                  <a:pt x="16" y="24"/>
                </a:lnTo>
                <a:lnTo>
                  <a:pt x="0" y="24"/>
                </a:ln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62" name="Freeform 1014"/>
          <p:cNvSpPr>
            <a:spLocks/>
          </p:cNvSpPr>
          <p:nvPr/>
        </p:nvSpPr>
        <p:spPr bwMode="auto">
          <a:xfrm>
            <a:off x="8610600" y="3886200"/>
            <a:ext cx="38100" cy="38100"/>
          </a:xfrm>
          <a:custGeom>
            <a:avLst/>
            <a:gdLst>
              <a:gd name="T0" fmla="*/ 60483750 w 24"/>
              <a:gd name="T1" fmla="*/ 0 h 24"/>
              <a:gd name="T2" fmla="*/ 60483750 w 24"/>
              <a:gd name="T3" fmla="*/ 20161250 h 24"/>
              <a:gd name="T4" fmla="*/ 40322500 w 24"/>
              <a:gd name="T5" fmla="*/ 60483750 h 24"/>
              <a:gd name="T6" fmla="*/ 0 w 24"/>
              <a:gd name="T7" fmla="*/ 60483750 h 24"/>
              <a:gd name="T8" fmla="*/ 20161250 w 24"/>
              <a:gd name="T9" fmla="*/ 0 h 24"/>
              <a:gd name="T10" fmla="*/ 60483750 w 24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24" y="0"/>
                </a:moveTo>
                <a:lnTo>
                  <a:pt x="24" y="8"/>
                </a:lnTo>
                <a:lnTo>
                  <a:pt x="16" y="24"/>
                </a:lnTo>
                <a:lnTo>
                  <a:pt x="0" y="24"/>
                </a:lnTo>
                <a:lnTo>
                  <a:pt x="8" y="0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63" name="Freeform 1015"/>
          <p:cNvSpPr>
            <a:spLocks/>
          </p:cNvSpPr>
          <p:nvPr/>
        </p:nvSpPr>
        <p:spPr bwMode="auto">
          <a:xfrm>
            <a:off x="8597900" y="3911600"/>
            <a:ext cx="38100" cy="38100"/>
          </a:xfrm>
          <a:custGeom>
            <a:avLst/>
            <a:gdLst>
              <a:gd name="T0" fmla="*/ 60483750 w 24"/>
              <a:gd name="T1" fmla="*/ 20161250 h 24"/>
              <a:gd name="T2" fmla="*/ 60483750 w 24"/>
              <a:gd name="T3" fmla="*/ 20161250 h 24"/>
              <a:gd name="T4" fmla="*/ 40322500 w 24"/>
              <a:gd name="T5" fmla="*/ 60483750 h 24"/>
              <a:gd name="T6" fmla="*/ 0 w 24"/>
              <a:gd name="T7" fmla="*/ 40322500 h 24"/>
              <a:gd name="T8" fmla="*/ 20161250 w 24"/>
              <a:gd name="T9" fmla="*/ 0 h 24"/>
              <a:gd name="T10" fmla="*/ 60483750 w 24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24" y="8"/>
                </a:moveTo>
                <a:lnTo>
                  <a:pt x="24" y="8"/>
                </a:lnTo>
                <a:lnTo>
                  <a:pt x="16" y="24"/>
                </a:lnTo>
                <a:lnTo>
                  <a:pt x="0" y="16"/>
                </a:lnTo>
                <a:lnTo>
                  <a:pt x="8" y="0"/>
                </a:lnTo>
                <a:lnTo>
                  <a:pt x="24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64" name="Freeform 1016"/>
          <p:cNvSpPr>
            <a:spLocks/>
          </p:cNvSpPr>
          <p:nvPr/>
        </p:nvSpPr>
        <p:spPr bwMode="auto">
          <a:xfrm>
            <a:off x="8585200" y="3937000"/>
            <a:ext cx="38100" cy="38100"/>
          </a:xfrm>
          <a:custGeom>
            <a:avLst/>
            <a:gdLst>
              <a:gd name="T0" fmla="*/ 60483750 w 24"/>
              <a:gd name="T1" fmla="*/ 20161250 h 24"/>
              <a:gd name="T2" fmla="*/ 40322500 w 24"/>
              <a:gd name="T3" fmla="*/ 40322500 h 24"/>
              <a:gd name="T4" fmla="*/ 20161250 w 24"/>
              <a:gd name="T5" fmla="*/ 60483750 h 24"/>
              <a:gd name="T6" fmla="*/ 0 w 24"/>
              <a:gd name="T7" fmla="*/ 40322500 h 24"/>
              <a:gd name="T8" fmla="*/ 20161250 w 24"/>
              <a:gd name="T9" fmla="*/ 0 h 24"/>
              <a:gd name="T10" fmla="*/ 60483750 w 24"/>
              <a:gd name="T11" fmla="*/ 2016125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4"/>
              <a:gd name="T20" fmla="*/ 24 w 24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4">
                <a:moveTo>
                  <a:pt x="24" y="8"/>
                </a:moveTo>
                <a:lnTo>
                  <a:pt x="16" y="16"/>
                </a:lnTo>
                <a:lnTo>
                  <a:pt x="8" y="24"/>
                </a:lnTo>
                <a:lnTo>
                  <a:pt x="0" y="16"/>
                </a:lnTo>
                <a:lnTo>
                  <a:pt x="8" y="0"/>
                </a:lnTo>
                <a:lnTo>
                  <a:pt x="24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65" name="Freeform 1017"/>
          <p:cNvSpPr>
            <a:spLocks/>
          </p:cNvSpPr>
          <p:nvPr/>
        </p:nvSpPr>
        <p:spPr bwMode="auto">
          <a:xfrm>
            <a:off x="8572500" y="3949700"/>
            <a:ext cx="25400" cy="38100"/>
          </a:xfrm>
          <a:custGeom>
            <a:avLst/>
            <a:gdLst>
              <a:gd name="T0" fmla="*/ 40322500 w 16"/>
              <a:gd name="T1" fmla="*/ 40322500 h 24"/>
              <a:gd name="T2" fmla="*/ 40322500 w 16"/>
              <a:gd name="T3" fmla="*/ 40322500 h 24"/>
              <a:gd name="T4" fmla="*/ 0 w 16"/>
              <a:gd name="T5" fmla="*/ 60483750 h 24"/>
              <a:gd name="T6" fmla="*/ 0 w 16"/>
              <a:gd name="T7" fmla="*/ 20161250 h 24"/>
              <a:gd name="T8" fmla="*/ 20161250 w 16"/>
              <a:gd name="T9" fmla="*/ 0 h 24"/>
              <a:gd name="T10" fmla="*/ 40322500 w 16"/>
              <a:gd name="T11" fmla="*/ 4032250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24"/>
              <a:gd name="T20" fmla="*/ 16 w 1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24">
                <a:moveTo>
                  <a:pt x="16" y="16"/>
                </a:moveTo>
                <a:lnTo>
                  <a:pt x="16" y="16"/>
                </a:lnTo>
                <a:lnTo>
                  <a:pt x="0" y="24"/>
                </a:lnTo>
                <a:lnTo>
                  <a:pt x="0" y="8"/>
                </a:lnTo>
                <a:lnTo>
                  <a:pt x="8" y="0"/>
                </a:lnTo>
                <a:lnTo>
                  <a:pt x="16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66" name="Freeform 1018"/>
          <p:cNvSpPr>
            <a:spLocks/>
          </p:cNvSpPr>
          <p:nvPr/>
        </p:nvSpPr>
        <p:spPr bwMode="auto">
          <a:xfrm>
            <a:off x="8559800" y="3962400"/>
            <a:ext cx="12700" cy="25400"/>
          </a:xfrm>
          <a:custGeom>
            <a:avLst/>
            <a:gdLst>
              <a:gd name="T0" fmla="*/ 20161250 w 8"/>
              <a:gd name="T1" fmla="*/ 40322500 h 16"/>
              <a:gd name="T2" fmla="*/ 20161250 w 8"/>
              <a:gd name="T3" fmla="*/ 40322500 h 16"/>
              <a:gd name="T4" fmla="*/ 0 w 8"/>
              <a:gd name="T5" fmla="*/ 40322500 h 16"/>
              <a:gd name="T6" fmla="*/ 0 w 8"/>
              <a:gd name="T7" fmla="*/ 0 h 16"/>
              <a:gd name="T8" fmla="*/ 20161250 w 8"/>
              <a:gd name="T9" fmla="*/ 0 h 16"/>
              <a:gd name="T10" fmla="*/ 20161250 w 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8" y="16"/>
                </a:moveTo>
                <a:lnTo>
                  <a:pt x="8" y="16"/>
                </a:ln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67" name="Freeform 1019"/>
          <p:cNvSpPr>
            <a:spLocks/>
          </p:cNvSpPr>
          <p:nvPr/>
        </p:nvSpPr>
        <p:spPr bwMode="auto">
          <a:xfrm>
            <a:off x="8547100" y="3962400"/>
            <a:ext cx="12700" cy="25400"/>
          </a:xfrm>
          <a:custGeom>
            <a:avLst/>
            <a:gdLst>
              <a:gd name="T0" fmla="*/ 20161250 w 8"/>
              <a:gd name="T1" fmla="*/ 40322500 h 16"/>
              <a:gd name="T2" fmla="*/ 20161250 w 8"/>
              <a:gd name="T3" fmla="*/ 40322500 h 16"/>
              <a:gd name="T4" fmla="*/ 0 w 8"/>
              <a:gd name="T5" fmla="*/ 40322500 h 16"/>
              <a:gd name="T6" fmla="*/ 0 w 8"/>
              <a:gd name="T7" fmla="*/ 0 h 16"/>
              <a:gd name="T8" fmla="*/ 20161250 w 8"/>
              <a:gd name="T9" fmla="*/ 0 h 16"/>
              <a:gd name="T10" fmla="*/ 20161250 w 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8" y="16"/>
                </a:moveTo>
                <a:lnTo>
                  <a:pt x="8" y="16"/>
                </a:ln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68" name="Freeform 1020"/>
          <p:cNvSpPr>
            <a:spLocks/>
          </p:cNvSpPr>
          <p:nvPr/>
        </p:nvSpPr>
        <p:spPr bwMode="auto">
          <a:xfrm>
            <a:off x="8534400" y="3962400"/>
            <a:ext cx="12700" cy="25400"/>
          </a:xfrm>
          <a:custGeom>
            <a:avLst/>
            <a:gdLst>
              <a:gd name="T0" fmla="*/ 20161250 w 8"/>
              <a:gd name="T1" fmla="*/ 40322500 h 16"/>
              <a:gd name="T2" fmla="*/ 20161250 w 8"/>
              <a:gd name="T3" fmla="*/ 40322500 h 16"/>
              <a:gd name="T4" fmla="*/ 0 w 8"/>
              <a:gd name="T5" fmla="*/ 40322500 h 16"/>
              <a:gd name="T6" fmla="*/ 0 w 8"/>
              <a:gd name="T7" fmla="*/ 0 h 16"/>
              <a:gd name="T8" fmla="*/ 20161250 w 8"/>
              <a:gd name="T9" fmla="*/ 0 h 16"/>
              <a:gd name="T10" fmla="*/ 20161250 w 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8" y="16"/>
                </a:moveTo>
                <a:lnTo>
                  <a:pt x="8" y="16"/>
                </a:ln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69" name="Freeform 1021"/>
          <p:cNvSpPr>
            <a:spLocks/>
          </p:cNvSpPr>
          <p:nvPr/>
        </p:nvSpPr>
        <p:spPr bwMode="auto">
          <a:xfrm>
            <a:off x="8521700" y="3962400"/>
            <a:ext cx="12700" cy="25400"/>
          </a:xfrm>
          <a:custGeom>
            <a:avLst/>
            <a:gdLst>
              <a:gd name="T0" fmla="*/ 20161250 w 8"/>
              <a:gd name="T1" fmla="*/ 0 h 16"/>
              <a:gd name="T2" fmla="*/ 20161250 w 8"/>
              <a:gd name="T3" fmla="*/ 40322500 h 16"/>
              <a:gd name="T4" fmla="*/ 0 w 8"/>
              <a:gd name="T5" fmla="*/ 40322500 h 16"/>
              <a:gd name="T6" fmla="*/ 0 w 8"/>
              <a:gd name="T7" fmla="*/ 0 h 16"/>
              <a:gd name="T8" fmla="*/ 20161250 w 8"/>
              <a:gd name="T9" fmla="*/ 0 h 16"/>
              <a:gd name="T10" fmla="*/ 20161250 w 8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8" y="0"/>
                </a:moveTo>
                <a:lnTo>
                  <a:pt x="8" y="16"/>
                </a:ln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0" name="Freeform 1022"/>
          <p:cNvSpPr>
            <a:spLocks/>
          </p:cNvSpPr>
          <p:nvPr/>
        </p:nvSpPr>
        <p:spPr bwMode="auto">
          <a:xfrm>
            <a:off x="8509000" y="3962400"/>
            <a:ext cx="12700" cy="25400"/>
          </a:xfrm>
          <a:custGeom>
            <a:avLst/>
            <a:gdLst>
              <a:gd name="T0" fmla="*/ 20161250 w 8"/>
              <a:gd name="T1" fmla="*/ 0 h 16"/>
              <a:gd name="T2" fmla="*/ 20161250 w 8"/>
              <a:gd name="T3" fmla="*/ 40322500 h 16"/>
              <a:gd name="T4" fmla="*/ 0 w 8"/>
              <a:gd name="T5" fmla="*/ 40322500 h 16"/>
              <a:gd name="T6" fmla="*/ 0 w 8"/>
              <a:gd name="T7" fmla="*/ 0 h 16"/>
              <a:gd name="T8" fmla="*/ 20161250 w 8"/>
              <a:gd name="T9" fmla="*/ 0 h 16"/>
              <a:gd name="T10" fmla="*/ 20161250 w 8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8" y="0"/>
                </a:moveTo>
                <a:lnTo>
                  <a:pt x="8" y="16"/>
                </a:ln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1" name="Freeform 1023"/>
          <p:cNvSpPr>
            <a:spLocks/>
          </p:cNvSpPr>
          <p:nvPr/>
        </p:nvSpPr>
        <p:spPr bwMode="auto">
          <a:xfrm>
            <a:off x="8496300" y="3962400"/>
            <a:ext cx="12700" cy="25400"/>
          </a:xfrm>
          <a:custGeom>
            <a:avLst/>
            <a:gdLst>
              <a:gd name="T0" fmla="*/ 20161250 w 8"/>
              <a:gd name="T1" fmla="*/ 0 h 16"/>
              <a:gd name="T2" fmla="*/ 20161250 w 8"/>
              <a:gd name="T3" fmla="*/ 40322500 h 16"/>
              <a:gd name="T4" fmla="*/ 0 w 8"/>
              <a:gd name="T5" fmla="*/ 40322500 h 16"/>
              <a:gd name="T6" fmla="*/ 0 w 8"/>
              <a:gd name="T7" fmla="*/ 0 h 16"/>
              <a:gd name="T8" fmla="*/ 20161250 w 8"/>
              <a:gd name="T9" fmla="*/ 0 h 16"/>
              <a:gd name="T10" fmla="*/ 20161250 w 8"/>
              <a:gd name="T11" fmla="*/ 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8" y="0"/>
                </a:moveTo>
                <a:lnTo>
                  <a:pt x="8" y="16"/>
                </a:ln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2" name="Freeform 0"/>
          <p:cNvSpPr>
            <a:spLocks/>
          </p:cNvSpPr>
          <p:nvPr/>
        </p:nvSpPr>
        <p:spPr bwMode="auto">
          <a:xfrm>
            <a:off x="8483600" y="3962400"/>
            <a:ext cx="12700" cy="25400"/>
          </a:xfrm>
          <a:custGeom>
            <a:avLst/>
            <a:gdLst>
              <a:gd name="T0" fmla="*/ 20161250 w 8"/>
              <a:gd name="T1" fmla="*/ 40322500 h 16"/>
              <a:gd name="T2" fmla="*/ 20161250 w 8"/>
              <a:gd name="T3" fmla="*/ 40322500 h 16"/>
              <a:gd name="T4" fmla="*/ 0 w 8"/>
              <a:gd name="T5" fmla="*/ 40322500 h 16"/>
              <a:gd name="T6" fmla="*/ 0 w 8"/>
              <a:gd name="T7" fmla="*/ 0 h 16"/>
              <a:gd name="T8" fmla="*/ 20161250 w 8"/>
              <a:gd name="T9" fmla="*/ 0 h 16"/>
              <a:gd name="T10" fmla="*/ 20161250 w 8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6"/>
              <a:gd name="T20" fmla="*/ 8 w 8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6">
                <a:moveTo>
                  <a:pt x="8" y="16"/>
                </a:moveTo>
                <a:lnTo>
                  <a:pt x="8" y="16"/>
                </a:ln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3" name="Freeform 1"/>
          <p:cNvSpPr>
            <a:spLocks/>
          </p:cNvSpPr>
          <p:nvPr/>
        </p:nvSpPr>
        <p:spPr bwMode="auto">
          <a:xfrm>
            <a:off x="8470900" y="3962400"/>
            <a:ext cx="25400" cy="25400"/>
          </a:xfrm>
          <a:custGeom>
            <a:avLst/>
            <a:gdLst>
              <a:gd name="T0" fmla="*/ 20161250 w 16"/>
              <a:gd name="T1" fmla="*/ 40322500 h 16"/>
              <a:gd name="T2" fmla="*/ 20161250 w 16"/>
              <a:gd name="T3" fmla="*/ 40322500 h 16"/>
              <a:gd name="T4" fmla="*/ 0 w 16"/>
              <a:gd name="T5" fmla="*/ 40322500 h 16"/>
              <a:gd name="T6" fmla="*/ 20161250 w 16"/>
              <a:gd name="T7" fmla="*/ 0 h 16"/>
              <a:gd name="T8" fmla="*/ 40322500 w 16"/>
              <a:gd name="T9" fmla="*/ 0 h 16"/>
              <a:gd name="T10" fmla="*/ 2016125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16"/>
                </a:moveTo>
                <a:lnTo>
                  <a:pt x="8" y="16"/>
                </a:lnTo>
                <a:lnTo>
                  <a:pt x="0" y="16"/>
                </a:lnTo>
                <a:lnTo>
                  <a:pt x="8" y="0"/>
                </a:lnTo>
                <a:lnTo>
                  <a:pt x="16" y="0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4" name="Freeform 2"/>
          <p:cNvSpPr>
            <a:spLocks/>
          </p:cNvSpPr>
          <p:nvPr/>
        </p:nvSpPr>
        <p:spPr bwMode="auto">
          <a:xfrm>
            <a:off x="8458200" y="3962400"/>
            <a:ext cx="25400" cy="25400"/>
          </a:xfrm>
          <a:custGeom>
            <a:avLst/>
            <a:gdLst>
              <a:gd name="T0" fmla="*/ 20161250 w 16"/>
              <a:gd name="T1" fmla="*/ 40322500 h 16"/>
              <a:gd name="T2" fmla="*/ 20161250 w 16"/>
              <a:gd name="T3" fmla="*/ 40322500 h 16"/>
              <a:gd name="T4" fmla="*/ 0 w 16"/>
              <a:gd name="T5" fmla="*/ 40322500 h 16"/>
              <a:gd name="T6" fmla="*/ 0 w 16"/>
              <a:gd name="T7" fmla="*/ 0 h 16"/>
              <a:gd name="T8" fmla="*/ 40322500 w 16"/>
              <a:gd name="T9" fmla="*/ 0 h 16"/>
              <a:gd name="T10" fmla="*/ 20161250 w 16"/>
              <a:gd name="T11" fmla="*/ 40322500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6"/>
              <a:gd name="T20" fmla="*/ 16 w 16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6">
                <a:moveTo>
                  <a:pt x="8" y="16"/>
                </a:moveTo>
                <a:lnTo>
                  <a:pt x="8" y="16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5" name="Line 3"/>
          <p:cNvSpPr>
            <a:spLocks noChangeShapeType="1"/>
          </p:cNvSpPr>
          <p:nvPr/>
        </p:nvSpPr>
        <p:spPr bwMode="auto">
          <a:xfrm>
            <a:off x="8077200" y="1155700"/>
            <a:ext cx="1588" cy="1143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6" name="Freeform 4"/>
          <p:cNvSpPr>
            <a:spLocks/>
          </p:cNvSpPr>
          <p:nvPr/>
        </p:nvSpPr>
        <p:spPr bwMode="auto">
          <a:xfrm>
            <a:off x="5181600" y="5943600"/>
            <a:ext cx="533400" cy="317500"/>
          </a:xfrm>
          <a:custGeom>
            <a:avLst/>
            <a:gdLst>
              <a:gd name="T0" fmla="*/ 0 w 336"/>
              <a:gd name="T1" fmla="*/ 262096250 h 200"/>
              <a:gd name="T2" fmla="*/ 20161250 w 336"/>
              <a:gd name="T3" fmla="*/ 342741250 h 200"/>
              <a:gd name="T4" fmla="*/ 40322500 w 336"/>
              <a:gd name="T5" fmla="*/ 342741250 h 200"/>
              <a:gd name="T6" fmla="*/ 60483750 w 336"/>
              <a:gd name="T7" fmla="*/ 262096250 h 200"/>
              <a:gd name="T8" fmla="*/ 60483750 w 336"/>
              <a:gd name="T9" fmla="*/ 383063750 h 200"/>
              <a:gd name="T10" fmla="*/ 80645000 w 336"/>
              <a:gd name="T11" fmla="*/ 282257500 h 200"/>
              <a:gd name="T12" fmla="*/ 100806250 w 336"/>
              <a:gd name="T13" fmla="*/ 100806250 h 200"/>
              <a:gd name="T14" fmla="*/ 120967500 w 336"/>
              <a:gd name="T15" fmla="*/ 241935000 h 200"/>
              <a:gd name="T16" fmla="*/ 120967500 w 336"/>
              <a:gd name="T17" fmla="*/ 201612500 h 200"/>
              <a:gd name="T18" fmla="*/ 141128750 w 336"/>
              <a:gd name="T19" fmla="*/ 362902500 h 200"/>
              <a:gd name="T20" fmla="*/ 161290000 w 336"/>
              <a:gd name="T21" fmla="*/ 383063750 h 200"/>
              <a:gd name="T22" fmla="*/ 181451250 w 336"/>
              <a:gd name="T23" fmla="*/ 383063750 h 200"/>
              <a:gd name="T24" fmla="*/ 181451250 w 336"/>
              <a:gd name="T25" fmla="*/ 120967500 h 200"/>
              <a:gd name="T26" fmla="*/ 201612500 w 336"/>
              <a:gd name="T27" fmla="*/ 201612500 h 200"/>
              <a:gd name="T28" fmla="*/ 221773750 w 336"/>
              <a:gd name="T29" fmla="*/ 0 h 200"/>
              <a:gd name="T30" fmla="*/ 241935000 w 336"/>
              <a:gd name="T31" fmla="*/ 322580000 h 200"/>
              <a:gd name="T32" fmla="*/ 241935000 w 336"/>
              <a:gd name="T33" fmla="*/ 403225000 h 200"/>
              <a:gd name="T34" fmla="*/ 262096250 w 336"/>
              <a:gd name="T35" fmla="*/ 181451250 h 200"/>
              <a:gd name="T36" fmla="*/ 282257500 w 336"/>
              <a:gd name="T37" fmla="*/ 322580000 h 200"/>
              <a:gd name="T38" fmla="*/ 282257500 w 336"/>
              <a:gd name="T39" fmla="*/ 403225000 h 200"/>
              <a:gd name="T40" fmla="*/ 302418750 w 336"/>
              <a:gd name="T41" fmla="*/ 201612500 h 200"/>
              <a:gd name="T42" fmla="*/ 322580000 w 336"/>
              <a:gd name="T43" fmla="*/ 322580000 h 200"/>
              <a:gd name="T44" fmla="*/ 342741250 w 336"/>
              <a:gd name="T45" fmla="*/ 403225000 h 200"/>
              <a:gd name="T46" fmla="*/ 362902500 w 336"/>
              <a:gd name="T47" fmla="*/ 302418750 h 200"/>
              <a:gd name="T48" fmla="*/ 362902500 w 336"/>
              <a:gd name="T49" fmla="*/ 302418750 h 200"/>
              <a:gd name="T50" fmla="*/ 383063750 w 336"/>
              <a:gd name="T51" fmla="*/ 40322500 h 200"/>
              <a:gd name="T52" fmla="*/ 403225000 w 336"/>
              <a:gd name="T53" fmla="*/ 161290000 h 200"/>
              <a:gd name="T54" fmla="*/ 403225000 w 336"/>
              <a:gd name="T55" fmla="*/ 262096250 h 200"/>
              <a:gd name="T56" fmla="*/ 423386250 w 336"/>
              <a:gd name="T57" fmla="*/ 322580000 h 200"/>
              <a:gd name="T58" fmla="*/ 443547500 w 336"/>
              <a:gd name="T59" fmla="*/ 80645000 h 200"/>
              <a:gd name="T60" fmla="*/ 463708750 w 336"/>
              <a:gd name="T61" fmla="*/ 302418750 h 200"/>
              <a:gd name="T62" fmla="*/ 463708750 w 336"/>
              <a:gd name="T63" fmla="*/ 241935000 h 200"/>
              <a:gd name="T64" fmla="*/ 483870000 w 336"/>
              <a:gd name="T65" fmla="*/ 362902500 h 200"/>
              <a:gd name="T66" fmla="*/ 504031250 w 336"/>
              <a:gd name="T67" fmla="*/ 80645000 h 200"/>
              <a:gd name="T68" fmla="*/ 504031250 w 336"/>
              <a:gd name="T69" fmla="*/ 282257500 h 200"/>
              <a:gd name="T70" fmla="*/ 524192500 w 336"/>
              <a:gd name="T71" fmla="*/ 141128750 h 200"/>
              <a:gd name="T72" fmla="*/ 544353750 w 336"/>
              <a:gd name="T73" fmla="*/ 241935000 h 200"/>
              <a:gd name="T74" fmla="*/ 564515000 w 336"/>
              <a:gd name="T75" fmla="*/ 241935000 h 200"/>
              <a:gd name="T76" fmla="*/ 564515000 w 336"/>
              <a:gd name="T77" fmla="*/ 141128750 h 200"/>
              <a:gd name="T78" fmla="*/ 584676250 w 336"/>
              <a:gd name="T79" fmla="*/ 302418750 h 200"/>
              <a:gd name="T80" fmla="*/ 604837500 w 336"/>
              <a:gd name="T81" fmla="*/ 241935000 h 200"/>
              <a:gd name="T82" fmla="*/ 624998750 w 336"/>
              <a:gd name="T83" fmla="*/ 100806250 h 200"/>
              <a:gd name="T84" fmla="*/ 624998750 w 336"/>
              <a:gd name="T85" fmla="*/ 201612500 h 200"/>
              <a:gd name="T86" fmla="*/ 645160000 w 336"/>
              <a:gd name="T87" fmla="*/ 403225000 h 200"/>
              <a:gd name="T88" fmla="*/ 665321250 w 336"/>
              <a:gd name="T89" fmla="*/ 60483750 h 200"/>
              <a:gd name="T90" fmla="*/ 685482500 w 336"/>
              <a:gd name="T91" fmla="*/ 241935000 h 200"/>
              <a:gd name="T92" fmla="*/ 685482500 w 336"/>
              <a:gd name="T93" fmla="*/ 201612500 h 200"/>
              <a:gd name="T94" fmla="*/ 705643750 w 336"/>
              <a:gd name="T95" fmla="*/ 342741250 h 200"/>
              <a:gd name="T96" fmla="*/ 725805000 w 336"/>
              <a:gd name="T97" fmla="*/ 241935000 h 200"/>
              <a:gd name="T98" fmla="*/ 745966250 w 336"/>
              <a:gd name="T99" fmla="*/ 201612500 h 200"/>
              <a:gd name="T100" fmla="*/ 745966250 w 336"/>
              <a:gd name="T101" fmla="*/ 463708750 h 200"/>
              <a:gd name="T102" fmla="*/ 766127500 w 336"/>
              <a:gd name="T103" fmla="*/ 302418750 h 200"/>
              <a:gd name="T104" fmla="*/ 786288750 w 336"/>
              <a:gd name="T105" fmla="*/ 322580000 h 200"/>
              <a:gd name="T106" fmla="*/ 806450000 w 336"/>
              <a:gd name="T107" fmla="*/ 221773750 h 200"/>
              <a:gd name="T108" fmla="*/ 806450000 w 336"/>
              <a:gd name="T109" fmla="*/ 161290000 h 200"/>
              <a:gd name="T110" fmla="*/ 826611250 w 336"/>
              <a:gd name="T111" fmla="*/ 423386250 h 20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36"/>
              <a:gd name="T169" fmla="*/ 0 h 200"/>
              <a:gd name="T170" fmla="*/ 336 w 336"/>
              <a:gd name="T171" fmla="*/ 200 h 20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36" h="200">
                <a:moveTo>
                  <a:pt x="0" y="112"/>
                </a:moveTo>
                <a:lnTo>
                  <a:pt x="0" y="144"/>
                </a:lnTo>
                <a:lnTo>
                  <a:pt x="0" y="136"/>
                </a:lnTo>
                <a:lnTo>
                  <a:pt x="0" y="104"/>
                </a:lnTo>
                <a:lnTo>
                  <a:pt x="8" y="64"/>
                </a:lnTo>
                <a:lnTo>
                  <a:pt x="8" y="128"/>
                </a:lnTo>
                <a:lnTo>
                  <a:pt x="8" y="48"/>
                </a:lnTo>
                <a:lnTo>
                  <a:pt x="8" y="136"/>
                </a:lnTo>
                <a:lnTo>
                  <a:pt x="8" y="80"/>
                </a:lnTo>
                <a:lnTo>
                  <a:pt x="16" y="160"/>
                </a:lnTo>
                <a:lnTo>
                  <a:pt x="16" y="136"/>
                </a:lnTo>
                <a:lnTo>
                  <a:pt x="16" y="128"/>
                </a:lnTo>
                <a:lnTo>
                  <a:pt x="16" y="96"/>
                </a:lnTo>
                <a:lnTo>
                  <a:pt x="16" y="32"/>
                </a:lnTo>
                <a:lnTo>
                  <a:pt x="24" y="104"/>
                </a:lnTo>
                <a:lnTo>
                  <a:pt x="24" y="120"/>
                </a:lnTo>
                <a:lnTo>
                  <a:pt x="24" y="88"/>
                </a:lnTo>
                <a:lnTo>
                  <a:pt x="24" y="152"/>
                </a:lnTo>
                <a:lnTo>
                  <a:pt x="24" y="112"/>
                </a:lnTo>
                <a:lnTo>
                  <a:pt x="32" y="88"/>
                </a:lnTo>
                <a:lnTo>
                  <a:pt x="32" y="120"/>
                </a:lnTo>
                <a:lnTo>
                  <a:pt x="32" y="112"/>
                </a:lnTo>
                <a:lnTo>
                  <a:pt x="32" y="96"/>
                </a:lnTo>
                <a:lnTo>
                  <a:pt x="40" y="88"/>
                </a:lnTo>
                <a:lnTo>
                  <a:pt x="40" y="40"/>
                </a:lnTo>
                <a:lnTo>
                  <a:pt x="40" y="32"/>
                </a:lnTo>
                <a:lnTo>
                  <a:pt x="40" y="80"/>
                </a:lnTo>
                <a:lnTo>
                  <a:pt x="40" y="160"/>
                </a:lnTo>
                <a:lnTo>
                  <a:pt x="48" y="96"/>
                </a:lnTo>
                <a:lnTo>
                  <a:pt x="48" y="128"/>
                </a:lnTo>
                <a:lnTo>
                  <a:pt x="48" y="144"/>
                </a:lnTo>
                <a:lnTo>
                  <a:pt x="48" y="80"/>
                </a:lnTo>
                <a:lnTo>
                  <a:pt x="56" y="88"/>
                </a:lnTo>
                <a:lnTo>
                  <a:pt x="56" y="112"/>
                </a:lnTo>
                <a:lnTo>
                  <a:pt x="56" y="120"/>
                </a:lnTo>
                <a:lnTo>
                  <a:pt x="56" y="144"/>
                </a:lnTo>
                <a:lnTo>
                  <a:pt x="56" y="176"/>
                </a:lnTo>
                <a:lnTo>
                  <a:pt x="64" y="168"/>
                </a:lnTo>
                <a:lnTo>
                  <a:pt x="64" y="152"/>
                </a:lnTo>
                <a:lnTo>
                  <a:pt x="64" y="120"/>
                </a:lnTo>
                <a:lnTo>
                  <a:pt x="64" y="96"/>
                </a:lnTo>
                <a:lnTo>
                  <a:pt x="72" y="152"/>
                </a:lnTo>
                <a:lnTo>
                  <a:pt x="72" y="80"/>
                </a:lnTo>
                <a:lnTo>
                  <a:pt x="72" y="88"/>
                </a:lnTo>
                <a:lnTo>
                  <a:pt x="72" y="48"/>
                </a:lnTo>
                <a:lnTo>
                  <a:pt x="72" y="128"/>
                </a:lnTo>
                <a:lnTo>
                  <a:pt x="80" y="104"/>
                </a:lnTo>
                <a:lnTo>
                  <a:pt x="80" y="128"/>
                </a:lnTo>
                <a:lnTo>
                  <a:pt x="80" y="80"/>
                </a:lnTo>
                <a:lnTo>
                  <a:pt x="80" y="64"/>
                </a:lnTo>
                <a:lnTo>
                  <a:pt x="88" y="88"/>
                </a:lnTo>
                <a:lnTo>
                  <a:pt x="88" y="0"/>
                </a:lnTo>
                <a:lnTo>
                  <a:pt x="88" y="112"/>
                </a:lnTo>
                <a:lnTo>
                  <a:pt x="88" y="88"/>
                </a:lnTo>
                <a:lnTo>
                  <a:pt x="88" y="184"/>
                </a:lnTo>
                <a:lnTo>
                  <a:pt x="96" y="128"/>
                </a:lnTo>
                <a:lnTo>
                  <a:pt x="96" y="176"/>
                </a:lnTo>
                <a:lnTo>
                  <a:pt x="96" y="112"/>
                </a:lnTo>
                <a:lnTo>
                  <a:pt x="96" y="160"/>
                </a:lnTo>
                <a:lnTo>
                  <a:pt x="96" y="128"/>
                </a:lnTo>
                <a:lnTo>
                  <a:pt x="104" y="144"/>
                </a:lnTo>
                <a:lnTo>
                  <a:pt x="104" y="112"/>
                </a:lnTo>
                <a:lnTo>
                  <a:pt x="104" y="72"/>
                </a:lnTo>
                <a:lnTo>
                  <a:pt x="104" y="48"/>
                </a:lnTo>
                <a:lnTo>
                  <a:pt x="104" y="88"/>
                </a:lnTo>
                <a:lnTo>
                  <a:pt x="112" y="128"/>
                </a:lnTo>
                <a:lnTo>
                  <a:pt x="112" y="96"/>
                </a:lnTo>
                <a:lnTo>
                  <a:pt x="112" y="136"/>
                </a:lnTo>
                <a:lnTo>
                  <a:pt x="112" y="144"/>
                </a:lnTo>
                <a:lnTo>
                  <a:pt x="112" y="160"/>
                </a:lnTo>
                <a:lnTo>
                  <a:pt x="120" y="184"/>
                </a:lnTo>
                <a:lnTo>
                  <a:pt x="120" y="112"/>
                </a:lnTo>
                <a:lnTo>
                  <a:pt x="120" y="80"/>
                </a:lnTo>
                <a:lnTo>
                  <a:pt x="120" y="96"/>
                </a:lnTo>
                <a:lnTo>
                  <a:pt x="128" y="104"/>
                </a:lnTo>
                <a:lnTo>
                  <a:pt x="128" y="128"/>
                </a:lnTo>
                <a:lnTo>
                  <a:pt x="128" y="32"/>
                </a:lnTo>
                <a:lnTo>
                  <a:pt x="128" y="112"/>
                </a:lnTo>
                <a:lnTo>
                  <a:pt x="136" y="160"/>
                </a:lnTo>
                <a:lnTo>
                  <a:pt x="136" y="120"/>
                </a:lnTo>
                <a:lnTo>
                  <a:pt x="136" y="128"/>
                </a:lnTo>
                <a:lnTo>
                  <a:pt x="136" y="112"/>
                </a:lnTo>
                <a:lnTo>
                  <a:pt x="144" y="120"/>
                </a:lnTo>
                <a:lnTo>
                  <a:pt x="144" y="136"/>
                </a:lnTo>
                <a:lnTo>
                  <a:pt x="144" y="176"/>
                </a:lnTo>
                <a:lnTo>
                  <a:pt x="144" y="120"/>
                </a:lnTo>
                <a:lnTo>
                  <a:pt x="144" y="168"/>
                </a:lnTo>
                <a:lnTo>
                  <a:pt x="152" y="112"/>
                </a:lnTo>
                <a:lnTo>
                  <a:pt x="152" y="72"/>
                </a:lnTo>
                <a:lnTo>
                  <a:pt x="152" y="16"/>
                </a:lnTo>
                <a:lnTo>
                  <a:pt x="152" y="88"/>
                </a:lnTo>
                <a:lnTo>
                  <a:pt x="160" y="64"/>
                </a:lnTo>
                <a:lnTo>
                  <a:pt x="160" y="88"/>
                </a:lnTo>
                <a:lnTo>
                  <a:pt x="160" y="56"/>
                </a:lnTo>
                <a:lnTo>
                  <a:pt x="160" y="112"/>
                </a:lnTo>
                <a:lnTo>
                  <a:pt x="160" y="104"/>
                </a:lnTo>
                <a:lnTo>
                  <a:pt x="168" y="128"/>
                </a:lnTo>
                <a:lnTo>
                  <a:pt x="168" y="136"/>
                </a:lnTo>
                <a:lnTo>
                  <a:pt x="168" y="128"/>
                </a:lnTo>
                <a:lnTo>
                  <a:pt x="168" y="72"/>
                </a:lnTo>
                <a:lnTo>
                  <a:pt x="168" y="104"/>
                </a:lnTo>
                <a:lnTo>
                  <a:pt x="176" y="176"/>
                </a:lnTo>
                <a:lnTo>
                  <a:pt x="176" y="32"/>
                </a:lnTo>
                <a:lnTo>
                  <a:pt x="176" y="80"/>
                </a:lnTo>
                <a:lnTo>
                  <a:pt x="176" y="168"/>
                </a:lnTo>
                <a:lnTo>
                  <a:pt x="184" y="120"/>
                </a:lnTo>
                <a:lnTo>
                  <a:pt x="184" y="96"/>
                </a:lnTo>
                <a:lnTo>
                  <a:pt x="184" y="136"/>
                </a:lnTo>
                <a:lnTo>
                  <a:pt x="184" y="112"/>
                </a:lnTo>
                <a:lnTo>
                  <a:pt x="184" y="96"/>
                </a:lnTo>
                <a:lnTo>
                  <a:pt x="192" y="64"/>
                </a:lnTo>
                <a:lnTo>
                  <a:pt x="192" y="160"/>
                </a:lnTo>
                <a:lnTo>
                  <a:pt x="192" y="144"/>
                </a:lnTo>
                <a:lnTo>
                  <a:pt x="192" y="128"/>
                </a:lnTo>
                <a:lnTo>
                  <a:pt x="192" y="96"/>
                </a:lnTo>
                <a:lnTo>
                  <a:pt x="200" y="56"/>
                </a:lnTo>
                <a:lnTo>
                  <a:pt x="200" y="32"/>
                </a:lnTo>
                <a:lnTo>
                  <a:pt x="200" y="80"/>
                </a:lnTo>
                <a:lnTo>
                  <a:pt x="200" y="72"/>
                </a:lnTo>
                <a:lnTo>
                  <a:pt x="200" y="112"/>
                </a:lnTo>
                <a:lnTo>
                  <a:pt x="208" y="112"/>
                </a:lnTo>
                <a:lnTo>
                  <a:pt x="208" y="136"/>
                </a:lnTo>
                <a:lnTo>
                  <a:pt x="208" y="88"/>
                </a:lnTo>
                <a:lnTo>
                  <a:pt x="208" y="56"/>
                </a:lnTo>
                <a:lnTo>
                  <a:pt x="216" y="56"/>
                </a:lnTo>
                <a:lnTo>
                  <a:pt x="216" y="120"/>
                </a:lnTo>
                <a:lnTo>
                  <a:pt x="216" y="96"/>
                </a:lnTo>
                <a:lnTo>
                  <a:pt x="216" y="80"/>
                </a:lnTo>
                <a:lnTo>
                  <a:pt x="216" y="128"/>
                </a:lnTo>
                <a:lnTo>
                  <a:pt x="224" y="96"/>
                </a:lnTo>
                <a:lnTo>
                  <a:pt x="224" y="88"/>
                </a:lnTo>
                <a:lnTo>
                  <a:pt x="224" y="128"/>
                </a:lnTo>
                <a:lnTo>
                  <a:pt x="224" y="56"/>
                </a:lnTo>
                <a:lnTo>
                  <a:pt x="232" y="72"/>
                </a:lnTo>
                <a:lnTo>
                  <a:pt x="232" y="200"/>
                </a:lnTo>
                <a:lnTo>
                  <a:pt x="232" y="152"/>
                </a:lnTo>
                <a:lnTo>
                  <a:pt x="232" y="120"/>
                </a:lnTo>
                <a:lnTo>
                  <a:pt x="240" y="184"/>
                </a:lnTo>
                <a:lnTo>
                  <a:pt x="240" y="48"/>
                </a:lnTo>
                <a:lnTo>
                  <a:pt x="240" y="96"/>
                </a:lnTo>
                <a:lnTo>
                  <a:pt x="240" y="80"/>
                </a:lnTo>
                <a:lnTo>
                  <a:pt x="240" y="152"/>
                </a:lnTo>
                <a:lnTo>
                  <a:pt x="248" y="96"/>
                </a:lnTo>
                <a:lnTo>
                  <a:pt x="248" y="40"/>
                </a:lnTo>
                <a:lnTo>
                  <a:pt x="248" y="80"/>
                </a:lnTo>
                <a:lnTo>
                  <a:pt x="248" y="72"/>
                </a:lnTo>
                <a:lnTo>
                  <a:pt x="248" y="80"/>
                </a:lnTo>
                <a:lnTo>
                  <a:pt x="256" y="104"/>
                </a:lnTo>
                <a:lnTo>
                  <a:pt x="256" y="152"/>
                </a:lnTo>
                <a:lnTo>
                  <a:pt x="256" y="24"/>
                </a:lnTo>
                <a:lnTo>
                  <a:pt x="256" y="160"/>
                </a:lnTo>
                <a:lnTo>
                  <a:pt x="256" y="88"/>
                </a:lnTo>
                <a:lnTo>
                  <a:pt x="264" y="88"/>
                </a:lnTo>
                <a:lnTo>
                  <a:pt x="264" y="24"/>
                </a:lnTo>
                <a:lnTo>
                  <a:pt x="264" y="120"/>
                </a:lnTo>
                <a:lnTo>
                  <a:pt x="264" y="48"/>
                </a:lnTo>
                <a:lnTo>
                  <a:pt x="272" y="128"/>
                </a:lnTo>
                <a:lnTo>
                  <a:pt x="272" y="96"/>
                </a:lnTo>
                <a:lnTo>
                  <a:pt x="272" y="80"/>
                </a:lnTo>
                <a:lnTo>
                  <a:pt x="272" y="144"/>
                </a:lnTo>
                <a:lnTo>
                  <a:pt x="272" y="80"/>
                </a:lnTo>
                <a:lnTo>
                  <a:pt x="280" y="40"/>
                </a:lnTo>
                <a:lnTo>
                  <a:pt x="280" y="104"/>
                </a:lnTo>
                <a:lnTo>
                  <a:pt x="280" y="8"/>
                </a:lnTo>
                <a:lnTo>
                  <a:pt x="280" y="136"/>
                </a:lnTo>
                <a:lnTo>
                  <a:pt x="280" y="0"/>
                </a:lnTo>
                <a:lnTo>
                  <a:pt x="288" y="104"/>
                </a:lnTo>
                <a:lnTo>
                  <a:pt x="288" y="96"/>
                </a:lnTo>
                <a:lnTo>
                  <a:pt x="288" y="144"/>
                </a:lnTo>
                <a:lnTo>
                  <a:pt x="288" y="184"/>
                </a:lnTo>
                <a:lnTo>
                  <a:pt x="288" y="120"/>
                </a:lnTo>
                <a:lnTo>
                  <a:pt x="296" y="80"/>
                </a:lnTo>
                <a:lnTo>
                  <a:pt x="296" y="72"/>
                </a:lnTo>
                <a:lnTo>
                  <a:pt x="296" y="168"/>
                </a:lnTo>
                <a:lnTo>
                  <a:pt x="296" y="184"/>
                </a:lnTo>
                <a:lnTo>
                  <a:pt x="296" y="120"/>
                </a:lnTo>
                <a:lnTo>
                  <a:pt x="304" y="104"/>
                </a:lnTo>
                <a:lnTo>
                  <a:pt x="304" y="8"/>
                </a:lnTo>
                <a:lnTo>
                  <a:pt x="304" y="120"/>
                </a:lnTo>
                <a:lnTo>
                  <a:pt x="304" y="96"/>
                </a:lnTo>
                <a:lnTo>
                  <a:pt x="312" y="72"/>
                </a:lnTo>
                <a:lnTo>
                  <a:pt x="312" y="128"/>
                </a:lnTo>
                <a:lnTo>
                  <a:pt x="312" y="152"/>
                </a:lnTo>
                <a:lnTo>
                  <a:pt x="312" y="168"/>
                </a:lnTo>
                <a:lnTo>
                  <a:pt x="312" y="64"/>
                </a:lnTo>
                <a:lnTo>
                  <a:pt x="320" y="88"/>
                </a:lnTo>
                <a:lnTo>
                  <a:pt x="320" y="40"/>
                </a:lnTo>
                <a:lnTo>
                  <a:pt x="320" y="120"/>
                </a:lnTo>
                <a:lnTo>
                  <a:pt x="320" y="64"/>
                </a:lnTo>
                <a:lnTo>
                  <a:pt x="328" y="24"/>
                </a:lnTo>
                <a:lnTo>
                  <a:pt x="328" y="80"/>
                </a:lnTo>
                <a:lnTo>
                  <a:pt x="328" y="104"/>
                </a:lnTo>
                <a:lnTo>
                  <a:pt x="328" y="168"/>
                </a:lnTo>
                <a:lnTo>
                  <a:pt x="328" y="56"/>
                </a:lnTo>
                <a:lnTo>
                  <a:pt x="336" y="80"/>
                </a:lnTo>
                <a:lnTo>
                  <a:pt x="336" y="136"/>
                </a:lnTo>
              </a:path>
            </a:pathLst>
          </a:custGeom>
          <a:noFill/>
          <a:ln w="1270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7" name="Freeform 5"/>
          <p:cNvSpPr>
            <a:spLocks/>
          </p:cNvSpPr>
          <p:nvPr/>
        </p:nvSpPr>
        <p:spPr bwMode="auto">
          <a:xfrm>
            <a:off x="6362700" y="4330700"/>
            <a:ext cx="863600" cy="495300"/>
          </a:xfrm>
          <a:custGeom>
            <a:avLst/>
            <a:gdLst>
              <a:gd name="T0" fmla="*/ 0 w 544"/>
              <a:gd name="T1" fmla="*/ 786288750 h 312"/>
              <a:gd name="T2" fmla="*/ 0 w 544"/>
              <a:gd name="T3" fmla="*/ 786288750 h 312"/>
              <a:gd name="T4" fmla="*/ 0 w 544"/>
              <a:gd name="T5" fmla="*/ 786288750 h 312"/>
              <a:gd name="T6" fmla="*/ 40322500 w 544"/>
              <a:gd name="T7" fmla="*/ 745966250 h 312"/>
              <a:gd name="T8" fmla="*/ 40322500 w 544"/>
              <a:gd name="T9" fmla="*/ 745966250 h 312"/>
              <a:gd name="T10" fmla="*/ 60483750 w 544"/>
              <a:gd name="T11" fmla="*/ 705643750 h 312"/>
              <a:gd name="T12" fmla="*/ 60483750 w 544"/>
              <a:gd name="T13" fmla="*/ 705643750 h 312"/>
              <a:gd name="T14" fmla="*/ 100806250 w 544"/>
              <a:gd name="T15" fmla="*/ 665321250 h 312"/>
              <a:gd name="T16" fmla="*/ 100806250 w 544"/>
              <a:gd name="T17" fmla="*/ 665321250 h 312"/>
              <a:gd name="T18" fmla="*/ 120967500 w 544"/>
              <a:gd name="T19" fmla="*/ 624998750 h 312"/>
              <a:gd name="T20" fmla="*/ 120967500 w 544"/>
              <a:gd name="T21" fmla="*/ 624998750 h 312"/>
              <a:gd name="T22" fmla="*/ 161290000 w 544"/>
              <a:gd name="T23" fmla="*/ 584676250 h 312"/>
              <a:gd name="T24" fmla="*/ 161290000 w 544"/>
              <a:gd name="T25" fmla="*/ 584676250 h 312"/>
              <a:gd name="T26" fmla="*/ 181451250 w 544"/>
              <a:gd name="T27" fmla="*/ 544353750 h 312"/>
              <a:gd name="T28" fmla="*/ 181451250 w 544"/>
              <a:gd name="T29" fmla="*/ 544353750 h 312"/>
              <a:gd name="T30" fmla="*/ 221773750 w 544"/>
              <a:gd name="T31" fmla="*/ 504031250 h 312"/>
              <a:gd name="T32" fmla="*/ 221773750 w 544"/>
              <a:gd name="T33" fmla="*/ 504031250 h 312"/>
              <a:gd name="T34" fmla="*/ 241935000 w 544"/>
              <a:gd name="T35" fmla="*/ 483870000 h 312"/>
              <a:gd name="T36" fmla="*/ 241935000 w 544"/>
              <a:gd name="T37" fmla="*/ 483870000 h 312"/>
              <a:gd name="T38" fmla="*/ 282257500 w 544"/>
              <a:gd name="T39" fmla="*/ 443547500 h 312"/>
              <a:gd name="T40" fmla="*/ 282257500 w 544"/>
              <a:gd name="T41" fmla="*/ 443547500 h 312"/>
              <a:gd name="T42" fmla="*/ 322580000 w 544"/>
              <a:gd name="T43" fmla="*/ 403225000 h 312"/>
              <a:gd name="T44" fmla="*/ 322580000 w 544"/>
              <a:gd name="T45" fmla="*/ 403225000 h 312"/>
              <a:gd name="T46" fmla="*/ 322580000 w 544"/>
              <a:gd name="T47" fmla="*/ 383063750 h 312"/>
              <a:gd name="T48" fmla="*/ 322580000 w 544"/>
              <a:gd name="T49" fmla="*/ 383063750 h 312"/>
              <a:gd name="T50" fmla="*/ 362902500 w 544"/>
              <a:gd name="T51" fmla="*/ 362902500 h 312"/>
              <a:gd name="T52" fmla="*/ 362902500 w 544"/>
              <a:gd name="T53" fmla="*/ 362902500 h 312"/>
              <a:gd name="T54" fmla="*/ 423386250 w 544"/>
              <a:gd name="T55" fmla="*/ 302418750 h 312"/>
              <a:gd name="T56" fmla="*/ 423386250 w 544"/>
              <a:gd name="T57" fmla="*/ 302418750 h 312"/>
              <a:gd name="T58" fmla="*/ 463708750 w 544"/>
              <a:gd name="T59" fmla="*/ 262096250 h 312"/>
              <a:gd name="T60" fmla="*/ 463708750 w 544"/>
              <a:gd name="T61" fmla="*/ 262096250 h 312"/>
              <a:gd name="T62" fmla="*/ 524192500 w 544"/>
              <a:gd name="T63" fmla="*/ 241935000 h 312"/>
              <a:gd name="T64" fmla="*/ 524192500 w 544"/>
              <a:gd name="T65" fmla="*/ 241935000 h 312"/>
              <a:gd name="T66" fmla="*/ 584676250 w 544"/>
              <a:gd name="T67" fmla="*/ 201612500 h 312"/>
              <a:gd name="T68" fmla="*/ 584676250 w 544"/>
              <a:gd name="T69" fmla="*/ 201612500 h 312"/>
              <a:gd name="T70" fmla="*/ 624998750 w 544"/>
              <a:gd name="T71" fmla="*/ 161290000 h 312"/>
              <a:gd name="T72" fmla="*/ 624998750 w 544"/>
              <a:gd name="T73" fmla="*/ 161290000 h 312"/>
              <a:gd name="T74" fmla="*/ 705643750 w 544"/>
              <a:gd name="T75" fmla="*/ 141128750 h 312"/>
              <a:gd name="T76" fmla="*/ 705643750 w 544"/>
              <a:gd name="T77" fmla="*/ 141128750 h 312"/>
              <a:gd name="T78" fmla="*/ 766127500 w 544"/>
              <a:gd name="T79" fmla="*/ 120967500 h 312"/>
              <a:gd name="T80" fmla="*/ 766127500 w 544"/>
              <a:gd name="T81" fmla="*/ 120967500 h 312"/>
              <a:gd name="T82" fmla="*/ 826611250 w 544"/>
              <a:gd name="T83" fmla="*/ 100806250 h 312"/>
              <a:gd name="T84" fmla="*/ 826611250 w 544"/>
              <a:gd name="T85" fmla="*/ 100806250 h 312"/>
              <a:gd name="T86" fmla="*/ 907256250 w 544"/>
              <a:gd name="T87" fmla="*/ 80645000 h 312"/>
              <a:gd name="T88" fmla="*/ 907256250 w 544"/>
              <a:gd name="T89" fmla="*/ 80645000 h 312"/>
              <a:gd name="T90" fmla="*/ 987901250 w 544"/>
              <a:gd name="T91" fmla="*/ 60483750 h 312"/>
              <a:gd name="T92" fmla="*/ 987901250 w 544"/>
              <a:gd name="T93" fmla="*/ 60483750 h 312"/>
              <a:gd name="T94" fmla="*/ 1129030000 w 544"/>
              <a:gd name="T95" fmla="*/ 40322500 h 312"/>
              <a:gd name="T96" fmla="*/ 1129030000 w 544"/>
              <a:gd name="T97" fmla="*/ 40322500 h 312"/>
              <a:gd name="T98" fmla="*/ 1290320000 w 544"/>
              <a:gd name="T99" fmla="*/ 20161250 h 312"/>
              <a:gd name="T100" fmla="*/ 1290320000 w 544"/>
              <a:gd name="T101" fmla="*/ 20161250 h 312"/>
              <a:gd name="T102" fmla="*/ 1370965000 w 544"/>
              <a:gd name="T103" fmla="*/ 0 h 31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544"/>
              <a:gd name="T157" fmla="*/ 0 h 312"/>
              <a:gd name="T158" fmla="*/ 544 w 544"/>
              <a:gd name="T159" fmla="*/ 312 h 312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544" h="312">
                <a:moveTo>
                  <a:pt x="0" y="312"/>
                </a:moveTo>
                <a:lnTo>
                  <a:pt x="0" y="312"/>
                </a:lnTo>
                <a:lnTo>
                  <a:pt x="16" y="296"/>
                </a:lnTo>
                <a:lnTo>
                  <a:pt x="24" y="280"/>
                </a:lnTo>
                <a:lnTo>
                  <a:pt x="40" y="264"/>
                </a:lnTo>
                <a:lnTo>
                  <a:pt x="48" y="248"/>
                </a:lnTo>
                <a:lnTo>
                  <a:pt x="64" y="232"/>
                </a:lnTo>
                <a:lnTo>
                  <a:pt x="72" y="216"/>
                </a:lnTo>
                <a:lnTo>
                  <a:pt x="88" y="200"/>
                </a:lnTo>
                <a:lnTo>
                  <a:pt x="96" y="192"/>
                </a:lnTo>
                <a:lnTo>
                  <a:pt x="112" y="176"/>
                </a:lnTo>
                <a:lnTo>
                  <a:pt x="128" y="160"/>
                </a:lnTo>
                <a:lnTo>
                  <a:pt x="128" y="152"/>
                </a:lnTo>
                <a:lnTo>
                  <a:pt x="144" y="144"/>
                </a:lnTo>
                <a:lnTo>
                  <a:pt x="168" y="120"/>
                </a:lnTo>
                <a:lnTo>
                  <a:pt x="184" y="104"/>
                </a:lnTo>
                <a:lnTo>
                  <a:pt x="208" y="96"/>
                </a:lnTo>
                <a:lnTo>
                  <a:pt x="232" y="80"/>
                </a:lnTo>
                <a:lnTo>
                  <a:pt x="248" y="64"/>
                </a:lnTo>
                <a:lnTo>
                  <a:pt x="280" y="56"/>
                </a:lnTo>
                <a:lnTo>
                  <a:pt x="304" y="48"/>
                </a:lnTo>
                <a:lnTo>
                  <a:pt x="328" y="40"/>
                </a:lnTo>
                <a:lnTo>
                  <a:pt x="360" y="32"/>
                </a:lnTo>
                <a:lnTo>
                  <a:pt x="392" y="24"/>
                </a:lnTo>
                <a:lnTo>
                  <a:pt x="448" y="16"/>
                </a:lnTo>
                <a:lnTo>
                  <a:pt x="512" y="8"/>
                </a:lnTo>
                <a:lnTo>
                  <a:pt x="544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8" name="Freeform 6"/>
          <p:cNvSpPr>
            <a:spLocks/>
          </p:cNvSpPr>
          <p:nvPr/>
        </p:nvSpPr>
        <p:spPr bwMode="auto">
          <a:xfrm>
            <a:off x="7150100" y="4292600"/>
            <a:ext cx="139700" cy="101600"/>
          </a:xfrm>
          <a:custGeom>
            <a:avLst/>
            <a:gdLst>
              <a:gd name="T0" fmla="*/ 221773750 w 88"/>
              <a:gd name="T1" fmla="*/ 40322500 h 64"/>
              <a:gd name="T2" fmla="*/ 20161250 w 88"/>
              <a:gd name="T3" fmla="*/ 161290000 h 64"/>
              <a:gd name="T4" fmla="*/ 0 w 88"/>
              <a:gd name="T5" fmla="*/ 0 h 64"/>
              <a:gd name="T6" fmla="*/ 221773750 w 88"/>
              <a:gd name="T7" fmla="*/ 40322500 h 64"/>
              <a:gd name="T8" fmla="*/ 0 60000 65536"/>
              <a:gd name="T9" fmla="*/ 0 60000 65536"/>
              <a:gd name="T10" fmla="*/ 0 60000 65536"/>
              <a:gd name="T11" fmla="*/ 0 60000 65536"/>
              <a:gd name="T12" fmla="*/ 0 w 88"/>
              <a:gd name="T13" fmla="*/ 0 h 64"/>
              <a:gd name="T14" fmla="*/ 88 w 88"/>
              <a:gd name="T15" fmla="*/ 64 h 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8" h="64">
                <a:moveTo>
                  <a:pt x="88" y="16"/>
                </a:moveTo>
                <a:lnTo>
                  <a:pt x="8" y="64"/>
                </a:lnTo>
                <a:lnTo>
                  <a:pt x="0" y="0"/>
                </a:lnTo>
                <a:lnTo>
                  <a:pt x="88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9" name="Freeform 7"/>
          <p:cNvSpPr>
            <a:spLocks/>
          </p:cNvSpPr>
          <p:nvPr/>
        </p:nvSpPr>
        <p:spPr bwMode="auto">
          <a:xfrm>
            <a:off x="7899400" y="2260600"/>
            <a:ext cx="101600" cy="152400"/>
          </a:xfrm>
          <a:custGeom>
            <a:avLst/>
            <a:gdLst>
              <a:gd name="T0" fmla="*/ 0 w 64"/>
              <a:gd name="T1" fmla="*/ 241935000 h 96"/>
              <a:gd name="T2" fmla="*/ 80645000 w 64"/>
              <a:gd name="T3" fmla="*/ 241935000 h 96"/>
              <a:gd name="T4" fmla="*/ 161290000 w 64"/>
              <a:gd name="T5" fmla="*/ 201612500 h 96"/>
              <a:gd name="T6" fmla="*/ 161290000 w 64"/>
              <a:gd name="T7" fmla="*/ 201612500 h 96"/>
              <a:gd name="T8" fmla="*/ 40322500 w 64"/>
              <a:gd name="T9" fmla="*/ 0 h 96"/>
              <a:gd name="T10" fmla="*/ 40322500 w 64"/>
              <a:gd name="T11" fmla="*/ 0 h 96"/>
              <a:gd name="T12" fmla="*/ 0 w 64"/>
              <a:gd name="T13" fmla="*/ 241935000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4"/>
              <a:gd name="T22" fmla="*/ 0 h 96"/>
              <a:gd name="T23" fmla="*/ 64 w 64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4" h="96">
                <a:moveTo>
                  <a:pt x="0" y="96"/>
                </a:moveTo>
                <a:lnTo>
                  <a:pt x="32" y="96"/>
                </a:lnTo>
                <a:lnTo>
                  <a:pt x="64" y="80"/>
                </a:lnTo>
                <a:lnTo>
                  <a:pt x="16" y="0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0" name="Freeform 8"/>
          <p:cNvSpPr>
            <a:spLocks/>
          </p:cNvSpPr>
          <p:nvPr/>
        </p:nvSpPr>
        <p:spPr bwMode="auto">
          <a:xfrm>
            <a:off x="6248400" y="2336800"/>
            <a:ext cx="1714500" cy="2489200"/>
          </a:xfrm>
          <a:custGeom>
            <a:avLst/>
            <a:gdLst>
              <a:gd name="T0" fmla="*/ 2147483647 w 1080"/>
              <a:gd name="T1" fmla="*/ 0 h 1568"/>
              <a:gd name="T2" fmla="*/ 2147483647 w 1080"/>
              <a:gd name="T3" fmla="*/ 241935000 h 1568"/>
              <a:gd name="T4" fmla="*/ 2147483647 w 1080"/>
              <a:gd name="T5" fmla="*/ 241935000 h 1568"/>
              <a:gd name="T6" fmla="*/ 2147483647 w 1080"/>
              <a:gd name="T7" fmla="*/ 443547500 h 1568"/>
              <a:gd name="T8" fmla="*/ 2147483647 w 1080"/>
              <a:gd name="T9" fmla="*/ 443547500 h 1568"/>
              <a:gd name="T10" fmla="*/ 2147483647 w 1080"/>
              <a:gd name="T11" fmla="*/ 645160000 h 1568"/>
              <a:gd name="T12" fmla="*/ 2147483647 w 1080"/>
              <a:gd name="T13" fmla="*/ 645160000 h 1568"/>
              <a:gd name="T14" fmla="*/ 2147483647 w 1080"/>
              <a:gd name="T15" fmla="*/ 806450000 h 1568"/>
              <a:gd name="T16" fmla="*/ 2147483647 w 1080"/>
              <a:gd name="T17" fmla="*/ 806450000 h 1568"/>
              <a:gd name="T18" fmla="*/ 2147483647 w 1080"/>
              <a:gd name="T19" fmla="*/ 947578750 h 1568"/>
              <a:gd name="T20" fmla="*/ 2147483647 w 1080"/>
              <a:gd name="T21" fmla="*/ 947578750 h 1568"/>
              <a:gd name="T22" fmla="*/ 2147483647 w 1080"/>
              <a:gd name="T23" fmla="*/ 1088707500 h 1568"/>
              <a:gd name="T24" fmla="*/ 2147483647 w 1080"/>
              <a:gd name="T25" fmla="*/ 1088707500 h 1568"/>
              <a:gd name="T26" fmla="*/ 2147483647 w 1080"/>
              <a:gd name="T27" fmla="*/ 1209675000 h 1568"/>
              <a:gd name="T28" fmla="*/ 2147483647 w 1080"/>
              <a:gd name="T29" fmla="*/ 1209675000 h 1568"/>
              <a:gd name="T30" fmla="*/ 2147483647 w 1080"/>
              <a:gd name="T31" fmla="*/ 1330642500 h 1568"/>
              <a:gd name="T32" fmla="*/ 2147483647 w 1080"/>
              <a:gd name="T33" fmla="*/ 1330642500 h 1568"/>
              <a:gd name="T34" fmla="*/ 1854835000 w 1080"/>
              <a:gd name="T35" fmla="*/ 1532255000 h 1568"/>
              <a:gd name="T36" fmla="*/ 1854835000 w 1080"/>
              <a:gd name="T37" fmla="*/ 1532255000 h 1568"/>
              <a:gd name="T38" fmla="*/ 1512093750 w 1080"/>
              <a:gd name="T39" fmla="*/ 1733867500 h 1568"/>
              <a:gd name="T40" fmla="*/ 1512093750 w 1080"/>
              <a:gd name="T41" fmla="*/ 1733867500 h 1568"/>
              <a:gd name="T42" fmla="*/ 1189513750 w 1080"/>
              <a:gd name="T43" fmla="*/ 1955641250 h 1568"/>
              <a:gd name="T44" fmla="*/ 1189513750 w 1080"/>
              <a:gd name="T45" fmla="*/ 1955641250 h 1568"/>
              <a:gd name="T46" fmla="*/ 907256250 w 1080"/>
              <a:gd name="T47" fmla="*/ 2147483647 h 1568"/>
              <a:gd name="T48" fmla="*/ 907256250 w 1080"/>
              <a:gd name="T49" fmla="*/ 2147483647 h 1568"/>
              <a:gd name="T50" fmla="*/ 907256250 w 1080"/>
              <a:gd name="T51" fmla="*/ 2147483647 h 1568"/>
              <a:gd name="T52" fmla="*/ 907256250 w 1080"/>
              <a:gd name="T53" fmla="*/ 2147483647 h 1568"/>
              <a:gd name="T54" fmla="*/ 806450000 w 1080"/>
              <a:gd name="T55" fmla="*/ 2147483647 h 1568"/>
              <a:gd name="T56" fmla="*/ 806450000 w 1080"/>
              <a:gd name="T57" fmla="*/ 2147483647 h 1568"/>
              <a:gd name="T58" fmla="*/ 685482500 w 1080"/>
              <a:gd name="T59" fmla="*/ 2147483647 h 1568"/>
              <a:gd name="T60" fmla="*/ 685482500 w 1080"/>
              <a:gd name="T61" fmla="*/ 2147483647 h 1568"/>
              <a:gd name="T62" fmla="*/ 544353750 w 1080"/>
              <a:gd name="T63" fmla="*/ 2147483647 h 1568"/>
              <a:gd name="T64" fmla="*/ 544353750 w 1080"/>
              <a:gd name="T65" fmla="*/ 2147483647 h 1568"/>
              <a:gd name="T66" fmla="*/ 423386250 w 1080"/>
              <a:gd name="T67" fmla="*/ 2147483647 h 1568"/>
              <a:gd name="T68" fmla="*/ 423386250 w 1080"/>
              <a:gd name="T69" fmla="*/ 2147483647 h 1568"/>
              <a:gd name="T70" fmla="*/ 282257500 w 1080"/>
              <a:gd name="T71" fmla="*/ 2147483647 h 1568"/>
              <a:gd name="T72" fmla="*/ 282257500 w 1080"/>
              <a:gd name="T73" fmla="*/ 2147483647 h 1568"/>
              <a:gd name="T74" fmla="*/ 161290000 w 1080"/>
              <a:gd name="T75" fmla="*/ 2147483647 h 1568"/>
              <a:gd name="T76" fmla="*/ 161290000 w 1080"/>
              <a:gd name="T77" fmla="*/ 2147483647 h 1568"/>
              <a:gd name="T78" fmla="*/ 80645000 w 1080"/>
              <a:gd name="T79" fmla="*/ 2147483647 h 1568"/>
              <a:gd name="T80" fmla="*/ 80645000 w 1080"/>
              <a:gd name="T81" fmla="*/ 2147483647 h 1568"/>
              <a:gd name="T82" fmla="*/ 40322500 w 1080"/>
              <a:gd name="T83" fmla="*/ 2147483647 h 1568"/>
              <a:gd name="T84" fmla="*/ 40322500 w 1080"/>
              <a:gd name="T85" fmla="*/ 2147483647 h 1568"/>
              <a:gd name="T86" fmla="*/ 40322500 w 1080"/>
              <a:gd name="T87" fmla="*/ 2147483647 h 1568"/>
              <a:gd name="T88" fmla="*/ 40322500 w 1080"/>
              <a:gd name="T89" fmla="*/ 2147483647 h 1568"/>
              <a:gd name="T90" fmla="*/ 20161250 w 1080"/>
              <a:gd name="T91" fmla="*/ 2147483647 h 1568"/>
              <a:gd name="T92" fmla="*/ 20161250 w 1080"/>
              <a:gd name="T93" fmla="*/ 2147483647 h 1568"/>
              <a:gd name="T94" fmla="*/ 20161250 w 1080"/>
              <a:gd name="T95" fmla="*/ 2147483647 h 1568"/>
              <a:gd name="T96" fmla="*/ 20161250 w 1080"/>
              <a:gd name="T97" fmla="*/ 2147483647 h 1568"/>
              <a:gd name="T98" fmla="*/ 20161250 w 1080"/>
              <a:gd name="T99" fmla="*/ 2147483647 h 1568"/>
              <a:gd name="T100" fmla="*/ 20161250 w 1080"/>
              <a:gd name="T101" fmla="*/ 2147483647 h 1568"/>
              <a:gd name="T102" fmla="*/ 0 w 1080"/>
              <a:gd name="T103" fmla="*/ 2147483647 h 156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080"/>
              <a:gd name="T157" fmla="*/ 0 h 1568"/>
              <a:gd name="T158" fmla="*/ 1080 w 1080"/>
              <a:gd name="T159" fmla="*/ 1568 h 156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080" h="1568">
                <a:moveTo>
                  <a:pt x="1064" y="0"/>
                </a:moveTo>
                <a:lnTo>
                  <a:pt x="1080" y="96"/>
                </a:lnTo>
                <a:lnTo>
                  <a:pt x="1072" y="176"/>
                </a:lnTo>
                <a:lnTo>
                  <a:pt x="1064" y="256"/>
                </a:lnTo>
                <a:lnTo>
                  <a:pt x="1040" y="320"/>
                </a:lnTo>
                <a:lnTo>
                  <a:pt x="1000" y="376"/>
                </a:lnTo>
                <a:lnTo>
                  <a:pt x="960" y="432"/>
                </a:lnTo>
                <a:lnTo>
                  <a:pt x="912" y="480"/>
                </a:lnTo>
                <a:lnTo>
                  <a:pt x="856" y="528"/>
                </a:lnTo>
                <a:lnTo>
                  <a:pt x="736" y="608"/>
                </a:lnTo>
                <a:lnTo>
                  <a:pt x="600" y="688"/>
                </a:lnTo>
                <a:lnTo>
                  <a:pt x="472" y="776"/>
                </a:lnTo>
                <a:lnTo>
                  <a:pt x="360" y="872"/>
                </a:lnTo>
                <a:lnTo>
                  <a:pt x="320" y="896"/>
                </a:lnTo>
                <a:lnTo>
                  <a:pt x="272" y="928"/>
                </a:lnTo>
                <a:lnTo>
                  <a:pt x="216" y="952"/>
                </a:lnTo>
                <a:lnTo>
                  <a:pt x="168" y="984"/>
                </a:lnTo>
                <a:lnTo>
                  <a:pt x="112" y="1016"/>
                </a:lnTo>
                <a:lnTo>
                  <a:pt x="64" y="1048"/>
                </a:lnTo>
                <a:lnTo>
                  <a:pt x="32" y="1096"/>
                </a:lnTo>
                <a:lnTo>
                  <a:pt x="16" y="1144"/>
                </a:lnTo>
                <a:lnTo>
                  <a:pt x="8" y="1248"/>
                </a:lnTo>
                <a:lnTo>
                  <a:pt x="8" y="1352"/>
                </a:lnTo>
                <a:lnTo>
                  <a:pt x="8" y="1456"/>
                </a:lnTo>
                <a:lnTo>
                  <a:pt x="0" y="1568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1" name="Text Box 9"/>
          <p:cNvSpPr txBox="1">
            <a:spLocks noChangeArrowheads="1"/>
          </p:cNvSpPr>
          <p:nvPr/>
        </p:nvSpPr>
        <p:spPr bwMode="auto">
          <a:xfrm>
            <a:off x="7924800" y="19812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tx2"/>
                </a:solidFill>
              </a:rPr>
              <a:t>IC</a:t>
            </a:r>
            <a:endParaRPr lang="en-US"/>
          </a:p>
        </p:txBody>
      </p:sp>
      <p:sp>
        <p:nvSpPr>
          <p:cNvPr id="110602" name="Text Box 10"/>
          <p:cNvSpPr txBox="1">
            <a:spLocks noChangeArrowheads="1"/>
          </p:cNvSpPr>
          <p:nvPr/>
        </p:nvSpPr>
        <p:spPr bwMode="auto">
          <a:xfrm>
            <a:off x="7772400" y="14478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tx2"/>
                </a:solidFill>
              </a:rPr>
              <a:t>MGB</a:t>
            </a:r>
            <a:endParaRPr lang="en-US"/>
          </a:p>
        </p:txBody>
      </p:sp>
      <p:sp>
        <p:nvSpPr>
          <p:cNvPr id="110603" name="Rectangle 11"/>
          <p:cNvSpPr>
            <a:spLocks noChangeArrowheads="1"/>
          </p:cNvSpPr>
          <p:nvPr/>
        </p:nvSpPr>
        <p:spPr bwMode="auto">
          <a:xfrm>
            <a:off x="533400" y="684213"/>
            <a:ext cx="350202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1800" b="1">
                <a:latin typeface="Times New Roman" charset="0"/>
              </a:rPr>
              <a:t>Model of Auditory Pathway</a:t>
            </a:r>
            <a:endParaRPr lang="en-US" sz="2000" b="1">
              <a:latin typeface="Times New Roman" charset="0"/>
            </a:endParaRPr>
          </a:p>
        </p:txBody>
      </p:sp>
      <p:sp>
        <p:nvSpPr>
          <p:cNvPr id="110604" name="Rectangle 12"/>
          <p:cNvSpPr>
            <a:spLocks noChangeArrowheads="1"/>
          </p:cNvSpPr>
          <p:nvPr/>
        </p:nvSpPr>
        <p:spPr bwMode="auto">
          <a:xfrm>
            <a:off x="304800" y="1295400"/>
            <a:ext cx="3382963" cy="362108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0605" name="Picture 13" descr="aud_di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30338"/>
            <a:ext cx="2598738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6" name="AutoShape 14"/>
          <p:cNvSpPr>
            <a:spLocks/>
          </p:cNvSpPr>
          <p:nvPr/>
        </p:nvSpPr>
        <p:spPr bwMode="auto">
          <a:xfrm>
            <a:off x="3762375" y="1905000"/>
            <a:ext cx="119063" cy="47625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7" name="AutoShape 15"/>
          <p:cNvSpPr>
            <a:spLocks/>
          </p:cNvSpPr>
          <p:nvPr/>
        </p:nvSpPr>
        <p:spPr bwMode="auto">
          <a:xfrm>
            <a:off x="3762375" y="1371600"/>
            <a:ext cx="119063" cy="474663"/>
          </a:xfrm>
          <a:prstGeom prst="rightBrace">
            <a:avLst>
              <a:gd name="adj1" fmla="val 3322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8" name="AutoShape 16"/>
          <p:cNvSpPr>
            <a:spLocks/>
          </p:cNvSpPr>
          <p:nvPr/>
        </p:nvSpPr>
        <p:spPr bwMode="auto">
          <a:xfrm>
            <a:off x="3762375" y="2439988"/>
            <a:ext cx="119063" cy="652462"/>
          </a:xfrm>
          <a:prstGeom prst="rightBrace">
            <a:avLst>
              <a:gd name="adj1" fmla="val 4566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9" name="AutoShape 17"/>
          <p:cNvSpPr>
            <a:spLocks/>
          </p:cNvSpPr>
          <p:nvPr/>
        </p:nvSpPr>
        <p:spPr bwMode="auto">
          <a:xfrm>
            <a:off x="3762375" y="3211513"/>
            <a:ext cx="119063" cy="652462"/>
          </a:xfrm>
          <a:prstGeom prst="rightBrace">
            <a:avLst>
              <a:gd name="adj1" fmla="val 4566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0" name="AutoShape 18"/>
          <p:cNvSpPr>
            <a:spLocks/>
          </p:cNvSpPr>
          <p:nvPr/>
        </p:nvSpPr>
        <p:spPr bwMode="auto">
          <a:xfrm>
            <a:off x="3762375" y="3924300"/>
            <a:ext cx="119063" cy="474663"/>
          </a:xfrm>
          <a:prstGeom prst="rightBrace">
            <a:avLst>
              <a:gd name="adj1" fmla="val 3322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1" name="Text Box 19"/>
          <p:cNvSpPr txBox="1">
            <a:spLocks noChangeArrowheads="1"/>
          </p:cNvSpPr>
          <p:nvPr/>
        </p:nvSpPr>
        <p:spPr bwMode="auto">
          <a:xfrm>
            <a:off x="3805238" y="3978275"/>
            <a:ext cx="14525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Cochlear Nucleus</a:t>
            </a:r>
          </a:p>
        </p:txBody>
      </p:sp>
      <p:sp>
        <p:nvSpPr>
          <p:cNvPr id="110612" name="Text Box 20"/>
          <p:cNvSpPr txBox="1">
            <a:spLocks noChangeArrowheads="1"/>
          </p:cNvSpPr>
          <p:nvPr/>
        </p:nvSpPr>
        <p:spPr bwMode="auto">
          <a:xfrm>
            <a:off x="3805238" y="3368675"/>
            <a:ext cx="1314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Binaural Nuclei</a:t>
            </a:r>
          </a:p>
        </p:txBody>
      </p:sp>
      <p:sp>
        <p:nvSpPr>
          <p:cNvPr id="110613" name="Text Box 21"/>
          <p:cNvSpPr txBox="1">
            <a:spLocks noChangeArrowheads="1"/>
          </p:cNvSpPr>
          <p:nvPr/>
        </p:nvSpPr>
        <p:spPr bwMode="auto">
          <a:xfrm>
            <a:off x="3805238" y="2597150"/>
            <a:ext cx="846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Midbrain</a:t>
            </a:r>
          </a:p>
        </p:txBody>
      </p:sp>
      <p:sp>
        <p:nvSpPr>
          <p:cNvPr id="110614" name="Text Box 22"/>
          <p:cNvSpPr txBox="1">
            <a:spLocks noChangeArrowheads="1"/>
          </p:cNvSpPr>
          <p:nvPr/>
        </p:nvSpPr>
        <p:spPr bwMode="auto">
          <a:xfrm>
            <a:off x="3805238" y="2003425"/>
            <a:ext cx="885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Thalamus</a:t>
            </a:r>
          </a:p>
        </p:txBody>
      </p:sp>
      <p:sp>
        <p:nvSpPr>
          <p:cNvPr id="110615" name="Text Box 23"/>
          <p:cNvSpPr txBox="1">
            <a:spLocks noChangeArrowheads="1"/>
          </p:cNvSpPr>
          <p:nvPr/>
        </p:nvSpPr>
        <p:spPr bwMode="auto">
          <a:xfrm>
            <a:off x="3805238" y="1470025"/>
            <a:ext cx="668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Cortex</a:t>
            </a:r>
          </a:p>
        </p:txBody>
      </p:sp>
      <p:sp>
        <p:nvSpPr>
          <p:cNvPr id="110616" name="Rectangle 24"/>
          <p:cNvSpPr>
            <a:spLocks noChangeArrowheads="1"/>
          </p:cNvSpPr>
          <p:nvPr/>
        </p:nvSpPr>
        <p:spPr bwMode="auto">
          <a:xfrm>
            <a:off x="790575" y="1371600"/>
            <a:ext cx="2514600" cy="457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51" name="Rectangle 24"/>
          <p:cNvSpPr>
            <a:spLocks noChangeArrowheads="1"/>
          </p:cNvSpPr>
          <p:nvPr/>
        </p:nvSpPr>
        <p:spPr bwMode="auto">
          <a:xfrm>
            <a:off x="4724400" y="914400"/>
            <a:ext cx="4267200" cy="457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760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4"/>
          <p:cNvSpPr>
            <a:spLocks noChangeArrowheads="1"/>
          </p:cNvSpPr>
          <p:nvPr/>
        </p:nvSpPr>
        <p:spPr bwMode="auto">
          <a:xfrm>
            <a:off x="2133600" y="304800"/>
            <a:ext cx="51943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2438400" y="228600"/>
            <a:ext cx="442118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3600" b="1">
                <a:solidFill>
                  <a:srgbClr val="000000"/>
                </a:solidFill>
                <a:latin typeface="Helvetica" charset="0"/>
              </a:rPr>
              <a:t>Experimental Set-up</a:t>
            </a:r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77089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2" descr="Figure_1_Anato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7162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4876800" y="1143000"/>
            <a:ext cx="32305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400"/>
              <a:t>The Ferret Auditory  and</a:t>
            </a:r>
          </a:p>
          <a:p>
            <a:pPr algn="ctr"/>
            <a:r>
              <a:rPr lang="en-US" sz="2400"/>
              <a:t>Frontal Cortex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95600" y="5791200"/>
            <a:ext cx="916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TOP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1600" y="5791200"/>
            <a:ext cx="1341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DOWN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"/>
          <a:stretch>
            <a:fillRect/>
          </a:stretch>
        </p:blipFill>
        <p:spPr bwMode="auto">
          <a:xfrm>
            <a:off x="838200" y="838200"/>
            <a:ext cx="7442200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11"/>
          <p:cNvSpPr>
            <a:spLocks noChangeArrowheads="1"/>
          </p:cNvSpPr>
          <p:nvPr/>
        </p:nvSpPr>
        <p:spPr bwMode="auto">
          <a:xfrm>
            <a:off x="5257800" y="863600"/>
            <a:ext cx="2984500" cy="2362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8" name="Freeform 12"/>
          <p:cNvSpPr>
            <a:spLocks/>
          </p:cNvSpPr>
          <p:nvPr/>
        </p:nvSpPr>
        <p:spPr bwMode="auto">
          <a:xfrm>
            <a:off x="5257800" y="863600"/>
            <a:ext cx="2984500" cy="2362200"/>
          </a:xfrm>
          <a:custGeom>
            <a:avLst/>
            <a:gdLst>
              <a:gd name="T0" fmla="*/ 0 w 1880"/>
              <a:gd name="T1" fmla="*/ 2147483647 h 1488"/>
              <a:gd name="T2" fmla="*/ 0 w 1880"/>
              <a:gd name="T3" fmla="*/ 0 h 1488"/>
              <a:gd name="T4" fmla="*/ 0 w 1880"/>
              <a:gd name="T5" fmla="*/ 0 h 1488"/>
              <a:gd name="T6" fmla="*/ 2147483647 w 1880"/>
              <a:gd name="T7" fmla="*/ 0 h 1488"/>
              <a:gd name="T8" fmla="*/ 2147483647 w 1880"/>
              <a:gd name="T9" fmla="*/ 0 h 1488"/>
              <a:gd name="T10" fmla="*/ 2147483647 w 1880"/>
              <a:gd name="T11" fmla="*/ 2147483647 h 1488"/>
              <a:gd name="T12" fmla="*/ 2147483647 w 1880"/>
              <a:gd name="T13" fmla="*/ 2147483647 h 1488"/>
              <a:gd name="T14" fmla="*/ 0 w 1880"/>
              <a:gd name="T15" fmla="*/ 2147483647 h 1488"/>
              <a:gd name="T16" fmla="*/ 0 w 1880"/>
              <a:gd name="T17" fmla="*/ 2147483647 h 148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880"/>
              <a:gd name="T28" fmla="*/ 0 h 1488"/>
              <a:gd name="T29" fmla="*/ 1880 w 1880"/>
              <a:gd name="T30" fmla="*/ 1488 h 148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880" h="1488">
                <a:moveTo>
                  <a:pt x="0" y="1488"/>
                </a:moveTo>
                <a:lnTo>
                  <a:pt x="0" y="0"/>
                </a:lnTo>
                <a:lnTo>
                  <a:pt x="1880" y="0"/>
                </a:lnTo>
                <a:lnTo>
                  <a:pt x="1880" y="1488"/>
                </a:lnTo>
                <a:lnTo>
                  <a:pt x="0" y="1488"/>
                </a:lnTo>
                <a:close/>
              </a:path>
            </a:pathLst>
          </a:cu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749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876300"/>
            <a:ext cx="1676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876300"/>
            <a:ext cx="13081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Line 37"/>
          <p:cNvSpPr>
            <a:spLocks noChangeShapeType="1"/>
          </p:cNvSpPr>
          <p:nvPr/>
        </p:nvSpPr>
        <p:spPr bwMode="auto">
          <a:xfrm>
            <a:off x="5257800" y="3225800"/>
            <a:ext cx="29845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2" name="Line 38"/>
          <p:cNvSpPr>
            <a:spLocks noChangeShapeType="1"/>
          </p:cNvSpPr>
          <p:nvPr/>
        </p:nvSpPr>
        <p:spPr bwMode="auto">
          <a:xfrm>
            <a:off x="5257800" y="863600"/>
            <a:ext cx="29845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3" name="Line 40"/>
          <p:cNvSpPr>
            <a:spLocks noChangeShapeType="1"/>
          </p:cNvSpPr>
          <p:nvPr/>
        </p:nvSpPr>
        <p:spPr bwMode="auto">
          <a:xfrm flipV="1">
            <a:off x="8242300" y="863600"/>
            <a:ext cx="1588" cy="2362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4" name="Line 41"/>
          <p:cNvSpPr>
            <a:spLocks noChangeShapeType="1"/>
          </p:cNvSpPr>
          <p:nvPr/>
        </p:nvSpPr>
        <p:spPr bwMode="auto">
          <a:xfrm>
            <a:off x="5257800" y="3225800"/>
            <a:ext cx="29845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5" name="Line 43"/>
          <p:cNvSpPr>
            <a:spLocks noChangeShapeType="1"/>
          </p:cNvSpPr>
          <p:nvPr/>
        </p:nvSpPr>
        <p:spPr bwMode="auto">
          <a:xfrm flipV="1">
            <a:off x="5588000" y="32004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6" name="Line 47"/>
          <p:cNvSpPr>
            <a:spLocks noChangeShapeType="1"/>
          </p:cNvSpPr>
          <p:nvPr/>
        </p:nvSpPr>
        <p:spPr bwMode="auto">
          <a:xfrm>
            <a:off x="5588000" y="8636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7" name="Line 48"/>
          <p:cNvSpPr>
            <a:spLocks noChangeShapeType="1"/>
          </p:cNvSpPr>
          <p:nvPr/>
        </p:nvSpPr>
        <p:spPr bwMode="auto">
          <a:xfrm flipV="1">
            <a:off x="5905500" y="32004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8" name="Line 52"/>
          <p:cNvSpPr>
            <a:spLocks noChangeShapeType="1"/>
          </p:cNvSpPr>
          <p:nvPr/>
        </p:nvSpPr>
        <p:spPr bwMode="auto">
          <a:xfrm>
            <a:off x="5905500" y="8636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9" name="Line 53"/>
          <p:cNvSpPr>
            <a:spLocks noChangeShapeType="1"/>
          </p:cNvSpPr>
          <p:nvPr/>
        </p:nvSpPr>
        <p:spPr bwMode="auto">
          <a:xfrm flipV="1">
            <a:off x="6235700" y="32004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0" name="Line 57"/>
          <p:cNvSpPr>
            <a:spLocks noChangeShapeType="1"/>
          </p:cNvSpPr>
          <p:nvPr/>
        </p:nvSpPr>
        <p:spPr bwMode="auto">
          <a:xfrm>
            <a:off x="6235700" y="8636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1" name="Line 58"/>
          <p:cNvSpPr>
            <a:spLocks noChangeShapeType="1"/>
          </p:cNvSpPr>
          <p:nvPr/>
        </p:nvSpPr>
        <p:spPr bwMode="auto">
          <a:xfrm flipV="1">
            <a:off x="6565900" y="32004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2" name="Line 62"/>
          <p:cNvSpPr>
            <a:spLocks noChangeShapeType="1"/>
          </p:cNvSpPr>
          <p:nvPr/>
        </p:nvSpPr>
        <p:spPr bwMode="auto">
          <a:xfrm>
            <a:off x="6565900" y="8636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3" name="Line 63"/>
          <p:cNvSpPr>
            <a:spLocks noChangeShapeType="1"/>
          </p:cNvSpPr>
          <p:nvPr/>
        </p:nvSpPr>
        <p:spPr bwMode="auto">
          <a:xfrm flipV="1">
            <a:off x="6896100" y="32004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4" name="Line 68"/>
          <p:cNvSpPr>
            <a:spLocks noChangeShapeType="1"/>
          </p:cNvSpPr>
          <p:nvPr/>
        </p:nvSpPr>
        <p:spPr bwMode="auto">
          <a:xfrm>
            <a:off x="6896100" y="8636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5" name="Line 69"/>
          <p:cNvSpPr>
            <a:spLocks noChangeShapeType="1"/>
          </p:cNvSpPr>
          <p:nvPr/>
        </p:nvSpPr>
        <p:spPr bwMode="auto">
          <a:xfrm flipV="1">
            <a:off x="7226300" y="32004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6" name="Line 74"/>
          <p:cNvSpPr>
            <a:spLocks noChangeShapeType="1"/>
          </p:cNvSpPr>
          <p:nvPr/>
        </p:nvSpPr>
        <p:spPr bwMode="auto">
          <a:xfrm>
            <a:off x="7226300" y="8636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7" name="Line 75"/>
          <p:cNvSpPr>
            <a:spLocks noChangeShapeType="1"/>
          </p:cNvSpPr>
          <p:nvPr/>
        </p:nvSpPr>
        <p:spPr bwMode="auto">
          <a:xfrm flipV="1">
            <a:off x="7556500" y="32004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8" name="Line 80"/>
          <p:cNvSpPr>
            <a:spLocks noChangeShapeType="1"/>
          </p:cNvSpPr>
          <p:nvPr/>
        </p:nvSpPr>
        <p:spPr bwMode="auto">
          <a:xfrm>
            <a:off x="7556500" y="8636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9" name="Line 81"/>
          <p:cNvSpPr>
            <a:spLocks noChangeShapeType="1"/>
          </p:cNvSpPr>
          <p:nvPr/>
        </p:nvSpPr>
        <p:spPr bwMode="auto">
          <a:xfrm flipV="1">
            <a:off x="7874000" y="32004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0" name="Line 86"/>
          <p:cNvSpPr>
            <a:spLocks noChangeShapeType="1"/>
          </p:cNvSpPr>
          <p:nvPr/>
        </p:nvSpPr>
        <p:spPr bwMode="auto">
          <a:xfrm>
            <a:off x="7874000" y="8636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1" name="Line 87"/>
          <p:cNvSpPr>
            <a:spLocks noChangeShapeType="1"/>
          </p:cNvSpPr>
          <p:nvPr/>
        </p:nvSpPr>
        <p:spPr bwMode="auto">
          <a:xfrm flipV="1">
            <a:off x="8204200" y="32004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2" name="Line 92"/>
          <p:cNvSpPr>
            <a:spLocks noChangeShapeType="1"/>
          </p:cNvSpPr>
          <p:nvPr/>
        </p:nvSpPr>
        <p:spPr bwMode="auto">
          <a:xfrm>
            <a:off x="8204200" y="8636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3" name="Line 93"/>
          <p:cNvSpPr>
            <a:spLocks noChangeShapeType="1"/>
          </p:cNvSpPr>
          <p:nvPr/>
        </p:nvSpPr>
        <p:spPr bwMode="auto">
          <a:xfrm>
            <a:off x="5257800" y="3009900"/>
            <a:ext cx="38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4" name="Line 98"/>
          <p:cNvSpPr>
            <a:spLocks noChangeShapeType="1"/>
          </p:cNvSpPr>
          <p:nvPr/>
        </p:nvSpPr>
        <p:spPr bwMode="auto">
          <a:xfrm flipH="1">
            <a:off x="8216900" y="3009900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5" name="Line 99"/>
          <p:cNvSpPr>
            <a:spLocks noChangeShapeType="1"/>
          </p:cNvSpPr>
          <p:nvPr/>
        </p:nvSpPr>
        <p:spPr bwMode="auto">
          <a:xfrm>
            <a:off x="5257800" y="2565400"/>
            <a:ext cx="38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6" name="Line 104"/>
          <p:cNvSpPr>
            <a:spLocks noChangeShapeType="1"/>
          </p:cNvSpPr>
          <p:nvPr/>
        </p:nvSpPr>
        <p:spPr bwMode="auto">
          <a:xfrm flipH="1">
            <a:off x="8216900" y="2565400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7" name="Line 105"/>
          <p:cNvSpPr>
            <a:spLocks noChangeShapeType="1"/>
          </p:cNvSpPr>
          <p:nvPr/>
        </p:nvSpPr>
        <p:spPr bwMode="auto">
          <a:xfrm>
            <a:off x="5257800" y="2133600"/>
            <a:ext cx="38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8" name="Line 110"/>
          <p:cNvSpPr>
            <a:spLocks noChangeShapeType="1"/>
          </p:cNvSpPr>
          <p:nvPr/>
        </p:nvSpPr>
        <p:spPr bwMode="auto">
          <a:xfrm flipH="1">
            <a:off x="8216900" y="2133600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9" name="Line 111"/>
          <p:cNvSpPr>
            <a:spLocks noChangeShapeType="1"/>
          </p:cNvSpPr>
          <p:nvPr/>
        </p:nvSpPr>
        <p:spPr bwMode="auto">
          <a:xfrm>
            <a:off x="5257800" y="1689100"/>
            <a:ext cx="38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80" name="Line 116"/>
          <p:cNvSpPr>
            <a:spLocks noChangeShapeType="1"/>
          </p:cNvSpPr>
          <p:nvPr/>
        </p:nvSpPr>
        <p:spPr bwMode="auto">
          <a:xfrm flipH="1">
            <a:off x="8216900" y="1689100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81" name="Line 117"/>
          <p:cNvSpPr>
            <a:spLocks noChangeShapeType="1"/>
          </p:cNvSpPr>
          <p:nvPr/>
        </p:nvSpPr>
        <p:spPr bwMode="auto">
          <a:xfrm>
            <a:off x="5257800" y="1244600"/>
            <a:ext cx="38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82" name="Line 122"/>
          <p:cNvSpPr>
            <a:spLocks noChangeShapeType="1"/>
          </p:cNvSpPr>
          <p:nvPr/>
        </p:nvSpPr>
        <p:spPr bwMode="auto">
          <a:xfrm flipH="1">
            <a:off x="8216900" y="1244600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83" name="Line 123"/>
          <p:cNvSpPr>
            <a:spLocks noChangeShapeType="1"/>
          </p:cNvSpPr>
          <p:nvPr/>
        </p:nvSpPr>
        <p:spPr bwMode="auto">
          <a:xfrm>
            <a:off x="5257800" y="863600"/>
            <a:ext cx="29845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84" name="Line 124"/>
          <p:cNvSpPr>
            <a:spLocks noChangeShapeType="1"/>
          </p:cNvSpPr>
          <p:nvPr/>
        </p:nvSpPr>
        <p:spPr bwMode="auto">
          <a:xfrm>
            <a:off x="5257800" y="3225800"/>
            <a:ext cx="29845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85" name="Line 126"/>
          <p:cNvSpPr>
            <a:spLocks noChangeShapeType="1"/>
          </p:cNvSpPr>
          <p:nvPr/>
        </p:nvSpPr>
        <p:spPr bwMode="auto">
          <a:xfrm flipV="1">
            <a:off x="8242300" y="863600"/>
            <a:ext cx="1588" cy="2362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86" name="Rectangle 127"/>
          <p:cNvSpPr>
            <a:spLocks noChangeArrowheads="1"/>
          </p:cNvSpPr>
          <p:nvPr/>
        </p:nvSpPr>
        <p:spPr bwMode="auto">
          <a:xfrm>
            <a:off x="2286000" y="173038"/>
            <a:ext cx="479107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800" b="1">
                <a:solidFill>
                  <a:srgbClr val="1F1A17"/>
                </a:solidFill>
              </a:rPr>
              <a:t>Spectro-Temporal Modulations</a:t>
            </a:r>
            <a:endParaRPr lang="en-US" sz="1800"/>
          </a:p>
        </p:txBody>
      </p:sp>
      <p:grpSp>
        <p:nvGrpSpPr>
          <p:cNvPr id="31787" name="Group 144"/>
          <p:cNvGrpSpPr>
            <a:grpSpLocks/>
          </p:cNvGrpSpPr>
          <p:nvPr/>
        </p:nvGrpSpPr>
        <p:grpSpPr bwMode="auto">
          <a:xfrm>
            <a:off x="2944813" y="3001963"/>
            <a:ext cx="5130800" cy="274637"/>
            <a:chOff x="1129" y="377"/>
            <a:chExt cx="3232" cy="173"/>
          </a:xfrm>
        </p:grpSpPr>
        <p:sp>
          <p:nvSpPr>
            <p:cNvPr id="31803" name="Rectangle 128"/>
            <p:cNvSpPr>
              <a:spLocks noChangeArrowheads="1"/>
            </p:cNvSpPr>
            <p:nvPr/>
          </p:nvSpPr>
          <p:spPr bwMode="auto">
            <a:xfrm>
              <a:off x="1129" y="377"/>
              <a:ext cx="27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1">
                  <a:solidFill>
                    <a:schemeClr val="bg1"/>
                  </a:solidFill>
                </a:rPr>
                <a:t>Violin</a:t>
              </a:r>
              <a:r>
                <a:rPr lang="en-US" sz="1800">
                  <a:solidFill>
                    <a:schemeClr val="bg1"/>
                  </a:solidFill>
                </a:rPr>
                <a:t> 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804" name="Rectangle 129"/>
            <p:cNvSpPr>
              <a:spLocks noChangeArrowheads="1"/>
            </p:cNvSpPr>
            <p:nvPr/>
          </p:nvSpPr>
          <p:spPr bwMode="auto">
            <a:xfrm>
              <a:off x="1392" y="413"/>
              <a:ext cx="34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1">
                  <a:solidFill>
                    <a:schemeClr val="bg1"/>
                  </a:solidFill>
                </a:rPr>
                <a:t>(vibrato)</a:t>
              </a:r>
              <a:endParaRPr lang="en-US" sz="900" i="1">
                <a:solidFill>
                  <a:schemeClr val="bg1"/>
                </a:solidFill>
              </a:endParaRPr>
            </a:p>
          </p:txBody>
        </p:sp>
        <p:sp>
          <p:nvSpPr>
            <p:cNvPr id="31805" name="Rectangle 130"/>
            <p:cNvSpPr>
              <a:spLocks noChangeArrowheads="1"/>
            </p:cNvSpPr>
            <p:nvPr/>
          </p:nvSpPr>
          <p:spPr bwMode="auto">
            <a:xfrm>
              <a:off x="4132" y="403"/>
              <a:ext cx="22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1">
                  <a:solidFill>
                    <a:schemeClr val="bg1"/>
                  </a:solidFill>
                </a:rPr>
                <a:t>Piano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76132" name="4A9EE91D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5814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3" name="1FE1D2A2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5814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90" name="Text Box 6"/>
          <p:cNvSpPr txBox="1">
            <a:spLocks noChangeArrowheads="1"/>
          </p:cNvSpPr>
          <p:nvPr/>
        </p:nvSpPr>
        <p:spPr bwMode="auto">
          <a:xfrm rot="-5400000">
            <a:off x="4434681" y="1991519"/>
            <a:ext cx="935038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Frequency</a:t>
            </a:r>
          </a:p>
        </p:txBody>
      </p:sp>
      <p:sp>
        <p:nvSpPr>
          <p:cNvPr id="31791" name="Text Box 7"/>
          <p:cNvSpPr txBox="1">
            <a:spLocks noChangeArrowheads="1"/>
          </p:cNvSpPr>
          <p:nvPr/>
        </p:nvSpPr>
        <p:spPr bwMode="auto">
          <a:xfrm rot="-5400000">
            <a:off x="218281" y="1991519"/>
            <a:ext cx="9350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Frequency</a:t>
            </a:r>
          </a:p>
        </p:txBody>
      </p:sp>
      <p:sp>
        <p:nvSpPr>
          <p:cNvPr id="31792" name="Text Box 8"/>
          <p:cNvSpPr txBox="1">
            <a:spLocks noChangeArrowheads="1"/>
          </p:cNvSpPr>
          <p:nvPr/>
        </p:nvSpPr>
        <p:spPr bwMode="auto">
          <a:xfrm>
            <a:off x="2209800" y="3187700"/>
            <a:ext cx="5000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time</a:t>
            </a:r>
          </a:p>
        </p:txBody>
      </p:sp>
      <p:sp>
        <p:nvSpPr>
          <p:cNvPr id="31793" name="Text Box 9"/>
          <p:cNvSpPr txBox="1">
            <a:spLocks noChangeArrowheads="1"/>
          </p:cNvSpPr>
          <p:nvPr/>
        </p:nvSpPr>
        <p:spPr bwMode="auto">
          <a:xfrm>
            <a:off x="6451600" y="3162300"/>
            <a:ext cx="63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time</a:t>
            </a:r>
          </a:p>
        </p:txBody>
      </p:sp>
      <p:sp>
        <p:nvSpPr>
          <p:cNvPr id="31794" name="Text Box 135"/>
          <p:cNvSpPr txBox="1">
            <a:spLocks noChangeArrowheads="1"/>
          </p:cNvSpPr>
          <p:nvPr/>
        </p:nvSpPr>
        <p:spPr bwMode="auto">
          <a:xfrm>
            <a:off x="1828800" y="5943600"/>
            <a:ext cx="9350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Frequency</a:t>
            </a:r>
          </a:p>
        </p:txBody>
      </p:sp>
      <p:sp>
        <p:nvSpPr>
          <p:cNvPr id="31795" name="Text Box 136"/>
          <p:cNvSpPr txBox="1">
            <a:spLocks noChangeArrowheads="1"/>
          </p:cNvSpPr>
          <p:nvPr/>
        </p:nvSpPr>
        <p:spPr bwMode="auto">
          <a:xfrm>
            <a:off x="6324600" y="5943600"/>
            <a:ext cx="9350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Frequency</a:t>
            </a:r>
          </a:p>
        </p:txBody>
      </p:sp>
      <p:sp>
        <p:nvSpPr>
          <p:cNvPr id="31796" name="Text Box 137"/>
          <p:cNvSpPr txBox="1">
            <a:spLocks noChangeArrowheads="1"/>
          </p:cNvSpPr>
          <p:nvPr/>
        </p:nvSpPr>
        <p:spPr bwMode="auto">
          <a:xfrm rot="-5400000">
            <a:off x="135732" y="4575969"/>
            <a:ext cx="9445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Amplitude</a:t>
            </a:r>
          </a:p>
        </p:txBody>
      </p:sp>
      <p:sp>
        <p:nvSpPr>
          <p:cNvPr id="31797" name="Line 138"/>
          <p:cNvSpPr>
            <a:spLocks noChangeShapeType="1"/>
          </p:cNvSpPr>
          <p:nvPr/>
        </p:nvSpPr>
        <p:spPr bwMode="auto">
          <a:xfrm>
            <a:off x="1600200" y="838200"/>
            <a:ext cx="0" cy="2438400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98" name="Line 139"/>
          <p:cNvSpPr>
            <a:spLocks noChangeShapeType="1"/>
          </p:cNvSpPr>
          <p:nvPr/>
        </p:nvSpPr>
        <p:spPr bwMode="auto">
          <a:xfrm>
            <a:off x="5867400" y="838200"/>
            <a:ext cx="0" cy="2438400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99" name="Text Box 140"/>
          <p:cNvSpPr txBox="1">
            <a:spLocks noChangeArrowheads="1"/>
          </p:cNvSpPr>
          <p:nvPr/>
        </p:nvSpPr>
        <p:spPr bwMode="auto">
          <a:xfrm rot="5400000">
            <a:off x="7819231" y="1574007"/>
            <a:ext cx="1268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 b="1"/>
              <a:t>Spectral</a:t>
            </a:r>
          </a:p>
        </p:txBody>
      </p:sp>
      <p:sp>
        <p:nvSpPr>
          <p:cNvPr id="31800" name="Text Box 141"/>
          <p:cNvSpPr txBox="1">
            <a:spLocks noChangeArrowheads="1"/>
          </p:cNvSpPr>
          <p:nvPr/>
        </p:nvSpPr>
        <p:spPr bwMode="auto">
          <a:xfrm>
            <a:off x="6096000" y="500063"/>
            <a:ext cx="1255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/>
              <a:t>Temporal</a:t>
            </a:r>
          </a:p>
        </p:txBody>
      </p:sp>
      <p:sp>
        <p:nvSpPr>
          <p:cNvPr id="31801" name="Text Box 142"/>
          <p:cNvSpPr txBox="1">
            <a:spLocks noChangeArrowheads="1"/>
          </p:cNvSpPr>
          <p:nvPr/>
        </p:nvSpPr>
        <p:spPr bwMode="auto">
          <a:xfrm>
            <a:off x="1828800" y="500063"/>
            <a:ext cx="1255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/>
              <a:t>Temporal</a:t>
            </a:r>
          </a:p>
        </p:txBody>
      </p:sp>
      <p:sp>
        <p:nvSpPr>
          <p:cNvPr id="31802" name="Text Box 143"/>
          <p:cNvSpPr txBox="1">
            <a:spLocks noChangeArrowheads="1"/>
          </p:cNvSpPr>
          <p:nvPr/>
        </p:nvSpPr>
        <p:spPr bwMode="auto">
          <a:xfrm rot="5400000">
            <a:off x="3552031" y="1650207"/>
            <a:ext cx="1268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 b="1"/>
              <a:t>Spectral</a:t>
            </a:r>
          </a:p>
        </p:txBody>
      </p:sp>
    </p:spTree>
    <p:extLst>
      <p:ext uri="{BB962C8B-B14F-4D97-AF65-F5344CB8AC3E}">
        <p14:creationId xmlns:p14="http://schemas.microsoft.com/office/powerpoint/2010/main" val="2116564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6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" fill="hold"/>
                                        <p:tgtEl>
                                          <p:spTgt spid="176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13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613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6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86" fill="hold"/>
                                        <p:tgtEl>
                                          <p:spTgt spid="176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13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613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4"/>
          <p:cNvSpPr>
            <a:spLocks noChangeArrowheads="1"/>
          </p:cNvSpPr>
          <p:nvPr/>
        </p:nvSpPr>
        <p:spPr bwMode="auto">
          <a:xfrm>
            <a:off x="6013450" y="99218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2400"/>
          </a:p>
        </p:txBody>
      </p:sp>
      <p:sp>
        <p:nvSpPr>
          <p:cNvPr id="3074" name="Rectangle 17"/>
          <p:cNvSpPr>
            <a:spLocks noChangeArrowheads="1"/>
          </p:cNvSpPr>
          <p:nvPr/>
        </p:nvSpPr>
        <p:spPr bwMode="auto">
          <a:xfrm>
            <a:off x="4038600" y="3497263"/>
            <a:ext cx="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2400"/>
          </a:p>
          <a:p>
            <a:endParaRPr lang="en-US" sz="2400"/>
          </a:p>
        </p:txBody>
      </p:sp>
      <p:sp>
        <p:nvSpPr>
          <p:cNvPr id="3075" name="Rectangle 18"/>
          <p:cNvSpPr>
            <a:spLocks noChangeArrowheads="1"/>
          </p:cNvSpPr>
          <p:nvPr/>
        </p:nvSpPr>
        <p:spPr bwMode="auto">
          <a:xfrm>
            <a:off x="6610350" y="3333750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2400"/>
          </a:p>
        </p:txBody>
      </p:sp>
      <p:sp>
        <p:nvSpPr>
          <p:cNvPr id="3076" name="Rectangle 19"/>
          <p:cNvSpPr>
            <a:spLocks noChangeArrowheads="1"/>
          </p:cNvSpPr>
          <p:nvPr/>
        </p:nvSpPr>
        <p:spPr bwMode="auto">
          <a:xfrm>
            <a:off x="6267450" y="3600450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2400"/>
          </a:p>
        </p:txBody>
      </p:sp>
      <p:sp>
        <p:nvSpPr>
          <p:cNvPr id="3077" name="Rectangle 20"/>
          <p:cNvSpPr>
            <a:spLocks noChangeArrowheads="1"/>
          </p:cNvSpPr>
          <p:nvPr/>
        </p:nvSpPr>
        <p:spPr bwMode="auto">
          <a:xfrm>
            <a:off x="7467600" y="3657600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2400"/>
          </a:p>
        </p:txBody>
      </p:sp>
      <p:sp>
        <p:nvSpPr>
          <p:cNvPr id="3078" name="Rectangle 21"/>
          <p:cNvSpPr>
            <a:spLocks noChangeArrowheads="1"/>
          </p:cNvSpPr>
          <p:nvPr/>
        </p:nvSpPr>
        <p:spPr bwMode="auto">
          <a:xfrm>
            <a:off x="6661150" y="3867150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2400"/>
          </a:p>
        </p:txBody>
      </p:sp>
      <p:sp>
        <p:nvSpPr>
          <p:cNvPr id="3079" name="Rectangle 22"/>
          <p:cNvSpPr>
            <a:spLocks noChangeArrowheads="1"/>
          </p:cNvSpPr>
          <p:nvPr/>
        </p:nvSpPr>
        <p:spPr bwMode="auto">
          <a:xfrm>
            <a:off x="5365750" y="4133850"/>
            <a:ext cx="29686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1E1B18"/>
                </a:solidFill>
                <a:latin typeface="Helvetica" charset="0"/>
              </a:rPr>
              <a:t>    </a:t>
            </a:r>
            <a:endParaRPr lang="en-US" sz="2400"/>
          </a:p>
        </p:txBody>
      </p:sp>
      <p:sp>
        <p:nvSpPr>
          <p:cNvPr id="3080" name="Rectangle 23"/>
          <p:cNvSpPr>
            <a:spLocks noChangeArrowheads="1"/>
          </p:cNvSpPr>
          <p:nvPr/>
        </p:nvSpPr>
        <p:spPr bwMode="auto">
          <a:xfrm>
            <a:off x="4267200" y="2555875"/>
            <a:ext cx="365760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2400" b="1" dirty="0">
                <a:latin typeface="Arial" charset="0"/>
                <a:cs typeface="Arial" charset="0"/>
              </a:rPr>
              <a:t>	</a:t>
            </a:r>
            <a:endParaRPr lang="en-US" sz="2100" b="1" dirty="0">
              <a:solidFill>
                <a:srgbClr val="1E1B18"/>
              </a:solidFill>
              <a:latin typeface="Arial" charset="0"/>
            </a:endParaRPr>
          </a:p>
          <a:p>
            <a:r>
              <a:rPr lang="en-US" sz="2100" b="1" dirty="0">
                <a:solidFill>
                  <a:srgbClr val="1E1B18"/>
                </a:solidFill>
                <a:latin typeface="Arial" charset="0"/>
              </a:rPr>
              <a:t>	Shihab Shamma</a:t>
            </a:r>
          </a:p>
        </p:txBody>
      </p:sp>
      <p:sp>
        <p:nvSpPr>
          <p:cNvPr id="3082" name="Text Box 28"/>
          <p:cNvSpPr txBox="1">
            <a:spLocks noChangeArrowheads="1"/>
          </p:cNvSpPr>
          <p:nvPr/>
        </p:nvSpPr>
        <p:spPr bwMode="auto">
          <a:xfrm>
            <a:off x="304800" y="457200"/>
            <a:ext cx="8305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endParaRPr lang="en-US" sz="3600" b="1">
              <a:solidFill>
                <a:srgbClr val="1F1A17"/>
              </a:solidFill>
            </a:endParaRPr>
          </a:p>
        </p:txBody>
      </p:sp>
      <p:pic>
        <p:nvPicPr>
          <p:cNvPr id="308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5" r="67094" b="7500"/>
          <a:stretch>
            <a:fillRect/>
          </a:stretch>
        </p:blipFill>
        <p:spPr bwMode="auto">
          <a:xfrm>
            <a:off x="685800" y="1600200"/>
            <a:ext cx="2959100" cy="45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228600"/>
            <a:ext cx="5298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rgbClr val="FF0000"/>
                </a:solidFill>
              </a:rPr>
              <a:t>Attention, decision, recognition, detection, memory, …</a:t>
            </a:r>
            <a:endParaRPr lang="en-US" sz="1800" i="1" dirty="0">
              <a:solidFill>
                <a:srgbClr val="FF0000"/>
              </a:solidFill>
            </a:endParaRPr>
          </a:p>
        </p:txBody>
      </p:sp>
      <p:sp>
        <p:nvSpPr>
          <p:cNvPr id="16" name="TextBox 17"/>
          <p:cNvSpPr txBox="1">
            <a:spLocks noChangeArrowheads="1"/>
          </p:cNvSpPr>
          <p:nvPr/>
        </p:nvSpPr>
        <p:spPr bwMode="auto">
          <a:xfrm>
            <a:off x="1809969" y="457200"/>
            <a:ext cx="550027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Cognitive </a:t>
            </a:r>
            <a:r>
              <a:rPr lang="en-US" sz="2800" b="1" dirty="0" smtClean="0"/>
              <a:t>Mechanisms to Navigate </a:t>
            </a:r>
          </a:p>
          <a:p>
            <a:pPr algn="ctr"/>
            <a:r>
              <a:rPr lang="en-US" sz="2800" b="1" dirty="0" smtClean="0"/>
              <a:t>Complex Auditory Scenes</a:t>
            </a:r>
            <a:endParaRPr lang="en-US" sz="2400" dirty="0"/>
          </a:p>
        </p:txBody>
      </p:sp>
      <p:sp>
        <p:nvSpPr>
          <p:cNvPr id="17" name="Rectangle 27"/>
          <p:cNvSpPr>
            <a:spLocks noChangeArrowheads="1"/>
          </p:cNvSpPr>
          <p:nvPr/>
        </p:nvSpPr>
        <p:spPr bwMode="auto">
          <a:xfrm>
            <a:off x="4876800" y="4267200"/>
            <a:ext cx="262053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University </a:t>
            </a:r>
            <a:r>
              <a:rPr lang="en-US" sz="2000" dirty="0">
                <a:solidFill>
                  <a:srgbClr val="000000"/>
                </a:solidFill>
              </a:rPr>
              <a:t>of </a:t>
            </a:r>
            <a:r>
              <a:rPr lang="en-US" sz="2000" dirty="0" smtClean="0">
                <a:solidFill>
                  <a:srgbClr val="000000"/>
                </a:solidFill>
              </a:rPr>
              <a:t>Maryland</a:t>
            </a:r>
          </a:p>
          <a:p>
            <a:pPr algn="ctr"/>
            <a:r>
              <a:rPr lang="en-US" sz="2000" dirty="0" err="1">
                <a:solidFill>
                  <a:srgbClr val="000000"/>
                </a:solidFill>
              </a:rPr>
              <a:t>Ecole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normale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superieure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917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ig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" t="15909" r="7843" b="13637"/>
          <a:stretch>
            <a:fillRect/>
          </a:stretch>
        </p:blipFill>
        <p:spPr bwMode="auto">
          <a:xfrm>
            <a:off x="685800" y="457200"/>
            <a:ext cx="5173663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6172200" y="2941638"/>
            <a:ext cx="20462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Auditory Nerve &amp;</a:t>
            </a:r>
          </a:p>
          <a:p>
            <a:r>
              <a:rPr lang="en-US" sz="2000"/>
              <a:t>Cochlear Nucleus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6172200" y="2027238"/>
            <a:ext cx="2498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Midbrain - IC &amp; MGB</a:t>
            </a: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6172200" y="914400"/>
            <a:ext cx="19827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Primary Auditory</a:t>
            </a:r>
          </a:p>
          <a:p>
            <a:r>
              <a:rPr lang="en-US" sz="2000"/>
              <a:t> Cortex - AI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5878513" y="4572000"/>
            <a:ext cx="29686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b="1"/>
              <a:t>Spectro-Temporal</a:t>
            </a:r>
          </a:p>
          <a:p>
            <a:r>
              <a:rPr lang="en-US" sz="2800" b="1"/>
              <a:t>Modulations of </a:t>
            </a:r>
          </a:p>
          <a:p>
            <a:r>
              <a:rPr lang="en-US" sz="2800" b="1"/>
              <a:t>Speech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0" y="224135"/>
            <a:ext cx="4254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The Temporal Scales of Speech</a:t>
            </a:r>
            <a:endParaRPr lang="en-US" sz="2400" b="1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8686800" y="381000"/>
            <a:ext cx="0" cy="3505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8430830" y="3657600"/>
            <a:ext cx="560770" cy="338554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Fast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0" y="762000"/>
            <a:ext cx="607859" cy="338554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Slow</a:t>
            </a:r>
            <a:endParaRPr lang="en-US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244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Line 3"/>
          <p:cNvSpPr>
            <a:spLocks noChangeShapeType="1"/>
          </p:cNvSpPr>
          <p:nvPr/>
        </p:nvSpPr>
        <p:spPr bwMode="auto">
          <a:xfrm>
            <a:off x="6096000" y="3187700"/>
            <a:ext cx="12700" cy="520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5" name="Freeform 4"/>
          <p:cNvSpPr>
            <a:spLocks/>
          </p:cNvSpPr>
          <p:nvPr/>
        </p:nvSpPr>
        <p:spPr bwMode="auto">
          <a:xfrm>
            <a:off x="6057900" y="3632200"/>
            <a:ext cx="101600" cy="152400"/>
          </a:xfrm>
          <a:custGeom>
            <a:avLst/>
            <a:gdLst>
              <a:gd name="T0" fmla="*/ 0 w 64"/>
              <a:gd name="T1" fmla="*/ 2147483647 h 96"/>
              <a:gd name="T2" fmla="*/ 2147483647 w 64"/>
              <a:gd name="T3" fmla="*/ 0 h 96"/>
              <a:gd name="T4" fmla="*/ 2147483647 w 64"/>
              <a:gd name="T5" fmla="*/ 2147483647 h 96"/>
              <a:gd name="T6" fmla="*/ 2147483647 w 64"/>
              <a:gd name="T7" fmla="*/ 2147483647 h 96"/>
              <a:gd name="T8" fmla="*/ 2147483647 w 64"/>
              <a:gd name="T9" fmla="*/ 2147483647 h 96"/>
              <a:gd name="T10" fmla="*/ 2147483647 w 64"/>
              <a:gd name="T11" fmla="*/ 2147483647 h 96"/>
              <a:gd name="T12" fmla="*/ 0 w 64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4"/>
              <a:gd name="T22" fmla="*/ 0 h 96"/>
              <a:gd name="T23" fmla="*/ 64 w 64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4" h="96">
                <a:moveTo>
                  <a:pt x="0" y="8"/>
                </a:moveTo>
                <a:lnTo>
                  <a:pt x="32" y="0"/>
                </a:lnTo>
                <a:lnTo>
                  <a:pt x="64" y="8"/>
                </a:lnTo>
                <a:lnTo>
                  <a:pt x="32" y="96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6" name="Freeform 5"/>
          <p:cNvSpPr>
            <a:spLocks/>
          </p:cNvSpPr>
          <p:nvPr/>
        </p:nvSpPr>
        <p:spPr bwMode="auto">
          <a:xfrm>
            <a:off x="4940300" y="3644900"/>
            <a:ext cx="152400" cy="114300"/>
          </a:xfrm>
          <a:custGeom>
            <a:avLst/>
            <a:gdLst>
              <a:gd name="T0" fmla="*/ 2147483647 w 96"/>
              <a:gd name="T1" fmla="*/ 0 h 72"/>
              <a:gd name="T2" fmla="*/ 2147483647 w 96"/>
              <a:gd name="T3" fmla="*/ 2147483647 h 72"/>
              <a:gd name="T4" fmla="*/ 2147483647 w 96"/>
              <a:gd name="T5" fmla="*/ 2147483647 h 72"/>
              <a:gd name="T6" fmla="*/ 2147483647 w 96"/>
              <a:gd name="T7" fmla="*/ 2147483647 h 72"/>
              <a:gd name="T8" fmla="*/ 0 w 96"/>
              <a:gd name="T9" fmla="*/ 2147483647 h 72"/>
              <a:gd name="T10" fmla="*/ 0 w 96"/>
              <a:gd name="T11" fmla="*/ 2147483647 h 72"/>
              <a:gd name="T12" fmla="*/ 2147483647 w 96"/>
              <a:gd name="T13" fmla="*/ 0 h 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6"/>
              <a:gd name="T22" fmla="*/ 0 h 72"/>
              <a:gd name="T23" fmla="*/ 96 w 96"/>
              <a:gd name="T24" fmla="*/ 72 h 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6" h="72">
                <a:moveTo>
                  <a:pt x="64" y="0"/>
                </a:moveTo>
                <a:lnTo>
                  <a:pt x="88" y="24"/>
                </a:lnTo>
                <a:lnTo>
                  <a:pt x="96" y="56"/>
                </a:lnTo>
                <a:lnTo>
                  <a:pt x="0" y="72"/>
                </a:lnTo>
                <a:lnTo>
                  <a:pt x="6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7" name="Line 6"/>
          <p:cNvSpPr>
            <a:spLocks noChangeShapeType="1"/>
          </p:cNvSpPr>
          <p:nvPr/>
        </p:nvSpPr>
        <p:spPr bwMode="auto">
          <a:xfrm flipH="1">
            <a:off x="5016500" y="3187700"/>
            <a:ext cx="952500" cy="533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8" name="Line 7"/>
          <p:cNvSpPr>
            <a:spLocks noChangeShapeType="1"/>
          </p:cNvSpPr>
          <p:nvPr/>
        </p:nvSpPr>
        <p:spPr bwMode="auto">
          <a:xfrm>
            <a:off x="6184900" y="3175000"/>
            <a:ext cx="876300" cy="571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9" name="Freeform 8"/>
          <p:cNvSpPr>
            <a:spLocks/>
          </p:cNvSpPr>
          <p:nvPr/>
        </p:nvSpPr>
        <p:spPr bwMode="auto">
          <a:xfrm>
            <a:off x="6985000" y="3670300"/>
            <a:ext cx="139700" cy="127000"/>
          </a:xfrm>
          <a:custGeom>
            <a:avLst/>
            <a:gdLst>
              <a:gd name="T0" fmla="*/ 0 w 88"/>
              <a:gd name="T1" fmla="*/ 2147483647 h 80"/>
              <a:gd name="T2" fmla="*/ 2147483647 w 88"/>
              <a:gd name="T3" fmla="*/ 2147483647 h 80"/>
              <a:gd name="T4" fmla="*/ 2147483647 w 88"/>
              <a:gd name="T5" fmla="*/ 0 h 80"/>
              <a:gd name="T6" fmla="*/ 2147483647 w 88"/>
              <a:gd name="T7" fmla="*/ 0 h 80"/>
              <a:gd name="T8" fmla="*/ 2147483647 w 88"/>
              <a:gd name="T9" fmla="*/ 2147483647 h 80"/>
              <a:gd name="T10" fmla="*/ 2147483647 w 88"/>
              <a:gd name="T11" fmla="*/ 2147483647 h 80"/>
              <a:gd name="T12" fmla="*/ 0 w 88"/>
              <a:gd name="T13" fmla="*/ 2147483647 h 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8"/>
              <a:gd name="T22" fmla="*/ 0 h 80"/>
              <a:gd name="T23" fmla="*/ 88 w 88"/>
              <a:gd name="T24" fmla="*/ 80 h 8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8" h="80">
                <a:moveTo>
                  <a:pt x="0" y="56"/>
                </a:moveTo>
                <a:lnTo>
                  <a:pt x="8" y="24"/>
                </a:lnTo>
                <a:lnTo>
                  <a:pt x="32" y="0"/>
                </a:lnTo>
                <a:lnTo>
                  <a:pt x="88" y="80"/>
                </a:lnTo>
                <a:lnTo>
                  <a:pt x="0" y="5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0" name="Rectangle 9"/>
          <p:cNvSpPr>
            <a:spLocks noChangeArrowheads="1"/>
          </p:cNvSpPr>
          <p:nvPr/>
        </p:nvSpPr>
        <p:spPr bwMode="auto">
          <a:xfrm>
            <a:off x="5651500" y="3314700"/>
            <a:ext cx="838200" cy="279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1" name="Freeform 10"/>
          <p:cNvSpPr>
            <a:spLocks/>
          </p:cNvSpPr>
          <p:nvPr/>
        </p:nvSpPr>
        <p:spPr bwMode="auto">
          <a:xfrm>
            <a:off x="5651500" y="3314700"/>
            <a:ext cx="838200" cy="279400"/>
          </a:xfrm>
          <a:custGeom>
            <a:avLst/>
            <a:gdLst>
              <a:gd name="T0" fmla="*/ 0 w 528"/>
              <a:gd name="T1" fmla="*/ 0 h 176"/>
              <a:gd name="T2" fmla="*/ 2147483647 w 528"/>
              <a:gd name="T3" fmla="*/ 0 h 176"/>
              <a:gd name="T4" fmla="*/ 2147483647 w 528"/>
              <a:gd name="T5" fmla="*/ 0 h 176"/>
              <a:gd name="T6" fmla="*/ 2147483647 w 528"/>
              <a:gd name="T7" fmla="*/ 2147483647 h 176"/>
              <a:gd name="T8" fmla="*/ 2147483647 w 528"/>
              <a:gd name="T9" fmla="*/ 2147483647 h 176"/>
              <a:gd name="T10" fmla="*/ 0 w 528"/>
              <a:gd name="T11" fmla="*/ 2147483647 h 176"/>
              <a:gd name="T12" fmla="*/ 0 w 528"/>
              <a:gd name="T13" fmla="*/ 2147483647 h 176"/>
              <a:gd name="T14" fmla="*/ 0 w 528"/>
              <a:gd name="T15" fmla="*/ 0 h 176"/>
              <a:gd name="T16" fmla="*/ 0 w 528"/>
              <a:gd name="T17" fmla="*/ 0 h 1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28"/>
              <a:gd name="T28" fmla="*/ 0 h 176"/>
              <a:gd name="T29" fmla="*/ 528 w 528"/>
              <a:gd name="T30" fmla="*/ 176 h 17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28" h="176">
                <a:moveTo>
                  <a:pt x="0" y="0"/>
                </a:moveTo>
                <a:lnTo>
                  <a:pt x="528" y="0"/>
                </a:lnTo>
                <a:lnTo>
                  <a:pt x="528" y="176"/>
                </a:lnTo>
                <a:lnTo>
                  <a:pt x="0" y="176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802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140200"/>
            <a:ext cx="3810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140200"/>
            <a:ext cx="3556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152900"/>
            <a:ext cx="381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4152900"/>
            <a:ext cx="355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080000"/>
            <a:ext cx="381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080000"/>
            <a:ext cx="355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8" name="Picture 1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080000"/>
            <a:ext cx="381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1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5080000"/>
            <a:ext cx="355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0" name="Picture 1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4152900"/>
            <a:ext cx="381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1" name="Picture 2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4152900"/>
            <a:ext cx="355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2" name="Picture 2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152900"/>
            <a:ext cx="3683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3" name="Picture 2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4152900"/>
            <a:ext cx="355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4" name="Picture 2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5080000"/>
            <a:ext cx="381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5" name="Picture 2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5080000"/>
            <a:ext cx="355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6" name="Picture 25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5080000"/>
            <a:ext cx="3683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7" name="Picture 26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5080000"/>
            <a:ext cx="355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18" name="Line 27"/>
          <p:cNvSpPr>
            <a:spLocks noChangeShapeType="1"/>
          </p:cNvSpPr>
          <p:nvPr/>
        </p:nvSpPr>
        <p:spPr bwMode="auto">
          <a:xfrm flipV="1">
            <a:off x="6096000" y="4241800"/>
            <a:ext cx="1588" cy="1714500"/>
          </a:xfrm>
          <a:prstGeom prst="line">
            <a:avLst/>
          </a:prstGeom>
          <a:noFill/>
          <a:ln w="1270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9" name="Freeform 28"/>
          <p:cNvSpPr>
            <a:spLocks/>
          </p:cNvSpPr>
          <p:nvPr/>
        </p:nvSpPr>
        <p:spPr bwMode="auto">
          <a:xfrm>
            <a:off x="6045200" y="4127500"/>
            <a:ext cx="101600" cy="139700"/>
          </a:xfrm>
          <a:custGeom>
            <a:avLst/>
            <a:gdLst>
              <a:gd name="T0" fmla="*/ 2147483647 w 64"/>
              <a:gd name="T1" fmla="*/ 0 h 88"/>
              <a:gd name="T2" fmla="*/ 2147483647 w 64"/>
              <a:gd name="T3" fmla="*/ 2147483647 h 88"/>
              <a:gd name="T4" fmla="*/ 0 w 64"/>
              <a:gd name="T5" fmla="*/ 2147483647 h 88"/>
              <a:gd name="T6" fmla="*/ 2147483647 w 64"/>
              <a:gd name="T7" fmla="*/ 0 h 88"/>
              <a:gd name="T8" fmla="*/ 0 60000 65536"/>
              <a:gd name="T9" fmla="*/ 0 60000 65536"/>
              <a:gd name="T10" fmla="*/ 0 60000 65536"/>
              <a:gd name="T11" fmla="*/ 0 60000 65536"/>
              <a:gd name="T12" fmla="*/ 0 w 64"/>
              <a:gd name="T13" fmla="*/ 0 h 88"/>
              <a:gd name="T14" fmla="*/ 64 w 64"/>
              <a:gd name="T15" fmla="*/ 88 h 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4" h="88">
                <a:moveTo>
                  <a:pt x="32" y="0"/>
                </a:moveTo>
                <a:lnTo>
                  <a:pt x="64" y="88"/>
                </a:lnTo>
                <a:lnTo>
                  <a:pt x="0" y="88"/>
                </a:lnTo>
                <a:lnTo>
                  <a:pt x="3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0" name="Freeform 29"/>
          <p:cNvSpPr>
            <a:spLocks/>
          </p:cNvSpPr>
          <p:nvPr/>
        </p:nvSpPr>
        <p:spPr bwMode="auto">
          <a:xfrm>
            <a:off x="3924300" y="5892800"/>
            <a:ext cx="139700" cy="101600"/>
          </a:xfrm>
          <a:custGeom>
            <a:avLst/>
            <a:gdLst>
              <a:gd name="T0" fmla="*/ 0 w 88"/>
              <a:gd name="T1" fmla="*/ 2147483647 h 64"/>
              <a:gd name="T2" fmla="*/ 2147483647 w 88"/>
              <a:gd name="T3" fmla="*/ 2147483647 h 64"/>
              <a:gd name="T4" fmla="*/ 2147483647 w 88"/>
              <a:gd name="T5" fmla="*/ 0 h 64"/>
              <a:gd name="T6" fmla="*/ 0 w 88"/>
              <a:gd name="T7" fmla="*/ 2147483647 h 64"/>
              <a:gd name="T8" fmla="*/ 0 60000 65536"/>
              <a:gd name="T9" fmla="*/ 0 60000 65536"/>
              <a:gd name="T10" fmla="*/ 0 60000 65536"/>
              <a:gd name="T11" fmla="*/ 0 60000 65536"/>
              <a:gd name="T12" fmla="*/ 0 w 88"/>
              <a:gd name="T13" fmla="*/ 0 h 64"/>
              <a:gd name="T14" fmla="*/ 88 w 88"/>
              <a:gd name="T15" fmla="*/ 64 h 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8" h="64">
                <a:moveTo>
                  <a:pt x="0" y="32"/>
                </a:moveTo>
                <a:lnTo>
                  <a:pt x="88" y="64"/>
                </a:lnTo>
                <a:lnTo>
                  <a:pt x="88" y="0"/>
                </a:lnTo>
                <a:lnTo>
                  <a:pt x="0" y="3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1" name="Freeform 30"/>
          <p:cNvSpPr>
            <a:spLocks/>
          </p:cNvSpPr>
          <p:nvPr/>
        </p:nvSpPr>
        <p:spPr bwMode="auto">
          <a:xfrm>
            <a:off x="8077200" y="5892800"/>
            <a:ext cx="139700" cy="101600"/>
          </a:xfrm>
          <a:custGeom>
            <a:avLst/>
            <a:gdLst>
              <a:gd name="T0" fmla="*/ 2147483647 w 88"/>
              <a:gd name="T1" fmla="*/ 2147483647 h 64"/>
              <a:gd name="T2" fmla="*/ 0 w 88"/>
              <a:gd name="T3" fmla="*/ 2147483647 h 64"/>
              <a:gd name="T4" fmla="*/ 0 w 88"/>
              <a:gd name="T5" fmla="*/ 0 h 64"/>
              <a:gd name="T6" fmla="*/ 2147483647 w 88"/>
              <a:gd name="T7" fmla="*/ 2147483647 h 64"/>
              <a:gd name="T8" fmla="*/ 0 60000 65536"/>
              <a:gd name="T9" fmla="*/ 0 60000 65536"/>
              <a:gd name="T10" fmla="*/ 0 60000 65536"/>
              <a:gd name="T11" fmla="*/ 0 60000 65536"/>
              <a:gd name="T12" fmla="*/ 0 w 88"/>
              <a:gd name="T13" fmla="*/ 0 h 64"/>
              <a:gd name="T14" fmla="*/ 88 w 88"/>
              <a:gd name="T15" fmla="*/ 64 h 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8" h="64">
                <a:moveTo>
                  <a:pt x="88" y="32"/>
                </a:moveTo>
                <a:lnTo>
                  <a:pt x="0" y="64"/>
                </a:lnTo>
                <a:lnTo>
                  <a:pt x="0" y="0"/>
                </a:lnTo>
                <a:lnTo>
                  <a:pt x="88" y="3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2" name="Freeform 31"/>
          <p:cNvSpPr>
            <a:spLocks/>
          </p:cNvSpPr>
          <p:nvPr/>
        </p:nvSpPr>
        <p:spPr bwMode="auto">
          <a:xfrm>
            <a:off x="6057900" y="5905500"/>
            <a:ext cx="76200" cy="63500"/>
          </a:xfrm>
          <a:custGeom>
            <a:avLst/>
            <a:gdLst>
              <a:gd name="T0" fmla="*/ 2147483647 w 48"/>
              <a:gd name="T1" fmla="*/ 2147483647 h 40"/>
              <a:gd name="T2" fmla="*/ 2147483647 w 48"/>
              <a:gd name="T3" fmla="*/ 2147483647 h 40"/>
              <a:gd name="T4" fmla="*/ 2147483647 w 48"/>
              <a:gd name="T5" fmla="*/ 2147483647 h 40"/>
              <a:gd name="T6" fmla="*/ 2147483647 w 48"/>
              <a:gd name="T7" fmla="*/ 2147483647 h 40"/>
              <a:gd name="T8" fmla="*/ 2147483647 w 48"/>
              <a:gd name="T9" fmla="*/ 2147483647 h 40"/>
              <a:gd name="T10" fmla="*/ 0 w 48"/>
              <a:gd name="T11" fmla="*/ 2147483647 h 40"/>
              <a:gd name="T12" fmla="*/ 0 w 48"/>
              <a:gd name="T13" fmla="*/ 2147483647 h 40"/>
              <a:gd name="T14" fmla="*/ 2147483647 w 48"/>
              <a:gd name="T15" fmla="*/ 2147483647 h 40"/>
              <a:gd name="T16" fmla="*/ 2147483647 w 48"/>
              <a:gd name="T17" fmla="*/ 0 h 40"/>
              <a:gd name="T18" fmla="*/ 2147483647 w 48"/>
              <a:gd name="T19" fmla="*/ 0 h 40"/>
              <a:gd name="T20" fmla="*/ 2147483647 w 48"/>
              <a:gd name="T21" fmla="*/ 2147483647 h 40"/>
              <a:gd name="T22" fmla="*/ 2147483647 w 48"/>
              <a:gd name="T23" fmla="*/ 2147483647 h 4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8"/>
              <a:gd name="T37" fmla="*/ 0 h 40"/>
              <a:gd name="T38" fmla="*/ 48 w 48"/>
              <a:gd name="T39" fmla="*/ 40 h 4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8" h="40">
                <a:moveTo>
                  <a:pt x="48" y="24"/>
                </a:moveTo>
                <a:lnTo>
                  <a:pt x="40" y="32"/>
                </a:lnTo>
                <a:lnTo>
                  <a:pt x="24" y="40"/>
                </a:lnTo>
                <a:lnTo>
                  <a:pt x="8" y="32"/>
                </a:lnTo>
                <a:lnTo>
                  <a:pt x="0" y="24"/>
                </a:lnTo>
                <a:lnTo>
                  <a:pt x="8" y="8"/>
                </a:lnTo>
                <a:lnTo>
                  <a:pt x="24" y="0"/>
                </a:lnTo>
                <a:lnTo>
                  <a:pt x="40" y="8"/>
                </a:lnTo>
                <a:lnTo>
                  <a:pt x="48" y="24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3" name="Line 32"/>
          <p:cNvSpPr>
            <a:spLocks noChangeShapeType="1"/>
          </p:cNvSpPr>
          <p:nvPr/>
        </p:nvSpPr>
        <p:spPr bwMode="auto">
          <a:xfrm>
            <a:off x="4038600" y="5943600"/>
            <a:ext cx="4064000" cy="1588"/>
          </a:xfrm>
          <a:prstGeom prst="line">
            <a:avLst/>
          </a:prstGeom>
          <a:noFill/>
          <a:ln w="1270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4" name="Freeform 33"/>
          <p:cNvSpPr>
            <a:spLocks/>
          </p:cNvSpPr>
          <p:nvPr/>
        </p:nvSpPr>
        <p:spPr bwMode="auto">
          <a:xfrm>
            <a:off x="6057900" y="5905500"/>
            <a:ext cx="76200" cy="63500"/>
          </a:xfrm>
          <a:custGeom>
            <a:avLst/>
            <a:gdLst>
              <a:gd name="T0" fmla="*/ 2147483647 w 48"/>
              <a:gd name="T1" fmla="*/ 2147483647 h 40"/>
              <a:gd name="T2" fmla="*/ 2147483647 w 48"/>
              <a:gd name="T3" fmla="*/ 2147483647 h 40"/>
              <a:gd name="T4" fmla="*/ 2147483647 w 48"/>
              <a:gd name="T5" fmla="*/ 2147483647 h 40"/>
              <a:gd name="T6" fmla="*/ 2147483647 w 48"/>
              <a:gd name="T7" fmla="*/ 2147483647 h 40"/>
              <a:gd name="T8" fmla="*/ 2147483647 w 48"/>
              <a:gd name="T9" fmla="*/ 2147483647 h 40"/>
              <a:gd name="T10" fmla="*/ 2147483647 w 48"/>
              <a:gd name="T11" fmla="*/ 2147483647 h 40"/>
              <a:gd name="T12" fmla="*/ 2147483647 w 48"/>
              <a:gd name="T13" fmla="*/ 2147483647 h 40"/>
              <a:gd name="T14" fmla="*/ 2147483647 w 48"/>
              <a:gd name="T15" fmla="*/ 2147483647 h 40"/>
              <a:gd name="T16" fmla="*/ 2147483647 w 48"/>
              <a:gd name="T17" fmla="*/ 2147483647 h 40"/>
              <a:gd name="T18" fmla="*/ 0 w 48"/>
              <a:gd name="T19" fmla="*/ 2147483647 h 40"/>
              <a:gd name="T20" fmla="*/ 0 w 48"/>
              <a:gd name="T21" fmla="*/ 2147483647 h 40"/>
              <a:gd name="T22" fmla="*/ 0 w 48"/>
              <a:gd name="T23" fmla="*/ 2147483647 h 40"/>
              <a:gd name="T24" fmla="*/ 0 w 48"/>
              <a:gd name="T25" fmla="*/ 2147483647 h 40"/>
              <a:gd name="T26" fmla="*/ 2147483647 w 48"/>
              <a:gd name="T27" fmla="*/ 2147483647 h 40"/>
              <a:gd name="T28" fmla="*/ 2147483647 w 48"/>
              <a:gd name="T29" fmla="*/ 2147483647 h 40"/>
              <a:gd name="T30" fmla="*/ 2147483647 w 48"/>
              <a:gd name="T31" fmla="*/ 0 h 40"/>
              <a:gd name="T32" fmla="*/ 2147483647 w 48"/>
              <a:gd name="T33" fmla="*/ 0 h 40"/>
              <a:gd name="T34" fmla="*/ 2147483647 w 48"/>
              <a:gd name="T35" fmla="*/ 0 h 40"/>
              <a:gd name="T36" fmla="*/ 2147483647 w 48"/>
              <a:gd name="T37" fmla="*/ 0 h 40"/>
              <a:gd name="T38" fmla="*/ 2147483647 w 48"/>
              <a:gd name="T39" fmla="*/ 2147483647 h 40"/>
              <a:gd name="T40" fmla="*/ 2147483647 w 48"/>
              <a:gd name="T41" fmla="*/ 2147483647 h 40"/>
              <a:gd name="T42" fmla="*/ 2147483647 w 48"/>
              <a:gd name="T43" fmla="*/ 2147483647 h 40"/>
              <a:gd name="T44" fmla="*/ 2147483647 w 48"/>
              <a:gd name="T45" fmla="*/ 2147483647 h 4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8"/>
              <a:gd name="T70" fmla="*/ 0 h 40"/>
              <a:gd name="T71" fmla="*/ 48 w 48"/>
              <a:gd name="T72" fmla="*/ 40 h 4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8" h="40">
                <a:moveTo>
                  <a:pt x="48" y="24"/>
                </a:moveTo>
                <a:lnTo>
                  <a:pt x="40" y="32"/>
                </a:lnTo>
                <a:lnTo>
                  <a:pt x="24" y="40"/>
                </a:lnTo>
                <a:lnTo>
                  <a:pt x="8" y="32"/>
                </a:lnTo>
                <a:lnTo>
                  <a:pt x="0" y="24"/>
                </a:lnTo>
                <a:lnTo>
                  <a:pt x="8" y="8"/>
                </a:lnTo>
                <a:lnTo>
                  <a:pt x="24" y="0"/>
                </a:lnTo>
                <a:lnTo>
                  <a:pt x="40" y="8"/>
                </a:lnTo>
                <a:lnTo>
                  <a:pt x="48" y="24"/>
                </a:lnTo>
                <a:close/>
              </a:path>
            </a:pathLst>
          </a:custGeom>
          <a:noFill/>
          <a:ln w="1270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5" name="Line 34"/>
          <p:cNvSpPr>
            <a:spLocks noChangeShapeType="1"/>
          </p:cNvSpPr>
          <p:nvPr/>
        </p:nvSpPr>
        <p:spPr bwMode="auto">
          <a:xfrm>
            <a:off x="4038600" y="4191000"/>
            <a:ext cx="1588" cy="698500"/>
          </a:xfrm>
          <a:prstGeom prst="line">
            <a:avLst/>
          </a:prstGeom>
          <a:noFill/>
          <a:ln w="1270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6" name="Line 35"/>
          <p:cNvSpPr>
            <a:spLocks noChangeShapeType="1"/>
          </p:cNvSpPr>
          <p:nvPr/>
        </p:nvSpPr>
        <p:spPr bwMode="auto">
          <a:xfrm>
            <a:off x="4038600" y="4127500"/>
            <a:ext cx="736600" cy="1588"/>
          </a:xfrm>
          <a:prstGeom prst="line">
            <a:avLst/>
          </a:prstGeom>
          <a:noFill/>
          <a:ln w="1270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7" name="Line 36"/>
          <p:cNvSpPr>
            <a:spLocks noChangeShapeType="1"/>
          </p:cNvSpPr>
          <p:nvPr/>
        </p:nvSpPr>
        <p:spPr bwMode="auto">
          <a:xfrm>
            <a:off x="4013200" y="4191000"/>
            <a:ext cx="50800" cy="1588"/>
          </a:xfrm>
          <a:prstGeom prst="line">
            <a:avLst/>
          </a:prstGeom>
          <a:noFill/>
          <a:ln w="1270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8" name="Line 37"/>
          <p:cNvSpPr>
            <a:spLocks noChangeShapeType="1"/>
          </p:cNvSpPr>
          <p:nvPr/>
        </p:nvSpPr>
        <p:spPr bwMode="auto">
          <a:xfrm>
            <a:off x="4025900" y="4889500"/>
            <a:ext cx="38100" cy="1588"/>
          </a:xfrm>
          <a:prstGeom prst="line">
            <a:avLst/>
          </a:prstGeom>
          <a:noFill/>
          <a:ln w="1270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9" name="Line 38"/>
          <p:cNvSpPr>
            <a:spLocks noChangeShapeType="1"/>
          </p:cNvSpPr>
          <p:nvPr/>
        </p:nvSpPr>
        <p:spPr bwMode="auto">
          <a:xfrm>
            <a:off x="4038600" y="4114800"/>
            <a:ext cx="1588" cy="38100"/>
          </a:xfrm>
          <a:prstGeom prst="line">
            <a:avLst/>
          </a:prstGeom>
          <a:noFill/>
          <a:ln w="1270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30" name="Line 39"/>
          <p:cNvSpPr>
            <a:spLocks noChangeShapeType="1"/>
          </p:cNvSpPr>
          <p:nvPr/>
        </p:nvSpPr>
        <p:spPr bwMode="auto">
          <a:xfrm>
            <a:off x="4775200" y="4114800"/>
            <a:ext cx="1588" cy="38100"/>
          </a:xfrm>
          <a:prstGeom prst="line">
            <a:avLst/>
          </a:prstGeom>
          <a:noFill/>
          <a:ln w="1270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31" name="Rectangle 40"/>
          <p:cNvSpPr>
            <a:spLocks noChangeArrowheads="1"/>
          </p:cNvSpPr>
          <p:nvPr/>
        </p:nvSpPr>
        <p:spPr bwMode="auto">
          <a:xfrm>
            <a:off x="3930650" y="4857750"/>
            <a:ext cx="571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 b="1">
                <a:solidFill>
                  <a:srgbClr val="1F1A17"/>
                </a:solidFill>
              </a:rPr>
              <a:t>0</a:t>
            </a:r>
            <a:endParaRPr lang="en-US" sz="2400"/>
          </a:p>
        </p:txBody>
      </p:sp>
      <p:sp>
        <p:nvSpPr>
          <p:cNvPr id="33832" name="Rectangle 41"/>
          <p:cNvSpPr>
            <a:spLocks noChangeArrowheads="1"/>
          </p:cNvSpPr>
          <p:nvPr/>
        </p:nvSpPr>
        <p:spPr bwMode="auto">
          <a:xfrm>
            <a:off x="4654550" y="4032250"/>
            <a:ext cx="1714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 b="1">
                <a:solidFill>
                  <a:srgbClr val="1F1A17"/>
                </a:solidFill>
              </a:rPr>
              <a:t>250</a:t>
            </a:r>
            <a:endParaRPr lang="en-US" sz="2400"/>
          </a:p>
        </p:txBody>
      </p:sp>
      <p:sp>
        <p:nvSpPr>
          <p:cNvPr id="33833" name="Rectangle 42"/>
          <p:cNvSpPr>
            <a:spLocks noChangeArrowheads="1"/>
          </p:cNvSpPr>
          <p:nvPr/>
        </p:nvSpPr>
        <p:spPr bwMode="auto">
          <a:xfrm>
            <a:off x="3994150" y="4044950"/>
            <a:ext cx="571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 b="1">
                <a:solidFill>
                  <a:srgbClr val="1F1A17"/>
                </a:solidFill>
              </a:rPr>
              <a:t>0</a:t>
            </a:r>
            <a:endParaRPr lang="en-US" sz="2400"/>
          </a:p>
        </p:txBody>
      </p:sp>
      <p:sp>
        <p:nvSpPr>
          <p:cNvPr id="33834" name="Rectangle 43"/>
          <p:cNvSpPr>
            <a:spLocks noChangeArrowheads="1"/>
          </p:cNvSpPr>
          <p:nvPr/>
        </p:nvSpPr>
        <p:spPr bwMode="auto">
          <a:xfrm>
            <a:off x="3943350" y="4159250"/>
            <a:ext cx="571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 b="1">
                <a:solidFill>
                  <a:srgbClr val="1F1A17"/>
                </a:solidFill>
              </a:rPr>
              <a:t>5</a:t>
            </a:r>
            <a:endParaRPr lang="en-US" sz="2400"/>
          </a:p>
        </p:txBody>
      </p:sp>
      <p:sp>
        <p:nvSpPr>
          <p:cNvPr id="33835" name="Rectangle 44"/>
          <p:cNvSpPr>
            <a:spLocks noChangeArrowheads="1"/>
          </p:cNvSpPr>
          <p:nvPr/>
        </p:nvSpPr>
        <p:spPr bwMode="auto">
          <a:xfrm>
            <a:off x="4184650" y="3994150"/>
            <a:ext cx="428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i="1">
                <a:solidFill>
                  <a:srgbClr val="1F1A17"/>
                </a:solidFill>
              </a:rPr>
              <a:t>t</a:t>
            </a:r>
            <a:endParaRPr lang="en-US" sz="2400"/>
          </a:p>
        </p:txBody>
      </p:sp>
      <p:sp>
        <p:nvSpPr>
          <p:cNvPr id="33836" name="Rectangle 45"/>
          <p:cNvSpPr>
            <a:spLocks noChangeArrowheads="1"/>
          </p:cNvSpPr>
          <p:nvPr/>
        </p:nvSpPr>
        <p:spPr bwMode="auto">
          <a:xfrm>
            <a:off x="4216400" y="3994150"/>
            <a:ext cx="1270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1F1A17"/>
                </a:solidFill>
              </a:rPr>
              <a:t>  (</a:t>
            </a:r>
            <a:endParaRPr lang="en-US" sz="2400"/>
          </a:p>
        </p:txBody>
      </p:sp>
      <p:sp>
        <p:nvSpPr>
          <p:cNvPr id="33837" name="Rectangle 46"/>
          <p:cNvSpPr>
            <a:spLocks noChangeArrowheads="1"/>
          </p:cNvSpPr>
          <p:nvPr/>
        </p:nvSpPr>
        <p:spPr bwMode="auto">
          <a:xfrm>
            <a:off x="4343400" y="3994150"/>
            <a:ext cx="1778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1F1A17"/>
                </a:solidFill>
              </a:rPr>
              <a:t>ms</a:t>
            </a:r>
            <a:endParaRPr lang="en-US" sz="2400"/>
          </a:p>
        </p:txBody>
      </p:sp>
      <p:sp>
        <p:nvSpPr>
          <p:cNvPr id="33838" name="Rectangle 47"/>
          <p:cNvSpPr>
            <a:spLocks noChangeArrowheads="1"/>
          </p:cNvSpPr>
          <p:nvPr/>
        </p:nvSpPr>
        <p:spPr bwMode="auto">
          <a:xfrm>
            <a:off x="4521200" y="3994150"/>
            <a:ext cx="508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1F1A17"/>
                </a:solidFill>
              </a:rPr>
              <a:t>)</a:t>
            </a:r>
            <a:endParaRPr lang="en-US" sz="2400"/>
          </a:p>
        </p:txBody>
      </p:sp>
      <p:sp>
        <p:nvSpPr>
          <p:cNvPr id="33839" name="Freeform 48"/>
          <p:cNvSpPr>
            <a:spLocks/>
          </p:cNvSpPr>
          <p:nvPr/>
        </p:nvSpPr>
        <p:spPr bwMode="auto">
          <a:xfrm>
            <a:off x="3619500" y="5397500"/>
            <a:ext cx="165100" cy="88900"/>
          </a:xfrm>
          <a:custGeom>
            <a:avLst/>
            <a:gdLst>
              <a:gd name="T0" fmla="*/ 2147483647 w 104"/>
              <a:gd name="T1" fmla="*/ 2147483647 h 56"/>
              <a:gd name="T2" fmla="*/ 2147483647 w 104"/>
              <a:gd name="T3" fmla="*/ 2147483647 h 56"/>
              <a:gd name="T4" fmla="*/ 2147483647 w 104"/>
              <a:gd name="T5" fmla="*/ 2147483647 h 56"/>
              <a:gd name="T6" fmla="*/ 2147483647 w 104"/>
              <a:gd name="T7" fmla="*/ 2147483647 h 56"/>
              <a:gd name="T8" fmla="*/ 2147483647 w 104"/>
              <a:gd name="T9" fmla="*/ 2147483647 h 56"/>
              <a:gd name="T10" fmla="*/ 2147483647 w 104"/>
              <a:gd name="T11" fmla="*/ 2147483647 h 56"/>
              <a:gd name="T12" fmla="*/ 2147483647 w 104"/>
              <a:gd name="T13" fmla="*/ 2147483647 h 56"/>
              <a:gd name="T14" fmla="*/ 2147483647 w 104"/>
              <a:gd name="T15" fmla="*/ 2147483647 h 56"/>
              <a:gd name="T16" fmla="*/ 2147483647 w 104"/>
              <a:gd name="T17" fmla="*/ 2147483647 h 56"/>
              <a:gd name="T18" fmla="*/ 2147483647 w 104"/>
              <a:gd name="T19" fmla="*/ 2147483647 h 56"/>
              <a:gd name="T20" fmla="*/ 2147483647 w 104"/>
              <a:gd name="T21" fmla="*/ 2147483647 h 56"/>
              <a:gd name="T22" fmla="*/ 2147483647 w 104"/>
              <a:gd name="T23" fmla="*/ 2147483647 h 56"/>
              <a:gd name="T24" fmla="*/ 2147483647 w 104"/>
              <a:gd name="T25" fmla="*/ 2147483647 h 56"/>
              <a:gd name="T26" fmla="*/ 2147483647 w 104"/>
              <a:gd name="T27" fmla="*/ 2147483647 h 56"/>
              <a:gd name="T28" fmla="*/ 2147483647 w 104"/>
              <a:gd name="T29" fmla="*/ 2147483647 h 56"/>
              <a:gd name="T30" fmla="*/ 2147483647 w 104"/>
              <a:gd name="T31" fmla="*/ 2147483647 h 56"/>
              <a:gd name="T32" fmla="*/ 0 w 104"/>
              <a:gd name="T33" fmla="*/ 2147483647 h 56"/>
              <a:gd name="T34" fmla="*/ 0 w 104"/>
              <a:gd name="T35" fmla="*/ 2147483647 h 56"/>
              <a:gd name="T36" fmla="*/ 0 w 104"/>
              <a:gd name="T37" fmla="*/ 2147483647 h 56"/>
              <a:gd name="T38" fmla="*/ 2147483647 w 104"/>
              <a:gd name="T39" fmla="*/ 2147483647 h 56"/>
              <a:gd name="T40" fmla="*/ 2147483647 w 104"/>
              <a:gd name="T41" fmla="*/ 2147483647 h 56"/>
              <a:gd name="T42" fmla="*/ 2147483647 w 104"/>
              <a:gd name="T43" fmla="*/ 2147483647 h 56"/>
              <a:gd name="T44" fmla="*/ 0 w 104"/>
              <a:gd name="T45" fmla="*/ 2147483647 h 56"/>
              <a:gd name="T46" fmla="*/ 0 w 104"/>
              <a:gd name="T47" fmla="*/ 2147483647 h 56"/>
              <a:gd name="T48" fmla="*/ 2147483647 w 104"/>
              <a:gd name="T49" fmla="*/ 2147483647 h 56"/>
              <a:gd name="T50" fmla="*/ 2147483647 w 104"/>
              <a:gd name="T51" fmla="*/ 2147483647 h 56"/>
              <a:gd name="T52" fmla="*/ 2147483647 w 104"/>
              <a:gd name="T53" fmla="*/ 2147483647 h 56"/>
              <a:gd name="T54" fmla="*/ 2147483647 w 104"/>
              <a:gd name="T55" fmla="*/ 2147483647 h 56"/>
              <a:gd name="T56" fmla="*/ 2147483647 w 104"/>
              <a:gd name="T57" fmla="*/ 2147483647 h 56"/>
              <a:gd name="T58" fmla="*/ 2147483647 w 104"/>
              <a:gd name="T59" fmla="*/ 2147483647 h 56"/>
              <a:gd name="T60" fmla="*/ 2147483647 w 104"/>
              <a:gd name="T61" fmla="*/ 2147483647 h 56"/>
              <a:gd name="T62" fmla="*/ 2147483647 w 104"/>
              <a:gd name="T63" fmla="*/ 2147483647 h 56"/>
              <a:gd name="T64" fmla="*/ 2147483647 w 104"/>
              <a:gd name="T65" fmla="*/ 2147483647 h 56"/>
              <a:gd name="T66" fmla="*/ 2147483647 w 104"/>
              <a:gd name="T67" fmla="*/ 2147483647 h 56"/>
              <a:gd name="T68" fmla="*/ 2147483647 w 104"/>
              <a:gd name="T69" fmla="*/ 2147483647 h 56"/>
              <a:gd name="T70" fmla="*/ 2147483647 w 104"/>
              <a:gd name="T71" fmla="*/ 2147483647 h 56"/>
              <a:gd name="T72" fmla="*/ 2147483647 w 104"/>
              <a:gd name="T73" fmla="*/ 2147483647 h 56"/>
              <a:gd name="T74" fmla="*/ 2147483647 w 104"/>
              <a:gd name="T75" fmla="*/ 2147483647 h 56"/>
              <a:gd name="T76" fmla="*/ 2147483647 w 104"/>
              <a:gd name="T77" fmla="*/ 0 h 56"/>
              <a:gd name="T78" fmla="*/ 2147483647 w 104"/>
              <a:gd name="T79" fmla="*/ 2147483647 h 56"/>
              <a:gd name="T80" fmla="*/ 2147483647 w 104"/>
              <a:gd name="T81" fmla="*/ 2147483647 h 56"/>
              <a:gd name="T82" fmla="*/ 2147483647 w 104"/>
              <a:gd name="T83" fmla="*/ 2147483647 h 56"/>
              <a:gd name="T84" fmla="*/ 2147483647 w 104"/>
              <a:gd name="T85" fmla="*/ 2147483647 h 56"/>
              <a:gd name="T86" fmla="*/ 2147483647 w 104"/>
              <a:gd name="T87" fmla="*/ 2147483647 h 56"/>
              <a:gd name="T88" fmla="*/ 2147483647 w 104"/>
              <a:gd name="T89" fmla="*/ 2147483647 h 56"/>
              <a:gd name="T90" fmla="*/ 2147483647 w 104"/>
              <a:gd name="T91" fmla="*/ 2147483647 h 56"/>
              <a:gd name="T92" fmla="*/ 2147483647 w 104"/>
              <a:gd name="T93" fmla="*/ 2147483647 h 56"/>
              <a:gd name="T94" fmla="*/ 2147483647 w 104"/>
              <a:gd name="T95" fmla="*/ 2147483647 h 56"/>
              <a:gd name="T96" fmla="*/ 2147483647 w 104"/>
              <a:gd name="T97" fmla="*/ 2147483647 h 56"/>
              <a:gd name="T98" fmla="*/ 2147483647 w 104"/>
              <a:gd name="T99" fmla="*/ 2147483647 h 56"/>
              <a:gd name="T100" fmla="*/ 2147483647 w 104"/>
              <a:gd name="T101" fmla="*/ 2147483647 h 56"/>
              <a:gd name="T102" fmla="*/ 2147483647 w 104"/>
              <a:gd name="T103" fmla="*/ 2147483647 h 56"/>
              <a:gd name="T104" fmla="*/ 2147483647 w 104"/>
              <a:gd name="T105" fmla="*/ 2147483647 h 56"/>
              <a:gd name="T106" fmla="*/ 2147483647 w 104"/>
              <a:gd name="T107" fmla="*/ 2147483647 h 5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04"/>
              <a:gd name="T163" fmla="*/ 0 h 56"/>
              <a:gd name="T164" fmla="*/ 104 w 104"/>
              <a:gd name="T165" fmla="*/ 56 h 5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04" h="56">
                <a:moveTo>
                  <a:pt x="72" y="56"/>
                </a:moveTo>
                <a:lnTo>
                  <a:pt x="72" y="56"/>
                </a:lnTo>
                <a:lnTo>
                  <a:pt x="80" y="48"/>
                </a:lnTo>
                <a:lnTo>
                  <a:pt x="96" y="48"/>
                </a:lnTo>
                <a:lnTo>
                  <a:pt x="96" y="40"/>
                </a:lnTo>
                <a:lnTo>
                  <a:pt x="96" y="32"/>
                </a:lnTo>
                <a:lnTo>
                  <a:pt x="96" y="24"/>
                </a:lnTo>
                <a:lnTo>
                  <a:pt x="88" y="16"/>
                </a:lnTo>
                <a:lnTo>
                  <a:pt x="80" y="16"/>
                </a:lnTo>
                <a:lnTo>
                  <a:pt x="72" y="24"/>
                </a:lnTo>
                <a:lnTo>
                  <a:pt x="64" y="32"/>
                </a:lnTo>
                <a:lnTo>
                  <a:pt x="64" y="40"/>
                </a:lnTo>
                <a:lnTo>
                  <a:pt x="56" y="48"/>
                </a:lnTo>
                <a:lnTo>
                  <a:pt x="48" y="56"/>
                </a:lnTo>
                <a:lnTo>
                  <a:pt x="40" y="56"/>
                </a:lnTo>
                <a:lnTo>
                  <a:pt x="32" y="56"/>
                </a:lnTo>
                <a:lnTo>
                  <a:pt x="16" y="56"/>
                </a:lnTo>
                <a:lnTo>
                  <a:pt x="8" y="48"/>
                </a:lnTo>
                <a:lnTo>
                  <a:pt x="0" y="48"/>
                </a:lnTo>
                <a:lnTo>
                  <a:pt x="0" y="32"/>
                </a:lnTo>
                <a:lnTo>
                  <a:pt x="0" y="24"/>
                </a:lnTo>
                <a:lnTo>
                  <a:pt x="8" y="16"/>
                </a:lnTo>
                <a:lnTo>
                  <a:pt x="8" y="8"/>
                </a:lnTo>
                <a:lnTo>
                  <a:pt x="0" y="8"/>
                </a:lnTo>
                <a:lnTo>
                  <a:pt x="32" y="8"/>
                </a:lnTo>
                <a:lnTo>
                  <a:pt x="24" y="16"/>
                </a:lnTo>
                <a:lnTo>
                  <a:pt x="16" y="16"/>
                </a:lnTo>
                <a:lnTo>
                  <a:pt x="8" y="24"/>
                </a:lnTo>
                <a:lnTo>
                  <a:pt x="8" y="32"/>
                </a:lnTo>
                <a:lnTo>
                  <a:pt x="8" y="40"/>
                </a:lnTo>
                <a:lnTo>
                  <a:pt x="16" y="48"/>
                </a:lnTo>
                <a:lnTo>
                  <a:pt x="24" y="48"/>
                </a:lnTo>
                <a:lnTo>
                  <a:pt x="32" y="40"/>
                </a:lnTo>
                <a:lnTo>
                  <a:pt x="40" y="24"/>
                </a:lnTo>
                <a:lnTo>
                  <a:pt x="48" y="16"/>
                </a:lnTo>
                <a:lnTo>
                  <a:pt x="56" y="8"/>
                </a:lnTo>
                <a:lnTo>
                  <a:pt x="64" y="8"/>
                </a:lnTo>
                <a:lnTo>
                  <a:pt x="72" y="0"/>
                </a:lnTo>
                <a:lnTo>
                  <a:pt x="88" y="8"/>
                </a:lnTo>
                <a:lnTo>
                  <a:pt x="96" y="8"/>
                </a:lnTo>
                <a:lnTo>
                  <a:pt x="104" y="16"/>
                </a:lnTo>
                <a:lnTo>
                  <a:pt x="104" y="32"/>
                </a:lnTo>
                <a:lnTo>
                  <a:pt x="104" y="40"/>
                </a:lnTo>
                <a:lnTo>
                  <a:pt x="104" y="48"/>
                </a:lnTo>
                <a:lnTo>
                  <a:pt x="96" y="48"/>
                </a:lnTo>
                <a:lnTo>
                  <a:pt x="96" y="56"/>
                </a:lnTo>
                <a:lnTo>
                  <a:pt x="104" y="56"/>
                </a:lnTo>
                <a:lnTo>
                  <a:pt x="72" y="5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0" name="Freeform 49"/>
          <p:cNvSpPr>
            <a:spLocks/>
          </p:cNvSpPr>
          <p:nvPr/>
        </p:nvSpPr>
        <p:spPr bwMode="auto">
          <a:xfrm>
            <a:off x="3670300" y="5321300"/>
            <a:ext cx="114300" cy="76200"/>
          </a:xfrm>
          <a:custGeom>
            <a:avLst/>
            <a:gdLst>
              <a:gd name="T0" fmla="*/ 0 w 72"/>
              <a:gd name="T1" fmla="*/ 2147483647 h 48"/>
              <a:gd name="T2" fmla="*/ 2147483647 w 72"/>
              <a:gd name="T3" fmla="*/ 2147483647 h 48"/>
              <a:gd name="T4" fmla="*/ 2147483647 w 72"/>
              <a:gd name="T5" fmla="*/ 0 h 48"/>
              <a:gd name="T6" fmla="*/ 2147483647 w 72"/>
              <a:gd name="T7" fmla="*/ 0 h 48"/>
              <a:gd name="T8" fmla="*/ 2147483647 w 72"/>
              <a:gd name="T9" fmla="*/ 0 h 48"/>
              <a:gd name="T10" fmla="*/ 2147483647 w 72"/>
              <a:gd name="T11" fmla="*/ 2147483647 h 48"/>
              <a:gd name="T12" fmla="*/ 2147483647 w 72"/>
              <a:gd name="T13" fmla="*/ 2147483647 h 48"/>
              <a:gd name="T14" fmla="*/ 2147483647 w 72"/>
              <a:gd name="T15" fmla="*/ 2147483647 h 48"/>
              <a:gd name="T16" fmla="*/ 2147483647 w 72"/>
              <a:gd name="T17" fmla="*/ 2147483647 h 48"/>
              <a:gd name="T18" fmla="*/ 2147483647 w 72"/>
              <a:gd name="T19" fmla="*/ 2147483647 h 48"/>
              <a:gd name="T20" fmla="*/ 2147483647 w 72"/>
              <a:gd name="T21" fmla="*/ 2147483647 h 48"/>
              <a:gd name="T22" fmla="*/ 2147483647 w 72"/>
              <a:gd name="T23" fmla="*/ 2147483647 h 48"/>
              <a:gd name="T24" fmla="*/ 2147483647 w 72"/>
              <a:gd name="T25" fmla="*/ 2147483647 h 48"/>
              <a:gd name="T26" fmla="*/ 2147483647 w 72"/>
              <a:gd name="T27" fmla="*/ 2147483647 h 48"/>
              <a:gd name="T28" fmla="*/ 2147483647 w 72"/>
              <a:gd name="T29" fmla="*/ 2147483647 h 48"/>
              <a:gd name="T30" fmla="*/ 2147483647 w 72"/>
              <a:gd name="T31" fmla="*/ 2147483647 h 48"/>
              <a:gd name="T32" fmla="*/ 2147483647 w 72"/>
              <a:gd name="T33" fmla="*/ 2147483647 h 48"/>
              <a:gd name="T34" fmla="*/ 2147483647 w 72"/>
              <a:gd name="T35" fmla="*/ 2147483647 h 48"/>
              <a:gd name="T36" fmla="*/ 2147483647 w 72"/>
              <a:gd name="T37" fmla="*/ 2147483647 h 48"/>
              <a:gd name="T38" fmla="*/ 2147483647 w 72"/>
              <a:gd name="T39" fmla="*/ 2147483647 h 48"/>
              <a:gd name="T40" fmla="*/ 2147483647 w 72"/>
              <a:gd name="T41" fmla="*/ 2147483647 h 48"/>
              <a:gd name="T42" fmla="*/ 2147483647 w 72"/>
              <a:gd name="T43" fmla="*/ 2147483647 h 48"/>
              <a:gd name="T44" fmla="*/ 2147483647 w 72"/>
              <a:gd name="T45" fmla="*/ 2147483647 h 48"/>
              <a:gd name="T46" fmla="*/ 2147483647 w 72"/>
              <a:gd name="T47" fmla="*/ 0 h 48"/>
              <a:gd name="T48" fmla="*/ 2147483647 w 72"/>
              <a:gd name="T49" fmla="*/ 0 h 48"/>
              <a:gd name="T50" fmla="*/ 2147483647 w 72"/>
              <a:gd name="T51" fmla="*/ 0 h 48"/>
              <a:gd name="T52" fmla="*/ 2147483647 w 72"/>
              <a:gd name="T53" fmla="*/ 2147483647 h 48"/>
              <a:gd name="T54" fmla="*/ 2147483647 w 72"/>
              <a:gd name="T55" fmla="*/ 2147483647 h 48"/>
              <a:gd name="T56" fmla="*/ 2147483647 w 72"/>
              <a:gd name="T57" fmla="*/ 2147483647 h 48"/>
              <a:gd name="T58" fmla="*/ 2147483647 w 72"/>
              <a:gd name="T59" fmla="*/ 2147483647 h 48"/>
              <a:gd name="T60" fmla="*/ 2147483647 w 72"/>
              <a:gd name="T61" fmla="*/ 2147483647 h 48"/>
              <a:gd name="T62" fmla="*/ 2147483647 w 72"/>
              <a:gd name="T63" fmla="*/ 2147483647 h 48"/>
              <a:gd name="T64" fmla="*/ 2147483647 w 72"/>
              <a:gd name="T65" fmla="*/ 2147483647 h 48"/>
              <a:gd name="T66" fmla="*/ 0 w 72"/>
              <a:gd name="T67" fmla="*/ 2147483647 h 4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2"/>
              <a:gd name="T103" fmla="*/ 0 h 48"/>
              <a:gd name="T104" fmla="*/ 72 w 72"/>
              <a:gd name="T105" fmla="*/ 48 h 4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2" h="48">
                <a:moveTo>
                  <a:pt x="0" y="16"/>
                </a:moveTo>
                <a:lnTo>
                  <a:pt x="0" y="8"/>
                </a:lnTo>
                <a:lnTo>
                  <a:pt x="8" y="8"/>
                </a:lnTo>
                <a:lnTo>
                  <a:pt x="8" y="0"/>
                </a:lnTo>
                <a:lnTo>
                  <a:pt x="16" y="0"/>
                </a:lnTo>
                <a:lnTo>
                  <a:pt x="24" y="0"/>
                </a:lnTo>
                <a:lnTo>
                  <a:pt x="24" y="8"/>
                </a:lnTo>
                <a:lnTo>
                  <a:pt x="24" y="16"/>
                </a:lnTo>
                <a:lnTo>
                  <a:pt x="16" y="16"/>
                </a:lnTo>
                <a:lnTo>
                  <a:pt x="8" y="16"/>
                </a:lnTo>
                <a:lnTo>
                  <a:pt x="8" y="24"/>
                </a:lnTo>
                <a:lnTo>
                  <a:pt x="16" y="24"/>
                </a:lnTo>
                <a:lnTo>
                  <a:pt x="24" y="24"/>
                </a:lnTo>
                <a:lnTo>
                  <a:pt x="32" y="24"/>
                </a:lnTo>
                <a:lnTo>
                  <a:pt x="40" y="24"/>
                </a:lnTo>
                <a:lnTo>
                  <a:pt x="56" y="24"/>
                </a:lnTo>
                <a:lnTo>
                  <a:pt x="64" y="16"/>
                </a:lnTo>
                <a:lnTo>
                  <a:pt x="64" y="8"/>
                </a:lnTo>
                <a:lnTo>
                  <a:pt x="56" y="0"/>
                </a:lnTo>
                <a:lnTo>
                  <a:pt x="64" y="0"/>
                </a:lnTo>
                <a:lnTo>
                  <a:pt x="72" y="8"/>
                </a:lnTo>
                <a:lnTo>
                  <a:pt x="72" y="16"/>
                </a:lnTo>
                <a:lnTo>
                  <a:pt x="72" y="32"/>
                </a:lnTo>
                <a:lnTo>
                  <a:pt x="64" y="40"/>
                </a:lnTo>
                <a:lnTo>
                  <a:pt x="48" y="40"/>
                </a:lnTo>
                <a:lnTo>
                  <a:pt x="40" y="48"/>
                </a:lnTo>
                <a:lnTo>
                  <a:pt x="24" y="40"/>
                </a:lnTo>
                <a:lnTo>
                  <a:pt x="8" y="40"/>
                </a:lnTo>
                <a:lnTo>
                  <a:pt x="0" y="32"/>
                </a:lnTo>
                <a:lnTo>
                  <a:pt x="0" y="1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1" name="Freeform 50"/>
          <p:cNvSpPr>
            <a:spLocks/>
          </p:cNvSpPr>
          <p:nvPr/>
        </p:nvSpPr>
        <p:spPr bwMode="auto">
          <a:xfrm>
            <a:off x="3670300" y="5219700"/>
            <a:ext cx="114300" cy="88900"/>
          </a:xfrm>
          <a:custGeom>
            <a:avLst/>
            <a:gdLst>
              <a:gd name="T0" fmla="*/ 2147483647 w 72"/>
              <a:gd name="T1" fmla="*/ 2147483647 h 56"/>
              <a:gd name="T2" fmla="*/ 2147483647 w 72"/>
              <a:gd name="T3" fmla="*/ 2147483647 h 56"/>
              <a:gd name="T4" fmla="*/ 2147483647 w 72"/>
              <a:gd name="T5" fmla="*/ 2147483647 h 56"/>
              <a:gd name="T6" fmla="*/ 2147483647 w 72"/>
              <a:gd name="T7" fmla="*/ 2147483647 h 56"/>
              <a:gd name="T8" fmla="*/ 2147483647 w 72"/>
              <a:gd name="T9" fmla="*/ 2147483647 h 56"/>
              <a:gd name="T10" fmla="*/ 2147483647 w 72"/>
              <a:gd name="T11" fmla="*/ 2147483647 h 56"/>
              <a:gd name="T12" fmla="*/ 2147483647 w 72"/>
              <a:gd name="T13" fmla="*/ 2147483647 h 56"/>
              <a:gd name="T14" fmla="*/ 2147483647 w 72"/>
              <a:gd name="T15" fmla="*/ 2147483647 h 56"/>
              <a:gd name="T16" fmla="*/ 2147483647 w 72"/>
              <a:gd name="T17" fmla="*/ 2147483647 h 56"/>
              <a:gd name="T18" fmla="*/ 2147483647 w 72"/>
              <a:gd name="T19" fmla="*/ 2147483647 h 56"/>
              <a:gd name="T20" fmla="*/ 2147483647 w 72"/>
              <a:gd name="T21" fmla="*/ 2147483647 h 56"/>
              <a:gd name="T22" fmla="*/ 2147483647 w 72"/>
              <a:gd name="T23" fmla="*/ 2147483647 h 56"/>
              <a:gd name="T24" fmla="*/ 2147483647 w 72"/>
              <a:gd name="T25" fmla="*/ 2147483647 h 56"/>
              <a:gd name="T26" fmla="*/ 2147483647 w 72"/>
              <a:gd name="T27" fmla="*/ 2147483647 h 56"/>
              <a:gd name="T28" fmla="*/ 2147483647 w 72"/>
              <a:gd name="T29" fmla="*/ 2147483647 h 56"/>
              <a:gd name="T30" fmla="*/ 2147483647 w 72"/>
              <a:gd name="T31" fmla="*/ 2147483647 h 56"/>
              <a:gd name="T32" fmla="*/ 2147483647 w 72"/>
              <a:gd name="T33" fmla="*/ 2147483647 h 56"/>
              <a:gd name="T34" fmla="*/ 2147483647 w 72"/>
              <a:gd name="T35" fmla="*/ 2147483647 h 56"/>
              <a:gd name="T36" fmla="*/ 2147483647 w 72"/>
              <a:gd name="T37" fmla="*/ 2147483647 h 56"/>
              <a:gd name="T38" fmla="*/ 2147483647 w 72"/>
              <a:gd name="T39" fmla="*/ 2147483647 h 56"/>
              <a:gd name="T40" fmla="*/ 2147483647 w 72"/>
              <a:gd name="T41" fmla="*/ 2147483647 h 56"/>
              <a:gd name="T42" fmla="*/ 2147483647 w 72"/>
              <a:gd name="T43" fmla="*/ 2147483647 h 56"/>
              <a:gd name="T44" fmla="*/ 2147483647 w 72"/>
              <a:gd name="T45" fmla="*/ 2147483647 h 56"/>
              <a:gd name="T46" fmla="*/ 2147483647 w 72"/>
              <a:gd name="T47" fmla="*/ 2147483647 h 56"/>
              <a:gd name="T48" fmla="*/ 2147483647 w 72"/>
              <a:gd name="T49" fmla="*/ 2147483647 h 56"/>
              <a:gd name="T50" fmla="*/ 2147483647 w 72"/>
              <a:gd name="T51" fmla="*/ 2147483647 h 56"/>
              <a:gd name="T52" fmla="*/ 2147483647 w 72"/>
              <a:gd name="T53" fmla="*/ 2147483647 h 56"/>
              <a:gd name="T54" fmla="*/ 2147483647 w 72"/>
              <a:gd name="T55" fmla="*/ 2147483647 h 56"/>
              <a:gd name="T56" fmla="*/ 2147483647 w 72"/>
              <a:gd name="T57" fmla="*/ 2147483647 h 56"/>
              <a:gd name="T58" fmla="*/ 2147483647 w 72"/>
              <a:gd name="T59" fmla="*/ 2147483647 h 56"/>
              <a:gd name="T60" fmla="*/ 2147483647 w 72"/>
              <a:gd name="T61" fmla="*/ 2147483647 h 56"/>
              <a:gd name="T62" fmla="*/ 2147483647 w 72"/>
              <a:gd name="T63" fmla="*/ 2147483647 h 56"/>
              <a:gd name="T64" fmla="*/ 2147483647 w 72"/>
              <a:gd name="T65" fmla="*/ 2147483647 h 56"/>
              <a:gd name="T66" fmla="*/ 2147483647 w 72"/>
              <a:gd name="T67" fmla="*/ 2147483647 h 56"/>
              <a:gd name="T68" fmla="*/ 2147483647 w 72"/>
              <a:gd name="T69" fmla="*/ 2147483647 h 56"/>
              <a:gd name="T70" fmla="*/ 2147483647 w 72"/>
              <a:gd name="T71" fmla="*/ 2147483647 h 56"/>
              <a:gd name="T72" fmla="*/ 0 w 72"/>
              <a:gd name="T73" fmla="*/ 2147483647 h 56"/>
              <a:gd name="T74" fmla="*/ 0 w 72"/>
              <a:gd name="T75" fmla="*/ 2147483647 h 56"/>
              <a:gd name="T76" fmla="*/ 2147483647 w 72"/>
              <a:gd name="T77" fmla="*/ 2147483647 h 56"/>
              <a:gd name="T78" fmla="*/ 2147483647 w 72"/>
              <a:gd name="T79" fmla="*/ 2147483647 h 56"/>
              <a:gd name="T80" fmla="*/ 2147483647 w 72"/>
              <a:gd name="T81" fmla="*/ 2147483647 h 56"/>
              <a:gd name="T82" fmla="*/ 2147483647 w 72"/>
              <a:gd name="T83" fmla="*/ 2147483647 h 56"/>
              <a:gd name="T84" fmla="*/ 2147483647 w 72"/>
              <a:gd name="T85" fmla="*/ 2147483647 h 56"/>
              <a:gd name="T86" fmla="*/ 2147483647 w 72"/>
              <a:gd name="T87" fmla="*/ 2147483647 h 56"/>
              <a:gd name="T88" fmla="*/ 2147483647 w 72"/>
              <a:gd name="T89" fmla="*/ 2147483647 h 56"/>
              <a:gd name="T90" fmla="*/ 2147483647 w 72"/>
              <a:gd name="T91" fmla="*/ 2147483647 h 56"/>
              <a:gd name="T92" fmla="*/ 2147483647 w 72"/>
              <a:gd name="T93" fmla="*/ 2147483647 h 56"/>
              <a:gd name="T94" fmla="*/ 2147483647 w 72"/>
              <a:gd name="T95" fmla="*/ 2147483647 h 56"/>
              <a:gd name="T96" fmla="*/ 2147483647 w 72"/>
              <a:gd name="T97" fmla="*/ 0 h 56"/>
              <a:gd name="T98" fmla="*/ 2147483647 w 72"/>
              <a:gd name="T99" fmla="*/ 2147483647 h 56"/>
              <a:gd name="T100" fmla="*/ 2147483647 w 72"/>
              <a:gd name="T101" fmla="*/ 2147483647 h 56"/>
              <a:gd name="T102" fmla="*/ 2147483647 w 72"/>
              <a:gd name="T103" fmla="*/ 2147483647 h 56"/>
              <a:gd name="T104" fmla="*/ 2147483647 w 72"/>
              <a:gd name="T105" fmla="*/ 2147483647 h 56"/>
              <a:gd name="T106" fmla="*/ 2147483647 w 72"/>
              <a:gd name="T107" fmla="*/ 2147483647 h 56"/>
              <a:gd name="T108" fmla="*/ 2147483647 w 72"/>
              <a:gd name="T109" fmla="*/ 2147483647 h 56"/>
              <a:gd name="T110" fmla="*/ 2147483647 w 72"/>
              <a:gd name="T111" fmla="*/ 2147483647 h 56"/>
              <a:gd name="T112" fmla="*/ 2147483647 w 72"/>
              <a:gd name="T113" fmla="*/ 2147483647 h 56"/>
              <a:gd name="T114" fmla="*/ 2147483647 w 72"/>
              <a:gd name="T115" fmla="*/ 2147483647 h 56"/>
              <a:gd name="T116" fmla="*/ 2147483647 w 72"/>
              <a:gd name="T117" fmla="*/ 2147483647 h 56"/>
              <a:gd name="T118" fmla="*/ 2147483647 w 72"/>
              <a:gd name="T119" fmla="*/ 2147483647 h 56"/>
              <a:gd name="T120" fmla="*/ 2147483647 w 72"/>
              <a:gd name="T121" fmla="*/ 2147483647 h 5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72"/>
              <a:gd name="T184" fmla="*/ 0 h 56"/>
              <a:gd name="T185" fmla="*/ 72 w 72"/>
              <a:gd name="T186" fmla="*/ 56 h 5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72" h="56">
                <a:moveTo>
                  <a:pt x="64" y="32"/>
                </a:moveTo>
                <a:lnTo>
                  <a:pt x="64" y="32"/>
                </a:lnTo>
                <a:lnTo>
                  <a:pt x="56" y="32"/>
                </a:lnTo>
                <a:lnTo>
                  <a:pt x="56" y="24"/>
                </a:lnTo>
                <a:lnTo>
                  <a:pt x="32" y="24"/>
                </a:lnTo>
                <a:lnTo>
                  <a:pt x="40" y="32"/>
                </a:lnTo>
                <a:lnTo>
                  <a:pt x="48" y="40"/>
                </a:lnTo>
                <a:lnTo>
                  <a:pt x="56" y="40"/>
                </a:lnTo>
                <a:lnTo>
                  <a:pt x="64" y="40"/>
                </a:lnTo>
                <a:lnTo>
                  <a:pt x="64" y="32"/>
                </a:lnTo>
                <a:lnTo>
                  <a:pt x="56" y="56"/>
                </a:lnTo>
                <a:lnTo>
                  <a:pt x="48" y="56"/>
                </a:lnTo>
                <a:lnTo>
                  <a:pt x="40" y="48"/>
                </a:lnTo>
                <a:lnTo>
                  <a:pt x="32" y="40"/>
                </a:lnTo>
                <a:lnTo>
                  <a:pt x="32" y="24"/>
                </a:lnTo>
                <a:lnTo>
                  <a:pt x="16" y="24"/>
                </a:lnTo>
                <a:lnTo>
                  <a:pt x="8" y="24"/>
                </a:lnTo>
                <a:lnTo>
                  <a:pt x="8" y="32"/>
                </a:lnTo>
                <a:lnTo>
                  <a:pt x="8" y="40"/>
                </a:lnTo>
                <a:lnTo>
                  <a:pt x="16" y="40"/>
                </a:lnTo>
                <a:lnTo>
                  <a:pt x="24" y="40"/>
                </a:lnTo>
                <a:lnTo>
                  <a:pt x="32" y="40"/>
                </a:lnTo>
                <a:lnTo>
                  <a:pt x="32" y="48"/>
                </a:lnTo>
                <a:lnTo>
                  <a:pt x="24" y="56"/>
                </a:lnTo>
                <a:lnTo>
                  <a:pt x="16" y="56"/>
                </a:lnTo>
                <a:lnTo>
                  <a:pt x="8" y="56"/>
                </a:lnTo>
                <a:lnTo>
                  <a:pt x="8" y="48"/>
                </a:lnTo>
                <a:lnTo>
                  <a:pt x="0" y="40"/>
                </a:lnTo>
                <a:lnTo>
                  <a:pt x="0" y="32"/>
                </a:lnTo>
                <a:lnTo>
                  <a:pt x="0" y="24"/>
                </a:lnTo>
                <a:lnTo>
                  <a:pt x="8" y="16"/>
                </a:lnTo>
                <a:lnTo>
                  <a:pt x="16" y="8"/>
                </a:lnTo>
                <a:lnTo>
                  <a:pt x="24" y="8"/>
                </a:lnTo>
                <a:lnTo>
                  <a:pt x="56" y="8"/>
                </a:lnTo>
                <a:lnTo>
                  <a:pt x="64" y="8"/>
                </a:lnTo>
                <a:lnTo>
                  <a:pt x="64" y="0"/>
                </a:lnTo>
                <a:lnTo>
                  <a:pt x="72" y="8"/>
                </a:lnTo>
                <a:lnTo>
                  <a:pt x="72" y="16"/>
                </a:lnTo>
                <a:lnTo>
                  <a:pt x="72" y="24"/>
                </a:lnTo>
                <a:lnTo>
                  <a:pt x="64" y="24"/>
                </a:lnTo>
                <a:lnTo>
                  <a:pt x="64" y="32"/>
                </a:lnTo>
                <a:lnTo>
                  <a:pt x="72" y="40"/>
                </a:lnTo>
                <a:lnTo>
                  <a:pt x="72" y="48"/>
                </a:lnTo>
                <a:lnTo>
                  <a:pt x="72" y="56"/>
                </a:lnTo>
                <a:lnTo>
                  <a:pt x="64" y="56"/>
                </a:lnTo>
                <a:lnTo>
                  <a:pt x="56" y="56"/>
                </a:lnTo>
                <a:lnTo>
                  <a:pt x="64" y="3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2" name="Freeform 51"/>
          <p:cNvSpPr>
            <a:spLocks/>
          </p:cNvSpPr>
          <p:nvPr/>
        </p:nvSpPr>
        <p:spPr bwMode="auto">
          <a:xfrm>
            <a:off x="3619500" y="5181600"/>
            <a:ext cx="165100" cy="38100"/>
          </a:xfrm>
          <a:custGeom>
            <a:avLst/>
            <a:gdLst>
              <a:gd name="T0" fmla="*/ 2147483647 w 104"/>
              <a:gd name="T1" fmla="*/ 2147483647 h 24"/>
              <a:gd name="T2" fmla="*/ 2147483647 w 104"/>
              <a:gd name="T3" fmla="*/ 2147483647 h 24"/>
              <a:gd name="T4" fmla="*/ 2147483647 w 104"/>
              <a:gd name="T5" fmla="*/ 2147483647 h 24"/>
              <a:gd name="T6" fmla="*/ 2147483647 w 104"/>
              <a:gd name="T7" fmla="*/ 2147483647 h 24"/>
              <a:gd name="T8" fmla="*/ 2147483647 w 104"/>
              <a:gd name="T9" fmla="*/ 2147483647 h 24"/>
              <a:gd name="T10" fmla="*/ 2147483647 w 104"/>
              <a:gd name="T11" fmla="*/ 2147483647 h 24"/>
              <a:gd name="T12" fmla="*/ 2147483647 w 104"/>
              <a:gd name="T13" fmla="*/ 2147483647 h 24"/>
              <a:gd name="T14" fmla="*/ 2147483647 w 104"/>
              <a:gd name="T15" fmla="*/ 2147483647 h 24"/>
              <a:gd name="T16" fmla="*/ 2147483647 w 104"/>
              <a:gd name="T17" fmla="*/ 2147483647 h 24"/>
              <a:gd name="T18" fmla="*/ 2147483647 w 104"/>
              <a:gd name="T19" fmla="*/ 2147483647 h 24"/>
              <a:gd name="T20" fmla="*/ 2147483647 w 104"/>
              <a:gd name="T21" fmla="*/ 2147483647 h 24"/>
              <a:gd name="T22" fmla="*/ 2147483647 w 104"/>
              <a:gd name="T23" fmla="*/ 2147483647 h 24"/>
              <a:gd name="T24" fmla="*/ 2147483647 w 104"/>
              <a:gd name="T25" fmla="*/ 2147483647 h 24"/>
              <a:gd name="T26" fmla="*/ 2147483647 w 104"/>
              <a:gd name="T27" fmla="*/ 2147483647 h 24"/>
              <a:gd name="T28" fmla="*/ 2147483647 w 104"/>
              <a:gd name="T29" fmla="*/ 2147483647 h 24"/>
              <a:gd name="T30" fmla="*/ 0 w 104"/>
              <a:gd name="T31" fmla="*/ 2147483647 h 24"/>
              <a:gd name="T32" fmla="*/ 0 w 104"/>
              <a:gd name="T33" fmla="*/ 2147483647 h 24"/>
              <a:gd name="T34" fmla="*/ 0 w 104"/>
              <a:gd name="T35" fmla="*/ 0 h 24"/>
              <a:gd name="T36" fmla="*/ 0 w 104"/>
              <a:gd name="T37" fmla="*/ 0 h 24"/>
              <a:gd name="T38" fmla="*/ 2147483647 w 104"/>
              <a:gd name="T39" fmla="*/ 0 h 24"/>
              <a:gd name="T40" fmla="*/ 2147483647 w 104"/>
              <a:gd name="T41" fmla="*/ 0 h 24"/>
              <a:gd name="T42" fmla="*/ 2147483647 w 104"/>
              <a:gd name="T43" fmla="*/ 0 h 24"/>
              <a:gd name="T44" fmla="*/ 2147483647 w 104"/>
              <a:gd name="T45" fmla="*/ 0 h 24"/>
              <a:gd name="T46" fmla="*/ 2147483647 w 104"/>
              <a:gd name="T47" fmla="*/ 0 h 24"/>
              <a:gd name="T48" fmla="*/ 2147483647 w 104"/>
              <a:gd name="T49" fmla="*/ 0 h 24"/>
              <a:gd name="T50" fmla="*/ 2147483647 w 104"/>
              <a:gd name="T51" fmla="*/ 0 h 24"/>
              <a:gd name="T52" fmla="*/ 2147483647 w 104"/>
              <a:gd name="T53" fmla="*/ 0 h 24"/>
              <a:gd name="T54" fmla="*/ 2147483647 w 104"/>
              <a:gd name="T55" fmla="*/ 0 h 24"/>
              <a:gd name="T56" fmla="*/ 2147483647 w 104"/>
              <a:gd name="T57" fmla="*/ 0 h 24"/>
              <a:gd name="T58" fmla="*/ 2147483647 w 104"/>
              <a:gd name="T59" fmla="*/ 2147483647 h 24"/>
              <a:gd name="T60" fmla="*/ 2147483647 w 104"/>
              <a:gd name="T61" fmla="*/ 2147483647 h 24"/>
              <a:gd name="T62" fmla="*/ 2147483647 w 104"/>
              <a:gd name="T63" fmla="*/ 2147483647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04"/>
              <a:gd name="T97" fmla="*/ 0 h 24"/>
              <a:gd name="T98" fmla="*/ 104 w 104"/>
              <a:gd name="T99" fmla="*/ 24 h 2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04" h="24">
                <a:moveTo>
                  <a:pt x="96" y="24"/>
                </a:moveTo>
                <a:lnTo>
                  <a:pt x="96" y="24"/>
                </a:lnTo>
                <a:lnTo>
                  <a:pt x="96" y="16"/>
                </a:lnTo>
                <a:lnTo>
                  <a:pt x="88" y="16"/>
                </a:lnTo>
                <a:lnTo>
                  <a:pt x="16" y="16"/>
                </a:lnTo>
                <a:lnTo>
                  <a:pt x="8" y="16"/>
                </a:lnTo>
                <a:lnTo>
                  <a:pt x="8" y="24"/>
                </a:lnTo>
                <a:lnTo>
                  <a:pt x="0" y="24"/>
                </a:lnTo>
                <a:lnTo>
                  <a:pt x="0" y="0"/>
                </a:lnTo>
                <a:lnTo>
                  <a:pt x="88" y="0"/>
                </a:lnTo>
                <a:lnTo>
                  <a:pt x="96" y="0"/>
                </a:lnTo>
                <a:lnTo>
                  <a:pt x="104" y="0"/>
                </a:lnTo>
                <a:lnTo>
                  <a:pt x="104" y="24"/>
                </a:lnTo>
                <a:lnTo>
                  <a:pt x="96" y="24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3" name="Freeform 52"/>
          <p:cNvSpPr>
            <a:spLocks/>
          </p:cNvSpPr>
          <p:nvPr/>
        </p:nvSpPr>
        <p:spPr bwMode="auto">
          <a:xfrm>
            <a:off x="3670300" y="5092700"/>
            <a:ext cx="114300" cy="76200"/>
          </a:xfrm>
          <a:custGeom>
            <a:avLst/>
            <a:gdLst>
              <a:gd name="T0" fmla="*/ 2147483647 w 72"/>
              <a:gd name="T1" fmla="*/ 2147483647 h 48"/>
              <a:gd name="T2" fmla="*/ 2147483647 w 72"/>
              <a:gd name="T3" fmla="*/ 2147483647 h 48"/>
              <a:gd name="T4" fmla="*/ 0 w 72"/>
              <a:gd name="T5" fmla="*/ 2147483647 h 48"/>
              <a:gd name="T6" fmla="*/ 0 w 72"/>
              <a:gd name="T7" fmla="*/ 2147483647 h 48"/>
              <a:gd name="T8" fmla="*/ 2147483647 w 72"/>
              <a:gd name="T9" fmla="*/ 2147483647 h 48"/>
              <a:gd name="T10" fmla="*/ 2147483647 w 72"/>
              <a:gd name="T11" fmla="*/ 2147483647 h 48"/>
              <a:gd name="T12" fmla="*/ 2147483647 w 72"/>
              <a:gd name="T13" fmla="*/ 2147483647 h 48"/>
              <a:gd name="T14" fmla="*/ 2147483647 w 72"/>
              <a:gd name="T15" fmla="*/ 0 h 48"/>
              <a:gd name="T16" fmla="*/ 2147483647 w 72"/>
              <a:gd name="T17" fmla="*/ 0 h 48"/>
              <a:gd name="T18" fmla="*/ 2147483647 w 72"/>
              <a:gd name="T19" fmla="*/ 0 h 48"/>
              <a:gd name="T20" fmla="*/ 2147483647 w 72"/>
              <a:gd name="T21" fmla="*/ 2147483647 h 48"/>
              <a:gd name="T22" fmla="*/ 2147483647 w 72"/>
              <a:gd name="T23" fmla="*/ 2147483647 h 48"/>
              <a:gd name="T24" fmla="*/ 2147483647 w 72"/>
              <a:gd name="T25" fmla="*/ 2147483647 h 48"/>
              <a:gd name="T26" fmla="*/ 2147483647 w 72"/>
              <a:gd name="T27" fmla="*/ 2147483647 h 48"/>
              <a:gd name="T28" fmla="*/ 2147483647 w 72"/>
              <a:gd name="T29" fmla="*/ 2147483647 h 48"/>
              <a:gd name="T30" fmla="*/ 2147483647 w 72"/>
              <a:gd name="T31" fmla="*/ 2147483647 h 48"/>
              <a:gd name="T32" fmla="*/ 2147483647 w 72"/>
              <a:gd name="T33" fmla="*/ 0 h 48"/>
              <a:gd name="T34" fmla="*/ 2147483647 w 72"/>
              <a:gd name="T35" fmla="*/ 0 h 48"/>
              <a:gd name="T36" fmla="*/ 2147483647 w 72"/>
              <a:gd name="T37" fmla="*/ 2147483647 h 48"/>
              <a:gd name="T38" fmla="*/ 2147483647 w 72"/>
              <a:gd name="T39" fmla="*/ 2147483647 h 48"/>
              <a:gd name="T40" fmla="*/ 2147483647 w 72"/>
              <a:gd name="T41" fmla="*/ 2147483647 h 48"/>
              <a:gd name="T42" fmla="*/ 2147483647 w 72"/>
              <a:gd name="T43" fmla="*/ 2147483647 h 48"/>
              <a:gd name="T44" fmla="*/ 2147483647 w 72"/>
              <a:gd name="T45" fmla="*/ 2147483647 h 48"/>
              <a:gd name="T46" fmla="*/ 2147483647 w 72"/>
              <a:gd name="T47" fmla="*/ 2147483647 h 48"/>
              <a:gd name="T48" fmla="*/ 2147483647 w 72"/>
              <a:gd name="T49" fmla="*/ 2147483647 h 48"/>
              <a:gd name="T50" fmla="*/ 2147483647 w 72"/>
              <a:gd name="T51" fmla="*/ 2147483647 h 48"/>
              <a:gd name="T52" fmla="*/ 2147483647 w 72"/>
              <a:gd name="T53" fmla="*/ 2147483647 h 48"/>
              <a:gd name="T54" fmla="*/ 2147483647 w 72"/>
              <a:gd name="T55" fmla="*/ 2147483647 h 48"/>
              <a:gd name="T56" fmla="*/ 2147483647 w 72"/>
              <a:gd name="T57" fmla="*/ 2147483647 h 48"/>
              <a:gd name="T58" fmla="*/ 2147483647 w 72"/>
              <a:gd name="T59" fmla="*/ 2147483647 h 48"/>
              <a:gd name="T60" fmla="*/ 2147483647 w 72"/>
              <a:gd name="T61" fmla="*/ 2147483647 h 48"/>
              <a:gd name="T62" fmla="*/ 2147483647 w 72"/>
              <a:gd name="T63" fmla="*/ 2147483647 h 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72"/>
              <a:gd name="T97" fmla="*/ 0 h 48"/>
              <a:gd name="T98" fmla="*/ 72 w 72"/>
              <a:gd name="T99" fmla="*/ 48 h 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72" h="48">
                <a:moveTo>
                  <a:pt x="40" y="48"/>
                </a:moveTo>
                <a:lnTo>
                  <a:pt x="40" y="48"/>
                </a:lnTo>
                <a:lnTo>
                  <a:pt x="24" y="48"/>
                </a:lnTo>
                <a:lnTo>
                  <a:pt x="8" y="40"/>
                </a:lnTo>
                <a:lnTo>
                  <a:pt x="0" y="32"/>
                </a:lnTo>
                <a:lnTo>
                  <a:pt x="0" y="24"/>
                </a:lnTo>
                <a:lnTo>
                  <a:pt x="0" y="16"/>
                </a:lnTo>
                <a:lnTo>
                  <a:pt x="8" y="16"/>
                </a:lnTo>
                <a:lnTo>
                  <a:pt x="8" y="8"/>
                </a:lnTo>
                <a:lnTo>
                  <a:pt x="16" y="8"/>
                </a:lnTo>
                <a:lnTo>
                  <a:pt x="24" y="0"/>
                </a:lnTo>
                <a:lnTo>
                  <a:pt x="32" y="0"/>
                </a:lnTo>
                <a:lnTo>
                  <a:pt x="32" y="32"/>
                </a:lnTo>
                <a:lnTo>
                  <a:pt x="40" y="32"/>
                </a:lnTo>
                <a:lnTo>
                  <a:pt x="48" y="32"/>
                </a:lnTo>
                <a:lnTo>
                  <a:pt x="56" y="24"/>
                </a:lnTo>
                <a:lnTo>
                  <a:pt x="64" y="16"/>
                </a:lnTo>
                <a:lnTo>
                  <a:pt x="56" y="8"/>
                </a:lnTo>
                <a:lnTo>
                  <a:pt x="56" y="0"/>
                </a:lnTo>
                <a:lnTo>
                  <a:pt x="64" y="8"/>
                </a:lnTo>
                <a:lnTo>
                  <a:pt x="72" y="16"/>
                </a:lnTo>
                <a:lnTo>
                  <a:pt x="72" y="24"/>
                </a:lnTo>
                <a:lnTo>
                  <a:pt x="72" y="32"/>
                </a:lnTo>
                <a:lnTo>
                  <a:pt x="64" y="40"/>
                </a:lnTo>
                <a:lnTo>
                  <a:pt x="56" y="48"/>
                </a:lnTo>
                <a:lnTo>
                  <a:pt x="40" y="48"/>
                </a:lnTo>
                <a:lnTo>
                  <a:pt x="32" y="16"/>
                </a:lnTo>
                <a:lnTo>
                  <a:pt x="16" y="16"/>
                </a:lnTo>
                <a:lnTo>
                  <a:pt x="8" y="16"/>
                </a:lnTo>
                <a:lnTo>
                  <a:pt x="8" y="24"/>
                </a:lnTo>
                <a:lnTo>
                  <a:pt x="8" y="32"/>
                </a:lnTo>
                <a:lnTo>
                  <a:pt x="16" y="32"/>
                </a:lnTo>
                <a:lnTo>
                  <a:pt x="32" y="32"/>
                </a:lnTo>
                <a:lnTo>
                  <a:pt x="32" y="16"/>
                </a:lnTo>
                <a:lnTo>
                  <a:pt x="40" y="48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4" name="Freeform 53"/>
          <p:cNvSpPr>
            <a:spLocks/>
          </p:cNvSpPr>
          <p:nvPr/>
        </p:nvSpPr>
        <p:spPr bwMode="auto">
          <a:xfrm>
            <a:off x="3670300" y="5029200"/>
            <a:ext cx="139700" cy="25400"/>
          </a:xfrm>
          <a:custGeom>
            <a:avLst/>
            <a:gdLst>
              <a:gd name="T0" fmla="*/ 2147483647 w 88"/>
              <a:gd name="T1" fmla="*/ 2147483647 h 16"/>
              <a:gd name="T2" fmla="*/ 2147483647 w 88"/>
              <a:gd name="T3" fmla="*/ 2147483647 h 16"/>
              <a:gd name="T4" fmla="*/ 2147483647 w 88"/>
              <a:gd name="T5" fmla="*/ 2147483647 h 16"/>
              <a:gd name="T6" fmla="*/ 2147483647 w 88"/>
              <a:gd name="T7" fmla="*/ 2147483647 h 16"/>
              <a:gd name="T8" fmla="*/ 2147483647 w 88"/>
              <a:gd name="T9" fmla="*/ 2147483647 h 16"/>
              <a:gd name="T10" fmla="*/ 0 w 88"/>
              <a:gd name="T11" fmla="*/ 0 h 16"/>
              <a:gd name="T12" fmla="*/ 0 w 88"/>
              <a:gd name="T13" fmla="*/ 0 h 16"/>
              <a:gd name="T14" fmla="*/ 2147483647 w 88"/>
              <a:gd name="T15" fmla="*/ 0 h 16"/>
              <a:gd name="T16" fmla="*/ 2147483647 w 88"/>
              <a:gd name="T17" fmla="*/ 0 h 16"/>
              <a:gd name="T18" fmla="*/ 2147483647 w 88"/>
              <a:gd name="T19" fmla="*/ 0 h 16"/>
              <a:gd name="T20" fmla="*/ 2147483647 w 88"/>
              <a:gd name="T21" fmla="*/ 2147483647 h 16"/>
              <a:gd name="T22" fmla="*/ 2147483647 w 88"/>
              <a:gd name="T23" fmla="*/ 2147483647 h 16"/>
              <a:gd name="T24" fmla="*/ 2147483647 w 88"/>
              <a:gd name="T25" fmla="*/ 2147483647 h 16"/>
              <a:gd name="T26" fmla="*/ 2147483647 w 88"/>
              <a:gd name="T27" fmla="*/ 2147483647 h 16"/>
              <a:gd name="T28" fmla="*/ 2147483647 w 88"/>
              <a:gd name="T29" fmla="*/ 2147483647 h 16"/>
              <a:gd name="T30" fmla="*/ 2147483647 w 88"/>
              <a:gd name="T31" fmla="*/ 2147483647 h 16"/>
              <a:gd name="T32" fmla="*/ 2147483647 w 88"/>
              <a:gd name="T33" fmla="*/ 2147483647 h 16"/>
              <a:gd name="T34" fmla="*/ 2147483647 w 88"/>
              <a:gd name="T35" fmla="*/ 2147483647 h 16"/>
              <a:gd name="T36" fmla="*/ 2147483647 w 88"/>
              <a:gd name="T37" fmla="*/ 0 h 16"/>
              <a:gd name="T38" fmla="*/ 2147483647 w 88"/>
              <a:gd name="T39" fmla="*/ 0 h 16"/>
              <a:gd name="T40" fmla="*/ 2147483647 w 88"/>
              <a:gd name="T41" fmla="*/ 0 h 16"/>
              <a:gd name="T42" fmla="*/ 2147483647 w 88"/>
              <a:gd name="T43" fmla="*/ 0 h 16"/>
              <a:gd name="T44" fmla="*/ 2147483647 w 88"/>
              <a:gd name="T45" fmla="*/ 0 h 16"/>
              <a:gd name="T46" fmla="*/ 2147483647 w 88"/>
              <a:gd name="T47" fmla="*/ 0 h 16"/>
              <a:gd name="T48" fmla="*/ 2147483647 w 88"/>
              <a:gd name="T49" fmla="*/ 2147483647 h 16"/>
              <a:gd name="T50" fmla="*/ 2147483647 w 88"/>
              <a:gd name="T51" fmla="*/ 2147483647 h 16"/>
              <a:gd name="T52" fmla="*/ 2147483647 w 88"/>
              <a:gd name="T53" fmla="*/ 2147483647 h 16"/>
              <a:gd name="T54" fmla="*/ 2147483647 w 88"/>
              <a:gd name="T55" fmla="*/ 2147483647 h 1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88"/>
              <a:gd name="T85" fmla="*/ 0 h 16"/>
              <a:gd name="T86" fmla="*/ 88 w 88"/>
              <a:gd name="T87" fmla="*/ 16 h 1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88" h="16">
                <a:moveTo>
                  <a:pt x="48" y="16"/>
                </a:moveTo>
                <a:lnTo>
                  <a:pt x="32" y="16"/>
                </a:lnTo>
                <a:lnTo>
                  <a:pt x="24" y="8"/>
                </a:lnTo>
                <a:lnTo>
                  <a:pt x="8" y="8"/>
                </a:lnTo>
                <a:lnTo>
                  <a:pt x="0" y="0"/>
                </a:lnTo>
                <a:lnTo>
                  <a:pt x="8" y="0"/>
                </a:lnTo>
                <a:lnTo>
                  <a:pt x="16" y="8"/>
                </a:lnTo>
                <a:lnTo>
                  <a:pt x="24" y="8"/>
                </a:lnTo>
                <a:lnTo>
                  <a:pt x="48" y="8"/>
                </a:lnTo>
                <a:lnTo>
                  <a:pt x="64" y="8"/>
                </a:lnTo>
                <a:lnTo>
                  <a:pt x="72" y="8"/>
                </a:lnTo>
                <a:lnTo>
                  <a:pt x="80" y="0"/>
                </a:lnTo>
                <a:lnTo>
                  <a:pt x="88" y="0"/>
                </a:lnTo>
                <a:lnTo>
                  <a:pt x="80" y="0"/>
                </a:lnTo>
                <a:lnTo>
                  <a:pt x="72" y="8"/>
                </a:lnTo>
                <a:lnTo>
                  <a:pt x="64" y="16"/>
                </a:lnTo>
                <a:lnTo>
                  <a:pt x="48" y="1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5" name="Freeform 54"/>
          <p:cNvSpPr>
            <a:spLocks/>
          </p:cNvSpPr>
          <p:nvPr/>
        </p:nvSpPr>
        <p:spPr bwMode="auto">
          <a:xfrm>
            <a:off x="3708400" y="4965700"/>
            <a:ext cx="76200" cy="50800"/>
          </a:xfrm>
          <a:custGeom>
            <a:avLst/>
            <a:gdLst>
              <a:gd name="T0" fmla="*/ 0 w 48"/>
              <a:gd name="T1" fmla="*/ 2147483647 h 32"/>
              <a:gd name="T2" fmla="*/ 0 w 48"/>
              <a:gd name="T3" fmla="*/ 2147483647 h 32"/>
              <a:gd name="T4" fmla="*/ 2147483647 w 48"/>
              <a:gd name="T5" fmla="*/ 0 h 32"/>
              <a:gd name="T6" fmla="*/ 2147483647 w 48"/>
              <a:gd name="T7" fmla="*/ 0 h 32"/>
              <a:gd name="T8" fmla="*/ 2147483647 w 48"/>
              <a:gd name="T9" fmla="*/ 0 h 32"/>
              <a:gd name="T10" fmla="*/ 2147483647 w 48"/>
              <a:gd name="T11" fmla="*/ 2147483647 h 32"/>
              <a:gd name="T12" fmla="*/ 2147483647 w 48"/>
              <a:gd name="T13" fmla="*/ 2147483647 h 32"/>
              <a:gd name="T14" fmla="*/ 2147483647 w 48"/>
              <a:gd name="T15" fmla="*/ 2147483647 h 32"/>
              <a:gd name="T16" fmla="*/ 2147483647 w 48"/>
              <a:gd name="T17" fmla="*/ 2147483647 h 32"/>
              <a:gd name="T18" fmla="*/ 2147483647 w 48"/>
              <a:gd name="T19" fmla="*/ 2147483647 h 32"/>
              <a:gd name="T20" fmla="*/ 2147483647 w 48"/>
              <a:gd name="T21" fmla="*/ 2147483647 h 32"/>
              <a:gd name="T22" fmla="*/ 2147483647 w 48"/>
              <a:gd name="T23" fmla="*/ 2147483647 h 32"/>
              <a:gd name="T24" fmla="*/ 2147483647 w 48"/>
              <a:gd name="T25" fmla="*/ 2147483647 h 32"/>
              <a:gd name="T26" fmla="*/ 2147483647 w 48"/>
              <a:gd name="T27" fmla="*/ 2147483647 h 32"/>
              <a:gd name="T28" fmla="*/ 0 w 48"/>
              <a:gd name="T29" fmla="*/ 2147483647 h 32"/>
              <a:gd name="T30" fmla="*/ 2147483647 w 48"/>
              <a:gd name="T31" fmla="*/ 2147483647 h 32"/>
              <a:gd name="T32" fmla="*/ 2147483647 w 48"/>
              <a:gd name="T33" fmla="*/ 2147483647 h 32"/>
              <a:gd name="T34" fmla="*/ 2147483647 w 48"/>
              <a:gd name="T35" fmla="*/ 2147483647 h 32"/>
              <a:gd name="T36" fmla="*/ 2147483647 w 48"/>
              <a:gd name="T37" fmla="*/ 2147483647 h 32"/>
              <a:gd name="T38" fmla="*/ 2147483647 w 48"/>
              <a:gd name="T39" fmla="*/ 2147483647 h 32"/>
              <a:gd name="T40" fmla="*/ 2147483647 w 48"/>
              <a:gd name="T41" fmla="*/ 2147483647 h 32"/>
              <a:gd name="T42" fmla="*/ 2147483647 w 48"/>
              <a:gd name="T43" fmla="*/ 2147483647 h 32"/>
              <a:gd name="T44" fmla="*/ 2147483647 w 48"/>
              <a:gd name="T45" fmla="*/ 2147483647 h 32"/>
              <a:gd name="T46" fmla="*/ 2147483647 w 48"/>
              <a:gd name="T47" fmla="*/ 0 h 32"/>
              <a:gd name="T48" fmla="*/ 2147483647 w 48"/>
              <a:gd name="T49" fmla="*/ 0 h 32"/>
              <a:gd name="T50" fmla="*/ 2147483647 w 48"/>
              <a:gd name="T51" fmla="*/ 2147483647 h 32"/>
              <a:gd name="T52" fmla="*/ 2147483647 w 48"/>
              <a:gd name="T53" fmla="*/ 2147483647 h 32"/>
              <a:gd name="T54" fmla="*/ 2147483647 w 48"/>
              <a:gd name="T55" fmla="*/ 2147483647 h 32"/>
              <a:gd name="T56" fmla="*/ 2147483647 w 48"/>
              <a:gd name="T57" fmla="*/ 2147483647 h 32"/>
              <a:gd name="T58" fmla="*/ 2147483647 w 48"/>
              <a:gd name="T59" fmla="*/ 2147483647 h 32"/>
              <a:gd name="T60" fmla="*/ 2147483647 w 48"/>
              <a:gd name="T61" fmla="*/ 2147483647 h 32"/>
              <a:gd name="T62" fmla="*/ 2147483647 w 48"/>
              <a:gd name="T63" fmla="*/ 2147483647 h 32"/>
              <a:gd name="T64" fmla="*/ 2147483647 w 48"/>
              <a:gd name="T65" fmla="*/ 2147483647 h 32"/>
              <a:gd name="T66" fmla="*/ 0 w 48"/>
              <a:gd name="T67" fmla="*/ 2147483647 h 3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8"/>
              <a:gd name="T103" fmla="*/ 0 h 32"/>
              <a:gd name="T104" fmla="*/ 48 w 48"/>
              <a:gd name="T105" fmla="*/ 32 h 3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8" h="32">
                <a:moveTo>
                  <a:pt x="0" y="16"/>
                </a:move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lnTo>
                  <a:pt x="16" y="8"/>
                </a:lnTo>
                <a:lnTo>
                  <a:pt x="8" y="8"/>
                </a:lnTo>
                <a:lnTo>
                  <a:pt x="8" y="16"/>
                </a:lnTo>
                <a:lnTo>
                  <a:pt x="0" y="16"/>
                </a:lnTo>
                <a:lnTo>
                  <a:pt x="8" y="16"/>
                </a:lnTo>
                <a:lnTo>
                  <a:pt x="16" y="24"/>
                </a:lnTo>
                <a:lnTo>
                  <a:pt x="32" y="24"/>
                </a:lnTo>
                <a:lnTo>
                  <a:pt x="32" y="16"/>
                </a:lnTo>
                <a:lnTo>
                  <a:pt x="40" y="16"/>
                </a:lnTo>
                <a:lnTo>
                  <a:pt x="40" y="8"/>
                </a:lnTo>
                <a:lnTo>
                  <a:pt x="32" y="0"/>
                </a:lnTo>
                <a:lnTo>
                  <a:pt x="40" y="0"/>
                </a:lnTo>
                <a:lnTo>
                  <a:pt x="40" y="8"/>
                </a:lnTo>
                <a:lnTo>
                  <a:pt x="48" y="8"/>
                </a:lnTo>
                <a:lnTo>
                  <a:pt x="48" y="16"/>
                </a:lnTo>
                <a:lnTo>
                  <a:pt x="48" y="24"/>
                </a:lnTo>
                <a:lnTo>
                  <a:pt x="40" y="24"/>
                </a:lnTo>
                <a:lnTo>
                  <a:pt x="32" y="32"/>
                </a:lnTo>
                <a:lnTo>
                  <a:pt x="24" y="32"/>
                </a:lnTo>
                <a:lnTo>
                  <a:pt x="16" y="32"/>
                </a:lnTo>
                <a:lnTo>
                  <a:pt x="8" y="24"/>
                </a:lnTo>
                <a:lnTo>
                  <a:pt x="0" y="24"/>
                </a:lnTo>
                <a:lnTo>
                  <a:pt x="0" y="1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6" name="Freeform 55"/>
          <p:cNvSpPr>
            <a:spLocks/>
          </p:cNvSpPr>
          <p:nvPr/>
        </p:nvSpPr>
        <p:spPr bwMode="auto">
          <a:xfrm>
            <a:off x="3708400" y="4902200"/>
            <a:ext cx="101600" cy="63500"/>
          </a:xfrm>
          <a:custGeom>
            <a:avLst/>
            <a:gdLst>
              <a:gd name="T0" fmla="*/ 2147483647 w 64"/>
              <a:gd name="T1" fmla="*/ 2147483647 h 40"/>
              <a:gd name="T2" fmla="*/ 2147483647 w 64"/>
              <a:gd name="T3" fmla="*/ 2147483647 h 40"/>
              <a:gd name="T4" fmla="*/ 2147483647 w 64"/>
              <a:gd name="T5" fmla="*/ 2147483647 h 40"/>
              <a:gd name="T6" fmla="*/ 2147483647 w 64"/>
              <a:gd name="T7" fmla="*/ 2147483647 h 40"/>
              <a:gd name="T8" fmla="*/ 2147483647 w 64"/>
              <a:gd name="T9" fmla="*/ 2147483647 h 40"/>
              <a:gd name="T10" fmla="*/ 2147483647 w 64"/>
              <a:gd name="T11" fmla="*/ 2147483647 h 40"/>
              <a:gd name="T12" fmla="*/ 2147483647 w 64"/>
              <a:gd name="T13" fmla="*/ 2147483647 h 40"/>
              <a:gd name="T14" fmla="*/ 2147483647 w 64"/>
              <a:gd name="T15" fmla="*/ 2147483647 h 40"/>
              <a:gd name="T16" fmla="*/ 2147483647 w 64"/>
              <a:gd name="T17" fmla="*/ 2147483647 h 40"/>
              <a:gd name="T18" fmla="*/ 2147483647 w 64"/>
              <a:gd name="T19" fmla="*/ 2147483647 h 40"/>
              <a:gd name="T20" fmla="*/ 2147483647 w 64"/>
              <a:gd name="T21" fmla="*/ 2147483647 h 40"/>
              <a:gd name="T22" fmla="*/ 2147483647 w 64"/>
              <a:gd name="T23" fmla="*/ 2147483647 h 40"/>
              <a:gd name="T24" fmla="*/ 2147483647 w 64"/>
              <a:gd name="T25" fmla="*/ 2147483647 h 40"/>
              <a:gd name="T26" fmla="*/ 2147483647 w 64"/>
              <a:gd name="T27" fmla="*/ 2147483647 h 40"/>
              <a:gd name="T28" fmla="*/ 2147483647 w 64"/>
              <a:gd name="T29" fmla="*/ 2147483647 h 40"/>
              <a:gd name="T30" fmla="*/ 2147483647 w 64"/>
              <a:gd name="T31" fmla="*/ 2147483647 h 40"/>
              <a:gd name="T32" fmla="*/ 2147483647 w 64"/>
              <a:gd name="T33" fmla="*/ 2147483647 h 40"/>
              <a:gd name="T34" fmla="*/ 2147483647 w 64"/>
              <a:gd name="T35" fmla="*/ 2147483647 h 40"/>
              <a:gd name="T36" fmla="*/ 2147483647 w 64"/>
              <a:gd name="T37" fmla="*/ 2147483647 h 40"/>
              <a:gd name="T38" fmla="*/ 0 w 64"/>
              <a:gd name="T39" fmla="*/ 2147483647 h 40"/>
              <a:gd name="T40" fmla="*/ 0 w 64"/>
              <a:gd name="T41" fmla="*/ 2147483647 h 40"/>
              <a:gd name="T42" fmla="*/ 0 w 64"/>
              <a:gd name="T43" fmla="*/ 2147483647 h 40"/>
              <a:gd name="T44" fmla="*/ 0 w 64"/>
              <a:gd name="T45" fmla="*/ 2147483647 h 40"/>
              <a:gd name="T46" fmla="*/ 0 w 64"/>
              <a:gd name="T47" fmla="*/ 2147483647 h 40"/>
              <a:gd name="T48" fmla="*/ 2147483647 w 64"/>
              <a:gd name="T49" fmla="*/ 2147483647 h 40"/>
              <a:gd name="T50" fmla="*/ 2147483647 w 64"/>
              <a:gd name="T51" fmla="*/ 2147483647 h 40"/>
              <a:gd name="T52" fmla="*/ 2147483647 w 64"/>
              <a:gd name="T53" fmla="*/ 2147483647 h 40"/>
              <a:gd name="T54" fmla="*/ 2147483647 w 64"/>
              <a:gd name="T55" fmla="*/ 2147483647 h 40"/>
              <a:gd name="T56" fmla="*/ 2147483647 w 64"/>
              <a:gd name="T57" fmla="*/ 2147483647 h 40"/>
              <a:gd name="T58" fmla="*/ 2147483647 w 64"/>
              <a:gd name="T59" fmla="*/ 2147483647 h 40"/>
              <a:gd name="T60" fmla="*/ 2147483647 w 64"/>
              <a:gd name="T61" fmla="*/ 2147483647 h 40"/>
              <a:gd name="T62" fmla="*/ 2147483647 w 64"/>
              <a:gd name="T63" fmla="*/ 2147483647 h 40"/>
              <a:gd name="T64" fmla="*/ 2147483647 w 64"/>
              <a:gd name="T65" fmla="*/ 2147483647 h 40"/>
              <a:gd name="T66" fmla="*/ 2147483647 w 64"/>
              <a:gd name="T67" fmla="*/ 2147483647 h 40"/>
              <a:gd name="T68" fmla="*/ 2147483647 w 64"/>
              <a:gd name="T69" fmla="*/ 2147483647 h 40"/>
              <a:gd name="T70" fmla="*/ 2147483647 w 64"/>
              <a:gd name="T71" fmla="*/ 2147483647 h 40"/>
              <a:gd name="T72" fmla="*/ 2147483647 w 64"/>
              <a:gd name="T73" fmla="*/ 2147483647 h 40"/>
              <a:gd name="T74" fmla="*/ 0 w 64"/>
              <a:gd name="T75" fmla="*/ 2147483647 h 40"/>
              <a:gd name="T76" fmla="*/ 0 w 64"/>
              <a:gd name="T77" fmla="*/ 2147483647 h 40"/>
              <a:gd name="T78" fmla="*/ 0 w 64"/>
              <a:gd name="T79" fmla="*/ 0 h 40"/>
              <a:gd name="T80" fmla="*/ 0 w 64"/>
              <a:gd name="T81" fmla="*/ 0 h 40"/>
              <a:gd name="T82" fmla="*/ 2147483647 w 64"/>
              <a:gd name="T83" fmla="*/ 2147483647 h 40"/>
              <a:gd name="T84" fmla="*/ 2147483647 w 64"/>
              <a:gd name="T85" fmla="*/ 2147483647 h 40"/>
              <a:gd name="T86" fmla="*/ 2147483647 w 64"/>
              <a:gd name="T87" fmla="*/ 2147483647 h 40"/>
              <a:gd name="T88" fmla="*/ 2147483647 w 64"/>
              <a:gd name="T89" fmla="*/ 2147483647 h 40"/>
              <a:gd name="T90" fmla="*/ 2147483647 w 64"/>
              <a:gd name="T91" fmla="*/ 2147483647 h 40"/>
              <a:gd name="T92" fmla="*/ 2147483647 w 64"/>
              <a:gd name="T93" fmla="*/ 2147483647 h 40"/>
              <a:gd name="T94" fmla="*/ 2147483647 w 64"/>
              <a:gd name="T95" fmla="*/ 2147483647 h 40"/>
              <a:gd name="T96" fmla="*/ 2147483647 w 64"/>
              <a:gd name="T97" fmla="*/ 2147483647 h 40"/>
              <a:gd name="T98" fmla="*/ 2147483647 w 64"/>
              <a:gd name="T99" fmla="*/ 2147483647 h 40"/>
              <a:gd name="T100" fmla="*/ 2147483647 w 64"/>
              <a:gd name="T101" fmla="*/ 2147483647 h 4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64"/>
              <a:gd name="T154" fmla="*/ 0 h 40"/>
              <a:gd name="T155" fmla="*/ 64 w 64"/>
              <a:gd name="T156" fmla="*/ 40 h 4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64" h="40">
                <a:moveTo>
                  <a:pt x="56" y="40"/>
                </a:moveTo>
                <a:lnTo>
                  <a:pt x="56" y="40"/>
                </a:lnTo>
                <a:lnTo>
                  <a:pt x="56" y="32"/>
                </a:lnTo>
                <a:lnTo>
                  <a:pt x="64" y="32"/>
                </a:lnTo>
                <a:lnTo>
                  <a:pt x="64" y="24"/>
                </a:lnTo>
                <a:lnTo>
                  <a:pt x="56" y="24"/>
                </a:lnTo>
                <a:lnTo>
                  <a:pt x="48" y="24"/>
                </a:lnTo>
                <a:lnTo>
                  <a:pt x="16" y="32"/>
                </a:lnTo>
                <a:lnTo>
                  <a:pt x="8" y="32"/>
                </a:lnTo>
                <a:lnTo>
                  <a:pt x="8" y="40"/>
                </a:lnTo>
                <a:lnTo>
                  <a:pt x="0" y="40"/>
                </a:lnTo>
                <a:lnTo>
                  <a:pt x="0" y="16"/>
                </a:lnTo>
                <a:lnTo>
                  <a:pt x="0" y="24"/>
                </a:lnTo>
                <a:lnTo>
                  <a:pt x="8" y="24"/>
                </a:lnTo>
                <a:lnTo>
                  <a:pt x="32" y="16"/>
                </a:lnTo>
                <a:lnTo>
                  <a:pt x="8" y="8"/>
                </a:lnTo>
                <a:lnTo>
                  <a:pt x="0" y="16"/>
                </a:lnTo>
                <a:lnTo>
                  <a:pt x="0" y="0"/>
                </a:lnTo>
                <a:lnTo>
                  <a:pt x="8" y="8"/>
                </a:lnTo>
                <a:lnTo>
                  <a:pt x="48" y="16"/>
                </a:lnTo>
                <a:lnTo>
                  <a:pt x="56" y="24"/>
                </a:lnTo>
                <a:lnTo>
                  <a:pt x="64" y="24"/>
                </a:lnTo>
                <a:lnTo>
                  <a:pt x="64" y="32"/>
                </a:lnTo>
                <a:lnTo>
                  <a:pt x="64" y="40"/>
                </a:lnTo>
                <a:lnTo>
                  <a:pt x="56" y="4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7" name="Freeform 56"/>
          <p:cNvSpPr>
            <a:spLocks/>
          </p:cNvSpPr>
          <p:nvPr/>
        </p:nvSpPr>
        <p:spPr bwMode="auto">
          <a:xfrm>
            <a:off x="3708400" y="4851400"/>
            <a:ext cx="76200" cy="50800"/>
          </a:xfrm>
          <a:custGeom>
            <a:avLst/>
            <a:gdLst>
              <a:gd name="T0" fmla="*/ 0 w 48"/>
              <a:gd name="T1" fmla="*/ 2147483647 h 32"/>
              <a:gd name="T2" fmla="*/ 0 w 48"/>
              <a:gd name="T3" fmla="*/ 2147483647 h 32"/>
              <a:gd name="T4" fmla="*/ 2147483647 w 48"/>
              <a:gd name="T5" fmla="*/ 0 h 32"/>
              <a:gd name="T6" fmla="*/ 2147483647 w 48"/>
              <a:gd name="T7" fmla="*/ 0 h 32"/>
              <a:gd name="T8" fmla="*/ 2147483647 w 48"/>
              <a:gd name="T9" fmla="*/ 0 h 32"/>
              <a:gd name="T10" fmla="*/ 2147483647 w 48"/>
              <a:gd name="T11" fmla="*/ 2147483647 h 32"/>
              <a:gd name="T12" fmla="*/ 2147483647 w 48"/>
              <a:gd name="T13" fmla="*/ 2147483647 h 32"/>
              <a:gd name="T14" fmla="*/ 2147483647 w 48"/>
              <a:gd name="T15" fmla="*/ 2147483647 h 32"/>
              <a:gd name="T16" fmla="*/ 2147483647 w 48"/>
              <a:gd name="T17" fmla="*/ 2147483647 h 32"/>
              <a:gd name="T18" fmla="*/ 2147483647 w 48"/>
              <a:gd name="T19" fmla="*/ 2147483647 h 32"/>
              <a:gd name="T20" fmla="*/ 2147483647 w 48"/>
              <a:gd name="T21" fmla="*/ 2147483647 h 32"/>
              <a:gd name="T22" fmla="*/ 2147483647 w 48"/>
              <a:gd name="T23" fmla="*/ 2147483647 h 32"/>
              <a:gd name="T24" fmla="*/ 2147483647 w 48"/>
              <a:gd name="T25" fmla="*/ 2147483647 h 32"/>
              <a:gd name="T26" fmla="*/ 2147483647 w 48"/>
              <a:gd name="T27" fmla="*/ 2147483647 h 32"/>
              <a:gd name="T28" fmla="*/ 0 w 48"/>
              <a:gd name="T29" fmla="*/ 2147483647 h 32"/>
              <a:gd name="T30" fmla="*/ 2147483647 w 48"/>
              <a:gd name="T31" fmla="*/ 2147483647 h 32"/>
              <a:gd name="T32" fmla="*/ 2147483647 w 48"/>
              <a:gd name="T33" fmla="*/ 2147483647 h 32"/>
              <a:gd name="T34" fmla="*/ 2147483647 w 48"/>
              <a:gd name="T35" fmla="*/ 2147483647 h 32"/>
              <a:gd name="T36" fmla="*/ 2147483647 w 48"/>
              <a:gd name="T37" fmla="*/ 2147483647 h 32"/>
              <a:gd name="T38" fmla="*/ 2147483647 w 48"/>
              <a:gd name="T39" fmla="*/ 2147483647 h 32"/>
              <a:gd name="T40" fmla="*/ 2147483647 w 48"/>
              <a:gd name="T41" fmla="*/ 2147483647 h 32"/>
              <a:gd name="T42" fmla="*/ 2147483647 w 48"/>
              <a:gd name="T43" fmla="*/ 2147483647 h 32"/>
              <a:gd name="T44" fmla="*/ 2147483647 w 48"/>
              <a:gd name="T45" fmla="*/ 2147483647 h 32"/>
              <a:gd name="T46" fmla="*/ 2147483647 w 48"/>
              <a:gd name="T47" fmla="*/ 0 h 32"/>
              <a:gd name="T48" fmla="*/ 2147483647 w 48"/>
              <a:gd name="T49" fmla="*/ 0 h 32"/>
              <a:gd name="T50" fmla="*/ 2147483647 w 48"/>
              <a:gd name="T51" fmla="*/ 2147483647 h 32"/>
              <a:gd name="T52" fmla="*/ 2147483647 w 48"/>
              <a:gd name="T53" fmla="*/ 2147483647 h 32"/>
              <a:gd name="T54" fmla="*/ 2147483647 w 48"/>
              <a:gd name="T55" fmla="*/ 2147483647 h 32"/>
              <a:gd name="T56" fmla="*/ 2147483647 w 48"/>
              <a:gd name="T57" fmla="*/ 2147483647 h 32"/>
              <a:gd name="T58" fmla="*/ 2147483647 w 48"/>
              <a:gd name="T59" fmla="*/ 2147483647 h 32"/>
              <a:gd name="T60" fmla="*/ 2147483647 w 48"/>
              <a:gd name="T61" fmla="*/ 2147483647 h 32"/>
              <a:gd name="T62" fmla="*/ 2147483647 w 48"/>
              <a:gd name="T63" fmla="*/ 2147483647 h 32"/>
              <a:gd name="T64" fmla="*/ 2147483647 w 48"/>
              <a:gd name="T65" fmla="*/ 2147483647 h 32"/>
              <a:gd name="T66" fmla="*/ 0 w 48"/>
              <a:gd name="T67" fmla="*/ 2147483647 h 3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8"/>
              <a:gd name="T103" fmla="*/ 0 h 32"/>
              <a:gd name="T104" fmla="*/ 48 w 48"/>
              <a:gd name="T105" fmla="*/ 32 h 3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8" h="32">
                <a:moveTo>
                  <a:pt x="0" y="16"/>
                </a:move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lnTo>
                  <a:pt x="16" y="8"/>
                </a:lnTo>
                <a:lnTo>
                  <a:pt x="8" y="8"/>
                </a:lnTo>
                <a:lnTo>
                  <a:pt x="8" y="16"/>
                </a:lnTo>
                <a:lnTo>
                  <a:pt x="0" y="16"/>
                </a:lnTo>
                <a:lnTo>
                  <a:pt x="8" y="16"/>
                </a:lnTo>
                <a:lnTo>
                  <a:pt x="16" y="24"/>
                </a:lnTo>
                <a:lnTo>
                  <a:pt x="32" y="24"/>
                </a:lnTo>
                <a:lnTo>
                  <a:pt x="32" y="16"/>
                </a:lnTo>
                <a:lnTo>
                  <a:pt x="40" y="16"/>
                </a:lnTo>
                <a:lnTo>
                  <a:pt x="40" y="8"/>
                </a:lnTo>
                <a:lnTo>
                  <a:pt x="40" y="0"/>
                </a:lnTo>
                <a:lnTo>
                  <a:pt x="32" y="0"/>
                </a:lnTo>
                <a:lnTo>
                  <a:pt x="40" y="0"/>
                </a:lnTo>
                <a:lnTo>
                  <a:pt x="40" y="8"/>
                </a:lnTo>
                <a:lnTo>
                  <a:pt x="48" y="8"/>
                </a:lnTo>
                <a:lnTo>
                  <a:pt x="48" y="16"/>
                </a:lnTo>
                <a:lnTo>
                  <a:pt x="48" y="24"/>
                </a:lnTo>
                <a:lnTo>
                  <a:pt x="40" y="24"/>
                </a:lnTo>
                <a:lnTo>
                  <a:pt x="32" y="32"/>
                </a:lnTo>
                <a:lnTo>
                  <a:pt x="24" y="32"/>
                </a:lnTo>
                <a:lnTo>
                  <a:pt x="16" y="32"/>
                </a:lnTo>
                <a:lnTo>
                  <a:pt x="8" y="24"/>
                </a:lnTo>
                <a:lnTo>
                  <a:pt x="0" y="24"/>
                </a:lnTo>
                <a:lnTo>
                  <a:pt x="0" y="1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8" name="Freeform 57"/>
          <p:cNvSpPr>
            <a:spLocks/>
          </p:cNvSpPr>
          <p:nvPr/>
        </p:nvSpPr>
        <p:spPr bwMode="auto">
          <a:xfrm>
            <a:off x="3670300" y="4813300"/>
            <a:ext cx="114300" cy="38100"/>
          </a:xfrm>
          <a:custGeom>
            <a:avLst/>
            <a:gdLst>
              <a:gd name="T0" fmla="*/ 0 w 72"/>
              <a:gd name="T1" fmla="*/ 2147483647 h 24"/>
              <a:gd name="T2" fmla="*/ 0 w 72"/>
              <a:gd name="T3" fmla="*/ 0 h 24"/>
              <a:gd name="T4" fmla="*/ 0 w 72"/>
              <a:gd name="T5" fmla="*/ 0 h 24"/>
              <a:gd name="T6" fmla="*/ 2147483647 w 72"/>
              <a:gd name="T7" fmla="*/ 2147483647 h 24"/>
              <a:gd name="T8" fmla="*/ 2147483647 w 72"/>
              <a:gd name="T9" fmla="*/ 2147483647 h 24"/>
              <a:gd name="T10" fmla="*/ 2147483647 w 72"/>
              <a:gd name="T11" fmla="*/ 2147483647 h 24"/>
              <a:gd name="T12" fmla="*/ 2147483647 w 72"/>
              <a:gd name="T13" fmla="*/ 2147483647 h 24"/>
              <a:gd name="T14" fmla="*/ 0 w 72"/>
              <a:gd name="T15" fmla="*/ 2147483647 h 2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2"/>
              <a:gd name="T25" fmla="*/ 0 h 24"/>
              <a:gd name="T26" fmla="*/ 72 w 72"/>
              <a:gd name="T27" fmla="*/ 24 h 2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2" h="24">
                <a:moveTo>
                  <a:pt x="0" y="8"/>
                </a:moveTo>
                <a:lnTo>
                  <a:pt x="0" y="0"/>
                </a:lnTo>
                <a:lnTo>
                  <a:pt x="72" y="16"/>
                </a:lnTo>
                <a:lnTo>
                  <a:pt x="72" y="24"/>
                </a:lnTo>
                <a:lnTo>
                  <a:pt x="0" y="8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9" name="Freeform 58"/>
          <p:cNvSpPr>
            <a:spLocks/>
          </p:cNvSpPr>
          <p:nvPr/>
        </p:nvSpPr>
        <p:spPr bwMode="auto">
          <a:xfrm>
            <a:off x="3708400" y="4762500"/>
            <a:ext cx="76200" cy="50800"/>
          </a:xfrm>
          <a:custGeom>
            <a:avLst/>
            <a:gdLst>
              <a:gd name="T0" fmla="*/ 2147483647 w 48"/>
              <a:gd name="T1" fmla="*/ 2147483647 h 32"/>
              <a:gd name="T2" fmla="*/ 2147483647 w 48"/>
              <a:gd name="T3" fmla="*/ 2147483647 h 32"/>
              <a:gd name="T4" fmla="*/ 2147483647 w 48"/>
              <a:gd name="T5" fmla="*/ 2147483647 h 32"/>
              <a:gd name="T6" fmla="*/ 2147483647 w 48"/>
              <a:gd name="T7" fmla="*/ 2147483647 h 32"/>
              <a:gd name="T8" fmla="*/ 2147483647 w 48"/>
              <a:gd name="T9" fmla="*/ 2147483647 h 32"/>
              <a:gd name="T10" fmla="*/ 0 w 48"/>
              <a:gd name="T11" fmla="*/ 2147483647 h 32"/>
              <a:gd name="T12" fmla="*/ 0 w 48"/>
              <a:gd name="T13" fmla="*/ 2147483647 h 32"/>
              <a:gd name="T14" fmla="*/ 0 w 48"/>
              <a:gd name="T15" fmla="*/ 2147483647 h 32"/>
              <a:gd name="T16" fmla="*/ 0 w 48"/>
              <a:gd name="T17" fmla="*/ 2147483647 h 32"/>
              <a:gd name="T18" fmla="*/ 2147483647 w 48"/>
              <a:gd name="T19" fmla="*/ 0 h 32"/>
              <a:gd name="T20" fmla="*/ 2147483647 w 48"/>
              <a:gd name="T21" fmla="*/ 0 h 32"/>
              <a:gd name="T22" fmla="*/ 2147483647 w 48"/>
              <a:gd name="T23" fmla="*/ 0 h 32"/>
              <a:gd name="T24" fmla="*/ 2147483647 w 48"/>
              <a:gd name="T25" fmla="*/ 0 h 32"/>
              <a:gd name="T26" fmla="*/ 2147483647 w 48"/>
              <a:gd name="T27" fmla="*/ 0 h 32"/>
              <a:gd name="T28" fmla="*/ 2147483647 w 48"/>
              <a:gd name="T29" fmla="*/ 0 h 32"/>
              <a:gd name="T30" fmla="*/ 2147483647 w 48"/>
              <a:gd name="T31" fmla="*/ 0 h 32"/>
              <a:gd name="T32" fmla="*/ 2147483647 w 48"/>
              <a:gd name="T33" fmla="*/ 0 h 32"/>
              <a:gd name="T34" fmla="*/ 2147483647 w 48"/>
              <a:gd name="T35" fmla="*/ 2147483647 h 32"/>
              <a:gd name="T36" fmla="*/ 2147483647 w 48"/>
              <a:gd name="T37" fmla="*/ 2147483647 h 32"/>
              <a:gd name="T38" fmla="*/ 2147483647 w 48"/>
              <a:gd name="T39" fmla="*/ 2147483647 h 32"/>
              <a:gd name="T40" fmla="*/ 2147483647 w 48"/>
              <a:gd name="T41" fmla="*/ 2147483647 h 32"/>
              <a:gd name="T42" fmla="*/ 2147483647 w 48"/>
              <a:gd name="T43" fmla="*/ 2147483647 h 32"/>
              <a:gd name="T44" fmla="*/ 2147483647 w 48"/>
              <a:gd name="T45" fmla="*/ 2147483647 h 32"/>
              <a:gd name="T46" fmla="*/ 2147483647 w 48"/>
              <a:gd name="T47" fmla="*/ 2147483647 h 32"/>
              <a:gd name="T48" fmla="*/ 2147483647 w 48"/>
              <a:gd name="T49" fmla="*/ 2147483647 h 32"/>
              <a:gd name="T50" fmla="*/ 2147483647 w 48"/>
              <a:gd name="T51" fmla="*/ 2147483647 h 32"/>
              <a:gd name="T52" fmla="*/ 2147483647 w 48"/>
              <a:gd name="T53" fmla="*/ 2147483647 h 32"/>
              <a:gd name="T54" fmla="*/ 2147483647 w 48"/>
              <a:gd name="T55" fmla="*/ 2147483647 h 32"/>
              <a:gd name="T56" fmla="*/ 2147483647 w 48"/>
              <a:gd name="T57" fmla="*/ 2147483647 h 32"/>
              <a:gd name="T58" fmla="*/ 2147483647 w 48"/>
              <a:gd name="T59" fmla="*/ 2147483647 h 32"/>
              <a:gd name="T60" fmla="*/ 2147483647 w 48"/>
              <a:gd name="T61" fmla="*/ 2147483647 h 32"/>
              <a:gd name="T62" fmla="*/ 2147483647 w 48"/>
              <a:gd name="T63" fmla="*/ 2147483647 h 32"/>
              <a:gd name="T64" fmla="*/ 2147483647 w 48"/>
              <a:gd name="T65" fmla="*/ 2147483647 h 32"/>
              <a:gd name="T66" fmla="*/ 2147483647 w 48"/>
              <a:gd name="T67" fmla="*/ 2147483647 h 32"/>
              <a:gd name="T68" fmla="*/ 2147483647 w 48"/>
              <a:gd name="T69" fmla="*/ 2147483647 h 32"/>
              <a:gd name="T70" fmla="*/ 2147483647 w 48"/>
              <a:gd name="T71" fmla="*/ 2147483647 h 32"/>
              <a:gd name="T72" fmla="*/ 2147483647 w 48"/>
              <a:gd name="T73" fmla="*/ 2147483647 h 32"/>
              <a:gd name="T74" fmla="*/ 2147483647 w 48"/>
              <a:gd name="T75" fmla="*/ 2147483647 h 32"/>
              <a:gd name="T76" fmla="*/ 2147483647 w 48"/>
              <a:gd name="T77" fmla="*/ 2147483647 h 32"/>
              <a:gd name="T78" fmla="*/ 2147483647 w 48"/>
              <a:gd name="T79" fmla="*/ 2147483647 h 32"/>
              <a:gd name="T80" fmla="*/ 2147483647 w 48"/>
              <a:gd name="T81" fmla="*/ 2147483647 h 32"/>
              <a:gd name="T82" fmla="*/ 2147483647 w 48"/>
              <a:gd name="T83" fmla="*/ 2147483647 h 32"/>
              <a:gd name="T84" fmla="*/ 2147483647 w 48"/>
              <a:gd name="T85" fmla="*/ 2147483647 h 32"/>
              <a:gd name="T86" fmla="*/ 2147483647 w 48"/>
              <a:gd name="T87" fmla="*/ 2147483647 h 32"/>
              <a:gd name="T88" fmla="*/ 0 w 48"/>
              <a:gd name="T89" fmla="*/ 2147483647 h 32"/>
              <a:gd name="T90" fmla="*/ 0 w 48"/>
              <a:gd name="T91" fmla="*/ 2147483647 h 32"/>
              <a:gd name="T92" fmla="*/ 2147483647 w 48"/>
              <a:gd name="T93" fmla="*/ 2147483647 h 32"/>
              <a:gd name="T94" fmla="*/ 2147483647 w 48"/>
              <a:gd name="T95" fmla="*/ 2147483647 h 32"/>
              <a:gd name="T96" fmla="*/ 2147483647 w 48"/>
              <a:gd name="T97" fmla="*/ 2147483647 h 32"/>
              <a:gd name="T98" fmla="*/ 2147483647 w 48"/>
              <a:gd name="T99" fmla="*/ 2147483647 h 32"/>
              <a:gd name="T100" fmla="*/ 2147483647 w 48"/>
              <a:gd name="T101" fmla="*/ 2147483647 h 32"/>
              <a:gd name="T102" fmla="*/ 2147483647 w 48"/>
              <a:gd name="T103" fmla="*/ 2147483647 h 32"/>
              <a:gd name="T104" fmla="*/ 2147483647 w 48"/>
              <a:gd name="T105" fmla="*/ 2147483647 h 3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8"/>
              <a:gd name="T160" fmla="*/ 0 h 32"/>
              <a:gd name="T161" fmla="*/ 48 w 48"/>
              <a:gd name="T162" fmla="*/ 32 h 3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8" h="32">
                <a:moveTo>
                  <a:pt x="24" y="32"/>
                </a:moveTo>
                <a:lnTo>
                  <a:pt x="24" y="32"/>
                </a:lnTo>
                <a:lnTo>
                  <a:pt x="16" y="32"/>
                </a:lnTo>
                <a:lnTo>
                  <a:pt x="8" y="24"/>
                </a:lnTo>
                <a:lnTo>
                  <a:pt x="0" y="24"/>
                </a:lnTo>
                <a:lnTo>
                  <a:pt x="0" y="16"/>
                </a:ln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lnTo>
                  <a:pt x="24" y="0"/>
                </a:lnTo>
                <a:lnTo>
                  <a:pt x="32" y="0"/>
                </a:lnTo>
                <a:lnTo>
                  <a:pt x="40" y="0"/>
                </a:lnTo>
                <a:lnTo>
                  <a:pt x="48" y="8"/>
                </a:lnTo>
                <a:lnTo>
                  <a:pt x="48" y="16"/>
                </a:lnTo>
                <a:lnTo>
                  <a:pt x="48" y="24"/>
                </a:lnTo>
                <a:lnTo>
                  <a:pt x="40" y="24"/>
                </a:lnTo>
                <a:lnTo>
                  <a:pt x="32" y="32"/>
                </a:lnTo>
                <a:lnTo>
                  <a:pt x="24" y="32"/>
                </a:lnTo>
                <a:lnTo>
                  <a:pt x="24" y="24"/>
                </a:lnTo>
                <a:lnTo>
                  <a:pt x="32" y="24"/>
                </a:lnTo>
                <a:lnTo>
                  <a:pt x="40" y="24"/>
                </a:lnTo>
                <a:lnTo>
                  <a:pt x="40" y="16"/>
                </a:lnTo>
                <a:lnTo>
                  <a:pt x="48" y="16"/>
                </a:lnTo>
                <a:lnTo>
                  <a:pt x="40" y="8"/>
                </a:lnTo>
                <a:lnTo>
                  <a:pt x="32" y="8"/>
                </a:lnTo>
                <a:lnTo>
                  <a:pt x="24" y="8"/>
                </a:lnTo>
                <a:lnTo>
                  <a:pt x="16" y="8"/>
                </a:lnTo>
                <a:lnTo>
                  <a:pt x="8" y="8"/>
                </a:lnTo>
                <a:lnTo>
                  <a:pt x="0" y="16"/>
                </a:lnTo>
                <a:lnTo>
                  <a:pt x="8" y="16"/>
                </a:lnTo>
                <a:lnTo>
                  <a:pt x="8" y="24"/>
                </a:lnTo>
                <a:lnTo>
                  <a:pt x="16" y="24"/>
                </a:lnTo>
                <a:lnTo>
                  <a:pt x="24" y="24"/>
                </a:lnTo>
                <a:lnTo>
                  <a:pt x="24" y="3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50" name="Freeform 59"/>
          <p:cNvSpPr>
            <a:spLocks/>
          </p:cNvSpPr>
          <p:nvPr/>
        </p:nvSpPr>
        <p:spPr bwMode="auto">
          <a:xfrm>
            <a:off x="3708400" y="4699000"/>
            <a:ext cx="76200" cy="50800"/>
          </a:xfrm>
          <a:custGeom>
            <a:avLst/>
            <a:gdLst>
              <a:gd name="T0" fmla="*/ 0 w 48"/>
              <a:gd name="T1" fmla="*/ 2147483647 h 32"/>
              <a:gd name="T2" fmla="*/ 0 w 48"/>
              <a:gd name="T3" fmla="*/ 2147483647 h 32"/>
              <a:gd name="T4" fmla="*/ 2147483647 w 48"/>
              <a:gd name="T5" fmla="*/ 0 h 32"/>
              <a:gd name="T6" fmla="*/ 2147483647 w 48"/>
              <a:gd name="T7" fmla="*/ 2147483647 h 32"/>
              <a:gd name="T8" fmla="*/ 2147483647 w 48"/>
              <a:gd name="T9" fmla="*/ 2147483647 h 32"/>
              <a:gd name="T10" fmla="*/ 2147483647 w 48"/>
              <a:gd name="T11" fmla="*/ 2147483647 h 32"/>
              <a:gd name="T12" fmla="*/ 2147483647 w 48"/>
              <a:gd name="T13" fmla="*/ 2147483647 h 32"/>
              <a:gd name="T14" fmla="*/ 2147483647 w 48"/>
              <a:gd name="T15" fmla="*/ 2147483647 h 32"/>
              <a:gd name="T16" fmla="*/ 2147483647 w 48"/>
              <a:gd name="T17" fmla="*/ 2147483647 h 32"/>
              <a:gd name="T18" fmla="*/ 2147483647 w 48"/>
              <a:gd name="T19" fmla="*/ 2147483647 h 32"/>
              <a:gd name="T20" fmla="*/ 2147483647 w 48"/>
              <a:gd name="T21" fmla="*/ 2147483647 h 32"/>
              <a:gd name="T22" fmla="*/ 2147483647 w 48"/>
              <a:gd name="T23" fmla="*/ 2147483647 h 32"/>
              <a:gd name="T24" fmla="*/ 2147483647 w 48"/>
              <a:gd name="T25" fmla="*/ 2147483647 h 32"/>
              <a:gd name="T26" fmla="*/ 2147483647 w 48"/>
              <a:gd name="T27" fmla="*/ 2147483647 h 32"/>
              <a:gd name="T28" fmla="*/ 0 w 48"/>
              <a:gd name="T29" fmla="*/ 2147483647 h 32"/>
              <a:gd name="T30" fmla="*/ 2147483647 w 48"/>
              <a:gd name="T31" fmla="*/ 2147483647 h 32"/>
              <a:gd name="T32" fmla="*/ 2147483647 w 48"/>
              <a:gd name="T33" fmla="*/ 2147483647 h 32"/>
              <a:gd name="T34" fmla="*/ 2147483647 w 48"/>
              <a:gd name="T35" fmla="*/ 2147483647 h 32"/>
              <a:gd name="T36" fmla="*/ 2147483647 w 48"/>
              <a:gd name="T37" fmla="*/ 2147483647 h 32"/>
              <a:gd name="T38" fmla="*/ 2147483647 w 48"/>
              <a:gd name="T39" fmla="*/ 2147483647 h 32"/>
              <a:gd name="T40" fmla="*/ 2147483647 w 48"/>
              <a:gd name="T41" fmla="*/ 2147483647 h 32"/>
              <a:gd name="T42" fmla="*/ 2147483647 w 48"/>
              <a:gd name="T43" fmla="*/ 2147483647 h 32"/>
              <a:gd name="T44" fmla="*/ 2147483647 w 48"/>
              <a:gd name="T45" fmla="*/ 2147483647 h 32"/>
              <a:gd name="T46" fmla="*/ 2147483647 w 48"/>
              <a:gd name="T47" fmla="*/ 2147483647 h 32"/>
              <a:gd name="T48" fmla="*/ 2147483647 w 48"/>
              <a:gd name="T49" fmla="*/ 0 h 32"/>
              <a:gd name="T50" fmla="*/ 2147483647 w 48"/>
              <a:gd name="T51" fmla="*/ 2147483647 h 32"/>
              <a:gd name="T52" fmla="*/ 2147483647 w 48"/>
              <a:gd name="T53" fmla="*/ 2147483647 h 32"/>
              <a:gd name="T54" fmla="*/ 2147483647 w 48"/>
              <a:gd name="T55" fmla="*/ 2147483647 h 32"/>
              <a:gd name="T56" fmla="*/ 2147483647 w 48"/>
              <a:gd name="T57" fmla="*/ 2147483647 h 32"/>
              <a:gd name="T58" fmla="*/ 2147483647 w 48"/>
              <a:gd name="T59" fmla="*/ 2147483647 h 32"/>
              <a:gd name="T60" fmla="*/ 2147483647 w 48"/>
              <a:gd name="T61" fmla="*/ 2147483647 h 32"/>
              <a:gd name="T62" fmla="*/ 2147483647 w 48"/>
              <a:gd name="T63" fmla="*/ 2147483647 h 32"/>
              <a:gd name="T64" fmla="*/ 2147483647 w 48"/>
              <a:gd name="T65" fmla="*/ 2147483647 h 32"/>
              <a:gd name="T66" fmla="*/ 0 w 48"/>
              <a:gd name="T67" fmla="*/ 2147483647 h 3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8"/>
              <a:gd name="T103" fmla="*/ 0 h 32"/>
              <a:gd name="T104" fmla="*/ 48 w 48"/>
              <a:gd name="T105" fmla="*/ 32 h 3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8" h="32">
                <a:moveTo>
                  <a:pt x="0" y="16"/>
                </a:moveTo>
                <a:lnTo>
                  <a:pt x="0" y="8"/>
                </a:lnTo>
                <a:lnTo>
                  <a:pt x="8" y="8"/>
                </a:lnTo>
                <a:lnTo>
                  <a:pt x="8" y="0"/>
                </a:lnTo>
                <a:lnTo>
                  <a:pt x="16" y="8"/>
                </a:lnTo>
                <a:lnTo>
                  <a:pt x="16" y="16"/>
                </a:lnTo>
                <a:lnTo>
                  <a:pt x="8" y="16"/>
                </a:lnTo>
                <a:lnTo>
                  <a:pt x="0" y="16"/>
                </a:lnTo>
                <a:lnTo>
                  <a:pt x="8" y="16"/>
                </a:lnTo>
                <a:lnTo>
                  <a:pt x="8" y="24"/>
                </a:lnTo>
                <a:lnTo>
                  <a:pt x="16" y="24"/>
                </a:lnTo>
                <a:lnTo>
                  <a:pt x="32" y="24"/>
                </a:lnTo>
                <a:lnTo>
                  <a:pt x="40" y="16"/>
                </a:lnTo>
                <a:lnTo>
                  <a:pt x="40" y="8"/>
                </a:lnTo>
                <a:lnTo>
                  <a:pt x="32" y="8"/>
                </a:lnTo>
                <a:lnTo>
                  <a:pt x="40" y="0"/>
                </a:lnTo>
                <a:lnTo>
                  <a:pt x="40" y="8"/>
                </a:lnTo>
                <a:lnTo>
                  <a:pt x="48" y="8"/>
                </a:lnTo>
                <a:lnTo>
                  <a:pt x="48" y="16"/>
                </a:lnTo>
                <a:lnTo>
                  <a:pt x="48" y="24"/>
                </a:lnTo>
                <a:lnTo>
                  <a:pt x="40" y="32"/>
                </a:lnTo>
                <a:lnTo>
                  <a:pt x="32" y="32"/>
                </a:lnTo>
                <a:lnTo>
                  <a:pt x="24" y="32"/>
                </a:lnTo>
                <a:lnTo>
                  <a:pt x="16" y="32"/>
                </a:lnTo>
                <a:lnTo>
                  <a:pt x="8" y="32"/>
                </a:lnTo>
                <a:lnTo>
                  <a:pt x="0" y="24"/>
                </a:lnTo>
                <a:lnTo>
                  <a:pt x="0" y="1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51" name="Freeform 60"/>
          <p:cNvSpPr>
            <a:spLocks/>
          </p:cNvSpPr>
          <p:nvPr/>
        </p:nvSpPr>
        <p:spPr bwMode="auto">
          <a:xfrm>
            <a:off x="3683000" y="4660900"/>
            <a:ext cx="101600" cy="38100"/>
          </a:xfrm>
          <a:custGeom>
            <a:avLst/>
            <a:gdLst>
              <a:gd name="T0" fmla="*/ 2147483647 w 64"/>
              <a:gd name="T1" fmla="*/ 2147483647 h 24"/>
              <a:gd name="T2" fmla="*/ 2147483647 w 64"/>
              <a:gd name="T3" fmla="*/ 2147483647 h 24"/>
              <a:gd name="T4" fmla="*/ 2147483647 w 64"/>
              <a:gd name="T5" fmla="*/ 2147483647 h 24"/>
              <a:gd name="T6" fmla="*/ 2147483647 w 64"/>
              <a:gd name="T7" fmla="*/ 2147483647 h 24"/>
              <a:gd name="T8" fmla="*/ 2147483647 w 64"/>
              <a:gd name="T9" fmla="*/ 2147483647 h 24"/>
              <a:gd name="T10" fmla="*/ 2147483647 w 64"/>
              <a:gd name="T11" fmla="*/ 2147483647 h 24"/>
              <a:gd name="T12" fmla="*/ 2147483647 w 64"/>
              <a:gd name="T13" fmla="*/ 2147483647 h 24"/>
              <a:gd name="T14" fmla="*/ 2147483647 w 64"/>
              <a:gd name="T15" fmla="*/ 2147483647 h 24"/>
              <a:gd name="T16" fmla="*/ 2147483647 w 64"/>
              <a:gd name="T17" fmla="*/ 2147483647 h 24"/>
              <a:gd name="T18" fmla="*/ 2147483647 w 64"/>
              <a:gd name="T19" fmla="*/ 2147483647 h 24"/>
              <a:gd name="T20" fmla="*/ 0 w 64"/>
              <a:gd name="T21" fmla="*/ 2147483647 h 24"/>
              <a:gd name="T22" fmla="*/ 0 w 64"/>
              <a:gd name="T23" fmla="*/ 2147483647 h 24"/>
              <a:gd name="T24" fmla="*/ 0 w 64"/>
              <a:gd name="T25" fmla="*/ 2147483647 h 24"/>
              <a:gd name="T26" fmla="*/ 0 w 64"/>
              <a:gd name="T27" fmla="*/ 2147483647 h 24"/>
              <a:gd name="T28" fmla="*/ 2147483647 w 64"/>
              <a:gd name="T29" fmla="*/ 2147483647 h 24"/>
              <a:gd name="T30" fmla="*/ 2147483647 w 64"/>
              <a:gd name="T31" fmla="*/ 2147483647 h 24"/>
              <a:gd name="T32" fmla="*/ 2147483647 w 64"/>
              <a:gd name="T33" fmla="*/ 0 h 24"/>
              <a:gd name="T34" fmla="*/ 2147483647 w 64"/>
              <a:gd name="T35" fmla="*/ 0 h 24"/>
              <a:gd name="T36" fmla="*/ 2147483647 w 64"/>
              <a:gd name="T37" fmla="*/ 0 h 24"/>
              <a:gd name="T38" fmla="*/ 2147483647 w 64"/>
              <a:gd name="T39" fmla="*/ 0 h 24"/>
              <a:gd name="T40" fmla="*/ 2147483647 w 64"/>
              <a:gd name="T41" fmla="*/ 2147483647 h 24"/>
              <a:gd name="T42" fmla="*/ 2147483647 w 64"/>
              <a:gd name="T43" fmla="*/ 2147483647 h 24"/>
              <a:gd name="T44" fmla="*/ 2147483647 w 64"/>
              <a:gd name="T45" fmla="*/ 2147483647 h 24"/>
              <a:gd name="T46" fmla="*/ 2147483647 w 64"/>
              <a:gd name="T47" fmla="*/ 2147483647 h 24"/>
              <a:gd name="T48" fmla="*/ 2147483647 w 64"/>
              <a:gd name="T49" fmla="*/ 2147483647 h 24"/>
              <a:gd name="T50" fmla="*/ 2147483647 w 64"/>
              <a:gd name="T51" fmla="*/ 2147483647 h 24"/>
              <a:gd name="T52" fmla="*/ 2147483647 w 64"/>
              <a:gd name="T53" fmla="*/ 2147483647 h 24"/>
              <a:gd name="T54" fmla="*/ 2147483647 w 64"/>
              <a:gd name="T55" fmla="*/ 2147483647 h 24"/>
              <a:gd name="T56" fmla="*/ 2147483647 w 64"/>
              <a:gd name="T57" fmla="*/ 2147483647 h 24"/>
              <a:gd name="T58" fmla="*/ 2147483647 w 64"/>
              <a:gd name="T59" fmla="*/ 2147483647 h 24"/>
              <a:gd name="T60" fmla="*/ 2147483647 w 64"/>
              <a:gd name="T61" fmla="*/ 2147483647 h 24"/>
              <a:gd name="T62" fmla="*/ 2147483647 w 64"/>
              <a:gd name="T63" fmla="*/ 2147483647 h 24"/>
              <a:gd name="T64" fmla="*/ 2147483647 w 64"/>
              <a:gd name="T65" fmla="*/ 2147483647 h 24"/>
              <a:gd name="T66" fmla="*/ 2147483647 w 64"/>
              <a:gd name="T67" fmla="*/ 0 h 24"/>
              <a:gd name="T68" fmla="*/ 2147483647 w 64"/>
              <a:gd name="T69" fmla="*/ 0 h 24"/>
              <a:gd name="T70" fmla="*/ 2147483647 w 64"/>
              <a:gd name="T71" fmla="*/ 0 h 24"/>
              <a:gd name="T72" fmla="*/ 2147483647 w 64"/>
              <a:gd name="T73" fmla="*/ 0 h 24"/>
              <a:gd name="T74" fmla="*/ 2147483647 w 64"/>
              <a:gd name="T75" fmla="*/ 0 h 24"/>
              <a:gd name="T76" fmla="*/ 2147483647 w 64"/>
              <a:gd name="T77" fmla="*/ 0 h 24"/>
              <a:gd name="T78" fmla="*/ 2147483647 w 64"/>
              <a:gd name="T79" fmla="*/ 0 h 24"/>
              <a:gd name="T80" fmla="*/ 2147483647 w 64"/>
              <a:gd name="T81" fmla="*/ 0 h 24"/>
              <a:gd name="T82" fmla="*/ 2147483647 w 64"/>
              <a:gd name="T83" fmla="*/ 2147483647 h 24"/>
              <a:gd name="T84" fmla="*/ 2147483647 w 64"/>
              <a:gd name="T85" fmla="*/ 2147483647 h 24"/>
              <a:gd name="T86" fmla="*/ 2147483647 w 64"/>
              <a:gd name="T87" fmla="*/ 2147483647 h 24"/>
              <a:gd name="T88" fmla="*/ 2147483647 w 64"/>
              <a:gd name="T89" fmla="*/ 2147483647 h 24"/>
              <a:gd name="T90" fmla="*/ 2147483647 w 64"/>
              <a:gd name="T91" fmla="*/ 2147483647 h 24"/>
              <a:gd name="T92" fmla="*/ 2147483647 w 64"/>
              <a:gd name="T93" fmla="*/ 2147483647 h 24"/>
              <a:gd name="T94" fmla="*/ 2147483647 w 64"/>
              <a:gd name="T95" fmla="*/ 2147483647 h 24"/>
              <a:gd name="T96" fmla="*/ 2147483647 w 64"/>
              <a:gd name="T97" fmla="*/ 2147483647 h 24"/>
              <a:gd name="T98" fmla="*/ 2147483647 w 64"/>
              <a:gd name="T99" fmla="*/ 2147483647 h 24"/>
              <a:gd name="T100" fmla="*/ 2147483647 w 64"/>
              <a:gd name="T101" fmla="*/ 2147483647 h 24"/>
              <a:gd name="T102" fmla="*/ 2147483647 w 64"/>
              <a:gd name="T103" fmla="*/ 2147483647 h 24"/>
              <a:gd name="T104" fmla="*/ 2147483647 w 64"/>
              <a:gd name="T105" fmla="*/ 2147483647 h 2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64"/>
              <a:gd name="T160" fmla="*/ 0 h 24"/>
              <a:gd name="T161" fmla="*/ 64 w 64"/>
              <a:gd name="T162" fmla="*/ 24 h 2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64" h="24">
                <a:moveTo>
                  <a:pt x="24" y="24"/>
                </a:moveTo>
                <a:lnTo>
                  <a:pt x="16" y="24"/>
                </a:lnTo>
                <a:lnTo>
                  <a:pt x="16" y="16"/>
                </a:lnTo>
                <a:lnTo>
                  <a:pt x="8" y="16"/>
                </a:lnTo>
                <a:lnTo>
                  <a:pt x="0" y="8"/>
                </a:lnTo>
                <a:lnTo>
                  <a:pt x="16" y="8"/>
                </a:lnTo>
                <a:lnTo>
                  <a:pt x="16" y="0"/>
                </a:lnTo>
                <a:lnTo>
                  <a:pt x="24" y="0"/>
                </a:lnTo>
                <a:lnTo>
                  <a:pt x="24" y="8"/>
                </a:lnTo>
                <a:lnTo>
                  <a:pt x="48" y="8"/>
                </a:lnTo>
                <a:lnTo>
                  <a:pt x="56" y="8"/>
                </a:lnTo>
                <a:lnTo>
                  <a:pt x="56" y="0"/>
                </a:lnTo>
                <a:lnTo>
                  <a:pt x="48" y="0"/>
                </a:lnTo>
                <a:lnTo>
                  <a:pt x="56" y="0"/>
                </a:lnTo>
                <a:lnTo>
                  <a:pt x="64" y="8"/>
                </a:lnTo>
                <a:lnTo>
                  <a:pt x="64" y="16"/>
                </a:lnTo>
                <a:lnTo>
                  <a:pt x="56" y="16"/>
                </a:lnTo>
                <a:lnTo>
                  <a:pt x="56" y="24"/>
                </a:lnTo>
                <a:lnTo>
                  <a:pt x="24" y="24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52" name="Freeform 61"/>
          <p:cNvSpPr>
            <a:spLocks/>
          </p:cNvSpPr>
          <p:nvPr/>
        </p:nvSpPr>
        <p:spPr bwMode="auto">
          <a:xfrm>
            <a:off x="3708400" y="4597400"/>
            <a:ext cx="76200" cy="63500"/>
          </a:xfrm>
          <a:custGeom>
            <a:avLst/>
            <a:gdLst>
              <a:gd name="T0" fmla="*/ 2147483647 w 48"/>
              <a:gd name="T1" fmla="*/ 2147483647 h 40"/>
              <a:gd name="T2" fmla="*/ 2147483647 w 48"/>
              <a:gd name="T3" fmla="*/ 2147483647 h 40"/>
              <a:gd name="T4" fmla="*/ 2147483647 w 48"/>
              <a:gd name="T5" fmla="*/ 2147483647 h 40"/>
              <a:gd name="T6" fmla="*/ 2147483647 w 48"/>
              <a:gd name="T7" fmla="*/ 2147483647 h 40"/>
              <a:gd name="T8" fmla="*/ 2147483647 w 48"/>
              <a:gd name="T9" fmla="*/ 2147483647 h 40"/>
              <a:gd name="T10" fmla="*/ 2147483647 w 48"/>
              <a:gd name="T11" fmla="*/ 2147483647 h 40"/>
              <a:gd name="T12" fmla="*/ 2147483647 w 48"/>
              <a:gd name="T13" fmla="*/ 2147483647 h 40"/>
              <a:gd name="T14" fmla="*/ 2147483647 w 48"/>
              <a:gd name="T15" fmla="*/ 2147483647 h 40"/>
              <a:gd name="T16" fmla="*/ 2147483647 w 48"/>
              <a:gd name="T17" fmla="*/ 2147483647 h 40"/>
              <a:gd name="T18" fmla="*/ 2147483647 w 48"/>
              <a:gd name="T19" fmla="*/ 2147483647 h 40"/>
              <a:gd name="T20" fmla="*/ 2147483647 w 48"/>
              <a:gd name="T21" fmla="*/ 2147483647 h 40"/>
              <a:gd name="T22" fmla="*/ 2147483647 w 48"/>
              <a:gd name="T23" fmla="*/ 2147483647 h 40"/>
              <a:gd name="T24" fmla="*/ 2147483647 w 48"/>
              <a:gd name="T25" fmla="*/ 2147483647 h 40"/>
              <a:gd name="T26" fmla="*/ 2147483647 w 48"/>
              <a:gd name="T27" fmla="*/ 2147483647 h 40"/>
              <a:gd name="T28" fmla="*/ 2147483647 w 48"/>
              <a:gd name="T29" fmla="*/ 2147483647 h 40"/>
              <a:gd name="T30" fmla="*/ 2147483647 w 48"/>
              <a:gd name="T31" fmla="*/ 2147483647 h 40"/>
              <a:gd name="T32" fmla="*/ 2147483647 w 48"/>
              <a:gd name="T33" fmla="*/ 2147483647 h 40"/>
              <a:gd name="T34" fmla="*/ 0 w 48"/>
              <a:gd name="T35" fmla="*/ 2147483647 h 40"/>
              <a:gd name="T36" fmla="*/ 0 w 48"/>
              <a:gd name="T37" fmla="*/ 2147483647 h 40"/>
              <a:gd name="T38" fmla="*/ 2147483647 w 48"/>
              <a:gd name="T39" fmla="*/ 2147483647 h 40"/>
              <a:gd name="T40" fmla="*/ 2147483647 w 48"/>
              <a:gd name="T41" fmla="*/ 2147483647 h 40"/>
              <a:gd name="T42" fmla="*/ 2147483647 w 48"/>
              <a:gd name="T43" fmla="*/ 2147483647 h 40"/>
              <a:gd name="T44" fmla="*/ 2147483647 w 48"/>
              <a:gd name="T45" fmla="*/ 2147483647 h 40"/>
              <a:gd name="T46" fmla="*/ 2147483647 w 48"/>
              <a:gd name="T47" fmla="*/ 2147483647 h 40"/>
              <a:gd name="T48" fmla="*/ 2147483647 w 48"/>
              <a:gd name="T49" fmla="*/ 2147483647 h 40"/>
              <a:gd name="T50" fmla="*/ 2147483647 w 48"/>
              <a:gd name="T51" fmla="*/ 2147483647 h 40"/>
              <a:gd name="T52" fmla="*/ 2147483647 w 48"/>
              <a:gd name="T53" fmla="*/ 2147483647 h 40"/>
              <a:gd name="T54" fmla="*/ 2147483647 w 48"/>
              <a:gd name="T55" fmla="*/ 2147483647 h 40"/>
              <a:gd name="T56" fmla="*/ 2147483647 w 48"/>
              <a:gd name="T57" fmla="*/ 2147483647 h 40"/>
              <a:gd name="T58" fmla="*/ 2147483647 w 48"/>
              <a:gd name="T59" fmla="*/ 2147483647 h 40"/>
              <a:gd name="T60" fmla="*/ 2147483647 w 48"/>
              <a:gd name="T61" fmla="*/ 2147483647 h 40"/>
              <a:gd name="T62" fmla="*/ 2147483647 w 48"/>
              <a:gd name="T63" fmla="*/ 2147483647 h 40"/>
              <a:gd name="T64" fmla="*/ 2147483647 w 48"/>
              <a:gd name="T65" fmla="*/ 2147483647 h 40"/>
              <a:gd name="T66" fmla="*/ 2147483647 w 48"/>
              <a:gd name="T67" fmla="*/ 2147483647 h 40"/>
              <a:gd name="T68" fmla="*/ 2147483647 w 48"/>
              <a:gd name="T69" fmla="*/ 2147483647 h 40"/>
              <a:gd name="T70" fmla="*/ 0 w 48"/>
              <a:gd name="T71" fmla="*/ 2147483647 h 40"/>
              <a:gd name="T72" fmla="*/ 0 w 48"/>
              <a:gd name="T73" fmla="*/ 2147483647 h 40"/>
              <a:gd name="T74" fmla="*/ 0 w 48"/>
              <a:gd name="T75" fmla="*/ 2147483647 h 40"/>
              <a:gd name="T76" fmla="*/ 0 w 48"/>
              <a:gd name="T77" fmla="*/ 2147483647 h 40"/>
              <a:gd name="T78" fmla="*/ 2147483647 w 48"/>
              <a:gd name="T79" fmla="*/ 2147483647 h 40"/>
              <a:gd name="T80" fmla="*/ 2147483647 w 48"/>
              <a:gd name="T81" fmla="*/ 2147483647 h 40"/>
              <a:gd name="T82" fmla="*/ 2147483647 w 48"/>
              <a:gd name="T83" fmla="*/ 2147483647 h 40"/>
              <a:gd name="T84" fmla="*/ 2147483647 w 48"/>
              <a:gd name="T85" fmla="*/ 2147483647 h 40"/>
              <a:gd name="T86" fmla="*/ 2147483647 w 48"/>
              <a:gd name="T87" fmla="*/ 2147483647 h 40"/>
              <a:gd name="T88" fmla="*/ 2147483647 w 48"/>
              <a:gd name="T89" fmla="*/ 2147483647 h 40"/>
              <a:gd name="T90" fmla="*/ 2147483647 w 48"/>
              <a:gd name="T91" fmla="*/ 2147483647 h 40"/>
              <a:gd name="T92" fmla="*/ 2147483647 w 48"/>
              <a:gd name="T93" fmla="*/ 2147483647 h 40"/>
              <a:gd name="T94" fmla="*/ 2147483647 w 48"/>
              <a:gd name="T95" fmla="*/ 0 h 40"/>
              <a:gd name="T96" fmla="*/ 2147483647 w 48"/>
              <a:gd name="T97" fmla="*/ 0 h 40"/>
              <a:gd name="T98" fmla="*/ 2147483647 w 48"/>
              <a:gd name="T99" fmla="*/ 2147483647 h 40"/>
              <a:gd name="T100" fmla="*/ 2147483647 w 48"/>
              <a:gd name="T101" fmla="*/ 2147483647 h 40"/>
              <a:gd name="T102" fmla="*/ 2147483647 w 48"/>
              <a:gd name="T103" fmla="*/ 2147483647 h 40"/>
              <a:gd name="T104" fmla="*/ 2147483647 w 48"/>
              <a:gd name="T105" fmla="*/ 2147483647 h 40"/>
              <a:gd name="T106" fmla="*/ 2147483647 w 48"/>
              <a:gd name="T107" fmla="*/ 2147483647 h 40"/>
              <a:gd name="T108" fmla="*/ 2147483647 w 48"/>
              <a:gd name="T109" fmla="*/ 2147483647 h 40"/>
              <a:gd name="T110" fmla="*/ 2147483647 w 48"/>
              <a:gd name="T111" fmla="*/ 2147483647 h 40"/>
              <a:gd name="T112" fmla="*/ 2147483647 w 48"/>
              <a:gd name="T113" fmla="*/ 2147483647 h 40"/>
              <a:gd name="T114" fmla="*/ 2147483647 w 48"/>
              <a:gd name="T115" fmla="*/ 2147483647 h 40"/>
              <a:gd name="T116" fmla="*/ 2147483647 w 48"/>
              <a:gd name="T117" fmla="*/ 2147483647 h 40"/>
              <a:gd name="T118" fmla="*/ 2147483647 w 48"/>
              <a:gd name="T119" fmla="*/ 2147483647 h 40"/>
              <a:gd name="T120" fmla="*/ 2147483647 w 48"/>
              <a:gd name="T121" fmla="*/ 2147483647 h 4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8"/>
              <a:gd name="T184" fmla="*/ 0 h 40"/>
              <a:gd name="T185" fmla="*/ 48 w 48"/>
              <a:gd name="T186" fmla="*/ 40 h 4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8" h="40">
                <a:moveTo>
                  <a:pt x="40" y="24"/>
                </a:moveTo>
                <a:lnTo>
                  <a:pt x="40" y="24"/>
                </a:lnTo>
                <a:lnTo>
                  <a:pt x="40" y="16"/>
                </a:lnTo>
                <a:lnTo>
                  <a:pt x="24" y="16"/>
                </a:lnTo>
                <a:lnTo>
                  <a:pt x="24" y="24"/>
                </a:lnTo>
                <a:lnTo>
                  <a:pt x="32" y="24"/>
                </a:lnTo>
                <a:lnTo>
                  <a:pt x="40" y="24"/>
                </a:lnTo>
                <a:lnTo>
                  <a:pt x="40" y="40"/>
                </a:lnTo>
                <a:lnTo>
                  <a:pt x="32" y="40"/>
                </a:lnTo>
                <a:lnTo>
                  <a:pt x="24" y="32"/>
                </a:lnTo>
                <a:lnTo>
                  <a:pt x="24" y="24"/>
                </a:lnTo>
                <a:lnTo>
                  <a:pt x="16" y="16"/>
                </a:lnTo>
                <a:lnTo>
                  <a:pt x="8" y="16"/>
                </a:lnTo>
                <a:lnTo>
                  <a:pt x="0" y="24"/>
                </a:lnTo>
                <a:lnTo>
                  <a:pt x="8" y="24"/>
                </a:lnTo>
                <a:lnTo>
                  <a:pt x="8" y="32"/>
                </a:lnTo>
                <a:lnTo>
                  <a:pt x="8" y="24"/>
                </a:lnTo>
                <a:lnTo>
                  <a:pt x="16" y="24"/>
                </a:lnTo>
                <a:lnTo>
                  <a:pt x="16" y="32"/>
                </a:lnTo>
                <a:lnTo>
                  <a:pt x="16" y="40"/>
                </a:lnTo>
                <a:lnTo>
                  <a:pt x="8" y="32"/>
                </a:lnTo>
                <a:lnTo>
                  <a:pt x="0" y="32"/>
                </a:lnTo>
                <a:lnTo>
                  <a:pt x="0" y="24"/>
                </a:lnTo>
                <a:lnTo>
                  <a:pt x="0" y="16"/>
                </a:lnTo>
                <a:lnTo>
                  <a:pt x="0" y="8"/>
                </a:lnTo>
                <a:lnTo>
                  <a:pt x="8" y="8"/>
                </a:lnTo>
                <a:lnTo>
                  <a:pt x="16" y="8"/>
                </a:lnTo>
                <a:lnTo>
                  <a:pt x="40" y="8"/>
                </a:lnTo>
                <a:lnTo>
                  <a:pt x="40" y="0"/>
                </a:lnTo>
                <a:lnTo>
                  <a:pt x="48" y="8"/>
                </a:lnTo>
                <a:lnTo>
                  <a:pt x="48" y="16"/>
                </a:lnTo>
                <a:lnTo>
                  <a:pt x="40" y="16"/>
                </a:lnTo>
                <a:lnTo>
                  <a:pt x="48" y="24"/>
                </a:lnTo>
                <a:lnTo>
                  <a:pt x="48" y="32"/>
                </a:lnTo>
                <a:lnTo>
                  <a:pt x="40" y="40"/>
                </a:lnTo>
                <a:lnTo>
                  <a:pt x="40" y="24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53" name="Freeform 62"/>
          <p:cNvSpPr>
            <a:spLocks/>
          </p:cNvSpPr>
          <p:nvPr/>
        </p:nvSpPr>
        <p:spPr bwMode="auto">
          <a:xfrm>
            <a:off x="3708400" y="4546600"/>
            <a:ext cx="76200" cy="50800"/>
          </a:xfrm>
          <a:custGeom>
            <a:avLst/>
            <a:gdLst>
              <a:gd name="T0" fmla="*/ 0 w 48"/>
              <a:gd name="T1" fmla="*/ 2147483647 h 32"/>
              <a:gd name="T2" fmla="*/ 0 w 48"/>
              <a:gd name="T3" fmla="*/ 2147483647 h 32"/>
              <a:gd name="T4" fmla="*/ 2147483647 w 48"/>
              <a:gd name="T5" fmla="*/ 2147483647 h 32"/>
              <a:gd name="T6" fmla="*/ 2147483647 w 48"/>
              <a:gd name="T7" fmla="*/ 2147483647 h 32"/>
              <a:gd name="T8" fmla="*/ 2147483647 w 48"/>
              <a:gd name="T9" fmla="*/ 2147483647 h 32"/>
              <a:gd name="T10" fmla="*/ 2147483647 w 48"/>
              <a:gd name="T11" fmla="*/ 2147483647 h 32"/>
              <a:gd name="T12" fmla="*/ 2147483647 w 48"/>
              <a:gd name="T13" fmla="*/ 2147483647 h 32"/>
              <a:gd name="T14" fmla="*/ 2147483647 w 48"/>
              <a:gd name="T15" fmla="*/ 2147483647 h 32"/>
              <a:gd name="T16" fmla="*/ 2147483647 w 48"/>
              <a:gd name="T17" fmla="*/ 2147483647 h 32"/>
              <a:gd name="T18" fmla="*/ 2147483647 w 48"/>
              <a:gd name="T19" fmla="*/ 2147483647 h 32"/>
              <a:gd name="T20" fmla="*/ 2147483647 w 48"/>
              <a:gd name="T21" fmla="*/ 2147483647 h 32"/>
              <a:gd name="T22" fmla="*/ 2147483647 w 48"/>
              <a:gd name="T23" fmla="*/ 2147483647 h 32"/>
              <a:gd name="T24" fmla="*/ 2147483647 w 48"/>
              <a:gd name="T25" fmla="*/ 2147483647 h 32"/>
              <a:gd name="T26" fmla="*/ 2147483647 w 48"/>
              <a:gd name="T27" fmla="*/ 2147483647 h 32"/>
              <a:gd name="T28" fmla="*/ 2147483647 w 48"/>
              <a:gd name="T29" fmla="*/ 2147483647 h 32"/>
              <a:gd name="T30" fmla="*/ 0 w 48"/>
              <a:gd name="T31" fmla="*/ 2147483647 h 32"/>
              <a:gd name="T32" fmla="*/ 0 w 48"/>
              <a:gd name="T33" fmla="*/ 2147483647 h 32"/>
              <a:gd name="T34" fmla="*/ 0 w 48"/>
              <a:gd name="T35" fmla="*/ 0 h 32"/>
              <a:gd name="T36" fmla="*/ 0 w 48"/>
              <a:gd name="T37" fmla="*/ 0 h 32"/>
              <a:gd name="T38" fmla="*/ 2147483647 w 48"/>
              <a:gd name="T39" fmla="*/ 0 h 32"/>
              <a:gd name="T40" fmla="*/ 2147483647 w 48"/>
              <a:gd name="T41" fmla="*/ 0 h 32"/>
              <a:gd name="T42" fmla="*/ 2147483647 w 48"/>
              <a:gd name="T43" fmla="*/ 0 h 32"/>
              <a:gd name="T44" fmla="*/ 2147483647 w 48"/>
              <a:gd name="T45" fmla="*/ 2147483647 h 32"/>
              <a:gd name="T46" fmla="*/ 2147483647 w 48"/>
              <a:gd name="T47" fmla="*/ 2147483647 h 32"/>
              <a:gd name="T48" fmla="*/ 2147483647 w 48"/>
              <a:gd name="T49" fmla="*/ 2147483647 h 32"/>
              <a:gd name="T50" fmla="*/ 2147483647 w 48"/>
              <a:gd name="T51" fmla="*/ 2147483647 h 32"/>
              <a:gd name="T52" fmla="*/ 2147483647 w 48"/>
              <a:gd name="T53" fmla="*/ 2147483647 h 32"/>
              <a:gd name="T54" fmla="*/ 2147483647 w 48"/>
              <a:gd name="T55" fmla="*/ 2147483647 h 32"/>
              <a:gd name="T56" fmla="*/ 2147483647 w 48"/>
              <a:gd name="T57" fmla="*/ 2147483647 h 32"/>
              <a:gd name="T58" fmla="*/ 2147483647 w 48"/>
              <a:gd name="T59" fmla="*/ 2147483647 h 32"/>
              <a:gd name="T60" fmla="*/ 0 w 48"/>
              <a:gd name="T61" fmla="*/ 2147483647 h 32"/>
              <a:gd name="T62" fmla="*/ 0 w 48"/>
              <a:gd name="T63" fmla="*/ 2147483647 h 32"/>
              <a:gd name="T64" fmla="*/ 0 w 48"/>
              <a:gd name="T65" fmla="*/ 2147483647 h 3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8"/>
              <a:gd name="T100" fmla="*/ 0 h 32"/>
              <a:gd name="T101" fmla="*/ 48 w 48"/>
              <a:gd name="T102" fmla="*/ 32 h 3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8" h="32">
                <a:moveTo>
                  <a:pt x="0" y="16"/>
                </a:moveTo>
                <a:lnTo>
                  <a:pt x="0" y="16"/>
                </a:lnTo>
                <a:lnTo>
                  <a:pt x="8" y="16"/>
                </a:lnTo>
                <a:lnTo>
                  <a:pt x="32" y="8"/>
                </a:lnTo>
                <a:lnTo>
                  <a:pt x="8" y="8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48" y="16"/>
                </a:lnTo>
                <a:lnTo>
                  <a:pt x="16" y="24"/>
                </a:lnTo>
                <a:lnTo>
                  <a:pt x="8" y="24"/>
                </a:lnTo>
                <a:lnTo>
                  <a:pt x="8" y="32"/>
                </a:lnTo>
                <a:lnTo>
                  <a:pt x="0" y="32"/>
                </a:lnTo>
                <a:lnTo>
                  <a:pt x="0" y="1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54" name="Freeform 63"/>
          <p:cNvSpPr>
            <a:spLocks/>
          </p:cNvSpPr>
          <p:nvPr/>
        </p:nvSpPr>
        <p:spPr bwMode="auto">
          <a:xfrm>
            <a:off x="3708400" y="4483100"/>
            <a:ext cx="76200" cy="50800"/>
          </a:xfrm>
          <a:custGeom>
            <a:avLst/>
            <a:gdLst>
              <a:gd name="T0" fmla="*/ 2147483647 w 48"/>
              <a:gd name="T1" fmla="*/ 2147483647 h 32"/>
              <a:gd name="T2" fmla="*/ 2147483647 w 48"/>
              <a:gd name="T3" fmla="*/ 2147483647 h 32"/>
              <a:gd name="T4" fmla="*/ 0 w 48"/>
              <a:gd name="T5" fmla="*/ 2147483647 h 32"/>
              <a:gd name="T6" fmla="*/ 0 w 48"/>
              <a:gd name="T7" fmla="*/ 2147483647 h 32"/>
              <a:gd name="T8" fmla="*/ 0 w 48"/>
              <a:gd name="T9" fmla="*/ 2147483647 h 32"/>
              <a:gd name="T10" fmla="*/ 2147483647 w 48"/>
              <a:gd name="T11" fmla="*/ 2147483647 h 32"/>
              <a:gd name="T12" fmla="*/ 2147483647 w 48"/>
              <a:gd name="T13" fmla="*/ 2147483647 h 32"/>
              <a:gd name="T14" fmla="*/ 2147483647 w 48"/>
              <a:gd name="T15" fmla="*/ 0 h 32"/>
              <a:gd name="T16" fmla="*/ 2147483647 w 48"/>
              <a:gd name="T17" fmla="*/ 0 h 32"/>
              <a:gd name="T18" fmla="*/ 2147483647 w 48"/>
              <a:gd name="T19" fmla="*/ 0 h 32"/>
              <a:gd name="T20" fmla="*/ 2147483647 w 48"/>
              <a:gd name="T21" fmla="*/ 2147483647 h 32"/>
              <a:gd name="T22" fmla="*/ 2147483647 w 48"/>
              <a:gd name="T23" fmla="*/ 2147483647 h 32"/>
              <a:gd name="T24" fmla="*/ 2147483647 w 48"/>
              <a:gd name="T25" fmla="*/ 2147483647 h 32"/>
              <a:gd name="T26" fmla="*/ 2147483647 w 48"/>
              <a:gd name="T27" fmla="*/ 2147483647 h 32"/>
              <a:gd name="T28" fmla="*/ 2147483647 w 48"/>
              <a:gd name="T29" fmla="*/ 2147483647 h 32"/>
              <a:gd name="T30" fmla="*/ 2147483647 w 48"/>
              <a:gd name="T31" fmla="*/ 2147483647 h 32"/>
              <a:gd name="T32" fmla="*/ 2147483647 w 48"/>
              <a:gd name="T33" fmla="*/ 2147483647 h 32"/>
              <a:gd name="T34" fmla="*/ 2147483647 w 48"/>
              <a:gd name="T35" fmla="*/ 0 h 32"/>
              <a:gd name="T36" fmla="*/ 2147483647 w 48"/>
              <a:gd name="T37" fmla="*/ 2147483647 h 32"/>
              <a:gd name="T38" fmla="*/ 2147483647 w 48"/>
              <a:gd name="T39" fmla="*/ 2147483647 h 32"/>
              <a:gd name="T40" fmla="*/ 2147483647 w 48"/>
              <a:gd name="T41" fmla="*/ 2147483647 h 32"/>
              <a:gd name="T42" fmla="*/ 2147483647 w 48"/>
              <a:gd name="T43" fmla="*/ 2147483647 h 32"/>
              <a:gd name="T44" fmla="*/ 2147483647 w 48"/>
              <a:gd name="T45" fmla="*/ 2147483647 h 32"/>
              <a:gd name="T46" fmla="*/ 2147483647 w 48"/>
              <a:gd name="T47" fmla="*/ 2147483647 h 32"/>
              <a:gd name="T48" fmla="*/ 2147483647 w 48"/>
              <a:gd name="T49" fmla="*/ 2147483647 h 32"/>
              <a:gd name="T50" fmla="*/ 2147483647 w 48"/>
              <a:gd name="T51" fmla="*/ 2147483647 h 32"/>
              <a:gd name="T52" fmla="*/ 2147483647 w 48"/>
              <a:gd name="T53" fmla="*/ 2147483647 h 32"/>
              <a:gd name="T54" fmla="*/ 0 w 48"/>
              <a:gd name="T55" fmla="*/ 2147483647 h 32"/>
              <a:gd name="T56" fmla="*/ 2147483647 w 48"/>
              <a:gd name="T57" fmla="*/ 2147483647 h 32"/>
              <a:gd name="T58" fmla="*/ 2147483647 w 48"/>
              <a:gd name="T59" fmla="*/ 2147483647 h 32"/>
              <a:gd name="T60" fmla="*/ 2147483647 w 48"/>
              <a:gd name="T61" fmla="*/ 2147483647 h 32"/>
              <a:gd name="T62" fmla="*/ 2147483647 w 48"/>
              <a:gd name="T63" fmla="*/ 2147483647 h 3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48"/>
              <a:gd name="T97" fmla="*/ 0 h 32"/>
              <a:gd name="T98" fmla="*/ 48 w 48"/>
              <a:gd name="T99" fmla="*/ 32 h 3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48" h="32">
                <a:moveTo>
                  <a:pt x="24" y="32"/>
                </a:moveTo>
                <a:lnTo>
                  <a:pt x="24" y="32"/>
                </a:lnTo>
                <a:lnTo>
                  <a:pt x="16" y="32"/>
                </a:lnTo>
                <a:lnTo>
                  <a:pt x="8" y="32"/>
                </a:lnTo>
                <a:lnTo>
                  <a:pt x="0" y="24"/>
                </a:lnTo>
                <a:lnTo>
                  <a:pt x="0" y="16"/>
                </a:lnTo>
                <a:lnTo>
                  <a:pt x="0" y="8"/>
                </a:lnTo>
                <a:lnTo>
                  <a:pt x="8" y="8"/>
                </a:lnTo>
                <a:lnTo>
                  <a:pt x="16" y="0"/>
                </a:lnTo>
                <a:lnTo>
                  <a:pt x="24" y="0"/>
                </a:lnTo>
                <a:lnTo>
                  <a:pt x="24" y="24"/>
                </a:lnTo>
                <a:lnTo>
                  <a:pt x="32" y="24"/>
                </a:lnTo>
                <a:lnTo>
                  <a:pt x="40" y="16"/>
                </a:lnTo>
                <a:lnTo>
                  <a:pt x="40" y="8"/>
                </a:lnTo>
                <a:lnTo>
                  <a:pt x="32" y="8"/>
                </a:lnTo>
                <a:lnTo>
                  <a:pt x="32" y="0"/>
                </a:lnTo>
                <a:lnTo>
                  <a:pt x="40" y="8"/>
                </a:lnTo>
                <a:lnTo>
                  <a:pt x="48" y="8"/>
                </a:lnTo>
                <a:lnTo>
                  <a:pt x="48" y="16"/>
                </a:lnTo>
                <a:lnTo>
                  <a:pt x="48" y="24"/>
                </a:lnTo>
                <a:lnTo>
                  <a:pt x="40" y="32"/>
                </a:lnTo>
                <a:lnTo>
                  <a:pt x="32" y="32"/>
                </a:lnTo>
                <a:lnTo>
                  <a:pt x="24" y="32"/>
                </a:lnTo>
                <a:lnTo>
                  <a:pt x="16" y="16"/>
                </a:lnTo>
                <a:lnTo>
                  <a:pt x="8" y="16"/>
                </a:lnTo>
                <a:lnTo>
                  <a:pt x="0" y="16"/>
                </a:lnTo>
                <a:lnTo>
                  <a:pt x="8" y="16"/>
                </a:lnTo>
                <a:lnTo>
                  <a:pt x="8" y="24"/>
                </a:lnTo>
                <a:lnTo>
                  <a:pt x="16" y="24"/>
                </a:lnTo>
                <a:lnTo>
                  <a:pt x="16" y="16"/>
                </a:lnTo>
                <a:lnTo>
                  <a:pt x="24" y="3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55" name="Freeform 64"/>
          <p:cNvSpPr>
            <a:spLocks/>
          </p:cNvSpPr>
          <p:nvPr/>
        </p:nvSpPr>
        <p:spPr bwMode="auto">
          <a:xfrm>
            <a:off x="3708400" y="4445000"/>
            <a:ext cx="76200" cy="38100"/>
          </a:xfrm>
          <a:custGeom>
            <a:avLst/>
            <a:gdLst>
              <a:gd name="T0" fmla="*/ 2147483647 w 48"/>
              <a:gd name="T1" fmla="*/ 2147483647 h 24"/>
              <a:gd name="T2" fmla="*/ 2147483647 w 48"/>
              <a:gd name="T3" fmla="*/ 2147483647 h 24"/>
              <a:gd name="T4" fmla="*/ 2147483647 w 48"/>
              <a:gd name="T5" fmla="*/ 2147483647 h 24"/>
              <a:gd name="T6" fmla="*/ 2147483647 w 48"/>
              <a:gd name="T7" fmla="*/ 2147483647 h 24"/>
              <a:gd name="T8" fmla="*/ 2147483647 w 48"/>
              <a:gd name="T9" fmla="*/ 2147483647 h 24"/>
              <a:gd name="T10" fmla="*/ 2147483647 w 48"/>
              <a:gd name="T11" fmla="*/ 2147483647 h 24"/>
              <a:gd name="T12" fmla="*/ 2147483647 w 48"/>
              <a:gd name="T13" fmla="*/ 2147483647 h 24"/>
              <a:gd name="T14" fmla="*/ 2147483647 w 48"/>
              <a:gd name="T15" fmla="*/ 2147483647 h 24"/>
              <a:gd name="T16" fmla="*/ 2147483647 w 48"/>
              <a:gd name="T17" fmla="*/ 2147483647 h 24"/>
              <a:gd name="T18" fmla="*/ 2147483647 w 48"/>
              <a:gd name="T19" fmla="*/ 2147483647 h 24"/>
              <a:gd name="T20" fmla="*/ 2147483647 w 48"/>
              <a:gd name="T21" fmla="*/ 2147483647 h 24"/>
              <a:gd name="T22" fmla="*/ 2147483647 w 48"/>
              <a:gd name="T23" fmla="*/ 2147483647 h 24"/>
              <a:gd name="T24" fmla="*/ 2147483647 w 48"/>
              <a:gd name="T25" fmla="*/ 2147483647 h 24"/>
              <a:gd name="T26" fmla="*/ 2147483647 w 48"/>
              <a:gd name="T27" fmla="*/ 2147483647 h 24"/>
              <a:gd name="T28" fmla="*/ 2147483647 w 48"/>
              <a:gd name="T29" fmla="*/ 2147483647 h 24"/>
              <a:gd name="T30" fmla="*/ 2147483647 w 48"/>
              <a:gd name="T31" fmla="*/ 2147483647 h 24"/>
              <a:gd name="T32" fmla="*/ 0 w 48"/>
              <a:gd name="T33" fmla="*/ 2147483647 h 24"/>
              <a:gd name="T34" fmla="*/ 0 w 48"/>
              <a:gd name="T35" fmla="*/ 2147483647 h 24"/>
              <a:gd name="T36" fmla="*/ 0 w 48"/>
              <a:gd name="T37" fmla="*/ 2147483647 h 24"/>
              <a:gd name="T38" fmla="*/ 0 w 48"/>
              <a:gd name="T39" fmla="*/ 0 h 24"/>
              <a:gd name="T40" fmla="*/ 0 w 48"/>
              <a:gd name="T41" fmla="*/ 0 h 24"/>
              <a:gd name="T42" fmla="*/ 0 w 48"/>
              <a:gd name="T43" fmla="*/ 0 h 24"/>
              <a:gd name="T44" fmla="*/ 0 w 48"/>
              <a:gd name="T45" fmla="*/ 0 h 24"/>
              <a:gd name="T46" fmla="*/ 0 w 48"/>
              <a:gd name="T47" fmla="*/ 0 h 24"/>
              <a:gd name="T48" fmla="*/ 2147483647 w 48"/>
              <a:gd name="T49" fmla="*/ 0 h 24"/>
              <a:gd name="T50" fmla="*/ 2147483647 w 48"/>
              <a:gd name="T51" fmla="*/ 0 h 24"/>
              <a:gd name="T52" fmla="*/ 2147483647 w 48"/>
              <a:gd name="T53" fmla="*/ 0 h 24"/>
              <a:gd name="T54" fmla="*/ 2147483647 w 48"/>
              <a:gd name="T55" fmla="*/ 2147483647 h 24"/>
              <a:gd name="T56" fmla="*/ 0 w 48"/>
              <a:gd name="T57" fmla="*/ 2147483647 h 24"/>
              <a:gd name="T58" fmla="*/ 0 w 48"/>
              <a:gd name="T59" fmla="*/ 2147483647 h 24"/>
              <a:gd name="T60" fmla="*/ 2147483647 w 48"/>
              <a:gd name="T61" fmla="*/ 2147483647 h 24"/>
              <a:gd name="T62" fmla="*/ 2147483647 w 48"/>
              <a:gd name="T63" fmla="*/ 2147483647 h 24"/>
              <a:gd name="T64" fmla="*/ 2147483647 w 48"/>
              <a:gd name="T65" fmla="*/ 2147483647 h 24"/>
              <a:gd name="T66" fmla="*/ 2147483647 w 48"/>
              <a:gd name="T67" fmla="*/ 2147483647 h 24"/>
              <a:gd name="T68" fmla="*/ 2147483647 w 48"/>
              <a:gd name="T69" fmla="*/ 2147483647 h 24"/>
              <a:gd name="T70" fmla="*/ 2147483647 w 48"/>
              <a:gd name="T71" fmla="*/ 2147483647 h 24"/>
              <a:gd name="T72" fmla="*/ 2147483647 w 48"/>
              <a:gd name="T73" fmla="*/ 0 h 24"/>
              <a:gd name="T74" fmla="*/ 2147483647 w 48"/>
              <a:gd name="T75" fmla="*/ 0 h 24"/>
              <a:gd name="T76" fmla="*/ 2147483647 w 48"/>
              <a:gd name="T77" fmla="*/ 0 h 24"/>
              <a:gd name="T78" fmla="*/ 2147483647 w 48"/>
              <a:gd name="T79" fmla="*/ 0 h 24"/>
              <a:gd name="T80" fmla="*/ 2147483647 w 48"/>
              <a:gd name="T81" fmla="*/ 0 h 24"/>
              <a:gd name="T82" fmla="*/ 2147483647 w 48"/>
              <a:gd name="T83" fmla="*/ 2147483647 h 24"/>
              <a:gd name="T84" fmla="*/ 2147483647 w 48"/>
              <a:gd name="T85" fmla="*/ 2147483647 h 24"/>
              <a:gd name="T86" fmla="*/ 2147483647 w 48"/>
              <a:gd name="T87" fmla="*/ 2147483647 h 24"/>
              <a:gd name="T88" fmla="*/ 2147483647 w 48"/>
              <a:gd name="T89" fmla="*/ 2147483647 h 24"/>
              <a:gd name="T90" fmla="*/ 2147483647 w 48"/>
              <a:gd name="T91" fmla="*/ 2147483647 h 24"/>
              <a:gd name="T92" fmla="*/ 2147483647 w 48"/>
              <a:gd name="T93" fmla="*/ 2147483647 h 24"/>
              <a:gd name="T94" fmla="*/ 2147483647 w 48"/>
              <a:gd name="T95" fmla="*/ 2147483647 h 24"/>
              <a:gd name="T96" fmla="*/ 2147483647 w 48"/>
              <a:gd name="T97" fmla="*/ 2147483647 h 24"/>
              <a:gd name="T98" fmla="*/ 2147483647 w 48"/>
              <a:gd name="T99" fmla="*/ 2147483647 h 24"/>
              <a:gd name="T100" fmla="*/ 2147483647 w 48"/>
              <a:gd name="T101" fmla="*/ 2147483647 h 24"/>
              <a:gd name="T102" fmla="*/ 2147483647 w 48"/>
              <a:gd name="T103" fmla="*/ 2147483647 h 24"/>
              <a:gd name="T104" fmla="*/ 2147483647 w 48"/>
              <a:gd name="T105" fmla="*/ 2147483647 h 24"/>
              <a:gd name="T106" fmla="*/ 2147483647 w 48"/>
              <a:gd name="T107" fmla="*/ 2147483647 h 2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8"/>
              <a:gd name="T163" fmla="*/ 0 h 24"/>
              <a:gd name="T164" fmla="*/ 48 w 48"/>
              <a:gd name="T165" fmla="*/ 24 h 2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8" h="24">
                <a:moveTo>
                  <a:pt x="32" y="24"/>
                </a:moveTo>
                <a:lnTo>
                  <a:pt x="32" y="24"/>
                </a:lnTo>
                <a:lnTo>
                  <a:pt x="40" y="16"/>
                </a:lnTo>
                <a:lnTo>
                  <a:pt x="48" y="8"/>
                </a:lnTo>
                <a:lnTo>
                  <a:pt x="40" y="8"/>
                </a:lnTo>
                <a:lnTo>
                  <a:pt x="32" y="8"/>
                </a:lnTo>
                <a:lnTo>
                  <a:pt x="32" y="16"/>
                </a:lnTo>
                <a:lnTo>
                  <a:pt x="24" y="16"/>
                </a:lnTo>
                <a:lnTo>
                  <a:pt x="24" y="24"/>
                </a:lnTo>
                <a:lnTo>
                  <a:pt x="16" y="24"/>
                </a:lnTo>
                <a:lnTo>
                  <a:pt x="8" y="24"/>
                </a:lnTo>
                <a:lnTo>
                  <a:pt x="8" y="16"/>
                </a:lnTo>
                <a:lnTo>
                  <a:pt x="0" y="16"/>
                </a:ln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lnTo>
                  <a:pt x="8" y="0"/>
                </a:lnTo>
                <a:lnTo>
                  <a:pt x="8" y="8"/>
                </a:lnTo>
                <a:lnTo>
                  <a:pt x="0" y="8"/>
                </a:lnTo>
                <a:lnTo>
                  <a:pt x="0" y="16"/>
                </a:lnTo>
                <a:lnTo>
                  <a:pt x="8" y="16"/>
                </a:lnTo>
                <a:lnTo>
                  <a:pt x="16" y="16"/>
                </a:lnTo>
                <a:lnTo>
                  <a:pt x="16" y="8"/>
                </a:lnTo>
                <a:lnTo>
                  <a:pt x="24" y="0"/>
                </a:lnTo>
                <a:lnTo>
                  <a:pt x="32" y="0"/>
                </a:lnTo>
                <a:lnTo>
                  <a:pt x="40" y="0"/>
                </a:lnTo>
                <a:lnTo>
                  <a:pt x="48" y="8"/>
                </a:lnTo>
                <a:lnTo>
                  <a:pt x="48" y="16"/>
                </a:lnTo>
                <a:lnTo>
                  <a:pt x="48" y="24"/>
                </a:lnTo>
                <a:lnTo>
                  <a:pt x="32" y="24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56" name="Freeform 65"/>
          <p:cNvSpPr>
            <a:spLocks/>
          </p:cNvSpPr>
          <p:nvPr/>
        </p:nvSpPr>
        <p:spPr bwMode="auto">
          <a:xfrm>
            <a:off x="3670300" y="4406900"/>
            <a:ext cx="139700" cy="25400"/>
          </a:xfrm>
          <a:custGeom>
            <a:avLst/>
            <a:gdLst>
              <a:gd name="T0" fmla="*/ 2147483647 w 88"/>
              <a:gd name="T1" fmla="*/ 0 h 16"/>
              <a:gd name="T2" fmla="*/ 2147483647 w 88"/>
              <a:gd name="T3" fmla="*/ 0 h 16"/>
              <a:gd name="T4" fmla="*/ 2147483647 w 88"/>
              <a:gd name="T5" fmla="*/ 0 h 16"/>
              <a:gd name="T6" fmla="*/ 2147483647 w 88"/>
              <a:gd name="T7" fmla="*/ 0 h 16"/>
              <a:gd name="T8" fmla="*/ 2147483647 w 88"/>
              <a:gd name="T9" fmla="*/ 0 h 16"/>
              <a:gd name="T10" fmla="*/ 2147483647 w 88"/>
              <a:gd name="T11" fmla="*/ 2147483647 h 16"/>
              <a:gd name="T12" fmla="*/ 2147483647 w 88"/>
              <a:gd name="T13" fmla="*/ 2147483647 h 16"/>
              <a:gd name="T14" fmla="*/ 2147483647 w 88"/>
              <a:gd name="T15" fmla="*/ 2147483647 h 16"/>
              <a:gd name="T16" fmla="*/ 2147483647 w 88"/>
              <a:gd name="T17" fmla="*/ 2147483647 h 16"/>
              <a:gd name="T18" fmla="*/ 2147483647 w 88"/>
              <a:gd name="T19" fmla="*/ 2147483647 h 16"/>
              <a:gd name="T20" fmla="*/ 2147483647 w 88"/>
              <a:gd name="T21" fmla="*/ 2147483647 h 16"/>
              <a:gd name="T22" fmla="*/ 2147483647 w 88"/>
              <a:gd name="T23" fmla="*/ 2147483647 h 16"/>
              <a:gd name="T24" fmla="*/ 2147483647 w 88"/>
              <a:gd name="T25" fmla="*/ 2147483647 h 16"/>
              <a:gd name="T26" fmla="*/ 2147483647 w 88"/>
              <a:gd name="T27" fmla="*/ 2147483647 h 16"/>
              <a:gd name="T28" fmla="*/ 2147483647 w 88"/>
              <a:gd name="T29" fmla="*/ 2147483647 h 16"/>
              <a:gd name="T30" fmla="*/ 2147483647 w 88"/>
              <a:gd name="T31" fmla="*/ 2147483647 h 16"/>
              <a:gd name="T32" fmla="*/ 2147483647 w 88"/>
              <a:gd name="T33" fmla="*/ 2147483647 h 16"/>
              <a:gd name="T34" fmla="*/ 2147483647 w 88"/>
              <a:gd name="T35" fmla="*/ 2147483647 h 16"/>
              <a:gd name="T36" fmla="*/ 2147483647 w 88"/>
              <a:gd name="T37" fmla="*/ 2147483647 h 16"/>
              <a:gd name="T38" fmla="*/ 2147483647 w 88"/>
              <a:gd name="T39" fmla="*/ 2147483647 h 16"/>
              <a:gd name="T40" fmla="*/ 2147483647 w 88"/>
              <a:gd name="T41" fmla="*/ 2147483647 h 16"/>
              <a:gd name="T42" fmla="*/ 2147483647 w 88"/>
              <a:gd name="T43" fmla="*/ 2147483647 h 16"/>
              <a:gd name="T44" fmla="*/ 2147483647 w 88"/>
              <a:gd name="T45" fmla="*/ 2147483647 h 16"/>
              <a:gd name="T46" fmla="*/ 2147483647 w 88"/>
              <a:gd name="T47" fmla="*/ 2147483647 h 16"/>
              <a:gd name="T48" fmla="*/ 2147483647 w 88"/>
              <a:gd name="T49" fmla="*/ 2147483647 h 16"/>
              <a:gd name="T50" fmla="*/ 2147483647 w 88"/>
              <a:gd name="T51" fmla="*/ 2147483647 h 16"/>
              <a:gd name="T52" fmla="*/ 2147483647 w 88"/>
              <a:gd name="T53" fmla="*/ 2147483647 h 16"/>
              <a:gd name="T54" fmla="*/ 0 w 88"/>
              <a:gd name="T55" fmla="*/ 2147483647 h 16"/>
              <a:gd name="T56" fmla="*/ 0 w 88"/>
              <a:gd name="T57" fmla="*/ 2147483647 h 16"/>
              <a:gd name="T58" fmla="*/ 2147483647 w 88"/>
              <a:gd name="T59" fmla="*/ 2147483647 h 16"/>
              <a:gd name="T60" fmla="*/ 2147483647 w 88"/>
              <a:gd name="T61" fmla="*/ 0 h 16"/>
              <a:gd name="T62" fmla="*/ 2147483647 w 88"/>
              <a:gd name="T63" fmla="*/ 0 h 16"/>
              <a:gd name="T64" fmla="*/ 2147483647 w 88"/>
              <a:gd name="T65" fmla="*/ 0 h 16"/>
              <a:gd name="T66" fmla="*/ 2147483647 w 88"/>
              <a:gd name="T67" fmla="*/ 0 h 1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88"/>
              <a:gd name="T103" fmla="*/ 0 h 16"/>
              <a:gd name="T104" fmla="*/ 88 w 88"/>
              <a:gd name="T105" fmla="*/ 16 h 1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88" h="16">
                <a:moveTo>
                  <a:pt x="48" y="0"/>
                </a:moveTo>
                <a:lnTo>
                  <a:pt x="56" y="0"/>
                </a:lnTo>
                <a:lnTo>
                  <a:pt x="64" y="0"/>
                </a:lnTo>
                <a:lnTo>
                  <a:pt x="72" y="0"/>
                </a:lnTo>
                <a:lnTo>
                  <a:pt x="80" y="8"/>
                </a:lnTo>
                <a:lnTo>
                  <a:pt x="88" y="16"/>
                </a:lnTo>
                <a:lnTo>
                  <a:pt x="80" y="16"/>
                </a:lnTo>
                <a:lnTo>
                  <a:pt x="72" y="8"/>
                </a:lnTo>
                <a:lnTo>
                  <a:pt x="64" y="8"/>
                </a:lnTo>
                <a:lnTo>
                  <a:pt x="48" y="8"/>
                </a:lnTo>
                <a:lnTo>
                  <a:pt x="24" y="8"/>
                </a:lnTo>
                <a:lnTo>
                  <a:pt x="16" y="8"/>
                </a:lnTo>
                <a:lnTo>
                  <a:pt x="8" y="16"/>
                </a:lnTo>
                <a:lnTo>
                  <a:pt x="0" y="16"/>
                </a:lnTo>
                <a:lnTo>
                  <a:pt x="8" y="8"/>
                </a:lnTo>
                <a:lnTo>
                  <a:pt x="24" y="0"/>
                </a:lnTo>
                <a:lnTo>
                  <a:pt x="32" y="0"/>
                </a:lnTo>
                <a:lnTo>
                  <a:pt x="48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57" name="Rectangle 66"/>
          <p:cNvSpPr>
            <a:spLocks noChangeArrowheads="1"/>
          </p:cNvSpPr>
          <p:nvPr/>
        </p:nvSpPr>
        <p:spPr bwMode="auto">
          <a:xfrm>
            <a:off x="5784850" y="6026150"/>
            <a:ext cx="7350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>
                <a:solidFill>
                  <a:srgbClr val="1F1A17"/>
                </a:solidFill>
              </a:rPr>
              <a:t>Rate (Hz)</a:t>
            </a:r>
            <a:endParaRPr lang="en-US" sz="2400"/>
          </a:p>
        </p:txBody>
      </p:sp>
      <p:sp>
        <p:nvSpPr>
          <p:cNvPr id="33858" name="Rectangle 67"/>
          <p:cNvSpPr>
            <a:spLocks noChangeArrowheads="1"/>
          </p:cNvSpPr>
          <p:nvPr/>
        </p:nvSpPr>
        <p:spPr bwMode="auto">
          <a:xfrm>
            <a:off x="5956300" y="4432300"/>
            <a:ext cx="2794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59" name="Rectangle 68"/>
          <p:cNvSpPr>
            <a:spLocks noChangeArrowheads="1"/>
          </p:cNvSpPr>
          <p:nvPr/>
        </p:nvSpPr>
        <p:spPr bwMode="auto">
          <a:xfrm>
            <a:off x="5956300" y="5346700"/>
            <a:ext cx="2794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60" name="Rectangle 69"/>
          <p:cNvSpPr>
            <a:spLocks noChangeArrowheads="1"/>
          </p:cNvSpPr>
          <p:nvPr/>
        </p:nvSpPr>
        <p:spPr bwMode="auto">
          <a:xfrm>
            <a:off x="6013450" y="4451350"/>
            <a:ext cx="1905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1F1A17"/>
                </a:solidFill>
              </a:rPr>
              <a:t>0.6</a:t>
            </a:r>
            <a:endParaRPr lang="en-US" sz="2400"/>
          </a:p>
        </p:txBody>
      </p:sp>
      <p:sp>
        <p:nvSpPr>
          <p:cNvPr id="33861" name="Rectangle 70"/>
          <p:cNvSpPr>
            <a:spLocks noChangeArrowheads="1"/>
          </p:cNvSpPr>
          <p:nvPr/>
        </p:nvSpPr>
        <p:spPr bwMode="auto">
          <a:xfrm>
            <a:off x="6013450" y="5353050"/>
            <a:ext cx="1905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1F1A17"/>
                </a:solidFill>
              </a:rPr>
              <a:t>0.2</a:t>
            </a:r>
            <a:endParaRPr lang="en-US" sz="2400"/>
          </a:p>
        </p:txBody>
      </p:sp>
      <p:sp>
        <p:nvSpPr>
          <p:cNvPr id="33862" name="Rectangle 71"/>
          <p:cNvSpPr>
            <a:spLocks noChangeArrowheads="1"/>
          </p:cNvSpPr>
          <p:nvPr/>
        </p:nvSpPr>
        <p:spPr bwMode="auto">
          <a:xfrm>
            <a:off x="6667500" y="5854700"/>
            <a:ext cx="2921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63" name="Rectangle 72"/>
          <p:cNvSpPr>
            <a:spLocks noChangeArrowheads="1"/>
          </p:cNvSpPr>
          <p:nvPr/>
        </p:nvSpPr>
        <p:spPr bwMode="auto">
          <a:xfrm>
            <a:off x="7645400" y="5867400"/>
            <a:ext cx="2794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64" name="Rectangle 73"/>
          <p:cNvSpPr>
            <a:spLocks noChangeArrowheads="1"/>
          </p:cNvSpPr>
          <p:nvPr/>
        </p:nvSpPr>
        <p:spPr bwMode="auto">
          <a:xfrm>
            <a:off x="7702550" y="5873750"/>
            <a:ext cx="1524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1F1A17"/>
                </a:solidFill>
              </a:rPr>
              <a:t>12</a:t>
            </a:r>
            <a:endParaRPr lang="en-US" sz="2400"/>
          </a:p>
        </p:txBody>
      </p:sp>
      <p:sp>
        <p:nvSpPr>
          <p:cNvPr id="33865" name="Rectangle 74"/>
          <p:cNvSpPr>
            <a:spLocks noChangeArrowheads="1"/>
          </p:cNvSpPr>
          <p:nvPr/>
        </p:nvSpPr>
        <p:spPr bwMode="auto">
          <a:xfrm>
            <a:off x="6775450" y="5873750"/>
            <a:ext cx="762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1F1A17"/>
                </a:solidFill>
              </a:rPr>
              <a:t>4</a:t>
            </a:r>
            <a:endParaRPr lang="en-US" sz="2400"/>
          </a:p>
        </p:txBody>
      </p:sp>
      <p:sp>
        <p:nvSpPr>
          <p:cNvPr id="33866" name="Rectangle 75"/>
          <p:cNvSpPr>
            <a:spLocks noChangeArrowheads="1"/>
          </p:cNvSpPr>
          <p:nvPr/>
        </p:nvSpPr>
        <p:spPr bwMode="auto">
          <a:xfrm>
            <a:off x="5219700" y="5867400"/>
            <a:ext cx="2794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67" name="Rectangle 76"/>
          <p:cNvSpPr>
            <a:spLocks noChangeArrowheads="1"/>
          </p:cNvSpPr>
          <p:nvPr/>
        </p:nvSpPr>
        <p:spPr bwMode="auto">
          <a:xfrm>
            <a:off x="5302250" y="5873750"/>
            <a:ext cx="1270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1F1A17"/>
                </a:solidFill>
              </a:rPr>
              <a:t>-4</a:t>
            </a:r>
            <a:endParaRPr lang="en-US" sz="2400"/>
          </a:p>
        </p:txBody>
      </p:sp>
      <p:sp>
        <p:nvSpPr>
          <p:cNvPr id="33868" name="Rectangle 77"/>
          <p:cNvSpPr>
            <a:spLocks noChangeArrowheads="1"/>
          </p:cNvSpPr>
          <p:nvPr/>
        </p:nvSpPr>
        <p:spPr bwMode="auto">
          <a:xfrm>
            <a:off x="4229100" y="5867400"/>
            <a:ext cx="2921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69" name="Rectangle 78"/>
          <p:cNvSpPr>
            <a:spLocks noChangeArrowheads="1"/>
          </p:cNvSpPr>
          <p:nvPr/>
        </p:nvSpPr>
        <p:spPr bwMode="auto">
          <a:xfrm>
            <a:off x="4273550" y="5873750"/>
            <a:ext cx="2032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1F1A17"/>
                </a:solidFill>
              </a:rPr>
              <a:t>-12</a:t>
            </a:r>
            <a:endParaRPr lang="en-US" sz="2400"/>
          </a:p>
        </p:txBody>
      </p:sp>
      <p:sp>
        <p:nvSpPr>
          <p:cNvPr id="33870" name="Freeform 79"/>
          <p:cNvSpPr>
            <a:spLocks/>
          </p:cNvSpPr>
          <p:nvPr/>
        </p:nvSpPr>
        <p:spPr bwMode="auto">
          <a:xfrm>
            <a:off x="7416800" y="5067300"/>
            <a:ext cx="723900" cy="711200"/>
          </a:xfrm>
          <a:custGeom>
            <a:avLst/>
            <a:gdLst>
              <a:gd name="T0" fmla="*/ 0 w 456"/>
              <a:gd name="T1" fmla="*/ 0 h 448"/>
              <a:gd name="T2" fmla="*/ 2147483647 w 456"/>
              <a:gd name="T3" fmla="*/ 0 h 448"/>
              <a:gd name="T4" fmla="*/ 2147483647 w 456"/>
              <a:gd name="T5" fmla="*/ 0 h 448"/>
              <a:gd name="T6" fmla="*/ 2147483647 w 456"/>
              <a:gd name="T7" fmla="*/ 2147483647 h 448"/>
              <a:gd name="T8" fmla="*/ 2147483647 w 456"/>
              <a:gd name="T9" fmla="*/ 2147483647 h 448"/>
              <a:gd name="T10" fmla="*/ 0 w 456"/>
              <a:gd name="T11" fmla="*/ 2147483647 h 448"/>
              <a:gd name="T12" fmla="*/ 0 w 456"/>
              <a:gd name="T13" fmla="*/ 2147483647 h 448"/>
              <a:gd name="T14" fmla="*/ 0 w 456"/>
              <a:gd name="T15" fmla="*/ 0 h 448"/>
              <a:gd name="T16" fmla="*/ 0 w 456"/>
              <a:gd name="T17" fmla="*/ 0 h 4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56"/>
              <a:gd name="T28" fmla="*/ 0 h 448"/>
              <a:gd name="T29" fmla="*/ 456 w 456"/>
              <a:gd name="T30" fmla="*/ 448 h 4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56" h="448">
                <a:moveTo>
                  <a:pt x="0" y="0"/>
                </a:moveTo>
                <a:lnTo>
                  <a:pt x="456" y="0"/>
                </a:lnTo>
                <a:lnTo>
                  <a:pt x="456" y="448"/>
                </a:lnTo>
                <a:lnTo>
                  <a:pt x="0" y="448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71" name="Freeform 80"/>
          <p:cNvSpPr>
            <a:spLocks/>
          </p:cNvSpPr>
          <p:nvPr/>
        </p:nvSpPr>
        <p:spPr bwMode="auto">
          <a:xfrm>
            <a:off x="7416800" y="4140200"/>
            <a:ext cx="736600" cy="711200"/>
          </a:xfrm>
          <a:custGeom>
            <a:avLst/>
            <a:gdLst>
              <a:gd name="T0" fmla="*/ 0 w 464"/>
              <a:gd name="T1" fmla="*/ 0 h 448"/>
              <a:gd name="T2" fmla="*/ 2147483647 w 464"/>
              <a:gd name="T3" fmla="*/ 0 h 448"/>
              <a:gd name="T4" fmla="*/ 2147483647 w 464"/>
              <a:gd name="T5" fmla="*/ 0 h 448"/>
              <a:gd name="T6" fmla="*/ 2147483647 w 464"/>
              <a:gd name="T7" fmla="*/ 2147483647 h 448"/>
              <a:gd name="T8" fmla="*/ 2147483647 w 464"/>
              <a:gd name="T9" fmla="*/ 2147483647 h 448"/>
              <a:gd name="T10" fmla="*/ 0 w 464"/>
              <a:gd name="T11" fmla="*/ 2147483647 h 448"/>
              <a:gd name="T12" fmla="*/ 0 w 464"/>
              <a:gd name="T13" fmla="*/ 2147483647 h 448"/>
              <a:gd name="T14" fmla="*/ 0 w 464"/>
              <a:gd name="T15" fmla="*/ 0 h 448"/>
              <a:gd name="T16" fmla="*/ 0 w 464"/>
              <a:gd name="T17" fmla="*/ 0 h 4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64"/>
              <a:gd name="T28" fmla="*/ 0 h 448"/>
              <a:gd name="T29" fmla="*/ 464 w 464"/>
              <a:gd name="T30" fmla="*/ 448 h 4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64" h="448">
                <a:moveTo>
                  <a:pt x="0" y="0"/>
                </a:moveTo>
                <a:lnTo>
                  <a:pt x="464" y="0"/>
                </a:lnTo>
                <a:lnTo>
                  <a:pt x="464" y="448"/>
                </a:lnTo>
                <a:lnTo>
                  <a:pt x="0" y="448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72" name="Freeform 81"/>
          <p:cNvSpPr>
            <a:spLocks/>
          </p:cNvSpPr>
          <p:nvPr/>
        </p:nvSpPr>
        <p:spPr bwMode="auto">
          <a:xfrm>
            <a:off x="6451600" y="4140200"/>
            <a:ext cx="736600" cy="711200"/>
          </a:xfrm>
          <a:custGeom>
            <a:avLst/>
            <a:gdLst>
              <a:gd name="T0" fmla="*/ 0 w 464"/>
              <a:gd name="T1" fmla="*/ 0 h 448"/>
              <a:gd name="T2" fmla="*/ 2147483647 w 464"/>
              <a:gd name="T3" fmla="*/ 0 h 448"/>
              <a:gd name="T4" fmla="*/ 2147483647 w 464"/>
              <a:gd name="T5" fmla="*/ 0 h 448"/>
              <a:gd name="T6" fmla="*/ 2147483647 w 464"/>
              <a:gd name="T7" fmla="*/ 2147483647 h 448"/>
              <a:gd name="T8" fmla="*/ 2147483647 w 464"/>
              <a:gd name="T9" fmla="*/ 2147483647 h 448"/>
              <a:gd name="T10" fmla="*/ 0 w 464"/>
              <a:gd name="T11" fmla="*/ 2147483647 h 448"/>
              <a:gd name="T12" fmla="*/ 0 w 464"/>
              <a:gd name="T13" fmla="*/ 2147483647 h 448"/>
              <a:gd name="T14" fmla="*/ 0 w 464"/>
              <a:gd name="T15" fmla="*/ 0 h 448"/>
              <a:gd name="T16" fmla="*/ 0 w 464"/>
              <a:gd name="T17" fmla="*/ 0 h 4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64"/>
              <a:gd name="T28" fmla="*/ 0 h 448"/>
              <a:gd name="T29" fmla="*/ 464 w 464"/>
              <a:gd name="T30" fmla="*/ 448 h 4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64" h="448">
                <a:moveTo>
                  <a:pt x="0" y="0"/>
                </a:moveTo>
                <a:lnTo>
                  <a:pt x="464" y="0"/>
                </a:lnTo>
                <a:lnTo>
                  <a:pt x="464" y="448"/>
                </a:lnTo>
                <a:lnTo>
                  <a:pt x="0" y="448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73" name="Freeform 82"/>
          <p:cNvSpPr>
            <a:spLocks/>
          </p:cNvSpPr>
          <p:nvPr/>
        </p:nvSpPr>
        <p:spPr bwMode="auto">
          <a:xfrm>
            <a:off x="6438900" y="5067300"/>
            <a:ext cx="723900" cy="711200"/>
          </a:xfrm>
          <a:custGeom>
            <a:avLst/>
            <a:gdLst>
              <a:gd name="T0" fmla="*/ 0 w 456"/>
              <a:gd name="T1" fmla="*/ 0 h 448"/>
              <a:gd name="T2" fmla="*/ 2147483647 w 456"/>
              <a:gd name="T3" fmla="*/ 0 h 448"/>
              <a:gd name="T4" fmla="*/ 2147483647 w 456"/>
              <a:gd name="T5" fmla="*/ 0 h 448"/>
              <a:gd name="T6" fmla="*/ 2147483647 w 456"/>
              <a:gd name="T7" fmla="*/ 2147483647 h 448"/>
              <a:gd name="T8" fmla="*/ 2147483647 w 456"/>
              <a:gd name="T9" fmla="*/ 2147483647 h 448"/>
              <a:gd name="T10" fmla="*/ 0 w 456"/>
              <a:gd name="T11" fmla="*/ 2147483647 h 448"/>
              <a:gd name="T12" fmla="*/ 0 w 456"/>
              <a:gd name="T13" fmla="*/ 2147483647 h 448"/>
              <a:gd name="T14" fmla="*/ 0 w 456"/>
              <a:gd name="T15" fmla="*/ 0 h 448"/>
              <a:gd name="T16" fmla="*/ 0 w 456"/>
              <a:gd name="T17" fmla="*/ 0 h 4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56"/>
              <a:gd name="T28" fmla="*/ 0 h 448"/>
              <a:gd name="T29" fmla="*/ 456 w 456"/>
              <a:gd name="T30" fmla="*/ 448 h 4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56" h="448">
                <a:moveTo>
                  <a:pt x="0" y="0"/>
                </a:moveTo>
                <a:lnTo>
                  <a:pt x="456" y="0"/>
                </a:lnTo>
                <a:lnTo>
                  <a:pt x="456" y="448"/>
                </a:lnTo>
                <a:lnTo>
                  <a:pt x="0" y="448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74" name="Freeform 83"/>
          <p:cNvSpPr>
            <a:spLocks/>
          </p:cNvSpPr>
          <p:nvPr/>
        </p:nvSpPr>
        <p:spPr bwMode="auto">
          <a:xfrm>
            <a:off x="5003800" y="4140200"/>
            <a:ext cx="736600" cy="711200"/>
          </a:xfrm>
          <a:custGeom>
            <a:avLst/>
            <a:gdLst>
              <a:gd name="T0" fmla="*/ 0 w 464"/>
              <a:gd name="T1" fmla="*/ 0 h 448"/>
              <a:gd name="T2" fmla="*/ 2147483647 w 464"/>
              <a:gd name="T3" fmla="*/ 0 h 448"/>
              <a:gd name="T4" fmla="*/ 2147483647 w 464"/>
              <a:gd name="T5" fmla="*/ 0 h 448"/>
              <a:gd name="T6" fmla="*/ 2147483647 w 464"/>
              <a:gd name="T7" fmla="*/ 2147483647 h 448"/>
              <a:gd name="T8" fmla="*/ 2147483647 w 464"/>
              <a:gd name="T9" fmla="*/ 2147483647 h 448"/>
              <a:gd name="T10" fmla="*/ 0 w 464"/>
              <a:gd name="T11" fmla="*/ 2147483647 h 448"/>
              <a:gd name="T12" fmla="*/ 0 w 464"/>
              <a:gd name="T13" fmla="*/ 2147483647 h 448"/>
              <a:gd name="T14" fmla="*/ 0 w 464"/>
              <a:gd name="T15" fmla="*/ 0 h 448"/>
              <a:gd name="T16" fmla="*/ 0 w 464"/>
              <a:gd name="T17" fmla="*/ 0 h 4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64"/>
              <a:gd name="T28" fmla="*/ 0 h 448"/>
              <a:gd name="T29" fmla="*/ 464 w 464"/>
              <a:gd name="T30" fmla="*/ 448 h 4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64" h="448">
                <a:moveTo>
                  <a:pt x="0" y="0"/>
                </a:moveTo>
                <a:lnTo>
                  <a:pt x="464" y="0"/>
                </a:lnTo>
                <a:lnTo>
                  <a:pt x="464" y="448"/>
                </a:lnTo>
                <a:lnTo>
                  <a:pt x="0" y="448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75" name="Freeform 84"/>
          <p:cNvSpPr>
            <a:spLocks/>
          </p:cNvSpPr>
          <p:nvPr/>
        </p:nvSpPr>
        <p:spPr bwMode="auto">
          <a:xfrm>
            <a:off x="4025900" y="4127500"/>
            <a:ext cx="749300" cy="723900"/>
          </a:xfrm>
          <a:custGeom>
            <a:avLst/>
            <a:gdLst>
              <a:gd name="T0" fmla="*/ 0 w 472"/>
              <a:gd name="T1" fmla="*/ 0 h 456"/>
              <a:gd name="T2" fmla="*/ 2147483647 w 472"/>
              <a:gd name="T3" fmla="*/ 0 h 456"/>
              <a:gd name="T4" fmla="*/ 2147483647 w 472"/>
              <a:gd name="T5" fmla="*/ 0 h 456"/>
              <a:gd name="T6" fmla="*/ 2147483647 w 472"/>
              <a:gd name="T7" fmla="*/ 2147483647 h 456"/>
              <a:gd name="T8" fmla="*/ 2147483647 w 472"/>
              <a:gd name="T9" fmla="*/ 2147483647 h 456"/>
              <a:gd name="T10" fmla="*/ 0 w 472"/>
              <a:gd name="T11" fmla="*/ 2147483647 h 456"/>
              <a:gd name="T12" fmla="*/ 0 w 472"/>
              <a:gd name="T13" fmla="*/ 2147483647 h 456"/>
              <a:gd name="T14" fmla="*/ 0 w 472"/>
              <a:gd name="T15" fmla="*/ 0 h 456"/>
              <a:gd name="T16" fmla="*/ 0 w 472"/>
              <a:gd name="T17" fmla="*/ 0 h 4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72"/>
              <a:gd name="T28" fmla="*/ 0 h 456"/>
              <a:gd name="T29" fmla="*/ 472 w 472"/>
              <a:gd name="T30" fmla="*/ 456 h 4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72" h="456">
                <a:moveTo>
                  <a:pt x="0" y="0"/>
                </a:moveTo>
                <a:lnTo>
                  <a:pt x="472" y="0"/>
                </a:lnTo>
                <a:lnTo>
                  <a:pt x="472" y="456"/>
                </a:lnTo>
                <a:lnTo>
                  <a:pt x="0" y="456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76" name="Freeform 85"/>
          <p:cNvSpPr>
            <a:spLocks/>
          </p:cNvSpPr>
          <p:nvPr/>
        </p:nvSpPr>
        <p:spPr bwMode="auto">
          <a:xfrm>
            <a:off x="5003800" y="5067300"/>
            <a:ext cx="736600" cy="711200"/>
          </a:xfrm>
          <a:custGeom>
            <a:avLst/>
            <a:gdLst>
              <a:gd name="T0" fmla="*/ 0 w 464"/>
              <a:gd name="T1" fmla="*/ 0 h 448"/>
              <a:gd name="T2" fmla="*/ 2147483647 w 464"/>
              <a:gd name="T3" fmla="*/ 0 h 448"/>
              <a:gd name="T4" fmla="*/ 2147483647 w 464"/>
              <a:gd name="T5" fmla="*/ 0 h 448"/>
              <a:gd name="T6" fmla="*/ 2147483647 w 464"/>
              <a:gd name="T7" fmla="*/ 2147483647 h 448"/>
              <a:gd name="T8" fmla="*/ 2147483647 w 464"/>
              <a:gd name="T9" fmla="*/ 2147483647 h 448"/>
              <a:gd name="T10" fmla="*/ 0 w 464"/>
              <a:gd name="T11" fmla="*/ 2147483647 h 448"/>
              <a:gd name="T12" fmla="*/ 0 w 464"/>
              <a:gd name="T13" fmla="*/ 2147483647 h 448"/>
              <a:gd name="T14" fmla="*/ 0 w 464"/>
              <a:gd name="T15" fmla="*/ 0 h 448"/>
              <a:gd name="T16" fmla="*/ 0 w 464"/>
              <a:gd name="T17" fmla="*/ 0 h 4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64"/>
              <a:gd name="T28" fmla="*/ 0 h 448"/>
              <a:gd name="T29" fmla="*/ 464 w 464"/>
              <a:gd name="T30" fmla="*/ 448 h 4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64" h="448">
                <a:moveTo>
                  <a:pt x="0" y="0"/>
                </a:moveTo>
                <a:lnTo>
                  <a:pt x="464" y="0"/>
                </a:lnTo>
                <a:lnTo>
                  <a:pt x="464" y="448"/>
                </a:lnTo>
                <a:lnTo>
                  <a:pt x="0" y="448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77" name="Freeform 86"/>
          <p:cNvSpPr>
            <a:spLocks/>
          </p:cNvSpPr>
          <p:nvPr/>
        </p:nvSpPr>
        <p:spPr bwMode="auto">
          <a:xfrm>
            <a:off x="4038600" y="5067300"/>
            <a:ext cx="736600" cy="711200"/>
          </a:xfrm>
          <a:custGeom>
            <a:avLst/>
            <a:gdLst>
              <a:gd name="T0" fmla="*/ 0 w 464"/>
              <a:gd name="T1" fmla="*/ 0 h 448"/>
              <a:gd name="T2" fmla="*/ 2147483647 w 464"/>
              <a:gd name="T3" fmla="*/ 0 h 448"/>
              <a:gd name="T4" fmla="*/ 2147483647 w 464"/>
              <a:gd name="T5" fmla="*/ 0 h 448"/>
              <a:gd name="T6" fmla="*/ 2147483647 w 464"/>
              <a:gd name="T7" fmla="*/ 2147483647 h 448"/>
              <a:gd name="T8" fmla="*/ 2147483647 w 464"/>
              <a:gd name="T9" fmla="*/ 2147483647 h 448"/>
              <a:gd name="T10" fmla="*/ 0 w 464"/>
              <a:gd name="T11" fmla="*/ 2147483647 h 448"/>
              <a:gd name="T12" fmla="*/ 0 w 464"/>
              <a:gd name="T13" fmla="*/ 2147483647 h 448"/>
              <a:gd name="T14" fmla="*/ 0 w 464"/>
              <a:gd name="T15" fmla="*/ 0 h 448"/>
              <a:gd name="T16" fmla="*/ 0 w 464"/>
              <a:gd name="T17" fmla="*/ 0 h 4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64"/>
              <a:gd name="T28" fmla="*/ 0 h 448"/>
              <a:gd name="T29" fmla="*/ 464 w 464"/>
              <a:gd name="T30" fmla="*/ 448 h 4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64" h="448">
                <a:moveTo>
                  <a:pt x="0" y="0"/>
                </a:moveTo>
                <a:lnTo>
                  <a:pt x="464" y="0"/>
                </a:lnTo>
                <a:lnTo>
                  <a:pt x="464" y="448"/>
                </a:lnTo>
                <a:lnTo>
                  <a:pt x="0" y="448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78" name="Rectangle 205"/>
          <p:cNvSpPr>
            <a:spLocks noChangeArrowheads="1"/>
          </p:cNvSpPr>
          <p:nvPr/>
        </p:nvSpPr>
        <p:spPr bwMode="auto">
          <a:xfrm>
            <a:off x="838200" y="211138"/>
            <a:ext cx="6629400" cy="365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400" b="1">
                <a:solidFill>
                  <a:srgbClr val="1F1A17"/>
                </a:solidFill>
              </a:rPr>
              <a:t>Decomposing a Spectrogram into </a:t>
            </a:r>
            <a:r>
              <a:rPr lang="en-US" sz="2400" b="1">
                <a:solidFill>
                  <a:srgbClr val="FF3300"/>
                </a:solidFill>
              </a:rPr>
              <a:t>Dynamic Ripples</a:t>
            </a:r>
            <a:endParaRPr lang="en-US" sz="3200"/>
          </a:p>
        </p:txBody>
      </p:sp>
      <p:sp>
        <p:nvSpPr>
          <p:cNvPr id="33879" name="Rectangle 206"/>
          <p:cNvSpPr>
            <a:spLocks noChangeArrowheads="1"/>
          </p:cNvSpPr>
          <p:nvPr/>
        </p:nvSpPr>
        <p:spPr bwMode="auto">
          <a:xfrm>
            <a:off x="6013450" y="3295650"/>
            <a:ext cx="1873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500">
                <a:solidFill>
                  <a:srgbClr val="000000"/>
                </a:solidFill>
                <a:latin typeface="Symbol" charset="0"/>
              </a:rPr>
              <a:t>S</a:t>
            </a:r>
            <a:endParaRPr lang="en-US" sz="2400"/>
          </a:p>
        </p:txBody>
      </p:sp>
      <p:sp>
        <p:nvSpPr>
          <p:cNvPr id="33880" name="Freeform 207"/>
          <p:cNvSpPr>
            <a:spLocks/>
          </p:cNvSpPr>
          <p:nvPr/>
        </p:nvSpPr>
        <p:spPr bwMode="auto">
          <a:xfrm>
            <a:off x="3873500" y="4711700"/>
            <a:ext cx="127000" cy="38100"/>
          </a:xfrm>
          <a:custGeom>
            <a:avLst/>
            <a:gdLst>
              <a:gd name="T0" fmla="*/ 2147483647 w 80"/>
              <a:gd name="T1" fmla="*/ 2147483647 h 24"/>
              <a:gd name="T2" fmla="*/ 2147483647 w 80"/>
              <a:gd name="T3" fmla="*/ 2147483647 h 24"/>
              <a:gd name="T4" fmla="*/ 2147483647 w 80"/>
              <a:gd name="T5" fmla="*/ 2147483647 h 24"/>
              <a:gd name="T6" fmla="*/ 2147483647 w 80"/>
              <a:gd name="T7" fmla="*/ 2147483647 h 24"/>
              <a:gd name="T8" fmla="*/ 2147483647 w 80"/>
              <a:gd name="T9" fmla="*/ 2147483647 h 24"/>
              <a:gd name="T10" fmla="*/ 0 w 80"/>
              <a:gd name="T11" fmla="*/ 2147483647 h 24"/>
              <a:gd name="T12" fmla="*/ 0 w 80"/>
              <a:gd name="T13" fmla="*/ 2147483647 h 24"/>
              <a:gd name="T14" fmla="*/ 0 w 80"/>
              <a:gd name="T15" fmla="*/ 0 h 24"/>
              <a:gd name="T16" fmla="*/ 0 w 80"/>
              <a:gd name="T17" fmla="*/ 0 h 24"/>
              <a:gd name="T18" fmla="*/ 2147483647 w 80"/>
              <a:gd name="T19" fmla="*/ 2147483647 h 24"/>
              <a:gd name="T20" fmla="*/ 2147483647 w 80"/>
              <a:gd name="T21" fmla="*/ 2147483647 h 24"/>
              <a:gd name="T22" fmla="*/ 2147483647 w 80"/>
              <a:gd name="T23" fmla="*/ 2147483647 h 24"/>
              <a:gd name="T24" fmla="*/ 2147483647 w 80"/>
              <a:gd name="T25" fmla="*/ 2147483647 h 24"/>
              <a:gd name="T26" fmla="*/ 2147483647 w 80"/>
              <a:gd name="T27" fmla="*/ 2147483647 h 24"/>
              <a:gd name="T28" fmla="*/ 2147483647 w 80"/>
              <a:gd name="T29" fmla="*/ 2147483647 h 24"/>
              <a:gd name="T30" fmla="*/ 2147483647 w 80"/>
              <a:gd name="T31" fmla="*/ 2147483647 h 24"/>
              <a:gd name="T32" fmla="*/ 2147483647 w 80"/>
              <a:gd name="T33" fmla="*/ 2147483647 h 24"/>
              <a:gd name="T34" fmla="*/ 2147483647 w 80"/>
              <a:gd name="T35" fmla="*/ 2147483647 h 24"/>
              <a:gd name="T36" fmla="*/ 2147483647 w 80"/>
              <a:gd name="T37" fmla="*/ 2147483647 h 24"/>
              <a:gd name="T38" fmla="*/ 2147483647 w 80"/>
              <a:gd name="T39" fmla="*/ 0 h 24"/>
              <a:gd name="T40" fmla="*/ 2147483647 w 80"/>
              <a:gd name="T41" fmla="*/ 0 h 24"/>
              <a:gd name="T42" fmla="*/ 2147483647 w 80"/>
              <a:gd name="T43" fmla="*/ 2147483647 h 24"/>
              <a:gd name="T44" fmla="*/ 2147483647 w 80"/>
              <a:gd name="T45" fmla="*/ 2147483647 h 24"/>
              <a:gd name="T46" fmla="*/ 2147483647 w 80"/>
              <a:gd name="T47" fmla="*/ 2147483647 h 24"/>
              <a:gd name="T48" fmla="*/ 2147483647 w 80"/>
              <a:gd name="T49" fmla="*/ 2147483647 h 24"/>
              <a:gd name="T50" fmla="*/ 2147483647 w 80"/>
              <a:gd name="T51" fmla="*/ 2147483647 h 24"/>
              <a:gd name="T52" fmla="*/ 2147483647 w 80"/>
              <a:gd name="T53" fmla="*/ 2147483647 h 24"/>
              <a:gd name="T54" fmla="*/ 2147483647 w 80"/>
              <a:gd name="T55" fmla="*/ 2147483647 h 2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80"/>
              <a:gd name="T85" fmla="*/ 0 h 24"/>
              <a:gd name="T86" fmla="*/ 80 w 80"/>
              <a:gd name="T87" fmla="*/ 24 h 24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80" h="24">
                <a:moveTo>
                  <a:pt x="40" y="24"/>
                </a:moveTo>
                <a:lnTo>
                  <a:pt x="24" y="24"/>
                </a:lnTo>
                <a:lnTo>
                  <a:pt x="8" y="16"/>
                </a:lnTo>
                <a:lnTo>
                  <a:pt x="8" y="8"/>
                </a:lnTo>
                <a:lnTo>
                  <a:pt x="0" y="8"/>
                </a:lnTo>
                <a:lnTo>
                  <a:pt x="0" y="0"/>
                </a:lnTo>
                <a:lnTo>
                  <a:pt x="8" y="8"/>
                </a:lnTo>
                <a:lnTo>
                  <a:pt x="16" y="16"/>
                </a:lnTo>
                <a:lnTo>
                  <a:pt x="24" y="16"/>
                </a:lnTo>
                <a:lnTo>
                  <a:pt x="40" y="16"/>
                </a:lnTo>
                <a:lnTo>
                  <a:pt x="48" y="16"/>
                </a:lnTo>
                <a:lnTo>
                  <a:pt x="64" y="16"/>
                </a:lnTo>
                <a:lnTo>
                  <a:pt x="72" y="8"/>
                </a:lnTo>
                <a:lnTo>
                  <a:pt x="80" y="0"/>
                </a:lnTo>
                <a:lnTo>
                  <a:pt x="80" y="8"/>
                </a:lnTo>
                <a:lnTo>
                  <a:pt x="72" y="16"/>
                </a:lnTo>
                <a:lnTo>
                  <a:pt x="56" y="24"/>
                </a:lnTo>
                <a:lnTo>
                  <a:pt x="40" y="24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81" name="Freeform 208"/>
          <p:cNvSpPr>
            <a:spLocks/>
          </p:cNvSpPr>
          <p:nvPr/>
        </p:nvSpPr>
        <p:spPr bwMode="auto">
          <a:xfrm>
            <a:off x="3911600" y="4660900"/>
            <a:ext cx="63500" cy="50800"/>
          </a:xfrm>
          <a:custGeom>
            <a:avLst/>
            <a:gdLst>
              <a:gd name="T0" fmla="*/ 2147483647 w 40"/>
              <a:gd name="T1" fmla="*/ 2147483647 h 32"/>
              <a:gd name="T2" fmla="*/ 2147483647 w 40"/>
              <a:gd name="T3" fmla="*/ 2147483647 h 32"/>
              <a:gd name="T4" fmla="*/ 2147483647 w 40"/>
              <a:gd name="T5" fmla="*/ 2147483647 h 32"/>
              <a:gd name="T6" fmla="*/ 0 w 40"/>
              <a:gd name="T7" fmla="*/ 2147483647 h 32"/>
              <a:gd name="T8" fmla="*/ 0 w 40"/>
              <a:gd name="T9" fmla="*/ 2147483647 h 32"/>
              <a:gd name="T10" fmla="*/ 0 w 40"/>
              <a:gd name="T11" fmla="*/ 2147483647 h 32"/>
              <a:gd name="T12" fmla="*/ 0 w 40"/>
              <a:gd name="T13" fmla="*/ 2147483647 h 32"/>
              <a:gd name="T14" fmla="*/ 0 w 40"/>
              <a:gd name="T15" fmla="*/ 2147483647 h 32"/>
              <a:gd name="T16" fmla="*/ 0 w 40"/>
              <a:gd name="T17" fmla="*/ 2147483647 h 32"/>
              <a:gd name="T18" fmla="*/ 0 w 40"/>
              <a:gd name="T19" fmla="*/ 0 h 32"/>
              <a:gd name="T20" fmla="*/ 0 w 40"/>
              <a:gd name="T21" fmla="*/ 0 h 32"/>
              <a:gd name="T22" fmla="*/ 2147483647 w 40"/>
              <a:gd name="T23" fmla="*/ 0 h 32"/>
              <a:gd name="T24" fmla="*/ 2147483647 w 40"/>
              <a:gd name="T25" fmla="*/ 0 h 32"/>
              <a:gd name="T26" fmla="*/ 2147483647 w 40"/>
              <a:gd name="T27" fmla="*/ 0 h 32"/>
              <a:gd name="T28" fmla="*/ 2147483647 w 40"/>
              <a:gd name="T29" fmla="*/ 0 h 32"/>
              <a:gd name="T30" fmla="*/ 2147483647 w 40"/>
              <a:gd name="T31" fmla="*/ 0 h 32"/>
              <a:gd name="T32" fmla="*/ 2147483647 w 40"/>
              <a:gd name="T33" fmla="*/ 0 h 32"/>
              <a:gd name="T34" fmla="*/ 2147483647 w 40"/>
              <a:gd name="T35" fmla="*/ 2147483647 h 32"/>
              <a:gd name="T36" fmla="*/ 2147483647 w 40"/>
              <a:gd name="T37" fmla="*/ 2147483647 h 32"/>
              <a:gd name="T38" fmla="*/ 2147483647 w 40"/>
              <a:gd name="T39" fmla="*/ 2147483647 h 32"/>
              <a:gd name="T40" fmla="*/ 2147483647 w 40"/>
              <a:gd name="T41" fmla="*/ 2147483647 h 32"/>
              <a:gd name="T42" fmla="*/ 2147483647 w 40"/>
              <a:gd name="T43" fmla="*/ 2147483647 h 32"/>
              <a:gd name="T44" fmla="*/ 2147483647 w 40"/>
              <a:gd name="T45" fmla="*/ 2147483647 h 32"/>
              <a:gd name="T46" fmla="*/ 2147483647 w 40"/>
              <a:gd name="T47" fmla="*/ 2147483647 h 32"/>
              <a:gd name="T48" fmla="*/ 2147483647 w 40"/>
              <a:gd name="T49" fmla="*/ 2147483647 h 32"/>
              <a:gd name="T50" fmla="*/ 2147483647 w 40"/>
              <a:gd name="T51" fmla="*/ 2147483647 h 32"/>
              <a:gd name="T52" fmla="*/ 2147483647 w 40"/>
              <a:gd name="T53" fmla="*/ 2147483647 h 32"/>
              <a:gd name="T54" fmla="*/ 0 w 40"/>
              <a:gd name="T55" fmla="*/ 2147483647 h 32"/>
              <a:gd name="T56" fmla="*/ 0 w 40"/>
              <a:gd name="T57" fmla="*/ 2147483647 h 32"/>
              <a:gd name="T58" fmla="*/ 0 w 40"/>
              <a:gd name="T59" fmla="*/ 2147483647 h 32"/>
              <a:gd name="T60" fmla="*/ 0 w 40"/>
              <a:gd name="T61" fmla="*/ 2147483647 h 32"/>
              <a:gd name="T62" fmla="*/ 2147483647 w 40"/>
              <a:gd name="T63" fmla="*/ 2147483647 h 32"/>
              <a:gd name="T64" fmla="*/ 2147483647 w 40"/>
              <a:gd name="T65" fmla="*/ 2147483647 h 32"/>
              <a:gd name="T66" fmla="*/ 2147483647 w 40"/>
              <a:gd name="T67" fmla="*/ 2147483647 h 32"/>
              <a:gd name="T68" fmla="*/ 2147483647 w 40"/>
              <a:gd name="T69" fmla="*/ 2147483647 h 32"/>
              <a:gd name="T70" fmla="*/ 2147483647 w 40"/>
              <a:gd name="T71" fmla="*/ 2147483647 h 32"/>
              <a:gd name="T72" fmla="*/ 2147483647 w 40"/>
              <a:gd name="T73" fmla="*/ 2147483647 h 32"/>
              <a:gd name="T74" fmla="*/ 2147483647 w 40"/>
              <a:gd name="T75" fmla="*/ 2147483647 h 32"/>
              <a:gd name="T76" fmla="*/ 2147483647 w 40"/>
              <a:gd name="T77" fmla="*/ 2147483647 h 32"/>
              <a:gd name="T78" fmla="*/ 2147483647 w 40"/>
              <a:gd name="T79" fmla="*/ 2147483647 h 32"/>
              <a:gd name="T80" fmla="*/ 2147483647 w 40"/>
              <a:gd name="T81" fmla="*/ 2147483647 h 32"/>
              <a:gd name="T82" fmla="*/ 2147483647 w 40"/>
              <a:gd name="T83" fmla="*/ 2147483647 h 32"/>
              <a:gd name="T84" fmla="*/ 2147483647 w 40"/>
              <a:gd name="T85" fmla="*/ 2147483647 h 32"/>
              <a:gd name="T86" fmla="*/ 2147483647 w 40"/>
              <a:gd name="T87" fmla="*/ 2147483647 h 32"/>
              <a:gd name="T88" fmla="*/ 2147483647 w 40"/>
              <a:gd name="T89" fmla="*/ 2147483647 h 32"/>
              <a:gd name="T90" fmla="*/ 2147483647 w 40"/>
              <a:gd name="T91" fmla="*/ 2147483647 h 32"/>
              <a:gd name="T92" fmla="*/ 2147483647 w 40"/>
              <a:gd name="T93" fmla="*/ 2147483647 h 32"/>
              <a:gd name="T94" fmla="*/ 2147483647 w 40"/>
              <a:gd name="T95" fmla="*/ 2147483647 h 32"/>
              <a:gd name="T96" fmla="*/ 2147483647 w 40"/>
              <a:gd name="T97" fmla="*/ 2147483647 h 32"/>
              <a:gd name="T98" fmla="*/ 0 w 40"/>
              <a:gd name="T99" fmla="*/ 2147483647 h 32"/>
              <a:gd name="T100" fmla="*/ 0 w 40"/>
              <a:gd name="T101" fmla="*/ 2147483647 h 32"/>
              <a:gd name="T102" fmla="*/ 0 w 40"/>
              <a:gd name="T103" fmla="*/ 2147483647 h 32"/>
              <a:gd name="T104" fmla="*/ 2147483647 w 40"/>
              <a:gd name="T105" fmla="*/ 2147483647 h 3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0"/>
              <a:gd name="T160" fmla="*/ 0 h 32"/>
              <a:gd name="T161" fmla="*/ 40 w 40"/>
              <a:gd name="T162" fmla="*/ 32 h 3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0" h="32">
                <a:moveTo>
                  <a:pt x="16" y="32"/>
                </a:moveTo>
                <a:lnTo>
                  <a:pt x="16" y="32"/>
                </a:lnTo>
                <a:lnTo>
                  <a:pt x="8" y="32"/>
                </a:lnTo>
                <a:lnTo>
                  <a:pt x="0" y="24"/>
                </a:lnTo>
                <a:lnTo>
                  <a:pt x="0" y="16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32" y="0"/>
                </a:lnTo>
                <a:lnTo>
                  <a:pt x="40" y="0"/>
                </a:lnTo>
                <a:lnTo>
                  <a:pt x="40" y="8"/>
                </a:lnTo>
                <a:lnTo>
                  <a:pt x="40" y="16"/>
                </a:lnTo>
                <a:lnTo>
                  <a:pt x="40" y="24"/>
                </a:lnTo>
                <a:lnTo>
                  <a:pt x="32" y="32"/>
                </a:lnTo>
                <a:lnTo>
                  <a:pt x="16" y="32"/>
                </a:lnTo>
                <a:lnTo>
                  <a:pt x="0" y="16"/>
                </a:lnTo>
                <a:lnTo>
                  <a:pt x="0" y="24"/>
                </a:lnTo>
                <a:lnTo>
                  <a:pt x="8" y="24"/>
                </a:lnTo>
                <a:lnTo>
                  <a:pt x="16" y="24"/>
                </a:lnTo>
                <a:lnTo>
                  <a:pt x="24" y="24"/>
                </a:lnTo>
                <a:lnTo>
                  <a:pt x="32" y="24"/>
                </a:lnTo>
                <a:lnTo>
                  <a:pt x="40" y="16"/>
                </a:lnTo>
                <a:lnTo>
                  <a:pt x="40" y="8"/>
                </a:lnTo>
                <a:lnTo>
                  <a:pt x="32" y="8"/>
                </a:lnTo>
                <a:lnTo>
                  <a:pt x="24" y="8"/>
                </a:lnTo>
                <a:lnTo>
                  <a:pt x="16" y="8"/>
                </a:lnTo>
                <a:lnTo>
                  <a:pt x="8" y="8"/>
                </a:lnTo>
                <a:lnTo>
                  <a:pt x="0" y="8"/>
                </a:lnTo>
                <a:lnTo>
                  <a:pt x="0" y="16"/>
                </a:lnTo>
                <a:lnTo>
                  <a:pt x="16" y="3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82" name="Freeform 209"/>
          <p:cNvSpPr>
            <a:spLocks/>
          </p:cNvSpPr>
          <p:nvPr/>
        </p:nvSpPr>
        <p:spPr bwMode="auto">
          <a:xfrm>
            <a:off x="3911600" y="4597400"/>
            <a:ext cx="63500" cy="50800"/>
          </a:xfrm>
          <a:custGeom>
            <a:avLst/>
            <a:gdLst>
              <a:gd name="T0" fmla="*/ 0 w 40"/>
              <a:gd name="T1" fmla="*/ 2147483647 h 32"/>
              <a:gd name="T2" fmla="*/ 0 w 40"/>
              <a:gd name="T3" fmla="*/ 2147483647 h 32"/>
              <a:gd name="T4" fmla="*/ 2147483647 w 40"/>
              <a:gd name="T5" fmla="*/ 2147483647 h 32"/>
              <a:gd name="T6" fmla="*/ 2147483647 w 40"/>
              <a:gd name="T7" fmla="*/ 2147483647 h 32"/>
              <a:gd name="T8" fmla="*/ 2147483647 w 40"/>
              <a:gd name="T9" fmla="*/ 2147483647 h 32"/>
              <a:gd name="T10" fmla="*/ 2147483647 w 40"/>
              <a:gd name="T11" fmla="*/ 2147483647 h 32"/>
              <a:gd name="T12" fmla="*/ 2147483647 w 40"/>
              <a:gd name="T13" fmla="*/ 2147483647 h 32"/>
              <a:gd name="T14" fmla="*/ 2147483647 w 40"/>
              <a:gd name="T15" fmla="*/ 2147483647 h 32"/>
              <a:gd name="T16" fmla="*/ 2147483647 w 40"/>
              <a:gd name="T17" fmla="*/ 2147483647 h 32"/>
              <a:gd name="T18" fmla="*/ 0 w 40"/>
              <a:gd name="T19" fmla="*/ 2147483647 h 32"/>
              <a:gd name="T20" fmla="*/ 0 w 40"/>
              <a:gd name="T21" fmla="*/ 2147483647 h 32"/>
              <a:gd name="T22" fmla="*/ 0 w 40"/>
              <a:gd name="T23" fmla="*/ 2147483647 h 32"/>
              <a:gd name="T24" fmla="*/ 0 w 40"/>
              <a:gd name="T25" fmla="*/ 2147483647 h 32"/>
              <a:gd name="T26" fmla="*/ 0 w 40"/>
              <a:gd name="T27" fmla="*/ 2147483647 h 32"/>
              <a:gd name="T28" fmla="*/ 2147483647 w 40"/>
              <a:gd name="T29" fmla="*/ 2147483647 h 32"/>
              <a:gd name="T30" fmla="*/ 2147483647 w 40"/>
              <a:gd name="T31" fmla="*/ 2147483647 h 32"/>
              <a:gd name="T32" fmla="*/ 2147483647 w 40"/>
              <a:gd name="T33" fmla="*/ 2147483647 h 32"/>
              <a:gd name="T34" fmla="*/ 2147483647 w 40"/>
              <a:gd name="T35" fmla="*/ 2147483647 h 32"/>
              <a:gd name="T36" fmla="*/ 2147483647 w 40"/>
              <a:gd name="T37" fmla="*/ 2147483647 h 32"/>
              <a:gd name="T38" fmla="*/ 2147483647 w 40"/>
              <a:gd name="T39" fmla="*/ 2147483647 h 32"/>
              <a:gd name="T40" fmla="*/ 2147483647 w 40"/>
              <a:gd name="T41" fmla="*/ 2147483647 h 32"/>
              <a:gd name="T42" fmla="*/ 2147483647 w 40"/>
              <a:gd name="T43" fmla="*/ 2147483647 h 32"/>
              <a:gd name="T44" fmla="*/ 2147483647 w 40"/>
              <a:gd name="T45" fmla="*/ 0 h 32"/>
              <a:gd name="T46" fmla="*/ 2147483647 w 40"/>
              <a:gd name="T47" fmla="*/ 2147483647 h 32"/>
              <a:gd name="T48" fmla="*/ 2147483647 w 40"/>
              <a:gd name="T49" fmla="*/ 2147483647 h 32"/>
              <a:gd name="T50" fmla="*/ 2147483647 w 40"/>
              <a:gd name="T51" fmla="*/ 2147483647 h 32"/>
              <a:gd name="T52" fmla="*/ 2147483647 w 40"/>
              <a:gd name="T53" fmla="*/ 2147483647 h 32"/>
              <a:gd name="T54" fmla="*/ 2147483647 w 40"/>
              <a:gd name="T55" fmla="*/ 2147483647 h 32"/>
              <a:gd name="T56" fmla="*/ 2147483647 w 40"/>
              <a:gd name="T57" fmla="*/ 2147483647 h 32"/>
              <a:gd name="T58" fmla="*/ 2147483647 w 40"/>
              <a:gd name="T59" fmla="*/ 2147483647 h 32"/>
              <a:gd name="T60" fmla="*/ 0 w 40"/>
              <a:gd name="T61" fmla="*/ 2147483647 h 32"/>
              <a:gd name="T62" fmla="*/ 0 w 40"/>
              <a:gd name="T63" fmla="*/ 2147483647 h 3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40"/>
              <a:gd name="T97" fmla="*/ 0 h 32"/>
              <a:gd name="T98" fmla="*/ 40 w 40"/>
              <a:gd name="T99" fmla="*/ 32 h 3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40" h="32">
                <a:moveTo>
                  <a:pt x="0" y="16"/>
                </a:moveTo>
                <a:lnTo>
                  <a:pt x="0" y="8"/>
                </a:lnTo>
                <a:lnTo>
                  <a:pt x="8" y="8"/>
                </a:lnTo>
                <a:lnTo>
                  <a:pt x="0" y="16"/>
                </a:lnTo>
                <a:lnTo>
                  <a:pt x="0" y="24"/>
                </a:lnTo>
                <a:lnTo>
                  <a:pt x="8" y="24"/>
                </a:lnTo>
                <a:lnTo>
                  <a:pt x="16" y="24"/>
                </a:lnTo>
                <a:lnTo>
                  <a:pt x="24" y="24"/>
                </a:lnTo>
                <a:lnTo>
                  <a:pt x="32" y="24"/>
                </a:lnTo>
                <a:lnTo>
                  <a:pt x="32" y="16"/>
                </a:lnTo>
                <a:lnTo>
                  <a:pt x="32" y="8"/>
                </a:lnTo>
                <a:lnTo>
                  <a:pt x="24" y="8"/>
                </a:lnTo>
                <a:lnTo>
                  <a:pt x="24" y="0"/>
                </a:lnTo>
                <a:lnTo>
                  <a:pt x="32" y="8"/>
                </a:lnTo>
                <a:lnTo>
                  <a:pt x="40" y="8"/>
                </a:lnTo>
                <a:lnTo>
                  <a:pt x="40" y="16"/>
                </a:lnTo>
                <a:lnTo>
                  <a:pt x="40" y="24"/>
                </a:lnTo>
                <a:lnTo>
                  <a:pt x="40" y="32"/>
                </a:lnTo>
                <a:lnTo>
                  <a:pt x="32" y="32"/>
                </a:lnTo>
                <a:lnTo>
                  <a:pt x="24" y="32"/>
                </a:lnTo>
                <a:lnTo>
                  <a:pt x="8" y="32"/>
                </a:lnTo>
                <a:lnTo>
                  <a:pt x="0" y="32"/>
                </a:lnTo>
                <a:lnTo>
                  <a:pt x="0" y="24"/>
                </a:lnTo>
                <a:lnTo>
                  <a:pt x="0" y="1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83" name="Freeform 210"/>
          <p:cNvSpPr>
            <a:spLocks/>
          </p:cNvSpPr>
          <p:nvPr/>
        </p:nvSpPr>
        <p:spPr bwMode="auto">
          <a:xfrm>
            <a:off x="3886200" y="4559300"/>
            <a:ext cx="88900" cy="38100"/>
          </a:xfrm>
          <a:custGeom>
            <a:avLst/>
            <a:gdLst>
              <a:gd name="T0" fmla="*/ 2147483647 w 56"/>
              <a:gd name="T1" fmla="*/ 2147483647 h 24"/>
              <a:gd name="T2" fmla="*/ 2147483647 w 56"/>
              <a:gd name="T3" fmla="*/ 2147483647 h 24"/>
              <a:gd name="T4" fmla="*/ 2147483647 w 56"/>
              <a:gd name="T5" fmla="*/ 2147483647 h 24"/>
              <a:gd name="T6" fmla="*/ 2147483647 w 56"/>
              <a:gd name="T7" fmla="*/ 2147483647 h 24"/>
              <a:gd name="T8" fmla="*/ 2147483647 w 56"/>
              <a:gd name="T9" fmla="*/ 2147483647 h 24"/>
              <a:gd name="T10" fmla="*/ 2147483647 w 56"/>
              <a:gd name="T11" fmla="*/ 2147483647 h 24"/>
              <a:gd name="T12" fmla="*/ 2147483647 w 56"/>
              <a:gd name="T13" fmla="*/ 2147483647 h 24"/>
              <a:gd name="T14" fmla="*/ 2147483647 w 56"/>
              <a:gd name="T15" fmla="*/ 2147483647 h 24"/>
              <a:gd name="T16" fmla="*/ 2147483647 w 56"/>
              <a:gd name="T17" fmla="*/ 2147483647 h 24"/>
              <a:gd name="T18" fmla="*/ 2147483647 w 56"/>
              <a:gd name="T19" fmla="*/ 0 h 24"/>
              <a:gd name="T20" fmla="*/ 2147483647 w 56"/>
              <a:gd name="T21" fmla="*/ 2147483647 h 24"/>
              <a:gd name="T22" fmla="*/ 2147483647 w 56"/>
              <a:gd name="T23" fmla="*/ 2147483647 h 24"/>
              <a:gd name="T24" fmla="*/ 2147483647 w 56"/>
              <a:gd name="T25" fmla="*/ 2147483647 h 24"/>
              <a:gd name="T26" fmla="*/ 2147483647 w 56"/>
              <a:gd name="T27" fmla="*/ 2147483647 h 24"/>
              <a:gd name="T28" fmla="*/ 2147483647 w 56"/>
              <a:gd name="T29" fmla="*/ 2147483647 h 24"/>
              <a:gd name="T30" fmla="*/ 2147483647 w 56"/>
              <a:gd name="T31" fmla="*/ 2147483647 h 24"/>
              <a:gd name="T32" fmla="*/ 2147483647 w 56"/>
              <a:gd name="T33" fmla="*/ 2147483647 h 24"/>
              <a:gd name="T34" fmla="*/ 2147483647 w 56"/>
              <a:gd name="T35" fmla="*/ 2147483647 h 24"/>
              <a:gd name="T36" fmla="*/ 2147483647 w 56"/>
              <a:gd name="T37" fmla="*/ 2147483647 h 24"/>
              <a:gd name="T38" fmla="*/ 2147483647 w 56"/>
              <a:gd name="T39" fmla="*/ 2147483647 h 24"/>
              <a:gd name="T40" fmla="*/ 2147483647 w 56"/>
              <a:gd name="T41" fmla="*/ 2147483647 h 24"/>
              <a:gd name="T42" fmla="*/ 2147483647 w 56"/>
              <a:gd name="T43" fmla="*/ 2147483647 h 24"/>
              <a:gd name="T44" fmla="*/ 2147483647 w 56"/>
              <a:gd name="T45" fmla="*/ 2147483647 h 24"/>
              <a:gd name="T46" fmla="*/ 2147483647 w 56"/>
              <a:gd name="T47" fmla="*/ 2147483647 h 24"/>
              <a:gd name="T48" fmla="*/ 2147483647 w 56"/>
              <a:gd name="T49" fmla="*/ 2147483647 h 24"/>
              <a:gd name="T50" fmla="*/ 2147483647 w 56"/>
              <a:gd name="T51" fmla="*/ 2147483647 h 24"/>
              <a:gd name="T52" fmla="*/ 0 w 56"/>
              <a:gd name="T53" fmla="*/ 2147483647 h 24"/>
              <a:gd name="T54" fmla="*/ 0 w 56"/>
              <a:gd name="T55" fmla="*/ 2147483647 h 24"/>
              <a:gd name="T56" fmla="*/ 0 w 56"/>
              <a:gd name="T57" fmla="*/ 2147483647 h 24"/>
              <a:gd name="T58" fmla="*/ 0 w 56"/>
              <a:gd name="T59" fmla="*/ 2147483647 h 24"/>
              <a:gd name="T60" fmla="*/ 2147483647 w 56"/>
              <a:gd name="T61" fmla="*/ 2147483647 h 24"/>
              <a:gd name="T62" fmla="*/ 2147483647 w 56"/>
              <a:gd name="T63" fmla="*/ 2147483647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56"/>
              <a:gd name="T97" fmla="*/ 0 h 24"/>
              <a:gd name="T98" fmla="*/ 56 w 56"/>
              <a:gd name="T99" fmla="*/ 24 h 2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56" h="24">
                <a:moveTo>
                  <a:pt x="16" y="8"/>
                </a:moveTo>
                <a:lnTo>
                  <a:pt x="16" y="8"/>
                </a:lnTo>
                <a:lnTo>
                  <a:pt x="16" y="16"/>
                </a:lnTo>
                <a:lnTo>
                  <a:pt x="48" y="16"/>
                </a:lnTo>
                <a:lnTo>
                  <a:pt x="56" y="8"/>
                </a:lnTo>
                <a:lnTo>
                  <a:pt x="48" y="8"/>
                </a:lnTo>
                <a:lnTo>
                  <a:pt x="48" y="0"/>
                </a:lnTo>
                <a:lnTo>
                  <a:pt x="56" y="8"/>
                </a:lnTo>
                <a:lnTo>
                  <a:pt x="56" y="16"/>
                </a:lnTo>
                <a:lnTo>
                  <a:pt x="48" y="16"/>
                </a:lnTo>
                <a:lnTo>
                  <a:pt x="16" y="16"/>
                </a:lnTo>
                <a:lnTo>
                  <a:pt x="16" y="24"/>
                </a:lnTo>
                <a:lnTo>
                  <a:pt x="8" y="24"/>
                </a:lnTo>
                <a:lnTo>
                  <a:pt x="8" y="16"/>
                </a:lnTo>
                <a:lnTo>
                  <a:pt x="0" y="16"/>
                </a:lnTo>
                <a:lnTo>
                  <a:pt x="16" y="16"/>
                </a:lnTo>
                <a:lnTo>
                  <a:pt x="16" y="8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84" name="Freeform 211"/>
          <p:cNvSpPr>
            <a:spLocks/>
          </p:cNvSpPr>
          <p:nvPr/>
        </p:nvSpPr>
        <p:spPr bwMode="auto">
          <a:xfrm>
            <a:off x="3911600" y="4508500"/>
            <a:ext cx="63500" cy="50800"/>
          </a:xfrm>
          <a:custGeom>
            <a:avLst/>
            <a:gdLst>
              <a:gd name="T0" fmla="*/ 2147483647 w 40"/>
              <a:gd name="T1" fmla="*/ 2147483647 h 32"/>
              <a:gd name="T2" fmla="*/ 2147483647 w 40"/>
              <a:gd name="T3" fmla="*/ 2147483647 h 32"/>
              <a:gd name="T4" fmla="*/ 2147483647 w 40"/>
              <a:gd name="T5" fmla="*/ 2147483647 h 32"/>
              <a:gd name="T6" fmla="*/ 2147483647 w 40"/>
              <a:gd name="T7" fmla="*/ 2147483647 h 32"/>
              <a:gd name="T8" fmla="*/ 2147483647 w 40"/>
              <a:gd name="T9" fmla="*/ 2147483647 h 32"/>
              <a:gd name="T10" fmla="*/ 2147483647 w 40"/>
              <a:gd name="T11" fmla="*/ 2147483647 h 32"/>
              <a:gd name="T12" fmla="*/ 2147483647 w 40"/>
              <a:gd name="T13" fmla="*/ 2147483647 h 32"/>
              <a:gd name="T14" fmla="*/ 2147483647 w 40"/>
              <a:gd name="T15" fmla="*/ 2147483647 h 32"/>
              <a:gd name="T16" fmla="*/ 2147483647 w 40"/>
              <a:gd name="T17" fmla="*/ 2147483647 h 32"/>
              <a:gd name="T18" fmla="*/ 2147483647 w 40"/>
              <a:gd name="T19" fmla="*/ 2147483647 h 32"/>
              <a:gd name="T20" fmla="*/ 2147483647 w 40"/>
              <a:gd name="T21" fmla="*/ 2147483647 h 32"/>
              <a:gd name="T22" fmla="*/ 2147483647 w 40"/>
              <a:gd name="T23" fmla="*/ 2147483647 h 32"/>
              <a:gd name="T24" fmla="*/ 2147483647 w 40"/>
              <a:gd name="T25" fmla="*/ 2147483647 h 32"/>
              <a:gd name="T26" fmla="*/ 2147483647 w 40"/>
              <a:gd name="T27" fmla="*/ 2147483647 h 32"/>
              <a:gd name="T28" fmla="*/ 2147483647 w 40"/>
              <a:gd name="T29" fmla="*/ 2147483647 h 32"/>
              <a:gd name="T30" fmla="*/ 2147483647 w 40"/>
              <a:gd name="T31" fmla="*/ 2147483647 h 32"/>
              <a:gd name="T32" fmla="*/ 0 w 40"/>
              <a:gd name="T33" fmla="*/ 2147483647 h 32"/>
              <a:gd name="T34" fmla="*/ 0 w 40"/>
              <a:gd name="T35" fmla="*/ 2147483647 h 32"/>
              <a:gd name="T36" fmla="*/ 0 w 40"/>
              <a:gd name="T37" fmla="*/ 2147483647 h 32"/>
              <a:gd name="T38" fmla="*/ 0 w 40"/>
              <a:gd name="T39" fmla="*/ 2147483647 h 32"/>
              <a:gd name="T40" fmla="*/ 0 w 40"/>
              <a:gd name="T41" fmla="*/ 2147483647 h 32"/>
              <a:gd name="T42" fmla="*/ 0 w 40"/>
              <a:gd name="T43" fmla="*/ 2147483647 h 32"/>
              <a:gd name="T44" fmla="*/ 2147483647 w 40"/>
              <a:gd name="T45" fmla="*/ 2147483647 h 32"/>
              <a:gd name="T46" fmla="*/ 2147483647 w 40"/>
              <a:gd name="T47" fmla="*/ 2147483647 h 32"/>
              <a:gd name="T48" fmla="*/ 2147483647 w 40"/>
              <a:gd name="T49" fmla="*/ 2147483647 h 32"/>
              <a:gd name="T50" fmla="*/ 2147483647 w 40"/>
              <a:gd name="T51" fmla="*/ 2147483647 h 32"/>
              <a:gd name="T52" fmla="*/ 2147483647 w 40"/>
              <a:gd name="T53" fmla="*/ 2147483647 h 32"/>
              <a:gd name="T54" fmla="*/ 2147483647 w 40"/>
              <a:gd name="T55" fmla="*/ 2147483647 h 32"/>
              <a:gd name="T56" fmla="*/ 2147483647 w 40"/>
              <a:gd name="T57" fmla="*/ 2147483647 h 32"/>
              <a:gd name="T58" fmla="*/ 2147483647 w 40"/>
              <a:gd name="T59" fmla="*/ 2147483647 h 32"/>
              <a:gd name="T60" fmla="*/ 2147483647 w 40"/>
              <a:gd name="T61" fmla="*/ 2147483647 h 32"/>
              <a:gd name="T62" fmla="*/ 0 w 40"/>
              <a:gd name="T63" fmla="*/ 2147483647 h 32"/>
              <a:gd name="T64" fmla="*/ 0 w 40"/>
              <a:gd name="T65" fmla="*/ 2147483647 h 32"/>
              <a:gd name="T66" fmla="*/ 0 w 40"/>
              <a:gd name="T67" fmla="*/ 2147483647 h 32"/>
              <a:gd name="T68" fmla="*/ 0 w 40"/>
              <a:gd name="T69" fmla="*/ 2147483647 h 32"/>
              <a:gd name="T70" fmla="*/ 2147483647 w 40"/>
              <a:gd name="T71" fmla="*/ 2147483647 h 32"/>
              <a:gd name="T72" fmla="*/ 2147483647 w 40"/>
              <a:gd name="T73" fmla="*/ 2147483647 h 32"/>
              <a:gd name="T74" fmla="*/ 2147483647 w 40"/>
              <a:gd name="T75" fmla="*/ 2147483647 h 32"/>
              <a:gd name="T76" fmla="*/ 2147483647 w 40"/>
              <a:gd name="T77" fmla="*/ 2147483647 h 32"/>
              <a:gd name="T78" fmla="*/ 2147483647 w 40"/>
              <a:gd name="T79" fmla="*/ 2147483647 h 32"/>
              <a:gd name="T80" fmla="*/ 2147483647 w 40"/>
              <a:gd name="T81" fmla="*/ 2147483647 h 32"/>
              <a:gd name="T82" fmla="*/ 2147483647 w 40"/>
              <a:gd name="T83" fmla="*/ 0 h 32"/>
              <a:gd name="T84" fmla="*/ 2147483647 w 40"/>
              <a:gd name="T85" fmla="*/ 0 h 32"/>
              <a:gd name="T86" fmla="*/ 2147483647 w 40"/>
              <a:gd name="T87" fmla="*/ 0 h 32"/>
              <a:gd name="T88" fmla="*/ 2147483647 w 40"/>
              <a:gd name="T89" fmla="*/ 0 h 32"/>
              <a:gd name="T90" fmla="*/ 2147483647 w 40"/>
              <a:gd name="T91" fmla="*/ 2147483647 h 32"/>
              <a:gd name="T92" fmla="*/ 2147483647 w 40"/>
              <a:gd name="T93" fmla="*/ 2147483647 h 32"/>
              <a:gd name="T94" fmla="*/ 2147483647 w 40"/>
              <a:gd name="T95" fmla="*/ 2147483647 h 32"/>
              <a:gd name="T96" fmla="*/ 2147483647 w 40"/>
              <a:gd name="T97" fmla="*/ 2147483647 h 32"/>
              <a:gd name="T98" fmla="*/ 2147483647 w 40"/>
              <a:gd name="T99" fmla="*/ 2147483647 h 32"/>
              <a:gd name="T100" fmla="*/ 2147483647 w 40"/>
              <a:gd name="T101" fmla="*/ 2147483647 h 32"/>
              <a:gd name="T102" fmla="*/ 2147483647 w 40"/>
              <a:gd name="T103" fmla="*/ 2147483647 h 32"/>
              <a:gd name="T104" fmla="*/ 2147483647 w 40"/>
              <a:gd name="T105" fmla="*/ 2147483647 h 32"/>
              <a:gd name="T106" fmla="*/ 2147483647 w 40"/>
              <a:gd name="T107" fmla="*/ 2147483647 h 32"/>
              <a:gd name="T108" fmla="*/ 2147483647 w 40"/>
              <a:gd name="T109" fmla="*/ 2147483647 h 32"/>
              <a:gd name="T110" fmla="*/ 2147483647 w 40"/>
              <a:gd name="T111" fmla="*/ 2147483647 h 32"/>
              <a:gd name="T112" fmla="*/ 2147483647 w 40"/>
              <a:gd name="T113" fmla="*/ 2147483647 h 3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0"/>
              <a:gd name="T172" fmla="*/ 0 h 32"/>
              <a:gd name="T173" fmla="*/ 40 w 40"/>
              <a:gd name="T174" fmla="*/ 32 h 3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0" h="32">
                <a:moveTo>
                  <a:pt x="16" y="16"/>
                </a:moveTo>
                <a:lnTo>
                  <a:pt x="16" y="16"/>
                </a:lnTo>
                <a:lnTo>
                  <a:pt x="16" y="24"/>
                </a:lnTo>
                <a:lnTo>
                  <a:pt x="24" y="24"/>
                </a:lnTo>
                <a:lnTo>
                  <a:pt x="32" y="24"/>
                </a:lnTo>
                <a:lnTo>
                  <a:pt x="40" y="24"/>
                </a:lnTo>
                <a:lnTo>
                  <a:pt x="40" y="16"/>
                </a:lnTo>
                <a:lnTo>
                  <a:pt x="32" y="16"/>
                </a:lnTo>
                <a:lnTo>
                  <a:pt x="16" y="16"/>
                </a:lnTo>
                <a:lnTo>
                  <a:pt x="32" y="32"/>
                </a:lnTo>
                <a:lnTo>
                  <a:pt x="24" y="32"/>
                </a:lnTo>
                <a:lnTo>
                  <a:pt x="24" y="24"/>
                </a:lnTo>
                <a:lnTo>
                  <a:pt x="16" y="24"/>
                </a:lnTo>
                <a:lnTo>
                  <a:pt x="16" y="16"/>
                </a:lnTo>
                <a:lnTo>
                  <a:pt x="8" y="16"/>
                </a:lnTo>
                <a:lnTo>
                  <a:pt x="0" y="16"/>
                </a:lnTo>
                <a:lnTo>
                  <a:pt x="0" y="24"/>
                </a:lnTo>
                <a:lnTo>
                  <a:pt x="8" y="24"/>
                </a:lnTo>
                <a:lnTo>
                  <a:pt x="8" y="32"/>
                </a:lnTo>
                <a:lnTo>
                  <a:pt x="0" y="32"/>
                </a:lnTo>
                <a:lnTo>
                  <a:pt x="0" y="24"/>
                </a:lnTo>
                <a:lnTo>
                  <a:pt x="0" y="16"/>
                </a:lnTo>
                <a:lnTo>
                  <a:pt x="0" y="8"/>
                </a:lnTo>
                <a:lnTo>
                  <a:pt x="8" y="8"/>
                </a:lnTo>
                <a:lnTo>
                  <a:pt x="32" y="8"/>
                </a:lnTo>
                <a:lnTo>
                  <a:pt x="40" y="8"/>
                </a:lnTo>
                <a:lnTo>
                  <a:pt x="40" y="0"/>
                </a:lnTo>
                <a:lnTo>
                  <a:pt x="32" y="0"/>
                </a:lnTo>
                <a:lnTo>
                  <a:pt x="40" y="0"/>
                </a:lnTo>
                <a:lnTo>
                  <a:pt x="40" y="8"/>
                </a:lnTo>
                <a:lnTo>
                  <a:pt x="40" y="16"/>
                </a:lnTo>
                <a:lnTo>
                  <a:pt x="32" y="16"/>
                </a:lnTo>
                <a:lnTo>
                  <a:pt x="40" y="16"/>
                </a:lnTo>
                <a:lnTo>
                  <a:pt x="40" y="24"/>
                </a:lnTo>
                <a:lnTo>
                  <a:pt x="40" y="32"/>
                </a:lnTo>
                <a:lnTo>
                  <a:pt x="32" y="32"/>
                </a:lnTo>
                <a:lnTo>
                  <a:pt x="16" y="1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85" name="Freeform 212"/>
          <p:cNvSpPr>
            <a:spLocks/>
          </p:cNvSpPr>
          <p:nvPr/>
        </p:nvSpPr>
        <p:spPr bwMode="auto">
          <a:xfrm>
            <a:off x="3911600" y="4457700"/>
            <a:ext cx="63500" cy="50800"/>
          </a:xfrm>
          <a:custGeom>
            <a:avLst/>
            <a:gdLst>
              <a:gd name="T0" fmla="*/ 0 w 40"/>
              <a:gd name="T1" fmla="*/ 2147483647 h 32"/>
              <a:gd name="T2" fmla="*/ 0 w 40"/>
              <a:gd name="T3" fmla="*/ 2147483647 h 32"/>
              <a:gd name="T4" fmla="*/ 0 w 40"/>
              <a:gd name="T5" fmla="*/ 2147483647 h 32"/>
              <a:gd name="T6" fmla="*/ 0 w 40"/>
              <a:gd name="T7" fmla="*/ 2147483647 h 32"/>
              <a:gd name="T8" fmla="*/ 0 w 40"/>
              <a:gd name="T9" fmla="*/ 2147483647 h 32"/>
              <a:gd name="T10" fmla="*/ 0 w 40"/>
              <a:gd name="T11" fmla="*/ 2147483647 h 32"/>
              <a:gd name="T12" fmla="*/ 2147483647 w 40"/>
              <a:gd name="T13" fmla="*/ 2147483647 h 32"/>
              <a:gd name="T14" fmla="*/ 2147483647 w 40"/>
              <a:gd name="T15" fmla="*/ 2147483647 h 32"/>
              <a:gd name="T16" fmla="*/ 2147483647 w 40"/>
              <a:gd name="T17" fmla="*/ 2147483647 h 32"/>
              <a:gd name="T18" fmla="*/ 2147483647 w 40"/>
              <a:gd name="T19" fmla="*/ 2147483647 h 32"/>
              <a:gd name="T20" fmla="*/ 2147483647 w 40"/>
              <a:gd name="T21" fmla="*/ 2147483647 h 32"/>
              <a:gd name="T22" fmla="*/ 0 w 40"/>
              <a:gd name="T23" fmla="*/ 2147483647 h 32"/>
              <a:gd name="T24" fmla="*/ 0 w 40"/>
              <a:gd name="T25" fmla="*/ 2147483647 h 32"/>
              <a:gd name="T26" fmla="*/ 0 w 40"/>
              <a:gd name="T27" fmla="*/ 2147483647 h 32"/>
              <a:gd name="T28" fmla="*/ 0 w 40"/>
              <a:gd name="T29" fmla="*/ 2147483647 h 32"/>
              <a:gd name="T30" fmla="*/ 0 w 40"/>
              <a:gd name="T31" fmla="*/ 2147483647 h 32"/>
              <a:gd name="T32" fmla="*/ 0 w 40"/>
              <a:gd name="T33" fmla="*/ 0 h 32"/>
              <a:gd name="T34" fmla="*/ 0 w 40"/>
              <a:gd name="T35" fmla="*/ 0 h 32"/>
              <a:gd name="T36" fmla="*/ 0 w 40"/>
              <a:gd name="T37" fmla="*/ 0 h 32"/>
              <a:gd name="T38" fmla="*/ 0 w 40"/>
              <a:gd name="T39" fmla="*/ 0 h 32"/>
              <a:gd name="T40" fmla="*/ 2147483647 w 40"/>
              <a:gd name="T41" fmla="*/ 0 h 32"/>
              <a:gd name="T42" fmla="*/ 2147483647 w 40"/>
              <a:gd name="T43" fmla="*/ 2147483647 h 32"/>
              <a:gd name="T44" fmla="*/ 2147483647 w 40"/>
              <a:gd name="T45" fmla="*/ 2147483647 h 32"/>
              <a:gd name="T46" fmla="*/ 2147483647 w 40"/>
              <a:gd name="T47" fmla="*/ 2147483647 h 32"/>
              <a:gd name="T48" fmla="*/ 2147483647 w 40"/>
              <a:gd name="T49" fmla="*/ 2147483647 h 32"/>
              <a:gd name="T50" fmla="*/ 2147483647 w 40"/>
              <a:gd name="T51" fmla="*/ 2147483647 h 32"/>
              <a:gd name="T52" fmla="*/ 2147483647 w 40"/>
              <a:gd name="T53" fmla="*/ 2147483647 h 32"/>
              <a:gd name="T54" fmla="*/ 2147483647 w 40"/>
              <a:gd name="T55" fmla="*/ 2147483647 h 32"/>
              <a:gd name="T56" fmla="*/ 2147483647 w 40"/>
              <a:gd name="T57" fmla="*/ 2147483647 h 32"/>
              <a:gd name="T58" fmla="*/ 0 w 40"/>
              <a:gd name="T59" fmla="*/ 2147483647 h 32"/>
              <a:gd name="T60" fmla="*/ 0 w 40"/>
              <a:gd name="T61" fmla="*/ 2147483647 h 32"/>
              <a:gd name="T62" fmla="*/ 0 w 40"/>
              <a:gd name="T63" fmla="*/ 2147483647 h 32"/>
              <a:gd name="T64" fmla="*/ 0 w 40"/>
              <a:gd name="T65" fmla="*/ 2147483647 h 32"/>
              <a:gd name="T66" fmla="*/ 0 w 40"/>
              <a:gd name="T67" fmla="*/ 2147483647 h 3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0"/>
              <a:gd name="T103" fmla="*/ 0 h 32"/>
              <a:gd name="T104" fmla="*/ 40 w 40"/>
              <a:gd name="T105" fmla="*/ 32 h 3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0" h="32">
                <a:moveTo>
                  <a:pt x="0" y="16"/>
                </a:moveTo>
                <a:lnTo>
                  <a:pt x="0" y="16"/>
                </a:lnTo>
                <a:lnTo>
                  <a:pt x="0" y="24"/>
                </a:lnTo>
                <a:lnTo>
                  <a:pt x="8" y="24"/>
                </a:lnTo>
                <a:lnTo>
                  <a:pt x="32" y="16"/>
                </a:lnTo>
                <a:lnTo>
                  <a:pt x="8" y="8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40" y="16"/>
                </a:lnTo>
                <a:lnTo>
                  <a:pt x="8" y="24"/>
                </a:lnTo>
                <a:lnTo>
                  <a:pt x="0" y="32"/>
                </a:lnTo>
                <a:lnTo>
                  <a:pt x="0" y="1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86" name="Freeform 213"/>
          <p:cNvSpPr>
            <a:spLocks/>
          </p:cNvSpPr>
          <p:nvPr/>
        </p:nvSpPr>
        <p:spPr bwMode="auto">
          <a:xfrm>
            <a:off x="3911600" y="4394200"/>
            <a:ext cx="63500" cy="50800"/>
          </a:xfrm>
          <a:custGeom>
            <a:avLst/>
            <a:gdLst>
              <a:gd name="T0" fmla="*/ 0 w 40"/>
              <a:gd name="T1" fmla="*/ 2147483647 h 32"/>
              <a:gd name="T2" fmla="*/ 0 w 40"/>
              <a:gd name="T3" fmla="*/ 2147483647 h 32"/>
              <a:gd name="T4" fmla="*/ 0 w 40"/>
              <a:gd name="T5" fmla="*/ 2147483647 h 32"/>
              <a:gd name="T6" fmla="*/ 0 w 40"/>
              <a:gd name="T7" fmla="*/ 2147483647 h 32"/>
              <a:gd name="T8" fmla="*/ 0 w 40"/>
              <a:gd name="T9" fmla="*/ 2147483647 h 32"/>
              <a:gd name="T10" fmla="*/ 2147483647 w 40"/>
              <a:gd name="T11" fmla="*/ 2147483647 h 32"/>
              <a:gd name="T12" fmla="*/ 2147483647 w 40"/>
              <a:gd name="T13" fmla="*/ 2147483647 h 32"/>
              <a:gd name="T14" fmla="*/ 2147483647 w 40"/>
              <a:gd name="T15" fmla="*/ 2147483647 h 32"/>
              <a:gd name="T16" fmla="*/ 2147483647 w 40"/>
              <a:gd name="T17" fmla="*/ 2147483647 h 32"/>
              <a:gd name="T18" fmla="*/ 2147483647 w 40"/>
              <a:gd name="T19" fmla="*/ 2147483647 h 32"/>
              <a:gd name="T20" fmla="*/ 2147483647 w 40"/>
              <a:gd name="T21" fmla="*/ 2147483647 h 32"/>
              <a:gd name="T22" fmla="*/ 2147483647 w 40"/>
              <a:gd name="T23" fmla="*/ 2147483647 h 32"/>
              <a:gd name="T24" fmla="*/ 2147483647 w 40"/>
              <a:gd name="T25" fmla="*/ 2147483647 h 32"/>
              <a:gd name="T26" fmla="*/ 2147483647 w 40"/>
              <a:gd name="T27" fmla="*/ 2147483647 h 32"/>
              <a:gd name="T28" fmla="*/ 2147483647 w 40"/>
              <a:gd name="T29" fmla="*/ 2147483647 h 32"/>
              <a:gd name="T30" fmla="*/ 2147483647 w 40"/>
              <a:gd name="T31" fmla="*/ 2147483647 h 32"/>
              <a:gd name="T32" fmla="*/ 2147483647 w 40"/>
              <a:gd name="T33" fmla="*/ 2147483647 h 32"/>
              <a:gd name="T34" fmla="*/ 2147483647 w 40"/>
              <a:gd name="T35" fmla="*/ 2147483647 h 32"/>
              <a:gd name="T36" fmla="*/ 2147483647 w 40"/>
              <a:gd name="T37" fmla="*/ 2147483647 h 32"/>
              <a:gd name="T38" fmla="*/ 2147483647 w 40"/>
              <a:gd name="T39" fmla="*/ 2147483647 h 32"/>
              <a:gd name="T40" fmla="*/ 2147483647 w 40"/>
              <a:gd name="T41" fmla="*/ 2147483647 h 32"/>
              <a:gd name="T42" fmla="*/ 2147483647 w 40"/>
              <a:gd name="T43" fmla="*/ 2147483647 h 32"/>
              <a:gd name="T44" fmla="*/ 2147483647 w 40"/>
              <a:gd name="T45" fmla="*/ 0 h 32"/>
              <a:gd name="T46" fmla="*/ 2147483647 w 40"/>
              <a:gd name="T47" fmla="*/ 0 h 32"/>
              <a:gd name="T48" fmla="*/ 2147483647 w 40"/>
              <a:gd name="T49" fmla="*/ 2147483647 h 32"/>
              <a:gd name="T50" fmla="*/ 2147483647 w 40"/>
              <a:gd name="T51" fmla="*/ 2147483647 h 32"/>
              <a:gd name="T52" fmla="*/ 2147483647 w 40"/>
              <a:gd name="T53" fmla="*/ 2147483647 h 32"/>
              <a:gd name="T54" fmla="*/ 2147483647 w 40"/>
              <a:gd name="T55" fmla="*/ 2147483647 h 32"/>
              <a:gd name="T56" fmla="*/ 2147483647 w 40"/>
              <a:gd name="T57" fmla="*/ 2147483647 h 32"/>
              <a:gd name="T58" fmla="*/ 2147483647 w 40"/>
              <a:gd name="T59" fmla="*/ 2147483647 h 32"/>
              <a:gd name="T60" fmla="*/ 2147483647 w 40"/>
              <a:gd name="T61" fmla="*/ 2147483647 h 32"/>
              <a:gd name="T62" fmla="*/ 2147483647 w 40"/>
              <a:gd name="T63" fmla="*/ 2147483647 h 32"/>
              <a:gd name="T64" fmla="*/ 2147483647 w 40"/>
              <a:gd name="T65" fmla="*/ 2147483647 h 32"/>
              <a:gd name="T66" fmla="*/ 2147483647 w 40"/>
              <a:gd name="T67" fmla="*/ 2147483647 h 32"/>
              <a:gd name="T68" fmla="*/ 2147483647 w 40"/>
              <a:gd name="T69" fmla="*/ 2147483647 h 32"/>
              <a:gd name="T70" fmla="*/ 2147483647 w 40"/>
              <a:gd name="T71" fmla="*/ 2147483647 h 32"/>
              <a:gd name="T72" fmla="*/ 2147483647 w 40"/>
              <a:gd name="T73" fmla="*/ 2147483647 h 32"/>
              <a:gd name="T74" fmla="*/ 0 w 40"/>
              <a:gd name="T75" fmla="*/ 2147483647 h 32"/>
              <a:gd name="T76" fmla="*/ 0 w 40"/>
              <a:gd name="T77" fmla="*/ 2147483647 h 32"/>
              <a:gd name="T78" fmla="*/ 0 w 40"/>
              <a:gd name="T79" fmla="*/ 2147483647 h 32"/>
              <a:gd name="T80" fmla="*/ 0 w 40"/>
              <a:gd name="T81" fmla="*/ 2147483647 h 32"/>
              <a:gd name="T82" fmla="*/ 0 w 40"/>
              <a:gd name="T83" fmla="*/ 2147483647 h 32"/>
              <a:gd name="T84" fmla="*/ 0 w 40"/>
              <a:gd name="T85" fmla="*/ 2147483647 h 32"/>
              <a:gd name="T86" fmla="*/ 0 w 40"/>
              <a:gd name="T87" fmla="*/ 2147483647 h 32"/>
              <a:gd name="T88" fmla="*/ 0 w 40"/>
              <a:gd name="T89" fmla="*/ 2147483647 h 32"/>
              <a:gd name="T90" fmla="*/ 2147483647 w 40"/>
              <a:gd name="T91" fmla="*/ 2147483647 h 32"/>
              <a:gd name="T92" fmla="*/ 2147483647 w 40"/>
              <a:gd name="T93" fmla="*/ 2147483647 h 32"/>
              <a:gd name="T94" fmla="*/ 2147483647 w 40"/>
              <a:gd name="T95" fmla="*/ 2147483647 h 32"/>
              <a:gd name="T96" fmla="*/ 2147483647 w 40"/>
              <a:gd name="T97" fmla="*/ 2147483647 h 32"/>
              <a:gd name="T98" fmla="*/ 2147483647 w 40"/>
              <a:gd name="T99" fmla="*/ 2147483647 h 32"/>
              <a:gd name="T100" fmla="*/ 2147483647 w 40"/>
              <a:gd name="T101" fmla="*/ 2147483647 h 32"/>
              <a:gd name="T102" fmla="*/ 2147483647 w 40"/>
              <a:gd name="T103" fmla="*/ 2147483647 h 32"/>
              <a:gd name="T104" fmla="*/ 2147483647 w 40"/>
              <a:gd name="T105" fmla="*/ 2147483647 h 32"/>
              <a:gd name="T106" fmla="*/ 2147483647 w 40"/>
              <a:gd name="T107" fmla="*/ 2147483647 h 32"/>
              <a:gd name="T108" fmla="*/ 2147483647 w 40"/>
              <a:gd name="T109" fmla="*/ 2147483647 h 32"/>
              <a:gd name="T110" fmla="*/ 0 w 40"/>
              <a:gd name="T111" fmla="*/ 2147483647 h 32"/>
              <a:gd name="T112" fmla="*/ 0 w 40"/>
              <a:gd name="T113" fmla="*/ 2147483647 h 32"/>
              <a:gd name="T114" fmla="*/ 0 w 40"/>
              <a:gd name="T115" fmla="*/ 2147483647 h 32"/>
              <a:gd name="T116" fmla="*/ 0 w 40"/>
              <a:gd name="T117" fmla="*/ 2147483647 h 3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0"/>
              <a:gd name="T178" fmla="*/ 0 h 32"/>
              <a:gd name="T179" fmla="*/ 40 w 40"/>
              <a:gd name="T180" fmla="*/ 32 h 3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0" h="32">
                <a:moveTo>
                  <a:pt x="0" y="16"/>
                </a:moveTo>
                <a:lnTo>
                  <a:pt x="0" y="16"/>
                </a:lnTo>
                <a:lnTo>
                  <a:pt x="0" y="8"/>
                </a:lnTo>
                <a:lnTo>
                  <a:pt x="8" y="8"/>
                </a:lnTo>
                <a:lnTo>
                  <a:pt x="16" y="8"/>
                </a:lnTo>
                <a:lnTo>
                  <a:pt x="16" y="32"/>
                </a:lnTo>
                <a:lnTo>
                  <a:pt x="24" y="24"/>
                </a:lnTo>
                <a:lnTo>
                  <a:pt x="32" y="24"/>
                </a:lnTo>
                <a:lnTo>
                  <a:pt x="32" y="16"/>
                </a:lnTo>
                <a:lnTo>
                  <a:pt x="32" y="8"/>
                </a:lnTo>
                <a:lnTo>
                  <a:pt x="24" y="8"/>
                </a:lnTo>
                <a:lnTo>
                  <a:pt x="24" y="0"/>
                </a:lnTo>
                <a:lnTo>
                  <a:pt x="32" y="8"/>
                </a:lnTo>
                <a:lnTo>
                  <a:pt x="40" y="8"/>
                </a:lnTo>
                <a:lnTo>
                  <a:pt x="40" y="16"/>
                </a:lnTo>
                <a:lnTo>
                  <a:pt x="40" y="24"/>
                </a:lnTo>
                <a:lnTo>
                  <a:pt x="40" y="32"/>
                </a:lnTo>
                <a:lnTo>
                  <a:pt x="32" y="32"/>
                </a:lnTo>
                <a:lnTo>
                  <a:pt x="24" y="32"/>
                </a:lnTo>
                <a:lnTo>
                  <a:pt x="8" y="32"/>
                </a:lnTo>
                <a:lnTo>
                  <a:pt x="0" y="32"/>
                </a:lnTo>
                <a:lnTo>
                  <a:pt x="0" y="24"/>
                </a:lnTo>
                <a:lnTo>
                  <a:pt x="0" y="16"/>
                </a:lnTo>
                <a:lnTo>
                  <a:pt x="0" y="24"/>
                </a:lnTo>
                <a:lnTo>
                  <a:pt x="8" y="24"/>
                </a:lnTo>
                <a:lnTo>
                  <a:pt x="8" y="32"/>
                </a:lnTo>
                <a:lnTo>
                  <a:pt x="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87" name="Freeform 214"/>
          <p:cNvSpPr>
            <a:spLocks/>
          </p:cNvSpPr>
          <p:nvPr/>
        </p:nvSpPr>
        <p:spPr bwMode="auto">
          <a:xfrm>
            <a:off x="3911600" y="4356100"/>
            <a:ext cx="63500" cy="38100"/>
          </a:xfrm>
          <a:custGeom>
            <a:avLst/>
            <a:gdLst>
              <a:gd name="T0" fmla="*/ 2147483647 w 40"/>
              <a:gd name="T1" fmla="*/ 2147483647 h 24"/>
              <a:gd name="T2" fmla="*/ 2147483647 w 40"/>
              <a:gd name="T3" fmla="*/ 2147483647 h 24"/>
              <a:gd name="T4" fmla="*/ 2147483647 w 40"/>
              <a:gd name="T5" fmla="*/ 2147483647 h 24"/>
              <a:gd name="T6" fmla="*/ 2147483647 w 40"/>
              <a:gd name="T7" fmla="*/ 2147483647 h 24"/>
              <a:gd name="T8" fmla="*/ 2147483647 w 40"/>
              <a:gd name="T9" fmla="*/ 2147483647 h 24"/>
              <a:gd name="T10" fmla="*/ 2147483647 w 40"/>
              <a:gd name="T11" fmla="*/ 2147483647 h 24"/>
              <a:gd name="T12" fmla="*/ 2147483647 w 40"/>
              <a:gd name="T13" fmla="*/ 0 h 24"/>
              <a:gd name="T14" fmla="*/ 2147483647 w 40"/>
              <a:gd name="T15" fmla="*/ 2147483647 h 24"/>
              <a:gd name="T16" fmla="*/ 2147483647 w 40"/>
              <a:gd name="T17" fmla="*/ 2147483647 h 24"/>
              <a:gd name="T18" fmla="*/ 2147483647 w 40"/>
              <a:gd name="T19" fmla="*/ 2147483647 h 24"/>
              <a:gd name="T20" fmla="*/ 2147483647 w 40"/>
              <a:gd name="T21" fmla="*/ 2147483647 h 24"/>
              <a:gd name="T22" fmla="*/ 2147483647 w 40"/>
              <a:gd name="T23" fmla="*/ 2147483647 h 24"/>
              <a:gd name="T24" fmla="*/ 2147483647 w 40"/>
              <a:gd name="T25" fmla="*/ 2147483647 h 24"/>
              <a:gd name="T26" fmla="*/ 2147483647 w 40"/>
              <a:gd name="T27" fmla="*/ 2147483647 h 24"/>
              <a:gd name="T28" fmla="*/ 0 w 40"/>
              <a:gd name="T29" fmla="*/ 2147483647 h 24"/>
              <a:gd name="T30" fmla="*/ 0 w 40"/>
              <a:gd name="T31" fmla="*/ 2147483647 h 24"/>
              <a:gd name="T32" fmla="*/ 0 w 40"/>
              <a:gd name="T33" fmla="*/ 2147483647 h 24"/>
              <a:gd name="T34" fmla="*/ 0 w 40"/>
              <a:gd name="T35" fmla="*/ 2147483647 h 24"/>
              <a:gd name="T36" fmla="*/ 0 w 40"/>
              <a:gd name="T37" fmla="*/ 2147483647 h 24"/>
              <a:gd name="T38" fmla="*/ 0 w 40"/>
              <a:gd name="T39" fmla="*/ 0 h 24"/>
              <a:gd name="T40" fmla="*/ 0 w 40"/>
              <a:gd name="T41" fmla="*/ 0 h 24"/>
              <a:gd name="T42" fmla="*/ 0 w 40"/>
              <a:gd name="T43" fmla="*/ 0 h 24"/>
              <a:gd name="T44" fmla="*/ 0 w 40"/>
              <a:gd name="T45" fmla="*/ 0 h 24"/>
              <a:gd name="T46" fmla="*/ 0 w 40"/>
              <a:gd name="T47" fmla="*/ 0 h 24"/>
              <a:gd name="T48" fmla="*/ 2147483647 w 40"/>
              <a:gd name="T49" fmla="*/ 0 h 24"/>
              <a:gd name="T50" fmla="*/ 2147483647 w 40"/>
              <a:gd name="T51" fmla="*/ 0 h 24"/>
              <a:gd name="T52" fmla="*/ 2147483647 w 40"/>
              <a:gd name="T53" fmla="*/ 0 h 24"/>
              <a:gd name="T54" fmla="*/ 0 w 40"/>
              <a:gd name="T55" fmla="*/ 2147483647 h 24"/>
              <a:gd name="T56" fmla="*/ 0 w 40"/>
              <a:gd name="T57" fmla="*/ 2147483647 h 24"/>
              <a:gd name="T58" fmla="*/ 0 w 40"/>
              <a:gd name="T59" fmla="*/ 2147483647 h 24"/>
              <a:gd name="T60" fmla="*/ 0 w 40"/>
              <a:gd name="T61" fmla="*/ 2147483647 h 24"/>
              <a:gd name="T62" fmla="*/ 2147483647 w 40"/>
              <a:gd name="T63" fmla="*/ 2147483647 h 24"/>
              <a:gd name="T64" fmla="*/ 2147483647 w 40"/>
              <a:gd name="T65" fmla="*/ 2147483647 h 24"/>
              <a:gd name="T66" fmla="*/ 2147483647 w 40"/>
              <a:gd name="T67" fmla="*/ 2147483647 h 24"/>
              <a:gd name="T68" fmla="*/ 2147483647 w 40"/>
              <a:gd name="T69" fmla="*/ 2147483647 h 24"/>
              <a:gd name="T70" fmla="*/ 2147483647 w 40"/>
              <a:gd name="T71" fmla="*/ 0 h 24"/>
              <a:gd name="T72" fmla="*/ 2147483647 w 40"/>
              <a:gd name="T73" fmla="*/ 0 h 24"/>
              <a:gd name="T74" fmla="*/ 2147483647 w 40"/>
              <a:gd name="T75" fmla="*/ 0 h 24"/>
              <a:gd name="T76" fmla="*/ 2147483647 w 40"/>
              <a:gd name="T77" fmla="*/ 2147483647 h 24"/>
              <a:gd name="T78" fmla="*/ 2147483647 w 40"/>
              <a:gd name="T79" fmla="*/ 2147483647 h 24"/>
              <a:gd name="T80" fmla="*/ 2147483647 w 40"/>
              <a:gd name="T81" fmla="*/ 2147483647 h 24"/>
              <a:gd name="T82" fmla="*/ 2147483647 w 40"/>
              <a:gd name="T83" fmla="*/ 2147483647 h 24"/>
              <a:gd name="T84" fmla="*/ 2147483647 w 40"/>
              <a:gd name="T85" fmla="*/ 2147483647 h 24"/>
              <a:gd name="T86" fmla="*/ 2147483647 w 40"/>
              <a:gd name="T87" fmla="*/ 2147483647 h 24"/>
              <a:gd name="T88" fmla="*/ 2147483647 w 40"/>
              <a:gd name="T89" fmla="*/ 2147483647 h 24"/>
              <a:gd name="T90" fmla="*/ 2147483647 w 40"/>
              <a:gd name="T91" fmla="*/ 2147483647 h 24"/>
              <a:gd name="T92" fmla="*/ 2147483647 w 40"/>
              <a:gd name="T93" fmla="*/ 2147483647 h 2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0"/>
              <a:gd name="T142" fmla="*/ 0 h 24"/>
              <a:gd name="T143" fmla="*/ 40 w 40"/>
              <a:gd name="T144" fmla="*/ 24 h 2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0" h="24">
                <a:moveTo>
                  <a:pt x="24" y="24"/>
                </a:moveTo>
                <a:lnTo>
                  <a:pt x="24" y="24"/>
                </a:lnTo>
                <a:lnTo>
                  <a:pt x="32" y="16"/>
                </a:lnTo>
                <a:lnTo>
                  <a:pt x="40" y="16"/>
                </a:lnTo>
                <a:lnTo>
                  <a:pt x="40" y="8"/>
                </a:lnTo>
                <a:lnTo>
                  <a:pt x="32" y="0"/>
                </a:lnTo>
                <a:lnTo>
                  <a:pt x="32" y="8"/>
                </a:lnTo>
                <a:lnTo>
                  <a:pt x="24" y="8"/>
                </a:lnTo>
                <a:lnTo>
                  <a:pt x="24" y="16"/>
                </a:lnTo>
                <a:lnTo>
                  <a:pt x="16" y="16"/>
                </a:lnTo>
                <a:lnTo>
                  <a:pt x="16" y="24"/>
                </a:lnTo>
                <a:lnTo>
                  <a:pt x="8" y="24"/>
                </a:lnTo>
                <a:lnTo>
                  <a:pt x="0" y="24"/>
                </a:lnTo>
                <a:lnTo>
                  <a:pt x="0" y="16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0" y="8"/>
                </a:lnTo>
                <a:lnTo>
                  <a:pt x="0" y="16"/>
                </a:lnTo>
                <a:lnTo>
                  <a:pt x="8" y="16"/>
                </a:lnTo>
                <a:lnTo>
                  <a:pt x="16" y="8"/>
                </a:lnTo>
                <a:lnTo>
                  <a:pt x="24" y="0"/>
                </a:lnTo>
                <a:lnTo>
                  <a:pt x="32" y="0"/>
                </a:lnTo>
                <a:lnTo>
                  <a:pt x="40" y="0"/>
                </a:lnTo>
                <a:lnTo>
                  <a:pt x="40" y="8"/>
                </a:lnTo>
                <a:lnTo>
                  <a:pt x="40" y="16"/>
                </a:lnTo>
                <a:lnTo>
                  <a:pt x="40" y="24"/>
                </a:lnTo>
                <a:lnTo>
                  <a:pt x="24" y="24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88" name="Freeform 215"/>
          <p:cNvSpPr>
            <a:spLocks/>
          </p:cNvSpPr>
          <p:nvPr/>
        </p:nvSpPr>
        <p:spPr bwMode="auto">
          <a:xfrm>
            <a:off x="3873500" y="4318000"/>
            <a:ext cx="127000" cy="25400"/>
          </a:xfrm>
          <a:custGeom>
            <a:avLst/>
            <a:gdLst>
              <a:gd name="T0" fmla="*/ 2147483647 w 80"/>
              <a:gd name="T1" fmla="*/ 0 h 16"/>
              <a:gd name="T2" fmla="*/ 2147483647 w 80"/>
              <a:gd name="T3" fmla="*/ 0 h 16"/>
              <a:gd name="T4" fmla="*/ 2147483647 w 80"/>
              <a:gd name="T5" fmla="*/ 0 h 16"/>
              <a:gd name="T6" fmla="*/ 2147483647 w 80"/>
              <a:gd name="T7" fmla="*/ 0 h 16"/>
              <a:gd name="T8" fmla="*/ 2147483647 w 80"/>
              <a:gd name="T9" fmla="*/ 0 h 16"/>
              <a:gd name="T10" fmla="*/ 2147483647 w 80"/>
              <a:gd name="T11" fmla="*/ 0 h 16"/>
              <a:gd name="T12" fmla="*/ 2147483647 w 80"/>
              <a:gd name="T13" fmla="*/ 0 h 16"/>
              <a:gd name="T14" fmla="*/ 2147483647 w 80"/>
              <a:gd name="T15" fmla="*/ 2147483647 h 16"/>
              <a:gd name="T16" fmla="*/ 2147483647 w 80"/>
              <a:gd name="T17" fmla="*/ 2147483647 h 16"/>
              <a:gd name="T18" fmla="*/ 2147483647 w 80"/>
              <a:gd name="T19" fmla="*/ 2147483647 h 16"/>
              <a:gd name="T20" fmla="*/ 2147483647 w 80"/>
              <a:gd name="T21" fmla="*/ 2147483647 h 16"/>
              <a:gd name="T22" fmla="*/ 2147483647 w 80"/>
              <a:gd name="T23" fmla="*/ 2147483647 h 16"/>
              <a:gd name="T24" fmla="*/ 2147483647 w 80"/>
              <a:gd name="T25" fmla="*/ 2147483647 h 16"/>
              <a:gd name="T26" fmla="*/ 2147483647 w 80"/>
              <a:gd name="T27" fmla="*/ 2147483647 h 16"/>
              <a:gd name="T28" fmla="*/ 2147483647 w 80"/>
              <a:gd name="T29" fmla="*/ 2147483647 h 16"/>
              <a:gd name="T30" fmla="*/ 2147483647 w 80"/>
              <a:gd name="T31" fmla="*/ 2147483647 h 16"/>
              <a:gd name="T32" fmla="*/ 2147483647 w 80"/>
              <a:gd name="T33" fmla="*/ 2147483647 h 16"/>
              <a:gd name="T34" fmla="*/ 2147483647 w 80"/>
              <a:gd name="T35" fmla="*/ 2147483647 h 16"/>
              <a:gd name="T36" fmla="*/ 2147483647 w 80"/>
              <a:gd name="T37" fmla="*/ 2147483647 h 16"/>
              <a:gd name="T38" fmla="*/ 2147483647 w 80"/>
              <a:gd name="T39" fmla="*/ 2147483647 h 16"/>
              <a:gd name="T40" fmla="*/ 2147483647 w 80"/>
              <a:gd name="T41" fmla="*/ 2147483647 h 16"/>
              <a:gd name="T42" fmla="*/ 2147483647 w 80"/>
              <a:gd name="T43" fmla="*/ 2147483647 h 16"/>
              <a:gd name="T44" fmla="*/ 2147483647 w 80"/>
              <a:gd name="T45" fmla="*/ 2147483647 h 16"/>
              <a:gd name="T46" fmla="*/ 2147483647 w 80"/>
              <a:gd name="T47" fmla="*/ 2147483647 h 16"/>
              <a:gd name="T48" fmla="*/ 2147483647 w 80"/>
              <a:gd name="T49" fmla="*/ 2147483647 h 16"/>
              <a:gd name="T50" fmla="*/ 0 w 80"/>
              <a:gd name="T51" fmla="*/ 2147483647 h 16"/>
              <a:gd name="T52" fmla="*/ 0 w 80"/>
              <a:gd name="T53" fmla="*/ 2147483647 h 16"/>
              <a:gd name="T54" fmla="*/ 0 w 80"/>
              <a:gd name="T55" fmla="*/ 2147483647 h 16"/>
              <a:gd name="T56" fmla="*/ 0 w 80"/>
              <a:gd name="T57" fmla="*/ 2147483647 h 16"/>
              <a:gd name="T58" fmla="*/ 2147483647 w 80"/>
              <a:gd name="T59" fmla="*/ 2147483647 h 16"/>
              <a:gd name="T60" fmla="*/ 2147483647 w 80"/>
              <a:gd name="T61" fmla="*/ 2147483647 h 16"/>
              <a:gd name="T62" fmla="*/ 2147483647 w 80"/>
              <a:gd name="T63" fmla="*/ 2147483647 h 16"/>
              <a:gd name="T64" fmla="*/ 2147483647 w 80"/>
              <a:gd name="T65" fmla="*/ 0 h 16"/>
              <a:gd name="T66" fmla="*/ 2147483647 w 80"/>
              <a:gd name="T67" fmla="*/ 0 h 1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80"/>
              <a:gd name="T103" fmla="*/ 0 h 16"/>
              <a:gd name="T104" fmla="*/ 80 w 80"/>
              <a:gd name="T105" fmla="*/ 16 h 1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80" h="16">
                <a:moveTo>
                  <a:pt x="40" y="0"/>
                </a:moveTo>
                <a:lnTo>
                  <a:pt x="48" y="0"/>
                </a:lnTo>
                <a:lnTo>
                  <a:pt x="56" y="0"/>
                </a:lnTo>
                <a:lnTo>
                  <a:pt x="64" y="0"/>
                </a:lnTo>
                <a:lnTo>
                  <a:pt x="72" y="8"/>
                </a:lnTo>
                <a:lnTo>
                  <a:pt x="80" y="8"/>
                </a:lnTo>
                <a:lnTo>
                  <a:pt x="80" y="16"/>
                </a:lnTo>
                <a:lnTo>
                  <a:pt x="72" y="16"/>
                </a:lnTo>
                <a:lnTo>
                  <a:pt x="72" y="8"/>
                </a:lnTo>
                <a:lnTo>
                  <a:pt x="56" y="8"/>
                </a:lnTo>
                <a:lnTo>
                  <a:pt x="40" y="8"/>
                </a:lnTo>
                <a:lnTo>
                  <a:pt x="32" y="8"/>
                </a:lnTo>
                <a:lnTo>
                  <a:pt x="24" y="8"/>
                </a:lnTo>
                <a:lnTo>
                  <a:pt x="8" y="8"/>
                </a:lnTo>
                <a:lnTo>
                  <a:pt x="0" y="16"/>
                </a:lnTo>
                <a:lnTo>
                  <a:pt x="8" y="8"/>
                </a:lnTo>
                <a:lnTo>
                  <a:pt x="16" y="8"/>
                </a:lnTo>
                <a:lnTo>
                  <a:pt x="24" y="0"/>
                </a:lnTo>
                <a:lnTo>
                  <a:pt x="4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0680" name="CEB0530B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54229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681" name="84BB8A67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42037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682" name="B2A8DA03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1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683" name="6F1BD51E.WAV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994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684" name="95383D8B.WAV">
            <a:hlinkClick r:id="" action="ppaction://media"/>
          </p:cNvPr>
          <p:cNvPicPr>
            <a:picLocks noRot="1"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601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894" name="Group 221"/>
          <p:cNvGrpSpPr>
            <a:grpSpLocks/>
          </p:cNvGrpSpPr>
          <p:nvPr/>
        </p:nvGrpSpPr>
        <p:grpSpPr bwMode="auto">
          <a:xfrm>
            <a:off x="304800" y="2133600"/>
            <a:ext cx="2838450" cy="3351213"/>
            <a:chOff x="144" y="2119"/>
            <a:chExt cx="1742" cy="2056"/>
          </a:xfrm>
        </p:grpSpPr>
        <p:sp>
          <p:nvSpPr>
            <p:cNvPr id="33926" name="Rectangle 222"/>
            <p:cNvSpPr>
              <a:spLocks noChangeArrowheads="1"/>
            </p:cNvSpPr>
            <p:nvPr/>
          </p:nvSpPr>
          <p:spPr bwMode="auto">
            <a:xfrm>
              <a:off x="832" y="3001"/>
              <a:ext cx="33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F</a:t>
              </a:r>
              <a:endParaRPr lang="en-US" sz="2400"/>
            </a:p>
          </p:txBody>
        </p:sp>
        <p:sp>
          <p:nvSpPr>
            <p:cNvPr id="33927" name="Rectangle 223"/>
            <p:cNvSpPr>
              <a:spLocks noChangeArrowheads="1"/>
            </p:cNvSpPr>
            <p:nvPr/>
          </p:nvSpPr>
          <p:spPr bwMode="auto">
            <a:xfrm>
              <a:off x="860" y="3001"/>
              <a:ext cx="19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r</a:t>
              </a:r>
              <a:endParaRPr lang="en-US" sz="2400"/>
            </a:p>
          </p:txBody>
        </p:sp>
        <p:sp>
          <p:nvSpPr>
            <p:cNvPr id="33928" name="Rectangle 224"/>
            <p:cNvSpPr>
              <a:spLocks noChangeArrowheads="1"/>
            </p:cNvSpPr>
            <p:nvPr/>
          </p:nvSpPr>
          <p:spPr bwMode="auto">
            <a:xfrm>
              <a:off x="876" y="3001"/>
              <a:ext cx="3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e</a:t>
              </a:r>
              <a:endParaRPr lang="en-US" sz="2400"/>
            </a:p>
          </p:txBody>
        </p:sp>
        <p:sp>
          <p:nvSpPr>
            <p:cNvPr id="33929" name="Rectangle 225"/>
            <p:cNvSpPr>
              <a:spLocks noChangeArrowheads="1"/>
            </p:cNvSpPr>
            <p:nvPr/>
          </p:nvSpPr>
          <p:spPr bwMode="auto">
            <a:xfrm>
              <a:off x="902" y="3001"/>
              <a:ext cx="3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q</a:t>
              </a:r>
              <a:endParaRPr lang="en-US" sz="2400"/>
            </a:p>
          </p:txBody>
        </p:sp>
        <p:sp>
          <p:nvSpPr>
            <p:cNvPr id="33930" name="Rectangle 226"/>
            <p:cNvSpPr>
              <a:spLocks noChangeArrowheads="1"/>
            </p:cNvSpPr>
            <p:nvPr/>
          </p:nvSpPr>
          <p:spPr bwMode="auto">
            <a:xfrm>
              <a:off x="929" y="3001"/>
              <a:ext cx="3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u</a:t>
              </a:r>
              <a:endParaRPr lang="en-US" sz="2400"/>
            </a:p>
          </p:txBody>
        </p:sp>
        <p:sp>
          <p:nvSpPr>
            <p:cNvPr id="33931" name="Rectangle 227"/>
            <p:cNvSpPr>
              <a:spLocks noChangeArrowheads="1"/>
            </p:cNvSpPr>
            <p:nvPr/>
          </p:nvSpPr>
          <p:spPr bwMode="auto">
            <a:xfrm>
              <a:off x="955" y="3001"/>
              <a:ext cx="3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e</a:t>
              </a:r>
              <a:endParaRPr lang="en-US" sz="2400"/>
            </a:p>
          </p:txBody>
        </p:sp>
        <p:sp>
          <p:nvSpPr>
            <p:cNvPr id="33932" name="Rectangle 228"/>
            <p:cNvSpPr>
              <a:spLocks noChangeArrowheads="1"/>
            </p:cNvSpPr>
            <p:nvPr/>
          </p:nvSpPr>
          <p:spPr bwMode="auto">
            <a:xfrm>
              <a:off x="982" y="3001"/>
              <a:ext cx="3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n</a:t>
              </a:r>
              <a:endParaRPr lang="en-US" sz="2400"/>
            </a:p>
          </p:txBody>
        </p:sp>
        <p:sp>
          <p:nvSpPr>
            <p:cNvPr id="33933" name="Rectangle 229"/>
            <p:cNvSpPr>
              <a:spLocks noChangeArrowheads="1"/>
            </p:cNvSpPr>
            <p:nvPr/>
          </p:nvSpPr>
          <p:spPr bwMode="auto">
            <a:xfrm>
              <a:off x="1009" y="3001"/>
              <a:ext cx="27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c</a:t>
              </a:r>
              <a:endParaRPr lang="en-US" sz="2400"/>
            </a:p>
          </p:txBody>
        </p:sp>
        <p:sp>
          <p:nvSpPr>
            <p:cNvPr id="33934" name="Rectangle 230"/>
            <p:cNvSpPr>
              <a:spLocks noChangeArrowheads="1"/>
            </p:cNvSpPr>
            <p:nvPr/>
          </p:nvSpPr>
          <p:spPr bwMode="auto">
            <a:xfrm>
              <a:off x="1036" y="3001"/>
              <a:ext cx="28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y</a:t>
              </a:r>
              <a:endParaRPr lang="en-US" sz="2400"/>
            </a:p>
          </p:txBody>
        </p:sp>
        <p:sp>
          <p:nvSpPr>
            <p:cNvPr id="33935" name="Rectangle 231"/>
            <p:cNvSpPr>
              <a:spLocks noChangeArrowheads="1"/>
            </p:cNvSpPr>
            <p:nvPr/>
          </p:nvSpPr>
          <p:spPr bwMode="auto">
            <a:xfrm>
              <a:off x="1062" y="3001"/>
              <a:ext cx="15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 </a:t>
              </a:r>
              <a:endParaRPr lang="en-US" sz="2400"/>
            </a:p>
          </p:txBody>
        </p:sp>
        <p:sp>
          <p:nvSpPr>
            <p:cNvPr id="33936" name="Rectangle 232"/>
            <p:cNvSpPr>
              <a:spLocks noChangeArrowheads="1"/>
            </p:cNvSpPr>
            <p:nvPr/>
          </p:nvSpPr>
          <p:spPr bwMode="auto">
            <a:xfrm>
              <a:off x="1072" y="3001"/>
              <a:ext cx="19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(</a:t>
              </a:r>
              <a:endParaRPr lang="en-US" sz="2400"/>
            </a:p>
          </p:txBody>
        </p:sp>
        <p:sp>
          <p:nvSpPr>
            <p:cNvPr id="33937" name="Rectangle 233"/>
            <p:cNvSpPr>
              <a:spLocks noChangeArrowheads="1"/>
            </p:cNvSpPr>
            <p:nvPr/>
          </p:nvSpPr>
          <p:spPr bwMode="auto">
            <a:xfrm>
              <a:off x="1087" y="3001"/>
              <a:ext cx="27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k</a:t>
              </a:r>
              <a:endParaRPr lang="en-US" sz="2400"/>
            </a:p>
          </p:txBody>
        </p:sp>
        <p:sp>
          <p:nvSpPr>
            <p:cNvPr id="33938" name="Rectangle 234"/>
            <p:cNvSpPr>
              <a:spLocks noChangeArrowheads="1"/>
            </p:cNvSpPr>
            <p:nvPr/>
          </p:nvSpPr>
          <p:spPr bwMode="auto">
            <a:xfrm>
              <a:off x="1115" y="3001"/>
              <a:ext cx="39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H</a:t>
              </a:r>
              <a:endParaRPr lang="en-US" sz="2400"/>
            </a:p>
          </p:txBody>
        </p:sp>
        <p:sp>
          <p:nvSpPr>
            <p:cNvPr id="33939" name="Rectangle 235"/>
            <p:cNvSpPr>
              <a:spLocks noChangeArrowheads="1"/>
            </p:cNvSpPr>
            <p:nvPr/>
          </p:nvSpPr>
          <p:spPr bwMode="auto">
            <a:xfrm>
              <a:off x="1147" y="3001"/>
              <a:ext cx="27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z</a:t>
              </a:r>
              <a:endParaRPr lang="en-US" sz="2400"/>
            </a:p>
          </p:txBody>
        </p:sp>
        <p:sp>
          <p:nvSpPr>
            <p:cNvPr id="33940" name="Rectangle 236"/>
            <p:cNvSpPr>
              <a:spLocks noChangeArrowheads="1"/>
            </p:cNvSpPr>
            <p:nvPr/>
          </p:nvSpPr>
          <p:spPr bwMode="auto">
            <a:xfrm>
              <a:off x="1173" y="3001"/>
              <a:ext cx="18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)</a:t>
              </a:r>
              <a:endParaRPr lang="en-US" sz="2400"/>
            </a:p>
          </p:txBody>
        </p:sp>
        <p:pic>
          <p:nvPicPr>
            <p:cNvPr id="33941" name="Picture 237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306"/>
              <a:ext cx="17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42" name="Picture 238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" y="2306"/>
              <a:ext cx="17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43" name="Picture 239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" y="2306"/>
              <a:ext cx="171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44" name="Picture 240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" y="2306"/>
              <a:ext cx="171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45" name="Picture 241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" y="2306"/>
              <a:ext cx="17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46" name="Picture 242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" y="2306"/>
              <a:ext cx="17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47" name="Picture 243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" y="2306"/>
              <a:ext cx="17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48" name="Picture 244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" y="2306"/>
              <a:ext cx="17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49" name="Picture 245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476"/>
              <a:ext cx="17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50" name="Picture 246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" y="2476"/>
              <a:ext cx="17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51" name="Picture 247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" y="2476"/>
              <a:ext cx="171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52" name="Picture 248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" y="2476"/>
              <a:ext cx="171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53" name="Picture 249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" y="2476"/>
              <a:ext cx="17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54" name="Picture 250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" y="2476"/>
              <a:ext cx="17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55" name="Picture 251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" y="2476"/>
              <a:ext cx="17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56" name="Picture 252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" y="2476"/>
              <a:ext cx="17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57" name="Picture 253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647"/>
              <a:ext cx="17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58" name="Picture 254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" y="2647"/>
              <a:ext cx="17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59" name="Picture 255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" y="2647"/>
              <a:ext cx="171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60" name="Picture 256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" y="2647"/>
              <a:ext cx="171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61" name="Picture 257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" y="2647"/>
              <a:ext cx="17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62" name="Picture 258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" y="2647"/>
              <a:ext cx="17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63" name="Picture 259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" y="2647"/>
              <a:ext cx="17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64" name="Picture 260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" y="2647"/>
              <a:ext cx="17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65" name="Picture 261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" y="2817"/>
              <a:ext cx="17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66" name="Picture 262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" y="2817"/>
              <a:ext cx="171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67" name="Picture 263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" y="2817"/>
              <a:ext cx="171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68" name="Picture 264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" y="2817"/>
              <a:ext cx="17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69" name="Picture 265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" y="2817"/>
              <a:ext cx="17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70" name="Picture 266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" y="2817"/>
              <a:ext cx="17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71" name="Picture 267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" y="2817"/>
              <a:ext cx="17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72" name="Picture 268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647"/>
              <a:ext cx="17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73" name="Picture 269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" y="2647"/>
              <a:ext cx="17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74" name="Picture 270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" y="2647"/>
              <a:ext cx="171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75" name="Picture 271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" y="2647"/>
              <a:ext cx="171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76" name="Picture 27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" y="2647"/>
              <a:ext cx="17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77" name="Picture 273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" y="2647"/>
              <a:ext cx="17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78" name="Picture 274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" y="2647"/>
              <a:ext cx="17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79" name="Picture 275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" y="2647"/>
              <a:ext cx="17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80" name="Picture 276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" y="2817"/>
              <a:ext cx="17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81" name="Picture 277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" y="2817"/>
              <a:ext cx="171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82" name="Picture 278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" y="2817"/>
              <a:ext cx="171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83" name="Picture 279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" y="2817"/>
              <a:ext cx="17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84" name="Picture 280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" y="2817"/>
              <a:ext cx="17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85" name="Picture 281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" y="2817"/>
              <a:ext cx="17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86" name="Picture 28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" y="2817"/>
              <a:ext cx="17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987" name="Line 283"/>
            <p:cNvSpPr>
              <a:spLocks noChangeShapeType="1"/>
            </p:cNvSpPr>
            <p:nvPr/>
          </p:nvSpPr>
          <p:spPr bwMode="auto">
            <a:xfrm flipV="1">
              <a:off x="431" y="2897"/>
              <a:ext cx="1" cy="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88" name="Line 284"/>
            <p:cNvSpPr>
              <a:spLocks noChangeShapeType="1"/>
            </p:cNvSpPr>
            <p:nvPr/>
          </p:nvSpPr>
          <p:spPr bwMode="auto">
            <a:xfrm flipV="1">
              <a:off x="703" y="2897"/>
              <a:ext cx="1" cy="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89" name="Line 285"/>
            <p:cNvSpPr>
              <a:spLocks noChangeShapeType="1"/>
            </p:cNvSpPr>
            <p:nvPr/>
          </p:nvSpPr>
          <p:spPr bwMode="auto">
            <a:xfrm>
              <a:off x="980" y="2897"/>
              <a:ext cx="1" cy="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90" name="Line 286"/>
            <p:cNvSpPr>
              <a:spLocks noChangeShapeType="1"/>
            </p:cNvSpPr>
            <p:nvPr/>
          </p:nvSpPr>
          <p:spPr bwMode="auto">
            <a:xfrm>
              <a:off x="1257" y="2897"/>
              <a:ext cx="0" cy="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91" name="Line 287"/>
            <p:cNvSpPr>
              <a:spLocks noChangeShapeType="1"/>
            </p:cNvSpPr>
            <p:nvPr/>
          </p:nvSpPr>
          <p:spPr bwMode="auto">
            <a:xfrm flipV="1">
              <a:off x="1533" y="2897"/>
              <a:ext cx="1" cy="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92" name="Line 288"/>
            <p:cNvSpPr>
              <a:spLocks noChangeShapeType="1"/>
            </p:cNvSpPr>
            <p:nvPr/>
          </p:nvSpPr>
          <p:spPr bwMode="auto">
            <a:xfrm>
              <a:off x="442" y="2349"/>
              <a:ext cx="5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93" name="Line 289"/>
            <p:cNvSpPr>
              <a:spLocks noChangeShapeType="1"/>
            </p:cNvSpPr>
            <p:nvPr/>
          </p:nvSpPr>
          <p:spPr bwMode="auto">
            <a:xfrm>
              <a:off x="517" y="2349"/>
              <a:ext cx="5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94" name="Line 290"/>
            <p:cNvSpPr>
              <a:spLocks noChangeShapeType="1"/>
            </p:cNvSpPr>
            <p:nvPr/>
          </p:nvSpPr>
          <p:spPr bwMode="auto">
            <a:xfrm>
              <a:off x="591" y="2349"/>
              <a:ext cx="5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95" name="Line 291"/>
            <p:cNvSpPr>
              <a:spLocks noChangeShapeType="1"/>
            </p:cNvSpPr>
            <p:nvPr/>
          </p:nvSpPr>
          <p:spPr bwMode="auto">
            <a:xfrm>
              <a:off x="666" y="2349"/>
              <a:ext cx="5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96" name="Line 292"/>
            <p:cNvSpPr>
              <a:spLocks noChangeShapeType="1"/>
            </p:cNvSpPr>
            <p:nvPr/>
          </p:nvSpPr>
          <p:spPr bwMode="auto">
            <a:xfrm flipV="1">
              <a:off x="740" y="2343"/>
              <a:ext cx="54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97" name="Line 293"/>
            <p:cNvSpPr>
              <a:spLocks noChangeShapeType="1"/>
            </p:cNvSpPr>
            <p:nvPr/>
          </p:nvSpPr>
          <p:spPr bwMode="auto">
            <a:xfrm>
              <a:off x="815" y="2343"/>
              <a:ext cx="5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98" name="Line 294"/>
            <p:cNvSpPr>
              <a:spLocks noChangeShapeType="1"/>
            </p:cNvSpPr>
            <p:nvPr/>
          </p:nvSpPr>
          <p:spPr bwMode="auto">
            <a:xfrm>
              <a:off x="889" y="2343"/>
              <a:ext cx="5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99" name="Line 295"/>
            <p:cNvSpPr>
              <a:spLocks noChangeShapeType="1"/>
            </p:cNvSpPr>
            <p:nvPr/>
          </p:nvSpPr>
          <p:spPr bwMode="auto">
            <a:xfrm>
              <a:off x="964" y="2343"/>
              <a:ext cx="5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00" name="Line 296"/>
            <p:cNvSpPr>
              <a:spLocks noChangeShapeType="1"/>
            </p:cNvSpPr>
            <p:nvPr/>
          </p:nvSpPr>
          <p:spPr bwMode="auto">
            <a:xfrm>
              <a:off x="1038" y="2343"/>
              <a:ext cx="5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01" name="Line 297"/>
            <p:cNvSpPr>
              <a:spLocks noChangeShapeType="1"/>
            </p:cNvSpPr>
            <p:nvPr/>
          </p:nvSpPr>
          <p:spPr bwMode="auto">
            <a:xfrm>
              <a:off x="1113" y="2343"/>
              <a:ext cx="5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02" name="Line 298"/>
            <p:cNvSpPr>
              <a:spLocks noChangeShapeType="1"/>
            </p:cNvSpPr>
            <p:nvPr/>
          </p:nvSpPr>
          <p:spPr bwMode="auto">
            <a:xfrm>
              <a:off x="1187" y="2343"/>
              <a:ext cx="5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03" name="Line 299"/>
            <p:cNvSpPr>
              <a:spLocks noChangeShapeType="1"/>
            </p:cNvSpPr>
            <p:nvPr/>
          </p:nvSpPr>
          <p:spPr bwMode="auto">
            <a:xfrm>
              <a:off x="1262" y="2343"/>
              <a:ext cx="5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04" name="Line 300"/>
            <p:cNvSpPr>
              <a:spLocks noChangeShapeType="1"/>
            </p:cNvSpPr>
            <p:nvPr/>
          </p:nvSpPr>
          <p:spPr bwMode="auto">
            <a:xfrm>
              <a:off x="1336" y="2343"/>
              <a:ext cx="5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05" name="Line 301"/>
            <p:cNvSpPr>
              <a:spLocks noChangeShapeType="1"/>
            </p:cNvSpPr>
            <p:nvPr/>
          </p:nvSpPr>
          <p:spPr bwMode="auto">
            <a:xfrm>
              <a:off x="1411" y="2343"/>
              <a:ext cx="5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06" name="Line 302"/>
            <p:cNvSpPr>
              <a:spLocks noChangeShapeType="1"/>
            </p:cNvSpPr>
            <p:nvPr/>
          </p:nvSpPr>
          <p:spPr bwMode="auto">
            <a:xfrm>
              <a:off x="1486" y="2343"/>
              <a:ext cx="5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07" name="Freeform 303"/>
            <p:cNvSpPr>
              <a:spLocks/>
            </p:cNvSpPr>
            <p:nvPr/>
          </p:nvSpPr>
          <p:spPr bwMode="auto">
            <a:xfrm>
              <a:off x="1560" y="2343"/>
              <a:ext cx="26" cy="1"/>
            </a:xfrm>
            <a:custGeom>
              <a:avLst/>
              <a:gdLst>
                <a:gd name="T0" fmla="*/ 0 w 30"/>
                <a:gd name="T1" fmla="*/ 0 h 1"/>
                <a:gd name="T2" fmla="*/ 15 w 30"/>
                <a:gd name="T3" fmla="*/ 0 h 1"/>
                <a:gd name="T4" fmla="*/ 15 w 30"/>
                <a:gd name="T5" fmla="*/ 0 h 1"/>
                <a:gd name="T6" fmla="*/ 15 w 30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1"/>
                <a:gd name="T14" fmla="*/ 30 w 30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1">
                  <a:moveTo>
                    <a:pt x="0" y="0"/>
                  </a:moveTo>
                  <a:lnTo>
                    <a:pt x="3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08" name="Line 304"/>
            <p:cNvSpPr>
              <a:spLocks noChangeShapeType="1"/>
            </p:cNvSpPr>
            <p:nvPr/>
          </p:nvSpPr>
          <p:spPr bwMode="auto">
            <a:xfrm>
              <a:off x="761" y="2365"/>
              <a:ext cx="1" cy="1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09" name="Freeform 305"/>
            <p:cNvSpPr>
              <a:spLocks/>
            </p:cNvSpPr>
            <p:nvPr/>
          </p:nvSpPr>
          <p:spPr bwMode="auto">
            <a:xfrm>
              <a:off x="756" y="2349"/>
              <a:ext cx="10" cy="16"/>
            </a:xfrm>
            <a:custGeom>
              <a:avLst/>
              <a:gdLst>
                <a:gd name="T0" fmla="*/ 3 w 12"/>
                <a:gd name="T1" fmla="*/ 0 h 18"/>
                <a:gd name="T2" fmla="*/ 0 w 12"/>
                <a:gd name="T3" fmla="*/ 10 h 18"/>
                <a:gd name="T4" fmla="*/ 0 w 12"/>
                <a:gd name="T5" fmla="*/ 10 h 18"/>
                <a:gd name="T6" fmla="*/ 5 w 12"/>
                <a:gd name="T7" fmla="*/ 10 h 18"/>
                <a:gd name="T8" fmla="*/ 5 w 12"/>
                <a:gd name="T9" fmla="*/ 10 h 18"/>
                <a:gd name="T10" fmla="*/ 3 w 12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8"/>
                <a:gd name="T20" fmla="*/ 12 w 12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8">
                  <a:moveTo>
                    <a:pt x="6" y="0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10" name="Freeform 306"/>
            <p:cNvSpPr>
              <a:spLocks/>
            </p:cNvSpPr>
            <p:nvPr/>
          </p:nvSpPr>
          <p:spPr bwMode="auto">
            <a:xfrm>
              <a:off x="756" y="2508"/>
              <a:ext cx="10" cy="16"/>
            </a:xfrm>
            <a:custGeom>
              <a:avLst/>
              <a:gdLst>
                <a:gd name="T0" fmla="*/ 3 w 12"/>
                <a:gd name="T1" fmla="*/ 10 h 18"/>
                <a:gd name="T2" fmla="*/ 5 w 12"/>
                <a:gd name="T3" fmla="*/ 0 h 18"/>
                <a:gd name="T4" fmla="*/ 5 w 12"/>
                <a:gd name="T5" fmla="*/ 0 h 18"/>
                <a:gd name="T6" fmla="*/ 0 w 12"/>
                <a:gd name="T7" fmla="*/ 0 h 18"/>
                <a:gd name="T8" fmla="*/ 0 w 12"/>
                <a:gd name="T9" fmla="*/ 0 h 18"/>
                <a:gd name="T10" fmla="*/ 3 w 12"/>
                <a:gd name="T11" fmla="*/ 1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8"/>
                <a:gd name="T20" fmla="*/ 12 w 12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8">
                  <a:moveTo>
                    <a:pt x="6" y="18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11" name="Rectangle 307"/>
            <p:cNvSpPr>
              <a:spLocks noChangeArrowheads="1"/>
            </p:cNvSpPr>
            <p:nvPr/>
          </p:nvSpPr>
          <p:spPr bwMode="auto">
            <a:xfrm>
              <a:off x="779" y="2388"/>
              <a:ext cx="41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Geneva" charset="0"/>
                </a:rPr>
                <a:t>∆</a:t>
              </a:r>
              <a:endParaRPr lang="en-US" sz="2400"/>
            </a:p>
          </p:txBody>
        </p:sp>
        <p:sp>
          <p:nvSpPr>
            <p:cNvPr id="34012" name="Rectangle 308"/>
            <p:cNvSpPr>
              <a:spLocks noChangeArrowheads="1"/>
            </p:cNvSpPr>
            <p:nvPr/>
          </p:nvSpPr>
          <p:spPr bwMode="auto">
            <a:xfrm>
              <a:off x="817" y="2388"/>
              <a:ext cx="40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Geneva" charset="0"/>
                </a:rPr>
                <a:t>A</a:t>
              </a:r>
              <a:endParaRPr lang="en-US" sz="2400"/>
            </a:p>
          </p:txBody>
        </p:sp>
        <p:pic>
          <p:nvPicPr>
            <p:cNvPr id="34013" name="Picture 309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306"/>
              <a:ext cx="17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014" name="Picture 310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" y="2306"/>
              <a:ext cx="17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015" name="Picture 311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" y="2306"/>
              <a:ext cx="171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016" name="Picture 3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" y="2306"/>
              <a:ext cx="171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017" name="Picture 313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" y="2306"/>
              <a:ext cx="17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018" name="Picture 314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" y="2306"/>
              <a:ext cx="17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019" name="Picture 315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" y="2306"/>
              <a:ext cx="17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020" name="Picture 316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" y="2306"/>
              <a:ext cx="17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021" name="Picture 317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476"/>
              <a:ext cx="17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022" name="Picture 318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" y="2476"/>
              <a:ext cx="17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023" name="Picture 319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" y="2476"/>
              <a:ext cx="171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024" name="Picture 320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" y="2476"/>
              <a:ext cx="171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025" name="Picture 321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" y="2476"/>
              <a:ext cx="17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026" name="Picture 32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" y="2476"/>
              <a:ext cx="17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027" name="Picture 323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" y="2476"/>
              <a:ext cx="17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028" name="Picture 324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" y="2476"/>
              <a:ext cx="17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029" name="Picture 325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647"/>
              <a:ext cx="17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030" name="Picture 326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" y="2647"/>
              <a:ext cx="17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031" name="Picture 327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" y="2647"/>
              <a:ext cx="171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032" name="Picture 328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" y="2647"/>
              <a:ext cx="171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033" name="Picture 329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" y="2647"/>
              <a:ext cx="17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034" name="Picture 330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" y="2647"/>
              <a:ext cx="17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035" name="Picture 331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" y="2647"/>
              <a:ext cx="17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036" name="Picture 33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" y="2647"/>
              <a:ext cx="17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037" name="Freeform 333"/>
            <p:cNvSpPr>
              <a:spLocks/>
            </p:cNvSpPr>
            <p:nvPr/>
          </p:nvSpPr>
          <p:spPr bwMode="auto">
            <a:xfrm>
              <a:off x="149" y="2343"/>
              <a:ext cx="1656" cy="368"/>
            </a:xfrm>
            <a:custGeom>
              <a:avLst/>
              <a:gdLst>
                <a:gd name="T0" fmla="*/ 991 w 1878"/>
                <a:gd name="T1" fmla="*/ 223 h 417"/>
                <a:gd name="T2" fmla="*/ 969 w 1878"/>
                <a:gd name="T3" fmla="*/ 214 h 417"/>
                <a:gd name="T4" fmla="*/ 956 w 1878"/>
                <a:gd name="T5" fmla="*/ 200 h 417"/>
                <a:gd name="T6" fmla="*/ 937 w 1878"/>
                <a:gd name="T7" fmla="*/ 168 h 417"/>
                <a:gd name="T8" fmla="*/ 927 w 1878"/>
                <a:gd name="T9" fmla="*/ 149 h 417"/>
                <a:gd name="T10" fmla="*/ 907 w 1878"/>
                <a:gd name="T11" fmla="*/ 102 h 417"/>
                <a:gd name="T12" fmla="*/ 896 w 1878"/>
                <a:gd name="T13" fmla="*/ 80 h 417"/>
                <a:gd name="T14" fmla="*/ 876 w 1878"/>
                <a:gd name="T15" fmla="*/ 38 h 417"/>
                <a:gd name="T16" fmla="*/ 866 w 1878"/>
                <a:gd name="T17" fmla="*/ 26 h 417"/>
                <a:gd name="T18" fmla="*/ 840 w 1878"/>
                <a:gd name="T19" fmla="*/ 7 h 417"/>
                <a:gd name="T20" fmla="*/ 833 w 1878"/>
                <a:gd name="T21" fmla="*/ 0 h 417"/>
                <a:gd name="T22" fmla="*/ 811 w 1878"/>
                <a:gd name="T23" fmla="*/ 7 h 417"/>
                <a:gd name="T24" fmla="*/ 798 w 1878"/>
                <a:gd name="T25" fmla="*/ 16 h 417"/>
                <a:gd name="T26" fmla="*/ 780 w 1878"/>
                <a:gd name="T27" fmla="*/ 42 h 417"/>
                <a:gd name="T28" fmla="*/ 769 w 1878"/>
                <a:gd name="T29" fmla="*/ 62 h 417"/>
                <a:gd name="T30" fmla="*/ 747 w 1878"/>
                <a:gd name="T31" fmla="*/ 107 h 417"/>
                <a:gd name="T32" fmla="*/ 738 w 1878"/>
                <a:gd name="T33" fmla="*/ 125 h 417"/>
                <a:gd name="T34" fmla="*/ 718 w 1878"/>
                <a:gd name="T35" fmla="*/ 168 h 417"/>
                <a:gd name="T36" fmla="*/ 705 w 1878"/>
                <a:gd name="T37" fmla="*/ 188 h 417"/>
                <a:gd name="T38" fmla="*/ 683 w 1878"/>
                <a:gd name="T39" fmla="*/ 214 h 417"/>
                <a:gd name="T40" fmla="*/ 675 w 1878"/>
                <a:gd name="T41" fmla="*/ 220 h 417"/>
                <a:gd name="T42" fmla="*/ 653 w 1878"/>
                <a:gd name="T43" fmla="*/ 223 h 417"/>
                <a:gd name="T44" fmla="*/ 644 w 1878"/>
                <a:gd name="T45" fmla="*/ 214 h 417"/>
                <a:gd name="T46" fmla="*/ 622 w 1878"/>
                <a:gd name="T47" fmla="*/ 190 h 417"/>
                <a:gd name="T48" fmla="*/ 608 w 1878"/>
                <a:gd name="T49" fmla="*/ 175 h 417"/>
                <a:gd name="T50" fmla="*/ 589 w 1878"/>
                <a:gd name="T51" fmla="*/ 131 h 417"/>
                <a:gd name="T52" fmla="*/ 580 w 1878"/>
                <a:gd name="T53" fmla="*/ 113 h 417"/>
                <a:gd name="T54" fmla="*/ 560 w 1878"/>
                <a:gd name="T55" fmla="*/ 68 h 417"/>
                <a:gd name="T56" fmla="*/ 548 w 1878"/>
                <a:gd name="T57" fmla="*/ 49 h 417"/>
                <a:gd name="T58" fmla="*/ 528 w 1878"/>
                <a:gd name="T59" fmla="*/ 16 h 417"/>
                <a:gd name="T60" fmla="*/ 515 w 1878"/>
                <a:gd name="T61" fmla="*/ 7 h 417"/>
                <a:gd name="T62" fmla="*/ 493 w 1878"/>
                <a:gd name="T63" fmla="*/ 0 h 417"/>
                <a:gd name="T64" fmla="*/ 486 w 1878"/>
                <a:gd name="T65" fmla="*/ 4 h 417"/>
                <a:gd name="T66" fmla="*/ 463 w 1878"/>
                <a:gd name="T67" fmla="*/ 23 h 417"/>
                <a:gd name="T68" fmla="*/ 451 w 1878"/>
                <a:gd name="T69" fmla="*/ 35 h 417"/>
                <a:gd name="T70" fmla="*/ 431 w 1878"/>
                <a:gd name="T71" fmla="*/ 75 h 417"/>
                <a:gd name="T72" fmla="*/ 421 w 1878"/>
                <a:gd name="T73" fmla="*/ 96 h 417"/>
                <a:gd name="T74" fmla="*/ 399 w 1878"/>
                <a:gd name="T75" fmla="*/ 139 h 417"/>
                <a:gd name="T76" fmla="*/ 391 w 1878"/>
                <a:gd name="T77" fmla="*/ 162 h 417"/>
                <a:gd name="T78" fmla="*/ 370 w 1878"/>
                <a:gd name="T79" fmla="*/ 197 h 417"/>
                <a:gd name="T80" fmla="*/ 357 w 1878"/>
                <a:gd name="T81" fmla="*/ 207 h 417"/>
                <a:gd name="T82" fmla="*/ 335 w 1878"/>
                <a:gd name="T83" fmla="*/ 223 h 417"/>
                <a:gd name="T84" fmla="*/ 328 w 1878"/>
                <a:gd name="T85" fmla="*/ 223 h 417"/>
                <a:gd name="T86" fmla="*/ 303 w 1878"/>
                <a:gd name="T87" fmla="*/ 209 h 417"/>
                <a:gd name="T88" fmla="*/ 296 w 1878"/>
                <a:gd name="T89" fmla="*/ 197 h 417"/>
                <a:gd name="T90" fmla="*/ 273 w 1878"/>
                <a:gd name="T91" fmla="*/ 165 h 417"/>
                <a:gd name="T92" fmla="*/ 260 w 1878"/>
                <a:gd name="T93" fmla="*/ 142 h 417"/>
                <a:gd name="T94" fmla="*/ 241 w 1878"/>
                <a:gd name="T95" fmla="*/ 96 h 417"/>
                <a:gd name="T96" fmla="*/ 233 w 1878"/>
                <a:gd name="T97" fmla="*/ 78 h 417"/>
                <a:gd name="T98" fmla="*/ 213 w 1878"/>
                <a:gd name="T99" fmla="*/ 38 h 417"/>
                <a:gd name="T100" fmla="*/ 200 w 1878"/>
                <a:gd name="T101" fmla="*/ 23 h 417"/>
                <a:gd name="T102" fmla="*/ 181 w 1878"/>
                <a:gd name="T103" fmla="*/ 4 h 417"/>
                <a:gd name="T104" fmla="*/ 168 w 1878"/>
                <a:gd name="T105" fmla="*/ 0 h 417"/>
                <a:gd name="T106" fmla="*/ 145 w 1878"/>
                <a:gd name="T107" fmla="*/ 7 h 417"/>
                <a:gd name="T108" fmla="*/ 138 w 1878"/>
                <a:gd name="T109" fmla="*/ 16 h 417"/>
                <a:gd name="T110" fmla="*/ 116 w 1878"/>
                <a:gd name="T111" fmla="*/ 44 h 417"/>
                <a:gd name="T112" fmla="*/ 102 w 1878"/>
                <a:gd name="T113" fmla="*/ 64 h 417"/>
                <a:gd name="T114" fmla="*/ 84 w 1878"/>
                <a:gd name="T115" fmla="*/ 107 h 417"/>
                <a:gd name="T116" fmla="*/ 71 w 1878"/>
                <a:gd name="T117" fmla="*/ 131 h 417"/>
                <a:gd name="T118" fmla="*/ 52 w 1878"/>
                <a:gd name="T119" fmla="*/ 175 h 417"/>
                <a:gd name="T120" fmla="*/ 42 w 1878"/>
                <a:gd name="T121" fmla="*/ 190 h 417"/>
                <a:gd name="T122" fmla="*/ 23 w 1878"/>
                <a:gd name="T123" fmla="*/ 214 h 417"/>
                <a:gd name="T124" fmla="*/ 10 w 1878"/>
                <a:gd name="T125" fmla="*/ 223 h 41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878"/>
                <a:gd name="T190" fmla="*/ 0 h 417"/>
                <a:gd name="T191" fmla="*/ 1878 w 1878"/>
                <a:gd name="T192" fmla="*/ 417 h 41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878" h="417">
                  <a:moveTo>
                    <a:pt x="1878" y="417"/>
                  </a:moveTo>
                  <a:lnTo>
                    <a:pt x="1860" y="417"/>
                  </a:lnTo>
                  <a:lnTo>
                    <a:pt x="1842" y="410"/>
                  </a:lnTo>
                  <a:lnTo>
                    <a:pt x="1817" y="398"/>
                  </a:lnTo>
                  <a:lnTo>
                    <a:pt x="1793" y="374"/>
                  </a:lnTo>
                  <a:lnTo>
                    <a:pt x="1781" y="344"/>
                  </a:lnTo>
                  <a:lnTo>
                    <a:pt x="1757" y="314"/>
                  </a:lnTo>
                  <a:lnTo>
                    <a:pt x="1739" y="278"/>
                  </a:lnTo>
                  <a:lnTo>
                    <a:pt x="1715" y="229"/>
                  </a:lnTo>
                  <a:lnTo>
                    <a:pt x="1703" y="193"/>
                  </a:lnTo>
                  <a:lnTo>
                    <a:pt x="1679" y="151"/>
                  </a:lnTo>
                  <a:lnTo>
                    <a:pt x="1660" y="115"/>
                  </a:lnTo>
                  <a:lnTo>
                    <a:pt x="1642" y="72"/>
                  </a:lnTo>
                  <a:lnTo>
                    <a:pt x="1624" y="48"/>
                  </a:lnTo>
                  <a:lnTo>
                    <a:pt x="1600" y="24"/>
                  </a:lnTo>
                  <a:lnTo>
                    <a:pt x="1576" y="12"/>
                  </a:lnTo>
                  <a:lnTo>
                    <a:pt x="1564" y="0"/>
                  </a:lnTo>
                  <a:lnTo>
                    <a:pt x="1540" y="0"/>
                  </a:lnTo>
                  <a:lnTo>
                    <a:pt x="1522" y="12"/>
                  </a:lnTo>
                  <a:lnTo>
                    <a:pt x="1497" y="30"/>
                  </a:lnTo>
                  <a:lnTo>
                    <a:pt x="1485" y="48"/>
                  </a:lnTo>
                  <a:lnTo>
                    <a:pt x="1461" y="78"/>
                  </a:lnTo>
                  <a:lnTo>
                    <a:pt x="1443" y="115"/>
                  </a:lnTo>
                  <a:lnTo>
                    <a:pt x="1425" y="151"/>
                  </a:lnTo>
                  <a:lnTo>
                    <a:pt x="1401" y="199"/>
                  </a:lnTo>
                  <a:lnTo>
                    <a:pt x="1383" y="235"/>
                  </a:lnTo>
                  <a:lnTo>
                    <a:pt x="1359" y="278"/>
                  </a:lnTo>
                  <a:lnTo>
                    <a:pt x="1346" y="314"/>
                  </a:lnTo>
                  <a:lnTo>
                    <a:pt x="1322" y="350"/>
                  </a:lnTo>
                  <a:lnTo>
                    <a:pt x="1304" y="374"/>
                  </a:lnTo>
                  <a:lnTo>
                    <a:pt x="1280" y="398"/>
                  </a:lnTo>
                  <a:lnTo>
                    <a:pt x="1268" y="410"/>
                  </a:lnTo>
                  <a:lnTo>
                    <a:pt x="1244" y="417"/>
                  </a:lnTo>
                  <a:lnTo>
                    <a:pt x="1226" y="417"/>
                  </a:lnTo>
                  <a:lnTo>
                    <a:pt x="1208" y="398"/>
                  </a:lnTo>
                  <a:lnTo>
                    <a:pt x="1183" y="386"/>
                  </a:lnTo>
                  <a:lnTo>
                    <a:pt x="1165" y="356"/>
                  </a:lnTo>
                  <a:lnTo>
                    <a:pt x="1141" y="326"/>
                  </a:lnTo>
                  <a:lnTo>
                    <a:pt x="1129" y="290"/>
                  </a:lnTo>
                  <a:lnTo>
                    <a:pt x="1105" y="247"/>
                  </a:lnTo>
                  <a:lnTo>
                    <a:pt x="1087" y="211"/>
                  </a:lnTo>
                  <a:lnTo>
                    <a:pt x="1063" y="169"/>
                  </a:lnTo>
                  <a:lnTo>
                    <a:pt x="1051" y="127"/>
                  </a:lnTo>
                  <a:lnTo>
                    <a:pt x="1026" y="90"/>
                  </a:lnTo>
                  <a:lnTo>
                    <a:pt x="1008" y="60"/>
                  </a:lnTo>
                  <a:lnTo>
                    <a:pt x="990" y="30"/>
                  </a:lnTo>
                  <a:lnTo>
                    <a:pt x="966" y="12"/>
                  </a:lnTo>
                  <a:lnTo>
                    <a:pt x="948" y="0"/>
                  </a:lnTo>
                  <a:lnTo>
                    <a:pt x="924" y="0"/>
                  </a:lnTo>
                  <a:lnTo>
                    <a:pt x="912" y="6"/>
                  </a:lnTo>
                  <a:lnTo>
                    <a:pt x="888" y="18"/>
                  </a:lnTo>
                  <a:lnTo>
                    <a:pt x="869" y="42"/>
                  </a:lnTo>
                  <a:lnTo>
                    <a:pt x="845" y="66"/>
                  </a:lnTo>
                  <a:lnTo>
                    <a:pt x="833" y="103"/>
                  </a:lnTo>
                  <a:lnTo>
                    <a:pt x="809" y="139"/>
                  </a:lnTo>
                  <a:lnTo>
                    <a:pt x="791" y="181"/>
                  </a:lnTo>
                  <a:lnTo>
                    <a:pt x="773" y="217"/>
                  </a:lnTo>
                  <a:lnTo>
                    <a:pt x="749" y="260"/>
                  </a:lnTo>
                  <a:lnTo>
                    <a:pt x="731" y="302"/>
                  </a:lnTo>
                  <a:lnTo>
                    <a:pt x="706" y="338"/>
                  </a:lnTo>
                  <a:lnTo>
                    <a:pt x="694" y="368"/>
                  </a:lnTo>
                  <a:lnTo>
                    <a:pt x="670" y="386"/>
                  </a:lnTo>
                  <a:lnTo>
                    <a:pt x="652" y="404"/>
                  </a:lnTo>
                  <a:lnTo>
                    <a:pt x="628" y="417"/>
                  </a:lnTo>
                  <a:lnTo>
                    <a:pt x="616" y="417"/>
                  </a:lnTo>
                  <a:lnTo>
                    <a:pt x="592" y="410"/>
                  </a:lnTo>
                  <a:lnTo>
                    <a:pt x="568" y="392"/>
                  </a:lnTo>
                  <a:lnTo>
                    <a:pt x="556" y="368"/>
                  </a:lnTo>
                  <a:lnTo>
                    <a:pt x="531" y="338"/>
                  </a:lnTo>
                  <a:lnTo>
                    <a:pt x="513" y="308"/>
                  </a:lnTo>
                  <a:lnTo>
                    <a:pt x="489" y="266"/>
                  </a:lnTo>
                  <a:lnTo>
                    <a:pt x="477" y="229"/>
                  </a:lnTo>
                  <a:lnTo>
                    <a:pt x="453" y="181"/>
                  </a:lnTo>
                  <a:lnTo>
                    <a:pt x="435" y="145"/>
                  </a:lnTo>
                  <a:lnTo>
                    <a:pt x="411" y="109"/>
                  </a:lnTo>
                  <a:lnTo>
                    <a:pt x="399" y="72"/>
                  </a:lnTo>
                  <a:lnTo>
                    <a:pt x="374" y="42"/>
                  </a:lnTo>
                  <a:lnTo>
                    <a:pt x="350" y="24"/>
                  </a:lnTo>
                  <a:lnTo>
                    <a:pt x="338" y="6"/>
                  </a:lnTo>
                  <a:lnTo>
                    <a:pt x="314" y="0"/>
                  </a:lnTo>
                  <a:lnTo>
                    <a:pt x="296" y="0"/>
                  </a:lnTo>
                  <a:lnTo>
                    <a:pt x="272" y="12"/>
                  </a:lnTo>
                  <a:lnTo>
                    <a:pt x="260" y="30"/>
                  </a:lnTo>
                  <a:lnTo>
                    <a:pt x="236" y="54"/>
                  </a:lnTo>
                  <a:lnTo>
                    <a:pt x="217" y="84"/>
                  </a:lnTo>
                  <a:lnTo>
                    <a:pt x="193" y="121"/>
                  </a:lnTo>
                  <a:lnTo>
                    <a:pt x="181" y="163"/>
                  </a:lnTo>
                  <a:lnTo>
                    <a:pt x="157" y="199"/>
                  </a:lnTo>
                  <a:lnTo>
                    <a:pt x="133" y="247"/>
                  </a:lnTo>
                  <a:lnTo>
                    <a:pt x="121" y="284"/>
                  </a:lnTo>
                  <a:lnTo>
                    <a:pt x="97" y="326"/>
                  </a:lnTo>
                  <a:lnTo>
                    <a:pt x="79" y="356"/>
                  </a:lnTo>
                  <a:lnTo>
                    <a:pt x="54" y="380"/>
                  </a:lnTo>
                  <a:lnTo>
                    <a:pt x="42" y="398"/>
                  </a:lnTo>
                  <a:lnTo>
                    <a:pt x="18" y="417"/>
                  </a:lnTo>
                  <a:lnTo>
                    <a:pt x="0" y="417"/>
                  </a:lnTo>
                </a:path>
              </a:pathLst>
            </a:custGeom>
            <a:noFill/>
            <a:ln w="5715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38" name="Rectangle 334"/>
            <p:cNvSpPr>
              <a:spLocks noChangeArrowheads="1"/>
            </p:cNvSpPr>
            <p:nvPr/>
          </p:nvSpPr>
          <p:spPr bwMode="auto">
            <a:xfrm>
              <a:off x="144" y="2312"/>
              <a:ext cx="282" cy="6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39" name="Line 335"/>
            <p:cNvSpPr>
              <a:spLocks noChangeShapeType="1"/>
            </p:cNvSpPr>
            <p:nvPr/>
          </p:nvSpPr>
          <p:spPr bwMode="auto">
            <a:xfrm>
              <a:off x="170" y="2306"/>
              <a:ext cx="1661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40" name="Line 336"/>
            <p:cNvSpPr>
              <a:spLocks noChangeShapeType="1"/>
            </p:cNvSpPr>
            <p:nvPr/>
          </p:nvSpPr>
          <p:spPr bwMode="auto">
            <a:xfrm flipV="1">
              <a:off x="431" y="2306"/>
              <a:ext cx="1" cy="5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41" name="Line 337"/>
            <p:cNvSpPr>
              <a:spLocks noChangeShapeType="1"/>
            </p:cNvSpPr>
            <p:nvPr/>
          </p:nvSpPr>
          <p:spPr bwMode="auto">
            <a:xfrm>
              <a:off x="442" y="2524"/>
              <a:ext cx="5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42" name="Line 338"/>
            <p:cNvSpPr>
              <a:spLocks noChangeShapeType="1"/>
            </p:cNvSpPr>
            <p:nvPr/>
          </p:nvSpPr>
          <p:spPr bwMode="auto">
            <a:xfrm>
              <a:off x="517" y="2524"/>
              <a:ext cx="5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43" name="Line 339"/>
            <p:cNvSpPr>
              <a:spLocks noChangeShapeType="1"/>
            </p:cNvSpPr>
            <p:nvPr/>
          </p:nvSpPr>
          <p:spPr bwMode="auto">
            <a:xfrm>
              <a:off x="591" y="2524"/>
              <a:ext cx="5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44" name="Line 340"/>
            <p:cNvSpPr>
              <a:spLocks noChangeShapeType="1"/>
            </p:cNvSpPr>
            <p:nvPr/>
          </p:nvSpPr>
          <p:spPr bwMode="auto">
            <a:xfrm>
              <a:off x="666" y="2524"/>
              <a:ext cx="5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45" name="Line 341"/>
            <p:cNvSpPr>
              <a:spLocks noChangeShapeType="1"/>
            </p:cNvSpPr>
            <p:nvPr/>
          </p:nvSpPr>
          <p:spPr bwMode="auto">
            <a:xfrm>
              <a:off x="740" y="2524"/>
              <a:ext cx="5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46" name="Line 342"/>
            <p:cNvSpPr>
              <a:spLocks noChangeShapeType="1"/>
            </p:cNvSpPr>
            <p:nvPr/>
          </p:nvSpPr>
          <p:spPr bwMode="auto">
            <a:xfrm>
              <a:off x="815" y="2524"/>
              <a:ext cx="5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47" name="Line 343"/>
            <p:cNvSpPr>
              <a:spLocks noChangeShapeType="1"/>
            </p:cNvSpPr>
            <p:nvPr/>
          </p:nvSpPr>
          <p:spPr bwMode="auto">
            <a:xfrm>
              <a:off x="889" y="2524"/>
              <a:ext cx="5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48" name="Line 344"/>
            <p:cNvSpPr>
              <a:spLocks noChangeShapeType="1"/>
            </p:cNvSpPr>
            <p:nvPr/>
          </p:nvSpPr>
          <p:spPr bwMode="auto">
            <a:xfrm>
              <a:off x="964" y="2524"/>
              <a:ext cx="5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49" name="Line 345"/>
            <p:cNvSpPr>
              <a:spLocks noChangeShapeType="1"/>
            </p:cNvSpPr>
            <p:nvPr/>
          </p:nvSpPr>
          <p:spPr bwMode="auto">
            <a:xfrm>
              <a:off x="1038" y="2524"/>
              <a:ext cx="5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50" name="Line 346"/>
            <p:cNvSpPr>
              <a:spLocks noChangeShapeType="1"/>
            </p:cNvSpPr>
            <p:nvPr/>
          </p:nvSpPr>
          <p:spPr bwMode="auto">
            <a:xfrm>
              <a:off x="1113" y="2524"/>
              <a:ext cx="5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51" name="Line 347"/>
            <p:cNvSpPr>
              <a:spLocks noChangeShapeType="1"/>
            </p:cNvSpPr>
            <p:nvPr/>
          </p:nvSpPr>
          <p:spPr bwMode="auto">
            <a:xfrm>
              <a:off x="1187" y="2524"/>
              <a:ext cx="5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52" name="Line 348"/>
            <p:cNvSpPr>
              <a:spLocks noChangeShapeType="1"/>
            </p:cNvSpPr>
            <p:nvPr/>
          </p:nvSpPr>
          <p:spPr bwMode="auto">
            <a:xfrm>
              <a:off x="1262" y="2524"/>
              <a:ext cx="5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53" name="Line 349"/>
            <p:cNvSpPr>
              <a:spLocks noChangeShapeType="1"/>
            </p:cNvSpPr>
            <p:nvPr/>
          </p:nvSpPr>
          <p:spPr bwMode="auto">
            <a:xfrm>
              <a:off x="1336" y="2524"/>
              <a:ext cx="5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54" name="Line 350"/>
            <p:cNvSpPr>
              <a:spLocks noChangeShapeType="1"/>
            </p:cNvSpPr>
            <p:nvPr/>
          </p:nvSpPr>
          <p:spPr bwMode="auto">
            <a:xfrm>
              <a:off x="1411" y="2524"/>
              <a:ext cx="5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55" name="Line 351"/>
            <p:cNvSpPr>
              <a:spLocks noChangeShapeType="1"/>
            </p:cNvSpPr>
            <p:nvPr/>
          </p:nvSpPr>
          <p:spPr bwMode="auto">
            <a:xfrm>
              <a:off x="1486" y="2524"/>
              <a:ext cx="5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56" name="Freeform 352"/>
            <p:cNvSpPr>
              <a:spLocks/>
            </p:cNvSpPr>
            <p:nvPr/>
          </p:nvSpPr>
          <p:spPr bwMode="auto">
            <a:xfrm>
              <a:off x="1560" y="2524"/>
              <a:ext cx="32" cy="1"/>
            </a:xfrm>
            <a:custGeom>
              <a:avLst/>
              <a:gdLst>
                <a:gd name="T0" fmla="*/ 0 w 36"/>
                <a:gd name="T1" fmla="*/ 0 h 1"/>
                <a:gd name="T2" fmla="*/ 20 w 36"/>
                <a:gd name="T3" fmla="*/ 0 h 1"/>
                <a:gd name="T4" fmla="*/ 20 w 36"/>
                <a:gd name="T5" fmla="*/ 0 h 1"/>
                <a:gd name="T6" fmla="*/ 20 w 36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"/>
                <a:gd name="T13" fmla="*/ 0 h 1"/>
                <a:gd name="T14" fmla="*/ 36 w 36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" h="1">
                  <a:moveTo>
                    <a:pt x="0" y="0"/>
                  </a:moveTo>
                  <a:lnTo>
                    <a:pt x="36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57" name="Rectangle 353"/>
            <p:cNvSpPr>
              <a:spLocks noChangeArrowheads="1"/>
            </p:cNvSpPr>
            <p:nvPr/>
          </p:nvSpPr>
          <p:spPr bwMode="auto">
            <a:xfrm>
              <a:off x="1553" y="2298"/>
              <a:ext cx="333" cy="7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58" name="Rectangle 354"/>
            <p:cNvSpPr>
              <a:spLocks noChangeArrowheads="1"/>
            </p:cNvSpPr>
            <p:nvPr/>
          </p:nvSpPr>
          <p:spPr bwMode="auto">
            <a:xfrm>
              <a:off x="417" y="2916"/>
              <a:ext cx="30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1</a:t>
              </a:r>
              <a:endParaRPr lang="en-US" sz="2400"/>
            </a:p>
          </p:txBody>
        </p:sp>
        <p:sp>
          <p:nvSpPr>
            <p:cNvPr id="34059" name="Rectangle 355"/>
            <p:cNvSpPr>
              <a:spLocks noChangeArrowheads="1"/>
            </p:cNvSpPr>
            <p:nvPr/>
          </p:nvSpPr>
          <p:spPr bwMode="auto">
            <a:xfrm>
              <a:off x="689" y="2916"/>
              <a:ext cx="30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2</a:t>
              </a:r>
              <a:endParaRPr lang="en-US" sz="2400"/>
            </a:p>
          </p:txBody>
        </p:sp>
        <p:sp>
          <p:nvSpPr>
            <p:cNvPr id="34060" name="Rectangle 356"/>
            <p:cNvSpPr>
              <a:spLocks noChangeArrowheads="1"/>
            </p:cNvSpPr>
            <p:nvPr/>
          </p:nvSpPr>
          <p:spPr bwMode="auto">
            <a:xfrm>
              <a:off x="960" y="2916"/>
              <a:ext cx="31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4</a:t>
              </a:r>
              <a:endParaRPr lang="en-US" sz="2400"/>
            </a:p>
          </p:txBody>
        </p:sp>
        <p:sp>
          <p:nvSpPr>
            <p:cNvPr id="34061" name="Rectangle 357"/>
            <p:cNvSpPr>
              <a:spLocks noChangeArrowheads="1"/>
            </p:cNvSpPr>
            <p:nvPr/>
          </p:nvSpPr>
          <p:spPr bwMode="auto">
            <a:xfrm>
              <a:off x="1242" y="2916"/>
              <a:ext cx="30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8</a:t>
              </a:r>
              <a:endParaRPr lang="en-US" sz="2400"/>
            </a:p>
          </p:txBody>
        </p:sp>
        <p:sp>
          <p:nvSpPr>
            <p:cNvPr id="34062" name="Rectangle 358"/>
            <p:cNvSpPr>
              <a:spLocks noChangeArrowheads="1"/>
            </p:cNvSpPr>
            <p:nvPr/>
          </p:nvSpPr>
          <p:spPr bwMode="auto">
            <a:xfrm>
              <a:off x="1493" y="2916"/>
              <a:ext cx="31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1</a:t>
              </a:r>
              <a:endParaRPr lang="en-US" sz="2400"/>
            </a:p>
          </p:txBody>
        </p:sp>
        <p:sp>
          <p:nvSpPr>
            <p:cNvPr id="34063" name="Rectangle 359"/>
            <p:cNvSpPr>
              <a:spLocks noChangeArrowheads="1"/>
            </p:cNvSpPr>
            <p:nvPr/>
          </p:nvSpPr>
          <p:spPr bwMode="auto">
            <a:xfrm>
              <a:off x="1519" y="2916"/>
              <a:ext cx="30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6</a:t>
              </a:r>
              <a:endParaRPr lang="en-US" sz="2400"/>
            </a:p>
          </p:txBody>
        </p:sp>
        <p:sp>
          <p:nvSpPr>
            <p:cNvPr id="34064" name="Text Box 360"/>
            <p:cNvSpPr txBox="1">
              <a:spLocks noChangeArrowheads="1"/>
            </p:cNvSpPr>
            <p:nvPr/>
          </p:nvSpPr>
          <p:spPr bwMode="auto">
            <a:xfrm rot="5408157">
              <a:off x="25" y="3454"/>
              <a:ext cx="571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/>
                <a:t>Time (ms)</a:t>
              </a:r>
              <a:endParaRPr lang="en-US" sz="2400"/>
            </a:p>
          </p:txBody>
        </p:sp>
        <p:sp>
          <p:nvSpPr>
            <p:cNvPr id="34065" name="Text Box 361"/>
            <p:cNvSpPr txBox="1">
              <a:spLocks noChangeArrowheads="1"/>
            </p:cNvSpPr>
            <p:nvPr/>
          </p:nvSpPr>
          <p:spPr bwMode="auto">
            <a:xfrm rot="8157">
              <a:off x="773" y="3988"/>
              <a:ext cx="574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/>
                <a:t>Frequency</a:t>
              </a:r>
              <a:endParaRPr lang="en-US" sz="1000"/>
            </a:p>
          </p:txBody>
        </p:sp>
        <p:grpSp>
          <p:nvGrpSpPr>
            <p:cNvPr id="34066" name="Group 362"/>
            <p:cNvGrpSpPr>
              <a:grpSpLocks/>
            </p:cNvGrpSpPr>
            <p:nvPr/>
          </p:nvGrpSpPr>
          <p:grpSpPr bwMode="auto">
            <a:xfrm>
              <a:off x="430" y="2898"/>
              <a:ext cx="1153" cy="1091"/>
              <a:chOff x="720" y="1392"/>
              <a:chExt cx="1396" cy="1238"/>
            </a:xfrm>
          </p:grpSpPr>
          <p:grpSp>
            <p:nvGrpSpPr>
              <p:cNvPr id="34074" name="Group 363"/>
              <p:cNvGrpSpPr>
                <a:grpSpLocks/>
              </p:cNvGrpSpPr>
              <p:nvPr/>
            </p:nvGrpSpPr>
            <p:grpSpPr bwMode="auto">
              <a:xfrm>
                <a:off x="720" y="1392"/>
                <a:ext cx="723" cy="1235"/>
                <a:chOff x="720" y="1392"/>
                <a:chExt cx="1368" cy="1235"/>
              </a:xfrm>
            </p:grpSpPr>
            <p:pic>
              <p:nvPicPr>
                <p:cNvPr id="34085" name="Picture 364"/>
                <p:cNvPicPr preferRelativeResize="0">
                  <a:picLocks noChangeAspect="1" noChangeArrowheads="1"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0" y="1392"/>
                  <a:ext cx="743" cy="8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086" name="Picture 365"/>
                <p:cNvPicPr preferRelativeResize="0">
                  <a:picLocks noChangeAspect="1" noChangeArrowheads="1"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63" y="1392"/>
                  <a:ext cx="553" cy="8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087" name="Picture 366"/>
                <p:cNvPicPr preferRelativeResize="0">
                  <a:picLocks noChangeAspect="1" noChangeArrowheads="1"/>
                </p:cNvPicPr>
                <p:nvPr/>
              </p:nvPicPr>
              <p:blipFill>
                <a:blip r:embed="rId3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0" y="2286"/>
                  <a:ext cx="743" cy="3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088" name="Picture 367"/>
                <p:cNvPicPr preferRelativeResize="0">
                  <a:picLocks noChangeAspect="1" noChangeArrowheads="1"/>
                </p:cNvPicPr>
                <p:nvPr/>
              </p:nvPicPr>
              <p:blipFill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63" y="2286"/>
                  <a:ext cx="553" cy="3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4089" name="Line 36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006" y="1392"/>
                  <a:ext cx="1" cy="1233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090" name="Line 369"/>
                <p:cNvSpPr>
                  <a:spLocks noChangeAspect="1" noChangeShapeType="1"/>
                </p:cNvSpPr>
                <p:nvPr/>
              </p:nvSpPr>
              <p:spPr bwMode="auto">
                <a:xfrm>
                  <a:off x="720" y="1392"/>
                  <a:ext cx="1286" cy="2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091" name="Line 370"/>
                <p:cNvSpPr>
                  <a:spLocks noChangeAspect="1" noChangeShapeType="1"/>
                </p:cNvSpPr>
                <p:nvPr/>
              </p:nvSpPr>
              <p:spPr bwMode="auto">
                <a:xfrm>
                  <a:off x="720" y="2625"/>
                  <a:ext cx="1286" cy="2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092" name="Line 37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392"/>
                  <a:ext cx="1" cy="1233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093" name="Rectangle 372"/>
                <p:cNvSpPr>
                  <a:spLocks noChangeArrowheads="1"/>
                </p:cNvSpPr>
                <p:nvPr/>
              </p:nvSpPr>
              <p:spPr bwMode="auto">
                <a:xfrm>
                  <a:off x="2019" y="1408"/>
                  <a:ext cx="69" cy="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4075" name="Group 373"/>
              <p:cNvGrpSpPr>
                <a:grpSpLocks/>
              </p:cNvGrpSpPr>
              <p:nvPr/>
            </p:nvGrpSpPr>
            <p:grpSpPr bwMode="auto">
              <a:xfrm>
                <a:off x="1393" y="1395"/>
                <a:ext cx="723" cy="1235"/>
                <a:chOff x="720" y="1392"/>
                <a:chExt cx="1368" cy="1235"/>
              </a:xfrm>
            </p:grpSpPr>
            <p:pic>
              <p:nvPicPr>
                <p:cNvPr id="34076" name="Picture 374"/>
                <p:cNvPicPr preferRelativeResize="0">
                  <a:picLocks noChangeAspect="1" noChangeArrowheads="1"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0" y="1392"/>
                  <a:ext cx="743" cy="8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077" name="Picture 375"/>
                <p:cNvPicPr preferRelativeResize="0">
                  <a:picLocks noChangeAspect="1" noChangeArrowheads="1"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63" y="1392"/>
                  <a:ext cx="553" cy="8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078" name="Picture 376"/>
                <p:cNvPicPr preferRelativeResize="0">
                  <a:picLocks noChangeAspect="1" noChangeArrowheads="1"/>
                </p:cNvPicPr>
                <p:nvPr/>
              </p:nvPicPr>
              <p:blipFill>
                <a:blip r:embed="rId3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0" y="2286"/>
                  <a:ext cx="743" cy="3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079" name="Picture 377"/>
                <p:cNvPicPr preferRelativeResize="0">
                  <a:picLocks noChangeAspect="1" noChangeArrowheads="1"/>
                </p:cNvPicPr>
                <p:nvPr/>
              </p:nvPicPr>
              <p:blipFill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63" y="2286"/>
                  <a:ext cx="553" cy="3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4080" name="Line 37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006" y="1392"/>
                  <a:ext cx="1" cy="1233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081" name="Line 379"/>
                <p:cNvSpPr>
                  <a:spLocks noChangeAspect="1" noChangeShapeType="1"/>
                </p:cNvSpPr>
                <p:nvPr/>
              </p:nvSpPr>
              <p:spPr bwMode="auto">
                <a:xfrm>
                  <a:off x="720" y="1392"/>
                  <a:ext cx="1286" cy="2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082" name="Line 380"/>
                <p:cNvSpPr>
                  <a:spLocks noChangeAspect="1" noChangeShapeType="1"/>
                </p:cNvSpPr>
                <p:nvPr/>
              </p:nvSpPr>
              <p:spPr bwMode="auto">
                <a:xfrm>
                  <a:off x="720" y="2625"/>
                  <a:ext cx="1286" cy="2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083" name="Line 38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20" y="1392"/>
                  <a:ext cx="1" cy="1233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084" name="Rectangle 382"/>
                <p:cNvSpPr>
                  <a:spLocks noChangeArrowheads="1"/>
                </p:cNvSpPr>
                <p:nvPr/>
              </p:nvSpPr>
              <p:spPr bwMode="auto">
                <a:xfrm>
                  <a:off x="2019" y="1408"/>
                  <a:ext cx="69" cy="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4067" name="Rectangle 383"/>
            <p:cNvSpPr>
              <a:spLocks noChangeArrowheads="1"/>
            </p:cNvSpPr>
            <p:nvPr/>
          </p:nvSpPr>
          <p:spPr bwMode="auto">
            <a:xfrm>
              <a:off x="1008" y="2157"/>
              <a:ext cx="215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i="1">
                  <a:solidFill>
                    <a:srgbClr val="000000"/>
                  </a:solidFill>
                  <a:latin typeface="Times New Roman" charset="0"/>
                </a:rPr>
                <a:t>w</a:t>
              </a:r>
              <a:r>
                <a:rPr lang="en-US" i="1">
                  <a:solidFill>
                    <a:srgbClr val="000000"/>
                  </a:solidFill>
                  <a:latin typeface="Symbol" charset="0"/>
                </a:rPr>
                <a:t> =  </a:t>
              </a:r>
              <a:endParaRPr lang="en-US" sz="2400"/>
            </a:p>
          </p:txBody>
        </p:sp>
        <p:sp>
          <p:nvSpPr>
            <p:cNvPr id="34068" name="Rectangle 384"/>
            <p:cNvSpPr>
              <a:spLocks noChangeArrowheads="1"/>
            </p:cNvSpPr>
            <p:nvPr/>
          </p:nvSpPr>
          <p:spPr bwMode="auto">
            <a:xfrm>
              <a:off x="1181" y="2164"/>
              <a:ext cx="236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 4 Hz</a:t>
              </a:r>
              <a:endParaRPr lang="en-US" sz="2400"/>
            </a:p>
          </p:txBody>
        </p:sp>
        <p:sp>
          <p:nvSpPr>
            <p:cNvPr id="34069" name="Freeform 385"/>
            <p:cNvSpPr>
              <a:spLocks/>
            </p:cNvSpPr>
            <p:nvPr/>
          </p:nvSpPr>
          <p:spPr bwMode="auto">
            <a:xfrm flipH="1" flipV="1">
              <a:off x="751" y="2119"/>
              <a:ext cx="211" cy="155"/>
            </a:xfrm>
            <a:custGeom>
              <a:avLst/>
              <a:gdLst>
                <a:gd name="T0" fmla="*/ 63 w 240"/>
                <a:gd name="T1" fmla="*/ 0 h 176"/>
                <a:gd name="T2" fmla="*/ 63 w 240"/>
                <a:gd name="T3" fmla="*/ 12 h 176"/>
                <a:gd name="T4" fmla="*/ 63 w 240"/>
                <a:gd name="T5" fmla="*/ 12 h 176"/>
                <a:gd name="T6" fmla="*/ 127 w 240"/>
                <a:gd name="T7" fmla="*/ 12 h 176"/>
                <a:gd name="T8" fmla="*/ 127 w 240"/>
                <a:gd name="T9" fmla="*/ 12 h 176"/>
                <a:gd name="T10" fmla="*/ 127 w 240"/>
                <a:gd name="T11" fmla="*/ 85 h 176"/>
                <a:gd name="T12" fmla="*/ 127 w 240"/>
                <a:gd name="T13" fmla="*/ 85 h 176"/>
                <a:gd name="T14" fmla="*/ 63 w 240"/>
                <a:gd name="T15" fmla="*/ 85 h 176"/>
                <a:gd name="T16" fmla="*/ 63 w 240"/>
                <a:gd name="T17" fmla="*/ 85 h 176"/>
                <a:gd name="T18" fmla="*/ 63 w 240"/>
                <a:gd name="T19" fmla="*/ 94 h 176"/>
                <a:gd name="T20" fmla="*/ 63 w 240"/>
                <a:gd name="T21" fmla="*/ 94 h 176"/>
                <a:gd name="T22" fmla="*/ 0 w 240"/>
                <a:gd name="T23" fmla="*/ 51 h 176"/>
                <a:gd name="T24" fmla="*/ 0 w 240"/>
                <a:gd name="T25" fmla="*/ 51 h 176"/>
                <a:gd name="T26" fmla="*/ 63 w 240"/>
                <a:gd name="T27" fmla="*/ 0 h 176"/>
                <a:gd name="T28" fmla="*/ 63 w 240"/>
                <a:gd name="T29" fmla="*/ 0 h 17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0"/>
                <a:gd name="T46" fmla="*/ 0 h 176"/>
                <a:gd name="T47" fmla="*/ 240 w 240"/>
                <a:gd name="T48" fmla="*/ 176 h 17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0" h="176">
                  <a:moveTo>
                    <a:pt x="120" y="0"/>
                  </a:moveTo>
                  <a:lnTo>
                    <a:pt x="120" y="24"/>
                  </a:lnTo>
                  <a:lnTo>
                    <a:pt x="240" y="24"/>
                  </a:lnTo>
                  <a:lnTo>
                    <a:pt x="240" y="160"/>
                  </a:lnTo>
                  <a:lnTo>
                    <a:pt x="120" y="160"/>
                  </a:lnTo>
                  <a:lnTo>
                    <a:pt x="120" y="176"/>
                  </a:lnTo>
                  <a:lnTo>
                    <a:pt x="0" y="96"/>
                  </a:lnTo>
                  <a:lnTo>
                    <a:pt x="120" y="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70" name="Text Box 386"/>
            <p:cNvSpPr txBox="1">
              <a:spLocks noChangeArrowheads="1"/>
            </p:cNvSpPr>
            <p:nvPr/>
          </p:nvSpPr>
          <p:spPr bwMode="auto">
            <a:xfrm>
              <a:off x="281" y="2882"/>
              <a:ext cx="168" cy="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/>
                <a:t>0</a:t>
              </a:r>
            </a:p>
          </p:txBody>
        </p:sp>
        <p:sp>
          <p:nvSpPr>
            <p:cNvPr id="34071" name="Text Box 387"/>
            <p:cNvSpPr txBox="1">
              <a:spLocks noChangeArrowheads="1"/>
            </p:cNvSpPr>
            <p:nvPr/>
          </p:nvSpPr>
          <p:spPr bwMode="auto">
            <a:xfrm>
              <a:off x="209" y="3855"/>
              <a:ext cx="277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/>
                <a:t>250</a:t>
              </a:r>
            </a:p>
          </p:txBody>
        </p:sp>
        <p:sp>
          <p:nvSpPr>
            <p:cNvPr id="34072" name="Line 388"/>
            <p:cNvSpPr>
              <a:spLocks noChangeShapeType="1"/>
            </p:cNvSpPr>
            <p:nvPr/>
          </p:nvSpPr>
          <p:spPr bwMode="auto">
            <a:xfrm>
              <a:off x="239" y="3328"/>
              <a:ext cx="0" cy="4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73" name="Freeform 389"/>
            <p:cNvSpPr>
              <a:spLocks/>
            </p:cNvSpPr>
            <p:nvPr/>
          </p:nvSpPr>
          <p:spPr bwMode="auto">
            <a:xfrm>
              <a:off x="162" y="2291"/>
              <a:ext cx="1629" cy="420"/>
            </a:xfrm>
            <a:custGeom>
              <a:avLst/>
              <a:gdLst>
                <a:gd name="T0" fmla="*/ 982 w 1848"/>
                <a:gd name="T1" fmla="*/ 312 h 452"/>
                <a:gd name="T2" fmla="*/ 960 w 1848"/>
                <a:gd name="T3" fmla="*/ 300 h 452"/>
                <a:gd name="T4" fmla="*/ 947 w 1848"/>
                <a:gd name="T5" fmla="*/ 283 h 452"/>
                <a:gd name="T6" fmla="*/ 928 w 1848"/>
                <a:gd name="T7" fmla="*/ 242 h 452"/>
                <a:gd name="T8" fmla="*/ 919 w 1848"/>
                <a:gd name="T9" fmla="*/ 217 h 452"/>
                <a:gd name="T10" fmla="*/ 899 w 1848"/>
                <a:gd name="T11" fmla="*/ 158 h 452"/>
                <a:gd name="T12" fmla="*/ 887 w 1848"/>
                <a:gd name="T13" fmla="*/ 129 h 452"/>
                <a:gd name="T14" fmla="*/ 867 w 1848"/>
                <a:gd name="T15" fmla="*/ 73 h 452"/>
                <a:gd name="T16" fmla="*/ 857 w 1848"/>
                <a:gd name="T17" fmla="*/ 58 h 452"/>
                <a:gd name="T18" fmla="*/ 831 w 1848"/>
                <a:gd name="T19" fmla="*/ 33 h 452"/>
                <a:gd name="T20" fmla="*/ 824 w 1848"/>
                <a:gd name="T21" fmla="*/ 25 h 452"/>
                <a:gd name="T22" fmla="*/ 803 w 1848"/>
                <a:gd name="T23" fmla="*/ 33 h 452"/>
                <a:gd name="T24" fmla="*/ 789 w 1848"/>
                <a:gd name="T25" fmla="*/ 45 h 452"/>
                <a:gd name="T26" fmla="*/ 770 w 1848"/>
                <a:gd name="T27" fmla="*/ 79 h 452"/>
                <a:gd name="T28" fmla="*/ 761 w 1848"/>
                <a:gd name="T29" fmla="*/ 104 h 452"/>
                <a:gd name="T30" fmla="*/ 738 w 1848"/>
                <a:gd name="T31" fmla="*/ 163 h 452"/>
                <a:gd name="T32" fmla="*/ 729 w 1848"/>
                <a:gd name="T33" fmla="*/ 188 h 452"/>
                <a:gd name="T34" fmla="*/ 709 w 1848"/>
                <a:gd name="T35" fmla="*/ 242 h 452"/>
                <a:gd name="T36" fmla="*/ 696 w 1848"/>
                <a:gd name="T37" fmla="*/ 267 h 452"/>
                <a:gd name="T38" fmla="*/ 673 w 1848"/>
                <a:gd name="T39" fmla="*/ 300 h 452"/>
                <a:gd name="T40" fmla="*/ 667 w 1848"/>
                <a:gd name="T41" fmla="*/ 308 h 452"/>
                <a:gd name="T42" fmla="*/ 644 w 1848"/>
                <a:gd name="T43" fmla="*/ 312 h 452"/>
                <a:gd name="T44" fmla="*/ 636 w 1848"/>
                <a:gd name="T45" fmla="*/ 300 h 452"/>
                <a:gd name="T46" fmla="*/ 613 w 1848"/>
                <a:gd name="T47" fmla="*/ 270 h 452"/>
                <a:gd name="T48" fmla="*/ 599 w 1848"/>
                <a:gd name="T49" fmla="*/ 250 h 452"/>
                <a:gd name="T50" fmla="*/ 581 w 1848"/>
                <a:gd name="T51" fmla="*/ 195 h 452"/>
                <a:gd name="T52" fmla="*/ 571 w 1848"/>
                <a:gd name="T53" fmla="*/ 171 h 452"/>
                <a:gd name="T54" fmla="*/ 552 w 1848"/>
                <a:gd name="T55" fmla="*/ 112 h 452"/>
                <a:gd name="T56" fmla="*/ 539 w 1848"/>
                <a:gd name="T57" fmla="*/ 86 h 452"/>
                <a:gd name="T58" fmla="*/ 519 w 1848"/>
                <a:gd name="T59" fmla="*/ 45 h 452"/>
                <a:gd name="T60" fmla="*/ 507 w 1848"/>
                <a:gd name="T61" fmla="*/ 33 h 452"/>
                <a:gd name="T62" fmla="*/ 484 w 1848"/>
                <a:gd name="T63" fmla="*/ 25 h 452"/>
                <a:gd name="T64" fmla="*/ 478 w 1848"/>
                <a:gd name="T65" fmla="*/ 29 h 452"/>
                <a:gd name="T66" fmla="*/ 456 w 1848"/>
                <a:gd name="T67" fmla="*/ 54 h 452"/>
                <a:gd name="T68" fmla="*/ 443 w 1848"/>
                <a:gd name="T69" fmla="*/ 70 h 452"/>
                <a:gd name="T70" fmla="*/ 423 w 1848"/>
                <a:gd name="T71" fmla="*/ 121 h 452"/>
                <a:gd name="T72" fmla="*/ 413 w 1848"/>
                <a:gd name="T73" fmla="*/ 151 h 452"/>
                <a:gd name="T74" fmla="*/ 391 w 1848"/>
                <a:gd name="T75" fmla="*/ 204 h 452"/>
                <a:gd name="T76" fmla="*/ 382 w 1848"/>
                <a:gd name="T77" fmla="*/ 233 h 452"/>
                <a:gd name="T78" fmla="*/ 361 w 1848"/>
                <a:gd name="T79" fmla="*/ 279 h 452"/>
                <a:gd name="T80" fmla="*/ 350 w 1848"/>
                <a:gd name="T81" fmla="*/ 291 h 452"/>
                <a:gd name="T82" fmla="*/ 326 w 1848"/>
                <a:gd name="T83" fmla="*/ 312 h 452"/>
                <a:gd name="T84" fmla="*/ 321 w 1848"/>
                <a:gd name="T85" fmla="*/ 312 h 452"/>
                <a:gd name="T86" fmla="*/ 294 w 1848"/>
                <a:gd name="T87" fmla="*/ 296 h 452"/>
                <a:gd name="T88" fmla="*/ 288 w 1848"/>
                <a:gd name="T89" fmla="*/ 279 h 452"/>
                <a:gd name="T90" fmla="*/ 265 w 1848"/>
                <a:gd name="T91" fmla="*/ 238 h 452"/>
                <a:gd name="T92" fmla="*/ 252 w 1848"/>
                <a:gd name="T93" fmla="*/ 209 h 452"/>
                <a:gd name="T94" fmla="*/ 234 w 1848"/>
                <a:gd name="T95" fmla="*/ 151 h 452"/>
                <a:gd name="T96" fmla="*/ 224 w 1848"/>
                <a:gd name="T97" fmla="*/ 125 h 452"/>
                <a:gd name="T98" fmla="*/ 205 w 1848"/>
                <a:gd name="T99" fmla="*/ 73 h 452"/>
                <a:gd name="T100" fmla="*/ 191 w 1848"/>
                <a:gd name="T101" fmla="*/ 54 h 452"/>
                <a:gd name="T102" fmla="*/ 173 w 1848"/>
                <a:gd name="T103" fmla="*/ 29 h 452"/>
                <a:gd name="T104" fmla="*/ 160 w 1848"/>
                <a:gd name="T105" fmla="*/ 25 h 452"/>
                <a:gd name="T106" fmla="*/ 137 w 1848"/>
                <a:gd name="T107" fmla="*/ 33 h 452"/>
                <a:gd name="T108" fmla="*/ 130 w 1848"/>
                <a:gd name="T109" fmla="*/ 45 h 452"/>
                <a:gd name="T110" fmla="*/ 108 w 1848"/>
                <a:gd name="T111" fmla="*/ 83 h 452"/>
                <a:gd name="T112" fmla="*/ 95 w 1848"/>
                <a:gd name="T113" fmla="*/ 108 h 452"/>
                <a:gd name="T114" fmla="*/ 76 w 1848"/>
                <a:gd name="T115" fmla="*/ 163 h 452"/>
                <a:gd name="T116" fmla="*/ 63 w 1848"/>
                <a:gd name="T117" fmla="*/ 195 h 452"/>
                <a:gd name="T118" fmla="*/ 43 w 1848"/>
                <a:gd name="T119" fmla="*/ 250 h 452"/>
                <a:gd name="T120" fmla="*/ 34 w 1848"/>
                <a:gd name="T121" fmla="*/ 270 h 452"/>
                <a:gd name="T122" fmla="*/ 15 w 1848"/>
                <a:gd name="T123" fmla="*/ 300 h 452"/>
                <a:gd name="T124" fmla="*/ 4 w 1848"/>
                <a:gd name="T125" fmla="*/ 312 h 45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848"/>
                <a:gd name="T190" fmla="*/ 0 h 452"/>
                <a:gd name="T191" fmla="*/ 1848 w 1848"/>
                <a:gd name="T192" fmla="*/ 452 h 45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848" h="452">
                  <a:moveTo>
                    <a:pt x="0" y="16"/>
                  </a:moveTo>
                  <a:lnTo>
                    <a:pt x="1848" y="24"/>
                  </a:lnTo>
                  <a:lnTo>
                    <a:pt x="1846" y="452"/>
                  </a:lnTo>
                  <a:lnTo>
                    <a:pt x="1828" y="445"/>
                  </a:lnTo>
                  <a:lnTo>
                    <a:pt x="1803" y="433"/>
                  </a:lnTo>
                  <a:lnTo>
                    <a:pt x="1779" y="409"/>
                  </a:lnTo>
                  <a:lnTo>
                    <a:pt x="1767" y="379"/>
                  </a:lnTo>
                  <a:lnTo>
                    <a:pt x="1743" y="349"/>
                  </a:lnTo>
                  <a:lnTo>
                    <a:pt x="1725" y="313"/>
                  </a:lnTo>
                  <a:lnTo>
                    <a:pt x="1701" y="264"/>
                  </a:lnTo>
                  <a:lnTo>
                    <a:pt x="1689" y="228"/>
                  </a:lnTo>
                  <a:lnTo>
                    <a:pt x="1665" y="186"/>
                  </a:lnTo>
                  <a:lnTo>
                    <a:pt x="1646" y="150"/>
                  </a:lnTo>
                  <a:lnTo>
                    <a:pt x="1628" y="107"/>
                  </a:lnTo>
                  <a:lnTo>
                    <a:pt x="1610" y="83"/>
                  </a:lnTo>
                  <a:lnTo>
                    <a:pt x="1586" y="59"/>
                  </a:lnTo>
                  <a:lnTo>
                    <a:pt x="1562" y="47"/>
                  </a:lnTo>
                  <a:lnTo>
                    <a:pt x="1550" y="35"/>
                  </a:lnTo>
                  <a:lnTo>
                    <a:pt x="1526" y="35"/>
                  </a:lnTo>
                  <a:lnTo>
                    <a:pt x="1508" y="47"/>
                  </a:lnTo>
                  <a:lnTo>
                    <a:pt x="1483" y="65"/>
                  </a:lnTo>
                  <a:lnTo>
                    <a:pt x="1471" y="83"/>
                  </a:lnTo>
                  <a:lnTo>
                    <a:pt x="1447" y="113"/>
                  </a:lnTo>
                  <a:lnTo>
                    <a:pt x="1429" y="150"/>
                  </a:lnTo>
                  <a:lnTo>
                    <a:pt x="1411" y="186"/>
                  </a:lnTo>
                  <a:lnTo>
                    <a:pt x="1387" y="234"/>
                  </a:lnTo>
                  <a:lnTo>
                    <a:pt x="1369" y="270"/>
                  </a:lnTo>
                  <a:lnTo>
                    <a:pt x="1345" y="313"/>
                  </a:lnTo>
                  <a:lnTo>
                    <a:pt x="1332" y="349"/>
                  </a:lnTo>
                  <a:lnTo>
                    <a:pt x="1308" y="385"/>
                  </a:lnTo>
                  <a:lnTo>
                    <a:pt x="1290" y="409"/>
                  </a:lnTo>
                  <a:lnTo>
                    <a:pt x="1266" y="433"/>
                  </a:lnTo>
                  <a:lnTo>
                    <a:pt x="1254" y="445"/>
                  </a:lnTo>
                  <a:lnTo>
                    <a:pt x="1230" y="452"/>
                  </a:lnTo>
                  <a:lnTo>
                    <a:pt x="1212" y="452"/>
                  </a:lnTo>
                  <a:lnTo>
                    <a:pt x="1194" y="433"/>
                  </a:lnTo>
                  <a:lnTo>
                    <a:pt x="1169" y="421"/>
                  </a:lnTo>
                  <a:lnTo>
                    <a:pt x="1151" y="391"/>
                  </a:lnTo>
                  <a:lnTo>
                    <a:pt x="1127" y="361"/>
                  </a:lnTo>
                  <a:lnTo>
                    <a:pt x="1115" y="325"/>
                  </a:lnTo>
                  <a:lnTo>
                    <a:pt x="1091" y="282"/>
                  </a:lnTo>
                  <a:lnTo>
                    <a:pt x="1073" y="246"/>
                  </a:lnTo>
                  <a:lnTo>
                    <a:pt x="1049" y="204"/>
                  </a:lnTo>
                  <a:lnTo>
                    <a:pt x="1037" y="162"/>
                  </a:lnTo>
                  <a:lnTo>
                    <a:pt x="1012" y="125"/>
                  </a:lnTo>
                  <a:lnTo>
                    <a:pt x="994" y="95"/>
                  </a:lnTo>
                  <a:lnTo>
                    <a:pt x="976" y="65"/>
                  </a:lnTo>
                  <a:lnTo>
                    <a:pt x="952" y="47"/>
                  </a:lnTo>
                  <a:lnTo>
                    <a:pt x="934" y="35"/>
                  </a:lnTo>
                  <a:lnTo>
                    <a:pt x="910" y="35"/>
                  </a:lnTo>
                  <a:lnTo>
                    <a:pt x="898" y="41"/>
                  </a:lnTo>
                  <a:lnTo>
                    <a:pt x="874" y="53"/>
                  </a:lnTo>
                  <a:lnTo>
                    <a:pt x="855" y="77"/>
                  </a:lnTo>
                  <a:lnTo>
                    <a:pt x="831" y="101"/>
                  </a:lnTo>
                  <a:lnTo>
                    <a:pt x="819" y="138"/>
                  </a:lnTo>
                  <a:lnTo>
                    <a:pt x="795" y="174"/>
                  </a:lnTo>
                  <a:lnTo>
                    <a:pt x="777" y="216"/>
                  </a:lnTo>
                  <a:lnTo>
                    <a:pt x="759" y="252"/>
                  </a:lnTo>
                  <a:lnTo>
                    <a:pt x="735" y="295"/>
                  </a:lnTo>
                  <a:lnTo>
                    <a:pt x="717" y="337"/>
                  </a:lnTo>
                  <a:lnTo>
                    <a:pt x="692" y="373"/>
                  </a:lnTo>
                  <a:lnTo>
                    <a:pt x="680" y="403"/>
                  </a:lnTo>
                  <a:lnTo>
                    <a:pt x="656" y="421"/>
                  </a:lnTo>
                  <a:lnTo>
                    <a:pt x="638" y="439"/>
                  </a:lnTo>
                  <a:lnTo>
                    <a:pt x="614" y="452"/>
                  </a:lnTo>
                  <a:lnTo>
                    <a:pt x="602" y="452"/>
                  </a:lnTo>
                  <a:lnTo>
                    <a:pt x="578" y="445"/>
                  </a:lnTo>
                  <a:lnTo>
                    <a:pt x="554" y="427"/>
                  </a:lnTo>
                  <a:lnTo>
                    <a:pt x="542" y="403"/>
                  </a:lnTo>
                  <a:lnTo>
                    <a:pt x="517" y="373"/>
                  </a:lnTo>
                  <a:lnTo>
                    <a:pt x="499" y="343"/>
                  </a:lnTo>
                  <a:lnTo>
                    <a:pt x="475" y="301"/>
                  </a:lnTo>
                  <a:lnTo>
                    <a:pt x="463" y="264"/>
                  </a:lnTo>
                  <a:lnTo>
                    <a:pt x="439" y="216"/>
                  </a:lnTo>
                  <a:lnTo>
                    <a:pt x="421" y="180"/>
                  </a:lnTo>
                  <a:lnTo>
                    <a:pt x="397" y="144"/>
                  </a:lnTo>
                  <a:lnTo>
                    <a:pt x="385" y="107"/>
                  </a:lnTo>
                  <a:lnTo>
                    <a:pt x="360" y="77"/>
                  </a:lnTo>
                  <a:lnTo>
                    <a:pt x="336" y="59"/>
                  </a:lnTo>
                  <a:lnTo>
                    <a:pt x="324" y="41"/>
                  </a:lnTo>
                  <a:lnTo>
                    <a:pt x="300" y="35"/>
                  </a:lnTo>
                  <a:lnTo>
                    <a:pt x="282" y="35"/>
                  </a:lnTo>
                  <a:lnTo>
                    <a:pt x="258" y="47"/>
                  </a:lnTo>
                  <a:lnTo>
                    <a:pt x="246" y="65"/>
                  </a:lnTo>
                  <a:lnTo>
                    <a:pt x="222" y="89"/>
                  </a:lnTo>
                  <a:lnTo>
                    <a:pt x="203" y="119"/>
                  </a:lnTo>
                  <a:lnTo>
                    <a:pt x="179" y="156"/>
                  </a:lnTo>
                  <a:lnTo>
                    <a:pt x="167" y="198"/>
                  </a:lnTo>
                  <a:lnTo>
                    <a:pt x="143" y="234"/>
                  </a:lnTo>
                  <a:lnTo>
                    <a:pt x="119" y="282"/>
                  </a:lnTo>
                  <a:lnTo>
                    <a:pt x="107" y="319"/>
                  </a:lnTo>
                  <a:lnTo>
                    <a:pt x="83" y="361"/>
                  </a:lnTo>
                  <a:lnTo>
                    <a:pt x="65" y="391"/>
                  </a:lnTo>
                  <a:lnTo>
                    <a:pt x="40" y="415"/>
                  </a:lnTo>
                  <a:lnTo>
                    <a:pt x="28" y="433"/>
                  </a:lnTo>
                  <a:lnTo>
                    <a:pt x="4" y="452"/>
                  </a:lnTo>
                  <a:lnTo>
                    <a:pt x="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895" name="Group 392"/>
          <p:cNvGrpSpPr>
            <a:grpSpLocks/>
          </p:cNvGrpSpPr>
          <p:nvPr/>
        </p:nvGrpSpPr>
        <p:grpSpPr bwMode="auto">
          <a:xfrm>
            <a:off x="3471863" y="711200"/>
            <a:ext cx="4865687" cy="2565400"/>
            <a:chOff x="2207" y="400"/>
            <a:chExt cx="3065" cy="1616"/>
          </a:xfrm>
        </p:grpSpPr>
        <p:sp>
          <p:nvSpPr>
            <p:cNvPr id="33896" name="Rectangle 88"/>
            <p:cNvSpPr>
              <a:spLocks noChangeArrowheads="1"/>
            </p:cNvSpPr>
            <p:nvPr/>
          </p:nvSpPr>
          <p:spPr bwMode="auto">
            <a:xfrm>
              <a:off x="2416" y="400"/>
              <a:ext cx="2840" cy="14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97" name="Freeform 89"/>
            <p:cNvSpPr>
              <a:spLocks/>
            </p:cNvSpPr>
            <p:nvPr/>
          </p:nvSpPr>
          <p:spPr bwMode="auto">
            <a:xfrm>
              <a:off x="2416" y="400"/>
              <a:ext cx="2840" cy="1440"/>
            </a:xfrm>
            <a:custGeom>
              <a:avLst/>
              <a:gdLst>
                <a:gd name="T0" fmla="*/ 0 w 2840"/>
                <a:gd name="T1" fmla="*/ 1440 h 1440"/>
                <a:gd name="T2" fmla="*/ 0 w 2840"/>
                <a:gd name="T3" fmla="*/ 0 h 1440"/>
                <a:gd name="T4" fmla="*/ 0 w 2840"/>
                <a:gd name="T5" fmla="*/ 0 h 1440"/>
                <a:gd name="T6" fmla="*/ 2840 w 2840"/>
                <a:gd name="T7" fmla="*/ 0 h 1440"/>
                <a:gd name="T8" fmla="*/ 2840 w 2840"/>
                <a:gd name="T9" fmla="*/ 0 h 1440"/>
                <a:gd name="T10" fmla="*/ 2840 w 2840"/>
                <a:gd name="T11" fmla="*/ 1440 h 1440"/>
                <a:gd name="T12" fmla="*/ 2840 w 2840"/>
                <a:gd name="T13" fmla="*/ 1440 h 1440"/>
                <a:gd name="T14" fmla="*/ 0 w 2840"/>
                <a:gd name="T15" fmla="*/ 1440 h 1440"/>
                <a:gd name="T16" fmla="*/ 0 w 2840"/>
                <a:gd name="T17" fmla="*/ 1440 h 14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40"/>
                <a:gd name="T28" fmla="*/ 0 h 1440"/>
                <a:gd name="T29" fmla="*/ 2840 w 2840"/>
                <a:gd name="T30" fmla="*/ 1440 h 14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40" h="1440">
                  <a:moveTo>
                    <a:pt x="0" y="1440"/>
                  </a:moveTo>
                  <a:lnTo>
                    <a:pt x="0" y="0"/>
                  </a:lnTo>
                  <a:lnTo>
                    <a:pt x="2840" y="0"/>
                  </a:lnTo>
                  <a:lnTo>
                    <a:pt x="2840" y="1440"/>
                  </a:lnTo>
                  <a:lnTo>
                    <a:pt x="0" y="1440"/>
                  </a:lnTo>
                  <a:close/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3898" name="Picture 90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" y="400"/>
              <a:ext cx="2856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99" name="Picture 91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" y="1123"/>
              <a:ext cx="2856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900" name="Line 115"/>
            <p:cNvSpPr>
              <a:spLocks noChangeShapeType="1"/>
            </p:cNvSpPr>
            <p:nvPr/>
          </p:nvSpPr>
          <p:spPr bwMode="auto">
            <a:xfrm>
              <a:off x="2416" y="400"/>
              <a:ext cx="284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01" name="Line 117"/>
            <p:cNvSpPr>
              <a:spLocks noChangeShapeType="1"/>
            </p:cNvSpPr>
            <p:nvPr/>
          </p:nvSpPr>
          <p:spPr bwMode="auto">
            <a:xfrm flipV="1">
              <a:off x="5256" y="400"/>
              <a:ext cx="1" cy="14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02" name="Line 124"/>
            <p:cNvSpPr>
              <a:spLocks noChangeShapeType="1"/>
            </p:cNvSpPr>
            <p:nvPr/>
          </p:nvSpPr>
          <p:spPr bwMode="auto">
            <a:xfrm>
              <a:off x="2680" y="400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03" name="Line 129"/>
            <p:cNvSpPr>
              <a:spLocks noChangeShapeType="1"/>
            </p:cNvSpPr>
            <p:nvPr/>
          </p:nvSpPr>
          <p:spPr bwMode="auto">
            <a:xfrm>
              <a:off x="2952" y="400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04" name="Line 134"/>
            <p:cNvSpPr>
              <a:spLocks noChangeShapeType="1"/>
            </p:cNvSpPr>
            <p:nvPr/>
          </p:nvSpPr>
          <p:spPr bwMode="auto">
            <a:xfrm>
              <a:off x="3240" y="400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05" name="Line 139"/>
            <p:cNvSpPr>
              <a:spLocks noChangeShapeType="1"/>
            </p:cNvSpPr>
            <p:nvPr/>
          </p:nvSpPr>
          <p:spPr bwMode="auto">
            <a:xfrm>
              <a:off x="3512" y="400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06" name="Line 144"/>
            <p:cNvSpPr>
              <a:spLocks noChangeShapeType="1"/>
            </p:cNvSpPr>
            <p:nvPr/>
          </p:nvSpPr>
          <p:spPr bwMode="auto">
            <a:xfrm>
              <a:off x="3792" y="400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07" name="Line 149"/>
            <p:cNvSpPr>
              <a:spLocks noChangeShapeType="1"/>
            </p:cNvSpPr>
            <p:nvPr/>
          </p:nvSpPr>
          <p:spPr bwMode="auto">
            <a:xfrm>
              <a:off x="4072" y="400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08" name="Line 154"/>
            <p:cNvSpPr>
              <a:spLocks noChangeShapeType="1"/>
            </p:cNvSpPr>
            <p:nvPr/>
          </p:nvSpPr>
          <p:spPr bwMode="auto">
            <a:xfrm>
              <a:off x="4344" y="400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09" name="Line 159"/>
            <p:cNvSpPr>
              <a:spLocks noChangeShapeType="1"/>
            </p:cNvSpPr>
            <p:nvPr/>
          </p:nvSpPr>
          <p:spPr bwMode="auto">
            <a:xfrm>
              <a:off x="4624" y="400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10" name="Line 164"/>
            <p:cNvSpPr>
              <a:spLocks noChangeShapeType="1"/>
            </p:cNvSpPr>
            <p:nvPr/>
          </p:nvSpPr>
          <p:spPr bwMode="auto">
            <a:xfrm>
              <a:off x="4904" y="400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11" name="Line 170"/>
            <p:cNvSpPr>
              <a:spLocks noChangeShapeType="1"/>
            </p:cNvSpPr>
            <p:nvPr/>
          </p:nvSpPr>
          <p:spPr bwMode="auto">
            <a:xfrm>
              <a:off x="5184" y="400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12" name="Line 171"/>
            <p:cNvSpPr>
              <a:spLocks noChangeShapeType="1"/>
            </p:cNvSpPr>
            <p:nvPr/>
          </p:nvSpPr>
          <p:spPr bwMode="auto">
            <a:xfrm>
              <a:off x="2416" y="1704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13" name="Line 176"/>
            <p:cNvSpPr>
              <a:spLocks noChangeShapeType="1"/>
            </p:cNvSpPr>
            <p:nvPr/>
          </p:nvSpPr>
          <p:spPr bwMode="auto">
            <a:xfrm flipH="1">
              <a:off x="5232" y="1704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14" name="Line 177"/>
            <p:cNvSpPr>
              <a:spLocks noChangeShapeType="1"/>
            </p:cNvSpPr>
            <p:nvPr/>
          </p:nvSpPr>
          <p:spPr bwMode="auto">
            <a:xfrm>
              <a:off x="2416" y="1432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15" name="Line 182"/>
            <p:cNvSpPr>
              <a:spLocks noChangeShapeType="1"/>
            </p:cNvSpPr>
            <p:nvPr/>
          </p:nvSpPr>
          <p:spPr bwMode="auto">
            <a:xfrm flipH="1">
              <a:off x="5232" y="1432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16" name="Line 183"/>
            <p:cNvSpPr>
              <a:spLocks noChangeShapeType="1"/>
            </p:cNvSpPr>
            <p:nvPr/>
          </p:nvSpPr>
          <p:spPr bwMode="auto">
            <a:xfrm>
              <a:off x="2416" y="1168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17" name="Line 188"/>
            <p:cNvSpPr>
              <a:spLocks noChangeShapeType="1"/>
            </p:cNvSpPr>
            <p:nvPr/>
          </p:nvSpPr>
          <p:spPr bwMode="auto">
            <a:xfrm flipH="1">
              <a:off x="5232" y="1168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18" name="Line 189"/>
            <p:cNvSpPr>
              <a:spLocks noChangeShapeType="1"/>
            </p:cNvSpPr>
            <p:nvPr/>
          </p:nvSpPr>
          <p:spPr bwMode="auto">
            <a:xfrm>
              <a:off x="2416" y="896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19" name="Line 194"/>
            <p:cNvSpPr>
              <a:spLocks noChangeShapeType="1"/>
            </p:cNvSpPr>
            <p:nvPr/>
          </p:nvSpPr>
          <p:spPr bwMode="auto">
            <a:xfrm flipH="1">
              <a:off x="5232" y="896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20" name="Line 195"/>
            <p:cNvSpPr>
              <a:spLocks noChangeShapeType="1"/>
            </p:cNvSpPr>
            <p:nvPr/>
          </p:nvSpPr>
          <p:spPr bwMode="auto">
            <a:xfrm>
              <a:off x="2416" y="624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21" name="Line 200"/>
            <p:cNvSpPr>
              <a:spLocks noChangeShapeType="1"/>
            </p:cNvSpPr>
            <p:nvPr/>
          </p:nvSpPr>
          <p:spPr bwMode="auto">
            <a:xfrm flipH="1">
              <a:off x="5232" y="624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22" name="Line 201"/>
            <p:cNvSpPr>
              <a:spLocks noChangeShapeType="1"/>
            </p:cNvSpPr>
            <p:nvPr/>
          </p:nvSpPr>
          <p:spPr bwMode="auto">
            <a:xfrm>
              <a:off x="2416" y="400"/>
              <a:ext cx="284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23" name="Line 204"/>
            <p:cNvSpPr>
              <a:spLocks noChangeShapeType="1"/>
            </p:cNvSpPr>
            <p:nvPr/>
          </p:nvSpPr>
          <p:spPr bwMode="auto">
            <a:xfrm flipV="1">
              <a:off x="5256" y="400"/>
              <a:ext cx="1" cy="14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24" name="Text Box 390"/>
            <p:cNvSpPr txBox="1">
              <a:spLocks noChangeArrowheads="1"/>
            </p:cNvSpPr>
            <p:nvPr/>
          </p:nvSpPr>
          <p:spPr bwMode="auto">
            <a:xfrm rot="-5400000">
              <a:off x="1990" y="995"/>
              <a:ext cx="62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b="1"/>
                <a:t>Frequency</a:t>
              </a:r>
            </a:p>
          </p:txBody>
        </p:sp>
        <p:sp>
          <p:nvSpPr>
            <p:cNvPr id="33925" name="Text Box 391"/>
            <p:cNvSpPr txBox="1">
              <a:spLocks noChangeArrowheads="1"/>
            </p:cNvSpPr>
            <p:nvPr/>
          </p:nvSpPr>
          <p:spPr bwMode="auto">
            <a:xfrm>
              <a:off x="3667" y="1824"/>
              <a:ext cx="36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b="1"/>
                <a:t>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309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06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1906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68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068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06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46" fill="hold"/>
                                        <p:tgtEl>
                                          <p:spTgt spid="1906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68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068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06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46" fill="hold"/>
                                        <p:tgtEl>
                                          <p:spTgt spid="1906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682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068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06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46" fill="hold"/>
                                        <p:tgtEl>
                                          <p:spTgt spid="1906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683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068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06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46" fill="hold"/>
                                        <p:tgtEl>
                                          <p:spTgt spid="1906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684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068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4"/>
          <p:cNvSpPr>
            <a:spLocks noChangeArrowheads="1"/>
          </p:cNvSpPr>
          <p:nvPr/>
        </p:nvSpPr>
        <p:spPr bwMode="auto">
          <a:xfrm>
            <a:off x="2133600" y="304800"/>
            <a:ext cx="51943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2438400" y="228600"/>
            <a:ext cx="442118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3600" b="1">
                <a:solidFill>
                  <a:srgbClr val="000000"/>
                </a:solidFill>
                <a:latin typeface="Helvetica" charset="0"/>
              </a:rPr>
              <a:t>Experimental Set-up</a:t>
            </a:r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77089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42890"/>
            <a:ext cx="793750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3810000" y="5391090"/>
            <a:ext cx="796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i="1"/>
              <a:t>sluggish</a:t>
            </a: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1066800" y="5467290"/>
            <a:ext cx="450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i="1"/>
              <a:t>fast</a:t>
            </a:r>
            <a:endParaRPr lang="en-US" b="1"/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4724400" y="1749365"/>
            <a:ext cx="9556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i="1"/>
              <a:t>broad </a:t>
            </a:r>
          </a:p>
          <a:p>
            <a:r>
              <a:rPr lang="en-US" b="1" i="1"/>
              <a:t>bandwidth</a:t>
            </a: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1905000" y="4476690"/>
            <a:ext cx="9556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i="1"/>
              <a:t>narrow</a:t>
            </a:r>
          </a:p>
          <a:p>
            <a:r>
              <a:rPr lang="en-US" b="1" i="1"/>
              <a:t>bandwidth</a:t>
            </a: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7391400" y="2595503"/>
            <a:ext cx="735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b="1" i="1"/>
              <a:t>Oriented</a:t>
            </a:r>
          </a:p>
          <a:p>
            <a:r>
              <a:rPr lang="en-US" sz="1200" b="1" i="1"/>
              <a:t>(FM)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0" y="3028890"/>
            <a:ext cx="640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time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419600" y="3105090"/>
            <a:ext cx="640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time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7086600" y="3105090"/>
            <a:ext cx="640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time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010400" y="5848290"/>
            <a:ext cx="640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time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343400" y="5848290"/>
            <a:ext cx="640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time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676400" y="5848290"/>
            <a:ext cx="640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time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14300"/>
            <a:ext cx="78017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Spectro</a:t>
            </a:r>
            <a:r>
              <a:rPr lang="en-US" sz="3200" b="1" dirty="0" smtClean="0">
                <a:solidFill>
                  <a:srgbClr val="FF0000"/>
                </a:solidFill>
              </a:rPr>
              <a:t>-temporal Receptive Fields (STRFs)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3886200" y="2854325"/>
            <a:ext cx="1706563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63" y="1162050"/>
            <a:ext cx="1646237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953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4003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9"/>
          <a:stretch>
            <a:fillRect/>
          </a:stretch>
        </p:blipFill>
        <p:spPr bwMode="auto">
          <a:xfrm>
            <a:off x="5791200" y="4343400"/>
            <a:ext cx="28654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25" y="4800600"/>
            <a:ext cx="172243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/>
          <a:stretch>
            <a:fillRect/>
          </a:stretch>
        </p:blipFill>
        <p:spPr bwMode="auto">
          <a:xfrm>
            <a:off x="304800" y="2266950"/>
            <a:ext cx="33528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AutoShape 9"/>
          <p:cNvSpPr>
            <a:spLocks noChangeArrowheads="1"/>
          </p:cNvSpPr>
          <p:nvPr/>
        </p:nvSpPr>
        <p:spPr bwMode="auto">
          <a:xfrm rot="-2087030">
            <a:off x="3233738" y="1984375"/>
            <a:ext cx="533400" cy="79375"/>
          </a:xfrm>
          <a:prstGeom prst="rightArrow">
            <a:avLst>
              <a:gd name="adj1" fmla="val 50000"/>
              <a:gd name="adj2" fmla="val 168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 rot="2087030" flipV="1">
            <a:off x="3252788" y="5021263"/>
            <a:ext cx="533400" cy="76200"/>
          </a:xfrm>
          <a:prstGeom prst="rightArrow">
            <a:avLst>
              <a:gd name="adj1" fmla="val 50000"/>
              <a:gd name="adj2" fmla="val 17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AutoShape 11"/>
          <p:cNvSpPr>
            <a:spLocks noChangeArrowheads="1"/>
          </p:cNvSpPr>
          <p:nvPr/>
        </p:nvSpPr>
        <p:spPr bwMode="auto">
          <a:xfrm>
            <a:off x="3352800" y="3581400"/>
            <a:ext cx="381000" cy="76200"/>
          </a:xfrm>
          <a:prstGeom prst="rightArrow">
            <a:avLst>
              <a:gd name="adj1" fmla="val 50000"/>
              <a:gd name="adj2" fmla="val 1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4" name="AutoShape 12"/>
          <p:cNvSpPr>
            <a:spLocks noChangeArrowheads="1"/>
          </p:cNvSpPr>
          <p:nvPr/>
        </p:nvSpPr>
        <p:spPr bwMode="auto">
          <a:xfrm>
            <a:off x="5562600" y="3505200"/>
            <a:ext cx="381000" cy="76200"/>
          </a:xfrm>
          <a:prstGeom prst="rightArrow">
            <a:avLst>
              <a:gd name="adj1" fmla="val 50000"/>
              <a:gd name="adj2" fmla="val 1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AutoShape 13"/>
          <p:cNvSpPr>
            <a:spLocks noChangeArrowheads="1"/>
          </p:cNvSpPr>
          <p:nvPr/>
        </p:nvSpPr>
        <p:spPr bwMode="auto">
          <a:xfrm>
            <a:off x="5562600" y="5410200"/>
            <a:ext cx="381000" cy="76200"/>
          </a:xfrm>
          <a:prstGeom prst="rightArrow">
            <a:avLst>
              <a:gd name="adj1" fmla="val 50000"/>
              <a:gd name="adj2" fmla="val 1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AutoShape 14"/>
          <p:cNvSpPr>
            <a:spLocks noChangeArrowheads="1"/>
          </p:cNvSpPr>
          <p:nvPr/>
        </p:nvSpPr>
        <p:spPr bwMode="auto">
          <a:xfrm>
            <a:off x="5638800" y="1676400"/>
            <a:ext cx="381000" cy="76200"/>
          </a:xfrm>
          <a:prstGeom prst="rightArrow">
            <a:avLst>
              <a:gd name="adj1" fmla="val 50000"/>
              <a:gd name="adj2" fmla="val 1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7" name="Text Box 15"/>
          <p:cNvSpPr txBox="1">
            <a:spLocks noChangeArrowheads="1"/>
          </p:cNvSpPr>
          <p:nvPr/>
        </p:nvSpPr>
        <p:spPr bwMode="auto">
          <a:xfrm>
            <a:off x="304800" y="304800"/>
            <a:ext cx="32924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latin typeface="Palatino" charset="0"/>
              </a:rPr>
              <a:t>Cortical Views of the </a:t>
            </a:r>
          </a:p>
          <a:p>
            <a:pPr eaLnBrk="1" hangingPunct="1"/>
            <a:r>
              <a:rPr lang="en-US" sz="2400" b="1">
                <a:latin typeface="Palatino" charset="0"/>
              </a:rPr>
              <a:t>Auditory Spectrogram</a:t>
            </a:r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4267200" y="381000"/>
            <a:ext cx="1098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latin typeface="Palatino" charset="0"/>
              </a:rPr>
              <a:t>STRFs</a:t>
            </a:r>
          </a:p>
        </p:txBody>
      </p:sp>
      <p:sp>
        <p:nvSpPr>
          <p:cNvPr id="18449" name="Text Box 17"/>
          <p:cNvSpPr txBox="1">
            <a:spLocks noChangeArrowheads="1"/>
          </p:cNvSpPr>
          <p:nvPr/>
        </p:nvSpPr>
        <p:spPr bwMode="auto">
          <a:xfrm>
            <a:off x="533400" y="2057400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Palatino" charset="0"/>
              </a:rPr>
              <a:t>Auditory Spectrogram</a:t>
            </a:r>
          </a:p>
        </p:txBody>
      </p:sp>
      <p:sp>
        <p:nvSpPr>
          <p:cNvPr id="18450" name="Text Box 18"/>
          <p:cNvSpPr txBox="1">
            <a:spLocks noChangeArrowheads="1"/>
          </p:cNvSpPr>
          <p:nvPr/>
        </p:nvSpPr>
        <p:spPr bwMode="auto">
          <a:xfrm>
            <a:off x="6019800" y="228600"/>
            <a:ext cx="248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Palatino" charset="0"/>
              </a:rPr>
              <a:t>Cortical Spectrograms</a:t>
            </a:r>
          </a:p>
        </p:txBody>
      </p:sp>
      <p:sp>
        <p:nvSpPr>
          <p:cNvPr id="18451" name="Rectangle 19"/>
          <p:cNvSpPr>
            <a:spLocks noChangeArrowheads="1"/>
          </p:cNvSpPr>
          <p:nvPr/>
        </p:nvSpPr>
        <p:spPr bwMode="auto">
          <a:xfrm>
            <a:off x="644525" y="5262563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8452" name="Rectangle 24"/>
          <p:cNvSpPr>
            <a:spLocks noChangeArrowheads="1"/>
          </p:cNvSpPr>
          <p:nvPr/>
        </p:nvSpPr>
        <p:spPr bwMode="auto">
          <a:xfrm>
            <a:off x="4251325" y="5967413"/>
            <a:ext cx="903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</a:rPr>
              <a:t>Harmonics</a:t>
            </a:r>
            <a:endParaRPr lang="en-US" sz="1200" b="1"/>
          </a:p>
        </p:txBody>
      </p:sp>
      <p:sp>
        <p:nvSpPr>
          <p:cNvPr id="18453" name="Rectangle 25"/>
          <p:cNvSpPr>
            <a:spLocks noChangeArrowheads="1"/>
          </p:cNvSpPr>
          <p:nvPr/>
        </p:nvSpPr>
        <p:spPr bwMode="auto">
          <a:xfrm>
            <a:off x="4267200" y="4038600"/>
            <a:ext cx="1162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</a:rPr>
              <a:t>transients &amp;</a:t>
            </a:r>
          </a:p>
          <a:p>
            <a:r>
              <a:rPr lang="en-US" sz="1200" b="1">
                <a:solidFill>
                  <a:srgbClr val="FF0000"/>
                </a:solidFill>
              </a:rPr>
              <a:t>  up transitions</a:t>
            </a:r>
            <a:endParaRPr lang="en-US" sz="1200" b="1"/>
          </a:p>
        </p:txBody>
      </p:sp>
      <p:sp>
        <p:nvSpPr>
          <p:cNvPr id="18454" name="Rectangle 26"/>
          <p:cNvSpPr>
            <a:spLocks noChangeArrowheads="1"/>
          </p:cNvSpPr>
          <p:nvPr/>
        </p:nvSpPr>
        <p:spPr bwMode="auto">
          <a:xfrm>
            <a:off x="4191000" y="2209800"/>
            <a:ext cx="1208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</a:rPr>
              <a:t>vowels &amp; broad</a:t>
            </a:r>
          </a:p>
          <a:p>
            <a:r>
              <a:rPr lang="en-US" sz="1200" b="1">
                <a:solidFill>
                  <a:srgbClr val="FF0000"/>
                </a:solidFill>
              </a:rPr>
              <a:t>   energy foci</a:t>
            </a:r>
            <a:endParaRPr lang="en-US" sz="1200" b="1"/>
          </a:p>
        </p:txBody>
      </p:sp>
      <p:sp>
        <p:nvSpPr>
          <p:cNvPr id="18455" name="Text Box 20"/>
          <p:cNvSpPr txBox="1">
            <a:spLocks noChangeArrowheads="1"/>
          </p:cNvSpPr>
          <p:nvPr/>
        </p:nvSpPr>
        <p:spPr bwMode="auto">
          <a:xfrm>
            <a:off x="4038600" y="4624388"/>
            <a:ext cx="15621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i="1"/>
              <a:t>Slow / Narrow BW</a:t>
            </a:r>
          </a:p>
        </p:txBody>
      </p:sp>
      <p:sp>
        <p:nvSpPr>
          <p:cNvPr id="18456" name="Text Box 21"/>
          <p:cNvSpPr txBox="1">
            <a:spLocks noChangeArrowheads="1"/>
          </p:cNvSpPr>
          <p:nvPr/>
        </p:nvSpPr>
        <p:spPr bwMode="auto">
          <a:xfrm>
            <a:off x="4038600" y="996950"/>
            <a:ext cx="137477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i="1"/>
              <a:t>Slow / Wide BW</a:t>
            </a:r>
          </a:p>
        </p:txBody>
      </p:sp>
      <p:sp>
        <p:nvSpPr>
          <p:cNvPr id="18457" name="Text Box 22"/>
          <p:cNvSpPr txBox="1">
            <a:spLocks noChangeArrowheads="1"/>
          </p:cNvSpPr>
          <p:nvPr/>
        </p:nvSpPr>
        <p:spPr bwMode="auto">
          <a:xfrm>
            <a:off x="4086225" y="2728913"/>
            <a:ext cx="1344613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i="1"/>
              <a:t>Fast / Wide BW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381000" y="609600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dirty="0" smtClean="0">
                <a:solidFill>
                  <a:schemeClr val="tx2"/>
                </a:solidFill>
              </a:rPr>
              <a:t>Cortical </a:t>
            </a:r>
            <a:r>
              <a:rPr lang="en-US" sz="4000" i="1" dirty="0" err="1">
                <a:solidFill>
                  <a:schemeClr val="tx2"/>
                </a:solidFill>
              </a:rPr>
              <a:t>Multiresolution</a:t>
            </a:r>
            <a:r>
              <a:rPr lang="en-US" sz="4000" dirty="0">
                <a:solidFill>
                  <a:schemeClr val="tx2"/>
                </a:solidFill>
              </a:rPr>
              <a:t> Representation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5029200" y="2008188"/>
            <a:ext cx="3267075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" charset="0"/>
                <a:ea typeface="ＭＳ Ｐゴシック" charset="-128"/>
                <a:cs typeface="ＭＳ Ｐゴシック" charset="-128"/>
              </a:rPr>
              <a:t>Cortical </a:t>
            </a:r>
            <a:r>
              <a:rPr lang="en-US" sz="1600" i="1">
                <a:latin typeface="Arial" charset="0"/>
                <a:ea typeface="ＭＳ Ｐゴシック" charset="-128"/>
                <a:cs typeface="ＭＳ Ｐゴシック" charset="-128"/>
              </a:rPr>
              <a:t>Multiscale</a:t>
            </a:r>
            <a:r>
              <a:rPr lang="en-US" sz="1600">
                <a:latin typeface="Arial" charset="0"/>
                <a:ea typeface="ＭＳ Ｐゴシック" charset="-128"/>
                <a:cs typeface="ＭＳ Ｐゴシック" charset="-128"/>
              </a:rPr>
              <a:t> Representation</a:t>
            </a:r>
          </a:p>
        </p:txBody>
      </p:sp>
      <p:grpSp>
        <p:nvGrpSpPr>
          <p:cNvPr id="31748" name="Group 7"/>
          <p:cNvGrpSpPr>
            <a:grpSpLocks/>
          </p:cNvGrpSpPr>
          <p:nvPr/>
        </p:nvGrpSpPr>
        <p:grpSpPr bwMode="auto">
          <a:xfrm>
            <a:off x="457200" y="1752600"/>
            <a:ext cx="8458200" cy="3021013"/>
            <a:chOff x="288" y="1217"/>
            <a:chExt cx="5328" cy="1903"/>
          </a:xfrm>
        </p:grpSpPr>
        <p:pic>
          <p:nvPicPr>
            <p:cNvPr id="31749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" y="1217"/>
              <a:ext cx="5328" cy="1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0" name="Rectangle 6"/>
            <p:cNvSpPr>
              <a:spLocks noChangeArrowheads="1"/>
            </p:cNvSpPr>
            <p:nvPr/>
          </p:nvSpPr>
          <p:spPr bwMode="auto">
            <a:xfrm>
              <a:off x="1008" y="2736"/>
              <a:ext cx="432" cy="3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85800" y="4800600"/>
            <a:ext cx="7848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 sequence of two “wavelet transformations”</a:t>
            </a:r>
          </a:p>
          <a:p>
            <a:endParaRPr lang="en-US" dirty="0" smtClean="0"/>
          </a:p>
          <a:p>
            <a:r>
              <a:rPr lang="en-US" b="1" dirty="0" smtClean="0"/>
              <a:t>	Sound    </a:t>
            </a:r>
            <a:r>
              <a:rPr lang="en-US" b="1" dirty="0" err="1" smtClean="0">
                <a:sym typeface="Wingdings"/>
              </a:rPr>
              <a:t></a:t>
            </a:r>
            <a:r>
              <a:rPr lang="en-US" b="1" dirty="0" smtClean="0">
                <a:sym typeface="Wingdings"/>
              </a:rPr>
              <a:t>   </a:t>
            </a:r>
            <a:r>
              <a:rPr lang="en-US" b="1" dirty="0" smtClean="0"/>
              <a:t>Auditory spectrogram     </a:t>
            </a:r>
            <a:r>
              <a:rPr lang="en-US" b="1" dirty="0" err="1" smtClean="0">
                <a:sym typeface="Wingdings"/>
              </a:rPr>
              <a:t></a:t>
            </a:r>
            <a:r>
              <a:rPr lang="en-US" b="1" dirty="0" smtClean="0">
                <a:sym typeface="Wingdings"/>
              </a:rPr>
              <a:t>    Cortical 2D transformation</a:t>
            </a:r>
          </a:p>
          <a:p>
            <a:endParaRPr lang="en-US" b="1" dirty="0" smtClean="0">
              <a:sym typeface="Wingdings"/>
            </a:endParaRPr>
          </a:p>
          <a:p>
            <a:r>
              <a:rPr lang="en-US" dirty="0" smtClean="0"/>
              <a:t>	</a:t>
            </a:r>
            <a:r>
              <a:rPr lang="en-US" b="1" dirty="0" smtClean="0"/>
              <a:t>It is analogous to “</a:t>
            </a:r>
            <a:r>
              <a:rPr lang="en-US" b="1" dirty="0" err="1" smtClean="0"/>
              <a:t>Cepstral</a:t>
            </a:r>
            <a:r>
              <a:rPr lang="en-US" b="1" dirty="0" smtClean="0"/>
              <a:t> Analysis” </a:t>
            </a:r>
            <a:r>
              <a:rPr lang="en-US" b="1" i="1" dirty="0" smtClean="0"/>
              <a:t>- with a difference</a:t>
            </a:r>
            <a:r>
              <a:rPr lang="en-US" b="1" dirty="0" smtClean="0"/>
              <a:t>:   </a:t>
            </a:r>
            <a:r>
              <a:rPr lang="en-US" b="1" dirty="0" smtClean="0">
                <a:solidFill>
                  <a:srgbClr val="FF0000"/>
                </a:solidFill>
              </a:rPr>
              <a:t>Local </a:t>
            </a:r>
            <a:r>
              <a:rPr lang="en-US" dirty="0" smtClean="0"/>
              <a:t>and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Multiscale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641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AllFigures_15_Page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14409" r="5173" b="29756"/>
          <a:stretch>
            <a:fillRect/>
          </a:stretch>
        </p:blipFill>
        <p:spPr bwMode="auto">
          <a:xfrm>
            <a:off x="1236663" y="228600"/>
            <a:ext cx="6985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3"/>
          <p:cNvSpPr>
            <a:spLocks noChangeArrowheads="1"/>
          </p:cNvSpPr>
          <p:nvPr/>
        </p:nvSpPr>
        <p:spPr bwMode="auto">
          <a:xfrm rot="16200000">
            <a:off x="600868" y="5141118"/>
            <a:ext cx="86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Arial" charset="0"/>
              </a:rPr>
              <a:t>Speed</a:t>
            </a:r>
            <a:endParaRPr lang="en-US" sz="1800" b="1">
              <a:latin typeface="Arial" charset="0"/>
            </a:endParaRPr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 rot="16200000">
            <a:off x="343693" y="3921919"/>
            <a:ext cx="1352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Bandwidth</a:t>
            </a:r>
            <a:endParaRPr lang="en-US" sz="1800" b="1" dirty="0">
              <a:latin typeface="Arial" charset="0"/>
            </a:endParaRPr>
          </a:p>
        </p:txBody>
      </p:sp>
      <p:sp>
        <p:nvSpPr>
          <p:cNvPr id="22532" name="Rectangle 5"/>
          <p:cNvSpPr>
            <a:spLocks noChangeArrowheads="1"/>
          </p:cNvSpPr>
          <p:nvPr/>
        </p:nvSpPr>
        <p:spPr bwMode="auto">
          <a:xfrm rot="16200000">
            <a:off x="350043" y="2543968"/>
            <a:ext cx="1339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Arial" charset="0"/>
              </a:rPr>
              <a:t>Frequency</a:t>
            </a:r>
            <a:endParaRPr lang="en-US" sz="1800" b="1">
              <a:latin typeface="Arial" charset="0"/>
            </a:endParaRPr>
          </a:p>
        </p:txBody>
      </p:sp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7848600" y="6324600"/>
            <a:ext cx="984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Arial" charset="0"/>
              </a:rPr>
              <a:t>91 neurons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1524000"/>
            <a:ext cx="96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I</a:t>
            </a:r>
            <a:r>
              <a:rPr lang="en-US" sz="2400" b="1" i="1" dirty="0" smtClean="0"/>
              <a:t>nput</a:t>
            </a:r>
            <a:endParaRPr lang="en-US" sz="2000" b="1" i="1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971826" y="3555373"/>
            <a:ext cx="3014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Response</a:t>
            </a:r>
            <a:r>
              <a:rPr lang="en-US" sz="2400" b="1" dirty="0" smtClean="0"/>
              <a:t> Dimensions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2"/>
          <p:cNvGrpSpPr>
            <a:grpSpLocks/>
          </p:cNvGrpSpPr>
          <p:nvPr/>
        </p:nvGrpSpPr>
        <p:grpSpPr bwMode="auto">
          <a:xfrm>
            <a:off x="304800" y="381000"/>
            <a:ext cx="8458200" cy="6019800"/>
            <a:chOff x="192" y="384"/>
            <a:chExt cx="5328" cy="3792"/>
          </a:xfrm>
        </p:grpSpPr>
        <p:pic>
          <p:nvPicPr>
            <p:cNvPr id="24582" name="Picture 3" descr="AllFigures_15_Page_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67" t="19296" r="10014" b="36479"/>
            <a:stretch>
              <a:fillRect/>
            </a:stretch>
          </p:blipFill>
          <p:spPr bwMode="auto">
            <a:xfrm>
              <a:off x="192" y="384"/>
              <a:ext cx="5328" cy="3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3" name="Rectangle 4"/>
            <p:cNvSpPr>
              <a:spLocks noChangeArrowheads="1"/>
            </p:cNvSpPr>
            <p:nvPr/>
          </p:nvSpPr>
          <p:spPr bwMode="auto">
            <a:xfrm>
              <a:off x="4176" y="2640"/>
              <a:ext cx="288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4" name="Rectangle 5"/>
            <p:cNvSpPr>
              <a:spLocks noChangeArrowheads="1"/>
            </p:cNvSpPr>
            <p:nvPr/>
          </p:nvSpPr>
          <p:spPr bwMode="auto">
            <a:xfrm>
              <a:off x="576" y="1200"/>
              <a:ext cx="288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78" name="Text Box 6"/>
          <p:cNvSpPr txBox="1">
            <a:spLocks noChangeArrowheads="1"/>
          </p:cNvSpPr>
          <p:nvPr/>
        </p:nvSpPr>
        <p:spPr bwMode="auto">
          <a:xfrm>
            <a:off x="1905000" y="228600"/>
            <a:ext cx="5715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/>
              <a:t>Clustering of Vowel Responses </a:t>
            </a:r>
          </a:p>
        </p:txBody>
      </p:sp>
      <p:sp>
        <p:nvSpPr>
          <p:cNvPr id="24579" name="Text Box 7"/>
          <p:cNvSpPr txBox="1">
            <a:spLocks noChangeArrowheads="1"/>
          </p:cNvSpPr>
          <p:nvPr/>
        </p:nvSpPr>
        <p:spPr bwMode="auto">
          <a:xfrm>
            <a:off x="882650" y="4129088"/>
            <a:ext cx="2165350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/>
              <a:t>   Bandwidth  - Speed</a:t>
            </a:r>
          </a:p>
        </p:txBody>
      </p:sp>
      <p:sp>
        <p:nvSpPr>
          <p:cNvPr id="24580" name="Text Box 9"/>
          <p:cNvSpPr txBox="1">
            <a:spLocks noChangeArrowheads="1"/>
          </p:cNvSpPr>
          <p:nvPr/>
        </p:nvSpPr>
        <p:spPr bwMode="auto">
          <a:xfrm>
            <a:off x="6553200" y="4129088"/>
            <a:ext cx="2057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/>
              <a:t>     Bandwidth - BF</a:t>
            </a:r>
          </a:p>
        </p:txBody>
      </p:sp>
      <p:sp>
        <p:nvSpPr>
          <p:cNvPr id="24581" name="Text Box 8"/>
          <p:cNvSpPr txBox="1">
            <a:spLocks noChangeArrowheads="1"/>
          </p:cNvSpPr>
          <p:nvPr/>
        </p:nvSpPr>
        <p:spPr bwMode="auto">
          <a:xfrm>
            <a:off x="3830638" y="4129088"/>
            <a:ext cx="1731962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/>
              <a:t>       Speed - BF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AllFigures_15_Page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5" t="12875" r="5902" b="31067"/>
          <a:stretch>
            <a:fillRect/>
          </a:stretch>
        </p:blipFill>
        <p:spPr bwMode="auto">
          <a:xfrm>
            <a:off x="914400" y="200025"/>
            <a:ext cx="7391400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3"/>
          <p:cNvSpPr>
            <a:spLocks noChangeArrowheads="1"/>
          </p:cNvSpPr>
          <p:nvPr/>
        </p:nvSpPr>
        <p:spPr bwMode="auto">
          <a:xfrm rot="-5400000">
            <a:off x="219869" y="5504657"/>
            <a:ext cx="86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Arial" charset="0"/>
              </a:rPr>
              <a:t>Speed</a:t>
            </a:r>
          </a:p>
        </p:txBody>
      </p:sp>
      <p:sp>
        <p:nvSpPr>
          <p:cNvPr id="26627" name="Rectangle 4"/>
          <p:cNvSpPr>
            <a:spLocks noChangeArrowheads="1"/>
          </p:cNvSpPr>
          <p:nvPr/>
        </p:nvSpPr>
        <p:spPr bwMode="auto">
          <a:xfrm rot="-5400000">
            <a:off x="-21431" y="4188619"/>
            <a:ext cx="1352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Arial" charset="0"/>
              </a:rPr>
              <a:t>Bandwidth</a:t>
            </a:r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 rot="-5400000">
            <a:off x="-21431" y="2772569"/>
            <a:ext cx="1339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Arial" charset="0"/>
              </a:rPr>
              <a:t>Frequency</a:t>
            </a:r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8159750" y="6477000"/>
            <a:ext cx="984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Arial" charset="0"/>
              </a:rPr>
              <a:t>91 neurons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2"/>
          <p:cNvSpPr txBox="1">
            <a:spLocks noChangeArrowheads="1"/>
          </p:cNvSpPr>
          <p:nvPr/>
        </p:nvSpPr>
        <p:spPr bwMode="auto">
          <a:xfrm>
            <a:off x="5486400" y="5334000"/>
            <a:ext cx="22875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Neural Responses</a:t>
            </a:r>
          </a:p>
          <a:p>
            <a:r>
              <a:rPr lang="en-US" i="1">
                <a:latin typeface="Arial" charset="0"/>
              </a:rPr>
              <a:t>Versus</a:t>
            </a:r>
            <a:endParaRPr lang="en-US" sz="2000">
              <a:latin typeface="Arial" charset="0"/>
            </a:endParaRPr>
          </a:p>
          <a:p>
            <a:r>
              <a:rPr lang="en-US" sz="2000">
                <a:latin typeface="Arial" charset="0"/>
              </a:rPr>
              <a:t>Human Perception</a:t>
            </a:r>
          </a:p>
        </p:txBody>
      </p:sp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304800" y="838200"/>
            <a:ext cx="2928938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800">
                <a:latin typeface="Arial" charset="0"/>
              </a:rPr>
              <a:t>Phoneme</a:t>
            </a:r>
          </a:p>
          <a:p>
            <a:r>
              <a:rPr lang="en-US" sz="4800">
                <a:latin typeface="Arial" charset="0"/>
              </a:rPr>
              <a:t>Confusion</a:t>
            </a:r>
          </a:p>
          <a:p>
            <a:r>
              <a:rPr lang="en-US" sz="4800">
                <a:latin typeface="Arial" charset="0"/>
              </a:rPr>
              <a:t>Matrices </a:t>
            </a:r>
          </a:p>
        </p:txBody>
      </p:sp>
      <p:grpSp>
        <p:nvGrpSpPr>
          <p:cNvPr id="28675" name="Group 4"/>
          <p:cNvGrpSpPr>
            <a:grpSpLocks noChangeAspect="1"/>
          </p:cNvGrpSpPr>
          <p:nvPr/>
        </p:nvGrpSpPr>
        <p:grpSpPr bwMode="auto">
          <a:xfrm>
            <a:off x="228600" y="3200400"/>
            <a:ext cx="4222750" cy="3522663"/>
            <a:chOff x="480" y="624"/>
            <a:chExt cx="3808" cy="3176"/>
          </a:xfrm>
        </p:grpSpPr>
        <p:pic>
          <p:nvPicPr>
            <p:cNvPr id="28677" name="Picture 5" descr="ferre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672"/>
              <a:ext cx="3808" cy="3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8" name="Rectangle 6"/>
            <p:cNvSpPr>
              <a:spLocks noChangeAspect="1" noChangeArrowheads="1"/>
            </p:cNvSpPr>
            <p:nvPr/>
          </p:nvSpPr>
          <p:spPr bwMode="auto">
            <a:xfrm>
              <a:off x="2016" y="1104"/>
              <a:ext cx="768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9" name="Text Box 7"/>
            <p:cNvSpPr txBox="1">
              <a:spLocks noChangeAspect="1" noChangeArrowheads="1"/>
            </p:cNvSpPr>
            <p:nvPr/>
          </p:nvSpPr>
          <p:spPr bwMode="auto">
            <a:xfrm>
              <a:off x="2121" y="887"/>
              <a:ext cx="764" cy="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800">
                  <a:latin typeface="Arial" charset="0"/>
                </a:rPr>
                <a:t>^%#@*$</a:t>
              </a:r>
            </a:p>
            <a:p>
              <a:r>
                <a:rPr lang="en-US" sz="800">
                  <a:latin typeface="Arial" charset="0"/>
                </a:rPr>
                <a:t>....</a:t>
              </a:r>
            </a:p>
            <a:p>
              <a:r>
                <a:rPr lang="en-US" sz="800">
                  <a:latin typeface="Arial" charset="0"/>
                </a:rPr>
                <a:t>is that an</a:t>
              </a:r>
            </a:p>
            <a:p>
              <a:r>
                <a:rPr lang="en-US" sz="800">
                  <a:latin typeface="Arial" charset="0"/>
                </a:rPr>
                <a:t> </a:t>
              </a:r>
              <a:r>
                <a:rPr lang="en-US" sz="1200" b="1">
                  <a:latin typeface="Arial" charset="0"/>
                </a:rPr>
                <a:t>s</a:t>
              </a:r>
              <a:r>
                <a:rPr lang="en-US" sz="800">
                  <a:latin typeface="Arial" charset="0"/>
                </a:rPr>
                <a:t>  or  </a:t>
              </a:r>
              <a:r>
                <a:rPr lang="en-US" sz="900" b="1">
                  <a:latin typeface="Arial" charset="0"/>
                </a:rPr>
                <a:t>T</a:t>
              </a:r>
              <a:r>
                <a:rPr lang="en-US" sz="800">
                  <a:latin typeface="Arial" charset="0"/>
                </a:rPr>
                <a:t>     ??????</a:t>
              </a:r>
              <a:endParaRPr lang="en-US" sz="1200">
                <a:latin typeface="Arial" charset="0"/>
              </a:endParaRPr>
            </a:p>
          </p:txBody>
        </p:sp>
        <p:sp>
          <p:nvSpPr>
            <p:cNvPr id="28680" name="Rectangle 8"/>
            <p:cNvSpPr>
              <a:spLocks noChangeAspect="1" noChangeArrowheads="1"/>
            </p:cNvSpPr>
            <p:nvPr/>
          </p:nvSpPr>
          <p:spPr bwMode="auto">
            <a:xfrm>
              <a:off x="480" y="1056"/>
              <a:ext cx="1104" cy="1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1" name="Rectangle 9"/>
            <p:cNvSpPr>
              <a:spLocks noChangeAspect="1" noChangeArrowheads="1"/>
            </p:cNvSpPr>
            <p:nvPr/>
          </p:nvSpPr>
          <p:spPr bwMode="auto">
            <a:xfrm>
              <a:off x="2928" y="624"/>
              <a:ext cx="1056" cy="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2" name="Rectangle 10"/>
            <p:cNvSpPr>
              <a:spLocks noChangeAspect="1" noChangeArrowheads="1"/>
            </p:cNvSpPr>
            <p:nvPr/>
          </p:nvSpPr>
          <p:spPr bwMode="auto">
            <a:xfrm>
              <a:off x="1104" y="1229"/>
              <a:ext cx="793" cy="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867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5113" r="4233" b="4585"/>
          <a:stretch>
            <a:fillRect/>
          </a:stretch>
        </p:blipFill>
        <p:spPr bwMode="auto">
          <a:xfrm>
            <a:off x="3733800" y="304800"/>
            <a:ext cx="5010150" cy="48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68"/>
          <p:cNvSpPr>
            <a:spLocks noChangeArrowheads="1"/>
          </p:cNvSpPr>
          <p:nvPr/>
        </p:nvSpPr>
        <p:spPr bwMode="auto">
          <a:xfrm>
            <a:off x="3270250" y="38068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/>
          </a:p>
        </p:txBody>
      </p:sp>
      <p:grpSp>
        <p:nvGrpSpPr>
          <p:cNvPr id="5122" name="Group 434"/>
          <p:cNvGrpSpPr>
            <a:grpSpLocks/>
          </p:cNvGrpSpPr>
          <p:nvPr/>
        </p:nvGrpSpPr>
        <p:grpSpPr bwMode="auto">
          <a:xfrm>
            <a:off x="990600" y="304800"/>
            <a:ext cx="4495800" cy="5942013"/>
            <a:chOff x="720" y="192"/>
            <a:chExt cx="2832" cy="3743"/>
          </a:xfrm>
        </p:grpSpPr>
        <p:grpSp>
          <p:nvGrpSpPr>
            <p:cNvPr id="5293" name="Group 427"/>
            <p:cNvGrpSpPr>
              <a:grpSpLocks/>
            </p:cNvGrpSpPr>
            <p:nvPr/>
          </p:nvGrpSpPr>
          <p:grpSpPr bwMode="auto">
            <a:xfrm>
              <a:off x="720" y="192"/>
              <a:ext cx="2200" cy="3743"/>
              <a:chOff x="3264" y="201"/>
              <a:chExt cx="2200" cy="3743"/>
            </a:xfrm>
          </p:grpSpPr>
          <p:sp>
            <p:nvSpPr>
              <p:cNvPr id="5298" name="Freeform 368"/>
              <p:cNvSpPr>
                <a:spLocks/>
              </p:cNvSpPr>
              <p:nvPr/>
            </p:nvSpPr>
            <p:spPr bwMode="auto">
              <a:xfrm>
                <a:off x="4968" y="960"/>
                <a:ext cx="88" cy="64"/>
              </a:xfrm>
              <a:custGeom>
                <a:avLst/>
                <a:gdLst>
                  <a:gd name="T0" fmla="*/ 0 w 88"/>
                  <a:gd name="T1" fmla="*/ 0 h 64"/>
                  <a:gd name="T2" fmla="*/ 16 w 88"/>
                  <a:gd name="T3" fmla="*/ 0 h 64"/>
                  <a:gd name="T4" fmla="*/ 24 w 88"/>
                  <a:gd name="T5" fmla="*/ 0 h 64"/>
                  <a:gd name="T6" fmla="*/ 24 w 88"/>
                  <a:gd name="T7" fmla="*/ 16 h 64"/>
                  <a:gd name="T8" fmla="*/ 40 w 88"/>
                  <a:gd name="T9" fmla="*/ 48 h 64"/>
                  <a:gd name="T10" fmla="*/ 56 w 88"/>
                  <a:gd name="T11" fmla="*/ 16 h 64"/>
                  <a:gd name="T12" fmla="*/ 64 w 88"/>
                  <a:gd name="T13" fmla="*/ 0 h 64"/>
                  <a:gd name="T14" fmla="*/ 72 w 88"/>
                  <a:gd name="T15" fmla="*/ 0 h 64"/>
                  <a:gd name="T16" fmla="*/ 80 w 88"/>
                  <a:gd name="T17" fmla="*/ 0 h 64"/>
                  <a:gd name="T18" fmla="*/ 88 w 88"/>
                  <a:gd name="T19" fmla="*/ 0 h 64"/>
                  <a:gd name="T20" fmla="*/ 80 w 88"/>
                  <a:gd name="T21" fmla="*/ 0 h 64"/>
                  <a:gd name="T22" fmla="*/ 80 w 88"/>
                  <a:gd name="T23" fmla="*/ 8 h 64"/>
                  <a:gd name="T24" fmla="*/ 80 w 88"/>
                  <a:gd name="T25" fmla="*/ 8 h 64"/>
                  <a:gd name="T26" fmla="*/ 72 w 88"/>
                  <a:gd name="T27" fmla="*/ 8 h 64"/>
                  <a:gd name="T28" fmla="*/ 72 w 88"/>
                  <a:gd name="T29" fmla="*/ 24 h 64"/>
                  <a:gd name="T30" fmla="*/ 72 w 88"/>
                  <a:gd name="T31" fmla="*/ 40 h 64"/>
                  <a:gd name="T32" fmla="*/ 72 w 88"/>
                  <a:gd name="T33" fmla="*/ 56 h 64"/>
                  <a:gd name="T34" fmla="*/ 80 w 88"/>
                  <a:gd name="T35" fmla="*/ 56 h 64"/>
                  <a:gd name="T36" fmla="*/ 80 w 88"/>
                  <a:gd name="T37" fmla="*/ 56 h 64"/>
                  <a:gd name="T38" fmla="*/ 80 w 88"/>
                  <a:gd name="T39" fmla="*/ 56 h 64"/>
                  <a:gd name="T40" fmla="*/ 88 w 88"/>
                  <a:gd name="T41" fmla="*/ 56 h 64"/>
                  <a:gd name="T42" fmla="*/ 80 w 88"/>
                  <a:gd name="T43" fmla="*/ 64 h 64"/>
                  <a:gd name="T44" fmla="*/ 72 w 88"/>
                  <a:gd name="T45" fmla="*/ 64 h 64"/>
                  <a:gd name="T46" fmla="*/ 56 w 88"/>
                  <a:gd name="T47" fmla="*/ 64 h 64"/>
                  <a:gd name="T48" fmla="*/ 56 w 88"/>
                  <a:gd name="T49" fmla="*/ 56 h 64"/>
                  <a:gd name="T50" fmla="*/ 64 w 88"/>
                  <a:gd name="T51" fmla="*/ 56 h 64"/>
                  <a:gd name="T52" fmla="*/ 64 w 88"/>
                  <a:gd name="T53" fmla="*/ 56 h 64"/>
                  <a:gd name="T54" fmla="*/ 64 w 88"/>
                  <a:gd name="T55" fmla="*/ 56 h 64"/>
                  <a:gd name="T56" fmla="*/ 64 w 88"/>
                  <a:gd name="T57" fmla="*/ 48 h 64"/>
                  <a:gd name="T58" fmla="*/ 64 w 88"/>
                  <a:gd name="T59" fmla="*/ 8 h 64"/>
                  <a:gd name="T60" fmla="*/ 56 w 88"/>
                  <a:gd name="T61" fmla="*/ 40 h 64"/>
                  <a:gd name="T62" fmla="*/ 48 w 88"/>
                  <a:gd name="T63" fmla="*/ 56 h 64"/>
                  <a:gd name="T64" fmla="*/ 48 w 88"/>
                  <a:gd name="T65" fmla="*/ 56 h 64"/>
                  <a:gd name="T66" fmla="*/ 40 w 88"/>
                  <a:gd name="T67" fmla="*/ 64 h 64"/>
                  <a:gd name="T68" fmla="*/ 40 w 88"/>
                  <a:gd name="T69" fmla="*/ 64 h 64"/>
                  <a:gd name="T70" fmla="*/ 40 w 88"/>
                  <a:gd name="T71" fmla="*/ 56 h 64"/>
                  <a:gd name="T72" fmla="*/ 16 w 88"/>
                  <a:gd name="T73" fmla="*/ 8 h 64"/>
                  <a:gd name="T74" fmla="*/ 16 w 88"/>
                  <a:gd name="T75" fmla="*/ 40 h 64"/>
                  <a:gd name="T76" fmla="*/ 16 w 88"/>
                  <a:gd name="T77" fmla="*/ 56 h 64"/>
                  <a:gd name="T78" fmla="*/ 16 w 88"/>
                  <a:gd name="T79" fmla="*/ 56 h 64"/>
                  <a:gd name="T80" fmla="*/ 16 w 88"/>
                  <a:gd name="T81" fmla="*/ 56 h 64"/>
                  <a:gd name="T82" fmla="*/ 24 w 88"/>
                  <a:gd name="T83" fmla="*/ 56 h 64"/>
                  <a:gd name="T84" fmla="*/ 24 w 88"/>
                  <a:gd name="T85" fmla="*/ 56 h 64"/>
                  <a:gd name="T86" fmla="*/ 16 w 88"/>
                  <a:gd name="T87" fmla="*/ 64 h 64"/>
                  <a:gd name="T88" fmla="*/ 0 w 88"/>
                  <a:gd name="T89" fmla="*/ 64 h 64"/>
                  <a:gd name="T90" fmla="*/ 0 w 88"/>
                  <a:gd name="T91" fmla="*/ 56 h 64"/>
                  <a:gd name="T92" fmla="*/ 8 w 88"/>
                  <a:gd name="T93" fmla="*/ 56 h 64"/>
                  <a:gd name="T94" fmla="*/ 8 w 88"/>
                  <a:gd name="T95" fmla="*/ 56 h 64"/>
                  <a:gd name="T96" fmla="*/ 8 w 88"/>
                  <a:gd name="T97" fmla="*/ 56 h 64"/>
                  <a:gd name="T98" fmla="*/ 16 w 88"/>
                  <a:gd name="T99" fmla="*/ 48 h 64"/>
                  <a:gd name="T100" fmla="*/ 16 w 88"/>
                  <a:gd name="T101" fmla="*/ 40 h 64"/>
                  <a:gd name="T102" fmla="*/ 16 w 88"/>
                  <a:gd name="T103" fmla="*/ 16 h 64"/>
                  <a:gd name="T104" fmla="*/ 16 w 88"/>
                  <a:gd name="T105" fmla="*/ 8 h 64"/>
                  <a:gd name="T106" fmla="*/ 8 w 88"/>
                  <a:gd name="T107" fmla="*/ 8 h 64"/>
                  <a:gd name="T108" fmla="*/ 8 w 88"/>
                  <a:gd name="T109" fmla="*/ 0 h 64"/>
                  <a:gd name="T110" fmla="*/ 0 w 88"/>
                  <a:gd name="T111" fmla="*/ 0 h 6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88"/>
                  <a:gd name="T169" fmla="*/ 0 h 64"/>
                  <a:gd name="T170" fmla="*/ 88 w 88"/>
                  <a:gd name="T171" fmla="*/ 64 h 6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88" h="64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24" y="8"/>
                    </a:lnTo>
                    <a:lnTo>
                      <a:pt x="24" y="16"/>
                    </a:lnTo>
                    <a:lnTo>
                      <a:pt x="40" y="48"/>
                    </a:lnTo>
                    <a:lnTo>
                      <a:pt x="56" y="16"/>
                    </a:lnTo>
                    <a:lnTo>
                      <a:pt x="64" y="8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0" y="0"/>
                    </a:lnTo>
                    <a:lnTo>
                      <a:pt x="88" y="0"/>
                    </a:lnTo>
                    <a:lnTo>
                      <a:pt x="80" y="0"/>
                    </a:lnTo>
                    <a:lnTo>
                      <a:pt x="80" y="8"/>
                    </a:lnTo>
                    <a:lnTo>
                      <a:pt x="72" y="8"/>
                    </a:lnTo>
                    <a:lnTo>
                      <a:pt x="72" y="16"/>
                    </a:lnTo>
                    <a:lnTo>
                      <a:pt x="72" y="24"/>
                    </a:lnTo>
                    <a:lnTo>
                      <a:pt x="72" y="40"/>
                    </a:lnTo>
                    <a:lnTo>
                      <a:pt x="72" y="48"/>
                    </a:lnTo>
                    <a:lnTo>
                      <a:pt x="72" y="56"/>
                    </a:lnTo>
                    <a:lnTo>
                      <a:pt x="80" y="56"/>
                    </a:lnTo>
                    <a:lnTo>
                      <a:pt x="88" y="56"/>
                    </a:lnTo>
                    <a:lnTo>
                      <a:pt x="88" y="64"/>
                    </a:lnTo>
                    <a:lnTo>
                      <a:pt x="80" y="64"/>
                    </a:lnTo>
                    <a:lnTo>
                      <a:pt x="72" y="64"/>
                    </a:lnTo>
                    <a:lnTo>
                      <a:pt x="64" y="64"/>
                    </a:lnTo>
                    <a:lnTo>
                      <a:pt x="56" y="64"/>
                    </a:lnTo>
                    <a:lnTo>
                      <a:pt x="56" y="56"/>
                    </a:lnTo>
                    <a:lnTo>
                      <a:pt x="64" y="56"/>
                    </a:lnTo>
                    <a:lnTo>
                      <a:pt x="64" y="48"/>
                    </a:lnTo>
                    <a:lnTo>
                      <a:pt x="64" y="40"/>
                    </a:lnTo>
                    <a:lnTo>
                      <a:pt x="64" y="8"/>
                    </a:lnTo>
                    <a:lnTo>
                      <a:pt x="56" y="40"/>
                    </a:lnTo>
                    <a:lnTo>
                      <a:pt x="48" y="48"/>
                    </a:lnTo>
                    <a:lnTo>
                      <a:pt x="48" y="56"/>
                    </a:lnTo>
                    <a:lnTo>
                      <a:pt x="40" y="64"/>
                    </a:lnTo>
                    <a:lnTo>
                      <a:pt x="40" y="56"/>
                    </a:lnTo>
                    <a:lnTo>
                      <a:pt x="16" y="8"/>
                    </a:lnTo>
                    <a:lnTo>
                      <a:pt x="16" y="40"/>
                    </a:lnTo>
                    <a:lnTo>
                      <a:pt x="16" y="48"/>
                    </a:lnTo>
                    <a:lnTo>
                      <a:pt x="16" y="56"/>
                    </a:lnTo>
                    <a:lnTo>
                      <a:pt x="24" y="56"/>
                    </a:lnTo>
                    <a:lnTo>
                      <a:pt x="24" y="64"/>
                    </a:lnTo>
                    <a:lnTo>
                      <a:pt x="16" y="64"/>
                    </a:lnTo>
                    <a:lnTo>
                      <a:pt x="0" y="64"/>
                    </a:lnTo>
                    <a:lnTo>
                      <a:pt x="0" y="56"/>
                    </a:lnTo>
                    <a:lnTo>
                      <a:pt x="8" y="56"/>
                    </a:lnTo>
                    <a:lnTo>
                      <a:pt x="16" y="48"/>
                    </a:lnTo>
                    <a:lnTo>
                      <a:pt x="16" y="40"/>
                    </a:lnTo>
                    <a:lnTo>
                      <a:pt x="16" y="24"/>
                    </a:lnTo>
                    <a:lnTo>
                      <a:pt x="16" y="16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99" name="Freeform 369"/>
              <p:cNvSpPr>
                <a:spLocks/>
              </p:cNvSpPr>
              <p:nvPr/>
            </p:nvSpPr>
            <p:spPr bwMode="auto">
              <a:xfrm>
                <a:off x="4968" y="960"/>
                <a:ext cx="88" cy="64"/>
              </a:xfrm>
              <a:custGeom>
                <a:avLst/>
                <a:gdLst>
                  <a:gd name="T0" fmla="*/ 0 w 88"/>
                  <a:gd name="T1" fmla="*/ 0 h 64"/>
                  <a:gd name="T2" fmla="*/ 16 w 88"/>
                  <a:gd name="T3" fmla="*/ 0 h 64"/>
                  <a:gd name="T4" fmla="*/ 24 w 88"/>
                  <a:gd name="T5" fmla="*/ 0 h 64"/>
                  <a:gd name="T6" fmla="*/ 24 w 88"/>
                  <a:gd name="T7" fmla="*/ 16 h 64"/>
                  <a:gd name="T8" fmla="*/ 56 w 88"/>
                  <a:gd name="T9" fmla="*/ 16 h 64"/>
                  <a:gd name="T10" fmla="*/ 64 w 88"/>
                  <a:gd name="T11" fmla="*/ 0 h 64"/>
                  <a:gd name="T12" fmla="*/ 72 w 88"/>
                  <a:gd name="T13" fmla="*/ 0 h 64"/>
                  <a:gd name="T14" fmla="*/ 88 w 88"/>
                  <a:gd name="T15" fmla="*/ 0 h 64"/>
                  <a:gd name="T16" fmla="*/ 88 w 88"/>
                  <a:gd name="T17" fmla="*/ 0 h 64"/>
                  <a:gd name="T18" fmla="*/ 80 w 88"/>
                  <a:gd name="T19" fmla="*/ 0 h 64"/>
                  <a:gd name="T20" fmla="*/ 80 w 88"/>
                  <a:gd name="T21" fmla="*/ 8 h 64"/>
                  <a:gd name="T22" fmla="*/ 72 w 88"/>
                  <a:gd name="T23" fmla="*/ 8 h 64"/>
                  <a:gd name="T24" fmla="*/ 72 w 88"/>
                  <a:gd name="T25" fmla="*/ 24 h 64"/>
                  <a:gd name="T26" fmla="*/ 72 w 88"/>
                  <a:gd name="T27" fmla="*/ 48 h 64"/>
                  <a:gd name="T28" fmla="*/ 80 w 88"/>
                  <a:gd name="T29" fmla="*/ 56 h 64"/>
                  <a:gd name="T30" fmla="*/ 80 w 88"/>
                  <a:gd name="T31" fmla="*/ 56 h 64"/>
                  <a:gd name="T32" fmla="*/ 80 w 88"/>
                  <a:gd name="T33" fmla="*/ 56 h 64"/>
                  <a:gd name="T34" fmla="*/ 88 w 88"/>
                  <a:gd name="T35" fmla="*/ 64 h 64"/>
                  <a:gd name="T36" fmla="*/ 72 w 88"/>
                  <a:gd name="T37" fmla="*/ 64 h 64"/>
                  <a:gd name="T38" fmla="*/ 56 w 88"/>
                  <a:gd name="T39" fmla="*/ 64 h 64"/>
                  <a:gd name="T40" fmla="*/ 56 w 88"/>
                  <a:gd name="T41" fmla="*/ 56 h 64"/>
                  <a:gd name="T42" fmla="*/ 64 w 88"/>
                  <a:gd name="T43" fmla="*/ 56 h 64"/>
                  <a:gd name="T44" fmla="*/ 64 w 88"/>
                  <a:gd name="T45" fmla="*/ 56 h 64"/>
                  <a:gd name="T46" fmla="*/ 64 w 88"/>
                  <a:gd name="T47" fmla="*/ 56 h 64"/>
                  <a:gd name="T48" fmla="*/ 64 w 88"/>
                  <a:gd name="T49" fmla="*/ 40 h 64"/>
                  <a:gd name="T50" fmla="*/ 56 w 88"/>
                  <a:gd name="T51" fmla="*/ 40 h 64"/>
                  <a:gd name="T52" fmla="*/ 48 w 88"/>
                  <a:gd name="T53" fmla="*/ 56 h 64"/>
                  <a:gd name="T54" fmla="*/ 40 w 88"/>
                  <a:gd name="T55" fmla="*/ 64 h 64"/>
                  <a:gd name="T56" fmla="*/ 40 w 88"/>
                  <a:gd name="T57" fmla="*/ 64 h 64"/>
                  <a:gd name="T58" fmla="*/ 40 w 88"/>
                  <a:gd name="T59" fmla="*/ 64 h 64"/>
                  <a:gd name="T60" fmla="*/ 16 w 88"/>
                  <a:gd name="T61" fmla="*/ 8 h 64"/>
                  <a:gd name="T62" fmla="*/ 16 w 88"/>
                  <a:gd name="T63" fmla="*/ 40 h 64"/>
                  <a:gd name="T64" fmla="*/ 16 w 88"/>
                  <a:gd name="T65" fmla="*/ 56 h 64"/>
                  <a:gd name="T66" fmla="*/ 16 w 88"/>
                  <a:gd name="T67" fmla="*/ 56 h 64"/>
                  <a:gd name="T68" fmla="*/ 16 w 88"/>
                  <a:gd name="T69" fmla="*/ 56 h 64"/>
                  <a:gd name="T70" fmla="*/ 24 w 88"/>
                  <a:gd name="T71" fmla="*/ 56 h 64"/>
                  <a:gd name="T72" fmla="*/ 16 w 88"/>
                  <a:gd name="T73" fmla="*/ 64 h 64"/>
                  <a:gd name="T74" fmla="*/ 0 w 88"/>
                  <a:gd name="T75" fmla="*/ 64 h 64"/>
                  <a:gd name="T76" fmla="*/ 8 w 88"/>
                  <a:gd name="T77" fmla="*/ 56 h 64"/>
                  <a:gd name="T78" fmla="*/ 8 w 88"/>
                  <a:gd name="T79" fmla="*/ 56 h 64"/>
                  <a:gd name="T80" fmla="*/ 8 w 88"/>
                  <a:gd name="T81" fmla="*/ 56 h 64"/>
                  <a:gd name="T82" fmla="*/ 16 w 88"/>
                  <a:gd name="T83" fmla="*/ 48 h 64"/>
                  <a:gd name="T84" fmla="*/ 16 w 88"/>
                  <a:gd name="T85" fmla="*/ 24 h 64"/>
                  <a:gd name="T86" fmla="*/ 16 w 88"/>
                  <a:gd name="T87" fmla="*/ 8 h 64"/>
                  <a:gd name="T88" fmla="*/ 8 w 88"/>
                  <a:gd name="T89" fmla="*/ 8 h 64"/>
                  <a:gd name="T90" fmla="*/ 8 w 88"/>
                  <a:gd name="T91" fmla="*/ 0 h 64"/>
                  <a:gd name="T92" fmla="*/ 0 w 88"/>
                  <a:gd name="T93" fmla="*/ 0 h 6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88"/>
                  <a:gd name="T142" fmla="*/ 0 h 64"/>
                  <a:gd name="T143" fmla="*/ 88 w 88"/>
                  <a:gd name="T144" fmla="*/ 64 h 6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88" h="64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24" y="8"/>
                    </a:lnTo>
                    <a:lnTo>
                      <a:pt x="24" y="16"/>
                    </a:lnTo>
                    <a:lnTo>
                      <a:pt x="40" y="48"/>
                    </a:lnTo>
                    <a:lnTo>
                      <a:pt x="56" y="16"/>
                    </a:lnTo>
                    <a:lnTo>
                      <a:pt x="64" y="8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0" y="0"/>
                    </a:lnTo>
                    <a:lnTo>
                      <a:pt x="88" y="0"/>
                    </a:lnTo>
                    <a:lnTo>
                      <a:pt x="80" y="0"/>
                    </a:lnTo>
                    <a:lnTo>
                      <a:pt x="80" y="8"/>
                    </a:lnTo>
                    <a:lnTo>
                      <a:pt x="72" y="8"/>
                    </a:lnTo>
                    <a:lnTo>
                      <a:pt x="72" y="16"/>
                    </a:lnTo>
                    <a:lnTo>
                      <a:pt x="72" y="24"/>
                    </a:lnTo>
                    <a:lnTo>
                      <a:pt x="72" y="40"/>
                    </a:lnTo>
                    <a:lnTo>
                      <a:pt x="72" y="48"/>
                    </a:lnTo>
                    <a:lnTo>
                      <a:pt x="72" y="56"/>
                    </a:lnTo>
                    <a:lnTo>
                      <a:pt x="80" y="56"/>
                    </a:lnTo>
                    <a:lnTo>
                      <a:pt x="88" y="56"/>
                    </a:lnTo>
                    <a:lnTo>
                      <a:pt x="88" y="64"/>
                    </a:lnTo>
                    <a:lnTo>
                      <a:pt x="80" y="64"/>
                    </a:lnTo>
                    <a:lnTo>
                      <a:pt x="72" y="64"/>
                    </a:lnTo>
                    <a:lnTo>
                      <a:pt x="64" y="64"/>
                    </a:lnTo>
                    <a:lnTo>
                      <a:pt x="56" y="64"/>
                    </a:lnTo>
                    <a:lnTo>
                      <a:pt x="56" y="56"/>
                    </a:lnTo>
                    <a:lnTo>
                      <a:pt x="64" y="56"/>
                    </a:lnTo>
                    <a:lnTo>
                      <a:pt x="64" y="48"/>
                    </a:lnTo>
                    <a:lnTo>
                      <a:pt x="64" y="40"/>
                    </a:lnTo>
                    <a:lnTo>
                      <a:pt x="64" y="8"/>
                    </a:lnTo>
                    <a:lnTo>
                      <a:pt x="56" y="40"/>
                    </a:lnTo>
                    <a:lnTo>
                      <a:pt x="48" y="48"/>
                    </a:lnTo>
                    <a:lnTo>
                      <a:pt x="48" y="56"/>
                    </a:lnTo>
                    <a:lnTo>
                      <a:pt x="40" y="64"/>
                    </a:lnTo>
                    <a:lnTo>
                      <a:pt x="40" y="56"/>
                    </a:lnTo>
                    <a:lnTo>
                      <a:pt x="16" y="8"/>
                    </a:lnTo>
                    <a:lnTo>
                      <a:pt x="16" y="40"/>
                    </a:lnTo>
                    <a:lnTo>
                      <a:pt x="16" y="48"/>
                    </a:lnTo>
                    <a:lnTo>
                      <a:pt x="16" y="56"/>
                    </a:lnTo>
                    <a:lnTo>
                      <a:pt x="24" y="56"/>
                    </a:lnTo>
                    <a:lnTo>
                      <a:pt x="24" y="64"/>
                    </a:lnTo>
                    <a:lnTo>
                      <a:pt x="16" y="64"/>
                    </a:lnTo>
                    <a:lnTo>
                      <a:pt x="0" y="64"/>
                    </a:lnTo>
                    <a:lnTo>
                      <a:pt x="0" y="56"/>
                    </a:lnTo>
                    <a:lnTo>
                      <a:pt x="8" y="56"/>
                    </a:lnTo>
                    <a:lnTo>
                      <a:pt x="16" y="48"/>
                    </a:lnTo>
                    <a:lnTo>
                      <a:pt x="16" y="40"/>
                    </a:lnTo>
                    <a:lnTo>
                      <a:pt x="16" y="24"/>
                    </a:lnTo>
                    <a:lnTo>
                      <a:pt x="16" y="16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0" name="Freeform 370"/>
              <p:cNvSpPr>
                <a:spLocks/>
              </p:cNvSpPr>
              <p:nvPr/>
            </p:nvSpPr>
            <p:spPr bwMode="auto">
              <a:xfrm>
                <a:off x="5056" y="960"/>
                <a:ext cx="64" cy="64"/>
              </a:xfrm>
              <a:custGeom>
                <a:avLst/>
                <a:gdLst>
                  <a:gd name="T0" fmla="*/ 56 w 64"/>
                  <a:gd name="T1" fmla="*/ 64 h 64"/>
                  <a:gd name="T2" fmla="*/ 48 w 64"/>
                  <a:gd name="T3" fmla="*/ 64 h 64"/>
                  <a:gd name="T4" fmla="*/ 32 w 64"/>
                  <a:gd name="T5" fmla="*/ 64 h 64"/>
                  <a:gd name="T6" fmla="*/ 24 w 64"/>
                  <a:gd name="T7" fmla="*/ 64 h 64"/>
                  <a:gd name="T8" fmla="*/ 16 w 64"/>
                  <a:gd name="T9" fmla="*/ 64 h 64"/>
                  <a:gd name="T10" fmla="*/ 0 w 64"/>
                  <a:gd name="T11" fmla="*/ 48 h 64"/>
                  <a:gd name="T12" fmla="*/ 0 w 64"/>
                  <a:gd name="T13" fmla="*/ 40 h 64"/>
                  <a:gd name="T14" fmla="*/ 0 w 64"/>
                  <a:gd name="T15" fmla="*/ 32 h 64"/>
                  <a:gd name="T16" fmla="*/ 0 w 64"/>
                  <a:gd name="T17" fmla="*/ 16 h 64"/>
                  <a:gd name="T18" fmla="*/ 8 w 64"/>
                  <a:gd name="T19" fmla="*/ 16 h 64"/>
                  <a:gd name="T20" fmla="*/ 8 w 64"/>
                  <a:gd name="T21" fmla="*/ 8 h 64"/>
                  <a:gd name="T22" fmla="*/ 16 w 64"/>
                  <a:gd name="T23" fmla="*/ 0 h 64"/>
                  <a:gd name="T24" fmla="*/ 24 w 64"/>
                  <a:gd name="T25" fmla="*/ 0 h 64"/>
                  <a:gd name="T26" fmla="*/ 40 w 64"/>
                  <a:gd name="T27" fmla="*/ 0 h 64"/>
                  <a:gd name="T28" fmla="*/ 48 w 64"/>
                  <a:gd name="T29" fmla="*/ 0 h 64"/>
                  <a:gd name="T30" fmla="*/ 56 w 64"/>
                  <a:gd name="T31" fmla="*/ 0 h 64"/>
                  <a:gd name="T32" fmla="*/ 56 w 64"/>
                  <a:gd name="T33" fmla="*/ 0 h 64"/>
                  <a:gd name="T34" fmla="*/ 56 w 64"/>
                  <a:gd name="T35" fmla="*/ 8 h 64"/>
                  <a:gd name="T36" fmla="*/ 56 w 64"/>
                  <a:gd name="T37" fmla="*/ 8 h 64"/>
                  <a:gd name="T38" fmla="*/ 56 w 64"/>
                  <a:gd name="T39" fmla="*/ 16 h 64"/>
                  <a:gd name="T40" fmla="*/ 56 w 64"/>
                  <a:gd name="T41" fmla="*/ 16 h 64"/>
                  <a:gd name="T42" fmla="*/ 56 w 64"/>
                  <a:gd name="T43" fmla="*/ 8 h 64"/>
                  <a:gd name="T44" fmla="*/ 56 w 64"/>
                  <a:gd name="T45" fmla="*/ 8 h 64"/>
                  <a:gd name="T46" fmla="*/ 56 w 64"/>
                  <a:gd name="T47" fmla="*/ 8 h 64"/>
                  <a:gd name="T48" fmla="*/ 56 w 64"/>
                  <a:gd name="T49" fmla="*/ 8 h 64"/>
                  <a:gd name="T50" fmla="*/ 48 w 64"/>
                  <a:gd name="T51" fmla="*/ 8 h 64"/>
                  <a:gd name="T52" fmla="*/ 48 w 64"/>
                  <a:gd name="T53" fmla="*/ 0 h 64"/>
                  <a:gd name="T54" fmla="*/ 40 w 64"/>
                  <a:gd name="T55" fmla="*/ 0 h 64"/>
                  <a:gd name="T56" fmla="*/ 32 w 64"/>
                  <a:gd name="T57" fmla="*/ 0 h 64"/>
                  <a:gd name="T58" fmla="*/ 32 w 64"/>
                  <a:gd name="T59" fmla="*/ 0 h 64"/>
                  <a:gd name="T60" fmla="*/ 24 w 64"/>
                  <a:gd name="T61" fmla="*/ 8 h 64"/>
                  <a:gd name="T62" fmla="*/ 16 w 64"/>
                  <a:gd name="T63" fmla="*/ 16 h 64"/>
                  <a:gd name="T64" fmla="*/ 8 w 64"/>
                  <a:gd name="T65" fmla="*/ 24 h 64"/>
                  <a:gd name="T66" fmla="*/ 8 w 64"/>
                  <a:gd name="T67" fmla="*/ 32 h 64"/>
                  <a:gd name="T68" fmla="*/ 16 w 64"/>
                  <a:gd name="T69" fmla="*/ 48 h 64"/>
                  <a:gd name="T70" fmla="*/ 16 w 64"/>
                  <a:gd name="T71" fmla="*/ 56 h 64"/>
                  <a:gd name="T72" fmla="*/ 24 w 64"/>
                  <a:gd name="T73" fmla="*/ 56 h 64"/>
                  <a:gd name="T74" fmla="*/ 40 w 64"/>
                  <a:gd name="T75" fmla="*/ 64 h 64"/>
                  <a:gd name="T76" fmla="*/ 40 w 64"/>
                  <a:gd name="T77" fmla="*/ 56 h 64"/>
                  <a:gd name="T78" fmla="*/ 48 w 64"/>
                  <a:gd name="T79" fmla="*/ 56 h 64"/>
                  <a:gd name="T80" fmla="*/ 48 w 64"/>
                  <a:gd name="T81" fmla="*/ 56 h 64"/>
                  <a:gd name="T82" fmla="*/ 48 w 64"/>
                  <a:gd name="T83" fmla="*/ 56 h 64"/>
                  <a:gd name="T84" fmla="*/ 48 w 64"/>
                  <a:gd name="T85" fmla="*/ 48 h 64"/>
                  <a:gd name="T86" fmla="*/ 48 w 64"/>
                  <a:gd name="T87" fmla="*/ 48 h 64"/>
                  <a:gd name="T88" fmla="*/ 48 w 64"/>
                  <a:gd name="T89" fmla="*/ 40 h 64"/>
                  <a:gd name="T90" fmla="*/ 48 w 64"/>
                  <a:gd name="T91" fmla="*/ 40 h 64"/>
                  <a:gd name="T92" fmla="*/ 48 w 64"/>
                  <a:gd name="T93" fmla="*/ 40 h 64"/>
                  <a:gd name="T94" fmla="*/ 40 w 64"/>
                  <a:gd name="T95" fmla="*/ 40 h 64"/>
                  <a:gd name="T96" fmla="*/ 40 w 64"/>
                  <a:gd name="T97" fmla="*/ 40 h 64"/>
                  <a:gd name="T98" fmla="*/ 56 w 64"/>
                  <a:gd name="T99" fmla="*/ 40 h 64"/>
                  <a:gd name="T100" fmla="*/ 56 w 64"/>
                  <a:gd name="T101" fmla="*/ 40 h 64"/>
                  <a:gd name="T102" fmla="*/ 64 w 64"/>
                  <a:gd name="T103" fmla="*/ 40 h 64"/>
                  <a:gd name="T104" fmla="*/ 64 w 64"/>
                  <a:gd name="T105" fmla="*/ 40 h 64"/>
                  <a:gd name="T106" fmla="*/ 56 w 64"/>
                  <a:gd name="T107" fmla="*/ 40 h 64"/>
                  <a:gd name="T108" fmla="*/ 56 w 64"/>
                  <a:gd name="T109" fmla="*/ 48 h 64"/>
                  <a:gd name="T110" fmla="*/ 56 w 64"/>
                  <a:gd name="T111" fmla="*/ 56 h 6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4"/>
                  <a:gd name="T169" fmla="*/ 0 h 64"/>
                  <a:gd name="T170" fmla="*/ 64 w 64"/>
                  <a:gd name="T171" fmla="*/ 64 h 6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4" h="64">
                    <a:moveTo>
                      <a:pt x="56" y="56"/>
                    </a:moveTo>
                    <a:lnTo>
                      <a:pt x="56" y="64"/>
                    </a:lnTo>
                    <a:lnTo>
                      <a:pt x="48" y="64"/>
                    </a:lnTo>
                    <a:lnTo>
                      <a:pt x="40" y="64"/>
                    </a:lnTo>
                    <a:lnTo>
                      <a:pt x="32" y="64"/>
                    </a:lnTo>
                    <a:lnTo>
                      <a:pt x="24" y="64"/>
                    </a:lnTo>
                    <a:lnTo>
                      <a:pt x="16" y="64"/>
                    </a:lnTo>
                    <a:lnTo>
                      <a:pt x="8" y="56"/>
                    </a:lnTo>
                    <a:lnTo>
                      <a:pt x="0" y="48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8" y="16"/>
                    </a:lnTo>
                    <a:lnTo>
                      <a:pt x="8" y="8"/>
                    </a:lnTo>
                    <a:lnTo>
                      <a:pt x="16" y="8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40" y="0"/>
                    </a:lnTo>
                    <a:lnTo>
                      <a:pt x="48" y="0"/>
                    </a:lnTo>
                    <a:lnTo>
                      <a:pt x="56" y="0"/>
                    </a:lnTo>
                    <a:lnTo>
                      <a:pt x="56" y="8"/>
                    </a:lnTo>
                    <a:lnTo>
                      <a:pt x="56" y="16"/>
                    </a:lnTo>
                    <a:lnTo>
                      <a:pt x="56" y="8"/>
                    </a:lnTo>
                    <a:lnTo>
                      <a:pt x="48" y="8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4" y="8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8" y="24"/>
                    </a:lnTo>
                    <a:lnTo>
                      <a:pt x="8" y="32"/>
                    </a:lnTo>
                    <a:lnTo>
                      <a:pt x="8" y="40"/>
                    </a:lnTo>
                    <a:lnTo>
                      <a:pt x="16" y="48"/>
                    </a:lnTo>
                    <a:lnTo>
                      <a:pt x="16" y="56"/>
                    </a:lnTo>
                    <a:lnTo>
                      <a:pt x="24" y="56"/>
                    </a:lnTo>
                    <a:lnTo>
                      <a:pt x="32" y="56"/>
                    </a:lnTo>
                    <a:lnTo>
                      <a:pt x="40" y="64"/>
                    </a:lnTo>
                    <a:lnTo>
                      <a:pt x="40" y="56"/>
                    </a:lnTo>
                    <a:lnTo>
                      <a:pt x="48" y="56"/>
                    </a:lnTo>
                    <a:lnTo>
                      <a:pt x="48" y="48"/>
                    </a:lnTo>
                    <a:lnTo>
                      <a:pt x="48" y="40"/>
                    </a:lnTo>
                    <a:lnTo>
                      <a:pt x="40" y="40"/>
                    </a:lnTo>
                    <a:lnTo>
                      <a:pt x="56" y="40"/>
                    </a:lnTo>
                    <a:lnTo>
                      <a:pt x="64" y="40"/>
                    </a:lnTo>
                    <a:lnTo>
                      <a:pt x="56" y="40"/>
                    </a:lnTo>
                    <a:lnTo>
                      <a:pt x="56" y="48"/>
                    </a:lnTo>
                    <a:lnTo>
                      <a:pt x="56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1" name="Freeform 371"/>
              <p:cNvSpPr>
                <a:spLocks/>
              </p:cNvSpPr>
              <p:nvPr/>
            </p:nvSpPr>
            <p:spPr bwMode="auto">
              <a:xfrm>
                <a:off x="5056" y="960"/>
                <a:ext cx="64" cy="64"/>
              </a:xfrm>
              <a:custGeom>
                <a:avLst/>
                <a:gdLst>
                  <a:gd name="T0" fmla="*/ 48 w 64"/>
                  <a:gd name="T1" fmla="*/ 64 h 64"/>
                  <a:gd name="T2" fmla="*/ 40 w 64"/>
                  <a:gd name="T3" fmla="*/ 64 h 64"/>
                  <a:gd name="T4" fmla="*/ 32 w 64"/>
                  <a:gd name="T5" fmla="*/ 64 h 64"/>
                  <a:gd name="T6" fmla="*/ 16 w 64"/>
                  <a:gd name="T7" fmla="*/ 64 h 64"/>
                  <a:gd name="T8" fmla="*/ 8 w 64"/>
                  <a:gd name="T9" fmla="*/ 56 h 64"/>
                  <a:gd name="T10" fmla="*/ 0 w 64"/>
                  <a:gd name="T11" fmla="*/ 48 h 64"/>
                  <a:gd name="T12" fmla="*/ 0 w 64"/>
                  <a:gd name="T13" fmla="*/ 32 h 64"/>
                  <a:gd name="T14" fmla="*/ 0 w 64"/>
                  <a:gd name="T15" fmla="*/ 24 h 64"/>
                  <a:gd name="T16" fmla="*/ 0 w 64"/>
                  <a:gd name="T17" fmla="*/ 16 h 64"/>
                  <a:gd name="T18" fmla="*/ 8 w 64"/>
                  <a:gd name="T19" fmla="*/ 8 h 64"/>
                  <a:gd name="T20" fmla="*/ 16 w 64"/>
                  <a:gd name="T21" fmla="*/ 8 h 64"/>
                  <a:gd name="T22" fmla="*/ 16 w 64"/>
                  <a:gd name="T23" fmla="*/ 0 h 64"/>
                  <a:gd name="T24" fmla="*/ 40 w 64"/>
                  <a:gd name="T25" fmla="*/ 0 h 64"/>
                  <a:gd name="T26" fmla="*/ 40 w 64"/>
                  <a:gd name="T27" fmla="*/ 0 h 64"/>
                  <a:gd name="T28" fmla="*/ 48 w 64"/>
                  <a:gd name="T29" fmla="*/ 0 h 64"/>
                  <a:gd name="T30" fmla="*/ 56 w 64"/>
                  <a:gd name="T31" fmla="*/ 0 h 64"/>
                  <a:gd name="T32" fmla="*/ 56 w 64"/>
                  <a:gd name="T33" fmla="*/ 8 h 64"/>
                  <a:gd name="T34" fmla="*/ 56 w 64"/>
                  <a:gd name="T35" fmla="*/ 8 h 64"/>
                  <a:gd name="T36" fmla="*/ 56 w 64"/>
                  <a:gd name="T37" fmla="*/ 16 h 64"/>
                  <a:gd name="T38" fmla="*/ 56 w 64"/>
                  <a:gd name="T39" fmla="*/ 16 h 64"/>
                  <a:gd name="T40" fmla="*/ 56 w 64"/>
                  <a:gd name="T41" fmla="*/ 8 h 64"/>
                  <a:gd name="T42" fmla="*/ 56 w 64"/>
                  <a:gd name="T43" fmla="*/ 8 h 64"/>
                  <a:gd name="T44" fmla="*/ 56 w 64"/>
                  <a:gd name="T45" fmla="*/ 8 h 64"/>
                  <a:gd name="T46" fmla="*/ 56 w 64"/>
                  <a:gd name="T47" fmla="*/ 8 h 64"/>
                  <a:gd name="T48" fmla="*/ 56 w 64"/>
                  <a:gd name="T49" fmla="*/ 8 h 64"/>
                  <a:gd name="T50" fmla="*/ 48 w 64"/>
                  <a:gd name="T51" fmla="*/ 8 h 64"/>
                  <a:gd name="T52" fmla="*/ 40 w 64"/>
                  <a:gd name="T53" fmla="*/ 0 h 64"/>
                  <a:gd name="T54" fmla="*/ 40 w 64"/>
                  <a:gd name="T55" fmla="*/ 0 h 64"/>
                  <a:gd name="T56" fmla="*/ 32 w 64"/>
                  <a:gd name="T57" fmla="*/ 0 h 64"/>
                  <a:gd name="T58" fmla="*/ 24 w 64"/>
                  <a:gd name="T59" fmla="*/ 8 h 64"/>
                  <a:gd name="T60" fmla="*/ 16 w 64"/>
                  <a:gd name="T61" fmla="*/ 8 h 64"/>
                  <a:gd name="T62" fmla="*/ 16 w 64"/>
                  <a:gd name="T63" fmla="*/ 16 h 64"/>
                  <a:gd name="T64" fmla="*/ 8 w 64"/>
                  <a:gd name="T65" fmla="*/ 32 h 64"/>
                  <a:gd name="T66" fmla="*/ 8 w 64"/>
                  <a:gd name="T67" fmla="*/ 40 h 64"/>
                  <a:gd name="T68" fmla="*/ 16 w 64"/>
                  <a:gd name="T69" fmla="*/ 48 h 64"/>
                  <a:gd name="T70" fmla="*/ 24 w 64"/>
                  <a:gd name="T71" fmla="*/ 56 h 64"/>
                  <a:gd name="T72" fmla="*/ 32 w 64"/>
                  <a:gd name="T73" fmla="*/ 56 h 64"/>
                  <a:gd name="T74" fmla="*/ 40 w 64"/>
                  <a:gd name="T75" fmla="*/ 64 h 64"/>
                  <a:gd name="T76" fmla="*/ 48 w 64"/>
                  <a:gd name="T77" fmla="*/ 56 h 64"/>
                  <a:gd name="T78" fmla="*/ 48 w 64"/>
                  <a:gd name="T79" fmla="*/ 56 h 64"/>
                  <a:gd name="T80" fmla="*/ 48 w 64"/>
                  <a:gd name="T81" fmla="*/ 56 h 64"/>
                  <a:gd name="T82" fmla="*/ 48 w 64"/>
                  <a:gd name="T83" fmla="*/ 48 h 64"/>
                  <a:gd name="T84" fmla="*/ 48 w 64"/>
                  <a:gd name="T85" fmla="*/ 48 h 64"/>
                  <a:gd name="T86" fmla="*/ 48 w 64"/>
                  <a:gd name="T87" fmla="*/ 40 h 64"/>
                  <a:gd name="T88" fmla="*/ 48 w 64"/>
                  <a:gd name="T89" fmla="*/ 40 h 64"/>
                  <a:gd name="T90" fmla="*/ 48 w 64"/>
                  <a:gd name="T91" fmla="*/ 40 h 64"/>
                  <a:gd name="T92" fmla="*/ 48 w 64"/>
                  <a:gd name="T93" fmla="*/ 40 h 64"/>
                  <a:gd name="T94" fmla="*/ 40 w 64"/>
                  <a:gd name="T95" fmla="*/ 40 h 64"/>
                  <a:gd name="T96" fmla="*/ 40 w 64"/>
                  <a:gd name="T97" fmla="*/ 40 h 64"/>
                  <a:gd name="T98" fmla="*/ 56 w 64"/>
                  <a:gd name="T99" fmla="*/ 40 h 64"/>
                  <a:gd name="T100" fmla="*/ 64 w 64"/>
                  <a:gd name="T101" fmla="*/ 40 h 64"/>
                  <a:gd name="T102" fmla="*/ 64 w 64"/>
                  <a:gd name="T103" fmla="*/ 40 h 64"/>
                  <a:gd name="T104" fmla="*/ 56 w 64"/>
                  <a:gd name="T105" fmla="*/ 40 h 64"/>
                  <a:gd name="T106" fmla="*/ 56 w 64"/>
                  <a:gd name="T107" fmla="*/ 48 h 64"/>
                  <a:gd name="T108" fmla="*/ 56 w 64"/>
                  <a:gd name="T109" fmla="*/ 48 h 64"/>
                  <a:gd name="T110" fmla="*/ 56 w 64"/>
                  <a:gd name="T111" fmla="*/ 56 h 6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4"/>
                  <a:gd name="T169" fmla="*/ 0 h 64"/>
                  <a:gd name="T170" fmla="*/ 64 w 64"/>
                  <a:gd name="T171" fmla="*/ 64 h 6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4" h="64">
                    <a:moveTo>
                      <a:pt x="56" y="56"/>
                    </a:moveTo>
                    <a:lnTo>
                      <a:pt x="56" y="64"/>
                    </a:lnTo>
                    <a:lnTo>
                      <a:pt x="48" y="64"/>
                    </a:lnTo>
                    <a:lnTo>
                      <a:pt x="40" y="64"/>
                    </a:lnTo>
                    <a:lnTo>
                      <a:pt x="32" y="64"/>
                    </a:lnTo>
                    <a:lnTo>
                      <a:pt x="24" y="64"/>
                    </a:lnTo>
                    <a:lnTo>
                      <a:pt x="16" y="64"/>
                    </a:lnTo>
                    <a:lnTo>
                      <a:pt x="8" y="56"/>
                    </a:lnTo>
                    <a:lnTo>
                      <a:pt x="0" y="48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8" y="16"/>
                    </a:lnTo>
                    <a:lnTo>
                      <a:pt x="8" y="8"/>
                    </a:lnTo>
                    <a:lnTo>
                      <a:pt x="16" y="8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40" y="0"/>
                    </a:lnTo>
                    <a:lnTo>
                      <a:pt x="48" y="0"/>
                    </a:lnTo>
                    <a:lnTo>
                      <a:pt x="56" y="0"/>
                    </a:lnTo>
                    <a:lnTo>
                      <a:pt x="56" y="8"/>
                    </a:lnTo>
                    <a:lnTo>
                      <a:pt x="56" y="16"/>
                    </a:lnTo>
                    <a:lnTo>
                      <a:pt x="56" y="8"/>
                    </a:lnTo>
                    <a:lnTo>
                      <a:pt x="48" y="8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4" y="8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8" y="24"/>
                    </a:lnTo>
                    <a:lnTo>
                      <a:pt x="8" y="32"/>
                    </a:lnTo>
                    <a:lnTo>
                      <a:pt x="8" y="40"/>
                    </a:lnTo>
                    <a:lnTo>
                      <a:pt x="16" y="48"/>
                    </a:lnTo>
                    <a:lnTo>
                      <a:pt x="16" y="56"/>
                    </a:lnTo>
                    <a:lnTo>
                      <a:pt x="24" y="56"/>
                    </a:lnTo>
                    <a:lnTo>
                      <a:pt x="32" y="56"/>
                    </a:lnTo>
                    <a:lnTo>
                      <a:pt x="40" y="64"/>
                    </a:lnTo>
                    <a:lnTo>
                      <a:pt x="40" y="56"/>
                    </a:lnTo>
                    <a:lnTo>
                      <a:pt x="48" y="56"/>
                    </a:lnTo>
                    <a:lnTo>
                      <a:pt x="48" y="48"/>
                    </a:lnTo>
                    <a:lnTo>
                      <a:pt x="48" y="40"/>
                    </a:lnTo>
                    <a:lnTo>
                      <a:pt x="40" y="40"/>
                    </a:lnTo>
                    <a:lnTo>
                      <a:pt x="56" y="40"/>
                    </a:lnTo>
                    <a:lnTo>
                      <a:pt x="64" y="40"/>
                    </a:lnTo>
                    <a:lnTo>
                      <a:pt x="56" y="40"/>
                    </a:lnTo>
                    <a:lnTo>
                      <a:pt x="56" y="48"/>
                    </a:lnTo>
                    <a:lnTo>
                      <a:pt x="56" y="5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2" name="Freeform 372"/>
              <p:cNvSpPr>
                <a:spLocks/>
              </p:cNvSpPr>
              <p:nvPr/>
            </p:nvSpPr>
            <p:spPr bwMode="auto">
              <a:xfrm>
                <a:off x="5120" y="960"/>
                <a:ext cx="48" cy="64"/>
              </a:xfrm>
              <a:custGeom>
                <a:avLst/>
                <a:gdLst>
                  <a:gd name="T0" fmla="*/ 8 w 48"/>
                  <a:gd name="T1" fmla="*/ 64 h 64"/>
                  <a:gd name="T2" fmla="*/ 8 w 48"/>
                  <a:gd name="T3" fmla="*/ 56 h 64"/>
                  <a:gd name="T4" fmla="*/ 8 w 48"/>
                  <a:gd name="T5" fmla="*/ 56 h 64"/>
                  <a:gd name="T6" fmla="*/ 8 w 48"/>
                  <a:gd name="T7" fmla="*/ 56 h 64"/>
                  <a:gd name="T8" fmla="*/ 8 w 48"/>
                  <a:gd name="T9" fmla="*/ 56 h 64"/>
                  <a:gd name="T10" fmla="*/ 8 w 48"/>
                  <a:gd name="T11" fmla="*/ 56 h 64"/>
                  <a:gd name="T12" fmla="*/ 8 w 48"/>
                  <a:gd name="T13" fmla="*/ 56 h 64"/>
                  <a:gd name="T14" fmla="*/ 8 w 48"/>
                  <a:gd name="T15" fmla="*/ 48 h 64"/>
                  <a:gd name="T16" fmla="*/ 8 w 48"/>
                  <a:gd name="T17" fmla="*/ 48 h 64"/>
                  <a:gd name="T18" fmla="*/ 8 w 48"/>
                  <a:gd name="T19" fmla="*/ 16 h 64"/>
                  <a:gd name="T20" fmla="*/ 8 w 48"/>
                  <a:gd name="T21" fmla="*/ 16 h 64"/>
                  <a:gd name="T22" fmla="*/ 8 w 48"/>
                  <a:gd name="T23" fmla="*/ 8 h 64"/>
                  <a:gd name="T24" fmla="*/ 8 w 48"/>
                  <a:gd name="T25" fmla="*/ 8 h 64"/>
                  <a:gd name="T26" fmla="*/ 8 w 48"/>
                  <a:gd name="T27" fmla="*/ 8 h 64"/>
                  <a:gd name="T28" fmla="*/ 8 w 48"/>
                  <a:gd name="T29" fmla="*/ 8 h 64"/>
                  <a:gd name="T30" fmla="*/ 8 w 48"/>
                  <a:gd name="T31" fmla="*/ 8 h 64"/>
                  <a:gd name="T32" fmla="*/ 8 w 48"/>
                  <a:gd name="T33" fmla="*/ 8 h 64"/>
                  <a:gd name="T34" fmla="*/ 0 w 48"/>
                  <a:gd name="T35" fmla="*/ 0 h 64"/>
                  <a:gd name="T36" fmla="*/ 0 w 48"/>
                  <a:gd name="T37" fmla="*/ 0 h 64"/>
                  <a:gd name="T38" fmla="*/ 0 w 48"/>
                  <a:gd name="T39" fmla="*/ 0 h 64"/>
                  <a:gd name="T40" fmla="*/ 0 w 48"/>
                  <a:gd name="T41" fmla="*/ 0 h 64"/>
                  <a:gd name="T42" fmla="*/ 8 w 48"/>
                  <a:gd name="T43" fmla="*/ 0 h 64"/>
                  <a:gd name="T44" fmla="*/ 16 w 48"/>
                  <a:gd name="T45" fmla="*/ 0 h 64"/>
                  <a:gd name="T46" fmla="*/ 32 w 48"/>
                  <a:gd name="T47" fmla="*/ 0 h 64"/>
                  <a:gd name="T48" fmla="*/ 32 w 48"/>
                  <a:gd name="T49" fmla="*/ 0 h 64"/>
                  <a:gd name="T50" fmla="*/ 40 w 48"/>
                  <a:gd name="T51" fmla="*/ 0 h 64"/>
                  <a:gd name="T52" fmla="*/ 40 w 48"/>
                  <a:gd name="T53" fmla="*/ 0 h 64"/>
                  <a:gd name="T54" fmla="*/ 48 w 48"/>
                  <a:gd name="T55" fmla="*/ 8 h 64"/>
                  <a:gd name="T56" fmla="*/ 48 w 48"/>
                  <a:gd name="T57" fmla="*/ 8 h 64"/>
                  <a:gd name="T58" fmla="*/ 48 w 48"/>
                  <a:gd name="T59" fmla="*/ 16 h 64"/>
                  <a:gd name="T60" fmla="*/ 48 w 48"/>
                  <a:gd name="T61" fmla="*/ 16 h 64"/>
                  <a:gd name="T62" fmla="*/ 48 w 48"/>
                  <a:gd name="T63" fmla="*/ 16 h 64"/>
                  <a:gd name="T64" fmla="*/ 48 w 48"/>
                  <a:gd name="T65" fmla="*/ 16 h 64"/>
                  <a:gd name="T66" fmla="*/ 40 w 48"/>
                  <a:gd name="T67" fmla="*/ 24 h 64"/>
                  <a:gd name="T68" fmla="*/ 40 w 48"/>
                  <a:gd name="T69" fmla="*/ 24 h 64"/>
                  <a:gd name="T70" fmla="*/ 40 w 48"/>
                  <a:gd name="T71" fmla="*/ 24 h 64"/>
                  <a:gd name="T72" fmla="*/ 40 w 48"/>
                  <a:gd name="T73" fmla="*/ 24 h 64"/>
                  <a:gd name="T74" fmla="*/ 32 w 48"/>
                  <a:gd name="T75" fmla="*/ 24 h 64"/>
                  <a:gd name="T76" fmla="*/ 32 w 48"/>
                  <a:gd name="T77" fmla="*/ 24 h 64"/>
                  <a:gd name="T78" fmla="*/ 40 w 48"/>
                  <a:gd name="T79" fmla="*/ 32 h 64"/>
                  <a:gd name="T80" fmla="*/ 40 w 48"/>
                  <a:gd name="T81" fmla="*/ 32 h 64"/>
                  <a:gd name="T82" fmla="*/ 48 w 48"/>
                  <a:gd name="T83" fmla="*/ 32 h 64"/>
                  <a:gd name="T84" fmla="*/ 48 w 48"/>
                  <a:gd name="T85" fmla="*/ 32 h 64"/>
                  <a:gd name="T86" fmla="*/ 48 w 48"/>
                  <a:gd name="T87" fmla="*/ 40 h 64"/>
                  <a:gd name="T88" fmla="*/ 48 w 48"/>
                  <a:gd name="T89" fmla="*/ 40 h 64"/>
                  <a:gd name="T90" fmla="*/ 48 w 48"/>
                  <a:gd name="T91" fmla="*/ 40 h 64"/>
                  <a:gd name="T92" fmla="*/ 48 w 48"/>
                  <a:gd name="T93" fmla="*/ 40 h 64"/>
                  <a:gd name="T94" fmla="*/ 48 w 48"/>
                  <a:gd name="T95" fmla="*/ 56 h 64"/>
                  <a:gd name="T96" fmla="*/ 48 w 48"/>
                  <a:gd name="T97" fmla="*/ 56 h 64"/>
                  <a:gd name="T98" fmla="*/ 40 w 48"/>
                  <a:gd name="T99" fmla="*/ 64 h 64"/>
                  <a:gd name="T100" fmla="*/ 40 w 48"/>
                  <a:gd name="T101" fmla="*/ 64 h 64"/>
                  <a:gd name="T102" fmla="*/ 24 w 48"/>
                  <a:gd name="T103" fmla="*/ 64 h 64"/>
                  <a:gd name="T104" fmla="*/ 24 w 48"/>
                  <a:gd name="T105" fmla="*/ 64 h 64"/>
                  <a:gd name="T106" fmla="*/ 16 w 48"/>
                  <a:gd name="T107" fmla="*/ 64 h 64"/>
                  <a:gd name="T108" fmla="*/ 8 w 48"/>
                  <a:gd name="T109" fmla="*/ 64 h 6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8"/>
                  <a:gd name="T166" fmla="*/ 0 h 64"/>
                  <a:gd name="T167" fmla="*/ 48 w 48"/>
                  <a:gd name="T168" fmla="*/ 64 h 6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8" h="64">
                    <a:moveTo>
                      <a:pt x="8" y="64"/>
                    </a:moveTo>
                    <a:lnTo>
                      <a:pt x="8" y="64"/>
                    </a:lnTo>
                    <a:lnTo>
                      <a:pt x="8" y="56"/>
                    </a:lnTo>
                    <a:lnTo>
                      <a:pt x="8" y="48"/>
                    </a:lnTo>
                    <a:lnTo>
                      <a:pt x="8" y="16"/>
                    </a:lnTo>
                    <a:lnTo>
                      <a:pt x="8" y="8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48" y="8"/>
                    </a:lnTo>
                    <a:lnTo>
                      <a:pt x="48" y="16"/>
                    </a:lnTo>
                    <a:lnTo>
                      <a:pt x="48" y="24"/>
                    </a:lnTo>
                    <a:lnTo>
                      <a:pt x="40" y="24"/>
                    </a:lnTo>
                    <a:lnTo>
                      <a:pt x="32" y="24"/>
                    </a:lnTo>
                    <a:lnTo>
                      <a:pt x="40" y="32"/>
                    </a:lnTo>
                    <a:lnTo>
                      <a:pt x="48" y="32"/>
                    </a:lnTo>
                    <a:lnTo>
                      <a:pt x="48" y="40"/>
                    </a:lnTo>
                    <a:lnTo>
                      <a:pt x="48" y="48"/>
                    </a:lnTo>
                    <a:lnTo>
                      <a:pt x="48" y="56"/>
                    </a:lnTo>
                    <a:lnTo>
                      <a:pt x="40" y="56"/>
                    </a:lnTo>
                    <a:lnTo>
                      <a:pt x="40" y="64"/>
                    </a:lnTo>
                    <a:lnTo>
                      <a:pt x="32" y="64"/>
                    </a:lnTo>
                    <a:lnTo>
                      <a:pt x="24" y="64"/>
                    </a:lnTo>
                    <a:lnTo>
                      <a:pt x="16" y="64"/>
                    </a:lnTo>
                    <a:lnTo>
                      <a:pt x="8" y="6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3" name="Freeform 373"/>
              <p:cNvSpPr>
                <a:spLocks/>
              </p:cNvSpPr>
              <p:nvPr/>
            </p:nvSpPr>
            <p:spPr bwMode="auto">
              <a:xfrm>
                <a:off x="5136" y="968"/>
                <a:ext cx="24" cy="16"/>
              </a:xfrm>
              <a:custGeom>
                <a:avLst/>
                <a:gdLst>
                  <a:gd name="T0" fmla="*/ 0 w 24"/>
                  <a:gd name="T1" fmla="*/ 16 h 16"/>
                  <a:gd name="T2" fmla="*/ 0 w 24"/>
                  <a:gd name="T3" fmla="*/ 16 h 16"/>
                  <a:gd name="T4" fmla="*/ 0 w 24"/>
                  <a:gd name="T5" fmla="*/ 16 h 16"/>
                  <a:gd name="T6" fmla="*/ 8 w 24"/>
                  <a:gd name="T7" fmla="*/ 16 h 16"/>
                  <a:gd name="T8" fmla="*/ 8 w 24"/>
                  <a:gd name="T9" fmla="*/ 16 h 16"/>
                  <a:gd name="T10" fmla="*/ 8 w 24"/>
                  <a:gd name="T11" fmla="*/ 16 h 16"/>
                  <a:gd name="T12" fmla="*/ 8 w 24"/>
                  <a:gd name="T13" fmla="*/ 16 h 16"/>
                  <a:gd name="T14" fmla="*/ 8 w 24"/>
                  <a:gd name="T15" fmla="*/ 16 h 16"/>
                  <a:gd name="T16" fmla="*/ 8 w 24"/>
                  <a:gd name="T17" fmla="*/ 16 h 16"/>
                  <a:gd name="T18" fmla="*/ 16 w 24"/>
                  <a:gd name="T19" fmla="*/ 16 h 16"/>
                  <a:gd name="T20" fmla="*/ 16 w 24"/>
                  <a:gd name="T21" fmla="*/ 16 h 16"/>
                  <a:gd name="T22" fmla="*/ 16 w 24"/>
                  <a:gd name="T23" fmla="*/ 16 h 16"/>
                  <a:gd name="T24" fmla="*/ 16 w 24"/>
                  <a:gd name="T25" fmla="*/ 16 h 16"/>
                  <a:gd name="T26" fmla="*/ 16 w 24"/>
                  <a:gd name="T27" fmla="*/ 16 h 16"/>
                  <a:gd name="T28" fmla="*/ 16 w 24"/>
                  <a:gd name="T29" fmla="*/ 16 h 16"/>
                  <a:gd name="T30" fmla="*/ 16 w 24"/>
                  <a:gd name="T31" fmla="*/ 16 h 16"/>
                  <a:gd name="T32" fmla="*/ 16 w 24"/>
                  <a:gd name="T33" fmla="*/ 16 h 16"/>
                  <a:gd name="T34" fmla="*/ 16 w 24"/>
                  <a:gd name="T35" fmla="*/ 16 h 16"/>
                  <a:gd name="T36" fmla="*/ 16 w 24"/>
                  <a:gd name="T37" fmla="*/ 16 h 16"/>
                  <a:gd name="T38" fmla="*/ 16 w 24"/>
                  <a:gd name="T39" fmla="*/ 16 h 16"/>
                  <a:gd name="T40" fmla="*/ 16 w 24"/>
                  <a:gd name="T41" fmla="*/ 16 h 16"/>
                  <a:gd name="T42" fmla="*/ 24 w 24"/>
                  <a:gd name="T43" fmla="*/ 8 h 16"/>
                  <a:gd name="T44" fmla="*/ 24 w 24"/>
                  <a:gd name="T45" fmla="*/ 8 h 16"/>
                  <a:gd name="T46" fmla="*/ 24 w 24"/>
                  <a:gd name="T47" fmla="*/ 8 h 16"/>
                  <a:gd name="T48" fmla="*/ 24 w 24"/>
                  <a:gd name="T49" fmla="*/ 8 h 16"/>
                  <a:gd name="T50" fmla="*/ 24 w 24"/>
                  <a:gd name="T51" fmla="*/ 8 h 16"/>
                  <a:gd name="T52" fmla="*/ 24 w 24"/>
                  <a:gd name="T53" fmla="*/ 8 h 16"/>
                  <a:gd name="T54" fmla="*/ 24 w 24"/>
                  <a:gd name="T55" fmla="*/ 8 h 16"/>
                  <a:gd name="T56" fmla="*/ 24 w 24"/>
                  <a:gd name="T57" fmla="*/ 8 h 16"/>
                  <a:gd name="T58" fmla="*/ 24 w 24"/>
                  <a:gd name="T59" fmla="*/ 8 h 16"/>
                  <a:gd name="T60" fmla="*/ 24 w 24"/>
                  <a:gd name="T61" fmla="*/ 8 h 16"/>
                  <a:gd name="T62" fmla="*/ 24 w 24"/>
                  <a:gd name="T63" fmla="*/ 0 h 16"/>
                  <a:gd name="T64" fmla="*/ 24 w 24"/>
                  <a:gd name="T65" fmla="*/ 0 h 16"/>
                  <a:gd name="T66" fmla="*/ 16 w 24"/>
                  <a:gd name="T67" fmla="*/ 0 h 16"/>
                  <a:gd name="T68" fmla="*/ 16 w 24"/>
                  <a:gd name="T69" fmla="*/ 0 h 16"/>
                  <a:gd name="T70" fmla="*/ 16 w 24"/>
                  <a:gd name="T71" fmla="*/ 0 h 16"/>
                  <a:gd name="T72" fmla="*/ 16 w 24"/>
                  <a:gd name="T73" fmla="*/ 0 h 16"/>
                  <a:gd name="T74" fmla="*/ 16 w 24"/>
                  <a:gd name="T75" fmla="*/ 0 h 16"/>
                  <a:gd name="T76" fmla="*/ 16 w 24"/>
                  <a:gd name="T77" fmla="*/ 0 h 16"/>
                  <a:gd name="T78" fmla="*/ 8 w 24"/>
                  <a:gd name="T79" fmla="*/ 0 h 16"/>
                  <a:gd name="T80" fmla="*/ 8 w 24"/>
                  <a:gd name="T81" fmla="*/ 0 h 16"/>
                  <a:gd name="T82" fmla="*/ 8 w 24"/>
                  <a:gd name="T83" fmla="*/ 0 h 16"/>
                  <a:gd name="T84" fmla="*/ 8 w 24"/>
                  <a:gd name="T85" fmla="*/ 0 h 16"/>
                  <a:gd name="T86" fmla="*/ 8 w 24"/>
                  <a:gd name="T87" fmla="*/ 0 h 16"/>
                  <a:gd name="T88" fmla="*/ 8 w 24"/>
                  <a:gd name="T89" fmla="*/ 0 h 16"/>
                  <a:gd name="T90" fmla="*/ 0 w 24"/>
                  <a:gd name="T91" fmla="*/ 0 h 16"/>
                  <a:gd name="T92" fmla="*/ 0 w 24"/>
                  <a:gd name="T93" fmla="*/ 0 h 16"/>
                  <a:gd name="T94" fmla="*/ 0 w 24"/>
                  <a:gd name="T95" fmla="*/ 0 h 16"/>
                  <a:gd name="T96" fmla="*/ 0 w 24"/>
                  <a:gd name="T97" fmla="*/ 0 h 16"/>
                  <a:gd name="T98" fmla="*/ 0 w 24"/>
                  <a:gd name="T99" fmla="*/ 0 h 16"/>
                  <a:gd name="T100" fmla="*/ 0 w 24"/>
                  <a:gd name="T101" fmla="*/ 0 h 16"/>
                  <a:gd name="T102" fmla="*/ 0 w 24"/>
                  <a:gd name="T103" fmla="*/ 8 h 16"/>
                  <a:gd name="T104" fmla="*/ 0 w 24"/>
                  <a:gd name="T105" fmla="*/ 8 h 16"/>
                  <a:gd name="T106" fmla="*/ 0 w 24"/>
                  <a:gd name="T107" fmla="*/ 8 h 16"/>
                  <a:gd name="T108" fmla="*/ 0 w 24"/>
                  <a:gd name="T109" fmla="*/ 8 h 16"/>
                  <a:gd name="T110" fmla="*/ 0 w 24"/>
                  <a:gd name="T111" fmla="*/ 16 h 16"/>
                  <a:gd name="T112" fmla="*/ 0 w 24"/>
                  <a:gd name="T113" fmla="*/ 16 h 1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"/>
                  <a:gd name="T172" fmla="*/ 0 h 16"/>
                  <a:gd name="T173" fmla="*/ 24 w 24"/>
                  <a:gd name="T174" fmla="*/ 16 h 1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" h="16">
                    <a:moveTo>
                      <a:pt x="0" y="16"/>
                    </a:moveTo>
                    <a:lnTo>
                      <a:pt x="0" y="16"/>
                    </a:lnTo>
                    <a:lnTo>
                      <a:pt x="8" y="16"/>
                    </a:lnTo>
                    <a:lnTo>
                      <a:pt x="16" y="16"/>
                    </a:lnTo>
                    <a:lnTo>
                      <a:pt x="24" y="8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4" name="Freeform 374"/>
              <p:cNvSpPr>
                <a:spLocks/>
              </p:cNvSpPr>
              <p:nvPr/>
            </p:nvSpPr>
            <p:spPr bwMode="auto">
              <a:xfrm>
                <a:off x="5136" y="992"/>
                <a:ext cx="24" cy="24"/>
              </a:xfrm>
              <a:custGeom>
                <a:avLst/>
                <a:gdLst>
                  <a:gd name="T0" fmla="*/ 0 w 24"/>
                  <a:gd name="T1" fmla="*/ 24 h 24"/>
                  <a:gd name="T2" fmla="*/ 8 w 24"/>
                  <a:gd name="T3" fmla="*/ 24 h 24"/>
                  <a:gd name="T4" fmla="*/ 8 w 24"/>
                  <a:gd name="T5" fmla="*/ 24 h 24"/>
                  <a:gd name="T6" fmla="*/ 8 w 24"/>
                  <a:gd name="T7" fmla="*/ 24 h 24"/>
                  <a:gd name="T8" fmla="*/ 8 w 24"/>
                  <a:gd name="T9" fmla="*/ 24 h 24"/>
                  <a:gd name="T10" fmla="*/ 8 w 24"/>
                  <a:gd name="T11" fmla="*/ 24 h 24"/>
                  <a:gd name="T12" fmla="*/ 8 w 24"/>
                  <a:gd name="T13" fmla="*/ 24 h 24"/>
                  <a:gd name="T14" fmla="*/ 16 w 24"/>
                  <a:gd name="T15" fmla="*/ 24 h 24"/>
                  <a:gd name="T16" fmla="*/ 16 w 24"/>
                  <a:gd name="T17" fmla="*/ 24 h 24"/>
                  <a:gd name="T18" fmla="*/ 16 w 24"/>
                  <a:gd name="T19" fmla="*/ 24 h 24"/>
                  <a:gd name="T20" fmla="*/ 16 w 24"/>
                  <a:gd name="T21" fmla="*/ 24 h 24"/>
                  <a:gd name="T22" fmla="*/ 16 w 24"/>
                  <a:gd name="T23" fmla="*/ 24 h 24"/>
                  <a:gd name="T24" fmla="*/ 16 w 24"/>
                  <a:gd name="T25" fmla="*/ 24 h 24"/>
                  <a:gd name="T26" fmla="*/ 24 w 24"/>
                  <a:gd name="T27" fmla="*/ 24 h 24"/>
                  <a:gd name="T28" fmla="*/ 24 w 24"/>
                  <a:gd name="T29" fmla="*/ 24 h 24"/>
                  <a:gd name="T30" fmla="*/ 24 w 24"/>
                  <a:gd name="T31" fmla="*/ 16 h 24"/>
                  <a:gd name="T32" fmla="*/ 24 w 24"/>
                  <a:gd name="T33" fmla="*/ 16 h 24"/>
                  <a:gd name="T34" fmla="*/ 24 w 24"/>
                  <a:gd name="T35" fmla="*/ 16 h 24"/>
                  <a:gd name="T36" fmla="*/ 24 w 24"/>
                  <a:gd name="T37" fmla="*/ 16 h 24"/>
                  <a:gd name="T38" fmla="*/ 24 w 24"/>
                  <a:gd name="T39" fmla="*/ 16 h 24"/>
                  <a:gd name="T40" fmla="*/ 24 w 24"/>
                  <a:gd name="T41" fmla="*/ 16 h 24"/>
                  <a:gd name="T42" fmla="*/ 24 w 24"/>
                  <a:gd name="T43" fmla="*/ 8 h 24"/>
                  <a:gd name="T44" fmla="*/ 24 w 24"/>
                  <a:gd name="T45" fmla="*/ 8 h 24"/>
                  <a:gd name="T46" fmla="*/ 24 w 24"/>
                  <a:gd name="T47" fmla="*/ 8 h 24"/>
                  <a:gd name="T48" fmla="*/ 24 w 24"/>
                  <a:gd name="T49" fmla="*/ 8 h 24"/>
                  <a:gd name="T50" fmla="*/ 24 w 24"/>
                  <a:gd name="T51" fmla="*/ 8 h 24"/>
                  <a:gd name="T52" fmla="*/ 24 w 24"/>
                  <a:gd name="T53" fmla="*/ 8 h 24"/>
                  <a:gd name="T54" fmla="*/ 24 w 24"/>
                  <a:gd name="T55" fmla="*/ 0 h 24"/>
                  <a:gd name="T56" fmla="*/ 24 w 24"/>
                  <a:gd name="T57" fmla="*/ 0 h 24"/>
                  <a:gd name="T58" fmla="*/ 24 w 24"/>
                  <a:gd name="T59" fmla="*/ 0 h 24"/>
                  <a:gd name="T60" fmla="*/ 24 w 24"/>
                  <a:gd name="T61" fmla="*/ 0 h 24"/>
                  <a:gd name="T62" fmla="*/ 24 w 24"/>
                  <a:gd name="T63" fmla="*/ 0 h 24"/>
                  <a:gd name="T64" fmla="*/ 24 w 24"/>
                  <a:gd name="T65" fmla="*/ 0 h 24"/>
                  <a:gd name="T66" fmla="*/ 16 w 24"/>
                  <a:gd name="T67" fmla="*/ 0 h 24"/>
                  <a:gd name="T68" fmla="*/ 16 w 24"/>
                  <a:gd name="T69" fmla="*/ 0 h 24"/>
                  <a:gd name="T70" fmla="*/ 16 w 24"/>
                  <a:gd name="T71" fmla="*/ 0 h 24"/>
                  <a:gd name="T72" fmla="*/ 16 w 24"/>
                  <a:gd name="T73" fmla="*/ 0 h 24"/>
                  <a:gd name="T74" fmla="*/ 16 w 24"/>
                  <a:gd name="T75" fmla="*/ 0 h 24"/>
                  <a:gd name="T76" fmla="*/ 16 w 24"/>
                  <a:gd name="T77" fmla="*/ 0 h 24"/>
                  <a:gd name="T78" fmla="*/ 8 w 24"/>
                  <a:gd name="T79" fmla="*/ 0 h 24"/>
                  <a:gd name="T80" fmla="*/ 8 w 24"/>
                  <a:gd name="T81" fmla="*/ 0 h 24"/>
                  <a:gd name="T82" fmla="*/ 8 w 24"/>
                  <a:gd name="T83" fmla="*/ 0 h 24"/>
                  <a:gd name="T84" fmla="*/ 8 w 24"/>
                  <a:gd name="T85" fmla="*/ 0 h 24"/>
                  <a:gd name="T86" fmla="*/ 0 w 24"/>
                  <a:gd name="T87" fmla="*/ 0 h 24"/>
                  <a:gd name="T88" fmla="*/ 0 w 24"/>
                  <a:gd name="T89" fmla="*/ 0 h 24"/>
                  <a:gd name="T90" fmla="*/ 0 w 24"/>
                  <a:gd name="T91" fmla="*/ 0 h 24"/>
                  <a:gd name="T92" fmla="*/ 0 w 24"/>
                  <a:gd name="T93" fmla="*/ 0 h 24"/>
                  <a:gd name="T94" fmla="*/ 0 w 24"/>
                  <a:gd name="T95" fmla="*/ 0 h 24"/>
                  <a:gd name="T96" fmla="*/ 0 w 24"/>
                  <a:gd name="T97" fmla="*/ 0 h 24"/>
                  <a:gd name="T98" fmla="*/ 0 w 24"/>
                  <a:gd name="T99" fmla="*/ 16 h 24"/>
                  <a:gd name="T100" fmla="*/ 0 w 24"/>
                  <a:gd name="T101" fmla="*/ 16 h 24"/>
                  <a:gd name="T102" fmla="*/ 0 w 24"/>
                  <a:gd name="T103" fmla="*/ 16 h 24"/>
                  <a:gd name="T104" fmla="*/ 0 w 24"/>
                  <a:gd name="T105" fmla="*/ 16 h 24"/>
                  <a:gd name="T106" fmla="*/ 0 w 24"/>
                  <a:gd name="T107" fmla="*/ 16 h 24"/>
                  <a:gd name="T108" fmla="*/ 0 w 24"/>
                  <a:gd name="T109" fmla="*/ 16 h 24"/>
                  <a:gd name="T110" fmla="*/ 0 w 24"/>
                  <a:gd name="T111" fmla="*/ 24 h 24"/>
                  <a:gd name="T112" fmla="*/ 0 w 24"/>
                  <a:gd name="T113" fmla="*/ 24 h 2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"/>
                  <a:gd name="T172" fmla="*/ 0 h 24"/>
                  <a:gd name="T173" fmla="*/ 24 w 24"/>
                  <a:gd name="T174" fmla="*/ 24 h 2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" h="24">
                    <a:moveTo>
                      <a:pt x="0" y="24"/>
                    </a:moveTo>
                    <a:lnTo>
                      <a:pt x="8" y="24"/>
                    </a:lnTo>
                    <a:lnTo>
                      <a:pt x="16" y="24"/>
                    </a:lnTo>
                    <a:lnTo>
                      <a:pt x="24" y="24"/>
                    </a:lnTo>
                    <a:lnTo>
                      <a:pt x="24" y="16"/>
                    </a:lnTo>
                    <a:lnTo>
                      <a:pt x="24" y="8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16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5" name="Freeform 375"/>
              <p:cNvSpPr>
                <a:spLocks/>
              </p:cNvSpPr>
              <p:nvPr/>
            </p:nvSpPr>
            <p:spPr bwMode="auto">
              <a:xfrm>
                <a:off x="5120" y="960"/>
                <a:ext cx="48" cy="64"/>
              </a:xfrm>
              <a:custGeom>
                <a:avLst/>
                <a:gdLst>
                  <a:gd name="T0" fmla="*/ 8 w 48"/>
                  <a:gd name="T1" fmla="*/ 64 h 64"/>
                  <a:gd name="T2" fmla="*/ 8 w 48"/>
                  <a:gd name="T3" fmla="*/ 56 h 64"/>
                  <a:gd name="T4" fmla="*/ 8 w 48"/>
                  <a:gd name="T5" fmla="*/ 56 h 64"/>
                  <a:gd name="T6" fmla="*/ 8 w 48"/>
                  <a:gd name="T7" fmla="*/ 56 h 64"/>
                  <a:gd name="T8" fmla="*/ 8 w 48"/>
                  <a:gd name="T9" fmla="*/ 48 h 64"/>
                  <a:gd name="T10" fmla="*/ 8 w 48"/>
                  <a:gd name="T11" fmla="*/ 16 h 64"/>
                  <a:gd name="T12" fmla="*/ 8 w 48"/>
                  <a:gd name="T13" fmla="*/ 8 h 64"/>
                  <a:gd name="T14" fmla="*/ 8 w 48"/>
                  <a:gd name="T15" fmla="*/ 8 h 64"/>
                  <a:gd name="T16" fmla="*/ 8 w 48"/>
                  <a:gd name="T17" fmla="*/ 8 h 64"/>
                  <a:gd name="T18" fmla="*/ 0 w 48"/>
                  <a:gd name="T19" fmla="*/ 0 h 64"/>
                  <a:gd name="T20" fmla="*/ 0 w 48"/>
                  <a:gd name="T21" fmla="*/ 0 h 64"/>
                  <a:gd name="T22" fmla="*/ 16 w 48"/>
                  <a:gd name="T23" fmla="*/ 0 h 64"/>
                  <a:gd name="T24" fmla="*/ 32 w 48"/>
                  <a:gd name="T25" fmla="*/ 0 h 64"/>
                  <a:gd name="T26" fmla="*/ 40 w 48"/>
                  <a:gd name="T27" fmla="*/ 0 h 64"/>
                  <a:gd name="T28" fmla="*/ 48 w 48"/>
                  <a:gd name="T29" fmla="*/ 8 h 64"/>
                  <a:gd name="T30" fmla="*/ 48 w 48"/>
                  <a:gd name="T31" fmla="*/ 16 h 64"/>
                  <a:gd name="T32" fmla="*/ 48 w 48"/>
                  <a:gd name="T33" fmla="*/ 16 h 64"/>
                  <a:gd name="T34" fmla="*/ 40 w 48"/>
                  <a:gd name="T35" fmla="*/ 24 h 64"/>
                  <a:gd name="T36" fmla="*/ 40 w 48"/>
                  <a:gd name="T37" fmla="*/ 24 h 64"/>
                  <a:gd name="T38" fmla="*/ 32 w 48"/>
                  <a:gd name="T39" fmla="*/ 24 h 64"/>
                  <a:gd name="T40" fmla="*/ 40 w 48"/>
                  <a:gd name="T41" fmla="*/ 32 h 64"/>
                  <a:gd name="T42" fmla="*/ 48 w 48"/>
                  <a:gd name="T43" fmla="*/ 32 h 64"/>
                  <a:gd name="T44" fmla="*/ 48 w 48"/>
                  <a:gd name="T45" fmla="*/ 40 h 64"/>
                  <a:gd name="T46" fmla="*/ 48 w 48"/>
                  <a:gd name="T47" fmla="*/ 40 h 64"/>
                  <a:gd name="T48" fmla="*/ 48 w 48"/>
                  <a:gd name="T49" fmla="*/ 56 h 64"/>
                  <a:gd name="T50" fmla="*/ 40 w 48"/>
                  <a:gd name="T51" fmla="*/ 64 h 64"/>
                  <a:gd name="T52" fmla="*/ 24 w 48"/>
                  <a:gd name="T53" fmla="*/ 64 h 64"/>
                  <a:gd name="T54" fmla="*/ 8 w 48"/>
                  <a:gd name="T55" fmla="*/ 64 h 64"/>
                  <a:gd name="T56" fmla="*/ 8 w 48"/>
                  <a:gd name="T57" fmla="*/ 64 h 64"/>
                  <a:gd name="T58" fmla="*/ 24 w 48"/>
                  <a:gd name="T59" fmla="*/ 24 h 64"/>
                  <a:gd name="T60" fmla="*/ 32 w 48"/>
                  <a:gd name="T61" fmla="*/ 24 h 64"/>
                  <a:gd name="T62" fmla="*/ 32 w 48"/>
                  <a:gd name="T63" fmla="*/ 24 h 64"/>
                  <a:gd name="T64" fmla="*/ 40 w 48"/>
                  <a:gd name="T65" fmla="*/ 16 h 64"/>
                  <a:gd name="T66" fmla="*/ 40 w 48"/>
                  <a:gd name="T67" fmla="*/ 16 h 64"/>
                  <a:gd name="T68" fmla="*/ 32 w 48"/>
                  <a:gd name="T69" fmla="*/ 8 h 64"/>
                  <a:gd name="T70" fmla="*/ 24 w 48"/>
                  <a:gd name="T71" fmla="*/ 8 h 64"/>
                  <a:gd name="T72" fmla="*/ 16 w 48"/>
                  <a:gd name="T73" fmla="*/ 8 h 64"/>
                  <a:gd name="T74" fmla="*/ 16 w 48"/>
                  <a:gd name="T75" fmla="*/ 16 h 64"/>
                  <a:gd name="T76" fmla="*/ 16 w 48"/>
                  <a:gd name="T77" fmla="*/ 24 h 64"/>
                  <a:gd name="T78" fmla="*/ 24 w 48"/>
                  <a:gd name="T79" fmla="*/ 56 h 64"/>
                  <a:gd name="T80" fmla="*/ 32 w 48"/>
                  <a:gd name="T81" fmla="*/ 56 h 64"/>
                  <a:gd name="T82" fmla="*/ 40 w 48"/>
                  <a:gd name="T83" fmla="*/ 56 h 64"/>
                  <a:gd name="T84" fmla="*/ 40 w 48"/>
                  <a:gd name="T85" fmla="*/ 48 h 64"/>
                  <a:gd name="T86" fmla="*/ 40 w 48"/>
                  <a:gd name="T87" fmla="*/ 40 h 64"/>
                  <a:gd name="T88" fmla="*/ 40 w 48"/>
                  <a:gd name="T89" fmla="*/ 32 h 64"/>
                  <a:gd name="T90" fmla="*/ 32 w 48"/>
                  <a:gd name="T91" fmla="*/ 32 h 64"/>
                  <a:gd name="T92" fmla="*/ 16 w 48"/>
                  <a:gd name="T93" fmla="*/ 32 h 64"/>
                  <a:gd name="T94" fmla="*/ 16 w 48"/>
                  <a:gd name="T95" fmla="*/ 48 h 64"/>
                  <a:gd name="T96" fmla="*/ 16 w 48"/>
                  <a:gd name="T97" fmla="*/ 56 h 6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8"/>
                  <a:gd name="T148" fmla="*/ 0 h 64"/>
                  <a:gd name="T149" fmla="*/ 48 w 48"/>
                  <a:gd name="T150" fmla="*/ 64 h 6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8" h="64">
                    <a:moveTo>
                      <a:pt x="8" y="64"/>
                    </a:moveTo>
                    <a:lnTo>
                      <a:pt x="8" y="64"/>
                    </a:lnTo>
                    <a:lnTo>
                      <a:pt x="8" y="56"/>
                    </a:lnTo>
                    <a:lnTo>
                      <a:pt x="8" y="48"/>
                    </a:lnTo>
                    <a:lnTo>
                      <a:pt x="8" y="16"/>
                    </a:lnTo>
                    <a:lnTo>
                      <a:pt x="8" y="8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48" y="8"/>
                    </a:lnTo>
                    <a:lnTo>
                      <a:pt x="48" y="16"/>
                    </a:lnTo>
                    <a:lnTo>
                      <a:pt x="48" y="24"/>
                    </a:lnTo>
                    <a:lnTo>
                      <a:pt x="40" y="24"/>
                    </a:lnTo>
                    <a:lnTo>
                      <a:pt x="32" y="24"/>
                    </a:lnTo>
                    <a:lnTo>
                      <a:pt x="40" y="32"/>
                    </a:lnTo>
                    <a:lnTo>
                      <a:pt x="48" y="32"/>
                    </a:lnTo>
                    <a:lnTo>
                      <a:pt x="48" y="40"/>
                    </a:lnTo>
                    <a:lnTo>
                      <a:pt x="48" y="48"/>
                    </a:lnTo>
                    <a:lnTo>
                      <a:pt x="48" y="56"/>
                    </a:lnTo>
                    <a:lnTo>
                      <a:pt x="40" y="56"/>
                    </a:lnTo>
                    <a:lnTo>
                      <a:pt x="40" y="64"/>
                    </a:lnTo>
                    <a:lnTo>
                      <a:pt x="32" y="64"/>
                    </a:lnTo>
                    <a:lnTo>
                      <a:pt x="24" y="64"/>
                    </a:lnTo>
                    <a:lnTo>
                      <a:pt x="16" y="64"/>
                    </a:lnTo>
                    <a:lnTo>
                      <a:pt x="8" y="64"/>
                    </a:lnTo>
                    <a:lnTo>
                      <a:pt x="16" y="24"/>
                    </a:lnTo>
                    <a:lnTo>
                      <a:pt x="24" y="24"/>
                    </a:lnTo>
                    <a:lnTo>
                      <a:pt x="32" y="24"/>
                    </a:lnTo>
                    <a:lnTo>
                      <a:pt x="40" y="16"/>
                    </a:lnTo>
                    <a:lnTo>
                      <a:pt x="40" y="8"/>
                    </a:lnTo>
                    <a:lnTo>
                      <a:pt x="32" y="8"/>
                    </a:lnTo>
                    <a:lnTo>
                      <a:pt x="24" y="8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16" y="24"/>
                    </a:lnTo>
                    <a:lnTo>
                      <a:pt x="8" y="64"/>
                    </a:lnTo>
                    <a:lnTo>
                      <a:pt x="16" y="56"/>
                    </a:lnTo>
                    <a:lnTo>
                      <a:pt x="24" y="56"/>
                    </a:lnTo>
                    <a:lnTo>
                      <a:pt x="32" y="56"/>
                    </a:lnTo>
                    <a:lnTo>
                      <a:pt x="40" y="56"/>
                    </a:lnTo>
                    <a:lnTo>
                      <a:pt x="40" y="48"/>
                    </a:lnTo>
                    <a:lnTo>
                      <a:pt x="40" y="40"/>
                    </a:lnTo>
                    <a:lnTo>
                      <a:pt x="40" y="32"/>
                    </a:lnTo>
                    <a:lnTo>
                      <a:pt x="32" y="32"/>
                    </a:lnTo>
                    <a:lnTo>
                      <a:pt x="24" y="32"/>
                    </a:lnTo>
                    <a:lnTo>
                      <a:pt x="16" y="32"/>
                    </a:lnTo>
                    <a:lnTo>
                      <a:pt x="16" y="48"/>
                    </a:lnTo>
                    <a:lnTo>
                      <a:pt x="16" y="56"/>
                    </a:lnTo>
                    <a:lnTo>
                      <a:pt x="8" y="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6" name="Rectangle 376"/>
              <p:cNvSpPr>
                <a:spLocks noChangeArrowheads="1"/>
              </p:cNvSpPr>
              <p:nvPr/>
            </p:nvSpPr>
            <p:spPr bwMode="auto">
              <a:xfrm>
                <a:off x="3420" y="1626"/>
                <a:ext cx="80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N</a:t>
                </a:r>
                <a:endParaRPr lang="en-US"/>
              </a:p>
            </p:txBody>
          </p:sp>
          <p:sp>
            <p:nvSpPr>
              <p:cNvPr id="5307" name="Rectangle 377"/>
              <p:cNvSpPr>
                <a:spLocks noChangeArrowheads="1"/>
              </p:cNvSpPr>
              <p:nvPr/>
            </p:nvSpPr>
            <p:spPr bwMode="auto">
              <a:xfrm>
                <a:off x="3492" y="1626"/>
                <a:ext cx="5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L</a:t>
                </a:r>
                <a:endParaRPr lang="en-US"/>
              </a:p>
            </p:txBody>
          </p:sp>
          <p:sp>
            <p:nvSpPr>
              <p:cNvPr id="5308" name="Rectangle 378"/>
              <p:cNvSpPr>
                <a:spLocks noChangeArrowheads="1"/>
              </p:cNvSpPr>
              <p:nvPr/>
            </p:nvSpPr>
            <p:spPr bwMode="auto">
              <a:xfrm>
                <a:off x="3540" y="1626"/>
                <a:ext cx="5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L</a:t>
                </a:r>
                <a:endParaRPr lang="en-US"/>
              </a:p>
            </p:txBody>
          </p:sp>
          <p:sp>
            <p:nvSpPr>
              <p:cNvPr id="5309" name="Rectangle 379"/>
              <p:cNvSpPr>
                <a:spLocks noChangeArrowheads="1"/>
              </p:cNvSpPr>
              <p:nvPr/>
            </p:nvSpPr>
            <p:spPr bwMode="auto">
              <a:xfrm>
                <a:off x="3500" y="1946"/>
                <a:ext cx="5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L</a:t>
                </a:r>
                <a:endParaRPr lang="en-US"/>
              </a:p>
            </p:txBody>
          </p:sp>
          <p:sp>
            <p:nvSpPr>
              <p:cNvPr id="5310" name="Rectangle 380"/>
              <p:cNvSpPr>
                <a:spLocks noChangeArrowheads="1"/>
              </p:cNvSpPr>
              <p:nvPr/>
            </p:nvSpPr>
            <p:spPr bwMode="auto">
              <a:xfrm>
                <a:off x="3548" y="1946"/>
                <a:ext cx="5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L</a:t>
                </a:r>
                <a:endParaRPr lang="en-US"/>
              </a:p>
            </p:txBody>
          </p:sp>
          <p:sp>
            <p:nvSpPr>
              <p:cNvPr id="5311" name="Freeform 381"/>
              <p:cNvSpPr>
                <a:spLocks/>
              </p:cNvSpPr>
              <p:nvPr/>
            </p:nvSpPr>
            <p:spPr bwMode="auto">
              <a:xfrm>
                <a:off x="3384" y="2384"/>
                <a:ext cx="48" cy="64"/>
              </a:xfrm>
              <a:custGeom>
                <a:avLst/>
                <a:gdLst>
                  <a:gd name="T0" fmla="*/ 8 w 48"/>
                  <a:gd name="T1" fmla="*/ 64 h 64"/>
                  <a:gd name="T2" fmla="*/ 8 w 48"/>
                  <a:gd name="T3" fmla="*/ 64 h 64"/>
                  <a:gd name="T4" fmla="*/ 8 w 48"/>
                  <a:gd name="T5" fmla="*/ 64 h 64"/>
                  <a:gd name="T6" fmla="*/ 8 w 48"/>
                  <a:gd name="T7" fmla="*/ 56 h 64"/>
                  <a:gd name="T8" fmla="*/ 8 w 48"/>
                  <a:gd name="T9" fmla="*/ 56 h 64"/>
                  <a:gd name="T10" fmla="*/ 8 w 48"/>
                  <a:gd name="T11" fmla="*/ 48 h 64"/>
                  <a:gd name="T12" fmla="*/ 8 w 48"/>
                  <a:gd name="T13" fmla="*/ 48 h 64"/>
                  <a:gd name="T14" fmla="*/ 8 w 48"/>
                  <a:gd name="T15" fmla="*/ 32 h 64"/>
                  <a:gd name="T16" fmla="*/ 8 w 48"/>
                  <a:gd name="T17" fmla="*/ 16 h 64"/>
                  <a:gd name="T18" fmla="*/ 8 w 48"/>
                  <a:gd name="T19" fmla="*/ 8 h 64"/>
                  <a:gd name="T20" fmla="*/ 8 w 48"/>
                  <a:gd name="T21" fmla="*/ 8 h 64"/>
                  <a:gd name="T22" fmla="*/ 8 w 48"/>
                  <a:gd name="T23" fmla="*/ 8 h 64"/>
                  <a:gd name="T24" fmla="*/ 8 w 48"/>
                  <a:gd name="T25" fmla="*/ 8 h 64"/>
                  <a:gd name="T26" fmla="*/ 0 w 48"/>
                  <a:gd name="T27" fmla="*/ 8 h 64"/>
                  <a:gd name="T28" fmla="*/ 0 w 48"/>
                  <a:gd name="T29" fmla="*/ 0 h 64"/>
                  <a:gd name="T30" fmla="*/ 16 w 48"/>
                  <a:gd name="T31" fmla="*/ 0 h 64"/>
                  <a:gd name="T32" fmla="*/ 24 w 48"/>
                  <a:gd name="T33" fmla="*/ 0 h 64"/>
                  <a:gd name="T34" fmla="*/ 32 w 48"/>
                  <a:gd name="T35" fmla="*/ 0 h 64"/>
                  <a:gd name="T36" fmla="*/ 32 w 48"/>
                  <a:gd name="T37" fmla="*/ 8 h 64"/>
                  <a:gd name="T38" fmla="*/ 24 w 48"/>
                  <a:gd name="T39" fmla="*/ 8 h 64"/>
                  <a:gd name="T40" fmla="*/ 24 w 48"/>
                  <a:gd name="T41" fmla="*/ 8 h 64"/>
                  <a:gd name="T42" fmla="*/ 24 w 48"/>
                  <a:gd name="T43" fmla="*/ 8 h 64"/>
                  <a:gd name="T44" fmla="*/ 24 w 48"/>
                  <a:gd name="T45" fmla="*/ 16 h 64"/>
                  <a:gd name="T46" fmla="*/ 24 w 48"/>
                  <a:gd name="T47" fmla="*/ 16 h 64"/>
                  <a:gd name="T48" fmla="*/ 24 w 48"/>
                  <a:gd name="T49" fmla="*/ 24 h 64"/>
                  <a:gd name="T50" fmla="*/ 24 w 48"/>
                  <a:gd name="T51" fmla="*/ 40 h 64"/>
                  <a:gd name="T52" fmla="*/ 24 w 48"/>
                  <a:gd name="T53" fmla="*/ 48 h 64"/>
                  <a:gd name="T54" fmla="*/ 24 w 48"/>
                  <a:gd name="T55" fmla="*/ 48 h 64"/>
                  <a:gd name="T56" fmla="*/ 24 w 48"/>
                  <a:gd name="T57" fmla="*/ 56 h 64"/>
                  <a:gd name="T58" fmla="*/ 24 w 48"/>
                  <a:gd name="T59" fmla="*/ 56 h 64"/>
                  <a:gd name="T60" fmla="*/ 32 w 48"/>
                  <a:gd name="T61" fmla="*/ 56 h 64"/>
                  <a:gd name="T62" fmla="*/ 40 w 48"/>
                  <a:gd name="T63" fmla="*/ 56 h 64"/>
                  <a:gd name="T64" fmla="*/ 40 w 48"/>
                  <a:gd name="T65" fmla="*/ 56 h 64"/>
                  <a:gd name="T66" fmla="*/ 48 w 48"/>
                  <a:gd name="T67" fmla="*/ 56 h 64"/>
                  <a:gd name="T68" fmla="*/ 48 w 48"/>
                  <a:gd name="T69" fmla="*/ 56 h 64"/>
                  <a:gd name="T70" fmla="*/ 48 w 48"/>
                  <a:gd name="T71" fmla="*/ 56 h 64"/>
                  <a:gd name="T72" fmla="*/ 48 w 48"/>
                  <a:gd name="T73" fmla="*/ 48 h 64"/>
                  <a:gd name="T74" fmla="*/ 48 w 48"/>
                  <a:gd name="T75" fmla="*/ 48 h 64"/>
                  <a:gd name="T76" fmla="*/ 48 w 48"/>
                  <a:gd name="T77" fmla="*/ 48 h 64"/>
                  <a:gd name="T78" fmla="*/ 48 w 48"/>
                  <a:gd name="T79" fmla="*/ 56 h 64"/>
                  <a:gd name="T80" fmla="*/ 48 w 48"/>
                  <a:gd name="T81" fmla="*/ 64 h 64"/>
                  <a:gd name="T82" fmla="*/ 48 w 48"/>
                  <a:gd name="T83" fmla="*/ 64 h 64"/>
                  <a:gd name="T84" fmla="*/ 48 w 48"/>
                  <a:gd name="T85" fmla="*/ 64 h 64"/>
                  <a:gd name="T86" fmla="*/ 40 w 48"/>
                  <a:gd name="T87" fmla="*/ 64 h 64"/>
                  <a:gd name="T88" fmla="*/ 40 w 48"/>
                  <a:gd name="T89" fmla="*/ 64 h 64"/>
                  <a:gd name="T90" fmla="*/ 24 w 48"/>
                  <a:gd name="T91" fmla="*/ 64 h 64"/>
                  <a:gd name="T92" fmla="*/ 24 w 48"/>
                  <a:gd name="T93" fmla="*/ 64 h 64"/>
                  <a:gd name="T94" fmla="*/ 16 w 48"/>
                  <a:gd name="T95" fmla="*/ 64 h 64"/>
                  <a:gd name="T96" fmla="*/ 8 w 48"/>
                  <a:gd name="T97" fmla="*/ 64 h 6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8"/>
                  <a:gd name="T148" fmla="*/ 0 h 64"/>
                  <a:gd name="T149" fmla="*/ 48 w 48"/>
                  <a:gd name="T150" fmla="*/ 64 h 6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8" h="64">
                    <a:moveTo>
                      <a:pt x="8" y="64"/>
                    </a:moveTo>
                    <a:lnTo>
                      <a:pt x="8" y="64"/>
                    </a:lnTo>
                    <a:lnTo>
                      <a:pt x="8" y="56"/>
                    </a:lnTo>
                    <a:lnTo>
                      <a:pt x="8" y="48"/>
                    </a:lnTo>
                    <a:lnTo>
                      <a:pt x="8" y="32"/>
                    </a:lnTo>
                    <a:lnTo>
                      <a:pt x="8" y="24"/>
                    </a:lnTo>
                    <a:lnTo>
                      <a:pt x="8" y="16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2" y="0"/>
                    </a:lnTo>
                    <a:lnTo>
                      <a:pt x="32" y="8"/>
                    </a:lnTo>
                    <a:lnTo>
                      <a:pt x="24" y="8"/>
                    </a:lnTo>
                    <a:lnTo>
                      <a:pt x="24" y="16"/>
                    </a:lnTo>
                    <a:lnTo>
                      <a:pt x="24" y="24"/>
                    </a:lnTo>
                    <a:lnTo>
                      <a:pt x="24" y="32"/>
                    </a:lnTo>
                    <a:lnTo>
                      <a:pt x="24" y="40"/>
                    </a:lnTo>
                    <a:lnTo>
                      <a:pt x="24" y="48"/>
                    </a:lnTo>
                    <a:lnTo>
                      <a:pt x="24" y="56"/>
                    </a:lnTo>
                    <a:lnTo>
                      <a:pt x="32" y="56"/>
                    </a:lnTo>
                    <a:lnTo>
                      <a:pt x="40" y="56"/>
                    </a:lnTo>
                    <a:lnTo>
                      <a:pt x="48" y="56"/>
                    </a:lnTo>
                    <a:lnTo>
                      <a:pt x="48" y="48"/>
                    </a:lnTo>
                    <a:lnTo>
                      <a:pt x="48" y="56"/>
                    </a:lnTo>
                    <a:lnTo>
                      <a:pt x="48" y="64"/>
                    </a:lnTo>
                    <a:lnTo>
                      <a:pt x="40" y="64"/>
                    </a:lnTo>
                    <a:lnTo>
                      <a:pt x="32" y="64"/>
                    </a:lnTo>
                    <a:lnTo>
                      <a:pt x="24" y="64"/>
                    </a:lnTo>
                    <a:lnTo>
                      <a:pt x="16" y="64"/>
                    </a:lnTo>
                    <a:lnTo>
                      <a:pt x="8" y="64"/>
                    </a:lnTo>
                    <a:close/>
                  </a:path>
                </a:pathLst>
              </a:custGeom>
              <a:noFill/>
              <a:ln w="12700">
                <a:solidFill>
                  <a:srgbClr val="E1534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2" name="Freeform 382"/>
              <p:cNvSpPr>
                <a:spLocks/>
              </p:cNvSpPr>
              <p:nvPr/>
            </p:nvSpPr>
            <p:spPr bwMode="auto">
              <a:xfrm>
                <a:off x="3384" y="2384"/>
                <a:ext cx="48" cy="64"/>
              </a:xfrm>
              <a:custGeom>
                <a:avLst/>
                <a:gdLst>
                  <a:gd name="T0" fmla="*/ 8 w 48"/>
                  <a:gd name="T1" fmla="*/ 64 h 64"/>
                  <a:gd name="T2" fmla="*/ 8 w 48"/>
                  <a:gd name="T3" fmla="*/ 64 h 64"/>
                  <a:gd name="T4" fmla="*/ 8 w 48"/>
                  <a:gd name="T5" fmla="*/ 64 h 64"/>
                  <a:gd name="T6" fmla="*/ 8 w 48"/>
                  <a:gd name="T7" fmla="*/ 56 h 64"/>
                  <a:gd name="T8" fmla="*/ 8 w 48"/>
                  <a:gd name="T9" fmla="*/ 56 h 64"/>
                  <a:gd name="T10" fmla="*/ 8 w 48"/>
                  <a:gd name="T11" fmla="*/ 56 h 64"/>
                  <a:gd name="T12" fmla="*/ 8 w 48"/>
                  <a:gd name="T13" fmla="*/ 48 h 64"/>
                  <a:gd name="T14" fmla="*/ 8 w 48"/>
                  <a:gd name="T15" fmla="*/ 32 h 64"/>
                  <a:gd name="T16" fmla="*/ 8 w 48"/>
                  <a:gd name="T17" fmla="*/ 24 h 64"/>
                  <a:gd name="T18" fmla="*/ 8 w 48"/>
                  <a:gd name="T19" fmla="*/ 16 h 64"/>
                  <a:gd name="T20" fmla="*/ 8 w 48"/>
                  <a:gd name="T21" fmla="*/ 8 h 64"/>
                  <a:gd name="T22" fmla="*/ 8 w 48"/>
                  <a:gd name="T23" fmla="*/ 8 h 64"/>
                  <a:gd name="T24" fmla="*/ 8 w 48"/>
                  <a:gd name="T25" fmla="*/ 8 h 64"/>
                  <a:gd name="T26" fmla="*/ 0 w 48"/>
                  <a:gd name="T27" fmla="*/ 8 h 64"/>
                  <a:gd name="T28" fmla="*/ 0 w 48"/>
                  <a:gd name="T29" fmla="*/ 0 h 64"/>
                  <a:gd name="T30" fmla="*/ 8 w 48"/>
                  <a:gd name="T31" fmla="*/ 0 h 64"/>
                  <a:gd name="T32" fmla="*/ 16 w 48"/>
                  <a:gd name="T33" fmla="*/ 0 h 64"/>
                  <a:gd name="T34" fmla="*/ 32 w 48"/>
                  <a:gd name="T35" fmla="*/ 0 h 64"/>
                  <a:gd name="T36" fmla="*/ 32 w 48"/>
                  <a:gd name="T37" fmla="*/ 8 h 64"/>
                  <a:gd name="T38" fmla="*/ 24 w 48"/>
                  <a:gd name="T39" fmla="*/ 8 h 64"/>
                  <a:gd name="T40" fmla="*/ 24 w 48"/>
                  <a:gd name="T41" fmla="*/ 8 h 64"/>
                  <a:gd name="T42" fmla="*/ 24 w 48"/>
                  <a:gd name="T43" fmla="*/ 8 h 64"/>
                  <a:gd name="T44" fmla="*/ 24 w 48"/>
                  <a:gd name="T45" fmla="*/ 8 h 64"/>
                  <a:gd name="T46" fmla="*/ 24 w 48"/>
                  <a:gd name="T47" fmla="*/ 16 h 64"/>
                  <a:gd name="T48" fmla="*/ 24 w 48"/>
                  <a:gd name="T49" fmla="*/ 24 h 64"/>
                  <a:gd name="T50" fmla="*/ 24 w 48"/>
                  <a:gd name="T51" fmla="*/ 32 h 64"/>
                  <a:gd name="T52" fmla="*/ 24 w 48"/>
                  <a:gd name="T53" fmla="*/ 40 h 64"/>
                  <a:gd name="T54" fmla="*/ 24 w 48"/>
                  <a:gd name="T55" fmla="*/ 48 h 64"/>
                  <a:gd name="T56" fmla="*/ 24 w 48"/>
                  <a:gd name="T57" fmla="*/ 56 h 64"/>
                  <a:gd name="T58" fmla="*/ 24 w 48"/>
                  <a:gd name="T59" fmla="*/ 56 h 64"/>
                  <a:gd name="T60" fmla="*/ 32 w 48"/>
                  <a:gd name="T61" fmla="*/ 56 h 64"/>
                  <a:gd name="T62" fmla="*/ 40 w 48"/>
                  <a:gd name="T63" fmla="*/ 56 h 64"/>
                  <a:gd name="T64" fmla="*/ 40 w 48"/>
                  <a:gd name="T65" fmla="*/ 56 h 64"/>
                  <a:gd name="T66" fmla="*/ 48 w 48"/>
                  <a:gd name="T67" fmla="*/ 56 h 64"/>
                  <a:gd name="T68" fmla="*/ 48 w 48"/>
                  <a:gd name="T69" fmla="*/ 56 h 64"/>
                  <a:gd name="T70" fmla="*/ 48 w 48"/>
                  <a:gd name="T71" fmla="*/ 56 h 64"/>
                  <a:gd name="T72" fmla="*/ 48 w 48"/>
                  <a:gd name="T73" fmla="*/ 48 h 64"/>
                  <a:gd name="T74" fmla="*/ 48 w 48"/>
                  <a:gd name="T75" fmla="*/ 48 h 64"/>
                  <a:gd name="T76" fmla="*/ 48 w 48"/>
                  <a:gd name="T77" fmla="*/ 48 h 64"/>
                  <a:gd name="T78" fmla="*/ 48 w 48"/>
                  <a:gd name="T79" fmla="*/ 48 h 64"/>
                  <a:gd name="T80" fmla="*/ 48 w 48"/>
                  <a:gd name="T81" fmla="*/ 56 h 64"/>
                  <a:gd name="T82" fmla="*/ 48 w 48"/>
                  <a:gd name="T83" fmla="*/ 64 h 64"/>
                  <a:gd name="T84" fmla="*/ 48 w 48"/>
                  <a:gd name="T85" fmla="*/ 64 h 64"/>
                  <a:gd name="T86" fmla="*/ 48 w 48"/>
                  <a:gd name="T87" fmla="*/ 64 h 64"/>
                  <a:gd name="T88" fmla="*/ 40 w 48"/>
                  <a:gd name="T89" fmla="*/ 64 h 64"/>
                  <a:gd name="T90" fmla="*/ 32 w 48"/>
                  <a:gd name="T91" fmla="*/ 64 h 64"/>
                  <a:gd name="T92" fmla="*/ 24 w 48"/>
                  <a:gd name="T93" fmla="*/ 64 h 64"/>
                  <a:gd name="T94" fmla="*/ 16 w 48"/>
                  <a:gd name="T95" fmla="*/ 64 h 64"/>
                  <a:gd name="T96" fmla="*/ 16 w 48"/>
                  <a:gd name="T97" fmla="*/ 64 h 6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8"/>
                  <a:gd name="T148" fmla="*/ 0 h 64"/>
                  <a:gd name="T149" fmla="*/ 48 w 48"/>
                  <a:gd name="T150" fmla="*/ 64 h 6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8" h="64">
                    <a:moveTo>
                      <a:pt x="8" y="64"/>
                    </a:moveTo>
                    <a:lnTo>
                      <a:pt x="8" y="64"/>
                    </a:lnTo>
                    <a:lnTo>
                      <a:pt x="8" y="56"/>
                    </a:lnTo>
                    <a:lnTo>
                      <a:pt x="8" y="48"/>
                    </a:lnTo>
                    <a:lnTo>
                      <a:pt x="8" y="32"/>
                    </a:lnTo>
                    <a:lnTo>
                      <a:pt x="8" y="24"/>
                    </a:lnTo>
                    <a:lnTo>
                      <a:pt x="8" y="16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2" y="0"/>
                    </a:lnTo>
                    <a:lnTo>
                      <a:pt x="32" y="8"/>
                    </a:lnTo>
                    <a:lnTo>
                      <a:pt x="24" y="8"/>
                    </a:lnTo>
                    <a:lnTo>
                      <a:pt x="24" y="16"/>
                    </a:lnTo>
                    <a:lnTo>
                      <a:pt x="24" y="24"/>
                    </a:lnTo>
                    <a:lnTo>
                      <a:pt x="24" y="32"/>
                    </a:lnTo>
                    <a:lnTo>
                      <a:pt x="24" y="40"/>
                    </a:lnTo>
                    <a:lnTo>
                      <a:pt x="24" y="48"/>
                    </a:lnTo>
                    <a:lnTo>
                      <a:pt x="24" y="56"/>
                    </a:lnTo>
                    <a:lnTo>
                      <a:pt x="32" y="56"/>
                    </a:lnTo>
                    <a:lnTo>
                      <a:pt x="40" y="56"/>
                    </a:lnTo>
                    <a:lnTo>
                      <a:pt x="48" y="56"/>
                    </a:lnTo>
                    <a:lnTo>
                      <a:pt x="48" y="48"/>
                    </a:lnTo>
                    <a:lnTo>
                      <a:pt x="48" y="56"/>
                    </a:lnTo>
                    <a:lnTo>
                      <a:pt x="48" y="64"/>
                    </a:lnTo>
                    <a:lnTo>
                      <a:pt x="40" y="64"/>
                    </a:lnTo>
                    <a:lnTo>
                      <a:pt x="32" y="64"/>
                    </a:lnTo>
                    <a:lnTo>
                      <a:pt x="24" y="64"/>
                    </a:lnTo>
                    <a:lnTo>
                      <a:pt x="16" y="64"/>
                    </a:lnTo>
                    <a:lnTo>
                      <a:pt x="8" y="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3" name="Freeform 383"/>
              <p:cNvSpPr>
                <a:spLocks/>
              </p:cNvSpPr>
              <p:nvPr/>
            </p:nvSpPr>
            <p:spPr bwMode="auto">
              <a:xfrm>
                <a:off x="3440" y="2384"/>
                <a:ext cx="48" cy="64"/>
              </a:xfrm>
              <a:custGeom>
                <a:avLst/>
                <a:gdLst>
                  <a:gd name="T0" fmla="*/ 40 w 48"/>
                  <a:gd name="T1" fmla="*/ 16 h 64"/>
                  <a:gd name="T2" fmla="*/ 40 w 48"/>
                  <a:gd name="T3" fmla="*/ 16 h 64"/>
                  <a:gd name="T4" fmla="*/ 32 w 48"/>
                  <a:gd name="T5" fmla="*/ 8 h 64"/>
                  <a:gd name="T6" fmla="*/ 24 w 48"/>
                  <a:gd name="T7" fmla="*/ 8 h 64"/>
                  <a:gd name="T8" fmla="*/ 16 w 48"/>
                  <a:gd name="T9" fmla="*/ 8 h 64"/>
                  <a:gd name="T10" fmla="*/ 8 w 48"/>
                  <a:gd name="T11" fmla="*/ 16 h 64"/>
                  <a:gd name="T12" fmla="*/ 16 w 48"/>
                  <a:gd name="T13" fmla="*/ 24 h 64"/>
                  <a:gd name="T14" fmla="*/ 16 w 48"/>
                  <a:gd name="T15" fmla="*/ 24 h 64"/>
                  <a:gd name="T16" fmla="*/ 24 w 48"/>
                  <a:gd name="T17" fmla="*/ 24 h 64"/>
                  <a:gd name="T18" fmla="*/ 24 w 48"/>
                  <a:gd name="T19" fmla="*/ 32 h 64"/>
                  <a:gd name="T20" fmla="*/ 32 w 48"/>
                  <a:gd name="T21" fmla="*/ 32 h 64"/>
                  <a:gd name="T22" fmla="*/ 40 w 48"/>
                  <a:gd name="T23" fmla="*/ 32 h 64"/>
                  <a:gd name="T24" fmla="*/ 40 w 48"/>
                  <a:gd name="T25" fmla="*/ 32 h 64"/>
                  <a:gd name="T26" fmla="*/ 48 w 48"/>
                  <a:gd name="T27" fmla="*/ 40 h 64"/>
                  <a:gd name="T28" fmla="*/ 48 w 48"/>
                  <a:gd name="T29" fmla="*/ 48 h 64"/>
                  <a:gd name="T30" fmla="*/ 40 w 48"/>
                  <a:gd name="T31" fmla="*/ 56 h 64"/>
                  <a:gd name="T32" fmla="*/ 40 w 48"/>
                  <a:gd name="T33" fmla="*/ 56 h 64"/>
                  <a:gd name="T34" fmla="*/ 32 w 48"/>
                  <a:gd name="T35" fmla="*/ 64 h 64"/>
                  <a:gd name="T36" fmla="*/ 16 w 48"/>
                  <a:gd name="T37" fmla="*/ 64 h 64"/>
                  <a:gd name="T38" fmla="*/ 8 w 48"/>
                  <a:gd name="T39" fmla="*/ 64 h 64"/>
                  <a:gd name="T40" fmla="*/ 0 w 48"/>
                  <a:gd name="T41" fmla="*/ 64 h 64"/>
                  <a:gd name="T42" fmla="*/ 0 w 48"/>
                  <a:gd name="T43" fmla="*/ 48 h 64"/>
                  <a:gd name="T44" fmla="*/ 8 w 48"/>
                  <a:gd name="T45" fmla="*/ 48 h 64"/>
                  <a:gd name="T46" fmla="*/ 8 w 48"/>
                  <a:gd name="T47" fmla="*/ 56 h 64"/>
                  <a:gd name="T48" fmla="*/ 16 w 48"/>
                  <a:gd name="T49" fmla="*/ 64 h 64"/>
                  <a:gd name="T50" fmla="*/ 24 w 48"/>
                  <a:gd name="T51" fmla="*/ 64 h 64"/>
                  <a:gd name="T52" fmla="*/ 32 w 48"/>
                  <a:gd name="T53" fmla="*/ 56 h 64"/>
                  <a:gd name="T54" fmla="*/ 32 w 48"/>
                  <a:gd name="T55" fmla="*/ 56 h 64"/>
                  <a:gd name="T56" fmla="*/ 32 w 48"/>
                  <a:gd name="T57" fmla="*/ 48 h 64"/>
                  <a:gd name="T58" fmla="*/ 32 w 48"/>
                  <a:gd name="T59" fmla="*/ 40 h 64"/>
                  <a:gd name="T60" fmla="*/ 24 w 48"/>
                  <a:gd name="T61" fmla="*/ 40 h 64"/>
                  <a:gd name="T62" fmla="*/ 16 w 48"/>
                  <a:gd name="T63" fmla="*/ 40 h 64"/>
                  <a:gd name="T64" fmla="*/ 8 w 48"/>
                  <a:gd name="T65" fmla="*/ 32 h 64"/>
                  <a:gd name="T66" fmla="*/ 0 w 48"/>
                  <a:gd name="T67" fmla="*/ 32 h 64"/>
                  <a:gd name="T68" fmla="*/ 0 w 48"/>
                  <a:gd name="T69" fmla="*/ 24 h 64"/>
                  <a:gd name="T70" fmla="*/ 0 w 48"/>
                  <a:gd name="T71" fmla="*/ 16 h 64"/>
                  <a:gd name="T72" fmla="*/ 8 w 48"/>
                  <a:gd name="T73" fmla="*/ 8 h 64"/>
                  <a:gd name="T74" fmla="*/ 16 w 48"/>
                  <a:gd name="T75" fmla="*/ 8 h 64"/>
                  <a:gd name="T76" fmla="*/ 24 w 48"/>
                  <a:gd name="T77" fmla="*/ 0 h 64"/>
                  <a:gd name="T78" fmla="*/ 32 w 48"/>
                  <a:gd name="T79" fmla="*/ 0 h 64"/>
                  <a:gd name="T80" fmla="*/ 40 w 48"/>
                  <a:gd name="T81" fmla="*/ 8 h 64"/>
                  <a:gd name="T82" fmla="*/ 40 w 48"/>
                  <a:gd name="T83" fmla="*/ 8 h 64"/>
                  <a:gd name="T84" fmla="*/ 40 w 48"/>
                  <a:gd name="T85" fmla="*/ 16 h 64"/>
                  <a:gd name="T86" fmla="*/ 40 w 48"/>
                  <a:gd name="T87" fmla="*/ 16 h 6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8"/>
                  <a:gd name="T133" fmla="*/ 0 h 64"/>
                  <a:gd name="T134" fmla="*/ 48 w 48"/>
                  <a:gd name="T135" fmla="*/ 64 h 6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8" h="64">
                    <a:moveTo>
                      <a:pt x="40" y="16"/>
                    </a:moveTo>
                    <a:lnTo>
                      <a:pt x="40" y="16"/>
                    </a:lnTo>
                    <a:lnTo>
                      <a:pt x="32" y="8"/>
                    </a:lnTo>
                    <a:lnTo>
                      <a:pt x="24" y="8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8" y="16"/>
                    </a:lnTo>
                    <a:lnTo>
                      <a:pt x="16" y="16"/>
                    </a:lnTo>
                    <a:lnTo>
                      <a:pt x="16" y="24"/>
                    </a:lnTo>
                    <a:lnTo>
                      <a:pt x="24" y="24"/>
                    </a:lnTo>
                    <a:lnTo>
                      <a:pt x="24" y="32"/>
                    </a:lnTo>
                    <a:lnTo>
                      <a:pt x="32" y="32"/>
                    </a:lnTo>
                    <a:lnTo>
                      <a:pt x="40" y="32"/>
                    </a:lnTo>
                    <a:lnTo>
                      <a:pt x="40" y="40"/>
                    </a:lnTo>
                    <a:lnTo>
                      <a:pt x="48" y="40"/>
                    </a:lnTo>
                    <a:lnTo>
                      <a:pt x="48" y="48"/>
                    </a:lnTo>
                    <a:lnTo>
                      <a:pt x="40" y="56"/>
                    </a:lnTo>
                    <a:lnTo>
                      <a:pt x="32" y="64"/>
                    </a:lnTo>
                    <a:lnTo>
                      <a:pt x="24" y="64"/>
                    </a:lnTo>
                    <a:lnTo>
                      <a:pt x="16" y="64"/>
                    </a:lnTo>
                    <a:lnTo>
                      <a:pt x="8" y="64"/>
                    </a:lnTo>
                    <a:lnTo>
                      <a:pt x="0" y="64"/>
                    </a:lnTo>
                    <a:lnTo>
                      <a:pt x="0" y="56"/>
                    </a:lnTo>
                    <a:lnTo>
                      <a:pt x="0" y="48"/>
                    </a:lnTo>
                    <a:lnTo>
                      <a:pt x="8" y="48"/>
                    </a:lnTo>
                    <a:lnTo>
                      <a:pt x="8" y="56"/>
                    </a:lnTo>
                    <a:lnTo>
                      <a:pt x="16" y="64"/>
                    </a:lnTo>
                    <a:lnTo>
                      <a:pt x="24" y="64"/>
                    </a:lnTo>
                    <a:lnTo>
                      <a:pt x="32" y="56"/>
                    </a:lnTo>
                    <a:lnTo>
                      <a:pt x="32" y="48"/>
                    </a:lnTo>
                    <a:lnTo>
                      <a:pt x="32" y="40"/>
                    </a:lnTo>
                    <a:lnTo>
                      <a:pt x="24" y="40"/>
                    </a:lnTo>
                    <a:lnTo>
                      <a:pt x="16" y="40"/>
                    </a:lnTo>
                    <a:lnTo>
                      <a:pt x="8" y="40"/>
                    </a:lnTo>
                    <a:lnTo>
                      <a:pt x="8" y="32"/>
                    </a:lnTo>
                    <a:lnTo>
                      <a:pt x="0" y="32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8" y="8"/>
                    </a:lnTo>
                    <a:lnTo>
                      <a:pt x="16" y="8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2" y="0"/>
                    </a:lnTo>
                    <a:lnTo>
                      <a:pt x="40" y="8"/>
                    </a:lnTo>
                    <a:lnTo>
                      <a:pt x="4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4" name="Freeform 384"/>
              <p:cNvSpPr>
                <a:spLocks/>
              </p:cNvSpPr>
              <p:nvPr/>
            </p:nvSpPr>
            <p:spPr bwMode="auto">
              <a:xfrm>
                <a:off x="3440" y="2384"/>
                <a:ext cx="48" cy="64"/>
              </a:xfrm>
              <a:custGeom>
                <a:avLst/>
                <a:gdLst>
                  <a:gd name="T0" fmla="*/ 40 w 48"/>
                  <a:gd name="T1" fmla="*/ 16 h 64"/>
                  <a:gd name="T2" fmla="*/ 40 w 48"/>
                  <a:gd name="T3" fmla="*/ 16 h 64"/>
                  <a:gd name="T4" fmla="*/ 32 w 48"/>
                  <a:gd name="T5" fmla="*/ 8 h 64"/>
                  <a:gd name="T6" fmla="*/ 24 w 48"/>
                  <a:gd name="T7" fmla="*/ 8 h 64"/>
                  <a:gd name="T8" fmla="*/ 16 w 48"/>
                  <a:gd name="T9" fmla="*/ 8 h 64"/>
                  <a:gd name="T10" fmla="*/ 16 w 48"/>
                  <a:gd name="T11" fmla="*/ 16 h 64"/>
                  <a:gd name="T12" fmla="*/ 8 w 48"/>
                  <a:gd name="T13" fmla="*/ 16 h 64"/>
                  <a:gd name="T14" fmla="*/ 16 w 48"/>
                  <a:gd name="T15" fmla="*/ 24 h 64"/>
                  <a:gd name="T16" fmla="*/ 16 w 48"/>
                  <a:gd name="T17" fmla="*/ 24 h 64"/>
                  <a:gd name="T18" fmla="*/ 24 w 48"/>
                  <a:gd name="T19" fmla="*/ 24 h 64"/>
                  <a:gd name="T20" fmla="*/ 24 w 48"/>
                  <a:gd name="T21" fmla="*/ 24 h 64"/>
                  <a:gd name="T22" fmla="*/ 32 w 48"/>
                  <a:gd name="T23" fmla="*/ 32 h 64"/>
                  <a:gd name="T24" fmla="*/ 32 w 48"/>
                  <a:gd name="T25" fmla="*/ 32 h 64"/>
                  <a:gd name="T26" fmla="*/ 40 w 48"/>
                  <a:gd name="T27" fmla="*/ 32 h 64"/>
                  <a:gd name="T28" fmla="*/ 40 w 48"/>
                  <a:gd name="T29" fmla="*/ 32 h 64"/>
                  <a:gd name="T30" fmla="*/ 48 w 48"/>
                  <a:gd name="T31" fmla="*/ 40 h 64"/>
                  <a:gd name="T32" fmla="*/ 48 w 48"/>
                  <a:gd name="T33" fmla="*/ 40 h 64"/>
                  <a:gd name="T34" fmla="*/ 48 w 48"/>
                  <a:gd name="T35" fmla="*/ 48 h 64"/>
                  <a:gd name="T36" fmla="*/ 40 w 48"/>
                  <a:gd name="T37" fmla="*/ 56 h 64"/>
                  <a:gd name="T38" fmla="*/ 40 w 48"/>
                  <a:gd name="T39" fmla="*/ 56 h 64"/>
                  <a:gd name="T40" fmla="*/ 32 w 48"/>
                  <a:gd name="T41" fmla="*/ 64 h 64"/>
                  <a:gd name="T42" fmla="*/ 16 w 48"/>
                  <a:gd name="T43" fmla="*/ 64 h 64"/>
                  <a:gd name="T44" fmla="*/ 16 w 48"/>
                  <a:gd name="T45" fmla="*/ 64 h 64"/>
                  <a:gd name="T46" fmla="*/ 8 w 48"/>
                  <a:gd name="T47" fmla="*/ 64 h 64"/>
                  <a:gd name="T48" fmla="*/ 0 w 48"/>
                  <a:gd name="T49" fmla="*/ 64 h 64"/>
                  <a:gd name="T50" fmla="*/ 0 w 48"/>
                  <a:gd name="T51" fmla="*/ 48 h 64"/>
                  <a:gd name="T52" fmla="*/ 8 w 48"/>
                  <a:gd name="T53" fmla="*/ 48 h 64"/>
                  <a:gd name="T54" fmla="*/ 8 w 48"/>
                  <a:gd name="T55" fmla="*/ 56 h 64"/>
                  <a:gd name="T56" fmla="*/ 8 w 48"/>
                  <a:gd name="T57" fmla="*/ 56 h 64"/>
                  <a:gd name="T58" fmla="*/ 24 w 48"/>
                  <a:gd name="T59" fmla="*/ 64 h 64"/>
                  <a:gd name="T60" fmla="*/ 24 w 48"/>
                  <a:gd name="T61" fmla="*/ 64 h 64"/>
                  <a:gd name="T62" fmla="*/ 32 w 48"/>
                  <a:gd name="T63" fmla="*/ 56 h 64"/>
                  <a:gd name="T64" fmla="*/ 32 w 48"/>
                  <a:gd name="T65" fmla="*/ 56 h 64"/>
                  <a:gd name="T66" fmla="*/ 32 w 48"/>
                  <a:gd name="T67" fmla="*/ 48 h 64"/>
                  <a:gd name="T68" fmla="*/ 32 w 48"/>
                  <a:gd name="T69" fmla="*/ 48 h 64"/>
                  <a:gd name="T70" fmla="*/ 32 w 48"/>
                  <a:gd name="T71" fmla="*/ 40 h 64"/>
                  <a:gd name="T72" fmla="*/ 24 w 48"/>
                  <a:gd name="T73" fmla="*/ 40 h 64"/>
                  <a:gd name="T74" fmla="*/ 16 w 48"/>
                  <a:gd name="T75" fmla="*/ 40 h 64"/>
                  <a:gd name="T76" fmla="*/ 8 w 48"/>
                  <a:gd name="T77" fmla="*/ 40 h 64"/>
                  <a:gd name="T78" fmla="*/ 8 w 48"/>
                  <a:gd name="T79" fmla="*/ 32 h 64"/>
                  <a:gd name="T80" fmla="*/ 0 w 48"/>
                  <a:gd name="T81" fmla="*/ 32 h 64"/>
                  <a:gd name="T82" fmla="*/ 0 w 48"/>
                  <a:gd name="T83" fmla="*/ 24 h 64"/>
                  <a:gd name="T84" fmla="*/ 0 w 48"/>
                  <a:gd name="T85" fmla="*/ 16 h 64"/>
                  <a:gd name="T86" fmla="*/ 8 w 48"/>
                  <a:gd name="T87" fmla="*/ 8 h 64"/>
                  <a:gd name="T88" fmla="*/ 8 w 48"/>
                  <a:gd name="T89" fmla="*/ 8 h 64"/>
                  <a:gd name="T90" fmla="*/ 16 w 48"/>
                  <a:gd name="T91" fmla="*/ 0 h 64"/>
                  <a:gd name="T92" fmla="*/ 24 w 48"/>
                  <a:gd name="T93" fmla="*/ 0 h 64"/>
                  <a:gd name="T94" fmla="*/ 32 w 48"/>
                  <a:gd name="T95" fmla="*/ 0 h 64"/>
                  <a:gd name="T96" fmla="*/ 40 w 48"/>
                  <a:gd name="T97" fmla="*/ 8 h 64"/>
                  <a:gd name="T98" fmla="*/ 40 w 48"/>
                  <a:gd name="T99" fmla="*/ 8 h 64"/>
                  <a:gd name="T100" fmla="*/ 40 w 48"/>
                  <a:gd name="T101" fmla="*/ 8 h 64"/>
                  <a:gd name="T102" fmla="*/ 40 w 48"/>
                  <a:gd name="T103" fmla="*/ 16 h 6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8"/>
                  <a:gd name="T157" fmla="*/ 0 h 64"/>
                  <a:gd name="T158" fmla="*/ 48 w 48"/>
                  <a:gd name="T159" fmla="*/ 64 h 6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8" h="64">
                    <a:moveTo>
                      <a:pt x="40" y="16"/>
                    </a:moveTo>
                    <a:lnTo>
                      <a:pt x="40" y="16"/>
                    </a:lnTo>
                    <a:lnTo>
                      <a:pt x="32" y="8"/>
                    </a:lnTo>
                    <a:lnTo>
                      <a:pt x="24" y="8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8" y="16"/>
                    </a:lnTo>
                    <a:lnTo>
                      <a:pt x="16" y="16"/>
                    </a:lnTo>
                    <a:lnTo>
                      <a:pt x="16" y="24"/>
                    </a:lnTo>
                    <a:lnTo>
                      <a:pt x="24" y="24"/>
                    </a:lnTo>
                    <a:lnTo>
                      <a:pt x="24" y="32"/>
                    </a:lnTo>
                    <a:lnTo>
                      <a:pt x="32" y="32"/>
                    </a:lnTo>
                    <a:lnTo>
                      <a:pt x="40" y="32"/>
                    </a:lnTo>
                    <a:lnTo>
                      <a:pt x="40" y="40"/>
                    </a:lnTo>
                    <a:lnTo>
                      <a:pt x="48" y="40"/>
                    </a:lnTo>
                    <a:lnTo>
                      <a:pt x="48" y="48"/>
                    </a:lnTo>
                    <a:lnTo>
                      <a:pt x="40" y="56"/>
                    </a:lnTo>
                    <a:lnTo>
                      <a:pt x="32" y="64"/>
                    </a:lnTo>
                    <a:lnTo>
                      <a:pt x="24" y="64"/>
                    </a:lnTo>
                    <a:lnTo>
                      <a:pt x="16" y="64"/>
                    </a:lnTo>
                    <a:lnTo>
                      <a:pt x="8" y="64"/>
                    </a:lnTo>
                    <a:lnTo>
                      <a:pt x="0" y="64"/>
                    </a:lnTo>
                    <a:lnTo>
                      <a:pt x="0" y="56"/>
                    </a:lnTo>
                    <a:lnTo>
                      <a:pt x="0" y="48"/>
                    </a:lnTo>
                    <a:lnTo>
                      <a:pt x="8" y="48"/>
                    </a:lnTo>
                    <a:lnTo>
                      <a:pt x="8" y="56"/>
                    </a:lnTo>
                    <a:lnTo>
                      <a:pt x="16" y="64"/>
                    </a:lnTo>
                    <a:lnTo>
                      <a:pt x="24" y="64"/>
                    </a:lnTo>
                    <a:lnTo>
                      <a:pt x="32" y="56"/>
                    </a:lnTo>
                    <a:lnTo>
                      <a:pt x="32" y="48"/>
                    </a:lnTo>
                    <a:lnTo>
                      <a:pt x="32" y="40"/>
                    </a:lnTo>
                    <a:lnTo>
                      <a:pt x="24" y="40"/>
                    </a:lnTo>
                    <a:lnTo>
                      <a:pt x="16" y="40"/>
                    </a:lnTo>
                    <a:lnTo>
                      <a:pt x="8" y="40"/>
                    </a:lnTo>
                    <a:lnTo>
                      <a:pt x="8" y="32"/>
                    </a:lnTo>
                    <a:lnTo>
                      <a:pt x="0" y="32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8" y="8"/>
                    </a:lnTo>
                    <a:lnTo>
                      <a:pt x="16" y="8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2" y="0"/>
                    </a:lnTo>
                    <a:lnTo>
                      <a:pt x="40" y="8"/>
                    </a:lnTo>
                    <a:lnTo>
                      <a:pt x="40" y="16"/>
                    </a:lnTo>
                    <a:close/>
                  </a:path>
                </a:pathLst>
              </a:custGeom>
              <a:noFill/>
              <a:ln w="12700">
                <a:solidFill>
                  <a:srgbClr val="E1534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5" name="Freeform 385"/>
              <p:cNvSpPr>
                <a:spLocks/>
              </p:cNvSpPr>
              <p:nvPr/>
            </p:nvSpPr>
            <p:spPr bwMode="auto">
              <a:xfrm>
                <a:off x="3496" y="2384"/>
                <a:ext cx="64" cy="64"/>
              </a:xfrm>
              <a:custGeom>
                <a:avLst/>
                <a:gdLst>
                  <a:gd name="T0" fmla="*/ 0 w 64"/>
                  <a:gd name="T1" fmla="*/ 24 h 64"/>
                  <a:gd name="T2" fmla="*/ 0 w 64"/>
                  <a:gd name="T3" fmla="*/ 24 h 64"/>
                  <a:gd name="T4" fmla="*/ 0 w 64"/>
                  <a:gd name="T5" fmla="*/ 24 h 64"/>
                  <a:gd name="T6" fmla="*/ 0 w 64"/>
                  <a:gd name="T7" fmla="*/ 16 h 64"/>
                  <a:gd name="T8" fmla="*/ 8 w 64"/>
                  <a:gd name="T9" fmla="*/ 8 h 64"/>
                  <a:gd name="T10" fmla="*/ 8 w 64"/>
                  <a:gd name="T11" fmla="*/ 8 h 64"/>
                  <a:gd name="T12" fmla="*/ 8 w 64"/>
                  <a:gd name="T13" fmla="*/ 8 h 64"/>
                  <a:gd name="T14" fmla="*/ 16 w 64"/>
                  <a:gd name="T15" fmla="*/ 8 h 64"/>
                  <a:gd name="T16" fmla="*/ 16 w 64"/>
                  <a:gd name="T17" fmla="*/ 8 h 64"/>
                  <a:gd name="T18" fmla="*/ 24 w 64"/>
                  <a:gd name="T19" fmla="*/ 0 h 64"/>
                  <a:gd name="T20" fmla="*/ 32 w 64"/>
                  <a:gd name="T21" fmla="*/ 0 h 64"/>
                  <a:gd name="T22" fmla="*/ 32 w 64"/>
                  <a:gd name="T23" fmla="*/ 0 h 64"/>
                  <a:gd name="T24" fmla="*/ 40 w 64"/>
                  <a:gd name="T25" fmla="*/ 0 h 64"/>
                  <a:gd name="T26" fmla="*/ 48 w 64"/>
                  <a:gd name="T27" fmla="*/ 8 h 64"/>
                  <a:gd name="T28" fmla="*/ 48 w 64"/>
                  <a:gd name="T29" fmla="*/ 8 h 64"/>
                  <a:gd name="T30" fmla="*/ 48 w 64"/>
                  <a:gd name="T31" fmla="*/ 8 h 64"/>
                  <a:gd name="T32" fmla="*/ 56 w 64"/>
                  <a:gd name="T33" fmla="*/ 8 h 64"/>
                  <a:gd name="T34" fmla="*/ 56 w 64"/>
                  <a:gd name="T35" fmla="*/ 8 h 64"/>
                  <a:gd name="T36" fmla="*/ 56 w 64"/>
                  <a:gd name="T37" fmla="*/ 16 h 64"/>
                  <a:gd name="T38" fmla="*/ 56 w 64"/>
                  <a:gd name="T39" fmla="*/ 16 h 64"/>
                  <a:gd name="T40" fmla="*/ 56 w 64"/>
                  <a:gd name="T41" fmla="*/ 16 h 64"/>
                  <a:gd name="T42" fmla="*/ 64 w 64"/>
                  <a:gd name="T43" fmla="*/ 16 h 64"/>
                  <a:gd name="T44" fmla="*/ 64 w 64"/>
                  <a:gd name="T45" fmla="*/ 24 h 64"/>
                  <a:gd name="T46" fmla="*/ 64 w 64"/>
                  <a:gd name="T47" fmla="*/ 24 h 64"/>
                  <a:gd name="T48" fmla="*/ 64 w 64"/>
                  <a:gd name="T49" fmla="*/ 24 h 64"/>
                  <a:gd name="T50" fmla="*/ 64 w 64"/>
                  <a:gd name="T51" fmla="*/ 32 h 64"/>
                  <a:gd name="T52" fmla="*/ 64 w 64"/>
                  <a:gd name="T53" fmla="*/ 32 h 64"/>
                  <a:gd name="T54" fmla="*/ 64 w 64"/>
                  <a:gd name="T55" fmla="*/ 40 h 64"/>
                  <a:gd name="T56" fmla="*/ 64 w 64"/>
                  <a:gd name="T57" fmla="*/ 48 h 64"/>
                  <a:gd name="T58" fmla="*/ 64 w 64"/>
                  <a:gd name="T59" fmla="*/ 48 h 64"/>
                  <a:gd name="T60" fmla="*/ 56 w 64"/>
                  <a:gd name="T61" fmla="*/ 56 h 64"/>
                  <a:gd name="T62" fmla="*/ 56 w 64"/>
                  <a:gd name="T63" fmla="*/ 56 h 64"/>
                  <a:gd name="T64" fmla="*/ 56 w 64"/>
                  <a:gd name="T65" fmla="*/ 56 h 64"/>
                  <a:gd name="T66" fmla="*/ 48 w 64"/>
                  <a:gd name="T67" fmla="*/ 64 h 64"/>
                  <a:gd name="T68" fmla="*/ 48 w 64"/>
                  <a:gd name="T69" fmla="*/ 64 h 64"/>
                  <a:gd name="T70" fmla="*/ 48 w 64"/>
                  <a:gd name="T71" fmla="*/ 64 h 64"/>
                  <a:gd name="T72" fmla="*/ 40 w 64"/>
                  <a:gd name="T73" fmla="*/ 64 h 64"/>
                  <a:gd name="T74" fmla="*/ 32 w 64"/>
                  <a:gd name="T75" fmla="*/ 64 h 64"/>
                  <a:gd name="T76" fmla="*/ 32 w 64"/>
                  <a:gd name="T77" fmla="*/ 64 h 64"/>
                  <a:gd name="T78" fmla="*/ 24 w 64"/>
                  <a:gd name="T79" fmla="*/ 64 h 64"/>
                  <a:gd name="T80" fmla="*/ 16 w 64"/>
                  <a:gd name="T81" fmla="*/ 64 h 64"/>
                  <a:gd name="T82" fmla="*/ 16 w 64"/>
                  <a:gd name="T83" fmla="*/ 64 h 64"/>
                  <a:gd name="T84" fmla="*/ 8 w 64"/>
                  <a:gd name="T85" fmla="*/ 56 h 64"/>
                  <a:gd name="T86" fmla="*/ 0 w 64"/>
                  <a:gd name="T87" fmla="*/ 48 h 64"/>
                  <a:gd name="T88" fmla="*/ 0 w 64"/>
                  <a:gd name="T89" fmla="*/ 48 h 64"/>
                  <a:gd name="T90" fmla="*/ 0 w 64"/>
                  <a:gd name="T91" fmla="*/ 48 h 64"/>
                  <a:gd name="T92" fmla="*/ 0 w 64"/>
                  <a:gd name="T93" fmla="*/ 32 h 6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4"/>
                  <a:gd name="T142" fmla="*/ 0 h 64"/>
                  <a:gd name="T143" fmla="*/ 64 w 64"/>
                  <a:gd name="T144" fmla="*/ 64 h 6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4" h="64">
                    <a:moveTo>
                      <a:pt x="0" y="32"/>
                    </a:moveTo>
                    <a:lnTo>
                      <a:pt x="0" y="24"/>
                    </a:lnTo>
                    <a:lnTo>
                      <a:pt x="0" y="16"/>
                    </a:lnTo>
                    <a:lnTo>
                      <a:pt x="8" y="8"/>
                    </a:lnTo>
                    <a:lnTo>
                      <a:pt x="16" y="8"/>
                    </a:lnTo>
                    <a:lnTo>
                      <a:pt x="24" y="0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48" y="8"/>
                    </a:lnTo>
                    <a:lnTo>
                      <a:pt x="56" y="8"/>
                    </a:lnTo>
                    <a:lnTo>
                      <a:pt x="56" y="16"/>
                    </a:lnTo>
                    <a:lnTo>
                      <a:pt x="64" y="16"/>
                    </a:lnTo>
                    <a:lnTo>
                      <a:pt x="64" y="24"/>
                    </a:lnTo>
                    <a:lnTo>
                      <a:pt x="64" y="32"/>
                    </a:lnTo>
                    <a:lnTo>
                      <a:pt x="64" y="40"/>
                    </a:lnTo>
                    <a:lnTo>
                      <a:pt x="64" y="48"/>
                    </a:lnTo>
                    <a:lnTo>
                      <a:pt x="56" y="56"/>
                    </a:lnTo>
                    <a:lnTo>
                      <a:pt x="48" y="64"/>
                    </a:lnTo>
                    <a:lnTo>
                      <a:pt x="40" y="64"/>
                    </a:lnTo>
                    <a:lnTo>
                      <a:pt x="32" y="64"/>
                    </a:lnTo>
                    <a:lnTo>
                      <a:pt x="24" y="64"/>
                    </a:lnTo>
                    <a:lnTo>
                      <a:pt x="16" y="64"/>
                    </a:lnTo>
                    <a:lnTo>
                      <a:pt x="8" y="56"/>
                    </a:lnTo>
                    <a:lnTo>
                      <a:pt x="0" y="48"/>
                    </a:lnTo>
                    <a:lnTo>
                      <a:pt x="0" y="32"/>
                    </a:lnTo>
                    <a:close/>
                  </a:path>
                </a:pathLst>
              </a:custGeom>
              <a:noFill/>
              <a:ln w="12700">
                <a:solidFill>
                  <a:srgbClr val="E1534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6" name="Freeform 386"/>
              <p:cNvSpPr>
                <a:spLocks/>
              </p:cNvSpPr>
              <p:nvPr/>
            </p:nvSpPr>
            <p:spPr bwMode="auto">
              <a:xfrm>
                <a:off x="3504" y="2392"/>
                <a:ext cx="40" cy="56"/>
              </a:xfrm>
              <a:custGeom>
                <a:avLst/>
                <a:gdLst>
                  <a:gd name="T0" fmla="*/ 0 w 40"/>
                  <a:gd name="T1" fmla="*/ 32 h 56"/>
                  <a:gd name="T2" fmla="*/ 8 w 40"/>
                  <a:gd name="T3" fmla="*/ 40 h 56"/>
                  <a:gd name="T4" fmla="*/ 8 w 40"/>
                  <a:gd name="T5" fmla="*/ 40 h 56"/>
                  <a:gd name="T6" fmla="*/ 8 w 40"/>
                  <a:gd name="T7" fmla="*/ 48 h 56"/>
                  <a:gd name="T8" fmla="*/ 16 w 40"/>
                  <a:gd name="T9" fmla="*/ 48 h 56"/>
                  <a:gd name="T10" fmla="*/ 16 w 40"/>
                  <a:gd name="T11" fmla="*/ 48 h 56"/>
                  <a:gd name="T12" fmla="*/ 16 w 40"/>
                  <a:gd name="T13" fmla="*/ 56 h 56"/>
                  <a:gd name="T14" fmla="*/ 24 w 40"/>
                  <a:gd name="T15" fmla="*/ 56 h 56"/>
                  <a:gd name="T16" fmla="*/ 24 w 40"/>
                  <a:gd name="T17" fmla="*/ 56 h 56"/>
                  <a:gd name="T18" fmla="*/ 32 w 40"/>
                  <a:gd name="T19" fmla="*/ 56 h 56"/>
                  <a:gd name="T20" fmla="*/ 32 w 40"/>
                  <a:gd name="T21" fmla="*/ 48 h 56"/>
                  <a:gd name="T22" fmla="*/ 32 w 40"/>
                  <a:gd name="T23" fmla="*/ 48 h 56"/>
                  <a:gd name="T24" fmla="*/ 40 w 40"/>
                  <a:gd name="T25" fmla="*/ 48 h 56"/>
                  <a:gd name="T26" fmla="*/ 40 w 40"/>
                  <a:gd name="T27" fmla="*/ 40 h 56"/>
                  <a:gd name="T28" fmla="*/ 40 w 40"/>
                  <a:gd name="T29" fmla="*/ 40 h 56"/>
                  <a:gd name="T30" fmla="*/ 40 w 40"/>
                  <a:gd name="T31" fmla="*/ 32 h 56"/>
                  <a:gd name="T32" fmla="*/ 40 w 40"/>
                  <a:gd name="T33" fmla="*/ 24 h 56"/>
                  <a:gd name="T34" fmla="*/ 40 w 40"/>
                  <a:gd name="T35" fmla="*/ 24 h 56"/>
                  <a:gd name="T36" fmla="*/ 40 w 40"/>
                  <a:gd name="T37" fmla="*/ 24 h 56"/>
                  <a:gd name="T38" fmla="*/ 40 w 40"/>
                  <a:gd name="T39" fmla="*/ 16 h 56"/>
                  <a:gd name="T40" fmla="*/ 40 w 40"/>
                  <a:gd name="T41" fmla="*/ 16 h 56"/>
                  <a:gd name="T42" fmla="*/ 40 w 40"/>
                  <a:gd name="T43" fmla="*/ 8 h 56"/>
                  <a:gd name="T44" fmla="*/ 40 w 40"/>
                  <a:gd name="T45" fmla="*/ 8 h 56"/>
                  <a:gd name="T46" fmla="*/ 40 w 40"/>
                  <a:gd name="T47" fmla="*/ 8 h 56"/>
                  <a:gd name="T48" fmla="*/ 32 w 40"/>
                  <a:gd name="T49" fmla="*/ 0 h 56"/>
                  <a:gd name="T50" fmla="*/ 32 w 40"/>
                  <a:gd name="T51" fmla="*/ 0 h 56"/>
                  <a:gd name="T52" fmla="*/ 32 w 40"/>
                  <a:gd name="T53" fmla="*/ 0 h 56"/>
                  <a:gd name="T54" fmla="*/ 24 w 40"/>
                  <a:gd name="T55" fmla="*/ 0 h 56"/>
                  <a:gd name="T56" fmla="*/ 24 w 40"/>
                  <a:gd name="T57" fmla="*/ 0 h 56"/>
                  <a:gd name="T58" fmla="*/ 24 w 40"/>
                  <a:gd name="T59" fmla="*/ 0 h 56"/>
                  <a:gd name="T60" fmla="*/ 16 w 40"/>
                  <a:gd name="T61" fmla="*/ 0 h 56"/>
                  <a:gd name="T62" fmla="*/ 8 w 40"/>
                  <a:gd name="T63" fmla="*/ 0 h 56"/>
                  <a:gd name="T64" fmla="*/ 8 w 40"/>
                  <a:gd name="T65" fmla="*/ 0 h 56"/>
                  <a:gd name="T66" fmla="*/ 8 w 40"/>
                  <a:gd name="T67" fmla="*/ 8 h 56"/>
                  <a:gd name="T68" fmla="*/ 8 w 40"/>
                  <a:gd name="T69" fmla="*/ 8 h 56"/>
                  <a:gd name="T70" fmla="*/ 8 w 40"/>
                  <a:gd name="T71" fmla="*/ 8 h 56"/>
                  <a:gd name="T72" fmla="*/ 0 w 40"/>
                  <a:gd name="T73" fmla="*/ 16 h 56"/>
                  <a:gd name="T74" fmla="*/ 0 w 40"/>
                  <a:gd name="T75" fmla="*/ 24 h 5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0"/>
                  <a:gd name="T115" fmla="*/ 0 h 56"/>
                  <a:gd name="T116" fmla="*/ 40 w 40"/>
                  <a:gd name="T117" fmla="*/ 56 h 5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0" h="56">
                    <a:moveTo>
                      <a:pt x="0" y="24"/>
                    </a:moveTo>
                    <a:lnTo>
                      <a:pt x="0" y="32"/>
                    </a:lnTo>
                    <a:lnTo>
                      <a:pt x="8" y="40"/>
                    </a:lnTo>
                    <a:lnTo>
                      <a:pt x="8" y="48"/>
                    </a:lnTo>
                    <a:lnTo>
                      <a:pt x="16" y="48"/>
                    </a:lnTo>
                    <a:lnTo>
                      <a:pt x="16" y="56"/>
                    </a:lnTo>
                    <a:lnTo>
                      <a:pt x="24" y="56"/>
                    </a:lnTo>
                    <a:lnTo>
                      <a:pt x="32" y="56"/>
                    </a:lnTo>
                    <a:lnTo>
                      <a:pt x="32" y="48"/>
                    </a:lnTo>
                    <a:lnTo>
                      <a:pt x="40" y="48"/>
                    </a:lnTo>
                    <a:lnTo>
                      <a:pt x="40" y="40"/>
                    </a:lnTo>
                    <a:lnTo>
                      <a:pt x="40" y="32"/>
                    </a:lnTo>
                    <a:lnTo>
                      <a:pt x="40" y="24"/>
                    </a:lnTo>
                    <a:lnTo>
                      <a:pt x="40" y="16"/>
                    </a:lnTo>
                    <a:lnTo>
                      <a:pt x="40" y="8"/>
                    </a:lnTo>
                    <a:lnTo>
                      <a:pt x="32" y="0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0" y="16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>
                <a:solidFill>
                  <a:srgbClr val="E1534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7" name="Freeform 387"/>
              <p:cNvSpPr>
                <a:spLocks/>
              </p:cNvSpPr>
              <p:nvPr/>
            </p:nvSpPr>
            <p:spPr bwMode="auto">
              <a:xfrm>
                <a:off x="3496" y="2384"/>
                <a:ext cx="64" cy="64"/>
              </a:xfrm>
              <a:custGeom>
                <a:avLst/>
                <a:gdLst>
                  <a:gd name="T0" fmla="*/ 0 w 64"/>
                  <a:gd name="T1" fmla="*/ 32 h 64"/>
                  <a:gd name="T2" fmla="*/ 0 w 64"/>
                  <a:gd name="T3" fmla="*/ 24 h 64"/>
                  <a:gd name="T4" fmla="*/ 0 w 64"/>
                  <a:gd name="T5" fmla="*/ 16 h 64"/>
                  <a:gd name="T6" fmla="*/ 8 w 64"/>
                  <a:gd name="T7" fmla="*/ 8 h 64"/>
                  <a:gd name="T8" fmla="*/ 16 w 64"/>
                  <a:gd name="T9" fmla="*/ 8 h 64"/>
                  <a:gd name="T10" fmla="*/ 24 w 64"/>
                  <a:gd name="T11" fmla="*/ 0 h 64"/>
                  <a:gd name="T12" fmla="*/ 32 w 64"/>
                  <a:gd name="T13" fmla="*/ 0 h 64"/>
                  <a:gd name="T14" fmla="*/ 48 w 64"/>
                  <a:gd name="T15" fmla="*/ 8 h 64"/>
                  <a:gd name="T16" fmla="*/ 48 w 64"/>
                  <a:gd name="T17" fmla="*/ 8 h 64"/>
                  <a:gd name="T18" fmla="*/ 56 w 64"/>
                  <a:gd name="T19" fmla="*/ 8 h 64"/>
                  <a:gd name="T20" fmla="*/ 56 w 64"/>
                  <a:gd name="T21" fmla="*/ 16 h 64"/>
                  <a:gd name="T22" fmla="*/ 64 w 64"/>
                  <a:gd name="T23" fmla="*/ 16 h 64"/>
                  <a:gd name="T24" fmla="*/ 64 w 64"/>
                  <a:gd name="T25" fmla="*/ 24 h 64"/>
                  <a:gd name="T26" fmla="*/ 64 w 64"/>
                  <a:gd name="T27" fmla="*/ 32 h 64"/>
                  <a:gd name="T28" fmla="*/ 64 w 64"/>
                  <a:gd name="T29" fmla="*/ 40 h 64"/>
                  <a:gd name="T30" fmla="*/ 64 w 64"/>
                  <a:gd name="T31" fmla="*/ 48 h 64"/>
                  <a:gd name="T32" fmla="*/ 56 w 64"/>
                  <a:gd name="T33" fmla="*/ 56 h 64"/>
                  <a:gd name="T34" fmla="*/ 48 w 64"/>
                  <a:gd name="T35" fmla="*/ 64 h 64"/>
                  <a:gd name="T36" fmla="*/ 48 w 64"/>
                  <a:gd name="T37" fmla="*/ 64 h 64"/>
                  <a:gd name="T38" fmla="*/ 32 w 64"/>
                  <a:gd name="T39" fmla="*/ 64 h 64"/>
                  <a:gd name="T40" fmla="*/ 24 w 64"/>
                  <a:gd name="T41" fmla="*/ 64 h 64"/>
                  <a:gd name="T42" fmla="*/ 16 w 64"/>
                  <a:gd name="T43" fmla="*/ 64 h 64"/>
                  <a:gd name="T44" fmla="*/ 0 w 64"/>
                  <a:gd name="T45" fmla="*/ 48 h 64"/>
                  <a:gd name="T46" fmla="*/ 0 w 64"/>
                  <a:gd name="T47" fmla="*/ 48 h 64"/>
                  <a:gd name="T48" fmla="*/ 0 w 64"/>
                  <a:gd name="T49" fmla="*/ 32 h 64"/>
                  <a:gd name="T50" fmla="*/ 8 w 64"/>
                  <a:gd name="T51" fmla="*/ 32 h 64"/>
                  <a:gd name="T52" fmla="*/ 16 w 64"/>
                  <a:gd name="T53" fmla="*/ 48 h 64"/>
                  <a:gd name="T54" fmla="*/ 16 w 64"/>
                  <a:gd name="T55" fmla="*/ 56 h 64"/>
                  <a:gd name="T56" fmla="*/ 24 w 64"/>
                  <a:gd name="T57" fmla="*/ 56 h 64"/>
                  <a:gd name="T58" fmla="*/ 32 w 64"/>
                  <a:gd name="T59" fmla="*/ 64 h 64"/>
                  <a:gd name="T60" fmla="*/ 40 w 64"/>
                  <a:gd name="T61" fmla="*/ 64 h 64"/>
                  <a:gd name="T62" fmla="*/ 40 w 64"/>
                  <a:gd name="T63" fmla="*/ 56 h 64"/>
                  <a:gd name="T64" fmla="*/ 48 w 64"/>
                  <a:gd name="T65" fmla="*/ 48 h 64"/>
                  <a:gd name="T66" fmla="*/ 48 w 64"/>
                  <a:gd name="T67" fmla="*/ 40 h 64"/>
                  <a:gd name="T68" fmla="*/ 48 w 64"/>
                  <a:gd name="T69" fmla="*/ 32 h 64"/>
                  <a:gd name="T70" fmla="*/ 48 w 64"/>
                  <a:gd name="T71" fmla="*/ 24 h 64"/>
                  <a:gd name="T72" fmla="*/ 48 w 64"/>
                  <a:gd name="T73" fmla="*/ 16 h 64"/>
                  <a:gd name="T74" fmla="*/ 48 w 64"/>
                  <a:gd name="T75" fmla="*/ 16 h 64"/>
                  <a:gd name="T76" fmla="*/ 40 w 64"/>
                  <a:gd name="T77" fmla="*/ 8 h 64"/>
                  <a:gd name="T78" fmla="*/ 32 w 64"/>
                  <a:gd name="T79" fmla="*/ 8 h 64"/>
                  <a:gd name="T80" fmla="*/ 32 w 64"/>
                  <a:gd name="T81" fmla="*/ 8 h 64"/>
                  <a:gd name="T82" fmla="*/ 16 w 64"/>
                  <a:gd name="T83" fmla="*/ 8 h 64"/>
                  <a:gd name="T84" fmla="*/ 16 w 64"/>
                  <a:gd name="T85" fmla="*/ 16 h 64"/>
                  <a:gd name="T86" fmla="*/ 16 w 64"/>
                  <a:gd name="T87" fmla="*/ 16 h 64"/>
                  <a:gd name="T88" fmla="*/ 8 w 64"/>
                  <a:gd name="T89" fmla="*/ 32 h 64"/>
                  <a:gd name="T90" fmla="*/ 0 w 64"/>
                  <a:gd name="T91" fmla="*/ 32 h 6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64"/>
                  <a:gd name="T139" fmla="*/ 0 h 64"/>
                  <a:gd name="T140" fmla="*/ 64 w 64"/>
                  <a:gd name="T141" fmla="*/ 64 h 6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64" h="64">
                    <a:moveTo>
                      <a:pt x="0" y="32"/>
                    </a:moveTo>
                    <a:lnTo>
                      <a:pt x="0" y="32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8" y="8"/>
                    </a:lnTo>
                    <a:lnTo>
                      <a:pt x="16" y="8"/>
                    </a:lnTo>
                    <a:lnTo>
                      <a:pt x="24" y="0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48" y="8"/>
                    </a:lnTo>
                    <a:lnTo>
                      <a:pt x="56" y="8"/>
                    </a:lnTo>
                    <a:lnTo>
                      <a:pt x="56" y="16"/>
                    </a:lnTo>
                    <a:lnTo>
                      <a:pt x="64" y="16"/>
                    </a:lnTo>
                    <a:lnTo>
                      <a:pt x="64" y="24"/>
                    </a:lnTo>
                    <a:lnTo>
                      <a:pt x="64" y="32"/>
                    </a:lnTo>
                    <a:lnTo>
                      <a:pt x="64" y="40"/>
                    </a:lnTo>
                    <a:lnTo>
                      <a:pt x="64" y="48"/>
                    </a:lnTo>
                    <a:lnTo>
                      <a:pt x="56" y="56"/>
                    </a:lnTo>
                    <a:lnTo>
                      <a:pt x="48" y="64"/>
                    </a:lnTo>
                    <a:lnTo>
                      <a:pt x="40" y="64"/>
                    </a:lnTo>
                    <a:lnTo>
                      <a:pt x="32" y="64"/>
                    </a:lnTo>
                    <a:lnTo>
                      <a:pt x="24" y="64"/>
                    </a:lnTo>
                    <a:lnTo>
                      <a:pt x="16" y="64"/>
                    </a:lnTo>
                    <a:lnTo>
                      <a:pt x="8" y="56"/>
                    </a:lnTo>
                    <a:lnTo>
                      <a:pt x="0" y="48"/>
                    </a:lnTo>
                    <a:lnTo>
                      <a:pt x="0" y="32"/>
                    </a:lnTo>
                    <a:lnTo>
                      <a:pt x="8" y="32"/>
                    </a:lnTo>
                    <a:lnTo>
                      <a:pt x="8" y="40"/>
                    </a:lnTo>
                    <a:lnTo>
                      <a:pt x="16" y="48"/>
                    </a:lnTo>
                    <a:lnTo>
                      <a:pt x="16" y="56"/>
                    </a:lnTo>
                    <a:lnTo>
                      <a:pt x="24" y="56"/>
                    </a:lnTo>
                    <a:lnTo>
                      <a:pt x="24" y="64"/>
                    </a:lnTo>
                    <a:lnTo>
                      <a:pt x="32" y="64"/>
                    </a:lnTo>
                    <a:lnTo>
                      <a:pt x="40" y="64"/>
                    </a:lnTo>
                    <a:lnTo>
                      <a:pt x="40" y="56"/>
                    </a:lnTo>
                    <a:lnTo>
                      <a:pt x="48" y="56"/>
                    </a:lnTo>
                    <a:lnTo>
                      <a:pt x="48" y="48"/>
                    </a:lnTo>
                    <a:lnTo>
                      <a:pt x="48" y="40"/>
                    </a:lnTo>
                    <a:lnTo>
                      <a:pt x="48" y="32"/>
                    </a:lnTo>
                    <a:lnTo>
                      <a:pt x="48" y="24"/>
                    </a:lnTo>
                    <a:lnTo>
                      <a:pt x="48" y="16"/>
                    </a:lnTo>
                    <a:lnTo>
                      <a:pt x="40" y="8"/>
                    </a:lnTo>
                    <a:lnTo>
                      <a:pt x="32" y="8"/>
                    </a:lnTo>
                    <a:lnTo>
                      <a:pt x="24" y="8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8" y="24"/>
                    </a:lnTo>
                    <a:lnTo>
                      <a:pt x="8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8" name="Rectangle 395"/>
              <p:cNvSpPr>
                <a:spLocks noChangeArrowheads="1"/>
              </p:cNvSpPr>
              <p:nvPr/>
            </p:nvSpPr>
            <p:spPr bwMode="auto">
              <a:xfrm>
                <a:off x="4004" y="2634"/>
                <a:ext cx="64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T</a:t>
                </a:r>
                <a:endParaRPr lang="en-US"/>
              </a:p>
            </p:txBody>
          </p:sp>
          <p:sp>
            <p:nvSpPr>
              <p:cNvPr id="5319" name="Rectangle 396"/>
              <p:cNvSpPr>
                <a:spLocks noChangeArrowheads="1"/>
              </p:cNvSpPr>
              <p:nvPr/>
            </p:nvSpPr>
            <p:spPr bwMode="auto">
              <a:xfrm>
                <a:off x="4068" y="2634"/>
                <a:ext cx="64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B</a:t>
                </a:r>
                <a:endParaRPr lang="en-US"/>
              </a:p>
            </p:txBody>
          </p:sp>
          <p:sp>
            <p:nvSpPr>
              <p:cNvPr id="5320" name="Rectangle 421"/>
              <p:cNvSpPr>
                <a:spLocks noChangeArrowheads="1"/>
              </p:cNvSpPr>
              <p:nvPr/>
            </p:nvSpPr>
            <p:spPr bwMode="auto">
              <a:xfrm>
                <a:off x="3524" y="201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A</a:t>
                </a:r>
                <a:endParaRPr lang="en-US"/>
              </a:p>
            </p:txBody>
          </p:sp>
          <p:sp>
            <p:nvSpPr>
              <p:cNvPr id="5321" name="Rectangle 422"/>
              <p:cNvSpPr>
                <a:spLocks noChangeArrowheads="1"/>
              </p:cNvSpPr>
              <p:nvPr/>
            </p:nvSpPr>
            <p:spPr bwMode="auto">
              <a:xfrm>
                <a:off x="3636" y="201"/>
                <a:ext cx="8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n</a:t>
                </a:r>
                <a:endParaRPr lang="en-US"/>
              </a:p>
            </p:txBody>
          </p:sp>
          <p:sp>
            <p:nvSpPr>
              <p:cNvPr id="5322" name="Rectangle 423"/>
              <p:cNvSpPr>
                <a:spLocks noChangeArrowheads="1"/>
              </p:cNvSpPr>
              <p:nvPr/>
            </p:nvSpPr>
            <p:spPr bwMode="auto">
              <a:xfrm>
                <a:off x="3724" y="201"/>
                <a:ext cx="8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a</a:t>
                </a:r>
                <a:endParaRPr lang="en-US"/>
              </a:p>
            </p:txBody>
          </p:sp>
          <p:sp>
            <p:nvSpPr>
              <p:cNvPr id="5323" name="Rectangle 424"/>
              <p:cNvSpPr>
                <a:spLocks noChangeArrowheads="1"/>
              </p:cNvSpPr>
              <p:nvPr/>
            </p:nvSpPr>
            <p:spPr bwMode="auto">
              <a:xfrm>
                <a:off x="3796" y="201"/>
                <a:ext cx="5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t</a:t>
                </a:r>
                <a:endParaRPr lang="en-US"/>
              </a:p>
            </p:txBody>
          </p:sp>
          <p:sp>
            <p:nvSpPr>
              <p:cNvPr id="5324" name="Rectangle 425"/>
              <p:cNvSpPr>
                <a:spLocks noChangeArrowheads="1"/>
              </p:cNvSpPr>
              <p:nvPr/>
            </p:nvSpPr>
            <p:spPr bwMode="auto">
              <a:xfrm>
                <a:off x="3844" y="201"/>
                <a:ext cx="8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o</a:t>
                </a:r>
                <a:endParaRPr lang="en-US"/>
              </a:p>
            </p:txBody>
          </p:sp>
          <p:sp>
            <p:nvSpPr>
              <p:cNvPr id="5325" name="Rectangle 426"/>
              <p:cNvSpPr>
                <a:spLocks noChangeArrowheads="1"/>
              </p:cNvSpPr>
              <p:nvPr/>
            </p:nvSpPr>
            <p:spPr bwMode="auto">
              <a:xfrm>
                <a:off x="3924" y="201"/>
                <a:ext cx="13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m</a:t>
                </a:r>
                <a:endParaRPr lang="en-US"/>
              </a:p>
            </p:txBody>
          </p:sp>
          <p:sp>
            <p:nvSpPr>
              <p:cNvPr id="5326" name="Rectangle 427"/>
              <p:cNvSpPr>
                <a:spLocks noChangeArrowheads="1"/>
              </p:cNvSpPr>
              <p:nvPr/>
            </p:nvSpPr>
            <p:spPr bwMode="auto">
              <a:xfrm>
                <a:off x="4052" y="201"/>
                <a:ext cx="8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y</a:t>
                </a:r>
                <a:endParaRPr lang="en-US"/>
              </a:p>
            </p:txBody>
          </p:sp>
          <p:sp>
            <p:nvSpPr>
              <p:cNvPr id="5327" name="Rectangle 428"/>
              <p:cNvSpPr>
                <a:spLocks noChangeArrowheads="1"/>
              </p:cNvSpPr>
              <p:nvPr/>
            </p:nvSpPr>
            <p:spPr bwMode="auto">
              <a:xfrm>
                <a:off x="4132" y="201"/>
                <a:ext cx="4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 </a:t>
                </a:r>
                <a:endParaRPr lang="en-US"/>
              </a:p>
            </p:txBody>
          </p:sp>
          <p:sp>
            <p:nvSpPr>
              <p:cNvPr id="5328" name="Rectangle 429"/>
              <p:cNvSpPr>
                <a:spLocks noChangeArrowheads="1"/>
              </p:cNvSpPr>
              <p:nvPr/>
            </p:nvSpPr>
            <p:spPr bwMode="auto">
              <a:xfrm>
                <a:off x="4172" y="201"/>
                <a:ext cx="8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o</a:t>
                </a:r>
                <a:endParaRPr lang="en-US"/>
              </a:p>
            </p:txBody>
          </p:sp>
          <p:sp>
            <p:nvSpPr>
              <p:cNvPr id="5329" name="Rectangle 430"/>
              <p:cNvSpPr>
                <a:spLocks noChangeArrowheads="1"/>
              </p:cNvSpPr>
              <p:nvPr/>
            </p:nvSpPr>
            <p:spPr bwMode="auto">
              <a:xfrm>
                <a:off x="4252" y="201"/>
                <a:ext cx="5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f</a:t>
                </a:r>
                <a:endParaRPr lang="en-US"/>
              </a:p>
            </p:txBody>
          </p:sp>
          <p:sp>
            <p:nvSpPr>
              <p:cNvPr id="5330" name="Rectangle 431"/>
              <p:cNvSpPr>
                <a:spLocks noChangeArrowheads="1"/>
              </p:cNvSpPr>
              <p:nvPr/>
            </p:nvSpPr>
            <p:spPr bwMode="auto">
              <a:xfrm>
                <a:off x="4292" y="201"/>
                <a:ext cx="4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 </a:t>
                </a:r>
                <a:endParaRPr lang="en-US"/>
              </a:p>
            </p:txBody>
          </p:sp>
          <p:sp>
            <p:nvSpPr>
              <p:cNvPr id="5331" name="Rectangle 432"/>
              <p:cNvSpPr>
                <a:spLocks noChangeArrowheads="1"/>
              </p:cNvSpPr>
              <p:nvPr/>
            </p:nvSpPr>
            <p:spPr bwMode="auto">
              <a:xfrm>
                <a:off x="4332" y="201"/>
                <a:ext cx="5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t</a:t>
                </a:r>
                <a:endParaRPr lang="en-US"/>
              </a:p>
            </p:txBody>
          </p:sp>
          <p:sp>
            <p:nvSpPr>
              <p:cNvPr id="5332" name="Rectangle 433"/>
              <p:cNvSpPr>
                <a:spLocks noChangeArrowheads="1"/>
              </p:cNvSpPr>
              <p:nvPr/>
            </p:nvSpPr>
            <p:spPr bwMode="auto">
              <a:xfrm>
                <a:off x="4380" y="201"/>
                <a:ext cx="8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h</a:t>
                </a:r>
                <a:endParaRPr lang="en-US"/>
              </a:p>
            </p:txBody>
          </p:sp>
          <p:sp>
            <p:nvSpPr>
              <p:cNvPr id="5333" name="Rectangle 434"/>
              <p:cNvSpPr>
                <a:spLocks noChangeArrowheads="1"/>
              </p:cNvSpPr>
              <p:nvPr/>
            </p:nvSpPr>
            <p:spPr bwMode="auto">
              <a:xfrm>
                <a:off x="4468" y="201"/>
                <a:ext cx="7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e</a:t>
                </a:r>
                <a:endParaRPr lang="en-US"/>
              </a:p>
            </p:txBody>
          </p:sp>
          <p:sp>
            <p:nvSpPr>
              <p:cNvPr id="5334" name="Rectangle 435"/>
              <p:cNvSpPr>
                <a:spLocks noChangeArrowheads="1"/>
              </p:cNvSpPr>
              <p:nvPr/>
            </p:nvSpPr>
            <p:spPr bwMode="auto">
              <a:xfrm>
                <a:off x="4540" y="201"/>
                <a:ext cx="4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 </a:t>
                </a:r>
                <a:endParaRPr lang="en-US"/>
              </a:p>
            </p:txBody>
          </p:sp>
          <p:sp>
            <p:nvSpPr>
              <p:cNvPr id="5335" name="Rectangle 436"/>
              <p:cNvSpPr>
                <a:spLocks noChangeArrowheads="1"/>
              </p:cNvSpPr>
              <p:nvPr/>
            </p:nvSpPr>
            <p:spPr bwMode="auto">
              <a:xfrm>
                <a:off x="4580" y="201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A</a:t>
                </a:r>
                <a:endParaRPr lang="en-US"/>
              </a:p>
            </p:txBody>
          </p:sp>
          <p:sp>
            <p:nvSpPr>
              <p:cNvPr id="5336" name="Rectangle 437"/>
              <p:cNvSpPr>
                <a:spLocks noChangeArrowheads="1"/>
              </p:cNvSpPr>
              <p:nvPr/>
            </p:nvSpPr>
            <p:spPr bwMode="auto">
              <a:xfrm>
                <a:off x="4684" y="201"/>
                <a:ext cx="8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u</a:t>
                </a:r>
                <a:endParaRPr lang="en-US"/>
              </a:p>
            </p:txBody>
          </p:sp>
          <p:sp>
            <p:nvSpPr>
              <p:cNvPr id="5337" name="Rectangle 438"/>
              <p:cNvSpPr>
                <a:spLocks noChangeArrowheads="1"/>
              </p:cNvSpPr>
              <p:nvPr/>
            </p:nvSpPr>
            <p:spPr bwMode="auto">
              <a:xfrm>
                <a:off x="4772" y="201"/>
                <a:ext cx="8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d</a:t>
                </a:r>
                <a:endParaRPr lang="en-US"/>
              </a:p>
            </p:txBody>
          </p:sp>
          <p:sp>
            <p:nvSpPr>
              <p:cNvPr id="5338" name="Rectangle 439"/>
              <p:cNvSpPr>
                <a:spLocks noChangeArrowheads="1"/>
              </p:cNvSpPr>
              <p:nvPr/>
            </p:nvSpPr>
            <p:spPr bwMode="auto">
              <a:xfrm>
                <a:off x="4860" y="201"/>
                <a:ext cx="4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i</a:t>
                </a:r>
                <a:endParaRPr lang="en-US"/>
              </a:p>
            </p:txBody>
          </p:sp>
          <p:sp>
            <p:nvSpPr>
              <p:cNvPr id="5339" name="Rectangle 440"/>
              <p:cNvSpPr>
                <a:spLocks noChangeArrowheads="1"/>
              </p:cNvSpPr>
              <p:nvPr/>
            </p:nvSpPr>
            <p:spPr bwMode="auto">
              <a:xfrm>
                <a:off x="4900" y="201"/>
                <a:ext cx="5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t</a:t>
                </a:r>
                <a:endParaRPr lang="en-US"/>
              </a:p>
            </p:txBody>
          </p:sp>
          <p:sp>
            <p:nvSpPr>
              <p:cNvPr id="5340" name="Rectangle 441"/>
              <p:cNvSpPr>
                <a:spLocks noChangeArrowheads="1"/>
              </p:cNvSpPr>
              <p:nvPr/>
            </p:nvSpPr>
            <p:spPr bwMode="auto">
              <a:xfrm>
                <a:off x="4948" y="201"/>
                <a:ext cx="8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o</a:t>
                </a:r>
                <a:endParaRPr lang="en-US"/>
              </a:p>
            </p:txBody>
          </p:sp>
          <p:sp>
            <p:nvSpPr>
              <p:cNvPr id="5341" name="Rectangle 442"/>
              <p:cNvSpPr>
                <a:spLocks noChangeArrowheads="1"/>
              </p:cNvSpPr>
              <p:nvPr/>
            </p:nvSpPr>
            <p:spPr bwMode="auto">
              <a:xfrm>
                <a:off x="5028" y="201"/>
                <a:ext cx="7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r</a:t>
                </a:r>
                <a:endParaRPr lang="en-US"/>
              </a:p>
            </p:txBody>
          </p:sp>
          <p:sp>
            <p:nvSpPr>
              <p:cNvPr id="5342" name="Rectangle 443"/>
              <p:cNvSpPr>
                <a:spLocks noChangeArrowheads="1"/>
              </p:cNvSpPr>
              <p:nvPr/>
            </p:nvSpPr>
            <p:spPr bwMode="auto">
              <a:xfrm>
                <a:off x="5100" y="201"/>
                <a:ext cx="8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y</a:t>
                </a:r>
                <a:endParaRPr lang="en-US"/>
              </a:p>
            </p:txBody>
          </p:sp>
          <p:sp>
            <p:nvSpPr>
              <p:cNvPr id="5343" name="Rectangle 444"/>
              <p:cNvSpPr>
                <a:spLocks noChangeArrowheads="1"/>
              </p:cNvSpPr>
              <p:nvPr/>
            </p:nvSpPr>
            <p:spPr bwMode="auto">
              <a:xfrm>
                <a:off x="4116" y="353"/>
                <a:ext cx="8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S</a:t>
                </a:r>
                <a:endParaRPr lang="en-US"/>
              </a:p>
            </p:txBody>
          </p:sp>
          <p:sp>
            <p:nvSpPr>
              <p:cNvPr id="5344" name="Rectangle 445"/>
              <p:cNvSpPr>
                <a:spLocks noChangeArrowheads="1"/>
              </p:cNvSpPr>
              <p:nvPr/>
            </p:nvSpPr>
            <p:spPr bwMode="auto">
              <a:xfrm>
                <a:off x="4204" y="353"/>
                <a:ext cx="8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y</a:t>
                </a:r>
                <a:endParaRPr lang="en-US"/>
              </a:p>
            </p:txBody>
          </p:sp>
          <p:sp>
            <p:nvSpPr>
              <p:cNvPr id="5345" name="Rectangle 446"/>
              <p:cNvSpPr>
                <a:spLocks noChangeArrowheads="1"/>
              </p:cNvSpPr>
              <p:nvPr/>
            </p:nvSpPr>
            <p:spPr bwMode="auto">
              <a:xfrm>
                <a:off x="4284" y="353"/>
                <a:ext cx="6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s</a:t>
                </a:r>
                <a:endParaRPr lang="en-US"/>
              </a:p>
            </p:txBody>
          </p:sp>
          <p:sp>
            <p:nvSpPr>
              <p:cNvPr id="5346" name="Rectangle 447"/>
              <p:cNvSpPr>
                <a:spLocks noChangeArrowheads="1"/>
              </p:cNvSpPr>
              <p:nvPr/>
            </p:nvSpPr>
            <p:spPr bwMode="auto">
              <a:xfrm>
                <a:off x="4340" y="353"/>
                <a:ext cx="5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t</a:t>
                </a:r>
                <a:endParaRPr lang="en-US"/>
              </a:p>
            </p:txBody>
          </p:sp>
          <p:sp>
            <p:nvSpPr>
              <p:cNvPr id="5347" name="Rectangle 448"/>
              <p:cNvSpPr>
                <a:spLocks noChangeArrowheads="1"/>
              </p:cNvSpPr>
              <p:nvPr/>
            </p:nvSpPr>
            <p:spPr bwMode="auto">
              <a:xfrm>
                <a:off x="4388" y="353"/>
                <a:ext cx="7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e</a:t>
                </a:r>
                <a:endParaRPr lang="en-US"/>
              </a:p>
            </p:txBody>
          </p:sp>
          <p:sp>
            <p:nvSpPr>
              <p:cNvPr id="5348" name="Rectangle 449"/>
              <p:cNvSpPr>
                <a:spLocks noChangeArrowheads="1"/>
              </p:cNvSpPr>
              <p:nvPr/>
            </p:nvSpPr>
            <p:spPr bwMode="auto">
              <a:xfrm>
                <a:off x="4460" y="353"/>
                <a:ext cx="13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m</a:t>
                </a:r>
                <a:endParaRPr lang="en-US"/>
              </a:p>
            </p:txBody>
          </p:sp>
          <p:sp>
            <p:nvSpPr>
              <p:cNvPr id="5349" name="Freeform 450"/>
              <p:cNvSpPr>
                <a:spLocks/>
              </p:cNvSpPr>
              <p:nvPr/>
            </p:nvSpPr>
            <p:spPr bwMode="auto">
              <a:xfrm>
                <a:off x="5032" y="1320"/>
                <a:ext cx="32" cy="80"/>
              </a:xfrm>
              <a:custGeom>
                <a:avLst/>
                <a:gdLst>
                  <a:gd name="T0" fmla="*/ 32 w 32"/>
                  <a:gd name="T1" fmla="*/ 80 h 80"/>
                  <a:gd name="T2" fmla="*/ 24 w 32"/>
                  <a:gd name="T3" fmla="*/ 80 h 80"/>
                  <a:gd name="T4" fmla="*/ 16 w 32"/>
                  <a:gd name="T5" fmla="*/ 80 h 80"/>
                  <a:gd name="T6" fmla="*/ 0 w 32"/>
                  <a:gd name="T7" fmla="*/ 80 h 80"/>
                  <a:gd name="T8" fmla="*/ 0 w 32"/>
                  <a:gd name="T9" fmla="*/ 80 h 80"/>
                  <a:gd name="T10" fmla="*/ 0 w 32"/>
                  <a:gd name="T11" fmla="*/ 80 h 80"/>
                  <a:gd name="T12" fmla="*/ 0 w 32"/>
                  <a:gd name="T13" fmla="*/ 80 h 80"/>
                  <a:gd name="T14" fmla="*/ 8 w 32"/>
                  <a:gd name="T15" fmla="*/ 80 h 80"/>
                  <a:gd name="T16" fmla="*/ 8 w 32"/>
                  <a:gd name="T17" fmla="*/ 80 h 80"/>
                  <a:gd name="T18" fmla="*/ 8 w 32"/>
                  <a:gd name="T19" fmla="*/ 80 h 80"/>
                  <a:gd name="T20" fmla="*/ 8 w 32"/>
                  <a:gd name="T21" fmla="*/ 72 h 80"/>
                  <a:gd name="T22" fmla="*/ 8 w 32"/>
                  <a:gd name="T23" fmla="*/ 72 h 80"/>
                  <a:gd name="T24" fmla="*/ 8 w 32"/>
                  <a:gd name="T25" fmla="*/ 64 h 80"/>
                  <a:gd name="T26" fmla="*/ 8 w 32"/>
                  <a:gd name="T27" fmla="*/ 56 h 80"/>
                  <a:gd name="T28" fmla="*/ 8 w 32"/>
                  <a:gd name="T29" fmla="*/ 32 h 80"/>
                  <a:gd name="T30" fmla="*/ 8 w 32"/>
                  <a:gd name="T31" fmla="*/ 24 h 80"/>
                  <a:gd name="T32" fmla="*/ 8 w 32"/>
                  <a:gd name="T33" fmla="*/ 16 h 80"/>
                  <a:gd name="T34" fmla="*/ 8 w 32"/>
                  <a:gd name="T35" fmla="*/ 8 h 80"/>
                  <a:gd name="T36" fmla="*/ 8 w 32"/>
                  <a:gd name="T37" fmla="*/ 8 h 80"/>
                  <a:gd name="T38" fmla="*/ 8 w 32"/>
                  <a:gd name="T39" fmla="*/ 8 h 80"/>
                  <a:gd name="T40" fmla="*/ 8 w 32"/>
                  <a:gd name="T41" fmla="*/ 8 h 80"/>
                  <a:gd name="T42" fmla="*/ 0 w 32"/>
                  <a:gd name="T43" fmla="*/ 8 h 80"/>
                  <a:gd name="T44" fmla="*/ 0 w 32"/>
                  <a:gd name="T45" fmla="*/ 8 h 80"/>
                  <a:gd name="T46" fmla="*/ 0 w 32"/>
                  <a:gd name="T47" fmla="*/ 0 h 80"/>
                  <a:gd name="T48" fmla="*/ 0 w 32"/>
                  <a:gd name="T49" fmla="*/ 0 h 80"/>
                  <a:gd name="T50" fmla="*/ 16 w 32"/>
                  <a:gd name="T51" fmla="*/ 0 h 80"/>
                  <a:gd name="T52" fmla="*/ 16 w 32"/>
                  <a:gd name="T53" fmla="*/ 0 h 80"/>
                  <a:gd name="T54" fmla="*/ 32 w 32"/>
                  <a:gd name="T55" fmla="*/ 0 h 80"/>
                  <a:gd name="T56" fmla="*/ 32 w 32"/>
                  <a:gd name="T57" fmla="*/ 0 h 80"/>
                  <a:gd name="T58" fmla="*/ 32 w 32"/>
                  <a:gd name="T59" fmla="*/ 8 h 80"/>
                  <a:gd name="T60" fmla="*/ 24 w 32"/>
                  <a:gd name="T61" fmla="*/ 8 h 80"/>
                  <a:gd name="T62" fmla="*/ 24 w 32"/>
                  <a:gd name="T63" fmla="*/ 8 h 80"/>
                  <a:gd name="T64" fmla="*/ 24 w 32"/>
                  <a:gd name="T65" fmla="*/ 8 h 80"/>
                  <a:gd name="T66" fmla="*/ 24 w 32"/>
                  <a:gd name="T67" fmla="*/ 8 h 80"/>
                  <a:gd name="T68" fmla="*/ 24 w 32"/>
                  <a:gd name="T69" fmla="*/ 8 h 80"/>
                  <a:gd name="T70" fmla="*/ 24 w 32"/>
                  <a:gd name="T71" fmla="*/ 16 h 80"/>
                  <a:gd name="T72" fmla="*/ 24 w 32"/>
                  <a:gd name="T73" fmla="*/ 16 h 80"/>
                  <a:gd name="T74" fmla="*/ 16 w 32"/>
                  <a:gd name="T75" fmla="*/ 32 h 80"/>
                  <a:gd name="T76" fmla="*/ 16 w 32"/>
                  <a:gd name="T77" fmla="*/ 56 h 80"/>
                  <a:gd name="T78" fmla="*/ 16 w 32"/>
                  <a:gd name="T79" fmla="*/ 64 h 80"/>
                  <a:gd name="T80" fmla="*/ 24 w 32"/>
                  <a:gd name="T81" fmla="*/ 72 h 80"/>
                  <a:gd name="T82" fmla="*/ 24 w 32"/>
                  <a:gd name="T83" fmla="*/ 72 h 80"/>
                  <a:gd name="T84" fmla="*/ 24 w 32"/>
                  <a:gd name="T85" fmla="*/ 80 h 80"/>
                  <a:gd name="T86" fmla="*/ 24 w 32"/>
                  <a:gd name="T87" fmla="*/ 80 h 80"/>
                  <a:gd name="T88" fmla="*/ 24 w 32"/>
                  <a:gd name="T89" fmla="*/ 80 h 80"/>
                  <a:gd name="T90" fmla="*/ 24 w 32"/>
                  <a:gd name="T91" fmla="*/ 80 h 80"/>
                  <a:gd name="T92" fmla="*/ 32 w 32"/>
                  <a:gd name="T93" fmla="*/ 80 h 8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2"/>
                  <a:gd name="T142" fmla="*/ 0 h 80"/>
                  <a:gd name="T143" fmla="*/ 32 w 32"/>
                  <a:gd name="T144" fmla="*/ 80 h 8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2" h="80">
                    <a:moveTo>
                      <a:pt x="32" y="80"/>
                    </a:moveTo>
                    <a:lnTo>
                      <a:pt x="32" y="80"/>
                    </a:lnTo>
                    <a:lnTo>
                      <a:pt x="24" y="80"/>
                    </a:lnTo>
                    <a:lnTo>
                      <a:pt x="16" y="80"/>
                    </a:lnTo>
                    <a:lnTo>
                      <a:pt x="0" y="80"/>
                    </a:lnTo>
                    <a:lnTo>
                      <a:pt x="8" y="80"/>
                    </a:lnTo>
                    <a:lnTo>
                      <a:pt x="8" y="72"/>
                    </a:lnTo>
                    <a:lnTo>
                      <a:pt x="8" y="64"/>
                    </a:lnTo>
                    <a:lnTo>
                      <a:pt x="8" y="56"/>
                    </a:lnTo>
                    <a:lnTo>
                      <a:pt x="8" y="32"/>
                    </a:lnTo>
                    <a:lnTo>
                      <a:pt x="8" y="24"/>
                    </a:lnTo>
                    <a:lnTo>
                      <a:pt x="8" y="16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2" y="0"/>
                    </a:lnTo>
                    <a:lnTo>
                      <a:pt x="32" y="8"/>
                    </a:lnTo>
                    <a:lnTo>
                      <a:pt x="24" y="8"/>
                    </a:lnTo>
                    <a:lnTo>
                      <a:pt x="24" y="16"/>
                    </a:lnTo>
                    <a:lnTo>
                      <a:pt x="16" y="32"/>
                    </a:lnTo>
                    <a:lnTo>
                      <a:pt x="16" y="56"/>
                    </a:lnTo>
                    <a:lnTo>
                      <a:pt x="16" y="64"/>
                    </a:lnTo>
                    <a:lnTo>
                      <a:pt x="24" y="72"/>
                    </a:lnTo>
                    <a:lnTo>
                      <a:pt x="24" y="80"/>
                    </a:lnTo>
                    <a:lnTo>
                      <a:pt x="32" y="80"/>
                    </a:lnTo>
                    <a:close/>
                  </a:path>
                </a:pathLst>
              </a:custGeom>
              <a:noFill/>
              <a:ln w="12700">
                <a:solidFill>
                  <a:srgbClr val="E1534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0" name="Freeform 451"/>
              <p:cNvSpPr>
                <a:spLocks/>
              </p:cNvSpPr>
              <p:nvPr/>
            </p:nvSpPr>
            <p:spPr bwMode="auto">
              <a:xfrm>
                <a:off x="5032" y="1320"/>
                <a:ext cx="32" cy="80"/>
              </a:xfrm>
              <a:custGeom>
                <a:avLst/>
                <a:gdLst>
                  <a:gd name="T0" fmla="*/ 32 w 32"/>
                  <a:gd name="T1" fmla="*/ 80 h 80"/>
                  <a:gd name="T2" fmla="*/ 24 w 32"/>
                  <a:gd name="T3" fmla="*/ 80 h 80"/>
                  <a:gd name="T4" fmla="*/ 16 w 32"/>
                  <a:gd name="T5" fmla="*/ 80 h 80"/>
                  <a:gd name="T6" fmla="*/ 0 w 32"/>
                  <a:gd name="T7" fmla="*/ 80 h 80"/>
                  <a:gd name="T8" fmla="*/ 0 w 32"/>
                  <a:gd name="T9" fmla="*/ 80 h 80"/>
                  <a:gd name="T10" fmla="*/ 8 w 32"/>
                  <a:gd name="T11" fmla="*/ 80 h 80"/>
                  <a:gd name="T12" fmla="*/ 8 w 32"/>
                  <a:gd name="T13" fmla="*/ 80 h 80"/>
                  <a:gd name="T14" fmla="*/ 8 w 32"/>
                  <a:gd name="T15" fmla="*/ 80 h 80"/>
                  <a:gd name="T16" fmla="*/ 8 w 32"/>
                  <a:gd name="T17" fmla="*/ 72 h 80"/>
                  <a:gd name="T18" fmla="*/ 8 w 32"/>
                  <a:gd name="T19" fmla="*/ 64 h 80"/>
                  <a:gd name="T20" fmla="*/ 8 w 32"/>
                  <a:gd name="T21" fmla="*/ 56 h 80"/>
                  <a:gd name="T22" fmla="*/ 8 w 32"/>
                  <a:gd name="T23" fmla="*/ 32 h 80"/>
                  <a:gd name="T24" fmla="*/ 8 w 32"/>
                  <a:gd name="T25" fmla="*/ 16 h 80"/>
                  <a:gd name="T26" fmla="*/ 8 w 32"/>
                  <a:gd name="T27" fmla="*/ 8 h 80"/>
                  <a:gd name="T28" fmla="*/ 8 w 32"/>
                  <a:gd name="T29" fmla="*/ 8 h 80"/>
                  <a:gd name="T30" fmla="*/ 8 w 32"/>
                  <a:gd name="T31" fmla="*/ 8 h 80"/>
                  <a:gd name="T32" fmla="*/ 0 w 32"/>
                  <a:gd name="T33" fmla="*/ 8 h 80"/>
                  <a:gd name="T34" fmla="*/ 0 w 32"/>
                  <a:gd name="T35" fmla="*/ 8 h 80"/>
                  <a:gd name="T36" fmla="*/ 0 w 32"/>
                  <a:gd name="T37" fmla="*/ 0 h 80"/>
                  <a:gd name="T38" fmla="*/ 16 w 32"/>
                  <a:gd name="T39" fmla="*/ 0 h 80"/>
                  <a:gd name="T40" fmla="*/ 24 w 32"/>
                  <a:gd name="T41" fmla="*/ 0 h 80"/>
                  <a:gd name="T42" fmla="*/ 32 w 32"/>
                  <a:gd name="T43" fmla="*/ 0 h 80"/>
                  <a:gd name="T44" fmla="*/ 32 w 32"/>
                  <a:gd name="T45" fmla="*/ 8 h 80"/>
                  <a:gd name="T46" fmla="*/ 24 w 32"/>
                  <a:gd name="T47" fmla="*/ 8 h 80"/>
                  <a:gd name="T48" fmla="*/ 24 w 32"/>
                  <a:gd name="T49" fmla="*/ 8 h 80"/>
                  <a:gd name="T50" fmla="*/ 24 w 32"/>
                  <a:gd name="T51" fmla="*/ 8 h 80"/>
                  <a:gd name="T52" fmla="*/ 24 w 32"/>
                  <a:gd name="T53" fmla="*/ 16 h 80"/>
                  <a:gd name="T54" fmla="*/ 24 w 32"/>
                  <a:gd name="T55" fmla="*/ 16 h 80"/>
                  <a:gd name="T56" fmla="*/ 16 w 32"/>
                  <a:gd name="T57" fmla="*/ 32 h 80"/>
                  <a:gd name="T58" fmla="*/ 16 w 32"/>
                  <a:gd name="T59" fmla="*/ 56 h 80"/>
                  <a:gd name="T60" fmla="*/ 24 w 32"/>
                  <a:gd name="T61" fmla="*/ 72 h 80"/>
                  <a:gd name="T62" fmla="*/ 24 w 32"/>
                  <a:gd name="T63" fmla="*/ 72 h 80"/>
                  <a:gd name="T64" fmla="*/ 24 w 32"/>
                  <a:gd name="T65" fmla="*/ 80 h 80"/>
                  <a:gd name="T66" fmla="*/ 24 w 32"/>
                  <a:gd name="T67" fmla="*/ 80 h 80"/>
                  <a:gd name="T68" fmla="*/ 24 w 32"/>
                  <a:gd name="T69" fmla="*/ 80 h 8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2"/>
                  <a:gd name="T106" fmla="*/ 0 h 80"/>
                  <a:gd name="T107" fmla="*/ 32 w 32"/>
                  <a:gd name="T108" fmla="*/ 80 h 8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2" h="80">
                    <a:moveTo>
                      <a:pt x="32" y="80"/>
                    </a:moveTo>
                    <a:lnTo>
                      <a:pt x="32" y="80"/>
                    </a:lnTo>
                    <a:lnTo>
                      <a:pt x="24" y="80"/>
                    </a:lnTo>
                    <a:lnTo>
                      <a:pt x="16" y="80"/>
                    </a:lnTo>
                    <a:lnTo>
                      <a:pt x="0" y="80"/>
                    </a:lnTo>
                    <a:lnTo>
                      <a:pt x="8" y="80"/>
                    </a:lnTo>
                    <a:lnTo>
                      <a:pt x="8" y="72"/>
                    </a:lnTo>
                    <a:lnTo>
                      <a:pt x="8" y="64"/>
                    </a:lnTo>
                    <a:lnTo>
                      <a:pt x="8" y="56"/>
                    </a:lnTo>
                    <a:lnTo>
                      <a:pt x="8" y="32"/>
                    </a:lnTo>
                    <a:lnTo>
                      <a:pt x="8" y="24"/>
                    </a:lnTo>
                    <a:lnTo>
                      <a:pt x="8" y="16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2" y="0"/>
                    </a:lnTo>
                    <a:lnTo>
                      <a:pt x="32" y="8"/>
                    </a:lnTo>
                    <a:lnTo>
                      <a:pt x="24" y="8"/>
                    </a:lnTo>
                    <a:lnTo>
                      <a:pt x="24" y="16"/>
                    </a:lnTo>
                    <a:lnTo>
                      <a:pt x="16" y="32"/>
                    </a:lnTo>
                    <a:lnTo>
                      <a:pt x="16" y="56"/>
                    </a:lnTo>
                    <a:lnTo>
                      <a:pt x="16" y="64"/>
                    </a:lnTo>
                    <a:lnTo>
                      <a:pt x="24" y="72"/>
                    </a:lnTo>
                    <a:lnTo>
                      <a:pt x="24" y="80"/>
                    </a:lnTo>
                    <a:lnTo>
                      <a:pt x="32" y="8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1" name="Freeform 452"/>
              <p:cNvSpPr>
                <a:spLocks/>
              </p:cNvSpPr>
              <p:nvPr/>
            </p:nvSpPr>
            <p:spPr bwMode="auto">
              <a:xfrm>
                <a:off x="5072" y="1320"/>
                <a:ext cx="72" cy="88"/>
              </a:xfrm>
              <a:custGeom>
                <a:avLst/>
                <a:gdLst>
                  <a:gd name="T0" fmla="*/ 72 w 72"/>
                  <a:gd name="T1" fmla="*/ 80 h 88"/>
                  <a:gd name="T2" fmla="*/ 64 w 72"/>
                  <a:gd name="T3" fmla="*/ 80 h 88"/>
                  <a:gd name="T4" fmla="*/ 56 w 72"/>
                  <a:gd name="T5" fmla="*/ 80 h 88"/>
                  <a:gd name="T6" fmla="*/ 40 w 72"/>
                  <a:gd name="T7" fmla="*/ 88 h 88"/>
                  <a:gd name="T8" fmla="*/ 32 w 72"/>
                  <a:gd name="T9" fmla="*/ 80 h 88"/>
                  <a:gd name="T10" fmla="*/ 24 w 72"/>
                  <a:gd name="T11" fmla="*/ 80 h 88"/>
                  <a:gd name="T12" fmla="*/ 16 w 72"/>
                  <a:gd name="T13" fmla="*/ 72 h 88"/>
                  <a:gd name="T14" fmla="*/ 8 w 72"/>
                  <a:gd name="T15" fmla="*/ 72 h 88"/>
                  <a:gd name="T16" fmla="*/ 0 w 72"/>
                  <a:gd name="T17" fmla="*/ 64 h 88"/>
                  <a:gd name="T18" fmla="*/ 0 w 72"/>
                  <a:gd name="T19" fmla="*/ 56 h 88"/>
                  <a:gd name="T20" fmla="*/ 0 w 72"/>
                  <a:gd name="T21" fmla="*/ 48 h 88"/>
                  <a:gd name="T22" fmla="*/ 0 w 72"/>
                  <a:gd name="T23" fmla="*/ 40 h 88"/>
                  <a:gd name="T24" fmla="*/ 8 w 72"/>
                  <a:gd name="T25" fmla="*/ 16 h 88"/>
                  <a:gd name="T26" fmla="*/ 24 w 72"/>
                  <a:gd name="T27" fmla="*/ 0 h 88"/>
                  <a:gd name="T28" fmla="*/ 40 w 72"/>
                  <a:gd name="T29" fmla="*/ 0 h 88"/>
                  <a:gd name="T30" fmla="*/ 56 w 72"/>
                  <a:gd name="T31" fmla="*/ 0 h 88"/>
                  <a:gd name="T32" fmla="*/ 56 w 72"/>
                  <a:gd name="T33" fmla="*/ 0 h 88"/>
                  <a:gd name="T34" fmla="*/ 64 w 72"/>
                  <a:gd name="T35" fmla="*/ 0 h 88"/>
                  <a:gd name="T36" fmla="*/ 72 w 72"/>
                  <a:gd name="T37" fmla="*/ 8 h 88"/>
                  <a:gd name="T38" fmla="*/ 72 w 72"/>
                  <a:gd name="T39" fmla="*/ 8 h 88"/>
                  <a:gd name="T40" fmla="*/ 72 w 72"/>
                  <a:gd name="T41" fmla="*/ 8 h 88"/>
                  <a:gd name="T42" fmla="*/ 64 w 72"/>
                  <a:gd name="T43" fmla="*/ 24 h 88"/>
                  <a:gd name="T44" fmla="*/ 64 w 72"/>
                  <a:gd name="T45" fmla="*/ 24 h 88"/>
                  <a:gd name="T46" fmla="*/ 64 w 72"/>
                  <a:gd name="T47" fmla="*/ 16 h 88"/>
                  <a:gd name="T48" fmla="*/ 64 w 72"/>
                  <a:gd name="T49" fmla="*/ 8 h 88"/>
                  <a:gd name="T50" fmla="*/ 56 w 72"/>
                  <a:gd name="T51" fmla="*/ 8 h 88"/>
                  <a:gd name="T52" fmla="*/ 40 w 72"/>
                  <a:gd name="T53" fmla="*/ 8 h 88"/>
                  <a:gd name="T54" fmla="*/ 32 w 72"/>
                  <a:gd name="T55" fmla="*/ 8 h 88"/>
                  <a:gd name="T56" fmla="*/ 24 w 72"/>
                  <a:gd name="T57" fmla="*/ 8 h 88"/>
                  <a:gd name="T58" fmla="*/ 16 w 72"/>
                  <a:gd name="T59" fmla="*/ 16 h 88"/>
                  <a:gd name="T60" fmla="*/ 16 w 72"/>
                  <a:gd name="T61" fmla="*/ 16 h 88"/>
                  <a:gd name="T62" fmla="*/ 8 w 72"/>
                  <a:gd name="T63" fmla="*/ 24 h 88"/>
                  <a:gd name="T64" fmla="*/ 8 w 72"/>
                  <a:gd name="T65" fmla="*/ 40 h 88"/>
                  <a:gd name="T66" fmla="*/ 8 w 72"/>
                  <a:gd name="T67" fmla="*/ 56 h 88"/>
                  <a:gd name="T68" fmla="*/ 16 w 72"/>
                  <a:gd name="T69" fmla="*/ 64 h 88"/>
                  <a:gd name="T70" fmla="*/ 48 w 72"/>
                  <a:gd name="T71" fmla="*/ 80 h 88"/>
                  <a:gd name="T72" fmla="*/ 56 w 72"/>
                  <a:gd name="T73" fmla="*/ 80 h 88"/>
                  <a:gd name="T74" fmla="*/ 64 w 72"/>
                  <a:gd name="T75" fmla="*/ 72 h 88"/>
                  <a:gd name="T76" fmla="*/ 72 w 72"/>
                  <a:gd name="T77" fmla="*/ 72 h 88"/>
                  <a:gd name="T78" fmla="*/ 72 w 72"/>
                  <a:gd name="T79" fmla="*/ 72 h 8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2"/>
                  <a:gd name="T121" fmla="*/ 0 h 88"/>
                  <a:gd name="T122" fmla="*/ 72 w 72"/>
                  <a:gd name="T123" fmla="*/ 88 h 8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2" h="88">
                    <a:moveTo>
                      <a:pt x="72" y="72"/>
                    </a:moveTo>
                    <a:lnTo>
                      <a:pt x="72" y="80"/>
                    </a:lnTo>
                    <a:lnTo>
                      <a:pt x="64" y="80"/>
                    </a:lnTo>
                    <a:lnTo>
                      <a:pt x="56" y="80"/>
                    </a:lnTo>
                    <a:lnTo>
                      <a:pt x="48" y="80"/>
                    </a:lnTo>
                    <a:lnTo>
                      <a:pt x="40" y="88"/>
                    </a:lnTo>
                    <a:lnTo>
                      <a:pt x="32" y="80"/>
                    </a:lnTo>
                    <a:lnTo>
                      <a:pt x="24" y="80"/>
                    </a:lnTo>
                    <a:lnTo>
                      <a:pt x="16" y="80"/>
                    </a:lnTo>
                    <a:lnTo>
                      <a:pt x="16" y="72"/>
                    </a:lnTo>
                    <a:lnTo>
                      <a:pt x="8" y="72"/>
                    </a:lnTo>
                    <a:lnTo>
                      <a:pt x="0" y="64"/>
                    </a:lnTo>
                    <a:lnTo>
                      <a:pt x="0" y="56"/>
                    </a:lnTo>
                    <a:lnTo>
                      <a:pt x="0" y="48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16"/>
                    </a:lnTo>
                    <a:lnTo>
                      <a:pt x="24" y="0"/>
                    </a:lnTo>
                    <a:lnTo>
                      <a:pt x="40" y="0"/>
                    </a:lnTo>
                    <a:lnTo>
                      <a:pt x="48" y="0"/>
                    </a:lnTo>
                    <a:lnTo>
                      <a:pt x="56" y="0"/>
                    </a:lnTo>
                    <a:lnTo>
                      <a:pt x="64" y="0"/>
                    </a:lnTo>
                    <a:lnTo>
                      <a:pt x="64" y="8"/>
                    </a:lnTo>
                    <a:lnTo>
                      <a:pt x="72" y="8"/>
                    </a:lnTo>
                    <a:lnTo>
                      <a:pt x="64" y="16"/>
                    </a:lnTo>
                    <a:lnTo>
                      <a:pt x="64" y="24"/>
                    </a:lnTo>
                    <a:lnTo>
                      <a:pt x="64" y="16"/>
                    </a:lnTo>
                    <a:lnTo>
                      <a:pt x="64" y="8"/>
                    </a:lnTo>
                    <a:lnTo>
                      <a:pt x="56" y="8"/>
                    </a:lnTo>
                    <a:lnTo>
                      <a:pt x="48" y="8"/>
                    </a:lnTo>
                    <a:lnTo>
                      <a:pt x="40" y="8"/>
                    </a:lnTo>
                    <a:lnTo>
                      <a:pt x="32" y="8"/>
                    </a:lnTo>
                    <a:lnTo>
                      <a:pt x="24" y="8"/>
                    </a:lnTo>
                    <a:lnTo>
                      <a:pt x="16" y="16"/>
                    </a:lnTo>
                    <a:lnTo>
                      <a:pt x="8" y="24"/>
                    </a:lnTo>
                    <a:lnTo>
                      <a:pt x="8" y="32"/>
                    </a:lnTo>
                    <a:lnTo>
                      <a:pt x="8" y="40"/>
                    </a:lnTo>
                    <a:lnTo>
                      <a:pt x="8" y="56"/>
                    </a:lnTo>
                    <a:lnTo>
                      <a:pt x="16" y="64"/>
                    </a:lnTo>
                    <a:lnTo>
                      <a:pt x="32" y="72"/>
                    </a:lnTo>
                    <a:lnTo>
                      <a:pt x="48" y="80"/>
                    </a:lnTo>
                    <a:lnTo>
                      <a:pt x="56" y="80"/>
                    </a:lnTo>
                    <a:lnTo>
                      <a:pt x="64" y="72"/>
                    </a:lnTo>
                    <a:lnTo>
                      <a:pt x="72" y="7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2" name="Freeform 453"/>
              <p:cNvSpPr>
                <a:spLocks/>
              </p:cNvSpPr>
              <p:nvPr/>
            </p:nvSpPr>
            <p:spPr bwMode="auto">
              <a:xfrm>
                <a:off x="5072" y="1320"/>
                <a:ext cx="72" cy="88"/>
              </a:xfrm>
              <a:custGeom>
                <a:avLst/>
                <a:gdLst>
                  <a:gd name="T0" fmla="*/ 72 w 72"/>
                  <a:gd name="T1" fmla="*/ 80 h 88"/>
                  <a:gd name="T2" fmla="*/ 64 w 72"/>
                  <a:gd name="T3" fmla="*/ 80 h 88"/>
                  <a:gd name="T4" fmla="*/ 56 w 72"/>
                  <a:gd name="T5" fmla="*/ 80 h 88"/>
                  <a:gd name="T6" fmla="*/ 48 w 72"/>
                  <a:gd name="T7" fmla="*/ 80 h 88"/>
                  <a:gd name="T8" fmla="*/ 40 w 72"/>
                  <a:gd name="T9" fmla="*/ 88 h 88"/>
                  <a:gd name="T10" fmla="*/ 32 w 72"/>
                  <a:gd name="T11" fmla="*/ 80 h 88"/>
                  <a:gd name="T12" fmla="*/ 24 w 72"/>
                  <a:gd name="T13" fmla="*/ 80 h 88"/>
                  <a:gd name="T14" fmla="*/ 16 w 72"/>
                  <a:gd name="T15" fmla="*/ 80 h 88"/>
                  <a:gd name="T16" fmla="*/ 16 w 72"/>
                  <a:gd name="T17" fmla="*/ 72 h 88"/>
                  <a:gd name="T18" fmla="*/ 8 w 72"/>
                  <a:gd name="T19" fmla="*/ 72 h 88"/>
                  <a:gd name="T20" fmla="*/ 0 w 72"/>
                  <a:gd name="T21" fmla="*/ 64 h 88"/>
                  <a:gd name="T22" fmla="*/ 0 w 72"/>
                  <a:gd name="T23" fmla="*/ 64 h 88"/>
                  <a:gd name="T24" fmla="*/ 0 w 72"/>
                  <a:gd name="T25" fmla="*/ 56 h 88"/>
                  <a:gd name="T26" fmla="*/ 0 w 72"/>
                  <a:gd name="T27" fmla="*/ 48 h 88"/>
                  <a:gd name="T28" fmla="*/ 0 w 72"/>
                  <a:gd name="T29" fmla="*/ 40 h 88"/>
                  <a:gd name="T30" fmla="*/ 0 w 72"/>
                  <a:gd name="T31" fmla="*/ 24 h 88"/>
                  <a:gd name="T32" fmla="*/ 8 w 72"/>
                  <a:gd name="T33" fmla="*/ 16 h 88"/>
                  <a:gd name="T34" fmla="*/ 24 w 72"/>
                  <a:gd name="T35" fmla="*/ 0 h 88"/>
                  <a:gd name="T36" fmla="*/ 40 w 72"/>
                  <a:gd name="T37" fmla="*/ 0 h 88"/>
                  <a:gd name="T38" fmla="*/ 48 w 72"/>
                  <a:gd name="T39" fmla="*/ 0 h 88"/>
                  <a:gd name="T40" fmla="*/ 56 w 72"/>
                  <a:gd name="T41" fmla="*/ 0 h 88"/>
                  <a:gd name="T42" fmla="*/ 56 w 72"/>
                  <a:gd name="T43" fmla="*/ 0 h 88"/>
                  <a:gd name="T44" fmla="*/ 64 w 72"/>
                  <a:gd name="T45" fmla="*/ 0 h 88"/>
                  <a:gd name="T46" fmla="*/ 64 w 72"/>
                  <a:gd name="T47" fmla="*/ 8 h 88"/>
                  <a:gd name="T48" fmla="*/ 72 w 72"/>
                  <a:gd name="T49" fmla="*/ 8 h 88"/>
                  <a:gd name="T50" fmla="*/ 72 w 72"/>
                  <a:gd name="T51" fmla="*/ 8 h 88"/>
                  <a:gd name="T52" fmla="*/ 72 w 72"/>
                  <a:gd name="T53" fmla="*/ 8 h 88"/>
                  <a:gd name="T54" fmla="*/ 64 w 72"/>
                  <a:gd name="T55" fmla="*/ 16 h 88"/>
                  <a:gd name="T56" fmla="*/ 64 w 72"/>
                  <a:gd name="T57" fmla="*/ 24 h 88"/>
                  <a:gd name="T58" fmla="*/ 64 w 72"/>
                  <a:gd name="T59" fmla="*/ 24 h 88"/>
                  <a:gd name="T60" fmla="*/ 64 w 72"/>
                  <a:gd name="T61" fmla="*/ 24 h 88"/>
                  <a:gd name="T62" fmla="*/ 64 w 72"/>
                  <a:gd name="T63" fmla="*/ 16 h 88"/>
                  <a:gd name="T64" fmla="*/ 64 w 72"/>
                  <a:gd name="T65" fmla="*/ 8 h 88"/>
                  <a:gd name="T66" fmla="*/ 56 w 72"/>
                  <a:gd name="T67" fmla="*/ 8 h 88"/>
                  <a:gd name="T68" fmla="*/ 48 w 72"/>
                  <a:gd name="T69" fmla="*/ 8 h 88"/>
                  <a:gd name="T70" fmla="*/ 40 w 72"/>
                  <a:gd name="T71" fmla="*/ 8 h 88"/>
                  <a:gd name="T72" fmla="*/ 32 w 72"/>
                  <a:gd name="T73" fmla="*/ 8 h 88"/>
                  <a:gd name="T74" fmla="*/ 24 w 72"/>
                  <a:gd name="T75" fmla="*/ 8 h 88"/>
                  <a:gd name="T76" fmla="*/ 24 w 72"/>
                  <a:gd name="T77" fmla="*/ 8 h 88"/>
                  <a:gd name="T78" fmla="*/ 16 w 72"/>
                  <a:gd name="T79" fmla="*/ 16 h 88"/>
                  <a:gd name="T80" fmla="*/ 16 w 72"/>
                  <a:gd name="T81" fmla="*/ 16 h 88"/>
                  <a:gd name="T82" fmla="*/ 8 w 72"/>
                  <a:gd name="T83" fmla="*/ 24 h 88"/>
                  <a:gd name="T84" fmla="*/ 8 w 72"/>
                  <a:gd name="T85" fmla="*/ 32 h 88"/>
                  <a:gd name="T86" fmla="*/ 8 w 72"/>
                  <a:gd name="T87" fmla="*/ 40 h 88"/>
                  <a:gd name="T88" fmla="*/ 8 w 72"/>
                  <a:gd name="T89" fmla="*/ 56 h 88"/>
                  <a:gd name="T90" fmla="*/ 16 w 72"/>
                  <a:gd name="T91" fmla="*/ 64 h 88"/>
                  <a:gd name="T92" fmla="*/ 32 w 72"/>
                  <a:gd name="T93" fmla="*/ 72 h 88"/>
                  <a:gd name="T94" fmla="*/ 48 w 72"/>
                  <a:gd name="T95" fmla="*/ 80 h 88"/>
                  <a:gd name="T96" fmla="*/ 56 w 72"/>
                  <a:gd name="T97" fmla="*/ 80 h 88"/>
                  <a:gd name="T98" fmla="*/ 64 w 72"/>
                  <a:gd name="T99" fmla="*/ 72 h 88"/>
                  <a:gd name="T100" fmla="*/ 64 w 72"/>
                  <a:gd name="T101" fmla="*/ 72 h 88"/>
                  <a:gd name="T102" fmla="*/ 72 w 72"/>
                  <a:gd name="T103" fmla="*/ 72 h 88"/>
                  <a:gd name="T104" fmla="*/ 72 w 72"/>
                  <a:gd name="T105" fmla="*/ 72 h 8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2"/>
                  <a:gd name="T160" fmla="*/ 0 h 88"/>
                  <a:gd name="T161" fmla="*/ 72 w 72"/>
                  <a:gd name="T162" fmla="*/ 88 h 8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2" h="88">
                    <a:moveTo>
                      <a:pt x="72" y="72"/>
                    </a:moveTo>
                    <a:lnTo>
                      <a:pt x="72" y="80"/>
                    </a:lnTo>
                    <a:lnTo>
                      <a:pt x="64" y="80"/>
                    </a:lnTo>
                    <a:lnTo>
                      <a:pt x="56" y="80"/>
                    </a:lnTo>
                    <a:lnTo>
                      <a:pt x="48" y="80"/>
                    </a:lnTo>
                    <a:lnTo>
                      <a:pt x="40" y="88"/>
                    </a:lnTo>
                    <a:lnTo>
                      <a:pt x="32" y="80"/>
                    </a:lnTo>
                    <a:lnTo>
                      <a:pt x="24" y="80"/>
                    </a:lnTo>
                    <a:lnTo>
                      <a:pt x="16" y="80"/>
                    </a:lnTo>
                    <a:lnTo>
                      <a:pt x="16" y="72"/>
                    </a:lnTo>
                    <a:lnTo>
                      <a:pt x="8" y="72"/>
                    </a:lnTo>
                    <a:lnTo>
                      <a:pt x="0" y="64"/>
                    </a:lnTo>
                    <a:lnTo>
                      <a:pt x="0" y="56"/>
                    </a:lnTo>
                    <a:lnTo>
                      <a:pt x="0" y="48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16"/>
                    </a:lnTo>
                    <a:lnTo>
                      <a:pt x="24" y="0"/>
                    </a:lnTo>
                    <a:lnTo>
                      <a:pt x="40" y="0"/>
                    </a:lnTo>
                    <a:lnTo>
                      <a:pt x="48" y="0"/>
                    </a:lnTo>
                    <a:lnTo>
                      <a:pt x="56" y="0"/>
                    </a:lnTo>
                    <a:lnTo>
                      <a:pt x="64" y="0"/>
                    </a:lnTo>
                    <a:lnTo>
                      <a:pt x="64" y="8"/>
                    </a:lnTo>
                    <a:lnTo>
                      <a:pt x="72" y="8"/>
                    </a:lnTo>
                    <a:lnTo>
                      <a:pt x="64" y="16"/>
                    </a:lnTo>
                    <a:lnTo>
                      <a:pt x="64" y="24"/>
                    </a:lnTo>
                    <a:lnTo>
                      <a:pt x="64" y="16"/>
                    </a:lnTo>
                    <a:lnTo>
                      <a:pt x="64" y="8"/>
                    </a:lnTo>
                    <a:lnTo>
                      <a:pt x="56" y="8"/>
                    </a:lnTo>
                    <a:lnTo>
                      <a:pt x="48" y="8"/>
                    </a:lnTo>
                    <a:lnTo>
                      <a:pt x="40" y="8"/>
                    </a:lnTo>
                    <a:lnTo>
                      <a:pt x="32" y="8"/>
                    </a:lnTo>
                    <a:lnTo>
                      <a:pt x="24" y="8"/>
                    </a:lnTo>
                    <a:lnTo>
                      <a:pt x="16" y="16"/>
                    </a:lnTo>
                    <a:lnTo>
                      <a:pt x="8" y="24"/>
                    </a:lnTo>
                    <a:lnTo>
                      <a:pt x="8" y="32"/>
                    </a:lnTo>
                    <a:lnTo>
                      <a:pt x="8" y="40"/>
                    </a:lnTo>
                    <a:lnTo>
                      <a:pt x="8" y="56"/>
                    </a:lnTo>
                    <a:lnTo>
                      <a:pt x="16" y="64"/>
                    </a:lnTo>
                    <a:lnTo>
                      <a:pt x="32" y="72"/>
                    </a:lnTo>
                    <a:lnTo>
                      <a:pt x="48" y="80"/>
                    </a:lnTo>
                    <a:lnTo>
                      <a:pt x="56" y="80"/>
                    </a:lnTo>
                    <a:lnTo>
                      <a:pt x="64" y="72"/>
                    </a:lnTo>
                    <a:lnTo>
                      <a:pt x="72" y="72"/>
                    </a:lnTo>
                    <a:close/>
                  </a:path>
                </a:pathLst>
              </a:custGeom>
              <a:noFill/>
              <a:ln w="12700">
                <a:solidFill>
                  <a:srgbClr val="E1534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3" name="Freeform 505"/>
              <p:cNvSpPr>
                <a:spLocks/>
              </p:cNvSpPr>
              <p:nvPr/>
            </p:nvSpPr>
            <p:spPr bwMode="auto">
              <a:xfrm>
                <a:off x="5432" y="1624"/>
                <a:ext cx="32" cy="40"/>
              </a:xfrm>
              <a:custGeom>
                <a:avLst/>
                <a:gdLst>
                  <a:gd name="T0" fmla="*/ 16 w 32"/>
                  <a:gd name="T1" fmla="*/ 0 h 40"/>
                  <a:gd name="T2" fmla="*/ 32 w 32"/>
                  <a:gd name="T3" fmla="*/ 8 h 40"/>
                  <a:gd name="T4" fmla="*/ 16 w 32"/>
                  <a:gd name="T5" fmla="*/ 40 h 40"/>
                  <a:gd name="T6" fmla="*/ 0 w 32"/>
                  <a:gd name="T7" fmla="*/ 32 h 40"/>
                  <a:gd name="T8" fmla="*/ 16 w 32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40"/>
                  <a:gd name="T17" fmla="*/ 32 w 32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40">
                    <a:moveTo>
                      <a:pt x="16" y="0"/>
                    </a:moveTo>
                    <a:lnTo>
                      <a:pt x="32" y="8"/>
                    </a:lnTo>
                    <a:lnTo>
                      <a:pt x="16" y="40"/>
                    </a:lnTo>
                    <a:lnTo>
                      <a:pt x="0" y="3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4" name="Freeform 506"/>
              <p:cNvSpPr>
                <a:spLocks/>
              </p:cNvSpPr>
              <p:nvPr/>
            </p:nvSpPr>
            <p:spPr bwMode="auto">
              <a:xfrm>
                <a:off x="5400" y="1656"/>
                <a:ext cx="48" cy="32"/>
              </a:xfrm>
              <a:custGeom>
                <a:avLst/>
                <a:gdLst>
                  <a:gd name="T0" fmla="*/ 48 w 48"/>
                  <a:gd name="T1" fmla="*/ 16 h 32"/>
                  <a:gd name="T2" fmla="*/ 48 w 48"/>
                  <a:gd name="T3" fmla="*/ 16 h 32"/>
                  <a:gd name="T4" fmla="*/ 8 w 48"/>
                  <a:gd name="T5" fmla="*/ 32 h 32"/>
                  <a:gd name="T6" fmla="*/ 0 w 48"/>
                  <a:gd name="T7" fmla="*/ 16 h 32"/>
                  <a:gd name="T8" fmla="*/ 40 w 48"/>
                  <a:gd name="T9" fmla="*/ 0 h 32"/>
                  <a:gd name="T10" fmla="*/ 48 w 48"/>
                  <a:gd name="T11" fmla="*/ 8 h 32"/>
                  <a:gd name="T12" fmla="*/ 48 w 48"/>
                  <a:gd name="T13" fmla="*/ 8 h 32"/>
                  <a:gd name="T14" fmla="*/ 48 w 48"/>
                  <a:gd name="T15" fmla="*/ 16 h 32"/>
                  <a:gd name="T16" fmla="*/ 48 w 48"/>
                  <a:gd name="T17" fmla="*/ 16 h 32"/>
                  <a:gd name="T18" fmla="*/ 48 w 48"/>
                  <a:gd name="T19" fmla="*/ 16 h 32"/>
                  <a:gd name="T20" fmla="*/ 48 w 48"/>
                  <a:gd name="T21" fmla="*/ 16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8"/>
                  <a:gd name="T34" fmla="*/ 0 h 32"/>
                  <a:gd name="T35" fmla="*/ 48 w 48"/>
                  <a:gd name="T36" fmla="*/ 32 h 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8" h="32">
                    <a:moveTo>
                      <a:pt x="48" y="16"/>
                    </a:moveTo>
                    <a:lnTo>
                      <a:pt x="48" y="16"/>
                    </a:lnTo>
                    <a:lnTo>
                      <a:pt x="8" y="32"/>
                    </a:lnTo>
                    <a:lnTo>
                      <a:pt x="0" y="16"/>
                    </a:lnTo>
                    <a:lnTo>
                      <a:pt x="40" y="0"/>
                    </a:lnTo>
                    <a:lnTo>
                      <a:pt x="48" y="8"/>
                    </a:lnTo>
                    <a:lnTo>
                      <a:pt x="4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5" name="Freeform 507"/>
              <p:cNvSpPr>
                <a:spLocks/>
              </p:cNvSpPr>
              <p:nvPr/>
            </p:nvSpPr>
            <p:spPr bwMode="auto">
              <a:xfrm>
                <a:off x="5360" y="1656"/>
                <a:ext cx="48" cy="32"/>
              </a:xfrm>
              <a:custGeom>
                <a:avLst/>
                <a:gdLst>
                  <a:gd name="T0" fmla="*/ 40 w 48"/>
                  <a:gd name="T1" fmla="*/ 32 h 32"/>
                  <a:gd name="T2" fmla="*/ 40 w 48"/>
                  <a:gd name="T3" fmla="*/ 32 h 32"/>
                  <a:gd name="T4" fmla="*/ 0 w 48"/>
                  <a:gd name="T5" fmla="*/ 16 h 32"/>
                  <a:gd name="T6" fmla="*/ 8 w 48"/>
                  <a:gd name="T7" fmla="*/ 0 h 32"/>
                  <a:gd name="T8" fmla="*/ 48 w 48"/>
                  <a:gd name="T9" fmla="*/ 16 h 32"/>
                  <a:gd name="T10" fmla="*/ 48 w 48"/>
                  <a:gd name="T11" fmla="*/ 32 h 32"/>
                  <a:gd name="T12" fmla="*/ 48 w 48"/>
                  <a:gd name="T13" fmla="*/ 32 h 32"/>
                  <a:gd name="T14" fmla="*/ 40 w 48"/>
                  <a:gd name="T15" fmla="*/ 32 h 32"/>
                  <a:gd name="T16" fmla="*/ 40 w 48"/>
                  <a:gd name="T17" fmla="*/ 32 h 32"/>
                  <a:gd name="T18" fmla="*/ 40 w 48"/>
                  <a:gd name="T19" fmla="*/ 32 h 32"/>
                  <a:gd name="T20" fmla="*/ 40 w 48"/>
                  <a:gd name="T21" fmla="*/ 32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8"/>
                  <a:gd name="T34" fmla="*/ 0 h 32"/>
                  <a:gd name="T35" fmla="*/ 48 w 48"/>
                  <a:gd name="T36" fmla="*/ 32 h 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8" h="32">
                    <a:moveTo>
                      <a:pt x="40" y="32"/>
                    </a:moveTo>
                    <a:lnTo>
                      <a:pt x="40" y="32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48" y="16"/>
                    </a:lnTo>
                    <a:lnTo>
                      <a:pt x="48" y="32"/>
                    </a:lnTo>
                    <a:lnTo>
                      <a:pt x="40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6" name="Freeform 508"/>
              <p:cNvSpPr>
                <a:spLocks/>
              </p:cNvSpPr>
              <p:nvPr/>
            </p:nvSpPr>
            <p:spPr bwMode="auto">
              <a:xfrm>
                <a:off x="5344" y="1624"/>
                <a:ext cx="24" cy="48"/>
              </a:xfrm>
              <a:custGeom>
                <a:avLst/>
                <a:gdLst>
                  <a:gd name="T0" fmla="*/ 16 w 24"/>
                  <a:gd name="T1" fmla="*/ 40 h 48"/>
                  <a:gd name="T2" fmla="*/ 16 w 24"/>
                  <a:gd name="T3" fmla="*/ 40 h 48"/>
                  <a:gd name="T4" fmla="*/ 0 w 24"/>
                  <a:gd name="T5" fmla="*/ 8 h 48"/>
                  <a:gd name="T6" fmla="*/ 8 w 24"/>
                  <a:gd name="T7" fmla="*/ 0 h 48"/>
                  <a:gd name="T8" fmla="*/ 24 w 24"/>
                  <a:gd name="T9" fmla="*/ 32 h 48"/>
                  <a:gd name="T10" fmla="*/ 16 w 24"/>
                  <a:gd name="T11" fmla="*/ 48 h 48"/>
                  <a:gd name="T12" fmla="*/ 16 w 24"/>
                  <a:gd name="T13" fmla="*/ 48 h 48"/>
                  <a:gd name="T14" fmla="*/ 16 w 24"/>
                  <a:gd name="T15" fmla="*/ 48 h 48"/>
                  <a:gd name="T16" fmla="*/ 16 w 24"/>
                  <a:gd name="T17" fmla="*/ 48 h 48"/>
                  <a:gd name="T18" fmla="*/ 16 w 24"/>
                  <a:gd name="T19" fmla="*/ 48 h 48"/>
                  <a:gd name="T20" fmla="*/ 16 w 24"/>
                  <a:gd name="T21" fmla="*/ 40 h 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4"/>
                  <a:gd name="T34" fmla="*/ 0 h 48"/>
                  <a:gd name="T35" fmla="*/ 24 w 24"/>
                  <a:gd name="T36" fmla="*/ 48 h 4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4" h="48">
                    <a:moveTo>
                      <a:pt x="16" y="40"/>
                    </a:moveTo>
                    <a:lnTo>
                      <a:pt x="16" y="40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4" y="32"/>
                    </a:lnTo>
                    <a:lnTo>
                      <a:pt x="16" y="48"/>
                    </a:lnTo>
                    <a:lnTo>
                      <a:pt x="16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7" name="Freeform 509"/>
              <p:cNvSpPr>
                <a:spLocks/>
              </p:cNvSpPr>
              <p:nvPr/>
            </p:nvSpPr>
            <p:spPr bwMode="auto">
              <a:xfrm>
                <a:off x="5336" y="1592"/>
                <a:ext cx="32" cy="40"/>
              </a:xfrm>
              <a:custGeom>
                <a:avLst/>
                <a:gdLst>
                  <a:gd name="T0" fmla="*/ 8 w 32"/>
                  <a:gd name="T1" fmla="*/ 32 h 40"/>
                  <a:gd name="T2" fmla="*/ 8 w 32"/>
                  <a:gd name="T3" fmla="*/ 32 h 40"/>
                  <a:gd name="T4" fmla="*/ 24 w 32"/>
                  <a:gd name="T5" fmla="*/ 0 h 40"/>
                  <a:gd name="T6" fmla="*/ 32 w 32"/>
                  <a:gd name="T7" fmla="*/ 8 h 40"/>
                  <a:gd name="T8" fmla="*/ 16 w 32"/>
                  <a:gd name="T9" fmla="*/ 40 h 40"/>
                  <a:gd name="T10" fmla="*/ 8 w 32"/>
                  <a:gd name="T11" fmla="*/ 40 h 40"/>
                  <a:gd name="T12" fmla="*/ 8 w 32"/>
                  <a:gd name="T13" fmla="*/ 40 h 40"/>
                  <a:gd name="T14" fmla="*/ 0 w 32"/>
                  <a:gd name="T15" fmla="*/ 40 h 40"/>
                  <a:gd name="T16" fmla="*/ 0 w 32"/>
                  <a:gd name="T17" fmla="*/ 40 h 40"/>
                  <a:gd name="T18" fmla="*/ 0 w 32"/>
                  <a:gd name="T19" fmla="*/ 40 h 40"/>
                  <a:gd name="T20" fmla="*/ 0 w 32"/>
                  <a:gd name="T21" fmla="*/ 40 h 40"/>
                  <a:gd name="T22" fmla="*/ 8 w 32"/>
                  <a:gd name="T23" fmla="*/ 32 h 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"/>
                  <a:gd name="T37" fmla="*/ 0 h 40"/>
                  <a:gd name="T38" fmla="*/ 32 w 32"/>
                  <a:gd name="T39" fmla="*/ 40 h 4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" h="40">
                    <a:moveTo>
                      <a:pt x="8" y="32"/>
                    </a:moveTo>
                    <a:lnTo>
                      <a:pt x="8" y="32"/>
                    </a:lnTo>
                    <a:lnTo>
                      <a:pt x="24" y="0"/>
                    </a:lnTo>
                    <a:lnTo>
                      <a:pt x="32" y="8"/>
                    </a:lnTo>
                    <a:lnTo>
                      <a:pt x="16" y="40"/>
                    </a:lnTo>
                    <a:lnTo>
                      <a:pt x="8" y="40"/>
                    </a:lnTo>
                    <a:lnTo>
                      <a:pt x="0" y="40"/>
                    </a:lnTo>
                    <a:lnTo>
                      <a:pt x="8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8" name="Freeform 510"/>
              <p:cNvSpPr>
                <a:spLocks/>
              </p:cNvSpPr>
              <p:nvPr/>
            </p:nvSpPr>
            <p:spPr bwMode="auto">
              <a:xfrm>
                <a:off x="5360" y="1576"/>
                <a:ext cx="48" cy="32"/>
              </a:xfrm>
              <a:custGeom>
                <a:avLst/>
                <a:gdLst>
                  <a:gd name="T0" fmla="*/ 0 w 48"/>
                  <a:gd name="T1" fmla="*/ 16 h 32"/>
                  <a:gd name="T2" fmla="*/ 0 w 48"/>
                  <a:gd name="T3" fmla="*/ 16 h 32"/>
                  <a:gd name="T4" fmla="*/ 40 w 48"/>
                  <a:gd name="T5" fmla="*/ 0 h 32"/>
                  <a:gd name="T6" fmla="*/ 48 w 48"/>
                  <a:gd name="T7" fmla="*/ 16 h 32"/>
                  <a:gd name="T8" fmla="*/ 8 w 48"/>
                  <a:gd name="T9" fmla="*/ 32 h 32"/>
                  <a:gd name="T10" fmla="*/ 0 w 48"/>
                  <a:gd name="T11" fmla="*/ 16 h 32"/>
                  <a:gd name="T12" fmla="*/ 0 w 48"/>
                  <a:gd name="T13" fmla="*/ 16 h 32"/>
                  <a:gd name="T14" fmla="*/ 0 w 48"/>
                  <a:gd name="T15" fmla="*/ 16 h 32"/>
                  <a:gd name="T16" fmla="*/ 0 w 48"/>
                  <a:gd name="T17" fmla="*/ 16 h 32"/>
                  <a:gd name="T18" fmla="*/ 0 w 48"/>
                  <a:gd name="T19" fmla="*/ 16 h 32"/>
                  <a:gd name="T20" fmla="*/ 0 w 48"/>
                  <a:gd name="T21" fmla="*/ 16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8"/>
                  <a:gd name="T34" fmla="*/ 0 h 32"/>
                  <a:gd name="T35" fmla="*/ 48 w 48"/>
                  <a:gd name="T36" fmla="*/ 32 h 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8" h="32">
                    <a:moveTo>
                      <a:pt x="0" y="16"/>
                    </a:moveTo>
                    <a:lnTo>
                      <a:pt x="0" y="16"/>
                    </a:lnTo>
                    <a:lnTo>
                      <a:pt x="40" y="0"/>
                    </a:lnTo>
                    <a:lnTo>
                      <a:pt x="48" y="16"/>
                    </a:lnTo>
                    <a:lnTo>
                      <a:pt x="8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9" name="Freeform 511"/>
              <p:cNvSpPr>
                <a:spLocks/>
              </p:cNvSpPr>
              <p:nvPr/>
            </p:nvSpPr>
            <p:spPr bwMode="auto">
              <a:xfrm>
                <a:off x="5400" y="1576"/>
                <a:ext cx="48" cy="32"/>
              </a:xfrm>
              <a:custGeom>
                <a:avLst/>
                <a:gdLst>
                  <a:gd name="T0" fmla="*/ 8 w 48"/>
                  <a:gd name="T1" fmla="*/ 0 h 32"/>
                  <a:gd name="T2" fmla="*/ 8 w 48"/>
                  <a:gd name="T3" fmla="*/ 0 h 32"/>
                  <a:gd name="T4" fmla="*/ 48 w 48"/>
                  <a:gd name="T5" fmla="*/ 16 h 32"/>
                  <a:gd name="T6" fmla="*/ 40 w 48"/>
                  <a:gd name="T7" fmla="*/ 32 h 32"/>
                  <a:gd name="T8" fmla="*/ 0 w 48"/>
                  <a:gd name="T9" fmla="*/ 16 h 32"/>
                  <a:gd name="T10" fmla="*/ 0 w 48"/>
                  <a:gd name="T11" fmla="*/ 0 h 32"/>
                  <a:gd name="T12" fmla="*/ 0 w 48"/>
                  <a:gd name="T13" fmla="*/ 0 h 32"/>
                  <a:gd name="T14" fmla="*/ 0 w 48"/>
                  <a:gd name="T15" fmla="*/ 0 h 32"/>
                  <a:gd name="T16" fmla="*/ 0 w 48"/>
                  <a:gd name="T17" fmla="*/ 0 h 32"/>
                  <a:gd name="T18" fmla="*/ 8 w 48"/>
                  <a:gd name="T19" fmla="*/ 0 h 32"/>
                  <a:gd name="T20" fmla="*/ 8 w 48"/>
                  <a:gd name="T21" fmla="*/ 0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8"/>
                  <a:gd name="T34" fmla="*/ 0 h 32"/>
                  <a:gd name="T35" fmla="*/ 48 w 48"/>
                  <a:gd name="T36" fmla="*/ 32 h 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8" h="32">
                    <a:moveTo>
                      <a:pt x="8" y="0"/>
                    </a:moveTo>
                    <a:lnTo>
                      <a:pt x="8" y="0"/>
                    </a:lnTo>
                    <a:lnTo>
                      <a:pt x="48" y="16"/>
                    </a:lnTo>
                    <a:lnTo>
                      <a:pt x="40" y="32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0" name="Freeform 512"/>
              <p:cNvSpPr>
                <a:spLocks/>
              </p:cNvSpPr>
              <p:nvPr/>
            </p:nvSpPr>
            <p:spPr bwMode="auto">
              <a:xfrm>
                <a:off x="5432" y="1592"/>
                <a:ext cx="32" cy="40"/>
              </a:xfrm>
              <a:custGeom>
                <a:avLst/>
                <a:gdLst>
                  <a:gd name="T0" fmla="*/ 16 w 32"/>
                  <a:gd name="T1" fmla="*/ 0 h 40"/>
                  <a:gd name="T2" fmla="*/ 16 w 32"/>
                  <a:gd name="T3" fmla="*/ 0 h 40"/>
                  <a:gd name="T4" fmla="*/ 32 w 32"/>
                  <a:gd name="T5" fmla="*/ 32 h 40"/>
                  <a:gd name="T6" fmla="*/ 16 w 32"/>
                  <a:gd name="T7" fmla="*/ 40 h 40"/>
                  <a:gd name="T8" fmla="*/ 0 w 32"/>
                  <a:gd name="T9" fmla="*/ 8 h 40"/>
                  <a:gd name="T10" fmla="*/ 16 w 32"/>
                  <a:gd name="T11" fmla="*/ 0 h 40"/>
                  <a:gd name="T12" fmla="*/ 16 w 32"/>
                  <a:gd name="T13" fmla="*/ 0 h 40"/>
                  <a:gd name="T14" fmla="*/ 16 w 32"/>
                  <a:gd name="T15" fmla="*/ 0 h 40"/>
                  <a:gd name="T16" fmla="*/ 16 w 32"/>
                  <a:gd name="T17" fmla="*/ 0 h 40"/>
                  <a:gd name="T18" fmla="*/ 16 w 32"/>
                  <a:gd name="T19" fmla="*/ 0 h 40"/>
                  <a:gd name="T20" fmla="*/ 16 w 32"/>
                  <a:gd name="T21" fmla="*/ 0 h 4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"/>
                  <a:gd name="T34" fmla="*/ 0 h 40"/>
                  <a:gd name="T35" fmla="*/ 32 w 32"/>
                  <a:gd name="T36" fmla="*/ 40 h 4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" h="40">
                    <a:moveTo>
                      <a:pt x="16" y="0"/>
                    </a:moveTo>
                    <a:lnTo>
                      <a:pt x="16" y="0"/>
                    </a:lnTo>
                    <a:lnTo>
                      <a:pt x="32" y="32"/>
                    </a:lnTo>
                    <a:lnTo>
                      <a:pt x="16" y="40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1" name="Freeform 513"/>
              <p:cNvSpPr>
                <a:spLocks/>
              </p:cNvSpPr>
              <p:nvPr/>
            </p:nvSpPr>
            <p:spPr bwMode="auto">
              <a:xfrm>
                <a:off x="5432" y="1624"/>
                <a:ext cx="32" cy="40"/>
              </a:xfrm>
              <a:custGeom>
                <a:avLst/>
                <a:gdLst>
                  <a:gd name="T0" fmla="*/ 32 w 32"/>
                  <a:gd name="T1" fmla="*/ 8 h 40"/>
                  <a:gd name="T2" fmla="*/ 32 w 32"/>
                  <a:gd name="T3" fmla="*/ 8 h 40"/>
                  <a:gd name="T4" fmla="*/ 16 w 32"/>
                  <a:gd name="T5" fmla="*/ 40 h 40"/>
                  <a:gd name="T6" fmla="*/ 0 w 32"/>
                  <a:gd name="T7" fmla="*/ 32 h 40"/>
                  <a:gd name="T8" fmla="*/ 16 w 32"/>
                  <a:gd name="T9" fmla="*/ 0 h 40"/>
                  <a:gd name="T10" fmla="*/ 32 w 32"/>
                  <a:gd name="T11" fmla="*/ 0 h 40"/>
                  <a:gd name="T12" fmla="*/ 32 w 32"/>
                  <a:gd name="T13" fmla="*/ 0 h 40"/>
                  <a:gd name="T14" fmla="*/ 32 w 32"/>
                  <a:gd name="T15" fmla="*/ 8 h 40"/>
                  <a:gd name="T16" fmla="*/ 32 w 32"/>
                  <a:gd name="T17" fmla="*/ 8 h 40"/>
                  <a:gd name="T18" fmla="*/ 32 w 32"/>
                  <a:gd name="T19" fmla="*/ 8 h 40"/>
                  <a:gd name="T20" fmla="*/ 32 w 32"/>
                  <a:gd name="T21" fmla="*/ 8 h 40"/>
                  <a:gd name="T22" fmla="*/ 32 w 32"/>
                  <a:gd name="T23" fmla="*/ 8 h 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"/>
                  <a:gd name="T37" fmla="*/ 0 h 40"/>
                  <a:gd name="T38" fmla="*/ 32 w 32"/>
                  <a:gd name="T39" fmla="*/ 40 h 4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" h="40">
                    <a:moveTo>
                      <a:pt x="32" y="8"/>
                    </a:moveTo>
                    <a:lnTo>
                      <a:pt x="32" y="8"/>
                    </a:lnTo>
                    <a:lnTo>
                      <a:pt x="16" y="40"/>
                    </a:lnTo>
                    <a:lnTo>
                      <a:pt x="0" y="32"/>
                    </a:lnTo>
                    <a:lnTo>
                      <a:pt x="16" y="0"/>
                    </a:lnTo>
                    <a:lnTo>
                      <a:pt x="32" y="0"/>
                    </a:ln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2" name="Freeform 514"/>
              <p:cNvSpPr>
                <a:spLocks/>
              </p:cNvSpPr>
              <p:nvPr/>
            </p:nvSpPr>
            <p:spPr bwMode="auto">
              <a:xfrm>
                <a:off x="5224" y="1968"/>
                <a:ext cx="32" cy="32"/>
              </a:xfrm>
              <a:custGeom>
                <a:avLst/>
                <a:gdLst>
                  <a:gd name="T0" fmla="*/ 16 w 32"/>
                  <a:gd name="T1" fmla="*/ 0 h 32"/>
                  <a:gd name="T2" fmla="*/ 32 w 32"/>
                  <a:gd name="T3" fmla="*/ 0 h 32"/>
                  <a:gd name="T4" fmla="*/ 16 w 32"/>
                  <a:gd name="T5" fmla="*/ 32 h 32"/>
                  <a:gd name="T6" fmla="*/ 0 w 32"/>
                  <a:gd name="T7" fmla="*/ 32 h 32"/>
                  <a:gd name="T8" fmla="*/ 16 w 32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2"/>
                  <a:gd name="T17" fmla="*/ 32 w 32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2">
                    <a:moveTo>
                      <a:pt x="16" y="0"/>
                    </a:moveTo>
                    <a:lnTo>
                      <a:pt x="32" y="0"/>
                    </a:lnTo>
                    <a:lnTo>
                      <a:pt x="16" y="32"/>
                    </a:lnTo>
                    <a:lnTo>
                      <a:pt x="0" y="3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3" name="Freeform 515"/>
              <p:cNvSpPr>
                <a:spLocks/>
              </p:cNvSpPr>
              <p:nvPr/>
            </p:nvSpPr>
            <p:spPr bwMode="auto">
              <a:xfrm>
                <a:off x="5192" y="1992"/>
                <a:ext cx="48" cy="40"/>
              </a:xfrm>
              <a:custGeom>
                <a:avLst/>
                <a:gdLst>
                  <a:gd name="T0" fmla="*/ 48 w 48"/>
                  <a:gd name="T1" fmla="*/ 16 h 40"/>
                  <a:gd name="T2" fmla="*/ 48 w 48"/>
                  <a:gd name="T3" fmla="*/ 16 h 40"/>
                  <a:gd name="T4" fmla="*/ 8 w 48"/>
                  <a:gd name="T5" fmla="*/ 40 h 40"/>
                  <a:gd name="T6" fmla="*/ 0 w 48"/>
                  <a:gd name="T7" fmla="*/ 24 h 40"/>
                  <a:gd name="T8" fmla="*/ 32 w 48"/>
                  <a:gd name="T9" fmla="*/ 0 h 40"/>
                  <a:gd name="T10" fmla="*/ 48 w 48"/>
                  <a:gd name="T11" fmla="*/ 8 h 40"/>
                  <a:gd name="T12" fmla="*/ 48 w 48"/>
                  <a:gd name="T13" fmla="*/ 8 h 40"/>
                  <a:gd name="T14" fmla="*/ 48 w 48"/>
                  <a:gd name="T15" fmla="*/ 16 h 40"/>
                  <a:gd name="T16" fmla="*/ 48 w 48"/>
                  <a:gd name="T17" fmla="*/ 16 h 40"/>
                  <a:gd name="T18" fmla="*/ 48 w 48"/>
                  <a:gd name="T19" fmla="*/ 16 h 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8"/>
                  <a:gd name="T31" fmla="*/ 0 h 40"/>
                  <a:gd name="T32" fmla="*/ 48 w 48"/>
                  <a:gd name="T33" fmla="*/ 40 h 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8" h="40">
                    <a:moveTo>
                      <a:pt x="48" y="16"/>
                    </a:moveTo>
                    <a:lnTo>
                      <a:pt x="48" y="16"/>
                    </a:lnTo>
                    <a:lnTo>
                      <a:pt x="8" y="40"/>
                    </a:lnTo>
                    <a:lnTo>
                      <a:pt x="0" y="24"/>
                    </a:lnTo>
                    <a:lnTo>
                      <a:pt x="32" y="0"/>
                    </a:lnTo>
                    <a:lnTo>
                      <a:pt x="48" y="8"/>
                    </a:lnTo>
                    <a:lnTo>
                      <a:pt x="4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4" name="Freeform 516"/>
              <p:cNvSpPr>
                <a:spLocks/>
              </p:cNvSpPr>
              <p:nvPr/>
            </p:nvSpPr>
            <p:spPr bwMode="auto">
              <a:xfrm>
                <a:off x="5136" y="2016"/>
                <a:ext cx="64" cy="32"/>
              </a:xfrm>
              <a:custGeom>
                <a:avLst/>
                <a:gdLst>
                  <a:gd name="T0" fmla="*/ 64 w 64"/>
                  <a:gd name="T1" fmla="*/ 16 h 32"/>
                  <a:gd name="T2" fmla="*/ 64 w 64"/>
                  <a:gd name="T3" fmla="*/ 16 h 32"/>
                  <a:gd name="T4" fmla="*/ 8 w 64"/>
                  <a:gd name="T5" fmla="*/ 32 h 32"/>
                  <a:gd name="T6" fmla="*/ 0 w 64"/>
                  <a:gd name="T7" fmla="*/ 16 h 32"/>
                  <a:gd name="T8" fmla="*/ 56 w 64"/>
                  <a:gd name="T9" fmla="*/ 0 h 32"/>
                  <a:gd name="T10" fmla="*/ 64 w 64"/>
                  <a:gd name="T11" fmla="*/ 16 h 32"/>
                  <a:gd name="T12" fmla="*/ 64 w 64"/>
                  <a:gd name="T13" fmla="*/ 16 h 32"/>
                  <a:gd name="T14" fmla="*/ 64 w 64"/>
                  <a:gd name="T15" fmla="*/ 16 h 32"/>
                  <a:gd name="T16" fmla="*/ 64 w 64"/>
                  <a:gd name="T17" fmla="*/ 16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"/>
                  <a:gd name="T28" fmla="*/ 0 h 32"/>
                  <a:gd name="T29" fmla="*/ 64 w 6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" h="32">
                    <a:moveTo>
                      <a:pt x="64" y="16"/>
                    </a:moveTo>
                    <a:lnTo>
                      <a:pt x="64" y="16"/>
                    </a:lnTo>
                    <a:lnTo>
                      <a:pt x="8" y="32"/>
                    </a:lnTo>
                    <a:lnTo>
                      <a:pt x="0" y="16"/>
                    </a:lnTo>
                    <a:lnTo>
                      <a:pt x="56" y="0"/>
                    </a:lnTo>
                    <a:lnTo>
                      <a:pt x="64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5" name="Freeform 517"/>
              <p:cNvSpPr>
                <a:spLocks/>
              </p:cNvSpPr>
              <p:nvPr/>
            </p:nvSpPr>
            <p:spPr bwMode="auto">
              <a:xfrm>
                <a:off x="5072" y="2032"/>
                <a:ext cx="72" cy="24"/>
              </a:xfrm>
              <a:custGeom>
                <a:avLst/>
                <a:gdLst>
                  <a:gd name="T0" fmla="*/ 72 w 72"/>
                  <a:gd name="T1" fmla="*/ 16 h 24"/>
                  <a:gd name="T2" fmla="*/ 72 w 72"/>
                  <a:gd name="T3" fmla="*/ 16 h 24"/>
                  <a:gd name="T4" fmla="*/ 0 w 72"/>
                  <a:gd name="T5" fmla="*/ 24 h 24"/>
                  <a:gd name="T6" fmla="*/ 0 w 72"/>
                  <a:gd name="T7" fmla="*/ 8 h 24"/>
                  <a:gd name="T8" fmla="*/ 72 w 72"/>
                  <a:gd name="T9" fmla="*/ 0 h 24"/>
                  <a:gd name="T10" fmla="*/ 72 w 72"/>
                  <a:gd name="T11" fmla="*/ 16 h 24"/>
                  <a:gd name="T12" fmla="*/ 72 w 72"/>
                  <a:gd name="T13" fmla="*/ 16 h 24"/>
                  <a:gd name="T14" fmla="*/ 72 w 72"/>
                  <a:gd name="T15" fmla="*/ 16 h 24"/>
                  <a:gd name="T16" fmla="*/ 72 w 72"/>
                  <a:gd name="T17" fmla="*/ 16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2"/>
                  <a:gd name="T28" fmla="*/ 0 h 24"/>
                  <a:gd name="T29" fmla="*/ 72 w 7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2" h="24">
                    <a:moveTo>
                      <a:pt x="72" y="16"/>
                    </a:moveTo>
                    <a:lnTo>
                      <a:pt x="72" y="16"/>
                    </a:lnTo>
                    <a:lnTo>
                      <a:pt x="0" y="24"/>
                    </a:lnTo>
                    <a:lnTo>
                      <a:pt x="0" y="8"/>
                    </a:lnTo>
                    <a:lnTo>
                      <a:pt x="72" y="0"/>
                    </a:lnTo>
                    <a:lnTo>
                      <a:pt x="72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6" name="Freeform 518"/>
              <p:cNvSpPr>
                <a:spLocks/>
              </p:cNvSpPr>
              <p:nvPr/>
            </p:nvSpPr>
            <p:spPr bwMode="auto">
              <a:xfrm>
                <a:off x="5008" y="2032"/>
                <a:ext cx="64" cy="24"/>
              </a:xfrm>
              <a:custGeom>
                <a:avLst/>
                <a:gdLst>
                  <a:gd name="T0" fmla="*/ 64 w 64"/>
                  <a:gd name="T1" fmla="*/ 24 h 24"/>
                  <a:gd name="T2" fmla="*/ 64 w 64"/>
                  <a:gd name="T3" fmla="*/ 24 h 24"/>
                  <a:gd name="T4" fmla="*/ 0 w 64"/>
                  <a:gd name="T5" fmla="*/ 16 h 24"/>
                  <a:gd name="T6" fmla="*/ 0 w 64"/>
                  <a:gd name="T7" fmla="*/ 0 h 24"/>
                  <a:gd name="T8" fmla="*/ 64 w 64"/>
                  <a:gd name="T9" fmla="*/ 8 h 24"/>
                  <a:gd name="T10" fmla="*/ 64 w 64"/>
                  <a:gd name="T11" fmla="*/ 24 h 24"/>
                  <a:gd name="T12" fmla="*/ 64 w 64"/>
                  <a:gd name="T13" fmla="*/ 24 h 24"/>
                  <a:gd name="T14" fmla="*/ 64 w 64"/>
                  <a:gd name="T15" fmla="*/ 24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4"/>
                  <a:gd name="T25" fmla="*/ 0 h 24"/>
                  <a:gd name="T26" fmla="*/ 64 w 64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4" h="24">
                    <a:moveTo>
                      <a:pt x="64" y="24"/>
                    </a:moveTo>
                    <a:lnTo>
                      <a:pt x="64" y="24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64" y="8"/>
                    </a:lnTo>
                    <a:lnTo>
                      <a:pt x="64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7" name="Freeform 519"/>
              <p:cNvSpPr>
                <a:spLocks/>
              </p:cNvSpPr>
              <p:nvPr/>
            </p:nvSpPr>
            <p:spPr bwMode="auto">
              <a:xfrm>
                <a:off x="4952" y="2016"/>
                <a:ext cx="56" cy="32"/>
              </a:xfrm>
              <a:custGeom>
                <a:avLst/>
                <a:gdLst>
                  <a:gd name="T0" fmla="*/ 56 w 56"/>
                  <a:gd name="T1" fmla="*/ 32 h 32"/>
                  <a:gd name="T2" fmla="*/ 56 w 56"/>
                  <a:gd name="T3" fmla="*/ 32 h 32"/>
                  <a:gd name="T4" fmla="*/ 0 w 56"/>
                  <a:gd name="T5" fmla="*/ 16 h 32"/>
                  <a:gd name="T6" fmla="*/ 0 w 56"/>
                  <a:gd name="T7" fmla="*/ 0 h 32"/>
                  <a:gd name="T8" fmla="*/ 56 w 56"/>
                  <a:gd name="T9" fmla="*/ 16 h 32"/>
                  <a:gd name="T10" fmla="*/ 56 w 56"/>
                  <a:gd name="T11" fmla="*/ 32 h 32"/>
                  <a:gd name="T12" fmla="*/ 56 w 56"/>
                  <a:gd name="T13" fmla="*/ 32 h 32"/>
                  <a:gd name="T14" fmla="*/ 56 w 56"/>
                  <a:gd name="T15" fmla="*/ 32 h 32"/>
                  <a:gd name="T16" fmla="*/ 56 w 56"/>
                  <a:gd name="T17" fmla="*/ 32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32"/>
                  <a:gd name="T29" fmla="*/ 56 w 56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32">
                    <a:moveTo>
                      <a:pt x="56" y="32"/>
                    </a:moveTo>
                    <a:lnTo>
                      <a:pt x="56" y="32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56" y="16"/>
                    </a:lnTo>
                    <a:lnTo>
                      <a:pt x="56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8" name="Freeform 520"/>
              <p:cNvSpPr>
                <a:spLocks/>
              </p:cNvSpPr>
              <p:nvPr/>
            </p:nvSpPr>
            <p:spPr bwMode="auto">
              <a:xfrm>
                <a:off x="4912" y="1992"/>
                <a:ext cx="48" cy="40"/>
              </a:xfrm>
              <a:custGeom>
                <a:avLst/>
                <a:gdLst>
                  <a:gd name="T0" fmla="*/ 40 w 48"/>
                  <a:gd name="T1" fmla="*/ 40 h 40"/>
                  <a:gd name="T2" fmla="*/ 40 w 48"/>
                  <a:gd name="T3" fmla="*/ 40 h 40"/>
                  <a:gd name="T4" fmla="*/ 0 w 48"/>
                  <a:gd name="T5" fmla="*/ 16 h 40"/>
                  <a:gd name="T6" fmla="*/ 8 w 48"/>
                  <a:gd name="T7" fmla="*/ 0 h 40"/>
                  <a:gd name="T8" fmla="*/ 48 w 48"/>
                  <a:gd name="T9" fmla="*/ 24 h 40"/>
                  <a:gd name="T10" fmla="*/ 40 w 48"/>
                  <a:gd name="T11" fmla="*/ 40 h 40"/>
                  <a:gd name="T12" fmla="*/ 40 w 48"/>
                  <a:gd name="T13" fmla="*/ 40 h 40"/>
                  <a:gd name="T14" fmla="*/ 40 w 48"/>
                  <a:gd name="T15" fmla="*/ 40 h 40"/>
                  <a:gd name="T16" fmla="*/ 40 w 48"/>
                  <a:gd name="T17" fmla="*/ 4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8"/>
                  <a:gd name="T28" fmla="*/ 0 h 40"/>
                  <a:gd name="T29" fmla="*/ 48 w 48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8" h="40">
                    <a:moveTo>
                      <a:pt x="40" y="40"/>
                    </a:moveTo>
                    <a:lnTo>
                      <a:pt x="40" y="40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48" y="24"/>
                    </a:lnTo>
                    <a:lnTo>
                      <a:pt x="40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9" name="Freeform 521"/>
              <p:cNvSpPr>
                <a:spLocks/>
              </p:cNvSpPr>
              <p:nvPr/>
            </p:nvSpPr>
            <p:spPr bwMode="auto">
              <a:xfrm>
                <a:off x="4896" y="1968"/>
                <a:ext cx="24" cy="40"/>
              </a:xfrm>
              <a:custGeom>
                <a:avLst/>
                <a:gdLst>
                  <a:gd name="T0" fmla="*/ 16 w 24"/>
                  <a:gd name="T1" fmla="*/ 32 h 40"/>
                  <a:gd name="T2" fmla="*/ 16 w 24"/>
                  <a:gd name="T3" fmla="*/ 32 h 40"/>
                  <a:gd name="T4" fmla="*/ 0 w 24"/>
                  <a:gd name="T5" fmla="*/ 0 h 40"/>
                  <a:gd name="T6" fmla="*/ 16 w 24"/>
                  <a:gd name="T7" fmla="*/ 0 h 40"/>
                  <a:gd name="T8" fmla="*/ 24 w 24"/>
                  <a:gd name="T9" fmla="*/ 32 h 40"/>
                  <a:gd name="T10" fmla="*/ 16 w 24"/>
                  <a:gd name="T11" fmla="*/ 40 h 40"/>
                  <a:gd name="T12" fmla="*/ 16 w 24"/>
                  <a:gd name="T13" fmla="*/ 40 h 40"/>
                  <a:gd name="T14" fmla="*/ 16 w 24"/>
                  <a:gd name="T15" fmla="*/ 40 h 40"/>
                  <a:gd name="T16" fmla="*/ 16 w 24"/>
                  <a:gd name="T17" fmla="*/ 40 h 40"/>
                  <a:gd name="T18" fmla="*/ 16 w 24"/>
                  <a:gd name="T19" fmla="*/ 32 h 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4"/>
                  <a:gd name="T31" fmla="*/ 0 h 40"/>
                  <a:gd name="T32" fmla="*/ 24 w 24"/>
                  <a:gd name="T33" fmla="*/ 40 h 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4" h="40">
                    <a:moveTo>
                      <a:pt x="16" y="32"/>
                    </a:moveTo>
                    <a:lnTo>
                      <a:pt x="16" y="32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24" y="32"/>
                    </a:lnTo>
                    <a:lnTo>
                      <a:pt x="16" y="40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0" name="Freeform 522"/>
              <p:cNvSpPr>
                <a:spLocks/>
              </p:cNvSpPr>
              <p:nvPr/>
            </p:nvSpPr>
            <p:spPr bwMode="auto">
              <a:xfrm>
                <a:off x="4896" y="1936"/>
                <a:ext cx="24" cy="32"/>
              </a:xfrm>
              <a:custGeom>
                <a:avLst/>
                <a:gdLst>
                  <a:gd name="T0" fmla="*/ 0 w 24"/>
                  <a:gd name="T1" fmla="*/ 32 h 32"/>
                  <a:gd name="T2" fmla="*/ 0 w 24"/>
                  <a:gd name="T3" fmla="*/ 32 h 32"/>
                  <a:gd name="T4" fmla="*/ 16 w 24"/>
                  <a:gd name="T5" fmla="*/ 0 h 32"/>
                  <a:gd name="T6" fmla="*/ 24 w 24"/>
                  <a:gd name="T7" fmla="*/ 8 h 32"/>
                  <a:gd name="T8" fmla="*/ 16 w 24"/>
                  <a:gd name="T9" fmla="*/ 32 h 32"/>
                  <a:gd name="T10" fmla="*/ 0 w 24"/>
                  <a:gd name="T11" fmla="*/ 32 h 32"/>
                  <a:gd name="T12" fmla="*/ 0 w 24"/>
                  <a:gd name="T13" fmla="*/ 32 h 32"/>
                  <a:gd name="T14" fmla="*/ 0 w 24"/>
                  <a:gd name="T15" fmla="*/ 32 h 32"/>
                  <a:gd name="T16" fmla="*/ 0 w 24"/>
                  <a:gd name="T17" fmla="*/ 32 h 32"/>
                  <a:gd name="T18" fmla="*/ 0 w 24"/>
                  <a:gd name="T19" fmla="*/ 32 h 32"/>
                  <a:gd name="T20" fmla="*/ 0 w 24"/>
                  <a:gd name="T21" fmla="*/ 32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4"/>
                  <a:gd name="T34" fmla="*/ 0 h 32"/>
                  <a:gd name="T35" fmla="*/ 24 w 24"/>
                  <a:gd name="T36" fmla="*/ 32 h 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4" h="32">
                    <a:moveTo>
                      <a:pt x="0" y="32"/>
                    </a:moveTo>
                    <a:lnTo>
                      <a:pt x="0" y="32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16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1" name="Freeform 523"/>
              <p:cNvSpPr>
                <a:spLocks/>
              </p:cNvSpPr>
              <p:nvPr/>
            </p:nvSpPr>
            <p:spPr bwMode="auto">
              <a:xfrm>
                <a:off x="4912" y="1904"/>
                <a:ext cx="48" cy="40"/>
              </a:xfrm>
              <a:custGeom>
                <a:avLst/>
                <a:gdLst>
                  <a:gd name="T0" fmla="*/ 0 w 48"/>
                  <a:gd name="T1" fmla="*/ 24 h 40"/>
                  <a:gd name="T2" fmla="*/ 0 w 48"/>
                  <a:gd name="T3" fmla="*/ 24 h 40"/>
                  <a:gd name="T4" fmla="*/ 40 w 48"/>
                  <a:gd name="T5" fmla="*/ 0 h 40"/>
                  <a:gd name="T6" fmla="*/ 48 w 48"/>
                  <a:gd name="T7" fmla="*/ 16 h 40"/>
                  <a:gd name="T8" fmla="*/ 8 w 48"/>
                  <a:gd name="T9" fmla="*/ 40 h 40"/>
                  <a:gd name="T10" fmla="*/ 0 w 48"/>
                  <a:gd name="T11" fmla="*/ 32 h 40"/>
                  <a:gd name="T12" fmla="*/ 0 w 48"/>
                  <a:gd name="T13" fmla="*/ 32 h 40"/>
                  <a:gd name="T14" fmla="*/ 0 w 48"/>
                  <a:gd name="T15" fmla="*/ 32 h 40"/>
                  <a:gd name="T16" fmla="*/ 0 w 48"/>
                  <a:gd name="T17" fmla="*/ 24 h 40"/>
                  <a:gd name="T18" fmla="*/ 0 w 48"/>
                  <a:gd name="T19" fmla="*/ 24 h 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8"/>
                  <a:gd name="T31" fmla="*/ 0 h 40"/>
                  <a:gd name="T32" fmla="*/ 48 w 48"/>
                  <a:gd name="T33" fmla="*/ 40 h 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8" h="40">
                    <a:moveTo>
                      <a:pt x="0" y="24"/>
                    </a:moveTo>
                    <a:lnTo>
                      <a:pt x="0" y="24"/>
                    </a:lnTo>
                    <a:lnTo>
                      <a:pt x="40" y="0"/>
                    </a:lnTo>
                    <a:lnTo>
                      <a:pt x="48" y="16"/>
                    </a:lnTo>
                    <a:lnTo>
                      <a:pt x="8" y="40"/>
                    </a:lnTo>
                    <a:lnTo>
                      <a:pt x="0" y="3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2" name="Freeform 524"/>
              <p:cNvSpPr>
                <a:spLocks/>
              </p:cNvSpPr>
              <p:nvPr/>
            </p:nvSpPr>
            <p:spPr bwMode="auto">
              <a:xfrm>
                <a:off x="4952" y="1888"/>
                <a:ext cx="56" cy="32"/>
              </a:xfrm>
              <a:custGeom>
                <a:avLst/>
                <a:gdLst>
                  <a:gd name="T0" fmla="*/ 0 w 56"/>
                  <a:gd name="T1" fmla="*/ 16 h 32"/>
                  <a:gd name="T2" fmla="*/ 0 w 56"/>
                  <a:gd name="T3" fmla="*/ 16 h 32"/>
                  <a:gd name="T4" fmla="*/ 56 w 56"/>
                  <a:gd name="T5" fmla="*/ 0 h 32"/>
                  <a:gd name="T6" fmla="*/ 56 w 56"/>
                  <a:gd name="T7" fmla="*/ 16 h 32"/>
                  <a:gd name="T8" fmla="*/ 0 w 56"/>
                  <a:gd name="T9" fmla="*/ 32 h 32"/>
                  <a:gd name="T10" fmla="*/ 0 w 56"/>
                  <a:gd name="T11" fmla="*/ 16 h 32"/>
                  <a:gd name="T12" fmla="*/ 0 w 56"/>
                  <a:gd name="T13" fmla="*/ 16 h 32"/>
                  <a:gd name="T14" fmla="*/ 0 w 56"/>
                  <a:gd name="T15" fmla="*/ 16 h 32"/>
                  <a:gd name="T16" fmla="*/ 0 w 56"/>
                  <a:gd name="T17" fmla="*/ 16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32"/>
                  <a:gd name="T29" fmla="*/ 56 w 56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32">
                    <a:moveTo>
                      <a:pt x="0" y="16"/>
                    </a:moveTo>
                    <a:lnTo>
                      <a:pt x="0" y="16"/>
                    </a:lnTo>
                    <a:lnTo>
                      <a:pt x="56" y="0"/>
                    </a:lnTo>
                    <a:lnTo>
                      <a:pt x="56" y="16"/>
                    </a:lnTo>
                    <a:lnTo>
                      <a:pt x="0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3" name="Freeform 525"/>
              <p:cNvSpPr>
                <a:spLocks/>
              </p:cNvSpPr>
              <p:nvPr/>
            </p:nvSpPr>
            <p:spPr bwMode="auto">
              <a:xfrm>
                <a:off x="5008" y="1880"/>
                <a:ext cx="64" cy="24"/>
              </a:xfrm>
              <a:custGeom>
                <a:avLst/>
                <a:gdLst>
                  <a:gd name="T0" fmla="*/ 0 w 64"/>
                  <a:gd name="T1" fmla="*/ 8 h 24"/>
                  <a:gd name="T2" fmla="*/ 0 w 64"/>
                  <a:gd name="T3" fmla="*/ 8 h 24"/>
                  <a:gd name="T4" fmla="*/ 64 w 64"/>
                  <a:gd name="T5" fmla="*/ 0 h 24"/>
                  <a:gd name="T6" fmla="*/ 64 w 64"/>
                  <a:gd name="T7" fmla="*/ 16 h 24"/>
                  <a:gd name="T8" fmla="*/ 0 w 64"/>
                  <a:gd name="T9" fmla="*/ 24 h 24"/>
                  <a:gd name="T10" fmla="*/ 0 w 64"/>
                  <a:gd name="T11" fmla="*/ 8 h 24"/>
                  <a:gd name="T12" fmla="*/ 0 w 64"/>
                  <a:gd name="T13" fmla="*/ 8 h 24"/>
                  <a:gd name="T14" fmla="*/ 0 w 64"/>
                  <a:gd name="T15" fmla="*/ 8 h 24"/>
                  <a:gd name="T16" fmla="*/ 0 w 64"/>
                  <a:gd name="T17" fmla="*/ 8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"/>
                  <a:gd name="T28" fmla="*/ 0 h 24"/>
                  <a:gd name="T29" fmla="*/ 64 w 6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" h="24">
                    <a:moveTo>
                      <a:pt x="0" y="8"/>
                    </a:moveTo>
                    <a:lnTo>
                      <a:pt x="0" y="8"/>
                    </a:lnTo>
                    <a:lnTo>
                      <a:pt x="64" y="0"/>
                    </a:lnTo>
                    <a:lnTo>
                      <a:pt x="64" y="16"/>
                    </a:lnTo>
                    <a:lnTo>
                      <a:pt x="0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4" name="Freeform 526"/>
              <p:cNvSpPr>
                <a:spLocks/>
              </p:cNvSpPr>
              <p:nvPr/>
            </p:nvSpPr>
            <p:spPr bwMode="auto">
              <a:xfrm>
                <a:off x="5072" y="1880"/>
                <a:ext cx="72" cy="24"/>
              </a:xfrm>
              <a:custGeom>
                <a:avLst/>
                <a:gdLst>
                  <a:gd name="T0" fmla="*/ 0 w 72"/>
                  <a:gd name="T1" fmla="*/ 0 h 24"/>
                  <a:gd name="T2" fmla="*/ 0 w 72"/>
                  <a:gd name="T3" fmla="*/ 0 h 24"/>
                  <a:gd name="T4" fmla="*/ 72 w 72"/>
                  <a:gd name="T5" fmla="*/ 8 h 24"/>
                  <a:gd name="T6" fmla="*/ 72 w 72"/>
                  <a:gd name="T7" fmla="*/ 24 h 24"/>
                  <a:gd name="T8" fmla="*/ 0 w 72"/>
                  <a:gd name="T9" fmla="*/ 16 h 24"/>
                  <a:gd name="T10" fmla="*/ 0 w 72"/>
                  <a:gd name="T11" fmla="*/ 0 h 24"/>
                  <a:gd name="T12" fmla="*/ 0 w 72"/>
                  <a:gd name="T13" fmla="*/ 0 h 24"/>
                  <a:gd name="T14" fmla="*/ 0 w 72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24"/>
                  <a:gd name="T26" fmla="*/ 72 w 72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24">
                    <a:moveTo>
                      <a:pt x="0" y="0"/>
                    </a:moveTo>
                    <a:lnTo>
                      <a:pt x="0" y="0"/>
                    </a:lnTo>
                    <a:lnTo>
                      <a:pt x="72" y="8"/>
                    </a:lnTo>
                    <a:lnTo>
                      <a:pt x="72" y="24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5" name="Freeform 527"/>
              <p:cNvSpPr>
                <a:spLocks/>
              </p:cNvSpPr>
              <p:nvPr/>
            </p:nvSpPr>
            <p:spPr bwMode="auto">
              <a:xfrm>
                <a:off x="5136" y="1888"/>
                <a:ext cx="64" cy="32"/>
              </a:xfrm>
              <a:custGeom>
                <a:avLst/>
                <a:gdLst>
                  <a:gd name="T0" fmla="*/ 8 w 64"/>
                  <a:gd name="T1" fmla="*/ 0 h 32"/>
                  <a:gd name="T2" fmla="*/ 8 w 64"/>
                  <a:gd name="T3" fmla="*/ 0 h 32"/>
                  <a:gd name="T4" fmla="*/ 64 w 64"/>
                  <a:gd name="T5" fmla="*/ 16 h 32"/>
                  <a:gd name="T6" fmla="*/ 56 w 64"/>
                  <a:gd name="T7" fmla="*/ 32 h 32"/>
                  <a:gd name="T8" fmla="*/ 0 w 64"/>
                  <a:gd name="T9" fmla="*/ 16 h 32"/>
                  <a:gd name="T10" fmla="*/ 8 w 64"/>
                  <a:gd name="T11" fmla="*/ 0 h 32"/>
                  <a:gd name="T12" fmla="*/ 8 w 64"/>
                  <a:gd name="T13" fmla="*/ 0 h 32"/>
                  <a:gd name="T14" fmla="*/ 8 w 64"/>
                  <a:gd name="T15" fmla="*/ 0 h 32"/>
                  <a:gd name="T16" fmla="*/ 8 w 64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"/>
                  <a:gd name="T28" fmla="*/ 0 h 32"/>
                  <a:gd name="T29" fmla="*/ 64 w 6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" h="32">
                    <a:moveTo>
                      <a:pt x="8" y="0"/>
                    </a:moveTo>
                    <a:lnTo>
                      <a:pt x="8" y="0"/>
                    </a:lnTo>
                    <a:lnTo>
                      <a:pt x="64" y="16"/>
                    </a:lnTo>
                    <a:lnTo>
                      <a:pt x="56" y="32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6" name="Freeform 528"/>
              <p:cNvSpPr>
                <a:spLocks/>
              </p:cNvSpPr>
              <p:nvPr/>
            </p:nvSpPr>
            <p:spPr bwMode="auto">
              <a:xfrm>
                <a:off x="5192" y="1904"/>
                <a:ext cx="48" cy="40"/>
              </a:xfrm>
              <a:custGeom>
                <a:avLst/>
                <a:gdLst>
                  <a:gd name="T0" fmla="*/ 8 w 48"/>
                  <a:gd name="T1" fmla="*/ 0 h 40"/>
                  <a:gd name="T2" fmla="*/ 8 w 48"/>
                  <a:gd name="T3" fmla="*/ 0 h 40"/>
                  <a:gd name="T4" fmla="*/ 48 w 48"/>
                  <a:gd name="T5" fmla="*/ 24 h 40"/>
                  <a:gd name="T6" fmla="*/ 32 w 48"/>
                  <a:gd name="T7" fmla="*/ 40 h 40"/>
                  <a:gd name="T8" fmla="*/ 0 w 48"/>
                  <a:gd name="T9" fmla="*/ 16 h 40"/>
                  <a:gd name="T10" fmla="*/ 8 w 48"/>
                  <a:gd name="T11" fmla="*/ 0 h 40"/>
                  <a:gd name="T12" fmla="*/ 8 w 48"/>
                  <a:gd name="T13" fmla="*/ 0 h 40"/>
                  <a:gd name="T14" fmla="*/ 8 w 48"/>
                  <a:gd name="T15" fmla="*/ 0 h 40"/>
                  <a:gd name="T16" fmla="*/ 8 w 48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8"/>
                  <a:gd name="T28" fmla="*/ 0 h 40"/>
                  <a:gd name="T29" fmla="*/ 48 w 48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8" h="40">
                    <a:moveTo>
                      <a:pt x="8" y="0"/>
                    </a:moveTo>
                    <a:lnTo>
                      <a:pt x="8" y="0"/>
                    </a:lnTo>
                    <a:lnTo>
                      <a:pt x="48" y="24"/>
                    </a:lnTo>
                    <a:lnTo>
                      <a:pt x="32" y="40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7" name="Freeform 529"/>
              <p:cNvSpPr>
                <a:spLocks/>
              </p:cNvSpPr>
              <p:nvPr/>
            </p:nvSpPr>
            <p:spPr bwMode="auto">
              <a:xfrm>
                <a:off x="5224" y="1928"/>
                <a:ext cx="32" cy="40"/>
              </a:xfrm>
              <a:custGeom>
                <a:avLst/>
                <a:gdLst>
                  <a:gd name="T0" fmla="*/ 16 w 32"/>
                  <a:gd name="T1" fmla="*/ 8 h 40"/>
                  <a:gd name="T2" fmla="*/ 16 w 32"/>
                  <a:gd name="T3" fmla="*/ 8 h 40"/>
                  <a:gd name="T4" fmla="*/ 32 w 32"/>
                  <a:gd name="T5" fmla="*/ 40 h 40"/>
                  <a:gd name="T6" fmla="*/ 16 w 32"/>
                  <a:gd name="T7" fmla="*/ 40 h 40"/>
                  <a:gd name="T8" fmla="*/ 0 w 32"/>
                  <a:gd name="T9" fmla="*/ 16 h 40"/>
                  <a:gd name="T10" fmla="*/ 16 w 32"/>
                  <a:gd name="T11" fmla="*/ 0 h 40"/>
                  <a:gd name="T12" fmla="*/ 16 w 32"/>
                  <a:gd name="T13" fmla="*/ 0 h 40"/>
                  <a:gd name="T14" fmla="*/ 16 w 32"/>
                  <a:gd name="T15" fmla="*/ 0 h 40"/>
                  <a:gd name="T16" fmla="*/ 16 w 32"/>
                  <a:gd name="T17" fmla="*/ 8 h 40"/>
                  <a:gd name="T18" fmla="*/ 16 w 32"/>
                  <a:gd name="T19" fmla="*/ 8 h 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"/>
                  <a:gd name="T31" fmla="*/ 0 h 40"/>
                  <a:gd name="T32" fmla="*/ 32 w 32"/>
                  <a:gd name="T33" fmla="*/ 40 h 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" h="40">
                    <a:moveTo>
                      <a:pt x="16" y="8"/>
                    </a:moveTo>
                    <a:lnTo>
                      <a:pt x="16" y="8"/>
                    </a:lnTo>
                    <a:lnTo>
                      <a:pt x="32" y="40"/>
                    </a:lnTo>
                    <a:lnTo>
                      <a:pt x="16" y="40"/>
                    </a:lnTo>
                    <a:lnTo>
                      <a:pt x="0" y="16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8" name="Freeform 530"/>
              <p:cNvSpPr>
                <a:spLocks/>
              </p:cNvSpPr>
              <p:nvPr/>
            </p:nvSpPr>
            <p:spPr bwMode="auto">
              <a:xfrm>
                <a:off x="5224" y="1968"/>
                <a:ext cx="32" cy="32"/>
              </a:xfrm>
              <a:custGeom>
                <a:avLst/>
                <a:gdLst>
                  <a:gd name="T0" fmla="*/ 32 w 32"/>
                  <a:gd name="T1" fmla="*/ 0 h 32"/>
                  <a:gd name="T2" fmla="*/ 32 w 32"/>
                  <a:gd name="T3" fmla="*/ 0 h 32"/>
                  <a:gd name="T4" fmla="*/ 16 w 32"/>
                  <a:gd name="T5" fmla="*/ 32 h 32"/>
                  <a:gd name="T6" fmla="*/ 0 w 32"/>
                  <a:gd name="T7" fmla="*/ 32 h 32"/>
                  <a:gd name="T8" fmla="*/ 16 w 32"/>
                  <a:gd name="T9" fmla="*/ 0 h 32"/>
                  <a:gd name="T10" fmla="*/ 32 w 32"/>
                  <a:gd name="T11" fmla="*/ 0 h 32"/>
                  <a:gd name="T12" fmla="*/ 32 w 32"/>
                  <a:gd name="T13" fmla="*/ 0 h 32"/>
                  <a:gd name="T14" fmla="*/ 32 w 32"/>
                  <a:gd name="T15" fmla="*/ 0 h 32"/>
                  <a:gd name="T16" fmla="*/ 32 w 32"/>
                  <a:gd name="T17" fmla="*/ 0 h 32"/>
                  <a:gd name="T18" fmla="*/ 32 w 32"/>
                  <a:gd name="T19" fmla="*/ 0 h 32"/>
                  <a:gd name="T20" fmla="*/ 32 w 32"/>
                  <a:gd name="T21" fmla="*/ 0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"/>
                  <a:gd name="T34" fmla="*/ 0 h 32"/>
                  <a:gd name="T35" fmla="*/ 32 w 32"/>
                  <a:gd name="T36" fmla="*/ 32 h 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" h="32">
                    <a:moveTo>
                      <a:pt x="32" y="0"/>
                    </a:moveTo>
                    <a:lnTo>
                      <a:pt x="32" y="0"/>
                    </a:lnTo>
                    <a:lnTo>
                      <a:pt x="16" y="32"/>
                    </a:lnTo>
                    <a:lnTo>
                      <a:pt x="0" y="32"/>
                    </a:lnTo>
                    <a:lnTo>
                      <a:pt x="16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9" name="Freeform 532"/>
              <p:cNvSpPr>
                <a:spLocks/>
              </p:cNvSpPr>
              <p:nvPr/>
            </p:nvSpPr>
            <p:spPr bwMode="auto">
              <a:xfrm>
                <a:off x="5000" y="1640"/>
                <a:ext cx="280" cy="248"/>
              </a:xfrm>
              <a:custGeom>
                <a:avLst/>
                <a:gdLst>
                  <a:gd name="T0" fmla="*/ 0 w 280"/>
                  <a:gd name="T1" fmla="*/ 248 h 248"/>
                  <a:gd name="T2" fmla="*/ 0 w 280"/>
                  <a:gd name="T3" fmla="*/ 248 h 248"/>
                  <a:gd name="T4" fmla="*/ 0 w 280"/>
                  <a:gd name="T5" fmla="*/ 248 h 248"/>
                  <a:gd name="T6" fmla="*/ 8 w 280"/>
                  <a:gd name="T7" fmla="*/ 240 h 248"/>
                  <a:gd name="T8" fmla="*/ 8 w 280"/>
                  <a:gd name="T9" fmla="*/ 240 h 248"/>
                  <a:gd name="T10" fmla="*/ 16 w 280"/>
                  <a:gd name="T11" fmla="*/ 232 h 248"/>
                  <a:gd name="T12" fmla="*/ 16 w 280"/>
                  <a:gd name="T13" fmla="*/ 232 h 248"/>
                  <a:gd name="T14" fmla="*/ 24 w 280"/>
                  <a:gd name="T15" fmla="*/ 224 h 248"/>
                  <a:gd name="T16" fmla="*/ 24 w 280"/>
                  <a:gd name="T17" fmla="*/ 224 h 248"/>
                  <a:gd name="T18" fmla="*/ 32 w 280"/>
                  <a:gd name="T19" fmla="*/ 216 h 248"/>
                  <a:gd name="T20" fmla="*/ 32 w 280"/>
                  <a:gd name="T21" fmla="*/ 216 h 248"/>
                  <a:gd name="T22" fmla="*/ 40 w 280"/>
                  <a:gd name="T23" fmla="*/ 200 h 248"/>
                  <a:gd name="T24" fmla="*/ 40 w 280"/>
                  <a:gd name="T25" fmla="*/ 200 h 248"/>
                  <a:gd name="T26" fmla="*/ 56 w 280"/>
                  <a:gd name="T27" fmla="*/ 184 h 248"/>
                  <a:gd name="T28" fmla="*/ 56 w 280"/>
                  <a:gd name="T29" fmla="*/ 184 h 248"/>
                  <a:gd name="T30" fmla="*/ 56 w 280"/>
                  <a:gd name="T31" fmla="*/ 168 h 248"/>
                  <a:gd name="T32" fmla="*/ 56 w 280"/>
                  <a:gd name="T33" fmla="*/ 168 h 248"/>
                  <a:gd name="T34" fmla="*/ 72 w 280"/>
                  <a:gd name="T35" fmla="*/ 160 h 248"/>
                  <a:gd name="T36" fmla="*/ 72 w 280"/>
                  <a:gd name="T37" fmla="*/ 160 h 248"/>
                  <a:gd name="T38" fmla="*/ 88 w 280"/>
                  <a:gd name="T39" fmla="*/ 128 h 248"/>
                  <a:gd name="T40" fmla="*/ 88 w 280"/>
                  <a:gd name="T41" fmla="*/ 128 h 248"/>
                  <a:gd name="T42" fmla="*/ 112 w 280"/>
                  <a:gd name="T43" fmla="*/ 104 h 248"/>
                  <a:gd name="T44" fmla="*/ 112 w 280"/>
                  <a:gd name="T45" fmla="*/ 104 h 248"/>
                  <a:gd name="T46" fmla="*/ 136 w 280"/>
                  <a:gd name="T47" fmla="*/ 80 h 248"/>
                  <a:gd name="T48" fmla="*/ 136 w 280"/>
                  <a:gd name="T49" fmla="*/ 80 h 248"/>
                  <a:gd name="T50" fmla="*/ 160 w 280"/>
                  <a:gd name="T51" fmla="*/ 64 h 248"/>
                  <a:gd name="T52" fmla="*/ 160 w 280"/>
                  <a:gd name="T53" fmla="*/ 64 h 248"/>
                  <a:gd name="T54" fmla="*/ 176 w 280"/>
                  <a:gd name="T55" fmla="*/ 48 h 248"/>
                  <a:gd name="T56" fmla="*/ 176 w 280"/>
                  <a:gd name="T57" fmla="*/ 48 h 248"/>
                  <a:gd name="T58" fmla="*/ 192 w 280"/>
                  <a:gd name="T59" fmla="*/ 40 h 248"/>
                  <a:gd name="T60" fmla="*/ 192 w 280"/>
                  <a:gd name="T61" fmla="*/ 40 h 248"/>
                  <a:gd name="T62" fmla="*/ 216 w 280"/>
                  <a:gd name="T63" fmla="*/ 24 h 248"/>
                  <a:gd name="T64" fmla="*/ 216 w 280"/>
                  <a:gd name="T65" fmla="*/ 24 h 248"/>
                  <a:gd name="T66" fmla="*/ 240 w 280"/>
                  <a:gd name="T67" fmla="*/ 16 h 248"/>
                  <a:gd name="T68" fmla="*/ 240 w 280"/>
                  <a:gd name="T69" fmla="*/ 16 h 248"/>
                  <a:gd name="T70" fmla="*/ 264 w 280"/>
                  <a:gd name="T71" fmla="*/ 8 h 248"/>
                  <a:gd name="T72" fmla="*/ 264 w 280"/>
                  <a:gd name="T73" fmla="*/ 8 h 248"/>
                  <a:gd name="T74" fmla="*/ 280 w 280"/>
                  <a:gd name="T75" fmla="*/ 0 h 24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80"/>
                  <a:gd name="T115" fmla="*/ 0 h 248"/>
                  <a:gd name="T116" fmla="*/ 280 w 280"/>
                  <a:gd name="T117" fmla="*/ 248 h 24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80" h="248">
                    <a:moveTo>
                      <a:pt x="0" y="248"/>
                    </a:moveTo>
                    <a:lnTo>
                      <a:pt x="0" y="248"/>
                    </a:lnTo>
                    <a:lnTo>
                      <a:pt x="8" y="240"/>
                    </a:lnTo>
                    <a:lnTo>
                      <a:pt x="16" y="232"/>
                    </a:lnTo>
                    <a:lnTo>
                      <a:pt x="24" y="224"/>
                    </a:lnTo>
                    <a:lnTo>
                      <a:pt x="32" y="216"/>
                    </a:lnTo>
                    <a:lnTo>
                      <a:pt x="40" y="200"/>
                    </a:lnTo>
                    <a:lnTo>
                      <a:pt x="56" y="184"/>
                    </a:lnTo>
                    <a:lnTo>
                      <a:pt x="56" y="168"/>
                    </a:lnTo>
                    <a:lnTo>
                      <a:pt x="72" y="160"/>
                    </a:lnTo>
                    <a:lnTo>
                      <a:pt x="88" y="128"/>
                    </a:lnTo>
                    <a:lnTo>
                      <a:pt x="112" y="104"/>
                    </a:lnTo>
                    <a:lnTo>
                      <a:pt x="136" y="80"/>
                    </a:lnTo>
                    <a:lnTo>
                      <a:pt x="160" y="64"/>
                    </a:lnTo>
                    <a:lnTo>
                      <a:pt x="176" y="48"/>
                    </a:lnTo>
                    <a:lnTo>
                      <a:pt x="192" y="40"/>
                    </a:lnTo>
                    <a:lnTo>
                      <a:pt x="216" y="24"/>
                    </a:lnTo>
                    <a:lnTo>
                      <a:pt x="240" y="16"/>
                    </a:lnTo>
                    <a:lnTo>
                      <a:pt x="264" y="8"/>
                    </a:lnTo>
                    <a:lnTo>
                      <a:pt x="28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0" name="Freeform 533"/>
              <p:cNvSpPr>
                <a:spLocks/>
              </p:cNvSpPr>
              <p:nvPr/>
            </p:nvSpPr>
            <p:spPr bwMode="auto">
              <a:xfrm>
                <a:off x="5280" y="1616"/>
                <a:ext cx="88" cy="48"/>
              </a:xfrm>
              <a:custGeom>
                <a:avLst/>
                <a:gdLst>
                  <a:gd name="T0" fmla="*/ 24 w 88"/>
                  <a:gd name="T1" fmla="*/ 48 h 48"/>
                  <a:gd name="T2" fmla="*/ 8 w 88"/>
                  <a:gd name="T3" fmla="*/ 32 h 48"/>
                  <a:gd name="T4" fmla="*/ 0 w 88"/>
                  <a:gd name="T5" fmla="*/ 8 h 48"/>
                  <a:gd name="T6" fmla="*/ 0 w 88"/>
                  <a:gd name="T7" fmla="*/ 8 h 48"/>
                  <a:gd name="T8" fmla="*/ 88 w 88"/>
                  <a:gd name="T9" fmla="*/ 0 h 48"/>
                  <a:gd name="T10" fmla="*/ 88 w 88"/>
                  <a:gd name="T11" fmla="*/ 0 h 48"/>
                  <a:gd name="T12" fmla="*/ 24 w 88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8"/>
                  <a:gd name="T22" fmla="*/ 0 h 48"/>
                  <a:gd name="T23" fmla="*/ 88 w 88"/>
                  <a:gd name="T24" fmla="*/ 48 h 4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8" h="48">
                    <a:moveTo>
                      <a:pt x="24" y="48"/>
                    </a:moveTo>
                    <a:lnTo>
                      <a:pt x="8" y="32"/>
                    </a:lnTo>
                    <a:lnTo>
                      <a:pt x="0" y="8"/>
                    </a:lnTo>
                    <a:lnTo>
                      <a:pt x="88" y="0"/>
                    </a:lnTo>
                    <a:lnTo>
                      <a:pt x="24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1" name="Freeform 534"/>
              <p:cNvSpPr>
                <a:spLocks/>
              </p:cNvSpPr>
              <p:nvPr/>
            </p:nvSpPr>
            <p:spPr bwMode="auto">
              <a:xfrm>
                <a:off x="5296" y="1648"/>
                <a:ext cx="88" cy="56"/>
              </a:xfrm>
              <a:custGeom>
                <a:avLst/>
                <a:gdLst>
                  <a:gd name="T0" fmla="*/ 40 w 88"/>
                  <a:gd name="T1" fmla="*/ 56 h 56"/>
                  <a:gd name="T2" fmla="*/ 16 w 88"/>
                  <a:gd name="T3" fmla="*/ 48 h 56"/>
                  <a:gd name="T4" fmla="*/ 0 w 88"/>
                  <a:gd name="T5" fmla="*/ 24 h 56"/>
                  <a:gd name="T6" fmla="*/ 0 w 88"/>
                  <a:gd name="T7" fmla="*/ 24 h 56"/>
                  <a:gd name="T8" fmla="*/ 88 w 88"/>
                  <a:gd name="T9" fmla="*/ 0 h 56"/>
                  <a:gd name="T10" fmla="*/ 88 w 88"/>
                  <a:gd name="T11" fmla="*/ 0 h 56"/>
                  <a:gd name="T12" fmla="*/ 40 w 88"/>
                  <a:gd name="T13" fmla="*/ 56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8"/>
                  <a:gd name="T22" fmla="*/ 0 h 56"/>
                  <a:gd name="T23" fmla="*/ 88 w 88"/>
                  <a:gd name="T24" fmla="*/ 56 h 5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8" h="56">
                    <a:moveTo>
                      <a:pt x="40" y="56"/>
                    </a:moveTo>
                    <a:lnTo>
                      <a:pt x="16" y="48"/>
                    </a:lnTo>
                    <a:lnTo>
                      <a:pt x="0" y="24"/>
                    </a:lnTo>
                    <a:lnTo>
                      <a:pt x="88" y="0"/>
                    </a:lnTo>
                    <a:lnTo>
                      <a:pt x="40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2" name="Freeform 535"/>
              <p:cNvSpPr>
                <a:spLocks/>
              </p:cNvSpPr>
              <p:nvPr/>
            </p:nvSpPr>
            <p:spPr bwMode="auto">
              <a:xfrm>
                <a:off x="5080" y="1688"/>
                <a:ext cx="224" cy="208"/>
              </a:xfrm>
              <a:custGeom>
                <a:avLst/>
                <a:gdLst>
                  <a:gd name="T0" fmla="*/ 0 w 224"/>
                  <a:gd name="T1" fmla="*/ 208 h 208"/>
                  <a:gd name="T2" fmla="*/ 0 w 224"/>
                  <a:gd name="T3" fmla="*/ 208 h 208"/>
                  <a:gd name="T4" fmla="*/ 0 w 224"/>
                  <a:gd name="T5" fmla="*/ 208 h 208"/>
                  <a:gd name="T6" fmla="*/ 24 w 224"/>
                  <a:gd name="T7" fmla="*/ 168 h 208"/>
                  <a:gd name="T8" fmla="*/ 24 w 224"/>
                  <a:gd name="T9" fmla="*/ 168 h 208"/>
                  <a:gd name="T10" fmla="*/ 64 w 224"/>
                  <a:gd name="T11" fmla="*/ 128 h 208"/>
                  <a:gd name="T12" fmla="*/ 64 w 224"/>
                  <a:gd name="T13" fmla="*/ 128 h 208"/>
                  <a:gd name="T14" fmla="*/ 104 w 224"/>
                  <a:gd name="T15" fmla="*/ 96 h 208"/>
                  <a:gd name="T16" fmla="*/ 104 w 224"/>
                  <a:gd name="T17" fmla="*/ 96 h 208"/>
                  <a:gd name="T18" fmla="*/ 136 w 224"/>
                  <a:gd name="T19" fmla="*/ 64 h 208"/>
                  <a:gd name="T20" fmla="*/ 136 w 224"/>
                  <a:gd name="T21" fmla="*/ 64 h 208"/>
                  <a:gd name="T22" fmla="*/ 176 w 224"/>
                  <a:gd name="T23" fmla="*/ 32 h 208"/>
                  <a:gd name="T24" fmla="*/ 176 w 224"/>
                  <a:gd name="T25" fmla="*/ 32 h 208"/>
                  <a:gd name="T26" fmla="*/ 216 w 224"/>
                  <a:gd name="T27" fmla="*/ 8 h 208"/>
                  <a:gd name="T28" fmla="*/ 216 w 224"/>
                  <a:gd name="T29" fmla="*/ 8 h 208"/>
                  <a:gd name="T30" fmla="*/ 224 w 224"/>
                  <a:gd name="T31" fmla="*/ 0 h 20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24"/>
                  <a:gd name="T49" fmla="*/ 0 h 208"/>
                  <a:gd name="T50" fmla="*/ 224 w 224"/>
                  <a:gd name="T51" fmla="*/ 208 h 20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24" h="208">
                    <a:moveTo>
                      <a:pt x="0" y="208"/>
                    </a:moveTo>
                    <a:lnTo>
                      <a:pt x="0" y="208"/>
                    </a:lnTo>
                    <a:lnTo>
                      <a:pt x="24" y="168"/>
                    </a:lnTo>
                    <a:lnTo>
                      <a:pt x="64" y="128"/>
                    </a:lnTo>
                    <a:lnTo>
                      <a:pt x="104" y="96"/>
                    </a:lnTo>
                    <a:lnTo>
                      <a:pt x="136" y="64"/>
                    </a:lnTo>
                    <a:lnTo>
                      <a:pt x="176" y="32"/>
                    </a:lnTo>
                    <a:lnTo>
                      <a:pt x="216" y="8"/>
                    </a:lnTo>
                    <a:lnTo>
                      <a:pt x="224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3" name="Freeform 536"/>
              <p:cNvSpPr>
                <a:spLocks/>
              </p:cNvSpPr>
              <p:nvPr/>
            </p:nvSpPr>
            <p:spPr bwMode="auto">
              <a:xfrm>
                <a:off x="5144" y="1720"/>
                <a:ext cx="256" cy="192"/>
              </a:xfrm>
              <a:custGeom>
                <a:avLst/>
                <a:gdLst>
                  <a:gd name="T0" fmla="*/ 0 w 256"/>
                  <a:gd name="T1" fmla="*/ 192 h 192"/>
                  <a:gd name="T2" fmla="*/ 0 w 256"/>
                  <a:gd name="T3" fmla="*/ 192 h 192"/>
                  <a:gd name="T4" fmla="*/ 0 w 256"/>
                  <a:gd name="T5" fmla="*/ 192 h 192"/>
                  <a:gd name="T6" fmla="*/ 16 w 256"/>
                  <a:gd name="T7" fmla="*/ 176 h 192"/>
                  <a:gd name="T8" fmla="*/ 16 w 256"/>
                  <a:gd name="T9" fmla="*/ 176 h 192"/>
                  <a:gd name="T10" fmla="*/ 40 w 256"/>
                  <a:gd name="T11" fmla="*/ 160 h 192"/>
                  <a:gd name="T12" fmla="*/ 40 w 256"/>
                  <a:gd name="T13" fmla="*/ 160 h 192"/>
                  <a:gd name="T14" fmla="*/ 56 w 256"/>
                  <a:gd name="T15" fmla="*/ 144 h 192"/>
                  <a:gd name="T16" fmla="*/ 56 w 256"/>
                  <a:gd name="T17" fmla="*/ 144 h 192"/>
                  <a:gd name="T18" fmla="*/ 72 w 256"/>
                  <a:gd name="T19" fmla="*/ 136 h 192"/>
                  <a:gd name="T20" fmla="*/ 72 w 256"/>
                  <a:gd name="T21" fmla="*/ 136 h 192"/>
                  <a:gd name="T22" fmla="*/ 96 w 256"/>
                  <a:gd name="T23" fmla="*/ 120 h 192"/>
                  <a:gd name="T24" fmla="*/ 96 w 256"/>
                  <a:gd name="T25" fmla="*/ 120 h 192"/>
                  <a:gd name="T26" fmla="*/ 112 w 256"/>
                  <a:gd name="T27" fmla="*/ 104 h 192"/>
                  <a:gd name="T28" fmla="*/ 112 w 256"/>
                  <a:gd name="T29" fmla="*/ 104 h 192"/>
                  <a:gd name="T30" fmla="*/ 120 w 256"/>
                  <a:gd name="T31" fmla="*/ 96 h 192"/>
                  <a:gd name="T32" fmla="*/ 120 w 256"/>
                  <a:gd name="T33" fmla="*/ 96 h 192"/>
                  <a:gd name="T34" fmla="*/ 144 w 256"/>
                  <a:gd name="T35" fmla="*/ 88 h 192"/>
                  <a:gd name="T36" fmla="*/ 144 w 256"/>
                  <a:gd name="T37" fmla="*/ 88 h 192"/>
                  <a:gd name="T38" fmla="*/ 160 w 256"/>
                  <a:gd name="T39" fmla="*/ 80 h 192"/>
                  <a:gd name="T40" fmla="*/ 160 w 256"/>
                  <a:gd name="T41" fmla="*/ 80 h 192"/>
                  <a:gd name="T42" fmla="*/ 176 w 256"/>
                  <a:gd name="T43" fmla="*/ 64 h 192"/>
                  <a:gd name="T44" fmla="*/ 176 w 256"/>
                  <a:gd name="T45" fmla="*/ 64 h 192"/>
                  <a:gd name="T46" fmla="*/ 192 w 256"/>
                  <a:gd name="T47" fmla="*/ 56 h 192"/>
                  <a:gd name="T48" fmla="*/ 192 w 256"/>
                  <a:gd name="T49" fmla="*/ 56 h 192"/>
                  <a:gd name="T50" fmla="*/ 200 w 256"/>
                  <a:gd name="T51" fmla="*/ 48 h 192"/>
                  <a:gd name="T52" fmla="*/ 200 w 256"/>
                  <a:gd name="T53" fmla="*/ 48 h 192"/>
                  <a:gd name="T54" fmla="*/ 216 w 256"/>
                  <a:gd name="T55" fmla="*/ 40 h 192"/>
                  <a:gd name="T56" fmla="*/ 216 w 256"/>
                  <a:gd name="T57" fmla="*/ 40 h 192"/>
                  <a:gd name="T58" fmla="*/ 224 w 256"/>
                  <a:gd name="T59" fmla="*/ 32 h 192"/>
                  <a:gd name="T60" fmla="*/ 224 w 256"/>
                  <a:gd name="T61" fmla="*/ 32 h 192"/>
                  <a:gd name="T62" fmla="*/ 232 w 256"/>
                  <a:gd name="T63" fmla="*/ 24 h 192"/>
                  <a:gd name="T64" fmla="*/ 232 w 256"/>
                  <a:gd name="T65" fmla="*/ 24 h 192"/>
                  <a:gd name="T66" fmla="*/ 240 w 256"/>
                  <a:gd name="T67" fmla="*/ 16 h 192"/>
                  <a:gd name="T68" fmla="*/ 240 w 256"/>
                  <a:gd name="T69" fmla="*/ 16 h 192"/>
                  <a:gd name="T70" fmla="*/ 248 w 256"/>
                  <a:gd name="T71" fmla="*/ 0 h 192"/>
                  <a:gd name="T72" fmla="*/ 248 w 256"/>
                  <a:gd name="T73" fmla="*/ 0 h 192"/>
                  <a:gd name="T74" fmla="*/ 256 w 256"/>
                  <a:gd name="T75" fmla="*/ 0 h 19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56"/>
                  <a:gd name="T115" fmla="*/ 0 h 192"/>
                  <a:gd name="T116" fmla="*/ 256 w 256"/>
                  <a:gd name="T117" fmla="*/ 192 h 19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56" h="192">
                    <a:moveTo>
                      <a:pt x="0" y="192"/>
                    </a:moveTo>
                    <a:lnTo>
                      <a:pt x="0" y="192"/>
                    </a:lnTo>
                    <a:lnTo>
                      <a:pt x="16" y="176"/>
                    </a:lnTo>
                    <a:lnTo>
                      <a:pt x="40" y="160"/>
                    </a:lnTo>
                    <a:lnTo>
                      <a:pt x="56" y="144"/>
                    </a:lnTo>
                    <a:lnTo>
                      <a:pt x="72" y="136"/>
                    </a:lnTo>
                    <a:lnTo>
                      <a:pt x="96" y="120"/>
                    </a:lnTo>
                    <a:lnTo>
                      <a:pt x="112" y="104"/>
                    </a:lnTo>
                    <a:lnTo>
                      <a:pt x="120" y="96"/>
                    </a:lnTo>
                    <a:lnTo>
                      <a:pt x="144" y="88"/>
                    </a:lnTo>
                    <a:lnTo>
                      <a:pt x="160" y="80"/>
                    </a:lnTo>
                    <a:lnTo>
                      <a:pt x="176" y="64"/>
                    </a:lnTo>
                    <a:lnTo>
                      <a:pt x="192" y="56"/>
                    </a:lnTo>
                    <a:lnTo>
                      <a:pt x="200" y="48"/>
                    </a:lnTo>
                    <a:lnTo>
                      <a:pt x="216" y="40"/>
                    </a:lnTo>
                    <a:lnTo>
                      <a:pt x="224" y="32"/>
                    </a:lnTo>
                    <a:lnTo>
                      <a:pt x="232" y="24"/>
                    </a:lnTo>
                    <a:lnTo>
                      <a:pt x="240" y="16"/>
                    </a:lnTo>
                    <a:lnTo>
                      <a:pt x="248" y="0"/>
                    </a:lnTo>
                    <a:lnTo>
                      <a:pt x="256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4" name="Freeform 537"/>
              <p:cNvSpPr>
                <a:spLocks/>
              </p:cNvSpPr>
              <p:nvPr/>
            </p:nvSpPr>
            <p:spPr bwMode="auto">
              <a:xfrm>
                <a:off x="5368" y="1656"/>
                <a:ext cx="64" cy="64"/>
              </a:xfrm>
              <a:custGeom>
                <a:avLst/>
                <a:gdLst>
                  <a:gd name="T0" fmla="*/ 64 w 64"/>
                  <a:gd name="T1" fmla="*/ 64 h 64"/>
                  <a:gd name="T2" fmla="*/ 32 w 64"/>
                  <a:gd name="T3" fmla="*/ 64 h 64"/>
                  <a:gd name="T4" fmla="*/ 0 w 64"/>
                  <a:gd name="T5" fmla="*/ 64 h 64"/>
                  <a:gd name="T6" fmla="*/ 0 w 64"/>
                  <a:gd name="T7" fmla="*/ 64 h 64"/>
                  <a:gd name="T8" fmla="*/ 40 w 64"/>
                  <a:gd name="T9" fmla="*/ 0 h 64"/>
                  <a:gd name="T10" fmla="*/ 40 w 64"/>
                  <a:gd name="T11" fmla="*/ 0 h 64"/>
                  <a:gd name="T12" fmla="*/ 64 w 64"/>
                  <a:gd name="T13" fmla="*/ 64 h 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"/>
                  <a:gd name="T22" fmla="*/ 0 h 64"/>
                  <a:gd name="T23" fmla="*/ 64 w 64"/>
                  <a:gd name="T24" fmla="*/ 64 h 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" h="64">
                    <a:moveTo>
                      <a:pt x="64" y="64"/>
                    </a:moveTo>
                    <a:lnTo>
                      <a:pt x="32" y="64"/>
                    </a:lnTo>
                    <a:lnTo>
                      <a:pt x="0" y="64"/>
                    </a:lnTo>
                    <a:lnTo>
                      <a:pt x="40" y="0"/>
                    </a:lnTo>
                    <a:lnTo>
                      <a:pt x="64" y="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5" name="Freeform 538"/>
              <p:cNvSpPr>
                <a:spLocks/>
              </p:cNvSpPr>
              <p:nvPr/>
            </p:nvSpPr>
            <p:spPr bwMode="auto">
              <a:xfrm>
                <a:off x="4920" y="1240"/>
                <a:ext cx="352" cy="256"/>
              </a:xfrm>
              <a:custGeom>
                <a:avLst/>
                <a:gdLst>
                  <a:gd name="T0" fmla="*/ 352 w 352"/>
                  <a:gd name="T1" fmla="*/ 128 h 256"/>
                  <a:gd name="T2" fmla="*/ 336 w 352"/>
                  <a:gd name="T3" fmla="*/ 176 h 256"/>
                  <a:gd name="T4" fmla="*/ 304 w 352"/>
                  <a:gd name="T5" fmla="*/ 216 h 256"/>
                  <a:gd name="T6" fmla="*/ 248 w 352"/>
                  <a:gd name="T7" fmla="*/ 248 h 256"/>
                  <a:gd name="T8" fmla="*/ 176 w 352"/>
                  <a:gd name="T9" fmla="*/ 256 h 256"/>
                  <a:gd name="T10" fmla="*/ 176 w 352"/>
                  <a:gd name="T11" fmla="*/ 256 h 256"/>
                  <a:gd name="T12" fmla="*/ 104 w 352"/>
                  <a:gd name="T13" fmla="*/ 248 h 256"/>
                  <a:gd name="T14" fmla="*/ 48 w 352"/>
                  <a:gd name="T15" fmla="*/ 216 h 256"/>
                  <a:gd name="T16" fmla="*/ 8 w 352"/>
                  <a:gd name="T17" fmla="*/ 176 h 256"/>
                  <a:gd name="T18" fmla="*/ 0 w 352"/>
                  <a:gd name="T19" fmla="*/ 128 h 256"/>
                  <a:gd name="T20" fmla="*/ 0 w 352"/>
                  <a:gd name="T21" fmla="*/ 128 h 256"/>
                  <a:gd name="T22" fmla="*/ 8 w 352"/>
                  <a:gd name="T23" fmla="*/ 80 h 256"/>
                  <a:gd name="T24" fmla="*/ 48 w 352"/>
                  <a:gd name="T25" fmla="*/ 40 h 256"/>
                  <a:gd name="T26" fmla="*/ 104 w 352"/>
                  <a:gd name="T27" fmla="*/ 8 h 256"/>
                  <a:gd name="T28" fmla="*/ 176 w 352"/>
                  <a:gd name="T29" fmla="*/ 0 h 256"/>
                  <a:gd name="T30" fmla="*/ 176 w 352"/>
                  <a:gd name="T31" fmla="*/ 0 h 256"/>
                  <a:gd name="T32" fmla="*/ 248 w 352"/>
                  <a:gd name="T33" fmla="*/ 8 h 256"/>
                  <a:gd name="T34" fmla="*/ 304 w 352"/>
                  <a:gd name="T35" fmla="*/ 40 h 256"/>
                  <a:gd name="T36" fmla="*/ 336 w 352"/>
                  <a:gd name="T37" fmla="*/ 80 h 256"/>
                  <a:gd name="T38" fmla="*/ 352 w 352"/>
                  <a:gd name="T39" fmla="*/ 128 h 25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52"/>
                  <a:gd name="T61" fmla="*/ 0 h 256"/>
                  <a:gd name="T62" fmla="*/ 352 w 352"/>
                  <a:gd name="T63" fmla="*/ 256 h 25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52" h="256">
                    <a:moveTo>
                      <a:pt x="352" y="128"/>
                    </a:moveTo>
                    <a:lnTo>
                      <a:pt x="336" y="176"/>
                    </a:lnTo>
                    <a:lnTo>
                      <a:pt x="304" y="216"/>
                    </a:lnTo>
                    <a:lnTo>
                      <a:pt x="248" y="248"/>
                    </a:lnTo>
                    <a:lnTo>
                      <a:pt x="176" y="256"/>
                    </a:lnTo>
                    <a:lnTo>
                      <a:pt x="104" y="248"/>
                    </a:lnTo>
                    <a:lnTo>
                      <a:pt x="48" y="216"/>
                    </a:lnTo>
                    <a:lnTo>
                      <a:pt x="8" y="176"/>
                    </a:lnTo>
                    <a:lnTo>
                      <a:pt x="0" y="128"/>
                    </a:lnTo>
                    <a:lnTo>
                      <a:pt x="8" y="80"/>
                    </a:lnTo>
                    <a:lnTo>
                      <a:pt x="48" y="40"/>
                    </a:lnTo>
                    <a:lnTo>
                      <a:pt x="104" y="8"/>
                    </a:lnTo>
                    <a:lnTo>
                      <a:pt x="176" y="0"/>
                    </a:lnTo>
                    <a:lnTo>
                      <a:pt x="248" y="8"/>
                    </a:lnTo>
                    <a:lnTo>
                      <a:pt x="304" y="40"/>
                    </a:lnTo>
                    <a:lnTo>
                      <a:pt x="336" y="80"/>
                    </a:lnTo>
                    <a:lnTo>
                      <a:pt x="352" y="12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6" name="Freeform 539"/>
              <p:cNvSpPr>
                <a:spLocks/>
              </p:cNvSpPr>
              <p:nvPr/>
            </p:nvSpPr>
            <p:spPr bwMode="auto">
              <a:xfrm>
                <a:off x="5248" y="1368"/>
                <a:ext cx="40" cy="56"/>
              </a:xfrm>
              <a:custGeom>
                <a:avLst/>
                <a:gdLst>
                  <a:gd name="T0" fmla="*/ 16 w 40"/>
                  <a:gd name="T1" fmla="*/ 0 h 56"/>
                  <a:gd name="T2" fmla="*/ 40 w 40"/>
                  <a:gd name="T3" fmla="*/ 0 h 56"/>
                  <a:gd name="T4" fmla="*/ 24 w 40"/>
                  <a:gd name="T5" fmla="*/ 56 h 56"/>
                  <a:gd name="T6" fmla="*/ 0 w 40"/>
                  <a:gd name="T7" fmla="*/ 48 h 56"/>
                  <a:gd name="T8" fmla="*/ 16 w 40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56"/>
                  <a:gd name="T17" fmla="*/ 40 w 40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56">
                    <a:moveTo>
                      <a:pt x="16" y="0"/>
                    </a:moveTo>
                    <a:lnTo>
                      <a:pt x="40" y="0"/>
                    </a:lnTo>
                    <a:lnTo>
                      <a:pt x="24" y="56"/>
                    </a:lnTo>
                    <a:lnTo>
                      <a:pt x="0" y="4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7" name="Freeform 540"/>
              <p:cNvSpPr>
                <a:spLocks/>
              </p:cNvSpPr>
              <p:nvPr/>
            </p:nvSpPr>
            <p:spPr bwMode="auto">
              <a:xfrm>
                <a:off x="5216" y="1408"/>
                <a:ext cx="56" cy="56"/>
              </a:xfrm>
              <a:custGeom>
                <a:avLst/>
                <a:gdLst>
                  <a:gd name="T0" fmla="*/ 56 w 56"/>
                  <a:gd name="T1" fmla="*/ 16 h 56"/>
                  <a:gd name="T2" fmla="*/ 56 w 56"/>
                  <a:gd name="T3" fmla="*/ 16 h 56"/>
                  <a:gd name="T4" fmla="*/ 16 w 56"/>
                  <a:gd name="T5" fmla="*/ 56 h 56"/>
                  <a:gd name="T6" fmla="*/ 0 w 56"/>
                  <a:gd name="T7" fmla="*/ 40 h 56"/>
                  <a:gd name="T8" fmla="*/ 32 w 56"/>
                  <a:gd name="T9" fmla="*/ 0 h 56"/>
                  <a:gd name="T10" fmla="*/ 56 w 56"/>
                  <a:gd name="T11" fmla="*/ 16 h 56"/>
                  <a:gd name="T12" fmla="*/ 56 w 56"/>
                  <a:gd name="T13" fmla="*/ 16 h 56"/>
                  <a:gd name="T14" fmla="*/ 56 w 56"/>
                  <a:gd name="T15" fmla="*/ 16 h 56"/>
                  <a:gd name="T16" fmla="*/ 56 w 56"/>
                  <a:gd name="T17" fmla="*/ 16 h 56"/>
                  <a:gd name="T18" fmla="*/ 56 w 56"/>
                  <a:gd name="T19" fmla="*/ 1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6"/>
                  <a:gd name="T31" fmla="*/ 0 h 56"/>
                  <a:gd name="T32" fmla="*/ 56 w 56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6" h="56">
                    <a:moveTo>
                      <a:pt x="56" y="16"/>
                    </a:moveTo>
                    <a:lnTo>
                      <a:pt x="56" y="16"/>
                    </a:lnTo>
                    <a:lnTo>
                      <a:pt x="16" y="56"/>
                    </a:lnTo>
                    <a:lnTo>
                      <a:pt x="0" y="40"/>
                    </a:lnTo>
                    <a:lnTo>
                      <a:pt x="32" y="0"/>
                    </a:lnTo>
                    <a:lnTo>
                      <a:pt x="56" y="16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8" name="Freeform 541"/>
              <p:cNvSpPr>
                <a:spLocks/>
              </p:cNvSpPr>
              <p:nvPr/>
            </p:nvSpPr>
            <p:spPr bwMode="auto">
              <a:xfrm>
                <a:off x="5160" y="1448"/>
                <a:ext cx="72" cy="48"/>
              </a:xfrm>
              <a:custGeom>
                <a:avLst/>
                <a:gdLst>
                  <a:gd name="T0" fmla="*/ 64 w 72"/>
                  <a:gd name="T1" fmla="*/ 24 h 48"/>
                  <a:gd name="T2" fmla="*/ 64 w 72"/>
                  <a:gd name="T3" fmla="*/ 24 h 48"/>
                  <a:gd name="T4" fmla="*/ 8 w 72"/>
                  <a:gd name="T5" fmla="*/ 48 h 48"/>
                  <a:gd name="T6" fmla="*/ 0 w 72"/>
                  <a:gd name="T7" fmla="*/ 32 h 48"/>
                  <a:gd name="T8" fmla="*/ 56 w 72"/>
                  <a:gd name="T9" fmla="*/ 0 h 48"/>
                  <a:gd name="T10" fmla="*/ 72 w 72"/>
                  <a:gd name="T11" fmla="*/ 16 h 48"/>
                  <a:gd name="T12" fmla="*/ 72 w 72"/>
                  <a:gd name="T13" fmla="*/ 16 h 48"/>
                  <a:gd name="T14" fmla="*/ 72 w 72"/>
                  <a:gd name="T15" fmla="*/ 24 h 48"/>
                  <a:gd name="T16" fmla="*/ 64 w 72"/>
                  <a:gd name="T17" fmla="*/ 24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2"/>
                  <a:gd name="T28" fmla="*/ 0 h 48"/>
                  <a:gd name="T29" fmla="*/ 72 w 72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2" h="48">
                    <a:moveTo>
                      <a:pt x="64" y="24"/>
                    </a:moveTo>
                    <a:lnTo>
                      <a:pt x="64" y="24"/>
                    </a:lnTo>
                    <a:lnTo>
                      <a:pt x="8" y="48"/>
                    </a:lnTo>
                    <a:lnTo>
                      <a:pt x="0" y="32"/>
                    </a:lnTo>
                    <a:lnTo>
                      <a:pt x="56" y="0"/>
                    </a:lnTo>
                    <a:lnTo>
                      <a:pt x="72" y="16"/>
                    </a:lnTo>
                    <a:lnTo>
                      <a:pt x="72" y="24"/>
                    </a:lnTo>
                    <a:lnTo>
                      <a:pt x="64" y="24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9" name="Freeform 542"/>
              <p:cNvSpPr>
                <a:spLocks/>
              </p:cNvSpPr>
              <p:nvPr/>
            </p:nvSpPr>
            <p:spPr bwMode="auto">
              <a:xfrm>
                <a:off x="5096" y="1472"/>
                <a:ext cx="72" cy="40"/>
              </a:xfrm>
              <a:custGeom>
                <a:avLst/>
                <a:gdLst>
                  <a:gd name="T0" fmla="*/ 72 w 72"/>
                  <a:gd name="T1" fmla="*/ 24 h 40"/>
                  <a:gd name="T2" fmla="*/ 72 w 72"/>
                  <a:gd name="T3" fmla="*/ 24 h 40"/>
                  <a:gd name="T4" fmla="*/ 0 w 72"/>
                  <a:gd name="T5" fmla="*/ 40 h 40"/>
                  <a:gd name="T6" fmla="*/ 0 w 72"/>
                  <a:gd name="T7" fmla="*/ 16 h 40"/>
                  <a:gd name="T8" fmla="*/ 64 w 72"/>
                  <a:gd name="T9" fmla="*/ 0 h 40"/>
                  <a:gd name="T10" fmla="*/ 72 w 72"/>
                  <a:gd name="T11" fmla="*/ 24 h 40"/>
                  <a:gd name="T12" fmla="*/ 72 w 72"/>
                  <a:gd name="T13" fmla="*/ 24 h 40"/>
                  <a:gd name="T14" fmla="*/ 72 w 72"/>
                  <a:gd name="T15" fmla="*/ 24 h 40"/>
                  <a:gd name="T16" fmla="*/ 72 w 72"/>
                  <a:gd name="T17" fmla="*/ 24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2"/>
                  <a:gd name="T28" fmla="*/ 0 h 40"/>
                  <a:gd name="T29" fmla="*/ 72 w 72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2" h="40">
                    <a:moveTo>
                      <a:pt x="72" y="24"/>
                    </a:moveTo>
                    <a:lnTo>
                      <a:pt x="72" y="24"/>
                    </a:lnTo>
                    <a:lnTo>
                      <a:pt x="0" y="40"/>
                    </a:lnTo>
                    <a:lnTo>
                      <a:pt x="0" y="16"/>
                    </a:lnTo>
                    <a:lnTo>
                      <a:pt x="64" y="0"/>
                    </a:lnTo>
                    <a:lnTo>
                      <a:pt x="72" y="24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0" name="Freeform 543"/>
              <p:cNvSpPr>
                <a:spLocks/>
              </p:cNvSpPr>
              <p:nvPr/>
            </p:nvSpPr>
            <p:spPr bwMode="auto">
              <a:xfrm>
                <a:off x="5024" y="1472"/>
                <a:ext cx="72" cy="40"/>
              </a:xfrm>
              <a:custGeom>
                <a:avLst/>
                <a:gdLst>
                  <a:gd name="T0" fmla="*/ 72 w 72"/>
                  <a:gd name="T1" fmla="*/ 40 h 40"/>
                  <a:gd name="T2" fmla="*/ 72 w 72"/>
                  <a:gd name="T3" fmla="*/ 40 h 40"/>
                  <a:gd name="T4" fmla="*/ 0 w 72"/>
                  <a:gd name="T5" fmla="*/ 24 h 40"/>
                  <a:gd name="T6" fmla="*/ 8 w 72"/>
                  <a:gd name="T7" fmla="*/ 0 h 40"/>
                  <a:gd name="T8" fmla="*/ 72 w 72"/>
                  <a:gd name="T9" fmla="*/ 16 h 40"/>
                  <a:gd name="T10" fmla="*/ 72 w 72"/>
                  <a:gd name="T11" fmla="*/ 40 h 40"/>
                  <a:gd name="T12" fmla="*/ 72 w 72"/>
                  <a:gd name="T13" fmla="*/ 40 h 40"/>
                  <a:gd name="T14" fmla="*/ 72 w 72"/>
                  <a:gd name="T15" fmla="*/ 40 h 40"/>
                  <a:gd name="T16" fmla="*/ 72 w 72"/>
                  <a:gd name="T17" fmla="*/ 4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2"/>
                  <a:gd name="T28" fmla="*/ 0 h 40"/>
                  <a:gd name="T29" fmla="*/ 72 w 72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2" h="40">
                    <a:moveTo>
                      <a:pt x="72" y="40"/>
                    </a:moveTo>
                    <a:lnTo>
                      <a:pt x="72" y="40"/>
                    </a:lnTo>
                    <a:lnTo>
                      <a:pt x="0" y="24"/>
                    </a:lnTo>
                    <a:lnTo>
                      <a:pt x="8" y="0"/>
                    </a:lnTo>
                    <a:lnTo>
                      <a:pt x="72" y="16"/>
                    </a:lnTo>
                    <a:lnTo>
                      <a:pt x="72" y="4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1" name="Freeform 544"/>
              <p:cNvSpPr>
                <a:spLocks/>
              </p:cNvSpPr>
              <p:nvPr/>
            </p:nvSpPr>
            <p:spPr bwMode="auto">
              <a:xfrm>
                <a:off x="4968" y="1448"/>
                <a:ext cx="64" cy="48"/>
              </a:xfrm>
              <a:custGeom>
                <a:avLst/>
                <a:gdLst>
                  <a:gd name="T0" fmla="*/ 56 w 64"/>
                  <a:gd name="T1" fmla="*/ 48 h 48"/>
                  <a:gd name="T2" fmla="*/ 56 w 64"/>
                  <a:gd name="T3" fmla="*/ 48 h 48"/>
                  <a:gd name="T4" fmla="*/ 0 w 64"/>
                  <a:gd name="T5" fmla="*/ 24 h 48"/>
                  <a:gd name="T6" fmla="*/ 8 w 64"/>
                  <a:gd name="T7" fmla="*/ 0 h 48"/>
                  <a:gd name="T8" fmla="*/ 64 w 64"/>
                  <a:gd name="T9" fmla="*/ 32 h 48"/>
                  <a:gd name="T10" fmla="*/ 56 w 64"/>
                  <a:gd name="T11" fmla="*/ 48 h 48"/>
                  <a:gd name="T12" fmla="*/ 56 w 64"/>
                  <a:gd name="T13" fmla="*/ 48 h 48"/>
                  <a:gd name="T14" fmla="*/ 56 w 64"/>
                  <a:gd name="T15" fmla="*/ 48 h 48"/>
                  <a:gd name="T16" fmla="*/ 56 w 64"/>
                  <a:gd name="T17" fmla="*/ 48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"/>
                  <a:gd name="T28" fmla="*/ 0 h 48"/>
                  <a:gd name="T29" fmla="*/ 64 w 64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" h="48">
                    <a:moveTo>
                      <a:pt x="56" y="48"/>
                    </a:moveTo>
                    <a:lnTo>
                      <a:pt x="56" y="48"/>
                    </a:lnTo>
                    <a:lnTo>
                      <a:pt x="0" y="24"/>
                    </a:lnTo>
                    <a:lnTo>
                      <a:pt x="8" y="0"/>
                    </a:lnTo>
                    <a:lnTo>
                      <a:pt x="64" y="32"/>
                    </a:lnTo>
                    <a:lnTo>
                      <a:pt x="56" y="48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2" name="Freeform 545"/>
              <p:cNvSpPr>
                <a:spLocks/>
              </p:cNvSpPr>
              <p:nvPr/>
            </p:nvSpPr>
            <p:spPr bwMode="auto">
              <a:xfrm>
                <a:off x="4920" y="1408"/>
                <a:ext cx="56" cy="64"/>
              </a:xfrm>
              <a:custGeom>
                <a:avLst/>
                <a:gdLst>
                  <a:gd name="T0" fmla="*/ 40 w 56"/>
                  <a:gd name="T1" fmla="*/ 56 h 64"/>
                  <a:gd name="T2" fmla="*/ 40 w 56"/>
                  <a:gd name="T3" fmla="*/ 56 h 64"/>
                  <a:gd name="T4" fmla="*/ 0 w 56"/>
                  <a:gd name="T5" fmla="*/ 16 h 64"/>
                  <a:gd name="T6" fmla="*/ 24 w 56"/>
                  <a:gd name="T7" fmla="*/ 0 h 64"/>
                  <a:gd name="T8" fmla="*/ 56 w 56"/>
                  <a:gd name="T9" fmla="*/ 40 h 64"/>
                  <a:gd name="T10" fmla="*/ 48 w 56"/>
                  <a:gd name="T11" fmla="*/ 64 h 64"/>
                  <a:gd name="T12" fmla="*/ 48 w 56"/>
                  <a:gd name="T13" fmla="*/ 64 h 64"/>
                  <a:gd name="T14" fmla="*/ 40 w 56"/>
                  <a:gd name="T15" fmla="*/ 64 h 64"/>
                  <a:gd name="T16" fmla="*/ 40 w 56"/>
                  <a:gd name="T17" fmla="*/ 56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64"/>
                  <a:gd name="T29" fmla="*/ 56 w 56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64">
                    <a:moveTo>
                      <a:pt x="40" y="56"/>
                    </a:moveTo>
                    <a:lnTo>
                      <a:pt x="40" y="56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56" y="40"/>
                    </a:lnTo>
                    <a:lnTo>
                      <a:pt x="48" y="64"/>
                    </a:lnTo>
                    <a:lnTo>
                      <a:pt x="40" y="64"/>
                    </a:lnTo>
                    <a:lnTo>
                      <a:pt x="40" y="56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3" name="Freeform 546"/>
              <p:cNvSpPr>
                <a:spLocks/>
              </p:cNvSpPr>
              <p:nvPr/>
            </p:nvSpPr>
            <p:spPr bwMode="auto">
              <a:xfrm>
                <a:off x="4904" y="1368"/>
                <a:ext cx="40" cy="56"/>
              </a:xfrm>
              <a:custGeom>
                <a:avLst/>
                <a:gdLst>
                  <a:gd name="T0" fmla="*/ 16 w 40"/>
                  <a:gd name="T1" fmla="*/ 56 h 56"/>
                  <a:gd name="T2" fmla="*/ 16 w 40"/>
                  <a:gd name="T3" fmla="*/ 56 h 56"/>
                  <a:gd name="T4" fmla="*/ 0 w 40"/>
                  <a:gd name="T5" fmla="*/ 0 h 56"/>
                  <a:gd name="T6" fmla="*/ 24 w 40"/>
                  <a:gd name="T7" fmla="*/ 0 h 56"/>
                  <a:gd name="T8" fmla="*/ 40 w 40"/>
                  <a:gd name="T9" fmla="*/ 48 h 56"/>
                  <a:gd name="T10" fmla="*/ 16 w 40"/>
                  <a:gd name="T11" fmla="*/ 56 h 56"/>
                  <a:gd name="T12" fmla="*/ 16 w 40"/>
                  <a:gd name="T13" fmla="*/ 56 h 56"/>
                  <a:gd name="T14" fmla="*/ 16 w 40"/>
                  <a:gd name="T15" fmla="*/ 56 h 56"/>
                  <a:gd name="T16" fmla="*/ 16 w 40"/>
                  <a:gd name="T17" fmla="*/ 56 h 56"/>
                  <a:gd name="T18" fmla="*/ 16 w 40"/>
                  <a:gd name="T19" fmla="*/ 5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0"/>
                  <a:gd name="T31" fmla="*/ 0 h 56"/>
                  <a:gd name="T32" fmla="*/ 40 w 40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0" h="56">
                    <a:moveTo>
                      <a:pt x="16" y="56"/>
                    </a:moveTo>
                    <a:lnTo>
                      <a:pt x="16" y="56"/>
                    </a:lnTo>
                    <a:lnTo>
                      <a:pt x="0" y="0"/>
                    </a:lnTo>
                    <a:lnTo>
                      <a:pt x="24" y="0"/>
                    </a:lnTo>
                    <a:lnTo>
                      <a:pt x="40" y="48"/>
                    </a:lnTo>
                    <a:lnTo>
                      <a:pt x="16" y="56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4" name="Freeform 547"/>
              <p:cNvSpPr>
                <a:spLocks/>
              </p:cNvSpPr>
              <p:nvPr/>
            </p:nvSpPr>
            <p:spPr bwMode="auto">
              <a:xfrm>
                <a:off x="4904" y="1312"/>
                <a:ext cx="40" cy="56"/>
              </a:xfrm>
              <a:custGeom>
                <a:avLst/>
                <a:gdLst>
                  <a:gd name="T0" fmla="*/ 0 w 40"/>
                  <a:gd name="T1" fmla="*/ 56 h 56"/>
                  <a:gd name="T2" fmla="*/ 0 w 40"/>
                  <a:gd name="T3" fmla="*/ 56 h 56"/>
                  <a:gd name="T4" fmla="*/ 16 w 40"/>
                  <a:gd name="T5" fmla="*/ 0 h 56"/>
                  <a:gd name="T6" fmla="*/ 40 w 40"/>
                  <a:gd name="T7" fmla="*/ 8 h 56"/>
                  <a:gd name="T8" fmla="*/ 24 w 40"/>
                  <a:gd name="T9" fmla="*/ 56 h 56"/>
                  <a:gd name="T10" fmla="*/ 0 w 40"/>
                  <a:gd name="T11" fmla="*/ 56 h 56"/>
                  <a:gd name="T12" fmla="*/ 0 w 40"/>
                  <a:gd name="T13" fmla="*/ 56 h 56"/>
                  <a:gd name="T14" fmla="*/ 0 w 40"/>
                  <a:gd name="T15" fmla="*/ 56 h 56"/>
                  <a:gd name="T16" fmla="*/ 0 w 40"/>
                  <a:gd name="T17" fmla="*/ 56 h 56"/>
                  <a:gd name="T18" fmla="*/ 0 w 40"/>
                  <a:gd name="T19" fmla="*/ 5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0"/>
                  <a:gd name="T31" fmla="*/ 0 h 56"/>
                  <a:gd name="T32" fmla="*/ 40 w 40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0" h="56">
                    <a:moveTo>
                      <a:pt x="0" y="56"/>
                    </a:moveTo>
                    <a:lnTo>
                      <a:pt x="0" y="56"/>
                    </a:lnTo>
                    <a:lnTo>
                      <a:pt x="16" y="0"/>
                    </a:lnTo>
                    <a:lnTo>
                      <a:pt x="40" y="8"/>
                    </a:lnTo>
                    <a:lnTo>
                      <a:pt x="24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5" name="Freeform 548"/>
              <p:cNvSpPr>
                <a:spLocks/>
              </p:cNvSpPr>
              <p:nvPr/>
            </p:nvSpPr>
            <p:spPr bwMode="auto">
              <a:xfrm>
                <a:off x="4920" y="1272"/>
                <a:ext cx="56" cy="56"/>
              </a:xfrm>
              <a:custGeom>
                <a:avLst/>
                <a:gdLst>
                  <a:gd name="T0" fmla="*/ 0 w 56"/>
                  <a:gd name="T1" fmla="*/ 40 h 56"/>
                  <a:gd name="T2" fmla="*/ 0 w 56"/>
                  <a:gd name="T3" fmla="*/ 40 h 56"/>
                  <a:gd name="T4" fmla="*/ 40 w 56"/>
                  <a:gd name="T5" fmla="*/ 0 h 56"/>
                  <a:gd name="T6" fmla="*/ 56 w 56"/>
                  <a:gd name="T7" fmla="*/ 16 h 56"/>
                  <a:gd name="T8" fmla="*/ 24 w 56"/>
                  <a:gd name="T9" fmla="*/ 56 h 56"/>
                  <a:gd name="T10" fmla="*/ 0 w 56"/>
                  <a:gd name="T11" fmla="*/ 40 h 56"/>
                  <a:gd name="T12" fmla="*/ 0 w 56"/>
                  <a:gd name="T13" fmla="*/ 40 h 56"/>
                  <a:gd name="T14" fmla="*/ 0 w 56"/>
                  <a:gd name="T15" fmla="*/ 40 h 56"/>
                  <a:gd name="T16" fmla="*/ 0 w 56"/>
                  <a:gd name="T17" fmla="*/ 40 h 56"/>
                  <a:gd name="T18" fmla="*/ 0 w 56"/>
                  <a:gd name="T19" fmla="*/ 40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6"/>
                  <a:gd name="T31" fmla="*/ 0 h 56"/>
                  <a:gd name="T32" fmla="*/ 56 w 56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6" h="56">
                    <a:moveTo>
                      <a:pt x="0" y="40"/>
                    </a:moveTo>
                    <a:lnTo>
                      <a:pt x="0" y="40"/>
                    </a:lnTo>
                    <a:lnTo>
                      <a:pt x="40" y="0"/>
                    </a:lnTo>
                    <a:lnTo>
                      <a:pt x="56" y="16"/>
                    </a:lnTo>
                    <a:lnTo>
                      <a:pt x="24" y="56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6" name="Freeform 549"/>
              <p:cNvSpPr>
                <a:spLocks/>
              </p:cNvSpPr>
              <p:nvPr/>
            </p:nvSpPr>
            <p:spPr bwMode="auto">
              <a:xfrm>
                <a:off x="4960" y="1240"/>
                <a:ext cx="72" cy="48"/>
              </a:xfrm>
              <a:custGeom>
                <a:avLst/>
                <a:gdLst>
                  <a:gd name="T0" fmla="*/ 8 w 72"/>
                  <a:gd name="T1" fmla="*/ 24 h 48"/>
                  <a:gd name="T2" fmla="*/ 8 w 72"/>
                  <a:gd name="T3" fmla="*/ 24 h 48"/>
                  <a:gd name="T4" fmla="*/ 64 w 72"/>
                  <a:gd name="T5" fmla="*/ 0 h 48"/>
                  <a:gd name="T6" fmla="*/ 72 w 72"/>
                  <a:gd name="T7" fmla="*/ 24 h 48"/>
                  <a:gd name="T8" fmla="*/ 16 w 72"/>
                  <a:gd name="T9" fmla="*/ 48 h 48"/>
                  <a:gd name="T10" fmla="*/ 0 w 72"/>
                  <a:gd name="T11" fmla="*/ 32 h 48"/>
                  <a:gd name="T12" fmla="*/ 0 w 72"/>
                  <a:gd name="T13" fmla="*/ 32 h 48"/>
                  <a:gd name="T14" fmla="*/ 0 w 72"/>
                  <a:gd name="T15" fmla="*/ 24 h 48"/>
                  <a:gd name="T16" fmla="*/ 8 w 72"/>
                  <a:gd name="T17" fmla="*/ 24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2"/>
                  <a:gd name="T28" fmla="*/ 0 h 48"/>
                  <a:gd name="T29" fmla="*/ 72 w 72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2" h="48">
                    <a:moveTo>
                      <a:pt x="8" y="24"/>
                    </a:moveTo>
                    <a:lnTo>
                      <a:pt x="8" y="24"/>
                    </a:lnTo>
                    <a:lnTo>
                      <a:pt x="64" y="0"/>
                    </a:lnTo>
                    <a:lnTo>
                      <a:pt x="72" y="24"/>
                    </a:lnTo>
                    <a:lnTo>
                      <a:pt x="16" y="48"/>
                    </a:lnTo>
                    <a:lnTo>
                      <a:pt x="0" y="32"/>
                    </a:lnTo>
                    <a:lnTo>
                      <a:pt x="0" y="24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7" name="Freeform 550"/>
              <p:cNvSpPr>
                <a:spLocks/>
              </p:cNvSpPr>
              <p:nvPr/>
            </p:nvSpPr>
            <p:spPr bwMode="auto">
              <a:xfrm>
                <a:off x="5024" y="1224"/>
                <a:ext cx="72" cy="40"/>
              </a:xfrm>
              <a:custGeom>
                <a:avLst/>
                <a:gdLst>
                  <a:gd name="T0" fmla="*/ 0 w 72"/>
                  <a:gd name="T1" fmla="*/ 16 h 40"/>
                  <a:gd name="T2" fmla="*/ 0 w 72"/>
                  <a:gd name="T3" fmla="*/ 16 h 40"/>
                  <a:gd name="T4" fmla="*/ 72 w 72"/>
                  <a:gd name="T5" fmla="*/ 0 h 40"/>
                  <a:gd name="T6" fmla="*/ 72 w 72"/>
                  <a:gd name="T7" fmla="*/ 24 h 40"/>
                  <a:gd name="T8" fmla="*/ 8 w 72"/>
                  <a:gd name="T9" fmla="*/ 40 h 40"/>
                  <a:gd name="T10" fmla="*/ 0 w 72"/>
                  <a:gd name="T11" fmla="*/ 16 h 40"/>
                  <a:gd name="T12" fmla="*/ 0 w 72"/>
                  <a:gd name="T13" fmla="*/ 16 h 40"/>
                  <a:gd name="T14" fmla="*/ 0 w 72"/>
                  <a:gd name="T15" fmla="*/ 16 h 40"/>
                  <a:gd name="T16" fmla="*/ 0 w 72"/>
                  <a:gd name="T17" fmla="*/ 16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2"/>
                  <a:gd name="T28" fmla="*/ 0 h 40"/>
                  <a:gd name="T29" fmla="*/ 72 w 72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2" h="40">
                    <a:moveTo>
                      <a:pt x="0" y="16"/>
                    </a:moveTo>
                    <a:lnTo>
                      <a:pt x="0" y="16"/>
                    </a:lnTo>
                    <a:lnTo>
                      <a:pt x="72" y="0"/>
                    </a:lnTo>
                    <a:lnTo>
                      <a:pt x="72" y="24"/>
                    </a:lnTo>
                    <a:lnTo>
                      <a:pt x="8" y="4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8" name="Freeform 551"/>
              <p:cNvSpPr>
                <a:spLocks/>
              </p:cNvSpPr>
              <p:nvPr/>
            </p:nvSpPr>
            <p:spPr bwMode="auto">
              <a:xfrm>
                <a:off x="5096" y="1224"/>
                <a:ext cx="72" cy="40"/>
              </a:xfrm>
              <a:custGeom>
                <a:avLst/>
                <a:gdLst>
                  <a:gd name="T0" fmla="*/ 0 w 72"/>
                  <a:gd name="T1" fmla="*/ 0 h 40"/>
                  <a:gd name="T2" fmla="*/ 0 w 72"/>
                  <a:gd name="T3" fmla="*/ 0 h 40"/>
                  <a:gd name="T4" fmla="*/ 72 w 72"/>
                  <a:gd name="T5" fmla="*/ 16 h 40"/>
                  <a:gd name="T6" fmla="*/ 64 w 72"/>
                  <a:gd name="T7" fmla="*/ 40 h 40"/>
                  <a:gd name="T8" fmla="*/ 0 w 72"/>
                  <a:gd name="T9" fmla="*/ 24 h 40"/>
                  <a:gd name="T10" fmla="*/ 0 w 72"/>
                  <a:gd name="T11" fmla="*/ 0 h 40"/>
                  <a:gd name="T12" fmla="*/ 0 w 72"/>
                  <a:gd name="T13" fmla="*/ 0 h 40"/>
                  <a:gd name="T14" fmla="*/ 0 w 72"/>
                  <a:gd name="T15" fmla="*/ 0 h 40"/>
                  <a:gd name="T16" fmla="*/ 0 w 72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2"/>
                  <a:gd name="T28" fmla="*/ 0 h 40"/>
                  <a:gd name="T29" fmla="*/ 72 w 72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2" h="40">
                    <a:moveTo>
                      <a:pt x="0" y="0"/>
                    </a:moveTo>
                    <a:lnTo>
                      <a:pt x="0" y="0"/>
                    </a:lnTo>
                    <a:lnTo>
                      <a:pt x="72" y="16"/>
                    </a:lnTo>
                    <a:lnTo>
                      <a:pt x="64" y="40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9" name="Freeform 552"/>
              <p:cNvSpPr>
                <a:spLocks/>
              </p:cNvSpPr>
              <p:nvPr/>
            </p:nvSpPr>
            <p:spPr bwMode="auto">
              <a:xfrm>
                <a:off x="5160" y="1240"/>
                <a:ext cx="64" cy="48"/>
              </a:xfrm>
              <a:custGeom>
                <a:avLst/>
                <a:gdLst>
                  <a:gd name="T0" fmla="*/ 8 w 64"/>
                  <a:gd name="T1" fmla="*/ 0 h 48"/>
                  <a:gd name="T2" fmla="*/ 8 w 64"/>
                  <a:gd name="T3" fmla="*/ 0 h 48"/>
                  <a:gd name="T4" fmla="*/ 64 w 64"/>
                  <a:gd name="T5" fmla="*/ 24 h 48"/>
                  <a:gd name="T6" fmla="*/ 56 w 64"/>
                  <a:gd name="T7" fmla="*/ 48 h 48"/>
                  <a:gd name="T8" fmla="*/ 0 w 64"/>
                  <a:gd name="T9" fmla="*/ 24 h 48"/>
                  <a:gd name="T10" fmla="*/ 8 w 64"/>
                  <a:gd name="T11" fmla="*/ 0 h 48"/>
                  <a:gd name="T12" fmla="*/ 8 w 64"/>
                  <a:gd name="T13" fmla="*/ 0 h 48"/>
                  <a:gd name="T14" fmla="*/ 8 w 64"/>
                  <a:gd name="T15" fmla="*/ 0 h 48"/>
                  <a:gd name="T16" fmla="*/ 8 w 64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"/>
                  <a:gd name="T28" fmla="*/ 0 h 48"/>
                  <a:gd name="T29" fmla="*/ 64 w 64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" h="48">
                    <a:moveTo>
                      <a:pt x="8" y="0"/>
                    </a:moveTo>
                    <a:lnTo>
                      <a:pt x="8" y="0"/>
                    </a:lnTo>
                    <a:lnTo>
                      <a:pt x="64" y="24"/>
                    </a:lnTo>
                    <a:lnTo>
                      <a:pt x="56" y="48"/>
                    </a:lnTo>
                    <a:lnTo>
                      <a:pt x="0" y="2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0" name="Freeform 553"/>
              <p:cNvSpPr>
                <a:spLocks/>
              </p:cNvSpPr>
              <p:nvPr/>
            </p:nvSpPr>
            <p:spPr bwMode="auto">
              <a:xfrm>
                <a:off x="5216" y="1264"/>
                <a:ext cx="56" cy="64"/>
              </a:xfrm>
              <a:custGeom>
                <a:avLst/>
                <a:gdLst>
                  <a:gd name="T0" fmla="*/ 16 w 56"/>
                  <a:gd name="T1" fmla="*/ 8 h 64"/>
                  <a:gd name="T2" fmla="*/ 16 w 56"/>
                  <a:gd name="T3" fmla="*/ 8 h 64"/>
                  <a:gd name="T4" fmla="*/ 56 w 56"/>
                  <a:gd name="T5" fmla="*/ 48 h 64"/>
                  <a:gd name="T6" fmla="*/ 32 w 56"/>
                  <a:gd name="T7" fmla="*/ 64 h 64"/>
                  <a:gd name="T8" fmla="*/ 0 w 56"/>
                  <a:gd name="T9" fmla="*/ 24 h 64"/>
                  <a:gd name="T10" fmla="*/ 8 w 56"/>
                  <a:gd name="T11" fmla="*/ 0 h 64"/>
                  <a:gd name="T12" fmla="*/ 8 w 56"/>
                  <a:gd name="T13" fmla="*/ 0 h 64"/>
                  <a:gd name="T14" fmla="*/ 16 w 56"/>
                  <a:gd name="T15" fmla="*/ 8 h 64"/>
                  <a:gd name="T16" fmla="*/ 16 w 56"/>
                  <a:gd name="T17" fmla="*/ 8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64"/>
                  <a:gd name="T29" fmla="*/ 56 w 56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64">
                    <a:moveTo>
                      <a:pt x="16" y="8"/>
                    </a:moveTo>
                    <a:lnTo>
                      <a:pt x="16" y="8"/>
                    </a:lnTo>
                    <a:lnTo>
                      <a:pt x="56" y="48"/>
                    </a:lnTo>
                    <a:lnTo>
                      <a:pt x="32" y="64"/>
                    </a:lnTo>
                    <a:lnTo>
                      <a:pt x="0" y="24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1" name="Freeform 554"/>
              <p:cNvSpPr>
                <a:spLocks/>
              </p:cNvSpPr>
              <p:nvPr/>
            </p:nvSpPr>
            <p:spPr bwMode="auto">
              <a:xfrm>
                <a:off x="5248" y="1312"/>
                <a:ext cx="40" cy="56"/>
              </a:xfrm>
              <a:custGeom>
                <a:avLst/>
                <a:gdLst>
                  <a:gd name="T0" fmla="*/ 24 w 40"/>
                  <a:gd name="T1" fmla="*/ 0 h 56"/>
                  <a:gd name="T2" fmla="*/ 24 w 40"/>
                  <a:gd name="T3" fmla="*/ 0 h 56"/>
                  <a:gd name="T4" fmla="*/ 40 w 40"/>
                  <a:gd name="T5" fmla="*/ 56 h 56"/>
                  <a:gd name="T6" fmla="*/ 16 w 40"/>
                  <a:gd name="T7" fmla="*/ 56 h 56"/>
                  <a:gd name="T8" fmla="*/ 0 w 40"/>
                  <a:gd name="T9" fmla="*/ 8 h 56"/>
                  <a:gd name="T10" fmla="*/ 24 w 40"/>
                  <a:gd name="T11" fmla="*/ 0 h 56"/>
                  <a:gd name="T12" fmla="*/ 24 w 40"/>
                  <a:gd name="T13" fmla="*/ 0 h 56"/>
                  <a:gd name="T14" fmla="*/ 24 w 40"/>
                  <a:gd name="T15" fmla="*/ 0 h 56"/>
                  <a:gd name="T16" fmla="*/ 24 w 40"/>
                  <a:gd name="T17" fmla="*/ 0 h 56"/>
                  <a:gd name="T18" fmla="*/ 24 w 40"/>
                  <a:gd name="T19" fmla="*/ 0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0"/>
                  <a:gd name="T31" fmla="*/ 0 h 56"/>
                  <a:gd name="T32" fmla="*/ 40 w 40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0" h="56">
                    <a:moveTo>
                      <a:pt x="24" y="0"/>
                    </a:moveTo>
                    <a:lnTo>
                      <a:pt x="24" y="0"/>
                    </a:lnTo>
                    <a:lnTo>
                      <a:pt x="40" y="56"/>
                    </a:lnTo>
                    <a:lnTo>
                      <a:pt x="16" y="56"/>
                    </a:lnTo>
                    <a:lnTo>
                      <a:pt x="0" y="8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2" name="Freeform 555"/>
              <p:cNvSpPr>
                <a:spLocks/>
              </p:cNvSpPr>
              <p:nvPr/>
            </p:nvSpPr>
            <p:spPr bwMode="auto">
              <a:xfrm>
                <a:off x="5248" y="1368"/>
                <a:ext cx="40" cy="56"/>
              </a:xfrm>
              <a:custGeom>
                <a:avLst/>
                <a:gdLst>
                  <a:gd name="T0" fmla="*/ 40 w 40"/>
                  <a:gd name="T1" fmla="*/ 0 h 56"/>
                  <a:gd name="T2" fmla="*/ 40 w 40"/>
                  <a:gd name="T3" fmla="*/ 0 h 56"/>
                  <a:gd name="T4" fmla="*/ 24 w 40"/>
                  <a:gd name="T5" fmla="*/ 56 h 56"/>
                  <a:gd name="T6" fmla="*/ 0 w 40"/>
                  <a:gd name="T7" fmla="*/ 48 h 56"/>
                  <a:gd name="T8" fmla="*/ 16 w 40"/>
                  <a:gd name="T9" fmla="*/ 0 h 56"/>
                  <a:gd name="T10" fmla="*/ 40 w 40"/>
                  <a:gd name="T11" fmla="*/ 0 h 56"/>
                  <a:gd name="T12" fmla="*/ 40 w 40"/>
                  <a:gd name="T13" fmla="*/ 0 h 56"/>
                  <a:gd name="T14" fmla="*/ 40 w 40"/>
                  <a:gd name="T15" fmla="*/ 0 h 56"/>
                  <a:gd name="T16" fmla="*/ 40 w 40"/>
                  <a:gd name="T17" fmla="*/ 0 h 56"/>
                  <a:gd name="T18" fmla="*/ 40 w 40"/>
                  <a:gd name="T19" fmla="*/ 0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0"/>
                  <a:gd name="T31" fmla="*/ 0 h 56"/>
                  <a:gd name="T32" fmla="*/ 40 w 40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0" h="56">
                    <a:moveTo>
                      <a:pt x="40" y="0"/>
                    </a:moveTo>
                    <a:lnTo>
                      <a:pt x="40" y="0"/>
                    </a:lnTo>
                    <a:lnTo>
                      <a:pt x="24" y="56"/>
                    </a:lnTo>
                    <a:lnTo>
                      <a:pt x="0" y="48"/>
                    </a:lnTo>
                    <a:lnTo>
                      <a:pt x="16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3" name="Freeform 556"/>
              <p:cNvSpPr>
                <a:spLocks/>
              </p:cNvSpPr>
              <p:nvPr/>
            </p:nvSpPr>
            <p:spPr bwMode="auto">
              <a:xfrm>
                <a:off x="5120" y="1448"/>
                <a:ext cx="64" cy="64"/>
              </a:xfrm>
              <a:custGeom>
                <a:avLst/>
                <a:gdLst>
                  <a:gd name="T0" fmla="*/ 64 w 64"/>
                  <a:gd name="T1" fmla="*/ 64 h 64"/>
                  <a:gd name="T2" fmla="*/ 32 w 64"/>
                  <a:gd name="T3" fmla="*/ 64 h 64"/>
                  <a:gd name="T4" fmla="*/ 0 w 64"/>
                  <a:gd name="T5" fmla="*/ 64 h 64"/>
                  <a:gd name="T6" fmla="*/ 0 w 64"/>
                  <a:gd name="T7" fmla="*/ 64 h 64"/>
                  <a:gd name="T8" fmla="*/ 24 w 64"/>
                  <a:gd name="T9" fmla="*/ 0 h 64"/>
                  <a:gd name="T10" fmla="*/ 24 w 64"/>
                  <a:gd name="T11" fmla="*/ 0 h 64"/>
                  <a:gd name="T12" fmla="*/ 64 w 64"/>
                  <a:gd name="T13" fmla="*/ 64 h 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"/>
                  <a:gd name="T22" fmla="*/ 0 h 64"/>
                  <a:gd name="T23" fmla="*/ 64 w 64"/>
                  <a:gd name="T24" fmla="*/ 64 h 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" h="64">
                    <a:moveTo>
                      <a:pt x="64" y="64"/>
                    </a:moveTo>
                    <a:lnTo>
                      <a:pt x="32" y="64"/>
                    </a:lnTo>
                    <a:lnTo>
                      <a:pt x="0" y="64"/>
                    </a:lnTo>
                    <a:lnTo>
                      <a:pt x="24" y="0"/>
                    </a:lnTo>
                    <a:lnTo>
                      <a:pt x="64" y="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4" name="Freeform 557"/>
              <p:cNvSpPr>
                <a:spLocks/>
              </p:cNvSpPr>
              <p:nvPr/>
            </p:nvSpPr>
            <p:spPr bwMode="auto">
              <a:xfrm>
                <a:off x="4952" y="2512"/>
                <a:ext cx="24" cy="24"/>
              </a:xfrm>
              <a:custGeom>
                <a:avLst/>
                <a:gdLst>
                  <a:gd name="T0" fmla="*/ 24 w 24"/>
                  <a:gd name="T1" fmla="*/ 8 h 24"/>
                  <a:gd name="T2" fmla="*/ 16 w 24"/>
                  <a:gd name="T3" fmla="*/ 24 h 24"/>
                  <a:gd name="T4" fmla="*/ 0 w 24"/>
                  <a:gd name="T5" fmla="*/ 16 h 24"/>
                  <a:gd name="T6" fmla="*/ 16 w 24"/>
                  <a:gd name="T7" fmla="*/ 0 h 24"/>
                  <a:gd name="T8" fmla="*/ 24 w 24"/>
                  <a:gd name="T9" fmla="*/ 8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24"/>
                  <a:gd name="T17" fmla="*/ 24 w 24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24">
                    <a:moveTo>
                      <a:pt x="24" y="8"/>
                    </a:moveTo>
                    <a:lnTo>
                      <a:pt x="16" y="24"/>
                    </a:lnTo>
                    <a:lnTo>
                      <a:pt x="0" y="16"/>
                    </a:lnTo>
                    <a:lnTo>
                      <a:pt x="16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5" name="Freeform 558"/>
              <p:cNvSpPr>
                <a:spLocks/>
              </p:cNvSpPr>
              <p:nvPr/>
            </p:nvSpPr>
            <p:spPr bwMode="auto">
              <a:xfrm>
                <a:off x="4952" y="2504"/>
                <a:ext cx="16" cy="24"/>
              </a:xfrm>
              <a:custGeom>
                <a:avLst/>
                <a:gdLst>
                  <a:gd name="T0" fmla="*/ 0 w 16"/>
                  <a:gd name="T1" fmla="*/ 24 h 24"/>
                  <a:gd name="T2" fmla="*/ 0 w 16"/>
                  <a:gd name="T3" fmla="*/ 24 h 24"/>
                  <a:gd name="T4" fmla="*/ 0 w 16"/>
                  <a:gd name="T5" fmla="*/ 16 h 24"/>
                  <a:gd name="T6" fmla="*/ 8 w 16"/>
                  <a:gd name="T7" fmla="*/ 0 h 24"/>
                  <a:gd name="T8" fmla="*/ 16 w 16"/>
                  <a:gd name="T9" fmla="*/ 8 h 24"/>
                  <a:gd name="T10" fmla="*/ 0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24"/>
                    </a:moveTo>
                    <a:lnTo>
                      <a:pt x="0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6" name="Freeform 559"/>
              <p:cNvSpPr>
                <a:spLocks/>
              </p:cNvSpPr>
              <p:nvPr/>
            </p:nvSpPr>
            <p:spPr bwMode="auto">
              <a:xfrm>
                <a:off x="4944" y="2504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8 w 16"/>
                  <a:gd name="T3" fmla="*/ 16 h 16"/>
                  <a:gd name="T4" fmla="*/ 0 w 16"/>
                  <a:gd name="T5" fmla="*/ 8 h 16"/>
                  <a:gd name="T6" fmla="*/ 8 w 16"/>
                  <a:gd name="T7" fmla="*/ 0 h 16"/>
                  <a:gd name="T8" fmla="*/ 16 w 16"/>
                  <a:gd name="T9" fmla="*/ 0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7" name="Freeform 560"/>
              <p:cNvSpPr>
                <a:spLocks/>
              </p:cNvSpPr>
              <p:nvPr/>
            </p:nvSpPr>
            <p:spPr bwMode="auto">
              <a:xfrm>
                <a:off x="4936" y="2496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8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8" name="Freeform 561"/>
              <p:cNvSpPr>
                <a:spLocks/>
              </p:cNvSpPr>
              <p:nvPr/>
            </p:nvSpPr>
            <p:spPr bwMode="auto">
              <a:xfrm>
                <a:off x="4928" y="2488"/>
                <a:ext cx="24" cy="16"/>
              </a:xfrm>
              <a:custGeom>
                <a:avLst/>
                <a:gdLst>
                  <a:gd name="T0" fmla="*/ 8 w 24"/>
                  <a:gd name="T1" fmla="*/ 16 h 16"/>
                  <a:gd name="T2" fmla="*/ 8 w 24"/>
                  <a:gd name="T3" fmla="*/ 16 h 16"/>
                  <a:gd name="T4" fmla="*/ 0 w 24"/>
                  <a:gd name="T5" fmla="*/ 8 h 16"/>
                  <a:gd name="T6" fmla="*/ 16 w 24"/>
                  <a:gd name="T7" fmla="*/ 0 h 16"/>
                  <a:gd name="T8" fmla="*/ 24 w 24"/>
                  <a:gd name="T9" fmla="*/ 8 h 16"/>
                  <a:gd name="T10" fmla="*/ 8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9" name="Freeform 562"/>
              <p:cNvSpPr>
                <a:spLocks/>
              </p:cNvSpPr>
              <p:nvPr/>
            </p:nvSpPr>
            <p:spPr bwMode="auto">
              <a:xfrm>
                <a:off x="4928" y="2480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16 h 16"/>
                  <a:gd name="T4" fmla="*/ 0 w 16"/>
                  <a:gd name="T5" fmla="*/ 8 h 16"/>
                  <a:gd name="T6" fmla="*/ 8 w 16"/>
                  <a:gd name="T7" fmla="*/ 0 h 16"/>
                  <a:gd name="T8" fmla="*/ 16 w 16"/>
                  <a:gd name="T9" fmla="*/ 8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0" name="Freeform 563"/>
              <p:cNvSpPr>
                <a:spLocks/>
              </p:cNvSpPr>
              <p:nvPr/>
            </p:nvSpPr>
            <p:spPr bwMode="auto">
              <a:xfrm>
                <a:off x="4920" y="2472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8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1" name="Freeform 564"/>
              <p:cNvSpPr>
                <a:spLocks/>
              </p:cNvSpPr>
              <p:nvPr/>
            </p:nvSpPr>
            <p:spPr bwMode="auto">
              <a:xfrm>
                <a:off x="4920" y="2464"/>
                <a:ext cx="16" cy="24"/>
              </a:xfrm>
              <a:custGeom>
                <a:avLst/>
                <a:gdLst>
                  <a:gd name="T0" fmla="*/ 16 w 16"/>
                  <a:gd name="T1" fmla="*/ 8 h 24"/>
                  <a:gd name="T2" fmla="*/ 0 w 16"/>
                  <a:gd name="T3" fmla="*/ 24 h 24"/>
                  <a:gd name="T4" fmla="*/ 0 w 16"/>
                  <a:gd name="T5" fmla="*/ 16 h 24"/>
                  <a:gd name="T6" fmla="*/ 8 w 16"/>
                  <a:gd name="T7" fmla="*/ 0 h 24"/>
                  <a:gd name="T8" fmla="*/ 16 w 16"/>
                  <a:gd name="T9" fmla="*/ 8 h 24"/>
                  <a:gd name="T10" fmla="*/ 16 w 16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16" y="8"/>
                    </a:moveTo>
                    <a:lnTo>
                      <a:pt x="0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2" name="Freeform 565"/>
              <p:cNvSpPr>
                <a:spLocks/>
              </p:cNvSpPr>
              <p:nvPr/>
            </p:nvSpPr>
            <p:spPr bwMode="auto">
              <a:xfrm>
                <a:off x="4912" y="2464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8 w 16"/>
                  <a:gd name="T3" fmla="*/ 16 h 16"/>
                  <a:gd name="T4" fmla="*/ 0 w 16"/>
                  <a:gd name="T5" fmla="*/ 8 h 16"/>
                  <a:gd name="T6" fmla="*/ 8 w 16"/>
                  <a:gd name="T7" fmla="*/ 0 h 16"/>
                  <a:gd name="T8" fmla="*/ 16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3" name="Freeform 566"/>
              <p:cNvSpPr>
                <a:spLocks/>
              </p:cNvSpPr>
              <p:nvPr/>
            </p:nvSpPr>
            <p:spPr bwMode="auto">
              <a:xfrm>
                <a:off x="4904" y="2456"/>
                <a:ext cx="24" cy="16"/>
              </a:xfrm>
              <a:custGeom>
                <a:avLst/>
                <a:gdLst>
                  <a:gd name="T0" fmla="*/ 8 w 24"/>
                  <a:gd name="T1" fmla="*/ 16 h 16"/>
                  <a:gd name="T2" fmla="*/ 8 w 24"/>
                  <a:gd name="T3" fmla="*/ 16 h 16"/>
                  <a:gd name="T4" fmla="*/ 0 w 24"/>
                  <a:gd name="T5" fmla="*/ 8 h 16"/>
                  <a:gd name="T6" fmla="*/ 16 w 24"/>
                  <a:gd name="T7" fmla="*/ 0 h 16"/>
                  <a:gd name="T8" fmla="*/ 24 w 24"/>
                  <a:gd name="T9" fmla="*/ 8 h 16"/>
                  <a:gd name="T10" fmla="*/ 8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4" name="Freeform 567"/>
              <p:cNvSpPr>
                <a:spLocks/>
              </p:cNvSpPr>
              <p:nvPr/>
            </p:nvSpPr>
            <p:spPr bwMode="auto">
              <a:xfrm>
                <a:off x="4904" y="2456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0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5" name="Freeform 568"/>
              <p:cNvSpPr>
                <a:spLocks/>
              </p:cNvSpPr>
              <p:nvPr/>
            </p:nvSpPr>
            <p:spPr bwMode="auto">
              <a:xfrm>
                <a:off x="4904" y="2448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8 h 8"/>
                  <a:gd name="T6" fmla="*/ 8 w 16"/>
                  <a:gd name="T7" fmla="*/ 0 h 8"/>
                  <a:gd name="T8" fmla="*/ 16 w 16"/>
                  <a:gd name="T9" fmla="*/ 0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6" name="Freeform 569"/>
              <p:cNvSpPr>
                <a:spLocks/>
              </p:cNvSpPr>
              <p:nvPr/>
            </p:nvSpPr>
            <p:spPr bwMode="auto">
              <a:xfrm>
                <a:off x="4896" y="2440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8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7" name="Freeform 570"/>
              <p:cNvSpPr>
                <a:spLocks/>
              </p:cNvSpPr>
              <p:nvPr/>
            </p:nvSpPr>
            <p:spPr bwMode="auto">
              <a:xfrm>
                <a:off x="4896" y="2440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8 h 8"/>
                  <a:gd name="T6" fmla="*/ 16 w 16"/>
                  <a:gd name="T7" fmla="*/ 0 h 8"/>
                  <a:gd name="T8" fmla="*/ 16 w 16"/>
                  <a:gd name="T9" fmla="*/ 8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8" name="Freeform 571"/>
              <p:cNvSpPr>
                <a:spLocks/>
              </p:cNvSpPr>
              <p:nvPr/>
            </p:nvSpPr>
            <p:spPr bwMode="auto">
              <a:xfrm>
                <a:off x="4896" y="2440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9" name="Freeform 572"/>
              <p:cNvSpPr>
                <a:spLocks/>
              </p:cNvSpPr>
              <p:nvPr/>
            </p:nvSpPr>
            <p:spPr bwMode="auto">
              <a:xfrm>
                <a:off x="4896" y="2432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0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0" name="Freeform 573"/>
              <p:cNvSpPr>
                <a:spLocks/>
              </p:cNvSpPr>
              <p:nvPr/>
            </p:nvSpPr>
            <p:spPr bwMode="auto">
              <a:xfrm>
                <a:off x="4896" y="2432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8 h 8"/>
                  <a:gd name="T6" fmla="*/ 8 w 16"/>
                  <a:gd name="T7" fmla="*/ 0 h 8"/>
                  <a:gd name="T8" fmla="*/ 16 w 16"/>
                  <a:gd name="T9" fmla="*/ 0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1" name="Freeform 574"/>
              <p:cNvSpPr>
                <a:spLocks/>
              </p:cNvSpPr>
              <p:nvPr/>
            </p:nvSpPr>
            <p:spPr bwMode="auto">
              <a:xfrm>
                <a:off x="4888" y="2424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8 w 16"/>
                  <a:gd name="T3" fmla="*/ 8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8" y="8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2" name="Freeform 575"/>
              <p:cNvSpPr>
                <a:spLocks/>
              </p:cNvSpPr>
              <p:nvPr/>
            </p:nvSpPr>
            <p:spPr bwMode="auto">
              <a:xfrm>
                <a:off x="4888" y="2424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0 w 16"/>
                  <a:gd name="T3" fmla="*/ 8 h 8"/>
                  <a:gd name="T4" fmla="*/ 0 w 16"/>
                  <a:gd name="T5" fmla="*/ 8 h 8"/>
                  <a:gd name="T6" fmla="*/ 16 w 16"/>
                  <a:gd name="T7" fmla="*/ 0 h 8"/>
                  <a:gd name="T8" fmla="*/ 16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3" name="Freeform 576"/>
              <p:cNvSpPr>
                <a:spLocks/>
              </p:cNvSpPr>
              <p:nvPr/>
            </p:nvSpPr>
            <p:spPr bwMode="auto">
              <a:xfrm>
                <a:off x="4888" y="2416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8 w 16"/>
                  <a:gd name="T3" fmla="*/ 16 h 16"/>
                  <a:gd name="T4" fmla="*/ 0 w 16"/>
                  <a:gd name="T5" fmla="*/ 16 h 16"/>
                  <a:gd name="T6" fmla="*/ 16 w 16"/>
                  <a:gd name="T7" fmla="*/ 0 h 16"/>
                  <a:gd name="T8" fmla="*/ 16 w 16"/>
                  <a:gd name="T9" fmla="*/ 8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4" name="Freeform 577"/>
              <p:cNvSpPr>
                <a:spLocks/>
              </p:cNvSpPr>
              <p:nvPr/>
            </p:nvSpPr>
            <p:spPr bwMode="auto">
              <a:xfrm>
                <a:off x="4888" y="2416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0 w 16"/>
                  <a:gd name="T3" fmla="*/ 16 h 16"/>
                  <a:gd name="T4" fmla="*/ 0 w 16"/>
                  <a:gd name="T5" fmla="*/ 16 h 16"/>
                  <a:gd name="T6" fmla="*/ 8 w 16"/>
                  <a:gd name="T7" fmla="*/ 0 h 16"/>
                  <a:gd name="T8" fmla="*/ 16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5" name="Freeform 578"/>
              <p:cNvSpPr>
                <a:spLocks/>
              </p:cNvSpPr>
              <p:nvPr/>
            </p:nvSpPr>
            <p:spPr bwMode="auto">
              <a:xfrm>
                <a:off x="4888" y="2416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8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6" name="Freeform 579"/>
              <p:cNvSpPr>
                <a:spLocks/>
              </p:cNvSpPr>
              <p:nvPr/>
            </p:nvSpPr>
            <p:spPr bwMode="auto">
              <a:xfrm>
                <a:off x="4888" y="2416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8 w 16"/>
                  <a:gd name="T7" fmla="*/ 0 h 8"/>
                  <a:gd name="T8" fmla="*/ 16 w 16"/>
                  <a:gd name="T9" fmla="*/ 0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7" name="Freeform 580"/>
              <p:cNvSpPr>
                <a:spLocks/>
              </p:cNvSpPr>
              <p:nvPr/>
            </p:nvSpPr>
            <p:spPr bwMode="auto">
              <a:xfrm>
                <a:off x="4880" y="2408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8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" name="Freeform 581"/>
              <p:cNvSpPr>
                <a:spLocks/>
              </p:cNvSpPr>
              <p:nvPr/>
            </p:nvSpPr>
            <p:spPr bwMode="auto">
              <a:xfrm>
                <a:off x="4880" y="2408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0 w 16"/>
                  <a:gd name="T3" fmla="*/ 8 h 8"/>
                  <a:gd name="T4" fmla="*/ 0 w 16"/>
                  <a:gd name="T5" fmla="*/ 8 h 8"/>
                  <a:gd name="T6" fmla="*/ 16 w 16"/>
                  <a:gd name="T7" fmla="*/ 0 h 8"/>
                  <a:gd name="T8" fmla="*/ 16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" name="Freeform 582"/>
              <p:cNvSpPr>
                <a:spLocks/>
              </p:cNvSpPr>
              <p:nvPr/>
            </p:nvSpPr>
            <p:spPr bwMode="auto">
              <a:xfrm>
                <a:off x="4880" y="2400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16 h 16"/>
                  <a:gd name="T4" fmla="*/ 0 w 16"/>
                  <a:gd name="T5" fmla="*/ 8 h 16"/>
                  <a:gd name="T6" fmla="*/ 8 w 16"/>
                  <a:gd name="T7" fmla="*/ 0 h 16"/>
                  <a:gd name="T8" fmla="*/ 16 w 16"/>
                  <a:gd name="T9" fmla="*/ 8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" name="Freeform 583"/>
              <p:cNvSpPr>
                <a:spLocks/>
              </p:cNvSpPr>
              <p:nvPr/>
            </p:nvSpPr>
            <p:spPr bwMode="auto">
              <a:xfrm>
                <a:off x="4872" y="2392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8 w 16"/>
                  <a:gd name="T3" fmla="*/ 16 h 16"/>
                  <a:gd name="T4" fmla="*/ 0 w 16"/>
                  <a:gd name="T5" fmla="*/ 16 h 16"/>
                  <a:gd name="T6" fmla="*/ 16 w 16"/>
                  <a:gd name="T7" fmla="*/ 0 h 16"/>
                  <a:gd name="T8" fmla="*/ 16 w 16"/>
                  <a:gd name="T9" fmla="*/ 8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1" name="Freeform 584"/>
              <p:cNvSpPr>
                <a:spLocks/>
              </p:cNvSpPr>
              <p:nvPr/>
            </p:nvSpPr>
            <p:spPr bwMode="auto">
              <a:xfrm>
                <a:off x="4872" y="2392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0 w 16"/>
                  <a:gd name="T3" fmla="*/ 16 h 16"/>
                  <a:gd name="T4" fmla="*/ 0 w 16"/>
                  <a:gd name="T5" fmla="*/ 8 h 16"/>
                  <a:gd name="T6" fmla="*/ 8 w 16"/>
                  <a:gd name="T7" fmla="*/ 0 h 16"/>
                  <a:gd name="T8" fmla="*/ 16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2" name="Freeform 585"/>
              <p:cNvSpPr>
                <a:spLocks/>
              </p:cNvSpPr>
              <p:nvPr/>
            </p:nvSpPr>
            <p:spPr bwMode="auto">
              <a:xfrm>
                <a:off x="4872" y="2392"/>
                <a:ext cx="8" cy="8"/>
              </a:xfrm>
              <a:custGeom>
                <a:avLst/>
                <a:gdLst>
                  <a:gd name="T0" fmla="*/ 0 w 8"/>
                  <a:gd name="T1" fmla="*/ 8 h 8"/>
                  <a:gd name="T2" fmla="*/ 0 w 8"/>
                  <a:gd name="T3" fmla="*/ 8 h 8"/>
                  <a:gd name="T4" fmla="*/ 0 w 8"/>
                  <a:gd name="T5" fmla="*/ 8 h 8"/>
                  <a:gd name="T6" fmla="*/ 8 w 8"/>
                  <a:gd name="T7" fmla="*/ 0 h 8"/>
                  <a:gd name="T8" fmla="*/ 8 w 8"/>
                  <a:gd name="T9" fmla="*/ 0 h 8"/>
                  <a:gd name="T10" fmla="*/ 0 w 8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8"/>
                  <a:gd name="T20" fmla="*/ 8 w 8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8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" name="Freeform 586"/>
              <p:cNvSpPr>
                <a:spLocks/>
              </p:cNvSpPr>
              <p:nvPr/>
            </p:nvSpPr>
            <p:spPr bwMode="auto">
              <a:xfrm>
                <a:off x="4864" y="2384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8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" name="Freeform 587"/>
              <p:cNvSpPr>
                <a:spLocks/>
              </p:cNvSpPr>
              <p:nvPr/>
            </p:nvSpPr>
            <p:spPr bwMode="auto">
              <a:xfrm>
                <a:off x="4864" y="2384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8 h 8"/>
                  <a:gd name="T6" fmla="*/ 8 w 16"/>
                  <a:gd name="T7" fmla="*/ 0 h 8"/>
                  <a:gd name="T8" fmla="*/ 16 w 16"/>
                  <a:gd name="T9" fmla="*/ 0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" name="Freeform 588"/>
              <p:cNvSpPr>
                <a:spLocks/>
              </p:cNvSpPr>
              <p:nvPr/>
            </p:nvSpPr>
            <p:spPr bwMode="auto">
              <a:xfrm>
                <a:off x="4856" y="2376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8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" name="Freeform 589"/>
              <p:cNvSpPr>
                <a:spLocks/>
              </p:cNvSpPr>
              <p:nvPr/>
            </p:nvSpPr>
            <p:spPr bwMode="auto">
              <a:xfrm>
                <a:off x="4856" y="2376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8 h 8"/>
                  <a:gd name="T6" fmla="*/ 16 w 16"/>
                  <a:gd name="T7" fmla="*/ 0 h 8"/>
                  <a:gd name="T8" fmla="*/ 16 w 16"/>
                  <a:gd name="T9" fmla="*/ 0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16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7" name="Freeform 590"/>
              <p:cNvSpPr>
                <a:spLocks/>
              </p:cNvSpPr>
              <p:nvPr/>
            </p:nvSpPr>
            <p:spPr bwMode="auto">
              <a:xfrm>
                <a:off x="4856" y="2368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8 h 16"/>
                  <a:gd name="T4" fmla="*/ 0 w 16"/>
                  <a:gd name="T5" fmla="*/ 8 h 16"/>
                  <a:gd name="T6" fmla="*/ 8 w 16"/>
                  <a:gd name="T7" fmla="*/ 0 h 16"/>
                  <a:gd name="T8" fmla="*/ 16 w 16"/>
                  <a:gd name="T9" fmla="*/ 8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8" name="Freeform 591"/>
              <p:cNvSpPr>
                <a:spLocks/>
              </p:cNvSpPr>
              <p:nvPr/>
            </p:nvSpPr>
            <p:spPr bwMode="auto">
              <a:xfrm>
                <a:off x="4848" y="2360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8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9" name="Freeform 592"/>
              <p:cNvSpPr>
                <a:spLocks/>
              </p:cNvSpPr>
              <p:nvPr/>
            </p:nvSpPr>
            <p:spPr bwMode="auto">
              <a:xfrm>
                <a:off x="4848" y="2352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0 w 16"/>
                  <a:gd name="T3" fmla="*/ 16 h 16"/>
                  <a:gd name="T4" fmla="*/ 0 w 16"/>
                  <a:gd name="T5" fmla="*/ 8 h 16"/>
                  <a:gd name="T6" fmla="*/ 8 w 16"/>
                  <a:gd name="T7" fmla="*/ 0 h 16"/>
                  <a:gd name="T8" fmla="*/ 16 w 16"/>
                  <a:gd name="T9" fmla="*/ 8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0" name="Freeform 593"/>
              <p:cNvSpPr>
                <a:spLocks/>
              </p:cNvSpPr>
              <p:nvPr/>
            </p:nvSpPr>
            <p:spPr bwMode="auto">
              <a:xfrm>
                <a:off x="4840" y="2352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8 w 16"/>
                  <a:gd name="T3" fmla="*/ 8 h 8"/>
                  <a:gd name="T4" fmla="*/ 0 w 16"/>
                  <a:gd name="T5" fmla="*/ 8 h 8"/>
                  <a:gd name="T6" fmla="*/ 16 w 16"/>
                  <a:gd name="T7" fmla="*/ 0 h 8"/>
                  <a:gd name="T8" fmla="*/ 16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8" y="8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1" name="Freeform 594"/>
              <p:cNvSpPr>
                <a:spLocks/>
              </p:cNvSpPr>
              <p:nvPr/>
            </p:nvSpPr>
            <p:spPr bwMode="auto">
              <a:xfrm>
                <a:off x="4840" y="2344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2" name="Freeform 595"/>
              <p:cNvSpPr>
                <a:spLocks/>
              </p:cNvSpPr>
              <p:nvPr/>
            </p:nvSpPr>
            <p:spPr bwMode="auto">
              <a:xfrm>
                <a:off x="4840" y="2344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8 h 8"/>
                  <a:gd name="T6" fmla="*/ 8 w 16"/>
                  <a:gd name="T7" fmla="*/ 0 h 8"/>
                  <a:gd name="T8" fmla="*/ 16 w 16"/>
                  <a:gd name="T9" fmla="*/ 0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3" name="Freeform 596"/>
              <p:cNvSpPr>
                <a:spLocks/>
              </p:cNvSpPr>
              <p:nvPr/>
            </p:nvSpPr>
            <p:spPr bwMode="auto">
              <a:xfrm>
                <a:off x="4832" y="2336"/>
                <a:ext cx="24" cy="16"/>
              </a:xfrm>
              <a:custGeom>
                <a:avLst/>
                <a:gdLst>
                  <a:gd name="T0" fmla="*/ 8 w 24"/>
                  <a:gd name="T1" fmla="*/ 16 h 16"/>
                  <a:gd name="T2" fmla="*/ 8 w 24"/>
                  <a:gd name="T3" fmla="*/ 8 h 16"/>
                  <a:gd name="T4" fmla="*/ 0 w 24"/>
                  <a:gd name="T5" fmla="*/ 8 h 16"/>
                  <a:gd name="T6" fmla="*/ 16 w 24"/>
                  <a:gd name="T7" fmla="*/ 0 h 16"/>
                  <a:gd name="T8" fmla="*/ 24 w 24"/>
                  <a:gd name="T9" fmla="*/ 8 h 16"/>
                  <a:gd name="T10" fmla="*/ 8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8" y="16"/>
                    </a:moveTo>
                    <a:lnTo>
                      <a:pt x="8" y="8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4" name="Freeform 597"/>
              <p:cNvSpPr>
                <a:spLocks/>
              </p:cNvSpPr>
              <p:nvPr/>
            </p:nvSpPr>
            <p:spPr bwMode="auto">
              <a:xfrm>
                <a:off x="4832" y="2336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5" name="Freeform 598"/>
              <p:cNvSpPr>
                <a:spLocks/>
              </p:cNvSpPr>
              <p:nvPr/>
            </p:nvSpPr>
            <p:spPr bwMode="auto">
              <a:xfrm>
                <a:off x="4832" y="2328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8 h 8"/>
                  <a:gd name="T6" fmla="*/ 16 w 16"/>
                  <a:gd name="T7" fmla="*/ 0 h 8"/>
                  <a:gd name="T8" fmla="*/ 16 w 16"/>
                  <a:gd name="T9" fmla="*/ 0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6" name="Freeform 599"/>
              <p:cNvSpPr>
                <a:spLocks/>
              </p:cNvSpPr>
              <p:nvPr/>
            </p:nvSpPr>
            <p:spPr bwMode="auto">
              <a:xfrm>
                <a:off x="4832" y="2320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0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7" name="Freeform 600"/>
              <p:cNvSpPr>
                <a:spLocks/>
              </p:cNvSpPr>
              <p:nvPr/>
            </p:nvSpPr>
            <p:spPr bwMode="auto">
              <a:xfrm>
                <a:off x="4832" y="2320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0 w 16"/>
                  <a:gd name="T3" fmla="*/ 8 h 8"/>
                  <a:gd name="T4" fmla="*/ 0 w 16"/>
                  <a:gd name="T5" fmla="*/ 8 h 8"/>
                  <a:gd name="T6" fmla="*/ 8 w 16"/>
                  <a:gd name="T7" fmla="*/ 0 h 8"/>
                  <a:gd name="T8" fmla="*/ 16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8" name="Freeform 601"/>
              <p:cNvSpPr>
                <a:spLocks/>
              </p:cNvSpPr>
              <p:nvPr/>
            </p:nvSpPr>
            <p:spPr bwMode="auto">
              <a:xfrm>
                <a:off x="4824" y="2312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8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9" name="Freeform 602"/>
              <p:cNvSpPr>
                <a:spLocks/>
              </p:cNvSpPr>
              <p:nvPr/>
            </p:nvSpPr>
            <p:spPr bwMode="auto">
              <a:xfrm>
                <a:off x="4824" y="2312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0 w 16"/>
                  <a:gd name="T3" fmla="*/ 8 h 8"/>
                  <a:gd name="T4" fmla="*/ 0 w 16"/>
                  <a:gd name="T5" fmla="*/ 8 h 8"/>
                  <a:gd name="T6" fmla="*/ 8 w 16"/>
                  <a:gd name="T7" fmla="*/ 0 h 8"/>
                  <a:gd name="T8" fmla="*/ 16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0" name="Freeform 603"/>
              <p:cNvSpPr>
                <a:spLocks/>
              </p:cNvSpPr>
              <p:nvPr/>
            </p:nvSpPr>
            <p:spPr bwMode="auto">
              <a:xfrm>
                <a:off x="4816" y="2304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8 w 16"/>
                  <a:gd name="T3" fmla="*/ 16 h 16"/>
                  <a:gd name="T4" fmla="*/ 0 w 16"/>
                  <a:gd name="T5" fmla="*/ 16 h 16"/>
                  <a:gd name="T6" fmla="*/ 16 w 16"/>
                  <a:gd name="T7" fmla="*/ 0 h 16"/>
                  <a:gd name="T8" fmla="*/ 16 w 16"/>
                  <a:gd name="T9" fmla="*/ 8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1" name="Freeform 604"/>
              <p:cNvSpPr>
                <a:spLocks/>
              </p:cNvSpPr>
              <p:nvPr/>
            </p:nvSpPr>
            <p:spPr bwMode="auto">
              <a:xfrm>
                <a:off x="4816" y="2304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0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2" name="Freeform 605"/>
              <p:cNvSpPr>
                <a:spLocks/>
              </p:cNvSpPr>
              <p:nvPr/>
            </p:nvSpPr>
            <p:spPr bwMode="auto">
              <a:xfrm>
                <a:off x="4816" y="2296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0 w 16"/>
                  <a:gd name="T3" fmla="*/ 16 h 16"/>
                  <a:gd name="T4" fmla="*/ 0 w 16"/>
                  <a:gd name="T5" fmla="*/ 16 h 16"/>
                  <a:gd name="T6" fmla="*/ 8 w 16"/>
                  <a:gd name="T7" fmla="*/ 0 h 16"/>
                  <a:gd name="T8" fmla="*/ 16 w 16"/>
                  <a:gd name="T9" fmla="*/ 8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3" name="Freeform 606"/>
              <p:cNvSpPr>
                <a:spLocks/>
              </p:cNvSpPr>
              <p:nvPr/>
            </p:nvSpPr>
            <p:spPr bwMode="auto">
              <a:xfrm>
                <a:off x="4808" y="2296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8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4" name="Freeform 607"/>
              <p:cNvSpPr>
                <a:spLocks/>
              </p:cNvSpPr>
              <p:nvPr/>
            </p:nvSpPr>
            <p:spPr bwMode="auto">
              <a:xfrm>
                <a:off x="4808" y="2296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8 h 8"/>
                  <a:gd name="T6" fmla="*/ 8 w 16"/>
                  <a:gd name="T7" fmla="*/ 0 h 8"/>
                  <a:gd name="T8" fmla="*/ 16 w 16"/>
                  <a:gd name="T9" fmla="*/ 0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5" name="Freeform 608"/>
              <p:cNvSpPr>
                <a:spLocks/>
              </p:cNvSpPr>
              <p:nvPr/>
            </p:nvSpPr>
            <p:spPr bwMode="auto">
              <a:xfrm>
                <a:off x="4808" y="2296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0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6" name="Freeform 609"/>
              <p:cNvSpPr>
                <a:spLocks/>
              </p:cNvSpPr>
              <p:nvPr/>
            </p:nvSpPr>
            <p:spPr bwMode="auto">
              <a:xfrm>
                <a:off x="4808" y="2288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8 h 8"/>
                  <a:gd name="T6" fmla="*/ 8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7" name="Freeform 610"/>
              <p:cNvSpPr>
                <a:spLocks/>
              </p:cNvSpPr>
              <p:nvPr/>
            </p:nvSpPr>
            <p:spPr bwMode="auto">
              <a:xfrm>
                <a:off x="4808" y="2288"/>
                <a:ext cx="8" cy="8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8 h 8"/>
                  <a:gd name="T4" fmla="*/ 0 w 8"/>
                  <a:gd name="T5" fmla="*/ 8 h 8"/>
                  <a:gd name="T6" fmla="*/ 8 w 8"/>
                  <a:gd name="T7" fmla="*/ 0 h 8"/>
                  <a:gd name="T8" fmla="*/ 8 w 8"/>
                  <a:gd name="T9" fmla="*/ 0 h 8"/>
                  <a:gd name="T10" fmla="*/ 8 w 8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8"/>
                  <a:gd name="T20" fmla="*/ 8 w 8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8">
                    <a:moveTo>
                      <a:pt x="8" y="0"/>
                    </a:move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8" name="Freeform 611"/>
              <p:cNvSpPr>
                <a:spLocks/>
              </p:cNvSpPr>
              <p:nvPr/>
            </p:nvSpPr>
            <p:spPr bwMode="auto">
              <a:xfrm>
                <a:off x="4800" y="2280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8 w 16"/>
                  <a:gd name="T3" fmla="*/ 16 h 16"/>
                  <a:gd name="T4" fmla="*/ 0 w 16"/>
                  <a:gd name="T5" fmla="*/ 16 h 16"/>
                  <a:gd name="T6" fmla="*/ 16 w 16"/>
                  <a:gd name="T7" fmla="*/ 0 h 16"/>
                  <a:gd name="T8" fmla="*/ 16 w 16"/>
                  <a:gd name="T9" fmla="*/ 8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9" name="Freeform 612"/>
              <p:cNvSpPr>
                <a:spLocks/>
              </p:cNvSpPr>
              <p:nvPr/>
            </p:nvSpPr>
            <p:spPr bwMode="auto">
              <a:xfrm>
                <a:off x="4800" y="2288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0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0" name="Freeform 613"/>
              <p:cNvSpPr>
                <a:spLocks/>
              </p:cNvSpPr>
              <p:nvPr/>
            </p:nvSpPr>
            <p:spPr bwMode="auto">
              <a:xfrm>
                <a:off x="4800" y="2280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8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1" name="Freeform 614"/>
              <p:cNvSpPr>
                <a:spLocks/>
              </p:cNvSpPr>
              <p:nvPr/>
            </p:nvSpPr>
            <p:spPr bwMode="auto">
              <a:xfrm>
                <a:off x="4800" y="2280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0 w 16"/>
                  <a:gd name="T3" fmla="*/ 8 h 8"/>
                  <a:gd name="T4" fmla="*/ 0 w 16"/>
                  <a:gd name="T5" fmla="*/ 8 h 8"/>
                  <a:gd name="T6" fmla="*/ 8 w 16"/>
                  <a:gd name="T7" fmla="*/ 0 h 8"/>
                  <a:gd name="T8" fmla="*/ 8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2" name="Freeform 616"/>
              <p:cNvSpPr>
                <a:spLocks/>
              </p:cNvSpPr>
              <p:nvPr/>
            </p:nvSpPr>
            <p:spPr bwMode="auto">
              <a:xfrm>
                <a:off x="4800" y="2272"/>
                <a:ext cx="8" cy="16"/>
              </a:xfrm>
              <a:custGeom>
                <a:avLst/>
                <a:gdLst>
                  <a:gd name="T0" fmla="*/ 8 w 8"/>
                  <a:gd name="T1" fmla="*/ 8 h 16"/>
                  <a:gd name="T2" fmla="*/ 0 w 8"/>
                  <a:gd name="T3" fmla="*/ 16 h 16"/>
                  <a:gd name="T4" fmla="*/ 0 w 8"/>
                  <a:gd name="T5" fmla="*/ 16 h 16"/>
                  <a:gd name="T6" fmla="*/ 8 w 8"/>
                  <a:gd name="T7" fmla="*/ 0 h 16"/>
                  <a:gd name="T8" fmla="*/ 8 w 8"/>
                  <a:gd name="T9" fmla="*/ 8 h 16"/>
                  <a:gd name="T10" fmla="*/ 8 w 8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8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3" name="Freeform 617"/>
              <p:cNvSpPr>
                <a:spLocks/>
              </p:cNvSpPr>
              <p:nvPr/>
            </p:nvSpPr>
            <p:spPr bwMode="auto">
              <a:xfrm>
                <a:off x="4792" y="2272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8 w 16"/>
                  <a:gd name="T3" fmla="*/ 16 h 16"/>
                  <a:gd name="T4" fmla="*/ 0 w 16"/>
                  <a:gd name="T5" fmla="*/ 16 h 16"/>
                  <a:gd name="T6" fmla="*/ 8 w 16"/>
                  <a:gd name="T7" fmla="*/ 0 h 16"/>
                  <a:gd name="T8" fmla="*/ 16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4" name="Freeform 618"/>
              <p:cNvSpPr>
                <a:spLocks/>
              </p:cNvSpPr>
              <p:nvPr/>
            </p:nvSpPr>
            <p:spPr bwMode="auto">
              <a:xfrm>
                <a:off x="4792" y="2272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16 h 16"/>
                  <a:gd name="T4" fmla="*/ 0 w 8"/>
                  <a:gd name="T5" fmla="*/ 8 h 16"/>
                  <a:gd name="T6" fmla="*/ 8 w 8"/>
                  <a:gd name="T7" fmla="*/ 0 h 16"/>
                  <a:gd name="T8" fmla="*/ 8 w 8"/>
                  <a:gd name="T9" fmla="*/ 0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5" name="Freeform 619"/>
              <p:cNvSpPr>
                <a:spLocks/>
              </p:cNvSpPr>
              <p:nvPr/>
            </p:nvSpPr>
            <p:spPr bwMode="auto">
              <a:xfrm>
                <a:off x="4792" y="2264"/>
                <a:ext cx="8" cy="16"/>
              </a:xfrm>
              <a:custGeom>
                <a:avLst/>
                <a:gdLst>
                  <a:gd name="T0" fmla="*/ 8 w 8"/>
                  <a:gd name="T1" fmla="*/ 8 h 16"/>
                  <a:gd name="T2" fmla="*/ 0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0 w 8"/>
                  <a:gd name="T9" fmla="*/ 0 h 16"/>
                  <a:gd name="T10" fmla="*/ 8 w 8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8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6" name="Freeform 620"/>
              <p:cNvSpPr>
                <a:spLocks/>
              </p:cNvSpPr>
              <p:nvPr/>
            </p:nvSpPr>
            <p:spPr bwMode="auto">
              <a:xfrm>
                <a:off x="4792" y="2264"/>
                <a:ext cx="1" cy="16"/>
              </a:xfrm>
              <a:custGeom>
                <a:avLst/>
                <a:gdLst>
                  <a:gd name="T0" fmla="*/ 0 w 1"/>
                  <a:gd name="T1" fmla="*/ 0 h 16"/>
                  <a:gd name="T2" fmla="*/ 0 w 1"/>
                  <a:gd name="T3" fmla="*/ 16 h 16"/>
                  <a:gd name="T4" fmla="*/ 0 w 1"/>
                  <a:gd name="T5" fmla="*/ 16 h 16"/>
                  <a:gd name="T6" fmla="*/ 0 w 1"/>
                  <a:gd name="T7" fmla="*/ 0 h 16"/>
                  <a:gd name="T8" fmla="*/ 0 w 1"/>
                  <a:gd name="T9" fmla="*/ 0 h 16"/>
                  <a:gd name="T10" fmla="*/ 0 w 1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6"/>
                  <a:gd name="T20" fmla="*/ 1 w 1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6">
                    <a:moveTo>
                      <a:pt x="0" y="0"/>
                    </a:move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7" name="Freeform 621"/>
              <p:cNvSpPr>
                <a:spLocks/>
              </p:cNvSpPr>
              <p:nvPr/>
            </p:nvSpPr>
            <p:spPr bwMode="auto">
              <a:xfrm>
                <a:off x="4784" y="2264"/>
                <a:ext cx="8" cy="16"/>
              </a:xfrm>
              <a:custGeom>
                <a:avLst/>
                <a:gdLst>
                  <a:gd name="T0" fmla="*/ 8 w 8"/>
                  <a:gd name="T1" fmla="*/ 0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0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8" name="Freeform 622"/>
              <p:cNvSpPr>
                <a:spLocks/>
              </p:cNvSpPr>
              <p:nvPr/>
            </p:nvSpPr>
            <p:spPr bwMode="auto">
              <a:xfrm>
                <a:off x="4784" y="2264"/>
                <a:ext cx="1" cy="24"/>
              </a:xfrm>
              <a:custGeom>
                <a:avLst/>
                <a:gdLst>
                  <a:gd name="T0" fmla="*/ 0 w 1"/>
                  <a:gd name="T1" fmla="*/ 0 h 24"/>
                  <a:gd name="T2" fmla="*/ 0 w 1"/>
                  <a:gd name="T3" fmla="*/ 16 h 24"/>
                  <a:gd name="T4" fmla="*/ 0 w 1"/>
                  <a:gd name="T5" fmla="*/ 24 h 24"/>
                  <a:gd name="T6" fmla="*/ 0 w 1"/>
                  <a:gd name="T7" fmla="*/ 8 h 24"/>
                  <a:gd name="T8" fmla="*/ 0 w 1"/>
                  <a:gd name="T9" fmla="*/ 0 h 24"/>
                  <a:gd name="T10" fmla="*/ 0 w 1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24"/>
                  <a:gd name="T20" fmla="*/ 1 w 1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24">
                    <a:moveTo>
                      <a:pt x="0" y="0"/>
                    </a:moveTo>
                    <a:lnTo>
                      <a:pt x="0" y="16"/>
                    </a:lnTo>
                    <a:lnTo>
                      <a:pt x="0" y="24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9" name="Freeform 623"/>
              <p:cNvSpPr>
                <a:spLocks/>
              </p:cNvSpPr>
              <p:nvPr/>
            </p:nvSpPr>
            <p:spPr bwMode="auto">
              <a:xfrm>
                <a:off x="4776" y="2272"/>
                <a:ext cx="8" cy="16"/>
              </a:xfrm>
              <a:custGeom>
                <a:avLst/>
                <a:gdLst>
                  <a:gd name="T0" fmla="*/ 8 w 8"/>
                  <a:gd name="T1" fmla="*/ 0 h 16"/>
                  <a:gd name="T2" fmla="*/ 8 w 8"/>
                  <a:gd name="T3" fmla="*/ 8 h 16"/>
                  <a:gd name="T4" fmla="*/ 8 w 8"/>
                  <a:gd name="T5" fmla="*/ 16 h 16"/>
                  <a:gd name="T6" fmla="*/ 0 w 8"/>
                  <a:gd name="T7" fmla="*/ 0 h 16"/>
                  <a:gd name="T8" fmla="*/ 0 w 8"/>
                  <a:gd name="T9" fmla="*/ 0 h 16"/>
                  <a:gd name="T10" fmla="*/ 8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0"/>
                    </a:moveTo>
                    <a:lnTo>
                      <a:pt x="8" y="8"/>
                    </a:lnTo>
                    <a:lnTo>
                      <a:pt x="8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0" name="Freeform 624"/>
              <p:cNvSpPr>
                <a:spLocks/>
              </p:cNvSpPr>
              <p:nvPr/>
            </p:nvSpPr>
            <p:spPr bwMode="auto">
              <a:xfrm>
                <a:off x="4768" y="2272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0 h 16"/>
                  <a:gd name="T8" fmla="*/ 8 w 16"/>
                  <a:gd name="T9" fmla="*/ 0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1" name="Freeform 625"/>
              <p:cNvSpPr>
                <a:spLocks/>
              </p:cNvSpPr>
              <p:nvPr/>
            </p:nvSpPr>
            <p:spPr bwMode="auto">
              <a:xfrm>
                <a:off x="4768" y="2272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8 h 16"/>
                  <a:gd name="T8" fmla="*/ 0 w 16"/>
                  <a:gd name="T9" fmla="*/ 8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2" name="Freeform 626"/>
              <p:cNvSpPr>
                <a:spLocks/>
              </p:cNvSpPr>
              <p:nvPr/>
            </p:nvSpPr>
            <p:spPr bwMode="auto">
              <a:xfrm>
                <a:off x="4768" y="2280"/>
                <a:ext cx="16" cy="8"/>
              </a:xfrm>
              <a:custGeom>
                <a:avLst/>
                <a:gdLst>
                  <a:gd name="T0" fmla="*/ 0 w 16"/>
                  <a:gd name="T1" fmla="*/ 0 h 8"/>
                  <a:gd name="T2" fmla="*/ 16 w 16"/>
                  <a:gd name="T3" fmla="*/ 8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0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0"/>
                    </a:move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3" name="Freeform 627"/>
              <p:cNvSpPr>
                <a:spLocks/>
              </p:cNvSpPr>
              <p:nvPr/>
            </p:nvSpPr>
            <p:spPr bwMode="auto">
              <a:xfrm>
                <a:off x="4768" y="2288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16 w 16"/>
                  <a:gd name="T3" fmla="*/ 8 h 8"/>
                  <a:gd name="T4" fmla="*/ 16 w 16"/>
                  <a:gd name="T5" fmla="*/ 8 h 8"/>
                  <a:gd name="T6" fmla="*/ 0 w 16"/>
                  <a:gd name="T7" fmla="*/ 0 h 8"/>
                  <a:gd name="T8" fmla="*/ 0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16" y="8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4" name="Freeform 628"/>
              <p:cNvSpPr>
                <a:spLocks/>
              </p:cNvSpPr>
              <p:nvPr/>
            </p:nvSpPr>
            <p:spPr bwMode="auto">
              <a:xfrm>
                <a:off x="4760" y="2288"/>
                <a:ext cx="24" cy="16"/>
              </a:xfrm>
              <a:custGeom>
                <a:avLst/>
                <a:gdLst>
                  <a:gd name="T0" fmla="*/ 24 w 24"/>
                  <a:gd name="T1" fmla="*/ 8 h 16"/>
                  <a:gd name="T2" fmla="*/ 24 w 24"/>
                  <a:gd name="T3" fmla="*/ 8 h 16"/>
                  <a:gd name="T4" fmla="*/ 16 w 24"/>
                  <a:gd name="T5" fmla="*/ 16 h 16"/>
                  <a:gd name="T6" fmla="*/ 0 w 24"/>
                  <a:gd name="T7" fmla="*/ 8 h 16"/>
                  <a:gd name="T8" fmla="*/ 8 w 24"/>
                  <a:gd name="T9" fmla="*/ 0 h 16"/>
                  <a:gd name="T10" fmla="*/ 24 w 24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24" y="8"/>
                    </a:moveTo>
                    <a:lnTo>
                      <a:pt x="24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5" name="Freeform 629"/>
              <p:cNvSpPr>
                <a:spLocks/>
              </p:cNvSpPr>
              <p:nvPr/>
            </p:nvSpPr>
            <p:spPr bwMode="auto">
              <a:xfrm>
                <a:off x="4760" y="2296"/>
                <a:ext cx="16" cy="8"/>
              </a:xfrm>
              <a:custGeom>
                <a:avLst/>
                <a:gdLst>
                  <a:gd name="T0" fmla="*/ 0 w 16"/>
                  <a:gd name="T1" fmla="*/ 0 h 8"/>
                  <a:gd name="T2" fmla="*/ 16 w 16"/>
                  <a:gd name="T3" fmla="*/ 8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0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0"/>
                    </a:move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6" name="Freeform 630"/>
              <p:cNvSpPr>
                <a:spLocks/>
              </p:cNvSpPr>
              <p:nvPr/>
            </p:nvSpPr>
            <p:spPr bwMode="auto">
              <a:xfrm>
                <a:off x="4760" y="2304"/>
                <a:ext cx="16" cy="8"/>
              </a:xfrm>
              <a:custGeom>
                <a:avLst/>
                <a:gdLst>
                  <a:gd name="T0" fmla="*/ 0 w 16"/>
                  <a:gd name="T1" fmla="*/ 0 h 8"/>
                  <a:gd name="T2" fmla="*/ 16 w 16"/>
                  <a:gd name="T3" fmla="*/ 0 h 8"/>
                  <a:gd name="T4" fmla="*/ 16 w 16"/>
                  <a:gd name="T5" fmla="*/ 8 h 8"/>
                  <a:gd name="T6" fmla="*/ 0 w 16"/>
                  <a:gd name="T7" fmla="*/ 0 h 8"/>
                  <a:gd name="T8" fmla="*/ 0 w 16"/>
                  <a:gd name="T9" fmla="*/ 0 h 8"/>
                  <a:gd name="T10" fmla="*/ 0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7" name="Freeform 631"/>
              <p:cNvSpPr>
                <a:spLocks/>
              </p:cNvSpPr>
              <p:nvPr/>
            </p:nvSpPr>
            <p:spPr bwMode="auto">
              <a:xfrm>
                <a:off x="4760" y="2304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8 h 16"/>
                  <a:gd name="T8" fmla="*/ 0 w 16"/>
                  <a:gd name="T9" fmla="*/ 0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8" name="Freeform 632"/>
              <p:cNvSpPr>
                <a:spLocks/>
              </p:cNvSpPr>
              <p:nvPr/>
            </p:nvSpPr>
            <p:spPr bwMode="auto">
              <a:xfrm>
                <a:off x="4760" y="2312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8 h 16"/>
                  <a:gd name="T8" fmla="*/ 0 w 16"/>
                  <a:gd name="T9" fmla="*/ 0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9" name="Freeform 633"/>
              <p:cNvSpPr>
                <a:spLocks/>
              </p:cNvSpPr>
              <p:nvPr/>
            </p:nvSpPr>
            <p:spPr bwMode="auto">
              <a:xfrm>
                <a:off x="4760" y="2320"/>
                <a:ext cx="16" cy="8"/>
              </a:xfrm>
              <a:custGeom>
                <a:avLst/>
                <a:gdLst>
                  <a:gd name="T0" fmla="*/ 0 w 16"/>
                  <a:gd name="T1" fmla="*/ 0 h 8"/>
                  <a:gd name="T2" fmla="*/ 16 w 16"/>
                  <a:gd name="T3" fmla="*/ 0 h 8"/>
                  <a:gd name="T4" fmla="*/ 8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0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0"/>
                    </a:moveTo>
                    <a:lnTo>
                      <a:pt x="16" y="0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0" name="Freeform 634"/>
              <p:cNvSpPr>
                <a:spLocks/>
              </p:cNvSpPr>
              <p:nvPr/>
            </p:nvSpPr>
            <p:spPr bwMode="auto">
              <a:xfrm>
                <a:off x="4752" y="2328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16 w 16"/>
                  <a:gd name="T3" fmla="*/ 0 h 8"/>
                  <a:gd name="T4" fmla="*/ 16 w 16"/>
                  <a:gd name="T5" fmla="*/ 8 h 8"/>
                  <a:gd name="T6" fmla="*/ 0 w 16"/>
                  <a:gd name="T7" fmla="*/ 8 h 8"/>
                  <a:gd name="T8" fmla="*/ 8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1" name="Freeform 635"/>
              <p:cNvSpPr>
                <a:spLocks/>
              </p:cNvSpPr>
              <p:nvPr/>
            </p:nvSpPr>
            <p:spPr bwMode="auto">
              <a:xfrm>
                <a:off x="4752" y="2336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16 w 16"/>
                  <a:gd name="T3" fmla="*/ 0 h 8"/>
                  <a:gd name="T4" fmla="*/ 16 w 16"/>
                  <a:gd name="T5" fmla="*/ 8 h 8"/>
                  <a:gd name="T6" fmla="*/ 0 w 16"/>
                  <a:gd name="T7" fmla="*/ 0 h 8"/>
                  <a:gd name="T8" fmla="*/ 0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2" name="Freeform 636"/>
              <p:cNvSpPr>
                <a:spLocks/>
              </p:cNvSpPr>
              <p:nvPr/>
            </p:nvSpPr>
            <p:spPr bwMode="auto">
              <a:xfrm>
                <a:off x="4752" y="2336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8 h 16"/>
                  <a:gd name="T8" fmla="*/ 0 w 16"/>
                  <a:gd name="T9" fmla="*/ 8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3" name="Freeform 637"/>
              <p:cNvSpPr>
                <a:spLocks/>
              </p:cNvSpPr>
              <p:nvPr/>
            </p:nvSpPr>
            <p:spPr bwMode="auto">
              <a:xfrm>
                <a:off x="4752" y="2344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16 h 16"/>
                  <a:gd name="T8" fmla="*/ 0 w 16"/>
                  <a:gd name="T9" fmla="*/ 8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4" name="Freeform 638"/>
              <p:cNvSpPr>
                <a:spLocks/>
              </p:cNvSpPr>
              <p:nvPr/>
            </p:nvSpPr>
            <p:spPr bwMode="auto">
              <a:xfrm>
                <a:off x="4752" y="2360"/>
                <a:ext cx="16" cy="8"/>
              </a:xfrm>
              <a:custGeom>
                <a:avLst/>
                <a:gdLst>
                  <a:gd name="T0" fmla="*/ 0 w 16"/>
                  <a:gd name="T1" fmla="*/ 0 h 8"/>
                  <a:gd name="T2" fmla="*/ 16 w 16"/>
                  <a:gd name="T3" fmla="*/ 0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0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5" name="Freeform 639"/>
              <p:cNvSpPr>
                <a:spLocks/>
              </p:cNvSpPr>
              <p:nvPr/>
            </p:nvSpPr>
            <p:spPr bwMode="auto">
              <a:xfrm>
                <a:off x="4752" y="2368"/>
                <a:ext cx="16" cy="8"/>
              </a:xfrm>
              <a:custGeom>
                <a:avLst/>
                <a:gdLst>
                  <a:gd name="T0" fmla="*/ 0 w 16"/>
                  <a:gd name="T1" fmla="*/ 0 h 8"/>
                  <a:gd name="T2" fmla="*/ 16 w 16"/>
                  <a:gd name="T3" fmla="*/ 0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0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6" name="Freeform 640"/>
              <p:cNvSpPr>
                <a:spLocks/>
              </p:cNvSpPr>
              <p:nvPr/>
            </p:nvSpPr>
            <p:spPr bwMode="auto">
              <a:xfrm>
                <a:off x="4752" y="2376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16 w 16"/>
                  <a:gd name="T3" fmla="*/ 0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7" name="Freeform 641"/>
              <p:cNvSpPr>
                <a:spLocks/>
              </p:cNvSpPr>
              <p:nvPr/>
            </p:nvSpPr>
            <p:spPr bwMode="auto">
              <a:xfrm>
                <a:off x="4752" y="2384"/>
                <a:ext cx="16" cy="8"/>
              </a:xfrm>
              <a:custGeom>
                <a:avLst/>
                <a:gdLst>
                  <a:gd name="T0" fmla="*/ 0 w 16"/>
                  <a:gd name="T1" fmla="*/ 0 h 8"/>
                  <a:gd name="T2" fmla="*/ 16 w 16"/>
                  <a:gd name="T3" fmla="*/ 0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0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8" name="Freeform 642"/>
              <p:cNvSpPr>
                <a:spLocks/>
              </p:cNvSpPr>
              <p:nvPr/>
            </p:nvSpPr>
            <p:spPr bwMode="auto">
              <a:xfrm>
                <a:off x="4752" y="2392"/>
                <a:ext cx="16" cy="8"/>
              </a:xfrm>
              <a:custGeom>
                <a:avLst/>
                <a:gdLst>
                  <a:gd name="T0" fmla="*/ 0 w 16"/>
                  <a:gd name="T1" fmla="*/ 0 h 8"/>
                  <a:gd name="T2" fmla="*/ 16 w 16"/>
                  <a:gd name="T3" fmla="*/ 0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0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9" name="Freeform 643"/>
              <p:cNvSpPr>
                <a:spLocks/>
              </p:cNvSpPr>
              <p:nvPr/>
            </p:nvSpPr>
            <p:spPr bwMode="auto">
              <a:xfrm>
                <a:off x="4752" y="2400"/>
                <a:ext cx="16" cy="8"/>
              </a:xfrm>
              <a:custGeom>
                <a:avLst/>
                <a:gdLst>
                  <a:gd name="T0" fmla="*/ 0 w 16"/>
                  <a:gd name="T1" fmla="*/ 0 h 8"/>
                  <a:gd name="T2" fmla="*/ 16 w 16"/>
                  <a:gd name="T3" fmla="*/ 0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0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0" name="Freeform 644"/>
              <p:cNvSpPr>
                <a:spLocks/>
              </p:cNvSpPr>
              <p:nvPr/>
            </p:nvSpPr>
            <p:spPr bwMode="auto">
              <a:xfrm>
                <a:off x="4752" y="2408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16 w 16"/>
                  <a:gd name="T3" fmla="*/ 0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1" name="Freeform 645"/>
              <p:cNvSpPr>
                <a:spLocks/>
              </p:cNvSpPr>
              <p:nvPr/>
            </p:nvSpPr>
            <p:spPr bwMode="auto">
              <a:xfrm>
                <a:off x="4752" y="2416"/>
                <a:ext cx="24" cy="8"/>
              </a:xfrm>
              <a:custGeom>
                <a:avLst/>
                <a:gdLst>
                  <a:gd name="T0" fmla="*/ 16 w 24"/>
                  <a:gd name="T1" fmla="*/ 0 h 8"/>
                  <a:gd name="T2" fmla="*/ 16 w 24"/>
                  <a:gd name="T3" fmla="*/ 0 h 8"/>
                  <a:gd name="T4" fmla="*/ 24 w 24"/>
                  <a:gd name="T5" fmla="*/ 8 h 8"/>
                  <a:gd name="T6" fmla="*/ 8 w 24"/>
                  <a:gd name="T7" fmla="*/ 8 h 8"/>
                  <a:gd name="T8" fmla="*/ 0 w 24"/>
                  <a:gd name="T9" fmla="*/ 0 h 8"/>
                  <a:gd name="T10" fmla="*/ 16 w 24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8"/>
                  <a:gd name="T20" fmla="*/ 24 w 2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8">
                    <a:moveTo>
                      <a:pt x="16" y="0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2" name="Freeform 646"/>
              <p:cNvSpPr>
                <a:spLocks/>
              </p:cNvSpPr>
              <p:nvPr/>
            </p:nvSpPr>
            <p:spPr bwMode="auto">
              <a:xfrm>
                <a:off x="4760" y="2424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16 w 16"/>
                  <a:gd name="T3" fmla="*/ 0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3" name="Freeform 647"/>
              <p:cNvSpPr>
                <a:spLocks/>
              </p:cNvSpPr>
              <p:nvPr/>
            </p:nvSpPr>
            <p:spPr bwMode="auto">
              <a:xfrm>
                <a:off x="4760" y="2432"/>
                <a:ext cx="16" cy="8"/>
              </a:xfrm>
              <a:custGeom>
                <a:avLst/>
                <a:gdLst>
                  <a:gd name="T0" fmla="*/ 0 w 16"/>
                  <a:gd name="T1" fmla="*/ 0 h 8"/>
                  <a:gd name="T2" fmla="*/ 16 w 16"/>
                  <a:gd name="T3" fmla="*/ 0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0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4" name="Freeform 648"/>
              <p:cNvSpPr>
                <a:spLocks/>
              </p:cNvSpPr>
              <p:nvPr/>
            </p:nvSpPr>
            <p:spPr bwMode="auto">
              <a:xfrm>
                <a:off x="4760" y="2440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0 h 16"/>
                  <a:gd name="T4" fmla="*/ 16 w 16"/>
                  <a:gd name="T5" fmla="*/ 8 h 16"/>
                  <a:gd name="T6" fmla="*/ 0 w 16"/>
                  <a:gd name="T7" fmla="*/ 16 h 16"/>
                  <a:gd name="T8" fmla="*/ 0 w 16"/>
                  <a:gd name="T9" fmla="*/ 8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5" name="Freeform 649"/>
              <p:cNvSpPr>
                <a:spLocks/>
              </p:cNvSpPr>
              <p:nvPr/>
            </p:nvSpPr>
            <p:spPr bwMode="auto">
              <a:xfrm>
                <a:off x="4760" y="2448"/>
                <a:ext cx="24" cy="16"/>
              </a:xfrm>
              <a:custGeom>
                <a:avLst/>
                <a:gdLst>
                  <a:gd name="T0" fmla="*/ 0 w 24"/>
                  <a:gd name="T1" fmla="*/ 8 h 16"/>
                  <a:gd name="T2" fmla="*/ 16 w 24"/>
                  <a:gd name="T3" fmla="*/ 0 h 16"/>
                  <a:gd name="T4" fmla="*/ 24 w 24"/>
                  <a:gd name="T5" fmla="*/ 8 h 16"/>
                  <a:gd name="T6" fmla="*/ 8 w 24"/>
                  <a:gd name="T7" fmla="*/ 16 h 16"/>
                  <a:gd name="T8" fmla="*/ 0 w 24"/>
                  <a:gd name="T9" fmla="*/ 8 h 16"/>
                  <a:gd name="T10" fmla="*/ 0 w 24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0" y="8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6" name="Freeform 650"/>
              <p:cNvSpPr>
                <a:spLocks/>
              </p:cNvSpPr>
              <p:nvPr/>
            </p:nvSpPr>
            <p:spPr bwMode="auto">
              <a:xfrm>
                <a:off x="4768" y="2456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16 w 16"/>
                  <a:gd name="T3" fmla="*/ 0 h 16"/>
                  <a:gd name="T4" fmla="*/ 16 w 16"/>
                  <a:gd name="T5" fmla="*/ 8 h 16"/>
                  <a:gd name="T6" fmla="*/ 0 w 16"/>
                  <a:gd name="T7" fmla="*/ 16 h 16"/>
                  <a:gd name="T8" fmla="*/ 0 w 16"/>
                  <a:gd name="T9" fmla="*/ 8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7" name="Freeform 651"/>
              <p:cNvSpPr>
                <a:spLocks/>
              </p:cNvSpPr>
              <p:nvPr/>
            </p:nvSpPr>
            <p:spPr bwMode="auto">
              <a:xfrm>
                <a:off x="4768" y="2464"/>
                <a:ext cx="24" cy="16"/>
              </a:xfrm>
              <a:custGeom>
                <a:avLst/>
                <a:gdLst>
                  <a:gd name="T0" fmla="*/ 0 w 24"/>
                  <a:gd name="T1" fmla="*/ 8 h 16"/>
                  <a:gd name="T2" fmla="*/ 16 w 24"/>
                  <a:gd name="T3" fmla="*/ 0 h 16"/>
                  <a:gd name="T4" fmla="*/ 24 w 24"/>
                  <a:gd name="T5" fmla="*/ 8 h 16"/>
                  <a:gd name="T6" fmla="*/ 8 w 24"/>
                  <a:gd name="T7" fmla="*/ 16 h 16"/>
                  <a:gd name="T8" fmla="*/ 0 w 24"/>
                  <a:gd name="T9" fmla="*/ 8 h 16"/>
                  <a:gd name="T10" fmla="*/ 0 w 24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0" y="8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8" name="Freeform 652"/>
              <p:cNvSpPr>
                <a:spLocks/>
              </p:cNvSpPr>
              <p:nvPr/>
            </p:nvSpPr>
            <p:spPr bwMode="auto">
              <a:xfrm>
                <a:off x="4776" y="2472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16 w 16"/>
                  <a:gd name="T3" fmla="*/ 0 h 16"/>
                  <a:gd name="T4" fmla="*/ 16 w 16"/>
                  <a:gd name="T5" fmla="*/ 8 h 16"/>
                  <a:gd name="T6" fmla="*/ 8 w 16"/>
                  <a:gd name="T7" fmla="*/ 16 h 16"/>
                  <a:gd name="T8" fmla="*/ 0 w 16"/>
                  <a:gd name="T9" fmla="*/ 8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9" name="Freeform 653"/>
              <p:cNvSpPr>
                <a:spLocks/>
              </p:cNvSpPr>
              <p:nvPr/>
            </p:nvSpPr>
            <p:spPr bwMode="auto">
              <a:xfrm>
                <a:off x="4784" y="2480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8 w 16"/>
                  <a:gd name="T3" fmla="*/ 0 h 16"/>
                  <a:gd name="T4" fmla="*/ 16 w 16"/>
                  <a:gd name="T5" fmla="*/ 8 h 16"/>
                  <a:gd name="T6" fmla="*/ 0 w 16"/>
                  <a:gd name="T7" fmla="*/ 16 h 16"/>
                  <a:gd name="T8" fmla="*/ 0 w 16"/>
                  <a:gd name="T9" fmla="*/ 8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0" name="Freeform 654"/>
              <p:cNvSpPr>
                <a:spLocks/>
              </p:cNvSpPr>
              <p:nvPr/>
            </p:nvSpPr>
            <p:spPr bwMode="auto">
              <a:xfrm>
                <a:off x="4784" y="2488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16 w 16"/>
                  <a:gd name="T3" fmla="*/ 0 h 16"/>
                  <a:gd name="T4" fmla="*/ 16 w 16"/>
                  <a:gd name="T5" fmla="*/ 8 h 16"/>
                  <a:gd name="T6" fmla="*/ 8 w 16"/>
                  <a:gd name="T7" fmla="*/ 16 h 16"/>
                  <a:gd name="T8" fmla="*/ 0 w 16"/>
                  <a:gd name="T9" fmla="*/ 8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1" name="Freeform 655"/>
              <p:cNvSpPr>
                <a:spLocks/>
              </p:cNvSpPr>
              <p:nvPr/>
            </p:nvSpPr>
            <p:spPr bwMode="auto">
              <a:xfrm>
                <a:off x="4792" y="2496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8 w 16"/>
                  <a:gd name="T3" fmla="*/ 0 h 16"/>
                  <a:gd name="T4" fmla="*/ 16 w 16"/>
                  <a:gd name="T5" fmla="*/ 8 h 16"/>
                  <a:gd name="T6" fmla="*/ 0 w 16"/>
                  <a:gd name="T7" fmla="*/ 16 h 16"/>
                  <a:gd name="T8" fmla="*/ 0 w 16"/>
                  <a:gd name="T9" fmla="*/ 8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0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2" name="Freeform 656"/>
              <p:cNvSpPr>
                <a:spLocks/>
              </p:cNvSpPr>
              <p:nvPr/>
            </p:nvSpPr>
            <p:spPr bwMode="auto">
              <a:xfrm>
                <a:off x="4792" y="2504"/>
                <a:ext cx="24" cy="16"/>
              </a:xfrm>
              <a:custGeom>
                <a:avLst/>
                <a:gdLst>
                  <a:gd name="T0" fmla="*/ 0 w 24"/>
                  <a:gd name="T1" fmla="*/ 8 h 16"/>
                  <a:gd name="T2" fmla="*/ 16 w 24"/>
                  <a:gd name="T3" fmla="*/ 0 h 16"/>
                  <a:gd name="T4" fmla="*/ 24 w 24"/>
                  <a:gd name="T5" fmla="*/ 8 h 16"/>
                  <a:gd name="T6" fmla="*/ 8 w 24"/>
                  <a:gd name="T7" fmla="*/ 16 h 16"/>
                  <a:gd name="T8" fmla="*/ 0 w 24"/>
                  <a:gd name="T9" fmla="*/ 8 h 16"/>
                  <a:gd name="T10" fmla="*/ 0 w 24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0" y="8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3" name="Freeform 657"/>
              <p:cNvSpPr>
                <a:spLocks/>
              </p:cNvSpPr>
              <p:nvPr/>
            </p:nvSpPr>
            <p:spPr bwMode="auto">
              <a:xfrm>
                <a:off x="4800" y="2512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16 w 16"/>
                  <a:gd name="T3" fmla="*/ 0 h 16"/>
                  <a:gd name="T4" fmla="*/ 16 w 16"/>
                  <a:gd name="T5" fmla="*/ 8 h 16"/>
                  <a:gd name="T6" fmla="*/ 8 w 16"/>
                  <a:gd name="T7" fmla="*/ 16 h 16"/>
                  <a:gd name="T8" fmla="*/ 0 w 16"/>
                  <a:gd name="T9" fmla="*/ 8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4" name="Freeform 658"/>
              <p:cNvSpPr>
                <a:spLocks/>
              </p:cNvSpPr>
              <p:nvPr/>
            </p:nvSpPr>
            <p:spPr bwMode="auto">
              <a:xfrm>
                <a:off x="4808" y="2520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8 w 16"/>
                  <a:gd name="T3" fmla="*/ 0 h 16"/>
                  <a:gd name="T4" fmla="*/ 16 w 16"/>
                  <a:gd name="T5" fmla="*/ 0 h 16"/>
                  <a:gd name="T6" fmla="*/ 8 w 16"/>
                  <a:gd name="T7" fmla="*/ 16 h 16"/>
                  <a:gd name="T8" fmla="*/ 0 w 16"/>
                  <a:gd name="T9" fmla="*/ 8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8" y="0"/>
                    </a:lnTo>
                    <a:lnTo>
                      <a:pt x="16" y="0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5" name="Freeform 659"/>
              <p:cNvSpPr>
                <a:spLocks/>
              </p:cNvSpPr>
              <p:nvPr/>
            </p:nvSpPr>
            <p:spPr bwMode="auto">
              <a:xfrm>
                <a:off x="4816" y="2520"/>
                <a:ext cx="16" cy="24"/>
              </a:xfrm>
              <a:custGeom>
                <a:avLst/>
                <a:gdLst>
                  <a:gd name="T0" fmla="*/ 0 w 16"/>
                  <a:gd name="T1" fmla="*/ 16 h 24"/>
                  <a:gd name="T2" fmla="*/ 8 w 16"/>
                  <a:gd name="T3" fmla="*/ 0 h 24"/>
                  <a:gd name="T4" fmla="*/ 16 w 16"/>
                  <a:gd name="T5" fmla="*/ 8 h 24"/>
                  <a:gd name="T6" fmla="*/ 0 w 16"/>
                  <a:gd name="T7" fmla="*/ 24 h 24"/>
                  <a:gd name="T8" fmla="*/ 0 w 16"/>
                  <a:gd name="T9" fmla="*/ 16 h 24"/>
                  <a:gd name="T10" fmla="*/ 0 w 16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16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0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6" name="Freeform 660"/>
              <p:cNvSpPr>
                <a:spLocks/>
              </p:cNvSpPr>
              <p:nvPr/>
            </p:nvSpPr>
            <p:spPr bwMode="auto">
              <a:xfrm>
                <a:off x="4816" y="2528"/>
                <a:ext cx="24" cy="24"/>
              </a:xfrm>
              <a:custGeom>
                <a:avLst/>
                <a:gdLst>
                  <a:gd name="T0" fmla="*/ 0 w 24"/>
                  <a:gd name="T1" fmla="*/ 16 h 24"/>
                  <a:gd name="T2" fmla="*/ 16 w 24"/>
                  <a:gd name="T3" fmla="*/ 0 h 24"/>
                  <a:gd name="T4" fmla="*/ 24 w 24"/>
                  <a:gd name="T5" fmla="*/ 8 h 24"/>
                  <a:gd name="T6" fmla="*/ 8 w 24"/>
                  <a:gd name="T7" fmla="*/ 24 h 24"/>
                  <a:gd name="T8" fmla="*/ 8 w 24"/>
                  <a:gd name="T9" fmla="*/ 16 h 24"/>
                  <a:gd name="T10" fmla="*/ 0 w 24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6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8" y="24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7" name="Freeform 661"/>
              <p:cNvSpPr>
                <a:spLocks/>
              </p:cNvSpPr>
              <p:nvPr/>
            </p:nvSpPr>
            <p:spPr bwMode="auto">
              <a:xfrm>
                <a:off x="4824" y="2536"/>
                <a:ext cx="24" cy="16"/>
              </a:xfrm>
              <a:custGeom>
                <a:avLst/>
                <a:gdLst>
                  <a:gd name="T0" fmla="*/ 0 w 24"/>
                  <a:gd name="T1" fmla="*/ 16 h 16"/>
                  <a:gd name="T2" fmla="*/ 16 w 24"/>
                  <a:gd name="T3" fmla="*/ 0 h 16"/>
                  <a:gd name="T4" fmla="*/ 24 w 24"/>
                  <a:gd name="T5" fmla="*/ 8 h 16"/>
                  <a:gd name="T6" fmla="*/ 16 w 24"/>
                  <a:gd name="T7" fmla="*/ 16 h 16"/>
                  <a:gd name="T8" fmla="*/ 8 w 24"/>
                  <a:gd name="T9" fmla="*/ 16 h 16"/>
                  <a:gd name="T10" fmla="*/ 0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0" y="16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16" y="16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8" name="Freeform 662"/>
              <p:cNvSpPr>
                <a:spLocks/>
              </p:cNvSpPr>
              <p:nvPr/>
            </p:nvSpPr>
            <p:spPr bwMode="auto">
              <a:xfrm>
                <a:off x="4840" y="2544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8 w 16"/>
                  <a:gd name="T3" fmla="*/ 0 h 16"/>
                  <a:gd name="T4" fmla="*/ 16 w 16"/>
                  <a:gd name="T5" fmla="*/ 0 h 16"/>
                  <a:gd name="T6" fmla="*/ 8 w 16"/>
                  <a:gd name="T7" fmla="*/ 16 h 16"/>
                  <a:gd name="T8" fmla="*/ 0 w 16"/>
                  <a:gd name="T9" fmla="*/ 8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8" y="0"/>
                    </a:lnTo>
                    <a:lnTo>
                      <a:pt x="16" y="0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9" name="Freeform 663"/>
              <p:cNvSpPr>
                <a:spLocks/>
              </p:cNvSpPr>
              <p:nvPr/>
            </p:nvSpPr>
            <p:spPr bwMode="auto">
              <a:xfrm>
                <a:off x="4848" y="2544"/>
                <a:ext cx="16" cy="24"/>
              </a:xfrm>
              <a:custGeom>
                <a:avLst/>
                <a:gdLst>
                  <a:gd name="T0" fmla="*/ 8 w 16"/>
                  <a:gd name="T1" fmla="*/ 0 h 24"/>
                  <a:gd name="T2" fmla="*/ 8 w 16"/>
                  <a:gd name="T3" fmla="*/ 0 h 24"/>
                  <a:gd name="T4" fmla="*/ 16 w 16"/>
                  <a:gd name="T5" fmla="*/ 8 h 24"/>
                  <a:gd name="T6" fmla="*/ 8 w 16"/>
                  <a:gd name="T7" fmla="*/ 24 h 24"/>
                  <a:gd name="T8" fmla="*/ 0 w 16"/>
                  <a:gd name="T9" fmla="*/ 16 h 24"/>
                  <a:gd name="T10" fmla="*/ 8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0" name="Freeform 664"/>
              <p:cNvSpPr>
                <a:spLocks/>
              </p:cNvSpPr>
              <p:nvPr/>
            </p:nvSpPr>
            <p:spPr bwMode="auto">
              <a:xfrm>
                <a:off x="4856" y="2552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8 w 16"/>
                  <a:gd name="T3" fmla="*/ 0 h 16"/>
                  <a:gd name="T4" fmla="*/ 16 w 16"/>
                  <a:gd name="T5" fmla="*/ 8 h 16"/>
                  <a:gd name="T6" fmla="*/ 8 w 16"/>
                  <a:gd name="T7" fmla="*/ 16 h 16"/>
                  <a:gd name="T8" fmla="*/ 0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1" name="Freeform 665"/>
              <p:cNvSpPr>
                <a:spLocks/>
              </p:cNvSpPr>
              <p:nvPr/>
            </p:nvSpPr>
            <p:spPr bwMode="auto">
              <a:xfrm>
                <a:off x="4864" y="2560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8 w 16"/>
                  <a:gd name="T3" fmla="*/ 0 h 16"/>
                  <a:gd name="T4" fmla="*/ 16 w 16"/>
                  <a:gd name="T5" fmla="*/ 0 h 16"/>
                  <a:gd name="T6" fmla="*/ 8 w 16"/>
                  <a:gd name="T7" fmla="*/ 16 h 16"/>
                  <a:gd name="T8" fmla="*/ 0 w 16"/>
                  <a:gd name="T9" fmla="*/ 16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8" y="0"/>
                    </a:lnTo>
                    <a:lnTo>
                      <a:pt x="16" y="0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2" name="Freeform 666"/>
              <p:cNvSpPr>
                <a:spLocks/>
              </p:cNvSpPr>
              <p:nvPr/>
            </p:nvSpPr>
            <p:spPr bwMode="auto">
              <a:xfrm>
                <a:off x="4872" y="2560"/>
                <a:ext cx="16" cy="24"/>
              </a:xfrm>
              <a:custGeom>
                <a:avLst/>
                <a:gdLst>
                  <a:gd name="T0" fmla="*/ 0 w 16"/>
                  <a:gd name="T1" fmla="*/ 16 h 24"/>
                  <a:gd name="T2" fmla="*/ 8 w 16"/>
                  <a:gd name="T3" fmla="*/ 0 h 24"/>
                  <a:gd name="T4" fmla="*/ 16 w 16"/>
                  <a:gd name="T5" fmla="*/ 8 h 24"/>
                  <a:gd name="T6" fmla="*/ 16 w 16"/>
                  <a:gd name="T7" fmla="*/ 24 h 24"/>
                  <a:gd name="T8" fmla="*/ 0 w 16"/>
                  <a:gd name="T9" fmla="*/ 16 h 24"/>
                  <a:gd name="T10" fmla="*/ 0 w 16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16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16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3" name="Freeform 667"/>
              <p:cNvSpPr>
                <a:spLocks/>
              </p:cNvSpPr>
              <p:nvPr/>
            </p:nvSpPr>
            <p:spPr bwMode="auto">
              <a:xfrm>
                <a:off x="4888" y="2568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0 h 16"/>
                  <a:gd name="T4" fmla="*/ 16 w 16"/>
                  <a:gd name="T5" fmla="*/ 0 h 16"/>
                  <a:gd name="T6" fmla="*/ 8 w 16"/>
                  <a:gd name="T7" fmla="*/ 16 h 16"/>
                  <a:gd name="T8" fmla="*/ 0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4" name="Freeform 668"/>
              <p:cNvSpPr>
                <a:spLocks/>
              </p:cNvSpPr>
              <p:nvPr/>
            </p:nvSpPr>
            <p:spPr bwMode="auto">
              <a:xfrm>
                <a:off x="4896" y="2568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8 w 16"/>
                  <a:gd name="T3" fmla="*/ 0 h 16"/>
                  <a:gd name="T4" fmla="*/ 16 w 16"/>
                  <a:gd name="T5" fmla="*/ 8 h 16"/>
                  <a:gd name="T6" fmla="*/ 16 w 16"/>
                  <a:gd name="T7" fmla="*/ 16 h 16"/>
                  <a:gd name="T8" fmla="*/ 0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5" name="Freeform 669"/>
              <p:cNvSpPr>
                <a:spLocks/>
              </p:cNvSpPr>
              <p:nvPr/>
            </p:nvSpPr>
            <p:spPr bwMode="auto">
              <a:xfrm>
                <a:off x="4904" y="2576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8 w 16"/>
                  <a:gd name="T3" fmla="*/ 0 h 16"/>
                  <a:gd name="T4" fmla="*/ 16 w 16"/>
                  <a:gd name="T5" fmla="*/ 0 h 16"/>
                  <a:gd name="T6" fmla="*/ 16 w 16"/>
                  <a:gd name="T7" fmla="*/ 16 h 16"/>
                  <a:gd name="T8" fmla="*/ 0 w 16"/>
                  <a:gd name="T9" fmla="*/ 8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8" y="0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6" name="Freeform 670"/>
              <p:cNvSpPr>
                <a:spLocks/>
              </p:cNvSpPr>
              <p:nvPr/>
            </p:nvSpPr>
            <p:spPr bwMode="auto">
              <a:xfrm>
                <a:off x="4920" y="2576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8 w 16"/>
                  <a:gd name="T3" fmla="*/ 0 h 16"/>
                  <a:gd name="T4" fmla="*/ 16 w 16"/>
                  <a:gd name="T5" fmla="*/ 8 h 16"/>
                  <a:gd name="T6" fmla="*/ 8 w 16"/>
                  <a:gd name="T7" fmla="*/ 16 h 16"/>
                  <a:gd name="T8" fmla="*/ 0 w 16"/>
                  <a:gd name="T9" fmla="*/ 16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7" name="Freeform 671"/>
              <p:cNvSpPr>
                <a:spLocks/>
              </p:cNvSpPr>
              <p:nvPr/>
            </p:nvSpPr>
            <p:spPr bwMode="auto">
              <a:xfrm>
                <a:off x="4928" y="2584"/>
                <a:ext cx="8" cy="16"/>
              </a:xfrm>
              <a:custGeom>
                <a:avLst/>
                <a:gdLst>
                  <a:gd name="T0" fmla="*/ 0 w 8"/>
                  <a:gd name="T1" fmla="*/ 8 h 16"/>
                  <a:gd name="T2" fmla="*/ 8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8 h 16"/>
                  <a:gd name="T10" fmla="*/ 0 w 8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8"/>
                    </a:moveTo>
                    <a:lnTo>
                      <a:pt x="8" y="0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8" name="Freeform 672"/>
              <p:cNvSpPr>
                <a:spLocks/>
              </p:cNvSpPr>
              <p:nvPr/>
            </p:nvSpPr>
            <p:spPr bwMode="auto">
              <a:xfrm>
                <a:off x="4936" y="2584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9" name="Freeform 673"/>
              <p:cNvSpPr>
                <a:spLocks/>
              </p:cNvSpPr>
              <p:nvPr/>
            </p:nvSpPr>
            <p:spPr bwMode="auto">
              <a:xfrm>
                <a:off x="4944" y="2584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0" name="Freeform 674"/>
              <p:cNvSpPr>
                <a:spLocks/>
              </p:cNvSpPr>
              <p:nvPr/>
            </p:nvSpPr>
            <p:spPr bwMode="auto">
              <a:xfrm>
                <a:off x="4952" y="2584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1" name="Freeform 675"/>
              <p:cNvSpPr>
                <a:spLocks/>
              </p:cNvSpPr>
              <p:nvPr/>
            </p:nvSpPr>
            <p:spPr bwMode="auto">
              <a:xfrm>
                <a:off x="4960" y="2584"/>
                <a:ext cx="8" cy="16"/>
              </a:xfrm>
              <a:custGeom>
                <a:avLst/>
                <a:gdLst>
                  <a:gd name="T0" fmla="*/ 0 w 8"/>
                  <a:gd name="T1" fmla="*/ 0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2" name="Freeform 676"/>
              <p:cNvSpPr>
                <a:spLocks/>
              </p:cNvSpPr>
              <p:nvPr/>
            </p:nvSpPr>
            <p:spPr bwMode="auto">
              <a:xfrm>
                <a:off x="4968" y="2584"/>
                <a:ext cx="8" cy="24"/>
              </a:xfrm>
              <a:custGeom>
                <a:avLst/>
                <a:gdLst>
                  <a:gd name="T0" fmla="*/ 0 w 8"/>
                  <a:gd name="T1" fmla="*/ 0 h 24"/>
                  <a:gd name="T2" fmla="*/ 0 w 8"/>
                  <a:gd name="T3" fmla="*/ 8 h 24"/>
                  <a:gd name="T4" fmla="*/ 8 w 8"/>
                  <a:gd name="T5" fmla="*/ 8 h 24"/>
                  <a:gd name="T6" fmla="*/ 0 w 8"/>
                  <a:gd name="T7" fmla="*/ 24 h 24"/>
                  <a:gd name="T8" fmla="*/ 0 w 8"/>
                  <a:gd name="T9" fmla="*/ 16 h 24"/>
                  <a:gd name="T10" fmla="*/ 0 w 8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24"/>
                  <a:gd name="T20" fmla="*/ 8 w 8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24">
                    <a:moveTo>
                      <a:pt x="0" y="0"/>
                    </a:moveTo>
                    <a:lnTo>
                      <a:pt x="0" y="8"/>
                    </a:lnTo>
                    <a:lnTo>
                      <a:pt x="8" y="8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3" name="Freeform 677"/>
              <p:cNvSpPr>
                <a:spLocks/>
              </p:cNvSpPr>
              <p:nvPr/>
            </p:nvSpPr>
            <p:spPr bwMode="auto">
              <a:xfrm>
                <a:off x="4968" y="2592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8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4" name="Freeform 678"/>
              <p:cNvSpPr>
                <a:spLocks/>
              </p:cNvSpPr>
              <p:nvPr/>
            </p:nvSpPr>
            <p:spPr bwMode="auto">
              <a:xfrm>
                <a:off x="4976" y="2592"/>
                <a:ext cx="1" cy="16"/>
              </a:xfrm>
              <a:custGeom>
                <a:avLst/>
                <a:gdLst>
                  <a:gd name="T0" fmla="*/ 0 w 1"/>
                  <a:gd name="T1" fmla="*/ 16 h 16"/>
                  <a:gd name="T2" fmla="*/ 0 w 1"/>
                  <a:gd name="T3" fmla="*/ 0 h 16"/>
                  <a:gd name="T4" fmla="*/ 0 w 1"/>
                  <a:gd name="T5" fmla="*/ 0 h 16"/>
                  <a:gd name="T6" fmla="*/ 0 w 1"/>
                  <a:gd name="T7" fmla="*/ 16 h 16"/>
                  <a:gd name="T8" fmla="*/ 0 w 1"/>
                  <a:gd name="T9" fmla="*/ 16 h 16"/>
                  <a:gd name="T10" fmla="*/ 0 w 1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6"/>
                  <a:gd name="T20" fmla="*/ 1 w 1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6">
                    <a:moveTo>
                      <a:pt x="0" y="16"/>
                    </a:moveTo>
                    <a:lnTo>
                      <a:pt x="0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5" name="Freeform 679"/>
              <p:cNvSpPr>
                <a:spLocks/>
              </p:cNvSpPr>
              <p:nvPr/>
            </p:nvSpPr>
            <p:spPr bwMode="auto">
              <a:xfrm>
                <a:off x="4976" y="2592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6" name="Freeform 680"/>
              <p:cNvSpPr>
                <a:spLocks/>
              </p:cNvSpPr>
              <p:nvPr/>
            </p:nvSpPr>
            <p:spPr bwMode="auto">
              <a:xfrm>
                <a:off x="4984" y="2592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7" name="Freeform 681"/>
              <p:cNvSpPr>
                <a:spLocks/>
              </p:cNvSpPr>
              <p:nvPr/>
            </p:nvSpPr>
            <p:spPr bwMode="auto">
              <a:xfrm>
                <a:off x="4992" y="2592"/>
                <a:ext cx="1" cy="16"/>
              </a:xfrm>
              <a:custGeom>
                <a:avLst/>
                <a:gdLst>
                  <a:gd name="T0" fmla="*/ 0 w 1"/>
                  <a:gd name="T1" fmla="*/ 16 h 16"/>
                  <a:gd name="T2" fmla="*/ 0 w 1"/>
                  <a:gd name="T3" fmla="*/ 0 h 16"/>
                  <a:gd name="T4" fmla="*/ 0 w 1"/>
                  <a:gd name="T5" fmla="*/ 0 h 16"/>
                  <a:gd name="T6" fmla="*/ 0 w 1"/>
                  <a:gd name="T7" fmla="*/ 16 h 16"/>
                  <a:gd name="T8" fmla="*/ 0 w 1"/>
                  <a:gd name="T9" fmla="*/ 16 h 16"/>
                  <a:gd name="T10" fmla="*/ 0 w 1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6"/>
                  <a:gd name="T20" fmla="*/ 1 w 1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6">
                    <a:moveTo>
                      <a:pt x="0" y="16"/>
                    </a:moveTo>
                    <a:lnTo>
                      <a:pt x="0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8" name="Freeform 682"/>
              <p:cNvSpPr>
                <a:spLocks/>
              </p:cNvSpPr>
              <p:nvPr/>
            </p:nvSpPr>
            <p:spPr bwMode="auto">
              <a:xfrm>
                <a:off x="4992" y="2592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0 h 16"/>
                  <a:gd name="T4" fmla="*/ 0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9" name="Freeform 683"/>
              <p:cNvSpPr>
                <a:spLocks/>
              </p:cNvSpPr>
              <p:nvPr/>
            </p:nvSpPr>
            <p:spPr bwMode="auto">
              <a:xfrm>
                <a:off x="4992" y="2592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0 w 16"/>
                  <a:gd name="T3" fmla="*/ 0 h 16"/>
                  <a:gd name="T4" fmla="*/ 8 w 16"/>
                  <a:gd name="T5" fmla="*/ 0 h 16"/>
                  <a:gd name="T6" fmla="*/ 16 w 16"/>
                  <a:gd name="T7" fmla="*/ 8 h 16"/>
                  <a:gd name="T8" fmla="*/ 8 w 16"/>
                  <a:gd name="T9" fmla="*/ 16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" name="Freeform 684"/>
              <p:cNvSpPr>
                <a:spLocks/>
              </p:cNvSpPr>
              <p:nvPr/>
            </p:nvSpPr>
            <p:spPr bwMode="auto">
              <a:xfrm>
                <a:off x="4992" y="2584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0 w 16"/>
                  <a:gd name="T3" fmla="*/ 8 h 16"/>
                  <a:gd name="T4" fmla="*/ 8 w 16"/>
                  <a:gd name="T5" fmla="*/ 0 h 16"/>
                  <a:gd name="T6" fmla="*/ 16 w 16"/>
                  <a:gd name="T7" fmla="*/ 16 h 16"/>
                  <a:gd name="T8" fmla="*/ 16 w 16"/>
                  <a:gd name="T9" fmla="*/ 16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" name="Freeform 685"/>
              <p:cNvSpPr>
                <a:spLocks/>
              </p:cNvSpPr>
              <p:nvPr/>
            </p:nvSpPr>
            <p:spPr bwMode="auto">
              <a:xfrm>
                <a:off x="4992" y="2592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0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0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" name="Freeform 686"/>
              <p:cNvSpPr>
                <a:spLocks/>
              </p:cNvSpPr>
              <p:nvPr/>
            </p:nvSpPr>
            <p:spPr bwMode="auto">
              <a:xfrm>
                <a:off x="4992" y="2592"/>
                <a:ext cx="16" cy="1"/>
              </a:xfrm>
              <a:custGeom>
                <a:avLst/>
                <a:gdLst>
                  <a:gd name="T0" fmla="*/ 16 w 16"/>
                  <a:gd name="T1" fmla="*/ 0 h 1"/>
                  <a:gd name="T2" fmla="*/ 0 w 16"/>
                  <a:gd name="T3" fmla="*/ 0 h 1"/>
                  <a:gd name="T4" fmla="*/ 0 w 16"/>
                  <a:gd name="T5" fmla="*/ 0 h 1"/>
                  <a:gd name="T6" fmla="*/ 16 w 16"/>
                  <a:gd name="T7" fmla="*/ 0 h 1"/>
                  <a:gd name="T8" fmla="*/ 16 w 16"/>
                  <a:gd name="T9" fmla="*/ 0 h 1"/>
                  <a:gd name="T10" fmla="*/ 16 w 16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"/>
                  <a:gd name="T20" fmla="*/ 16 w 16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">
                    <a:moveTo>
                      <a:pt x="16" y="0"/>
                    </a:move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" name="Freeform 687"/>
              <p:cNvSpPr>
                <a:spLocks/>
              </p:cNvSpPr>
              <p:nvPr/>
            </p:nvSpPr>
            <p:spPr bwMode="auto">
              <a:xfrm>
                <a:off x="4992" y="2584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" name="Freeform 688"/>
              <p:cNvSpPr>
                <a:spLocks/>
              </p:cNvSpPr>
              <p:nvPr/>
            </p:nvSpPr>
            <p:spPr bwMode="auto">
              <a:xfrm>
                <a:off x="4992" y="2576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" name="Freeform 689"/>
              <p:cNvSpPr>
                <a:spLocks/>
              </p:cNvSpPr>
              <p:nvPr/>
            </p:nvSpPr>
            <p:spPr bwMode="auto">
              <a:xfrm>
                <a:off x="4992" y="2576"/>
                <a:ext cx="16" cy="1"/>
              </a:xfrm>
              <a:custGeom>
                <a:avLst/>
                <a:gdLst>
                  <a:gd name="T0" fmla="*/ 16 w 16"/>
                  <a:gd name="T1" fmla="*/ 0 h 1"/>
                  <a:gd name="T2" fmla="*/ 0 w 16"/>
                  <a:gd name="T3" fmla="*/ 0 h 1"/>
                  <a:gd name="T4" fmla="*/ 0 w 16"/>
                  <a:gd name="T5" fmla="*/ 0 h 1"/>
                  <a:gd name="T6" fmla="*/ 16 w 16"/>
                  <a:gd name="T7" fmla="*/ 0 h 1"/>
                  <a:gd name="T8" fmla="*/ 16 w 16"/>
                  <a:gd name="T9" fmla="*/ 0 h 1"/>
                  <a:gd name="T10" fmla="*/ 16 w 16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"/>
                  <a:gd name="T20" fmla="*/ 16 w 16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">
                    <a:moveTo>
                      <a:pt x="16" y="0"/>
                    </a:move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6" name="Freeform 690"/>
              <p:cNvSpPr>
                <a:spLocks/>
              </p:cNvSpPr>
              <p:nvPr/>
            </p:nvSpPr>
            <p:spPr bwMode="auto">
              <a:xfrm>
                <a:off x="4992" y="2568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7" name="Freeform 691"/>
              <p:cNvSpPr>
                <a:spLocks/>
              </p:cNvSpPr>
              <p:nvPr/>
            </p:nvSpPr>
            <p:spPr bwMode="auto">
              <a:xfrm>
                <a:off x="4992" y="2560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0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8" name="Freeform 692"/>
              <p:cNvSpPr>
                <a:spLocks/>
              </p:cNvSpPr>
              <p:nvPr/>
            </p:nvSpPr>
            <p:spPr bwMode="auto">
              <a:xfrm>
                <a:off x="4992" y="2560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0 w 16"/>
                  <a:gd name="T3" fmla="*/ 8 h 8"/>
                  <a:gd name="T4" fmla="*/ 0 w 16"/>
                  <a:gd name="T5" fmla="*/ 8 h 8"/>
                  <a:gd name="T6" fmla="*/ 8 w 16"/>
                  <a:gd name="T7" fmla="*/ 0 h 8"/>
                  <a:gd name="T8" fmla="*/ 16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9" name="Freeform 693"/>
              <p:cNvSpPr>
                <a:spLocks/>
              </p:cNvSpPr>
              <p:nvPr/>
            </p:nvSpPr>
            <p:spPr bwMode="auto">
              <a:xfrm>
                <a:off x="4984" y="2552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8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0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0" name="Freeform 694"/>
              <p:cNvSpPr>
                <a:spLocks/>
              </p:cNvSpPr>
              <p:nvPr/>
            </p:nvSpPr>
            <p:spPr bwMode="auto">
              <a:xfrm>
                <a:off x="4984" y="2544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16 h 16"/>
                  <a:gd name="T4" fmla="*/ 0 w 16"/>
                  <a:gd name="T5" fmla="*/ 16 h 16"/>
                  <a:gd name="T6" fmla="*/ 8 w 16"/>
                  <a:gd name="T7" fmla="*/ 0 h 16"/>
                  <a:gd name="T8" fmla="*/ 16 w 16"/>
                  <a:gd name="T9" fmla="*/ 8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1" name="Freeform 695"/>
              <p:cNvSpPr>
                <a:spLocks/>
              </p:cNvSpPr>
              <p:nvPr/>
            </p:nvSpPr>
            <p:spPr bwMode="auto">
              <a:xfrm>
                <a:off x="4976" y="2544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0 w 16"/>
                  <a:gd name="T3" fmla="*/ 8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0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0" y="8"/>
                    </a:lnTo>
                    <a:lnTo>
                      <a:pt x="16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2" name="Freeform 696"/>
              <p:cNvSpPr>
                <a:spLocks/>
              </p:cNvSpPr>
              <p:nvPr/>
            </p:nvSpPr>
            <p:spPr bwMode="auto">
              <a:xfrm>
                <a:off x="4968" y="2536"/>
                <a:ext cx="24" cy="16"/>
              </a:xfrm>
              <a:custGeom>
                <a:avLst/>
                <a:gdLst>
                  <a:gd name="T0" fmla="*/ 24 w 24"/>
                  <a:gd name="T1" fmla="*/ 8 h 16"/>
                  <a:gd name="T2" fmla="*/ 8 w 24"/>
                  <a:gd name="T3" fmla="*/ 16 h 16"/>
                  <a:gd name="T4" fmla="*/ 0 w 24"/>
                  <a:gd name="T5" fmla="*/ 8 h 16"/>
                  <a:gd name="T6" fmla="*/ 16 w 24"/>
                  <a:gd name="T7" fmla="*/ 0 h 16"/>
                  <a:gd name="T8" fmla="*/ 24 w 24"/>
                  <a:gd name="T9" fmla="*/ 8 h 16"/>
                  <a:gd name="T10" fmla="*/ 24 w 24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24" y="8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3" name="Freeform 697"/>
              <p:cNvSpPr>
                <a:spLocks/>
              </p:cNvSpPr>
              <p:nvPr/>
            </p:nvSpPr>
            <p:spPr bwMode="auto">
              <a:xfrm>
                <a:off x="4960" y="2520"/>
                <a:ext cx="24" cy="24"/>
              </a:xfrm>
              <a:custGeom>
                <a:avLst/>
                <a:gdLst>
                  <a:gd name="T0" fmla="*/ 24 w 24"/>
                  <a:gd name="T1" fmla="*/ 16 h 24"/>
                  <a:gd name="T2" fmla="*/ 8 w 24"/>
                  <a:gd name="T3" fmla="*/ 24 h 24"/>
                  <a:gd name="T4" fmla="*/ 0 w 24"/>
                  <a:gd name="T5" fmla="*/ 16 h 24"/>
                  <a:gd name="T6" fmla="*/ 16 w 24"/>
                  <a:gd name="T7" fmla="*/ 0 h 24"/>
                  <a:gd name="T8" fmla="*/ 24 w 24"/>
                  <a:gd name="T9" fmla="*/ 16 h 24"/>
                  <a:gd name="T10" fmla="*/ 24 w 24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6"/>
                    </a:moveTo>
                    <a:lnTo>
                      <a:pt x="8" y="24"/>
                    </a:lnTo>
                    <a:lnTo>
                      <a:pt x="0" y="16"/>
                    </a:lnTo>
                    <a:lnTo>
                      <a:pt x="16" y="0"/>
                    </a:lnTo>
                    <a:lnTo>
                      <a:pt x="24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4" name="Freeform 698"/>
              <p:cNvSpPr>
                <a:spLocks/>
              </p:cNvSpPr>
              <p:nvPr/>
            </p:nvSpPr>
            <p:spPr bwMode="auto">
              <a:xfrm>
                <a:off x="4952" y="2512"/>
                <a:ext cx="24" cy="24"/>
              </a:xfrm>
              <a:custGeom>
                <a:avLst/>
                <a:gdLst>
                  <a:gd name="T0" fmla="*/ 24 w 24"/>
                  <a:gd name="T1" fmla="*/ 8 h 24"/>
                  <a:gd name="T2" fmla="*/ 16 w 24"/>
                  <a:gd name="T3" fmla="*/ 24 h 24"/>
                  <a:gd name="T4" fmla="*/ 0 w 24"/>
                  <a:gd name="T5" fmla="*/ 16 h 24"/>
                  <a:gd name="T6" fmla="*/ 16 w 24"/>
                  <a:gd name="T7" fmla="*/ 0 h 24"/>
                  <a:gd name="T8" fmla="*/ 24 w 24"/>
                  <a:gd name="T9" fmla="*/ 8 h 24"/>
                  <a:gd name="T10" fmla="*/ 24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8"/>
                    </a:moveTo>
                    <a:lnTo>
                      <a:pt x="16" y="24"/>
                    </a:lnTo>
                    <a:lnTo>
                      <a:pt x="0" y="16"/>
                    </a:lnTo>
                    <a:lnTo>
                      <a:pt x="16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5" name="Freeform 699"/>
              <p:cNvSpPr>
                <a:spLocks/>
              </p:cNvSpPr>
              <p:nvPr/>
            </p:nvSpPr>
            <p:spPr bwMode="auto">
              <a:xfrm>
                <a:off x="4576" y="2608"/>
                <a:ext cx="160" cy="168"/>
              </a:xfrm>
              <a:custGeom>
                <a:avLst/>
                <a:gdLst>
                  <a:gd name="T0" fmla="*/ 160 w 160"/>
                  <a:gd name="T1" fmla="*/ 80 h 168"/>
                  <a:gd name="T2" fmla="*/ 160 w 160"/>
                  <a:gd name="T3" fmla="*/ 112 h 168"/>
                  <a:gd name="T4" fmla="*/ 136 w 160"/>
                  <a:gd name="T5" fmla="*/ 144 h 168"/>
                  <a:gd name="T6" fmla="*/ 112 w 160"/>
                  <a:gd name="T7" fmla="*/ 160 h 168"/>
                  <a:gd name="T8" fmla="*/ 80 w 160"/>
                  <a:gd name="T9" fmla="*/ 168 h 168"/>
                  <a:gd name="T10" fmla="*/ 80 w 160"/>
                  <a:gd name="T11" fmla="*/ 168 h 168"/>
                  <a:gd name="T12" fmla="*/ 48 w 160"/>
                  <a:gd name="T13" fmla="*/ 160 h 168"/>
                  <a:gd name="T14" fmla="*/ 24 w 160"/>
                  <a:gd name="T15" fmla="*/ 144 h 168"/>
                  <a:gd name="T16" fmla="*/ 8 w 160"/>
                  <a:gd name="T17" fmla="*/ 112 h 168"/>
                  <a:gd name="T18" fmla="*/ 0 w 160"/>
                  <a:gd name="T19" fmla="*/ 80 h 168"/>
                  <a:gd name="T20" fmla="*/ 0 w 160"/>
                  <a:gd name="T21" fmla="*/ 80 h 168"/>
                  <a:gd name="T22" fmla="*/ 8 w 160"/>
                  <a:gd name="T23" fmla="*/ 48 h 168"/>
                  <a:gd name="T24" fmla="*/ 24 w 160"/>
                  <a:gd name="T25" fmla="*/ 24 h 168"/>
                  <a:gd name="T26" fmla="*/ 48 w 160"/>
                  <a:gd name="T27" fmla="*/ 8 h 168"/>
                  <a:gd name="T28" fmla="*/ 80 w 160"/>
                  <a:gd name="T29" fmla="*/ 0 h 168"/>
                  <a:gd name="T30" fmla="*/ 80 w 160"/>
                  <a:gd name="T31" fmla="*/ 0 h 168"/>
                  <a:gd name="T32" fmla="*/ 112 w 160"/>
                  <a:gd name="T33" fmla="*/ 8 h 168"/>
                  <a:gd name="T34" fmla="*/ 136 w 160"/>
                  <a:gd name="T35" fmla="*/ 24 h 168"/>
                  <a:gd name="T36" fmla="*/ 160 w 160"/>
                  <a:gd name="T37" fmla="*/ 48 h 168"/>
                  <a:gd name="T38" fmla="*/ 160 w 160"/>
                  <a:gd name="T39" fmla="*/ 80 h 16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60"/>
                  <a:gd name="T61" fmla="*/ 0 h 168"/>
                  <a:gd name="T62" fmla="*/ 160 w 160"/>
                  <a:gd name="T63" fmla="*/ 168 h 16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60" h="168">
                    <a:moveTo>
                      <a:pt x="160" y="80"/>
                    </a:moveTo>
                    <a:lnTo>
                      <a:pt x="160" y="112"/>
                    </a:lnTo>
                    <a:lnTo>
                      <a:pt x="136" y="144"/>
                    </a:lnTo>
                    <a:lnTo>
                      <a:pt x="112" y="160"/>
                    </a:lnTo>
                    <a:lnTo>
                      <a:pt x="80" y="168"/>
                    </a:lnTo>
                    <a:lnTo>
                      <a:pt x="48" y="160"/>
                    </a:lnTo>
                    <a:lnTo>
                      <a:pt x="24" y="144"/>
                    </a:lnTo>
                    <a:lnTo>
                      <a:pt x="8" y="112"/>
                    </a:lnTo>
                    <a:lnTo>
                      <a:pt x="0" y="80"/>
                    </a:lnTo>
                    <a:lnTo>
                      <a:pt x="8" y="48"/>
                    </a:lnTo>
                    <a:lnTo>
                      <a:pt x="24" y="24"/>
                    </a:lnTo>
                    <a:lnTo>
                      <a:pt x="48" y="8"/>
                    </a:lnTo>
                    <a:lnTo>
                      <a:pt x="80" y="0"/>
                    </a:lnTo>
                    <a:lnTo>
                      <a:pt x="112" y="8"/>
                    </a:lnTo>
                    <a:lnTo>
                      <a:pt x="136" y="24"/>
                    </a:lnTo>
                    <a:lnTo>
                      <a:pt x="160" y="48"/>
                    </a:lnTo>
                    <a:lnTo>
                      <a:pt x="160" y="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6" name="Freeform 700"/>
              <p:cNvSpPr>
                <a:spLocks/>
              </p:cNvSpPr>
              <p:nvPr/>
            </p:nvSpPr>
            <p:spPr bwMode="auto">
              <a:xfrm>
                <a:off x="4720" y="2688"/>
                <a:ext cx="24" cy="32"/>
              </a:xfrm>
              <a:custGeom>
                <a:avLst/>
                <a:gdLst>
                  <a:gd name="T0" fmla="*/ 8 w 24"/>
                  <a:gd name="T1" fmla="*/ 0 h 32"/>
                  <a:gd name="T2" fmla="*/ 24 w 24"/>
                  <a:gd name="T3" fmla="*/ 8 h 32"/>
                  <a:gd name="T4" fmla="*/ 16 w 24"/>
                  <a:gd name="T5" fmla="*/ 32 h 32"/>
                  <a:gd name="T6" fmla="*/ 0 w 24"/>
                  <a:gd name="T7" fmla="*/ 32 h 32"/>
                  <a:gd name="T8" fmla="*/ 8 w 24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32"/>
                  <a:gd name="T17" fmla="*/ 24 w 24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32">
                    <a:moveTo>
                      <a:pt x="8" y="0"/>
                    </a:moveTo>
                    <a:lnTo>
                      <a:pt x="24" y="8"/>
                    </a:lnTo>
                    <a:lnTo>
                      <a:pt x="16" y="32"/>
                    </a:lnTo>
                    <a:lnTo>
                      <a:pt x="0" y="3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7" name="Freeform 701"/>
              <p:cNvSpPr>
                <a:spLocks/>
              </p:cNvSpPr>
              <p:nvPr/>
            </p:nvSpPr>
            <p:spPr bwMode="auto">
              <a:xfrm>
                <a:off x="4704" y="2720"/>
                <a:ext cx="32" cy="32"/>
              </a:xfrm>
              <a:custGeom>
                <a:avLst/>
                <a:gdLst>
                  <a:gd name="T0" fmla="*/ 32 w 32"/>
                  <a:gd name="T1" fmla="*/ 8 h 32"/>
                  <a:gd name="T2" fmla="*/ 32 w 32"/>
                  <a:gd name="T3" fmla="*/ 8 h 32"/>
                  <a:gd name="T4" fmla="*/ 16 w 32"/>
                  <a:gd name="T5" fmla="*/ 32 h 32"/>
                  <a:gd name="T6" fmla="*/ 0 w 32"/>
                  <a:gd name="T7" fmla="*/ 24 h 32"/>
                  <a:gd name="T8" fmla="*/ 16 w 32"/>
                  <a:gd name="T9" fmla="*/ 0 h 32"/>
                  <a:gd name="T10" fmla="*/ 32 w 32"/>
                  <a:gd name="T11" fmla="*/ 0 h 32"/>
                  <a:gd name="T12" fmla="*/ 32 w 32"/>
                  <a:gd name="T13" fmla="*/ 0 h 32"/>
                  <a:gd name="T14" fmla="*/ 32 w 32"/>
                  <a:gd name="T15" fmla="*/ 8 h 32"/>
                  <a:gd name="T16" fmla="*/ 32 w 32"/>
                  <a:gd name="T17" fmla="*/ 8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32"/>
                  <a:gd name="T29" fmla="*/ 32 w 32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32">
                    <a:moveTo>
                      <a:pt x="32" y="8"/>
                    </a:moveTo>
                    <a:lnTo>
                      <a:pt x="32" y="8"/>
                    </a:lnTo>
                    <a:lnTo>
                      <a:pt x="16" y="32"/>
                    </a:lnTo>
                    <a:lnTo>
                      <a:pt x="0" y="24"/>
                    </a:lnTo>
                    <a:lnTo>
                      <a:pt x="16" y="0"/>
                    </a:lnTo>
                    <a:lnTo>
                      <a:pt x="32" y="0"/>
                    </a:ln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8" name="Freeform 702"/>
              <p:cNvSpPr>
                <a:spLocks/>
              </p:cNvSpPr>
              <p:nvPr/>
            </p:nvSpPr>
            <p:spPr bwMode="auto">
              <a:xfrm>
                <a:off x="4680" y="2736"/>
                <a:ext cx="40" cy="32"/>
              </a:xfrm>
              <a:custGeom>
                <a:avLst/>
                <a:gdLst>
                  <a:gd name="T0" fmla="*/ 32 w 40"/>
                  <a:gd name="T1" fmla="*/ 16 h 32"/>
                  <a:gd name="T2" fmla="*/ 32 w 40"/>
                  <a:gd name="T3" fmla="*/ 16 h 32"/>
                  <a:gd name="T4" fmla="*/ 8 w 40"/>
                  <a:gd name="T5" fmla="*/ 32 h 32"/>
                  <a:gd name="T6" fmla="*/ 0 w 40"/>
                  <a:gd name="T7" fmla="*/ 24 h 32"/>
                  <a:gd name="T8" fmla="*/ 24 w 40"/>
                  <a:gd name="T9" fmla="*/ 0 h 32"/>
                  <a:gd name="T10" fmla="*/ 40 w 40"/>
                  <a:gd name="T11" fmla="*/ 16 h 32"/>
                  <a:gd name="T12" fmla="*/ 40 w 40"/>
                  <a:gd name="T13" fmla="*/ 16 h 32"/>
                  <a:gd name="T14" fmla="*/ 32 w 40"/>
                  <a:gd name="T15" fmla="*/ 16 h 32"/>
                  <a:gd name="T16" fmla="*/ 32 w 40"/>
                  <a:gd name="T17" fmla="*/ 16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0"/>
                  <a:gd name="T28" fmla="*/ 0 h 32"/>
                  <a:gd name="T29" fmla="*/ 40 w 40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0" h="32">
                    <a:moveTo>
                      <a:pt x="32" y="16"/>
                    </a:moveTo>
                    <a:lnTo>
                      <a:pt x="32" y="16"/>
                    </a:lnTo>
                    <a:lnTo>
                      <a:pt x="8" y="32"/>
                    </a:lnTo>
                    <a:lnTo>
                      <a:pt x="0" y="24"/>
                    </a:lnTo>
                    <a:lnTo>
                      <a:pt x="24" y="0"/>
                    </a:lnTo>
                    <a:lnTo>
                      <a:pt x="40" y="16"/>
                    </a:lnTo>
                    <a:lnTo>
                      <a:pt x="32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9" name="Freeform 703"/>
              <p:cNvSpPr>
                <a:spLocks/>
              </p:cNvSpPr>
              <p:nvPr/>
            </p:nvSpPr>
            <p:spPr bwMode="auto">
              <a:xfrm>
                <a:off x="4656" y="2752"/>
                <a:ext cx="32" cy="24"/>
              </a:xfrm>
              <a:custGeom>
                <a:avLst/>
                <a:gdLst>
                  <a:gd name="T0" fmla="*/ 32 w 32"/>
                  <a:gd name="T1" fmla="*/ 16 h 24"/>
                  <a:gd name="T2" fmla="*/ 32 w 32"/>
                  <a:gd name="T3" fmla="*/ 16 h 24"/>
                  <a:gd name="T4" fmla="*/ 0 w 32"/>
                  <a:gd name="T5" fmla="*/ 24 h 24"/>
                  <a:gd name="T6" fmla="*/ 0 w 32"/>
                  <a:gd name="T7" fmla="*/ 8 h 24"/>
                  <a:gd name="T8" fmla="*/ 32 w 32"/>
                  <a:gd name="T9" fmla="*/ 0 h 24"/>
                  <a:gd name="T10" fmla="*/ 32 w 32"/>
                  <a:gd name="T11" fmla="*/ 16 h 24"/>
                  <a:gd name="T12" fmla="*/ 32 w 32"/>
                  <a:gd name="T13" fmla="*/ 16 h 24"/>
                  <a:gd name="T14" fmla="*/ 32 w 32"/>
                  <a:gd name="T15" fmla="*/ 16 h 24"/>
                  <a:gd name="T16" fmla="*/ 32 w 32"/>
                  <a:gd name="T17" fmla="*/ 16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4"/>
                  <a:gd name="T29" fmla="*/ 32 w 3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4">
                    <a:moveTo>
                      <a:pt x="32" y="16"/>
                    </a:moveTo>
                    <a:lnTo>
                      <a:pt x="32" y="16"/>
                    </a:lnTo>
                    <a:lnTo>
                      <a:pt x="0" y="24"/>
                    </a:lnTo>
                    <a:lnTo>
                      <a:pt x="0" y="8"/>
                    </a:lnTo>
                    <a:lnTo>
                      <a:pt x="32" y="0"/>
                    </a:lnTo>
                    <a:lnTo>
                      <a:pt x="32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0" name="Freeform 704"/>
              <p:cNvSpPr>
                <a:spLocks/>
              </p:cNvSpPr>
              <p:nvPr/>
            </p:nvSpPr>
            <p:spPr bwMode="auto">
              <a:xfrm>
                <a:off x="4624" y="2752"/>
                <a:ext cx="32" cy="24"/>
              </a:xfrm>
              <a:custGeom>
                <a:avLst/>
                <a:gdLst>
                  <a:gd name="T0" fmla="*/ 32 w 32"/>
                  <a:gd name="T1" fmla="*/ 24 h 24"/>
                  <a:gd name="T2" fmla="*/ 32 w 32"/>
                  <a:gd name="T3" fmla="*/ 24 h 24"/>
                  <a:gd name="T4" fmla="*/ 0 w 32"/>
                  <a:gd name="T5" fmla="*/ 16 h 24"/>
                  <a:gd name="T6" fmla="*/ 8 w 32"/>
                  <a:gd name="T7" fmla="*/ 0 h 24"/>
                  <a:gd name="T8" fmla="*/ 32 w 32"/>
                  <a:gd name="T9" fmla="*/ 8 h 24"/>
                  <a:gd name="T10" fmla="*/ 32 w 32"/>
                  <a:gd name="T11" fmla="*/ 24 h 24"/>
                  <a:gd name="T12" fmla="*/ 32 w 32"/>
                  <a:gd name="T13" fmla="*/ 24 h 24"/>
                  <a:gd name="T14" fmla="*/ 32 w 32"/>
                  <a:gd name="T15" fmla="*/ 24 h 24"/>
                  <a:gd name="T16" fmla="*/ 32 w 32"/>
                  <a:gd name="T17" fmla="*/ 24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4"/>
                  <a:gd name="T29" fmla="*/ 32 w 3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4">
                    <a:moveTo>
                      <a:pt x="32" y="24"/>
                    </a:moveTo>
                    <a:lnTo>
                      <a:pt x="32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32" y="8"/>
                    </a:lnTo>
                    <a:lnTo>
                      <a:pt x="32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1" name="Freeform 705"/>
              <p:cNvSpPr>
                <a:spLocks/>
              </p:cNvSpPr>
              <p:nvPr/>
            </p:nvSpPr>
            <p:spPr bwMode="auto">
              <a:xfrm>
                <a:off x="4600" y="2736"/>
                <a:ext cx="32" cy="32"/>
              </a:xfrm>
              <a:custGeom>
                <a:avLst/>
                <a:gdLst>
                  <a:gd name="T0" fmla="*/ 24 w 32"/>
                  <a:gd name="T1" fmla="*/ 32 h 32"/>
                  <a:gd name="T2" fmla="*/ 24 w 32"/>
                  <a:gd name="T3" fmla="*/ 32 h 32"/>
                  <a:gd name="T4" fmla="*/ 0 w 32"/>
                  <a:gd name="T5" fmla="*/ 16 h 32"/>
                  <a:gd name="T6" fmla="*/ 8 w 32"/>
                  <a:gd name="T7" fmla="*/ 0 h 32"/>
                  <a:gd name="T8" fmla="*/ 32 w 32"/>
                  <a:gd name="T9" fmla="*/ 24 h 32"/>
                  <a:gd name="T10" fmla="*/ 24 w 32"/>
                  <a:gd name="T11" fmla="*/ 32 h 32"/>
                  <a:gd name="T12" fmla="*/ 24 w 32"/>
                  <a:gd name="T13" fmla="*/ 32 h 32"/>
                  <a:gd name="T14" fmla="*/ 24 w 32"/>
                  <a:gd name="T15" fmla="*/ 32 h 32"/>
                  <a:gd name="T16" fmla="*/ 24 w 32"/>
                  <a:gd name="T17" fmla="*/ 32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32"/>
                  <a:gd name="T29" fmla="*/ 32 w 32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32">
                    <a:moveTo>
                      <a:pt x="24" y="32"/>
                    </a:moveTo>
                    <a:lnTo>
                      <a:pt x="24" y="32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32" y="24"/>
                    </a:lnTo>
                    <a:lnTo>
                      <a:pt x="24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2" name="Freeform 706"/>
              <p:cNvSpPr>
                <a:spLocks/>
              </p:cNvSpPr>
              <p:nvPr/>
            </p:nvSpPr>
            <p:spPr bwMode="auto">
              <a:xfrm>
                <a:off x="4584" y="2720"/>
                <a:ext cx="24" cy="32"/>
              </a:xfrm>
              <a:custGeom>
                <a:avLst/>
                <a:gdLst>
                  <a:gd name="T0" fmla="*/ 16 w 24"/>
                  <a:gd name="T1" fmla="*/ 32 h 32"/>
                  <a:gd name="T2" fmla="*/ 16 w 24"/>
                  <a:gd name="T3" fmla="*/ 32 h 32"/>
                  <a:gd name="T4" fmla="*/ 0 w 24"/>
                  <a:gd name="T5" fmla="*/ 8 h 32"/>
                  <a:gd name="T6" fmla="*/ 8 w 24"/>
                  <a:gd name="T7" fmla="*/ 0 h 32"/>
                  <a:gd name="T8" fmla="*/ 24 w 24"/>
                  <a:gd name="T9" fmla="*/ 24 h 32"/>
                  <a:gd name="T10" fmla="*/ 16 w 24"/>
                  <a:gd name="T11" fmla="*/ 32 h 32"/>
                  <a:gd name="T12" fmla="*/ 16 w 24"/>
                  <a:gd name="T13" fmla="*/ 32 h 32"/>
                  <a:gd name="T14" fmla="*/ 16 w 24"/>
                  <a:gd name="T15" fmla="*/ 32 h 32"/>
                  <a:gd name="T16" fmla="*/ 16 w 24"/>
                  <a:gd name="T17" fmla="*/ 32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2"/>
                  <a:gd name="T29" fmla="*/ 24 w 2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2">
                    <a:moveTo>
                      <a:pt x="16" y="32"/>
                    </a:moveTo>
                    <a:lnTo>
                      <a:pt x="16" y="32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4" y="24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3" name="Freeform 707"/>
              <p:cNvSpPr>
                <a:spLocks/>
              </p:cNvSpPr>
              <p:nvPr/>
            </p:nvSpPr>
            <p:spPr bwMode="auto">
              <a:xfrm>
                <a:off x="4576" y="2688"/>
                <a:ext cx="16" cy="40"/>
              </a:xfrm>
              <a:custGeom>
                <a:avLst/>
                <a:gdLst>
                  <a:gd name="T0" fmla="*/ 0 w 16"/>
                  <a:gd name="T1" fmla="*/ 32 h 40"/>
                  <a:gd name="T2" fmla="*/ 0 w 16"/>
                  <a:gd name="T3" fmla="*/ 32 h 40"/>
                  <a:gd name="T4" fmla="*/ 0 w 16"/>
                  <a:gd name="T5" fmla="*/ 8 h 40"/>
                  <a:gd name="T6" fmla="*/ 16 w 16"/>
                  <a:gd name="T7" fmla="*/ 0 h 40"/>
                  <a:gd name="T8" fmla="*/ 16 w 16"/>
                  <a:gd name="T9" fmla="*/ 32 h 40"/>
                  <a:gd name="T10" fmla="*/ 8 w 16"/>
                  <a:gd name="T11" fmla="*/ 40 h 40"/>
                  <a:gd name="T12" fmla="*/ 8 w 16"/>
                  <a:gd name="T13" fmla="*/ 40 h 40"/>
                  <a:gd name="T14" fmla="*/ 0 w 16"/>
                  <a:gd name="T15" fmla="*/ 40 h 40"/>
                  <a:gd name="T16" fmla="*/ 0 w 16"/>
                  <a:gd name="T17" fmla="*/ 32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40"/>
                  <a:gd name="T29" fmla="*/ 16 w 16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40">
                    <a:moveTo>
                      <a:pt x="0" y="32"/>
                    </a:moveTo>
                    <a:lnTo>
                      <a:pt x="0" y="32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32"/>
                    </a:lnTo>
                    <a:lnTo>
                      <a:pt x="8" y="40"/>
                    </a:lnTo>
                    <a:lnTo>
                      <a:pt x="0" y="4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4" name="Freeform 708"/>
              <p:cNvSpPr>
                <a:spLocks/>
              </p:cNvSpPr>
              <p:nvPr/>
            </p:nvSpPr>
            <p:spPr bwMode="auto">
              <a:xfrm>
                <a:off x="4576" y="2664"/>
                <a:ext cx="16" cy="32"/>
              </a:xfrm>
              <a:custGeom>
                <a:avLst/>
                <a:gdLst>
                  <a:gd name="T0" fmla="*/ 0 w 16"/>
                  <a:gd name="T1" fmla="*/ 24 h 32"/>
                  <a:gd name="T2" fmla="*/ 0 w 16"/>
                  <a:gd name="T3" fmla="*/ 24 h 32"/>
                  <a:gd name="T4" fmla="*/ 0 w 16"/>
                  <a:gd name="T5" fmla="*/ 0 h 32"/>
                  <a:gd name="T6" fmla="*/ 16 w 16"/>
                  <a:gd name="T7" fmla="*/ 0 h 32"/>
                  <a:gd name="T8" fmla="*/ 16 w 16"/>
                  <a:gd name="T9" fmla="*/ 32 h 32"/>
                  <a:gd name="T10" fmla="*/ 0 w 16"/>
                  <a:gd name="T11" fmla="*/ 32 h 32"/>
                  <a:gd name="T12" fmla="*/ 0 w 16"/>
                  <a:gd name="T13" fmla="*/ 32 h 32"/>
                  <a:gd name="T14" fmla="*/ 0 w 16"/>
                  <a:gd name="T15" fmla="*/ 24 h 32"/>
                  <a:gd name="T16" fmla="*/ 0 w 16"/>
                  <a:gd name="T17" fmla="*/ 24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32"/>
                  <a:gd name="T29" fmla="*/ 16 w 16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32">
                    <a:moveTo>
                      <a:pt x="0" y="24"/>
                    </a:moveTo>
                    <a:lnTo>
                      <a:pt x="0" y="24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32"/>
                    </a:lnTo>
                    <a:lnTo>
                      <a:pt x="0" y="3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5" name="Freeform 709"/>
              <p:cNvSpPr>
                <a:spLocks/>
              </p:cNvSpPr>
              <p:nvPr/>
            </p:nvSpPr>
            <p:spPr bwMode="auto">
              <a:xfrm>
                <a:off x="4576" y="2632"/>
                <a:ext cx="32" cy="32"/>
              </a:xfrm>
              <a:custGeom>
                <a:avLst/>
                <a:gdLst>
                  <a:gd name="T0" fmla="*/ 8 w 32"/>
                  <a:gd name="T1" fmla="*/ 24 h 32"/>
                  <a:gd name="T2" fmla="*/ 8 w 32"/>
                  <a:gd name="T3" fmla="*/ 24 h 32"/>
                  <a:gd name="T4" fmla="*/ 24 w 32"/>
                  <a:gd name="T5" fmla="*/ 0 h 32"/>
                  <a:gd name="T6" fmla="*/ 32 w 32"/>
                  <a:gd name="T7" fmla="*/ 8 h 32"/>
                  <a:gd name="T8" fmla="*/ 16 w 32"/>
                  <a:gd name="T9" fmla="*/ 32 h 32"/>
                  <a:gd name="T10" fmla="*/ 0 w 32"/>
                  <a:gd name="T11" fmla="*/ 32 h 32"/>
                  <a:gd name="T12" fmla="*/ 0 w 32"/>
                  <a:gd name="T13" fmla="*/ 32 h 32"/>
                  <a:gd name="T14" fmla="*/ 0 w 32"/>
                  <a:gd name="T15" fmla="*/ 24 h 32"/>
                  <a:gd name="T16" fmla="*/ 8 w 32"/>
                  <a:gd name="T17" fmla="*/ 24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32"/>
                  <a:gd name="T29" fmla="*/ 32 w 32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32">
                    <a:moveTo>
                      <a:pt x="8" y="24"/>
                    </a:moveTo>
                    <a:lnTo>
                      <a:pt x="8" y="24"/>
                    </a:lnTo>
                    <a:lnTo>
                      <a:pt x="24" y="0"/>
                    </a:lnTo>
                    <a:lnTo>
                      <a:pt x="32" y="8"/>
                    </a:lnTo>
                    <a:lnTo>
                      <a:pt x="16" y="32"/>
                    </a:lnTo>
                    <a:lnTo>
                      <a:pt x="0" y="32"/>
                    </a:lnTo>
                    <a:lnTo>
                      <a:pt x="0" y="24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6" name="Freeform 710"/>
              <p:cNvSpPr>
                <a:spLocks/>
              </p:cNvSpPr>
              <p:nvPr/>
            </p:nvSpPr>
            <p:spPr bwMode="auto">
              <a:xfrm>
                <a:off x="4600" y="2616"/>
                <a:ext cx="32" cy="24"/>
              </a:xfrm>
              <a:custGeom>
                <a:avLst/>
                <a:gdLst>
                  <a:gd name="T0" fmla="*/ 0 w 32"/>
                  <a:gd name="T1" fmla="*/ 16 h 24"/>
                  <a:gd name="T2" fmla="*/ 0 w 32"/>
                  <a:gd name="T3" fmla="*/ 16 h 24"/>
                  <a:gd name="T4" fmla="*/ 24 w 32"/>
                  <a:gd name="T5" fmla="*/ 0 h 24"/>
                  <a:gd name="T6" fmla="*/ 32 w 32"/>
                  <a:gd name="T7" fmla="*/ 8 h 24"/>
                  <a:gd name="T8" fmla="*/ 8 w 32"/>
                  <a:gd name="T9" fmla="*/ 24 h 24"/>
                  <a:gd name="T10" fmla="*/ 0 w 32"/>
                  <a:gd name="T11" fmla="*/ 16 h 24"/>
                  <a:gd name="T12" fmla="*/ 0 w 32"/>
                  <a:gd name="T13" fmla="*/ 16 h 24"/>
                  <a:gd name="T14" fmla="*/ 0 w 32"/>
                  <a:gd name="T15" fmla="*/ 16 h 24"/>
                  <a:gd name="T16" fmla="*/ 0 w 32"/>
                  <a:gd name="T17" fmla="*/ 16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4"/>
                  <a:gd name="T29" fmla="*/ 32 w 3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4">
                    <a:moveTo>
                      <a:pt x="0" y="16"/>
                    </a:moveTo>
                    <a:lnTo>
                      <a:pt x="0" y="16"/>
                    </a:lnTo>
                    <a:lnTo>
                      <a:pt x="24" y="0"/>
                    </a:lnTo>
                    <a:lnTo>
                      <a:pt x="32" y="8"/>
                    </a:lnTo>
                    <a:lnTo>
                      <a:pt x="8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7" name="Freeform 711"/>
              <p:cNvSpPr>
                <a:spLocks/>
              </p:cNvSpPr>
              <p:nvPr/>
            </p:nvSpPr>
            <p:spPr bwMode="auto">
              <a:xfrm>
                <a:off x="4624" y="2608"/>
                <a:ext cx="32" cy="24"/>
              </a:xfrm>
              <a:custGeom>
                <a:avLst/>
                <a:gdLst>
                  <a:gd name="T0" fmla="*/ 0 w 32"/>
                  <a:gd name="T1" fmla="*/ 8 h 24"/>
                  <a:gd name="T2" fmla="*/ 0 w 32"/>
                  <a:gd name="T3" fmla="*/ 8 h 24"/>
                  <a:gd name="T4" fmla="*/ 32 w 32"/>
                  <a:gd name="T5" fmla="*/ 0 h 24"/>
                  <a:gd name="T6" fmla="*/ 32 w 32"/>
                  <a:gd name="T7" fmla="*/ 16 h 24"/>
                  <a:gd name="T8" fmla="*/ 8 w 32"/>
                  <a:gd name="T9" fmla="*/ 24 h 24"/>
                  <a:gd name="T10" fmla="*/ 0 w 32"/>
                  <a:gd name="T11" fmla="*/ 8 h 24"/>
                  <a:gd name="T12" fmla="*/ 0 w 32"/>
                  <a:gd name="T13" fmla="*/ 8 h 24"/>
                  <a:gd name="T14" fmla="*/ 0 w 32"/>
                  <a:gd name="T15" fmla="*/ 8 h 24"/>
                  <a:gd name="T16" fmla="*/ 0 w 32"/>
                  <a:gd name="T17" fmla="*/ 8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4"/>
                  <a:gd name="T29" fmla="*/ 32 w 3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4">
                    <a:moveTo>
                      <a:pt x="0" y="8"/>
                    </a:moveTo>
                    <a:lnTo>
                      <a:pt x="0" y="8"/>
                    </a:lnTo>
                    <a:lnTo>
                      <a:pt x="32" y="0"/>
                    </a:lnTo>
                    <a:lnTo>
                      <a:pt x="32" y="16"/>
                    </a:lnTo>
                    <a:lnTo>
                      <a:pt x="8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8" name="Freeform 712"/>
              <p:cNvSpPr>
                <a:spLocks/>
              </p:cNvSpPr>
              <p:nvPr/>
            </p:nvSpPr>
            <p:spPr bwMode="auto">
              <a:xfrm>
                <a:off x="4656" y="2608"/>
                <a:ext cx="32" cy="24"/>
              </a:xfrm>
              <a:custGeom>
                <a:avLst/>
                <a:gdLst>
                  <a:gd name="T0" fmla="*/ 0 w 32"/>
                  <a:gd name="T1" fmla="*/ 0 h 24"/>
                  <a:gd name="T2" fmla="*/ 0 w 32"/>
                  <a:gd name="T3" fmla="*/ 0 h 24"/>
                  <a:gd name="T4" fmla="*/ 32 w 32"/>
                  <a:gd name="T5" fmla="*/ 8 h 24"/>
                  <a:gd name="T6" fmla="*/ 32 w 32"/>
                  <a:gd name="T7" fmla="*/ 24 h 24"/>
                  <a:gd name="T8" fmla="*/ 0 w 32"/>
                  <a:gd name="T9" fmla="*/ 16 h 24"/>
                  <a:gd name="T10" fmla="*/ 0 w 32"/>
                  <a:gd name="T11" fmla="*/ 0 h 24"/>
                  <a:gd name="T12" fmla="*/ 0 w 32"/>
                  <a:gd name="T13" fmla="*/ 0 h 24"/>
                  <a:gd name="T14" fmla="*/ 0 w 32"/>
                  <a:gd name="T15" fmla="*/ 0 h 24"/>
                  <a:gd name="T16" fmla="*/ 0 w 32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4"/>
                  <a:gd name="T29" fmla="*/ 32 w 3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4">
                    <a:moveTo>
                      <a:pt x="0" y="0"/>
                    </a:moveTo>
                    <a:lnTo>
                      <a:pt x="0" y="0"/>
                    </a:lnTo>
                    <a:lnTo>
                      <a:pt x="32" y="8"/>
                    </a:lnTo>
                    <a:lnTo>
                      <a:pt x="32" y="24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9" name="Freeform 713"/>
              <p:cNvSpPr>
                <a:spLocks/>
              </p:cNvSpPr>
              <p:nvPr/>
            </p:nvSpPr>
            <p:spPr bwMode="auto">
              <a:xfrm>
                <a:off x="4680" y="2616"/>
                <a:ext cx="32" cy="24"/>
              </a:xfrm>
              <a:custGeom>
                <a:avLst/>
                <a:gdLst>
                  <a:gd name="T0" fmla="*/ 8 w 32"/>
                  <a:gd name="T1" fmla="*/ 0 h 24"/>
                  <a:gd name="T2" fmla="*/ 8 w 32"/>
                  <a:gd name="T3" fmla="*/ 0 h 24"/>
                  <a:gd name="T4" fmla="*/ 32 w 32"/>
                  <a:gd name="T5" fmla="*/ 16 h 24"/>
                  <a:gd name="T6" fmla="*/ 24 w 32"/>
                  <a:gd name="T7" fmla="*/ 24 h 24"/>
                  <a:gd name="T8" fmla="*/ 0 w 32"/>
                  <a:gd name="T9" fmla="*/ 8 h 24"/>
                  <a:gd name="T10" fmla="*/ 8 w 32"/>
                  <a:gd name="T11" fmla="*/ 0 h 24"/>
                  <a:gd name="T12" fmla="*/ 8 w 32"/>
                  <a:gd name="T13" fmla="*/ 0 h 24"/>
                  <a:gd name="T14" fmla="*/ 8 w 32"/>
                  <a:gd name="T15" fmla="*/ 0 h 24"/>
                  <a:gd name="T16" fmla="*/ 8 w 32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4"/>
                  <a:gd name="T29" fmla="*/ 32 w 3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4">
                    <a:moveTo>
                      <a:pt x="8" y="0"/>
                    </a:moveTo>
                    <a:lnTo>
                      <a:pt x="8" y="0"/>
                    </a:lnTo>
                    <a:lnTo>
                      <a:pt x="32" y="16"/>
                    </a:lnTo>
                    <a:lnTo>
                      <a:pt x="24" y="24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0" name="Freeform 714"/>
              <p:cNvSpPr>
                <a:spLocks/>
              </p:cNvSpPr>
              <p:nvPr/>
            </p:nvSpPr>
            <p:spPr bwMode="auto">
              <a:xfrm>
                <a:off x="4704" y="2632"/>
                <a:ext cx="32" cy="32"/>
              </a:xfrm>
              <a:custGeom>
                <a:avLst/>
                <a:gdLst>
                  <a:gd name="T0" fmla="*/ 16 w 32"/>
                  <a:gd name="T1" fmla="*/ 0 h 32"/>
                  <a:gd name="T2" fmla="*/ 16 w 32"/>
                  <a:gd name="T3" fmla="*/ 0 h 32"/>
                  <a:gd name="T4" fmla="*/ 32 w 32"/>
                  <a:gd name="T5" fmla="*/ 24 h 32"/>
                  <a:gd name="T6" fmla="*/ 16 w 32"/>
                  <a:gd name="T7" fmla="*/ 32 h 32"/>
                  <a:gd name="T8" fmla="*/ 0 w 32"/>
                  <a:gd name="T9" fmla="*/ 8 h 32"/>
                  <a:gd name="T10" fmla="*/ 8 w 32"/>
                  <a:gd name="T11" fmla="*/ 0 h 32"/>
                  <a:gd name="T12" fmla="*/ 8 w 32"/>
                  <a:gd name="T13" fmla="*/ 0 h 32"/>
                  <a:gd name="T14" fmla="*/ 8 w 32"/>
                  <a:gd name="T15" fmla="*/ 0 h 32"/>
                  <a:gd name="T16" fmla="*/ 16 w 32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32"/>
                  <a:gd name="T29" fmla="*/ 32 w 32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32">
                    <a:moveTo>
                      <a:pt x="16" y="0"/>
                    </a:moveTo>
                    <a:lnTo>
                      <a:pt x="16" y="0"/>
                    </a:lnTo>
                    <a:lnTo>
                      <a:pt x="32" y="24"/>
                    </a:lnTo>
                    <a:lnTo>
                      <a:pt x="16" y="32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1" name="Freeform 715"/>
              <p:cNvSpPr>
                <a:spLocks/>
              </p:cNvSpPr>
              <p:nvPr/>
            </p:nvSpPr>
            <p:spPr bwMode="auto">
              <a:xfrm>
                <a:off x="4720" y="2656"/>
                <a:ext cx="24" cy="40"/>
              </a:xfrm>
              <a:custGeom>
                <a:avLst/>
                <a:gdLst>
                  <a:gd name="T0" fmla="*/ 16 w 24"/>
                  <a:gd name="T1" fmla="*/ 8 h 40"/>
                  <a:gd name="T2" fmla="*/ 16 w 24"/>
                  <a:gd name="T3" fmla="*/ 8 h 40"/>
                  <a:gd name="T4" fmla="*/ 24 w 24"/>
                  <a:gd name="T5" fmla="*/ 32 h 40"/>
                  <a:gd name="T6" fmla="*/ 8 w 24"/>
                  <a:gd name="T7" fmla="*/ 40 h 40"/>
                  <a:gd name="T8" fmla="*/ 0 w 24"/>
                  <a:gd name="T9" fmla="*/ 8 h 40"/>
                  <a:gd name="T10" fmla="*/ 16 w 24"/>
                  <a:gd name="T11" fmla="*/ 0 h 40"/>
                  <a:gd name="T12" fmla="*/ 16 w 24"/>
                  <a:gd name="T13" fmla="*/ 0 h 40"/>
                  <a:gd name="T14" fmla="*/ 16 w 24"/>
                  <a:gd name="T15" fmla="*/ 0 h 40"/>
                  <a:gd name="T16" fmla="*/ 16 w 24"/>
                  <a:gd name="T17" fmla="*/ 8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40"/>
                  <a:gd name="T29" fmla="*/ 24 w 24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40">
                    <a:moveTo>
                      <a:pt x="16" y="8"/>
                    </a:moveTo>
                    <a:lnTo>
                      <a:pt x="16" y="8"/>
                    </a:lnTo>
                    <a:lnTo>
                      <a:pt x="24" y="32"/>
                    </a:lnTo>
                    <a:lnTo>
                      <a:pt x="8" y="40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2" name="Freeform 716"/>
              <p:cNvSpPr>
                <a:spLocks/>
              </p:cNvSpPr>
              <p:nvPr/>
            </p:nvSpPr>
            <p:spPr bwMode="auto">
              <a:xfrm>
                <a:off x="4720" y="2688"/>
                <a:ext cx="24" cy="32"/>
              </a:xfrm>
              <a:custGeom>
                <a:avLst/>
                <a:gdLst>
                  <a:gd name="T0" fmla="*/ 24 w 24"/>
                  <a:gd name="T1" fmla="*/ 8 h 32"/>
                  <a:gd name="T2" fmla="*/ 24 w 24"/>
                  <a:gd name="T3" fmla="*/ 8 h 32"/>
                  <a:gd name="T4" fmla="*/ 16 w 24"/>
                  <a:gd name="T5" fmla="*/ 32 h 32"/>
                  <a:gd name="T6" fmla="*/ 0 w 24"/>
                  <a:gd name="T7" fmla="*/ 32 h 32"/>
                  <a:gd name="T8" fmla="*/ 8 w 24"/>
                  <a:gd name="T9" fmla="*/ 0 h 32"/>
                  <a:gd name="T10" fmla="*/ 24 w 24"/>
                  <a:gd name="T11" fmla="*/ 0 h 32"/>
                  <a:gd name="T12" fmla="*/ 24 w 24"/>
                  <a:gd name="T13" fmla="*/ 0 h 32"/>
                  <a:gd name="T14" fmla="*/ 24 w 24"/>
                  <a:gd name="T15" fmla="*/ 0 h 32"/>
                  <a:gd name="T16" fmla="*/ 24 w 24"/>
                  <a:gd name="T17" fmla="*/ 8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2"/>
                  <a:gd name="T29" fmla="*/ 24 w 2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2">
                    <a:moveTo>
                      <a:pt x="24" y="8"/>
                    </a:moveTo>
                    <a:lnTo>
                      <a:pt x="24" y="8"/>
                    </a:lnTo>
                    <a:lnTo>
                      <a:pt x="16" y="32"/>
                    </a:lnTo>
                    <a:lnTo>
                      <a:pt x="0" y="32"/>
                    </a:lnTo>
                    <a:lnTo>
                      <a:pt x="8" y="0"/>
                    </a:lnTo>
                    <a:lnTo>
                      <a:pt x="24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3" name="Freeform 717"/>
              <p:cNvSpPr>
                <a:spLocks/>
              </p:cNvSpPr>
              <p:nvPr/>
            </p:nvSpPr>
            <p:spPr bwMode="auto">
              <a:xfrm>
                <a:off x="5264" y="2496"/>
                <a:ext cx="64" cy="72"/>
              </a:xfrm>
              <a:custGeom>
                <a:avLst/>
                <a:gdLst>
                  <a:gd name="T0" fmla="*/ 64 w 64"/>
                  <a:gd name="T1" fmla="*/ 64 h 72"/>
                  <a:gd name="T2" fmla="*/ 32 w 64"/>
                  <a:gd name="T3" fmla="*/ 72 h 72"/>
                  <a:gd name="T4" fmla="*/ 0 w 64"/>
                  <a:gd name="T5" fmla="*/ 64 h 72"/>
                  <a:gd name="T6" fmla="*/ 0 w 64"/>
                  <a:gd name="T7" fmla="*/ 64 h 72"/>
                  <a:gd name="T8" fmla="*/ 32 w 64"/>
                  <a:gd name="T9" fmla="*/ 0 h 72"/>
                  <a:gd name="T10" fmla="*/ 32 w 64"/>
                  <a:gd name="T11" fmla="*/ 0 h 72"/>
                  <a:gd name="T12" fmla="*/ 64 w 64"/>
                  <a:gd name="T13" fmla="*/ 64 h 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"/>
                  <a:gd name="T22" fmla="*/ 0 h 72"/>
                  <a:gd name="T23" fmla="*/ 64 w 64"/>
                  <a:gd name="T24" fmla="*/ 72 h 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" h="72">
                    <a:moveTo>
                      <a:pt x="64" y="64"/>
                    </a:moveTo>
                    <a:lnTo>
                      <a:pt x="32" y="72"/>
                    </a:lnTo>
                    <a:lnTo>
                      <a:pt x="0" y="64"/>
                    </a:lnTo>
                    <a:lnTo>
                      <a:pt x="32" y="0"/>
                    </a:lnTo>
                    <a:lnTo>
                      <a:pt x="64" y="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4" name="Freeform 718"/>
              <p:cNvSpPr>
                <a:spLocks/>
              </p:cNvSpPr>
              <p:nvPr/>
            </p:nvSpPr>
            <p:spPr bwMode="auto">
              <a:xfrm>
                <a:off x="4792" y="1512"/>
                <a:ext cx="368" cy="800"/>
              </a:xfrm>
              <a:custGeom>
                <a:avLst/>
                <a:gdLst>
                  <a:gd name="T0" fmla="*/ 0 w 368"/>
                  <a:gd name="T1" fmla="*/ 800 h 800"/>
                  <a:gd name="T2" fmla="*/ 0 w 368"/>
                  <a:gd name="T3" fmla="*/ 800 h 800"/>
                  <a:gd name="T4" fmla="*/ 0 w 368"/>
                  <a:gd name="T5" fmla="*/ 800 h 800"/>
                  <a:gd name="T6" fmla="*/ 32 w 368"/>
                  <a:gd name="T7" fmla="*/ 776 h 800"/>
                  <a:gd name="T8" fmla="*/ 32 w 368"/>
                  <a:gd name="T9" fmla="*/ 776 h 800"/>
                  <a:gd name="T10" fmla="*/ 72 w 368"/>
                  <a:gd name="T11" fmla="*/ 744 h 800"/>
                  <a:gd name="T12" fmla="*/ 72 w 368"/>
                  <a:gd name="T13" fmla="*/ 744 h 800"/>
                  <a:gd name="T14" fmla="*/ 104 w 368"/>
                  <a:gd name="T15" fmla="*/ 720 h 800"/>
                  <a:gd name="T16" fmla="*/ 104 w 368"/>
                  <a:gd name="T17" fmla="*/ 720 h 800"/>
                  <a:gd name="T18" fmla="*/ 136 w 368"/>
                  <a:gd name="T19" fmla="*/ 696 h 800"/>
                  <a:gd name="T20" fmla="*/ 136 w 368"/>
                  <a:gd name="T21" fmla="*/ 696 h 800"/>
                  <a:gd name="T22" fmla="*/ 160 w 368"/>
                  <a:gd name="T23" fmla="*/ 680 h 800"/>
                  <a:gd name="T24" fmla="*/ 160 w 368"/>
                  <a:gd name="T25" fmla="*/ 680 h 800"/>
                  <a:gd name="T26" fmla="*/ 184 w 368"/>
                  <a:gd name="T27" fmla="*/ 656 h 800"/>
                  <a:gd name="T28" fmla="*/ 184 w 368"/>
                  <a:gd name="T29" fmla="*/ 656 h 800"/>
                  <a:gd name="T30" fmla="*/ 208 w 368"/>
                  <a:gd name="T31" fmla="*/ 640 h 800"/>
                  <a:gd name="T32" fmla="*/ 208 w 368"/>
                  <a:gd name="T33" fmla="*/ 640 h 800"/>
                  <a:gd name="T34" fmla="*/ 232 w 368"/>
                  <a:gd name="T35" fmla="*/ 624 h 800"/>
                  <a:gd name="T36" fmla="*/ 232 w 368"/>
                  <a:gd name="T37" fmla="*/ 624 h 800"/>
                  <a:gd name="T38" fmla="*/ 264 w 368"/>
                  <a:gd name="T39" fmla="*/ 592 h 800"/>
                  <a:gd name="T40" fmla="*/ 264 w 368"/>
                  <a:gd name="T41" fmla="*/ 592 h 800"/>
                  <a:gd name="T42" fmla="*/ 288 w 368"/>
                  <a:gd name="T43" fmla="*/ 560 h 800"/>
                  <a:gd name="T44" fmla="*/ 288 w 368"/>
                  <a:gd name="T45" fmla="*/ 560 h 800"/>
                  <a:gd name="T46" fmla="*/ 312 w 368"/>
                  <a:gd name="T47" fmla="*/ 528 h 800"/>
                  <a:gd name="T48" fmla="*/ 312 w 368"/>
                  <a:gd name="T49" fmla="*/ 528 h 800"/>
                  <a:gd name="T50" fmla="*/ 336 w 368"/>
                  <a:gd name="T51" fmla="*/ 488 h 800"/>
                  <a:gd name="T52" fmla="*/ 336 w 368"/>
                  <a:gd name="T53" fmla="*/ 488 h 800"/>
                  <a:gd name="T54" fmla="*/ 344 w 368"/>
                  <a:gd name="T55" fmla="*/ 472 h 800"/>
                  <a:gd name="T56" fmla="*/ 344 w 368"/>
                  <a:gd name="T57" fmla="*/ 472 h 800"/>
                  <a:gd name="T58" fmla="*/ 352 w 368"/>
                  <a:gd name="T59" fmla="*/ 448 h 800"/>
                  <a:gd name="T60" fmla="*/ 352 w 368"/>
                  <a:gd name="T61" fmla="*/ 448 h 800"/>
                  <a:gd name="T62" fmla="*/ 360 w 368"/>
                  <a:gd name="T63" fmla="*/ 432 h 800"/>
                  <a:gd name="T64" fmla="*/ 360 w 368"/>
                  <a:gd name="T65" fmla="*/ 432 h 800"/>
                  <a:gd name="T66" fmla="*/ 360 w 368"/>
                  <a:gd name="T67" fmla="*/ 416 h 800"/>
                  <a:gd name="T68" fmla="*/ 360 w 368"/>
                  <a:gd name="T69" fmla="*/ 416 h 800"/>
                  <a:gd name="T70" fmla="*/ 368 w 368"/>
                  <a:gd name="T71" fmla="*/ 392 h 800"/>
                  <a:gd name="T72" fmla="*/ 368 w 368"/>
                  <a:gd name="T73" fmla="*/ 392 h 800"/>
                  <a:gd name="T74" fmla="*/ 368 w 368"/>
                  <a:gd name="T75" fmla="*/ 376 h 800"/>
                  <a:gd name="T76" fmla="*/ 368 w 368"/>
                  <a:gd name="T77" fmla="*/ 376 h 800"/>
                  <a:gd name="T78" fmla="*/ 368 w 368"/>
                  <a:gd name="T79" fmla="*/ 352 h 800"/>
                  <a:gd name="T80" fmla="*/ 368 w 368"/>
                  <a:gd name="T81" fmla="*/ 352 h 800"/>
                  <a:gd name="T82" fmla="*/ 368 w 368"/>
                  <a:gd name="T83" fmla="*/ 328 h 800"/>
                  <a:gd name="T84" fmla="*/ 368 w 368"/>
                  <a:gd name="T85" fmla="*/ 328 h 800"/>
                  <a:gd name="T86" fmla="*/ 368 w 368"/>
                  <a:gd name="T87" fmla="*/ 288 h 800"/>
                  <a:gd name="T88" fmla="*/ 368 w 368"/>
                  <a:gd name="T89" fmla="*/ 288 h 800"/>
                  <a:gd name="T90" fmla="*/ 368 w 368"/>
                  <a:gd name="T91" fmla="*/ 240 h 800"/>
                  <a:gd name="T92" fmla="*/ 368 w 368"/>
                  <a:gd name="T93" fmla="*/ 240 h 800"/>
                  <a:gd name="T94" fmla="*/ 368 w 368"/>
                  <a:gd name="T95" fmla="*/ 200 h 800"/>
                  <a:gd name="T96" fmla="*/ 368 w 368"/>
                  <a:gd name="T97" fmla="*/ 200 h 800"/>
                  <a:gd name="T98" fmla="*/ 368 w 368"/>
                  <a:gd name="T99" fmla="*/ 152 h 800"/>
                  <a:gd name="T100" fmla="*/ 368 w 368"/>
                  <a:gd name="T101" fmla="*/ 152 h 800"/>
                  <a:gd name="T102" fmla="*/ 368 w 368"/>
                  <a:gd name="T103" fmla="*/ 128 h 800"/>
                  <a:gd name="T104" fmla="*/ 368 w 368"/>
                  <a:gd name="T105" fmla="*/ 128 h 800"/>
                  <a:gd name="T106" fmla="*/ 368 w 368"/>
                  <a:gd name="T107" fmla="*/ 104 h 800"/>
                  <a:gd name="T108" fmla="*/ 368 w 368"/>
                  <a:gd name="T109" fmla="*/ 104 h 800"/>
                  <a:gd name="T110" fmla="*/ 368 w 368"/>
                  <a:gd name="T111" fmla="*/ 80 h 800"/>
                  <a:gd name="T112" fmla="*/ 368 w 368"/>
                  <a:gd name="T113" fmla="*/ 80 h 800"/>
                  <a:gd name="T114" fmla="*/ 360 w 368"/>
                  <a:gd name="T115" fmla="*/ 48 h 800"/>
                  <a:gd name="T116" fmla="*/ 360 w 368"/>
                  <a:gd name="T117" fmla="*/ 48 h 800"/>
                  <a:gd name="T118" fmla="*/ 360 w 368"/>
                  <a:gd name="T119" fmla="*/ 24 h 800"/>
                  <a:gd name="T120" fmla="*/ 360 w 368"/>
                  <a:gd name="T121" fmla="*/ 24 h 800"/>
                  <a:gd name="T122" fmla="*/ 352 w 368"/>
                  <a:gd name="T123" fmla="*/ 0 h 80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68"/>
                  <a:gd name="T187" fmla="*/ 0 h 800"/>
                  <a:gd name="T188" fmla="*/ 368 w 368"/>
                  <a:gd name="T189" fmla="*/ 800 h 80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68" h="800">
                    <a:moveTo>
                      <a:pt x="0" y="800"/>
                    </a:moveTo>
                    <a:lnTo>
                      <a:pt x="0" y="800"/>
                    </a:lnTo>
                    <a:lnTo>
                      <a:pt x="32" y="776"/>
                    </a:lnTo>
                    <a:lnTo>
                      <a:pt x="72" y="744"/>
                    </a:lnTo>
                    <a:lnTo>
                      <a:pt x="104" y="720"/>
                    </a:lnTo>
                    <a:lnTo>
                      <a:pt x="136" y="696"/>
                    </a:lnTo>
                    <a:lnTo>
                      <a:pt x="160" y="680"/>
                    </a:lnTo>
                    <a:lnTo>
                      <a:pt x="184" y="656"/>
                    </a:lnTo>
                    <a:lnTo>
                      <a:pt x="208" y="640"/>
                    </a:lnTo>
                    <a:lnTo>
                      <a:pt x="232" y="624"/>
                    </a:lnTo>
                    <a:lnTo>
                      <a:pt x="264" y="592"/>
                    </a:lnTo>
                    <a:lnTo>
                      <a:pt x="288" y="560"/>
                    </a:lnTo>
                    <a:lnTo>
                      <a:pt x="312" y="528"/>
                    </a:lnTo>
                    <a:lnTo>
                      <a:pt x="336" y="488"/>
                    </a:lnTo>
                    <a:lnTo>
                      <a:pt x="344" y="472"/>
                    </a:lnTo>
                    <a:lnTo>
                      <a:pt x="352" y="448"/>
                    </a:lnTo>
                    <a:lnTo>
                      <a:pt x="360" y="432"/>
                    </a:lnTo>
                    <a:lnTo>
                      <a:pt x="360" y="416"/>
                    </a:lnTo>
                    <a:lnTo>
                      <a:pt x="368" y="392"/>
                    </a:lnTo>
                    <a:lnTo>
                      <a:pt x="368" y="376"/>
                    </a:lnTo>
                    <a:lnTo>
                      <a:pt x="368" y="352"/>
                    </a:lnTo>
                    <a:lnTo>
                      <a:pt x="368" y="328"/>
                    </a:lnTo>
                    <a:lnTo>
                      <a:pt x="368" y="288"/>
                    </a:lnTo>
                    <a:lnTo>
                      <a:pt x="368" y="240"/>
                    </a:lnTo>
                    <a:lnTo>
                      <a:pt x="368" y="200"/>
                    </a:lnTo>
                    <a:lnTo>
                      <a:pt x="368" y="152"/>
                    </a:lnTo>
                    <a:lnTo>
                      <a:pt x="368" y="128"/>
                    </a:lnTo>
                    <a:lnTo>
                      <a:pt x="368" y="104"/>
                    </a:lnTo>
                    <a:lnTo>
                      <a:pt x="368" y="80"/>
                    </a:lnTo>
                    <a:lnTo>
                      <a:pt x="360" y="48"/>
                    </a:lnTo>
                    <a:lnTo>
                      <a:pt x="360" y="24"/>
                    </a:lnTo>
                    <a:lnTo>
                      <a:pt x="352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5" name="Freeform 719"/>
              <p:cNvSpPr>
                <a:spLocks/>
              </p:cNvSpPr>
              <p:nvPr/>
            </p:nvSpPr>
            <p:spPr bwMode="auto">
              <a:xfrm>
                <a:off x="4728" y="2560"/>
                <a:ext cx="576" cy="112"/>
              </a:xfrm>
              <a:custGeom>
                <a:avLst/>
                <a:gdLst>
                  <a:gd name="T0" fmla="*/ 576 w 576"/>
                  <a:gd name="T1" fmla="*/ 0 h 112"/>
                  <a:gd name="T2" fmla="*/ 544 w 576"/>
                  <a:gd name="T3" fmla="*/ 24 h 112"/>
                  <a:gd name="T4" fmla="*/ 544 w 576"/>
                  <a:gd name="T5" fmla="*/ 24 h 112"/>
                  <a:gd name="T6" fmla="*/ 504 w 576"/>
                  <a:gd name="T7" fmla="*/ 48 h 112"/>
                  <a:gd name="T8" fmla="*/ 504 w 576"/>
                  <a:gd name="T9" fmla="*/ 48 h 112"/>
                  <a:gd name="T10" fmla="*/ 440 w 576"/>
                  <a:gd name="T11" fmla="*/ 64 h 112"/>
                  <a:gd name="T12" fmla="*/ 440 w 576"/>
                  <a:gd name="T13" fmla="*/ 64 h 112"/>
                  <a:gd name="T14" fmla="*/ 368 w 576"/>
                  <a:gd name="T15" fmla="*/ 80 h 112"/>
                  <a:gd name="T16" fmla="*/ 368 w 576"/>
                  <a:gd name="T17" fmla="*/ 80 h 112"/>
                  <a:gd name="T18" fmla="*/ 288 w 576"/>
                  <a:gd name="T19" fmla="*/ 96 h 112"/>
                  <a:gd name="T20" fmla="*/ 288 w 576"/>
                  <a:gd name="T21" fmla="*/ 96 h 112"/>
                  <a:gd name="T22" fmla="*/ 200 w 576"/>
                  <a:gd name="T23" fmla="*/ 104 h 112"/>
                  <a:gd name="T24" fmla="*/ 200 w 576"/>
                  <a:gd name="T25" fmla="*/ 104 h 112"/>
                  <a:gd name="T26" fmla="*/ 104 w 576"/>
                  <a:gd name="T27" fmla="*/ 112 h 112"/>
                  <a:gd name="T28" fmla="*/ 104 w 576"/>
                  <a:gd name="T29" fmla="*/ 112 h 112"/>
                  <a:gd name="T30" fmla="*/ 0 w 576"/>
                  <a:gd name="T31" fmla="*/ 112 h 11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76"/>
                  <a:gd name="T49" fmla="*/ 0 h 112"/>
                  <a:gd name="T50" fmla="*/ 576 w 576"/>
                  <a:gd name="T51" fmla="*/ 112 h 11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76" h="112">
                    <a:moveTo>
                      <a:pt x="576" y="0"/>
                    </a:moveTo>
                    <a:lnTo>
                      <a:pt x="544" y="24"/>
                    </a:lnTo>
                    <a:lnTo>
                      <a:pt x="504" y="48"/>
                    </a:lnTo>
                    <a:lnTo>
                      <a:pt x="440" y="64"/>
                    </a:lnTo>
                    <a:lnTo>
                      <a:pt x="368" y="80"/>
                    </a:lnTo>
                    <a:lnTo>
                      <a:pt x="288" y="96"/>
                    </a:lnTo>
                    <a:lnTo>
                      <a:pt x="200" y="104"/>
                    </a:lnTo>
                    <a:lnTo>
                      <a:pt x="104" y="112"/>
                    </a:lnTo>
                    <a:lnTo>
                      <a:pt x="0" y="112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6" name="Freeform 720"/>
              <p:cNvSpPr>
                <a:spLocks/>
              </p:cNvSpPr>
              <p:nvPr/>
            </p:nvSpPr>
            <p:spPr bwMode="auto">
              <a:xfrm>
                <a:off x="4928" y="872"/>
                <a:ext cx="312" cy="288"/>
              </a:xfrm>
              <a:custGeom>
                <a:avLst/>
                <a:gdLst>
                  <a:gd name="T0" fmla="*/ 312 w 312"/>
                  <a:gd name="T1" fmla="*/ 144 h 288"/>
                  <a:gd name="T2" fmla="*/ 304 w 312"/>
                  <a:gd name="T3" fmla="*/ 200 h 288"/>
                  <a:gd name="T4" fmla="*/ 272 w 312"/>
                  <a:gd name="T5" fmla="*/ 240 h 288"/>
                  <a:gd name="T6" fmla="*/ 216 w 312"/>
                  <a:gd name="T7" fmla="*/ 272 h 288"/>
                  <a:gd name="T8" fmla="*/ 160 w 312"/>
                  <a:gd name="T9" fmla="*/ 288 h 288"/>
                  <a:gd name="T10" fmla="*/ 160 w 312"/>
                  <a:gd name="T11" fmla="*/ 288 h 288"/>
                  <a:gd name="T12" fmla="*/ 96 w 312"/>
                  <a:gd name="T13" fmla="*/ 272 h 288"/>
                  <a:gd name="T14" fmla="*/ 48 w 312"/>
                  <a:gd name="T15" fmla="*/ 240 h 288"/>
                  <a:gd name="T16" fmla="*/ 16 w 312"/>
                  <a:gd name="T17" fmla="*/ 200 h 288"/>
                  <a:gd name="T18" fmla="*/ 0 w 312"/>
                  <a:gd name="T19" fmla="*/ 144 h 288"/>
                  <a:gd name="T20" fmla="*/ 0 w 312"/>
                  <a:gd name="T21" fmla="*/ 144 h 288"/>
                  <a:gd name="T22" fmla="*/ 16 w 312"/>
                  <a:gd name="T23" fmla="*/ 88 h 288"/>
                  <a:gd name="T24" fmla="*/ 48 w 312"/>
                  <a:gd name="T25" fmla="*/ 40 h 288"/>
                  <a:gd name="T26" fmla="*/ 96 w 312"/>
                  <a:gd name="T27" fmla="*/ 8 h 288"/>
                  <a:gd name="T28" fmla="*/ 160 w 312"/>
                  <a:gd name="T29" fmla="*/ 0 h 288"/>
                  <a:gd name="T30" fmla="*/ 160 w 312"/>
                  <a:gd name="T31" fmla="*/ 0 h 288"/>
                  <a:gd name="T32" fmla="*/ 216 w 312"/>
                  <a:gd name="T33" fmla="*/ 8 h 288"/>
                  <a:gd name="T34" fmla="*/ 272 w 312"/>
                  <a:gd name="T35" fmla="*/ 40 h 288"/>
                  <a:gd name="T36" fmla="*/ 304 w 312"/>
                  <a:gd name="T37" fmla="*/ 88 h 288"/>
                  <a:gd name="T38" fmla="*/ 312 w 312"/>
                  <a:gd name="T39" fmla="*/ 144 h 2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12"/>
                  <a:gd name="T61" fmla="*/ 0 h 288"/>
                  <a:gd name="T62" fmla="*/ 312 w 312"/>
                  <a:gd name="T63" fmla="*/ 288 h 28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12" h="288">
                    <a:moveTo>
                      <a:pt x="312" y="144"/>
                    </a:moveTo>
                    <a:lnTo>
                      <a:pt x="304" y="200"/>
                    </a:lnTo>
                    <a:lnTo>
                      <a:pt x="272" y="240"/>
                    </a:lnTo>
                    <a:lnTo>
                      <a:pt x="216" y="272"/>
                    </a:lnTo>
                    <a:lnTo>
                      <a:pt x="160" y="288"/>
                    </a:lnTo>
                    <a:lnTo>
                      <a:pt x="96" y="272"/>
                    </a:lnTo>
                    <a:lnTo>
                      <a:pt x="48" y="240"/>
                    </a:lnTo>
                    <a:lnTo>
                      <a:pt x="16" y="200"/>
                    </a:lnTo>
                    <a:lnTo>
                      <a:pt x="0" y="144"/>
                    </a:lnTo>
                    <a:lnTo>
                      <a:pt x="16" y="88"/>
                    </a:lnTo>
                    <a:lnTo>
                      <a:pt x="48" y="40"/>
                    </a:lnTo>
                    <a:lnTo>
                      <a:pt x="96" y="8"/>
                    </a:lnTo>
                    <a:lnTo>
                      <a:pt x="160" y="0"/>
                    </a:lnTo>
                    <a:lnTo>
                      <a:pt x="216" y="8"/>
                    </a:lnTo>
                    <a:lnTo>
                      <a:pt x="272" y="40"/>
                    </a:lnTo>
                    <a:lnTo>
                      <a:pt x="304" y="88"/>
                    </a:lnTo>
                    <a:lnTo>
                      <a:pt x="312" y="1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7" name="Freeform 721"/>
              <p:cNvSpPr>
                <a:spLocks/>
              </p:cNvSpPr>
              <p:nvPr/>
            </p:nvSpPr>
            <p:spPr bwMode="auto">
              <a:xfrm>
                <a:off x="5216" y="1016"/>
                <a:ext cx="32" cy="56"/>
              </a:xfrm>
              <a:custGeom>
                <a:avLst/>
                <a:gdLst>
                  <a:gd name="T0" fmla="*/ 16 w 32"/>
                  <a:gd name="T1" fmla="*/ 0 h 56"/>
                  <a:gd name="T2" fmla="*/ 32 w 32"/>
                  <a:gd name="T3" fmla="*/ 0 h 56"/>
                  <a:gd name="T4" fmla="*/ 16 w 32"/>
                  <a:gd name="T5" fmla="*/ 56 h 56"/>
                  <a:gd name="T6" fmla="*/ 0 w 32"/>
                  <a:gd name="T7" fmla="*/ 48 h 56"/>
                  <a:gd name="T8" fmla="*/ 16 w 3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56"/>
                  <a:gd name="T17" fmla="*/ 32 w 3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56">
                    <a:moveTo>
                      <a:pt x="16" y="0"/>
                    </a:moveTo>
                    <a:lnTo>
                      <a:pt x="32" y="0"/>
                    </a:lnTo>
                    <a:lnTo>
                      <a:pt x="16" y="56"/>
                    </a:lnTo>
                    <a:lnTo>
                      <a:pt x="0" y="4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8" name="Freeform 722"/>
              <p:cNvSpPr>
                <a:spLocks/>
              </p:cNvSpPr>
              <p:nvPr/>
            </p:nvSpPr>
            <p:spPr bwMode="auto">
              <a:xfrm>
                <a:off x="5184" y="1064"/>
                <a:ext cx="48" cy="56"/>
              </a:xfrm>
              <a:custGeom>
                <a:avLst/>
                <a:gdLst>
                  <a:gd name="T0" fmla="*/ 48 w 48"/>
                  <a:gd name="T1" fmla="*/ 8 h 56"/>
                  <a:gd name="T2" fmla="*/ 48 w 48"/>
                  <a:gd name="T3" fmla="*/ 8 h 56"/>
                  <a:gd name="T4" fmla="*/ 16 w 48"/>
                  <a:gd name="T5" fmla="*/ 56 h 56"/>
                  <a:gd name="T6" fmla="*/ 0 w 48"/>
                  <a:gd name="T7" fmla="*/ 40 h 56"/>
                  <a:gd name="T8" fmla="*/ 32 w 48"/>
                  <a:gd name="T9" fmla="*/ 0 h 56"/>
                  <a:gd name="T10" fmla="*/ 48 w 48"/>
                  <a:gd name="T11" fmla="*/ 8 h 56"/>
                  <a:gd name="T12" fmla="*/ 48 w 48"/>
                  <a:gd name="T13" fmla="*/ 8 h 56"/>
                  <a:gd name="T14" fmla="*/ 48 w 48"/>
                  <a:gd name="T15" fmla="*/ 8 h 56"/>
                  <a:gd name="T16" fmla="*/ 48 w 48"/>
                  <a:gd name="T17" fmla="*/ 8 h 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8"/>
                  <a:gd name="T28" fmla="*/ 0 h 56"/>
                  <a:gd name="T29" fmla="*/ 48 w 48"/>
                  <a:gd name="T30" fmla="*/ 56 h 5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8" h="56">
                    <a:moveTo>
                      <a:pt x="48" y="8"/>
                    </a:moveTo>
                    <a:lnTo>
                      <a:pt x="48" y="8"/>
                    </a:lnTo>
                    <a:lnTo>
                      <a:pt x="16" y="56"/>
                    </a:lnTo>
                    <a:lnTo>
                      <a:pt x="0" y="40"/>
                    </a:lnTo>
                    <a:lnTo>
                      <a:pt x="32" y="0"/>
                    </a:lnTo>
                    <a:lnTo>
                      <a:pt x="48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9" name="Freeform 723"/>
              <p:cNvSpPr>
                <a:spLocks/>
              </p:cNvSpPr>
              <p:nvPr/>
            </p:nvSpPr>
            <p:spPr bwMode="auto">
              <a:xfrm>
                <a:off x="5144" y="1104"/>
                <a:ext cx="56" cy="40"/>
              </a:xfrm>
              <a:custGeom>
                <a:avLst/>
                <a:gdLst>
                  <a:gd name="T0" fmla="*/ 56 w 56"/>
                  <a:gd name="T1" fmla="*/ 16 h 40"/>
                  <a:gd name="T2" fmla="*/ 56 w 56"/>
                  <a:gd name="T3" fmla="*/ 16 h 40"/>
                  <a:gd name="T4" fmla="*/ 8 w 56"/>
                  <a:gd name="T5" fmla="*/ 40 h 40"/>
                  <a:gd name="T6" fmla="*/ 0 w 56"/>
                  <a:gd name="T7" fmla="*/ 32 h 40"/>
                  <a:gd name="T8" fmla="*/ 48 w 56"/>
                  <a:gd name="T9" fmla="*/ 0 h 40"/>
                  <a:gd name="T10" fmla="*/ 56 w 56"/>
                  <a:gd name="T11" fmla="*/ 16 h 40"/>
                  <a:gd name="T12" fmla="*/ 56 w 56"/>
                  <a:gd name="T13" fmla="*/ 16 h 40"/>
                  <a:gd name="T14" fmla="*/ 56 w 56"/>
                  <a:gd name="T15" fmla="*/ 16 h 40"/>
                  <a:gd name="T16" fmla="*/ 56 w 56"/>
                  <a:gd name="T17" fmla="*/ 16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40"/>
                  <a:gd name="T29" fmla="*/ 56 w 56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40">
                    <a:moveTo>
                      <a:pt x="56" y="16"/>
                    </a:moveTo>
                    <a:lnTo>
                      <a:pt x="56" y="16"/>
                    </a:lnTo>
                    <a:lnTo>
                      <a:pt x="8" y="40"/>
                    </a:lnTo>
                    <a:lnTo>
                      <a:pt x="0" y="32"/>
                    </a:lnTo>
                    <a:lnTo>
                      <a:pt x="48" y="0"/>
                    </a:lnTo>
                    <a:lnTo>
                      <a:pt x="5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0" name="Freeform 724"/>
              <p:cNvSpPr>
                <a:spLocks/>
              </p:cNvSpPr>
              <p:nvPr/>
            </p:nvSpPr>
            <p:spPr bwMode="auto">
              <a:xfrm>
                <a:off x="5088" y="1136"/>
                <a:ext cx="64" cy="24"/>
              </a:xfrm>
              <a:custGeom>
                <a:avLst/>
                <a:gdLst>
                  <a:gd name="T0" fmla="*/ 56 w 64"/>
                  <a:gd name="T1" fmla="*/ 16 h 24"/>
                  <a:gd name="T2" fmla="*/ 56 w 64"/>
                  <a:gd name="T3" fmla="*/ 16 h 24"/>
                  <a:gd name="T4" fmla="*/ 0 w 64"/>
                  <a:gd name="T5" fmla="*/ 24 h 24"/>
                  <a:gd name="T6" fmla="*/ 0 w 64"/>
                  <a:gd name="T7" fmla="*/ 8 h 24"/>
                  <a:gd name="T8" fmla="*/ 56 w 64"/>
                  <a:gd name="T9" fmla="*/ 0 h 24"/>
                  <a:gd name="T10" fmla="*/ 64 w 64"/>
                  <a:gd name="T11" fmla="*/ 8 h 24"/>
                  <a:gd name="T12" fmla="*/ 64 w 64"/>
                  <a:gd name="T13" fmla="*/ 8 h 24"/>
                  <a:gd name="T14" fmla="*/ 56 w 64"/>
                  <a:gd name="T15" fmla="*/ 16 h 24"/>
                  <a:gd name="T16" fmla="*/ 56 w 64"/>
                  <a:gd name="T17" fmla="*/ 16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"/>
                  <a:gd name="T28" fmla="*/ 0 h 24"/>
                  <a:gd name="T29" fmla="*/ 64 w 6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" h="24">
                    <a:moveTo>
                      <a:pt x="56" y="16"/>
                    </a:moveTo>
                    <a:lnTo>
                      <a:pt x="56" y="16"/>
                    </a:lnTo>
                    <a:lnTo>
                      <a:pt x="0" y="24"/>
                    </a:lnTo>
                    <a:lnTo>
                      <a:pt x="0" y="8"/>
                    </a:lnTo>
                    <a:lnTo>
                      <a:pt x="56" y="0"/>
                    </a:lnTo>
                    <a:lnTo>
                      <a:pt x="64" y="8"/>
                    </a:lnTo>
                    <a:lnTo>
                      <a:pt x="5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1" name="Freeform 725"/>
              <p:cNvSpPr>
                <a:spLocks/>
              </p:cNvSpPr>
              <p:nvPr/>
            </p:nvSpPr>
            <p:spPr bwMode="auto">
              <a:xfrm>
                <a:off x="5024" y="1136"/>
                <a:ext cx="64" cy="24"/>
              </a:xfrm>
              <a:custGeom>
                <a:avLst/>
                <a:gdLst>
                  <a:gd name="T0" fmla="*/ 64 w 64"/>
                  <a:gd name="T1" fmla="*/ 24 h 24"/>
                  <a:gd name="T2" fmla="*/ 64 w 64"/>
                  <a:gd name="T3" fmla="*/ 24 h 24"/>
                  <a:gd name="T4" fmla="*/ 0 w 64"/>
                  <a:gd name="T5" fmla="*/ 16 h 24"/>
                  <a:gd name="T6" fmla="*/ 8 w 64"/>
                  <a:gd name="T7" fmla="*/ 0 h 24"/>
                  <a:gd name="T8" fmla="*/ 64 w 64"/>
                  <a:gd name="T9" fmla="*/ 8 h 24"/>
                  <a:gd name="T10" fmla="*/ 64 w 64"/>
                  <a:gd name="T11" fmla="*/ 24 h 24"/>
                  <a:gd name="T12" fmla="*/ 64 w 64"/>
                  <a:gd name="T13" fmla="*/ 24 h 24"/>
                  <a:gd name="T14" fmla="*/ 64 w 64"/>
                  <a:gd name="T15" fmla="*/ 24 h 24"/>
                  <a:gd name="T16" fmla="*/ 64 w 64"/>
                  <a:gd name="T17" fmla="*/ 24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"/>
                  <a:gd name="T28" fmla="*/ 0 h 24"/>
                  <a:gd name="T29" fmla="*/ 64 w 6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" h="24">
                    <a:moveTo>
                      <a:pt x="64" y="24"/>
                    </a:moveTo>
                    <a:lnTo>
                      <a:pt x="64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64" y="8"/>
                    </a:lnTo>
                    <a:lnTo>
                      <a:pt x="64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2" name="Freeform 726"/>
              <p:cNvSpPr>
                <a:spLocks/>
              </p:cNvSpPr>
              <p:nvPr/>
            </p:nvSpPr>
            <p:spPr bwMode="auto">
              <a:xfrm>
                <a:off x="4976" y="1104"/>
                <a:ext cx="56" cy="48"/>
              </a:xfrm>
              <a:custGeom>
                <a:avLst/>
                <a:gdLst>
                  <a:gd name="T0" fmla="*/ 48 w 56"/>
                  <a:gd name="T1" fmla="*/ 40 h 48"/>
                  <a:gd name="T2" fmla="*/ 48 w 56"/>
                  <a:gd name="T3" fmla="*/ 40 h 48"/>
                  <a:gd name="T4" fmla="*/ 0 w 56"/>
                  <a:gd name="T5" fmla="*/ 16 h 48"/>
                  <a:gd name="T6" fmla="*/ 8 w 56"/>
                  <a:gd name="T7" fmla="*/ 0 h 48"/>
                  <a:gd name="T8" fmla="*/ 56 w 56"/>
                  <a:gd name="T9" fmla="*/ 32 h 48"/>
                  <a:gd name="T10" fmla="*/ 48 w 56"/>
                  <a:gd name="T11" fmla="*/ 48 h 48"/>
                  <a:gd name="T12" fmla="*/ 48 w 56"/>
                  <a:gd name="T13" fmla="*/ 48 h 48"/>
                  <a:gd name="T14" fmla="*/ 48 w 56"/>
                  <a:gd name="T15" fmla="*/ 48 h 48"/>
                  <a:gd name="T16" fmla="*/ 48 w 56"/>
                  <a:gd name="T17" fmla="*/ 4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48"/>
                  <a:gd name="T29" fmla="*/ 56 w 56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48">
                    <a:moveTo>
                      <a:pt x="48" y="40"/>
                    </a:moveTo>
                    <a:lnTo>
                      <a:pt x="48" y="40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56" y="32"/>
                    </a:lnTo>
                    <a:lnTo>
                      <a:pt x="48" y="48"/>
                    </a:lnTo>
                    <a:lnTo>
                      <a:pt x="48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3" name="Freeform 727"/>
              <p:cNvSpPr>
                <a:spLocks/>
              </p:cNvSpPr>
              <p:nvPr/>
            </p:nvSpPr>
            <p:spPr bwMode="auto">
              <a:xfrm>
                <a:off x="4944" y="1064"/>
                <a:ext cx="40" cy="56"/>
              </a:xfrm>
              <a:custGeom>
                <a:avLst/>
                <a:gdLst>
                  <a:gd name="T0" fmla="*/ 32 w 40"/>
                  <a:gd name="T1" fmla="*/ 56 h 56"/>
                  <a:gd name="T2" fmla="*/ 32 w 40"/>
                  <a:gd name="T3" fmla="*/ 56 h 56"/>
                  <a:gd name="T4" fmla="*/ 0 w 40"/>
                  <a:gd name="T5" fmla="*/ 8 h 56"/>
                  <a:gd name="T6" fmla="*/ 8 w 40"/>
                  <a:gd name="T7" fmla="*/ 0 h 56"/>
                  <a:gd name="T8" fmla="*/ 40 w 40"/>
                  <a:gd name="T9" fmla="*/ 40 h 56"/>
                  <a:gd name="T10" fmla="*/ 32 w 40"/>
                  <a:gd name="T11" fmla="*/ 56 h 56"/>
                  <a:gd name="T12" fmla="*/ 32 w 40"/>
                  <a:gd name="T13" fmla="*/ 56 h 56"/>
                  <a:gd name="T14" fmla="*/ 32 w 40"/>
                  <a:gd name="T15" fmla="*/ 56 h 56"/>
                  <a:gd name="T16" fmla="*/ 32 w 40"/>
                  <a:gd name="T17" fmla="*/ 56 h 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0"/>
                  <a:gd name="T28" fmla="*/ 0 h 56"/>
                  <a:gd name="T29" fmla="*/ 40 w 40"/>
                  <a:gd name="T30" fmla="*/ 56 h 5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0" h="56">
                    <a:moveTo>
                      <a:pt x="32" y="56"/>
                    </a:moveTo>
                    <a:lnTo>
                      <a:pt x="32" y="5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40" y="40"/>
                    </a:lnTo>
                    <a:lnTo>
                      <a:pt x="32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4" name="Freeform 728"/>
              <p:cNvSpPr>
                <a:spLocks/>
              </p:cNvSpPr>
              <p:nvPr/>
            </p:nvSpPr>
            <p:spPr bwMode="auto">
              <a:xfrm>
                <a:off x="4928" y="1016"/>
                <a:ext cx="24" cy="56"/>
              </a:xfrm>
              <a:custGeom>
                <a:avLst/>
                <a:gdLst>
                  <a:gd name="T0" fmla="*/ 16 w 24"/>
                  <a:gd name="T1" fmla="*/ 56 h 56"/>
                  <a:gd name="T2" fmla="*/ 16 w 24"/>
                  <a:gd name="T3" fmla="*/ 56 h 56"/>
                  <a:gd name="T4" fmla="*/ 0 w 24"/>
                  <a:gd name="T5" fmla="*/ 0 h 56"/>
                  <a:gd name="T6" fmla="*/ 16 w 24"/>
                  <a:gd name="T7" fmla="*/ 0 h 56"/>
                  <a:gd name="T8" fmla="*/ 24 w 24"/>
                  <a:gd name="T9" fmla="*/ 48 h 56"/>
                  <a:gd name="T10" fmla="*/ 16 w 24"/>
                  <a:gd name="T11" fmla="*/ 56 h 56"/>
                  <a:gd name="T12" fmla="*/ 16 w 24"/>
                  <a:gd name="T13" fmla="*/ 56 h 56"/>
                  <a:gd name="T14" fmla="*/ 16 w 24"/>
                  <a:gd name="T15" fmla="*/ 56 h 56"/>
                  <a:gd name="T16" fmla="*/ 16 w 24"/>
                  <a:gd name="T17" fmla="*/ 56 h 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56"/>
                  <a:gd name="T29" fmla="*/ 24 w 24"/>
                  <a:gd name="T30" fmla="*/ 56 h 5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56">
                    <a:moveTo>
                      <a:pt x="16" y="56"/>
                    </a:moveTo>
                    <a:lnTo>
                      <a:pt x="16" y="56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24" y="48"/>
                    </a:lnTo>
                    <a:lnTo>
                      <a:pt x="16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5" name="Freeform 729"/>
              <p:cNvSpPr>
                <a:spLocks/>
              </p:cNvSpPr>
              <p:nvPr/>
            </p:nvSpPr>
            <p:spPr bwMode="auto">
              <a:xfrm>
                <a:off x="4928" y="960"/>
                <a:ext cx="24" cy="56"/>
              </a:xfrm>
              <a:custGeom>
                <a:avLst/>
                <a:gdLst>
                  <a:gd name="T0" fmla="*/ 0 w 24"/>
                  <a:gd name="T1" fmla="*/ 56 h 56"/>
                  <a:gd name="T2" fmla="*/ 0 w 24"/>
                  <a:gd name="T3" fmla="*/ 56 h 56"/>
                  <a:gd name="T4" fmla="*/ 16 w 24"/>
                  <a:gd name="T5" fmla="*/ 0 h 56"/>
                  <a:gd name="T6" fmla="*/ 24 w 24"/>
                  <a:gd name="T7" fmla="*/ 0 h 56"/>
                  <a:gd name="T8" fmla="*/ 16 w 24"/>
                  <a:gd name="T9" fmla="*/ 56 h 56"/>
                  <a:gd name="T10" fmla="*/ 0 w 24"/>
                  <a:gd name="T11" fmla="*/ 56 h 56"/>
                  <a:gd name="T12" fmla="*/ 0 w 24"/>
                  <a:gd name="T13" fmla="*/ 56 h 56"/>
                  <a:gd name="T14" fmla="*/ 0 w 24"/>
                  <a:gd name="T15" fmla="*/ 56 h 56"/>
                  <a:gd name="T16" fmla="*/ 0 w 24"/>
                  <a:gd name="T17" fmla="*/ 56 h 56"/>
                  <a:gd name="T18" fmla="*/ 0 w 24"/>
                  <a:gd name="T19" fmla="*/ 5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4"/>
                  <a:gd name="T31" fmla="*/ 0 h 56"/>
                  <a:gd name="T32" fmla="*/ 24 w 24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4" h="56">
                    <a:moveTo>
                      <a:pt x="0" y="56"/>
                    </a:moveTo>
                    <a:lnTo>
                      <a:pt x="0" y="56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16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6" name="Freeform 730"/>
              <p:cNvSpPr>
                <a:spLocks/>
              </p:cNvSpPr>
              <p:nvPr/>
            </p:nvSpPr>
            <p:spPr bwMode="auto">
              <a:xfrm>
                <a:off x="4944" y="912"/>
                <a:ext cx="40" cy="56"/>
              </a:xfrm>
              <a:custGeom>
                <a:avLst/>
                <a:gdLst>
                  <a:gd name="T0" fmla="*/ 0 w 40"/>
                  <a:gd name="T1" fmla="*/ 40 h 56"/>
                  <a:gd name="T2" fmla="*/ 0 w 40"/>
                  <a:gd name="T3" fmla="*/ 40 h 56"/>
                  <a:gd name="T4" fmla="*/ 32 w 40"/>
                  <a:gd name="T5" fmla="*/ 0 h 56"/>
                  <a:gd name="T6" fmla="*/ 40 w 40"/>
                  <a:gd name="T7" fmla="*/ 8 h 56"/>
                  <a:gd name="T8" fmla="*/ 8 w 40"/>
                  <a:gd name="T9" fmla="*/ 56 h 56"/>
                  <a:gd name="T10" fmla="*/ 0 w 40"/>
                  <a:gd name="T11" fmla="*/ 48 h 56"/>
                  <a:gd name="T12" fmla="*/ 0 w 40"/>
                  <a:gd name="T13" fmla="*/ 48 h 56"/>
                  <a:gd name="T14" fmla="*/ 0 w 40"/>
                  <a:gd name="T15" fmla="*/ 48 h 56"/>
                  <a:gd name="T16" fmla="*/ 0 w 40"/>
                  <a:gd name="T17" fmla="*/ 40 h 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0"/>
                  <a:gd name="T28" fmla="*/ 0 h 56"/>
                  <a:gd name="T29" fmla="*/ 40 w 40"/>
                  <a:gd name="T30" fmla="*/ 56 h 5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0" h="56">
                    <a:moveTo>
                      <a:pt x="0" y="40"/>
                    </a:moveTo>
                    <a:lnTo>
                      <a:pt x="0" y="40"/>
                    </a:lnTo>
                    <a:lnTo>
                      <a:pt x="32" y="0"/>
                    </a:lnTo>
                    <a:lnTo>
                      <a:pt x="40" y="8"/>
                    </a:lnTo>
                    <a:lnTo>
                      <a:pt x="8" y="56"/>
                    </a:lnTo>
                    <a:lnTo>
                      <a:pt x="0" y="48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7" name="Freeform 731"/>
              <p:cNvSpPr>
                <a:spLocks/>
              </p:cNvSpPr>
              <p:nvPr/>
            </p:nvSpPr>
            <p:spPr bwMode="auto">
              <a:xfrm>
                <a:off x="4976" y="880"/>
                <a:ext cx="56" cy="40"/>
              </a:xfrm>
              <a:custGeom>
                <a:avLst/>
                <a:gdLst>
                  <a:gd name="T0" fmla="*/ 0 w 56"/>
                  <a:gd name="T1" fmla="*/ 32 h 40"/>
                  <a:gd name="T2" fmla="*/ 0 w 56"/>
                  <a:gd name="T3" fmla="*/ 32 h 40"/>
                  <a:gd name="T4" fmla="*/ 48 w 56"/>
                  <a:gd name="T5" fmla="*/ 0 h 40"/>
                  <a:gd name="T6" fmla="*/ 56 w 56"/>
                  <a:gd name="T7" fmla="*/ 16 h 40"/>
                  <a:gd name="T8" fmla="*/ 8 w 56"/>
                  <a:gd name="T9" fmla="*/ 40 h 40"/>
                  <a:gd name="T10" fmla="*/ 0 w 56"/>
                  <a:gd name="T11" fmla="*/ 32 h 40"/>
                  <a:gd name="T12" fmla="*/ 0 w 56"/>
                  <a:gd name="T13" fmla="*/ 32 h 40"/>
                  <a:gd name="T14" fmla="*/ 0 w 56"/>
                  <a:gd name="T15" fmla="*/ 32 h 40"/>
                  <a:gd name="T16" fmla="*/ 0 w 56"/>
                  <a:gd name="T17" fmla="*/ 32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40"/>
                  <a:gd name="T29" fmla="*/ 56 w 56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40">
                    <a:moveTo>
                      <a:pt x="0" y="32"/>
                    </a:moveTo>
                    <a:lnTo>
                      <a:pt x="0" y="32"/>
                    </a:lnTo>
                    <a:lnTo>
                      <a:pt x="48" y="0"/>
                    </a:lnTo>
                    <a:lnTo>
                      <a:pt x="56" y="16"/>
                    </a:lnTo>
                    <a:lnTo>
                      <a:pt x="8" y="4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8" name="Freeform 732"/>
              <p:cNvSpPr>
                <a:spLocks/>
              </p:cNvSpPr>
              <p:nvPr/>
            </p:nvSpPr>
            <p:spPr bwMode="auto">
              <a:xfrm>
                <a:off x="5024" y="864"/>
                <a:ext cx="64" cy="32"/>
              </a:xfrm>
              <a:custGeom>
                <a:avLst/>
                <a:gdLst>
                  <a:gd name="T0" fmla="*/ 0 w 64"/>
                  <a:gd name="T1" fmla="*/ 16 h 32"/>
                  <a:gd name="T2" fmla="*/ 0 w 64"/>
                  <a:gd name="T3" fmla="*/ 16 h 32"/>
                  <a:gd name="T4" fmla="*/ 64 w 64"/>
                  <a:gd name="T5" fmla="*/ 0 h 32"/>
                  <a:gd name="T6" fmla="*/ 64 w 64"/>
                  <a:gd name="T7" fmla="*/ 16 h 32"/>
                  <a:gd name="T8" fmla="*/ 8 w 64"/>
                  <a:gd name="T9" fmla="*/ 32 h 32"/>
                  <a:gd name="T10" fmla="*/ 0 w 64"/>
                  <a:gd name="T11" fmla="*/ 16 h 32"/>
                  <a:gd name="T12" fmla="*/ 0 w 64"/>
                  <a:gd name="T13" fmla="*/ 16 h 32"/>
                  <a:gd name="T14" fmla="*/ 0 w 64"/>
                  <a:gd name="T15" fmla="*/ 16 h 32"/>
                  <a:gd name="T16" fmla="*/ 0 w 64"/>
                  <a:gd name="T17" fmla="*/ 16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"/>
                  <a:gd name="T28" fmla="*/ 0 h 32"/>
                  <a:gd name="T29" fmla="*/ 64 w 6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" h="32">
                    <a:moveTo>
                      <a:pt x="0" y="16"/>
                    </a:moveTo>
                    <a:lnTo>
                      <a:pt x="0" y="16"/>
                    </a:lnTo>
                    <a:lnTo>
                      <a:pt x="64" y="0"/>
                    </a:lnTo>
                    <a:lnTo>
                      <a:pt x="64" y="16"/>
                    </a:lnTo>
                    <a:lnTo>
                      <a:pt x="8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9" name="Freeform 733"/>
              <p:cNvSpPr>
                <a:spLocks/>
              </p:cNvSpPr>
              <p:nvPr/>
            </p:nvSpPr>
            <p:spPr bwMode="auto">
              <a:xfrm>
                <a:off x="5088" y="864"/>
                <a:ext cx="56" cy="32"/>
              </a:xfrm>
              <a:custGeom>
                <a:avLst/>
                <a:gdLst>
                  <a:gd name="T0" fmla="*/ 0 w 56"/>
                  <a:gd name="T1" fmla="*/ 0 h 32"/>
                  <a:gd name="T2" fmla="*/ 0 w 56"/>
                  <a:gd name="T3" fmla="*/ 0 h 32"/>
                  <a:gd name="T4" fmla="*/ 56 w 56"/>
                  <a:gd name="T5" fmla="*/ 16 h 32"/>
                  <a:gd name="T6" fmla="*/ 56 w 56"/>
                  <a:gd name="T7" fmla="*/ 32 h 32"/>
                  <a:gd name="T8" fmla="*/ 0 w 56"/>
                  <a:gd name="T9" fmla="*/ 16 h 32"/>
                  <a:gd name="T10" fmla="*/ 0 w 56"/>
                  <a:gd name="T11" fmla="*/ 0 h 32"/>
                  <a:gd name="T12" fmla="*/ 0 w 56"/>
                  <a:gd name="T13" fmla="*/ 0 h 32"/>
                  <a:gd name="T14" fmla="*/ 0 w 56"/>
                  <a:gd name="T15" fmla="*/ 0 h 32"/>
                  <a:gd name="T16" fmla="*/ 0 w 56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32"/>
                  <a:gd name="T29" fmla="*/ 56 w 56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32">
                    <a:moveTo>
                      <a:pt x="0" y="0"/>
                    </a:moveTo>
                    <a:lnTo>
                      <a:pt x="0" y="0"/>
                    </a:lnTo>
                    <a:lnTo>
                      <a:pt x="56" y="16"/>
                    </a:lnTo>
                    <a:lnTo>
                      <a:pt x="56" y="32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0" name="Freeform 734"/>
              <p:cNvSpPr>
                <a:spLocks/>
              </p:cNvSpPr>
              <p:nvPr/>
            </p:nvSpPr>
            <p:spPr bwMode="auto">
              <a:xfrm>
                <a:off x="5144" y="880"/>
                <a:ext cx="56" cy="40"/>
              </a:xfrm>
              <a:custGeom>
                <a:avLst/>
                <a:gdLst>
                  <a:gd name="T0" fmla="*/ 8 w 56"/>
                  <a:gd name="T1" fmla="*/ 0 h 40"/>
                  <a:gd name="T2" fmla="*/ 8 w 56"/>
                  <a:gd name="T3" fmla="*/ 0 h 40"/>
                  <a:gd name="T4" fmla="*/ 56 w 56"/>
                  <a:gd name="T5" fmla="*/ 32 h 40"/>
                  <a:gd name="T6" fmla="*/ 48 w 56"/>
                  <a:gd name="T7" fmla="*/ 40 h 40"/>
                  <a:gd name="T8" fmla="*/ 0 w 56"/>
                  <a:gd name="T9" fmla="*/ 16 h 40"/>
                  <a:gd name="T10" fmla="*/ 0 w 56"/>
                  <a:gd name="T11" fmla="*/ 0 h 40"/>
                  <a:gd name="T12" fmla="*/ 0 w 56"/>
                  <a:gd name="T13" fmla="*/ 0 h 40"/>
                  <a:gd name="T14" fmla="*/ 0 w 56"/>
                  <a:gd name="T15" fmla="*/ 0 h 40"/>
                  <a:gd name="T16" fmla="*/ 8 w 56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40"/>
                  <a:gd name="T29" fmla="*/ 56 w 56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40">
                    <a:moveTo>
                      <a:pt x="8" y="0"/>
                    </a:moveTo>
                    <a:lnTo>
                      <a:pt x="8" y="0"/>
                    </a:lnTo>
                    <a:lnTo>
                      <a:pt x="56" y="32"/>
                    </a:lnTo>
                    <a:lnTo>
                      <a:pt x="48" y="40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1" name="Freeform 735"/>
              <p:cNvSpPr>
                <a:spLocks/>
              </p:cNvSpPr>
              <p:nvPr/>
            </p:nvSpPr>
            <p:spPr bwMode="auto">
              <a:xfrm>
                <a:off x="5184" y="912"/>
                <a:ext cx="48" cy="56"/>
              </a:xfrm>
              <a:custGeom>
                <a:avLst/>
                <a:gdLst>
                  <a:gd name="T0" fmla="*/ 16 w 48"/>
                  <a:gd name="T1" fmla="*/ 0 h 56"/>
                  <a:gd name="T2" fmla="*/ 16 w 48"/>
                  <a:gd name="T3" fmla="*/ 0 h 56"/>
                  <a:gd name="T4" fmla="*/ 48 w 48"/>
                  <a:gd name="T5" fmla="*/ 40 h 56"/>
                  <a:gd name="T6" fmla="*/ 32 w 48"/>
                  <a:gd name="T7" fmla="*/ 56 h 56"/>
                  <a:gd name="T8" fmla="*/ 0 w 48"/>
                  <a:gd name="T9" fmla="*/ 8 h 56"/>
                  <a:gd name="T10" fmla="*/ 16 w 48"/>
                  <a:gd name="T11" fmla="*/ 0 h 56"/>
                  <a:gd name="T12" fmla="*/ 16 w 48"/>
                  <a:gd name="T13" fmla="*/ 0 h 56"/>
                  <a:gd name="T14" fmla="*/ 16 w 48"/>
                  <a:gd name="T15" fmla="*/ 0 h 56"/>
                  <a:gd name="T16" fmla="*/ 16 w 48"/>
                  <a:gd name="T17" fmla="*/ 0 h 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8"/>
                  <a:gd name="T28" fmla="*/ 0 h 56"/>
                  <a:gd name="T29" fmla="*/ 48 w 48"/>
                  <a:gd name="T30" fmla="*/ 56 h 5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8" h="56">
                    <a:moveTo>
                      <a:pt x="16" y="0"/>
                    </a:moveTo>
                    <a:lnTo>
                      <a:pt x="16" y="0"/>
                    </a:lnTo>
                    <a:lnTo>
                      <a:pt x="48" y="40"/>
                    </a:lnTo>
                    <a:lnTo>
                      <a:pt x="32" y="56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2" name="Freeform 736"/>
              <p:cNvSpPr>
                <a:spLocks/>
              </p:cNvSpPr>
              <p:nvPr/>
            </p:nvSpPr>
            <p:spPr bwMode="auto">
              <a:xfrm>
                <a:off x="5216" y="952"/>
                <a:ext cx="32" cy="64"/>
              </a:xfrm>
              <a:custGeom>
                <a:avLst/>
                <a:gdLst>
                  <a:gd name="T0" fmla="*/ 16 w 32"/>
                  <a:gd name="T1" fmla="*/ 8 h 64"/>
                  <a:gd name="T2" fmla="*/ 16 w 32"/>
                  <a:gd name="T3" fmla="*/ 8 h 64"/>
                  <a:gd name="T4" fmla="*/ 32 w 32"/>
                  <a:gd name="T5" fmla="*/ 64 h 64"/>
                  <a:gd name="T6" fmla="*/ 16 w 32"/>
                  <a:gd name="T7" fmla="*/ 64 h 64"/>
                  <a:gd name="T8" fmla="*/ 0 w 32"/>
                  <a:gd name="T9" fmla="*/ 8 h 64"/>
                  <a:gd name="T10" fmla="*/ 16 w 32"/>
                  <a:gd name="T11" fmla="*/ 0 h 64"/>
                  <a:gd name="T12" fmla="*/ 16 w 32"/>
                  <a:gd name="T13" fmla="*/ 0 h 64"/>
                  <a:gd name="T14" fmla="*/ 16 w 32"/>
                  <a:gd name="T15" fmla="*/ 8 h 64"/>
                  <a:gd name="T16" fmla="*/ 16 w 32"/>
                  <a:gd name="T17" fmla="*/ 8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64"/>
                  <a:gd name="T29" fmla="*/ 32 w 32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64">
                    <a:moveTo>
                      <a:pt x="16" y="8"/>
                    </a:moveTo>
                    <a:lnTo>
                      <a:pt x="16" y="8"/>
                    </a:lnTo>
                    <a:lnTo>
                      <a:pt x="32" y="64"/>
                    </a:lnTo>
                    <a:lnTo>
                      <a:pt x="16" y="64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3" name="Freeform 737"/>
              <p:cNvSpPr>
                <a:spLocks/>
              </p:cNvSpPr>
              <p:nvPr/>
            </p:nvSpPr>
            <p:spPr bwMode="auto">
              <a:xfrm>
                <a:off x="5216" y="1016"/>
                <a:ext cx="32" cy="56"/>
              </a:xfrm>
              <a:custGeom>
                <a:avLst/>
                <a:gdLst>
                  <a:gd name="T0" fmla="*/ 32 w 32"/>
                  <a:gd name="T1" fmla="*/ 0 h 56"/>
                  <a:gd name="T2" fmla="*/ 32 w 32"/>
                  <a:gd name="T3" fmla="*/ 0 h 56"/>
                  <a:gd name="T4" fmla="*/ 16 w 32"/>
                  <a:gd name="T5" fmla="*/ 56 h 56"/>
                  <a:gd name="T6" fmla="*/ 0 w 32"/>
                  <a:gd name="T7" fmla="*/ 48 h 56"/>
                  <a:gd name="T8" fmla="*/ 16 w 32"/>
                  <a:gd name="T9" fmla="*/ 0 h 56"/>
                  <a:gd name="T10" fmla="*/ 32 w 32"/>
                  <a:gd name="T11" fmla="*/ 0 h 56"/>
                  <a:gd name="T12" fmla="*/ 32 w 32"/>
                  <a:gd name="T13" fmla="*/ 0 h 56"/>
                  <a:gd name="T14" fmla="*/ 32 w 32"/>
                  <a:gd name="T15" fmla="*/ 0 h 56"/>
                  <a:gd name="T16" fmla="*/ 32 w 32"/>
                  <a:gd name="T17" fmla="*/ 0 h 56"/>
                  <a:gd name="T18" fmla="*/ 32 w 32"/>
                  <a:gd name="T19" fmla="*/ 0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"/>
                  <a:gd name="T31" fmla="*/ 0 h 56"/>
                  <a:gd name="T32" fmla="*/ 32 w 32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" h="56">
                    <a:moveTo>
                      <a:pt x="32" y="0"/>
                    </a:moveTo>
                    <a:lnTo>
                      <a:pt x="32" y="0"/>
                    </a:lnTo>
                    <a:lnTo>
                      <a:pt x="16" y="56"/>
                    </a:lnTo>
                    <a:lnTo>
                      <a:pt x="0" y="48"/>
                    </a:lnTo>
                    <a:lnTo>
                      <a:pt x="16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4" name="Freeform 738"/>
              <p:cNvSpPr>
                <a:spLocks/>
              </p:cNvSpPr>
              <p:nvPr/>
            </p:nvSpPr>
            <p:spPr bwMode="auto">
              <a:xfrm>
                <a:off x="4984" y="2104"/>
                <a:ext cx="64" cy="248"/>
              </a:xfrm>
              <a:custGeom>
                <a:avLst/>
                <a:gdLst>
                  <a:gd name="T0" fmla="*/ 48 w 64"/>
                  <a:gd name="T1" fmla="*/ 248 h 248"/>
                  <a:gd name="T2" fmla="*/ 0 w 64"/>
                  <a:gd name="T3" fmla="*/ 160 h 248"/>
                  <a:gd name="T4" fmla="*/ 0 w 64"/>
                  <a:gd name="T5" fmla="*/ 160 h 248"/>
                  <a:gd name="T6" fmla="*/ 0 w 64"/>
                  <a:gd name="T7" fmla="*/ 88 h 248"/>
                  <a:gd name="T8" fmla="*/ 0 w 64"/>
                  <a:gd name="T9" fmla="*/ 88 h 248"/>
                  <a:gd name="T10" fmla="*/ 48 w 64"/>
                  <a:gd name="T11" fmla="*/ 16 h 248"/>
                  <a:gd name="T12" fmla="*/ 48 w 64"/>
                  <a:gd name="T13" fmla="*/ 16 h 248"/>
                  <a:gd name="T14" fmla="*/ 64 w 64"/>
                  <a:gd name="T15" fmla="*/ 0 h 2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4"/>
                  <a:gd name="T25" fmla="*/ 0 h 248"/>
                  <a:gd name="T26" fmla="*/ 64 w 64"/>
                  <a:gd name="T27" fmla="*/ 248 h 2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4" h="248">
                    <a:moveTo>
                      <a:pt x="48" y="248"/>
                    </a:moveTo>
                    <a:lnTo>
                      <a:pt x="0" y="160"/>
                    </a:lnTo>
                    <a:lnTo>
                      <a:pt x="0" y="88"/>
                    </a:lnTo>
                    <a:lnTo>
                      <a:pt x="48" y="16"/>
                    </a:lnTo>
                    <a:lnTo>
                      <a:pt x="64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5" name="Freeform 739"/>
              <p:cNvSpPr>
                <a:spLocks/>
              </p:cNvSpPr>
              <p:nvPr/>
            </p:nvSpPr>
            <p:spPr bwMode="auto">
              <a:xfrm>
                <a:off x="5216" y="1512"/>
                <a:ext cx="184" cy="80"/>
              </a:xfrm>
              <a:custGeom>
                <a:avLst/>
                <a:gdLst>
                  <a:gd name="T0" fmla="*/ 184 w 184"/>
                  <a:gd name="T1" fmla="*/ 80 h 80"/>
                  <a:gd name="T2" fmla="*/ 184 w 184"/>
                  <a:gd name="T3" fmla="*/ 80 h 80"/>
                  <a:gd name="T4" fmla="*/ 184 w 184"/>
                  <a:gd name="T5" fmla="*/ 80 h 80"/>
                  <a:gd name="T6" fmla="*/ 144 w 184"/>
                  <a:gd name="T7" fmla="*/ 72 h 80"/>
                  <a:gd name="T8" fmla="*/ 144 w 184"/>
                  <a:gd name="T9" fmla="*/ 72 h 80"/>
                  <a:gd name="T10" fmla="*/ 112 w 184"/>
                  <a:gd name="T11" fmla="*/ 64 h 80"/>
                  <a:gd name="T12" fmla="*/ 112 w 184"/>
                  <a:gd name="T13" fmla="*/ 64 h 80"/>
                  <a:gd name="T14" fmla="*/ 88 w 184"/>
                  <a:gd name="T15" fmla="*/ 56 h 80"/>
                  <a:gd name="T16" fmla="*/ 88 w 184"/>
                  <a:gd name="T17" fmla="*/ 56 h 80"/>
                  <a:gd name="T18" fmla="*/ 64 w 184"/>
                  <a:gd name="T19" fmla="*/ 48 h 80"/>
                  <a:gd name="T20" fmla="*/ 64 w 184"/>
                  <a:gd name="T21" fmla="*/ 48 h 80"/>
                  <a:gd name="T22" fmla="*/ 40 w 184"/>
                  <a:gd name="T23" fmla="*/ 40 h 80"/>
                  <a:gd name="T24" fmla="*/ 40 w 184"/>
                  <a:gd name="T25" fmla="*/ 40 h 80"/>
                  <a:gd name="T26" fmla="*/ 24 w 184"/>
                  <a:gd name="T27" fmla="*/ 24 h 80"/>
                  <a:gd name="T28" fmla="*/ 24 w 184"/>
                  <a:gd name="T29" fmla="*/ 24 h 80"/>
                  <a:gd name="T30" fmla="*/ 16 w 184"/>
                  <a:gd name="T31" fmla="*/ 24 h 80"/>
                  <a:gd name="T32" fmla="*/ 16 w 184"/>
                  <a:gd name="T33" fmla="*/ 24 h 80"/>
                  <a:gd name="T34" fmla="*/ 0 w 184"/>
                  <a:gd name="T35" fmla="*/ 16 h 80"/>
                  <a:gd name="T36" fmla="*/ 0 w 184"/>
                  <a:gd name="T37" fmla="*/ 16 h 80"/>
                  <a:gd name="T38" fmla="*/ 0 w 184"/>
                  <a:gd name="T39" fmla="*/ 0 h 8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84"/>
                  <a:gd name="T61" fmla="*/ 0 h 80"/>
                  <a:gd name="T62" fmla="*/ 184 w 184"/>
                  <a:gd name="T63" fmla="*/ 80 h 8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84" h="80">
                    <a:moveTo>
                      <a:pt x="184" y="80"/>
                    </a:moveTo>
                    <a:lnTo>
                      <a:pt x="184" y="80"/>
                    </a:lnTo>
                    <a:lnTo>
                      <a:pt x="144" y="72"/>
                    </a:lnTo>
                    <a:lnTo>
                      <a:pt x="112" y="64"/>
                    </a:lnTo>
                    <a:lnTo>
                      <a:pt x="88" y="56"/>
                    </a:lnTo>
                    <a:lnTo>
                      <a:pt x="64" y="48"/>
                    </a:lnTo>
                    <a:lnTo>
                      <a:pt x="40" y="40"/>
                    </a:lnTo>
                    <a:lnTo>
                      <a:pt x="24" y="24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6" name="Freeform 740"/>
              <p:cNvSpPr>
                <a:spLocks/>
              </p:cNvSpPr>
              <p:nvPr/>
            </p:nvSpPr>
            <p:spPr bwMode="auto">
              <a:xfrm>
                <a:off x="5184" y="1456"/>
                <a:ext cx="64" cy="72"/>
              </a:xfrm>
              <a:custGeom>
                <a:avLst/>
                <a:gdLst>
                  <a:gd name="T0" fmla="*/ 64 w 64"/>
                  <a:gd name="T1" fmla="*/ 48 h 72"/>
                  <a:gd name="T2" fmla="*/ 40 w 64"/>
                  <a:gd name="T3" fmla="*/ 64 h 72"/>
                  <a:gd name="T4" fmla="*/ 8 w 64"/>
                  <a:gd name="T5" fmla="*/ 72 h 72"/>
                  <a:gd name="T6" fmla="*/ 8 w 64"/>
                  <a:gd name="T7" fmla="*/ 72 h 72"/>
                  <a:gd name="T8" fmla="*/ 0 w 64"/>
                  <a:gd name="T9" fmla="*/ 0 h 72"/>
                  <a:gd name="T10" fmla="*/ 0 w 64"/>
                  <a:gd name="T11" fmla="*/ 0 h 72"/>
                  <a:gd name="T12" fmla="*/ 64 w 64"/>
                  <a:gd name="T13" fmla="*/ 48 h 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"/>
                  <a:gd name="T22" fmla="*/ 0 h 72"/>
                  <a:gd name="T23" fmla="*/ 64 w 64"/>
                  <a:gd name="T24" fmla="*/ 72 h 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" h="72">
                    <a:moveTo>
                      <a:pt x="64" y="48"/>
                    </a:moveTo>
                    <a:lnTo>
                      <a:pt x="40" y="64"/>
                    </a:lnTo>
                    <a:lnTo>
                      <a:pt x="8" y="72"/>
                    </a:lnTo>
                    <a:lnTo>
                      <a:pt x="0" y="0"/>
                    </a:lnTo>
                    <a:lnTo>
                      <a:pt x="64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7" name="Freeform 741"/>
              <p:cNvSpPr>
                <a:spLocks/>
              </p:cNvSpPr>
              <p:nvPr/>
            </p:nvSpPr>
            <p:spPr bwMode="auto">
              <a:xfrm>
                <a:off x="5064" y="1072"/>
                <a:ext cx="64" cy="64"/>
              </a:xfrm>
              <a:custGeom>
                <a:avLst/>
                <a:gdLst>
                  <a:gd name="T0" fmla="*/ 64 w 64"/>
                  <a:gd name="T1" fmla="*/ 64 h 64"/>
                  <a:gd name="T2" fmla="*/ 32 w 64"/>
                  <a:gd name="T3" fmla="*/ 64 h 64"/>
                  <a:gd name="T4" fmla="*/ 0 w 64"/>
                  <a:gd name="T5" fmla="*/ 64 h 64"/>
                  <a:gd name="T6" fmla="*/ 0 w 64"/>
                  <a:gd name="T7" fmla="*/ 64 h 64"/>
                  <a:gd name="T8" fmla="*/ 32 w 64"/>
                  <a:gd name="T9" fmla="*/ 0 h 64"/>
                  <a:gd name="T10" fmla="*/ 32 w 64"/>
                  <a:gd name="T11" fmla="*/ 0 h 64"/>
                  <a:gd name="T12" fmla="*/ 64 w 64"/>
                  <a:gd name="T13" fmla="*/ 64 h 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"/>
                  <a:gd name="T22" fmla="*/ 0 h 64"/>
                  <a:gd name="T23" fmla="*/ 64 w 64"/>
                  <a:gd name="T24" fmla="*/ 64 h 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" h="64">
                    <a:moveTo>
                      <a:pt x="64" y="64"/>
                    </a:moveTo>
                    <a:lnTo>
                      <a:pt x="32" y="64"/>
                    </a:lnTo>
                    <a:lnTo>
                      <a:pt x="0" y="64"/>
                    </a:lnTo>
                    <a:lnTo>
                      <a:pt x="32" y="0"/>
                    </a:lnTo>
                    <a:lnTo>
                      <a:pt x="64" y="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8" name="Freeform 742"/>
              <p:cNvSpPr>
                <a:spLocks/>
              </p:cNvSpPr>
              <p:nvPr/>
            </p:nvSpPr>
            <p:spPr bwMode="auto">
              <a:xfrm>
                <a:off x="5096" y="126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9" name="Line 743"/>
              <p:cNvSpPr>
                <a:spLocks noChangeShapeType="1"/>
              </p:cNvSpPr>
              <p:nvPr/>
            </p:nvSpPr>
            <p:spPr bwMode="auto">
              <a:xfrm>
                <a:off x="5096" y="1136"/>
                <a:ext cx="1" cy="1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0" name="Freeform 744"/>
              <p:cNvSpPr>
                <a:spLocks/>
              </p:cNvSpPr>
              <p:nvPr/>
            </p:nvSpPr>
            <p:spPr bwMode="auto">
              <a:xfrm>
                <a:off x="5064" y="1440"/>
                <a:ext cx="56" cy="72"/>
              </a:xfrm>
              <a:custGeom>
                <a:avLst/>
                <a:gdLst>
                  <a:gd name="T0" fmla="*/ 56 w 56"/>
                  <a:gd name="T1" fmla="*/ 64 h 72"/>
                  <a:gd name="T2" fmla="*/ 32 w 56"/>
                  <a:gd name="T3" fmla="*/ 72 h 72"/>
                  <a:gd name="T4" fmla="*/ 0 w 56"/>
                  <a:gd name="T5" fmla="*/ 72 h 72"/>
                  <a:gd name="T6" fmla="*/ 0 w 56"/>
                  <a:gd name="T7" fmla="*/ 72 h 72"/>
                  <a:gd name="T8" fmla="*/ 16 w 56"/>
                  <a:gd name="T9" fmla="*/ 0 h 72"/>
                  <a:gd name="T10" fmla="*/ 16 w 56"/>
                  <a:gd name="T11" fmla="*/ 0 h 72"/>
                  <a:gd name="T12" fmla="*/ 56 w 56"/>
                  <a:gd name="T13" fmla="*/ 64 h 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6"/>
                  <a:gd name="T22" fmla="*/ 0 h 72"/>
                  <a:gd name="T23" fmla="*/ 56 w 56"/>
                  <a:gd name="T24" fmla="*/ 72 h 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6" h="72">
                    <a:moveTo>
                      <a:pt x="56" y="64"/>
                    </a:moveTo>
                    <a:lnTo>
                      <a:pt x="32" y="72"/>
                    </a:lnTo>
                    <a:lnTo>
                      <a:pt x="0" y="72"/>
                    </a:lnTo>
                    <a:lnTo>
                      <a:pt x="16" y="0"/>
                    </a:lnTo>
                    <a:lnTo>
                      <a:pt x="56" y="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1" name="Freeform 745"/>
              <p:cNvSpPr>
                <a:spLocks/>
              </p:cNvSpPr>
              <p:nvPr/>
            </p:nvSpPr>
            <p:spPr bwMode="auto">
              <a:xfrm>
                <a:off x="3392" y="856"/>
                <a:ext cx="312" cy="280"/>
              </a:xfrm>
              <a:custGeom>
                <a:avLst/>
                <a:gdLst>
                  <a:gd name="T0" fmla="*/ 312 w 312"/>
                  <a:gd name="T1" fmla="*/ 136 h 280"/>
                  <a:gd name="T2" fmla="*/ 304 w 312"/>
                  <a:gd name="T3" fmla="*/ 192 h 280"/>
                  <a:gd name="T4" fmla="*/ 272 w 312"/>
                  <a:gd name="T5" fmla="*/ 240 h 280"/>
                  <a:gd name="T6" fmla="*/ 224 w 312"/>
                  <a:gd name="T7" fmla="*/ 272 h 280"/>
                  <a:gd name="T8" fmla="*/ 160 w 312"/>
                  <a:gd name="T9" fmla="*/ 280 h 280"/>
                  <a:gd name="T10" fmla="*/ 160 w 312"/>
                  <a:gd name="T11" fmla="*/ 280 h 280"/>
                  <a:gd name="T12" fmla="*/ 96 w 312"/>
                  <a:gd name="T13" fmla="*/ 272 h 280"/>
                  <a:gd name="T14" fmla="*/ 48 w 312"/>
                  <a:gd name="T15" fmla="*/ 240 h 280"/>
                  <a:gd name="T16" fmla="*/ 16 w 312"/>
                  <a:gd name="T17" fmla="*/ 192 h 280"/>
                  <a:gd name="T18" fmla="*/ 0 w 312"/>
                  <a:gd name="T19" fmla="*/ 136 h 280"/>
                  <a:gd name="T20" fmla="*/ 0 w 312"/>
                  <a:gd name="T21" fmla="*/ 136 h 280"/>
                  <a:gd name="T22" fmla="*/ 16 w 312"/>
                  <a:gd name="T23" fmla="*/ 88 h 280"/>
                  <a:gd name="T24" fmla="*/ 48 w 312"/>
                  <a:gd name="T25" fmla="*/ 40 h 280"/>
                  <a:gd name="T26" fmla="*/ 96 w 312"/>
                  <a:gd name="T27" fmla="*/ 8 h 280"/>
                  <a:gd name="T28" fmla="*/ 160 w 312"/>
                  <a:gd name="T29" fmla="*/ 0 h 280"/>
                  <a:gd name="T30" fmla="*/ 160 w 312"/>
                  <a:gd name="T31" fmla="*/ 0 h 280"/>
                  <a:gd name="T32" fmla="*/ 224 w 312"/>
                  <a:gd name="T33" fmla="*/ 8 h 280"/>
                  <a:gd name="T34" fmla="*/ 272 w 312"/>
                  <a:gd name="T35" fmla="*/ 40 h 280"/>
                  <a:gd name="T36" fmla="*/ 304 w 312"/>
                  <a:gd name="T37" fmla="*/ 88 h 280"/>
                  <a:gd name="T38" fmla="*/ 312 w 312"/>
                  <a:gd name="T39" fmla="*/ 136 h 28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12"/>
                  <a:gd name="T61" fmla="*/ 0 h 280"/>
                  <a:gd name="T62" fmla="*/ 312 w 312"/>
                  <a:gd name="T63" fmla="*/ 280 h 28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12" h="280">
                    <a:moveTo>
                      <a:pt x="312" y="136"/>
                    </a:moveTo>
                    <a:lnTo>
                      <a:pt x="304" y="192"/>
                    </a:lnTo>
                    <a:lnTo>
                      <a:pt x="272" y="240"/>
                    </a:lnTo>
                    <a:lnTo>
                      <a:pt x="224" y="272"/>
                    </a:lnTo>
                    <a:lnTo>
                      <a:pt x="160" y="280"/>
                    </a:lnTo>
                    <a:lnTo>
                      <a:pt x="96" y="272"/>
                    </a:lnTo>
                    <a:lnTo>
                      <a:pt x="48" y="240"/>
                    </a:lnTo>
                    <a:lnTo>
                      <a:pt x="16" y="192"/>
                    </a:lnTo>
                    <a:lnTo>
                      <a:pt x="0" y="136"/>
                    </a:lnTo>
                    <a:lnTo>
                      <a:pt x="16" y="88"/>
                    </a:lnTo>
                    <a:lnTo>
                      <a:pt x="48" y="40"/>
                    </a:lnTo>
                    <a:lnTo>
                      <a:pt x="96" y="8"/>
                    </a:lnTo>
                    <a:lnTo>
                      <a:pt x="160" y="0"/>
                    </a:lnTo>
                    <a:lnTo>
                      <a:pt x="224" y="8"/>
                    </a:lnTo>
                    <a:lnTo>
                      <a:pt x="272" y="40"/>
                    </a:lnTo>
                    <a:lnTo>
                      <a:pt x="304" y="88"/>
                    </a:lnTo>
                    <a:lnTo>
                      <a:pt x="312" y="13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2" name="Freeform 746"/>
              <p:cNvSpPr>
                <a:spLocks/>
              </p:cNvSpPr>
              <p:nvPr/>
            </p:nvSpPr>
            <p:spPr bwMode="auto">
              <a:xfrm>
                <a:off x="3680" y="992"/>
                <a:ext cx="32" cy="56"/>
              </a:xfrm>
              <a:custGeom>
                <a:avLst/>
                <a:gdLst>
                  <a:gd name="T0" fmla="*/ 16 w 32"/>
                  <a:gd name="T1" fmla="*/ 0 h 56"/>
                  <a:gd name="T2" fmla="*/ 32 w 32"/>
                  <a:gd name="T3" fmla="*/ 8 h 56"/>
                  <a:gd name="T4" fmla="*/ 16 w 32"/>
                  <a:gd name="T5" fmla="*/ 56 h 56"/>
                  <a:gd name="T6" fmla="*/ 0 w 32"/>
                  <a:gd name="T7" fmla="*/ 56 h 56"/>
                  <a:gd name="T8" fmla="*/ 16 w 3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56"/>
                  <a:gd name="T17" fmla="*/ 32 w 3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56">
                    <a:moveTo>
                      <a:pt x="16" y="0"/>
                    </a:moveTo>
                    <a:lnTo>
                      <a:pt x="32" y="8"/>
                    </a:lnTo>
                    <a:lnTo>
                      <a:pt x="16" y="56"/>
                    </a:lnTo>
                    <a:lnTo>
                      <a:pt x="0" y="56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3" name="Freeform 747"/>
              <p:cNvSpPr>
                <a:spLocks/>
              </p:cNvSpPr>
              <p:nvPr/>
            </p:nvSpPr>
            <p:spPr bwMode="auto">
              <a:xfrm>
                <a:off x="3648" y="1048"/>
                <a:ext cx="48" cy="48"/>
              </a:xfrm>
              <a:custGeom>
                <a:avLst/>
                <a:gdLst>
                  <a:gd name="T0" fmla="*/ 48 w 48"/>
                  <a:gd name="T1" fmla="*/ 8 h 48"/>
                  <a:gd name="T2" fmla="*/ 48 w 48"/>
                  <a:gd name="T3" fmla="*/ 8 h 48"/>
                  <a:gd name="T4" fmla="*/ 16 w 48"/>
                  <a:gd name="T5" fmla="*/ 48 h 48"/>
                  <a:gd name="T6" fmla="*/ 0 w 48"/>
                  <a:gd name="T7" fmla="*/ 40 h 48"/>
                  <a:gd name="T8" fmla="*/ 32 w 48"/>
                  <a:gd name="T9" fmla="*/ 0 h 48"/>
                  <a:gd name="T10" fmla="*/ 48 w 48"/>
                  <a:gd name="T11" fmla="*/ 0 h 48"/>
                  <a:gd name="T12" fmla="*/ 48 w 48"/>
                  <a:gd name="T13" fmla="*/ 0 h 48"/>
                  <a:gd name="T14" fmla="*/ 48 w 48"/>
                  <a:gd name="T15" fmla="*/ 8 h 48"/>
                  <a:gd name="T16" fmla="*/ 48 w 48"/>
                  <a:gd name="T17" fmla="*/ 8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8"/>
                  <a:gd name="T28" fmla="*/ 0 h 48"/>
                  <a:gd name="T29" fmla="*/ 48 w 48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8" h="48">
                    <a:moveTo>
                      <a:pt x="48" y="8"/>
                    </a:moveTo>
                    <a:lnTo>
                      <a:pt x="48" y="8"/>
                    </a:lnTo>
                    <a:lnTo>
                      <a:pt x="16" y="48"/>
                    </a:lnTo>
                    <a:lnTo>
                      <a:pt x="0" y="40"/>
                    </a:lnTo>
                    <a:lnTo>
                      <a:pt x="32" y="0"/>
                    </a:lnTo>
                    <a:lnTo>
                      <a:pt x="48" y="0"/>
                    </a:lnTo>
                    <a:lnTo>
                      <a:pt x="48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4" name="Freeform 748"/>
              <p:cNvSpPr>
                <a:spLocks/>
              </p:cNvSpPr>
              <p:nvPr/>
            </p:nvSpPr>
            <p:spPr bwMode="auto">
              <a:xfrm>
                <a:off x="3608" y="1088"/>
                <a:ext cx="56" cy="40"/>
              </a:xfrm>
              <a:custGeom>
                <a:avLst/>
                <a:gdLst>
                  <a:gd name="T0" fmla="*/ 56 w 56"/>
                  <a:gd name="T1" fmla="*/ 8 h 40"/>
                  <a:gd name="T2" fmla="*/ 56 w 56"/>
                  <a:gd name="T3" fmla="*/ 8 h 40"/>
                  <a:gd name="T4" fmla="*/ 8 w 56"/>
                  <a:gd name="T5" fmla="*/ 40 h 40"/>
                  <a:gd name="T6" fmla="*/ 0 w 56"/>
                  <a:gd name="T7" fmla="*/ 24 h 40"/>
                  <a:gd name="T8" fmla="*/ 48 w 56"/>
                  <a:gd name="T9" fmla="*/ 0 h 40"/>
                  <a:gd name="T10" fmla="*/ 56 w 56"/>
                  <a:gd name="T11" fmla="*/ 8 h 40"/>
                  <a:gd name="T12" fmla="*/ 56 w 56"/>
                  <a:gd name="T13" fmla="*/ 8 h 40"/>
                  <a:gd name="T14" fmla="*/ 56 w 56"/>
                  <a:gd name="T15" fmla="*/ 8 h 40"/>
                  <a:gd name="T16" fmla="*/ 56 w 56"/>
                  <a:gd name="T17" fmla="*/ 8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40"/>
                  <a:gd name="T29" fmla="*/ 56 w 56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40">
                    <a:moveTo>
                      <a:pt x="56" y="8"/>
                    </a:moveTo>
                    <a:lnTo>
                      <a:pt x="56" y="8"/>
                    </a:lnTo>
                    <a:lnTo>
                      <a:pt x="8" y="40"/>
                    </a:lnTo>
                    <a:lnTo>
                      <a:pt x="0" y="24"/>
                    </a:lnTo>
                    <a:lnTo>
                      <a:pt x="48" y="0"/>
                    </a:lnTo>
                    <a:lnTo>
                      <a:pt x="5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5" name="Freeform 749"/>
              <p:cNvSpPr>
                <a:spLocks/>
              </p:cNvSpPr>
              <p:nvPr/>
            </p:nvSpPr>
            <p:spPr bwMode="auto">
              <a:xfrm>
                <a:off x="3552" y="1112"/>
                <a:ext cx="64" cy="32"/>
              </a:xfrm>
              <a:custGeom>
                <a:avLst/>
                <a:gdLst>
                  <a:gd name="T0" fmla="*/ 56 w 64"/>
                  <a:gd name="T1" fmla="*/ 16 h 32"/>
                  <a:gd name="T2" fmla="*/ 56 w 64"/>
                  <a:gd name="T3" fmla="*/ 16 h 32"/>
                  <a:gd name="T4" fmla="*/ 0 w 64"/>
                  <a:gd name="T5" fmla="*/ 32 h 32"/>
                  <a:gd name="T6" fmla="*/ 0 w 64"/>
                  <a:gd name="T7" fmla="*/ 16 h 32"/>
                  <a:gd name="T8" fmla="*/ 56 w 64"/>
                  <a:gd name="T9" fmla="*/ 0 h 32"/>
                  <a:gd name="T10" fmla="*/ 64 w 64"/>
                  <a:gd name="T11" fmla="*/ 16 h 32"/>
                  <a:gd name="T12" fmla="*/ 64 w 64"/>
                  <a:gd name="T13" fmla="*/ 16 h 32"/>
                  <a:gd name="T14" fmla="*/ 64 w 64"/>
                  <a:gd name="T15" fmla="*/ 16 h 32"/>
                  <a:gd name="T16" fmla="*/ 56 w 64"/>
                  <a:gd name="T17" fmla="*/ 16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"/>
                  <a:gd name="T28" fmla="*/ 0 h 32"/>
                  <a:gd name="T29" fmla="*/ 64 w 6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" h="32">
                    <a:moveTo>
                      <a:pt x="56" y="16"/>
                    </a:moveTo>
                    <a:lnTo>
                      <a:pt x="56" y="16"/>
                    </a:lnTo>
                    <a:lnTo>
                      <a:pt x="0" y="32"/>
                    </a:lnTo>
                    <a:lnTo>
                      <a:pt x="0" y="16"/>
                    </a:lnTo>
                    <a:lnTo>
                      <a:pt x="56" y="0"/>
                    </a:lnTo>
                    <a:lnTo>
                      <a:pt x="64" y="16"/>
                    </a:lnTo>
                    <a:lnTo>
                      <a:pt x="5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6" name="Freeform 750"/>
              <p:cNvSpPr>
                <a:spLocks/>
              </p:cNvSpPr>
              <p:nvPr/>
            </p:nvSpPr>
            <p:spPr bwMode="auto">
              <a:xfrm>
                <a:off x="3488" y="1112"/>
                <a:ext cx="64" cy="32"/>
              </a:xfrm>
              <a:custGeom>
                <a:avLst/>
                <a:gdLst>
                  <a:gd name="T0" fmla="*/ 64 w 64"/>
                  <a:gd name="T1" fmla="*/ 32 h 32"/>
                  <a:gd name="T2" fmla="*/ 64 w 64"/>
                  <a:gd name="T3" fmla="*/ 32 h 32"/>
                  <a:gd name="T4" fmla="*/ 0 w 64"/>
                  <a:gd name="T5" fmla="*/ 16 h 32"/>
                  <a:gd name="T6" fmla="*/ 8 w 64"/>
                  <a:gd name="T7" fmla="*/ 0 h 32"/>
                  <a:gd name="T8" fmla="*/ 64 w 64"/>
                  <a:gd name="T9" fmla="*/ 16 h 32"/>
                  <a:gd name="T10" fmla="*/ 64 w 64"/>
                  <a:gd name="T11" fmla="*/ 32 h 32"/>
                  <a:gd name="T12" fmla="*/ 64 w 64"/>
                  <a:gd name="T13" fmla="*/ 32 h 32"/>
                  <a:gd name="T14" fmla="*/ 64 w 64"/>
                  <a:gd name="T15" fmla="*/ 32 h 32"/>
                  <a:gd name="T16" fmla="*/ 64 w 64"/>
                  <a:gd name="T17" fmla="*/ 32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"/>
                  <a:gd name="T28" fmla="*/ 0 h 32"/>
                  <a:gd name="T29" fmla="*/ 64 w 6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" h="32">
                    <a:moveTo>
                      <a:pt x="64" y="32"/>
                    </a:moveTo>
                    <a:lnTo>
                      <a:pt x="64" y="32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64" y="16"/>
                    </a:lnTo>
                    <a:lnTo>
                      <a:pt x="64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7" name="Freeform 751"/>
              <p:cNvSpPr>
                <a:spLocks/>
              </p:cNvSpPr>
              <p:nvPr/>
            </p:nvSpPr>
            <p:spPr bwMode="auto">
              <a:xfrm>
                <a:off x="3440" y="1088"/>
                <a:ext cx="56" cy="40"/>
              </a:xfrm>
              <a:custGeom>
                <a:avLst/>
                <a:gdLst>
                  <a:gd name="T0" fmla="*/ 48 w 56"/>
                  <a:gd name="T1" fmla="*/ 40 h 40"/>
                  <a:gd name="T2" fmla="*/ 48 w 56"/>
                  <a:gd name="T3" fmla="*/ 40 h 40"/>
                  <a:gd name="T4" fmla="*/ 0 w 56"/>
                  <a:gd name="T5" fmla="*/ 8 h 40"/>
                  <a:gd name="T6" fmla="*/ 8 w 56"/>
                  <a:gd name="T7" fmla="*/ 0 h 40"/>
                  <a:gd name="T8" fmla="*/ 56 w 56"/>
                  <a:gd name="T9" fmla="*/ 24 h 40"/>
                  <a:gd name="T10" fmla="*/ 48 w 56"/>
                  <a:gd name="T11" fmla="*/ 40 h 40"/>
                  <a:gd name="T12" fmla="*/ 48 w 56"/>
                  <a:gd name="T13" fmla="*/ 40 h 40"/>
                  <a:gd name="T14" fmla="*/ 48 w 56"/>
                  <a:gd name="T15" fmla="*/ 40 h 40"/>
                  <a:gd name="T16" fmla="*/ 48 w 56"/>
                  <a:gd name="T17" fmla="*/ 4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40"/>
                  <a:gd name="T29" fmla="*/ 56 w 56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40">
                    <a:moveTo>
                      <a:pt x="48" y="40"/>
                    </a:moveTo>
                    <a:lnTo>
                      <a:pt x="48" y="40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56" y="24"/>
                    </a:lnTo>
                    <a:lnTo>
                      <a:pt x="48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8" name="Freeform 752"/>
              <p:cNvSpPr>
                <a:spLocks/>
              </p:cNvSpPr>
              <p:nvPr/>
            </p:nvSpPr>
            <p:spPr bwMode="auto">
              <a:xfrm>
                <a:off x="3408" y="1048"/>
                <a:ext cx="40" cy="48"/>
              </a:xfrm>
              <a:custGeom>
                <a:avLst/>
                <a:gdLst>
                  <a:gd name="T0" fmla="*/ 32 w 40"/>
                  <a:gd name="T1" fmla="*/ 48 h 48"/>
                  <a:gd name="T2" fmla="*/ 32 w 40"/>
                  <a:gd name="T3" fmla="*/ 48 h 48"/>
                  <a:gd name="T4" fmla="*/ 0 w 40"/>
                  <a:gd name="T5" fmla="*/ 8 h 48"/>
                  <a:gd name="T6" fmla="*/ 8 w 40"/>
                  <a:gd name="T7" fmla="*/ 0 h 48"/>
                  <a:gd name="T8" fmla="*/ 40 w 40"/>
                  <a:gd name="T9" fmla="*/ 40 h 48"/>
                  <a:gd name="T10" fmla="*/ 32 w 40"/>
                  <a:gd name="T11" fmla="*/ 48 h 48"/>
                  <a:gd name="T12" fmla="*/ 32 w 40"/>
                  <a:gd name="T13" fmla="*/ 48 h 48"/>
                  <a:gd name="T14" fmla="*/ 32 w 40"/>
                  <a:gd name="T15" fmla="*/ 48 h 48"/>
                  <a:gd name="T16" fmla="*/ 32 w 40"/>
                  <a:gd name="T17" fmla="*/ 48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0"/>
                  <a:gd name="T28" fmla="*/ 0 h 48"/>
                  <a:gd name="T29" fmla="*/ 40 w 40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0" h="48">
                    <a:moveTo>
                      <a:pt x="32" y="48"/>
                    </a:moveTo>
                    <a:lnTo>
                      <a:pt x="32" y="48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40" y="40"/>
                    </a:lnTo>
                    <a:lnTo>
                      <a:pt x="32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9" name="Freeform 753"/>
              <p:cNvSpPr>
                <a:spLocks/>
              </p:cNvSpPr>
              <p:nvPr/>
            </p:nvSpPr>
            <p:spPr bwMode="auto">
              <a:xfrm>
                <a:off x="3392" y="992"/>
                <a:ext cx="32" cy="64"/>
              </a:xfrm>
              <a:custGeom>
                <a:avLst/>
                <a:gdLst>
                  <a:gd name="T0" fmla="*/ 16 w 32"/>
                  <a:gd name="T1" fmla="*/ 56 h 64"/>
                  <a:gd name="T2" fmla="*/ 16 w 32"/>
                  <a:gd name="T3" fmla="*/ 56 h 64"/>
                  <a:gd name="T4" fmla="*/ 0 w 32"/>
                  <a:gd name="T5" fmla="*/ 8 h 64"/>
                  <a:gd name="T6" fmla="*/ 16 w 32"/>
                  <a:gd name="T7" fmla="*/ 0 h 64"/>
                  <a:gd name="T8" fmla="*/ 32 w 32"/>
                  <a:gd name="T9" fmla="*/ 56 h 64"/>
                  <a:gd name="T10" fmla="*/ 16 w 32"/>
                  <a:gd name="T11" fmla="*/ 64 h 64"/>
                  <a:gd name="T12" fmla="*/ 16 w 32"/>
                  <a:gd name="T13" fmla="*/ 64 h 64"/>
                  <a:gd name="T14" fmla="*/ 16 w 32"/>
                  <a:gd name="T15" fmla="*/ 64 h 64"/>
                  <a:gd name="T16" fmla="*/ 16 w 32"/>
                  <a:gd name="T17" fmla="*/ 56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64"/>
                  <a:gd name="T29" fmla="*/ 32 w 32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64">
                    <a:moveTo>
                      <a:pt x="16" y="56"/>
                    </a:moveTo>
                    <a:lnTo>
                      <a:pt x="16" y="5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32" y="56"/>
                    </a:lnTo>
                    <a:lnTo>
                      <a:pt x="16" y="64"/>
                    </a:lnTo>
                    <a:lnTo>
                      <a:pt x="16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0" name="Freeform 754"/>
              <p:cNvSpPr>
                <a:spLocks/>
              </p:cNvSpPr>
              <p:nvPr/>
            </p:nvSpPr>
            <p:spPr bwMode="auto">
              <a:xfrm>
                <a:off x="3392" y="944"/>
                <a:ext cx="32" cy="56"/>
              </a:xfrm>
              <a:custGeom>
                <a:avLst/>
                <a:gdLst>
                  <a:gd name="T0" fmla="*/ 0 w 32"/>
                  <a:gd name="T1" fmla="*/ 48 h 56"/>
                  <a:gd name="T2" fmla="*/ 0 w 32"/>
                  <a:gd name="T3" fmla="*/ 48 h 56"/>
                  <a:gd name="T4" fmla="*/ 16 w 32"/>
                  <a:gd name="T5" fmla="*/ 0 h 56"/>
                  <a:gd name="T6" fmla="*/ 32 w 32"/>
                  <a:gd name="T7" fmla="*/ 0 h 56"/>
                  <a:gd name="T8" fmla="*/ 16 w 32"/>
                  <a:gd name="T9" fmla="*/ 56 h 56"/>
                  <a:gd name="T10" fmla="*/ 0 w 32"/>
                  <a:gd name="T11" fmla="*/ 56 h 56"/>
                  <a:gd name="T12" fmla="*/ 0 w 32"/>
                  <a:gd name="T13" fmla="*/ 56 h 56"/>
                  <a:gd name="T14" fmla="*/ 0 w 32"/>
                  <a:gd name="T15" fmla="*/ 48 h 56"/>
                  <a:gd name="T16" fmla="*/ 0 w 32"/>
                  <a:gd name="T17" fmla="*/ 48 h 56"/>
                  <a:gd name="T18" fmla="*/ 0 w 32"/>
                  <a:gd name="T19" fmla="*/ 48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"/>
                  <a:gd name="T31" fmla="*/ 0 h 56"/>
                  <a:gd name="T32" fmla="*/ 32 w 32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" h="56">
                    <a:moveTo>
                      <a:pt x="0" y="48"/>
                    </a:moveTo>
                    <a:lnTo>
                      <a:pt x="0" y="48"/>
                    </a:lnTo>
                    <a:lnTo>
                      <a:pt x="16" y="0"/>
                    </a:lnTo>
                    <a:lnTo>
                      <a:pt x="32" y="0"/>
                    </a:lnTo>
                    <a:lnTo>
                      <a:pt x="16" y="56"/>
                    </a:lnTo>
                    <a:lnTo>
                      <a:pt x="0" y="56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1" name="Freeform 755"/>
              <p:cNvSpPr>
                <a:spLocks/>
              </p:cNvSpPr>
              <p:nvPr/>
            </p:nvSpPr>
            <p:spPr bwMode="auto">
              <a:xfrm>
                <a:off x="3408" y="896"/>
                <a:ext cx="40" cy="48"/>
              </a:xfrm>
              <a:custGeom>
                <a:avLst/>
                <a:gdLst>
                  <a:gd name="T0" fmla="*/ 0 w 40"/>
                  <a:gd name="T1" fmla="*/ 40 h 48"/>
                  <a:gd name="T2" fmla="*/ 0 w 40"/>
                  <a:gd name="T3" fmla="*/ 40 h 48"/>
                  <a:gd name="T4" fmla="*/ 32 w 40"/>
                  <a:gd name="T5" fmla="*/ 0 h 48"/>
                  <a:gd name="T6" fmla="*/ 40 w 40"/>
                  <a:gd name="T7" fmla="*/ 8 h 48"/>
                  <a:gd name="T8" fmla="*/ 8 w 40"/>
                  <a:gd name="T9" fmla="*/ 48 h 48"/>
                  <a:gd name="T10" fmla="*/ 0 w 40"/>
                  <a:gd name="T11" fmla="*/ 48 h 48"/>
                  <a:gd name="T12" fmla="*/ 0 w 40"/>
                  <a:gd name="T13" fmla="*/ 48 h 48"/>
                  <a:gd name="T14" fmla="*/ 0 w 40"/>
                  <a:gd name="T15" fmla="*/ 40 h 48"/>
                  <a:gd name="T16" fmla="*/ 0 w 40"/>
                  <a:gd name="T17" fmla="*/ 4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0"/>
                  <a:gd name="T28" fmla="*/ 0 h 48"/>
                  <a:gd name="T29" fmla="*/ 40 w 40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0" h="48">
                    <a:moveTo>
                      <a:pt x="0" y="40"/>
                    </a:moveTo>
                    <a:lnTo>
                      <a:pt x="0" y="40"/>
                    </a:lnTo>
                    <a:lnTo>
                      <a:pt x="32" y="0"/>
                    </a:lnTo>
                    <a:lnTo>
                      <a:pt x="40" y="8"/>
                    </a:lnTo>
                    <a:lnTo>
                      <a:pt x="8" y="48"/>
                    </a:lnTo>
                    <a:lnTo>
                      <a:pt x="0" y="48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2" name="Freeform 756"/>
              <p:cNvSpPr>
                <a:spLocks/>
              </p:cNvSpPr>
              <p:nvPr/>
            </p:nvSpPr>
            <p:spPr bwMode="auto">
              <a:xfrm>
                <a:off x="3440" y="864"/>
                <a:ext cx="56" cy="40"/>
              </a:xfrm>
              <a:custGeom>
                <a:avLst/>
                <a:gdLst>
                  <a:gd name="T0" fmla="*/ 0 w 56"/>
                  <a:gd name="T1" fmla="*/ 24 h 40"/>
                  <a:gd name="T2" fmla="*/ 0 w 56"/>
                  <a:gd name="T3" fmla="*/ 24 h 40"/>
                  <a:gd name="T4" fmla="*/ 48 w 56"/>
                  <a:gd name="T5" fmla="*/ 0 h 40"/>
                  <a:gd name="T6" fmla="*/ 56 w 56"/>
                  <a:gd name="T7" fmla="*/ 8 h 40"/>
                  <a:gd name="T8" fmla="*/ 8 w 56"/>
                  <a:gd name="T9" fmla="*/ 40 h 40"/>
                  <a:gd name="T10" fmla="*/ 0 w 56"/>
                  <a:gd name="T11" fmla="*/ 32 h 40"/>
                  <a:gd name="T12" fmla="*/ 0 w 56"/>
                  <a:gd name="T13" fmla="*/ 32 h 40"/>
                  <a:gd name="T14" fmla="*/ 0 w 56"/>
                  <a:gd name="T15" fmla="*/ 32 h 40"/>
                  <a:gd name="T16" fmla="*/ 0 w 56"/>
                  <a:gd name="T17" fmla="*/ 24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40"/>
                  <a:gd name="T29" fmla="*/ 56 w 56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40">
                    <a:moveTo>
                      <a:pt x="0" y="24"/>
                    </a:moveTo>
                    <a:lnTo>
                      <a:pt x="0" y="24"/>
                    </a:lnTo>
                    <a:lnTo>
                      <a:pt x="48" y="0"/>
                    </a:lnTo>
                    <a:lnTo>
                      <a:pt x="56" y="8"/>
                    </a:lnTo>
                    <a:lnTo>
                      <a:pt x="8" y="40"/>
                    </a:lnTo>
                    <a:lnTo>
                      <a:pt x="0" y="3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3" name="Freeform 757"/>
              <p:cNvSpPr>
                <a:spLocks/>
              </p:cNvSpPr>
              <p:nvPr/>
            </p:nvSpPr>
            <p:spPr bwMode="auto">
              <a:xfrm>
                <a:off x="3488" y="848"/>
                <a:ext cx="64" cy="32"/>
              </a:xfrm>
              <a:custGeom>
                <a:avLst/>
                <a:gdLst>
                  <a:gd name="T0" fmla="*/ 0 w 64"/>
                  <a:gd name="T1" fmla="*/ 16 h 32"/>
                  <a:gd name="T2" fmla="*/ 0 w 64"/>
                  <a:gd name="T3" fmla="*/ 16 h 32"/>
                  <a:gd name="T4" fmla="*/ 64 w 64"/>
                  <a:gd name="T5" fmla="*/ 0 h 32"/>
                  <a:gd name="T6" fmla="*/ 64 w 64"/>
                  <a:gd name="T7" fmla="*/ 16 h 32"/>
                  <a:gd name="T8" fmla="*/ 8 w 64"/>
                  <a:gd name="T9" fmla="*/ 32 h 32"/>
                  <a:gd name="T10" fmla="*/ 0 w 64"/>
                  <a:gd name="T11" fmla="*/ 16 h 32"/>
                  <a:gd name="T12" fmla="*/ 0 w 64"/>
                  <a:gd name="T13" fmla="*/ 16 h 32"/>
                  <a:gd name="T14" fmla="*/ 0 w 64"/>
                  <a:gd name="T15" fmla="*/ 16 h 32"/>
                  <a:gd name="T16" fmla="*/ 0 w 64"/>
                  <a:gd name="T17" fmla="*/ 16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"/>
                  <a:gd name="T28" fmla="*/ 0 h 32"/>
                  <a:gd name="T29" fmla="*/ 64 w 6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" h="32">
                    <a:moveTo>
                      <a:pt x="0" y="16"/>
                    </a:moveTo>
                    <a:lnTo>
                      <a:pt x="0" y="16"/>
                    </a:lnTo>
                    <a:lnTo>
                      <a:pt x="64" y="0"/>
                    </a:lnTo>
                    <a:lnTo>
                      <a:pt x="64" y="16"/>
                    </a:lnTo>
                    <a:lnTo>
                      <a:pt x="8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4" name="Freeform 758"/>
              <p:cNvSpPr>
                <a:spLocks/>
              </p:cNvSpPr>
              <p:nvPr/>
            </p:nvSpPr>
            <p:spPr bwMode="auto">
              <a:xfrm>
                <a:off x="3552" y="848"/>
                <a:ext cx="56" cy="32"/>
              </a:xfrm>
              <a:custGeom>
                <a:avLst/>
                <a:gdLst>
                  <a:gd name="T0" fmla="*/ 0 w 56"/>
                  <a:gd name="T1" fmla="*/ 0 h 32"/>
                  <a:gd name="T2" fmla="*/ 0 w 56"/>
                  <a:gd name="T3" fmla="*/ 0 h 32"/>
                  <a:gd name="T4" fmla="*/ 56 w 56"/>
                  <a:gd name="T5" fmla="*/ 16 h 32"/>
                  <a:gd name="T6" fmla="*/ 56 w 56"/>
                  <a:gd name="T7" fmla="*/ 32 h 32"/>
                  <a:gd name="T8" fmla="*/ 0 w 56"/>
                  <a:gd name="T9" fmla="*/ 16 h 32"/>
                  <a:gd name="T10" fmla="*/ 0 w 56"/>
                  <a:gd name="T11" fmla="*/ 0 h 32"/>
                  <a:gd name="T12" fmla="*/ 0 w 56"/>
                  <a:gd name="T13" fmla="*/ 0 h 32"/>
                  <a:gd name="T14" fmla="*/ 0 w 56"/>
                  <a:gd name="T15" fmla="*/ 0 h 32"/>
                  <a:gd name="T16" fmla="*/ 0 w 56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32"/>
                  <a:gd name="T29" fmla="*/ 56 w 56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32">
                    <a:moveTo>
                      <a:pt x="0" y="0"/>
                    </a:moveTo>
                    <a:lnTo>
                      <a:pt x="0" y="0"/>
                    </a:lnTo>
                    <a:lnTo>
                      <a:pt x="56" y="16"/>
                    </a:lnTo>
                    <a:lnTo>
                      <a:pt x="56" y="32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5" name="Freeform 759"/>
              <p:cNvSpPr>
                <a:spLocks/>
              </p:cNvSpPr>
              <p:nvPr/>
            </p:nvSpPr>
            <p:spPr bwMode="auto">
              <a:xfrm>
                <a:off x="3608" y="864"/>
                <a:ext cx="56" cy="40"/>
              </a:xfrm>
              <a:custGeom>
                <a:avLst/>
                <a:gdLst>
                  <a:gd name="T0" fmla="*/ 8 w 56"/>
                  <a:gd name="T1" fmla="*/ 0 h 40"/>
                  <a:gd name="T2" fmla="*/ 8 w 56"/>
                  <a:gd name="T3" fmla="*/ 0 h 40"/>
                  <a:gd name="T4" fmla="*/ 56 w 56"/>
                  <a:gd name="T5" fmla="*/ 24 h 40"/>
                  <a:gd name="T6" fmla="*/ 48 w 56"/>
                  <a:gd name="T7" fmla="*/ 40 h 40"/>
                  <a:gd name="T8" fmla="*/ 0 w 56"/>
                  <a:gd name="T9" fmla="*/ 8 h 40"/>
                  <a:gd name="T10" fmla="*/ 0 w 56"/>
                  <a:gd name="T11" fmla="*/ 0 h 40"/>
                  <a:gd name="T12" fmla="*/ 0 w 56"/>
                  <a:gd name="T13" fmla="*/ 0 h 40"/>
                  <a:gd name="T14" fmla="*/ 8 w 56"/>
                  <a:gd name="T15" fmla="*/ 0 h 40"/>
                  <a:gd name="T16" fmla="*/ 8 w 56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40"/>
                  <a:gd name="T29" fmla="*/ 56 w 56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40">
                    <a:moveTo>
                      <a:pt x="8" y="0"/>
                    </a:moveTo>
                    <a:lnTo>
                      <a:pt x="8" y="0"/>
                    </a:lnTo>
                    <a:lnTo>
                      <a:pt x="56" y="24"/>
                    </a:lnTo>
                    <a:lnTo>
                      <a:pt x="48" y="40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6" name="Freeform 760"/>
              <p:cNvSpPr>
                <a:spLocks/>
              </p:cNvSpPr>
              <p:nvPr/>
            </p:nvSpPr>
            <p:spPr bwMode="auto">
              <a:xfrm>
                <a:off x="3648" y="888"/>
                <a:ext cx="48" cy="56"/>
              </a:xfrm>
              <a:custGeom>
                <a:avLst/>
                <a:gdLst>
                  <a:gd name="T0" fmla="*/ 16 w 48"/>
                  <a:gd name="T1" fmla="*/ 8 h 56"/>
                  <a:gd name="T2" fmla="*/ 16 w 48"/>
                  <a:gd name="T3" fmla="*/ 8 h 56"/>
                  <a:gd name="T4" fmla="*/ 48 w 48"/>
                  <a:gd name="T5" fmla="*/ 48 h 56"/>
                  <a:gd name="T6" fmla="*/ 32 w 48"/>
                  <a:gd name="T7" fmla="*/ 56 h 56"/>
                  <a:gd name="T8" fmla="*/ 0 w 48"/>
                  <a:gd name="T9" fmla="*/ 16 h 56"/>
                  <a:gd name="T10" fmla="*/ 16 w 48"/>
                  <a:gd name="T11" fmla="*/ 0 h 56"/>
                  <a:gd name="T12" fmla="*/ 16 w 48"/>
                  <a:gd name="T13" fmla="*/ 0 h 56"/>
                  <a:gd name="T14" fmla="*/ 16 w 48"/>
                  <a:gd name="T15" fmla="*/ 8 h 56"/>
                  <a:gd name="T16" fmla="*/ 16 w 48"/>
                  <a:gd name="T17" fmla="*/ 8 h 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8"/>
                  <a:gd name="T28" fmla="*/ 0 h 56"/>
                  <a:gd name="T29" fmla="*/ 48 w 48"/>
                  <a:gd name="T30" fmla="*/ 56 h 5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8" h="56">
                    <a:moveTo>
                      <a:pt x="16" y="8"/>
                    </a:moveTo>
                    <a:lnTo>
                      <a:pt x="16" y="8"/>
                    </a:lnTo>
                    <a:lnTo>
                      <a:pt x="48" y="48"/>
                    </a:lnTo>
                    <a:lnTo>
                      <a:pt x="32" y="56"/>
                    </a:lnTo>
                    <a:lnTo>
                      <a:pt x="0" y="16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7" name="Freeform 761"/>
              <p:cNvSpPr>
                <a:spLocks/>
              </p:cNvSpPr>
              <p:nvPr/>
            </p:nvSpPr>
            <p:spPr bwMode="auto">
              <a:xfrm>
                <a:off x="3680" y="936"/>
                <a:ext cx="32" cy="64"/>
              </a:xfrm>
              <a:custGeom>
                <a:avLst/>
                <a:gdLst>
                  <a:gd name="T0" fmla="*/ 16 w 32"/>
                  <a:gd name="T1" fmla="*/ 8 h 64"/>
                  <a:gd name="T2" fmla="*/ 16 w 32"/>
                  <a:gd name="T3" fmla="*/ 8 h 64"/>
                  <a:gd name="T4" fmla="*/ 32 w 32"/>
                  <a:gd name="T5" fmla="*/ 56 h 64"/>
                  <a:gd name="T6" fmla="*/ 16 w 32"/>
                  <a:gd name="T7" fmla="*/ 64 h 64"/>
                  <a:gd name="T8" fmla="*/ 0 w 32"/>
                  <a:gd name="T9" fmla="*/ 8 h 64"/>
                  <a:gd name="T10" fmla="*/ 16 w 32"/>
                  <a:gd name="T11" fmla="*/ 0 h 64"/>
                  <a:gd name="T12" fmla="*/ 16 w 32"/>
                  <a:gd name="T13" fmla="*/ 0 h 64"/>
                  <a:gd name="T14" fmla="*/ 16 w 32"/>
                  <a:gd name="T15" fmla="*/ 0 h 64"/>
                  <a:gd name="T16" fmla="*/ 16 w 32"/>
                  <a:gd name="T17" fmla="*/ 8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64"/>
                  <a:gd name="T29" fmla="*/ 32 w 32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64">
                    <a:moveTo>
                      <a:pt x="16" y="8"/>
                    </a:moveTo>
                    <a:lnTo>
                      <a:pt x="16" y="8"/>
                    </a:lnTo>
                    <a:lnTo>
                      <a:pt x="32" y="56"/>
                    </a:lnTo>
                    <a:lnTo>
                      <a:pt x="16" y="64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8" name="Freeform 762"/>
              <p:cNvSpPr>
                <a:spLocks/>
              </p:cNvSpPr>
              <p:nvPr/>
            </p:nvSpPr>
            <p:spPr bwMode="auto">
              <a:xfrm>
                <a:off x="3680" y="992"/>
                <a:ext cx="32" cy="56"/>
              </a:xfrm>
              <a:custGeom>
                <a:avLst/>
                <a:gdLst>
                  <a:gd name="T0" fmla="*/ 32 w 32"/>
                  <a:gd name="T1" fmla="*/ 8 h 56"/>
                  <a:gd name="T2" fmla="*/ 32 w 32"/>
                  <a:gd name="T3" fmla="*/ 8 h 56"/>
                  <a:gd name="T4" fmla="*/ 16 w 32"/>
                  <a:gd name="T5" fmla="*/ 56 h 56"/>
                  <a:gd name="T6" fmla="*/ 0 w 32"/>
                  <a:gd name="T7" fmla="*/ 56 h 56"/>
                  <a:gd name="T8" fmla="*/ 16 w 32"/>
                  <a:gd name="T9" fmla="*/ 0 h 56"/>
                  <a:gd name="T10" fmla="*/ 32 w 32"/>
                  <a:gd name="T11" fmla="*/ 0 h 56"/>
                  <a:gd name="T12" fmla="*/ 32 w 32"/>
                  <a:gd name="T13" fmla="*/ 0 h 56"/>
                  <a:gd name="T14" fmla="*/ 32 w 32"/>
                  <a:gd name="T15" fmla="*/ 0 h 56"/>
                  <a:gd name="T16" fmla="*/ 32 w 32"/>
                  <a:gd name="T17" fmla="*/ 8 h 56"/>
                  <a:gd name="T18" fmla="*/ 32 w 32"/>
                  <a:gd name="T19" fmla="*/ 8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"/>
                  <a:gd name="T31" fmla="*/ 0 h 56"/>
                  <a:gd name="T32" fmla="*/ 32 w 32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" h="56">
                    <a:moveTo>
                      <a:pt x="32" y="8"/>
                    </a:moveTo>
                    <a:lnTo>
                      <a:pt x="32" y="8"/>
                    </a:lnTo>
                    <a:lnTo>
                      <a:pt x="16" y="56"/>
                    </a:lnTo>
                    <a:lnTo>
                      <a:pt x="0" y="56"/>
                    </a:lnTo>
                    <a:lnTo>
                      <a:pt x="16" y="0"/>
                    </a:lnTo>
                    <a:lnTo>
                      <a:pt x="32" y="0"/>
                    </a:ln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9" name="Freeform 763"/>
              <p:cNvSpPr>
                <a:spLocks/>
              </p:cNvSpPr>
              <p:nvPr/>
            </p:nvSpPr>
            <p:spPr bwMode="auto">
              <a:xfrm>
                <a:off x="3712" y="1368"/>
                <a:ext cx="40" cy="56"/>
              </a:xfrm>
              <a:custGeom>
                <a:avLst/>
                <a:gdLst>
                  <a:gd name="T0" fmla="*/ 16 w 40"/>
                  <a:gd name="T1" fmla="*/ 0 h 56"/>
                  <a:gd name="T2" fmla="*/ 40 w 40"/>
                  <a:gd name="T3" fmla="*/ 0 h 56"/>
                  <a:gd name="T4" fmla="*/ 24 w 40"/>
                  <a:gd name="T5" fmla="*/ 56 h 56"/>
                  <a:gd name="T6" fmla="*/ 0 w 40"/>
                  <a:gd name="T7" fmla="*/ 48 h 56"/>
                  <a:gd name="T8" fmla="*/ 16 w 40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56"/>
                  <a:gd name="T17" fmla="*/ 40 w 40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56">
                    <a:moveTo>
                      <a:pt x="16" y="0"/>
                    </a:moveTo>
                    <a:lnTo>
                      <a:pt x="40" y="0"/>
                    </a:lnTo>
                    <a:lnTo>
                      <a:pt x="24" y="56"/>
                    </a:lnTo>
                    <a:lnTo>
                      <a:pt x="0" y="4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0" name="Freeform 764"/>
              <p:cNvSpPr>
                <a:spLocks/>
              </p:cNvSpPr>
              <p:nvPr/>
            </p:nvSpPr>
            <p:spPr bwMode="auto">
              <a:xfrm>
                <a:off x="3680" y="1408"/>
                <a:ext cx="56" cy="56"/>
              </a:xfrm>
              <a:custGeom>
                <a:avLst/>
                <a:gdLst>
                  <a:gd name="T0" fmla="*/ 56 w 56"/>
                  <a:gd name="T1" fmla="*/ 16 h 56"/>
                  <a:gd name="T2" fmla="*/ 56 w 56"/>
                  <a:gd name="T3" fmla="*/ 16 h 56"/>
                  <a:gd name="T4" fmla="*/ 16 w 56"/>
                  <a:gd name="T5" fmla="*/ 56 h 56"/>
                  <a:gd name="T6" fmla="*/ 0 w 56"/>
                  <a:gd name="T7" fmla="*/ 40 h 56"/>
                  <a:gd name="T8" fmla="*/ 32 w 56"/>
                  <a:gd name="T9" fmla="*/ 0 h 56"/>
                  <a:gd name="T10" fmla="*/ 56 w 56"/>
                  <a:gd name="T11" fmla="*/ 16 h 56"/>
                  <a:gd name="T12" fmla="*/ 56 w 56"/>
                  <a:gd name="T13" fmla="*/ 16 h 56"/>
                  <a:gd name="T14" fmla="*/ 56 w 56"/>
                  <a:gd name="T15" fmla="*/ 16 h 56"/>
                  <a:gd name="T16" fmla="*/ 56 w 56"/>
                  <a:gd name="T17" fmla="*/ 16 h 56"/>
                  <a:gd name="T18" fmla="*/ 56 w 56"/>
                  <a:gd name="T19" fmla="*/ 1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6"/>
                  <a:gd name="T31" fmla="*/ 0 h 56"/>
                  <a:gd name="T32" fmla="*/ 56 w 56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6" h="56">
                    <a:moveTo>
                      <a:pt x="56" y="16"/>
                    </a:moveTo>
                    <a:lnTo>
                      <a:pt x="56" y="16"/>
                    </a:lnTo>
                    <a:lnTo>
                      <a:pt x="16" y="56"/>
                    </a:lnTo>
                    <a:lnTo>
                      <a:pt x="0" y="40"/>
                    </a:lnTo>
                    <a:lnTo>
                      <a:pt x="32" y="0"/>
                    </a:lnTo>
                    <a:lnTo>
                      <a:pt x="5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1" name="Freeform 765"/>
              <p:cNvSpPr>
                <a:spLocks/>
              </p:cNvSpPr>
              <p:nvPr/>
            </p:nvSpPr>
            <p:spPr bwMode="auto">
              <a:xfrm>
                <a:off x="3624" y="1448"/>
                <a:ext cx="72" cy="48"/>
              </a:xfrm>
              <a:custGeom>
                <a:avLst/>
                <a:gdLst>
                  <a:gd name="T0" fmla="*/ 64 w 72"/>
                  <a:gd name="T1" fmla="*/ 24 h 48"/>
                  <a:gd name="T2" fmla="*/ 64 w 72"/>
                  <a:gd name="T3" fmla="*/ 24 h 48"/>
                  <a:gd name="T4" fmla="*/ 8 w 72"/>
                  <a:gd name="T5" fmla="*/ 48 h 48"/>
                  <a:gd name="T6" fmla="*/ 0 w 72"/>
                  <a:gd name="T7" fmla="*/ 32 h 48"/>
                  <a:gd name="T8" fmla="*/ 56 w 72"/>
                  <a:gd name="T9" fmla="*/ 0 h 48"/>
                  <a:gd name="T10" fmla="*/ 72 w 72"/>
                  <a:gd name="T11" fmla="*/ 16 h 48"/>
                  <a:gd name="T12" fmla="*/ 72 w 72"/>
                  <a:gd name="T13" fmla="*/ 16 h 48"/>
                  <a:gd name="T14" fmla="*/ 72 w 72"/>
                  <a:gd name="T15" fmla="*/ 24 h 48"/>
                  <a:gd name="T16" fmla="*/ 64 w 72"/>
                  <a:gd name="T17" fmla="*/ 24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2"/>
                  <a:gd name="T28" fmla="*/ 0 h 48"/>
                  <a:gd name="T29" fmla="*/ 72 w 72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2" h="48">
                    <a:moveTo>
                      <a:pt x="64" y="24"/>
                    </a:moveTo>
                    <a:lnTo>
                      <a:pt x="64" y="24"/>
                    </a:lnTo>
                    <a:lnTo>
                      <a:pt x="8" y="48"/>
                    </a:lnTo>
                    <a:lnTo>
                      <a:pt x="0" y="32"/>
                    </a:lnTo>
                    <a:lnTo>
                      <a:pt x="56" y="0"/>
                    </a:lnTo>
                    <a:lnTo>
                      <a:pt x="72" y="16"/>
                    </a:lnTo>
                    <a:lnTo>
                      <a:pt x="72" y="24"/>
                    </a:lnTo>
                    <a:lnTo>
                      <a:pt x="64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2" name="Freeform 766"/>
              <p:cNvSpPr>
                <a:spLocks/>
              </p:cNvSpPr>
              <p:nvPr/>
            </p:nvSpPr>
            <p:spPr bwMode="auto">
              <a:xfrm>
                <a:off x="3560" y="1472"/>
                <a:ext cx="72" cy="40"/>
              </a:xfrm>
              <a:custGeom>
                <a:avLst/>
                <a:gdLst>
                  <a:gd name="T0" fmla="*/ 72 w 72"/>
                  <a:gd name="T1" fmla="*/ 24 h 40"/>
                  <a:gd name="T2" fmla="*/ 72 w 72"/>
                  <a:gd name="T3" fmla="*/ 24 h 40"/>
                  <a:gd name="T4" fmla="*/ 0 w 72"/>
                  <a:gd name="T5" fmla="*/ 40 h 40"/>
                  <a:gd name="T6" fmla="*/ 0 w 72"/>
                  <a:gd name="T7" fmla="*/ 16 h 40"/>
                  <a:gd name="T8" fmla="*/ 64 w 72"/>
                  <a:gd name="T9" fmla="*/ 0 h 40"/>
                  <a:gd name="T10" fmla="*/ 72 w 72"/>
                  <a:gd name="T11" fmla="*/ 24 h 40"/>
                  <a:gd name="T12" fmla="*/ 72 w 72"/>
                  <a:gd name="T13" fmla="*/ 24 h 40"/>
                  <a:gd name="T14" fmla="*/ 72 w 72"/>
                  <a:gd name="T15" fmla="*/ 24 h 40"/>
                  <a:gd name="T16" fmla="*/ 72 w 72"/>
                  <a:gd name="T17" fmla="*/ 24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2"/>
                  <a:gd name="T28" fmla="*/ 0 h 40"/>
                  <a:gd name="T29" fmla="*/ 72 w 72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2" h="40">
                    <a:moveTo>
                      <a:pt x="72" y="24"/>
                    </a:moveTo>
                    <a:lnTo>
                      <a:pt x="72" y="24"/>
                    </a:lnTo>
                    <a:lnTo>
                      <a:pt x="0" y="40"/>
                    </a:lnTo>
                    <a:lnTo>
                      <a:pt x="0" y="16"/>
                    </a:lnTo>
                    <a:lnTo>
                      <a:pt x="64" y="0"/>
                    </a:lnTo>
                    <a:lnTo>
                      <a:pt x="72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3" name="Freeform 767"/>
              <p:cNvSpPr>
                <a:spLocks/>
              </p:cNvSpPr>
              <p:nvPr/>
            </p:nvSpPr>
            <p:spPr bwMode="auto">
              <a:xfrm>
                <a:off x="3488" y="1472"/>
                <a:ext cx="72" cy="40"/>
              </a:xfrm>
              <a:custGeom>
                <a:avLst/>
                <a:gdLst>
                  <a:gd name="T0" fmla="*/ 72 w 72"/>
                  <a:gd name="T1" fmla="*/ 40 h 40"/>
                  <a:gd name="T2" fmla="*/ 72 w 72"/>
                  <a:gd name="T3" fmla="*/ 40 h 40"/>
                  <a:gd name="T4" fmla="*/ 0 w 72"/>
                  <a:gd name="T5" fmla="*/ 24 h 40"/>
                  <a:gd name="T6" fmla="*/ 8 w 72"/>
                  <a:gd name="T7" fmla="*/ 0 h 40"/>
                  <a:gd name="T8" fmla="*/ 72 w 72"/>
                  <a:gd name="T9" fmla="*/ 16 h 40"/>
                  <a:gd name="T10" fmla="*/ 72 w 72"/>
                  <a:gd name="T11" fmla="*/ 40 h 40"/>
                  <a:gd name="T12" fmla="*/ 72 w 72"/>
                  <a:gd name="T13" fmla="*/ 40 h 40"/>
                  <a:gd name="T14" fmla="*/ 72 w 72"/>
                  <a:gd name="T15" fmla="*/ 40 h 40"/>
                  <a:gd name="T16" fmla="*/ 72 w 72"/>
                  <a:gd name="T17" fmla="*/ 4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2"/>
                  <a:gd name="T28" fmla="*/ 0 h 40"/>
                  <a:gd name="T29" fmla="*/ 72 w 72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2" h="40">
                    <a:moveTo>
                      <a:pt x="72" y="40"/>
                    </a:moveTo>
                    <a:lnTo>
                      <a:pt x="72" y="40"/>
                    </a:lnTo>
                    <a:lnTo>
                      <a:pt x="0" y="24"/>
                    </a:lnTo>
                    <a:lnTo>
                      <a:pt x="8" y="0"/>
                    </a:lnTo>
                    <a:lnTo>
                      <a:pt x="72" y="16"/>
                    </a:lnTo>
                    <a:lnTo>
                      <a:pt x="72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4" name="Freeform 768"/>
              <p:cNvSpPr>
                <a:spLocks/>
              </p:cNvSpPr>
              <p:nvPr/>
            </p:nvSpPr>
            <p:spPr bwMode="auto">
              <a:xfrm>
                <a:off x="3432" y="1448"/>
                <a:ext cx="64" cy="48"/>
              </a:xfrm>
              <a:custGeom>
                <a:avLst/>
                <a:gdLst>
                  <a:gd name="T0" fmla="*/ 56 w 64"/>
                  <a:gd name="T1" fmla="*/ 48 h 48"/>
                  <a:gd name="T2" fmla="*/ 56 w 64"/>
                  <a:gd name="T3" fmla="*/ 48 h 48"/>
                  <a:gd name="T4" fmla="*/ 0 w 64"/>
                  <a:gd name="T5" fmla="*/ 24 h 48"/>
                  <a:gd name="T6" fmla="*/ 8 w 64"/>
                  <a:gd name="T7" fmla="*/ 0 h 48"/>
                  <a:gd name="T8" fmla="*/ 64 w 64"/>
                  <a:gd name="T9" fmla="*/ 32 h 48"/>
                  <a:gd name="T10" fmla="*/ 56 w 64"/>
                  <a:gd name="T11" fmla="*/ 48 h 48"/>
                  <a:gd name="T12" fmla="*/ 56 w 64"/>
                  <a:gd name="T13" fmla="*/ 48 h 48"/>
                  <a:gd name="T14" fmla="*/ 56 w 64"/>
                  <a:gd name="T15" fmla="*/ 48 h 48"/>
                  <a:gd name="T16" fmla="*/ 56 w 64"/>
                  <a:gd name="T17" fmla="*/ 48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"/>
                  <a:gd name="T28" fmla="*/ 0 h 48"/>
                  <a:gd name="T29" fmla="*/ 64 w 64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" h="48">
                    <a:moveTo>
                      <a:pt x="56" y="48"/>
                    </a:moveTo>
                    <a:lnTo>
                      <a:pt x="56" y="48"/>
                    </a:lnTo>
                    <a:lnTo>
                      <a:pt x="0" y="24"/>
                    </a:lnTo>
                    <a:lnTo>
                      <a:pt x="8" y="0"/>
                    </a:lnTo>
                    <a:lnTo>
                      <a:pt x="64" y="32"/>
                    </a:lnTo>
                    <a:lnTo>
                      <a:pt x="56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5" name="Freeform 769"/>
              <p:cNvSpPr>
                <a:spLocks/>
              </p:cNvSpPr>
              <p:nvPr/>
            </p:nvSpPr>
            <p:spPr bwMode="auto">
              <a:xfrm>
                <a:off x="3384" y="1408"/>
                <a:ext cx="56" cy="64"/>
              </a:xfrm>
              <a:custGeom>
                <a:avLst/>
                <a:gdLst>
                  <a:gd name="T0" fmla="*/ 40 w 56"/>
                  <a:gd name="T1" fmla="*/ 56 h 64"/>
                  <a:gd name="T2" fmla="*/ 40 w 56"/>
                  <a:gd name="T3" fmla="*/ 56 h 64"/>
                  <a:gd name="T4" fmla="*/ 0 w 56"/>
                  <a:gd name="T5" fmla="*/ 16 h 64"/>
                  <a:gd name="T6" fmla="*/ 24 w 56"/>
                  <a:gd name="T7" fmla="*/ 0 h 64"/>
                  <a:gd name="T8" fmla="*/ 56 w 56"/>
                  <a:gd name="T9" fmla="*/ 40 h 64"/>
                  <a:gd name="T10" fmla="*/ 48 w 56"/>
                  <a:gd name="T11" fmla="*/ 64 h 64"/>
                  <a:gd name="T12" fmla="*/ 48 w 56"/>
                  <a:gd name="T13" fmla="*/ 64 h 64"/>
                  <a:gd name="T14" fmla="*/ 40 w 56"/>
                  <a:gd name="T15" fmla="*/ 64 h 64"/>
                  <a:gd name="T16" fmla="*/ 40 w 56"/>
                  <a:gd name="T17" fmla="*/ 56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64"/>
                  <a:gd name="T29" fmla="*/ 56 w 56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64">
                    <a:moveTo>
                      <a:pt x="40" y="56"/>
                    </a:moveTo>
                    <a:lnTo>
                      <a:pt x="40" y="56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56" y="40"/>
                    </a:lnTo>
                    <a:lnTo>
                      <a:pt x="48" y="64"/>
                    </a:lnTo>
                    <a:lnTo>
                      <a:pt x="40" y="64"/>
                    </a:lnTo>
                    <a:lnTo>
                      <a:pt x="40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6" name="Freeform 770"/>
              <p:cNvSpPr>
                <a:spLocks/>
              </p:cNvSpPr>
              <p:nvPr/>
            </p:nvSpPr>
            <p:spPr bwMode="auto">
              <a:xfrm>
                <a:off x="3368" y="1368"/>
                <a:ext cx="40" cy="56"/>
              </a:xfrm>
              <a:custGeom>
                <a:avLst/>
                <a:gdLst>
                  <a:gd name="T0" fmla="*/ 16 w 40"/>
                  <a:gd name="T1" fmla="*/ 56 h 56"/>
                  <a:gd name="T2" fmla="*/ 16 w 40"/>
                  <a:gd name="T3" fmla="*/ 56 h 56"/>
                  <a:gd name="T4" fmla="*/ 0 w 40"/>
                  <a:gd name="T5" fmla="*/ 0 h 56"/>
                  <a:gd name="T6" fmla="*/ 24 w 40"/>
                  <a:gd name="T7" fmla="*/ 0 h 56"/>
                  <a:gd name="T8" fmla="*/ 40 w 40"/>
                  <a:gd name="T9" fmla="*/ 48 h 56"/>
                  <a:gd name="T10" fmla="*/ 16 w 40"/>
                  <a:gd name="T11" fmla="*/ 56 h 56"/>
                  <a:gd name="T12" fmla="*/ 16 w 40"/>
                  <a:gd name="T13" fmla="*/ 56 h 56"/>
                  <a:gd name="T14" fmla="*/ 16 w 40"/>
                  <a:gd name="T15" fmla="*/ 56 h 56"/>
                  <a:gd name="T16" fmla="*/ 16 w 40"/>
                  <a:gd name="T17" fmla="*/ 56 h 56"/>
                  <a:gd name="T18" fmla="*/ 16 w 40"/>
                  <a:gd name="T19" fmla="*/ 5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0"/>
                  <a:gd name="T31" fmla="*/ 0 h 56"/>
                  <a:gd name="T32" fmla="*/ 40 w 40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0" h="56">
                    <a:moveTo>
                      <a:pt x="16" y="56"/>
                    </a:moveTo>
                    <a:lnTo>
                      <a:pt x="16" y="56"/>
                    </a:lnTo>
                    <a:lnTo>
                      <a:pt x="0" y="0"/>
                    </a:lnTo>
                    <a:lnTo>
                      <a:pt x="24" y="0"/>
                    </a:lnTo>
                    <a:lnTo>
                      <a:pt x="40" y="48"/>
                    </a:lnTo>
                    <a:lnTo>
                      <a:pt x="16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7" name="Freeform 771"/>
              <p:cNvSpPr>
                <a:spLocks/>
              </p:cNvSpPr>
              <p:nvPr/>
            </p:nvSpPr>
            <p:spPr bwMode="auto">
              <a:xfrm>
                <a:off x="3368" y="1312"/>
                <a:ext cx="40" cy="56"/>
              </a:xfrm>
              <a:custGeom>
                <a:avLst/>
                <a:gdLst>
                  <a:gd name="T0" fmla="*/ 0 w 40"/>
                  <a:gd name="T1" fmla="*/ 56 h 56"/>
                  <a:gd name="T2" fmla="*/ 0 w 40"/>
                  <a:gd name="T3" fmla="*/ 56 h 56"/>
                  <a:gd name="T4" fmla="*/ 16 w 40"/>
                  <a:gd name="T5" fmla="*/ 0 h 56"/>
                  <a:gd name="T6" fmla="*/ 40 w 40"/>
                  <a:gd name="T7" fmla="*/ 8 h 56"/>
                  <a:gd name="T8" fmla="*/ 24 w 40"/>
                  <a:gd name="T9" fmla="*/ 56 h 56"/>
                  <a:gd name="T10" fmla="*/ 0 w 40"/>
                  <a:gd name="T11" fmla="*/ 56 h 56"/>
                  <a:gd name="T12" fmla="*/ 0 w 40"/>
                  <a:gd name="T13" fmla="*/ 56 h 56"/>
                  <a:gd name="T14" fmla="*/ 0 w 40"/>
                  <a:gd name="T15" fmla="*/ 56 h 56"/>
                  <a:gd name="T16" fmla="*/ 0 w 40"/>
                  <a:gd name="T17" fmla="*/ 56 h 56"/>
                  <a:gd name="T18" fmla="*/ 0 w 40"/>
                  <a:gd name="T19" fmla="*/ 5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0"/>
                  <a:gd name="T31" fmla="*/ 0 h 56"/>
                  <a:gd name="T32" fmla="*/ 40 w 40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0" h="56">
                    <a:moveTo>
                      <a:pt x="0" y="56"/>
                    </a:moveTo>
                    <a:lnTo>
                      <a:pt x="0" y="56"/>
                    </a:lnTo>
                    <a:lnTo>
                      <a:pt x="16" y="0"/>
                    </a:lnTo>
                    <a:lnTo>
                      <a:pt x="40" y="8"/>
                    </a:lnTo>
                    <a:lnTo>
                      <a:pt x="24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8" name="Freeform 772"/>
              <p:cNvSpPr>
                <a:spLocks/>
              </p:cNvSpPr>
              <p:nvPr/>
            </p:nvSpPr>
            <p:spPr bwMode="auto">
              <a:xfrm>
                <a:off x="3384" y="1272"/>
                <a:ext cx="56" cy="56"/>
              </a:xfrm>
              <a:custGeom>
                <a:avLst/>
                <a:gdLst>
                  <a:gd name="T0" fmla="*/ 0 w 56"/>
                  <a:gd name="T1" fmla="*/ 40 h 56"/>
                  <a:gd name="T2" fmla="*/ 0 w 56"/>
                  <a:gd name="T3" fmla="*/ 40 h 56"/>
                  <a:gd name="T4" fmla="*/ 40 w 56"/>
                  <a:gd name="T5" fmla="*/ 0 h 56"/>
                  <a:gd name="T6" fmla="*/ 56 w 56"/>
                  <a:gd name="T7" fmla="*/ 16 h 56"/>
                  <a:gd name="T8" fmla="*/ 24 w 56"/>
                  <a:gd name="T9" fmla="*/ 56 h 56"/>
                  <a:gd name="T10" fmla="*/ 0 w 56"/>
                  <a:gd name="T11" fmla="*/ 40 h 56"/>
                  <a:gd name="T12" fmla="*/ 0 w 56"/>
                  <a:gd name="T13" fmla="*/ 40 h 56"/>
                  <a:gd name="T14" fmla="*/ 0 w 56"/>
                  <a:gd name="T15" fmla="*/ 40 h 56"/>
                  <a:gd name="T16" fmla="*/ 0 w 56"/>
                  <a:gd name="T17" fmla="*/ 40 h 56"/>
                  <a:gd name="T18" fmla="*/ 0 w 56"/>
                  <a:gd name="T19" fmla="*/ 40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6"/>
                  <a:gd name="T31" fmla="*/ 0 h 56"/>
                  <a:gd name="T32" fmla="*/ 56 w 56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6" h="56">
                    <a:moveTo>
                      <a:pt x="0" y="40"/>
                    </a:moveTo>
                    <a:lnTo>
                      <a:pt x="0" y="40"/>
                    </a:lnTo>
                    <a:lnTo>
                      <a:pt x="40" y="0"/>
                    </a:lnTo>
                    <a:lnTo>
                      <a:pt x="56" y="16"/>
                    </a:lnTo>
                    <a:lnTo>
                      <a:pt x="24" y="56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9" name="Freeform 773"/>
              <p:cNvSpPr>
                <a:spLocks/>
              </p:cNvSpPr>
              <p:nvPr/>
            </p:nvSpPr>
            <p:spPr bwMode="auto">
              <a:xfrm>
                <a:off x="3424" y="1240"/>
                <a:ext cx="72" cy="48"/>
              </a:xfrm>
              <a:custGeom>
                <a:avLst/>
                <a:gdLst>
                  <a:gd name="T0" fmla="*/ 8 w 72"/>
                  <a:gd name="T1" fmla="*/ 24 h 48"/>
                  <a:gd name="T2" fmla="*/ 8 w 72"/>
                  <a:gd name="T3" fmla="*/ 24 h 48"/>
                  <a:gd name="T4" fmla="*/ 64 w 72"/>
                  <a:gd name="T5" fmla="*/ 0 h 48"/>
                  <a:gd name="T6" fmla="*/ 72 w 72"/>
                  <a:gd name="T7" fmla="*/ 24 h 48"/>
                  <a:gd name="T8" fmla="*/ 16 w 72"/>
                  <a:gd name="T9" fmla="*/ 48 h 48"/>
                  <a:gd name="T10" fmla="*/ 0 w 72"/>
                  <a:gd name="T11" fmla="*/ 32 h 48"/>
                  <a:gd name="T12" fmla="*/ 0 w 72"/>
                  <a:gd name="T13" fmla="*/ 32 h 48"/>
                  <a:gd name="T14" fmla="*/ 8 w 72"/>
                  <a:gd name="T15" fmla="*/ 24 h 48"/>
                  <a:gd name="T16" fmla="*/ 8 w 72"/>
                  <a:gd name="T17" fmla="*/ 24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2"/>
                  <a:gd name="T28" fmla="*/ 0 h 48"/>
                  <a:gd name="T29" fmla="*/ 72 w 72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2" h="48">
                    <a:moveTo>
                      <a:pt x="8" y="24"/>
                    </a:moveTo>
                    <a:lnTo>
                      <a:pt x="8" y="24"/>
                    </a:lnTo>
                    <a:lnTo>
                      <a:pt x="64" y="0"/>
                    </a:lnTo>
                    <a:lnTo>
                      <a:pt x="72" y="24"/>
                    </a:lnTo>
                    <a:lnTo>
                      <a:pt x="16" y="48"/>
                    </a:lnTo>
                    <a:lnTo>
                      <a:pt x="0" y="32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0" name="Freeform 774"/>
              <p:cNvSpPr>
                <a:spLocks/>
              </p:cNvSpPr>
              <p:nvPr/>
            </p:nvSpPr>
            <p:spPr bwMode="auto">
              <a:xfrm>
                <a:off x="3488" y="1224"/>
                <a:ext cx="72" cy="40"/>
              </a:xfrm>
              <a:custGeom>
                <a:avLst/>
                <a:gdLst>
                  <a:gd name="T0" fmla="*/ 0 w 72"/>
                  <a:gd name="T1" fmla="*/ 16 h 40"/>
                  <a:gd name="T2" fmla="*/ 0 w 72"/>
                  <a:gd name="T3" fmla="*/ 16 h 40"/>
                  <a:gd name="T4" fmla="*/ 72 w 72"/>
                  <a:gd name="T5" fmla="*/ 0 h 40"/>
                  <a:gd name="T6" fmla="*/ 72 w 72"/>
                  <a:gd name="T7" fmla="*/ 24 h 40"/>
                  <a:gd name="T8" fmla="*/ 8 w 72"/>
                  <a:gd name="T9" fmla="*/ 40 h 40"/>
                  <a:gd name="T10" fmla="*/ 0 w 72"/>
                  <a:gd name="T11" fmla="*/ 16 h 40"/>
                  <a:gd name="T12" fmla="*/ 0 w 72"/>
                  <a:gd name="T13" fmla="*/ 16 h 40"/>
                  <a:gd name="T14" fmla="*/ 0 w 72"/>
                  <a:gd name="T15" fmla="*/ 16 h 40"/>
                  <a:gd name="T16" fmla="*/ 0 w 72"/>
                  <a:gd name="T17" fmla="*/ 16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2"/>
                  <a:gd name="T28" fmla="*/ 0 h 40"/>
                  <a:gd name="T29" fmla="*/ 72 w 72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2" h="40">
                    <a:moveTo>
                      <a:pt x="0" y="16"/>
                    </a:moveTo>
                    <a:lnTo>
                      <a:pt x="0" y="16"/>
                    </a:lnTo>
                    <a:lnTo>
                      <a:pt x="72" y="0"/>
                    </a:lnTo>
                    <a:lnTo>
                      <a:pt x="72" y="24"/>
                    </a:lnTo>
                    <a:lnTo>
                      <a:pt x="8" y="4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1" name="Freeform 775"/>
              <p:cNvSpPr>
                <a:spLocks/>
              </p:cNvSpPr>
              <p:nvPr/>
            </p:nvSpPr>
            <p:spPr bwMode="auto">
              <a:xfrm>
                <a:off x="3560" y="1224"/>
                <a:ext cx="72" cy="40"/>
              </a:xfrm>
              <a:custGeom>
                <a:avLst/>
                <a:gdLst>
                  <a:gd name="T0" fmla="*/ 0 w 72"/>
                  <a:gd name="T1" fmla="*/ 0 h 40"/>
                  <a:gd name="T2" fmla="*/ 0 w 72"/>
                  <a:gd name="T3" fmla="*/ 0 h 40"/>
                  <a:gd name="T4" fmla="*/ 72 w 72"/>
                  <a:gd name="T5" fmla="*/ 16 h 40"/>
                  <a:gd name="T6" fmla="*/ 64 w 72"/>
                  <a:gd name="T7" fmla="*/ 40 h 40"/>
                  <a:gd name="T8" fmla="*/ 0 w 72"/>
                  <a:gd name="T9" fmla="*/ 24 h 40"/>
                  <a:gd name="T10" fmla="*/ 0 w 72"/>
                  <a:gd name="T11" fmla="*/ 0 h 40"/>
                  <a:gd name="T12" fmla="*/ 0 w 72"/>
                  <a:gd name="T13" fmla="*/ 0 h 40"/>
                  <a:gd name="T14" fmla="*/ 0 w 72"/>
                  <a:gd name="T15" fmla="*/ 0 h 40"/>
                  <a:gd name="T16" fmla="*/ 0 w 72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2"/>
                  <a:gd name="T28" fmla="*/ 0 h 40"/>
                  <a:gd name="T29" fmla="*/ 72 w 72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2" h="40">
                    <a:moveTo>
                      <a:pt x="0" y="0"/>
                    </a:moveTo>
                    <a:lnTo>
                      <a:pt x="0" y="0"/>
                    </a:lnTo>
                    <a:lnTo>
                      <a:pt x="72" y="16"/>
                    </a:lnTo>
                    <a:lnTo>
                      <a:pt x="64" y="40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2" name="Freeform 776"/>
              <p:cNvSpPr>
                <a:spLocks/>
              </p:cNvSpPr>
              <p:nvPr/>
            </p:nvSpPr>
            <p:spPr bwMode="auto">
              <a:xfrm>
                <a:off x="3624" y="1240"/>
                <a:ext cx="64" cy="48"/>
              </a:xfrm>
              <a:custGeom>
                <a:avLst/>
                <a:gdLst>
                  <a:gd name="T0" fmla="*/ 8 w 64"/>
                  <a:gd name="T1" fmla="*/ 0 h 48"/>
                  <a:gd name="T2" fmla="*/ 8 w 64"/>
                  <a:gd name="T3" fmla="*/ 0 h 48"/>
                  <a:gd name="T4" fmla="*/ 64 w 64"/>
                  <a:gd name="T5" fmla="*/ 24 h 48"/>
                  <a:gd name="T6" fmla="*/ 56 w 64"/>
                  <a:gd name="T7" fmla="*/ 48 h 48"/>
                  <a:gd name="T8" fmla="*/ 0 w 64"/>
                  <a:gd name="T9" fmla="*/ 24 h 48"/>
                  <a:gd name="T10" fmla="*/ 8 w 64"/>
                  <a:gd name="T11" fmla="*/ 0 h 48"/>
                  <a:gd name="T12" fmla="*/ 8 w 64"/>
                  <a:gd name="T13" fmla="*/ 0 h 48"/>
                  <a:gd name="T14" fmla="*/ 8 w 64"/>
                  <a:gd name="T15" fmla="*/ 0 h 48"/>
                  <a:gd name="T16" fmla="*/ 8 w 64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"/>
                  <a:gd name="T28" fmla="*/ 0 h 48"/>
                  <a:gd name="T29" fmla="*/ 64 w 64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" h="48">
                    <a:moveTo>
                      <a:pt x="8" y="0"/>
                    </a:moveTo>
                    <a:lnTo>
                      <a:pt x="8" y="0"/>
                    </a:lnTo>
                    <a:lnTo>
                      <a:pt x="64" y="24"/>
                    </a:lnTo>
                    <a:lnTo>
                      <a:pt x="56" y="48"/>
                    </a:lnTo>
                    <a:lnTo>
                      <a:pt x="0" y="2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3" name="Freeform 777"/>
              <p:cNvSpPr>
                <a:spLocks/>
              </p:cNvSpPr>
              <p:nvPr/>
            </p:nvSpPr>
            <p:spPr bwMode="auto">
              <a:xfrm>
                <a:off x="3680" y="1264"/>
                <a:ext cx="56" cy="64"/>
              </a:xfrm>
              <a:custGeom>
                <a:avLst/>
                <a:gdLst>
                  <a:gd name="T0" fmla="*/ 16 w 56"/>
                  <a:gd name="T1" fmla="*/ 8 h 64"/>
                  <a:gd name="T2" fmla="*/ 16 w 56"/>
                  <a:gd name="T3" fmla="*/ 8 h 64"/>
                  <a:gd name="T4" fmla="*/ 56 w 56"/>
                  <a:gd name="T5" fmla="*/ 48 h 64"/>
                  <a:gd name="T6" fmla="*/ 32 w 56"/>
                  <a:gd name="T7" fmla="*/ 64 h 64"/>
                  <a:gd name="T8" fmla="*/ 0 w 56"/>
                  <a:gd name="T9" fmla="*/ 24 h 64"/>
                  <a:gd name="T10" fmla="*/ 8 w 56"/>
                  <a:gd name="T11" fmla="*/ 0 h 64"/>
                  <a:gd name="T12" fmla="*/ 8 w 56"/>
                  <a:gd name="T13" fmla="*/ 0 h 64"/>
                  <a:gd name="T14" fmla="*/ 16 w 56"/>
                  <a:gd name="T15" fmla="*/ 8 h 64"/>
                  <a:gd name="T16" fmla="*/ 16 w 56"/>
                  <a:gd name="T17" fmla="*/ 8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64"/>
                  <a:gd name="T29" fmla="*/ 56 w 56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64">
                    <a:moveTo>
                      <a:pt x="16" y="8"/>
                    </a:moveTo>
                    <a:lnTo>
                      <a:pt x="16" y="8"/>
                    </a:lnTo>
                    <a:lnTo>
                      <a:pt x="56" y="48"/>
                    </a:lnTo>
                    <a:lnTo>
                      <a:pt x="32" y="64"/>
                    </a:lnTo>
                    <a:lnTo>
                      <a:pt x="0" y="24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4" name="Freeform 778"/>
              <p:cNvSpPr>
                <a:spLocks/>
              </p:cNvSpPr>
              <p:nvPr/>
            </p:nvSpPr>
            <p:spPr bwMode="auto">
              <a:xfrm>
                <a:off x="3712" y="1312"/>
                <a:ext cx="40" cy="56"/>
              </a:xfrm>
              <a:custGeom>
                <a:avLst/>
                <a:gdLst>
                  <a:gd name="T0" fmla="*/ 24 w 40"/>
                  <a:gd name="T1" fmla="*/ 0 h 56"/>
                  <a:gd name="T2" fmla="*/ 24 w 40"/>
                  <a:gd name="T3" fmla="*/ 0 h 56"/>
                  <a:gd name="T4" fmla="*/ 40 w 40"/>
                  <a:gd name="T5" fmla="*/ 56 h 56"/>
                  <a:gd name="T6" fmla="*/ 16 w 40"/>
                  <a:gd name="T7" fmla="*/ 56 h 56"/>
                  <a:gd name="T8" fmla="*/ 0 w 40"/>
                  <a:gd name="T9" fmla="*/ 8 h 56"/>
                  <a:gd name="T10" fmla="*/ 24 w 40"/>
                  <a:gd name="T11" fmla="*/ 0 h 56"/>
                  <a:gd name="T12" fmla="*/ 24 w 40"/>
                  <a:gd name="T13" fmla="*/ 0 h 56"/>
                  <a:gd name="T14" fmla="*/ 24 w 40"/>
                  <a:gd name="T15" fmla="*/ 0 h 56"/>
                  <a:gd name="T16" fmla="*/ 24 w 40"/>
                  <a:gd name="T17" fmla="*/ 0 h 56"/>
                  <a:gd name="T18" fmla="*/ 24 w 40"/>
                  <a:gd name="T19" fmla="*/ 0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0"/>
                  <a:gd name="T31" fmla="*/ 0 h 56"/>
                  <a:gd name="T32" fmla="*/ 40 w 40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0" h="56">
                    <a:moveTo>
                      <a:pt x="24" y="0"/>
                    </a:moveTo>
                    <a:lnTo>
                      <a:pt x="24" y="0"/>
                    </a:lnTo>
                    <a:lnTo>
                      <a:pt x="40" y="56"/>
                    </a:lnTo>
                    <a:lnTo>
                      <a:pt x="16" y="56"/>
                    </a:lnTo>
                    <a:lnTo>
                      <a:pt x="0" y="8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5" name="Freeform 779"/>
              <p:cNvSpPr>
                <a:spLocks/>
              </p:cNvSpPr>
              <p:nvPr/>
            </p:nvSpPr>
            <p:spPr bwMode="auto">
              <a:xfrm>
                <a:off x="3712" y="1368"/>
                <a:ext cx="40" cy="56"/>
              </a:xfrm>
              <a:custGeom>
                <a:avLst/>
                <a:gdLst>
                  <a:gd name="T0" fmla="*/ 40 w 40"/>
                  <a:gd name="T1" fmla="*/ 0 h 56"/>
                  <a:gd name="T2" fmla="*/ 40 w 40"/>
                  <a:gd name="T3" fmla="*/ 0 h 56"/>
                  <a:gd name="T4" fmla="*/ 24 w 40"/>
                  <a:gd name="T5" fmla="*/ 56 h 56"/>
                  <a:gd name="T6" fmla="*/ 0 w 40"/>
                  <a:gd name="T7" fmla="*/ 48 h 56"/>
                  <a:gd name="T8" fmla="*/ 16 w 40"/>
                  <a:gd name="T9" fmla="*/ 0 h 56"/>
                  <a:gd name="T10" fmla="*/ 40 w 40"/>
                  <a:gd name="T11" fmla="*/ 0 h 56"/>
                  <a:gd name="T12" fmla="*/ 40 w 40"/>
                  <a:gd name="T13" fmla="*/ 0 h 56"/>
                  <a:gd name="T14" fmla="*/ 40 w 40"/>
                  <a:gd name="T15" fmla="*/ 0 h 56"/>
                  <a:gd name="T16" fmla="*/ 40 w 40"/>
                  <a:gd name="T17" fmla="*/ 0 h 56"/>
                  <a:gd name="T18" fmla="*/ 40 w 40"/>
                  <a:gd name="T19" fmla="*/ 0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0"/>
                  <a:gd name="T31" fmla="*/ 0 h 56"/>
                  <a:gd name="T32" fmla="*/ 40 w 40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0" h="56">
                    <a:moveTo>
                      <a:pt x="40" y="0"/>
                    </a:moveTo>
                    <a:lnTo>
                      <a:pt x="40" y="0"/>
                    </a:lnTo>
                    <a:lnTo>
                      <a:pt x="24" y="56"/>
                    </a:lnTo>
                    <a:lnTo>
                      <a:pt x="0" y="48"/>
                    </a:lnTo>
                    <a:lnTo>
                      <a:pt x="16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6" name="Freeform 780"/>
              <p:cNvSpPr>
                <a:spLocks/>
              </p:cNvSpPr>
              <p:nvPr/>
            </p:nvSpPr>
            <p:spPr bwMode="auto">
              <a:xfrm>
                <a:off x="3264" y="1600"/>
                <a:ext cx="128" cy="104"/>
              </a:xfrm>
              <a:custGeom>
                <a:avLst/>
                <a:gdLst>
                  <a:gd name="T0" fmla="*/ 128 w 128"/>
                  <a:gd name="T1" fmla="*/ 48 h 104"/>
                  <a:gd name="T2" fmla="*/ 120 w 128"/>
                  <a:gd name="T3" fmla="*/ 72 h 104"/>
                  <a:gd name="T4" fmla="*/ 104 w 128"/>
                  <a:gd name="T5" fmla="*/ 88 h 104"/>
                  <a:gd name="T6" fmla="*/ 88 w 128"/>
                  <a:gd name="T7" fmla="*/ 96 h 104"/>
                  <a:gd name="T8" fmla="*/ 64 w 128"/>
                  <a:gd name="T9" fmla="*/ 104 h 104"/>
                  <a:gd name="T10" fmla="*/ 64 w 128"/>
                  <a:gd name="T11" fmla="*/ 104 h 104"/>
                  <a:gd name="T12" fmla="*/ 40 w 128"/>
                  <a:gd name="T13" fmla="*/ 96 h 104"/>
                  <a:gd name="T14" fmla="*/ 16 w 128"/>
                  <a:gd name="T15" fmla="*/ 88 h 104"/>
                  <a:gd name="T16" fmla="*/ 8 w 128"/>
                  <a:gd name="T17" fmla="*/ 72 h 104"/>
                  <a:gd name="T18" fmla="*/ 0 w 128"/>
                  <a:gd name="T19" fmla="*/ 48 h 104"/>
                  <a:gd name="T20" fmla="*/ 0 w 128"/>
                  <a:gd name="T21" fmla="*/ 48 h 104"/>
                  <a:gd name="T22" fmla="*/ 8 w 128"/>
                  <a:gd name="T23" fmla="*/ 32 h 104"/>
                  <a:gd name="T24" fmla="*/ 16 w 128"/>
                  <a:gd name="T25" fmla="*/ 16 h 104"/>
                  <a:gd name="T26" fmla="*/ 40 w 128"/>
                  <a:gd name="T27" fmla="*/ 0 h 104"/>
                  <a:gd name="T28" fmla="*/ 64 w 128"/>
                  <a:gd name="T29" fmla="*/ 0 h 104"/>
                  <a:gd name="T30" fmla="*/ 64 w 128"/>
                  <a:gd name="T31" fmla="*/ 0 h 104"/>
                  <a:gd name="T32" fmla="*/ 88 w 128"/>
                  <a:gd name="T33" fmla="*/ 0 h 104"/>
                  <a:gd name="T34" fmla="*/ 104 w 128"/>
                  <a:gd name="T35" fmla="*/ 16 h 104"/>
                  <a:gd name="T36" fmla="*/ 120 w 128"/>
                  <a:gd name="T37" fmla="*/ 32 h 104"/>
                  <a:gd name="T38" fmla="*/ 128 w 128"/>
                  <a:gd name="T39" fmla="*/ 48 h 10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28"/>
                  <a:gd name="T61" fmla="*/ 0 h 104"/>
                  <a:gd name="T62" fmla="*/ 128 w 128"/>
                  <a:gd name="T63" fmla="*/ 104 h 10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28" h="104">
                    <a:moveTo>
                      <a:pt x="128" y="48"/>
                    </a:moveTo>
                    <a:lnTo>
                      <a:pt x="120" y="72"/>
                    </a:lnTo>
                    <a:lnTo>
                      <a:pt x="104" y="88"/>
                    </a:lnTo>
                    <a:lnTo>
                      <a:pt x="88" y="96"/>
                    </a:lnTo>
                    <a:lnTo>
                      <a:pt x="64" y="104"/>
                    </a:lnTo>
                    <a:lnTo>
                      <a:pt x="40" y="96"/>
                    </a:lnTo>
                    <a:lnTo>
                      <a:pt x="16" y="88"/>
                    </a:lnTo>
                    <a:lnTo>
                      <a:pt x="8" y="72"/>
                    </a:lnTo>
                    <a:lnTo>
                      <a:pt x="0" y="48"/>
                    </a:lnTo>
                    <a:lnTo>
                      <a:pt x="8" y="32"/>
                    </a:lnTo>
                    <a:lnTo>
                      <a:pt x="16" y="16"/>
                    </a:lnTo>
                    <a:lnTo>
                      <a:pt x="40" y="0"/>
                    </a:lnTo>
                    <a:lnTo>
                      <a:pt x="64" y="0"/>
                    </a:lnTo>
                    <a:lnTo>
                      <a:pt x="88" y="0"/>
                    </a:lnTo>
                    <a:lnTo>
                      <a:pt x="104" y="16"/>
                    </a:lnTo>
                    <a:lnTo>
                      <a:pt x="120" y="32"/>
                    </a:lnTo>
                    <a:lnTo>
                      <a:pt x="128" y="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7" name="Freeform 781"/>
              <p:cNvSpPr>
                <a:spLocks/>
              </p:cNvSpPr>
              <p:nvPr/>
            </p:nvSpPr>
            <p:spPr bwMode="auto">
              <a:xfrm>
                <a:off x="3360" y="1648"/>
                <a:ext cx="32" cy="40"/>
              </a:xfrm>
              <a:custGeom>
                <a:avLst/>
                <a:gdLst>
                  <a:gd name="T0" fmla="*/ 16 w 32"/>
                  <a:gd name="T1" fmla="*/ 0 h 40"/>
                  <a:gd name="T2" fmla="*/ 32 w 32"/>
                  <a:gd name="T3" fmla="*/ 8 h 40"/>
                  <a:gd name="T4" fmla="*/ 16 w 32"/>
                  <a:gd name="T5" fmla="*/ 40 h 40"/>
                  <a:gd name="T6" fmla="*/ 0 w 32"/>
                  <a:gd name="T7" fmla="*/ 32 h 40"/>
                  <a:gd name="T8" fmla="*/ 16 w 32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40"/>
                  <a:gd name="T17" fmla="*/ 32 w 32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40">
                    <a:moveTo>
                      <a:pt x="16" y="0"/>
                    </a:moveTo>
                    <a:lnTo>
                      <a:pt x="32" y="8"/>
                    </a:lnTo>
                    <a:lnTo>
                      <a:pt x="16" y="40"/>
                    </a:lnTo>
                    <a:lnTo>
                      <a:pt x="0" y="3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8" name="Freeform 782"/>
              <p:cNvSpPr>
                <a:spLocks/>
              </p:cNvSpPr>
              <p:nvPr/>
            </p:nvSpPr>
            <p:spPr bwMode="auto">
              <a:xfrm>
                <a:off x="3328" y="1672"/>
                <a:ext cx="48" cy="32"/>
              </a:xfrm>
              <a:custGeom>
                <a:avLst/>
                <a:gdLst>
                  <a:gd name="T0" fmla="*/ 40 w 48"/>
                  <a:gd name="T1" fmla="*/ 16 h 32"/>
                  <a:gd name="T2" fmla="*/ 40 w 48"/>
                  <a:gd name="T3" fmla="*/ 16 h 32"/>
                  <a:gd name="T4" fmla="*/ 0 w 48"/>
                  <a:gd name="T5" fmla="*/ 32 h 32"/>
                  <a:gd name="T6" fmla="*/ 0 w 48"/>
                  <a:gd name="T7" fmla="*/ 16 h 32"/>
                  <a:gd name="T8" fmla="*/ 32 w 48"/>
                  <a:gd name="T9" fmla="*/ 0 h 32"/>
                  <a:gd name="T10" fmla="*/ 48 w 48"/>
                  <a:gd name="T11" fmla="*/ 16 h 32"/>
                  <a:gd name="T12" fmla="*/ 48 w 48"/>
                  <a:gd name="T13" fmla="*/ 16 h 32"/>
                  <a:gd name="T14" fmla="*/ 48 w 48"/>
                  <a:gd name="T15" fmla="*/ 16 h 32"/>
                  <a:gd name="T16" fmla="*/ 40 w 48"/>
                  <a:gd name="T17" fmla="*/ 16 h 32"/>
                  <a:gd name="T18" fmla="*/ 40 w 48"/>
                  <a:gd name="T19" fmla="*/ 16 h 32"/>
                  <a:gd name="T20" fmla="*/ 40 w 48"/>
                  <a:gd name="T21" fmla="*/ 16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8"/>
                  <a:gd name="T34" fmla="*/ 0 h 32"/>
                  <a:gd name="T35" fmla="*/ 48 w 48"/>
                  <a:gd name="T36" fmla="*/ 32 h 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8" h="32">
                    <a:moveTo>
                      <a:pt x="40" y="16"/>
                    </a:moveTo>
                    <a:lnTo>
                      <a:pt x="40" y="16"/>
                    </a:lnTo>
                    <a:lnTo>
                      <a:pt x="0" y="32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48" y="16"/>
                    </a:lnTo>
                    <a:lnTo>
                      <a:pt x="4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9" name="Freeform 783"/>
              <p:cNvSpPr>
                <a:spLocks/>
              </p:cNvSpPr>
              <p:nvPr/>
            </p:nvSpPr>
            <p:spPr bwMode="auto">
              <a:xfrm>
                <a:off x="3288" y="1672"/>
                <a:ext cx="40" cy="32"/>
              </a:xfrm>
              <a:custGeom>
                <a:avLst/>
                <a:gdLst>
                  <a:gd name="T0" fmla="*/ 40 w 40"/>
                  <a:gd name="T1" fmla="*/ 32 h 32"/>
                  <a:gd name="T2" fmla="*/ 40 w 40"/>
                  <a:gd name="T3" fmla="*/ 32 h 32"/>
                  <a:gd name="T4" fmla="*/ 0 w 40"/>
                  <a:gd name="T5" fmla="*/ 16 h 32"/>
                  <a:gd name="T6" fmla="*/ 0 w 40"/>
                  <a:gd name="T7" fmla="*/ 0 h 32"/>
                  <a:gd name="T8" fmla="*/ 40 w 40"/>
                  <a:gd name="T9" fmla="*/ 16 h 32"/>
                  <a:gd name="T10" fmla="*/ 40 w 40"/>
                  <a:gd name="T11" fmla="*/ 32 h 32"/>
                  <a:gd name="T12" fmla="*/ 40 w 40"/>
                  <a:gd name="T13" fmla="*/ 32 h 32"/>
                  <a:gd name="T14" fmla="*/ 40 w 40"/>
                  <a:gd name="T15" fmla="*/ 32 h 32"/>
                  <a:gd name="T16" fmla="*/ 40 w 40"/>
                  <a:gd name="T17" fmla="*/ 32 h 32"/>
                  <a:gd name="T18" fmla="*/ 40 w 40"/>
                  <a:gd name="T19" fmla="*/ 32 h 32"/>
                  <a:gd name="T20" fmla="*/ 40 w 40"/>
                  <a:gd name="T21" fmla="*/ 32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0"/>
                  <a:gd name="T34" fmla="*/ 0 h 32"/>
                  <a:gd name="T35" fmla="*/ 40 w 40"/>
                  <a:gd name="T36" fmla="*/ 32 h 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0" h="32">
                    <a:moveTo>
                      <a:pt x="40" y="32"/>
                    </a:moveTo>
                    <a:lnTo>
                      <a:pt x="40" y="32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40" y="16"/>
                    </a:lnTo>
                    <a:lnTo>
                      <a:pt x="40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0" name="Freeform 784"/>
              <p:cNvSpPr>
                <a:spLocks/>
              </p:cNvSpPr>
              <p:nvPr/>
            </p:nvSpPr>
            <p:spPr bwMode="auto">
              <a:xfrm>
                <a:off x="3264" y="1648"/>
                <a:ext cx="32" cy="40"/>
              </a:xfrm>
              <a:custGeom>
                <a:avLst/>
                <a:gdLst>
                  <a:gd name="T0" fmla="*/ 16 w 32"/>
                  <a:gd name="T1" fmla="*/ 40 h 40"/>
                  <a:gd name="T2" fmla="*/ 16 w 32"/>
                  <a:gd name="T3" fmla="*/ 40 h 40"/>
                  <a:gd name="T4" fmla="*/ 0 w 32"/>
                  <a:gd name="T5" fmla="*/ 8 h 40"/>
                  <a:gd name="T6" fmla="*/ 16 w 32"/>
                  <a:gd name="T7" fmla="*/ 0 h 40"/>
                  <a:gd name="T8" fmla="*/ 32 w 32"/>
                  <a:gd name="T9" fmla="*/ 32 h 40"/>
                  <a:gd name="T10" fmla="*/ 24 w 32"/>
                  <a:gd name="T11" fmla="*/ 40 h 40"/>
                  <a:gd name="T12" fmla="*/ 24 w 32"/>
                  <a:gd name="T13" fmla="*/ 40 h 40"/>
                  <a:gd name="T14" fmla="*/ 24 w 32"/>
                  <a:gd name="T15" fmla="*/ 40 h 40"/>
                  <a:gd name="T16" fmla="*/ 16 w 32"/>
                  <a:gd name="T17" fmla="*/ 40 h 40"/>
                  <a:gd name="T18" fmla="*/ 16 w 32"/>
                  <a:gd name="T19" fmla="*/ 40 h 40"/>
                  <a:gd name="T20" fmla="*/ 16 w 32"/>
                  <a:gd name="T21" fmla="*/ 40 h 4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"/>
                  <a:gd name="T34" fmla="*/ 0 h 40"/>
                  <a:gd name="T35" fmla="*/ 32 w 32"/>
                  <a:gd name="T36" fmla="*/ 40 h 4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" h="40">
                    <a:moveTo>
                      <a:pt x="16" y="40"/>
                    </a:moveTo>
                    <a:lnTo>
                      <a:pt x="16" y="40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32" y="32"/>
                    </a:lnTo>
                    <a:lnTo>
                      <a:pt x="24" y="40"/>
                    </a:lnTo>
                    <a:lnTo>
                      <a:pt x="16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1" name="Freeform 785"/>
              <p:cNvSpPr>
                <a:spLocks/>
              </p:cNvSpPr>
              <p:nvPr/>
            </p:nvSpPr>
            <p:spPr bwMode="auto">
              <a:xfrm>
                <a:off x="3264" y="1616"/>
                <a:ext cx="32" cy="40"/>
              </a:xfrm>
              <a:custGeom>
                <a:avLst/>
                <a:gdLst>
                  <a:gd name="T0" fmla="*/ 0 w 32"/>
                  <a:gd name="T1" fmla="*/ 32 h 40"/>
                  <a:gd name="T2" fmla="*/ 0 w 32"/>
                  <a:gd name="T3" fmla="*/ 32 h 40"/>
                  <a:gd name="T4" fmla="*/ 16 w 32"/>
                  <a:gd name="T5" fmla="*/ 0 h 40"/>
                  <a:gd name="T6" fmla="*/ 32 w 32"/>
                  <a:gd name="T7" fmla="*/ 8 h 40"/>
                  <a:gd name="T8" fmla="*/ 16 w 32"/>
                  <a:gd name="T9" fmla="*/ 40 h 40"/>
                  <a:gd name="T10" fmla="*/ 0 w 32"/>
                  <a:gd name="T11" fmla="*/ 40 h 40"/>
                  <a:gd name="T12" fmla="*/ 0 w 32"/>
                  <a:gd name="T13" fmla="*/ 40 h 40"/>
                  <a:gd name="T14" fmla="*/ 0 w 32"/>
                  <a:gd name="T15" fmla="*/ 32 h 40"/>
                  <a:gd name="T16" fmla="*/ 0 w 32"/>
                  <a:gd name="T17" fmla="*/ 32 h 40"/>
                  <a:gd name="T18" fmla="*/ 0 w 32"/>
                  <a:gd name="T19" fmla="*/ 32 h 40"/>
                  <a:gd name="T20" fmla="*/ 0 w 32"/>
                  <a:gd name="T21" fmla="*/ 32 h 40"/>
                  <a:gd name="T22" fmla="*/ 0 w 32"/>
                  <a:gd name="T23" fmla="*/ 32 h 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"/>
                  <a:gd name="T37" fmla="*/ 0 h 40"/>
                  <a:gd name="T38" fmla="*/ 32 w 32"/>
                  <a:gd name="T39" fmla="*/ 40 h 4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" h="40">
                    <a:moveTo>
                      <a:pt x="0" y="32"/>
                    </a:moveTo>
                    <a:lnTo>
                      <a:pt x="0" y="32"/>
                    </a:lnTo>
                    <a:lnTo>
                      <a:pt x="16" y="0"/>
                    </a:lnTo>
                    <a:lnTo>
                      <a:pt x="32" y="8"/>
                    </a:lnTo>
                    <a:lnTo>
                      <a:pt x="16" y="40"/>
                    </a:lnTo>
                    <a:lnTo>
                      <a:pt x="0" y="4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2" name="Freeform 786"/>
              <p:cNvSpPr>
                <a:spLocks/>
              </p:cNvSpPr>
              <p:nvPr/>
            </p:nvSpPr>
            <p:spPr bwMode="auto">
              <a:xfrm>
                <a:off x="3280" y="1592"/>
                <a:ext cx="48" cy="32"/>
              </a:xfrm>
              <a:custGeom>
                <a:avLst/>
                <a:gdLst>
                  <a:gd name="T0" fmla="*/ 8 w 48"/>
                  <a:gd name="T1" fmla="*/ 16 h 32"/>
                  <a:gd name="T2" fmla="*/ 8 w 48"/>
                  <a:gd name="T3" fmla="*/ 16 h 32"/>
                  <a:gd name="T4" fmla="*/ 48 w 48"/>
                  <a:gd name="T5" fmla="*/ 0 h 32"/>
                  <a:gd name="T6" fmla="*/ 48 w 48"/>
                  <a:gd name="T7" fmla="*/ 16 h 32"/>
                  <a:gd name="T8" fmla="*/ 8 w 48"/>
                  <a:gd name="T9" fmla="*/ 32 h 32"/>
                  <a:gd name="T10" fmla="*/ 0 w 48"/>
                  <a:gd name="T11" fmla="*/ 24 h 32"/>
                  <a:gd name="T12" fmla="*/ 0 w 48"/>
                  <a:gd name="T13" fmla="*/ 24 h 32"/>
                  <a:gd name="T14" fmla="*/ 0 w 48"/>
                  <a:gd name="T15" fmla="*/ 16 h 32"/>
                  <a:gd name="T16" fmla="*/ 0 w 48"/>
                  <a:gd name="T17" fmla="*/ 16 h 32"/>
                  <a:gd name="T18" fmla="*/ 8 w 48"/>
                  <a:gd name="T19" fmla="*/ 16 h 32"/>
                  <a:gd name="T20" fmla="*/ 8 w 48"/>
                  <a:gd name="T21" fmla="*/ 16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8"/>
                  <a:gd name="T34" fmla="*/ 0 h 32"/>
                  <a:gd name="T35" fmla="*/ 48 w 48"/>
                  <a:gd name="T36" fmla="*/ 32 h 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8" h="32">
                    <a:moveTo>
                      <a:pt x="8" y="16"/>
                    </a:moveTo>
                    <a:lnTo>
                      <a:pt x="8" y="16"/>
                    </a:lnTo>
                    <a:lnTo>
                      <a:pt x="48" y="0"/>
                    </a:lnTo>
                    <a:lnTo>
                      <a:pt x="48" y="16"/>
                    </a:lnTo>
                    <a:lnTo>
                      <a:pt x="8" y="32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" name="Freeform 787"/>
              <p:cNvSpPr>
                <a:spLocks/>
              </p:cNvSpPr>
              <p:nvPr/>
            </p:nvSpPr>
            <p:spPr bwMode="auto">
              <a:xfrm>
                <a:off x="3328" y="1592"/>
                <a:ext cx="40" cy="32"/>
              </a:xfrm>
              <a:custGeom>
                <a:avLst/>
                <a:gdLst>
                  <a:gd name="T0" fmla="*/ 0 w 40"/>
                  <a:gd name="T1" fmla="*/ 0 h 32"/>
                  <a:gd name="T2" fmla="*/ 0 w 40"/>
                  <a:gd name="T3" fmla="*/ 0 h 32"/>
                  <a:gd name="T4" fmla="*/ 40 w 40"/>
                  <a:gd name="T5" fmla="*/ 16 h 32"/>
                  <a:gd name="T6" fmla="*/ 32 w 40"/>
                  <a:gd name="T7" fmla="*/ 32 h 32"/>
                  <a:gd name="T8" fmla="*/ 0 w 40"/>
                  <a:gd name="T9" fmla="*/ 16 h 32"/>
                  <a:gd name="T10" fmla="*/ 0 w 40"/>
                  <a:gd name="T11" fmla="*/ 0 h 32"/>
                  <a:gd name="T12" fmla="*/ 0 w 40"/>
                  <a:gd name="T13" fmla="*/ 0 h 32"/>
                  <a:gd name="T14" fmla="*/ 0 w 40"/>
                  <a:gd name="T15" fmla="*/ 0 h 32"/>
                  <a:gd name="T16" fmla="*/ 0 w 40"/>
                  <a:gd name="T17" fmla="*/ 0 h 32"/>
                  <a:gd name="T18" fmla="*/ 0 w 40"/>
                  <a:gd name="T19" fmla="*/ 0 h 32"/>
                  <a:gd name="T20" fmla="*/ 0 w 40"/>
                  <a:gd name="T21" fmla="*/ 0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0"/>
                  <a:gd name="T34" fmla="*/ 0 h 32"/>
                  <a:gd name="T35" fmla="*/ 40 w 40"/>
                  <a:gd name="T36" fmla="*/ 32 h 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0" h="32">
                    <a:moveTo>
                      <a:pt x="0" y="0"/>
                    </a:moveTo>
                    <a:lnTo>
                      <a:pt x="0" y="0"/>
                    </a:lnTo>
                    <a:lnTo>
                      <a:pt x="40" y="16"/>
                    </a:lnTo>
                    <a:lnTo>
                      <a:pt x="32" y="32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" name="Freeform 788"/>
              <p:cNvSpPr>
                <a:spLocks/>
              </p:cNvSpPr>
              <p:nvPr/>
            </p:nvSpPr>
            <p:spPr bwMode="auto">
              <a:xfrm>
                <a:off x="3360" y="1608"/>
                <a:ext cx="32" cy="48"/>
              </a:xfrm>
              <a:custGeom>
                <a:avLst/>
                <a:gdLst>
                  <a:gd name="T0" fmla="*/ 16 w 32"/>
                  <a:gd name="T1" fmla="*/ 8 h 48"/>
                  <a:gd name="T2" fmla="*/ 16 w 32"/>
                  <a:gd name="T3" fmla="*/ 8 h 48"/>
                  <a:gd name="T4" fmla="*/ 32 w 32"/>
                  <a:gd name="T5" fmla="*/ 40 h 48"/>
                  <a:gd name="T6" fmla="*/ 16 w 32"/>
                  <a:gd name="T7" fmla="*/ 48 h 48"/>
                  <a:gd name="T8" fmla="*/ 0 w 32"/>
                  <a:gd name="T9" fmla="*/ 16 h 48"/>
                  <a:gd name="T10" fmla="*/ 8 w 32"/>
                  <a:gd name="T11" fmla="*/ 0 h 48"/>
                  <a:gd name="T12" fmla="*/ 8 w 32"/>
                  <a:gd name="T13" fmla="*/ 0 h 48"/>
                  <a:gd name="T14" fmla="*/ 8 w 32"/>
                  <a:gd name="T15" fmla="*/ 0 h 48"/>
                  <a:gd name="T16" fmla="*/ 8 w 32"/>
                  <a:gd name="T17" fmla="*/ 0 h 48"/>
                  <a:gd name="T18" fmla="*/ 16 w 32"/>
                  <a:gd name="T19" fmla="*/ 8 h 48"/>
                  <a:gd name="T20" fmla="*/ 16 w 32"/>
                  <a:gd name="T21" fmla="*/ 8 h 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"/>
                  <a:gd name="T34" fmla="*/ 0 h 48"/>
                  <a:gd name="T35" fmla="*/ 32 w 32"/>
                  <a:gd name="T36" fmla="*/ 48 h 4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" h="48">
                    <a:moveTo>
                      <a:pt x="16" y="8"/>
                    </a:moveTo>
                    <a:lnTo>
                      <a:pt x="16" y="8"/>
                    </a:lnTo>
                    <a:lnTo>
                      <a:pt x="32" y="40"/>
                    </a:lnTo>
                    <a:lnTo>
                      <a:pt x="16" y="48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" name="Freeform 789"/>
              <p:cNvSpPr>
                <a:spLocks/>
              </p:cNvSpPr>
              <p:nvPr/>
            </p:nvSpPr>
            <p:spPr bwMode="auto">
              <a:xfrm>
                <a:off x="3360" y="1648"/>
                <a:ext cx="32" cy="40"/>
              </a:xfrm>
              <a:custGeom>
                <a:avLst/>
                <a:gdLst>
                  <a:gd name="T0" fmla="*/ 32 w 32"/>
                  <a:gd name="T1" fmla="*/ 8 h 40"/>
                  <a:gd name="T2" fmla="*/ 32 w 32"/>
                  <a:gd name="T3" fmla="*/ 8 h 40"/>
                  <a:gd name="T4" fmla="*/ 16 w 32"/>
                  <a:gd name="T5" fmla="*/ 40 h 40"/>
                  <a:gd name="T6" fmla="*/ 0 w 32"/>
                  <a:gd name="T7" fmla="*/ 32 h 40"/>
                  <a:gd name="T8" fmla="*/ 16 w 32"/>
                  <a:gd name="T9" fmla="*/ 0 h 40"/>
                  <a:gd name="T10" fmla="*/ 32 w 32"/>
                  <a:gd name="T11" fmla="*/ 0 h 40"/>
                  <a:gd name="T12" fmla="*/ 32 w 32"/>
                  <a:gd name="T13" fmla="*/ 0 h 40"/>
                  <a:gd name="T14" fmla="*/ 32 w 32"/>
                  <a:gd name="T15" fmla="*/ 0 h 40"/>
                  <a:gd name="T16" fmla="*/ 32 w 32"/>
                  <a:gd name="T17" fmla="*/ 0 h 40"/>
                  <a:gd name="T18" fmla="*/ 32 w 32"/>
                  <a:gd name="T19" fmla="*/ 0 h 40"/>
                  <a:gd name="T20" fmla="*/ 32 w 32"/>
                  <a:gd name="T21" fmla="*/ 8 h 40"/>
                  <a:gd name="T22" fmla="*/ 32 w 32"/>
                  <a:gd name="T23" fmla="*/ 8 h 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"/>
                  <a:gd name="T37" fmla="*/ 0 h 40"/>
                  <a:gd name="T38" fmla="*/ 32 w 32"/>
                  <a:gd name="T39" fmla="*/ 40 h 4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" h="40">
                    <a:moveTo>
                      <a:pt x="32" y="8"/>
                    </a:moveTo>
                    <a:lnTo>
                      <a:pt x="32" y="8"/>
                    </a:lnTo>
                    <a:lnTo>
                      <a:pt x="16" y="40"/>
                    </a:lnTo>
                    <a:lnTo>
                      <a:pt x="0" y="32"/>
                    </a:lnTo>
                    <a:lnTo>
                      <a:pt x="16" y="0"/>
                    </a:lnTo>
                    <a:lnTo>
                      <a:pt x="32" y="0"/>
                    </a:ln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" name="Rectangle 790"/>
              <p:cNvSpPr>
                <a:spLocks noChangeArrowheads="1"/>
              </p:cNvSpPr>
              <p:nvPr/>
            </p:nvSpPr>
            <p:spPr bwMode="auto">
              <a:xfrm>
                <a:off x="3704" y="1952"/>
                <a:ext cx="16" cy="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" name="Freeform 791"/>
              <p:cNvSpPr>
                <a:spLocks/>
              </p:cNvSpPr>
              <p:nvPr/>
            </p:nvSpPr>
            <p:spPr bwMode="auto">
              <a:xfrm>
                <a:off x="3704" y="1968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0 h 16"/>
                  <a:gd name="T4" fmla="*/ 16 w 16"/>
                  <a:gd name="T5" fmla="*/ 16 h 16"/>
                  <a:gd name="T6" fmla="*/ 0 w 16"/>
                  <a:gd name="T7" fmla="*/ 16 h 16"/>
                  <a:gd name="T8" fmla="*/ 0 w 16"/>
                  <a:gd name="T9" fmla="*/ 0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0"/>
                    </a:lnTo>
                    <a:lnTo>
                      <a:pt x="16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" name="Freeform 792"/>
              <p:cNvSpPr>
                <a:spLocks/>
              </p:cNvSpPr>
              <p:nvPr/>
            </p:nvSpPr>
            <p:spPr bwMode="auto">
              <a:xfrm>
                <a:off x="3696" y="1976"/>
                <a:ext cx="24" cy="32"/>
              </a:xfrm>
              <a:custGeom>
                <a:avLst/>
                <a:gdLst>
                  <a:gd name="T0" fmla="*/ 24 w 24"/>
                  <a:gd name="T1" fmla="*/ 8 h 32"/>
                  <a:gd name="T2" fmla="*/ 24 w 24"/>
                  <a:gd name="T3" fmla="*/ 8 h 32"/>
                  <a:gd name="T4" fmla="*/ 16 w 24"/>
                  <a:gd name="T5" fmla="*/ 32 h 32"/>
                  <a:gd name="T6" fmla="*/ 0 w 24"/>
                  <a:gd name="T7" fmla="*/ 24 h 32"/>
                  <a:gd name="T8" fmla="*/ 8 w 24"/>
                  <a:gd name="T9" fmla="*/ 0 h 32"/>
                  <a:gd name="T10" fmla="*/ 24 w 24"/>
                  <a:gd name="T11" fmla="*/ 8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32"/>
                  <a:gd name="T20" fmla="*/ 24 w 24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32">
                    <a:moveTo>
                      <a:pt x="24" y="8"/>
                    </a:moveTo>
                    <a:lnTo>
                      <a:pt x="24" y="8"/>
                    </a:lnTo>
                    <a:lnTo>
                      <a:pt x="16" y="32"/>
                    </a:lnTo>
                    <a:lnTo>
                      <a:pt x="0" y="24"/>
                    </a:lnTo>
                    <a:lnTo>
                      <a:pt x="8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9" name="Freeform 793"/>
              <p:cNvSpPr>
                <a:spLocks/>
              </p:cNvSpPr>
              <p:nvPr/>
            </p:nvSpPr>
            <p:spPr bwMode="auto">
              <a:xfrm>
                <a:off x="3680" y="1992"/>
                <a:ext cx="32" cy="32"/>
              </a:xfrm>
              <a:custGeom>
                <a:avLst/>
                <a:gdLst>
                  <a:gd name="T0" fmla="*/ 32 w 32"/>
                  <a:gd name="T1" fmla="*/ 16 h 32"/>
                  <a:gd name="T2" fmla="*/ 24 w 32"/>
                  <a:gd name="T3" fmla="*/ 16 h 32"/>
                  <a:gd name="T4" fmla="*/ 8 w 32"/>
                  <a:gd name="T5" fmla="*/ 32 h 32"/>
                  <a:gd name="T6" fmla="*/ 0 w 32"/>
                  <a:gd name="T7" fmla="*/ 16 h 32"/>
                  <a:gd name="T8" fmla="*/ 16 w 32"/>
                  <a:gd name="T9" fmla="*/ 0 h 32"/>
                  <a:gd name="T10" fmla="*/ 32 w 32"/>
                  <a:gd name="T11" fmla="*/ 16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32" y="16"/>
                    </a:moveTo>
                    <a:lnTo>
                      <a:pt x="24" y="16"/>
                    </a:lnTo>
                    <a:lnTo>
                      <a:pt x="8" y="32"/>
                    </a:lnTo>
                    <a:lnTo>
                      <a:pt x="0" y="16"/>
                    </a:lnTo>
                    <a:lnTo>
                      <a:pt x="16" y="0"/>
                    </a:lnTo>
                    <a:lnTo>
                      <a:pt x="32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0" name="Freeform 794"/>
              <p:cNvSpPr>
                <a:spLocks/>
              </p:cNvSpPr>
              <p:nvPr/>
            </p:nvSpPr>
            <p:spPr bwMode="auto">
              <a:xfrm>
                <a:off x="3656" y="2008"/>
                <a:ext cx="32" cy="24"/>
              </a:xfrm>
              <a:custGeom>
                <a:avLst/>
                <a:gdLst>
                  <a:gd name="T0" fmla="*/ 32 w 32"/>
                  <a:gd name="T1" fmla="*/ 16 h 24"/>
                  <a:gd name="T2" fmla="*/ 32 w 32"/>
                  <a:gd name="T3" fmla="*/ 16 h 24"/>
                  <a:gd name="T4" fmla="*/ 8 w 32"/>
                  <a:gd name="T5" fmla="*/ 24 h 24"/>
                  <a:gd name="T6" fmla="*/ 0 w 32"/>
                  <a:gd name="T7" fmla="*/ 16 h 24"/>
                  <a:gd name="T8" fmla="*/ 24 w 32"/>
                  <a:gd name="T9" fmla="*/ 0 h 24"/>
                  <a:gd name="T10" fmla="*/ 32 w 32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32" y="16"/>
                    </a:moveTo>
                    <a:lnTo>
                      <a:pt x="32" y="16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32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1" name="Freeform 795"/>
              <p:cNvSpPr>
                <a:spLocks/>
              </p:cNvSpPr>
              <p:nvPr/>
            </p:nvSpPr>
            <p:spPr bwMode="auto">
              <a:xfrm>
                <a:off x="3632" y="2024"/>
                <a:ext cx="32" cy="24"/>
              </a:xfrm>
              <a:custGeom>
                <a:avLst/>
                <a:gdLst>
                  <a:gd name="T0" fmla="*/ 24 w 32"/>
                  <a:gd name="T1" fmla="*/ 0 h 24"/>
                  <a:gd name="T2" fmla="*/ 32 w 32"/>
                  <a:gd name="T3" fmla="*/ 8 h 24"/>
                  <a:gd name="T4" fmla="*/ 8 w 32"/>
                  <a:gd name="T5" fmla="*/ 24 h 24"/>
                  <a:gd name="T6" fmla="*/ 0 w 32"/>
                  <a:gd name="T7" fmla="*/ 8 h 24"/>
                  <a:gd name="T8" fmla="*/ 24 w 32"/>
                  <a:gd name="T9" fmla="*/ 0 h 24"/>
                  <a:gd name="T10" fmla="*/ 24 w 3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24" y="0"/>
                    </a:moveTo>
                    <a:lnTo>
                      <a:pt x="32" y="8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2" name="Freeform 796"/>
              <p:cNvSpPr>
                <a:spLocks/>
              </p:cNvSpPr>
              <p:nvPr/>
            </p:nvSpPr>
            <p:spPr bwMode="auto">
              <a:xfrm>
                <a:off x="3600" y="2032"/>
                <a:ext cx="40" cy="24"/>
              </a:xfrm>
              <a:custGeom>
                <a:avLst/>
                <a:gdLst>
                  <a:gd name="T0" fmla="*/ 40 w 40"/>
                  <a:gd name="T1" fmla="*/ 16 h 24"/>
                  <a:gd name="T2" fmla="*/ 40 w 40"/>
                  <a:gd name="T3" fmla="*/ 16 h 24"/>
                  <a:gd name="T4" fmla="*/ 8 w 40"/>
                  <a:gd name="T5" fmla="*/ 24 h 24"/>
                  <a:gd name="T6" fmla="*/ 0 w 40"/>
                  <a:gd name="T7" fmla="*/ 8 h 24"/>
                  <a:gd name="T8" fmla="*/ 32 w 40"/>
                  <a:gd name="T9" fmla="*/ 0 h 24"/>
                  <a:gd name="T10" fmla="*/ 40 w 40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24"/>
                  <a:gd name="T20" fmla="*/ 40 w 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24">
                    <a:moveTo>
                      <a:pt x="40" y="16"/>
                    </a:moveTo>
                    <a:lnTo>
                      <a:pt x="40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32" y="0"/>
                    </a:lnTo>
                    <a:lnTo>
                      <a:pt x="4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3" name="Freeform 797"/>
              <p:cNvSpPr>
                <a:spLocks/>
              </p:cNvSpPr>
              <p:nvPr/>
            </p:nvSpPr>
            <p:spPr bwMode="auto">
              <a:xfrm>
                <a:off x="3568" y="2040"/>
                <a:ext cx="40" cy="32"/>
              </a:xfrm>
              <a:custGeom>
                <a:avLst/>
                <a:gdLst>
                  <a:gd name="T0" fmla="*/ 40 w 40"/>
                  <a:gd name="T1" fmla="*/ 16 h 32"/>
                  <a:gd name="T2" fmla="*/ 40 w 40"/>
                  <a:gd name="T3" fmla="*/ 16 h 32"/>
                  <a:gd name="T4" fmla="*/ 8 w 40"/>
                  <a:gd name="T5" fmla="*/ 32 h 32"/>
                  <a:gd name="T6" fmla="*/ 0 w 40"/>
                  <a:gd name="T7" fmla="*/ 16 h 32"/>
                  <a:gd name="T8" fmla="*/ 32 w 40"/>
                  <a:gd name="T9" fmla="*/ 0 h 32"/>
                  <a:gd name="T10" fmla="*/ 40 w 40"/>
                  <a:gd name="T11" fmla="*/ 16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32"/>
                  <a:gd name="T20" fmla="*/ 40 w 40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32">
                    <a:moveTo>
                      <a:pt x="40" y="16"/>
                    </a:moveTo>
                    <a:lnTo>
                      <a:pt x="40" y="16"/>
                    </a:lnTo>
                    <a:lnTo>
                      <a:pt x="8" y="32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4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4" name="Freeform 798"/>
              <p:cNvSpPr>
                <a:spLocks/>
              </p:cNvSpPr>
              <p:nvPr/>
            </p:nvSpPr>
            <p:spPr bwMode="auto">
              <a:xfrm>
                <a:off x="3536" y="2056"/>
                <a:ext cx="40" cy="16"/>
              </a:xfrm>
              <a:custGeom>
                <a:avLst/>
                <a:gdLst>
                  <a:gd name="T0" fmla="*/ 40 w 40"/>
                  <a:gd name="T1" fmla="*/ 16 h 16"/>
                  <a:gd name="T2" fmla="*/ 40 w 40"/>
                  <a:gd name="T3" fmla="*/ 16 h 16"/>
                  <a:gd name="T4" fmla="*/ 0 w 40"/>
                  <a:gd name="T5" fmla="*/ 16 h 16"/>
                  <a:gd name="T6" fmla="*/ 0 w 40"/>
                  <a:gd name="T7" fmla="*/ 0 h 16"/>
                  <a:gd name="T8" fmla="*/ 32 w 40"/>
                  <a:gd name="T9" fmla="*/ 0 h 16"/>
                  <a:gd name="T10" fmla="*/ 40 w 40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16"/>
                  <a:gd name="T20" fmla="*/ 40 w 40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16">
                    <a:moveTo>
                      <a:pt x="40" y="16"/>
                    </a:moveTo>
                    <a:lnTo>
                      <a:pt x="40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4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5" name="Freeform 799"/>
              <p:cNvSpPr>
                <a:spLocks/>
              </p:cNvSpPr>
              <p:nvPr/>
            </p:nvSpPr>
            <p:spPr bwMode="auto">
              <a:xfrm>
                <a:off x="3504" y="2056"/>
                <a:ext cx="32" cy="16"/>
              </a:xfrm>
              <a:custGeom>
                <a:avLst/>
                <a:gdLst>
                  <a:gd name="T0" fmla="*/ 32 w 32"/>
                  <a:gd name="T1" fmla="*/ 16 h 16"/>
                  <a:gd name="T2" fmla="*/ 32 w 32"/>
                  <a:gd name="T3" fmla="*/ 16 h 16"/>
                  <a:gd name="T4" fmla="*/ 0 w 32"/>
                  <a:gd name="T5" fmla="*/ 16 h 16"/>
                  <a:gd name="T6" fmla="*/ 0 w 32"/>
                  <a:gd name="T7" fmla="*/ 0 h 16"/>
                  <a:gd name="T8" fmla="*/ 32 w 32"/>
                  <a:gd name="T9" fmla="*/ 0 h 16"/>
                  <a:gd name="T10" fmla="*/ 32 w 32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16"/>
                  <a:gd name="T20" fmla="*/ 32 w 32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16">
                    <a:moveTo>
                      <a:pt x="32" y="16"/>
                    </a:moveTo>
                    <a:lnTo>
                      <a:pt x="32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6" name="Freeform 800"/>
              <p:cNvSpPr>
                <a:spLocks/>
              </p:cNvSpPr>
              <p:nvPr/>
            </p:nvSpPr>
            <p:spPr bwMode="auto">
              <a:xfrm>
                <a:off x="3472" y="2056"/>
                <a:ext cx="32" cy="16"/>
              </a:xfrm>
              <a:custGeom>
                <a:avLst/>
                <a:gdLst>
                  <a:gd name="T0" fmla="*/ 32 w 32"/>
                  <a:gd name="T1" fmla="*/ 16 h 16"/>
                  <a:gd name="T2" fmla="*/ 32 w 32"/>
                  <a:gd name="T3" fmla="*/ 16 h 16"/>
                  <a:gd name="T4" fmla="*/ 0 w 32"/>
                  <a:gd name="T5" fmla="*/ 16 h 16"/>
                  <a:gd name="T6" fmla="*/ 0 w 32"/>
                  <a:gd name="T7" fmla="*/ 0 h 16"/>
                  <a:gd name="T8" fmla="*/ 32 w 32"/>
                  <a:gd name="T9" fmla="*/ 0 h 16"/>
                  <a:gd name="T10" fmla="*/ 32 w 32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16"/>
                  <a:gd name="T20" fmla="*/ 32 w 32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16">
                    <a:moveTo>
                      <a:pt x="32" y="16"/>
                    </a:moveTo>
                    <a:lnTo>
                      <a:pt x="32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7" name="Freeform 801"/>
              <p:cNvSpPr>
                <a:spLocks/>
              </p:cNvSpPr>
              <p:nvPr/>
            </p:nvSpPr>
            <p:spPr bwMode="auto">
              <a:xfrm>
                <a:off x="3440" y="2048"/>
                <a:ext cx="32" cy="24"/>
              </a:xfrm>
              <a:custGeom>
                <a:avLst/>
                <a:gdLst>
                  <a:gd name="T0" fmla="*/ 32 w 32"/>
                  <a:gd name="T1" fmla="*/ 8 h 24"/>
                  <a:gd name="T2" fmla="*/ 32 w 32"/>
                  <a:gd name="T3" fmla="*/ 24 h 24"/>
                  <a:gd name="T4" fmla="*/ 0 w 32"/>
                  <a:gd name="T5" fmla="*/ 16 h 24"/>
                  <a:gd name="T6" fmla="*/ 8 w 32"/>
                  <a:gd name="T7" fmla="*/ 0 h 24"/>
                  <a:gd name="T8" fmla="*/ 32 w 32"/>
                  <a:gd name="T9" fmla="*/ 8 h 24"/>
                  <a:gd name="T10" fmla="*/ 32 w 32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32" y="8"/>
                    </a:moveTo>
                    <a:lnTo>
                      <a:pt x="32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8" name="Freeform 802"/>
              <p:cNvSpPr>
                <a:spLocks/>
              </p:cNvSpPr>
              <p:nvPr/>
            </p:nvSpPr>
            <p:spPr bwMode="auto">
              <a:xfrm>
                <a:off x="3416" y="2040"/>
                <a:ext cx="32" cy="24"/>
              </a:xfrm>
              <a:custGeom>
                <a:avLst/>
                <a:gdLst>
                  <a:gd name="T0" fmla="*/ 24 w 32"/>
                  <a:gd name="T1" fmla="*/ 24 h 24"/>
                  <a:gd name="T2" fmla="*/ 24 w 32"/>
                  <a:gd name="T3" fmla="*/ 24 h 24"/>
                  <a:gd name="T4" fmla="*/ 0 w 32"/>
                  <a:gd name="T5" fmla="*/ 16 h 24"/>
                  <a:gd name="T6" fmla="*/ 8 w 32"/>
                  <a:gd name="T7" fmla="*/ 0 h 24"/>
                  <a:gd name="T8" fmla="*/ 32 w 32"/>
                  <a:gd name="T9" fmla="*/ 8 h 24"/>
                  <a:gd name="T10" fmla="*/ 24 w 32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24" y="24"/>
                    </a:moveTo>
                    <a:lnTo>
                      <a:pt x="24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32" y="8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9" name="Freeform 803"/>
              <p:cNvSpPr>
                <a:spLocks/>
              </p:cNvSpPr>
              <p:nvPr/>
            </p:nvSpPr>
            <p:spPr bwMode="auto">
              <a:xfrm>
                <a:off x="3400" y="2032"/>
                <a:ext cx="24" cy="24"/>
              </a:xfrm>
              <a:custGeom>
                <a:avLst/>
                <a:gdLst>
                  <a:gd name="T0" fmla="*/ 16 w 24"/>
                  <a:gd name="T1" fmla="*/ 24 h 24"/>
                  <a:gd name="T2" fmla="*/ 16 w 24"/>
                  <a:gd name="T3" fmla="*/ 24 h 24"/>
                  <a:gd name="T4" fmla="*/ 0 w 24"/>
                  <a:gd name="T5" fmla="*/ 16 h 24"/>
                  <a:gd name="T6" fmla="*/ 8 w 24"/>
                  <a:gd name="T7" fmla="*/ 0 h 24"/>
                  <a:gd name="T8" fmla="*/ 24 w 24"/>
                  <a:gd name="T9" fmla="*/ 8 h 24"/>
                  <a:gd name="T10" fmla="*/ 16 w 24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24"/>
                    </a:moveTo>
                    <a:lnTo>
                      <a:pt x="16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0" name="Freeform 804"/>
              <p:cNvSpPr>
                <a:spLocks/>
              </p:cNvSpPr>
              <p:nvPr/>
            </p:nvSpPr>
            <p:spPr bwMode="auto">
              <a:xfrm>
                <a:off x="3384" y="2016"/>
                <a:ext cx="24" cy="32"/>
              </a:xfrm>
              <a:custGeom>
                <a:avLst/>
                <a:gdLst>
                  <a:gd name="T0" fmla="*/ 16 w 24"/>
                  <a:gd name="T1" fmla="*/ 32 h 32"/>
                  <a:gd name="T2" fmla="*/ 8 w 24"/>
                  <a:gd name="T3" fmla="*/ 24 h 32"/>
                  <a:gd name="T4" fmla="*/ 0 w 24"/>
                  <a:gd name="T5" fmla="*/ 16 h 32"/>
                  <a:gd name="T6" fmla="*/ 8 w 24"/>
                  <a:gd name="T7" fmla="*/ 0 h 32"/>
                  <a:gd name="T8" fmla="*/ 24 w 24"/>
                  <a:gd name="T9" fmla="*/ 16 h 32"/>
                  <a:gd name="T10" fmla="*/ 16 w 24"/>
                  <a:gd name="T11" fmla="*/ 32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32"/>
                  <a:gd name="T20" fmla="*/ 24 w 24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32">
                    <a:moveTo>
                      <a:pt x="16" y="32"/>
                    </a:moveTo>
                    <a:lnTo>
                      <a:pt x="8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24" y="16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1" name="Freeform 805"/>
              <p:cNvSpPr>
                <a:spLocks/>
              </p:cNvSpPr>
              <p:nvPr/>
            </p:nvSpPr>
            <p:spPr bwMode="auto">
              <a:xfrm>
                <a:off x="3376" y="2008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8 w 16"/>
                  <a:gd name="T3" fmla="*/ 16 h 24"/>
                  <a:gd name="T4" fmla="*/ 0 w 16"/>
                  <a:gd name="T5" fmla="*/ 8 h 24"/>
                  <a:gd name="T6" fmla="*/ 16 w 16"/>
                  <a:gd name="T7" fmla="*/ 0 h 24"/>
                  <a:gd name="T8" fmla="*/ 16 w 16"/>
                  <a:gd name="T9" fmla="*/ 16 h 24"/>
                  <a:gd name="T10" fmla="*/ 8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24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2" name="Freeform 806"/>
              <p:cNvSpPr>
                <a:spLocks/>
              </p:cNvSpPr>
              <p:nvPr/>
            </p:nvSpPr>
            <p:spPr bwMode="auto">
              <a:xfrm>
                <a:off x="3368" y="1992"/>
                <a:ext cx="24" cy="24"/>
              </a:xfrm>
              <a:custGeom>
                <a:avLst/>
                <a:gdLst>
                  <a:gd name="T0" fmla="*/ 8 w 24"/>
                  <a:gd name="T1" fmla="*/ 24 h 24"/>
                  <a:gd name="T2" fmla="*/ 8 w 24"/>
                  <a:gd name="T3" fmla="*/ 24 h 24"/>
                  <a:gd name="T4" fmla="*/ 0 w 24"/>
                  <a:gd name="T5" fmla="*/ 0 h 24"/>
                  <a:gd name="T6" fmla="*/ 16 w 24"/>
                  <a:gd name="T7" fmla="*/ 0 h 24"/>
                  <a:gd name="T8" fmla="*/ 24 w 24"/>
                  <a:gd name="T9" fmla="*/ 16 h 24"/>
                  <a:gd name="T10" fmla="*/ 8 w 24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8" y="24"/>
                    </a:moveTo>
                    <a:lnTo>
                      <a:pt x="8" y="24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24" y="16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3" name="Freeform 807"/>
              <p:cNvSpPr>
                <a:spLocks/>
              </p:cNvSpPr>
              <p:nvPr/>
            </p:nvSpPr>
            <p:spPr bwMode="auto">
              <a:xfrm>
                <a:off x="3368" y="1976"/>
                <a:ext cx="24" cy="16"/>
              </a:xfrm>
              <a:custGeom>
                <a:avLst/>
                <a:gdLst>
                  <a:gd name="T0" fmla="*/ 0 w 24"/>
                  <a:gd name="T1" fmla="*/ 16 h 16"/>
                  <a:gd name="T2" fmla="*/ 0 w 24"/>
                  <a:gd name="T3" fmla="*/ 16 h 16"/>
                  <a:gd name="T4" fmla="*/ 8 w 24"/>
                  <a:gd name="T5" fmla="*/ 0 h 16"/>
                  <a:gd name="T6" fmla="*/ 24 w 24"/>
                  <a:gd name="T7" fmla="*/ 8 h 16"/>
                  <a:gd name="T8" fmla="*/ 16 w 24"/>
                  <a:gd name="T9" fmla="*/ 16 h 16"/>
                  <a:gd name="T10" fmla="*/ 0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0" y="16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4" name="Freeform 808"/>
              <p:cNvSpPr>
                <a:spLocks/>
              </p:cNvSpPr>
              <p:nvPr/>
            </p:nvSpPr>
            <p:spPr bwMode="auto">
              <a:xfrm>
                <a:off x="3376" y="1952"/>
                <a:ext cx="24" cy="32"/>
              </a:xfrm>
              <a:custGeom>
                <a:avLst/>
                <a:gdLst>
                  <a:gd name="T0" fmla="*/ 0 w 24"/>
                  <a:gd name="T1" fmla="*/ 24 h 32"/>
                  <a:gd name="T2" fmla="*/ 0 w 24"/>
                  <a:gd name="T3" fmla="*/ 24 h 32"/>
                  <a:gd name="T4" fmla="*/ 16 w 24"/>
                  <a:gd name="T5" fmla="*/ 0 h 32"/>
                  <a:gd name="T6" fmla="*/ 24 w 24"/>
                  <a:gd name="T7" fmla="*/ 8 h 32"/>
                  <a:gd name="T8" fmla="*/ 16 w 24"/>
                  <a:gd name="T9" fmla="*/ 32 h 32"/>
                  <a:gd name="T10" fmla="*/ 0 w 24"/>
                  <a:gd name="T11" fmla="*/ 24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32"/>
                  <a:gd name="T20" fmla="*/ 24 w 24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32">
                    <a:moveTo>
                      <a:pt x="0" y="24"/>
                    </a:moveTo>
                    <a:lnTo>
                      <a:pt x="0" y="24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16" y="3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5" name="Freeform 809"/>
              <p:cNvSpPr>
                <a:spLocks/>
              </p:cNvSpPr>
              <p:nvPr/>
            </p:nvSpPr>
            <p:spPr bwMode="auto">
              <a:xfrm>
                <a:off x="3392" y="1936"/>
                <a:ext cx="24" cy="32"/>
              </a:xfrm>
              <a:custGeom>
                <a:avLst/>
                <a:gdLst>
                  <a:gd name="T0" fmla="*/ 0 w 24"/>
                  <a:gd name="T1" fmla="*/ 16 h 32"/>
                  <a:gd name="T2" fmla="*/ 0 w 24"/>
                  <a:gd name="T3" fmla="*/ 16 h 32"/>
                  <a:gd name="T4" fmla="*/ 16 w 24"/>
                  <a:gd name="T5" fmla="*/ 0 h 32"/>
                  <a:gd name="T6" fmla="*/ 24 w 24"/>
                  <a:gd name="T7" fmla="*/ 16 h 32"/>
                  <a:gd name="T8" fmla="*/ 8 w 24"/>
                  <a:gd name="T9" fmla="*/ 32 h 32"/>
                  <a:gd name="T10" fmla="*/ 0 w 24"/>
                  <a:gd name="T11" fmla="*/ 16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32"/>
                  <a:gd name="T20" fmla="*/ 24 w 24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32">
                    <a:moveTo>
                      <a:pt x="0" y="16"/>
                    </a:moveTo>
                    <a:lnTo>
                      <a:pt x="0" y="16"/>
                    </a:lnTo>
                    <a:lnTo>
                      <a:pt x="16" y="0"/>
                    </a:lnTo>
                    <a:lnTo>
                      <a:pt x="24" y="16"/>
                    </a:lnTo>
                    <a:lnTo>
                      <a:pt x="8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6" name="Freeform 810"/>
              <p:cNvSpPr>
                <a:spLocks/>
              </p:cNvSpPr>
              <p:nvPr/>
            </p:nvSpPr>
            <p:spPr bwMode="auto">
              <a:xfrm>
                <a:off x="3408" y="1928"/>
                <a:ext cx="32" cy="24"/>
              </a:xfrm>
              <a:custGeom>
                <a:avLst/>
                <a:gdLst>
                  <a:gd name="T0" fmla="*/ 0 w 32"/>
                  <a:gd name="T1" fmla="*/ 8 h 24"/>
                  <a:gd name="T2" fmla="*/ 0 w 32"/>
                  <a:gd name="T3" fmla="*/ 8 h 24"/>
                  <a:gd name="T4" fmla="*/ 16 w 32"/>
                  <a:gd name="T5" fmla="*/ 0 h 24"/>
                  <a:gd name="T6" fmla="*/ 32 w 32"/>
                  <a:gd name="T7" fmla="*/ 8 h 24"/>
                  <a:gd name="T8" fmla="*/ 8 w 32"/>
                  <a:gd name="T9" fmla="*/ 24 h 24"/>
                  <a:gd name="T10" fmla="*/ 0 w 32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0" y="8"/>
                    </a:moveTo>
                    <a:lnTo>
                      <a:pt x="0" y="8"/>
                    </a:lnTo>
                    <a:lnTo>
                      <a:pt x="16" y="0"/>
                    </a:lnTo>
                    <a:lnTo>
                      <a:pt x="32" y="8"/>
                    </a:lnTo>
                    <a:lnTo>
                      <a:pt x="8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7" name="Freeform 811"/>
              <p:cNvSpPr>
                <a:spLocks/>
              </p:cNvSpPr>
              <p:nvPr/>
            </p:nvSpPr>
            <p:spPr bwMode="auto">
              <a:xfrm>
                <a:off x="3424" y="1912"/>
                <a:ext cx="40" cy="24"/>
              </a:xfrm>
              <a:custGeom>
                <a:avLst/>
                <a:gdLst>
                  <a:gd name="T0" fmla="*/ 0 w 40"/>
                  <a:gd name="T1" fmla="*/ 16 h 24"/>
                  <a:gd name="T2" fmla="*/ 8 w 40"/>
                  <a:gd name="T3" fmla="*/ 16 h 24"/>
                  <a:gd name="T4" fmla="*/ 32 w 40"/>
                  <a:gd name="T5" fmla="*/ 0 h 24"/>
                  <a:gd name="T6" fmla="*/ 40 w 40"/>
                  <a:gd name="T7" fmla="*/ 16 h 24"/>
                  <a:gd name="T8" fmla="*/ 8 w 40"/>
                  <a:gd name="T9" fmla="*/ 24 h 24"/>
                  <a:gd name="T10" fmla="*/ 0 w 40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24"/>
                  <a:gd name="T20" fmla="*/ 40 w 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24">
                    <a:moveTo>
                      <a:pt x="0" y="16"/>
                    </a:moveTo>
                    <a:lnTo>
                      <a:pt x="8" y="16"/>
                    </a:lnTo>
                    <a:lnTo>
                      <a:pt x="32" y="0"/>
                    </a:lnTo>
                    <a:lnTo>
                      <a:pt x="40" y="16"/>
                    </a:lnTo>
                    <a:lnTo>
                      <a:pt x="8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8" name="Freeform 812"/>
              <p:cNvSpPr>
                <a:spLocks/>
              </p:cNvSpPr>
              <p:nvPr/>
            </p:nvSpPr>
            <p:spPr bwMode="auto">
              <a:xfrm>
                <a:off x="3456" y="1904"/>
                <a:ext cx="40" cy="24"/>
              </a:xfrm>
              <a:custGeom>
                <a:avLst/>
                <a:gdLst>
                  <a:gd name="T0" fmla="*/ 0 w 40"/>
                  <a:gd name="T1" fmla="*/ 8 h 24"/>
                  <a:gd name="T2" fmla="*/ 8 w 40"/>
                  <a:gd name="T3" fmla="*/ 8 h 24"/>
                  <a:gd name="T4" fmla="*/ 32 w 40"/>
                  <a:gd name="T5" fmla="*/ 0 h 24"/>
                  <a:gd name="T6" fmla="*/ 40 w 40"/>
                  <a:gd name="T7" fmla="*/ 16 h 24"/>
                  <a:gd name="T8" fmla="*/ 8 w 40"/>
                  <a:gd name="T9" fmla="*/ 24 h 24"/>
                  <a:gd name="T10" fmla="*/ 0 w 40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24"/>
                  <a:gd name="T20" fmla="*/ 40 w 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24">
                    <a:moveTo>
                      <a:pt x="0" y="8"/>
                    </a:moveTo>
                    <a:lnTo>
                      <a:pt x="8" y="8"/>
                    </a:lnTo>
                    <a:lnTo>
                      <a:pt x="32" y="0"/>
                    </a:lnTo>
                    <a:lnTo>
                      <a:pt x="40" y="16"/>
                    </a:lnTo>
                    <a:lnTo>
                      <a:pt x="8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9" name="Freeform 813"/>
              <p:cNvSpPr>
                <a:spLocks/>
              </p:cNvSpPr>
              <p:nvPr/>
            </p:nvSpPr>
            <p:spPr bwMode="auto">
              <a:xfrm>
                <a:off x="3488" y="1896"/>
                <a:ext cx="40" cy="24"/>
              </a:xfrm>
              <a:custGeom>
                <a:avLst/>
                <a:gdLst>
                  <a:gd name="T0" fmla="*/ 0 w 40"/>
                  <a:gd name="T1" fmla="*/ 8 h 24"/>
                  <a:gd name="T2" fmla="*/ 0 w 40"/>
                  <a:gd name="T3" fmla="*/ 8 h 24"/>
                  <a:gd name="T4" fmla="*/ 32 w 40"/>
                  <a:gd name="T5" fmla="*/ 0 h 24"/>
                  <a:gd name="T6" fmla="*/ 40 w 40"/>
                  <a:gd name="T7" fmla="*/ 16 h 24"/>
                  <a:gd name="T8" fmla="*/ 8 w 40"/>
                  <a:gd name="T9" fmla="*/ 24 h 24"/>
                  <a:gd name="T10" fmla="*/ 0 w 40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24"/>
                  <a:gd name="T20" fmla="*/ 40 w 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24">
                    <a:moveTo>
                      <a:pt x="0" y="8"/>
                    </a:moveTo>
                    <a:lnTo>
                      <a:pt x="0" y="8"/>
                    </a:lnTo>
                    <a:lnTo>
                      <a:pt x="32" y="0"/>
                    </a:lnTo>
                    <a:lnTo>
                      <a:pt x="40" y="16"/>
                    </a:lnTo>
                    <a:lnTo>
                      <a:pt x="8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0" name="Freeform 814"/>
              <p:cNvSpPr>
                <a:spLocks/>
              </p:cNvSpPr>
              <p:nvPr/>
            </p:nvSpPr>
            <p:spPr bwMode="auto">
              <a:xfrm>
                <a:off x="3520" y="1888"/>
                <a:ext cx="32" cy="24"/>
              </a:xfrm>
              <a:custGeom>
                <a:avLst/>
                <a:gdLst>
                  <a:gd name="T0" fmla="*/ 8 w 32"/>
                  <a:gd name="T1" fmla="*/ 24 h 24"/>
                  <a:gd name="T2" fmla="*/ 0 w 32"/>
                  <a:gd name="T3" fmla="*/ 8 h 24"/>
                  <a:gd name="T4" fmla="*/ 32 w 32"/>
                  <a:gd name="T5" fmla="*/ 0 h 24"/>
                  <a:gd name="T6" fmla="*/ 32 w 32"/>
                  <a:gd name="T7" fmla="*/ 16 h 24"/>
                  <a:gd name="T8" fmla="*/ 8 w 32"/>
                  <a:gd name="T9" fmla="*/ 24 h 24"/>
                  <a:gd name="T10" fmla="*/ 8 w 32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8" y="24"/>
                    </a:moveTo>
                    <a:lnTo>
                      <a:pt x="0" y="8"/>
                    </a:lnTo>
                    <a:lnTo>
                      <a:pt x="32" y="0"/>
                    </a:lnTo>
                    <a:lnTo>
                      <a:pt x="32" y="16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1" name="Freeform 815"/>
              <p:cNvSpPr>
                <a:spLocks/>
              </p:cNvSpPr>
              <p:nvPr/>
            </p:nvSpPr>
            <p:spPr bwMode="auto">
              <a:xfrm>
                <a:off x="3552" y="1888"/>
                <a:ext cx="40" cy="16"/>
              </a:xfrm>
              <a:custGeom>
                <a:avLst/>
                <a:gdLst>
                  <a:gd name="T0" fmla="*/ 0 w 40"/>
                  <a:gd name="T1" fmla="*/ 0 h 16"/>
                  <a:gd name="T2" fmla="*/ 0 w 40"/>
                  <a:gd name="T3" fmla="*/ 0 h 16"/>
                  <a:gd name="T4" fmla="*/ 40 w 40"/>
                  <a:gd name="T5" fmla="*/ 0 h 16"/>
                  <a:gd name="T6" fmla="*/ 40 w 40"/>
                  <a:gd name="T7" fmla="*/ 16 h 16"/>
                  <a:gd name="T8" fmla="*/ 0 w 40"/>
                  <a:gd name="T9" fmla="*/ 16 h 16"/>
                  <a:gd name="T10" fmla="*/ 0 w 40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16"/>
                  <a:gd name="T20" fmla="*/ 40 w 40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16">
                    <a:moveTo>
                      <a:pt x="0" y="0"/>
                    </a:moveTo>
                    <a:lnTo>
                      <a:pt x="0" y="0"/>
                    </a:lnTo>
                    <a:lnTo>
                      <a:pt x="40" y="0"/>
                    </a:lnTo>
                    <a:lnTo>
                      <a:pt x="40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2" name="Freeform 817"/>
              <p:cNvSpPr>
                <a:spLocks/>
              </p:cNvSpPr>
              <p:nvPr/>
            </p:nvSpPr>
            <p:spPr bwMode="auto">
              <a:xfrm>
                <a:off x="3592" y="1888"/>
                <a:ext cx="32" cy="16"/>
              </a:xfrm>
              <a:custGeom>
                <a:avLst/>
                <a:gdLst>
                  <a:gd name="T0" fmla="*/ 0 w 32"/>
                  <a:gd name="T1" fmla="*/ 0 h 16"/>
                  <a:gd name="T2" fmla="*/ 0 w 32"/>
                  <a:gd name="T3" fmla="*/ 0 h 16"/>
                  <a:gd name="T4" fmla="*/ 32 w 32"/>
                  <a:gd name="T5" fmla="*/ 0 h 16"/>
                  <a:gd name="T6" fmla="*/ 32 w 32"/>
                  <a:gd name="T7" fmla="*/ 16 h 16"/>
                  <a:gd name="T8" fmla="*/ 0 w 32"/>
                  <a:gd name="T9" fmla="*/ 16 h 16"/>
                  <a:gd name="T10" fmla="*/ 0 w 32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16"/>
                  <a:gd name="T20" fmla="*/ 32 w 32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16">
                    <a:moveTo>
                      <a:pt x="0" y="0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32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3" name="Freeform 818"/>
              <p:cNvSpPr>
                <a:spLocks/>
              </p:cNvSpPr>
              <p:nvPr/>
            </p:nvSpPr>
            <p:spPr bwMode="auto">
              <a:xfrm>
                <a:off x="3624" y="1888"/>
                <a:ext cx="24" cy="24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24 w 24"/>
                  <a:gd name="T5" fmla="*/ 8 h 24"/>
                  <a:gd name="T6" fmla="*/ 24 w 24"/>
                  <a:gd name="T7" fmla="*/ 24 h 24"/>
                  <a:gd name="T8" fmla="*/ 0 w 24"/>
                  <a:gd name="T9" fmla="*/ 16 h 24"/>
                  <a:gd name="T10" fmla="*/ 0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0"/>
                    </a:moveTo>
                    <a:lnTo>
                      <a:pt x="0" y="0"/>
                    </a:lnTo>
                    <a:lnTo>
                      <a:pt x="24" y="8"/>
                    </a:lnTo>
                    <a:lnTo>
                      <a:pt x="24" y="24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4" name="Freeform 819"/>
              <p:cNvSpPr>
                <a:spLocks/>
              </p:cNvSpPr>
              <p:nvPr/>
            </p:nvSpPr>
            <p:spPr bwMode="auto">
              <a:xfrm>
                <a:off x="3640" y="1896"/>
                <a:ext cx="32" cy="24"/>
              </a:xfrm>
              <a:custGeom>
                <a:avLst/>
                <a:gdLst>
                  <a:gd name="T0" fmla="*/ 8 w 32"/>
                  <a:gd name="T1" fmla="*/ 0 h 24"/>
                  <a:gd name="T2" fmla="*/ 8 w 32"/>
                  <a:gd name="T3" fmla="*/ 0 h 24"/>
                  <a:gd name="T4" fmla="*/ 32 w 32"/>
                  <a:gd name="T5" fmla="*/ 8 h 24"/>
                  <a:gd name="T6" fmla="*/ 32 w 32"/>
                  <a:gd name="T7" fmla="*/ 24 h 24"/>
                  <a:gd name="T8" fmla="*/ 0 w 32"/>
                  <a:gd name="T9" fmla="*/ 16 h 24"/>
                  <a:gd name="T10" fmla="*/ 8 w 3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8" y="0"/>
                    </a:moveTo>
                    <a:lnTo>
                      <a:pt x="8" y="0"/>
                    </a:lnTo>
                    <a:lnTo>
                      <a:pt x="32" y="8"/>
                    </a:lnTo>
                    <a:lnTo>
                      <a:pt x="32" y="24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5" name="Freeform 820"/>
              <p:cNvSpPr>
                <a:spLocks/>
              </p:cNvSpPr>
              <p:nvPr/>
            </p:nvSpPr>
            <p:spPr bwMode="auto">
              <a:xfrm>
                <a:off x="3664" y="1904"/>
                <a:ext cx="32" cy="24"/>
              </a:xfrm>
              <a:custGeom>
                <a:avLst/>
                <a:gdLst>
                  <a:gd name="T0" fmla="*/ 8 w 32"/>
                  <a:gd name="T1" fmla="*/ 0 h 24"/>
                  <a:gd name="T2" fmla="*/ 8 w 32"/>
                  <a:gd name="T3" fmla="*/ 0 h 24"/>
                  <a:gd name="T4" fmla="*/ 32 w 32"/>
                  <a:gd name="T5" fmla="*/ 8 h 24"/>
                  <a:gd name="T6" fmla="*/ 24 w 32"/>
                  <a:gd name="T7" fmla="*/ 24 h 24"/>
                  <a:gd name="T8" fmla="*/ 0 w 32"/>
                  <a:gd name="T9" fmla="*/ 16 h 24"/>
                  <a:gd name="T10" fmla="*/ 8 w 3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8" y="0"/>
                    </a:moveTo>
                    <a:lnTo>
                      <a:pt x="8" y="0"/>
                    </a:lnTo>
                    <a:lnTo>
                      <a:pt x="32" y="8"/>
                    </a:lnTo>
                    <a:lnTo>
                      <a:pt x="24" y="24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6" name="Freeform 821"/>
              <p:cNvSpPr>
                <a:spLocks/>
              </p:cNvSpPr>
              <p:nvPr/>
            </p:nvSpPr>
            <p:spPr bwMode="auto">
              <a:xfrm>
                <a:off x="3688" y="1912"/>
                <a:ext cx="24" cy="32"/>
              </a:xfrm>
              <a:custGeom>
                <a:avLst/>
                <a:gdLst>
                  <a:gd name="T0" fmla="*/ 8 w 24"/>
                  <a:gd name="T1" fmla="*/ 0 h 32"/>
                  <a:gd name="T2" fmla="*/ 8 w 24"/>
                  <a:gd name="T3" fmla="*/ 8 h 32"/>
                  <a:gd name="T4" fmla="*/ 24 w 24"/>
                  <a:gd name="T5" fmla="*/ 16 h 32"/>
                  <a:gd name="T6" fmla="*/ 16 w 24"/>
                  <a:gd name="T7" fmla="*/ 32 h 32"/>
                  <a:gd name="T8" fmla="*/ 0 w 24"/>
                  <a:gd name="T9" fmla="*/ 16 h 32"/>
                  <a:gd name="T10" fmla="*/ 8 w 24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32"/>
                  <a:gd name="T20" fmla="*/ 24 w 24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32">
                    <a:moveTo>
                      <a:pt x="8" y="0"/>
                    </a:moveTo>
                    <a:lnTo>
                      <a:pt x="8" y="8"/>
                    </a:lnTo>
                    <a:lnTo>
                      <a:pt x="24" y="16"/>
                    </a:lnTo>
                    <a:lnTo>
                      <a:pt x="16" y="32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7" name="Freeform 822"/>
              <p:cNvSpPr>
                <a:spLocks/>
              </p:cNvSpPr>
              <p:nvPr/>
            </p:nvSpPr>
            <p:spPr bwMode="auto">
              <a:xfrm>
                <a:off x="3704" y="1928"/>
                <a:ext cx="16" cy="24"/>
              </a:xfrm>
              <a:custGeom>
                <a:avLst/>
                <a:gdLst>
                  <a:gd name="T0" fmla="*/ 8 w 16"/>
                  <a:gd name="T1" fmla="*/ 0 h 24"/>
                  <a:gd name="T2" fmla="*/ 8 w 16"/>
                  <a:gd name="T3" fmla="*/ 8 h 24"/>
                  <a:gd name="T4" fmla="*/ 16 w 16"/>
                  <a:gd name="T5" fmla="*/ 16 h 24"/>
                  <a:gd name="T6" fmla="*/ 0 w 16"/>
                  <a:gd name="T7" fmla="*/ 24 h 24"/>
                  <a:gd name="T8" fmla="*/ 0 w 16"/>
                  <a:gd name="T9" fmla="*/ 8 h 24"/>
                  <a:gd name="T10" fmla="*/ 8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0"/>
                    </a:moveTo>
                    <a:lnTo>
                      <a:pt x="8" y="8"/>
                    </a:lnTo>
                    <a:lnTo>
                      <a:pt x="16" y="16"/>
                    </a:lnTo>
                    <a:lnTo>
                      <a:pt x="0" y="24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8" name="Freeform 823"/>
              <p:cNvSpPr>
                <a:spLocks/>
              </p:cNvSpPr>
              <p:nvPr/>
            </p:nvSpPr>
            <p:spPr bwMode="auto">
              <a:xfrm>
                <a:off x="3704" y="1944"/>
                <a:ext cx="16" cy="24"/>
              </a:xfrm>
              <a:custGeom>
                <a:avLst/>
                <a:gdLst>
                  <a:gd name="T0" fmla="*/ 16 w 16"/>
                  <a:gd name="T1" fmla="*/ 0 h 24"/>
                  <a:gd name="T2" fmla="*/ 16 w 16"/>
                  <a:gd name="T3" fmla="*/ 8 h 24"/>
                  <a:gd name="T4" fmla="*/ 16 w 16"/>
                  <a:gd name="T5" fmla="*/ 24 h 24"/>
                  <a:gd name="T6" fmla="*/ 0 w 16"/>
                  <a:gd name="T7" fmla="*/ 24 h 24"/>
                  <a:gd name="T8" fmla="*/ 0 w 16"/>
                  <a:gd name="T9" fmla="*/ 8 h 24"/>
                  <a:gd name="T10" fmla="*/ 16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16" y="0"/>
                    </a:moveTo>
                    <a:lnTo>
                      <a:pt x="16" y="8"/>
                    </a:lnTo>
                    <a:lnTo>
                      <a:pt x="16" y="24"/>
                    </a:lnTo>
                    <a:lnTo>
                      <a:pt x="0" y="24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9" name="Freeform 824"/>
              <p:cNvSpPr>
                <a:spLocks/>
              </p:cNvSpPr>
              <p:nvPr/>
            </p:nvSpPr>
            <p:spPr bwMode="auto">
              <a:xfrm>
                <a:off x="3768" y="2272"/>
                <a:ext cx="248" cy="328"/>
              </a:xfrm>
              <a:custGeom>
                <a:avLst/>
                <a:gdLst>
                  <a:gd name="T0" fmla="*/ 56 w 248"/>
                  <a:gd name="T1" fmla="*/ 232 h 328"/>
                  <a:gd name="T2" fmla="*/ 72 w 248"/>
                  <a:gd name="T3" fmla="*/ 208 h 328"/>
                  <a:gd name="T4" fmla="*/ 88 w 248"/>
                  <a:gd name="T5" fmla="*/ 192 h 328"/>
                  <a:gd name="T6" fmla="*/ 96 w 248"/>
                  <a:gd name="T7" fmla="*/ 184 h 328"/>
                  <a:gd name="T8" fmla="*/ 104 w 248"/>
                  <a:gd name="T9" fmla="*/ 160 h 328"/>
                  <a:gd name="T10" fmla="*/ 112 w 248"/>
                  <a:gd name="T11" fmla="*/ 144 h 328"/>
                  <a:gd name="T12" fmla="*/ 128 w 248"/>
                  <a:gd name="T13" fmla="*/ 128 h 328"/>
                  <a:gd name="T14" fmla="*/ 128 w 248"/>
                  <a:gd name="T15" fmla="*/ 112 h 328"/>
                  <a:gd name="T16" fmla="*/ 144 w 248"/>
                  <a:gd name="T17" fmla="*/ 88 h 328"/>
                  <a:gd name="T18" fmla="*/ 152 w 248"/>
                  <a:gd name="T19" fmla="*/ 72 h 328"/>
                  <a:gd name="T20" fmla="*/ 168 w 248"/>
                  <a:gd name="T21" fmla="*/ 56 h 328"/>
                  <a:gd name="T22" fmla="*/ 176 w 248"/>
                  <a:gd name="T23" fmla="*/ 40 h 328"/>
                  <a:gd name="T24" fmla="*/ 192 w 248"/>
                  <a:gd name="T25" fmla="*/ 24 h 328"/>
                  <a:gd name="T26" fmla="*/ 200 w 248"/>
                  <a:gd name="T27" fmla="*/ 16 h 328"/>
                  <a:gd name="T28" fmla="*/ 200 w 248"/>
                  <a:gd name="T29" fmla="*/ 8 h 328"/>
                  <a:gd name="T30" fmla="*/ 208 w 248"/>
                  <a:gd name="T31" fmla="*/ 0 h 328"/>
                  <a:gd name="T32" fmla="*/ 216 w 248"/>
                  <a:gd name="T33" fmla="*/ 0 h 328"/>
                  <a:gd name="T34" fmla="*/ 232 w 248"/>
                  <a:gd name="T35" fmla="*/ 16 h 328"/>
                  <a:gd name="T36" fmla="*/ 232 w 248"/>
                  <a:gd name="T37" fmla="*/ 32 h 328"/>
                  <a:gd name="T38" fmla="*/ 240 w 248"/>
                  <a:gd name="T39" fmla="*/ 64 h 328"/>
                  <a:gd name="T40" fmla="*/ 248 w 248"/>
                  <a:gd name="T41" fmla="*/ 96 h 328"/>
                  <a:gd name="T42" fmla="*/ 240 w 248"/>
                  <a:gd name="T43" fmla="*/ 128 h 328"/>
                  <a:gd name="T44" fmla="*/ 232 w 248"/>
                  <a:gd name="T45" fmla="*/ 160 h 328"/>
                  <a:gd name="T46" fmla="*/ 224 w 248"/>
                  <a:gd name="T47" fmla="*/ 200 h 328"/>
                  <a:gd name="T48" fmla="*/ 208 w 248"/>
                  <a:gd name="T49" fmla="*/ 232 h 328"/>
                  <a:gd name="T50" fmla="*/ 184 w 248"/>
                  <a:gd name="T51" fmla="*/ 256 h 328"/>
                  <a:gd name="T52" fmla="*/ 152 w 248"/>
                  <a:gd name="T53" fmla="*/ 280 h 328"/>
                  <a:gd name="T54" fmla="*/ 112 w 248"/>
                  <a:gd name="T55" fmla="*/ 304 h 328"/>
                  <a:gd name="T56" fmla="*/ 72 w 248"/>
                  <a:gd name="T57" fmla="*/ 320 h 328"/>
                  <a:gd name="T58" fmla="*/ 48 w 248"/>
                  <a:gd name="T59" fmla="*/ 320 h 328"/>
                  <a:gd name="T60" fmla="*/ 16 w 248"/>
                  <a:gd name="T61" fmla="*/ 328 h 328"/>
                  <a:gd name="T62" fmla="*/ 8 w 248"/>
                  <a:gd name="T63" fmla="*/ 328 h 328"/>
                  <a:gd name="T64" fmla="*/ 0 w 248"/>
                  <a:gd name="T65" fmla="*/ 320 h 328"/>
                  <a:gd name="T66" fmla="*/ 0 w 248"/>
                  <a:gd name="T67" fmla="*/ 296 h 328"/>
                  <a:gd name="T68" fmla="*/ 16 w 248"/>
                  <a:gd name="T69" fmla="*/ 280 h 328"/>
                  <a:gd name="T70" fmla="*/ 40 w 248"/>
                  <a:gd name="T71" fmla="*/ 248 h 32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8"/>
                  <a:gd name="T109" fmla="*/ 0 h 328"/>
                  <a:gd name="T110" fmla="*/ 248 w 248"/>
                  <a:gd name="T111" fmla="*/ 328 h 32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8" h="328">
                    <a:moveTo>
                      <a:pt x="40" y="248"/>
                    </a:moveTo>
                    <a:lnTo>
                      <a:pt x="56" y="232"/>
                    </a:lnTo>
                    <a:lnTo>
                      <a:pt x="72" y="224"/>
                    </a:lnTo>
                    <a:lnTo>
                      <a:pt x="72" y="208"/>
                    </a:lnTo>
                    <a:lnTo>
                      <a:pt x="80" y="200"/>
                    </a:lnTo>
                    <a:lnTo>
                      <a:pt x="88" y="192"/>
                    </a:lnTo>
                    <a:lnTo>
                      <a:pt x="96" y="184"/>
                    </a:lnTo>
                    <a:lnTo>
                      <a:pt x="96" y="168"/>
                    </a:lnTo>
                    <a:lnTo>
                      <a:pt x="104" y="160"/>
                    </a:lnTo>
                    <a:lnTo>
                      <a:pt x="112" y="152"/>
                    </a:lnTo>
                    <a:lnTo>
                      <a:pt x="112" y="144"/>
                    </a:lnTo>
                    <a:lnTo>
                      <a:pt x="120" y="136"/>
                    </a:lnTo>
                    <a:lnTo>
                      <a:pt x="128" y="128"/>
                    </a:lnTo>
                    <a:lnTo>
                      <a:pt x="128" y="120"/>
                    </a:lnTo>
                    <a:lnTo>
                      <a:pt x="128" y="112"/>
                    </a:lnTo>
                    <a:lnTo>
                      <a:pt x="136" y="104"/>
                    </a:lnTo>
                    <a:lnTo>
                      <a:pt x="144" y="88"/>
                    </a:lnTo>
                    <a:lnTo>
                      <a:pt x="152" y="80"/>
                    </a:lnTo>
                    <a:lnTo>
                      <a:pt x="152" y="72"/>
                    </a:lnTo>
                    <a:lnTo>
                      <a:pt x="160" y="64"/>
                    </a:lnTo>
                    <a:lnTo>
                      <a:pt x="168" y="56"/>
                    </a:lnTo>
                    <a:lnTo>
                      <a:pt x="176" y="48"/>
                    </a:lnTo>
                    <a:lnTo>
                      <a:pt x="176" y="40"/>
                    </a:lnTo>
                    <a:lnTo>
                      <a:pt x="184" y="32"/>
                    </a:lnTo>
                    <a:lnTo>
                      <a:pt x="192" y="24"/>
                    </a:lnTo>
                    <a:lnTo>
                      <a:pt x="200" y="16"/>
                    </a:lnTo>
                    <a:lnTo>
                      <a:pt x="200" y="8"/>
                    </a:lnTo>
                    <a:lnTo>
                      <a:pt x="208" y="0"/>
                    </a:lnTo>
                    <a:lnTo>
                      <a:pt x="216" y="0"/>
                    </a:lnTo>
                    <a:lnTo>
                      <a:pt x="224" y="8"/>
                    </a:lnTo>
                    <a:lnTo>
                      <a:pt x="232" y="16"/>
                    </a:lnTo>
                    <a:lnTo>
                      <a:pt x="232" y="24"/>
                    </a:lnTo>
                    <a:lnTo>
                      <a:pt x="232" y="32"/>
                    </a:lnTo>
                    <a:lnTo>
                      <a:pt x="232" y="48"/>
                    </a:lnTo>
                    <a:lnTo>
                      <a:pt x="240" y="64"/>
                    </a:lnTo>
                    <a:lnTo>
                      <a:pt x="240" y="80"/>
                    </a:lnTo>
                    <a:lnTo>
                      <a:pt x="248" y="96"/>
                    </a:lnTo>
                    <a:lnTo>
                      <a:pt x="248" y="112"/>
                    </a:lnTo>
                    <a:lnTo>
                      <a:pt x="240" y="128"/>
                    </a:lnTo>
                    <a:lnTo>
                      <a:pt x="240" y="144"/>
                    </a:lnTo>
                    <a:lnTo>
                      <a:pt x="232" y="160"/>
                    </a:lnTo>
                    <a:lnTo>
                      <a:pt x="232" y="176"/>
                    </a:lnTo>
                    <a:lnTo>
                      <a:pt x="224" y="200"/>
                    </a:lnTo>
                    <a:lnTo>
                      <a:pt x="216" y="216"/>
                    </a:lnTo>
                    <a:lnTo>
                      <a:pt x="208" y="232"/>
                    </a:lnTo>
                    <a:lnTo>
                      <a:pt x="200" y="240"/>
                    </a:lnTo>
                    <a:lnTo>
                      <a:pt x="184" y="256"/>
                    </a:lnTo>
                    <a:lnTo>
                      <a:pt x="168" y="272"/>
                    </a:lnTo>
                    <a:lnTo>
                      <a:pt x="152" y="280"/>
                    </a:lnTo>
                    <a:lnTo>
                      <a:pt x="136" y="296"/>
                    </a:lnTo>
                    <a:lnTo>
                      <a:pt x="112" y="304"/>
                    </a:lnTo>
                    <a:lnTo>
                      <a:pt x="96" y="304"/>
                    </a:lnTo>
                    <a:lnTo>
                      <a:pt x="72" y="320"/>
                    </a:lnTo>
                    <a:lnTo>
                      <a:pt x="56" y="320"/>
                    </a:lnTo>
                    <a:lnTo>
                      <a:pt x="48" y="320"/>
                    </a:lnTo>
                    <a:lnTo>
                      <a:pt x="32" y="328"/>
                    </a:lnTo>
                    <a:lnTo>
                      <a:pt x="16" y="328"/>
                    </a:lnTo>
                    <a:lnTo>
                      <a:pt x="8" y="328"/>
                    </a:lnTo>
                    <a:lnTo>
                      <a:pt x="0" y="320"/>
                    </a:lnTo>
                    <a:lnTo>
                      <a:pt x="0" y="304"/>
                    </a:lnTo>
                    <a:lnTo>
                      <a:pt x="0" y="296"/>
                    </a:lnTo>
                    <a:lnTo>
                      <a:pt x="8" y="288"/>
                    </a:lnTo>
                    <a:lnTo>
                      <a:pt x="16" y="280"/>
                    </a:lnTo>
                    <a:lnTo>
                      <a:pt x="24" y="264"/>
                    </a:lnTo>
                    <a:lnTo>
                      <a:pt x="40" y="24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0" name="Freeform 825"/>
              <p:cNvSpPr>
                <a:spLocks/>
              </p:cNvSpPr>
              <p:nvPr/>
            </p:nvSpPr>
            <p:spPr bwMode="auto">
              <a:xfrm>
                <a:off x="3800" y="2496"/>
                <a:ext cx="32" cy="32"/>
              </a:xfrm>
              <a:custGeom>
                <a:avLst/>
                <a:gdLst>
                  <a:gd name="T0" fmla="*/ 8 w 32"/>
                  <a:gd name="T1" fmla="*/ 32 h 32"/>
                  <a:gd name="T2" fmla="*/ 0 w 32"/>
                  <a:gd name="T3" fmla="*/ 16 h 32"/>
                  <a:gd name="T4" fmla="*/ 16 w 32"/>
                  <a:gd name="T5" fmla="*/ 0 h 32"/>
                  <a:gd name="T6" fmla="*/ 32 w 32"/>
                  <a:gd name="T7" fmla="*/ 16 h 32"/>
                  <a:gd name="T8" fmla="*/ 8 w 32"/>
                  <a:gd name="T9" fmla="*/ 32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2"/>
                  <a:gd name="T17" fmla="*/ 32 w 32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2">
                    <a:moveTo>
                      <a:pt x="8" y="32"/>
                    </a:moveTo>
                    <a:lnTo>
                      <a:pt x="0" y="16"/>
                    </a:lnTo>
                    <a:lnTo>
                      <a:pt x="16" y="0"/>
                    </a:lnTo>
                    <a:lnTo>
                      <a:pt x="32" y="16"/>
                    </a:lnTo>
                    <a:lnTo>
                      <a:pt x="8" y="32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1" name="Freeform 826"/>
              <p:cNvSpPr>
                <a:spLocks/>
              </p:cNvSpPr>
              <p:nvPr/>
            </p:nvSpPr>
            <p:spPr bwMode="auto">
              <a:xfrm>
                <a:off x="3816" y="2488"/>
                <a:ext cx="24" cy="24"/>
              </a:xfrm>
              <a:custGeom>
                <a:avLst/>
                <a:gdLst>
                  <a:gd name="T0" fmla="*/ 16 w 24"/>
                  <a:gd name="T1" fmla="*/ 24 h 24"/>
                  <a:gd name="T2" fmla="*/ 0 w 24"/>
                  <a:gd name="T3" fmla="*/ 16 h 24"/>
                  <a:gd name="T4" fmla="*/ 16 w 24"/>
                  <a:gd name="T5" fmla="*/ 0 h 24"/>
                  <a:gd name="T6" fmla="*/ 24 w 24"/>
                  <a:gd name="T7" fmla="*/ 8 h 24"/>
                  <a:gd name="T8" fmla="*/ 16 w 24"/>
                  <a:gd name="T9" fmla="*/ 24 h 24"/>
                  <a:gd name="T10" fmla="*/ 16 w 24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24"/>
                    </a:moveTo>
                    <a:lnTo>
                      <a:pt x="0" y="16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2" name="Freeform 827"/>
              <p:cNvSpPr>
                <a:spLocks/>
              </p:cNvSpPr>
              <p:nvPr/>
            </p:nvSpPr>
            <p:spPr bwMode="auto">
              <a:xfrm>
                <a:off x="3832" y="2472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0 w 16"/>
                  <a:gd name="T3" fmla="*/ 16 h 24"/>
                  <a:gd name="T4" fmla="*/ 0 w 16"/>
                  <a:gd name="T5" fmla="*/ 0 h 24"/>
                  <a:gd name="T6" fmla="*/ 16 w 16"/>
                  <a:gd name="T7" fmla="*/ 8 h 24"/>
                  <a:gd name="T8" fmla="*/ 16 w 16"/>
                  <a:gd name="T9" fmla="*/ 24 h 24"/>
                  <a:gd name="T10" fmla="*/ 8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24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6" y="8"/>
                    </a:lnTo>
                    <a:lnTo>
                      <a:pt x="16" y="24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3" name="Freeform 828"/>
              <p:cNvSpPr>
                <a:spLocks/>
              </p:cNvSpPr>
              <p:nvPr/>
            </p:nvSpPr>
            <p:spPr bwMode="auto">
              <a:xfrm>
                <a:off x="3832" y="2464"/>
                <a:ext cx="24" cy="16"/>
              </a:xfrm>
              <a:custGeom>
                <a:avLst/>
                <a:gdLst>
                  <a:gd name="T0" fmla="*/ 0 w 24"/>
                  <a:gd name="T1" fmla="*/ 8 h 16"/>
                  <a:gd name="T2" fmla="*/ 8 w 24"/>
                  <a:gd name="T3" fmla="*/ 8 h 16"/>
                  <a:gd name="T4" fmla="*/ 8 w 24"/>
                  <a:gd name="T5" fmla="*/ 0 h 16"/>
                  <a:gd name="T6" fmla="*/ 24 w 24"/>
                  <a:gd name="T7" fmla="*/ 8 h 16"/>
                  <a:gd name="T8" fmla="*/ 16 w 24"/>
                  <a:gd name="T9" fmla="*/ 16 h 16"/>
                  <a:gd name="T10" fmla="*/ 0 w 24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0" y="8"/>
                    </a:moveTo>
                    <a:lnTo>
                      <a:pt x="8" y="8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4" name="Freeform 829"/>
              <p:cNvSpPr>
                <a:spLocks/>
              </p:cNvSpPr>
              <p:nvPr/>
            </p:nvSpPr>
            <p:spPr bwMode="auto">
              <a:xfrm>
                <a:off x="3840" y="2456"/>
                <a:ext cx="24" cy="16"/>
              </a:xfrm>
              <a:custGeom>
                <a:avLst/>
                <a:gdLst>
                  <a:gd name="T0" fmla="*/ 0 w 24"/>
                  <a:gd name="T1" fmla="*/ 8 h 16"/>
                  <a:gd name="T2" fmla="*/ 8 w 24"/>
                  <a:gd name="T3" fmla="*/ 8 h 16"/>
                  <a:gd name="T4" fmla="*/ 8 w 24"/>
                  <a:gd name="T5" fmla="*/ 0 h 16"/>
                  <a:gd name="T6" fmla="*/ 24 w 24"/>
                  <a:gd name="T7" fmla="*/ 16 h 16"/>
                  <a:gd name="T8" fmla="*/ 16 w 24"/>
                  <a:gd name="T9" fmla="*/ 16 h 16"/>
                  <a:gd name="T10" fmla="*/ 0 w 24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0" y="8"/>
                    </a:moveTo>
                    <a:lnTo>
                      <a:pt x="8" y="8"/>
                    </a:lnTo>
                    <a:lnTo>
                      <a:pt x="8" y="0"/>
                    </a:lnTo>
                    <a:lnTo>
                      <a:pt x="24" y="16"/>
                    </a:lnTo>
                    <a:lnTo>
                      <a:pt x="16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5" name="Freeform 830"/>
              <p:cNvSpPr>
                <a:spLocks/>
              </p:cNvSpPr>
              <p:nvPr/>
            </p:nvSpPr>
            <p:spPr bwMode="auto">
              <a:xfrm>
                <a:off x="3848" y="2448"/>
                <a:ext cx="24" cy="24"/>
              </a:xfrm>
              <a:custGeom>
                <a:avLst/>
                <a:gdLst>
                  <a:gd name="T0" fmla="*/ 16 w 24"/>
                  <a:gd name="T1" fmla="*/ 24 h 24"/>
                  <a:gd name="T2" fmla="*/ 0 w 24"/>
                  <a:gd name="T3" fmla="*/ 16 h 24"/>
                  <a:gd name="T4" fmla="*/ 8 w 24"/>
                  <a:gd name="T5" fmla="*/ 0 h 24"/>
                  <a:gd name="T6" fmla="*/ 24 w 24"/>
                  <a:gd name="T7" fmla="*/ 8 h 24"/>
                  <a:gd name="T8" fmla="*/ 16 w 24"/>
                  <a:gd name="T9" fmla="*/ 24 h 24"/>
                  <a:gd name="T10" fmla="*/ 16 w 24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24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6" name="Freeform 831"/>
              <p:cNvSpPr>
                <a:spLocks/>
              </p:cNvSpPr>
              <p:nvPr/>
            </p:nvSpPr>
            <p:spPr bwMode="auto">
              <a:xfrm>
                <a:off x="3856" y="2440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0 w 16"/>
                  <a:gd name="T3" fmla="*/ 16 h 16"/>
                  <a:gd name="T4" fmla="*/ 8 w 16"/>
                  <a:gd name="T5" fmla="*/ 0 h 16"/>
                  <a:gd name="T6" fmla="*/ 16 w 16"/>
                  <a:gd name="T7" fmla="*/ 8 h 16"/>
                  <a:gd name="T8" fmla="*/ 16 w 16"/>
                  <a:gd name="T9" fmla="*/ 16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7" name="Freeform 832"/>
              <p:cNvSpPr>
                <a:spLocks/>
              </p:cNvSpPr>
              <p:nvPr/>
            </p:nvSpPr>
            <p:spPr bwMode="auto">
              <a:xfrm>
                <a:off x="3864" y="2424"/>
                <a:ext cx="16" cy="24"/>
              </a:xfrm>
              <a:custGeom>
                <a:avLst/>
                <a:gdLst>
                  <a:gd name="T0" fmla="*/ 0 w 16"/>
                  <a:gd name="T1" fmla="*/ 16 h 24"/>
                  <a:gd name="T2" fmla="*/ 0 w 16"/>
                  <a:gd name="T3" fmla="*/ 16 h 24"/>
                  <a:gd name="T4" fmla="*/ 0 w 16"/>
                  <a:gd name="T5" fmla="*/ 0 h 24"/>
                  <a:gd name="T6" fmla="*/ 16 w 16"/>
                  <a:gd name="T7" fmla="*/ 16 h 24"/>
                  <a:gd name="T8" fmla="*/ 8 w 16"/>
                  <a:gd name="T9" fmla="*/ 24 h 24"/>
                  <a:gd name="T10" fmla="*/ 0 w 16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16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6" y="16"/>
                    </a:lnTo>
                    <a:lnTo>
                      <a:pt x="8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8" name="Freeform 833"/>
              <p:cNvSpPr>
                <a:spLocks/>
              </p:cNvSpPr>
              <p:nvPr/>
            </p:nvSpPr>
            <p:spPr bwMode="auto">
              <a:xfrm>
                <a:off x="3864" y="2416"/>
                <a:ext cx="24" cy="24"/>
              </a:xfrm>
              <a:custGeom>
                <a:avLst/>
                <a:gdLst>
                  <a:gd name="T0" fmla="*/ 16 w 24"/>
                  <a:gd name="T1" fmla="*/ 24 h 24"/>
                  <a:gd name="T2" fmla="*/ 0 w 24"/>
                  <a:gd name="T3" fmla="*/ 8 h 24"/>
                  <a:gd name="T4" fmla="*/ 8 w 24"/>
                  <a:gd name="T5" fmla="*/ 0 h 24"/>
                  <a:gd name="T6" fmla="*/ 24 w 24"/>
                  <a:gd name="T7" fmla="*/ 8 h 24"/>
                  <a:gd name="T8" fmla="*/ 16 w 24"/>
                  <a:gd name="T9" fmla="*/ 24 h 24"/>
                  <a:gd name="T10" fmla="*/ 16 w 24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24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9" name="Freeform 834"/>
              <p:cNvSpPr>
                <a:spLocks/>
              </p:cNvSpPr>
              <p:nvPr/>
            </p:nvSpPr>
            <p:spPr bwMode="auto">
              <a:xfrm>
                <a:off x="3872" y="2416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0" name="Freeform 835"/>
              <p:cNvSpPr>
                <a:spLocks/>
              </p:cNvSpPr>
              <p:nvPr/>
            </p:nvSpPr>
            <p:spPr bwMode="auto">
              <a:xfrm>
                <a:off x="3872" y="2408"/>
                <a:ext cx="24" cy="16"/>
              </a:xfrm>
              <a:custGeom>
                <a:avLst/>
                <a:gdLst>
                  <a:gd name="T0" fmla="*/ 0 w 24"/>
                  <a:gd name="T1" fmla="*/ 8 h 16"/>
                  <a:gd name="T2" fmla="*/ 0 w 24"/>
                  <a:gd name="T3" fmla="*/ 8 h 16"/>
                  <a:gd name="T4" fmla="*/ 8 w 24"/>
                  <a:gd name="T5" fmla="*/ 0 h 16"/>
                  <a:gd name="T6" fmla="*/ 24 w 24"/>
                  <a:gd name="T7" fmla="*/ 8 h 16"/>
                  <a:gd name="T8" fmla="*/ 16 w 24"/>
                  <a:gd name="T9" fmla="*/ 16 h 16"/>
                  <a:gd name="T10" fmla="*/ 0 w 24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1" name="Freeform 836"/>
              <p:cNvSpPr>
                <a:spLocks/>
              </p:cNvSpPr>
              <p:nvPr/>
            </p:nvSpPr>
            <p:spPr bwMode="auto">
              <a:xfrm>
                <a:off x="3880" y="2392"/>
                <a:ext cx="16" cy="24"/>
              </a:xfrm>
              <a:custGeom>
                <a:avLst/>
                <a:gdLst>
                  <a:gd name="T0" fmla="*/ 16 w 16"/>
                  <a:gd name="T1" fmla="*/ 24 h 24"/>
                  <a:gd name="T2" fmla="*/ 0 w 16"/>
                  <a:gd name="T3" fmla="*/ 16 h 24"/>
                  <a:gd name="T4" fmla="*/ 8 w 16"/>
                  <a:gd name="T5" fmla="*/ 0 h 24"/>
                  <a:gd name="T6" fmla="*/ 16 w 16"/>
                  <a:gd name="T7" fmla="*/ 16 h 24"/>
                  <a:gd name="T8" fmla="*/ 16 w 16"/>
                  <a:gd name="T9" fmla="*/ 24 h 24"/>
                  <a:gd name="T10" fmla="*/ 16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16" y="24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2" name="Freeform 837"/>
              <p:cNvSpPr>
                <a:spLocks/>
              </p:cNvSpPr>
              <p:nvPr/>
            </p:nvSpPr>
            <p:spPr bwMode="auto">
              <a:xfrm>
                <a:off x="3888" y="2392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0 w 16"/>
                  <a:gd name="T3" fmla="*/ 8 h 16"/>
                  <a:gd name="T4" fmla="*/ 0 w 16"/>
                  <a:gd name="T5" fmla="*/ 0 h 16"/>
                  <a:gd name="T6" fmla="*/ 16 w 16"/>
                  <a:gd name="T7" fmla="*/ 0 h 16"/>
                  <a:gd name="T8" fmla="*/ 16 w 16"/>
                  <a:gd name="T9" fmla="*/ 8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3" name="Freeform 838"/>
              <p:cNvSpPr>
                <a:spLocks/>
              </p:cNvSpPr>
              <p:nvPr/>
            </p:nvSpPr>
            <p:spPr bwMode="auto">
              <a:xfrm>
                <a:off x="3888" y="2384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0 w 16"/>
                  <a:gd name="T3" fmla="*/ 8 h 16"/>
                  <a:gd name="T4" fmla="*/ 0 w 16"/>
                  <a:gd name="T5" fmla="*/ 0 h 16"/>
                  <a:gd name="T6" fmla="*/ 16 w 16"/>
                  <a:gd name="T7" fmla="*/ 8 h 16"/>
                  <a:gd name="T8" fmla="*/ 8 w 16"/>
                  <a:gd name="T9" fmla="*/ 16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4" name="Freeform 839"/>
              <p:cNvSpPr>
                <a:spLocks/>
              </p:cNvSpPr>
              <p:nvPr/>
            </p:nvSpPr>
            <p:spPr bwMode="auto">
              <a:xfrm>
                <a:off x="3888" y="2376"/>
                <a:ext cx="24" cy="16"/>
              </a:xfrm>
              <a:custGeom>
                <a:avLst/>
                <a:gdLst>
                  <a:gd name="T0" fmla="*/ 0 w 24"/>
                  <a:gd name="T1" fmla="*/ 8 h 16"/>
                  <a:gd name="T2" fmla="*/ 0 w 24"/>
                  <a:gd name="T3" fmla="*/ 8 h 16"/>
                  <a:gd name="T4" fmla="*/ 8 w 24"/>
                  <a:gd name="T5" fmla="*/ 0 h 16"/>
                  <a:gd name="T6" fmla="*/ 24 w 24"/>
                  <a:gd name="T7" fmla="*/ 8 h 16"/>
                  <a:gd name="T8" fmla="*/ 16 w 24"/>
                  <a:gd name="T9" fmla="*/ 16 h 16"/>
                  <a:gd name="T10" fmla="*/ 0 w 24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5" name="Freeform 840"/>
              <p:cNvSpPr>
                <a:spLocks/>
              </p:cNvSpPr>
              <p:nvPr/>
            </p:nvSpPr>
            <p:spPr bwMode="auto">
              <a:xfrm>
                <a:off x="3896" y="2360"/>
                <a:ext cx="24" cy="24"/>
              </a:xfrm>
              <a:custGeom>
                <a:avLst/>
                <a:gdLst>
                  <a:gd name="T0" fmla="*/ 16 w 24"/>
                  <a:gd name="T1" fmla="*/ 24 h 24"/>
                  <a:gd name="T2" fmla="*/ 0 w 24"/>
                  <a:gd name="T3" fmla="*/ 16 h 24"/>
                  <a:gd name="T4" fmla="*/ 8 w 24"/>
                  <a:gd name="T5" fmla="*/ 0 h 24"/>
                  <a:gd name="T6" fmla="*/ 24 w 24"/>
                  <a:gd name="T7" fmla="*/ 8 h 24"/>
                  <a:gd name="T8" fmla="*/ 16 w 24"/>
                  <a:gd name="T9" fmla="*/ 24 h 24"/>
                  <a:gd name="T10" fmla="*/ 16 w 24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24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6" name="Freeform 841"/>
              <p:cNvSpPr>
                <a:spLocks/>
              </p:cNvSpPr>
              <p:nvPr/>
            </p:nvSpPr>
            <p:spPr bwMode="auto">
              <a:xfrm>
                <a:off x="3904" y="2352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0 w 16"/>
                  <a:gd name="T3" fmla="*/ 8 h 16"/>
                  <a:gd name="T4" fmla="*/ 8 w 16"/>
                  <a:gd name="T5" fmla="*/ 0 h 16"/>
                  <a:gd name="T6" fmla="*/ 16 w 16"/>
                  <a:gd name="T7" fmla="*/ 8 h 16"/>
                  <a:gd name="T8" fmla="*/ 16 w 16"/>
                  <a:gd name="T9" fmla="*/ 16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7" name="Freeform 842"/>
              <p:cNvSpPr>
                <a:spLocks/>
              </p:cNvSpPr>
              <p:nvPr/>
            </p:nvSpPr>
            <p:spPr bwMode="auto">
              <a:xfrm>
                <a:off x="3912" y="2344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0 w 16"/>
                  <a:gd name="T3" fmla="*/ 8 h 16"/>
                  <a:gd name="T4" fmla="*/ 8 w 16"/>
                  <a:gd name="T5" fmla="*/ 0 h 16"/>
                  <a:gd name="T6" fmla="*/ 16 w 16"/>
                  <a:gd name="T7" fmla="*/ 8 h 16"/>
                  <a:gd name="T8" fmla="*/ 8 w 16"/>
                  <a:gd name="T9" fmla="*/ 16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8" name="Freeform 843"/>
              <p:cNvSpPr>
                <a:spLocks/>
              </p:cNvSpPr>
              <p:nvPr/>
            </p:nvSpPr>
            <p:spPr bwMode="auto">
              <a:xfrm>
                <a:off x="3920" y="2328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0 w 16"/>
                  <a:gd name="T3" fmla="*/ 16 h 24"/>
                  <a:gd name="T4" fmla="*/ 0 w 16"/>
                  <a:gd name="T5" fmla="*/ 0 h 24"/>
                  <a:gd name="T6" fmla="*/ 16 w 16"/>
                  <a:gd name="T7" fmla="*/ 16 h 24"/>
                  <a:gd name="T8" fmla="*/ 8 w 16"/>
                  <a:gd name="T9" fmla="*/ 24 h 24"/>
                  <a:gd name="T10" fmla="*/ 8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24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6" y="16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9" name="Freeform 844"/>
              <p:cNvSpPr>
                <a:spLocks/>
              </p:cNvSpPr>
              <p:nvPr/>
            </p:nvSpPr>
            <p:spPr bwMode="auto">
              <a:xfrm>
                <a:off x="3920" y="2320"/>
                <a:ext cx="24" cy="24"/>
              </a:xfrm>
              <a:custGeom>
                <a:avLst/>
                <a:gdLst>
                  <a:gd name="T0" fmla="*/ 0 w 24"/>
                  <a:gd name="T1" fmla="*/ 8 h 24"/>
                  <a:gd name="T2" fmla="*/ 0 w 24"/>
                  <a:gd name="T3" fmla="*/ 8 h 24"/>
                  <a:gd name="T4" fmla="*/ 8 w 24"/>
                  <a:gd name="T5" fmla="*/ 0 h 24"/>
                  <a:gd name="T6" fmla="*/ 24 w 24"/>
                  <a:gd name="T7" fmla="*/ 8 h 24"/>
                  <a:gd name="T8" fmla="*/ 16 w 24"/>
                  <a:gd name="T9" fmla="*/ 24 h 24"/>
                  <a:gd name="T10" fmla="*/ 0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0" name="Freeform 845"/>
              <p:cNvSpPr>
                <a:spLocks/>
              </p:cNvSpPr>
              <p:nvPr/>
            </p:nvSpPr>
            <p:spPr bwMode="auto">
              <a:xfrm>
                <a:off x="3928" y="2312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0 w 16"/>
                  <a:gd name="T3" fmla="*/ 8 h 16"/>
                  <a:gd name="T4" fmla="*/ 8 w 16"/>
                  <a:gd name="T5" fmla="*/ 0 h 16"/>
                  <a:gd name="T6" fmla="*/ 16 w 16"/>
                  <a:gd name="T7" fmla="*/ 8 h 16"/>
                  <a:gd name="T8" fmla="*/ 16 w 16"/>
                  <a:gd name="T9" fmla="*/ 16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1" name="Freeform 846"/>
              <p:cNvSpPr>
                <a:spLocks/>
              </p:cNvSpPr>
              <p:nvPr/>
            </p:nvSpPr>
            <p:spPr bwMode="auto">
              <a:xfrm>
                <a:off x="3936" y="2304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0 w 16"/>
                  <a:gd name="T3" fmla="*/ 8 h 16"/>
                  <a:gd name="T4" fmla="*/ 8 w 16"/>
                  <a:gd name="T5" fmla="*/ 0 h 16"/>
                  <a:gd name="T6" fmla="*/ 16 w 16"/>
                  <a:gd name="T7" fmla="*/ 16 h 16"/>
                  <a:gd name="T8" fmla="*/ 8 w 16"/>
                  <a:gd name="T9" fmla="*/ 16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2" name="Freeform 847"/>
              <p:cNvSpPr>
                <a:spLocks/>
              </p:cNvSpPr>
              <p:nvPr/>
            </p:nvSpPr>
            <p:spPr bwMode="auto">
              <a:xfrm>
                <a:off x="3944" y="2296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0 w 16"/>
                  <a:gd name="T3" fmla="*/ 16 h 24"/>
                  <a:gd name="T4" fmla="*/ 0 w 16"/>
                  <a:gd name="T5" fmla="*/ 0 h 24"/>
                  <a:gd name="T6" fmla="*/ 16 w 16"/>
                  <a:gd name="T7" fmla="*/ 8 h 24"/>
                  <a:gd name="T8" fmla="*/ 8 w 16"/>
                  <a:gd name="T9" fmla="*/ 24 h 24"/>
                  <a:gd name="T10" fmla="*/ 8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24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6" y="8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3" name="Freeform 848"/>
              <p:cNvSpPr>
                <a:spLocks/>
              </p:cNvSpPr>
              <p:nvPr/>
            </p:nvSpPr>
            <p:spPr bwMode="auto">
              <a:xfrm>
                <a:off x="3944" y="2288"/>
                <a:ext cx="24" cy="16"/>
              </a:xfrm>
              <a:custGeom>
                <a:avLst/>
                <a:gdLst>
                  <a:gd name="T0" fmla="*/ 16 w 24"/>
                  <a:gd name="T1" fmla="*/ 16 h 16"/>
                  <a:gd name="T2" fmla="*/ 0 w 24"/>
                  <a:gd name="T3" fmla="*/ 8 h 16"/>
                  <a:gd name="T4" fmla="*/ 8 w 24"/>
                  <a:gd name="T5" fmla="*/ 0 h 16"/>
                  <a:gd name="T6" fmla="*/ 24 w 24"/>
                  <a:gd name="T7" fmla="*/ 8 h 16"/>
                  <a:gd name="T8" fmla="*/ 16 w 24"/>
                  <a:gd name="T9" fmla="*/ 16 h 16"/>
                  <a:gd name="T10" fmla="*/ 16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16" y="16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4" name="Freeform 849"/>
              <p:cNvSpPr>
                <a:spLocks/>
              </p:cNvSpPr>
              <p:nvPr/>
            </p:nvSpPr>
            <p:spPr bwMode="auto">
              <a:xfrm>
                <a:off x="3952" y="2280"/>
                <a:ext cx="16" cy="24"/>
              </a:xfrm>
              <a:custGeom>
                <a:avLst/>
                <a:gdLst>
                  <a:gd name="T0" fmla="*/ 0 w 16"/>
                  <a:gd name="T1" fmla="*/ 8 h 24"/>
                  <a:gd name="T2" fmla="*/ 0 w 16"/>
                  <a:gd name="T3" fmla="*/ 8 h 24"/>
                  <a:gd name="T4" fmla="*/ 8 w 16"/>
                  <a:gd name="T5" fmla="*/ 0 h 24"/>
                  <a:gd name="T6" fmla="*/ 16 w 16"/>
                  <a:gd name="T7" fmla="*/ 16 h 24"/>
                  <a:gd name="T8" fmla="*/ 16 w 16"/>
                  <a:gd name="T9" fmla="*/ 24 h 24"/>
                  <a:gd name="T10" fmla="*/ 0 w 16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16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5" name="Freeform 850"/>
              <p:cNvSpPr>
                <a:spLocks/>
              </p:cNvSpPr>
              <p:nvPr/>
            </p:nvSpPr>
            <p:spPr bwMode="auto">
              <a:xfrm>
                <a:off x="3960" y="2288"/>
                <a:ext cx="16" cy="8"/>
              </a:xfrm>
              <a:custGeom>
                <a:avLst/>
                <a:gdLst>
                  <a:gd name="T0" fmla="*/ 8 w 16"/>
                  <a:gd name="T1" fmla="*/ 8 h 8"/>
                  <a:gd name="T2" fmla="*/ 0 w 16"/>
                  <a:gd name="T3" fmla="*/ 0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0 h 8"/>
                  <a:gd name="T10" fmla="*/ 8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8" y="8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6" name="Freeform 851"/>
              <p:cNvSpPr>
                <a:spLocks/>
              </p:cNvSpPr>
              <p:nvPr/>
            </p:nvSpPr>
            <p:spPr bwMode="auto">
              <a:xfrm>
                <a:off x="3960" y="2272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8 h 16"/>
                  <a:gd name="T4" fmla="*/ 8 w 16"/>
                  <a:gd name="T5" fmla="*/ 0 h 16"/>
                  <a:gd name="T6" fmla="*/ 16 w 16"/>
                  <a:gd name="T7" fmla="*/ 16 h 16"/>
                  <a:gd name="T8" fmla="*/ 8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7" name="Freeform 852"/>
              <p:cNvSpPr>
                <a:spLocks/>
              </p:cNvSpPr>
              <p:nvPr/>
            </p:nvSpPr>
            <p:spPr bwMode="auto">
              <a:xfrm>
                <a:off x="3968" y="2272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0 w 16"/>
                  <a:gd name="T3" fmla="*/ 0 h 16"/>
                  <a:gd name="T4" fmla="*/ 8 w 16"/>
                  <a:gd name="T5" fmla="*/ 0 h 16"/>
                  <a:gd name="T6" fmla="*/ 16 w 16"/>
                  <a:gd name="T7" fmla="*/ 8 h 16"/>
                  <a:gd name="T8" fmla="*/ 8 w 16"/>
                  <a:gd name="T9" fmla="*/ 16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8" name="Freeform 853"/>
              <p:cNvSpPr>
                <a:spLocks/>
              </p:cNvSpPr>
              <p:nvPr/>
            </p:nvSpPr>
            <p:spPr bwMode="auto">
              <a:xfrm>
                <a:off x="3976" y="2264"/>
                <a:ext cx="8" cy="16"/>
              </a:xfrm>
              <a:custGeom>
                <a:avLst/>
                <a:gdLst>
                  <a:gd name="T0" fmla="*/ 0 w 8"/>
                  <a:gd name="T1" fmla="*/ 8 h 16"/>
                  <a:gd name="T2" fmla="*/ 0 w 8"/>
                  <a:gd name="T3" fmla="*/ 8 h 16"/>
                  <a:gd name="T4" fmla="*/ 8 w 8"/>
                  <a:gd name="T5" fmla="*/ 0 h 16"/>
                  <a:gd name="T6" fmla="*/ 8 w 8"/>
                  <a:gd name="T7" fmla="*/ 16 h 16"/>
                  <a:gd name="T8" fmla="*/ 8 w 8"/>
                  <a:gd name="T9" fmla="*/ 16 h 16"/>
                  <a:gd name="T10" fmla="*/ 0 w 8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9" name="Freeform 854"/>
              <p:cNvSpPr>
                <a:spLocks/>
              </p:cNvSpPr>
              <p:nvPr/>
            </p:nvSpPr>
            <p:spPr bwMode="auto">
              <a:xfrm>
                <a:off x="3976" y="2264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16 w 24"/>
                  <a:gd name="T3" fmla="*/ 0 h 24"/>
                  <a:gd name="T4" fmla="*/ 24 w 24"/>
                  <a:gd name="T5" fmla="*/ 8 h 24"/>
                  <a:gd name="T6" fmla="*/ 16 w 24"/>
                  <a:gd name="T7" fmla="*/ 24 h 24"/>
                  <a:gd name="T8" fmla="*/ 0 w 24"/>
                  <a:gd name="T9" fmla="*/ 16 h 24"/>
                  <a:gd name="T10" fmla="*/ 8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8" y="0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0" name="Freeform 855"/>
              <p:cNvSpPr>
                <a:spLocks/>
              </p:cNvSpPr>
              <p:nvPr/>
            </p:nvSpPr>
            <p:spPr bwMode="auto">
              <a:xfrm>
                <a:off x="3984" y="2272"/>
                <a:ext cx="24" cy="16"/>
              </a:xfrm>
              <a:custGeom>
                <a:avLst/>
                <a:gdLst>
                  <a:gd name="T0" fmla="*/ 16 w 24"/>
                  <a:gd name="T1" fmla="*/ 0 h 16"/>
                  <a:gd name="T2" fmla="*/ 16 w 24"/>
                  <a:gd name="T3" fmla="*/ 8 h 16"/>
                  <a:gd name="T4" fmla="*/ 24 w 24"/>
                  <a:gd name="T5" fmla="*/ 16 h 16"/>
                  <a:gd name="T6" fmla="*/ 8 w 24"/>
                  <a:gd name="T7" fmla="*/ 16 h 16"/>
                  <a:gd name="T8" fmla="*/ 0 w 24"/>
                  <a:gd name="T9" fmla="*/ 8 h 16"/>
                  <a:gd name="T10" fmla="*/ 16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16" y="0"/>
                    </a:moveTo>
                    <a:lnTo>
                      <a:pt x="16" y="8"/>
                    </a:lnTo>
                    <a:lnTo>
                      <a:pt x="24" y="16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1" name="Freeform 856"/>
              <p:cNvSpPr>
                <a:spLocks/>
              </p:cNvSpPr>
              <p:nvPr/>
            </p:nvSpPr>
            <p:spPr bwMode="auto">
              <a:xfrm>
                <a:off x="3992" y="2288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16 w 16"/>
                  <a:gd name="T3" fmla="*/ 0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2" name="Freeform 857"/>
              <p:cNvSpPr>
                <a:spLocks/>
              </p:cNvSpPr>
              <p:nvPr/>
            </p:nvSpPr>
            <p:spPr bwMode="auto">
              <a:xfrm>
                <a:off x="3992" y="2296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8 w 16"/>
                  <a:gd name="T3" fmla="*/ 0 h 16"/>
                  <a:gd name="T4" fmla="*/ 16 w 16"/>
                  <a:gd name="T5" fmla="*/ 8 h 16"/>
                  <a:gd name="T6" fmla="*/ 0 w 16"/>
                  <a:gd name="T7" fmla="*/ 16 h 16"/>
                  <a:gd name="T8" fmla="*/ 0 w 16"/>
                  <a:gd name="T9" fmla="*/ 8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3" name="Freeform 858"/>
              <p:cNvSpPr>
                <a:spLocks/>
              </p:cNvSpPr>
              <p:nvPr/>
            </p:nvSpPr>
            <p:spPr bwMode="auto">
              <a:xfrm>
                <a:off x="3992" y="2304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16 w 16"/>
                  <a:gd name="T3" fmla="*/ 0 h 16"/>
                  <a:gd name="T4" fmla="*/ 16 w 16"/>
                  <a:gd name="T5" fmla="*/ 16 h 16"/>
                  <a:gd name="T6" fmla="*/ 0 w 16"/>
                  <a:gd name="T7" fmla="*/ 16 h 16"/>
                  <a:gd name="T8" fmla="*/ 0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16" y="0"/>
                    </a:lnTo>
                    <a:lnTo>
                      <a:pt x="16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4" name="Freeform 859"/>
              <p:cNvSpPr>
                <a:spLocks/>
              </p:cNvSpPr>
              <p:nvPr/>
            </p:nvSpPr>
            <p:spPr bwMode="auto">
              <a:xfrm>
                <a:off x="3992" y="2320"/>
                <a:ext cx="24" cy="16"/>
              </a:xfrm>
              <a:custGeom>
                <a:avLst/>
                <a:gdLst>
                  <a:gd name="T0" fmla="*/ 0 w 24"/>
                  <a:gd name="T1" fmla="*/ 0 h 16"/>
                  <a:gd name="T2" fmla="*/ 16 w 24"/>
                  <a:gd name="T3" fmla="*/ 0 h 16"/>
                  <a:gd name="T4" fmla="*/ 24 w 24"/>
                  <a:gd name="T5" fmla="*/ 16 h 16"/>
                  <a:gd name="T6" fmla="*/ 8 w 24"/>
                  <a:gd name="T7" fmla="*/ 16 h 16"/>
                  <a:gd name="T8" fmla="*/ 0 w 24"/>
                  <a:gd name="T9" fmla="*/ 8 h 16"/>
                  <a:gd name="T10" fmla="*/ 0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0" y="0"/>
                    </a:moveTo>
                    <a:lnTo>
                      <a:pt x="16" y="0"/>
                    </a:lnTo>
                    <a:lnTo>
                      <a:pt x="24" y="16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5" name="Freeform 860"/>
              <p:cNvSpPr>
                <a:spLocks/>
              </p:cNvSpPr>
              <p:nvPr/>
            </p:nvSpPr>
            <p:spPr bwMode="auto">
              <a:xfrm>
                <a:off x="4000" y="2336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16 w 16"/>
                  <a:gd name="T3" fmla="*/ 0 h 16"/>
                  <a:gd name="T4" fmla="*/ 16 w 16"/>
                  <a:gd name="T5" fmla="*/ 16 h 16"/>
                  <a:gd name="T6" fmla="*/ 0 w 16"/>
                  <a:gd name="T7" fmla="*/ 16 h 16"/>
                  <a:gd name="T8" fmla="*/ 0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16" y="0"/>
                    </a:lnTo>
                    <a:lnTo>
                      <a:pt x="16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6" name="Freeform 861"/>
              <p:cNvSpPr>
                <a:spLocks/>
              </p:cNvSpPr>
              <p:nvPr/>
            </p:nvSpPr>
            <p:spPr bwMode="auto">
              <a:xfrm>
                <a:off x="4000" y="2344"/>
                <a:ext cx="24" cy="24"/>
              </a:xfrm>
              <a:custGeom>
                <a:avLst/>
                <a:gdLst>
                  <a:gd name="T0" fmla="*/ 0 w 24"/>
                  <a:gd name="T1" fmla="*/ 8 h 24"/>
                  <a:gd name="T2" fmla="*/ 16 w 24"/>
                  <a:gd name="T3" fmla="*/ 0 h 24"/>
                  <a:gd name="T4" fmla="*/ 24 w 24"/>
                  <a:gd name="T5" fmla="*/ 24 h 24"/>
                  <a:gd name="T6" fmla="*/ 8 w 24"/>
                  <a:gd name="T7" fmla="*/ 24 h 24"/>
                  <a:gd name="T8" fmla="*/ 0 w 24"/>
                  <a:gd name="T9" fmla="*/ 8 h 24"/>
                  <a:gd name="T10" fmla="*/ 0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8"/>
                    </a:moveTo>
                    <a:lnTo>
                      <a:pt x="16" y="0"/>
                    </a:lnTo>
                    <a:lnTo>
                      <a:pt x="24" y="24"/>
                    </a:lnTo>
                    <a:lnTo>
                      <a:pt x="8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7" name="Freeform 862"/>
              <p:cNvSpPr>
                <a:spLocks/>
              </p:cNvSpPr>
              <p:nvPr/>
            </p:nvSpPr>
            <p:spPr bwMode="auto">
              <a:xfrm>
                <a:off x="4008" y="2368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16 w 16"/>
                  <a:gd name="T3" fmla="*/ 0 h 16"/>
                  <a:gd name="T4" fmla="*/ 16 w 16"/>
                  <a:gd name="T5" fmla="*/ 16 h 16"/>
                  <a:gd name="T6" fmla="*/ 0 w 16"/>
                  <a:gd name="T7" fmla="*/ 16 h 16"/>
                  <a:gd name="T8" fmla="*/ 0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16" y="0"/>
                    </a:lnTo>
                    <a:lnTo>
                      <a:pt x="16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8" name="Freeform 863"/>
              <p:cNvSpPr>
                <a:spLocks/>
              </p:cNvSpPr>
              <p:nvPr/>
            </p:nvSpPr>
            <p:spPr bwMode="auto">
              <a:xfrm>
                <a:off x="4000" y="2376"/>
                <a:ext cx="24" cy="24"/>
              </a:xfrm>
              <a:custGeom>
                <a:avLst/>
                <a:gdLst>
                  <a:gd name="T0" fmla="*/ 24 w 24"/>
                  <a:gd name="T1" fmla="*/ 8 h 24"/>
                  <a:gd name="T2" fmla="*/ 24 w 24"/>
                  <a:gd name="T3" fmla="*/ 8 h 24"/>
                  <a:gd name="T4" fmla="*/ 16 w 24"/>
                  <a:gd name="T5" fmla="*/ 24 h 24"/>
                  <a:gd name="T6" fmla="*/ 0 w 24"/>
                  <a:gd name="T7" fmla="*/ 24 h 24"/>
                  <a:gd name="T8" fmla="*/ 8 w 24"/>
                  <a:gd name="T9" fmla="*/ 0 h 24"/>
                  <a:gd name="T10" fmla="*/ 24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8"/>
                    </a:moveTo>
                    <a:lnTo>
                      <a:pt x="24" y="8"/>
                    </a:lnTo>
                    <a:lnTo>
                      <a:pt x="16" y="24"/>
                    </a:lnTo>
                    <a:lnTo>
                      <a:pt x="0" y="24"/>
                    </a:lnTo>
                    <a:lnTo>
                      <a:pt x="8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9" name="Freeform 864"/>
              <p:cNvSpPr>
                <a:spLocks/>
              </p:cNvSpPr>
              <p:nvPr/>
            </p:nvSpPr>
            <p:spPr bwMode="auto">
              <a:xfrm>
                <a:off x="4000" y="2400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0 h 16"/>
                  <a:gd name="T4" fmla="*/ 16 w 16"/>
                  <a:gd name="T5" fmla="*/ 16 h 16"/>
                  <a:gd name="T6" fmla="*/ 0 w 16"/>
                  <a:gd name="T7" fmla="*/ 16 h 16"/>
                  <a:gd name="T8" fmla="*/ 0 w 16"/>
                  <a:gd name="T9" fmla="*/ 0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0"/>
                    </a:lnTo>
                    <a:lnTo>
                      <a:pt x="16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0" name="Freeform 865"/>
              <p:cNvSpPr>
                <a:spLocks/>
              </p:cNvSpPr>
              <p:nvPr/>
            </p:nvSpPr>
            <p:spPr bwMode="auto">
              <a:xfrm>
                <a:off x="3992" y="2408"/>
                <a:ext cx="24" cy="24"/>
              </a:xfrm>
              <a:custGeom>
                <a:avLst/>
                <a:gdLst>
                  <a:gd name="T0" fmla="*/ 24 w 24"/>
                  <a:gd name="T1" fmla="*/ 8 h 24"/>
                  <a:gd name="T2" fmla="*/ 24 w 24"/>
                  <a:gd name="T3" fmla="*/ 8 h 24"/>
                  <a:gd name="T4" fmla="*/ 16 w 24"/>
                  <a:gd name="T5" fmla="*/ 24 h 24"/>
                  <a:gd name="T6" fmla="*/ 0 w 24"/>
                  <a:gd name="T7" fmla="*/ 24 h 24"/>
                  <a:gd name="T8" fmla="*/ 8 w 24"/>
                  <a:gd name="T9" fmla="*/ 0 h 24"/>
                  <a:gd name="T10" fmla="*/ 24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8"/>
                    </a:moveTo>
                    <a:lnTo>
                      <a:pt x="24" y="8"/>
                    </a:lnTo>
                    <a:lnTo>
                      <a:pt x="16" y="24"/>
                    </a:lnTo>
                    <a:lnTo>
                      <a:pt x="0" y="24"/>
                    </a:lnTo>
                    <a:lnTo>
                      <a:pt x="8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1" name="Freeform 866"/>
              <p:cNvSpPr>
                <a:spLocks/>
              </p:cNvSpPr>
              <p:nvPr/>
            </p:nvSpPr>
            <p:spPr bwMode="auto">
              <a:xfrm>
                <a:off x="3992" y="2432"/>
                <a:ext cx="16" cy="24"/>
              </a:xfrm>
              <a:custGeom>
                <a:avLst/>
                <a:gdLst>
                  <a:gd name="T0" fmla="*/ 0 w 16"/>
                  <a:gd name="T1" fmla="*/ 0 h 24"/>
                  <a:gd name="T2" fmla="*/ 16 w 16"/>
                  <a:gd name="T3" fmla="*/ 0 h 24"/>
                  <a:gd name="T4" fmla="*/ 16 w 16"/>
                  <a:gd name="T5" fmla="*/ 24 h 24"/>
                  <a:gd name="T6" fmla="*/ 0 w 16"/>
                  <a:gd name="T7" fmla="*/ 16 h 24"/>
                  <a:gd name="T8" fmla="*/ 0 w 16"/>
                  <a:gd name="T9" fmla="*/ 0 h 24"/>
                  <a:gd name="T10" fmla="*/ 0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0"/>
                    </a:moveTo>
                    <a:lnTo>
                      <a:pt x="16" y="0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2" name="Freeform 867"/>
              <p:cNvSpPr>
                <a:spLocks/>
              </p:cNvSpPr>
              <p:nvPr/>
            </p:nvSpPr>
            <p:spPr bwMode="auto">
              <a:xfrm>
                <a:off x="3984" y="2448"/>
                <a:ext cx="24" cy="24"/>
              </a:xfrm>
              <a:custGeom>
                <a:avLst/>
                <a:gdLst>
                  <a:gd name="T0" fmla="*/ 24 w 24"/>
                  <a:gd name="T1" fmla="*/ 8 h 24"/>
                  <a:gd name="T2" fmla="*/ 24 w 24"/>
                  <a:gd name="T3" fmla="*/ 8 h 24"/>
                  <a:gd name="T4" fmla="*/ 16 w 24"/>
                  <a:gd name="T5" fmla="*/ 24 h 24"/>
                  <a:gd name="T6" fmla="*/ 0 w 24"/>
                  <a:gd name="T7" fmla="*/ 16 h 24"/>
                  <a:gd name="T8" fmla="*/ 8 w 24"/>
                  <a:gd name="T9" fmla="*/ 0 h 24"/>
                  <a:gd name="T10" fmla="*/ 24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8"/>
                    </a:moveTo>
                    <a:lnTo>
                      <a:pt x="24" y="8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3" name="Freeform 868"/>
              <p:cNvSpPr>
                <a:spLocks/>
              </p:cNvSpPr>
              <p:nvPr/>
            </p:nvSpPr>
            <p:spPr bwMode="auto">
              <a:xfrm>
                <a:off x="3976" y="2464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24 w 24"/>
                  <a:gd name="T3" fmla="*/ 8 h 24"/>
                  <a:gd name="T4" fmla="*/ 16 w 24"/>
                  <a:gd name="T5" fmla="*/ 24 h 24"/>
                  <a:gd name="T6" fmla="*/ 0 w 24"/>
                  <a:gd name="T7" fmla="*/ 24 h 24"/>
                  <a:gd name="T8" fmla="*/ 8 w 24"/>
                  <a:gd name="T9" fmla="*/ 0 h 24"/>
                  <a:gd name="T10" fmla="*/ 8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8" y="0"/>
                    </a:moveTo>
                    <a:lnTo>
                      <a:pt x="24" y="8"/>
                    </a:lnTo>
                    <a:lnTo>
                      <a:pt x="16" y="24"/>
                    </a:lnTo>
                    <a:lnTo>
                      <a:pt x="0" y="2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4" name="Freeform 869"/>
              <p:cNvSpPr>
                <a:spLocks/>
              </p:cNvSpPr>
              <p:nvPr/>
            </p:nvSpPr>
            <p:spPr bwMode="auto">
              <a:xfrm>
                <a:off x="3968" y="2488"/>
                <a:ext cx="24" cy="16"/>
              </a:xfrm>
              <a:custGeom>
                <a:avLst/>
                <a:gdLst>
                  <a:gd name="T0" fmla="*/ 24 w 24"/>
                  <a:gd name="T1" fmla="*/ 0 h 16"/>
                  <a:gd name="T2" fmla="*/ 24 w 24"/>
                  <a:gd name="T3" fmla="*/ 0 h 16"/>
                  <a:gd name="T4" fmla="*/ 16 w 24"/>
                  <a:gd name="T5" fmla="*/ 16 h 16"/>
                  <a:gd name="T6" fmla="*/ 0 w 24"/>
                  <a:gd name="T7" fmla="*/ 8 h 16"/>
                  <a:gd name="T8" fmla="*/ 8 w 24"/>
                  <a:gd name="T9" fmla="*/ 0 h 16"/>
                  <a:gd name="T10" fmla="*/ 24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24" y="0"/>
                    </a:moveTo>
                    <a:lnTo>
                      <a:pt x="24" y="0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5" name="Freeform 870"/>
              <p:cNvSpPr>
                <a:spLocks/>
              </p:cNvSpPr>
              <p:nvPr/>
            </p:nvSpPr>
            <p:spPr bwMode="auto">
              <a:xfrm>
                <a:off x="3960" y="2496"/>
                <a:ext cx="24" cy="24"/>
              </a:xfrm>
              <a:custGeom>
                <a:avLst/>
                <a:gdLst>
                  <a:gd name="T0" fmla="*/ 24 w 24"/>
                  <a:gd name="T1" fmla="*/ 8 h 24"/>
                  <a:gd name="T2" fmla="*/ 24 w 24"/>
                  <a:gd name="T3" fmla="*/ 8 h 24"/>
                  <a:gd name="T4" fmla="*/ 8 w 24"/>
                  <a:gd name="T5" fmla="*/ 24 h 24"/>
                  <a:gd name="T6" fmla="*/ 0 w 24"/>
                  <a:gd name="T7" fmla="*/ 16 h 24"/>
                  <a:gd name="T8" fmla="*/ 16 w 24"/>
                  <a:gd name="T9" fmla="*/ 0 h 24"/>
                  <a:gd name="T10" fmla="*/ 24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8"/>
                    </a:moveTo>
                    <a:lnTo>
                      <a:pt x="24" y="8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16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6" name="Freeform 871"/>
              <p:cNvSpPr>
                <a:spLocks/>
              </p:cNvSpPr>
              <p:nvPr/>
            </p:nvSpPr>
            <p:spPr bwMode="auto">
              <a:xfrm>
                <a:off x="3944" y="2512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24 w 24"/>
                  <a:gd name="T3" fmla="*/ 8 h 24"/>
                  <a:gd name="T4" fmla="*/ 16 w 24"/>
                  <a:gd name="T5" fmla="*/ 24 h 24"/>
                  <a:gd name="T6" fmla="*/ 0 w 24"/>
                  <a:gd name="T7" fmla="*/ 8 h 24"/>
                  <a:gd name="T8" fmla="*/ 16 w 24"/>
                  <a:gd name="T9" fmla="*/ 0 h 24"/>
                  <a:gd name="T10" fmla="*/ 16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0"/>
                    </a:moveTo>
                    <a:lnTo>
                      <a:pt x="24" y="8"/>
                    </a:lnTo>
                    <a:lnTo>
                      <a:pt x="16" y="24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7" name="Freeform 872"/>
              <p:cNvSpPr>
                <a:spLocks/>
              </p:cNvSpPr>
              <p:nvPr/>
            </p:nvSpPr>
            <p:spPr bwMode="auto">
              <a:xfrm>
                <a:off x="3928" y="2520"/>
                <a:ext cx="32" cy="32"/>
              </a:xfrm>
              <a:custGeom>
                <a:avLst/>
                <a:gdLst>
                  <a:gd name="T0" fmla="*/ 32 w 32"/>
                  <a:gd name="T1" fmla="*/ 16 h 32"/>
                  <a:gd name="T2" fmla="*/ 32 w 32"/>
                  <a:gd name="T3" fmla="*/ 16 h 32"/>
                  <a:gd name="T4" fmla="*/ 8 w 32"/>
                  <a:gd name="T5" fmla="*/ 32 h 32"/>
                  <a:gd name="T6" fmla="*/ 0 w 32"/>
                  <a:gd name="T7" fmla="*/ 16 h 32"/>
                  <a:gd name="T8" fmla="*/ 24 w 32"/>
                  <a:gd name="T9" fmla="*/ 0 h 32"/>
                  <a:gd name="T10" fmla="*/ 32 w 32"/>
                  <a:gd name="T11" fmla="*/ 16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32" y="16"/>
                    </a:moveTo>
                    <a:lnTo>
                      <a:pt x="32" y="16"/>
                    </a:lnTo>
                    <a:lnTo>
                      <a:pt x="8" y="32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32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8" name="Freeform 873"/>
              <p:cNvSpPr>
                <a:spLocks/>
              </p:cNvSpPr>
              <p:nvPr/>
            </p:nvSpPr>
            <p:spPr bwMode="auto">
              <a:xfrm>
                <a:off x="3920" y="2536"/>
                <a:ext cx="16" cy="24"/>
              </a:xfrm>
              <a:custGeom>
                <a:avLst/>
                <a:gdLst>
                  <a:gd name="T0" fmla="*/ 8 w 16"/>
                  <a:gd name="T1" fmla="*/ 0 h 24"/>
                  <a:gd name="T2" fmla="*/ 16 w 16"/>
                  <a:gd name="T3" fmla="*/ 16 h 24"/>
                  <a:gd name="T4" fmla="*/ 8 w 16"/>
                  <a:gd name="T5" fmla="*/ 24 h 24"/>
                  <a:gd name="T6" fmla="*/ 0 w 16"/>
                  <a:gd name="T7" fmla="*/ 8 h 24"/>
                  <a:gd name="T8" fmla="*/ 8 w 16"/>
                  <a:gd name="T9" fmla="*/ 0 h 24"/>
                  <a:gd name="T10" fmla="*/ 8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0"/>
                    </a:moveTo>
                    <a:lnTo>
                      <a:pt x="16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9" name="Freeform 874"/>
              <p:cNvSpPr>
                <a:spLocks/>
              </p:cNvSpPr>
              <p:nvPr/>
            </p:nvSpPr>
            <p:spPr bwMode="auto">
              <a:xfrm>
                <a:off x="3896" y="2544"/>
                <a:ext cx="32" cy="32"/>
              </a:xfrm>
              <a:custGeom>
                <a:avLst/>
                <a:gdLst>
                  <a:gd name="T0" fmla="*/ 24 w 32"/>
                  <a:gd name="T1" fmla="*/ 0 h 32"/>
                  <a:gd name="T2" fmla="*/ 32 w 32"/>
                  <a:gd name="T3" fmla="*/ 16 h 32"/>
                  <a:gd name="T4" fmla="*/ 16 w 32"/>
                  <a:gd name="T5" fmla="*/ 32 h 32"/>
                  <a:gd name="T6" fmla="*/ 0 w 32"/>
                  <a:gd name="T7" fmla="*/ 16 h 32"/>
                  <a:gd name="T8" fmla="*/ 24 w 32"/>
                  <a:gd name="T9" fmla="*/ 0 h 32"/>
                  <a:gd name="T10" fmla="*/ 24 w 32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24" y="0"/>
                    </a:moveTo>
                    <a:lnTo>
                      <a:pt x="32" y="16"/>
                    </a:lnTo>
                    <a:lnTo>
                      <a:pt x="16" y="32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0" name="Freeform 875"/>
              <p:cNvSpPr>
                <a:spLocks/>
              </p:cNvSpPr>
              <p:nvPr/>
            </p:nvSpPr>
            <p:spPr bwMode="auto">
              <a:xfrm>
                <a:off x="3880" y="2560"/>
                <a:ext cx="32" cy="24"/>
              </a:xfrm>
              <a:custGeom>
                <a:avLst/>
                <a:gdLst>
                  <a:gd name="T0" fmla="*/ 32 w 32"/>
                  <a:gd name="T1" fmla="*/ 16 h 24"/>
                  <a:gd name="T2" fmla="*/ 24 w 32"/>
                  <a:gd name="T3" fmla="*/ 16 h 24"/>
                  <a:gd name="T4" fmla="*/ 0 w 32"/>
                  <a:gd name="T5" fmla="*/ 24 h 24"/>
                  <a:gd name="T6" fmla="*/ 0 w 32"/>
                  <a:gd name="T7" fmla="*/ 8 h 24"/>
                  <a:gd name="T8" fmla="*/ 24 w 32"/>
                  <a:gd name="T9" fmla="*/ 0 h 24"/>
                  <a:gd name="T10" fmla="*/ 32 w 32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32" y="16"/>
                    </a:moveTo>
                    <a:lnTo>
                      <a:pt x="24" y="16"/>
                    </a:lnTo>
                    <a:lnTo>
                      <a:pt x="0" y="24"/>
                    </a:lnTo>
                    <a:lnTo>
                      <a:pt x="0" y="8"/>
                    </a:lnTo>
                    <a:lnTo>
                      <a:pt x="24" y="0"/>
                    </a:lnTo>
                    <a:lnTo>
                      <a:pt x="32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1" name="Freeform 876"/>
              <p:cNvSpPr>
                <a:spLocks/>
              </p:cNvSpPr>
              <p:nvPr/>
            </p:nvSpPr>
            <p:spPr bwMode="auto">
              <a:xfrm>
                <a:off x="3856" y="2568"/>
                <a:ext cx="24" cy="16"/>
              </a:xfrm>
              <a:custGeom>
                <a:avLst/>
                <a:gdLst>
                  <a:gd name="T0" fmla="*/ 24 w 24"/>
                  <a:gd name="T1" fmla="*/ 16 h 16"/>
                  <a:gd name="T2" fmla="*/ 24 w 24"/>
                  <a:gd name="T3" fmla="*/ 16 h 16"/>
                  <a:gd name="T4" fmla="*/ 8 w 24"/>
                  <a:gd name="T5" fmla="*/ 16 h 16"/>
                  <a:gd name="T6" fmla="*/ 0 w 24"/>
                  <a:gd name="T7" fmla="*/ 0 h 16"/>
                  <a:gd name="T8" fmla="*/ 24 w 24"/>
                  <a:gd name="T9" fmla="*/ 0 h 16"/>
                  <a:gd name="T10" fmla="*/ 24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24" y="16"/>
                    </a:moveTo>
                    <a:lnTo>
                      <a:pt x="24" y="16"/>
                    </a:lnTo>
                    <a:lnTo>
                      <a:pt x="8" y="16"/>
                    </a:lnTo>
                    <a:lnTo>
                      <a:pt x="0" y="0"/>
                    </a:lnTo>
                    <a:lnTo>
                      <a:pt x="24" y="0"/>
                    </a:lnTo>
                    <a:lnTo>
                      <a:pt x="24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2" name="Freeform 877"/>
              <p:cNvSpPr>
                <a:spLocks/>
              </p:cNvSpPr>
              <p:nvPr/>
            </p:nvSpPr>
            <p:spPr bwMode="auto">
              <a:xfrm>
                <a:off x="3840" y="2568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24 w 24"/>
                  <a:gd name="T3" fmla="*/ 16 h 24"/>
                  <a:gd name="T4" fmla="*/ 8 w 24"/>
                  <a:gd name="T5" fmla="*/ 24 h 24"/>
                  <a:gd name="T6" fmla="*/ 0 w 24"/>
                  <a:gd name="T7" fmla="*/ 16 h 24"/>
                  <a:gd name="T8" fmla="*/ 16 w 24"/>
                  <a:gd name="T9" fmla="*/ 8 h 24"/>
                  <a:gd name="T10" fmla="*/ 16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0"/>
                    </a:moveTo>
                    <a:lnTo>
                      <a:pt x="24" y="16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16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3" name="Freeform 878"/>
              <p:cNvSpPr>
                <a:spLocks/>
              </p:cNvSpPr>
              <p:nvPr/>
            </p:nvSpPr>
            <p:spPr bwMode="auto">
              <a:xfrm>
                <a:off x="3824" y="2584"/>
                <a:ext cx="24" cy="16"/>
              </a:xfrm>
              <a:custGeom>
                <a:avLst/>
                <a:gdLst>
                  <a:gd name="T0" fmla="*/ 24 w 24"/>
                  <a:gd name="T1" fmla="*/ 8 h 16"/>
                  <a:gd name="T2" fmla="*/ 24 w 24"/>
                  <a:gd name="T3" fmla="*/ 16 h 16"/>
                  <a:gd name="T4" fmla="*/ 0 w 24"/>
                  <a:gd name="T5" fmla="*/ 16 h 16"/>
                  <a:gd name="T6" fmla="*/ 0 w 24"/>
                  <a:gd name="T7" fmla="*/ 0 h 16"/>
                  <a:gd name="T8" fmla="*/ 16 w 24"/>
                  <a:gd name="T9" fmla="*/ 0 h 16"/>
                  <a:gd name="T10" fmla="*/ 24 w 24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24" y="8"/>
                    </a:moveTo>
                    <a:lnTo>
                      <a:pt x="24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4" name="Freeform 879"/>
              <p:cNvSpPr>
                <a:spLocks/>
              </p:cNvSpPr>
              <p:nvPr/>
            </p:nvSpPr>
            <p:spPr bwMode="auto">
              <a:xfrm>
                <a:off x="3816" y="2584"/>
                <a:ext cx="8" cy="16"/>
              </a:xfrm>
              <a:custGeom>
                <a:avLst/>
                <a:gdLst>
                  <a:gd name="T0" fmla="*/ 8 w 8"/>
                  <a:gd name="T1" fmla="*/ 16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5" name="Freeform 880"/>
              <p:cNvSpPr>
                <a:spLocks/>
              </p:cNvSpPr>
              <p:nvPr/>
            </p:nvSpPr>
            <p:spPr bwMode="auto">
              <a:xfrm>
                <a:off x="3800" y="2584"/>
                <a:ext cx="16" cy="24"/>
              </a:xfrm>
              <a:custGeom>
                <a:avLst/>
                <a:gdLst>
                  <a:gd name="T0" fmla="*/ 16 w 16"/>
                  <a:gd name="T1" fmla="*/ 0 h 24"/>
                  <a:gd name="T2" fmla="*/ 16 w 16"/>
                  <a:gd name="T3" fmla="*/ 16 h 24"/>
                  <a:gd name="T4" fmla="*/ 0 w 16"/>
                  <a:gd name="T5" fmla="*/ 24 h 24"/>
                  <a:gd name="T6" fmla="*/ 0 w 16"/>
                  <a:gd name="T7" fmla="*/ 8 h 24"/>
                  <a:gd name="T8" fmla="*/ 8 w 16"/>
                  <a:gd name="T9" fmla="*/ 0 h 24"/>
                  <a:gd name="T10" fmla="*/ 16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16" y="0"/>
                    </a:moveTo>
                    <a:lnTo>
                      <a:pt x="16" y="16"/>
                    </a:lnTo>
                    <a:lnTo>
                      <a:pt x="0" y="24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6" name="Freeform 881"/>
              <p:cNvSpPr>
                <a:spLocks/>
              </p:cNvSpPr>
              <p:nvPr/>
            </p:nvSpPr>
            <p:spPr bwMode="auto">
              <a:xfrm>
                <a:off x="3784" y="2592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16 w 16"/>
                  <a:gd name="T3" fmla="*/ 16 h 16"/>
                  <a:gd name="T4" fmla="*/ 0 w 16"/>
                  <a:gd name="T5" fmla="*/ 16 h 16"/>
                  <a:gd name="T6" fmla="*/ 0 w 16"/>
                  <a:gd name="T7" fmla="*/ 0 h 16"/>
                  <a:gd name="T8" fmla="*/ 16 w 16"/>
                  <a:gd name="T9" fmla="*/ 0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16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7" name="Freeform 882"/>
              <p:cNvSpPr>
                <a:spLocks/>
              </p:cNvSpPr>
              <p:nvPr/>
            </p:nvSpPr>
            <p:spPr bwMode="auto">
              <a:xfrm>
                <a:off x="3784" y="2592"/>
                <a:ext cx="1" cy="16"/>
              </a:xfrm>
              <a:custGeom>
                <a:avLst/>
                <a:gdLst>
                  <a:gd name="T0" fmla="*/ 0 w 1"/>
                  <a:gd name="T1" fmla="*/ 0 h 16"/>
                  <a:gd name="T2" fmla="*/ 0 w 1"/>
                  <a:gd name="T3" fmla="*/ 16 h 16"/>
                  <a:gd name="T4" fmla="*/ 0 w 1"/>
                  <a:gd name="T5" fmla="*/ 16 h 16"/>
                  <a:gd name="T6" fmla="*/ 0 w 1"/>
                  <a:gd name="T7" fmla="*/ 0 h 16"/>
                  <a:gd name="T8" fmla="*/ 0 w 1"/>
                  <a:gd name="T9" fmla="*/ 0 h 16"/>
                  <a:gd name="T10" fmla="*/ 0 w 1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6"/>
                  <a:gd name="T20" fmla="*/ 1 w 1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6">
                    <a:moveTo>
                      <a:pt x="0" y="0"/>
                    </a:move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8" name="Freeform 883"/>
              <p:cNvSpPr>
                <a:spLocks/>
              </p:cNvSpPr>
              <p:nvPr/>
            </p:nvSpPr>
            <p:spPr bwMode="auto">
              <a:xfrm>
                <a:off x="3776" y="2592"/>
                <a:ext cx="8" cy="16"/>
              </a:xfrm>
              <a:custGeom>
                <a:avLst/>
                <a:gdLst>
                  <a:gd name="T0" fmla="*/ 8 w 8"/>
                  <a:gd name="T1" fmla="*/ 0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0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9" name="Freeform 884"/>
              <p:cNvSpPr>
                <a:spLocks/>
              </p:cNvSpPr>
              <p:nvPr/>
            </p:nvSpPr>
            <p:spPr bwMode="auto">
              <a:xfrm>
                <a:off x="3768" y="2584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0 w 16"/>
                  <a:gd name="T3" fmla="*/ 24 h 24"/>
                  <a:gd name="T4" fmla="*/ 0 w 16"/>
                  <a:gd name="T5" fmla="*/ 16 h 24"/>
                  <a:gd name="T6" fmla="*/ 8 w 16"/>
                  <a:gd name="T7" fmla="*/ 0 h 24"/>
                  <a:gd name="T8" fmla="*/ 16 w 16"/>
                  <a:gd name="T9" fmla="*/ 8 h 24"/>
                  <a:gd name="T10" fmla="*/ 8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24"/>
                    </a:moveTo>
                    <a:lnTo>
                      <a:pt x="0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0" name="Freeform 885"/>
              <p:cNvSpPr>
                <a:spLocks/>
              </p:cNvSpPr>
              <p:nvPr/>
            </p:nvSpPr>
            <p:spPr bwMode="auto">
              <a:xfrm>
                <a:off x="3760" y="2592"/>
                <a:ext cx="16" cy="8"/>
              </a:xfrm>
              <a:custGeom>
                <a:avLst/>
                <a:gdLst>
                  <a:gd name="T0" fmla="*/ 8 w 16"/>
                  <a:gd name="T1" fmla="*/ 8 h 8"/>
                  <a:gd name="T2" fmla="*/ 0 w 16"/>
                  <a:gd name="T3" fmla="*/ 0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0 h 8"/>
                  <a:gd name="T10" fmla="*/ 8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8" y="8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1" name="Freeform 886"/>
              <p:cNvSpPr>
                <a:spLocks/>
              </p:cNvSpPr>
              <p:nvPr/>
            </p:nvSpPr>
            <p:spPr bwMode="auto">
              <a:xfrm>
                <a:off x="3760" y="2576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0 w 16"/>
                  <a:gd name="T3" fmla="*/ 16 h 16"/>
                  <a:gd name="T4" fmla="*/ 0 w 16"/>
                  <a:gd name="T5" fmla="*/ 0 h 16"/>
                  <a:gd name="T6" fmla="*/ 16 w 16"/>
                  <a:gd name="T7" fmla="*/ 0 h 16"/>
                  <a:gd name="T8" fmla="*/ 16 w 16"/>
                  <a:gd name="T9" fmla="*/ 16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2" name="Freeform 887"/>
              <p:cNvSpPr>
                <a:spLocks/>
              </p:cNvSpPr>
              <p:nvPr/>
            </p:nvSpPr>
            <p:spPr bwMode="auto">
              <a:xfrm>
                <a:off x="3760" y="2568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3" name="Freeform 888"/>
              <p:cNvSpPr>
                <a:spLocks/>
              </p:cNvSpPr>
              <p:nvPr/>
            </p:nvSpPr>
            <p:spPr bwMode="auto">
              <a:xfrm>
                <a:off x="3760" y="2560"/>
                <a:ext cx="24" cy="16"/>
              </a:xfrm>
              <a:custGeom>
                <a:avLst/>
                <a:gdLst>
                  <a:gd name="T0" fmla="*/ 0 w 24"/>
                  <a:gd name="T1" fmla="*/ 8 h 16"/>
                  <a:gd name="T2" fmla="*/ 0 w 24"/>
                  <a:gd name="T3" fmla="*/ 8 h 16"/>
                  <a:gd name="T4" fmla="*/ 8 w 24"/>
                  <a:gd name="T5" fmla="*/ 0 h 16"/>
                  <a:gd name="T6" fmla="*/ 24 w 24"/>
                  <a:gd name="T7" fmla="*/ 8 h 16"/>
                  <a:gd name="T8" fmla="*/ 16 w 24"/>
                  <a:gd name="T9" fmla="*/ 16 h 16"/>
                  <a:gd name="T10" fmla="*/ 0 w 24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4" name="Freeform 889"/>
              <p:cNvSpPr>
                <a:spLocks/>
              </p:cNvSpPr>
              <p:nvPr/>
            </p:nvSpPr>
            <p:spPr bwMode="auto">
              <a:xfrm>
                <a:off x="3768" y="2544"/>
                <a:ext cx="24" cy="24"/>
              </a:xfrm>
              <a:custGeom>
                <a:avLst/>
                <a:gdLst>
                  <a:gd name="T0" fmla="*/ 16 w 24"/>
                  <a:gd name="T1" fmla="*/ 24 h 24"/>
                  <a:gd name="T2" fmla="*/ 0 w 24"/>
                  <a:gd name="T3" fmla="*/ 16 h 24"/>
                  <a:gd name="T4" fmla="*/ 8 w 24"/>
                  <a:gd name="T5" fmla="*/ 0 h 24"/>
                  <a:gd name="T6" fmla="*/ 24 w 24"/>
                  <a:gd name="T7" fmla="*/ 16 h 24"/>
                  <a:gd name="T8" fmla="*/ 16 w 24"/>
                  <a:gd name="T9" fmla="*/ 24 h 24"/>
                  <a:gd name="T10" fmla="*/ 16 w 24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24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24" y="16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5" name="Freeform 890"/>
              <p:cNvSpPr>
                <a:spLocks/>
              </p:cNvSpPr>
              <p:nvPr/>
            </p:nvSpPr>
            <p:spPr bwMode="auto">
              <a:xfrm>
                <a:off x="3776" y="2536"/>
                <a:ext cx="24" cy="24"/>
              </a:xfrm>
              <a:custGeom>
                <a:avLst/>
                <a:gdLst>
                  <a:gd name="T0" fmla="*/ 0 w 24"/>
                  <a:gd name="T1" fmla="*/ 8 h 24"/>
                  <a:gd name="T2" fmla="*/ 0 w 24"/>
                  <a:gd name="T3" fmla="*/ 8 h 24"/>
                  <a:gd name="T4" fmla="*/ 8 w 24"/>
                  <a:gd name="T5" fmla="*/ 0 h 24"/>
                  <a:gd name="T6" fmla="*/ 24 w 24"/>
                  <a:gd name="T7" fmla="*/ 8 h 24"/>
                  <a:gd name="T8" fmla="*/ 8 w 24"/>
                  <a:gd name="T9" fmla="*/ 24 h 24"/>
                  <a:gd name="T10" fmla="*/ 0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8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" name="Freeform 891"/>
              <p:cNvSpPr>
                <a:spLocks/>
              </p:cNvSpPr>
              <p:nvPr/>
            </p:nvSpPr>
            <p:spPr bwMode="auto">
              <a:xfrm>
                <a:off x="3784" y="2512"/>
                <a:ext cx="32" cy="32"/>
              </a:xfrm>
              <a:custGeom>
                <a:avLst/>
                <a:gdLst>
                  <a:gd name="T0" fmla="*/ 16 w 32"/>
                  <a:gd name="T1" fmla="*/ 32 h 32"/>
                  <a:gd name="T2" fmla="*/ 0 w 32"/>
                  <a:gd name="T3" fmla="*/ 24 h 32"/>
                  <a:gd name="T4" fmla="*/ 16 w 32"/>
                  <a:gd name="T5" fmla="*/ 0 h 32"/>
                  <a:gd name="T6" fmla="*/ 32 w 32"/>
                  <a:gd name="T7" fmla="*/ 16 h 32"/>
                  <a:gd name="T8" fmla="*/ 16 w 32"/>
                  <a:gd name="T9" fmla="*/ 32 h 32"/>
                  <a:gd name="T10" fmla="*/ 16 w 32"/>
                  <a:gd name="T11" fmla="*/ 32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16" y="32"/>
                    </a:moveTo>
                    <a:lnTo>
                      <a:pt x="0" y="24"/>
                    </a:lnTo>
                    <a:lnTo>
                      <a:pt x="16" y="0"/>
                    </a:lnTo>
                    <a:lnTo>
                      <a:pt x="32" y="16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" name="Freeform 892"/>
              <p:cNvSpPr>
                <a:spLocks/>
              </p:cNvSpPr>
              <p:nvPr/>
            </p:nvSpPr>
            <p:spPr bwMode="auto">
              <a:xfrm>
                <a:off x="3800" y="2496"/>
                <a:ext cx="32" cy="32"/>
              </a:xfrm>
              <a:custGeom>
                <a:avLst/>
                <a:gdLst>
                  <a:gd name="T0" fmla="*/ 0 w 32"/>
                  <a:gd name="T1" fmla="*/ 16 h 32"/>
                  <a:gd name="T2" fmla="*/ 0 w 32"/>
                  <a:gd name="T3" fmla="*/ 16 h 32"/>
                  <a:gd name="T4" fmla="*/ 16 w 32"/>
                  <a:gd name="T5" fmla="*/ 0 h 32"/>
                  <a:gd name="T6" fmla="*/ 32 w 32"/>
                  <a:gd name="T7" fmla="*/ 16 h 32"/>
                  <a:gd name="T8" fmla="*/ 8 w 32"/>
                  <a:gd name="T9" fmla="*/ 32 h 32"/>
                  <a:gd name="T10" fmla="*/ 0 w 32"/>
                  <a:gd name="T11" fmla="*/ 16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0" y="16"/>
                    </a:moveTo>
                    <a:lnTo>
                      <a:pt x="0" y="16"/>
                    </a:lnTo>
                    <a:lnTo>
                      <a:pt x="16" y="0"/>
                    </a:lnTo>
                    <a:lnTo>
                      <a:pt x="32" y="16"/>
                    </a:lnTo>
                    <a:lnTo>
                      <a:pt x="8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" name="Freeform 893"/>
              <p:cNvSpPr>
                <a:spLocks/>
              </p:cNvSpPr>
              <p:nvPr/>
            </p:nvSpPr>
            <p:spPr bwMode="auto">
              <a:xfrm>
                <a:off x="3336" y="2200"/>
                <a:ext cx="456" cy="352"/>
              </a:xfrm>
              <a:custGeom>
                <a:avLst/>
                <a:gdLst>
                  <a:gd name="T0" fmla="*/ 112 w 456"/>
                  <a:gd name="T1" fmla="*/ 296 h 352"/>
                  <a:gd name="T2" fmla="*/ 128 w 456"/>
                  <a:gd name="T3" fmla="*/ 296 h 352"/>
                  <a:gd name="T4" fmla="*/ 152 w 456"/>
                  <a:gd name="T5" fmla="*/ 280 h 352"/>
                  <a:gd name="T6" fmla="*/ 184 w 456"/>
                  <a:gd name="T7" fmla="*/ 264 h 352"/>
                  <a:gd name="T8" fmla="*/ 208 w 456"/>
                  <a:gd name="T9" fmla="*/ 256 h 352"/>
                  <a:gd name="T10" fmla="*/ 240 w 456"/>
                  <a:gd name="T11" fmla="*/ 240 h 352"/>
                  <a:gd name="T12" fmla="*/ 280 w 456"/>
                  <a:gd name="T13" fmla="*/ 216 h 352"/>
                  <a:gd name="T14" fmla="*/ 296 w 456"/>
                  <a:gd name="T15" fmla="*/ 208 h 352"/>
                  <a:gd name="T16" fmla="*/ 320 w 456"/>
                  <a:gd name="T17" fmla="*/ 208 h 352"/>
                  <a:gd name="T18" fmla="*/ 328 w 456"/>
                  <a:gd name="T19" fmla="*/ 208 h 352"/>
                  <a:gd name="T20" fmla="*/ 336 w 456"/>
                  <a:gd name="T21" fmla="*/ 208 h 352"/>
                  <a:gd name="T22" fmla="*/ 336 w 456"/>
                  <a:gd name="T23" fmla="*/ 224 h 352"/>
                  <a:gd name="T24" fmla="*/ 328 w 456"/>
                  <a:gd name="T25" fmla="*/ 224 h 352"/>
                  <a:gd name="T26" fmla="*/ 312 w 456"/>
                  <a:gd name="T27" fmla="*/ 240 h 352"/>
                  <a:gd name="T28" fmla="*/ 296 w 456"/>
                  <a:gd name="T29" fmla="*/ 264 h 352"/>
                  <a:gd name="T30" fmla="*/ 288 w 456"/>
                  <a:gd name="T31" fmla="*/ 280 h 352"/>
                  <a:gd name="T32" fmla="*/ 280 w 456"/>
                  <a:gd name="T33" fmla="*/ 296 h 352"/>
                  <a:gd name="T34" fmla="*/ 272 w 456"/>
                  <a:gd name="T35" fmla="*/ 312 h 352"/>
                  <a:gd name="T36" fmla="*/ 264 w 456"/>
                  <a:gd name="T37" fmla="*/ 328 h 352"/>
                  <a:gd name="T38" fmla="*/ 272 w 456"/>
                  <a:gd name="T39" fmla="*/ 344 h 352"/>
                  <a:gd name="T40" fmla="*/ 288 w 456"/>
                  <a:gd name="T41" fmla="*/ 352 h 352"/>
                  <a:gd name="T42" fmla="*/ 304 w 456"/>
                  <a:gd name="T43" fmla="*/ 352 h 352"/>
                  <a:gd name="T44" fmla="*/ 336 w 456"/>
                  <a:gd name="T45" fmla="*/ 352 h 352"/>
                  <a:gd name="T46" fmla="*/ 360 w 456"/>
                  <a:gd name="T47" fmla="*/ 344 h 352"/>
                  <a:gd name="T48" fmla="*/ 384 w 456"/>
                  <a:gd name="T49" fmla="*/ 336 h 352"/>
                  <a:gd name="T50" fmla="*/ 400 w 456"/>
                  <a:gd name="T51" fmla="*/ 320 h 352"/>
                  <a:gd name="T52" fmla="*/ 424 w 456"/>
                  <a:gd name="T53" fmla="*/ 304 h 352"/>
                  <a:gd name="T54" fmla="*/ 432 w 456"/>
                  <a:gd name="T55" fmla="*/ 288 h 352"/>
                  <a:gd name="T56" fmla="*/ 448 w 456"/>
                  <a:gd name="T57" fmla="*/ 264 h 352"/>
                  <a:gd name="T58" fmla="*/ 456 w 456"/>
                  <a:gd name="T59" fmla="*/ 224 h 352"/>
                  <a:gd name="T60" fmla="*/ 448 w 456"/>
                  <a:gd name="T61" fmla="*/ 192 h 352"/>
                  <a:gd name="T62" fmla="*/ 440 w 456"/>
                  <a:gd name="T63" fmla="*/ 168 h 352"/>
                  <a:gd name="T64" fmla="*/ 416 w 456"/>
                  <a:gd name="T65" fmla="*/ 128 h 352"/>
                  <a:gd name="T66" fmla="*/ 400 w 456"/>
                  <a:gd name="T67" fmla="*/ 104 h 352"/>
                  <a:gd name="T68" fmla="*/ 352 w 456"/>
                  <a:gd name="T69" fmla="*/ 72 h 352"/>
                  <a:gd name="T70" fmla="*/ 320 w 456"/>
                  <a:gd name="T71" fmla="*/ 72 h 352"/>
                  <a:gd name="T72" fmla="*/ 288 w 456"/>
                  <a:gd name="T73" fmla="*/ 88 h 352"/>
                  <a:gd name="T74" fmla="*/ 248 w 456"/>
                  <a:gd name="T75" fmla="*/ 120 h 352"/>
                  <a:gd name="T76" fmla="*/ 216 w 456"/>
                  <a:gd name="T77" fmla="*/ 144 h 352"/>
                  <a:gd name="T78" fmla="*/ 200 w 456"/>
                  <a:gd name="T79" fmla="*/ 160 h 352"/>
                  <a:gd name="T80" fmla="*/ 184 w 456"/>
                  <a:gd name="T81" fmla="*/ 160 h 352"/>
                  <a:gd name="T82" fmla="*/ 184 w 456"/>
                  <a:gd name="T83" fmla="*/ 160 h 352"/>
                  <a:gd name="T84" fmla="*/ 192 w 456"/>
                  <a:gd name="T85" fmla="*/ 120 h 352"/>
                  <a:gd name="T86" fmla="*/ 192 w 456"/>
                  <a:gd name="T87" fmla="*/ 88 h 352"/>
                  <a:gd name="T88" fmla="*/ 192 w 456"/>
                  <a:gd name="T89" fmla="*/ 72 h 352"/>
                  <a:gd name="T90" fmla="*/ 192 w 456"/>
                  <a:gd name="T91" fmla="*/ 48 h 352"/>
                  <a:gd name="T92" fmla="*/ 192 w 456"/>
                  <a:gd name="T93" fmla="*/ 40 h 352"/>
                  <a:gd name="T94" fmla="*/ 192 w 456"/>
                  <a:gd name="T95" fmla="*/ 24 h 352"/>
                  <a:gd name="T96" fmla="*/ 184 w 456"/>
                  <a:gd name="T97" fmla="*/ 8 h 352"/>
                  <a:gd name="T98" fmla="*/ 176 w 456"/>
                  <a:gd name="T99" fmla="*/ 0 h 352"/>
                  <a:gd name="T100" fmla="*/ 168 w 456"/>
                  <a:gd name="T101" fmla="*/ 0 h 352"/>
                  <a:gd name="T102" fmla="*/ 144 w 456"/>
                  <a:gd name="T103" fmla="*/ 0 h 352"/>
                  <a:gd name="T104" fmla="*/ 120 w 456"/>
                  <a:gd name="T105" fmla="*/ 24 h 352"/>
                  <a:gd name="T106" fmla="*/ 88 w 456"/>
                  <a:gd name="T107" fmla="*/ 56 h 352"/>
                  <a:gd name="T108" fmla="*/ 56 w 456"/>
                  <a:gd name="T109" fmla="*/ 96 h 352"/>
                  <a:gd name="T110" fmla="*/ 40 w 456"/>
                  <a:gd name="T111" fmla="*/ 120 h 352"/>
                  <a:gd name="T112" fmla="*/ 24 w 456"/>
                  <a:gd name="T113" fmla="*/ 160 h 352"/>
                  <a:gd name="T114" fmla="*/ 0 w 456"/>
                  <a:gd name="T115" fmla="*/ 208 h 352"/>
                  <a:gd name="T116" fmla="*/ 0 w 456"/>
                  <a:gd name="T117" fmla="*/ 248 h 352"/>
                  <a:gd name="T118" fmla="*/ 24 w 456"/>
                  <a:gd name="T119" fmla="*/ 296 h 352"/>
                  <a:gd name="T120" fmla="*/ 56 w 456"/>
                  <a:gd name="T121" fmla="*/ 304 h 352"/>
                  <a:gd name="T122" fmla="*/ 72 w 456"/>
                  <a:gd name="T123" fmla="*/ 304 h 352"/>
                  <a:gd name="T124" fmla="*/ 88 w 456"/>
                  <a:gd name="T125" fmla="*/ 304 h 35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56"/>
                  <a:gd name="T190" fmla="*/ 0 h 352"/>
                  <a:gd name="T191" fmla="*/ 456 w 456"/>
                  <a:gd name="T192" fmla="*/ 352 h 35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56" h="352">
                    <a:moveTo>
                      <a:pt x="96" y="304"/>
                    </a:moveTo>
                    <a:lnTo>
                      <a:pt x="104" y="304"/>
                    </a:lnTo>
                    <a:lnTo>
                      <a:pt x="112" y="296"/>
                    </a:lnTo>
                    <a:lnTo>
                      <a:pt x="120" y="296"/>
                    </a:lnTo>
                    <a:lnTo>
                      <a:pt x="128" y="296"/>
                    </a:lnTo>
                    <a:lnTo>
                      <a:pt x="136" y="288"/>
                    </a:lnTo>
                    <a:lnTo>
                      <a:pt x="144" y="288"/>
                    </a:lnTo>
                    <a:lnTo>
                      <a:pt x="152" y="280"/>
                    </a:lnTo>
                    <a:lnTo>
                      <a:pt x="160" y="280"/>
                    </a:lnTo>
                    <a:lnTo>
                      <a:pt x="168" y="272"/>
                    </a:lnTo>
                    <a:lnTo>
                      <a:pt x="184" y="264"/>
                    </a:lnTo>
                    <a:lnTo>
                      <a:pt x="192" y="256"/>
                    </a:lnTo>
                    <a:lnTo>
                      <a:pt x="208" y="256"/>
                    </a:lnTo>
                    <a:lnTo>
                      <a:pt x="216" y="248"/>
                    </a:lnTo>
                    <a:lnTo>
                      <a:pt x="232" y="240"/>
                    </a:lnTo>
                    <a:lnTo>
                      <a:pt x="240" y="240"/>
                    </a:lnTo>
                    <a:lnTo>
                      <a:pt x="256" y="232"/>
                    </a:lnTo>
                    <a:lnTo>
                      <a:pt x="264" y="224"/>
                    </a:lnTo>
                    <a:lnTo>
                      <a:pt x="280" y="216"/>
                    </a:lnTo>
                    <a:lnTo>
                      <a:pt x="288" y="216"/>
                    </a:lnTo>
                    <a:lnTo>
                      <a:pt x="296" y="208"/>
                    </a:lnTo>
                    <a:lnTo>
                      <a:pt x="304" y="208"/>
                    </a:lnTo>
                    <a:lnTo>
                      <a:pt x="312" y="208"/>
                    </a:lnTo>
                    <a:lnTo>
                      <a:pt x="320" y="208"/>
                    </a:lnTo>
                    <a:lnTo>
                      <a:pt x="328" y="208"/>
                    </a:lnTo>
                    <a:lnTo>
                      <a:pt x="336" y="208"/>
                    </a:lnTo>
                    <a:lnTo>
                      <a:pt x="336" y="216"/>
                    </a:lnTo>
                    <a:lnTo>
                      <a:pt x="336" y="224"/>
                    </a:lnTo>
                    <a:lnTo>
                      <a:pt x="328" y="224"/>
                    </a:lnTo>
                    <a:lnTo>
                      <a:pt x="320" y="232"/>
                    </a:lnTo>
                    <a:lnTo>
                      <a:pt x="320" y="240"/>
                    </a:lnTo>
                    <a:lnTo>
                      <a:pt x="312" y="240"/>
                    </a:lnTo>
                    <a:lnTo>
                      <a:pt x="312" y="248"/>
                    </a:lnTo>
                    <a:lnTo>
                      <a:pt x="304" y="256"/>
                    </a:lnTo>
                    <a:lnTo>
                      <a:pt x="296" y="264"/>
                    </a:lnTo>
                    <a:lnTo>
                      <a:pt x="296" y="272"/>
                    </a:lnTo>
                    <a:lnTo>
                      <a:pt x="288" y="280"/>
                    </a:lnTo>
                    <a:lnTo>
                      <a:pt x="280" y="288"/>
                    </a:lnTo>
                    <a:lnTo>
                      <a:pt x="280" y="296"/>
                    </a:lnTo>
                    <a:lnTo>
                      <a:pt x="272" y="304"/>
                    </a:lnTo>
                    <a:lnTo>
                      <a:pt x="272" y="312"/>
                    </a:lnTo>
                    <a:lnTo>
                      <a:pt x="272" y="320"/>
                    </a:lnTo>
                    <a:lnTo>
                      <a:pt x="264" y="328"/>
                    </a:lnTo>
                    <a:lnTo>
                      <a:pt x="272" y="328"/>
                    </a:lnTo>
                    <a:lnTo>
                      <a:pt x="272" y="336"/>
                    </a:lnTo>
                    <a:lnTo>
                      <a:pt x="272" y="344"/>
                    </a:lnTo>
                    <a:lnTo>
                      <a:pt x="280" y="344"/>
                    </a:lnTo>
                    <a:lnTo>
                      <a:pt x="288" y="352"/>
                    </a:lnTo>
                    <a:lnTo>
                      <a:pt x="296" y="352"/>
                    </a:lnTo>
                    <a:lnTo>
                      <a:pt x="304" y="352"/>
                    </a:lnTo>
                    <a:lnTo>
                      <a:pt x="320" y="352"/>
                    </a:lnTo>
                    <a:lnTo>
                      <a:pt x="336" y="352"/>
                    </a:lnTo>
                    <a:lnTo>
                      <a:pt x="344" y="352"/>
                    </a:lnTo>
                    <a:lnTo>
                      <a:pt x="352" y="352"/>
                    </a:lnTo>
                    <a:lnTo>
                      <a:pt x="360" y="344"/>
                    </a:lnTo>
                    <a:lnTo>
                      <a:pt x="376" y="336"/>
                    </a:lnTo>
                    <a:lnTo>
                      <a:pt x="384" y="336"/>
                    </a:lnTo>
                    <a:lnTo>
                      <a:pt x="392" y="336"/>
                    </a:lnTo>
                    <a:lnTo>
                      <a:pt x="400" y="328"/>
                    </a:lnTo>
                    <a:lnTo>
                      <a:pt x="400" y="320"/>
                    </a:lnTo>
                    <a:lnTo>
                      <a:pt x="408" y="320"/>
                    </a:lnTo>
                    <a:lnTo>
                      <a:pt x="416" y="312"/>
                    </a:lnTo>
                    <a:lnTo>
                      <a:pt x="424" y="304"/>
                    </a:lnTo>
                    <a:lnTo>
                      <a:pt x="424" y="296"/>
                    </a:lnTo>
                    <a:lnTo>
                      <a:pt x="432" y="288"/>
                    </a:lnTo>
                    <a:lnTo>
                      <a:pt x="440" y="280"/>
                    </a:lnTo>
                    <a:lnTo>
                      <a:pt x="440" y="272"/>
                    </a:lnTo>
                    <a:lnTo>
                      <a:pt x="448" y="264"/>
                    </a:lnTo>
                    <a:lnTo>
                      <a:pt x="448" y="248"/>
                    </a:lnTo>
                    <a:lnTo>
                      <a:pt x="456" y="232"/>
                    </a:lnTo>
                    <a:lnTo>
                      <a:pt x="456" y="224"/>
                    </a:lnTo>
                    <a:lnTo>
                      <a:pt x="448" y="208"/>
                    </a:lnTo>
                    <a:lnTo>
                      <a:pt x="448" y="192"/>
                    </a:lnTo>
                    <a:lnTo>
                      <a:pt x="448" y="184"/>
                    </a:lnTo>
                    <a:lnTo>
                      <a:pt x="440" y="176"/>
                    </a:lnTo>
                    <a:lnTo>
                      <a:pt x="440" y="168"/>
                    </a:lnTo>
                    <a:lnTo>
                      <a:pt x="432" y="152"/>
                    </a:lnTo>
                    <a:lnTo>
                      <a:pt x="424" y="144"/>
                    </a:lnTo>
                    <a:lnTo>
                      <a:pt x="416" y="128"/>
                    </a:lnTo>
                    <a:lnTo>
                      <a:pt x="408" y="112"/>
                    </a:lnTo>
                    <a:lnTo>
                      <a:pt x="400" y="104"/>
                    </a:lnTo>
                    <a:lnTo>
                      <a:pt x="392" y="96"/>
                    </a:lnTo>
                    <a:lnTo>
                      <a:pt x="368" y="80"/>
                    </a:lnTo>
                    <a:lnTo>
                      <a:pt x="352" y="72"/>
                    </a:lnTo>
                    <a:lnTo>
                      <a:pt x="344" y="72"/>
                    </a:lnTo>
                    <a:lnTo>
                      <a:pt x="328" y="72"/>
                    </a:lnTo>
                    <a:lnTo>
                      <a:pt x="320" y="72"/>
                    </a:lnTo>
                    <a:lnTo>
                      <a:pt x="304" y="80"/>
                    </a:lnTo>
                    <a:lnTo>
                      <a:pt x="288" y="88"/>
                    </a:lnTo>
                    <a:lnTo>
                      <a:pt x="272" y="96"/>
                    </a:lnTo>
                    <a:lnTo>
                      <a:pt x="264" y="104"/>
                    </a:lnTo>
                    <a:lnTo>
                      <a:pt x="248" y="120"/>
                    </a:lnTo>
                    <a:lnTo>
                      <a:pt x="240" y="128"/>
                    </a:lnTo>
                    <a:lnTo>
                      <a:pt x="224" y="136"/>
                    </a:lnTo>
                    <a:lnTo>
                      <a:pt x="216" y="144"/>
                    </a:lnTo>
                    <a:lnTo>
                      <a:pt x="208" y="152"/>
                    </a:lnTo>
                    <a:lnTo>
                      <a:pt x="200" y="160"/>
                    </a:lnTo>
                    <a:lnTo>
                      <a:pt x="192" y="160"/>
                    </a:lnTo>
                    <a:lnTo>
                      <a:pt x="184" y="160"/>
                    </a:lnTo>
                    <a:lnTo>
                      <a:pt x="184" y="144"/>
                    </a:lnTo>
                    <a:lnTo>
                      <a:pt x="192" y="136"/>
                    </a:lnTo>
                    <a:lnTo>
                      <a:pt x="192" y="120"/>
                    </a:lnTo>
                    <a:lnTo>
                      <a:pt x="192" y="104"/>
                    </a:lnTo>
                    <a:lnTo>
                      <a:pt x="192" y="88"/>
                    </a:lnTo>
                    <a:lnTo>
                      <a:pt x="192" y="80"/>
                    </a:lnTo>
                    <a:lnTo>
                      <a:pt x="192" y="72"/>
                    </a:lnTo>
                    <a:lnTo>
                      <a:pt x="192" y="64"/>
                    </a:lnTo>
                    <a:lnTo>
                      <a:pt x="192" y="56"/>
                    </a:lnTo>
                    <a:lnTo>
                      <a:pt x="192" y="48"/>
                    </a:lnTo>
                    <a:lnTo>
                      <a:pt x="192" y="40"/>
                    </a:lnTo>
                    <a:lnTo>
                      <a:pt x="192" y="32"/>
                    </a:lnTo>
                    <a:lnTo>
                      <a:pt x="192" y="24"/>
                    </a:lnTo>
                    <a:lnTo>
                      <a:pt x="192" y="16"/>
                    </a:lnTo>
                    <a:lnTo>
                      <a:pt x="184" y="8"/>
                    </a:lnTo>
                    <a:lnTo>
                      <a:pt x="184" y="0"/>
                    </a:lnTo>
                    <a:lnTo>
                      <a:pt x="176" y="0"/>
                    </a:lnTo>
                    <a:lnTo>
                      <a:pt x="168" y="0"/>
                    </a:lnTo>
                    <a:lnTo>
                      <a:pt x="160" y="0"/>
                    </a:lnTo>
                    <a:lnTo>
                      <a:pt x="152" y="0"/>
                    </a:lnTo>
                    <a:lnTo>
                      <a:pt x="144" y="0"/>
                    </a:lnTo>
                    <a:lnTo>
                      <a:pt x="136" y="8"/>
                    </a:lnTo>
                    <a:lnTo>
                      <a:pt x="128" y="16"/>
                    </a:lnTo>
                    <a:lnTo>
                      <a:pt x="120" y="24"/>
                    </a:lnTo>
                    <a:lnTo>
                      <a:pt x="112" y="32"/>
                    </a:lnTo>
                    <a:lnTo>
                      <a:pt x="96" y="40"/>
                    </a:lnTo>
                    <a:lnTo>
                      <a:pt x="88" y="56"/>
                    </a:lnTo>
                    <a:lnTo>
                      <a:pt x="80" y="72"/>
                    </a:lnTo>
                    <a:lnTo>
                      <a:pt x="64" y="88"/>
                    </a:lnTo>
                    <a:lnTo>
                      <a:pt x="56" y="96"/>
                    </a:lnTo>
                    <a:lnTo>
                      <a:pt x="48" y="104"/>
                    </a:lnTo>
                    <a:lnTo>
                      <a:pt x="48" y="112"/>
                    </a:lnTo>
                    <a:lnTo>
                      <a:pt x="40" y="120"/>
                    </a:lnTo>
                    <a:lnTo>
                      <a:pt x="40" y="128"/>
                    </a:lnTo>
                    <a:lnTo>
                      <a:pt x="32" y="144"/>
                    </a:lnTo>
                    <a:lnTo>
                      <a:pt x="24" y="160"/>
                    </a:lnTo>
                    <a:lnTo>
                      <a:pt x="16" y="176"/>
                    </a:lnTo>
                    <a:lnTo>
                      <a:pt x="8" y="184"/>
                    </a:lnTo>
                    <a:lnTo>
                      <a:pt x="8" y="200"/>
                    </a:lnTo>
                    <a:lnTo>
                      <a:pt x="0" y="208"/>
                    </a:lnTo>
                    <a:lnTo>
                      <a:pt x="0" y="224"/>
                    </a:lnTo>
                    <a:lnTo>
                      <a:pt x="0" y="248"/>
                    </a:lnTo>
                    <a:lnTo>
                      <a:pt x="8" y="272"/>
                    </a:lnTo>
                    <a:lnTo>
                      <a:pt x="16" y="288"/>
                    </a:lnTo>
                    <a:lnTo>
                      <a:pt x="24" y="296"/>
                    </a:lnTo>
                    <a:lnTo>
                      <a:pt x="40" y="304"/>
                    </a:lnTo>
                    <a:lnTo>
                      <a:pt x="48" y="304"/>
                    </a:lnTo>
                    <a:lnTo>
                      <a:pt x="56" y="304"/>
                    </a:lnTo>
                    <a:lnTo>
                      <a:pt x="64" y="304"/>
                    </a:lnTo>
                    <a:lnTo>
                      <a:pt x="72" y="304"/>
                    </a:lnTo>
                    <a:lnTo>
                      <a:pt x="80" y="304"/>
                    </a:lnTo>
                    <a:lnTo>
                      <a:pt x="88" y="304"/>
                    </a:lnTo>
                    <a:lnTo>
                      <a:pt x="96" y="30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" name="Freeform 894"/>
              <p:cNvSpPr>
                <a:spLocks/>
              </p:cNvSpPr>
              <p:nvPr/>
            </p:nvSpPr>
            <p:spPr bwMode="auto">
              <a:xfrm>
                <a:off x="3432" y="2496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0 w 16"/>
                  <a:gd name="T3" fmla="*/ 0 h 16"/>
                  <a:gd name="T4" fmla="*/ 8 w 16"/>
                  <a:gd name="T5" fmla="*/ 0 h 16"/>
                  <a:gd name="T6" fmla="*/ 16 w 16"/>
                  <a:gd name="T7" fmla="*/ 16 h 16"/>
                  <a:gd name="T8" fmla="*/ 8 w 16"/>
                  <a:gd name="T9" fmla="*/ 1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6"/>
                  <a:gd name="T17" fmla="*/ 16 w 1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6">
                    <a:moveTo>
                      <a:pt x="8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0" name="Freeform 895"/>
              <p:cNvSpPr>
                <a:spLocks/>
              </p:cNvSpPr>
              <p:nvPr/>
            </p:nvSpPr>
            <p:spPr bwMode="auto">
              <a:xfrm>
                <a:off x="3440" y="2488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0 w 16"/>
                  <a:gd name="T3" fmla="*/ 8 h 24"/>
                  <a:gd name="T4" fmla="*/ 8 w 16"/>
                  <a:gd name="T5" fmla="*/ 0 h 24"/>
                  <a:gd name="T6" fmla="*/ 16 w 16"/>
                  <a:gd name="T7" fmla="*/ 16 h 24"/>
                  <a:gd name="T8" fmla="*/ 8 w 16"/>
                  <a:gd name="T9" fmla="*/ 24 h 24"/>
                  <a:gd name="T10" fmla="*/ 8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24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1" name="Freeform 896"/>
              <p:cNvSpPr>
                <a:spLocks/>
              </p:cNvSpPr>
              <p:nvPr/>
            </p:nvSpPr>
            <p:spPr bwMode="auto">
              <a:xfrm>
                <a:off x="3448" y="2488"/>
                <a:ext cx="8" cy="16"/>
              </a:xfrm>
              <a:custGeom>
                <a:avLst/>
                <a:gdLst>
                  <a:gd name="T0" fmla="*/ 8 w 8"/>
                  <a:gd name="T1" fmla="*/ 16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8 w 8"/>
                  <a:gd name="T9" fmla="*/ 16 h 16"/>
                  <a:gd name="T10" fmla="*/ 8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2" name="Freeform 897"/>
              <p:cNvSpPr>
                <a:spLocks/>
              </p:cNvSpPr>
              <p:nvPr/>
            </p:nvSpPr>
            <p:spPr bwMode="auto">
              <a:xfrm>
                <a:off x="3456" y="2488"/>
                <a:ext cx="8" cy="16"/>
              </a:xfrm>
              <a:custGeom>
                <a:avLst/>
                <a:gdLst>
                  <a:gd name="T0" fmla="*/ 0 w 8"/>
                  <a:gd name="T1" fmla="*/ 0 h 16"/>
                  <a:gd name="T2" fmla="*/ 0 w 8"/>
                  <a:gd name="T3" fmla="*/ 0 h 16"/>
                  <a:gd name="T4" fmla="*/ 0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0"/>
                    </a:moveTo>
                    <a:lnTo>
                      <a:pt x="0" y="0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3" name="Freeform 898"/>
              <p:cNvSpPr>
                <a:spLocks/>
              </p:cNvSpPr>
              <p:nvPr/>
            </p:nvSpPr>
            <p:spPr bwMode="auto">
              <a:xfrm>
                <a:off x="3456" y="2488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0 w 16"/>
                  <a:gd name="T3" fmla="*/ 0 h 16"/>
                  <a:gd name="T4" fmla="*/ 8 w 16"/>
                  <a:gd name="T5" fmla="*/ 0 h 16"/>
                  <a:gd name="T6" fmla="*/ 16 w 16"/>
                  <a:gd name="T7" fmla="*/ 8 h 16"/>
                  <a:gd name="T8" fmla="*/ 8 w 16"/>
                  <a:gd name="T9" fmla="*/ 16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4" name="Freeform 899"/>
              <p:cNvSpPr>
                <a:spLocks/>
              </p:cNvSpPr>
              <p:nvPr/>
            </p:nvSpPr>
            <p:spPr bwMode="auto">
              <a:xfrm>
                <a:off x="3464" y="2480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0 w 16"/>
                  <a:gd name="T3" fmla="*/ 8 h 16"/>
                  <a:gd name="T4" fmla="*/ 8 w 16"/>
                  <a:gd name="T5" fmla="*/ 0 h 16"/>
                  <a:gd name="T6" fmla="*/ 16 w 16"/>
                  <a:gd name="T7" fmla="*/ 16 h 16"/>
                  <a:gd name="T8" fmla="*/ 8 w 16"/>
                  <a:gd name="T9" fmla="*/ 16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5" name="Freeform 900"/>
              <p:cNvSpPr>
                <a:spLocks/>
              </p:cNvSpPr>
              <p:nvPr/>
            </p:nvSpPr>
            <p:spPr bwMode="auto">
              <a:xfrm>
                <a:off x="3472" y="2472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0 w 16"/>
                  <a:gd name="T3" fmla="*/ 8 h 24"/>
                  <a:gd name="T4" fmla="*/ 8 w 16"/>
                  <a:gd name="T5" fmla="*/ 0 h 24"/>
                  <a:gd name="T6" fmla="*/ 16 w 16"/>
                  <a:gd name="T7" fmla="*/ 16 h 24"/>
                  <a:gd name="T8" fmla="*/ 8 w 16"/>
                  <a:gd name="T9" fmla="*/ 24 h 24"/>
                  <a:gd name="T10" fmla="*/ 8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24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6" name="Freeform 901"/>
              <p:cNvSpPr>
                <a:spLocks/>
              </p:cNvSpPr>
              <p:nvPr/>
            </p:nvSpPr>
            <p:spPr bwMode="auto">
              <a:xfrm>
                <a:off x="3480" y="2472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0 w 16"/>
                  <a:gd name="T3" fmla="*/ 0 h 16"/>
                  <a:gd name="T4" fmla="*/ 16 w 16"/>
                  <a:gd name="T5" fmla="*/ 0 h 16"/>
                  <a:gd name="T6" fmla="*/ 16 w 16"/>
                  <a:gd name="T7" fmla="*/ 16 h 16"/>
                  <a:gd name="T8" fmla="*/ 8 w 16"/>
                  <a:gd name="T9" fmla="*/ 16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7" name="Freeform 902"/>
              <p:cNvSpPr>
                <a:spLocks/>
              </p:cNvSpPr>
              <p:nvPr/>
            </p:nvSpPr>
            <p:spPr bwMode="auto">
              <a:xfrm>
                <a:off x="3496" y="2464"/>
                <a:ext cx="16" cy="24"/>
              </a:xfrm>
              <a:custGeom>
                <a:avLst/>
                <a:gdLst>
                  <a:gd name="T0" fmla="*/ 0 w 16"/>
                  <a:gd name="T1" fmla="*/ 24 h 24"/>
                  <a:gd name="T2" fmla="*/ 0 w 16"/>
                  <a:gd name="T3" fmla="*/ 8 h 24"/>
                  <a:gd name="T4" fmla="*/ 8 w 16"/>
                  <a:gd name="T5" fmla="*/ 0 h 24"/>
                  <a:gd name="T6" fmla="*/ 16 w 16"/>
                  <a:gd name="T7" fmla="*/ 16 h 24"/>
                  <a:gd name="T8" fmla="*/ 0 w 16"/>
                  <a:gd name="T9" fmla="*/ 24 h 24"/>
                  <a:gd name="T10" fmla="*/ 0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24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8" name="Freeform 903"/>
              <p:cNvSpPr>
                <a:spLocks/>
              </p:cNvSpPr>
              <p:nvPr/>
            </p:nvSpPr>
            <p:spPr bwMode="auto">
              <a:xfrm>
                <a:off x="3504" y="2456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0 w 16"/>
                  <a:gd name="T3" fmla="*/ 8 h 24"/>
                  <a:gd name="T4" fmla="*/ 8 w 16"/>
                  <a:gd name="T5" fmla="*/ 0 h 24"/>
                  <a:gd name="T6" fmla="*/ 16 w 16"/>
                  <a:gd name="T7" fmla="*/ 16 h 24"/>
                  <a:gd name="T8" fmla="*/ 8 w 16"/>
                  <a:gd name="T9" fmla="*/ 24 h 24"/>
                  <a:gd name="T10" fmla="*/ 8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24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9" name="Freeform 904"/>
              <p:cNvSpPr>
                <a:spLocks/>
              </p:cNvSpPr>
              <p:nvPr/>
            </p:nvSpPr>
            <p:spPr bwMode="auto">
              <a:xfrm>
                <a:off x="3512" y="2456"/>
                <a:ext cx="24" cy="16"/>
              </a:xfrm>
              <a:custGeom>
                <a:avLst/>
                <a:gdLst>
                  <a:gd name="T0" fmla="*/ 8 w 24"/>
                  <a:gd name="T1" fmla="*/ 16 h 16"/>
                  <a:gd name="T2" fmla="*/ 0 w 24"/>
                  <a:gd name="T3" fmla="*/ 0 h 16"/>
                  <a:gd name="T4" fmla="*/ 16 w 24"/>
                  <a:gd name="T5" fmla="*/ 0 h 16"/>
                  <a:gd name="T6" fmla="*/ 24 w 24"/>
                  <a:gd name="T7" fmla="*/ 8 h 16"/>
                  <a:gd name="T8" fmla="*/ 8 w 24"/>
                  <a:gd name="T9" fmla="*/ 16 h 16"/>
                  <a:gd name="T10" fmla="*/ 8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8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0" name="Freeform 905"/>
              <p:cNvSpPr>
                <a:spLocks/>
              </p:cNvSpPr>
              <p:nvPr/>
            </p:nvSpPr>
            <p:spPr bwMode="auto">
              <a:xfrm>
                <a:off x="3528" y="2448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0 w 16"/>
                  <a:gd name="T3" fmla="*/ 8 h 16"/>
                  <a:gd name="T4" fmla="*/ 8 w 16"/>
                  <a:gd name="T5" fmla="*/ 0 h 16"/>
                  <a:gd name="T6" fmla="*/ 16 w 16"/>
                  <a:gd name="T7" fmla="*/ 8 h 16"/>
                  <a:gd name="T8" fmla="*/ 8 w 16"/>
                  <a:gd name="T9" fmla="*/ 16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1" name="Freeform 906"/>
              <p:cNvSpPr>
                <a:spLocks/>
              </p:cNvSpPr>
              <p:nvPr/>
            </p:nvSpPr>
            <p:spPr bwMode="auto">
              <a:xfrm>
                <a:off x="3536" y="2440"/>
                <a:ext cx="24" cy="24"/>
              </a:xfrm>
              <a:custGeom>
                <a:avLst/>
                <a:gdLst>
                  <a:gd name="T0" fmla="*/ 0 w 24"/>
                  <a:gd name="T1" fmla="*/ 8 h 24"/>
                  <a:gd name="T2" fmla="*/ 0 w 24"/>
                  <a:gd name="T3" fmla="*/ 8 h 24"/>
                  <a:gd name="T4" fmla="*/ 16 w 24"/>
                  <a:gd name="T5" fmla="*/ 0 h 24"/>
                  <a:gd name="T6" fmla="*/ 24 w 24"/>
                  <a:gd name="T7" fmla="*/ 16 h 24"/>
                  <a:gd name="T8" fmla="*/ 8 w 24"/>
                  <a:gd name="T9" fmla="*/ 24 h 24"/>
                  <a:gd name="T10" fmla="*/ 0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8"/>
                    </a:moveTo>
                    <a:lnTo>
                      <a:pt x="0" y="8"/>
                    </a:lnTo>
                    <a:lnTo>
                      <a:pt x="16" y="0"/>
                    </a:lnTo>
                    <a:lnTo>
                      <a:pt x="24" y="16"/>
                    </a:lnTo>
                    <a:lnTo>
                      <a:pt x="8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2" name="Freeform 907"/>
              <p:cNvSpPr>
                <a:spLocks/>
              </p:cNvSpPr>
              <p:nvPr/>
            </p:nvSpPr>
            <p:spPr bwMode="auto">
              <a:xfrm>
                <a:off x="3552" y="2432"/>
                <a:ext cx="16" cy="24"/>
              </a:xfrm>
              <a:custGeom>
                <a:avLst/>
                <a:gdLst>
                  <a:gd name="T0" fmla="*/ 0 w 16"/>
                  <a:gd name="T1" fmla="*/ 8 h 24"/>
                  <a:gd name="T2" fmla="*/ 0 w 16"/>
                  <a:gd name="T3" fmla="*/ 8 h 24"/>
                  <a:gd name="T4" fmla="*/ 8 w 16"/>
                  <a:gd name="T5" fmla="*/ 0 h 24"/>
                  <a:gd name="T6" fmla="*/ 16 w 16"/>
                  <a:gd name="T7" fmla="*/ 16 h 24"/>
                  <a:gd name="T8" fmla="*/ 8 w 16"/>
                  <a:gd name="T9" fmla="*/ 24 h 24"/>
                  <a:gd name="T10" fmla="*/ 0 w 16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3" name="Freeform 908"/>
              <p:cNvSpPr>
                <a:spLocks/>
              </p:cNvSpPr>
              <p:nvPr/>
            </p:nvSpPr>
            <p:spPr bwMode="auto">
              <a:xfrm>
                <a:off x="3560" y="2432"/>
                <a:ext cx="24" cy="16"/>
              </a:xfrm>
              <a:custGeom>
                <a:avLst/>
                <a:gdLst>
                  <a:gd name="T0" fmla="*/ 8 w 24"/>
                  <a:gd name="T1" fmla="*/ 16 h 16"/>
                  <a:gd name="T2" fmla="*/ 0 w 24"/>
                  <a:gd name="T3" fmla="*/ 0 h 16"/>
                  <a:gd name="T4" fmla="*/ 16 w 24"/>
                  <a:gd name="T5" fmla="*/ 0 h 16"/>
                  <a:gd name="T6" fmla="*/ 24 w 24"/>
                  <a:gd name="T7" fmla="*/ 8 h 16"/>
                  <a:gd name="T8" fmla="*/ 8 w 24"/>
                  <a:gd name="T9" fmla="*/ 16 h 16"/>
                  <a:gd name="T10" fmla="*/ 8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8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4" name="Freeform 909"/>
              <p:cNvSpPr>
                <a:spLocks/>
              </p:cNvSpPr>
              <p:nvPr/>
            </p:nvSpPr>
            <p:spPr bwMode="auto">
              <a:xfrm>
                <a:off x="3576" y="2424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0 w 16"/>
                  <a:gd name="T3" fmla="*/ 8 h 16"/>
                  <a:gd name="T4" fmla="*/ 8 w 16"/>
                  <a:gd name="T5" fmla="*/ 0 h 16"/>
                  <a:gd name="T6" fmla="*/ 16 w 16"/>
                  <a:gd name="T7" fmla="*/ 16 h 16"/>
                  <a:gd name="T8" fmla="*/ 8 w 16"/>
                  <a:gd name="T9" fmla="*/ 16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5" name="Freeform 910"/>
              <p:cNvSpPr>
                <a:spLocks/>
              </p:cNvSpPr>
              <p:nvPr/>
            </p:nvSpPr>
            <p:spPr bwMode="auto">
              <a:xfrm>
                <a:off x="3584" y="2416"/>
                <a:ext cx="24" cy="24"/>
              </a:xfrm>
              <a:custGeom>
                <a:avLst/>
                <a:gdLst>
                  <a:gd name="T0" fmla="*/ 8 w 24"/>
                  <a:gd name="T1" fmla="*/ 24 h 24"/>
                  <a:gd name="T2" fmla="*/ 0 w 24"/>
                  <a:gd name="T3" fmla="*/ 8 h 24"/>
                  <a:gd name="T4" fmla="*/ 16 w 24"/>
                  <a:gd name="T5" fmla="*/ 0 h 24"/>
                  <a:gd name="T6" fmla="*/ 24 w 24"/>
                  <a:gd name="T7" fmla="*/ 16 h 24"/>
                  <a:gd name="T8" fmla="*/ 8 w 24"/>
                  <a:gd name="T9" fmla="*/ 24 h 24"/>
                  <a:gd name="T10" fmla="*/ 8 w 24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8" y="24"/>
                    </a:moveTo>
                    <a:lnTo>
                      <a:pt x="0" y="8"/>
                    </a:lnTo>
                    <a:lnTo>
                      <a:pt x="16" y="0"/>
                    </a:lnTo>
                    <a:lnTo>
                      <a:pt x="24" y="16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6" name="Freeform 911"/>
              <p:cNvSpPr>
                <a:spLocks/>
              </p:cNvSpPr>
              <p:nvPr/>
            </p:nvSpPr>
            <p:spPr bwMode="auto">
              <a:xfrm>
                <a:off x="3600" y="2408"/>
                <a:ext cx="16" cy="24"/>
              </a:xfrm>
              <a:custGeom>
                <a:avLst/>
                <a:gdLst>
                  <a:gd name="T0" fmla="*/ 0 w 16"/>
                  <a:gd name="T1" fmla="*/ 8 h 24"/>
                  <a:gd name="T2" fmla="*/ 0 w 16"/>
                  <a:gd name="T3" fmla="*/ 8 h 24"/>
                  <a:gd name="T4" fmla="*/ 8 w 16"/>
                  <a:gd name="T5" fmla="*/ 0 h 24"/>
                  <a:gd name="T6" fmla="*/ 16 w 16"/>
                  <a:gd name="T7" fmla="*/ 16 h 24"/>
                  <a:gd name="T8" fmla="*/ 8 w 16"/>
                  <a:gd name="T9" fmla="*/ 24 h 24"/>
                  <a:gd name="T10" fmla="*/ 0 w 16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7" name="Freeform 912"/>
              <p:cNvSpPr>
                <a:spLocks/>
              </p:cNvSpPr>
              <p:nvPr/>
            </p:nvSpPr>
            <p:spPr bwMode="auto">
              <a:xfrm>
                <a:off x="3608" y="2408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0 w 16"/>
                  <a:gd name="T3" fmla="*/ 0 h 16"/>
                  <a:gd name="T4" fmla="*/ 8 w 16"/>
                  <a:gd name="T5" fmla="*/ 0 h 16"/>
                  <a:gd name="T6" fmla="*/ 16 w 16"/>
                  <a:gd name="T7" fmla="*/ 16 h 16"/>
                  <a:gd name="T8" fmla="*/ 8 w 16"/>
                  <a:gd name="T9" fmla="*/ 16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8" name="Freeform 913"/>
              <p:cNvSpPr>
                <a:spLocks/>
              </p:cNvSpPr>
              <p:nvPr/>
            </p:nvSpPr>
            <p:spPr bwMode="auto">
              <a:xfrm>
                <a:off x="3616" y="2400"/>
                <a:ext cx="16" cy="24"/>
              </a:xfrm>
              <a:custGeom>
                <a:avLst/>
                <a:gdLst>
                  <a:gd name="T0" fmla="*/ 0 w 16"/>
                  <a:gd name="T1" fmla="*/ 8 h 24"/>
                  <a:gd name="T2" fmla="*/ 0 w 16"/>
                  <a:gd name="T3" fmla="*/ 8 h 24"/>
                  <a:gd name="T4" fmla="*/ 8 w 16"/>
                  <a:gd name="T5" fmla="*/ 0 h 24"/>
                  <a:gd name="T6" fmla="*/ 16 w 16"/>
                  <a:gd name="T7" fmla="*/ 16 h 24"/>
                  <a:gd name="T8" fmla="*/ 8 w 16"/>
                  <a:gd name="T9" fmla="*/ 24 h 24"/>
                  <a:gd name="T10" fmla="*/ 0 w 16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9" name="Freeform 914"/>
              <p:cNvSpPr>
                <a:spLocks/>
              </p:cNvSpPr>
              <p:nvPr/>
            </p:nvSpPr>
            <p:spPr bwMode="auto">
              <a:xfrm>
                <a:off x="3624" y="2400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8 w 16"/>
                  <a:gd name="T3" fmla="*/ 0 h 16"/>
                  <a:gd name="T4" fmla="*/ 16 w 16"/>
                  <a:gd name="T5" fmla="*/ 0 h 16"/>
                  <a:gd name="T6" fmla="*/ 16 w 16"/>
                  <a:gd name="T7" fmla="*/ 16 h 16"/>
                  <a:gd name="T8" fmla="*/ 8 w 16"/>
                  <a:gd name="T9" fmla="*/ 16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8" y="0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0" name="Freeform 915"/>
              <p:cNvSpPr>
                <a:spLocks/>
              </p:cNvSpPr>
              <p:nvPr/>
            </p:nvSpPr>
            <p:spPr bwMode="auto">
              <a:xfrm>
                <a:off x="3640" y="2400"/>
                <a:ext cx="8" cy="16"/>
              </a:xfrm>
              <a:custGeom>
                <a:avLst/>
                <a:gdLst>
                  <a:gd name="T0" fmla="*/ 0 w 8"/>
                  <a:gd name="T1" fmla="*/ 0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1" name="Freeform 916"/>
              <p:cNvSpPr>
                <a:spLocks/>
              </p:cNvSpPr>
              <p:nvPr/>
            </p:nvSpPr>
            <p:spPr bwMode="auto">
              <a:xfrm>
                <a:off x="3648" y="2400"/>
                <a:ext cx="8" cy="16"/>
              </a:xfrm>
              <a:custGeom>
                <a:avLst/>
                <a:gdLst>
                  <a:gd name="T0" fmla="*/ 0 w 8"/>
                  <a:gd name="T1" fmla="*/ 0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2" name="Freeform 917"/>
              <p:cNvSpPr>
                <a:spLocks/>
              </p:cNvSpPr>
              <p:nvPr/>
            </p:nvSpPr>
            <p:spPr bwMode="auto">
              <a:xfrm>
                <a:off x="3656" y="2400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3" name="Freeform 918"/>
              <p:cNvSpPr>
                <a:spLocks/>
              </p:cNvSpPr>
              <p:nvPr/>
            </p:nvSpPr>
            <p:spPr bwMode="auto">
              <a:xfrm>
                <a:off x="3664" y="2400"/>
                <a:ext cx="1" cy="16"/>
              </a:xfrm>
              <a:custGeom>
                <a:avLst/>
                <a:gdLst>
                  <a:gd name="T0" fmla="*/ 0 w 1"/>
                  <a:gd name="T1" fmla="*/ 16 h 16"/>
                  <a:gd name="T2" fmla="*/ 0 w 1"/>
                  <a:gd name="T3" fmla="*/ 0 h 16"/>
                  <a:gd name="T4" fmla="*/ 0 w 1"/>
                  <a:gd name="T5" fmla="*/ 0 h 16"/>
                  <a:gd name="T6" fmla="*/ 0 w 1"/>
                  <a:gd name="T7" fmla="*/ 16 h 16"/>
                  <a:gd name="T8" fmla="*/ 0 w 1"/>
                  <a:gd name="T9" fmla="*/ 16 h 16"/>
                  <a:gd name="T10" fmla="*/ 0 w 1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6"/>
                  <a:gd name="T20" fmla="*/ 1 w 1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6">
                    <a:moveTo>
                      <a:pt x="0" y="16"/>
                    </a:moveTo>
                    <a:lnTo>
                      <a:pt x="0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4" name="Freeform 919"/>
              <p:cNvSpPr>
                <a:spLocks/>
              </p:cNvSpPr>
              <p:nvPr/>
            </p:nvSpPr>
            <p:spPr bwMode="auto">
              <a:xfrm>
                <a:off x="3664" y="2400"/>
                <a:ext cx="8" cy="16"/>
              </a:xfrm>
              <a:custGeom>
                <a:avLst/>
                <a:gdLst>
                  <a:gd name="T0" fmla="*/ 0 w 8"/>
                  <a:gd name="T1" fmla="*/ 0 h 16"/>
                  <a:gd name="T2" fmla="*/ 8 w 8"/>
                  <a:gd name="T3" fmla="*/ 0 h 16"/>
                  <a:gd name="T4" fmla="*/ 8 w 8"/>
                  <a:gd name="T5" fmla="*/ 0 h 16"/>
                  <a:gd name="T6" fmla="*/ 0 w 8"/>
                  <a:gd name="T7" fmla="*/ 16 h 16"/>
                  <a:gd name="T8" fmla="*/ 0 w 8"/>
                  <a:gd name="T9" fmla="*/ 8 h 16"/>
                  <a:gd name="T10" fmla="*/ 0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0"/>
                    </a:moveTo>
                    <a:lnTo>
                      <a:pt x="8" y="0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5" name="Freeform 920"/>
              <p:cNvSpPr>
                <a:spLocks/>
              </p:cNvSpPr>
              <p:nvPr/>
            </p:nvSpPr>
            <p:spPr bwMode="auto">
              <a:xfrm>
                <a:off x="3664" y="2400"/>
                <a:ext cx="8" cy="16"/>
              </a:xfrm>
              <a:custGeom>
                <a:avLst/>
                <a:gdLst>
                  <a:gd name="T0" fmla="*/ 8 w 8"/>
                  <a:gd name="T1" fmla="*/ 0 h 16"/>
                  <a:gd name="T2" fmla="*/ 8 w 8"/>
                  <a:gd name="T3" fmla="*/ 0 h 16"/>
                  <a:gd name="T4" fmla="*/ 8 w 8"/>
                  <a:gd name="T5" fmla="*/ 0 h 16"/>
                  <a:gd name="T6" fmla="*/ 0 w 8"/>
                  <a:gd name="T7" fmla="*/ 16 h 16"/>
                  <a:gd name="T8" fmla="*/ 0 w 8"/>
                  <a:gd name="T9" fmla="*/ 16 h 16"/>
                  <a:gd name="T10" fmla="*/ 8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0"/>
                    </a:moveTo>
                    <a:lnTo>
                      <a:pt x="8" y="0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6" name="Freeform 921"/>
              <p:cNvSpPr>
                <a:spLocks/>
              </p:cNvSpPr>
              <p:nvPr/>
            </p:nvSpPr>
            <p:spPr bwMode="auto">
              <a:xfrm>
                <a:off x="3664" y="2400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16 h 16"/>
                  <a:gd name="T8" fmla="*/ 0 w 16"/>
                  <a:gd name="T9" fmla="*/ 8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7" name="Freeform 922"/>
              <p:cNvSpPr>
                <a:spLocks/>
              </p:cNvSpPr>
              <p:nvPr/>
            </p:nvSpPr>
            <p:spPr bwMode="auto">
              <a:xfrm>
                <a:off x="3664" y="2416"/>
                <a:ext cx="16" cy="1"/>
              </a:xfrm>
              <a:custGeom>
                <a:avLst/>
                <a:gdLst>
                  <a:gd name="T0" fmla="*/ 16 w 16"/>
                  <a:gd name="T1" fmla="*/ 0 h 1"/>
                  <a:gd name="T2" fmla="*/ 16 w 16"/>
                  <a:gd name="T3" fmla="*/ 0 h 1"/>
                  <a:gd name="T4" fmla="*/ 16 w 16"/>
                  <a:gd name="T5" fmla="*/ 0 h 1"/>
                  <a:gd name="T6" fmla="*/ 0 w 16"/>
                  <a:gd name="T7" fmla="*/ 0 h 1"/>
                  <a:gd name="T8" fmla="*/ 0 w 16"/>
                  <a:gd name="T9" fmla="*/ 0 h 1"/>
                  <a:gd name="T10" fmla="*/ 16 w 16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"/>
                  <a:gd name="T20" fmla="*/ 16 w 16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">
                    <a:moveTo>
                      <a:pt x="16" y="0"/>
                    </a:moveTo>
                    <a:lnTo>
                      <a:pt x="16" y="0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8" name="Freeform 923"/>
              <p:cNvSpPr>
                <a:spLocks/>
              </p:cNvSpPr>
              <p:nvPr/>
            </p:nvSpPr>
            <p:spPr bwMode="auto">
              <a:xfrm>
                <a:off x="3664" y="2416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16 w 16"/>
                  <a:gd name="T3" fmla="*/ 8 h 8"/>
                  <a:gd name="T4" fmla="*/ 8 w 16"/>
                  <a:gd name="T5" fmla="*/ 8 h 8"/>
                  <a:gd name="T6" fmla="*/ 0 w 16"/>
                  <a:gd name="T7" fmla="*/ 0 h 8"/>
                  <a:gd name="T8" fmla="*/ 0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16" y="8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9" name="Freeform 924"/>
              <p:cNvSpPr>
                <a:spLocks/>
              </p:cNvSpPr>
              <p:nvPr/>
            </p:nvSpPr>
            <p:spPr bwMode="auto">
              <a:xfrm>
                <a:off x="3656" y="2416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0 h 16"/>
                  <a:gd name="T8" fmla="*/ 8 w 16"/>
                  <a:gd name="T9" fmla="*/ 0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0" name="Freeform 925"/>
              <p:cNvSpPr>
                <a:spLocks/>
              </p:cNvSpPr>
              <p:nvPr/>
            </p:nvSpPr>
            <p:spPr bwMode="auto">
              <a:xfrm>
                <a:off x="3656" y="2416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16 h 16"/>
                  <a:gd name="T4" fmla="*/ 16 w 16"/>
                  <a:gd name="T5" fmla="*/ 16 h 16"/>
                  <a:gd name="T6" fmla="*/ 0 w 16"/>
                  <a:gd name="T7" fmla="*/ 8 h 16"/>
                  <a:gd name="T8" fmla="*/ 0 w 16"/>
                  <a:gd name="T9" fmla="*/ 0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1" name="Freeform 926"/>
              <p:cNvSpPr>
                <a:spLocks/>
              </p:cNvSpPr>
              <p:nvPr/>
            </p:nvSpPr>
            <p:spPr bwMode="auto">
              <a:xfrm>
                <a:off x="3656" y="2424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8 h 16"/>
                  <a:gd name="T4" fmla="*/ 8 w 16"/>
                  <a:gd name="T5" fmla="*/ 16 h 16"/>
                  <a:gd name="T6" fmla="*/ 0 w 16"/>
                  <a:gd name="T7" fmla="*/ 0 h 16"/>
                  <a:gd name="T8" fmla="*/ 0 w 16"/>
                  <a:gd name="T9" fmla="*/ 0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8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2" name="Freeform 927"/>
              <p:cNvSpPr>
                <a:spLocks/>
              </p:cNvSpPr>
              <p:nvPr/>
            </p:nvSpPr>
            <p:spPr bwMode="auto">
              <a:xfrm>
                <a:off x="3648" y="2424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16 w 16"/>
                  <a:gd name="T3" fmla="*/ 16 h 16"/>
                  <a:gd name="T4" fmla="*/ 16 w 16"/>
                  <a:gd name="T5" fmla="*/ 16 h 16"/>
                  <a:gd name="T6" fmla="*/ 0 w 16"/>
                  <a:gd name="T7" fmla="*/ 8 h 16"/>
                  <a:gd name="T8" fmla="*/ 8 w 16"/>
                  <a:gd name="T9" fmla="*/ 0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16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3" name="Freeform 928"/>
              <p:cNvSpPr>
                <a:spLocks/>
              </p:cNvSpPr>
              <p:nvPr/>
            </p:nvSpPr>
            <p:spPr bwMode="auto">
              <a:xfrm>
                <a:off x="3648" y="2432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16 w 16"/>
                  <a:gd name="T3" fmla="*/ 8 h 16"/>
                  <a:gd name="T4" fmla="*/ 8 w 16"/>
                  <a:gd name="T5" fmla="*/ 16 h 16"/>
                  <a:gd name="T6" fmla="*/ 0 w 16"/>
                  <a:gd name="T7" fmla="*/ 8 h 16"/>
                  <a:gd name="T8" fmla="*/ 0 w 16"/>
                  <a:gd name="T9" fmla="*/ 0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16" y="8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4" name="Freeform 929"/>
              <p:cNvSpPr>
                <a:spLocks/>
              </p:cNvSpPr>
              <p:nvPr/>
            </p:nvSpPr>
            <p:spPr bwMode="auto">
              <a:xfrm>
                <a:off x="3640" y="2440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0 h 16"/>
                  <a:gd name="T8" fmla="*/ 8 w 16"/>
                  <a:gd name="T9" fmla="*/ 0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5" name="Freeform 930"/>
              <p:cNvSpPr>
                <a:spLocks/>
              </p:cNvSpPr>
              <p:nvPr/>
            </p:nvSpPr>
            <p:spPr bwMode="auto">
              <a:xfrm>
                <a:off x="3632" y="2440"/>
                <a:ext cx="24" cy="24"/>
              </a:xfrm>
              <a:custGeom>
                <a:avLst/>
                <a:gdLst>
                  <a:gd name="T0" fmla="*/ 24 w 24"/>
                  <a:gd name="T1" fmla="*/ 16 h 24"/>
                  <a:gd name="T2" fmla="*/ 24 w 24"/>
                  <a:gd name="T3" fmla="*/ 16 h 24"/>
                  <a:gd name="T4" fmla="*/ 16 w 24"/>
                  <a:gd name="T5" fmla="*/ 24 h 24"/>
                  <a:gd name="T6" fmla="*/ 0 w 24"/>
                  <a:gd name="T7" fmla="*/ 8 h 24"/>
                  <a:gd name="T8" fmla="*/ 8 w 24"/>
                  <a:gd name="T9" fmla="*/ 0 h 24"/>
                  <a:gd name="T10" fmla="*/ 24 w 24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6"/>
                    </a:moveTo>
                    <a:lnTo>
                      <a:pt x="24" y="16"/>
                    </a:lnTo>
                    <a:lnTo>
                      <a:pt x="16" y="24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4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6" name="Freeform 931"/>
              <p:cNvSpPr>
                <a:spLocks/>
              </p:cNvSpPr>
              <p:nvPr/>
            </p:nvSpPr>
            <p:spPr bwMode="auto">
              <a:xfrm>
                <a:off x="3632" y="2448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16 h 16"/>
                  <a:gd name="T4" fmla="*/ 8 w 16"/>
                  <a:gd name="T5" fmla="*/ 16 h 16"/>
                  <a:gd name="T6" fmla="*/ 0 w 16"/>
                  <a:gd name="T7" fmla="*/ 8 h 16"/>
                  <a:gd name="T8" fmla="*/ 0 w 16"/>
                  <a:gd name="T9" fmla="*/ 0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16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7" name="Freeform 932"/>
              <p:cNvSpPr>
                <a:spLocks/>
              </p:cNvSpPr>
              <p:nvPr/>
            </p:nvSpPr>
            <p:spPr bwMode="auto">
              <a:xfrm>
                <a:off x="3624" y="2456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16 w 16"/>
                  <a:gd name="T3" fmla="*/ 8 h 16"/>
                  <a:gd name="T4" fmla="*/ 8 w 16"/>
                  <a:gd name="T5" fmla="*/ 16 h 16"/>
                  <a:gd name="T6" fmla="*/ 0 w 16"/>
                  <a:gd name="T7" fmla="*/ 8 h 16"/>
                  <a:gd name="T8" fmla="*/ 0 w 16"/>
                  <a:gd name="T9" fmla="*/ 0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16" y="8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" name="Freeform 933"/>
              <p:cNvSpPr>
                <a:spLocks/>
              </p:cNvSpPr>
              <p:nvPr/>
            </p:nvSpPr>
            <p:spPr bwMode="auto">
              <a:xfrm>
                <a:off x="3616" y="2464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8 h 16"/>
                  <a:gd name="T8" fmla="*/ 8 w 16"/>
                  <a:gd name="T9" fmla="*/ 0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9" name="Freeform 934"/>
              <p:cNvSpPr>
                <a:spLocks/>
              </p:cNvSpPr>
              <p:nvPr/>
            </p:nvSpPr>
            <p:spPr bwMode="auto">
              <a:xfrm>
                <a:off x="3616" y="2472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8 h 16"/>
                  <a:gd name="T8" fmla="*/ 0 w 16"/>
                  <a:gd name="T9" fmla="*/ 0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0" name="Freeform 935"/>
              <p:cNvSpPr>
                <a:spLocks/>
              </p:cNvSpPr>
              <p:nvPr/>
            </p:nvSpPr>
            <p:spPr bwMode="auto">
              <a:xfrm>
                <a:off x="3616" y="2480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16 w 16"/>
                  <a:gd name="T3" fmla="*/ 8 h 8"/>
                  <a:gd name="T4" fmla="*/ 8 w 16"/>
                  <a:gd name="T5" fmla="*/ 8 h 8"/>
                  <a:gd name="T6" fmla="*/ 0 w 16"/>
                  <a:gd name="T7" fmla="*/ 0 h 8"/>
                  <a:gd name="T8" fmla="*/ 0 w 16"/>
                  <a:gd name="T9" fmla="*/ 0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16" y="8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1" name="Freeform 936"/>
              <p:cNvSpPr>
                <a:spLocks/>
              </p:cNvSpPr>
              <p:nvPr/>
            </p:nvSpPr>
            <p:spPr bwMode="auto">
              <a:xfrm>
                <a:off x="3608" y="2480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8 h 16"/>
                  <a:gd name="T8" fmla="*/ 8 w 16"/>
                  <a:gd name="T9" fmla="*/ 0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2" name="Freeform 937"/>
              <p:cNvSpPr>
                <a:spLocks/>
              </p:cNvSpPr>
              <p:nvPr/>
            </p:nvSpPr>
            <p:spPr bwMode="auto">
              <a:xfrm>
                <a:off x="3608" y="2488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8 h 16"/>
                  <a:gd name="T4" fmla="*/ 8 w 16"/>
                  <a:gd name="T5" fmla="*/ 16 h 16"/>
                  <a:gd name="T6" fmla="*/ 0 w 16"/>
                  <a:gd name="T7" fmla="*/ 8 h 16"/>
                  <a:gd name="T8" fmla="*/ 0 w 16"/>
                  <a:gd name="T9" fmla="*/ 0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8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3" name="Freeform 938"/>
              <p:cNvSpPr>
                <a:spLocks/>
              </p:cNvSpPr>
              <p:nvPr/>
            </p:nvSpPr>
            <p:spPr bwMode="auto">
              <a:xfrm>
                <a:off x="3600" y="2496"/>
                <a:ext cx="24" cy="16"/>
              </a:xfrm>
              <a:custGeom>
                <a:avLst/>
                <a:gdLst>
                  <a:gd name="T0" fmla="*/ 8 w 24"/>
                  <a:gd name="T1" fmla="*/ 0 h 16"/>
                  <a:gd name="T2" fmla="*/ 24 w 24"/>
                  <a:gd name="T3" fmla="*/ 8 h 16"/>
                  <a:gd name="T4" fmla="*/ 16 w 24"/>
                  <a:gd name="T5" fmla="*/ 16 h 16"/>
                  <a:gd name="T6" fmla="*/ 0 w 24"/>
                  <a:gd name="T7" fmla="*/ 8 h 16"/>
                  <a:gd name="T8" fmla="*/ 8 w 24"/>
                  <a:gd name="T9" fmla="*/ 0 h 16"/>
                  <a:gd name="T10" fmla="*/ 8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8" y="0"/>
                    </a:moveTo>
                    <a:lnTo>
                      <a:pt x="24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4" name="Freeform 939"/>
              <p:cNvSpPr>
                <a:spLocks/>
              </p:cNvSpPr>
              <p:nvPr/>
            </p:nvSpPr>
            <p:spPr bwMode="auto">
              <a:xfrm>
                <a:off x="3600" y="2504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8 h 16"/>
                  <a:gd name="T8" fmla="*/ 0 w 16"/>
                  <a:gd name="T9" fmla="*/ 0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5" name="Freeform 940"/>
              <p:cNvSpPr>
                <a:spLocks/>
              </p:cNvSpPr>
              <p:nvPr/>
            </p:nvSpPr>
            <p:spPr bwMode="auto">
              <a:xfrm>
                <a:off x="3600" y="2512"/>
                <a:ext cx="16" cy="8"/>
              </a:xfrm>
              <a:custGeom>
                <a:avLst/>
                <a:gdLst>
                  <a:gd name="T0" fmla="*/ 0 w 16"/>
                  <a:gd name="T1" fmla="*/ 0 h 8"/>
                  <a:gd name="T2" fmla="*/ 16 w 16"/>
                  <a:gd name="T3" fmla="*/ 0 h 8"/>
                  <a:gd name="T4" fmla="*/ 8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0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0"/>
                    </a:moveTo>
                    <a:lnTo>
                      <a:pt x="16" y="0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6" name="Freeform 941"/>
              <p:cNvSpPr>
                <a:spLocks/>
              </p:cNvSpPr>
              <p:nvPr/>
            </p:nvSpPr>
            <p:spPr bwMode="auto">
              <a:xfrm>
                <a:off x="3592" y="2520"/>
                <a:ext cx="24" cy="8"/>
              </a:xfrm>
              <a:custGeom>
                <a:avLst/>
                <a:gdLst>
                  <a:gd name="T0" fmla="*/ 8 w 24"/>
                  <a:gd name="T1" fmla="*/ 0 h 8"/>
                  <a:gd name="T2" fmla="*/ 24 w 24"/>
                  <a:gd name="T3" fmla="*/ 0 h 8"/>
                  <a:gd name="T4" fmla="*/ 16 w 24"/>
                  <a:gd name="T5" fmla="*/ 8 h 8"/>
                  <a:gd name="T6" fmla="*/ 0 w 24"/>
                  <a:gd name="T7" fmla="*/ 0 h 8"/>
                  <a:gd name="T8" fmla="*/ 8 w 24"/>
                  <a:gd name="T9" fmla="*/ 0 h 8"/>
                  <a:gd name="T10" fmla="*/ 8 w 24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8"/>
                  <a:gd name="T20" fmla="*/ 24 w 2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8">
                    <a:moveTo>
                      <a:pt x="8" y="0"/>
                    </a:moveTo>
                    <a:lnTo>
                      <a:pt x="24" y="0"/>
                    </a:lnTo>
                    <a:lnTo>
                      <a:pt x="16" y="8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7" name="Freeform 942"/>
              <p:cNvSpPr>
                <a:spLocks/>
              </p:cNvSpPr>
              <p:nvPr/>
            </p:nvSpPr>
            <p:spPr bwMode="auto">
              <a:xfrm>
                <a:off x="3592" y="2520"/>
                <a:ext cx="24" cy="8"/>
              </a:xfrm>
              <a:custGeom>
                <a:avLst/>
                <a:gdLst>
                  <a:gd name="T0" fmla="*/ 0 w 24"/>
                  <a:gd name="T1" fmla="*/ 0 h 8"/>
                  <a:gd name="T2" fmla="*/ 16 w 24"/>
                  <a:gd name="T3" fmla="*/ 0 h 8"/>
                  <a:gd name="T4" fmla="*/ 24 w 24"/>
                  <a:gd name="T5" fmla="*/ 8 h 8"/>
                  <a:gd name="T6" fmla="*/ 8 w 24"/>
                  <a:gd name="T7" fmla="*/ 8 h 8"/>
                  <a:gd name="T8" fmla="*/ 0 w 24"/>
                  <a:gd name="T9" fmla="*/ 8 h 8"/>
                  <a:gd name="T10" fmla="*/ 0 w 24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8"/>
                  <a:gd name="T20" fmla="*/ 24 w 2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8">
                    <a:moveTo>
                      <a:pt x="0" y="0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8" name="Freeform 943"/>
              <p:cNvSpPr>
                <a:spLocks/>
              </p:cNvSpPr>
              <p:nvPr/>
            </p:nvSpPr>
            <p:spPr bwMode="auto">
              <a:xfrm>
                <a:off x="3600" y="2528"/>
                <a:ext cx="16" cy="8"/>
              </a:xfrm>
              <a:custGeom>
                <a:avLst/>
                <a:gdLst>
                  <a:gd name="T0" fmla="*/ 0 w 16"/>
                  <a:gd name="T1" fmla="*/ 0 h 8"/>
                  <a:gd name="T2" fmla="*/ 8 w 16"/>
                  <a:gd name="T3" fmla="*/ 0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8 h 8"/>
                  <a:gd name="T10" fmla="*/ 0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9" name="Freeform 944"/>
              <p:cNvSpPr>
                <a:spLocks/>
              </p:cNvSpPr>
              <p:nvPr/>
            </p:nvSpPr>
            <p:spPr bwMode="auto">
              <a:xfrm>
                <a:off x="3600" y="2536"/>
                <a:ext cx="16" cy="8"/>
              </a:xfrm>
              <a:custGeom>
                <a:avLst/>
                <a:gdLst>
                  <a:gd name="T0" fmla="*/ 0 w 16"/>
                  <a:gd name="T1" fmla="*/ 0 h 8"/>
                  <a:gd name="T2" fmla="*/ 16 w 16"/>
                  <a:gd name="T3" fmla="*/ 0 h 8"/>
                  <a:gd name="T4" fmla="*/ 16 w 16"/>
                  <a:gd name="T5" fmla="*/ 0 h 8"/>
                  <a:gd name="T6" fmla="*/ 0 w 16"/>
                  <a:gd name="T7" fmla="*/ 8 h 8"/>
                  <a:gd name="T8" fmla="*/ 0 w 16"/>
                  <a:gd name="T9" fmla="*/ 0 h 8"/>
                  <a:gd name="T10" fmla="*/ 0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0"/>
                    </a:moveTo>
                    <a:lnTo>
                      <a:pt x="16" y="0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0" name="Freeform 945"/>
              <p:cNvSpPr>
                <a:spLocks/>
              </p:cNvSpPr>
              <p:nvPr/>
            </p:nvSpPr>
            <p:spPr bwMode="auto">
              <a:xfrm>
                <a:off x="3600" y="2536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16 w 16"/>
                  <a:gd name="T3" fmla="*/ 0 h 16"/>
                  <a:gd name="T4" fmla="*/ 16 w 16"/>
                  <a:gd name="T5" fmla="*/ 0 h 16"/>
                  <a:gd name="T6" fmla="*/ 8 w 16"/>
                  <a:gd name="T7" fmla="*/ 16 h 16"/>
                  <a:gd name="T8" fmla="*/ 0 w 16"/>
                  <a:gd name="T9" fmla="*/ 8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16" y="0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1" name="Freeform 946"/>
              <p:cNvSpPr>
                <a:spLocks/>
              </p:cNvSpPr>
              <p:nvPr/>
            </p:nvSpPr>
            <p:spPr bwMode="auto">
              <a:xfrm>
                <a:off x="3608" y="2536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8 w 16"/>
                  <a:gd name="T3" fmla="*/ 0 h 16"/>
                  <a:gd name="T4" fmla="*/ 16 w 16"/>
                  <a:gd name="T5" fmla="*/ 8 h 16"/>
                  <a:gd name="T6" fmla="*/ 8 w 16"/>
                  <a:gd name="T7" fmla="*/ 16 h 16"/>
                  <a:gd name="T8" fmla="*/ 0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2" name="Freeform 947"/>
              <p:cNvSpPr>
                <a:spLocks/>
              </p:cNvSpPr>
              <p:nvPr/>
            </p:nvSpPr>
            <p:spPr bwMode="auto">
              <a:xfrm>
                <a:off x="3616" y="2536"/>
                <a:ext cx="8" cy="24"/>
              </a:xfrm>
              <a:custGeom>
                <a:avLst/>
                <a:gdLst>
                  <a:gd name="T0" fmla="*/ 0 w 8"/>
                  <a:gd name="T1" fmla="*/ 16 h 24"/>
                  <a:gd name="T2" fmla="*/ 0 w 8"/>
                  <a:gd name="T3" fmla="*/ 0 h 24"/>
                  <a:gd name="T4" fmla="*/ 8 w 8"/>
                  <a:gd name="T5" fmla="*/ 8 h 24"/>
                  <a:gd name="T6" fmla="*/ 8 w 8"/>
                  <a:gd name="T7" fmla="*/ 24 h 24"/>
                  <a:gd name="T8" fmla="*/ 0 w 8"/>
                  <a:gd name="T9" fmla="*/ 16 h 24"/>
                  <a:gd name="T10" fmla="*/ 0 w 8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24"/>
                  <a:gd name="T20" fmla="*/ 8 w 8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24">
                    <a:moveTo>
                      <a:pt x="0" y="16"/>
                    </a:moveTo>
                    <a:lnTo>
                      <a:pt x="0" y="0"/>
                    </a:lnTo>
                    <a:lnTo>
                      <a:pt x="8" y="8"/>
                    </a:lnTo>
                    <a:lnTo>
                      <a:pt x="8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3" name="Freeform 948"/>
              <p:cNvSpPr>
                <a:spLocks/>
              </p:cNvSpPr>
              <p:nvPr/>
            </p:nvSpPr>
            <p:spPr bwMode="auto">
              <a:xfrm>
                <a:off x="3624" y="2544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4" name="Freeform 949"/>
              <p:cNvSpPr>
                <a:spLocks/>
              </p:cNvSpPr>
              <p:nvPr/>
            </p:nvSpPr>
            <p:spPr bwMode="auto">
              <a:xfrm>
                <a:off x="3632" y="2544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5" name="Freeform 950"/>
              <p:cNvSpPr>
                <a:spLocks/>
              </p:cNvSpPr>
              <p:nvPr/>
            </p:nvSpPr>
            <p:spPr bwMode="auto">
              <a:xfrm>
                <a:off x="3640" y="2544"/>
                <a:ext cx="1" cy="16"/>
              </a:xfrm>
              <a:custGeom>
                <a:avLst/>
                <a:gdLst>
                  <a:gd name="T0" fmla="*/ 0 w 1"/>
                  <a:gd name="T1" fmla="*/ 16 h 16"/>
                  <a:gd name="T2" fmla="*/ 0 w 1"/>
                  <a:gd name="T3" fmla="*/ 0 h 16"/>
                  <a:gd name="T4" fmla="*/ 0 w 1"/>
                  <a:gd name="T5" fmla="*/ 0 h 16"/>
                  <a:gd name="T6" fmla="*/ 0 w 1"/>
                  <a:gd name="T7" fmla="*/ 16 h 16"/>
                  <a:gd name="T8" fmla="*/ 0 w 1"/>
                  <a:gd name="T9" fmla="*/ 16 h 16"/>
                  <a:gd name="T10" fmla="*/ 0 w 1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6"/>
                  <a:gd name="T20" fmla="*/ 1 w 1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6">
                    <a:moveTo>
                      <a:pt x="0" y="16"/>
                    </a:moveTo>
                    <a:lnTo>
                      <a:pt x="0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6" name="Freeform 951"/>
              <p:cNvSpPr>
                <a:spLocks/>
              </p:cNvSpPr>
              <p:nvPr/>
            </p:nvSpPr>
            <p:spPr bwMode="auto">
              <a:xfrm>
                <a:off x="3640" y="2544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0 h 16"/>
                  <a:gd name="T4" fmla="*/ 16 w 16"/>
                  <a:gd name="T5" fmla="*/ 0 h 16"/>
                  <a:gd name="T6" fmla="*/ 16 w 16"/>
                  <a:gd name="T7" fmla="*/ 16 h 16"/>
                  <a:gd name="T8" fmla="*/ 0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7" name="Freeform 952"/>
              <p:cNvSpPr>
                <a:spLocks/>
              </p:cNvSpPr>
              <p:nvPr/>
            </p:nvSpPr>
            <p:spPr bwMode="auto">
              <a:xfrm>
                <a:off x="3656" y="2544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0 h 16"/>
                  <a:gd name="T4" fmla="*/ 16 w 16"/>
                  <a:gd name="T5" fmla="*/ 0 h 16"/>
                  <a:gd name="T6" fmla="*/ 16 w 16"/>
                  <a:gd name="T7" fmla="*/ 16 h 16"/>
                  <a:gd name="T8" fmla="*/ 0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8" name="Freeform 953"/>
              <p:cNvSpPr>
                <a:spLocks/>
              </p:cNvSpPr>
              <p:nvPr/>
            </p:nvSpPr>
            <p:spPr bwMode="auto">
              <a:xfrm>
                <a:off x="3672" y="2544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9" name="Freeform 954"/>
              <p:cNvSpPr>
                <a:spLocks/>
              </p:cNvSpPr>
              <p:nvPr/>
            </p:nvSpPr>
            <p:spPr bwMode="auto">
              <a:xfrm>
                <a:off x="3672" y="2544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0 w 16"/>
                  <a:gd name="T3" fmla="*/ 0 h 16"/>
                  <a:gd name="T4" fmla="*/ 16 w 16"/>
                  <a:gd name="T5" fmla="*/ 0 h 16"/>
                  <a:gd name="T6" fmla="*/ 16 w 16"/>
                  <a:gd name="T7" fmla="*/ 16 h 16"/>
                  <a:gd name="T8" fmla="*/ 8 w 16"/>
                  <a:gd name="T9" fmla="*/ 16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0" name="Freeform 955"/>
              <p:cNvSpPr>
                <a:spLocks/>
              </p:cNvSpPr>
              <p:nvPr/>
            </p:nvSpPr>
            <p:spPr bwMode="auto">
              <a:xfrm>
                <a:off x="3680" y="2536"/>
                <a:ext cx="24" cy="24"/>
              </a:xfrm>
              <a:custGeom>
                <a:avLst/>
                <a:gdLst>
                  <a:gd name="T0" fmla="*/ 8 w 24"/>
                  <a:gd name="T1" fmla="*/ 24 h 24"/>
                  <a:gd name="T2" fmla="*/ 0 w 24"/>
                  <a:gd name="T3" fmla="*/ 8 h 24"/>
                  <a:gd name="T4" fmla="*/ 16 w 24"/>
                  <a:gd name="T5" fmla="*/ 0 h 24"/>
                  <a:gd name="T6" fmla="*/ 24 w 24"/>
                  <a:gd name="T7" fmla="*/ 16 h 24"/>
                  <a:gd name="T8" fmla="*/ 8 w 24"/>
                  <a:gd name="T9" fmla="*/ 24 h 24"/>
                  <a:gd name="T10" fmla="*/ 8 w 24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8" y="24"/>
                    </a:moveTo>
                    <a:lnTo>
                      <a:pt x="0" y="8"/>
                    </a:lnTo>
                    <a:lnTo>
                      <a:pt x="16" y="0"/>
                    </a:lnTo>
                    <a:lnTo>
                      <a:pt x="24" y="16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1" name="Freeform 956"/>
              <p:cNvSpPr>
                <a:spLocks/>
              </p:cNvSpPr>
              <p:nvPr/>
            </p:nvSpPr>
            <p:spPr bwMode="auto">
              <a:xfrm>
                <a:off x="3696" y="2536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0 w 16"/>
                  <a:gd name="T3" fmla="*/ 0 h 16"/>
                  <a:gd name="T4" fmla="*/ 16 w 16"/>
                  <a:gd name="T5" fmla="*/ 0 h 16"/>
                  <a:gd name="T6" fmla="*/ 16 w 16"/>
                  <a:gd name="T7" fmla="*/ 8 h 16"/>
                  <a:gd name="T8" fmla="*/ 8 w 16"/>
                  <a:gd name="T9" fmla="*/ 16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2" name="Freeform 957"/>
              <p:cNvSpPr>
                <a:spLocks/>
              </p:cNvSpPr>
              <p:nvPr/>
            </p:nvSpPr>
            <p:spPr bwMode="auto">
              <a:xfrm>
                <a:off x="3712" y="2528"/>
                <a:ext cx="8" cy="16"/>
              </a:xfrm>
              <a:custGeom>
                <a:avLst/>
                <a:gdLst>
                  <a:gd name="T0" fmla="*/ 0 w 8"/>
                  <a:gd name="T1" fmla="*/ 8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8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3" name="Freeform 958"/>
              <p:cNvSpPr>
                <a:spLocks/>
              </p:cNvSpPr>
              <p:nvPr/>
            </p:nvSpPr>
            <p:spPr bwMode="auto">
              <a:xfrm>
                <a:off x="3720" y="2528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0 h 16"/>
                  <a:gd name="T4" fmla="*/ 0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4" name="Freeform 959"/>
              <p:cNvSpPr>
                <a:spLocks/>
              </p:cNvSpPr>
              <p:nvPr/>
            </p:nvSpPr>
            <p:spPr bwMode="auto">
              <a:xfrm>
                <a:off x="3720" y="2520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0 w 16"/>
                  <a:gd name="T3" fmla="*/ 8 h 24"/>
                  <a:gd name="T4" fmla="*/ 8 w 16"/>
                  <a:gd name="T5" fmla="*/ 0 h 24"/>
                  <a:gd name="T6" fmla="*/ 16 w 16"/>
                  <a:gd name="T7" fmla="*/ 16 h 24"/>
                  <a:gd name="T8" fmla="*/ 8 w 16"/>
                  <a:gd name="T9" fmla="*/ 16 h 24"/>
                  <a:gd name="T10" fmla="*/ 8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24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16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5" name="Freeform 960"/>
              <p:cNvSpPr>
                <a:spLocks/>
              </p:cNvSpPr>
              <p:nvPr/>
            </p:nvSpPr>
            <p:spPr bwMode="auto">
              <a:xfrm>
                <a:off x="3728" y="2520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0 w 16"/>
                  <a:gd name="T3" fmla="*/ 0 h 16"/>
                  <a:gd name="T4" fmla="*/ 8 w 16"/>
                  <a:gd name="T5" fmla="*/ 0 h 16"/>
                  <a:gd name="T6" fmla="*/ 16 w 16"/>
                  <a:gd name="T7" fmla="*/ 8 h 16"/>
                  <a:gd name="T8" fmla="*/ 8 w 16"/>
                  <a:gd name="T9" fmla="*/ 16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6" name="Freeform 961"/>
              <p:cNvSpPr>
                <a:spLocks/>
              </p:cNvSpPr>
              <p:nvPr/>
            </p:nvSpPr>
            <p:spPr bwMode="auto">
              <a:xfrm>
                <a:off x="3736" y="2512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0 w 16"/>
                  <a:gd name="T3" fmla="*/ 8 h 16"/>
                  <a:gd name="T4" fmla="*/ 8 w 16"/>
                  <a:gd name="T5" fmla="*/ 0 h 16"/>
                  <a:gd name="T6" fmla="*/ 16 w 16"/>
                  <a:gd name="T7" fmla="*/ 8 h 16"/>
                  <a:gd name="T8" fmla="*/ 8 w 16"/>
                  <a:gd name="T9" fmla="*/ 16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7" name="Freeform 962"/>
              <p:cNvSpPr>
                <a:spLocks/>
              </p:cNvSpPr>
              <p:nvPr/>
            </p:nvSpPr>
            <p:spPr bwMode="auto">
              <a:xfrm>
                <a:off x="3744" y="2504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0 w 16"/>
                  <a:gd name="T3" fmla="*/ 8 h 16"/>
                  <a:gd name="T4" fmla="*/ 8 w 16"/>
                  <a:gd name="T5" fmla="*/ 0 h 16"/>
                  <a:gd name="T6" fmla="*/ 16 w 16"/>
                  <a:gd name="T7" fmla="*/ 16 h 16"/>
                  <a:gd name="T8" fmla="*/ 8 w 16"/>
                  <a:gd name="T9" fmla="*/ 16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8" name="Freeform 963"/>
              <p:cNvSpPr>
                <a:spLocks/>
              </p:cNvSpPr>
              <p:nvPr/>
            </p:nvSpPr>
            <p:spPr bwMode="auto">
              <a:xfrm>
                <a:off x="3752" y="2496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0 w 16"/>
                  <a:gd name="T3" fmla="*/ 8 h 24"/>
                  <a:gd name="T4" fmla="*/ 0 w 16"/>
                  <a:gd name="T5" fmla="*/ 0 h 24"/>
                  <a:gd name="T6" fmla="*/ 16 w 16"/>
                  <a:gd name="T7" fmla="*/ 16 h 24"/>
                  <a:gd name="T8" fmla="*/ 8 w 16"/>
                  <a:gd name="T9" fmla="*/ 16 h 24"/>
                  <a:gd name="T10" fmla="*/ 8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24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16"/>
                    </a:lnTo>
                    <a:lnTo>
                      <a:pt x="8" y="16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9" name="Freeform 964"/>
              <p:cNvSpPr>
                <a:spLocks/>
              </p:cNvSpPr>
              <p:nvPr/>
            </p:nvSpPr>
            <p:spPr bwMode="auto">
              <a:xfrm>
                <a:off x="3752" y="2496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0 w 16"/>
                  <a:gd name="T3" fmla="*/ 0 h 16"/>
                  <a:gd name="T4" fmla="*/ 8 w 16"/>
                  <a:gd name="T5" fmla="*/ 0 h 16"/>
                  <a:gd name="T6" fmla="*/ 16 w 16"/>
                  <a:gd name="T7" fmla="*/ 0 h 16"/>
                  <a:gd name="T8" fmla="*/ 16 w 16"/>
                  <a:gd name="T9" fmla="*/ 8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0" name="Freeform 965"/>
              <p:cNvSpPr>
                <a:spLocks/>
              </p:cNvSpPr>
              <p:nvPr/>
            </p:nvSpPr>
            <p:spPr bwMode="auto">
              <a:xfrm>
                <a:off x="3760" y="2480"/>
                <a:ext cx="16" cy="24"/>
              </a:xfrm>
              <a:custGeom>
                <a:avLst/>
                <a:gdLst>
                  <a:gd name="T0" fmla="*/ 0 w 16"/>
                  <a:gd name="T1" fmla="*/ 16 h 24"/>
                  <a:gd name="T2" fmla="*/ 0 w 16"/>
                  <a:gd name="T3" fmla="*/ 8 h 24"/>
                  <a:gd name="T4" fmla="*/ 0 w 16"/>
                  <a:gd name="T5" fmla="*/ 0 h 24"/>
                  <a:gd name="T6" fmla="*/ 16 w 16"/>
                  <a:gd name="T7" fmla="*/ 8 h 24"/>
                  <a:gd name="T8" fmla="*/ 8 w 16"/>
                  <a:gd name="T9" fmla="*/ 24 h 24"/>
                  <a:gd name="T10" fmla="*/ 0 w 16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16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8"/>
                    </a:lnTo>
                    <a:lnTo>
                      <a:pt x="8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1" name="Freeform 966"/>
              <p:cNvSpPr>
                <a:spLocks/>
              </p:cNvSpPr>
              <p:nvPr/>
            </p:nvSpPr>
            <p:spPr bwMode="auto">
              <a:xfrm>
                <a:off x="3760" y="2472"/>
                <a:ext cx="24" cy="16"/>
              </a:xfrm>
              <a:custGeom>
                <a:avLst/>
                <a:gdLst>
                  <a:gd name="T0" fmla="*/ 16 w 24"/>
                  <a:gd name="T1" fmla="*/ 16 h 16"/>
                  <a:gd name="T2" fmla="*/ 0 w 24"/>
                  <a:gd name="T3" fmla="*/ 8 h 16"/>
                  <a:gd name="T4" fmla="*/ 8 w 24"/>
                  <a:gd name="T5" fmla="*/ 0 h 16"/>
                  <a:gd name="T6" fmla="*/ 24 w 24"/>
                  <a:gd name="T7" fmla="*/ 8 h 16"/>
                  <a:gd name="T8" fmla="*/ 16 w 24"/>
                  <a:gd name="T9" fmla="*/ 16 h 16"/>
                  <a:gd name="T10" fmla="*/ 16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16" y="16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2" name="Freeform 967"/>
              <p:cNvSpPr>
                <a:spLocks/>
              </p:cNvSpPr>
              <p:nvPr/>
            </p:nvSpPr>
            <p:spPr bwMode="auto">
              <a:xfrm>
                <a:off x="3768" y="2464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0 w 16"/>
                  <a:gd name="T3" fmla="*/ 8 h 16"/>
                  <a:gd name="T4" fmla="*/ 0 w 16"/>
                  <a:gd name="T5" fmla="*/ 0 h 16"/>
                  <a:gd name="T6" fmla="*/ 16 w 16"/>
                  <a:gd name="T7" fmla="*/ 8 h 16"/>
                  <a:gd name="T8" fmla="*/ 16 w 16"/>
                  <a:gd name="T9" fmla="*/ 16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8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3" name="Freeform 968"/>
              <p:cNvSpPr>
                <a:spLocks/>
              </p:cNvSpPr>
              <p:nvPr/>
            </p:nvSpPr>
            <p:spPr bwMode="auto">
              <a:xfrm>
                <a:off x="3768" y="2456"/>
                <a:ext cx="24" cy="16"/>
              </a:xfrm>
              <a:custGeom>
                <a:avLst/>
                <a:gdLst>
                  <a:gd name="T0" fmla="*/ 16 w 24"/>
                  <a:gd name="T1" fmla="*/ 16 h 16"/>
                  <a:gd name="T2" fmla="*/ 0 w 24"/>
                  <a:gd name="T3" fmla="*/ 16 h 16"/>
                  <a:gd name="T4" fmla="*/ 8 w 24"/>
                  <a:gd name="T5" fmla="*/ 0 h 16"/>
                  <a:gd name="T6" fmla="*/ 24 w 24"/>
                  <a:gd name="T7" fmla="*/ 8 h 16"/>
                  <a:gd name="T8" fmla="*/ 16 w 24"/>
                  <a:gd name="T9" fmla="*/ 16 h 16"/>
                  <a:gd name="T10" fmla="*/ 16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16" y="16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4" name="Freeform 969"/>
              <p:cNvSpPr>
                <a:spLocks/>
              </p:cNvSpPr>
              <p:nvPr/>
            </p:nvSpPr>
            <p:spPr bwMode="auto">
              <a:xfrm>
                <a:off x="3776" y="2448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0 w 16"/>
                  <a:gd name="T3" fmla="*/ 16 h 16"/>
                  <a:gd name="T4" fmla="*/ 0 w 16"/>
                  <a:gd name="T5" fmla="*/ 0 h 16"/>
                  <a:gd name="T6" fmla="*/ 16 w 16"/>
                  <a:gd name="T7" fmla="*/ 8 h 16"/>
                  <a:gd name="T8" fmla="*/ 16 w 16"/>
                  <a:gd name="T9" fmla="*/ 16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6" y="8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5" name="Freeform 970"/>
              <p:cNvSpPr>
                <a:spLocks/>
              </p:cNvSpPr>
              <p:nvPr/>
            </p:nvSpPr>
            <p:spPr bwMode="auto">
              <a:xfrm>
                <a:off x="3776" y="2432"/>
                <a:ext cx="24" cy="24"/>
              </a:xfrm>
              <a:custGeom>
                <a:avLst/>
                <a:gdLst>
                  <a:gd name="T0" fmla="*/ 16 w 24"/>
                  <a:gd name="T1" fmla="*/ 24 h 24"/>
                  <a:gd name="T2" fmla="*/ 0 w 24"/>
                  <a:gd name="T3" fmla="*/ 16 h 24"/>
                  <a:gd name="T4" fmla="*/ 8 w 24"/>
                  <a:gd name="T5" fmla="*/ 0 h 24"/>
                  <a:gd name="T6" fmla="*/ 24 w 24"/>
                  <a:gd name="T7" fmla="*/ 8 h 24"/>
                  <a:gd name="T8" fmla="*/ 16 w 24"/>
                  <a:gd name="T9" fmla="*/ 16 h 24"/>
                  <a:gd name="T10" fmla="*/ 16 w 24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24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16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6" name="Freeform 971"/>
              <p:cNvSpPr>
                <a:spLocks/>
              </p:cNvSpPr>
              <p:nvPr/>
            </p:nvSpPr>
            <p:spPr bwMode="auto">
              <a:xfrm>
                <a:off x="3784" y="2416"/>
                <a:ext cx="16" cy="24"/>
              </a:xfrm>
              <a:custGeom>
                <a:avLst/>
                <a:gdLst>
                  <a:gd name="T0" fmla="*/ 16 w 16"/>
                  <a:gd name="T1" fmla="*/ 24 h 24"/>
                  <a:gd name="T2" fmla="*/ 0 w 16"/>
                  <a:gd name="T3" fmla="*/ 16 h 24"/>
                  <a:gd name="T4" fmla="*/ 0 w 16"/>
                  <a:gd name="T5" fmla="*/ 0 h 24"/>
                  <a:gd name="T6" fmla="*/ 16 w 16"/>
                  <a:gd name="T7" fmla="*/ 8 h 24"/>
                  <a:gd name="T8" fmla="*/ 16 w 16"/>
                  <a:gd name="T9" fmla="*/ 16 h 24"/>
                  <a:gd name="T10" fmla="*/ 16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16" y="24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7" name="Freeform 972"/>
              <p:cNvSpPr>
                <a:spLocks/>
              </p:cNvSpPr>
              <p:nvPr/>
            </p:nvSpPr>
            <p:spPr bwMode="auto">
              <a:xfrm>
                <a:off x="3776" y="2408"/>
                <a:ext cx="24" cy="16"/>
              </a:xfrm>
              <a:custGeom>
                <a:avLst/>
                <a:gdLst>
                  <a:gd name="T0" fmla="*/ 24 w 24"/>
                  <a:gd name="T1" fmla="*/ 16 h 16"/>
                  <a:gd name="T2" fmla="*/ 8 w 24"/>
                  <a:gd name="T3" fmla="*/ 16 h 16"/>
                  <a:gd name="T4" fmla="*/ 0 w 24"/>
                  <a:gd name="T5" fmla="*/ 0 h 16"/>
                  <a:gd name="T6" fmla="*/ 16 w 24"/>
                  <a:gd name="T7" fmla="*/ 0 h 16"/>
                  <a:gd name="T8" fmla="*/ 24 w 24"/>
                  <a:gd name="T9" fmla="*/ 8 h 16"/>
                  <a:gd name="T10" fmla="*/ 24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24" y="16"/>
                    </a:moveTo>
                    <a:lnTo>
                      <a:pt x="8" y="16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24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8" name="Freeform 973"/>
              <p:cNvSpPr>
                <a:spLocks/>
              </p:cNvSpPr>
              <p:nvPr/>
            </p:nvSpPr>
            <p:spPr bwMode="auto">
              <a:xfrm>
                <a:off x="3776" y="2392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0 w 16"/>
                  <a:gd name="T3" fmla="*/ 16 h 16"/>
                  <a:gd name="T4" fmla="*/ 0 w 16"/>
                  <a:gd name="T5" fmla="*/ 0 h 16"/>
                  <a:gd name="T6" fmla="*/ 16 w 16"/>
                  <a:gd name="T7" fmla="*/ 0 h 16"/>
                  <a:gd name="T8" fmla="*/ 16 w 16"/>
                  <a:gd name="T9" fmla="*/ 16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9" name="Freeform 974"/>
              <p:cNvSpPr>
                <a:spLocks/>
              </p:cNvSpPr>
              <p:nvPr/>
            </p:nvSpPr>
            <p:spPr bwMode="auto">
              <a:xfrm>
                <a:off x="3776" y="2384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0" name="Freeform 975"/>
              <p:cNvSpPr>
                <a:spLocks/>
              </p:cNvSpPr>
              <p:nvPr/>
            </p:nvSpPr>
            <p:spPr bwMode="auto">
              <a:xfrm>
                <a:off x="3768" y="2368"/>
                <a:ext cx="24" cy="16"/>
              </a:xfrm>
              <a:custGeom>
                <a:avLst/>
                <a:gdLst>
                  <a:gd name="T0" fmla="*/ 24 w 24"/>
                  <a:gd name="T1" fmla="*/ 16 h 16"/>
                  <a:gd name="T2" fmla="*/ 8 w 24"/>
                  <a:gd name="T3" fmla="*/ 16 h 16"/>
                  <a:gd name="T4" fmla="*/ 0 w 24"/>
                  <a:gd name="T5" fmla="*/ 8 h 16"/>
                  <a:gd name="T6" fmla="*/ 16 w 24"/>
                  <a:gd name="T7" fmla="*/ 0 h 16"/>
                  <a:gd name="T8" fmla="*/ 24 w 24"/>
                  <a:gd name="T9" fmla="*/ 8 h 16"/>
                  <a:gd name="T10" fmla="*/ 24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24" y="16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24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1" name="Freeform 976"/>
              <p:cNvSpPr>
                <a:spLocks/>
              </p:cNvSpPr>
              <p:nvPr/>
            </p:nvSpPr>
            <p:spPr bwMode="auto">
              <a:xfrm>
                <a:off x="3768" y="2360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0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2" name="Freeform 977"/>
              <p:cNvSpPr>
                <a:spLocks/>
              </p:cNvSpPr>
              <p:nvPr/>
            </p:nvSpPr>
            <p:spPr bwMode="auto">
              <a:xfrm>
                <a:off x="3760" y="2352"/>
                <a:ext cx="24" cy="16"/>
              </a:xfrm>
              <a:custGeom>
                <a:avLst/>
                <a:gdLst>
                  <a:gd name="T0" fmla="*/ 8 w 24"/>
                  <a:gd name="T1" fmla="*/ 16 h 16"/>
                  <a:gd name="T2" fmla="*/ 8 w 24"/>
                  <a:gd name="T3" fmla="*/ 16 h 16"/>
                  <a:gd name="T4" fmla="*/ 0 w 24"/>
                  <a:gd name="T5" fmla="*/ 8 h 16"/>
                  <a:gd name="T6" fmla="*/ 16 w 24"/>
                  <a:gd name="T7" fmla="*/ 0 h 16"/>
                  <a:gd name="T8" fmla="*/ 24 w 24"/>
                  <a:gd name="T9" fmla="*/ 8 h 16"/>
                  <a:gd name="T10" fmla="*/ 8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3" name="Freeform 978"/>
              <p:cNvSpPr>
                <a:spLocks/>
              </p:cNvSpPr>
              <p:nvPr/>
            </p:nvSpPr>
            <p:spPr bwMode="auto">
              <a:xfrm>
                <a:off x="3752" y="2336"/>
                <a:ext cx="24" cy="24"/>
              </a:xfrm>
              <a:custGeom>
                <a:avLst/>
                <a:gdLst>
                  <a:gd name="T0" fmla="*/ 24 w 24"/>
                  <a:gd name="T1" fmla="*/ 16 h 24"/>
                  <a:gd name="T2" fmla="*/ 8 w 24"/>
                  <a:gd name="T3" fmla="*/ 24 h 24"/>
                  <a:gd name="T4" fmla="*/ 0 w 24"/>
                  <a:gd name="T5" fmla="*/ 8 h 24"/>
                  <a:gd name="T6" fmla="*/ 16 w 24"/>
                  <a:gd name="T7" fmla="*/ 0 h 24"/>
                  <a:gd name="T8" fmla="*/ 24 w 24"/>
                  <a:gd name="T9" fmla="*/ 16 h 24"/>
                  <a:gd name="T10" fmla="*/ 24 w 24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6"/>
                    </a:moveTo>
                    <a:lnTo>
                      <a:pt x="8" y="24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24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4" name="Freeform 979"/>
              <p:cNvSpPr>
                <a:spLocks/>
              </p:cNvSpPr>
              <p:nvPr/>
            </p:nvSpPr>
            <p:spPr bwMode="auto">
              <a:xfrm>
                <a:off x="3744" y="2320"/>
                <a:ext cx="24" cy="24"/>
              </a:xfrm>
              <a:custGeom>
                <a:avLst/>
                <a:gdLst>
                  <a:gd name="T0" fmla="*/ 24 w 24"/>
                  <a:gd name="T1" fmla="*/ 16 h 24"/>
                  <a:gd name="T2" fmla="*/ 8 w 24"/>
                  <a:gd name="T3" fmla="*/ 24 h 24"/>
                  <a:gd name="T4" fmla="*/ 0 w 24"/>
                  <a:gd name="T5" fmla="*/ 8 h 24"/>
                  <a:gd name="T6" fmla="*/ 16 w 24"/>
                  <a:gd name="T7" fmla="*/ 0 h 24"/>
                  <a:gd name="T8" fmla="*/ 24 w 24"/>
                  <a:gd name="T9" fmla="*/ 16 h 24"/>
                  <a:gd name="T10" fmla="*/ 24 w 24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6"/>
                    </a:moveTo>
                    <a:lnTo>
                      <a:pt x="8" y="24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24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5" name="Freeform 980"/>
              <p:cNvSpPr>
                <a:spLocks/>
              </p:cNvSpPr>
              <p:nvPr/>
            </p:nvSpPr>
            <p:spPr bwMode="auto">
              <a:xfrm>
                <a:off x="3736" y="2312"/>
                <a:ext cx="24" cy="16"/>
              </a:xfrm>
              <a:custGeom>
                <a:avLst/>
                <a:gdLst>
                  <a:gd name="T0" fmla="*/ 24 w 24"/>
                  <a:gd name="T1" fmla="*/ 8 h 16"/>
                  <a:gd name="T2" fmla="*/ 8 w 24"/>
                  <a:gd name="T3" fmla="*/ 16 h 16"/>
                  <a:gd name="T4" fmla="*/ 0 w 24"/>
                  <a:gd name="T5" fmla="*/ 8 h 16"/>
                  <a:gd name="T6" fmla="*/ 16 w 24"/>
                  <a:gd name="T7" fmla="*/ 0 h 16"/>
                  <a:gd name="T8" fmla="*/ 24 w 24"/>
                  <a:gd name="T9" fmla="*/ 8 h 16"/>
                  <a:gd name="T10" fmla="*/ 24 w 24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24" y="8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6" name="Freeform 981"/>
              <p:cNvSpPr>
                <a:spLocks/>
              </p:cNvSpPr>
              <p:nvPr/>
            </p:nvSpPr>
            <p:spPr bwMode="auto">
              <a:xfrm>
                <a:off x="3728" y="2296"/>
                <a:ext cx="24" cy="24"/>
              </a:xfrm>
              <a:custGeom>
                <a:avLst/>
                <a:gdLst>
                  <a:gd name="T0" fmla="*/ 24 w 24"/>
                  <a:gd name="T1" fmla="*/ 16 h 24"/>
                  <a:gd name="T2" fmla="*/ 8 w 24"/>
                  <a:gd name="T3" fmla="*/ 24 h 24"/>
                  <a:gd name="T4" fmla="*/ 0 w 24"/>
                  <a:gd name="T5" fmla="*/ 16 h 24"/>
                  <a:gd name="T6" fmla="*/ 16 w 24"/>
                  <a:gd name="T7" fmla="*/ 0 h 24"/>
                  <a:gd name="T8" fmla="*/ 24 w 24"/>
                  <a:gd name="T9" fmla="*/ 16 h 24"/>
                  <a:gd name="T10" fmla="*/ 24 w 24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6"/>
                    </a:moveTo>
                    <a:lnTo>
                      <a:pt x="8" y="24"/>
                    </a:lnTo>
                    <a:lnTo>
                      <a:pt x="0" y="16"/>
                    </a:lnTo>
                    <a:lnTo>
                      <a:pt x="16" y="0"/>
                    </a:lnTo>
                    <a:lnTo>
                      <a:pt x="24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7" name="Freeform 982"/>
              <p:cNvSpPr>
                <a:spLocks/>
              </p:cNvSpPr>
              <p:nvPr/>
            </p:nvSpPr>
            <p:spPr bwMode="auto">
              <a:xfrm>
                <a:off x="3720" y="2288"/>
                <a:ext cx="24" cy="24"/>
              </a:xfrm>
              <a:custGeom>
                <a:avLst/>
                <a:gdLst>
                  <a:gd name="T0" fmla="*/ 24 w 24"/>
                  <a:gd name="T1" fmla="*/ 8 h 24"/>
                  <a:gd name="T2" fmla="*/ 8 w 24"/>
                  <a:gd name="T3" fmla="*/ 24 h 24"/>
                  <a:gd name="T4" fmla="*/ 0 w 24"/>
                  <a:gd name="T5" fmla="*/ 8 h 24"/>
                  <a:gd name="T6" fmla="*/ 8 w 24"/>
                  <a:gd name="T7" fmla="*/ 0 h 24"/>
                  <a:gd name="T8" fmla="*/ 24 w 24"/>
                  <a:gd name="T9" fmla="*/ 8 h 24"/>
                  <a:gd name="T10" fmla="*/ 24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8"/>
                    </a:moveTo>
                    <a:lnTo>
                      <a:pt x="8" y="24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8" name="Freeform 983"/>
              <p:cNvSpPr>
                <a:spLocks/>
              </p:cNvSpPr>
              <p:nvPr/>
            </p:nvSpPr>
            <p:spPr bwMode="auto">
              <a:xfrm>
                <a:off x="3704" y="2272"/>
                <a:ext cx="24" cy="32"/>
              </a:xfrm>
              <a:custGeom>
                <a:avLst/>
                <a:gdLst>
                  <a:gd name="T0" fmla="*/ 24 w 24"/>
                  <a:gd name="T1" fmla="*/ 16 h 32"/>
                  <a:gd name="T2" fmla="*/ 16 w 24"/>
                  <a:gd name="T3" fmla="*/ 32 h 32"/>
                  <a:gd name="T4" fmla="*/ 0 w 24"/>
                  <a:gd name="T5" fmla="*/ 16 h 32"/>
                  <a:gd name="T6" fmla="*/ 8 w 24"/>
                  <a:gd name="T7" fmla="*/ 0 h 32"/>
                  <a:gd name="T8" fmla="*/ 24 w 24"/>
                  <a:gd name="T9" fmla="*/ 16 h 32"/>
                  <a:gd name="T10" fmla="*/ 24 w 24"/>
                  <a:gd name="T11" fmla="*/ 16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32"/>
                  <a:gd name="T20" fmla="*/ 24 w 24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32">
                    <a:moveTo>
                      <a:pt x="24" y="16"/>
                    </a:moveTo>
                    <a:lnTo>
                      <a:pt x="16" y="32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24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9" name="Freeform 984"/>
              <p:cNvSpPr>
                <a:spLocks/>
              </p:cNvSpPr>
              <p:nvPr/>
            </p:nvSpPr>
            <p:spPr bwMode="auto">
              <a:xfrm>
                <a:off x="3688" y="2264"/>
                <a:ext cx="24" cy="24"/>
              </a:xfrm>
              <a:custGeom>
                <a:avLst/>
                <a:gdLst>
                  <a:gd name="T0" fmla="*/ 24 w 24"/>
                  <a:gd name="T1" fmla="*/ 8 h 24"/>
                  <a:gd name="T2" fmla="*/ 16 w 24"/>
                  <a:gd name="T3" fmla="*/ 24 h 24"/>
                  <a:gd name="T4" fmla="*/ 0 w 24"/>
                  <a:gd name="T5" fmla="*/ 16 h 24"/>
                  <a:gd name="T6" fmla="*/ 8 w 24"/>
                  <a:gd name="T7" fmla="*/ 0 h 24"/>
                  <a:gd name="T8" fmla="*/ 24 w 24"/>
                  <a:gd name="T9" fmla="*/ 8 h 24"/>
                  <a:gd name="T10" fmla="*/ 24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8"/>
                    </a:moveTo>
                    <a:lnTo>
                      <a:pt x="16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0" name="Freeform 985"/>
              <p:cNvSpPr>
                <a:spLocks/>
              </p:cNvSpPr>
              <p:nvPr/>
            </p:nvSpPr>
            <p:spPr bwMode="auto">
              <a:xfrm>
                <a:off x="3672" y="2264"/>
                <a:ext cx="24" cy="16"/>
              </a:xfrm>
              <a:custGeom>
                <a:avLst/>
                <a:gdLst>
                  <a:gd name="T0" fmla="*/ 24 w 24"/>
                  <a:gd name="T1" fmla="*/ 0 h 16"/>
                  <a:gd name="T2" fmla="*/ 16 w 24"/>
                  <a:gd name="T3" fmla="*/ 16 h 16"/>
                  <a:gd name="T4" fmla="*/ 0 w 24"/>
                  <a:gd name="T5" fmla="*/ 16 h 16"/>
                  <a:gd name="T6" fmla="*/ 8 w 24"/>
                  <a:gd name="T7" fmla="*/ 0 h 16"/>
                  <a:gd name="T8" fmla="*/ 24 w 24"/>
                  <a:gd name="T9" fmla="*/ 0 h 16"/>
                  <a:gd name="T10" fmla="*/ 24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24" y="0"/>
                    </a:moveTo>
                    <a:lnTo>
                      <a:pt x="16" y="16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1" name="Freeform 986"/>
              <p:cNvSpPr>
                <a:spLocks/>
              </p:cNvSpPr>
              <p:nvPr/>
            </p:nvSpPr>
            <p:spPr bwMode="auto">
              <a:xfrm>
                <a:off x="3664" y="2264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16 w 16"/>
                  <a:gd name="T3" fmla="*/ 16 h 16"/>
                  <a:gd name="T4" fmla="*/ 0 w 16"/>
                  <a:gd name="T5" fmla="*/ 16 h 16"/>
                  <a:gd name="T6" fmla="*/ 0 w 16"/>
                  <a:gd name="T7" fmla="*/ 0 h 16"/>
                  <a:gd name="T8" fmla="*/ 16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16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2" name="Freeform 987"/>
              <p:cNvSpPr>
                <a:spLocks/>
              </p:cNvSpPr>
              <p:nvPr/>
            </p:nvSpPr>
            <p:spPr bwMode="auto">
              <a:xfrm>
                <a:off x="3648" y="2264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16 w 16"/>
                  <a:gd name="T3" fmla="*/ 16 h 16"/>
                  <a:gd name="T4" fmla="*/ 8 w 16"/>
                  <a:gd name="T5" fmla="*/ 16 h 16"/>
                  <a:gd name="T6" fmla="*/ 0 w 16"/>
                  <a:gd name="T7" fmla="*/ 8 h 16"/>
                  <a:gd name="T8" fmla="*/ 16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16" y="16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3" name="Freeform 988"/>
              <p:cNvSpPr>
                <a:spLocks/>
              </p:cNvSpPr>
              <p:nvPr/>
            </p:nvSpPr>
            <p:spPr bwMode="auto">
              <a:xfrm>
                <a:off x="3640" y="2272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16 w 16"/>
                  <a:gd name="T3" fmla="*/ 8 h 16"/>
                  <a:gd name="T4" fmla="*/ 0 w 16"/>
                  <a:gd name="T5" fmla="*/ 16 h 16"/>
                  <a:gd name="T6" fmla="*/ 0 w 16"/>
                  <a:gd name="T7" fmla="*/ 0 h 16"/>
                  <a:gd name="T8" fmla="*/ 8 w 16"/>
                  <a:gd name="T9" fmla="*/ 0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16" y="8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4" name="Freeform 989"/>
              <p:cNvSpPr>
                <a:spLocks/>
              </p:cNvSpPr>
              <p:nvPr/>
            </p:nvSpPr>
            <p:spPr bwMode="auto">
              <a:xfrm>
                <a:off x="3624" y="2272"/>
                <a:ext cx="16" cy="24"/>
              </a:xfrm>
              <a:custGeom>
                <a:avLst/>
                <a:gdLst>
                  <a:gd name="T0" fmla="*/ 16 w 16"/>
                  <a:gd name="T1" fmla="*/ 0 h 24"/>
                  <a:gd name="T2" fmla="*/ 16 w 16"/>
                  <a:gd name="T3" fmla="*/ 16 h 24"/>
                  <a:gd name="T4" fmla="*/ 8 w 16"/>
                  <a:gd name="T5" fmla="*/ 24 h 24"/>
                  <a:gd name="T6" fmla="*/ 0 w 16"/>
                  <a:gd name="T7" fmla="*/ 8 h 24"/>
                  <a:gd name="T8" fmla="*/ 8 w 16"/>
                  <a:gd name="T9" fmla="*/ 0 h 24"/>
                  <a:gd name="T10" fmla="*/ 16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16" y="0"/>
                    </a:moveTo>
                    <a:lnTo>
                      <a:pt x="16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5" name="Freeform 990"/>
              <p:cNvSpPr>
                <a:spLocks/>
              </p:cNvSpPr>
              <p:nvPr/>
            </p:nvSpPr>
            <p:spPr bwMode="auto">
              <a:xfrm>
                <a:off x="3608" y="2280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24 w 24"/>
                  <a:gd name="T3" fmla="*/ 16 h 24"/>
                  <a:gd name="T4" fmla="*/ 8 w 24"/>
                  <a:gd name="T5" fmla="*/ 24 h 24"/>
                  <a:gd name="T6" fmla="*/ 0 w 24"/>
                  <a:gd name="T7" fmla="*/ 8 h 24"/>
                  <a:gd name="T8" fmla="*/ 16 w 24"/>
                  <a:gd name="T9" fmla="*/ 0 h 24"/>
                  <a:gd name="T10" fmla="*/ 16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0"/>
                    </a:moveTo>
                    <a:lnTo>
                      <a:pt x="24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6" name="Freeform 991"/>
              <p:cNvSpPr>
                <a:spLocks/>
              </p:cNvSpPr>
              <p:nvPr/>
            </p:nvSpPr>
            <p:spPr bwMode="auto">
              <a:xfrm>
                <a:off x="3592" y="2288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24 w 24"/>
                  <a:gd name="T3" fmla="*/ 16 h 24"/>
                  <a:gd name="T4" fmla="*/ 8 w 24"/>
                  <a:gd name="T5" fmla="*/ 24 h 24"/>
                  <a:gd name="T6" fmla="*/ 0 w 24"/>
                  <a:gd name="T7" fmla="*/ 16 h 24"/>
                  <a:gd name="T8" fmla="*/ 16 w 24"/>
                  <a:gd name="T9" fmla="*/ 8 h 24"/>
                  <a:gd name="T10" fmla="*/ 16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0"/>
                    </a:moveTo>
                    <a:lnTo>
                      <a:pt x="24" y="16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16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7" name="Freeform 992"/>
              <p:cNvSpPr>
                <a:spLocks/>
              </p:cNvSpPr>
              <p:nvPr/>
            </p:nvSpPr>
            <p:spPr bwMode="auto">
              <a:xfrm>
                <a:off x="3584" y="2304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16 w 16"/>
                  <a:gd name="T3" fmla="*/ 8 h 16"/>
                  <a:gd name="T4" fmla="*/ 8 w 16"/>
                  <a:gd name="T5" fmla="*/ 16 h 16"/>
                  <a:gd name="T6" fmla="*/ 0 w 16"/>
                  <a:gd name="T7" fmla="*/ 8 h 16"/>
                  <a:gd name="T8" fmla="*/ 8 w 16"/>
                  <a:gd name="T9" fmla="*/ 0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16" y="8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8" name="Freeform 993"/>
              <p:cNvSpPr>
                <a:spLocks/>
              </p:cNvSpPr>
              <p:nvPr/>
            </p:nvSpPr>
            <p:spPr bwMode="auto">
              <a:xfrm>
                <a:off x="3568" y="2312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24 w 24"/>
                  <a:gd name="T3" fmla="*/ 8 h 24"/>
                  <a:gd name="T4" fmla="*/ 8 w 24"/>
                  <a:gd name="T5" fmla="*/ 24 h 24"/>
                  <a:gd name="T6" fmla="*/ 0 w 24"/>
                  <a:gd name="T7" fmla="*/ 8 h 24"/>
                  <a:gd name="T8" fmla="*/ 16 w 24"/>
                  <a:gd name="T9" fmla="*/ 0 h 24"/>
                  <a:gd name="T10" fmla="*/ 16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0"/>
                    </a:moveTo>
                    <a:lnTo>
                      <a:pt x="24" y="8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9" name="Freeform 994"/>
              <p:cNvSpPr>
                <a:spLocks/>
              </p:cNvSpPr>
              <p:nvPr/>
            </p:nvSpPr>
            <p:spPr bwMode="auto">
              <a:xfrm>
                <a:off x="3560" y="2320"/>
                <a:ext cx="16" cy="24"/>
              </a:xfrm>
              <a:custGeom>
                <a:avLst/>
                <a:gdLst>
                  <a:gd name="T0" fmla="*/ 8 w 16"/>
                  <a:gd name="T1" fmla="*/ 0 h 24"/>
                  <a:gd name="T2" fmla="*/ 16 w 16"/>
                  <a:gd name="T3" fmla="*/ 16 h 24"/>
                  <a:gd name="T4" fmla="*/ 8 w 16"/>
                  <a:gd name="T5" fmla="*/ 24 h 24"/>
                  <a:gd name="T6" fmla="*/ 0 w 16"/>
                  <a:gd name="T7" fmla="*/ 8 h 24"/>
                  <a:gd name="T8" fmla="*/ 8 w 16"/>
                  <a:gd name="T9" fmla="*/ 0 h 24"/>
                  <a:gd name="T10" fmla="*/ 8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0"/>
                    </a:moveTo>
                    <a:lnTo>
                      <a:pt x="16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0" name="Freeform 995"/>
              <p:cNvSpPr>
                <a:spLocks/>
              </p:cNvSpPr>
              <p:nvPr/>
            </p:nvSpPr>
            <p:spPr bwMode="auto">
              <a:xfrm>
                <a:off x="3544" y="2328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24 w 24"/>
                  <a:gd name="T3" fmla="*/ 16 h 24"/>
                  <a:gd name="T4" fmla="*/ 16 w 24"/>
                  <a:gd name="T5" fmla="*/ 24 h 24"/>
                  <a:gd name="T6" fmla="*/ 0 w 24"/>
                  <a:gd name="T7" fmla="*/ 8 h 24"/>
                  <a:gd name="T8" fmla="*/ 8 w 24"/>
                  <a:gd name="T9" fmla="*/ 0 h 24"/>
                  <a:gd name="T10" fmla="*/ 16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0"/>
                    </a:moveTo>
                    <a:lnTo>
                      <a:pt x="24" y="16"/>
                    </a:lnTo>
                    <a:lnTo>
                      <a:pt x="16" y="24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1" name="Freeform 996"/>
              <p:cNvSpPr>
                <a:spLocks/>
              </p:cNvSpPr>
              <p:nvPr/>
            </p:nvSpPr>
            <p:spPr bwMode="auto">
              <a:xfrm>
                <a:off x="3536" y="2336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24 w 24"/>
                  <a:gd name="T3" fmla="*/ 16 h 24"/>
                  <a:gd name="T4" fmla="*/ 16 w 24"/>
                  <a:gd name="T5" fmla="*/ 24 h 24"/>
                  <a:gd name="T6" fmla="*/ 0 w 24"/>
                  <a:gd name="T7" fmla="*/ 8 h 24"/>
                  <a:gd name="T8" fmla="*/ 8 w 24"/>
                  <a:gd name="T9" fmla="*/ 0 h 24"/>
                  <a:gd name="T10" fmla="*/ 8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8" y="0"/>
                    </a:moveTo>
                    <a:lnTo>
                      <a:pt x="24" y="16"/>
                    </a:lnTo>
                    <a:lnTo>
                      <a:pt x="16" y="24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2" name="Freeform 997"/>
              <p:cNvSpPr>
                <a:spLocks/>
              </p:cNvSpPr>
              <p:nvPr/>
            </p:nvSpPr>
            <p:spPr bwMode="auto">
              <a:xfrm>
                <a:off x="3528" y="2344"/>
                <a:ext cx="24" cy="24"/>
              </a:xfrm>
              <a:custGeom>
                <a:avLst/>
                <a:gdLst>
                  <a:gd name="T0" fmla="*/ 24 w 24"/>
                  <a:gd name="T1" fmla="*/ 16 h 24"/>
                  <a:gd name="T2" fmla="*/ 24 w 24"/>
                  <a:gd name="T3" fmla="*/ 16 h 24"/>
                  <a:gd name="T4" fmla="*/ 16 w 24"/>
                  <a:gd name="T5" fmla="*/ 24 h 24"/>
                  <a:gd name="T6" fmla="*/ 0 w 24"/>
                  <a:gd name="T7" fmla="*/ 8 h 24"/>
                  <a:gd name="T8" fmla="*/ 8 w 24"/>
                  <a:gd name="T9" fmla="*/ 0 h 24"/>
                  <a:gd name="T10" fmla="*/ 24 w 24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6"/>
                    </a:moveTo>
                    <a:lnTo>
                      <a:pt x="24" y="16"/>
                    </a:lnTo>
                    <a:lnTo>
                      <a:pt x="16" y="24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4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3" name="Freeform 998"/>
              <p:cNvSpPr>
                <a:spLocks/>
              </p:cNvSpPr>
              <p:nvPr/>
            </p:nvSpPr>
            <p:spPr bwMode="auto">
              <a:xfrm>
                <a:off x="3528" y="2352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16 w 16"/>
                  <a:gd name="T3" fmla="*/ 16 h 16"/>
                  <a:gd name="T4" fmla="*/ 8 w 16"/>
                  <a:gd name="T5" fmla="*/ 16 h 16"/>
                  <a:gd name="T6" fmla="*/ 0 w 16"/>
                  <a:gd name="T7" fmla="*/ 0 h 16"/>
                  <a:gd name="T8" fmla="*/ 0 w 16"/>
                  <a:gd name="T9" fmla="*/ 0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16" y="16"/>
                    </a:lnTo>
                    <a:lnTo>
                      <a:pt x="8" y="16"/>
                    </a:lnTo>
                    <a:lnTo>
                      <a:pt x="0" y="0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4" name="Freeform 999"/>
              <p:cNvSpPr>
                <a:spLocks/>
              </p:cNvSpPr>
              <p:nvPr/>
            </p:nvSpPr>
            <p:spPr bwMode="auto">
              <a:xfrm>
                <a:off x="3528" y="2352"/>
                <a:ext cx="8" cy="16"/>
              </a:xfrm>
              <a:custGeom>
                <a:avLst/>
                <a:gdLst>
                  <a:gd name="T0" fmla="*/ 8 w 8"/>
                  <a:gd name="T1" fmla="*/ 16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0 w 8"/>
                  <a:gd name="T9" fmla="*/ 0 h 16"/>
                  <a:gd name="T10" fmla="*/ 8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5" name="Freeform 1000"/>
              <p:cNvSpPr>
                <a:spLocks/>
              </p:cNvSpPr>
              <p:nvPr/>
            </p:nvSpPr>
            <p:spPr bwMode="auto">
              <a:xfrm>
                <a:off x="3520" y="2352"/>
                <a:ext cx="8" cy="16"/>
              </a:xfrm>
              <a:custGeom>
                <a:avLst/>
                <a:gdLst>
                  <a:gd name="T0" fmla="*/ 8 w 8"/>
                  <a:gd name="T1" fmla="*/ 16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6" name="Freeform 1001"/>
              <p:cNvSpPr>
                <a:spLocks/>
              </p:cNvSpPr>
              <p:nvPr/>
            </p:nvSpPr>
            <p:spPr bwMode="auto">
              <a:xfrm>
                <a:off x="3512" y="2360"/>
                <a:ext cx="16" cy="8"/>
              </a:xfrm>
              <a:custGeom>
                <a:avLst/>
                <a:gdLst>
                  <a:gd name="T0" fmla="*/ 8 w 16"/>
                  <a:gd name="T1" fmla="*/ 8 h 8"/>
                  <a:gd name="T2" fmla="*/ 0 w 16"/>
                  <a:gd name="T3" fmla="*/ 0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0 h 8"/>
                  <a:gd name="T10" fmla="*/ 8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8" y="8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7" name="Freeform 1002"/>
              <p:cNvSpPr>
                <a:spLocks/>
              </p:cNvSpPr>
              <p:nvPr/>
            </p:nvSpPr>
            <p:spPr bwMode="auto">
              <a:xfrm>
                <a:off x="3512" y="2360"/>
                <a:ext cx="16" cy="1"/>
              </a:xfrm>
              <a:custGeom>
                <a:avLst/>
                <a:gdLst>
                  <a:gd name="T0" fmla="*/ 16 w 16"/>
                  <a:gd name="T1" fmla="*/ 0 h 1"/>
                  <a:gd name="T2" fmla="*/ 0 w 16"/>
                  <a:gd name="T3" fmla="*/ 0 h 1"/>
                  <a:gd name="T4" fmla="*/ 0 w 16"/>
                  <a:gd name="T5" fmla="*/ 0 h 1"/>
                  <a:gd name="T6" fmla="*/ 16 w 16"/>
                  <a:gd name="T7" fmla="*/ 0 h 1"/>
                  <a:gd name="T8" fmla="*/ 16 w 16"/>
                  <a:gd name="T9" fmla="*/ 0 h 1"/>
                  <a:gd name="T10" fmla="*/ 16 w 16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"/>
                  <a:gd name="T20" fmla="*/ 16 w 16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">
                    <a:moveTo>
                      <a:pt x="16" y="0"/>
                    </a:move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8" name="Freeform 1003"/>
              <p:cNvSpPr>
                <a:spLocks/>
              </p:cNvSpPr>
              <p:nvPr/>
            </p:nvSpPr>
            <p:spPr bwMode="auto">
              <a:xfrm>
                <a:off x="3512" y="2344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0 w 16"/>
                  <a:gd name="T3" fmla="*/ 16 h 16"/>
                  <a:gd name="T4" fmla="*/ 0 w 16"/>
                  <a:gd name="T5" fmla="*/ 0 h 16"/>
                  <a:gd name="T6" fmla="*/ 16 w 16"/>
                  <a:gd name="T7" fmla="*/ 0 h 16"/>
                  <a:gd name="T8" fmla="*/ 16 w 16"/>
                  <a:gd name="T9" fmla="*/ 16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9" name="Freeform 1004"/>
              <p:cNvSpPr>
                <a:spLocks/>
              </p:cNvSpPr>
              <p:nvPr/>
            </p:nvSpPr>
            <p:spPr bwMode="auto">
              <a:xfrm>
                <a:off x="3512" y="2336"/>
                <a:ext cx="24" cy="8"/>
              </a:xfrm>
              <a:custGeom>
                <a:avLst/>
                <a:gdLst>
                  <a:gd name="T0" fmla="*/ 0 w 24"/>
                  <a:gd name="T1" fmla="*/ 8 h 8"/>
                  <a:gd name="T2" fmla="*/ 0 w 24"/>
                  <a:gd name="T3" fmla="*/ 8 h 8"/>
                  <a:gd name="T4" fmla="*/ 8 w 24"/>
                  <a:gd name="T5" fmla="*/ 0 h 8"/>
                  <a:gd name="T6" fmla="*/ 24 w 24"/>
                  <a:gd name="T7" fmla="*/ 0 h 8"/>
                  <a:gd name="T8" fmla="*/ 16 w 24"/>
                  <a:gd name="T9" fmla="*/ 8 h 8"/>
                  <a:gd name="T10" fmla="*/ 0 w 24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8"/>
                  <a:gd name="T20" fmla="*/ 24 w 2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8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24" y="0"/>
                    </a:lnTo>
                    <a:lnTo>
                      <a:pt x="16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0" name="Freeform 1005"/>
              <p:cNvSpPr>
                <a:spLocks/>
              </p:cNvSpPr>
              <p:nvPr/>
            </p:nvSpPr>
            <p:spPr bwMode="auto">
              <a:xfrm>
                <a:off x="3520" y="2320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16 h 16"/>
                  <a:gd name="T4" fmla="*/ 0 w 16"/>
                  <a:gd name="T5" fmla="*/ 0 h 16"/>
                  <a:gd name="T6" fmla="*/ 16 w 16"/>
                  <a:gd name="T7" fmla="*/ 0 h 16"/>
                  <a:gd name="T8" fmla="*/ 16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1" name="Freeform 1006"/>
              <p:cNvSpPr>
                <a:spLocks/>
              </p:cNvSpPr>
              <p:nvPr/>
            </p:nvSpPr>
            <p:spPr bwMode="auto">
              <a:xfrm>
                <a:off x="3520" y="2304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8 h 16"/>
                  <a:gd name="T4" fmla="*/ 0 w 16"/>
                  <a:gd name="T5" fmla="*/ 0 h 16"/>
                  <a:gd name="T6" fmla="*/ 16 w 16"/>
                  <a:gd name="T7" fmla="*/ 0 h 16"/>
                  <a:gd name="T8" fmla="*/ 16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2" name="Freeform 1007"/>
              <p:cNvSpPr>
                <a:spLocks/>
              </p:cNvSpPr>
              <p:nvPr/>
            </p:nvSpPr>
            <p:spPr bwMode="auto">
              <a:xfrm>
                <a:off x="3520" y="2288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0 w 16"/>
                  <a:gd name="T3" fmla="*/ 16 h 16"/>
                  <a:gd name="T4" fmla="*/ 0 w 16"/>
                  <a:gd name="T5" fmla="*/ 0 h 16"/>
                  <a:gd name="T6" fmla="*/ 16 w 16"/>
                  <a:gd name="T7" fmla="*/ 8 h 16"/>
                  <a:gd name="T8" fmla="*/ 16 w 16"/>
                  <a:gd name="T9" fmla="*/ 16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6" y="8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3" name="Freeform 1008"/>
              <p:cNvSpPr>
                <a:spLocks/>
              </p:cNvSpPr>
              <p:nvPr/>
            </p:nvSpPr>
            <p:spPr bwMode="auto">
              <a:xfrm>
                <a:off x="3520" y="2288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0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0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4" name="Freeform 1009"/>
              <p:cNvSpPr>
                <a:spLocks/>
              </p:cNvSpPr>
              <p:nvPr/>
            </p:nvSpPr>
            <p:spPr bwMode="auto">
              <a:xfrm>
                <a:off x="3520" y="2280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5" name="Freeform 1010"/>
              <p:cNvSpPr>
                <a:spLocks/>
              </p:cNvSpPr>
              <p:nvPr/>
            </p:nvSpPr>
            <p:spPr bwMode="auto">
              <a:xfrm>
                <a:off x="3520" y="2272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6" name="Freeform 1011"/>
              <p:cNvSpPr>
                <a:spLocks/>
              </p:cNvSpPr>
              <p:nvPr/>
            </p:nvSpPr>
            <p:spPr bwMode="auto">
              <a:xfrm>
                <a:off x="3520" y="2264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7" name="Freeform 1012"/>
              <p:cNvSpPr>
                <a:spLocks/>
              </p:cNvSpPr>
              <p:nvPr/>
            </p:nvSpPr>
            <p:spPr bwMode="auto">
              <a:xfrm>
                <a:off x="3520" y="2256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8" name="Freeform 1013"/>
              <p:cNvSpPr>
                <a:spLocks/>
              </p:cNvSpPr>
              <p:nvPr/>
            </p:nvSpPr>
            <p:spPr bwMode="auto">
              <a:xfrm>
                <a:off x="3520" y="2248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9" name="Freeform 1014"/>
              <p:cNvSpPr>
                <a:spLocks/>
              </p:cNvSpPr>
              <p:nvPr/>
            </p:nvSpPr>
            <p:spPr bwMode="auto">
              <a:xfrm>
                <a:off x="3520" y="2248"/>
                <a:ext cx="16" cy="1"/>
              </a:xfrm>
              <a:custGeom>
                <a:avLst/>
                <a:gdLst>
                  <a:gd name="T0" fmla="*/ 16 w 16"/>
                  <a:gd name="T1" fmla="*/ 0 h 1"/>
                  <a:gd name="T2" fmla="*/ 0 w 16"/>
                  <a:gd name="T3" fmla="*/ 0 h 1"/>
                  <a:gd name="T4" fmla="*/ 0 w 16"/>
                  <a:gd name="T5" fmla="*/ 0 h 1"/>
                  <a:gd name="T6" fmla="*/ 16 w 16"/>
                  <a:gd name="T7" fmla="*/ 0 h 1"/>
                  <a:gd name="T8" fmla="*/ 16 w 16"/>
                  <a:gd name="T9" fmla="*/ 0 h 1"/>
                  <a:gd name="T10" fmla="*/ 16 w 16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"/>
                  <a:gd name="T20" fmla="*/ 16 w 16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">
                    <a:moveTo>
                      <a:pt x="16" y="0"/>
                    </a:move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0" name="Freeform 1015"/>
              <p:cNvSpPr>
                <a:spLocks/>
              </p:cNvSpPr>
              <p:nvPr/>
            </p:nvSpPr>
            <p:spPr bwMode="auto">
              <a:xfrm>
                <a:off x="3520" y="2240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1" name="Freeform 1016"/>
              <p:cNvSpPr>
                <a:spLocks/>
              </p:cNvSpPr>
              <p:nvPr/>
            </p:nvSpPr>
            <p:spPr bwMode="auto">
              <a:xfrm>
                <a:off x="3520" y="2232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2" name="Freeform 1018"/>
              <p:cNvSpPr>
                <a:spLocks/>
              </p:cNvSpPr>
              <p:nvPr/>
            </p:nvSpPr>
            <p:spPr bwMode="auto">
              <a:xfrm>
                <a:off x="3520" y="2232"/>
                <a:ext cx="16" cy="1"/>
              </a:xfrm>
              <a:custGeom>
                <a:avLst/>
                <a:gdLst>
                  <a:gd name="T0" fmla="*/ 0 w 16"/>
                  <a:gd name="T1" fmla="*/ 0 h 1"/>
                  <a:gd name="T2" fmla="*/ 0 w 16"/>
                  <a:gd name="T3" fmla="*/ 0 h 1"/>
                  <a:gd name="T4" fmla="*/ 0 w 16"/>
                  <a:gd name="T5" fmla="*/ 0 h 1"/>
                  <a:gd name="T6" fmla="*/ 16 w 16"/>
                  <a:gd name="T7" fmla="*/ 0 h 1"/>
                  <a:gd name="T8" fmla="*/ 16 w 16"/>
                  <a:gd name="T9" fmla="*/ 0 h 1"/>
                  <a:gd name="T10" fmla="*/ 0 w 16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"/>
                  <a:gd name="T20" fmla="*/ 16 w 16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3" name="Freeform 1019"/>
              <p:cNvSpPr>
                <a:spLocks/>
              </p:cNvSpPr>
              <p:nvPr/>
            </p:nvSpPr>
            <p:spPr bwMode="auto">
              <a:xfrm>
                <a:off x="3520" y="2224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4" name="Freeform 1020"/>
              <p:cNvSpPr>
                <a:spLocks/>
              </p:cNvSpPr>
              <p:nvPr/>
            </p:nvSpPr>
            <p:spPr bwMode="auto">
              <a:xfrm>
                <a:off x="3520" y="2216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8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5" name="Freeform 1021"/>
              <p:cNvSpPr>
                <a:spLocks/>
              </p:cNvSpPr>
              <p:nvPr/>
            </p:nvSpPr>
            <p:spPr bwMode="auto">
              <a:xfrm>
                <a:off x="3520" y="2208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0 w 16"/>
                  <a:gd name="T3" fmla="*/ 16 h 16"/>
                  <a:gd name="T4" fmla="*/ 0 w 16"/>
                  <a:gd name="T5" fmla="*/ 8 h 16"/>
                  <a:gd name="T6" fmla="*/ 8 w 16"/>
                  <a:gd name="T7" fmla="*/ 0 h 16"/>
                  <a:gd name="T8" fmla="*/ 16 w 16"/>
                  <a:gd name="T9" fmla="*/ 8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6" name="Freeform 1022"/>
              <p:cNvSpPr>
                <a:spLocks/>
              </p:cNvSpPr>
              <p:nvPr/>
            </p:nvSpPr>
            <p:spPr bwMode="auto">
              <a:xfrm>
                <a:off x="3512" y="2200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8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7" name="Freeform 1023"/>
              <p:cNvSpPr>
                <a:spLocks/>
              </p:cNvSpPr>
              <p:nvPr/>
            </p:nvSpPr>
            <p:spPr bwMode="auto">
              <a:xfrm>
                <a:off x="3512" y="2200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0 w 16"/>
                  <a:gd name="T3" fmla="*/ 16 h 16"/>
                  <a:gd name="T4" fmla="*/ 0 w 16"/>
                  <a:gd name="T5" fmla="*/ 8 h 16"/>
                  <a:gd name="T6" fmla="*/ 8 w 16"/>
                  <a:gd name="T7" fmla="*/ 0 h 16"/>
                  <a:gd name="T8" fmla="*/ 16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8" name="Freeform 0"/>
              <p:cNvSpPr>
                <a:spLocks/>
              </p:cNvSpPr>
              <p:nvPr/>
            </p:nvSpPr>
            <p:spPr bwMode="auto">
              <a:xfrm>
                <a:off x="3504" y="2192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8 w 16"/>
                  <a:gd name="T3" fmla="*/ 16 h 16"/>
                  <a:gd name="T4" fmla="*/ 0 w 16"/>
                  <a:gd name="T5" fmla="*/ 16 h 16"/>
                  <a:gd name="T6" fmla="*/ 8 w 16"/>
                  <a:gd name="T7" fmla="*/ 0 h 16"/>
                  <a:gd name="T8" fmla="*/ 16 w 16"/>
                  <a:gd name="T9" fmla="*/ 0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9" name="Freeform 1"/>
              <p:cNvSpPr>
                <a:spLocks/>
              </p:cNvSpPr>
              <p:nvPr/>
            </p:nvSpPr>
            <p:spPr bwMode="auto">
              <a:xfrm>
                <a:off x="3504" y="2192"/>
                <a:ext cx="8" cy="16"/>
              </a:xfrm>
              <a:custGeom>
                <a:avLst/>
                <a:gdLst>
                  <a:gd name="T0" fmla="*/ 8 w 8"/>
                  <a:gd name="T1" fmla="*/ 0 h 16"/>
                  <a:gd name="T2" fmla="*/ 8 w 8"/>
                  <a:gd name="T3" fmla="*/ 16 h 16"/>
                  <a:gd name="T4" fmla="*/ 0 w 8"/>
                  <a:gd name="T5" fmla="*/ 16 h 16"/>
                  <a:gd name="T6" fmla="*/ 8 w 8"/>
                  <a:gd name="T7" fmla="*/ 0 h 16"/>
                  <a:gd name="T8" fmla="*/ 8 w 8"/>
                  <a:gd name="T9" fmla="*/ 0 h 16"/>
                  <a:gd name="T10" fmla="*/ 8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0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0" name="Freeform 2"/>
              <p:cNvSpPr>
                <a:spLocks/>
              </p:cNvSpPr>
              <p:nvPr/>
            </p:nvSpPr>
            <p:spPr bwMode="auto">
              <a:xfrm>
                <a:off x="3504" y="2192"/>
                <a:ext cx="8" cy="16"/>
              </a:xfrm>
              <a:custGeom>
                <a:avLst/>
                <a:gdLst>
                  <a:gd name="T0" fmla="*/ 8 w 8"/>
                  <a:gd name="T1" fmla="*/ 0 h 16"/>
                  <a:gd name="T2" fmla="*/ 0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0 w 8"/>
                  <a:gd name="T9" fmla="*/ 0 h 16"/>
                  <a:gd name="T10" fmla="*/ 8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0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1" name="Freeform 3"/>
              <p:cNvSpPr>
                <a:spLocks/>
              </p:cNvSpPr>
              <p:nvPr/>
            </p:nvSpPr>
            <p:spPr bwMode="auto">
              <a:xfrm>
                <a:off x="3496" y="2192"/>
                <a:ext cx="8" cy="16"/>
              </a:xfrm>
              <a:custGeom>
                <a:avLst/>
                <a:gdLst>
                  <a:gd name="T0" fmla="*/ 8 w 8"/>
                  <a:gd name="T1" fmla="*/ 0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0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2" name="Freeform 4"/>
              <p:cNvSpPr>
                <a:spLocks/>
              </p:cNvSpPr>
              <p:nvPr/>
            </p:nvSpPr>
            <p:spPr bwMode="auto">
              <a:xfrm>
                <a:off x="3488" y="2192"/>
                <a:ext cx="8" cy="16"/>
              </a:xfrm>
              <a:custGeom>
                <a:avLst/>
                <a:gdLst>
                  <a:gd name="T0" fmla="*/ 8 w 8"/>
                  <a:gd name="T1" fmla="*/ 0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0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3" name="Freeform 5"/>
              <p:cNvSpPr>
                <a:spLocks/>
              </p:cNvSpPr>
              <p:nvPr/>
            </p:nvSpPr>
            <p:spPr bwMode="auto">
              <a:xfrm>
                <a:off x="3480" y="2192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16 w 16"/>
                  <a:gd name="T3" fmla="*/ 16 h 16"/>
                  <a:gd name="T4" fmla="*/ 8 w 16"/>
                  <a:gd name="T5" fmla="*/ 16 h 16"/>
                  <a:gd name="T6" fmla="*/ 0 w 16"/>
                  <a:gd name="T7" fmla="*/ 0 h 16"/>
                  <a:gd name="T8" fmla="*/ 8 w 16"/>
                  <a:gd name="T9" fmla="*/ 0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16" y="16"/>
                    </a:lnTo>
                    <a:lnTo>
                      <a:pt x="8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4" name="Freeform 6"/>
              <p:cNvSpPr>
                <a:spLocks/>
              </p:cNvSpPr>
              <p:nvPr/>
            </p:nvSpPr>
            <p:spPr bwMode="auto">
              <a:xfrm>
                <a:off x="3472" y="2192"/>
                <a:ext cx="16" cy="24"/>
              </a:xfrm>
              <a:custGeom>
                <a:avLst/>
                <a:gdLst>
                  <a:gd name="T0" fmla="*/ 8 w 16"/>
                  <a:gd name="T1" fmla="*/ 0 h 24"/>
                  <a:gd name="T2" fmla="*/ 16 w 16"/>
                  <a:gd name="T3" fmla="*/ 16 h 24"/>
                  <a:gd name="T4" fmla="*/ 8 w 16"/>
                  <a:gd name="T5" fmla="*/ 24 h 24"/>
                  <a:gd name="T6" fmla="*/ 0 w 16"/>
                  <a:gd name="T7" fmla="*/ 8 h 24"/>
                  <a:gd name="T8" fmla="*/ 8 w 16"/>
                  <a:gd name="T9" fmla="*/ 0 h 24"/>
                  <a:gd name="T10" fmla="*/ 8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0"/>
                    </a:moveTo>
                    <a:lnTo>
                      <a:pt x="16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5" name="Freeform 7"/>
              <p:cNvSpPr>
                <a:spLocks/>
              </p:cNvSpPr>
              <p:nvPr/>
            </p:nvSpPr>
            <p:spPr bwMode="auto">
              <a:xfrm>
                <a:off x="3464" y="2200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16 w 16"/>
                  <a:gd name="T3" fmla="*/ 16 h 16"/>
                  <a:gd name="T4" fmla="*/ 8 w 16"/>
                  <a:gd name="T5" fmla="*/ 16 h 16"/>
                  <a:gd name="T6" fmla="*/ 0 w 16"/>
                  <a:gd name="T7" fmla="*/ 8 h 16"/>
                  <a:gd name="T8" fmla="*/ 8 w 16"/>
                  <a:gd name="T9" fmla="*/ 0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16" y="16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6" name="Freeform 8"/>
              <p:cNvSpPr>
                <a:spLocks/>
              </p:cNvSpPr>
              <p:nvPr/>
            </p:nvSpPr>
            <p:spPr bwMode="auto">
              <a:xfrm>
                <a:off x="3448" y="2208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24 w 24"/>
                  <a:gd name="T3" fmla="*/ 8 h 24"/>
                  <a:gd name="T4" fmla="*/ 8 w 24"/>
                  <a:gd name="T5" fmla="*/ 24 h 24"/>
                  <a:gd name="T6" fmla="*/ 0 w 24"/>
                  <a:gd name="T7" fmla="*/ 8 h 24"/>
                  <a:gd name="T8" fmla="*/ 16 w 24"/>
                  <a:gd name="T9" fmla="*/ 0 h 24"/>
                  <a:gd name="T10" fmla="*/ 16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0"/>
                    </a:moveTo>
                    <a:lnTo>
                      <a:pt x="24" y="8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7" name="Freeform 9"/>
              <p:cNvSpPr>
                <a:spLocks/>
              </p:cNvSpPr>
              <p:nvPr/>
            </p:nvSpPr>
            <p:spPr bwMode="auto">
              <a:xfrm>
                <a:off x="3440" y="2216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16 w 16"/>
                  <a:gd name="T3" fmla="*/ 16 h 16"/>
                  <a:gd name="T4" fmla="*/ 8 w 16"/>
                  <a:gd name="T5" fmla="*/ 16 h 16"/>
                  <a:gd name="T6" fmla="*/ 0 w 16"/>
                  <a:gd name="T7" fmla="*/ 8 h 16"/>
                  <a:gd name="T8" fmla="*/ 8 w 16"/>
                  <a:gd name="T9" fmla="*/ 0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16" y="16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8" name="Freeform 10"/>
              <p:cNvSpPr>
                <a:spLocks/>
              </p:cNvSpPr>
              <p:nvPr/>
            </p:nvSpPr>
            <p:spPr bwMode="auto">
              <a:xfrm>
                <a:off x="3432" y="2224"/>
                <a:ext cx="16" cy="24"/>
              </a:xfrm>
              <a:custGeom>
                <a:avLst/>
                <a:gdLst>
                  <a:gd name="T0" fmla="*/ 8 w 16"/>
                  <a:gd name="T1" fmla="*/ 0 h 24"/>
                  <a:gd name="T2" fmla="*/ 16 w 16"/>
                  <a:gd name="T3" fmla="*/ 8 h 24"/>
                  <a:gd name="T4" fmla="*/ 8 w 16"/>
                  <a:gd name="T5" fmla="*/ 24 h 24"/>
                  <a:gd name="T6" fmla="*/ 0 w 16"/>
                  <a:gd name="T7" fmla="*/ 8 h 24"/>
                  <a:gd name="T8" fmla="*/ 8 w 16"/>
                  <a:gd name="T9" fmla="*/ 0 h 24"/>
                  <a:gd name="T10" fmla="*/ 8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0"/>
                    </a:moveTo>
                    <a:lnTo>
                      <a:pt x="16" y="8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9" name="Freeform 11"/>
              <p:cNvSpPr>
                <a:spLocks/>
              </p:cNvSpPr>
              <p:nvPr/>
            </p:nvSpPr>
            <p:spPr bwMode="auto">
              <a:xfrm>
                <a:off x="3416" y="2232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24 w 24"/>
                  <a:gd name="T3" fmla="*/ 16 h 24"/>
                  <a:gd name="T4" fmla="*/ 16 w 24"/>
                  <a:gd name="T5" fmla="*/ 24 h 24"/>
                  <a:gd name="T6" fmla="*/ 0 w 24"/>
                  <a:gd name="T7" fmla="*/ 16 h 24"/>
                  <a:gd name="T8" fmla="*/ 16 w 24"/>
                  <a:gd name="T9" fmla="*/ 0 h 24"/>
                  <a:gd name="T10" fmla="*/ 16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0"/>
                    </a:moveTo>
                    <a:lnTo>
                      <a:pt x="24" y="16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0" name="Freeform 12"/>
              <p:cNvSpPr>
                <a:spLocks/>
              </p:cNvSpPr>
              <p:nvPr/>
            </p:nvSpPr>
            <p:spPr bwMode="auto">
              <a:xfrm>
                <a:off x="3408" y="2248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24 w 24"/>
                  <a:gd name="T3" fmla="*/ 8 h 24"/>
                  <a:gd name="T4" fmla="*/ 8 w 24"/>
                  <a:gd name="T5" fmla="*/ 24 h 24"/>
                  <a:gd name="T6" fmla="*/ 0 w 24"/>
                  <a:gd name="T7" fmla="*/ 16 h 24"/>
                  <a:gd name="T8" fmla="*/ 8 w 24"/>
                  <a:gd name="T9" fmla="*/ 0 h 24"/>
                  <a:gd name="T10" fmla="*/ 8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8" y="0"/>
                    </a:moveTo>
                    <a:lnTo>
                      <a:pt x="24" y="8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1" name="Freeform 13"/>
              <p:cNvSpPr>
                <a:spLocks/>
              </p:cNvSpPr>
              <p:nvPr/>
            </p:nvSpPr>
            <p:spPr bwMode="auto">
              <a:xfrm>
                <a:off x="3392" y="2264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24 w 24"/>
                  <a:gd name="T3" fmla="*/ 8 h 24"/>
                  <a:gd name="T4" fmla="*/ 16 w 24"/>
                  <a:gd name="T5" fmla="*/ 24 h 24"/>
                  <a:gd name="T6" fmla="*/ 0 w 24"/>
                  <a:gd name="T7" fmla="*/ 16 h 24"/>
                  <a:gd name="T8" fmla="*/ 16 w 24"/>
                  <a:gd name="T9" fmla="*/ 0 h 24"/>
                  <a:gd name="T10" fmla="*/ 16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0"/>
                    </a:moveTo>
                    <a:lnTo>
                      <a:pt x="24" y="8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2" name="Freeform 14"/>
              <p:cNvSpPr>
                <a:spLocks/>
              </p:cNvSpPr>
              <p:nvPr/>
            </p:nvSpPr>
            <p:spPr bwMode="auto">
              <a:xfrm>
                <a:off x="3384" y="2280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24 w 24"/>
                  <a:gd name="T3" fmla="*/ 8 h 24"/>
                  <a:gd name="T4" fmla="*/ 16 w 24"/>
                  <a:gd name="T5" fmla="*/ 24 h 24"/>
                  <a:gd name="T6" fmla="*/ 0 w 24"/>
                  <a:gd name="T7" fmla="*/ 16 h 24"/>
                  <a:gd name="T8" fmla="*/ 8 w 24"/>
                  <a:gd name="T9" fmla="*/ 0 h 24"/>
                  <a:gd name="T10" fmla="*/ 8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8" y="0"/>
                    </a:moveTo>
                    <a:lnTo>
                      <a:pt x="24" y="8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3" name="Freeform 15"/>
              <p:cNvSpPr>
                <a:spLocks/>
              </p:cNvSpPr>
              <p:nvPr/>
            </p:nvSpPr>
            <p:spPr bwMode="auto">
              <a:xfrm>
                <a:off x="3384" y="2296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8 h 16"/>
                  <a:gd name="T4" fmla="*/ 8 w 16"/>
                  <a:gd name="T5" fmla="*/ 16 h 16"/>
                  <a:gd name="T6" fmla="*/ 0 w 16"/>
                  <a:gd name="T7" fmla="*/ 8 h 16"/>
                  <a:gd name="T8" fmla="*/ 0 w 16"/>
                  <a:gd name="T9" fmla="*/ 0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8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4" name="Freeform 16"/>
              <p:cNvSpPr>
                <a:spLocks/>
              </p:cNvSpPr>
              <p:nvPr/>
            </p:nvSpPr>
            <p:spPr bwMode="auto">
              <a:xfrm>
                <a:off x="3376" y="2304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8 h 16"/>
                  <a:gd name="T8" fmla="*/ 0 w 16"/>
                  <a:gd name="T9" fmla="*/ 0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5" name="Freeform 17"/>
              <p:cNvSpPr>
                <a:spLocks/>
              </p:cNvSpPr>
              <p:nvPr/>
            </p:nvSpPr>
            <p:spPr bwMode="auto">
              <a:xfrm>
                <a:off x="3368" y="2312"/>
                <a:ext cx="24" cy="16"/>
              </a:xfrm>
              <a:custGeom>
                <a:avLst/>
                <a:gdLst>
                  <a:gd name="T0" fmla="*/ 8 w 24"/>
                  <a:gd name="T1" fmla="*/ 0 h 16"/>
                  <a:gd name="T2" fmla="*/ 24 w 24"/>
                  <a:gd name="T3" fmla="*/ 8 h 16"/>
                  <a:gd name="T4" fmla="*/ 16 w 24"/>
                  <a:gd name="T5" fmla="*/ 16 h 16"/>
                  <a:gd name="T6" fmla="*/ 0 w 24"/>
                  <a:gd name="T7" fmla="*/ 8 h 16"/>
                  <a:gd name="T8" fmla="*/ 8 w 24"/>
                  <a:gd name="T9" fmla="*/ 0 h 16"/>
                  <a:gd name="T10" fmla="*/ 8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8" y="0"/>
                    </a:moveTo>
                    <a:lnTo>
                      <a:pt x="24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6" name="Freeform 18"/>
              <p:cNvSpPr>
                <a:spLocks/>
              </p:cNvSpPr>
              <p:nvPr/>
            </p:nvSpPr>
            <p:spPr bwMode="auto">
              <a:xfrm>
                <a:off x="3368" y="2320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8 h 16"/>
                  <a:gd name="T8" fmla="*/ 0 w 16"/>
                  <a:gd name="T9" fmla="*/ 0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7" name="Freeform 19"/>
              <p:cNvSpPr>
                <a:spLocks/>
              </p:cNvSpPr>
              <p:nvPr/>
            </p:nvSpPr>
            <p:spPr bwMode="auto">
              <a:xfrm>
                <a:off x="3360" y="2328"/>
                <a:ext cx="24" cy="16"/>
              </a:xfrm>
              <a:custGeom>
                <a:avLst/>
                <a:gdLst>
                  <a:gd name="T0" fmla="*/ 8 w 24"/>
                  <a:gd name="T1" fmla="*/ 0 h 16"/>
                  <a:gd name="T2" fmla="*/ 24 w 24"/>
                  <a:gd name="T3" fmla="*/ 8 h 16"/>
                  <a:gd name="T4" fmla="*/ 16 w 24"/>
                  <a:gd name="T5" fmla="*/ 16 h 16"/>
                  <a:gd name="T6" fmla="*/ 0 w 24"/>
                  <a:gd name="T7" fmla="*/ 16 h 16"/>
                  <a:gd name="T8" fmla="*/ 8 w 24"/>
                  <a:gd name="T9" fmla="*/ 0 h 16"/>
                  <a:gd name="T10" fmla="*/ 8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8" y="0"/>
                    </a:moveTo>
                    <a:lnTo>
                      <a:pt x="24" y="8"/>
                    </a:lnTo>
                    <a:lnTo>
                      <a:pt x="16" y="16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8" name="Freeform 20"/>
              <p:cNvSpPr>
                <a:spLocks/>
              </p:cNvSpPr>
              <p:nvPr/>
            </p:nvSpPr>
            <p:spPr bwMode="auto">
              <a:xfrm>
                <a:off x="3352" y="2344"/>
                <a:ext cx="24" cy="16"/>
              </a:xfrm>
              <a:custGeom>
                <a:avLst/>
                <a:gdLst>
                  <a:gd name="T0" fmla="*/ 8 w 24"/>
                  <a:gd name="T1" fmla="*/ 0 h 16"/>
                  <a:gd name="T2" fmla="*/ 24 w 24"/>
                  <a:gd name="T3" fmla="*/ 0 h 16"/>
                  <a:gd name="T4" fmla="*/ 16 w 24"/>
                  <a:gd name="T5" fmla="*/ 16 h 16"/>
                  <a:gd name="T6" fmla="*/ 0 w 24"/>
                  <a:gd name="T7" fmla="*/ 8 h 16"/>
                  <a:gd name="T8" fmla="*/ 8 w 24"/>
                  <a:gd name="T9" fmla="*/ 0 h 16"/>
                  <a:gd name="T10" fmla="*/ 8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8" y="0"/>
                    </a:moveTo>
                    <a:lnTo>
                      <a:pt x="24" y="0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9" name="Freeform 21"/>
              <p:cNvSpPr>
                <a:spLocks/>
              </p:cNvSpPr>
              <p:nvPr/>
            </p:nvSpPr>
            <p:spPr bwMode="auto">
              <a:xfrm>
                <a:off x="3344" y="2352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24 w 24"/>
                  <a:gd name="T3" fmla="*/ 8 h 24"/>
                  <a:gd name="T4" fmla="*/ 16 w 24"/>
                  <a:gd name="T5" fmla="*/ 24 h 24"/>
                  <a:gd name="T6" fmla="*/ 0 w 24"/>
                  <a:gd name="T7" fmla="*/ 16 h 24"/>
                  <a:gd name="T8" fmla="*/ 8 w 24"/>
                  <a:gd name="T9" fmla="*/ 0 h 24"/>
                  <a:gd name="T10" fmla="*/ 8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8" y="0"/>
                    </a:moveTo>
                    <a:lnTo>
                      <a:pt x="24" y="8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90" name="Freeform 22"/>
              <p:cNvSpPr>
                <a:spLocks/>
              </p:cNvSpPr>
              <p:nvPr/>
            </p:nvSpPr>
            <p:spPr bwMode="auto">
              <a:xfrm>
                <a:off x="3344" y="2368"/>
                <a:ext cx="16" cy="24"/>
              </a:xfrm>
              <a:custGeom>
                <a:avLst/>
                <a:gdLst>
                  <a:gd name="T0" fmla="*/ 0 w 16"/>
                  <a:gd name="T1" fmla="*/ 0 h 24"/>
                  <a:gd name="T2" fmla="*/ 16 w 16"/>
                  <a:gd name="T3" fmla="*/ 8 h 24"/>
                  <a:gd name="T4" fmla="*/ 8 w 16"/>
                  <a:gd name="T5" fmla="*/ 24 h 24"/>
                  <a:gd name="T6" fmla="*/ 0 w 16"/>
                  <a:gd name="T7" fmla="*/ 16 h 24"/>
                  <a:gd name="T8" fmla="*/ 0 w 16"/>
                  <a:gd name="T9" fmla="*/ 0 h 24"/>
                  <a:gd name="T10" fmla="*/ 0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0"/>
                    </a:moveTo>
                    <a:lnTo>
                      <a:pt x="16" y="8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91" name="Freeform 23"/>
              <p:cNvSpPr>
                <a:spLocks/>
              </p:cNvSpPr>
              <p:nvPr/>
            </p:nvSpPr>
            <p:spPr bwMode="auto">
              <a:xfrm>
                <a:off x="3336" y="2384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8 h 16"/>
                  <a:gd name="T8" fmla="*/ 8 w 16"/>
                  <a:gd name="T9" fmla="*/ 0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92" name="Freeform 24"/>
              <p:cNvSpPr>
                <a:spLocks/>
              </p:cNvSpPr>
              <p:nvPr/>
            </p:nvSpPr>
            <p:spPr bwMode="auto">
              <a:xfrm>
                <a:off x="3336" y="2392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8 h 16"/>
                  <a:gd name="T4" fmla="*/ 8 w 16"/>
                  <a:gd name="T5" fmla="*/ 16 h 16"/>
                  <a:gd name="T6" fmla="*/ 0 w 16"/>
                  <a:gd name="T7" fmla="*/ 16 h 16"/>
                  <a:gd name="T8" fmla="*/ 0 w 16"/>
                  <a:gd name="T9" fmla="*/ 8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8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93" name="Freeform 25"/>
              <p:cNvSpPr>
                <a:spLocks/>
              </p:cNvSpPr>
              <p:nvPr/>
            </p:nvSpPr>
            <p:spPr bwMode="auto">
              <a:xfrm>
                <a:off x="3328" y="2408"/>
                <a:ext cx="16" cy="24"/>
              </a:xfrm>
              <a:custGeom>
                <a:avLst/>
                <a:gdLst>
                  <a:gd name="T0" fmla="*/ 8 w 16"/>
                  <a:gd name="T1" fmla="*/ 0 h 24"/>
                  <a:gd name="T2" fmla="*/ 16 w 16"/>
                  <a:gd name="T3" fmla="*/ 0 h 24"/>
                  <a:gd name="T4" fmla="*/ 16 w 16"/>
                  <a:gd name="T5" fmla="*/ 24 h 24"/>
                  <a:gd name="T6" fmla="*/ 0 w 16"/>
                  <a:gd name="T7" fmla="*/ 16 h 24"/>
                  <a:gd name="T8" fmla="*/ 0 w 16"/>
                  <a:gd name="T9" fmla="*/ 0 h 24"/>
                  <a:gd name="T10" fmla="*/ 8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0"/>
                    </a:moveTo>
                    <a:lnTo>
                      <a:pt x="16" y="0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94" name="Freeform 26"/>
              <p:cNvSpPr>
                <a:spLocks/>
              </p:cNvSpPr>
              <p:nvPr/>
            </p:nvSpPr>
            <p:spPr bwMode="auto">
              <a:xfrm>
                <a:off x="3328" y="2424"/>
                <a:ext cx="16" cy="24"/>
              </a:xfrm>
              <a:custGeom>
                <a:avLst/>
                <a:gdLst>
                  <a:gd name="T0" fmla="*/ 0 w 16"/>
                  <a:gd name="T1" fmla="*/ 0 h 24"/>
                  <a:gd name="T2" fmla="*/ 16 w 16"/>
                  <a:gd name="T3" fmla="*/ 0 h 24"/>
                  <a:gd name="T4" fmla="*/ 16 w 16"/>
                  <a:gd name="T5" fmla="*/ 24 h 24"/>
                  <a:gd name="T6" fmla="*/ 0 w 16"/>
                  <a:gd name="T7" fmla="*/ 24 h 24"/>
                  <a:gd name="T8" fmla="*/ 0 w 16"/>
                  <a:gd name="T9" fmla="*/ 8 h 24"/>
                  <a:gd name="T10" fmla="*/ 0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0"/>
                    </a:moveTo>
                    <a:lnTo>
                      <a:pt x="16" y="0"/>
                    </a:lnTo>
                    <a:lnTo>
                      <a:pt x="16" y="24"/>
                    </a:lnTo>
                    <a:lnTo>
                      <a:pt x="0" y="24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95" name="Freeform 27"/>
              <p:cNvSpPr>
                <a:spLocks/>
              </p:cNvSpPr>
              <p:nvPr/>
            </p:nvSpPr>
            <p:spPr bwMode="auto">
              <a:xfrm>
                <a:off x="3328" y="2448"/>
                <a:ext cx="24" cy="24"/>
              </a:xfrm>
              <a:custGeom>
                <a:avLst/>
                <a:gdLst>
                  <a:gd name="T0" fmla="*/ 0 w 24"/>
                  <a:gd name="T1" fmla="*/ 0 h 24"/>
                  <a:gd name="T2" fmla="*/ 16 w 24"/>
                  <a:gd name="T3" fmla="*/ 0 h 24"/>
                  <a:gd name="T4" fmla="*/ 24 w 24"/>
                  <a:gd name="T5" fmla="*/ 24 h 24"/>
                  <a:gd name="T6" fmla="*/ 8 w 24"/>
                  <a:gd name="T7" fmla="*/ 24 h 24"/>
                  <a:gd name="T8" fmla="*/ 0 w 24"/>
                  <a:gd name="T9" fmla="*/ 8 h 24"/>
                  <a:gd name="T10" fmla="*/ 0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0"/>
                    </a:moveTo>
                    <a:lnTo>
                      <a:pt x="16" y="0"/>
                    </a:lnTo>
                    <a:lnTo>
                      <a:pt x="24" y="24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96" name="Freeform 28"/>
              <p:cNvSpPr>
                <a:spLocks/>
              </p:cNvSpPr>
              <p:nvPr/>
            </p:nvSpPr>
            <p:spPr bwMode="auto">
              <a:xfrm>
                <a:off x="3336" y="2464"/>
                <a:ext cx="24" cy="24"/>
              </a:xfrm>
              <a:custGeom>
                <a:avLst/>
                <a:gdLst>
                  <a:gd name="T0" fmla="*/ 0 w 24"/>
                  <a:gd name="T1" fmla="*/ 8 h 24"/>
                  <a:gd name="T2" fmla="*/ 16 w 24"/>
                  <a:gd name="T3" fmla="*/ 0 h 24"/>
                  <a:gd name="T4" fmla="*/ 24 w 24"/>
                  <a:gd name="T5" fmla="*/ 16 h 24"/>
                  <a:gd name="T6" fmla="*/ 8 w 24"/>
                  <a:gd name="T7" fmla="*/ 24 h 24"/>
                  <a:gd name="T8" fmla="*/ 0 w 24"/>
                  <a:gd name="T9" fmla="*/ 8 h 24"/>
                  <a:gd name="T10" fmla="*/ 0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8"/>
                    </a:moveTo>
                    <a:lnTo>
                      <a:pt x="16" y="0"/>
                    </a:lnTo>
                    <a:lnTo>
                      <a:pt x="24" y="16"/>
                    </a:lnTo>
                    <a:lnTo>
                      <a:pt x="8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97" name="Freeform 29"/>
              <p:cNvSpPr>
                <a:spLocks/>
              </p:cNvSpPr>
              <p:nvPr/>
            </p:nvSpPr>
            <p:spPr bwMode="auto">
              <a:xfrm>
                <a:off x="3344" y="2480"/>
                <a:ext cx="24" cy="24"/>
              </a:xfrm>
              <a:custGeom>
                <a:avLst/>
                <a:gdLst>
                  <a:gd name="T0" fmla="*/ 0 w 24"/>
                  <a:gd name="T1" fmla="*/ 8 h 24"/>
                  <a:gd name="T2" fmla="*/ 16 w 24"/>
                  <a:gd name="T3" fmla="*/ 0 h 24"/>
                  <a:gd name="T4" fmla="*/ 24 w 24"/>
                  <a:gd name="T5" fmla="*/ 16 h 24"/>
                  <a:gd name="T6" fmla="*/ 16 w 24"/>
                  <a:gd name="T7" fmla="*/ 24 h 24"/>
                  <a:gd name="T8" fmla="*/ 0 w 24"/>
                  <a:gd name="T9" fmla="*/ 16 h 24"/>
                  <a:gd name="T10" fmla="*/ 0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8"/>
                    </a:moveTo>
                    <a:lnTo>
                      <a:pt x="16" y="0"/>
                    </a:lnTo>
                    <a:lnTo>
                      <a:pt x="24" y="16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98" name="Freeform 30"/>
              <p:cNvSpPr>
                <a:spLocks/>
              </p:cNvSpPr>
              <p:nvPr/>
            </p:nvSpPr>
            <p:spPr bwMode="auto">
              <a:xfrm>
                <a:off x="3360" y="2488"/>
                <a:ext cx="16" cy="24"/>
              </a:xfrm>
              <a:custGeom>
                <a:avLst/>
                <a:gdLst>
                  <a:gd name="T0" fmla="*/ 0 w 16"/>
                  <a:gd name="T1" fmla="*/ 16 h 24"/>
                  <a:gd name="T2" fmla="*/ 8 w 16"/>
                  <a:gd name="T3" fmla="*/ 0 h 24"/>
                  <a:gd name="T4" fmla="*/ 16 w 16"/>
                  <a:gd name="T5" fmla="*/ 8 h 24"/>
                  <a:gd name="T6" fmla="*/ 8 w 16"/>
                  <a:gd name="T7" fmla="*/ 24 h 24"/>
                  <a:gd name="T8" fmla="*/ 0 w 16"/>
                  <a:gd name="T9" fmla="*/ 16 h 24"/>
                  <a:gd name="T10" fmla="*/ 0 w 16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16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8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99" name="Freeform 31"/>
              <p:cNvSpPr>
                <a:spLocks/>
              </p:cNvSpPr>
              <p:nvPr/>
            </p:nvSpPr>
            <p:spPr bwMode="auto">
              <a:xfrm>
                <a:off x="3368" y="2496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8 w 16"/>
                  <a:gd name="T3" fmla="*/ 0 h 16"/>
                  <a:gd name="T4" fmla="*/ 16 w 16"/>
                  <a:gd name="T5" fmla="*/ 0 h 16"/>
                  <a:gd name="T6" fmla="*/ 16 w 16"/>
                  <a:gd name="T7" fmla="*/ 16 h 16"/>
                  <a:gd name="T8" fmla="*/ 0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8" y="0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0" name="Freeform 32"/>
              <p:cNvSpPr>
                <a:spLocks/>
              </p:cNvSpPr>
              <p:nvPr/>
            </p:nvSpPr>
            <p:spPr bwMode="auto">
              <a:xfrm>
                <a:off x="3384" y="2496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1" name="Freeform 33"/>
              <p:cNvSpPr>
                <a:spLocks/>
              </p:cNvSpPr>
              <p:nvPr/>
            </p:nvSpPr>
            <p:spPr bwMode="auto">
              <a:xfrm>
                <a:off x="3392" y="2496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2" name="Freeform 34"/>
              <p:cNvSpPr>
                <a:spLocks/>
              </p:cNvSpPr>
              <p:nvPr/>
            </p:nvSpPr>
            <p:spPr bwMode="auto">
              <a:xfrm>
                <a:off x="3400" y="2496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3" name="Freeform 35"/>
              <p:cNvSpPr>
                <a:spLocks/>
              </p:cNvSpPr>
              <p:nvPr/>
            </p:nvSpPr>
            <p:spPr bwMode="auto">
              <a:xfrm>
                <a:off x="3408" y="2496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4" name="Freeform 36"/>
              <p:cNvSpPr>
                <a:spLocks/>
              </p:cNvSpPr>
              <p:nvPr/>
            </p:nvSpPr>
            <p:spPr bwMode="auto">
              <a:xfrm>
                <a:off x="3416" y="2496"/>
                <a:ext cx="1" cy="16"/>
              </a:xfrm>
              <a:custGeom>
                <a:avLst/>
                <a:gdLst>
                  <a:gd name="T0" fmla="*/ 0 w 1"/>
                  <a:gd name="T1" fmla="*/ 16 h 16"/>
                  <a:gd name="T2" fmla="*/ 0 w 1"/>
                  <a:gd name="T3" fmla="*/ 0 h 16"/>
                  <a:gd name="T4" fmla="*/ 0 w 1"/>
                  <a:gd name="T5" fmla="*/ 0 h 16"/>
                  <a:gd name="T6" fmla="*/ 0 w 1"/>
                  <a:gd name="T7" fmla="*/ 16 h 16"/>
                  <a:gd name="T8" fmla="*/ 0 w 1"/>
                  <a:gd name="T9" fmla="*/ 16 h 16"/>
                  <a:gd name="T10" fmla="*/ 0 w 1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6"/>
                  <a:gd name="T20" fmla="*/ 1 w 1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6">
                    <a:moveTo>
                      <a:pt x="0" y="16"/>
                    </a:moveTo>
                    <a:lnTo>
                      <a:pt x="0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5" name="Freeform 37"/>
              <p:cNvSpPr>
                <a:spLocks/>
              </p:cNvSpPr>
              <p:nvPr/>
            </p:nvSpPr>
            <p:spPr bwMode="auto">
              <a:xfrm>
                <a:off x="3416" y="2496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8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6" name="Freeform 38"/>
              <p:cNvSpPr>
                <a:spLocks/>
              </p:cNvSpPr>
              <p:nvPr/>
            </p:nvSpPr>
            <p:spPr bwMode="auto">
              <a:xfrm>
                <a:off x="3424" y="2496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0 h 16"/>
                  <a:gd name="T4" fmla="*/ 8 w 16"/>
                  <a:gd name="T5" fmla="*/ 0 h 16"/>
                  <a:gd name="T6" fmla="*/ 16 w 16"/>
                  <a:gd name="T7" fmla="*/ 16 h 16"/>
                  <a:gd name="T8" fmla="*/ 0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7" name="Freeform 39"/>
              <p:cNvSpPr>
                <a:spLocks/>
              </p:cNvSpPr>
              <p:nvPr/>
            </p:nvSpPr>
            <p:spPr bwMode="auto">
              <a:xfrm>
                <a:off x="3432" y="2496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0 w 16"/>
                  <a:gd name="T3" fmla="*/ 0 h 16"/>
                  <a:gd name="T4" fmla="*/ 8 w 16"/>
                  <a:gd name="T5" fmla="*/ 0 h 16"/>
                  <a:gd name="T6" fmla="*/ 16 w 16"/>
                  <a:gd name="T7" fmla="*/ 16 h 16"/>
                  <a:gd name="T8" fmla="*/ 8 w 16"/>
                  <a:gd name="T9" fmla="*/ 16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8" name="Freeform 40"/>
              <p:cNvSpPr>
                <a:spLocks/>
              </p:cNvSpPr>
              <p:nvPr/>
            </p:nvSpPr>
            <p:spPr bwMode="auto">
              <a:xfrm>
                <a:off x="3864" y="2576"/>
                <a:ext cx="64" cy="88"/>
              </a:xfrm>
              <a:custGeom>
                <a:avLst/>
                <a:gdLst>
                  <a:gd name="T0" fmla="*/ 32 w 64"/>
                  <a:gd name="T1" fmla="*/ 0 h 88"/>
                  <a:gd name="T2" fmla="*/ 64 w 64"/>
                  <a:gd name="T3" fmla="*/ 88 h 88"/>
                  <a:gd name="T4" fmla="*/ 0 w 64"/>
                  <a:gd name="T5" fmla="*/ 88 h 88"/>
                  <a:gd name="T6" fmla="*/ 32 w 64"/>
                  <a:gd name="T7" fmla="*/ 0 h 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88"/>
                  <a:gd name="T14" fmla="*/ 64 w 64"/>
                  <a:gd name="T15" fmla="*/ 88 h 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88">
                    <a:moveTo>
                      <a:pt x="32" y="0"/>
                    </a:moveTo>
                    <a:lnTo>
                      <a:pt x="64" y="88"/>
                    </a:lnTo>
                    <a:lnTo>
                      <a:pt x="0" y="88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9" name="Freeform 41"/>
              <p:cNvSpPr>
                <a:spLocks/>
              </p:cNvSpPr>
              <p:nvPr/>
            </p:nvSpPr>
            <p:spPr bwMode="auto">
              <a:xfrm>
                <a:off x="3896" y="2600"/>
                <a:ext cx="1" cy="432"/>
              </a:xfrm>
              <a:custGeom>
                <a:avLst/>
                <a:gdLst>
                  <a:gd name="T0" fmla="*/ 0 w 1"/>
                  <a:gd name="T1" fmla="*/ 432 h 432"/>
                  <a:gd name="T2" fmla="*/ 0 w 1"/>
                  <a:gd name="T3" fmla="*/ 408 h 432"/>
                  <a:gd name="T4" fmla="*/ 0 w 1"/>
                  <a:gd name="T5" fmla="*/ 408 h 432"/>
                  <a:gd name="T6" fmla="*/ 0 w 1"/>
                  <a:gd name="T7" fmla="*/ 408 h 432"/>
                  <a:gd name="T8" fmla="*/ 0 w 1"/>
                  <a:gd name="T9" fmla="*/ 408 h 432"/>
                  <a:gd name="T10" fmla="*/ 0 w 1"/>
                  <a:gd name="T11" fmla="*/ 384 h 432"/>
                  <a:gd name="T12" fmla="*/ 0 w 1"/>
                  <a:gd name="T13" fmla="*/ 384 h 432"/>
                  <a:gd name="T14" fmla="*/ 0 w 1"/>
                  <a:gd name="T15" fmla="*/ 360 h 432"/>
                  <a:gd name="T16" fmla="*/ 0 w 1"/>
                  <a:gd name="T17" fmla="*/ 360 h 432"/>
                  <a:gd name="T18" fmla="*/ 0 w 1"/>
                  <a:gd name="T19" fmla="*/ 360 h 432"/>
                  <a:gd name="T20" fmla="*/ 0 w 1"/>
                  <a:gd name="T21" fmla="*/ 360 h 432"/>
                  <a:gd name="T22" fmla="*/ 0 w 1"/>
                  <a:gd name="T23" fmla="*/ 328 h 432"/>
                  <a:gd name="T24" fmla="*/ 0 w 1"/>
                  <a:gd name="T25" fmla="*/ 328 h 432"/>
                  <a:gd name="T26" fmla="*/ 0 w 1"/>
                  <a:gd name="T27" fmla="*/ 296 h 432"/>
                  <a:gd name="T28" fmla="*/ 0 w 1"/>
                  <a:gd name="T29" fmla="*/ 296 h 432"/>
                  <a:gd name="T30" fmla="*/ 0 w 1"/>
                  <a:gd name="T31" fmla="*/ 296 h 432"/>
                  <a:gd name="T32" fmla="*/ 0 w 1"/>
                  <a:gd name="T33" fmla="*/ 296 h 432"/>
                  <a:gd name="T34" fmla="*/ 0 w 1"/>
                  <a:gd name="T35" fmla="*/ 272 h 432"/>
                  <a:gd name="T36" fmla="*/ 0 w 1"/>
                  <a:gd name="T37" fmla="*/ 272 h 432"/>
                  <a:gd name="T38" fmla="*/ 0 w 1"/>
                  <a:gd name="T39" fmla="*/ 256 h 432"/>
                  <a:gd name="T40" fmla="*/ 0 w 1"/>
                  <a:gd name="T41" fmla="*/ 256 h 432"/>
                  <a:gd name="T42" fmla="*/ 0 w 1"/>
                  <a:gd name="T43" fmla="*/ 232 h 432"/>
                  <a:gd name="T44" fmla="*/ 0 w 1"/>
                  <a:gd name="T45" fmla="*/ 232 h 432"/>
                  <a:gd name="T46" fmla="*/ 0 w 1"/>
                  <a:gd name="T47" fmla="*/ 216 h 432"/>
                  <a:gd name="T48" fmla="*/ 0 w 1"/>
                  <a:gd name="T49" fmla="*/ 216 h 432"/>
                  <a:gd name="T50" fmla="*/ 0 w 1"/>
                  <a:gd name="T51" fmla="*/ 216 h 432"/>
                  <a:gd name="T52" fmla="*/ 0 w 1"/>
                  <a:gd name="T53" fmla="*/ 216 h 432"/>
                  <a:gd name="T54" fmla="*/ 0 w 1"/>
                  <a:gd name="T55" fmla="*/ 176 h 432"/>
                  <a:gd name="T56" fmla="*/ 0 w 1"/>
                  <a:gd name="T57" fmla="*/ 176 h 432"/>
                  <a:gd name="T58" fmla="*/ 0 w 1"/>
                  <a:gd name="T59" fmla="*/ 128 h 432"/>
                  <a:gd name="T60" fmla="*/ 0 w 1"/>
                  <a:gd name="T61" fmla="*/ 128 h 432"/>
                  <a:gd name="T62" fmla="*/ 0 w 1"/>
                  <a:gd name="T63" fmla="*/ 128 h 432"/>
                  <a:gd name="T64" fmla="*/ 0 w 1"/>
                  <a:gd name="T65" fmla="*/ 128 h 432"/>
                  <a:gd name="T66" fmla="*/ 0 w 1"/>
                  <a:gd name="T67" fmla="*/ 80 h 432"/>
                  <a:gd name="T68" fmla="*/ 0 w 1"/>
                  <a:gd name="T69" fmla="*/ 80 h 432"/>
                  <a:gd name="T70" fmla="*/ 0 w 1"/>
                  <a:gd name="T71" fmla="*/ 40 h 432"/>
                  <a:gd name="T72" fmla="*/ 0 w 1"/>
                  <a:gd name="T73" fmla="*/ 40 h 432"/>
                  <a:gd name="T74" fmla="*/ 0 w 1"/>
                  <a:gd name="T75" fmla="*/ 40 h 432"/>
                  <a:gd name="T76" fmla="*/ 0 w 1"/>
                  <a:gd name="T77" fmla="*/ 40 h 432"/>
                  <a:gd name="T78" fmla="*/ 0 w 1"/>
                  <a:gd name="T79" fmla="*/ 8 h 432"/>
                  <a:gd name="T80" fmla="*/ 0 w 1"/>
                  <a:gd name="T81" fmla="*/ 8 h 432"/>
                  <a:gd name="T82" fmla="*/ 0 w 1"/>
                  <a:gd name="T83" fmla="*/ 0 h 43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"/>
                  <a:gd name="T127" fmla="*/ 0 h 432"/>
                  <a:gd name="T128" fmla="*/ 1 w 1"/>
                  <a:gd name="T129" fmla="*/ 432 h 43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" h="432">
                    <a:moveTo>
                      <a:pt x="0" y="432"/>
                    </a:moveTo>
                    <a:lnTo>
                      <a:pt x="0" y="408"/>
                    </a:lnTo>
                    <a:lnTo>
                      <a:pt x="0" y="384"/>
                    </a:lnTo>
                    <a:lnTo>
                      <a:pt x="0" y="360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0" y="272"/>
                    </a:lnTo>
                    <a:lnTo>
                      <a:pt x="0" y="256"/>
                    </a:lnTo>
                    <a:lnTo>
                      <a:pt x="0" y="232"/>
                    </a:lnTo>
                    <a:lnTo>
                      <a:pt x="0" y="216"/>
                    </a:lnTo>
                    <a:lnTo>
                      <a:pt x="0" y="176"/>
                    </a:lnTo>
                    <a:lnTo>
                      <a:pt x="0" y="128"/>
                    </a:lnTo>
                    <a:lnTo>
                      <a:pt x="0" y="80"/>
                    </a:lnTo>
                    <a:lnTo>
                      <a:pt x="0" y="40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0" name="Freeform 42"/>
              <p:cNvSpPr>
                <a:spLocks/>
              </p:cNvSpPr>
              <p:nvPr/>
            </p:nvSpPr>
            <p:spPr bwMode="auto">
              <a:xfrm>
                <a:off x="3704" y="2584"/>
                <a:ext cx="1" cy="456"/>
              </a:xfrm>
              <a:custGeom>
                <a:avLst/>
                <a:gdLst>
                  <a:gd name="T0" fmla="*/ 0 w 1"/>
                  <a:gd name="T1" fmla="*/ 456 h 456"/>
                  <a:gd name="T2" fmla="*/ 0 w 1"/>
                  <a:gd name="T3" fmla="*/ 448 h 456"/>
                  <a:gd name="T4" fmla="*/ 0 w 1"/>
                  <a:gd name="T5" fmla="*/ 448 h 456"/>
                  <a:gd name="T6" fmla="*/ 0 w 1"/>
                  <a:gd name="T7" fmla="*/ 448 h 456"/>
                  <a:gd name="T8" fmla="*/ 0 w 1"/>
                  <a:gd name="T9" fmla="*/ 448 h 456"/>
                  <a:gd name="T10" fmla="*/ 0 w 1"/>
                  <a:gd name="T11" fmla="*/ 432 h 456"/>
                  <a:gd name="T12" fmla="*/ 0 w 1"/>
                  <a:gd name="T13" fmla="*/ 432 h 456"/>
                  <a:gd name="T14" fmla="*/ 0 w 1"/>
                  <a:gd name="T15" fmla="*/ 408 h 456"/>
                  <a:gd name="T16" fmla="*/ 0 w 1"/>
                  <a:gd name="T17" fmla="*/ 408 h 456"/>
                  <a:gd name="T18" fmla="*/ 0 w 1"/>
                  <a:gd name="T19" fmla="*/ 408 h 456"/>
                  <a:gd name="T20" fmla="*/ 0 w 1"/>
                  <a:gd name="T21" fmla="*/ 408 h 456"/>
                  <a:gd name="T22" fmla="*/ 0 w 1"/>
                  <a:gd name="T23" fmla="*/ 392 h 456"/>
                  <a:gd name="T24" fmla="*/ 0 w 1"/>
                  <a:gd name="T25" fmla="*/ 392 h 456"/>
                  <a:gd name="T26" fmla="*/ 0 w 1"/>
                  <a:gd name="T27" fmla="*/ 368 h 456"/>
                  <a:gd name="T28" fmla="*/ 0 w 1"/>
                  <a:gd name="T29" fmla="*/ 368 h 456"/>
                  <a:gd name="T30" fmla="*/ 0 w 1"/>
                  <a:gd name="T31" fmla="*/ 368 h 456"/>
                  <a:gd name="T32" fmla="*/ 0 w 1"/>
                  <a:gd name="T33" fmla="*/ 368 h 456"/>
                  <a:gd name="T34" fmla="*/ 0 w 1"/>
                  <a:gd name="T35" fmla="*/ 336 h 456"/>
                  <a:gd name="T36" fmla="*/ 0 w 1"/>
                  <a:gd name="T37" fmla="*/ 336 h 456"/>
                  <a:gd name="T38" fmla="*/ 0 w 1"/>
                  <a:gd name="T39" fmla="*/ 304 h 456"/>
                  <a:gd name="T40" fmla="*/ 0 w 1"/>
                  <a:gd name="T41" fmla="*/ 304 h 456"/>
                  <a:gd name="T42" fmla="*/ 0 w 1"/>
                  <a:gd name="T43" fmla="*/ 304 h 456"/>
                  <a:gd name="T44" fmla="*/ 0 w 1"/>
                  <a:gd name="T45" fmla="*/ 304 h 456"/>
                  <a:gd name="T46" fmla="*/ 0 w 1"/>
                  <a:gd name="T47" fmla="*/ 264 h 456"/>
                  <a:gd name="T48" fmla="*/ 0 w 1"/>
                  <a:gd name="T49" fmla="*/ 264 h 456"/>
                  <a:gd name="T50" fmla="*/ 0 w 1"/>
                  <a:gd name="T51" fmla="*/ 216 h 456"/>
                  <a:gd name="T52" fmla="*/ 0 w 1"/>
                  <a:gd name="T53" fmla="*/ 216 h 456"/>
                  <a:gd name="T54" fmla="*/ 0 w 1"/>
                  <a:gd name="T55" fmla="*/ 216 h 456"/>
                  <a:gd name="T56" fmla="*/ 0 w 1"/>
                  <a:gd name="T57" fmla="*/ 216 h 456"/>
                  <a:gd name="T58" fmla="*/ 0 w 1"/>
                  <a:gd name="T59" fmla="*/ 168 h 456"/>
                  <a:gd name="T60" fmla="*/ 0 w 1"/>
                  <a:gd name="T61" fmla="*/ 168 h 456"/>
                  <a:gd name="T62" fmla="*/ 0 w 1"/>
                  <a:gd name="T63" fmla="*/ 128 h 456"/>
                  <a:gd name="T64" fmla="*/ 0 w 1"/>
                  <a:gd name="T65" fmla="*/ 128 h 456"/>
                  <a:gd name="T66" fmla="*/ 0 w 1"/>
                  <a:gd name="T67" fmla="*/ 128 h 456"/>
                  <a:gd name="T68" fmla="*/ 0 w 1"/>
                  <a:gd name="T69" fmla="*/ 128 h 456"/>
                  <a:gd name="T70" fmla="*/ 0 w 1"/>
                  <a:gd name="T71" fmla="*/ 88 h 456"/>
                  <a:gd name="T72" fmla="*/ 0 w 1"/>
                  <a:gd name="T73" fmla="*/ 88 h 456"/>
                  <a:gd name="T74" fmla="*/ 0 w 1"/>
                  <a:gd name="T75" fmla="*/ 56 h 456"/>
                  <a:gd name="T76" fmla="*/ 0 w 1"/>
                  <a:gd name="T77" fmla="*/ 56 h 456"/>
                  <a:gd name="T78" fmla="*/ 0 w 1"/>
                  <a:gd name="T79" fmla="*/ 56 h 456"/>
                  <a:gd name="T80" fmla="*/ 0 w 1"/>
                  <a:gd name="T81" fmla="*/ 56 h 456"/>
                  <a:gd name="T82" fmla="*/ 0 w 1"/>
                  <a:gd name="T83" fmla="*/ 24 h 456"/>
                  <a:gd name="T84" fmla="*/ 0 w 1"/>
                  <a:gd name="T85" fmla="*/ 24 h 456"/>
                  <a:gd name="T86" fmla="*/ 0 w 1"/>
                  <a:gd name="T87" fmla="*/ 0 h 45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"/>
                  <a:gd name="T133" fmla="*/ 0 h 456"/>
                  <a:gd name="T134" fmla="*/ 1 w 1"/>
                  <a:gd name="T135" fmla="*/ 456 h 45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" h="456">
                    <a:moveTo>
                      <a:pt x="0" y="456"/>
                    </a:moveTo>
                    <a:lnTo>
                      <a:pt x="0" y="448"/>
                    </a:lnTo>
                    <a:lnTo>
                      <a:pt x="0" y="432"/>
                    </a:lnTo>
                    <a:lnTo>
                      <a:pt x="0" y="408"/>
                    </a:lnTo>
                    <a:lnTo>
                      <a:pt x="0" y="392"/>
                    </a:lnTo>
                    <a:lnTo>
                      <a:pt x="0" y="368"/>
                    </a:lnTo>
                    <a:lnTo>
                      <a:pt x="0" y="336"/>
                    </a:lnTo>
                    <a:lnTo>
                      <a:pt x="0" y="304"/>
                    </a:lnTo>
                    <a:lnTo>
                      <a:pt x="0" y="264"/>
                    </a:lnTo>
                    <a:lnTo>
                      <a:pt x="0" y="216"/>
                    </a:lnTo>
                    <a:lnTo>
                      <a:pt x="0" y="168"/>
                    </a:lnTo>
                    <a:lnTo>
                      <a:pt x="0" y="128"/>
                    </a:lnTo>
                    <a:lnTo>
                      <a:pt x="0" y="88"/>
                    </a:lnTo>
                    <a:lnTo>
                      <a:pt x="0" y="56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1" name="Freeform 43"/>
              <p:cNvSpPr>
                <a:spLocks/>
              </p:cNvSpPr>
              <p:nvPr/>
            </p:nvSpPr>
            <p:spPr bwMode="auto">
              <a:xfrm>
                <a:off x="3672" y="2576"/>
                <a:ext cx="64" cy="88"/>
              </a:xfrm>
              <a:custGeom>
                <a:avLst/>
                <a:gdLst>
                  <a:gd name="T0" fmla="*/ 32 w 64"/>
                  <a:gd name="T1" fmla="*/ 0 h 88"/>
                  <a:gd name="T2" fmla="*/ 64 w 64"/>
                  <a:gd name="T3" fmla="*/ 88 h 88"/>
                  <a:gd name="T4" fmla="*/ 0 w 64"/>
                  <a:gd name="T5" fmla="*/ 88 h 88"/>
                  <a:gd name="T6" fmla="*/ 32 w 64"/>
                  <a:gd name="T7" fmla="*/ 0 h 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88"/>
                  <a:gd name="T14" fmla="*/ 64 w 64"/>
                  <a:gd name="T15" fmla="*/ 88 h 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88">
                    <a:moveTo>
                      <a:pt x="32" y="0"/>
                    </a:moveTo>
                    <a:lnTo>
                      <a:pt x="64" y="88"/>
                    </a:lnTo>
                    <a:lnTo>
                      <a:pt x="0" y="88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2" name="Freeform 44"/>
              <p:cNvSpPr>
                <a:spLocks/>
              </p:cNvSpPr>
              <p:nvPr/>
            </p:nvSpPr>
            <p:spPr bwMode="auto">
              <a:xfrm>
                <a:off x="3968" y="2576"/>
                <a:ext cx="160" cy="168"/>
              </a:xfrm>
              <a:custGeom>
                <a:avLst/>
                <a:gdLst>
                  <a:gd name="T0" fmla="*/ 160 w 160"/>
                  <a:gd name="T1" fmla="*/ 88 h 168"/>
                  <a:gd name="T2" fmla="*/ 160 w 160"/>
                  <a:gd name="T3" fmla="*/ 120 h 168"/>
                  <a:gd name="T4" fmla="*/ 136 w 160"/>
                  <a:gd name="T5" fmla="*/ 144 h 168"/>
                  <a:gd name="T6" fmla="*/ 112 w 160"/>
                  <a:gd name="T7" fmla="*/ 160 h 168"/>
                  <a:gd name="T8" fmla="*/ 80 w 160"/>
                  <a:gd name="T9" fmla="*/ 168 h 168"/>
                  <a:gd name="T10" fmla="*/ 80 w 160"/>
                  <a:gd name="T11" fmla="*/ 168 h 168"/>
                  <a:gd name="T12" fmla="*/ 48 w 160"/>
                  <a:gd name="T13" fmla="*/ 160 h 168"/>
                  <a:gd name="T14" fmla="*/ 24 w 160"/>
                  <a:gd name="T15" fmla="*/ 144 h 168"/>
                  <a:gd name="T16" fmla="*/ 8 w 160"/>
                  <a:gd name="T17" fmla="*/ 120 h 168"/>
                  <a:gd name="T18" fmla="*/ 0 w 160"/>
                  <a:gd name="T19" fmla="*/ 88 h 168"/>
                  <a:gd name="T20" fmla="*/ 0 w 160"/>
                  <a:gd name="T21" fmla="*/ 88 h 168"/>
                  <a:gd name="T22" fmla="*/ 8 w 160"/>
                  <a:gd name="T23" fmla="*/ 56 h 168"/>
                  <a:gd name="T24" fmla="*/ 24 w 160"/>
                  <a:gd name="T25" fmla="*/ 24 h 168"/>
                  <a:gd name="T26" fmla="*/ 48 w 160"/>
                  <a:gd name="T27" fmla="*/ 8 h 168"/>
                  <a:gd name="T28" fmla="*/ 80 w 160"/>
                  <a:gd name="T29" fmla="*/ 0 h 168"/>
                  <a:gd name="T30" fmla="*/ 80 w 160"/>
                  <a:gd name="T31" fmla="*/ 0 h 168"/>
                  <a:gd name="T32" fmla="*/ 112 w 160"/>
                  <a:gd name="T33" fmla="*/ 8 h 168"/>
                  <a:gd name="T34" fmla="*/ 136 w 160"/>
                  <a:gd name="T35" fmla="*/ 24 h 168"/>
                  <a:gd name="T36" fmla="*/ 160 w 160"/>
                  <a:gd name="T37" fmla="*/ 56 h 168"/>
                  <a:gd name="T38" fmla="*/ 160 w 160"/>
                  <a:gd name="T39" fmla="*/ 88 h 16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60"/>
                  <a:gd name="T61" fmla="*/ 0 h 168"/>
                  <a:gd name="T62" fmla="*/ 160 w 160"/>
                  <a:gd name="T63" fmla="*/ 168 h 16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60" h="168">
                    <a:moveTo>
                      <a:pt x="160" y="88"/>
                    </a:moveTo>
                    <a:lnTo>
                      <a:pt x="160" y="120"/>
                    </a:lnTo>
                    <a:lnTo>
                      <a:pt x="136" y="144"/>
                    </a:lnTo>
                    <a:lnTo>
                      <a:pt x="112" y="160"/>
                    </a:lnTo>
                    <a:lnTo>
                      <a:pt x="80" y="168"/>
                    </a:lnTo>
                    <a:lnTo>
                      <a:pt x="48" y="160"/>
                    </a:lnTo>
                    <a:lnTo>
                      <a:pt x="24" y="144"/>
                    </a:lnTo>
                    <a:lnTo>
                      <a:pt x="8" y="120"/>
                    </a:lnTo>
                    <a:lnTo>
                      <a:pt x="0" y="88"/>
                    </a:lnTo>
                    <a:lnTo>
                      <a:pt x="8" y="56"/>
                    </a:lnTo>
                    <a:lnTo>
                      <a:pt x="24" y="24"/>
                    </a:lnTo>
                    <a:lnTo>
                      <a:pt x="48" y="8"/>
                    </a:lnTo>
                    <a:lnTo>
                      <a:pt x="80" y="0"/>
                    </a:lnTo>
                    <a:lnTo>
                      <a:pt x="112" y="8"/>
                    </a:lnTo>
                    <a:lnTo>
                      <a:pt x="136" y="24"/>
                    </a:lnTo>
                    <a:lnTo>
                      <a:pt x="160" y="56"/>
                    </a:lnTo>
                    <a:lnTo>
                      <a:pt x="160" y="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3" name="Freeform 45"/>
              <p:cNvSpPr>
                <a:spLocks/>
              </p:cNvSpPr>
              <p:nvPr/>
            </p:nvSpPr>
            <p:spPr bwMode="auto">
              <a:xfrm>
                <a:off x="3976" y="2584"/>
                <a:ext cx="152" cy="152"/>
              </a:xfrm>
              <a:custGeom>
                <a:avLst/>
                <a:gdLst>
                  <a:gd name="T0" fmla="*/ 152 w 152"/>
                  <a:gd name="T1" fmla="*/ 80 h 152"/>
                  <a:gd name="T2" fmla="*/ 144 w 152"/>
                  <a:gd name="T3" fmla="*/ 112 h 152"/>
                  <a:gd name="T4" fmla="*/ 128 w 152"/>
                  <a:gd name="T5" fmla="*/ 136 h 152"/>
                  <a:gd name="T6" fmla="*/ 104 w 152"/>
                  <a:gd name="T7" fmla="*/ 152 h 152"/>
                  <a:gd name="T8" fmla="*/ 72 w 152"/>
                  <a:gd name="T9" fmla="*/ 152 h 152"/>
                  <a:gd name="T10" fmla="*/ 72 w 152"/>
                  <a:gd name="T11" fmla="*/ 152 h 152"/>
                  <a:gd name="T12" fmla="*/ 40 w 152"/>
                  <a:gd name="T13" fmla="*/ 152 h 152"/>
                  <a:gd name="T14" fmla="*/ 16 w 152"/>
                  <a:gd name="T15" fmla="*/ 136 h 152"/>
                  <a:gd name="T16" fmla="*/ 0 w 152"/>
                  <a:gd name="T17" fmla="*/ 112 h 152"/>
                  <a:gd name="T18" fmla="*/ 0 w 152"/>
                  <a:gd name="T19" fmla="*/ 80 h 152"/>
                  <a:gd name="T20" fmla="*/ 0 w 152"/>
                  <a:gd name="T21" fmla="*/ 80 h 152"/>
                  <a:gd name="T22" fmla="*/ 0 w 152"/>
                  <a:gd name="T23" fmla="*/ 48 h 152"/>
                  <a:gd name="T24" fmla="*/ 16 w 152"/>
                  <a:gd name="T25" fmla="*/ 24 h 152"/>
                  <a:gd name="T26" fmla="*/ 40 w 152"/>
                  <a:gd name="T27" fmla="*/ 8 h 152"/>
                  <a:gd name="T28" fmla="*/ 72 w 152"/>
                  <a:gd name="T29" fmla="*/ 0 h 152"/>
                  <a:gd name="T30" fmla="*/ 72 w 152"/>
                  <a:gd name="T31" fmla="*/ 0 h 152"/>
                  <a:gd name="T32" fmla="*/ 104 w 152"/>
                  <a:gd name="T33" fmla="*/ 8 h 152"/>
                  <a:gd name="T34" fmla="*/ 128 w 152"/>
                  <a:gd name="T35" fmla="*/ 24 h 152"/>
                  <a:gd name="T36" fmla="*/ 144 w 152"/>
                  <a:gd name="T37" fmla="*/ 48 h 152"/>
                  <a:gd name="T38" fmla="*/ 152 w 152"/>
                  <a:gd name="T39" fmla="*/ 80 h 15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2"/>
                  <a:gd name="T61" fmla="*/ 0 h 152"/>
                  <a:gd name="T62" fmla="*/ 152 w 152"/>
                  <a:gd name="T63" fmla="*/ 152 h 15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2" h="152">
                    <a:moveTo>
                      <a:pt x="152" y="80"/>
                    </a:moveTo>
                    <a:lnTo>
                      <a:pt x="144" y="112"/>
                    </a:lnTo>
                    <a:lnTo>
                      <a:pt x="128" y="136"/>
                    </a:lnTo>
                    <a:lnTo>
                      <a:pt x="104" y="152"/>
                    </a:lnTo>
                    <a:lnTo>
                      <a:pt x="72" y="152"/>
                    </a:lnTo>
                    <a:lnTo>
                      <a:pt x="40" y="152"/>
                    </a:lnTo>
                    <a:lnTo>
                      <a:pt x="16" y="136"/>
                    </a:lnTo>
                    <a:lnTo>
                      <a:pt x="0" y="112"/>
                    </a:lnTo>
                    <a:lnTo>
                      <a:pt x="0" y="80"/>
                    </a:lnTo>
                    <a:lnTo>
                      <a:pt x="0" y="48"/>
                    </a:lnTo>
                    <a:lnTo>
                      <a:pt x="16" y="24"/>
                    </a:lnTo>
                    <a:lnTo>
                      <a:pt x="40" y="8"/>
                    </a:lnTo>
                    <a:lnTo>
                      <a:pt x="72" y="0"/>
                    </a:lnTo>
                    <a:lnTo>
                      <a:pt x="104" y="8"/>
                    </a:lnTo>
                    <a:lnTo>
                      <a:pt x="128" y="24"/>
                    </a:lnTo>
                    <a:lnTo>
                      <a:pt x="144" y="48"/>
                    </a:lnTo>
                    <a:lnTo>
                      <a:pt x="152" y="8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4" name="Freeform 46"/>
              <p:cNvSpPr>
                <a:spLocks/>
              </p:cNvSpPr>
              <p:nvPr/>
            </p:nvSpPr>
            <p:spPr bwMode="auto">
              <a:xfrm>
                <a:off x="4112" y="2664"/>
                <a:ext cx="24" cy="32"/>
              </a:xfrm>
              <a:custGeom>
                <a:avLst/>
                <a:gdLst>
                  <a:gd name="T0" fmla="*/ 8 w 24"/>
                  <a:gd name="T1" fmla="*/ 0 h 32"/>
                  <a:gd name="T2" fmla="*/ 24 w 24"/>
                  <a:gd name="T3" fmla="*/ 0 h 32"/>
                  <a:gd name="T4" fmla="*/ 16 w 24"/>
                  <a:gd name="T5" fmla="*/ 32 h 32"/>
                  <a:gd name="T6" fmla="*/ 0 w 24"/>
                  <a:gd name="T7" fmla="*/ 24 h 32"/>
                  <a:gd name="T8" fmla="*/ 8 w 24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32"/>
                  <a:gd name="T17" fmla="*/ 24 w 24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32">
                    <a:moveTo>
                      <a:pt x="8" y="0"/>
                    </a:moveTo>
                    <a:lnTo>
                      <a:pt x="24" y="0"/>
                    </a:lnTo>
                    <a:lnTo>
                      <a:pt x="16" y="32"/>
                    </a:lnTo>
                    <a:lnTo>
                      <a:pt x="0" y="2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5" name="Freeform 47"/>
              <p:cNvSpPr>
                <a:spLocks/>
              </p:cNvSpPr>
              <p:nvPr/>
            </p:nvSpPr>
            <p:spPr bwMode="auto">
              <a:xfrm>
                <a:off x="4096" y="2688"/>
                <a:ext cx="32" cy="32"/>
              </a:xfrm>
              <a:custGeom>
                <a:avLst/>
                <a:gdLst>
                  <a:gd name="T0" fmla="*/ 32 w 32"/>
                  <a:gd name="T1" fmla="*/ 8 h 32"/>
                  <a:gd name="T2" fmla="*/ 32 w 32"/>
                  <a:gd name="T3" fmla="*/ 8 h 32"/>
                  <a:gd name="T4" fmla="*/ 16 w 32"/>
                  <a:gd name="T5" fmla="*/ 32 h 32"/>
                  <a:gd name="T6" fmla="*/ 0 w 32"/>
                  <a:gd name="T7" fmla="*/ 24 h 32"/>
                  <a:gd name="T8" fmla="*/ 16 w 32"/>
                  <a:gd name="T9" fmla="*/ 0 h 32"/>
                  <a:gd name="T10" fmla="*/ 32 w 32"/>
                  <a:gd name="T11" fmla="*/ 8 h 32"/>
                  <a:gd name="T12" fmla="*/ 32 w 32"/>
                  <a:gd name="T13" fmla="*/ 8 h 32"/>
                  <a:gd name="T14" fmla="*/ 32 w 32"/>
                  <a:gd name="T15" fmla="*/ 8 h 32"/>
                  <a:gd name="T16" fmla="*/ 32 w 32"/>
                  <a:gd name="T17" fmla="*/ 8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32"/>
                  <a:gd name="T29" fmla="*/ 32 w 32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32">
                    <a:moveTo>
                      <a:pt x="32" y="8"/>
                    </a:moveTo>
                    <a:lnTo>
                      <a:pt x="32" y="8"/>
                    </a:lnTo>
                    <a:lnTo>
                      <a:pt x="16" y="32"/>
                    </a:lnTo>
                    <a:lnTo>
                      <a:pt x="0" y="24"/>
                    </a:lnTo>
                    <a:lnTo>
                      <a:pt x="16" y="0"/>
                    </a:ln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6" name="Freeform 48"/>
              <p:cNvSpPr>
                <a:spLocks/>
              </p:cNvSpPr>
              <p:nvPr/>
            </p:nvSpPr>
            <p:spPr bwMode="auto">
              <a:xfrm>
                <a:off x="4072" y="2712"/>
                <a:ext cx="40" cy="32"/>
              </a:xfrm>
              <a:custGeom>
                <a:avLst/>
                <a:gdLst>
                  <a:gd name="T0" fmla="*/ 32 w 40"/>
                  <a:gd name="T1" fmla="*/ 8 h 32"/>
                  <a:gd name="T2" fmla="*/ 32 w 40"/>
                  <a:gd name="T3" fmla="*/ 8 h 32"/>
                  <a:gd name="T4" fmla="*/ 8 w 40"/>
                  <a:gd name="T5" fmla="*/ 32 h 32"/>
                  <a:gd name="T6" fmla="*/ 0 w 40"/>
                  <a:gd name="T7" fmla="*/ 16 h 32"/>
                  <a:gd name="T8" fmla="*/ 24 w 40"/>
                  <a:gd name="T9" fmla="*/ 0 h 32"/>
                  <a:gd name="T10" fmla="*/ 40 w 40"/>
                  <a:gd name="T11" fmla="*/ 8 h 32"/>
                  <a:gd name="T12" fmla="*/ 40 w 40"/>
                  <a:gd name="T13" fmla="*/ 8 h 32"/>
                  <a:gd name="T14" fmla="*/ 32 w 40"/>
                  <a:gd name="T15" fmla="*/ 8 h 32"/>
                  <a:gd name="T16" fmla="*/ 32 w 40"/>
                  <a:gd name="T17" fmla="*/ 8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0"/>
                  <a:gd name="T28" fmla="*/ 0 h 32"/>
                  <a:gd name="T29" fmla="*/ 40 w 40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0" h="32">
                    <a:moveTo>
                      <a:pt x="32" y="8"/>
                    </a:moveTo>
                    <a:lnTo>
                      <a:pt x="32" y="8"/>
                    </a:lnTo>
                    <a:lnTo>
                      <a:pt x="8" y="32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40" y="8"/>
                    </a:ln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7" name="Freeform 49"/>
              <p:cNvSpPr>
                <a:spLocks/>
              </p:cNvSpPr>
              <p:nvPr/>
            </p:nvSpPr>
            <p:spPr bwMode="auto">
              <a:xfrm>
                <a:off x="4048" y="2728"/>
                <a:ext cx="32" cy="16"/>
              </a:xfrm>
              <a:custGeom>
                <a:avLst/>
                <a:gdLst>
                  <a:gd name="T0" fmla="*/ 32 w 32"/>
                  <a:gd name="T1" fmla="*/ 16 h 16"/>
                  <a:gd name="T2" fmla="*/ 32 w 32"/>
                  <a:gd name="T3" fmla="*/ 16 h 16"/>
                  <a:gd name="T4" fmla="*/ 0 w 32"/>
                  <a:gd name="T5" fmla="*/ 16 h 16"/>
                  <a:gd name="T6" fmla="*/ 0 w 32"/>
                  <a:gd name="T7" fmla="*/ 8 h 16"/>
                  <a:gd name="T8" fmla="*/ 32 w 32"/>
                  <a:gd name="T9" fmla="*/ 0 h 16"/>
                  <a:gd name="T10" fmla="*/ 32 w 32"/>
                  <a:gd name="T11" fmla="*/ 16 h 16"/>
                  <a:gd name="T12" fmla="*/ 32 w 32"/>
                  <a:gd name="T13" fmla="*/ 16 h 16"/>
                  <a:gd name="T14" fmla="*/ 32 w 32"/>
                  <a:gd name="T15" fmla="*/ 16 h 16"/>
                  <a:gd name="T16" fmla="*/ 32 w 32"/>
                  <a:gd name="T17" fmla="*/ 16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16"/>
                  <a:gd name="T29" fmla="*/ 32 w 32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16">
                    <a:moveTo>
                      <a:pt x="32" y="16"/>
                    </a:moveTo>
                    <a:lnTo>
                      <a:pt x="32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32" y="0"/>
                    </a:lnTo>
                    <a:lnTo>
                      <a:pt x="32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8" name="Freeform 50"/>
              <p:cNvSpPr>
                <a:spLocks/>
              </p:cNvSpPr>
              <p:nvPr/>
            </p:nvSpPr>
            <p:spPr bwMode="auto">
              <a:xfrm>
                <a:off x="4016" y="2728"/>
                <a:ext cx="32" cy="16"/>
              </a:xfrm>
              <a:custGeom>
                <a:avLst/>
                <a:gdLst>
                  <a:gd name="T0" fmla="*/ 32 w 32"/>
                  <a:gd name="T1" fmla="*/ 16 h 16"/>
                  <a:gd name="T2" fmla="*/ 32 w 32"/>
                  <a:gd name="T3" fmla="*/ 16 h 16"/>
                  <a:gd name="T4" fmla="*/ 0 w 32"/>
                  <a:gd name="T5" fmla="*/ 16 h 16"/>
                  <a:gd name="T6" fmla="*/ 8 w 32"/>
                  <a:gd name="T7" fmla="*/ 0 h 16"/>
                  <a:gd name="T8" fmla="*/ 32 w 32"/>
                  <a:gd name="T9" fmla="*/ 8 h 16"/>
                  <a:gd name="T10" fmla="*/ 32 w 32"/>
                  <a:gd name="T11" fmla="*/ 16 h 16"/>
                  <a:gd name="T12" fmla="*/ 32 w 32"/>
                  <a:gd name="T13" fmla="*/ 16 h 16"/>
                  <a:gd name="T14" fmla="*/ 32 w 32"/>
                  <a:gd name="T15" fmla="*/ 16 h 16"/>
                  <a:gd name="T16" fmla="*/ 32 w 32"/>
                  <a:gd name="T17" fmla="*/ 16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16"/>
                  <a:gd name="T29" fmla="*/ 32 w 32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16">
                    <a:moveTo>
                      <a:pt x="32" y="16"/>
                    </a:moveTo>
                    <a:lnTo>
                      <a:pt x="32" y="16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32" y="8"/>
                    </a:lnTo>
                    <a:lnTo>
                      <a:pt x="32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9" name="Freeform 51"/>
              <p:cNvSpPr>
                <a:spLocks/>
              </p:cNvSpPr>
              <p:nvPr/>
            </p:nvSpPr>
            <p:spPr bwMode="auto">
              <a:xfrm>
                <a:off x="3992" y="2712"/>
                <a:ext cx="32" cy="32"/>
              </a:xfrm>
              <a:custGeom>
                <a:avLst/>
                <a:gdLst>
                  <a:gd name="T0" fmla="*/ 24 w 32"/>
                  <a:gd name="T1" fmla="*/ 32 h 32"/>
                  <a:gd name="T2" fmla="*/ 24 w 32"/>
                  <a:gd name="T3" fmla="*/ 32 h 32"/>
                  <a:gd name="T4" fmla="*/ 0 w 32"/>
                  <a:gd name="T5" fmla="*/ 8 h 32"/>
                  <a:gd name="T6" fmla="*/ 8 w 32"/>
                  <a:gd name="T7" fmla="*/ 0 h 32"/>
                  <a:gd name="T8" fmla="*/ 32 w 32"/>
                  <a:gd name="T9" fmla="*/ 16 h 32"/>
                  <a:gd name="T10" fmla="*/ 24 w 32"/>
                  <a:gd name="T11" fmla="*/ 32 h 32"/>
                  <a:gd name="T12" fmla="*/ 24 w 32"/>
                  <a:gd name="T13" fmla="*/ 32 h 32"/>
                  <a:gd name="T14" fmla="*/ 24 w 32"/>
                  <a:gd name="T15" fmla="*/ 32 h 32"/>
                  <a:gd name="T16" fmla="*/ 24 w 32"/>
                  <a:gd name="T17" fmla="*/ 32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32"/>
                  <a:gd name="T29" fmla="*/ 32 w 32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32">
                    <a:moveTo>
                      <a:pt x="24" y="32"/>
                    </a:moveTo>
                    <a:lnTo>
                      <a:pt x="24" y="32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32" y="16"/>
                    </a:lnTo>
                    <a:lnTo>
                      <a:pt x="24" y="32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0" name="Freeform 52"/>
              <p:cNvSpPr>
                <a:spLocks/>
              </p:cNvSpPr>
              <p:nvPr/>
            </p:nvSpPr>
            <p:spPr bwMode="auto">
              <a:xfrm>
                <a:off x="3976" y="2688"/>
                <a:ext cx="24" cy="32"/>
              </a:xfrm>
              <a:custGeom>
                <a:avLst/>
                <a:gdLst>
                  <a:gd name="T0" fmla="*/ 16 w 24"/>
                  <a:gd name="T1" fmla="*/ 32 h 32"/>
                  <a:gd name="T2" fmla="*/ 16 w 24"/>
                  <a:gd name="T3" fmla="*/ 32 h 32"/>
                  <a:gd name="T4" fmla="*/ 0 w 24"/>
                  <a:gd name="T5" fmla="*/ 8 h 32"/>
                  <a:gd name="T6" fmla="*/ 8 w 24"/>
                  <a:gd name="T7" fmla="*/ 0 h 32"/>
                  <a:gd name="T8" fmla="*/ 24 w 24"/>
                  <a:gd name="T9" fmla="*/ 24 h 32"/>
                  <a:gd name="T10" fmla="*/ 16 w 24"/>
                  <a:gd name="T11" fmla="*/ 32 h 32"/>
                  <a:gd name="T12" fmla="*/ 16 w 24"/>
                  <a:gd name="T13" fmla="*/ 32 h 32"/>
                  <a:gd name="T14" fmla="*/ 16 w 24"/>
                  <a:gd name="T15" fmla="*/ 32 h 32"/>
                  <a:gd name="T16" fmla="*/ 16 w 24"/>
                  <a:gd name="T17" fmla="*/ 32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2"/>
                  <a:gd name="T29" fmla="*/ 24 w 2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2">
                    <a:moveTo>
                      <a:pt x="16" y="32"/>
                    </a:moveTo>
                    <a:lnTo>
                      <a:pt x="16" y="32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4" y="24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1" name="Freeform 53"/>
              <p:cNvSpPr>
                <a:spLocks/>
              </p:cNvSpPr>
              <p:nvPr/>
            </p:nvSpPr>
            <p:spPr bwMode="auto">
              <a:xfrm>
                <a:off x="3968" y="2664"/>
                <a:ext cx="16" cy="32"/>
              </a:xfrm>
              <a:custGeom>
                <a:avLst/>
                <a:gdLst>
                  <a:gd name="T0" fmla="*/ 0 w 16"/>
                  <a:gd name="T1" fmla="*/ 32 h 32"/>
                  <a:gd name="T2" fmla="*/ 0 w 16"/>
                  <a:gd name="T3" fmla="*/ 32 h 32"/>
                  <a:gd name="T4" fmla="*/ 0 w 16"/>
                  <a:gd name="T5" fmla="*/ 0 h 32"/>
                  <a:gd name="T6" fmla="*/ 16 w 16"/>
                  <a:gd name="T7" fmla="*/ 0 h 32"/>
                  <a:gd name="T8" fmla="*/ 16 w 16"/>
                  <a:gd name="T9" fmla="*/ 24 h 32"/>
                  <a:gd name="T10" fmla="*/ 8 w 16"/>
                  <a:gd name="T11" fmla="*/ 32 h 32"/>
                  <a:gd name="T12" fmla="*/ 8 w 16"/>
                  <a:gd name="T13" fmla="*/ 32 h 32"/>
                  <a:gd name="T14" fmla="*/ 0 w 16"/>
                  <a:gd name="T15" fmla="*/ 32 h 32"/>
                  <a:gd name="T16" fmla="*/ 0 w 16"/>
                  <a:gd name="T17" fmla="*/ 32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32"/>
                  <a:gd name="T29" fmla="*/ 16 w 16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32">
                    <a:moveTo>
                      <a:pt x="0" y="32"/>
                    </a:moveTo>
                    <a:lnTo>
                      <a:pt x="0" y="32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4"/>
                    </a:lnTo>
                    <a:lnTo>
                      <a:pt x="8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2" name="Freeform 54"/>
              <p:cNvSpPr>
                <a:spLocks/>
              </p:cNvSpPr>
              <p:nvPr/>
            </p:nvSpPr>
            <p:spPr bwMode="auto">
              <a:xfrm>
                <a:off x="3968" y="2632"/>
                <a:ext cx="16" cy="32"/>
              </a:xfrm>
              <a:custGeom>
                <a:avLst/>
                <a:gdLst>
                  <a:gd name="T0" fmla="*/ 0 w 16"/>
                  <a:gd name="T1" fmla="*/ 32 h 32"/>
                  <a:gd name="T2" fmla="*/ 0 w 16"/>
                  <a:gd name="T3" fmla="*/ 32 h 32"/>
                  <a:gd name="T4" fmla="*/ 0 w 16"/>
                  <a:gd name="T5" fmla="*/ 0 h 32"/>
                  <a:gd name="T6" fmla="*/ 16 w 16"/>
                  <a:gd name="T7" fmla="*/ 0 h 32"/>
                  <a:gd name="T8" fmla="*/ 16 w 16"/>
                  <a:gd name="T9" fmla="*/ 32 h 32"/>
                  <a:gd name="T10" fmla="*/ 0 w 16"/>
                  <a:gd name="T11" fmla="*/ 32 h 32"/>
                  <a:gd name="T12" fmla="*/ 0 w 16"/>
                  <a:gd name="T13" fmla="*/ 32 h 32"/>
                  <a:gd name="T14" fmla="*/ 0 w 16"/>
                  <a:gd name="T15" fmla="*/ 32 h 32"/>
                  <a:gd name="T16" fmla="*/ 0 w 16"/>
                  <a:gd name="T17" fmla="*/ 32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32"/>
                  <a:gd name="T29" fmla="*/ 16 w 16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32">
                    <a:moveTo>
                      <a:pt x="0" y="32"/>
                    </a:moveTo>
                    <a:lnTo>
                      <a:pt x="0" y="32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3" name="Freeform 55"/>
              <p:cNvSpPr>
                <a:spLocks/>
              </p:cNvSpPr>
              <p:nvPr/>
            </p:nvSpPr>
            <p:spPr bwMode="auto">
              <a:xfrm>
                <a:off x="3968" y="2600"/>
                <a:ext cx="32" cy="32"/>
              </a:xfrm>
              <a:custGeom>
                <a:avLst/>
                <a:gdLst>
                  <a:gd name="T0" fmla="*/ 8 w 32"/>
                  <a:gd name="T1" fmla="*/ 24 h 32"/>
                  <a:gd name="T2" fmla="*/ 8 w 32"/>
                  <a:gd name="T3" fmla="*/ 24 h 32"/>
                  <a:gd name="T4" fmla="*/ 24 w 32"/>
                  <a:gd name="T5" fmla="*/ 0 h 32"/>
                  <a:gd name="T6" fmla="*/ 32 w 32"/>
                  <a:gd name="T7" fmla="*/ 8 h 32"/>
                  <a:gd name="T8" fmla="*/ 16 w 32"/>
                  <a:gd name="T9" fmla="*/ 32 h 32"/>
                  <a:gd name="T10" fmla="*/ 0 w 32"/>
                  <a:gd name="T11" fmla="*/ 32 h 32"/>
                  <a:gd name="T12" fmla="*/ 0 w 32"/>
                  <a:gd name="T13" fmla="*/ 32 h 32"/>
                  <a:gd name="T14" fmla="*/ 0 w 32"/>
                  <a:gd name="T15" fmla="*/ 32 h 32"/>
                  <a:gd name="T16" fmla="*/ 8 w 32"/>
                  <a:gd name="T17" fmla="*/ 24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32"/>
                  <a:gd name="T29" fmla="*/ 32 w 32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32">
                    <a:moveTo>
                      <a:pt x="8" y="24"/>
                    </a:moveTo>
                    <a:lnTo>
                      <a:pt x="8" y="24"/>
                    </a:lnTo>
                    <a:lnTo>
                      <a:pt x="24" y="0"/>
                    </a:lnTo>
                    <a:lnTo>
                      <a:pt x="32" y="8"/>
                    </a:lnTo>
                    <a:lnTo>
                      <a:pt x="16" y="32"/>
                    </a:lnTo>
                    <a:lnTo>
                      <a:pt x="0" y="32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4" name="Freeform 56"/>
              <p:cNvSpPr>
                <a:spLocks/>
              </p:cNvSpPr>
              <p:nvPr/>
            </p:nvSpPr>
            <p:spPr bwMode="auto">
              <a:xfrm>
                <a:off x="3992" y="2584"/>
                <a:ext cx="32" cy="32"/>
              </a:xfrm>
              <a:custGeom>
                <a:avLst/>
                <a:gdLst>
                  <a:gd name="T0" fmla="*/ 0 w 32"/>
                  <a:gd name="T1" fmla="*/ 16 h 32"/>
                  <a:gd name="T2" fmla="*/ 0 w 32"/>
                  <a:gd name="T3" fmla="*/ 16 h 32"/>
                  <a:gd name="T4" fmla="*/ 24 w 32"/>
                  <a:gd name="T5" fmla="*/ 0 h 32"/>
                  <a:gd name="T6" fmla="*/ 32 w 32"/>
                  <a:gd name="T7" fmla="*/ 16 h 32"/>
                  <a:gd name="T8" fmla="*/ 8 w 32"/>
                  <a:gd name="T9" fmla="*/ 32 h 32"/>
                  <a:gd name="T10" fmla="*/ 0 w 32"/>
                  <a:gd name="T11" fmla="*/ 16 h 32"/>
                  <a:gd name="T12" fmla="*/ 0 w 32"/>
                  <a:gd name="T13" fmla="*/ 16 h 32"/>
                  <a:gd name="T14" fmla="*/ 0 w 32"/>
                  <a:gd name="T15" fmla="*/ 16 h 32"/>
                  <a:gd name="T16" fmla="*/ 0 w 32"/>
                  <a:gd name="T17" fmla="*/ 16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32"/>
                  <a:gd name="T29" fmla="*/ 32 w 32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32">
                    <a:moveTo>
                      <a:pt x="0" y="16"/>
                    </a:moveTo>
                    <a:lnTo>
                      <a:pt x="0" y="16"/>
                    </a:lnTo>
                    <a:lnTo>
                      <a:pt x="24" y="0"/>
                    </a:lnTo>
                    <a:lnTo>
                      <a:pt x="32" y="16"/>
                    </a:lnTo>
                    <a:lnTo>
                      <a:pt x="8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5" name="Freeform 57"/>
              <p:cNvSpPr>
                <a:spLocks/>
              </p:cNvSpPr>
              <p:nvPr/>
            </p:nvSpPr>
            <p:spPr bwMode="auto">
              <a:xfrm>
                <a:off x="4016" y="2576"/>
                <a:ext cx="32" cy="24"/>
              </a:xfrm>
              <a:custGeom>
                <a:avLst/>
                <a:gdLst>
                  <a:gd name="T0" fmla="*/ 0 w 32"/>
                  <a:gd name="T1" fmla="*/ 8 h 24"/>
                  <a:gd name="T2" fmla="*/ 0 w 32"/>
                  <a:gd name="T3" fmla="*/ 8 h 24"/>
                  <a:gd name="T4" fmla="*/ 32 w 32"/>
                  <a:gd name="T5" fmla="*/ 0 h 24"/>
                  <a:gd name="T6" fmla="*/ 32 w 32"/>
                  <a:gd name="T7" fmla="*/ 16 h 24"/>
                  <a:gd name="T8" fmla="*/ 8 w 32"/>
                  <a:gd name="T9" fmla="*/ 24 h 24"/>
                  <a:gd name="T10" fmla="*/ 0 w 32"/>
                  <a:gd name="T11" fmla="*/ 8 h 24"/>
                  <a:gd name="T12" fmla="*/ 0 w 32"/>
                  <a:gd name="T13" fmla="*/ 8 h 24"/>
                  <a:gd name="T14" fmla="*/ 0 w 32"/>
                  <a:gd name="T15" fmla="*/ 8 h 24"/>
                  <a:gd name="T16" fmla="*/ 0 w 32"/>
                  <a:gd name="T17" fmla="*/ 8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4"/>
                  <a:gd name="T29" fmla="*/ 32 w 3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4">
                    <a:moveTo>
                      <a:pt x="0" y="8"/>
                    </a:moveTo>
                    <a:lnTo>
                      <a:pt x="0" y="8"/>
                    </a:lnTo>
                    <a:lnTo>
                      <a:pt x="32" y="0"/>
                    </a:lnTo>
                    <a:lnTo>
                      <a:pt x="32" y="16"/>
                    </a:lnTo>
                    <a:lnTo>
                      <a:pt x="8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6" name="Freeform 58"/>
              <p:cNvSpPr>
                <a:spLocks/>
              </p:cNvSpPr>
              <p:nvPr/>
            </p:nvSpPr>
            <p:spPr bwMode="auto">
              <a:xfrm>
                <a:off x="4048" y="2576"/>
                <a:ext cx="32" cy="24"/>
              </a:xfrm>
              <a:custGeom>
                <a:avLst/>
                <a:gdLst>
                  <a:gd name="T0" fmla="*/ 0 w 32"/>
                  <a:gd name="T1" fmla="*/ 0 h 24"/>
                  <a:gd name="T2" fmla="*/ 0 w 32"/>
                  <a:gd name="T3" fmla="*/ 0 h 24"/>
                  <a:gd name="T4" fmla="*/ 32 w 32"/>
                  <a:gd name="T5" fmla="*/ 8 h 24"/>
                  <a:gd name="T6" fmla="*/ 32 w 32"/>
                  <a:gd name="T7" fmla="*/ 24 h 24"/>
                  <a:gd name="T8" fmla="*/ 0 w 32"/>
                  <a:gd name="T9" fmla="*/ 16 h 24"/>
                  <a:gd name="T10" fmla="*/ 0 w 32"/>
                  <a:gd name="T11" fmla="*/ 0 h 24"/>
                  <a:gd name="T12" fmla="*/ 0 w 32"/>
                  <a:gd name="T13" fmla="*/ 0 h 24"/>
                  <a:gd name="T14" fmla="*/ 0 w 32"/>
                  <a:gd name="T15" fmla="*/ 0 h 24"/>
                  <a:gd name="T16" fmla="*/ 0 w 32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4"/>
                  <a:gd name="T29" fmla="*/ 32 w 3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4">
                    <a:moveTo>
                      <a:pt x="0" y="0"/>
                    </a:moveTo>
                    <a:lnTo>
                      <a:pt x="0" y="0"/>
                    </a:lnTo>
                    <a:lnTo>
                      <a:pt x="32" y="8"/>
                    </a:lnTo>
                    <a:lnTo>
                      <a:pt x="32" y="24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7" name="Freeform 59"/>
              <p:cNvSpPr>
                <a:spLocks/>
              </p:cNvSpPr>
              <p:nvPr/>
            </p:nvSpPr>
            <p:spPr bwMode="auto">
              <a:xfrm>
                <a:off x="4072" y="2584"/>
                <a:ext cx="32" cy="32"/>
              </a:xfrm>
              <a:custGeom>
                <a:avLst/>
                <a:gdLst>
                  <a:gd name="T0" fmla="*/ 8 w 32"/>
                  <a:gd name="T1" fmla="*/ 0 h 32"/>
                  <a:gd name="T2" fmla="*/ 8 w 32"/>
                  <a:gd name="T3" fmla="*/ 0 h 32"/>
                  <a:gd name="T4" fmla="*/ 32 w 32"/>
                  <a:gd name="T5" fmla="*/ 16 h 32"/>
                  <a:gd name="T6" fmla="*/ 24 w 32"/>
                  <a:gd name="T7" fmla="*/ 32 h 32"/>
                  <a:gd name="T8" fmla="*/ 0 w 32"/>
                  <a:gd name="T9" fmla="*/ 16 h 32"/>
                  <a:gd name="T10" fmla="*/ 8 w 32"/>
                  <a:gd name="T11" fmla="*/ 0 h 32"/>
                  <a:gd name="T12" fmla="*/ 8 w 32"/>
                  <a:gd name="T13" fmla="*/ 0 h 32"/>
                  <a:gd name="T14" fmla="*/ 8 w 32"/>
                  <a:gd name="T15" fmla="*/ 0 h 32"/>
                  <a:gd name="T16" fmla="*/ 8 w 32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32"/>
                  <a:gd name="T29" fmla="*/ 32 w 32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32">
                    <a:moveTo>
                      <a:pt x="8" y="0"/>
                    </a:moveTo>
                    <a:lnTo>
                      <a:pt x="8" y="0"/>
                    </a:lnTo>
                    <a:lnTo>
                      <a:pt x="32" y="16"/>
                    </a:lnTo>
                    <a:lnTo>
                      <a:pt x="24" y="32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8" name="Freeform 60"/>
              <p:cNvSpPr>
                <a:spLocks/>
              </p:cNvSpPr>
              <p:nvPr/>
            </p:nvSpPr>
            <p:spPr bwMode="auto">
              <a:xfrm>
                <a:off x="4096" y="2600"/>
                <a:ext cx="32" cy="32"/>
              </a:xfrm>
              <a:custGeom>
                <a:avLst/>
                <a:gdLst>
                  <a:gd name="T0" fmla="*/ 16 w 32"/>
                  <a:gd name="T1" fmla="*/ 0 h 32"/>
                  <a:gd name="T2" fmla="*/ 16 w 32"/>
                  <a:gd name="T3" fmla="*/ 0 h 32"/>
                  <a:gd name="T4" fmla="*/ 32 w 32"/>
                  <a:gd name="T5" fmla="*/ 24 h 32"/>
                  <a:gd name="T6" fmla="*/ 16 w 32"/>
                  <a:gd name="T7" fmla="*/ 32 h 32"/>
                  <a:gd name="T8" fmla="*/ 0 w 32"/>
                  <a:gd name="T9" fmla="*/ 8 h 32"/>
                  <a:gd name="T10" fmla="*/ 8 w 32"/>
                  <a:gd name="T11" fmla="*/ 0 h 32"/>
                  <a:gd name="T12" fmla="*/ 8 w 32"/>
                  <a:gd name="T13" fmla="*/ 0 h 32"/>
                  <a:gd name="T14" fmla="*/ 8 w 32"/>
                  <a:gd name="T15" fmla="*/ 0 h 32"/>
                  <a:gd name="T16" fmla="*/ 16 w 32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32"/>
                  <a:gd name="T29" fmla="*/ 32 w 32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32">
                    <a:moveTo>
                      <a:pt x="16" y="0"/>
                    </a:moveTo>
                    <a:lnTo>
                      <a:pt x="16" y="0"/>
                    </a:lnTo>
                    <a:lnTo>
                      <a:pt x="32" y="24"/>
                    </a:lnTo>
                    <a:lnTo>
                      <a:pt x="16" y="32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9" name="Freeform 61"/>
              <p:cNvSpPr>
                <a:spLocks/>
              </p:cNvSpPr>
              <p:nvPr/>
            </p:nvSpPr>
            <p:spPr bwMode="auto">
              <a:xfrm>
                <a:off x="4112" y="2624"/>
                <a:ext cx="24" cy="40"/>
              </a:xfrm>
              <a:custGeom>
                <a:avLst/>
                <a:gdLst>
                  <a:gd name="T0" fmla="*/ 16 w 24"/>
                  <a:gd name="T1" fmla="*/ 8 h 40"/>
                  <a:gd name="T2" fmla="*/ 16 w 24"/>
                  <a:gd name="T3" fmla="*/ 8 h 40"/>
                  <a:gd name="T4" fmla="*/ 24 w 24"/>
                  <a:gd name="T5" fmla="*/ 40 h 40"/>
                  <a:gd name="T6" fmla="*/ 8 w 24"/>
                  <a:gd name="T7" fmla="*/ 40 h 40"/>
                  <a:gd name="T8" fmla="*/ 0 w 24"/>
                  <a:gd name="T9" fmla="*/ 8 h 40"/>
                  <a:gd name="T10" fmla="*/ 16 w 24"/>
                  <a:gd name="T11" fmla="*/ 0 h 40"/>
                  <a:gd name="T12" fmla="*/ 16 w 24"/>
                  <a:gd name="T13" fmla="*/ 0 h 40"/>
                  <a:gd name="T14" fmla="*/ 16 w 24"/>
                  <a:gd name="T15" fmla="*/ 8 h 40"/>
                  <a:gd name="T16" fmla="*/ 16 w 24"/>
                  <a:gd name="T17" fmla="*/ 8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40"/>
                  <a:gd name="T29" fmla="*/ 24 w 24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40">
                    <a:moveTo>
                      <a:pt x="16" y="8"/>
                    </a:moveTo>
                    <a:lnTo>
                      <a:pt x="16" y="8"/>
                    </a:lnTo>
                    <a:lnTo>
                      <a:pt x="24" y="40"/>
                    </a:lnTo>
                    <a:lnTo>
                      <a:pt x="8" y="40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30" name="Freeform 62"/>
              <p:cNvSpPr>
                <a:spLocks/>
              </p:cNvSpPr>
              <p:nvPr/>
            </p:nvSpPr>
            <p:spPr bwMode="auto">
              <a:xfrm>
                <a:off x="4112" y="2664"/>
                <a:ext cx="24" cy="32"/>
              </a:xfrm>
              <a:custGeom>
                <a:avLst/>
                <a:gdLst>
                  <a:gd name="T0" fmla="*/ 24 w 24"/>
                  <a:gd name="T1" fmla="*/ 0 h 32"/>
                  <a:gd name="T2" fmla="*/ 24 w 24"/>
                  <a:gd name="T3" fmla="*/ 0 h 32"/>
                  <a:gd name="T4" fmla="*/ 16 w 24"/>
                  <a:gd name="T5" fmla="*/ 32 h 32"/>
                  <a:gd name="T6" fmla="*/ 0 w 24"/>
                  <a:gd name="T7" fmla="*/ 24 h 32"/>
                  <a:gd name="T8" fmla="*/ 8 w 24"/>
                  <a:gd name="T9" fmla="*/ 0 h 32"/>
                  <a:gd name="T10" fmla="*/ 24 w 24"/>
                  <a:gd name="T11" fmla="*/ 0 h 32"/>
                  <a:gd name="T12" fmla="*/ 24 w 24"/>
                  <a:gd name="T13" fmla="*/ 0 h 32"/>
                  <a:gd name="T14" fmla="*/ 24 w 24"/>
                  <a:gd name="T15" fmla="*/ 0 h 32"/>
                  <a:gd name="T16" fmla="*/ 24 w 24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2"/>
                  <a:gd name="T29" fmla="*/ 24 w 2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2">
                    <a:moveTo>
                      <a:pt x="24" y="0"/>
                    </a:moveTo>
                    <a:lnTo>
                      <a:pt x="24" y="0"/>
                    </a:lnTo>
                    <a:lnTo>
                      <a:pt x="16" y="32"/>
                    </a:lnTo>
                    <a:lnTo>
                      <a:pt x="0" y="24"/>
                    </a:lnTo>
                    <a:lnTo>
                      <a:pt x="8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31" name="Rectangle 63"/>
              <p:cNvSpPr>
                <a:spLocks noChangeArrowheads="1"/>
              </p:cNvSpPr>
              <p:nvPr/>
            </p:nvSpPr>
            <p:spPr bwMode="auto">
              <a:xfrm>
                <a:off x="3680" y="3048"/>
                <a:ext cx="376" cy="344"/>
              </a:xfrm>
              <a:prstGeom prst="rect">
                <a:avLst/>
              </a:pr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32" name="Rectangle 64"/>
              <p:cNvSpPr>
                <a:spLocks noChangeArrowheads="1"/>
              </p:cNvSpPr>
              <p:nvPr/>
            </p:nvSpPr>
            <p:spPr bwMode="auto">
              <a:xfrm>
                <a:off x="3688" y="3048"/>
                <a:ext cx="360" cy="336"/>
              </a:xfrm>
              <a:prstGeom prst="rect">
                <a:avLst/>
              </a:pr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33" name="Rectangle 65"/>
              <p:cNvSpPr>
                <a:spLocks noChangeArrowheads="1"/>
              </p:cNvSpPr>
              <p:nvPr/>
            </p:nvSpPr>
            <p:spPr bwMode="auto">
              <a:xfrm>
                <a:off x="3688" y="3040"/>
                <a:ext cx="360" cy="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34" name="Freeform 66"/>
              <p:cNvSpPr>
                <a:spLocks/>
              </p:cNvSpPr>
              <p:nvPr/>
            </p:nvSpPr>
            <p:spPr bwMode="auto">
              <a:xfrm>
                <a:off x="4040" y="3040"/>
                <a:ext cx="16" cy="344"/>
              </a:xfrm>
              <a:custGeom>
                <a:avLst/>
                <a:gdLst>
                  <a:gd name="T0" fmla="*/ 16 w 16"/>
                  <a:gd name="T1" fmla="*/ 0 h 344"/>
                  <a:gd name="T2" fmla="*/ 16 w 16"/>
                  <a:gd name="T3" fmla="*/ 8 h 344"/>
                  <a:gd name="T4" fmla="*/ 16 w 16"/>
                  <a:gd name="T5" fmla="*/ 344 h 344"/>
                  <a:gd name="T6" fmla="*/ 0 w 16"/>
                  <a:gd name="T7" fmla="*/ 344 h 344"/>
                  <a:gd name="T8" fmla="*/ 0 w 16"/>
                  <a:gd name="T9" fmla="*/ 8 h 344"/>
                  <a:gd name="T10" fmla="*/ 8 w 16"/>
                  <a:gd name="T11" fmla="*/ 0 h 344"/>
                  <a:gd name="T12" fmla="*/ 16 w 16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344"/>
                  <a:gd name="T23" fmla="*/ 16 w 16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344">
                    <a:moveTo>
                      <a:pt x="16" y="0"/>
                    </a:moveTo>
                    <a:lnTo>
                      <a:pt x="16" y="8"/>
                    </a:lnTo>
                    <a:lnTo>
                      <a:pt x="16" y="344"/>
                    </a:lnTo>
                    <a:lnTo>
                      <a:pt x="0" y="344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35" name="Freeform 67"/>
              <p:cNvSpPr>
                <a:spLocks/>
              </p:cNvSpPr>
              <p:nvPr/>
            </p:nvSpPr>
            <p:spPr bwMode="auto">
              <a:xfrm>
                <a:off x="3688" y="3376"/>
                <a:ext cx="368" cy="16"/>
              </a:xfrm>
              <a:custGeom>
                <a:avLst/>
                <a:gdLst>
                  <a:gd name="T0" fmla="*/ 368 w 368"/>
                  <a:gd name="T1" fmla="*/ 16 h 16"/>
                  <a:gd name="T2" fmla="*/ 360 w 368"/>
                  <a:gd name="T3" fmla="*/ 16 h 16"/>
                  <a:gd name="T4" fmla="*/ 0 w 368"/>
                  <a:gd name="T5" fmla="*/ 16 h 16"/>
                  <a:gd name="T6" fmla="*/ 0 w 368"/>
                  <a:gd name="T7" fmla="*/ 0 h 16"/>
                  <a:gd name="T8" fmla="*/ 360 w 368"/>
                  <a:gd name="T9" fmla="*/ 0 h 16"/>
                  <a:gd name="T10" fmla="*/ 368 w 368"/>
                  <a:gd name="T11" fmla="*/ 8 h 16"/>
                  <a:gd name="T12" fmla="*/ 368 w 368"/>
                  <a:gd name="T13" fmla="*/ 16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8"/>
                  <a:gd name="T22" fmla="*/ 0 h 16"/>
                  <a:gd name="T23" fmla="*/ 368 w 368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8" h="16">
                    <a:moveTo>
                      <a:pt x="368" y="16"/>
                    </a:moveTo>
                    <a:lnTo>
                      <a:pt x="360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360" y="0"/>
                    </a:lnTo>
                    <a:lnTo>
                      <a:pt x="368" y="8"/>
                    </a:lnTo>
                    <a:lnTo>
                      <a:pt x="36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36" name="Freeform 68"/>
              <p:cNvSpPr>
                <a:spLocks/>
              </p:cNvSpPr>
              <p:nvPr/>
            </p:nvSpPr>
            <p:spPr bwMode="auto">
              <a:xfrm>
                <a:off x="3680" y="3048"/>
                <a:ext cx="16" cy="344"/>
              </a:xfrm>
              <a:custGeom>
                <a:avLst/>
                <a:gdLst>
                  <a:gd name="T0" fmla="*/ 0 w 16"/>
                  <a:gd name="T1" fmla="*/ 344 h 344"/>
                  <a:gd name="T2" fmla="*/ 0 w 16"/>
                  <a:gd name="T3" fmla="*/ 336 h 344"/>
                  <a:gd name="T4" fmla="*/ 0 w 16"/>
                  <a:gd name="T5" fmla="*/ 0 h 344"/>
                  <a:gd name="T6" fmla="*/ 16 w 16"/>
                  <a:gd name="T7" fmla="*/ 0 h 344"/>
                  <a:gd name="T8" fmla="*/ 16 w 16"/>
                  <a:gd name="T9" fmla="*/ 336 h 344"/>
                  <a:gd name="T10" fmla="*/ 8 w 16"/>
                  <a:gd name="T11" fmla="*/ 344 h 344"/>
                  <a:gd name="T12" fmla="*/ 0 w 16"/>
                  <a:gd name="T13" fmla="*/ 344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344"/>
                  <a:gd name="T23" fmla="*/ 16 w 16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344">
                    <a:moveTo>
                      <a:pt x="0" y="344"/>
                    </a:moveTo>
                    <a:lnTo>
                      <a:pt x="0" y="336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336"/>
                    </a:lnTo>
                    <a:lnTo>
                      <a:pt x="8" y="344"/>
                    </a:lnTo>
                    <a:lnTo>
                      <a:pt x="0" y="3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37" name="Freeform 69"/>
              <p:cNvSpPr>
                <a:spLocks/>
              </p:cNvSpPr>
              <p:nvPr/>
            </p:nvSpPr>
            <p:spPr bwMode="auto">
              <a:xfrm>
                <a:off x="3680" y="3040"/>
                <a:ext cx="368" cy="16"/>
              </a:xfrm>
              <a:custGeom>
                <a:avLst/>
                <a:gdLst>
                  <a:gd name="T0" fmla="*/ 0 w 368"/>
                  <a:gd name="T1" fmla="*/ 0 h 16"/>
                  <a:gd name="T2" fmla="*/ 8 w 368"/>
                  <a:gd name="T3" fmla="*/ 0 h 16"/>
                  <a:gd name="T4" fmla="*/ 368 w 368"/>
                  <a:gd name="T5" fmla="*/ 0 h 16"/>
                  <a:gd name="T6" fmla="*/ 368 w 368"/>
                  <a:gd name="T7" fmla="*/ 16 h 16"/>
                  <a:gd name="T8" fmla="*/ 8 w 368"/>
                  <a:gd name="T9" fmla="*/ 16 h 16"/>
                  <a:gd name="T10" fmla="*/ 0 w 368"/>
                  <a:gd name="T11" fmla="*/ 8 h 16"/>
                  <a:gd name="T12" fmla="*/ 0 w 368"/>
                  <a:gd name="T13" fmla="*/ 0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8"/>
                  <a:gd name="T22" fmla="*/ 0 h 16"/>
                  <a:gd name="T23" fmla="*/ 368 w 368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8" h="16">
                    <a:moveTo>
                      <a:pt x="0" y="0"/>
                    </a:moveTo>
                    <a:lnTo>
                      <a:pt x="8" y="0"/>
                    </a:lnTo>
                    <a:lnTo>
                      <a:pt x="368" y="0"/>
                    </a:lnTo>
                    <a:lnTo>
                      <a:pt x="368" y="16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38" name="Rectangle 70"/>
              <p:cNvSpPr>
                <a:spLocks noChangeArrowheads="1"/>
              </p:cNvSpPr>
              <p:nvPr/>
            </p:nvSpPr>
            <p:spPr bwMode="auto">
              <a:xfrm>
                <a:off x="3724" y="3058"/>
                <a:ext cx="80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D</a:t>
                </a:r>
                <a:endParaRPr lang="en-US"/>
              </a:p>
            </p:txBody>
          </p:sp>
          <p:sp>
            <p:nvSpPr>
              <p:cNvPr id="5939" name="Rectangle 71"/>
              <p:cNvSpPr>
                <a:spLocks noChangeArrowheads="1"/>
              </p:cNvSpPr>
              <p:nvPr/>
            </p:nvSpPr>
            <p:spPr bwMode="auto">
              <a:xfrm>
                <a:off x="3796" y="3058"/>
                <a:ext cx="6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C</a:t>
                </a:r>
                <a:endParaRPr lang="en-US"/>
              </a:p>
            </p:txBody>
          </p:sp>
          <p:sp>
            <p:nvSpPr>
              <p:cNvPr id="5940" name="Rectangle 72"/>
              <p:cNvSpPr>
                <a:spLocks noChangeArrowheads="1"/>
              </p:cNvSpPr>
              <p:nvPr/>
            </p:nvSpPr>
            <p:spPr bwMode="auto">
              <a:xfrm>
                <a:off x="3860" y="3058"/>
                <a:ext cx="80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N</a:t>
                </a:r>
                <a:endParaRPr lang="en-US"/>
              </a:p>
            </p:txBody>
          </p:sp>
          <p:sp>
            <p:nvSpPr>
              <p:cNvPr id="5941" name="Rectangle 73"/>
              <p:cNvSpPr>
                <a:spLocks noChangeArrowheads="1"/>
              </p:cNvSpPr>
              <p:nvPr/>
            </p:nvSpPr>
            <p:spPr bwMode="auto">
              <a:xfrm>
                <a:off x="3716" y="3154"/>
                <a:ext cx="5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P</a:t>
                </a:r>
                <a:endParaRPr lang="en-US"/>
              </a:p>
            </p:txBody>
          </p:sp>
          <p:sp>
            <p:nvSpPr>
              <p:cNvPr id="5942" name="Rectangle 74"/>
              <p:cNvSpPr>
                <a:spLocks noChangeArrowheads="1"/>
              </p:cNvSpPr>
              <p:nvPr/>
            </p:nvSpPr>
            <p:spPr bwMode="auto">
              <a:xfrm>
                <a:off x="3772" y="3154"/>
                <a:ext cx="75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V</a:t>
                </a:r>
                <a:endParaRPr lang="en-US"/>
              </a:p>
            </p:txBody>
          </p:sp>
          <p:sp>
            <p:nvSpPr>
              <p:cNvPr id="5943" name="Rectangle 75"/>
              <p:cNvSpPr>
                <a:spLocks noChangeArrowheads="1"/>
              </p:cNvSpPr>
              <p:nvPr/>
            </p:nvSpPr>
            <p:spPr bwMode="auto">
              <a:xfrm>
                <a:off x="3836" y="3154"/>
                <a:ext cx="6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C</a:t>
                </a:r>
                <a:endParaRPr lang="en-US"/>
              </a:p>
            </p:txBody>
          </p:sp>
          <p:sp>
            <p:nvSpPr>
              <p:cNvPr id="5944" name="Rectangle 76"/>
              <p:cNvSpPr>
                <a:spLocks noChangeArrowheads="1"/>
              </p:cNvSpPr>
              <p:nvPr/>
            </p:nvSpPr>
            <p:spPr bwMode="auto">
              <a:xfrm>
                <a:off x="3900" y="3154"/>
                <a:ext cx="80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N</a:t>
                </a:r>
                <a:endParaRPr lang="en-US"/>
              </a:p>
            </p:txBody>
          </p:sp>
          <p:sp>
            <p:nvSpPr>
              <p:cNvPr id="5945" name="Rectangle 77"/>
              <p:cNvSpPr>
                <a:spLocks noChangeArrowheads="1"/>
              </p:cNvSpPr>
              <p:nvPr/>
            </p:nvSpPr>
            <p:spPr bwMode="auto">
              <a:xfrm>
                <a:off x="3716" y="3258"/>
                <a:ext cx="75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A</a:t>
                </a:r>
                <a:endParaRPr lang="en-US"/>
              </a:p>
            </p:txBody>
          </p:sp>
          <p:sp>
            <p:nvSpPr>
              <p:cNvPr id="5946" name="Rectangle 78"/>
              <p:cNvSpPr>
                <a:spLocks noChangeArrowheads="1"/>
              </p:cNvSpPr>
              <p:nvPr/>
            </p:nvSpPr>
            <p:spPr bwMode="auto">
              <a:xfrm>
                <a:off x="3788" y="3258"/>
                <a:ext cx="75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V</a:t>
                </a:r>
                <a:endParaRPr lang="en-US"/>
              </a:p>
            </p:txBody>
          </p:sp>
          <p:sp>
            <p:nvSpPr>
              <p:cNvPr id="5947" name="Rectangle 79"/>
              <p:cNvSpPr>
                <a:spLocks noChangeArrowheads="1"/>
              </p:cNvSpPr>
              <p:nvPr/>
            </p:nvSpPr>
            <p:spPr bwMode="auto">
              <a:xfrm>
                <a:off x="3860" y="3258"/>
                <a:ext cx="6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C</a:t>
                </a:r>
                <a:endParaRPr lang="en-US"/>
              </a:p>
            </p:txBody>
          </p:sp>
          <p:sp>
            <p:nvSpPr>
              <p:cNvPr id="5948" name="Rectangle 80"/>
              <p:cNvSpPr>
                <a:spLocks noChangeArrowheads="1"/>
              </p:cNvSpPr>
              <p:nvPr/>
            </p:nvSpPr>
            <p:spPr bwMode="auto">
              <a:xfrm>
                <a:off x="3916" y="3258"/>
                <a:ext cx="80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N</a:t>
                </a:r>
                <a:endParaRPr lang="en-US"/>
              </a:p>
            </p:txBody>
          </p:sp>
          <p:sp>
            <p:nvSpPr>
              <p:cNvPr id="5949" name="Freeform 81"/>
              <p:cNvSpPr>
                <a:spLocks/>
              </p:cNvSpPr>
              <p:nvPr/>
            </p:nvSpPr>
            <p:spPr bwMode="auto">
              <a:xfrm>
                <a:off x="3888" y="3640"/>
                <a:ext cx="24" cy="24"/>
              </a:xfrm>
              <a:custGeom>
                <a:avLst/>
                <a:gdLst>
                  <a:gd name="T0" fmla="*/ 24 w 24"/>
                  <a:gd name="T1" fmla="*/ 16 h 24"/>
                  <a:gd name="T2" fmla="*/ 8 w 24"/>
                  <a:gd name="T3" fmla="*/ 24 h 24"/>
                  <a:gd name="T4" fmla="*/ 0 w 24"/>
                  <a:gd name="T5" fmla="*/ 8 h 24"/>
                  <a:gd name="T6" fmla="*/ 16 w 24"/>
                  <a:gd name="T7" fmla="*/ 0 h 24"/>
                  <a:gd name="T8" fmla="*/ 24 w 24"/>
                  <a:gd name="T9" fmla="*/ 16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24"/>
                  <a:gd name="T17" fmla="*/ 24 w 24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24">
                    <a:moveTo>
                      <a:pt x="24" y="16"/>
                    </a:moveTo>
                    <a:lnTo>
                      <a:pt x="8" y="24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24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0" name="Freeform 82"/>
              <p:cNvSpPr>
                <a:spLocks/>
              </p:cNvSpPr>
              <p:nvPr/>
            </p:nvSpPr>
            <p:spPr bwMode="auto">
              <a:xfrm>
                <a:off x="3880" y="3640"/>
                <a:ext cx="24" cy="16"/>
              </a:xfrm>
              <a:custGeom>
                <a:avLst/>
                <a:gdLst>
                  <a:gd name="T0" fmla="*/ 24 w 24"/>
                  <a:gd name="T1" fmla="*/ 0 h 16"/>
                  <a:gd name="T2" fmla="*/ 16 w 24"/>
                  <a:gd name="T3" fmla="*/ 16 h 16"/>
                  <a:gd name="T4" fmla="*/ 0 w 24"/>
                  <a:gd name="T5" fmla="*/ 16 h 16"/>
                  <a:gd name="T6" fmla="*/ 0 w 24"/>
                  <a:gd name="T7" fmla="*/ 0 h 16"/>
                  <a:gd name="T8" fmla="*/ 16 w 24"/>
                  <a:gd name="T9" fmla="*/ 0 h 16"/>
                  <a:gd name="T10" fmla="*/ 24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24" y="0"/>
                    </a:moveTo>
                    <a:lnTo>
                      <a:pt x="16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1" name="Freeform 83"/>
              <p:cNvSpPr>
                <a:spLocks/>
              </p:cNvSpPr>
              <p:nvPr/>
            </p:nvSpPr>
            <p:spPr bwMode="auto">
              <a:xfrm>
                <a:off x="3864" y="3640"/>
                <a:ext cx="24" cy="16"/>
              </a:xfrm>
              <a:custGeom>
                <a:avLst/>
                <a:gdLst>
                  <a:gd name="T0" fmla="*/ 16 w 24"/>
                  <a:gd name="T1" fmla="*/ 0 h 16"/>
                  <a:gd name="T2" fmla="*/ 24 w 24"/>
                  <a:gd name="T3" fmla="*/ 16 h 16"/>
                  <a:gd name="T4" fmla="*/ 8 w 24"/>
                  <a:gd name="T5" fmla="*/ 16 h 16"/>
                  <a:gd name="T6" fmla="*/ 0 w 24"/>
                  <a:gd name="T7" fmla="*/ 0 h 16"/>
                  <a:gd name="T8" fmla="*/ 16 w 24"/>
                  <a:gd name="T9" fmla="*/ 0 h 16"/>
                  <a:gd name="T10" fmla="*/ 16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16" y="0"/>
                    </a:moveTo>
                    <a:lnTo>
                      <a:pt x="24" y="16"/>
                    </a:lnTo>
                    <a:lnTo>
                      <a:pt x="8" y="16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2" name="Freeform 84"/>
              <p:cNvSpPr>
                <a:spLocks/>
              </p:cNvSpPr>
              <p:nvPr/>
            </p:nvSpPr>
            <p:spPr bwMode="auto">
              <a:xfrm>
                <a:off x="3856" y="3640"/>
                <a:ext cx="16" cy="24"/>
              </a:xfrm>
              <a:custGeom>
                <a:avLst/>
                <a:gdLst>
                  <a:gd name="T0" fmla="*/ 8 w 16"/>
                  <a:gd name="T1" fmla="*/ 0 h 24"/>
                  <a:gd name="T2" fmla="*/ 16 w 16"/>
                  <a:gd name="T3" fmla="*/ 16 h 24"/>
                  <a:gd name="T4" fmla="*/ 8 w 16"/>
                  <a:gd name="T5" fmla="*/ 24 h 24"/>
                  <a:gd name="T6" fmla="*/ 0 w 16"/>
                  <a:gd name="T7" fmla="*/ 8 h 24"/>
                  <a:gd name="T8" fmla="*/ 8 w 16"/>
                  <a:gd name="T9" fmla="*/ 8 h 24"/>
                  <a:gd name="T10" fmla="*/ 8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0"/>
                    </a:moveTo>
                    <a:lnTo>
                      <a:pt x="16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3" name="Freeform 85"/>
              <p:cNvSpPr>
                <a:spLocks/>
              </p:cNvSpPr>
              <p:nvPr/>
            </p:nvSpPr>
            <p:spPr bwMode="auto">
              <a:xfrm>
                <a:off x="3856" y="3648"/>
                <a:ext cx="16" cy="32"/>
              </a:xfrm>
              <a:custGeom>
                <a:avLst/>
                <a:gdLst>
                  <a:gd name="T0" fmla="*/ 0 w 16"/>
                  <a:gd name="T1" fmla="*/ 0 h 32"/>
                  <a:gd name="T2" fmla="*/ 16 w 16"/>
                  <a:gd name="T3" fmla="*/ 8 h 32"/>
                  <a:gd name="T4" fmla="*/ 16 w 16"/>
                  <a:gd name="T5" fmla="*/ 32 h 32"/>
                  <a:gd name="T6" fmla="*/ 0 w 16"/>
                  <a:gd name="T7" fmla="*/ 32 h 32"/>
                  <a:gd name="T8" fmla="*/ 0 w 16"/>
                  <a:gd name="T9" fmla="*/ 8 h 32"/>
                  <a:gd name="T10" fmla="*/ 0 w 16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32"/>
                  <a:gd name="T20" fmla="*/ 16 w 16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32">
                    <a:moveTo>
                      <a:pt x="0" y="0"/>
                    </a:moveTo>
                    <a:lnTo>
                      <a:pt x="16" y="8"/>
                    </a:lnTo>
                    <a:lnTo>
                      <a:pt x="16" y="32"/>
                    </a:lnTo>
                    <a:lnTo>
                      <a:pt x="0" y="32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4" name="Freeform 86"/>
              <p:cNvSpPr>
                <a:spLocks/>
              </p:cNvSpPr>
              <p:nvPr/>
            </p:nvSpPr>
            <p:spPr bwMode="auto">
              <a:xfrm>
                <a:off x="3856" y="3672"/>
                <a:ext cx="32" cy="24"/>
              </a:xfrm>
              <a:custGeom>
                <a:avLst/>
                <a:gdLst>
                  <a:gd name="T0" fmla="*/ 0 w 32"/>
                  <a:gd name="T1" fmla="*/ 8 h 24"/>
                  <a:gd name="T2" fmla="*/ 16 w 32"/>
                  <a:gd name="T3" fmla="*/ 0 h 24"/>
                  <a:gd name="T4" fmla="*/ 32 w 32"/>
                  <a:gd name="T5" fmla="*/ 8 h 24"/>
                  <a:gd name="T6" fmla="*/ 24 w 32"/>
                  <a:gd name="T7" fmla="*/ 24 h 24"/>
                  <a:gd name="T8" fmla="*/ 8 w 32"/>
                  <a:gd name="T9" fmla="*/ 8 h 24"/>
                  <a:gd name="T10" fmla="*/ 0 w 32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0" y="8"/>
                    </a:moveTo>
                    <a:lnTo>
                      <a:pt x="16" y="0"/>
                    </a:lnTo>
                    <a:lnTo>
                      <a:pt x="32" y="8"/>
                    </a:lnTo>
                    <a:lnTo>
                      <a:pt x="24" y="24"/>
                    </a:lnTo>
                    <a:lnTo>
                      <a:pt x="8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5" name="Freeform 87"/>
              <p:cNvSpPr>
                <a:spLocks/>
              </p:cNvSpPr>
              <p:nvPr/>
            </p:nvSpPr>
            <p:spPr bwMode="auto">
              <a:xfrm>
                <a:off x="3880" y="3680"/>
                <a:ext cx="32" cy="16"/>
              </a:xfrm>
              <a:custGeom>
                <a:avLst/>
                <a:gdLst>
                  <a:gd name="T0" fmla="*/ 0 w 32"/>
                  <a:gd name="T1" fmla="*/ 16 h 16"/>
                  <a:gd name="T2" fmla="*/ 0 w 32"/>
                  <a:gd name="T3" fmla="*/ 0 h 16"/>
                  <a:gd name="T4" fmla="*/ 32 w 32"/>
                  <a:gd name="T5" fmla="*/ 0 h 16"/>
                  <a:gd name="T6" fmla="*/ 24 w 32"/>
                  <a:gd name="T7" fmla="*/ 16 h 16"/>
                  <a:gd name="T8" fmla="*/ 0 w 32"/>
                  <a:gd name="T9" fmla="*/ 16 h 16"/>
                  <a:gd name="T10" fmla="*/ 0 w 32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16"/>
                  <a:gd name="T20" fmla="*/ 32 w 32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16">
                    <a:moveTo>
                      <a:pt x="0" y="16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24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6" name="Freeform 88"/>
              <p:cNvSpPr>
                <a:spLocks/>
              </p:cNvSpPr>
              <p:nvPr/>
            </p:nvSpPr>
            <p:spPr bwMode="auto">
              <a:xfrm>
                <a:off x="3904" y="3672"/>
                <a:ext cx="40" cy="24"/>
              </a:xfrm>
              <a:custGeom>
                <a:avLst/>
                <a:gdLst>
                  <a:gd name="T0" fmla="*/ 0 w 40"/>
                  <a:gd name="T1" fmla="*/ 24 h 24"/>
                  <a:gd name="T2" fmla="*/ 0 w 40"/>
                  <a:gd name="T3" fmla="*/ 8 h 24"/>
                  <a:gd name="T4" fmla="*/ 40 w 40"/>
                  <a:gd name="T5" fmla="*/ 0 h 24"/>
                  <a:gd name="T6" fmla="*/ 40 w 40"/>
                  <a:gd name="T7" fmla="*/ 16 h 24"/>
                  <a:gd name="T8" fmla="*/ 8 w 40"/>
                  <a:gd name="T9" fmla="*/ 24 h 24"/>
                  <a:gd name="T10" fmla="*/ 0 w 40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24"/>
                  <a:gd name="T20" fmla="*/ 40 w 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24">
                    <a:moveTo>
                      <a:pt x="0" y="24"/>
                    </a:moveTo>
                    <a:lnTo>
                      <a:pt x="0" y="8"/>
                    </a:lnTo>
                    <a:lnTo>
                      <a:pt x="40" y="0"/>
                    </a:lnTo>
                    <a:lnTo>
                      <a:pt x="40" y="16"/>
                    </a:lnTo>
                    <a:lnTo>
                      <a:pt x="8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7" name="Freeform 89"/>
              <p:cNvSpPr>
                <a:spLocks/>
              </p:cNvSpPr>
              <p:nvPr/>
            </p:nvSpPr>
            <p:spPr bwMode="auto">
              <a:xfrm>
                <a:off x="3944" y="3664"/>
                <a:ext cx="24" cy="24"/>
              </a:xfrm>
              <a:custGeom>
                <a:avLst/>
                <a:gdLst>
                  <a:gd name="T0" fmla="*/ 0 w 24"/>
                  <a:gd name="T1" fmla="*/ 24 h 24"/>
                  <a:gd name="T2" fmla="*/ 0 w 24"/>
                  <a:gd name="T3" fmla="*/ 16 h 24"/>
                  <a:gd name="T4" fmla="*/ 24 w 24"/>
                  <a:gd name="T5" fmla="*/ 0 h 24"/>
                  <a:gd name="T6" fmla="*/ 24 w 24"/>
                  <a:gd name="T7" fmla="*/ 16 h 24"/>
                  <a:gd name="T8" fmla="*/ 0 w 24"/>
                  <a:gd name="T9" fmla="*/ 24 h 24"/>
                  <a:gd name="T10" fmla="*/ 0 w 24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24"/>
                    </a:moveTo>
                    <a:lnTo>
                      <a:pt x="0" y="16"/>
                    </a:lnTo>
                    <a:lnTo>
                      <a:pt x="24" y="0"/>
                    </a:lnTo>
                    <a:lnTo>
                      <a:pt x="24" y="16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8" name="Freeform 90"/>
              <p:cNvSpPr>
                <a:spLocks/>
              </p:cNvSpPr>
              <p:nvPr/>
            </p:nvSpPr>
            <p:spPr bwMode="auto">
              <a:xfrm>
                <a:off x="3960" y="3656"/>
                <a:ext cx="24" cy="24"/>
              </a:xfrm>
              <a:custGeom>
                <a:avLst/>
                <a:gdLst>
                  <a:gd name="T0" fmla="*/ 8 w 24"/>
                  <a:gd name="T1" fmla="*/ 24 h 24"/>
                  <a:gd name="T2" fmla="*/ 0 w 24"/>
                  <a:gd name="T3" fmla="*/ 16 h 24"/>
                  <a:gd name="T4" fmla="*/ 16 w 24"/>
                  <a:gd name="T5" fmla="*/ 0 h 24"/>
                  <a:gd name="T6" fmla="*/ 24 w 24"/>
                  <a:gd name="T7" fmla="*/ 16 h 24"/>
                  <a:gd name="T8" fmla="*/ 16 w 24"/>
                  <a:gd name="T9" fmla="*/ 24 h 24"/>
                  <a:gd name="T10" fmla="*/ 8 w 24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8" y="24"/>
                    </a:moveTo>
                    <a:lnTo>
                      <a:pt x="0" y="16"/>
                    </a:lnTo>
                    <a:lnTo>
                      <a:pt x="16" y="0"/>
                    </a:lnTo>
                    <a:lnTo>
                      <a:pt x="24" y="16"/>
                    </a:lnTo>
                    <a:lnTo>
                      <a:pt x="16" y="24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9" name="Freeform 91"/>
              <p:cNvSpPr>
                <a:spLocks/>
              </p:cNvSpPr>
              <p:nvPr/>
            </p:nvSpPr>
            <p:spPr bwMode="auto">
              <a:xfrm>
                <a:off x="3968" y="3648"/>
                <a:ext cx="16" cy="24"/>
              </a:xfrm>
              <a:custGeom>
                <a:avLst/>
                <a:gdLst>
                  <a:gd name="T0" fmla="*/ 16 w 16"/>
                  <a:gd name="T1" fmla="*/ 24 h 24"/>
                  <a:gd name="T2" fmla="*/ 0 w 16"/>
                  <a:gd name="T3" fmla="*/ 16 h 24"/>
                  <a:gd name="T4" fmla="*/ 0 w 16"/>
                  <a:gd name="T5" fmla="*/ 0 h 24"/>
                  <a:gd name="T6" fmla="*/ 16 w 16"/>
                  <a:gd name="T7" fmla="*/ 0 h 24"/>
                  <a:gd name="T8" fmla="*/ 16 w 16"/>
                  <a:gd name="T9" fmla="*/ 16 h 24"/>
                  <a:gd name="T10" fmla="*/ 16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16" y="24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60" name="Freeform 92"/>
              <p:cNvSpPr>
                <a:spLocks/>
              </p:cNvSpPr>
              <p:nvPr/>
            </p:nvSpPr>
            <p:spPr bwMode="auto">
              <a:xfrm>
                <a:off x="3968" y="3632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8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61" name="Freeform 93"/>
              <p:cNvSpPr>
                <a:spLocks/>
              </p:cNvSpPr>
              <p:nvPr/>
            </p:nvSpPr>
            <p:spPr bwMode="auto">
              <a:xfrm>
                <a:off x="3960" y="3616"/>
                <a:ext cx="24" cy="24"/>
              </a:xfrm>
              <a:custGeom>
                <a:avLst/>
                <a:gdLst>
                  <a:gd name="T0" fmla="*/ 24 w 24"/>
                  <a:gd name="T1" fmla="*/ 16 h 24"/>
                  <a:gd name="T2" fmla="*/ 8 w 24"/>
                  <a:gd name="T3" fmla="*/ 24 h 24"/>
                  <a:gd name="T4" fmla="*/ 0 w 24"/>
                  <a:gd name="T5" fmla="*/ 16 h 24"/>
                  <a:gd name="T6" fmla="*/ 8 w 24"/>
                  <a:gd name="T7" fmla="*/ 0 h 24"/>
                  <a:gd name="T8" fmla="*/ 16 w 24"/>
                  <a:gd name="T9" fmla="*/ 8 h 24"/>
                  <a:gd name="T10" fmla="*/ 24 w 24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6"/>
                    </a:moveTo>
                    <a:lnTo>
                      <a:pt x="8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24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62" name="Freeform 94"/>
              <p:cNvSpPr>
                <a:spLocks/>
              </p:cNvSpPr>
              <p:nvPr/>
            </p:nvSpPr>
            <p:spPr bwMode="auto">
              <a:xfrm>
                <a:off x="3936" y="3600"/>
                <a:ext cx="32" cy="32"/>
              </a:xfrm>
              <a:custGeom>
                <a:avLst/>
                <a:gdLst>
                  <a:gd name="T0" fmla="*/ 24 w 32"/>
                  <a:gd name="T1" fmla="*/ 32 h 32"/>
                  <a:gd name="T2" fmla="*/ 24 w 32"/>
                  <a:gd name="T3" fmla="*/ 32 h 32"/>
                  <a:gd name="T4" fmla="*/ 0 w 32"/>
                  <a:gd name="T5" fmla="*/ 16 h 32"/>
                  <a:gd name="T6" fmla="*/ 8 w 32"/>
                  <a:gd name="T7" fmla="*/ 0 h 32"/>
                  <a:gd name="T8" fmla="*/ 32 w 32"/>
                  <a:gd name="T9" fmla="*/ 16 h 32"/>
                  <a:gd name="T10" fmla="*/ 24 w 32"/>
                  <a:gd name="T11" fmla="*/ 32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24" y="32"/>
                    </a:moveTo>
                    <a:lnTo>
                      <a:pt x="24" y="32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32" y="16"/>
                    </a:lnTo>
                    <a:lnTo>
                      <a:pt x="24" y="32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63" name="Freeform 95"/>
              <p:cNvSpPr>
                <a:spLocks/>
              </p:cNvSpPr>
              <p:nvPr/>
            </p:nvSpPr>
            <p:spPr bwMode="auto">
              <a:xfrm>
                <a:off x="3912" y="3592"/>
                <a:ext cx="32" cy="24"/>
              </a:xfrm>
              <a:custGeom>
                <a:avLst/>
                <a:gdLst>
                  <a:gd name="T0" fmla="*/ 32 w 32"/>
                  <a:gd name="T1" fmla="*/ 8 h 24"/>
                  <a:gd name="T2" fmla="*/ 32 w 32"/>
                  <a:gd name="T3" fmla="*/ 24 h 24"/>
                  <a:gd name="T4" fmla="*/ 0 w 32"/>
                  <a:gd name="T5" fmla="*/ 16 h 24"/>
                  <a:gd name="T6" fmla="*/ 0 w 32"/>
                  <a:gd name="T7" fmla="*/ 0 h 24"/>
                  <a:gd name="T8" fmla="*/ 32 w 32"/>
                  <a:gd name="T9" fmla="*/ 8 h 24"/>
                  <a:gd name="T10" fmla="*/ 32 w 32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32" y="8"/>
                    </a:moveTo>
                    <a:lnTo>
                      <a:pt x="32" y="24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64" name="Freeform 96"/>
              <p:cNvSpPr>
                <a:spLocks/>
              </p:cNvSpPr>
              <p:nvPr/>
            </p:nvSpPr>
            <p:spPr bwMode="auto">
              <a:xfrm>
                <a:off x="3872" y="3592"/>
                <a:ext cx="40" cy="16"/>
              </a:xfrm>
              <a:custGeom>
                <a:avLst/>
                <a:gdLst>
                  <a:gd name="T0" fmla="*/ 40 w 40"/>
                  <a:gd name="T1" fmla="*/ 0 h 16"/>
                  <a:gd name="T2" fmla="*/ 40 w 40"/>
                  <a:gd name="T3" fmla="*/ 16 h 16"/>
                  <a:gd name="T4" fmla="*/ 0 w 40"/>
                  <a:gd name="T5" fmla="*/ 16 h 16"/>
                  <a:gd name="T6" fmla="*/ 0 w 40"/>
                  <a:gd name="T7" fmla="*/ 0 h 16"/>
                  <a:gd name="T8" fmla="*/ 40 w 40"/>
                  <a:gd name="T9" fmla="*/ 0 h 16"/>
                  <a:gd name="T10" fmla="*/ 40 w 40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16"/>
                  <a:gd name="T20" fmla="*/ 40 w 40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16">
                    <a:moveTo>
                      <a:pt x="40" y="0"/>
                    </a:moveTo>
                    <a:lnTo>
                      <a:pt x="40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65" name="Freeform 97"/>
              <p:cNvSpPr>
                <a:spLocks/>
              </p:cNvSpPr>
              <p:nvPr/>
            </p:nvSpPr>
            <p:spPr bwMode="auto">
              <a:xfrm>
                <a:off x="3832" y="3592"/>
                <a:ext cx="48" cy="24"/>
              </a:xfrm>
              <a:custGeom>
                <a:avLst/>
                <a:gdLst>
                  <a:gd name="T0" fmla="*/ 40 w 48"/>
                  <a:gd name="T1" fmla="*/ 0 h 24"/>
                  <a:gd name="T2" fmla="*/ 48 w 48"/>
                  <a:gd name="T3" fmla="*/ 16 h 24"/>
                  <a:gd name="T4" fmla="*/ 0 w 48"/>
                  <a:gd name="T5" fmla="*/ 24 h 24"/>
                  <a:gd name="T6" fmla="*/ 0 w 48"/>
                  <a:gd name="T7" fmla="*/ 8 h 24"/>
                  <a:gd name="T8" fmla="*/ 40 w 48"/>
                  <a:gd name="T9" fmla="*/ 0 h 24"/>
                  <a:gd name="T10" fmla="*/ 40 w 48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4"/>
                  <a:gd name="T20" fmla="*/ 48 w 48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4">
                    <a:moveTo>
                      <a:pt x="40" y="0"/>
                    </a:moveTo>
                    <a:lnTo>
                      <a:pt x="48" y="16"/>
                    </a:lnTo>
                    <a:lnTo>
                      <a:pt x="0" y="24"/>
                    </a:lnTo>
                    <a:lnTo>
                      <a:pt x="0" y="8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66" name="Freeform 98"/>
              <p:cNvSpPr>
                <a:spLocks/>
              </p:cNvSpPr>
              <p:nvPr/>
            </p:nvSpPr>
            <p:spPr bwMode="auto">
              <a:xfrm>
                <a:off x="3784" y="3600"/>
                <a:ext cx="56" cy="40"/>
              </a:xfrm>
              <a:custGeom>
                <a:avLst/>
                <a:gdLst>
                  <a:gd name="T0" fmla="*/ 48 w 56"/>
                  <a:gd name="T1" fmla="*/ 0 h 40"/>
                  <a:gd name="T2" fmla="*/ 56 w 56"/>
                  <a:gd name="T3" fmla="*/ 16 h 40"/>
                  <a:gd name="T4" fmla="*/ 8 w 56"/>
                  <a:gd name="T5" fmla="*/ 40 h 40"/>
                  <a:gd name="T6" fmla="*/ 0 w 56"/>
                  <a:gd name="T7" fmla="*/ 24 h 40"/>
                  <a:gd name="T8" fmla="*/ 48 w 56"/>
                  <a:gd name="T9" fmla="*/ 0 h 40"/>
                  <a:gd name="T10" fmla="*/ 48 w 56"/>
                  <a:gd name="T11" fmla="*/ 0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"/>
                  <a:gd name="T19" fmla="*/ 0 h 40"/>
                  <a:gd name="T20" fmla="*/ 56 w 56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" h="40">
                    <a:moveTo>
                      <a:pt x="48" y="0"/>
                    </a:moveTo>
                    <a:lnTo>
                      <a:pt x="56" y="16"/>
                    </a:lnTo>
                    <a:lnTo>
                      <a:pt x="8" y="40"/>
                    </a:lnTo>
                    <a:lnTo>
                      <a:pt x="0" y="24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67" name="Freeform 99"/>
              <p:cNvSpPr>
                <a:spLocks/>
              </p:cNvSpPr>
              <p:nvPr/>
            </p:nvSpPr>
            <p:spPr bwMode="auto">
              <a:xfrm>
                <a:off x="3776" y="3624"/>
                <a:ext cx="24" cy="32"/>
              </a:xfrm>
              <a:custGeom>
                <a:avLst/>
                <a:gdLst>
                  <a:gd name="T0" fmla="*/ 8 w 24"/>
                  <a:gd name="T1" fmla="*/ 0 h 32"/>
                  <a:gd name="T2" fmla="*/ 24 w 24"/>
                  <a:gd name="T3" fmla="*/ 8 h 32"/>
                  <a:gd name="T4" fmla="*/ 16 w 24"/>
                  <a:gd name="T5" fmla="*/ 32 h 32"/>
                  <a:gd name="T6" fmla="*/ 0 w 24"/>
                  <a:gd name="T7" fmla="*/ 32 h 32"/>
                  <a:gd name="T8" fmla="*/ 8 w 24"/>
                  <a:gd name="T9" fmla="*/ 8 h 32"/>
                  <a:gd name="T10" fmla="*/ 8 w 24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32"/>
                  <a:gd name="T20" fmla="*/ 24 w 24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32">
                    <a:moveTo>
                      <a:pt x="8" y="0"/>
                    </a:moveTo>
                    <a:lnTo>
                      <a:pt x="24" y="8"/>
                    </a:lnTo>
                    <a:lnTo>
                      <a:pt x="16" y="32"/>
                    </a:lnTo>
                    <a:lnTo>
                      <a:pt x="0" y="32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68" name="Freeform 100"/>
              <p:cNvSpPr>
                <a:spLocks/>
              </p:cNvSpPr>
              <p:nvPr/>
            </p:nvSpPr>
            <p:spPr bwMode="auto">
              <a:xfrm>
                <a:off x="3776" y="3656"/>
                <a:ext cx="24" cy="32"/>
              </a:xfrm>
              <a:custGeom>
                <a:avLst/>
                <a:gdLst>
                  <a:gd name="T0" fmla="*/ 0 w 24"/>
                  <a:gd name="T1" fmla="*/ 0 h 32"/>
                  <a:gd name="T2" fmla="*/ 16 w 24"/>
                  <a:gd name="T3" fmla="*/ 0 h 32"/>
                  <a:gd name="T4" fmla="*/ 24 w 24"/>
                  <a:gd name="T5" fmla="*/ 32 h 32"/>
                  <a:gd name="T6" fmla="*/ 8 w 24"/>
                  <a:gd name="T7" fmla="*/ 32 h 32"/>
                  <a:gd name="T8" fmla="*/ 0 w 24"/>
                  <a:gd name="T9" fmla="*/ 0 h 32"/>
                  <a:gd name="T10" fmla="*/ 0 w 24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32"/>
                  <a:gd name="T20" fmla="*/ 24 w 24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32">
                    <a:moveTo>
                      <a:pt x="0" y="0"/>
                    </a:moveTo>
                    <a:lnTo>
                      <a:pt x="16" y="0"/>
                    </a:lnTo>
                    <a:lnTo>
                      <a:pt x="24" y="32"/>
                    </a:lnTo>
                    <a:lnTo>
                      <a:pt x="8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69" name="Freeform 101"/>
              <p:cNvSpPr>
                <a:spLocks/>
              </p:cNvSpPr>
              <p:nvPr/>
            </p:nvSpPr>
            <p:spPr bwMode="auto">
              <a:xfrm>
                <a:off x="3784" y="3680"/>
                <a:ext cx="32" cy="40"/>
              </a:xfrm>
              <a:custGeom>
                <a:avLst/>
                <a:gdLst>
                  <a:gd name="T0" fmla="*/ 0 w 32"/>
                  <a:gd name="T1" fmla="*/ 8 h 40"/>
                  <a:gd name="T2" fmla="*/ 8 w 32"/>
                  <a:gd name="T3" fmla="*/ 0 h 40"/>
                  <a:gd name="T4" fmla="*/ 32 w 32"/>
                  <a:gd name="T5" fmla="*/ 24 h 40"/>
                  <a:gd name="T6" fmla="*/ 24 w 32"/>
                  <a:gd name="T7" fmla="*/ 40 h 40"/>
                  <a:gd name="T8" fmla="*/ 0 w 32"/>
                  <a:gd name="T9" fmla="*/ 16 h 40"/>
                  <a:gd name="T10" fmla="*/ 0 w 32"/>
                  <a:gd name="T11" fmla="*/ 8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40"/>
                  <a:gd name="T20" fmla="*/ 32 w 32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40">
                    <a:moveTo>
                      <a:pt x="0" y="8"/>
                    </a:moveTo>
                    <a:lnTo>
                      <a:pt x="8" y="0"/>
                    </a:lnTo>
                    <a:lnTo>
                      <a:pt x="32" y="24"/>
                    </a:lnTo>
                    <a:lnTo>
                      <a:pt x="24" y="40"/>
                    </a:lnTo>
                    <a:lnTo>
                      <a:pt x="0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70" name="Freeform 102"/>
              <p:cNvSpPr>
                <a:spLocks/>
              </p:cNvSpPr>
              <p:nvPr/>
            </p:nvSpPr>
            <p:spPr bwMode="auto">
              <a:xfrm>
                <a:off x="3808" y="3704"/>
                <a:ext cx="48" cy="32"/>
              </a:xfrm>
              <a:custGeom>
                <a:avLst/>
                <a:gdLst>
                  <a:gd name="T0" fmla="*/ 0 w 48"/>
                  <a:gd name="T1" fmla="*/ 16 h 32"/>
                  <a:gd name="T2" fmla="*/ 8 w 48"/>
                  <a:gd name="T3" fmla="*/ 0 h 32"/>
                  <a:gd name="T4" fmla="*/ 48 w 48"/>
                  <a:gd name="T5" fmla="*/ 16 h 32"/>
                  <a:gd name="T6" fmla="*/ 40 w 48"/>
                  <a:gd name="T7" fmla="*/ 32 h 32"/>
                  <a:gd name="T8" fmla="*/ 0 w 48"/>
                  <a:gd name="T9" fmla="*/ 16 h 32"/>
                  <a:gd name="T10" fmla="*/ 0 w 48"/>
                  <a:gd name="T11" fmla="*/ 16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32"/>
                  <a:gd name="T20" fmla="*/ 48 w 48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32">
                    <a:moveTo>
                      <a:pt x="0" y="16"/>
                    </a:moveTo>
                    <a:lnTo>
                      <a:pt x="8" y="0"/>
                    </a:lnTo>
                    <a:lnTo>
                      <a:pt x="48" y="16"/>
                    </a:lnTo>
                    <a:lnTo>
                      <a:pt x="40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71" name="Freeform 103"/>
              <p:cNvSpPr>
                <a:spLocks/>
              </p:cNvSpPr>
              <p:nvPr/>
            </p:nvSpPr>
            <p:spPr bwMode="auto">
              <a:xfrm>
                <a:off x="3848" y="3720"/>
                <a:ext cx="56" cy="24"/>
              </a:xfrm>
              <a:custGeom>
                <a:avLst/>
                <a:gdLst>
                  <a:gd name="T0" fmla="*/ 0 w 56"/>
                  <a:gd name="T1" fmla="*/ 16 h 24"/>
                  <a:gd name="T2" fmla="*/ 0 w 56"/>
                  <a:gd name="T3" fmla="*/ 0 h 24"/>
                  <a:gd name="T4" fmla="*/ 56 w 56"/>
                  <a:gd name="T5" fmla="*/ 8 h 24"/>
                  <a:gd name="T6" fmla="*/ 48 w 56"/>
                  <a:gd name="T7" fmla="*/ 24 h 24"/>
                  <a:gd name="T8" fmla="*/ 0 w 56"/>
                  <a:gd name="T9" fmla="*/ 16 h 24"/>
                  <a:gd name="T10" fmla="*/ 0 w 56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"/>
                  <a:gd name="T19" fmla="*/ 0 h 24"/>
                  <a:gd name="T20" fmla="*/ 56 w 5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" h="24">
                    <a:moveTo>
                      <a:pt x="0" y="16"/>
                    </a:moveTo>
                    <a:lnTo>
                      <a:pt x="0" y="0"/>
                    </a:lnTo>
                    <a:lnTo>
                      <a:pt x="56" y="8"/>
                    </a:lnTo>
                    <a:lnTo>
                      <a:pt x="48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72" name="Freeform 104"/>
              <p:cNvSpPr>
                <a:spLocks/>
              </p:cNvSpPr>
              <p:nvPr/>
            </p:nvSpPr>
            <p:spPr bwMode="auto">
              <a:xfrm>
                <a:off x="3896" y="3720"/>
                <a:ext cx="64" cy="24"/>
              </a:xfrm>
              <a:custGeom>
                <a:avLst/>
                <a:gdLst>
                  <a:gd name="T0" fmla="*/ 0 w 64"/>
                  <a:gd name="T1" fmla="*/ 24 h 24"/>
                  <a:gd name="T2" fmla="*/ 0 w 64"/>
                  <a:gd name="T3" fmla="*/ 8 h 24"/>
                  <a:gd name="T4" fmla="*/ 64 w 64"/>
                  <a:gd name="T5" fmla="*/ 0 h 24"/>
                  <a:gd name="T6" fmla="*/ 64 w 64"/>
                  <a:gd name="T7" fmla="*/ 16 h 24"/>
                  <a:gd name="T8" fmla="*/ 8 w 64"/>
                  <a:gd name="T9" fmla="*/ 24 h 24"/>
                  <a:gd name="T10" fmla="*/ 0 w 64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4"/>
                  <a:gd name="T19" fmla="*/ 0 h 24"/>
                  <a:gd name="T20" fmla="*/ 64 w 6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4" h="24">
                    <a:moveTo>
                      <a:pt x="0" y="24"/>
                    </a:moveTo>
                    <a:lnTo>
                      <a:pt x="0" y="8"/>
                    </a:lnTo>
                    <a:lnTo>
                      <a:pt x="64" y="0"/>
                    </a:lnTo>
                    <a:lnTo>
                      <a:pt x="64" y="16"/>
                    </a:lnTo>
                    <a:lnTo>
                      <a:pt x="8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73" name="Freeform 105"/>
              <p:cNvSpPr>
                <a:spLocks/>
              </p:cNvSpPr>
              <p:nvPr/>
            </p:nvSpPr>
            <p:spPr bwMode="auto">
              <a:xfrm>
                <a:off x="3960" y="3712"/>
                <a:ext cx="32" cy="24"/>
              </a:xfrm>
              <a:custGeom>
                <a:avLst/>
                <a:gdLst>
                  <a:gd name="T0" fmla="*/ 0 w 32"/>
                  <a:gd name="T1" fmla="*/ 24 h 24"/>
                  <a:gd name="T2" fmla="*/ 0 w 32"/>
                  <a:gd name="T3" fmla="*/ 8 h 24"/>
                  <a:gd name="T4" fmla="*/ 24 w 32"/>
                  <a:gd name="T5" fmla="*/ 0 h 24"/>
                  <a:gd name="T6" fmla="*/ 32 w 32"/>
                  <a:gd name="T7" fmla="*/ 16 h 24"/>
                  <a:gd name="T8" fmla="*/ 8 w 32"/>
                  <a:gd name="T9" fmla="*/ 24 h 24"/>
                  <a:gd name="T10" fmla="*/ 0 w 32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0" y="24"/>
                    </a:moveTo>
                    <a:lnTo>
                      <a:pt x="0" y="8"/>
                    </a:lnTo>
                    <a:lnTo>
                      <a:pt x="24" y="0"/>
                    </a:lnTo>
                    <a:lnTo>
                      <a:pt x="32" y="16"/>
                    </a:lnTo>
                    <a:lnTo>
                      <a:pt x="8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74" name="Freeform 106"/>
              <p:cNvSpPr>
                <a:spLocks/>
              </p:cNvSpPr>
              <p:nvPr/>
            </p:nvSpPr>
            <p:spPr bwMode="auto">
              <a:xfrm>
                <a:off x="3984" y="3704"/>
                <a:ext cx="32" cy="24"/>
              </a:xfrm>
              <a:custGeom>
                <a:avLst/>
                <a:gdLst>
                  <a:gd name="T0" fmla="*/ 0 w 32"/>
                  <a:gd name="T1" fmla="*/ 8 h 24"/>
                  <a:gd name="T2" fmla="*/ 0 w 32"/>
                  <a:gd name="T3" fmla="*/ 8 h 24"/>
                  <a:gd name="T4" fmla="*/ 24 w 32"/>
                  <a:gd name="T5" fmla="*/ 0 h 24"/>
                  <a:gd name="T6" fmla="*/ 32 w 32"/>
                  <a:gd name="T7" fmla="*/ 16 h 24"/>
                  <a:gd name="T8" fmla="*/ 8 w 32"/>
                  <a:gd name="T9" fmla="*/ 24 h 24"/>
                  <a:gd name="T10" fmla="*/ 0 w 32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0" y="8"/>
                    </a:moveTo>
                    <a:lnTo>
                      <a:pt x="0" y="8"/>
                    </a:lnTo>
                    <a:lnTo>
                      <a:pt x="24" y="0"/>
                    </a:lnTo>
                    <a:lnTo>
                      <a:pt x="32" y="16"/>
                    </a:lnTo>
                    <a:lnTo>
                      <a:pt x="8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75" name="Freeform 107"/>
              <p:cNvSpPr>
                <a:spLocks/>
              </p:cNvSpPr>
              <p:nvPr/>
            </p:nvSpPr>
            <p:spPr bwMode="auto">
              <a:xfrm>
                <a:off x="4008" y="3680"/>
                <a:ext cx="40" cy="40"/>
              </a:xfrm>
              <a:custGeom>
                <a:avLst/>
                <a:gdLst>
                  <a:gd name="T0" fmla="*/ 8 w 40"/>
                  <a:gd name="T1" fmla="*/ 40 h 40"/>
                  <a:gd name="T2" fmla="*/ 0 w 40"/>
                  <a:gd name="T3" fmla="*/ 24 h 40"/>
                  <a:gd name="T4" fmla="*/ 32 w 40"/>
                  <a:gd name="T5" fmla="*/ 0 h 40"/>
                  <a:gd name="T6" fmla="*/ 40 w 40"/>
                  <a:gd name="T7" fmla="*/ 16 h 40"/>
                  <a:gd name="T8" fmla="*/ 8 w 40"/>
                  <a:gd name="T9" fmla="*/ 40 h 40"/>
                  <a:gd name="T10" fmla="*/ 8 w 40"/>
                  <a:gd name="T11" fmla="*/ 40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40"/>
                  <a:gd name="T20" fmla="*/ 40 w 40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40">
                    <a:moveTo>
                      <a:pt x="8" y="40"/>
                    </a:moveTo>
                    <a:lnTo>
                      <a:pt x="0" y="24"/>
                    </a:lnTo>
                    <a:lnTo>
                      <a:pt x="32" y="0"/>
                    </a:lnTo>
                    <a:lnTo>
                      <a:pt x="40" y="16"/>
                    </a:lnTo>
                    <a:lnTo>
                      <a:pt x="8" y="4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76" name="Freeform 108"/>
              <p:cNvSpPr>
                <a:spLocks/>
              </p:cNvSpPr>
              <p:nvPr/>
            </p:nvSpPr>
            <p:spPr bwMode="auto">
              <a:xfrm>
                <a:off x="4040" y="3664"/>
                <a:ext cx="24" cy="32"/>
              </a:xfrm>
              <a:custGeom>
                <a:avLst/>
                <a:gdLst>
                  <a:gd name="T0" fmla="*/ 8 w 24"/>
                  <a:gd name="T1" fmla="*/ 32 h 32"/>
                  <a:gd name="T2" fmla="*/ 0 w 24"/>
                  <a:gd name="T3" fmla="*/ 24 h 32"/>
                  <a:gd name="T4" fmla="*/ 16 w 24"/>
                  <a:gd name="T5" fmla="*/ 0 h 32"/>
                  <a:gd name="T6" fmla="*/ 24 w 24"/>
                  <a:gd name="T7" fmla="*/ 8 h 32"/>
                  <a:gd name="T8" fmla="*/ 16 w 24"/>
                  <a:gd name="T9" fmla="*/ 24 h 32"/>
                  <a:gd name="T10" fmla="*/ 8 w 24"/>
                  <a:gd name="T11" fmla="*/ 32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32"/>
                  <a:gd name="T20" fmla="*/ 24 w 24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32">
                    <a:moveTo>
                      <a:pt x="8" y="32"/>
                    </a:moveTo>
                    <a:lnTo>
                      <a:pt x="0" y="24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16" y="24"/>
                    </a:lnTo>
                    <a:lnTo>
                      <a:pt x="8" y="32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77" name="Freeform 109"/>
              <p:cNvSpPr>
                <a:spLocks/>
              </p:cNvSpPr>
              <p:nvPr/>
            </p:nvSpPr>
            <p:spPr bwMode="auto">
              <a:xfrm>
                <a:off x="4048" y="3632"/>
                <a:ext cx="16" cy="40"/>
              </a:xfrm>
              <a:custGeom>
                <a:avLst/>
                <a:gdLst>
                  <a:gd name="T0" fmla="*/ 16 w 16"/>
                  <a:gd name="T1" fmla="*/ 40 h 40"/>
                  <a:gd name="T2" fmla="*/ 0 w 16"/>
                  <a:gd name="T3" fmla="*/ 32 h 40"/>
                  <a:gd name="T4" fmla="*/ 0 w 16"/>
                  <a:gd name="T5" fmla="*/ 8 h 40"/>
                  <a:gd name="T6" fmla="*/ 16 w 16"/>
                  <a:gd name="T7" fmla="*/ 0 h 40"/>
                  <a:gd name="T8" fmla="*/ 16 w 16"/>
                  <a:gd name="T9" fmla="*/ 32 h 40"/>
                  <a:gd name="T10" fmla="*/ 16 w 16"/>
                  <a:gd name="T11" fmla="*/ 40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40"/>
                  <a:gd name="T20" fmla="*/ 16 w 16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40">
                    <a:moveTo>
                      <a:pt x="16" y="40"/>
                    </a:moveTo>
                    <a:lnTo>
                      <a:pt x="0" y="32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32"/>
                    </a:lnTo>
                    <a:lnTo>
                      <a:pt x="16" y="4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78" name="Freeform 110"/>
              <p:cNvSpPr>
                <a:spLocks/>
              </p:cNvSpPr>
              <p:nvPr/>
            </p:nvSpPr>
            <p:spPr bwMode="auto">
              <a:xfrm>
                <a:off x="4032" y="3608"/>
                <a:ext cx="32" cy="32"/>
              </a:xfrm>
              <a:custGeom>
                <a:avLst/>
                <a:gdLst>
                  <a:gd name="T0" fmla="*/ 32 w 32"/>
                  <a:gd name="T1" fmla="*/ 24 h 32"/>
                  <a:gd name="T2" fmla="*/ 16 w 32"/>
                  <a:gd name="T3" fmla="*/ 32 h 32"/>
                  <a:gd name="T4" fmla="*/ 0 w 32"/>
                  <a:gd name="T5" fmla="*/ 8 h 32"/>
                  <a:gd name="T6" fmla="*/ 16 w 32"/>
                  <a:gd name="T7" fmla="*/ 0 h 32"/>
                  <a:gd name="T8" fmla="*/ 32 w 32"/>
                  <a:gd name="T9" fmla="*/ 24 h 32"/>
                  <a:gd name="T10" fmla="*/ 32 w 32"/>
                  <a:gd name="T11" fmla="*/ 24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32" y="24"/>
                    </a:moveTo>
                    <a:lnTo>
                      <a:pt x="16" y="32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32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79" name="Freeform 111"/>
              <p:cNvSpPr>
                <a:spLocks/>
              </p:cNvSpPr>
              <p:nvPr/>
            </p:nvSpPr>
            <p:spPr bwMode="auto">
              <a:xfrm>
                <a:off x="4008" y="3576"/>
                <a:ext cx="40" cy="40"/>
              </a:xfrm>
              <a:custGeom>
                <a:avLst/>
                <a:gdLst>
                  <a:gd name="T0" fmla="*/ 40 w 40"/>
                  <a:gd name="T1" fmla="*/ 32 h 40"/>
                  <a:gd name="T2" fmla="*/ 24 w 40"/>
                  <a:gd name="T3" fmla="*/ 40 h 40"/>
                  <a:gd name="T4" fmla="*/ 0 w 40"/>
                  <a:gd name="T5" fmla="*/ 16 h 40"/>
                  <a:gd name="T6" fmla="*/ 8 w 40"/>
                  <a:gd name="T7" fmla="*/ 0 h 40"/>
                  <a:gd name="T8" fmla="*/ 40 w 40"/>
                  <a:gd name="T9" fmla="*/ 24 h 40"/>
                  <a:gd name="T10" fmla="*/ 40 w 40"/>
                  <a:gd name="T11" fmla="*/ 32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40"/>
                  <a:gd name="T20" fmla="*/ 40 w 40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40">
                    <a:moveTo>
                      <a:pt x="40" y="32"/>
                    </a:moveTo>
                    <a:lnTo>
                      <a:pt x="24" y="40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40" y="24"/>
                    </a:lnTo>
                    <a:lnTo>
                      <a:pt x="40" y="32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80" name="Freeform 112"/>
              <p:cNvSpPr>
                <a:spLocks/>
              </p:cNvSpPr>
              <p:nvPr/>
            </p:nvSpPr>
            <p:spPr bwMode="auto">
              <a:xfrm>
                <a:off x="3968" y="3560"/>
                <a:ext cx="48" cy="32"/>
              </a:xfrm>
              <a:custGeom>
                <a:avLst/>
                <a:gdLst>
                  <a:gd name="T0" fmla="*/ 48 w 48"/>
                  <a:gd name="T1" fmla="*/ 16 h 32"/>
                  <a:gd name="T2" fmla="*/ 40 w 48"/>
                  <a:gd name="T3" fmla="*/ 32 h 32"/>
                  <a:gd name="T4" fmla="*/ 0 w 48"/>
                  <a:gd name="T5" fmla="*/ 16 h 32"/>
                  <a:gd name="T6" fmla="*/ 8 w 48"/>
                  <a:gd name="T7" fmla="*/ 0 h 32"/>
                  <a:gd name="T8" fmla="*/ 48 w 48"/>
                  <a:gd name="T9" fmla="*/ 16 h 32"/>
                  <a:gd name="T10" fmla="*/ 48 w 48"/>
                  <a:gd name="T11" fmla="*/ 16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32"/>
                  <a:gd name="T20" fmla="*/ 48 w 48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32">
                    <a:moveTo>
                      <a:pt x="48" y="16"/>
                    </a:moveTo>
                    <a:lnTo>
                      <a:pt x="40" y="32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4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81" name="Freeform 113"/>
              <p:cNvSpPr>
                <a:spLocks/>
              </p:cNvSpPr>
              <p:nvPr/>
            </p:nvSpPr>
            <p:spPr bwMode="auto">
              <a:xfrm>
                <a:off x="3944" y="3552"/>
                <a:ext cx="32" cy="24"/>
              </a:xfrm>
              <a:custGeom>
                <a:avLst/>
                <a:gdLst>
                  <a:gd name="T0" fmla="*/ 24 w 32"/>
                  <a:gd name="T1" fmla="*/ 24 h 24"/>
                  <a:gd name="T2" fmla="*/ 24 w 32"/>
                  <a:gd name="T3" fmla="*/ 24 h 24"/>
                  <a:gd name="T4" fmla="*/ 0 w 32"/>
                  <a:gd name="T5" fmla="*/ 16 h 24"/>
                  <a:gd name="T6" fmla="*/ 8 w 32"/>
                  <a:gd name="T7" fmla="*/ 0 h 24"/>
                  <a:gd name="T8" fmla="*/ 32 w 32"/>
                  <a:gd name="T9" fmla="*/ 8 h 24"/>
                  <a:gd name="T10" fmla="*/ 24 w 32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24" y="24"/>
                    </a:moveTo>
                    <a:lnTo>
                      <a:pt x="24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32" y="8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82" name="Freeform 114"/>
              <p:cNvSpPr>
                <a:spLocks/>
              </p:cNvSpPr>
              <p:nvPr/>
            </p:nvSpPr>
            <p:spPr bwMode="auto">
              <a:xfrm>
                <a:off x="3920" y="3544"/>
                <a:ext cx="32" cy="24"/>
              </a:xfrm>
              <a:custGeom>
                <a:avLst/>
                <a:gdLst>
                  <a:gd name="T0" fmla="*/ 32 w 32"/>
                  <a:gd name="T1" fmla="*/ 8 h 24"/>
                  <a:gd name="T2" fmla="*/ 24 w 32"/>
                  <a:gd name="T3" fmla="*/ 24 h 24"/>
                  <a:gd name="T4" fmla="*/ 0 w 32"/>
                  <a:gd name="T5" fmla="*/ 16 h 24"/>
                  <a:gd name="T6" fmla="*/ 0 w 32"/>
                  <a:gd name="T7" fmla="*/ 0 h 24"/>
                  <a:gd name="T8" fmla="*/ 32 w 32"/>
                  <a:gd name="T9" fmla="*/ 8 h 24"/>
                  <a:gd name="T10" fmla="*/ 32 w 32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32" y="8"/>
                    </a:moveTo>
                    <a:lnTo>
                      <a:pt x="24" y="24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83" name="Freeform 115"/>
              <p:cNvSpPr>
                <a:spLocks/>
              </p:cNvSpPr>
              <p:nvPr/>
            </p:nvSpPr>
            <p:spPr bwMode="auto">
              <a:xfrm>
                <a:off x="3880" y="3544"/>
                <a:ext cx="40" cy="16"/>
              </a:xfrm>
              <a:custGeom>
                <a:avLst/>
                <a:gdLst>
                  <a:gd name="T0" fmla="*/ 40 w 40"/>
                  <a:gd name="T1" fmla="*/ 0 h 16"/>
                  <a:gd name="T2" fmla="*/ 40 w 40"/>
                  <a:gd name="T3" fmla="*/ 16 h 16"/>
                  <a:gd name="T4" fmla="*/ 0 w 40"/>
                  <a:gd name="T5" fmla="*/ 16 h 16"/>
                  <a:gd name="T6" fmla="*/ 0 w 40"/>
                  <a:gd name="T7" fmla="*/ 0 h 16"/>
                  <a:gd name="T8" fmla="*/ 40 w 40"/>
                  <a:gd name="T9" fmla="*/ 0 h 16"/>
                  <a:gd name="T10" fmla="*/ 40 w 40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16"/>
                  <a:gd name="T20" fmla="*/ 40 w 40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16">
                    <a:moveTo>
                      <a:pt x="40" y="0"/>
                    </a:moveTo>
                    <a:lnTo>
                      <a:pt x="40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84" name="Freeform 116"/>
              <p:cNvSpPr>
                <a:spLocks/>
              </p:cNvSpPr>
              <p:nvPr/>
            </p:nvSpPr>
            <p:spPr bwMode="auto">
              <a:xfrm>
                <a:off x="3840" y="3544"/>
                <a:ext cx="40" cy="24"/>
              </a:xfrm>
              <a:custGeom>
                <a:avLst/>
                <a:gdLst>
                  <a:gd name="T0" fmla="*/ 40 w 40"/>
                  <a:gd name="T1" fmla="*/ 0 h 24"/>
                  <a:gd name="T2" fmla="*/ 40 w 40"/>
                  <a:gd name="T3" fmla="*/ 16 h 24"/>
                  <a:gd name="T4" fmla="*/ 0 w 40"/>
                  <a:gd name="T5" fmla="*/ 24 h 24"/>
                  <a:gd name="T6" fmla="*/ 0 w 40"/>
                  <a:gd name="T7" fmla="*/ 8 h 24"/>
                  <a:gd name="T8" fmla="*/ 40 w 40"/>
                  <a:gd name="T9" fmla="*/ 0 h 24"/>
                  <a:gd name="T10" fmla="*/ 40 w 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24"/>
                  <a:gd name="T20" fmla="*/ 40 w 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24">
                    <a:moveTo>
                      <a:pt x="40" y="0"/>
                    </a:moveTo>
                    <a:lnTo>
                      <a:pt x="40" y="16"/>
                    </a:lnTo>
                    <a:lnTo>
                      <a:pt x="0" y="24"/>
                    </a:lnTo>
                    <a:lnTo>
                      <a:pt x="0" y="8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85" name="Freeform 117"/>
              <p:cNvSpPr>
                <a:spLocks/>
              </p:cNvSpPr>
              <p:nvPr/>
            </p:nvSpPr>
            <p:spPr bwMode="auto">
              <a:xfrm>
                <a:off x="3808" y="3552"/>
                <a:ext cx="32" cy="24"/>
              </a:xfrm>
              <a:custGeom>
                <a:avLst/>
                <a:gdLst>
                  <a:gd name="T0" fmla="*/ 32 w 32"/>
                  <a:gd name="T1" fmla="*/ 0 h 24"/>
                  <a:gd name="T2" fmla="*/ 32 w 32"/>
                  <a:gd name="T3" fmla="*/ 16 h 24"/>
                  <a:gd name="T4" fmla="*/ 0 w 32"/>
                  <a:gd name="T5" fmla="*/ 24 h 24"/>
                  <a:gd name="T6" fmla="*/ 0 w 32"/>
                  <a:gd name="T7" fmla="*/ 8 h 24"/>
                  <a:gd name="T8" fmla="*/ 32 w 32"/>
                  <a:gd name="T9" fmla="*/ 0 h 24"/>
                  <a:gd name="T10" fmla="*/ 32 w 3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32" y="0"/>
                    </a:moveTo>
                    <a:lnTo>
                      <a:pt x="32" y="16"/>
                    </a:lnTo>
                    <a:lnTo>
                      <a:pt x="0" y="24"/>
                    </a:lnTo>
                    <a:lnTo>
                      <a:pt x="0" y="8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86" name="Freeform 118"/>
              <p:cNvSpPr>
                <a:spLocks/>
              </p:cNvSpPr>
              <p:nvPr/>
            </p:nvSpPr>
            <p:spPr bwMode="auto">
              <a:xfrm>
                <a:off x="3768" y="3560"/>
                <a:ext cx="40" cy="24"/>
              </a:xfrm>
              <a:custGeom>
                <a:avLst/>
                <a:gdLst>
                  <a:gd name="T0" fmla="*/ 40 w 40"/>
                  <a:gd name="T1" fmla="*/ 16 h 24"/>
                  <a:gd name="T2" fmla="*/ 40 w 40"/>
                  <a:gd name="T3" fmla="*/ 16 h 24"/>
                  <a:gd name="T4" fmla="*/ 8 w 40"/>
                  <a:gd name="T5" fmla="*/ 24 h 24"/>
                  <a:gd name="T6" fmla="*/ 0 w 40"/>
                  <a:gd name="T7" fmla="*/ 8 h 24"/>
                  <a:gd name="T8" fmla="*/ 40 w 40"/>
                  <a:gd name="T9" fmla="*/ 0 h 24"/>
                  <a:gd name="T10" fmla="*/ 40 w 40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24"/>
                  <a:gd name="T20" fmla="*/ 40 w 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24">
                    <a:moveTo>
                      <a:pt x="40" y="16"/>
                    </a:moveTo>
                    <a:lnTo>
                      <a:pt x="40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40" y="0"/>
                    </a:lnTo>
                    <a:lnTo>
                      <a:pt x="4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87" name="Freeform 119"/>
              <p:cNvSpPr>
                <a:spLocks/>
              </p:cNvSpPr>
              <p:nvPr/>
            </p:nvSpPr>
            <p:spPr bwMode="auto">
              <a:xfrm>
                <a:off x="3744" y="3568"/>
                <a:ext cx="32" cy="32"/>
              </a:xfrm>
              <a:custGeom>
                <a:avLst/>
                <a:gdLst>
                  <a:gd name="T0" fmla="*/ 24 w 32"/>
                  <a:gd name="T1" fmla="*/ 0 h 32"/>
                  <a:gd name="T2" fmla="*/ 32 w 32"/>
                  <a:gd name="T3" fmla="*/ 16 h 32"/>
                  <a:gd name="T4" fmla="*/ 8 w 32"/>
                  <a:gd name="T5" fmla="*/ 32 h 32"/>
                  <a:gd name="T6" fmla="*/ 0 w 32"/>
                  <a:gd name="T7" fmla="*/ 16 h 32"/>
                  <a:gd name="T8" fmla="*/ 24 w 32"/>
                  <a:gd name="T9" fmla="*/ 0 h 32"/>
                  <a:gd name="T10" fmla="*/ 24 w 32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24" y="0"/>
                    </a:moveTo>
                    <a:lnTo>
                      <a:pt x="32" y="16"/>
                    </a:lnTo>
                    <a:lnTo>
                      <a:pt x="8" y="32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88" name="Freeform 120"/>
              <p:cNvSpPr>
                <a:spLocks/>
              </p:cNvSpPr>
              <p:nvPr/>
            </p:nvSpPr>
            <p:spPr bwMode="auto">
              <a:xfrm>
                <a:off x="3720" y="3584"/>
                <a:ext cx="32" cy="32"/>
              </a:xfrm>
              <a:custGeom>
                <a:avLst/>
                <a:gdLst>
                  <a:gd name="T0" fmla="*/ 24 w 32"/>
                  <a:gd name="T1" fmla="*/ 0 h 32"/>
                  <a:gd name="T2" fmla="*/ 32 w 32"/>
                  <a:gd name="T3" fmla="*/ 16 h 32"/>
                  <a:gd name="T4" fmla="*/ 16 w 32"/>
                  <a:gd name="T5" fmla="*/ 32 h 32"/>
                  <a:gd name="T6" fmla="*/ 0 w 32"/>
                  <a:gd name="T7" fmla="*/ 24 h 32"/>
                  <a:gd name="T8" fmla="*/ 24 w 32"/>
                  <a:gd name="T9" fmla="*/ 0 h 32"/>
                  <a:gd name="T10" fmla="*/ 24 w 32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24" y="0"/>
                    </a:moveTo>
                    <a:lnTo>
                      <a:pt x="32" y="16"/>
                    </a:lnTo>
                    <a:lnTo>
                      <a:pt x="16" y="32"/>
                    </a:lnTo>
                    <a:lnTo>
                      <a:pt x="0" y="2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89" name="Freeform 121"/>
              <p:cNvSpPr>
                <a:spLocks/>
              </p:cNvSpPr>
              <p:nvPr/>
            </p:nvSpPr>
            <p:spPr bwMode="auto">
              <a:xfrm>
                <a:off x="3704" y="3600"/>
                <a:ext cx="32" cy="32"/>
              </a:xfrm>
              <a:custGeom>
                <a:avLst/>
                <a:gdLst>
                  <a:gd name="T0" fmla="*/ 32 w 32"/>
                  <a:gd name="T1" fmla="*/ 16 h 32"/>
                  <a:gd name="T2" fmla="*/ 32 w 32"/>
                  <a:gd name="T3" fmla="*/ 16 h 32"/>
                  <a:gd name="T4" fmla="*/ 8 w 32"/>
                  <a:gd name="T5" fmla="*/ 32 h 32"/>
                  <a:gd name="T6" fmla="*/ 0 w 32"/>
                  <a:gd name="T7" fmla="*/ 16 h 32"/>
                  <a:gd name="T8" fmla="*/ 16 w 32"/>
                  <a:gd name="T9" fmla="*/ 0 h 32"/>
                  <a:gd name="T10" fmla="*/ 32 w 32"/>
                  <a:gd name="T11" fmla="*/ 16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32" y="16"/>
                    </a:moveTo>
                    <a:lnTo>
                      <a:pt x="32" y="16"/>
                    </a:lnTo>
                    <a:lnTo>
                      <a:pt x="8" y="32"/>
                    </a:lnTo>
                    <a:lnTo>
                      <a:pt x="0" y="16"/>
                    </a:lnTo>
                    <a:lnTo>
                      <a:pt x="16" y="0"/>
                    </a:lnTo>
                    <a:lnTo>
                      <a:pt x="32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90" name="Freeform 122"/>
              <p:cNvSpPr>
                <a:spLocks/>
              </p:cNvSpPr>
              <p:nvPr/>
            </p:nvSpPr>
            <p:spPr bwMode="auto">
              <a:xfrm>
                <a:off x="3696" y="3616"/>
                <a:ext cx="24" cy="32"/>
              </a:xfrm>
              <a:custGeom>
                <a:avLst/>
                <a:gdLst>
                  <a:gd name="T0" fmla="*/ 8 w 24"/>
                  <a:gd name="T1" fmla="*/ 0 h 32"/>
                  <a:gd name="T2" fmla="*/ 24 w 24"/>
                  <a:gd name="T3" fmla="*/ 8 h 32"/>
                  <a:gd name="T4" fmla="*/ 16 w 24"/>
                  <a:gd name="T5" fmla="*/ 32 h 32"/>
                  <a:gd name="T6" fmla="*/ 0 w 24"/>
                  <a:gd name="T7" fmla="*/ 32 h 32"/>
                  <a:gd name="T8" fmla="*/ 8 w 24"/>
                  <a:gd name="T9" fmla="*/ 8 h 32"/>
                  <a:gd name="T10" fmla="*/ 8 w 24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32"/>
                  <a:gd name="T20" fmla="*/ 24 w 24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32">
                    <a:moveTo>
                      <a:pt x="8" y="0"/>
                    </a:moveTo>
                    <a:lnTo>
                      <a:pt x="24" y="8"/>
                    </a:lnTo>
                    <a:lnTo>
                      <a:pt x="16" y="32"/>
                    </a:lnTo>
                    <a:lnTo>
                      <a:pt x="0" y="32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91" name="Freeform 123"/>
              <p:cNvSpPr>
                <a:spLocks/>
              </p:cNvSpPr>
              <p:nvPr/>
            </p:nvSpPr>
            <p:spPr bwMode="auto">
              <a:xfrm>
                <a:off x="3696" y="3648"/>
                <a:ext cx="16" cy="24"/>
              </a:xfrm>
              <a:custGeom>
                <a:avLst/>
                <a:gdLst>
                  <a:gd name="T0" fmla="*/ 0 w 16"/>
                  <a:gd name="T1" fmla="*/ 0 h 24"/>
                  <a:gd name="T2" fmla="*/ 16 w 16"/>
                  <a:gd name="T3" fmla="*/ 0 h 24"/>
                  <a:gd name="T4" fmla="*/ 16 w 16"/>
                  <a:gd name="T5" fmla="*/ 24 h 24"/>
                  <a:gd name="T6" fmla="*/ 0 w 16"/>
                  <a:gd name="T7" fmla="*/ 24 h 24"/>
                  <a:gd name="T8" fmla="*/ 0 w 16"/>
                  <a:gd name="T9" fmla="*/ 0 h 24"/>
                  <a:gd name="T10" fmla="*/ 0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0"/>
                    </a:moveTo>
                    <a:lnTo>
                      <a:pt x="16" y="0"/>
                    </a:lnTo>
                    <a:lnTo>
                      <a:pt x="16" y="24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92" name="Freeform 124"/>
              <p:cNvSpPr>
                <a:spLocks/>
              </p:cNvSpPr>
              <p:nvPr/>
            </p:nvSpPr>
            <p:spPr bwMode="auto">
              <a:xfrm>
                <a:off x="3696" y="3664"/>
                <a:ext cx="24" cy="32"/>
              </a:xfrm>
              <a:custGeom>
                <a:avLst/>
                <a:gdLst>
                  <a:gd name="T0" fmla="*/ 0 w 24"/>
                  <a:gd name="T1" fmla="*/ 8 h 32"/>
                  <a:gd name="T2" fmla="*/ 16 w 24"/>
                  <a:gd name="T3" fmla="*/ 0 h 32"/>
                  <a:gd name="T4" fmla="*/ 24 w 24"/>
                  <a:gd name="T5" fmla="*/ 24 h 32"/>
                  <a:gd name="T6" fmla="*/ 8 w 24"/>
                  <a:gd name="T7" fmla="*/ 32 h 32"/>
                  <a:gd name="T8" fmla="*/ 0 w 24"/>
                  <a:gd name="T9" fmla="*/ 8 h 32"/>
                  <a:gd name="T10" fmla="*/ 0 w 24"/>
                  <a:gd name="T11" fmla="*/ 8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32"/>
                  <a:gd name="T20" fmla="*/ 24 w 24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32">
                    <a:moveTo>
                      <a:pt x="0" y="8"/>
                    </a:moveTo>
                    <a:lnTo>
                      <a:pt x="16" y="0"/>
                    </a:lnTo>
                    <a:lnTo>
                      <a:pt x="24" y="24"/>
                    </a:lnTo>
                    <a:lnTo>
                      <a:pt x="8" y="32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93" name="Freeform 125"/>
              <p:cNvSpPr>
                <a:spLocks/>
              </p:cNvSpPr>
              <p:nvPr/>
            </p:nvSpPr>
            <p:spPr bwMode="auto">
              <a:xfrm>
                <a:off x="3704" y="3688"/>
                <a:ext cx="32" cy="32"/>
              </a:xfrm>
              <a:custGeom>
                <a:avLst/>
                <a:gdLst>
                  <a:gd name="T0" fmla="*/ 0 w 32"/>
                  <a:gd name="T1" fmla="*/ 8 h 32"/>
                  <a:gd name="T2" fmla="*/ 8 w 32"/>
                  <a:gd name="T3" fmla="*/ 0 h 32"/>
                  <a:gd name="T4" fmla="*/ 32 w 32"/>
                  <a:gd name="T5" fmla="*/ 24 h 32"/>
                  <a:gd name="T6" fmla="*/ 16 w 32"/>
                  <a:gd name="T7" fmla="*/ 32 h 32"/>
                  <a:gd name="T8" fmla="*/ 0 w 32"/>
                  <a:gd name="T9" fmla="*/ 8 h 32"/>
                  <a:gd name="T10" fmla="*/ 0 w 32"/>
                  <a:gd name="T11" fmla="*/ 8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0" y="8"/>
                    </a:moveTo>
                    <a:lnTo>
                      <a:pt x="8" y="0"/>
                    </a:lnTo>
                    <a:lnTo>
                      <a:pt x="32" y="24"/>
                    </a:lnTo>
                    <a:lnTo>
                      <a:pt x="16" y="32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94" name="Freeform 126"/>
              <p:cNvSpPr>
                <a:spLocks/>
              </p:cNvSpPr>
              <p:nvPr/>
            </p:nvSpPr>
            <p:spPr bwMode="auto">
              <a:xfrm>
                <a:off x="3720" y="3712"/>
                <a:ext cx="32" cy="24"/>
              </a:xfrm>
              <a:custGeom>
                <a:avLst/>
                <a:gdLst>
                  <a:gd name="T0" fmla="*/ 0 w 32"/>
                  <a:gd name="T1" fmla="*/ 8 h 24"/>
                  <a:gd name="T2" fmla="*/ 16 w 32"/>
                  <a:gd name="T3" fmla="*/ 0 h 24"/>
                  <a:gd name="T4" fmla="*/ 32 w 32"/>
                  <a:gd name="T5" fmla="*/ 16 h 24"/>
                  <a:gd name="T6" fmla="*/ 24 w 32"/>
                  <a:gd name="T7" fmla="*/ 24 h 24"/>
                  <a:gd name="T8" fmla="*/ 0 w 32"/>
                  <a:gd name="T9" fmla="*/ 8 h 24"/>
                  <a:gd name="T10" fmla="*/ 0 w 32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0" y="8"/>
                    </a:moveTo>
                    <a:lnTo>
                      <a:pt x="16" y="0"/>
                    </a:lnTo>
                    <a:lnTo>
                      <a:pt x="32" y="16"/>
                    </a:lnTo>
                    <a:lnTo>
                      <a:pt x="24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95" name="Freeform 127"/>
              <p:cNvSpPr>
                <a:spLocks/>
              </p:cNvSpPr>
              <p:nvPr/>
            </p:nvSpPr>
            <p:spPr bwMode="auto">
              <a:xfrm>
                <a:off x="3744" y="3728"/>
                <a:ext cx="16" cy="24"/>
              </a:xfrm>
              <a:custGeom>
                <a:avLst/>
                <a:gdLst>
                  <a:gd name="T0" fmla="*/ 0 w 16"/>
                  <a:gd name="T1" fmla="*/ 8 h 24"/>
                  <a:gd name="T2" fmla="*/ 8 w 16"/>
                  <a:gd name="T3" fmla="*/ 0 h 24"/>
                  <a:gd name="T4" fmla="*/ 16 w 16"/>
                  <a:gd name="T5" fmla="*/ 8 h 24"/>
                  <a:gd name="T6" fmla="*/ 8 w 16"/>
                  <a:gd name="T7" fmla="*/ 24 h 24"/>
                  <a:gd name="T8" fmla="*/ 0 w 16"/>
                  <a:gd name="T9" fmla="*/ 16 h 24"/>
                  <a:gd name="T10" fmla="*/ 0 w 16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8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96" name="Freeform 128"/>
              <p:cNvSpPr>
                <a:spLocks/>
              </p:cNvSpPr>
              <p:nvPr/>
            </p:nvSpPr>
            <p:spPr bwMode="auto">
              <a:xfrm>
                <a:off x="3752" y="3736"/>
                <a:ext cx="40" cy="32"/>
              </a:xfrm>
              <a:custGeom>
                <a:avLst/>
                <a:gdLst>
                  <a:gd name="T0" fmla="*/ 0 w 40"/>
                  <a:gd name="T1" fmla="*/ 16 h 32"/>
                  <a:gd name="T2" fmla="*/ 8 w 40"/>
                  <a:gd name="T3" fmla="*/ 0 h 32"/>
                  <a:gd name="T4" fmla="*/ 40 w 40"/>
                  <a:gd name="T5" fmla="*/ 16 h 32"/>
                  <a:gd name="T6" fmla="*/ 32 w 40"/>
                  <a:gd name="T7" fmla="*/ 32 h 32"/>
                  <a:gd name="T8" fmla="*/ 0 w 40"/>
                  <a:gd name="T9" fmla="*/ 16 h 32"/>
                  <a:gd name="T10" fmla="*/ 0 w 40"/>
                  <a:gd name="T11" fmla="*/ 16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32"/>
                  <a:gd name="T20" fmla="*/ 40 w 40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32">
                    <a:moveTo>
                      <a:pt x="0" y="16"/>
                    </a:moveTo>
                    <a:lnTo>
                      <a:pt x="8" y="0"/>
                    </a:lnTo>
                    <a:lnTo>
                      <a:pt x="40" y="16"/>
                    </a:lnTo>
                    <a:lnTo>
                      <a:pt x="32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97" name="Freeform 129"/>
              <p:cNvSpPr>
                <a:spLocks/>
              </p:cNvSpPr>
              <p:nvPr/>
            </p:nvSpPr>
            <p:spPr bwMode="auto">
              <a:xfrm>
                <a:off x="3784" y="3752"/>
                <a:ext cx="40" cy="24"/>
              </a:xfrm>
              <a:custGeom>
                <a:avLst/>
                <a:gdLst>
                  <a:gd name="T0" fmla="*/ 0 w 40"/>
                  <a:gd name="T1" fmla="*/ 16 h 24"/>
                  <a:gd name="T2" fmla="*/ 8 w 40"/>
                  <a:gd name="T3" fmla="*/ 0 h 24"/>
                  <a:gd name="T4" fmla="*/ 40 w 40"/>
                  <a:gd name="T5" fmla="*/ 8 h 24"/>
                  <a:gd name="T6" fmla="*/ 32 w 40"/>
                  <a:gd name="T7" fmla="*/ 24 h 24"/>
                  <a:gd name="T8" fmla="*/ 0 w 40"/>
                  <a:gd name="T9" fmla="*/ 16 h 24"/>
                  <a:gd name="T10" fmla="*/ 0 w 40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24"/>
                  <a:gd name="T20" fmla="*/ 40 w 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24">
                    <a:moveTo>
                      <a:pt x="0" y="16"/>
                    </a:moveTo>
                    <a:lnTo>
                      <a:pt x="8" y="0"/>
                    </a:lnTo>
                    <a:lnTo>
                      <a:pt x="40" y="8"/>
                    </a:lnTo>
                    <a:lnTo>
                      <a:pt x="32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98" name="Freeform 130"/>
              <p:cNvSpPr>
                <a:spLocks/>
              </p:cNvSpPr>
              <p:nvPr/>
            </p:nvSpPr>
            <p:spPr bwMode="auto">
              <a:xfrm>
                <a:off x="3816" y="3760"/>
                <a:ext cx="40" cy="32"/>
              </a:xfrm>
              <a:custGeom>
                <a:avLst/>
                <a:gdLst>
                  <a:gd name="T0" fmla="*/ 0 w 40"/>
                  <a:gd name="T1" fmla="*/ 16 h 32"/>
                  <a:gd name="T2" fmla="*/ 8 w 40"/>
                  <a:gd name="T3" fmla="*/ 0 h 32"/>
                  <a:gd name="T4" fmla="*/ 40 w 40"/>
                  <a:gd name="T5" fmla="*/ 16 h 32"/>
                  <a:gd name="T6" fmla="*/ 40 w 40"/>
                  <a:gd name="T7" fmla="*/ 32 h 32"/>
                  <a:gd name="T8" fmla="*/ 0 w 40"/>
                  <a:gd name="T9" fmla="*/ 16 h 32"/>
                  <a:gd name="T10" fmla="*/ 0 w 40"/>
                  <a:gd name="T11" fmla="*/ 16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32"/>
                  <a:gd name="T20" fmla="*/ 40 w 40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32">
                    <a:moveTo>
                      <a:pt x="0" y="16"/>
                    </a:moveTo>
                    <a:lnTo>
                      <a:pt x="8" y="0"/>
                    </a:lnTo>
                    <a:lnTo>
                      <a:pt x="40" y="16"/>
                    </a:lnTo>
                    <a:lnTo>
                      <a:pt x="40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99" name="Freeform 131"/>
              <p:cNvSpPr>
                <a:spLocks/>
              </p:cNvSpPr>
              <p:nvPr/>
            </p:nvSpPr>
            <p:spPr bwMode="auto">
              <a:xfrm>
                <a:off x="3856" y="3776"/>
                <a:ext cx="48" cy="16"/>
              </a:xfrm>
              <a:custGeom>
                <a:avLst/>
                <a:gdLst>
                  <a:gd name="T0" fmla="*/ 0 w 48"/>
                  <a:gd name="T1" fmla="*/ 16 h 16"/>
                  <a:gd name="T2" fmla="*/ 0 w 48"/>
                  <a:gd name="T3" fmla="*/ 0 h 16"/>
                  <a:gd name="T4" fmla="*/ 48 w 48"/>
                  <a:gd name="T5" fmla="*/ 0 h 16"/>
                  <a:gd name="T6" fmla="*/ 48 w 48"/>
                  <a:gd name="T7" fmla="*/ 16 h 16"/>
                  <a:gd name="T8" fmla="*/ 0 w 48"/>
                  <a:gd name="T9" fmla="*/ 16 h 16"/>
                  <a:gd name="T10" fmla="*/ 0 w 4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16"/>
                  <a:gd name="T20" fmla="*/ 48 w 4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16">
                    <a:moveTo>
                      <a:pt x="0" y="16"/>
                    </a:moveTo>
                    <a:lnTo>
                      <a:pt x="0" y="0"/>
                    </a:lnTo>
                    <a:lnTo>
                      <a:pt x="48" y="0"/>
                    </a:lnTo>
                    <a:lnTo>
                      <a:pt x="4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0" name="Freeform 132"/>
              <p:cNvSpPr>
                <a:spLocks/>
              </p:cNvSpPr>
              <p:nvPr/>
            </p:nvSpPr>
            <p:spPr bwMode="auto">
              <a:xfrm>
                <a:off x="3904" y="3776"/>
                <a:ext cx="48" cy="16"/>
              </a:xfrm>
              <a:custGeom>
                <a:avLst/>
                <a:gdLst>
                  <a:gd name="T0" fmla="*/ 0 w 48"/>
                  <a:gd name="T1" fmla="*/ 16 h 16"/>
                  <a:gd name="T2" fmla="*/ 0 w 48"/>
                  <a:gd name="T3" fmla="*/ 0 h 16"/>
                  <a:gd name="T4" fmla="*/ 48 w 48"/>
                  <a:gd name="T5" fmla="*/ 0 h 16"/>
                  <a:gd name="T6" fmla="*/ 48 w 48"/>
                  <a:gd name="T7" fmla="*/ 16 h 16"/>
                  <a:gd name="T8" fmla="*/ 0 w 48"/>
                  <a:gd name="T9" fmla="*/ 16 h 16"/>
                  <a:gd name="T10" fmla="*/ 0 w 4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16"/>
                  <a:gd name="T20" fmla="*/ 48 w 4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16">
                    <a:moveTo>
                      <a:pt x="0" y="16"/>
                    </a:moveTo>
                    <a:lnTo>
                      <a:pt x="0" y="0"/>
                    </a:lnTo>
                    <a:lnTo>
                      <a:pt x="48" y="0"/>
                    </a:lnTo>
                    <a:lnTo>
                      <a:pt x="4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1" name="Freeform 133"/>
              <p:cNvSpPr>
                <a:spLocks/>
              </p:cNvSpPr>
              <p:nvPr/>
            </p:nvSpPr>
            <p:spPr bwMode="auto">
              <a:xfrm>
                <a:off x="3944" y="3760"/>
                <a:ext cx="48" cy="32"/>
              </a:xfrm>
              <a:custGeom>
                <a:avLst/>
                <a:gdLst>
                  <a:gd name="T0" fmla="*/ 8 w 48"/>
                  <a:gd name="T1" fmla="*/ 32 h 32"/>
                  <a:gd name="T2" fmla="*/ 0 w 48"/>
                  <a:gd name="T3" fmla="*/ 16 h 32"/>
                  <a:gd name="T4" fmla="*/ 48 w 48"/>
                  <a:gd name="T5" fmla="*/ 0 h 32"/>
                  <a:gd name="T6" fmla="*/ 48 w 48"/>
                  <a:gd name="T7" fmla="*/ 16 h 32"/>
                  <a:gd name="T8" fmla="*/ 8 w 48"/>
                  <a:gd name="T9" fmla="*/ 32 h 32"/>
                  <a:gd name="T10" fmla="*/ 8 w 48"/>
                  <a:gd name="T11" fmla="*/ 32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32"/>
                  <a:gd name="T20" fmla="*/ 48 w 48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32">
                    <a:moveTo>
                      <a:pt x="8" y="32"/>
                    </a:moveTo>
                    <a:lnTo>
                      <a:pt x="0" y="16"/>
                    </a:lnTo>
                    <a:lnTo>
                      <a:pt x="48" y="0"/>
                    </a:lnTo>
                    <a:lnTo>
                      <a:pt x="48" y="16"/>
                    </a:lnTo>
                    <a:lnTo>
                      <a:pt x="8" y="32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2" name="Freeform 134"/>
              <p:cNvSpPr>
                <a:spLocks/>
              </p:cNvSpPr>
              <p:nvPr/>
            </p:nvSpPr>
            <p:spPr bwMode="auto">
              <a:xfrm>
                <a:off x="3992" y="3752"/>
                <a:ext cx="48" cy="24"/>
              </a:xfrm>
              <a:custGeom>
                <a:avLst/>
                <a:gdLst>
                  <a:gd name="T0" fmla="*/ 0 w 48"/>
                  <a:gd name="T1" fmla="*/ 24 h 24"/>
                  <a:gd name="T2" fmla="*/ 0 w 48"/>
                  <a:gd name="T3" fmla="*/ 8 h 24"/>
                  <a:gd name="T4" fmla="*/ 40 w 48"/>
                  <a:gd name="T5" fmla="*/ 0 h 24"/>
                  <a:gd name="T6" fmla="*/ 48 w 48"/>
                  <a:gd name="T7" fmla="*/ 16 h 24"/>
                  <a:gd name="T8" fmla="*/ 0 w 48"/>
                  <a:gd name="T9" fmla="*/ 24 h 24"/>
                  <a:gd name="T10" fmla="*/ 0 w 48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4"/>
                  <a:gd name="T20" fmla="*/ 48 w 48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4">
                    <a:moveTo>
                      <a:pt x="0" y="24"/>
                    </a:moveTo>
                    <a:lnTo>
                      <a:pt x="0" y="8"/>
                    </a:lnTo>
                    <a:lnTo>
                      <a:pt x="40" y="0"/>
                    </a:lnTo>
                    <a:lnTo>
                      <a:pt x="48" y="16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3" name="Freeform 135"/>
              <p:cNvSpPr>
                <a:spLocks/>
              </p:cNvSpPr>
              <p:nvPr/>
            </p:nvSpPr>
            <p:spPr bwMode="auto">
              <a:xfrm>
                <a:off x="4032" y="3736"/>
                <a:ext cx="40" cy="32"/>
              </a:xfrm>
              <a:custGeom>
                <a:avLst/>
                <a:gdLst>
                  <a:gd name="T0" fmla="*/ 8 w 40"/>
                  <a:gd name="T1" fmla="*/ 32 h 32"/>
                  <a:gd name="T2" fmla="*/ 0 w 40"/>
                  <a:gd name="T3" fmla="*/ 16 h 32"/>
                  <a:gd name="T4" fmla="*/ 32 w 40"/>
                  <a:gd name="T5" fmla="*/ 0 h 32"/>
                  <a:gd name="T6" fmla="*/ 40 w 40"/>
                  <a:gd name="T7" fmla="*/ 16 h 32"/>
                  <a:gd name="T8" fmla="*/ 8 w 40"/>
                  <a:gd name="T9" fmla="*/ 32 h 32"/>
                  <a:gd name="T10" fmla="*/ 8 w 40"/>
                  <a:gd name="T11" fmla="*/ 32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32"/>
                  <a:gd name="T20" fmla="*/ 40 w 40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32">
                    <a:moveTo>
                      <a:pt x="8" y="32"/>
                    </a:moveTo>
                    <a:lnTo>
                      <a:pt x="0" y="16"/>
                    </a:lnTo>
                    <a:lnTo>
                      <a:pt x="32" y="0"/>
                    </a:lnTo>
                    <a:lnTo>
                      <a:pt x="40" y="16"/>
                    </a:lnTo>
                    <a:lnTo>
                      <a:pt x="8" y="32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4" name="Freeform 136"/>
              <p:cNvSpPr>
                <a:spLocks/>
              </p:cNvSpPr>
              <p:nvPr/>
            </p:nvSpPr>
            <p:spPr bwMode="auto">
              <a:xfrm>
                <a:off x="4064" y="3720"/>
                <a:ext cx="40" cy="32"/>
              </a:xfrm>
              <a:custGeom>
                <a:avLst/>
                <a:gdLst>
                  <a:gd name="T0" fmla="*/ 8 w 40"/>
                  <a:gd name="T1" fmla="*/ 32 h 32"/>
                  <a:gd name="T2" fmla="*/ 0 w 40"/>
                  <a:gd name="T3" fmla="*/ 16 h 32"/>
                  <a:gd name="T4" fmla="*/ 32 w 40"/>
                  <a:gd name="T5" fmla="*/ 0 h 32"/>
                  <a:gd name="T6" fmla="*/ 40 w 40"/>
                  <a:gd name="T7" fmla="*/ 8 h 32"/>
                  <a:gd name="T8" fmla="*/ 8 w 40"/>
                  <a:gd name="T9" fmla="*/ 32 h 32"/>
                  <a:gd name="T10" fmla="*/ 8 w 40"/>
                  <a:gd name="T11" fmla="*/ 32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32"/>
                  <a:gd name="T20" fmla="*/ 40 w 40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32">
                    <a:moveTo>
                      <a:pt x="8" y="32"/>
                    </a:moveTo>
                    <a:lnTo>
                      <a:pt x="0" y="16"/>
                    </a:lnTo>
                    <a:lnTo>
                      <a:pt x="32" y="0"/>
                    </a:lnTo>
                    <a:lnTo>
                      <a:pt x="40" y="8"/>
                    </a:lnTo>
                    <a:lnTo>
                      <a:pt x="8" y="32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5" name="Freeform 137"/>
              <p:cNvSpPr>
                <a:spLocks/>
              </p:cNvSpPr>
              <p:nvPr/>
            </p:nvSpPr>
            <p:spPr bwMode="auto">
              <a:xfrm>
                <a:off x="4088" y="3704"/>
                <a:ext cx="40" cy="24"/>
              </a:xfrm>
              <a:custGeom>
                <a:avLst/>
                <a:gdLst>
                  <a:gd name="T0" fmla="*/ 16 w 40"/>
                  <a:gd name="T1" fmla="*/ 24 h 24"/>
                  <a:gd name="T2" fmla="*/ 0 w 40"/>
                  <a:gd name="T3" fmla="*/ 16 h 24"/>
                  <a:gd name="T4" fmla="*/ 32 w 40"/>
                  <a:gd name="T5" fmla="*/ 0 h 24"/>
                  <a:gd name="T6" fmla="*/ 40 w 40"/>
                  <a:gd name="T7" fmla="*/ 8 h 24"/>
                  <a:gd name="T8" fmla="*/ 16 w 40"/>
                  <a:gd name="T9" fmla="*/ 24 h 24"/>
                  <a:gd name="T10" fmla="*/ 16 w 40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24"/>
                  <a:gd name="T20" fmla="*/ 40 w 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24">
                    <a:moveTo>
                      <a:pt x="16" y="24"/>
                    </a:moveTo>
                    <a:lnTo>
                      <a:pt x="0" y="16"/>
                    </a:lnTo>
                    <a:lnTo>
                      <a:pt x="32" y="0"/>
                    </a:lnTo>
                    <a:lnTo>
                      <a:pt x="40" y="8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6" name="Freeform 138"/>
              <p:cNvSpPr>
                <a:spLocks/>
              </p:cNvSpPr>
              <p:nvPr/>
            </p:nvSpPr>
            <p:spPr bwMode="auto">
              <a:xfrm>
                <a:off x="4112" y="3680"/>
                <a:ext cx="32" cy="32"/>
              </a:xfrm>
              <a:custGeom>
                <a:avLst/>
                <a:gdLst>
                  <a:gd name="T0" fmla="*/ 16 w 32"/>
                  <a:gd name="T1" fmla="*/ 32 h 32"/>
                  <a:gd name="T2" fmla="*/ 0 w 32"/>
                  <a:gd name="T3" fmla="*/ 24 h 32"/>
                  <a:gd name="T4" fmla="*/ 16 w 32"/>
                  <a:gd name="T5" fmla="*/ 0 h 32"/>
                  <a:gd name="T6" fmla="*/ 32 w 32"/>
                  <a:gd name="T7" fmla="*/ 8 h 32"/>
                  <a:gd name="T8" fmla="*/ 16 w 32"/>
                  <a:gd name="T9" fmla="*/ 32 h 32"/>
                  <a:gd name="T10" fmla="*/ 16 w 32"/>
                  <a:gd name="T11" fmla="*/ 32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16" y="32"/>
                    </a:moveTo>
                    <a:lnTo>
                      <a:pt x="0" y="24"/>
                    </a:lnTo>
                    <a:lnTo>
                      <a:pt x="16" y="0"/>
                    </a:lnTo>
                    <a:lnTo>
                      <a:pt x="32" y="8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7" name="Freeform 139"/>
              <p:cNvSpPr>
                <a:spLocks/>
              </p:cNvSpPr>
              <p:nvPr/>
            </p:nvSpPr>
            <p:spPr bwMode="auto">
              <a:xfrm>
                <a:off x="4128" y="3656"/>
                <a:ext cx="16" cy="32"/>
              </a:xfrm>
              <a:custGeom>
                <a:avLst/>
                <a:gdLst>
                  <a:gd name="T0" fmla="*/ 16 w 16"/>
                  <a:gd name="T1" fmla="*/ 32 h 32"/>
                  <a:gd name="T2" fmla="*/ 0 w 16"/>
                  <a:gd name="T3" fmla="*/ 24 h 32"/>
                  <a:gd name="T4" fmla="*/ 0 w 16"/>
                  <a:gd name="T5" fmla="*/ 0 h 32"/>
                  <a:gd name="T6" fmla="*/ 16 w 16"/>
                  <a:gd name="T7" fmla="*/ 0 h 32"/>
                  <a:gd name="T8" fmla="*/ 16 w 16"/>
                  <a:gd name="T9" fmla="*/ 32 h 32"/>
                  <a:gd name="T10" fmla="*/ 16 w 16"/>
                  <a:gd name="T11" fmla="*/ 32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32"/>
                  <a:gd name="T20" fmla="*/ 16 w 16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32">
                    <a:moveTo>
                      <a:pt x="16" y="32"/>
                    </a:moveTo>
                    <a:lnTo>
                      <a:pt x="0" y="24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8" name="Freeform 140"/>
              <p:cNvSpPr>
                <a:spLocks/>
              </p:cNvSpPr>
              <p:nvPr/>
            </p:nvSpPr>
            <p:spPr bwMode="auto">
              <a:xfrm>
                <a:off x="4128" y="3624"/>
                <a:ext cx="16" cy="32"/>
              </a:xfrm>
              <a:custGeom>
                <a:avLst/>
                <a:gdLst>
                  <a:gd name="T0" fmla="*/ 16 w 16"/>
                  <a:gd name="T1" fmla="*/ 32 h 32"/>
                  <a:gd name="T2" fmla="*/ 0 w 16"/>
                  <a:gd name="T3" fmla="*/ 32 h 32"/>
                  <a:gd name="T4" fmla="*/ 0 w 16"/>
                  <a:gd name="T5" fmla="*/ 8 h 32"/>
                  <a:gd name="T6" fmla="*/ 16 w 16"/>
                  <a:gd name="T7" fmla="*/ 0 h 32"/>
                  <a:gd name="T8" fmla="*/ 16 w 16"/>
                  <a:gd name="T9" fmla="*/ 32 h 32"/>
                  <a:gd name="T10" fmla="*/ 16 w 16"/>
                  <a:gd name="T11" fmla="*/ 32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32"/>
                  <a:gd name="T20" fmla="*/ 16 w 16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32">
                    <a:moveTo>
                      <a:pt x="16" y="32"/>
                    </a:moveTo>
                    <a:lnTo>
                      <a:pt x="0" y="32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9" name="Freeform 141"/>
              <p:cNvSpPr>
                <a:spLocks/>
              </p:cNvSpPr>
              <p:nvPr/>
            </p:nvSpPr>
            <p:spPr bwMode="auto">
              <a:xfrm>
                <a:off x="4112" y="3600"/>
                <a:ext cx="32" cy="32"/>
              </a:xfrm>
              <a:custGeom>
                <a:avLst/>
                <a:gdLst>
                  <a:gd name="T0" fmla="*/ 32 w 32"/>
                  <a:gd name="T1" fmla="*/ 24 h 32"/>
                  <a:gd name="T2" fmla="*/ 16 w 32"/>
                  <a:gd name="T3" fmla="*/ 32 h 32"/>
                  <a:gd name="T4" fmla="*/ 0 w 32"/>
                  <a:gd name="T5" fmla="*/ 0 h 32"/>
                  <a:gd name="T6" fmla="*/ 16 w 32"/>
                  <a:gd name="T7" fmla="*/ 0 h 32"/>
                  <a:gd name="T8" fmla="*/ 32 w 32"/>
                  <a:gd name="T9" fmla="*/ 24 h 32"/>
                  <a:gd name="T10" fmla="*/ 32 w 32"/>
                  <a:gd name="T11" fmla="*/ 24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32" y="24"/>
                    </a:moveTo>
                    <a:lnTo>
                      <a:pt x="16" y="32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32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0" name="Freeform 142"/>
              <p:cNvSpPr>
                <a:spLocks/>
              </p:cNvSpPr>
              <p:nvPr/>
            </p:nvSpPr>
            <p:spPr bwMode="auto">
              <a:xfrm>
                <a:off x="4088" y="3568"/>
                <a:ext cx="40" cy="40"/>
              </a:xfrm>
              <a:custGeom>
                <a:avLst/>
                <a:gdLst>
                  <a:gd name="T0" fmla="*/ 40 w 40"/>
                  <a:gd name="T1" fmla="*/ 32 h 40"/>
                  <a:gd name="T2" fmla="*/ 24 w 40"/>
                  <a:gd name="T3" fmla="*/ 40 h 40"/>
                  <a:gd name="T4" fmla="*/ 0 w 40"/>
                  <a:gd name="T5" fmla="*/ 8 h 40"/>
                  <a:gd name="T6" fmla="*/ 16 w 40"/>
                  <a:gd name="T7" fmla="*/ 0 h 40"/>
                  <a:gd name="T8" fmla="*/ 40 w 40"/>
                  <a:gd name="T9" fmla="*/ 24 h 40"/>
                  <a:gd name="T10" fmla="*/ 40 w 40"/>
                  <a:gd name="T11" fmla="*/ 32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40"/>
                  <a:gd name="T20" fmla="*/ 40 w 40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40">
                    <a:moveTo>
                      <a:pt x="40" y="32"/>
                    </a:moveTo>
                    <a:lnTo>
                      <a:pt x="24" y="40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40" y="24"/>
                    </a:lnTo>
                    <a:lnTo>
                      <a:pt x="40" y="32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1" name="Freeform 143"/>
              <p:cNvSpPr>
                <a:spLocks/>
              </p:cNvSpPr>
              <p:nvPr/>
            </p:nvSpPr>
            <p:spPr bwMode="auto">
              <a:xfrm>
                <a:off x="4064" y="3544"/>
                <a:ext cx="40" cy="32"/>
              </a:xfrm>
              <a:custGeom>
                <a:avLst/>
                <a:gdLst>
                  <a:gd name="T0" fmla="*/ 40 w 40"/>
                  <a:gd name="T1" fmla="*/ 24 h 32"/>
                  <a:gd name="T2" fmla="*/ 24 w 40"/>
                  <a:gd name="T3" fmla="*/ 32 h 32"/>
                  <a:gd name="T4" fmla="*/ 0 w 40"/>
                  <a:gd name="T5" fmla="*/ 16 h 32"/>
                  <a:gd name="T6" fmla="*/ 8 w 40"/>
                  <a:gd name="T7" fmla="*/ 0 h 32"/>
                  <a:gd name="T8" fmla="*/ 40 w 40"/>
                  <a:gd name="T9" fmla="*/ 24 h 32"/>
                  <a:gd name="T10" fmla="*/ 40 w 40"/>
                  <a:gd name="T11" fmla="*/ 24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32"/>
                  <a:gd name="T20" fmla="*/ 40 w 40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32">
                    <a:moveTo>
                      <a:pt x="40" y="24"/>
                    </a:moveTo>
                    <a:lnTo>
                      <a:pt x="24" y="32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40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2" name="Freeform 144"/>
              <p:cNvSpPr>
                <a:spLocks/>
              </p:cNvSpPr>
              <p:nvPr/>
            </p:nvSpPr>
            <p:spPr bwMode="auto">
              <a:xfrm>
                <a:off x="4024" y="3528"/>
                <a:ext cx="48" cy="32"/>
              </a:xfrm>
              <a:custGeom>
                <a:avLst/>
                <a:gdLst>
                  <a:gd name="T0" fmla="*/ 48 w 48"/>
                  <a:gd name="T1" fmla="*/ 16 h 32"/>
                  <a:gd name="T2" fmla="*/ 40 w 48"/>
                  <a:gd name="T3" fmla="*/ 32 h 32"/>
                  <a:gd name="T4" fmla="*/ 0 w 48"/>
                  <a:gd name="T5" fmla="*/ 8 h 32"/>
                  <a:gd name="T6" fmla="*/ 8 w 48"/>
                  <a:gd name="T7" fmla="*/ 0 h 32"/>
                  <a:gd name="T8" fmla="*/ 48 w 48"/>
                  <a:gd name="T9" fmla="*/ 16 h 32"/>
                  <a:gd name="T10" fmla="*/ 48 w 48"/>
                  <a:gd name="T11" fmla="*/ 16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32"/>
                  <a:gd name="T20" fmla="*/ 48 w 48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32">
                    <a:moveTo>
                      <a:pt x="48" y="16"/>
                    </a:moveTo>
                    <a:lnTo>
                      <a:pt x="40" y="32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4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3" name="Freeform 145"/>
              <p:cNvSpPr>
                <a:spLocks/>
              </p:cNvSpPr>
              <p:nvPr/>
            </p:nvSpPr>
            <p:spPr bwMode="auto">
              <a:xfrm>
                <a:off x="3992" y="3512"/>
                <a:ext cx="40" cy="24"/>
              </a:xfrm>
              <a:custGeom>
                <a:avLst/>
                <a:gdLst>
                  <a:gd name="T0" fmla="*/ 40 w 40"/>
                  <a:gd name="T1" fmla="*/ 16 h 24"/>
                  <a:gd name="T2" fmla="*/ 32 w 40"/>
                  <a:gd name="T3" fmla="*/ 24 h 24"/>
                  <a:gd name="T4" fmla="*/ 0 w 40"/>
                  <a:gd name="T5" fmla="*/ 16 h 24"/>
                  <a:gd name="T6" fmla="*/ 0 w 40"/>
                  <a:gd name="T7" fmla="*/ 0 h 24"/>
                  <a:gd name="T8" fmla="*/ 40 w 40"/>
                  <a:gd name="T9" fmla="*/ 8 h 24"/>
                  <a:gd name="T10" fmla="*/ 40 w 40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24"/>
                  <a:gd name="T20" fmla="*/ 40 w 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24">
                    <a:moveTo>
                      <a:pt x="40" y="16"/>
                    </a:moveTo>
                    <a:lnTo>
                      <a:pt x="32" y="24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40" y="8"/>
                    </a:lnTo>
                    <a:lnTo>
                      <a:pt x="4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4" name="Freeform 146"/>
              <p:cNvSpPr>
                <a:spLocks/>
              </p:cNvSpPr>
              <p:nvPr/>
            </p:nvSpPr>
            <p:spPr bwMode="auto">
              <a:xfrm>
                <a:off x="3944" y="3504"/>
                <a:ext cx="48" cy="24"/>
              </a:xfrm>
              <a:custGeom>
                <a:avLst/>
                <a:gdLst>
                  <a:gd name="T0" fmla="*/ 48 w 48"/>
                  <a:gd name="T1" fmla="*/ 8 h 24"/>
                  <a:gd name="T2" fmla="*/ 48 w 48"/>
                  <a:gd name="T3" fmla="*/ 24 h 24"/>
                  <a:gd name="T4" fmla="*/ 0 w 48"/>
                  <a:gd name="T5" fmla="*/ 16 h 24"/>
                  <a:gd name="T6" fmla="*/ 8 w 48"/>
                  <a:gd name="T7" fmla="*/ 0 h 24"/>
                  <a:gd name="T8" fmla="*/ 48 w 48"/>
                  <a:gd name="T9" fmla="*/ 8 h 24"/>
                  <a:gd name="T10" fmla="*/ 48 w 48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4"/>
                  <a:gd name="T20" fmla="*/ 48 w 48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4">
                    <a:moveTo>
                      <a:pt x="48" y="8"/>
                    </a:moveTo>
                    <a:lnTo>
                      <a:pt x="48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48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5" name="Freeform 147"/>
              <p:cNvSpPr>
                <a:spLocks/>
              </p:cNvSpPr>
              <p:nvPr/>
            </p:nvSpPr>
            <p:spPr bwMode="auto">
              <a:xfrm>
                <a:off x="3896" y="3504"/>
                <a:ext cx="56" cy="16"/>
              </a:xfrm>
              <a:custGeom>
                <a:avLst/>
                <a:gdLst>
                  <a:gd name="T0" fmla="*/ 56 w 56"/>
                  <a:gd name="T1" fmla="*/ 0 h 16"/>
                  <a:gd name="T2" fmla="*/ 56 w 56"/>
                  <a:gd name="T3" fmla="*/ 16 h 16"/>
                  <a:gd name="T4" fmla="*/ 0 w 56"/>
                  <a:gd name="T5" fmla="*/ 16 h 16"/>
                  <a:gd name="T6" fmla="*/ 8 w 56"/>
                  <a:gd name="T7" fmla="*/ 0 h 16"/>
                  <a:gd name="T8" fmla="*/ 56 w 56"/>
                  <a:gd name="T9" fmla="*/ 0 h 16"/>
                  <a:gd name="T10" fmla="*/ 56 w 5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"/>
                  <a:gd name="T19" fmla="*/ 0 h 16"/>
                  <a:gd name="T20" fmla="*/ 56 w 5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" h="16">
                    <a:moveTo>
                      <a:pt x="56" y="0"/>
                    </a:moveTo>
                    <a:lnTo>
                      <a:pt x="56" y="16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6" name="Freeform 148"/>
              <p:cNvSpPr>
                <a:spLocks/>
              </p:cNvSpPr>
              <p:nvPr/>
            </p:nvSpPr>
            <p:spPr bwMode="auto">
              <a:xfrm>
                <a:off x="3848" y="3504"/>
                <a:ext cx="56" cy="16"/>
              </a:xfrm>
              <a:custGeom>
                <a:avLst/>
                <a:gdLst>
                  <a:gd name="T0" fmla="*/ 56 w 56"/>
                  <a:gd name="T1" fmla="*/ 0 h 16"/>
                  <a:gd name="T2" fmla="*/ 56 w 56"/>
                  <a:gd name="T3" fmla="*/ 16 h 16"/>
                  <a:gd name="T4" fmla="*/ 0 w 56"/>
                  <a:gd name="T5" fmla="*/ 16 h 16"/>
                  <a:gd name="T6" fmla="*/ 0 w 56"/>
                  <a:gd name="T7" fmla="*/ 0 h 16"/>
                  <a:gd name="T8" fmla="*/ 48 w 56"/>
                  <a:gd name="T9" fmla="*/ 0 h 16"/>
                  <a:gd name="T10" fmla="*/ 56 w 5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"/>
                  <a:gd name="T19" fmla="*/ 0 h 16"/>
                  <a:gd name="T20" fmla="*/ 56 w 5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" h="16">
                    <a:moveTo>
                      <a:pt x="56" y="0"/>
                    </a:moveTo>
                    <a:lnTo>
                      <a:pt x="56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7" name="Freeform 149"/>
              <p:cNvSpPr>
                <a:spLocks/>
              </p:cNvSpPr>
              <p:nvPr/>
            </p:nvSpPr>
            <p:spPr bwMode="auto">
              <a:xfrm>
                <a:off x="3792" y="3504"/>
                <a:ext cx="56" cy="24"/>
              </a:xfrm>
              <a:custGeom>
                <a:avLst/>
                <a:gdLst>
                  <a:gd name="T0" fmla="*/ 56 w 56"/>
                  <a:gd name="T1" fmla="*/ 0 h 24"/>
                  <a:gd name="T2" fmla="*/ 56 w 56"/>
                  <a:gd name="T3" fmla="*/ 16 h 24"/>
                  <a:gd name="T4" fmla="*/ 0 w 56"/>
                  <a:gd name="T5" fmla="*/ 24 h 24"/>
                  <a:gd name="T6" fmla="*/ 0 w 56"/>
                  <a:gd name="T7" fmla="*/ 8 h 24"/>
                  <a:gd name="T8" fmla="*/ 48 w 56"/>
                  <a:gd name="T9" fmla="*/ 0 h 24"/>
                  <a:gd name="T10" fmla="*/ 56 w 5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"/>
                  <a:gd name="T19" fmla="*/ 0 h 24"/>
                  <a:gd name="T20" fmla="*/ 56 w 5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" h="24">
                    <a:moveTo>
                      <a:pt x="56" y="0"/>
                    </a:moveTo>
                    <a:lnTo>
                      <a:pt x="56" y="16"/>
                    </a:lnTo>
                    <a:lnTo>
                      <a:pt x="0" y="24"/>
                    </a:lnTo>
                    <a:lnTo>
                      <a:pt x="0" y="8"/>
                    </a:lnTo>
                    <a:lnTo>
                      <a:pt x="48" y="0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8" name="Freeform 150"/>
              <p:cNvSpPr>
                <a:spLocks/>
              </p:cNvSpPr>
              <p:nvPr/>
            </p:nvSpPr>
            <p:spPr bwMode="auto">
              <a:xfrm>
                <a:off x="3744" y="3512"/>
                <a:ext cx="48" cy="24"/>
              </a:xfrm>
              <a:custGeom>
                <a:avLst/>
                <a:gdLst>
                  <a:gd name="T0" fmla="*/ 48 w 48"/>
                  <a:gd name="T1" fmla="*/ 0 h 24"/>
                  <a:gd name="T2" fmla="*/ 48 w 48"/>
                  <a:gd name="T3" fmla="*/ 16 h 24"/>
                  <a:gd name="T4" fmla="*/ 8 w 48"/>
                  <a:gd name="T5" fmla="*/ 24 h 24"/>
                  <a:gd name="T6" fmla="*/ 0 w 48"/>
                  <a:gd name="T7" fmla="*/ 8 h 24"/>
                  <a:gd name="T8" fmla="*/ 40 w 48"/>
                  <a:gd name="T9" fmla="*/ 0 h 24"/>
                  <a:gd name="T10" fmla="*/ 48 w 48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4"/>
                  <a:gd name="T20" fmla="*/ 48 w 48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4">
                    <a:moveTo>
                      <a:pt x="48" y="0"/>
                    </a:moveTo>
                    <a:lnTo>
                      <a:pt x="48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40" y="0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9" name="Freeform 151"/>
              <p:cNvSpPr>
                <a:spLocks/>
              </p:cNvSpPr>
              <p:nvPr/>
            </p:nvSpPr>
            <p:spPr bwMode="auto">
              <a:xfrm>
                <a:off x="3704" y="3520"/>
                <a:ext cx="48" cy="40"/>
              </a:xfrm>
              <a:custGeom>
                <a:avLst/>
                <a:gdLst>
                  <a:gd name="T0" fmla="*/ 40 w 48"/>
                  <a:gd name="T1" fmla="*/ 0 h 40"/>
                  <a:gd name="T2" fmla="*/ 48 w 48"/>
                  <a:gd name="T3" fmla="*/ 16 h 40"/>
                  <a:gd name="T4" fmla="*/ 0 w 48"/>
                  <a:gd name="T5" fmla="*/ 40 h 40"/>
                  <a:gd name="T6" fmla="*/ 0 w 48"/>
                  <a:gd name="T7" fmla="*/ 24 h 40"/>
                  <a:gd name="T8" fmla="*/ 40 w 48"/>
                  <a:gd name="T9" fmla="*/ 8 h 40"/>
                  <a:gd name="T10" fmla="*/ 40 w 48"/>
                  <a:gd name="T11" fmla="*/ 0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40"/>
                  <a:gd name="T20" fmla="*/ 48 w 48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40">
                    <a:moveTo>
                      <a:pt x="40" y="0"/>
                    </a:moveTo>
                    <a:lnTo>
                      <a:pt x="48" y="1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40" y="8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0" name="Freeform 152"/>
              <p:cNvSpPr>
                <a:spLocks/>
              </p:cNvSpPr>
              <p:nvPr/>
            </p:nvSpPr>
            <p:spPr bwMode="auto">
              <a:xfrm>
                <a:off x="3672" y="3544"/>
                <a:ext cx="40" cy="32"/>
              </a:xfrm>
              <a:custGeom>
                <a:avLst/>
                <a:gdLst>
                  <a:gd name="T0" fmla="*/ 32 w 40"/>
                  <a:gd name="T1" fmla="*/ 0 h 32"/>
                  <a:gd name="T2" fmla="*/ 40 w 40"/>
                  <a:gd name="T3" fmla="*/ 16 h 32"/>
                  <a:gd name="T4" fmla="*/ 8 w 40"/>
                  <a:gd name="T5" fmla="*/ 32 h 32"/>
                  <a:gd name="T6" fmla="*/ 0 w 40"/>
                  <a:gd name="T7" fmla="*/ 24 h 32"/>
                  <a:gd name="T8" fmla="*/ 24 w 40"/>
                  <a:gd name="T9" fmla="*/ 0 h 32"/>
                  <a:gd name="T10" fmla="*/ 32 w 40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32"/>
                  <a:gd name="T20" fmla="*/ 40 w 40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32">
                    <a:moveTo>
                      <a:pt x="32" y="0"/>
                    </a:moveTo>
                    <a:lnTo>
                      <a:pt x="40" y="16"/>
                    </a:lnTo>
                    <a:lnTo>
                      <a:pt x="8" y="32"/>
                    </a:lnTo>
                    <a:lnTo>
                      <a:pt x="0" y="24"/>
                    </a:lnTo>
                    <a:lnTo>
                      <a:pt x="24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1" name="Freeform 153"/>
              <p:cNvSpPr>
                <a:spLocks/>
              </p:cNvSpPr>
              <p:nvPr/>
            </p:nvSpPr>
            <p:spPr bwMode="auto">
              <a:xfrm>
                <a:off x="3640" y="3568"/>
                <a:ext cx="40" cy="40"/>
              </a:xfrm>
              <a:custGeom>
                <a:avLst/>
                <a:gdLst>
                  <a:gd name="T0" fmla="*/ 32 w 40"/>
                  <a:gd name="T1" fmla="*/ 0 h 40"/>
                  <a:gd name="T2" fmla="*/ 40 w 40"/>
                  <a:gd name="T3" fmla="*/ 8 h 40"/>
                  <a:gd name="T4" fmla="*/ 8 w 40"/>
                  <a:gd name="T5" fmla="*/ 40 h 40"/>
                  <a:gd name="T6" fmla="*/ 0 w 40"/>
                  <a:gd name="T7" fmla="*/ 24 h 40"/>
                  <a:gd name="T8" fmla="*/ 24 w 40"/>
                  <a:gd name="T9" fmla="*/ 0 h 40"/>
                  <a:gd name="T10" fmla="*/ 32 w 40"/>
                  <a:gd name="T11" fmla="*/ 0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40"/>
                  <a:gd name="T20" fmla="*/ 40 w 40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40">
                    <a:moveTo>
                      <a:pt x="32" y="0"/>
                    </a:moveTo>
                    <a:lnTo>
                      <a:pt x="40" y="8"/>
                    </a:lnTo>
                    <a:lnTo>
                      <a:pt x="8" y="40"/>
                    </a:lnTo>
                    <a:lnTo>
                      <a:pt x="0" y="24"/>
                    </a:lnTo>
                    <a:lnTo>
                      <a:pt x="24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2" name="Freeform 154"/>
              <p:cNvSpPr>
                <a:spLocks/>
              </p:cNvSpPr>
              <p:nvPr/>
            </p:nvSpPr>
            <p:spPr bwMode="auto">
              <a:xfrm>
                <a:off x="3624" y="3592"/>
                <a:ext cx="24" cy="40"/>
              </a:xfrm>
              <a:custGeom>
                <a:avLst/>
                <a:gdLst>
                  <a:gd name="T0" fmla="*/ 16 w 24"/>
                  <a:gd name="T1" fmla="*/ 0 h 40"/>
                  <a:gd name="T2" fmla="*/ 24 w 24"/>
                  <a:gd name="T3" fmla="*/ 8 h 40"/>
                  <a:gd name="T4" fmla="*/ 16 w 24"/>
                  <a:gd name="T5" fmla="*/ 40 h 40"/>
                  <a:gd name="T6" fmla="*/ 0 w 24"/>
                  <a:gd name="T7" fmla="*/ 32 h 40"/>
                  <a:gd name="T8" fmla="*/ 8 w 24"/>
                  <a:gd name="T9" fmla="*/ 8 h 40"/>
                  <a:gd name="T10" fmla="*/ 16 w 24"/>
                  <a:gd name="T11" fmla="*/ 0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40"/>
                  <a:gd name="T20" fmla="*/ 24 w 24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40">
                    <a:moveTo>
                      <a:pt x="16" y="0"/>
                    </a:moveTo>
                    <a:lnTo>
                      <a:pt x="24" y="8"/>
                    </a:lnTo>
                    <a:lnTo>
                      <a:pt x="16" y="40"/>
                    </a:lnTo>
                    <a:lnTo>
                      <a:pt x="0" y="32"/>
                    </a:lnTo>
                    <a:lnTo>
                      <a:pt x="8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3" name="Freeform 155"/>
              <p:cNvSpPr>
                <a:spLocks/>
              </p:cNvSpPr>
              <p:nvPr/>
            </p:nvSpPr>
            <p:spPr bwMode="auto">
              <a:xfrm>
                <a:off x="3616" y="3624"/>
                <a:ext cx="24" cy="32"/>
              </a:xfrm>
              <a:custGeom>
                <a:avLst/>
                <a:gdLst>
                  <a:gd name="T0" fmla="*/ 8 w 24"/>
                  <a:gd name="T1" fmla="*/ 0 h 32"/>
                  <a:gd name="T2" fmla="*/ 24 w 24"/>
                  <a:gd name="T3" fmla="*/ 8 h 32"/>
                  <a:gd name="T4" fmla="*/ 16 w 24"/>
                  <a:gd name="T5" fmla="*/ 32 h 32"/>
                  <a:gd name="T6" fmla="*/ 0 w 24"/>
                  <a:gd name="T7" fmla="*/ 32 h 32"/>
                  <a:gd name="T8" fmla="*/ 8 w 24"/>
                  <a:gd name="T9" fmla="*/ 0 h 32"/>
                  <a:gd name="T10" fmla="*/ 8 w 24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32"/>
                  <a:gd name="T20" fmla="*/ 24 w 24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32">
                    <a:moveTo>
                      <a:pt x="8" y="0"/>
                    </a:moveTo>
                    <a:lnTo>
                      <a:pt x="24" y="8"/>
                    </a:lnTo>
                    <a:lnTo>
                      <a:pt x="16" y="32"/>
                    </a:lnTo>
                    <a:lnTo>
                      <a:pt x="0" y="3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4" name="Freeform 156"/>
              <p:cNvSpPr>
                <a:spLocks/>
              </p:cNvSpPr>
              <p:nvPr/>
            </p:nvSpPr>
            <p:spPr bwMode="auto">
              <a:xfrm>
                <a:off x="3616" y="3656"/>
                <a:ext cx="24" cy="40"/>
              </a:xfrm>
              <a:custGeom>
                <a:avLst/>
                <a:gdLst>
                  <a:gd name="T0" fmla="*/ 0 w 24"/>
                  <a:gd name="T1" fmla="*/ 0 h 40"/>
                  <a:gd name="T2" fmla="*/ 16 w 24"/>
                  <a:gd name="T3" fmla="*/ 0 h 40"/>
                  <a:gd name="T4" fmla="*/ 24 w 24"/>
                  <a:gd name="T5" fmla="*/ 32 h 40"/>
                  <a:gd name="T6" fmla="*/ 8 w 24"/>
                  <a:gd name="T7" fmla="*/ 40 h 40"/>
                  <a:gd name="T8" fmla="*/ 0 w 24"/>
                  <a:gd name="T9" fmla="*/ 0 h 40"/>
                  <a:gd name="T10" fmla="*/ 0 w 24"/>
                  <a:gd name="T11" fmla="*/ 0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40"/>
                  <a:gd name="T20" fmla="*/ 24 w 24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40">
                    <a:moveTo>
                      <a:pt x="0" y="0"/>
                    </a:moveTo>
                    <a:lnTo>
                      <a:pt x="16" y="0"/>
                    </a:lnTo>
                    <a:lnTo>
                      <a:pt x="24" y="32"/>
                    </a:lnTo>
                    <a:lnTo>
                      <a:pt x="8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5" name="Freeform 157"/>
              <p:cNvSpPr>
                <a:spLocks/>
              </p:cNvSpPr>
              <p:nvPr/>
            </p:nvSpPr>
            <p:spPr bwMode="auto">
              <a:xfrm>
                <a:off x="3624" y="3688"/>
                <a:ext cx="24" cy="32"/>
              </a:xfrm>
              <a:custGeom>
                <a:avLst/>
                <a:gdLst>
                  <a:gd name="T0" fmla="*/ 0 w 24"/>
                  <a:gd name="T1" fmla="*/ 8 h 32"/>
                  <a:gd name="T2" fmla="*/ 16 w 24"/>
                  <a:gd name="T3" fmla="*/ 0 h 32"/>
                  <a:gd name="T4" fmla="*/ 24 w 24"/>
                  <a:gd name="T5" fmla="*/ 32 h 32"/>
                  <a:gd name="T6" fmla="*/ 8 w 24"/>
                  <a:gd name="T7" fmla="*/ 32 h 32"/>
                  <a:gd name="T8" fmla="*/ 0 w 24"/>
                  <a:gd name="T9" fmla="*/ 8 h 32"/>
                  <a:gd name="T10" fmla="*/ 0 w 24"/>
                  <a:gd name="T11" fmla="*/ 8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32"/>
                  <a:gd name="T20" fmla="*/ 24 w 24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32">
                    <a:moveTo>
                      <a:pt x="0" y="8"/>
                    </a:moveTo>
                    <a:lnTo>
                      <a:pt x="16" y="0"/>
                    </a:lnTo>
                    <a:lnTo>
                      <a:pt x="24" y="32"/>
                    </a:lnTo>
                    <a:lnTo>
                      <a:pt x="8" y="32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6" name="Freeform 158"/>
              <p:cNvSpPr>
                <a:spLocks/>
              </p:cNvSpPr>
              <p:nvPr/>
            </p:nvSpPr>
            <p:spPr bwMode="auto">
              <a:xfrm>
                <a:off x="3632" y="3712"/>
                <a:ext cx="48" cy="48"/>
              </a:xfrm>
              <a:custGeom>
                <a:avLst/>
                <a:gdLst>
                  <a:gd name="T0" fmla="*/ 0 w 48"/>
                  <a:gd name="T1" fmla="*/ 8 h 48"/>
                  <a:gd name="T2" fmla="*/ 16 w 48"/>
                  <a:gd name="T3" fmla="*/ 0 h 48"/>
                  <a:gd name="T4" fmla="*/ 48 w 48"/>
                  <a:gd name="T5" fmla="*/ 32 h 48"/>
                  <a:gd name="T6" fmla="*/ 32 w 48"/>
                  <a:gd name="T7" fmla="*/ 48 h 48"/>
                  <a:gd name="T8" fmla="*/ 8 w 48"/>
                  <a:gd name="T9" fmla="*/ 16 h 48"/>
                  <a:gd name="T10" fmla="*/ 0 w 48"/>
                  <a:gd name="T11" fmla="*/ 8 h 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48"/>
                  <a:gd name="T20" fmla="*/ 48 w 48"/>
                  <a:gd name="T21" fmla="*/ 48 h 4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48">
                    <a:moveTo>
                      <a:pt x="0" y="8"/>
                    </a:moveTo>
                    <a:lnTo>
                      <a:pt x="16" y="0"/>
                    </a:lnTo>
                    <a:lnTo>
                      <a:pt x="48" y="32"/>
                    </a:lnTo>
                    <a:lnTo>
                      <a:pt x="32" y="48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7" name="Freeform 159"/>
              <p:cNvSpPr>
                <a:spLocks/>
              </p:cNvSpPr>
              <p:nvPr/>
            </p:nvSpPr>
            <p:spPr bwMode="auto">
              <a:xfrm>
                <a:off x="3664" y="3744"/>
                <a:ext cx="48" cy="40"/>
              </a:xfrm>
              <a:custGeom>
                <a:avLst/>
                <a:gdLst>
                  <a:gd name="T0" fmla="*/ 0 w 48"/>
                  <a:gd name="T1" fmla="*/ 16 h 40"/>
                  <a:gd name="T2" fmla="*/ 16 w 48"/>
                  <a:gd name="T3" fmla="*/ 0 h 40"/>
                  <a:gd name="T4" fmla="*/ 48 w 48"/>
                  <a:gd name="T5" fmla="*/ 24 h 40"/>
                  <a:gd name="T6" fmla="*/ 32 w 48"/>
                  <a:gd name="T7" fmla="*/ 40 h 40"/>
                  <a:gd name="T8" fmla="*/ 8 w 48"/>
                  <a:gd name="T9" fmla="*/ 16 h 40"/>
                  <a:gd name="T10" fmla="*/ 0 w 48"/>
                  <a:gd name="T11" fmla="*/ 16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40"/>
                  <a:gd name="T20" fmla="*/ 48 w 48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40">
                    <a:moveTo>
                      <a:pt x="0" y="16"/>
                    </a:moveTo>
                    <a:lnTo>
                      <a:pt x="16" y="0"/>
                    </a:lnTo>
                    <a:lnTo>
                      <a:pt x="48" y="24"/>
                    </a:lnTo>
                    <a:lnTo>
                      <a:pt x="32" y="4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8" name="Freeform 160"/>
              <p:cNvSpPr>
                <a:spLocks/>
              </p:cNvSpPr>
              <p:nvPr/>
            </p:nvSpPr>
            <p:spPr bwMode="auto">
              <a:xfrm>
                <a:off x="3696" y="3768"/>
                <a:ext cx="56" cy="40"/>
              </a:xfrm>
              <a:custGeom>
                <a:avLst/>
                <a:gdLst>
                  <a:gd name="T0" fmla="*/ 0 w 56"/>
                  <a:gd name="T1" fmla="*/ 16 h 40"/>
                  <a:gd name="T2" fmla="*/ 8 w 56"/>
                  <a:gd name="T3" fmla="*/ 0 h 40"/>
                  <a:gd name="T4" fmla="*/ 56 w 56"/>
                  <a:gd name="T5" fmla="*/ 24 h 40"/>
                  <a:gd name="T6" fmla="*/ 48 w 56"/>
                  <a:gd name="T7" fmla="*/ 40 h 40"/>
                  <a:gd name="T8" fmla="*/ 0 w 56"/>
                  <a:gd name="T9" fmla="*/ 16 h 40"/>
                  <a:gd name="T10" fmla="*/ 0 w 56"/>
                  <a:gd name="T11" fmla="*/ 16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"/>
                  <a:gd name="T19" fmla="*/ 0 h 40"/>
                  <a:gd name="T20" fmla="*/ 56 w 56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" h="40">
                    <a:moveTo>
                      <a:pt x="0" y="16"/>
                    </a:moveTo>
                    <a:lnTo>
                      <a:pt x="8" y="0"/>
                    </a:lnTo>
                    <a:lnTo>
                      <a:pt x="56" y="24"/>
                    </a:lnTo>
                    <a:lnTo>
                      <a:pt x="48" y="4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9" name="Freeform 161"/>
              <p:cNvSpPr>
                <a:spLocks/>
              </p:cNvSpPr>
              <p:nvPr/>
            </p:nvSpPr>
            <p:spPr bwMode="auto">
              <a:xfrm>
                <a:off x="3744" y="3792"/>
                <a:ext cx="48" cy="32"/>
              </a:xfrm>
              <a:custGeom>
                <a:avLst/>
                <a:gdLst>
                  <a:gd name="T0" fmla="*/ 0 w 48"/>
                  <a:gd name="T1" fmla="*/ 16 h 32"/>
                  <a:gd name="T2" fmla="*/ 8 w 48"/>
                  <a:gd name="T3" fmla="*/ 0 h 32"/>
                  <a:gd name="T4" fmla="*/ 48 w 48"/>
                  <a:gd name="T5" fmla="*/ 16 h 32"/>
                  <a:gd name="T6" fmla="*/ 40 w 48"/>
                  <a:gd name="T7" fmla="*/ 32 h 32"/>
                  <a:gd name="T8" fmla="*/ 0 w 48"/>
                  <a:gd name="T9" fmla="*/ 16 h 32"/>
                  <a:gd name="T10" fmla="*/ 0 w 48"/>
                  <a:gd name="T11" fmla="*/ 16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32"/>
                  <a:gd name="T20" fmla="*/ 48 w 48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32">
                    <a:moveTo>
                      <a:pt x="0" y="16"/>
                    </a:moveTo>
                    <a:lnTo>
                      <a:pt x="8" y="0"/>
                    </a:lnTo>
                    <a:lnTo>
                      <a:pt x="48" y="16"/>
                    </a:lnTo>
                    <a:lnTo>
                      <a:pt x="40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0" name="Freeform 162"/>
              <p:cNvSpPr>
                <a:spLocks/>
              </p:cNvSpPr>
              <p:nvPr/>
            </p:nvSpPr>
            <p:spPr bwMode="auto">
              <a:xfrm>
                <a:off x="3784" y="3808"/>
                <a:ext cx="64" cy="24"/>
              </a:xfrm>
              <a:custGeom>
                <a:avLst/>
                <a:gdLst>
                  <a:gd name="T0" fmla="*/ 0 w 64"/>
                  <a:gd name="T1" fmla="*/ 16 h 24"/>
                  <a:gd name="T2" fmla="*/ 8 w 64"/>
                  <a:gd name="T3" fmla="*/ 0 h 24"/>
                  <a:gd name="T4" fmla="*/ 64 w 64"/>
                  <a:gd name="T5" fmla="*/ 8 h 24"/>
                  <a:gd name="T6" fmla="*/ 56 w 64"/>
                  <a:gd name="T7" fmla="*/ 24 h 24"/>
                  <a:gd name="T8" fmla="*/ 8 w 64"/>
                  <a:gd name="T9" fmla="*/ 16 h 24"/>
                  <a:gd name="T10" fmla="*/ 0 w 64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4"/>
                  <a:gd name="T19" fmla="*/ 0 h 24"/>
                  <a:gd name="T20" fmla="*/ 64 w 6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4" h="24">
                    <a:moveTo>
                      <a:pt x="0" y="16"/>
                    </a:moveTo>
                    <a:lnTo>
                      <a:pt x="8" y="0"/>
                    </a:lnTo>
                    <a:lnTo>
                      <a:pt x="64" y="8"/>
                    </a:lnTo>
                    <a:lnTo>
                      <a:pt x="56" y="24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1" name="Freeform 163"/>
              <p:cNvSpPr>
                <a:spLocks/>
              </p:cNvSpPr>
              <p:nvPr/>
            </p:nvSpPr>
            <p:spPr bwMode="auto">
              <a:xfrm>
                <a:off x="3840" y="3816"/>
                <a:ext cx="72" cy="16"/>
              </a:xfrm>
              <a:custGeom>
                <a:avLst/>
                <a:gdLst>
                  <a:gd name="T0" fmla="*/ 0 w 72"/>
                  <a:gd name="T1" fmla="*/ 16 h 16"/>
                  <a:gd name="T2" fmla="*/ 8 w 72"/>
                  <a:gd name="T3" fmla="*/ 0 h 16"/>
                  <a:gd name="T4" fmla="*/ 72 w 72"/>
                  <a:gd name="T5" fmla="*/ 0 h 16"/>
                  <a:gd name="T6" fmla="*/ 64 w 72"/>
                  <a:gd name="T7" fmla="*/ 16 h 16"/>
                  <a:gd name="T8" fmla="*/ 8 w 72"/>
                  <a:gd name="T9" fmla="*/ 16 h 16"/>
                  <a:gd name="T10" fmla="*/ 0 w 72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16"/>
                  <a:gd name="T20" fmla="*/ 72 w 72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16">
                    <a:moveTo>
                      <a:pt x="0" y="16"/>
                    </a:moveTo>
                    <a:lnTo>
                      <a:pt x="8" y="0"/>
                    </a:lnTo>
                    <a:lnTo>
                      <a:pt x="72" y="0"/>
                    </a:lnTo>
                    <a:lnTo>
                      <a:pt x="64" y="16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2" name="Rectangle 164"/>
              <p:cNvSpPr>
                <a:spLocks noChangeArrowheads="1"/>
              </p:cNvSpPr>
              <p:nvPr/>
            </p:nvSpPr>
            <p:spPr bwMode="auto">
              <a:xfrm>
                <a:off x="3832" y="3376"/>
                <a:ext cx="64" cy="12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3" name="Freeform 165"/>
              <p:cNvSpPr>
                <a:spLocks/>
              </p:cNvSpPr>
              <p:nvPr/>
            </p:nvSpPr>
            <p:spPr bwMode="auto">
              <a:xfrm>
                <a:off x="3832" y="3376"/>
                <a:ext cx="64" cy="128"/>
              </a:xfrm>
              <a:custGeom>
                <a:avLst/>
                <a:gdLst>
                  <a:gd name="T0" fmla="*/ 0 w 64"/>
                  <a:gd name="T1" fmla="*/ 0 h 128"/>
                  <a:gd name="T2" fmla="*/ 64 w 64"/>
                  <a:gd name="T3" fmla="*/ 0 h 128"/>
                  <a:gd name="T4" fmla="*/ 64 w 64"/>
                  <a:gd name="T5" fmla="*/ 0 h 128"/>
                  <a:gd name="T6" fmla="*/ 64 w 64"/>
                  <a:gd name="T7" fmla="*/ 128 h 128"/>
                  <a:gd name="T8" fmla="*/ 64 w 64"/>
                  <a:gd name="T9" fmla="*/ 128 h 128"/>
                  <a:gd name="T10" fmla="*/ 0 w 64"/>
                  <a:gd name="T11" fmla="*/ 128 h 128"/>
                  <a:gd name="T12" fmla="*/ 0 w 64"/>
                  <a:gd name="T13" fmla="*/ 128 h 128"/>
                  <a:gd name="T14" fmla="*/ 0 w 64"/>
                  <a:gd name="T15" fmla="*/ 0 h 128"/>
                  <a:gd name="T16" fmla="*/ 0 w 64"/>
                  <a:gd name="T17" fmla="*/ 0 h 1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"/>
                  <a:gd name="T28" fmla="*/ 0 h 128"/>
                  <a:gd name="T29" fmla="*/ 64 w 64"/>
                  <a:gd name="T30" fmla="*/ 128 h 12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" h="128">
                    <a:moveTo>
                      <a:pt x="0" y="0"/>
                    </a:moveTo>
                    <a:lnTo>
                      <a:pt x="64" y="0"/>
                    </a:lnTo>
                    <a:lnTo>
                      <a:pt x="64" y="128"/>
                    </a:lnTo>
                    <a:lnTo>
                      <a:pt x="0" y="1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4" name="Freeform 166"/>
              <p:cNvSpPr>
                <a:spLocks/>
              </p:cNvSpPr>
              <p:nvPr/>
            </p:nvSpPr>
            <p:spPr bwMode="auto">
              <a:xfrm>
                <a:off x="4000" y="2472"/>
                <a:ext cx="728" cy="568"/>
              </a:xfrm>
              <a:custGeom>
                <a:avLst/>
                <a:gdLst>
                  <a:gd name="T0" fmla="*/ 0 w 728"/>
                  <a:gd name="T1" fmla="*/ 568 h 568"/>
                  <a:gd name="T2" fmla="*/ 0 w 728"/>
                  <a:gd name="T3" fmla="*/ 568 h 568"/>
                  <a:gd name="T4" fmla="*/ 0 w 728"/>
                  <a:gd name="T5" fmla="*/ 568 h 568"/>
                  <a:gd name="T6" fmla="*/ 16 w 728"/>
                  <a:gd name="T7" fmla="*/ 536 h 568"/>
                  <a:gd name="T8" fmla="*/ 16 w 728"/>
                  <a:gd name="T9" fmla="*/ 536 h 568"/>
                  <a:gd name="T10" fmla="*/ 40 w 728"/>
                  <a:gd name="T11" fmla="*/ 504 h 568"/>
                  <a:gd name="T12" fmla="*/ 40 w 728"/>
                  <a:gd name="T13" fmla="*/ 504 h 568"/>
                  <a:gd name="T14" fmla="*/ 56 w 728"/>
                  <a:gd name="T15" fmla="*/ 472 h 568"/>
                  <a:gd name="T16" fmla="*/ 56 w 728"/>
                  <a:gd name="T17" fmla="*/ 472 h 568"/>
                  <a:gd name="T18" fmla="*/ 64 w 728"/>
                  <a:gd name="T19" fmla="*/ 440 h 568"/>
                  <a:gd name="T20" fmla="*/ 64 w 728"/>
                  <a:gd name="T21" fmla="*/ 440 h 568"/>
                  <a:gd name="T22" fmla="*/ 88 w 728"/>
                  <a:gd name="T23" fmla="*/ 416 h 568"/>
                  <a:gd name="T24" fmla="*/ 88 w 728"/>
                  <a:gd name="T25" fmla="*/ 416 h 568"/>
                  <a:gd name="T26" fmla="*/ 104 w 728"/>
                  <a:gd name="T27" fmla="*/ 392 h 568"/>
                  <a:gd name="T28" fmla="*/ 104 w 728"/>
                  <a:gd name="T29" fmla="*/ 392 h 568"/>
                  <a:gd name="T30" fmla="*/ 120 w 728"/>
                  <a:gd name="T31" fmla="*/ 360 h 568"/>
                  <a:gd name="T32" fmla="*/ 120 w 728"/>
                  <a:gd name="T33" fmla="*/ 360 h 568"/>
                  <a:gd name="T34" fmla="*/ 128 w 728"/>
                  <a:gd name="T35" fmla="*/ 344 h 568"/>
                  <a:gd name="T36" fmla="*/ 128 w 728"/>
                  <a:gd name="T37" fmla="*/ 344 h 568"/>
                  <a:gd name="T38" fmla="*/ 152 w 728"/>
                  <a:gd name="T39" fmla="*/ 312 h 568"/>
                  <a:gd name="T40" fmla="*/ 152 w 728"/>
                  <a:gd name="T41" fmla="*/ 312 h 568"/>
                  <a:gd name="T42" fmla="*/ 168 w 728"/>
                  <a:gd name="T43" fmla="*/ 296 h 568"/>
                  <a:gd name="T44" fmla="*/ 168 w 728"/>
                  <a:gd name="T45" fmla="*/ 296 h 568"/>
                  <a:gd name="T46" fmla="*/ 176 w 728"/>
                  <a:gd name="T47" fmla="*/ 272 h 568"/>
                  <a:gd name="T48" fmla="*/ 176 w 728"/>
                  <a:gd name="T49" fmla="*/ 272 h 568"/>
                  <a:gd name="T50" fmla="*/ 200 w 728"/>
                  <a:gd name="T51" fmla="*/ 256 h 568"/>
                  <a:gd name="T52" fmla="*/ 200 w 728"/>
                  <a:gd name="T53" fmla="*/ 256 h 568"/>
                  <a:gd name="T54" fmla="*/ 224 w 728"/>
                  <a:gd name="T55" fmla="*/ 216 h 568"/>
                  <a:gd name="T56" fmla="*/ 224 w 728"/>
                  <a:gd name="T57" fmla="*/ 216 h 568"/>
                  <a:gd name="T58" fmla="*/ 256 w 728"/>
                  <a:gd name="T59" fmla="*/ 192 h 568"/>
                  <a:gd name="T60" fmla="*/ 256 w 728"/>
                  <a:gd name="T61" fmla="*/ 192 h 568"/>
                  <a:gd name="T62" fmla="*/ 280 w 728"/>
                  <a:gd name="T63" fmla="*/ 168 h 568"/>
                  <a:gd name="T64" fmla="*/ 280 w 728"/>
                  <a:gd name="T65" fmla="*/ 168 h 568"/>
                  <a:gd name="T66" fmla="*/ 312 w 728"/>
                  <a:gd name="T67" fmla="*/ 136 h 568"/>
                  <a:gd name="T68" fmla="*/ 312 w 728"/>
                  <a:gd name="T69" fmla="*/ 136 h 568"/>
                  <a:gd name="T70" fmla="*/ 336 w 728"/>
                  <a:gd name="T71" fmla="*/ 120 h 568"/>
                  <a:gd name="T72" fmla="*/ 336 w 728"/>
                  <a:gd name="T73" fmla="*/ 120 h 568"/>
                  <a:gd name="T74" fmla="*/ 376 w 728"/>
                  <a:gd name="T75" fmla="*/ 96 h 568"/>
                  <a:gd name="T76" fmla="*/ 376 w 728"/>
                  <a:gd name="T77" fmla="*/ 96 h 568"/>
                  <a:gd name="T78" fmla="*/ 408 w 728"/>
                  <a:gd name="T79" fmla="*/ 88 h 568"/>
                  <a:gd name="T80" fmla="*/ 408 w 728"/>
                  <a:gd name="T81" fmla="*/ 88 h 568"/>
                  <a:gd name="T82" fmla="*/ 440 w 728"/>
                  <a:gd name="T83" fmla="*/ 64 h 568"/>
                  <a:gd name="T84" fmla="*/ 440 w 728"/>
                  <a:gd name="T85" fmla="*/ 64 h 568"/>
                  <a:gd name="T86" fmla="*/ 488 w 728"/>
                  <a:gd name="T87" fmla="*/ 48 h 568"/>
                  <a:gd name="T88" fmla="*/ 488 w 728"/>
                  <a:gd name="T89" fmla="*/ 48 h 568"/>
                  <a:gd name="T90" fmla="*/ 520 w 728"/>
                  <a:gd name="T91" fmla="*/ 40 h 568"/>
                  <a:gd name="T92" fmla="*/ 520 w 728"/>
                  <a:gd name="T93" fmla="*/ 40 h 568"/>
                  <a:gd name="T94" fmla="*/ 600 w 728"/>
                  <a:gd name="T95" fmla="*/ 16 h 568"/>
                  <a:gd name="T96" fmla="*/ 600 w 728"/>
                  <a:gd name="T97" fmla="*/ 16 h 568"/>
                  <a:gd name="T98" fmla="*/ 688 w 728"/>
                  <a:gd name="T99" fmla="*/ 0 h 568"/>
                  <a:gd name="T100" fmla="*/ 688 w 728"/>
                  <a:gd name="T101" fmla="*/ 0 h 568"/>
                  <a:gd name="T102" fmla="*/ 728 w 728"/>
                  <a:gd name="T103" fmla="*/ 0 h 56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728"/>
                  <a:gd name="T157" fmla="*/ 0 h 568"/>
                  <a:gd name="T158" fmla="*/ 728 w 728"/>
                  <a:gd name="T159" fmla="*/ 568 h 56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728" h="568">
                    <a:moveTo>
                      <a:pt x="0" y="568"/>
                    </a:moveTo>
                    <a:lnTo>
                      <a:pt x="0" y="568"/>
                    </a:lnTo>
                    <a:lnTo>
                      <a:pt x="16" y="536"/>
                    </a:lnTo>
                    <a:lnTo>
                      <a:pt x="40" y="504"/>
                    </a:lnTo>
                    <a:lnTo>
                      <a:pt x="56" y="472"/>
                    </a:lnTo>
                    <a:lnTo>
                      <a:pt x="64" y="440"/>
                    </a:lnTo>
                    <a:lnTo>
                      <a:pt x="88" y="416"/>
                    </a:lnTo>
                    <a:lnTo>
                      <a:pt x="104" y="392"/>
                    </a:lnTo>
                    <a:lnTo>
                      <a:pt x="120" y="360"/>
                    </a:lnTo>
                    <a:lnTo>
                      <a:pt x="128" y="344"/>
                    </a:lnTo>
                    <a:lnTo>
                      <a:pt x="152" y="312"/>
                    </a:lnTo>
                    <a:lnTo>
                      <a:pt x="168" y="296"/>
                    </a:lnTo>
                    <a:lnTo>
                      <a:pt x="176" y="272"/>
                    </a:lnTo>
                    <a:lnTo>
                      <a:pt x="200" y="256"/>
                    </a:lnTo>
                    <a:lnTo>
                      <a:pt x="224" y="216"/>
                    </a:lnTo>
                    <a:lnTo>
                      <a:pt x="256" y="192"/>
                    </a:lnTo>
                    <a:lnTo>
                      <a:pt x="280" y="168"/>
                    </a:lnTo>
                    <a:lnTo>
                      <a:pt x="312" y="136"/>
                    </a:lnTo>
                    <a:lnTo>
                      <a:pt x="336" y="120"/>
                    </a:lnTo>
                    <a:lnTo>
                      <a:pt x="376" y="96"/>
                    </a:lnTo>
                    <a:lnTo>
                      <a:pt x="408" y="88"/>
                    </a:lnTo>
                    <a:lnTo>
                      <a:pt x="440" y="64"/>
                    </a:lnTo>
                    <a:lnTo>
                      <a:pt x="488" y="48"/>
                    </a:lnTo>
                    <a:lnTo>
                      <a:pt x="520" y="40"/>
                    </a:lnTo>
                    <a:lnTo>
                      <a:pt x="600" y="16"/>
                    </a:lnTo>
                    <a:lnTo>
                      <a:pt x="688" y="0"/>
                    </a:lnTo>
                    <a:lnTo>
                      <a:pt x="728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5" name="Freeform 167"/>
              <p:cNvSpPr>
                <a:spLocks/>
              </p:cNvSpPr>
              <p:nvPr/>
            </p:nvSpPr>
            <p:spPr bwMode="auto">
              <a:xfrm>
                <a:off x="4736" y="2448"/>
                <a:ext cx="88" cy="48"/>
              </a:xfrm>
              <a:custGeom>
                <a:avLst/>
                <a:gdLst>
                  <a:gd name="T0" fmla="*/ 8 w 88"/>
                  <a:gd name="T1" fmla="*/ 48 h 48"/>
                  <a:gd name="T2" fmla="*/ 0 w 88"/>
                  <a:gd name="T3" fmla="*/ 24 h 48"/>
                  <a:gd name="T4" fmla="*/ 0 w 88"/>
                  <a:gd name="T5" fmla="*/ 0 h 48"/>
                  <a:gd name="T6" fmla="*/ 0 w 88"/>
                  <a:gd name="T7" fmla="*/ 0 h 48"/>
                  <a:gd name="T8" fmla="*/ 88 w 88"/>
                  <a:gd name="T9" fmla="*/ 8 h 48"/>
                  <a:gd name="T10" fmla="*/ 88 w 88"/>
                  <a:gd name="T11" fmla="*/ 8 h 48"/>
                  <a:gd name="T12" fmla="*/ 8 w 88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8"/>
                  <a:gd name="T22" fmla="*/ 0 h 48"/>
                  <a:gd name="T23" fmla="*/ 88 w 88"/>
                  <a:gd name="T24" fmla="*/ 48 h 4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8" h="48">
                    <a:moveTo>
                      <a:pt x="8" y="48"/>
                    </a:moveTo>
                    <a:lnTo>
                      <a:pt x="0" y="24"/>
                    </a:lnTo>
                    <a:lnTo>
                      <a:pt x="0" y="0"/>
                    </a:lnTo>
                    <a:lnTo>
                      <a:pt x="88" y="8"/>
                    </a:lnTo>
                    <a:lnTo>
                      <a:pt x="8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6" name="Freeform 168"/>
              <p:cNvSpPr>
                <a:spLocks/>
              </p:cNvSpPr>
              <p:nvPr/>
            </p:nvSpPr>
            <p:spPr bwMode="auto">
              <a:xfrm>
                <a:off x="5000" y="1432"/>
                <a:ext cx="64" cy="72"/>
              </a:xfrm>
              <a:custGeom>
                <a:avLst/>
                <a:gdLst>
                  <a:gd name="T0" fmla="*/ 64 w 64"/>
                  <a:gd name="T1" fmla="*/ 64 h 72"/>
                  <a:gd name="T2" fmla="*/ 32 w 64"/>
                  <a:gd name="T3" fmla="*/ 72 h 72"/>
                  <a:gd name="T4" fmla="*/ 0 w 64"/>
                  <a:gd name="T5" fmla="*/ 64 h 72"/>
                  <a:gd name="T6" fmla="*/ 0 w 64"/>
                  <a:gd name="T7" fmla="*/ 64 h 72"/>
                  <a:gd name="T8" fmla="*/ 32 w 64"/>
                  <a:gd name="T9" fmla="*/ 0 h 72"/>
                  <a:gd name="T10" fmla="*/ 32 w 64"/>
                  <a:gd name="T11" fmla="*/ 0 h 72"/>
                  <a:gd name="T12" fmla="*/ 64 w 64"/>
                  <a:gd name="T13" fmla="*/ 64 h 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"/>
                  <a:gd name="T22" fmla="*/ 0 h 72"/>
                  <a:gd name="T23" fmla="*/ 64 w 64"/>
                  <a:gd name="T24" fmla="*/ 72 h 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" h="72">
                    <a:moveTo>
                      <a:pt x="64" y="64"/>
                    </a:moveTo>
                    <a:lnTo>
                      <a:pt x="32" y="72"/>
                    </a:lnTo>
                    <a:lnTo>
                      <a:pt x="0" y="64"/>
                    </a:lnTo>
                    <a:lnTo>
                      <a:pt x="32" y="0"/>
                    </a:lnTo>
                    <a:lnTo>
                      <a:pt x="64" y="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7" name="Freeform 169"/>
              <p:cNvSpPr>
                <a:spLocks/>
              </p:cNvSpPr>
              <p:nvPr/>
            </p:nvSpPr>
            <p:spPr bwMode="auto">
              <a:xfrm>
                <a:off x="3656" y="1024"/>
                <a:ext cx="88" cy="40"/>
              </a:xfrm>
              <a:custGeom>
                <a:avLst/>
                <a:gdLst>
                  <a:gd name="T0" fmla="*/ 88 w 88"/>
                  <a:gd name="T1" fmla="*/ 0 h 40"/>
                  <a:gd name="T2" fmla="*/ 88 w 88"/>
                  <a:gd name="T3" fmla="*/ 24 h 40"/>
                  <a:gd name="T4" fmla="*/ 72 w 88"/>
                  <a:gd name="T5" fmla="*/ 40 h 40"/>
                  <a:gd name="T6" fmla="*/ 72 w 88"/>
                  <a:gd name="T7" fmla="*/ 40 h 40"/>
                  <a:gd name="T8" fmla="*/ 0 w 88"/>
                  <a:gd name="T9" fmla="*/ 0 h 40"/>
                  <a:gd name="T10" fmla="*/ 0 w 88"/>
                  <a:gd name="T11" fmla="*/ 0 h 40"/>
                  <a:gd name="T12" fmla="*/ 88 w 88"/>
                  <a:gd name="T13" fmla="*/ 0 h 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8"/>
                  <a:gd name="T22" fmla="*/ 0 h 40"/>
                  <a:gd name="T23" fmla="*/ 88 w 88"/>
                  <a:gd name="T24" fmla="*/ 40 h 4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8" h="40">
                    <a:moveTo>
                      <a:pt x="88" y="0"/>
                    </a:moveTo>
                    <a:lnTo>
                      <a:pt x="88" y="24"/>
                    </a:lnTo>
                    <a:lnTo>
                      <a:pt x="72" y="40"/>
                    </a:lnTo>
                    <a:lnTo>
                      <a:pt x="0" y="0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8" name="Freeform 170"/>
              <p:cNvSpPr>
                <a:spLocks/>
              </p:cNvSpPr>
              <p:nvPr/>
            </p:nvSpPr>
            <p:spPr bwMode="auto">
              <a:xfrm>
                <a:off x="3944" y="1496"/>
                <a:ext cx="1088" cy="1544"/>
              </a:xfrm>
              <a:custGeom>
                <a:avLst/>
                <a:gdLst>
                  <a:gd name="T0" fmla="*/ 16 w 1088"/>
                  <a:gd name="T1" fmla="*/ 1520 h 1544"/>
                  <a:gd name="T2" fmla="*/ 72 w 1088"/>
                  <a:gd name="T3" fmla="*/ 1432 h 1544"/>
                  <a:gd name="T4" fmla="*/ 88 w 1088"/>
                  <a:gd name="T5" fmla="*/ 1384 h 1544"/>
                  <a:gd name="T6" fmla="*/ 136 w 1088"/>
                  <a:gd name="T7" fmla="*/ 1304 h 1544"/>
                  <a:gd name="T8" fmla="*/ 160 w 1088"/>
                  <a:gd name="T9" fmla="*/ 1256 h 1544"/>
                  <a:gd name="T10" fmla="*/ 200 w 1088"/>
                  <a:gd name="T11" fmla="*/ 1168 h 1544"/>
                  <a:gd name="T12" fmla="*/ 216 w 1088"/>
                  <a:gd name="T13" fmla="*/ 1128 h 1544"/>
                  <a:gd name="T14" fmla="*/ 256 w 1088"/>
                  <a:gd name="T15" fmla="*/ 1056 h 1544"/>
                  <a:gd name="T16" fmla="*/ 272 w 1088"/>
                  <a:gd name="T17" fmla="*/ 1024 h 1544"/>
                  <a:gd name="T18" fmla="*/ 304 w 1088"/>
                  <a:gd name="T19" fmla="*/ 976 h 1544"/>
                  <a:gd name="T20" fmla="*/ 328 w 1088"/>
                  <a:gd name="T21" fmla="*/ 952 h 1544"/>
                  <a:gd name="T22" fmla="*/ 360 w 1088"/>
                  <a:gd name="T23" fmla="*/ 912 h 1544"/>
                  <a:gd name="T24" fmla="*/ 384 w 1088"/>
                  <a:gd name="T25" fmla="*/ 904 h 1544"/>
                  <a:gd name="T26" fmla="*/ 424 w 1088"/>
                  <a:gd name="T27" fmla="*/ 872 h 1544"/>
                  <a:gd name="T28" fmla="*/ 448 w 1088"/>
                  <a:gd name="T29" fmla="*/ 872 h 1544"/>
                  <a:gd name="T30" fmla="*/ 496 w 1088"/>
                  <a:gd name="T31" fmla="*/ 856 h 1544"/>
                  <a:gd name="T32" fmla="*/ 520 w 1088"/>
                  <a:gd name="T33" fmla="*/ 848 h 1544"/>
                  <a:gd name="T34" fmla="*/ 576 w 1088"/>
                  <a:gd name="T35" fmla="*/ 832 h 1544"/>
                  <a:gd name="T36" fmla="*/ 608 w 1088"/>
                  <a:gd name="T37" fmla="*/ 832 h 1544"/>
                  <a:gd name="T38" fmla="*/ 664 w 1088"/>
                  <a:gd name="T39" fmla="*/ 832 h 1544"/>
                  <a:gd name="T40" fmla="*/ 696 w 1088"/>
                  <a:gd name="T41" fmla="*/ 832 h 1544"/>
                  <a:gd name="T42" fmla="*/ 768 w 1088"/>
                  <a:gd name="T43" fmla="*/ 832 h 1544"/>
                  <a:gd name="T44" fmla="*/ 800 w 1088"/>
                  <a:gd name="T45" fmla="*/ 832 h 1544"/>
                  <a:gd name="T46" fmla="*/ 856 w 1088"/>
                  <a:gd name="T47" fmla="*/ 824 h 1544"/>
                  <a:gd name="T48" fmla="*/ 888 w 1088"/>
                  <a:gd name="T49" fmla="*/ 816 h 1544"/>
                  <a:gd name="T50" fmla="*/ 936 w 1088"/>
                  <a:gd name="T51" fmla="*/ 800 h 1544"/>
                  <a:gd name="T52" fmla="*/ 960 w 1088"/>
                  <a:gd name="T53" fmla="*/ 784 h 1544"/>
                  <a:gd name="T54" fmla="*/ 976 w 1088"/>
                  <a:gd name="T55" fmla="*/ 784 h 1544"/>
                  <a:gd name="T56" fmla="*/ 992 w 1088"/>
                  <a:gd name="T57" fmla="*/ 776 h 1544"/>
                  <a:gd name="T58" fmla="*/ 1008 w 1088"/>
                  <a:gd name="T59" fmla="*/ 760 h 1544"/>
                  <a:gd name="T60" fmla="*/ 1016 w 1088"/>
                  <a:gd name="T61" fmla="*/ 760 h 1544"/>
                  <a:gd name="T62" fmla="*/ 1032 w 1088"/>
                  <a:gd name="T63" fmla="*/ 744 h 1544"/>
                  <a:gd name="T64" fmla="*/ 1032 w 1088"/>
                  <a:gd name="T65" fmla="*/ 744 h 1544"/>
                  <a:gd name="T66" fmla="*/ 1048 w 1088"/>
                  <a:gd name="T67" fmla="*/ 736 h 1544"/>
                  <a:gd name="T68" fmla="*/ 1048 w 1088"/>
                  <a:gd name="T69" fmla="*/ 728 h 1544"/>
                  <a:gd name="T70" fmla="*/ 1056 w 1088"/>
                  <a:gd name="T71" fmla="*/ 712 h 1544"/>
                  <a:gd name="T72" fmla="*/ 1056 w 1088"/>
                  <a:gd name="T73" fmla="*/ 704 h 1544"/>
                  <a:gd name="T74" fmla="*/ 1064 w 1088"/>
                  <a:gd name="T75" fmla="*/ 680 h 1544"/>
                  <a:gd name="T76" fmla="*/ 1072 w 1088"/>
                  <a:gd name="T77" fmla="*/ 664 h 1544"/>
                  <a:gd name="T78" fmla="*/ 1080 w 1088"/>
                  <a:gd name="T79" fmla="*/ 608 h 1544"/>
                  <a:gd name="T80" fmla="*/ 1080 w 1088"/>
                  <a:gd name="T81" fmla="*/ 592 h 1544"/>
                  <a:gd name="T82" fmla="*/ 1080 w 1088"/>
                  <a:gd name="T83" fmla="*/ 552 h 1544"/>
                  <a:gd name="T84" fmla="*/ 1080 w 1088"/>
                  <a:gd name="T85" fmla="*/ 536 h 1544"/>
                  <a:gd name="T86" fmla="*/ 1088 w 1088"/>
                  <a:gd name="T87" fmla="*/ 472 h 1544"/>
                  <a:gd name="T88" fmla="*/ 1088 w 1088"/>
                  <a:gd name="T89" fmla="*/ 440 h 1544"/>
                  <a:gd name="T90" fmla="*/ 1088 w 1088"/>
                  <a:gd name="T91" fmla="*/ 368 h 1544"/>
                  <a:gd name="T92" fmla="*/ 1088 w 1088"/>
                  <a:gd name="T93" fmla="*/ 336 h 1544"/>
                  <a:gd name="T94" fmla="*/ 1088 w 1088"/>
                  <a:gd name="T95" fmla="*/ 280 h 1544"/>
                  <a:gd name="T96" fmla="*/ 1088 w 1088"/>
                  <a:gd name="T97" fmla="*/ 248 h 1544"/>
                  <a:gd name="T98" fmla="*/ 1088 w 1088"/>
                  <a:gd name="T99" fmla="*/ 200 h 1544"/>
                  <a:gd name="T100" fmla="*/ 1088 w 1088"/>
                  <a:gd name="T101" fmla="*/ 192 h 1544"/>
                  <a:gd name="T102" fmla="*/ 1088 w 1088"/>
                  <a:gd name="T103" fmla="*/ 144 h 1544"/>
                  <a:gd name="T104" fmla="*/ 1088 w 1088"/>
                  <a:gd name="T105" fmla="*/ 112 h 1544"/>
                  <a:gd name="T106" fmla="*/ 1088 w 1088"/>
                  <a:gd name="T107" fmla="*/ 40 h 154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88"/>
                  <a:gd name="T163" fmla="*/ 0 h 1544"/>
                  <a:gd name="T164" fmla="*/ 1088 w 1088"/>
                  <a:gd name="T165" fmla="*/ 1544 h 154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88" h="1544">
                    <a:moveTo>
                      <a:pt x="0" y="1544"/>
                    </a:moveTo>
                    <a:lnTo>
                      <a:pt x="16" y="1520"/>
                    </a:lnTo>
                    <a:lnTo>
                      <a:pt x="48" y="1472"/>
                    </a:lnTo>
                    <a:lnTo>
                      <a:pt x="72" y="1432"/>
                    </a:lnTo>
                    <a:lnTo>
                      <a:pt x="88" y="1384"/>
                    </a:lnTo>
                    <a:lnTo>
                      <a:pt x="112" y="1344"/>
                    </a:lnTo>
                    <a:lnTo>
                      <a:pt x="136" y="1304"/>
                    </a:lnTo>
                    <a:lnTo>
                      <a:pt x="160" y="1256"/>
                    </a:lnTo>
                    <a:lnTo>
                      <a:pt x="176" y="1208"/>
                    </a:lnTo>
                    <a:lnTo>
                      <a:pt x="200" y="1168"/>
                    </a:lnTo>
                    <a:lnTo>
                      <a:pt x="216" y="1128"/>
                    </a:lnTo>
                    <a:lnTo>
                      <a:pt x="240" y="1088"/>
                    </a:lnTo>
                    <a:lnTo>
                      <a:pt x="256" y="1056"/>
                    </a:lnTo>
                    <a:lnTo>
                      <a:pt x="272" y="1024"/>
                    </a:lnTo>
                    <a:lnTo>
                      <a:pt x="288" y="1000"/>
                    </a:lnTo>
                    <a:lnTo>
                      <a:pt x="304" y="976"/>
                    </a:lnTo>
                    <a:lnTo>
                      <a:pt x="328" y="952"/>
                    </a:lnTo>
                    <a:lnTo>
                      <a:pt x="344" y="936"/>
                    </a:lnTo>
                    <a:lnTo>
                      <a:pt x="360" y="912"/>
                    </a:lnTo>
                    <a:lnTo>
                      <a:pt x="384" y="904"/>
                    </a:lnTo>
                    <a:lnTo>
                      <a:pt x="400" y="888"/>
                    </a:lnTo>
                    <a:lnTo>
                      <a:pt x="424" y="872"/>
                    </a:lnTo>
                    <a:lnTo>
                      <a:pt x="448" y="872"/>
                    </a:lnTo>
                    <a:lnTo>
                      <a:pt x="472" y="864"/>
                    </a:lnTo>
                    <a:lnTo>
                      <a:pt x="496" y="856"/>
                    </a:lnTo>
                    <a:lnTo>
                      <a:pt x="520" y="848"/>
                    </a:lnTo>
                    <a:lnTo>
                      <a:pt x="544" y="840"/>
                    </a:lnTo>
                    <a:lnTo>
                      <a:pt x="576" y="832"/>
                    </a:lnTo>
                    <a:lnTo>
                      <a:pt x="608" y="832"/>
                    </a:lnTo>
                    <a:lnTo>
                      <a:pt x="640" y="832"/>
                    </a:lnTo>
                    <a:lnTo>
                      <a:pt x="664" y="832"/>
                    </a:lnTo>
                    <a:lnTo>
                      <a:pt x="696" y="832"/>
                    </a:lnTo>
                    <a:lnTo>
                      <a:pt x="728" y="832"/>
                    </a:lnTo>
                    <a:lnTo>
                      <a:pt x="768" y="832"/>
                    </a:lnTo>
                    <a:lnTo>
                      <a:pt x="800" y="832"/>
                    </a:lnTo>
                    <a:lnTo>
                      <a:pt x="832" y="824"/>
                    </a:lnTo>
                    <a:lnTo>
                      <a:pt x="856" y="824"/>
                    </a:lnTo>
                    <a:lnTo>
                      <a:pt x="888" y="816"/>
                    </a:lnTo>
                    <a:lnTo>
                      <a:pt x="912" y="808"/>
                    </a:lnTo>
                    <a:lnTo>
                      <a:pt x="936" y="800"/>
                    </a:lnTo>
                    <a:lnTo>
                      <a:pt x="960" y="784"/>
                    </a:lnTo>
                    <a:lnTo>
                      <a:pt x="968" y="784"/>
                    </a:lnTo>
                    <a:lnTo>
                      <a:pt x="976" y="784"/>
                    </a:lnTo>
                    <a:lnTo>
                      <a:pt x="992" y="776"/>
                    </a:lnTo>
                    <a:lnTo>
                      <a:pt x="1000" y="768"/>
                    </a:lnTo>
                    <a:lnTo>
                      <a:pt x="1008" y="760"/>
                    </a:lnTo>
                    <a:lnTo>
                      <a:pt x="1016" y="760"/>
                    </a:lnTo>
                    <a:lnTo>
                      <a:pt x="1024" y="752"/>
                    </a:lnTo>
                    <a:lnTo>
                      <a:pt x="1032" y="744"/>
                    </a:lnTo>
                    <a:lnTo>
                      <a:pt x="1040" y="736"/>
                    </a:lnTo>
                    <a:lnTo>
                      <a:pt x="1048" y="736"/>
                    </a:lnTo>
                    <a:lnTo>
                      <a:pt x="1048" y="728"/>
                    </a:lnTo>
                    <a:lnTo>
                      <a:pt x="1056" y="720"/>
                    </a:lnTo>
                    <a:lnTo>
                      <a:pt x="1056" y="712"/>
                    </a:lnTo>
                    <a:lnTo>
                      <a:pt x="1056" y="704"/>
                    </a:lnTo>
                    <a:lnTo>
                      <a:pt x="1064" y="680"/>
                    </a:lnTo>
                    <a:lnTo>
                      <a:pt x="1072" y="664"/>
                    </a:lnTo>
                    <a:lnTo>
                      <a:pt x="1072" y="632"/>
                    </a:lnTo>
                    <a:lnTo>
                      <a:pt x="1080" y="608"/>
                    </a:lnTo>
                    <a:lnTo>
                      <a:pt x="1080" y="592"/>
                    </a:lnTo>
                    <a:lnTo>
                      <a:pt x="1080" y="576"/>
                    </a:lnTo>
                    <a:lnTo>
                      <a:pt x="1080" y="552"/>
                    </a:lnTo>
                    <a:lnTo>
                      <a:pt x="1080" y="536"/>
                    </a:lnTo>
                    <a:lnTo>
                      <a:pt x="1088" y="504"/>
                    </a:lnTo>
                    <a:lnTo>
                      <a:pt x="1088" y="472"/>
                    </a:lnTo>
                    <a:lnTo>
                      <a:pt x="1088" y="440"/>
                    </a:lnTo>
                    <a:lnTo>
                      <a:pt x="1088" y="408"/>
                    </a:lnTo>
                    <a:lnTo>
                      <a:pt x="1088" y="368"/>
                    </a:lnTo>
                    <a:lnTo>
                      <a:pt x="1088" y="336"/>
                    </a:lnTo>
                    <a:lnTo>
                      <a:pt x="1088" y="304"/>
                    </a:lnTo>
                    <a:lnTo>
                      <a:pt x="1088" y="280"/>
                    </a:lnTo>
                    <a:lnTo>
                      <a:pt x="1088" y="248"/>
                    </a:lnTo>
                    <a:lnTo>
                      <a:pt x="1088" y="232"/>
                    </a:lnTo>
                    <a:lnTo>
                      <a:pt x="1088" y="200"/>
                    </a:lnTo>
                    <a:lnTo>
                      <a:pt x="1088" y="192"/>
                    </a:lnTo>
                    <a:lnTo>
                      <a:pt x="1088" y="168"/>
                    </a:lnTo>
                    <a:lnTo>
                      <a:pt x="1088" y="144"/>
                    </a:lnTo>
                    <a:lnTo>
                      <a:pt x="1088" y="112"/>
                    </a:lnTo>
                    <a:lnTo>
                      <a:pt x="1088" y="80"/>
                    </a:lnTo>
                    <a:lnTo>
                      <a:pt x="1088" y="40"/>
                    </a:lnTo>
                    <a:lnTo>
                      <a:pt x="1088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9" name="Line 171"/>
              <p:cNvSpPr>
                <a:spLocks noChangeShapeType="1"/>
              </p:cNvSpPr>
              <p:nvPr/>
            </p:nvSpPr>
            <p:spPr bwMode="auto">
              <a:xfrm flipH="1" flipV="1">
                <a:off x="3736" y="1048"/>
                <a:ext cx="1256" cy="25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0" name="Freeform 172"/>
              <p:cNvSpPr>
                <a:spLocks/>
              </p:cNvSpPr>
              <p:nvPr/>
            </p:nvSpPr>
            <p:spPr bwMode="auto">
              <a:xfrm>
                <a:off x="3688" y="1488"/>
                <a:ext cx="1288" cy="808"/>
              </a:xfrm>
              <a:custGeom>
                <a:avLst/>
                <a:gdLst>
                  <a:gd name="T0" fmla="*/ 0 w 1288"/>
                  <a:gd name="T1" fmla="*/ 808 h 808"/>
                  <a:gd name="T2" fmla="*/ 72 w 1288"/>
                  <a:gd name="T3" fmla="*/ 784 h 808"/>
                  <a:gd name="T4" fmla="*/ 152 w 1288"/>
                  <a:gd name="T5" fmla="*/ 760 h 808"/>
                  <a:gd name="T6" fmla="*/ 216 w 1288"/>
                  <a:gd name="T7" fmla="*/ 744 h 808"/>
                  <a:gd name="T8" fmla="*/ 280 w 1288"/>
                  <a:gd name="T9" fmla="*/ 720 h 808"/>
                  <a:gd name="T10" fmla="*/ 352 w 1288"/>
                  <a:gd name="T11" fmla="*/ 696 h 808"/>
                  <a:gd name="T12" fmla="*/ 416 w 1288"/>
                  <a:gd name="T13" fmla="*/ 680 h 808"/>
                  <a:gd name="T14" fmla="*/ 472 w 1288"/>
                  <a:gd name="T15" fmla="*/ 656 h 808"/>
                  <a:gd name="T16" fmla="*/ 528 w 1288"/>
                  <a:gd name="T17" fmla="*/ 632 h 808"/>
                  <a:gd name="T18" fmla="*/ 592 w 1288"/>
                  <a:gd name="T19" fmla="*/ 616 h 808"/>
                  <a:gd name="T20" fmla="*/ 640 w 1288"/>
                  <a:gd name="T21" fmla="*/ 592 h 808"/>
                  <a:gd name="T22" fmla="*/ 696 w 1288"/>
                  <a:gd name="T23" fmla="*/ 576 h 808"/>
                  <a:gd name="T24" fmla="*/ 744 w 1288"/>
                  <a:gd name="T25" fmla="*/ 560 h 808"/>
                  <a:gd name="T26" fmla="*/ 784 w 1288"/>
                  <a:gd name="T27" fmla="*/ 536 h 808"/>
                  <a:gd name="T28" fmla="*/ 840 w 1288"/>
                  <a:gd name="T29" fmla="*/ 520 h 808"/>
                  <a:gd name="T30" fmla="*/ 872 w 1288"/>
                  <a:gd name="T31" fmla="*/ 504 h 808"/>
                  <a:gd name="T32" fmla="*/ 920 w 1288"/>
                  <a:gd name="T33" fmla="*/ 488 h 808"/>
                  <a:gd name="T34" fmla="*/ 952 w 1288"/>
                  <a:gd name="T35" fmla="*/ 472 h 808"/>
                  <a:gd name="T36" fmla="*/ 992 w 1288"/>
                  <a:gd name="T37" fmla="*/ 448 h 808"/>
                  <a:gd name="T38" fmla="*/ 1024 w 1288"/>
                  <a:gd name="T39" fmla="*/ 440 h 808"/>
                  <a:gd name="T40" fmla="*/ 1048 w 1288"/>
                  <a:gd name="T41" fmla="*/ 416 h 808"/>
                  <a:gd name="T42" fmla="*/ 1080 w 1288"/>
                  <a:gd name="T43" fmla="*/ 408 h 808"/>
                  <a:gd name="T44" fmla="*/ 1104 w 1288"/>
                  <a:gd name="T45" fmla="*/ 384 h 808"/>
                  <a:gd name="T46" fmla="*/ 1128 w 1288"/>
                  <a:gd name="T47" fmla="*/ 376 h 808"/>
                  <a:gd name="T48" fmla="*/ 1152 w 1288"/>
                  <a:gd name="T49" fmla="*/ 360 h 808"/>
                  <a:gd name="T50" fmla="*/ 1176 w 1288"/>
                  <a:gd name="T51" fmla="*/ 344 h 808"/>
                  <a:gd name="T52" fmla="*/ 1192 w 1288"/>
                  <a:gd name="T53" fmla="*/ 328 h 808"/>
                  <a:gd name="T54" fmla="*/ 1208 w 1288"/>
                  <a:gd name="T55" fmla="*/ 320 h 808"/>
                  <a:gd name="T56" fmla="*/ 1216 w 1288"/>
                  <a:gd name="T57" fmla="*/ 304 h 808"/>
                  <a:gd name="T58" fmla="*/ 1232 w 1288"/>
                  <a:gd name="T59" fmla="*/ 288 h 808"/>
                  <a:gd name="T60" fmla="*/ 1232 w 1288"/>
                  <a:gd name="T61" fmla="*/ 280 h 808"/>
                  <a:gd name="T62" fmla="*/ 1240 w 1288"/>
                  <a:gd name="T63" fmla="*/ 264 h 808"/>
                  <a:gd name="T64" fmla="*/ 1248 w 1288"/>
                  <a:gd name="T65" fmla="*/ 256 h 808"/>
                  <a:gd name="T66" fmla="*/ 1264 w 1288"/>
                  <a:gd name="T67" fmla="*/ 208 h 808"/>
                  <a:gd name="T68" fmla="*/ 1264 w 1288"/>
                  <a:gd name="T69" fmla="*/ 160 h 808"/>
                  <a:gd name="T70" fmla="*/ 1272 w 1288"/>
                  <a:gd name="T71" fmla="*/ 120 h 808"/>
                  <a:gd name="T72" fmla="*/ 1280 w 1288"/>
                  <a:gd name="T73" fmla="*/ 80 h 808"/>
                  <a:gd name="T74" fmla="*/ 1288 w 1288"/>
                  <a:gd name="T75" fmla="*/ 40 h 808"/>
                  <a:gd name="T76" fmla="*/ 1288 w 1288"/>
                  <a:gd name="T77" fmla="*/ 0 h 80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288"/>
                  <a:gd name="T118" fmla="*/ 0 h 808"/>
                  <a:gd name="T119" fmla="*/ 1288 w 1288"/>
                  <a:gd name="T120" fmla="*/ 808 h 80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288" h="808">
                    <a:moveTo>
                      <a:pt x="0" y="808"/>
                    </a:moveTo>
                    <a:lnTo>
                      <a:pt x="0" y="808"/>
                    </a:lnTo>
                    <a:lnTo>
                      <a:pt x="72" y="784"/>
                    </a:lnTo>
                    <a:lnTo>
                      <a:pt x="152" y="760"/>
                    </a:lnTo>
                    <a:lnTo>
                      <a:pt x="216" y="744"/>
                    </a:lnTo>
                    <a:lnTo>
                      <a:pt x="280" y="720"/>
                    </a:lnTo>
                    <a:lnTo>
                      <a:pt x="352" y="696"/>
                    </a:lnTo>
                    <a:lnTo>
                      <a:pt x="416" y="680"/>
                    </a:lnTo>
                    <a:lnTo>
                      <a:pt x="472" y="656"/>
                    </a:lnTo>
                    <a:lnTo>
                      <a:pt x="528" y="632"/>
                    </a:lnTo>
                    <a:lnTo>
                      <a:pt x="592" y="616"/>
                    </a:lnTo>
                    <a:lnTo>
                      <a:pt x="640" y="592"/>
                    </a:lnTo>
                    <a:lnTo>
                      <a:pt x="696" y="576"/>
                    </a:lnTo>
                    <a:lnTo>
                      <a:pt x="744" y="560"/>
                    </a:lnTo>
                    <a:lnTo>
                      <a:pt x="784" y="536"/>
                    </a:lnTo>
                    <a:lnTo>
                      <a:pt x="840" y="520"/>
                    </a:lnTo>
                    <a:lnTo>
                      <a:pt x="872" y="504"/>
                    </a:lnTo>
                    <a:lnTo>
                      <a:pt x="920" y="488"/>
                    </a:lnTo>
                    <a:lnTo>
                      <a:pt x="952" y="472"/>
                    </a:lnTo>
                    <a:lnTo>
                      <a:pt x="992" y="448"/>
                    </a:lnTo>
                    <a:lnTo>
                      <a:pt x="1024" y="440"/>
                    </a:lnTo>
                    <a:lnTo>
                      <a:pt x="1048" y="416"/>
                    </a:lnTo>
                    <a:lnTo>
                      <a:pt x="1080" y="408"/>
                    </a:lnTo>
                    <a:lnTo>
                      <a:pt x="1104" y="384"/>
                    </a:lnTo>
                    <a:lnTo>
                      <a:pt x="1128" y="376"/>
                    </a:lnTo>
                    <a:lnTo>
                      <a:pt x="1152" y="360"/>
                    </a:lnTo>
                    <a:lnTo>
                      <a:pt x="1176" y="344"/>
                    </a:lnTo>
                    <a:lnTo>
                      <a:pt x="1192" y="328"/>
                    </a:lnTo>
                    <a:lnTo>
                      <a:pt x="1208" y="320"/>
                    </a:lnTo>
                    <a:lnTo>
                      <a:pt x="1216" y="304"/>
                    </a:lnTo>
                    <a:lnTo>
                      <a:pt x="1232" y="288"/>
                    </a:lnTo>
                    <a:lnTo>
                      <a:pt x="1232" y="280"/>
                    </a:lnTo>
                    <a:lnTo>
                      <a:pt x="1240" y="264"/>
                    </a:lnTo>
                    <a:lnTo>
                      <a:pt x="1248" y="256"/>
                    </a:lnTo>
                    <a:lnTo>
                      <a:pt x="1264" y="208"/>
                    </a:lnTo>
                    <a:lnTo>
                      <a:pt x="1264" y="160"/>
                    </a:lnTo>
                    <a:lnTo>
                      <a:pt x="1272" y="120"/>
                    </a:lnTo>
                    <a:lnTo>
                      <a:pt x="1280" y="80"/>
                    </a:lnTo>
                    <a:lnTo>
                      <a:pt x="1288" y="40"/>
                    </a:lnTo>
                    <a:lnTo>
                      <a:pt x="1288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1" name="Freeform 173"/>
              <p:cNvSpPr>
                <a:spLocks/>
              </p:cNvSpPr>
              <p:nvPr/>
            </p:nvSpPr>
            <p:spPr bwMode="auto">
              <a:xfrm>
                <a:off x="4944" y="1424"/>
                <a:ext cx="64" cy="72"/>
              </a:xfrm>
              <a:custGeom>
                <a:avLst/>
                <a:gdLst>
                  <a:gd name="T0" fmla="*/ 64 w 64"/>
                  <a:gd name="T1" fmla="*/ 64 h 72"/>
                  <a:gd name="T2" fmla="*/ 32 w 64"/>
                  <a:gd name="T3" fmla="*/ 72 h 72"/>
                  <a:gd name="T4" fmla="*/ 0 w 64"/>
                  <a:gd name="T5" fmla="*/ 64 h 72"/>
                  <a:gd name="T6" fmla="*/ 0 w 64"/>
                  <a:gd name="T7" fmla="*/ 64 h 72"/>
                  <a:gd name="T8" fmla="*/ 32 w 64"/>
                  <a:gd name="T9" fmla="*/ 0 h 72"/>
                  <a:gd name="T10" fmla="*/ 32 w 64"/>
                  <a:gd name="T11" fmla="*/ 0 h 72"/>
                  <a:gd name="T12" fmla="*/ 64 w 64"/>
                  <a:gd name="T13" fmla="*/ 64 h 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"/>
                  <a:gd name="T22" fmla="*/ 0 h 72"/>
                  <a:gd name="T23" fmla="*/ 64 w 64"/>
                  <a:gd name="T24" fmla="*/ 72 h 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" h="72">
                    <a:moveTo>
                      <a:pt x="64" y="64"/>
                    </a:moveTo>
                    <a:lnTo>
                      <a:pt x="32" y="72"/>
                    </a:lnTo>
                    <a:lnTo>
                      <a:pt x="0" y="64"/>
                    </a:lnTo>
                    <a:lnTo>
                      <a:pt x="32" y="0"/>
                    </a:lnTo>
                    <a:lnTo>
                      <a:pt x="64" y="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2" name="Rectangle 174"/>
              <p:cNvSpPr>
                <a:spLocks noChangeArrowheads="1"/>
              </p:cNvSpPr>
              <p:nvPr/>
            </p:nvSpPr>
            <p:spPr bwMode="auto">
              <a:xfrm>
                <a:off x="4352" y="560"/>
                <a:ext cx="24" cy="2392"/>
              </a:xfrm>
              <a:prstGeom prst="rect">
                <a:avLst/>
              </a:prstGeom>
              <a:solidFill>
                <a:srgbClr val="063D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3" name="Freeform 175"/>
              <p:cNvSpPr>
                <a:spLocks/>
              </p:cNvSpPr>
              <p:nvPr/>
            </p:nvSpPr>
            <p:spPr bwMode="auto">
              <a:xfrm>
                <a:off x="3392" y="640"/>
                <a:ext cx="112" cy="72"/>
              </a:xfrm>
              <a:custGeom>
                <a:avLst/>
                <a:gdLst>
                  <a:gd name="T0" fmla="*/ 0 w 112"/>
                  <a:gd name="T1" fmla="*/ 72 h 72"/>
                  <a:gd name="T2" fmla="*/ 0 w 112"/>
                  <a:gd name="T3" fmla="*/ 48 h 72"/>
                  <a:gd name="T4" fmla="*/ 8 w 112"/>
                  <a:gd name="T5" fmla="*/ 24 h 72"/>
                  <a:gd name="T6" fmla="*/ 24 w 112"/>
                  <a:gd name="T7" fmla="*/ 16 h 72"/>
                  <a:gd name="T8" fmla="*/ 48 w 112"/>
                  <a:gd name="T9" fmla="*/ 0 h 72"/>
                  <a:gd name="T10" fmla="*/ 48 w 112"/>
                  <a:gd name="T11" fmla="*/ 0 h 72"/>
                  <a:gd name="T12" fmla="*/ 72 w 112"/>
                  <a:gd name="T13" fmla="*/ 0 h 72"/>
                  <a:gd name="T14" fmla="*/ 88 w 112"/>
                  <a:gd name="T15" fmla="*/ 8 h 72"/>
                  <a:gd name="T16" fmla="*/ 104 w 112"/>
                  <a:gd name="T17" fmla="*/ 24 h 72"/>
                  <a:gd name="T18" fmla="*/ 112 w 112"/>
                  <a:gd name="T19" fmla="*/ 48 h 72"/>
                  <a:gd name="T20" fmla="*/ 112 w 112"/>
                  <a:gd name="T21" fmla="*/ 48 h 72"/>
                  <a:gd name="T22" fmla="*/ 112 w 112"/>
                  <a:gd name="T23" fmla="*/ 56 h 72"/>
                  <a:gd name="T24" fmla="*/ 112 w 112"/>
                  <a:gd name="T25" fmla="*/ 56 h 72"/>
                  <a:gd name="T26" fmla="*/ 112 w 112"/>
                  <a:gd name="T27" fmla="*/ 56 h 72"/>
                  <a:gd name="T28" fmla="*/ 56 w 112"/>
                  <a:gd name="T29" fmla="*/ 56 h 72"/>
                  <a:gd name="T30" fmla="*/ 56 w 112"/>
                  <a:gd name="T31" fmla="*/ 56 h 72"/>
                  <a:gd name="T32" fmla="*/ 0 w 112"/>
                  <a:gd name="T33" fmla="*/ 72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2"/>
                  <a:gd name="T52" fmla="*/ 0 h 72"/>
                  <a:gd name="T53" fmla="*/ 112 w 112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2" h="72">
                    <a:moveTo>
                      <a:pt x="0" y="72"/>
                    </a:moveTo>
                    <a:lnTo>
                      <a:pt x="0" y="48"/>
                    </a:lnTo>
                    <a:lnTo>
                      <a:pt x="8" y="24"/>
                    </a:lnTo>
                    <a:lnTo>
                      <a:pt x="24" y="16"/>
                    </a:lnTo>
                    <a:lnTo>
                      <a:pt x="48" y="0"/>
                    </a:lnTo>
                    <a:lnTo>
                      <a:pt x="72" y="0"/>
                    </a:lnTo>
                    <a:lnTo>
                      <a:pt x="88" y="8"/>
                    </a:lnTo>
                    <a:lnTo>
                      <a:pt x="104" y="24"/>
                    </a:lnTo>
                    <a:lnTo>
                      <a:pt x="112" y="48"/>
                    </a:lnTo>
                    <a:lnTo>
                      <a:pt x="112" y="56"/>
                    </a:lnTo>
                    <a:lnTo>
                      <a:pt x="56" y="56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4" name="Rectangle 176"/>
              <p:cNvSpPr>
                <a:spLocks noChangeArrowheads="1"/>
              </p:cNvSpPr>
              <p:nvPr/>
            </p:nvSpPr>
            <p:spPr bwMode="auto">
              <a:xfrm>
                <a:off x="3384" y="688"/>
                <a:ext cx="16" cy="2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5" name="Freeform 177"/>
              <p:cNvSpPr>
                <a:spLocks/>
              </p:cNvSpPr>
              <p:nvPr/>
            </p:nvSpPr>
            <p:spPr bwMode="auto">
              <a:xfrm>
                <a:off x="3384" y="664"/>
                <a:ext cx="24" cy="24"/>
              </a:xfrm>
              <a:custGeom>
                <a:avLst/>
                <a:gdLst>
                  <a:gd name="T0" fmla="*/ 0 w 24"/>
                  <a:gd name="T1" fmla="*/ 24 h 24"/>
                  <a:gd name="T2" fmla="*/ 0 w 24"/>
                  <a:gd name="T3" fmla="*/ 24 h 24"/>
                  <a:gd name="T4" fmla="*/ 8 w 24"/>
                  <a:gd name="T5" fmla="*/ 0 h 24"/>
                  <a:gd name="T6" fmla="*/ 24 w 24"/>
                  <a:gd name="T7" fmla="*/ 8 h 24"/>
                  <a:gd name="T8" fmla="*/ 16 w 24"/>
                  <a:gd name="T9" fmla="*/ 24 h 24"/>
                  <a:gd name="T10" fmla="*/ 0 w 24"/>
                  <a:gd name="T11" fmla="*/ 24 h 24"/>
                  <a:gd name="T12" fmla="*/ 0 w 24"/>
                  <a:gd name="T13" fmla="*/ 24 h 24"/>
                  <a:gd name="T14" fmla="*/ 0 w 24"/>
                  <a:gd name="T15" fmla="*/ 24 h 24"/>
                  <a:gd name="T16" fmla="*/ 0 w 24"/>
                  <a:gd name="T17" fmla="*/ 24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4"/>
                  <a:gd name="T29" fmla="*/ 24 w 2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4">
                    <a:moveTo>
                      <a:pt x="0" y="24"/>
                    </a:moveTo>
                    <a:lnTo>
                      <a:pt x="0" y="24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6" name="Freeform 178"/>
              <p:cNvSpPr>
                <a:spLocks/>
              </p:cNvSpPr>
              <p:nvPr/>
            </p:nvSpPr>
            <p:spPr bwMode="auto">
              <a:xfrm>
                <a:off x="3392" y="648"/>
                <a:ext cx="32" cy="24"/>
              </a:xfrm>
              <a:custGeom>
                <a:avLst/>
                <a:gdLst>
                  <a:gd name="T0" fmla="*/ 8 w 32"/>
                  <a:gd name="T1" fmla="*/ 16 h 24"/>
                  <a:gd name="T2" fmla="*/ 8 w 32"/>
                  <a:gd name="T3" fmla="*/ 16 h 24"/>
                  <a:gd name="T4" fmla="*/ 16 w 32"/>
                  <a:gd name="T5" fmla="*/ 0 h 24"/>
                  <a:gd name="T6" fmla="*/ 32 w 32"/>
                  <a:gd name="T7" fmla="*/ 8 h 24"/>
                  <a:gd name="T8" fmla="*/ 16 w 32"/>
                  <a:gd name="T9" fmla="*/ 24 h 24"/>
                  <a:gd name="T10" fmla="*/ 0 w 32"/>
                  <a:gd name="T11" fmla="*/ 16 h 24"/>
                  <a:gd name="T12" fmla="*/ 0 w 32"/>
                  <a:gd name="T13" fmla="*/ 16 h 24"/>
                  <a:gd name="T14" fmla="*/ 0 w 32"/>
                  <a:gd name="T15" fmla="*/ 16 h 24"/>
                  <a:gd name="T16" fmla="*/ 8 w 32"/>
                  <a:gd name="T17" fmla="*/ 16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4"/>
                  <a:gd name="T29" fmla="*/ 32 w 3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4">
                    <a:moveTo>
                      <a:pt x="8" y="16"/>
                    </a:moveTo>
                    <a:lnTo>
                      <a:pt x="8" y="16"/>
                    </a:lnTo>
                    <a:lnTo>
                      <a:pt x="16" y="0"/>
                    </a:lnTo>
                    <a:lnTo>
                      <a:pt x="32" y="8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7" name="Freeform 179"/>
              <p:cNvSpPr>
                <a:spLocks/>
              </p:cNvSpPr>
              <p:nvPr/>
            </p:nvSpPr>
            <p:spPr bwMode="auto">
              <a:xfrm>
                <a:off x="3408" y="632"/>
                <a:ext cx="32" cy="24"/>
              </a:xfrm>
              <a:custGeom>
                <a:avLst/>
                <a:gdLst>
                  <a:gd name="T0" fmla="*/ 8 w 32"/>
                  <a:gd name="T1" fmla="*/ 16 h 24"/>
                  <a:gd name="T2" fmla="*/ 8 w 32"/>
                  <a:gd name="T3" fmla="*/ 16 h 24"/>
                  <a:gd name="T4" fmla="*/ 24 w 32"/>
                  <a:gd name="T5" fmla="*/ 0 h 24"/>
                  <a:gd name="T6" fmla="*/ 32 w 32"/>
                  <a:gd name="T7" fmla="*/ 16 h 24"/>
                  <a:gd name="T8" fmla="*/ 16 w 32"/>
                  <a:gd name="T9" fmla="*/ 24 h 24"/>
                  <a:gd name="T10" fmla="*/ 0 w 32"/>
                  <a:gd name="T11" fmla="*/ 16 h 24"/>
                  <a:gd name="T12" fmla="*/ 0 w 32"/>
                  <a:gd name="T13" fmla="*/ 16 h 24"/>
                  <a:gd name="T14" fmla="*/ 8 w 32"/>
                  <a:gd name="T15" fmla="*/ 16 h 24"/>
                  <a:gd name="T16" fmla="*/ 8 w 32"/>
                  <a:gd name="T17" fmla="*/ 16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4"/>
                  <a:gd name="T29" fmla="*/ 32 w 3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4">
                    <a:moveTo>
                      <a:pt x="8" y="16"/>
                    </a:moveTo>
                    <a:lnTo>
                      <a:pt x="8" y="16"/>
                    </a:lnTo>
                    <a:lnTo>
                      <a:pt x="24" y="0"/>
                    </a:lnTo>
                    <a:lnTo>
                      <a:pt x="32" y="16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8" name="Freeform 180"/>
              <p:cNvSpPr>
                <a:spLocks/>
              </p:cNvSpPr>
              <p:nvPr/>
            </p:nvSpPr>
            <p:spPr bwMode="auto">
              <a:xfrm>
                <a:off x="3432" y="632"/>
                <a:ext cx="32" cy="16"/>
              </a:xfrm>
              <a:custGeom>
                <a:avLst/>
                <a:gdLst>
                  <a:gd name="T0" fmla="*/ 8 w 32"/>
                  <a:gd name="T1" fmla="*/ 0 h 16"/>
                  <a:gd name="T2" fmla="*/ 8 w 32"/>
                  <a:gd name="T3" fmla="*/ 0 h 16"/>
                  <a:gd name="T4" fmla="*/ 32 w 32"/>
                  <a:gd name="T5" fmla="*/ 0 h 16"/>
                  <a:gd name="T6" fmla="*/ 32 w 32"/>
                  <a:gd name="T7" fmla="*/ 16 h 16"/>
                  <a:gd name="T8" fmla="*/ 8 w 32"/>
                  <a:gd name="T9" fmla="*/ 16 h 16"/>
                  <a:gd name="T10" fmla="*/ 0 w 32"/>
                  <a:gd name="T11" fmla="*/ 0 h 16"/>
                  <a:gd name="T12" fmla="*/ 0 w 32"/>
                  <a:gd name="T13" fmla="*/ 0 h 16"/>
                  <a:gd name="T14" fmla="*/ 8 w 32"/>
                  <a:gd name="T15" fmla="*/ 0 h 16"/>
                  <a:gd name="T16" fmla="*/ 8 w 32"/>
                  <a:gd name="T17" fmla="*/ 0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16"/>
                  <a:gd name="T29" fmla="*/ 32 w 32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16">
                    <a:moveTo>
                      <a:pt x="8" y="0"/>
                    </a:moveTo>
                    <a:lnTo>
                      <a:pt x="8" y="0"/>
                    </a:lnTo>
                    <a:lnTo>
                      <a:pt x="32" y="0"/>
                    </a:lnTo>
                    <a:lnTo>
                      <a:pt x="32" y="16"/>
                    </a:lnTo>
                    <a:lnTo>
                      <a:pt x="8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9" name="Freeform 181"/>
              <p:cNvSpPr>
                <a:spLocks/>
              </p:cNvSpPr>
              <p:nvPr/>
            </p:nvSpPr>
            <p:spPr bwMode="auto">
              <a:xfrm>
                <a:off x="3456" y="632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8 w 24"/>
                  <a:gd name="T3" fmla="*/ 0 h 24"/>
                  <a:gd name="T4" fmla="*/ 24 w 24"/>
                  <a:gd name="T5" fmla="*/ 8 h 24"/>
                  <a:gd name="T6" fmla="*/ 24 w 24"/>
                  <a:gd name="T7" fmla="*/ 24 h 24"/>
                  <a:gd name="T8" fmla="*/ 0 w 24"/>
                  <a:gd name="T9" fmla="*/ 16 h 24"/>
                  <a:gd name="T10" fmla="*/ 8 w 24"/>
                  <a:gd name="T11" fmla="*/ 0 h 24"/>
                  <a:gd name="T12" fmla="*/ 8 w 24"/>
                  <a:gd name="T13" fmla="*/ 0 h 24"/>
                  <a:gd name="T14" fmla="*/ 8 w 24"/>
                  <a:gd name="T15" fmla="*/ 0 h 24"/>
                  <a:gd name="T16" fmla="*/ 8 w 24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4"/>
                  <a:gd name="T29" fmla="*/ 24 w 2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4">
                    <a:moveTo>
                      <a:pt x="8" y="0"/>
                    </a:moveTo>
                    <a:lnTo>
                      <a:pt x="8" y="0"/>
                    </a:lnTo>
                    <a:lnTo>
                      <a:pt x="24" y="8"/>
                    </a:lnTo>
                    <a:lnTo>
                      <a:pt x="24" y="24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0" name="Freeform 182"/>
              <p:cNvSpPr>
                <a:spLocks/>
              </p:cNvSpPr>
              <p:nvPr/>
            </p:nvSpPr>
            <p:spPr bwMode="auto">
              <a:xfrm>
                <a:off x="3472" y="640"/>
                <a:ext cx="32" cy="32"/>
              </a:xfrm>
              <a:custGeom>
                <a:avLst/>
                <a:gdLst>
                  <a:gd name="T0" fmla="*/ 16 w 32"/>
                  <a:gd name="T1" fmla="*/ 8 h 32"/>
                  <a:gd name="T2" fmla="*/ 16 w 32"/>
                  <a:gd name="T3" fmla="*/ 8 h 32"/>
                  <a:gd name="T4" fmla="*/ 32 w 32"/>
                  <a:gd name="T5" fmla="*/ 24 h 32"/>
                  <a:gd name="T6" fmla="*/ 16 w 32"/>
                  <a:gd name="T7" fmla="*/ 32 h 32"/>
                  <a:gd name="T8" fmla="*/ 0 w 32"/>
                  <a:gd name="T9" fmla="*/ 16 h 32"/>
                  <a:gd name="T10" fmla="*/ 8 w 32"/>
                  <a:gd name="T11" fmla="*/ 0 h 32"/>
                  <a:gd name="T12" fmla="*/ 8 w 32"/>
                  <a:gd name="T13" fmla="*/ 0 h 32"/>
                  <a:gd name="T14" fmla="*/ 16 w 32"/>
                  <a:gd name="T15" fmla="*/ 8 h 32"/>
                  <a:gd name="T16" fmla="*/ 16 w 32"/>
                  <a:gd name="T17" fmla="*/ 8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32"/>
                  <a:gd name="T29" fmla="*/ 32 w 32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32">
                    <a:moveTo>
                      <a:pt x="16" y="8"/>
                    </a:moveTo>
                    <a:lnTo>
                      <a:pt x="16" y="8"/>
                    </a:lnTo>
                    <a:lnTo>
                      <a:pt x="32" y="24"/>
                    </a:lnTo>
                    <a:lnTo>
                      <a:pt x="16" y="32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1" name="Freeform 183"/>
              <p:cNvSpPr>
                <a:spLocks/>
              </p:cNvSpPr>
              <p:nvPr/>
            </p:nvSpPr>
            <p:spPr bwMode="auto">
              <a:xfrm>
                <a:off x="3488" y="664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16 w 24"/>
                  <a:gd name="T3" fmla="*/ 0 h 24"/>
                  <a:gd name="T4" fmla="*/ 24 w 24"/>
                  <a:gd name="T5" fmla="*/ 16 h 24"/>
                  <a:gd name="T6" fmla="*/ 8 w 24"/>
                  <a:gd name="T7" fmla="*/ 24 h 24"/>
                  <a:gd name="T8" fmla="*/ 0 w 24"/>
                  <a:gd name="T9" fmla="*/ 8 h 24"/>
                  <a:gd name="T10" fmla="*/ 16 w 24"/>
                  <a:gd name="T11" fmla="*/ 0 h 24"/>
                  <a:gd name="T12" fmla="*/ 16 w 24"/>
                  <a:gd name="T13" fmla="*/ 0 h 24"/>
                  <a:gd name="T14" fmla="*/ 16 w 24"/>
                  <a:gd name="T15" fmla="*/ 0 h 24"/>
                  <a:gd name="T16" fmla="*/ 16 w 24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4"/>
                  <a:gd name="T29" fmla="*/ 24 w 2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4">
                    <a:moveTo>
                      <a:pt x="16" y="0"/>
                    </a:moveTo>
                    <a:lnTo>
                      <a:pt x="16" y="0"/>
                    </a:lnTo>
                    <a:lnTo>
                      <a:pt x="24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2" name="Freeform 184"/>
              <p:cNvSpPr>
                <a:spLocks/>
              </p:cNvSpPr>
              <p:nvPr/>
            </p:nvSpPr>
            <p:spPr bwMode="auto">
              <a:xfrm>
                <a:off x="3496" y="680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16 w 16"/>
                  <a:gd name="T3" fmla="*/ 8 h 16"/>
                  <a:gd name="T4" fmla="*/ 16 w 16"/>
                  <a:gd name="T5" fmla="*/ 8 h 16"/>
                  <a:gd name="T6" fmla="*/ 0 w 16"/>
                  <a:gd name="T7" fmla="*/ 16 h 16"/>
                  <a:gd name="T8" fmla="*/ 0 w 16"/>
                  <a:gd name="T9" fmla="*/ 8 h 16"/>
                  <a:gd name="T10" fmla="*/ 16 w 16"/>
                  <a:gd name="T11" fmla="*/ 0 h 16"/>
                  <a:gd name="T12" fmla="*/ 16 w 16"/>
                  <a:gd name="T13" fmla="*/ 0 h 16"/>
                  <a:gd name="T14" fmla="*/ 16 w 16"/>
                  <a:gd name="T15" fmla="*/ 8 h 16"/>
                  <a:gd name="T16" fmla="*/ 16 w 16"/>
                  <a:gd name="T17" fmla="*/ 8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6"/>
                  <a:gd name="T29" fmla="*/ 16 w 16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6">
                    <a:moveTo>
                      <a:pt x="16" y="8"/>
                    </a:moveTo>
                    <a:lnTo>
                      <a:pt x="16" y="8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3" name="Freeform 185"/>
              <p:cNvSpPr>
                <a:spLocks/>
              </p:cNvSpPr>
              <p:nvPr/>
            </p:nvSpPr>
            <p:spPr bwMode="auto">
              <a:xfrm>
                <a:off x="3496" y="688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16 w 16"/>
                  <a:gd name="T3" fmla="*/ 8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8 h 8"/>
                  <a:gd name="T10" fmla="*/ 16 w 16"/>
                  <a:gd name="T11" fmla="*/ 0 h 8"/>
                  <a:gd name="T12" fmla="*/ 16 w 16"/>
                  <a:gd name="T13" fmla="*/ 0 h 8"/>
                  <a:gd name="T14" fmla="*/ 16 w 16"/>
                  <a:gd name="T15" fmla="*/ 8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"/>
                  <a:gd name="T25" fmla="*/ 0 h 8"/>
                  <a:gd name="T26" fmla="*/ 16 w 16"/>
                  <a:gd name="T27" fmla="*/ 8 h 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" h="8">
                    <a:moveTo>
                      <a:pt x="16" y="8"/>
                    </a:moveTo>
                    <a:lnTo>
                      <a:pt x="16" y="8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4" name="Freeform 186"/>
              <p:cNvSpPr>
                <a:spLocks/>
              </p:cNvSpPr>
              <p:nvPr/>
            </p:nvSpPr>
            <p:spPr bwMode="auto">
              <a:xfrm>
                <a:off x="3504" y="632"/>
                <a:ext cx="112" cy="56"/>
              </a:xfrm>
              <a:custGeom>
                <a:avLst/>
                <a:gdLst>
                  <a:gd name="T0" fmla="*/ 0 w 112"/>
                  <a:gd name="T1" fmla="*/ 56 h 56"/>
                  <a:gd name="T2" fmla="*/ 8 w 112"/>
                  <a:gd name="T3" fmla="*/ 32 h 56"/>
                  <a:gd name="T4" fmla="*/ 16 w 112"/>
                  <a:gd name="T5" fmla="*/ 16 h 56"/>
                  <a:gd name="T6" fmla="*/ 40 w 112"/>
                  <a:gd name="T7" fmla="*/ 0 h 56"/>
                  <a:gd name="T8" fmla="*/ 56 w 112"/>
                  <a:gd name="T9" fmla="*/ 0 h 56"/>
                  <a:gd name="T10" fmla="*/ 56 w 112"/>
                  <a:gd name="T11" fmla="*/ 0 h 56"/>
                  <a:gd name="T12" fmla="*/ 80 w 112"/>
                  <a:gd name="T13" fmla="*/ 0 h 56"/>
                  <a:gd name="T14" fmla="*/ 96 w 112"/>
                  <a:gd name="T15" fmla="*/ 16 h 56"/>
                  <a:gd name="T16" fmla="*/ 112 w 112"/>
                  <a:gd name="T17" fmla="*/ 32 h 56"/>
                  <a:gd name="T18" fmla="*/ 112 w 112"/>
                  <a:gd name="T19" fmla="*/ 56 h 56"/>
                  <a:gd name="T20" fmla="*/ 112 w 112"/>
                  <a:gd name="T21" fmla="*/ 56 h 56"/>
                  <a:gd name="T22" fmla="*/ 56 w 112"/>
                  <a:gd name="T23" fmla="*/ 56 h 56"/>
                  <a:gd name="T24" fmla="*/ 56 w 112"/>
                  <a:gd name="T25" fmla="*/ 56 h 56"/>
                  <a:gd name="T26" fmla="*/ 0 w 112"/>
                  <a:gd name="T27" fmla="*/ 56 h 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2"/>
                  <a:gd name="T43" fmla="*/ 0 h 56"/>
                  <a:gd name="T44" fmla="*/ 112 w 112"/>
                  <a:gd name="T45" fmla="*/ 56 h 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2" h="56">
                    <a:moveTo>
                      <a:pt x="0" y="56"/>
                    </a:moveTo>
                    <a:lnTo>
                      <a:pt x="8" y="32"/>
                    </a:lnTo>
                    <a:lnTo>
                      <a:pt x="16" y="16"/>
                    </a:lnTo>
                    <a:lnTo>
                      <a:pt x="40" y="0"/>
                    </a:lnTo>
                    <a:lnTo>
                      <a:pt x="56" y="0"/>
                    </a:lnTo>
                    <a:lnTo>
                      <a:pt x="80" y="0"/>
                    </a:lnTo>
                    <a:lnTo>
                      <a:pt x="96" y="16"/>
                    </a:lnTo>
                    <a:lnTo>
                      <a:pt x="112" y="32"/>
                    </a:lnTo>
                    <a:lnTo>
                      <a:pt x="112" y="56"/>
                    </a:lnTo>
                    <a:lnTo>
                      <a:pt x="56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5" name="Freeform 187"/>
              <p:cNvSpPr>
                <a:spLocks/>
              </p:cNvSpPr>
              <p:nvPr/>
            </p:nvSpPr>
            <p:spPr bwMode="auto">
              <a:xfrm>
                <a:off x="3496" y="664"/>
                <a:ext cx="24" cy="24"/>
              </a:xfrm>
              <a:custGeom>
                <a:avLst/>
                <a:gdLst>
                  <a:gd name="T0" fmla="*/ 16 w 24"/>
                  <a:gd name="T1" fmla="*/ 24 h 24"/>
                  <a:gd name="T2" fmla="*/ 0 w 24"/>
                  <a:gd name="T3" fmla="*/ 24 h 24"/>
                  <a:gd name="T4" fmla="*/ 8 w 24"/>
                  <a:gd name="T5" fmla="*/ 0 h 24"/>
                  <a:gd name="T6" fmla="*/ 24 w 24"/>
                  <a:gd name="T7" fmla="*/ 0 h 24"/>
                  <a:gd name="T8" fmla="*/ 16 w 24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24"/>
                  <a:gd name="T17" fmla="*/ 24 w 24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24">
                    <a:moveTo>
                      <a:pt x="16" y="24"/>
                    </a:moveTo>
                    <a:lnTo>
                      <a:pt x="0" y="24"/>
                    </a:lnTo>
                    <a:lnTo>
                      <a:pt x="8" y="0"/>
                    </a:lnTo>
                    <a:lnTo>
                      <a:pt x="24" y="0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6" name="Freeform 188"/>
              <p:cNvSpPr>
                <a:spLocks/>
              </p:cNvSpPr>
              <p:nvPr/>
            </p:nvSpPr>
            <p:spPr bwMode="auto">
              <a:xfrm>
                <a:off x="3504" y="640"/>
                <a:ext cx="24" cy="32"/>
              </a:xfrm>
              <a:custGeom>
                <a:avLst/>
                <a:gdLst>
                  <a:gd name="T0" fmla="*/ 0 w 24"/>
                  <a:gd name="T1" fmla="*/ 16 h 32"/>
                  <a:gd name="T2" fmla="*/ 0 w 24"/>
                  <a:gd name="T3" fmla="*/ 16 h 32"/>
                  <a:gd name="T4" fmla="*/ 16 w 24"/>
                  <a:gd name="T5" fmla="*/ 0 h 32"/>
                  <a:gd name="T6" fmla="*/ 24 w 24"/>
                  <a:gd name="T7" fmla="*/ 8 h 32"/>
                  <a:gd name="T8" fmla="*/ 16 w 24"/>
                  <a:gd name="T9" fmla="*/ 32 h 32"/>
                  <a:gd name="T10" fmla="*/ 0 w 24"/>
                  <a:gd name="T11" fmla="*/ 24 h 32"/>
                  <a:gd name="T12" fmla="*/ 0 w 24"/>
                  <a:gd name="T13" fmla="*/ 24 h 32"/>
                  <a:gd name="T14" fmla="*/ 0 w 24"/>
                  <a:gd name="T15" fmla="*/ 24 h 32"/>
                  <a:gd name="T16" fmla="*/ 0 w 24"/>
                  <a:gd name="T17" fmla="*/ 16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2"/>
                  <a:gd name="T29" fmla="*/ 24 w 2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2">
                    <a:moveTo>
                      <a:pt x="0" y="16"/>
                    </a:moveTo>
                    <a:lnTo>
                      <a:pt x="0" y="16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16" y="32"/>
                    </a:lnTo>
                    <a:lnTo>
                      <a:pt x="0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7" name="Freeform 189"/>
              <p:cNvSpPr>
                <a:spLocks/>
              </p:cNvSpPr>
              <p:nvPr/>
            </p:nvSpPr>
            <p:spPr bwMode="auto">
              <a:xfrm>
                <a:off x="3520" y="624"/>
                <a:ext cx="24" cy="32"/>
              </a:xfrm>
              <a:custGeom>
                <a:avLst/>
                <a:gdLst>
                  <a:gd name="T0" fmla="*/ 0 w 24"/>
                  <a:gd name="T1" fmla="*/ 16 h 32"/>
                  <a:gd name="T2" fmla="*/ 0 w 24"/>
                  <a:gd name="T3" fmla="*/ 16 h 32"/>
                  <a:gd name="T4" fmla="*/ 16 w 24"/>
                  <a:gd name="T5" fmla="*/ 0 h 32"/>
                  <a:gd name="T6" fmla="*/ 24 w 24"/>
                  <a:gd name="T7" fmla="*/ 16 h 32"/>
                  <a:gd name="T8" fmla="*/ 8 w 24"/>
                  <a:gd name="T9" fmla="*/ 32 h 32"/>
                  <a:gd name="T10" fmla="*/ 0 w 24"/>
                  <a:gd name="T11" fmla="*/ 16 h 32"/>
                  <a:gd name="T12" fmla="*/ 0 w 24"/>
                  <a:gd name="T13" fmla="*/ 16 h 32"/>
                  <a:gd name="T14" fmla="*/ 0 w 24"/>
                  <a:gd name="T15" fmla="*/ 16 h 32"/>
                  <a:gd name="T16" fmla="*/ 0 w 24"/>
                  <a:gd name="T17" fmla="*/ 16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2"/>
                  <a:gd name="T29" fmla="*/ 24 w 2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2">
                    <a:moveTo>
                      <a:pt x="0" y="16"/>
                    </a:moveTo>
                    <a:lnTo>
                      <a:pt x="0" y="16"/>
                    </a:lnTo>
                    <a:lnTo>
                      <a:pt x="16" y="0"/>
                    </a:lnTo>
                    <a:lnTo>
                      <a:pt x="24" y="16"/>
                    </a:lnTo>
                    <a:lnTo>
                      <a:pt x="8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8" name="Freeform 190"/>
              <p:cNvSpPr>
                <a:spLocks/>
              </p:cNvSpPr>
              <p:nvPr/>
            </p:nvSpPr>
            <p:spPr bwMode="auto">
              <a:xfrm>
                <a:off x="3536" y="624"/>
                <a:ext cx="32" cy="16"/>
              </a:xfrm>
              <a:custGeom>
                <a:avLst/>
                <a:gdLst>
                  <a:gd name="T0" fmla="*/ 0 w 32"/>
                  <a:gd name="T1" fmla="*/ 0 h 16"/>
                  <a:gd name="T2" fmla="*/ 0 w 32"/>
                  <a:gd name="T3" fmla="*/ 0 h 16"/>
                  <a:gd name="T4" fmla="*/ 24 w 32"/>
                  <a:gd name="T5" fmla="*/ 0 h 16"/>
                  <a:gd name="T6" fmla="*/ 32 w 32"/>
                  <a:gd name="T7" fmla="*/ 16 h 16"/>
                  <a:gd name="T8" fmla="*/ 8 w 32"/>
                  <a:gd name="T9" fmla="*/ 16 h 16"/>
                  <a:gd name="T10" fmla="*/ 0 w 32"/>
                  <a:gd name="T11" fmla="*/ 0 h 16"/>
                  <a:gd name="T12" fmla="*/ 0 w 32"/>
                  <a:gd name="T13" fmla="*/ 0 h 16"/>
                  <a:gd name="T14" fmla="*/ 0 w 32"/>
                  <a:gd name="T15" fmla="*/ 0 h 16"/>
                  <a:gd name="T16" fmla="*/ 0 w 32"/>
                  <a:gd name="T17" fmla="*/ 0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16"/>
                  <a:gd name="T29" fmla="*/ 32 w 32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16">
                    <a:moveTo>
                      <a:pt x="0" y="0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32" y="16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9" name="Freeform 191"/>
              <p:cNvSpPr>
                <a:spLocks/>
              </p:cNvSpPr>
              <p:nvPr/>
            </p:nvSpPr>
            <p:spPr bwMode="auto">
              <a:xfrm>
                <a:off x="3560" y="624"/>
                <a:ext cx="24" cy="16"/>
              </a:xfrm>
              <a:custGeom>
                <a:avLst/>
                <a:gdLst>
                  <a:gd name="T0" fmla="*/ 8 w 24"/>
                  <a:gd name="T1" fmla="*/ 0 h 16"/>
                  <a:gd name="T2" fmla="*/ 8 w 24"/>
                  <a:gd name="T3" fmla="*/ 0 h 16"/>
                  <a:gd name="T4" fmla="*/ 24 w 24"/>
                  <a:gd name="T5" fmla="*/ 0 h 16"/>
                  <a:gd name="T6" fmla="*/ 24 w 24"/>
                  <a:gd name="T7" fmla="*/ 16 h 16"/>
                  <a:gd name="T8" fmla="*/ 0 w 24"/>
                  <a:gd name="T9" fmla="*/ 16 h 16"/>
                  <a:gd name="T10" fmla="*/ 0 w 24"/>
                  <a:gd name="T11" fmla="*/ 0 h 16"/>
                  <a:gd name="T12" fmla="*/ 0 w 24"/>
                  <a:gd name="T13" fmla="*/ 0 h 16"/>
                  <a:gd name="T14" fmla="*/ 0 w 24"/>
                  <a:gd name="T15" fmla="*/ 0 h 16"/>
                  <a:gd name="T16" fmla="*/ 8 w 24"/>
                  <a:gd name="T17" fmla="*/ 0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16"/>
                  <a:gd name="T29" fmla="*/ 24 w 24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16">
                    <a:moveTo>
                      <a:pt x="8" y="0"/>
                    </a:moveTo>
                    <a:lnTo>
                      <a:pt x="8" y="0"/>
                    </a:lnTo>
                    <a:lnTo>
                      <a:pt x="24" y="0"/>
                    </a:lnTo>
                    <a:lnTo>
                      <a:pt x="24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0" name="Freeform 192"/>
              <p:cNvSpPr>
                <a:spLocks/>
              </p:cNvSpPr>
              <p:nvPr/>
            </p:nvSpPr>
            <p:spPr bwMode="auto">
              <a:xfrm>
                <a:off x="3584" y="624"/>
                <a:ext cx="24" cy="32"/>
              </a:xfrm>
              <a:custGeom>
                <a:avLst/>
                <a:gdLst>
                  <a:gd name="T0" fmla="*/ 8 w 24"/>
                  <a:gd name="T1" fmla="*/ 0 h 32"/>
                  <a:gd name="T2" fmla="*/ 8 w 24"/>
                  <a:gd name="T3" fmla="*/ 0 h 32"/>
                  <a:gd name="T4" fmla="*/ 24 w 24"/>
                  <a:gd name="T5" fmla="*/ 16 h 32"/>
                  <a:gd name="T6" fmla="*/ 16 w 24"/>
                  <a:gd name="T7" fmla="*/ 32 h 32"/>
                  <a:gd name="T8" fmla="*/ 0 w 24"/>
                  <a:gd name="T9" fmla="*/ 16 h 32"/>
                  <a:gd name="T10" fmla="*/ 0 w 24"/>
                  <a:gd name="T11" fmla="*/ 0 h 32"/>
                  <a:gd name="T12" fmla="*/ 0 w 24"/>
                  <a:gd name="T13" fmla="*/ 0 h 32"/>
                  <a:gd name="T14" fmla="*/ 8 w 24"/>
                  <a:gd name="T15" fmla="*/ 0 h 32"/>
                  <a:gd name="T16" fmla="*/ 8 w 24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2"/>
                  <a:gd name="T29" fmla="*/ 24 w 2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2">
                    <a:moveTo>
                      <a:pt x="8" y="0"/>
                    </a:moveTo>
                    <a:lnTo>
                      <a:pt x="8" y="0"/>
                    </a:lnTo>
                    <a:lnTo>
                      <a:pt x="24" y="16"/>
                    </a:lnTo>
                    <a:lnTo>
                      <a:pt x="16" y="32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1" name="Freeform 193"/>
              <p:cNvSpPr>
                <a:spLocks/>
              </p:cNvSpPr>
              <p:nvPr/>
            </p:nvSpPr>
            <p:spPr bwMode="auto">
              <a:xfrm>
                <a:off x="3600" y="640"/>
                <a:ext cx="24" cy="32"/>
              </a:xfrm>
              <a:custGeom>
                <a:avLst/>
                <a:gdLst>
                  <a:gd name="T0" fmla="*/ 8 w 24"/>
                  <a:gd name="T1" fmla="*/ 0 h 32"/>
                  <a:gd name="T2" fmla="*/ 8 w 24"/>
                  <a:gd name="T3" fmla="*/ 0 h 32"/>
                  <a:gd name="T4" fmla="*/ 24 w 24"/>
                  <a:gd name="T5" fmla="*/ 16 h 32"/>
                  <a:gd name="T6" fmla="*/ 8 w 24"/>
                  <a:gd name="T7" fmla="*/ 32 h 32"/>
                  <a:gd name="T8" fmla="*/ 0 w 24"/>
                  <a:gd name="T9" fmla="*/ 8 h 32"/>
                  <a:gd name="T10" fmla="*/ 8 w 24"/>
                  <a:gd name="T11" fmla="*/ 0 h 32"/>
                  <a:gd name="T12" fmla="*/ 8 w 24"/>
                  <a:gd name="T13" fmla="*/ 0 h 32"/>
                  <a:gd name="T14" fmla="*/ 8 w 24"/>
                  <a:gd name="T15" fmla="*/ 0 h 32"/>
                  <a:gd name="T16" fmla="*/ 8 w 24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2"/>
                  <a:gd name="T29" fmla="*/ 24 w 2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2">
                    <a:moveTo>
                      <a:pt x="8" y="0"/>
                    </a:moveTo>
                    <a:lnTo>
                      <a:pt x="8" y="0"/>
                    </a:lnTo>
                    <a:lnTo>
                      <a:pt x="24" y="16"/>
                    </a:lnTo>
                    <a:lnTo>
                      <a:pt x="8" y="32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2" name="Freeform 195"/>
              <p:cNvSpPr>
                <a:spLocks/>
              </p:cNvSpPr>
              <p:nvPr/>
            </p:nvSpPr>
            <p:spPr bwMode="auto">
              <a:xfrm>
                <a:off x="3608" y="656"/>
                <a:ext cx="16" cy="32"/>
              </a:xfrm>
              <a:custGeom>
                <a:avLst/>
                <a:gdLst>
                  <a:gd name="T0" fmla="*/ 16 w 16"/>
                  <a:gd name="T1" fmla="*/ 8 h 32"/>
                  <a:gd name="T2" fmla="*/ 16 w 16"/>
                  <a:gd name="T3" fmla="*/ 8 h 32"/>
                  <a:gd name="T4" fmla="*/ 16 w 16"/>
                  <a:gd name="T5" fmla="*/ 32 h 32"/>
                  <a:gd name="T6" fmla="*/ 0 w 16"/>
                  <a:gd name="T7" fmla="*/ 32 h 32"/>
                  <a:gd name="T8" fmla="*/ 0 w 16"/>
                  <a:gd name="T9" fmla="*/ 8 h 32"/>
                  <a:gd name="T10" fmla="*/ 16 w 16"/>
                  <a:gd name="T11" fmla="*/ 0 h 32"/>
                  <a:gd name="T12" fmla="*/ 16 w 16"/>
                  <a:gd name="T13" fmla="*/ 0 h 32"/>
                  <a:gd name="T14" fmla="*/ 16 w 16"/>
                  <a:gd name="T15" fmla="*/ 8 h 32"/>
                  <a:gd name="T16" fmla="*/ 16 w 16"/>
                  <a:gd name="T17" fmla="*/ 8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32"/>
                  <a:gd name="T29" fmla="*/ 16 w 16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32">
                    <a:moveTo>
                      <a:pt x="16" y="8"/>
                    </a:moveTo>
                    <a:lnTo>
                      <a:pt x="16" y="8"/>
                    </a:lnTo>
                    <a:lnTo>
                      <a:pt x="16" y="32"/>
                    </a:lnTo>
                    <a:lnTo>
                      <a:pt x="0" y="32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3" name="Freeform 196"/>
              <p:cNvSpPr>
                <a:spLocks/>
              </p:cNvSpPr>
              <p:nvPr/>
            </p:nvSpPr>
            <p:spPr bwMode="auto">
              <a:xfrm>
                <a:off x="3616" y="640"/>
                <a:ext cx="120" cy="72"/>
              </a:xfrm>
              <a:custGeom>
                <a:avLst/>
                <a:gdLst>
                  <a:gd name="T0" fmla="*/ 0 w 120"/>
                  <a:gd name="T1" fmla="*/ 56 h 72"/>
                  <a:gd name="T2" fmla="*/ 8 w 120"/>
                  <a:gd name="T3" fmla="*/ 40 h 72"/>
                  <a:gd name="T4" fmla="*/ 24 w 120"/>
                  <a:gd name="T5" fmla="*/ 16 h 72"/>
                  <a:gd name="T6" fmla="*/ 40 w 120"/>
                  <a:gd name="T7" fmla="*/ 8 h 72"/>
                  <a:gd name="T8" fmla="*/ 64 w 120"/>
                  <a:gd name="T9" fmla="*/ 0 h 72"/>
                  <a:gd name="T10" fmla="*/ 64 w 120"/>
                  <a:gd name="T11" fmla="*/ 0 h 72"/>
                  <a:gd name="T12" fmla="*/ 80 w 120"/>
                  <a:gd name="T13" fmla="*/ 8 h 72"/>
                  <a:gd name="T14" fmla="*/ 104 w 120"/>
                  <a:gd name="T15" fmla="*/ 16 h 72"/>
                  <a:gd name="T16" fmla="*/ 112 w 120"/>
                  <a:gd name="T17" fmla="*/ 40 h 72"/>
                  <a:gd name="T18" fmla="*/ 120 w 120"/>
                  <a:gd name="T19" fmla="*/ 56 h 72"/>
                  <a:gd name="T20" fmla="*/ 120 w 120"/>
                  <a:gd name="T21" fmla="*/ 56 h 72"/>
                  <a:gd name="T22" fmla="*/ 120 w 120"/>
                  <a:gd name="T23" fmla="*/ 64 h 72"/>
                  <a:gd name="T24" fmla="*/ 112 w 120"/>
                  <a:gd name="T25" fmla="*/ 72 h 72"/>
                  <a:gd name="T26" fmla="*/ 112 w 120"/>
                  <a:gd name="T27" fmla="*/ 72 h 72"/>
                  <a:gd name="T28" fmla="*/ 64 w 120"/>
                  <a:gd name="T29" fmla="*/ 56 h 72"/>
                  <a:gd name="T30" fmla="*/ 64 w 120"/>
                  <a:gd name="T31" fmla="*/ 56 h 72"/>
                  <a:gd name="T32" fmla="*/ 0 w 120"/>
                  <a:gd name="T33" fmla="*/ 56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0"/>
                  <a:gd name="T52" fmla="*/ 0 h 72"/>
                  <a:gd name="T53" fmla="*/ 120 w 120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0" h="72">
                    <a:moveTo>
                      <a:pt x="0" y="56"/>
                    </a:moveTo>
                    <a:lnTo>
                      <a:pt x="8" y="40"/>
                    </a:lnTo>
                    <a:lnTo>
                      <a:pt x="24" y="16"/>
                    </a:lnTo>
                    <a:lnTo>
                      <a:pt x="40" y="8"/>
                    </a:lnTo>
                    <a:lnTo>
                      <a:pt x="64" y="0"/>
                    </a:lnTo>
                    <a:lnTo>
                      <a:pt x="80" y="8"/>
                    </a:lnTo>
                    <a:lnTo>
                      <a:pt x="104" y="16"/>
                    </a:lnTo>
                    <a:lnTo>
                      <a:pt x="112" y="40"/>
                    </a:lnTo>
                    <a:lnTo>
                      <a:pt x="120" y="56"/>
                    </a:lnTo>
                    <a:lnTo>
                      <a:pt x="120" y="64"/>
                    </a:lnTo>
                    <a:lnTo>
                      <a:pt x="112" y="72"/>
                    </a:lnTo>
                    <a:lnTo>
                      <a:pt x="64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4" name="Freeform 197"/>
              <p:cNvSpPr>
                <a:spLocks/>
              </p:cNvSpPr>
              <p:nvPr/>
            </p:nvSpPr>
            <p:spPr bwMode="auto">
              <a:xfrm>
                <a:off x="3608" y="672"/>
                <a:ext cx="24" cy="32"/>
              </a:xfrm>
              <a:custGeom>
                <a:avLst/>
                <a:gdLst>
                  <a:gd name="T0" fmla="*/ 16 w 24"/>
                  <a:gd name="T1" fmla="*/ 32 h 32"/>
                  <a:gd name="T2" fmla="*/ 0 w 24"/>
                  <a:gd name="T3" fmla="*/ 24 h 32"/>
                  <a:gd name="T4" fmla="*/ 8 w 24"/>
                  <a:gd name="T5" fmla="*/ 0 h 32"/>
                  <a:gd name="T6" fmla="*/ 24 w 24"/>
                  <a:gd name="T7" fmla="*/ 8 h 32"/>
                  <a:gd name="T8" fmla="*/ 16 w 24"/>
                  <a:gd name="T9" fmla="*/ 32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32"/>
                  <a:gd name="T17" fmla="*/ 24 w 24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32">
                    <a:moveTo>
                      <a:pt x="16" y="32"/>
                    </a:moveTo>
                    <a:lnTo>
                      <a:pt x="0" y="24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5" name="Freeform 198"/>
              <p:cNvSpPr>
                <a:spLocks/>
              </p:cNvSpPr>
              <p:nvPr/>
            </p:nvSpPr>
            <p:spPr bwMode="auto">
              <a:xfrm>
                <a:off x="3616" y="656"/>
                <a:ext cx="24" cy="24"/>
              </a:xfrm>
              <a:custGeom>
                <a:avLst/>
                <a:gdLst>
                  <a:gd name="T0" fmla="*/ 0 w 24"/>
                  <a:gd name="T1" fmla="*/ 16 h 24"/>
                  <a:gd name="T2" fmla="*/ 0 w 24"/>
                  <a:gd name="T3" fmla="*/ 16 h 24"/>
                  <a:gd name="T4" fmla="*/ 16 w 24"/>
                  <a:gd name="T5" fmla="*/ 0 h 24"/>
                  <a:gd name="T6" fmla="*/ 24 w 24"/>
                  <a:gd name="T7" fmla="*/ 8 h 24"/>
                  <a:gd name="T8" fmla="*/ 16 w 24"/>
                  <a:gd name="T9" fmla="*/ 24 h 24"/>
                  <a:gd name="T10" fmla="*/ 0 w 24"/>
                  <a:gd name="T11" fmla="*/ 16 h 24"/>
                  <a:gd name="T12" fmla="*/ 0 w 24"/>
                  <a:gd name="T13" fmla="*/ 16 h 24"/>
                  <a:gd name="T14" fmla="*/ 0 w 24"/>
                  <a:gd name="T15" fmla="*/ 16 h 24"/>
                  <a:gd name="T16" fmla="*/ 0 w 24"/>
                  <a:gd name="T17" fmla="*/ 16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4"/>
                  <a:gd name="T29" fmla="*/ 24 w 2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4">
                    <a:moveTo>
                      <a:pt x="0" y="16"/>
                    </a:moveTo>
                    <a:lnTo>
                      <a:pt x="0" y="16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16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6" name="Freeform 199"/>
              <p:cNvSpPr>
                <a:spLocks/>
              </p:cNvSpPr>
              <p:nvPr/>
            </p:nvSpPr>
            <p:spPr bwMode="auto">
              <a:xfrm>
                <a:off x="3632" y="640"/>
                <a:ext cx="24" cy="24"/>
              </a:xfrm>
              <a:custGeom>
                <a:avLst/>
                <a:gdLst>
                  <a:gd name="T0" fmla="*/ 0 w 24"/>
                  <a:gd name="T1" fmla="*/ 8 h 24"/>
                  <a:gd name="T2" fmla="*/ 0 w 24"/>
                  <a:gd name="T3" fmla="*/ 8 h 24"/>
                  <a:gd name="T4" fmla="*/ 16 w 24"/>
                  <a:gd name="T5" fmla="*/ 0 h 24"/>
                  <a:gd name="T6" fmla="*/ 24 w 24"/>
                  <a:gd name="T7" fmla="*/ 16 h 24"/>
                  <a:gd name="T8" fmla="*/ 8 w 24"/>
                  <a:gd name="T9" fmla="*/ 24 h 24"/>
                  <a:gd name="T10" fmla="*/ 0 w 24"/>
                  <a:gd name="T11" fmla="*/ 16 h 24"/>
                  <a:gd name="T12" fmla="*/ 0 w 24"/>
                  <a:gd name="T13" fmla="*/ 16 h 24"/>
                  <a:gd name="T14" fmla="*/ 0 w 24"/>
                  <a:gd name="T15" fmla="*/ 16 h 24"/>
                  <a:gd name="T16" fmla="*/ 0 w 24"/>
                  <a:gd name="T17" fmla="*/ 8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4"/>
                  <a:gd name="T29" fmla="*/ 24 w 2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4">
                    <a:moveTo>
                      <a:pt x="0" y="8"/>
                    </a:moveTo>
                    <a:lnTo>
                      <a:pt x="0" y="8"/>
                    </a:lnTo>
                    <a:lnTo>
                      <a:pt x="16" y="0"/>
                    </a:lnTo>
                    <a:lnTo>
                      <a:pt x="24" y="16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7" name="Freeform 200"/>
              <p:cNvSpPr>
                <a:spLocks/>
              </p:cNvSpPr>
              <p:nvPr/>
            </p:nvSpPr>
            <p:spPr bwMode="auto">
              <a:xfrm>
                <a:off x="3648" y="632"/>
                <a:ext cx="32" cy="24"/>
              </a:xfrm>
              <a:custGeom>
                <a:avLst/>
                <a:gdLst>
                  <a:gd name="T0" fmla="*/ 8 w 32"/>
                  <a:gd name="T1" fmla="*/ 8 h 24"/>
                  <a:gd name="T2" fmla="*/ 8 w 32"/>
                  <a:gd name="T3" fmla="*/ 8 h 24"/>
                  <a:gd name="T4" fmla="*/ 24 w 32"/>
                  <a:gd name="T5" fmla="*/ 0 h 24"/>
                  <a:gd name="T6" fmla="*/ 32 w 32"/>
                  <a:gd name="T7" fmla="*/ 16 h 24"/>
                  <a:gd name="T8" fmla="*/ 8 w 32"/>
                  <a:gd name="T9" fmla="*/ 24 h 24"/>
                  <a:gd name="T10" fmla="*/ 0 w 32"/>
                  <a:gd name="T11" fmla="*/ 8 h 24"/>
                  <a:gd name="T12" fmla="*/ 0 w 32"/>
                  <a:gd name="T13" fmla="*/ 8 h 24"/>
                  <a:gd name="T14" fmla="*/ 0 w 32"/>
                  <a:gd name="T15" fmla="*/ 8 h 24"/>
                  <a:gd name="T16" fmla="*/ 8 w 32"/>
                  <a:gd name="T17" fmla="*/ 8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4"/>
                  <a:gd name="T29" fmla="*/ 32 w 3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4">
                    <a:moveTo>
                      <a:pt x="8" y="8"/>
                    </a:moveTo>
                    <a:lnTo>
                      <a:pt x="8" y="8"/>
                    </a:lnTo>
                    <a:lnTo>
                      <a:pt x="24" y="0"/>
                    </a:lnTo>
                    <a:lnTo>
                      <a:pt x="32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8" name="Freeform 201"/>
              <p:cNvSpPr>
                <a:spLocks/>
              </p:cNvSpPr>
              <p:nvPr/>
            </p:nvSpPr>
            <p:spPr bwMode="auto">
              <a:xfrm>
                <a:off x="3672" y="632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8 w 24"/>
                  <a:gd name="T3" fmla="*/ 0 h 24"/>
                  <a:gd name="T4" fmla="*/ 24 w 24"/>
                  <a:gd name="T5" fmla="*/ 8 h 24"/>
                  <a:gd name="T6" fmla="*/ 24 w 24"/>
                  <a:gd name="T7" fmla="*/ 24 h 24"/>
                  <a:gd name="T8" fmla="*/ 0 w 24"/>
                  <a:gd name="T9" fmla="*/ 16 h 24"/>
                  <a:gd name="T10" fmla="*/ 0 w 24"/>
                  <a:gd name="T11" fmla="*/ 0 h 24"/>
                  <a:gd name="T12" fmla="*/ 0 w 24"/>
                  <a:gd name="T13" fmla="*/ 0 h 24"/>
                  <a:gd name="T14" fmla="*/ 8 w 24"/>
                  <a:gd name="T15" fmla="*/ 0 h 24"/>
                  <a:gd name="T16" fmla="*/ 8 w 24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4"/>
                  <a:gd name="T29" fmla="*/ 24 w 2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4">
                    <a:moveTo>
                      <a:pt x="8" y="0"/>
                    </a:moveTo>
                    <a:lnTo>
                      <a:pt x="8" y="0"/>
                    </a:lnTo>
                    <a:lnTo>
                      <a:pt x="24" y="8"/>
                    </a:lnTo>
                    <a:lnTo>
                      <a:pt x="24" y="24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9" name="Freeform 202"/>
              <p:cNvSpPr>
                <a:spLocks/>
              </p:cNvSpPr>
              <p:nvPr/>
            </p:nvSpPr>
            <p:spPr bwMode="auto">
              <a:xfrm>
                <a:off x="3696" y="640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8 w 24"/>
                  <a:gd name="T3" fmla="*/ 0 h 24"/>
                  <a:gd name="T4" fmla="*/ 24 w 24"/>
                  <a:gd name="T5" fmla="*/ 8 h 24"/>
                  <a:gd name="T6" fmla="*/ 16 w 24"/>
                  <a:gd name="T7" fmla="*/ 24 h 24"/>
                  <a:gd name="T8" fmla="*/ 0 w 24"/>
                  <a:gd name="T9" fmla="*/ 16 h 24"/>
                  <a:gd name="T10" fmla="*/ 0 w 24"/>
                  <a:gd name="T11" fmla="*/ 0 h 24"/>
                  <a:gd name="T12" fmla="*/ 0 w 24"/>
                  <a:gd name="T13" fmla="*/ 0 h 24"/>
                  <a:gd name="T14" fmla="*/ 8 w 24"/>
                  <a:gd name="T15" fmla="*/ 0 h 24"/>
                  <a:gd name="T16" fmla="*/ 8 w 24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4"/>
                  <a:gd name="T29" fmla="*/ 24 w 2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4">
                    <a:moveTo>
                      <a:pt x="8" y="0"/>
                    </a:moveTo>
                    <a:lnTo>
                      <a:pt x="8" y="0"/>
                    </a:lnTo>
                    <a:lnTo>
                      <a:pt x="24" y="8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0" name="Freeform 203"/>
              <p:cNvSpPr>
                <a:spLocks/>
              </p:cNvSpPr>
              <p:nvPr/>
            </p:nvSpPr>
            <p:spPr bwMode="auto">
              <a:xfrm>
                <a:off x="3712" y="648"/>
                <a:ext cx="24" cy="32"/>
              </a:xfrm>
              <a:custGeom>
                <a:avLst/>
                <a:gdLst>
                  <a:gd name="T0" fmla="*/ 8 w 24"/>
                  <a:gd name="T1" fmla="*/ 8 h 32"/>
                  <a:gd name="T2" fmla="*/ 8 w 24"/>
                  <a:gd name="T3" fmla="*/ 8 h 32"/>
                  <a:gd name="T4" fmla="*/ 24 w 24"/>
                  <a:gd name="T5" fmla="*/ 24 h 32"/>
                  <a:gd name="T6" fmla="*/ 8 w 24"/>
                  <a:gd name="T7" fmla="*/ 32 h 32"/>
                  <a:gd name="T8" fmla="*/ 0 w 24"/>
                  <a:gd name="T9" fmla="*/ 16 h 32"/>
                  <a:gd name="T10" fmla="*/ 8 w 24"/>
                  <a:gd name="T11" fmla="*/ 0 h 32"/>
                  <a:gd name="T12" fmla="*/ 8 w 24"/>
                  <a:gd name="T13" fmla="*/ 0 h 32"/>
                  <a:gd name="T14" fmla="*/ 8 w 24"/>
                  <a:gd name="T15" fmla="*/ 8 h 32"/>
                  <a:gd name="T16" fmla="*/ 8 w 24"/>
                  <a:gd name="T17" fmla="*/ 8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2"/>
                  <a:gd name="T29" fmla="*/ 24 w 2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2">
                    <a:moveTo>
                      <a:pt x="8" y="8"/>
                    </a:moveTo>
                    <a:lnTo>
                      <a:pt x="8" y="8"/>
                    </a:lnTo>
                    <a:lnTo>
                      <a:pt x="24" y="24"/>
                    </a:lnTo>
                    <a:lnTo>
                      <a:pt x="8" y="32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1" name="Freeform 204"/>
              <p:cNvSpPr>
                <a:spLocks/>
              </p:cNvSpPr>
              <p:nvPr/>
            </p:nvSpPr>
            <p:spPr bwMode="auto">
              <a:xfrm>
                <a:off x="3720" y="672"/>
                <a:ext cx="24" cy="32"/>
              </a:xfrm>
              <a:custGeom>
                <a:avLst/>
                <a:gdLst>
                  <a:gd name="T0" fmla="*/ 16 w 24"/>
                  <a:gd name="T1" fmla="*/ 0 h 32"/>
                  <a:gd name="T2" fmla="*/ 16 w 24"/>
                  <a:gd name="T3" fmla="*/ 0 h 32"/>
                  <a:gd name="T4" fmla="*/ 24 w 24"/>
                  <a:gd name="T5" fmla="*/ 24 h 32"/>
                  <a:gd name="T6" fmla="*/ 8 w 24"/>
                  <a:gd name="T7" fmla="*/ 32 h 32"/>
                  <a:gd name="T8" fmla="*/ 0 w 24"/>
                  <a:gd name="T9" fmla="*/ 8 h 32"/>
                  <a:gd name="T10" fmla="*/ 16 w 24"/>
                  <a:gd name="T11" fmla="*/ 0 h 32"/>
                  <a:gd name="T12" fmla="*/ 16 w 24"/>
                  <a:gd name="T13" fmla="*/ 0 h 32"/>
                  <a:gd name="T14" fmla="*/ 16 w 24"/>
                  <a:gd name="T15" fmla="*/ 0 h 32"/>
                  <a:gd name="T16" fmla="*/ 16 w 24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2"/>
                  <a:gd name="T29" fmla="*/ 24 w 2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2">
                    <a:moveTo>
                      <a:pt x="16" y="0"/>
                    </a:moveTo>
                    <a:lnTo>
                      <a:pt x="16" y="0"/>
                    </a:lnTo>
                    <a:lnTo>
                      <a:pt x="24" y="24"/>
                    </a:lnTo>
                    <a:lnTo>
                      <a:pt x="8" y="32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2" name="Freeform 205"/>
              <p:cNvSpPr>
                <a:spLocks/>
              </p:cNvSpPr>
              <p:nvPr/>
            </p:nvSpPr>
            <p:spPr bwMode="auto">
              <a:xfrm>
                <a:off x="3728" y="696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16 w 16"/>
                  <a:gd name="T3" fmla="*/ 0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16 w 16"/>
                  <a:gd name="T11" fmla="*/ 0 h 8"/>
                  <a:gd name="T12" fmla="*/ 16 w 16"/>
                  <a:gd name="T13" fmla="*/ 0 h 8"/>
                  <a:gd name="T14" fmla="*/ 16 w 16"/>
                  <a:gd name="T15" fmla="*/ 0 h 8"/>
                  <a:gd name="T16" fmla="*/ 16 w 16"/>
                  <a:gd name="T17" fmla="*/ 0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8"/>
                  <a:gd name="T29" fmla="*/ 16 w 16"/>
                  <a:gd name="T30" fmla="*/ 8 h 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8">
                    <a:moveTo>
                      <a:pt x="16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3" name="Freeform 206"/>
              <p:cNvSpPr>
                <a:spLocks/>
              </p:cNvSpPr>
              <p:nvPr/>
            </p:nvSpPr>
            <p:spPr bwMode="auto">
              <a:xfrm>
                <a:off x="3720" y="704"/>
                <a:ext cx="24" cy="8"/>
              </a:xfrm>
              <a:custGeom>
                <a:avLst/>
                <a:gdLst>
                  <a:gd name="T0" fmla="*/ 24 w 24"/>
                  <a:gd name="T1" fmla="*/ 8 h 8"/>
                  <a:gd name="T2" fmla="*/ 24 w 24"/>
                  <a:gd name="T3" fmla="*/ 8 h 8"/>
                  <a:gd name="T4" fmla="*/ 16 w 24"/>
                  <a:gd name="T5" fmla="*/ 8 h 8"/>
                  <a:gd name="T6" fmla="*/ 0 w 24"/>
                  <a:gd name="T7" fmla="*/ 8 h 8"/>
                  <a:gd name="T8" fmla="*/ 8 w 24"/>
                  <a:gd name="T9" fmla="*/ 0 h 8"/>
                  <a:gd name="T10" fmla="*/ 24 w 24"/>
                  <a:gd name="T11" fmla="*/ 0 h 8"/>
                  <a:gd name="T12" fmla="*/ 24 w 24"/>
                  <a:gd name="T13" fmla="*/ 0 h 8"/>
                  <a:gd name="T14" fmla="*/ 24 w 24"/>
                  <a:gd name="T15" fmla="*/ 8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8"/>
                  <a:gd name="T26" fmla="*/ 24 w 24"/>
                  <a:gd name="T27" fmla="*/ 8 h 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8">
                    <a:moveTo>
                      <a:pt x="24" y="8"/>
                    </a:moveTo>
                    <a:lnTo>
                      <a:pt x="24" y="8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4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4" name="Freeform 207"/>
              <p:cNvSpPr>
                <a:spLocks/>
              </p:cNvSpPr>
              <p:nvPr/>
            </p:nvSpPr>
            <p:spPr bwMode="auto">
              <a:xfrm>
                <a:off x="4928" y="640"/>
                <a:ext cx="112" cy="72"/>
              </a:xfrm>
              <a:custGeom>
                <a:avLst/>
                <a:gdLst>
                  <a:gd name="T0" fmla="*/ 0 w 112"/>
                  <a:gd name="T1" fmla="*/ 72 h 72"/>
                  <a:gd name="T2" fmla="*/ 0 w 112"/>
                  <a:gd name="T3" fmla="*/ 48 h 72"/>
                  <a:gd name="T4" fmla="*/ 8 w 112"/>
                  <a:gd name="T5" fmla="*/ 24 h 72"/>
                  <a:gd name="T6" fmla="*/ 24 w 112"/>
                  <a:gd name="T7" fmla="*/ 16 h 72"/>
                  <a:gd name="T8" fmla="*/ 48 w 112"/>
                  <a:gd name="T9" fmla="*/ 0 h 72"/>
                  <a:gd name="T10" fmla="*/ 48 w 112"/>
                  <a:gd name="T11" fmla="*/ 0 h 72"/>
                  <a:gd name="T12" fmla="*/ 64 w 112"/>
                  <a:gd name="T13" fmla="*/ 0 h 72"/>
                  <a:gd name="T14" fmla="*/ 88 w 112"/>
                  <a:gd name="T15" fmla="*/ 8 h 72"/>
                  <a:gd name="T16" fmla="*/ 104 w 112"/>
                  <a:gd name="T17" fmla="*/ 24 h 72"/>
                  <a:gd name="T18" fmla="*/ 112 w 112"/>
                  <a:gd name="T19" fmla="*/ 48 h 72"/>
                  <a:gd name="T20" fmla="*/ 112 w 112"/>
                  <a:gd name="T21" fmla="*/ 48 h 72"/>
                  <a:gd name="T22" fmla="*/ 112 w 112"/>
                  <a:gd name="T23" fmla="*/ 56 h 72"/>
                  <a:gd name="T24" fmla="*/ 112 w 112"/>
                  <a:gd name="T25" fmla="*/ 56 h 72"/>
                  <a:gd name="T26" fmla="*/ 112 w 112"/>
                  <a:gd name="T27" fmla="*/ 56 h 72"/>
                  <a:gd name="T28" fmla="*/ 56 w 112"/>
                  <a:gd name="T29" fmla="*/ 56 h 72"/>
                  <a:gd name="T30" fmla="*/ 56 w 112"/>
                  <a:gd name="T31" fmla="*/ 56 h 72"/>
                  <a:gd name="T32" fmla="*/ 0 w 112"/>
                  <a:gd name="T33" fmla="*/ 72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2"/>
                  <a:gd name="T52" fmla="*/ 0 h 72"/>
                  <a:gd name="T53" fmla="*/ 112 w 112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2" h="72">
                    <a:moveTo>
                      <a:pt x="0" y="72"/>
                    </a:moveTo>
                    <a:lnTo>
                      <a:pt x="0" y="48"/>
                    </a:lnTo>
                    <a:lnTo>
                      <a:pt x="8" y="24"/>
                    </a:lnTo>
                    <a:lnTo>
                      <a:pt x="24" y="16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8" y="8"/>
                    </a:lnTo>
                    <a:lnTo>
                      <a:pt x="104" y="24"/>
                    </a:lnTo>
                    <a:lnTo>
                      <a:pt x="112" y="48"/>
                    </a:lnTo>
                    <a:lnTo>
                      <a:pt x="112" y="56"/>
                    </a:lnTo>
                    <a:lnTo>
                      <a:pt x="56" y="56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5" name="Rectangle 208"/>
              <p:cNvSpPr>
                <a:spLocks noChangeArrowheads="1"/>
              </p:cNvSpPr>
              <p:nvPr/>
            </p:nvSpPr>
            <p:spPr bwMode="auto">
              <a:xfrm>
                <a:off x="4920" y="688"/>
                <a:ext cx="16" cy="24"/>
              </a:xfrm>
              <a:prstGeom prst="rect">
                <a:avLst/>
              </a:pr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6" name="Freeform 209"/>
              <p:cNvSpPr>
                <a:spLocks/>
              </p:cNvSpPr>
              <p:nvPr/>
            </p:nvSpPr>
            <p:spPr bwMode="auto">
              <a:xfrm>
                <a:off x="4920" y="664"/>
                <a:ext cx="24" cy="24"/>
              </a:xfrm>
              <a:custGeom>
                <a:avLst/>
                <a:gdLst>
                  <a:gd name="T0" fmla="*/ 0 w 24"/>
                  <a:gd name="T1" fmla="*/ 24 h 24"/>
                  <a:gd name="T2" fmla="*/ 0 w 24"/>
                  <a:gd name="T3" fmla="*/ 24 h 24"/>
                  <a:gd name="T4" fmla="*/ 8 w 24"/>
                  <a:gd name="T5" fmla="*/ 0 h 24"/>
                  <a:gd name="T6" fmla="*/ 24 w 24"/>
                  <a:gd name="T7" fmla="*/ 8 h 24"/>
                  <a:gd name="T8" fmla="*/ 16 w 24"/>
                  <a:gd name="T9" fmla="*/ 24 h 24"/>
                  <a:gd name="T10" fmla="*/ 0 w 24"/>
                  <a:gd name="T11" fmla="*/ 24 h 24"/>
                  <a:gd name="T12" fmla="*/ 0 w 24"/>
                  <a:gd name="T13" fmla="*/ 24 h 24"/>
                  <a:gd name="T14" fmla="*/ 0 w 24"/>
                  <a:gd name="T15" fmla="*/ 24 h 24"/>
                  <a:gd name="T16" fmla="*/ 0 w 24"/>
                  <a:gd name="T17" fmla="*/ 24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4"/>
                  <a:gd name="T29" fmla="*/ 24 w 2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4">
                    <a:moveTo>
                      <a:pt x="0" y="24"/>
                    </a:moveTo>
                    <a:lnTo>
                      <a:pt x="0" y="24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7" name="Freeform 210"/>
              <p:cNvSpPr>
                <a:spLocks/>
              </p:cNvSpPr>
              <p:nvPr/>
            </p:nvSpPr>
            <p:spPr bwMode="auto">
              <a:xfrm>
                <a:off x="4928" y="648"/>
                <a:ext cx="32" cy="24"/>
              </a:xfrm>
              <a:custGeom>
                <a:avLst/>
                <a:gdLst>
                  <a:gd name="T0" fmla="*/ 0 w 32"/>
                  <a:gd name="T1" fmla="*/ 16 h 24"/>
                  <a:gd name="T2" fmla="*/ 0 w 32"/>
                  <a:gd name="T3" fmla="*/ 16 h 24"/>
                  <a:gd name="T4" fmla="*/ 16 w 32"/>
                  <a:gd name="T5" fmla="*/ 0 h 24"/>
                  <a:gd name="T6" fmla="*/ 32 w 32"/>
                  <a:gd name="T7" fmla="*/ 8 h 24"/>
                  <a:gd name="T8" fmla="*/ 16 w 32"/>
                  <a:gd name="T9" fmla="*/ 24 h 24"/>
                  <a:gd name="T10" fmla="*/ 0 w 32"/>
                  <a:gd name="T11" fmla="*/ 16 h 24"/>
                  <a:gd name="T12" fmla="*/ 0 w 32"/>
                  <a:gd name="T13" fmla="*/ 16 h 24"/>
                  <a:gd name="T14" fmla="*/ 0 w 32"/>
                  <a:gd name="T15" fmla="*/ 16 h 24"/>
                  <a:gd name="T16" fmla="*/ 0 w 32"/>
                  <a:gd name="T17" fmla="*/ 16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4"/>
                  <a:gd name="T29" fmla="*/ 32 w 3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4">
                    <a:moveTo>
                      <a:pt x="0" y="16"/>
                    </a:moveTo>
                    <a:lnTo>
                      <a:pt x="0" y="16"/>
                    </a:lnTo>
                    <a:lnTo>
                      <a:pt x="16" y="0"/>
                    </a:lnTo>
                    <a:lnTo>
                      <a:pt x="32" y="8"/>
                    </a:lnTo>
                    <a:lnTo>
                      <a:pt x="16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8" name="Freeform 211"/>
              <p:cNvSpPr>
                <a:spLocks/>
              </p:cNvSpPr>
              <p:nvPr/>
            </p:nvSpPr>
            <p:spPr bwMode="auto">
              <a:xfrm>
                <a:off x="4944" y="632"/>
                <a:ext cx="32" cy="24"/>
              </a:xfrm>
              <a:custGeom>
                <a:avLst/>
                <a:gdLst>
                  <a:gd name="T0" fmla="*/ 8 w 32"/>
                  <a:gd name="T1" fmla="*/ 16 h 24"/>
                  <a:gd name="T2" fmla="*/ 8 w 32"/>
                  <a:gd name="T3" fmla="*/ 16 h 24"/>
                  <a:gd name="T4" fmla="*/ 24 w 32"/>
                  <a:gd name="T5" fmla="*/ 0 h 24"/>
                  <a:gd name="T6" fmla="*/ 32 w 32"/>
                  <a:gd name="T7" fmla="*/ 16 h 24"/>
                  <a:gd name="T8" fmla="*/ 8 w 32"/>
                  <a:gd name="T9" fmla="*/ 24 h 24"/>
                  <a:gd name="T10" fmla="*/ 0 w 32"/>
                  <a:gd name="T11" fmla="*/ 16 h 24"/>
                  <a:gd name="T12" fmla="*/ 0 w 32"/>
                  <a:gd name="T13" fmla="*/ 16 h 24"/>
                  <a:gd name="T14" fmla="*/ 0 w 32"/>
                  <a:gd name="T15" fmla="*/ 16 h 24"/>
                  <a:gd name="T16" fmla="*/ 8 w 32"/>
                  <a:gd name="T17" fmla="*/ 16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4"/>
                  <a:gd name="T29" fmla="*/ 32 w 3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4">
                    <a:moveTo>
                      <a:pt x="8" y="16"/>
                    </a:moveTo>
                    <a:lnTo>
                      <a:pt x="8" y="16"/>
                    </a:lnTo>
                    <a:lnTo>
                      <a:pt x="24" y="0"/>
                    </a:lnTo>
                    <a:lnTo>
                      <a:pt x="32" y="16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9" name="Freeform 212"/>
              <p:cNvSpPr>
                <a:spLocks/>
              </p:cNvSpPr>
              <p:nvPr/>
            </p:nvSpPr>
            <p:spPr bwMode="auto">
              <a:xfrm>
                <a:off x="4968" y="632"/>
                <a:ext cx="24" cy="16"/>
              </a:xfrm>
              <a:custGeom>
                <a:avLst/>
                <a:gdLst>
                  <a:gd name="T0" fmla="*/ 8 w 24"/>
                  <a:gd name="T1" fmla="*/ 0 h 16"/>
                  <a:gd name="T2" fmla="*/ 8 w 24"/>
                  <a:gd name="T3" fmla="*/ 0 h 16"/>
                  <a:gd name="T4" fmla="*/ 24 w 24"/>
                  <a:gd name="T5" fmla="*/ 0 h 16"/>
                  <a:gd name="T6" fmla="*/ 24 w 24"/>
                  <a:gd name="T7" fmla="*/ 16 h 16"/>
                  <a:gd name="T8" fmla="*/ 8 w 24"/>
                  <a:gd name="T9" fmla="*/ 16 h 16"/>
                  <a:gd name="T10" fmla="*/ 0 w 24"/>
                  <a:gd name="T11" fmla="*/ 0 h 16"/>
                  <a:gd name="T12" fmla="*/ 0 w 24"/>
                  <a:gd name="T13" fmla="*/ 0 h 16"/>
                  <a:gd name="T14" fmla="*/ 0 w 24"/>
                  <a:gd name="T15" fmla="*/ 0 h 16"/>
                  <a:gd name="T16" fmla="*/ 8 w 24"/>
                  <a:gd name="T17" fmla="*/ 0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16"/>
                  <a:gd name="T29" fmla="*/ 24 w 24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16">
                    <a:moveTo>
                      <a:pt x="8" y="0"/>
                    </a:moveTo>
                    <a:lnTo>
                      <a:pt x="8" y="0"/>
                    </a:lnTo>
                    <a:lnTo>
                      <a:pt x="24" y="0"/>
                    </a:lnTo>
                    <a:lnTo>
                      <a:pt x="24" y="16"/>
                    </a:lnTo>
                    <a:lnTo>
                      <a:pt x="8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0" name="Freeform 213"/>
              <p:cNvSpPr>
                <a:spLocks/>
              </p:cNvSpPr>
              <p:nvPr/>
            </p:nvSpPr>
            <p:spPr bwMode="auto">
              <a:xfrm>
                <a:off x="4992" y="632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8 w 24"/>
                  <a:gd name="T3" fmla="*/ 0 h 24"/>
                  <a:gd name="T4" fmla="*/ 24 w 24"/>
                  <a:gd name="T5" fmla="*/ 8 h 24"/>
                  <a:gd name="T6" fmla="*/ 24 w 24"/>
                  <a:gd name="T7" fmla="*/ 24 h 24"/>
                  <a:gd name="T8" fmla="*/ 0 w 24"/>
                  <a:gd name="T9" fmla="*/ 16 h 24"/>
                  <a:gd name="T10" fmla="*/ 0 w 24"/>
                  <a:gd name="T11" fmla="*/ 0 h 24"/>
                  <a:gd name="T12" fmla="*/ 0 w 24"/>
                  <a:gd name="T13" fmla="*/ 0 h 24"/>
                  <a:gd name="T14" fmla="*/ 8 w 24"/>
                  <a:gd name="T15" fmla="*/ 0 h 24"/>
                  <a:gd name="T16" fmla="*/ 8 w 24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4"/>
                  <a:gd name="T29" fmla="*/ 24 w 2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4">
                    <a:moveTo>
                      <a:pt x="8" y="0"/>
                    </a:moveTo>
                    <a:lnTo>
                      <a:pt x="8" y="0"/>
                    </a:lnTo>
                    <a:lnTo>
                      <a:pt x="24" y="8"/>
                    </a:lnTo>
                    <a:lnTo>
                      <a:pt x="24" y="24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1" name="Freeform 214"/>
              <p:cNvSpPr>
                <a:spLocks/>
              </p:cNvSpPr>
              <p:nvPr/>
            </p:nvSpPr>
            <p:spPr bwMode="auto">
              <a:xfrm>
                <a:off x="5008" y="640"/>
                <a:ext cx="32" cy="32"/>
              </a:xfrm>
              <a:custGeom>
                <a:avLst/>
                <a:gdLst>
                  <a:gd name="T0" fmla="*/ 16 w 32"/>
                  <a:gd name="T1" fmla="*/ 8 h 32"/>
                  <a:gd name="T2" fmla="*/ 16 w 32"/>
                  <a:gd name="T3" fmla="*/ 8 h 32"/>
                  <a:gd name="T4" fmla="*/ 32 w 32"/>
                  <a:gd name="T5" fmla="*/ 24 h 32"/>
                  <a:gd name="T6" fmla="*/ 16 w 32"/>
                  <a:gd name="T7" fmla="*/ 32 h 32"/>
                  <a:gd name="T8" fmla="*/ 0 w 32"/>
                  <a:gd name="T9" fmla="*/ 16 h 32"/>
                  <a:gd name="T10" fmla="*/ 8 w 32"/>
                  <a:gd name="T11" fmla="*/ 0 h 32"/>
                  <a:gd name="T12" fmla="*/ 8 w 32"/>
                  <a:gd name="T13" fmla="*/ 0 h 32"/>
                  <a:gd name="T14" fmla="*/ 8 w 32"/>
                  <a:gd name="T15" fmla="*/ 8 h 32"/>
                  <a:gd name="T16" fmla="*/ 16 w 32"/>
                  <a:gd name="T17" fmla="*/ 8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32"/>
                  <a:gd name="T29" fmla="*/ 32 w 32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32">
                    <a:moveTo>
                      <a:pt x="16" y="8"/>
                    </a:moveTo>
                    <a:lnTo>
                      <a:pt x="16" y="8"/>
                    </a:lnTo>
                    <a:lnTo>
                      <a:pt x="32" y="24"/>
                    </a:lnTo>
                    <a:lnTo>
                      <a:pt x="16" y="32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2" name="Freeform 215"/>
              <p:cNvSpPr>
                <a:spLocks/>
              </p:cNvSpPr>
              <p:nvPr/>
            </p:nvSpPr>
            <p:spPr bwMode="auto">
              <a:xfrm>
                <a:off x="5024" y="664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16 w 24"/>
                  <a:gd name="T3" fmla="*/ 0 h 24"/>
                  <a:gd name="T4" fmla="*/ 24 w 24"/>
                  <a:gd name="T5" fmla="*/ 16 h 24"/>
                  <a:gd name="T6" fmla="*/ 8 w 24"/>
                  <a:gd name="T7" fmla="*/ 24 h 24"/>
                  <a:gd name="T8" fmla="*/ 0 w 24"/>
                  <a:gd name="T9" fmla="*/ 8 h 24"/>
                  <a:gd name="T10" fmla="*/ 16 w 24"/>
                  <a:gd name="T11" fmla="*/ 0 h 24"/>
                  <a:gd name="T12" fmla="*/ 16 w 24"/>
                  <a:gd name="T13" fmla="*/ 0 h 24"/>
                  <a:gd name="T14" fmla="*/ 16 w 24"/>
                  <a:gd name="T15" fmla="*/ 0 h 24"/>
                  <a:gd name="T16" fmla="*/ 16 w 24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4"/>
                  <a:gd name="T29" fmla="*/ 24 w 2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4">
                    <a:moveTo>
                      <a:pt x="16" y="0"/>
                    </a:moveTo>
                    <a:lnTo>
                      <a:pt x="16" y="0"/>
                    </a:lnTo>
                    <a:lnTo>
                      <a:pt x="24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3" name="Freeform 216"/>
              <p:cNvSpPr>
                <a:spLocks/>
              </p:cNvSpPr>
              <p:nvPr/>
            </p:nvSpPr>
            <p:spPr bwMode="auto">
              <a:xfrm>
                <a:off x="5032" y="680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16 w 16"/>
                  <a:gd name="T3" fmla="*/ 8 h 16"/>
                  <a:gd name="T4" fmla="*/ 16 w 16"/>
                  <a:gd name="T5" fmla="*/ 8 h 16"/>
                  <a:gd name="T6" fmla="*/ 0 w 16"/>
                  <a:gd name="T7" fmla="*/ 16 h 16"/>
                  <a:gd name="T8" fmla="*/ 0 w 16"/>
                  <a:gd name="T9" fmla="*/ 8 h 16"/>
                  <a:gd name="T10" fmla="*/ 16 w 16"/>
                  <a:gd name="T11" fmla="*/ 0 h 16"/>
                  <a:gd name="T12" fmla="*/ 16 w 16"/>
                  <a:gd name="T13" fmla="*/ 0 h 16"/>
                  <a:gd name="T14" fmla="*/ 16 w 16"/>
                  <a:gd name="T15" fmla="*/ 8 h 16"/>
                  <a:gd name="T16" fmla="*/ 16 w 16"/>
                  <a:gd name="T17" fmla="*/ 8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6"/>
                  <a:gd name="T29" fmla="*/ 16 w 16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6">
                    <a:moveTo>
                      <a:pt x="16" y="8"/>
                    </a:moveTo>
                    <a:lnTo>
                      <a:pt x="16" y="8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4" name="Freeform 217"/>
              <p:cNvSpPr>
                <a:spLocks/>
              </p:cNvSpPr>
              <p:nvPr/>
            </p:nvSpPr>
            <p:spPr bwMode="auto">
              <a:xfrm>
                <a:off x="5032" y="688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16 w 16"/>
                  <a:gd name="T3" fmla="*/ 8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8 h 8"/>
                  <a:gd name="T10" fmla="*/ 16 w 16"/>
                  <a:gd name="T11" fmla="*/ 0 h 8"/>
                  <a:gd name="T12" fmla="*/ 16 w 16"/>
                  <a:gd name="T13" fmla="*/ 0 h 8"/>
                  <a:gd name="T14" fmla="*/ 16 w 16"/>
                  <a:gd name="T15" fmla="*/ 8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"/>
                  <a:gd name="T25" fmla="*/ 0 h 8"/>
                  <a:gd name="T26" fmla="*/ 16 w 16"/>
                  <a:gd name="T27" fmla="*/ 8 h 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" h="8">
                    <a:moveTo>
                      <a:pt x="16" y="8"/>
                    </a:moveTo>
                    <a:lnTo>
                      <a:pt x="16" y="8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5" name="Freeform 218"/>
              <p:cNvSpPr>
                <a:spLocks/>
              </p:cNvSpPr>
              <p:nvPr/>
            </p:nvSpPr>
            <p:spPr bwMode="auto">
              <a:xfrm>
                <a:off x="5040" y="632"/>
                <a:ext cx="112" cy="56"/>
              </a:xfrm>
              <a:custGeom>
                <a:avLst/>
                <a:gdLst>
                  <a:gd name="T0" fmla="*/ 0 w 112"/>
                  <a:gd name="T1" fmla="*/ 56 h 56"/>
                  <a:gd name="T2" fmla="*/ 8 w 112"/>
                  <a:gd name="T3" fmla="*/ 32 h 56"/>
                  <a:gd name="T4" fmla="*/ 16 w 112"/>
                  <a:gd name="T5" fmla="*/ 16 h 56"/>
                  <a:gd name="T6" fmla="*/ 32 w 112"/>
                  <a:gd name="T7" fmla="*/ 0 h 56"/>
                  <a:gd name="T8" fmla="*/ 56 w 112"/>
                  <a:gd name="T9" fmla="*/ 0 h 56"/>
                  <a:gd name="T10" fmla="*/ 56 w 112"/>
                  <a:gd name="T11" fmla="*/ 0 h 56"/>
                  <a:gd name="T12" fmla="*/ 80 w 112"/>
                  <a:gd name="T13" fmla="*/ 0 h 56"/>
                  <a:gd name="T14" fmla="*/ 96 w 112"/>
                  <a:gd name="T15" fmla="*/ 16 h 56"/>
                  <a:gd name="T16" fmla="*/ 112 w 112"/>
                  <a:gd name="T17" fmla="*/ 32 h 56"/>
                  <a:gd name="T18" fmla="*/ 112 w 112"/>
                  <a:gd name="T19" fmla="*/ 56 h 56"/>
                  <a:gd name="T20" fmla="*/ 112 w 112"/>
                  <a:gd name="T21" fmla="*/ 56 h 56"/>
                  <a:gd name="T22" fmla="*/ 56 w 112"/>
                  <a:gd name="T23" fmla="*/ 56 h 56"/>
                  <a:gd name="T24" fmla="*/ 56 w 112"/>
                  <a:gd name="T25" fmla="*/ 56 h 56"/>
                  <a:gd name="T26" fmla="*/ 0 w 112"/>
                  <a:gd name="T27" fmla="*/ 56 h 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2"/>
                  <a:gd name="T43" fmla="*/ 0 h 56"/>
                  <a:gd name="T44" fmla="*/ 112 w 112"/>
                  <a:gd name="T45" fmla="*/ 56 h 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2" h="56">
                    <a:moveTo>
                      <a:pt x="0" y="56"/>
                    </a:moveTo>
                    <a:lnTo>
                      <a:pt x="8" y="32"/>
                    </a:lnTo>
                    <a:lnTo>
                      <a:pt x="16" y="16"/>
                    </a:lnTo>
                    <a:lnTo>
                      <a:pt x="32" y="0"/>
                    </a:lnTo>
                    <a:lnTo>
                      <a:pt x="56" y="0"/>
                    </a:lnTo>
                    <a:lnTo>
                      <a:pt x="80" y="0"/>
                    </a:lnTo>
                    <a:lnTo>
                      <a:pt x="96" y="16"/>
                    </a:lnTo>
                    <a:lnTo>
                      <a:pt x="112" y="32"/>
                    </a:lnTo>
                    <a:lnTo>
                      <a:pt x="112" y="56"/>
                    </a:lnTo>
                    <a:lnTo>
                      <a:pt x="56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6" name="Freeform 219"/>
              <p:cNvSpPr>
                <a:spLocks/>
              </p:cNvSpPr>
              <p:nvPr/>
            </p:nvSpPr>
            <p:spPr bwMode="auto">
              <a:xfrm>
                <a:off x="5032" y="664"/>
                <a:ext cx="24" cy="24"/>
              </a:xfrm>
              <a:custGeom>
                <a:avLst/>
                <a:gdLst>
                  <a:gd name="T0" fmla="*/ 16 w 24"/>
                  <a:gd name="T1" fmla="*/ 24 h 24"/>
                  <a:gd name="T2" fmla="*/ 0 w 24"/>
                  <a:gd name="T3" fmla="*/ 24 h 24"/>
                  <a:gd name="T4" fmla="*/ 8 w 24"/>
                  <a:gd name="T5" fmla="*/ 0 h 24"/>
                  <a:gd name="T6" fmla="*/ 24 w 24"/>
                  <a:gd name="T7" fmla="*/ 0 h 24"/>
                  <a:gd name="T8" fmla="*/ 16 w 24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24"/>
                  <a:gd name="T17" fmla="*/ 24 w 24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24">
                    <a:moveTo>
                      <a:pt x="16" y="24"/>
                    </a:moveTo>
                    <a:lnTo>
                      <a:pt x="0" y="24"/>
                    </a:lnTo>
                    <a:lnTo>
                      <a:pt x="8" y="0"/>
                    </a:lnTo>
                    <a:lnTo>
                      <a:pt x="24" y="0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7" name="Freeform 220"/>
              <p:cNvSpPr>
                <a:spLocks/>
              </p:cNvSpPr>
              <p:nvPr/>
            </p:nvSpPr>
            <p:spPr bwMode="auto">
              <a:xfrm>
                <a:off x="5040" y="640"/>
                <a:ext cx="24" cy="32"/>
              </a:xfrm>
              <a:custGeom>
                <a:avLst/>
                <a:gdLst>
                  <a:gd name="T0" fmla="*/ 0 w 24"/>
                  <a:gd name="T1" fmla="*/ 16 h 32"/>
                  <a:gd name="T2" fmla="*/ 0 w 24"/>
                  <a:gd name="T3" fmla="*/ 16 h 32"/>
                  <a:gd name="T4" fmla="*/ 8 w 24"/>
                  <a:gd name="T5" fmla="*/ 0 h 32"/>
                  <a:gd name="T6" fmla="*/ 24 w 24"/>
                  <a:gd name="T7" fmla="*/ 8 h 32"/>
                  <a:gd name="T8" fmla="*/ 16 w 24"/>
                  <a:gd name="T9" fmla="*/ 32 h 32"/>
                  <a:gd name="T10" fmla="*/ 0 w 24"/>
                  <a:gd name="T11" fmla="*/ 24 h 32"/>
                  <a:gd name="T12" fmla="*/ 0 w 24"/>
                  <a:gd name="T13" fmla="*/ 24 h 32"/>
                  <a:gd name="T14" fmla="*/ 0 w 24"/>
                  <a:gd name="T15" fmla="*/ 24 h 32"/>
                  <a:gd name="T16" fmla="*/ 0 w 24"/>
                  <a:gd name="T17" fmla="*/ 16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2"/>
                  <a:gd name="T29" fmla="*/ 24 w 2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2">
                    <a:moveTo>
                      <a:pt x="0" y="16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32"/>
                    </a:lnTo>
                    <a:lnTo>
                      <a:pt x="0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8" name="Freeform 221"/>
              <p:cNvSpPr>
                <a:spLocks/>
              </p:cNvSpPr>
              <p:nvPr/>
            </p:nvSpPr>
            <p:spPr bwMode="auto">
              <a:xfrm>
                <a:off x="5048" y="624"/>
                <a:ext cx="32" cy="32"/>
              </a:xfrm>
              <a:custGeom>
                <a:avLst/>
                <a:gdLst>
                  <a:gd name="T0" fmla="*/ 8 w 32"/>
                  <a:gd name="T1" fmla="*/ 16 h 32"/>
                  <a:gd name="T2" fmla="*/ 8 w 32"/>
                  <a:gd name="T3" fmla="*/ 16 h 32"/>
                  <a:gd name="T4" fmla="*/ 24 w 32"/>
                  <a:gd name="T5" fmla="*/ 0 h 32"/>
                  <a:gd name="T6" fmla="*/ 32 w 32"/>
                  <a:gd name="T7" fmla="*/ 16 h 32"/>
                  <a:gd name="T8" fmla="*/ 16 w 32"/>
                  <a:gd name="T9" fmla="*/ 32 h 32"/>
                  <a:gd name="T10" fmla="*/ 0 w 32"/>
                  <a:gd name="T11" fmla="*/ 16 h 32"/>
                  <a:gd name="T12" fmla="*/ 0 w 32"/>
                  <a:gd name="T13" fmla="*/ 16 h 32"/>
                  <a:gd name="T14" fmla="*/ 8 w 32"/>
                  <a:gd name="T15" fmla="*/ 16 h 32"/>
                  <a:gd name="T16" fmla="*/ 8 w 32"/>
                  <a:gd name="T17" fmla="*/ 16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32"/>
                  <a:gd name="T29" fmla="*/ 32 w 32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32">
                    <a:moveTo>
                      <a:pt x="8" y="16"/>
                    </a:moveTo>
                    <a:lnTo>
                      <a:pt x="8" y="16"/>
                    </a:lnTo>
                    <a:lnTo>
                      <a:pt x="24" y="0"/>
                    </a:lnTo>
                    <a:lnTo>
                      <a:pt x="32" y="16"/>
                    </a:lnTo>
                    <a:lnTo>
                      <a:pt x="16" y="32"/>
                    </a:lnTo>
                    <a:lnTo>
                      <a:pt x="0" y="16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9" name="Freeform 222"/>
              <p:cNvSpPr>
                <a:spLocks/>
              </p:cNvSpPr>
              <p:nvPr/>
            </p:nvSpPr>
            <p:spPr bwMode="auto">
              <a:xfrm>
                <a:off x="5072" y="624"/>
                <a:ext cx="24" cy="16"/>
              </a:xfrm>
              <a:custGeom>
                <a:avLst/>
                <a:gdLst>
                  <a:gd name="T0" fmla="*/ 0 w 24"/>
                  <a:gd name="T1" fmla="*/ 0 h 16"/>
                  <a:gd name="T2" fmla="*/ 0 w 24"/>
                  <a:gd name="T3" fmla="*/ 0 h 16"/>
                  <a:gd name="T4" fmla="*/ 24 w 24"/>
                  <a:gd name="T5" fmla="*/ 0 h 16"/>
                  <a:gd name="T6" fmla="*/ 24 w 24"/>
                  <a:gd name="T7" fmla="*/ 16 h 16"/>
                  <a:gd name="T8" fmla="*/ 8 w 24"/>
                  <a:gd name="T9" fmla="*/ 16 h 16"/>
                  <a:gd name="T10" fmla="*/ 0 w 24"/>
                  <a:gd name="T11" fmla="*/ 0 h 16"/>
                  <a:gd name="T12" fmla="*/ 0 w 24"/>
                  <a:gd name="T13" fmla="*/ 0 h 16"/>
                  <a:gd name="T14" fmla="*/ 0 w 24"/>
                  <a:gd name="T15" fmla="*/ 0 h 16"/>
                  <a:gd name="T16" fmla="*/ 0 w 24"/>
                  <a:gd name="T17" fmla="*/ 0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16"/>
                  <a:gd name="T29" fmla="*/ 24 w 24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16">
                    <a:moveTo>
                      <a:pt x="0" y="0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24" y="16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0" name="Freeform 223"/>
              <p:cNvSpPr>
                <a:spLocks/>
              </p:cNvSpPr>
              <p:nvPr/>
            </p:nvSpPr>
            <p:spPr bwMode="auto">
              <a:xfrm>
                <a:off x="5096" y="624"/>
                <a:ext cx="24" cy="16"/>
              </a:xfrm>
              <a:custGeom>
                <a:avLst/>
                <a:gdLst>
                  <a:gd name="T0" fmla="*/ 0 w 24"/>
                  <a:gd name="T1" fmla="*/ 0 h 16"/>
                  <a:gd name="T2" fmla="*/ 0 w 24"/>
                  <a:gd name="T3" fmla="*/ 0 h 16"/>
                  <a:gd name="T4" fmla="*/ 24 w 24"/>
                  <a:gd name="T5" fmla="*/ 0 h 16"/>
                  <a:gd name="T6" fmla="*/ 24 w 24"/>
                  <a:gd name="T7" fmla="*/ 16 h 16"/>
                  <a:gd name="T8" fmla="*/ 0 w 24"/>
                  <a:gd name="T9" fmla="*/ 16 h 16"/>
                  <a:gd name="T10" fmla="*/ 0 w 24"/>
                  <a:gd name="T11" fmla="*/ 0 h 16"/>
                  <a:gd name="T12" fmla="*/ 0 w 24"/>
                  <a:gd name="T13" fmla="*/ 0 h 16"/>
                  <a:gd name="T14" fmla="*/ 0 w 24"/>
                  <a:gd name="T15" fmla="*/ 0 h 16"/>
                  <a:gd name="T16" fmla="*/ 0 w 24"/>
                  <a:gd name="T17" fmla="*/ 0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16"/>
                  <a:gd name="T29" fmla="*/ 24 w 24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16">
                    <a:moveTo>
                      <a:pt x="0" y="0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24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1" name="Freeform 224"/>
              <p:cNvSpPr>
                <a:spLocks/>
              </p:cNvSpPr>
              <p:nvPr/>
            </p:nvSpPr>
            <p:spPr bwMode="auto">
              <a:xfrm>
                <a:off x="5112" y="624"/>
                <a:ext cx="32" cy="32"/>
              </a:xfrm>
              <a:custGeom>
                <a:avLst/>
                <a:gdLst>
                  <a:gd name="T0" fmla="*/ 16 w 32"/>
                  <a:gd name="T1" fmla="*/ 0 h 32"/>
                  <a:gd name="T2" fmla="*/ 16 w 32"/>
                  <a:gd name="T3" fmla="*/ 0 h 32"/>
                  <a:gd name="T4" fmla="*/ 32 w 32"/>
                  <a:gd name="T5" fmla="*/ 16 h 32"/>
                  <a:gd name="T6" fmla="*/ 24 w 32"/>
                  <a:gd name="T7" fmla="*/ 32 h 32"/>
                  <a:gd name="T8" fmla="*/ 0 w 32"/>
                  <a:gd name="T9" fmla="*/ 16 h 32"/>
                  <a:gd name="T10" fmla="*/ 8 w 32"/>
                  <a:gd name="T11" fmla="*/ 0 h 32"/>
                  <a:gd name="T12" fmla="*/ 8 w 32"/>
                  <a:gd name="T13" fmla="*/ 0 h 32"/>
                  <a:gd name="T14" fmla="*/ 8 w 32"/>
                  <a:gd name="T15" fmla="*/ 0 h 32"/>
                  <a:gd name="T16" fmla="*/ 16 w 32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32"/>
                  <a:gd name="T29" fmla="*/ 32 w 32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32">
                    <a:moveTo>
                      <a:pt x="16" y="0"/>
                    </a:moveTo>
                    <a:lnTo>
                      <a:pt x="16" y="0"/>
                    </a:lnTo>
                    <a:lnTo>
                      <a:pt x="32" y="16"/>
                    </a:lnTo>
                    <a:lnTo>
                      <a:pt x="24" y="32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2" name="Freeform 225"/>
              <p:cNvSpPr>
                <a:spLocks/>
              </p:cNvSpPr>
              <p:nvPr/>
            </p:nvSpPr>
            <p:spPr bwMode="auto">
              <a:xfrm>
                <a:off x="5128" y="640"/>
                <a:ext cx="32" cy="32"/>
              </a:xfrm>
              <a:custGeom>
                <a:avLst/>
                <a:gdLst>
                  <a:gd name="T0" fmla="*/ 16 w 32"/>
                  <a:gd name="T1" fmla="*/ 0 h 32"/>
                  <a:gd name="T2" fmla="*/ 16 w 32"/>
                  <a:gd name="T3" fmla="*/ 0 h 32"/>
                  <a:gd name="T4" fmla="*/ 32 w 32"/>
                  <a:gd name="T5" fmla="*/ 16 h 32"/>
                  <a:gd name="T6" fmla="*/ 16 w 32"/>
                  <a:gd name="T7" fmla="*/ 32 h 32"/>
                  <a:gd name="T8" fmla="*/ 0 w 32"/>
                  <a:gd name="T9" fmla="*/ 8 h 32"/>
                  <a:gd name="T10" fmla="*/ 16 w 32"/>
                  <a:gd name="T11" fmla="*/ 0 h 32"/>
                  <a:gd name="T12" fmla="*/ 16 w 32"/>
                  <a:gd name="T13" fmla="*/ 0 h 32"/>
                  <a:gd name="T14" fmla="*/ 16 w 32"/>
                  <a:gd name="T15" fmla="*/ 0 h 32"/>
                  <a:gd name="T16" fmla="*/ 16 w 32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32"/>
                  <a:gd name="T29" fmla="*/ 32 w 32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32">
                    <a:moveTo>
                      <a:pt x="16" y="0"/>
                    </a:moveTo>
                    <a:lnTo>
                      <a:pt x="16" y="0"/>
                    </a:lnTo>
                    <a:lnTo>
                      <a:pt x="32" y="16"/>
                    </a:lnTo>
                    <a:lnTo>
                      <a:pt x="16" y="32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3" name="Freeform 226"/>
              <p:cNvSpPr>
                <a:spLocks/>
              </p:cNvSpPr>
              <p:nvPr/>
            </p:nvSpPr>
            <p:spPr bwMode="auto">
              <a:xfrm>
                <a:off x="5144" y="656"/>
                <a:ext cx="16" cy="32"/>
              </a:xfrm>
              <a:custGeom>
                <a:avLst/>
                <a:gdLst>
                  <a:gd name="T0" fmla="*/ 16 w 16"/>
                  <a:gd name="T1" fmla="*/ 8 h 32"/>
                  <a:gd name="T2" fmla="*/ 16 w 16"/>
                  <a:gd name="T3" fmla="*/ 8 h 32"/>
                  <a:gd name="T4" fmla="*/ 16 w 16"/>
                  <a:gd name="T5" fmla="*/ 32 h 32"/>
                  <a:gd name="T6" fmla="*/ 0 w 16"/>
                  <a:gd name="T7" fmla="*/ 32 h 32"/>
                  <a:gd name="T8" fmla="*/ 0 w 16"/>
                  <a:gd name="T9" fmla="*/ 8 h 32"/>
                  <a:gd name="T10" fmla="*/ 16 w 16"/>
                  <a:gd name="T11" fmla="*/ 0 h 32"/>
                  <a:gd name="T12" fmla="*/ 16 w 16"/>
                  <a:gd name="T13" fmla="*/ 0 h 32"/>
                  <a:gd name="T14" fmla="*/ 16 w 16"/>
                  <a:gd name="T15" fmla="*/ 8 h 32"/>
                  <a:gd name="T16" fmla="*/ 16 w 16"/>
                  <a:gd name="T17" fmla="*/ 8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32"/>
                  <a:gd name="T29" fmla="*/ 16 w 16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32">
                    <a:moveTo>
                      <a:pt x="16" y="8"/>
                    </a:moveTo>
                    <a:lnTo>
                      <a:pt x="16" y="8"/>
                    </a:lnTo>
                    <a:lnTo>
                      <a:pt x="16" y="32"/>
                    </a:lnTo>
                    <a:lnTo>
                      <a:pt x="0" y="32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4" name="Freeform 227"/>
              <p:cNvSpPr>
                <a:spLocks/>
              </p:cNvSpPr>
              <p:nvPr/>
            </p:nvSpPr>
            <p:spPr bwMode="auto">
              <a:xfrm>
                <a:off x="5152" y="640"/>
                <a:ext cx="120" cy="72"/>
              </a:xfrm>
              <a:custGeom>
                <a:avLst/>
                <a:gdLst>
                  <a:gd name="T0" fmla="*/ 0 w 120"/>
                  <a:gd name="T1" fmla="*/ 56 h 72"/>
                  <a:gd name="T2" fmla="*/ 8 w 120"/>
                  <a:gd name="T3" fmla="*/ 40 h 72"/>
                  <a:gd name="T4" fmla="*/ 16 w 120"/>
                  <a:gd name="T5" fmla="*/ 16 h 72"/>
                  <a:gd name="T6" fmla="*/ 40 w 120"/>
                  <a:gd name="T7" fmla="*/ 8 h 72"/>
                  <a:gd name="T8" fmla="*/ 56 w 120"/>
                  <a:gd name="T9" fmla="*/ 0 h 72"/>
                  <a:gd name="T10" fmla="*/ 56 w 120"/>
                  <a:gd name="T11" fmla="*/ 0 h 72"/>
                  <a:gd name="T12" fmla="*/ 80 w 120"/>
                  <a:gd name="T13" fmla="*/ 8 h 72"/>
                  <a:gd name="T14" fmla="*/ 96 w 120"/>
                  <a:gd name="T15" fmla="*/ 16 h 72"/>
                  <a:gd name="T16" fmla="*/ 112 w 120"/>
                  <a:gd name="T17" fmla="*/ 40 h 72"/>
                  <a:gd name="T18" fmla="*/ 120 w 120"/>
                  <a:gd name="T19" fmla="*/ 56 h 72"/>
                  <a:gd name="T20" fmla="*/ 120 w 120"/>
                  <a:gd name="T21" fmla="*/ 56 h 72"/>
                  <a:gd name="T22" fmla="*/ 112 w 120"/>
                  <a:gd name="T23" fmla="*/ 64 h 72"/>
                  <a:gd name="T24" fmla="*/ 112 w 120"/>
                  <a:gd name="T25" fmla="*/ 72 h 72"/>
                  <a:gd name="T26" fmla="*/ 112 w 120"/>
                  <a:gd name="T27" fmla="*/ 72 h 72"/>
                  <a:gd name="T28" fmla="*/ 56 w 120"/>
                  <a:gd name="T29" fmla="*/ 56 h 72"/>
                  <a:gd name="T30" fmla="*/ 56 w 120"/>
                  <a:gd name="T31" fmla="*/ 56 h 72"/>
                  <a:gd name="T32" fmla="*/ 0 w 120"/>
                  <a:gd name="T33" fmla="*/ 56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0"/>
                  <a:gd name="T52" fmla="*/ 0 h 72"/>
                  <a:gd name="T53" fmla="*/ 120 w 120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0" h="72">
                    <a:moveTo>
                      <a:pt x="0" y="56"/>
                    </a:moveTo>
                    <a:lnTo>
                      <a:pt x="8" y="40"/>
                    </a:lnTo>
                    <a:lnTo>
                      <a:pt x="16" y="16"/>
                    </a:lnTo>
                    <a:lnTo>
                      <a:pt x="40" y="8"/>
                    </a:lnTo>
                    <a:lnTo>
                      <a:pt x="56" y="0"/>
                    </a:lnTo>
                    <a:lnTo>
                      <a:pt x="80" y="8"/>
                    </a:lnTo>
                    <a:lnTo>
                      <a:pt x="96" y="16"/>
                    </a:lnTo>
                    <a:lnTo>
                      <a:pt x="112" y="40"/>
                    </a:lnTo>
                    <a:lnTo>
                      <a:pt x="120" y="56"/>
                    </a:lnTo>
                    <a:lnTo>
                      <a:pt x="112" y="64"/>
                    </a:lnTo>
                    <a:lnTo>
                      <a:pt x="112" y="72"/>
                    </a:lnTo>
                    <a:lnTo>
                      <a:pt x="56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5" name="Freeform 228"/>
              <p:cNvSpPr>
                <a:spLocks/>
              </p:cNvSpPr>
              <p:nvPr/>
            </p:nvSpPr>
            <p:spPr bwMode="auto">
              <a:xfrm>
                <a:off x="5144" y="672"/>
                <a:ext cx="24" cy="32"/>
              </a:xfrm>
              <a:custGeom>
                <a:avLst/>
                <a:gdLst>
                  <a:gd name="T0" fmla="*/ 16 w 24"/>
                  <a:gd name="T1" fmla="*/ 32 h 32"/>
                  <a:gd name="T2" fmla="*/ 0 w 24"/>
                  <a:gd name="T3" fmla="*/ 24 h 32"/>
                  <a:gd name="T4" fmla="*/ 8 w 24"/>
                  <a:gd name="T5" fmla="*/ 0 h 32"/>
                  <a:gd name="T6" fmla="*/ 24 w 24"/>
                  <a:gd name="T7" fmla="*/ 8 h 32"/>
                  <a:gd name="T8" fmla="*/ 16 w 24"/>
                  <a:gd name="T9" fmla="*/ 32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32"/>
                  <a:gd name="T17" fmla="*/ 24 w 24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32">
                    <a:moveTo>
                      <a:pt x="16" y="32"/>
                    </a:moveTo>
                    <a:lnTo>
                      <a:pt x="0" y="24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6" name="Freeform 229"/>
              <p:cNvSpPr>
                <a:spLocks/>
              </p:cNvSpPr>
              <p:nvPr/>
            </p:nvSpPr>
            <p:spPr bwMode="auto">
              <a:xfrm>
                <a:off x="5152" y="656"/>
                <a:ext cx="24" cy="24"/>
              </a:xfrm>
              <a:custGeom>
                <a:avLst/>
                <a:gdLst>
                  <a:gd name="T0" fmla="*/ 0 w 24"/>
                  <a:gd name="T1" fmla="*/ 16 h 24"/>
                  <a:gd name="T2" fmla="*/ 0 w 24"/>
                  <a:gd name="T3" fmla="*/ 16 h 24"/>
                  <a:gd name="T4" fmla="*/ 16 w 24"/>
                  <a:gd name="T5" fmla="*/ 0 h 24"/>
                  <a:gd name="T6" fmla="*/ 24 w 24"/>
                  <a:gd name="T7" fmla="*/ 8 h 24"/>
                  <a:gd name="T8" fmla="*/ 16 w 24"/>
                  <a:gd name="T9" fmla="*/ 24 h 24"/>
                  <a:gd name="T10" fmla="*/ 0 w 24"/>
                  <a:gd name="T11" fmla="*/ 16 h 24"/>
                  <a:gd name="T12" fmla="*/ 0 w 24"/>
                  <a:gd name="T13" fmla="*/ 16 h 24"/>
                  <a:gd name="T14" fmla="*/ 0 w 24"/>
                  <a:gd name="T15" fmla="*/ 16 h 24"/>
                  <a:gd name="T16" fmla="*/ 0 w 24"/>
                  <a:gd name="T17" fmla="*/ 16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4"/>
                  <a:gd name="T29" fmla="*/ 24 w 2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4">
                    <a:moveTo>
                      <a:pt x="0" y="16"/>
                    </a:moveTo>
                    <a:lnTo>
                      <a:pt x="0" y="16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16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7" name="Freeform 230"/>
              <p:cNvSpPr>
                <a:spLocks/>
              </p:cNvSpPr>
              <p:nvPr/>
            </p:nvSpPr>
            <p:spPr bwMode="auto">
              <a:xfrm>
                <a:off x="5168" y="640"/>
                <a:ext cx="24" cy="24"/>
              </a:xfrm>
              <a:custGeom>
                <a:avLst/>
                <a:gdLst>
                  <a:gd name="T0" fmla="*/ 0 w 24"/>
                  <a:gd name="T1" fmla="*/ 8 h 24"/>
                  <a:gd name="T2" fmla="*/ 0 w 24"/>
                  <a:gd name="T3" fmla="*/ 8 h 24"/>
                  <a:gd name="T4" fmla="*/ 16 w 24"/>
                  <a:gd name="T5" fmla="*/ 0 h 24"/>
                  <a:gd name="T6" fmla="*/ 24 w 24"/>
                  <a:gd name="T7" fmla="*/ 16 h 24"/>
                  <a:gd name="T8" fmla="*/ 8 w 24"/>
                  <a:gd name="T9" fmla="*/ 24 h 24"/>
                  <a:gd name="T10" fmla="*/ 0 w 24"/>
                  <a:gd name="T11" fmla="*/ 16 h 24"/>
                  <a:gd name="T12" fmla="*/ 0 w 24"/>
                  <a:gd name="T13" fmla="*/ 16 h 24"/>
                  <a:gd name="T14" fmla="*/ 0 w 24"/>
                  <a:gd name="T15" fmla="*/ 16 h 24"/>
                  <a:gd name="T16" fmla="*/ 0 w 24"/>
                  <a:gd name="T17" fmla="*/ 8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4"/>
                  <a:gd name="T29" fmla="*/ 24 w 2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4">
                    <a:moveTo>
                      <a:pt x="0" y="8"/>
                    </a:moveTo>
                    <a:lnTo>
                      <a:pt x="0" y="8"/>
                    </a:lnTo>
                    <a:lnTo>
                      <a:pt x="16" y="0"/>
                    </a:lnTo>
                    <a:lnTo>
                      <a:pt x="24" y="16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8" name="Freeform 231"/>
              <p:cNvSpPr>
                <a:spLocks/>
              </p:cNvSpPr>
              <p:nvPr/>
            </p:nvSpPr>
            <p:spPr bwMode="auto">
              <a:xfrm>
                <a:off x="5184" y="632"/>
                <a:ext cx="32" cy="24"/>
              </a:xfrm>
              <a:custGeom>
                <a:avLst/>
                <a:gdLst>
                  <a:gd name="T0" fmla="*/ 0 w 32"/>
                  <a:gd name="T1" fmla="*/ 8 h 24"/>
                  <a:gd name="T2" fmla="*/ 0 w 32"/>
                  <a:gd name="T3" fmla="*/ 8 h 24"/>
                  <a:gd name="T4" fmla="*/ 24 w 32"/>
                  <a:gd name="T5" fmla="*/ 0 h 24"/>
                  <a:gd name="T6" fmla="*/ 32 w 32"/>
                  <a:gd name="T7" fmla="*/ 16 h 24"/>
                  <a:gd name="T8" fmla="*/ 8 w 32"/>
                  <a:gd name="T9" fmla="*/ 24 h 24"/>
                  <a:gd name="T10" fmla="*/ 0 w 32"/>
                  <a:gd name="T11" fmla="*/ 8 h 24"/>
                  <a:gd name="T12" fmla="*/ 0 w 32"/>
                  <a:gd name="T13" fmla="*/ 8 h 24"/>
                  <a:gd name="T14" fmla="*/ 0 w 32"/>
                  <a:gd name="T15" fmla="*/ 8 h 24"/>
                  <a:gd name="T16" fmla="*/ 0 w 32"/>
                  <a:gd name="T17" fmla="*/ 8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4"/>
                  <a:gd name="T29" fmla="*/ 32 w 3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4">
                    <a:moveTo>
                      <a:pt x="0" y="8"/>
                    </a:moveTo>
                    <a:lnTo>
                      <a:pt x="0" y="8"/>
                    </a:lnTo>
                    <a:lnTo>
                      <a:pt x="24" y="0"/>
                    </a:lnTo>
                    <a:lnTo>
                      <a:pt x="32" y="16"/>
                    </a:lnTo>
                    <a:lnTo>
                      <a:pt x="8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9" name="Freeform 232"/>
              <p:cNvSpPr>
                <a:spLocks/>
              </p:cNvSpPr>
              <p:nvPr/>
            </p:nvSpPr>
            <p:spPr bwMode="auto">
              <a:xfrm>
                <a:off x="5208" y="632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8 w 24"/>
                  <a:gd name="T3" fmla="*/ 0 h 24"/>
                  <a:gd name="T4" fmla="*/ 24 w 24"/>
                  <a:gd name="T5" fmla="*/ 8 h 24"/>
                  <a:gd name="T6" fmla="*/ 24 w 24"/>
                  <a:gd name="T7" fmla="*/ 24 h 24"/>
                  <a:gd name="T8" fmla="*/ 0 w 24"/>
                  <a:gd name="T9" fmla="*/ 16 h 24"/>
                  <a:gd name="T10" fmla="*/ 0 w 24"/>
                  <a:gd name="T11" fmla="*/ 0 h 24"/>
                  <a:gd name="T12" fmla="*/ 0 w 24"/>
                  <a:gd name="T13" fmla="*/ 0 h 24"/>
                  <a:gd name="T14" fmla="*/ 0 w 24"/>
                  <a:gd name="T15" fmla="*/ 0 h 24"/>
                  <a:gd name="T16" fmla="*/ 8 w 24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4"/>
                  <a:gd name="T29" fmla="*/ 24 w 2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4">
                    <a:moveTo>
                      <a:pt x="8" y="0"/>
                    </a:moveTo>
                    <a:lnTo>
                      <a:pt x="8" y="0"/>
                    </a:lnTo>
                    <a:lnTo>
                      <a:pt x="24" y="8"/>
                    </a:lnTo>
                    <a:lnTo>
                      <a:pt x="24" y="24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0" name="Freeform 233"/>
              <p:cNvSpPr>
                <a:spLocks/>
              </p:cNvSpPr>
              <p:nvPr/>
            </p:nvSpPr>
            <p:spPr bwMode="auto">
              <a:xfrm>
                <a:off x="5232" y="640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8 w 24"/>
                  <a:gd name="T3" fmla="*/ 0 h 24"/>
                  <a:gd name="T4" fmla="*/ 24 w 24"/>
                  <a:gd name="T5" fmla="*/ 8 h 24"/>
                  <a:gd name="T6" fmla="*/ 16 w 24"/>
                  <a:gd name="T7" fmla="*/ 24 h 24"/>
                  <a:gd name="T8" fmla="*/ 0 w 24"/>
                  <a:gd name="T9" fmla="*/ 16 h 24"/>
                  <a:gd name="T10" fmla="*/ 0 w 24"/>
                  <a:gd name="T11" fmla="*/ 0 h 24"/>
                  <a:gd name="T12" fmla="*/ 0 w 24"/>
                  <a:gd name="T13" fmla="*/ 0 h 24"/>
                  <a:gd name="T14" fmla="*/ 8 w 24"/>
                  <a:gd name="T15" fmla="*/ 0 h 24"/>
                  <a:gd name="T16" fmla="*/ 8 w 24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4"/>
                  <a:gd name="T29" fmla="*/ 24 w 2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4">
                    <a:moveTo>
                      <a:pt x="8" y="0"/>
                    </a:moveTo>
                    <a:lnTo>
                      <a:pt x="8" y="0"/>
                    </a:lnTo>
                    <a:lnTo>
                      <a:pt x="24" y="8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1" name="Freeform 234"/>
              <p:cNvSpPr>
                <a:spLocks/>
              </p:cNvSpPr>
              <p:nvPr/>
            </p:nvSpPr>
            <p:spPr bwMode="auto">
              <a:xfrm>
                <a:off x="5248" y="648"/>
                <a:ext cx="24" cy="32"/>
              </a:xfrm>
              <a:custGeom>
                <a:avLst/>
                <a:gdLst>
                  <a:gd name="T0" fmla="*/ 8 w 24"/>
                  <a:gd name="T1" fmla="*/ 8 h 32"/>
                  <a:gd name="T2" fmla="*/ 8 w 24"/>
                  <a:gd name="T3" fmla="*/ 8 h 32"/>
                  <a:gd name="T4" fmla="*/ 24 w 24"/>
                  <a:gd name="T5" fmla="*/ 24 h 32"/>
                  <a:gd name="T6" fmla="*/ 8 w 24"/>
                  <a:gd name="T7" fmla="*/ 32 h 32"/>
                  <a:gd name="T8" fmla="*/ 0 w 24"/>
                  <a:gd name="T9" fmla="*/ 16 h 32"/>
                  <a:gd name="T10" fmla="*/ 8 w 24"/>
                  <a:gd name="T11" fmla="*/ 0 h 32"/>
                  <a:gd name="T12" fmla="*/ 8 w 24"/>
                  <a:gd name="T13" fmla="*/ 0 h 32"/>
                  <a:gd name="T14" fmla="*/ 8 w 24"/>
                  <a:gd name="T15" fmla="*/ 8 h 32"/>
                  <a:gd name="T16" fmla="*/ 8 w 24"/>
                  <a:gd name="T17" fmla="*/ 8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2"/>
                  <a:gd name="T29" fmla="*/ 24 w 2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2">
                    <a:moveTo>
                      <a:pt x="8" y="8"/>
                    </a:moveTo>
                    <a:lnTo>
                      <a:pt x="8" y="8"/>
                    </a:lnTo>
                    <a:lnTo>
                      <a:pt x="24" y="24"/>
                    </a:lnTo>
                    <a:lnTo>
                      <a:pt x="8" y="32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2" name="Freeform 235"/>
              <p:cNvSpPr>
                <a:spLocks/>
              </p:cNvSpPr>
              <p:nvPr/>
            </p:nvSpPr>
            <p:spPr bwMode="auto">
              <a:xfrm>
                <a:off x="5256" y="672"/>
                <a:ext cx="24" cy="32"/>
              </a:xfrm>
              <a:custGeom>
                <a:avLst/>
                <a:gdLst>
                  <a:gd name="T0" fmla="*/ 16 w 24"/>
                  <a:gd name="T1" fmla="*/ 0 h 32"/>
                  <a:gd name="T2" fmla="*/ 16 w 24"/>
                  <a:gd name="T3" fmla="*/ 0 h 32"/>
                  <a:gd name="T4" fmla="*/ 24 w 24"/>
                  <a:gd name="T5" fmla="*/ 24 h 32"/>
                  <a:gd name="T6" fmla="*/ 8 w 24"/>
                  <a:gd name="T7" fmla="*/ 32 h 32"/>
                  <a:gd name="T8" fmla="*/ 0 w 24"/>
                  <a:gd name="T9" fmla="*/ 8 h 32"/>
                  <a:gd name="T10" fmla="*/ 16 w 24"/>
                  <a:gd name="T11" fmla="*/ 0 h 32"/>
                  <a:gd name="T12" fmla="*/ 16 w 24"/>
                  <a:gd name="T13" fmla="*/ 0 h 32"/>
                  <a:gd name="T14" fmla="*/ 16 w 24"/>
                  <a:gd name="T15" fmla="*/ 0 h 32"/>
                  <a:gd name="T16" fmla="*/ 16 w 24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2"/>
                  <a:gd name="T29" fmla="*/ 24 w 2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2">
                    <a:moveTo>
                      <a:pt x="16" y="0"/>
                    </a:moveTo>
                    <a:lnTo>
                      <a:pt x="16" y="0"/>
                    </a:lnTo>
                    <a:lnTo>
                      <a:pt x="24" y="24"/>
                    </a:lnTo>
                    <a:lnTo>
                      <a:pt x="8" y="32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3" name="Freeform 236"/>
              <p:cNvSpPr>
                <a:spLocks/>
              </p:cNvSpPr>
              <p:nvPr/>
            </p:nvSpPr>
            <p:spPr bwMode="auto">
              <a:xfrm>
                <a:off x="5256" y="696"/>
                <a:ext cx="24" cy="8"/>
              </a:xfrm>
              <a:custGeom>
                <a:avLst/>
                <a:gdLst>
                  <a:gd name="T0" fmla="*/ 24 w 24"/>
                  <a:gd name="T1" fmla="*/ 0 h 8"/>
                  <a:gd name="T2" fmla="*/ 24 w 24"/>
                  <a:gd name="T3" fmla="*/ 0 h 8"/>
                  <a:gd name="T4" fmla="*/ 16 w 24"/>
                  <a:gd name="T5" fmla="*/ 8 h 8"/>
                  <a:gd name="T6" fmla="*/ 0 w 24"/>
                  <a:gd name="T7" fmla="*/ 8 h 8"/>
                  <a:gd name="T8" fmla="*/ 8 w 24"/>
                  <a:gd name="T9" fmla="*/ 0 h 8"/>
                  <a:gd name="T10" fmla="*/ 24 w 24"/>
                  <a:gd name="T11" fmla="*/ 0 h 8"/>
                  <a:gd name="T12" fmla="*/ 24 w 24"/>
                  <a:gd name="T13" fmla="*/ 0 h 8"/>
                  <a:gd name="T14" fmla="*/ 24 w 24"/>
                  <a:gd name="T15" fmla="*/ 0 h 8"/>
                  <a:gd name="T16" fmla="*/ 24 w 24"/>
                  <a:gd name="T17" fmla="*/ 0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8"/>
                  <a:gd name="T29" fmla="*/ 24 w 24"/>
                  <a:gd name="T30" fmla="*/ 8 h 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8">
                    <a:moveTo>
                      <a:pt x="24" y="0"/>
                    </a:moveTo>
                    <a:lnTo>
                      <a:pt x="24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4" name="Freeform 237"/>
              <p:cNvSpPr>
                <a:spLocks/>
              </p:cNvSpPr>
              <p:nvPr/>
            </p:nvSpPr>
            <p:spPr bwMode="auto">
              <a:xfrm>
                <a:off x="5256" y="704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16 w 16"/>
                  <a:gd name="T3" fmla="*/ 8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16 w 16"/>
                  <a:gd name="T11" fmla="*/ 0 h 8"/>
                  <a:gd name="T12" fmla="*/ 16 w 16"/>
                  <a:gd name="T13" fmla="*/ 0 h 8"/>
                  <a:gd name="T14" fmla="*/ 16 w 16"/>
                  <a:gd name="T15" fmla="*/ 8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"/>
                  <a:gd name="T25" fmla="*/ 0 h 8"/>
                  <a:gd name="T26" fmla="*/ 16 w 16"/>
                  <a:gd name="T27" fmla="*/ 8 h 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" h="8">
                    <a:moveTo>
                      <a:pt x="16" y="8"/>
                    </a:move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5" name="Freeform 238"/>
              <p:cNvSpPr>
                <a:spLocks/>
              </p:cNvSpPr>
              <p:nvPr/>
            </p:nvSpPr>
            <p:spPr bwMode="auto">
              <a:xfrm>
                <a:off x="5056" y="648"/>
                <a:ext cx="64" cy="96"/>
              </a:xfrm>
              <a:custGeom>
                <a:avLst/>
                <a:gdLst>
                  <a:gd name="T0" fmla="*/ 0 w 64"/>
                  <a:gd name="T1" fmla="*/ 88 h 96"/>
                  <a:gd name="T2" fmla="*/ 32 w 64"/>
                  <a:gd name="T3" fmla="*/ 96 h 96"/>
                  <a:gd name="T4" fmla="*/ 64 w 64"/>
                  <a:gd name="T5" fmla="*/ 88 h 96"/>
                  <a:gd name="T6" fmla="*/ 64 w 64"/>
                  <a:gd name="T7" fmla="*/ 88 h 96"/>
                  <a:gd name="T8" fmla="*/ 32 w 64"/>
                  <a:gd name="T9" fmla="*/ 0 h 96"/>
                  <a:gd name="T10" fmla="*/ 32 w 64"/>
                  <a:gd name="T11" fmla="*/ 0 h 96"/>
                  <a:gd name="T12" fmla="*/ 0 w 64"/>
                  <a:gd name="T13" fmla="*/ 88 h 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"/>
                  <a:gd name="T22" fmla="*/ 0 h 96"/>
                  <a:gd name="T23" fmla="*/ 64 w 64"/>
                  <a:gd name="T24" fmla="*/ 96 h 9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" h="96">
                    <a:moveTo>
                      <a:pt x="0" y="88"/>
                    </a:moveTo>
                    <a:lnTo>
                      <a:pt x="32" y="96"/>
                    </a:lnTo>
                    <a:lnTo>
                      <a:pt x="64" y="88"/>
                    </a:lnTo>
                    <a:lnTo>
                      <a:pt x="32" y="0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6" name="Freeform 239"/>
              <p:cNvSpPr>
                <a:spLocks/>
              </p:cNvSpPr>
              <p:nvPr/>
            </p:nvSpPr>
            <p:spPr bwMode="auto">
              <a:xfrm>
                <a:off x="5056" y="784"/>
                <a:ext cx="64" cy="96"/>
              </a:xfrm>
              <a:custGeom>
                <a:avLst/>
                <a:gdLst>
                  <a:gd name="T0" fmla="*/ 0 w 64"/>
                  <a:gd name="T1" fmla="*/ 0 h 96"/>
                  <a:gd name="T2" fmla="*/ 32 w 64"/>
                  <a:gd name="T3" fmla="*/ 0 h 96"/>
                  <a:gd name="T4" fmla="*/ 64 w 64"/>
                  <a:gd name="T5" fmla="*/ 0 h 96"/>
                  <a:gd name="T6" fmla="*/ 64 w 64"/>
                  <a:gd name="T7" fmla="*/ 0 h 96"/>
                  <a:gd name="T8" fmla="*/ 32 w 64"/>
                  <a:gd name="T9" fmla="*/ 96 h 96"/>
                  <a:gd name="T10" fmla="*/ 32 w 64"/>
                  <a:gd name="T11" fmla="*/ 96 h 96"/>
                  <a:gd name="T12" fmla="*/ 0 w 64"/>
                  <a:gd name="T13" fmla="*/ 0 h 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"/>
                  <a:gd name="T22" fmla="*/ 0 h 96"/>
                  <a:gd name="T23" fmla="*/ 64 w 64"/>
                  <a:gd name="T24" fmla="*/ 96 h 9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" h="96">
                    <a:moveTo>
                      <a:pt x="0" y="0"/>
                    </a:moveTo>
                    <a:lnTo>
                      <a:pt x="32" y="0"/>
                    </a:lnTo>
                    <a:lnTo>
                      <a:pt x="64" y="0"/>
                    </a:lnTo>
                    <a:lnTo>
                      <a:pt x="32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7" name="Freeform 240"/>
              <p:cNvSpPr>
                <a:spLocks/>
              </p:cNvSpPr>
              <p:nvPr/>
            </p:nvSpPr>
            <p:spPr bwMode="auto">
              <a:xfrm>
                <a:off x="5328" y="2496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8 w 16"/>
                  <a:gd name="T3" fmla="*/ 16 h 16"/>
                  <a:gd name="T4" fmla="*/ 0 w 16"/>
                  <a:gd name="T5" fmla="*/ 16 h 16"/>
                  <a:gd name="T6" fmla="*/ 0 w 16"/>
                  <a:gd name="T7" fmla="*/ 0 h 16"/>
                  <a:gd name="T8" fmla="*/ 16 w 16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6"/>
                  <a:gd name="T17" fmla="*/ 16 w 1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6">
                    <a:moveTo>
                      <a:pt x="16" y="0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8" name="Freeform 241"/>
              <p:cNvSpPr>
                <a:spLocks/>
              </p:cNvSpPr>
              <p:nvPr/>
            </p:nvSpPr>
            <p:spPr bwMode="auto">
              <a:xfrm>
                <a:off x="5320" y="2488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8 w 16"/>
                  <a:gd name="T3" fmla="*/ 24 h 24"/>
                  <a:gd name="T4" fmla="*/ 0 w 16"/>
                  <a:gd name="T5" fmla="*/ 16 h 24"/>
                  <a:gd name="T6" fmla="*/ 8 w 16"/>
                  <a:gd name="T7" fmla="*/ 0 h 24"/>
                  <a:gd name="T8" fmla="*/ 16 w 16"/>
                  <a:gd name="T9" fmla="*/ 8 h 24"/>
                  <a:gd name="T10" fmla="*/ 8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24"/>
                    </a:moveTo>
                    <a:lnTo>
                      <a:pt x="8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9" name="Freeform 242"/>
              <p:cNvSpPr>
                <a:spLocks/>
              </p:cNvSpPr>
              <p:nvPr/>
            </p:nvSpPr>
            <p:spPr bwMode="auto">
              <a:xfrm>
                <a:off x="5312" y="2488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8 w 16"/>
                  <a:gd name="T3" fmla="*/ 16 h 16"/>
                  <a:gd name="T4" fmla="*/ 0 w 16"/>
                  <a:gd name="T5" fmla="*/ 16 h 16"/>
                  <a:gd name="T6" fmla="*/ 8 w 16"/>
                  <a:gd name="T7" fmla="*/ 0 h 16"/>
                  <a:gd name="T8" fmla="*/ 16 w 16"/>
                  <a:gd name="T9" fmla="*/ 0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0" name="Freeform 243"/>
              <p:cNvSpPr>
                <a:spLocks/>
              </p:cNvSpPr>
              <p:nvPr/>
            </p:nvSpPr>
            <p:spPr bwMode="auto">
              <a:xfrm>
                <a:off x="5312" y="2488"/>
                <a:ext cx="8" cy="16"/>
              </a:xfrm>
              <a:custGeom>
                <a:avLst/>
                <a:gdLst>
                  <a:gd name="T0" fmla="*/ 8 w 8"/>
                  <a:gd name="T1" fmla="*/ 0 h 16"/>
                  <a:gd name="T2" fmla="*/ 0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0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1" name="Freeform 244"/>
              <p:cNvSpPr>
                <a:spLocks/>
              </p:cNvSpPr>
              <p:nvPr/>
            </p:nvSpPr>
            <p:spPr bwMode="auto">
              <a:xfrm>
                <a:off x="5304" y="2488"/>
                <a:ext cx="8" cy="16"/>
              </a:xfrm>
              <a:custGeom>
                <a:avLst/>
                <a:gdLst>
                  <a:gd name="T0" fmla="*/ 8 w 8"/>
                  <a:gd name="T1" fmla="*/ 16 h 16"/>
                  <a:gd name="T2" fmla="*/ 0 w 8"/>
                  <a:gd name="T3" fmla="*/ 16 h 16"/>
                  <a:gd name="T4" fmla="*/ 0 w 8"/>
                  <a:gd name="T5" fmla="*/ 8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16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2" name="Freeform 245"/>
              <p:cNvSpPr>
                <a:spLocks/>
              </p:cNvSpPr>
              <p:nvPr/>
            </p:nvSpPr>
            <p:spPr bwMode="auto">
              <a:xfrm>
                <a:off x="5296" y="2480"/>
                <a:ext cx="8" cy="16"/>
              </a:xfrm>
              <a:custGeom>
                <a:avLst/>
                <a:gdLst>
                  <a:gd name="T0" fmla="*/ 8 w 8"/>
                  <a:gd name="T1" fmla="*/ 16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8 h 16"/>
                  <a:gd name="T10" fmla="*/ 8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3" name="Freeform 246"/>
              <p:cNvSpPr>
                <a:spLocks/>
              </p:cNvSpPr>
              <p:nvPr/>
            </p:nvSpPr>
            <p:spPr bwMode="auto">
              <a:xfrm>
                <a:off x="5280" y="2472"/>
                <a:ext cx="16" cy="24"/>
              </a:xfrm>
              <a:custGeom>
                <a:avLst/>
                <a:gdLst>
                  <a:gd name="T0" fmla="*/ 16 w 16"/>
                  <a:gd name="T1" fmla="*/ 24 h 24"/>
                  <a:gd name="T2" fmla="*/ 8 w 16"/>
                  <a:gd name="T3" fmla="*/ 24 h 24"/>
                  <a:gd name="T4" fmla="*/ 0 w 16"/>
                  <a:gd name="T5" fmla="*/ 16 h 24"/>
                  <a:gd name="T6" fmla="*/ 8 w 16"/>
                  <a:gd name="T7" fmla="*/ 0 h 24"/>
                  <a:gd name="T8" fmla="*/ 16 w 16"/>
                  <a:gd name="T9" fmla="*/ 8 h 24"/>
                  <a:gd name="T10" fmla="*/ 16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16" y="24"/>
                    </a:moveTo>
                    <a:lnTo>
                      <a:pt x="8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4" name="Freeform 247"/>
              <p:cNvSpPr>
                <a:spLocks/>
              </p:cNvSpPr>
              <p:nvPr/>
            </p:nvSpPr>
            <p:spPr bwMode="auto">
              <a:xfrm>
                <a:off x="5272" y="2472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8 w 16"/>
                  <a:gd name="T3" fmla="*/ 16 h 16"/>
                  <a:gd name="T4" fmla="*/ 0 w 16"/>
                  <a:gd name="T5" fmla="*/ 16 h 16"/>
                  <a:gd name="T6" fmla="*/ 8 w 16"/>
                  <a:gd name="T7" fmla="*/ 0 h 16"/>
                  <a:gd name="T8" fmla="*/ 16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5" name="Freeform 248"/>
              <p:cNvSpPr>
                <a:spLocks/>
              </p:cNvSpPr>
              <p:nvPr/>
            </p:nvSpPr>
            <p:spPr bwMode="auto">
              <a:xfrm>
                <a:off x="5264" y="2464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8 w 16"/>
                  <a:gd name="T3" fmla="*/ 24 h 24"/>
                  <a:gd name="T4" fmla="*/ 0 w 16"/>
                  <a:gd name="T5" fmla="*/ 16 h 24"/>
                  <a:gd name="T6" fmla="*/ 8 w 16"/>
                  <a:gd name="T7" fmla="*/ 0 h 24"/>
                  <a:gd name="T8" fmla="*/ 16 w 16"/>
                  <a:gd name="T9" fmla="*/ 8 h 24"/>
                  <a:gd name="T10" fmla="*/ 8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24"/>
                    </a:moveTo>
                    <a:lnTo>
                      <a:pt x="8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6" name="Freeform 249"/>
              <p:cNvSpPr>
                <a:spLocks/>
              </p:cNvSpPr>
              <p:nvPr/>
            </p:nvSpPr>
            <p:spPr bwMode="auto">
              <a:xfrm>
                <a:off x="5248" y="2456"/>
                <a:ext cx="24" cy="24"/>
              </a:xfrm>
              <a:custGeom>
                <a:avLst/>
                <a:gdLst>
                  <a:gd name="T0" fmla="*/ 16 w 24"/>
                  <a:gd name="T1" fmla="*/ 24 h 24"/>
                  <a:gd name="T2" fmla="*/ 16 w 24"/>
                  <a:gd name="T3" fmla="*/ 24 h 24"/>
                  <a:gd name="T4" fmla="*/ 0 w 24"/>
                  <a:gd name="T5" fmla="*/ 16 h 24"/>
                  <a:gd name="T6" fmla="*/ 8 w 24"/>
                  <a:gd name="T7" fmla="*/ 0 h 24"/>
                  <a:gd name="T8" fmla="*/ 24 w 24"/>
                  <a:gd name="T9" fmla="*/ 8 h 24"/>
                  <a:gd name="T10" fmla="*/ 16 w 24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24"/>
                    </a:moveTo>
                    <a:lnTo>
                      <a:pt x="16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7" name="Freeform 250"/>
              <p:cNvSpPr>
                <a:spLocks/>
              </p:cNvSpPr>
              <p:nvPr/>
            </p:nvSpPr>
            <p:spPr bwMode="auto">
              <a:xfrm>
                <a:off x="5240" y="2456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8 w 16"/>
                  <a:gd name="T3" fmla="*/ 16 h 16"/>
                  <a:gd name="T4" fmla="*/ 0 w 16"/>
                  <a:gd name="T5" fmla="*/ 8 h 16"/>
                  <a:gd name="T6" fmla="*/ 8 w 16"/>
                  <a:gd name="T7" fmla="*/ 0 h 16"/>
                  <a:gd name="T8" fmla="*/ 16 w 16"/>
                  <a:gd name="T9" fmla="*/ 0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8" name="Freeform 251"/>
              <p:cNvSpPr>
                <a:spLocks/>
              </p:cNvSpPr>
              <p:nvPr/>
            </p:nvSpPr>
            <p:spPr bwMode="auto">
              <a:xfrm>
                <a:off x="5224" y="2448"/>
                <a:ext cx="24" cy="16"/>
              </a:xfrm>
              <a:custGeom>
                <a:avLst/>
                <a:gdLst>
                  <a:gd name="T0" fmla="*/ 24 w 24"/>
                  <a:gd name="T1" fmla="*/ 8 h 16"/>
                  <a:gd name="T2" fmla="*/ 16 w 24"/>
                  <a:gd name="T3" fmla="*/ 16 h 16"/>
                  <a:gd name="T4" fmla="*/ 0 w 24"/>
                  <a:gd name="T5" fmla="*/ 8 h 16"/>
                  <a:gd name="T6" fmla="*/ 8 w 24"/>
                  <a:gd name="T7" fmla="*/ 0 h 16"/>
                  <a:gd name="T8" fmla="*/ 24 w 24"/>
                  <a:gd name="T9" fmla="*/ 8 h 16"/>
                  <a:gd name="T10" fmla="*/ 24 w 24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24" y="8"/>
                    </a:moveTo>
                    <a:lnTo>
                      <a:pt x="16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9" name="Freeform 252"/>
              <p:cNvSpPr>
                <a:spLocks/>
              </p:cNvSpPr>
              <p:nvPr/>
            </p:nvSpPr>
            <p:spPr bwMode="auto">
              <a:xfrm>
                <a:off x="5216" y="2440"/>
                <a:ext cx="16" cy="24"/>
              </a:xfrm>
              <a:custGeom>
                <a:avLst/>
                <a:gdLst>
                  <a:gd name="T0" fmla="*/ 16 w 16"/>
                  <a:gd name="T1" fmla="*/ 8 h 24"/>
                  <a:gd name="T2" fmla="*/ 8 w 16"/>
                  <a:gd name="T3" fmla="*/ 24 h 24"/>
                  <a:gd name="T4" fmla="*/ 0 w 16"/>
                  <a:gd name="T5" fmla="*/ 16 h 24"/>
                  <a:gd name="T6" fmla="*/ 8 w 16"/>
                  <a:gd name="T7" fmla="*/ 0 h 24"/>
                  <a:gd name="T8" fmla="*/ 16 w 16"/>
                  <a:gd name="T9" fmla="*/ 8 h 24"/>
                  <a:gd name="T10" fmla="*/ 16 w 16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16" y="8"/>
                    </a:moveTo>
                    <a:lnTo>
                      <a:pt x="8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0" name="Freeform 253"/>
              <p:cNvSpPr>
                <a:spLocks/>
              </p:cNvSpPr>
              <p:nvPr/>
            </p:nvSpPr>
            <p:spPr bwMode="auto">
              <a:xfrm>
                <a:off x="5200" y="2432"/>
                <a:ext cx="24" cy="24"/>
              </a:xfrm>
              <a:custGeom>
                <a:avLst/>
                <a:gdLst>
                  <a:gd name="T0" fmla="*/ 24 w 24"/>
                  <a:gd name="T1" fmla="*/ 8 h 24"/>
                  <a:gd name="T2" fmla="*/ 16 w 24"/>
                  <a:gd name="T3" fmla="*/ 24 h 24"/>
                  <a:gd name="T4" fmla="*/ 0 w 24"/>
                  <a:gd name="T5" fmla="*/ 16 h 24"/>
                  <a:gd name="T6" fmla="*/ 8 w 24"/>
                  <a:gd name="T7" fmla="*/ 0 h 24"/>
                  <a:gd name="T8" fmla="*/ 24 w 24"/>
                  <a:gd name="T9" fmla="*/ 8 h 24"/>
                  <a:gd name="T10" fmla="*/ 24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8"/>
                    </a:moveTo>
                    <a:lnTo>
                      <a:pt x="16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1" name="Freeform 254"/>
              <p:cNvSpPr>
                <a:spLocks/>
              </p:cNvSpPr>
              <p:nvPr/>
            </p:nvSpPr>
            <p:spPr bwMode="auto">
              <a:xfrm>
                <a:off x="5192" y="2432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8 w 16"/>
                  <a:gd name="T3" fmla="*/ 16 h 16"/>
                  <a:gd name="T4" fmla="*/ 0 w 16"/>
                  <a:gd name="T5" fmla="*/ 8 h 16"/>
                  <a:gd name="T6" fmla="*/ 8 w 16"/>
                  <a:gd name="T7" fmla="*/ 0 h 16"/>
                  <a:gd name="T8" fmla="*/ 16 w 16"/>
                  <a:gd name="T9" fmla="*/ 0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2" name="Freeform 255"/>
              <p:cNvSpPr>
                <a:spLocks/>
              </p:cNvSpPr>
              <p:nvPr/>
            </p:nvSpPr>
            <p:spPr bwMode="auto">
              <a:xfrm>
                <a:off x="5176" y="2424"/>
                <a:ext cx="24" cy="16"/>
              </a:xfrm>
              <a:custGeom>
                <a:avLst/>
                <a:gdLst>
                  <a:gd name="T0" fmla="*/ 16 w 24"/>
                  <a:gd name="T1" fmla="*/ 16 h 16"/>
                  <a:gd name="T2" fmla="*/ 16 w 24"/>
                  <a:gd name="T3" fmla="*/ 16 h 16"/>
                  <a:gd name="T4" fmla="*/ 0 w 24"/>
                  <a:gd name="T5" fmla="*/ 16 h 16"/>
                  <a:gd name="T6" fmla="*/ 8 w 24"/>
                  <a:gd name="T7" fmla="*/ 0 h 16"/>
                  <a:gd name="T8" fmla="*/ 24 w 24"/>
                  <a:gd name="T9" fmla="*/ 8 h 16"/>
                  <a:gd name="T10" fmla="*/ 16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16" y="16"/>
                    </a:moveTo>
                    <a:lnTo>
                      <a:pt x="16" y="16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3" name="Freeform 256"/>
              <p:cNvSpPr>
                <a:spLocks/>
              </p:cNvSpPr>
              <p:nvPr/>
            </p:nvSpPr>
            <p:spPr bwMode="auto">
              <a:xfrm>
                <a:off x="5168" y="2416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8 w 16"/>
                  <a:gd name="T3" fmla="*/ 24 h 24"/>
                  <a:gd name="T4" fmla="*/ 0 w 16"/>
                  <a:gd name="T5" fmla="*/ 16 h 24"/>
                  <a:gd name="T6" fmla="*/ 8 w 16"/>
                  <a:gd name="T7" fmla="*/ 0 h 24"/>
                  <a:gd name="T8" fmla="*/ 16 w 16"/>
                  <a:gd name="T9" fmla="*/ 8 h 24"/>
                  <a:gd name="T10" fmla="*/ 8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24"/>
                    </a:moveTo>
                    <a:lnTo>
                      <a:pt x="8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4" name="Freeform 257"/>
              <p:cNvSpPr>
                <a:spLocks/>
              </p:cNvSpPr>
              <p:nvPr/>
            </p:nvSpPr>
            <p:spPr bwMode="auto">
              <a:xfrm>
                <a:off x="5160" y="2408"/>
                <a:ext cx="16" cy="24"/>
              </a:xfrm>
              <a:custGeom>
                <a:avLst/>
                <a:gdLst>
                  <a:gd name="T0" fmla="*/ 16 w 16"/>
                  <a:gd name="T1" fmla="*/ 8 h 24"/>
                  <a:gd name="T2" fmla="*/ 8 w 16"/>
                  <a:gd name="T3" fmla="*/ 24 h 24"/>
                  <a:gd name="T4" fmla="*/ 0 w 16"/>
                  <a:gd name="T5" fmla="*/ 16 h 24"/>
                  <a:gd name="T6" fmla="*/ 8 w 16"/>
                  <a:gd name="T7" fmla="*/ 0 h 24"/>
                  <a:gd name="T8" fmla="*/ 16 w 16"/>
                  <a:gd name="T9" fmla="*/ 8 h 24"/>
                  <a:gd name="T10" fmla="*/ 16 w 16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16" y="8"/>
                    </a:moveTo>
                    <a:lnTo>
                      <a:pt x="8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5" name="Freeform 258"/>
              <p:cNvSpPr>
                <a:spLocks/>
              </p:cNvSpPr>
              <p:nvPr/>
            </p:nvSpPr>
            <p:spPr bwMode="auto">
              <a:xfrm>
                <a:off x="5144" y="2408"/>
                <a:ext cx="24" cy="16"/>
              </a:xfrm>
              <a:custGeom>
                <a:avLst/>
                <a:gdLst>
                  <a:gd name="T0" fmla="*/ 24 w 24"/>
                  <a:gd name="T1" fmla="*/ 0 h 16"/>
                  <a:gd name="T2" fmla="*/ 16 w 24"/>
                  <a:gd name="T3" fmla="*/ 16 h 16"/>
                  <a:gd name="T4" fmla="*/ 0 w 24"/>
                  <a:gd name="T5" fmla="*/ 16 h 16"/>
                  <a:gd name="T6" fmla="*/ 8 w 24"/>
                  <a:gd name="T7" fmla="*/ 0 h 16"/>
                  <a:gd name="T8" fmla="*/ 24 w 24"/>
                  <a:gd name="T9" fmla="*/ 0 h 16"/>
                  <a:gd name="T10" fmla="*/ 24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24" y="0"/>
                    </a:moveTo>
                    <a:lnTo>
                      <a:pt x="16" y="16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6" name="Freeform 259"/>
              <p:cNvSpPr>
                <a:spLocks/>
              </p:cNvSpPr>
              <p:nvPr/>
            </p:nvSpPr>
            <p:spPr bwMode="auto">
              <a:xfrm>
                <a:off x="5136" y="2400"/>
                <a:ext cx="16" cy="24"/>
              </a:xfrm>
              <a:custGeom>
                <a:avLst/>
                <a:gdLst>
                  <a:gd name="T0" fmla="*/ 16 w 16"/>
                  <a:gd name="T1" fmla="*/ 8 h 24"/>
                  <a:gd name="T2" fmla="*/ 8 w 16"/>
                  <a:gd name="T3" fmla="*/ 24 h 24"/>
                  <a:gd name="T4" fmla="*/ 0 w 16"/>
                  <a:gd name="T5" fmla="*/ 16 h 24"/>
                  <a:gd name="T6" fmla="*/ 8 w 16"/>
                  <a:gd name="T7" fmla="*/ 0 h 24"/>
                  <a:gd name="T8" fmla="*/ 16 w 16"/>
                  <a:gd name="T9" fmla="*/ 8 h 24"/>
                  <a:gd name="T10" fmla="*/ 16 w 16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16" y="8"/>
                    </a:moveTo>
                    <a:lnTo>
                      <a:pt x="8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7" name="Freeform 260"/>
              <p:cNvSpPr>
                <a:spLocks/>
              </p:cNvSpPr>
              <p:nvPr/>
            </p:nvSpPr>
            <p:spPr bwMode="auto">
              <a:xfrm>
                <a:off x="5128" y="2400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8 w 16"/>
                  <a:gd name="T3" fmla="*/ 16 h 16"/>
                  <a:gd name="T4" fmla="*/ 0 w 16"/>
                  <a:gd name="T5" fmla="*/ 16 h 16"/>
                  <a:gd name="T6" fmla="*/ 8 w 16"/>
                  <a:gd name="T7" fmla="*/ 0 h 16"/>
                  <a:gd name="T8" fmla="*/ 16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8" name="Freeform 261"/>
              <p:cNvSpPr>
                <a:spLocks/>
              </p:cNvSpPr>
              <p:nvPr/>
            </p:nvSpPr>
            <p:spPr bwMode="auto">
              <a:xfrm>
                <a:off x="5120" y="2400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8 w 16"/>
                  <a:gd name="T3" fmla="*/ 16 h 16"/>
                  <a:gd name="T4" fmla="*/ 0 w 16"/>
                  <a:gd name="T5" fmla="*/ 16 h 16"/>
                  <a:gd name="T6" fmla="*/ 8 w 16"/>
                  <a:gd name="T7" fmla="*/ 0 h 16"/>
                  <a:gd name="T8" fmla="*/ 16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9" name="Freeform 262"/>
              <p:cNvSpPr>
                <a:spLocks/>
              </p:cNvSpPr>
              <p:nvPr/>
            </p:nvSpPr>
            <p:spPr bwMode="auto">
              <a:xfrm>
                <a:off x="5112" y="2400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8 w 16"/>
                  <a:gd name="T3" fmla="*/ 16 h 16"/>
                  <a:gd name="T4" fmla="*/ 0 w 16"/>
                  <a:gd name="T5" fmla="*/ 16 h 16"/>
                  <a:gd name="T6" fmla="*/ 0 w 16"/>
                  <a:gd name="T7" fmla="*/ 0 h 16"/>
                  <a:gd name="T8" fmla="*/ 8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0" name="Freeform 263"/>
              <p:cNvSpPr>
                <a:spLocks/>
              </p:cNvSpPr>
              <p:nvPr/>
            </p:nvSpPr>
            <p:spPr bwMode="auto">
              <a:xfrm>
                <a:off x="5112" y="2400"/>
                <a:ext cx="1" cy="16"/>
              </a:xfrm>
              <a:custGeom>
                <a:avLst/>
                <a:gdLst>
                  <a:gd name="T0" fmla="*/ 0 w 1"/>
                  <a:gd name="T1" fmla="*/ 0 h 16"/>
                  <a:gd name="T2" fmla="*/ 0 w 1"/>
                  <a:gd name="T3" fmla="*/ 16 h 16"/>
                  <a:gd name="T4" fmla="*/ 0 w 1"/>
                  <a:gd name="T5" fmla="*/ 16 h 16"/>
                  <a:gd name="T6" fmla="*/ 0 w 1"/>
                  <a:gd name="T7" fmla="*/ 0 h 16"/>
                  <a:gd name="T8" fmla="*/ 0 w 1"/>
                  <a:gd name="T9" fmla="*/ 0 h 16"/>
                  <a:gd name="T10" fmla="*/ 0 w 1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6"/>
                  <a:gd name="T20" fmla="*/ 1 w 1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6">
                    <a:moveTo>
                      <a:pt x="0" y="0"/>
                    </a:move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1" name="Freeform 264"/>
              <p:cNvSpPr>
                <a:spLocks/>
              </p:cNvSpPr>
              <p:nvPr/>
            </p:nvSpPr>
            <p:spPr bwMode="auto">
              <a:xfrm>
                <a:off x="5112" y="2400"/>
                <a:ext cx="1" cy="16"/>
              </a:xfrm>
              <a:custGeom>
                <a:avLst/>
                <a:gdLst>
                  <a:gd name="T0" fmla="*/ 0 w 1"/>
                  <a:gd name="T1" fmla="*/ 0 h 16"/>
                  <a:gd name="T2" fmla="*/ 0 w 1"/>
                  <a:gd name="T3" fmla="*/ 16 h 16"/>
                  <a:gd name="T4" fmla="*/ 0 w 1"/>
                  <a:gd name="T5" fmla="*/ 16 h 16"/>
                  <a:gd name="T6" fmla="*/ 0 w 1"/>
                  <a:gd name="T7" fmla="*/ 0 h 16"/>
                  <a:gd name="T8" fmla="*/ 0 w 1"/>
                  <a:gd name="T9" fmla="*/ 0 h 16"/>
                  <a:gd name="T10" fmla="*/ 0 w 1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6"/>
                  <a:gd name="T20" fmla="*/ 1 w 1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6">
                    <a:moveTo>
                      <a:pt x="0" y="0"/>
                    </a:move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2" name="Freeform 265"/>
              <p:cNvSpPr>
                <a:spLocks/>
              </p:cNvSpPr>
              <p:nvPr/>
            </p:nvSpPr>
            <p:spPr bwMode="auto">
              <a:xfrm>
                <a:off x="5104" y="2400"/>
                <a:ext cx="8" cy="16"/>
              </a:xfrm>
              <a:custGeom>
                <a:avLst/>
                <a:gdLst>
                  <a:gd name="T0" fmla="*/ 8 w 8"/>
                  <a:gd name="T1" fmla="*/ 0 h 16"/>
                  <a:gd name="T2" fmla="*/ 8 w 8"/>
                  <a:gd name="T3" fmla="*/ 8 h 16"/>
                  <a:gd name="T4" fmla="*/ 8 w 8"/>
                  <a:gd name="T5" fmla="*/ 16 h 16"/>
                  <a:gd name="T6" fmla="*/ 0 w 8"/>
                  <a:gd name="T7" fmla="*/ 0 h 16"/>
                  <a:gd name="T8" fmla="*/ 0 w 8"/>
                  <a:gd name="T9" fmla="*/ 0 h 16"/>
                  <a:gd name="T10" fmla="*/ 8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0"/>
                    </a:moveTo>
                    <a:lnTo>
                      <a:pt x="8" y="8"/>
                    </a:lnTo>
                    <a:lnTo>
                      <a:pt x="8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3" name="Freeform 266"/>
              <p:cNvSpPr>
                <a:spLocks/>
              </p:cNvSpPr>
              <p:nvPr/>
            </p:nvSpPr>
            <p:spPr bwMode="auto">
              <a:xfrm>
                <a:off x="5096" y="2400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16 w 16"/>
                  <a:gd name="T3" fmla="*/ 16 h 16"/>
                  <a:gd name="T4" fmla="*/ 8 w 16"/>
                  <a:gd name="T5" fmla="*/ 16 h 16"/>
                  <a:gd name="T6" fmla="*/ 0 w 16"/>
                  <a:gd name="T7" fmla="*/ 0 h 16"/>
                  <a:gd name="T8" fmla="*/ 8 w 16"/>
                  <a:gd name="T9" fmla="*/ 0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16" y="16"/>
                    </a:lnTo>
                    <a:lnTo>
                      <a:pt x="8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4" name="Freeform 267"/>
              <p:cNvSpPr>
                <a:spLocks/>
              </p:cNvSpPr>
              <p:nvPr/>
            </p:nvSpPr>
            <p:spPr bwMode="auto">
              <a:xfrm>
                <a:off x="5096" y="2400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16 h 16"/>
                  <a:gd name="T8" fmla="*/ 0 w 16"/>
                  <a:gd name="T9" fmla="*/ 8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5" name="Freeform 268"/>
              <p:cNvSpPr>
                <a:spLocks/>
              </p:cNvSpPr>
              <p:nvPr/>
            </p:nvSpPr>
            <p:spPr bwMode="auto">
              <a:xfrm>
                <a:off x="5096" y="2416"/>
                <a:ext cx="16" cy="1"/>
              </a:xfrm>
              <a:custGeom>
                <a:avLst/>
                <a:gdLst>
                  <a:gd name="T0" fmla="*/ 0 w 16"/>
                  <a:gd name="T1" fmla="*/ 0 h 1"/>
                  <a:gd name="T2" fmla="*/ 16 w 16"/>
                  <a:gd name="T3" fmla="*/ 0 h 1"/>
                  <a:gd name="T4" fmla="*/ 16 w 16"/>
                  <a:gd name="T5" fmla="*/ 0 h 1"/>
                  <a:gd name="T6" fmla="*/ 0 w 16"/>
                  <a:gd name="T7" fmla="*/ 0 h 1"/>
                  <a:gd name="T8" fmla="*/ 0 w 16"/>
                  <a:gd name="T9" fmla="*/ 0 h 1"/>
                  <a:gd name="T10" fmla="*/ 0 w 16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"/>
                  <a:gd name="T20" fmla="*/ 16 w 16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">
                    <a:moveTo>
                      <a:pt x="0" y="0"/>
                    </a:move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6" name="Freeform 269"/>
              <p:cNvSpPr>
                <a:spLocks/>
              </p:cNvSpPr>
              <p:nvPr/>
            </p:nvSpPr>
            <p:spPr bwMode="auto">
              <a:xfrm>
                <a:off x="5096" y="2416"/>
                <a:ext cx="16" cy="8"/>
              </a:xfrm>
              <a:custGeom>
                <a:avLst/>
                <a:gdLst>
                  <a:gd name="T0" fmla="*/ 0 w 16"/>
                  <a:gd name="T1" fmla="*/ 0 h 8"/>
                  <a:gd name="T2" fmla="*/ 16 w 16"/>
                  <a:gd name="T3" fmla="*/ 0 h 8"/>
                  <a:gd name="T4" fmla="*/ 16 w 16"/>
                  <a:gd name="T5" fmla="*/ 0 h 8"/>
                  <a:gd name="T6" fmla="*/ 0 w 16"/>
                  <a:gd name="T7" fmla="*/ 8 h 8"/>
                  <a:gd name="T8" fmla="*/ 0 w 16"/>
                  <a:gd name="T9" fmla="*/ 8 h 8"/>
                  <a:gd name="T10" fmla="*/ 0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0"/>
                    </a:moveTo>
                    <a:lnTo>
                      <a:pt x="16" y="0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7" name="Freeform 270"/>
              <p:cNvSpPr>
                <a:spLocks/>
              </p:cNvSpPr>
              <p:nvPr/>
            </p:nvSpPr>
            <p:spPr bwMode="auto">
              <a:xfrm>
                <a:off x="5096" y="2416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16 w 16"/>
                  <a:gd name="T3" fmla="*/ 0 h 16"/>
                  <a:gd name="T4" fmla="*/ 16 w 16"/>
                  <a:gd name="T5" fmla="*/ 0 h 16"/>
                  <a:gd name="T6" fmla="*/ 8 w 16"/>
                  <a:gd name="T7" fmla="*/ 16 h 16"/>
                  <a:gd name="T8" fmla="*/ 0 w 16"/>
                  <a:gd name="T9" fmla="*/ 8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16" y="0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8" name="Freeform 271"/>
              <p:cNvSpPr>
                <a:spLocks/>
              </p:cNvSpPr>
              <p:nvPr/>
            </p:nvSpPr>
            <p:spPr bwMode="auto">
              <a:xfrm>
                <a:off x="5104" y="2416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8 w 16"/>
                  <a:gd name="T3" fmla="*/ 0 h 16"/>
                  <a:gd name="T4" fmla="*/ 16 w 16"/>
                  <a:gd name="T5" fmla="*/ 8 h 16"/>
                  <a:gd name="T6" fmla="*/ 0 w 16"/>
                  <a:gd name="T7" fmla="*/ 16 h 16"/>
                  <a:gd name="T8" fmla="*/ 0 w 16"/>
                  <a:gd name="T9" fmla="*/ 16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9" name="Freeform 272"/>
              <p:cNvSpPr>
                <a:spLocks/>
              </p:cNvSpPr>
              <p:nvPr/>
            </p:nvSpPr>
            <p:spPr bwMode="auto">
              <a:xfrm>
                <a:off x="5104" y="2424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16 w 16"/>
                  <a:gd name="T3" fmla="*/ 0 h 16"/>
                  <a:gd name="T4" fmla="*/ 16 w 16"/>
                  <a:gd name="T5" fmla="*/ 0 h 16"/>
                  <a:gd name="T6" fmla="*/ 0 w 16"/>
                  <a:gd name="T7" fmla="*/ 16 h 16"/>
                  <a:gd name="T8" fmla="*/ 0 w 16"/>
                  <a:gd name="T9" fmla="*/ 8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16" y="0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0" name="Freeform 273"/>
              <p:cNvSpPr>
                <a:spLocks/>
              </p:cNvSpPr>
              <p:nvPr/>
            </p:nvSpPr>
            <p:spPr bwMode="auto">
              <a:xfrm>
                <a:off x="5104" y="2424"/>
                <a:ext cx="24" cy="16"/>
              </a:xfrm>
              <a:custGeom>
                <a:avLst/>
                <a:gdLst>
                  <a:gd name="T0" fmla="*/ 16 w 24"/>
                  <a:gd name="T1" fmla="*/ 0 h 16"/>
                  <a:gd name="T2" fmla="*/ 16 w 24"/>
                  <a:gd name="T3" fmla="*/ 0 h 16"/>
                  <a:gd name="T4" fmla="*/ 24 w 24"/>
                  <a:gd name="T5" fmla="*/ 8 h 16"/>
                  <a:gd name="T6" fmla="*/ 8 w 24"/>
                  <a:gd name="T7" fmla="*/ 16 h 16"/>
                  <a:gd name="T8" fmla="*/ 0 w 24"/>
                  <a:gd name="T9" fmla="*/ 16 h 16"/>
                  <a:gd name="T10" fmla="*/ 16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16" y="0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1" name="Freeform 274"/>
              <p:cNvSpPr>
                <a:spLocks/>
              </p:cNvSpPr>
              <p:nvPr/>
            </p:nvSpPr>
            <p:spPr bwMode="auto">
              <a:xfrm>
                <a:off x="5112" y="2432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8 w 16"/>
                  <a:gd name="T3" fmla="*/ 0 h 16"/>
                  <a:gd name="T4" fmla="*/ 16 w 16"/>
                  <a:gd name="T5" fmla="*/ 8 h 16"/>
                  <a:gd name="T6" fmla="*/ 0 w 16"/>
                  <a:gd name="T7" fmla="*/ 16 h 16"/>
                  <a:gd name="T8" fmla="*/ 0 w 16"/>
                  <a:gd name="T9" fmla="*/ 8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0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2" name="Freeform 275"/>
              <p:cNvSpPr>
                <a:spLocks/>
              </p:cNvSpPr>
              <p:nvPr/>
            </p:nvSpPr>
            <p:spPr bwMode="auto">
              <a:xfrm>
                <a:off x="5112" y="2440"/>
                <a:ext cx="24" cy="16"/>
              </a:xfrm>
              <a:custGeom>
                <a:avLst/>
                <a:gdLst>
                  <a:gd name="T0" fmla="*/ 0 w 24"/>
                  <a:gd name="T1" fmla="*/ 8 h 16"/>
                  <a:gd name="T2" fmla="*/ 16 w 24"/>
                  <a:gd name="T3" fmla="*/ 0 h 16"/>
                  <a:gd name="T4" fmla="*/ 24 w 24"/>
                  <a:gd name="T5" fmla="*/ 0 h 16"/>
                  <a:gd name="T6" fmla="*/ 8 w 24"/>
                  <a:gd name="T7" fmla="*/ 16 h 16"/>
                  <a:gd name="T8" fmla="*/ 0 w 24"/>
                  <a:gd name="T9" fmla="*/ 8 h 16"/>
                  <a:gd name="T10" fmla="*/ 0 w 24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0" y="8"/>
                    </a:moveTo>
                    <a:lnTo>
                      <a:pt x="16" y="0"/>
                    </a:lnTo>
                    <a:lnTo>
                      <a:pt x="24" y="0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3" name="Freeform 276"/>
              <p:cNvSpPr>
                <a:spLocks/>
              </p:cNvSpPr>
              <p:nvPr/>
            </p:nvSpPr>
            <p:spPr bwMode="auto">
              <a:xfrm>
                <a:off x="5120" y="2440"/>
                <a:ext cx="16" cy="24"/>
              </a:xfrm>
              <a:custGeom>
                <a:avLst/>
                <a:gdLst>
                  <a:gd name="T0" fmla="*/ 0 w 16"/>
                  <a:gd name="T1" fmla="*/ 16 h 24"/>
                  <a:gd name="T2" fmla="*/ 16 w 16"/>
                  <a:gd name="T3" fmla="*/ 0 h 24"/>
                  <a:gd name="T4" fmla="*/ 16 w 16"/>
                  <a:gd name="T5" fmla="*/ 8 h 24"/>
                  <a:gd name="T6" fmla="*/ 8 w 16"/>
                  <a:gd name="T7" fmla="*/ 24 h 24"/>
                  <a:gd name="T8" fmla="*/ 0 w 16"/>
                  <a:gd name="T9" fmla="*/ 16 h 24"/>
                  <a:gd name="T10" fmla="*/ 0 w 16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16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8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2" name="Freeform 277"/>
              <p:cNvSpPr>
                <a:spLocks/>
              </p:cNvSpPr>
              <p:nvPr/>
            </p:nvSpPr>
            <p:spPr bwMode="auto">
              <a:xfrm>
                <a:off x="5128" y="2448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8 w 16"/>
                  <a:gd name="T3" fmla="*/ 0 h 16"/>
                  <a:gd name="T4" fmla="*/ 16 w 16"/>
                  <a:gd name="T5" fmla="*/ 8 h 16"/>
                  <a:gd name="T6" fmla="*/ 8 w 16"/>
                  <a:gd name="T7" fmla="*/ 16 h 16"/>
                  <a:gd name="T8" fmla="*/ 0 w 16"/>
                  <a:gd name="T9" fmla="*/ 16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3" name="Freeform 278"/>
              <p:cNvSpPr>
                <a:spLocks/>
              </p:cNvSpPr>
              <p:nvPr/>
            </p:nvSpPr>
            <p:spPr bwMode="auto">
              <a:xfrm>
                <a:off x="5136" y="2456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8 w 16"/>
                  <a:gd name="T3" fmla="*/ 0 h 16"/>
                  <a:gd name="T4" fmla="*/ 16 w 16"/>
                  <a:gd name="T5" fmla="*/ 8 h 16"/>
                  <a:gd name="T6" fmla="*/ 0 w 16"/>
                  <a:gd name="T7" fmla="*/ 16 h 16"/>
                  <a:gd name="T8" fmla="*/ 0 w 16"/>
                  <a:gd name="T9" fmla="*/ 8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4" name="Freeform 279"/>
              <p:cNvSpPr>
                <a:spLocks/>
              </p:cNvSpPr>
              <p:nvPr/>
            </p:nvSpPr>
            <p:spPr bwMode="auto">
              <a:xfrm>
                <a:off x="5136" y="2464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16 w 16"/>
                  <a:gd name="T3" fmla="*/ 0 h 16"/>
                  <a:gd name="T4" fmla="*/ 16 w 16"/>
                  <a:gd name="T5" fmla="*/ 8 h 16"/>
                  <a:gd name="T6" fmla="*/ 8 w 16"/>
                  <a:gd name="T7" fmla="*/ 16 h 16"/>
                  <a:gd name="T8" fmla="*/ 0 w 16"/>
                  <a:gd name="T9" fmla="*/ 8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5" name="Freeform 280"/>
              <p:cNvSpPr>
                <a:spLocks/>
              </p:cNvSpPr>
              <p:nvPr/>
            </p:nvSpPr>
            <p:spPr bwMode="auto">
              <a:xfrm>
                <a:off x="5144" y="2472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8 w 16"/>
                  <a:gd name="T3" fmla="*/ 0 h 16"/>
                  <a:gd name="T4" fmla="*/ 16 w 16"/>
                  <a:gd name="T5" fmla="*/ 8 h 16"/>
                  <a:gd name="T6" fmla="*/ 0 w 16"/>
                  <a:gd name="T7" fmla="*/ 16 h 16"/>
                  <a:gd name="T8" fmla="*/ 0 w 16"/>
                  <a:gd name="T9" fmla="*/ 8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6" name="Freeform 281"/>
              <p:cNvSpPr>
                <a:spLocks/>
              </p:cNvSpPr>
              <p:nvPr/>
            </p:nvSpPr>
            <p:spPr bwMode="auto">
              <a:xfrm>
                <a:off x="5144" y="2480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16 w 16"/>
                  <a:gd name="T3" fmla="*/ 0 h 8"/>
                  <a:gd name="T4" fmla="*/ 16 w 16"/>
                  <a:gd name="T5" fmla="*/ 0 h 8"/>
                  <a:gd name="T6" fmla="*/ 0 w 16"/>
                  <a:gd name="T7" fmla="*/ 8 h 8"/>
                  <a:gd name="T8" fmla="*/ 0 w 16"/>
                  <a:gd name="T9" fmla="*/ 8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16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7" name="Freeform 282"/>
              <p:cNvSpPr>
                <a:spLocks/>
              </p:cNvSpPr>
              <p:nvPr/>
            </p:nvSpPr>
            <p:spPr bwMode="auto">
              <a:xfrm>
                <a:off x="5144" y="2480"/>
                <a:ext cx="24" cy="16"/>
              </a:xfrm>
              <a:custGeom>
                <a:avLst/>
                <a:gdLst>
                  <a:gd name="T0" fmla="*/ 0 w 24"/>
                  <a:gd name="T1" fmla="*/ 8 h 16"/>
                  <a:gd name="T2" fmla="*/ 16 w 24"/>
                  <a:gd name="T3" fmla="*/ 0 h 16"/>
                  <a:gd name="T4" fmla="*/ 24 w 24"/>
                  <a:gd name="T5" fmla="*/ 8 h 16"/>
                  <a:gd name="T6" fmla="*/ 8 w 24"/>
                  <a:gd name="T7" fmla="*/ 16 h 16"/>
                  <a:gd name="T8" fmla="*/ 0 w 24"/>
                  <a:gd name="T9" fmla="*/ 8 h 16"/>
                  <a:gd name="T10" fmla="*/ 0 w 24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0" y="8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8" name="Freeform 283"/>
              <p:cNvSpPr>
                <a:spLocks/>
              </p:cNvSpPr>
              <p:nvPr/>
            </p:nvSpPr>
            <p:spPr bwMode="auto">
              <a:xfrm>
                <a:off x="5152" y="2488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16 w 16"/>
                  <a:gd name="T3" fmla="*/ 0 h 16"/>
                  <a:gd name="T4" fmla="*/ 16 w 16"/>
                  <a:gd name="T5" fmla="*/ 8 h 16"/>
                  <a:gd name="T6" fmla="*/ 0 w 16"/>
                  <a:gd name="T7" fmla="*/ 16 h 16"/>
                  <a:gd name="T8" fmla="*/ 0 w 16"/>
                  <a:gd name="T9" fmla="*/ 8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9" name="Freeform 284"/>
              <p:cNvSpPr>
                <a:spLocks/>
              </p:cNvSpPr>
              <p:nvPr/>
            </p:nvSpPr>
            <p:spPr bwMode="auto">
              <a:xfrm>
                <a:off x="5152" y="2496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16 w 16"/>
                  <a:gd name="T3" fmla="*/ 0 h 16"/>
                  <a:gd name="T4" fmla="*/ 16 w 16"/>
                  <a:gd name="T5" fmla="*/ 8 h 16"/>
                  <a:gd name="T6" fmla="*/ 8 w 16"/>
                  <a:gd name="T7" fmla="*/ 16 h 16"/>
                  <a:gd name="T8" fmla="*/ 0 w 16"/>
                  <a:gd name="T9" fmla="*/ 8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0" name="Freeform 285"/>
              <p:cNvSpPr>
                <a:spLocks/>
              </p:cNvSpPr>
              <p:nvPr/>
            </p:nvSpPr>
            <p:spPr bwMode="auto">
              <a:xfrm>
                <a:off x="5160" y="2504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8 w 16"/>
                  <a:gd name="T3" fmla="*/ 0 h 16"/>
                  <a:gd name="T4" fmla="*/ 16 w 16"/>
                  <a:gd name="T5" fmla="*/ 8 h 16"/>
                  <a:gd name="T6" fmla="*/ 0 w 16"/>
                  <a:gd name="T7" fmla="*/ 16 h 16"/>
                  <a:gd name="T8" fmla="*/ 0 w 16"/>
                  <a:gd name="T9" fmla="*/ 8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1" name="Freeform 286"/>
              <p:cNvSpPr>
                <a:spLocks/>
              </p:cNvSpPr>
              <p:nvPr/>
            </p:nvSpPr>
            <p:spPr bwMode="auto">
              <a:xfrm>
                <a:off x="5160" y="2512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16 w 16"/>
                  <a:gd name="T3" fmla="*/ 0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2" name="Freeform 287"/>
              <p:cNvSpPr>
                <a:spLocks/>
              </p:cNvSpPr>
              <p:nvPr/>
            </p:nvSpPr>
            <p:spPr bwMode="auto">
              <a:xfrm>
                <a:off x="5160" y="2520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16 w 16"/>
                  <a:gd name="T3" fmla="*/ 0 h 8"/>
                  <a:gd name="T4" fmla="*/ 16 w 16"/>
                  <a:gd name="T5" fmla="*/ 0 h 8"/>
                  <a:gd name="T6" fmla="*/ 0 w 16"/>
                  <a:gd name="T7" fmla="*/ 8 h 8"/>
                  <a:gd name="T8" fmla="*/ 0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16" y="0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3" name="Freeform 288"/>
              <p:cNvSpPr>
                <a:spLocks/>
              </p:cNvSpPr>
              <p:nvPr/>
            </p:nvSpPr>
            <p:spPr bwMode="auto">
              <a:xfrm>
                <a:off x="5160" y="2520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16 w 16"/>
                  <a:gd name="T3" fmla="*/ 8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4" name="Freeform 289"/>
              <p:cNvSpPr>
                <a:spLocks/>
              </p:cNvSpPr>
              <p:nvPr/>
            </p:nvSpPr>
            <p:spPr bwMode="auto">
              <a:xfrm>
                <a:off x="5160" y="2528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16 w 16"/>
                  <a:gd name="T3" fmla="*/ 8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5" name="Freeform 290"/>
              <p:cNvSpPr>
                <a:spLocks/>
              </p:cNvSpPr>
              <p:nvPr/>
            </p:nvSpPr>
            <p:spPr bwMode="auto">
              <a:xfrm>
                <a:off x="5160" y="2536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16 w 16"/>
                  <a:gd name="T3" fmla="*/ 0 h 8"/>
                  <a:gd name="T4" fmla="*/ 8 w 16"/>
                  <a:gd name="T5" fmla="*/ 8 h 8"/>
                  <a:gd name="T6" fmla="*/ 0 w 16"/>
                  <a:gd name="T7" fmla="*/ 0 h 8"/>
                  <a:gd name="T8" fmla="*/ 0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16" y="0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6" name="Freeform 291"/>
              <p:cNvSpPr>
                <a:spLocks/>
              </p:cNvSpPr>
              <p:nvPr/>
            </p:nvSpPr>
            <p:spPr bwMode="auto">
              <a:xfrm>
                <a:off x="5152" y="2536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0 h 16"/>
                  <a:gd name="T8" fmla="*/ 8 w 16"/>
                  <a:gd name="T9" fmla="*/ 0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7" name="Freeform 292"/>
              <p:cNvSpPr>
                <a:spLocks/>
              </p:cNvSpPr>
              <p:nvPr/>
            </p:nvSpPr>
            <p:spPr bwMode="auto">
              <a:xfrm>
                <a:off x="5152" y="2536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16 w 16"/>
                  <a:gd name="T3" fmla="*/ 16 h 16"/>
                  <a:gd name="T4" fmla="*/ 8 w 16"/>
                  <a:gd name="T5" fmla="*/ 16 h 16"/>
                  <a:gd name="T6" fmla="*/ 0 w 16"/>
                  <a:gd name="T7" fmla="*/ 8 h 16"/>
                  <a:gd name="T8" fmla="*/ 8 w 16"/>
                  <a:gd name="T9" fmla="*/ 0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16" y="16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8" name="Freeform 293"/>
              <p:cNvSpPr>
                <a:spLocks/>
              </p:cNvSpPr>
              <p:nvPr/>
            </p:nvSpPr>
            <p:spPr bwMode="auto">
              <a:xfrm>
                <a:off x="5144" y="2536"/>
                <a:ext cx="16" cy="24"/>
              </a:xfrm>
              <a:custGeom>
                <a:avLst/>
                <a:gdLst>
                  <a:gd name="T0" fmla="*/ 16 w 16"/>
                  <a:gd name="T1" fmla="*/ 16 h 24"/>
                  <a:gd name="T2" fmla="*/ 16 w 16"/>
                  <a:gd name="T3" fmla="*/ 16 h 24"/>
                  <a:gd name="T4" fmla="*/ 8 w 16"/>
                  <a:gd name="T5" fmla="*/ 24 h 24"/>
                  <a:gd name="T6" fmla="*/ 0 w 16"/>
                  <a:gd name="T7" fmla="*/ 8 h 24"/>
                  <a:gd name="T8" fmla="*/ 8 w 16"/>
                  <a:gd name="T9" fmla="*/ 0 h 24"/>
                  <a:gd name="T10" fmla="*/ 16 w 16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16" y="16"/>
                    </a:moveTo>
                    <a:lnTo>
                      <a:pt x="16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9" name="Freeform 294"/>
              <p:cNvSpPr>
                <a:spLocks/>
              </p:cNvSpPr>
              <p:nvPr/>
            </p:nvSpPr>
            <p:spPr bwMode="auto">
              <a:xfrm>
                <a:off x="5136" y="2544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16 w 16"/>
                  <a:gd name="T3" fmla="*/ 16 h 16"/>
                  <a:gd name="T4" fmla="*/ 8 w 16"/>
                  <a:gd name="T5" fmla="*/ 16 h 16"/>
                  <a:gd name="T6" fmla="*/ 0 w 16"/>
                  <a:gd name="T7" fmla="*/ 0 h 16"/>
                  <a:gd name="T8" fmla="*/ 8 w 16"/>
                  <a:gd name="T9" fmla="*/ 0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16" y="16"/>
                    </a:lnTo>
                    <a:lnTo>
                      <a:pt x="8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0" name="Freeform 295"/>
              <p:cNvSpPr>
                <a:spLocks/>
              </p:cNvSpPr>
              <p:nvPr/>
            </p:nvSpPr>
            <p:spPr bwMode="auto">
              <a:xfrm>
                <a:off x="5136" y="2544"/>
                <a:ext cx="8" cy="16"/>
              </a:xfrm>
              <a:custGeom>
                <a:avLst/>
                <a:gdLst>
                  <a:gd name="T0" fmla="*/ 8 w 8"/>
                  <a:gd name="T1" fmla="*/ 16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0 w 8"/>
                  <a:gd name="T9" fmla="*/ 0 h 16"/>
                  <a:gd name="T10" fmla="*/ 8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1" name="Freeform 296"/>
              <p:cNvSpPr>
                <a:spLocks/>
              </p:cNvSpPr>
              <p:nvPr/>
            </p:nvSpPr>
            <p:spPr bwMode="auto">
              <a:xfrm>
                <a:off x="5128" y="2544"/>
                <a:ext cx="8" cy="16"/>
              </a:xfrm>
              <a:custGeom>
                <a:avLst/>
                <a:gdLst>
                  <a:gd name="T0" fmla="*/ 8 w 8"/>
                  <a:gd name="T1" fmla="*/ 16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2" name="Freeform 297"/>
              <p:cNvSpPr>
                <a:spLocks/>
              </p:cNvSpPr>
              <p:nvPr/>
            </p:nvSpPr>
            <p:spPr bwMode="auto">
              <a:xfrm>
                <a:off x="5120" y="2544"/>
                <a:ext cx="8" cy="16"/>
              </a:xfrm>
              <a:custGeom>
                <a:avLst/>
                <a:gdLst>
                  <a:gd name="T0" fmla="*/ 8 w 8"/>
                  <a:gd name="T1" fmla="*/ 0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0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3" name="Freeform 298"/>
              <p:cNvSpPr>
                <a:spLocks/>
              </p:cNvSpPr>
              <p:nvPr/>
            </p:nvSpPr>
            <p:spPr bwMode="auto">
              <a:xfrm>
                <a:off x="5104" y="2544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16 w 16"/>
                  <a:gd name="T3" fmla="*/ 16 h 16"/>
                  <a:gd name="T4" fmla="*/ 0 w 16"/>
                  <a:gd name="T5" fmla="*/ 16 h 16"/>
                  <a:gd name="T6" fmla="*/ 0 w 16"/>
                  <a:gd name="T7" fmla="*/ 0 h 16"/>
                  <a:gd name="T8" fmla="*/ 16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16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4" name="Freeform 299"/>
              <p:cNvSpPr>
                <a:spLocks/>
              </p:cNvSpPr>
              <p:nvPr/>
            </p:nvSpPr>
            <p:spPr bwMode="auto">
              <a:xfrm>
                <a:off x="5096" y="2544"/>
                <a:ext cx="8" cy="16"/>
              </a:xfrm>
              <a:custGeom>
                <a:avLst/>
                <a:gdLst>
                  <a:gd name="T0" fmla="*/ 8 w 8"/>
                  <a:gd name="T1" fmla="*/ 0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0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5" name="Freeform 300"/>
              <p:cNvSpPr>
                <a:spLocks/>
              </p:cNvSpPr>
              <p:nvPr/>
            </p:nvSpPr>
            <p:spPr bwMode="auto">
              <a:xfrm>
                <a:off x="5088" y="2544"/>
                <a:ext cx="8" cy="16"/>
              </a:xfrm>
              <a:custGeom>
                <a:avLst/>
                <a:gdLst>
                  <a:gd name="T0" fmla="*/ 8 w 8"/>
                  <a:gd name="T1" fmla="*/ 16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6" name="Freeform 301"/>
              <p:cNvSpPr>
                <a:spLocks/>
              </p:cNvSpPr>
              <p:nvPr/>
            </p:nvSpPr>
            <p:spPr bwMode="auto">
              <a:xfrm>
                <a:off x="5072" y="2536"/>
                <a:ext cx="16" cy="24"/>
              </a:xfrm>
              <a:custGeom>
                <a:avLst/>
                <a:gdLst>
                  <a:gd name="T0" fmla="*/ 16 w 16"/>
                  <a:gd name="T1" fmla="*/ 24 h 24"/>
                  <a:gd name="T2" fmla="*/ 16 w 16"/>
                  <a:gd name="T3" fmla="*/ 24 h 24"/>
                  <a:gd name="T4" fmla="*/ 0 w 16"/>
                  <a:gd name="T5" fmla="*/ 16 h 24"/>
                  <a:gd name="T6" fmla="*/ 8 w 16"/>
                  <a:gd name="T7" fmla="*/ 0 h 24"/>
                  <a:gd name="T8" fmla="*/ 16 w 16"/>
                  <a:gd name="T9" fmla="*/ 8 h 24"/>
                  <a:gd name="T10" fmla="*/ 16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16" y="24"/>
                    </a:moveTo>
                    <a:lnTo>
                      <a:pt x="16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7" name="Freeform 302"/>
              <p:cNvSpPr>
                <a:spLocks/>
              </p:cNvSpPr>
              <p:nvPr/>
            </p:nvSpPr>
            <p:spPr bwMode="auto">
              <a:xfrm>
                <a:off x="5056" y="2536"/>
                <a:ext cx="24" cy="16"/>
              </a:xfrm>
              <a:custGeom>
                <a:avLst/>
                <a:gdLst>
                  <a:gd name="T0" fmla="*/ 16 w 24"/>
                  <a:gd name="T1" fmla="*/ 16 h 16"/>
                  <a:gd name="T2" fmla="*/ 16 w 24"/>
                  <a:gd name="T3" fmla="*/ 16 h 16"/>
                  <a:gd name="T4" fmla="*/ 0 w 24"/>
                  <a:gd name="T5" fmla="*/ 8 h 16"/>
                  <a:gd name="T6" fmla="*/ 8 w 24"/>
                  <a:gd name="T7" fmla="*/ 0 h 16"/>
                  <a:gd name="T8" fmla="*/ 24 w 24"/>
                  <a:gd name="T9" fmla="*/ 0 h 16"/>
                  <a:gd name="T10" fmla="*/ 16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16" y="16"/>
                    </a:moveTo>
                    <a:lnTo>
                      <a:pt x="16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4" y="0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8" name="Freeform 303"/>
              <p:cNvSpPr>
                <a:spLocks/>
              </p:cNvSpPr>
              <p:nvPr/>
            </p:nvSpPr>
            <p:spPr bwMode="auto">
              <a:xfrm>
                <a:off x="5048" y="2528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8 w 16"/>
                  <a:gd name="T3" fmla="*/ 16 h 16"/>
                  <a:gd name="T4" fmla="*/ 0 w 16"/>
                  <a:gd name="T5" fmla="*/ 16 h 16"/>
                  <a:gd name="T6" fmla="*/ 8 w 16"/>
                  <a:gd name="T7" fmla="*/ 0 h 16"/>
                  <a:gd name="T8" fmla="*/ 16 w 16"/>
                  <a:gd name="T9" fmla="*/ 0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9" name="Freeform 304"/>
              <p:cNvSpPr>
                <a:spLocks/>
              </p:cNvSpPr>
              <p:nvPr/>
            </p:nvSpPr>
            <p:spPr bwMode="auto">
              <a:xfrm>
                <a:off x="5040" y="2528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8 w 16"/>
                  <a:gd name="T3" fmla="*/ 16 h 16"/>
                  <a:gd name="T4" fmla="*/ 0 w 16"/>
                  <a:gd name="T5" fmla="*/ 16 h 16"/>
                  <a:gd name="T6" fmla="*/ 8 w 16"/>
                  <a:gd name="T7" fmla="*/ 0 h 16"/>
                  <a:gd name="T8" fmla="*/ 16 w 16"/>
                  <a:gd name="T9" fmla="*/ 0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20" name="Freeform 305"/>
              <p:cNvSpPr>
                <a:spLocks/>
              </p:cNvSpPr>
              <p:nvPr/>
            </p:nvSpPr>
            <p:spPr bwMode="auto">
              <a:xfrm>
                <a:off x="5040" y="2520"/>
                <a:ext cx="8" cy="24"/>
              </a:xfrm>
              <a:custGeom>
                <a:avLst/>
                <a:gdLst>
                  <a:gd name="T0" fmla="*/ 0 w 8"/>
                  <a:gd name="T1" fmla="*/ 24 h 24"/>
                  <a:gd name="T2" fmla="*/ 0 w 8"/>
                  <a:gd name="T3" fmla="*/ 16 h 24"/>
                  <a:gd name="T4" fmla="*/ 0 w 8"/>
                  <a:gd name="T5" fmla="*/ 16 h 24"/>
                  <a:gd name="T6" fmla="*/ 8 w 8"/>
                  <a:gd name="T7" fmla="*/ 0 h 24"/>
                  <a:gd name="T8" fmla="*/ 8 w 8"/>
                  <a:gd name="T9" fmla="*/ 8 h 24"/>
                  <a:gd name="T10" fmla="*/ 0 w 8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24"/>
                  <a:gd name="T20" fmla="*/ 8 w 8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24">
                    <a:moveTo>
                      <a:pt x="0" y="24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21" name="Freeform 306"/>
              <p:cNvSpPr>
                <a:spLocks/>
              </p:cNvSpPr>
              <p:nvPr/>
            </p:nvSpPr>
            <p:spPr bwMode="auto">
              <a:xfrm>
                <a:off x="5032" y="2520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0 w 16"/>
                  <a:gd name="T3" fmla="*/ 16 h 16"/>
                  <a:gd name="T4" fmla="*/ 0 w 16"/>
                  <a:gd name="T5" fmla="*/ 8 h 16"/>
                  <a:gd name="T6" fmla="*/ 8 w 16"/>
                  <a:gd name="T7" fmla="*/ 0 h 16"/>
                  <a:gd name="T8" fmla="*/ 16 w 16"/>
                  <a:gd name="T9" fmla="*/ 0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22" name="Freeform 307"/>
              <p:cNvSpPr>
                <a:spLocks/>
              </p:cNvSpPr>
              <p:nvPr/>
            </p:nvSpPr>
            <p:spPr bwMode="auto">
              <a:xfrm>
                <a:off x="5024" y="2512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8 w 16"/>
                  <a:gd name="T3" fmla="*/ 16 h 16"/>
                  <a:gd name="T4" fmla="*/ 0 w 16"/>
                  <a:gd name="T5" fmla="*/ 8 h 16"/>
                  <a:gd name="T6" fmla="*/ 8 w 16"/>
                  <a:gd name="T7" fmla="*/ 0 h 16"/>
                  <a:gd name="T8" fmla="*/ 16 w 16"/>
                  <a:gd name="T9" fmla="*/ 8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23" name="Freeform 308"/>
              <p:cNvSpPr>
                <a:spLocks/>
              </p:cNvSpPr>
              <p:nvPr/>
            </p:nvSpPr>
            <p:spPr bwMode="auto">
              <a:xfrm>
                <a:off x="5016" y="2504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0 w 16"/>
                  <a:gd name="T3" fmla="*/ 16 h 16"/>
                  <a:gd name="T4" fmla="*/ 0 w 16"/>
                  <a:gd name="T5" fmla="*/ 16 h 16"/>
                  <a:gd name="T6" fmla="*/ 8 w 16"/>
                  <a:gd name="T7" fmla="*/ 0 h 16"/>
                  <a:gd name="T8" fmla="*/ 16 w 16"/>
                  <a:gd name="T9" fmla="*/ 8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24" name="Freeform 309"/>
              <p:cNvSpPr>
                <a:spLocks/>
              </p:cNvSpPr>
              <p:nvPr/>
            </p:nvSpPr>
            <p:spPr bwMode="auto">
              <a:xfrm>
                <a:off x="5008" y="2496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0 w 16"/>
                  <a:gd name="T3" fmla="*/ 16 h 24"/>
                  <a:gd name="T4" fmla="*/ 0 w 16"/>
                  <a:gd name="T5" fmla="*/ 16 h 24"/>
                  <a:gd name="T6" fmla="*/ 8 w 16"/>
                  <a:gd name="T7" fmla="*/ 0 h 24"/>
                  <a:gd name="T8" fmla="*/ 16 w 16"/>
                  <a:gd name="T9" fmla="*/ 8 h 24"/>
                  <a:gd name="T10" fmla="*/ 8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24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25" name="Freeform 310"/>
              <p:cNvSpPr>
                <a:spLocks/>
              </p:cNvSpPr>
              <p:nvPr/>
            </p:nvSpPr>
            <p:spPr bwMode="auto">
              <a:xfrm>
                <a:off x="5000" y="2496"/>
                <a:ext cx="24" cy="16"/>
              </a:xfrm>
              <a:custGeom>
                <a:avLst/>
                <a:gdLst>
                  <a:gd name="T0" fmla="*/ 8 w 24"/>
                  <a:gd name="T1" fmla="*/ 16 h 16"/>
                  <a:gd name="T2" fmla="*/ 8 w 24"/>
                  <a:gd name="T3" fmla="*/ 8 h 16"/>
                  <a:gd name="T4" fmla="*/ 0 w 24"/>
                  <a:gd name="T5" fmla="*/ 0 h 16"/>
                  <a:gd name="T6" fmla="*/ 16 w 24"/>
                  <a:gd name="T7" fmla="*/ 0 h 16"/>
                  <a:gd name="T8" fmla="*/ 24 w 24"/>
                  <a:gd name="T9" fmla="*/ 8 h 16"/>
                  <a:gd name="T10" fmla="*/ 8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8" y="16"/>
                    </a:moveTo>
                    <a:lnTo>
                      <a:pt x="8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26" name="Freeform 311"/>
              <p:cNvSpPr>
                <a:spLocks/>
              </p:cNvSpPr>
              <p:nvPr/>
            </p:nvSpPr>
            <p:spPr bwMode="auto">
              <a:xfrm>
                <a:off x="5000" y="2480"/>
                <a:ext cx="16" cy="24"/>
              </a:xfrm>
              <a:custGeom>
                <a:avLst/>
                <a:gdLst>
                  <a:gd name="T0" fmla="*/ 16 w 16"/>
                  <a:gd name="T1" fmla="*/ 16 h 24"/>
                  <a:gd name="T2" fmla="*/ 0 w 16"/>
                  <a:gd name="T3" fmla="*/ 24 h 24"/>
                  <a:gd name="T4" fmla="*/ 0 w 16"/>
                  <a:gd name="T5" fmla="*/ 8 h 24"/>
                  <a:gd name="T6" fmla="*/ 8 w 16"/>
                  <a:gd name="T7" fmla="*/ 0 h 24"/>
                  <a:gd name="T8" fmla="*/ 16 w 16"/>
                  <a:gd name="T9" fmla="*/ 8 h 24"/>
                  <a:gd name="T10" fmla="*/ 16 w 16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16" y="16"/>
                    </a:moveTo>
                    <a:lnTo>
                      <a:pt x="0" y="24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27" name="Freeform 312"/>
              <p:cNvSpPr>
                <a:spLocks/>
              </p:cNvSpPr>
              <p:nvPr/>
            </p:nvSpPr>
            <p:spPr bwMode="auto">
              <a:xfrm>
                <a:off x="4992" y="2472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8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28" name="Freeform 313"/>
              <p:cNvSpPr>
                <a:spLocks/>
              </p:cNvSpPr>
              <p:nvPr/>
            </p:nvSpPr>
            <p:spPr bwMode="auto">
              <a:xfrm>
                <a:off x="4984" y="2464"/>
                <a:ext cx="24" cy="16"/>
              </a:xfrm>
              <a:custGeom>
                <a:avLst/>
                <a:gdLst>
                  <a:gd name="T0" fmla="*/ 8 w 24"/>
                  <a:gd name="T1" fmla="*/ 16 h 16"/>
                  <a:gd name="T2" fmla="*/ 8 w 24"/>
                  <a:gd name="T3" fmla="*/ 16 h 16"/>
                  <a:gd name="T4" fmla="*/ 0 w 24"/>
                  <a:gd name="T5" fmla="*/ 8 h 16"/>
                  <a:gd name="T6" fmla="*/ 16 w 24"/>
                  <a:gd name="T7" fmla="*/ 0 h 16"/>
                  <a:gd name="T8" fmla="*/ 24 w 24"/>
                  <a:gd name="T9" fmla="*/ 8 h 16"/>
                  <a:gd name="T10" fmla="*/ 8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29" name="Freeform 314"/>
              <p:cNvSpPr>
                <a:spLocks/>
              </p:cNvSpPr>
              <p:nvPr/>
            </p:nvSpPr>
            <p:spPr bwMode="auto">
              <a:xfrm>
                <a:off x="4984" y="2456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30" name="Freeform 315"/>
              <p:cNvSpPr>
                <a:spLocks/>
              </p:cNvSpPr>
              <p:nvPr/>
            </p:nvSpPr>
            <p:spPr bwMode="auto">
              <a:xfrm>
                <a:off x="4984" y="2448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16 h 16"/>
                  <a:gd name="T4" fmla="*/ 0 w 16"/>
                  <a:gd name="T5" fmla="*/ 8 h 16"/>
                  <a:gd name="T6" fmla="*/ 8 w 16"/>
                  <a:gd name="T7" fmla="*/ 0 h 16"/>
                  <a:gd name="T8" fmla="*/ 16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31" name="Freeform 316"/>
              <p:cNvSpPr>
                <a:spLocks/>
              </p:cNvSpPr>
              <p:nvPr/>
            </p:nvSpPr>
            <p:spPr bwMode="auto">
              <a:xfrm>
                <a:off x="4976" y="2432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0 w 16"/>
                  <a:gd name="T3" fmla="*/ 16 h 24"/>
                  <a:gd name="T4" fmla="*/ 0 w 16"/>
                  <a:gd name="T5" fmla="*/ 8 h 24"/>
                  <a:gd name="T6" fmla="*/ 16 w 16"/>
                  <a:gd name="T7" fmla="*/ 0 h 24"/>
                  <a:gd name="T8" fmla="*/ 16 w 16"/>
                  <a:gd name="T9" fmla="*/ 16 h 24"/>
                  <a:gd name="T10" fmla="*/ 8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24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32" name="Freeform 317"/>
              <p:cNvSpPr>
                <a:spLocks/>
              </p:cNvSpPr>
              <p:nvPr/>
            </p:nvSpPr>
            <p:spPr bwMode="auto">
              <a:xfrm>
                <a:off x="4976" y="2416"/>
                <a:ext cx="16" cy="24"/>
              </a:xfrm>
              <a:custGeom>
                <a:avLst/>
                <a:gdLst>
                  <a:gd name="T0" fmla="*/ 0 w 16"/>
                  <a:gd name="T1" fmla="*/ 24 h 24"/>
                  <a:gd name="T2" fmla="*/ 0 w 16"/>
                  <a:gd name="T3" fmla="*/ 16 h 24"/>
                  <a:gd name="T4" fmla="*/ 0 w 16"/>
                  <a:gd name="T5" fmla="*/ 8 h 24"/>
                  <a:gd name="T6" fmla="*/ 16 w 16"/>
                  <a:gd name="T7" fmla="*/ 0 h 24"/>
                  <a:gd name="T8" fmla="*/ 16 w 16"/>
                  <a:gd name="T9" fmla="*/ 16 h 24"/>
                  <a:gd name="T10" fmla="*/ 0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24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33" name="Freeform 318"/>
              <p:cNvSpPr>
                <a:spLocks/>
              </p:cNvSpPr>
              <p:nvPr/>
            </p:nvSpPr>
            <p:spPr bwMode="auto">
              <a:xfrm>
                <a:off x="4976" y="2408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8 h 16"/>
                  <a:gd name="T4" fmla="*/ 0 w 16"/>
                  <a:gd name="T5" fmla="*/ 0 h 16"/>
                  <a:gd name="T6" fmla="*/ 16 w 16"/>
                  <a:gd name="T7" fmla="*/ 0 h 16"/>
                  <a:gd name="T8" fmla="*/ 16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34" name="Freeform 319"/>
              <p:cNvSpPr>
                <a:spLocks/>
              </p:cNvSpPr>
              <p:nvPr/>
            </p:nvSpPr>
            <p:spPr bwMode="auto">
              <a:xfrm>
                <a:off x="4976" y="2392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16 h 16"/>
                  <a:gd name="T4" fmla="*/ 8 w 16"/>
                  <a:gd name="T5" fmla="*/ 0 h 16"/>
                  <a:gd name="T6" fmla="*/ 16 w 16"/>
                  <a:gd name="T7" fmla="*/ 0 h 16"/>
                  <a:gd name="T8" fmla="*/ 16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35" name="Freeform 320"/>
              <p:cNvSpPr>
                <a:spLocks/>
              </p:cNvSpPr>
              <p:nvPr/>
            </p:nvSpPr>
            <p:spPr bwMode="auto">
              <a:xfrm>
                <a:off x="4984" y="2384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8 w 16"/>
                  <a:gd name="T9" fmla="*/ 8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8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36" name="Freeform 321"/>
              <p:cNvSpPr>
                <a:spLocks/>
              </p:cNvSpPr>
              <p:nvPr/>
            </p:nvSpPr>
            <p:spPr bwMode="auto">
              <a:xfrm>
                <a:off x="4984" y="2368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8 h 16"/>
                  <a:gd name="T4" fmla="*/ 0 w 16"/>
                  <a:gd name="T5" fmla="*/ 0 h 16"/>
                  <a:gd name="T6" fmla="*/ 16 w 16"/>
                  <a:gd name="T7" fmla="*/ 8 h 16"/>
                  <a:gd name="T8" fmla="*/ 16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37" name="Freeform 322"/>
              <p:cNvSpPr>
                <a:spLocks/>
              </p:cNvSpPr>
              <p:nvPr/>
            </p:nvSpPr>
            <p:spPr bwMode="auto">
              <a:xfrm>
                <a:off x="4984" y="2360"/>
                <a:ext cx="24" cy="16"/>
              </a:xfrm>
              <a:custGeom>
                <a:avLst/>
                <a:gdLst>
                  <a:gd name="T0" fmla="*/ 0 w 24"/>
                  <a:gd name="T1" fmla="*/ 8 h 16"/>
                  <a:gd name="T2" fmla="*/ 0 w 24"/>
                  <a:gd name="T3" fmla="*/ 8 h 16"/>
                  <a:gd name="T4" fmla="*/ 8 w 24"/>
                  <a:gd name="T5" fmla="*/ 0 h 16"/>
                  <a:gd name="T6" fmla="*/ 24 w 24"/>
                  <a:gd name="T7" fmla="*/ 8 h 16"/>
                  <a:gd name="T8" fmla="*/ 16 w 24"/>
                  <a:gd name="T9" fmla="*/ 16 h 16"/>
                  <a:gd name="T10" fmla="*/ 0 w 24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38" name="Freeform 323"/>
              <p:cNvSpPr>
                <a:spLocks/>
              </p:cNvSpPr>
              <p:nvPr/>
            </p:nvSpPr>
            <p:spPr bwMode="auto">
              <a:xfrm>
                <a:off x="4992" y="2352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0 w 16"/>
                  <a:gd name="T3" fmla="*/ 8 h 16"/>
                  <a:gd name="T4" fmla="*/ 8 w 16"/>
                  <a:gd name="T5" fmla="*/ 0 h 16"/>
                  <a:gd name="T6" fmla="*/ 16 w 16"/>
                  <a:gd name="T7" fmla="*/ 8 h 16"/>
                  <a:gd name="T8" fmla="*/ 16 w 16"/>
                  <a:gd name="T9" fmla="*/ 16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39" name="Freeform 324"/>
              <p:cNvSpPr>
                <a:spLocks/>
              </p:cNvSpPr>
              <p:nvPr/>
            </p:nvSpPr>
            <p:spPr bwMode="auto">
              <a:xfrm>
                <a:off x="5000" y="2336"/>
                <a:ext cx="16" cy="24"/>
              </a:xfrm>
              <a:custGeom>
                <a:avLst/>
                <a:gdLst>
                  <a:gd name="T0" fmla="*/ 0 w 16"/>
                  <a:gd name="T1" fmla="*/ 16 h 24"/>
                  <a:gd name="T2" fmla="*/ 0 w 16"/>
                  <a:gd name="T3" fmla="*/ 16 h 24"/>
                  <a:gd name="T4" fmla="*/ 0 w 16"/>
                  <a:gd name="T5" fmla="*/ 0 h 24"/>
                  <a:gd name="T6" fmla="*/ 16 w 16"/>
                  <a:gd name="T7" fmla="*/ 8 h 24"/>
                  <a:gd name="T8" fmla="*/ 8 w 16"/>
                  <a:gd name="T9" fmla="*/ 24 h 24"/>
                  <a:gd name="T10" fmla="*/ 0 w 16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16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6" y="8"/>
                    </a:lnTo>
                    <a:lnTo>
                      <a:pt x="8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40" name="Freeform 325"/>
              <p:cNvSpPr>
                <a:spLocks/>
              </p:cNvSpPr>
              <p:nvPr/>
            </p:nvSpPr>
            <p:spPr bwMode="auto">
              <a:xfrm>
                <a:off x="5000" y="2320"/>
                <a:ext cx="24" cy="24"/>
              </a:xfrm>
              <a:custGeom>
                <a:avLst/>
                <a:gdLst>
                  <a:gd name="T0" fmla="*/ 0 w 24"/>
                  <a:gd name="T1" fmla="*/ 16 h 24"/>
                  <a:gd name="T2" fmla="*/ 0 w 24"/>
                  <a:gd name="T3" fmla="*/ 16 h 24"/>
                  <a:gd name="T4" fmla="*/ 16 w 24"/>
                  <a:gd name="T5" fmla="*/ 0 h 24"/>
                  <a:gd name="T6" fmla="*/ 24 w 24"/>
                  <a:gd name="T7" fmla="*/ 8 h 24"/>
                  <a:gd name="T8" fmla="*/ 16 w 24"/>
                  <a:gd name="T9" fmla="*/ 24 h 24"/>
                  <a:gd name="T10" fmla="*/ 0 w 24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6"/>
                    </a:moveTo>
                    <a:lnTo>
                      <a:pt x="0" y="16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16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41" name="Freeform 326"/>
              <p:cNvSpPr>
                <a:spLocks/>
              </p:cNvSpPr>
              <p:nvPr/>
            </p:nvSpPr>
            <p:spPr bwMode="auto">
              <a:xfrm>
                <a:off x="5016" y="2312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0 w 16"/>
                  <a:gd name="T3" fmla="*/ 8 h 16"/>
                  <a:gd name="T4" fmla="*/ 8 w 16"/>
                  <a:gd name="T5" fmla="*/ 0 h 16"/>
                  <a:gd name="T6" fmla="*/ 16 w 16"/>
                  <a:gd name="T7" fmla="*/ 8 h 16"/>
                  <a:gd name="T8" fmla="*/ 8 w 16"/>
                  <a:gd name="T9" fmla="*/ 16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42" name="Freeform 327"/>
              <p:cNvSpPr>
                <a:spLocks/>
              </p:cNvSpPr>
              <p:nvPr/>
            </p:nvSpPr>
            <p:spPr bwMode="auto">
              <a:xfrm>
                <a:off x="5024" y="2296"/>
                <a:ext cx="16" cy="24"/>
              </a:xfrm>
              <a:custGeom>
                <a:avLst/>
                <a:gdLst>
                  <a:gd name="T0" fmla="*/ 0 w 16"/>
                  <a:gd name="T1" fmla="*/ 16 h 24"/>
                  <a:gd name="T2" fmla="*/ 0 w 16"/>
                  <a:gd name="T3" fmla="*/ 16 h 24"/>
                  <a:gd name="T4" fmla="*/ 8 w 16"/>
                  <a:gd name="T5" fmla="*/ 0 h 24"/>
                  <a:gd name="T6" fmla="*/ 16 w 16"/>
                  <a:gd name="T7" fmla="*/ 16 h 24"/>
                  <a:gd name="T8" fmla="*/ 8 w 16"/>
                  <a:gd name="T9" fmla="*/ 24 h 24"/>
                  <a:gd name="T10" fmla="*/ 0 w 16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16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43" name="Freeform 328"/>
              <p:cNvSpPr>
                <a:spLocks/>
              </p:cNvSpPr>
              <p:nvPr/>
            </p:nvSpPr>
            <p:spPr bwMode="auto">
              <a:xfrm>
                <a:off x="5032" y="2288"/>
                <a:ext cx="24" cy="24"/>
              </a:xfrm>
              <a:custGeom>
                <a:avLst/>
                <a:gdLst>
                  <a:gd name="T0" fmla="*/ 0 w 24"/>
                  <a:gd name="T1" fmla="*/ 8 h 24"/>
                  <a:gd name="T2" fmla="*/ 0 w 24"/>
                  <a:gd name="T3" fmla="*/ 8 h 24"/>
                  <a:gd name="T4" fmla="*/ 8 w 24"/>
                  <a:gd name="T5" fmla="*/ 0 h 24"/>
                  <a:gd name="T6" fmla="*/ 24 w 24"/>
                  <a:gd name="T7" fmla="*/ 8 h 24"/>
                  <a:gd name="T8" fmla="*/ 8 w 24"/>
                  <a:gd name="T9" fmla="*/ 24 h 24"/>
                  <a:gd name="T10" fmla="*/ 0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8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44" name="Freeform 329"/>
              <p:cNvSpPr>
                <a:spLocks/>
              </p:cNvSpPr>
              <p:nvPr/>
            </p:nvSpPr>
            <p:spPr bwMode="auto">
              <a:xfrm>
                <a:off x="5040" y="2280"/>
                <a:ext cx="32" cy="24"/>
              </a:xfrm>
              <a:custGeom>
                <a:avLst/>
                <a:gdLst>
                  <a:gd name="T0" fmla="*/ 0 w 32"/>
                  <a:gd name="T1" fmla="*/ 8 h 24"/>
                  <a:gd name="T2" fmla="*/ 8 w 32"/>
                  <a:gd name="T3" fmla="*/ 8 h 24"/>
                  <a:gd name="T4" fmla="*/ 24 w 32"/>
                  <a:gd name="T5" fmla="*/ 0 h 24"/>
                  <a:gd name="T6" fmla="*/ 32 w 32"/>
                  <a:gd name="T7" fmla="*/ 8 h 24"/>
                  <a:gd name="T8" fmla="*/ 16 w 32"/>
                  <a:gd name="T9" fmla="*/ 24 h 24"/>
                  <a:gd name="T10" fmla="*/ 0 w 32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0" y="8"/>
                    </a:moveTo>
                    <a:lnTo>
                      <a:pt x="8" y="8"/>
                    </a:lnTo>
                    <a:lnTo>
                      <a:pt x="24" y="0"/>
                    </a:lnTo>
                    <a:lnTo>
                      <a:pt x="32" y="8"/>
                    </a:lnTo>
                    <a:lnTo>
                      <a:pt x="16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45" name="Freeform 330"/>
              <p:cNvSpPr>
                <a:spLocks/>
              </p:cNvSpPr>
              <p:nvPr/>
            </p:nvSpPr>
            <p:spPr bwMode="auto">
              <a:xfrm>
                <a:off x="5064" y="2264"/>
                <a:ext cx="24" cy="24"/>
              </a:xfrm>
              <a:custGeom>
                <a:avLst/>
                <a:gdLst>
                  <a:gd name="T0" fmla="*/ 0 w 24"/>
                  <a:gd name="T1" fmla="*/ 16 h 24"/>
                  <a:gd name="T2" fmla="*/ 0 w 24"/>
                  <a:gd name="T3" fmla="*/ 8 h 24"/>
                  <a:gd name="T4" fmla="*/ 16 w 24"/>
                  <a:gd name="T5" fmla="*/ 0 h 24"/>
                  <a:gd name="T6" fmla="*/ 24 w 24"/>
                  <a:gd name="T7" fmla="*/ 16 h 24"/>
                  <a:gd name="T8" fmla="*/ 8 w 24"/>
                  <a:gd name="T9" fmla="*/ 24 h 24"/>
                  <a:gd name="T10" fmla="*/ 0 w 24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6"/>
                    </a:moveTo>
                    <a:lnTo>
                      <a:pt x="0" y="8"/>
                    </a:lnTo>
                    <a:lnTo>
                      <a:pt x="16" y="0"/>
                    </a:lnTo>
                    <a:lnTo>
                      <a:pt x="24" y="16"/>
                    </a:lnTo>
                    <a:lnTo>
                      <a:pt x="8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46" name="Freeform 331"/>
              <p:cNvSpPr>
                <a:spLocks/>
              </p:cNvSpPr>
              <p:nvPr/>
            </p:nvSpPr>
            <p:spPr bwMode="auto">
              <a:xfrm>
                <a:off x="5080" y="2264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0 w 16"/>
                  <a:gd name="T3" fmla="*/ 0 h 16"/>
                  <a:gd name="T4" fmla="*/ 16 w 16"/>
                  <a:gd name="T5" fmla="*/ 0 h 16"/>
                  <a:gd name="T6" fmla="*/ 16 w 16"/>
                  <a:gd name="T7" fmla="*/ 16 h 16"/>
                  <a:gd name="T8" fmla="*/ 0 w 16"/>
                  <a:gd name="T9" fmla="*/ 16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47" name="Freeform 332"/>
              <p:cNvSpPr>
                <a:spLocks/>
              </p:cNvSpPr>
              <p:nvPr/>
            </p:nvSpPr>
            <p:spPr bwMode="auto">
              <a:xfrm>
                <a:off x="5096" y="2264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0 w 16"/>
                  <a:gd name="T3" fmla="*/ 0 h 16"/>
                  <a:gd name="T4" fmla="*/ 16 w 16"/>
                  <a:gd name="T5" fmla="*/ 0 h 16"/>
                  <a:gd name="T6" fmla="*/ 8 w 16"/>
                  <a:gd name="T7" fmla="*/ 16 h 16"/>
                  <a:gd name="T8" fmla="*/ 0 w 16"/>
                  <a:gd name="T9" fmla="*/ 16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48" name="Freeform 333"/>
              <p:cNvSpPr>
                <a:spLocks/>
              </p:cNvSpPr>
              <p:nvPr/>
            </p:nvSpPr>
            <p:spPr bwMode="auto">
              <a:xfrm>
                <a:off x="5104" y="2264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8 w 16"/>
                  <a:gd name="T3" fmla="*/ 0 h 16"/>
                  <a:gd name="T4" fmla="*/ 16 w 16"/>
                  <a:gd name="T5" fmla="*/ 8 h 16"/>
                  <a:gd name="T6" fmla="*/ 16 w 16"/>
                  <a:gd name="T7" fmla="*/ 16 h 16"/>
                  <a:gd name="T8" fmla="*/ 0 w 16"/>
                  <a:gd name="T9" fmla="*/ 16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49" name="Freeform 334"/>
              <p:cNvSpPr>
                <a:spLocks/>
              </p:cNvSpPr>
              <p:nvPr/>
            </p:nvSpPr>
            <p:spPr bwMode="auto">
              <a:xfrm>
                <a:off x="5120" y="2272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0 w 16"/>
                  <a:gd name="T3" fmla="*/ 0 h 16"/>
                  <a:gd name="T4" fmla="*/ 16 w 16"/>
                  <a:gd name="T5" fmla="*/ 0 h 16"/>
                  <a:gd name="T6" fmla="*/ 8 w 16"/>
                  <a:gd name="T7" fmla="*/ 16 h 16"/>
                  <a:gd name="T8" fmla="*/ 0 w 16"/>
                  <a:gd name="T9" fmla="*/ 8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50" name="Freeform 335"/>
              <p:cNvSpPr>
                <a:spLocks/>
              </p:cNvSpPr>
              <p:nvPr/>
            </p:nvSpPr>
            <p:spPr bwMode="auto">
              <a:xfrm>
                <a:off x="5128" y="2272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8 w 24"/>
                  <a:gd name="T3" fmla="*/ 0 h 24"/>
                  <a:gd name="T4" fmla="*/ 24 w 24"/>
                  <a:gd name="T5" fmla="*/ 8 h 24"/>
                  <a:gd name="T6" fmla="*/ 16 w 24"/>
                  <a:gd name="T7" fmla="*/ 24 h 24"/>
                  <a:gd name="T8" fmla="*/ 0 w 24"/>
                  <a:gd name="T9" fmla="*/ 16 h 24"/>
                  <a:gd name="T10" fmla="*/ 8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8" y="0"/>
                    </a:moveTo>
                    <a:lnTo>
                      <a:pt x="8" y="0"/>
                    </a:lnTo>
                    <a:lnTo>
                      <a:pt x="24" y="8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51" name="Freeform 336"/>
              <p:cNvSpPr>
                <a:spLocks/>
              </p:cNvSpPr>
              <p:nvPr/>
            </p:nvSpPr>
            <p:spPr bwMode="auto">
              <a:xfrm>
                <a:off x="5144" y="2280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8 w 24"/>
                  <a:gd name="T3" fmla="*/ 0 h 24"/>
                  <a:gd name="T4" fmla="*/ 24 w 24"/>
                  <a:gd name="T5" fmla="*/ 8 h 24"/>
                  <a:gd name="T6" fmla="*/ 16 w 24"/>
                  <a:gd name="T7" fmla="*/ 24 h 24"/>
                  <a:gd name="T8" fmla="*/ 0 w 24"/>
                  <a:gd name="T9" fmla="*/ 16 h 24"/>
                  <a:gd name="T10" fmla="*/ 8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8" y="0"/>
                    </a:moveTo>
                    <a:lnTo>
                      <a:pt x="8" y="0"/>
                    </a:lnTo>
                    <a:lnTo>
                      <a:pt x="24" y="8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52" name="Freeform 337"/>
              <p:cNvSpPr>
                <a:spLocks/>
              </p:cNvSpPr>
              <p:nvPr/>
            </p:nvSpPr>
            <p:spPr bwMode="auto">
              <a:xfrm>
                <a:off x="5160" y="2288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8 w 24"/>
                  <a:gd name="T3" fmla="*/ 8 h 24"/>
                  <a:gd name="T4" fmla="*/ 24 w 24"/>
                  <a:gd name="T5" fmla="*/ 16 h 24"/>
                  <a:gd name="T6" fmla="*/ 8 w 24"/>
                  <a:gd name="T7" fmla="*/ 24 h 24"/>
                  <a:gd name="T8" fmla="*/ 0 w 24"/>
                  <a:gd name="T9" fmla="*/ 16 h 24"/>
                  <a:gd name="T10" fmla="*/ 8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8" y="0"/>
                    </a:moveTo>
                    <a:lnTo>
                      <a:pt x="8" y="8"/>
                    </a:lnTo>
                    <a:lnTo>
                      <a:pt x="24" y="16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53" name="Freeform 338"/>
              <p:cNvSpPr>
                <a:spLocks/>
              </p:cNvSpPr>
              <p:nvPr/>
            </p:nvSpPr>
            <p:spPr bwMode="auto">
              <a:xfrm>
                <a:off x="5168" y="2304"/>
                <a:ext cx="24" cy="16"/>
              </a:xfrm>
              <a:custGeom>
                <a:avLst/>
                <a:gdLst>
                  <a:gd name="T0" fmla="*/ 16 w 24"/>
                  <a:gd name="T1" fmla="*/ 0 h 16"/>
                  <a:gd name="T2" fmla="*/ 16 w 24"/>
                  <a:gd name="T3" fmla="*/ 0 h 16"/>
                  <a:gd name="T4" fmla="*/ 24 w 24"/>
                  <a:gd name="T5" fmla="*/ 8 h 16"/>
                  <a:gd name="T6" fmla="*/ 16 w 24"/>
                  <a:gd name="T7" fmla="*/ 16 h 16"/>
                  <a:gd name="T8" fmla="*/ 0 w 24"/>
                  <a:gd name="T9" fmla="*/ 8 h 16"/>
                  <a:gd name="T10" fmla="*/ 16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16" y="0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54" name="Freeform 339"/>
              <p:cNvSpPr>
                <a:spLocks/>
              </p:cNvSpPr>
              <p:nvPr/>
            </p:nvSpPr>
            <p:spPr bwMode="auto">
              <a:xfrm>
                <a:off x="5184" y="2312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8 w 24"/>
                  <a:gd name="T3" fmla="*/ 0 h 24"/>
                  <a:gd name="T4" fmla="*/ 24 w 24"/>
                  <a:gd name="T5" fmla="*/ 8 h 24"/>
                  <a:gd name="T6" fmla="*/ 8 w 24"/>
                  <a:gd name="T7" fmla="*/ 24 h 24"/>
                  <a:gd name="T8" fmla="*/ 0 w 24"/>
                  <a:gd name="T9" fmla="*/ 8 h 24"/>
                  <a:gd name="T10" fmla="*/ 8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8" y="0"/>
                    </a:moveTo>
                    <a:lnTo>
                      <a:pt x="8" y="0"/>
                    </a:lnTo>
                    <a:lnTo>
                      <a:pt x="24" y="8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55" name="Freeform 340"/>
              <p:cNvSpPr>
                <a:spLocks/>
              </p:cNvSpPr>
              <p:nvPr/>
            </p:nvSpPr>
            <p:spPr bwMode="auto">
              <a:xfrm>
                <a:off x="5192" y="2320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16 w 24"/>
                  <a:gd name="T3" fmla="*/ 0 h 24"/>
                  <a:gd name="T4" fmla="*/ 24 w 24"/>
                  <a:gd name="T5" fmla="*/ 8 h 24"/>
                  <a:gd name="T6" fmla="*/ 16 w 24"/>
                  <a:gd name="T7" fmla="*/ 24 h 24"/>
                  <a:gd name="T8" fmla="*/ 0 w 24"/>
                  <a:gd name="T9" fmla="*/ 16 h 24"/>
                  <a:gd name="T10" fmla="*/ 16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0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56" name="Freeform 341"/>
              <p:cNvSpPr>
                <a:spLocks/>
              </p:cNvSpPr>
              <p:nvPr/>
            </p:nvSpPr>
            <p:spPr bwMode="auto">
              <a:xfrm>
                <a:off x="5208" y="2328"/>
                <a:ext cx="16" cy="24"/>
              </a:xfrm>
              <a:custGeom>
                <a:avLst/>
                <a:gdLst>
                  <a:gd name="T0" fmla="*/ 8 w 16"/>
                  <a:gd name="T1" fmla="*/ 0 h 24"/>
                  <a:gd name="T2" fmla="*/ 8 w 16"/>
                  <a:gd name="T3" fmla="*/ 0 h 24"/>
                  <a:gd name="T4" fmla="*/ 16 w 16"/>
                  <a:gd name="T5" fmla="*/ 8 h 24"/>
                  <a:gd name="T6" fmla="*/ 8 w 16"/>
                  <a:gd name="T7" fmla="*/ 24 h 24"/>
                  <a:gd name="T8" fmla="*/ 0 w 16"/>
                  <a:gd name="T9" fmla="*/ 16 h 24"/>
                  <a:gd name="T10" fmla="*/ 8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57" name="Freeform 342"/>
              <p:cNvSpPr>
                <a:spLocks/>
              </p:cNvSpPr>
              <p:nvPr/>
            </p:nvSpPr>
            <p:spPr bwMode="auto">
              <a:xfrm>
                <a:off x="5216" y="2336"/>
                <a:ext cx="16" cy="24"/>
              </a:xfrm>
              <a:custGeom>
                <a:avLst/>
                <a:gdLst>
                  <a:gd name="T0" fmla="*/ 8 w 16"/>
                  <a:gd name="T1" fmla="*/ 0 h 24"/>
                  <a:gd name="T2" fmla="*/ 8 w 16"/>
                  <a:gd name="T3" fmla="*/ 0 h 24"/>
                  <a:gd name="T4" fmla="*/ 16 w 16"/>
                  <a:gd name="T5" fmla="*/ 8 h 24"/>
                  <a:gd name="T6" fmla="*/ 8 w 16"/>
                  <a:gd name="T7" fmla="*/ 24 h 24"/>
                  <a:gd name="T8" fmla="*/ 0 w 16"/>
                  <a:gd name="T9" fmla="*/ 16 h 24"/>
                  <a:gd name="T10" fmla="*/ 8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58" name="Freeform 343"/>
              <p:cNvSpPr>
                <a:spLocks/>
              </p:cNvSpPr>
              <p:nvPr/>
            </p:nvSpPr>
            <p:spPr bwMode="auto">
              <a:xfrm>
                <a:off x="5224" y="2344"/>
                <a:ext cx="16" cy="24"/>
              </a:xfrm>
              <a:custGeom>
                <a:avLst/>
                <a:gdLst>
                  <a:gd name="T0" fmla="*/ 0 w 16"/>
                  <a:gd name="T1" fmla="*/ 16 h 24"/>
                  <a:gd name="T2" fmla="*/ 8 w 16"/>
                  <a:gd name="T3" fmla="*/ 0 h 24"/>
                  <a:gd name="T4" fmla="*/ 16 w 16"/>
                  <a:gd name="T5" fmla="*/ 8 h 24"/>
                  <a:gd name="T6" fmla="*/ 8 w 16"/>
                  <a:gd name="T7" fmla="*/ 24 h 24"/>
                  <a:gd name="T8" fmla="*/ 0 w 16"/>
                  <a:gd name="T9" fmla="*/ 16 h 24"/>
                  <a:gd name="T10" fmla="*/ 0 w 16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16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8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59" name="Freeform 344"/>
              <p:cNvSpPr>
                <a:spLocks/>
              </p:cNvSpPr>
              <p:nvPr/>
            </p:nvSpPr>
            <p:spPr bwMode="auto">
              <a:xfrm>
                <a:off x="5232" y="2352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8 w 16"/>
                  <a:gd name="T3" fmla="*/ 0 h 16"/>
                  <a:gd name="T4" fmla="*/ 16 w 16"/>
                  <a:gd name="T5" fmla="*/ 0 h 16"/>
                  <a:gd name="T6" fmla="*/ 8 w 16"/>
                  <a:gd name="T7" fmla="*/ 16 h 16"/>
                  <a:gd name="T8" fmla="*/ 0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8" y="0"/>
                    </a:lnTo>
                    <a:lnTo>
                      <a:pt x="16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60" name="Freeform 345"/>
              <p:cNvSpPr>
                <a:spLocks/>
              </p:cNvSpPr>
              <p:nvPr/>
            </p:nvSpPr>
            <p:spPr bwMode="auto">
              <a:xfrm>
                <a:off x="5240" y="2352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8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61" name="Freeform 346"/>
              <p:cNvSpPr>
                <a:spLocks/>
              </p:cNvSpPr>
              <p:nvPr/>
            </p:nvSpPr>
            <p:spPr bwMode="auto">
              <a:xfrm>
                <a:off x="5248" y="2352"/>
                <a:ext cx="1" cy="16"/>
              </a:xfrm>
              <a:custGeom>
                <a:avLst/>
                <a:gdLst>
                  <a:gd name="T0" fmla="*/ 0 w 1"/>
                  <a:gd name="T1" fmla="*/ 16 h 16"/>
                  <a:gd name="T2" fmla="*/ 0 w 1"/>
                  <a:gd name="T3" fmla="*/ 0 h 16"/>
                  <a:gd name="T4" fmla="*/ 0 w 1"/>
                  <a:gd name="T5" fmla="*/ 0 h 16"/>
                  <a:gd name="T6" fmla="*/ 0 w 1"/>
                  <a:gd name="T7" fmla="*/ 16 h 16"/>
                  <a:gd name="T8" fmla="*/ 0 w 1"/>
                  <a:gd name="T9" fmla="*/ 16 h 16"/>
                  <a:gd name="T10" fmla="*/ 0 w 1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6"/>
                  <a:gd name="T20" fmla="*/ 1 w 1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6">
                    <a:moveTo>
                      <a:pt x="0" y="16"/>
                    </a:moveTo>
                    <a:lnTo>
                      <a:pt x="0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62" name="Freeform 347"/>
              <p:cNvSpPr>
                <a:spLocks/>
              </p:cNvSpPr>
              <p:nvPr/>
            </p:nvSpPr>
            <p:spPr bwMode="auto">
              <a:xfrm>
                <a:off x="5240" y="2360"/>
                <a:ext cx="16" cy="8"/>
              </a:xfrm>
              <a:custGeom>
                <a:avLst/>
                <a:gdLst>
                  <a:gd name="T0" fmla="*/ 8 w 16"/>
                  <a:gd name="T1" fmla="*/ 8 h 8"/>
                  <a:gd name="T2" fmla="*/ 0 w 16"/>
                  <a:gd name="T3" fmla="*/ 0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0 h 8"/>
                  <a:gd name="T10" fmla="*/ 8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8" y="8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63" name="Freeform 348"/>
              <p:cNvSpPr>
                <a:spLocks/>
              </p:cNvSpPr>
              <p:nvPr/>
            </p:nvSpPr>
            <p:spPr bwMode="auto">
              <a:xfrm>
                <a:off x="5240" y="2360"/>
                <a:ext cx="16" cy="1"/>
              </a:xfrm>
              <a:custGeom>
                <a:avLst/>
                <a:gdLst>
                  <a:gd name="T0" fmla="*/ 16 w 16"/>
                  <a:gd name="T1" fmla="*/ 0 h 1"/>
                  <a:gd name="T2" fmla="*/ 0 w 16"/>
                  <a:gd name="T3" fmla="*/ 0 h 1"/>
                  <a:gd name="T4" fmla="*/ 0 w 16"/>
                  <a:gd name="T5" fmla="*/ 0 h 1"/>
                  <a:gd name="T6" fmla="*/ 16 w 16"/>
                  <a:gd name="T7" fmla="*/ 0 h 1"/>
                  <a:gd name="T8" fmla="*/ 16 w 16"/>
                  <a:gd name="T9" fmla="*/ 0 h 1"/>
                  <a:gd name="T10" fmla="*/ 16 w 16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"/>
                  <a:gd name="T20" fmla="*/ 16 w 16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">
                    <a:moveTo>
                      <a:pt x="16" y="0"/>
                    </a:move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64" name="Freeform 349"/>
              <p:cNvSpPr>
                <a:spLocks/>
              </p:cNvSpPr>
              <p:nvPr/>
            </p:nvSpPr>
            <p:spPr bwMode="auto">
              <a:xfrm>
                <a:off x="5240" y="2344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0 w 16"/>
                  <a:gd name="T3" fmla="*/ 16 h 16"/>
                  <a:gd name="T4" fmla="*/ 0 w 16"/>
                  <a:gd name="T5" fmla="*/ 0 h 16"/>
                  <a:gd name="T6" fmla="*/ 16 w 16"/>
                  <a:gd name="T7" fmla="*/ 0 h 16"/>
                  <a:gd name="T8" fmla="*/ 16 w 16"/>
                  <a:gd name="T9" fmla="*/ 16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65" name="Freeform 350"/>
              <p:cNvSpPr>
                <a:spLocks/>
              </p:cNvSpPr>
              <p:nvPr/>
            </p:nvSpPr>
            <p:spPr bwMode="auto">
              <a:xfrm>
                <a:off x="5240" y="2336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66" name="Freeform 351"/>
              <p:cNvSpPr>
                <a:spLocks/>
              </p:cNvSpPr>
              <p:nvPr/>
            </p:nvSpPr>
            <p:spPr bwMode="auto">
              <a:xfrm>
                <a:off x="5240" y="2320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0 w 16"/>
                  <a:gd name="T3" fmla="*/ 16 h 16"/>
                  <a:gd name="T4" fmla="*/ 0 w 16"/>
                  <a:gd name="T5" fmla="*/ 0 h 16"/>
                  <a:gd name="T6" fmla="*/ 16 w 16"/>
                  <a:gd name="T7" fmla="*/ 0 h 16"/>
                  <a:gd name="T8" fmla="*/ 16 w 16"/>
                  <a:gd name="T9" fmla="*/ 16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67" name="Freeform 352"/>
              <p:cNvSpPr>
                <a:spLocks/>
              </p:cNvSpPr>
              <p:nvPr/>
            </p:nvSpPr>
            <p:spPr bwMode="auto">
              <a:xfrm>
                <a:off x="5240" y="2304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0 w 16"/>
                  <a:gd name="T3" fmla="*/ 16 h 16"/>
                  <a:gd name="T4" fmla="*/ 0 w 16"/>
                  <a:gd name="T5" fmla="*/ 0 h 16"/>
                  <a:gd name="T6" fmla="*/ 16 w 16"/>
                  <a:gd name="T7" fmla="*/ 0 h 16"/>
                  <a:gd name="T8" fmla="*/ 16 w 16"/>
                  <a:gd name="T9" fmla="*/ 8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68" name="Freeform 353"/>
              <p:cNvSpPr>
                <a:spLocks/>
              </p:cNvSpPr>
              <p:nvPr/>
            </p:nvSpPr>
            <p:spPr bwMode="auto">
              <a:xfrm>
                <a:off x="5232" y="2288"/>
                <a:ext cx="24" cy="16"/>
              </a:xfrm>
              <a:custGeom>
                <a:avLst/>
                <a:gdLst>
                  <a:gd name="T0" fmla="*/ 8 w 24"/>
                  <a:gd name="T1" fmla="*/ 16 h 16"/>
                  <a:gd name="T2" fmla="*/ 8 w 24"/>
                  <a:gd name="T3" fmla="*/ 16 h 16"/>
                  <a:gd name="T4" fmla="*/ 0 w 24"/>
                  <a:gd name="T5" fmla="*/ 8 h 16"/>
                  <a:gd name="T6" fmla="*/ 16 w 24"/>
                  <a:gd name="T7" fmla="*/ 0 h 16"/>
                  <a:gd name="T8" fmla="*/ 24 w 24"/>
                  <a:gd name="T9" fmla="*/ 16 h 16"/>
                  <a:gd name="T10" fmla="*/ 8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24" y="16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69" name="Freeform 354"/>
              <p:cNvSpPr>
                <a:spLocks/>
              </p:cNvSpPr>
              <p:nvPr/>
            </p:nvSpPr>
            <p:spPr bwMode="auto">
              <a:xfrm>
                <a:off x="5232" y="2288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0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0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70" name="Freeform 355"/>
              <p:cNvSpPr>
                <a:spLocks/>
              </p:cNvSpPr>
              <p:nvPr/>
            </p:nvSpPr>
            <p:spPr bwMode="auto">
              <a:xfrm>
                <a:off x="5232" y="2280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71" name="Freeform 356"/>
              <p:cNvSpPr>
                <a:spLocks/>
              </p:cNvSpPr>
              <p:nvPr/>
            </p:nvSpPr>
            <p:spPr bwMode="auto">
              <a:xfrm>
                <a:off x="5232" y="2272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72" name="Freeform 357"/>
              <p:cNvSpPr>
                <a:spLocks/>
              </p:cNvSpPr>
              <p:nvPr/>
            </p:nvSpPr>
            <p:spPr bwMode="auto">
              <a:xfrm>
                <a:off x="5232" y="2264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73" name="Freeform 358"/>
              <p:cNvSpPr>
                <a:spLocks/>
              </p:cNvSpPr>
              <p:nvPr/>
            </p:nvSpPr>
            <p:spPr bwMode="auto">
              <a:xfrm>
                <a:off x="5232" y="2256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74" name="Freeform 359"/>
              <p:cNvSpPr>
                <a:spLocks/>
              </p:cNvSpPr>
              <p:nvPr/>
            </p:nvSpPr>
            <p:spPr bwMode="auto">
              <a:xfrm>
                <a:off x="5232" y="2248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75" name="Freeform 360"/>
              <p:cNvSpPr>
                <a:spLocks/>
              </p:cNvSpPr>
              <p:nvPr/>
            </p:nvSpPr>
            <p:spPr bwMode="auto">
              <a:xfrm>
                <a:off x="5232" y="2248"/>
                <a:ext cx="16" cy="1"/>
              </a:xfrm>
              <a:custGeom>
                <a:avLst/>
                <a:gdLst>
                  <a:gd name="T0" fmla="*/ 0 w 16"/>
                  <a:gd name="T1" fmla="*/ 0 h 1"/>
                  <a:gd name="T2" fmla="*/ 0 w 16"/>
                  <a:gd name="T3" fmla="*/ 0 h 1"/>
                  <a:gd name="T4" fmla="*/ 0 w 16"/>
                  <a:gd name="T5" fmla="*/ 0 h 1"/>
                  <a:gd name="T6" fmla="*/ 16 w 16"/>
                  <a:gd name="T7" fmla="*/ 0 h 1"/>
                  <a:gd name="T8" fmla="*/ 16 w 16"/>
                  <a:gd name="T9" fmla="*/ 0 h 1"/>
                  <a:gd name="T10" fmla="*/ 0 w 16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"/>
                  <a:gd name="T20" fmla="*/ 16 w 16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76" name="Freeform 361"/>
              <p:cNvSpPr>
                <a:spLocks/>
              </p:cNvSpPr>
              <p:nvPr/>
            </p:nvSpPr>
            <p:spPr bwMode="auto">
              <a:xfrm>
                <a:off x="5232" y="2240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77" name="Freeform 362"/>
              <p:cNvSpPr>
                <a:spLocks/>
              </p:cNvSpPr>
              <p:nvPr/>
            </p:nvSpPr>
            <p:spPr bwMode="auto">
              <a:xfrm>
                <a:off x="5232" y="2232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78" name="Freeform 363"/>
              <p:cNvSpPr>
                <a:spLocks/>
              </p:cNvSpPr>
              <p:nvPr/>
            </p:nvSpPr>
            <p:spPr bwMode="auto">
              <a:xfrm>
                <a:off x="5232" y="2232"/>
                <a:ext cx="16" cy="1"/>
              </a:xfrm>
              <a:custGeom>
                <a:avLst/>
                <a:gdLst>
                  <a:gd name="T0" fmla="*/ 16 w 16"/>
                  <a:gd name="T1" fmla="*/ 0 h 1"/>
                  <a:gd name="T2" fmla="*/ 0 w 16"/>
                  <a:gd name="T3" fmla="*/ 0 h 1"/>
                  <a:gd name="T4" fmla="*/ 0 w 16"/>
                  <a:gd name="T5" fmla="*/ 0 h 1"/>
                  <a:gd name="T6" fmla="*/ 16 w 16"/>
                  <a:gd name="T7" fmla="*/ 0 h 1"/>
                  <a:gd name="T8" fmla="*/ 16 w 16"/>
                  <a:gd name="T9" fmla="*/ 0 h 1"/>
                  <a:gd name="T10" fmla="*/ 16 w 16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"/>
                  <a:gd name="T20" fmla="*/ 16 w 16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">
                    <a:moveTo>
                      <a:pt x="16" y="0"/>
                    </a:move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79" name="Freeform 364"/>
              <p:cNvSpPr>
                <a:spLocks/>
              </p:cNvSpPr>
              <p:nvPr/>
            </p:nvSpPr>
            <p:spPr bwMode="auto">
              <a:xfrm>
                <a:off x="5232" y="2224"/>
                <a:ext cx="24" cy="8"/>
              </a:xfrm>
              <a:custGeom>
                <a:avLst/>
                <a:gdLst>
                  <a:gd name="T0" fmla="*/ 0 w 24"/>
                  <a:gd name="T1" fmla="*/ 8 h 8"/>
                  <a:gd name="T2" fmla="*/ 0 w 24"/>
                  <a:gd name="T3" fmla="*/ 8 h 8"/>
                  <a:gd name="T4" fmla="*/ 8 w 24"/>
                  <a:gd name="T5" fmla="*/ 0 h 8"/>
                  <a:gd name="T6" fmla="*/ 24 w 24"/>
                  <a:gd name="T7" fmla="*/ 0 h 8"/>
                  <a:gd name="T8" fmla="*/ 16 w 24"/>
                  <a:gd name="T9" fmla="*/ 8 h 8"/>
                  <a:gd name="T10" fmla="*/ 0 w 24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8"/>
                  <a:gd name="T20" fmla="*/ 24 w 2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8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24" y="0"/>
                    </a:lnTo>
                    <a:lnTo>
                      <a:pt x="16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80" name="Freeform 365"/>
              <p:cNvSpPr>
                <a:spLocks/>
              </p:cNvSpPr>
              <p:nvPr/>
            </p:nvSpPr>
            <p:spPr bwMode="auto">
              <a:xfrm>
                <a:off x="5240" y="2216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8 h 8"/>
                  <a:gd name="T8" fmla="*/ 8 w 16"/>
                  <a:gd name="T9" fmla="*/ 8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81" name="Freeform 366"/>
              <p:cNvSpPr>
                <a:spLocks/>
              </p:cNvSpPr>
              <p:nvPr/>
            </p:nvSpPr>
            <p:spPr bwMode="auto">
              <a:xfrm>
                <a:off x="5240" y="2208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0 w 16"/>
                  <a:gd name="T3" fmla="*/ 8 h 16"/>
                  <a:gd name="T4" fmla="*/ 0 w 16"/>
                  <a:gd name="T5" fmla="*/ 0 h 16"/>
                  <a:gd name="T6" fmla="*/ 16 w 16"/>
                  <a:gd name="T7" fmla="*/ 8 h 16"/>
                  <a:gd name="T8" fmla="*/ 16 w 16"/>
                  <a:gd name="T9" fmla="*/ 16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82" name="Freeform 367"/>
              <p:cNvSpPr>
                <a:spLocks/>
              </p:cNvSpPr>
              <p:nvPr/>
            </p:nvSpPr>
            <p:spPr bwMode="auto">
              <a:xfrm>
                <a:off x="5240" y="2200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0 w 16"/>
                  <a:gd name="T3" fmla="*/ 8 h 16"/>
                  <a:gd name="T4" fmla="*/ 8 w 16"/>
                  <a:gd name="T5" fmla="*/ 0 h 16"/>
                  <a:gd name="T6" fmla="*/ 16 w 16"/>
                  <a:gd name="T7" fmla="*/ 8 h 16"/>
                  <a:gd name="T8" fmla="*/ 16 w 16"/>
                  <a:gd name="T9" fmla="*/ 16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83" name="Freeform 368"/>
              <p:cNvSpPr>
                <a:spLocks/>
              </p:cNvSpPr>
              <p:nvPr/>
            </p:nvSpPr>
            <p:spPr bwMode="auto">
              <a:xfrm>
                <a:off x="5248" y="2200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0 w 16"/>
                  <a:gd name="T3" fmla="*/ 0 h 16"/>
                  <a:gd name="T4" fmla="*/ 0 w 16"/>
                  <a:gd name="T5" fmla="*/ 0 h 16"/>
                  <a:gd name="T6" fmla="*/ 16 w 16"/>
                  <a:gd name="T7" fmla="*/ 8 h 16"/>
                  <a:gd name="T8" fmla="*/ 8 w 16"/>
                  <a:gd name="T9" fmla="*/ 16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0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84" name="Freeform 369"/>
              <p:cNvSpPr>
                <a:spLocks/>
              </p:cNvSpPr>
              <p:nvPr/>
            </p:nvSpPr>
            <p:spPr bwMode="auto">
              <a:xfrm>
                <a:off x="5248" y="2192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8 w 16"/>
                  <a:gd name="T3" fmla="*/ 0 h 16"/>
                  <a:gd name="T4" fmla="*/ 8 w 16"/>
                  <a:gd name="T5" fmla="*/ 0 h 16"/>
                  <a:gd name="T6" fmla="*/ 16 w 16"/>
                  <a:gd name="T7" fmla="*/ 16 h 16"/>
                  <a:gd name="T8" fmla="*/ 16 w 16"/>
                  <a:gd name="T9" fmla="*/ 16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8" y="0"/>
                    </a:lnTo>
                    <a:lnTo>
                      <a:pt x="16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85" name="Freeform 370"/>
              <p:cNvSpPr>
                <a:spLocks/>
              </p:cNvSpPr>
              <p:nvPr/>
            </p:nvSpPr>
            <p:spPr bwMode="auto">
              <a:xfrm>
                <a:off x="5256" y="2192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0 w 16"/>
                  <a:gd name="T3" fmla="*/ 0 h 16"/>
                  <a:gd name="T4" fmla="*/ 8 w 16"/>
                  <a:gd name="T5" fmla="*/ 0 h 16"/>
                  <a:gd name="T6" fmla="*/ 16 w 16"/>
                  <a:gd name="T7" fmla="*/ 16 h 16"/>
                  <a:gd name="T8" fmla="*/ 8 w 16"/>
                  <a:gd name="T9" fmla="*/ 16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86" name="Freeform 371"/>
              <p:cNvSpPr>
                <a:spLocks/>
              </p:cNvSpPr>
              <p:nvPr/>
            </p:nvSpPr>
            <p:spPr bwMode="auto">
              <a:xfrm>
                <a:off x="5264" y="2192"/>
                <a:ext cx="8" cy="16"/>
              </a:xfrm>
              <a:custGeom>
                <a:avLst/>
                <a:gdLst>
                  <a:gd name="T0" fmla="*/ 0 w 8"/>
                  <a:gd name="T1" fmla="*/ 0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87" name="Freeform 372"/>
              <p:cNvSpPr>
                <a:spLocks/>
              </p:cNvSpPr>
              <p:nvPr/>
            </p:nvSpPr>
            <p:spPr bwMode="auto">
              <a:xfrm>
                <a:off x="5272" y="2192"/>
                <a:ext cx="8" cy="16"/>
              </a:xfrm>
              <a:custGeom>
                <a:avLst/>
                <a:gdLst>
                  <a:gd name="T0" fmla="*/ 0 w 8"/>
                  <a:gd name="T1" fmla="*/ 0 h 16"/>
                  <a:gd name="T2" fmla="*/ 0 w 8"/>
                  <a:gd name="T3" fmla="*/ 0 h 16"/>
                  <a:gd name="T4" fmla="*/ 8 w 8"/>
                  <a:gd name="T5" fmla="*/ 0 h 16"/>
                  <a:gd name="T6" fmla="*/ 0 w 8"/>
                  <a:gd name="T7" fmla="*/ 16 h 16"/>
                  <a:gd name="T8" fmla="*/ 0 w 8"/>
                  <a:gd name="T9" fmla="*/ 16 h 16"/>
                  <a:gd name="T10" fmla="*/ 0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88" name="Freeform 373"/>
              <p:cNvSpPr>
                <a:spLocks/>
              </p:cNvSpPr>
              <p:nvPr/>
            </p:nvSpPr>
            <p:spPr bwMode="auto">
              <a:xfrm>
                <a:off x="5272" y="2192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8 w 16"/>
                  <a:gd name="T3" fmla="*/ 0 h 16"/>
                  <a:gd name="T4" fmla="*/ 16 w 16"/>
                  <a:gd name="T5" fmla="*/ 0 h 16"/>
                  <a:gd name="T6" fmla="*/ 8 w 16"/>
                  <a:gd name="T7" fmla="*/ 16 h 16"/>
                  <a:gd name="T8" fmla="*/ 0 w 16"/>
                  <a:gd name="T9" fmla="*/ 16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8" y="0"/>
                    </a:lnTo>
                    <a:lnTo>
                      <a:pt x="16" y="0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89" name="Freeform 374"/>
              <p:cNvSpPr>
                <a:spLocks/>
              </p:cNvSpPr>
              <p:nvPr/>
            </p:nvSpPr>
            <p:spPr bwMode="auto">
              <a:xfrm>
                <a:off x="5280" y="2192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8 w 16"/>
                  <a:gd name="T3" fmla="*/ 0 h 16"/>
                  <a:gd name="T4" fmla="*/ 16 w 16"/>
                  <a:gd name="T5" fmla="*/ 0 h 16"/>
                  <a:gd name="T6" fmla="*/ 8 w 16"/>
                  <a:gd name="T7" fmla="*/ 16 h 16"/>
                  <a:gd name="T8" fmla="*/ 0 w 16"/>
                  <a:gd name="T9" fmla="*/ 16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8" y="0"/>
                    </a:lnTo>
                    <a:lnTo>
                      <a:pt x="16" y="0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90" name="Freeform 375"/>
              <p:cNvSpPr>
                <a:spLocks/>
              </p:cNvSpPr>
              <p:nvPr/>
            </p:nvSpPr>
            <p:spPr bwMode="auto">
              <a:xfrm>
                <a:off x="5288" y="2192"/>
                <a:ext cx="16" cy="24"/>
              </a:xfrm>
              <a:custGeom>
                <a:avLst/>
                <a:gdLst>
                  <a:gd name="T0" fmla="*/ 8 w 16"/>
                  <a:gd name="T1" fmla="*/ 0 h 24"/>
                  <a:gd name="T2" fmla="*/ 8 w 16"/>
                  <a:gd name="T3" fmla="*/ 0 h 24"/>
                  <a:gd name="T4" fmla="*/ 16 w 16"/>
                  <a:gd name="T5" fmla="*/ 8 h 24"/>
                  <a:gd name="T6" fmla="*/ 8 w 16"/>
                  <a:gd name="T7" fmla="*/ 24 h 24"/>
                  <a:gd name="T8" fmla="*/ 0 w 16"/>
                  <a:gd name="T9" fmla="*/ 16 h 24"/>
                  <a:gd name="T10" fmla="*/ 8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91" name="Freeform 376"/>
              <p:cNvSpPr>
                <a:spLocks/>
              </p:cNvSpPr>
              <p:nvPr/>
            </p:nvSpPr>
            <p:spPr bwMode="auto">
              <a:xfrm>
                <a:off x="5296" y="2200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8 w 16"/>
                  <a:gd name="T3" fmla="*/ 0 h 16"/>
                  <a:gd name="T4" fmla="*/ 16 w 16"/>
                  <a:gd name="T5" fmla="*/ 8 h 16"/>
                  <a:gd name="T6" fmla="*/ 8 w 16"/>
                  <a:gd name="T7" fmla="*/ 16 h 16"/>
                  <a:gd name="T8" fmla="*/ 0 w 16"/>
                  <a:gd name="T9" fmla="*/ 16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92" name="Freeform 377"/>
              <p:cNvSpPr>
                <a:spLocks/>
              </p:cNvSpPr>
              <p:nvPr/>
            </p:nvSpPr>
            <p:spPr bwMode="auto">
              <a:xfrm>
                <a:off x="5304" y="2208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8 w 24"/>
                  <a:gd name="T3" fmla="*/ 0 h 24"/>
                  <a:gd name="T4" fmla="*/ 24 w 24"/>
                  <a:gd name="T5" fmla="*/ 8 h 24"/>
                  <a:gd name="T6" fmla="*/ 8 w 24"/>
                  <a:gd name="T7" fmla="*/ 24 h 24"/>
                  <a:gd name="T8" fmla="*/ 0 w 24"/>
                  <a:gd name="T9" fmla="*/ 8 h 24"/>
                  <a:gd name="T10" fmla="*/ 8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8" y="0"/>
                    </a:moveTo>
                    <a:lnTo>
                      <a:pt x="8" y="0"/>
                    </a:lnTo>
                    <a:lnTo>
                      <a:pt x="24" y="8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93" name="Freeform 378"/>
              <p:cNvSpPr>
                <a:spLocks/>
              </p:cNvSpPr>
              <p:nvPr/>
            </p:nvSpPr>
            <p:spPr bwMode="auto">
              <a:xfrm>
                <a:off x="5312" y="2216"/>
                <a:ext cx="24" cy="16"/>
              </a:xfrm>
              <a:custGeom>
                <a:avLst/>
                <a:gdLst>
                  <a:gd name="T0" fmla="*/ 16 w 24"/>
                  <a:gd name="T1" fmla="*/ 0 h 16"/>
                  <a:gd name="T2" fmla="*/ 16 w 24"/>
                  <a:gd name="T3" fmla="*/ 0 h 16"/>
                  <a:gd name="T4" fmla="*/ 24 w 24"/>
                  <a:gd name="T5" fmla="*/ 8 h 16"/>
                  <a:gd name="T6" fmla="*/ 8 w 24"/>
                  <a:gd name="T7" fmla="*/ 16 h 16"/>
                  <a:gd name="T8" fmla="*/ 0 w 24"/>
                  <a:gd name="T9" fmla="*/ 16 h 16"/>
                  <a:gd name="T10" fmla="*/ 16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16" y="0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94" name="Freeform 379"/>
              <p:cNvSpPr>
                <a:spLocks/>
              </p:cNvSpPr>
              <p:nvPr/>
            </p:nvSpPr>
            <p:spPr bwMode="auto">
              <a:xfrm>
                <a:off x="5320" y="2224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16 w 24"/>
                  <a:gd name="T3" fmla="*/ 0 h 24"/>
                  <a:gd name="T4" fmla="*/ 24 w 24"/>
                  <a:gd name="T5" fmla="*/ 8 h 24"/>
                  <a:gd name="T6" fmla="*/ 8 w 24"/>
                  <a:gd name="T7" fmla="*/ 24 h 24"/>
                  <a:gd name="T8" fmla="*/ 0 w 24"/>
                  <a:gd name="T9" fmla="*/ 8 h 24"/>
                  <a:gd name="T10" fmla="*/ 16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0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95" name="Freeform 380"/>
              <p:cNvSpPr>
                <a:spLocks/>
              </p:cNvSpPr>
              <p:nvPr/>
            </p:nvSpPr>
            <p:spPr bwMode="auto">
              <a:xfrm>
                <a:off x="5328" y="2232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16 w 24"/>
                  <a:gd name="T3" fmla="*/ 0 h 24"/>
                  <a:gd name="T4" fmla="*/ 24 w 24"/>
                  <a:gd name="T5" fmla="*/ 16 h 24"/>
                  <a:gd name="T6" fmla="*/ 16 w 24"/>
                  <a:gd name="T7" fmla="*/ 24 h 24"/>
                  <a:gd name="T8" fmla="*/ 0 w 24"/>
                  <a:gd name="T9" fmla="*/ 16 h 24"/>
                  <a:gd name="T10" fmla="*/ 16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0"/>
                    </a:moveTo>
                    <a:lnTo>
                      <a:pt x="16" y="0"/>
                    </a:lnTo>
                    <a:lnTo>
                      <a:pt x="24" y="16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96" name="Freeform 381"/>
              <p:cNvSpPr>
                <a:spLocks/>
              </p:cNvSpPr>
              <p:nvPr/>
            </p:nvSpPr>
            <p:spPr bwMode="auto">
              <a:xfrm>
                <a:off x="5344" y="2248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8 w 24"/>
                  <a:gd name="T3" fmla="*/ 0 h 24"/>
                  <a:gd name="T4" fmla="*/ 24 w 24"/>
                  <a:gd name="T5" fmla="*/ 16 h 24"/>
                  <a:gd name="T6" fmla="*/ 8 w 24"/>
                  <a:gd name="T7" fmla="*/ 24 h 24"/>
                  <a:gd name="T8" fmla="*/ 0 w 24"/>
                  <a:gd name="T9" fmla="*/ 8 h 24"/>
                  <a:gd name="T10" fmla="*/ 8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8" y="0"/>
                    </a:moveTo>
                    <a:lnTo>
                      <a:pt x="8" y="0"/>
                    </a:lnTo>
                    <a:lnTo>
                      <a:pt x="24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97" name="Freeform 382"/>
              <p:cNvSpPr>
                <a:spLocks/>
              </p:cNvSpPr>
              <p:nvPr/>
            </p:nvSpPr>
            <p:spPr bwMode="auto">
              <a:xfrm>
                <a:off x="5352" y="2264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16 w 24"/>
                  <a:gd name="T3" fmla="*/ 0 h 24"/>
                  <a:gd name="T4" fmla="*/ 24 w 24"/>
                  <a:gd name="T5" fmla="*/ 16 h 24"/>
                  <a:gd name="T6" fmla="*/ 16 w 24"/>
                  <a:gd name="T7" fmla="*/ 24 h 24"/>
                  <a:gd name="T8" fmla="*/ 0 w 24"/>
                  <a:gd name="T9" fmla="*/ 8 h 24"/>
                  <a:gd name="T10" fmla="*/ 16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0"/>
                    </a:moveTo>
                    <a:lnTo>
                      <a:pt x="16" y="0"/>
                    </a:lnTo>
                    <a:lnTo>
                      <a:pt x="24" y="16"/>
                    </a:lnTo>
                    <a:lnTo>
                      <a:pt x="16" y="24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98" name="Freeform 383"/>
              <p:cNvSpPr>
                <a:spLocks/>
              </p:cNvSpPr>
              <p:nvPr/>
            </p:nvSpPr>
            <p:spPr bwMode="auto">
              <a:xfrm>
                <a:off x="5368" y="2280"/>
                <a:ext cx="16" cy="24"/>
              </a:xfrm>
              <a:custGeom>
                <a:avLst/>
                <a:gdLst>
                  <a:gd name="T0" fmla="*/ 8 w 16"/>
                  <a:gd name="T1" fmla="*/ 0 h 24"/>
                  <a:gd name="T2" fmla="*/ 8 w 16"/>
                  <a:gd name="T3" fmla="*/ 0 h 24"/>
                  <a:gd name="T4" fmla="*/ 16 w 16"/>
                  <a:gd name="T5" fmla="*/ 16 h 24"/>
                  <a:gd name="T6" fmla="*/ 8 w 16"/>
                  <a:gd name="T7" fmla="*/ 24 h 24"/>
                  <a:gd name="T8" fmla="*/ 0 w 16"/>
                  <a:gd name="T9" fmla="*/ 8 h 24"/>
                  <a:gd name="T10" fmla="*/ 8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0"/>
                    </a:moveTo>
                    <a:lnTo>
                      <a:pt x="8" y="0"/>
                    </a:lnTo>
                    <a:lnTo>
                      <a:pt x="16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99" name="Freeform 384"/>
              <p:cNvSpPr>
                <a:spLocks/>
              </p:cNvSpPr>
              <p:nvPr/>
            </p:nvSpPr>
            <p:spPr bwMode="auto">
              <a:xfrm>
                <a:off x="5376" y="2296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8 w 16"/>
                  <a:gd name="T3" fmla="*/ 0 h 16"/>
                  <a:gd name="T4" fmla="*/ 16 w 16"/>
                  <a:gd name="T5" fmla="*/ 8 h 16"/>
                  <a:gd name="T6" fmla="*/ 0 w 16"/>
                  <a:gd name="T7" fmla="*/ 16 h 16"/>
                  <a:gd name="T8" fmla="*/ 0 w 16"/>
                  <a:gd name="T9" fmla="*/ 8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00" name="Freeform 385"/>
              <p:cNvSpPr>
                <a:spLocks/>
              </p:cNvSpPr>
              <p:nvPr/>
            </p:nvSpPr>
            <p:spPr bwMode="auto">
              <a:xfrm>
                <a:off x="5376" y="2304"/>
                <a:ext cx="24" cy="16"/>
              </a:xfrm>
              <a:custGeom>
                <a:avLst/>
                <a:gdLst>
                  <a:gd name="T0" fmla="*/ 16 w 24"/>
                  <a:gd name="T1" fmla="*/ 0 h 16"/>
                  <a:gd name="T2" fmla="*/ 16 w 24"/>
                  <a:gd name="T3" fmla="*/ 0 h 16"/>
                  <a:gd name="T4" fmla="*/ 24 w 24"/>
                  <a:gd name="T5" fmla="*/ 8 h 16"/>
                  <a:gd name="T6" fmla="*/ 8 w 24"/>
                  <a:gd name="T7" fmla="*/ 16 h 16"/>
                  <a:gd name="T8" fmla="*/ 0 w 24"/>
                  <a:gd name="T9" fmla="*/ 8 h 16"/>
                  <a:gd name="T10" fmla="*/ 16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16" y="0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01" name="Freeform 386"/>
              <p:cNvSpPr>
                <a:spLocks/>
              </p:cNvSpPr>
              <p:nvPr/>
            </p:nvSpPr>
            <p:spPr bwMode="auto">
              <a:xfrm>
                <a:off x="5384" y="2312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16 w 16"/>
                  <a:gd name="T3" fmla="*/ 0 h 16"/>
                  <a:gd name="T4" fmla="*/ 16 w 16"/>
                  <a:gd name="T5" fmla="*/ 8 h 16"/>
                  <a:gd name="T6" fmla="*/ 0 w 16"/>
                  <a:gd name="T7" fmla="*/ 16 h 16"/>
                  <a:gd name="T8" fmla="*/ 0 w 16"/>
                  <a:gd name="T9" fmla="*/ 8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02" name="Freeform 387"/>
              <p:cNvSpPr>
                <a:spLocks/>
              </p:cNvSpPr>
              <p:nvPr/>
            </p:nvSpPr>
            <p:spPr bwMode="auto">
              <a:xfrm>
                <a:off x="5384" y="2320"/>
                <a:ext cx="24" cy="16"/>
              </a:xfrm>
              <a:custGeom>
                <a:avLst/>
                <a:gdLst>
                  <a:gd name="T0" fmla="*/ 16 w 24"/>
                  <a:gd name="T1" fmla="*/ 0 h 16"/>
                  <a:gd name="T2" fmla="*/ 16 w 24"/>
                  <a:gd name="T3" fmla="*/ 0 h 16"/>
                  <a:gd name="T4" fmla="*/ 24 w 24"/>
                  <a:gd name="T5" fmla="*/ 8 h 16"/>
                  <a:gd name="T6" fmla="*/ 8 w 24"/>
                  <a:gd name="T7" fmla="*/ 16 h 16"/>
                  <a:gd name="T8" fmla="*/ 0 w 24"/>
                  <a:gd name="T9" fmla="*/ 8 h 16"/>
                  <a:gd name="T10" fmla="*/ 16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16" y="0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03" name="Freeform 388"/>
              <p:cNvSpPr>
                <a:spLocks/>
              </p:cNvSpPr>
              <p:nvPr/>
            </p:nvSpPr>
            <p:spPr bwMode="auto">
              <a:xfrm>
                <a:off x="5392" y="2328"/>
                <a:ext cx="24" cy="16"/>
              </a:xfrm>
              <a:custGeom>
                <a:avLst/>
                <a:gdLst>
                  <a:gd name="T0" fmla="*/ 16 w 24"/>
                  <a:gd name="T1" fmla="*/ 0 h 16"/>
                  <a:gd name="T2" fmla="*/ 16 w 24"/>
                  <a:gd name="T3" fmla="*/ 0 h 16"/>
                  <a:gd name="T4" fmla="*/ 24 w 24"/>
                  <a:gd name="T5" fmla="*/ 16 h 16"/>
                  <a:gd name="T6" fmla="*/ 8 w 24"/>
                  <a:gd name="T7" fmla="*/ 16 h 16"/>
                  <a:gd name="T8" fmla="*/ 0 w 24"/>
                  <a:gd name="T9" fmla="*/ 8 h 16"/>
                  <a:gd name="T10" fmla="*/ 16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16" y="0"/>
                    </a:moveTo>
                    <a:lnTo>
                      <a:pt x="16" y="0"/>
                    </a:lnTo>
                    <a:lnTo>
                      <a:pt x="24" y="16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04" name="Freeform 389"/>
              <p:cNvSpPr>
                <a:spLocks/>
              </p:cNvSpPr>
              <p:nvPr/>
            </p:nvSpPr>
            <p:spPr bwMode="auto">
              <a:xfrm>
                <a:off x="5400" y="2344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16 w 16"/>
                  <a:gd name="T3" fmla="*/ 0 h 16"/>
                  <a:gd name="T4" fmla="*/ 16 w 16"/>
                  <a:gd name="T5" fmla="*/ 8 h 16"/>
                  <a:gd name="T6" fmla="*/ 8 w 16"/>
                  <a:gd name="T7" fmla="*/ 16 h 16"/>
                  <a:gd name="T8" fmla="*/ 0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05" name="Freeform 390"/>
              <p:cNvSpPr>
                <a:spLocks/>
              </p:cNvSpPr>
              <p:nvPr/>
            </p:nvSpPr>
            <p:spPr bwMode="auto">
              <a:xfrm>
                <a:off x="5408" y="2352"/>
                <a:ext cx="16" cy="24"/>
              </a:xfrm>
              <a:custGeom>
                <a:avLst/>
                <a:gdLst>
                  <a:gd name="T0" fmla="*/ 8 w 16"/>
                  <a:gd name="T1" fmla="*/ 0 h 24"/>
                  <a:gd name="T2" fmla="*/ 8 w 16"/>
                  <a:gd name="T3" fmla="*/ 0 h 24"/>
                  <a:gd name="T4" fmla="*/ 16 w 16"/>
                  <a:gd name="T5" fmla="*/ 16 h 24"/>
                  <a:gd name="T6" fmla="*/ 8 w 16"/>
                  <a:gd name="T7" fmla="*/ 24 h 24"/>
                  <a:gd name="T8" fmla="*/ 0 w 16"/>
                  <a:gd name="T9" fmla="*/ 8 h 24"/>
                  <a:gd name="T10" fmla="*/ 8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0"/>
                    </a:moveTo>
                    <a:lnTo>
                      <a:pt x="8" y="0"/>
                    </a:lnTo>
                    <a:lnTo>
                      <a:pt x="16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06" name="Freeform 391"/>
              <p:cNvSpPr>
                <a:spLocks/>
              </p:cNvSpPr>
              <p:nvPr/>
            </p:nvSpPr>
            <p:spPr bwMode="auto">
              <a:xfrm>
                <a:off x="5408" y="2368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16 w 24"/>
                  <a:gd name="T3" fmla="*/ 0 h 24"/>
                  <a:gd name="T4" fmla="*/ 24 w 24"/>
                  <a:gd name="T5" fmla="*/ 16 h 24"/>
                  <a:gd name="T6" fmla="*/ 8 w 24"/>
                  <a:gd name="T7" fmla="*/ 24 h 24"/>
                  <a:gd name="T8" fmla="*/ 0 w 24"/>
                  <a:gd name="T9" fmla="*/ 8 h 24"/>
                  <a:gd name="T10" fmla="*/ 16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0"/>
                    </a:moveTo>
                    <a:lnTo>
                      <a:pt x="16" y="0"/>
                    </a:lnTo>
                    <a:lnTo>
                      <a:pt x="24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07" name="Freeform 392"/>
              <p:cNvSpPr>
                <a:spLocks/>
              </p:cNvSpPr>
              <p:nvPr/>
            </p:nvSpPr>
            <p:spPr bwMode="auto">
              <a:xfrm>
                <a:off x="5416" y="2384"/>
                <a:ext cx="24" cy="16"/>
              </a:xfrm>
              <a:custGeom>
                <a:avLst/>
                <a:gdLst>
                  <a:gd name="T0" fmla="*/ 16 w 24"/>
                  <a:gd name="T1" fmla="*/ 0 h 16"/>
                  <a:gd name="T2" fmla="*/ 16 w 24"/>
                  <a:gd name="T3" fmla="*/ 0 h 16"/>
                  <a:gd name="T4" fmla="*/ 24 w 24"/>
                  <a:gd name="T5" fmla="*/ 8 h 16"/>
                  <a:gd name="T6" fmla="*/ 8 w 24"/>
                  <a:gd name="T7" fmla="*/ 16 h 16"/>
                  <a:gd name="T8" fmla="*/ 0 w 24"/>
                  <a:gd name="T9" fmla="*/ 8 h 16"/>
                  <a:gd name="T10" fmla="*/ 16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16" y="0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08" name="Freeform 393"/>
              <p:cNvSpPr>
                <a:spLocks/>
              </p:cNvSpPr>
              <p:nvPr/>
            </p:nvSpPr>
            <p:spPr bwMode="auto">
              <a:xfrm>
                <a:off x="5424" y="2392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16 h 16"/>
                  <a:gd name="T8" fmla="*/ 0 w 16"/>
                  <a:gd name="T9" fmla="*/ 8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09" name="Freeform 394"/>
              <p:cNvSpPr>
                <a:spLocks/>
              </p:cNvSpPr>
              <p:nvPr/>
            </p:nvSpPr>
            <p:spPr bwMode="auto">
              <a:xfrm>
                <a:off x="5424" y="2408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16 w 24"/>
                  <a:gd name="T3" fmla="*/ 0 h 24"/>
                  <a:gd name="T4" fmla="*/ 24 w 24"/>
                  <a:gd name="T5" fmla="*/ 16 h 24"/>
                  <a:gd name="T6" fmla="*/ 8 w 24"/>
                  <a:gd name="T7" fmla="*/ 24 h 24"/>
                  <a:gd name="T8" fmla="*/ 0 w 24"/>
                  <a:gd name="T9" fmla="*/ 0 h 24"/>
                  <a:gd name="T10" fmla="*/ 16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0"/>
                    </a:moveTo>
                    <a:lnTo>
                      <a:pt x="16" y="0"/>
                    </a:lnTo>
                    <a:lnTo>
                      <a:pt x="24" y="16"/>
                    </a:lnTo>
                    <a:lnTo>
                      <a:pt x="8" y="24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10" name="Freeform 396"/>
              <p:cNvSpPr>
                <a:spLocks/>
              </p:cNvSpPr>
              <p:nvPr/>
            </p:nvSpPr>
            <p:spPr bwMode="auto">
              <a:xfrm>
                <a:off x="5432" y="2424"/>
                <a:ext cx="16" cy="24"/>
              </a:xfrm>
              <a:custGeom>
                <a:avLst/>
                <a:gdLst>
                  <a:gd name="T0" fmla="*/ 16 w 16"/>
                  <a:gd name="T1" fmla="*/ 0 h 24"/>
                  <a:gd name="T2" fmla="*/ 16 w 16"/>
                  <a:gd name="T3" fmla="*/ 8 h 24"/>
                  <a:gd name="T4" fmla="*/ 16 w 16"/>
                  <a:gd name="T5" fmla="*/ 24 h 24"/>
                  <a:gd name="T6" fmla="*/ 0 w 16"/>
                  <a:gd name="T7" fmla="*/ 24 h 24"/>
                  <a:gd name="T8" fmla="*/ 0 w 16"/>
                  <a:gd name="T9" fmla="*/ 0 h 24"/>
                  <a:gd name="T10" fmla="*/ 16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16" y="0"/>
                    </a:moveTo>
                    <a:lnTo>
                      <a:pt x="16" y="8"/>
                    </a:lnTo>
                    <a:lnTo>
                      <a:pt x="16" y="24"/>
                    </a:lnTo>
                    <a:lnTo>
                      <a:pt x="0" y="24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11" name="Freeform 397"/>
              <p:cNvSpPr>
                <a:spLocks/>
              </p:cNvSpPr>
              <p:nvPr/>
            </p:nvSpPr>
            <p:spPr bwMode="auto">
              <a:xfrm>
                <a:off x="5424" y="2448"/>
                <a:ext cx="24" cy="24"/>
              </a:xfrm>
              <a:custGeom>
                <a:avLst/>
                <a:gdLst>
                  <a:gd name="T0" fmla="*/ 24 w 24"/>
                  <a:gd name="T1" fmla="*/ 0 h 24"/>
                  <a:gd name="T2" fmla="*/ 24 w 24"/>
                  <a:gd name="T3" fmla="*/ 8 h 24"/>
                  <a:gd name="T4" fmla="*/ 16 w 24"/>
                  <a:gd name="T5" fmla="*/ 24 h 24"/>
                  <a:gd name="T6" fmla="*/ 0 w 24"/>
                  <a:gd name="T7" fmla="*/ 24 h 24"/>
                  <a:gd name="T8" fmla="*/ 8 w 24"/>
                  <a:gd name="T9" fmla="*/ 0 h 24"/>
                  <a:gd name="T10" fmla="*/ 24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0"/>
                    </a:moveTo>
                    <a:lnTo>
                      <a:pt x="24" y="8"/>
                    </a:lnTo>
                    <a:lnTo>
                      <a:pt x="16" y="24"/>
                    </a:lnTo>
                    <a:lnTo>
                      <a:pt x="0" y="24"/>
                    </a:lnTo>
                    <a:lnTo>
                      <a:pt x="8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12" name="Freeform 398"/>
              <p:cNvSpPr>
                <a:spLocks/>
              </p:cNvSpPr>
              <p:nvPr/>
            </p:nvSpPr>
            <p:spPr bwMode="auto">
              <a:xfrm>
                <a:off x="5416" y="2464"/>
                <a:ext cx="24" cy="24"/>
              </a:xfrm>
              <a:custGeom>
                <a:avLst/>
                <a:gdLst>
                  <a:gd name="T0" fmla="*/ 24 w 24"/>
                  <a:gd name="T1" fmla="*/ 8 h 24"/>
                  <a:gd name="T2" fmla="*/ 24 w 24"/>
                  <a:gd name="T3" fmla="*/ 8 h 24"/>
                  <a:gd name="T4" fmla="*/ 16 w 24"/>
                  <a:gd name="T5" fmla="*/ 24 h 24"/>
                  <a:gd name="T6" fmla="*/ 0 w 24"/>
                  <a:gd name="T7" fmla="*/ 16 h 24"/>
                  <a:gd name="T8" fmla="*/ 8 w 24"/>
                  <a:gd name="T9" fmla="*/ 0 h 24"/>
                  <a:gd name="T10" fmla="*/ 24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8"/>
                    </a:moveTo>
                    <a:lnTo>
                      <a:pt x="24" y="8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13" name="Freeform 399"/>
              <p:cNvSpPr>
                <a:spLocks/>
              </p:cNvSpPr>
              <p:nvPr/>
            </p:nvSpPr>
            <p:spPr bwMode="auto">
              <a:xfrm>
                <a:off x="5408" y="2480"/>
                <a:ext cx="24" cy="24"/>
              </a:xfrm>
              <a:custGeom>
                <a:avLst/>
                <a:gdLst>
                  <a:gd name="T0" fmla="*/ 24 w 24"/>
                  <a:gd name="T1" fmla="*/ 8 h 24"/>
                  <a:gd name="T2" fmla="*/ 16 w 24"/>
                  <a:gd name="T3" fmla="*/ 16 h 24"/>
                  <a:gd name="T4" fmla="*/ 8 w 24"/>
                  <a:gd name="T5" fmla="*/ 24 h 24"/>
                  <a:gd name="T6" fmla="*/ 0 w 24"/>
                  <a:gd name="T7" fmla="*/ 16 h 24"/>
                  <a:gd name="T8" fmla="*/ 8 w 24"/>
                  <a:gd name="T9" fmla="*/ 0 h 24"/>
                  <a:gd name="T10" fmla="*/ 24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8"/>
                    </a:moveTo>
                    <a:lnTo>
                      <a:pt x="16" y="16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14" name="Freeform 400"/>
              <p:cNvSpPr>
                <a:spLocks/>
              </p:cNvSpPr>
              <p:nvPr/>
            </p:nvSpPr>
            <p:spPr bwMode="auto">
              <a:xfrm>
                <a:off x="5400" y="2488"/>
                <a:ext cx="16" cy="24"/>
              </a:xfrm>
              <a:custGeom>
                <a:avLst/>
                <a:gdLst>
                  <a:gd name="T0" fmla="*/ 16 w 16"/>
                  <a:gd name="T1" fmla="*/ 16 h 24"/>
                  <a:gd name="T2" fmla="*/ 16 w 16"/>
                  <a:gd name="T3" fmla="*/ 16 h 24"/>
                  <a:gd name="T4" fmla="*/ 0 w 16"/>
                  <a:gd name="T5" fmla="*/ 24 h 24"/>
                  <a:gd name="T6" fmla="*/ 0 w 16"/>
                  <a:gd name="T7" fmla="*/ 8 h 24"/>
                  <a:gd name="T8" fmla="*/ 8 w 16"/>
                  <a:gd name="T9" fmla="*/ 0 h 24"/>
                  <a:gd name="T10" fmla="*/ 16 w 16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16" y="16"/>
                    </a:moveTo>
                    <a:lnTo>
                      <a:pt x="16" y="16"/>
                    </a:lnTo>
                    <a:lnTo>
                      <a:pt x="0" y="24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15" name="Freeform 401"/>
              <p:cNvSpPr>
                <a:spLocks/>
              </p:cNvSpPr>
              <p:nvPr/>
            </p:nvSpPr>
            <p:spPr bwMode="auto">
              <a:xfrm>
                <a:off x="5392" y="2496"/>
                <a:ext cx="8" cy="16"/>
              </a:xfrm>
              <a:custGeom>
                <a:avLst/>
                <a:gdLst>
                  <a:gd name="T0" fmla="*/ 8 w 8"/>
                  <a:gd name="T1" fmla="*/ 16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16" name="Freeform 402"/>
              <p:cNvSpPr>
                <a:spLocks/>
              </p:cNvSpPr>
              <p:nvPr/>
            </p:nvSpPr>
            <p:spPr bwMode="auto">
              <a:xfrm>
                <a:off x="5384" y="2496"/>
                <a:ext cx="8" cy="16"/>
              </a:xfrm>
              <a:custGeom>
                <a:avLst/>
                <a:gdLst>
                  <a:gd name="T0" fmla="*/ 8 w 8"/>
                  <a:gd name="T1" fmla="*/ 16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17" name="Freeform 403"/>
              <p:cNvSpPr>
                <a:spLocks/>
              </p:cNvSpPr>
              <p:nvPr/>
            </p:nvSpPr>
            <p:spPr bwMode="auto">
              <a:xfrm>
                <a:off x="5376" y="2496"/>
                <a:ext cx="8" cy="16"/>
              </a:xfrm>
              <a:custGeom>
                <a:avLst/>
                <a:gdLst>
                  <a:gd name="T0" fmla="*/ 8 w 8"/>
                  <a:gd name="T1" fmla="*/ 16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18" name="Freeform 404"/>
              <p:cNvSpPr>
                <a:spLocks/>
              </p:cNvSpPr>
              <p:nvPr/>
            </p:nvSpPr>
            <p:spPr bwMode="auto">
              <a:xfrm>
                <a:off x="5368" y="2496"/>
                <a:ext cx="8" cy="16"/>
              </a:xfrm>
              <a:custGeom>
                <a:avLst/>
                <a:gdLst>
                  <a:gd name="T0" fmla="*/ 8 w 8"/>
                  <a:gd name="T1" fmla="*/ 0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0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19" name="Freeform 405"/>
              <p:cNvSpPr>
                <a:spLocks/>
              </p:cNvSpPr>
              <p:nvPr/>
            </p:nvSpPr>
            <p:spPr bwMode="auto">
              <a:xfrm>
                <a:off x="5360" y="2496"/>
                <a:ext cx="8" cy="16"/>
              </a:xfrm>
              <a:custGeom>
                <a:avLst/>
                <a:gdLst>
                  <a:gd name="T0" fmla="*/ 8 w 8"/>
                  <a:gd name="T1" fmla="*/ 0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0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20" name="Freeform 406"/>
              <p:cNvSpPr>
                <a:spLocks/>
              </p:cNvSpPr>
              <p:nvPr/>
            </p:nvSpPr>
            <p:spPr bwMode="auto">
              <a:xfrm>
                <a:off x="5352" y="2496"/>
                <a:ext cx="8" cy="16"/>
              </a:xfrm>
              <a:custGeom>
                <a:avLst/>
                <a:gdLst>
                  <a:gd name="T0" fmla="*/ 8 w 8"/>
                  <a:gd name="T1" fmla="*/ 0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0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21" name="Freeform 407"/>
              <p:cNvSpPr>
                <a:spLocks/>
              </p:cNvSpPr>
              <p:nvPr/>
            </p:nvSpPr>
            <p:spPr bwMode="auto">
              <a:xfrm>
                <a:off x="5344" y="2496"/>
                <a:ext cx="8" cy="16"/>
              </a:xfrm>
              <a:custGeom>
                <a:avLst/>
                <a:gdLst>
                  <a:gd name="T0" fmla="*/ 8 w 8"/>
                  <a:gd name="T1" fmla="*/ 16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22" name="Freeform 408"/>
              <p:cNvSpPr>
                <a:spLocks/>
              </p:cNvSpPr>
              <p:nvPr/>
            </p:nvSpPr>
            <p:spPr bwMode="auto">
              <a:xfrm>
                <a:off x="5336" y="2496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8 w 16"/>
                  <a:gd name="T3" fmla="*/ 16 h 16"/>
                  <a:gd name="T4" fmla="*/ 0 w 16"/>
                  <a:gd name="T5" fmla="*/ 16 h 16"/>
                  <a:gd name="T6" fmla="*/ 8 w 16"/>
                  <a:gd name="T7" fmla="*/ 0 h 16"/>
                  <a:gd name="T8" fmla="*/ 16 w 16"/>
                  <a:gd name="T9" fmla="*/ 0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23" name="Freeform 409"/>
              <p:cNvSpPr>
                <a:spLocks/>
              </p:cNvSpPr>
              <p:nvPr/>
            </p:nvSpPr>
            <p:spPr bwMode="auto">
              <a:xfrm>
                <a:off x="5328" y="2496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8 w 16"/>
                  <a:gd name="T3" fmla="*/ 16 h 16"/>
                  <a:gd name="T4" fmla="*/ 0 w 16"/>
                  <a:gd name="T5" fmla="*/ 16 h 16"/>
                  <a:gd name="T6" fmla="*/ 0 w 16"/>
                  <a:gd name="T7" fmla="*/ 0 h 16"/>
                  <a:gd name="T8" fmla="*/ 16 w 16"/>
                  <a:gd name="T9" fmla="*/ 0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24" name="Line 410"/>
              <p:cNvSpPr>
                <a:spLocks noChangeShapeType="1"/>
              </p:cNvSpPr>
              <p:nvPr/>
            </p:nvSpPr>
            <p:spPr bwMode="auto">
              <a:xfrm>
                <a:off x="5088" y="728"/>
                <a:ext cx="1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25" name="Freeform 411"/>
              <p:cNvSpPr>
                <a:spLocks/>
              </p:cNvSpPr>
              <p:nvPr/>
            </p:nvSpPr>
            <p:spPr bwMode="auto">
              <a:xfrm>
                <a:off x="3264" y="3744"/>
                <a:ext cx="336" cy="200"/>
              </a:xfrm>
              <a:custGeom>
                <a:avLst/>
                <a:gdLst>
                  <a:gd name="T0" fmla="*/ 0 w 336"/>
                  <a:gd name="T1" fmla="*/ 104 h 200"/>
                  <a:gd name="T2" fmla="*/ 8 w 336"/>
                  <a:gd name="T3" fmla="*/ 136 h 200"/>
                  <a:gd name="T4" fmla="*/ 16 w 336"/>
                  <a:gd name="T5" fmla="*/ 136 h 200"/>
                  <a:gd name="T6" fmla="*/ 24 w 336"/>
                  <a:gd name="T7" fmla="*/ 104 h 200"/>
                  <a:gd name="T8" fmla="*/ 24 w 336"/>
                  <a:gd name="T9" fmla="*/ 152 h 200"/>
                  <a:gd name="T10" fmla="*/ 32 w 336"/>
                  <a:gd name="T11" fmla="*/ 112 h 200"/>
                  <a:gd name="T12" fmla="*/ 40 w 336"/>
                  <a:gd name="T13" fmla="*/ 40 h 200"/>
                  <a:gd name="T14" fmla="*/ 48 w 336"/>
                  <a:gd name="T15" fmla="*/ 96 h 200"/>
                  <a:gd name="T16" fmla="*/ 48 w 336"/>
                  <a:gd name="T17" fmla="*/ 80 h 200"/>
                  <a:gd name="T18" fmla="*/ 56 w 336"/>
                  <a:gd name="T19" fmla="*/ 144 h 200"/>
                  <a:gd name="T20" fmla="*/ 64 w 336"/>
                  <a:gd name="T21" fmla="*/ 152 h 200"/>
                  <a:gd name="T22" fmla="*/ 72 w 336"/>
                  <a:gd name="T23" fmla="*/ 152 h 200"/>
                  <a:gd name="T24" fmla="*/ 72 w 336"/>
                  <a:gd name="T25" fmla="*/ 48 h 200"/>
                  <a:gd name="T26" fmla="*/ 80 w 336"/>
                  <a:gd name="T27" fmla="*/ 80 h 200"/>
                  <a:gd name="T28" fmla="*/ 88 w 336"/>
                  <a:gd name="T29" fmla="*/ 0 h 200"/>
                  <a:gd name="T30" fmla="*/ 96 w 336"/>
                  <a:gd name="T31" fmla="*/ 128 h 200"/>
                  <a:gd name="T32" fmla="*/ 96 w 336"/>
                  <a:gd name="T33" fmla="*/ 160 h 200"/>
                  <a:gd name="T34" fmla="*/ 104 w 336"/>
                  <a:gd name="T35" fmla="*/ 72 h 200"/>
                  <a:gd name="T36" fmla="*/ 112 w 336"/>
                  <a:gd name="T37" fmla="*/ 128 h 200"/>
                  <a:gd name="T38" fmla="*/ 112 w 336"/>
                  <a:gd name="T39" fmla="*/ 160 h 200"/>
                  <a:gd name="T40" fmla="*/ 120 w 336"/>
                  <a:gd name="T41" fmla="*/ 80 h 200"/>
                  <a:gd name="T42" fmla="*/ 128 w 336"/>
                  <a:gd name="T43" fmla="*/ 128 h 200"/>
                  <a:gd name="T44" fmla="*/ 136 w 336"/>
                  <a:gd name="T45" fmla="*/ 160 h 200"/>
                  <a:gd name="T46" fmla="*/ 144 w 336"/>
                  <a:gd name="T47" fmla="*/ 120 h 200"/>
                  <a:gd name="T48" fmla="*/ 144 w 336"/>
                  <a:gd name="T49" fmla="*/ 120 h 200"/>
                  <a:gd name="T50" fmla="*/ 152 w 336"/>
                  <a:gd name="T51" fmla="*/ 16 h 200"/>
                  <a:gd name="T52" fmla="*/ 160 w 336"/>
                  <a:gd name="T53" fmla="*/ 64 h 200"/>
                  <a:gd name="T54" fmla="*/ 160 w 336"/>
                  <a:gd name="T55" fmla="*/ 104 h 200"/>
                  <a:gd name="T56" fmla="*/ 168 w 336"/>
                  <a:gd name="T57" fmla="*/ 128 h 200"/>
                  <a:gd name="T58" fmla="*/ 176 w 336"/>
                  <a:gd name="T59" fmla="*/ 32 h 200"/>
                  <a:gd name="T60" fmla="*/ 184 w 336"/>
                  <a:gd name="T61" fmla="*/ 120 h 200"/>
                  <a:gd name="T62" fmla="*/ 184 w 336"/>
                  <a:gd name="T63" fmla="*/ 96 h 200"/>
                  <a:gd name="T64" fmla="*/ 192 w 336"/>
                  <a:gd name="T65" fmla="*/ 144 h 200"/>
                  <a:gd name="T66" fmla="*/ 200 w 336"/>
                  <a:gd name="T67" fmla="*/ 32 h 200"/>
                  <a:gd name="T68" fmla="*/ 200 w 336"/>
                  <a:gd name="T69" fmla="*/ 112 h 200"/>
                  <a:gd name="T70" fmla="*/ 208 w 336"/>
                  <a:gd name="T71" fmla="*/ 56 h 200"/>
                  <a:gd name="T72" fmla="*/ 216 w 336"/>
                  <a:gd name="T73" fmla="*/ 96 h 200"/>
                  <a:gd name="T74" fmla="*/ 224 w 336"/>
                  <a:gd name="T75" fmla="*/ 96 h 200"/>
                  <a:gd name="T76" fmla="*/ 224 w 336"/>
                  <a:gd name="T77" fmla="*/ 56 h 200"/>
                  <a:gd name="T78" fmla="*/ 232 w 336"/>
                  <a:gd name="T79" fmla="*/ 120 h 200"/>
                  <a:gd name="T80" fmla="*/ 240 w 336"/>
                  <a:gd name="T81" fmla="*/ 96 h 200"/>
                  <a:gd name="T82" fmla="*/ 248 w 336"/>
                  <a:gd name="T83" fmla="*/ 40 h 200"/>
                  <a:gd name="T84" fmla="*/ 248 w 336"/>
                  <a:gd name="T85" fmla="*/ 80 h 200"/>
                  <a:gd name="T86" fmla="*/ 256 w 336"/>
                  <a:gd name="T87" fmla="*/ 160 h 200"/>
                  <a:gd name="T88" fmla="*/ 264 w 336"/>
                  <a:gd name="T89" fmla="*/ 24 h 200"/>
                  <a:gd name="T90" fmla="*/ 272 w 336"/>
                  <a:gd name="T91" fmla="*/ 96 h 200"/>
                  <a:gd name="T92" fmla="*/ 272 w 336"/>
                  <a:gd name="T93" fmla="*/ 80 h 200"/>
                  <a:gd name="T94" fmla="*/ 280 w 336"/>
                  <a:gd name="T95" fmla="*/ 136 h 200"/>
                  <a:gd name="T96" fmla="*/ 288 w 336"/>
                  <a:gd name="T97" fmla="*/ 96 h 200"/>
                  <a:gd name="T98" fmla="*/ 296 w 336"/>
                  <a:gd name="T99" fmla="*/ 80 h 200"/>
                  <a:gd name="T100" fmla="*/ 296 w 336"/>
                  <a:gd name="T101" fmla="*/ 184 h 200"/>
                  <a:gd name="T102" fmla="*/ 304 w 336"/>
                  <a:gd name="T103" fmla="*/ 120 h 200"/>
                  <a:gd name="T104" fmla="*/ 312 w 336"/>
                  <a:gd name="T105" fmla="*/ 128 h 200"/>
                  <a:gd name="T106" fmla="*/ 320 w 336"/>
                  <a:gd name="T107" fmla="*/ 88 h 200"/>
                  <a:gd name="T108" fmla="*/ 320 w 336"/>
                  <a:gd name="T109" fmla="*/ 64 h 200"/>
                  <a:gd name="T110" fmla="*/ 328 w 336"/>
                  <a:gd name="T111" fmla="*/ 168 h 20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36"/>
                  <a:gd name="T169" fmla="*/ 0 h 200"/>
                  <a:gd name="T170" fmla="*/ 336 w 336"/>
                  <a:gd name="T171" fmla="*/ 200 h 20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36" h="200">
                    <a:moveTo>
                      <a:pt x="0" y="112"/>
                    </a:moveTo>
                    <a:lnTo>
                      <a:pt x="0" y="144"/>
                    </a:lnTo>
                    <a:lnTo>
                      <a:pt x="0" y="136"/>
                    </a:lnTo>
                    <a:lnTo>
                      <a:pt x="0" y="104"/>
                    </a:lnTo>
                    <a:lnTo>
                      <a:pt x="8" y="64"/>
                    </a:lnTo>
                    <a:lnTo>
                      <a:pt x="8" y="128"/>
                    </a:lnTo>
                    <a:lnTo>
                      <a:pt x="8" y="48"/>
                    </a:lnTo>
                    <a:lnTo>
                      <a:pt x="8" y="136"/>
                    </a:lnTo>
                    <a:lnTo>
                      <a:pt x="8" y="80"/>
                    </a:lnTo>
                    <a:lnTo>
                      <a:pt x="16" y="160"/>
                    </a:lnTo>
                    <a:lnTo>
                      <a:pt x="16" y="136"/>
                    </a:lnTo>
                    <a:lnTo>
                      <a:pt x="16" y="128"/>
                    </a:lnTo>
                    <a:lnTo>
                      <a:pt x="16" y="96"/>
                    </a:lnTo>
                    <a:lnTo>
                      <a:pt x="16" y="32"/>
                    </a:lnTo>
                    <a:lnTo>
                      <a:pt x="24" y="104"/>
                    </a:lnTo>
                    <a:lnTo>
                      <a:pt x="24" y="120"/>
                    </a:lnTo>
                    <a:lnTo>
                      <a:pt x="24" y="88"/>
                    </a:lnTo>
                    <a:lnTo>
                      <a:pt x="24" y="152"/>
                    </a:lnTo>
                    <a:lnTo>
                      <a:pt x="24" y="112"/>
                    </a:lnTo>
                    <a:lnTo>
                      <a:pt x="32" y="88"/>
                    </a:lnTo>
                    <a:lnTo>
                      <a:pt x="32" y="120"/>
                    </a:lnTo>
                    <a:lnTo>
                      <a:pt x="32" y="112"/>
                    </a:lnTo>
                    <a:lnTo>
                      <a:pt x="32" y="96"/>
                    </a:lnTo>
                    <a:lnTo>
                      <a:pt x="40" y="88"/>
                    </a:lnTo>
                    <a:lnTo>
                      <a:pt x="40" y="40"/>
                    </a:lnTo>
                    <a:lnTo>
                      <a:pt x="40" y="32"/>
                    </a:lnTo>
                    <a:lnTo>
                      <a:pt x="40" y="80"/>
                    </a:lnTo>
                    <a:lnTo>
                      <a:pt x="40" y="160"/>
                    </a:lnTo>
                    <a:lnTo>
                      <a:pt x="48" y="96"/>
                    </a:lnTo>
                    <a:lnTo>
                      <a:pt x="48" y="128"/>
                    </a:lnTo>
                    <a:lnTo>
                      <a:pt x="48" y="144"/>
                    </a:lnTo>
                    <a:lnTo>
                      <a:pt x="48" y="80"/>
                    </a:lnTo>
                    <a:lnTo>
                      <a:pt x="56" y="88"/>
                    </a:lnTo>
                    <a:lnTo>
                      <a:pt x="56" y="112"/>
                    </a:lnTo>
                    <a:lnTo>
                      <a:pt x="56" y="120"/>
                    </a:lnTo>
                    <a:lnTo>
                      <a:pt x="56" y="144"/>
                    </a:lnTo>
                    <a:lnTo>
                      <a:pt x="56" y="176"/>
                    </a:lnTo>
                    <a:lnTo>
                      <a:pt x="64" y="168"/>
                    </a:lnTo>
                    <a:lnTo>
                      <a:pt x="64" y="152"/>
                    </a:lnTo>
                    <a:lnTo>
                      <a:pt x="64" y="120"/>
                    </a:lnTo>
                    <a:lnTo>
                      <a:pt x="64" y="96"/>
                    </a:lnTo>
                    <a:lnTo>
                      <a:pt x="72" y="152"/>
                    </a:lnTo>
                    <a:lnTo>
                      <a:pt x="72" y="80"/>
                    </a:lnTo>
                    <a:lnTo>
                      <a:pt x="72" y="88"/>
                    </a:lnTo>
                    <a:lnTo>
                      <a:pt x="72" y="48"/>
                    </a:lnTo>
                    <a:lnTo>
                      <a:pt x="72" y="128"/>
                    </a:lnTo>
                    <a:lnTo>
                      <a:pt x="80" y="104"/>
                    </a:lnTo>
                    <a:lnTo>
                      <a:pt x="80" y="128"/>
                    </a:lnTo>
                    <a:lnTo>
                      <a:pt x="80" y="80"/>
                    </a:lnTo>
                    <a:lnTo>
                      <a:pt x="80" y="64"/>
                    </a:lnTo>
                    <a:lnTo>
                      <a:pt x="88" y="88"/>
                    </a:lnTo>
                    <a:lnTo>
                      <a:pt x="88" y="0"/>
                    </a:lnTo>
                    <a:lnTo>
                      <a:pt x="88" y="112"/>
                    </a:lnTo>
                    <a:lnTo>
                      <a:pt x="88" y="88"/>
                    </a:lnTo>
                    <a:lnTo>
                      <a:pt x="88" y="184"/>
                    </a:lnTo>
                    <a:lnTo>
                      <a:pt x="96" y="128"/>
                    </a:lnTo>
                    <a:lnTo>
                      <a:pt x="96" y="176"/>
                    </a:lnTo>
                    <a:lnTo>
                      <a:pt x="96" y="112"/>
                    </a:lnTo>
                    <a:lnTo>
                      <a:pt x="96" y="160"/>
                    </a:lnTo>
                    <a:lnTo>
                      <a:pt x="96" y="128"/>
                    </a:lnTo>
                    <a:lnTo>
                      <a:pt x="104" y="144"/>
                    </a:lnTo>
                    <a:lnTo>
                      <a:pt x="104" y="112"/>
                    </a:lnTo>
                    <a:lnTo>
                      <a:pt x="104" y="72"/>
                    </a:lnTo>
                    <a:lnTo>
                      <a:pt x="104" y="48"/>
                    </a:lnTo>
                    <a:lnTo>
                      <a:pt x="104" y="88"/>
                    </a:lnTo>
                    <a:lnTo>
                      <a:pt x="112" y="128"/>
                    </a:lnTo>
                    <a:lnTo>
                      <a:pt x="112" y="96"/>
                    </a:lnTo>
                    <a:lnTo>
                      <a:pt x="112" y="136"/>
                    </a:lnTo>
                    <a:lnTo>
                      <a:pt x="112" y="144"/>
                    </a:lnTo>
                    <a:lnTo>
                      <a:pt x="112" y="160"/>
                    </a:lnTo>
                    <a:lnTo>
                      <a:pt x="120" y="184"/>
                    </a:lnTo>
                    <a:lnTo>
                      <a:pt x="120" y="112"/>
                    </a:lnTo>
                    <a:lnTo>
                      <a:pt x="120" y="80"/>
                    </a:lnTo>
                    <a:lnTo>
                      <a:pt x="120" y="96"/>
                    </a:lnTo>
                    <a:lnTo>
                      <a:pt x="128" y="104"/>
                    </a:lnTo>
                    <a:lnTo>
                      <a:pt x="128" y="128"/>
                    </a:lnTo>
                    <a:lnTo>
                      <a:pt x="128" y="32"/>
                    </a:lnTo>
                    <a:lnTo>
                      <a:pt x="128" y="112"/>
                    </a:lnTo>
                    <a:lnTo>
                      <a:pt x="136" y="160"/>
                    </a:lnTo>
                    <a:lnTo>
                      <a:pt x="136" y="120"/>
                    </a:lnTo>
                    <a:lnTo>
                      <a:pt x="136" y="128"/>
                    </a:lnTo>
                    <a:lnTo>
                      <a:pt x="136" y="112"/>
                    </a:lnTo>
                    <a:lnTo>
                      <a:pt x="144" y="120"/>
                    </a:lnTo>
                    <a:lnTo>
                      <a:pt x="144" y="136"/>
                    </a:lnTo>
                    <a:lnTo>
                      <a:pt x="144" y="176"/>
                    </a:lnTo>
                    <a:lnTo>
                      <a:pt x="144" y="120"/>
                    </a:lnTo>
                    <a:lnTo>
                      <a:pt x="144" y="168"/>
                    </a:lnTo>
                    <a:lnTo>
                      <a:pt x="152" y="112"/>
                    </a:lnTo>
                    <a:lnTo>
                      <a:pt x="152" y="72"/>
                    </a:lnTo>
                    <a:lnTo>
                      <a:pt x="152" y="16"/>
                    </a:lnTo>
                    <a:lnTo>
                      <a:pt x="152" y="88"/>
                    </a:lnTo>
                    <a:lnTo>
                      <a:pt x="160" y="64"/>
                    </a:lnTo>
                    <a:lnTo>
                      <a:pt x="160" y="88"/>
                    </a:lnTo>
                    <a:lnTo>
                      <a:pt x="160" y="56"/>
                    </a:lnTo>
                    <a:lnTo>
                      <a:pt x="160" y="112"/>
                    </a:lnTo>
                    <a:lnTo>
                      <a:pt x="160" y="104"/>
                    </a:lnTo>
                    <a:lnTo>
                      <a:pt x="168" y="128"/>
                    </a:lnTo>
                    <a:lnTo>
                      <a:pt x="168" y="136"/>
                    </a:lnTo>
                    <a:lnTo>
                      <a:pt x="168" y="128"/>
                    </a:lnTo>
                    <a:lnTo>
                      <a:pt x="168" y="72"/>
                    </a:lnTo>
                    <a:lnTo>
                      <a:pt x="168" y="104"/>
                    </a:lnTo>
                    <a:lnTo>
                      <a:pt x="176" y="176"/>
                    </a:lnTo>
                    <a:lnTo>
                      <a:pt x="176" y="32"/>
                    </a:lnTo>
                    <a:lnTo>
                      <a:pt x="176" y="80"/>
                    </a:lnTo>
                    <a:lnTo>
                      <a:pt x="176" y="168"/>
                    </a:lnTo>
                    <a:lnTo>
                      <a:pt x="184" y="120"/>
                    </a:lnTo>
                    <a:lnTo>
                      <a:pt x="184" y="96"/>
                    </a:lnTo>
                    <a:lnTo>
                      <a:pt x="184" y="136"/>
                    </a:lnTo>
                    <a:lnTo>
                      <a:pt x="184" y="112"/>
                    </a:lnTo>
                    <a:lnTo>
                      <a:pt x="184" y="96"/>
                    </a:lnTo>
                    <a:lnTo>
                      <a:pt x="192" y="64"/>
                    </a:lnTo>
                    <a:lnTo>
                      <a:pt x="192" y="160"/>
                    </a:lnTo>
                    <a:lnTo>
                      <a:pt x="192" y="144"/>
                    </a:lnTo>
                    <a:lnTo>
                      <a:pt x="192" y="128"/>
                    </a:lnTo>
                    <a:lnTo>
                      <a:pt x="192" y="96"/>
                    </a:lnTo>
                    <a:lnTo>
                      <a:pt x="200" y="56"/>
                    </a:lnTo>
                    <a:lnTo>
                      <a:pt x="200" y="32"/>
                    </a:lnTo>
                    <a:lnTo>
                      <a:pt x="200" y="80"/>
                    </a:lnTo>
                    <a:lnTo>
                      <a:pt x="200" y="72"/>
                    </a:lnTo>
                    <a:lnTo>
                      <a:pt x="200" y="112"/>
                    </a:lnTo>
                    <a:lnTo>
                      <a:pt x="208" y="112"/>
                    </a:lnTo>
                    <a:lnTo>
                      <a:pt x="208" y="136"/>
                    </a:lnTo>
                    <a:lnTo>
                      <a:pt x="208" y="88"/>
                    </a:lnTo>
                    <a:lnTo>
                      <a:pt x="208" y="56"/>
                    </a:lnTo>
                    <a:lnTo>
                      <a:pt x="216" y="56"/>
                    </a:lnTo>
                    <a:lnTo>
                      <a:pt x="216" y="120"/>
                    </a:lnTo>
                    <a:lnTo>
                      <a:pt x="216" y="96"/>
                    </a:lnTo>
                    <a:lnTo>
                      <a:pt x="216" y="80"/>
                    </a:lnTo>
                    <a:lnTo>
                      <a:pt x="216" y="128"/>
                    </a:lnTo>
                    <a:lnTo>
                      <a:pt x="224" y="96"/>
                    </a:lnTo>
                    <a:lnTo>
                      <a:pt x="224" y="88"/>
                    </a:lnTo>
                    <a:lnTo>
                      <a:pt x="224" y="128"/>
                    </a:lnTo>
                    <a:lnTo>
                      <a:pt x="224" y="56"/>
                    </a:lnTo>
                    <a:lnTo>
                      <a:pt x="232" y="72"/>
                    </a:lnTo>
                    <a:lnTo>
                      <a:pt x="232" y="200"/>
                    </a:lnTo>
                    <a:lnTo>
                      <a:pt x="232" y="152"/>
                    </a:lnTo>
                    <a:lnTo>
                      <a:pt x="232" y="120"/>
                    </a:lnTo>
                    <a:lnTo>
                      <a:pt x="240" y="184"/>
                    </a:lnTo>
                    <a:lnTo>
                      <a:pt x="240" y="48"/>
                    </a:lnTo>
                    <a:lnTo>
                      <a:pt x="240" y="96"/>
                    </a:lnTo>
                    <a:lnTo>
                      <a:pt x="240" y="80"/>
                    </a:lnTo>
                    <a:lnTo>
                      <a:pt x="240" y="152"/>
                    </a:lnTo>
                    <a:lnTo>
                      <a:pt x="248" y="96"/>
                    </a:lnTo>
                    <a:lnTo>
                      <a:pt x="248" y="40"/>
                    </a:lnTo>
                    <a:lnTo>
                      <a:pt x="248" y="80"/>
                    </a:lnTo>
                    <a:lnTo>
                      <a:pt x="248" y="72"/>
                    </a:lnTo>
                    <a:lnTo>
                      <a:pt x="248" y="80"/>
                    </a:lnTo>
                    <a:lnTo>
                      <a:pt x="256" y="104"/>
                    </a:lnTo>
                    <a:lnTo>
                      <a:pt x="256" y="152"/>
                    </a:lnTo>
                    <a:lnTo>
                      <a:pt x="256" y="24"/>
                    </a:lnTo>
                    <a:lnTo>
                      <a:pt x="256" y="160"/>
                    </a:lnTo>
                    <a:lnTo>
                      <a:pt x="256" y="88"/>
                    </a:lnTo>
                    <a:lnTo>
                      <a:pt x="264" y="88"/>
                    </a:lnTo>
                    <a:lnTo>
                      <a:pt x="264" y="24"/>
                    </a:lnTo>
                    <a:lnTo>
                      <a:pt x="264" y="120"/>
                    </a:lnTo>
                    <a:lnTo>
                      <a:pt x="264" y="48"/>
                    </a:lnTo>
                    <a:lnTo>
                      <a:pt x="272" y="128"/>
                    </a:lnTo>
                    <a:lnTo>
                      <a:pt x="272" y="96"/>
                    </a:lnTo>
                    <a:lnTo>
                      <a:pt x="272" y="80"/>
                    </a:lnTo>
                    <a:lnTo>
                      <a:pt x="272" y="144"/>
                    </a:lnTo>
                    <a:lnTo>
                      <a:pt x="272" y="80"/>
                    </a:lnTo>
                    <a:lnTo>
                      <a:pt x="280" y="40"/>
                    </a:lnTo>
                    <a:lnTo>
                      <a:pt x="280" y="104"/>
                    </a:lnTo>
                    <a:lnTo>
                      <a:pt x="280" y="8"/>
                    </a:lnTo>
                    <a:lnTo>
                      <a:pt x="280" y="136"/>
                    </a:lnTo>
                    <a:lnTo>
                      <a:pt x="280" y="0"/>
                    </a:lnTo>
                    <a:lnTo>
                      <a:pt x="288" y="104"/>
                    </a:lnTo>
                    <a:lnTo>
                      <a:pt x="288" y="96"/>
                    </a:lnTo>
                    <a:lnTo>
                      <a:pt x="288" y="144"/>
                    </a:lnTo>
                    <a:lnTo>
                      <a:pt x="288" y="184"/>
                    </a:lnTo>
                    <a:lnTo>
                      <a:pt x="288" y="120"/>
                    </a:lnTo>
                    <a:lnTo>
                      <a:pt x="296" y="80"/>
                    </a:lnTo>
                    <a:lnTo>
                      <a:pt x="296" y="72"/>
                    </a:lnTo>
                    <a:lnTo>
                      <a:pt x="296" y="168"/>
                    </a:lnTo>
                    <a:lnTo>
                      <a:pt x="296" y="184"/>
                    </a:lnTo>
                    <a:lnTo>
                      <a:pt x="296" y="120"/>
                    </a:lnTo>
                    <a:lnTo>
                      <a:pt x="304" y="104"/>
                    </a:lnTo>
                    <a:lnTo>
                      <a:pt x="304" y="8"/>
                    </a:lnTo>
                    <a:lnTo>
                      <a:pt x="304" y="120"/>
                    </a:lnTo>
                    <a:lnTo>
                      <a:pt x="304" y="96"/>
                    </a:lnTo>
                    <a:lnTo>
                      <a:pt x="312" y="72"/>
                    </a:lnTo>
                    <a:lnTo>
                      <a:pt x="312" y="128"/>
                    </a:lnTo>
                    <a:lnTo>
                      <a:pt x="312" y="152"/>
                    </a:lnTo>
                    <a:lnTo>
                      <a:pt x="312" y="168"/>
                    </a:lnTo>
                    <a:lnTo>
                      <a:pt x="312" y="64"/>
                    </a:lnTo>
                    <a:lnTo>
                      <a:pt x="320" y="88"/>
                    </a:lnTo>
                    <a:lnTo>
                      <a:pt x="320" y="40"/>
                    </a:lnTo>
                    <a:lnTo>
                      <a:pt x="320" y="120"/>
                    </a:lnTo>
                    <a:lnTo>
                      <a:pt x="320" y="64"/>
                    </a:lnTo>
                    <a:lnTo>
                      <a:pt x="328" y="24"/>
                    </a:lnTo>
                    <a:lnTo>
                      <a:pt x="328" y="80"/>
                    </a:lnTo>
                    <a:lnTo>
                      <a:pt x="328" y="104"/>
                    </a:lnTo>
                    <a:lnTo>
                      <a:pt x="328" y="168"/>
                    </a:lnTo>
                    <a:lnTo>
                      <a:pt x="328" y="56"/>
                    </a:lnTo>
                    <a:lnTo>
                      <a:pt x="336" y="80"/>
                    </a:lnTo>
                    <a:lnTo>
                      <a:pt x="336" y="136"/>
                    </a:lnTo>
                  </a:path>
                </a:pathLst>
              </a:custGeom>
              <a:noFill/>
              <a:ln w="12700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26" name="Freeform 412"/>
              <p:cNvSpPr>
                <a:spLocks/>
              </p:cNvSpPr>
              <p:nvPr/>
            </p:nvSpPr>
            <p:spPr bwMode="auto">
              <a:xfrm>
                <a:off x="4008" y="2728"/>
                <a:ext cx="544" cy="312"/>
              </a:xfrm>
              <a:custGeom>
                <a:avLst/>
                <a:gdLst>
                  <a:gd name="T0" fmla="*/ 0 w 544"/>
                  <a:gd name="T1" fmla="*/ 312 h 312"/>
                  <a:gd name="T2" fmla="*/ 0 w 544"/>
                  <a:gd name="T3" fmla="*/ 312 h 312"/>
                  <a:gd name="T4" fmla="*/ 0 w 544"/>
                  <a:gd name="T5" fmla="*/ 312 h 312"/>
                  <a:gd name="T6" fmla="*/ 16 w 544"/>
                  <a:gd name="T7" fmla="*/ 296 h 312"/>
                  <a:gd name="T8" fmla="*/ 16 w 544"/>
                  <a:gd name="T9" fmla="*/ 296 h 312"/>
                  <a:gd name="T10" fmla="*/ 24 w 544"/>
                  <a:gd name="T11" fmla="*/ 280 h 312"/>
                  <a:gd name="T12" fmla="*/ 24 w 544"/>
                  <a:gd name="T13" fmla="*/ 280 h 312"/>
                  <a:gd name="T14" fmla="*/ 40 w 544"/>
                  <a:gd name="T15" fmla="*/ 264 h 312"/>
                  <a:gd name="T16" fmla="*/ 40 w 544"/>
                  <a:gd name="T17" fmla="*/ 264 h 312"/>
                  <a:gd name="T18" fmla="*/ 48 w 544"/>
                  <a:gd name="T19" fmla="*/ 248 h 312"/>
                  <a:gd name="T20" fmla="*/ 48 w 544"/>
                  <a:gd name="T21" fmla="*/ 248 h 312"/>
                  <a:gd name="T22" fmla="*/ 64 w 544"/>
                  <a:gd name="T23" fmla="*/ 232 h 312"/>
                  <a:gd name="T24" fmla="*/ 64 w 544"/>
                  <a:gd name="T25" fmla="*/ 232 h 312"/>
                  <a:gd name="T26" fmla="*/ 72 w 544"/>
                  <a:gd name="T27" fmla="*/ 216 h 312"/>
                  <a:gd name="T28" fmla="*/ 72 w 544"/>
                  <a:gd name="T29" fmla="*/ 216 h 312"/>
                  <a:gd name="T30" fmla="*/ 88 w 544"/>
                  <a:gd name="T31" fmla="*/ 200 h 312"/>
                  <a:gd name="T32" fmla="*/ 88 w 544"/>
                  <a:gd name="T33" fmla="*/ 200 h 312"/>
                  <a:gd name="T34" fmla="*/ 96 w 544"/>
                  <a:gd name="T35" fmla="*/ 192 h 312"/>
                  <a:gd name="T36" fmla="*/ 96 w 544"/>
                  <a:gd name="T37" fmla="*/ 192 h 312"/>
                  <a:gd name="T38" fmla="*/ 112 w 544"/>
                  <a:gd name="T39" fmla="*/ 176 h 312"/>
                  <a:gd name="T40" fmla="*/ 112 w 544"/>
                  <a:gd name="T41" fmla="*/ 176 h 312"/>
                  <a:gd name="T42" fmla="*/ 128 w 544"/>
                  <a:gd name="T43" fmla="*/ 160 h 312"/>
                  <a:gd name="T44" fmla="*/ 128 w 544"/>
                  <a:gd name="T45" fmla="*/ 160 h 312"/>
                  <a:gd name="T46" fmla="*/ 128 w 544"/>
                  <a:gd name="T47" fmla="*/ 152 h 312"/>
                  <a:gd name="T48" fmla="*/ 128 w 544"/>
                  <a:gd name="T49" fmla="*/ 152 h 312"/>
                  <a:gd name="T50" fmla="*/ 144 w 544"/>
                  <a:gd name="T51" fmla="*/ 144 h 312"/>
                  <a:gd name="T52" fmla="*/ 144 w 544"/>
                  <a:gd name="T53" fmla="*/ 144 h 312"/>
                  <a:gd name="T54" fmla="*/ 168 w 544"/>
                  <a:gd name="T55" fmla="*/ 120 h 312"/>
                  <a:gd name="T56" fmla="*/ 168 w 544"/>
                  <a:gd name="T57" fmla="*/ 120 h 312"/>
                  <a:gd name="T58" fmla="*/ 184 w 544"/>
                  <a:gd name="T59" fmla="*/ 104 h 312"/>
                  <a:gd name="T60" fmla="*/ 184 w 544"/>
                  <a:gd name="T61" fmla="*/ 104 h 312"/>
                  <a:gd name="T62" fmla="*/ 208 w 544"/>
                  <a:gd name="T63" fmla="*/ 96 h 312"/>
                  <a:gd name="T64" fmla="*/ 208 w 544"/>
                  <a:gd name="T65" fmla="*/ 96 h 312"/>
                  <a:gd name="T66" fmla="*/ 232 w 544"/>
                  <a:gd name="T67" fmla="*/ 80 h 312"/>
                  <a:gd name="T68" fmla="*/ 232 w 544"/>
                  <a:gd name="T69" fmla="*/ 80 h 312"/>
                  <a:gd name="T70" fmla="*/ 248 w 544"/>
                  <a:gd name="T71" fmla="*/ 64 h 312"/>
                  <a:gd name="T72" fmla="*/ 248 w 544"/>
                  <a:gd name="T73" fmla="*/ 64 h 312"/>
                  <a:gd name="T74" fmla="*/ 280 w 544"/>
                  <a:gd name="T75" fmla="*/ 56 h 312"/>
                  <a:gd name="T76" fmla="*/ 280 w 544"/>
                  <a:gd name="T77" fmla="*/ 56 h 312"/>
                  <a:gd name="T78" fmla="*/ 304 w 544"/>
                  <a:gd name="T79" fmla="*/ 48 h 312"/>
                  <a:gd name="T80" fmla="*/ 304 w 544"/>
                  <a:gd name="T81" fmla="*/ 48 h 312"/>
                  <a:gd name="T82" fmla="*/ 328 w 544"/>
                  <a:gd name="T83" fmla="*/ 40 h 312"/>
                  <a:gd name="T84" fmla="*/ 328 w 544"/>
                  <a:gd name="T85" fmla="*/ 40 h 312"/>
                  <a:gd name="T86" fmla="*/ 360 w 544"/>
                  <a:gd name="T87" fmla="*/ 32 h 312"/>
                  <a:gd name="T88" fmla="*/ 360 w 544"/>
                  <a:gd name="T89" fmla="*/ 32 h 312"/>
                  <a:gd name="T90" fmla="*/ 392 w 544"/>
                  <a:gd name="T91" fmla="*/ 24 h 312"/>
                  <a:gd name="T92" fmla="*/ 392 w 544"/>
                  <a:gd name="T93" fmla="*/ 24 h 312"/>
                  <a:gd name="T94" fmla="*/ 448 w 544"/>
                  <a:gd name="T95" fmla="*/ 16 h 312"/>
                  <a:gd name="T96" fmla="*/ 448 w 544"/>
                  <a:gd name="T97" fmla="*/ 16 h 312"/>
                  <a:gd name="T98" fmla="*/ 512 w 544"/>
                  <a:gd name="T99" fmla="*/ 8 h 312"/>
                  <a:gd name="T100" fmla="*/ 512 w 544"/>
                  <a:gd name="T101" fmla="*/ 8 h 312"/>
                  <a:gd name="T102" fmla="*/ 544 w 544"/>
                  <a:gd name="T103" fmla="*/ 0 h 3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44"/>
                  <a:gd name="T157" fmla="*/ 0 h 312"/>
                  <a:gd name="T158" fmla="*/ 544 w 544"/>
                  <a:gd name="T159" fmla="*/ 312 h 31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44" h="312">
                    <a:moveTo>
                      <a:pt x="0" y="312"/>
                    </a:moveTo>
                    <a:lnTo>
                      <a:pt x="0" y="312"/>
                    </a:lnTo>
                    <a:lnTo>
                      <a:pt x="16" y="296"/>
                    </a:lnTo>
                    <a:lnTo>
                      <a:pt x="24" y="280"/>
                    </a:lnTo>
                    <a:lnTo>
                      <a:pt x="40" y="264"/>
                    </a:lnTo>
                    <a:lnTo>
                      <a:pt x="48" y="248"/>
                    </a:lnTo>
                    <a:lnTo>
                      <a:pt x="64" y="232"/>
                    </a:lnTo>
                    <a:lnTo>
                      <a:pt x="72" y="216"/>
                    </a:lnTo>
                    <a:lnTo>
                      <a:pt x="88" y="200"/>
                    </a:lnTo>
                    <a:lnTo>
                      <a:pt x="96" y="192"/>
                    </a:lnTo>
                    <a:lnTo>
                      <a:pt x="112" y="176"/>
                    </a:lnTo>
                    <a:lnTo>
                      <a:pt x="128" y="160"/>
                    </a:lnTo>
                    <a:lnTo>
                      <a:pt x="128" y="152"/>
                    </a:lnTo>
                    <a:lnTo>
                      <a:pt x="144" y="144"/>
                    </a:lnTo>
                    <a:lnTo>
                      <a:pt x="168" y="120"/>
                    </a:lnTo>
                    <a:lnTo>
                      <a:pt x="184" y="104"/>
                    </a:lnTo>
                    <a:lnTo>
                      <a:pt x="208" y="96"/>
                    </a:lnTo>
                    <a:lnTo>
                      <a:pt x="232" y="80"/>
                    </a:lnTo>
                    <a:lnTo>
                      <a:pt x="248" y="64"/>
                    </a:lnTo>
                    <a:lnTo>
                      <a:pt x="280" y="56"/>
                    </a:lnTo>
                    <a:lnTo>
                      <a:pt x="304" y="48"/>
                    </a:lnTo>
                    <a:lnTo>
                      <a:pt x="328" y="40"/>
                    </a:lnTo>
                    <a:lnTo>
                      <a:pt x="360" y="32"/>
                    </a:lnTo>
                    <a:lnTo>
                      <a:pt x="392" y="24"/>
                    </a:lnTo>
                    <a:lnTo>
                      <a:pt x="448" y="16"/>
                    </a:lnTo>
                    <a:lnTo>
                      <a:pt x="512" y="8"/>
                    </a:lnTo>
                    <a:lnTo>
                      <a:pt x="544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27" name="Freeform 413"/>
              <p:cNvSpPr>
                <a:spLocks/>
              </p:cNvSpPr>
              <p:nvPr/>
            </p:nvSpPr>
            <p:spPr bwMode="auto">
              <a:xfrm>
                <a:off x="4504" y="2704"/>
                <a:ext cx="88" cy="64"/>
              </a:xfrm>
              <a:custGeom>
                <a:avLst/>
                <a:gdLst>
                  <a:gd name="T0" fmla="*/ 88 w 88"/>
                  <a:gd name="T1" fmla="*/ 16 h 64"/>
                  <a:gd name="T2" fmla="*/ 8 w 88"/>
                  <a:gd name="T3" fmla="*/ 64 h 64"/>
                  <a:gd name="T4" fmla="*/ 0 w 88"/>
                  <a:gd name="T5" fmla="*/ 0 h 64"/>
                  <a:gd name="T6" fmla="*/ 88 w 88"/>
                  <a:gd name="T7" fmla="*/ 16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8"/>
                  <a:gd name="T13" fmla="*/ 0 h 64"/>
                  <a:gd name="T14" fmla="*/ 88 w 88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8" h="64">
                    <a:moveTo>
                      <a:pt x="88" y="16"/>
                    </a:moveTo>
                    <a:lnTo>
                      <a:pt x="8" y="64"/>
                    </a:lnTo>
                    <a:lnTo>
                      <a:pt x="0" y="0"/>
                    </a:lnTo>
                    <a:lnTo>
                      <a:pt x="8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28" name="Freeform 414"/>
              <p:cNvSpPr>
                <a:spLocks/>
              </p:cNvSpPr>
              <p:nvPr/>
            </p:nvSpPr>
            <p:spPr bwMode="auto">
              <a:xfrm>
                <a:off x="4976" y="1424"/>
                <a:ext cx="64" cy="96"/>
              </a:xfrm>
              <a:custGeom>
                <a:avLst/>
                <a:gdLst>
                  <a:gd name="T0" fmla="*/ 0 w 64"/>
                  <a:gd name="T1" fmla="*/ 96 h 96"/>
                  <a:gd name="T2" fmla="*/ 32 w 64"/>
                  <a:gd name="T3" fmla="*/ 96 h 96"/>
                  <a:gd name="T4" fmla="*/ 64 w 64"/>
                  <a:gd name="T5" fmla="*/ 80 h 96"/>
                  <a:gd name="T6" fmla="*/ 64 w 64"/>
                  <a:gd name="T7" fmla="*/ 80 h 96"/>
                  <a:gd name="T8" fmla="*/ 16 w 64"/>
                  <a:gd name="T9" fmla="*/ 0 h 96"/>
                  <a:gd name="T10" fmla="*/ 16 w 64"/>
                  <a:gd name="T11" fmla="*/ 0 h 96"/>
                  <a:gd name="T12" fmla="*/ 0 w 64"/>
                  <a:gd name="T13" fmla="*/ 96 h 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"/>
                  <a:gd name="T22" fmla="*/ 0 h 96"/>
                  <a:gd name="T23" fmla="*/ 64 w 64"/>
                  <a:gd name="T24" fmla="*/ 96 h 9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" h="96">
                    <a:moveTo>
                      <a:pt x="0" y="96"/>
                    </a:moveTo>
                    <a:lnTo>
                      <a:pt x="32" y="96"/>
                    </a:lnTo>
                    <a:lnTo>
                      <a:pt x="64" y="80"/>
                    </a:lnTo>
                    <a:lnTo>
                      <a:pt x="16" y="0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29" name="Freeform 415"/>
              <p:cNvSpPr>
                <a:spLocks/>
              </p:cNvSpPr>
              <p:nvPr/>
            </p:nvSpPr>
            <p:spPr bwMode="auto">
              <a:xfrm>
                <a:off x="3936" y="1472"/>
                <a:ext cx="1080" cy="1568"/>
              </a:xfrm>
              <a:custGeom>
                <a:avLst/>
                <a:gdLst>
                  <a:gd name="T0" fmla="*/ 1064 w 1080"/>
                  <a:gd name="T1" fmla="*/ 0 h 1568"/>
                  <a:gd name="T2" fmla="*/ 1080 w 1080"/>
                  <a:gd name="T3" fmla="*/ 96 h 1568"/>
                  <a:gd name="T4" fmla="*/ 1080 w 1080"/>
                  <a:gd name="T5" fmla="*/ 96 h 1568"/>
                  <a:gd name="T6" fmla="*/ 1072 w 1080"/>
                  <a:gd name="T7" fmla="*/ 176 h 1568"/>
                  <a:gd name="T8" fmla="*/ 1072 w 1080"/>
                  <a:gd name="T9" fmla="*/ 176 h 1568"/>
                  <a:gd name="T10" fmla="*/ 1064 w 1080"/>
                  <a:gd name="T11" fmla="*/ 256 h 1568"/>
                  <a:gd name="T12" fmla="*/ 1064 w 1080"/>
                  <a:gd name="T13" fmla="*/ 256 h 1568"/>
                  <a:gd name="T14" fmla="*/ 1040 w 1080"/>
                  <a:gd name="T15" fmla="*/ 320 h 1568"/>
                  <a:gd name="T16" fmla="*/ 1040 w 1080"/>
                  <a:gd name="T17" fmla="*/ 320 h 1568"/>
                  <a:gd name="T18" fmla="*/ 1000 w 1080"/>
                  <a:gd name="T19" fmla="*/ 376 h 1568"/>
                  <a:gd name="T20" fmla="*/ 1000 w 1080"/>
                  <a:gd name="T21" fmla="*/ 376 h 1568"/>
                  <a:gd name="T22" fmla="*/ 960 w 1080"/>
                  <a:gd name="T23" fmla="*/ 432 h 1568"/>
                  <a:gd name="T24" fmla="*/ 960 w 1080"/>
                  <a:gd name="T25" fmla="*/ 432 h 1568"/>
                  <a:gd name="T26" fmla="*/ 912 w 1080"/>
                  <a:gd name="T27" fmla="*/ 480 h 1568"/>
                  <a:gd name="T28" fmla="*/ 912 w 1080"/>
                  <a:gd name="T29" fmla="*/ 480 h 1568"/>
                  <a:gd name="T30" fmla="*/ 856 w 1080"/>
                  <a:gd name="T31" fmla="*/ 528 h 1568"/>
                  <a:gd name="T32" fmla="*/ 856 w 1080"/>
                  <a:gd name="T33" fmla="*/ 528 h 1568"/>
                  <a:gd name="T34" fmla="*/ 736 w 1080"/>
                  <a:gd name="T35" fmla="*/ 608 h 1568"/>
                  <a:gd name="T36" fmla="*/ 736 w 1080"/>
                  <a:gd name="T37" fmla="*/ 608 h 1568"/>
                  <a:gd name="T38" fmla="*/ 600 w 1080"/>
                  <a:gd name="T39" fmla="*/ 688 h 1568"/>
                  <a:gd name="T40" fmla="*/ 600 w 1080"/>
                  <a:gd name="T41" fmla="*/ 688 h 1568"/>
                  <a:gd name="T42" fmla="*/ 472 w 1080"/>
                  <a:gd name="T43" fmla="*/ 776 h 1568"/>
                  <a:gd name="T44" fmla="*/ 472 w 1080"/>
                  <a:gd name="T45" fmla="*/ 776 h 1568"/>
                  <a:gd name="T46" fmla="*/ 360 w 1080"/>
                  <a:gd name="T47" fmla="*/ 872 h 1568"/>
                  <a:gd name="T48" fmla="*/ 360 w 1080"/>
                  <a:gd name="T49" fmla="*/ 872 h 1568"/>
                  <a:gd name="T50" fmla="*/ 360 w 1080"/>
                  <a:gd name="T51" fmla="*/ 872 h 1568"/>
                  <a:gd name="T52" fmla="*/ 360 w 1080"/>
                  <a:gd name="T53" fmla="*/ 872 h 1568"/>
                  <a:gd name="T54" fmla="*/ 320 w 1080"/>
                  <a:gd name="T55" fmla="*/ 896 h 1568"/>
                  <a:gd name="T56" fmla="*/ 320 w 1080"/>
                  <a:gd name="T57" fmla="*/ 896 h 1568"/>
                  <a:gd name="T58" fmla="*/ 272 w 1080"/>
                  <a:gd name="T59" fmla="*/ 928 h 1568"/>
                  <a:gd name="T60" fmla="*/ 272 w 1080"/>
                  <a:gd name="T61" fmla="*/ 928 h 1568"/>
                  <a:gd name="T62" fmla="*/ 216 w 1080"/>
                  <a:gd name="T63" fmla="*/ 952 h 1568"/>
                  <a:gd name="T64" fmla="*/ 216 w 1080"/>
                  <a:gd name="T65" fmla="*/ 952 h 1568"/>
                  <a:gd name="T66" fmla="*/ 168 w 1080"/>
                  <a:gd name="T67" fmla="*/ 984 h 1568"/>
                  <a:gd name="T68" fmla="*/ 168 w 1080"/>
                  <a:gd name="T69" fmla="*/ 984 h 1568"/>
                  <a:gd name="T70" fmla="*/ 112 w 1080"/>
                  <a:gd name="T71" fmla="*/ 1016 h 1568"/>
                  <a:gd name="T72" fmla="*/ 112 w 1080"/>
                  <a:gd name="T73" fmla="*/ 1016 h 1568"/>
                  <a:gd name="T74" fmla="*/ 64 w 1080"/>
                  <a:gd name="T75" fmla="*/ 1048 h 1568"/>
                  <a:gd name="T76" fmla="*/ 64 w 1080"/>
                  <a:gd name="T77" fmla="*/ 1048 h 1568"/>
                  <a:gd name="T78" fmla="*/ 32 w 1080"/>
                  <a:gd name="T79" fmla="*/ 1096 h 1568"/>
                  <a:gd name="T80" fmla="*/ 32 w 1080"/>
                  <a:gd name="T81" fmla="*/ 1096 h 1568"/>
                  <a:gd name="T82" fmla="*/ 16 w 1080"/>
                  <a:gd name="T83" fmla="*/ 1144 h 1568"/>
                  <a:gd name="T84" fmla="*/ 16 w 1080"/>
                  <a:gd name="T85" fmla="*/ 1144 h 1568"/>
                  <a:gd name="T86" fmla="*/ 16 w 1080"/>
                  <a:gd name="T87" fmla="*/ 1144 h 1568"/>
                  <a:gd name="T88" fmla="*/ 16 w 1080"/>
                  <a:gd name="T89" fmla="*/ 1144 h 1568"/>
                  <a:gd name="T90" fmla="*/ 8 w 1080"/>
                  <a:gd name="T91" fmla="*/ 1248 h 1568"/>
                  <a:gd name="T92" fmla="*/ 8 w 1080"/>
                  <a:gd name="T93" fmla="*/ 1248 h 1568"/>
                  <a:gd name="T94" fmla="*/ 8 w 1080"/>
                  <a:gd name="T95" fmla="*/ 1352 h 1568"/>
                  <a:gd name="T96" fmla="*/ 8 w 1080"/>
                  <a:gd name="T97" fmla="*/ 1352 h 1568"/>
                  <a:gd name="T98" fmla="*/ 8 w 1080"/>
                  <a:gd name="T99" fmla="*/ 1456 h 1568"/>
                  <a:gd name="T100" fmla="*/ 8 w 1080"/>
                  <a:gd name="T101" fmla="*/ 1456 h 1568"/>
                  <a:gd name="T102" fmla="*/ 0 w 1080"/>
                  <a:gd name="T103" fmla="*/ 1568 h 156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80"/>
                  <a:gd name="T157" fmla="*/ 0 h 1568"/>
                  <a:gd name="T158" fmla="*/ 1080 w 1080"/>
                  <a:gd name="T159" fmla="*/ 1568 h 156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80" h="1568">
                    <a:moveTo>
                      <a:pt x="1064" y="0"/>
                    </a:moveTo>
                    <a:lnTo>
                      <a:pt x="1080" y="96"/>
                    </a:lnTo>
                    <a:lnTo>
                      <a:pt x="1072" y="176"/>
                    </a:lnTo>
                    <a:lnTo>
                      <a:pt x="1064" y="256"/>
                    </a:lnTo>
                    <a:lnTo>
                      <a:pt x="1040" y="320"/>
                    </a:lnTo>
                    <a:lnTo>
                      <a:pt x="1000" y="376"/>
                    </a:lnTo>
                    <a:lnTo>
                      <a:pt x="960" y="432"/>
                    </a:lnTo>
                    <a:lnTo>
                      <a:pt x="912" y="480"/>
                    </a:lnTo>
                    <a:lnTo>
                      <a:pt x="856" y="528"/>
                    </a:lnTo>
                    <a:lnTo>
                      <a:pt x="736" y="608"/>
                    </a:lnTo>
                    <a:lnTo>
                      <a:pt x="600" y="688"/>
                    </a:lnTo>
                    <a:lnTo>
                      <a:pt x="472" y="776"/>
                    </a:lnTo>
                    <a:lnTo>
                      <a:pt x="360" y="872"/>
                    </a:lnTo>
                    <a:lnTo>
                      <a:pt x="320" y="896"/>
                    </a:lnTo>
                    <a:lnTo>
                      <a:pt x="272" y="928"/>
                    </a:lnTo>
                    <a:lnTo>
                      <a:pt x="216" y="952"/>
                    </a:lnTo>
                    <a:lnTo>
                      <a:pt x="168" y="984"/>
                    </a:lnTo>
                    <a:lnTo>
                      <a:pt x="112" y="1016"/>
                    </a:lnTo>
                    <a:lnTo>
                      <a:pt x="64" y="1048"/>
                    </a:lnTo>
                    <a:lnTo>
                      <a:pt x="32" y="1096"/>
                    </a:lnTo>
                    <a:lnTo>
                      <a:pt x="16" y="1144"/>
                    </a:lnTo>
                    <a:lnTo>
                      <a:pt x="8" y="1248"/>
                    </a:lnTo>
                    <a:lnTo>
                      <a:pt x="8" y="1352"/>
                    </a:lnTo>
                    <a:lnTo>
                      <a:pt x="8" y="1456"/>
                    </a:lnTo>
                    <a:lnTo>
                      <a:pt x="0" y="1568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30" name="Text Box 424"/>
              <p:cNvSpPr txBox="1">
                <a:spLocks noChangeArrowheads="1"/>
              </p:cNvSpPr>
              <p:nvPr/>
            </p:nvSpPr>
            <p:spPr bwMode="auto">
              <a:xfrm>
                <a:off x="4992" y="1248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 b="1">
                    <a:solidFill>
                      <a:schemeClr val="tx2"/>
                    </a:solidFill>
                  </a:rPr>
                  <a:t>IC</a:t>
                </a:r>
                <a:endParaRPr lang="en-US"/>
              </a:p>
            </p:txBody>
          </p:sp>
          <p:sp>
            <p:nvSpPr>
              <p:cNvPr id="85131" name="Text Box 425"/>
              <p:cNvSpPr txBox="1">
                <a:spLocks noChangeArrowheads="1"/>
              </p:cNvSpPr>
              <p:nvPr/>
            </p:nvSpPr>
            <p:spPr bwMode="auto">
              <a:xfrm>
                <a:off x="4896" y="912"/>
                <a:ext cx="38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 b="1">
                    <a:solidFill>
                      <a:schemeClr val="tx2"/>
                    </a:solidFill>
                  </a:rPr>
                  <a:t>MGB</a:t>
                </a:r>
                <a:endParaRPr lang="en-US"/>
              </a:p>
            </p:txBody>
          </p:sp>
        </p:grpSp>
        <p:sp>
          <p:nvSpPr>
            <p:cNvPr id="5294" name="Text Box 428"/>
            <p:cNvSpPr txBox="1">
              <a:spLocks noChangeArrowheads="1"/>
            </p:cNvSpPr>
            <p:nvPr/>
          </p:nvSpPr>
          <p:spPr bwMode="auto">
            <a:xfrm>
              <a:off x="2112" y="431"/>
              <a:ext cx="14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/>
                <a:t>Cortex (A1) &amp; Beyond!</a:t>
              </a:r>
              <a:endParaRPr lang="en-US" sz="1800" b="1"/>
            </a:p>
          </p:txBody>
        </p:sp>
        <p:sp>
          <p:nvSpPr>
            <p:cNvPr id="5295" name="Text Box 429"/>
            <p:cNvSpPr txBox="1">
              <a:spLocks noChangeArrowheads="1"/>
            </p:cNvSpPr>
            <p:nvPr/>
          </p:nvSpPr>
          <p:spPr bwMode="auto">
            <a:xfrm>
              <a:off x="2190" y="2399"/>
              <a:ext cx="29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000" b="1"/>
                <a:t>MSO</a:t>
              </a:r>
              <a:endParaRPr lang="en-US" sz="1000"/>
            </a:p>
          </p:txBody>
        </p:sp>
        <p:sp>
          <p:nvSpPr>
            <p:cNvPr id="5296" name="Text Box 430"/>
            <p:cNvSpPr txBox="1">
              <a:spLocks noChangeArrowheads="1"/>
            </p:cNvSpPr>
            <p:nvPr/>
          </p:nvSpPr>
          <p:spPr bwMode="auto">
            <a:xfrm>
              <a:off x="2632" y="2326"/>
              <a:ext cx="27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000" b="1"/>
                <a:t>LSO</a:t>
              </a:r>
              <a:endParaRPr lang="en-US" sz="1000"/>
            </a:p>
          </p:txBody>
        </p:sp>
        <p:sp>
          <p:nvSpPr>
            <p:cNvPr id="5297" name="Text Box 431"/>
            <p:cNvSpPr txBox="1">
              <a:spLocks noChangeArrowheads="1"/>
            </p:cNvSpPr>
            <p:nvPr/>
          </p:nvSpPr>
          <p:spPr bwMode="auto">
            <a:xfrm>
              <a:off x="1576" y="3570"/>
              <a:ext cx="50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b="1"/>
                <a:t>Cochlea</a:t>
              </a:r>
              <a:endParaRPr lang="en-US"/>
            </a:p>
          </p:txBody>
        </p:sp>
      </p:grpSp>
      <p:sp>
        <p:nvSpPr>
          <p:cNvPr id="5123" name="Rectangle 433"/>
          <p:cNvSpPr>
            <a:spLocks noChangeArrowheads="1"/>
          </p:cNvSpPr>
          <p:nvPr/>
        </p:nvSpPr>
        <p:spPr bwMode="auto">
          <a:xfrm>
            <a:off x="5562600" y="103663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000"/>
          </a:p>
          <a:p>
            <a:endParaRPr lang="en-US" sz="1000"/>
          </a:p>
        </p:txBody>
      </p:sp>
      <p:sp>
        <p:nvSpPr>
          <p:cNvPr id="5124" name="Line 437"/>
          <p:cNvSpPr>
            <a:spLocks noChangeShapeType="1"/>
          </p:cNvSpPr>
          <p:nvPr/>
        </p:nvSpPr>
        <p:spPr bwMode="auto">
          <a:xfrm flipH="1">
            <a:off x="3124200" y="5715000"/>
            <a:ext cx="1752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Line 438"/>
          <p:cNvSpPr>
            <a:spLocks noChangeShapeType="1"/>
          </p:cNvSpPr>
          <p:nvPr/>
        </p:nvSpPr>
        <p:spPr bwMode="auto">
          <a:xfrm flipH="1">
            <a:off x="3124200" y="4800600"/>
            <a:ext cx="1828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26" name="Group 440"/>
          <p:cNvGrpSpPr>
            <a:grpSpLocks/>
          </p:cNvGrpSpPr>
          <p:nvPr/>
        </p:nvGrpSpPr>
        <p:grpSpPr bwMode="auto">
          <a:xfrm>
            <a:off x="4945063" y="3978275"/>
            <a:ext cx="3279775" cy="2292350"/>
            <a:chOff x="3214" y="2496"/>
            <a:chExt cx="2066" cy="1444"/>
          </a:xfrm>
        </p:grpSpPr>
        <p:pic>
          <p:nvPicPr>
            <p:cNvPr id="5290" name="Picture 43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4" b="48827"/>
            <a:stretch>
              <a:fillRect/>
            </a:stretch>
          </p:blipFill>
          <p:spPr bwMode="auto">
            <a:xfrm>
              <a:off x="3360" y="3216"/>
              <a:ext cx="1920" cy="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91" name="Picture 4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8" t="49893"/>
            <a:stretch>
              <a:fillRect/>
            </a:stretch>
          </p:blipFill>
          <p:spPr bwMode="auto">
            <a:xfrm>
              <a:off x="3360" y="2496"/>
              <a:ext cx="1920" cy="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92" name="Text Box 439"/>
            <p:cNvSpPr txBox="1">
              <a:spLocks noChangeArrowheads="1"/>
            </p:cNvSpPr>
            <p:nvPr/>
          </p:nvSpPr>
          <p:spPr bwMode="auto">
            <a:xfrm rot="-5400000">
              <a:off x="2998" y="3096"/>
              <a:ext cx="62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/>
                <a:t>Frequency</a:t>
              </a:r>
            </a:p>
          </p:txBody>
        </p:sp>
      </p:grpSp>
      <p:sp>
        <p:nvSpPr>
          <p:cNvPr id="5127" name="Text Box 441"/>
          <p:cNvSpPr txBox="1">
            <a:spLocks noChangeArrowheads="1"/>
          </p:cNvSpPr>
          <p:nvPr/>
        </p:nvSpPr>
        <p:spPr bwMode="auto">
          <a:xfrm>
            <a:off x="4876800" y="3276600"/>
            <a:ext cx="1700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Binaural processing</a:t>
            </a:r>
          </a:p>
        </p:txBody>
      </p:sp>
      <p:sp>
        <p:nvSpPr>
          <p:cNvPr id="5128" name="Line 442"/>
          <p:cNvSpPr>
            <a:spLocks noChangeShapeType="1"/>
          </p:cNvSpPr>
          <p:nvPr/>
        </p:nvSpPr>
        <p:spPr bwMode="auto">
          <a:xfrm flipH="1">
            <a:off x="4648200" y="3581400"/>
            <a:ext cx="1981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Freeform 467"/>
          <p:cNvSpPr>
            <a:spLocks/>
          </p:cNvSpPr>
          <p:nvPr/>
        </p:nvSpPr>
        <p:spPr bwMode="auto">
          <a:xfrm>
            <a:off x="8253413" y="2633663"/>
            <a:ext cx="4762" cy="6350"/>
          </a:xfrm>
          <a:custGeom>
            <a:avLst/>
            <a:gdLst>
              <a:gd name="T0" fmla="*/ 0 w 8"/>
              <a:gd name="T1" fmla="*/ 0 h 8"/>
              <a:gd name="T2" fmla="*/ 2147483647 w 8"/>
              <a:gd name="T3" fmla="*/ 2147483647 h 8"/>
              <a:gd name="T4" fmla="*/ 2147483647 w 8"/>
              <a:gd name="T5" fmla="*/ 2147483647 h 8"/>
              <a:gd name="T6" fmla="*/ 0 w 8"/>
              <a:gd name="T7" fmla="*/ 2147483647 h 8"/>
              <a:gd name="T8" fmla="*/ 0 w 8"/>
              <a:gd name="T9" fmla="*/ 2147483647 h 8"/>
              <a:gd name="T10" fmla="*/ 0 w 8"/>
              <a:gd name="T11" fmla="*/ 2147483647 h 8"/>
              <a:gd name="T12" fmla="*/ 0 w 8"/>
              <a:gd name="T13" fmla="*/ 2147483647 h 8"/>
              <a:gd name="T14" fmla="*/ 0 w 8"/>
              <a:gd name="T15" fmla="*/ 0 h 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"/>
              <a:gd name="T25" fmla="*/ 0 h 8"/>
              <a:gd name="T26" fmla="*/ 8 w 8"/>
              <a:gd name="T27" fmla="*/ 8 h 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" h="8">
                <a:moveTo>
                  <a:pt x="0" y="0"/>
                </a:moveTo>
                <a:lnTo>
                  <a:pt x="8" y="8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" name="Rectangle 610"/>
          <p:cNvSpPr>
            <a:spLocks noChangeArrowheads="1"/>
          </p:cNvSpPr>
          <p:nvPr/>
        </p:nvSpPr>
        <p:spPr bwMode="auto">
          <a:xfrm>
            <a:off x="7383463" y="3825875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2400"/>
          </a:p>
        </p:txBody>
      </p:sp>
      <p:sp>
        <p:nvSpPr>
          <p:cNvPr id="5131" name="Rectangle 614"/>
          <p:cNvSpPr>
            <a:spLocks noChangeArrowheads="1"/>
          </p:cNvSpPr>
          <p:nvPr/>
        </p:nvSpPr>
        <p:spPr bwMode="auto">
          <a:xfrm rot="-5400000">
            <a:off x="6381750" y="3141663"/>
            <a:ext cx="3651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2400"/>
          </a:p>
        </p:txBody>
      </p:sp>
      <p:grpSp>
        <p:nvGrpSpPr>
          <p:cNvPr id="5132" name="Group 629"/>
          <p:cNvGrpSpPr>
            <a:grpSpLocks/>
          </p:cNvGrpSpPr>
          <p:nvPr/>
        </p:nvGrpSpPr>
        <p:grpSpPr bwMode="auto">
          <a:xfrm>
            <a:off x="6781800" y="2511425"/>
            <a:ext cx="1557338" cy="1374775"/>
            <a:chOff x="4224" y="1138"/>
            <a:chExt cx="1397" cy="1234"/>
          </a:xfrm>
        </p:grpSpPr>
        <p:pic>
          <p:nvPicPr>
            <p:cNvPr id="5139" name="Picture 46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1920"/>
              <a:ext cx="41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0" name="Picture 46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2137"/>
              <a:ext cx="41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1" name="Freeform 468"/>
            <p:cNvSpPr>
              <a:spLocks/>
            </p:cNvSpPr>
            <p:nvPr/>
          </p:nvSpPr>
          <p:spPr bwMode="auto">
            <a:xfrm>
              <a:off x="5243" y="1708"/>
              <a:ext cx="4" cy="3"/>
            </a:xfrm>
            <a:custGeom>
              <a:avLst/>
              <a:gdLst>
                <a:gd name="T0" fmla="*/ 0 w 8"/>
                <a:gd name="T1" fmla="*/ 0 h 8"/>
                <a:gd name="T2" fmla="*/ 1 w 8"/>
                <a:gd name="T3" fmla="*/ 0 h 8"/>
                <a:gd name="T4" fmla="*/ 1 w 8"/>
                <a:gd name="T5" fmla="*/ 0 h 8"/>
                <a:gd name="T6" fmla="*/ 1 w 8"/>
                <a:gd name="T7" fmla="*/ 0 h 8"/>
                <a:gd name="T8" fmla="*/ 1 w 8"/>
                <a:gd name="T9" fmla="*/ 0 h 8"/>
                <a:gd name="T10" fmla="*/ 0 w 8"/>
                <a:gd name="T11" fmla="*/ 0 h 8"/>
                <a:gd name="T12" fmla="*/ 0 w 8"/>
                <a:gd name="T13" fmla="*/ 0 h 8"/>
                <a:gd name="T14" fmla="*/ 0 w 8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8"/>
                <a:gd name="T26" fmla="*/ 8 w 8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8">
                  <a:moveTo>
                    <a:pt x="0" y="0"/>
                  </a:moveTo>
                  <a:lnTo>
                    <a:pt x="8" y="0"/>
                  </a:lnTo>
                  <a:lnTo>
                    <a:pt x="8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Freeform 469"/>
            <p:cNvSpPr>
              <a:spLocks/>
            </p:cNvSpPr>
            <p:nvPr/>
          </p:nvSpPr>
          <p:spPr bwMode="auto">
            <a:xfrm>
              <a:off x="4254" y="1223"/>
              <a:ext cx="135" cy="787"/>
            </a:xfrm>
            <a:custGeom>
              <a:avLst/>
              <a:gdLst>
                <a:gd name="T0" fmla="*/ 0 w 288"/>
                <a:gd name="T1" fmla="*/ 2 h 1704"/>
                <a:gd name="T2" fmla="*/ 0 w 288"/>
                <a:gd name="T3" fmla="*/ 1 h 1704"/>
                <a:gd name="T4" fmla="*/ 0 w 288"/>
                <a:gd name="T5" fmla="*/ 1 h 1704"/>
                <a:gd name="T6" fmla="*/ 0 w 288"/>
                <a:gd name="T7" fmla="*/ 1 h 1704"/>
                <a:gd name="T8" fmla="*/ 0 w 288"/>
                <a:gd name="T9" fmla="*/ 1 h 1704"/>
                <a:gd name="T10" fmla="*/ 0 w 288"/>
                <a:gd name="T11" fmla="*/ 1 h 1704"/>
                <a:gd name="T12" fmla="*/ 0 w 288"/>
                <a:gd name="T13" fmla="*/ 1 h 1704"/>
                <a:gd name="T14" fmla="*/ 0 w 288"/>
                <a:gd name="T15" fmla="*/ 1 h 1704"/>
                <a:gd name="T16" fmla="*/ 0 w 288"/>
                <a:gd name="T17" fmla="*/ 1 h 1704"/>
                <a:gd name="T18" fmla="*/ 0 w 288"/>
                <a:gd name="T19" fmla="*/ 1 h 1704"/>
                <a:gd name="T20" fmla="*/ 0 w 288"/>
                <a:gd name="T21" fmla="*/ 1 h 1704"/>
                <a:gd name="T22" fmla="*/ 0 w 288"/>
                <a:gd name="T23" fmla="*/ 0 h 1704"/>
                <a:gd name="T24" fmla="*/ 0 w 288"/>
                <a:gd name="T25" fmla="*/ 0 h 1704"/>
                <a:gd name="T26" fmla="*/ 0 w 288"/>
                <a:gd name="T27" fmla="*/ 0 h 1704"/>
                <a:gd name="T28" fmla="*/ 0 w 288"/>
                <a:gd name="T29" fmla="*/ 0 h 1704"/>
                <a:gd name="T30" fmla="*/ 0 w 288"/>
                <a:gd name="T31" fmla="*/ 0 h 1704"/>
                <a:gd name="T32" fmla="*/ 0 w 288"/>
                <a:gd name="T33" fmla="*/ 0 h 1704"/>
                <a:gd name="T34" fmla="*/ 0 w 288"/>
                <a:gd name="T35" fmla="*/ 0 h 1704"/>
                <a:gd name="T36" fmla="*/ 0 w 288"/>
                <a:gd name="T37" fmla="*/ 0 h 1704"/>
                <a:gd name="T38" fmla="*/ 0 w 288"/>
                <a:gd name="T39" fmla="*/ 0 h 1704"/>
                <a:gd name="T40" fmla="*/ 0 w 288"/>
                <a:gd name="T41" fmla="*/ 0 h 1704"/>
                <a:gd name="T42" fmla="*/ 0 w 288"/>
                <a:gd name="T43" fmla="*/ 0 h 1704"/>
                <a:gd name="T44" fmla="*/ 0 w 288"/>
                <a:gd name="T45" fmla="*/ 0 h 1704"/>
                <a:gd name="T46" fmla="*/ 0 w 288"/>
                <a:gd name="T47" fmla="*/ 0 h 1704"/>
                <a:gd name="T48" fmla="*/ 0 w 288"/>
                <a:gd name="T49" fmla="*/ 0 h 1704"/>
                <a:gd name="T50" fmla="*/ 0 w 288"/>
                <a:gd name="T51" fmla="*/ 0 h 1704"/>
                <a:gd name="T52" fmla="*/ 0 w 288"/>
                <a:gd name="T53" fmla="*/ 0 h 1704"/>
                <a:gd name="T54" fmla="*/ 0 w 288"/>
                <a:gd name="T55" fmla="*/ 0 h 1704"/>
                <a:gd name="T56" fmla="*/ 0 w 288"/>
                <a:gd name="T57" fmla="*/ 0 h 1704"/>
                <a:gd name="T58" fmla="*/ 0 w 288"/>
                <a:gd name="T59" fmla="*/ 0 h 1704"/>
                <a:gd name="T60" fmla="*/ 0 w 288"/>
                <a:gd name="T61" fmla="*/ 0 h 1704"/>
                <a:gd name="T62" fmla="*/ 0 w 288"/>
                <a:gd name="T63" fmla="*/ 0 h 1704"/>
                <a:gd name="T64" fmla="*/ 0 w 288"/>
                <a:gd name="T65" fmla="*/ 0 h 1704"/>
                <a:gd name="T66" fmla="*/ 0 w 288"/>
                <a:gd name="T67" fmla="*/ 0 h 1704"/>
                <a:gd name="T68" fmla="*/ 0 w 288"/>
                <a:gd name="T69" fmla="*/ 0 h 1704"/>
                <a:gd name="T70" fmla="*/ 0 w 288"/>
                <a:gd name="T71" fmla="*/ 0 h 1704"/>
                <a:gd name="T72" fmla="*/ 0 w 288"/>
                <a:gd name="T73" fmla="*/ 0 h 1704"/>
                <a:gd name="T74" fmla="*/ 0 w 288"/>
                <a:gd name="T75" fmla="*/ 0 h 1704"/>
                <a:gd name="T76" fmla="*/ 0 w 288"/>
                <a:gd name="T77" fmla="*/ 0 h 1704"/>
                <a:gd name="T78" fmla="*/ 0 w 288"/>
                <a:gd name="T79" fmla="*/ 0 h 1704"/>
                <a:gd name="T80" fmla="*/ 0 w 288"/>
                <a:gd name="T81" fmla="*/ 1 h 1704"/>
                <a:gd name="T82" fmla="*/ 0 w 288"/>
                <a:gd name="T83" fmla="*/ 1 h 1704"/>
                <a:gd name="T84" fmla="*/ 0 w 288"/>
                <a:gd name="T85" fmla="*/ 1 h 1704"/>
                <a:gd name="T86" fmla="*/ 0 w 288"/>
                <a:gd name="T87" fmla="*/ 1 h 1704"/>
                <a:gd name="T88" fmla="*/ 0 w 288"/>
                <a:gd name="T89" fmla="*/ 1 h 1704"/>
                <a:gd name="T90" fmla="*/ 0 w 288"/>
                <a:gd name="T91" fmla="*/ 1 h 1704"/>
                <a:gd name="T92" fmla="*/ 0 w 288"/>
                <a:gd name="T93" fmla="*/ 1 h 1704"/>
                <a:gd name="T94" fmla="*/ 0 w 288"/>
                <a:gd name="T95" fmla="*/ 1 h 1704"/>
                <a:gd name="T96" fmla="*/ 0 w 288"/>
                <a:gd name="T97" fmla="*/ 1 h 1704"/>
                <a:gd name="T98" fmla="*/ 0 w 288"/>
                <a:gd name="T99" fmla="*/ 1 h 1704"/>
                <a:gd name="T100" fmla="*/ 0 w 288"/>
                <a:gd name="T101" fmla="*/ 1 h 1704"/>
                <a:gd name="T102" fmla="*/ 0 w 288"/>
                <a:gd name="T103" fmla="*/ 1 h 1704"/>
                <a:gd name="T104" fmla="*/ 0 w 288"/>
                <a:gd name="T105" fmla="*/ 1 h 1704"/>
                <a:gd name="T106" fmla="*/ 0 w 288"/>
                <a:gd name="T107" fmla="*/ 1 h 1704"/>
                <a:gd name="T108" fmla="*/ 0 w 288"/>
                <a:gd name="T109" fmla="*/ 1 h 1704"/>
                <a:gd name="T110" fmla="*/ 0 w 288"/>
                <a:gd name="T111" fmla="*/ 1 h 1704"/>
                <a:gd name="T112" fmla="*/ 0 w 288"/>
                <a:gd name="T113" fmla="*/ 2 h 1704"/>
                <a:gd name="T114" fmla="*/ 0 w 288"/>
                <a:gd name="T115" fmla="*/ 2 h 1704"/>
                <a:gd name="T116" fmla="*/ 0 w 288"/>
                <a:gd name="T117" fmla="*/ 2 h 1704"/>
                <a:gd name="T118" fmla="*/ 0 w 288"/>
                <a:gd name="T119" fmla="*/ 2 h 1704"/>
                <a:gd name="T120" fmla="*/ 0 w 288"/>
                <a:gd name="T121" fmla="*/ 2 h 170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8"/>
                <a:gd name="T184" fmla="*/ 0 h 1704"/>
                <a:gd name="T185" fmla="*/ 288 w 288"/>
                <a:gd name="T186" fmla="*/ 1704 h 170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8" h="1704">
                  <a:moveTo>
                    <a:pt x="48" y="1696"/>
                  </a:moveTo>
                  <a:lnTo>
                    <a:pt x="24" y="1688"/>
                  </a:lnTo>
                  <a:lnTo>
                    <a:pt x="8" y="1664"/>
                  </a:lnTo>
                  <a:lnTo>
                    <a:pt x="0" y="1632"/>
                  </a:lnTo>
                  <a:lnTo>
                    <a:pt x="0" y="1576"/>
                  </a:lnTo>
                  <a:lnTo>
                    <a:pt x="8" y="1504"/>
                  </a:lnTo>
                  <a:lnTo>
                    <a:pt x="16" y="1400"/>
                  </a:lnTo>
                  <a:lnTo>
                    <a:pt x="24" y="1280"/>
                  </a:lnTo>
                  <a:lnTo>
                    <a:pt x="40" y="1128"/>
                  </a:lnTo>
                  <a:lnTo>
                    <a:pt x="72" y="800"/>
                  </a:lnTo>
                  <a:lnTo>
                    <a:pt x="104" y="488"/>
                  </a:lnTo>
                  <a:lnTo>
                    <a:pt x="120" y="344"/>
                  </a:lnTo>
                  <a:lnTo>
                    <a:pt x="128" y="232"/>
                  </a:lnTo>
                  <a:lnTo>
                    <a:pt x="136" y="152"/>
                  </a:lnTo>
                  <a:lnTo>
                    <a:pt x="152" y="88"/>
                  </a:lnTo>
                  <a:lnTo>
                    <a:pt x="160" y="56"/>
                  </a:lnTo>
                  <a:lnTo>
                    <a:pt x="168" y="32"/>
                  </a:lnTo>
                  <a:lnTo>
                    <a:pt x="176" y="16"/>
                  </a:lnTo>
                  <a:lnTo>
                    <a:pt x="184" y="8"/>
                  </a:lnTo>
                  <a:lnTo>
                    <a:pt x="200" y="0"/>
                  </a:lnTo>
                  <a:lnTo>
                    <a:pt x="216" y="8"/>
                  </a:lnTo>
                  <a:lnTo>
                    <a:pt x="232" y="8"/>
                  </a:lnTo>
                  <a:lnTo>
                    <a:pt x="248" y="16"/>
                  </a:lnTo>
                  <a:lnTo>
                    <a:pt x="256" y="32"/>
                  </a:lnTo>
                  <a:lnTo>
                    <a:pt x="264" y="64"/>
                  </a:lnTo>
                  <a:lnTo>
                    <a:pt x="264" y="104"/>
                  </a:lnTo>
                  <a:lnTo>
                    <a:pt x="272" y="160"/>
                  </a:lnTo>
                  <a:lnTo>
                    <a:pt x="272" y="200"/>
                  </a:lnTo>
                  <a:lnTo>
                    <a:pt x="272" y="248"/>
                  </a:lnTo>
                  <a:lnTo>
                    <a:pt x="280" y="312"/>
                  </a:lnTo>
                  <a:lnTo>
                    <a:pt x="280" y="392"/>
                  </a:lnTo>
                  <a:lnTo>
                    <a:pt x="280" y="480"/>
                  </a:lnTo>
                  <a:lnTo>
                    <a:pt x="280" y="576"/>
                  </a:lnTo>
                  <a:lnTo>
                    <a:pt x="280" y="696"/>
                  </a:lnTo>
                  <a:lnTo>
                    <a:pt x="280" y="816"/>
                  </a:lnTo>
                  <a:lnTo>
                    <a:pt x="288" y="944"/>
                  </a:lnTo>
                  <a:lnTo>
                    <a:pt x="288" y="1064"/>
                  </a:lnTo>
                  <a:lnTo>
                    <a:pt x="288" y="1168"/>
                  </a:lnTo>
                  <a:lnTo>
                    <a:pt x="288" y="1256"/>
                  </a:lnTo>
                  <a:lnTo>
                    <a:pt x="288" y="1336"/>
                  </a:lnTo>
                  <a:lnTo>
                    <a:pt x="288" y="1400"/>
                  </a:lnTo>
                  <a:lnTo>
                    <a:pt x="288" y="1456"/>
                  </a:lnTo>
                  <a:lnTo>
                    <a:pt x="288" y="1496"/>
                  </a:lnTo>
                  <a:lnTo>
                    <a:pt x="288" y="1568"/>
                  </a:lnTo>
                  <a:lnTo>
                    <a:pt x="288" y="1616"/>
                  </a:lnTo>
                  <a:lnTo>
                    <a:pt x="280" y="1656"/>
                  </a:lnTo>
                  <a:lnTo>
                    <a:pt x="272" y="1672"/>
                  </a:lnTo>
                  <a:lnTo>
                    <a:pt x="240" y="1696"/>
                  </a:lnTo>
                  <a:lnTo>
                    <a:pt x="176" y="1704"/>
                  </a:lnTo>
                  <a:lnTo>
                    <a:pt x="104" y="1704"/>
                  </a:lnTo>
                  <a:lnTo>
                    <a:pt x="48" y="1696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3" name="Freeform 470"/>
            <p:cNvSpPr>
              <a:spLocks/>
            </p:cNvSpPr>
            <p:nvPr/>
          </p:nvSpPr>
          <p:spPr bwMode="auto">
            <a:xfrm>
              <a:off x="4310" y="1227"/>
              <a:ext cx="64" cy="783"/>
            </a:xfrm>
            <a:custGeom>
              <a:avLst/>
              <a:gdLst>
                <a:gd name="T0" fmla="*/ 0 w 136"/>
                <a:gd name="T1" fmla="*/ 1 h 1696"/>
                <a:gd name="T2" fmla="*/ 0 w 136"/>
                <a:gd name="T3" fmla="*/ 1 h 1696"/>
                <a:gd name="T4" fmla="*/ 0 w 136"/>
                <a:gd name="T5" fmla="*/ 1 h 1696"/>
                <a:gd name="T6" fmla="*/ 0 w 136"/>
                <a:gd name="T7" fmla="*/ 1 h 1696"/>
                <a:gd name="T8" fmla="*/ 0 w 136"/>
                <a:gd name="T9" fmla="*/ 1 h 1696"/>
                <a:gd name="T10" fmla="*/ 0 w 136"/>
                <a:gd name="T11" fmla="*/ 1 h 1696"/>
                <a:gd name="T12" fmla="*/ 0 w 136"/>
                <a:gd name="T13" fmla="*/ 1 h 1696"/>
                <a:gd name="T14" fmla="*/ 0 w 136"/>
                <a:gd name="T15" fmla="*/ 1 h 1696"/>
                <a:gd name="T16" fmla="*/ 0 w 136"/>
                <a:gd name="T17" fmla="*/ 1 h 1696"/>
                <a:gd name="T18" fmla="*/ 0 w 136"/>
                <a:gd name="T19" fmla="*/ 1 h 1696"/>
                <a:gd name="T20" fmla="*/ 0 w 136"/>
                <a:gd name="T21" fmla="*/ 1 h 1696"/>
                <a:gd name="T22" fmla="*/ 0 w 136"/>
                <a:gd name="T23" fmla="*/ 1 h 1696"/>
                <a:gd name="T24" fmla="*/ 0 w 136"/>
                <a:gd name="T25" fmla="*/ 1 h 1696"/>
                <a:gd name="T26" fmla="*/ 0 w 136"/>
                <a:gd name="T27" fmla="*/ 1 h 1696"/>
                <a:gd name="T28" fmla="*/ 0 w 136"/>
                <a:gd name="T29" fmla="*/ 1 h 1696"/>
                <a:gd name="T30" fmla="*/ 0 w 136"/>
                <a:gd name="T31" fmla="*/ 0 h 1696"/>
                <a:gd name="T32" fmla="*/ 0 w 136"/>
                <a:gd name="T33" fmla="*/ 0 h 1696"/>
                <a:gd name="T34" fmla="*/ 0 w 136"/>
                <a:gd name="T35" fmla="*/ 0 h 1696"/>
                <a:gd name="T36" fmla="*/ 0 w 136"/>
                <a:gd name="T37" fmla="*/ 0 h 1696"/>
                <a:gd name="T38" fmla="*/ 0 w 136"/>
                <a:gd name="T39" fmla="*/ 0 h 1696"/>
                <a:gd name="T40" fmla="*/ 0 w 136"/>
                <a:gd name="T41" fmla="*/ 0 h 1696"/>
                <a:gd name="T42" fmla="*/ 0 w 136"/>
                <a:gd name="T43" fmla="*/ 0 h 1696"/>
                <a:gd name="T44" fmla="*/ 0 w 136"/>
                <a:gd name="T45" fmla="*/ 0 h 1696"/>
                <a:gd name="T46" fmla="*/ 0 w 136"/>
                <a:gd name="T47" fmla="*/ 0 h 1696"/>
                <a:gd name="T48" fmla="*/ 0 w 136"/>
                <a:gd name="T49" fmla="*/ 0 h 1696"/>
                <a:gd name="T50" fmla="*/ 0 w 136"/>
                <a:gd name="T51" fmla="*/ 0 h 1696"/>
                <a:gd name="T52" fmla="*/ 0 w 136"/>
                <a:gd name="T53" fmla="*/ 0 h 1696"/>
                <a:gd name="T54" fmla="*/ 0 w 136"/>
                <a:gd name="T55" fmla="*/ 0 h 1696"/>
                <a:gd name="T56" fmla="*/ 0 w 136"/>
                <a:gd name="T57" fmla="*/ 0 h 1696"/>
                <a:gd name="T58" fmla="*/ 0 w 136"/>
                <a:gd name="T59" fmla="*/ 0 h 1696"/>
                <a:gd name="T60" fmla="*/ 0 w 136"/>
                <a:gd name="T61" fmla="*/ 0 h 1696"/>
                <a:gd name="T62" fmla="*/ 0 w 136"/>
                <a:gd name="T63" fmla="*/ 0 h 1696"/>
                <a:gd name="T64" fmla="*/ 0 w 136"/>
                <a:gd name="T65" fmla="*/ 0 h 1696"/>
                <a:gd name="T66" fmla="*/ 0 w 136"/>
                <a:gd name="T67" fmla="*/ 0 h 1696"/>
                <a:gd name="T68" fmla="*/ 0 w 136"/>
                <a:gd name="T69" fmla="*/ 0 h 1696"/>
                <a:gd name="T70" fmla="*/ 0 w 136"/>
                <a:gd name="T71" fmla="*/ 0 h 1696"/>
                <a:gd name="T72" fmla="*/ 0 w 136"/>
                <a:gd name="T73" fmla="*/ 0 h 1696"/>
                <a:gd name="T74" fmla="*/ 0 w 136"/>
                <a:gd name="T75" fmla="*/ 0 h 1696"/>
                <a:gd name="T76" fmla="*/ 0 w 136"/>
                <a:gd name="T77" fmla="*/ 0 h 1696"/>
                <a:gd name="T78" fmla="*/ 0 w 136"/>
                <a:gd name="T79" fmla="*/ 0 h 1696"/>
                <a:gd name="T80" fmla="*/ 0 w 136"/>
                <a:gd name="T81" fmla="*/ 0 h 1696"/>
                <a:gd name="T82" fmla="*/ 0 w 136"/>
                <a:gd name="T83" fmla="*/ 0 h 1696"/>
                <a:gd name="T84" fmla="*/ 0 w 136"/>
                <a:gd name="T85" fmla="*/ 0 h 1696"/>
                <a:gd name="T86" fmla="*/ 0 w 136"/>
                <a:gd name="T87" fmla="*/ 0 h 1696"/>
                <a:gd name="T88" fmla="*/ 0 w 136"/>
                <a:gd name="T89" fmla="*/ 0 h 1696"/>
                <a:gd name="T90" fmla="*/ 0 w 136"/>
                <a:gd name="T91" fmla="*/ 0 h 1696"/>
                <a:gd name="T92" fmla="*/ 0 w 136"/>
                <a:gd name="T93" fmla="*/ 0 h 1696"/>
                <a:gd name="T94" fmla="*/ 0 w 136"/>
                <a:gd name="T95" fmla="*/ 0 h 1696"/>
                <a:gd name="T96" fmla="*/ 0 w 136"/>
                <a:gd name="T97" fmla="*/ 0 h 1696"/>
                <a:gd name="T98" fmla="*/ 0 w 136"/>
                <a:gd name="T99" fmla="*/ 0 h 1696"/>
                <a:gd name="T100" fmla="*/ 0 w 136"/>
                <a:gd name="T101" fmla="*/ 0 h 1696"/>
                <a:gd name="T102" fmla="*/ 0 w 136"/>
                <a:gd name="T103" fmla="*/ 0 h 1696"/>
                <a:gd name="T104" fmla="*/ 0 w 136"/>
                <a:gd name="T105" fmla="*/ 0 h 1696"/>
                <a:gd name="T106" fmla="*/ 0 w 136"/>
                <a:gd name="T107" fmla="*/ 0 h 1696"/>
                <a:gd name="T108" fmla="*/ 0 w 136"/>
                <a:gd name="T109" fmla="*/ 0 h 1696"/>
                <a:gd name="T110" fmla="*/ 0 w 136"/>
                <a:gd name="T111" fmla="*/ 0 h 1696"/>
                <a:gd name="T112" fmla="*/ 0 w 136"/>
                <a:gd name="T113" fmla="*/ 0 h 1696"/>
                <a:gd name="T114" fmla="*/ 0 w 136"/>
                <a:gd name="T115" fmla="*/ 0 h 1696"/>
                <a:gd name="T116" fmla="*/ 0 w 136"/>
                <a:gd name="T117" fmla="*/ 0 h 169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6"/>
                <a:gd name="T178" fmla="*/ 0 h 1696"/>
                <a:gd name="T179" fmla="*/ 136 w 136"/>
                <a:gd name="T180" fmla="*/ 1696 h 169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6" h="1696">
                  <a:moveTo>
                    <a:pt x="64" y="1696"/>
                  </a:moveTo>
                  <a:lnTo>
                    <a:pt x="64" y="1648"/>
                  </a:lnTo>
                  <a:lnTo>
                    <a:pt x="64" y="1616"/>
                  </a:lnTo>
                  <a:lnTo>
                    <a:pt x="64" y="1592"/>
                  </a:lnTo>
                  <a:lnTo>
                    <a:pt x="64" y="1568"/>
                  </a:lnTo>
                  <a:lnTo>
                    <a:pt x="64" y="1544"/>
                  </a:lnTo>
                  <a:lnTo>
                    <a:pt x="64" y="1528"/>
                  </a:lnTo>
                  <a:lnTo>
                    <a:pt x="64" y="1504"/>
                  </a:lnTo>
                  <a:lnTo>
                    <a:pt x="64" y="1488"/>
                  </a:lnTo>
                  <a:lnTo>
                    <a:pt x="64" y="1464"/>
                  </a:lnTo>
                  <a:lnTo>
                    <a:pt x="64" y="1448"/>
                  </a:lnTo>
                  <a:lnTo>
                    <a:pt x="64" y="1432"/>
                  </a:lnTo>
                  <a:lnTo>
                    <a:pt x="64" y="1416"/>
                  </a:lnTo>
                  <a:lnTo>
                    <a:pt x="64" y="1408"/>
                  </a:lnTo>
                  <a:lnTo>
                    <a:pt x="64" y="1392"/>
                  </a:lnTo>
                  <a:lnTo>
                    <a:pt x="64" y="1376"/>
                  </a:lnTo>
                  <a:lnTo>
                    <a:pt x="56" y="1328"/>
                  </a:lnTo>
                  <a:lnTo>
                    <a:pt x="56" y="1288"/>
                  </a:lnTo>
                  <a:lnTo>
                    <a:pt x="56" y="1240"/>
                  </a:lnTo>
                  <a:lnTo>
                    <a:pt x="56" y="1192"/>
                  </a:lnTo>
                  <a:lnTo>
                    <a:pt x="56" y="1176"/>
                  </a:lnTo>
                  <a:lnTo>
                    <a:pt x="56" y="1152"/>
                  </a:lnTo>
                  <a:lnTo>
                    <a:pt x="56" y="1136"/>
                  </a:lnTo>
                  <a:lnTo>
                    <a:pt x="56" y="1120"/>
                  </a:lnTo>
                  <a:lnTo>
                    <a:pt x="56" y="1104"/>
                  </a:lnTo>
                  <a:lnTo>
                    <a:pt x="56" y="1096"/>
                  </a:lnTo>
                  <a:lnTo>
                    <a:pt x="56" y="1080"/>
                  </a:lnTo>
                  <a:lnTo>
                    <a:pt x="56" y="1072"/>
                  </a:lnTo>
                  <a:lnTo>
                    <a:pt x="56" y="1048"/>
                  </a:lnTo>
                  <a:lnTo>
                    <a:pt x="56" y="1032"/>
                  </a:lnTo>
                  <a:lnTo>
                    <a:pt x="56" y="1016"/>
                  </a:lnTo>
                  <a:lnTo>
                    <a:pt x="56" y="1000"/>
                  </a:lnTo>
                  <a:lnTo>
                    <a:pt x="56" y="984"/>
                  </a:lnTo>
                  <a:lnTo>
                    <a:pt x="56" y="976"/>
                  </a:lnTo>
                  <a:lnTo>
                    <a:pt x="64" y="968"/>
                  </a:lnTo>
                  <a:lnTo>
                    <a:pt x="64" y="960"/>
                  </a:lnTo>
                  <a:lnTo>
                    <a:pt x="64" y="944"/>
                  </a:lnTo>
                  <a:lnTo>
                    <a:pt x="64" y="936"/>
                  </a:lnTo>
                  <a:lnTo>
                    <a:pt x="72" y="928"/>
                  </a:lnTo>
                  <a:lnTo>
                    <a:pt x="72" y="912"/>
                  </a:lnTo>
                  <a:lnTo>
                    <a:pt x="72" y="904"/>
                  </a:lnTo>
                  <a:lnTo>
                    <a:pt x="80" y="888"/>
                  </a:lnTo>
                  <a:lnTo>
                    <a:pt x="80" y="880"/>
                  </a:lnTo>
                  <a:lnTo>
                    <a:pt x="80" y="872"/>
                  </a:lnTo>
                  <a:lnTo>
                    <a:pt x="88" y="864"/>
                  </a:lnTo>
                  <a:lnTo>
                    <a:pt x="88" y="856"/>
                  </a:lnTo>
                  <a:lnTo>
                    <a:pt x="88" y="840"/>
                  </a:lnTo>
                  <a:lnTo>
                    <a:pt x="88" y="832"/>
                  </a:lnTo>
                  <a:lnTo>
                    <a:pt x="96" y="824"/>
                  </a:lnTo>
                  <a:lnTo>
                    <a:pt x="96" y="816"/>
                  </a:lnTo>
                  <a:lnTo>
                    <a:pt x="96" y="808"/>
                  </a:lnTo>
                  <a:lnTo>
                    <a:pt x="96" y="800"/>
                  </a:lnTo>
                  <a:lnTo>
                    <a:pt x="96" y="792"/>
                  </a:lnTo>
                  <a:lnTo>
                    <a:pt x="96" y="784"/>
                  </a:lnTo>
                  <a:lnTo>
                    <a:pt x="96" y="776"/>
                  </a:lnTo>
                  <a:lnTo>
                    <a:pt x="96" y="768"/>
                  </a:lnTo>
                  <a:lnTo>
                    <a:pt x="88" y="768"/>
                  </a:lnTo>
                  <a:lnTo>
                    <a:pt x="88" y="760"/>
                  </a:lnTo>
                  <a:lnTo>
                    <a:pt x="88" y="752"/>
                  </a:lnTo>
                  <a:lnTo>
                    <a:pt x="80" y="744"/>
                  </a:lnTo>
                  <a:lnTo>
                    <a:pt x="80" y="736"/>
                  </a:lnTo>
                  <a:lnTo>
                    <a:pt x="72" y="728"/>
                  </a:lnTo>
                  <a:lnTo>
                    <a:pt x="64" y="720"/>
                  </a:lnTo>
                  <a:lnTo>
                    <a:pt x="56" y="720"/>
                  </a:lnTo>
                  <a:lnTo>
                    <a:pt x="48" y="712"/>
                  </a:lnTo>
                  <a:lnTo>
                    <a:pt x="40" y="696"/>
                  </a:lnTo>
                  <a:lnTo>
                    <a:pt x="32" y="688"/>
                  </a:lnTo>
                  <a:lnTo>
                    <a:pt x="24" y="680"/>
                  </a:lnTo>
                  <a:lnTo>
                    <a:pt x="16" y="680"/>
                  </a:lnTo>
                  <a:lnTo>
                    <a:pt x="16" y="672"/>
                  </a:lnTo>
                  <a:lnTo>
                    <a:pt x="8" y="672"/>
                  </a:lnTo>
                  <a:lnTo>
                    <a:pt x="8" y="664"/>
                  </a:lnTo>
                  <a:lnTo>
                    <a:pt x="0" y="664"/>
                  </a:lnTo>
                  <a:lnTo>
                    <a:pt x="0" y="656"/>
                  </a:lnTo>
                  <a:lnTo>
                    <a:pt x="0" y="648"/>
                  </a:lnTo>
                  <a:lnTo>
                    <a:pt x="0" y="640"/>
                  </a:lnTo>
                  <a:lnTo>
                    <a:pt x="0" y="632"/>
                  </a:lnTo>
                  <a:lnTo>
                    <a:pt x="8" y="632"/>
                  </a:lnTo>
                  <a:lnTo>
                    <a:pt x="8" y="624"/>
                  </a:lnTo>
                  <a:lnTo>
                    <a:pt x="16" y="624"/>
                  </a:lnTo>
                  <a:lnTo>
                    <a:pt x="16" y="616"/>
                  </a:lnTo>
                  <a:lnTo>
                    <a:pt x="24" y="616"/>
                  </a:lnTo>
                  <a:lnTo>
                    <a:pt x="32" y="608"/>
                  </a:lnTo>
                  <a:lnTo>
                    <a:pt x="40" y="608"/>
                  </a:lnTo>
                  <a:lnTo>
                    <a:pt x="48" y="600"/>
                  </a:lnTo>
                  <a:lnTo>
                    <a:pt x="56" y="600"/>
                  </a:lnTo>
                  <a:lnTo>
                    <a:pt x="64" y="592"/>
                  </a:lnTo>
                  <a:lnTo>
                    <a:pt x="72" y="592"/>
                  </a:lnTo>
                  <a:lnTo>
                    <a:pt x="80" y="592"/>
                  </a:lnTo>
                  <a:lnTo>
                    <a:pt x="88" y="584"/>
                  </a:lnTo>
                  <a:lnTo>
                    <a:pt x="96" y="584"/>
                  </a:lnTo>
                  <a:lnTo>
                    <a:pt x="104" y="584"/>
                  </a:lnTo>
                  <a:lnTo>
                    <a:pt x="112" y="576"/>
                  </a:lnTo>
                  <a:lnTo>
                    <a:pt x="120" y="576"/>
                  </a:lnTo>
                  <a:lnTo>
                    <a:pt x="128" y="568"/>
                  </a:lnTo>
                  <a:lnTo>
                    <a:pt x="136" y="568"/>
                  </a:lnTo>
                  <a:lnTo>
                    <a:pt x="136" y="560"/>
                  </a:lnTo>
                  <a:lnTo>
                    <a:pt x="136" y="552"/>
                  </a:lnTo>
                  <a:lnTo>
                    <a:pt x="128" y="552"/>
                  </a:lnTo>
                  <a:lnTo>
                    <a:pt x="120" y="552"/>
                  </a:lnTo>
                  <a:lnTo>
                    <a:pt x="112" y="544"/>
                  </a:lnTo>
                  <a:lnTo>
                    <a:pt x="104" y="544"/>
                  </a:lnTo>
                  <a:lnTo>
                    <a:pt x="96" y="536"/>
                  </a:lnTo>
                  <a:lnTo>
                    <a:pt x="88" y="536"/>
                  </a:lnTo>
                  <a:lnTo>
                    <a:pt x="80" y="528"/>
                  </a:lnTo>
                  <a:lnTo>
                    <a:pt x="72" y="528"/>
                  </a:lnTo>
                  <a:lnTo>
                    <a:pt x="64" y="528"/>
                  </a:lnTo>
                  <a:lnTo>
                    <a:pt x="56" y="528"/>
                  </a:lnTo>
                  <a:lnTo>
                    <a:pt x="56" y="520"/>
                  </a:lnTo>
                  <a:lnTo>
                    <a:pt x="48" y="520"/>
                  </a:lnTo>
                  <a:lnTo>
                    <a:pt x="40" y="520"/>
                  </a:lnTo>
                  <a:lnTo>
                    <a:pt x="32" y="520"/>
                  </a:lnTo>
                  <a:lnTo>
                    <a:pt x="32" y="512"/>
                  </a:lnTo>
                  <a:lnTo>
                    <a:pt x="32" y="504"/>
                  </a:lnTo>
                  <a:lnTo>
                    <a:pt x="40" y="504"/>
                  </a:lnTo>
                  <a:lnTo>
                    <a:pt x="40" y="496"/>
                  </a:lnTo>
                  <a:lnTo>
                    <a:pt x="48" y="496"/>
                  </a:lnTo>
                  <a:lnTo>
                    <a:pt x="48" y="488"/>
                  </a:lnTo>
                  <a:lnTo>
                    <a:pt x="56" y="488"/>
                  </a:lnTo>
                  <a:lnTo>
                    <a:pt x="56" y="480"/>
                  </a:lnTo>
                  <a:lnTo>
                    <a:pt x="64" y="472"/>
                  </a:lnTo>
                  <a:lnTo>
                    <a:pt x="64" y="464"/>
                  </a:lnTo>
                  <a:lnTo>
                    <a:pt x="64" y="456"/>
                  </a:lnTo>
                  <a:lnTo>
                    <a:pt x="64" y="448"/>
                  </a:lnTo>
                  <a:lnTo>
                    <a:pt x="64" y="440"/>
                  </a:lnTo>
                  <a:lnTo>
                    <a:pt x="64" y="416"/>
                  </a:lnTo>
                  <a:lnTo>
                    <a:pt x="64" y="384"/>
                  </a:lnTo>
                  <a:lnTo>
                    <a:pt x="64" y="336"/>
                  </a:lnTo>
                  <a:lnTo>
                    <a:pt x="64" y="272"/>
                  </a:lnTo>
                  <a:lnTo>
                    <a:pt x="64" y="192"/>
                  </a:lnTo>
                  <a:lnTo>
                    <a:pt x="64" y="104"/>
                  </a:lnTo>
                  <a:lnTo>
                    <a:pt x="72" y="0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4" name="Freeform 471"/>
            <p:cNvSpPr>
              <a:spLocks/>
            </p:cNvSpPr>
            <p:nvPr/>
          </p:nvSpPr>
          <p:spPr bwMode="auto">
            <a:xfrm>
              <a:off x="4613" y="2235"/>
              <a:ext cx="791" cy="137"/>
            </a:xfrm>
            <a:custGeom>
              <a:avLst/>
              <a:gdLst>
                <a:gd name="T0" fmla="*/ 0 w 1696"/>
                <a:gd name="T1" fmla="*/ 0 h 296"/>
                <a:gd name="T2" fmla="*/ 0 w 1696"/>
                <a:gd name="T3" fmla="*/ 0 h 296"/>
                <a:gd name="T4" fmla="*/ 0 w 1696"/>
                <a:gd name="T5" fmla="*/ 0 h 296"/>
                <a:gd name="T6" fmla="*/ 0 w 1696"/>
                <a:gd name="T7" fmla="*/ 0 h 296"/>
                <a:gd name="T8" fmla="*/ 0 w 1696"/>
                <a:gd name="T9" fmla="*/ 0 h 296"/>
                <a:gd name="T10" fmla="*/ 0 w 1696"/>
                <a:gd name="T11" fmla="*/ 0 h 296"/>
                <a:gd name="T12" fmla="*/ 0 w 1696"/>
                <a:gd name="T13" fmla="*/ 0 h 296"/>
                <a:gd name="T14" fmla="*/ 0 w 1696"/>
                <a:gd name="T15" fmla="*/ 0 h 296"/>
                <a:gd name="T16" fmla="*/ 0 w 1696"/>
                <a:gd name="T17" fmla="*/ 0 h 296"/>
                <a:gd name="T18" fmla="*/ 0 w 1696"/>
                <a:gd name="T19" fmla="*/ 0 h 296"/>
                <a:gd name="T20" fmla="*/ 1 w 1696"/>
                <a:gd name="T21" fmla="*/ 0 h 296"/>
                <a:gd name="T22" fmla="*/ 1 w 1696"/>
                <a:gd name="T23" fmla="*/ 0 h 296"/>
                <a:gd name="T24" fmla="*/ 1 w 1696"/>
                <a:gd name="T25" fmla="*/ 0 h 296"/>
                <a:gd name="T26" fmla="*/ 1 w 1696"/>
                <a:gd name="T27" fmla="*/ 0 h 296"/>
                <a:gd name="T28" fmla="*/ 1 w 1696"/>
                <a:gd name="T29" fmla="*/ 0 h 296"/>
                <a:gd name="T30" fmla="*/ 1 w 1696"/>
                <a:gd name="T31" fmla="*/ 0 h 296"/>
                <a:gd name="T32" fmla="*/ 1 w 1696"/>
                <a:gd name="T33" fmla="*/ 0 h 296"/>
                <a:gd name="T34" fmla="*/ 1 w 1696"/>
                <a:gd name="T35" fmla="*/ 0 h 296"/>
                <a:gd name="T36" fmla="*/ 2 w 1696"/>
                <a:gd name="T37" fmla="*/ 0 h 296"/>
                <a:gd name="T38" fmla="*/ 2 w 1696"/>
                <a:gd name="T39" fmla="*/ 0 h 296"/>
                <a:gd name="T40" fmla="*/ 2 w 1696"/>
                <a:gd name="T41" fmla="*/ 0 h 296"/>
                <a:gd name="T42" fmla="*/ 2 w 1696"/>
                <a:gd name="T43" fmla="*/ 0 h 296"/>
                <a:gd name="T44" fmla="*/ 2 w 1696"/>
                <a:gd name="T45" fmla="*/ 0 h 296"/>
                <a:gd name="T46" fmla="*/ 2 w 1696"/>
                <a:gd name="T47" fmla="*/ 0 h 296"/>
                <a:gd name="T48" fmla="*/ 2 w 1696"/>
                <a:gd name="T49" fmla="*/ 0 h 296"/>
                <a:gd name="T50" fmla="*/ 2 w 1696"/>
                <a:gd name="T51" fmla="*/ 0 h 296"/>
                <a:gd name="T52" fmla="*/ 2 w 1696"/>
                <a:gd name="T53" fmla="*/ 0 h 296"/>
                <a:gd name="T54" fmla="*/ 2 w 1696"/>
                <a:gd name="T55" fmla="*/ 0 h 296"/>
                <a:gd name="T56" fmla="*/ 2 w 1696"/>
                <a:gd name="T57" fmla="*/ 0 h 296"/>
                <a:gd name="T58" fmla="*/ 2 w 1696"/>
                <a:gd name="T59" fmla="*/ 0 h 296"/>
                <a:gd name="T60" fmla="*/ 1 w 1696"/>
                <a:gd name="T61" fmla="*/ 0 h 296"/>
                <a:gd name="T62" fmla="*/ 1 w 1696"/>
                <a:gd name="T63" fmla="*/ 0 h 296"/>
                <a:gd name="T64" fmla="*/ 1 w 1696"/>
                <a:gd name="T65" fmla="*/ 0 h 296"/>
                <a:gd name="T66" fmla="*/ 1 w 1696"/>
                <a:gd name="T67" fmla="*/ 0 h 296"/>
                <a:gd name="T68" fmla="*/ 1 w 1696"/>
                <a:gd name="T69" fmla="*/ 0 h 296"/>
                <a:gd name="T70" fmla="*/ 1 w 1696"/>
                <a:gd name="T71" fmla="*/ 0 h 296"/>
                <a:gd name="T72" fmla="*/ 1 w 1696"/>
                <a:gd name="T73" fmla="*/ 0 h 296"/>
                <a:gd name="T74" fmla="*/ 1 w 1696"/>
                <a:gd name="T75" fmla="*/ 0 h 296"/>
                <a:gd name="T76" fmla="*/ 1 w 1696"/>
                <a:gd name="T77" fmla="*/ 0 h 296"/>
                <a:gd name="T78" fmla="*/ 1 w 1696"/>
                <a:gd name="T79" fmla="*/ 0 h 296"/>
                <a:gd name="T80" fmla="*/ 1 w 1696"/>
                <a:gd name="T81" fmla="*/ 0 h 296"/>
                <a:gd name="T82" fmla="*/ 1 w 1696"/>
                <a:gd name="T83" fmla="*/ 0 h 296"/>
                <a:gd name="T84" fmla="*/ 0 w 1696"/>
                <a:gd name="T85" fmla="*/ 0 h 296"/>
                <a:gd name="T86" fmla="*/ 0 w 1696"/>
                <a:gd name="T87" fmla="*/ 0 h 296"/>
                <a:gd name="T88" fmla="*/ 0 w 1696"/>
                <a:gd name="T89" fmla="*/ 0 h 296"/>
                <a:gd name="T90" fmla="*/ 0 w 1696"/>
                <a:gd name="T91" fmla="*/ 0 h 296"/>
                <a:gd name="T92" fmla="*/ 0 w 1696"/>
                <a:gd name="T93" fmla="*/ 0 h 296"/>
                <a:gd name="T94" fmla="*/ 0 w 1696"/>
                <a:gd name="T95" fmla="*/ 0 h 296"/>
                <a:gd name="T96" fmla="*/ 0 w 1696"/>
                <a:gd name="T97" fmla="*/ 0 h 296"/>
                <a:gd name="T98" fmla="*/ 0 w 1696"/>
                <a:gd name="T99" fmla="*/ 0 h 296"/>
                <a:gd name="T100" fmla="*/ 0 w 1696"/>
                <a:gd name="T101" fmla="*/ 0 h 296"/>
                <a:gd name="T102" fmla="*/ 0 w 1696"/>
                <a:gd name="T103" fmla="*/ 0 h 296"/>
                <a:gd name="T104" fmla="*/ 0 w 1696"/>
                <a:gd name="T105" fmla="*/ 0 h 296"/>
                <a:gd name="T106" fmla="*/ 0 w 1696"/>
                <a:gd name="T107" fmla="*/ 0 h 296"/>
                <a:gd name="T108" fmla="*/ 0 w 1696"/>
                <a:gd name="T109" fmla="*/ 0 h 296"/>
                <a:gd name="T110" fmla="*/ 0 w 1696"/>
                <a:gd name="T111" fmla="*/ 0 h 296"/>
                <a:gd name="T112" fmla="*/ 0 w 1696"/>
                <a:gd name="T113" fmla="*/ 0 h 296"/>
                <a:gd name="T114" fmla="*/ 0 w 1696"/>
                <a:gd name="T115" fmla="*/ 0 h 296"/>
                <a:gd name="T116" fmla="*/ 0 w 1696"/>
                <a:gd name="T117" fmla="*/ 0 h 296"/>
                <a:gd name="T118" fmla="*/ 0 w 1696"/>
                <a:gd name="T119" fmla="*/ 0 h 296"/>
                <a:gd name="T120" fmla="*/ 0 w 1696"/>
                <a:gd name="T121" fmla="*/ 0 h 2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96"/>
                <a:gd name="T184" fmla="*/ 0 h 296"/>
                <a:gd name="T185" fmla="*/ 1696 w 1696"/>
                <a:gd name="T186" fmla="*/ 296 h 2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96" h="296">
                  <a:moveTo>
                    <a:pt x="0" y="48"/>
                  </a:moveTo>
                  <a:lnTo>
                    <a:pt x="8" y="24"/>
                  </a:lnTo>
                  <a:lnTo>
                    <a:pt x="32" y="8"/>
                  </a:lnTo>
                  <a:lnTo>
                    <a:pt x="72" y="0"/>
                  </a:lnTo>
                  <a:lnTo>
                    <a:pt x="128" y="0"/>
                  </a:lnTo>
                  <a:lnTo>
                    <a:pt x="200" y="8"/>
                  </a:lnTo>
                  <a:lnTo>
                    <a:pt x="296" y="16"/>
                  </a:lnTo>
                  <a:lnTo>
                    <a:pt x="424" y="32"/>
                  </a:lnTo>
                  <a:lnTo>
                    <a:pt x="576" y="48"/>
                  </a:lnTo>
                  <a:lnTo>
                    <a:pt x="896" y="80"/>
                  </a:lnTo>
                  <a:lnTo>
                    <a:pt x="1216" y="104"/>
                  </a:lnTo>
                  <a:lnTo>
                    <a:pt x="1352" y="120"/>
                  </a:lnTo>
                  <a:lnTo>
                    <a:pt x="1472" y="136"/>
                  </a:lnTo>
                  <a:lnTo>
                    <a:pt x="1552" y="144"/>
                  </a:lnTo>
                  <a:lnTo>
                    <a:pt x="1608" y="152"/>
                  </a:lnTo>
                  <a:lnTo>
                    <a:pt x="1648" y="160"/>
                  </a:lnTo>
                  <a:lnTo>
                    <a:pt x="1672" y="176"/>
                  </a:lnTo>
                  <a:lnTo>
                    <a:pt x="1688" y="184"/>
                  </a:lnTo>
                  <a:lnTo>
                    <a:pt x="1696" y="192"/>
                  </a:lnTo>
                  <a:lnTo>
                    <a:pt x="1696" y="200"/>
                  </a:lnTo>
                  <a:lnTo>
                    <a:pt x="1696" y="224"/>
                  </a:lnTo>
                  <a:lnTo>
                    <a:pt x="1688" y="240"/>
                  </a:lnTo>
                  <a:lnTo>
                    <a:pt x="1680" y="248"/>
                  </a:lnTo>
                  <a:lnTo>
                    <a:pt x="1664" y="256"/>
                  </a:lnTo>
                  <a:lnTo>
                    <a:pt x="1640" y="264"/>
                  </a:lnTo>
                  <a:lnTo>
                    <a:pt x="1592" y="272"/>
                  </a:lnTo>
                  <a:lnTo>
                    <a:pt x="1536" y="272"/>
                  </a:lnTo>
                  <a:lnTo>
                    <a:pt x="1504" y="280"/>
                  </a:lnTo>
                  <a:lnTo>
                    <a:pt x="1448" y="280"/>
                  </a:lnTo>
                  <a:lnTo>
                    <a:pt x="1392" y="280"/>
                  </a:lnTo>
                  <a:lnTo>
                    <a:pt x="1312" y="280"/>
                  </a:lnTo>
                  <a:lnTo>
                    <a:pt x="1224" y="288"/>
                  </a:lnTo>
                  <a:lnTo>
                    <a:pt x="1128" y="288"/>
                  </a:lnTo>
                  <a:lnTo>
                    <a:pt x="1008" y="288"/>
                  </a:lnTo>
                  <a:lnTo>
                    <a:pt x="880" y="288"/>
                  </a:lnTo>
                  <a:lnTo>
                    <a:pt x="752" y="288"/>
                  </a:lnTo>
                  <a:lnTo>
                    <a:pt x="640" y="288"/>
                  </a:lnTo>
                  <a:lnTo>
                    <a:pt x="536" y="288"/>
                  </a:lnTo>
                  <a:lnTo>
                    <a:pt x="448" y="288"/>
                  </a:lnTo>
                  <a:lnTo>
                    <a:pt x="368" y="296"/>
                  </a:lnTo>
                  <a:lnTo>
                    <a:pt x="304" y="296"/>
                  </a:lnTo>
                  <a:lnTo>
                    <a:pt x="248" y="296"/>
                  </a:lnTo>
                  <a:lnTo>
                    <a:pt x="200" y="296"/>
                  </a:lnTo>
                  <a:lnTo>
                    <a:pt x="136" y="296"/>
                  </a:lnTo>
                  <a:lnTo>
                    <a:pt x="88" y="296"/>
                  </a:lnTo>
                  <a:lnTo>
                    <a:pt x="48" y="288"/>
                  </a:lnTo>
                  <a:lnTo>
                    <a:pt x="24" y="280"/>
                  </a:lnTo>
                  <a:lnTo>
                    <a:pt x="8" y="248"/>
                  </a:lnTo>
                  <a:lnTo>
                    <a:pt x="0" y="184"/>
                  </a:lnTo>
                  <a:lnTo>
                    <a:pt x="0" y="112"/>
                  </a:lnTo>
                  <a:lnTo>
                    <a:pt x="0" y="48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Freeform 472"/>
            <p:cNvSpPr>
              <a:spLocks/>
            </p:cNvSpPr>
            <p:nvPr/>
          </p:nvSpPr>
          <p:spPr bwMode="auto">
            <a:xfrm>
              <a:off x="4613" y="2291"/>
              <a:ext cx="788" cy="66"/>
            </a:xfrm>
            <a:custGeom>
              <a:avLst/>
              <a:gdLst>
                <a:gd name="T0" fmla="*/ 0 w 1688"/>
                <a:gd name="T1" fmla="*/ 0 h 144"/>
                <a:gd name="T2" fmla="*/ 0 w 1688"/>
                <a:gd name="T3" fmla="*/ 0 h 144"/>
                <a:gd name="T4" fmla="*/ 0 w 1688"/>
                <a:gd name="T5" fmla="*/ 0 h 144"/>
                <a:gd name="T6" fmla="*/ 0 w 1688"/>
                <a:gd name="T7" fmla="*/ 0 h 144"/>
                <a:gd name="T8" fmla="*/ 0 w 1688"/>
                <a:gd name="T9" fmla="*/ 0 h 144"/>
                <a:gd name="T10" fmla="*/ 0 w 1688"/>
                <a:gd name="T11" fmla="*/ 0 h 144"/>
                <a:gd name="T12" fmla="*/ 0 w 1688"/>
                <a:gd name="T13" fmla="*/ 0 h 144"/>
                <a:gd name="T14" fmla="*/ 0 w 1688"/>
                <a:gd name="T15" fmla="*/ 0 h 144"/>
                <a:gd name="T16" fmla="*/ 0 w 1688"/>
                <a:gd name="T17" fmla="*/ 0 h 144"/>
                <a:gd name="T18" fmla="*/ 1 w 1688"/>
                <a:gd name="T19" fmla="*/ 0 h 144"/>
                <a:gd name="T20" fmla="*/ 1 w 1688"/>
                <a:gd name="T21" fmla="*/ 0 h 144"/>
                <a:gd name="T22" fmla="*/ 1 w 1688"/>
                <a:gd name="T23" fmla="*/ 0 h 144"/>
                <a:gd name="T24" fmla="*/ 1 w 1688"/>
                <a:gd name="T25" fmla="*/ 0 h 144"/>
                <a:gd name="T26" fmla="*/ 1 w 1688"/>
                <a:gd name="T27" fmla="*/ 0 h 144"/>
                <a:gd name="T28" fmla="*/ 1 w 1688"/>
                <a:gd name="T29" fmla="*/ 0 h 144"/>
                <a:gd name="T30" fmla="*/ 1 w 1688"/>
                <a:gd name="T31" fmla="*/ 0 h 144"/>
                <a:gd name="T32" fmla="*/ 1 w 1688"/>
                <a:gd name="T33" fmla="*/ 0 h 144"/>
                <a:gd name="T34" fmla="*/ 1 w 1688"/>
                <a:gd name="T35" fmla="*/ 0 h 144"/>
                <a:gd name="T36" fmla="*/ 1 w 1688"/>
                <a:gd name="T37" fmla="*/ 0 h 144"/>
                <a:gd name="T38" fmla="*/ 1 w 1688"/>
                <a:gd name="T39" fmla="*/ 0 h 144"/>
                <a:gd name="T40" fmla="*/ 1 w 1688"/>
                <a:gd name="T41" fmla="*/ 0 h 144"/>
                <a:gd name="T42" fmla="*/ 1 w 1688"/>
                <a:gd name="T43" fmla="*/ 0 h 144"/>
                <a:gd name="T44" fmla="*/ 1 w 1688"/>
                <a:gd name="T45" fmla="*/ 0 h 144"/>
                <a:gd name="T46" fmla="*/ 1 w 1688"/>
                <a:gd name="T47" fmla="*/ 0 h 144"/>
                <a:gd name="T48" fmla="*/ 1 w 1688"/>
                <a:gd name="T49" fmla="*/ 0 h 144"/>
                <a:gd name="T50" fmla="*/ 1 w 1688"/>
                <a:gd name="T51" fmla="*/ 0 h 144"/>
                <a:gd name="T52" fmla="*/ 1 w 1688"/>
                <a:gd name="T53" fmla="*/ 0 h 144"/>
                <a:gd name="T54" fmla="*/ 1 w 1688"/>
                <a:gd name="T55" fmla="*/ 0 h 144"/>
                <a:gd name="T56" fmla="*/ 1 w 1688"/>
                <a:gd name="T57" fmla="*/ 0 h 144"/>
                <a:gd name="T58" fmla="*/ 1 w 1688"/>
                <a:gd name="T59" fmla="*/ 0 h 144"/>
                <a:gd name="T60" fmla="*/ 1 w 1688"/>
                <a:gd name="T61" fmla="*/ 0 h 144"/>
                <a:gd name="T62" fmla="*/ 1 w 1688"/>
                <a:gd name="T63" fmla="*/ 0 h 144"/>
                <a:gd name="T64" fmla="*/ 1 w 1688"/>
                <a:gd name="T65" fmla="*/ 0 h 144"/>
                <a:gd name="T66" fmla="*/ 1 w 1688"/>
                <a:gd name="T67" fmla="*/ 0 h 144"/>
                <a:gd name="T68" fmla="*/ 1 w 1688"/>
                <a:gd name="T69" fmla="*/ 0 h 144"/>
                <a:gd name="T70" fmla="*/ 1 w 1688"/>
                <a:gd name="T71" fmla="*/ 0 h 144"/>
                <a:gd name="T72" fmla="*/ 1 w 1688"/>
                <a:gd name="T73" fmla="*/ 0 h 144"/>
                <a:gd name="T74" fmla="*/ 1 w 1688"/>
                <a:gd name="T75" fmla="*/ 0 h 144"/>
                <a:gd name="T76" fmla="*/ 1 w 1688"/>
                <a:gd name="T77" fmla="*/ 0 h 144"/>
                <a:gd name="T78" fmla="*/ 1 w 1688"/>
                <a:gd name="T79" fmla="*/ 0 h 144"/>
                <a:gd name="T80" fmla="*/ 1 w 1688"/>
                <a:gd name="T81" fmla="*/ 0 h 144"/>
                <a:gd name="T82" fmla="*/ 1 w 1688"/>
                <a:gd name="T83" fmla="*/ 0 h 144"/>
                <a:gd name="T84" fmla="*/ 1 w 1688"/>
                <a:gd name="T85" fmla="*/ 0 h 144"/>
                <a:gd name="T86" fmla="*/ 1 w 1688"/>
                <a:gd name="T87" fmla="*/ 0 h 144"/>
                <a:gd name="T88" fmla="*/ 1 w 1688"/>
                <a:gd name="T89" fmla="*/ 0 h 144"/>
                <a:gd name="T90" fmla="*/ 1 w 1688"/>
                <a:gd name="T91" fmla="*/ 0 h 144"/>
                <a:gd name="T92" fmla="*/ 1 w 1688"/>
                <a:gd name="T93" fmla="*/ 0 h 144"/>
                <a:gd name="T94" fmla="*/ 1 w 1688"/>
                <a:gd name="T95" fmla="*/ 0 h 144"/>
                <a:gd name="T96" fmla="*/ 1 w 1688"/>
                <a:gd name="T97" fmla="*/ 0 h 144"/>
                <a:gd name="T98" fmla="*/ 1 w 1688"/>
                <a:gd name="T99" fmla="*/ 0 h 144"/>
                <a:gd name="T100" fmla="*/ 1 w 1688"/>
                <a:gd name="T101" fmla="*/ 0 h 144"/>
                <a:gd name="T102" fmla="*/ 1 w 1688"/>
                <a:gd name="T103" fmla="*/ 0 h 144"/>
                <a:gd name="T104" fmla="*/ 1 w 1688"/>
                <a:gd name="T105" fmla="*/ 0 h 144"/>
                <a:gd name="T106" fmla="*/ 1 w 1688"/>
                <a:gd name="T107" fmla="*/ 0 h 144"/>
                <a:gd name="T108" fmla="*/ 1 w 1688"/>
                <a:gd name="T109" fmla="*/ 0 h 144"/>
                <a:gd name="T110" fmla="*/ 1 w 1688"/>
                <a:gd name="T111" fmla="*/ 0 h 144"/>
                <a:gd name="T112" fmla="*/ 1 w 1688"/>
                <a:gd name="T113" fmla="*/ 0 h 144"/>
                <a:gd name="T114" fmla="*/ 1 w 1688"/>
                <a:gd name="T115" fmla="*/ 0 h 144"/>
                <a:gd name="T116" fmla="*/ 2 w 1688"/>
                <a:gd name="T117" fmla="*/ 0 h 14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688"/>
                <a:gd name="T178" fmla="*/ 0 h 144"/>
                <a:gd name="T179" fmla="*/ 1688 w 1688"/>
                <a:gd name="T180" fmla="*/ 144 h 14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688" h="144">
                  <a:moveTo>
                    <a:pt x="0" y="72"/>
                  </a:moveTo>
                  <a:lnTo>
                    <a:pt x="48" y="72"/>
                  </a:lnTo>
                  <a:lnTo>
                    <a:pt x="80" y="72"/>
                  </a:lnTo>
                  <a:lnTo>
                    <a:pt x="104" y="72"/>
                  </a:lnTo>
                  <a:lnTo>
                    <a:pt x="128" y="72"/>
                  </a:lnTo>
                  <a:lnTo>
                    <a:pt x="144" y="64"/>
                  </a:lnTo>
                  <a:lnTo>
                    <a:pt x="168" y="64"/>
                  </a:lnTo>
                  <a:lnTo>
                    <a:pt x="192" y="64"/>
                  </a:lnTo>
                  <a:lnTo>
                    <a:pt x="208" y="64"/>
                  </a:lnTo>
                  <a:lnTo>
                    <a:pt x="224" y="64"/>
                  </a:lnTo>
                  <a:lnTo>
                    <a:pt x="240" y="64"/>
                  </a:lnTo>
                  <a:lnTo>
                    <a:pt x="264" y="64"/>
                  </a:lnTo>
                  <a:lnTo>
                    <a:pt x="272" y="64"/>
                  </a:lnTo>
                  <a:lnTo>
                    <a:pt x="288" y="64"/>
                  </a:lnTo>
                  <a:lnTo>
                    <a:pt x="304" y="64"/>
                  </a:lnTo>
                  <a:lnTo>
                    <a:pt x="320" y="64"/>
                  </a:lnTo>
                  <a:lnTo>
                    <a:pt x="360" y="64"/>
                  </a:lnTo>
                  <a:lnTo>
                    <a:pt x="408" y="64"/>
                  </a:lnTo>
                  <a:lnTo>
                    <a:pt x="456" y="64"/>
                  </a:lnTo>
                  <a:lnTo>
                    <a:pt x="496" y="64"/>
                  </a:lnTo>
                  <a:lnTo>
                    <a:pt x="520" y="64"/>
                  </a:lnTo>
                  <a:lnTo>
                    <a:pt x="536" y="64"/>
                  </a:lnTo>
                  <a:lnTo>
                    <a:pt x="560" y="56"/>
                  </a:lnTo>
                  <a:lnTo>
                    <a:pt x="576" y="56"/>
                  </a:lnTo>
                  <a:lnTo>
                    <a:pt x="584" y="56"/>
                  </a:lnTo>
                  <a:lnTo>
                    <a:pt x="600" y="56"/>
                  </a:lnTo>
                  <a:lnTo>
                    <a:pt x="616" y="56"/>
                  </a:lnTo>
                  <a:lnTo>
                    <a:pt x="624" y="56"/>
                  </a:lnTo>
                  <a:lnTo>
                    <a:pt x="640" y="56"/>
                  </a:lnTo>
                  <a:lnTo>
                    <a:pt x="664" y="64"/>
                  </a:lnTo>
                  <a:lnTo>
                    <a:pt x="680" y="64"/>
                  </a:lnTo>
                  <a:lnTo>
                    <a:pt x="696" y="64"/>
                  </a:lnTo>
                  <a:lnTo>
                    <a:pt x="704" y="64"/>
                  </a:lnTo>
                  <a:lnTo>
                    <a:pt x="720" y="64"/>
                  </a:lnTo>
                  <a:lnTo>
                    <a:pt x="728" y="64"/>
                  </a:lnTo>
                  <a:lnTo>
                    <a:pt x="736" y="64"/>
                  </a:lnTo>
                  <a:lnTo>
                    <a:pt x="744" y="72"/>
                  </a:lnTo>
                  <a:lnTo>
                    <a:pt x="760" y="72"/>
                  </a:lnTo>
                  <a:lnTo>
                    <a:pt x="768" y="72"/>
                  </a:lnTo>
                  <a:lnTo>
                    <a:pt x="784" y="80"/>
                  </a:lnTo>
                  <a:lnTo>
                    <a:pt x="792" y="80"/>
                  </a:lnTo>
                  <a:lnTo>
                    <a:pt x="800" y="80"/>
                  </a:lnTo>
                  <a:lnTo>
                    <a:pt x="816" y="88"/>
                  </a:lnTo>
                  <a:lnTo>
                    <a:pt x="824" y="88"/>
                  </a:lnTo>
                  <a:lnTo>
                    <a:pt x="832" y="88"/>
                  </a:lnTo>
                  <a:lnTo>
                    <a:pt x="840" y="88"/>
                  </a:lnTo>
                  <a:lnTo>
                    <a:pt x="848" y="96"/>
                  </a:lnTo>
                  <a:lnTo>
                    <a:pt x="856" y="96"/>
                  </a:lnTo>
                  <a:lnTo>
                    <a:pt x="864" y="96"/>
                  </a:lnTo>
                  <a:lnTo>
                    <a:pt x="872" y="96"/>
                  </a:lnTo>
                  <a:lnTo>
                    <a:pt x="880" y="96"/>
                  </a:lnTo>
                  <a:lnTo>
                    <a:pt x="888" y="104"/>
                  </a:lnTo>
                  <a:lnTo>
                    <a:pt x="896" y="104"/>
                  </a:lnTo>
                  <a:lnTo>
                    <a:pt x="904" y="104"/>
                  </a:lnTo>
                  <a:lnTo>
                    <a:pt x="912" y="104"/>
                  </a:lnTo>
                  <a:lnTo>
                    <a:pt x="920" y="96"/>
                  </a:lnTo>
                  <a:lnTo>
                    <a:pt x="928" y="96"/>
                  </a:lnTo>
                  <a:lnTo>
                    <a:pt x="936" y="96"/>
                  </a:lnTo>
                  <a:lnTo>
                    <a:pt x="944" y="88"/>
                  </a:lnTo>
                  <a:lnTo>
                    <a:pt x="952" y="88"/>
                  </a:lnTo>
                  <a:lnTo>
                    <a:pt x="960" y="80"/>
                  </a:lnTo>
                  <a:lnTo>
                    <a:pt x="968" y="72"/>
                  </a:lnTo>
                  <a:lnTo>
                    <a:pt x="976" y="72"/>
                  </a:lnTo>
                  <a:lnTo>
                    <a:pt x="976" y="64"/>
                  </a:lnTo>
                  <a:lnTo>
                    <a:pt x="984" y="56"/>
                  </a:lnTo>
                  <a:lnTo>
                    <a:pt x="992" y="48"/>
                  </a:lnTo>
                  <a:lnTo>
                    <a:pt x="1000" y="32"/>
                  </a:lnTo>
                  <a:lnTo>
                    <a:pt x="1016" y="24"/>
                  </a:lnTo>
                  <a:lnTo>
                    <a:pt x="1024" y="16"/>
                  </a:lnTo>
                  <a:lnTo>
                    <a:pt x="1032" y="16"/>
                  </a:lnTo>
                  <a:lnTo>
                    <a:pt x="1032" y="8"/>
                  </a:lnTo>
                  <a:lnTo>
                    <a:pt x="1040" y="8"/>
                  </a:lnTo>
                  <a:lnTo>
                    <a:pt x="1040" y="0"/>
                  </a:lnTo>
                  <a:lnTo>
                    <a:pt x="1048" y="0"/>
                  </a:lnTo>
                  <a:lnTo>
                    <a:pt x="1056" y="0"/>
                  </a:lnTo>
                  <a:lnTo>
                    <a:pt x="1056" y="8"/>
                  </a:lnTo>
                  <a:lnTo>
                    <a:pt x="1064" y="8"/>
                  </a:lnTo>
                  <a:lnTo>
                    <a:pt x="1064" y="16"/>
                  </a:lnTo>
                  <a:lnTo>
                    <a:pt x="1072" y="16"/>
                  </a:lnTo>
                  <a:lnTo>
                    <a:pt x="1072" y="24"/>
                  </a:lnTo>
                  <a:lnTo>
                    <a:pt x="1080" y="24"/>
                  </a:lnTo>
                  <a:lnTo>
                    <a:pt x="1080" y="32"/>
                  </a:lnTo>
                  <a:lnTo>
                    <a:pt x="1088" y="40"/>
                  </a:lnTo>
                  <a:lnTo>
                    <a:pt x="1088" y="48"/>
                  </a:lnTo>
                  <a:lnTo>
                    <a:pt x="1096" y="56"/>
                  </a:lnTo>
                  <a:lnTo>
                    <a:pt x="1096" y="64"/>
                  </a:lnTo>
                  <a:lnTo>
                    <a:pt x="1104" y="72"/>
                  </a:lnTo>
                  <a:lnTo>
                    <a:pt x="1104" y="80"/>
                  </a:lnTo>
                  <a:lnTo>
                    <a:pt x="1104" y="88"/>
                  </a:lnTo>
                  <a:lnTo>
                    <a:pt x="1112" y="96"/>
                  </a:lnTo>
                  <a:lnTo>
                    <a:pt x="1112" y="104"/>
                  </a:lnTo>
                  <a:lnTo>
                    <a:pt x="1112" y="112"/>
                  </a:lnTo>
                  <a:lnTo>
                    <a:pt x="1120" y="120"/>
                  </a:lnTo>
                  <a:lnTo>
                    <a:pt x="1120" y="128"/>
                  </a:lnTo>
                  <a:lnTo>
                    <a:pt x="1128" y="128"/>
                  </a:lnTo>
                  <a:lnTo>
                    <a:pt x="1128" y="136"/>
                  </a:lnTo>
                  <a:lnTo>
                    <a:pt x="1128" y="144"/>
                  </a:lnTo>
                  <a:lnTo>
                    <a:pt x="1136" y="144"/>
                  </a:lnTo>
                  <a:lnTo>
                    <a:pt x="1144" y="144"/>
                  </a:lnTo>
                  <a:lnTo>
                    <a:pt x="1144" y="136"/>
                  </a:lnTo>
                  <a:lnTo>
                    <a:pt x="1144" y="128"/>
                  </a:lnTo>
                  <a:lnTo>
                    <a:pt x="1152" y="120"/>
                  </a:lnTo>
                  <a:lnTo>
                    <a:pt x="1152" y="112"/>
                  </a:lnTo>
                  <a:lnTo>
                    <a:pt x="1160" y="96"/>
                  </a:lnTo>
                  <a:lnTo>
                    <a:pt x="1160" y="88"/>
                  </a:lnTo>
                  <a:lnTo>
                    <a:pt x="1168" y="80"/>
                  </a:lnTo>
                  <a:lnTo>
                    <a:pt x="1168" y="72"/>
                  </a:lnTo>
                  <a:lnTo>
                    <a:pt x="1168" y="64"/>
                  </a:lnTo>
                  <a:lnTo>
                    <a:pt x="1168" y="56"/>
                  </a:lnTo>
                  <a:lnTo>
                    <a:pt x="1176" y="48"/>
                  </a:lnTo>
                  <a:lnTo>
                    <a:pt x="1176" y="40"/>
                  </a:lnTo>
                  <a:lnTo>
                    <a:pt x="1184" y="40"/>
                  </a:lnTo>
                  <a:lnTo>
                    <a:pt x="1192" y="40"/>
                  </a:lnTo>
                  <a:lnTo>
                    <a:pt x="1192" y="48"/>
                  </a:lnTo>
                  <a:lnTo>
                    <a:pt x="1200" y="48"/>
                  </a:lnTo>
                  <a:lnTo>
                    <a:pt x="1200" y="56"/>
                  </a:lnTo>
                  <a:lnTo>
                    <a:pt x="1208" y="56"/>
                  </a:lnTo>
                  <a:lnTo>
                    <a:pt x="1208" y="64"/>
                  </a:lnTo>
                  <a:lnTo>
                    <a:pt x="1216" y="64"/>
                  </a:lnTo>
                  <a:lnTo>
                    <a:pt x="1224" y="64"/>
                  </a:lnTo>
                  <a:lnTo>
                    <a:pt x="1232" y="64"/>
                  </a:lnTo>
                  <a:lnTo>
                    <a:pt x="1240" y="72"/>
                  </a:lnTo>
                  <a:lnTo>
                    <a:pt x="1248" y="72"/>
                  </a:lnTo>
                  <a:lnTo>
                    <a:pt x="1256" y="72"/>
                  </a:lnTo>
                  <a:lnTo>
                    <a:pt x="1280" y="72"/>
                  </a:lnTo>
                  <a:lnTo>
                    <a:pt x="1312" y="72"/>
                  </a:lnTo>
                  <a:lnTo>
                    <a:pt x="1360" y="72"/>
                  </a:lnTo>
                  <a:lnTo>
                    <a:pt x="1424" y="72"/>
                  </a:lnTo>
                  <a:lnTo>
                    <a:pt x="1496" y="72"/>
                  </a:lnTo>
                  <a:lnTo>
                    <a:pt x="1592" y="72"/>
                  </a:lnTo>
                  <a:lnTo>
                    <a:pt x="1688" y="72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Line 473"/>
            <p:cNvSpPr>
              <a:spLocks noChangeShapeType="1"/>
            </p:cNvSpPr>
            <p:nvPr/>
          </p:nvSpPr>
          <p:spPr bwMode="auto">
            <a:xfrm>
              <a:off x="4441" y="2317"/>
              <a:ext cx="124" cy="0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Freeform 474"/>
            <p:cNvSpPr>
              <a:spLocks/>
            </p:cNvSpPr>
            <p:nvPr/>
          </p:nvSpPr>
          <p:spPr bwMode="auto">
            <a:xfrm>
              <a:off x="4549" y="2299"/>
              <a:ext cx="42" cy="36"/>
            </a:xfrm>
            <a:custGeom>
              <a:avLst/>
              <a:gdLst>
                <a:gd name="T0" fmla="*/ 0 w 88"/>
                <a:gd name="T1" fmla="*/ 0 h 80"/>
                <a:gd name="T2" fmla="*/ 0 w 88"/>
                <a:gd name="T3" fmla="*/ 0 h 80"/>
                <a:gd name="T4" fmla="*/ 0 w 88"/>
                <a:gd name="T5" fmla="*/ 0 h 80"/>
                <a:gd name="T6" fmla="*/ 0 w 88"/>
                <a:gd name="T7" fmla="*/ 0 h 80"/>
                <a:gd name="T8" fmla="*/ 0 w 88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8"/>
                <a:gd name="T16" fmla="*/ 0 h 80"/>
                <a:gd name="T17" fmla="*/ 88 w 88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8" h="80">
                  <a:moveTo>
                    <a:pt x="88" y="40"/>
                  </a:moveTo>
                  <a:lnTo>
                    <a:pt x="0" y="80"/>
                  </a:lnTo>
                  <a:lnTo>
                    <a:pt x="40" y="40"/>
                  </a:lnTo>
                  <a:lnTo>
                    <a:pt x="0" y="0"/>
                  </a:lnTo>
                  <a:lnTo>
                    <a:pt x="88" y="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8" name="Freeform 475"/>
            <p:cNvSpPr>
              <a:spLocks/>
            </p:cNvSpPr>
            <p:nvPr/>
          </p:nvSpPr>
          <p:spPr bwMode="auto">
            <a:xfrm>
              <a:off x="4288" y="2032"/>
              <a:ext cx="37" cy="41"/>
            </a:xfrm>
            <a:custGeom>
              <a:avLst/>
              <a:gdLst>
                <a:gd name="T0" fmla="*/ 0 w 80"/>
                <a:gd name="T1" fmla="*/ 0 h 88"/>
                <a:gd name="T2" fmla="*/ 0 w 80"/>
                <a:gd name="T3" fmla="*/ 0 h 88"/>
                <a:gd name="T4" fmla="*/ 0 w 80"/>
                <a:gd name="T5" fmla="*/ 0 h 88"/>
                <a:gd name="T6" fmla="*/ 0 w 80"/>
                <a:gd name="T7" fmla="*/ 0 h 88"/>
                <a:gd name="T8" fmla="*/ 0 w 80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0"/>
                <a:gd name="T16" fmla="*/ 0 h 88"/>
                <a:gd name="T17" fmla="*/ 80 w 80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0" h="88">
                  <a:moveTo>
                    <a:pt x="40" y="0"/>
                  </a:moveTo>
                  <a:lnTo>
                    <a:pt x="80" y="88"/>
                  </a:lnTo>
                  <a:lnTo>
                    <a:pt x="40" y="48"/>
                  </a:lnTo>
                  <a:lnTo>
                    <a:pt x="0" y="8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9" name="Line 476"/>
            <p:cNvSpPr>
              <a:spLocks noChangeShapeType="1"/>
            </p:cNvSpPr>
            <p:nvPr/>
          </p:nvSpPr>
          <p:spPr bwMode="auto">
            <a:xfrm flipV="1">
              <a:off x="4307" y="2054"/>
              <a:ext cx="0" cy="148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0" name="Freeform 477"/>
            <p:cNvSpPr>
              <a:spLocks/>
            </p:cNvSpPr>
            <p:nvPr/>
          </p:nvSpPr>
          <p:spPr bwMode="auto">
            <a:xfrm>
              <a:off x="4561" y="1205"/>
              <a:ext cx="836" cy="846"/>
            </a:xfrm>
            <a:custGeom>
              <a:avLst/>
              <a:gdLst>
                <a:gd name="T0" fmla="*/ 0 w 1792"/>
                <a:gd name="T1" fmla="*/ 0 h 1832"/>
                <a:gd name="T2" fmla="*/ 2 w 1792"/>
                <a:gd name="T3" fmla="*/ 0 h 1832"/>
                <a:gd name="T4" fmla="*/ 2 w 1792"/>
                <a:gd name="T5" fmla="*/ 0 h 1832"/>
                <a:gd name="T6" fmla="*/ 2 w 1792"/>
                <a:gd name="T7" fmla="*/ 2 h 1832"/>
                <a:gd name="T8" fmla="*/ 2 w 1792"/>
                <a:gd name="T9" fmla="*/ 2 h 1832"/>
                <a:gd name="T10" fmla="*/ 0 w 1792"/>
                <a:gd name="T11" fmla="*/ 2 h 1832"/>
                <a:gd name="T12" fmla="*/ 0 w 1792"/>
                <a:gd name="T13" fmla="*/ 2 h 1832"/>
                <a:gd name="T14" fmla="*/ 0 w 1792"/>
                <a:gd name="T15" fmla="*/ 0 h 1832"/>
                <a:gd name="T16" fmla="*/ 0 w 1792"/>
                <a:gd name="T17" fmla="*/ 0 h 18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92"/>
                <a:gd name="T28" fmla="*/ 0 h 1832"/>
                <a:gd name="T29" fmla="*/ 1792 w 1792"/>
                <a:gd name="T30" fmla="*/ 1832 h 18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92" h="1832">
                  <a:moveTo>
                    <a:pt x="0" y="0"/>
                  </a:moveTo>
                  <a:lnTo>
                    <a:pt x="1792" y="0"/>
                  </a:lnTo>
                  <a:lnTo>
                    <a:pt x="1792" y="1832"/>
                  </a:lnTo>
                  <a:lnTo>
                    <a:pt x="0" y="183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1" name="Line 478"/>
            <p:cNvSpPr>
              <a:spLocks noChangeShapeType="1"/>
            </p:cNvSpPr>
            <p:nvPr/>
          </p:nvSpPr>
          <p:spPr bwMode="auto">
            <a:xfrm flipV="1">
              <a:off x="4729" y="2058"/>
              <a:ext cx="0" cy="181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2" name="Freeform 479"/>
            <p:cNvSpPr>
              <a:spLocks/>
            </p:cNvSpPr>
            <p:nvPr/>
          </p:nvSpPr>
          <p:spPr bwMode="auto">
            <a:xfrm>
              <a:off x="4717" y="2036"/>
              <a:ext cx="19" cy="22"/>
            </a:xfrm>
            <a:custGeom>
              <a:avLst/>
              <a:gdLst>
                <a:gd name="T0" fmla="*/ 0 w 40"/>
                <a:gd name="T1" fmla="*/ 0 h 48"/>
                <a:gd name="T2" fmla="*/ 0 w 40"/>
                <a:gd name="T3" fmla="*/ 0 h 48"/>
                <a:gd name="T4" fmla="*/ 0 w 40"/>
                <a:gd name="T5" fmla="*/ 0 h 48"/>
                <a:gd name="T6" fmla="*/ 0 w 40"/>
                <a:gd name="T7" fmla="*/ 0 h 48"/>
                <a:gd name="T8" fmla="*/ 0 w 40"/>
                <a:gd name="T9" fmla="*/ 0 h 48"/>
                <a:gd name="T10" fmla="*/ 0 w 40"/>
                <a:gd name="T11" fmla="*/ 0 h 48"/>
                <a:gd name="T12" fmla="*/ 0 w 40"/>
                <a:gd name="T13" fmla="*/ 0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48"/>
                <a:gd name="T23" fmla="*/ 40 w 40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48">
                  <a:moveTo>
                    <a:pt x="40" y="48"/>
                  </a:moveTo>
                  <a:lnTo>
                    <a:pt x="24" y="48"/>
                  </a:lnTo>
                  <a:lnTo>
                    <a:pt x="0" y="48"/>
                  </a:lnTo>
                  <a:lnTo>
                    <a:pt x="24" y="0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3" name="Freeform 480"/>
            <p:cNvSpPr>
              <a:spLocks/>
            </p:cNvSpPr>
            <p:nvPr/>
          </p:nvSpPr>
          <p:spPr bwMode="auto">
            <a:xfrm>
              <a:off x="4792" y="2036"/>
              <a:ext cx="19" cy="22"/>
            </a:xfrm>
            <a:custGeom>
              <a:avLst/>
              <a:gdLst>
                <a:gd name="T0" fmla="*/ 0 w 40"/>
                <a:gd name="T1" fmla="*/ 0 h 48"/>
                <a:gd name="T2" fmla="*/ 0 w 40"/>
                <a:gd name="T3" fmla="*/ 0 h 48"/>
                <a:gd name="T4" fmla="*/ 0 w 40"/>
                <a:gd name="T5" fmla="*/ 0 h 48"/>
                <a:gd name="T6" fmla="*/ 0 w 40"/>
                <a:gd name="T7" fmla="*/ 0 h 48"/>
                <a:gd name="T8" fmla="*/ 0 w 40"/>
                <a:gd name="T9" fmla="*/ 0 h 48"/>
                <a:gd name="T10" fmla="*/ 0 w 40"/>
                <a:gd name="T11" fmla="*/ 0 h 48"/>
                <a:gd name="T12" fmla="*/ 0 w 40"/>
                <a:gd name="T13" fmla="*/ 0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48"/>
                <a:gd name="T23" fmla="*/ 40 w 40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48">
                  <a:moveTo>
                    <a:pt x="40" y="48"/>
                  </a:moveTo>
                  <a:lnTo>
                    <a:pt x="24" y="48"/>
                  </a:lnTo>
                  <a:lnTo>
                    <a:pt x="0" y="48"/>
                  </a:lnTo>
                  <a:lnTo>
                    <a:pt x="24" y="0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4" name="Line 481"/>
            <p:cNvSpPr>
              <a:spLocks noChangeShapeType="1"/>
            </p:cNvSpPr>
            <p:nvPr/>
          </p:nvSpPr>
          <p:spPr bwMode="auto">
            <a:xfrm flipV="1">
              <a:off x="4803" y="2058"/>
              <a:ext cx="0" cy="189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5" name="Line 482"/>
            <p:cNvSpPr>
              <a:spLocks noChangeShapeType="1"/>
            </p:cNvSpPr>
            <p:nvPr/>
          </p:nvSpPr>
          <p:spPr bwMode="auto">
            <a:xfrm flipV="1">
              <a:off x="4878" y="2058"/>
              <a:ext cx="0" cy="196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6" name="Freeform 483"/>
            <p:cNvSpPr>
              <a:spLocks/>
            </p:cNvSpPr>
            <p:nvPr/>
          </p:nvSpPr>
          <p:spPr bwMode="auto">
            <a:xfrm>
              <a:off x="4867" y="2036"/>
              <a:ext cx="18" cy="22"/>
            </a:xfrm>
            <a:custGeom>
              <a:avLst/>
              <a:gdLst>
                <a:gd name="T0" fmla="*/ 0 w 40"/>
                <a:gd name="T1" fmla="*/ 0 h 48"/>
                <a:gd name="T2" fmla="*/ 0 w 40"/>
                <a:gd name="T3" fmla="*/ 0 h 48"/>
                <a:gd name="T4" fmla="*/ 0 w 40"/>
                <a:gd name="T5" fmla="*/ 0 h 48"/>
                <a:gd name="T6" fmla="*/ 0 w 40"/>
                <a:gd name="T7" fmla="*/ 0 h 48"/>
                <a:gd name="T8" fmla="*/ 0 w 40"/>
                <a:gd name="T9" fmla="*/ 0 h 48"/>
                <a:gd name="T10" fmla="*/ 0 w 40"/>
                <a:gd name="T11" fmla="*/ 0 h 48"/>
                <a:gd name="T12" fmla="*/ 0 w 40"/>
                <a:gd name="T13" fmla="*/ 0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48"/>
                <a:gd name="T23" fmla="*/ 40 w 40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48">
                  <a:moveTo>
                    <a:pt x="40" y="48"/>
                  </a:moveTo>
                  <a:lnTo>
                    <a:pt x="24" y="48"/>
                  </a:lnTo>
                  <a:lnTo>
                    <a:pt x="0" y="48"/>
                  </a:lnTo>
                  <a:lnTo>
                    <a:pt x="24" y="0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7" name="Line 484"/>
            <p:cNvSpPr>
              <a:spLocks noChangeShapeType="1"/>
            </p:cNvSpPr>
            <p:nvPr/>
          </p:nvSpPr>
          <p:spPr bwMode="auto">
            <a:xfrm flipV="1">
              <a:off x="4946" y="1873"/>
              <a:ext cx="0" cy="392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8" name="Line 485"/>
            <p:cNvSpPr>
              <a:spLocks noChangeShapeType="1"/>
            </p:cNvSpPr>
            <p:nvPr/>
          </p:nvSpPr>
          <p:spPr bwMode="auto">
            <a:xfrm flipV="1">
              <a:off x="5027" y="2058"/>
              <a:ext cx="1" cy="211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9" name="Freeform 486"/>
            <p:cNvSpPr>
              <a:spLocks/>
            </p:cNvSpPr>
            <p:nvPr/>
          </p:nvSpPr>
          <p:spPr bwMode="auto">
            <a:xfrm>
              <a:off x="5016" y="2036"/>
              <a:ext cx="19" cy="22"/>
            </a:xfrm>
            <a:custGeom>
              <a:avLst/>
              <a:gdLst>
                <a:gd name="T0" fmla="*/ 0 w 40"/>
                <a:gd name="T1" fmla="*/ 0 h 48"/>
                <a:gd name="T2" fmla="*/ 0 w 40"/>
                <a:gd name="T3" fmla="*/ 0 h 48"/>
                <a:gd name="T4" fmla="*/ 0 w 40"/>
                <a:gd name="T5" fmla="*/ 0 h 48"/>
                <a:gd name="T6" fmla="*/ 0 w 40"/>
                <a:gd name="T7" fmla="*/ 0 h 48"/>
                <a:gd name="T8" fmla="*/ 0 w 40"/>
                <a:gd name="T9" fmla="*/ 0 h 48"/>
                <a:gd name="T10" fmla="*/ 0 w 40"/>
                <a:gd name="T11" fmla="*/ 0 h 48"/>
                <a:gd name="T12" fmla="*/ 0 w 40"/>
                <a:gd name="T13" fmla="*/ 0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48"/>
                <a:gd name="T23" fmla="*/ 40 w 40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48">
                  <a:moveTo>
                    <a:pt x="40" y="48"/>
                  </a:moveTo>
                  <a:lnTo>
                    <a:pt x="24" y="48"/>
                  </a:lnTo>
                  <a:lnTo>
                    <a:pt x="0" y="48"/>
                  </a:lnTo>
                  <a:lnTo>
                    <a:pt x="24" y="0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0" name="Freeform 487"/>
            <p:cNvSpPr>
              <a:spLocks/>
            </p:cNvSpPr>
            <p:nvPr/>
          </p:nvSpPr>
          <p:spPr bwMode="auto">
            <a:xfrm>
              <a:off x="5095" y="2036"/>
              <a:ext cx="14" cy="22"/>
            </a:xfrm>
            <a:custGeom>
              <a:avLst/>
              <a:gdLst>
                <a:gd name="T0" fmla="*/ 0 w 32"/>
                <a:gd name="T1" fmla="*/ 0 h 48"/>
                <a:gd name="T2" fmla="*/ 0 w 32"/>
                <a:gd name="T3" fmla="*/ 0 h 48"/>
                <a:gd name="T4" fmla="*/ 0 w 32"/>
                <a:gd name="T5" fmla="*/ 0 h 48"/>
                <a:gd name="T6" fmla="*/ 0 w 32"/>
                <a:gd name="T7" fmla="*/ 0 h 48"/>
                <a:gd name="T8" fmla="*/ 0 w 32"/>
                <a:gd name="T9" fmla="*/ 0 h 48"/>
                <a:gd name="T10" fmla="*/ 0 w 32"/>
                <a:gd name="T11" fmla="*/ 0 h 48"/>
                <a:gd name="T12" fmla="*/ 0 w 32"/>
                <a:gd name="T13" fmla="*/ 0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"/>
                <a:gd name="T22" fmla="*/ 0 h 48"/>
                <a:gd name="T23" fmla="*/ 32 w 32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" h="48">
                  <a:moveTo>
                    <a:pt x="32" y="48"/>
                  </a:moveTo>
                  <a:lnTo>
                    <a:pt x="16" y="48"/>
                  </a:lnTo>
                  <a:lnTo>
                    <a:pt x="0" y="48"/>
                  </a:lnTo>
                  <a:lnTo>
                    <a:pt x="16" y="0"/>
                  </a:lnTo>
                  <a:lnTo>
                    <a:pt x="32" y="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1" name="Line 488"/>
            <p:cNvSpPr>
              <a:spLocks noChangeShapeType="1"/>
            </p:cNvSpPr>
            <p:nvPr/>
          </p:nvSpPr>
          <p:spPr bwMode="auto">
            <a:xfrm flipV="1">
              <a:off x="5102" y="2058"/>
              <a:ext cx="1" cy="218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2" name="Line 489"/>
            <p:cNvSpPr>
              <a:spLocks noChangeShapeType="1"/>
            </p:cNvSpPr>
            <p:nvPr/>
          </p:nvSpPr>
          <p:spPr bwMode="auto">
            <a:xfrm flipV="1">
              <a:off x="5177" y="2058"/>
              <a:ext cx="0" cy="225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3" name="Freeform 490"/>
            <p:cNvSpPr>
              <a:spLocks/>
            </p:cNvSpPr>
            <p:nvPr/>
          </p:nvSpPr>
          <p:spPr bwMode="auto">
            <a:xfrm>
              <a:off x="5166" y="2036"/>
              <a:ext cx="18" cy="22"/>
            </a:xfrm>
            <a:custGeom>
              <a:avLst/>
              <a:gdLst>
                <a:gd name="T0" fmla="*/ 0 w 40"/>
                <a:gd name="T1" fmla="*/ 0 h 48"/>
                <a:gd name="T2" fmla="*/ 0 w 40"/>
                <a:gd name="T3" fmla="*/ 0 h 48"/>
                <a:gd name="T4" fmla="*/ 0 w 40"/>
                <a:gd name="T5" fmla="*/ 0 h 48"/>
                <a:gd name="T6" fmla="*/ 0 w 40"/>
                <a:gd name="T7" fmla="*/ 0 h 48"/>
                <a:gd name="T8" fmla="*/ 0 w 40"/>
                <a:gd name="T9" fmla="*/ 0 h 48"/>
                <a:gd name="T10" fmla="*/ 0 w 40"/>
                <a:gd name="T11" fmla="*/ 0 h 48"/>
                <a:gd name="T12" fmla="*/ 0 w 40"/>
                <a:gd name="T13" fmla="*/ 0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48"/>
                <a:gd name="T23" fmla="*/ 40 w 40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48">
                  <a:moveTo>
                    <a:pt x="40" y="48"/>
                  </a:moveTo>
                  <a:lnTo>
                    <a:pt x="24" y="48"/>
                  </a:lnTo>
                  <a:lnTo>
                    <a:pt x="0" y="48"/>
                  </a:lnTo>
                  <a:lnTo>
                    <a:pt x="24" y="0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4" name="Freeform 491"/>
            <p:cNvSpPr>
              <a:spLocks/>
            </p:cNvSpPr>
            <p:nvPr/>
          </p:nvSpPr>
          <p:spPr bwMode="auto">
            <a:xfrm>
              <a:off x="5240" y="2036"/>
              <a:ext cx="19" cy="22"/>
            </a:xfrm>
            <a:custGeom>
              <a:avLst/>
              <a:gdLst>
                <a:gd name="T0" fmla="*/ 0 w 40"/>
                <a:gd name="T1" fmla="*/ 0 h 48"/>
                <a:gd name="T2" fmla="*/ 0 w 40"/>
                <a:gd name="T3" fmla="*/ 0 h 48"/>
                <a:gd name="T4" fmla="*/ 0 w 40"/>
                <a:gd name="T5" fmla="*/ 0 h 48"/>
                <a:gd name="T6" fmla="*/ 0 w 40"/>
                <a:gd name="T7" fmla="*/ 0 h 48"/>
                <a:gd name="T8" fmla="*/ 0 w 40"/>
                <a:gd name="T9" fmla="*/ 0 h 48"/>
                <a:gd name="T10" fmla="*/ 0 w 40"/>
                <a:gd name="T11" fmla="*/ 0 h 48"/>
                <a:gd name="T12" fmla="*/ 0 w 40"/>
                <a:gd name="T13" fmla="*/ 0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48"/>
                <a:gd name="T23" fmla="*/ 40 w 40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48">
                  <a:moveTo>
                    <a:pt x="40" y="48"/>
                  </a:moveTo>
                  <a:lnTo>
                    <a:pt x="24" y="48"/>
                  </a:lnTo>
                  <a:lnTo>
                    <a:pt x="0" y="48"/>
                  </a:lnTo>
                  <a:lnTo>
                    <a:pt x="24" y="0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5" name="Line 492"/>
            <p:cNvSpPr>
              <a:spLocks noChangeShapeType="1"/>
            </p:cNvSpPr>
            <p:nvPr/>
          </p:nvSpPr>
          <p:spPr bwMode="auto">
            <a:xfrm flipV="1">
              <a:off x="5251" y="2058"/>
              <a:ext cx="1" cy="233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6" name="Line 493"/>
            <p:cNvSpPr>
              <a:spLocks noChangeShapeType="1"/>
            </p:cNvSpPr>
            <p:nvPr/>
          </p:nvSpPr>
          <p:spPr bwMode="auto">
            <a:xfrm flipV="1">
              <a:off x="5326" y="2058"/>
              <a:ext cx="0" cy="241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7" name="Freeform 494"/>
            <p:cNvSpPr>
              <a:spLocks/>
            </p:cNvSpPr>
            <p:nvPr/>
          </p:nvSpPr>
          <p:spPr bwMode="auto">
            <a:xfrm>
              <a:off x="5315" y="2036"/>
              <a:ext cx="19" cy="22"/>
            </a:xfrm>
            <a:custGeom>
              <a:avLst/>
              <a:gdLst>
                <a:gd name="T0" fmla="*/ 0 w 40"/>
                <a:gd name="T1" fmla="*/ 0 h 48"/>
                <a:gd name="T2" fmla="*/ 0 w 40"/>
                <a:gd name="T3" fmla="*/ 0 h 48"/>
                <a:gd name="T4" fmla="*/ 0 w 40"/>
                <a:gd name="T5" fmla="*/ 0 h 48"/>
                <a:gd name="T6" fmla="*/ 0 w 40"/>
                <a:gd name="T7" fmla="*/ 0 h 48"/>
                <a:gd name="T8" fmla="*/ 0 w 40"/>
                <a:gd name="T9" fmla="*/ 0 h 48"/>
                <a:gd name="T10" fmla="*/ 0 w 40"/>
                <a:gd name="T11" fmla="*/ 0 h 48"/>
                <a:gd name="T12" fmla="*/ 0 w 40"/>
                <a:gd name="T13" fmla="*/ 0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48"/>
                <a:gd name="T23" fmla="*/ 40 w 40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48">
                  <a:moveTo>
                    <a:pt x="40" y="48"/>
                  </a:moveTo>
                  <a:lnTo>
                    <a:pt x="24" y="48"/>
                  </a:lnTo>
                  <a:lnTo>
                    <a:pt x="0" y="48"/>
                  </a:lnTo>
                  <a:lnTo>
                    <a:pt x="24" y="0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8" name="Freeform 495"/>
            <p:cNvSpPr>
              <a:spLocks/>
            </p:cNvSpPr>
            <p:nvPr/>
          </p:nvSpPr>
          <p:spPr bwMode="auto">
            <a:xfrm>
              <a:off x="4549" y="1308"/>
              <a:ext cx="23" cy="19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40"/>
                <a:gd name="T23" fmla="*/ 48 w 48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40">
                  <a:moveTo>
                    <a:pt x="8" y="40"/>
                  </a:moveTo>
                  <a:lnTo>
                    <a:pt x="0" y="24"/>
                  </a:lnTo>
                  <a:lnTo>
                    <a:pt x="8" y="0"/>
                  </a:lnTo>
                  <a:lnTo>
                    <a:pt x="48" y="24"/>
                  </a:lnTo>
                  <a:lnTo>
                    <a:pt x="8" y="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9" name="Line 496"/>
            <p:cNvSpPr>
              <a:spLocks noChangeShapeType="1"/>
            </p:cNvSpPr>
            <p:nvPr/>
          </p:nvSpPr>
          <p:spPr bwMode="auto">
            <a:xfrm>
              <a:off x="4385" y="1320"/>
              <a:ext cx="168" cy="0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0" name="Line 497"/>
            <p:cNvSpPr>
              <a:spLocks noChangeShapeType="1"/>
            </p:cNvSpPr>
            <p:nvPr/>
          </p:nvSpPr>
          <p:spPr bwMode="auto">
            <a:xfrm>
              <a:off x="4385" y="1394"/>
              <a:ext cx="168" cy="0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1" name="Freeform 498"/>
            <p:cNvSpPr>
              <a:spLocks/>
            </p:cNvSpPr>
            <p:nvPr/>
          </p:nvSpPr>
          <p:spPr bwMode="auto">
            <a:xfrm>
              <a:off x="4549" y="1382"/>
              <a:ext cx="23" cy="19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40"/>
                <a:gd name="T23" fmla="*/ 48 w 48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40">
                  <a:moveTo>
                    <a:pt x="8" y="40"/>
                  </a:moveTo>
                  <a:lnTo>
                    <a:pt x="0" y="24"/>
                  </a:lnTo>
                  <a:lnTo>
                    <a:pt x="8" y="0"/>
                  </a:lnTo>
                  <a:lnTo>
                    <a:pt x="48" y="24"/>
                  </a:lnTo>
                  <a:lnTo>
                    <a:pt x="8" y="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2" name="Freeform 499"/>
            <p:cNvSpPr>
              <a:spLocks/>
            </p:cNvSpPr>
            <p:nvPr/>
          </p:nvSpPr>
          <p:spPr bwMode="auto">
            <a:xfrm>
              <a:off x="4549" y="1456"/>
              <a:ext cx="23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40"/>
                <a:gd name="T23" fmla="*/ 48 w 48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40">
                  <a:moveTo>
                    <a:pt x="8" y="40"/>
                  </a:moveTo>
                  <a:lnTo>
                    <a:pt x="0" y="24"/>
                  </a:lnTo>
                  <a:lnTo>
                    <a:pt x="8" y="0"/>
                  </a:lnTo>
                  <a:lnTo>
                    <a:pt x="48" y="24"/>
                  </a:lnTo>
                  <a:lnTo>
                    <a:pt x="8" y="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3" name="Line 500"/>
            <p:cNvSpPr>
              <a:spLocks noChangeShapeType="1"/>
            </p:cNvSpPr>
            <p:nvPr/>
          </p:nvSpPr>
          <p:spPr bwMode="auto">
            <a:xfrm>
              <a:off x="4385" y="1467"/>
              <a:ext cx="168" cy="1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4" name="Line 501"/>
            <p:cNvSpPr>
              <a:spLocks noChangeShapeType="1"/>
            </p:cNvSpPr>
            <p:nvPr/>
          </p:nvSpPr>
          <p:spPr bwMode="auto">
            <a:xfrm>
              <a:off x="4385" y="1541"/>
              <a:ext cx="168" cy="1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5" name="Freeform 502"/>
            <p:cNvSpPr>
              <a:spLocks/>
            </p:cNvSpPr>
            <p:nvPr/>
          </p:nvSpPr>
          <p:spPr bwMode="auto">
            <a:xfrm>
              <a:off x="4549" y="1530"/>
              <a:ext cx="23" cy="19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40"/>
                <a:gd name="T23" fmla="*/ 48 w 48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40">
                  <a:moveTo>
                    <a:pt x="8" y="40"/>
                  </a:moveTo>
                  <a:lnTo>
                    <a:pt x="0" y="24"/>
                  </a:lnTo>
                  <a:lnTo>
                    <a:pt x="8" y="0"/>
                  </a:lnTo>
                  <a:lnTo>
                    <a:pt x="48" y="24"/>
                  </a:lnTo>
                  <a:lnTo>
                    <a:pt x="8" y="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6" name="Freeform 503"/>
            <p:cNvSpPr>
              <a:spLocks/>
            </p:cNvSpPr>
            <p:nvPr/>
          </p:nvSpPr>
          <p:spPr bwMode="auto">
            <a:xfrm>
              <a:off x="4549" y="1604"/>
              <a:ext cx="23" cy="19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40"/>
                <a:gd name="T23" fmla="*/ 48 w 48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40">
                  <a:moveTo>
                    <a:pt x="8" y="40"/>
                  </a:moveTo>
                  <a:lnTo>
                    <a:pt x="0" y="24"/>
                  </a:lnTo>
                  <a:lnTo>
                    <a:pt x="8" y="0"/>
                  </a:lnTo>
                  <a:lnTo>
                    <a:pt x="48" y="24"/>
                  </a:lnTo>
                  <a:lnTo>
                    <a:pt x="8" y="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7" name="Line 504"/>
            <p:cNvSpPr>
              <a:spLocks noChangeShapeType="1"/>
            </p:cNvSpPr>
            <p:nvPr/>
          </p:nvSpPr>
          <p:spPr bwMode="auto">
            <a:xfrm>
              <a:off x="4385" y="1615"/>
              <a:ext cx="168" cy="1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8" name="Line 505"/>
            <p:cNvSpPr>
              <a:spLocks noChangeShapeType="1"/>
            </p:cNvSpPr>
            <p:nvPr/>
          </p:nvSpPr>
          <p:spPr bwMode="auto">
            <a:xfrm>
              <a:off x="4387" y="1679"/>
              <a:ext cx="338" cy="1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9" name="Freeform 506"/>
            <p:cNvSpPr>
              <a:spLocks/>
            </p:cNvSpPr>
            <p:nvPr/>
          </p:nvSpPr>
          <p:spPr bwMode="auto">
            <a:xfrm>
              <a:off x="4549" y="1752"/>
              <a:ext cx="23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40"/>
                <a:gd name="T23" fmla="*/ 48 w 48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40">
                  <a:moveTo>
                    <a:pt x="8" y="40"/>
                  </a:moveTo>
                  <a:lnTo>
                    <a:pt x="0" y="24"/>
                  </a:lnTo>
                  <a:lnTo>
                    <a:pt x="8" y="0"/>
                  </a:lnTo>
                  <a:lnTo>
                    <a:pt x="48" y="24"/>
                  </a:lnTo>
                  <a:lnTo>
                    <a:pt x="8" y="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0" name="Line 507"/>
            <p:cNvSpPr>
              <a:spLocks noChangeShapeType="1"/>
            </p:cNvSpPr>
            <p:nvPr/>
          </p:nvSpPr>
          <p:spPr bwMode="auto">
            <a:xfrm>
              <a:off x="4389" y="1763"/>
              <a:ext cx="164" cy="0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1" name="Line 508"/>
            <p:cNvSpPr>
              <a:spLocks noChangeShapeType="1"/>
            </p:cNvSpPr>
            <p:nvPr/>
          </p:nvSpPr>
          <p:spPr bwMode="auto">
            <a:xfrm>
              <a:off x="4385" y="1837"/>
              <a:ext cx="168" cy="0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2" name="Freeform 509"/>
            <p:cNvSpPr>
              <a:spLocks/>
            </p:cNvSpPr>
            <p:nvPr/>
          </p:nvSpPr>
          <p:spPr bwMode="auto">
            <a:xfrm>
              <a:off x="4549" y="1826"/>
              <a:ext cx="23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40"/>
                <a:gd name="T23" fmla="*/ 48 w 48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40">
                  <a:moveTo>
                    <a:pt x="8" y="40"/>
                  </a:moveTo>
                  <a:lnTo>
                    <a:pt x="0" y="24"/>
                  </a:lnTo>
                  <a:lnTo>
                    <a:pt x="8" y="0"/>
                  </a:lnTo>
                  <a:lnTo>
                    <a:pt x="48" y="24"/>
                  </a:lnTo>
                  <a:lnTo>
                    <a:pt x="8" y="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3" name="Freeform 510"/>
            <p:cNvSpPr>
              <a:spLocks/>
            </p:cNvSpPr>
            <p:nvPr/>
          </p:nvSpPr>
          <p:spPr bwMode="auto">
            <a:xfrm>
              <a:off x="4549" y="1899"/>
              <a:ext cx="23" cy="19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40"/>
                <a:gd name="T23" fmla="*/ 48 w 48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40">
                  <a:moveTo>
                    <a:pt x="8" y="40"/>
                  </a:moveTo>
                  <a:lnTo>
                    <a:pt x="0" y="24"/>
                  </a:lnTo>
                  <a:lnTo>
                    <a:pt x="8" y="0"/>
                  </a:lnTo>
                  <a:lnTo>
                    <a:pt x="48" y="24"/>
                  </a:lnTo>
                  <a:lnTo>
                    <a:pt x="8" y="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4" name="Line 511"/>
            <p:cNvSpPr>
              <a:spLocks noChangeShapeType="1"/>
            </p:cNvSpPr>
            <p:nvPr/>
          </p:nvSpPr>
          <p:spPr bwMode="auto">
            <a:xfrm>
              <a:off x="4389" y="1910"/>
              <a:ext cx="164" cy="1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5" name="Freeform 512"/>
            <p:cNvSpPr>
              <a:spLocks/>
            </p:cNvSpPr>
            <p:nvPr/>
          </p:nvSpPr>
          <p:spPr bwMode="auto">
            <a:xfrm>
              <a:off x="5076" y="2110"/>
              <a:ext cx="49" cy="144"/>
            </a:xfrm>
            <a:custGeom>
              <a:avLst/>
              <a:gdLst>
                <a:gd name="T0" fmla="*/ 0 w 104"/>
                <a:gd name="T1" fmla="*/ 0 h 312"/>
                <a:gd name="T2" fmla="*/ 0 w 104"/>
                <a:gd name="T3" fmla="*/ 0 h 312"/>
                <a:gd name="T4" fmla="*/ 0 w 104"/>
                <a:gd name="T5" fmla="*/ 0 h 312"/>
                <a:gd name="T6" fmla="*/ 0 w 104"/>
                <a:gd name="T7" fmla="*/ 0 h 312"/>
                <a:gd name="T8" fmla="*/ 0 w 104"/>
                <a:gd name="T9" fmla="*/ 0 h 312"/>
                <a:gd name="T10" fmla="*/ 0 w 104"/>
                <a:gd name="T11" fmla="*/ 0 h 312"/>
                <a:gd name="T12" fmla="*/ 0 w 104"/>
                <a:gd name="T13" fmla="*/ 0 h 312"/>
                <a:gd name="T14" fmla="*/ 0 w 104"/>
                <a:gd name="T15" fmla="*/ 0 h 312"/>
                <a:gd name="T16" fmla="*/ 0 w 104"/>
                <a:gd name="T17" fmla="*/ 0 h 312"/>
                <a:gd name="T18" fmla="*/ 0 w 104"/>
                <a:gd name="T19" fmla="*/ 0 h 312"/>
                <a:gd name="T20" fmla="*/ 0 w 104"/>
                <a:gd name="T21" fmla="*/ 0 h 312"/>
                <a:gd name="T22" fmla="*/ 0 w 104"/>
                <a:gd name="T23" fmla="*/ 0 h 312"/>
                <a:gd name="T24" fmla="*/ 0 w 104"/>
                <a:gd name="T25" fmla="*/ 0 h 312"/>
                <a:gd name="T26" fmla="*/ 0 w 104"/>
                <a:gd name="T27" fmla="*/ 0 h 312"/>
                <a:gd name="T28" fmla="*/ 0 w 104"/>
                <a:gd name="T29" fmla="*/ 0 h 312"/>
                <a:gd name="T30" fmla="*/ 0 w 104"/>
                <a:gd name="T31" fmla="*/ 0 h 312"/>
                <a:gd name="T32" fmla="*/ 0 w 104"/>
                <a:gd name="T33" fmla="*/ 0 h 312"/>
                <a:gd name="T34" fmla="*/ 0 w 104"/>
                <a:gd name="T35" fmla="*/ 0 h 312"/>
                <a:gd name="T36" fmla="*/ 0 w 104"/>
                <a:gd name="T37" fmla="*/ 0 h 312"/>
                <a:gd name="T38" fmla="*/ 0 w 104"/>
                <a:gd name="T39" fmla="*/ 0 h 312"/>
                <a:gd name="T40" fmla="*/ 0 w 104"/>
                <a:gd name="T41" fmla="*/ 0 h 312"/>
                <a:gd name="T42" fmla="*/ 0 w 104"/>
                <a:gd name="T43" fmla="*/ 0 h 312"/>
                <a:gd name="T44" fmla="*/ 0 w 104"/>
                <a:gd name="T45" fmla="*/ 0 h 312"/>
                <a:gd name="T46" fmla="*/ 0 w 104"/>
                <a:gd name="T47" fmla="*/ 0 h 312"/>
                <a:gd name="T48" fmla="*/ 0 w 104"/>
                <a:gd name="T49" fmla="*/ 0 h 312"/>
                <a:gd name="T50" fmla="*/ 0 w 104"/>
                <a:gd name="T51" fmla="*/ 0 h 312"/>
                <a:gd name="T52" fmla="*/ 0 w 104"/>
                <a:gd name="T53" fmla="*/ 0 h 312"/>
                <a:gd name="T54" fmla="*/ 0 w 104"/>
                <a:gd name="T55" fmla="*/ 0 h 312"/>
                <a:gd name="T56" fmla="*/ 0 w 104"/>
                <a:gd name="T57" fmla="*/ 0 h 312"/>
                <a:gd name="T58" fmla="*/ 0 w 104"/>
                <a:gd name="T59" fmla="*/ 0 h 312"/>
                <a:gd name="T60" fmla="*/ 0 w 104"/>
                <a:gd name="T61" fmla="*/ 0 h 312"/>
                <a:gd name="T62" fmla="*/ 0 w 104"/>
                <a:gd name="T63" fmla="*/ 0 h 312"/>
                <a:gd name="T64" fmla="*/ 0 w 104"/>
                <a:gd name="T65" fmla="*/ 0 h 312"/>
                <a:gd name="T66" fmla="*/ 0 w 104"/>
                <a:gd name="T67" fmla="*/ 0 h 312"/>
                <a:gd name="T68" fmla="*/ 0 w 104"/>
                <a:gd name="T69" fmla="*/ 0 h 312"/>
                <a:gd name="T70" fmla="*/ 0 w 104"/>
                <a:gd name="T71" fmla="*/ 0 h 312"/>
                <a:gd name="T72" fmla="*/ 0 w 104"/>
                <a:gd name="T73" fmla="*/ 0 h 312"/>
                <a:gd name="T74" fmla="*/ 0 w 104"/>
                <a:gd name="T75" fmla="*/ 0 h 312"/>
                <a:gd name="T76" fmla="*/ 0 w 104"/>
                <a:gd name="T77" fmla="*/ 0 h 312"/>
                <a:gd name="T78" fmla="*/ 0 w 104"/>
                <a:gd name="T79" fmla="*/ 0 h 312"/>
                <a:gd name="T80" fmla="*/ 0 w 104"/>
                <a:gd name="T81" fmla="*/ 0 h 312"/>
                <a:gd name="T82" fmla="*/ 0 w 104"/>
                <a:gd name="T83" fmla="*/ 0 h 312"/>
                <a:gd name="T84" fmla="*/ 0 w 104"/>
                <a:gd name="T85" fmla="*/ 0 h 3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4"/>
                <a:gd name="T130" fmla="*/ 0 h 312"/>
                <a:gd name="T131" fmla="*/ 104 w 104"/>
                <a:gd name="T132" fmla="*/ 312 h 3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4" h="312">
                  <a:moveTo>
                    <a:pt x="56" y="0"/>
                  </a:moveTo>
                  <a:lnTo>
                    <a:pt x="72" y="32"/>
                  </a:lnTo>
                  <a:lnTo>
                    <a:pt x="80" y="48"/>
                  </a:lnTo>
                  <a:lnTo>
                    <a:pt x="64" y="64"/>
                  </a:lnTo>
                  <a:lnTo>
                    <a:pt x="48" y="72"/>
                  </a:lnTo>
                  <a:lnTo>
                    <a:pt x="24" y="80"/>
                  </a:lnTo>
                  <a:lnTo>
                    <a:pt x="8" y="96"/>
                  </a:lnTo>
                  <a:lnTo>
                    <a:pt x="0" y="120"/>
                  </a:lnTo>
                  <a:lnTo>
                    <a:pt x="8" y="128"/>
                  </a:lnTo>
                  <a:lnTo>
                    <a:pt x="24" y="136"/>
                  </a:lnTo>
                  <a:lnTo>
                    <a:pt x="40" y="136"/>
                  </a:lnTo>
                  <a:lnTo>
                    <a:pt x="56" y="152"/>
                  </a:lnTo>
                  <a:lnTo>
                    <a:pt x="80" y="160"/>
                  </a:lnTo>
                  <a:lnTo>
                    <a:pt x="88" y="168"/>
                  </a:lnTo>
                  <a:lnTo>
                    <a:pt x="88" y="176"/>
                  </a:lnTo>
                  <a:lnTo>
                    <a:pt x="80" y="184"/>
                  </a:lnTo>
                  <a:lnTo>
                    <a:pt x="56" y="200"/>
                  </a:lnTo>
                  <a:lnTo>
                    <a:pt x="32" y="208"/>
                  </a:lnTo>
                  <a:lnTo>
                    <a:pt x="24" y="216"/>
                  </a:lnTo>
                  <a:lnTo>
                    <a:pt x="16" y="232"/>
                  </a:lnTo>
                  <a:lnTo>
                    <a:pt x="24" y="240"/>
                  </a:lnTo>
                  <a:lnTo>
                    <a:pt x="32" y="248"/>
                  </a:lnTo>
                  <a:lnTo>
                    <a:pt x="56" y="256"/>
                  </a:lnTo>
                  <a:lnTo>
                    <a:pt x="72" y="264"/>
                  </a:lnTo>
                  <a:lnTo>
                    <a:pt x="96" y="264"/>
                  </a:lnTo>
                  <a:lnTo>
                    <a:pt x="104" y="272"/>
                  </a:lnTo>
                  <a:lnTo>
                    <a:pt x="104" y="288"/>
                  </a:lnTo>
                  <a:lnTo>
                    <a:pt x="96" y="296"/>
                  </a:lnTo>
                  <a:lnTo>
                    <a:pt x="88" y="296"/>
                  </a:lnTo>
                  <a:lnTo>
                    <a:pt x="72" y="304"/>
                  </a:lnTo>
                  <a:lnTo>
                    <a:pt x="56" y="312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6" name="Freeform 513"/>
            <p:cNvSpPr>
              <a:spLocks/>
            </p:cNvSpPr>
            <p:nvPr/>
          </p:nvSpPr>
          <p:spPr bwMode="auto">
            <a:xfrm>
              <a:off x="4389" y="1519"/>
              <a:ext cx="142" cy="48"/>
            </a:xfrm>
            <a:custGeom>
              <a:avLst/>
              <a:gdLst>
                <a:gd name="T0" fmla="*/ 0 w 304"/>
                <a:gd name="T1" fmla="*/ 0 h 104"/>
                <a:gd name="T2" fmla="*/ 0 w 304"/>
                <a:gd name="T3" fmla="*/ 0 h 104"/>
                <a:gd name="T4" fmla="*/ 0 w 304"/>
                <a:gd name="T5" fmla="*/ 0 h 104"/>
                <a:gd name="T6" fmla="*/ 0 w 304"/>
                <a:gd name="T7" fmla="*/ 0 h 104"/>
                <a:gd name="T8" fmla="*/ 0 w 304"/>
                <a:gd name="T9" fmla="*/ 0 h 104"/>
                <a:gd name="T10" fmla="*/ 0 w 304"/>
                <a:gd name="T11" fmla="*/ 0 h 104"/>
                <a:gd name="T12" fmla="*/ 0 w 304"/>
                <a:gd name="T13" fmla="*/ 0 h 104"/>
                <a:gd name="T14" fmla="*/ 0 w 304"/>
                <a:gd name="T15" fmla="*/ 0 h 104"/>
                <a:gd name="T16" fmla="*/ 0 w 304"/>
                <a:gd name="T17" fmla="*/ 0 h 104"/>
                <a:gd name="T18" fmla="*/ 0 w 304"/>
                <a:gd name="T19" fmla="*/ 0 h 104"/>
                <a:gd name="T20" fmla="*/ 0 w 304"/>
                <a:gd name="T21" fmla="*/ 0 h 104"/>
                <a:gd name="T22" fmla="*/ 0 w 304"/>
                <a:gd name="T23" fmla="*/ 0 h 104"/>
                <a:gd name="T24" fmla="*/ 0 w 304"/>
                <a:gd name="T25" fmla="*/ 0 h 104"/>
                <a:gd name="T26" fmla="*/ 0 w 304"/>
                <a:gd name="T27" fmla="*/ 0 h 104"/>
                <a:gd name="T28" fmla="*/ 0 w 304"/>
                <a:gd name="T29" fmla="*/ 0 h 104"/>
                <a:gd name="T30" fmla="*/ 0 w 304"/>
                <a:gd name="T31" fmla="*/ 0 h 104"/>
                <a:gd name="T32" fmla="*/ 0 w 304"/>
                <a:gd name="T33" fmla="*/ 0 h 104"/>
                <a:gd name="T34" fmla="*/ 0 w 304"/>
                <a:gd name="T35" fmla="*/ 0 h 104"/>
                <a:gd name="T36" fmla="*/ 0 w 304"/>
                <a:gd name="T37" fmla="*/ 0 h 104"/>
                <a:gd name="T38" fmla="*/ 0 w 304"/>
                <a:gd name="T39" fmla="*/ 0 h 104"/>
                <a:gd name="T40" fmla="*/ 0 w 304"/>
                <a:gd name="T41" fmla="*/ 0 h 104"/>
                <a:gd name="T42" fmla="*/ 0 w 304"/>
                <a:gd name="T43" fmla="*/ 0 h 104"/>
                <a:gd name="T44" fmla="*/ 0 w 304"/>
                <a:gd name="T45" fmla="*/ 0 h 104"/>
                <a:gd name="T46" fmla="*/ 0 w 304"/>
                <a:gd name="T47" fmla="*/ 0 h 104"/>
                <a:gd name="T48" fmla="*/ 0 w 304"/>
                <a:gd name="T49" fmla="*/ 0 h 104"/>
                <a:gd name="T50" fmla="*/ 0 w 304"/>
                <a:gd name="T51" fmla="*/ 0 h 104"/>
                <a:gd name="T52" fmla="*/ 0 w 304"/>
                <a:gd name="T53" fmla="*/ 0 h 104"/>
                <a:gd name="T54" fmla="*/ 0 w 304"/>
                <a:gd name="T55" fmla="*/ 0 h 104"/>
                <a:gd name="T56" fmla="*/ 0 w 304"/>
                <a:gd name="T57" fmla="*/ 0 h 104"/>
                <a:gd name="T58" fmla="*/ 0 w 304"/>
                <a:gd name="T59" fmla="*/ 0 h 104"/>
                <a:gd name="T60" fmla="*/ 0 w 304"/>
                <a:gd name="T61" fmla="*/ 0 h 104"/>
                <a:gd name="T62" fmla="*/ 0 w 304"/>
                <a:gd name="T63" fmla="*/ 0 h 104"/>
                <a:gd name="T64" fmla="*/ 0 w 304"/>
                <a:gd name="T65" fmla="*/ 0 h 104"/>
                <a:gd name="T66" fmla="*/ 0 w 304"/>
                <a:gd name="T67" fmla="*/ 0 h 104"/>
                <a:gd name="T68" fmla="*/ 0 w 304"/>
                <a:gd name="T69" fmla="*/ 0 h 104"/>
                <a:gd name="T70" fmla="*/ 0 w 304"/>
                <a:gd name="T71" fmla="*/ 0 h 104"/>
                <a:gd name="T72" fmla="*/ 0 w 304"/>
                <a:gd name="T73" fmla="*/ 0 h 104"/>
                <a:gd name="T74" fmla="*/ 0 w 304"/>
                <a:gd name="T75" fmla="*/ 0 h 104"/>
                <a:gd name="T76" fmla="*/ 0 w 304"/>
                <a:gd name="T77" fmla="*/ 0 h 104"/>
                <a:gd name="T78" fmla="*/ 0 w 304"/>
                <a:gd name="T79" fmla="*/ 0 h 104"/>
                <a:gd name="T80" fmla="*/ 0 w 304"/>
                <a:gd name="T81" fmla="*/ 0 h 104"/>
                <a:gd name="T82" fmla="*/ 0 w 304"/>
                <a:gd name="T83" fmla="*/ 0 h 104"/>
                <a:gd name="T84" fmla="*/ 0 w 304"/>
                <a:gd name="T85" fmla="*/ 0 h 10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04"/>
                <a:gd name="T130" fmla="*/ 0 h 104"/>
                <a:gd name="T131" fmla="*/ 304 w 304"/>
                <a:gd name="T132" fmla="*/ 104 h 10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04" h="104">
                  <a:moveTo>
                    <a:pt x="304" y="56"/>
                  </a:moveTo>
                  <a:lnTo>
                    <a:pt x="280" y="72"/>
                  </a:lnTo>
                  <a:lnTo>
                    <a:pt x="264" y="80"/>
                  </a:lnTo>
                  <a:lnTo>
                    <a:pt x="248" y="72"/>
                  </a:lnTo>
                  <a:lnTo>
                    <a:pt x="240" y="48"/>
                  </a:lnTo>
                  <a:lnTo>
                    <a:pt x="232" y="24"/>
                  </a:lnTo>
                  <a:lnTo>
                    <a:pt x="208" y="8"/>
                  </a:lnTo>
                  <a:lnTo>
                    <a:pt x="192" y="0"/>
                  </a:lnTo>
                  <a:lnTo>
                    <a:pt x="184" y="8"/>
                  </a:lnTo>
                  <a:lnTo>
                    <a:pt x="176" y="24"/>
                  </a:lnTo>
                  <a:lnTo>
                    <a:pt x="168" y="40"/>
                  </a:lnTo>
                  <a:lnTo>
                    <a:pt x="160" y="56"/>
                  </a:lnTo>
                  <a:lnTo>
                    <a:pt x="152" y="80"/>
                  </a:lnTo>
                  <a:lnTo>
                    <a:pt x="144" y="88"/>
                  </a:lnTo>
                  <a:lnTo>
                    <a:pt x="136" y="88"/>
                  </a:lnTo>
                  <a:lnTo>
                    <a:pt x="120" y="80"/>
                  </a:lnTo>
                  <a:lnTo>
                    <a:pt x="112" y="56"/>
                  </a:lnTo>
                  <a:lnTo>
                    <a:pt x="104" y="32"/>
                  </a:lnTo>
                  <a:lnTo>
                    <a:pt x="96" y="24"/>
                  </a:lnTo>
                  <a:lnTo>
                    <a:pt x="80" y="24"/>
                  </a:lnTo>
                  <a:lnTo>
                    <a:pt x="72" y="24"/>
                  </a:lnTo>
                  <a:lnTo>
                    <a:pt x="64" y="40"/>
                  </a:lnTo>
                  <a:lnTo>
                    <a:pt x="56" y="56"/>
                  </a:lnTo>
                  <a:lnTo>
                    <a:pt x="48" y="80"/>
                  </a:lnTo>
                  <a:lnTo>
                    <a:pt x="48" y="96"/>
                  </a:lnTo>
                  <a:lnTo>
                    <a:pt x="40" y="104"/>
                  </a:lnTo>
                  <a:lnTo>
                    <a:pt x="24" y="104"/>
                  </a:lnTo>
                  <a:lnTo>
                    <a:pt x="16" y="96"/>
                  </a:lnTo>
                  <a:lnTo>
                    <a:pt x="8" y="88"/>
                  </a:lnTo>
                  <a:lnTo>
                    <a:pt x="8" y="72"/>
                  </a:lnTo>
                  <a:lnTo>
                    <a:pt x="0" y="56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7" name="Freeform 514"/>
            <p:cNvSpPr>
              <a:spLocks/>
            </p:cNvSpPr>
            <p:nvPr/>
          </p:nvSpPr>
          <p:spPr bwMode="auto">
            <a:xfrm>
              <a:off x="4841" y="1958"/>
              <a:ext cx="392" cy="74"/>
            </a:xfrm>
            <a:custGeom>
              <a:avLst/>
              <a:gdLst>
                <a:gd name="T0" fmla="*/ 0 w 840"/>
                <a:gd name="T1" fmla="*/ 0 h 160"/>
                <a:gd name="T2" fmla="*/ 0 w 840"/>
                <a:gd name="T3" fmla="*/ 0 h 160"/>
                <a:gd name="T4" fmla="*/ 0 w 840"/>
                <a:gd name="T5" fmla="*/ 0 h 160"/>
                <a:gd name="T6" fmla="*/ 0 w 840"/>
                <a:gd name="T7" fmla="*/ 0 h 160"/>
                <a:gd name="T8" fmla="*/ 0 w 840"/>
                <a:gd name="T9" fmla="*/ 0 h 160"/>
                <a:gd name="T10" fmla="*/ 0 w 840"/>
                <a:gd name="T11" fmla="*/ 0 h 160"/>
                <a:gd name="T12" fmla="*/ 0 w 840"/>
                <a:gd name="T13" fmla="*/ 0 h 160"/>
                <a:gd name="T14" fmla="*/ 0 w 840"/>
                <a:gd name="T15" fmla="*/ 0 h 160"/>
                <a:gd name="T16" fmla="*/ 0 w 840"/>
                <a:gd name="T17" fmla="*/ 0 h 160"/>
                <a:gd name="T18" fmla="*/ 0 w 840"/>
                <a:gd name="T19" fmla="*/ 0 h 160"/>
                <a:gd name="T20" fmla="*/ 0 w 840"/>
                <a:gd name="T21" fmla="*/ 0 h 160"/>
                <a:gd name="T22" fmla="*/ 0 w 840"/>
                <a:gd name="T23" fmla="*/ 0 h 160"/>
                <a:gd name="T24" fmla="*/ 0 w 840"/>
                <a:gd name="T25" fmla="*/ 0 h 160"/>
                <a:gd name="T26" fmla="*/ 0 w 840"/>
                <a:gd name="T27" fmla="*/ 0 h 160"/>
                <a:gd name="T28" fmla="*/ 0 w 840"/>
                <a:gd name="T29" fmla="*/ 0 h 160"/>
                <a:gd name="T30" fmla="*/ 0 w 840"/>
                <a:gd name="T31" fmla="*/ 0 h 160"/>
                <a:gd name="T32" fmla="*/ 0 w 840"/>
                <a:gd name="T33" fmla="*/ 0 h 160"/>
                <a:gd name="T34" fmla="*/ 0 w 840"/>
                <a:gd name="T35" fmla="*/ 0 h 160"/>
                <a:gd name="T36" fmla="*/ 0 w 840"/>
                <a:gd name="T37" fmla="*/ 0 h 160"/>
                <a:gd name="T38" fmla="*/ 0 w 840"/>
                <a:gd name="T39" fmla="*/ 0 h 160"/>
                <a:gd name="T40" fmla="*/ 0 w 840"/>
                <a:gd name="T41" fmla="*/ 0 h 160"/>
                <a:gd name="T42" fmla="*/ 0 w 840"/>
                <a:gd name="T43" fmla="*/ 0 h 160"/>
                <a:gd name="T44" fmla="*/ 0 w 840"/>
                <a:gd name="T45" fmla="*/ 0 h 160"/>
                <a:gd name="T46" fmla="*/ 0 w 840"/>
                <a:gd name="T47" fmla="*/ 0 h 160"/>
                <a:gd name="T48" fmla="*/ 0 w 840"/>
                <a:gd name="T49" fmla="*/ 0 h 160"/>
                <a:gd name="T50" fmla="*/ 0 w 840"/>
                <a:gd name="T51" fmla="*/ 0 h 160"/>
                <a:gd name="T52" fmla="*/ 0 w 840"/>
                <a:gd name="T53" fmla="*/ 0 h 160"/>
                <a:gd name="T54" fmla="*/ 0 w 840"/>
                <a:gd name="T55" fmla="*/ 0 h 160"/>
                <a:gd name="T56" fmla="*/ 0 w 840"/>
                <a:gd name="T57" fmla="*/ 0 h 160"/>
                <a:gd name="T58" fmla="*/ 0 w 840"/>
                <a:gd name="T59" fmla="*/ 0 h 160"/>
                <a:gd name="T60" fmla="*/ 0 w 840"/>
                <a:gd name="T61" fmla="*/ 0 h 160"/>
                <a:gd name="T62" fmla="*/ 0 w 840"/>
                <a:gd name="T63" fmla="*/ 0 h 160"/>
                <a:gd name="T64" fmla="*/ 0 w 840"/>
                <a:gd name="T65" fmla="*/ 0 h 160"/>
                <a:gd name="T66" fmla="*/ 0 w 840"/>
                <a:gd name="T67" fmla="*/ 0 h 160"/>
                <a:gd name="T68" fmla="*/ 0 w 840"/>
                <a:gd name="T69" fmla="*/ 0 h 160"/>
                <a:gd name="T70" fmla="*/ 0 w 840"/>
                <a:gd name="T71" fmla="*/ 0 h 160"/>
                <a:gd name="T72" fmla="*/ 0 w 840"/>
                <a:gd name="T73" fmla="*/ 0 h 160"/>
                <a:gd name="T74" fmla="*/ 0 w 840"/>
                <a:gd name="T75" fmla="*/ 0 h 160"/>
                <a:gd name="T76" fmla="*/ 0 w 840"/>
                <a:gd name="T77" fmla="*/ 0 h 160"/>
                <a:gd name="T78" fmla="*/ 0 w 840"/>
                <a:gd name="T79" fmla="*/ 0 h 160"/>
                <a:gd name="T80" fmla="*/ 0 w 840"/>
                <a:gd name="T81" fmla="*/ 0 h 160"/>
                <a:gd name="T82" fmla="*/ 0 w 840"/>
                <a:gd name="T83" fmla="*/ 0 h 160"/>
                <a:gd name="T84" fmla="*/ 0 w 840"/>
                <a:gd name="T85" fmla="*/ 0 h 160"/>
                <a:gd name="T86" fmla="*/ 0 w 840"/>
                <a:gd name="T87" fmla="*/ 0 h 160"/>
                <a:gd name="T88" fmla="*/ 0 w 840"/>
                <a:gd name="T89" fmla="*/ 0 h 160"/>
                <a:gd name="T90" fmla="*/ 0 w 840"/>
                <a:gd name="T91" fmla="*/ 0 h 160"/>
                <a:gd name="T92" fmla="*/ 0 w 840"/>
                <a:gd name="T93" fmla="*/ 0 h 160"/>
                <a:gd name="T94" fmla="*/ 0 w 840"/>
                <a:gd name="T95" fmla="*/ 0 h 160"/>
                <a:gd name="T96" fmla="*/ 0 w 840"/>
                <a:gd name="T97" fmla="*/ 0 h 160"/>
                <a:gd name="T98" fmla="*/ 0 w 840"/>
                <a:gd name="T99" fmla="*/ 0 h 160"/>
                <a:gd name="T100" fmla="*/ 0 w 840"/>
                <a:gd name="T101" fmla="*/ 0 h 160"/>
                <a:gd name="T102" fmla="*/ 0 w 840"/>
                <a:gd name="T103" fmla="*/ 0 h 160"/>
                <a:gd name="T104" fmla="*/ 0 w 840"/>
                <a:gd name="T105" fmla="*/ 0 h 160"/>
                <a:gd name="T106" fmla="*/ 0 w 840"/>
                <a:gd name="T107" fmla="*/ 0 h 160"/>
                <a:gd name="T108" fmla="*/ 0 w 840"/>
                <a:gd name="T109" fmla="*/ 0 h 160"/>
                <a:gd name="T110" fmla="*/ 0 w 840"/>
                <a:gd name="T111" fmla="*/ 0 h 160"/>
                <a:gd name="T112" fmla="*/ 0 w 840"/>
                <a:gd name="T113" fmla="*/ 0 h 160"/>
                <a:gd name="T114" fmla="*/ 0 w 840"/>
                <a:gd name="T115" fmla="*/ 0 h 160"/>
                <a:gd name="T116" fmla="*/ 1 w 840"/>
                <a:gd name="T117" fmla="*/ 0 h 16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40"/>
                <a:gd name="T178" fmla="*/ 0 h 160"/>
                <a:gd name="T179" fmla="*/ 840 w 840"/>
                <a:gd name="T180" fmla="*/ 160 h 16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40" h="160">
                  <a:moveTo>
                    <a:pt x="0" y="80"/>
                  </a:moveTo>
                  <a:lnTo>
                    <a:pt x="24" y="72"/>
                  </a:lnTo>
                  <a:lnTo>
                    <a:pt x="40" y="72"/>
                  </a:lnTo>
                  <a:lnTo>
                    <a:pt x="48" y="72"/>
                  </a:lnTo>
                  <a:lnTo>
                    <a:pt x="64" y="72"/>
                  </a:lnTo>
                  <a:lnTo>
                    <a:pt x="72" y="72"/>
                  </a:lnTo>
                  <a:lnTo>
                    <a:pt x="80" y="72"/>
                  </a:lnTo>
                  <a:lnTo>
                    <a:pt x="88" y="72"/>
                  </a:lnTo>
                  <a:lnTo>
                    <a:pt x="104" y="72"/>
                  </a:lnTo>
                  <a:lnTo>
                    <a:pt x="112" y="72"/>
                  </a:lnTo>
                  <a:lnTo>
                    <a:pt x="120" y="72"/>
                  </a:lnTo>
                  <a:lnTo>
                    <a:pt x="128" y="72"/>
                  </a:lnTo>
                  <a:lnTo>
                    <a:pt x="136" y="72"/>
                  </a:lnTo>
                  <a:lnTo>
                    <a:pt x="144" y="72"/>
                  </a:lnTo>
                  <a:lnTo>
                    <a:pt x="152" y="72"/>
                  </a:lnTo>
                  <a:lnTo>
                    <a:pt x="176" y="72"/>
                  </a:lnTo>
                  <a:lnTo>
                    <a:pt x="200" y="72"/>
                  </a:lnTo>
                  <a:lnTo>
                    <a:pt x="224" y="72"/>
                  </a:lnTo>
                  <a:lnTo>
                    <a:pt x="248" y="64"/>
                  </a:lnTo>
                  <a:lnTo>
                    <a:pt x="256" y="64"/>
                  </a:lnTo>
                  <a:lnTo>
                    <a:pt x="264" y="64"/>
                  </a:lnTo>
                  <a:lnTo>
                    <a:pt x="272" y="64"/>
                  </a:lnTo>
                  <a:lnTo>
                    <a:pt x="280" y="64"/>
                  </a:lnTo>
                  <a:lnTo>
                    <a:pt x="288" y="64"/>
                  </a:lnTo>
                  <a:lnTo>
                    <a:pt x="296" y="64"/>
                  </a:lnTo>
                  <a:lnTo>
                    <a:pt x="304" y="64"/>
                  </a:lnTo>
                  <a:lnTo>
                    <a:pt x="312" y="64"/>
                  </a:lnTo>
                  <a:lnTo>
                    <a:pt x="320" y="64"/>
                  </a:lnTo>
                  <a:lnTo>
                    <a:pt x="328" y="64"/>
                  </a:lnTo>
                  <a:lnTo>
                    <a:pt x="336" y="64"/>
                  </a:lnTo>
                  <a:lnTo>
                    <a:pt x="344" y="72"/>
                  </a:lnTo>
                  <a:lnTo>
                    <a:pt x="352" y="72"/>
                  </a:lnTo>
                  <a:lnTo>
                    <a:pt x="360" y="72"/>
                  </a:lnTo>
                  <a:lnTo>
                    <a:pt x="368" y="72"/>
                  </a:lnTo>
                  <a:lnTo>
                    <a:pt x="368" y="80"/>
                  </a:lnTo>
                  <a:lnTo>
                    <a:pt x="376" y="80"/>
                  </a:lnTo>
                  <a:lnTo>
                    <a:pt x="384" y="80"/>
                  </a:lnTo>
                  <a:lnTo>
                    <a:pt x="384" y="88"/>
                  </a:lnTo>
                  <a:lnTo>
                    <a:pt x="392" y="88"/>
                  </a:lnTo>
                  <a:lnTo>
                    <a:pt x="400" y="88"/>
                  </a:lnTo>
                  <a:lnTo>
                    <a:pt x="408" y="96"/>
                  </a:lnTo>
                  <a:lnTo>
                    <a:pt x="416" y="96"/>
                  </a:lnTo>
                  <a:lnTo>
                    <a:pt x="416" y="104"/>
                  </a:lnTo>
                  <a:lnTo>
                    <a:pt x="424" y="104"/>
                  </a:lnTo>
                  <a:lnTo>
                    <a:pt x="432" y="104"/>
                  </a:lnTo>
                  <a:lnTo>
                    <a:pt x="440" y="112"/>
                  </a:lnTo>
                  <a:lnTo>
                    <a:pt x="448" y="112"/>
                  </a:lnTo>
                  <a:lnTo>
                    <a:pt x="456" y="112"/>
                  </a:lnTo>
                  <a:lnTo>
                    <a:pt x="456" y="104"/>
                  </a:lnTo>
                  <a:lnTo>
                    <a:pt x="464" y="104"/>
                  </a:lnTo>
                  <a:lnTo>
                    <a:pt x="472" y="96"/>
                  </a:lnTo>
                  <a:lnTo>
                    <a:pt x="480" y="88"/>
                  </a:lnTo>
                  <a:lnTo>
                    <a:pt x="480" y="80"/>
                  </a:lnTo>
                  <a:lnTo>
                    <a:pt x="480" y="72"/>
                  </a:lnTo>
                  <a:lnTo>
                    <a:pt x="488" y="72"/>
                  </a:lnTo>
                  <a:lnTo>
                    <a:pt x="488" y="56"/>
                  </a:lnTo>
                  <a:lnTo>
                    <a:pt x="496" y="48"/>
                  </a:lnTo>
                  <a:lnTo>
                    <a:pt x="496" y="40"/>
                  </a:lnTo>
                  <a:lnTo>
                    <a:pt x="504" y="32"/>
                  </a:lnTo>
                  <a:lnTo>
                    <a:pt x="504" y="24"/>
                  </a:lnTo>
                  <a:lnTo>
                    <a:pt x="512" y="16"/>
                  </a:lnTo>
                  <a:lnTo>
                    <a:pt x="512" y="8"/>
                  </a:lnTo>
                  <a:lnTo>
                    <a:pt x="520" y="8"/>
                  </a:lnTo>
                  <a:lnTo>
                    <a:pt x="520" y="0"/>
                  </a:lnTo>
                  <a:lnTo>
                    <a:pt x="528" y="0"/>
                  </a:lnTo>
                  <a:lnTo>
                    <a:pt x="528" y="8"/>
                  </a:lnTo>
                  <a:lnTo>
                    <a:pt x="528" y="16"/>
                  </a:lnTo>
                  <a:lnTo>
                    <a:pt x="536" y="16"/>
                  </a:lnTo>
                  <a:lnTo>
                    <a:pt x="536" y="24"/>
                  </a:lnTo>
                  <a:lnTo>
                    <a:pt x="536" y="32"/>
                  </a:lnTo>
                  <a:lnTo>
                    <a:pt x="536" y="40"/>
                  </a:lnTo>
                  <a:lnTo>
                    <a:pt x="544" y="40"/>
                  </a:lnTo>
                  <a:lnTo>
                    <a:pt x="544" y="48"/>
                  </a:lnTo>
                  <a:lnTo>
                    <a:pt x="544" y="56"/>
                  </a:lnTo>
                  <a:lnTo>
                    <a:pt x="544" y="64"/>
                  </a:lnTo>
                  <a:lnTo>
                    <a:pt x="544" y="72"/>
                  </a:lnTo>
                  <a:lnTo>
                    <a:pt x="544" y="80"/>
                  </a:lnTo>
                  <a:lnTo>
                    <a:pt x="552" y="80"/>
                  </a:lnTo>
                  <a:lnTo>
                    <a:pt x="552" y="88"/>
                  </a:lnTo>
                  <a:lnTo>
                    <a:pt x="552" y="96"/>
                  </a:lnTo>
                  <a:lnTo>
                    <a:pt x="552" y="104"/>
                  </a:lnTo>
                  <a:lnTo>
                    <a:pt x="552" y="112"/>
                  </a:lnTo>
                  <a:lnTo>
                    <a:pt x="552" y="120"/>
                  </a:lnTo>
                  <a:lnTo>
                    <a:pt x="552" y="128"/>
                  </a:lnTo>
                  <a:lnTo>
                    <a:pt x="560" y="128"/>
                  </a:lnTo>
                  <a:lnTo>
                    <a:pt x="560" y="136"/>
                  </a:lnTo>
                  <a:lnTo>
                    <a:pt x="560" y="144"/>
                  </a:lnTo>
                  <a:lnTo>
                    <a:pt x="560" y="152"/>
                  </a:lnTo>
                  <a:lnTo>
                    <a:pt x="560" y="160"/>
                  </a:lnTo>
                  <a:lnTo>
                    <a:pt x="568" y="160"/>
                  </a:lnTo>
                  <a:lnTo>
                    <a:pt x="568" y="152"/>
                  </a:lnTo>
                  <a:lnTo>
                    <a:pt x="568" y="144"/>
                  </a:lnTo>
                  <a:lnTo>
                    <a:pt x="568" y="136"/>
                  </a:lnTo>
                  <a:lnTo>
                    <a:pt x="576" y="128"/>
                  </a:lnTo>
                  <a:lnTo>
                    <a:pt x="576" y="120"/>
                  </a:lnTo>
                  <a:lnTo>
                    <a:pt x="576" y="112"/>
                  </a:lnTo>
                  <a:lnTo>
                    <a:pt x="576" y="96"/>
                  </a:lnTo>
                  <a:lnTo>
                    <a:pt x="576" y="88"/>
                  </a:lnTo>
                  <a:lnTo>
                    <a:pt x="584" y="88"/>
                  </a:lnTo>
                  <a:lnTo>
                    <a:pt x="584" y="80"/>
                  </a:lnTo>
                  <a:lnTo>
                    <a:pt x="584" y="72"/>
                  </a:lnTo>
                  <a:lnTo>
                    <a:pt x="584" y="64"/>
                  </a:lnTo>
                  <a:lnTo>
                    <a:pt x="584" y="56"/>
                  </a:lnTo>
                  <a:lnTo>
                    <a:pt x="584" y="48"/>
                  </a:lnTo>
                  <a:lnTo>
                    <a:pt x="584" y="40"/>
                  </a:lnTo>
                  <a:lnTo>
                    <a:pt x="592" y="40"/>
                  </a:lnTo>
                  <a:lnTo>
                    <a:pt x="592" y="48"/>
                  </a:lnTo>
                  <a:lnTo>
                    <a:pt x="600" y="56"/>
                  </a:lnTo>
                  <a:lnTo>
                    <a:pt x="600" y="64"/>
                  </a:lnTo>
                  <a:lnTo>
                    <a:pt x="608" y="72"/>
                  </a:lnTo>
                  <a:lnTo>
                    <a:pt x="616" y="72"/>
                  </a:lnTo>
                  <a:lnTo>
                    <a:pt x="624" y="72"/>
                  </a:lnTo>
                  <a:lnTo>
                    <a:pt x="632" y="72"/>
                  </a:lnTo>
                  <a:lnTo>
                    <a:pt x="656" y="72"/>
                  </a:lnTo>
                  <a:lnTo>
                    <a:pt x="680" y="80"/>
                  </a:lnTo>
                  <a:lnTo>
                    <a:pt x="712" y="80"/>
                  </a:lnTo>
                  <a:lnTo>
                    <a:pt x="744" y="80"/>
                  </a:lnTo>
                  <a:lnTo>
                    <a:pt x="792" y="80"/>
                  </a:lnTo>
                  <a:lnTo>
                    <a:pt x="840" y="80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8" name="Freeform 515"/>
            <p:cNvSpPr>
              <a:spLocks/>
            </p:cNvSpPr>
            <p:nvPr/>
          </p:nvSpPr>
          <p:spPr bwMode="auto">
            <a:xfrm>
              <a:off x="4579" y="1426"/>
              <a:ext cx="71" cy="392"/>
            </a:xfrm>
            <a:custGeom>
              <a:avLst/>
              <a:gdLst>
                <a:gd name="T0" fmla="*/ 0 w 152"/>
                <a:gd name="T1" fmla="*/ 1 h 848"/>
                <a:gd name="T2" fmla="*/ 0 w 152"/>
                <a:gd name="T3" fmla="*/ 0 h 848"/>
                <a:gd name="T4" fmla="*/ 0 w 152"/>
                <a:gd name="T5" fmla="*/ 0 h 848"/>
                <a:gd name="T6" fmla="*/ 0 w 152"/>
                <a:gd name="T7" fmla="*/ 0 h 848"/>
                <a:gd name="T8" fmla="*/ 0 w 152"/>
                <a:gd name="T9" fmla="*/ 0 h 848"/>
                <a:gd name="T10" fmla="*/ 0 w 152"/>
                <a:gd name="T11" fmla="*/ 0 h 848"/>
                <a:gd name="T12" fmla="*/ 0 w 152"/>
                <a:gd name="T13" fmla="*/ 0 h 848"/>
                <a:gd name="T14" fmla="*/ 0 w 152"/>
                <a:gd name="T15" fmla="*/ 0 h 848"/>
                <a:gd name="T16" fmla="*/ 0 w 152"/>
                <a:gd name="T17" fmla="*/ 0 h 848"/>
                <a:gd name="T18" fmla="*/ 0 w 152"/>
                <a:gd name="T19" fmla="*/ 0 h 848"/>
                <a:gd name="T20" fmla="*/ 0 w 152"/>
                <a:gd name="T21" fmla="*/ 0 h 848"/>
                <a:gd name="T22" fmla="*/ 0 w 152"/>
                <a:gd name="T23" fmla="*/ 0 h 848"/>
                <a:gd name="T24" fmla="*/ 0 w 152"/>
                <a:gd name="T25" fmla="*/ 0 h 848"/>
                <a:gd name="T26" fmla="*/ 0 w 152"/>
                <a:gd name="T27" fmla="*/ 0 h 848"/>
                <a:gd name="T28" fmla="*/ 0 w 152"/>
                <a:gd name="T29" fmla="*/ 0 h 848"/>
                <a:gd name="T30" fmla="*/ 0 w 152"/>
                <a:gd name="T31" fmla="*/ 0 h 848"/>
                <a:gd name="T32" fmla="*/ 0 w 152"/>
                <a:gd name="T33" fmla="*/ 0 h 848"/>
                <a:gd name="T34" fmla="*/ 0 w 152"/>
                <a:gd name="T35" fmla="*/ 0 h 848"/>
                <a:gd name="T36" fmla="*/ 0 w 152"/>
                <a:gd name="T37" fmla="*/ 0 h 848"/>
                <a:gd name="T38" fmla="*/ 0 w 152"/>
                <a:gd name="T39" fmla="*/ 0 h 848"/>
                <a:gd name="T40" fmla="*/ 0 w 152"/>
                <a:gd name="T41" fmla="*/ 0 h 848"/>
                <a:gd name="T42" fmla="*/ 0 w 152"/>
                <a:gd name="T43" fmla="*/ 0 h 848"/>
                <a:gd name="T44" fmla="*/ 0 w 152"/>
                <a:gd name="T45" fmla="*/ 0 h 848"/>
                <a:gd name="T46" fmla="*/ 0 w 152"/>
                <a:gd name="T47" fmla="*/ 0 h 848"/>
                <a:gd name="T48" fmla="*/ 0 w 152"/>
                <a:gd name="T49" fmla="*/ 0 h 848"/>
                <a:gd name="T50" fmla="*/ 0 w 152"/>
                <a:gd name="T51" fmla="*/ 0 h 848"/>
                <a:gd name="T52" fmla="*/ 0 w 152"/>
                <a:gd name="T53" fmla="*/ 0 h 848"/>
                <a:gd name="T54" fmla="*/ 0 w 152"/>
                <a:gd name="T55" fmla="*/ 0 h 848"/>
                <a:gd name="T56" fmla="*/ 0 w 152"/>
                <a:gd name="T57" fmla="*/ 0 h 848"/>
                <a:gd name="T58" fmla="*/ 0 w 152"/>
                <a:gd name="T59" fmla="*/ 0 h 848"/>
                <a:gd name="T60" fmla="*/ 0 w 152"/>
                <a:gd name="T61" fmla="*/ 0 h 848"/>
                <a:gd name="T62" fmla="*/ 0 w 152"/>
                <a:gd name="T63" fmla="*/ 0 h 848"/>
                <a:gd name="T64" fmla="*/ 0 w 152"/>
                <a:gd name="T65" fmla="*/ 0 h 848"/>
                <a:gd name="T66" fmla="*/ 0 w 152"/>
                <a:gd name="T67" fmla="*/ 0 h 848"/>
                <a:gd name="T68" fmla="*/ 0 w 152"/>
                <a:gd name="T69" fmla="*/ 0 h 848"/>
                <a:gd name="T70" fmla="*/ 0 w 152"/>
                <a:gd name="T71" fmla="*/ 0 h 848"/>
                <a:gd name="T72" fmla="*/ 0 w 152"/>
                <a:gd name="T73" fmla="*/ 0 h 848"/>
                <a:gd name="T74" fmla="*/ 0 w 152"/>
                <a:gd name="T75" fmla="*/ 0 h 848"/>
                <a:gd name="T76" fmla="*/ 0 w 152"/>
                <a:gd name="T77" fmla="*/ 0 h 848"/>
                <a:gd name="T78" fmla="*/ 0 w 152"/>
                <a:gd name="T79" fmla="*/ 0 h 848"/>
                <a:gd name="T80" fmla="*/ 0 w 152"/>
                <a:gd name="T81" fmla="*/ 0 h 848"/>
                <a:gd name="T82" fmla="*/ 0 w 152"/>
                <a:gd name="T83" fmla="*/ 0 h 848"/>
                <a:gd name="T84" fmla="*/ 0 w 152"/>
                <a:gd name="T85" fmla="*/ 0 h 848"/>
                <a:gd name="T86" fmla="*/ 0 w 152"/>
                <a:gd name="T87" fmla="*/ 0 h 848"/>
                <a:gd name="T88" fmla="*/ 0 w 152"/>
                <a:gd name="T89" fmla="*/ 0 h 848"/>
                <a:gd name="T90" fmla="*/ 0 w 152"/>
                <a:gd name="T91" fmla="*/ 0 h 848"/>
                <a:gd name="T92" fmla="*/ 0 w 152"/>
                <a:gd name="T93" fmla="*/ 0 h 848"/>
                <a:gd name="T94" fmla="*/ 0 w 152"/>
                <a:gd name="T95" fmla="*/ 0 h 848"/>
                <a:gd name="T96" fmla="*/ 0 w 152"/>
                <a:gd name="T97" fmla="*/ 0 h 848"/>
                <a:gd name="T98" fmla="*/ 0 w 152"/>
                <a:gd name="T99" fmla="*/ 0 h 848"/>
                <a:gd name="T100" fmla="*/ 0 w 152"/>
                <a:gd name="T101" fmla="*/ 0 h 848"/>
                <a:gd name="T102" fmla="*/ 0 w 152"/>
                <a:gd name="T103" fmla="*/ 0 h 848"/>
                <a:gd name="T104" fmla="*/ 0 w 152"/>
                <a:gd name="T105" fmla="*/ 0 h 848"/>
                <a:gd name="T106" fmla="*/ 0 w 152"/>
                <a:gd name="T107" fmla="*/ 0 h 848"/>
                <a:gd name="T108" fmla="*/ 0 w 152"/>
                <a:gd name="T109" fmla="*/ 0 h 848"/>
                <a:gd name="T110" fmla="*/ 0 w 152"/>
                <a:gd name="T111" fmla="*/ 0 h 848"/>
                <a:gd name="T112" fmla="*/ 0 w 152"/>
                <a:gd name="T113" fmla="*/ 0 h 848"/>
                <a:gd name="T114" fmla="*/ 0 w 152"/>
                <a:gd name="T115" fmla="*/ 0 h 848"/>
                <a:gd name="T116" fmla="*/ 0 w 152"/>
                <a:gd name="T117" fmla="*/ 0 h 8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52"/>
                <a:gd name="T178" fmla="*/ 0 h 848"/>
                <a:gd name="T179" fmla="*/ 152 w 152"/>
                <a:gd name="T180" fmla="*/ 848 h 84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52" h="848">
                  <a:moveTo>
                    <a:pt x="72" y="848"/>
                  </a:moveTo>
                  <a:lnTo>
                    <a:pt x="72" y="824"/>
                  </a:lnTo>
                  <a:lnTo>
                    <a:pt x="72" y="808"/>
                  </a:lnTo>
                  <a:lnTo>
                    <a:pt x="72" y="800"/>
                  </a:lnTo>
                  <a:lnTo>
                    <a:pt x="72" y="784"/>
                  </a:lnTo>
                  <a:lnTo>
                    <a:pt x="72" y="776"/>
                  </a:lnTo>
                  <a:lnTo>
                    <a:pt x="72" y="768"/>
                  </a:lnTo>
                  <a:lnTo>
                    <a:pt x="72" y="752"/>
                  </a:lnTo>
                  <a:lnTo>
                    <a:pt x="72" y="744"/>
                  </a:lnTo>
                  <a:lnTo>
                    <a:pt x="72" y="736"/>
                  </a:lnTo>
                  <a:lnTo>
                    <a:pt x="72" y="728"/>
                  </a:lnTo>
                  <a:lnTo>
                    <a:pt x="72" y="720"/>
                  </a:lnTo>
                  <a:lnTo>
                    <a:pt x="72" y="712"/>
                  </a:lnTo>
                  <a:lnTo>
                    <a:pt x="64" y="704"/>
                  </a:lnTo>
                  <a:lnTo>
                    <a:pt x="64" y="696"/>
                  </a:lnTo>
                  <a:lnTo>
                    <a:pt x="64" y="688"/>
                  </a:lnTo>
                  <a:lnTo>
                    <a:pt x="64" y="664"/>
                  </a:lnTo>
                  <a:lnTo>
                    <a:pt x="64" y="648"/>
                  </a:lnTo>
                  <a:lnTo>
                    <a:pt x="64" y="624"/>
                  </a:lnTo>
                  <a:lnTo>
                    <a:pt x="64" y="600"/>
                  </a:lnTo>
                  <a:lnTo>
                    <a:pt x="64" y="592"/>
                  </a:lnTo>
                  <a:lnTo>
                    <a:pt x="64" y="576"/>
                  </a:lnTo>
                  <a:lnTo>
                    <a:pt x="64" y="568"/>
                  </a:lnTo>
                  <a:lnTo>
                    <a:pt x="64" y="560"/>
                  </a:lnTo>
                  <a:lnTo>
                    <a:pt x="64" y="552"/>
                  </a:lnTo>
                  <a:lnTo>
                    <a:pt x="64" y="544"/>
                  </a:lnTo>
                  <a:lnTo>
                    <a:pt x="64" y="536"/>
                  </a:lnTo>
                  <a:lnTo>
                    <a:pt x="64" y="528"/>
                  </a:lnTo>
                  <a:lnTo>
                    <a:pt x="64" y="520"/>
                  </a:lnTo>
                  <a:lnTo>
                    <a:pt x="64" y="512"/>
                  </a:lnTo>
                  <a:lnTo>
                    <a:pt x="64" y="496"/>
                  </a:lnTo>
                  <a:lnTo>
                    <a:pt x="64" y="488"/>
                  </a:lnTo>
                  <a:lnTo>
                    <a:pt x="72" y="480"/>
                  </a:lnTo>
                  <a:lnTo>
                    <a:pt x="72" y="472"/>
                  </a:lnTo>
                  <a:lnTo>
                    <a:pt x="80" y="464"/>
                  </a:lnTo>
                  <a:lnTo>
                    <a:pt x="80" y="456"/>
                  </a:lnTo>
                  <a:lnTo>
                    <a:pt x="88" y="448"/>
                  </a:lnTo>
                  <a:lnTo>
                    <a:pt x="88" y="440"/>
                  </a:lnTo>
                  <a:lnTo>
                    <a:pt x="96" y="432"/>
                  </a:lnTo>
                  <a:lnTo>
                    <a:pt x="96" y="424"/>
                  </a:lnTo>
                  <a:lnTo>
                    <a:pt x="96" y="416"/>
                  </a:lnTo>
                  <a:lnTo>
                    <a:pt x="104" y="416"/>
                  </a:lnTo>
                  <a:lnTo>
                    <a:pt x="104" y="408"/>
                  </a:lnTo>
                  <a:lnTo>
                    <a:pt x="104" y="400"/>
                  </a:lnTo>
                  <a:lnTo>
                    <a:pt x="104" y="392"/>
                  </a:lnTo>
                  <a:lnTo>
                    <a:pt x="104" y="384"/>
                  </a:lnTo>
                  <a:lnTo>
                    <a:pt x="96" y="384"/>
                  </a:lnTo>
                  <a:lnTo>
                    <a:pt x="96" y="376"/>
                  </a:lnTo>
                  <a:lnTo>
                    <a:pt x="88" y="376"/>
                  </a:lnTo>
                  <a:lnTo>
                    <a:pt x="88" y="368"/>
                  </a:lnTo>
                  <a:lnTo>
                    <a:pt x="80" y="368"/>
                  </a:lnTo>
                  <a:lnTo>
                    <a:pt x="72" y="368"/>
                  </a:lnTo>
                  <a:lnTo>
                    <a:pt x="72" y="360"/>
                  </a:lnTo>
                  <a:lnTo>
                    <a:pt x="64" y="360"/>
                  </a:lnTo>
                  <a:lnTo>
                    <a:pt x="56" y="360"/>
                  </a:lnTo>
                  <a:lnTo>
                    <a:pt x="48" y="352"/>
                  </a:lnTo>
                  <a:lnTo>
                    <a:pt x="32" y="344"/>
                  </a:lnTo>
                  <a:lnTo>
                    <a:pt x="24" y="344"/>
                  </a:lnTo>
                  <a:lnTo>
                    <a:pt x="16" y="336"/>
                  </a:lnTo>
                  <a:lnTo>
                    <a:pt x="8" y="336"/>
                  </a:lnTo>
                  <a:lnTo>
                    <a:pt x="0" y="336"/>
                  </a:lnTo>
                  <a:lnTo>
                    <a:pt x="0" y="328"/>
                  </a:lnTo>
                  <a:lnTo>
                    <a:pt x="0" y="320"/>
                  </a:lnTo>
                  <a:lnTo>
                    <a:pt x="8" y="320"/>
                  </a:lnTo>
                  <a:lnTo>
                    <a:pt x="8" y="312"/>
                  </a:lnTo>
                  <a:lnTo>
                    <a:pt x="16" y="312"/>
                  </a:lnTo>
                  <a:lnTo>
                    <a:pt x="24" y="312"/>
                  </a:lnTo>
                  <a:lnTo>
                    <a:pt x="32" y="312"/>
                  </a:lnTo>
                  <a:lnTo>
                    <a:pt x="32" y="304"/>
                  </a:lnTo>
                  <a:lnTo>
                    <a:pt x="40" y="304"/>
                  </a:lnTo>
                  <a:lnTo>
                    <a:pt x="48" y="304"/>
                  </a:lnTo>
                  <a:lnTo>
                    <a:pt x="56" y="304"/>
                  </a:lnTo>
                  <a:lnTo>
                    <a:pt x="64" y="304"/>
                  </a:lnTo>
                  <a:lnTo>
                    <a:pt x="72" y="296"/>
                  </a:lnTo>
                  <a:lnTo>
                    <a:pt x="80" y="296"/>
                  </a:lnTo>
                  <a:lnTo>
                    <a:pt x="88" y="296"/>
                  </a:lnTo>
                  <a:lnTo>
                    <a:pt x="96" y="296"/>
                  </a:lnTo>
                  <a:lnTo>
                    <a:pt x="104" y="296"/>
                  </a:lnTo>
                  <a:lnTo>
                    <a:pt x="112" y="296"/>
                  </a:lnTo>
                  <a:lnTo>
                    <a:pt x="120" y="288"/>
                  </a:lnTo>
                  <a:lnTo>
                    <a:pt x="128" y="288"/>
                  </a:lnTo>
                  <a:lnTo>
                    <a:pt x="136" y="288"/>
                  </a:lnTo>
                  <a:lnTo>
                    <a:pt x="144" y="288"/>
                  </a:lnTo>
                  <a:lnTo>
                    <a:pt x="152" y="288"/>
                  </a:lnTo>
                  <a:lnTo>
                    <a:pt x="152" y="280"/>
                  </a:lnTo>
                  <a:lnTo>
                    <a:pt x="144" y="280"/>
                  </a:lnTo>
                  <a:lnTo>
                    <a:pt x="136" y="280"/>
                  </a:lnTo>
                  <a:lnTo>
                    <a:pt x="136" y="272"/>
                  </a:lnTo>
                  <a:lnTo>
                    <a:pt x="120" y="272"/>
                  </a:lnTo>
                  <a:lnTo>
                    <a:pt x="112" y="272"/>
                  </a:lnTo>
                  <a:lnTo>
                    <a:pt x="104" y="272"/>
                  </a:lnTo>
                  <a:lnTo>
                    <a:pt x="96" y="272"/>
                  </a:lnTo>
                  <a:lnTo>
                    <a:pt x="88" y="264"/>
                  </a:lnTo>
                  <a:lnTo>
                    <a:pt x="80" y="264"/>
                  </a:lnTo>
                  <a:lnTo>
                    <a:pt x="72" y="264"/>
                  </a:lnTo>
                  <a:lnTo>
                    <a:pt x="64" y="264"/>
                  </a:lnTo>
                  <a:lnTo>
                    <a:pt x="56" y="264"/>
                  </a:lnTo>
                  <a:lnTo>
                    <a:pt x="48" y="264"/>
                  </a:lnTo>
                  <a:lnTo>
                    <a:pt x="40" y="264"/>
                  </a:lnTo>
                  <a:lnTo>
                    <a:pt x="40" y="256"/>
                  </a:lnTo>
                  <a:lnTo>
                    <a:pt x="48" y="248"/>
                  </a:lnTo>
                  <a:lnTo>
                    <a:pt x="56" y="248"/>
                  </a:lnTo>
                  <a:lnTo>
                    <a:pt x="64" y="240"/>
                  </a:lnTo>
                  <a:lnTo>
                    <a:pt x="72" y="240"/>
                  </a:lnTo>
                  <a:lnTo>
                    <a:pt x="72" y="232"/>
                  </a:lnTo>
                  <a:lnTo>
                    <a:pt x="72" y="224"/>
                  </a:lnTo>
                  <a:lnTo>
                    <a:pt x="72" y="208"/>
                  </a:lnTo>
                  <a:lnTo>
                    <a:pt x="72" y="192"/>
                  </a:lnTo>
                  <a:lnTo>
                    <a:pt x="72" y="168"/>
                  </a:lnTo>
                  <a:lnTo>
                    <a:pt x="72" y="136"/>
                  </a:lnTo>
                  <a:lnTo>
                    <a:pt x="72" y="96"/>
                  </a:lnTo>
                  <a:lnTo>
                    <a:pt x="72" y="56"/>
                  </a:lnTo>
                  <a:lnTo>
                    <a:pt x="72" y="0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9" name="Line 516"/>
            <p:cNvSpPr>
              <a:spLocks noChangeShapeType="1"/>
            </p:cNvSpPr>
            <p:nvPr/>
          </p:nvSpPr>
          <p:spPr bwMode="auto">
            <a:xfrm>
              <a:off x="4762" y="1523"/>
              <a:ext cx="1" cy="362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0" name="Line 517"/>
            <p:cNvSpPr>
              <a:spLocks noChangeShapeType="1"/>
            </p:cNvSpPr>
            <p:nvPr/>
          </p:nvSpPr>
          <p:spPr bwMode="auto">
            <a:xfrm>
              <a:off x="4822" y="1523"/>
              <a:ext cx="0" cy="362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1" name="Line 518"/>
            <p:cNvSpPr>
              <a:spLocks noChangeShapeType="1"/>
            </p:cNvSpPr>
            <p:nvPr/>
          </p:nvSpPr>
          <p:spPr bwMode="auto">
            <a:xfrm>
              <a:off x="4881" y="1523"/>
              <a:ext cx="1" cy="362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2" name="Line 519"/>
            <p:cNvSpPr>
              <a:spLocks noChangeShapeType="1"/>
            </p:cNvSpPr>
            <p:nvPr/>
          </p:nvSpPr>
          <p:spPr bwMode="auto">
            <a:xfrm>
              <a:off x="4941" y="1523"/>
              <a:ext cx="1" cy="362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3" name="Line 520"/>
            <p:cNvSpPr>
              <a:spLocks noChangeShapeType="1"/>
            </p:cNvSpPr>
            <p:nvPr/>
          </p:nvSpPr>
          <p:spPr bwMode="auto">
            <a:xfrm>
              <a:off x="5002" y="1523"/>
              <a:ext cx="0" cy="362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4" name="Line 521"/>
            <p:cNvSpPr>
              <a:spLocks noChangeShapeType="1"/>
            </p:cNvSpPr>
            <p:nvPr/>
          </p:nvSpPr>
          <p:spPr bwMode="auto">
            <a:xfrm>
              <a:off x="5061" y="1523"/>
              <a:ext cx="1" cy="362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5" name="Line 522"/>
            <p:cNvSpPr>
              <a:spLocks noChangeShapeType="1"/>
            </p:cNvSpPr>
            <p:nvPr/>
          </p:nvSpPr>
          <p:spPr bwMode="auto">
            <a:xfrm>
              <a:off x="4729" y="1855"/>
              <a:ext cx="366" cy="1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6" name="Line 523"/>
            <p:cNvSpPr>
              <a:spLocks noChangeShapeType="1"/>
            </p:cNvSpPr>
            <p:nvPr/>
          </p:nvSpPr>
          <p:spPr bwMode="auto">
            <a:xfrm>
              <a:off x="4729" y="1796"/>
              <a:ext cx="366" cy="1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7" name="Line 524"/>
            <p:cNvSpPr>
              <a:spLocks noChangeShapeType="1"/>
            </p:cNvSpPr>
            <p:nvPr/>
          </p:nvSpPr>
          <p:spPr bwMode="auto">
            <a:xfrm>
              <a:off x="4729" y="1737"/>
              <a:ext cx="366" cy="0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8" name="Line 525"/>
            <p:cNvSpPr>
              <a:spLocks noChangeShapeType="1"/>
            </p:cNvSpPr>
            <p:nvPr/>
          </p:nvSpPr>
          <p:spPr bwMode="auto">
            <a:xfrm>
              <a:off x="4729" y="1678"/>
              <a:ext cx="366" cy="1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9" name="Line 526"/>
            <p:cNvSpPr>
              <a:spLocks noChangeShapeType="1"/>
            </p:cNvSpPr>
            <p:nvPr/>
          </p:nvSpPr>
          <p:spPr bwMode="auto">
            <a:xfrm>
              <a:off x="4729" y="1619"/>
              <a:ext cx="366" cy="0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0" name="Line 527"/>
            <p:cNvSpPr>
              <a:spLocks noChangeShapeType="1"/>
            </p:cNvSpPr>
            <p:nvPr/>
          </p:nvSpPr>
          <p:spPr bwMode="auto">
            <a:xfrm>
              <a:off x="4729" y="1560"/>
              <a:ext cx="366" cy="0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1" name="Freeform 528"/>
            <p:cNvSpPr>
              <a:spLocks/>
            </p:cNvSpPr>
            <p:nvPr/>
          </p:nvSpPr>
          <p:spPr bwMode="auto">
            <a:xfrm>
              <a:off x="4751" y="1549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" name="Freeform 529"/>
            <p:cNvSpPr>
              <a:spLocks/>
            </p:cNvSpPr>
            <p:nvPr/>
          </p:nvSpPr>
          <p:spPr bwMode="auto">
            <a:xfrm>
              <a:off x="4811" y="1549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" name="Freeform 530"/>
            <p:cNvSpPr>
              <a:spLocks/>
            </p:cNvSpPr>
            <p:nvPr/>
          </p:nvSpPr>
          <p:spPr bwMode="auto">
            <a:xfrm>
              <a:off x="4751" y="1549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" name="Freeform 531"/>
            <p:cNvSpPr>
              <a:spLocks/>
            </p:cNvSpPr>
            <p:nvPr/>
          </p:nvSpPr>
          <p:spPr bwMode="auto">
            <a:xfrm>
              <a:off x="4811" y="1549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" name="Freeform 532"/>
            <p:cNvSpPr>
              <a:spLocks/>
            </p:cNvSpPr>
            <p:nvPr/>
          </p:nvSpPr>
          <p:spPr bwMode="auto">
            <a:xfrm>
              <a:off x="4870" y="1549"/>
              <a:ext cx="23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6" name="Freeform 533"/>
            <p:cNvSpPr>
              <a:spLocks/>
            </p:cNvSpPr>
            <p:nvPr/>
          </p:nvSpPr>
          <p:spPr bwMode="auto">
            <a:xfrm>
              <a:off x="4930" y="1549"/>
              <a:ext cx="23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7" name="Freeform 534"/>
            <p:cNvSpPr>
              <a:spLocks/>
            </p:cNvSpPr>
            <p:nvPr/>
          </p:nvSpPr>
          <p:spPr bwMode="auto">
            <a:xfrm>
              <a:off x="4870" y="1549"/>
              <a:ext cx="23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8" name="Freeform 535"/>
            <p:cNvSpPr>
              <a:spLocks/>
            </p:cNvSpPr>
            <p:nvPr/>
          </p:nvSpPr>
          <p:spPr bwMode="auto">
            <a:xfrm>
              <a:off x="4930" y="1549"/>
              <a:ext cx="23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9" name="Freeform 536"/>
            <p:cNvSpPr>
              <a:spLocks/>
            </p:cNvSpPr>
            <p:nvPr/>
          </p:nvSpPr>
          <p:spPr bwMode="auto">
            <a:xfrm>
              <a:off x="4990" y="1549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0" name="Freeform 537"/>
            <p:cNvSpPr>
              <a:spLocks/>
            </p:cNvSpPr>
            <p:nvPr/>
          </p:nvSpPr>
          <p:spPr bwMode="auto">
            <a:xfrm>
              <a:off x="5050" y="1549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1" name="Freeform 538"/>
            <p:cNvSpPr>
              <a:spLocks/>
            </p:cNvSpPr>
            <p:nvPr/>
          </p:nvSpPr>
          <p:spPr bwMode="auto">
            <a:xfrm>
              <a:off x="4990" y="1549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2" name="Freeform 539"/>
            <p:cNvSpPr>
              <a:spLocks/>
            </p:cNvSpPr>
            <p:nvPr/>
          </p:nvSpPr>
          <p:spPr bwMode="auto">
            <a:xfrm>
              <a:off x="5050" y="1549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3" name="Freeform 540"/>
            <p:cNvSpPr>
              <a:spLocks/>
            </p:cNvSpPr>
            <p:nvPr/>
          </p:nvSpPr>
          <p:spPr bwMode="auto">
            <a:xfrm>
              <a:off x="4751" y="1608"/>
              <a:ext cx="22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0"/>
                <a:gd name="T38" fmla="*/ 48 w 48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0">
                  <a:moveTo>
                    <a:pt x="48" y="24"/>
                  </a:moveTo>
                  <a:lnTo>
                    <a:pt x="40" y="40"/>
                  </a:lnTo>
                  <a:lnTo>
                    <a:pt x="24" y="40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4" name="Freeform 541"/>
            <p:cNvSpPr>
              <a:spLocks/>
            </p:cNvSpPr>
            <p:nvPr/>
          </p:nvSpPr>
          <p:spPr bwMode="auto">
            <a:xfrm>
              <a:off x="4811" y="1608"/>
              <a:ext cx="22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0"/>
                <a:gd name="T38" fmla="*/ 48 w 48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0">
                  <a:moveTo>
                    <a:pt x="48" y="24"/>
                  </a:moveTo>
                  <a:lnTo>
                    <a:pt x="40" y="40"/>
                  </a:lnTo>
                  <a:lnTo>
                    <a:pt x="24" y="40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5" name="Freeform 542"/>
            <p:cNvSpPr>
              <a:spLocks/>
            </p:cNvSpPr>
            <p:nvPr/>
          </p:nvSpPr>
          <p:spPr bwMode="auto">
            <a:xfrm>
              <a:off x="4751" y="1608"/>
              <a:ext cx="22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w 48"/>
                <a:gd name="T25" fmla="*/ 0 h 40"/>
                <a:gd name="T26" fmla="*/ 0 w 48"/>
                <a:gd name="T27" fmla="*/ 0 h 40"/>
                <a:gd name="T28" fmla="*/ 0 w 48"/>
                <a:gd name="T29" fmla="*/ 0 h 40"/>
                <a:gd name="T30" fmla="*/ 0 w 48"/>
                <a:gd name="T31" fmla="*/ 0 h 40"/>
                <a:gd name="T32" fmla="*/ 0 w 48"/>
                <a:gd name="T33" fmla="*/ 0 h 40"/>
                <a:gd name="T34" fmla="*/ 0 w 48"/>
                <a:gd name="T35" fmla="*/ 0 h 40"/>
                <a:gd name="T36" fmla="*/ 0 w 48"/>
                <a:gd name="T37" fmla="*/ 0 h 40"/>
                <a:gd name="T38" fmla="*/ 0 w 48"/>
                <a:gd name="T39" fmla="*/ 0 h 40"/>
                <a:gd name="T40" fmla="*/ 0 w 48"/>
                <a:gd name="T41" fmla="*/ 0 h 40"/>
                <a:gd name="T42" fmla="*/ 0 w 48"/>
                <a:gd name="T43" fmla="*/ 0 h 40"/>
                <a:gd name="T44" fmla="*/ 0 w 48"/>
                <a:gd name="T45" fmla="*/ 0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0"/>
                <a:gd name="T71" fmla="*/ 48 w 48"/>
                <a:gd name="T72" fmla="*/ 40 h 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0">
                  <a:moveTo>
                    <a:pt x="48" y="24"/>
                  </a:moveTo>
                  <a:lnTo>
                    <a:pt x="40" y="40"/>
                  </a:lnTo>
                  <a:lnTo>
                    <a:pt x="24" y="40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6" name="Freeform 543"/>
            <p:cNvSpPr>
              <a:spLocks/>
            </p:cNvSpPr>
            <p:nvPr/>
          </p:nvSpPr>
          <p:spPr bwMode="auto">
            <a:xfrm>
              <a:off x="4811" y="1608"/>
              <a:ext cx="22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w 48"/>
                <a:gd name="T25" fmla="*/ 0 h 40"/>
                <a:gd name="T26" fmla="*/ 0 w 48"/>
                <a:gd name="T27" fmla="*/ 0 h 40"/>
                <a:gd name="T28" fmla="*/ 0 w 48"/>
                <a:gd name="T29" fmla="*/ 0 h 40"/>
                <a:gd name="T30" fmla="*/ 0 w 48"/>
                <a:gd name="T31" fmla="*/ 0 h 40"/>
                <a:gd name="T32" fmla="*/ 0 w 48"/>
                <a:gd name="T33" fmla="*/ 0 h 40"/>
                <a:gd name="T34" fmla="*/ 0 w 48"/>
                <a:gd name="T35" fmla="*/ 0 h 40"/>
                <a:gd name="T36" fmla="*/ 0 w 48"/>
                <a:gd name="T37" fmla="*/ 0 h 40"/>
                <a:gd name="T38" fmla="*/ 0 w 48"/>
                <a:gd name="T39" fmla="*/ 0 h 40"/>
                <a:gd name="T40" fmla="*/ 0 w 48"/>
                <a:gd name="T41" fmla="*/ 0 h 40"/>
                <a:gd name="T42" fmla="*/ 0 w 48"/>
                <a:gd name="T43" fmla="*/ 0 h 40"/>
                <a:gd name="T44" fmla="*/ 0 w 48"/>
                <a:gd name="T45" fmla="*/ 0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0"/>
                <a:gd name="T71" fmla="*/ 48 w 48"/>
                <a:gd name="T72" fmla="*/ 40 h 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0">
                  <a:moveTo>
                    <a:pt x="48" y="24"/>
                  </a:moveTo>
                  <a:lnTo>
                    <a:pt x="40" y="40"/>
                  </a:lnTo>
                  <a:lnTo>
                    <a:pt x="24" y="40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7" name="Freeform 544"/>
            <p:cNvSpPr>
              <a:spLocks/>
            </p:cNvSpPr>
            <p:nvPr/>
          </p:nvSpPr>
          <p:spPr bwMode="auto">
            <a:xfrm>
              <a:off x="4870" y="1608"/>
              <a:ext cx="23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0"/>
                <a:gd name="T38" fmla="*/ 48 w 48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0">
                  <a:moveTo>
                    <a:pt x="48" y="24"/>
                  </a:moveTo>
                  <a:lnTo>
                    <a:pt x="40" y="40"/>
                  </a:lnTo>
                  <a:lnTo>
                    <a:pt x="24" y="40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8" name="Freeform 545"/>
            <p:cNvSpPr>
              <a:spLocks/>
            </p:cNvSpPr>
            <p:nvPr/>
          </p:nvSpPr>
          <p:spPr bwMode="auto">
            <a:xfrm>
              <a:off x="4930" y="1608"/>
              <a:ext cx="23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0"/>
                <a:gd name="T38" fmla="*/ 48 w 48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0">
                  <a:moveTo>
                    <a:pt x="48" y="24"/>
                  </a:moveTo>
                  <a:lnTo>
                    <a:pt x="40" y="40"/>
                  </a:lnTo>
                  <a:lnTo>
                    <a:pt x="24" y="40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9" name="Freeform 546"/>
            <p:cNvSpPr>
              <a:spLocks/>
            </p:cNvSpPr>
            <p:nvPr/>
          </p:nvSpPr>
          <p:spPr bwMode="auto">
            <a:xfrm>
              <a:off x="4870" y="1608"/>
              <a:ext cx="23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w 48"/>
                <a:gd name="T25" fmla="*/ 0 h 40"/>
                <a:gd name="T26" fmla="*/ 0 w 48"/>
                <a:gd name="T27" fmla="*/ 0 h 40"/>
                <a:gd name="T28" fmla="*/ 0 w 48"/>
                <a:gd name="T29" fmla="*/ 0 h 40"/>
                <a:gd name="T30" fmla="*/ 0 w 48"/>
                <a:gd name="T31" fmla="*/ 0 h 40"/>
                <a:gd name="T32" fmla="*/ 0 w 48"/>
                <a:gd name="T33" fmla="*/ 0 h 40"/>
                <a:gd name="T34" fmla="*/ 0 w 48"/>
                <a:gd name="T35" fmla="*/ 0 h 40"/>
                <a:gd name="T36" fmla="*/ 0 w 48"/>
                <a:gd name="T37" fmla="*/ 0 h 40"/>
                <a:gd name="T38" fmla="*/ 0 w 48"/>
                <a:gd name="T39" fmla="*/ 0 h 40"/>
                <a:gd name="T40" fmla="*/ 0 w 48"/>
                <a:gd name="T41" fmla="*/ 0 h 40"/>
                <a:gd name="T42" fmla="*/ 0 w 48"/>
                <a:gd name="T43" fmla="*/ 0 h 40"/>
                <a:gd name="T44" fmla="*/ 0 w 48"/>
                <a:gd name="T45" fmla="*/ 0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0"/>
                <a:gd name="T71" fmla="*/ 48 w 48"/>
                <a:gd name="T72" fmla="*/ 40 h 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0">
                  <a:moveTo>
                    <a:pt x="48" y="24"/>
                  </a:moveTo>
                  <a:lnTo>
                    <a:pt x="40" y="40"/>
                  </a:lnTo>
                  <a:lnTo>
                    <a:pt x="24" y="40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0" name="Freeform 547"/>
            <p:cNvSpPr>
              <a:spLocks/>
            </p:cNvSpPr>
            <p:nvPr/>
          </p:nvSpPr>
          <p:spPr bwMode="auto">
            <a:xfrm>
              <a:off x="4930" y="1608"/>
              <a:ext cx="23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w 48"/>
                <a:gd name="T25" fmla="*/ 0 h 40"/>
                <a:gd name="T26" fmla="*/ 0 w 48"/>
                <a:gd name="T27" fmla="*/ 0 h 40"/>
                <a:gd name="T28" fmla="*/ 0 w 48"/>
                <a:gd name="T29" fmla="*/ 0 h 40"/>
                <a:gd name="T30" fmla="*/ 0 w 48"/>
                <a:gd name="T31" fmla="*/ 0 h 40"/>
                <a:gd name="T32" fmla="*/ 0 w 48"/>
                <a:gd name="T33" fmla="*/ 0 h 40"/>
                <a:gd name="T34" fmla="*/ 0 w 48"/>
                <a:gd name="T35" fmla="*/ 0 h 40"/>
                <a:gd name="T36" fmla="*/ 0 w 48"/>
                <a:gd name="T37" fmla="*/ 0 h 40"/>
                <a:gd name="T38" fmla="*/ 0 w 48"/>
                <a:gd name="T39" fmla="*/ 0 h 40"/>
                <a:gd name="T40" fmla="*/ 0 w 48"/>
                <a:gd name="T41" fmla="*/ 0 h 40"/>
                <a:gd name="T42" fmla="*/ 0 w 48"/>
                <a:gd name="T43" fmla="*/ 0 h 40"/>
                <a:gd name="T44" fmla="*/ 0 w 48"/>
                <a:gd name="T45" fmla="*/ 0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0"/>
                <a:gd name="T71" fmla="*/ 48 w 48"/>
                <a:gd name="T72" fmla="*/ 40 h 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0">
                  <a:moveTo>
                    <a:pt x="48" y="24"/>
                  </a:moveTo>
                  <a:lnTo>
                    <a:pt x="40" y="40"/>
                  </a:lnTo>
                  <a:lnTo>
                    <a:pt x="24" y="40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1" name="Freeform 548"/>
            <p:cNvSpPr>
              <a:spLocks/>
            </p:cNvSpPr>
            <p:nvPr/>
          </p:nvSpPr>
          <p:spPr bwMode="auto">
            <a:xfrm>
              <a:off x="4990" y="1608"/>
              <a:ext cx="22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0"/>
                <a:gd name="T38" fmla="*/ 48 w 48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0">
                  <a:moveTo>
                    <a:pt x="48" y="24"/>
                  </a:moveTo>
                  <a:lnTo>
                    <a:pt x="40" y="40"/>
                  </a:lnTo>
                  <a:lnTo>
                    <a:pt x="24" y="40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2" name="Freeform 549"/>
            <p:cNvSpPr>
              <a:spLocks/>
            </p:cNvSpPr>
            <p:nvPr/>
          </p:nvSpPr>
          <p:spPr bwMode="auto">
            <a:xfrm>
              <a:off x="5050" y="1608"/>
              <a:ext cx="22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0"/>
                <a:gd name="T38" fmla="*/ 48 w 48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0">
                  <a:moveTo>
                    <a:pt x="48" y="24"/>
                  </a:moveTo>
                  <a:lnTo>
                    <a:pt x="40" y="40"/>
                  </a:lnTo>
                  <a:lnTo>
                    <a:pt x="24" y="40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3" name="Freeform 550"/>
            <p:cNvSpPr>
              <a:spLocks/>
            </p:cNvSpPr>
            <p:nvPr/>
          </p:nvSpPr>
          <p:spPr bwMode="auto">
            <a:xfrm>
              <a:off x="4990" y="1608"/>
              <a:ext cx="22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w 48"/>
                <a:gd name="T25" fmla="*/ 0 h 40"/>
                <a:gd name="T26" fmla="*/ 0 w 48"/>
                <a:gd name="T27" fmla="*/ 0 h 40"/>
                <a:gd name="T28" fmla="*/ 0 w 48"/>
                <a:gd name="T29" fmla="*/ 0 h 40"/>
                <a:gd name="T30" fmla="*/ 0 w 48"/>
                <a:gd name="T31" fmla="*/ 0 h 40"/>
                <a:gd name="T32" fmla="*/ 0 w 48"/>
                <a:gd name="T33" fmla="*/ 0 h 40"/>
                <a:gd name="T34" fmla="*/ 0 w 48"/>
                <a:gd name="T35" fmla="*/ 0 h 40"/>
                <a:gd name="T36" fmla="*/ 0 w 48"/>
                <a:gd name="T37" fmla="*/ 0 h 40"/>
                <a:gd name="T38" fmla="*/ 0 w 48"/>
                <a:gd name="T39" fmla="*/ 0 h 40"/>
                <a:gd name="T40" fmla="*/ 0 w 48"/>
                <a:gd name="T41" fmla="*/ 0 h 40"/>
                <a:gd name="T42" fmla="*/ 0 w 48"/>
                <a:gd name="T43" fmla="*/ 0 h 40"/>
                <a:gd name="T44" fmla="*/ 0 w 48"/>
                <a:gd name="T45" fmla="*/ 0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0"/>
                <a:gd name="T71" fmla="*/ 48 w 48"/>
                <a:gd name="T72" fmla="*/ 40 h 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0">
                  <a:moveTo>
                    <a:pt x="48" y="24"/>
                  </a:moveTo>
                  <a:lnTo>
                    <a:pt x="40" y="40"/>
                  </a:lnTo>
                  <a:lnTo>
                    <a:pt x="24" y="40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" name="Freeform 551"/>
            <p:cNvSpPr>
              <a:spLocks/>
            </p:cNvSpPr>
            <p:nvPr/>
          </p:nvSpPr>
          <p:spPr bwMode="auto">
            <a:xfrm>
              <a:off x="5049" y="1602"/>
              <a:ext cx="30" cy="27"/>
            </a:xfrm>
            <a:custGeom>
              <a:avLst/>
              <a:gdLst>
                <a:gd name="T0" fmla="*/ 1 w 48"/>
                <a:gd name="T1" fmla="*/ 1 h 40"/>
                <a:gd name="T2" fmla="*/ 1 w 48"/>
                <a:gd name="T3" fmla="*/ 1 h 40"/>
                <a:gd name="T4" fmla="*/ 1 w 48"/>
                <a:gd name="T5" fmla="*/ 1 h 40"/>
                <a:gd name="T6" fmla="*/ 1 w 48"/>
                <a:gd name="T7" fmla="*/ 1 h 40"/>
                <a:gd name="T8" fmla="*/ 1 w 48"/>
                <a:gd name="T9" fmla="*/ 1 h 40"/>
                <a:gd name="T10" fmla="*/ 1 w 48"/>
                <a:gd name="T11" fmla="*/ 1 h 40"/>
                <a:gd name="T12" fmla="*/ 1 w 48"/>
                <a:gd name="T13" fmla="*/ 1 h 40"/>
                <a:gd name="T14" fmla="*/ 1 w 48"/>
                <a:gd name="T15" fmla="*/ 1 h 40"/>
                <a:gd name="T16" fmla="*/ 1 w 48"/>
                <a:gd name="T17" fmla="*/ 1 h 40"/>
                <a:gd name="T18" fmla="*/ 0 w 48"/>
                <a:gd name="T19" fmla="*/ 1 h 40"/>
                <a:gd name="T20" fmla="*/ 0 w 48"/>
                <a:gd name="T21" fmla="*/ 1 h 40"/>
                <a:gd name="T22" fmla="*/ 0 w 48"/>
                <a:gd name="T23" fmla="*/ 1 h 40"/>
                <a:gd name="T24" fmla="*/ 0 w 48"/>
                <a:gd name="T25" fmla="*/ 1 h 40"/>
                <a:gd name="T26" fmla="*/ 1 w 48"/>
                <a:gd name="T27" fmla="*/ 1 h 40"/>
                <a:gd name="T28" fmla="*/ 1 w 48"/>
                <a:gd name="T29" fmla="*/ 1 h 40"/>
                <a:gd name="T30" fmla="*/ 1 w 48"/>
                <a:gd name="T31" fmla="*/ 0 h 40"/>
                <a:gd name="T32" fmla="*/ 1 w 48"/>
                <a:gd name="T33" fmla="*/ 0 h 40"/>
                <a:gd name="T34" fmla="*/ 1 w 48"/>
                <a:gd name="T35" fmla="*/ 0 h 40"/>
                <a:gd name="T36" fmla="*/ 1 w 48"/>
                <a:gd name="T37" fmla="*/ 0 h 40"/>
                <a:gd name="T38" fmla="*/ 1 w 48"/>
                <a:gd name="T39" fmla="*/ 1 h 40"/>
                <a:gd name="T40" fmla="*/ 1 w 48"/>
                <a:gd name="T41" fmla="*/ 1 h 40"/>
                <a:gd name="T42" fmla="*/ 1 w 48"/>
                <a:gd name="T43" fmla="*/ 1 h 40"/>
                <a:gd name="T44" fmla="*/ 1 w 48"/>
                <a:gd name="T45" fmla="*/ 1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0"/>
                <a:gd name="T71" fmla="*/ 48 w 48"/>
                <a:gd name="T72" fmla="*/ 40 h 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0">
                  <a:moveTo>
                    <a:pt x="48" y="24"/>
                  </a:moveTo>
                  <a:lnTo>
                    <a:pt x="40" y="40"/>
                  </a:lnTo>
                  <a:lnTo>
                    <a:pt x="24" y="40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5" name="Freeform 552"/>
            <p:cNvSpPr>
              <a:spLocks/>
            </p:cNvSpPr>
            <p:nvPr/>
          </p:nvSpPr>
          <p:spPr bwMode="auto">
            <a:xfrm>
              <a:off x="4751" y="1666"/>
              <a:ext cx="22" cy="23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6" name="Freeform 553"/>
            <p:cNvSpPr>
              <a:spLocks/>
            </p:cNvSpPr>
            <p:nvPr/>
          </p:nvSpPr>
          <p:spPr bwMode="auto">
            <a:xfrm>
              <a:off x="4811" y="1666"/>
              <a:ext cx="22" cy="23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7" name="Freeform 554"/>
            <p:cNvSpPr>
              <a:spLocks/>
            </p:cNvSpPr>
            <p:nvPr/>
          </p:nvSpPr>
          <p:spPr bwMode="auto">
            <a:xfrm>
              <a:off x="4751" y="1666"/>
              <a:ext cx="22" cy="23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8" name="Freeform 555"/>
            <p:cNvSpPr>
              <a:spLocks/>
            </p:cNvSpPr>
            <p:nvPr/>
          </p:nvSpPr>
          <p:spPr bwMode="auto">
            <a:xfrm>
              <a:off x="4811" y="1666"/>
              <a:ext cx="22" cy="23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9" name="Freeform 556"/>
            <p:cNvSpPr>
              <a:spLocks/>
            </p:cNvSpPr>
            <p:nvPr/>
          </p:nvSpPr>
          <p:spPr bwMode="auto">
            <a:xfrm>
              <a:off x="4870" y="1666"/>
              <a:ext cx="23" cy="23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0" name="Freeform 557"/>
            <p:cNvSpPr>
              <a:spLocks/>
            </p:cNvSpPr>
            <p:nvPr/>
          </p:nvSpPr>
          <p:spPr bwMode="auto">
            <a:xfrm>
              <a:off x="4930" y="1666"/>
              <a:ext cx="23" cy="23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1" name="Freeform 558"/>
            <p:cNvSpPr>
              <a:spLocks/>
            </p:cNvSpPr>
            <p:nvPr/>
          </p:nvSpPr>
          <p:spPr bwMode="auto">
            <a:xfrm>
              <a:off x="4870" y="1666"/>
              <a:ext cx="23" cy="23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2" name="Freeform 559"/>
            <p:cNvSpPr>
              <a:spLocks/>
            </p:cNvSpPr>
            <p:nvPr/>
          </p:nvSpPr>
          <p:spPr bwMode="auto">
            <a:xfrm>
              <a:off x="4930" y="1666"/>
              <a:ext cx="23" cy="23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3" name="Freeform 560"/>
            <p:cNvSpPr>
              <a:spLocks/>
            </p:cNvSpPr>
            <p:nvPr/>
          </p:nvSpPr>
          <p:spPr bwMode="auto">
            <a:xfrm>
              <a:off x="4990" y="1666"/>
              <a:ext cx="22" cy="23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4" name="Freeform 561"/>
            <p:cNvSpPr>
              <a:spLocks/>
            </p:cNvSpPr>
            <p:nvPr/>
          </p:nvSpPr>
          <p:spPr bwMode="auto">
            <a:xfrm>
              <a:off x="5050" y="1666"/>
              <a:ext cx="22" cy="23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5" name="Freeform 562"/>
            <p:cNvSpPr>
              <a:spLocks/>
            </p:cNvSpPr>
            <p:nvPr/>
          </p:nvSpPr>
          <p:spPr bwMode="auto">
            <a:xfrm>
              <a:off x="4989" y="1661"/>
              <a:ext cx="26" cy="27"/>
            </a:xfrm>
            <a:custGeom>
              <a:avLst/>
              <a:gdLst>
                <a:gd name="T0" fmla="*/ 1 w 48"/>
                <a:gd name="T1" fmla="*/ 1 h 48"/>
                <a:gd name="T2" fmla="*/ 1 w 48"/>
                <a:gd name="T3" fmla="*/ 1 h 48"/>
                <a:gd name="T4" fmla="*/ 1 w 48"/>
                <a:gd name="T5" fmla="*/ 1 h 48"/>
                <a:gd name="T6" fmla="*/ 1 w 48"/>
                <a:gd name="T7" fmla="*/ 1 h 48"/>
                <a:gd name="T8" fmla="*/ 1 w 48"/>
                <a:gd name="T9" fmla="*/ 1 h 48"/>
                <a:gd name="T10" fmla="*/ 1 w 48"/>
                <a:gd name="T11" fmla="*/ 1 h 48"/>
                <a:gd name="T12" fmla="*/ 1 w 48"/>
                <a:gd name="T13" fmla="*/ 1 h 48"/>
                <a:gd name="T14" fmla="*/ 1 w 48"/>
                <a:gd name="T15" fmla="*/ 1 h 48"/>
                <a:gd name="T16" fmla="*/ 1 w 48"/>
                <a:gd name="T17" fmla="*/ 1 h 48"/>
                <a:gd name="T18" fmla="*/ 0 w 48"/>
                <a:gd name="T19" fmla="*/ 1 h 48"/>
                <a:gd name="T20" fmla="*/ 0 w 48"/>
                <a:gd name="T21" fmla="*/ 1 h 48"/>
                <a:gd name="T22" fmla="*/ 0 w 48"/>
                <a:gd name="T23" fmla="*/ 1 h 48"/>
                <a:gd name="T24" fmla="*/ 0 w 48"/>
                <a:gd name="T25" fmla="*/ 1 h 48"/>
                <a:gd name="T26" fmla="*/ 1 w 48"/>
                <a:gd name="T27" fmla="*/ 1 h 48"/>
                <a:gd name="T28" fmla="*/ 1 w 48"/>
                <a:gd name="T29" fmla="*/ 1 h 48"/>
                <a:gd name="T30" fmla="*/ 1 w 48"/>
                <a:gd name="T31" fmla="*/ 0 h 48"/>
                <a:gd name="T32" fmla="*/ 1 w 48"/>
                <a:gd name="T33" fmla="*/ 0 h 48"/>
                <a:gd name="T34" fmla="*/ 1 w 48"/>
                <a:gd name="T35" fmla="*/ 0 h 48"/>
                <a:gd name="T36" fmla="*/ 1 w 48"/>
                <a:gd name="T37" fmla="*/ 0 h 48"/>
                <a:gd name="T38" fmla="*/ 1 w 48"/>
                <a:gd name="T39" fmla="*/ 1 h 48"/>
                <a:gd name="T40" fmla="*/ 1 w 48"/>
                <a:gd name="T41" fmla="*/ 1 h 48"/>
                <a:gd name="T42" fmla="*/ 1 w 48"/>
                <a:gd name="T43" fmla="*/ 1 h 48"/>
                <a:gd name="T44" fmla="*/ 1 w 48"/>
                <a:gd name="T45" fmla="*/ 1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36" name="Freeform 563"/>
            <p:cNvSpPr>
              <a:spLocks/>
            </p:cNvSpPr>
            <p:nvPr/>
          </p:nvSpPr>
          <p:spPr bwMode="auto">
            <a:xfrm>
              <a:off x="5050" y="1666"/>
              <a:ext cx="22" cy="23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7" name="Freeform 564"/>
            <p:cNvSpPr>
              <a:spLocks/>
            </p:cNvSpPr>
            <p:nvPr/>
          </p:nvSpPr>
          <p:spPr bwMode="auto">
            <a:xfrm>
              <a:off x="4751" y="1726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8" name="Freeform 565"/>
            <p:cNvSpPr>
              <a:spLocks/>
            </p:cNvSpPr>
            <p:nvPr/>
          </p:nvSpPr>
          <p:spPr bwMode="auto">
            <a:xfrm>
              <a:off x="4811" y="1726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9" name="Freeform 566"/>
            <p:cNvSpPr>
              <a:spLocks/>
            </p:cNvSpPr>
            <p:nvPr/>
          </p:nvSpPr>
          <p:spPr bwMode="auto">
            <a:xfrm>
              <a:off x="4751" y="1726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0" name="Freeform 567"/>
            <p:cNvSpPr>
              <a:spLocks/>
            </p:cNvSpPr>
            <p:nvPr/>
          </p:nvSpPr>
          <p:spPr bwMode="auto">
            <a:xfrm>
              <a:off x="4811" y="1726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1" name="Freeform 568"/>
            <p:cNvSpPr>
              <a:spLocks/>
            </p:cNvSpPr>
            <p:nvPr/>
          </p:nvSpPr>
          <p:spPr bwMode="auto">
            <a:xfrm>
              <a:off x="4870" y="1726"/>
              <a:ext cx="23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2" name="Freeform 569"/>
            <p:cNvSpPr>
              <a:spLocks/>
            </p:cNvSpPr>
            <p:nvPr/>
          </p:nvSpPr>
          <p:spPr bwMode="auto">
            <a:xfrm>
              <a:off x="4990" y="1726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3" name="Freeform 570"/>
            <p:cNvSpPr>
              <a:spLocks/>
            </p:cNvSpPr>
            <p:nvPr/>
          </p:nvSpPr>
          <p:spPr bwMode="auto">
            <a:xfrm>
              <a:off x="4870" y="1726"/>
              <a:ext cx="23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4" name="Freeform 571"/>
            <p:cNvSpPr>
              <a:spLocks/>
            </p:cNvSpPr>
            <p:nvPr/>
          </p:nvSpPr>
          <p:spPr bwMode="auto">
            <a:xfrm>
              <a:off x="4990" y="1726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5" name="Freeform 572"/>
            <p:cNvSpPr>
              <a:spLocks/>
            </p:cNvSpPr>
            <p:nvPr/>
          </p:nvSpPr>
          <p:spPr bwMode="auto">
            <a:xfrm>
              <a:off x="5050" y="1726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6" name="Freeform 573"/>
            <p:cNvSpPr>
              <a:spLocks/>
            </p:cNvSpPr>
            <p:nvPr/>
          </p:nvSpPr>
          <p:spPr bwMode="auto">
            <a:xfrm>
              <a:off x="4751" y="1789"/>
              <a:ext cx="22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0"/>
                <a:gd name="T38" fmla="*/ 48 w 48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0">
                  <a:moveTo>
                    <a:pt x="48" y="16"/>
                  </a:moveTo>
                  <a:lnTo>
                    <a:pt x="40" y="32"/>
                  </a:lnTo>
                  <a:lnTo>
                    <a:pt x="24" y="40"/>
                  </a:lnTo>
                  <a:lnTo>
                    <a:pt x="8" y="32"/>
                  </a:lnTo>
                  <a:lnTo>
                    <a:pt x="0" y="16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1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7" name="Freeform 574"/>
            <p:cNvSpPr>
              <a:spLocks/>
            </p:cNvSpPr>
            <p:nvPr/>
          </p:nvSpPr>
          <p:spPr bwMode="auto">
            <a:xfrm>
              <a:off x="5050" y="1726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8" name="Freeform 575"/>
            <p:cNvSpPr>
              <a:spLocks/>
            </p:cNvSpPr>
            <p:nvPr/>
          </p:nvSpPr>
          <p:spPr bwMode="auto">
            <a:xfrm>
              <a:off x="4751" y="1789"/>
              <a:ext cx="22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w 48"/>
                <a:gd name="T25" fmla="*/ 0 h 40"/>
                <a:gd name="T26" fmla="*/ 0 w 48"/>
                <a:gd name="T27" fmla="*/ 0 h 40"/>
                <a:gd name="T28" fmla="*/ 0 w 48"/>
                <a:gd name="T29" fmla="*/ 0 h 40"/>
                <a:gd name="T30" fmla="*/ 0 w 48"/>
                <a:gd name="T31" fmla="*/ 0 h 40"/>
                <a:gd name="T32" fmla="*/ 0 w 48"/>
                <a:gd name="T33" fmla="*/ 0 h 40"/>
                <a:gd name="T34" fmla="*/ 0 w 48"/>
                <a:gd name="T35" fmla="*/ 0 h 40"/>
                <a:gd name="T36" fmla="*/ 0 w 48"/>
                <a:gd name="T37" fmla="*/ 0 h 40"/>
                <a:gd name="T38" fmla="*/ 0 w 48"/>
                <a:gd name="T39" fmla="*/ 0 h 40"/>
                <a:gd name="T40" fmla="*/ 0 w 48"/>
                <a:gd name="T41" fmla="*/ 0 h 40"/>
                <a:gd name="T42" fmla="*/ 0 w 48"/>
                <a:gd name="T43" fmla="*/ 0 h 40"/>
                <a:gd name="T44" fmla="*/ 0 w 48"/>
                <a:gd name="T45" fmla="*/ 0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0"/>
                <a:gd name="T71" fmla="*/ 48 w 48"/>
                <a:gd name="T72" fmla="*/ 40 h 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0">
                  <a:moveTo>
                    <a:pt x="48" y="16"/>
                  </a:moveTo>
                  <a:lnTo>
                    <a:pt x="40" y="32"/>
                  </a:lnTo>
                  <a:lnTo>
                    <a:pt x="24" y="40"/>
                  </a:lnTo>
                  <a:lnTo>
                    <a:pt x="8" y="32"/>
                  </a:lnTo>
                  <a:lnTo>
                    <a:pt x="0" y="16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16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9" name="Freeform 576"/>
            <p:cNvSpPr>
              <a:spLocks/>
            </p:cNvSpPr>
            <p:nvPr/>
          </p:nvSpPr>
          <p:spPr bwMode="auto">
            <a:xfrm>
              <a:off x="4811" y="1789"/>
              <a:ext cx="22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0"/>
                <a:gd name="T38" fmla="*/ 48 w 48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0">
                  <a:moveTo>
                    <a:pt x="48" y="16"/>
                  </a:moveTo>
                  <a:lnTo>
                    <a:pt x="40" y="32"/>
                  </a:lnTo>
                  <a:lnTo>
                    <a:pt x="24" y="40"/>
                  </a:lnTo>
                  <a:lnTo>
                    <a:pt x="8" y="32"/>
                  </a:lnTo>
                  <a:lnTo>
                    <a:pt x="0" y="16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1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0" name="Freeform 577"/>
            <p:cNvSpPr>
              <a:spLocks/>
            </p:cNvSpPr>
            <p:nvPr/>
          </p:nvSpPr>
          <p:spPr bwMode="auto">
            <a:xfrm>
              <a:off x="4870" y="1789"/>
              <a:ext cx="23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0"/>
                <a:gd name="T38" fmla="*/ 48 w 48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0">
                  <a:moveTo>
                    <a:pt x="48" y="16"/>
                  </a:moveTo>
                  <a:lnTo>
                    <a:pt x="40" y="32"/>
                  </a:lnTo>
                  <a:lnTo>
                    <a:pt x="24" y="40"/>
                  </a:lnTo>
                  <a:lnTo>
                    <a:pt x="8" y="32"/>
                  </a:lnTo>
                  <a:lnTo>
                    <a:pt x="0" y="16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1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1" name="Freeform 578"/>
            <p:cNvSpPr>
              <a:spLocks/>
            </p:cNvSpPr>
            <p:nvPr/>
          </p:nvSpPr>
          <p:spPr bwMode="auto">
            <a:xfrm>
              <a:off x="4811" y="1789"/>
              <a:ext cx="22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w 48"/>
                <a:gd name="T25" fmla="*/ 0 h 40"/>
                <a:gd name="T26" fmla="*/ 0 w 48"/>
                <a:gd name="T27" fmla="*/ 0 h 40"/>
                <a:gd name="T28" fmla="*/ 0 w 48"/>
                <a:gd name="T29" fmla="*/ 0 h 40"/>
                <a:gd name="T30" fmla="*/ 0 w 48"/>
                <a:gd name="T31" fmla="*/ 0 h 40"/>
                <a:gd name="T32" fmla="*/ 0 w 48"/>
                <a:gd name="T33" fmla="*/ 0 h 40"/>
                <a:gd name="T34" fmla="*/ 0 w 48"/>
                <a:gd name="T35" fmla="*/ 0 h 40"/>
                <a:gd name="T36" fmla="*/ 0 w 48"/>
                <a:gd name="T37" fmla="*/ 0 h 40"/>
                <a:gd name="T38" fmla="*/ 0 w 48"/>
                <a:gd name="T39" fmla="*/ 0 h 40"/>
                <a:gd name="T40" fmla="*/ 0 w 48"/>
                <a:gd name="T41" fmla="*/ 0 h 40"/>
                <a:gd name="T42" fmla="*/ 0 w 48"/>
                <a:gd name="T43" fmla="*/ 0 h 40"/>
                <a:gd name="T44" fmla="*/ 0 w 48"/>
                <a:gd name="T45" fmla="*/ 0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0"/>
                <a:gd name="T71" fmla="*/ 48 w 48"/>
                <a:gd name="T72" fmla="*/ 40 h 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0">
                  <a:moveTo>
                    <a:pt x="48" y="16"/>
                  </a:moveTo>
                  <a:lnTo>
                    <a:pt x="40" y="32"/>
                  </a:lnTo>
                  <a:lnTo>
                    <a:pt x="24" y="40"/>
                  </a:lnTo>
                  <a:lnTo>
                    <a:pt x="8" y="32"/>
                  </a:lnTo>
                  <a:lnTo>
                    <a:pt x="0" y="16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16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2" name="Freeform 579"/>
            <p:cNvSpPr>
              <a:spLocks/>
            </p:cNvSpPr>
            <p:nvPr/>
          </p:nvSpPr>
          <p:spPr bwMode="auto">
            <a:xfrm>
              <a:off x="4870" y="1789"/>
              <a:ext cx="23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w 48"/>
                <a:gd name="T25" fmla="*/ 0 h 40"/>
                <a:gd name="T26" fmla="*/ 0 w 48"/>
                <a:gd name="T27" fmla="*/ 0 h 40"/>
                <a:gd name="T28" fmla="*/ 0 w 48"/>
                <a:gd name="T29" fmla="*/ 0 h 40"/>
                <a:gd name="T30" fmla="*/ 0 w 48"/>
                <a:gd name="T31" fmla="*/ 0 h 40"/>
                <a:gd name="T32" fmla="*/ 0 w 48"/>
                <a:gd name="T33" fmla="*/ 0 h 40"/>
                <a:gd name="T34" fmla="*/ 0 w 48"/>
                <a:gd name="T35" fmla="*/ 0 h 40"/>
                <a:gd name="T36" fmla="*/ 0 w 48"/>
                <a:gd name="T37" fmla="*/ 0 h 40"/>
                <a:gd name="T38" fmla="*/ 0 w 48"/>
                <a:gd name="T39" fmla="*/ 0 h 40"/>
                <a:gd name="T40" fmla="*/ 0 w 48"/>
                <a:gd name="T41" fmla="*/ 0 h 40"/>
                <a:gd name="T42" fmla="*/ 0 w 48"/>
                <a:gd name="T43" fmla="*/ 0 h 40"/>
                <a:gd name="T44" fmla="*/ 0 w 48"/>
                <a:gd name="T45" fmla="*/ 0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0"/>
                <a:gd name="T71" fmla="*/ 48 w 48"/>
                <a:gd name="T72" fmla="*/ 40 h 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0">
                  <a:moveTo>
                    <a:pt x="48" y="16"/>
                  </a:moveTo>
                  <a:lnTo>
                    <a:pt x="40" y="32"/>
                  </a:lnTo>
                  <a:lnTo>
                    <a:pt x="24" y="40"/>
                  </a:lnTo>
                  <a:lnTo>
                    <a:pt x="8" y="32"/>
                  </a:lnTo>
                  <a:lnTo>
                    <a:pt x="0" y="16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16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3" name="Freeform 580"/>
            <p:cNvSpPr>
              <a:spLocks/>
            </p:cNvSpPr>
            <p:nvPr/>
          </p:nvSpPr>
          <p:spPr bwMode="auto">
            <a:xfrm>
              <a:off x="4930" y="1789"/>
              <a:ext cx="23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0"/>
                <a:gd name="T38" fmla="*/ 48 w 48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0">
                  <a:moveTo>
                    <a:pt x="48" y="16"/>
                  </a:moveTo>
                  <a:lnTo>
                    <a:pt x="40" y="32"/>
                  </a:lnTo>
                  <a:lnTo>
                    <a:pt x="24" y="40"/>
                  </a:lnTo>
                  <a:lnTo>
                    <a:pt x="8" y="32"/>
                  </a:lnTo>
                  <a:lnTo>
                    <a:pt x="0" y="16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1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4" name="Freeform 581"/>
            <p:cNvSpPr>
              <a:spLocks/>
            </p:cNvSpPr>
            <p:nvPr/>
          </p:nvSpPr>
          <p:spPr bwMode="auto">
            <a:xfrm>
              <a:off x="4990" y="1789"/>
              <a:ext cx="22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0"/>
                <a:gd name="T38" fmla="*/ 48 w 48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0">
                  <a:moveTo>
                    <a:pt x="48" y="16"/>
                  </a:moveTo>
                  <a:lnTo>
                    <a:pt x="40" y="32"/>
                  </a:lnTo>
                  <a:lnTo>
                    <a:pt x="24" y="40"/>
                  </a:lnTo>
                  <a:lnTo>
                    <a:pt x="8" y="32"/>
                  </a:lnTo>
                  <a:lnTo>
                    <a:pt x="0" y="16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1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5" name="Freeform 582"/>
            <p:cNvSpPr>
              <a:spLocks/>
            </p:cNvSpPr>
            <p:nvPr/>
          </p:nvSpPr>
          <p:spPr bwMode="auto">
            <a:xfrm>
              <a:off x="4930" y="1789"/>
              <a:ext cx="23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w 48"/>
                <a:gd name="T25" fmla="*/ 0 h 40"/>
                <a:gd name="T26" fmla="*/ 0 w 48"/>
                <a:gd name="T27" fmla="*/ 0 h 40"/>
                <a:gd name="T28" fmla="*/ 0 w 48"/>
                <a:gd name="T29" fmla="*/ 0 h 40"/>
                <a:gd name="T30" fmla="*/ 0 w 48"/>
                <a:gd name="T31" fmla="*/ 0 h 40"/>
                <a:gd name="T32" fmla="*/ 0 w 48"/>
                <a:gd name="T33" fmla="*/ 0 h 40"/>
                <a:gd name="T34" fmla="*/ 0 w 48"/>
                <a:gd name="T35" fmla="*/ 0 h 40"/>
                <a:gd name="T36" fmla="*/ 0 w 48"/>
                <a:gd name="T37" fmla="*/ 0 h 40"/>
                <a:gd name="T38" fmla="*/ 0 w 48"/>
                <a:gd name="T39" fmla="*/ 0 h 40"/>
                <a:gd name="T40" fmla="*/ 0 w 48"/>
                <a:gd name="T41" fmla="*/ 0 h 40"/>
                <a:gd name="T42" fmla="*/ 0 w 48"/>
                <a:gd name="T43" fmla="*/ 0 h 40"/>
                <a:gd name="T44" fmla="*/ 0 w 48"/>
                <a:gd name="T45" fmla="*/ 0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0"/>
                <a:gd name="T71" fmla="*/ 48 w 48"/>
                <a:gd name="T72" fmla="*/ 40 h 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0">
                  <a:moveTo>
                    <a:pt x="48" y="16"/>
                  </a:moveTo>
                  <a:lnTo>
                    <a:pt x="40" y="32"/>
                  </a:lnTo>
                  <a:lnTo>
                    <a:pt x="24" y="40"/>
                  </a:lnTo>
                  <a:lnTo>
                    <a:pt x="8" y="32"/>
                  </a:lnTo>
                  <a:lnTo>
                    <a:pt x="0" y="16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16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6" name="Freeform 583"/>
            <p:cNvSpPr>
              <a:spLocks/>
            </p:cNvSpPr>
            <p:nvPr/>
          </p:nvSpPr>
          <p:spPr bwMode="auto">
            <a:xfrm>
              <a:off x="4990" y="1789"/>
              <a:ext cx="22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w 48"/>
                <a:gd name="T25" fmla="*/ 0 h 40"/>
                <a:gd name="T26" fmla="*/ 0 w 48"/>
                <a:gd name="T27" fmla="*/ 0 h 40"/>
                <a:gd name="T28" fmla="*/ 0 w 48"/>
                <a:gd name="T29" fmla="*/ 0 h 40"/>
                <a:gd name="T30" fmla="*/ 0 w 48"/>
                <a:gd name="T31" fmla="*/ 0 h 40"/>
                <a:gd name="T32" fmla="*/ 0 w 48"/>
                <a:gd name="T33" fmla="*/ 0 h 40"/>
                <a:gd name="T34" fmla="*/ 0 w 48"/>
                <a:gd name="T35" fmla="*/ 0 h 40"/>
                <a:gd name="T36" fmla="*/ 0 w 48"/>
                <a:gd name="T37" fmla="*/ 0 h 40"/>
                <a:gd name="T38" fmla="*/ 0 w 48"/>
                <a:gd name="T39" fmla="*/ 0 h 40"/>
                <a:gd name="T40" fmla="*/ 0 w 48"/>
                <a:gd name="T41" fmla="*/ 0 h 40"/>
                <a:gd name="T42" fmla="*/ 0 w 48"/>
                <a:gd name="T43" fmla="*/ 0 h 40"/>
                <a:gd name="T44" fmla="*/ 0 w 48"/>
                <a:gd name="T45" fmla="*/ 0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0"/>
                <a:gd name="T71" fmla="*/ 48 w 48"/>
                <a:gd name="T72" fmla="*/ 40 h 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0">
                  <a:moveTo>
                    <a:pt x="48" y="16"/>
                  </a:moveTo>
                  <a:lnTo>
                    <a:pt x="40" y="32"/>
                  </a:lnTo>
                  <a:lnTo>
                    <a:pt x="24" y="40"/>
                  </a:lnTo>
                  <a:lnTo>
                    <a:pt x="8" y="32"/>
                  </a:lnTo>
                  <a:lnTo>
                    <a:pt x="0" y="16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16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7" name="Freeform 584"/>
            <p:cNvSpPr>
              <a:spLocks/>
            </p:cNvSpPr>
            <p:nvPr/>
          </p:nvSpPr>
          <p:spPr bwMode="auto">
            <a:xfrm>
              <a:off x="5050" y="1789"/>
              <a:ext cx="22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0"/>
                <a:gd name="T38" fmla="*/ 48 w 48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0">
                  <a:moveTo>
                    <a:pt x="48" y="16"/>
                  </a:moveTo>
                  <a:lnTo>
                    <a:pt x="40" y="32"/>
                  </a:lnTo>
                  <a:lnTo>
                    <a:pt x="24" y="40"/>
                  </a:lnTo>
                  <a:lnTo>
                    <a:pt x="8" y="32"/>
                  </a:lnTo>
                  <a:lnTo>
                    <a:pt x="0" y="16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1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8" name="Freeform 585"/>
            <p:cNvSpPr>
              <a:spLocks/>
            </p:cNvSpPr>
            <p:nvPr/>
          </p:nvSpPr>
          <p:spPr bwMode="auto">
            <a:xfrm>
              <a:off x="4751" y="1844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9" name="Freeform 586"/>
            <p:cNvSpPr>
              <a:spLocks/>
            </p:cNvSpPr>
            <p:nvPr/>
          </p:nvSpPr>
          <p:spPr bwMode="auto">
            <a:xfrm>
              <a:off x="5050" y="1789"/>
              <a:ext cx="22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w 48"/>
                <a:gd name="T25" fmla="*/ 0 h 40"/>
                <a:gd name="T26" fmla="*/ 0 w 48"/>
                <a:gd name="T27" fmla="*/ 0 h 40"/>
                <a:gd name="T28" fmla="*/ 0 w 48"/>
                <a:gd name="T29" fmla="*/ 0 h 40"/>
                <a:gd name="T30" fmla="*/ 0 w 48"/>
                <a:gd name="T31" fmla="*/ 0 h 40"/>
                <a:gd name="T32" fmla="*/ 0 w 48"/>
                <a:gd name="T33" fmla="*/ 0 h 40"/>
                <a:gd name="T34" fmla="*/ 0 w 48"/>
                <a:gd name="T35" fmla="*/ 0 h 40"/>
                <a:gd name="T36" fmla="*/ 0 w 48"/>
                <a:gd name="T37" fmla="*/ 0 h 40"/>
                <a:gd name="T38" fmla="*/ 0 w 48"/>
                <a:gd name="T39" fmla="*/ 0 h 40"/>
                <a:gd name="T40" fmla="*/ 0 w 48"/>
                <a:gd name="T41" fmla="*/ 0 h 40"/>
                <a:gd name="T42" fmla="*/ 0 w 48"/>
                <a:gd name="T43" fmla="*/ 0 h 40"/>
                <a:gd name="T44" fmla="*/ 0 w 48"/>
                <a:gd name="T45" fmla="*/ 0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0"/>
                <a:gd name="T71" fmla="*/ 48 w 48"/>
                <a:gd name="T72" fmla="*/ 40 h 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0">
                  <a:moveTo>
                    <a:pt x="48" y="16"/>
                  </a:moveTo>
                  <a:lnTo>
                    <a:pt x="40" y="32"/>
                  </a:lnTo>
                  <a:lnTo>
                    <a:pt x="24" y="40"/>
                  </a:lnTo>
                  <a:lnTo>
                    <a:pt x="8" y="32"/>
                  </a:lnTo>
                  <a:lnTo>
                    <a:pt x="0" y="16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16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0" name="Freeform 587"/>
            <p:cNvSpPr>
              <a:spLocks/>
            </p:cNvSpPr>
            <p:nvPr/>
          </p:nvSpPr>
          <p:spPr bwMode="auto">
            <a:xfrm>
              <a:off x="4751" y="1844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1" name="Freeform 588"/>
            <p:cNvSpPr>
              <a:spLocks/>
            </p:cNvSpPr>
            <p:nvPr/>
          </p:nvSpPr>
          <p:spPr bwMode="auto">
            <a:xfrm>
              <a:off x="4811" y="1844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2" name="Freeform 589"/>
            <p:cNvSpPr>
              <a:spLocks/>
            </p:cNvSpPr>
            <p:nvPr/>
          </p:nvSpPr>
          <p:spPr bwMode="auto">
            <a:xfrm>
              <a:off x="4870" y="1844"/>
              <a:ext cx="23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3" name="Freeform 590"/>
            <p:cNvSpPr>
              <a:spLocks/>
            </p:cNvSpPr>
            <p:nvPr/>
          </p:nvSpPr>
          <p:spPr bwMode="auto">
            <a:xfrm>
              <a:off x="4811" y="1844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4" name="Freeform 591"/>
            <p:cNvSpPr>
              <a:spLocks/>
            </p:cNvSpPr>
            <p:nvPr/>
          </p:nvSpPr>
          <p:spPr bwMode="auto">
            <a:xfrm>
              <a:off x="4870" y="1844"/>
              <a:ext cx="23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5" name="Freeform 592"/>
            <p:cNvSpPr>
              <a:spLocks/>
            </p:cNvSpPr>
            <p:nvPr/>
          </p:nvSpPr>
          <p:spPr bwMode="auto">
            <a:xfrm>
              <a:off x="4930" y="1844"/>
              <a:ext cx="23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6" name="Freeform 593"/>
            <p:cNvSpPr>
              <a:spLocks/>
            </p:cNvSpPr>
            <p:nvPr/>
          </p:nvSpPr>
          <p:spPr bwMode="auto">
            <a:xfrm>
              <a:off x="4990" y="1844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7" name="Freeform 594"/>
            <p:cNvSpPr>
              <a:spLocks/>
            </p:cNvSpPr>
            <p:nvPr/>
          </p:nvSpPr>
          <p:spPr bwMode="auto">
            <a:xfrm>
              <a:off x="4930" y="1844"/>
              <a:ext cx="23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8" name="Freeform 595"/>
            <p:cNvSpPr>
              <a:spLocks/>
            </p:cNvSpPr>
            <p:nvPr/>
          </p:nvSpPr>
          <p:spPr bwMode="auto">
            <a:xfrm>
              <a:off x="4990" y="1844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9" name="Freeform 596"/>
            <p:cNvSpPr>
              <a:spLocks/>
            </p:cNvSpPr>
            <p:nvPr/>
          </p:nvSpPr>
          <p:spPr bwMode="auto">
            <a:xfrm>
              <a:off x="5050" y="1844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70" name="Freeform 597"/>
            <p:cNvSpPr>
              <a:spLocks/>
            </p:cNvSpPr>
            <p:nvPr/>
          </p:nvSpPr>
          <p:spPr bwMode="auto">
            <a:xfrm>
              <a:off x="5050" y="1844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71" name="Rectangle 598"/>
            <p:cNvSpPr>
              <a:spLocks noChangeArrowheads="1"/>
            </p:cNvSpPr>
            <p:nvPr/>
          </p:nvSpPr>
          <p:spPr bwMode="auto">
            <a:xfrm>
              <a:off x="4892" y="1878"/>
              <a:ext cx="68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1F1A17"/>
                  </a:solidFill>
                </a:rPr>
                <a:t>x</a:t>
              </a:r>
              <a:endParaRPr lang="en-US" sz="2400"/>
            </a:p>
          </p:txBody>
        </p:sp>
        <p:sp>
          <p:nvSpPr>
            <p:cNvPr id="5272" name="Rectangle 599"/>
            <p:cNvSpPr>
              <a:spLocks noChangeArrowheads="1"/>
            </p:cNvSpPr>
            <p:nvPr/>
          </p:nvSpPr>
          <p:spPr bwMode="auto">
            <a:xfrm>
              <a:off x="4916" y="1895"/>
              <a:ext cx="39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1F1A17"/>
                  </a:solidFill>
                </a:rPr>
                <a:t>i</a:t>
              </a:r>
              <a:endParaRPr lang="en-US" sz="2400"/>
            </a:p>
          </p:txBody>
        </p:sp>
        <p:sp>
          <p:nvSpPr>
            <p:cNvPr id="5273" name="Rectangle 600"/>
            <p:cNvSpPr>
              <a:spLocks noChangeArrowheads="1"/>
            </p:cNvSpPr>
            <p:nvPr/>
          </p:nvSpPr>
          <p:spPr bwMode="auto">
            <a:xfrm>
              <a:off x="4670" y="1688"/>
              <a:ext cx="68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1F1A17"/>
                  </a:solidFill>
                </a:rPr>
                <a:t>y</a:t>
              </a:r>
              <a:endParaRPr lang="en-US" sz="2400"/>
            </a:p>
          </p:txBody>
        </p:sp>
        <p:sp>
          <p:nvSpPr>
            <p:cNvPr id="5274" name="Rectangle 601"/>
            <p:cNvSpPr>
              <a:spLocks noChangeArrowheads="1"/>
            </p:cNvSpPr>
            <p:nvPr/>
          </p:nvSpPr>
          <p:spPr bwMode="auto">
            <a:xfrm>
              <a:off x="4695" y="1709"/>
              <a:ext cx="39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1F1A17"/>
                  </a:solidFill>
                </a:rPr>
                <a:t>j</a:t>
              </a:r>
              <a:endParaRPr lang="en-US" sz="2400"/>
            </a:p>
          </p:txBody>
        </p:sp>
        <p:sp>
          <p:nvSpPr>
            <p:cNvPr id="5275" name="Freeform 602"/>
            <p:cNvSpPr>
              <a:spLocks/>
            </p:cNvSpPr>
            <p:nvPr/>
          </p:nvSpPr>
          <p:spPr bwMode="auto">
            <a:xfrm>
              <a:off x="4953" y="1748"/>
              <a:ext cx="164" cy="26"/>
            </a:xfrm>
            <a:custGeom>
              <a:avLst/>
              <a:gdLst>
                <a:gd name="T0" fmla="*/ 0 w 352"/>
                <a:gd name="T1" fmla="*/ 0 h 56"/>
                <a:gd name="T2" fmla="*/ 0 w 352"/>
                <a:gd name="T3" fmla="*/ 0 h 56"/>
                <a:gd name="T4" fmla="*/ 0 w 352"/>
                <a:gd name="T5" fmla="*/ 0 h 56"/>
                <a:gd name="T6" fmla="*/ 0 w 352"/>
                <a:gd name="T7" fmla="*/ 0 h 56"/>
                <a:gd name="T8" fmla="*/ 0 w 352"/>
                <a:gd name="T9" fmla="*/ 0 h 56"/>
                <a:gd name="T10" fmla="*/ 0 w 352"/>
                <a:gd name="T11" fmla="*/ 0 h 56"/>
                <a:gd name="T12" fmla="*/ 0 w 352"/>
                <a:gd name="T13" fmla="*/ 0 h 56"/>
                <a:gd name="T14" fmla="*/ 0 w 352"/>
                <a:gd name="T15" fmla="*/ 0 h 56"/>
                <a:gd name="T16" fmla="*/ 0 w 352"/>
                <a:gd name="T17" fmla="*/ 0 h 56"/>
                <a:gd name="T18" fmla="*/ 0 w 352"/>
                <a:gd name="T19" fmla="*/ 0 h 56"/>
                <a:gd name="T20" fmla="*/ 0 w 35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52"/>
                <a:gd name="T34" fmla="*/ 0 h 56"/>
                <a:gd name="T35" fmla="*/ 352 w 352"/>
                <a:gd name="T36" fmla="*/ 56 h 5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52" h="56">
                  <a:moveTo>
                    <a:pt x="352" y="56"/>
                  </a:moveTo>
                  <a:lnTo>
                    <a:pt x="216" y="48"/>
                  </a:lnTo>
                  <a:lnTo>
                    <a:pt x="104" y="40"/>
                  </a:lnTo>
                  <a:lnTo>
                    <a:pt x="64" y="32"/>
                  </a:lnTo>
                  <a:lnTo>
                    <a:pt x="32" y="24"/>
                  </a:lnTo>
                  <a:lnTo>
                    <a:pt x="8" y="8"/>
                  </a:lnTo>
                  <a:lnTo>
                    <a:pt x="0" y="0"/>
                  </a:lnTo>
                  <a:lnTo>
                    <a:pt x="352" y="0"/>
                  </a:lnTo>
                  <a:lnTo>
                    <a:pt x="352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76" name="Freeform 603"/>
            <p:cNvSpPr>
              <a:spLocks/>
            </p:cNvSpPr>
            <p:nvPr/>
          </p:nvSpPr>
          <p:spPr bwMode="auto">
            <a:xfrm>
              <a:off x="5079" y="1623"/>
              <a:ext cx="151" cy="86"/>
            </a:xfrm>
            <a:custGeom>
              <a:avLst/>
              <a:gdLst>
                <a:gd name="T0" fmla="*/ 0 w 352"/>
                <a:gd name="T1" fmla="*/ 2664 h 56"/>
                <a:gd name="T2" fmla="*/ 0 w 352"/>
                <a:gd name="T3" fmla="*/ 2297 h 56"/>
                <a:gd name="T4" fmla="*/ 0 w 352"/>
                <a:gd name="T5" fmla="*/ 2297 h 56"/>
                <a:gd name="T6" fmla="*/ 0 w 352"/>
                <a:gd name="T7" fmla="*/ 1887 h 56"/>
                <a:gd name="T8" fmla="*/ 0 w 352"/>
                <a:gd name="T9" fmla="*/ 1887 h 56"/>
                <a:gd name="T10" fmla="*/ 0 w 352"/>
                <a:gd name="T11" fmla="*/ 1514 h 56"/>
                <a:gd name="T12" fmla="*/ 0 w 352"/>
                <a:gd name="T13" fmla="*/ 1514 h 56"/>
                <a:gd name="T14" fmla="*/ 0 w 352"/>
                <a:gd name="T15" fmla="*/ 1150 h 56"/>
                <a:gd name="T16" fmla="*/ 0 w 352"/>
                <a:gd name="T17" fmla="*/ 1150 h 56"/>
                <a:gd name="T18" fmla="*/ 0 w 352"/>
                <a:gd name="T19" fmla="*/ 366 h 56"/>
                <a:gd name="T20" fmla="*/ 0 w 352"/>
                <a:gd name="T21" fmla="*/ 366 h 56"/>
                <a:gd name="T22" fmla="*/ 0 w 352"/>
                <a:gd name="T23" fmla="*/ 0 h 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52"/>
                <a:gd name="T37" fmla="*/ 0 h 56"/>
                <a:gd name="T38" fmla="*/ 352 w 352"/>
                <a:gd name="T39" fmla="*/ 56 h 5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52" h="56">
                  <a:moveTo>
                    <a:pt x="352" y="56"/>
                  </a:moveTo>
                  <a:lnTo>
                    <a:pt x="216" y="48"/>
                  </a:lnTo>
                  <a:lnTo>
                    <a:pt x="104" y="40"/>
                  </a:lnTo>
                  <a:lnTo>
                    <a:pt x="64" y="32"/>
                  </a:lnTo>
                  <a:lnTo>
                    <a:pt x="32" y="24"/>
                  </a:lnTo>
                  <a:lnTo>
                    <a:pt x="8" y="8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77" name="Freeform 604"/>
            <p:cNvSpPr>
              <a:spLocks/>
            </p:cNvSpPr>
            <p:nvPr/>
          </p:nvSpPr>
          <p:spPr bwMode="auto">
            <a:xfrm>
              <a:off x="4758" y="1390"/>
              <a:ext cx="411" cy="406"/>
            </a:xfrm>
            <a:custGeom>
              <a:avLst/>
              <a:gdLst>
                <a:gd name="T0" fmla="*/ 0 w 880"/>
                <a:gd name="T1" fmla="*/ 1 h 880"/>
                <a:gd name="T2" fmla="*/ 0 w 880"/>
                <a:gd name="T3" fmla="*/ 1 h 880"/>
                <a:gd name="T4" fmla="*/ 0 w 880"/>
                <a:gd name="T5" fmla="*/ 1 h 880"/>
                <a:gd name="T6" fmla="*/ 1 w 88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80"/>
                <a:gd name="T13" fmla="*/ 0 h 880"/>
                <a:gd name="T14" fmla="*/ 880 w 88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80" h="880">
                  <a:moveTo>
                    <a:pt x="0" y="880"/>
                  </a:moveTo>
                  <a:lnTo>
                    <a:pt x="0" y="880"/>
                  </a:lnTo>
                  <a:lnTo>
                    <a:pt x="880" y="0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78" name="Line 605"/>
            <p:cNvSpPr>
              <a:spLocks noChangeShapeType="1"/>
            </p:cNvSpPr>
            <p:nvPr/>
          </p:nvSpPr>
          <p:spPr bwMode="auto">
            <a:xfrm flipV="1">
              <a:off x="4822" y="1464"/>
              <a:ext cx="396" cy="391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79" name="Freeform 606"/>
            <p:cNvSpPr>
              <a:spLocks/>
            </p:cNvSpPr>
            <p:nvPr/>
          </p:nvSpPr>
          <p:spPr bwMode="auto">
            <a:xfrm>
              <a:off x="4926" y="1722"/>
              <a:ext cx="30" cy="30"/>
            </a:xfrm>
            <a:custGeom>
              <a:avLst/>
              <a:gdLst>
                <a:gd name="T0" fmla="*/ 0 w 64"/>
                <a:gd name="T1" fmla="*/ 0 h 64"/>
                <a:gd name="T2" fmla="*/ 0 w 64"/>
                <a:gd name="T3" fmla="*/ 0 h 64"/>
                <a:gd name="T4" fmla="*/ 0 w 64"/>
                <a:gd name="T5" fmla="*/ 0 h 64"/>
                <a:gd name="T6" fmla="*/ 0 w 64"/>
                <a:gd name="T7" fmla="*/ 0 h 64"/>
                <a:gd name="T8" fmla="*/ 0 w 64"/>
                <a:gd name="T9" fmla="*/ 0 h 64"/>
                <a:gd name="T10" fmla="*/ 0 w 64"/>
                <a:gd name="T11" fmla="*/ 0 h 64"/>
                <a:gd name="T12" fmla="*/ 0 w 64"/>
                <a:gd name="T13" fmla="*/ 0 h 64"/>
                <a:gd name="T14" fmla="*/ 0 w 64"/>
                <a:gd name="T15" fmla="*/ 0 h 64"/>
                <a:gd name="T16" fmla="*/ 0 w 64"/>
                <a:gd name="T17" fmla="*/ 0 h 64"/>
                <a:gd name="T18" fmla="*/ 0 w 64"/>
                <a:gd name="T19" fmla="*/ 0 h 64"/>
                <a:gd name="T20" fmla="*/ 0 w 64"/>
                <a:gd name="T21" fmla="*/ 0 h 64"/>
                <a:gd name="T22" fmla="*/ 0 w 64"/>
                <a:gd name="T23" fmla="*/ 0 h 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4"/>
                <a:gd name="T37" fmla="*/ 0 h 64"/>
                <a:gd name="T38" fmla="*/ 64 w 64"/>
                <a:gd name="T39" fmla="*/ 64 h 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4" h="64">
                  <a:moveTo>
                    <a:pt x="64" y="32"/>
                  </a:moveTo>
                  <a:lnTo>
                    <a:pt x="56" y="56"/>
                  </a:lnTo>
                  <a:lnTo>
                    <a:pt x="32" y="64"/>
                  </a:lnTo>
                  <a:lnTo>
                    <a:pt x="8" y="56"/>
                  </a:lnTo>
                  <a:lnTo>
                    <a:pt x="0" y="32"/>
                  </a:lnTo>
                  <a:lnTo>
                    <a:pt x="8" y="8"/>
                  </a:lnTo>
                  <a:lnTo>
                    <a:pt x="32" y="0"/>
                  </a:lnTo>
                  <a:lnTo>
                    <a:pt x="56" y="8"/>
                  </a:lnTo>
                  <a:lnTo>
                    <a:pt x="64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80" name="Freeform 607"/>
            <p:cNvSpPr>
              <a:spLocks/>
            </p:cNvSpPr>
            <p:nvPr/>
          </p:nvSpPr>
          <p:spPr bwMode="auto">
            <a:xfrm>
              <a:off x="5095" y="1305"/>
              <a:ext cx="224" cy="222"/>
            </a:xfrm>
            <a:custGeom>
              <a:avLst/>
              <a:gdLst>
                <a:gd name="T0" fmla="*/ 0 w 480"/>
                <a:gd name="T1" fmla="*/ 0 h 480"/>
                <a:gd name="T2" fmla="*/ 0 w 480"/>
                <a:gd name="T3" fmla="*/ 0 h 480"/>
                <a:gd name="T4" fmla="*/ 0 w 480"/>
                <a:gd name="T5" fmla="*/ 0 h 480"/>
                <a:gd name="T6" fmla="*/ 0 w 480"/>
                <a:gd name="T7" fmla="*/ 0 h 480"/>
                <a:gd name="T8" fmla="*/ 0 w 480"/>
                <a:gd name="T9" fmla="*/ 0 h 480"/>
                <a:gd name="T10" fmla="*/ 0 w 480"/>
                <a:gd name="T11" fmla="*/ 0 h 480"/>
                <a:gd name="T12" fmla="*/ 0 w 480"/>
                <a:gd name="T13" fmla="*/ 0 h 480"/>
                <a:gd name="T14" fmla="*/ 0 w 480"/>
                <a:gd name="T15" fmla="*/ 0 h 480"/>
                <a:gd name="T16" fmla="*/ 0 w 480"/>
                <a:gd name="T17" fmla="*/ 0 h 480"/>
                <a:gd name="T18" fmla="*/ 0 w 480"/>
                <a:gd name="T19" fmla="*/ 0 h 480"/>
                <a:gd name="T20" fmla="*/ 0 w 480"/>
                <a:gd name="T21" fmla="*/ 0 h 480"/>
                <a:gd name="T22" fmla="*/ 0 w 480"/>
                <a:gd name="T23" fmla="*/ 0 h 480"/>
                <a:gd name="T24" fmla="*/ 0 w 480"/>
                <a:gd name="T25" fmla="*/ 0 h 480"/>
                <a:gd name="T26" fmla="*/ 0 w 480"/>
                <a:gd name="T27" fmla="*/ 0 h 480"/>
                <a:gd name="T28" fmla="*/ 0 w 480"/>
                <a:gd name="T29" fmla="*/ 0 h 480"/>
                <a:gd name="T30" fmla="*/ 0 w 480"/>
                <a:gd name="T31" fmla="*/ 0 h 480"/>
                <a:gd name="T32" fmla="*/ 0 w 480"/>
                <a:gd name="T33" fmla="*/ 0 h 480"/>
                <a:gd name="T34" fmla="*/ 0 w 480"/>
                <a:gd name="T35" fmla="*/ 0 h 480"/>
                <a:gd name="T36" fmla="*/ 0 w 480"/>
                <a:gd name="T37" fmla="*/ 0 h 480"/>
                <a:gd name="T38" fmla="*/ 0 w 480"/>
                <a:gd name="T39" fmla="*/ 0 h 480"/>
                <a:gd name="T40" fmla="*/ 0 w 480"/>
                <a:gd name="T41" fmla="*/ 0 h 480"/>
                <a:gd name="T42" fmla="*/ 0 w 480"/>
                <a:gd name="T43" fmla="*/ 0 h 480"/>
                <a:gd name="T44" fmla="*/ 0 w 480"/>
                <a:gd name="T45" fmla="*/ 0 h 480"/>
                <a:gd name="T46" fmla="*/ 0 w 480"/>
                <a:gd name="T47" fmla="*/ 0 h 480"/>
                <a:gd name="T48" fmla="*/ 0 w 480"/>
                <a:gd name="T49" fmla="*/ 0 h 480"/>
                <a:gd name="T50" fmla="*/ 0 w 480"/>
                <a:gd name="T51" fmla="*/ 0 h 480"/>
                <a:gd name="T52" fmla="*/ 0 w 480"/>
                <a:gd name="T53" fmla="*/ 0 h 480"/>
                <a:gd name="T54" fmla="*/ 0 w 480"/>
                <a:gd name="T55" fmla="*/ 0 h 480"/>
                <a:gd name="T56" fmla="*/ 0 w 480"/>
                <a:gd name="T57" fmla="*/ 0 h 480"/>
                <a:gd name="T58" fmla="*/ 0 w 480"/>
                <a:gd name="T59" fmla="*/ 0 h 480"/>
                <a:gd name="T60" fmla="*/ 0 w 480"/>
                <a:gd name="T61" fmla="*/ 0 h 480"/>
                <a:gd name="T62" fmla="*/ 0 w 480"/>
                <a:gd name="T63" fmla="*/ 0 h 480"/>
                <a:gd name="T64" fmla="*/ 0 w 480"/>
                <a:gd name="T65" fmla="*/ 0 h 480"/>
                <a:gd name="T66" fmla="*/ 0 w 480"/>
                <a:gd name="T67" fmla="*/ 0 h 480"/>
                <a:gd name="T68" fmla="*/ 0 w 480"/>
                <a:gd name="T69" fmla="*/ 0 h 480"/>
                <a:gd name="T70" fmla="*/ 0 w 480"/>
                <a:gd name="T71" fmla="*/ 0 h 480"/>
                <a:gd name="T72" fmla="*/ 0 w 480"/>
                <a:gd name="T73" fmla="*/ 0 h 480"/>
                <a:gd name="T74" fmla="*/ 0 w 480"/>
                <a:gd name="T75" fmla="*/ 0 h 480"/>
                <a:gd name="T76" fmla="*/ 0 w 480"/>
                <a:gd name="T77" fmla="*/ 0 h 480"/>
                <a:gd name="T78" fmla="*/ 0 w 480"/>
                <a:gd name="T79" fmla="*/ 0 h 480"/>
                <a:gd name="T80" fmla="*/ 0 w 480"/>
                <a:gd name="T81" fmla="*/ 0 h 480"/>
                <a:gd name="T82" fmla="*/ 0 w 480"/>
                <a:gd name="T83" fmla="*/ 0 h 480"/>
                <a:gd name="T84" fmla="*/ 0 w 480"/>
                <a:gd name="T85" fmla="*/ 0 h 480"/>
                <a:gd name="T86" fmla="*/ 0 w 480"/>
                <a:gd name="T87" fmla="*/ 0 h 480"/>
                <a:gd name="T88" fmla="*/ 0 w 480"/>
                <a:gd name="T89" fmla="*/ 0 h 480"/>
                <a:gd name="T90" fmla="*/ 0 w 480"/>
                <a:gd name="T91" fmla="*/ 0 h 480"/>
                <a:gd name="T92" fmla="*/ 0 w 480"/>
                <a:gd name="T93" fmla="*/ 0 h 480"/>
                <a:gd name="T94" fmla="*/ 0 w 480"/>
                <a:gd name="T95" fmla="*/ 0 h 480"/>
                <a:gd name="T96" fmla="*/ 0 w 480"/>
                <a:gd name="T97" fmla="*/ 0 h 480"/>
                <a:gd name="T98" fmla="*/ 0 w 480"/>
                <a:gd name="T99" fmla="*/ 0 h 480"/>
                <a:gd name="T100" fmla="*/ 0 w 480"/>
                <a:gd name="T101" fmla="*/ 0 h 480"/>
                <a:gd name="T102" fmla="*/ 0 w 480"/>
                <a:gd name="T103" fmla="*/ 0 h 480"/>
                <a:gd name="T104" fmla="*/ 0 w 480"/>
                <a:gd name="T105" fmla="*/ 0 h 480"/>
                <a:gd name="T106" fmla="*/ 0 w 480"/>
                <a:gd name="T107" fmla="*/ 0 h 480"/>
                <a:gd name="T108" fmla="*/ 0 w 480"/>
                <a:gd name="T109" fmla="*/ 0 h 480"/>
                <a:gd name="T110" fmla="*/ 0 w 480"/>
                <a:gd name="T111" fmla="*/ 0 h 480"/>
                <a:gd name="T112" fmla="*/ 0 w 480"/>
                <a:gd name="T113" fmla="*/ 0 h 480"/>
                <a:gd name="T114" fmla="*/ 0 w 480"/>
                <a:gd name="T115" fmla="*/ 0 h 480"/>
                <a:gd name="T116" fmla="*/ 0 w 480"/>
                <a:gd name="T117" fmla="*/ 0 h 48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80"/>
                <a:gd name="T178" fmla="*/ 0 h 480"/>
                <a:gd name="T179" fmla="*/ 480 w 480"/>
                <a:gd name="T180" fmla="*/ 480 h 48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80" h="480">
                  <a:moveTo>
                    <a:pt x="0" y="480"/>
                  </a:moveTo>
                  <a:lnTo>
                    <a:pt x="8" y="464"/>
                  </a:lnTo>
                  <a:lnTo>
                    <a:pt x="16" y="456"/>
                  </a:lnTo>
                  <a:lnTo>
                    <a:pt x="24" y="448"/>
                  </a:lnTo>
                  <a:lnTo>
                    <a:pt x="32" y="440"/>
                  </a:lnTo>
                  <a:lnTo>
                    <a:pt x="40" y="440"/>
                  </a:lnTo>
                  <a:lnTo>
                    <a:pt x="48" y="432"/>
                  </a:lnTo>
                  <a:lnTo>
                    <a:pt x="48" y="424"/>
                  </a:lnTo>
                  <a:lnTo>
                    <a:pt x="56" y="416"/>
                  </a:lnTo>
                  <a:lnTo>
                    <a:pt x="64" y="416"/>
                  </a:lnTo>
                  <a:lnTo>
                    <a:pt x="64" y="408"/>
                  </a:lnTo>
                  <a:lnTo>
                    <a:pt x="72" y="400"/>
                  </a:lnTo>
                  <a:lnTo>
                    <a:pt x="80" y="392"/>
                  </a:lnTo>
                  <a:lnTo>
                    <a:pt x="88" y="384"/>
                  </a:lnTo>
                  <a:lnTo>
                    <a:pt x="96" y="376"/>
                  </a:lnTo>
                  <a:lnTo>
                    <a:pt x="112" y="360"/>
                  </a:lnTo>
                  <a:lnTo>
                    <a:pt x="128" y="344"/>
                  </a:lnTo>
                  <a:lnTo>
                    <a:pt x="136" y="336"/>
                  </a:lnTo>
                  <a:lnTo>
                    <a:pt x="144" y="328"/>
                  </a:lnTo>
                  <a:lnTo>
                    <a:pt x="144" y="320"/>
                  </a:lnTo>
                  <a:lnTo>
                    <a:pt x="152" y="320"/>
                  </a:lnTo>
                  <a:lnTo>
                    <a:pt x="160" y="312"/>
                  </a:lnTo>
                  <a:lnTo>
                    <a:pt x="168" y="304"/>
                  </a:lnTo>
                  <a:lnTo>
                    <a:pt x="168" y="296"/>
                  </a:lnTo>
                  <a:lnTo>
                    <a:pt x="176" y="296"/>
                  </a:lnTo>
                  <a:lnTo>
                    <a:pt x="184" y="288"/>
                  </a:lnTo>
                  <a:lnTo>
                    <a:pt x="184" y="280"/>
                  </a:lnTo>
                  <a:lnTo>
                    <a:pt x="192" y="280"/>
                  </a:lnTo>
                  <a:lnTo>
                    <a:pt x="200" y="280"/>
                  </a:lnTo>
                  <a:lnTo>
                    <a:pt x="200" y="272"/>
                  </a:lnTo>
                  <a:lnTo>
                    <a:pt x="208" y="272"/>
                  </a:lnTo>
                  <a:lnTo>
                    <a:pt x="208" y="264"/>
                  </a:lnTo>
                  <a:lnTo>
                    <a:pt x="216" y="264"/>
                  </a:lnTo>
                  <a:lnTo>
                    <a:pt x="224" y="256"/>
                  </a:lnTo>
                  <a:lnTo>
                    <a:pt x="232" y="256"/>
                  </a:lnTo>
                  <a:lnTo>
                    <a:pt x="232" y="248"/>
                  </a:lnTo>
                  <a:lnTo>
                    <a:pt x="240" y="248"/>
                  </a:lnTo>
                  <a:lnTo>
                    <a:pt x="248" y="248"/>
                  </a:lnTo>
                  <a:lnTo>
                    <a:pt x="248" y="240"/>
                  </a:lnTo>
                  <a:lnTo>
                    <a:pt x="256" y="240"/>
                  </a:lnTo>
                  <a:lnTo>
                    <a:pt x="256" y="232"/>
                  </a:lnTo>
                  <a:lnTo>
                    <a:pt x="264" y="232"/>
                  </a:lnTo>
                  <a:lnTo>
                    <a:pt x="264" y="224"/>
                  </a:lnTo>
                  <a:lnTo>
                    <a:pt x="272" y="224"/>
                  </a:lnTo>
                  <a:lnTo>
                    <a:pt x="272" y="216"/>
                  </a:lnTo>
                  <a:lnTo>
                    <a:pt x="272" y="208"/>
                  </a:lnTo>
                  <a:lnTo>
                    <a:pt x="272" y="200"/>
                  </a:lnTo>
                  <a:lnTo>
                    <a:pt x="272" y="192"/>
                  </a:lnTo>
                  <a:lnTo>
                    <a:pt x="272" y="184"/>
                  </a:lnTo>
                  <a:lnTo>
                    <a:pt x="272" y="176"/>
                  </a:lnTo>
                  <a:lnTo>
                    <a:pt x="272" y="168"/>
                  </a:lnTo>
                  <a:lnTo>
                    <a:pt x="272" y="160"/>
                  </a:lnTo>
                  <a:lnTo>
                    <a:pt x="280" y="160"/>
                  </a:lnTo>
                  <a:lnTo>
                    <a:pt x="288" y="160"/>
                  </a:lnTo>
                  <a:lnTo>
                    <a:pt x="296" y="160"/>
                  </a:lnTo>
                  <a:lnTo>
                    <a:pt x="304" y="168"/>
                  </a:lnTo>
                  <a:lnTo>
                    <a:pt x="312" y="168"/>
                  </a:lnTo>
                  <a:lnTo>
                    <a:pt x="320" y="168"/>
                  </a:lnTo>
                  <a:lnTo>
                    <a:pt x="320" y="176"/>
                  </a:lnTo>
                  <a:lnTo>
                    <a:pt x="328" y="176"/>
                  </a:lnTo>
                  <a:lnTo>
                    <a:pt x="336" y="176"/>
                  </a:lnTo>
                  <a:lnTo>
                    <a:pt x="344" y="176"/>
                  </a:lnTo>
                  <a:lnTo>
                    <a:pt x="336" y="176"/>
                  </a:lnTo>
                  <a:lnTo>
                    <a:pt x="336" y="168"/>
                  </a:lnTo>
                  <a:lnTo>
                    <a:pt x="336" y="160"/>
                  </a:lnTo>
                  <a:lnTo>
                    <a:pt x="328" y="152"/>
                  </a:lnTo>
                  <a:lnTo>
                    <a:pt x="328" y="144"/>
                  </a:lnTo>
                  <a:lnTo>
                    <a:pt x="320" y="144"/>
                  </a:lnTo>
                  <a:lnTo>
                    <a:pt x="320" y="136"/>
                  </a:lnTo>
                  <a:lnTo>
                    <a:pt x="328" y="136"/>
                  </a:lnTo>
                  <a:lnTo>
                    <a:pt x="336" y="136"/>
                  </a:lnTo>
                  <a:lnTo>
                    <a:pt x="344" y="136"/>
                  </a:lnTo>
                  <a:lnTo>
                    <a:pt x="344" y="128"/>
                  </a:lnTo>
                  <a:lnTo>
                    <a:pt x="352" y="128"/>
                  </a:lnTo>
                  <a:lnTo>
                    <a:pt x="352" y="120"/>
                  </a:lnTo>
                  <a:lnTo>
                    <a:pt x="360" y="120"/>
                  </a:lnTo>
                  <a:lnTo>
                    <a:pt x="368" y="104"/>
                  </a:lnTo>
                  <a:lnTo>
                    <a:pt x="384" y="96"/>
                  </a:lnTo>
                  <a:lnTo>
                    <a:pt x="400" y="80"/>
                  </a:lnTo>
                  <a:lnTo>
                    <a:pt x="424" y="56"/>
                  </a:lnTo>
                  <a:lnTo>
                    <a:pt x="448" y="32"/>
                  </a:lnTo>
                  <a:lnTo>
                    <a:pt x="480" y="0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81" name="Rectangle 608"/>
            <p:cNvSpPr>
              <a:spLocks noChangeArrowheads="1"/>
            </p:cNvSpPr>
            <p:nvPr/>
          </p:nvSpPr>
          <p:spPr bwMode="auto">
            <a:xfrm>
              <a:off x="5245" y="1433"/>
              <a:ext cx="63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1F1A17"/>
                  </a:solidFill>
                  <a:latin typeface="Symbol" charset="0"/>
                </a:rPr>
                <a:t>+</a:t>
              </a:r>
              <a:endParaRPr lang="en-US" sz="2400"/>
            </a:p>
          </p:txBody>
        </p:sp>
        <p:sp>
          <p:nvSpPr>
            <p:cNvPr id="5282" name="Rectangle 609"/>
            <p:cNvSpPr>
              <a:spLocks noChangeArrowheads="1"/>
            </p:cNvSpPr>
            <p:nvPr/>
          </p:nvSpPr>
          <p:spPr bwMode="auto">
            <a:xfrm>
              <a:off x="5162" y="1329"/>
              <a:ext cx="63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1F1A17"/>
                  </a:solidFill>
                  <a:latin typeface="Symbol" charset="0"/>
                </a:rPr>
                <a:t>-</a:t>
              </a:r>
              <a:endParaRPr lang="en-US" sz="2400"/>
            </a:p>
          </p:txBody>
        </p:sp>
        <p:sp>
          <p:nvSpPr>
            <p:cNvPr id="5283" name="Rectangle 611"/>
            <p:cNvSpPr>
              <a:spLocks noChangeArrowheads="1"/>
            </p:cNvSpPr>
            <p:nvPr/>
          </p:nvSpPr>
          <p:spPr bwMode="auto">
            <a:xfrm>
              <a:off x="5201" y="1389"/>
              <a:ext cx="31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1000">
                  <a:solidFill>
                    <a:srgbClr val="1F1A17"/>
                  </a:solidFill>
                  <a:latin typeface="Symbol" charset="0"/>
                </a:rPr>
                <a:t>0</a:t>
              </a:r>
              <a:endParaRPr lang="en-US" sz="2400"/>
            </a:p>
          </p:txBody>
        </p:sp>
        <p:sp>
          <p:nvSpPr>
            <p:cNvPr id="5284" name="Line 612"/>
            <p:cNvSpPr>
              <a:spLocks noChangeShapeType="1"/>
            </p:cNvSpPr>
            <p:nvPr/>
          </p:nvSpPr>
          <p:spPr bwMode="auto">
            <a:xfrm flipV="1">
              <a:off x="4764" y="1424"/>
              <a:ext cx="434" cy="426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85" name="Text Box 613"/>
            <p:cNvSpPr txBox="1">
              <a:spLocks noChangeArrowheads="1"/>
            </p:cNvSpPr>
            <p:nvPr/>
          </p:nvSpPr>
          <p:spPr bwMode="auto">
            <a:xfrm rot="2676705">
              <a:off x="5033" y="1436"/>
              <a:ext cx="56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800" b="1"/>
                <a:t>Delay axis</a:t>
              </a:r>
              <a:endParaRPr lang="en-US" sz="2400"/>
            </a:p>
          </p:txBody>
        </p:sp>
        <p:sp>
          <p:nvSpPr>
            <p:cNvPr id="5286" name="Rectangle 615"/>
            <p:cNvSpPr>
              <a:spLocks noChangeArrowheads="1"/>
            </p:cNvSpPr>
            <p:nvPr/>
          </p:nvSpPr>
          <p:spPr bwMode="auto">
            <a:xfrm rot="-5428486">
              <a:off x="4077" y="1493"/>
              <a:ext cx="832" cy="1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1F1A17"/>
                  </a:solidFill>
                </a:rPr>
                <a:t>      </a:t>
              </a:r>
              <a:r>
                <a:rPr lang="en-US" sz="900" b="1">
                  <a:solidFill>
                    <a:srgbClr val="1F1A17"/>
                  </a:solidFill>
                </a:rPr>
                <a:t>Auditory-nerve</a:t>
              </a:r>
              <a:endParaRPr lang="en-US" sz="1600" b="1"/>
            </a:p>
          </p:txBody>
        </p:sp>
        <p:sp>
          <p:nvSpPr>
            <p:cNvPr id="5287" name="Rectangle 616"/>
            <p:cNvSpPr>
              <a:spLocks noChangeArrowheads="1"/>
            </p:cNvSpPr>
            <p:nvPr/>
          </p:nvSpPr>
          <p:spPr bwMode="auto">
            <a:xfrm rot="-16974">
              <a:off x="4711" y="2137"/>
              <a:ext cx="678" cy="1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1F1A17"/>
                  </a:solidFill>
                </a:rPr>
                <a:t>Auditory-nerve</a:t>
              </a:r>
              <a:endParaRPr lang="en-US" sz="1200" b="1"/>
            </a:p>
          </p:txBody>
        </p:sp>
        <p:sp>
          <p:nvSpPr>
            <p:cNvPr id="5288" name="Freeform 617"/>
            <p:cNvSpPr>
              <a:spLocks/>
            </p:cNvSpPr>
            <p:nvPr/>
          </p:nvSpPr>
          <p:spPr bwMode="auto">
            <a:xfrm>
              <a:off x="4930" y="1724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9" name="Rectangle 618"/>
            <p:cNvSpPr>
              <a:spLocks noChangeArrowheads="1"/>
            </p:cNvSpPr>
            <p:nvPr/>
          </p:nvSpPr>
          <p:spPr bwMode="auto">
            <a:xfrm>
              <a:off x="5122" y="1709"/>
              <a:ext cx="499" cy="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1F1A17"/>
                  </a:solidFill>
                </a:rPr>
                <a:t>Coincidence </a:t>
              </a:r>
            </a:p>
            <a:p>
              <a:r>
                <a:rPr lang="en-US" sz="800" b="1">
                  <a:solidFill>
                    <a:srgbClr val="1F1A17"/>
                  </a:solidFill>
                </a:rPr>
                <a:t>Detector</a:t>
              </a:r>
              <a:endParaRPr lang="en-US" sz="1600" b="1" baseline="-25000">
                <a:solidFill>
                  <a:srgbClr val="1F1A17"/>
                </a:solidFill>
              </a:endParaRPr>
            </a:p>
          </p:txBody>
        </p:sp>
      </p:grpSp>
      <p:sp>
        <p:nvSpPr>
          <p:cNvPr id="5133" name="Text Box 630"/>
          <p:cNvSpPr txBox="1">
            <a:spLocks noChangeArrowheads="1"/>
          </p:cNvSpPr>
          <p:nvPr/>
        </p:nvSpPr>
        <p:spPr bwMode="auto">
          <a:xfrm>
            <a:off x="6019800" y="1143000"/>
            <a:ext cx="30226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/>
              <a:t>Cortical maps and clusters:</a:t>
            </a:r>
          </a:p>
          <a:p>
            <a:r>
              <a:rPr lang="en-US" b="1"/>
              <a:t>    </a:t>
            </a:r>
            <a:r>
              <a:rPr lang="en-US"/>
              <a:t>Tonotopicity, Thresholds,   </a:t>
            </a:r>
          </a:p>
          <a:p>
            <a:r>
              <a:rPr lang="en-US"/>
              <a:t>     Bandwidths, Binaural interactions,   </a:t>
            </a:r>
          </a:p>
          <a:p>
            <a:r>
              <a:rPr lang="en-US"/>
              <a:t>     Pitch, …</a:t>
            </a:r>
          </a:p>
        </p:txBody>
      </p:sp>
      <p:sp>
        <p:nvSpPr>
          <p:cNvPr id="5134" name="Rectangle 631"/>
          <p:cNvSpPr>
            <a:spLocks noChangeArrowheads="1"/>
          </p:cNvSpPr>
          <p:nvPr/>
        </p:nvSpPr>
        <p:spPr bwMode="auto">
          <a:xfrm>
            <a:off x="5410200" y="334963"/>
            <a:ext cx="3471863" cy="731837"/>
          </a:xfrm>
          <a:prstGeom prst="rect">
            <a:avLst/>
          </a:prstGeom>
          <a:solidFill>
            <a:srgbClr val="D2D2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Perceptual Attributes</a:t>
            </a:r>
            <a:endParaRPr lang="en-US" sz="2000" b="1">
              <a:solidFill>
                <a:srgbClr val="FF0000"/>
              </a:solidFill>
            </a:endParaRPr>
          </a:p>
          <a:p>
            <a:r>
              <a:rPr lang="en-US" b="1">
                <a:solidFill>
                  <a:srgbClr val="FF0000"/>
                </a:solidFill>
              </a:rPr>
              <a:t>   Pitch, Loudness, Location, Timbre</a:t>
            </a:r>
          </a:p>
        </p:txBody>
      </p:sp>
      <p:sp>
        <p:nvSpPr>
          <p:cNvPr id="5135" name="Line 632"/>
          <p:cNvSpPr>
            <a:spLocks noChangeShapeType="1"/>
          </p:cNvSpPr>
          <p:nvPr/>
        </p:nvSpPr>
        <p:spPr bwMode="auto">
          <a:xfrm flipH="1">
            <a:off x="4267200" y="1219200"/>
            <a:ext cx="1752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6" name="Text Box 633"/>
          <p:cNvSpPr txBox="1">
            <a:spLocks noChangeArrowheads="1"/>
          </p:cNvSpPr>
          <p:nvPr/>
        </p:nvSpPr>
        <p:spPr bwMode="auto">
          <a:xfrm>
            <a:off x="3276600" y="4495800"/>
            <a:ext cx="165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Spectral estimation</a:t>
            </a:r>
          </a:p>
        </p:txBody>
      </p:sp>
      <p:sp>
        <p:nvSpPr>
          <p:cNvPr id="5137" name="Text Box 634"/>
          <p:cNvSpPr txBox="1">
            <a:spLocks noChangeArrowheads="1"/>
          </p:cNvSpPr>
          <p:nvPr/>
        </p:nvSpPr>
        <p:spPr bwMode="auto">
          <a:xfrm>
            <a:off x="3276600" y="5410200"/>
            <a:ext cx="1463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Spectral analysis</a:t>
            </a:r>
          </a:p>
        </p:txBody>
      </p:sp>
      <p:sp>
        <p:nvSpPr>
          <p:cNvPr id="5138" name="Text Box 635"/>
          <p:cNvSpPr txBox="1">
            <a:spLocks noChangeArrowheads="1"/>
          </p:cNvSpPr>
          <p:nvPr/>
        </p:nvSpPr>
        <p:spPr bwMode="auto">
          <a:xfrm>
            <a:off x="4495800" y="1174750"/>
            <a:ext cx="14573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Spectrotemporal</a:t>
            </a:r>
          </a:p>
          <a:p>
            <a:r>
              <a:rPr lang="en-US" b="1">
                <a:solidFill>
                  <a:srgbClr val="FF0000"/>
                </a:solidFill>
              </a:rPr>
              <a:t>modulations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3565525" y="184626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 sz="1600">
              <a:latin typeface="Palatino" charset="0"/>
            </a:endParaRPr>
          </a:p>
        </p:txBody>
      </p:sp>
      <p:pic>
        <p:nvPicPr>
          <p:cNvPr id="56323" name="Picture 3" descr="Figure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54088"/>
            <a:ext cx="8478838" cy="405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1295400" y="304800"/>
            <a:ext cx="6370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800" b="1">
                <a:latin typeface="Palatino" charset="0"/>
              </a:rPr>
              <a:t>The </a:t>
            </a:r>
            <a:r>
              <a:rPr lang="en-US" sz="2800" b="1">
                <a:solidFill>
                  <a:srgbClr val="FF1C19"/>
                </a:solidFill>
                <a:latin typeface="Palatino" charset="0"/>
              </a:rPr>
              <a:t>Inverse</a:t>
            </a:r>
            <a:r>
              <a:rPr lang="en-US" sz="2800" b="1">
                <a:latin typeface="Palatino" charset="0"/>
              </a:rPr>
              <a:t> Model for Reconstruction</a:t>
            </a:r>
          </a:p>
        </p:txBody>
      </p:sp>
      <p:sp>
        <p:nvSpPr>
          <p:cNvPr id="56325" name="Rectangle 7"/>
          <p:cNvSpPr>
            <a:spLocks noChangeArrowheads="1"/>
          </p:cNvSpPr>
          <p:nvPr/>
        </p:nvSpPr>
        <p:spPr bwMode="auto">
          <a:xfrm>
            <a:off x="3352800" y="5029200"/>
            <a:ext cx="825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Original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6326" name="Rectangle 8"/>
          <p:cNvSpPr>
            <a:spLocks noChangeArrowheads="1"/>
          </p:cNvSpPr>
          <p:nvPr/>
        </p:nvSpPr>
        <p:spPr bwMode="auto">
          <a:xfrm>
            <a:off x="4191000" y="5029200"/>
            <a:ext cx="1281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Reconstructed</a:t>
            </a:r>
          </a:p>
          <a:p>
            <a:r>
              <a:rPr lang="en-US" sz="1000" b="1">
                <a:solidFill>
                  <a:srgbClr val="FF0000"/>
                </a:solidFill>
              </a:rPr>
              <a:t>    (&lt;100 neurons)</a:t>
            </a:r>
            <a:endParaRPr lang="en-US" sz="1000">
              <a:solidFill>
                <a:srgbClr val="FF0000"/>
              </a:solidFill>
            </a:endParaRPr>
          </a:p>
        </p:txBody>
      </p:sp>
      <p:pic>
        <p:nvPicPr>
          <p:cNvPr id="10" name="043955D9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56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8F36C36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56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922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ChangeArrowheads="1"/>
          </p:cNvSpPr>
          <p:nvPr/>
        </p:nvSpPr>
        <p:spPr bwMode="auto">
          <a:xfrm>
            <a:off x="838200" y="2438400"/>
            <a:ext cx="76268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 dirty="0"/>
              <a:t>Using the Cortical </a:t>
            </a:r>
            <a:r>
              <a:rPr lang="en-US" sz="4000" b="1" dirty="0" smtClean="0"/>
              <a:t>Representation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1"/>
          <p:cNvSpPr txBox="1">
            <a:spLocks noChangeArrowheads="1"/>
          </p:cNvSpPr>
          <p:nvPr/>
        </p:nvSpPr>
        <p:spPr bwMode="auto">
          <a:xfrm>
            <a:off x="651882" y="2057400"/>
            <a:ext cx="819742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4000" b="1" dirty="0" err="1"/>
              <a:t>Spectro</a:t>
            </a:r>
            <a:r>
              <a:rPr lang="en-US" sz="4000" b="1" dirty="0"/>
              <a:t>-temporal Analysis of Speech</a:t>
            </a:r>
          </a:p>
          <a:p>
            <a:pPr algn="ctr"/>
            <a:r>
              <a:rPr lang="en-US" sz="4000" b="1" dirty="0"/>
              <a:t>&amp; </a:t>
            </a:r>
          </a:p>
          <a:p>
            <a:pPr algn="ctr"/>
            <a:r>
              <a:rPr lang="en-US" sz="4000" b="1" dirty="0"/>
              <a:t>Other Complex Sounds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 descr="Figure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66800"/>
            <a:ext cx="6151563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Box 2"/>
          <p:cNvSpPr txBox="1">
            <a:spLocks noChangeArrowheads="1"/>
          </p:cNvSpPr>
          <p:nvPr/>
        </p:nvSpPr>
        <p:spPr bwMode="auto">
          <a:xfrm>
            <a:off x="914400" y="381000"/>
            <a:ext cx="807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600" b="1" dirty="0"/>
              <a:t>Representation of Speech Dynamics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7" descr="all.pdf                                                        000ACA66Macintosh HD                   7C262E13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" t="6445" r="6602" b="62886"/>
          <a:stretch>
            <a:fillRect/>
          </a:stretch>
        </p:blipFill>
        <p:spPr bwMode="auto">
          <a:xfrm>
            <a:off x="685800" y="609600"/>
            <a:ext cx="7591425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ctangle 10"/>
          <p:cNvSpPr>
            <a:spLocks noChangeArrowheads="1"/>
          </p:cNvSpPr>
          <p:nvPr/>
        </p:nvSpPr>
        <p:spPr bwMode="auto">
          <a:xfrm>
            <a:off x="3989388" y="4279900"/>
            <a:ext cx="11207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latin typeface="Arial" charset="0"/>
              </a:rPr>
              <a:t>Rategram</a:t>
            </a:r>
          </a:p>
        </p:txBody>
      </p:sp>
      <p:sp>
        <p:nvSpPr>
          <p:cNvPr id="35843" name="Rectangle 12"/>
          <p:cNvSpPr>
            <a:spLocks noChangeArrowheads="1"/>
          </p:cNvSpPr>
          <p:nvPr/>
        </p:nvSpPr>
        <p:spPr bwMode="auto">
          <a:xfrm>
            <a:off x="5202238" y="4287838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" charset="0"/>
              </a:rPr>
              <a:t>(Dynamics)</a:t>
            </a:r>
            <a:endParaRPr lang="en-US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5844" name="Picture 13" descr="all.pdf                                                        000ACA66Macintosh HD                   7C262E13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" t="41228" r="6976" b="48454"/>
          <a:stretch>
            <a:fillRect/>
          </a:stretch>
        </p:blipFill>
        <p:spPr bwMode="auto">
          <a:xfrm>
            <a:off x="762000" y="4572000"/>
            <a:ext cx="7494588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33"/>
          <p:cNvSpPr>
            <a:spLocks noChangeArrowheads="1"/>
          </p:cNvSpPr>
          <p:nvPr/>
        </p:nvSpPr>
        <p:spPr bwMode="auto">
          <a:xfrm>
            <a:off x="2625725" y="207963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5846" name="Rectangle 34"/>
          <p:cNvSpPr>
            <a:spLocks noChangeArrowheads="1"/>
          </p:cNvSpPr>
          <p:nvPr/>
        </p:nvSpPr>
        <p:spPr bwMode="auto">
          <a:xfrm>
            <a:off x="1600200" y="1981200"/>
            <a:ext cx="6791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66CC"/>
                </a:solidFill>
              </a:rPr>
              <a:t>             Clashed                   in      the               open                    street                             and</a:t>
            </a:r>
          </a:p>
        </p:txBody>
      </p:sp>
      <p:sp>
        <p:nvSpPr>
          <p:cNvPr id="35847" name="Rectangle 35"/>
          <p:cNvSpPr>
            <a:spLocks noChangeArrowheads="1"/>
          </p:cNvSpPr>
          <p:nvPr/>
        </p:nvSpPr>
        <p:spPr bwMode="auto">
          <a:xfrm>
            <a:off x="1600200" y="3689350"/>
            <a:ext cx="6791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66CC"/>
                </a:solidFill>
              </a:rPr>
              <a:t>             Clashed                   in      the               open                    street                             and</a:t>
            </a:r>
          </a:p>
        </p:txBody>
      </p:sp>
      <p:sp>
        <p:nvSpPr>
          <p:cNvPr id="35848" name="Rectangle 36"/>
          <p:cNvSpPr>
            <a:spLocks noChangeArrowheads="1"/>
          </p:cNvSpPr>
          <p:nvPr/>
        </p:nvSpPr>
        <p:spPr bwMode="auto">
          <a:xfrm>
            <a:off x="1600200" y="5630863"/>
            <a:ext cx="6791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66CC"/>
                </a:solidFill>
              </a:rPr>
              <a:t>             Clashed                   in      the               open                    street                             and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-239527" y="3029441"/>
            <a:ext cx="1396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Bandwidth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205130" y="4950883"/>
            <a:ext cx="1267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Dynamics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247170" y="1336363"/>
            <a:ext cx="135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Frequency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all.pdf                                                        000ACA66Macintosh HD                   7C262E13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" t="6445" r="6602" b="62886"/>
          <a:stretch>
            <a:fillRect/>
          </a:stretch>
        </p:blipFill>
        <p:spPr bwMode="auto">
          <a:xfrm>
            <a:off x="685800" y="609600"/>
            <a:ext cx="7591425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3989388" y="4279900"/>
            <a:ext cx="11207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latin typeface="Arial" charset="0"/>
              </a:rPr>
              <a:t>Rategram</a:t>
            </a:r>
          </a:p>
        </p:txBody>
      </p:sp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5105400" y="2381250"/>
            <a:ext cx="2851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" charset="0"/>
              </a:rPr>
              <a:t>(Spectral shape  or  Bandwidth)</a:t>
            </a:r>
            <a:endParaRPr lang="en-US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6868" name="Picture 6" descr="all.pdf                                                        000ACA66Macintosh HD                   7C262E13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" t="41228" r="6976" b="48454"/>
          <a:stretch>
            <a:fillRect/>
          </a:stretch>
        </p:blipFill>
        <p:spPr bwMode="auto">
          <a:xfrm>
            <a:off x="762000" y="4572000"/>
            <a:ext cx="7494588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7"/>
          <p:cNvSpPr>
            <a:spLocks noChangeArrowheads="1"/>
          </p:cNvSpPr>
          <p:nvPr/>
        </p:nvSpPr>
        <p:spPr bwMode="auto">
          <a:xfrm>
            <a:off x="2625725" y="207963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6870" name="Rectangle 8"/>
          <p:cNvSpPr>
            <a:spLocks noChangeArrowheads="1"/>
          </p:cNvSpPr>
          <p:nvPr/>
        </p:nvSpPr>
        <p:spPr bwMode="auto">
          <a:xfrm>
            <a:off x="1600200" y="1981200"/>
            <a:ext cx="6791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66CC"/>
                </a:solidFill>
              </a:rPr>
              <a:t>             Clashed                   in      the               open                    street                             and</a:t>
            </a:r>
          </a:p>
        </p:txBody>
      </p:sp>
      <p:sp>
        <p:nvSpPr>
          <p:cNvPr id="36871" name="Rectangle 9"/>
          <p:cNvSpPr>
            <a:spLocks noChangeArrowheads="1"/>
          </p:cNvSpPr>
          <p:nvPr/>
        </p:nvSpPr>
        <p:spPr bwMode="auto">
          <a:xfrm>
            <a:off x="1600200" y="3689350"/>
            <a:ext cx="6791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66CC"/>
                </a:solidFill>
              </a:rPr>
              <a:t>             Clashed                   in      the               open                    street                             and</a:t>
            </a:r>
          </a:p>
        </p:txBody>
      </p:sp>
      <p:sp>
        <p:nvSpPr>
          <p:cNvPr id="36872" name="Rectangle 10"/>
          <p:cNvSpPr>
            <a:spLocks noChangeArrowheads="1"/>
          </p:cNvSpPr>
          <p:nvPr/>
        </p:nvSpPr>
        <p:spPr bwMode="auto">
          <a:xfrm>
            <a:off x="1600200" y="5630863"/>
            <a:ext cx="6791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66CC"/>
                </a:solidFill>
              </a:rPr>
              <a:t>             Clashed                   in      the               open                    street                             and</a:t>
            </a:r>
          </a:p>
        </p:txBody>
      </p:sp>
      <p:sp>
        <p:nvSpPr>
          <p:cNvPr id="36873" name="Oval 11"/>
          <p:cNvSpPr>
            <a:spLocks noChangeArrowheads="1"/>
          </p:cNvSpPr>
          <p:nvPr/>
        </p:nvSpPr>
        <p:spPr bwMode="auto">
          <a:xfrm>
            <a:off x="6705600" y="2971800"/>
            <a:ext cx="11430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4" name="Oval 12"/>
          <p:cNvSpPr>
            <a:spLocks noChangeArrowheads="1"/>
          </p:cNvSpPr>
          <p:nvPr/>
        </p:nvSpPr>
        <p:spPr bwMode="auto">
          <a:xfrm>
            <a:off x="3962400" y="2971800"/>
            <a:ext cx="6858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5" name="Oval 13"/>
          <p:cNvSpPr>
            <a:spLocks noChangeArrowheads="1"/>
          </p:cNvSpPr>
          <p:nvPr/>
        </p:nvSpPr>
        <p:spPr bwMode="auto">
          <a:xfrm>
            <a:off x="2057400" y="3276600"/>
            <a:ext cx="838200" cy="3048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6" name="Oval 14"/>
          <p:cNvSpPr>
            <a:spLocks noChangeArrowheads="1"/>
          </p:cNvSpPr>
          <p:nvPr/>
        </p:nvSpPr>
        <p:spPr bwMode="auto">
          <a:xfrm>
            <a:off x="4572000" y="3276600"/>
            <a:ext cx="838200" cy="3048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7" name="Text Box 15"/>
          <p:cNvSpPr txBox="1">
            <a:spLocks noChangeArrowheads="1"/>
          </p:cNvSpPr>
          <p:nvPr/>
        </p:nvSpPr>
        <p:spPr bwMode="auto">
          <a:xfrm>
            <a:off x="8213725" y="3148013"/>
            <a:ext cx="777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chemeClr val="accent2"/>
                </a:solidFill>
              </a:rPr>
              <a:t>Compact   </a:t>
            </a:r>
          </a:p>
          <a:p>
            <a:r>
              <a:rPr lang="en-US" sz="1200" b="1">
                <a:solidFill>
                  <a:schemeClr val="accent2"/>
                </a:solidFill>
              </a:rPr>
              <a:t> spectra</a:t>
            </a:r>
          </a:p>
        </p:txBody>
      </p:sp>
      <p:sp>
        <p:nvSpPr>
          <p:cNvPr id="36878" name="Text Box 16"/>
          <p:cNvSpPr txBox="1">
            <a:spLocks noChangeArrowheads="1"/>
          </p:cNvSpPr>
          <p:nvPr/>
        </p:nvSpPr>
        <p:spPr bwMode="auto">
          <a:xfrm>
            <a:off x="8229600" y="2667000"/>
            <a:ext cx="658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FF0000"/>
                </a:solidFill>
              </a:rPr>
              <a:t>Diffuse</a:t>
            </a:r>
          </a:p>
          <a:p>
            <a:r>
              <a:rPr lang="en-US" sz="1200" b="1">
                <a:solidFill>
                  <a:srgbClr val="FF0000"/>
                </a:solidFill>
              </a:rPr>
              <a:t>spectra</a:t>
            </a:r>
            <a:endParaRPr lang="en-US" sz="1000" b="1">
              <a:solidFill>
                <a:srgbClr val="FF0000"/>
              </a:solidFill>
            </a:endParaRPr>
          </a:p>
        </p:txBody>
      </p:sp>
      <p:sp>
        <p:nvSpPr>
          <p:cNvPr id="36879" name="Oval 17"/>
          <p:cNvSpPr>
            <a:spLocks noChangeArrowheads="1"/>
          </p:cNvSpPr>
          <p:nvPr/>
        </p:nvSpPr>
        <p:spPr bwMode="auto">
          <a:xfrm>
            <a:off x="3505200" y="2971800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all.pdf                                                        000ACA66Macintosh HD                   7C262E13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" t="6445" r="6602" b="62886"/>
          <a:stretch>
            <a:fillRect/>
          </a:stretch>
        </p:blipFill>
        <p:spPr bwMode="auto">
          <a:xfrm>
            <a:off x="685800" y="609600"/>
            <a:ext cx="7591425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3"/>
          <p:cNvSpPr>
            <a:spLocks noChangeArrowheads="1"/>
          </p:cNvSpPr>
          <p:nvPr/>
        </p:nvSpPr>
        <p:spPr bwMode="auto">
          <a:xfrm>
            <a:off x="3989388" y="4279900"/>
            <a:ext cx="11207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latin typeface="Arial" charset="0"/>
              </a:rPr>
              <a:t>Rategram</a:t>
            </a:r>
          </a:p>
        </p:txBody>
      </p:sp>
      <p:sp>
        <p:nvSpPr>
          <p:cNvPr id="37891" name="Rectangle 5"/>
          <p:cNvSpPr>
            <a:spLocks noChangeArrowheads="1"/>
          </p:cNvSpPr>
          <p:nvPr/>
        </p:nvSpPr>
        <p:spPr bwMode="auto">
          <a:xfrm>
            <a:off x="5202238" y="4287838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" charset="0"/>
              </a:rPr>
              <a:t>(Dynamics)</a:t>
            </a:r>
            <a:endParaRPr lang="en-US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7892" name="Picture 6" descr="all.pdf                                                        000ACA66Macintosh HD                   7C262E13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" t="41228" r="6976" b="48454"/>
          <a:stretch>
            <a:fillRect/>
          </a:stretch>
        </p:blipFill>
        <p:spPr bwMode="auto">
          <a:xfrm>
            <a:off x="762000" y="4572000"/>
            <a:ext cx="7494588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2625725" y="207963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7894" name="Rectangle 8"/>
          <p:cNvSpPr>
            <a:spLocks noChangeArrowheads="1"/>
          </p:cNvSpPr>
          <p:nvPr/>
        </p:nvSpPr>
        <p:spPr bwMode="auto">
          <a:xfrm>
            <a:off x="1600200" y="1981200"/>
            <a:ext cx="6791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66CC"/>
                </a:solidFill>
              </a:rPr>
              <a:t>             Clashed                   in      the               open                    street                             and</a:t>
            </a:r>
          </a:p>
        </p:txBody>
      </p:sp>
      <p:sp>
        <p:nvSpPr>
          <p:cNvPr id="37895" name="Rectangle 9"/>
          <p:cNvSpPr>
            <a:spLocks noChangeArrowheads="1"/>
          </p:cNvSpPr>
          <p:nvPr/>
        </p:nvSpPr>
        <p:spPr bwMode="auto">
          <a:xfrm>
            <a:off x="1600200" y="3689350"/>
            <a:ext cx="6791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66CC"/>
                </a:solidFill>
              </a:rPr>
              <a:t>             Clashed                   in      the               open                    street                             and</a:t>
            </a:r>
          </a:p>
        </p:txBody>
      </p:sp>
      <p:sp>
        <p:nvSpPr>
          <p:cNvPr id="37896" name="Rectangle 10"/>
          <p:cNvSpPr>
            <a:spLocks noChangeArrowheads="1"/>
          </p:cNvSpPr>
          <p:nvPr/>
        </p:nvSpPr>
        <p:spPr bwMode="auto">
          <a:xfrm>
            <a:off x="1600200" y="5630863"/>
            <a:ext cx="6791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66CC"/>
                </a:solidFill>
              </a:rPr>
              <a:t>             Clashed                   in      the               open                    street                             and</a:t>
            </a:r>
          </a:p>
        </p:txBody>
      </p:sp>
      <p:sp>
        <p:nvSpPr>
          <p:cNvPr id="37897" name="Oval 18"/>
          <p:cNvSpPr>
            <a:spLocks noChangeArrowheads="1"/>
          </p:cNvSpPr>
          <p:nvPr/>
        </p:nvSpPr>
        <p:spPr bwMode="auto">
          <a:xfrm>
            <a:off x="1371600" y="4648200"/>
            <a:ext cx="4572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Oval 19"/>
          <p:cNvSpPr>
            <a:spLocks noChangeArrowheads="1"/>
          </p:cNvSpPr>
          <p:nvPr/>
        </p:nvSpPr>
        <p:spPr bwMode="auto">
          <a:xfrm>
            <a:off x="3276600" y="4648200"/>
            <a:ext cx="4572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9" name="Oval 20"/>
          <p:cNvSpPr>
            <a:spLocks noChangeArrowheads="1"/>
          </p:cNvSpPr>
          <p:nvPr/>
        </p:nvSpPr>
        <p:spPr bwMode="auto">
          <a:xfrm>
            <a:off x="5181600" y="4648200"/>
            <a:ext cx="4572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0" name="Oval 21"/>
          <p:cNvSpPr>
            <a:spLocks noChangeArrowheads="1"/>
          </p:cNvSpPr>
          <p:nvPr/>
        </p:nvSpPr>
        <p:spPr bwMode="auto">
          <a:xfrm>
            <a:off x="6248400" y="4648200"/>
            <a:ext cx="4572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1" name="Oval 22"/>
          <p:cNvSpPr>
            <a:spLocks noChangeArrowheads="1"/>
          </p:cNvSpPr>
          <p:nvPr/>
        </p:nvSpPr>
        <p:spPr bwMode="auto">
          <a:xfrm>
            <a:off x="1981200" y="5257800"/>
            <a:ext cx="838200" cy="3048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2" name="Oval 23"/>
          <p:cNvSpPr>
            <a:spLocks noChangeArrowheads="1"/>
          </p:cNvSpPr>
          <p:nvPr/>
        </p:nvSpPr>
        <p:spPr bwMode="auto">
          <a:xfrm>
            <a:off x="4419600" y="5291138"/>
            <a:ext cx="838200" cy="271462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3" name="Oval 24"/>
          <p:cNvSpPr>
            <a:spLocks noChangeArrowheads="1"/>
          </p:cNvSpPr>
          <p:nvPr/>
        </p:nvSpPr>
        <p:spPr bwMode="auto">
          <a:xfrm>
            <a:off x="6858000" y="5257800"/>
            <a:ext cx="838200" cy="3048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4" name="Text Box 25"/>
          <p:cNvSpPr txBox="1">
            <a:spLocks noChangeArrowheads="1"/>
          </p:cNvSpPr>
          <p:nvPr/>
        </p:nvSpPr>
        <p:spPr bwMode="auto">
          <a:xfrm>
            <a:off x="8229600" y="4495800"/>
            <a:ext cx="590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FF0000"/>
                </a:solidFill>
              </a:rPr>
              <a:t>fast </a:t>
            </a:r>
          </a:p>
          <a:p>
            <a:r>
              <a:rPr lang="en-US" sz="1200" b="1">
                <a:solidFill>
                  <a:srgbClr val="FF0000"/>
                </a:solidFill>
              </a:rPr>
              <a:t>events</a:t>
            </a:r>
            <a:endParaRPr lang="en-US" sz="1000" b="1">
              <a:solidFill>
                <a:srgbClr val="FF0000"/>
              </a:solidFill>
            </a:endParaRPr>
          </a:p>
        </p:txBody>
      </p:sp>
      <p:sp>
        <p:nvSpPr>
          <p:cNvPr id="37905" name="Text Box 26"/>
          <p:cNvSpPr txBox="1">
            <a:spLocks noChangeArrowheads="1"/>
          </p:cNvSpPr>
          <p:nvPr/>
        </p:nvSpPr>
        <p:spPr bwMode="auto">
          <a:xfrm>
            <a:off x="8229600" y="5029200"/>
            <a:ext cx="831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chemeClr val="accent2"/>
                </a:solidFill>
              </a:rPr>
              <a:t>sustained </a:t>
            </a:r>
          </a:p>
          <a:p>
            <a:r>
              <a:rPr lang="en-US" sz="1200" b="1">
                <a:solidFill>
                  <a:schemeClr val="accent2"/>
                </a:solidFill>
              </a:rPr>
              <a:t>events</a:t>
            </a:r>
          </a:p>
        </p:txBody>
      </p:sp>
      <p:sp>
        <p:nvSpPr>
          <p:cNvPr id="37906" name="Oval 27"/>
          <p:cNvSpPr>
            <a:spLocks noChangeArrowheads="1"/>
          </p:cNvSpPr>
          <p:nvPr/>
        </p:nvSpPr>
        <p:spPr bwMode="auto">
          <a:xfrm>
            <a:off x="4572000" y="4892675"/>
            <a:ext cx="4572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7" name="Text Box 28"/>
          <p:cNvSpPr txBox="1">
            <a:spLocks noChangeArrowheads="1"/>
          </p:cNvSpPr>
          <p:nvPr/>
        </p:nvSpPr>
        <p:spPr bwMode="auto">
          <a:xfrm>
            <a:off x="4278313" y="5684838"/>
            <a:ext cx="903287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 b="1">
                <a:solidFill>
                  <a:srgbClr val="9A009A"/>
                </a:solidFill>
              </a:rPr>
              <a:t>mixed</a:t>
            </a:r>
            <a:r>
              <a:rPr lang="en-US" sz="1200" b="1">
                <a:solidFill>
                  <a:srgbClr val="780078"/>
                </a:solidFill>
              </a:rPr>
              <a:t> </a:t>
            </a:r>
          </a:p>
          <a:p>
            <a:pPr algn="ctr"/>
            <a:r>
              <a:rPr lang="en-US" sz="1200" b="1">
                <a:solidFill>
                  <a:srgbClr val="780078"/>
                </a:solidFill>
              </a:rPr>
              <a:t>events </a:t>
            </a:r>
          </a:p>
          <a:p>
            <a:pPr algn="ctr"/>
            <a:r>
              <a:rPr lang="en-US" sz="1200" b="1">
                <a:solidFill>
                  <a:srgbClr val="780078"/>
                </a:solidFill>
              </a:rPr>
              <a:t>(</a:t>
            </a:r>
            <a:r>
              <a:rPr lang="en-US" sz="1200" b="1" i="1">
                <a:solidFill>
                  <a:srgbClr val="780078"/>
                </a:solidFill>
              </a:rPr>
              <a:t>dipthongs)</a:t>
            </a:r>
            <a:endParaRPr lang="en-US" sz="1000" b="1">
              <a:solidFill>
                <a:srgbClr val="780078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ChangeArrowheads="1"/>
          </p:cNvSpPr>
          <p:nvPr/>
        </p:nvSpPr>
        <p:spPr bwMode="auto">
          <a:xfrm>
            <a:off x="1752600" y="2209800"/>
            <a:ext cx="627136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b="1" dirty="0"/>
              <a:t>Perceptual Investigations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1490663" y="244475"/>
            <a:ext cx="6588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400" b="1">
                <a:solidFill>
                  <a:srgbClr val="1F1A17"/>
                </a:solidFill>
              </a:rPr>
              <a:t>Manipulating Temporal and Spectral Modulations</a:t>
            </a:r>
            <a:endParaRPr lang="en-US" sz="1600"/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4635500" y="939800"/>
            <a:ext cx="4152900" cy="237490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4965700" y="965200"/>
            <a:ext cx="3784600" cy="2184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7" name="Freeform 5"/>
          <p:cNvSpPr>
            <a:spLocks/>
          </p:cNvSpPr>
          <p:nvPr/>
        </p:nvSpPr>
        <p:spPr bwMode="auto">
          <a:xfrm>
            <a:off x="4965700" y="965200"/>
            <a:ext cx="3784600" cy="2184400"/>
          </a:xfrm>
          <a:custGeom>
            <a:avLst/>
            <a:gdLst>
              <a:gd name="T0" fmla="*/ 0 w 2384"/>
              <a:gd name="T1" fmla="*/ 2147483647 h 1376"/>
              <a:gd name="T2" fmla="*/ 0 w 2384"/>
              <a:gd name="T3" fmla="*/ 0 h 1376"/>
              <a:gd name="T4" fmla="*/ 0 w 2384"/>
              <a:gd name="T5" fmla="*/ 0 h 1376"/>
              <a:gd name="T6" fmla="*/ 2147483647 w 2384"/>
              <a:gd name="T7" fmla="*/ 0 h 1376"/>
              <a:gd name="T8" fmla="*/ 2147483647 w 2384"/>
              <a:gd name="T9" fmla="*/ 0 h 1376"/>
              <a:gd name="T10" fmla="*/ 2147483647 w 2384"/>
              <a:gd name="T11" fmla="*/ 2147483647 h 1376"/>
              <a:gd name="T12" fmla="*/ 2147483647 w 2384"/>
              <a:gd name="T13" fmla="*/ 2147483647 h 1376"/>
              <a:gd name="T14" fmla="*/ 0 w 2384"/>
              <a:gd name="T15" fmla="*/ 2147483647 h 1376"/>
              <a:gd name="T16" fmla="*/ 0 w 2384"/>
              <a:gd name="T17" fmla="*/ 2147483647 h 13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384"/>
              <a:gd name="T28" fmla="*/ 0 h 1376"/>
              <a:gd name="T29" fmla="*/ 2384 w 2384"/>
              <a:gd name="T30" fmla="*/ 1376 h 137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384" h="1376">
                <a:moveTo>
                  <a:pt x="0" y="1376"/>
                </a:moveTo>
                <a:lnTo>
                  <a:pt x="0" y="0"/>
                </a:lnTo>
                <a:lnTo>
                  <a:pt x="2384" y="0"/>
                </a:lnTo>
                <a:lnTo>
                  <a:pt x="2384" y="1376"/>
                </a:lnTo>
                <a:lnTo>
                  <a:pt x="0" y="1376"/>
                </a:lnTo>
                <a:close/>
              </a:path>
            </a:pathLst>
          </a:cu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965200"/>
            <a:ext cx="3784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341563"/>
            <a:ext cx="3784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0" name="Freeform 8"/>
          <p:cNvSpPr>
            <a:spLocks/>
          </p:cNvSpPr>
          <p:nvPr/>
        </p:nvSpPr>
        <p:spPr bwMode="auto">
          <a:xfrm>
            <a:off x="4648200" y="2222500"/>
            <a:ext cx="50800" cy="38100"/>
          </a:xfrm>
          <a:custGeom>
            <a:avLst/>
            <a:gdLst>
              <a:gd name="T0" fmla="*/ 0 w 32"/>
              <a:gd name="T1" fmla="*/ 2147483647 h 24"/>
              <a:gd name="T2" fmla="*/ 0 w 32"/>
              <a:gd name="T3" fmla="*/ 0 h 24"/>
              <a:gd name="T4" fmla="*/ 0 w 32"/>
              <a:gd name="T5" fmla="*/ 0 h 24"/>
              <a:gd name="T6" fmla="*/ 0 w 32"/>
              <a:gd name="T7" fmla="*/ 0 h 24"/>
              <a:gd name="T8" fmla="*/ 0 w 32"/>
              <a:gd name="T9" fmla="*/ 0 h 24"/>
              <a:gd name="T10" fmla="*/ 0 w 32"/>
              <a:gd name="T11" fmla="*/ 2147483647 h 24"/>
              <a:gd name="T12" fmla="*/ 0 w 32"/>
              <a:gd name="T13" fmla="*/ 2147483647 h 24"/>
              <a:gd name="T14" fmla="*/ 2147483647 w 32"/>
              <a:gd name="T15" fmla="*/ 2147483647 h 24"/>
              <a:gd name="T16" fmla="*/ 2147483647 w 32"/>
              <a:gd name="T17" fmla="*/ 2147483647 h 24"/>
              <a:gd name="T18" fmla="*/ 2147483647 w 32"/>
              <a:gd name="T19" fmla="*/ 0 h 24"/>
              <a:gd name="T20" fmla="*/ 2147483647 w 32"/>
              <a:gd name="T21" fmla="*/ 0 h 24"/>
              <a:gd name="T22" fmla="*/ 2147483647 w 32"/>
              <a:gd name="T23" fmla="*/ 0 h 24"/>
              <a:gd name="T24" fmla="*/ 2147483647 w 32"/>
              <a:gd name="T25" fmla="*/ 0 h 24"/>
              <a:gd name="T26" fmla="*/ 2147483647 w 32"/>
              <a:gd name="T27" fmla="*/ 2147483647 h 24"/>
              <a:gd name="T28" fmla="*/ 2147483647 w 32"/>
              <a:gd name="T29" fmla="*/ 2147483647 h 24"/>
              <a:gd name="T30" fmla="*/ 2147483647 w 32"/>
              <a:gd name="T31" fmla="*/ 2147483647 h 24"/>
              <a:gd name="T32" fmla="*/ 2147483647 w 32"/>
              <a:gd name="T33" fmla="*/ 2147483647 h 24"/>
              <a:gd name="T34" fmla="*/ 2147483647 w 32"/>
              <a:gd name="T35" fmla="*/ 2147483647 h 24"/>
              <a:gd name="T36" fmla="*/ 2147483647 w 32"/>
              <a:gd name="T37" fmla="*/ 2147483647 h 24"/>
              <a:gd name="T38" fmla="*/ 0 w 32"/>
              <a:gd name="T39" fmla="*/ 2147483647 h 2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2"/>
              <a:gd name="T61" fmla="*/ 0 h 24"/>
              <a:gd name="T62" fmla="*/ 32 w 32"/>
              <a:gd name="T63" fmla="*/ 24 h 2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2" h="24">
                <a:moveTo>
                  <a:pt x="0" y="24"/>
                </a:moveTo>
                <a:lnTo>
                  <a:pt x="0" y="0"/>
                </a:lnTo>
                <a:lnTo>
                  <a:pt x="0" y="16"/>
                </a:lnTo>
                <a:lnTo>
                  <a:pt x="16" y="16"/>
                </a:lnTo>
                <a:lnTo>
                  <a:pt x="16" y="0"/>
                </a:lnTo>
                <a:lnTo>
                  <a:pt x="16" y="16"/>
                </a:lnTo>
                <a:lnTo>
                  <a:pt x="32" y="16"/>
                </a:lnTo>
                <a:lnTo>
                  <a:pt x="32" y="24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1" name="Freeform 9"/>
          <p:cNvSpPr>
            <a:spLocks/>
          </p:cNvSpPr>
          <p:nvPr/>
        </p:nvSpPr>
        <p:spPr bwMode="auto">
          <a:xfrm>
            <a:off x="4660900" y="2197100"/>
            <a:ext cx="38100" cy="25400"/>
          </a:xfrm>
          <a:custGeom>
            <a:avLst/>
            <a:gdLst>
              <a:gd name="T0" fmla="*/ 0 w 24"/>
              <a:gd name="T1" fmla="*/ 2147483647 h 16"/>
              <a:gd name="T2" fmla="*/ 0 w 24"/>
              <a:gd name="T3" fmla="*/ 2147483647 h 16"/>
              <a:gd name="T4" fmla="*/ 0 w 24"/>
              <a:gd name="T5" fmla="*/ 2147483647 h 16"/>
              <a:gd name="T6" fmla="*/ 0 w 24"/>
              <a:gd name="T7" fmla="*/ 2147483647 h 16"/>
              <a:gd name="T8" fmla="*/ 0 w 24"/>
              <a:gd name="T9" fmla="*/ 2147483647 h 16"/>
              <a:gd name="T10" fmla="*/ 0 w 24"/>
              <a:gd name="T11" fmla="*/ 2147483647 h 16"/>
              <a:gd name="T12" fmla="*/ 0 w 24"/>
              <a:gd name="T13" fmla="*/ 2147483647 h 16"/>
              <a:gd name="T14" fmla="*/ 0 w 24"/>
              <a:gd name="T15" fmla="*/ 2147483647 h 16"/>
              <a:gd name="T16" fmla="*/ 0 w 24"/>
              <a:gd name="T17" fmla="*/ 2147483647 h 16"/>
              <a:gd name="T18" fmla="*/ 0 w 24"/>
              <a:gd name="T19" fmla="*/ 2147483647 h 16"/>
              <a:gd name="T20" fmla="*/ 0 w 24"/>
              <a:gd name="T21" fmla="*/ 2147483647 h 16"/>
              <a:gd name="T22" fmla="*/ 0 w 24"/>
              <a:gd name="T23" fmla="*/ 0 h 16"/>
              <a:gd name="T24" fmla="*/ 0 w 24"/>
              <a:gd name="T25" fmla="*/ 0 h 16"/>
              <a:gd name="T26" fmla="*/ 0 w 24"/>
              <a:gd name="T27" fmla="*/ 0 h 16"/>
              <a:gd name="T28" fmla="*/ 0 w 24"/>
              <a:gd name="T29" fmla="*/ 0 h 16"/>
              <a:gd name="T30" fmla="*/ 0 w 24"/>
              <a:gd name="T31" fmla="*/ 0 h 16"/>
              <a:gd name="T32" fmla="*/ 0 w 24"/>
              <a:gd name="T33" fmla="*/ 0 h 16"/>
              <a:gd name="T34" fmla="*/ 0 w 24"/>
              <a:gd name="T35" fmla="*/ 0 h 16"/>
              <a:gd name="T36" fmla="*/ 0 w 24"/>
              <a:gd name="T37" fmla="*/ 0 h 16"/>
              <a:gd name="T38" fmla="*/ 0 w 24"/>
              <a:gd name="T39" fmla="*/ 0 h 16"/>
              <a:gd name="T40" fmla="*/ 0 w 24"/>
              <a:gd name="T41" fmla="*/ 0 h 16"/>
              <a:gd name="T42" fmla="*/ 0 w 24"/>
              <a:gd name="T43" fmla="*/ 0 h 16"/>
              <a:gd name="T44" fmla="*/ 0 w 24"/>
              <a:gd name="T45" fmla="*/ 0 h 16"/>
              <a:gd name="T46" fmla="*/ 0 w 24"/>
              <a:gd name="T47" fmla="*/ 2147483647 h 16"/>
              <a:gd name="T48" fmla="*/ 0 w 24"/>
              <a:gd name="T49" fmla="*/ 2147483647 h 16"/>
              <a:gd name="T50" fmla="*/ 0 w 24"/>
              <a:gd name="T51" fmla="*/ 2147483647 h 16"/>
              <a:gd name="T52" fmla="*/ 2147483647 w 24"/>
              <a:gd name="T53" fmla="*/ 2147483647 h 16"/>
              <a:gd name="T54" fmla="*/ 2147483647 w 24"/>
              <a:gd name="T55" fmla="*/ 2147483647 h 16"/>
              <a:gd name="T56" fmla="*/ 2147483647 w 24"/>
              <a:gd name="T57" fmla="*/ 2147483647 h 16"/>
              <a:gd name="T58" fmla="*/ 2147483647 w 24"/>
              <a:gd name="T59" fmla="*/ 2147483647 h 16"/>
              <a:gd name="T60" fmla="*/ 2147483647 w 24"/>
              <a:gd name="T61" fmla="*/ 2147483647 h 16"/>
              <a:gd name="T62" fmla="*/ 2147483647 w 24"/>
              <a:gd name="T63" fmla="*/ 2147483647 h 16"/>
              <a:gd name="T64" fmla="*/ 2147483647 w 24"/>
              <a:gd name="T65" fmla="*/ 2147483647 h 16"/>
              <a:gd name="T66" fmla="*/ 2147483647 w 24"/>
              <a:gd name="T67" fmla="*/ 2147483647 h 16"/>
              <a:gd name="T68" fmla="*/ 2147483647 w 24"/>
              <a:gd name="T69" fmla="*/ 2147483647 h 16"/>
              <a:gd name="T70" fmla="*/ 0 w 24"/>
              <a:gd name="T71" fmla="*/ 2147483647 h 1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4"/>
              <a:gd name="T109" fmla="*/ 0 h 16"/>
              <a:gd name="T110" fmla="*/ 24 w 24"/>
              <a:gd name="T111" fmla="*/ 16 h 1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4" h="16">
                <a:moveTo>
                  <a:pt x="0" y="16"/>
                </a:moveTo>
                <a:lnTo>
                  <a:pt x="0" y="8"/>
                </a:lnTo>
                <a:lnTo>
                  <a:pt x="0" y="0"/>
                </a:lnTo>
                <a:lnTo>
                  <a:pt x="0" y="8"/>
                </a:lnTo>
                <a:lnTo>
                  <a:pt x="8" y="8"/>
                </a:lnTo>
                <a:lnTo>
                  <a:pt x="24" y="8"/>
                </a:lnTo>
                <a:lnTo>
                  <a:pt x="24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2" name="Freeform 10"/>
          <p:cNvSpPr>
            <a:spLocks/>
          </p:cNvSpPr>
          <p:nvPr/>
        </p:nvSpPr>
        <p:spPr bwMode="auto">
          <a:xfrm>
            <a:off x="4660900" y="2171700"/>
            <a:ext cx="38100" cy="25400"/>
          </a:xfrm>
          <a:custGeom>
            <a:avLst/>
            <a:gdLst>
              <a:gd name="T0" fmla="*/ 0 w 24"/>
              <a:gd name="T1" fmla="*/ 2147483647 h 16"/>
              <a:gd name="T2" fmla="*/ 0 w 24"/>
              <a:gd name="T3" fmla="*/ 0 h 16"/>
              <a:gd name="T4" fmla="*/ 0 w 24"/>
              <a:gd name="T5" fmla="*/ 0 h 16"/>
              <a:gd name="T6" fmla="*/ 0 w 24"/>
              <a:gd name="T7" fmla="*/ 0 h 16"/>
              <a:gd name="T8" fmla="*/ 2147483647 w 24"/>
              <a:gd name="T9" fmla="*/ 0 h 16"/>
              <a:gd name="T10" fmla="*/ 2147483647 w 24"/>
              <a:gd name="T11" fmla="*/ 0 h 16"/>
              <a:gd name="T12" fmla="*/ 2147483647 w 24"/>
              <a:gd name="T13" fmla="*/ 0 h 16"/>
              <a:gd name="T14" fmla="*/ 2147483647 w 24"/>
              <a:gd name="T15" fmla="*/ 2147483647 h 16"/>
              <a:gd name="T16" fmla="*/ 2147483647 w 24"/>
              <a:gd name="T17" fmla="*/ 2147483647 h 16"/>
              <a:gd name="T18" fmla="*/ 2147483647 w 24"/>
              <a:gd name="T19" fmla="*/ 2147483647 h 16"/>
              <a:gd name="T20" fmla="*/ 2147483647 w 24"/>
              <a:gd name="T21" fmla="*/ 2147483647 h 16"/>
              <a:gd name="T22" fmla="*/ 2147483647 w 24"/>
              <a:gd name="T23" fmla="*/ 0 h 16"/>
              <a:gd name="T24" fmla="*/ 2147483647 w 24"/>
              <a:gd name="T25" fmla="*/ 0 h 16"/>
              <a:gd name="T26" fmla="*/ 2147483647 w 24"/>
              <a:gd name="T27" fmla="*/ 0 h 16"/>
              <a:gd name="T28" fmla="*/ 2147483647 w 24"/>
              <a:gd name="T29" fmla="*/ 0 h 16"/>
              <a:gd name="T30" fmla="*/ 2147483647 w 24"/>
              <a:gd name="T31" fmla="*/ 0 h 16"/>
              <a:gd name="T32" fmla="*/ 2147483647 w 24"/>
              <a:gd name="T33" fmla="*/ 0 h 16"/>
              <a:gd name="T34" fmla="*/ 2147483647 w 24"/>
              <a:gd name="T35" fmla="*/ 0 h 16"/>
              <a:gd name="T36" fmla="*/ 2147483647 w 24"/>
              <a:gd name="T37" fmla="*/ 2147483647 h 16"/>
              <a:gd name="T38" fmla="*/ 2147483647 w 24"/>
              <a:gd name="T39" fmla="*/ 2147483647 h 16"/>
              <a:gd name="T40" fmla="*/ 2147483647 w 24"/>
              <a:gd name="T41" fmla="*/ 2147483647 h 16"/>
              <a:gd name="T42" fmla="*/ 2147483647 w 24"/>
              <a:gd name="T43" fmla="*/ 2147483647 h 16"/>
              <a:gd name="T44" fmla="*/ 2147483647 w 24"/>
              <a:gd name="T45" fmla="*/ 2147483647 h 16"/>
              <a:gd name="T46" fmla="*/ 2147483647 w 24"/>
              <a:gd name="T47" fmla="*/ 2147483647 h 16"/>
              <a:gd name="T48" fmla="*/ 0 w 24"/>
              <a:gd name="T49" fmla="*/ 2147483647 h 16"/>
              <a:gd name="T50" fmla="*/ 0 w 24"/>
              <a:gd name="T51" fmla="*/ 2147483647 h 16"/>
              <a:gd name="T52" fmla="*/ 0 w 24"/>
              <a:gd name="T53" fmla="*/ 2147483647 h 16"/>
              <a:gd name="T54" fmla="*/ 2147483647 w 24"/>
              <a:gd name="T55" fmla="*/ 0 h 16"/>
              <a:gd name="T56" fmla="*/ 2147483647 w 24"/>
              <a:gd name="T57" fmla="*/ 0 h 16"/>
              <a:gd name="T58" fmla="*/ 0 w 24"/>
              <a:gd name="T59" fmla="*/ 2147483647 h 16"/>
              <a:gd name="T60" fmla="*/ 0 w 24"/>
              <a:gd name="T61" fmla="*/ 2147483647 h 16"/>
              <a:gd name="T62" fmla="*/ 2147483647 w 24"/>
              <a:gd name="T63" fmla="*/ 2147483647 h 16"/>
              <a:gd name="T64" fmla="*/ 2147483647 w 24"/>
              <a:gd name="T65" fmla="*/ 2147483647 h 16"/>
              <a:gd name="T66" fmla="*/ 2147483647 w 24"/>
              <a:gd name="T67" fmla="*/ 2147483647 h 16"/>
              <a:gd name="T68" fmla="*/ 2147483647 w 24"/>
              <a:gd name="T69" fmla="*/ 0 h 1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4"/>
              <a:gd name="T106" fmla="*/ 0 h 16"/>
              <a:gd name="T107" fmla="*/ 24 w 24"/>
              <a:gd name="T108" fmla="*/ 16 h 1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4" h="16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16" y="16"/>
                </a:lnTo>
                <a:lnTo>
                  <a:pt x="24" y="8"/>
                </a:lnTo>
                <a:lnTo>
                  <a:pt x="24" y="0"/>
                </a:lnTo>
                <a:lnTo>
                  <a:pt x="16" y="0"/>
                </a:lnTo>
                <a:lnTo>
                  <a:pt x="24" y="0"/>
                </a:lnTo>
                <a:lnTo>
                  <a:pt x="24" y="8"/>
                </a:lnTo>
                <a:lnTo>
                  <a:pt x="24" y="16"/>
                </a:lnTo>
                <a:lnTo>
                  <a:pt x="16" y="16"/>
                </a:lnTo>
                <a:lnTo>
                  <a:pt x="8" y="16"/>
                </a:lnTo>
                <a:lnTo>
                  <a:pt x="0" y="16"/>
                </a:lnTo>
                <a:lnTo>
                  <a:pt x="0" y="8"/>
                </a:lnTo>
                <a:lnTo>
                  <a:pt x="8" y="0"/>
                </a:lnTo>
                <a:lnTo>
                  <a:pt x="0" y="8"/>
                </a:lnTo>
                <a:lnTo>
                  <a:pt x="8" y="8"/>
                </a:lnTo>
                <a:lnTo>
                  <a:pt x="8" y="16"/>
                </a:lnTo>
                <a:lnTo>
                  <a:pt x="8" y="0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3" name="Freeform 11"/>
          <p:cNvSpPr>
            <a:spLocks/>
          </p:cNvSpPr>
          <p:nvPr/>
        </p:nvSpPr>
        <p:spPr bwMode="auto">
          <a:xfrm>
            <a:off x="4660900" y="2133600"/>
            <a:ext cx="63500" cy="25400"/>
          </a:xfrm>
          <a:custGeom>
            <a:avLst/>
            <a:gdLst>
              <a:gd name="T0" fmla="*/ 2147483647 w 40"/>
              <a:gd name="T1" fmla="*/ 2147483647 h 16"/>
              <a:gd name="T2" fmla="*/ 2147483647 w 40"/>
              <a:gd name="T3" fmla="*/ 2147483647 h 16"/>
              <a:gd name="T4" fmla="*/ 2147483647 w 40"/>
              <a:gd name="T5" fmla="*/ 2147483647 h 16"/>
              <a:gd name="T6" fmla="*/ 2147483647 w 40"/>
              <a:gd name="T7" fmla="*/ 2147483647 h 16"/>
              <a:gd name="T8" fmla="*/ 2147483647 w 40"/>
              <a:gd name="T9" fmla="*/ 2147483647 h 16"/>
              <a:gd name="T10" fmla="*/ 2147483647 w 40"/>
              <a:gd name="T11" fmla="*/ 2147483647 h 16"/>
              <a:gd name="T12" fmla="*/ 2147483647 w 40"/>
              <a:gd name="T13" fmla="*/ 2147483647 h 16"/>
              <a:gd name="T14" fmla="*/ 2147483647 w 40"/>
              <a:gd name="T15" fmla="*/ 2147483647 h 16"/>
              <a:gd name="T16" fmla="*/ 2147483647 w 40"/>
              <a:gd name="T17" fmla="*/ 2147483647 h 16"/>
              <a:gd name="T18" fmla="*/ 2147483647 w 40"/>
              <a:gd name="T19" fmla="*/ 2147483647 h 16"/>
              <a:gd name="T20" fmla="*/ 2147483647 w 40"/>
              <a:gd name="T21" fmla="*/ 2147483647 h 16"/>
              <a:gd name="T22" fmla="*/ 2147483647 w 40"/>
              <a:gd name="T23" fmla="*/ 2147483647 h 16"/>
              <a:gd name="T24" fmla="*/ 2147483647 w 40"/>
              <a:gd name="T25" fmla="*/ 2147483647 h 16"/>
              <a:gd name="T26" fmla="*/ 2147483647 w 40"/>
              <a:gd name="T27" fmla="*/ 2147483647 h 16"/>
              <a:gd name="T28" fmla="*/ 2147483647 w 40"/>
              <a:gd name="T29" fmla="*/ 2147483647 h 16"/>
              <a:gd name="T30" fmla="*/ 2147483647 w 40"/>
              <a:gd name="T31" fmla="*/ 2147483647 h 16"/>
              <a:gd name="T32" fmla="*/ 2147483647 w 40"/>
              <a:gd name="T33" fmla="*/ 2147483647 h 16"/>
              <a:gd name="T34" fmla="*/ 0 w 40"/>
              <a:gd name="T35" fmla="*/ 2147483647 h 16"/>
              <a:gd name="T36" fmla="*/ 0 w 40"/>
              <a:gd name="T37" fmla="*/ 2147483647 h 16"/>
              <a:gd name="T38" fmla="*/ 0 w 40"/>
              <a:gd name="T39" fmla="*/ 2147483647 h 16"/>
              <a:gd name="T40" fmla="*/ 0 w 40"/>
              <a:gd name="T41" fmla="*/ 2147483647 h 16"/>
              <a:gd name="T42" fmla="*/ 2147483647 w 40"/>
              <a:gd name="T43" fmla="*/ 2147483647 h 16"/>
              <a:gd name="T44" fmla="*/ 2147483647 w 40"/>
              <a:gd name="T45" fmla="*/ 2147483647 h 16"/>
              <a:gd name="T46" fmla="*/ 2147483647 w 40"/>
              <a:gd name="T47" fmla="*/ 2147483647 h 16"/>
              <a:gd name="T48" fmla="*/ 2147483647 w 40"/>
              <a:gd name="T49" fmla="*/ 2147483647 h 16"/>
              <a:gd name="T50" fmla="*/ 2147483647 w 40"/>
              <a:gd name="T51" fmla="*/ 2147483647 h 16"/>
              <a:gd name="T52" fmla="*/ 2147483647 w 40"/>
              <a:gd name="T53" fmla="*/ 2147483647 h 16"/>
              <a:gd name="T54" fmla="*/ 0 w 40"/>
              <a:gd name="T55" fmla="*/ 2147483647 h 16"/>
              <a:gd name="T56" fmla="*/ 0 w 40"/>
              <a:gd name="T57" fmla="*/ 2147483647 h 16"/>
              <a:gd name="T58" fmla="*/ 0 w 40"/>
              <a:gd name="T59" fmla="*/ 2147483647 h 16"/>
              <a:gd name="T60" fmla="*/ 0 w 40"/>
              <a:gd name="T61" fmla="*/ 2147483647 h 16"/>
              <a:gd name="T62" fmla="*/ 0 w 40"/>
              <a:gd name="T63" fmla="*/ 2147483647 h 16"/>
              <a:gd name="T64" fmla="*/ 0 w 40"/>
              <a:gd name="T65" fmla="*/ 2147483647 h 16"/>
              <a:gd name="T66" fmla="*/ 0 w 40"/>
              <a:gd name="T67" fmla="*/ 2147483647 h 16"/>
              <a:gd name="T68" fmla="*/ 0 w 40"/>
              <a:gd name="T69" fmla="*/ 2147483647 h 16"/>
              <a:gd name="T70" fmla="*/ 0 w 40"/>
              <a:gd name="T71" fmla="*/ 2147483647 h 16"/>
              <a:gd name="T72" fmla="*/ 0 w 40"/>
              <a:gd name="T73" fmla="*/ 0 h 16"/>
              <a:gd name="T74" fmla="*/ 0 w 40"/>
              <a:gd name="T75" fmla="*/ 0 h 16"/>
              <a:gd name="T76" fmla="*/ 2147483647 w 40"/>
              <a:gd name="T77" fmla="*/ 0 h 16"/>
              <a:gd name="T78" fmla="*/ 2147483647 w 40"/>
              <a:gd name="T79" fmla="*/ 0 h 16"/>
              <a:gd name="T80" fmla="*/ 2147483647 w 40"/>
              <a:gd name="T81" fmla="*/ 2147483647 h 16"/>
              <a:gd name="T82" fmla="*/ 2147483647 w 40"/>
              <a:gd name="T83" fmla="*/ 2147483647 h 16"/>
              <a:gd name="T84" fmla="*/ 2147483647 w 40"/>
              <a:gd name="T85" fmla="*/ 2147483647 h 16"/>
              <a:gd name="T86" fmla="*/ 2147483647 w 40"/>
              <a:gd name="T87" fmla="*/ 2147483647 h 16"/>
              <a:gd name="T88" fmla="*/ 2147483647 w 40"/>
              <a:gd name="T89" fmla="*/ 2147483647 h 16"/>
              <a:gd name="T90" fmla="*/ 2147483647 w 40"/>
              <a:gd name="T91" fmla="*/ 2147483647 h 16"/>
              <a:gd name="T92" fmla="*/ 2147483647 w 40"/>
              <a:gd name="T93" fmla="*/ 2147483647 h 16"/>
              <a:gd name="T94" fmla="*/ 2147483647 w 40"/>
              <a:gd name="T95" fmla="*/ 2147483647 h 16"/>
              <a:gd name="T96" fmla="*/ 2147483647 w 40"/>
              <a:gd name="T97" fmla="*/ 2147483647 h 16"/>
              <a:gd name="T98" fmla="*/ 2147483647 w 40"/>
              <a:gd name="T99" fmla="*/ 2147483647 h 16"/>
              <a:gd name="T100" fmla="*/ 2147483647 w 40"/>
              <a:gd name="T101" fmla="*/ 2147483647 h 16"/>
              <a:gd name="T102" fmla="*/ 2147483647 w 40"/>
              <a:gd name="T103" fmla="*/ 2147483647 h 16"/>
              <a:gd name="T104" fmla="*/ 2147483647 w 40"/>
              <a:gd name="T105" fmla="*/ 2147483647 h 16"/>
              <a:gd name="T106" fmla="*/ 2147483647 w 40"/>
              <a:gd name="T107" fmla="*/ 2147483647 h 16"/>
              <a:gd name="T108" fmla="*/ 2147483647 w 40"/>
              <a:gd name="T109" fmla="*/ 2147483647 h 16"/>
              <a:gd name="T110" fmla="*/ 2147483647 w 40"/>
              <a:gd name="T111" fmla="*/ 2147483647 h 16"/>
              <a:gd name="T112" fmla="*/ 2147483647 w 40"/>
              <a:gd name="T113" fmla="*/ 2147483647 h 16"/>
              <a:gd name="T114" fmla="*/ 0 w 40"/>
              <a:gd name="T115" fmla="*/ 2147483647 h 16"/>
              <a:gd name="T116" fmla="*/ 0 w 40"/>
              <a:gd name="T117" fmla="*/ 2147483647 h 16"/>
              <a:gd name="T118" fmla="*/ 0 w 40"/>
              <a:gd name="T119" fmla="*/ 2147483647 h 16"/>
              <a:gd name="T120" fmla="*/ 0 w 40"/>
              <a:gd name="T121" fmla="*/ 2147483647 h 16"/>
              <a:gd name="T122" fmla="*/ 0 w 40"/>
              <a:gd name="T123" fmla="*/ 2147483647 h 16"/>
              <a:gd name="T124" fmla="*/ 2147483647 w 40"/>
              <a:gd name="T125" fmla="*/ 2147483647 h 1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40"/>
              <a:gd name="T190" fmla="*/ 0 h 16"/>
              <a:gd name="T191" fmla="*/ 40 w 40"/>
              <a:gd name="T192" fmla="*/ 16 h 1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40" h="16">
                <a:moveTo>
                  <a:pt x="16" y="16"/>
                </a:moveTo>
                <a:lnTo>
                  <a:pt x="16" y="16"/>
                </a:lnTo>
                <a:lnTo>
                  <a:pt x="24" y="16"/>
                </a:lnTo>
                <a:lnTo>
                  <a:pt x="24" y="8"/>
                </a:lnTo>
                <a:lnTo>
                  <a:pt x="16" y="8"/>
                </a:lnTo>
                <a:lnTo>
                  <a:pt x="8" y="8"/>
                </a:lnTo>
                <a:lnTo>
                  <a:pt x="0" y="8"/>
                </a:lnTo>
                <a:lnTo>
                  <a:pt x="0" y="16"/>
                </a:lnTo>
                <a:lnTo>
                  <a:pt x="8" y="16"/>
                </a:lnTo>
                <a:lnTo>
                  <a:pt x="16" y="16"/>
                </a:lnTo>
                <a:lnTo>
                  <a:pt x="0" y="8"/>
                </a:lnTo>
                <a:lnTo>
                  <a:pt x="0" y="0"/>
                </a:lnTo>
                <a:lnTo>
                  <a:pt x="40" y="0"/>
                </a:lnTo>
                <a:lnTo>
                  <a:pt x="40" y="8"/>
                </a:lnTo>
                <a:lnTo>
                  <a:pt x="24" y="8"/>
                </a:lnTo>
                <a:lnTo>
                  <a:pt x="24" y="16"/>
                </a:lnTo>
                <a:lnTo>
                  <a:pt x="16" y="16"/>
                </a:lnTo>
                <a:lnTo>
                  <a:pt x="8" y="16"/>
                </a:lnTo>
                <a:lnTo>
                  <a:pt x="0" y="16"/>
                </a:lnTo>
                <a:lnTo>
                  <a:pt x="0" y="8"/>
                </a:lnTo>
                <a:lnTo>
                  <a:pt x="16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4" name="Freeform 12"/>
          <p:cNvSpPr>
            <a:spLocks/>
          </p:cNvSpPr>
          <p:nvPr/>
        </p:nvSpPr>
        <p:spPr bwMode="auto">
          <a:xfrm>
            <a:off x="4660900" y="2108200"/>
            <a:ext cx="38100" cy="25400"/>
          </a:xfrm>
          <a:custGeom>
            <a:avLst/>
            <a:gdLst>
              <a:gd name="T0" fmla="*/ 0 w 24"/>
              <a:gd name="T1" fmla="*/ 2147483647 h 16"/>
              <a:gd name="T2" fmla="*/ 2147483647 w 24"/>
              <a:gd name="T3" fmla="*/ 2147483647 h 16"/>
              <a:gd name="T4" fmla="*/ 2147483647 w 24"/>
              <a:gd name="T5" fmla="*/ 2147483647 h 16"/>
              <a:gd name="T6" fmla="*/ 2147483647 w 24"/>
              <a:gd name="T7" fmla="*/ 2147483647 h 16"/>
              <a:gd name="T8" fmla="*/ 2147483647 w 24"/>
              <a:gd name="T9" fmla="*/ 2147483647 h 16"/>
              <a:gd name="T10" fmla="*/ 2147483647 w 24"/>
              <a:gd name="T11" fmla="*/ 2147483647 h 16"/>
              <a:gd name="T12" fmla="*/ 2147483647 w 24"/>
              <a:gd name="T13" fmla="*/ 2147483647 h 16"/>
              <a:gd name="T14" fmla="*/ 2147483647 w 24"/>
              <a:gd name="T15" fmla="*/ 2147483647 h 16"/>
              <a:gd name="T16" fmla="*/ 2147483647 w 24"/>
              <a:gd name="T17" fmla="*/ 2147483647 h 16"/>
              <a:gd name="T18" fmla="*/ 2147483647 w 24"/>
              <a:gd name="T19" fmla="*/ 0 h 16"/>
              <a:gd name="T20" fmla="*/ 2147483647 w 24"/>
              <a:gd name="T21" fmla="*/ 0 h 16"/>
              <a:gd name="T22" fmla="*/ 2147483647 w 24"/>
              <a:gd name="T23" fmla="*/ 0 h 16"/>
              <a:gd name="T24" fmla="*/ 2147483647 w 24"/>
              <a:gd name="T25" fmla="*/ 0 h 16"/>
              <a:gd name="T26" fmla="*/ 2147483647 w 24"/>
              <a:gd name="T27" fmla="*/ 0 h 16"/>
              <a:gd name="T28" fmla="*/ 2147483647 w 24"/>
              <a:gd name="T29" fmla="*/ 0 h 16"/>
              <a:gd name="T30" fmla="*/ 0 w 24"/>
              <a:gd name="T31" fmla="*/ 0 h 16"/>
              <a:gd name="T32" fmla="*/ 0 w 24"/>
              <a:gd name="T33" fmla="*/ 0 h 16"/>
              <a:gd name="T34" fmla="*/ 0 w 24"/>
              <a:gd name="T35" fmla="*/ 0 h 16"/>
              <a:gd name="T36" fmla="*/ 0 w 24"/>
              <a:gd name="T37" fmla="*/ 0 h 16"/>
              <a:gd name="T38" fmla="*/ 2147483647 w 24"/>
              <a:gd name="T39" fmla="*/ 0 h 16"/>
              <a:gd name="T40" fmla="*/ 2147483647 w 24"/>
              <a:gd name="T41" fmla="*/ 0 h 16"/>
              <a:gd name="T42" fmla="*/ 2147483647 w 24"/>
              <a:gd name="T43" fmla="*/ 0 h 16"/>
              <a:gd name="T44" fmla="*/ 2147483647 w 24"/>
              <a:gd name="T45" fmla="*/ 0 h 16"/>
              <a:gd name="T46" fmla="*/ 2147483647 w 24"/>
              <a:gd name="T47" fmla="*/ 0 h 16"/>
              <a:gd name="T48" fmla="*/ 2147483647 w 24"/>
              <a:gd name="T49" fmla="*/ 0 h 16"/>
              <a:gd name="T50" fmla="*/ 2147483647 w 24"/>
              <a:gd name="T51" fmla="*/ 0 h 16"/>
              <a:gd name="T52" fmla="*/ 2147483647 w 24"/>
              <a:gd name="T53" fmla="*/ 0 h 16"/>
              <a:gd name="T54" fmla="*/ 2147483647 w 24"/>
              <a:gd name="T55" fmla="*/ 0 h 16"/>
              <a:gd name="T56" fmla="*/ 2147483647 w 24"/>
              <a:gd name="T57" fmla="*/ 0 h 16"/>
              <a:gd name="T58" fmla="*/ 2147483647 w 24"/>
              <a:gd name="T59" fmla="*/ 2147483647 h 16"/>
              <a:gd name="T60" fmla="*/ 2147483647 w 24"/>
              <a:gd name="T61" fmla="*/ 2147483647 h 16"/>
              <a:gd name="T62" fmla="*/ 2147483647 w 24"/>
              <a:gd name="T63" fmla="*/ 2147483647 h 16"/>
              <a:gd name="T64" fmla="*/ 2147483647 w 24"/>
              <a:gd name="T65" fmla="*/ 2147483647 h 16"/>
              <a:gd name="T66" fmla="*/ 2147483647 w 24"/>
              <a:gd name="T67" fmla="*/ 2147483647 h 16"/>
              <a:gd name="T68" fmla="*/ 2147483647 w 24"/>
              <a:gd name="T69" fmla="*/ 2147483647 h 16"/>
              <a:gd name="T70" fmla="*/ 2147483647 w 24"/>
              <a:gd name="T71" fmla="*/ 2147483647 h 16"/>
              <a:gd name="T72" fmla="*/ 2147483647 w 24"/>
              <a:gd name="T73" fmla="*/ 2147483647 h 16"/>
              <a:gd name="T74" fmla="*/ 0 w 24"/>
              <a:gd name="T75" fmla="*/ 2147483647 h 16"/>
              <a:gd name="T76" fmla="*/ 0 w 24"/>
              <a:gd name="T77" fmla="*/ 2147483647 h 16"/>
              <a:gd name="T78" fmla="*/ 0 w 24"/>
              <a:gd name="T79" fmla="*/ 2147483647 h 1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4"/>
              <a:gd name="T121" fmla="*/ 0 h 16"/>
              <a:gd name="T122" fmla="*/ 24 w 24"/>
              <a:gd name="T123" fmla="*/ 16 h 1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4" h="16">
                <a:moveTo>
                  <a:pt x="0" y="8"/>
                </a:moveTo>
                <a:lnTo>
                  <a:pt x="16" y="8"/>
                </a:lnTo>
                <a:lnTo>
                  <a:pt x="24" y="8"/>
                </a:lnTo>
                <a:lnTo>
                  <a:pt x="24" y="0"/>
                </a:lnTo>
                <a:lnTo>
                  <a:pt x="16" y="0"/>
                </a:lnTo>
                <a:lnTo>
                  <a:pt x="0" y="0"/>
                </a:lnTo>
                <a:lnTo>
                  <a:pt x="24" y="0"/>
                </a:lnTo>
                <a:lnTo>
                  <a:pt x="24" y="8"/>
                </a:lnTo>
                <a:lnTo>
                  <a:pt x="24" y="16"/>
                </a:lnTo>
                <a:lnTo>
                  <a:pt x="16" y="16"/>
                </a:lnTo>
                <a:lnTo>
                  <a:pt x="0" y="16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5" name="Freeform 13"/>
          <p:cNvSpPr>
            <a:spLocks/>
          </p:cNvSpPr>
          <p:nvPr/>
        </p:nvSpPr>
        <p:spPr bwMode="auto">
          <a:xfrm>
            <a:off x="4660900" y="2070100"/>
            <a:ext cx="38100" cy="25400"/>
          </a:xfrm>
          <a:custGeom>
            <a:avLst/>
            <a:gdLst>
              <a:gd name="T0" fmla="*/ 0 w 24"/>
              <a:gd name="T1" fmla="*/ 2147483647 h 16"/>
              <a:gd name="T2" fmla="*/ 0 w 24"/>
              <a:gd name="T3" fmla="*/ 0 h 16"/>
              <a:gd name="T4" fmla="*/ 0 w 24"/>
              <a:gd name="T5" fmla="*/ 0 h 16"/>
              <a:gd name="T6" fmla="*/ 0 w 24"/>
              <a:gd name="T7" fmla="*/ 0 h 16"/>
              <a:gd name="T8" fmla="*/ 2147483647 w 24"/>
              <a:gd name="T9" fmla="*/ 0 h 16"/>
              <a:gd name="T10" fmla="*/ 2147483647 w 24"/>
              <a:gd name="T11" fmla="*/ 0 h 16"/>
              <a:gd name="T12" fmla="*/ 2147483647 w 24"/>
              <a:gd name="T13" fmla="*/ 0 h 16"/>
              <a:gd name="T14" fmla="*/ 2147483647 w 24"/>
              <a:gd name="T15" fmla="*/ 2147483647 h 16"/>
              <a:gd name="T16" fmla="*/ 2147483647 w 24"/>
              <a:gd name="T17" fmla="*/ 2147483647 h 16"/>
              <a:gd name="T18" fmla="*/ 2147483647 w 24"/>
              <a:gd name="T19" fmla="*/ 2147483647 h 16"/>
              <a:gd name="T20" fmla="*/ 2147483647 w 24"/>
              <a:gd name="T21" fmla="*/ 2147483647 h 16"/>
              <a:gd name="T22" fmla="*/ 2147483647 w 24"/>
              <a:gd name="T23" fmla="*/ 0 h 16"/>
              <a:gd name="T24" fmla="*/ 2147483647 w 24"/>
              <a:gd name="T25" fmla="*/ 0 h 16"/>
              <a:gd name="T26" fmla="*/ 2147483647 w 24"/>
              <a:gd name="T27" fmla="*/ 0 h 16"/>
              <a:gd name="T28" fmla="*/ 2147483647 w 24"/>
              <a:gd name="T29" fmla="*/ 0 h 16"/>
              <a:gd name="T30" fmla="*/ 2147483647 w 24"/>
              <a:gd name="T31" fmla="*/ 0 h 16"/>
              <a:gd name="T32" fmla="*/ 2147483647 w 24"/>
              <a:gd name="T33" fmla="*/ 0 h 16"/>
              <a:gd name="T34" fmla="*/ 2147483647 w 24"/>
              <a:gd name="T35" fmla="*/ 0 h 16"/>
              <a:gd name="T36" fmla="*/ 2147483647 w 24"/>
              <a:gd name="T37" fmla="*/ 2147483647 h 16"/>
              <a:gd name="T38" fmla="*/ 2147483647 w 24"/>
              <a:gd name="T39" fmla="*/ 2147483647 h 16"/>
              <a:gd name="T40" fmla="*/ 2147483647 w 24"/>
              <a:gd name="T41" fmla="*/ 2147483647 h 16"/>
              <a:gd name="T42" fmla="*/ 2147483647 w 24"/>
              <a:gd name="T43" fmla="*/ 2147483647 h 16"/>
              <a:gd name="T44" fmla="*/ 2147483647 w 24"/>
              <a:gd name="T45" fmla="*/ 2147483647 h 16"/>
              <a:gd name="T46" fmla="*/ 2147483647 w 24"/>
              <a:gd name="T47" fmla="*/ 2147483647 h 16"/>
              <a:gd name="T48" fmla="*/ 0 w 24"/>
              <a:gd name="T49" fmla="*/ 2147483647 h 16"/>
              <a:gd name="T50" fmla="*/ 0 w 24"/>
              <a:gd name="T51" fmla="*/ 2147483647 h 16"/>
              <a:gd name="T52" fmla="*/ 0 w 24"/>
              <a:gd name="T53" fmla="*/ 2147483647 h 16"/>
              <a:gd name="T54" fmla="*/ 2147483647 w 24"/>
              <a:gd name="T55" fmla="*/ 0 h 16"/>
              <a:gd name="T56" fmla="*/ 2147483647 w 24"/>
              <a:gd name="T57" fmla="*/ 0 h 16"/>
              <a:gd name="T58" fmla="*/ 0 w 24"/>
              <a:gd name="T59" fmla="*/ 0 h 16"/>
              <a:gd name="T60" fmla="*/ 0 w 24"/>
              <a:gd name="T61" fmla="*/ 2147483647 h 16"/>
              <a:gd name="T62" fmla="*/ 2147483647 w 24"/>
              <a:gd name="T63" fmla="*/ 2147483647 h 16"/>
              <a:gd name="T64" fmla="*/ 2147483647 w 24"/>
              <a:gd name="T65" fmla="*/ 2147483647 h 16"/>
              <a:gd name="T66" fmla="*/ 2147483647 w 24"/>
              <a:gd name="T67" fmla="*/ 2147483647 h 16"/>
              <a:gd name="T68" fmla="*/ 2147483647 w 24"/>
              <a:gd name="T69" fmla="*/ 0 h 1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4"/>
              <a:gd name="T106" fmla="*/ 0 h 16"/>
              <a:gd name="T107" fmla="*/ 24 w 24"/>
              <a:gd name="T108" fmla="*/ 16 h 1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4" h="16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16" y="16"/>
                </a:lnTo>
                <a:lnTo>
                  <a:pt x="16" y="8"/>
                </a:lnTo>
                <a:lnTo>
                  <a:pt x="24" y="8"/>
                </a:lnTo>
                <a:lnTo>
                  <a:pt x="24" y="0"/>
                </a:lnTo>
                <a:lnTo>
                  <a:pt x="16" y="0"/>
                </a:lnTo>
                <a:lnTo>
                  <a:pt x="24" y="0"/>
                </a:lnTo>
                <a:lnTo>
                  <a:pt x="24" y="8"/>
                </a:lnTo>
                <a:lnTo>
                  <a:pt x="24" y="16"/>
                </a:lnTo>
                <a:lnTo>
                  <a:pt x="16" y="16"/>
                </a:lnTo>
                <a:lnTo>
                  <a:pt x="8" y="16"/>
                </a:lnTo>
                <a:lnTo>
                  <a:pt x="0" y="16"/>
                </a:lnTo>
                <a:lnTo>
                  <a:pt x="0" y="8"/>
                </a:lnTo>
                <a:lnTo>
                  <a:pt x="8" y="0"/>
                </a:lnTo>
                <a:lnTo>
                  <a:pt x="0" y="0"/>
                </a:lnTo>
                <a:lnTo>
                  <a:pt x="0" y="8"/>
                </a:lnTo>
                <a:lnTo>
                  <a:pt x="8" y="8"/>
                </a:lnTo>
                <a:lnTo>
                  <a:pt x="8" y="16"/>
                </a:lnTo>
                <a:lnTo>
                  <a:pt x="8" y="0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6" name="Freeform 14"/>
          <p:cNvSpPr>
            <a:spLocks/>
          </p:cNvSpPr>
          <p:nvPr/>
        </p:nvSpPr>
        <p:spPr bwMode="auto">
          <a:xfrm>
            <a:off x="4660900" y="2032000"/>
            <a:ext cx="38100" cy="25400"/>
          </a:xfrm>
          <a:custGeom>
            <a:avLst/>
            <a:gdLst>
              <a:gd name="T0" fmla="*/ 0 w 24"/>
              <a:gd name="T1" fmla="*/ 2147483647 h 16"/>
              <a:gd name="T2" fmla="*/ 0 w 24"/>
              <a:gd name="T3" fmla="*/ 2147483647 h 16"/>
              <a:gd name="T4" fmla="*/ 0 w 24"/>
              <a:gd name="T5" fmla="*/ 2147483647 h 16"/>
              <a:gd name="T6" fmla="*/ 0 w 24"/>
              <a:gd name="T7" fmla="*/ 2147483647 h 16"/>
              <a:gd name="T8" fmla="*/ 0 w 24"/>
              <a:gd name="T9" fmla="*/ 2147483647 h 16"/>
              <a:gd name="T10" fmla="*/ 0 w 24"/>
              <a:gd name="T11" fmla="*/ 2147483647 h 16"/>
              <a:gd name="T12" fmla="*/ 0 w 24"/>
              <a:gd name="T13" fmla="*/ 2147483647 h 16"/>
              <a:gd name="T14" fmla="*/ 0 w 24"/>
              <a:gd name="T15" fmla="*/ 2147483647 h 16"/>
              <a:gd name="T16" fmla="*/ 0 w 24"/>
              <a:gd name="T17" fmla="*/ 2147483647 h 16"/>
              <a:gd name="T18" fmla="*/ 0 w 24"/>
              <a:gd name="T19" fmla="*/ 2147483647 h 16"/>
              <a:gd name="T20" fmla="*/ 0 w 24"/>
              <a:gd name="T21" fmla="*/ 2147483647 h 16"/>
              <a:gd name="T22" fmla="*/ 0 w 24"/>
              <a:gd name="T23" fmla="*/ 0 h 16"/>
              <a:gd name="T24" fmla="*/ 0 w 24"/>
              <a:gd name="T25" fmla="*/ 0 h 16"/>
              <a:gd name="T26" fmla="*/ 0 w 24"/>
              <a:gd name="T27" fmla="*/ 0 h 16"/>
              <a:gd name="T28" fmla="*/ 2147483647 w 24"/>
              <a:gd name="T29" fmla="*/ 0 h 16"/>
              <a:gd name="T30" fmla="*/ 2147483647 w 24"/>
              <a:gd name="T31" fmla="*/ 0 h 16"/>
              <a:gd name="T32" fmla="*/ 2147483647 w 24"/>
              <a:gd name="T33" fmla="*/ 0 h 16"/>
              <a:gd name="T34" fmla="*/ 2147483647 w 24"/>
              <a:gd name="T35" fmla="*/ 0 h 16"/>
              <a:gd name="T36" fmla="*/ 2147483647 w 24"/>
              <a:gd name="T37" fmla="*/ 0 h 16"/>
              <a:gd name="T38" fmla="*/ 2147483647 w 24"/>
              <a:gd name="T39" fmla="*/ 0 h 16"/>
              <a:gd name="T40" fmla="*/ 2147483647 w 24"/>
              <a:gd name="T41" fmla="*/ 0 h 16"/>
              <a:gd name="T42" fmla="*/ 2147483647 w 24"/>
              <a:gd name="T43" fmla="*/ 0 h 16"/>
              <a:gd name="T44" fmla="*/ 2147483647 w 24"/>
              <a:gd name="T45" fmla="*/ 0 h 16"/>
              <a:gd name="T46" fmla="*/ 2147483647 w 24"/>
              <a:gd name="T47" fmla="*/ 2147483647 h 16"/>
              <a:gd name="T48" fmla="*/ 2147483647 w 24"/>
              <a:gd name="T49" fmla="*/ 2147483647 h 16"/>
              <a:gd name="T50" fmla="*/ 2147483647 w 24"/>
              <a:gd name="T51" fmla="*/ 2147483647 h 16"/>
              <a:gd name="T52" fmla="*/ 0 w 24"/>
              <a:gd name="T53" fmla="*/ 2147483647 h 16"/>
              <a:gd name="T54" fmla="*/ 0 w 24"/>
              <a:gd name="T55" fmla="*/ 2147483647 h 16"/>
              <a:gd name="T56" fmla="*/ 0 w 24"/>
              <a:gd name="T57" fmla="*/ 2147483647 h 16"/>
              <a:gd name="T58" fmla="*/ 0 w 24"/>
              <a:gd name="T59" fmla="*/ 2147483647 h 16"/>
              <a:gd name="T60" fmla="*/ 0 w 24"/>
              <a:gd name="T61" fmla="*/ 2147483647 h 16"/>
              <a:gd name="T62" fmla="*/ 0 w 24"/>
              <a:gd name="T63" fmla="*/ 2147483647 h 16"/>
              <a:gd name="T64" fmla="*/ 0 w 24"/>
              <a:gd name="T65" fmla="*/ 2147483647 h 16"/>
              <a:gd name="T66" fmla="*/ 2147483647 w 24"/>
              <a:gd name="T67" fmla="*/ 2147483647 h 16"/>
              <a:gd name="T68" fmla="*/ 2147483647 w 24"/>
              <a:gd name="T69" fmla="*/ 2147483647 h 16"/>
              <a:gd name="T70" fmla="*/ 2147483647 w 24"/>
              <a:gd name="T71" fmla="*/ 2147483647 h 16"/>
              <a:gd name="T72" fmla="*/ 2147483647 w 24"/>
              <a:gd name="T73" fmla="*/ 2147483647 h 16"/>
              <a:gd name="T74" fmla="*/ 2147483647 w 24"/>
              <a:gd name="T75" fmla="*/ 2147483647 h 16"/>
              <a:gd name="T76" fmla="*/ 2147483647 w 24"/>
              <a:gd name="T77" fmla="*/ 2147483647 h 16"/>
              <a:gd name="T78" fmla="*/ 2147483647 w 24"/>
              <a:gd name="T79" fmla="*/ 2147483647 h 16"/>
              <a:gd name="T80" fmla="*/ 2147483647 w 24"/>
              <a:gd name="T81" fmla="*/ 2147483647 h 16"/>
              <a:gd name="T82" fmla="*/ 2147483647 w 24"/>
              <a:gd name="T83" fmla="*/ 2147483647 h 16"/>
              <a:gd name="T84" fmla="*/ 2147483647 w 24"/>
              <a:gd name="T85" fmla="*/ 2147483647 h 16"/>
              <a:gd name="T86" fmla="*/ 2147483647 w 24"/>
              <a:gd name="T87" fmla="*/ 2147483647 h 16"/>
              <a:gd name="T88" fmla="*/ 2147483647 w 24"/>
              <a:gd name="T89" fmla="*/ 2147483647 h 16"/>
              <a:gd name="T90" fmla="*/ 0 w 24"/>
              <a:gd name="T91" fmla="*/ 2147483647 h 1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4"/>
              <a:gd name="T139" fmla="*/ 0 h 16"/>
              <a:gd name="T140" fmla="*/ 24 w 24"/>
              <a:gd name="T141" fmla="*/ 16 h 1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4" h="16">
                <a:moveTo>
                  <a:pt x="0" y="16"/>
                </a:moveTo>
                <a:lnTo>
                  <a:pt x="0" y="16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24" y="0"/>
                </a:lnTo>
                <a:lnTo>
                  <a:pt x="8" y="0"/>
                </a:lnTo>
                <a:lnTo>
                  <a:pt x="8" y="8"/>
                </a:lnTo>
                <a:lnTo>
                  <a:pt x="0" y="8"/>
                </a:lnTo>
                <a:lnTo>
                  <a:pt x="8" y="16"/>
                </a:lnTo>
                <a:lnTo>
                  <a:pt x="16" y="16"/>
                </a:lnTo>
                <a:lnTo>
                  <a:pt x="24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7" name="Freeform 15"/>
          <p:cNvSpPr>
            <a:spLocks/>
          </p:cNvSpPr>
          <p:nvPr/>
        </p:nvSpPr>
        <p:spPr bwMode="auto">
          <a:xfrm>
            <a:off x="4660900" y="1993900"/>
            <a:ext cx="38100" cy="38100"/>
          </a:xfrm>
          <a:custGeom>
            <a:avLst/>
            <a:gdLst>
              <a:gd name="T0" fmla="*/ 0 w 24"/>
              <a:gd name="T1" fmla="*/ 2147483647 h 24"/>
              <a:gd name="T2" fmla="*/ 0 w 24"/>
              <a:gd name="T3" fmla="*/ 2147483647 h 24"/>
              <a:gd name="T4" fmla="*/ 0 w 24"/>
              <a:gd name="T5" fmla="*/ 2147483647 h 24"/>
              <a:gd name="T6" fmla="*/ 0 w 24"/>
              <a:gd name="T7" fmla="*/ 2147483647 h 24"/>
              <a:gd name="T8" fmla="*/ 0 w 24"/>
              <a:gd name="T9" fmla="*/ 2147483647 h 24"/>
              <a:gd name="T10" fmla="*/ 2147483647 w 24"/>
              <a:gd name="T11" fmla="*/ 0 h 24"/>
              <a:gd name="T12" fmla="*/ 2147483647 w 24"/>
              <a:gd name="T13" fmla="*/ 0 h 24"/>
              <a:gd name="T14" fmla="*/ 2147483647 w 24"/>
              <a:gd name="T15" fmla="*/ 2147483647 h 24"/>
              <a:gd name="T16" fmla="*/ 2147483647 w 24"/>
              <a:gd name="T17" fmla="*/ 2147483647 h 24"/>
              <a:gd name="T18" fmla="*/ 2147483647 w 24"/>
              <a:gd name="T19" fmla="*/ 2147483647 h 24"/>
              <a:gd name="T20" fmla="*/ 2147483647 w 24"/>
              <a:gd name="T21" fmla="*/ 2147483647 h 24"/>
              <a:gd name="T22" fmla="*/ 2147483647 w 24"/>
              <a:gd name="T23" fmla="*/ 2147483647 h 24"/>
              <a:gd name="T24" fmla="*/ 0 w 24"/>
              <a:gd name="T25" fmla="*/ 2147483647 h 24"/>
              <a:gd name="T26" fmla="*/ 0 w 24"/>
              <a:gd name="T27" fmla="*/ 2147483647 h 24"/>
              <a:gd name="T28" fmla="*/ 0 w 24"/>
              <a:gd name="T29" fmla="*/ 2147483647 h 24"/>
              <a:gd name="T30" fmla="*/ 0 w 24"/>
              <a:gd name="T31" fmla="*/ 2147483647 h 24"/>
              <a:gd name="T32" fmla="*/ 2147483647 w 24"/>
              <a:gd name="T33" fmla="*/ 2147483647 h 24"/>
              <a:gd name="T34" fmla="*/ 2147483647 w 24"/>
              <a:gd name="T35" fmla="*/ 2147483647 h 24"/>
              <a:gd name="T36" fmla="*/ 2147483647 w 24"/>
              <a:gd name="T37" fmla="*/ 2147483647 h 24"/>
              <a:gd name="T38" fmla="*/ 2147483647 w 24"/>
              <a:gd name="T39" fmla="*/ 2147483647 h 24"/>
              <a:gd name="T40" fmla="*/ 2147483647 w 24"/>
              <a:gd name="T41" fmla="*/ 2147483647 h 24"/>
              <a:gd name="T42" fmla="*/ 2147483647 w 24"/>
              <a:gd name="T43" fmla="*/ 2147483647 h 24"/>
              <a:gd name="T44" fmla="*/ 2147483647 w 24"/>
              <a:gd name="T45" fmla="*/ 2147483647 h 24"/>
              <a:gd name="T46" fmla="*/ 2147483647 w 24"/>
              <a:gd name="T47" fmla="*/ 2147483647 h 24"/>
              <a:gd name="T48" fmla="*/ 2147483647 w 24"/>
              <a:gd name="T49" fmla="*/ 2147483647 h 24"/>
              <a:gd name="T50" fmla="*/ 2147483647 w 24"/>
              <a:gd name="T51" fmla="*/ 2147483647 h 24"/>
              <a:gd name="T52" fmla="*/ 2147483647 w 24"/>
              <a:gd name="T53" fmla="*/ 2147483647 h 24"/>
              <a:gd name="T54" fmla="*/ 2147483647 w 24"/>
              <a:gd name="T55" fmla="*/ 2147483647 h 24"/>
              <a:gd name="T56" fmla="*/ 2147483647 w 24"/>
              <a:gd name="T57" fmla="*/ 2147483647 h 24"/>
              <a:gd name="T58" fmla="*/ 2147483647 w 24"/>
              <a:gd name="T59" fmla="*/ 2147483647 h 24"/>
              <a:gd name="T60" fmla="*/ 2147483647 w 24"/>
              <a:gd name="T61" fmla="*/ 2147483647 h 24"/>
              <a:gd name="T62" fmla="*/ 2147483647 w 24"/>
              <a:gd name="T63" fmla="*/ 2147483647 h 24"/>
              <a:gd name="T64" fmla="*/ 2147483647 w 24"/>
              <a:gd name="T65" fmla="*/ 2147483647 h 24"/>
              <a:gd name="T66" fmla="*/ 2147483647 w 24"/>
              <a:gd name="T67" fmla="*/ 0 h 24"/>
              <a:gd name="T68" fmla="*/ 2147483647 w 24"/>
              <a:gd name="T69" fmla="*/ 0 h 24"/>
              <a:gd name="T70" fmla="*/ 2147483647 w 24"/>
              <a:gd name="T71" fmla="*/ 2147483647 h 24"/>
              <a:gd name="T72" fmla="*/ 2147483647 w 24"/>
              <a:gd name="T73" fmla="*/ 2147483647 h 24"/>
              <a:gd name="T74" fmla="*/ 2147483647 w 24"/>
              <a:gd name="T75" fmla="*/ 2147483647 h 24"/>
              <a:gd name="T76" fmla="*/ 2147483647 w 24"/>
              <a:gd name="T77" fmla="*/ 2147483647 h 24"/>
              <a:gd name="T78" fmla="*/ 2147483647 w 24"/>
              <a:gd name="T79" fmla="*/ 2147483647 h 24"/>
              <a:gd name="T80" fmla="*/ 2147483647 w 24"/>
              <a:gd name="T81" fmla="*/ 2147483647 h 24"/>
              <a:gd name="T82" fmla="*/ 2147483647 w 24"/>
              <a:gd name="T83" fmla="*/ 2147483647 h 24"/>
              <a:gd name="T84" fmla="*/ 2147483647 w 24"/>
              <a:gd name="T85" fmla="*/ 2147483647 h 24"/>
              <a:gd name="T86" fmla="*/ 2147483647 w 24"/>
              <a:gd name="T87" fmla="*/ 2147483647 h 24"/>
              <a:gd name="T88" fmla="*/ 2147483647 w 24"/>
              <a:gd name="T89" fmla="*/ 2147483647 h 24"/>
              <a:gd name="T90" fmla="*/ 2147483647 w 24"/>
              <a:gd name="T91" fmla="*/ 2147483647 h 24"/>
              <a:gd name="T92" fmla="*/ 2147483647 w 24"/>
              <a:gd name="T93" fmla="*/ 2147483647 h 24"/>
              <a:gd name="T94" fmla="*/ 2147483647 w 24"/>
              <a:gd name="T95" fmla="*/ 2147483647 h 24"/>
              <a:gd name="T96" fmla="*/ 0 w 24"/>
              <a:gd name="T97" fmla="*/ 2147483647 h 24"/>
              <a:gd name="T98" fmla="*/ 0 w 24"/>
              <a:gd name="T99" fmla="*/ 2147483647 h 24"/>
              <a:gd name="T100" fmla="*/ 0 w 24"/>
              <a:gd name="T101" fmla="*/ 2147483647 h 24"/>
              <a:gd name="T102" fmla="*/ 0 w 24"/>
              <a:gd name="T103" fmla="*/ 2147483647 h 2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4"/>
              <a:gd name="T157" fmla="*/ 0 h 24"/>
              <a:gd name="T158" fmla="*/ 24 w 24"/>
              <a:gd name="T159" fmla="*/ 24 h 2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4" h="24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8" y="8"/>
                </a:lnTo>
                <a:lnTo>
                  <a:pt x="0" y="8"/>
                </a:lnTo>
                <a:lnTo>
                  <a:pt x="0" y="16"/>
                </a:lnTo>
                <a:lnTo>
                  <a:pt x="8" y="16"/>
                </a:lnTo>
                <a:lnTo>
                  <a:pt x="16" y="16"/>
                </a:lnTo>
                <a:lnTo>
                  <a:pt x="24" y="16"/>
                </a:lnTo>
                <a:lnTo>
                  <a:pt x="24" y="8"/>
                </a:lnTo>
                <a:lnTo>
                  <a:pt x="16" y="8"/>
                </a:lnTo>
                <a:lnTo>
                  <a:pt x="16" y="0"/>
                </a:lnTo>
                <a:lnTo>
                  <a:pt x="24" y="8"/>
                </a:lnTo>
                <a:lnTo>
                  <a:pt x="24" y="16"/>
                </a:lnTo>
                <a:lnTo>
                  <a:pt x="16" y="24"/>
                </a:lnTo>
                <a:lnTo>
                  <a:pt x="8" y="24"/>
                </a:lnTo>
                <a:lnTo>
                  <a:pt x="0" y="16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4660900" y="1968500"/>
            <a:ext cx="63500" cy="25400"/>
          </a:xfrm>
          <a:custGeom>
            <a:avLst/>
            <a:gdLst>
              <a:gd name="T0" fmla="*/ 0 w 40"/>
              <a:gd name="T1" fmla="*/ 0 h 16"/>
              <a:gd name="T2" fmla="*/ 0 w 40"/>
              <a:gd name="T3" fmla="*/ 0 h 16"/>
              <a:gd name="T4" fmla="*/ 0 w 40"/>
              <a:gd name="T5" fmla="*/ 0 h 16"/>
              <a:gd name="T6" fmla="*/ 0 w 40"/>
              <a:gd name="T7" fmla="*/ 0 h 16"/>
              <a:gd name="T8" fmla="*/ 2147483647 w 40"/>
              <a:gd name="T9" fmla="*/ 0 h 16"/>
              <a:gd name="T10" fmla="*/ 2147483647 w 40"/>
              <a:gd name="T11" fmla="*/ 0 h 16"/>
              <a:gd name="T12" fmla="*/ 2147483647 w 40"/>
              <a:gd name="T13" fmla="*/ 2147483647 h 16"/>
              <a:gd name="T14" fmla="*/ 2147483647 w 40"/>
              <a:gd name="T15" fmla="*/ 2147483647 h 16"/>
              <a:gd name="T16" fmla="*/ 2147483647 w 40"/>
              <a:gd name="T17" fmla="*/ 2147483647 h 16"/>
              <a:gd name="T18" fmla="*/ 2147483647 w 40"/>
              <a:gd name="T19" fmla="*/ 2147483647 h 16"/>
              <a:gd name="T20" fmla="*/ 2147483647 w 40"/>
              <a:gd name="T21" fmla="*/ 2147483647 h 16"/>
              <a:gd name="T22" fmla="*/ 2147483647 w 40"/>
              <a:gd name="T23" fmla="*/ 2147483647 h 16"/>
              <a:gd name="T24" fmla="*/ 2147483647 w 40"/>
              <a:gd name="T25" fmla="*/ 2147483647 h 16"/>
              <a:gd name="T26" fmla="*/ 2147483647 w 40"/>
              <a:gd name="T27" fmla="*/ 2147483647 h 16"/>
              <a:gd name="T28" fmla="*/ 2147483647 w 40"/>
              <a:gd name="T29" fmla="*/ 2147483647 h 16"/>
              <a:gd name="T30" fmla="*/ 2147483647 w 40"/>
              <a:gd name="T31" fmla="*/ 2147483647 h 16"/>
              <a:gd name="T32" fmla="*/ 2147483647 w 40"/>
              <a:gd name="T33" fmla="*/ 2147483647 h 16"/>
              <a:gd name="T34" fmla="*/ 2147483647 w 40"/>
              <a:gd name="T35" fmla="*/ 2147483647 h 16"/>
              <a:gd name="T36" fmla="*/ 2147483647 w 40"/>
              <a:gd name="T37" fmla="*/ 2147483647 h 16"/>
              <a:gd name="T38" fmla="*/ 2147483647 w 40"/>
              <a:gd name="T39" fmla="*/ 2147483647 h 16"/>
              <a:gd name="T40" fmla="*/ 2147483647 w 40"/>
              <a:gd name="T41" fmla="*/ 2147483647 h 16"/>
              <a:gd name="T42" fmla="*/ 2147483647 w 40"/>
              <a:gd name="T43" fmla="*/ 2147483647 h 16"/>
              <a:gd name="T44" fmla="*/ 2147483647 w 40"/>
              <a:gd name="T45" fmla="*/ 2147483647 h 16"/>
              <a:gd name="T46" fmla="*/ 2147483647 w 40"/>
              <a:gd name="T47" fmla="*/ 2147483647 h 16"/>
              <a:gd name="T48" fmla="*/ 2147483647 w 40"/>
              <a:gd name="T49" fmla="*/ 2147483647 h 16"/>
              <a:gd name="T50" fmla="*/ 2147483647 w 40"/>
              <a:gd name="T51" fmla="*/ 2147483647 h 16"/>
              <a:gd name="T52" fmla="*/ 2147483647 w 40"/>
              <a:gd name="T53" fmla="*/ 2147483647 h 16"/>
              <a:gd name="T54" fmla="*/ 2147483647 w 40"/>
              <a:gd name="T55" fmla="*/ 2147483647 h 16"/>
              <a:gd name="T56" fmla="*/ 2147483647 w 40"/>
              <a:gd name="T57" fmla="*/ 2147483647 h 16"/>
              <a:gd name="T58" fmla="*/ 2147483647 w 40"/>
              <a:gd name="T59" fmla="*/ 2147483647 h 16"/>
              <a:gd name="T60" fmla="*/ 2147483647 w 40"/>
              <a:gd name="T61" fmla="*/ 2147483647 h 16"/>
              <a:gd name="T62" fmla="*/ 2147483647 w 40"/>
              <a:gd name="T63" fmla="*/ 2147483647 h 16"/>
              <a:gd name="T64" fmla="*/ 2147483647 w 40"/>
              <a:gd name="T65" fmla="*/ 2147483647 h 16"/>
              <a:gd name="T66" fmla="*/ 2147483647 w 40"/>
              <a:gd name="T67" fmla="*/ 2147483647 h 16"/>
              <a:gd name="T68" fmla="*/ 2147483647 w 40"/>
              <a:gd name="T69" fmla="*/ 2147483647 h 16"/>
              <a:gd name="T70" fmla="*/ 2147483647 w 40"/>
              <a:gd name="T71" fmla="*/ 2147483647 h 16"/>
              <a:gd name="T72" fmla="*/ 2147483647 w 40"/>
              <a:gd name="T73" fmla="*/ 2147483647 h 16"/>
              <a:gd name="T74" fmla="*/ 2147483647 w 40"/>
              <a:gd name="T75" fmla="*/ 2147483647 h 16"/>
              <a:gd name="T76" fmla="*/ 2147483647 w 40"/>
              <a:gd name="T77" fmla="*/ 2147483647 h 16"/>
              <a:gd name="T78" fmla="*/ 2147483647 w 40"/>
              <a:gd name="T79" fmla="*/ 2147483647 h 16"/>
              <a:gd name="T80" fmla="*/ 2147483647 w 40"/>
              <a:gd name="T81" fmla="*/ 2147483647 h 16"/>
              <a:gd name="T82" fmla="*/ 0 w 40"/>
              <a:gd name="T83" fmla="*/ 2147483647 h 16"/>
              <a:gd name="T84" fmla="*/ 0 w 40"/>
              <a:gd name="T85" fmla="*/ 2147483647 h 16"/>
              <a:gd name="T86" fmla="*/ 0 w 40"/>
              <a:gd name="T87" fmla="*/ 2147483647 h 16"/>
              <a:gd name="T88" fmla="*/ 0 w 40"/>
              <a:gd name="T89" fmla="*/ 2147483647 h 16"/>
              <a:gd name="T90" fmla="*/ 2147483647 w 40"/>
              <a:gd name="T91" fmla="*/ 2147483647 h 16"/>
              <a:gd name="T92" fmla="*/ 2147483647 w 40"/>
              <a:gd name="T93" fmla="*/ 2147483647 h 16"/>
              <a:gd name="T94" fmla="*/ 0 w 40"/>
              <a:gd name="T95" fmla="*/ 0 h 1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40"/>
              <a:gd name="T145" fmla="*/ 0 h 16"/>
              <a:gd name="T146" fmla="*/ 40 w 40"/>
              <a:gd name="T147" fmla="*/ 16 h 1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40" h="16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  <a:lnTo>
                  <a:pt x="16" y="8"/>
                </a:lnTo>
                <a:lnTo>
                  <a:pt x="24" y="8"/>
                </a:lnTo>
                <a:lnTo>
                  <a:pt x="32" y="8"/>
                </a:lnTo>
                <a:lnTo>
                  <a:pt x="40" y="8"/>
                </a:lnTo>
                <a:lnTo>
                  <a:pt x="40" y="16"/>
                </a:lnTo>
                <a:lnTo>
                  <a:pt x="32" y="16"/>
                </a:lnTo>
                <a:lnTo>
                  <a:pt x="32" y="8"/>
                </a:lnTo>
                <a:lnTo>
                  <a:pt x="24" y="8"/>
                </a:lnTo>
                <a:lnTo>
                  <a:pt x="0" y="16"/>
                </a:lnTo>
                <a:lnTo>
                  <a:pt x="24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9" name="Freeform 17"/>
          <p:cNvSpPr>
            <a:spLocks/>
          </p:cNvSpPr>
          <p:nvPr/>
        </p:nvSpPr>
        <p:spPr bwMode="auto">
          <a:xfrm>
            <a:off x="4635500" y="1930400"/>
            <a:ext cx="88900" cy="12700"/>
          </a:xfrm>
          <a:custGeom>
            <a:avLst/>
            <a:gdLst>
              <a:gd name="T0" fmla="*/ 0 w 56"/>
              <a:gd name="T1" fmla="*/ 0 h 8"/>
              <a:gd name="T2" fmla="*/ 2147483647 w 56"/>
              <a:gd name="T3" fmla="*/ 0 h 8"/>
              <a:gd name="T4" fmla="*/ 2147483647 w 56"/>
              <a:gd name="T5" fmla="*/ 2147483647 h 8"/>
              <a:gd name="T6" fmla="*/ 2147483647 w 56"/>
              <a:gd name="T7" fmla="*/ 2147483647 h 8"/>
              <a:gd name="T8" fmla="*/ 2147483647 w 56"/>
              <a:gd name="T9" fmla="*/ 2147483647 h 8"/>
              <a:gd name="T10" fmla="*/ 2147483647 w 56"/>
              <a:gd name="T11" fmla="*/ 2147483647 h 8"/>
              <a:gd name="T12" fmla="*/ 2147483647 w 56"/>
              <a:gd name="T13" fmla="*/ 2147483647 h 8"/>
              <a:gd name="T14" fmla="*/ 2147483647 w 56"/>
              <a:gd name="T15" fmla="*/ 2147483647 h 8"/>
              <a:gd name="T16" fmla="*/ 2147483647 w 56"/>
              <a:gd name="T17" fmla="*/ 2147483647 h 8"/>
              <a:gd name="T18" fmla="*/ 2147483647 w 56"/>
              <a:gd name="T19" fmla="*/ 2147483647 h 8"/>
              <a:gd name="T20" fmla="*/ 2147483647 w 56"/>
              <a:gd name="T21" fmla="*/ 0 h 8"/>
              <a:gd name="T22" fmla="*/ 2147483647 w 56"/>
              <a:gd name="T23" fmla="*/ 0 h 8"/>
              <a:gd name="T24" fmla="*/ 2147483647 w 56"/>
              <a:gd name="T25" fmla="*/ 0 h 8"/>
              <a:gd name="T26" fmla="*/ 2147483647 w 56"/>
              <a:gd name="T27" fmla="*/ 0 h 8"/>
              <a:gd name="T28" fmla="*/ 2147483647 w 56"/>
              <a:gd name="T29" fmla="*/ 0 h 8"/>
              <a:gd name="T30" fmla="*/ 2147483647 w 56"/>
              <a:gd name="T31" fmla="*/ 2147483647 h 8"/>
              <a:gd name="T32" fmla="*/ 2147483647 w 56"/>
              <a:gd name="T33" fmla="*/ 2147483647 h 8"/>
              <a:gd name="T34" fmla="*/ 2147483647 w 56"/>
              <a:gd name="T35" fmla="*/ 2147483647 h 8"/>
              <a:gd name="T36" fmla="*/ 2147483647 w 56"/>
              <a:gd name="T37" fmla="*/ 2147483647 h 8"/>
              <a:gd name="T38" fmla="*/ 2147483647 w 56"/>
              <a:gd name="T39" fmla="*/ 2147483647 h 8"/>
              <a:gd name="T40" fmla="*/ 2147483647 w 56"/>
              <a:gd name="T41" fmla="*/ 2147483647 h 8"/>
              <a:gd name="T42" fmla="*/ 2147483647 w 56"/>
              <a:gd name="T43" fmla="*/ 2147483647 h 8"/>
              <a:gd name="T44" fmla="*/ 2147483647 w 56"/>
              <a:gd name="T45" fmla="*/ 2147483647 h 8"/>
              <a:gd name="T46" fmla="*/ 2147483647 w 56"/>
              <a:gd name="T47" fmla="*/ 2147483647 h 8"/>
              <a:gd name="T48" fmla="*/ 2147483647 w 56"/>
              <a:gd name="T49" fmla="*/ 2147483647 h 8"/>
              <a:gd name="T50" fmla="*/ 2147483647 w 56"/>
              <a:gd name="T51" fmla="*/ 2147483647 h 8"/>
              <a:gd name="T52" fmla="*/ 2147483647 w 56"/>
              <a:gd name="T53" fmla="*/ 2147483647 h 8"/>
              <a:gd name="T54" fmla="*/ 2147483647 w 56"/>
              <a:gd name="T55" fmla="*/ 2147483647 h 8"/>
              <a:gd name="T56" fmla="*/ 2147483647 w 56"/>
              <a:gd name="T57" fmla="*/ 2147483647 h 8"/>
              <a:gd name="T58" fmla="*/ 2147483647 w 56"/>
              <a:gd name="T59" fmla="*/ 2147483647 h 8"/>
              <a:gd name="T60" fmla="*/ 2147483647 w 56"/>
              <a:gd name="T61" fmla="*/ 2147483647 h 8"/>
              <a:gd name="T62" fmla="*/ 0 w 56"/>
              <a:gd name="T63" fmla="*/ 0 h 8"/>
              <a:gd name="T64" fmla="*/ 0 w 56"/>
              <a:gd name="T65" fmla="*/ 0 h 8"/>
              <a:gd name="T66" fmla="*/ 0 w 56"/>
              <a:gd name="T67" fmla="*/ 0 h 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56"/>
              <a:gd name="T103" fmla="*/ 0 h 8"/>
              <a:gd name="T104" fmla="*/ 56 w 56"/>
              <a:gd name="T105" fmla="*/ 8 h 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56" h="8">
                <a:moveTo>
                  <a:pt x="0" y="0"/>
                </a:moveTo>
                <a:lnTo>
                  <a:pt x="8" y="0"/>
                </a:lnTo>
                <a:lnTo>
                  <a:pt x="16" y="8"/>
                </a:lnTo>
                <a:lnTo>
                  <a:pt x="24" y="8"/>
                </a:lnTo>
                <a:lnTo>
                  <a:pt x="32" y="8"/>
                </a:lnTo>
                <a:lnTo>
                  <a:pt x="40" y="8"/>
                </a:lnTo>
                <a:lnTo>
                  <a:pt x="48" y="0"/>
                </a:lnTo>
                <a:lnTo>
                  <a:pt x="56" y="0"/>
                </a:lnTo>
                <a:lnTo>
                  <a:pt x="48" y="8"/>
                </a:lnTo>
                <a:lnTo>
                  <a:pt x="40" y="8"/>
                </a:lnTo>
                <a:lnTo>
                  <a:pt x="32" y="8"/>
                </a:lnTo>
                <a:lnTo>
                  <a:pt x="24" y="8"/>
                </a:lnTo>
                <a:lnTo>
                  <a:pt x="16" y="8"/>
                </a:lnTo>
                <a:lnTo>
                  <a:pt x="8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0" name="Freeform 18"/>
          <p:cNvSpPr>
            <a:spLocks/>
          </p:cNvSpPr>
          <p:nvPr/>
        </p:nvSpPr>
        <p:spPr bwMode="auto">
          <a:xfrm>
            <a:off x="4648200" y="1892300"/>
            <a:ext cx="50800" cy="25400"/>
          </a:xfrm>
          <a:custGeom>
            <a:avLst/>
            <a:gdLst>
              <a:gd name="T0" fmla="*/ 0 w 32"/>
              <a:gd name="T1" fmla="*/ 2147483647 h 16"/>
              <a:gd name="T2" fmla="*/ 0 w 32"/>
              <a:gd name="T3" fmla="*/ 2147483647 h 16"/>
              <a:gd name="T4" fmla="*/ 0 w 32"/>
              <a:gd name="T5" fmla="*/ 2147483647 h 16"/>
              <a:gd name="T6" fmla="*/ 2147483647 w 32"/>
              <a:gd name="T7" fmla="*/ 2147483647 h 16"/>
              <a:gd name="T8" fmla="*/ 2147483647 w 32"/>
              <a:gd name="T9" fmla="*/ 2147483647 h 16"/>
              <a:gd name="T10" fmla="*/ 2147483647 w 32"/>
              <a:gd name="T11" fmla="*/ 0 h 16"/>
              <a:gd name="T12" fmla="*/ 2147483647 w 32"/>
              <a:gd name="T13" fmla="*/ 0 h 16"/>
              <a:gd name="T14" fmla="*/ 0 w 32"/>
              <a:gd name="T15" fmla="*/ 0 h 16"/>
              <a:gd name="T16" fmla="*/ 0 w 32"/>
              <a:gd name="T17" fmla="*/ 0 h 16"/>
              <a:gd name="T18" fmla="*/ 0 w 32"/>
              <a:gd name="T19" fmla="*/ 0 h 16"/>
              <a:gd name="T20" fmla="*/ 0 w 32"/>
              <a:gd name="T21" fmla="*/ 0 h 16"/>
              <a:gd name="T22" fmla="*/ 2147483647 w 32"/>
              <a:gd name="T23" fmla="*/ 0 h 16"/>
              <a:gd name="T24" fmla="*/ 2147483647 w 32"/>
              <a:gd name="T25" fmla="*/ 0 h 16"/>
              <a:gd name="T26" fmla="*/ 2147483647 w 32"/>
              <a:gd name="T27" fmla="*/ 0 h 16"/>
              <a:gd name="T28" fmla="*/ 2147483647 w 32"/>
              <a:gd name="T29" fmla="*/ 0 h 16"/>
              <a:gd name="T30" fmla="*/ 2147483647 w 32"/>
              <a:gd name="T31" fmla="*/ 0 h 16"/>
              <a:gd name="T32" fmla="*/ 2147483647 w 32"/>
              <a:gd name="T33" fmla="*/ 0 h 16"/>
              <a:gd name="T34" fmla="*/ 2147483647 w 32"/>
              <a:gd name="T35" fmla="*/ 2147483647 h 16"/>
              <a:gd name="T36" fmla="*/ 2147483647 w 32"/>
              <a:gd name="T37" fmla="*/ 2147483647 h 16"/>
              <a:gd name="T38" fmla="*/ 2147483647 w 32"/>
              <a:gd name="T39" fmla="*/ 2147483647 h 16"/>
              <a:gd name="T40" fmla="*/ 2147483647 w 32"/>
              <a:gd name="T41" fmla="*/ 2147483647 h 16"/>
              <a:gd name="T42" fmla="*/ 2147483647 w 32"/>
              <a:gd name="T43" fmla="*/ 2147483647 h 16"/>
              <a:gd name="T44" fmla="*/ 2147483647 w 32"/>
              <a:gd name="T45" fmla="*/ 2147483647 h 16"/>
              <a:gd name="T46" fmla="*/ 0 w 32"/>
              <a:gd name="T47" fmla="*/ 2147483647 h 1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32"/>
              <a:gd name="T73" fmla="*/ 0 h 16"/>
              <a:gd name="T74" fmla="*/ 32 w 32"/>
              <a:gd name="T75" fmla="*/ 16 h 1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32" h="16">
                <a:moveTo>
                  <a:pt x="0" y="16"/>
                </a:moveTo>
                <a:lnTo>
                  <a:pt x="0" y="16"/>
                </a:lnTo>
                <a:lnTo>
                  <a:pt x="16" y="16"/>
                </a:lnTo>
                <a:lnTo>
                  <a:pt x="16" y="0"/>
                </a:lnTo>
                <a:lnTo>
                  <a:pt x="0" y="0"/>
                </a:lnTo>
                <a:lnTo>
                  <a:pt x="32" y="0"/>
                </a:lnTo>
                <a:lnTo>
                  <a:pt x="16" y="0"/>
                </a:lnTo>
                <a:lnTo>
                  <a:pt x="16" y="16"/>
                </a:lnTo>
                <a:lnTo>
                  <a:pt x="32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1" name="Freeform 19"/>
          <p:cNvSpPr>
            <a:spLocks/>
          </p:cNvSpPr>
          <p:nvPr/>
        </p:nvSpPr>
        <p:spPr bwMode="auto">
          <a:xfrm>
            <a:off x="4660900" y="1854200"/>
            <a:ext cx="38100" cy="25400"/>
          </a:xfrm>
          <a:custGeom>
            <a:avLst/>
            <a:gdLst>
              <a:gd name="T0" fmla="*/ 2147483647 w 24"/>
              <a:gd name="T1" fmla="*/ 2147483647 h 16"/>
              <a:gd name="T2" fmla="*/ 0 w 24"/>
              <a:gd name="T3" fmla="*/ 2147483647 h 16"/>
              <a:gd name="T4" fmla="*/ 0 w 24"/>
              <a:gd name="T5" fmla="*/ 2147483647 h 16"/>
              <a:gd name="T6" fmla="*/ 0 w 24"/>
              <a:gd name="T7" fmla="*/ 2147483647 h 16"/>
              <a:gd name="T8" fmla="*/ 0 w 24"/>
              <a:gd name="T9" fmla="*/ 2147483647 h 16"/>
              <a:gd name="T10" fmla="*/ 0 w 24"/>
              <a:gd name="T11" fmla="*/ 2147483647 h 16"/>
              <a:gd name="T12" fmla="*/ 0 w 24"/>
              <a:gd name="T13" fmla="*/ 2147483647 h 16"/>
              <a:gd name="T14" fmla="*/ 0 w 24"/>
              <a:gd name="T15" fmla="*/ 0 h 16"/>
              <a:gd name="T16" fmla="*/ 0 w 24"/>
              <a:gd name="T17" fmla="*/ 0 h 16"/>
              <a:gd name="T18" fmla="*/ 0 w 24"/>
              <a:gd name="T19" fmla="*/ 0 h 16"/>
              <a:gd name="T20" fmla="*/ 0 w 24"/>
              <a:gd name="T21" fmla="*/ 0 h 16"/>
              <a:gd name="T22" fmla="*/ 2147483647 w 24"/>
              <a:gd name="T23" fmla="*/ 2147483647 h 16"/>
              <a:gd name="T24" fmla="*/ 2147483647 w 24"/>
              <a:gd name="T25" fmla="*/ 2147483647 h 16"/>
              <a:gd name="T26" fmla="*/ 2147483647 w 24"/>
              <a:gd name="T27" fmla="*/ 0 h 16"/>
              <a:gd name="T28" fmla="*/ 2147483647 w 24"/>
              <a:gd name="T29" fmla="*/ 0 h 16"/>
              <a:gd name="T30" fmla="*/ 2147483647 w 24"/>
              <a:gd name="T31" fmla="*/ 0 h 16"/>
              <a:gd name="T32" fmla="*/ 2147483647 w 24"/>
              <a:gd name="T33" fmla="*/ 0 h 16"/>
              <a:gd name="T34" fmla="*/ 2147483647 w 24"/>
              <a:gd name="T35" fmla="*/ 2147483647 h 16"/>
              <a:gd name="T36" fmla="*/ 2147483647 w 24"/>
              <a:gd name="T37" fmla="*/ 2147483647 h 16"/>
              <a:gd name="T38" fmla="*/ 2147483647 w 24"/>
              <a:gd name="T39" fmla="*/ 2147483647 h 1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4"/>
              <a:gd name="T61" fmla="*/ 0 h 16"/>
              <a:gd name="T62" fmla="*/ 24 w 24"/>
              <a:gd name="T63" fmla="*/ 16 h 1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4" h="16">
                <a:moveTo>
                  <a:pt x="24" y="16"/>
                </a:moveTo>
                <a:lnTo>
                  <a:pt x="0" y="8"/>
                </a:lnTo>
                <a:lnTo>
                  <a:pt x="0" y="16"/>
                </a:lnTo>
                <a:lnTo>
                  <a:pt x="0" y="0"/>
                </a:lnTo>
                <a:lnTo>
                  <a:pt x="24" y="16"/>
                </a:lnTo>
                <a:lnTo>
                  <a:pt x="24" y="0"/>
                </a:lnTo>
                <a:lnTo>
                  <a:pt x="24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2" name="Freeform 20"/>
          <p:cNvSpPr>
            <a:spLocks/>
          </p:cNvSpPr>
          <p:nvPr/>
        </p:nvSpPr>
        <p:spPr bwMode="auto">
          <a:xfrm>
            <a:off x="4635500" y="1841500"/>
            <a:ext cx="88900" cy="12700"/>
          </a:xfrm>
          <a:custGeom>
            <a:avLst/>
            <a:gdLst>
              <a:gd name="T0" fmla="*/ 2147483647 w 56"/>
              <a:gd name="T1" fmla="*/ 2147483647 h 8"/>
              <a:gd name="T2" fmla="*/ 2147483647 w 56"/>
              <a:gd name="T3" fmla="*/ 0 h 8"/>
              <a:gd name="T4" fmla="*/ 2147483647 w 56"/>
              <a:gd name="T5" fmla="*/ 0 h 8"/>
              <a:gd name="T6" fmla="*/ 2147483647 w 56"/>
              <a:gd name="T7" fmla="*/ 0 h 8"/>
              <a:gd name="T8" fmla="*/ 2147483647 w 56"/>
              <a:gd name="T9" fmla="*/ 0 h 8"/>
              <a:gd name="T10" fmla="*/ 2147483647 w 56"/>
              <a:gd name="T11" fmla="*/ 0 h 8"/>
              <a:gd name="T12" fmla="*/ 2147483647 w 56"/>
              <a:gd name="T13" fmla="*/ 0 h 8"/>
              <a:gd name="T14" fmla="*/ 2147483647 w 56"/>
              <a:gd name="T15" fmla="*/ 0 h 8"/>
              <a:gd name="T16" fmla="*/ 2147483647 w 56"/>
              <a:gd name="T17" fmla="*/ 0 h 8"/>
              <a:gd name="T18" fmla="*/ 2147483647 w 56"/>
              <a:gd name="T19" fmla="*/ 0 h 8"/>
              <a:gd name="T20" fmla="*/ 2147483647 w 56"/>
              <a:gd name="T21" fmla="*/ 0 h 8"/>
              <a:gd name="T22" fmla="*/ 0 w 56"/>
              <a:gd name="T23" fmla="*/ 2147483647 h 8"/>
              <a:gd name="T24" fmla="*/ 0 w 56"/>
              <a:gd name="T25" fmla="*/ 2147483647 h 8"/>
              <a:gd name="T26" fmla="*/ 0 w 56"/>
              <a:gd name="T27" fmla="*/ 0 h 8"/>
              <a:gd name="T28" fmla="*/ 0 w 56"/>
              <a:gd name="T29" fmla="*/ 0 h 8"/>
              <a:gd name="T30" fmla="*/ 2147483647 w 56"/>
              <a:gd name="T31" fmla="*/ 0 h 8"/>
              <a:gd name="T32" fmla="*/ 2147483647 w 56"/>
              <a:gd name="T33" fmla="*/ 0 h 8"/>
              <a:gd name="T34" fmla="*/ 2147483647 w 56"/>
              <a:gd name="T35" fmla="*/ 0 h 8"/>
              <a:gd name="T36" fmla="*/ 2147483647 w 56"/>
              <a:gd name="T37" fmla="*/ 0 h 8"/>
              <a:gd name="T38" fmla="*/ 2147483647 w 56"/>
              <a:gd name="T39" fmla="*/ 0 h 8"/>
              <a:gd name="T40" fmla="*/ 2147483647 w 56"/>
              <a:gd name="T41" fmla="*/ 0 h 8"/>
              <a:gd name="T42" fmla="*/ 2147483647 w 56"/>
              <a:gd name="T43" fmla="*/ 0 h 8"/>
              <a:gd name="T44" fmla="*/ 2147483647 w 56"/>
              <a:gd name="T45" fmla="*/ 0 h 8"/>
              <a:gd name="T46" fmla="*/ 2147483647 w 56"/>
              <a:gd name="T47" fmla="*/ 0 h 8"/>
              <a:gd name="T48" fmla="*/ 2147483647 w 56"/>
              <a:gd name="T49" fmla="*/ 0 h 8"/>
              <a:gd name="T50" fmla="*/ 2147483647 w 56"/>
              <a:gd name="T51" fmla="*/ 0 h 8"/>
              <a:gd name="T52" fmla="*/ 2147483647 w 56"/>
              <a:gd name="T53" fmla="*/ 0 h 8"/>
              <a:gd name="T54" fmla="*/ 2147483647 w 56"/>
              <a:gd name="T55" fmla="*/ 0 h 8"/>
              <a:gd name="T56" fmla="*/ 2147483647 w 56"/>
              <a:gd name="T57" fmla="*/ 0 h 8"/>
              <a:gd name="T58" fmla="*/ 2147483647 w 56"/>
              <a:gd name="T59" fmla="*/ 0 h 8"/>
              <a:gd name="T60" fmla="*/ 2147483647 w 56"/>
              <a:gd name="T61" fmla="*/ 0 h 8"/>
              <a:gd name="T62" fmla="*/ 2147483647 w 56"/>
              <a:gd name="T63" fmla="*/ 0 h 8"/>
              <a:gd name="T64" fmla="*/ 2147483647 w 56"/>
              <a:gd name="T65" fmla="*/ 0 h 8"/>
              <a:gd name="T66" fmla="*/ 2147483647 w 56"/>
              <a:gd name="T67" fmla="*/ 2147483647 h 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56"/>
              <a:gd name="T103" fmla="*/ 0 h 8"/>
              <a:gd name="T104" fmla="*/ 56 w 56"/>
              <a:gd name="T105" fmla="*/ 8 h 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56" h="8">
                <a:moveTo>
                  <a:pt x="56" y="8"/>
                </a:moveTo>
                <a:lnTo>
                  <a:pt x="48" y="0"/>
                </a:lnTo>
                <a:lnTo>
                  <a:pt x="40" y="0"/>
                </a:lnTo>
                <a:lnTo>
                  <a:pt x="32" y="0"/>
                </a:lnTo>
                <a:lnTo>
                  <a:pt x="24" y="0"/>
                </a:lnTo>
                <a:lnTo>
                  <a:pt x="16" y="0"/>
                </a:lnTo>
                <a:lnTo>
                  <a:pt x="8" y="0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24" y="0"/>
                </a:lnTo>
                <a:lnTo>
                  <a:pt x="32" y="0"/>
                </a:lnTo>
                <a:lnTo>
                  <a:pt x="40" y="0"/>
                </a:lnTo>
                <a:lnTo>
                  <a:pt x="48" y="0"/>
                </a:lnTo>
                <a:lnTo>
                  <a:pt x="56" y="0"/>
                </a:lnTo>
                <a:lnTo>
                  <a:pt x="56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3" name="Rectangle 21"/>
          <p:cNvSpPr>
            <a:spLocks noChangeArrowheads="1"/>
          </p:cNvSpPr>
          <p:nvPr/>
        </p:nvSpPr>
        <p:spPr bwMode="auto">
          <a:xfrm>
            <a:off x="6686550" y="3246438"/>
            <a:ext cx="53975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T</a:t>
            </a:r>
            <a:endParaRPr lang="en-US"/>
          </a:p>
        </p:txBody>
      </p:sp>
      <p:sp>
        <p:nvSpPr>
          <p:cNvPr id="69654" name="Rectangle 22"/>
          <p:cNvSpPr>
            <a:spLocks noChangeArrowheads="1"/>
          </p:cNvSpPr>
          <p:nvPr/>
        </p:nvSpPr>
        <p:spPr bwMode="auto">
          <a:xfrm>
            <a:off x="6737350" y="3246438"/>
            <a:ext cx="1905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i</a:t>
            </a:r>
            <a:endParaRPr lang="en-US"/>
          </a:p>
        </p:txBody>
      </p:sp>
      <p:sp>
        <p:nvSpPr>
          <p:cNvPr id="69655" name="Rectangle 23"/>
          <p:cNvSpPr>
            <a:spLocks noChangeArrowheads="1"/>
          </p:cNvSpPr>
          <p:nvPr/>
        </p:nvSpPr>
        <p:spPr bwMode="auto">
          <a:xfrm>
            <a:off x="6737350" y="3246438"/>
            <a:ext cx="746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m</a:t>
            </a:r>
            <a:endParaRPr lang="en-US"/>
          </a:p>
        </p:txBody>
      </p:sp>
      <p:sp>
        <p:nvSpPr>
          <p:cNvPr id="69656" name="Rectangle 24"/>
          <p:cNvSpPr>
            <a:spLocks noChangeArrowheads="1"/>
          </p:cNvSpPr>
          <p:nvPr/>
        </p:nvSpPr>
        <p:spPr bwMode="auto">
          <a:xfrm>
            <a:off x="6813550" y="32464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e</a:t>
            </a:r>
            <a:endParaRPr lang="en-US"/>
          </a:p>
        </p:txBody>
      </p:sp>
      <p:sp>
        <p:nvSpPr>
          <p:cNvPr id="69657" name="Rectangle 25"/>
          <p:cNvSpPr>
            <a:spLocks noChangeArrowheads="1"/>
          </p:cNvSpPr>
          <p:nvPr/>
        </p:nvSpPr>
        <p:spPr bwMode="auto">
          <a:xfrm>
            <a:off x="6686550" y="3309938"/>
            <a:ext cx="3016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(</a:t>
            </a:r>
            <a:endParaRPr lang="en-US"/>
          </a:p>
        </p:txBody>
      </p:sp>
      <p:sp>
        <p:nvSpPr>
          <p:cNvPr id="69658" name="Rectangle 26"/>
          <p:cNvSpPr>
            <a:spLocks noChangeArrowheads="1"/>
          </p:cNvSpPr>
          <p:nvPr/>
        </p:nvSpPr>
        <p:spPr bwMode="auto">
          <a:xfrm>
            <a:off x="6711950" y="3309938"/>
            <a:ext cx="746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m</a:t>
            </a:r>
            <a:endParaRPr lang="en-US"/>
          </a:p>
        </p:txBody>
      </p:sp>
      <p:sp>
        <p:nvSpPr>
          <p:cNvPr id="69659" name="Rectangle 27"/>
          <p:cNvSpPr>
            <a:spLocks noChangeArrowheads="1"/>
          </p:cNvSpPr>
          <p:nvPr/>
        </p:nvSpPr>
        <p:spPr bwMode="auto">
          <a:xfrm>
            <a:off x="6788150" y="3309938"/>
            <a:ext cx="4445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s</a:t>
            </a:r>
            <a:endParaRPr lang="en-US"/>
          </a:p>
        </p:txBody>
      </p:sp>
      <p:sp>
        <p:nvSpPr>
          <p:cNvPr id="69660" name="Rectangle 28"/>
          <p:cNvSpPr>
            <a:spLocks noChangeArrowheads="1"/>
          </p:cNvSpPr>
          <p:nvPr/>
        </p:nvSpPr>
        <p:spPr bwMode="auto">
          <a:xfrm>
            <a:off x="6826250" y="3309938"/>
            <a:ext cx="3016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)</a:t>
            </a:r>
            <a:endParaRPr lang="en-US"/>
          </a:p>
        </p:txBody>
      </p:sp>
      <p:sp>
        <p:nvSpPr>
          <p:cNvPr id="69661" name="Line 29"/>
          <p:cNvSpPr>
            <a:spLocks noChangeShapeType="1"/>
          </p:cNvSpPr>
          <p:nvPr/>
        </p:nvSpPr>
        <p:spPr bwMode="auto">
          <a:xfrm>
            <a:off x="4965700" y="965200"/>
            <a:ext cx="37846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2" name="Freeform 30"/>
          <p:cNvSpPr>
            <a:spLocks/>
          </p:cNvSpPr>
          <p:nvPr/>
        </p:nvSpPr>
        <p:spPr bwMode="auto">
          <a:xfrm>
            <a:off x="4965700" y="965200"/>
            <a:ext cx="3784600" cy="2184400"/>
          </a:xfrm>
          <a:custGeom>
            <a:avLst/>
            <a:gdLst>
              <a:gd name="T0" fmla="*/ 0 w 2384"/>
              <a:gd name="T1" fmla="*/ 2147483647 h 1376"/>
              <a:gd name="T2" fmla="*/ 2147483647 w 2384"/>
              <a:gd name="T3" fmla="*/ 2147483647 h 1376"/>
              <a:gd name="T4" fmla="*/ 2147483647 w 2384"/>
              <a:gd name="T5" fmla="*/ 2147483647 h 1376"/>
              <a:gd name="T6" fmla="*/ 2147483647 w 2384"/>
              <a:gd name="T7" fmla="*/ 0 h 1376"/>
              <a:gd name="T8" fmla="*/ 0 60000 65536"/>
              <a:gd name="T9" fmla="*/ 0 60000 65536"/>
              <a:gd name="T10" fmla="*/ 0 60000 65536"/>
              <a:gd name="T11" fmla="*/ 0 60000 65536"/>
              <a:gd name="T12" fmla="*/ 0 w 2384"/>
              <a:gd name="T13" fmla="*/ 0 h 1376"/>
              <a:gd name="T14" fmla="*/ 2384 w 2384"/>
              <a:gd name="T15" fmla="*/ 1376 h 13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84" h="1376">
                <a:moveTo>
                  <a:pt x="0" y="1376"/>
                </a:moveTo>
                <a:lnTo>
                  <a:pt x="2384" y="1376"/>
                </a:lnTo>
                <a:lnTo>
                  <a:pt x="2384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3" name="Line 31"/>
          <p:cNvSpPr>
            <a:spLocks noChangeShapeType="1"/>
          </p:cNvSpPr>
          <p:nvPr/>
        </p:nvSpPr>
        <p:spPr bwMode="auto">
          <a:xfrm flipV="1">
            <a:off x="4965700" y="965200"/>
            <a:ext cx="1588" cy="2184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4" name="Line 32"/>
          <p:cNvSpPr>
            <a:spLocks noChangeShapeType="1"/>
          </p:cNvSpPr>
          <p:nvPr/>
        </p:nvSpPr>
        <p:spPr bwMode="auto">
          <a:xfrm>
            <a:off x="4965700" y="3149600"/>
            <a:ext cx="37846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5" name="Line 33"/>
          <p:cNvSpPr>
            <a:spLocks noChangeShapeType="1"/>
          </p:cNvSpPr>
          <p:nvPr/>
        </p:nvSpPr>
        <p:spPr bwMode="auto">
          <a:xfrm flipV="1">
            <a:off x="4965700" y="965200"/>
            <a:ext cx="1588" cy="2184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6" name="Line 34"/>
          <p:cNvSpPr>
            <a:spLocks noChangeShapeType="1"/>
          </p:cNvSpPr>
          <p:nvPr/>
        </p:nvSpPr>
        <p:spPr bwMode="auto">
          <a:xfrm flipV="1">
            <a:off x="5321300" y="31242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7" name="Rectangle 35"/>
          <p:cNvSpPr>
            <a:spLocks noChangeArrowheads="1"/>
          </p:cNvSpPr>
          <p:nvPr/>
        </p:nvSpPr>
        <p:spPr bwMode="auto">
          <a:xfrm>
            <a:off x="5264150" y="31702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1</a:t>
            </a:r>
            <a:endParaRPr lang="en-US"/>
          </a:p>
        </p:txBody>
      </p:sp>
      <p:sp>
        <p:nvSpPr>
          <p:cNvPr id="69668" name="Rectangle 36"/>
          <p:cNvSpPr>
            <a:spLocks noChangeArrowheads="1"/>
          </p:cNvSpPr>
          <p:nvPr/>
        </p:nvSpPr>
        <p:spPr bwMode="auto">
          <a:xfrm>
            <a:off x="5314950" y="31702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669" name="Rectangle 37"/>
          <p:cNvSpPr>
            <a:spLocks noChangeArrowheads="1"/>
          </p:cNvSpPr>
          <p:nvPr/>
        </p:nvSpPr>
        <p:spPr bwMode="auto">
          <a:xfrm>
            <a:off x="5264150" y="32337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670" name="Line 38"/>
          <p:cNvSpPr>
            <a:spLocks noChangeShapeType="1"/>
          </p:cNvSpPr>
          <p:nvPr/>
        </p:nvSpPr>
        <p:spPr bwMode="auto">
          <a:xfrm>
            <a:off x="5321300" y="9652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71" name="Line 39"/>
          <p:cNvSpPr>
            <a:spLocks noChangeShapeType="1"/>
          </p:cNvSpPr>
          <p:nvPr/>
        </p:nvSpPr>
        <p:spPr bwMode="auto">
          <a:xfrm flipV="1">
            <a:off x="5689600" y="31242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72" name="Rectangle 40"/>
          <p:cNvSpPr>
            <a:spLocks noChangeArrowheads="1"/>
          </p:cNvSpPr>
          <p:nvPr/>
        </p:nvSpPr>
        <p:spPr bwMode="auto">
          <a:xfrm>
            <a:off x="5632450" y="31702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2</a:t>
            </a:r>
            <a:endParaRPr lang="en-US"/>
          </a:p>
        </p:txBody>
      </p:sp>
      <p:sp>
        <p:nvSpPr>
          <p:cNvPr id="69673" name="Rectangle 41"/>
          <p:cNvSpPr>
            <a:spLocks noChangeArrowheads="1"/>
          </p:cNvSpPr>
          <p:nvPr/>
        </p:nvSpPr>
        <p:spPr bwMode="auto">
          <a:xfrm>
            <a:off x="5670550" y="31702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674" name="Rectangle 42"/>
          <p:cNvSpPr>
            <a:spLocks noChangeArrowheads="1"/>
          </p:cNvSpPr>
          <p:nvPr/>
        </p:nvSpPr>
        <p:spPr bwMode="auto">
          <a:xfrm>
            <a:off x="5632450" y="32337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675" name="Line 43"/>
          <p:cNvSpPr>
            <a:spLocks noChangeShapeType="1"/>
          </p:cNvSpPr>
          <p:nvPr/>
        </p:nvSpPr>
        <p:spPr bwMode="auto">
          <a:xfrm>
            <a:off x="5689600" y="9652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76" name="Line 44"/>
          <p:cNvSpPr>
            <a:spLocks noChangeShapeType="1"/>
          </p:cNvSpPr>
          <p:nvPr/>
        </p:nvSpPr>
        <p:spPr bwMode="auto">
          <a:xfrm flipV="1">
            <a:off x="6057900" y="31242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77" name="Rectangle 45"/>
          <p:cNvSpPr>
            <a:spLocks noChangeArrowheads="1"/>
          </p:cNvSpPr>
          <p:nvPr/>
        </p:nvSpPr>
        <p:spPr bwMode="auto">
          <a:xfrm>
            <a:off x="6000750" y="31702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3</a:t>
            </a:r>
            <a:endParaRPr lang="en-US"/>
          </a:p>
        </p:txBody>
      </p:sp>
      <p:sp>
        <p:nvSpPr>
          <p:cNvPr id="69678" name="Rectangle 46"/>
          <p:cNvSpPr>
            <a:spLocks noChangeArrowheads="1"/>
          </p:cNvSpPr>
          <p:nvPr/>
        </p:nvSpPr>
        <p:spPr bwMode="auto">
          <a:xfrm>
            <a:off x="6051550" y="31702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679" name="Rectangle 47"/>
          <p:cNvSpPr>
            <a:spLocks noChangeArrowheads="1"/>
          </p:cNvSpPr>
          <p:nvPr/>
        </p:nvSpPr>
        <p:spPr bwMode="auto">
          <a:xfrm>
            <a:off x="6000750" y="32337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680" name="Line 48"/>
          <p:cNvSpPr>
            <a:spLocks noChangeShapeType="1"/>
          </p:cNvSpPr>
          <p:nvPr/>
        </p:nvSpPr>
        <p:spPr bwMode="auto">
          <a:xfrm>
            <a:off x="6057900" y="9652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81" name="Line 49"/>
          <p:cNvSpPr>
            <a:spLocks noChangeShapeType="1"/>
          </p:cNvSpPr>
          <p:nvPr/>
        </p:nvSpPr>
        <p:spPr bwMode="auto">
          <a:xfrm flipV="1">
            <a:off x="6426200" y="31242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82" name="Rectangle 50"/>
          <p:cNvSpPr>
            <a:spLocks noChangeArrowheads="1"/>
          </p:cNvSpPr>
          <p:nvPr/>
        </p:nvSpPr>
        <p:spPr bwMode="auto">
          <a:xfrm>
            <a:off x="6369050" y="31702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4</a:t>
            </a:r>
            <a:endParaRPr lang="en-US"/>
          </a:p>
        </p:txBody>
      </p:sp>
      <p:sp>
        <p:nvSpPr>
          <p:cNvPr id="69683" name="Rectangle 51"/>
          <p:cNvSpPr>
            <a:spLocks noChangeArrowheads="1"/>
          </p:cNvSpPr>
          <p:nvPr/>
        </p:nvSpPr>
        <p:spPr bwMode="auto">
          <a:xfrm>
            <a:off x="6407150" y="31702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684" name="Rectangle 52"/>
          <p:cNvSpPr>
            <a:spLocks noChangeArrowheads="1"/>
          </p:cNvSpPr>
          <p:nvPr/>
        </p:nvSpPr>
        <p:spPr bwMode="auto">
          <a:xfrm>
            <a:off x="6369050" y="32337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685" name="Line 53"/>
          <p:cNvSpPr>
            <a:spLocks noChangeShapeType="1"/>
          </p:cNvSpPr>
          <p:nvPr/>
        </p:nvSpPr>
        <p:spPr bwMode="auto">
          <a:xfrm>
            <a:off x="6426200" y="9652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86" name="Line 54"/>
          <p:cNvSpPr>
            <a:spLocks noChangeShapeType="1"/>
          </p:cNvSpPr>
          <p:nvPr/>
        </p:nvSpPr>
        <p:spPr bwMode="auto">
          <a:xfrm flipV="1">
            <a:off x="6794500" y="31242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87" name="Rectangle 55"/>
          <p:cNvSpPr>
            <a:spLocks noChangeArrowheads="1"/>
          </p:cNvSpPr>
          <p:nvPr/>
        </p:nvSpPr>
        <p:spPr bwMode="auto">
          <a:xfrm>
            <a:off x="6737350" y="31702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5</a:t>
            </a:r>
            <a:endParaRPr lang="en-US"/>
          </a:p>
        </p:txBody>
      </p:sp>
      <p:sp>
        <p:nvSpPr>
          <p:cNvPr id="69688" name="Rectangle 56"/>
          <p:cNvSpPr>
            <a:spLocks noChangeArrowheads="1"/>
          </p:cNvSpPr>
          <p:nvPr/>
        </p:nvSpPr>
        <p:spPr bwMode="auto">
          <a:xfrm>
            <a:off x="6788150" y="31702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689" name="Rectangle 57"/>
          <p:cNvSpPr>
            <a:spLocks noChangeArrowheads="1"/>
          </p:cNvSpPr>
          <p:nvPr/>
        </p:nvSpPr>
        <p:spPr bwMode="auto">
          <a:xfrm>
            <a:off x="6737350" y="32337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690" name="Line 58"/>
          <p:cNvSpPr>
            <a:spLocks noChangeShapeType="1"/>
          </p:cNvSpPr>
          <p:nvPr/>
        </p:nvSpPr>
        <p:spPr bwMode="auto">
          <a:xfrm>
            <a:off x="6794500" y="9652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91" name="Line 59"/>
          <p:cNvSpPr>
            <a:spLocks noChangeShapeType="1"/>
          </p:cNvSpPr>
          <p:nvPr/>
        </p:nvSpPr>
        <p:spPr bwMode="auto">
          <a:xfrm flipV="1">
            <a:off x="7175500" y="31242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92" name="Rectangle 60"/>
          <p:cNvSpPr>
            <a:spLocks noChangeArrowheads="1"/>
          </p:cNvSpPr>
          <p:nvPr/>
        </p:nvSpPr>
        <p:spPr bwMode="auto">
          <a:xfrm>
            <a:off x="7118350" y="31702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6</a:t>
            </a:r>
            <a:endParaRPr lang="en-US"/>
          </a:p>
        </p:txBody>
      </p:sp>
      <p:sp>
        <p:nvSpPr>
          <p:cNvPr id="69693" name="Rectangle 61"/>
          <p:cNvSpPr>
            <a:spLocks noChangeArrowheads="1"/>
          </p:cNvSpPr>
          <p:nvPr/>
        </p:nvSpPr>
        <p:spPr bwMode="auto">
          <a:xfrm>
            <a:off x="7156450" y="31702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694" name="Rectangle 62"/>
          <p:cNvSpPr>
            <a:spLocks noChangeArrowheads="1"/>
          </p:cNvSpPr>
          <p:nvPr/>
        </p:nvSpPr>
        <p:spPr bwMode="auto">
          <a:xfrm>
            <a:off x="7207250" y="31702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695" name="Line 63"/>
          <p:cNvSpPr>
            <a:spLocks noChangeShapeType="1"/>
          </p:cNvSpPr>
          <p:nvPr/>
        </p:nvSpPr>
        <p:spPr bwMode="auto">
          <a:xfrm>
            <a:off x="7175500" y="9652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96" name="Line 64"/>
          <p:cNvSpPr>
            <a:spLocks noChangeShapeType="1"/>
          </p:cNvSpPr>
          <p:nvPr/>
        </p:nvSpPr>
        <p:spPr bwMode="auto">
          <a:xfrm flipV="1">
            <a:off x="7531100" y="31242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97" name="Rectangle 65"/>
          <p:cNvSpPr>
            <a:spLocks noChangeArrowheads="1"/>
          </p:cNvSpPr>
          <p:nvPr/>
        </p:nvSpPr>
        <p:spPr bwMode="auto">
          <a:xfrm>
            <a:off x="7473950" y="31702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7</a:t>
            </a:r>
            <a:endParaRPr lang="en-US"/>
          </a:p>
        </p:txBody>
      </p:sp>
      <p:sp>
        <p:nvSpPr>
          <p:cNvPr id="69698" name="Rectangle 66"/>
          <p:cNvSpPr>
            <a:spLocks noChangeArrowheads="1"/>
          </p:cNvSpPr>
          <p:nvPr/>
        </p:nvSpPr>
        <p:spPr bwMode="auto">
          <a:xfrm>
            <a:off x="7524750" y="31702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699" name="Rectangle 67"/>
          <p:cNvSpPr>
            <a:spLocks noChangeArrowheads="1"/>
          </p:cNvSpPr>
          <p:nvPr/>
        </p:nvSpPr>
        <p:spPr bwMode="auto">
          <a:xfrm>
            <a:off x="7473950" y="32337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700" name="Line 68"/>
          <p:cNvSpPr>
            <a:spLocks noChangeShapeType="1"/>
          </p:cNvSpPr>
          <p:nvPr/>
        </p:nvSpPr>
        <p:spPr bwMode="auto">
          <a:xfrm>
            <a:off x="7531100" y="9652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01" name="Line 69"/>
          <p:cNvSpPr>
            <a:spLocks noChangeShapeType="1"/>
          </p:cNvSpPr>
          <p:nvPr/>
        </p:nvSpPr>
        <p:spPr bwMode="auto">
          <a:xfrm flipV="1">
            <a:off x="7912100" y="31242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02" name="Rectangle 70"/>
          <p:cNvSpPr>
            <a:spLocks noChangeArrowheads="1"/>
          </p:cNvSpPr>
          <p:nvPr/>
        </p:nvSpPr>
        <p:spPr bwMode="auto">
          <a:xfrm>
            <a:off x="7854950" y="31702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8</a:t>
            </a:r>
            <a:endParaRPr lang="en-US"/>
          </a:p>
        </p:txBody>
      </p:sp>
      <p:sp>
        <p:nvSpPr>
          <p:cNvPr id="69703" name="Rectangle 71"/>
          <p:cNvSpPr>
            <a:spLocks noChangeArrowheads="1"/>
          </p:cNvSpPr>
          <p:nvPr/>
        </p:nvSpPr>
        <p:spPr bwMode="auto">
          <a:xfrm>
            <a:off x="7893050" y="31702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704" name="Rectangle 72"/>
          <p:cNvSpPr>
            <a:spLocks noChangeArrowheads="1"/>
          </p:cNvSpPr>
          <p:nvPr/>
        </p:nvSpPr>
        <p:spPr bwMode="auto">
          <a:xfrm>
            <a:off x="7943850" y="31702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705" name="Line 73"/>
          <p:cNvSpPr>
            <a:spLocks noChangeShapeType="1"/>
          </p:cNvSpPr>
          <p:nvPr/>
        </p:nvSpPr>
        <p:spPr bwMode="auto">
          <a:xfrm>
            <a:off x="7912100" y="9652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06" name="Line 74"/>
          <p:cNvSpPr>
            <a:spLocks noChangeShapeType="1"/>
          </p:cNvSpPr>
          <p:nvPr/>
        </p:nvSpPr>
        <p:spPr bwMode="auto">
          <a:xfrm flipV="1">
            <a:off x="8267700" y="31242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07" name="Rectangle 75"/>
          <p:cNvSpPr>
            <a:spLocks noChangeArrowheads="1"/>
          </p:cNvSpPr>
          <p:nvPr/>
        </p:nvSpPr>
        <p:spPr bwMode="auto">
          <a:xfrm>
            <a:off x="8210550" y="31702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9</a:t>
            </a:r>
            <a:endParaRPr lang="en-US"/>
          </a:p>
        </p:txBody>
      </p:sp>
      <p:sp>
        <p:nvSpPr>
          <p:cNvPr id="69708" name="Rectangle 76"/>
          <p:cNvSpPr>
            <a:spLocks noChangeArrowheads="1"/>
          </p:cNvSpPr>
          <p:nvPr/>
        </p:nvSpPr>
        <p:spPr bwMode="auto">
          <a:xfrm>
            <a:off x="8261350" y="31702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709" name="Rectangle 77"/>
          <p:cNvSpPr>
            <a:spLocks noChangeArrowheads="1"/>
          </p:cNvSpPr>
          <p:nvPr/>
        </p:nvSpPr>
        <p:spPr bwMode="auto">
          <a:xfrm>
            <a:off x="8210550" y="32337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710" name="Line 78"/>
          <p:cNvSpPr>
            <a:spLocks noChangeShapeType="1"/>
          </p:cNvSpPr>
          <p:nvPr/>
        </p:nvSpPr>
        <p:spPr bwMode="auto">
          <a:xfrm>
            <a:off x="8267700" y="9652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11" name="Line 79"/>
          <p:cNvSpPr>
            <a:spLocks noChangeShapeType="1"/>
          </p:cNvSpPr>
          <p:nvPr/>
        </p:nvSpPr>
        <p:spPr bwMode="auto">
          <a:xfrm flipV="1">
            <a:off x="8648700" y="31242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12" name="Rectangle 80"/>
          <p:cNvSpPr>
            <a:spLocks noChangeArrowheads="1"/>
          </p:cNvSpPr>
          <p:nvPr/>
        </p:nvSpPr>
        <p:spPr bwMode="auto">
          <a:xfrm>
            <a:off x="8566150" y="31702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1</a:t>
            </a:r>
            <a:endParaRPr lang="en-US"/>
          </a:p>
        </p:txBody>
      </p:sp>
      <p:sp>
        <p:nvSpPr>
          <p:cNvPr id="69713" name="Rectangle 81"/>
          <p:cNvSpPr>
            <a:spLocks noChangeArrowheads="1"/>
          </p:cNvSpPr>
          <p:nvPr/>
        </p:nvSpPr>
        <p:spPr bwMode="auto">
          <a:xfrm>
            <a:off x="8604250" y="31702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714" name="Rectangle 82"/>
          <p:cNvSpPr>
            <a:spLocks noChangeArrowheads="1"/>
          </p:cNvSpPr>
          <p:nvPr/>
        </p:nvSpPr>
        <p:spPr bwMode="auto">
          <a:xfrm>
            <a:off x="8655050" y="31702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715" name="Rectangle 83"/>
          <p:cNvSpPr>
            <a:spLocks noChangeArrowheads="1"/>
          </p:cNvSpPr>
          <p:nvPr/>
        </p:nvSpPr>
        <p:spPr bwMode="auto">
          <a:xfrm>
            <a:off x="8693150" y="31702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716" name="Line 84"/>
          <p:cNvSpPr>
            <a:spLocks noChangeShapeType="1"/>
          </p:cNvSpPr>
          <p:nvPr/>
        </p:nvSpPr>
        <p:spPr bwMode="auto">
          <a:xfrm>
            <a:off x="8648700" y="9652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17" name="Line 85"/>
          <p:cNvSpPr>
            <a:spLocks noChangeShapeType="1"/>
          </p:cNvSpPr>
          <p:nvPr/>
        </p:nvSpPr>
        <p:spPr bwMode="auto">
          <a:xfrm>
            <a:off x="4965700" y="2946400"/>
            <a:ext cx="38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18" name="Rectangle 86"/>
          <p:cNvSpPr>
            <a:spLocks noChangeArrowheads="1"/>
          </p:cNvSpPr>
          <p:nvPr/>
        </p:nvSpPr>
        <p:spPr bwMode="auto">
          <a:xfrm>
            <a:off x="4794250" y="2916238"/>
            <a:ext cx="254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 </a:t>
            </a:r>
            <a:endParaRPr lang="en-US"/>
          </a:p>
        </p:txBody>
      </p:sp>
      <p:sp>
        <p:nvSpPr>
          <p:cNvPr id="69719" name="Rectangle 87"/>
          <p:cNvSpPr>
            <a:spLocks noChangeArrowheads="1"/>
          </p:cNvSpPr>
          <p:nvPr/>
        </p:nvSpPr>
        <p:spPr bwMode="auto">
          <a:xfrm>
            <a:off x="4819650" y="29162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1</a:t>
            </a:r>
            <a:endParaRPr lang="en-US"/>
          </a:p>
        </p:txBody>
      </p:sp>
      <p:sp>
        <p:nvSpPr>
          <p:cNvPr id="69720" name="Rectangle 88"/>
          <p:cNvSpPr>
            <a:spLocks noChangeArrowheads="1"/>
          </p:cNvSpPr>
          <p:nvPr/>
        </p:nvSpPr>
        <p:spPr bwMode="auto">
          <a:xfrm>
            <a:off x="4857750" y="29162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2</a:t>
            </a:r>
            <a:endParaRPr lang="en-US"/>
          </a:p>
        </p:txBody>
      </p:sp>
      <p:sp>
        <p:nvSpPr>
          <p:cNvPr id="69721" name="Rectangle 89"/>
          <p:cNvSpPr>
            <a:spLocks noChangeArrowheads="1"/>
          </p:cNvSpPr>
          <p:nvPr/>
        </p:nvSpPr>
        <p:spPr bwMode="auto">
          <a:xfrm>
            <a:off x="4908550" y="29162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5</a:t>
            </a:r>
            <a:endParaRPr lang="en-US"/>
          </a:p>
        </p:txBody>
      </p:sp>
      <p:sp>
        <p:nvSpPr>
          <p:cNvPr id="69722" name="Line 90"/>
          <p:cNvSpPr>
            <a:spLocks noChangeShapeType="1"/>
          </p:cNvSpPr>
          <p:nvPr/>
        </p:nvSpPr>
        <p:spPr bwMode="auto">
          <a:xfrm flipH="1">
            <a:off x="8712200" y="2946400"/>
            <a:ext cx="38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23" name="Line 91"/>
          <p:cNvSpPr>
            <a:spLocks noChangeShapeType="1"/>
          </p:cNvSpPr>
          <p:nvPr/>
        </p:nvSpPr>
        <p:spPr bwMode="auto">
          <a:xfrm>
            <a:off x="4965700" y="2540000"/>
            <a:ext cx="38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24" name="Rectangle 92"/>
          <p:cNvSpPr>
            <a:spLocks noChangeArrowheads="1"/>
          </p:cNvSpPr>
          <p:nvPr/>
        </p:nvSpPr>
        <p:spPr bwMode="auto">
          <a:xfrm>
            <a:off x="4794250" y="2509838"/>
            <a:ext cx="254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 </a:t>
            </a:r>
            <a:endParaRPr lang="en-US"/>
          </a:p>
        </p:txBody>
      </p:sp>
      <p:sp>
        <p:nvSpPr>
          <p:cNvPr id="69725" name="Rectangle 93"/>
          <p:cNvSpPr>
            <a:spLocks noChangeArrowheads="1"/>
          </p:cNvSpPr>
          <p:nvPr/>
        </p:nvSpPr>
        <p:spPr bwMode="auto">
          <a:xfrm>
            <a:off x="4819650" y="25098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2</a:t>
            </a:r>
            <a:endParaRPr lang="en-US"/>
          </a:p>
        </p:txBody>
      </p:sp>
      <p:sp>
        <p:nvSpPr>
          <p:cNvPr id="69726" name="Rectangle 94"/>
          <p:cNvSpPr>
            <a:spLocks noChangeArrowheads="1"/>
          </p:cNvSpPr>
          <p:nvPr/>
        </p:nvSpPr>
        <p:spPr bwMode="auto">
          <a:xfrm>
            <a:off x="4857750" y="25098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5</a:t>
            </a:r>
            <a:endParaRPr lang="en-US"/>
          </a:p>
        </p:txBody>
      </p:sp>
      <p:sp>
        <p:nvSpPr>
          <p:cNvPr id="69727" name="Rectangle 95"/>
          <p:cNvSpPr>
            <a:spLocks noChangeArrowheads="1"/>
          </p:cNvSpPr>
          <p:nvPr/>
        </p:nvSpPr>
        <p:spPr bwMode="auto">
          <a:xfrm>
            <a:off x="4908550" y="25098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728" name="Line 96"/>
          <p:cNvSpPr>
            <a:spLocks noChangeShapeType="1"/>
          </p:cNvSpPr>
          <p:nvPr/>
        </p:nvSpPr>
        <p:spPr bwMode="auto">
          <a:xfrm flipH="1">
            <a:off x="8712200" y="2540000"/>
            <a:ext cx="38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29" name="Line 97"/>
          <p:cNvSpPr>
            <a:spLocks noChangeShapeType="1"/>
          </p:cNvSpPr>
          <p:nvPr/>
        </p:nvSpPr>
        <p:spPr bwMode="auto">
          <a:xfrm>
            <a:off x="4965700" y="2133600"/>
            <a:ext cx="38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30" name="Rectangle 98"/>
          <p:cNvSpPr>
            <a:spLocks noChangeArrowheads="1"/>
          </p:cNvSpPr>
          <p:nvPr/>
        </p:nvSpPr>
        <p:spPr bwMode="auto">
          <a:xfrm>
            <a:off x="4794250" y="2090738"/>
            <a:ext cx="254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 </a:t>
            </a:r>
            <a:endParaRPr lang="en-US"/>
          </a:p>
        </p:txBody>
      </p:sp>
      <p:sp>
        <p:nvSpPr>
          <p:cNvPr id="69731" name="Rectangle 99"/>
          <p:cNvSpPr>
            <a:spLocks noChangeArrowheads="1"/>
          </p:cNvSpPr>
          <p:nvPr/>
        </p:nvSpPr>
        <p:spPr bwMode="auto">
          <a:xfrm>
            <a:off x="4819650" y="20907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5</a:t>
            </a:r>
            <a:endParaRPr lang="en-US"/>
          </a:p>
        </p:txBody>
      </p:sp>
      <p:sp>
        <p:nvSpPr>
          <p:cNvPr id="69732" name="Rectangle 100"/>
          <p:cNvSpPr>
            <a:spLocks noChangeArrowheads="1"/>
          </p:cNvSpPr>
          <p:nvPr/>
        </p:nvSpPr>
        <p:spPr bwMode="auto">
          <a:xfrm>
            <a:off x="4857750" y="20907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733" name="Rectangle 101"/>
          <p:cNvSpPr>
            <a:spLocks noChangeArrowheads="1"/>
          </p:cNvSpPr>
          <p:nvPr/>
        </p:nvSpPr>
        <p:spPr bwMode="auto">
          <a:xfrm>
            <a:off x="4908550" y="20907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734" name="Line 102"/>
          <p:cNvSpPr>
            <a:spLocks noChangeShapeType="1"/>
          </p:cNvSpPr>
          <p:nvPr/>
        </p:nvSpPr>
        <p:spPr bwMode="auto">
          <a:xfrm flipH="1">
            <a:off x="8712200" y="2133600"/>
            <a:ext cx="38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35" name="Line 103"/>
          <p:cNvSpPr>
            <a:spLocks noChangeShapeType="1"/>
          </p:cNvSpPr>
          <p:nvPr/>
        </p:nvSpPr>
        <p:spPr bwMode="auto">
          <a:xfrm>
            <a:off x="4965700" y="1714500"/>
            <a:ext cx="38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36" name="Rectangle 104"/>
          <p:cNvSpPr>
            <a:spLocks noChangeArrowheads="1"/>
          </p:cNvSpPr>
          <p:nvPr/>
        </p:nvSpPr>
        <p:spPr bwMode="auto">
          <a:xfrm>
            <a:off x="4768850" y="16843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1</a:t>
            </a:r>
            <a:endParaRPr lang="en-US"/>
          </a:p>
        </p:txBody>
      </p:sp>
      <p:sp>
        <p:nvSpPr>
          <p:cNvPr id="69737" name="Rectangle 105"/>
          <p:cNvSpPr>
            <a:spLocks noChangeArrowheads="1"/>
          </p:cNvSpPr>
          <p:nvPr/>
        </p:nvSpPr>
        <p:spPr bwMode="auto">
          <a:xfrm>
            <a:off x="4806950" y="16843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738" name="Rectangle 106"/>
          <p:cNvSpPr>
            <a:spLocks noChangeArrowheads="1"/>
          </p:cNvSpPr>
          <p:nvPr/>
        </p:nvSpPr>
        <p:spPr bwMode="auto">
          <a:xfrm>
            <a:off x="4857750" y="16843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739" name="Rectangle 107"/>
          <p:cNvSpPr>
            <a:spLocks noChangeArrowheads="1"/>
          </p:cNvSpPr>
          <p:nvPr/>
        </p:nvSpPr>
        <p:spPr bwMode="auto">
          <a:xfrm>
            <a:off x="4908550" y="16843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740" name="Line 108"/>
          <p:cNvSpPr>
            <a:spLocks noChangeShapeType="1"/>
          </p:cNvSpPr>
          <p:nvPr/>
        </p:nvSpPr>
        <p:spPr bwMode="auto">
          <a:xfrm flipH="1">
            <a:off x="8712200" y="1714500"/>
            <a:ext cx="38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41" name="Line 109"/>
          <p:cNvSpPr>
            <a:spLocks noChangeShapeType="1"/>
          </p:cNvSpPr>
          <p:nvPr/>
        </p:nvSpPr>
        <p:spPr bwMode="auto">
          <a:xfrm>
            <a:off x="4965700" y="1308100"/>
            <a:ext cx="38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42" name="Rectangle 110"/>
          <p:cNvSpPr>
            <a:spLocks noChangeArrowheads="1"/>
          </p:cNvSpPr>
          <p:nvPr/>
        </p:nvSpPr>
        <p:spPr bwMode="auto">
          <a:xfrm>
            <a:off x="4768850" y="12779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2</a:t>
            </a:r>
            <a:endParaRPr lang="en-US"/>
          </a:p>
        </p:txBody>
      </p:sp>
      <p:sp>
        <p:nvSpPr>
          <p:cNvPr id="69743" name="Rectangle 111"/>
          <p:cNvSpPr>
            <a:spLocks noChangeArrowheads="1"/>
          </p:cNvSpPr>
          <p:nvPr/>
        </p:nvSpPr>
        <p:spPr bwMode="auto">
          <a:xfrm>
            <a:off x="4806950" y="12779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744" name="Rectangle 112"/>
          <p:cNvSpPr>
            <a:spLocks noChangeArrowheads="1"/>
          </p:cNvSpPr>
          <p:nvPr/>
        </p:nvSpPr>
        <p:spPr bwMode="auto">
          <a:xfrm>
            <a:off x="4857750" y="12779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745" name="Rectangle 113"/>
          <p:cNvSpPr>
            <a:spLocks noChangeArrowheads="1"/>
          </p:cNvSpPr>
          <p:nvPr/>
        </p:nvSpPr>
        <p:spPr bwMode="auto">
          <a:xfrm>
            <a:off x="4908550" y="12779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746" name="Line 114"/>
          <p:cNvSpPr>
            <a:spLocks noChangeShapeType="1"/>
          </p:cNvSpPr>
          <p:nvPr/>
        </p:nvSpPr>
        <p:spPr bwMode="auto">
          <a:xfrm flipH="1">
            <a:off x="8712200" y="1308100"/>
            <a:ext cx="38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47" name="Line 115"/>
          <p:cNvSpPr>
            <a:spLocks noChangeShapeType="1"/>
          </p:cNvSpPr>
          <p:nvPr/>
        </p:nvSpPr>
        <p:spPr bwMode="auto">
          <a:xfrm>
            <a:off x="4965700" y="965200"/>
            <a:ext cx="37846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48" name="Line 116"/>
          <p:cNvSpPr>
            <a:spLocks noChangeShapeType="1"/>
          </p:cNvSpPr>
          <p:nvPr/>
        </p:nvSpPr>
        <p:spPr bwMode="auto">
          <a:xfrm>
            <a:off x="4965700" y="3149600"/>
            <a:ext cx="37846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49" name="Line 117"/>
          <p:cNvSpPr>
            <a:spLocks noChangeShapeType="1"/>
          </p:cNvSpPr>
          <p:nvPr/>
        </p:nvSpPr>
        <p:spPr bwMode="auto">
          <a:xfrm flipV="1">
            <a:off x="4965700" y="965200"/>
            <a:ext cx="1588" cy="2184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50" name="Line 118"/>
          <p:cNvSpPr>
            <a:spLocks noChangeShapeType="1"/>
          </p:cNvSpPr>
          <p:nvPr/>
        </p:nvSpPr>
        <p:spPr bwMode="auto">
          <a:xfrm flipV="1">
            <a:off x="8750300" y="965200"/>
            <a:ext cx="1588" cy="2184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51" name="Rectangle 119"/>
          <p:cNvSpPr>
            <a:spLocks noChangeArrowheads="1"/>
          </p:cNvSpPr>
          <p:nvPr/>
        </p:nvSpPr>
        <p:spPr bwMode="auto">
          <a:xfrm>
            <a:off x="4622800" y="3632200"/>
            <a:ext cx="4191000" cy="237490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52" name="Rectangle 120"/>
          <p:cNvSpPr>
            <a:spLocks noChangeArrowheads="1"/>
          </p:cNvSpPr>
          <p:nvPr/>
        </p:nvSpPr>
        <p:spPr bwMode="auto">
          <a:xfrm>
            <a:off x="4965700" y="3644900"/>
            <a:ext cx="3784600" cy="2184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53" name="Freeform 121"/>
          <p:cNvSpPr>
            <a:spLocks/>
          </p:cNvSpPr>
          <p:nvPr/>
        </p:nvSpPr>
        <p:spPr bwMode="auto">
          <a:xfrm>
            <a:off x="4965700" y="3644900"/>
            <a:ext cx="3784600" cy="2184400"/>
          </a:xfrm>
          <a:custGeom>
            <a:avLst/>
            <a:gdLst>
              <a:gd name="T0" fmla="*/ 0 w 2384"/>
              <a:gd name="T1" fmla="*/ 2147483647 h 1376"/>
              <a:gd name="T2" fmla="*/ 0 w 2384"/>
              <a:gd name="T3" fmla="*/ 0 h 1376"/>
              <a:gd name="T4" fmla="*/ 0 w 2384"/>
              <a:gd name="T5" fmla="*/ 0 h 1376"/>
              <a:gd name="T6" fmla="*/ 2147483647 w 2384"/>
              <a:gd name="T7" fmla="*/ 0 h 1376"/>
              <a:gd name="T8" fmla="*/ 2147483647 w 2384"/>
              <a:gd name="T9" fmla="*/ 0 h 1376"/>
              <a:gd name="T10" fmla="*/ 2147483647 w 2384"/>
              <a:gd name="T11" fmla="*/ 2147483647 h 1376"/>
              <a:gd name="T12" fmla="*/ 2147483647 w 2384"/>
              <a:gd name="T13" fmla="*/ 2147483647 h 1376"/>
              <a:gd name="T14" fmla="*/ 0 w 2384"/>
              <a:gd name="T15" fmla="*/ 2147483647 h 1376"/>
              <a:gd name="T16" fmla="*/ 0 w 2384"/>
              <a:gd name="T17" fmla="*/ 2147483647 h 13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384"/>
              <a:gd name="T28" fmla="*/ 0 h 1376"/>
              <a:gd name="T29" fmla="*/ 2384 w 2384"/>
              <a:gd name="T30" fmla="*/ 1376 h 137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384" h="1376">
                <a:moveTo>
                  <a:pt x="0" y="1376"/>
                </a:moveTo>
                <a:lnTo>
                  <a:pt x="0" y="0"/>
                </a:lnTo>
                <a:lnTo>
                  <a:pt x="2384" y="0"/>
                </a:lnTo>
                <a:lnTo>
                  <a:pt x="2384" y="1376"/>
                </a:lnTo>
                <a:lnTo>
                  <a:pt x="0" y="1376"/>
                </a:lnTo>
                <a:close/>
              </a:path>
            </a:pathLst>
          </a:cu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9754" name="Picture 12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3657600"/>
            <a:ext cx="3810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755" name="Picture 12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5033963"/>
            <a:ext cx="3810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756" name="Freeform 124"/>
          <p:cNvSpPr>
            <a:spLocks/>
          </p:cNvSpPr>
          <p:nvPr/>
        </p:nvSpPr>
        <p:spPr bwMode="auto">
          <a:xfrm>
            <a:off x="4635500" y="4914900"/>
            <a:ext cx="63500" cy="25400"/>
          </a:xfrm>
          <a:custGeom>
            <a:avLst/>
            <a:gdLst>
              <a:gd name="T0" fmla="*/ 0 w 40"/>
              <a:gd name="T1" fmla="*/ 2147483647 h 16"/>
              <a:gd name="T2" fmla="*/ 0 w 40"/>
              <a:gd name="T3" fmla="*/ 0 h 16"/>
              <a:gd name="T4" fmla="*/ 0 w 40"/>
              <a:gd name="T5" fmla="*/ 0 h 16"/>
              <a:gd name="T6" fmla="*/ 0 w 40"/>
              <a:gd name="T7" fmla="*/ 0 h 16"/>
              <a:gd name="T8" fmla="*/ 0 w 40"/>
              <a:gd name="T9" fmla="*/ 0 h 16"/>
              <a:gd name="T10" fmla="*/ 0 w 40"/>
              <a:gd name="T11" fmla="*/ 2147483647 h 16"/>
              <a:gd name="T12" fmla="*/ 0 w 40"/>
              <a:gd name="T13" fmla="*/ 2147483647 h 16"/>
              <a:gd name="T14" fmla="*/ 2147483647 w 40"/>
              <a:gd name="T15" fmla="*/ 2147483647 h 16"/>
              <a:gd name="T16" fmla="*/ 2147483647 w 40"/>
              <a:gd name="T17" fmla="*/ 2147483647 h 16"/>
              <a:gd name="T18" fmla="*/ 2147483647 w 40"/>
              <a:gd name="T19" fmla="*/ 0 h 16"/>
              <a:gd name="T20" fmla="*/ 2147483647 w 40"/>
              <a:gd name="T21" fmla="*/ 0 h 16"/>
              <a:gd name="T22" fmla="*/ 2147483647 w 40"/>
              <a:gd name="T23" fmla="*/ 0 h 16"/>
              <a:gd name="T24" fmla="*/ 2147483647 w 40"/>
              <a:gd name="T25" fmla="*/ 0 h 16"/>
              <a:gd name="T26" fmla="*/ 2147483647 w 40"/>
              <a:gd name="T27" fmla="*/ 2147483647 h 16"/>
              <a:gd name="T28" fmla="*/ 2147483647 w 40"/>
              <a:gd name="T29" fmla="*/ 2147483647 h 16"/>
              <a:gd name="T30" fmla="*/ 2147483647 w 40"/>
              <a:gd name="T31" fmla="*/ 2147483647 h 16"/>
              <a:gd name="T32" fmla="*/ 2147483647 w 40"/>
              <a:gd name="T33" fmla="*/ 2147483647 h 16"/>
              <a:gd name="T34" fmla="*/ 2147483647 w 40"/>
              <a:gd name="T35" fmla="*/ 2147483647 h 16"/>
              <a:gd name="T36" fmla="*/ 2147483647 w 40"/>
              <a:gd name="T37" fmla="*/ 2147483647 h 16"/>
              <a:gd name="T38" fmla="*/ 0 w 40"/>
              <a:gd name="T39" fmla="*/ 2147483647 h 1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0"/>
              <a:gd name="T61" fmla="*/ 0 h 16"/>
              <a:gd name="T62" fmla="*/ 40 w 40"/>
              <a:gd name="T63" fmla="*/ 16 h 1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0" h="16">
                <a:moveTo>
                  <a:pt x="0" y="16"/>
                </a:moveTo>
                <a:lnTo>
                  <a:pt x="0" y="0"/>
                </a:lnTo>
                <a:lnTo>
                  <a:pt x="0" y="16"/>
                </a:lnTo>
                <a:lnTo>
                  <a:pt x="16" y="16"/>
                </a:lnTo>
                <a:lnTo>
                  <a:pt x="16" y="0"/>
                </a:lnTo>
                <a:lnTo>
                  <a:pt x="16" y="16"/>
                </a:lnTo>
                <a:lnTo>
                  <a:pt x="40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57" name="Freeform 125"/>
          <p:cNvSpPr>
            <a:spLocks/>
          </p:cNvSpPr>
          <p:nvPr/>
        </p:nvSpPr>
        <p:spPr bwMode="auto">
          <a:xfrm>
            <a:off x="4648200" y="4889500"/>
            <a:ext cx="50800" cy="12700"/>
          </a:xfrm>
          <a:custGeom>
            <a:avLst/>
            <a:gdLst>
              <a:gd name="T0" fmla="*/ 0 w 32"/>
              <a:gd name="T1" fmla="*/ 2147483647 h 8"/>
              <a:gd name="T2" fmla="*/ 0 w 32"/>
              <a:gd name="T3" fmla="*/ 2147483647 h 8"/>
              <a:gd name="T4" fmla="*/ 0 w 32"/>
              <a:gd name="T5" fmla="*/ 2147483647 h 8"/>
              <a:gd name="T6" fmla="*/ 2147483647 w 32"/>
              <a:gd name="T7" fmla="*/ 2147483647 h 8"/>
              <a:gd name="T8" fmla="*/ 2147483647 w 32"/>
              <a:gd name="T9" fmla="*/ 2147483647 h 8"/>
              <a:gd name="T10" fmla="*/ 2147483647 w 32"/>
              <a:gd name="T11" fmla="*/ 2147483647 h 8"/>
              <a:gd name="T12" fmla="*/ 0 w 32"/>
              <a:gd name="T13" fmla="*/ 2147483647 h 8"/>
              <a:gd name="T14" fmla="*/ 0 w 32"/>
              <a:gd name="T15" fmla="*/ 2147483647 h 8"/>
              <a:gd name="T16" fmla="*/ 0 w 32"/>
              <a:gd name="T17" fmla="*/ 0 h 8"/>
              <a:gd name="T18" fmla="*/ 0 w 32"/>
              <a:gd name="T19" fmla="*/ 0 h 8"/>
              <a:gd name="T20" fmla="*/ 0 w 32"/>
              <a:gd name="T21" fmla="*/ 0 h 8"/>
              <a:gd name="T22" fmla="*/ 0 w 32"/>
              <a:gd name="T23" fmla="*/ 0 h 8"/>
              <a:gd name="T24" fmla="*/ 0 w 32"/>
              <a:gd name="T25" fmla="*/ 0 h 8"/>
              <a:gd name="T26" fmla="*/ 0 w 32"/>
              <a:gd name="T27" fmla="*/ 0 h 8"/>
              <a:gd name="T28" fmla="*/ 0 w 32"/>
              <a:gd name="T29" fmla="*/ 0 h 8"/>
              <a:gd name="T30" fmla="*/ 0 w 32"/>
              <a:gd name="T31" fmla="*/ 0 h 8"/>
              <a:gd name="T32" fmla="*/ 0 w 32"/>
              <a:gd name="T33" fmla="*/ 0 h 8"/>
              <a:gd name="T34" fmla="*/ 2147483647 w 32"/>
              <a:gd name="T35" fmla="*/ 0 h 8"/>
              <a:gd name="T36" fmla="*/ 2147483647 w 32"/>
              <a:gd name="T37" fmla="*/ 0 h 8"/>
              <a:gd name="T38" fmla="*/ 2147483647 w 32"/>
              <a:gd name="T39" fmla="*/ 0 h 8"/>
              <a:gd name="T40" fmla="*/ 2147483647 w 32"/>
              <a:gd name="T41" fmla="*/ 0 h 8"/>
              <a:gd name="T42" fmla="*/ 2147483647 w 32"/>
              <a:gd name="T43" fmla="*/ 0 h 8"/>
              <a:gd name="T44" fmla="*/ 2147483647 w 32"/>
              <a:gd name="T45" fmla="*/ 0 h 8"/>
              <a:gd name="T46" fmla="*/ 2147483647 w 32"/>
              <a:gd name="T47" fmla="*/ 0 h 8"/>
              <a:gd name="T48" fmla="*/ 2147483647 w 32"/>
              <a:gd name="T49" fmla="*/ 0 h 8"/>
              <a:gd name="T50" fmla="*/ 2147483647 w 32"/>
              <a:gd name="T51" fmla="*/ 0 h 8"/>
              <a:gd name="T52" fmla="*/ 2147483647 w 32"/>
              <a:gd name="T53" fmla="*/ 2147483647 h 8"/>
              <a:gd name="T54" fmla="*/ 2147483647 w 32"/>
              <a:gd name="T55" fmla="*/ 2147483647 h 8"/>
              <a:gd name="T56" fmla="*/ 2147483647 w 32"/>
              <a:gd name="T57" fmla="*/ 2147483647 h 8"/>
              <a:gd name="T58" fmla="*/ 2147483647 w 32"/>
              <a:gd name="T59" fmla="*/ 2147483647 h 8"/>
              <a:gd name="T60" fmla="*/ 2147483647 w 32"/>
              <a:gd name="T61" fmla="*/ 2147483647 h 8"/>
              <a:gd name="T62" fmla="*/ 2147483647 w 32"/>
              <a:gd name="T63" fmla="*/ 2147483647 h 8"/>
              <a:gd name="T64" fmla="*/ 2147483647 w 32"/>
              <a:gd name="T65" fmla="*/ 2147483647 h 8"/>
              <a:gd name="T66" fmla="*/ 2147483647 w 32"/>
              <a:gd name="T67" fmla="*/ 2147483647 h 8"/>
              <a:gd name="T68" fmla="*/ 2147483647 w 32"/>
              <a:gd name="T69" fmla="*/ 2147483647 h 8"/>
              <a:gd name="T70" fmla="*/ 0 w 32"/>
              <a:gd name="T71" fmla="*/ 2147483647 h 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2"/>
              <a:gd name="T109" fmla="*/ 0 h 8"/>
              <a:gd name="T110" fmla="*/ 32 w 32"/>
              <a:gd name="T111" fmla="*/ 8 h 8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2" h="8">
                <a:moveTo>
                  <a:pt x="0" y="8"/>
                </a:moveTo>
                <a:lnTo>
                  <a:pt x="0" y="8"/>
                </a:lnTo>
                <a:lnTo>
                  <a:pt x="8" y="8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8" y="8"/>
                </a:lnTo>
                <a:lnTo>
                  <a:pt x="16" y="8"/>
                </a:lnTo>
                <a:lnTo>
                  <a:pt x="32" y="8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58" name="Freeform 126"/>
          <p:cNvSpPr>
            <a:spLocks/>
          </p:cNvSpPr>
          <p:nvPr/>
        </p:nvSpPr>
        <p:spPr bwMode="auto">
          <a:xfrm>
            <a:off x="4648200" y="4851400"/>
            <a:ext cx="50800" cy="38100"/>
          </a:xfrm>
          <a:custGeom>
            <a:avLst/>
            <a:gdLst>
              <a:gd name="T0" fmla="*/ 0 w 32"/>
              <a:gd name="T1" fmla="*/ 2147483647 h 24"/>
              <a:gd name="T2" fmla="*/ 0 w 32"/>
              <a:gd name="T3" fmla="*/ 2147483647 h 24"/>
              <a:gd name="T4" fmla="*/ 0 w 32"/>
              <a:gd name="T5" fmla="*/ 2147483647 h 24"/>
              <a:gd name="T6" fmla="*/ 2147483647 w 32"/>
              <a:gd name="T7" fmla="*/ 2147483647 h 24"/>
              <a:gd name="T8" fmla="*/ 2147483647 w 32"/>
              <a:gd name="T9" fmla="*/ 0 h 24"/>
              <a:gd name="T10" fmla="*/ 2147483647 w 32"/>
              <a:gd name="T11" fmla="*/ 0 h 24"/>
              <a:gd name="T12" fmla="*/ 2147483647 w 32"/>
              <a:gd name="T13" fmla="*/ 0 h 24"/>
              <a:gd name="T14" fmla="*/ 2147483647 w 32"/>
              <a:gd name="T15" fmla="*/ 2147483647 h 24"/>
              <a:gd name="T16" fmla="*/ 2147483647 w 32"/>
              <a:gd name="T17" fmla="*/ 2147483647 h 24"/>
              <a:gd name="T18" fmla="*/ 2147483647 w 32"/>
              <a:gd name="T19" fmla="*/ 2147483647 h 24"/>
              <a:gd name="T20" fmla="*/ 2147483647 w 32"/>
              <a:gd name="T21" fmla="*/ 2147483647 h 24"/>
              <a:gd name="T22" fmla="*/ 2147483647 w 32"/>
              <a:gd name="T23" fmla="*/ 2147483647 h 24"/>
              <a:gd name="T24" fmla="*/ 2147483647 w 32"/>
              <a:gd name="T25" fmla="*/ 2147483647 h 24"/>
              <a:gd name="T26" fmla="*/ 2147483647 w 32"/>
              <a:gd name="T27" fmla="*/ 2147483647 h 24"/>
              <a:gd name="T28" fmla="*/ 2147483647 w 32"/>
              <a:gd name="T29" fmla="*/ 0 h 24"/>
              <a:gd name="T30" fmla="*/ 2147483647 w 32"/>
              <a:gd name="T31" fmla="*/ 2147483647 h 24"/>
              <a:gd name="T32" fmla="*/ 2147483647 w 32"/>
              <a:gd name="T33" fmla="*/ 2147483647 h 24"/>
              <a:gd name="T34" fmla="*/ 2147483647 w 32"/>
              <a:gd name="T35" fmla="*/ 2147483647 h 24"/>
              <a:gd name="T36" fmla="*/ 2147483647 w 32"/>
              <a:gd name="T37" fmla="*/ 2147483647 h 24"/>
              <a:gd name="T38" fmla="*/ 2147483647 w 32"/>
              <a:gd name="T39" fmla="*/ 2147483647 h 24"/>
              <a:gd name="T40" fmla="*/ 2147483647 w 32"/>
              <a:gd name="T41" fmla="*/ 2147483647 h 24"/>
              <a:gd name="T42" fmla="*/ 2147483647 w 32"/>
              <a:gd name="T43" fmla="*/ 2147483647 h 24"/>
              <a:gd name="T44" fmla="*/ 2147483647 w 32"/>
              <a:gd name="T45" fmla="*/ 2147483647 h 24"/>
              <a:gd name="T46" fmla="*/ 2147483647 w 32"/>
              <a:gd name="T47" fmla="*/ 2147483647 h 24"/>
              <a:gd name="T48" fmla="*/ 2147483647 w 32"/>
              <a:gd name="T49" fmla="*/ 2147483647 h 24"/>
              <a:gd name="T50" fmla="*/ 0 w 32"/>
              <a:gd name="T51" fmla="*/ 2147483647 h 24"/>
              <a:gd name="T52" fmla="*/ 0 w 32"/>
              <a:gd name="T53" fmla="*/ 2147483647 h 24"/>
              <a:gd name="T54" fmla="*/ 2147483647 w 32"/>
              <a:gd name="T55" fmla="*/ 2147483647 h 24"/>
              <a:gd name="T56" fmla="*/ 2147483647 w 32"/>
              <a:gd name="T57" fmla="*/ 2147483647 h 24"/>
              <a:gd name="T58" fmla="*/ 2147483647 w 32"/>
              <a:gd name="T59" fmla="*/ 2147483647 h 24"/>
              <a:gd name="T60" fmla="*/ 2147483647 w 32"/>
              <a:gd name="T61" fmla="*/ 2147483647 h 24"/>
              <a:gd name="T62" fmla="*/ 2147483647 w 32"/>
              <a:gd name="T63" fmla="*/ 2147483647 h 24"/>
              <a:gd name="T64" fmla="*/ 2147483647 w 32"/>
              <a:gd name="T65" fmla="*/ 2147483647 h 24"/>
              <a:gd name="T66" fmla="*/ 2147483647 w 32"/>
              <a:gd name="T67" fmla="*/ 2147483647 h 24"/>
              <a:gd name="T68" fmla="*/ 2147483647 w 32"/>
              <a:gd name="T69" fmla="*/ 2147483647 h 2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2"/>
              <a:gd name="T106" fmla="*/ 0 h 24"/>
              <a:gd name="T107" fmla="*/ 32 w 32"/>
              <a:gd name="T108" fmla="*/ 24 h 2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2" h="24">
                <a:moveTo>
                  <a:pt x="0" y="16"/>
                </a:moveTo>
                <a:lnTo>
                  <a:pt x="0" y="16"/>
                </a:lnTo>
                <a:lnTo>
                  <a:pt x="0" y="8"/>
                </a:lnTo>
                <a:lnTo>
                  <a:pt x="8" y="8"/>
                </a:lnTo>
                <a:lnTo>
                  <a:pt x="8" y="0"/>
                </a:lnTo>
                <a:lnTo>
                  <a:pt x="16" y="0"/>
                </a:lnTo>
                <a:lnTo>
                  <a:pt x="16" y="16"/>
                </a:lnTo>
                <a:lnTo>
                  <a:pt x="24" y="16"/>
                </a:lnTo>
                <a:lnTo>
                  <a:pt x="24" y="8"/>
                </a:lnTo>
                <a:lnTo>
                  <a:pt x="24" y="0"/>
                </a:lnTo>
                <a:lnTo>
                  <a:pt x="24" y="8"/>
                </a:lnTo>
                <a:lnTo>
                  <a:pt x="32" y="8"/>
                </a:lnTo>
                <a:lnTo>
                  <a:pt x="32" y="16"/>
                </a:lnTo>
                <a:lnTo>
                  <a:pt x="24" y="16"/>
                </a:lnTo>
                <a:lnTo>
                  <a:pt x="24" y="24"/>
                </a:lnTo>
                <a:lnTo>
                  <a:pt x="16" y="24"/>
                </a:lnTo>
                <a:lnTo>
                  <a:pt x="8" y="24"/>
                </a:lnTo>
                <a:lnTo>
                  <a:pt x="8" y="16"/>
                </a:lnTo>
                <a:lnTo>
                  <a:pt x="0" y="16"/>
                </a:lnTo>
                <a:lnTo>
                  <a:pt x="16" y="8"/>
                </a:lnTo>
                <a:lnTo>
                  <a:pt x="8" y="8"/>
                </a:lnTo>
                <a:lnTo>
                  <a:pt x="8" y="16"/>
                </a:lnTo>
                <a:lnTo>
                  <a:pt x="16" y="16"/>
                </a:lnTo>
                <a:lnTo>
                  <a:pt x="16" y="8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59" name="Freeform 127"/>
          <p:cNvSpPr>
            <a:spLocks/>
          </p:cNvSpPr>
          <p:nvPr/>
        </p:nvSpPr>
        <p:spPr bwMode="auto">
          <a:xfrm>
            <a:off x="4648200" y="4826000"/>
            <a:ext cx="63500" cy="25400"/>
          </a:xfrm>
          <a:custGeom>
            <a:avLst/>
            <a:gdLst>
              <a:gd name="T0" fmla="*/ 2147483647 w 40"/>
              <a:gd name="T1" fmla="*/ 2147483647 h 16"/>
              <a:gd name="T2" fmla="*/ 2147483647 w 40"/>
              <a:gd name="T3" fmla="*/ 2147483647 h 16"/>
              <a:gd name="T4" fmla="*/ 2147483647 w 40"/>
              <a:gd name="T5" fmla="*/ 2147483647 h 16"/>
              <a:gd name="T6" fmla="*/ 2147483647 w 40"/>
              <a:gd name="T7" fmla="*/ 2147483647 h 16"/>
              <a:gd name="T8" fmla="*/ 2147483647 w 40"/>
              <a:gd name="T9" fmla="*/ 2147483647 h 16"/>
              <a:gd name="T10" fmla="*/ 2147483647 w 40"/>
              <a:gd name="T11" fmla="*/ 2147483647 h 16"/>
              <a:gd name="T12" fmla="*/ 2147483647 w 40"/>
              <a:gd name="T13" fmla="*/ 2147483647 h 16"/>
              <a:gd name="T14" fmla="*/ 2147483647 w 40"/>
              <a:gd name="T15" fmla="*/ 2147483647 h 16"/>
              <a:gd name="T16" fmla="*/ 2147483647 w 40"/>
              <a:gd name="T17" fmla="*/ 2147483647 h 16"/>
              <a:gd name="T18" fmla="*/ 2147483647 w 40"/>
              <a:gd name="T19" fmla="*/ 0 h 16"/>
              <a:gd name="T20" fmla="*/ 2147483647 w 40"/>
              <a:gd name="T21" fmla="*/ 0 h 16"/>
              <a:gd name="T22" fmla="*/ 2147483647 w 40"/>
              <a:gd name="T23" fmla="*/ 0 h 16"/>
              <a:gd name="T24" fmla="*/ 2147483647 w 40"/>
              <a:gd name="T25" fmla="*/ 0 h 16"/>
              <a:gd name="T26" fmla="*/ 2147483647 w 40"/>
              <a:gd name="T27" fmla="*/ 0 h 16"/>
              <a:gd name="T28" fmla="*/ 2147483647 w 40"/>
              <a:gd name="T29" fmla="*/ 0 h 16"/>
              <a:gd name="T30" fmla="*/ 2147483647 w 40"/>
              <a:gd name="T31" fmla="*/ 0 h 16"/>
              <a:gd name="T32" fmla="*/ 2147483647 w 40"/>
              <a:gd name="T33" fmla="*/ 0 h 16"/>
              <a:gd name="T34" fmla="*/ 2147483647 w 40"/>
              <a:gd name="T35" fmla="*/ 2147483647 h 16"/>
              <a:gd name="T36" fmla="*/ 2147483647 w 40"/>
              <a:gd name="T37" fmla="*/ 2147483647 h 16"/>
              <a:gd name="T38" fmla="*/ 2147483647 w 40"/>
              <a:gd name="T39" fmla="*/ 2147483647 h 16"/>
              <a:gd name="T40" fmla="*/ 2147483647 w 40"/>
              <a:gd name="T41" fmla="*/ 2147483647 h 16"/>
              <a:gd name="T42" fmla="*/ 2147483647 w 40"/>
              <a:gd name="T43" fmla="*/ 2147483647 h 16"/>
              <a:gd name="T44" fmla="*/ 2147483647 w 40"/>
              <a:gd name="T45" fmla="*/ 2147483647 h 16"/>
              <a:gd name="T46" fmla="*/ 2147483647 w 40"/>
              <a:gd name="T47" fmla="*/ 2147483647 h 16"/>
              <a:gd name="T48" fmla="*/ 2147483647 w 40"/>
              <a:gd name="T49" fmla="*/ 2147483647 h 16"/>
              <a:gd name="T50" fmla="*/ 2147483647 w 40"/>
              <a:gd name="T51" fmla="*/ 2147483647 h 16"/>
              <a:gd name="T52" fmla="*/ 2147483647 w 40"/>
              <a:gd name="T53" fmla="*/ 2147483647 h 16"/>
              <a:gd name="T54" fmla="*/ 0 w 40"/>
              <a:gd name="T55" fmla="*/ 2147483647 h 16"/>
              <a:gd name="T56" fmla="*/ 0 w 40"/>
              <a:gd name="T57" fmla="*/ 2147483647 h 16"/>
              <a:gd name="T58" fmla="*/ 0 w 40"/>
              <a:gd name="T59" fmla="*/ 0 h 16"/>
              <a:gd name="T60" fmla="*/ 0 w 40"/>
              <a:gd name="T61" fmla="*/ 0 h 16"/>
              <a:gd name="T62" fmla="*/ 0 w 40"/>
              <a:gd name="T63" fmla="*/ 0 h 16"/>
              <a:gd name="T64" fmla="*/ 2147483647 w 40"/>
              <a:gd name="T65" fmla="*/ 0 h 16"/>
              <a:gd name="T66" fmla="*/ 2147483647 w 40"/>
              <a:gd name="T67" fmla="*/ 0 h 16"/>
              <a:gd name="T68" fmla="*/ 0 w 40"/>
              <a:gd name="T69" fmla="*/ 0 h 16"/>
              <a:gd name="T70" fmla="*/ 0 w 40"/>
              <a:gd name="T71" fmla="*/ 0 h 16"/>
              <a:gd name="T72" fmla="*/ 0 w 40"/>
              <a:gd name="T73" fmla="*/ 0 h 16"/>
              <a:gd name="T74" fmla="*/ 0 w 40"/>
              <a:gd name="T75" fmla="*/ 0 h 16"/>
              <a:gd name="T76" fmla="*/ 2147483647 w 40"/>
              <a:gd name="T77" fmla="*/ 0 h 16"/>
              <a:gd name="T78" fmla="*/ 2147483647 w 40"/>
              <a:gd name="T79" fmla="*/ 0 h 16"/>
              <a:gd name="T80" fmla="*/ 2147483647 w 40"/>
              <a:gd name="T81" fmla="*/ 0 h 16"/>
              <a:gd name="T82" fmla="*/ 2147483647 w 40"/>
              <a:gd name="T83" fmla="*/ 0 h 16"/>
              <a:gd name="T84" fmla="*/ 2147483647 w 40"/>
              <a:gd name="T85" fmla="*/ 0 h 16"/>
              <a:gd name="T86" fmla="*/ 2147483647 w 40"/>
              <a:gd name="T87" fmla="*/ 0 h 16"/>
              <a:gd name="T88" fmla="*/ 2147483647 w 40"/>
              <a:gd name="T89" fmla="*/ 0 h 16"/>
              <a:gd name="T90" fmla="*/ 2147483647 w 40"/>
              <a:gd name="T91" fmla="*/ 2147483647 h 16"/>
              <a:gd name="T92" fmla="*/ 2147483647 w 40"/>
              <a:gd name="T93" fmla="*/ 2147483647 h 16"/>
              <a:gd name="T94" fmla="*/ 2147483647 w 40"/>
              <a:gd name="T95" fmla="*/ 2147483647 h 16"/>
              <a:gd name="T96" fmla="*/ 2147483647 w 40"/>
              <a:gd name="T97" fmla="*/ 2147483647 h 16"/>
              <a:gd name="T98" fmla="*/ 2147483647 w 40"/>
              <a:gd name="T99" fmla="*/ 2147483647 h 16"/>
              <a:gd name="T100" fmla="*/ 2147483647 w 40"/>
              <a:gd name="T101" fmla="*/ 2147483647 h 16"/>
              <a:gd name="T102" fmla="*/ 2147483647 w 40"/>
              <a:gd name="T103" fmla="*/ 2147483647 h 16"/>
              <a:gd name="T104" fmla="*/ 2147483647 w 40"/>
              <a:gd name="T105" fmla="*/ 2147483647 h 16"/>
              <a:gd name="T106" fmla="*/ 2147483647 w 40"/>
              <a:gd name="T107" fmla="*/ 2147483647 h 16"/>
              <a:gd name="T108" fmla="*/ 2147483647 w 40"/>
              <a:gd name="T109" fmla="*/ 2147483647 h 16"/>
              <a:gd name="T110" fmla="*/ 2147483647 w 40"/>
              <a:gd name="T111" fmla="*/ 2147483647 h 16"/>
              <a:gd name="T112" fmla="*/ 2147483647 w 40"/>
              <a:gd name="T113" fmla="*/ 2147483647 h 16"/>
              <a:gd name="T114" fmla="*/ 2147483647 w 40"/>
              <a:gd name="T115" fmla="*/ 2147483647 h 16"/>
              <a:gd name="T116" fmla="*/ 2147483647 w 40"/>
              <a:gd name="T117" fmla="*/ 2147483647 h 16"/>
              <a:gd name="T118" fmla="*/ 0 w 40"/>
              <a:gd name="T119" fmla="*/ 2147483647 h 16"/>
              <a:gd name="T120" fmla="*/ 0 w 40"/>
              <a:gd name="T121" fmla="*/ 2147483647 h 16"/>
              <a:gd name="T122" fmla="*/ 0 w 40"/>
              <a:gd name="T123" fmla="*/ 2147483647 h 16"/>
              <a:gd name="T124" fmla="*/ 2147483647 w 40"/>
              <a:gd name="T125" fmla="*/ 2147483647 h 1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40"/>
              <a:gd name="T190" fmla="*/ 0 h 16"/>
              <a:gd name="T191" fmla="*/ 40 w 40"/>
              <a:gd name="T192" fmla="*/ 16 h 1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40" h="16">
                <a:moveTo>
                  <a:pt x="16" y="16"/>
                </a:moveTo>
                <a:lnTo>
                  <a:pt x="16" y="16"/>
                </a:lnTo>
                <a:lnTo>
                  <a:pt x="24" y="16"/>
                </a:lnTo>
                <a:lnTo>
                  <a:pt x="24" y="8"/>
                </a:lnTo>
                <a:lnTo>
                  <a:pt x="24" y="0"/>
                </a:lnTo>
                <a:lnTo>
                  <a:pt x="16" y="0"/>
                </a:lnTo>
                <a:lnTo>
                  <a:pt x="8" y="0"/>
                </a:lnTo>
                <a:lnTo>
                  <a:pt x="8" y="8"/>
                </a:lnTo>
                <a:lnTo>
                  <a:pt x="8" y="16"/>
                </a:lnTo>
                <a:lnTo>
                  <a:pt x="16" y="16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0" y="0"/>
                </a:lnTo>
                <a:lnTo>
                  <a:pt x="40" y="0"/>
                </a:lnTo>
                <a:lnTo>
                  <a:pt x="24" y="0"/>
                </a:lnTo>
                <a:lnTo>
                  <a:pt x="32" y="8"/>
                </a:lnTo>
                <a:lnTo>
                  <a:pt x="24" y="16"/>
                </a:lnTo>
                <a:lnTo>
                  <a:pt x="16" y="16"/>
                </a:lnTo>
                <a:lnTo>
                  <a:pt x="8" y="16"/>
                </a:lnTo>
                <a:lnTo>
                  <a:pt x="0" y="8"/>
                </a:lnTo>
                <a:lnTo>
                  <a:pt x="16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60" name="Freeform 128"/>
          <p:cNvSpPr>
            <a:spLocks/>
          </p:cNvSpPr>
          <p:nvPr/>
        </p:nvSpPr>
        <p:spPr bwMode="auto">
          <a:xfrm>
            <a:off x="4648200" y="4787900"/>
            <a:ext cx="50800" cy="25400"/>
          </a:xfrm>
          <a:custGeom>
            <a:avLst/>
            <a:gdLst>
              <a:gd name="T0" fmla="*/ 0 w 32"/>
              <a:gd name="T1" fmla="*/ 2147483647 h 16"/>
              <a:gd name="T2" fmla="*/ 2147483647 w 32"/>
              <a:gd name="T3" fmla="*/ 2147483647 h 16"/>
              <a:gd name="T4" fmla="*/ 2147483647 w 32"/>
              <a:gd name="T5" fmla="*/ 2147483647 h 16"/>
              <a:gd name="T6" fmla="*/ 2147483647 w 32"/>
              <a:gd name="T7" fmla="*/ 2147483647 h 16"/>
              <a:gd name="T8" fmla="*/ 2147483647 w 32"/>
              <a:gd name="T9" fmla="*/ 2147483647 h 16"/>
              <a:gd name="T10" fmla="*/ 2147483647 w 32"/>
              <a:gd name="T11" fmla="*/ 2147483647 h 16"/>
              <a:gd name="T12" fmla="*/ 2147483647 w 32"/>
              <a:gd name="T13" fmla="*/ 2147483647 h 16"/>
              <a:gd name="T14" fmla="*/ 2147483647 w 32"/>
              <a:gd name="T15" fmla="*/ 2147483647 h 16"/>
              <a:gd name="T16" fmla="*/ 2147483647 w 32"/>
              <a:gd name="T17" fmla="*/ 2147483647 h 16"/>
              <a:gd name="T18" fmla="*/ 2147483647 w 32"/>
              <a:gd name="T19" fmla="*/ 2147483647 h 16"/>
              <a:gd name="T20" fmla="*/ 2147483647 w 32"/>
              <a:gd name="T21" fmla="*/ 2147483647 h 16"/>
              <a:gd name="T22" fmla="*/ 2147483647 w 32"/>
              <a:gd name="T23" fmla="*/ 2147483647 h 16"/>
              <a:gd name="T24" fmla="*/ 2147483647 w 32"/>
              <a:gd name="T25" fmla="*/ 2147483647 h 16"/>
              <a:gd name="T26" fmla="*/ 2147483647 w 32"/>
              <a:gd name="T27" fmla="*/ 2147483647 h 16"/>
              <a:gd name="T28" fmla="*/ 2147483647 w 32"/>
              <a:gd name="T29" fmla="*/ 2147483647 h 16"/>
              <a:gd name="T30" fmla="*/ 0 w 32"/>
              <a:gd name="T31" fmla="*/ 2147483647 h 16"/>
              <a:gd name="T32" fmla="*/ 0 w 32"/>
              <a:gd name="T33" fmla="*/ 2147483647 h 16"/>
              <a:gd name="T34" fmla="*/ 0 w 32"/>
              <a:gd name="T35" fmla="*/ 0 h 16"/>
              <a:gd name="T36" fmla="*/ 0 w 32"/>
              <a:gd name="T37" fmla="*/ 0 h 16"/>
              <a:gd name="T38" fmla="*/ 2147483647 w 32"/>
              <a:gd name="T39" fmla="*/ 0 h 16"/>
              <a:gd name="T40" fmla="*/ 2147483647 w 32"/>
              <a:gd name="T41" fmla="*/ 0 h 16"/>
              <a:gd name="T42" fmla="*/ 2147483647 w 32"/>
              <a:gd name="T43" fmla="*/ 2147483647 h 16"/>
              <a:gd name="T44" fmla="*/ 2147483647 w 32"/>
              <a:gd name="T45" fmla="*/ 2147483647 h 16"/>
              <a:gd name="T46" fmla="*/ 2147483647 w 32"/>
              <a:gd name="T47" fmla="*/ 2147483647 h 16"/>
              <a:gd name="T48" fmla="*/ 2147483647 w 32"/>
              <a:gd name="T49" fmla="*/ 2147483647 h 16"/>
              <a:gd name="T50" fmla="*/ 2147483647 w 32"/>
              <a:gd name="T51" fmla="*/ 2147483647 h 16"/>
              <a:gd name="T52" fmla="*/ 2147483647 w 32"/>
              <a:gd name="T53" fmla="*/ 2147483647 h 16"/>
              <a:gd name="T54" fmla="*/ 2147483647 w 32"/>
              <a:gd name="T55" fmla="*/ 2147483647 h 16"/>
              <a:gd name="T56" fmla="*/ 2147483647 w 32"/>
              <a:gd name="T57" fmla="*/ 2147483647 h 16"/>
              <a:gd name="T58" fmla="*/ 2147483647 w 32"/>
              <a:gd name="T59" fmla="*/ 2147483647 h 16"/>
              <a:gd name="T60" fmla="*/ 2147483647 w 32"/>
              <a:gd name="T61" fmla="*/ 2147483647 h 16"/>
              <a:gd name="T62" fmla="*/ 2147483647 w 32"/>
              <a:gd name="T63" fmla="*/ 2147483647 h 16"/>
              <a:gd name="T64" fmla="*/ 2147483647 w 32"/>
              <a:gd name="T65" fmla="*/ 2147483647 h 16"/>
              <a:gd name="T66" fmla="*/ 2147483647 w 32"/>
              <a:gd name="T67" fmla="*/ 2147483647 h 16"/>
              <a:gd name="T68" fmla="*/ 2147483647 w 32"/>
              <a:gd name="T69" fmla="*/ 2147483647 h 16"/>
              <a:gd name="T70" fmla="*/ 2147483647 w 32"/>
              <a:gd name="T71" fmla="*/ 2147483647 h 16"/>
              <a:gd name="T72" fmla="*/ 2147483647 w 32"/>
              <a:gd name="T73" fmla="*/ 2147483647 h 16"/>
              <a:gd name="T74" fmla="*/ 0 w 32"/>
              <a:gd name="T75" fmla="*/ 2147483647 h 16"/>
              <a:gd name="T76" fmla="*/ 0 w 32"/>
              <a:gd name="T77" fmla="*/ 2147483647 h 16"/>
              <a:gd name="T78" fmla="*/ 0 w 32"/>
              <a:gd name="T79" fmla="*/ 2147483647 h 1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32"/>
              <a:gd name="T121" fmla="*/ 0 h 16"/>
              <a:gd name="T122" fmla="*/ 32 w 32"/>
              <a:gd name="T123" fmla="*/ 16 h 1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32" h="16">
                <a:moveTo>
                  <a:pt x="0" y="16"/>
                </a:moveTo>
                <a:lnTo>
                  <a:pt x="16" y="16"/>
                </a:lnTo>
                <a:lnTo>
                  <a:pt x="24" y="16"/>
                </a:lnTo>
                <a:lnTo>
                  <a:pt x="24" y="8"/>
                </a:lnTo>
                <a:lnTo>
                  <a:pt x="16" y="8"/>
                </a:lnTo>
                <a:lnTo>
                  <a:pt x="0" y="8"/>
                </a:lnTo>
                <a:lnTo>
                  <a:pt x="0" y="0"/>
                </a:lnTo>
                <a:lnTo>
                  <a:pt x="32" y="0"/>
                </a:lnTo>
                <a:lnTo>
                  <a:pt x="32" y="8"/>
                </a:lnTo>
                <a:lnTo>
                  <a:pt x="24" y="8"/>
                </a:lnTo>
                <a:lnTo>
                  <a:pt x="32" y="8"/>
                </a:lnTo>
                <a:lnTo>
                  <a:pt x="32" y="16"/>
                </a:lnTo>
                <a:lnTo>
                  <a:pt x="24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61" name="Freeform 129"/>
          <p:cNvSpPr>
            <a:spLocks/>
          </p:cNvSpPr>
          <p:nvPr/>
        </p:nvSpPr>
        <p:spPr bwMode="auto">
          <a:xfrm>
            <a:off x="4648200" y="4749800"/>
            <a:ext cx="50800" cy="38100"/>
          </a:xfrm>
          <a:custGeom>
            <a:avLst/>
            <a:gdLst>
              <a:gd name="T0" fmla="*/ 0 w 32"/>
              <a:gd name="T1" fmla="*/ 2147483647 h 24"/>
              <a:gd name="T2" fmla="*/ 0 w 32"/>
              <a:gd name="T3" fmla="*/ 2147483647 h 24"/>
              <a:gd name="T4" fmla="*/ 0 w 32"/>
              <a:gd name="T5" fmla="*/ 2147483647 h 24"/>
              <a:gd name="T6" fmla="*/ 2147483647 w 32"/>
              <a:gd name="T7" fmla="*/ 0 h 24"/>
              <a:gd name="T8" fmla="*/ 2147483647 w 32"/>
              <a:gd name="T9" fmla="*/ 0 h 24"/>
              <a:gd name="T10" fmla="*/ 2147483647 w 32"/>
              <a:gd name="T11" fmla="*/ 0 h 24"/>
              <a:gd name="T12" fmla="*/ 2147483647 w 32"/>
              <a:gd name="T13" fmla="*/ 0 h 24"/>
              <a:gd name="T14" fmla="*/ 2147483647 w 32"/>
              <a:gd name="T15" fmla="*/ 2147483647 h 24"/>
              <a:gd name="T16" fmla="*/ 2147483647 w 32"/>
              <a:gd name="T17" fmla="*/ 2147483647 h 24"/>
              <a:gd name="T18" fmla="*/ 2147483647 w 32"/>
              <a:gd name="T19" fmla="*/ 2147483647 h 24"/>
              <a:gd name="T20" fmla="*/ 2147483647 w 32"/>
              <a:gd name="T21" fmla="*/ 2147483647 h 24"/>
              <a:gd name="T22" fmla="*/ 2147483647 w 32"/>
              <a:gd name="T23" fmla="*/ 2147483647 h 24"/>
              <a:gd name="T24" fmla="*/ 2147483647 w 32"/>
              <a:gd name="T25" fmla="*/ 2147483647 h 24"/>
              <a:gd name="T26" fmla="*/ 2147483647 w 32"/>
              <a:gd name="T27" fmla="*/ 2147483647 h 24"/>
              <a:gd name="T28" fmla="*/ 2147483647 w 32"/>
              <a:gd name="T29" fmla="*/ 0 h 24"/>
              <a:gd name="T30" fmla="*/ 2147483647 w 32"/>
              <a:gd name="T31" fmla="*/ 0 h 24"/>
              <a:gd name="T32" fmla="*/ 2147483647 w 32"/>
              <a:gd name="T33" fmla="*/ 2147483647 h 24"/>
              <a:gd name="T34" fmla="*/ 2147483647 w 32"/>
              <a:gd name="T35" fmla="*/ 2147483647 h 24"/>
              <a:gd name="T36" fmla="*/ 2147483647 w 32"/>
              <a:gd name="T37" fmla="*/ 2147483647 h 24"/>
              <a:gd name="T38" fmla="*/ 2147483647 w 32"/>
              <a:gd name="T39" fmla="*/ 2147483647 h 24"/>
              <a:gd name="T40" fmla="*/ 2147483647 w 32"/>
              <a:gd name="T41" fmla="*/ 2147483647 h 24"/>
              <a:gd name="T42" fmla="*/ 2147483647 w 32"/>
              <a:gd name="T43" fmla="*/ 2147483647 h 24"/>
              <a:gd name="T44" fmla="*/ 2147483647 w 32"/>
              <a:gd name="T45" fmla="*/ 2147483647 h 24"/>
              <a:gd name="T46" fmla="*/ 2147483647 w 32"/>
              <a:gd name="T47" fmla="*/ 2147483647 h 24"/>
              <a:gd name="T48" fmla="*/ 2147483647 w 32"/>
              <a:gd name="T49" fmla="*/ 2147483647 h 24"/>
              <a:gd name="T50" fmla="*/ 0 w 32"/>
              <a:gd name="T51" fmla="*/ 2147483647 h 24"/>
              <a:gd name="T52" fmla="*/ 0 w 32"/>
              <a:gd name="T53" fmla="*/ 2147483647 h 24"/>
              <a:gd name="T54" fmla="*/ 2147483647 w 32"/>
              <a:gd name="T55" fmla="*/ 2147483647 h 24"/>
              <a:gd name="T56" fmla="*/ 2147483647 w 32"/>
              <a:gd name="T57" fmla="*/ 2147483647 h 24"/>
              <a:gd name="T58" fmla="*/ 2147483647 w 32"/>
              <a:gd name="T59" fmla="*/ 2147483647 h 24"/>
              <a:gd name="T60" fmla="*/ 2147483647 w 32"/>
              <a:gd name="T61" fmla="*/ 2147483647 h 24"/>
              <a:gd name="T62" fmla="*/ 2147483647 w 32"/>
              <a:gd name="T63" fmla="*/ 2147483647 h 24"/>
              <a:gd name="T64" fmla="*/ 2147483647 w 32"/>
              <a:gd name="T65" fmla="*/ 2147483647 h 24"/>
              <a:gd name="T66" fmla="*/ 2147483647 w 32"/>
              <a:gd name="T67" fmla="*/ 2147483647 h 24"/>
              <a:gd name="T68" fmla="*/ 2147483647 w 32"/>
              <a:gd name="T69" fmla="*/ 2147483647 h 2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2"/>
              <a:gd name="T106" fmla="*/ 0 h 24"/>
              <a:gd name="T107" fmla="*/ 32 w 32"/>
              <a:gd name="T108" fmla="*/ 24 h 2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2" h="24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lnTo>
                  <a:pt x="16" y="16"/>
                </a:lnTo>
                <a:lnTo>
                  <a:pt x="24" y="16"/>
                </a:lnTo>
                <a:lnTo>
                  <a:pt x="24" y="8"/>
                </a:lnTo>
                <a:lnTo>
                  <a:pt x="24" y="0"/>
                </a:lnTo>
                <a:lnTo>
                  <a:pt x="24" y="8"/>
                </a:lnTo>
                <a:lnTo>
                  <a:pt x="32" y="8"/>
                </a:lnTo>
                <a:lnTo>
                  <a:pt x="32" y="16"/>
                </a:lnTo>
                <a:lnTo>
                  <a:pt x="24" y="16"/>
                </a:lnTo>
                <a:lnTo>
                  <a:pt x="24" y="24"/>
                </a:lnTo>
                <a:lnTo>
                  <a:pt x="16" y="24"/>
                </a:lnTo>
                <a:lnTo>
                  <a:pt x="8" y="24"/>
                </a:lnTo>
                <a:lnTo>
                  <a:pt x="8" y="16"/>
                </a:lnTo>
                <a:lnTo>
                  <a:pt x="0" y="16"/>
                </a:lnTo>
                <a:lnTo>
                  <a:pt x="0" y="8"/>
                </a:lnTo>
                <a:lnTo>
                  <a:pt x="16" y="8"/>
                </a:lnTo>
                <a:lnTo>
                  <a:pt x="8" y="8"/>
                </a:lnTo>
                <a:lnTo>
                  <a:pt x="8" y="16"/>
                </a:lnTo>
                <a:lnTo>
                  <a:pt x="16" y="16"/>
                </a:lnTo>
                <a:lnTo>
                  <a:pt x="16" y="8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62" name="Freeform 130"/>
          <p:cNvSpPr>
            <a:spLocks/>
          </p:cNvSpPr>
          <p:nvPr/>
        </p:nvSpPr>
        <p:spPr bwMode="auto">
          <a:xfrm>
            <a:off x="4648200" y="4724400"/>
            <a:ext cx="50800" cy="25400"/>
          </a:xfrm>
          <a:custGeom>
            <a:avLst/>
            <a:gdLst>
              <a:gd name="T0" fmla="*/ 0 w 32"/>
              <a:gd name="T1" fmla="*/ 2147483647 h 16"/>
              <a:gd name="T2" fmla="*/ 0 w 32"/>
              <a:gd name="T3" fmla="*/ 2147483647 h 16"/>
              <a:gd name="T4" fmla="*/ 0 w 32"/>
              <a:gd name="T5" fmla="*/ 2147483647 h 16"/>
              <a:gd name="T6" fmla="*/ 2147483647 w 32"/>
              <a:gd name="T7" fmla="*/ 2147483647 h 16"/>
              <a:gd name="T8" fmla="*/ 2147483647 w 32"/>
              <a:gd name="T9" fmla="*/ 2147483647 h 16"/>
              <a:gd name="T10" fmla="*/ 0 w 32"/>
              <a:gd name="T11" fmla="*/ 2147483647 h 16"/>
              <a:gd name="T12" fmla="*/ 0 w 32"/>
              <a:gd name="T13" fmla="*/ 2147483647 h 16"/>
              <a:gd name="T14" fmla="*/ 0 w 32"/>
              <a:gd name="T15" fmla="*/ 2147483647 h 16"/>
              <a:gd name="T16" fmla="*/ 0 w 32"/>
              <a:gd name="T17" fmla="*/ 2147483647 h 16"/>
              <a:gd name="T18" fmla="*/ 0 w 32"/>
              <a:gd name="T19" fmla="*/ 0 h 16"/>
              <a:gd name="T20" fmla="*/ 0 w 32"/>
              <a:gd name="T21" fmla="*/ 0 h 16"/>
              <a:gd name="T22" fmla="*/ 0 w 32"/>
              <a:gd name="T23" fmla="*/ 0 h 16"/>
              <a:gd name="T24" fmla="*/ 2147483647 w 32"/>
              <a:gd name="T25" fmla="*/ 0 h 16"/>
              <a:gd name="T26" fmla="*/ 2147483647 w 32"/>
              <a:gd name="T27" fmla="*/ 0 h 16"/>
              <a:gd name="T28" fmla="*/ 2147483647 w 32"/>
              <a:gd name="T29" fmla="*/ 0 h 16"/>
              <a:gd name="T30" fmla="*/ 2147483647 w 32"/>
              <a:gd name="T31" fmla="*/ 0 h 16"/>
              <a:gd name="T32" fmla="*/ 2147483647 w 32"/>
              <a:gd name="T33" fmla="*/ 0 h 16"/>
              <a:gd name="T34" fmla="*/ 2147483647 w 32"/>
              <a:gd name="T35" fmla="*/ 0 h 16"/>
              <a:gd name="T36" fmla="*/ 2147483647 w 32"/>
              <a:gd name="T37" fmla="*/ 0 h 16"/>
              <a:gd name="T38" fmla="*/ 2147483647 w 32"/>
              <a:gd name="T39" fmla="*/ 0 h 16"/>
              <a:gd name="T40" fmla="*/ 2147483647 w 32"/>
              <a:gd name="T41" fmla="*/ 0 h 16"/>
              <a:gd name="T42" fmla="*/ 2147483647 w 32"/>
              <a:gd name="T43" fmla="*/ 0 h 16"/>
              <a:gd name="T44" fmla="*/ 2147483647 w 32"/>
              <a:gd name="T45" fmla="*/ 0 h 16"/>
              <a:gd name="T46" fmla="*/ 2147483647 w 32"/>
              <a:gd name="T47" fmla="*/ 0 h 16"/>
              <a:gd name="T48" fmla="*/ 2147483647 w 32"/>
              <a:gd name="T49" fmla="*/ 0 h 16"/>
              <a:gd name="T50" fmla="*/ 2147483647 w 32"/>
              <a:gd name="T51" fmla="*/ 0 h 16"/>
              <a:gd name="T52" fmla="*/ 2147483647 w 32"/>
              <a:gd name="T53" fmla="*/ 0 h 16"/>
              <a:gd name="T54" fmla="*/ 2147483647 w 32"/>
              <a:gd name="T55" fmla="*/ 2147483647 h 16"/>
              <a:gd name="T56" fmla="*/ 2147483647 w 32"/>
              <a:gd name="T57" fmla="*/ 2147483647 h 16"/>
              <a:gd name="T58" fmla="*/ 2147483647 w 32"/>
              <a:gd name="T59" fmla="*/ 2147483647 h 16"/>
              <a:gd name="T60" fmla="*/ 2147483647 w 32"/>
              <a:gd name="T61" fmla="*/ 2147483647 h 16"/>
              <a:gd name="T62" fmla="*/ 2147483647 w 32"/>
              <a:gd name="T63" fmla="*/ 2147483647 h 16"/>
              <a:gd name="T64" fmla="*/ 2147483647 w 32"/>
              <a:gd name="T65" fmla="*/ 2147483647 h 16"/>
              <a:gd name="T66" fmla="*/ 2147483647 w 32"/>
              <a:gd name="T67" fmla="*/ 2147483647 h 16"/>
              <a:gd name="T68" fmla="*/ 2147483647 w 32"/>
              <a:gd name="T69" fmla="*/ 2147483647 h 16"/>
              <a:gd name="T70" fmla="*/ 2147483647 w 32"/>
              <a:gd name="T71" fmla="*/ 2147483647 h 16"/>
              <a:gd name="T72" fmla="*/ 2147483647 w 32"/>
              <a:gd name="T73" fmla="*/ 2147483647 h 16"/>
              <a:gd name="T74" fmla="*/ 2147483647 w 32"/>
              <a:gd name="T75" fmla="*/ 2147483647 h 16"/>
              <a:gd name="T76" fmla="*/ 2147483647 w 32"/>
              <a:gd name="T77" fmla="*/ 2147483647 h 16"/>
              <a:gd name="T78" fmla="*/ 2147483647 w 32"/>
              <a:gd name="T79" fmla="*/ 2147483647 h 16"/>
              <a:gd name="T80" fmla="*/ 2147483647 w 32"/>
              <a:gd name="T81" fmla="*/ 2147483647 h 16"/>
              <a:gd name="T82" fmla="*/ 2147483647 w 32"/>
              <a:gd name="T83" fmla="*/ 2147483647 h 16"/>
              <a:gd name="T84" fmla="*/ 2147483647 w 32"/>
              <a:gd name="T85" fmla="*/ 2147483647 h 16"/>
              <a:gd name="T86" fmla="*/ 2147483647 w 32"/>
              <a:gd name="T87" fmla="*/ 2147483647 h 16"/>
              <a:gd name="T88" fmla="*/ 2147483647 w 32"/>
              <a:gd name="T89" fmla="*/ 2147483647 h 16"/>
              <a:gd name="T90" fmla="*/ 0 w 32"/>
              <a:gd name="T91" fmla="*/ 2147483647 h 1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2"/>
              <a:gd name="T139" fmla="*/ 0 h 16"/>
              <a:gd name="T140" fmla="*/ 32 w 32"/>
              <a:gd name="T141" fmla="*/ 16 h 1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2" h="16">
                <a:moveTo>
                  <a:pt x="0" y="16"/>
                </a:moveTo>
                <a:lnTo>
                  <a:pt x="0" y="8"/>
                </a:lnTo>
                <a:lnTo>
                  <a:pt x="8" y="8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32" y="0"/>
                </a:lnTo>
                <a:lnTo>
                  <a:pt x="8" y="0"/>
                </a:lnTo>
                <a:lnTo>
                  <a:pt x="8" y="8"/>
                </a:lnTo>
                <a:lnTo>
                  <a:pt x="16" y="8"/>
                </a:lnTo>
                <a:lnTo>
                  <a:pt x="32" y="8"/>
                </a:lnTo>
                <a:lnTo>
                  <a:pt x="32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63" name="Freeform 131"/>
          <p:cNvSpPr>
            <a:spLocks/>
          </p:cNvSpPr>
          <p:nvPr/>
        </p:nvSpPr>
        <p:spPr bwMode="auto">
          <a:xfrm>
            <a:off x="4648200" y="4686300"/>
            <a:ext cx="50800" cy="25400"/>
          </a:xfrm>
          <a:custGeom>
            <a:avLst/>
            <a:gdLst>
              <a:gd name="T0" fmla="*/ 0 w 32"/>
              <a:gd name="T1" fmla="*/ 2147483647 h 16"/>
              <a:gd name="T2" fmla="*/ 0 w 32"/>
              <a:gd name="T3" fmla="*/ 2147483647 h 16"/>
              <a:gd name="T4" fmla="*/ 0 w 32"/>
              <a:gd name="T5" fmla="*/ 0 h 16"/>
              <a:gd name="T6" fmla="*/ 0 w 32"/>
              <a:gd name="T7" fmla="*/ 0 h 16"/>
              <a:gd name="T8" fmla="*/ 2147483647 w 32"/>
              <a:gd name="T9" fmla="*/ 0 h 16"/>
              <a:gd name="T10" fmla="*/ 2147483647 w 32"/>
              <a:gd name="T11" fmla="*/ 0 h 16"/>
              <a:gd name="T12" fmla="*/ 2147483647 w 32"/>
              <a:gd name="T13" fmla="*/ 0 h 16"/>
              <a:gd name="T14" fmla="*/ 2147483647 w 32"/>
              <a:gd name="T15" fmla="*/ 0 h 16"/>
              <a:gd name="T16" fmla="*/ 2147483647 w 32"/>
              <a:gd name="T17" fmla="*/ 0 h 16"/>
              <a:gd name="T18" fmla="*/ 2147483647 w 32"/>
              <a:gd name="T19" fmla="*/ 0 h 16"/>
              <a:gd name="T20" fmla="*/ 2147483647 w 32"/>
              <a:gd name="T21" fmla="*/ 2147483647 h 16"/>
              <a:gd name="T22" fmla="*/ 2147483647 w 32"/>
              <a:gd name="T23" fmla="*/ 2147483647 h 16"/>
              <a:gd name="T24" fmla="*/ 2147483647 w 32"/>
              <a:gd name="T25" fmla="*/ 2147483647 h 16"/>
              <a:gd name="T26" fmla="*/ 2147483647 w 32"/>
              <a:gd name="T27" fmla="*/ 2147483647 h 16"/>
              <a:gd name="T28" fmla="*/ 2147483647 w 32"/>
              <a:gd name="T29" fmla="*/ 2147483647 h 16"/>
              <a:gd name="T30" fmla="*/ 2147483647 w 32"/>
              <a:gd name="T31" fmla="*/ 2147483647 h 16"/>
              <a:gd name="T32" fmla="*/ 2147483647 w 32"/>
              <a:gd name="T33" fmla="*/ 2147483647 h 16"/>
              <a:gd name="T34" fmla="*/ 2147483647 w 32"/>
              <a:gd name="T35" fmla="*/ 2147483647 h 16"/>
              <a:gd name="T36" fmla="*/ 2147483647 w 32"/>
              <a:gd name="T37" fmla="*/ 2147483647 h 16"/>
              <a:gd name="T38" fmla="*/ 2147483647 w 32"/>
              <a:gd name="T39" fmla="*/ 2147483647 h 16"/>
              <a:gd name="T40" fmla="*/ 2147483647 w 32"/>
              <a:gd name="T41" fmla="*/ 2147483647 h 16"/>
              <a:gd name="T42" fmla="*/ 2147483647 w 32"/>
              <a:gd name="T43" fmla="*/ 2147483647 h 16"/>
              <a:gd name="T44" fmla="*/ 2147483647 w 32"/>
              <a:gd name="T45" fmla="*/ 2147483647 h 16"/>
              <a:gd name="T46" fmla="*/ 2147483647 w 32"/>
              <a:gd name="T47" fmla="*/ 2147483647 h 16"/>
              <a:gd name="T48" fmla="*/ 2147483647 w 32"/>
              <a:gd name="T49" fmla="*/ 2147483647 h 16"/>
              <a:gd name="T50" fmla="*/ 2147483647 w 32"/>
              <a:gd name="T51" fmla="*/ 2147483647 h 16"/>
              <a:gd name="T52" fmla="*/ 2147483647 w 32"/>
              <a:gd name="T53" fmla="*/ 2147483647 h 16"/>
              <a:gd name="T54" fmla="*/ 2147483647 w 32"/>
              <a:gd name="T55" fmla="*/ 2147483647 h 16"/>
              <a:gd name="T56" fmla="*/ 2147483647 w 32"/>
              <a:gd name="T57" fmla="*/ 2147483647 h 16"/>
              <a:gd name="T58" fmla="*/ 2147483647 w 32"/>
              <a:gd name="T59" fmla="*/ 2147483647 h 16"/>
              <a:gd name="T60" fmla="*/ 2147483647 w 32"/>
              <a:gd name="T61" fmla="*/ 2147483647 h 16"/>
              <a:gd name="T62" fmla="*/ 2147483647 w 32"/>
              <a:gd name="T63" fmla="*/ 0 h 16"/>
              <a:gd name="T64" fmla="*/ 2147483647 w 32"/>
              <a:gd name="T65" fmla="*/ 0 h 16"/>
              <a:gd name="T66" fmla="*/ 2147483647 w 32"/>
              <a:gd name="T67" fmla="*/ 0 h 16"/>
              <a:gd name="T68" fmla="*/ 2147483647 w 32"/>
              <a:gd name="T69" fmla="*/ 0 h 16"/>
              <a:gd name="T70" fmla="*/ 2147483647 w 32"/>
              <a:gd name="T71" fmla="*/ 0 h 16"/>
              <a:gd name="T72" fmla="*/ 2147483647 w 32"/>
              <a:gd name="T73" fmla="*/ 0 h 16"/>
              <a:gd name="T74" fmla="*/ 2147483647 w 32"/>
              <a:gd name="T75" fmla="*/ 0 h 16"/>
              <a:gd name="T76" fmla="*/ 2147483647 w 32"/>
              <a:gd name="T77" fmla="*/ 2147483647 h 16"/>
              <a:gd name="T78" fmla="*/ 2147483647 w 32"/>
              <a:gd name="T79" fmla="*/ 2147483647 h 16"/>
              <a:gd name="T80" fmla="*/ 2147483647 w 32"/>
              <a:gd name="T81" fmla="*/ 2147483647 h 16"/>
              <a:gd name="T82" fmla="*/ 2147483647 w 32"/>
              <a:gd name="T83" fmla="*/ 2147483647 h 16"/>
              <a:gd name="T84" fmla="*/ 2147483647 w 32"/>
              <a:gd name="T85" fmla="*/ 2147483647 h 16"/>
              <a:gd name="T86" fmla="*/ 2147483647 w 32"/>
              <a:gd name="T87" fmla="*/ 2147483647 h 16"/>
              <a:gd name="T88" fmla="*/ 2147483647 w 32"/>
              <a:gd name="T89" fmla="*/ 2147483647 h 16"/>
              <a:gd name="T90" fmla="*/ 2147483647 w 32"/>
              <a:gd name="T91" fmla="*/ 2147483647 h 16"/>
              <a:gd name="T92" fmla="*/ 2147483647 w 32"/>
              <a:gd name="T93" fmla="*/ 2147483647 h 16"/>
              <a:gd name="T94" fmla="*/ 2147483647 w 32"/>
              <a:gd name="T95" fmla="*/ 2147483647 h 16"/>
              <a:gd name="T96" fmla="*/ 2147483647 w 32"/>
              <a:gd name="T97" fmla="*/ 2147483647 h 16"/>
              <a:gd name="T98" fmla="*/ 2147483647 w 32"/>
              <a:gd name="T99" fmla="*/ 2147483647 h 16"/>
              <a:gd name="T100" fmla="*/ 0 w 32"/>
              <a:gd name="T101" fmla="*/ 2147483647 h 16"/>
              <a:gd name="T102" fmla="*/ 0 w 32"/>
              <a:gd name="T103" fmla="*/ 2147483647 h 1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2"/>
              <a:gd name="T157" fmla="*/ 0 h 16"/>
              <a:gd name="T158" fmla="*/ 32 w 32"/>
              <a:gd name="T159" fmla="*/ 16 h 1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2" h="16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8" y="8"/>
                </a:lnTo>
                <a:lnTo>
                  <a:pt x="8" y="16"/>
                </a:lnTo>
                <a:lnTo>
                  <a:pt x="16" y="16"/>
                </a:lnTo>
                <a:lnTo>
                  <a:pt x="24" y="16"/>
                </a:lnTo>
                <a:lnTo>
                  <a:pt x="24" y="8"/>
                </a:lnTo>
                <a:lnTo>
                  <a:pt x="16" y="0"/>
                </a:lnTo>
                <a:lnTo>
                  <a:pt x="24" y="0"/>
                </a:lnTo>
                <a:lnTo>
                  <a:pt x="32" y="8"/>
                </a:lnTo>
                <a:lnTo>
                  <a:pt x="32" y="16"/>
                </a:lnTo>
                <a:lnTo>
                  <a:pt x="24" y="16"/>
                </a:lnTo>
                <a:lnTo>
                  <a:pt x="16" y="16"/>
                </a:lnTo>
                <a:lnTo>
                  <a:pt x="8" y="16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64" name="Freeform 132"/>
          <p:cNvSpPr>
            <a:spLocks/>
          </p:cNvSpPr>
          <p:nvPr/>
        </p:nvSpPr>
        <p:spPr bwMode="auto">
          <a:xfrm>
            <a:off x="4648200" y="4660900"/>
            <a:ext cx="63500" cy="25400"/>
          </a:xfrm>
          <a:custGeom>
            <a:avLst/>
            <a:gdLst>
              <a:gd name="T0" fmla="*/ 0 w 40"/>
              <a:gd name="T1" fmla="*/ 0 h 16"/>
              <a:gd name="T2" fmla="*/ 0 w 40"/>
              <a:gd name="T3" fmla="*/ 0 h 16"/>
              <a:gd name="T4" fmla="*/ 0 w 40"/>
              <a:gd name="T5" fmla="*/ 0 h 16"/>
              <a:gd name="T6" fmla="*/ 2147483647 w 40"/>
              <a:gd name="T7" fmla="*/ 0 h 16"/>
              <a:gd name="T8" fmla="*/ 2147483647 w 40"/>
              <a:gd name="T9" fmla="*/ 0 h 16"/>
              <a:gd name="T10" fmla="*/ 2147483647 w 40"/>
              <a:gd name="T11" fmla="*/ 0 h 16"/>
              <a:gd name="T12" fmla="*/ 2147483647 w 40"/>
              <a:gd name="T13" fmla="*/ 0 h 16"/>
              <a:gd name="T14" fmla="*/ 2147483647 w 40"/>
              <a:gd name="T15" fmla="*/ 0 h 16"/>
              <a:gd name="T16" fmla="*/ 2147483647 w 40"/>
              <a:gd name="T17" fmla="*/ 0 h 16"/>
              <a:gd name="T18" fmla="*/ 2147483647 w 40"/>
              <a:gd name="T19" fmla="*/ 2147483647 h 16"/>
              <a:gd name="T20" fmla="*/ 2147483647 w 40"/>
              <a:gd name="T21" fmla="*/ 2147483647 h 16"/>
              <a:gd name="T22" fmla="*/ 2147483647 w 40"/>
              <a:gd name="T23" fmla="*/ 2147483647 h 16"/>
              <a:gd name="T24" fmla="*/ 2147483647 w 40"/>
              <a:gd name="T25" fmla="*/ 2147483647 h 16"/>
              <a:gd name="T26" fmla="*/ 2147483647 w 40"/>
              <a:gd name="T27" fmla="*/ 2147483647 h 16"/>
              <a:gd name="T28" fmla="*/ 2147483647 w 40"/>
              <a:gd name="T29" fmla="*/ 2147483647 h 16"/>
              <a:gd name="T30" fmla="*/ 2147483647 w 40"/>
              <a:gd name="T31" fmla="*/ 2147483647 h 16"/>
              <a:gd name="T32" fmla="*/ 2147483647 w 40"/>
              <a:gd name="T33" fmla="*/ 2147483647 h 16"/>
              <a:gd name="T34" fmla="*/ 2147483647 w 40"/>
              <a:gd name="T35" fmla="*/ 2147483647 h 16"/>
              <a:gd name="T36" fmla="*/ 2147483647 w 40"/>
              <a:gd name="T37" fmla="*/ 2147483647 h 16"/>
              <a:gd name="T38" fmla="*/ 2147483647 w 40"/>
              <a:gd name="T39" fmla="*/ 2147483647 h 16"/>
              <a:gd name="T40" fmla="*/ 2147483647 w 40"/>
              <a:gd name="T41" fmla="*/ 2147483647 h 16"/>
              <a:gd name="T42" fmla="*/ 2147483647 w 40"/>
              <a:gd name="T43" fmla="*/ 2147483647 h 16"/>
              <a:gd name="T44" fmla="*/ 2147483647 w 40"/>
              <a:gd name="T45" fmla="*/ 2147483647 h 16"/>
              <a:gd name="T46" fmla="*/ 2147483647 w 40"/>
              <a:gd name="T47" fmla="*/ 2147483647 h 16"/>
              <a:gd name="T48" fmla="*/ 2147483647 w 40"/>
              <a:gd name="T49" fmla="*/ 2147483647 h 16"/>
              <a:gd name="T50" fmla="*/ 2147483647 w 40"/>
              <a:gd name="T51" fmla="*/ 2147483647 h 16"/>
              <a:gd name="T52" fmla="*/ 2147483647 w 40"/>
              <a:gd name="T53" fmla="*/ 2147483647 h 16"/>
              <a:gd name="T54" fmla="*/ 2147483647 w 40"/>
              <a:gd name="T55" fmla="*/ 2147483647 h 16"/>
              <a:gd name="T56" fmla="*/ 2147483647 w 40"/>
              <a:gd name="T57" fmla="*/ 2147483647 h 16"/>
              <a:gd name="T58" fmla="*/ 2147483647 w 40"/>
              <a:gd name="T59" fmla="*/ 2147483647 h 16"/>
              <a:gd name="T60" fmla="*/ 2147483647 w 40"/>
              <a:gd name="T61" fmla="*/ 2147483647 h 16"/>
              <a:gd name="T62" fmla="*/ 2147483647 w 40"/>
              <a:gd name="T63" fmla="*/ 2147483647 h 16"/>
              <a:gd name="T64" fmla="*/ 2147483647 w 40"/>
              <a:gd name="T65" fmla="*/ 2147483647 h 16"/>
              <a:gd name="T66" fmla="*/ 2147483647 w 40"/>
              <a:gd name="T67" fmla="*/ 2147483647 h 16"/>
              <a:gd name="T68" fmla="*/ 2147483647 w 40"/>
              <a:gd name="T69" fmla="*/ 2147483647 h 16"/>
              <a:gd name="T70" fmla="*/ 2147483647 w 40"/>
              <a:gd name="T71" fmla="*/ 2147483647 h 16"/>
              <a:gd name="T72" fmla="*/ 2147483647 w 40"/>
              <a:gd name="T73" fmla="*/ 2147483647 h 16"/>
              <a:gd name="T74" fmla="*/ 2147483647 w 40"/>
              <a:gd name="T75" fmla="*/ 2147483647 h 16"/>
              <a:gd name="T76" fmla="*/ 2147483647 w 40"/>
              <a:gd name="T77" fmla="*/ 2147483647 h 16"/>
              <a:gd name="T78" fmla="*/ 2147483647 w 40"/>
              <a:gd name="T79" fmla="*/ 2147483647 h 16"/>
              <a:gd name="T80" fmla="*/ 2147483647 w 40"/>
              <a:gd name="T81" fmla="*/ 2147483647 h 16"/>
              <a:gd name="T82" fmla="*/ 0 w 40"/>
              <a:gd name="T83" fmla="*/ 2147483647 h 16"/>
              <a:gd name="T84" fmla="*/ 0 w 40"/>
              <a:gd name="T85" fmla="*/ 2147483647 h 16"/>
              <a:gd name="T86" fmla="*/ 0 w 40"/>
              <a:gd name="T87" fmla="*/ 2147483647 h 16"/>
              <a:gd name="T88" fmla="*/ 0 w 40"/>
              <a:gd name="T89" fmla="*/ 2147483647 h 16"/>
              <a:gd name="T90" fmla="*/ 2147483647 w 40"/>
              <a:gd name="T91" fmla="*/ 2147483647 h 16"/>
              <a:gd name="T92" fmla="*/ 2147483647 w 40"/>
              <a:gd name="T93" fmla="*/ 2147483647 h 16"/>
              <a:gd name="T94" fmla="*/ 0 w 40"/>
              <a:gd name="T95" fmla="*/ 0 h 1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40"/>
              <a:gd name="T145" fmla="*/ 0 h 16"/>
              <a:gd name="T146" fmla="*/ 40 w 40"/>
              <a:gd name="T147" fmla="*/ 16 h 1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40" h="16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24" y="0"/>
                </a:lnTo>
                <a:lnTo>
                  <a:pt x="32" y="8"/>
                </a:lnTo>
                <a:lnTo>
                  <a:pt x="40" y="8"/>
                </a:lnTo>
                <a:lnTo>
                  <a:pt x="40" y="16"/>
                </a:lnTo>
                <a:lnTo>
                  <a:pt x="40" y="8"/>
                </a:lnTo>
                <a:lnTo>
                  <a:pt x="32" y="8"/>
                </a:lnTo>
                <a:lnTo>
                  <a:pt x="0" y="16"/>
                </a:lnTo>
                <a:lnTo>
                  <a:pt x="0" y="8"/>
                </a:lnTo>
                <a:lnTo>
                  <a:pt x="24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65" name="Freeform 133"/>
          <p:cNvSpPr>
            <a:spLocks/>
          </p:cNvSpPr>
          <p:nvPr/>
        </p:nvSpPr>
        <p:spPr bwMode="auto">
          <a:xfrm>
            <a:off x="4635500" y="4622800"/>
            <a:ext cx="76200" cy="12700"/>
          </a:xfrm>
          <a:custGeom>
            <a:avLst/>
            <a:gdLst>
              <a:gd name="T0" fmla="*/ 0 w 48"/>
              <a:gd name="T1" fmla="*/ 0 h 8"/>
              <a:gd name="T2" fmla="*/ 2147483647 w 48"/>
              <a:gd name="T3" fmla="*/ 0 h 8"/>
              <a:gd name="T4" fmla="*/ 2147483647 w 48"/>
              <a:gd name="T5" fmla="*/ 0 h 8"/>
              <a:gd name="T6" fmla="*/ 2147483647 w 48"/>
              <a:gd name="T7" fmla="*/ 0 h 8"/>
              <a:gd name="T8" fmla="*/ 2147483647 w 48"/>
              <a:gd name="T9" fmla="*/ 0 h 8"/>
              <a:gd name="T10" fmla="*/ 2147483647 w 48"/>
              <a:gd name="T11" fmla="*/ 0 h 8"/>
              <a:gd name="T12" fmla="*/ 2147483647 w 48"/>
              <a:gd name="T13" fmla="*/ 0 h 8"/>
              <a:gd name="T14" fmla="*/ 2147483647 w 48"/>
              <a:gd name="T15" fmla="*/ 0 h 8"/>
              <a:gd name="T16" fmla="*/ 2147483647 w 48"/>
              <a:gd name="T17" fmla="*/ 0 h 8"/>
              <a:gd name="T18" fmla="*/ 2147483647 w 48"/>
              <a:gd name="T19" fmla="*/ 0 h 8"/>
              <a:gd name="T20" fmla="*/ 2147483647 w 48"/>
              <a:gd name="T21" fmla="*/ 0 h 8"/>
              <a:gd name="T22" fmla="*/ 2147483647 w 48"/>
              <a:gd name="T23" fmla="*/ 0 h 8"/>
              <a:gd name="T24" fmla="*/ 2147483647 w 48"/>
              <a:gd name="T25" fmla="*/ 0 h 8"/>
              <a:gd name="T26" fmla="*/ 2147483647 w 48"/>
              <a:gd name="T27" fmla="*/ 0 h 8"/>
              <a:gd name="T28" fmla="*/ 2147483647 w 48"/>
              <a:gd name="T29" fmla="*/ 0 h 8"/>
              <a:gd name="T30" fmla="*/ 2147483647 w 48"/>
              <a:gd name="T31" fmla="*/ 0 h 8"/>
              <a:gd name="T32" fmla="*/ 2147483647 w 48"/>
              <a:gd name="T33" fmla="*/ 0 h 8"/>
              <a:gd name="T34" fmla="*/ 2147483647 w 48"/>
              <a:gd name="T35" fmla="*/ 0 h 8"/>
              <a:gd name="T36" fmla="*/ 2147483647 w 48"/>
              <a:gd name="T37" fmla="*/ 0 h 8"/>
              <a:gd name="T38" fmla="*/ 2147483647 w 48"/>
              <a:gd name="T39" fmla="*/ 2147483647 h 8"/>
              <a:gd name="T40" fmla="*/ 2147483647 w 48"/>
              <a:gd name="T41" fmla="*/ 2147483647 h 8"/>
              <a:gd name="T42" fmla="*/ 2147483647 w 48"/>
              <a:gd name="T43" fmla="*/ 2147483647 h 8"/>
              <a:gd name="T44" fmla="*/ 2147483647 w 48"/>
              <a:gd name="T45" fmla="*/ 2147483647 h 8"/>
              <a:gd name="T46" fmla="*/ 2147483647 w 48"/>
              <a:gd name="T47" fmla="*/ 2147483647 h 8"/>
              <a:gd name="T48" fmla="*/ 2147483647 w 48"/>
              <a:gd name="T49" fmla="*/ 2147483647 h 8"/>
              <a:gd name="T50" fmla="*/ 2147483647 w 48"/>
              <a:gd name="T51" fmla="*/ 2147483647 h 8"/>
              <a:gd name="T52" fmla="*/ 2147483647 w 48"/>
              <a:gd name="T53" fmla="*/ 2147483647 h 8"/>
              <a:gd name="T54" fmla="*/ 2147483647 w 48"/>
              <a:gd name="T55" fmla="*/ 2147483647 h 8"/>
              <a:gd name="T56" fmla="*/ 2147483647 w 48"/>
              <a:gd name="T57" fmla="*/ 2147483647 h 8"/>
              <a:gd name="T58" fmla="*/ 2147483647 w 48"/>
              <a:gd name="T59" fmla="*/ 2147483647 h 8"/>
              <a:gd name="T60" fmla="*/ 2147483647 w 48"/>
              <a:gd name="T61" fmla="*/ 0 h 8"/>
              <a:gd name="T62" fmla="*/ 0 w 48"/>
              <a:gd name="T63" fmla="*/ 0 h 8"/>
              <a:gd name="T64" fmla="*/ 0 w 48"/>
              <a:gd name="T65" fmla="*/ 0 h 8"/>
              <a:gd name="T66" fmla="*/ 0 w 48"/>
              <a:gd name="T67" fmla="*/ 0 h 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8"/>
              <a:gd name="T103" fmla="*/ 0 h 8"/>
              <a:gd name="T104" fmla="*/ 48 w 48"/>
              <a:gd name="T105" fmla="*/ 8 h 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8" h="8">
                <a:moveTo>
                  <a:pt x="0" y="0"/>
                </a:moveTo>
                <a:lnTo>
                  <a:pt x="8" y="0"/>
                </a:lnTo>
                <a:lnTo>
                  <a:pt x="16" y="0"/>
                </a:lnTo>
                <a:lnTo>
                  <a:pt x="24" y="0"/>
                </a:lnTo>
                <a:lnTo>
                  <a:pt x="32" y="0"/>
                </a:lnTo>
                <a:lnTo>
                  <a:pt x="40" y="0"/>
                </a:lnTo>
                <a:lnTo>
                  <a:pt x="48" y="0"/>
                </a:lnTo>
                <a:lnTo>
                  <a:pt x="40" y="0"/>
                </a:lnTo>
                <a:lnTo>
                  <a:pt x="40" y="8"/>
                </a:lnTo>
                <a:lnTo>
                  <a:pt x="32" y="8"/>
                </a:lnTo>
                <a:lnTo>
                  <a:pt x="24" y="8"/>
                </a:lnTo>
                <a:lnTo>
                  <a:pt x="16" y="8"/>
                </a:lnTo>
                <a:lnTo>
                  <a:pt x="8" y="8"/>
                </a:lnTo>
                <a:lnTo>
                  <a:pt x="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66" name="Freeform 134"/>
          <p:cNvSpPr>
            <a:spLocks/>
          </p:cNvSpPr>
          <p:nvPr/>
        </p:nvSpPr>
        <p:spPr bwMode="auto">
          <a:xfrm>
            <a:off x="4635500" y="4572000"/>
            <a:ext cx="63500" cy="38100"/>
          </a:xfrm>
          <a:custGeom>
            <a:avLst/>
            <a:gdLst>
              <a:gd name="T0" fmla="*/ 0 w 40"/>
              <a:gd name="T1" fmla="*/ 2147483647 h 24"/>
              <a:gd name="T2" fmla="*/ 0 w 40"/>
              <a:gd name="T3" fmla="*/ 2147483647 h 24"/>
              <a:gd name="T4" fmla="*/ 0 w 40"/>
              <a:gd name="T5" fmla="*/ 2147483647 h 24"/>
              <a:gd name="T6" fmla="*/ 2147483647 w 40"/>
              <a:gd name="T7" fmla="*/ 2147483647 h 24"/>
              <a:gd name="T8" fmla="*/ 2147483647 w 40"/>
              <a:gd name="T9" fmla="*/ 2147483647 h 24"/>
              <a:gd name="T10" fmla="*/ 2147483647 w 40"/>
              <a:gd name="T11" fmla="*/ 2147483647 h 24"/>
              <a:gd name="T12" fmla="*/ 2147483647 w 40"/>
              <a:gd name="T13" fmla="*/ 2147483647 h 24"/>
              <a:gd name="T14" fmla="*/ 0 w 40"/>
              <a:gd name="T15" fmla="*/ 2147483647 h 24"/>
              <a:gd name="T16" fmla="*/ 0 w 40"/>
              <a:gd name="T17" fmla="*/ 2147483647 h 24"/>
              <a:gd name="T18" fmla="*/ 0 w 40"/>
              <a:gd name="T19" fmla="*/ 0 h 24"/>
              <a:gd name="T20" fmla="*/ 0 w 40"/>
              <a:gd name="T21" fmla="*/ 0 h 24"/>
              <a:gd name="T22" fmla="*/ 2147483647 w 40"/>
              <a:gd name="T23" fmla="*/ 0 h 24"/>
              <a:gd name="T24" fmla="*/ 2147483647 w 40"/>
              <a:gd name="T25" fmla="*/ 0 h 24"/>
              <a:gd name="T26" fmla="*/ 2147483647 w 40"/>
              <a:gd name="T27" fmla="*/ 2147483647 h 24"/>
              <a:gd name="T28" fmla="*/ 2147483647 w 40"/>
              <a:gd name="T29" fmla="*/ 2147483647 h 24"/>
              <a:gd name="T30" fmla="*/ 2147483647 w 40"/>
              <a:gd name="T31" fmla="*/ 2147483647 h 24"/>
              <a:gd name="T32" fmla="*/ 2147483647 w 40"/>
              <a:gd name="T33" fmla="*/ 2147483647 h 24"/>
              <a:gd name="T34" fmla="*/ 2147483647 w 40"/>
              <a:gd name="T35" fmla="*/ 2147483647 h 24"/>
              <a:gd name="T36" fmla="*/ 2147483647 w 40"/>
              <a:gd name="T37" fmla="*/ 2147483647 h 24"/>
              <a:gd name="T38" fmla="*/ 2147483647 w 40"/>
              <a:gd name="T39" fmla="*/ 2147483647 h 24"/>
              <a:gd name="T40" fmla="*/ 2147483647 w 40"/>
              <a:gd name="T41" fmla="*/ 2147483647 h 24"/>
              <a:gd name="T42" fmla="*/ 2147483647 w 40"/>
              <a:gd name="T43" fmla="*/ 2147483647 h 24"/>
              <a:gd name="T44" fmla="*/ 2147483647 w 40"/>
              <a:gd name="T45" fmla="*/ 2147483647 h 24"/>
              <a:gd name="T46" fmla="*/ 0 w 40"/>
              <a:gd name="T47" fmla="*/ 2147483647 h 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40"/>
              <a:gd name="T73" fmla="*/ 0 h 24"/>
              <a:gd name="T74" fmla="*/ 40 w 40"/>
              <a:gd name="T75" fmla="*/ 24 h 24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40" h="24">
                <a:moveTo>
                  <a:pt x="0" y="24"/>
                </a:moveTo>
                <a:lnTo>
                  <a:pt x="0" y="24"/>
                </a:lnTo>
                <a:lnTo>
                  <a:pt x="16" y="24"/>
                </a:lnTo>
                <a:lnTo>
                  <a:pt x="16" y="8"/>
                </a:lnTo>
                <a:lnTo>
                  <a:pt x="0" y="8"/>
                </a:lnTo>
                <a:lnTo>
                  <a:pt x="0" y="0"/>
                </a:lnTo>
                <a:lnTo>
                  <a:pt x="40" y="0"/>
                </a:lnTo>
                <a:lnTo>
                  <a:pt x="40" y="8"/>
                </a:lnTo>
                <a:lnTo>
                  <a:pt x="16" y="8"/>
                </a:lnTo>
                <a:lnTo>
                  <a:pt x="16" y="24"/>
                </a:lnTo>
                <a:lnTo>
                  <a:pt x="40" y="24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67" name="Freeform 135"/>
          <p:cNvSpPr>
            <a:spLocks/>
          </p:cNvSpPr>
          <p:nvPr/>
        </p:nvSpPr>
        <p:spPr bwMode="auto">
          <a:xfrm>
            <a:off x="4648200" y="4546600"/>
            <a:ext cx="50800" cy="25400"/>
          </a:xfrm>
          <a:custGeom>
            <a:avLst/>
            <a:gdLst>
              <a:gd name="T0" fmla="*/ 2147483647 w 32"/>
              <a:gd name="T1" fmla="*/ 2147483647 h 16"/>
              <a:gd name="T2" fmla="*/ 2147483647 w 32"/>
              <a:gd name="T3" fmla="*/ 0 h 16"/>
              <a:gd name="T4" fmla="*/ 2147483647 w 32"/>
              <a:gd name="T5" fmla="*/ 0 h 16"/>
              <a:gd name="T6" fmla="*/ 2147483647 w 32"/>
              <a:gd name="T7" fmla="*/ 2147483647 h 16"/>
              <a:gd name="T8" fmla="*/ 2147483647 w 32"/>
              <a:gd name="T9" fmla="*/ 2147483647 h 16"/>
              <a:gd name="T10" fmla="*/ 0 w 32"/>
              <a:gd name="T11" fmla="*/ 2147483647 h 16"/>
              <a:gd name="T12" fmla="*/ 0 w 32"/>
              <a:gd name="T13" fmla="*/ 2147483647 h 16"/>
              <a:gd name="T14" fmla="*/ 0 w 32"/>
              <a:gd name="T15" fmla="*/ 0 h 16"/>
              <a:gd name="T16" fmla="*/ 0 w 32"/>
              <a:gd name="T17" fmla="*/ 0 h 16"/>
              <a:gd name="T18" fmla="*/ 2147483647 w 32"/>
              <a:gd name="T19" fmla="*/ 0 h 16"/>
              <a:gd name="T20" fmla="*/ 2147483647 w 32"/>
              <a:gd name="T21" fmla="*/ 0 h 16"/>
              <a:gd name="T22" fmla="*/ 2147483647 w 32"/>
              <a:gd name="T23" fmla="*/ 2147483647 h 16"/>
              <a:gd name="T24" fmla="*/ 2147483647 w 32"/>
              <a:gd name="T25" fmla="*/ 2147483647 h 16"/>
              <a:gd name="T26" fmla="*/ 2147483647 w 32"/>
              <a:gd name="T27" fmla="*/ 0 h 16"/>
              <a:gd name="T28" fmla="*/ 2147483647 w 32"/>
              <a:gd name="T29" fmla="*/ 0 h 16"/>
              <a:gd name="T30" fmla="*/ 2147483647 w 32"/>
              <a:gd name="T31" fmla="*/ 0 h 16"/>
              <a:gd name="T32" fmla="*/ 2147483647 w 32"/>
              <a:gd name="T33" fmla="*/ 0 h 16"/>
              <a:gd name="T34" fmla="*/ 2147483647 w 32"/>
              <a:gd name="T35" fmla="*/ 2147483647 h 16"/>
              <a:gd name="T36" fmla="*/ 2147483647 w 32"/>
              <a:gd name="T37" fmla="*/ 2147483647 h 16"/>
              <a:gd name="T38" fmla="*/ 2147483647 w 32"/>
              <a:gd name="T39" fmla="*/ 2147483647 h 1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2"/>
              <a:gd name="T61" fmla="*/ 0 h 16"/>
              <a:gd name="T62" fmla="*/ 32 w 32"/>
              <a:gd name="T63" fmla="*/ 16 h 1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2" h="16">
                <a:moveTo>
                  <a:pt x="24" y="16"/>
                </a:moveTo>
                <a:lnTo>
                  <a:pt x="8" y="0"/>
                </a:lnTo>
                <a:lnTo>
                  <a:pt x="8" y="16"/>
                </a:ln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lnTo>
                  <a:pt x="24" y="8"/>
                </a:lnTo>
                <a:lnTo>
                  <a:pt x="24" y="0"/>
                </a:lnTo>
                <a:lnTo>
                  <a:pt x="32" y="0"/>
                </a:lnTo>
                <a:lnTo>
                  <a:pt x="32" y="16"/>
                </a:lnTo>
                <a:lnTo>
                  <a:pt x="24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68" name="Freeform 136"/>
          <p:cNvSpPr>
            <a:spLocks/>
          </p:cNvSpPr>
          <p:nvPr/>
        </p:nvSpPr>
        <p:spPr bwMode="auto">
          <a:xfrm>
            <a:off x="4635500" y="4521200"/>
            <a:ext cx="76200" cy="12700"/>
          </a:xfrm>
          <a:custGeom>
            <a:avLst/>
            <a:gdLst>
              <a:gd name="T0" fmla="*/ 2147483647 w 48"/>
              <a:gd name="T1" fmla="*/ 2147483647 h 8"/>
              <a:gd name="T2" fmla="*/ 2147483647 w 48"/>
              <a:gd name="T3" fmla="*/ 2147483647 h 8"/>
              <a:gd name="T4" fmla="*/ 2147483647 w 48"/>
              <a:gd name="T5" fmla="*/ 2147483647 h 8"/>
              <a:gd name="T6" fmla="*/ 2147483647 w 48"/>
              <a:gd name="T7" fmla="*/ 2147483647 h 8"/>
              <a:gd name="T8" fmla="*/ 2147483647 w 48"/>
              <a:gd name="T9" fmla="*/ 2147483647 h 8"/>
              <a:gd name="T10" fmla="*/ 2147483647 w 48"/>
              <a:gd name="T11" fmla="*/ 2147483647 h 8"/>
              <a:gd name="T12" fmla="*/ 2147483647 w 48"/>
              <a:gd name="T13" fmla="*/ 2147483647 h 8"/>
              <a:gd name="T14" fmla="*/ 2147483647 w 48"/>
              <a:gd name="T15" fmla="*/ 2147483647 h 8"/>
              <a:gd name="T16" fmla="*/ 2147483647 w 48"/>
              <a:gd name="T17" fmla="*/ 2147483647 h 8"/>
              <a:gd name="T18" fmla="*/ 2147483647 w 48"/>
              <a:gd name="T19" fmla="*/ 2147483647 h 8"/>
              <a:gd name="T20" fmla="*/ 2147483647 w 48"/>
              <a:gd name="T21" fmla="*/ 2147483647 h 8"/>
              <a:gd name="T22" fmla="*/ 0 w 48"/>
              <a:gd name="T23" fmla="*/ 2147483647 h 8"/>
              <a:gd name="T24" fmla="*/ 0 w 48"/>
              <a:gd name="T25" fmla="*/ 2147483647 h 8"/>
              <a:gd name="T26" fmla="*/ 0 w 48"/>
              <a:gd name="T27" fmla="*/ 2147483647 h 8"/>
              <a:gd name="T28" fmla="*/ 0 w 48"/>
              <a:gd name="T29" fmla="*/ 2147483647 h 8"/>
              <a:gd name="T30" fmla="*/ 0 w 48"/>
              <a:gd name="T31" fmla="*/ 2147483647 h 8"/>
              <a:gd name="T32" fmla="*/ 2147483647 w 48"/>
              <a:gd name="T33" fmla="*/ 2147483647 h 8"/>
              <a:gd name="T34" fmla="*/ 2147483647 w 48"/>
              <a:gd name="T35" fmla="*/ 2147483647 h 8"/>
              <a:gd name="T36" fmla="*/ 2147483647 w 48"/>
              <a:gd name="T37" fmla="*/ 2147483647 h 8"/>
              <a:gd name="T38" fmla="*/ 2147483647 w 48"/>
              <a:gd name="T39" fmla="*/ 0 h 8"/>
              <a:gd name="T40" fmla="*/ 2147483647 w 48"/>
              <a:gd name="T41" fmla="*/ 0 h 8"/>
              <a:gd name="T42" fmla="*/ 2147483647 w 48"/>
              <a:gd name="T43" fmla="*/ 0 h 8"/>
              <a:gd name="T44" fmla="*/ 2147483647 w 48"/>
              <a:gd name="T45" fmla="*/ 0 h 8"/>
              <a:gd name="T46" fmla="*/ 2147483647 w 48"/>
              <a:gd name="T47" fmla="*/ 0 h 8"/>
              <a:gd name="T48" fmla="*/ 2147483647 w 48"/>
              <a:gd name="T49" fmla="*/ 0 h 8"/>
              <a:gd name="T50" fmla="*/ 2147483647 w 48"/>
              <a:gd name="T51" fmla="*/ 0 h 8"/>
              <a:gd name="T52" fmla="*/ 2147483647 w 48"/>
              <a:gd name="T53" fmla="*/ 0 h 8"/>
              <a:gd name="T54" fmla="*/ 2147483647 w 48"/>
              <a:gd name="T55" fmla="*/ 0 h 8"/>
              <a:gd name="T56" fmla="*/ 2147483647 w 48"/>
              <a:gd name="T57" fmla="*/ 0 h 8"/>
              <a:gd name="T58" fmla="*/ 2147483647 w 48"/>
              <a:gd name="T59" fmla="*/ 0 h 8"/>
              <a:gd name="T60" fmla="*/ 2147483647 w 48"/>
              <a:gd name="T61" fmla="*/ 2147483647 h 8"/>
              <a:gd name="T62" fmla="*/ 2147483647 w 48"/>
              <a:gd name="T63" fmla="*/ 2147483647 h 8"/>
              <a:gd name="T64" fmla="*/ 2147483647 w 48"/>
              <a:gd name="T65" fmla="*/ 2147483647 h 8"/>
              <a:gd name="T66" fmla="*/ 2147483647 w 48"/>
              <a:gd name="T67" fmla="*/ 2147483647 h 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8"/>
              <a:gd name="T103" fmla="*/ 0 h 8"/>
              <a:gd name="T104" fmla="*/ 48 w 48"/>
              <a:gd name="T105" fmla="*/ 8 h 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8" h="8">
                <a:moveTo>
                  <a:pt x="48" y="8"/>
                </a:moveTo>
                <a:lnTo>
                  <a:pt x="40" y="8"/>
                </a:lnTo>
                <a:lnTo>
                  <a:pt x="32" y="8"/>
                </a:lnTo>
                <a:lnTo>
                  <a:pt x="24" y="8"/>
                </a:lnTo>
                <a:lnTo>
                  <a:pt x="16" y="8"/>
                </a:lnTo>
                <a:lnTo>
                  <a:pt x="8" y="8"/>
                </a:lnTo>
                <a:lnTo>
                  <a:pt x="0" y="8"/>
                </a:lnTo>
                <a:lnTo>
                  <a:pt x="8" y="8"/>
                </a:lnTo>
                <a:lnTo>
                  <a:pt x="8" y="0"/>
                </a:lnTo>
                <a:lnTo>
                  <a:pt x="16" y="0"/>
                </a:lnTo>
                <a:lnTo>
                  <a:pt x="24" y="0"/>
                </a:lnTo>
                <a:lnTo>
                  <a:pt x="32" y="0"/>
                </a:lnTo>
                <a:lnTo>
                  <a:pt x="40" y="0"/>
                </a:lnTo>
                <a:lnTo>
                  <a:pt x="40" y="8"/>
                </a:lnTo>
                <a:lnTo>
                  <a:pt x="48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69" name="Rectangle 137"/>
          <p:cNvSpPr>
            <a:spLocks noChangeArrowheads="1"/>
          </p:cNvSpPr>
          <p:nvPr/>
        </p:nvSpPr>
        <p:spPr bwMode="auto">
          <a:xfrm>
            <a:off x="6686550" y="5926138"/>
            <a:ext cx="53975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T</a:t>
            </a:r>
            <a:endParaRPr lang="en-US"/>
          </a:p>
        </p:txBody>
      </p:sp>
      <p:sp>
        <p:nvSpPr>
          <p:cNvPr id="69770" name="Rectangle 138"/>
          <p:cNvSpPr>
            <a:spLocks noChangeArrowheads="1"/>
          </p:cNvSpPr>
          <p:nvPr/>
        </p:nvSpPr>
        <p:spPr bwMode="auto">
          <a:xfrm>
            <a:off x="6737350" y="5926138"/>
            <a:ext cx="1905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i</a:t>
            </a:r>
            <a:endParaRPr lang="en-US"/>
          </a:p>
        </p:txBody>
      </p:sp>
      <p:sp>
        <p:nvSpPr>
          <p:cNvPr id="69771" name="Rectangle 139"/>
          <p:cNvSpPr>
            <a:spLocks noChangeArrowheads="1"/>
          </p:cNvSpPr>
          <p:nvPr/>
        </p:nvSpPr>
        <p:spPr bwMode="auto">
          <a:xfrm>
            <a:off x="6750050" y="5926138"/>
            <a:ext cx="746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m</a:t>
            </a:r>
            <a:endParaRPr lang="en-US"/>
          </a:p>
        </p:txBody>
      </p:sp>
      <p:sp>
        <p:nvSpPr>
          <p:cNvPr id="69772" name="Rectangle 140"/>
          <p:cNvSpPr>
            <a:spLocks noChangeArrowheads="1"/>
          </p:cNvSpPr>
          <p:nvPr/>
        </p:nvSpPr>
        <p:spPr bwMode="auto">
          <a:xfrm>
            <a:off x="6826250" y="59261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e</a:t>
            </a:r>
            <a:endParaRPr lang="en-US"/>
          </a:p>
        </p:txBody>
      </p:sp>
      <p:sp>
        <p:nvSpPr>
          <p:cNvPr id="69773" name="Rectangle 141"/>
          <p:cNvSpPr>
            <a:spLocks noChangeArrowheads="1"/>
          </p:cNvSpPr>
          <p:nvPr/>
        </p:nvSpPr>
        <p:spPr bwMode="auto">
          <a:xfrm>
            <a:off x="6686550" y="5989638"/>
            <a:ext cx="3016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(</a:t>
            </a:r>
            <a:endParaRPr lang="en-US"/>
          </a:p>
        </p:txBody>
      </p:sp>
      <p:sp>
        <p:nvSpPr>
          <p:cNvPr id="69774" name="Rectangle 142"/>
          <p:cNvSpPr>
            <a:spLocks noChangeArrowheads="1"/>
          </p:cNvSpPr>
          <p:nvPr/>
        </p:nvSpPr>
        <p:spPr bwMode="auto">
          <a:xfrm>
            <a:off x="6711950" y="5989638"/>
            <a:ext cx="746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m</a:t>
            </a:r>
            <a:endParaRPr lang="en-US"/>
          </a:p>
        </p:txBody>
      </p:sp>
      <p:sp>
        <p:nvSpPr>
          <p:cNvPr id="69775" name="Rectangle 143"/>
          <p:cNvSpPr>
            <a:spLocks noChangeArrowheads="1"/>
          </p:cNvSpPr>
          <p:nvPr/>
        </p:nvSpPr>
        <p:spPr bwMode="auto">
          <a:xfrm>
            <a:off x="6788150" y="5989638"/>
            <a:ext cx="4445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s</a:t>
            </a:r>
            <a:endParaRPr lang="en-US"/>
          </a:p>
        </p:txBody>
      </p:sp>
      <p:sp>
        <p:nvSpPr>
          <p:cNvPr id="69776" name="Rectangle 144"/>
          <p:cNvSpPr>
            <a:spLocks noChangeArrowheads="1"/>
          </p:cNvSpPr>
          <p:nvPr/>
        </p:nvSpPr>
        <p:spPr bwMode="auto">
          <a:xfrm>
            <a:off x="6826250" y="5989638"/>
            <a:ext cx="3016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)</a:t>
            </a:r>
            <a:endParaRPr lang="en-US"/>
          </a:p>
        </p:txBody>
      </p:sp>
      <p:sp>
        <p:nvSpPr>
          <p:cNvPr id="69777" name="Line 145"/>
          <p:cNvSpPr>
            <a:spLocks noChangeShapeType="1"/>
          </p:cNvSpPr>
          <p:nvPr/>
        </p:nvSpPr>
        <p:spPr bwMode="auto">
          <a:xfrm>
            <a:off x="4965700" y="3644900"/>
            <a:ext cx="37846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78" name="Line 146"/>
          <p:cNvSpPr>
            <a:spLocks noChangeShapeType="1"/>
          </p:cNvSpPr>
          <p:nvPr/>
        </p:nvSpPr>
        <p:spPr bwMode="auto">
          <a:xfrm>
            <a:off x="4965700" y="5829300"/>
            <a:ext cx="37846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79" name="Line 147"/>
          <p:cNvSpPr>
            <a:spLocks noChangeShapeType="1"/>
          </p:cNvSpPr>
          <p:nvPr/>
        </p:nvSpPr>
        <p:spPr bwMode="auto">
          <a:xfrm flipV="1">
            <a:off x="4965700" y="3644900"/>
            <a:ext cx="1588" cy="2184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80" name="Line 148"/>
          <p:cNvSpPr>
            <a:spLocks noChangeShapeType="1"/>
          </p:cNvSpPr>
          <p:nvPr/>
        </p:nvSpPr>
        <p:spPr bwMode="auto">
          <a:xfrm flipV="1">
            <a:off x="8750300" y="3644900"/>
            <a:ext cx="1588" cy="2184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81" name="Line 149"/>
          <p:cNvSpPr>
            <a:spLocks noChangeShapeType="1"/>
          </p:cNvSpPr>
          <p:nvPr/>
        </p:nvSpPr>
        <p:spPr bwMode="auto">
          <a:xfrm>
            <a:off x="4965700" y="5829300"/>
            <a:ext cx="37846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82" name="Line 150"/>
          <p:cNvSpPr>
            <a:spLocks noChangeShapeType="1"/>
          </p:cNvSpPr>
          <p:nvPr/>
        </p:nvSpPr>
        <p:spPr bwMode="auto">
          <a:xfrm flipV="1">
            <a:off x="4965700" y="3644900"/>
            <a:ext cx="1588" cy="2184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83" name="Line 151"/>
          <p:cNvSpPr>
            <a:spLocks noChangeShapeType="1"/>
          </p:cNvSpPr>
          <p:nvPr/>
        </p:nvSpPr>
        <p:spPr bwMode="auto">
          <a:xfrm flipV="1">
            <a:off x="5321300" y="58039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84" name="Rectangle 152"/>
          <p:cNvSpPr>
            <a:spLocks noChangeArrowheads="1"/>
          </p:cNvSpPr>
          <p:nvPr/>
        </p:nvSpPr>
        <p:spPr bwMode="auto">
          <a:xfrm>
            <a:off x="5264150" y="58626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1</a:t>
            </a:r>
            <a:endParaRPr lang="en-US"/>
          </a:p>
        </p:txBody>
      </p:sp>
      <p:sp>
        <p:nvSpPr>
          <p:cNvPr id="69785" name="Rectangle 153"/>
          <p:cNvSpPr>
            <a:spLocks noChangeArrowheads="1"/>
          </p:cNvSpPr>
          <p:nvPr/>
        </p:nvSpPr>
        <p:spPr bwMode="auto">
          <a:xfrm>
            <a:off x="5302250" y="58626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786" name="Rectangle 154"/>
          <p:cNvSpPr>
            <a:spLocks noChangeArrowheads="1"/>
          </p:cNvSpPr>
          <p:nvPr/>
        </p:nvSpPr>
        <p:spPr bwMode="auto">
          <a:xfrm>
            <a:off x="5353050" y="58626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787" name="Line 155"/>
          <p:cNvSpPr>
            <a:spLocks noChangeShapeType="1"/>
          </p:cNvSpPr>
          <p:nvPr/>
        </p:nvSpPr>
        <p:spPr bwMode="auto">
          <a:xfrm>
            <a:off x="5321300" y="36449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88" name="Line 156"/>
          <p:cNvSpPr>
            <a:spLocks noChangeShapeType="1"/>
          </p:cNvSpPr>
          <p:nvPr/>
        </p:nvSpPr>
        <p:spPr bwMode="auto">
          <a:xfrm flipV="1">
            <a:off x="5689600" y="58039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89" name="Rectangle 157"/>
          <p:cNvSpPr>
            <a:spLocks noChangeArrowheads="1"/>
          </p:cNvSpPr>
          <p:nvPr/>
        </p:nvSpPr>
        <p:spPr bwMode="auto">
          <a:xfrm>
            <a:off x="5632450" y="58626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2</a:t>
            </a:r>
            <a:endParaRPr lang="en-US"/>
          </a:p>
        </p:txBody>
      </p:sp>
      <p:sp>
        <p:nvSpPr>
          <p:cNvPr id="69790" name="Rectangle 158"/>
          <p:cNvSpPr>
            <a:spLocks noChangeArrowheads="1"/>
          </p:cNvSpPr>
          <p:nvPr/>
        </p:nvSpPr>
        <p:spPr bwMode="auto">
          <a:xfrm>
            <a:off x="5683250" y="58626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791" name="Rectangle 159"/>
          <p:cNvSpPr>
            <a:spLocks noChangeArrowheads="1"/>
          </p:cNvSpPr>
          <p:nvPr/>
        </p:nvSpPr>
        <p:spPr bwMode="auto">
          <a:xfrm>
            <a:off x="5632450" y="59134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792" name="Line 160"/>
          <p:cNvSpPr>
            <a:spLocks noChangeShapeType="1"/>
          </p:cNvSpPr>
          <p:nvPr/>
        </p:nvSpPr>
        <p:spPr bwMode="auto">
          <a:xfrm>
            <a:off x="5689600" y="36449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93" name="Line 161"/>
          <p:cNvSpPr>
            <a:spLocks noChangeShapeType="1"/>
          </p:cNvSpPr>
          <p:nvPr/>
        </p:nvSpPr>
        <p:spPr bwMode="auto">
          <a:xfrm flipV="1">
            <a:off x="6070600" y="58039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94" name="Rectangle 162"/>
          <p:cNvSpPr>
            <a:spLocks noChangeArrowheads="1"/>
          </p:cNvSpPr>
          <p:nvPr/>
        </p:nvSpPr>
        <p:spPr bwMode="auto">
          <a:xfrm>
            <a:off x="6013450" y="58626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3</a:t>
            </a:r>
            <a:endParaRPr lang="en-US"/>
          </a:p>
        </p:txBody>
      </p:sp>
      <p:sp>
        <p:nvSpPr>
          <p:cNvPr id="69795" name="Rectangle 163"/>
          <p:cNvSpPr>
            <a:spLocks noChangeArrowheads="1"/>
          </p:cNvSpPr>
          <p:nvPr/>
        </p:nvSpPr>
        <p:spPr bwMode="auto">
          <a:xfrm>
            <a:off x="6051550" y="58626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796" name="Rectangle 164"/>
          <p:cNvSpPr>
            <a:spLocks noChangeArrowheads="1"/>
          </p:cNvSpPr>
          <p:nvPr/>
        </p:nvSpPr>
        <p:spPr bwMode="auto">
          <a:xfrm>
            <a:off x="6102350" y="58626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797" name="Line 165"/>
          <p:cNvSpPr>
            <a:spLocks noChangeShapeType="1"/>
          </p:cNvSpPr>
          <p:nvPr/>
        </p:nvSpPr>
        <p:spPr bwMode="auto">
          <a:xfrm>
            <a:off x="6070600" y="36449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98" name="Line 166"/>
          <p:cNvSpPr>
            <a:spLocks noChangeShapeType="1"/>
          </p:cNvSpPr>
          <p:nvPr/>
        </p:nvSpPr>
        <p:spPr bwMode="auto">
          <a:xfrm flipV="1">
            <a:off x="6438900" y="58039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99" name="Rectangle 167"/>
          <p:cNvSpPr>
            <a:spLocks noChangeArrowheads="1"/>
          </p:cNvSpPr>
          <p:nvPr/>
        </p:nvSpPr>
        <p:spPr bwMode="auto">
          <a:xfrm>
            <a:off x="6381750" y="58626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4</a:t>
            </a:r>
            <a:endParaRPr lang="en-US"/>
          </a:p>
        </p:txBody>
      </p:sp>
      <p:sp>
        <p:nvSpPr>
          <p:cNvPr id="69800" name="Rectangle 168"/>
          <p:cNvSpPr>
            <a:spLocks noChangeArrowheads="1"/>
          </p:cNvSpPr>
          <p:nvPr/>
        </p:nvSpPr>
        <p:spPr bwMode="auto">
          <a:xfrm>
            <a:off x="6432550" y="58626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01" name="Rectangle 169"/>
          <p:cNvSpPr>
            <a:spLocks noChangeArrowheads="1"/>
          </p:cNvSpPr>
          <p:nvPr/>
        </p:nvSpPr>
        <p:spPr bwMode="auto">
          <a:xfrm>
            <a:off x="6381750" y="59134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02" name="Line 170"/>
          <p:cNvSpPr>
            <a:spLocks noChangeShapeType="1"/>
          </p:cNvSpPr>
          <p:nvPr/>
        </p:nvSpPr>
        <p:spPr bwMode="auto">
          <a:xfrm>
            <a:off x="6438900" y="36449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03" name="Line 171"/>
          <p:cNvSpPr>
            <a:spLocks noChangeShapeType="1"/>
          </p:cNvSpPr>
          <p:nvPr/>
        </p:nvSpPr>
        <p:spPr bwMode="auto">
          <a:xfrm flipV="1">
            <a:off x="6819900" y="58039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04" name="Rectangle 172"/>
          <p:cNvSpPr>
            <a:spLocks noChangeArrowheads="1"/>
          </p:cNvSpPr>
          <p:nvPr/>
        </p:nvSpPr>
        <p:spPr bwMode="auto">
          <a:xfrm>
            <a:off x="6762750" y="58626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5</a:t>
            </a:r>
            <a:endParaRPr lang="en-US"/>
          </a:p>
        </p:txBody>
      </p:sp>
      <p:sp>
        <p:nvSpPr>
          <p:cNvPr id="69805" name="Rectangle 173"/>
          <p:cNvSpPr>
            <a:spLocks noChangeArrowheads="1"/>
          </p:cNvSpPr>
          <p:nvPr/>
        </p:nvSpPr>
        <p:spPr bwMode="auto">
          <a:xfrm>
            <a:off x="6800850" y="58626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06" name="Rectangle 174"/>
          <p:cNvSpPr>
            <a:spLocks noChangeArrowheads="1"/>
          </p:cNvSpPr>
          <p:nvPr/>
        </p:nvSpPr>
        <p:spPr bwMode="auto">
          <a:xfrm>
            <a:off x="6851650" y="58626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07" name="Line 175"/>
          <p:cNvSpPr>
            <a:spLocks noChangeShapeType="1"/>
          </p:cNvSpPr>
          <p:nvPr/>
        </p:nvSpPr>
        <p:spPr bwMode="auto">
          <a:xfrm>
            <a:off x="6819900" y="36449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08" name="Line 176"/>
          <p:cNvSpPr>
            <a:spLocks noChangeShapeType="1"/>
          </p:cNvSpPr>
          <p:nvPr/>
        </p:nvSpPr>
        <p:spPr bwMode="auto">
          <a:xfrm flipV="1">
            <a:off x="7188200" y="58039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09" name="Rectangle 177"/>
          <p:cNvSpPr>
            <a:spLocks noChangeArrowheads="1"/>
          </p:cNvSpPr>
          <p:nvPr/>
        </p:nvSpPr>
        <p:spPr bwMode="auto">
          <a:xfrm>
            <a:off x="7131050" y="58626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6</a:t>
            </a:r>
            <a:endParaRPr lang="en-US"/>
          </a:p>
        </p:txBody>
      </p:sp>
      <p:sp>
        <p:nvSpPr>
          <p:cNvPr id="69810" name="Rectangle 178"/>
          <p:cNvSpPr>
            <a:spLocks noChangeArrowheads="1"/>
          </p:cNvSpPr>
          <p:nvPr/>
        </p:nvSpPr>
        <p:spPr bwMode="auto">
          <a:xfrm>
            <a:off x="7181850" y="58626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11" name="Rectangle 179"/>
          <p:cNvSpPr>
            <a:spLocks noChangeArrowheads="1"/>
          </p:cNvSpPr>
          <p:nvPr/>
        </p:nvSpPr>
        <p:spPr bwMode="auto">
          <a:xfrm>
            <a:off x="7131050" y="59134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12" name="Line 180"/>
          <p:cNvSpPr>
            <a:spLocks noChangeShapeType="1"/>
          </p:cNvSpPr>
          <p:nvPr/>
        </p:nvSpPr>
        <p:spPr bwMode="auto">
          <a:xfrm>
            <a:off x="7188200" y="36449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13" name="Line 181"/>
          <p:cNvSpPr>
            <a:spLocks noChangeShapeType="1"/>
          </p:cNvSpPr>
          <p:nvPr/>
        </p:nvSpPr>
        <p:spPr bwMode="auto">
          <a:xfrm flipV="1">
            <a:off x="7569200" y="58039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14" name="Rectangle 182"/>
          <p:cNvSpPr>
            <a:spLocks noChangeArrowheads="1"/>
          </p:cNvSpPr>
          <p:nvPr/>
        </p:nvSpPr>
        <p:spPr bwMode="auto">
          <a:xfrm>
            <a:off x="7512050" y="58626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7</a:t>
            </a:r>
            <a:endParaRPr lang="en-US"/>
          </a:p>
        </p:txBody>
      </p:sp>
      <p:sp>
        <p:nvSpPr>
          <p:cNvPr id="69815" name="Rectangle 183"/>
          <p:cNvSpPr>
            <a:spLocks noChangeArrowheads="1"/>
          </p:cNvSpPr>
          <p:nvPr/>
        </p:nvSpPr>
        <p:spPr bwMode="auto">
          <a:xfrm>
            <a:off x="7550150" y="58626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16" name="Rectangle 184"/>
          <p:cNvSpPr>
            <a:spLocks noChangeArrowheads="1"/>
          </p:cNvSpPr>
          <p:nvPr/>
        </p:nvSpPr>
        <p:spPr bwMode="auto">
          <a:xfrm>
            <a:off x="7600950" y="58626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17" name="Line 185"/>
          <p:cNvSpPr>
            <a:spLocks noChangeShapeType="1"/>
          </p:cNvSpPr>
          <p:nvPr/>
        </p:nvSpPr>
        <p:spPr bwMode="auto">
          <a:xfrm>
            <a:off x="7569200" y="36449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18" name="Line 186"/>
          <p:cNvSpPr>
            <a:spLocks noChangeShapeType="1"/>
          </p:cNvSpPr>
          <p:nvPr/>
        </p:nvSpPr>
        <p:spPr bwMode="auto">
          <a:xfrm flipV="1">
            <a:off x="7924800" y="58039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19" name="Rectangle 187"/>
          <p:cNvSpPr>
            <a:spLocks noChangeArrowheads="1"/>
          </p:cNvSpPr>
          <p:nvPr/>
        </p:nvSpPr>
        <p:spPr bwMode="auto">
          <a:xfrm>
            <a:off x="7867650" y="58626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8</a:t>
            </a:r>
            <a:endParaRPr lang="en-US"/>
          </a:p>
        </p:txBody>
      </p:sp>
      <p:sp>
        <p:nvSpPr>
          <p:cNvPr id="69820" name="Rectangle 188"/>
          <p:cNvSpPr>
            <a:spLocks noChangeArrowheads="1"/>
          </p:cNvSpPr>
          <p:nvPr/>
        </p:nvSpPr>
        <p:spPr bwMode="auto">
          <a:xfrm>
            <a:off x="7918450" y="58626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21" name="Rectangle 189"/>
          <p:cNvSpPr>
            <a:spLocks noChangeArrowheads="1"/>
          </p:cNvSpPr>
          <p:nvPr/>
        </p:nvSpPr>
        <p:spPr bwMode="auto">
          <a:xfrm>
            <a:off x="7867650" y="59134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22" name="Line 190"/>
          <p:cNvSpPr>
            <a:spLocks noChangeShapeType="1"/>
          </p:cNvSpPr>
          <p:nvPr/>
        </p:nvSpPr>
        <p:spPr bwMode="auto">
          <a:xfrm>
            <a:off x="7924800" y="36449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23" name="Line 191"/>
          <p:cNvSpPr>
            <a:spLocks noChangeShapeType="1"/>
          </p:cNvSpPr>
          <p:nvPr/>
        </p:nvSpPr>
        <p:spPr bwMode="auto">
          <a:xfrm flipV="1">
            <a:off x="8305800" y="58039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24" name="Rectangle 192"/>
          <p:cNvSpPr>
            <a:spLocks noChangeArrowheads="1"/>
          </p:cNvSpPr>
          <p:nvPr/>
        </p:nvSpPr>
        <p:spPr bwMode="auto">
          <a:xfrm>
            <a:off x="8248650" y="58626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9</a:t>
            </a:r>
            <a:endParaRPr lang="en-US"/>
          </a:p>
        </p:txBody>
      </p:sp>
      <p:sp>
        <p:nvSpPr>
          <p:cNvPr id="69825" name="Rectangle 193"/>
          <p:cNvSpPr>
            <a:spLocks noChangeArrowheads="1"/>
          </p:cNvSpPr>
          <p:nvPr/>
        </p:nvSpPr>
        <p:spPr bwMode="auto">
          <a:xfrm>
            <a:off x="8286750" y="58626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26" name="Rectangle 194"/>
          <p:cNvSpPr>
            <a:spLocks noChangeArrowheads="1"/>
          </p:cNvSpPr>
          <p:nvPr/>
        </p:nvSpPr>
        <p:spPr bwMode="auto">
          <a:xfrm>
            <a:off x="8248650" y="59134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27" name="Line 195"/>
          <p:cNvSpPr>
            <a:spLocks noChangeShapeType="1"/>
          </p:cNvSpPr>
          <p:nvPr/>
        </p:nvSpPr>
        <p:spPr bwMode="auto">
          <a:xfrm>
            <a:off x="8305800" y="36449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28" name="Line 196"/>
          <p:cNvSpPr>
            <a:spLocks noChangeShapeType="1"/>
          </p:cNvSpPr>
          <p:nvPr/>
        </p:nvSpPr>
        <p:spPr bwMode="auto">
          <a:xfrm flipV="1">
            <a:off x="8674100" y="58039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29" name="Rectangle 197"/>
          <p:cNvSpPr>
            <a:spLocks noChangeArrowheads="1"/>
          </p:cNvSpPr>
          <p:nvPr/>
        </p:nvSpPr>
        <p:spPr bwMode="auto">
          <a:xfrm>
            <a:off x="8591550" y="58626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1</a:t>
            </a:r>
            <a:endParaRPr lang="en-US"/>
          </a:p>
        </p:txBody>
      </p:sp>
      <p:sp>
        <p:nvSpPr>
          <p:cNvPr id="69830" name="Rectangle 198"/>
          <p:cNvSpPr>
            <a:spLocks noChangeArrowheads="1"/>
          </p:cNvSpPr>
          <p:nvPr/>
        </p:nvSpPr>
        <p:spPr bwMode="auto">
          <a:xfrm>
            <a:off x="8642350" y="58626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31" name="Rectangle 199"/>
          <p:cNvSpPr>
            <a:spLocks noChangeArrowheads="1"/>
          </p:cNvSpPr>
          <p:nvPr/>
        </p:nvSpPr>
        <p:spPr bwMode="auto">
          <a:xfrm>
            <a:off x="8693150" y="58626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32" name="Rectangle 200"/>
          <p:cNvSpPr>
            <a:spLocks noChangeArrowheads="1"/>
          </p:cNvSpPr>
          <p:nvPr/>
        </p:nvSpPr>
        <p:spPr bwMode="auto">
          <a:xfrm>
            <a:off x="8731250" y="58626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33" name="Line 201"/>
          <p:cNvSpPr>
            <a:spLocks noChangeShapeType="1"/>
          </p:cNvSpPr>
          <p:nvPr/>
        </p:nvSpPr>
        <p:spPr bwMode="auto">
          <a:xfrm>
            <a:off x="8674100" y="36449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9834" name="Group 202"/>
          <p:cNvGrpSpPr>
            <a:grpSpLocks/>
          </p:cNvGrpSpPr>
          <p:nvPr/>
        </p:nvGrpSpPr>
        <p:grpSpPr bwMode="auto">
          <a:xfrm>
            <a:off x="304800" y="944563"/>
            <a:ext cx="8445500" cy="5105400"/>
            <a:chOff x="192" y="600"/>
            <a:chExt cx="5320" cy="3216"/>
          </a:xfrm>
        </p:grpSpPr>
        <p:sp>
          <p:nvSpPr>
            <p:cNvPr id="69909" name="Line 203"/>
            <p:cNvSpPr>
              <a:spLocks noChangeShapeType="1"/>
            </p:cNvSpPr>
            <p:nvPr/>
          </p:nvSpPr>
          <p:spPr bwMode="auto">
            <a:xfrm>
              <a:off x="3128" y="3552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10" name="Rectangle 204"/>
            <p:cNvSpPr>
              <a:spLocks noChangeArrowheads="1"/>
            </p:cNvSpPr>
            <p:nvPr/>
          </p:nvSpPr>
          <p:spPr bwMode="auto">
            <a:xfrm>
              <a:off x="3012" y="3533"/>
              <a:ext cx="1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 </a:t>
              </a:r>
              <a:endParaRPr lang="en-US"/>
            </a:p>
          </p:txBody>
        </p:sp>
        <p:sp>
          <p:nvSpPr>
            <p:cNvPr id="69911" name="Rectangle 205"/>
            <p:cNvSpPr>
              <a:spLocks noChangeArrowheads="1"/>
            </p:cNvSpPr>
            <p:nvPr/>
          </p:nvSpPr>
          <p:spPr bwMode="auto">
            <a:xfrm>
              <a:off x="3028" y="3533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1</a:t>
              </a:r>
              <a:endParaRPr lang="en-US"/>
            </a:p>
          </p:txBody>
        </p:sp>
        <p:sp>
          <p:nvSpPr>
            <p:cNvPr id="69912" name="Rectangle 206"/>
            <p:cNvSpPr>
              <a:spLocks noChangeArrowheads="1"/>
            </p:cNvSpPr>
            <p:nvPr/>
          </p:nvSpPr>
          <p:spPr bwMode="auto">
            <a:xfrm>
              <a:off x="3060" y="3533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2</a:t>
              </a:r>
              <a:endParaRPr lang="en-US"/>
            </a:p>
          </p:txBody>
        </p:sp>
        <p:sp>
          <p:nvSpPr>
            <p:cNvPr id="69913" name="Rectangle 207"/>
            <p:cNvSpPr>
              <a:spLocks noChangeArrowheads="1"/>
            </p:cNvSpPr>
            <p:nvPr/>
          </p:nvSpPr>
          <p:spPr bwMode="auto">
            <a:xfrm>
              <a:off x="3084" y="3533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5</a:t>
              </a:r>
              <a:endParaRPr lang="en-US"/>
            </a:p>
          </p:txBody>
        </p:sp>
        <p:sp>
          <p:nvSpPr>
            <p:cNvPr id="69914" name="Line 208"/>
            <p:cNvSpPr>
              <a:spLocks noChangeShapeType="1"/>
            </p:cNvSpPr>
            <p:nvPr/>
          </p:nvSpPr>
          <p:spPr bwMode="auto">
            <a:xfrm flipH="1">
              <a:off x="5496" y="3552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15" name="Line 209"/>
            <p:cNvSpPr>
              <a:spLocks noChangeShapeType="1"/>
            </p:cNvSpPr>
            <p:nvPr/>
          </p:nvSpPr>
          <p:spPr bwMode="auto">
            <a:xfrm>
              <a:off x="3128" y="3288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16" name="Rectangle 210"/>
            <p:cNvSpPr>
              <a:spLocks noChangeArrowheads="1"/>
            </p:cNvSpPr>
            <p:nvPr/>
          </p:nvSpPr>
          <p:spPr bwMode="auto">
            <a:xfrm>
              <a:off x="3012" y="3269"/>
              <a:ext cx="1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 </a:t>
              </a:r>
              <a:endParaRPr lang="en-US"/>
            </a:p>
          </p:txBody>
        </p:sp>
        <p:sp>
          <p:nvSpPr>
            <p:cNvPr id="69917" name="Rectangle 211"/>
            <p:cNvSpPr>
              <a:spLocks noChangeArrowheads="1"/>
            </p:cNvSpPr>
            <p:nvPr/>
          </p:nvSpPr>
          <p:spPr bwMode="auto">
            <a:xfrm>
              <a:off x="3028" y="3269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2</a:t>
              </a:r>
              <a:endParaRPr lang="en-US"/>
            </a:p>
          </p:txBody>
        </p:sp>
        <p:sp>
          <p:nvSpPr>
            <p:cNvPr id="69918" name="Rectangle 212"/>
            <p:cNvSpPr>
              <a:spLocks noChangeArrowheads="1"/>
            </p:cNvSpPr>
            <p:nvPr/>
          </p:nvSpPr>
          <p:spPr bwMode="auto">
            <a:xfrm>
              <a:off x="3060" y="3269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5</a:t>
              </a:r>
              <a:endParaRPr lang="en-US"/>
            </a:p>
          </p:txBody>
        </p:sp>
        <p:sp>
          <p:nvSpPr>
            <p:cNvPr id="69919" name="Rectangle 213"/>
            <p:cNvSpPr>
              <a:spLocks noChangeArrowheads="1"/>
            </p:cNvSpPr>
            <p:nvPr/>
          </p:nvSpPr>
          <p:spPr bwMode="auto">
            <a:xfrm>
              <a:off x="3084" y="3269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69920" name="Line 214"/>
            <p:cNvSpPr>
              <a:spLocks noChangeShapeType="1"/>
            </p:cNvSpPr>
            <p:nvPr/>
          </p:nvSpPr>
          <p:spPr bwMode="auto">
            <a:xfrm flipH="1">
              <a:off x="5496" y="3288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21" name="Line 215"/>
            <p:cNvSpPr>
              <a:spLocks noChangeShapeType="1"/>
            </p:cNvSpPr>
            <p:nvPr/>
          </p:nvSpPr>
          <p:spPr bwMode="auto">
            <a:xfrm>
              <a:off x="3128" y="3032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22" name="Rectangle 216"/>
            <p:cNvSpPr>
              <a:spLocks noChangeArrowheads="1"/>
            </p:cNvSpPr>
            <p:nvPr/>
          </p:nvSpPr>
          <p:spPr bwMode="auto">
            <a:xfrm>
              <a:off x="3012" y="3013"/>
              <a:ext cx="1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 </a:t>
              </a:r>
              <a:endParaRPr lang="en-US"/>
            </a:p>
          </p:txBody>
        </p:sp>
        <p:sp>
          <p:nvSpPr>
            <p:cNvPr id="69923" name="Rectangle 217"/>
            <p:cNvSpPr>
              <a:spLocks noChangeArrowheads="1"/>
            </p:cNvSpPr>
            <p:nvPr/>
          </p:nvSpPr>
          <p:spPr bwMode="auto">
            <a:xfrm>
              <a:off x="3028" y="3013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5</a:t>
              </a:r>
              <a:endParaRPr lang="en-US"/>
            </a:p>
          </p:txBody>
        </p:sp>
        <p:sp>
          <p:nvSpPr>
            <p:cNvPr id="69924" name="Rectangle 218"/>
            <p:cNvSpPr>
              <a:spLocks noChangeArrowheads="1"/>
            </p:cNvSpPr>
            <p:nvPr/>
          </p:nvSpPr>
          <p:spPr bwMode="auto">
            <a:xfrm>
              <a:off x="3060" y="3013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69925" name="Rectangle 219"/>
            <p:cNvSpPr>
              <a:spLocks noChangeArrowheads="1"/>
            </p:cNvSpPr>
            <p:nvPr/>
          </p:nvSpPr>
          <p:spPr bwMode="auto">
            <a:xfrm>
              <a:off x="3084" y="3013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69926" name="Line 220"/>
            <p:cNvSpPr>
              <a:spLocks noChangeShapeType="1"/>
            </p:cNvSpPr>
            <p:nvPr/>
          </p:nvSpPr>
          <p:spPr bwMode="auto">
            <a:xfrm flipH="1">
              <a:off x="5496" y="3032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27" name="Line 221"/>
            <p:cNvSpPr>
              <a:spLocks noChangeShapeType="1"/>
            </p:cNvSpPr>
            <p:nvPr/>
          </p:nvSpPr>
          <p:spPr bwMode="auto">
            <a:xfrm>
              <a:off x="3128" y="2776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28" name="Rectangle 222"/>
            <p:cNvSpPr>
              <a:spLocks noChangeArrowheads="1"/>
            </p:cNvSpPr>
            <p:nvPr/>
          </p:nvSpPr>
          <p:spPr bwMode="auto">
            <a:xfrm>
              <a:off x="2996" y="2757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1</a:t>
              </a:r>
              <a:endParaRPr lang="en-US"/>
            </a:p>
          </p:txBody>
        </p:sp>
        <p:sp>
          <p:nvSpPr>
            <p:cNvPr id="69929" name="Rectangle 223"/>
            <p:cNvSpPr>
              <a:spLocks noChangeArrowheads="1"/>
            </p:cNvSpPr>
            <p:nvPr/>
          </p:nvSpPr>
          <p:spPr bwMode="auto">
            <a:xfrm>
              <a:off x="3028" y="2757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69930" name="Rectangle 224"/>
            <p:cNvSpPr>
              <a:spLocks noChangeArrowheads="1"/>
            </p:cNvSpPr>
            <p:nvPr/>
          </p:nvSpPr>
          <p:spPr bwMode="auto">
            <a:xfrm>
              <a:off x="3052" y="2757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69931" name="Rectangle 225"/>
            <p:cNvSpPr>
              <a:spLocks noChangeArrowheads="1"/>
            </p:cNvSpPr>
            <p:nvPr/>
          </p:nvSpPr>
          <p:spPr bwMode="auto">
            <a:xfrm>
              <a:off x="3084" y="2757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69932" name="Line 226"/>
            <p:cNvSpPr>
              <a:spLocks noChangeShapeType="1"/>
            </p:cNvSpPr>
            <p:nvPr/>
          </p:nvSpPr>
          <p:spPr bwMode="auto">
            <a:xfrm flipH="1">
              <a:off x="5496" y="2776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33" name="Line 227"/>
            <p:cNvSpPr>
              <a:spLocks noChangeShapeType="1"/>
            </p:cNvSpPr>
            <p:nvPr/>
          </p:nvSpPr>
          <p:spPr bwMode="auto">
            <a:xfrm>
              <a:off x="3128" y="2520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34" name="Rectangle 228"/>
            <p:cNvSpPr>
              <a:spLocks noChangeArrowheads="1"/>
            </p:cNvSpPr>
            <p:nvPr/>
          </p:nvSpPr>
          <p:spPr bwMode="auto">
            <a:xfrm>
              <a:off x="2996" y="250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2</a:t>
              </a:r>
              <a:endParaRPr lang="en-US"/>
            </a:p>
          </p:txBody>
        </p:sp>
        <p:sp>
          <p:nvSpPr>
            <p:cNvPr id="69935" name="Rectangle 229"/>
            <p:cNvSpPr>
              <a:spLocks noChangeArrowheads="1"/>
            </p:cNvSpPr>
            <p:nvPr/>
          </p:nvSpPr>
          <p:spPr bwMode="auto">
            <a:xfrm>
              <a:off x="3028" y="250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69936" name="Rectangle 230"/>
            <p:cNvSpPr>
              <a:spLocks noChangeArrowheads="1"/>
            </p:cNvSpPr>
            <p:nvPr/>
          </p:nvSpPr>
          <p:spPr bwMode="auto">
            <a:xfrm>
              <a:off x="3052" y="250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69937" name="Rectangle 231"/>
            <p:cNvSpPr>
              <a:spLocks noChangeArrowheads="1"/>
            </p:cNvSpPr>
            <p:nvPr/>
          </p:nvSpPr>
          <p:spPr bwMode="auto">
            <a:xfrm>
              <a:off x="3084" y="250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69938" name="Line 232"/>
            <p:cNvSpPr>
              <a:spLocks noChangeShapeType="1"/>
            </p:cNvSpPr>
            <p:nvPr/>
          </p:nvSpPr>
          <p:spPr bwMode="auto">
            <a:xfrm flipH="1">
              <a:off x="5496" y="2520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39" name="Line 233"/>
            <p:cNvSpPr>
              <a:spLocks noChangeShapeType="1"/>
            </p:cNvSpPr>
            <p:nvPr/>
          </p:nvSpPr>
          <p:spPr bwMode="auto">
            <a:xfrm>
              <a:off x="3128" y="2296"/>
              <a:ext cx="238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40" name="Freeform 234"/>
            <p:cNvSpPr>
              <a:spLocks/>
            </p:cNvSpPr>
            <p:nvPr/>
          </p:nvSpPr>
          <p:spPr bwMode="auto">
            <a:xfrm>
              <a:off x="3128" y="2296"/>
              <a:ext cx="2384" cy="1376"/>
            </a:xfrm>
            <a:custGeom>
              <a:avLst/>
              <a:gdLst>
                <a:gd name="T0" fmla="*/ 0 w 2384"/>
                <a:gd name="T1" fmla="*/ 1376 h 1376"/>
                <a:gd name="T2" fmla="*/ 2384 w 2384"/>
                <a:gd name="T3" fmla="*/ 1376 h 1376"/>
                <a:gd name="T4" fmla="*/ 2384 w 2384"/>
                <a:gd name="T5" fmla="*/ 1376 h 1376"/>
                <a:gd name="T6" fmla="*/ 2384 w 2384"/>
                <a:gd name="T7" fmla="*/ 0 h 13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84"/>
                <a:gd name="T13" fmla="*/ 0 h 1376"/>
                <a:gd name="T14" fmla="*/ 2384 w 2384"/>
                <a:gd name="T15" fmla="*/ 1376 h 13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84" h="1376">
                  <a:moveTo>
                    <a:pt x="0" y="1376"/>
                  </a:moveTo>
                  <a:lnTo>
                    <a:pt x="2384" y="1376"/>
                  </a:lnTo>
                  <a:lnTo>
                    <a:pt x="2384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41" name="Line 235"/>
            <p:cNvSpPr>
              <a:spLocks noChangeShapeType="1"/>
            </p:cNvSpPr>
            <p:nvPr/>
          </p:nvSpPr>
          <p:spPr bwMode="auto">
            <a:xfrm flipV="1">
              <a:off x="3128" y="2296"/>
              <a:ext cx="1" cy="137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42" name="Rectangle 236"/>
            <p:cNvSpPr>
              <a:spLocks noChangeArrowheads="1"/>
            </p:cNvSpPr>
            <p:nvPr/>
          </p:nvSpPr>
          <p:spPr bwMode="auto">
            <a:xfrm>
              <a:off x="192" y="2264"/>
              <a:ext cx="2648" cy="149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43" name="Rectangle 237"/>
            <p:cNvSpPr>
              <a:spLocks noChangeArrowheads="1"/>
            </p:cNvSpPr>
            <p:nvPr/>
          </p:nvSpPr>
          <p:spPr bwMode="auto">
            <a:xfrm>
              <a:off x="408" y="2272"/>
              <a:ext cx="2400" cy="13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44" name="Freeform 238"/>
            <p:cNvSpPr>
              <a:spLocks/>
            </p:cNvSpPr>
            <p:nvPr/>
          </p:nvSpPr>
          <p:spPr bwMode="auto">
            <a:xfrm>
              <a:off x="408" y="2272"/>
              <a:ext cx="2400" cy="1376"/>
            </a:xfrm>
            <a:custGeom>
              <a:avLst/>
              <a:gdLst>
                <a:gd name="T0" fmla="*/ 0 w 2400"/>
                <a:gd name="T1" fmla="*/ 1376 h 1376"/>
                <a:gd name="T2" fmla="*/ 0 w 2400"/>
                <a:gd name="T3" fmla="*/ 0 h 1376"/>
                <a:gd name="T4" fmla="*/ 0 w 2400"/>
                <a:gd name="T5" fmla="*/ 0 h 1376"/>
                <a:gd name="T6" fmla="*/ 2400 w 2400"/>
                <a:gd name="T7" fmla="*/ 0 h 1376"/>
                <a:gd name="T8" fmla="*/ 2400 w 2400"/>
                <a:gd name="T9" fmla="*/ 0 h 1376"/>
                <a:gd name="T10" fmla="*/ 2400 w 2400"/>
                <a:gd name="T11" fmla="*/ 1376 h 1376"/>
                <a:gd name="T12" fmla="*/ 2400 w 2400"/>
                <a:gd name="T13" fmla="*/ 1376 h 1376"/>
                <a:gd name="T14" fmla="*/ 0 w 2400"/>
                <a:gd name="T15" fmla="*/ 1376 h 1376"/>
                <a:gd name="T16" fmla="*/ 0 w 2400"/>
                <a:gd name="T17" fmla="*/ 1376 h 13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00"/>
                <a:gd name="T28" fmla="*/ 0 h 1376"/>
                <a:gd name="T29" fmla="*/ 2400 w 2400"/>
                <a:gd name="T30" fmla="*/ 1376 h 13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00" h="1376">
                  <a:moveTo>
                    <a:pt x="0" y="1376"/>
                  </a:moveTo>
                  <a:lnTo>
                    <a:pt x="0" y="0"/>
                  </a:lnTo>
                  <a:lnTo>
                    <a:pt x="2400" y="0"/>
                  </a:lnTo>
                  <a:lnTo>
                    <a:pt x="2400" y="1376"/>
                  </a:lnTo>
                  <a:lnTo>
                    <a:pt x="0" y="1376"/>
                  </a:lnTo>
                  <a:close/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69945" name="Picture 239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" y="2280"/>
              <a:ext cx="2408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946" name="Picture 240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" y="3139"/>
              <a:ext cx="2408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947" name="Freeform 241"/>
            <p:cNvSpPr>
              <a:spLocks/>
            </p:cNvSpPr>
            <p:nvPr/>
          </p:nvSpPr>
          <p:spPr bwMode="auto">
            <a:xfrm>
              <a:off x="200" y="3064"/>
              <a:ext cx="40" cy="24"/>
            </a:xfrm>
            <a:custGeom>
              <a:avLst/>
              <a:gdLst>
                <a:gd name="T0" fmla="*/ 0 w 40"/>
                <a:gd name="T1" fmla="*/ 24 h 24"/>
                <a:gd name="T2" fmla="*/ 0 w 40"/>
                <a:gd name="T3" fmla="*/ 0 h 24"/>
                <a:gd name="T4" fmla="*/ 0 w 40"/>
                <a:gd name="T5" fmla="*/ 0 h 24"/>
                <a:gd name="T6" fmla="*/ 8 w 40"/>
                <a:gd name="T7" fmla="*/ 0 h 24"/>
                <a:gd name="T8" fmla="*/ 8 w 40"/>
                <a:gd name="T9" fmla="*/ 0 h 24"/>
                <a:gd name="T10" fmla="*/ 8 w 40"/>
                <a:gd name="T11" fmla="*/ 16 h 24"/>
                <a:gd name="T12" fmla="*/ 8 w 40"/>
                <a:gd name="T13" fmla="*/ 16 h 24"/>
                <a:gd name="T14" fmla="*/ 16 w 40"/>
                <a:gd name="T15" fmla="*/ 16 h 24"/>
                <a:gd name="T16" fmla="*/ 16 w 40"/>
                <a:gd name="T17" fmla="*/ 16 h 24"/>
                <a:gd name="T18" fmla="*/ 16 w 40"/>
                <a:gd name="T19" fmla="*/ 8 h 24"/>
                <a:gd name="T20" fmla="*/ 16 w 40"/>
                <a:gd name="T21" fmla="*/ 8 h 24"/>
                <a:gd name="T22" fmla="*/ 24 w 40"/>
                <a:gd name="T23" fmla="*/ 8 h 24"/>
                <a:gd name="T24" fmla="*/ 24 w 40"/>
                <a:gd name="T25" fmla="*/ 8 h 24"/>
                <a:gd name="T26" fmla="*/ 24 w 40"/>
                <a:gd name="T27" fmla="*/ 16 h 24"/>
                <a:gd name="T28" fmla="*/ 24 w 40"/>
                <a:gd name="T29" fmla="*/ 16 h 24"/>
                <a:gd name="T30" fmla="*/ 40 w 40"/>
                <a:gd name="T31" fmla="*/ 16 h 24"/>
                <a:gd name="T32" fmla="*/ 40 w 40"/>
                <a:gd name="T33" fmla="*/ 16 h 24"/>
                <a:gd name="T34" fmla="*/ 40 w 40"/>
                <a:gd name="T35" fmla="*/ 24 h 24"/>
                <a:gd name="T36" fmla="*/ 40 w 40"/>
                <a:gd name="T37" fmla="*/ 24 h 24"/>
                <a:gd name="T38" fmla="*/ 0 w 40"/>
                <a:gd name="T39" fmla="*/ 24 h 2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"/>
                <a:gd name="T61" fmla="*/ 0 h 24"/>
                <a:gd name="T62" fmla="*/ 40 w 40"/>
                <a:gd name="T63" fmla="*/ 24 h 2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" h="24">
                  <a:moveTo>
                    <a:pt x="0" y="24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16"/>
                  </a:lnTo>
                  <a:lnTo>
                    <a:pt x="16" y="16"/>
                  </a:lnTo>
                  <a:lnTo>
                    <a:pt x="16" y="8"/>
                  </a:lnTo>
                  <a:lnTo>
                    <a:pt x="24" y="8"/>
                  </a:lnTo>
                  <a:lnTo>
                    <a:pt x="24" y="16"/>
                  </a:lnTo>
                  <a:lnTo>
                    <a:pt x="40" y="16"/>
                  </a:lnTo>
                  <a:lnTo>
                    <a:pt x="4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48" name="Freeform 242"/>
            <p:cNvSpPr>
              <a:spLocks/>
            </p:cNvSpPr>
            <p:nvPr/>
          </p:nvSpPr>
          <p:spPr bwMode="auto">
            <a:xfrm>
              <a:off x="208" y="3056"/>
              <a:ext cx="32" cy="8"/>
            </a:xfrm>
            <a:custGeom>
              <a:avLst/>
              <a:gdLst>
                <a:gd name="T0" fmla="*/ 0 w 32"/>
                <a:gd name="T1" fmla="*/ 8 h 8"/>
                <a:gd name="T2" fmla="*/ 0 w 32"/>
                <a:gd name="T3" fmla="*/ 8 h 8"/>
                <a:gd name="T4" fmla="*/ 0 w 32"/>
                <a:gd name="T5" fmla="*/ 8 h 8"/>
                <a:gd name="T6" fmla="*/ 8 w 32"/>
                <a:gd name="T7" fmla="*/ 8 h 8"/>
                <a:gd name="T8" fmla="*/ 8 w 32"/>
                <a:gd name="T9" fmla="*/ 8 h 8"/>
                <a:gd name="T10" fmla="*/ 8 w 32"/>
                <a:gd name="T11" fmla="*/ 0 h 8"/>
                <a:gd name="T12" fmla="*/ 8 w 32"/>
                <a:gd name="T13" fmla="*/ 0 h 8"/>
                <a:gd name="T14" fmla="*/ 8 w 32"/>
                <a:gd name="T15" fmla="*/ 0 h 8"/>
                <a:gd name="T16" fmla="*/ 0 w 32"/>
                <a:gd name="T17" fmla="*/ 0 h 8"/>
                <a:gd name="T18" fmla="*/ 0 w 32"/>
                <a:gd name="T19" fmla="*/ 0 h 8"/>
                <a:gd name="T20" fmla="*/ 0 w 32"/>
                <a:gd name="T21" fmla="*/ 0 h 8"/>
                <a:gd name="T22" fmla="*/ 0 w 32"/>
                <a:gd name="T23" fmla="*/ 0 h 8"/>
                <a:gd name="T24" fmla="*/ 0 w 32"/>
                <a:gd name="T25" fmla="*/ 0 h 8"/>
                <a:gd name="T26" fmla="*/ 0 w 32"/>
                <a:gd name="T27" fmla="*/ 0 h 8"/>
                <a:gd name="T28" fmla="*/ 0 w 32"/>
                <a:gd name="T29" fmla="*/ 0 h 8"/>
                <a:gd name="T30" fmla="*/ 0 w 32"/>
                <a:gd name="T31" fmla="*/ 0 h 8"/>
                <a:gd name="T32" fmla="*/ 0 w 32"/>
                <a:gd name="T33" fmla="*/ 0 h 8"/>
                <a:gd name="T34" fmla="*/ 8 w 32"/>
                <a:gd name="T35" fmla="*/ 0 h 8"/>
                <a:gd name="T36" fmla="*/ 8 w 32"/>
                <a:gd name="T37" fmla="*/ 0 h 8"/>
                <a:gd name="T38" fmla="*/ 8 w 32"/>
                <a:gd name="T39" fmla="*/ 0 h 8"/>
                <a:gd name="T40" fmla="*/ 8 w 32"/>
                <a:gd name="T41" fmla="*/ 0 h 8"/>
                <a:gd name="T42" fmla="*/ 8 w 32"/>
                <a:gd name="T43" fmla="*/ 0 h 8"/>
                <a:gd name="T44" fmla="*/ 8 w 32"/>
                <a:gd name="T45" fmla="*/ 0 h 8"/>
                <a:gd name="T46" fmla="*/ 8 w 32"/>
                <a:gd name="T47" fmla="*/ 0 h 8"/>
                <a:gd name="T48" fmla="*/ 8 w 32"/>
                <a:gd name="T49" fmla="*/ 0 h 8"/>
                <a:gd name="T50" fmla="*/ 8 w 32"/>
                <a:gd name="T51" fmla="*/ 0 h 8"/>
                <a:gd name="T52" fmla="*/ 8 w 32"/>
                <a:gd name="T53" fmla="*/ 0 h 8"/>
                <a:gd name="T54" fmla="*/ 8 w 32"/>
                <a:gd name="T55" fmla="*/ 0 h 8"/>
                <a:gd name="T56" fmla="*/ 8 w 32"/>
                <a:gd name="T57" fmla="*/ 0 h 8"/>
                <a:gd name="T58" fmla="*/ 16 w 32"/>
                <a:gd name="T59" fmla="*/ 0 h 8"/>
                <a:gd name="T60" fmla="*/ 16 w 32"/>
                <a:gd name="T61" fmla="*/ 0 h 8"/>
                <a:gd name="T62" fmla="*/ 32 w 32"/>
                <a:gd name="T63" fmla="*/ 0 h 8"/>
                <a:gd name="T64" fmla="*/ 32 w 32"/>
                <a:gd name="T65" fmla="*/ 0 h 8"/>
                <a:gd name="T66" fmla="*/ 32 w 32"/>
                <a:gd name="T67" fmla="*/ 8 h 8"/>
                <a:gd name="T68" fmla="*/ 32 w 32"/>
                <a:gd name="T69" fmla="*/ 8 h 8"/>
                <a:gd name="T70" fmla="*/ 0 w 32"/>
                <a:gd name="T71" fmla="*/ 8 h 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2"/>
                <a:gd name="T109" fmla="*/ 0 h 8"/>
                <a:gd name="T110" fmla="*/ 32 w 32"/>
                <a:gd name="T111" fmla="*/ 8 h 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2" h="8">
                  <a:moveTo>
                    <a:pt x="0" y="8"/>
                  </a:moveTo>
                  <a:lnTo>
                    <a:pt x="0" y="8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32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49" name="Freeform 243"/>
            <p:cNvSpPr>
              <a:spLocks/>
            </p:cNvSpPr>
            <p:nvPr/>
          </p:nvSpPr>
          <p:spPr bwMode="auto">
            <a:xfrm>
              <a:off x="208" y="3032"/>
              <a:ext cx="32" cy="16"/>
            </a:xfrm>
            <a:custGeom>
              <a:avLst/>
              <a:gdLst>
                <a:gd name="T0" fmla="*/ 0 w 32"/>
                <a:gd name="T1" fmla="*/ 8 h 16"/>
                <a:gd name="T2" fmla="*/ 0 w 32"/>
                <a:gd name="T3" fmla="*/ 8 h 16"/>
                <a:gd name="T4" fmla="*/ 8 w 32"/>
                <a:gd name="T5" fmla="*/ 0 h 16"/>
                <a:gd name="T6" fmla="*/ 8 w 32"/>
                <a:gd name="T7" fmla="*/ 0 h 16"/>
                <a:gd name="T8" fmla="*/ 16 w 32"/>
                <a:gd name="T9" fmla="*/ 0 h 16"/>
                <a:gd name="T10" fmla="*/ 16 w 32"/>
                <a:gd name="T11" fmla="*/ 0 h 16"/>
                <a:gd name="T12" fmla="*/ 16 w 32"/>
                <a:gd name="T13" fmla="*/ 0 h 16"/>
                <a:gd name="T14" fmla="*/ 16 w 32"/>
                <a:gd name="T15" fmla="*/ 16 h 16"/>
                <a:gd name="T16" fmla="*/ 24 w 32"/>
                <a:gd name="T17" fmla="*/ 16 h 16"/>
                <a:gd name="T18" fmla="*/ 24 w 32"/>
                <a:gd name="T19" fmla="*/ 16 h 16"/>
                <a:gd name="T20" fmla="*/ 24 w 32"/>
                <a:gd name="T21" fmla="*/ 8 h 16"/>
                <a:gd name="T22" fmla="*/ 24 w 32"/>
                <a:gd name="T23" fmla="*/ 8 h 16"/>
                <a:gd name="T24" fmla="*/ 24 w 32"/>
                <a:gd name="T25" fmla="*/ 8 h 16"/>
                <a:gd name="T26" fmla="*/ 24 w 32"/>
                <a:gd name="T27" fmla="*/ 8 h 16"/>
                <a:gd name="T28" fmla="*/ 24 w 32"/>
                <a:gd name="T29" fmla="*/ 0 h 16"/>
                <a:gd name="T30" fmla="*/ 24 w 32"/>
                <a:gd name="T31" fmla="*/ 0 h 16"/>
                <a:gd name="T32" fmla="*/ 24 w 32"/>
                <a:gd name="T33" fmla="*/ 0 h 16"/>
                <a:gd name="T34" fmla="*/ 32 w 32"/>
                <a:gd name="T35" fmla="*/ 0 h 16"/>
                <a:gd name="T36" fmla="*/ 32 w 32"/>
                <a:gd name="T37" fmla="*/ 8 h 16"/>
                <a:gd name="T38" fmla="*/ 32 w 32"/>
                <a:gd name="T39" fmla="*/ 8 h 16"/>
                <a:gd name="T40" fmla="*/ 32 w 32"/>
                <a:gd name="T41" fmla="*/ 8 h 16"/>
                <a:gd name="T42" fmla="*/ 32 w 32"/>
                <a:gd name="T43" fmla="*/ 16 h 16"/>
                <a:gd name="T44" fmla="*/ 24 w 32"/>
                <a:gd name="T45" fmla="*/ 16 h 16"/>
                <a:gd name="T46" fmla="*/ 16 w 32"/>
                <a:gd name="T47" fmla="*/ 16 h 16"/>
                <a:gd name="T48" fmla="*/ 8 w 32"/>
                <a:gd name="T49" fmla="*/ 16 h 16"/>
                <a:gd name="T50" fmla="*/ 0 w 32"/>
                <a:gd name="T51" fmla="*/ 16 h 16"/>
                <a:gd name="T52" fmla="*/ 0 w 32"/>
                <a:gd name="T53" fmla="*/ 8 h 16"/>
                <a:gd name="T54" fmla="*/ 16 w 32"/>
                <a:gd name="T55" fmla="*/ 8 h 16"/>
                <a:gd name="T56" fmla="*/ 8 w 32"/>
                <a:gd name="T57" fmla="*/ 8 h 16"/>
                <a:gd name="T58" fmla="*/ 8 w 32"/>
                <a:gd name="T59" fmla="*/ 8 h 16"/>
                <a:gd name="T60" fmla="*/ 8 w 32"/>
                <a:gd name="T61" fmla="*/ 8 h 16"/>
                <a:gd name="T62" fmla="*/ 8 w 32"/>
                <a:gd name="T63" fmla="*/ 16 h 16"/>
                <a:gd name="T64" fmla="*/ 8 w 32"/>
                <a:gd name="T65" fmla="*/ 16 h 16"/>
                <a:gd name="T66" fmla="*/ 16 w 32"/>
                <a:gd name="T67" fmla="*/ 16 h 16"/>
                <a:gd name="T68" fmla="*/ 16 w 32"/>
                <a:gd name="T69" fmla="*/ 8 h 1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"/>
                <a:gd name="T106" fmla="*/ 0 h 16"/>
                <a:gd name="T107" fmla="*/ 32 w 32"/>
                <a:gd name="T108" fmla="*/ 16 h 1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" h="16">
                  <a:moveTo>
                    <a:pt x="0" y="8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24" y="16"/>
                  </a:lnTo>
                  <a:lnTo>
                    <a:pt x="24" y="8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32" y="8"/>
                  </a:lnTo>
                  <a:lnTo>
                    <a:pt x="32" y="16"/>
                  </a:lnTo>
                  <a:lnTo>
                    <a:pt x="24" y="16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0" y="8"/>
                  </a:lnTo>
                  <a:lnTo>
                    <a:pt x="16" y="8"/>
                  </a:lnTo>
                  <a:lnTo>
                    <a:pt x="8" y="8"/>
                  </a:lnTo>
                  <a:lnTo>
                    <a:pt x="8" y="16"/>
                  </a:lnTo>
                  <a:lnTo>
                    <a:pt x="16" y="16"/>
                  </a:lnTo>
                  <a:lnTo>
                    <a:pt x="16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50" name="Freeform 244"/>
            <p:cNvSpPr>
              <a:spLocks/>
            </p:cNvSpPr>
            <p:nvPr/>
          </p:nvSpPr>
          <p:spPr bwMode="auto">
            <a:xfrm>
              <a:off x="208" y="3016"/>
              <a:ext cx="40" cy="16"/>
            </a:xfrm>
            <a:custGeom>
              <a:avLst/>
              <a:gdLst>
                <a:gd name="T0" fmla="*/ 16 w 40"/>
                <a:gd name="T1" fmla="*/ 8 h 16"/>
                <a:gd name="T2" fmla="*/ 16 w 40"/>
                <a:gd name="T3" fmla="*/ 8 h 16"/>
                <a:gd name="T4" fmla="*/ 24 w 40"/>
                <a:gd name="T5" fmla="*/ 8 h 16"/>
                <a:gd name="T6" fmla="*/ 24 w 40"/>
                <a:gd name="T7" fmla="*/ 8 h 16"/>
                <a:gd name="T8" fmla="*/ 24 w 40"/>
                <a:gd name="T9" fmla="*/ 8 h 16"/>
                <a:gd name="T10" fmla="*/ 24 w 40"/>
                <a:gd name="T11" fmla="*/ 8 h 16"/>
                <a:gd name="T12" fmla="*/ 24 w 40"/>
                <a:gd name="T13" fmla="*/ 8 h 16"/>
                <a:gd name="T14" fmla="*/ 24 w 40"/>
                <a:gd name="T15" fmla="*/ 8 h 16"/>
                <a:gd name="T16" fmla="*/ 24 w 40"/>
                <a:gd name="T17" fmla="*/ 0 h 16"/>
                <a:gd name="T18" fmla="*/ 24 w 40"/>
                <a:gd name="T19" fmla="*/ 0 h 16"/>
                <a:gd name="T20" fmla="*/ 24 w 40"/>
                <a:gd name="T21" fmla="*/ 0 h 16"/>
                <a:gd name="T22" fmla="*/ 24 w 40"/>
                <a:gd name="T23" fmla="*/ 0 h 16"/>
                <a:gd name="T24" fmla="*/ 16 w 40"/>
                <a:gd name="T25" fmla="*/ 0 h 16"/>
                <a:gd name="T26" fmla="*/ 16 w 40"/>
                <a:gd name="T27" fmla="*/ 0 h 16"/>
                <a:gd name="T28" fmla="*/ 16 w 40"/>
                <a:gd name="T29" fmla="*/ 0 h 16"/>
                <a:gd name="T30" fmla="*/ 8 w 40"/>
                <a:gd name="T31" fmla="*/ 0 h 16"/>
                <a:gd name="T32" fmla="*/ 8 w 40"/>
                <a:gd name="T33" fmla="*/ 0 h 16"/>
                <a:gd name="T34" fmla="*/ 8 w 40"/>
                <a:gd name="T35" fmla="*/ 0 h 16"/>
                <a:gd name="T36" fmla="*/ 8 w 40"/>
                <a:gd name="T37" fmla="*/ 8 h 16"/>
                <a:gd name="T38" fmla="*/ 8 w 40"/>
                <a:gd name="T39" fmla="*/ 8 h 16"/>
                <a:gd name="T40" fmla="*/ 8 w 40"/>
                <a:gd name="T41" fmla="*/ 8 h 16"/>
                <a:gd name="T42" fmla="*/ 8 w 40"/>
                <a:gd name="T43" fmla="*/ 8 h 16"/>
                <a:gd name="T44" fmla="*/ 8 w 40"/>
                <a:gd name="T45" fmla="*/ 8 h 16"/>
                <a:gd name="T46" fmla="*/ 16 w 40"/>
                <a:gd name="T47" fmla="*/ 8 h 16"/>
                <a:gd name="T48" fmla="*/ 16 w 40"/>
                <a:gd name="T49" fmla="*/ 8 h 16"/>
                <a:gd name="T50" fmla="*/ 16 w 40"/>
                <a:gd name="T51" fmla="*/ 8 h 16"/>
                <a:gd name="T52" fmla="*/ 16 w 40"/>
                <a:gd name="T53" fmla="*/ 8 h 16"/>
                <a:gd name="T54" fmla="*/ 0 w 40"/>
                <a:gd name="T55" fmla="*/ 8 h 16"/>
                <a:gd name="T56" fmla="*/ 0 w 40"/>
                <a:gd name="T57" fmla="*/ 0 h 16"/>
                <a:gd name="T58" fmla="*/ 0 w 40"/>
                <a:gd name="T59" fmla="*/ 0 h 16"/>
                <a:gd name="T60" fmla="*/ 0 w 40"/>
                <a:gd name="T61" fmla="*/ 0 h 16"/>
                <a:gd name="T62" fmla="*/ 8 w 40"/>
                <a:gd name="T63" fmla="*/ 0 h 16"/>
                <a:gd name="T64" fmla="*/ 8 w 40"/>
                <a:gd name="T65" fmla="*/ 0 h 16"/>
                <a:gd name="T66" fmla="*/ 8 w 40"/>
                <a:gd name="T67" fmla="*/ 0 h 16"/>
                <a:gd name="T68" fmla="*/ 0 w 40"/>
                <a:gd name="T69" fmla="*/ 0 h 16"/>
                <a:gd name="T70" fmla="*/ 0 w 40"/>
                <a:gd name="T71" fmla="*/ 0 h 16"/>
                <a:gd name="T72" fmla="*/ 0 w 40"/>
                <a:gd name="T73" fmla="*/ 0 h 16"/>
                <a:gd name="T74" fmla="*/ 0 w 40"/>
                <a:gd name="T75" fmla="*/ 0 h 16"/>
                <a:gd name="T76" fmla="*/ 40 w 40"/>
                <a:gd name="T77" fmla="*/ 0 h 16"/>
                <a:gd name="T78" fmla="*/ 40 w 40"/>
                <a:gd name="T79" fmla="*/ 0 h 16"/>
                <a:gd name="T80" fmla="*/ 40 w 40"/>
                <a:gd name="T81" fmla="*/ 0 h 16"/>
                <a:gd name="T82" fmla="*/ 40 w 40"/>
                <a:gd name="T83" fmla="*/ 0 h 16"/>
                <a:gd name="T84" fmla="*/ 24 w 40"/>
                <a:gd name="T85" fmla="*/ 0 h 16"/>
                <a:gd name="T86" fmla="*/ 24 w 40"/>
                <a:gd name="T87" fmla="*/ 0 h 16"/>
                <a:gd name="T88" fmla="*/ 32 w 40"/>
                <a:gd name="T89" fmla="*/ 0 h 16"/>
                <a:gd name="T90" fmla="*/ 32 w 40"/>
                <a:gd name="T91" fmla="*/ 0 h 16"/>
                <a:gd name="T92" fmla="*/ 32 w 40"/>
                <a:gd name="T93" fmla="*/ 0 h 16"/>
                <a:gd name="T94" fmla="*/ 32 w 40"/>
                <a:gd name="T95" fmla="*/ 0 h 16"/>
                <a:gd name="T96" fmla="*/ 32 w 40"/>
                <a:gd name="T97" fmla="*/ 8 h 16"/>
                <a:gd name="T98" fmla="*/ 32 w 40"/>
                <a:gd name="T99" fmla="*/ 8 h 16"/>
                <a:gd name="T100" fmla="*/ 32 w 40"/>
                <a:gd name="T101" fmla="*/ 8 h 16"/>
                <a:gd name="T102" fmla="*/ 32 w 40"/>
                <a:gd name="T103" fmla="*/ 8 h 16"/>
                <a:gd name="T104" fmla="*/ 32 w 40"/>
                <a:gd name="T105" fmla="*/ 8 h 16"/>
                <a:gd name="T106" fmla="*/ 24 w 40"/>
                <a:gd name="T107" fmla="*/ 16 h 16"/>
                <a:gd name="T108" fmla="*/ 16 w 40"/>
                <a:gd name="T109" fmla="*/ 16 h 16"/>
                <a:gd name="T110" fmla="*/ 16 w 40"/>
                <a:gd name="T111" fmla="*/ 16 h 16"/>
                <a:gd name="T112" fmla="*/ 8 w 40"/>
                <a:gd name="T113" fmla="*/ 16 h 16"/>
                <a:gd name="T114" fmla="*/ 8 w 40"/>
                <a:gd name="T115" fmla="*/ 8 h 16"/>
                <a:gd name="T116" fmla="*/ 8 w 40"/>
                <a:gd name="T117" fmla="*/ 8 h 16"/>
                <a:gd name="T118" fmla="*/ 0 w 40"/>
                <a:gd name="T119" fmla="*/ 8 h 16"/>
                <a:gd name="T120" fmla="*/ 0 w 40"/>
                <a:gd name="T121" fmla="*/ 8 h 16"/>
                <a:gd name="T122" fmla="*/ 0 w 40"/>
                <a:gd name="T123" fmla="*/ 8 h 16"/>
                <a:gd name="T124" fmla="*/ 16 w 40"/>
                <a:gd name="T125" fmla="*/ 8 h 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0"/>
                <a:gd name="T190" fmla="*/ 0 h 16"/>
                <a:gd name="T191" fmla="*/ 40 w 40"/>
                <a:gd name="T192" fmla="*/ 16 h 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0" h="16">
                  <a:moveTo>
                    <a:pt x="16" y="8"/>
                  </a:moveTo>
                  <a:lnTo>
                    <a:pt x="16" y="8"/>
                  </a:lnTo>
                  <a:lnTo>
                    <a:pt x="24" y="8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16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40" y="0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32" y="8"/>
                  </a:lnTo>
                  <a:lnTo>
                    <a:pt x="24" y="16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8" y="8"/>
                  </a:lnTo>
                  <a:lnTo>
                    <a:pt x="0" y="8"/>
                  </a:lnTo>
                  <a:lnTo>
                    <a:pt x="16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51" name="Freeform 245"/>
            <p:cNvSpPr>
              <a:spLocks/>
            </p:cNvSpPr>
            <p:nvPr/>
          </p:nvSpPr>
          <p:spPr bwMode="auto">
            <a:xfrm>
              <a:off x="208" y="2992"/>
              <a:ext cx="32" cy="16"/>
            </a:xfrm>
            <a:custGeom>
              <a:avLst/>
              <a:gdLst>
                <a:gd name="T0" fmla="*/ 0 w 32"/>
                <a:gd name="T1" fmla="*/ 8 h 16"/>
                <a:gd name="T2" fmla="*/ 24 w 32"/>
                <a:gd name="T3" fmla="*/ 8 h 16"/>
                <a:gd name="T4" fmla="*/ 24 w 32"/>
                <a:gd name="T5" fmla="*/ 8 h 16"/>
                <a:gd name="T6" fmla="*/ 24 w 32"/>
                <a:gd name="T7" fmla="*/ 8 h 16"/>
                <a:gd name="T8" fmla="*/ 24 w 32"/>
                <a:gd name="T9" fmla="*/ 8 h 16"/>
                <a:gd name="T10" fmla="*/ 24 w 32"/>
                <a:gd name="T11" fmla="*/ 8 h 16"/>
                <a:gd name="T12" fmla="*/ 24 w 32"/>
                <a:gd name="T13" fmla="*/ 8 h 16"/>
                <a:gd name="T14" fmla="*/ 24 w 32"/>
                <a:gd name="T15" fmla="*/ 8 h 16"/>
                <a:gd name="T16" fmla="*/ 24 w 32"/>
                <a:gd name="T17" fmla="*/ 8 h 16"/>
                <a:gd name="T18" fmla="*/ 24 w 32"/>
                <a:gd name="T19" fmla="*/ 8 h 16"/>
                <a:gd name="T20" fmla="*/ 24 w 32"/>
                <a:gd name="T21" fmla="*/ 0 h 16"/>
                <a:gd name="T22" fmla="*/ 24 w 32"/>
                <a:gd name="T23" fmla="*/ 0 h 16"/>
                <a:gd name="T24" fmla="*/ 24 w 32"/>
                <a:gd name="T25" fmla="*/ 0 h 16"/>
                <a:gd name="T26" fmla="*/ 16 w 32"/>
                <a:gd name="T27" fmla="*/ 0 h 16"/>
                <a:gd name="T28" fmla="*/ 16 w 32"/>
                <a:gd name="T29" fmla="*/ 0 h 16"/>
                <a:gd name="T30" fmla="*/ 0 w 32"/>
                <a:gd name="T31" fmla="*/ 0 h 16"/>
                <a:gd name="T32" fmla="*/ 0 w 32"/>
                <a:gd name="T33" fmla="*/ 0 h 16"/>
                <a:gd name="T34" fmla="*/ 0 w 32"/>
                <a:gd name="T35" fmla="*/ 0 h 16"/>
                <a:gd name="T36" fmla="*/ 0 w 32"/>
                <a:gd name="T37" fmla="*/ 0 h 16"/>
                <a:gd name="T38" fmla="*/ 32 w 32"/>
                <a:gd name="T39" fmla="*/ 0 h 16"/>
                <a:gd name="T40" fmla="*/ 32 w 32"/>
                <a:gd name="T41" fmla="*/ 0 h 16"/>
                <a:gd name="T42" fmla="*/ 32 w 32"/>
                <a:gd name="T43" fmla="*/ 0 h 16"/>
                <a:gd name="T44" fmla="*/ 32 w 32"/>
                <a:gd name="T45" fmla="*/ 0 h 16"/>
                <a:gd name="T46" fmla="*/ 24 w 32"/>
                <a:gd name="T47" fmla="*/ 0 h 16"/>
                <a:gd name="T48" fmla="*/ 24 w 32"/>
                <a:gd name="T49" fmla="*/ 0 h 16"/>
                <a:gd name="T50" fmla="*/ 32 w 32"/>
                <a:gd name="T51" fmla="*/ 0 h 16"/>
                <a:gd name="T52" fmla="*/ 32 w 32"/>
                <a:gd name="T53" fmla="*/ 0 h 16"/>
                <a:gd name="T54" fmla="*/ 32 w 32"/>
                <a:gd name="T55" fmla="*/ 0 h 16"/>
                <a:gd name="T56" fmla="*/ 32 w 32"/>
                <a:gd name="T57" fmla="*/ 8 h 16"/>
                <a:gd name="T58" fmla="*/ 32 w 32"/>
                <a:gd name="T59" fmla="*/ 8 h 16"/>
                <a:gd name="T60" fmla="*/ 32 w 32"/>
                <a:gd name="T61" fmla="*/ 8 h 16"/>
                <a:gd name="T62" fmla="*/ 32 w 32"/>
                <a:gd name="T63" fmla="*/ 8 h 16"/>
                <a:gd name="T64" fmla="*/ 24 w 32"/>
                <a:gd name="T65" fmla="*/ 16 h 16"/>
                <a:gd name="T66" fmla="*/ 24 w 32"/>
                <a:gd name="T67" fmla="*/ 16 h 16"/>
                <a:gd name="T68" fmla="*/ 24 w 32"/>
                <a:gd name="T69" fmla="*/ 16 h 16"/>
                <a:gd name="T70" fmla="*/ 24 w 32"/>
                <a:gd name="T71" fmla="*/ 16 h 16"/>
                <a:gd name="T72" fmla="*/ 24 w 32"/>
                <a:gd name="T73" fmla="*/ 16 h 16"/>
                <a:gd name="T74" fmla="*/ 0 w 32"/>
                <a:gd name="T75" fmla="*/ 16 h 16"/>
                <a:gd name="T76" fmla="*/ 0 w 32"/>
                <a:gd name="T77" fmla="*/ 16 h 16"/>
                <a:gd name="T78" fmla="*/ 0 w 32"/>
                <a:gd name="T79" fmla="*/ 8 h 1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2"/>
                <a:gd name="T121" fmla="*/ 0 h 16"/>
                <a:gd name="T122" fmla="*/ 32 w 32"/>
                <a:gd name="T123" fmla="*/ 16 h 1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2" h="16">
                  <a:moveTo>
                    <a:pt x="0" y="8"/>
                  </a:moveTo>
                  <a:lnTo>
                    <a:pt x="24" y="8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32" y="8"/>
                  </a:lnTo>
                  <a:lnTo>
                    <a:pt x="24" y="16"/>
                  </a:lnTo>
                  <a:lnTo>
                    <a:pt x="0" y="1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52" name="Freeform 246"/>
            <p:cNvSpPr>
              <a:spLocks/>
            </p:cNvSpPr>
            <p:nvPr/>
          </p:nvSpPr>
          <p:spPr bwMode="auto">
            <a:xfrm>
              <a:off x="208" y="2968"/>
              <a:ext cx="32" cy="16"/>
            </a:xfrm>
            <a:custGeom>
              <a:avLst/>
              <a:gdLst>
                <a:gd name="T0" fmla="*/ 0 w 32"/>
                <a:gd name="T1" fmla="*/ 8 h 16"/>
                <a:gd name="T2" fmla="*/ 0 w 32"/>
                <a:gd name="T3" fmla="*/ 8 h 16"/>
                <a:gd name="T4" fmla="*/ 8 w 32"/>
                <a:gd name="T5" fmla="*/ 0 h 16"/>
                <a:gd name="T6" fmla="*/ 8 w 32"/>
                <a:gd name="T7" fmla="*/ 0 h 16"/>
                <a:gd name="T8" fmla="*/ 16 w 32"/>
                <a:gd name="T9" fmla="*/ 0 h 16"/>
                <a:gd name="T10" fmla="*/ 16 w 32"/>
                <a:gd name="T11" fmla="*/ 0 h 16"/>
                <a:gd name="T12" fmla="*/ 16 w 32"/>
                <a:gd name="T13" fmla="*/ 0 h 16"/>
                <a:gd name="T14" fmla="*/ 16 w 32"/>
                <a:gd name="T15" fmla="*/ 16 h 16"/>
                <a:gd name="T16" fmla="*/ 24 w 32"/>
                <a:gd name="T17" fmla="*/ 16 h 16"/>
                <a:gd name="T18" fmla="*/ 24 w 32"/>
                <a:gd name="T19" fmla="*/ 8 h 16"/>
                <a:gd name="T20" fmla="*/ 24 w 32"/>
                <a:gd name="T21" fmla="*/ 8 h 16"/>
                <a:gd name="T22" fmla="*/ 24 w 32"/>
                <a:gd name="T23" fmla="*/ 8 h 16"/>
                <a:gd name="T24" fmla="*/ 24 w 32"/>
                <a:gd name="T25" fmla="*/ 0 h 16"/>
                <a:gd name="T26" fmla="*/ 24 w 32"/>
                <a:gd name="T27" fmla="*/ 0 h 16"/>
                <a:gd name="T28" fmla="*/ 24 w 32"/>
                <a:gd name="T29" fmla="*/ 0 h 16"/>
                <a:gd name="T30" fmla="*/ 24 w 32"/>
                <a:gd name="T31" fmla="*/ 0 h 16"/>
                <a:gd name="T32" fmla="*/ 24 w 32"/>
                <a:gd name="T33" fmla="*/ 0 h 16"/>
                <a:gd name="T34" fmla="*/ 32 w 32"/>
                <a:gd name="T35" fmla="*/ 0 h 16"/>
                <a:gd name="T36" fmla="*/ 32 w 32"/>
                <a:gd name="T37" fmla="*/ 8 h 16"/>
                <a:gd name="T38" fmla="*/ 32 w 32"/>
                <a:gd name="T39" fmla="*/ 8 h 16"/>
                <a:gd name="T40" fmla="*/ 32 w 32"/>
                <a:gd name="T41" fmla="*/ 8 h 16"/>
                <a:gd name="T42" fmla="*/ 32 w 32"/>
                <a:gd name="T43" fmla="*/ 16 h 16"/>
                <a:gd name="T44" fmla="*/ 24 w 32"/>
                <a:gd name="T45" fmla="*/ 16 h 16"/>
                <a:gd name="T46" fmla="*/ 16 w 32"/>
                <a:gd name="T47" fmla="*/ 16 h 16"/>
                <a:gd name="T48" fmla="*/ 8 w 32"/>
                <a:gd name="T49" fmla="*/ 16 h 16"/>
                <a:gd name="T50" fmla="*/ 0 w 32"/>
                <a:gd name="T51" fmla="*/ 16 h 16"/>
                <a:gd name="T52" fmla="*/ 0 w 32"/>
                <a:gd name="T53" fmla="*/ 8 h 16"/>
                <a:gd name="T54" fmla="*/ 16 w 32"/>
                <a:gd name="T55" fmla="*/ 0 h 16"/>
                <a:gd name="T56" fmla="*/ 8 w 32"/>
                <a:gd name="T57" fmla="*/ 8 h 16"/>
                <a:gd name="T58" fmla="*/ 8 w 32"/>
                <a:gd name="T59" fmla="*/ 8 h 16"/>
                <a:gd name="T60" fmla="*/ 8 w 32"/>
                <a:gd name="T61" fmla="*/ 8 h 16"/>
                <a:gd name="T62" fmla="*/ 8 w 32"/>
                <a:gd name="T63" fmla="*/ 16 h 16"/>
                <a:gd name="T64" fmla="*/ 8 w 32"/>
                <a:gd name="T65" fmla="*/ 16 h 16"/>
                <a:gd name="T66" fmla="*/ 16 w 32"/>
                <a:gd name="T67" fmla="*/ 16 h 16"/>
                <a:gd name="T68" fmla="*/ 16 w 32"/>
                <a:gd name="T69" fmla="*/ 0 h 1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"/>
                <a:gd name="T106" fmla="*/ 0 h 16"/>
                <a:gd name="T107" fmla="*/ 32 w 32"/>
                <a:gd name="T108" fmla="*/ 16 h 1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" h="16">
                  <a:moveTo>
                    <a:pt x="0" y="8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24" y="16"/>
                  </a:lnTo>
                  <a:lnTo>
                    <a:pt x="24" y="8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32" y="8"/>
                  </a:lnTo>
                  <a:lnTo>
                    <a:pt x="32" y="16"/>
                  </a:lnTo>
                  <a:lnTo>
                    <a:pt x="24" y="16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0" y="8"/>
                  </a:lnTo>
                  <a:lnTo>
                    <a:pt x="16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8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53" name="Freeform 247"/>
            <p:cNvSpPr>
              <a:spLocks/>
            </p:cNvSpPr>
            <p:nvPr/>
          </p:nvSpPr>
          <p:spPr bwMode="auto">
            <a:xfrm>
              <a:off x="208" y="2944"/>
              <a:ext cx="32" cy="16"/>
            </a:xfrm>
            <a:custGeom>
              <a:avLst/>
              <a:gdLst>
                <a:gd name="T0" fmla="*/ 0 w 32"/>
                <a:gd name="T1" fmla="*/ 16 h 16"/>
                <a:gd name="T2" fmla="*/ 0 w 32"/>
                <a:gd name="T3" fmla="*/ 16 h 16"/>
                <a:gd name="T4" fmla="*/ 0 w 32"/>
                <a:gd name="T5" fmla="*/ 16 h 16"/>
                <a:gd name="T6" fmla="*/ 8 w 32"/>
                <a:gd name="T7" fmla="*/ 16 h 16"/>
                <a:gd name="T8" fmla="*/ 8 w 32"/>
                <a:gd name="T9" fmla="*/ 16 h 16"/>
                <a:gd name="T10" fmla="*/ 8 w 32"/>
                <a:gd name="T11" fmla="*/ 16 h 16"/>
                <a:gd name="T12" fmla="*/ 0 w 32"/>
                <a:gd name="T13" fmla="*/ 16 h 16"/>
                <a:gd name="T14" fmla="*/ 0 w 32"/>
                <a:gd name="T15" fmla="*/ 16 h 16"/>
                <a:gd name="T16" fmla="*/ 0 w 32"/>
                <a:gd name="T17" fmla="*/ 8 h 16"/>
                <a:gd name="T18" fmla="*/ 0 w 32"/>
                <a:gd name="T19" fmla="*/ 8 h 16"/>
                <a:gd name="T20" fmla="*/ 0 w 32"/>
                <a:gd name="T21" fmla="*/ 8 h 16"/>
                <a:gd name="T22" fmla="*/ 0 w 32"/>
                <a:gd name="T23" fmla="*/ 8 h 16"/>
                <a:gd name="T24" fmla="*/ 8 w 32"/>
                <a:gd name="T25" fmla="*/ 0 h 16"/>
                <a:gd name="T26" fmla="*/ 8 w 32"/>
                <a:gd name="T27" fmla="*/ 0 h 16"/>
                <a:gd name="T28" fmla="*/ 8 w 32"/>
                <a:gd name="T29" fmla="*/ 0 h 16"/>
                <a:gd name="T30" fmla="*/ 16 w 32"/>
                <a:gd name="T31" fmla="*/ 0 h 16"/>
                <a:gd name="T32" fmla="*/ 16 w 32"/>
                <a:gd name="T33" fmla="*/ 0 h 16"/>
                <a:gd name="T34" fmla="*/ 32 w 32"/>
                <a:gd name="T35" fmla="*/ 0 h 16"/>
                <a:gd name="T36" fmla="*/ 32 w 32"/>
                <a:gd name="T37" fmla="*/ 0 h 16"/>
                <a:gd name="T38" fmla="*/ 32 w 32"/>
                <a:gd name="T39" fmla="*/ 8 h 16"/>
                <a:gd name="T40" fmla="*/ 32 w 32"/>
                <a:gd name="T41" fmla="*/ 8 h 16"/>
                <a:gd name="T42" fmla="*/ 16 w 32"/>
                <a:gd name="T43" fmla="*/ 8 h 16"/>
                <a:gd name="T44" fmla="*/ 16 w 32"/>
                <a:gd name="T45" fmla="*/ 8 h 16"/>
                <a:gd name="T46" fmla="*/ 8 w 32"/>
                <a:gd name="T47" fmla="*/ 8 h 16"/>
                <a:gd name="T48" fmla="*/ 8 w 32"/>
                <a:gd name="T49" fmla="*/ 8 h 16"/>
                <a:gd name="T50" fmla="*/ 8 w 32"/>
                <a:gd name="T51" fmla="*/ 8 h 16"/>
                <a:gd name="T52" fmla="*/ 8 w 32"/>
                <a:gd name="T53" fmla="*/ 8 h 16"/>
                <a:gd name="T54" fmla="*/ 8 w 32"/>
                <a:gd name="T55" fmla="*/ 8 h 16"/>
                <a:gd name="T56" fmla="*/ 8 w 32"/>
                <a:gd name="T57" fmla="*/ 8 h 16"/>
                <a:gd name="T58" fmla="*/ 8 w 32"/>
                <a:gd name="T59" fmla="*/ 8 h 16"/>
                <a:gd name="T60" fmla="*/ 8 w 32"/>
                <a:gd name="T61" fmla="*/ 16 h 16"/>
                <a:gd name="T62" fmla="*/ 8 w 32"/>
                <a:gd name="T63" fmla="*/ 16 h 16"/>
                <a:gd name="T64" fmla="*/ 8 w 32"/>
                <a:gd name="T65" fmla="*/ 16 h 16"/>
                <a:gd name="T66" fmla="*/ 8 w 32"/>
                <a:gd name="T67" fmla="*/ 16 h 16"/>
                <a:gd name="T68" fmla="*/ 8 w 32"/>
                <a:gd name="T69" fmla="*/ 16 h 16"/>
                <a:gd name="T70" fmla="*/ 8 w 32"/>
                <a:gd name="T71" fmla="*/ 16 h 16"/>
                <a:gd name="T72" fmla="*/ 8 w 32"/>
                <a:gd name="T73" fmla="*/ 16 h 16"/>
                <a:gd name="T74" fmla="*/ 8 w 32"/>
                <a:gd name="T75" fmla="*/ 16 h 16"/>
                <a:gd name="T76" fmla="*/ 16 w 32"/>
                <a:gd name="T77" fmla="*/ 16 h 16"/>
                <a:gd name="T78" fmla="*/ 16 w 32"/>
                <a:gd name="T79" fmla="*/ 16 h 16"/>
                <a:gd name="T80" fmla="*/ 16 w 32"/>
                <a:gd name="T81" fmla="*/ 16 h 16"/>
                <a:gd name="T82" fmla="*/ 32 w 32"/>
                <a:gd name="T83" fmla="*/ 16 h 16"/>
                <a:gd name="T84" fmla="*/ 32 w 32"/>
                <a:gd name="T85" fmla="*/ 16 h 16"/>
                <a:gd name="T86" fmla="*/ 32 w 32"/>
                <a:gd name="T87" fmla="*/ 16 h 16"/>
                <a:gd name="T88" fmla="*/ 32 w 32"/>
                <a:gd name="T89" fmla="*/ 16 h 16"/>
                <a:gd name="T90" fmla="*/ 0 w 32"/>
                <a:gd name="T91" fmla="*/ 16 h 1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2"/>
                <a:gd name="T139" fmla="*/ 0 h 16"/>
                <a:gd name="T140" fmla="*/ 32 w 32"/>
                <a:gd name="T141" fmla="*/ 16 h 1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2" h="16">
                  <a:moveTo>
                    <a:pt x="0" y="16"/>
                  </a:moveTo>
                  <a:lnTo>
                    <a:pt x="0" y="16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0" y="8"/>
                  </a:lnTo>
                  <a:lnTo>
                    <a:pt x="8" y="0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32" y="8"/>
                  </a:lnTo>
                  <a:lnTo>
                    <a:pt x="16" y="8"/>
                  </a:lnTo>
                  <a:lnTo>
                    <a:pt x="8" y="8"/>
                  </a:lnTo>
                  <a:lnTo>
                    <a:pt x="8" y="16"/>
                  </a:lnTo>
                  <a:lnTo>
                    <a:pt x="16" y="16"/>
                  </a:lnTo>
                  <a:lnTo>
                    <a:pt x="32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54" name="Freeform 248"/>
            <p:cNvSpPr>
              <a:spLocks/>
            </p:cNvSpPr>
            <p:nvPr/>
          </p:nvSpPr>
          <p:spPr bwMode="auto">
            <a:xfrm>
              <a:off x="208" y="2928"/>
              <a:ext cx="32" cy="16"/>
            </a:xfrm>
            <a:custGeom>
              <a:avLst/>
              <a:gdLst>
                <a:gd name="T0" fmla="*/ 0 w 32"/>
                <a:gd name="T1" fmla="*/ 8 h 16"/>
                <a:gd name="T2" fmla="*/ 0 w 32"/>
                <a:gd name="T3" fmla="*/ 0 h 16"/>
                <a:gd name="T4" fmla="*/ 8 w 32"/>
                <a:gd name="T5" fmla="*/ 0 h 16"/>
                <a:gd name="T6" fmla="*/ 8 w 32"/>
                <a:gd name="T7" fmla="*/ 0 h 16"/>
                <a:gd name="T8" fmla="*/ 8 w 32"/>
                <a:gd name="T9" fmla="*/ 0 h 16"/>
                <a:gd name="T10" fmla="*/ 16 w 32"/>
                <a:gd name="T11" fmla="*/ 0 h 16"/>
                <a:gd name="T12" fmla="*/ 16 w 32"/>
                <a:gd name="T13" fmla="*/ 0 h 16"/>
                <a:gd name="T14" fmla="*/ 16 w 32"/>
                <a:gd name="T15" fmla="*/ 0 h 16"/>
                <a:gd name="T16" fmla="*/ 16 w 32"/>
                <a:gd name="T17" fmla="*/ 0 h 16"/>
                <a:gd name="T18" fmla="*/ 8 w 32"/>
                <a:gd name="T19" fmla="*/ 0 h 16"/>
                <a:gd name="T20" fmla="*/ 8 w 32"/>
                <a:gd name="T21" fmla="*/ 0 h 16"/>
                <a:gd name="T22" fmla="*/ 8 w 32"/>
                <a:gd name="T23" fmla="*/ 0 h 16"/>
                <a:gd name="T24" fmla="*/ 8 w 32"/>
                <a:gd name="T25" fmla="*/ 0 h 16"/>
                <a:gd name="T26" fmla="*/ 8 w 32"/>
                <a:gd name="T27" fmla="*/ 8 h 16"/>
                <a:gd name="T28" fmla="*/ 8 w 32"/>
                <a:gd name="T29" fmla="*/ 8 h 16"/>
                <a:gd name="T30" fmla="*/ 8 w 32"/>
                <a:gd name="T31" fmla="*/ 8 h 16"/>
                <a:gd name="T32" fmla="*/ 8 w 32"/>
                <a:gd name="T33" fmla="*/ 8 h 16"/>
                <a:gd name="T34" fmla="*/ 8 w 32"/>
                <a:gd name="T35" fmla="*/ 8 h 16"/>
                <a:gd name="T36" fmla="*/ 16 w 32"/>
                <a:gd name="T37" fmla="*/ 8 h 16"/>
                <a:gd name="T38" fmla="*/ 16 w 32"/>
                <a:gd name="T39" fmla="*/ 8 h 16"/>
                <a:gd name="T40" fmla="*/ 16 w 32"/>
                <a:gd name="T41" fmla="*/ 8 h 16"/>
                <a:gd name="T42" fmla="*/ 24 w 32"/>
                <a:gd name="T43" fmla="*/ 8 h 16"/>
                <a:gd name="T44" fmla="*/ 24 w 32"/>
                <a:gd name="T45" fmla="*/ 8 h 16"/>
                <a:gd name="T46" fmla="*/ 24 w 32"/>
                <a:gd name="T47" fmla="*/ 8 h 16"/>
                <a:gd name="T48" fmla="*/ 24 w 32"/>
                <a:gd name="T49" fmla="*/ 8 h 16"/>
                <a:gd name="T50" fmla="*/ 24 w 32"/>
                <a:gd name="T51" fmla="*/ 8 h 16"/>
                <a:gd name="T52" fmla="*/ 24 w 32"/>
                <a:gd name="T53" fmla="*/ 8 h 16"/>
                <a:gd name="T54" fmla="*/ 24 w 32"/>
                <a:gd name="T55" fmla="*/ 8 h 16"/>
                <a:gd name="T56" fmla="*/ 24 w 32"/>
                <a:gd name="T57" fmla="*/ 0 h 16"/>
                <a:gd name="T58" fmla="*/ 24 w 32"/>
                <a:gd name="T59" fmla="*/ 0 h 16"/>
                <a:gd name="T60" fmla="*/ 24 w 32"/>
                <a:gd name="T61" fmla="*/ 0 h 16"/>
                <a:gd name="T62" fmla="*/ 24 w 32"/>
                <a:gd name="T63" fmla="*/ 0 h 16"/>
                <a:gd name="T64" fmla="*/ 24 w 32"/>
                <a:gd name="T65" fmla="*/ 0 h 16"/>
                <a:gd name="T66" fmla="*/ 24 w 32"/>
                <a:gd name="T67" fmla="*/ 0 h 16"/>
                <a:gd name="T68" fmla="*/ 24 w 32"/>
                <a:gd name="T69" fmla="*/ 0 h 16"/>
                <a:gd name="T70" fmla="*/ 24 w 32"/>
                <a:gd name="T71" fmla="*/ 0 h 16"/>
                <a:gd name="T72" fmla="*/ 32 w 32"/>
                <a:gd name="T73" fmla="*/ 0 h 16"/>
                <a:gd name="T74" fmla="*/ 32 w 32"/>
                <a:gd name="T75" fmla="*/ 0 h 16"/>
                <a:gd name="T76" fmla="*/ 32 w 32"/>
                <a:gd name="T77" fmla="*/ 0 h 16"/>
                <a:gd name="T78" fmla="*/ 32 w 32"/>
                <a:gd name="T79" fmla="*/ 8 h 16"/>
                <a:gd name="T80" fmla="*/ 32 w 32"/>
                <a:gd name="T81" fmla="*/ 8 h 16"/>
                <a:gd name="T82" fmla="*/ 32 w 32"/>
                <a:gd name="T83" fmla="*/ 8 h 16"/>
                <a:gd name="T84" fmla="*/ 24 w 32"/>
                <a:gd name="T85" fmla="*/ 16 h 16"/>
                <a:gd name="T86" fmla="*/ 24 w 32"/>
                <a:gd name="T87" fmla="*/ 16 h 16"/>
                <a:gd name="T88" fmla="*/ 24 w 32"/>
                <a:gd name="T89" fmla="*/ 16 h 16"/>
                <a:gd name="T90" fmla="*/ 16 w 32"/>
                <a:gd name="T91" fmla="*/ 16 h 16"/>
                <a:gd name="T92" fmla="*/ 16 w 32"/>
                <a:gd name="T93" fmla="*/ 16 h 16"/>
                <a:gd name="T94" fmla="*/ 8 w 32"/>
                <a:gd name="T95" fmla="*/ 16 h 16"/>
                <a:gd name="T96" fmla="*/ 8 w 32"/>
                <a:gd name="T97" fmla="*/ 16 h 16"/>
                <a:gd name="T98" fmla="*/ 8 w 32"/>
                <a:gd name="T99" fmla="*/ 16 h 16"/>
                <a:gd name="T100" fmla="*/ 0 w 32"/>
                <a:gd name="T101" fmla="*/ 8 h 16"/>
                <a:gd name="T102" fmla="*/ 0 w 32"/>
                <a:gd name="T103" fmla="*/ 8 h 1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2"/>
                <a:gd name="T157" fmla="*/ 0 h 16"/>
                <a:gd name="T158" fmla="*/ 32 w 32"/>
                <a:gd name="T159" fmla="*/ 16 h 1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2" h="16">
                  <a:moveTo>
                    <a:pt x="0" y="8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16" y="8"/>
                  </a:lnTo>
                  <a:lnTo>
                    <a:pt x="24" y="8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32" y="8"/>
                  </a:lnTo>
                  <a:lnTo>
                    <a:pt x="24" y="16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55" name="Freeform 249"/>
            <p:cNvSpPr>
              <a:spLocks/>
            </p:cNvSpPr>
            <p:nvPr/>
          </p:nvSpPr>
          <p:spPr bwMode="auto">
            <a:xfrm>
              <a:off x="208" y="2904"/>
              <a:ext cx="40" cy="24"/>
            </a:xfrm>
            <a:custGeom>
              <a:avLst/>
              <a:gdLst>
                <a:gd name="T0" fmla="*/ 0 w 40"/>
                <a:gd name="T1" fmla="*/ 8 h 24"/>
                <a:gd name="T2" fmla="*/ 0 w 40"/>
                <a:gd name="T3" fmla="*/ 0 h 24"/>
                <a:gd name="T4" fmla="*/ 0 w 40"/>
                <a:gd name="T5" fmla="*/ 0 h 24"/>
                <a:gd name="T6" fmla="*/ 8 w 40"/>
                <a:gd name="T7" fmla="*/ 0 h 24"/>
                <a:gd name="T8" fmla="*/ 16 w 40"/>
                <a:gd name="T9" fmla="*/ 8 h 24"/>
                <a:gd name="T10" fmla="*/ 16 w 40"/>
                <a:gd name="T11" fmla="*/ 8 h 24"/>
                <a:gd name="T12" fmla="*/ 24 w 40"/>
                <a:gd name="T13" fmla="*/ 8 h 24"/>
                <a:gd name="T14" fmla="*/ 24 w 40"/>
                <a:gd name="T15" fmla="*/ 8 h 24"/>
                <a:gd name="T16" fmla="*/ 24 w 40"/>
                <a:gd name="T17" fmla="*/ 8 h 24"/>
                <a:gd name="T18" fmla="*/ 32 w 40"/>
                <a:gd name="T19" fmla="*/ 8 h 24"/>
                <a:gd name="T20" fmla="*/ 40 w 40"/>
                <a:gd name="T21" fmla="*/ 16 h 24"/>
                <a:gd name="T22" fmla="*/ 40 w 40"/>
                <a:gd name="T23" fmla="*/ 16 h 24"/>
                <a:gd name="T24" fmla="*/ 40 w 40"/>
                <a:gd name="T25" fmla="*/ 16 h 24"/>
                <a:gd name="T26" fmla="*/ 40 w 40"/>
                <a:gd name="T27" fmla="*/ 16 h 24"/>
                <a:gd name="T28" fmla="*/ 40 w 40"/>
                <a:gd name="T29" fmla="*/ 16 h 24"/>
                <a:gd name="T30" fmla="*/ 40 w 40"/>
                <a:gd name="T31" fmla="*/ 16 h 24"/>
                <a:gd name="T32" fmla="*/ 40 w 40"/>
                <a:gd name="T33" fmla="*/ 16 h 24"/>
                <a:gd name="T34" fmla="*/ 40 w 40"/>
                <a:gd name="T35" fmla="*/ 16 h 24"/>
                <a:gd name="T36" fmla="*/ 40 w 40"/>
                <a:gd name="T37" fmla="*/ 16 h 24"/>
                <a:gd name="T38" fmla="*/ 40 w 40"/>
                <a:gd name="T39" fmla="*/ 16 h 24"/>
                <a:gd name="T40" fmla="*/ 40 w 40"/>
                <a:gd name="T41" fmla="*/ 16 h 24"/>
                <a:gd name="T42" fmla="*/ 40 w 40"/>
                <a:gd name="T43" fmla="*/ 16 h 24"/>
                <a:gd name="T44" fmla="*/ 40 w 40"/>
                <a:gd name="T45" fmla="*/ 16 h 24"/>
                <a:gd name="T46" fmla="*/ 40 w 40"/>
                <a:gd name="T47" fmla="*/ 16 h 24"/>
                <a:gd name="T48" fmla="*/ 40 w 40"/>
                <a:gd name="T49" fmla="*/ 16 h 24"/>
                <a:gd name="T50" fmla="*/ 40 w 40"/>
                <a:gd name="T51" fmla="*/ 16 h 24"/>
                <a:gd name="T52" fmla="*/ 40 w 40"/>
                <a:gd name="T53" fmla="*/ 16 h 24"/>
                <a:gd name="T54" fmla="*/ 40 w 40"/>
                <a:gd name="T55" fmla="*/ 16 h 24"/>
                <a:gd name="T56" fmla="*/ 40 w 40"/>
                <a:gd name="T57" fmla="*/ 16 h 24"/>
                <a:gd name="T58" fmla="*/ 40 w 40"/>
                <a:gd name="T59" fmla="*/ 16 h 24"/>
                <a:gd name="T60" fmla="*/ 40 w 40"/>
                <a:gd name="T61" fmla="*/ 16 h 24"/>
                <a:gd name="T62" fmla="*/ 40 w 40"/>
                <a:gd name="T63" fmla="*/ 16 h 24"/>
                <a:gd name="T64" fmla="*/ 40 w 40"/>
                <a:gd name="T65" fmla="*/ 16 h 24"/>
                <a:gd name="T66" fmla="*/ 40 w 40"/>
                <a:gd name="T67" fmla="*/ 16 h 24"/>
                <a:gd name="T68" fmla="*/ 40 w 40"/>
                <a:gd name="T69" fmla="*/ 16 h 24"/>
                <a:gd name="T70" fmla="*/ 40 w 40"/>
                <a:gd name="T71" fmla="*/ 16 h 24"/>
                <a:gd name="T72" fmla="*/ 32 w 40"/>
                <a:gd name="T73" fmla="*/ 16 h 24"/>
                <a:gd name="T74" fmla="*/ 32 w 40"/>
                <a:gd name="T75" fmla="*/ 16 h 24"/>
                <a:gd name="T76" fmla="*/ 32 w 40"/>
                <a:gd name="T77" fmla="*/ 16 h 24"/>
                <a:gd name="T78" fmla="*/ 32 w 40"/>
                <a:gd name="T79" fmla="*/ 16 h 24"/>
                <a:gd name="T80" fmla="*/ 32 w 40"/>
                <a:gd name="T81" fmla="*/ 16 h 24"/>
                <a:gd name="T82" fmla="*/ 0 w 40"/>
                <a:gd name="T83" fmla="*/ 24 h 24"/>
                <a:gd name="T84" fmla="*/ 0 w 40"/>
                <a:gd name="T85" fmla="*/ 24 h 24"/>
                <a:gd name="T86" fmla="*/ 0 w 40"/>
                <a:gd name="T87" fmla="*/ 16 h 24"/>
                <a:gd name="T88" fmla="*/ 0 w 40"/>
                <a:gd name="T89" fmla="*/ 16 h 24"/>
                <a:gd name="T90" fmla="*/ 24 w 40"/>
                <a:gd name="T91" fmla="*/ 8 h 24"/>
                <a:gd name="T92" fmla="*/ 24 w 40"/>
                <a:gd name="T93" fmla="*/ 8 h 24"/>
                <a:gd name="T94" fmla="*/ 0 w 40"/>
                <a:gd name="T95" fmla="*/ 8 h 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0"/>
                <a:gd name="T145" fmla="*/ 0 h 24"/>
                <a:gd name="T146" fmla="*/ 40 w 40"/>
                <a:gd name="T147" fmla="*/ 24 h 2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0" h="24">
                  <a:moveTo>
                    <a:pt x="0" y="8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6" y="8"/>
                  </a:lnTo>
                  <a:lnTo>
                    <a:pt x="24" y="8"/>
                  </a:lnTo>
                  <a:lnTo>
                    <a:pt x="32" y="8"/>
                  </a:lnTo>
                  <a:lnTo>
                    <a:pt x="40" y="16"/>
                  </a:lnTo>
                  <a:lnTo>
                    <a:pt x="32" y="16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24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56" name="Freeform 250"/>
            <p:cNvSpPr>
              <a:spLocks/>
            </p:cNvSpPr>
            <p:nvPr/>
          </p:nvSpPr>
          <p:spPr bwMode="auto">
            <a:xfrm>
              <a:off x="200" y="2880"/>
              <a:ext cx="48" cy="8"/>
            </a:xfrm>
            <a:custGeom>
              <a:avLst/>
              <a:gdLst>
                <a:gd name="T0" fmla="*/ 0 w 48"/>
                <a:gd name="T1" fmla="*/ 0 h 8"/>
                <a:gd name="T2" fmla="*/ 8 w 48"/>
                <a:gd name="T3" fmla="*/ 8 h 8"/>
                <a:gd name="T4" fmla="*/ 8 w 48"/>
                <a:gd name="T5" fmla="*/ 8 h 8"/>
                <a:gd name="T6" fmla="*/ 8 w 48"/>
                <a:gd name="T7" fmla="*/ 8 h 8"/>
                <a:gd name="T8" fmla="*/ 16 w 48"/>
                <a:gd name="T9" fmla="*/ 8 h 8"/>
                <a:gd name="T10" fmla="*/ 24 w 48"/>
                <a:gd name="T11" fmla="*/ 8 h 8"/>
                <a:gd name="T12" fmla="*/ 24 w 48"/>
                <a:gd name="T13" fmla="*/ 8 h 8"/>
                <a:gd name="T14" fmla="*/ 32 w 48"/>
                <a:gd name="T15" fmla="*/ 8 h 8"/>
                <a:gd name="T16" fmla="*/ 40 w 48"/>
                <a:gd name="T17" fmla="*/ 8 h 8"/>
                <a:gd name="T18" fmla="*/ 40 w 48"/>
                <a:gd name="T19" fmla="*/ 8 h 8"/>
                <a:gd name="T20" fmla="*/ 40 w 48"/>
                <a:gd name="T21" fmla="*/ 8 h 8"/>
                <a:gd name="T22" fmla="*/ 48 w 48"/>
                <a:gd name="T23" fmla="*/ 0 h 8"/>
                <a:gd name="T24" fmla="*/ 48 w 48"/>
                <a:gd name="T25" fmla="*/ 0 h 8"/>
                <a:gd name="T26" fmla="*/ 48 w 48"/>
                <a:gd name="T27" fmla="*/ 8 h 8"/>
                <a:gd name="T28" fmla="*/ 48 w 48"/>
                <a:gd name="T29" fmla="*/ 8 h 8"/>
                <a:gd name="T30" fmla="*/ 48 w 48"/>
                <a:gd name="T31" fmla="*/ 8 h 8"/>
                <a:gd name="T32" fmla="*/ 40 w 48"/>
                <a:gd name="T33" fmla="*/ 8 h 8"/>
                <a:gd name="T34" fmla="*/ 40 w 48"/>
                <a:gd name="T35" fmla="*/ 8 h 8"/>
                <a:gd name="T36" fmla="*/ 40 w 48"/>
                <a:gd name="T37" fmla="*/ 8 h 8"/>
                <a:gd name="T38" fmla="*/ 40 w 48"/>
                <a:gd name="T39" fmla="*/ 8 h 8"/>
                <a:gd name="T40" fmla="*/ 40 w 48"/>
                <a:gd name="T41" fmla="*/ 8 h 8"/>
                <a:gd name="T42" fmla="*/ 32 w 48"/>
                <a:gd name="T43" fmla="*/ 8 h 8"/>
                <a:gd name="T44" fmla="*/ 32 w 48"/>
                <a:gd name="T45" fmla="*/ 8 h 8"/>
                <a:gd name="T46" fmla="*/ 32 w 48"/>
                <a:gd name="T47" fmla="*/ 8 h 8"/>
                <a:gd name="T48" fmla="*/ 24 w 48"/>
                <a:gd name="T49" fmla="*/ 8 h 8"/>
                <a:gd name="T50" fmla="*/ 24 w 48"/>
                <a:gd name="T51" fmla="*/ 8 h 8"/>
                <a:gd name="T52" fmla="*/ 24 w 48"/>
                <a:gd name="T53" fmla="*/ 8 h 8"/>
                <a:gd name="T54" fmla="*/ 16 w 48"/>
                <a:gd name="T55" fmla="*/ 8 h 8"/>
                <a:gd name="T56" fmla="*/ 8 w 48"/>
                <a:gd name="T57" fmla="*/ 8 h 8"/>
                <a:gd name="T58" fmla="*/ 8 w 48"/>
                <a:gd name="T59" fmla="*/ 8 h 8"/>
                <a:gd name="T60" fmla="*/ 8 w 48"/>
                <a:gd name="T61" fmla="*/ 8 h 8"/>
                <a:gd name="T62" fmla="*/ 0 w 48"/>
                <a:gd name="T63" fmla="*/ 8 h 8"/>
                <a:gd name="T64" fmla="*/ 0 w 48"/>
                <a:gd name="T65" fmla="*/ 8 h 8"/>
                <a:gd name="T66" fmla="*/ 0 w 48"/>
                <a:gd name="T67" fmla="*/ 0 h 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8"/>
                <a:gd name="T103" fmla="*/ 0 h 8"/>
                <a:gd name="T104" fmla="*/ 48 w 48"/>
                <a:gd name="T105" fmla="*/ 8 h 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8" h="8">
                  <a:moveTo>
                    <a:pt x="0" y="0"/>
                  </a:moveTo>
                  <a:lnTo>
                    <a:pt x="8" y="8"/>
                  </a:lnTo>
                  <a:lnTo>
                    <a:pt x="16" y="8"/>
                  </a:lnTo>
                  <a:lnTo>
                    <a:pt x="24" y="8"/>
                  </a:lnTo>
                  <a:lnTo>
                    <a:pt x="32" y="8"/>
                  </a:lnTo>
                  <a:lnTo>
                    <a:pt x="40" y="8"/>
                  </a:lnTo>
                  <a:lnTo>
                    <a:pt x="48" y="0"/>
                  </a:lnTo>
                  <a:lnTo>
                    <a:pt x="48" y="8"/>
                  </a:lnTo>
                  <a:lnTo>
                    <a:pt x="40" y="8"/>
                  </a:lnTo>
                  <a:lnTo>
                    <a:pt x="32" y="8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57" name="Freeform 251"/>
            <p:cNvSpPr>
              <a:spLocks/>
            </p:cNvSpPr>
            <p:nvPr/>
          </p:nvSpPr>
          <p:spPr bwMode="auto">
            <a:xfrm>
              <a:off x="200" y="2856"/>
              <a:ext cx="40" cy="24"/>
            </a:xfrm>
            <a:custGeom>
              <a:avLst/>
              <a:gdLst>
                <a:gd name="T0" fmla="*/ 0 w 40"/>
                <a:gd name="T1" fmla="*/ 24 h 24"/>
                <a:gd name="T2" fmla="*/ 0 w 40"/>
                <a:gd name="T3" fmla="*/ 16 h 24"/>
                <a:gd name="T4" fmla="*/ 0 w 40"/>
                <a:gd name="T5" fmla="*/ 16 h 24"/>
                <a:gd name="T6" fmla="*/ 16 w 40"/>
                <a:gd name="T7" fmla="*/ 16 h 24"/>
                <a:gd name="T8" fmla="*/ 16 w 40"/>
                <a:gd name="T9" fmla="*/ 16 h 24"/>
                <a:gd name="T10" fmla="*/ 16 w 40"/>
                <a:gd name="T11" fmla="*/ 0 h 24"/>
                <a:gd name="T12" fmla="*/ 16 w 40"/>
                <a:gd name="T13" fmla="*/ 0 h 24"/>
                <a:gd name="T14" fmla="*/ 0 w 40"/>
                <a:gd name="T15" fmla="*/ 0 h 24"/>
                <a:gd name="T16" fmla="*/ 0 w 40"/>
                <a:gd name="T17" fmla="*/ 0 h 24"/>
                <a:gd name="T18" fmla="*/ 0 w 40"/>
                <a:gd name="T19" fmla="*/ 0 h 24"/>
                <a:gd name="T20" fmla="*/ 0 w 40"/>
                <a:gd name="T21" fmla="*/ 0 h 24"/>
                <a:gd name="T22" fmla="*/ 40 w 40"/>
                <a:gd name="T23" fmla="*/ 0 h 24"/>
                <a:gd name="T24" fmla="*/ 40 w 40"/>
                <a:gd name="T25" fmla="*/ 0 h 24"/>
                <a:gd name="T26" fmla="*/ 40 w 40"/>
                <a:gd name="T27" fmla="*/ 0 h 24"/>
                <a:gd name="T28" fmla="*/ 40 w 40"/>
                <a:gd name="T29" fmla="*/ 0 h 24"/>
                <a:gd name="T30" fmla="*/ 24 w 40"/>
                <a:gd name="T31" fmla="*/ 0 h 24"/>
                <a:gd name="T32" fmla="*/ 24 w 40"/>
                <a:gd name="T33" fmla="*/ 0 h 24"/>
                <a:gd name="T34" fmla="*/ 24 w 40"/>
                <a:gd name="T35" fmla="*/ 16 h 24"/>
                <a:gd name="T36" fmla="*/ 24 w 40"/>
                <a:gd name="T37" fmla="*/ 16 h 24"/>
                <a:gd name="T38" fmla="*/ 40 w 40"/>
                <a:gd name="T39" fmla="*/ 16 h 24"/>
                <a:gd name="T40" fmla="*/ 40 w 40"/>
                <a:gd name="T41" fmla="*/ 16 h 24"/>
                <a:gd name="T42" fmla="*/ 40 w 40"/>
                <a:gd name="T43" fmla="*/ 24 h 24"/>
                <a:gd name="T44" fmla="*/ 40 w 40"/>
                <a:gd name="T45" fmla="*/ 24 h 24"/>
                <a:gd name="T46" fmla="*/ 0 w 40"/>
                <a:gd name="T47" fmla="*/ 24 h 2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0"/>
                <a:gd name="T73" fmla="*/ 0 h 24"/>
                <a:gd name="T74" fmla="*/ 40 w 40"/>
                <a:gd name="T75" fmla="*/ 24 h 2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0" h="24">
                  <a:moveTo>
                    <a:pt x="0" y="24"/>
                  </a:moveTo>
                  <a:lnTo>
                    <a:pt x="0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0" y="0"/>
                  </a:lnTo>
                  <a:lnTo>
                    <a:pt x="40" y="0"/>
                  </a:lnTo>
                  <a:lnTo>
                    <a:pt x="24" y="0"/>
                  </a:lnTo>
                  <a:lnTo>
                    <a:pt x="24" y="16"/>
                  </a:lnTo>
                  <a:lnTo>
                    <a:pt x="40" y="16"/>
                  </a:lnTo>
                  <a:lnTo>
                    <a:pt x="4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58" name="Freeform 252"/>
            <p:cNvSpPr>
              <a:spLocks/>
            </p:cNvSpPr>
            <p:nvPr/>
          </p:nvSpPr>
          <p:spPr bwMode="auto">
            <a:xfrm>
              <a:off x="208" y="2832"/>
              <a:ext cx="32" cy="24"/>
            </a:xfrm>
            <a:custGeom>
              <a:avLst/>
              <a:gdLst>
                <a:gd name="T0" fmla="*/ 24 w 32"/>
                <a:gd name="T1" fmla="*/ 24 h 24"/>
                <a:gd name="T2" fmla="*/ 8 w 32"/>
                <a:gd name="T3" fmla="*/ 8 h 24"/>
                <a:gd name="T4" fmla="*/ 8 w 32"/>
                <a:gd name="T5" fmla="*/ 8 h 24"/>
                <a:gd name="T6" fmla="*/ 8 w 32"/>
                <a:gd name="T7" fmla="*/ 16 h 24"/>
                <a:gd name="T8" fmla="*/ 8 w 32"/>
                <a:gd name="T9" fmla="*/ 16 h 24"/>
                <a:gd name="T10" fmla="*/ 0 w 32"/>
                <a:gd name="T11" fmla="*/ 16 h 24"/>
                <a:gd name="T12" fmla="*/ 0 w 32"/>
                <a:gd name="T13" fmla="*/ 16 h 24"/>
                <a:gd name="T14" fmla="*/ 0 w 32"/>
                <a:gd name="T15" fmla="*/ 0 h 24"/>
                <a:gd name="T16" fmla="*/ 0 w 32"/>
                <a:gd name="T17" fmla="*/ 0 h 24"/>
                <a:gd name="T18" fmla="*/ 8 w 32"/>
                <a:gd name="T19" fmla="*/ 0 h 24"/>
                <a:gd name="T20" fmla="*/ 8 w 32"/>
                <a:gd name="T21" fmla="*/ 0 h 24"/>
                <a:gd name="T22" fmla="*/ 24 w 32"/>
                <a:gd name="T23" fmla="*/ 16 h 24"/>
                <a:gd name="T24" fmla="*/ 24 w 32"/>
                <a:gd name="T25" fmla="*/ 16 h 24"/>
                <a:gd name="T26" fmla="*/ 24 w 32"/>
                <a:gd name="T27" fmla="*/ 0 h 24"/>
                <a:gd name="T28" fmla="*/ 24 w 32"/>
                <a:gd name="T29" fmla="*/ 0 h 24"/>
                <a:gd name="T30" fmla="*/ 32 w 32"/>
                <a:gd name="T31" fmla="*/ 0 h 24"/>
                <a:gd name="T32" fmla="*/ 32 w 32"/>
                <a:gd name="T33" fmla="*/ 0 h 24"/>
                <a:gd name="T34" fmla="*/ 32 w 32"/>
                <a:gd name="T35" fmla="*/ 24 h 24"/>
                <a:gd name="T36" fmla="*/ 32 w 32"/>
                <a:gd name="T37" fmla="*/ 24 h 24"/>
                <a:gd name="T38" fmla="*/ 24 w 32"/>
                <a:gd name="T39" fmla="*/ 24 h 2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"/>
                <a:gd name="T61" fmla="*/ 0 h 24"/>
                <a:gd name="T62" fmla="*/ 32 w 32"/>
                <a:gd name="T63" fmla="*/ 24 h 2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" h="24">
                  <a:moveTo>
                    <a:pt x="24" y="24"/>
                  </a:moveTo>
                  <a:lnTo>
                    <a:pt x="8" y="8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8" y="0"/>
                  </a:lnTo>
                  <a:lnTo>
                    <a:pt x="24" y="16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32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59" name="Freeform 253"/>
            <p:cNvSpPr>
              <a:spLocks/>
            </p:cNvSpPr>
            <p:nvPr/>
          </p:nvSpPr>
          <p:spPr bwMode="auto">
            <a:xfrm>
              <a:off x="200" y="2824"/>
              <a:ext cx="48" cy="8"/>
            </a:xfrm>
            <a:custGeom>
              <a:avLst/>
              <a:gdLst>
                <a:gd name="T0" fmla="*/ 48 w 48"/>
                <a:gd name="T1" fmla="*/ 8 h 8"/>
                <a:gd name="T2" fmla="*/ 40 w 48"/>
                <a:gd name="T3" fmla="*/ 8 h 8"/>
                <a:gd name="T4" fmla="*/ 40 w 48"/>
                <a:gd name="T5" fmla="*/ 8 h 8"/>
                <a:gd name="T6" fmla="*/ 40 w 48"/>
                <a:gd name="T7" fmla="*/ 8 h 8"/>
                <a:gd name="T8" fmla="*/ 32 w 48"/>
                <a:gd name="T9" fmla="*/ 0 h 8"/>
                <a:gd name="T10" fmla="*/ 24 w 48"/>
                <a:gd name="T11" fmla="*/ 0 h 8"/>
                <a:gd name="T12" fmla="*/ 24 w 48"/>
                <a:gd name="T13" fmla="*/ 0 h 8"/>
                <a:gd name="T14" fmla="*/ 16 w 48"/>
                <a:gd name="T15" fmla="*/ 0 h 8"/>
                <a:gd name="T16" fmla="*/ 8 w 48"/>
                <a:gd name="T17" fmla="*/ 8 h 8"/>
                <a:gd name="T18" fmla="*/ 8 w 48"/>
                <a:gd name="T19" fmla="*/ 8 h 8"/>
                <a:gd name="T20" fmla="*/ 8 w 48"/>
                <a:gd name="T21" fmla="*/ 8 h 8"/>
                <a:gd name="T22" fmla="*/ 0 w 48"/>
                <a:gd name="T23" fmla="*/ 8 h 8"/>
                <a:gd name="T24" fmla="*/ 0 w 48"/>
                <a:gd name="T25" fmla="*/ 8 h 8"/>
                <a:gd name="T26" fmla="*/ 0 w 48"/>
                <a:gd name="T27" fmla="*/ 8 h 8"/>
                <a:gd name="T28" fmla="*/ 0 w 48"/>
                <a:gd name="T29" fmla="*/ 8 h 8"/>
                <a:gd name="T30" fmla="*/ 8 w 48"/>
                <a:gd name="T31" fmla="*/ 0 h 8"/>
                <a:gd name="T32" fmla="*/ 8 w 48"/>
                <a:gd name="T33" fmla="*/ 0 h 8"/>
                <a:gd name="T34" fmla="*/ 8 w 48"/>
                <a:gd name="T35" fmla="*/ 0 h 8"/>
                <a:gd name="T36" fmla="*/ 8 w 48"/>
                <a:gd name="T37" fmla="*/ 0 h 8"/>
                <a:gd name="T38" fmla="*/ 8 w 48"/>
                <a:gd name="T39" fmla="*/ 0 h 8"/>
                <a:gd name="T40" fmla="*/ 8 w 48"/>
                <a:gd name="T41" fmla="*/ 0 h 8"/>
                <a:gd name="T42" fmla="*/ 16 w 48"/>
                <a:gd name="T43" fmla="*/ 0 h 8"/>
                <a:gd name="T44" fmla="*/ 16 w 48"/>
                <a:gd name="T45" fmla="*/ 0 h 8"/>
                <a:gd name="T46" fmla="*/ 16 w 48"/>
                <a:gd name="T47" fmla="*/ 0 h 8"/>
                <a:gd name="T48" fmla="*/ 24 w 48"/>
                <a:gd name="T49" fmla="*/ 0 h 8"/>
                <a:gd name="T50" fmla="*/ 24 w 48"/>
                <a:gd name="T51" fmla="*/ 0 h 8"/>
                <a:gd name="T52" fmla="*/ 24 w 48"/>
                <a:gd name="T53" fmla="*/ 0 h 8"/>
                <a:gd name="T54" fmla="*/ 32 w 48"/>
                <a:gd name="T55" fmla="*/ 0 h 8"/>
                <a:gd name="T56" fmla="*/ 40 w 48"/>
                <a:gd name="T57" fmla="*/ 0 h 8"/>
                <a:gd name="T58" fmla="*/ 40 w 48"/>
                <a:gd name="T59" fmla="*/ 0 h 8"/>
                <a:gd name="T60" fmla="*/ 40 w 48"/>
                <a:gd name="T61" fmla="*/ 0 h 8"/>
                <a:gd name="T62" fmla="*/ 48 w 48"/>
                <a:gd name="T63" fmla="*/ 8 h 8"/>
                <a:gd name="T64" fmla="*/ 48 w 48"/>
                <a:gd name="T65" fmla="*/ 8 h 8"/>
                <a:gd name="T66" fmla="*/ 48 w 48"/>
                <a:gd name="T67" fmla="*/ 8 h 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8"/>
                <a:gd name="T103" fmla="*/ 0 h 8"/>
                <a:gd name="T104" fmla="*/ 48 w 48"/>
                <a:gd name="T105" fmla="*/ 8 h 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8" h="8">
                  <a:moveTo>
                    <a:pt x="48" y="8"/>
                  </a:moveTo>
                  <a:lnTo>
                    <a:pt x="40" y="8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60" name="Rectangle 254"/>
            <p:cNvSpPr>
              <a:spLocks noChangeArrowheads="1"/>
            </p:cNvSpPr>
            <p:nvPr/>
          </p:nvSpPr>
          <p:spPr bwMode="auto">
            <a:xfrm>
              <a:off x="1500" y="3709"/>
              <a:ext cx="3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T</a:t>
              </a:r>
              <a:endParaRPr lang="en-US"/>
            </a:p>
          </p:txBody>
        </p:sp>
        <p:sp>
          <p:nvSpPr>
            <p:cNvPr id="69961" name="Rectangle 255"/>
            <p:cNvSpPr>
              <a:spLocks noChangeArrowheads="1"/>
            </p:cNvSpPr>
            <p:nvPr/>
          </p:nvSpPr>
          <p:spPr bwMode="auto">
            <a:xfrm>
              <a:off x="1532" y="3709"/>
              <a:ext cx="12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i</a:t>
              </a:r>
              <a:endParaRPr lang="en-US"/>
            </a:p>
          </p:txBody>
        </p:sp>
        <p:sp>
          <p:nvSpPr>
            <p:cNvPr id="69962" name="Rectangle 256"/>
            <p:cNvSpPr>
              <a:spLocks noChangeArrowheads="1"/>
            </p:cNvSpPr>
            <p:nvPr/>
          </p:nvSpPr>
          <p:spPr bwMode="auto">
            <a:xfrm>
              <a:off x="1540" y="3709"/>
              <a:ext cx="47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m</a:t>
              </a:r>
              <a:endParaRPr lang="en-US"/>
            </a:p>
          </p:txBody>
        </p:sp>
        <p:sp>
          <p:nvSpPr>
            <p:cNvPr id="69963" name="Rectangle 257"/>
            <p:cNvSpPr>
              <a:spLocks noChangeArrowheads="1"/>
            </p:cNvSpPr>
            <p:nvPr/>
          </p:nvSpPr>
          <p:spPr bwMode="auto">
            <a:xfrm>
              <a:off x="1588" y="3709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e</a:t>
              </a:r>
              <a:endParaRPr lang="en-US"/>
            </a:p>
          </p:txBody>
        </p:sp>
        <p:sp>
          <p:nvSpPr>
            <p:cNvPr id="69964" name="Rectangle 258"/>
            <p:cNvSpPr>
              <a:spLocks noChangeArrowheads="1"/>
            </p:cNvSpPr>
            <p:nvPr/>
          </p:nvSpPr>
          <p:spPr bwMode="auto">
            <a:xfrm>
              <a:off x="1500" y="3749"/>
              <a:ext cx="1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(</a:t>
              </a:r>
              <a:endParaRPr lang="en-US"/>
            </a:p>
          </p:txBody>
        </p:sp>
        <p:sp>
          <p:nvSpPr>
            <p:cNvPr id="69965" name="Rectangle 259"/>
            <p:cNvSpPr>
              <a:spLocks noChangeArrowheads="1"/>
            </p:cNvSpPr>
            <p:nvPr/>
          </p:nvSpPr>
          <p:spPr bwMode="auto">
            <a:xfrm>
              <a:off x="1516" y="3749"/>
              <a:ext cx="47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m</a:t>
              </a:r>
              <a:endParaRPr lang="en-US"/>
            </a:p>
          </p:txBody>
        </p:sp>
        <p:sp>
          <p:nvSpPr>
            <p:cNvPr id="69966" name="Rectangle 260"/>
            <p:cNvSpPr>
              <a:spLocks noChangeArrowheads="1"/>
            </p:cNvSpPr>
            <p:nvPr/>
          </p:nvSpPr>
          <p:spPr bwMode="auto">
            <a:xfrm>
              <a:off x="1564" y="3749"/>
              <a:ext cx="2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s</a:t>
              </a:r>
              <a:endParaRPr lang="en-US"/>
            </a:p>
          </p:txBody>
        </p:sp>
        <p:sp>
          <p:nvSpPr>
            <p:cNvPr id="69967" name="Rectangle 261"/>
            <p:cNvSpPr>
              <a:spLocks noChangeArrowheads="1"/>
            </p:cNvSpPr>
            <p:nvPr/>
          </p:nvSpPr>
          <p:spPr bwMode="auto">
            <a:xfrm>
              <a:off x="1588" y="3749"/>
              <a:ext cx="1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)</a:t>
              </a:r>
              <a:endParaRPr lang="en-US"/>
            </a:p>
          </p:txBody>
        </p:sp>
        <p:sp>
          <p:nvSpPr>
            <p:cNvPr id="69968" name="Line 262"/>
            <p:cNvSpPr>
              <a:spLocks noChangeShapeType="1"/>
            </p:cNvSpPr>
            <p:nvPr/>
          </p:nvSpPr>
          <p:spPr bwMode="auto">
            <a:xfrm>
              <a:off x="408" y="3648"/>
              <a:ext cx="240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69" name="Line 263"/>
            <p:cNvSpPr>
              <a:spLocks noChangeShapeType="1"/>
            </p:cNvSpPr>
            <p:nvPr/>
          </p:nvSpPr>
          <p:spPr bwMode="auto">
            <a:xfrm>
              <a:off x="408" y="2272"/>
              <a:ext cx="240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70" name="Line 264"/>
            <p:cNvSpPr>
              <a:spLocks noChangeShapeType="1"/>
            </p:cNvSpPr>
            <p:nvPr/>
          </p:nvSpPr>
          <p:spPr bwMode="auto">
            <a:xfrm flipV="1">
              <a:off x="2808" y="2272"/>
              <a:ext cx="1" cy="137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71" name="Line 265"/>
            <p:cNvSpPr>
              <a:spLocks noChangeShapeType="1"/>
            </p:cNvSpPr>
            <p:nvPr/>
          </p:nvSpPr>
          <p:spPr bwMode="auto">
            <a:xfrm flipV="1">
              <a:off x="408" y="2272"/>
              <a:ext cx="1" cy="137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72" name="Line 266"/>
            <p:cNvSpPr>
              <a:spLocks noChangeShapeType="1"/>
            </p:cNvSpPr>
            <p:nvPr/>
          </p:nvSpPr>
          <p:spPr bwMode="auto">
            <a:xfrm>
              <a:off x="408" y="3648"/>
              <a:ext cx="240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73" name="Line 267"/>
            <p:cNvSpPr>
              <a:spLocks noChangeShapeType="1"/>
            </p:cNvSpPr>
            <p:nvPr/>
          </p:nvSpPr>
          <p:spPr bwMode="auto">
            <a:xfrm flipV="1">
              <a:off x="408" y="2272"/>
              <a:ext cx="1" cy="137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74" name="Line 268"/>
            <p:cNvSpPr>
              <a:spLocks noChangeShapeType="1"/>
            </p:cNvSpPr>
            <p:nvPr/>
          </p:nvSpPr>
          <p:spPr bwMode="auto">
            <a:xfrm flipV="1">
              <a:off x="632" y="3632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75" name="Rectangle 269"/>
            <p:cNvSpPr>
              <a:spLocks noChangeArrowheads="1"/>
            </p:cNvSpPr>
            <p:nvPr/>
          </p:nvSpPr>
          <p:spPr bwMode="auto">
            <a:xfrm>
              <a:off x="596" y="366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1</a:t>
              </a:r>
              <a:endParaRPr lang="en-US"/>
            </a:p>
          </p:txBody>
        </p:sp>
        <p:sp>
          <p:nvSpPr>
            <p:cNvPr id="69976" name="Rectangle 270"/>
            <p:cNvSpPr>
              <a:spLocks noChangeArrowheads="1"/>
            </p:cNvSpPr>
            <p:nvPr/>
          </p:nvSpPr>
          <p:spPr bwMode="auto">
            <a:xfrm>
              <a:off x="628" y="366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69977" name="Rectangle 271"/>
            <p:cNvSpPr>
              <a:spLocks noChangeArrowheads="1"/>
            </p:cNvSpPr>
            <p:nvPr/>
          </p:nvSpPr>
          <p:spPr bwMode="auto">
            <a:xfrm>
              <a:off x="652" y="366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69978" name="Line 272"/>
            <p:cNvSpPr>
              <a:spLocks noChangeShapeType="1"/>
            </p:cNvSpPr>
            <p:nvPr/>
          </p:nvSpPr>
          <p:spPr bwMode="auto">
            <a:xfrm>
              <a:off x="632" y="2272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79" name="Line 273"/>
            <p:cNvSpPr>
              <a:spLocks noChangeShapeType="1"/>
            </p:cNvSpPr>
            <p:nvPr/>
          </p:nvSpPr>
          <p:spPr bwMode="auto">
            <a:xfrm flipV="1">
              <a:off x="864" y="3632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80" name="Rectangle 274"/>
            <p:cNvSpPr>
              <a:spLocks noChangeArrowheads="1"/>
            </p:cNvSpPr>
            <p:nvPr/>
          </p:nvSpPr>
          <p:spPr bwMode="auto">
            <a:xfrm>
              <a:off x="828" y="366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2</a:t>
              </a:r>
              <a:endParaRPr lang="en-US"/>
            </a:p>
          </p:txBody>
        </p:sp>
        <p:sp>
          <p:nvSpPr>
            <p:cNvPr id="69981" name="Rectangle 275"/>
            <p:cNvSpPr>
              <a:spLocks noChangeArrowheads="1"/>
            </p:cNvSpPr>
            <p:nvPr/>
          </p:nvSpPr>
          <p:spPr bwMode="auto">
            <a:xfrm>
              <a:off x="860" y="366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69982" name="Rectangle 276"/>
            <p:cNvSpPr>
              <a:spLocks noChangeArrowheads="1"/>
            </p:cNvSpPr>
            <p:nvPr/>
          </p:nvSpPr>
          <p:spPr bwMode="auto">
            <a:xfrm>
              <a:off x="884" y="366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69983" name="Line 277"/>
            <p:cNvSpPr>
              <a:spLocks noChangeShapeType="1"/>
            </p:cNvSpPr>
            <p:nvPr/>
          </p:nvSpPr>
          <p:spPr bwMode="auto">
            <a:xfrm>
              <a:off x="864" y="2272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84" name="Line 278"/>
            <p:cNvSpPr>
              <a:spLocks noChangeShapeType="1"/>
            </p:cNvSpPr>
            <p:nvPr/>
          </p:nvSpPr>
          <p:spPr bwMode="auto">
            <a:xfrm flipV="1">
              <a:off x="1104" y="3632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85" name="Rectangle 279"/>
            <p:cNvSpPr>
              <a:spLocks noChangeArrowheads="1"/>
            </p:cNvSpPr>
            <p:nvPr/>
          </p:nvSpPr>
          <p:spPr bwMode="auto">
            <a:xfrm>
              <a:off x="1068" y="366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3</a:t>
              </a:r>
              <a:endParaRPr lang="en-US"/>
            </a:p>
          </p:txBody>
        </p:sp>
        <p:sp>
          <p:nvSpPr>
            <p:cNvPr id="69986" name="Rectangle 280"/>
            <p:cNvSpPr>
              <a:spLocks noChangeArrowheads="1"/>
            </p:cNvSpPr>
            <p:nvPr/>
          </p:nvSpPr>
          <p:spPr bwMode="auto">
            <a:xfrm>
              <a:off x="1092" y="366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69987" name="Rectangle 281"/>
            <p:cNvSpPr>
              <a:spLocks noChangeArrowheads="1"/>
            </p:cNvSpPr>
            <p:nvPr/>
          </p:nvSpPr>
          <p:spPr bwMode="auto">
            <a:xfrm>
              <a:off x="1068" y="370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69988" name="Line 282"/>
            <p:cNvSpPr>
              <a:spLocks noChangeShapeType="1"/>
            </p:cNvSpPr>
            <p:nvPr/>
          </p:nvSpPr>
          <p:spPr bwMode="auto">
            <a:xfrm>
              <a:off x="1104" y="2272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89" name="Line 283"/>
            <p:cNvSpPr>
              <a:spLocks noChangeShapeType="1"/>
            </p:cNvSpPr>
            <p:nvPr/>
          </p:nvSpPr>
          <p:spPr bwMode="auto">
            <a:xfrm flipV="1">
              <a:off x="1336" y="3632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90" name="Rectangle 284"/>
            <p:cNvSpPr>
              <a:spLocks noChangeArrowheads="1"/>
            </p:cNvSpPr>
            <p:nvPr/>
          </p:nvSpPr>
          <p:spPr bwMode="auto">
            <a:xfrm>
              <a:off x="1300" y="366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4</a:t>
              </a:r>
              <a:endParaRPr lang="en-US"/>
            </a:p>
          </p:txBody>
        </p:sp>
        <p:sp>
          <p:nvSpPr>
            <p:cNvPr id="69991" name="Rectangle 285"/>
            <p:cNvSpPr>
              <a:spLocks noChangeArrowheads="1"/>
            </p:cNvSpPr>
            <p:nvPr/>
          </p:nvSpPr>
          <p:spPr bwMode="auto">
            <a:xfrm>
              <a:off x="1324" y="366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69992" name="Rectangle 286"/>
            <p:cNvSpPr>
              <a:spLocks noChangeArrowheads="1"/>
            </p:cNvSpPr>
            <p:nvPr/>
          </p:nvSpPr>
          <p:spPr bwMode="auto">
            <a:xfrm>
              <a:off x="1300" y="370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69993" name="Line 287"/>
            <p:cNvSpPr>
              <a:spLocks noChangeShapeType="1"/>
            </p:cNvSpPr>
            <p:nvPr/>
          </p:nvSpPr>
          <p:spPr bwMode="auto">
            <a:xfrm>
              <a:off x="1336" y="2272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94" name="Line 288"/>
            <p:cNvSpPr>
              <a:spLocks noChangeShapeType="1"/>
            </p:cNvSpPr>
            <p:nvPr/>
          </p:nvSpPr>
          <p:spPr bwMode="auto">
            <a:xfrm flipV="1">
              <a:off x="1568" y="3632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95" name="Rectangle 289"/>
            <p:cNvSpPr>
              <a:spLocks noChangeArrowheads="1"/>
            </p:cNvSpPr>
            <p:nvPr/>
          </p:nvSpPr>
          <p:spPr bwMode="auto">
            <a:xfrm>
              <a:off x="1532" y="366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5</a:t>
              </a:r>
              <a:endParaRPr lang="en-US"/>
            </a:p>
          </p:txBody>
        </p:sp>
        <p:sp>
          <p:nvSpPr>
            <p:cNvPr id="69996" name="Rectangle 290"/>
            <p:cNvSpPr>
              <a:spLocks noChangeArrowheads="1"/>
            </p:cNvSpPr>
            <p:nvPr/>
          </p:nvSpPr>
          <p:spPr bwMode="auto">
            <a:xfrm>
              <a:off x="1564" y="366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69997" name="Rectangle 291"/>
            <p:cNvSpPr>
              <a:spLocks noChangeArrowheads="1"/>
            </p:cNvSpPr>
            <p:nvPr/>
          </p:nvSpPr>
          <p:spPr bwMode="auto">
            <a:xfrm>
              <a:off x="1588" y="366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69998" name="Line 292"/>
            <p:cNvSpPr>
              <a:spLocks noChangeShapeType="1"/>
            </p:cNvSpPr>
            <p:nvPr/>
          </p:nvSpPr>
          <p:spPr bwMode="auto">
            <a:xfrm>
              <a:off x="1568" y="2272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99" name="Line 293"/>
            <p:cNvSpPr>
              <a:spLocks noChangeShapeType="1"/>
            </p:cNvSpPr>
            <p:nvPr/>
          </p:nvSpPr>
          <p:spPr bwMode="auto">
            <a:xfrm flipV="1">
              <a:off x="1808" y="3632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00" name="Rectangle 294"/>
            <p:cNvSpPr>
              <a:spLocks noChangeArrowheads="1"/>
            </p:cNvSpPr>
            <p:nvPr/>
          </p:nvSpPr>
          <p:spPr bwMode="auto">
            <a:xfrm>
              <a:off x="1772" y="366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6</a:t>
              </a:r>
              <a:endParaRPr lang="en-US"/>
            </a:p>
          </p:txBody>
        </p:sp>
        <p:sp>
          <p:nvSpPr>
            <p:cNvPr id="70001" name="Rectangle 295"/>
            <p:cNvSpPr>
              <a:spLocks noChangeArrowheads="1"/>
            </p:cNvSpPr>
            <p:nvPr/>
          </p:nvSpPr>
          <p:spPr bwMode="auto">
            <a:xfrm>
              <a:off x="1804" y="366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70002" name="Rectangle 296"/>
            <p:cNvSpPr>
              <a:spLocks noChangeArrowheads="1"/>
            </p:cNvSpPr>
            <p:nvPr/>
          </p:nvSpPr>
          <p:spPr bwMode="auto">
            <a:xfrm>
              <a:off x="1828" y="366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70003" name="Line 297"/>
            <p:cNvSpPr>
              <a:spLocks noChangeShapeType="1"/>
            </p:cNvSpPr>
            <p:nvPr/>
          </p:nvSpPr>
          <p:spPr bwMode="auto">
            <a:xfrm>
              <a:off x="1808" y="2272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04" name="Line 298"/>
            <p:cNvSpPr>
              <a:spLocks noChangeShapeType="1"/>
            </p:cNvSpPr>
            <p:nvPr/>
          </p:nvSpPr>
          <p:spPr bwMode="auto">
            <a:xfrm flipV="1">
              <a:off x="2040" y="3632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05" name="Rectangle 299"/>
            <p:cNvSpPr>
              <a:spLocks noChangeArrowheads="1"/>
            </p:cNvSpPr>
            <p:nvPr/>
          </p:nvSpPr>
          <p:spPr bwMode="auto">
            <a:xfrm>
              <a:off x="2004" y="366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7</a:t>
              </a:r>
              <a:endParaRPr lang="en-US"/>
            </a:p>
          </p:txBody>
        </p:sp>
        <p:sp>
          <p:nvSpPr>
            <p:cNvPr id="70006" name="Rectangle 300"/>
            <p:cNvSpPr>
              <a:spLocks noChangeArrowheads="1"/>
            </p:cNvSpPr>
            <p:nvPr/>
          </p:nvSpPr>
          <p:spPr bwMode="auto">
            <a:xfrm>
              <a:off x="2028" y="366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70007" name="Rectangle 301"/>
            <p:cNvSpPr>
              <a:spLocks noChangeArrowheads="1"/>
            </p:cNvSpPr>
            <p:nvPr/>
          </p:nvSpPr>
          <p:spPr bwMode="auto">
            <a:xfrm>
              <a:off x="2004" y="370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70008" name="Line 302"/>
            <p:cNvSpPr>
              <a:spLocks noChangeShapeType="1"/>
            </p:cNvSpPr>
            <p:nvPr/>
          </p:nvSpPr>
          <p:spPr bwMode="auto">
            <a:xfrm>
              <a:off x="2040" y="2272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09" name="Line 303"/>
            <p:cNvSpPr>
              <a:spLocks noChangeShapeType="1"/>
            </p:cNvSpPr>
            <p:nvPr/>
          </p:nvSpPr>
          <p:spPr bwMode="auto">
            <a:xfrm flipV="1">
              <a:off x="2280" y="3632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10" name="Rectangle 304"/>
            <p:cNvSpPr>
              <a:spLocks noChangeArrowheads="1"/>
            </p:cNvSpPr>
            <p:nvPr/>
          </p:nvSpPr>
          <p:spPr bwMode="auto">
            <a:xfrm>
              <a:off x="2244" y="366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8</a:t>
              </a:r>
              <a:endParaRPr lang="en-US"/>
            </a:p>
          </p:txBody>
        </p:sp>
        <p:sp>
          <p:nvSpPr>
            <p:cNvPr id="70011" name="Rectangle 305"/>
            <p:cNvSpPr>
              <a:spLocks noChangeArrowheads="1"/>
            </p:cNvSpPr>
            <p:nvPr/>
          </p:nvSpPr>
          <p:spPr bwMode="auto">
            <a:xfrm>
              <a:off x="2268" y="366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70012" name="Rectangle 306"/>
            <p:cNvSpPr>
              <a:spLocks noChangeArrowheads="1"/>
            </p:cNvSpPr>
            <p:nvPr/>
          </p:nvSpPr>
          <p:spPr bwMode="auto">
            <a:xfrm>
              <a:off x="2244" y="370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70013" name="Line 307"/>
            <p:cNvSpPr>
              <a:spLocks noChangeShapeType="1"/>
            </p:cNvSpPr>
            <p:nvPr/>
          </p:nvSpPr>
          <p:spPr bwMode="auto">
            <a:xfrm>
              <a:off x="2280" y="2272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14" name="Line 308"/>
            <p:cNvSpPr>
              <a:spLocks noChangeShapeType="1"/>
            </p:cNvSpPr>
            <p:nvPr/>
          </p:nvSpPr>
          <p:spPr bwMode="auto">
            <a:xfrm flipV="1">
              <a:off x="2512" y="3632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15" name="Rectangle 309"/>
            <p:cNvSpPr>
              <a:spLocks noChangeArrowheads="1"/>
            </p:cNvSpPr>
            <p:nvPr/>
          </p:nvSpPr>
          <p:spPr bwMode="auto">
            <a:xfrm>
              <a:off x="2476" y="366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9</a:t>
              </a:r>
              <a:endParaRPr lang="en-US"/>
            </a:p>
          </p:txBody>
        </p:sp>
        <p:sp>
          <p:nvSpPr>
            <p:cNvPr id="70016" name="Rectangle 310"/>
            <p:cNvSpPr>
              <a:spLocks noChangeArrowheads="1"/>
            </p:cNvSpPr>
            <p:nvPr/>
          </p:nvSpPr>
          <p:spPr bwMode="auto">
            <a:xfrm>
              <a:off x="2500" y="366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70017" name="Rectangle 311"/>
            <p:cNvSpPr>
              <a:spLocks noChangeArrowheads="1"/>
            </p:cNvSpPr>
            <p:nvPr/>
          </p:nvSpPr>
          <p:spPr bwMode="auto">
            <a:xfrm>
              <a:off x="2476" y="370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70018" name="Line 312"/>
            <p:cNvSpPr>
              <a:spLocks noChangeShapeType="1"/>
            </p:cNvSpPr>
            <p:nvPr/>
          </p:nvSpPr>
          <p:spPr bwMode="auto">
            <a:xfrm>
              <a:off x="2512" y="2272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19" name="Line 313"/>
            <p:cNvSpPr>
              <a:spLocks noChangeShapeType="1"/>
            </p:cNvSpPr>
            <p:nvPr/>
          </p:nvSpPr>
          <p:spPr bwMode="auto">
            <a:xfrm flipV="1">
              <a:off x="2744" y="3632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20" name="Rectangle 314"/>
            <p:cNvSpPr>
              <a:spLocks noChangeArrowheads="1"/>
            </p:cNvSpPr>
            <p:nvPr/>
          </p:nvSpPr>
          <p:spPr bwMode="auto">
            <a:xfrm>
              <a:off x="2692" y="366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1</a:t>
              </a:r>
              <a:endParaRPr lang="en-US"/>
            </a:p>
          </p:txBody>
        </p:sp>
        <p:sp>
          <p:nvSpPr>
            <p:cNvPr id="70021" name="Rectangle 315"/>
            <p:cNvSpPr>
              <a:spLocks noChangeArrowheads="1"/>
            </p:cNvSpPr>
            <p:nvPr/>
          </p:nvSpPr>
          <p:spPr bwMode="auto">
            <a:xfrm>
              <a:off x="2724" y="366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70022" name="Rectangle 316"/>
            <p:cNvSpPr>
              <a:spLocks noChangeArrowheads="1"/>
            </p:cNvSpPr>
            <p:nvPr/>
          </p:nvSpPr>
          <p:spPr bwMode="auto">
            <a:xfrm>
              <a:off x="2748" y="366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70023" name="Rectangle 317"/>
            <p:cNvSpPr>
              <a:spLocks noChangeArrowheads="1"/>
            </p:cNvSpPr>
            <p:nvPr/>
          </p:nvSpPr>
          <p:spPr bwMode="auto">
            <a:xfrm>
              <a:off x="2780" y="366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70024" name="Line 318"/>
            <p:cNvSpPr>
              <a:spLocks noChangeShapeType="1"/>
            </p:cNvSpPr>
            <p:nvPr/>
          </p:nvSpPr>
          <p:spPr bwMode="auto">
            <a:xfrm>
              <a:off x="2744" y="2272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25" name="Line 319"/>
            <p:cNvSpPr>
              <a:spLocks noChangeShapeType="1"/>
            </p:cNvSpPr>
            <p:nvPr/>
          </p:nvSpPr>
          <p:spPr bwMode="auto">
            <a:xfrm>
              <a:off x="408" y="3520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26" name="Rectangle 320"/>
            <p:cNvSpPr>
              <a:spLocks noChangeArrowheads="1"/>
            </p:cNvSpPr>
            <p:nvPr/>
          </p:nvSpPr>
          <p:spPr bwMode="auto">
            <a:xfrm>
              <a:off x="292" y="3501"/>
              <a:ext cx="1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 </a:t>
              </a:r>
              <a:endParaRPr lang="en-US"/>
            </a:p>
          </p:txBody>
        </p:sp>
        <p:sp>
          <p:nvSpPr>
            <p:cNvPr id="70027" name="Rectangle 321"/>
            <p:cNvSpPr>
              <a:spLocks noChangeArrowheads="1"/>
            </p:cNvSpPr>
            <p:nvPr/>
          </p:nvSpPr>
          <p:spPr bwMode="auto">
            <a:xfrm>
              <a:off x="308" y="350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1</a:t>
              </a:r>
              <a:endParaRPr lang="en-US"/>
            </a:p>
          </p:txBody>
        </p:sp>
        <p:sp>
          <p:nvSpPr>
            <p:cNvPr id="70028" name="Rectangle 322"/>
            <p:cNvSpPr>
              <a:spLocks noChangeArrowheads="1"/>
            </p:cNvSpPr>
            <p:nvPr/>
          </p:nvSpPr>
          <p:spPr bwMode="auto">
            <a:xfrm>
              <a:off x="340" y="350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2</a:t>
              </a:r>
              <a:endParaRPr lang="en-US"/>
            </a:p>
          </p:txBody>
        </p:sp>
        <p:sp>
          <p:nvSpPr>
            <p:cNvPr id="70029" name="Rectangle 323"/>
            <p:cNvSpPr>
              <a:spLocks noChangeArrowheads="1"/>
            </p:cNvSpPr>
            <p:nvPr/>
          </p:nvSpPr>
          <p:spPr bwMode="auto">
            <a:xfrm>
              <a:off x="364" y="3501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5</a:t>
              </a:r>
              <a:endParaRPr lang="en-US"/>
            </a:p>
          </p:txBody>
        </p:sp>
        <p:sp>
          <p:nvSpPr>
            <p:cNvPr id="70030" name="Line 324"/>
            <p:cNvSpPr>
              <a:spLocks noChangeShapeType="1"/>
            </p:cNvSpPr>
            <p:nvPr/>
          </p:nvSpPr>
          <p:spPr bwMode="auto">
            <a:xfrm flipH="1">
              <a:off x="2792" y="3520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31" name="Line 325"/>
            <p:cNvSpPr>
              <a:spLocks noChangeShapeType="1"/>
            </p:cNvSpPr>
            <p:nvPr/>
          </p:nvSpPr>
          <p:spPr bwMode="auto">
            <a:xfrm>
              <a:off x="408" y="3264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32" name="Rectangle 326"/>
            <p:cNvSpPr>
              <a:spLocks noChangeArrowheads="1"/>
            </p:cNvSpPr>
            <p:nvPr/>
          </p:nvSpPr>
          <p:spPr bwMode="auto">
            <a:xfrm>
              <a:off x="292" y="3245"/>
              <a:ext cx="1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 </a:t>
              </a:r>
              <a:endParaRPr lang="en-US"/>
            </a:p>
          </p:txBody>
        </p:sp>
        <p:sp>
          <p:nvSpPr>
            <p:cNvPr id="70033" name="Rectangle 327"/>
            <p:cNvSpPr>
              <a:spLocks noChangeArrowheads="1"/>
            </p:cNvSpPr>
            <p:nvPr/>
          </p:nvSpPr>
          <p:spPr bwMode="auto">
            <a:xfrm>
              <a:off x="308" y="3245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2</a:t>
              </a:r>
              <a:endParaRPr lang="en-US"/>
            </a:p>
          </p:txBody>
        </p:sp>
        <p:sp>
          <p:nvSpPr>
            <p:cNvPr id="70034" name="Rectangle 328"/>
            <p:cNvSpPr>
              <a:spLocks noChangeArrowheads="1"/>
            </p:cNvSpPr>
            <p:nvPr/>
          </p:nvSpPr>
          <p:spPr bwMode="auto">
            <a:xfrm>
              <a:off x="340" y="3245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5</a:t>
              </a:r>
              <a:endParaRPr lang="en-US"/>
            </a:p>
          </p:txBody>
        </p:sp>
        <p:sp>
          <p:nvSpPr>
            <p:cNvPr id="70035" name="Rectangle 329"/>
            <p:cNvSpPr>
              <a:spLocks noChangeArrowheads="1"/>
            </p:cNvSpPr>
            <p:nvPr/>
          </p:nvSpPr>
          <p:spPr bwMode="auto">
            <a:xfrm>
              <a:off x="364" y="3245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70036" name="Line 330"/>
            <p:cNvSpPr>
              <a:spLocks noChangeShapeType="1"/>
            </p:cNvSpPr>
            <p:nvPr/>
          </p:nvSpPr>
          <p:spPr bwMode="auto">
            <a:xfrm flipH="1">
              <a:off x="2792" y="3264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37" name="Line 331"/>
            <p:cNvSpPr>
              <a:spLocks noChangeShapeType="1"/>
            </p:cNvSpPr>
            <p:nvPr/>
          </p:nvSpPr>
          <p:spPr bwMode="auto">
            <a:xfrm>
              <a:off x="408" y="3008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38" name="Rectangle 332"/>
            <p:cNvSpPr>
              <a:spLocks noChangeArrowheads="1"/>
            </p:cNvSpPr>
            <p:nvPr/>
          </p:nvSpPr>
          <p:spPr bwMode="auto">
            <a:xfrm>
              <a:off x="292" y="2989"/>
              <a:ext cx="1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 </a:t>
              </a:r>
              <a:endParaRPr lang="en-US"/>
            </a:p>
          </p:txBody>
        </p:sp>
        <p:sp>
          <p:nvSpPr>
            <p:cNvPr id="70039" name="Rectangle 333"/>
            <p:cNvSpPr>
              <a:spLocks noChangeArrowheads="1"/>
            </p:cNvSpPr>
            <p:nvPr/>
          </p:nvSpPr>
          <p:spPr bwMode="auto">
            <a:xfrm>
              <a:off x="308" y="2989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5</a:t>
              </a:r>
              <a:endParaRPr lang="en-US"/>
            </a:p>
          </p:txBody>
        </p:sp>
        <p:sp>
          <p:nvSpPr>
            <p:cNvPr id="70040" name="Rectangle 334"/>
            <p:cNvSpPr>
              <a:spLocks noChangeArrowheads="1"/>
            </p:cNvSpPr>
            <p:nvPr/>
          </p:nvSpPr>
          <p:spPr bwMode="auto">
            <a:xfrm>
              <a:off x="340" y="2989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70041" name="Rectangle 335"/>
            <p:cNvSpPr>
              <a:spLocks noChangeArrowheads="1"/>
            </p:cNvSpPr>
            <p:nvPr/>
          </p:nvSpPr>
          <p:spPr bwMode="auto">
            <a:xfrm>
              <a:off x="364" y="2989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70042" name="Line 336"/>
            <p:cNvSpPr>
              <a:spLocks noChangeShapeType="1"/>
            </p:cNvSpPr>
            <p:nvPr/>
          </p:nvSpPr>
          <p:spPr bwMode="auto">
            <a:xfrm flipH="1">
              <a:off x="2792" y="3008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43" name="Line 337"/>
            <p:cNvSpPr>
              <a:spLocks noChangeShapeType="1"/>
            </p:cNvSpPr>
            <p:nvPr/>
          </p:nvSpPr>
          <p:spPr bwMode="auto">
            <a:xfrm>
              <a:off x="408" y="2752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44" name="Rectangle 338"/>
            <p:cNvSpPr>
              <a:spLocks noChangeArrowheads="1"/>
            </p:cNvSpPr>
            <p:nvPr/>
          </p:nvSpPr>
          <p:spPr bwMode="auto">
            <a:xfrm>
              <a:off x="276" y="2733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1</a:t>
              </a:r>
              <a:endParaRPr lang="en-US"/>
            </a:p>
          </p:txBody>
        </p:sp>
        <p:sp>
          <p:nvSpPr>
            <p:cNvPr id="70045" name="Rectangle 339"/>
            <p:cNvSpPr>
              <a:spLocks noChangeArrowheads="1"/>
            </p:cNvSpPr>
            <p:nvPr/>
          </p:nvSpPr>
          <p:spPr bwMode="auto">
            <a:xfrm>
              <a:off x="308" y="2733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70046" name="Rectangle 340"/>
            <p:cNvSpPr>
              <a:spLocks noChangeArrowheads="1"/>
            </p:cNvSpPr>
            <p:nvPr/>
          </p:nvSpPr>
          <p:spPr bwMode="auto">
            <a:xfrm>
              <a:off x="340" y="2733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70047" name="Rectangle 341"/>
            <p:cNvSpPr>
              <a:spLocks noChangeArrowheads="1"/>
            </p:cNvSpPr>
            <p:nvPr/>
          </p:nvSpPr>
          <p:spPr bwMode="auto">
            <a:xfrm>
              <a:off x="364" y="2733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70048" name="Line 342"/>
            <p:cNvSpPr>
              <a:spLocks noChangeShapeType="1"/>
            </p:cNvSpPr>
            <p:nvPr/>
          </p:nvSpPr>
          <p:spPr bwMode="auto">
            <a:xfrm flipH="1">
              <a:off x="2792" y="2752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49" name="Line 343"/>
            <p:cNvSpPr>
              <a:spLocks noChangeShapeType="1"/>
            </p:cNvSpPr>
            <p:nvPr/>
          </p:nvSpPr>
          <p:spPr bwMode="auto">
            <a:xfrm>
              <a:off x="408" y="2496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50" name="Rectangle 344"/>
            <p:cNvSpPr>
              <a:spLocks noChangeArrowheads="1"/>
            </p:cNvSpPr>
            <p:nvPr/>
          </p:nvSpPr>
          <p:spPr bwMode="auto">
            <a:xfrm>
              <a:off x="276" y="2469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2</a:t>
              </a:r>
              <a:endParaRPr lang="en-US"/>
            </a:p>
          </p:txBody>
        </p:sp>
        <p:sp>
          <p:nvSpPr>
            <p:cNvPr id="70051" name="Rectangle 345"/>
            <p:cNvSpPr>
              <a:spLocks noChangeArrowheads="1"/>
            </p:cNvSpPr>
            <p:nvPr/>
          </p:nvSpPr>
          <p:spPr bwMode="auto">
            <a:xfrm>
              <a:off x="308" y="2469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70052" name="Rectangle 346"/>
            <p:cNvSpPr>
              <a:spLocks noChangeArrowheads="1"/>
            </p:cNvSpPr>
            <p:nvPr/>
          </p:nvSpPr>
          <p:spPr bwMode="auto">
            <a:xfrm>
              <a:off x="340" y="2469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70053" name="Rectangle 347"/>
            <p:cNvSpPr>
              <a:spLocks noChangeArrowheads="1"/>
            </p:cNvSpPr>
            <p:nvPr/>
          </p:nvSpPr>
          <p:spPr bwMode="auto">
            <a:xfrm>
              <a:off x="364" y="2469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70054" name="Line 348"/>
            <p:cNvSpPr>
              <a:spLocks noChangeShapeType="1"/>
            </p:cNvSpPr>
            <p:nvPr/>
          </p:nvSpPr>
          <p:spPr bwMode="auto">
            <a:xfrm flipH="1">
              <a:off x="2792" y="2496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55" name="Line 349"/>
            <p:cNvSpPr>
              <a:spLocks noChangeShapeType="1"/>
            </p:cNvSpPr>
            <p:nvPr/>
          </p:nvSpPr>
          <p:spPr bwMode="auto">
            <a:xfrm>
              <a:off x="408" y="2272"/>
              <a:ext cx="240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56" name="Freeform 350"/>
            <p:cNvSpPr>
              <a:spLocks/>
            </p:cNvSpPr>
            <p:nvPr/>
          </p:nvSpPr>
          <p:spPr bwMode="auto">
            <a:xfrm>
              <a:off x="408" y="2272"/>
              <a:ext cx="2400" cy="1376"/>
            </a:xfrm>
            <a:custGeom>
              <a:avLst/>
              <a:gdLst>
                <a:gd name="T0" fmla="*/ 0 w 2400"/>
                <a:gd name="T1" fmla="*/ 1376 h 1376"/>
                <a:gd name="T2" fmla="*/ 2400 w 2400"/>
                <a:gd name="T3" fmla="*/ 1376 h 1376"/>
                <a:gd name="T4" fmla="*/ 2400 w 2400"/>
                <a:gd name="T5" fmla="*/ 1376 h 1376"/>
                <a:gd name="T6" fmla="*/ 2400 w 2400"/>
                <a:gd name="T7" fmla="*/ 0 h 13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0"/>
                <a:gd name="T13" fmla="*/ 0 h 1376"/>
                <a:gd name="T14" fmla="*/ 2400 w 2400"/>
                <a:gd name="T15" fmla="*/ 1376 h 13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0" h="1376">
                  <a:moveTo>
                    <a:pt x="0" y="1376"/>
                  </a:moveTo>
                  <a:lnTo>
                    <a:pt x="2400" y="1376"/>
                  </a:lnTo>
                  <a:lnTo>
                    <a:pt x="240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57" name="Line 351"/>
            <p:cNvSpPr>
              <a:spLocks noChangeShapeType="1"/>
            </p:cNvSpPr>
            <p:nvPr/>
          </p:nvSpPr>
          <p:spPr bwMode="auto">
            <a:xfrm flipV="1">
              <a:off x="408" y="2272"/>
              <a:ext cx="1" cy="137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58" name="Rectangle 352"/>
            <p:cNvSpPr>
              <a:spLocks noChangeArrowheads="1"/>
            </p:cNvSpPr>
            <p:nvPr/>
          </p:nvSpPr>
          <p:spPr bwMode="auto">
            <a:xfrm>
              <a:off x="200" y="600"/>
              <a:ext cx="2640" cy="149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59" name="Rectangle 353"/>
            <p:cNvSpPr>
              <a:spLocks noChangeArrowheads="1"/>
            </p:cNvSpPr>
            <p:nvPr/>
          </p:nvSpPr>
          <p:spPr bwMode="auto">
            <a:xfrm>
              <a:off x="416" y="616"/>
              <a:ext cx="2392" cy="13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60" name="Freeform 354"/>
            <p:cNvSpPr>
              <a:spLocks/>
            </p:cNvSpPr>
            <p:nvPr/>
          </p:nvSpPr>
          <p:spPr bwMode="auto">
            <a:xfrm>
              <a:off x="416" y="616"/>
              <a:ext cx="2392" cy="1368"/>
            </a:xfrm>
            <a:custGeom>
              <a:avLst/>
              <a:gdLst>
                <a:gd name="T0" fmla="*/ 0 w 2392"/>
                <a:gd name="T1" fmla="*/ 1368 h 1368"/>
                <a:gd name="T2" fmla="*/ 0 w 2392"/>
                <a:gd name="T3" fmla="*/ 0 h 1368"/>
                <a:gd name="T4" fmla="*/ 0 w 2392"/>
                <a:gd name="T5" fmla="*/ 0 h 1368"/>
                <a:gd name="T6" fmla="*/ 2392 w 2392"/>
                <a:gd name="T7" fmla="*/ 0 h 1368"/>
                <a:gd name="T8" fmla="*/ 2392 w 2392"/>
                <a:gd name="T9" fmla="*/ 0 h 1368"/>
                <a:gd name="T10" fmla="*/ 2392 w 2392"/>
                <a:gd name="T11" fmla="*/ 1368 h 1368"/>
                <a:gd name="T12" fmla="*/ 2392 w 2392"/>
                <a:gd name="T13" fmla="*/ 1368 h 1368"/>
                <a:gd name="T14" fmla="*/ 0 w 2392"/>
                <a:gd name="T15" fmla="*/ 1368 h 1368"/>
                <a:gd name="T16" fmla="*/ 0 w 2392"/>
                <a:gd name="T17" fmla="*/ 1368 h 13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92"/>
                <a:gd name="T28" fmla="*/ 0 h 1368"/>
                <a:gd name="T29" fmla="*/ 2392 w 2392"/>
                <a:gd name="T30" fmla="*/ 1368 h 13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92" h="1368">
                  <a:moveTo>
                    <a:pt x="0" y="1368"/>
                  </a:moveTo>
                  <a:lnTo>
                    <a:pt x="0" y="0"/>
                  </a:lnTo>
                  <a:lnTo>
                    <a:pt x="2392" y="0"/>
                  </a:lnTo>
                  <a:lnTo>
                    <a:pt x="2392" y="1368"/>
                  </a:lnTo>
                  <a:lnTo>
                    <a:pt x="0" y="1368"/>
                  </a:lnTo>
                  <a:close/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70061" name="Picture 355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" y="616"/>
              <a:ext cx="2400" cy="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062" name="Picture 356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" y="1488"/>
              <a:ext cx="2400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063" name="Freeform 357"/>
            <p:cNvSpPr>
              <a:spLocks/>
            </p:cNvSpPr>
            <p:nvPr/>
          </p:nvSpPr>
          <p:spPr bwMode="auto">
            <a:xfrm>
              <a:off x="208" y="1408"/>
              <a:ext cx="40" cy="16"/>
            </a:xfrm>
            <a:custGeom>
              <a:avLst/>
              <a:gdLst>
                <a:gd name="T0" fmla="*/ 0 w 40"/>
                <a:gd name="T1" fmla="*/ 16 h 16"/>
                <a:gd name="T2" fmla="*/ 0 w 40"/>
                <a:gd name="T3" fmla="*/ 0 h 16"/>
                <a:gd name="T4" fmla="*/ 0 w 40"/>
                <a:gd name="T5" fmla="*/ 0 h 16"/>
                <a:gd name="T6" fmla="*/ 8 w 40"/>
                <a:gd name="T7" fmla="*/ 0 h 16"/>
                <a:gd name="T8" fmla="*/ 8 w 40"/>
                <a:gd name="T9" fmla="*/ 0 h 16"/>
                <a:gd name="T10" fmla="*/ 8 w 40"/>
                <a:gd name="T11" fmla="*/ 16 h 16"/>
                <a:gd name="T12" fmla="*/ 8 w 40"/>
                <a:gd name="T13" fmla="*/ 16 h 16"/>
                <a:gd name="T14" fmla="*/ 16 w 40"/>
                <a:gd name="T15" fmla="*/ 16 h 16"/>
                <a:gd name="T16" fmla="*/ 16 w 40"/>
                <a:gd name="T17" fmla="*/ 16 h 16"/>
                <a:gd name="T18" fmla="*/ 16 w 40"/>
                <a:gd name="T19" fmla="*/ 0 h 16"/>
                <a:gd name="T20" fmla="*/ 16 w 40"/>
                <a:gd name="T21" fmla="*/ 0 h 16"/>
                <a:gd name="T22" fmla="*/ 24 w 40"/>
                <a:gd name="T23" fmla="*/ 0 h 16"/>
                <a:gd name="T24" fmla="*/ 24 w 40"/>
                <a:gd name="T25" fmla="*/ 0 h 16"/>
                <a:gd name="T26" fmla="*/ 24 w 40"/>
                <a:gd name="T27" fmla="*/ 16 h 16"/>
                <a:gd name="T28" fmla="*/ 24 w 40"/>
                <a:gd name="T29" fmla="*/ 16 h 16"/>
                <a:gd name="T30" fmla="*/ 40 w 40"/>
                <a:gd name="T31" fmla="*/ 16 h 16"/>
                <a:gd name="T32" fmla="*/ 40 w 40"/>
                <a:gd name="T33" fmla="*/ 16 h 16"/>
                <a:gd name="T34" fmla="*/ 40 w 40"/>
                <a:gd name="T35" fmla="*/ 16 h 16"/>
                <a:gd name="T36" fmla="*/ 40 w 40"/>
                <a:gd name="T37" fmla="*/ 16 h 16"/>
                <a:gd name="T38" fmla="*/ 0 w 40"/>
                <a:gd name="T39" fmla="*/ 16 h 1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"/>
                <a:gd name="T61" fmla="*/ 0 h 16"/>
                <a:gd name="T62" fmla="*/ 40 w 40"/>
                <a:gd name="T63" fmla="*/ 16 h 1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" h="16">
                  <a:moveTo>
                    <a:pt x="0" y="16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24" y="16"/>
                  </a:lnTo>
                  <a:lnTo>
                    <a:pt x="4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64" name="Freeform 358"/>
            <p:cNvSpPr>
              <a:spLocks/>
            </p:cNvSpPr>
            <p:nvPr/>
          </p:nvSpPr>
          <p:spPr bwMode="auto">
            <a:xfrm>
              <a:off x="216" y="1392"/>
              <a:ext cx="32" cy="8"/>
            </a:xfrm>
            <a:custGeom>
              <a:avLst/>
              <a:gdLst>
                <a:gd name="T0" fmla="*/ 0 w 32"/>
                <a:gd name="T1" fmla="*/ 8 h 8"/>
                <a:gd name="T2" fmla="*/ 0 w 32"/>
                <a:gd name="T3" fmla="*/ 8 h 8"/>
                <a:gd name="T4" fmla="*/ 0 w 32"/>
                <a:gd name="T5" fmla="*/ 8 h 8"/>
                <a:gd name="T6" fmla="*/ 8 w 32"/>
                <a:gd name="T7" fmla="*/ 8 h 8"/>
                <a:gd name="T8" fmla="*/ 8 w 32"/>
                <a:gd name="T9" fmla="*/ 8 h 8"/>
                <a:gd name="T10" fmla="*/ 8 w 32"/>
                <a:gd name="T11" fmla="*/ 8 h 8"/>
                <a:gd name="T12" fmla="*/ 8 w 32"/>
                <a:gd name="T13" fmla="*/ 8 h 8"/>
                <a:gd name="T14" fmla="*/ 8 w 32"/>
                <a:gd name="T15" fmla="*/ 8 h 8"/>
                <a:gd name="T16" fmla="*/ 0 w 32"/>
                <a:gd name="T17" fmla="*/ 8 h 8"/>
                <a:gd name="T18" fmla="*/ 0 w 32"/>
                <a:gd name="T19" fmla="*/ 0 h 8"/>
                <a:gd name="T20" fmla="*/ 0 w 32"/>
                <a:gd name="T21" fmla="*/ 0 h 8"/>
                <a:gd name="T22" fmla="*/ 0 w 32"/>
                <a:gd name="T23" fmla="*/ 0 h 8"/>
                <a:gd name="T24" fmla="*/ 0 w 32"/>
                <a:gd name="T25" fmla="*/ 0 h 8"/>
                <a:gd name="T26" fmla="*/ 0 w 32"/>
                <a:gd name="T27" fmla="*/ 0 h 8"/>
                <a:gd name="T28" fmla="*/ 0 w 32"/>
                <a:gd name="T29" fmla="*/ 0 h 8"/>
                <a:gd name="T30" fmla="*/ 0 w 32"/>
                <a:gd name="T31" fmla="*/ 0 h 8"/>
                <a:gd name="T32" fmla="*/ 0 w 32"/>
                <a:gd name="T33" fmla="*/ 0 h 8"/>
                <a:gd name="T34" fmla="*/ 8 w 32"/>
                <a:gd name="T35" fmla="*/ 0 h 8"/>
                <a:gd name="T36" fmla="*/ 8 w 32"/>
                <a:gd name="T37" fmla="*/ 0 h 8"/>
                <a:gd name="T38" fmla="*/ 8 w 32"/>
                <a:gd name="T39" fmla="*/ 0 h 8"/>
                <a:gd name="T40" fmla="*/ 8 w 32"/>
                <a:gd name="T41" fmla="*/ 0 h 8"/>
                <a:gd name="T42" fmla="*/ 8 w 32"/>
                <a:gd name="T43" fmla="*/ 0 h 8"/>
                <a:gd name="T44" fmla="*/ 8 w 32"/>
                <a:gd name="T45" fmla="*/ 0 h 8"/>
                <a:gd name="T46" fmla="*/ 8 w 32"/>
                <a:gd name="T47" fmla="*/ 0 h 8"/>
                <a:gd name="T48" fmla="*/ 8 w 32"/>
                <a:gd name="T49" fmla="*/ 0 h 8"/>
                <a:gd name="T50" fmla="*/ 8 w 32"/>
                <a:gd name="T51" fmla="*/ 8 h 8"/>
                <a:gd name="T52" fmla="*/ 8 w 32"/>
                <a:gd name="T53" fmla="*/ 8 h 8"/>
                <a:gd name="T54" fmla="*/ 8 w 32"/>
                <a:gd name="T55" fmla="*/ 8 h 8"/>
                <a:gd name="T56" fmla="*/ 16 w 32"/>
                <a:gd name="T57" fmla="*/ 8 h 8"/>
                <a:gd name="T58" fmla="*/ 16 w 32"/>
                <a:gd name="T59" fmla="*/ 8 h 8"/>
                <a:gd name="T60" fmla="*/ 16 w 32"/>
                <a:gd name="T61" fmla="*/ 8 h 8"/>
                <a:gd name="T62" fmla="*/ 32 w 32"/>
                <a:gd name="T63" fmla="*/ 8 h 8"/>
                <a:gd name="T64" fmla="*/ 32 w 32"/>
                <a:gd name="T65" fmla="*/ 8 h 8"/>
                <a:gd name="T66" fmla="*/ 32 w 32"/>
                <a:gd name="T67" fmla="*/ 8 h 8"/>
                <a:gd name="T68" fmla="*/ 32 w 32"/>
                <a:gd name="T69" fmla="*/ 8 h 8"/>
                <a:gd name="T70" fmla="*/ 0 w 32"/>
                <a:gd name="T71" fmla="*/ 8 h 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2"/>
                <a:gd name="T109" fmla="*/ 0 h 8"/>
                <a:gd name="T110" fmla="*/ 32 w 32"/>
                <a:gd name="T111" fmla="*/ 8 h 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2" h="8">
                  <a:moveTo>
                    <a:pt x="0" y="8"/>
                  </a:moveTo>
                  <a:lnTo>
                    <a:pt x="0" y="8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16" y="8"/>
                  </a:lnTo>
                  <a:lnTo>
                    <a:pt x="32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65" name="Freeform 359"/>
            <p:cNvSpPr>
              <a:spLocks/>
            </p:cNvSpPr>
            <p:nvPr/>
          </p:nvSpPr>
          <p:spPr bwMode="auto">
            <a:xfrm>
              <a:off x="216" y="1376"/>
              <a:ext cx="32" cy="16"/>
            </a:xfrm>
            <a:custGeom>
              <a:avLst/>
              <a:gdLst>
                <a:gd name="T0" fmla="*/ 0 w 32"/>
                <a:gd name="T1" fmla="*/ 8 h 16"/>
                <a:gd name="T2" fmla="*/ 8 w 32"/>
                <a:gd name="T3" fmla="*/ 0 h 16"/>
                <a:gd name="T4" fmla="*/ 8 w 32"/>
                <a:gd name="T5" fmla="*/ 0 h 16"/>
                <a:gd name="T6" fmla="*/ 8 w 32"/>
                <a:gd name="T7" fmla="*/ 0 h 16"/>
                <a:gd name="T8" fmla="*/ 16 w 32"/>
                <a:gd name="T9" fmla="*/ 0 h 16"/>
                <a:gd name="T10" fmla="*/ 16 w 32"/>
                <a:gd name="T11" fmla="*/ 0 h 16"/>
                <a:gd name="T12" fmla="*/ 16 w 32"/>
                <a:gd name="T13" fmla="*/ 0 h 16"/>
                <a:gd name="T14" fmla="*/ 16 w 32"/>
                <a:gd name="T15" fmla="*/ 8 h 16"/>
                <a:gd name="T16" fmla="*/ 24 w 32"/>
                <a:gd name="T17" fmla="*/ 8 h 16"/>
                <a:gd name="T18" fmla="*/ 24 w 32"/>
                <a:gd name="T19" fmla="*/ 8 h 16"/>
                <a:gd name="T20" fmla="*/ 32 w 32"/>
                <a:gd name="T21" fmla="*/ 8 h 16"/>
                <a:gd name="T22" fmla="*/ 24 w 32"/>
                <a:gd name="T23" fmla="*/ 0 h 16"/>
                <a:gd name="T24" fmla="*/ 24 w 32"/>
                <a:gd name="T25" fmla="*/ 0 h 16"/>
                <a:gd name="T26" fmla="*/ 24 w 32"/>
                <a:gd name="T27" fmla="*/ 0 h 16"/>
                <a:gd name="T28" fmla="*/ 24 w 32"/>
                <a:gd name="T29" fmla="*/ 0 h 16"/>
                <a:gd name="T30" fmla="*/ 24 w 32"/>
                <a:gd name="T31" fmla="*/ 0 h 16"/>
                <a:gd name="T32" fmla="*/ 24 w 32"/>
                <a:gd name="T33" fmla="*/ 0 h 16"/>
                <a:gd name="T34" fmla="*/ 32 w 32"/>
                <a:gd name="T35" fmla="*/ 0 h 16"/>
                <a:gd name="T36" fmla="*/ 32 w 32"/>
                <a:gd name="T37" fmla="*/ 0 h 16"/>
                <a:gd name="T38" fmla="*/ 32 w 32"/>
                <a:gd name="T39" fmla="*/ 8 h 16"/>
                <a:gd name="T40" fmla="*/ 32 w 32"/>
                <a:gd name="T41" fmla="*/ 8 h 16"/>
                <a:gd name="T42" fmla="*/ 32 w 32"/>
                <a:gd name="T43" fmla="*/ 16 h 16"/>
                <a:gd name="T44" fmla="*/ 24 w 32"/>
                <a:gd name="T45" fmla="*/ 16 h 16"/>
                <a:gd name="T46" fmla="*/ 16 w 32"/>
                <a:gd name="T47" fmla="*/ 16 h 16"/>
                <a:gd name="T48" fmla="*/ 8 w 32"/>
                <a:gd name="T49" fmla="*/ 16 h 16"/>
                <a:gd name="T50" fmla="*/ 0 w 32"/>
                <a:gd name="T51" fmla="*/ 8 h 16"/>
                <a:gd name="T52" fmla="*/ 0 w 32"/>
                <a:gd name="T53" fmla="*/ 8 h 16"/>
                <a:gd name="T54" fmla="*/ 16 w 32"/>
                <a:gd name="T55" fmla="*/ 0 h 16"/>
                <a:gd name="T56" fmla="*/ 8 w 32"/>
                <a:gd name="T57" fmla="*/ 0 h 16"/>
                <a:gd name="T58" fmla="*/ 8 w 32"/>
                <a:gd name="T59" fmla="*/ 0 h 16"/>
                <a:gd name="T60" fmla="*/ 8 w 32"/>
                <a:gd name="T61" fmla="*/ 8 h 16"/>
                <a:gd name="T62" fmla="*/ 8 w 32"/>
                <a:gd name="T63" fmla="*/ 8 h 16"/>
                <a:gd name="T64" fmla="*/ 8 w 32"/>
                <a:gd name="T65" fmla="*/ 8 h 16"/>
                <a:gd name="T66" fmla="*/ 16 w 32"/>
                <a:gd name="T67" fmla="*/ 8 h 16"/>
                <a:gd name="T68" fmla="*/ 16 w 32"/>
                <a:gd name="T69" fmla="*/ 0 h 1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"/>
                <a:gd name="T106" fmla="*/ 0 h 16"/>
                <a:gd name="T107" fmla="*/ 32 w 32"/>
                <a:gd name="T108" fmla="*/ 16 h 1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" h="16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16" y="8"/>
                  </a:lnTo>
                  <a:lnTo>
                    <a:pt x="24" y="8"/>
                  </a:lnTo>
                  <a:lnTo>
                    <a:pt x="32" y="8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32" y="8"/>
                  </a:lnTo>
                  <a:lnTo>
                    <a:pt x="32" y="16"/>
                  </a:lnTo>
                  <a:lnTo>
                    <a:pt x="24" y="16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0" y="8"/>
                  </a:lnTo>
                  <a:lnTo>
                    <a:pt x="16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66" name="Freeform 360"/>
            <p:cNvSpPr>
              <a:spLocks/>
            </p:cNvSpPr>
            <p:nvPr/>
          </p:nvSpPr>
          <p:spPr bwMode="auto">
            <a:xfrm>
              <a:off x="216" y="1352"/>
              <a:ext cx="40" cy="16"/>
            </a:xfrm>
            <a:custGeom>
              <a:avLst/>
              <a:gdLst>
                <a:gd name="T0" fmla="*/ 16 w 40"/>
                <a:gd name="T1" fmla="*/ 16 h 16"/>
                <a:gd name="T2" fmla="*/ 16 w 40"/>
                <a:gd name="T3" fmla="*/ 16 h 16"/>
                <a:gd name="T4" fmla="*/ 24 w 40"/>
                <a:gd name="T5" fmla="*/ 16 h 16"/>
                <a:gd name="T6" fmla="*/ 24 w 40"/>
                <a:gd name="T7" fmla="*/ 16 h 16"/>
                <a:gd name="T8" fmla="*/ 24 w 40"/>
                <a:gd name="T9" fmla="*/ 16 h 16"/>
                <a:gd name="T10" fmla="*/ 24 w 40"/>
                <a:gd name="T11" fmla="*/ 8 h 16"/>
                <a:gd name="T12" fmla="*/ 32 w 40"/>
                <a:gd name="T13" fmla="*/ 8 h 16"/>
                <a:gd name="T14" fmla="*/ 32 w 40"/>
                <a:gd name="T15" fmla="*/ 8 h 16"/>
                <a:gd name="T16" fmla="*/ 24 w 40"/>
                <a:gd name="T17" fmla="*/ 8 h 16"/>
                <a:gd name="T18" fmla="*/ 24 w 40"/>
                <a:gd name="T19" fmla="*/ 8 h 16"/>
                <a:gd name="T20" fmla="*/ 24 w 40"/>
                <a:gd name="T21" fmla="*/ 8 h 16"/>
                <a:gd name="T22" fmla="*/ 24 w 40"/>
                <a:gd name="T23" fmla="*/ 0 h 16"/>
                <a:gd name="T24" fmla="*/ 16 w 40"/>
                <a:gd name="T25" fmla="*/ 0 h 16"/>
                <a:gd name="T26" fmla="*/ 16 w 40"/>
                <a:gd name="T27" fmla="*/ 0 h 16"/>
                <a:gd name="T28" fmla="*/ 16 w 40"/>
                <a:gd name="T29" fmla="*/ 0 h 16"/>
                <a:gd name="T30" fmla="*/ 8 w 40"/>
                <a:gd name="T31" fmla="*/ 8 h 16"/>
                <a:gd name="T32" fmla="*/ 8 w 40"/>
                <a:gd name="T33" fmla="*/ 8 h 16"/>
                <a:gd name="T34" fmla="*/ 8 w 40"/>
                <a:gd name="T35" fmla="*/ 8 h 16"/>
                <a:gd name="T36" fmla="*/ 8 w 40"/>
                <a:gd name="T37" fmla="*/ 8 h 16"/>
                <a:gd name="T38" fmla="*/ 8 w 40"/>
                <a:gd name="T39" fmla="*/ 8 h 16"/>
                <a:gd name="T40" fmla="*/ 8 w 40"/>
                <a:gd name="T41" fmla="*/ 8 h 16"/>
                <a:gd name="T42" fmla="*/ 8 w 40"/>
                <a:gd name="T43" fmla="*/ 16 h 16"/>
                <a:gd name="T44" fmla="*/ 8 w 40"/>
                <a:gd name="T45" fmla="*/ 16 h 16"/>
                <a:gd name="T46" fmla="*/ 16 w 40"/>
                <a:gd name="T47" fmla="*/ 16 h 16"/>
                <a:gd name="T48" fmla="*/ 16 w 40"/>
                <a:gd name="T49" fmla="*/ 16 h 16"/>
                <a:gd name="T50" fmla="*/ 16 w 40"/>
                <a:gd name="T51" fmla="*/ 16 h 16"/>
                <a:gd name="T52" fmla="*/ 16 w 40"/>
                <a:gd name="T53" fmla="*/ 16 h 16"/>
                <a:gd name="T54" fmla="*/ 0 w 40"/>
                <a:gd name="T55" fmla="*/ 8 h 16"/>
                <a:gd name="T56" fmla="*/ 0 w 40"/>
                <a:gd name="T57" fmla="*/ 8 h 16"/>
                <a:gd name="T58" fmla="*/ 8 w 40"/>
                <a:gd name="T59" fmla="*/ 8 h 16"/>
                <a:gd name="T60" fmla="*/ 8 w 40"/>
                <a:gd name="T61" fmla="*/ 8 h 16"/>
                <a:gd name="T62" fmla="*/ 8 w 40"/>
                <a:gd name="T63" fmla="*/ 8 h 16"/>
                <a:gd name="T64" fmla="*/ 8 w 40"/>
                <a:gd name="T65" fmla="*/ 0 h 16"/>
                <a:gd name="T66" fmla="*/ 8 w 40"/>
                <a:gd name="T67" fmla="*/ 0 h 16"/>
                <a:gd name="T68" fmla="*/ 0 w 40"/>
                <a:gd name="T69" fmla="*/ 0 h 16"/>
                <a:gd name="T70" fmla="*/ 0 w 40"/>
                <a:gd name="T71" fmla="*/ 0 h 16"/>
                <a:gd name="T72" fmla="*/ 0 w 40"/>
                <a:gd name="T73" fmla="*/ 0 h 16"/>
                <a:gd name="T74" fmla="*/ 0 w 40"/>
                <a:gd name="T75" fmla="*/ 0 h 16"/>
                <a:gd name="T76" fmla="*/ 40 w 40"/>
                <a:gd name="T77" fmla="*/ 0 h 16"/>
                <a:gd name="T78" fmla="*/ 40 w 40"/>
                <a:gd name="T79" fmla="*/ 0 h 16"/>
                <a:gd name="T80" fmla="*/ 40 w 40"/>
                <a:gd name="T81" fmla="*/ 0 h 16"/>
                <a:gd name="T82" fmla="*/ 40 w 40"/>
                <a:gd name="T83" fmla="*/ 0 h 16"/>
                <a:gd name="T84" fmla="*/ 32 w 40"/>
                <a:gd name="T85" fmla="*/ 0 h 16"/>
                <a:gd name="T86" fmla="*/ 32 w 40"/>
                <a:gd name="T87" fmla="*/ 0 h 16"/>
                <a:gd name="T88" fmla="*/ 32 w 40"/>
                <a:gd name="T89" fmla="*/ 8 h 16"/>
                <a:gd name="T90" fmla="*/ 32 w 40"/>
                <a:gd name="T91" fmla="*/ 8 h 16"/>
                <a:gd name="T92" fmla="*/ 32 w 40"/>
                <a:gd name="T93" fmla="*/ 8 h 16"/>
                <a:gd name="T94" fmla="*/ 32 w 40"/>
                <a:gd name="T95" fmla="*/ 8 h 16"/>
                <a:gd name="T96" fmla="*/ 32 w 40"/>
                <a:gd name="T97" fmla="*/ 8 h 16"/>
                <a:gd name="T98" fmla="*/ 32 w 40"/>
                <a:gd name="T99" fmla="*/ 8 h 16"/>
                <a:gd name="T100" fmla="*/ 32 w 40"/>
                <a:gd name="T101" fmla="*/ 16 h 16"/>
                <a:gd name="T102" fmla="*/ 32 w 40"/>
                <a:gd name="T103" fmla="*/ 16 h 16"/>
                <a:gd name="T104" fmla="*/ 32 w 40"/>
                <a:gd name="T105" fmla="*/ 16 h 16"/>
                <a:gd name="T106" fmla="*/ 24 w 40"/>
                <a:gd name="T107" fmla="*/ 16 h 16"/>
                <a:gd name="T108" fmla="*/ 16 w 40"/>
                <a:gd name="T109" fmla="*/ 16 h 16"/>
                <a:gd name="T110" fmla="*/ 16 w 40"/>
                <a:gd name="T111" fmla="*/ 16 h 16"/>
                <a:gd name="T112" fmla="*/ 16 w 40"/>
                <a:gd name="T113" fmla="*/ 16 h 16"/>
                <a:gd name="T114" fmla="*/ 8 w 40"/>
                <a:gd name="T115" fmla="*/ 16 h 16"/>
                <a:gd name="T116" fmla="*/ 8 w 40"/>
                <a:gd name="T117" fmla="*/ 16 h 16"/>
                <a:gd name="T118" fmla="*/ 0 w 40"/>
                <a:gd name="T119" fmla="*/ 16 h 16"/>
                <a:gd name="T120" fmla="*/ 0 w 40"/>
                <a:gd name="T121" fmla="*/ 8 h 16"/>
                <a:gd name="T122" fmla="*/ 0 w 40"/>
                <a:gd name="T123" fmla="*/ 8 h 16"/>
                <a:gd name="T124" fmla="*/ 16 w 40"/>
                <a:gd name="T125" fmla="*/ 16 h 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0"/>
                <a:gd name="T190" fmla="*/ 0 h 16"/>
                <a:gd name="T191" fmla="*/ 40 w 40"/>
                <a:gd name="T192" fmla="*/ 16 h 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0" h="16">
                  <a:moveTo>
                    <a:pt x="16" y="16"/>
                  </a:moveTo>
                  <a:lnTo>
                    <a:pt x="16" y="16"/>
                  </a:lnTo>
                  <a:lnTo>
                    <a:pt x="24" y="16"/>
                  </a:lnTo>
                  <a:lnTo>
                    <a:pt x="24" y="8"/>
                  </a:lnTo>
                  <a:lnTo>
                    <a:pt x="32" y="8"/>
                  </a:lnTo>
                  <a:lnTo>
                    <a:pt x="24" y="8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8" y="8"/>
                  </a:lnTo>
                  <a:lnTo>
                    <a:pt x="8" y="16"/>
                  </a:lnTo>
                  <a:lnTo>
                    <a:pt x="16" y="16"/>
                  </a:lnTo>
                  <a:lnTo>
                    <a:pt x="0" y="8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32" y="8"/>
                  </a:lnTo>
                  <a:lnTo>
                    <a:pt x="32" y="16"/>
                  </a:lnTo>
                  <a:lnTo>
                    <a:pt x="24" y="16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0" y="8"/>
                  </a:lnTo>
                  <a:lnTo>
                    <a:pt x="16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67" name="Freeform 361"/>
            <p:cNvSpPr>
              <a:spLocks/>
            </p:cNvSpPr>
            <p:nvPr/>
          </p:nvSpPr>
          <p:spPr bwMode="auto">
            <a:xfrm>
              <a:off x="216" y="1328"/>
              <a:ext cx="32" cy="16"/>
            </a:xfrm>
            <a:custGeom>
              <a:avLst/>
              <a:gdLst>
                <a:gd name="T0" fmla="*/ 0 w 32"/>
                <a:gd name="T1" fmla="*/ 16 h 16"/>
                <a:gd name="T2" fmla="*/ 24 w 32"/>
                <a:gd name="T3" fmla="*/ 16 h 16"/>
                <a:gd name="T4" fmla="*/ 24 w 32"/>
                <a:gd name="T5" fmla="*/ 16 h 16"/>
                <a:gd name="T6" fmla="*/ 24 w 32"/>
                <a:gd name="T7" fmla="*/ 16 h 16"/>
                <a:gd name="T8" fmla="*/ 24 w 32"/>
                <a:gd name="T9" fmla="*/ 16 h 16"/>
                <a:gd name="T10" fmla="*/ 24 w 32"/>
                <a:gd name="T11" fmla="*/ 16 h 16"/>
                <a:gd name="T12" fmla="*/ 24 w 32"/>
                <a:gd name="T13" fmla="*/ 16 h 16"/>
                <a:gd name="T14" fmla="*/ 32 w 32"/>
                <a:gd name="T15" fmla="*/ 8 h 16"/>
                <a:gd name="T16" fmla="*/ 32 w 32"/>
                <a:gd name="T17" fmla="*/ 8 h 16"/>
                <a:gd name="T18" fmla="*/ 24 w 32"/>
                <a:gd name="T19" fmla="*/ 8 h 16"/>
                <a:gd name="T20" fmla="*/ 24 w 32"/>
                <a:gd name="T21" fmla="*/ 8 h 16"/>
                <a:gd name="T22" fmla="*/ 24 w 32"/>
                <a:gd name="T23" fmla="*/ 8 h 16"/>
                <a:gd name="T24" fmla="*/ 24 w 32"/>
                <a:gd name="T25" fmla="*/ 8 h 16"/>
                <a:gd name="T26" fmla="*/ 16 w 32"/>
                <a:gd name="T27" fmla="*/ 8 h 16"/>
                <a:gd name="T28" fmla="*/ 16 w 32"/>
                <a:gd name="T29" fmla="*/ 8 h 16"/>
                <a:gd name="T30" fmla="*/ 0 w 32"/>
                <a:gd name="T31" fmla="*/ 8 h 16"/>
                <a:gd name="T32" fmla="*/ 0 w 32"/>
                <a:gd name="T33" fmla="*/ 8 h 16"/>
                <a:gd name="T34" fmla="*/ 0 w 32"/>
                <a:gd name="T35" fmla="*/ 0 h 16"/>
                <a:gd name="T36" fmla="*/ 0 w 32"/>
                <a:gd name="T37" fmla="*/ 0 h 16"/>
                <a:gd name="T38" fmla="*/ 32 w 32"/>
                <a:gd name="T39" fmla="*/ 0 h 16"/>
                <a:gd name="T40" fmla="*/ 32 w 32"/>
                <a:gd name="T41" fmla="*/ 0 h 16"/>
                <a:gd name="T42" fmla="*/ 32 w 32"/>
                <a:gd name="T43" fmla="*/ 8 h 16"/>
                <a:gd name="T44" fmla="*/ 32 w 32"/>
                <a:gd name="T45" fmla="*/ 8 h 16"/>
                <a:gd name="T46" fmla="*/ 24 w 32"/>
                <a:gd name="T47" fmla="*/ 8 h 16"/>
                <a:gd name="T48" fmla="*/ 24 w 32"/>
                <a:gd name="T49" fmla="*/ 8 h 16"/>
                <a:gd name="T50" fmla="*/ 32 w 32"/>
                <a:gd name="T51" fmla="*/ 8 h 16"/>
                <a:gd name="T52" fmla="*/ 32 w 32"/>
                <a:gd name="T53" fmla="*/ 8 h 16"/>
                <a:gd name="T54" fmla="*/ 32 w 32"/>
                <a:gd name="T55" fmla="*/ 8 h 16"/>
                <a:gd name="T56" fmla="*/ 32 w 32"/>
                <a:gd name="T57" fmla="*/ 8 h 16"/>
                <a:gd name="T58" fmla="*/ 32 w 32"/>
                <a:gd name="T59" fmla="*/ 16 h 16"/>
                <a:gd name="T60" fmla="*/ 32 w 32"/>
                <a:gd name="T61" fmla="*/ 16 h 16"/>
                <a:gd name="T62" fmla="*/ 32 w 32"/>
                <a:gd name="T63" fmla="*/ 16 h 16"/>
                <a:gd name="T64" fmla="*/ 32 w 32"/>
                <a:gd name="T65" fmla="*/ 16 h 16"/>
                <a:gd name="T66" fmla="*/ 32 w 32"/>
                <a:gd name="T67" fmla="*/ 16 h 16"/>
                <a:gd name="T68" fmla="*/ 24 w 32"/>
                <a:gd name="T69" fmla="*/ 16 h 16"/>
                <a:gd name="T70" fmla="*/ 24 w 32"/>
                <a:gd name="T71" fmla="*/ 16 h 16"/>
                <a:gd name="T72" fmla="*/ 24 w 32"/>
                <a:gd name="T73" fmla="*/ 16 h 16"/>
                <a:gd name="T74" fmla="*/ 0 w 32"/>
                <a:gd name="T75" fmla="*/ 16 h 16"/>
                <a:gd name="T76" fmla="*/ 0 w 32"/>
                <a:gd name="T77" fmla="*/ 16 h 16"/>
                <a:gd name="T78" fmla="*/ 0 w 32"/>
                <a:gd name="T79" fmla="*/ 16 h 1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2"/>
                <a:gd name="T121" fmla="*/ 0 h 16"/>
                <a:gd name="T122" fmla="*/ 32 w 32"/>
                <a:gd name="T123" fmla="*/ 16 h 1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2" h="16">
                  <a:moveTo>
                    <a:pt x="0" y="16"/>
                  </a:moveTo>
                  <a:lnTo>
                    <a:pt x="24" y="16"/>
                  </a:lnTo>
                  <a:lnTo>
                    <a:pt x="32" y="8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8"/>
                  </a:lnTo>
                  <a:lnTo>
                    <a:pt x="24" y="8"/>
                  </a:lnTo>
                  <a:lnTo>
                    <a:pt x="32" y="8"/>
                  </a:lnTo>
                  <a:lnTo>
                    <a:pt x="32" y="16"/>
                  </a:lnTo>
                  <a:lnTo>
                    <a:pt x="24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68" name="Freeform 362"/>
            <p:cNvSpPr>
              <a:spLocks/>
            </p:cNvSpPr>
            <p:nvPr/>
          </p:nvSpPr>
          <p:spPr bwMode="auto">
            <a:xfrm>
              <a:off x="216" y="1304"/>
              <a:ext cx="32" cy="24"/>
            </a:xfrm>
            <a:custGeom>
              <a:avLst/>
              <a:gdLst>
                <a:gd name="T0" fmla="*/ 0 w 32"/>
                <a:gd name="T1" fmla="*/ 16 h 24"/>
                <a:gd name="T2" fmla="*/ 8 w 32"/>
                <a:gd name="T3" fmla="*/ 8 h 24"/>
                <a:gd name="T4" fmla="*/ 8 w 32"/>
                <a:gd name="T5" fmla="*/ 8 h 24"/>
                <a:gd name="T6" fmla="*/ 8 w 32"/>
                <a:gd name="T7" fmla="*/ 8 h 24"/>
                <a:gd name="T8" fmla="*/ 16 w 32"/>
                <a:gd name="T9" fmla="*/ 8 h 24"/>
                <a:gd name="T10" fmla="*/ 16 w 32"/>
                <a:gd name="T11" fmla="*/ 0 h 24"/>
                <a:gd name="T12" fmla="*/ 16 w 32"/>
                <a:gd name="T13" fmla="*/ 0 h 24"/>
                <a:gd name="T14" fmla="*/ 16 w 32"/>
                <a:gd name="T15" fmla="*/ 16 h 24"/>
                <a:gd name="T16" fmla="*/ 24 w 32"/>
                <a:gd name="T17" fmla="*/ 16 h 24"/>
                <a:gd name="T18" fmla="*/ 24 w 32"/>
                <a:gd name="T19" fmla="*/ 16 h 24"/>
                <a:gd name="T20" fmla="*/ 32 w 32"/>
                <a:gd name="T21" fmla="*/ 16 h 24"/>
                <a:gd name="T22" fmla="*/ 24 w 32"/>
                <a:gd name="T23" fmla="*/ 8 h 24"/>
                <a:gd name="T24" fmla="*/ 24 w 32"/>
                <a:gd name="T25" fmla="*/ 8 h 24"/>
                <a:gd name="T26" fmla="*/ 24 w 32"/>
                <a:gd name="T27" fmla="*/ 8 h 24"/>
                <a:gd name="T28" fmla="*/ 24 w 32"/>
                <a:gd name="T29" fmla="*/ 8 h 24"/>
                <a:gd name="T30" fmla="*/ 24 w 32"/>
                <a:gd name="T31" fmla="*/ 8 h 24"/>
                <a:gd name="T32" fmla="*/ 24 w 32"/>
                <a:gd name="T33" fmla="*/ 8 h 24"/>
                <a:gd name="T34" fmla="*/ 32 w 32"/>
                <a:gd name="T35" fmla="*/ 8 h 24"/>
                <a:gd name="T36" fmla="*/ 32 w 32"/>
                <a:gd name="T37" fmla="*/ 8 h 24"/>
                <a:gd name="T38" fmla="*/ 32 w 32"/>
                <a:gd name="T39" fmla="*/ 8 h 24"/>
                <a:gd name="T40" fmla="*/ 32 w 32"/>
                <a:gd name="T41" fmla="*/ 16 h 24"/>
                <a:gd name="T42" fmla="*/ 32 w 32"/>
                <a:gd name="T43" fmla="*/ 16 h 24"/>
                <a:gd name="T44" fmla="*/ 24 w 32"/>
                <a:gd name="T45" fmla="*/ 24 h 24"/>
                <a:gd name="T46" fmla="*/ 16 w 32"/>
                <a:gd name="T47" fmla="*/ 24 h 24"/>
                <a:gd name="T48" fmla="*/ 8 w 32"/>
                <a:gd name="T49" fmla="*/ 16 h 24"/>
                <a:gd name="T50" fmla="*/ 0 w 32"/>
                <a:gd name="T51" fmla="*/ 16 h 24"/>
                <a:gd name="T52" fmla="*/ 0 w 32"/>
                <a:gd name="T53" fmla="*/ 16 h 24"/>
                <a:gd name="T54" fmla="*/ 16 w 32"/>
                <a:gd name="T55" fmla="*/ 8 h 24"/>
                <a:gd name="T56" fmla="*/ 8 w 32"/>
                <a:gd name="T57" fmla="*/ 8 h 24"/>
                <a:gd name="T58" fmla="*/ 8 w 32"/>
                <a:gd name="T59" fmla="*/ 8 h 24"/>
                <a:gd name="T60" fmla="*/ 8 w 32"/>
                <a:gd name="T61" fmla="*/ 16 h 24"/>
                <a:gd name="T62" fmla="*/ 8 w 32"/>
                <a:gd name="T63" fmla="*/ 16 h 24"/>
                <a:gd name="T64" fmla="*/ 8 w 32"/>
                <a:gd name="T65" fmla="*/ 16 h 24"/>
                <a:gd name="T66" fmla="*/ 16 w 32"/>
                <a:gd name="T67" fmla="*/ 16 h 24"/>
                <a:gd name="T68" fmla="*/ 16 w 32"/>
                <a:gd name="T69" fmla="*/ 8 h 2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"/>
                <a:gd name="T106" fmla="*/ 0 h 24"/>
                <a:gd name="T107" fmla="*/ 32 w 32"/>
                <a:gd name="T108" fmla="*/ 24 h 2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" h="24">
                  <a:moveTo>
                    <a:pt x="0" y="16"/>
                  </a:moveTo>
                  <a:lnTo>
                    <a:pt x="0" y="16"/>
                  </a:lnTo>
                  <a:lnTo>
                    <a:pt x="0" y="8"/>
                  </a:lnTo>
                  <a:lnTo>
                    <a:pt x="8" y="8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24" y="16"/>
                  </a:lnTo>
                  <a:lnTo>
                    <a:pt x="32" y="16"/>
                  </a:lnTo>
                  <a:lnTo>
                    <a:pt x="24" y="8"/>
                  </a:lnTo>
                  <a:lnTo>
                    <a:pt x="32" y="8"/>
                  </a:lnTo>
                  <a:lnTo>
                    <a:pt x="32" y="16"/>
                  </a:lnTo>
                  <a:lnTo>
                    <a:pt x="24" y="24"/>
                  </a:lnTo>
                  <a:lnTo>
                    <a:pt x="16" y="24"/>
                  </a:lnTo>
                  <a:lnTo>
                    <a:pt x="8" y="24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16" y="8"/>
                  </a:lnTo>
                  <a:lnTo>
                    <a:pt x="8" y="8"/>
                  </a:lnTo>
                  <a:lnTo>
                    <a:pt x="8" y="16"/>
                  </a:lnTo>
                  <a:lnTo>
                    <a:pt x="16" y="16"/>
                  </a:lnTo>
                  <a:lnTo>
                    <a:pt x="16" y="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69" name="Freeform 363"/>
            <p:cNvSpPr>
              <a:spLocks/>
            </p:cNvSpPr>
            <p:nvPr/>
          </p:nvSpPr>
          <p:spPr bwMode="auto">
            <a:xfrm>
              <a:off x="216" y="1288"/>
              <a:ext cx="32" cy="16"/>
            </a:xfrm>
            <a:custGeom>
              <a:avLst/>
              <a:gdLst>
                <a:gd name="T0" fmla="*/ 0 w 32"/>
                <a:gd name="T1" fmla="*/ 16 h 16"/>
                <a:gd name="T2" fmla="*/ 0 w 32"/>
                <a:gd name="T3" fmla="*/ 16 h 16"/>
                <a:gd name="T4" fmla="*/ 0 w 32"/>
                <a:gd name="T5" fmla="*/ 16 h 16"/>
                <a:gd name="T6" fmla="*/ 8 w 32"/>
                <a:gd name="T7" fmla="*/ 16 h 16"/>
                <a:gd name="T8" fmla="*/ 8 w 32"/>
                <a:gd name="T9" fmla="*/ 16 h 16"/>
                <a:gd name="T10" fmla="*/ 8 w 32"/>
                <a:gd name="T11" fmla="*/ 8 h 16"/>
                <a:gd name="T12" fmla="*/ 0 w 32"/>
                <a:gd name="T13" fmla="*/ 8 h 16"/>
                <a:gd name="T14" fmla="*/ 0 w 32"/>
                <a:gd name="T15" fmla="*/ 8 h 16"/>
                <a:gd name="T16" fmla="*/ 0 w 32"/>
                <a:gd name="T17" fmla="*/ 8 h 16"/>
                <a:gd name="T18" fmla="*/ 0 w 32"/>
                <a:gd name="T19" fmla="*/ 8 h 16"/>
                <a:gd name="T20" fmla="*/ 0 w 32"/>
                <a:gd name="T21" fmla="*/ 8 h 16"/>
                <a:gd name="T22" fmla="*/ 0 w 32"/>
                <a:gd name="T23" fmla="*/ 0 h 16"/>
                <a:gd name="T24" fmla="*/ 8 w 32"/>
                <a:gd name="T25" fmla="*/ 0 h 16"/>
                <a:gd name="T26" fmla="*/ 8 w 32"/>
                <a:gd name="T27" fmla="*/ 0 h 16"/>
                <a:gd name="T28" fmla="*/ 8 w 32"/>
                <a:gd name="T29" fmla="*/ 0 h 16"/>
                <a:gd name="T30" fmla="*/ 16 w 32"/>
                <a:gd name="T31" fmla="*/ 0 h 16"/>
                <a:gd name="T32" fmla="*/ 16 w 32"/>
                <a:gd name="T33" fmla="*/ 0 h 16"/>
                <a:gd name="T34" fmla="*/ 32 w 32"/>
                <a:gd name="T35" fmla="*/ 0 h 16"/>
                <a:gd name="T36" fmla="*/ 32 w 32"/>
                <a:gd name="T37" fmla="*/ 0 h 16"/>
                <a:gd name="T38" fmla="*/ 32 w 32"/>
                <a:gd name="T39" fmla="*/ 0 h 16"/>
                <a:gd name="T40" fmla="*/ 32 w 32"/>
                <a:gd name="T41" fmla="*/ 0 h 16"/>
                <a:gd name="T42" fmla="*/ 16 w 32"/>
                <a:gd name="T43" fmla="*/ 0 h 16"/>
                <a:gd name="T44" fmla="*/ 16 w 32"/>
                <a:gd name="T45" fmla="*/ 0 h 16"/>
                <a:gd name="T46" fmla="*/ 8 w 32"/>
                <a:gd name="T47" fmla="*/ 0 h 16"/>
                <a:gd name="T48" fmla="*/ 8 w 32"/>
                <a:gd name="T49" fmla="*/ 0 h 16"/>
                <a:gd name="T50" fmla="*/ 8 w 32"/>
                <a:gd name="T51" fmla="*/ 0 h 16"/>
                <a:gd name="T52" fmla="*/ 8 w 32"/>
                <a:gd name="T53" fmla="*/ 8 h 16"/>
                <a:gd name="T54" fmla="*/ 8 w 32"/>
                <a:gd name="T55" fmla="*/ 8 h 16"/>
                <a:gd name="T56" fmla="*/ 8 w 32"/>
                <a:gd name="T57" fmla="*/ 8 h 16"/>
                <a:gd name="T58" fmla="*/ 8 w 32"/>
                <a:gd name="T59" fmla="*/ 8 h 16"/>
                <a:gd name="T60" fmla="*/ 8 w 32"/>
                <a:gd name="T61" fmla="*/ 8 h 16"/>
                <a:gd name="T62" fmla="*/ 8 w 32"/>
                <a:gd name="T63" fmla="*/ 8 h 16"/>
                <a:gd name="T64" fmla="*/ 8 w 32"/>
                <a:gd name="T65" fmla="*/ 8 h 16"/>
                <a:gd name="T66" fmla="*/ 8 w 32"/>
                <a:gd name="T67" fmla="*/ 8 h 16"/>
                <a:gd name="T68" fmla="*/ 8 w 32"/>
                <a:gd name="T69" fmla="*/ 8 h 16"/>
                <a:gd name="T70" fmla="*/ 8 w 32"/>
                <a:gd name="T71" fmla="*/ 8 h 16"/>
                <a:gd name="T72" fmla="*/ 16 w 32"/>
                <a:gd name="T73" fmla="*/ 16 h 16"/>
                <a:gd name="T74" fmla="*/ 16 w 32"/>
                <a:gd name="T75" fmla="*/ 16 h 16"/>
                <a:gd name="T76" fmla="*/ 16 w 32"/>
                <a:gd name="T77" fmla="*/ 16 h 16"/>
                <a:gd name="T78" fmla="*/ 16 w 32"/>
                <a:gd name="T79" fmla="*/ 16 h 16"/>
                <a:gd name="T80" fmla="*/ 16 w 32"/>
                <a:gd name="T81" fmla="*/ 16 h 16"/>
                <a:gd name="T82" fmla="*/ 32 w 32"/>
                <a:gd name="T83" fmla="*/ 16 h 16"/>
                <a:gd name="T84" fmla="*/ 32 w 32"/>
                <a:gd name="T85" fmla="*/ 16 h 16"/>
                <a:gd name="T86" fmla="*/ 32 w 32"/>
                <a:gd name="T87" fmla="*/ 16 h 16"/>
                <a:gd name="T88" fmla="*/ 32 w 32"/>
                <a:gd name="T89" fmla="*/ 16 h 16"/>
                <a:gd name="T90" fmla="*/ 0 w 32"/>
                <a:gd name="T91" fmla="*/ 16 h 1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2"/>
                <a:gd name="T139" fmla="*/ 0 h 16"/>
                <a:gd name="T140" fmla="*/ 32 w 32"/>
                <a:gd name="T141" fmla="*/ 16 h 1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2" h="16">
                  <a:moveTo>
                    <a:pt x="0" y="16"/>
                  </a:moveTo>
                  <a:lnTo>
                    <a:pt x="0" y="16"/>
                  </a:lnTo>
                  <a:lnTo>
                    <a:pt x="8" y="16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16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16" y="16"/>
                  </a:lnTo>
                  <a:lnTo>
                    <a:pt x="32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70" name="Freeform 364"/>
            <p:cNvSpPr>
              <a:spLocks/>
            </p:cNvSpPr>
            <p:nvPr/>
          </p:nvSpPr>
          <p:spPr bwMode="auto">
            <a:xfrm>
              <a:off x="216" y="1264"/>
              <a:ext cx="32" cy="16"/>
            </a:xfrm>
            <a:custGeom>
              <a:avLst/>
              <a:gdLst>
                <a:gd name="T0" fmla="*/ 0 w 32"/>
                <a:gd name="T1" fmla="*/ 8 h 16"/>
                <a:gd name="T2" fmla="*/ 0 w 32"/>
                <a:gd name="T3" fmla="*/ 8 h 16"/>
                <a:gd name="T4" fmla="*/ 8 w 32"/>
                <a:gd name="T5" fmla="*/ 8 h 16"/>
                <a:gd name="T6" fmla="*/ 8 w 32"/>
                <a:gd name="T7" fmla="*/ 8 h 16"/>
                <a:gd name="T8" fmla="*/ 8 w 32"/>
                <a:gd name="T9" fmla="*/ 0 h 16"/>
                <a:gd name="T10" fmla="*/ 16 w 32"/>
                <a:gd name="T11" fmla="*/ 0 h 16"/>
                <a:gd name="T12" fmla="*/ 16 w 32"/>
                <a:gd name="T13" fmla="*/ 0 h 16"/>
                <a:gd name="T14" fmla="*/ 16 w 32"/>
                <a:gd name="T15" fmla="*/ 8 h 16"/>
                <a:gd name="T16" fmla="*/ 16 w 32"/>
                <a:gd name="T17" fmla="*/ 8 h 16"/>
                <a:gd name="T18" fmla="*/ 8 w 32"/>
                <a:gd name="T19" fmla="*/ 8 h 16"/>
                <a:gd name="T20" fmla="*/ 8 w 32"/>
                <a:gd name="T21" fmla="*/ 8 h 16"/>
                <a:gd name="T22" fmla="*/ 8 w 32"/>
                <a:gd name="T23" fmla="*/ 8 h 16"/>
                <a:gd name="T24" fmla="*/ 8 w 32"/>
                <a:gd name="T25" fmla="*/ 8 h 16"/>
                <a:gd name="T26" fmla="*/ 8 w 32"/>
                <a:gd name="T27" fmla="*/ 8 h 16"/>
                <a:gd name="T28" fmla="*/ 8 w 32"/>
                <a:gd name="T29" fmla="*/ 8 h 16"/>
                <a:gd name="T30" fmla="*/ 8 w 32"/>
                <a:gd name="T31" fmla="*/ 16 h 16"/>
                <a:gd name="T32" fmla="*/ 8 w 32"/>
                <a:gd name="T33" fmla="*/ 16 h 16"/>
                <a:gd name="T34" fmla="*/ 8 w 32"/>
                <a:gd name="T35" fmla="*/ 16 h 16"/>
                <a:gd name="T36" fmla="*/ 16 w 32"/>
                <a:gd name="T37" fmla="*/ 16 h 16"/>
                <a:gd name="T38" fmla="*/ 16 w 32"/>
                <a:gd name="T39" fmla="*/ 16 h 16"/>
                <a:gd name="T40" fmla="*/ 16 w 32"/>
                <a:gd name="T41" fmla="*/ 16 h 16"/>
                <a:gd name="T42" fmla="*/ 24 w 32"/>
                <a:gd name="T43" fmla="*/ 16 h 16"/>
                <a:gd name="T44" fmla="*/ 24 w 32"/>
                <a:gd name="T45" fmla="*/ 16 h 16"/>
                <a:gd name="T46" fmla="*/ 24 w 32"/>
                <a:gd name="T47" fmla="*/ 16 h 16"/>
                <a:gd name="T48" fmla="*/ 24 w 32"/>
                <a:gd name="T49" fmla="*/ 16 h 16"/>
                <a:gd name="T50" fmla="*/ 32 w 32"/>
                <a:gd name="T51" fmla="*/ 8 h 16"/>
                <a:gd name="T52" fmla="*/ 32 w 32"/>
                <a:gd name="T53" fmla="*/ 8 h 16"/>
                <a:gd name="T54" fmla="*/ 24 w 32"/>
                <a:gd name="T55" fmla="*/ 8 h 16"/>
                <a:gd name="T56" fmla="*/ 24 w 32"/>
                <a:gd name="T57" fmla="*/ 8 h 16"/>
                <a:gd name="T58" fmla="*/ 24 w 32"/>
                <a:gd name="T59" fmla="*/ 8 h 16"/>
                <a:gd name="T60" fmla="*/ 24 w 32"/>
                <a:gd name="T61" fmla="*/ 8 h 16"/>
                <a:gd name="T62" fmla="*/ 24 w 32"/>
                <a:gd name="T63" fmla="*/ 8 h 16"/>
                <a:gd name="T64" fmla="*/ 24 w 32"/>
                <a:gd name="T65" fmla="*/ 8 h 16"/>
                <a:gd name="T66" fmla="*/ 24 w 32"/>
                <a:gd name="T67" fmla="*/ 0 h 16"/>
                <a:gd name="T68" fmla="*/ 24 w 32"/>
                <a:gd name="T69" fmla="*/ 0 h 16"/>
                <a:gd name="T70" fmla="*/ 24 w 32"/>
                <a:gd name="T71" fmla="*/ 0 h 16"/>
                <a:gd name="T72" fmla="*/ 32 w 32"/>
                <a:gd name="T73" fmla="*/ 8 h 16"/>
                <a:gd name="T74" fmla="*/ 32 w 32"/>
                <a:gd name="T75" fmla="*/ 8 h 16"/>
                <a:gd name="T76" fmla="*/ 32 w 32"/>
                <a:gd name="T77" fmla="*/ 8 h 16"/>
                <a:gd name="T78" fmla="*/ 32 w 32"/>
                <a:gd name="T79" fmla="*/ 8 h 16"/>
                <a:gd name="T80" fmla="*/ 32 w 32"/>
                <a:gd name="T81" fmla="*/ 8 h 16"/>
                <a:gd name="T82" fmla="*/ 32 w 32"/>
                <a:gd name="T83" fmla="*/ 16 h 16"/>
                <a:gd name="T84" fmla="*/ 32 w 32"/>
                <a:gd name="T85" fmla="*/ 16 h 16"/>
                <a:gd name="T86" fmla="*/ 32 w 32"/>
                <a:gd name="T87" fmla="*/ 16 h 16"/>
                <a:gd name="T88" fmla="*/ 24 w 32"/>
                <a:gd name="T89" fmla="*/ 16 h 16"/>
                <a:gd name="T90" fmla="*/ 16 w 32"/>
                <a:gd name="T91" fmla="*/ 16 h 16"/>
                <a:gd name="T92" fmla="*/ 16 w 32"/>
                <a:gd name="T93" fmla="*/ 16 h 16"/>
                <a:gd name="T94" fmla="*/ 8 w 32"/>
                <a:gd name="T95" fmla="*/ 16 h 16"/>
                <a:gd name="T96" fmla="*/ 8 w 32"/>
                <a:gd name="T97" fmla="*/ 16 h 16"/>
                <a:gd name="T98" fmla="*/ 8 w 32"/>
                <a:gd name="T99" fmla="*/ 16 h 16"/>
                <a:gd name="T100" fmla="*/ 0 w 32"/>
                <a:gd name="T101" fmla="*/ 16 h 16"/>
                <a:gd name="T102" fmla="*/ 0 w 32"/>
                <a:gd name="T103" fmla="*/ 8 h 1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2"/>
                <a:gd name="T157" fmla="*/ 0 h 16"/>
                <a:gd name="T158" fmla="*/ 32 w 32"/>
                <a:gd name="T159" fmla="*/ 16 h 1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2" h="16">
                  <a:moveTo>
                    <a:pt x="0" y="8"/>
                  </a:moveTo>
                  <a:lnTo>
                    <a:pt x="0" y="8"/>
                  </a:lnTo>
                  <a:lnTo>
                    <a:pt x="8" y="8"/>
                  </a:lnTo>
                  <a:lnTo>
                    <a:pt x="8" y="0"/>
                  </a:lnTo>
                  <a:lnTo>
                    <a:pt x="16" y="0"/>
                  </a:lnTo>
                  <a:lnTo>
                    <a:pt x="16" y="8"/>
                  </a:lnTo>
                  <a:lnTo>
                    <a:pt x="8" y="8"/>
                  </a:lnTo>
                  <a:lnTo>
                    <a:pt x="8" y="16"/>
                  </a:lnTo>
                  <a:lnTo>
                    <a:pt x="16" y="16"/>
                  </a:lnTo>
                  <a:lnTo>
                    <a:pt x="24" y="16"/>
                  </a:lnTo>
                  <a:lnTo>
                    <a:pt x="32" y="8"/>
                  </a:lnTo>
                  <a:lnTo>
                    <a:pt x="24" y="8"/>
                  </a:lnTo>
                  <a:lnTo>
                    <a:pt x="24" y="0"/>
                  </a:lnTo>
                  <a:lnTo>
                    <a:pt x="32" y="8"/>
                  </a:lnTo>
                  <a:lnTo>
                    <a:pt x="32" y="16"/>
                  </a:lnTo>
                  <a:lnTo>
                    <a:pt x="24" y="16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71" name="Freeform 365"/>
            <p:cNvSpPr>
              <a:spLocks/>
            </p:cNvSpPr>
            <p:nvPr/>
          </p:nvSpPr>
          <p:spPr bwMode="auto">
            <a:xfrm>
              <a:off x="216" y="1248"/>
              <a:ext cx="40" cy="16"/>
            </a:xfrm>
            <a:custGeom>
              <a:avLst/>
              <a:gdLst>
                <a:gd name="T0" fmla="*/ 0 w 40"/>
                <a:gd name="T1" fmla="*/ 0 h 16"/>
                <a:gd name="T2" fmla="*/ 0 w 40"/>
                <a:gd name="T3" fmla="*/ 0 h 16"/>
                <a:gd name="T4" fmla="*/ 0 w 40"/>
                <a:gd name="T5" fmla="*/ 0 h 16"/>
                <a:gd name="T6" fmla="*/ 8 w 40"/>
                <a:gd name="T7" fmla="*/ 0 h 16"/>
                <a:gd name="T8" fmla="*/ 16 w 40"/>
                <a:gd name="T9" fmla="*/ 0 h 16"/>
                <a:gd name="T10" fmla="*/ 16 w 40"/>
                <a:gd name="T11" fmla="*/ 0 h 16"/>
                <a:gd name="T12" fmla="*/ 24 w 40"/>
                <a:gd name="T13" fmla="*/ 0 h 16"/>
                <a:gd name="T14" fmla="*/ 24 w 40"/>
                <a:gd name="T15" fmla="*/ 8 h 16"/>
                <a:gd name="T16" fmla="*/ 24 w 40"/>
                <a:gd name="T17" fmla="*/ 8 h 16"/>
                <a:gd name="T18" fmla="*/ 40 w 40"/>
                <a:gd name="T19" fmla="*/ 8 h 16"/>
                <a:gd name="T20" fmla="*/ 40 w 40"/>
                <a:gd name="T21" fmla="*/ 8 h 16"/>
                <a:gd name="T22" fmla="*/ 40 w 40"/>
                <a:gd name="T23" fmla="*/ 8 h 16"/>
                <a:gd name="T24" fmla="*/ 40 w 40"/>
                <a:gd name="T25" fmla="*/ 8 h 16"/>
                <a:gd name="T26" fmla="*/ 40 w 40"/>
                <a:gd name="T27" fmla="*/ 16 h 16"/>
                <a:gd name="T28" fmla="*/ 40 w 40"/>
                <a:gd name="T29" fmla="*/ 16 h 16"/>
                <a:gd name="T30" fmla="*/ 40 w 40"/>
                <a:gd name="T31" fmla="*/ 16 h 16"/>
                <a:gd name="T32" fmla="*/ 40 w 40"/>
                <a:gd name="T33" fmla="*/ 16 h 16"/>
                <a:gd name="T34" fmla="*/ 40 w 40"/>
                <a:gd name="T35" fmla="*/ 16 h 16"/>
                <a:gd name="T36" fmla="*/ 40 w 40"/>
                <a:gd name="T37" fmla="*/ 16 h 16"/>
                <a:gd name="T38" fmla="*/ 40 w 40"/>
                <a:gd name="T39" fmla="*/ 16 h 16"/>
                <a:gd name="T40" fmla="*/ 40 w 40"/>
                <a:gd name="T41" fmla="*/ 16 h 16"/>
                <a:gd name="T42" fmla="*/ 40 w 40"/>
                <a:gd name="T43" fmla="*/ 16 h 16"/>
                <a:gd name="T44" fmla="*/ 40 w 40"/>
                <a:gd name="T45" fmla="*/ 16 h 16"/>
                <a:gd name="T46" fmla="*/ 40 w 40"/>
                <a:gd name="T47" fmla="*/ 16 h 16"/>
                <a:gd name="T48" fmla="*/ 40 w 40"/>
                <a:gd name="T49" fmla="*/ 16 h 16"/>
                <a:gd name="T50" fmla="*/ 40 w 40"/>
                <a:gd name="T51" fmla="*/ 16 h 16"/>
                <a:gd name="T52" fmla="*/ 40 w 40"/>
                <a:gd name="T53" fmla="*/ 16 h 16"/>
                <a:gd name="T54" fmla="*/ 40 w 40"/>
                <a:gd name="T55" fmla="*/ 16 h 16"/>
                <a:gd name="T56" fmla="*/ 40 w 40"/>
                <a:gd name="T57" fmla="*/ 16 h 16"/>
                <a:gd name="T58" fmla="*/ 40 w 40"/>
                <a:gd name="T59" fmla="*/ 8 h 16"/>
                <a:gd name="T60" fmla="*/ 40 w 40"/>
                <a:gd name="T61" fmla="*/ 8 h 16"/>
                <a:gd name="T62" fmla="*/ 40 w 40"/>
                <a:gd name="T63" fmla="*/ 8 h 16"/>
                <a:gd name="T64" fmla="*/ 40 w 40"/>
                <a:gd name="T65" fmla="*/ 8 h 16"/>
                <a:gd name="T66" fmla="*/ 40 w 40"/>
                <a:gd name="T67" fmla="*/ 8 h 16"/>
                <a:gd name="T68" fmla="*/ 40 w 40"/>
                <a:gd name="T69" fmla="*/ 8 h 16"/>
                <a:gd name="T70" fmla="*/ 40 w 40"/>
                <a:gd name="T71" fmla="*/ 8 h 16"/>
                <a:gd name="T72" fmla="*/ 32 w 40"/>
                <a:gd name="T73" fmla="*/ 8 h 16"/>
                <a:gd name="T74" fmla="*/ 32 w 40"/>
                <a:gd name="T75" fmla="*/ 8 h 16"/>
                <a:gd name="T76" fmla="*/ 32 w 40"/>
                <a:gd name="T77" fmla="*/ 8 h 16"/>
                <a:gd name="T78" fmla="*/ 32 w 40"/>
                <a:gd name="T79" fmla="*/ 8 h 16"/>
                <a:gd name="T80" fmla="*/ 32 w 40"/>
                <a:gd name="T81" fmla="*/ 8 h 16"/>
                <a:gd name="T82" fmla="*/ 0 w 40"/>
                <a:gd name="T83" fmla="*/ 16 h 16"/>
                <a:gd name="T84" fmla="*/ 0 w 40"/>
                <a:gd name="T85" fmla="*/ 16 h 16"/>
                <a:gd name="T86" fmla="*/ 0 w 40"/>
                <a:gd name="T87" fmla="*/ 16 h 16"/>
                <a:gd name="T88" fmla="*/ 0 w 40"/>
                <a:gd name="T89" fmla="*/ 16 h 16"/>
                <a:gd name="T90" fmla="*/ 24 w 40"/>
                <a:gd name="T91" fmla="*/ 8 h 16"/>
                <a:gd name="T92" fmla="*/ 24 w 40"/>
                <a:gd name="T93" fmla="*/ 8 h 16"/>
                <a:gd name="T94" fmla="*/ 0 w 40"/>
                <a:gd name="T95" fmla="*/ 0 h 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0"/>
                <a:gd name="T145" fmla="*/ 0 h 16"/>
                <a:gd name="T146" fmla="*/ 40 w 40"/>
                <a:gd name="T147" fmla="*/ 16 h 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0" h="16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24" y="8"/>
                  </a:lnTo>
                  <a:lnTo>
                    <a:pt x="40" y="8"/>
                  </a:lnTo>
                  <a:lnTo>
                    <a:pt x="40" y="16"/>
                  </a:lnTo>
                  <a:lnTo>
                    <a:pt x="40" y="8"/>
                  </a:lnTo>
                  <a:lnTo>
                    <a:pt x="32" y="8"/>
                  </a:lnTo>
                  <a:lnTo>
                    <a:pt x="0" y="16"/>
                  </a:lnTo>
                  <a:lnTo>
                    <a:pt x="24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72" name="Freeform 366"/>
            <p:cNvSpPr>
              <a:spLocks/>
            </p:cNvSpPr>
            <p:nvPr/>
          </p:nvSpPr>
          <p:spPr bwMode="auto">
            <a:xfrm>
              <a:off x="208" y="1224"/>
              <a:ext cx="48" cy="8"/>
            </a:xfrm>
            <a:custGeom>
              <a:avLst/>
              <a:gdLst>
                <a:gd name="T0" fmla="*/ 0 w 48"/>
                <a:gd name="T1" fmla="*/ 0 h 8"/>
                <a:gd name="T2" fmla="*/ 8 w 48"/>
                <a:gd name="T3" fmla="*/ 0 h 8"/>
                <a:gd name="T4" fmla="*/ 16 w 48"/>
                <a:gd name="T5" fmla="*/ 0 h 8"/>
                <a:gd name="T6" fmla="*/ 16 w 48"/>
                <a:gd name="T7" fmla="*/ 0 h 8"/>
                <a:gd name="T8" fmla="*/ 16 w 48"/>
                <a:gd name="T9" fmla="*/ 8 h 8"/>
                <a:gd name="T10" fmla="*/ 24 w 48"/>
                <a:gd name="T11" fmla="*/ 8 h 8"/>
                <a:gd name="T12" fmla="*/ 24 w 48"/>
                <a:gd name="T13" fmla="*/ 8 h 8"/>
                <a:gd name="T14" fmla="*/ 32 w 48"/>
                <a:gd name="T15" fmla="*/ 8 h 8"/>
                <a:gd name="T16" fmla="*/ 40 w 48"/>
                <a:gd name="T17" fmla="*/ 0 h 8"/>
                <a:gd name="T18" fmla="*/ 40 w 48"/>
                <a:gd name="T19" fmla="*/ 0 h 8"/>
                <a:gd name="T20" fmla="*/ 48 w 48"/>
                <a:gd name="T21" fmla="*/ 0 h 8"/>
                <a:gd name="T22" fmla="*/ 48 w 48"/>
                <a:gd name="T23" fmla="*/ 0 h 8"/>
                <a:gd name="T24" fmla="*/ 48 w 48"/>
                <a:gd name="T25" fmla="*/ 0 h 8"/>
                <a:gd name="T26" fmla="*/ 48 w 48"/>
                <a:gd name="T27" fmla="*/ 0 h 8"/>
                <a:gd name="T28" fmla="*/ 48 w 48"/>
                <a:gd name="T29" fmla="*/ 0 h 8"/>
                <a:gd name="T30" fmla="*/ 48 w 48"/>
                <a:gd name="T31" fmla="*/ 0 h 8"/>
                <a:gd name="T32" fmla="*/ 40 w 48"/>
                <a:gd name="T33" fmla="*/ 8 h 8"/>
                <a:gd name="T34" fmla="*/ 40 w 48"/>
                <a:gd name="T35" fmla="*/ 8 h 8"/>
                <a:gd name="T36" fmla="*/ 40 w 48"/>
                <a:gd name="T37" fmla="*/ 8 h 8"/>
                <a:gd name="T38" fmla="*/ 40 w 48"/>
                <a:gd name="T39" fmla="*/ 8 h 8"/>
                <a:gd name="T40" fmla="*/ 40 w 48"/>
                <a:gd name="T41" fmla="*/ 8 h 8"/>
                <a:gd name="T42" fmla="*/ 32 w 48"/>
                <a:gd name="T43" fmla="*/ 8 h 8"/>
                <a:gd name="T44" fmla="*/ 32 w 48"/>
                <a:gd name="T45" fmla="*/ 8 h 8"/>
                <a:gd name="T46" fmla="*/ 32 w 48"/>
                <a:gd name="T47" fmla="*/ 8 h 8"/>
                <a:gd name="T48" fmla="*/ 24 w 48"/>
                <a:gd name="T49" fmla="*/ 8 h 8"/>
                <a:gd name="T50" fmla="*/ 24 w 48"/>
                <a:gd name="T51" fmla="*/ 8 h 8"/>
                <a:gd name="T52" fmla="*/ 24 w 48"/>
                <a:gd name="T53" fmla="*/ 8 h 8"/>
                <a:gd name="T54" fmla="*/ 16 w 48"/>
                <a:gd name="T55" fmla="*/ 8 h 8"/>
                <a:gd name="T56" fmla="*/ 8 w 48"/>
                <a:gd name="T57" fmla="*/ 8 h 8"/>
                <a:gd name="T58" fmla="*/ 8 w 48"/>
                <a:gd name="T59" fmla="*/ 8 h 8"/>
                <a:gd name="T60" fmla="*/ 8 w 48"/>
                <a:gd name="T61" fmla="*/ 8 h 8"/>
                <a:gd name="T62" fmla="*/ 0 w 48"/>
                <a:gd name="T63" fmla="*/ 0 h 8"/>
                <a:gd name="T64" fmla="*/ 0 w 48"/>
                <a:gd name="T65" fmla="*/ 0 h 8"/>
                <a:gd name="T66" fmla="*/ 0 w 48"/>
                <a:gd name="T67" fmla="*/ 0 h 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8"/>
                <a:gd name="T103" fmla="*/ 0 h 8"/>
                <a:gd name="T104" fmla="*/ 48 w 48"/>
                <a:gd name="T105" fmla="*/ 8 h 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8" h="8">
                  <a:moveTo>
                    <a:pt x="0" y="0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16" y="8"/>
                  </a:lnTo>
                  <a:lnTo>
                    <a:pt x="24" y="8"/>
                  </a:lnTo>
                  <a:lnTo>
                    <a:pt x="32" y="8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40" y="8"/>
                  </a:lnTo>
                  <a:lnTo>
                    <a:pt x="32" y="8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8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73" name="Freeform 367"/>
            <p:cNvSpPr>
              <a:spLocks/>
            </p:cNvSpPr>
            <p:nvPr/>
          </p:nvSpPr>
          <p:spPr bwMode="auto">
            <a:xfrm>
              <a:off x="208" y="1200"/>
              <a:ext cx="40" cy="16"/>
            </a:xfrm>
            <a:custGeom>
              <a:avLst/>
              <a:gdLst>
                <a:gd name="T0" fmla="*/ 0 w 40"/>
                <a:gd name="T1" fmla="*/ 16 h 16"/>
                <a:gd name="T2" fmla="*/ 0 w 40"/>
                <a:gd name="T3" fmla="*/ 16 h 16"/>
                <a:gd name="T4" fmla="*/ 0 w 40"/>
                <a:gd name="T5" fmla="*/ 16 h 16"/>
                <a:gd name="T6" fmla="*/ 16 w 40"/>
                <a:gd name="T7" fmla="*/ 16 h 16"/>
                <a:gd name="T8" fmla="*/ 16 w 40"/>
                <a:gd name="T9" fmla="*/ 16 h 16"/>
                <a:gd name="T10" fmla="*/ 16 w 40"/>
                <a:gd name="T11" fmla="*/ 0 h 16"/>
                <a:gd name="T12" fmla="*/ 16 w 40"/>
                <a:gd name="T13" fmla="*/ 0 h 16"/>
                <a:gd name="T14" fmla="*/ 0 w 40"/>
                <a:gd name="T15" fmla="*/ 0 h 16"/>
                <a:gd name="T16" fmla="*/ 0 w 40"/>
                <a:gd name="T17" fmla="*/ 0 h 16"/>
                <a:gd name="T18" fmla="*/ 0 w 40"/>
                <a:gd name="T19" fmla="*/ 0 h 16"/>
                <a:gd name="T20" fmla="*/ 0 w 40"/>
                <a:gd name="T21" fmla="*/ 0 h 16"/>
                <a:gd name="T22" fmla="*/ 40 w 40"/>
                <a:gd name="T23" fmla="*/ 0 h 16"/>
                <a:gd name="T24" fmla="*/ 40 w 40"/>
                <a:gd name="T25" fmla="*/ 0 h 16"/>
                <a:gd name="T26" fmla="*/ 40 w 40"/>
                <a:gd name="T27" fmla="*/ 0 h 16"/>
                <a:gd name="T28" fmla="*/ 40 w 40"/>
                <a:gd name="T29" fmla="*/ 0 h 16"/>
                <a:gd name="T30" fmla="*/ 24 w 40"/>
                <a:gd name="T31" fmla="*/ 0 h 16"/>
                <a:gd name="T32" fmla="*/ 24 w 40"/>
                <a:gd name="T33" fmla="*/ 0 h 16"/>
                <a:gd name="T34" fmla="*/ 24 w 40"/>
                <a:gd name="T35" fmla="*/ 16 h 16"/>
                <a:gd name="T36" fmla="*/ 24 w 40"/>
                <a:gd name="T37" fmla="*/ 16 h 16"/>
                <a:gd name="T38" fmla="*/ 40 w 40"/>
                <a:gd name="T39" fmla="*/ 16 h 16"/>
                <a:gd name="T40" fmla="*/ 40 w 40"/>
                <a:gd name="T41" fmla="*/ 16 h 16"/>
                <a:gd name="T42" fmla="*/ 40 w 40"/>
                <a:gd name="T43" fmla="*/ 16 h 16"/>
                <a:gd name="T44" fmla="*/ 40 w 40"/>
                <a:gd name="T45" fmla="*/ 16 h 16"/>
                <a:gd name="T46" fmla="*/ 0 w 40"/>
                <a:gd name="T47" fmla="*/ 16 h 1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0"/>
                <a:gd name="T73" fmla="*/ 0 h 16"/>
                <a:gd name="T74" fmla="*/ 40 w 40"/>
                <a:gd name="T75" fmla="*/ 16 h 1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0" h="16">
                  <a:moveTo>
                    <a:pt x="0" y="16"/>
                  </a:moveTo>
                  <a:lnTo>
                    <a:pt x="0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0" y="0"/>
                  </a:lnTo>
                  <a:lnTo>
                    <a:pt x="40" y="0"/>
                  </a:lnTo>
                  <a:lnTo>
                    <a:pt x="24" y="0"/>
                  </a:lnTo>
                  <a:lnTo>
                    <a:pt x="24" y="16"/>
                  </a:lnTo>
                  <a:lnTo>
                    <a:pt x="4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74" name="Freeform 368"/>
            <p:cNvSpPr>
              <a:spLocks/>
            </p:cNvSpPr>
            <p:nvPr/>
          </p:nvSpPr>
          <p:spPr bwMode="auto">
            <a:xfrm>
              <a:off x="216" y="1176"/>
              <a:ext cx="32" cy="16"/>
            </a:xfrm>
            <a:custGeom>
              <a:avLst/>
              <a:gdLst>
                <a:gd name="T0" fmla="*/ 24 w 32"/>
                <a:gd name="T1" fmla="*/ 16 h 16"/>
                <a:gd name="T2" fmla="*/ 8 w 32"/>
                <a:gd name="T3" fmla="*/ 8 h 16"/>
                <a:gd name="T4" fmla="*/ 8 w 32"/>
                <a:gd name="T5" fmla="*/ 8 h 16"/>
                <a:gd name="T6" fmla="*/ 8 w 32"/>
                <a:gd name="T7" fmla="*/ 16 h 16"/>
                <a:gd name="T8" fmla="*/ 8 w 32"/>
                <a:gd name="T9" fmla="*/ 16 h 16"/>
                <a:gd name="T10" fmla="*/ 0 w 32"/>
                <a:gd name="T11" fmla="*/ 16 h 16"/>
                <a:gd name="T12" fmla="*/ 0 w 32"/>
                <a:gd name="T13" fmla="*/ 16 h 16"/>
                <a:gd name="T14" fmla="*/ 0 w 32"/>
                <a:gd name="T15" fmla="*/ 0 h 16"/>
                <a:gd name="T16" fmla="*/ 0 w 32"/>
                <a:gd name="T17" fmla="*/ 0 h 16"/>
                <a:gd name="T18" fmla="*/ 8 w 32"/>
                <a:gd name="T19" fmla="*/ 0 h 16"/>
                <a:gd name="T20" fmla="*/ 8 w 32"/>
                <a:gd name="T21" fmla="*/ 0 h 16"/>
                <a:gd name="T22" fmla="*/ 24 w 32"/>
                <a:gd name="T23" fmla="*/ 8 h 16"/>
                <a:gd name="T24" fmla="*/ 24 w 32"/>
                <a:gd name="T25" fmla="*/ 8 h 16"/>
                <a:gd name="T26" fmla="*/ 24 w 32"/>
                <a:gd name="T27" fmla="*/ 0 h 16"/>
                <a:gd name="T28" fmla="*/ 24 w 32"/>
                <a:gd name="T29" fmla="*/ 0 h 16"/>
                <a:gd name="T30" fmla="*/ 32 w 32"/>
                <a:gd name="T31" fmla="*/ 0 h 16"/>
                <a:gd name="T32" fmla="*/ 32 w 32"/>
                <a:gd name="T33" fmla="*/ 0 h 16"/>
                <a:gd name="T34" fmla="*/ 32 w 32"/>
                <a:gd name="T35" fmla="*/ 16 h 16"/>
                <a:gd name="T36" fmla="*/ 32 w 32"/>
                <a:gd name="T37" fmla="*/ 16 h 16"/>
                <a:gd name="T38" fmla="*/ 24 w 32"/>
                <a:gd name="T39" fmla="*/ 16 h 1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"/>
                <a:gd name="T61" fmla="*/ 0 h 16"/>
                <a:gd name="T62" fmla="*/ 32 w 32"/>
                <a:gd name="T63" fmla="*/ 16 h 1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" h="16">
                  <a:moveTo>
                    <a:pt x="24" y="16"/>
                  </a:moveTo>
                  <a:lnTo>
                    <a:pt x="8" y="8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8" y="0"/>
                  </a:lnTo>
                  <a:lnTo>
                    <a:pt x="24" y="8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32" y="16"/>
                  </a:lnTo>
                  <a:lnTo>
                    <a:pt x="24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75" name="Freeform 369"/>
            <p:cNvSpPr>
              <a:spLocks/>
            </p:cNvSpPr>
            <p:nvPr/>
          </p:nvSpPr>
          <p:spPr bwMode="auto">
            <a:xfrm>
              <a:off x="208" y="1160"/>
              <a:ext cx="48" cy="16"/>
            </a:xfrm>
            <a:custGeom>
              <a:avLst/>
              <a:gdLst>
                <a:gd name="T0" fmla="*/ 48 w 48"/>
                <a:gd name="T1" fmla="*/ 16 h 16"/>
                <a:gd name="T2" fmla="*/ 40 w 48"/>
                <a:gd name="T3" fmla="*/ 8 h 16"/>
                <a:gd name="T4" fmla="*/ 40 w 48"/>
                <a:gd name="T5" fmla="*/ 8 h 16"/>
                <a:gd name="T6" fmla="*/ 40 w 48"/>
                <a:gd name="T7" fmla="*/ 8 h 16"/>
                <a:gd name="T8" fmla="*/ 32 w 48"/>
                <a:gd name="T9" fmla="*/ 8 h 16"/>
                <a:gd name="T10" fmla="*/ 24 w 48"/>
                <a:gd name="T11" fmla="*/ 8 h 16"/>
                <a:gd name="T12" fmla="*/ 24 w 48"/>
                <a:gd name="T13" fmla="*/ 8 h 16"/>
                <a:gd name="T14" fmla="*/ 16 w 48"/>
                <a:gd name="T15" fmla="*/ 8 h 16"/>
                <a:gd name="T16" fmla="*/ 8 w 48"/>
                <a:gd name="T17" fmla="*/ 8 h 16"/>
                <a:gd name="T18" fmla="*/ 8 w 48"/>
                <a:gd name="T19" fmla="*/ 8 h 16"/>
                <a:gd name="T20" fmla="*/ 8 w 48"/>
                <a:gd name="T21" fmla="*/ 8 h 16"/>
                <a:gd name="T22" fmla="*/ 0 w 48"/>
                <a:gd name="T23" fmla="*/ 16 h 16"/>
                <a:gd name="T24" fmla="*/ 0 w 48"/>
                <a:gd name="T25" fmla="*/ 16 h 16"/>
                <a:gd name="T26" fmla="*/ 0 w 48"/>
                <a:gd name="T27" fmla="*/ 8 h 16"/>
                <a:gd name="T28" fmla="*/ 0 w 48"/>
                <a:gd name="T29" fmla="*/ 8 h 16"/>
                <a:gd name="T30" fmla="*/ 8 w 48"/>
                <a:gd name="T31" fmla="*/ 8 h 16"/>
                <a:gd name="T32" fmla="*/ 8 w 48"/>
                <a:gd name="T33" fmla="*/ 8 h 16"/>
                <a:gd name="T34" fmla="*/ 8 w 48"/>
                <a:gd name="T35" fmla="*/ 8 h 16"/>
                <a:gd name="T36" fmla="*/ 8 w 48"/>
                <a:gd name="T37" fmla="*/ 8 h 16"/>
                <a:gd name="T38" fmla="*/ 16 w 48"/>
                <a:gd name="T39" fmla="*/ 8 h 16"/>
                <a:gd name="T40" fmla="*/ 16 w 48"/>
                <a:gd name="T41" fmla="*/ 8 h 16"/>
                <a:gd name="T42" fmla="*/ 16 w 48"/>
                <a:gd name="T43" fmla="*/ 8 h 16"/>
                <a:gd name="T44" fmla="*/ 16 w 48"/>
                <a:gd name="T45" fmla="*/ 8 h 16"/>
                <a:gd name="T46" fmla="*/ 16 w 48"/>
                <a:gd name="T47" fmla="*/ 8 h 16"/>
                <a:gd name="T48" fmla="*/ 24 w 48"/>
                <a:gd name="T49" fmla="*/ 0 h 16"/>
                <a:gd name="T50" fmla="*/ 24 w 48"/>
                <a:gd name="T51" fmla="*/ 0 h 16"/>
                <a:gd name="T52" fmla="*/ 24 w 48"/>
                <a:gd name="T53" fmla="*/ 0 h 16"/>
                <a:gd name="T54" fmla="*/ 32 w 48"/>
                <a:gd name="T55" fmla="*/ 8 h 16"/>
                <a:gd name="T56" fmla="*/ 40 w 48"/>
                <a:gd name="T57" fmla="*/ 8 h 16"/>
                <a:gd name="T58" fmla="*/ 40 w 48"/>
                <a:gd name="T59" fmla="*/ 8 h 16"/>
                <a:gd name="T60" fmla="*/ 40 w 48"/>
                <a:gd name="T61" fmla="*/ 8 h 16"/>
                <a:gd name="T62" fmla="*/ 48 w 48"/>
                <a:gd name="T63" fmla="*/ 8 h 16"/>
                <a:gd name="T64" fmla="*/ 48 w 48"/>
                <a:gd name="T65" fmla="*/ 8 h 16"/>
                <a:gd name="T66" fmla="*/ 48 w 48"/>
                <a:gd name="T67" fmla="*/ 16 h 1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8"/>
                <a:gd name="T103" fmla="*/ 0 h 16"/>
                <a:gd name="T104" fmla="*/ 48 w 48"/>
                <a:gd name="T105" fmla="*/ 16 h 1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8" h="16">
                  <a:moveTo>
                    <a:pt x="48" y="16"/>
                  </a:moveTo>
                  <a:lnTo>
                    <a:pt x="40" y="8"/>
                  </a:lnTo>
                  <a:lnTo>
                    <a:pt x="32" y="8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8" y="8"/>
                  </a:lnTo>
                  <a:lnTo>
                    <a:pt x="0" y="16"/>
                  </a:lnTo>
                  <a:lnTo>
                    <a:pt x="0" y="8"/>
                  </a:lnTo>
                  <a:lnTo>
                    <a:pt x="8" y="8"/>
                  </a:lnTo>
                  <a:lnTo>
                    <a:pt x="16" y="8"/>
                  </a:lnTo>
                  <a:lnTo>
                    <a:pt x="24" y="0"/>
                  </a:lnTo>
                  <a:lnTo>
                    <a:pt x="32" y="8"/>
                  </a:lnTo>
                  <a:lnTo>
                    <a:pt x="40" y="8"/>
                  </a:lnTo>
                  <a:lnTo>
                    <a:pt x="48" y="8"/>
                  </a:lnTo>
                  <a:lnTo>
                    <a:pt x="48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76" name="Rectangle 370"/>
            <p:cNvSpPr>
              <a:spLocks noChangeArrowheads="1"/>
            </p:cNvSpPr>
            <p:nvPr/>
          </p:nvSpPr>
          <p:spPr bwMode="auto">
            <a:xfrm>
              <a:off x="1500" y="2045"/>
              <a:ext cx="3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T</a:t>
              </a:r>
              <a:endParaRPr lang="en-US"/>
            </a:p>
          </p:txBody>
        </p:sp>
        <p:sp>
          <p:nvSpPr>
            <p:cNvPr id="70077" name="Rectangle 371"/>
            <p:cNvSpPr>
              <a:spLocks noChangeArrowheads="1"/>
            </p:cNvSpPr>
            <p:nvPr/>
          </p:nvSpPr>
          <p:spPr bwMode="auto">
            <a:xfrm>
              <a:off x="1532" y="2045"/>
              <a:ext cx="12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i</a:t>
              </a:r>
              <a:endParaRPr lang="en-US"/>
            </a:p>
          </p:txBody>
        </p:sp>
        <p:sp>
          <p:nvSpPr>
            <p:cNvPr id="70078" name="Rectangle 372"/>
            <p:cNvSpPr>
              <a:spLocks noChangeArrowheads="1"/>
            </p:cNvSpPr>
            <p:nvPr/>
          </p:nvSpPr>
          <p:spPr bwMode="auto">
            <a:xfrm>
              <a:off x="1540" y="2045"/>
              <a:ext cx="47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m</a:t>
              </a:r>
              <a:endParaRPr lang="en-US"/>
            </a:p>
          </p:txBody>
        </p:sp>
        <p:sp>
          <p:nvSpPr>
            <p:cNvPr id="70079" name="Rectangle 373"/>
            <p:cNvSpPr>
              <a:spLocks noChangeArrowheads="1"/>
            </p:cNvSpPr>
            <p:nvPr/>
          </p:nvSpPr>
          <p:spPr bwMode="auto">
            <a:xfrm>
              <a:off x="1588" y="2045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e</a:t>
              </a:r>
              <a:endParaRPr lang="en-US"/>
            </a:p>
          </p:txBody>
        </p:sp>
        <p:sp>
          <p:nvSpPr>
            <p:cNvPr id="70080" name="Rectangle 374"/>
            <p:cNvSpPr>
              <a:spLocks noChangeArrowheads="1"/>
            </p:cNvSpPr>
            <p:nvPr/>
          </p:nvSpPr>
          <p:spPr bwMode="auto">
            <a:xfrm>
              <a:off x="1500" y="2085"/>
              <a:ext cx="1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(</a:t>
              </a:r>
              <a:endParaRPr lang="en-US"/>
            </a:p>
          </p:txBody>
        </p:sp>
        <p:sp>
          <p:nvSpPr>
            <p:cNvPr id="70081" name="Rectangle 375"/>
            <p:cNvSpPr>
              <a:spLocks noChangeArrowheads="1"/>
            </p:cNvSpPr>
            <p:nvPr/>
          </p:nvSpPr>
          <p:spPr bwMode="auto">
            <a:xfrm>
              <a:off x="1516" y="2085"/>
              <a:ext cx="47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m</a:t>
              </a:r>
              <a:endParaRPr lang="en-US"/>
            </a:p>
          </p:txBody>
        </p:sp>
        <p:sp>
          <p:nvSpPr>
            <p:cNvPr id="70082" name="Rectangle 376"/>
            <p:cNvSpPr>
              <a:spLocks noChangeArrowheads="1"/>
            </p:cNvSpPr>
            <p:nvPr/>
          </p:nvSpPr>
          <p:spPr bwMode="auto">
            <a:xfrm>
              <a:off x="1564" y="2085"/>
              <a:ext cx="2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s</a:t>
              </a:r>
              <a:endParaRPr lang="en-US"/>
            </a:p>
          </p:txBody>
        </p:sp>
        <p:sp>
          <p:nvSpPr>
            <p:cNvPr id="70083" name="Rectangle 377"/>
            <p:cNvSpPr>
              <a:spLocks noChangeArrowheads="1"/>
            </p:cNvSpPr>
            <p:nvPr/>
          </p:nvSpPr>
          <p:spPr bwMode="auto">
            <a:xfrm>
              <a:off x="1588" y="2085"/>
              <a:ext cx="1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)</a:t>
              </a:r>
              <a:endParaRPr lang="en-US"/>
            </a:p>
          </p:txBody>
        </p:sp>
        <p:sp>
          <p:nvSpPr>
            <p:cNvPr id="70084" name="Line 378"/>
            <p:cNvSpPr>
              <a:spLocks noChangeShapeType="1"/>
            </p:cNvSpPr>
            <p:nvPr/>
          </p:nvSpPr>
          <p:spPr bwMode="auto">
            <a:xfrm>
              <a:off x="416" y="1984"/>
              <a:ext cx="239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85" name="Line 379"/>
            <p:cNvSpPr>
              <a:spLocks noChangeShapeType="1"/>
            </p:cNvSpPr>
            <p:nvPr/>
          </p:nvSpPr>
          <p:spPr bwMode="auto">
            <a:xfrm>
              <a:off x="416" y="616"/>
              <a:ext cx="239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86" name="Line 380"/>
            <p:cNvSpPr>
              <a:spLocks noChangeShapeType="1"/>
            </p:cNvSpPr>
            <p:nvPr/>
          </p:nvSpPr>
          <p:spPr bwMode="auto">
            <a:xfrm flipV="1">
              <a:off x="416" y="616"/>
              <a:ext cx="1" cy="13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87" name="Line 381"/>
            <p:cNvSpPr>
              <a:spLocks noChangeShapeType="1"/>
            </p:cNvSpPr>
            <p:nvPr/>
          </p:nvSpPr>
          <p:spPr bwMode="auto">
            <a:xfrm flipV="1">
              <a:off x="2808" y="616"/>
              <a:ext cx="1" cy="13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88" name="Line 382"/>
            <p:cNvSpPr>
              <a:spLocks noChangeShapeType="1"/>
            </p:cNvSpPr>
            <p:nvPr/>
          </p:nvSpPr>
          <p:spPr bwMode="auto">
            <a:xfrm>
              <a:off x="416" y="1984"/>
              <a:ext cx="239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89" name="Line 383"/>
            <p:cNvSpPr>
              <a:spLocks noChangeShapeType="1"/>
            </p:cNvSpPr>
            <p:nvPr/>
          </p:nvSpPr>
          <p:spPr bwMode="auto">
            <a:xfrm flipV="1">
              <a:off x="416" y="616"/>
              <a:ext cx="1" cy="13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90" name="Line 384"/>
            <p:cNvSpPr>
              <a:spLocks noChangeShapeType="1"/>
            </p:cNvSpPr>
            <p:nvPr/>
          </p:nvSpPr>
          <p:spPr bwMode="auto">
            <a:xfrm flipV="1">
              <a:off x="640" y="19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91" name="Rectangle 385"/>
            <p:cNvSpPr>
              <a:spLocks noChangeArrowheads="1"/>
            </p:cNvSpPr>
            <p:nvPr/>
          </p:nvSpPr>
          <p:spPr bwMode="auto">
            <a:xfrm>
              <a:off x="604" y="2005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1</a:t>
              </a:r>
              <a:endParaRPr lang="en-US"/>
            </a:p>
          </p:txBody>
        </p:sp>
        <p:sp>
          <p:nvSpPr>
            <p:cNvPr id="70092" name="Rectangle 386"/>
            <p:cNvSpPr>
              <a:spLocks noChangeArrowheads="1"/>
            </p:cNvSpPr>
            <p:nvPr/>
          </p:nvSpPr>
          <p:spPr bwMode="auto">
            <a:xfrm>
              <a:off x="636" y="2005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70093" name="Rectangle 387"/>
            <p:cNvSpPr>
              <a:spLocks noChangeArrowheads="1"/>
            </p:cNvSpPr>
            <p:nvPr/>
          </p:nvSpPr>
          <p:spPr bwMode="auto">
            <a:xfrm>
              <a:off x="660" y="2005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70094" name="Line 388"/>
            <p:cNvSpPr>
              <a:spLocks noChangeShapeType="1"/>
            </p:cNvSpPr>
            <p:nvPr/>
          </p:nvSpPr>
          <p:spPr bwMode="auto">
            <a:xfrm>
              <a:off x="640" y="616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95" name="Line 389"/>
            <p:cNvSpPr>
              <a:spLocks noChangeShapeType="1"/>
            </p:cNvSpPr>
            <p:nvPr/>
          </p:nvSpPr>
          <p:spPr bwMode="auto">
            <a:xfrm flipV="1">
              <a:off x="872" y="19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96" name="Rectangle 390"/>
            <p:cNvSpPr>
              <a:spLocks noChangeArrowheads="1"/>
            </p:cNvSpPr>
            <p:nvPr/>
          </p:nvSpPr>
          <p:spPr bwMode="auto">
            <a:xfrm>
              <a:off x="836" y="2005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2</a:t>
              </a:r>
              <a:endParaRPr lang="en-US"/>
            </a:p>
          </p:txBody>
        </p:sp>
        <p:sp>
          <p:nvSpPr>
            <p:cNvPr id="70097" name="Rectangle 391"/>
            <p:cNvSpPr>
              <a:spLocks noChangeArrowheads="1"/>
            </p:cNvSpPr>
            <p:nvPr/>
          </p:nvSpPr>
          <p:spPr bwMode="auto">
            <a:xfrm>
              <a:off x="868" y="2005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70098" name="Rectangle 392"/>
            <p:cNvSpPr>
              <a:spLocks noChangeArrowheads="1"/>
            </p:cNvSpPr>
            <p:nvPr/>
          </p:nvSpPr>
          <p:spPr bwMode="auto">
            <a:xfrm>
              <a:off x="892" y="2005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70099" name="Line 393"/>
            <p:cNvSpPr>
              <a:spLocks noChangeShapeType="1"/>
            </p:cNvSpPr>
            <p:nvPr/>
          </p:nvSpPr>
          <p:spPr bwMode="auto">
            <a:xfrm>
              <a:off x="872" y="616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100" name="Line 394"/>
            <p:cNvSpPr>
              <a:spLocks noChangeShapeType="1"/>
            </p:cNvSpPr>
            <p:nvPr/>
          </p:nvSpPr>
          <p:spPr bwMode="auto">
            <a:xfrm flipV="1">
              <a:off x="1112" y="19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101" name="Rectangle 395"/>
            <p:cNvSpPr>
              <a:spLocks noChangeArrowheads="1"/>
            </p:cNvSpPr>
            <p:nvPr/>
          </p:nvSpPr>
          <p:spPr bwMode="auto">
            <a:xfrm>
              <a:off x="1068" y="2005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3</a:t>
              </a:r>
              <a:endParaRPr lang="en-US"/>
            </a:p>
          </p:txBody>
        </p:sp>
        <p:sp>
          <p:nvSpPr>
            <p:cNvPr id="70102" name="Rectangle 396"/>
            <p:cNvSpPr>
              <a:spLocks noChangeArrowheads="1"/>
            </p:cNvSpPr>
            <p:nvPr/>
          </p:nvSpPr>
          <p:spPr bwMode="auto">
            <a:xfrm>
              <a:off x="1100" y="2005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70103" name="Rectangle 397"/>
            <p:cNvSpPr>
              <a:spLocks noChangeArrowheads="1"/>
            </p:cNvSpPr>
            <p:nvPr/>
          </p:nvSpPr>
          <p:spPr bwMode="auto">
            <a:xfrm>
              <a:off x="1068" y="2037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70104" name="Line 398"/>
            <p:cNvSpPr>
              <a:spLocks noChangeShapeType="1"/>
            </p:cNvSpPr>
            <p:nvPr/>
          </p:nvSpPr>
          <p:spPr bwMode="auto">
            <a:xfrm>
              <a:off x="1112" y="616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105" name="Line 399"/>
            <p:cNvSpPr>
              <a:spLocks noChangeShapeType="1"/>
            </p:cNvSpPr>
            <p:nvPr/>
          </p:nvSpPr>
          <p:spPr bwMode="auto">
            <a:xfrm flipV="1">
              <a:off x="1336" y="19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106" name="Rectangle 400"/>
            <p:cNvSpPr>
              <a:spLocks noChangeArrowheads="1"/>
            </p:cNvSpPr>
            <p:nvPr/>
          </p:nvSpPr>
          <p:spPr bwMode="auto">
            <a:xfrm>
              <a:off x="1300" y="2005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4</a:t>
              </a:r>
              <a:endParaRPr lang="en-US"/>
            </a:p>
          </p:txBody>
        </p:sp>
        <p:sp>
          <p:nvSpPr>
            <p:cNvPr id="70107" name="Rectangle 401"/>
            <p:cNvSpPr>
              <a:spLocks noChangeArrowheads="1"/>
            </p:cNvSpPr>
            <p:nvPr/>
          </p:nvSpPr>
          <p:spPr bwMode="auto">
            <a:xfrm>
              <a:off x="1332" y="2005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  <p:sp>
          <p:nvSpPr>
            <p:cNvPr id="70108" name="Rectangle 402"/>
            <p:cNvSpPr>
              <a:spLocks noChangeArrowheads="1"/>
            </p:cNvSpPr>
            <p:nvPr/>
          </p:nvSpPr>
          <p:spPr bwMode="auto">
            <a:xfrm>
              <a:off x="1300" y="2037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0</a:t>
              </a:r>
              <a:endParaRPr lang="en-US"/>
            </a:p>
          </p:txBody>
        </p:sp>
      </p:grpSp>
      <p:sp>
        <p:nvSpPr>
          <p:cNvPr id="69835" name="Line 403"/>
          <p:cNvSpPr>
            <a:spLocks noChangeShapeType="1"/>
          </p:cNvSpPr>
          <p:nvPr/>
        </p:nvSpPr>
        <p:spPr bwMode="auto">
          <a:xfrm>
            <a:off x="2120900" y="9779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36" name="Line 404"/>
          <p:cNvSpPr>
            <a:spLocks noChangeShapeType="1"/>
          </p:cNvSpPr>
          <p:nvPr/>
        </p:nvSpPr>
        <p:spPr bwMode="auto">
          <a:xfrm flipV="1">
            <a:off x="2501900" y="31242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37" name="Rectangle 405"/>
          <p:cNvSpPr>
            <a:spLocks noChangeArrowheads="1"/>
          </p:cNvSpPr>
          <p:nvPr/>
        </p:nvSpPr>
        <p:spPr bwMode="auto">
          <a:xfrm>
            <a:off x="2444750" y="31829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5</a:t>
            </a:r>
            <a:endParaRPr lang="en-US"/>
          </a:p>
        </p:txBody>
      </p:sp>
      <p:sp>
        <p:nvSpPr>
          <p:cNvPr id="69838" name="Rectangle 406"/>
          <p:cNvSpPr>
            <a:spLocks noChangeArrowheads="1"/>
          </p:cNvSpPr>
          <p:nvPr/>
        </p:nvSpPr>
        <p:spPr bwMode="auto">
          <a:xfrm>
            <a:off x="2482850" y="31829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39" name="Rectangle 407"/>
          <p:cNvSpPr>
            <a:spLocks noChangeArrowheads="1"/>
          </p:cNvSpPr>
          <p:nvPr/>
        </p:nvSpPr>
        <p:spPr bwMode="auto">
          <a:xfrm>
            <a:off x="2533650" y="31829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40" name="Line 408"/>
          <p:cNvSpPr>
            <a:spLocks noChangeShapeType="1"/>
          </p:cNvSpPr>
          <p:nvPr/>
        </p:nvSpPr>
        <p:spPr bwMode="auto">
          <a:xfrm>
            <a:off x="2501900" y="9779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41" name="Line 409"/>
          <p:cNvSpPr>
            <a:spLocks noChangeShapeType="1"/>
          </p:cNvSpPr>
          <p:nvPr/>
        </p:nvSpPr>
        <p:spPr bwMode="auto">
          <a:xfrm flipV="1">
            <a:off x="2870200" y="31242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42" name="Rectangle 410"/>
          <p:cNvSpPr>
            <a:spLocks noChangeArrowheads="1"/>
          </p:cNvSpPr>
          <p:nvPr/>
        </p:nvSpPr>
        <p:spPr bwMode="auto">
          <a:xfrm>
            <a:off x="2813050" y="31829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6</a:t>
            </a:r>
            <a:endParaRPr lang="en-US"/>
          </a:p>
        </p:txBody>
      </p:sp>
      <p:sp>
        <p:nvSpPr>
          <p:cNvPr id="69843" name="Rectangle 411"/>
          <p:cNvSpPr>
            <a:spLocks noChangeArrowheads="1"/>
          </p:cNvSpPr>
          <p:nvPr/>
        </p:nvSpPr>
        <p:spPr bwMode="auto">
          <a:xfrm>
            <a:off x="2863850" y="31829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44" name="Rectangle 412"/>
          <p:cNvSpPr>
            <a:spLocks noChangeArrowheads="1"/>
          </p:cNvSpPr>
          <p:nvPr/>
        </p:nvSpPr>
        <p:spPr bwMode="auto">
          <a:xfrm>
            <a:off x="2813050" y="32337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45" name="Line 413"/>
          <p:cNvSpPr>
            <a:spLocks noChangeShapeType="1"/>
          </p:cNvSpPr>
          <p:nvPr/>
        </p:nvSpPr>
        <p:spPr bwMode="auto">
          <a:xfrm>
            <a:off x="2870200" y="9779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46" name="Line 414"/>
          <p:cNvSpPr>
            <a:spLocks noChangeShapeType="1"/>
          </p:cNvSpPr>
          <p:nvPr/>
        </p:nvSpPr>
        <p:spPr bwMode="auto">
          <a:xfrm flipV="1">
            <a:off x="3238500" y="31242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47" name="Rectangle 415"/>
          <p:cNvSpPr>
            <a:spLocks noChangeArrowheads="1"/>
          </p:cNvSpPr>
          <p:nvPr/>
        </p:nvSpPr>
        <p:spPr bwMode="auto">
          <a:xfrm>
            <a:off x="3181350" y="31829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7</a:t>
            </a:r>
            <a:endParaRPr lang="en-US"/>
          </a:p>
        </p:txBody>
      </p:sp>
      <p:sp>
        <p:nvSpPr>
          <p:cNvPr id="69848" name="Rectangle 416"/>
          <p:cNvSpPr>
            <a:spLocks noChangeArrowheads="1"/>
          </p:cNvSpPr>
          <p:nvPr/>
        </p:nvSpPr>
        <p:spPr bwMode="auto">
          <a:xfrm>
            <a:off x="3232150" y="31829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49" name="Rectangle 417"/>
          <p:cNvSpPr>
            <a:spLocks noChangeArrowheads="1"/>
          </p:cNvSpPr>
          <p:nvPr/>
        </p:nvSpPr>
        <p:spPr bwMode="auto">
          <a:xfrm>
            <a:off x="3181350" y="32337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50" name="Line 418"/>
          <p:cNvSpPr>
            <a:spLocks noChangeShapeType="1"/>
          </p:cNvSpPr>
          <p:nvPr/>
        </p:nvSpPr>
        <p:spPr bwMode="auto">
          <a:xfrm>
            <a:off x="3238500" y="9779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51" name="Line 419"/>
          <p:cNvSpPr>
            <a:spLocks noChangeShapeType="1"/>
          </p:cNvSpPr>
          <p:nvPr/>
        </p:nvSpPr>
        <p:spPr bwMode="auto">
          <a:xfrm flipV="1">
            <a:off x="3619500" y="31242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52" name="Rectangle 420"/>
          <p:cNvSpPr>
            <a:spLocks noChangeArrowheads="1"/>
          </p:cNvSpPr>
          <p:nvPr/>
        </p:nvSpPr>
        <p:spPr bwMode="auto">
          <a:xfrm>
            <a:off x="3562350" y="31829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8</a:t>
            </a:r>
            <a:endParaRPr lang="en-US"/>
          </a:p>
        </p:txBody>
      </p:sp>
      <p:sp>
        <p:nvSpPr>
          <p:cNvPr id="69853" name="Rectangle 421"/>
          <p:cNvSpPr>
            <a:spLocks noChangeArrowheads="1"/>
          </p:cNvSpPr>
          <p:nvPr/>
        </p:nvSpPr>
        <p:spPr bwMode="auto">
          <a:xfrm>
            <a:off x="3600450" y="31829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54" name="Rectangle 422"/>
          <p:cNvSpPr>
            <a:spLocks noChangeArrowheads="1"/>
          </p:cNvSpPr>
          <p:nvPr/>
        </p:nvSpPr>
        <p:spPr bwMode="auto">
          <a:xfrm>
            <a:off x="3651250" y="31829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55" name="Line 423"/>
          <p:cNvSpPr>
            <a:spLocks noChangeShapeType="1"/>
          </p:cNvSpPr>
          <p:nvPr/>
        </p:nvSpPr>
        <p:spPr bwMode="auto">
          <a:xfrm>
            <a:off x="3619500" y="9779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56" name="Line 424"/>
          <p:cNvSpPr>
            <a:spLocks noChangeShapeType="1"/>
          </p:cNvSpPr>
          <p:nvPr/>
        </p:nvSpPr>
        <p:spPr bwMode="auto">
          <a:xfrm flipV="1">
            <a:off x="3987800" y="31242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57" name="Rectangle 425"/>
          <p:cNvSpPr>
            <a:spLocks noChangeArrowheads="1"/>
          </p:cNvSpPr>
          <p:nvPr/>
        </p:nvSpPr>
        <p:spPr bwMode="auto">
          <a:xfrm>
            <a:off x="3930650" y="31829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9</a:t>
            </a:r>
            <a:endParaRPr lang="en-US"/>
          </a:p>
        </p:txBody>
      </p:sp>
      <p:sp>
        <p:nvSpPr>
          <p:cNvPr id="69858" name="Rectangle 426"/>
          <p:cNvSpPr>
            <a:spLocks noChangeArrowheads="1"/>
          </p:cNvSpPr>
          <p:nvPr/>
        </p:nvSpPr>
        <p:spPr bwMode="auto">
          <a:xfrm>
            <a:off x="3968750" y="31829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59" name="Rectangle 427"/>
          <p:cNvSpPr>
            <a:spLocks noChangeArrowheads="1"/>
          </p:cNvSpPr>
          <p:nvPr/>
        </p:nvSpPr>
        <p:spPr bwMode="auto">
          <a:xfrm>
            <a:off x="3930650" y="32337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60" name="Line 428"/>
          <p:cNvSpPr>
            <a:spLocks noChangeShapeType="1"/>
          </p:cNvSpPr>
          <p:nvPr/>
        </p:nvSpPr>
        <p:spPr bwMode="auto">
          <a:xfrm>
            <a:off x="3987800" y="9779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61" name="Line 429"/>
          <p:cNvSpPr>
            <a:spLocks noChangeShapeType="1"/>
          </p:cNvSpPr>
          <p:nvPr/>
        </p:nvSpPr>
        <p:spPr bwMode="auto">
          <a:xfrm flipV="1">
            <a:off x="4356100" y="31242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62" name="Rectangle 430"/>
          <p:cNvSpPr>
            <a:spLocks noChangeArrowheads="1"/>
          </p:cNvSpPr>
          <p:nvPr/>
        </p:nvSpPr>
        <p:spPr bwMode="auto">
          <a:xfrm>
            <a:off x="4273550" y="31829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1</a:t>
            </a:r>
            <a:endParaRPr lang="en-US"/>
          </a:p>
        </p:txBody>
      </p:sp>
      <p:sp>
        <p:nvSpPr>
          <p:cNvPr id="69863" name="Rectangle 431"/>
          <p:cNvSpPr>
            <a:spLocks noChangeArrowheads="1"/>
          </p:cNvSpPr>
          <p:nvPr/>
        </p:nvSpPr>
        <p:spPr bwMode="auto">
          <a:xfrm>
            <a:off x="4324350" y="31829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64" name="Rectangle 432"/>
          <p:cNvSpPr>
            <a:spLocks noChangeArrowheads="1"/>
          </p:cNvSpPr>
          <p:nvPr/>
        </p:nvSpPr>
        <p:spPr bwMode="auto">
          <a:xfrm>
            <a:off x="4362450" y="31829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65" name="Rectangle 433"/>
          <p:cNvSpPr>
            <a:spLocks noChangeArrowheads="1"/>
          </p:cNvSpPr>
          <p:nvPr/>
        </p:nvSpPr>
        <p:spPr bwMode="auto">
          <a:xfrm>
            <a:off x="4413250" y="31829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66" name="Line 434"/>
          <p:cNvSpPr>
            <a:spLocks noChangeShapeType="1"/>
          </p:cNvSpPr>
          <p:nvPr/>
        </p:nvSpPr>
        <p:spPr bwMode="auto">
          <a:xfrm>
            <a:off x="4356100" y="977900"/>
            <a:ext cx="1588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67" name="Line 435"/>
          <p:cNvSpPr>
            <a:spLocks noChangeShapeType="1"/>
          </p:cNvSpPr>
          <p:nvPr/>
        </p:nvSpPr>
        <p:spPr bwMode="auto">
          <a:xfrm>
            <a:off x="660400" y="2959100"/>
            <a:ext cx="38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68" name="Rectangle 436"/>
          <p:cNvSpPr>
            <a:spLocks noChangeArrowheads="1"/>
          </p:cNvSpPr>
          <p:nvPr/>
        </p:nvSpPr>
        <p:spPr bwMode="auto">
          <a:xfrm>
            <a:off x="488950" y="2928938"/>
            <a:ext cx="254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 </a:t>
            </a:r>
            <a:endParaRPr lang="en-US"/>
          </a:p>
        </p:txBody>
      </p:sp>
      <p:sp>
        <p:nvSpPr>
          <p:cNvPr id="69869" name="Rectangle 437"/>
          <p:cNvSpPr>
            <a:spLocks noChangeArrowheads="1"/>
          </p:cNvSpPr>
          <p:nvPr/>
        </p:nvSpPr>
        <p:spPr bwMode="auto">
          <a:xfrm>
            <a:off x="501650" y="29289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1</a:t>
            </a:r>
            <a:endParaRPr lang="en-US"/>
          </a:p>
        </p:txBody>
      </p:sp>
      <p:sp>
        <p:nvSpPr>
          <p:cNvPr id="69870" name="Rectangle 438"/>
          <p:cNvSpPr>
            <a:spLocks noChangeArrowheads="1"/>
          </p:cNvSpPr>
          <p:nvPr/>
        </p:nvSpPr>
        <p:spPr bwMode="auto">
          <a:xfrm>
            <a:off x="552450" y="29289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2</a:t>
            </a:r>
            <a:endParaRPr lang="en-US"/>
          </a:p>
        </p:txBody>
      </p:sp>
      <p:sp>
        <p:nvSpPr>
          <p:cNvPr id="69871" name="Rectangle 439"/>
          <p:cNvSpPr>
            <a:spLocks noChangeArrowheads="1"/>
          </p:cNvSpPr>
          <p:nvPr/>
        </p:nvSpPr>
        <p:spPr bwMode="auto">
          <a:xfrm>
            <a:off x="603250" y="29289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5</a:t>
            </a:r>
            <a:endParaRPr lang="en-US"/>
          </a:p>
        </p:txBody>
      </p:sp>
      <p:sp>
        <p:nvSpPr>
          <p:cNvPr id="69872" name="Line 440"/>
          <p:cNvSpPr>
            <a:spLocks noChangeShapeType="1"/>
          </p:cNvSpPr>
          <p:nvPr/>
        </p:nvSpPr>
        <p:spPr bwMode="auto">
          <a:xfrm flipH="1">
            <a:off x="4432300" y="2959100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73" name="Line 441"/>
          <p:cNvSpPr>
            <a:spLocks noChangeShapeType="1"/>
          </p:cNvSpPr>
          <p:nvPr/>
        </p:nvSpPr>
        <p:spPr bwMode="auto">
          <a:xfrm>
            <a:off x="660400" y="2552700"/>
            <a:ext cx="38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74" name="Rectangle 442"/>
          <p:cNvSpPr>
            <a:spLocks noChangeArrowheads="1"/>
          </p:cNvSpPr>
          <p:nvPr/>
        </p:nvSpPr>
        <p:spPr bwMode="auto">
          <a:xfrm>
            <a:off x="488950" y="2509838"/>
            <a:ext cx="254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 </a:t>
            </a:r>
            <a:endParaRPr lang="en-US"/>
          </a:p>
        </p:txBody>
      </p:sp>
      <p:sp>
        <p:nvSpPr>
          <p:cNvPr id="69875" name="Rectangle 443"/>
          <p:cNvSpPr>
            <a:spLocks noChangeArrowheads="1"/>
          </p:cNvSpPr>
          <p:nvPr/>
        </p:nvSpPr>
        <p:spPr bwMode="auto">
          <a:xfrm>
            <a:off x="501650" y="25098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2</a:t>
            </a:r>
            <a:endParaRPr lang="en-US"/>
          </a:p>
        </p:txBody>
      </p:sp>
      <p:sp>
        <p:nvSpPr>
          <p:cNvPr id="69876" name="Rectangle 444"/>
          <p:cNvSpPr>
            <a:spLocks noChangeArrowheads="1"/>
          </p:cNvSpPr>
          <p:nvPr/>
        </p:nvSpPr>
        <p:spPr bwMode="auto">
          <a:xfrm>
            <a:off x="552450" y="25098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5</a:t>
            </a:r>
            <a:endParaRPr lang="en-US"/>
          </a:p>
        </p:txBody>
      </p:sp>
      <p:sp>
        <p:nvSpPr>
          <p:cNvPr id="69877" name="Rectangle 445"/>
          <p:cNvSpPr>
            <a:spLocks noChangeArrowheads="1"/>
          </p:cNvSpPr>
          <p:nvPr/>
        </p:nvSpPr>
        <p:spPr bwMode="auto">
          <a:xfrm>
            <a:off x="603250" y="25098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78" name="Line 446"/>
          <p:cNvSpPr>
            <a:spLocks noChangeShapeType="1"/>
          </p:cNvSpPr>
          <p:nvPr/>
        </p:nvSpPr>
        <p:spPr bwMode="auto">
          <a:xfrm flipH="1">
            <a:off x="4432300" y="2552700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79" name="Line 447"/>
          <p:cNvSpPr>
            <a:spLocks noChangeShapeType="1"/>
          </p:cNvSpPr>
          <p:nvPr/>
        </p:nvSpPr>
        <p:spPr bwMode="auto">
          <a:xfrm>
            <a:off x="660400" y="2133600"/>
            <a:ext cx="38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80" name="Rectangle 448"/>
          <p:cNvSpPr>
            <a:spLocks noChangeArrowheads="1"/>
          </p:cNvSpPr>
          <p:nvPr/>
        </p:nvSpPr>
        <p:spPr bwMode="auto">
          <a:xfrm>
            <a:off x="488950" y="2103438"/>
            <a:ext cx="254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 </a:t>
            </a:r>
            <a:endParaRPr lang="en-US"/>
          </a:p>
        </p:txBody>
      </p:sp>
      <p:sp>
        <p:nvSpPr>
          <p:cNvPr id="69881" name="Rectangle 449"/>
          <p:cNvSpPr>
            <a:spLocks noChangeArrowheads="1"/>
          </p:cNvSpPr>
          <p:nvPr/>
        </p:nvSpPr>
        <p:spPr bwMode="auto">
          <a:xfrm>
            <a:off x="501650" y="21034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5</a:t>
            </a:r>
            <a:endParaRPr lang="en-US"/>
          </a:p>
        </p:txBody>
      </p:sp>
      <p:sp>
        <p:nvSpPr>
          <p:cNvPr id="69882" name="Rectangle 450"/>
          <p:cNvSpPr>
            <a:spLocks noChangeArrowheads="1"/>
          </p:cNvSpPr>
          <p:nvPr/>
        </p:nvSpPr>
        <p:spPr bwMode="auto">
          <a:xfrm>
            <a:off x="552450" y="21034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83" name="Rectangle 451"/>
          <p:cNvSpPr>
            <a:spLocks noChangeArrowheads="1"/>
          </p:cNvSpPr>
          <p:nvPr/>
        </p:nvSpPr>
        <p:spPr bwMode="auto">
          <a:xfrm>
            <a:off x="603250" y="21034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84" name="Line 452"/>
          <p:cNvSpPr>
            <a:spLocks noChangeShapeType="1"/>
          </p:cNvSpPr>
          <p:nvPr/>
        </p:nvSpPr>
        <p:spPr bwMode="auto">
          <a:xfrm flipH="1">
            <a:off x="4432300" y="2133600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85" name="Line 453"/>
          <p:cNvSpPr>
            <a:spLocks noChangeShapeType="1"/>
          </p:cNvSpPr>
          <p:nvPr/>
        </p:nvSpPr>
        <p:spPr bwMode="auto">
          <a:xfrm>
            <a:off x="660400" y="1727200"/>
            <a:ext cx="38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86" name="Rectangle 454"/>
          <p:cNvSpPr>
            <a:spLocks noChangeArrowheads="1"/>
          </p:cNvSpPr>
          <p:nvPr/>
        </p:nvSpPr>
        <p:spPr bwMode="auto">
          <a:xfrm>
            <a:off x="450850" y="16970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1</a:t>
            </a:r>
            <a:endParaRPr lang="en-US"/>
          </a:p>
        </p:txBody>
      </p:sp>
      <p:sp>
        <p:nvSpPr>
          <p:cNvPr id="69887" name="Rectangle 455"/>
          <p:cNvSpPr>
            <a:spLocks noChangeArrowheads="1"/>
          </p:cNvSpPr>
          <p:nvPr/>
        </p:nvSpPr>
        <p:spPr bwMode="auto">
          <a:xfrm>
            <a:off x="501650" y="16970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88" name="Rectangle 456"/>
          <p:cNvSpPr>
            <a:spLocks noChangeArrowheads="1"/>
          </p:cNvSpPr>
          <p:nvPr/>
        </p:nvSpPr>
        <p:spPr bwMode="auto">
          <a:xfrm>
            <a:off x="552450" y="16970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89" name="Rectangle 457"/>
          <p:cNvSpPr>
            <a:spLocks noChangeArrowheads="1"/>
          </p:cNvSpPr>
          <p:nvPr/>
        </p:nvSpPr>
        <p:spPr bwMode="auto">
          <a:xfrm>
            <a:off x="590550" y="16970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90" name="Line 458"/>
          <p:cNvSpPr>
            <a:spLocks noChangeShapeType="1"/>
          </p:cNvSpPr>
          <p:nvPr/>
        </p:nvSpPr>
        <p:spPr bwMode="auto">
          <a:xfrm flipH="1">
            <a:off x="4432300" y="1727200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91" name="Line 459"/>
          <p:cNvSpPr>
            <a:spLocks noChangeShapeType="1"/>
          </p:cNvSpPr>
          <p:nvPr/>
        </p:nvSpPr>
        <p:spPr bwMode="auto">
          <a:xfrm>
            <a:off x="660400" y="1320800"/>
            <a:ext cx="38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92" name="Rectangle 460"/>
          <p:cNvSpPr>
            <a:spLocks noChangeArrowheads="1"/>
          </p:cNvSpPr>
          <p:nvPr/>
        </p:nvSpPr>
        <p:spPr bwMode="auto">
          <a:xfrm>
            <a:off x="450850" y="12906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2</a:t>
            </a:r>
            <a:endParaRPr lang="en-US"/>
          </a:p>
        </p:txBody>
      </p:sp>
      <p:sp>
        <p:nvSpPr>
          <p:cNvPr id="69893" name="Rectangle 461"/>
          <p:cNvSpPr>
            <a:spLocks noChangeArrowheads="1"/>
          </p:cNvSpPr>
          <p:nvPr/>
        </p:nvSpPr>
        <p:spPr bwMode="auto">
          <a:xfrm>
            <a:off x="501650" y="12906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94" name="Rectangle 462"/>
          <p:cNvSpPr>
            <a:spLocks noChangeArrowheads="1"/>
          </p:cNvSpPr>
          <p:nvPr/>
        </p:nvSpPr>
        <p:spPr bwMode="auto">
          <a:xfrm>
            <a:off x="552450" y="12906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95" name="Rectangle 463"/>
          <p:cNvSpPr>
            <a:spLocks noChangeArrowheads="1"/>
          </p:cNvSpPr>
          <p:nvPr/>
        </p:nvSpPr>
        <p:spPr bwMode="auto">
          <a:xfrm>
            <a:off x="590550" y="129063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69896" name="Line 464"/>
          <p:cNvSpPr>
            <a:spLocks noChangeShapeType="1"/>
          </p:cNvSpPr>
          <p:nvPr/>
        </p:nvSpPr>
        <p:spPr bwMode="auto">
          <a:xfrm flipH="1">
            <a:off x="4432300" y="1320800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97" name="Line 465"/>
          <p:cNvSpPr>
            <a:spLocks noChangeShapeType="1"/>
          </p:cNvSpPr>
          <p:nvPr/>
        </p:nvSpPr>
        <p:spPr bwMode="auto">
          <a:xfrm>
            <a:off x="660400" y="977900"/>
            <a:ext cx="37973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98" name="Line 466"/>
          <p:cNvSpPr>
            <a:spLocks noChangeShapeType="1"/>
          </p:cNvSpPr>
          <p:nvPr/>
        </p:nvSpPr>
        <p:spPr bwMode="auto">
          <a:xfrm>
            <a:off x="660400" y="3149600"/>
            <a:ext cx="37973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899" name="Line 467"/>
          <p:cNvSpPr>
            <a:spLocks noChangeShapeType="1"/>
          </p:cNvSpPr>
          <p:nvPr/>
        </p:nvSpPr>
        <p:spPr bwMode="auto">
          <a:xfrm flipV="1">
            <a:off x="660400" y="977900"/>
            <a:ext cx="1588" cy="2171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900" name="Line 468"/>
          <p:cNvSpPr>
            <a:spLocks noChangeShapeType="1"/>
          </p:cNvSpPr>
          <p:nvPr/>
        </p:nvSpPr>
        <p:spPr bwMode="auto">
          <a:xfrm flipV="1">
            <a:off x="4457700" y="977900"/>
            <a:ext cx="1588" cy="2171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901" name="Rectangle 469"/>
          <p:cNvSpPr>
            <a:spLocks noChangeArrowheads="1"/>
          </p:cNvSpPr>
          <p:nvPr/>
        </p:nvSpPr>
        <p:spPr bwMode="auto">
          <a:xfrm>
            <a:off x="2139950" y="717550"/>
            <a:ext cx="749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F1A17"/>
                </a:solidFill>
              </a:rPr>
              <a:t>Normal</a:t>
            </a:r>
            <a:endParaRPr lang="en-US"/>
          </a:p>
        </p:txBody>
      </p:sp>
      <p:sp>
        <p:nvSpPr>
          <p:cNvPr id="69902" name="Rectangle 470"/>
          <p:cNvSpPr>
            <a:spLocks noChangeArrowheads="1"/>
          </p:cNvSpPr>
          <p:nvPr/>
        </p:nvSpPr>
        <p:spPr bwMode="auto">
          <a:xfrm>
            <a:off x="1454150" y="3365500"/>
            <a:ext cx="20256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F1A17"/>
                </a:solidFill>
              </a:rPr>
              <a:t>Temporally smeared</a:t>
            </a:r>
            <a:endParaRPr lang="en-US"/>
          </a:p>
        </p:txBody>
      </p:sp>
      <p:sp>
        <p:nvSpPr>
          <p:cNvPr id="69903" name="Rectangle 471"/>
          <p:cNvSpPr>
            <a:spLocks noChangeArrowheads="1"/>
          </p:cNvSpPr>
          <p:nvPr/>
        </p:nvSpPr>
        <p:spPr bwMode="auto">
          <a:xfrm>
            <a:off x="5861050" y="717550"/>
            <a:ext cx="1873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F1A17"/>
                </a:solidFill>
              </a:rPr>
              <a:t>Spectrally smeared</a:t>
            </a:r>
            <a:endParaRPr lang="en-US"/>
          </a:p>
        </p:txBody>
      </p:sp>
      <p:sp>
        <p:nvSpPr>
          <p:cNvPr id="69904" name="Rectangle 472"/>
          <p:cNvSpPr>
            <a:spLocks noChangeArrowheads="1"/>
          </p:cNvSpPr>
          <p:nvPr/>
        </p:nvSpPr>
        <p:spPr bwMode="auto">
          <a:xfrm>
            <a:off x="5772150" y="3397250"/>
            <a:ext cx="2216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F1A17"/>
                </a:solidFill>
              </a:rPr>
              <a:t>Temporally sharpened</a:t>
            </a:r>
            <a:endParaRPr lang="en-US"/>
          </a:p>
        </p:txBody>
      </p:sp>
      <p:pic>
        <p:nvPicPr>
          <p:cNvPr id="325081" name="F55C6DE0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410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082" name="95812957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410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083" name="F4472728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43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084" name="E7F43DE7.WAV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743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0586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5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" fill="hold"/>
                                        <p:tgtEl>
                                          <p:spTgt spid="3250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508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508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5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0" fill="hold"/>
                                        <p:tgtEl>
                                          <p:spTgt spid="3250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508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508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5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23" fill="hold"/>
                                        <p:tgtEl>
                                          <p:spTgt spid="3250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5083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508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5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23" fill="hold"/>
                                        <p:tgtEl>
                                          <p:spTgt spid="3250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5084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508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/>
          <a:stretch>
            <a:fillRect/>
          </a:stretch>
        </p:blipFill>
        <p:spPr bwMode="auto">
          <a:xfrm>
            <a:off x="2209800" y="723900"/>
            <a:ext cx="53340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59" name="BB73A60B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51054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60" name="E7F43DE7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12954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61" name="43B52DFA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3124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381000" y="4495800"/>
            <a:ext cx="16002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="1">
                <a:latin typeface="Comic Sans MS" charset="0"/>
              </a:rPr>
              <a:t>Morph </a:t>
            </a:r>
          </a:p>
          <a:p>
            <a:r>
              <a:rPr lang="en-US" sz="3200" b="1">
                <a:latin typeface="Comic Sans MS" charset="0"/>
              </a:rPr>
              <a:t>Voices</a:t>
            </a:r>
            <a:endParaRPr lang="en-US" sz="2400"/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304800" y="1271588"/>
            <a:ext cx="1646238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1" i="1"/>
              <a:t>Envelopes</a:t>
            </a:r>
          </a:p>
          <a:p>
            <a:r>
              <a:rPr lang="en-US" sz="1600" b="1" i="1"/>
              <a:t>(wide bandwidths</a:t>
            </a:r>
          </a:p>
          <a:p>
            <a:r>
              <a:rPr lang="en-US" sz="1600" b="1" i="1"/>
              <a:t>- low scales)</a:t>
            </a:r>
            <a:endParaRPr lang="en-US"/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304800" y="3100388"/>
            <a:ext cx="18732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1" i="1"/>
              <a:t>Fine structure</a:t>
            </a:r>
          </a:p>
          <a:p>
            <a:r>
              <a:rPr lang="en-US" sz="1600" b="1" i="1"/>
              <a:t>(narrow bandwidths</a:t>
            </a:r>
          </a:p>
          <a:p>
            <a:r>
              <a:rPr lang="en-US" sz="1600" b="1" i="1"/>
              <a:t>- high scales)</a:t>
            </a:r>
            <a:endParaRPr lang="en-US"/>
          </a:p>
        </p:txBody>
      </p:sp>
      <p:sp>
        <p:nvSpPr>
          <p:cNvPr id="72713" name="Rectangle 9"/>
          <p:cNvSpPr>
            <a:spLocks noChangeArrowheads="1"/>
          </p:cNvSpPr>
          <p:nvPr/>
        </p:nvSpPr>
        <p:spPr bwMode="auto">
          <a:xfrm>
            <a:off x="865188" y="2236788"/>
            <a:ext cx="314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+</a:t>
            </a:r>
            <a:endParaRPr lang="en-US"/>
          </a:p>
        </p:txBody>
      </p:sp>
      <p:sp>
        <p:nvSpPr>
          <p:cNvPr id="72714" name="Rectangle 10"/>
          <p:cNvSpPr>
            <a:spLocks noChangeArrowheads="1"/>
          </p:cNvSpPr>
          <p:nvPr/>
        </p:nvSpPr>
        <p:spPr bwMode="auto">
          <a:xfrm>
            <a:off x="586806" y="152400"/>
            <a:ext cx="80999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Different types of information are carried </a:t>
            </a:r>
            <a:r>
              <a:rPr lang="en-US" sz="2400" b="1" dirty="0" smtClean="0">
                <a:solidFill>
                  <a:srgbClr val="FF0000"/>
                </a:solidFill>
              </a:rPr>
              <a:t>by </a:t>
            </a:r>
            <a:r>
              <a:rPr lang="en-US" sz="2400" b="1" dirty="0">
                <a:solidFill>
                  <a:srgbClr val="FF0000"/>
                </a:solidFill>
              </a:rPr>
              <a:t>different scales</a:t>
            </a:r>
          </a:p>
        </p:txBody>
      </p:sp>
    </p:spTree>
    <p:extLst>
      <p:ext uri="{BB962C8B-B14F-4D97-AF65-F5344CB8AC3E}">
        <p14:creationId xmlns:p14="http://schemas.microsoft.com/office/powerpoint/2010/main" val="4277085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66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" fill="hold"/>
                                        <p:tgtEl>
                                          <p:spTgt spid="3266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65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665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66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3" fill="hold"/>
                                        <p:tgtEl>
                                          <p:spTgt spid="3266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660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666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66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00" fill="hold"/>
                                        <p:tgtEl>
                                          <p:spTgt spid="3266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661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666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68"/>
          <p:cNvSpPr>
            <a:spLocks noChangeArrowheads="1"/>
          </p:cNvSpPr>
          <p:nvPr/>
        </p:nvSpPr>
        <p:spPr bwMode="auto">
          <a:xfrm>
            <a:off x="3270250" y="3806825"/>
            <a:ext cx="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/>
          </a:p>
        </p:txBody>
      </p:sp>
      <p:grpSp>
        <p:nvGrpSpPr>
          <p:cNvPr id="5122" name="Group 434"/>
          <p:cNvGrpSpPr>
            <a:grpSpLocks/>
          </p:cNvGrpSpPr>
          <p:nvPr/>
        </p:nvGrpSpPr>
        <p:grpSpPr bwMode="auto">
          <a:xfrm>
            <a:off x="990600" y="304800"/>
            <a:ext cx="4495800" cy="5942013"/>
            <a:chOff x="720" y="192"/>
            <a:chExt cx="2832" cy="3743"/>
          </a:xfrm>
        </p:grpSpPr>
        <p:grpSp>
          <p:nvGrpSpPr>
            <p:cNvPr id="5293" name="Group 427"/>
            <p:cNvGrpSpPr>
              <a:grpSpLocks/>
            </p:cNvGrpSpPr>
            <p:nvPr/>
          </p:nvGrpSpPr>
          <p:grpSpPr bwMode="auto">
            <a:xfrm>
              <a:off x="720" y="192"/>
              <a:ext cx="2200" cy="3743"/>
              <a:chOff x="3264" y="201"/>
              <a:chExt cx="2200" cy="3743"/>
            </a:xfrm>
          </p:grpSpPr>
          <p:sp>
            <p:nvSpPr>
              <p:cNvPr id="5298" name="Freeform 368"/>
              <p:cNvSpPr>
                <a:spLocks/>
              </p:cNvSpPr>
              <p:nvPr/>
            </p:nvSpPr>
            <p:spPr bwMode="auto">
              <a:xfrm>
                <a:off x="4968" y="960"/>
                <a:ext cx="88" cy="64"/>
              </a:xfrm>
              <a:custGeom>
                <a:avLst/>
                <a:gdLst>
                  <a:gd name="T0" fmla="*/ 0 w 88"/>
                  <a:gd name="T1" fmla="*/ 0 h 64"/>
                  <a:gd name="T2" fmla="*/ 16 w 88"/>
                  <a:gd name="T3" fmla="*/ 0 h 64"/>
                  <a:gd name="T4" fmla="*/ 24 w 88"/>
                  <a:gd name="T5" fmla="*/ 0 h 64"/>
                  <a:gd name="T6" fmla="*/ 24 w 88"/>
                  <a:gd name="T7" fmla="*/ 16 h 64"/>
                  <a:gd name="T8" fmla="*/ 40 w 88"/>
                  <a:gd name="T9" fmla="*/ 48 h 64"/>
                  <a:gd name="T10" fmla="*/ 56 w 88"/>
                  <a:gd name="T11" fmla="*/ 16 h 64"/>
                  <a:gd name="T12" fmla="*/ 64 w 88"/>
                  <a:gd name="T13" fmla="*/ 0 h 64"/>
                  <a:gd name="T14" fmla="*/ 72 w 88"/>
                  <a:gd name="T15" fmla="*/ 0 h 64"/>
                  <a:gd name="T16" fmla="*/ 80 w 88"/>
                  <a:gd name="T17" fmla="*/ 0 h 64"/>
                  <a:gd name="T18" fmla="*/ 88 w 88"/>
                  <a:gd name="T19" fmla="*/ 0 h 64"/>
                  <a:gd name="T20" fmla="*/ 80 w 88"/>
                  <a:gd name="T21" fmla="*/ 0 h 64"/>
                  <a:gd name="T22" fmla="*/ 80 w 88"/>
                  <a:gd name="T23" fmla="*/ 8 h 64"/>
                  <a:gd name="T24" fmla="*/ 80 w 88"/>
                  <a:gd name="T25" fmla="*/ 8 h 64"/>
                  <a:gd name="T26" fmla="*/ 72 w 88"/>
                  <a:gd name="T27" fmla="*/ 8 h 64"/>
                  <a:gd name="T28" fmla="*/ 72 w 88"/>
                  <a:gd name="T29" fmla="*/ 24 h 64"/>
                  <a:gd name="T30" fmla="*/ 72 w 88"/>
                  <a:gd name="T31" fmla="*/ 40 h 64"/>
                  <a:gd name="T32" fmla="*/ 72 w 88"/>
                  <a:gd name="T33" fmla="*/ 56 h 64"/>
                  <a:gd name="T34" fmla="*/ 80 w 88"/>
                  <a:gd name="T35" fmla="*/ 56 h 64"/>
                  <a:gd name="T36" fmla="*/ 80 w 88"/>
                  <a:gd name="T37" fmla="*/ 56 h 64"/>
                  <a:gd name="T38" fmla="*/ 80 w 88"/>
                  <a:gd name="T39" fmla="*/ 56 h 64"/>
                  <a:gd name="T40" fmla="*/ 88 w 88"/>
                  <a:gd name="T41" fmla="*/ 56 h 64"/>
                  <a:gd name="T42" fmla="*/ 80 w 88"/>
                  <a:gd name="T43" fmla="*/ 64 h 64"/>
                  <a:gd name="T44" fmla="*/ 72 w 88"/>
                  <a:gd name="T45" fmla="*/ 64 h 64"/>
                  <a:gd name="T46" fmla="*/ 56 w 88"/>
                  <a:gd name="T47" fmla="*/ 64 h 64"/>
                  <a:gd name="T48" fmla="*/ 56 w 88"/>
                  <a:gd name="T49" fmla="*/ 56 h 64"/>
                  <a:gd name="T50" fmla="*/ 64 w 88"/>
                  <a:gd name="T51" fmla="*/ 56 h 64"/>
                  <a:gd name="T52" fmla="*/ 64 w 88"/>
                  <a:gd name="T53" fmla="*/ 56 h 64"/>
                  <a:gd name="T54" fmla="*/ 64 w 88"/>
                  <a:gd name="T55" fmla="*/ 56 h 64"/>
                  <a:gd name="T56" fmla="*/ 64 w 88"/>
                  <a:gd name="T57" fmla="*/ 48 h 64"/>
                  <a:gd name="T58" fmla="*/ 64 w 88"/>
                  <a:gd name="T59" fmla="*/ 8 h 64"/>
                  <a:gd name="T60" fmla="*/ 56 w 88"/>
                  <a:gd name="T61" fmla="*/ 40 h 64"/>
                  <a:gd name="T62" fmla="*/ 48 w 88"/>
                  <a:gd name="T63" fmla="*/ 56 h 64"/>
                  <a:gd name="T64" fmla="*/ 48 w 88"/>
                  <a:gd name="T65" fmla="*/ 56 h 64"/>
                  <a:gd name="T66" fmla="*/ 40 w 88"/>
                  <a:gd name="T67" fmla="*/ 64 h 64"/>
                  <a:gd name="T68" fmla="*/ 40 w 88"/>
                  <a:gd name="T69" fmla="*/ 64 h 64"/>
                  <a:gd name="T70" fmla="*/ 40 w 88"/>
                  <a:gd name="T71" fmla="*/ 56 h 64"/>
                  <a:gd name="T72" fmla="*/ 16 w 88"/>
                  <a:gd name="T73" fmla="*/ 8 h 64"/>
                  <a:gd name="T74" fmla="*/ 16 w 88"/>
                  <a:gd name="T75" fmla="*/ 40 h 64"/>
                  <a:gd name="T76" fmla="*/ 16 w 88"/>
                  <a:gd name="T77" fmla="*/ 56 h 64"/>
                  <a:gd name="T78" fmla="*/ 16 w 88"/>
                  <a:gd name="T79" fmla="*/ 56 h 64"/>
                  <a:gd name="T80" fmla="*/ 16 w 88"/>
                  <a:gd name="T81" fmla="*/ 56 h 64"/>
                  <a:gd name="T82" fmla="*/ 24 w 88"/>
                  <a:gd name="T83" fmla="*/ 56 h 64"/>
                  <a:gd name="T84" fmla="*/ 24 w 88"/>
                  <a:gd name="T85" fmla="*/ 56 h 64"/>
                  <a:gd name="T86" fmla="*/ 16 w 88"/>
                  <a:gd name="T87" fmla="*/ 64 h 64"/>
                  <a:gd name="T88" fmla="*/ 0 w 88"/>
                  <a:gd name="T89" fmla="*/ 64 h 64"/>
                  <a:gd name="T90" fmla="*/ 0 w 88"/>
                  <a:gd name="T91" fmla="*/ 56 h 64"/>
                  <a:gd name="T92" fmla="*/ 8 w 88"/>
                  <a:gd name="T93" fmla="*/ 56 h 64"/>
                  <a:gd name="T94" fmla="*/ 8 w 88"/>
                  <a:gd name="T95" fmla="*/ 56 h 64"/>
                  <a:gd name="T96" fmla="*/ 8 w 88"/>
                  <a:gd name="T97" fmla="*/ 56 h 64"/>
                  <a:gd name="T98" fmla="*/ 16 w 88"/>
                  <a:gd name="T99" fmla="*/ 48 h 64"/>
                  <a:gd name="T100" fmla="*/ 16 w 88"/>
                  <a:gd name="T101" fmla="*/ 40 h 64"/>
                  <a:gd name="T102" fmla="*/ 16 w 88"/>
                  <a:gd name="T103" fmla="*/ 16 h 64"/>
                  <a:gd name="T104" fmla="*/ 16 w 88"/>
                  <a:gd name="T105" fmla="*/ 8 h 64"/>
                  <a:gd name="T106" fmla="*/ 8 w 88"/>
                  <a:gd name="T107" fmla="*/ 8 h 64"/>
                  <a:gd name="T108" fmla="*/ 8 w 88"/>
                  <a:gd name="T109" fmla="*/ 0 h 64"/>
                  <a:gd name="T110" fmla="*/ 0 w 88"/>
                  <a:gd name="T111" fmla="*/ 0 h 6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88"/>
                  <a:gd name="T169" fmla="*/ 0 h 64"/>
                  <a:gd name="T170" fmla="*/ 88 w 88"/>
                  <a:gd name="T171" fmla="*/ 64 h 6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88" h="64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24" y="8"/>
                    </a:lnTo>
                    <a:lnTo>
                      <a:pt x="24" y="16"/>
                    </a:lnTo>
                    <a:lnTo>
                      <a:pt x="40" y="48"/>
                    </a:lnTo>
                    <a:lnTo>
                      <a:pt x="56" y="16"/>
                    </a:lnTo>
                    <a:lnTo>
                      <a:pt x="64" y="8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0" y="0"/>
                    </a:lnTo>
                    <a:lnTo>
                      <a:pt x="88" y="0"/>
                    </a:lnTo>
                    <a:lnTo>
                      <a:pt x="80" y="0"/>
                    </a:lnTo>
                    <a:lnTo>
                      <a:pt x="80" y="8"/>
                    </a:lnTo>
                    <a:lnTo>
                      <a:pt x="72" y="8"/>
                    </a:lnTo>
                    <a:lnTo>
                      <a:pt x="72" y="16"/>
                    </a:lnTo>
                    <a:lnTo>
                      <a:pt x="72" y="24"/>
                    </a:lnTo>
                    <a:lnTo>
                      <a:pt x="72" y="40"/>
                    </a:lnTo>
                    <a:lnTo>
                      <a:pt x="72" y="48"/>
                    </a:lnTo>
                    <a:lnTo>
                      <a:pt x="72" y="56"/>
                    </a:lnTo>
                    <a:lnTo>
                      <a:pt x="80" y="56"/>
                    </a:lnTo>
                    <a:lnTo>
                      <a:pt x="88" y="56"/>
                    </a:lnTo>
                    <a:lnTo>
                      <a:pt x="88" y="64"/>
                    </a:lnTo>
                    <a:lnTo>
                      <a:pt x="80" y="64"/>
                    </a:lnTo>
                    <a:lnTo>
                      <a:pt x="72" y="64"/>
                    </a:lnTo>
                    <a:lnTo>
                      <a:pt x="64" y="64"/>
                    </a:lnTo>
                    <a:lnTo>
                      <a:pt x="56" y="64"/>
                    </a:lnTo>
                    <a:lnTo>
                      <a:pt x="56" y="56"/>
                    </a:lnTo>
                    <a:lnTo>
                      <a:pt x="64" y="56"/>
                    </a:lnTo>
                    <a:lnTo>
                      <a:pt x="64" y="48"/>
                    </a:lnTo>
                    <a:lnTo>
                      <a:pt x="64" y="40"/>
                    </a:lnTo>
                    <a:lnTo>
                      <a:pt x="64" y="8"/>
                    </a:lnTo>
                    <a:lnTo>
                      <a:pt x="56" y="40"/>
                    </a:lnTo>
                    <a:lnTo>
                      <a:pt x="48" y="48"/>
                    </a:lnTo>
                    <a:lnTo>
                      <a:pt x="48" y="56"/>
                    </a:lnTo>
                    <a:lnTo>
                      <a:pt x="40" y="64"/>
                    </a:lnTo>
                    <a:lnTo>
                      <a:pt x="40" y="56"/>
                    </a:lnTo>
                    <a:lnTo>
                      <a:pt x="16" y="8"/>
                    </a:lnTo>
                    <a:lnTo>
                      <a:pt x="16" y="40"/>
                    </a:lnTo>
                    <a:lnTo>
                      <a:pt x="16" y="48"/>
                    </a:lnTo>
                    <a:lnTo>
                      <a:pt x="16" y="56"/>
                    </a:lnTo>
                    <a:lnTo>
                      <a:pt x="24" y="56"/>
                    </a:lnTo>
                    <a:lnTo>
                      <a:pt x="24" y="64"/>
                    </a:lnTo>
                    <a:lnTo>
                      <a:pt x="16" y="64"/>
                    </a:lnTo>
                    <a:lnTo>
                      <a:pt x="0" y="64"/>
                    </a:lnTo>
                    <a:lnTo>
                      <a:pt x="0" y="56"/>
                    </a:lnTo>
                    <a:lnTo>
                      <a:pt x="8" y="56"/>
                    </a:lnTo>
                    <a:lnTo>
                      <a:pt x="16" y="48"/>
                    </a:lnTo>
                    <a:lnTo>
                      <a:pt x="16" y="40"/>
                    </a:lnTo>
                    <a:lnTo>
                      <a:pt x="16" y="24"/>
                    </a:lnTo>
                    <a:lnTo>
                      <a:pt x="16" y="16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99" name="Freeform 369"/>
              <p:cNvSpPr>
                <a:spLocks/>
              </p:cNvSpPr>
              <p:nvPr/>
            </p:nvSpPr>
            <p:spPr bwMode="auto">
              <a:xfrm>
                <a:off x="4968" y="960"/>
                <a:ext cx="88" cy="64"/>
              </a:xfrm>
              <a:custGeom>
                <a:avLst/>
                <a:gdLst>
                  <a:gd name="T0" fmla="*/ 0 w 88"/>
                  <a:gd name="T1" fmla="*/ 0 h 64"/>
                  <a:gd name="T2" fmla="*/ 16 w 88"/>
                  <a:gd name="T3" fmla="*/ 0 h 64"/>
                  <a:gd name="T4" fmla="*/ 24 w 88"/>
                  <a:gd name="T5" fmla="*/ 0 h 64"/>
                  <a:gd name="T6" fmla="*/ 24 w 88"/>
                  <a:gd name="T7" fmla="*/ 16 h 64"/>
                  <a:gd name="T8" fmla="*/ 56 w 88"/>
                  <a:gd name="T9" fmla="*/ 16 h 64"/>
                  <a:gd name="T10" fmla="*/ 64 w 88"/>
                  <a:gd name="T11" fmla="*/ 0 h 64"/>
                  <a:gd name="T12" fmla="*/ 72 w 88"/>
                  <a:gd name="T13" fmla="*/ 0 h 64"/>
                  <a:gd name="T14" fmla="*/ 88 w 88"/>
                  <a:gd name="T15" fmla="*/ 0 h 64"/>
                  <a:gd name="T16" fmla="*/ 88 w 88"/>
                  <a:gd name="T17" fmla="*/ 0 h 64"/>
                  <a:gd name="T18" fmla="*/ 80 w 88"/>
                  <a:gd name="T19" fmla="*/ 0 h 64"/>
                  <a:gd name="T20" fmla="*/ 80 w 88"/>
                  <a:gd name="T21" fmla="*/ 8 h 64"/>
                  <a:gd name="T22" fmla="*/ 72 w 88"/>
                  <a:gd name="T23" fmla="*/ 8 h 64"/>
                  <a:gd name="T24" fmla="*/ 72 w 88"/>
                  <a:gd name="T25" fmla="*/ 24 h 64"/>
                  <a:gd name="T26" fmla="*/ 72 w 88"/>
                  <a:gd name="T27" fmla="*/ 48 h 64"/>
                  <a:gd name="T28" fmla="*/ 80 w 88"/>
                  <a:gd name="T29" fmla="*/ 56 h 64"/>
                  <a:gd name="T30" fmla="*/ 80 w 88"/>
                  <a:gd name="T31" fmla="*/ 56 h 64"/>
                  <a:gd name="T32" fmla="*/ 80 w 88"/>
                  <a:gd name="T33" fmla="*/ 56 h 64"/>
                  <a:gd name="T34" fmla="*/ 88 w 88"/>
                  <a:gd name="T35" fmla="*/ 64 h 64"/>
                  <a:gd name="T36" fmla="*/ 72 w 88"/>
                  <a:gd name="T37" fmla="*/ 64 h 64"/>
                  <a:gd name="T38" fmla="*/ 56 w 88"/>
                  <a:gd name="T39" fmla="*/ 64 h 64"/>
                  <a:gd name="T40" fmla="*/ 56 w 88"/>
                  <a:gd name="T41" fmla="*/ 56 h 64"/>
                  <a:gd name="T42" fmla="*/ 64 w 88"/>
                  <a:gd name="T43" fmla="*/ 56 h 64"/>
                  <a:gd name="T44" fmla="*/ 64 w 88"/>
                  <a:gd name="T45" fmla="*/ 56 h 64"/>
                  <a:gd name="T46" fmla="*/ 64 w 88"/>
                  <a:gd name="T47" fmla="*/ 56 h 64"/>
                  <a:gd name="T48" fmla="*/ 64 w 88"/>
                  <a:gd name="T49" fmla="*/ 40 h 64"/>
                  <a:gd name="T50" fmla="*/ 56 w 88"/>
                  <a:gd name="T51" fmla="*/ 40 h 64"/>
                  <a:gd name="T52" fmla="*/ 48 w 88"/>
                  <a:gd name="T53" fmla="*/ 56 h 64"/>
                  <a:gd name="T54" fmla="*/ 40 w 88"/>
                  <a:gd name="T55" fmla="*/ 64 h 64"/>
                  <a:gd name="T56" fmla="*/ 40 w 88"/>
                  <a:gd name="T57" fmla="*/ 64 h 64"/>
                  <a:gd name="T58" fmla="*/ 40 w 88"/>
                  <a:gd name="T59" fmla="*/ 64 h 64"/>
                  <a:gd name="T60" fmla="*/ 16 w 88"/>
                  <a:gd name="T61" fmla="*/ 8 h 64"/>
                  <a:gd name="T62" fmla="*/ 16 w 88"/>
                  <a:gd name="T63" fmla="*/ 40 h 64"/>
                  <a:gd name="T64" fmla="*/ 16 w 88"/>
                  <a:gd name="T65" fmla="*/ 56 h 64"/>
                  <a:gd name="T66" fmla="*/ 16 w 88"/>
                  <a:gd name="T67" fmla="*/ 56 h 64"/>
                  <a:gd name="T68" fmla="*/ 16 w 88"/>
                  <a:gd name="T69" fmla="*/ 56 h 64"/>
                  <a:gd name="T70" fmla="*/ 24 w 88"/>
                  <a:gd name="T71" fmla="*/ 56 h 64"/>
                  <a:gd name="T72" fmla="*/ 16 w 88"/>
                  <a:gd name="T73" fmla="*/ 64 h 64"/>
                  <a:gd name="T74" fmla="*/ 0 w 88"/>
                  <a:gd name="T75" fmla="*/ 64 h 64"/>
                  <a:gd name="T76" fmla="*/ 8 w 88"/>
                  <a:gd name="T77" fmla="*/ 56 h 64"/>
                  <a:gd name="T78" fmla="*/ 8 w 88"/>
                  <a:gd name="T79" fmla="*/ 56 h 64"/>
                  <a:gd name="T80" fmla="*/ 8 w 88"/>
                  <a:gd name="T81" fmla="*/ 56 h 64"/>
                  <a:gd name="T82" fmla="*/ 16 w 88"/>
                  <a:gd name="T83" fmla="*/ 48 h 64"/>
                  <a:gd name="T84" fmla="*/ 16 w 88"/>
                  <a:gd name="T85" fmla="*/ 24 h 64"/>
                  <a:gd name="T86" fmla="*/ 16 w 88"/>
                  <a:gd name="T87" fmla="*/ 8 h 64"/>
                  <a:gd name="T88" fmla="*/ 8 w 88"/>
                  <a:gd name="T89" fmla="*/ 8 h 64"/>
                  <a:gd name="T90" fmla="*/ 8 w 88"/>
                  <a:gd name="T91" fmla="*/ 0 h 64"/>
                  <a:gd name="T92" fmla="*/ 0 w 88"/>
                  <a:gd name="T93" fmla="*/ 0 h 6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88"/>
                  <a:gd name="T142" fmla="*/ 0 h 64"/>
                  <a:gd name="T143" fmla="*/ 88 w 88"/>
                  <a:gd name="T144" fmla="*/ 64 h 6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88" h="64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24" y="8"/>
                    </a:lnTo>
                    <a:lnTo>
                      <a:pt x="24" y="16"/>
                    </a:lnTo>
                    <a:lnTo>
                      <a:pt x="40" y="48"/>
                    </a:lnTo>
                    <a:lnTo>
                      <a:pt x="56" y="16"/>
                    </a:lnTo>
                    <a:lnTo>
                      <a:pt x="64" y="8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0" y="0"/>
                    </a:lnTo>
                    <a:lnTo>
                      <a:pt x="88" y="0"/>
                    </a:lnTo>
                    <a:lnTo>
                      <a:pt x="80" y="0"/>
                    </a:lnTo>
                    <a:lnTo>
                      <a:pt x="80" y="8"/>
                    </a:lnTo>
                    <a:lnTo>
                      <a:pt x="72" y="8"/>
                    </a:lnTo>
                    <a:lnTo>
                      <a:pt x="72" y="16"/>
                    </a:lnTo>
                    <a:lnTo>
                      <a:pt x="72" y="24"/>
                    </a:lnTo>
                    <a:lnTo>
                      <a:pt x="72" y="40"/>
                    </a:lnTo>
                    <a:lnTo>
                      <a:pt x="72" y="48"/>
                    </a:lnTo>
                    <a:lnTo>
                      <a:pt x="72" y="56"/>
                    </a:lnTo>
                    <a:lnTo>
                      <a:pt x="80" y="56"/>
                    </a:lnTo>
                    <a:lnTo>
                      <a:pt x="88" y="56"/>
                    </a:lnTo>
                    <a:lnTo>
                      <a:pt x="88" y="64"/>
                    </a:lnTo>
                    <a:lnTo>
                      <a:pt x="80" y="64"/>
                    </a:lnTo>
                    <a:lnTo>
                      <a:pt x="72" y="64"/>
                    </a:lnTo>
                    <a:lnTo>
                      <a:pt x="64" y="64"/>
                    </a:lnTo>
                    <a:lnTo>
                      <a:pt x="56" y="64"/>
                    </a:lnTo>
                    <a:lnTo>
                      <a:pt x="56" y="56"/>
                    </a:lnTo>
                    <a:lnTo>
                      <a:pt x="64" y="56"/>
                    </a:lnTo>
                    <a:lnTo>
                      <a:pt x="64" y="48"/>
                    </a:lnTo>
                    <a:lnTo>
                      <a:pt x="64" y="40"/>
                    </a:lnTo>
                    <a:lnTo>
                      <a:pt x="64" y="8"/>
                    </a:lnTo>
                    <a:lnTo>
                      <a:pt x="56" y="40"/>
                    </a:lnTo>
                    <a:lnTo>
                      <a:pt x="48" y="48"/>
                    </a:lnTo>
                    <a:lnTo>
                      <a:pt x="48" y="56"/>
                    </a:lnTo>
                    <a:lnTo>
                      <a:pt x="40" y="64"/>
                    </a:lnTo>
                    <a:lnTo>
                      <a:pt x="40" y="56"/>
                    </a:lnTo>
                    <a:lnTo>
                      <a:pt x="16" y="8"/>
                    </a:lnTo>
                    <a:lnTo>
                      <a:pt x="16" y="40"/>
                    </a:lnTo>
                    <a:lnTo>
                      <a:pt x="16" y="48"/>
                    </a:lnTo>
                    <a:lnTo>
                      <a:pt x="16" y="56"/>
                    </a:lnTo>
                    <a:lnTo>
                      <a:pt x="24" y="56"/>
                    </a:lnTo>
                    <a:lnTo>
                      <a:pt x="24" y="64"/>
                    </a:lnTo>
                    <a:lnTo>
                      <a:pt x="16" y="64"/>
                    </a:lnTo>
                    <a:lnTo>
                      <a:pt x="0" y="64"/>
                    </a:lnTo>
                    <a:lnTo>
                      <a:pt x="0" y="56"/>
                    </a:lnTo>
                    <a:lnTo>
                      <a:pt x="8" y="56"/>
                    </a:lnTo>
                    <a:lnTo>
                      <a:pt x="16" y="48"/>
                    </a:lnTo>
                    <a:lnTo>
                      <a:pt x="16" y="40"/>
                    </a:lnTo>
                    <a:lnTo>
                      <a:pt x="16" y="24"/>
                    </a:lnTo>
                    <a:lnTo>
                      <a:pt x="16" y="16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0" name="Freeform 370"/>
              <p:cNvSpPr>
                <a:spLocks/>
              </p:cNvSpPr>
              <p:nvPr/>
            </p:nvSpPr>
            <p:spPr bwMode="auto">
              <a:xfrm>
                <a:off x="5056" y="960"/>
                <a:ext cx="64" cy="64"/>
              </a:xfrm>
              <a:custGeom>
                <a:avLst/>
                <a:gdLst>
                  <a:gd name="T0" fmla="*/ 56 w 64"/>
                  <a:gd name="T1" fmla="*/ 64 h 64"/>
                  <a:gd name="T2" fmla="*/ 48 w 64"/>
                  <a:gd name="T3" fmla="*/ 64 h 64"/>
                  <a:gd name="T4" fmla="*/ 32 w 64"/>
                  <a:gd name="T5" fmla="*/ 64 h 64"/>
                  <a:gd name="T6" fmla="*/ 24 w 64"/>
                  <a:gd name="T7" fmla="*/ 64 h 64"/>
                  <a:gd name="T8" fmla="*/ 16 w 64"/>
                  <a:gd name="T9" fmla="*/ 64 h 64"/>
                  <a:gd name="T10" fmla="*/ 0 w 64"/>
                  <a:gd name="T11" fmla="*/ 48 h 64"/>
                  <a:gd name="T12" fmla="*/ 0 w 64"/>
                  <a:gd name="T13" fmla="*/ 40 h 64"/>
                  <a:gd name="T14" fmla="*/ 0 w 64"/>
                  <a:gd name="T15" fmla="*/ 32 h 64"/>
                  <a:gd name="T16" fmla="*/ 0 w 64"/>
                  <a:gd name="T17" fmla="*/ 16 h 64"/>
                  <a:gd name="T18" fmla="*/ 8 w 64"/>
                  <a:gd name="T19" fmla="*/ 16 h 64"/>
                  <a:gd name="T20" fmla="*/ 8 w 64"/>
                  <a:gd name="T21" fmla="*/ 8 h 64"/>
                  <a:gd name="T22" fmla="*/ 16 w 64"/>
                  <a:gd name="T23" fmla="*/ 0 h 64"/>
                  <a:gd name="T24" fmla="*/ 24 w 64"/>
                  <a:gd name="T25" fmla="*/ 0 h 64"/>
                  <a:gd name="T26" fmla="*/ 40 w 64"/>
                  <a:gd name="T27" fmla="*/ 0 h 64"/>
                  <a:gd name="T28" fmla="*/ 48 w 64"/>
                  <a:gd name="T29" fmla="*/ 0 h 64"/>
                  <a:gd name="T30" fmla="*/ 56 w 64"/>
                  <a:gd name="T31" fmla="*/ 0 h 64"/>
                  <a:gd name="T32" fmla="*/ 56 w 64"/>
                  <a:gd name="T33" fmla="*/ 0 h 64"/>
                  <a:gd name="T34" fmla="*/ 56 w 64"/>
                  <a:gd name="T35" fmla="*/ 8 h 64"/>
                  <a:gd name="T36" fmla="*/ 56 w 64"/>
                  <a:gd name="T37" fmla="*/ 8 h 64"/>
                  <a:gd name="T38" fmla="*/ 56 w 64"/>
                  <a:gd name="T39" fmla="*/ 16 h 64"/>
                  <a:gd name="T40" fmla="*/ 56 w 64"/>
                  <a:gd name="T41" fmla="*/ 16 h 64"/>
                  <a:gd name="T42" fmla="*/ 56 w 64"/>
                  <a:gd name="T43" fmla="*/ 8 h 64"/>
                  <a:gd name="T44" fmla="*/ 56 w 64"/>
                  <a:gd name="T45" fmla="*/ 8 h 64"/>
                  <a:gd name="T46" fmla="*/ 56 w 64"/>
                  <a:gd name="T47" fmla="*/ 8 h 64"/>
                  <a:gd name="T48" fmla="*/ 56 w 64"/>
                  <a:gd name="T49" fmla="*/ 8 h 64"/>
                  <a:gd name="T50" fmla="*/ 48 w 64"/>
                  <a:gd name="T51" fmla="*/ 8 h 64"/>
                  <a:gd name="T52" fmla="*/ 48 w 64"/>
                  <a:gd name="T53" fmla="*/ 0 h 64"/>
                  <a:gd name="T54" fmla="*/ 40 w 64"/>
                  <a:gd name="T55" fmla="*/ 0 h 64"/>
                  <a:gd name="T56" fmla="*/ 32 w 64"/>
                  <a:gd name="T57" fmla="*/ 0 h 64"/>
                  <a:gd name="T58" fmla="*/ 32 w 64"/>
                  <a:gd name="T59" fmla="*/ 0 h 64"/>
                  <a:gd name="T60" fmla="*/ 24 w 64"/>
                  <a:gd name="T61" fmla="*/ 8 h 64"/>
                  <a:gd name="T62" fmla="*/ 16 w 64"/>
                  <a:gd name="T63" fmla="*/ 16 h 64"/>
                  <a:gd name="T64" fmla="*/ 8 w 64"/>
                  <a:gd name="T65" fmla="*/ 24 h 64"/>
                  <a:gd name="T66" fmla="*/ 8 w 64"/>
                  <a:gd name="T67" fmla="*/ 32 h 64"/>
                  <a:gd name="T68" fmla="*/ 16 w 64"/>
                  <a:gd name="T69" fmla="*/ 48 h 64"/>
                  <a:gd name="T70" fmla="*/ 16 w 64"/>
                  <a:gd name="T71" fmla="*/ 56 h 64"/>
                  <a:gd name="T72" fmla="*/ 24 w 64"/>
                  <a:gd name="T73" fmla="*/ 56 h 64"/>
                  <a:gd name="T74" fmla="*/ 40 w 64"/>
                  <a:gd name="T75" fmla="*/ 64 h 64"/>
                  <a:gd name="T76" fmla="*/ 40 w 64"/>
                  <a:gd name="T77" fmla="*/ 56 h 64"/>
                  <a:gd name="T78" fmla="*/ 48 w 64"/>
                  <a:gd name="T79" fmla="*/ 56 h 64"/>
                  <a:gd name="T80" fmla="*/ 48 w 64"/>
                  <a:gd name="T81" fmla="*/ 56 h 64"/>
                  <a:gd name="T82" fmla="*/ 48 w 64"/>
                  <a:gd name="T83" fmla="*/ 56 h 64"/>
                  <a:gd name="T84" fmla="*/ 48 w 64"/>
                  <a:gd name="T85" fmla="*/ 48 h 64"/>
                  <a:gd name="T86" fmla="*/ 48 w 64"/>
                  <a:gd name="T87" fmla="*/ 48 h 64"/>
                  <a:gd name="T88" fmla="*/ 48 w 64"/>
                  <a:gd name="T89" fmla="*/ 40 h 64"/>
                  <a:gd name="T90" fmla="*/ 48 w 64"/>
                  <a:gd name="T91" fmla="*/ 40 h 64"/>
                  <a:gd name="T92" fmla="*/ 48 w 64"/>
                  <a:gd name="T93" fmla="*/ 40 h 64"/>
                  <a:gd name="T94" fmla="*/ 40 w 64"/>
                  <a:gd name="T95" fmla="*/ 40 h 64"/>
                  <a:gd name="T96" fmla="*/ 40 w 64"/>
                  <a:gd name="T97" fmla="*/ 40 h 64"/>
                  <a:gd name="T98" fmla="*/ 56 w 64"/>
                  <a:gd name="T99" fmla="*/ 40 h 64"/>
                  <a:gd name="T100" fmla="*/ 56 w 64"/>
                  <a:gd name="T101" fmla="*/ 40 h 64"/>
                  <a:gd name="T102" fmla="*/ 64 w 64"/>
                  <a:gd name="T103" fmla="*/ 40 h 64"/>
                  <a:gd name="T104" fmla="*/ 64 w 64"/>
                  <a:gd name="T105" fmla="*/ 40 h 64"/>
                  <a:gd name="T106" fmla="*/ 56 w 64"/>
                  <a:gd name="T107" fmla="*/ 40 h 64"/>
                  <a:gd name="T108" fmla="*/ 56 w 64"/>
                  <a:gd name="T109" fmla="*/ 48 h 64"/>
                  <a:gd name="T110" fmla="*/ 56 w 64"/>
                  <a:gd name="T111" fmla="*/ 56 h 6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4"/>
                  <a:gd name="T169" fmla="*/ 0 h 64"/>
                  <a:gd name="T170" fmla="*/ 64 w 64"/>
                  <a:gd name="T171" fmla="*/ 64 h 6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4" h="64">
                    <a:moveTo>
                      <a:pt x="56" y="56"/>
                    </a:moveTo>
                    <a:lnTo>
                      <a:pt x="56" y="64"/>
                    </a:lnTo>
                    <a:lnTo>
                      <a:pt x="48" y="64"/>
                    </a:lnTo>
                    <a:lnTo>
                      <a:pt x="40" y="64"/>
                    </a:lnTo>
                    <a:lnTo>
                      <a:pt x="32" y="64"/>
                    </a:lnTo>
                    <a:lnTo>
                      <a:pt x="24" y="64"/>
                    </a:lnTo>
                    <a:lnTo>
                      <a:pt x="16" y="64"/>
                    </a:lnTo>
                    <a:lnTo>
                      <a:pt x="8" y="56"/>
                    </a:lnTo>
                    <a:lnTo>
                      <a:pt x="0" y="48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8" y="16"/>
                    </a:lnTo>
                    <a:lnTo>
                      <a:pt x="8" y="8"/>
                    </a:lnTo>
                    <a:lnTo>
                      <a:pt x="16" y="8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40" y="0"/>
                    </a:lnTo>
                    <a:lnTo>
                      <a:pt x="48" y="0"/>
                    </a:lnTo>
                    <a:lnTo>
                      <a:pt x="56" y="0"/>
                    </a:lnTo>
                    <a:lnTo>
                      <a:pt x="56" y="8"/>
                    </a:lnTo>
                    <a:lnTo>
                      <a:pt x="56" y="16"/>
                    </a:lnTo>
                    <a:lnTo>
                      <a:pt x="56" y="8"/>
                    </a:lnTo>
                    <a:lnTo>
                      <a:pt x="48" y="8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4" y="8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8" y="24"/>
                    </a:lnTo>
                    <a:lnTo>
                      <a:pt x="8" y="32"/>
                    </a:lnTo>
                    <a:lnTo>
                      <a:pt x="8" y="40"/>
                    </a:lnTo>
                    <a:lnTo>
                      <a:pt x="16" y="48"/>
                    </a:lnTo>
                    <a:lnTo>
                      <a:pt x="16" y="56"/>
                    </a:lnTo>
                    <a:lnTo>
                      <a:pt x="24" y="56"/>
                    </a:lnTo>
                    <a:lnTo>
                      <a:pt x="32" y="56"/>
                    </a:lnTo>
                    <a:lnTo>
                      <a:pt x="40" y="64"/>
                    </a:lnTo>
                    <a:lnTo>
                      <a:pt x="40" y="56"/>
                    </a:lnTo>
                    <a:lnTo>
                      <a:pt x="48" y="56"/>
                    </a:lnTo>
                    <a:lnTo>
                      <a:pt x="48" y="48"/>
                    </a:lnTo>
                    <a:lnTo>
                      <a:pt x="48" y="40"/>
                    </a:lnTo>
                    <a:lnTo>
                      <a:pt x="40" y="40"/>
                    </a:lnTo>
                    <a:lnTo>
                      <a:pt x="56" y="40"/>
                    </a:lnTo>
                    <a:lnTo>
                      <a:pt x="64" y="40"/>
                    </a:lnTo>
                    <a:lnTo>
                      <a:pt x="56" y="40"/>
                    </a:lnTo>
                    <a:lnTo>
                      <a:pt x="56" y="48"/>
                    </a:lnTo>
                    <a:lnTo>
                      <a:pt x="56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1" name="Freeform 371"/>
              <p:cNvSpPr>
                <a:spLocks/>
              </p:cNvSpPr>
              <p:nvPr/>
            </p:nvSpPr>
            <p:spPr bwMode="auto">
              <a:xfrm>
                <a:off x="5056" y="960"/>
                <a:ext cx="64" cy="64"/>
              </a:xfrm>
              <a:custGeom>
                <a:avLst/>
                <a:gdLst>
                  <a:gd name="T0" fmla="*/ 48 w 64"/>
                  <a:gd name="T1" fmla="*/ 64 h 64"/>
                  <a:gd name="T2" fmla="*/ 40 w 64"/>
                  <a:gd name="T3" fmla="*/ 64 h 64"/>
                  <a:gd name="T4" fmla="*/ 32 w 64"/>
                  <a:gd name="T5" fmla="*/ 64 h 64"/>
                  <a:gd name="T6" fmla="*/ 16 w 64"/>
                  <a:gd name="T7" fmla="*/ 64 h 64"/>
                  <a:gd name="T8" fmla="*/ 8 w 64"/>
                  <a:gd name="T9" fmla="*/ 56 h 64"/>
                  <a:gd name="T10" fmla="*/ 0 w 64"/>
                  <a:gd name="T11" fmla="*/ 48 h 64"/>
                  <a:gd name="T12" fmla="*/ 0 w 64"/>
                  <a:gd name="T13" fmla="*/ 32 h 64"/>
                  <a:gd name="T14" fmla="*/ 0 w 64"/>
                  <a:gd name="T15" fmla="*/ 24 h 64"/>
                  <a:gd name="T16" fmla="*/ 0 w 64"/>
                  <a:gd name="T17" fmla="*/ 16 h 64"/>
                  <a:gd name="T18" fmla="*/ 8 w 64"/>
                  <a:gd name="T19" fmla="*/ 8 h 64"/>
                  <a:gd name="T20" fmla="*/ 16 w 64"/>
                  <a:gd name="T21" fmla="*/ 8 h 64"/>
                  <a:gd name="T22" fmla="*/ 16 w 64"/>
                  <a:gd name="T23" fmla="*/ 0 h 64"/>
                  <a:gd name="T24" fmla="*/ 40 w 64"/>
                  <a:gd name="T25" fmla="*/ 0 h 64"/>
                  <a:gd name="T26" fmla="*/ 40 w 64"/>
                  <a:gd name="T27" fmla="*/ 0 h 64"/>
                  <a:gd name="T28" fmla="*/ 48 w 64"/>
                  <a:gd name="T29" fmla="*/ 0 h 64"/>
                  <a:gd name="T30" fmla="*/ 56 w 64"/>
                  <a:gd name="T31" fmla="*/ 0 h 64"/>
                  <a:gd name="T32" fmla="*/ 56 w 64"/>
                  <a:gd name="T33" fmla="*/ 8 h 64"/>
                  <a:gd name="T34" fmla="*/ 56 w 64"/>
                  <a:gd name="T35" fmla="*/ 8 h 64"/>
                  <a:gd name="T36" fmla="*/ 56 w 64"/>
                  <a:gd name="T37" fmla="*/ 16 h 64"/>
                  <a:gd name="T38" fmla="*/ 56 w 64"/>
                  <a:gd name="T39" fmla="*/ 16 h 64"/>
                  <a:gd name="T40" fmla="*/ 56 w 64"/>
                  <a:gd name="T41" fmla="*/ 8 h 64"/>
                  <a:gd name="T42" fmla="*/ 56 w 64"/>
                  <a:gd name="T43" fmla="*/ 8 h 64"/>
                  <a:gd name="T44" fmla="*/ 56 w 64"/>
                  <a:gd name="T45" fmla="*/ 8 h 64"/>
                  <a:gd name="T46" fmla="*/ 56 w 64"/>
                  <a:gd name="T47" fmla="*/ 8 h 64"/>
                  <a:gd name="T48" fmla="*/ 56 w 64"/>
                  <a:gd name="T49" fmla="*/ 8 h 64"/>
                  <a:gd name="T50" fmla="*/ 48 w 64"/>
                  <a:gd name="T51" fmla="*/ 8 h 64"/>
                  <a:gd name="T52" fmla="*/ 40 w 64"/>
                  <a:gd name="T53" fmla="*/ 0 h 64"/>
                  <a:gd name="T54" fmla="*/ 40 w 64"/>
                  <a:gd name="T55" fmla="*/ 0 h 64"/>
                  <a:gd name="T56" fmla="*/ 32 w 64"/>
                  <a:gd name="T57" fmla="*/ 0 h 64"/>
                  <a:gd name="T58" fmla="*/ 24 w 64"/>
                  <a:gd name="T59" fmla="*/ 8 h 64"/>
                  <a:gd name="T60" fmla="*/ 16 w 64"/>
                  <a:gd name="T61" fmla="*/ 8 h 64"/>
                  <a:gd name="T62" fmla="*/ 16 w 64"/>
                  <a:gd name="T63" fmla="*/ 16 h 64"/>
                  <a:gd name="T64" fmla="*/ 8 w 64"/>
                  <a:gd name="T65" fmla="*/ 32 h 64"/>
                  <a:gd name="T66" fmla="*/ 8 w 64"/>
                  <a:gd name="T67" fmla="*/ 40 h 64"/>
                  <a:gd name="T68" fmla="*/ 16 w 64"/>
                  <a:gd name="T69" fmla="*/ 48 h 64"/>
                  <a:gd name="T70" fmla="*/ 24 w 64"/>
                  <a:gd name="T71" fmla="*/ 56 h 64"/>
                  <a:gd name="T72" fmla="*/ 32 w 64"/>
                  <a:gd name="T73" fmla="*/ 56 h 64"/>
                  <a:gd name="T74" fmla="*/ 40 w 64"/>
                  <a:gd name="T75" fmla="*/ 64 h 64"/>
                  <a:gd name="T76" fmla="*/ 48 w 64"/>
                  <a:gd name="T77" fmla="*/ 56 h 64"/>
                  <a:gd name="T78" fmla="*/ 48 w 64"/>
                  <a:gd name="T79" fmla="*/ 56 h 64"/>
                  <a:gd name="T80" fmla="*/ 48 w 64"/>
                  <a:gd name="T81" fmla="*/ 56 h 64"/>
                  <a:gd name="T82" fmla="*/ 48 w 64"/>
                  <a:gd name="T83" fmla="*/ 48 h 64"/>
                  <a:gd name="T84" fmla="*/ 48 w 64"/>
                  <a:gd name="T85" fmla="*/ 48 h 64"/>
                  <a:gd name="T86" fmla="*/ 48 w 64"/>
                  <a:gd name="T87" fmla="*/ 40 h 64"/>
                  <a:gd name="T88" fmla="*/ 48 w 64"/>
                  <a:gd name="T89" fmla="*/ 40 h 64"/>
                  <a:gd name="T90" fmla="*/ 48 w 64"/>
                  <a:gd name="T91" fmla="*/ 40 h 64"/>
                  <a:gd name="T92" fmla="*/ 48 w 64"/>
                  <a:gd name="T93" fmla="*/ 40 h 64"/>
                  <a:gd name="T94" fmla="*/ 40 w 64"/>
                  <a:gd name="T95" fmla="*/ 40 h 64"/>
                  <a:gd name="T96" fmla="*/ 40 w 64"/>
                  <a:gd name="T97" fmla="*/ 40 h 64"/>
                  <a:gd name="T98" fmla="*/ 56 w 64"/>
                  <a:gd name="T99" fmla="*/ 40 h 64"/>
                  <a:gd name="T100" fmla="*/ 64 w 64"/>
                  <a:gd name="T101" fmla="*/ 40 h 64"/>
                  <a:gd name="T102" fmla="*/ 64 w 64"/>
                  <a:gd name="T103" fmla="*/ 40 h 64"/>
                  <a:gd name="T104" fmla="*/ 56 w 64"/>
                  <a:gd name="T105" fmla="*/ 40 h 64"/>
                  <a:gd name="T106" fmla="*/ 56 w 64"/>
                  <a:gd name="T107" fmla="*/ 48 h 64"/>
                  <a:gd name="T108" fmla="*/ 56 w 64"/>
                  <a:gd name="T109" fmla="*/ 48 h 64"/>
                  <a:gd name="T110" fmla="*/ 56 w 64"/>
                  <a:gd name="T111" fmla="*/ 56 h 6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4"/>
                  <a:gd name="T169" fmla="*/ 0 h 64"/>
                  <a:gd name="T170" fmla="*/ 64 w 64"/>
                  <a:gd name="T171" fmla="*/ 64 h 6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4" h="64">
                    <a:moveTo>
                      <a:pt x="56" y="56"/>
                    </a:moveTo>
                    <a:lnTo>
                      <a:pt x="56" y="64"/>
                    </a:lnTo>
                    <a:lnTo>
                      <a:pt x="48" y="64"/>
                    </a:lnTo>
                    <a:lnTo>
                      <a:pt x="40" y="64"/>
                    </a:lnTo>
                    <a:lnTo>
                      <a:pt x="32" y="64"/>
                    </a:lnTo>
                    <a:lnTo>
                      <a:pt x="24" y="64"/>
                    </a:lnTo>
                    <a:lnTo>
                      <a:pt x="16" y="64"/>
                    </a:lnTo>
                    <a:lnTo>
                      <a:pt x="8" y="56"/>
                    </a:lnTo>
                    <a:lnTo>
                      <a:pt x="0" y="48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8" y="16"/>
                    </a:lnTo>
                    <a:lnTo>
                      <a:pt x="8" y="8"/>
                    </a:lnTo>
                    <a:lnTo>
                      <a:pt x="16" y="8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40" y="0"/>
                    </a:lnTo>
                    <a:lnTo>
                      <a:pt x="48" y="0"/>
                    </a:lnTo>
                    <a:lnTo>
                      <a:pt x="56" y="0"/>
                    </a:lnTo>
                    <a:lnTo>
                      <a:pt x="56" y="8"/>
                    </a:lnTo>
                    <a:lnTo>
                      <a:pt x="56" y="16"/>
                    </a:lnTo>
                    <a:lnTo>
                      <a:pt x="56" y="8"/>
                    </a:lnTo>
                    <a:lnTo>
                      <a:pt x="48" y="8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4" y="8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8" y="24"/>
                    </a:lnTo>
                    <a:lnTo>
                      <a:pt x="8" y="32"/>
                    </a:lnTo>
                    <a:lnTo>
                      <a:pt x="8" y="40"/>
                    </a:lnTo>
                    <a:lnTo>
                      <a:pt x="16" y="48"/>
                    </a:lnTo>
                    <a:lnTo>
                      <a:pt x="16" y="56"/>
                    </a:lnTo>
                    <a:lnTo>
                      <a:pt x="24" y="56"/>
                    </a:lnTo>
                    <a:lnTo>
                      <a:pt x="32" y="56"/>
                    </a:lnTo>
                    <a:lnTo>
                      <a:pt x="40" y="64"/>
                    </a:lnTo>
                    <a:lnTo>
                      <a:pt x="40" y="56"/>
                    </a:lnTo>
                    <a:lnTo>
                      <a:pt x="48" y="56"/>
                    </a:lnTo>
                    <a:lnTo>
                      <a:pt x="48" y="48"/>
                    </a:lnTo>
                    <a:lnTo>
                      <a:pt x="48" y="40"/>
                    </a:lnTo>
                    <a:lnTo>
                      <a:pt x="40" y="40"/>
                    </a:lnTo>
                    <a:lnTo>
                      <a:pt x="56" y="40"/>
                    </a:lnTo>
                    <a:lnTo>
                      <a:pt x="64" y="40"/>
                    </a:lnTo>
                    <a:lnTo>
                      <a:pt x="56" y="40"/>
                    </a:lnTo>
                    <a:lnTo>
                      <a:pt x="56" y="48"/>
                    </a:lnTo>
                    <a:lnTo>
                      <a:pt x="56" y="5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2" name="Freeform 372"/>
              <p:cNvSpPr>
                <a:spLocks/>
              </p:cNvSpPr>
              <p:nvPr/>
            </p:nvSpPr>
            <p:spPr bwMode="auto">
              <a:xfrm>
                <a:off x="5120" y="960"/>
                <a:ext cx="48" cy="64"/>
              </a:xfrm>
              <a:custGeom>
                <a:avLst/>
                <a:gdLst>
                  <a:gd name="T0" fmla="*/ 8 w 48"/>
                  <a:gd name="T1" fmla="*/ 64 h 64"/>
                  <a:gd name="T2" fmla="*/ 8 w 48"/>
                  <a:gd name="T3" fmla="*/ 56 h 64"/>
                  <a:gd name="T4" fmla="*/ 8 w 48"/>
                  <a:gd name="T5" fmla="*/ 56 h 64"/>
                  <a:gd name="T6" fmla="*/ 8 w 48"/>
                  <a:gd name="T7" fmla="*/ 56 h 64"/>
                  <a:gd name="T8" fmla="*/ 8 w 48"/>
                  <a:gd name="T9" fmla="*/ 56 h 64"/>
                  <a:gd name="T10" fmla="*/ 8 w 48"/>
                  <a:gd name="T11" fmla="*/ 56 h 64"/>
                  <a:gd name="T12" fmla="*/ 8 w 48"/>
                  <a:gd name="T13" fmla="*/ 56 h 64"/>
                  <a:gd name="T14" fmla="*/ 8 w 48"/>
                  <a:gd name="T15" fmla="*/ 48 h 64"/>
                  <a:gd name="T16" fmla="*/ 8 w 48"/>
                  <a:gd name="T17" fmla="*/ 48 h 64"/>
                  <a:gd name="T18" fmla="*/ 8 w 48"/>
                  <a:gd name="T19" fmla="*/ 16 h 64"/>
                  <a:gd name="T20" fmla="*/ 8 w 48"/>
                  <a:gd name="T21" fmla="*/ 16 h 64"/>
                  <a:gd name="T22" fmla="*/ 8 w 48"/>
                  <a:gd name="T23" fmla="*/ 8 h 64"/>
                  <a:gd name="T24" fmla="*/ 8 w 48"/>
                  <a:gd name="T25" fmla="*/ 8 h 64"/>
                  <a:gd name="T26" fmla="*/ 8 w 48"/>
                  <a:gd name="T27" fmla="*/ 8 h 64"/>
                  <a:gd name="T28" fmla="*/ 8 w 48"/>
                  <a:gd name="T29" fmla="*/ 8 h 64"/>
                  <a:gd name="T30" fmla="*/ 8 w 48"/>
                  <a:gd name="T31" fmla="*/ 8 h 64"/>
                  <a:gd name="T32" fmla="*/ 8 w 48"/>
                  <a:gd name="T33" fmla="*/ 8 h 64"/>
                  <a:gd name="T34" fmla="*/ 0 w 48"/>
                  <a:gd name="T35" fmla="*/ 0 h 64"/>
                  <a:gd name="T36" fmla="*/ 0 w 48"/>
                  <a:gd name="T37" fmla="*/ 0 h 64"/>
                  <a:gd name="T38" fmla="*/ 0 w 48"/>
                  <a:gd name="T39" fmla="*/ 0 h 64"/>
                  <a:gd name="T40" fmla="*/ 0 w 48"/>
                  <a:gd name="T41" fmla="*/ 0 h 64"/>
                  <a:gd name="T42" fmla="*/ 8 w 48"/>
                  <a:gd name="T43" fmla="*/ 0 h 64"/>
                  <a:gd name="T44" fmla="*/ 16 w 48"/>
                  <a:gd name="T45" fmla="*/ 0 h 64"/>
                  <a:gd name="T46" fmla="*/ 32 w 48"/>
                  <a:gd name="T47" fmla="*/ 0 h 64"/>
                  <a:gd name="T48" fmla="*/ 32 w 48"/>
                  <a:gd name="T49" fmla="*/ 0 h 64"/>
                  <a:gd name="T50" fmla="*/ 40 w 48"/>
                  <a:gd name="T51" fmla="*/ 0 h 64"/>
                  <a:gd name="T52" fmla="*/ 40 w 48"/>
                  <a:gd name="T53" fmla="*/ 0 h 64"/>
                  <a:gd name="T54" fmla="*/ 48 w 48"/>
                  <a:gd name="T55" fmla="*/ 8 h 64"/>
                  <a:gd name="T56" fmla="*/ 48 w 48"/>
                  <a:gd name="T57" fmla="*/ 8 h 64"/>
                  <a:gd name="T58" fmla="*/ 48 w 48"/>
                  <a:gd name="T59" fmla="*/ 16 h 64"/>
                  <a:gd name="T60" fmla="*/ 48 w 48"/>
                  <a:gd name="T61" fmla="*/ 16 h 64"/>
                  <a:gd name="T62" fmla="*/ 48 w 48"/>
                  <a:gd name="T63" fmla="*/ 16 h 64"/>
                  <a:gd name="T64" fmla="*/ 48 w 48"/>
                  <a:gd name="T65" fmla="*/ 16 h 64"/>
                  <a:gd name="T66" fmla="*/ 40 w 48"/>
                  <a:gd name="T67" fmla="*/ 24 h 64"/>
                  <a:gd name="T68" fmla="*/ 40 w 48"/>
                  <a:gd name="T69" fmla="*/ 24 h 64"/>
                  <a:gd name="T70" fmla="*/ 40 w 48"/>
                  <a:gd name="T71" fmla="*/ 24 h 64"/>
                  <a:gd name="T72" fmla="*/ 40 w 48"/>
                  <a:gd name="T73" fmla="*/ 24 h 64"/>
                  <a:gd name="T74" fmla="*/ 32 w 48"/>
                  <a:gd name="T75" fmla="*/ 24 h 64"/>
                  <a:gd name="T76" fmla="*/ 32 w 48"/>
                  <a:gd name="T77" fmla="*/ 24 h 64"/>
                  <a:gd name="T78" fmla="*/ 40 w 48"/>
                  <a:gd name="T79" fmla="*/ 32 h 64"/>
                  <a:gd name="T80" fmla="*/ 40 w 48"/>
                  <a:gd name="T81" fmla="*/ 32 h 64"/>
                  <a:gd name="T82" fmla="*/ 48 w 48"/>
                  <a:gd name="T83" fmla="*/ 32 h 64"/>
                  <a:gd name="T84" fmla="*/ 48 w 48"/>
                  <a:gd name="T85" fmla="*/ 32 h 64"/>
                  <a:gd name="T86" fmla="*/ 48 w 48"/>
                  <a:gd name="T87" fmla="*/ 40 h 64"/>
                  <a:gd name="T88" fmla="*/ 48 w 48"/>
                  <a:gd name="T89" fmla="*/ 40 h 64"/>
                  <a:gd name="T90" fmla="*/ 48 w 48"/>
                  <a:gd name="T91" fmla="*/ 40 h 64"/>
                  <a:gd name="T92" fmla="*/ 48 w 48"/>
                  <a:gd name="T93" fmla="*/ 40 h 64"/>
                  <a:gd name="T94" fmla="*/ 48 w 48"/>
                  <a:gd name="T95" fmla="*/ 56 h 64"/>
                  <a:gd name="T96" fmla="*/ 48 w 48"/>
                  <a:gd name="T97" fmla="*/ 56 h 64"/>
                  <a:gd name="T98" fmla="*/ 40 w 48"/>
                  <a:gd name="T99" fmla="*/ 64 h 64"/>
                  <a:gd name="T100" fmla="*/ 40 w 48"/>
                  <a:gd name="T101" fmla="*/ 64 h 64"/>
                  <a:gd name="T102" fmla="*/ 24 w 48"/>
                  <a:gd name="T103" fmla="*/ 64 h 64"/>
                  <a:gd name="T104" fmla="*/ 24 w 48"/>
                  <a:gd name="T105" fmla="*/ 64 h 64"/>
                  <a:gd name="T106" fmla="*/ 16 w 48"/>
                  <a:gd name="T107" fmla="*/ 64 h 64"/>
                  <a:gd name="T108" fmla="*/ 8 w 48"/>
                  <a:gd name="T109" fmla="*/ 64 h 6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8"/>
                  <a:gd name="T166" fmla="*/ 0 h 64"/>
                  <a:gd name="T167" fmla="*/ 48 w 48"/>
                  <a:gd name="T168" fmla="*/ 64 h 6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8" h="64">
                    <a:moveTo>
                      <a:pt x="8" y="64"/>
                    </a:moveTo>
                    <a:lnTo>
                      <a:pt x="8" y="64"/>
                    </a:lnTo>
                    <a:lnTo>
                      <a:pt x="8" y="56"/>
                    </a:lnTo>
                    <a:lnTo>
                      <a:pt x="8" y="48"/>
                    </a:lnTo>
                    <a:lnTo>
                      <a:pt x="8" y="16"/>
                    </a:lnTo>
                    <a:lnTo>
                      <a:pt x="8" y="8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48" y="8"/>
                    </a:lnTo>
                    <a:lnTo>
                      <a:pt x="48" y="16"/>
                    </a:lnTo>
                    <a:lnTo>
                      <a:pt x="48" y="24"/>
                    </a:lnTo>
                    <a:lnTo>
                      <a:pt x="40" y="24"/>
                    </a:lnTo>
                    <a:lnTo>
                      <a:pt x="32" y="24"/>
                    </a:lnTo>
                    <a:lnTo>
                      <a:pt x="40" y="32"/>
                    </a:lnTo>
                    <a:lnTo>
                      <a:pt x="48" y="32"/>
                    </a:lnTo>
                    <a:lnTo>
                      <a:pt x="48" y="40"/>
                    </a:lnTo>
                    <a:lnTo>
                      <a:pt x="48" y="48"/>
                    </a:lnTo>
                    <a:lnTo>
                      <a:pt x="48" y="56"/>
                    </a:lnTo>
                    <a:lnTo>
                      <a:pt x="40" y="56"/>
                    </a:lnTo>
                    <a:lnTo>
                      <a:pt x="40" y="64"/>
                    </a:lnTo>
                    <a:lnTo>
                      <a:pt x="32" y="64"/>
                    </a:lnTo>
                    <a:lnTo>
                      <a:pt x="24" y="64"/>
                    </a:lnTo>
                    <a:lnTo>
                      <a:pt x="16" y="64"/>
                    </a:lnTo>
                    <a:lnTo>
                      <a:pt x="8" y="6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3" name="Freeform 373"/>
              <p:cNvSpPr>
                <a:spLocks/>
              </p:cNvSpPr>
              <p:nvPr/>
            </p:nvSpPr>
            <p:spPr bwMode="auto">
              <a:xfrm>
                <a:off x="5136" y="968"/>
                <a:ext cx="24" cy="16"/>
              </a:xfrm>
              <a:custGeom>
                <a:avLst/>
                <a:gdLst>
                  <a:gd name="T0" fmla="*/ 0 w 24"/>
                  <a:gd name="T1" fmla="*/ 16 h 16"/>
                  <a:gd name="T2" fmla="*/ 0 w 24"/>
                  <a:gd name="T3" fmla="*/ 16 h 16"/>
                  <a:gd name="T4" fmla="*/ 0 w 24"/>
                  <a:gd name="T5" fmla="*/ 16 h 16"/>
                  <a:gd name="T6" fmla="*/ 8 w 24"/>
                  <a:gd name="T7" fmla="*/ 16 h 16"/>
                  <a:gd name="T8" fmla="*/ 8 w 24"/>
                  <a:gd name="T9" fmla="*/ 16 h 16"/>
                  <a:gd name="T10" fmla="*/ 8 w 24"/>
                  <a:gd name="T11" fmla="*/ 16 h 16"/>
                  <a:gd name="T12" fmla="*/ 8 w 24"/>
                  <a:gd name="T13" fmla="*/ 16 h 16"/>
                  <a:gd name="T14" fmla="*/ 8 w 24"/>
                  <a:gd name="T15" fmla="*/ 16 h 16"/>
                  <a:gd name="T16" fmla="*/ 8 w 24"/>
                  <a:gd name="T17" fmla="*/ 16 h 16"/>
                  <a:gd name="T18" fmla="*/ 16 w 24"/>
                  <a:gd name="T19" fmla="*/ 16 h 16"/>
                  <a:gd name="T20" fmla="*/ 16 w 24"/>
                  <a:gd name="T21" fmla="*/ 16 h 16"/>
                  <a:gd name="T22" fmla="*/ 16 w 24"/>
                  <a:gd name="T23" fmla="*/ 16 h 16"/>
                  <a:gd name="T24" fmla="*/ 16 w 24"/>
                  <a:gd name="T25" fmla="*/ 16 h 16"/>
                  <a:gd name="T26" fmla="*/ 16 w 24"/>
                  <a:gd name="T27" fmla="*/ 16 h 16"/>
                  <a:gd name="T28" fmla="*/ 16 w 24"/>
                  <a:gd name="T29" fmla="*/ 16 h 16"/>
                  <a:gd name="T30" fmla="*/ 16 w 24"/>
                  <a:gd name="T31" fmla="*/ 16 h 16"/>
                  <a:gd name="T32" fmla="*/ 16 w 24"/>
                  <a:gd name="T33" fmla="*/ 16 h 16"/>
                  <a:gd name="T34" fmla="*/ 16 w 24"/>
                  <a:gd name="T35" fmla="*/ 16 h 16"/>
                  <a:gd name="T36" fmla="*/ 16 w 24"/>
                  <a:gd name="T37" fmla="*/ 16 h 16"/>
                  <a:gd name="T38" fmla="*/ 16 w 24"/>
                  <a:gd name="T39" fmla="*/ 16 h 16"/>
                  <a:gd name="T40" fmla="*/ 16 w 24"/>
                  <a:gd name="T41" fmla="*/ 16 h 16"/>
                  <a:gd name="T42" fmla="*/ 24 w 24"/>
                  <a:gd name="T43" fmla="*/ 8 h 16"/>
                  <a:gd name="T44" fmla="*/ 24 w 24"/>
                  <a:gd name="T45" fmla="*/ 8 h 16"/>
                  <a:gd name="T46" fmla="*/ 24 w 24"/>
                  <a:gd name="T47" fmla="*/ 8 h 16"/>
                  <a:gd name="T48" fmla="*/ 24 w 24"/>
                  <a:gd name="T49" fmla="*/ 8 h 16"/>
                  <a:gd name="T50" fmla="*/ 24 w 24"/>
                  <a:gd name="T51" fmla="*/ 8 h 16"/>
                  <a:gd name="T52" fmla="*/ 24 w 24"/>
                  <a:gd name="T53" fmla="*/ 8 h 16"/>
                  <a:gd name="T54" fmla="*/ 24 w 24"/>
                  <a:gd name="T55" fmla="*/ 8 h 16"/>
                  <a:gd name="T56" fmla="*/ 24 w 24"/>
                  <a:gd name="T57" fmla="*/ 8 h 16"/>
                  <a:gd name="T58" fmla="*/ 24 w 24"/>
                  <a:gd name="T59" fmla="*/ 8 h 16"/>
                  <a:gd name="T60" fmla="*/ 24 w 24"/>
                  <a:gd name="T61" fmla="*/ 8 h 16"/>
                  <a:gd name="T62" fmla="*/ 24 w 24"/>
                  <a:gd name="T63" fmla="*/ 0 h 16"/>
                  <a:gd name="T64" fmla="*/ 24 w 24"/>
                  <a:gd name="T65" fmla="*/ 0 h 16"/>
                  <a:gd name="T66" fmla="*/ 16 w 24"/>
                  <a:gd name="T67" fmla="*/ 0 h 16"/>
                  <a:gd name="T68" fmla="*/ 16 w 24"/>
                  <a:gd name="T69" fmla="*/ 0 h 16"/>
                  <a:gd name="T70" fmla="*/ 16 w 24"/>
                  <a:gd name="T71" fmla="*/ 0 h 16"/>
                  <a:gd name="T72" fmla="*/ 16 w 24"/>
                  <a:gd name="T73" fmla="*/ 0 h 16"/>
                  <a:gd name="T74" fmla="*/ 16 w 24"/>
                  <a:gd name="T75" fmla="*/ 0 h 16"/>
                  <a:gd name="T76" fmla="*/ 16 w 24"/>
                  <a:gd name="T77" fmla="*/ 0 h 16"/>
                  <a:gd name="T78" fmla="*/ 8 w 24"/>
                  <a:gd name="T79" fmla="*/ 0 h 16"/>
                  <a:gd name="T80" fmla="*/ 8 w 24"/>
                  <a:gd name="T81" fmla="*/ 0 h 16"/>
                  <a:gd name="T82" fmla="*/ 8 w 24"/>
                  <a:gd name="T83" fmla="*/ 0 h 16"/>
                  <a:gd name="T84" fmla="*/ 8 w 24"/>
                  <a:gd name="T85" fmla="*/ 0 h 16"/>
                  <a:gd name="T86" fmla="*/ 8 w 24"/>
                  <a:gd name="T87" fmla="*/ 0 h 16"/>
                  <a:gd name="T88" fmla="*/ 8 w 24"/>
                  <a:gd name="T89" fmla="*/ 0 h 16"/>
                  <a:gd name="T90" fmla="*/ 0 w 24"/>
                  <a:gd name="T91" fmla="*/ 0 h 16"/>
                  <a:gd name="T92" fmla="*/ 0 w 24"/>
                  <a:gd name="T93" fmla="*/ 0 h 16"/>
                  <a:gd name="T94" fmla="*/ 0 w 24"/>
                  <a:gd name="T95" fmla="*/ 0 h 16"/>
                  <a:gd name="T96" fmla="*/ 0 w 24"/>
                  <a:gd name="T97" fmla="*/ 0 h 16"/>
                  <a:gd name="T98" fmla="*/ 0 w 24"/>
                  <a:gd name="T99" fmla="*/ 0 h 16"/>
                  <a:gd name="T100" fmla="*/ 0 w 24"/>
                  <a:gd name="T101" fmla="*/ 0 h 16"/>
                  <a:gd name="T102" fmla="*/ 0 w 24"/>
                  <a:gd name="T103" fmla="*/ 8 h 16"/>
                  <a:gd name="T104" fmla="*/ 0 w 24"/>
                  <a:gd name="T105" fmla="*/ 8 h 16"/>
                  <a:gd name="T106" fmla="*/ 0 w 24"/>
                  <a:gd name="T107" fmla="*/ 8 h 16"/>
                  <a:gd name="T108" fmla="*/ 0 w 24"/>
                  <a:gd name="T109" fmla="*/ 8 h 16"/>
                  <a:gd name="T110" fmla="*/ 0 w 24"/>
                  <a:gd name="T111" fmla="*/ 16 h 16"/>
                  <a:gd name="T112" fmla="*/ 0 w 24"/>
                  <a:gd name="T113" fmla="*/ 16 h 1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"/>
                  <a:gd name="T172" fmla="*/ 0 h 16"/>
                  <a:gd name="T173" fmla="*/ 24 w 24"/>
                  <a:gd name="T174" fmla="*/ 16 h 1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" h="16">
                    <a:moveTo>
                      <a:pt x="0" y="16"/>
                    </a:moveTo>
                    <a:lnTo>
                      <a:pt x="0" y="16"/>
                    </a:lnTo>
                    <a:lnTo>
                      <a:pt x="8" y="16"/>
                    </a:lnTo>
                    <a:lnTo>
                      <a:pt x="16" y="16"/>
                    </a:lnTo>
                    <a:lnTo>
                      <a:pt x="24" y="8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4" name="Freeform 374"/>
              <p:cNvSpPr>
                <a:spLocks/>
              </p:cNvSpPr>
              <p:nvPr/>
            </p:nvSpPr>
            <p:spPr bwMode="auto">
              <a:xfrm>
                <a:off x="5136" y="992"/>
                <a:ext cx="24" cy="24"/>
              </a:xfrm>
              <a:custGeom>
                <a:avLst/>
                <a:gdLst>
                  <a:gd name="T0" fmla="*/ 0 w 24"/>
                  <a:gd name="T1" fmla="*/ 24 h 24"/>
                  <a:gd name="T2" fmla="*/ 8 w 24"/>
                  <a:gd name="T3" fmla="*/ 24 h 24"/>
                  <a:gd name="T4" fmla="*/ 8 w 24"/>
                  <a:gd name="T5" fmla="*/ 24 h 24"/>
                  <a:gd name="T6" fmla="*/ 8 w 24"/>
                  <a:gd name="T7" fmla="*/ 24 h 24"/>
                  <a:gd name="T8" fmla="*/ 8 w 24"/>
                  <a:gd name="T9" fmla="*/ 24 h 24"/>
                  <a:gd name="T10" fmla="*/ 8 w 24"/>
                  <a:gd name="T11" fmla="*/ 24 h 24"/>
                  <a:gd name="T12" fmla="*/ 8 w 24"/>
                  <a:gd name="T13" fmla="*/ 24 h 24"/>
                  <a:gd name="T14" fmla="*/ 16 w 24"/>
                  <a:gd name="T15" fmla="*/ 24 h 24"/>
                  <a:gd name="T16" fmla="*/ 16 w 24"/>
                  <a:gd name="T17" fmla="*/ 24 h 24"/>
                  <a:gd name="T18" fmla="*/ 16 w 24"/>
                  <a:gd name="T19" fmla="*/ 24 h 24"/>
                  <a:gd name="T20" fmla="*/ 16 w 24"/>
                  <a:gd name="T21" fmla="*/ 24 h 24"/>
                  <a:gd name="T22" fmla="*/ 16 w 24"/>
                  <a:gd name="T23" fmla="*/ 24 h 24"/>
                  <a:gd name="T24" fmla="*/ 16 w 24"/>
                  <a:gd name="T25" fmla="*/ 24 h 24"/>
                  <a:gd name="T26" fmla="*/ 24 w 24"/>
                  <a:gd name="T27" fmla="*/ 24 h 24"/>
                  <a:gd name="T28" fmla="*/ 24 w 24"/>
                  <a:gd name="T29" fmla="*/ 24 h 24"/>
                  <a:gd name="T30" fmla="*/ 24 w 24"/>
                  <a:gd name="T31" fmla="*/ 16 h 24"/>
                  <a:gd name="T32" fmla="*/ 24 w 24"/>
                  <a:gd name="T33" fmla="*/ 16 h 24"/>
                  <a:gd name="T34" fmla="*/ 24 w 24"/>
                  <a:gd name="T35" fmla="*/ 16 h 24"/>
                  <a:gd name="T36" fmla="*/ 24 w 24"/>
                  <a:gd name="T37" fmla="*/ 16 h 24"/>
                  <a:gd name="T38" fmla="*/ 24 w 24"/>
                  <a:gd name="T39" fmla="*/ 16 h 24"/>
                  <a:gd name="T40" fmla="*/ 24 w 24"/>
                  <a:gd name="T41" fmla="*/ 16 h 24"/>
                  <a:gd name="T42" fmla="*/ 24 w 24"/>
                  <a:gd name="T43" fmla="*/ 8 h 24"/>
                  <a:gd name="T44" fmla="*/ 24 w 24"/>
                  <a:gd name="T45" fmla="*/ 8 h 24"/>
                  <a:gd name="T46" fmla="*/ 24 w 24"/>
                  <a:gd name="T47" fmla="*/ 8 h 24"/>
                  <a:gd name="T48" fmla="*/ 24 w 24"/>
                  <a:gd name="T49" fmla="*/ 8 h 24"/>
                  <a:gd name="T50" fmla="*/ 24 w 24"/>
                  <a:gd name="T51" fmla="*/ 8 h 24"/>
                  <a:gd name="T52" fmla="*/ 24 w 24"/>
                  <a:gd name="T53" fmla="*/ 8 h 24"/>
                  <a:gd name="T54" fmla="*/ 24 w 24"/>
                  <a:gd name="T55" fmla="*/ 0 h 24"/>
                  <a:gd name="T56" fmla="*/ 24 w 24"/>
                  <a:gd name="T57" fmla="*/ 0 h 24"/>
                  <a:gd name="T58" fmla="*/ 24 w 24"/>
                  <a:gd name="T59" fmla="*/ 0 h 24"/>
                  <a:gd name="T60" fmla="*/ 24 w 24"/>
                  <a:gd name="T61" fmla="*/ 0 h 24"/>
                  <a:gd name="T62" fmla="*/ 24 w 24"/>
                  <a:gd name="T63" fmla="*/ 0 h 24"/>
                  <a:gd name="T64" fmla="*/ 24 w 24"/>
                  <a:gd name="T65" fmla="*/ 0 h 24"/>
                  <a:gd name="T66" fmla="*/ 16 w 24"/>
                  <a:gd name="T67" fmla="*/ 0 h 24"/>
                  <a:gd name="T68" fmla="*/ 16 w 24"/>
                  <a:gd name="T69" fmla="*/ 0 h 24"/>
                  <a:gd name="T70" fmla="*/ 16 w 24"/>
                  <a:gd name="T71" fmla="*/ 0 h 24"/>
                  <a:gd name="T72" fmla="*/ 16 w 24"/>
                  <a:gd name="T73" fmla="*/ 0 h 24"/>
                  <a:gd name="T74" fmla="*/ 16 w 24"/>
                  <a:gd name="T75" fmla="*/ 0 h 24"/>
                  <a:gd name="T76" fmla="*/ 16 w 24"/>
                  <a:gd name="T77" fmla="*/ 0 h 24"/>
                  <a:gd name="T78" fmla="*/ 8 w 24"/>
                  <a:gd name="T79" fmla="*/ 0 h 24"/>
                  <a:gd name="T80" fmla="*/ 8 w 24"/>
                  <a:gd name="T81" fmla="*/ 0 h 24"/>
                  <a:gd name="T82" fmla="*/ 8 w 24"/>
                  <a:gd name="T83" fmla="*/ 0 h 24"/>
                  <a:gd name="T84" fmla="*/ 8 w 24"/>
                  <a:gd name="T85" fmla="*/ 0 h 24"/>
                  <a:gd name="T86" fmla="*/ 0 w 24"/>
                  <a:gd name="T87" fmla="*/ 0 h 24"/>
                  <a:gd name="T88" fmla="*/ 0 w 24"/>
                  <a:gd name="T89" fmla="*/ 0 h 24"/>
                  <a:gd name="T90" fmla="*/ 0 w 24"/>
                  <a:gd name="T91" fmla="*/ 0 h 24"/>
                  <a:gd name="T92" fmla="*/ 0 w 24"/>
                  <a:gd name="T93" fmla="*/ 0 h 24"/>
                  <a:gd name="T94" fmla="*/ 0 w 24"/>
                  <a:gd name="T95" fmla="*/ 0 h 24"/>
                  <a:gd name="T96" fmla="*/ 0 w 24"/>
                  <a:gd name="T97" fmla="*/ 0 h 24"/>
                  <a:gd name="T98" fmla="*/ 0 w 24"/>
                  <a:gd name="T99" fmla="*/ 16 h 24"/>
                  <a:gd name="T100" fmla="*/ 0 w 24"/>
                  <a:gd name="T101" fmla="*/ 16 h 24"/>
                  <a:gd name="T102" fmla="*/ 0 w 24"/>
                  <a:gd name="T103" fmla="*/ 16 h 24"/>
                  <a:gd name="T104" fmla="*/ 0 w 24"/>
                  <a:gd name="T105" fmla="*/ 16 h 24"/>
                  <a:gd name="T106" fmla="*/ 0 w 24"/>
                  <a:gd name="T107" fmla="*/ 16 h 24"/>
                  <a:gd name="T108" fmla="*/ 0 w 24"/>
                  <a:gd name="T109" fmla="*/ 16 h 24"/>
                  <a:gd name="T110" fmla="*/ 0 w 24"/>
                  <a:gd name="T111" fmla="*/ 24 h 24"/>
                  <a:gd name="T112" fmla="*/ 0 w 24"/>
                  <a:gd name="T113" fmla="*/ 24 h 2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"/>
                  <a:gd name="T172" fmla="*/ 0 h 24"/>
                  <a:gd name="T173" fmla="*/ 24 w 24"/>
                  <a:gd name="T174" fmla="*/ 24 h 2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" h="24">
                    <a:moveTo>
                      <a:pt x="0" y="24"/>
                    </a:moveTo>
                    <a:lnTo>
                      <a:pt x="8" y="24"/>
                    </a:lnTo>
                    <a:lnTo>
                      <a:pt x="16" y="24"/>
                    </a:lnTo>
                    <a:lnTo>
                      <a:pt x="24" y="24"/>
                    </a:lnTo>
                    <a:lnTo>
                      <a:pt x="24" y="16"/>
                    </a:lnTo>
                    <a:lnTo>
                      <a:pt x="24" y="8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16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5" name="Freeform 375"/>
              <p:cNvSpPr>
                <a:spLocks/>
              </p:cNvSpPr>
              <p:nvPr/>
            </p:nvSpPr>
            <p:spPr bwMode="auto">
              <a:xfrm>
                <a:off x="5120" y="960"/>
                <a:ext cx="48" cy="64"/>
              </a:xfrm>
              <a:custGeom>
                <a:avLst/>
                <a:gdLst>
                  <a:gd name="T0" fmla="*/ 8 w 48"/>
                  <a:gd name="T1" fmla="*/ 64 h 64"/>
                  <a:gd name="T2" fmla="*/ 8 w 48"/>
                  <a:gd name="T3" fmla="*/ 56 h 64"/>
                  <a:gd name="T4" fmla="*/ 8 w 48"/>
                  <a:gd name="T5" fmla="*/ 56 h 64"/>
                  <a:gd name="T6" fmla="*/ 8 w 48"/>
                  <a:gd name="T7" fmla="*/ 56 h 64"/>
                  <a:gd name="T8" fmla="*/ 8 w 48"/>
                  <a:gd name="T9" fmla="*/ 48 h 64"/>
                  <a:gd name="T10" fmla="*/ 8 w 48"/>
                  <a:gd name="T11" fmla="*/ 16 h 64"/>
                  <a:gd name="T12" fmla="*/ 8 w 48"/>
                  <a:gd name="T13" fmla="*/ 8 h 64"/>
                  <a:gd name="T14" fmla="*/ 8 w 48"/>
                  <a:gd name="T15" fmla="*/ 8 h 64"/>
                  <a:gd name="T16" fmla="*/ 8 w 48"/>
                  <a:gd name="T17" fmla="*/ 8 h 64"/>
                  <a:gd name="T18" fmla="*/ 0 w 48"/>
                  <a:gd name="T19" fmla="*/ 0 h 64"/>
                  <a:gd name="T20" fmla="*/ 0 w 48"/>
                  <a:gd name="T21" fmla="*/ 0 h 64"/>
                  <a:gd name="T22" fmla="*/ 16 w 48"/>
                  <a:gd name="T23" fmla="*/ 0 h 64"/>
                  <a:gd name="T24" fmla="*/ 32 w 48"/>
                  <a:gd name="T25" fmla="*/ 0 h 64"/>
                  <a:gd name="T26" fmla="*/ 40 w 48"/>
                  <a:gd name="T27" fmla="*/ 0 h 64"/>
                  <a:gd name="T28" fmla="*/ 48 w 48"/>
                  <a:gd name="T29" fmla="*/ 8 h 64"/>
                  <a:gd name="T30" fmla="*/ 48 w 48"/>
                  <a:gd name="T31" fmla="*/ 16 h 64"/>
                  <a:gd name="T32" fmla="*/ 48 w 48"/>
                  <a:gd name="T33" fmla="*/ 16 h 64"/>
                  <a:gd name="T34" fmla="*/ 40 w 48"/>
                  <a:gd name="T35" fmla="*/ 24 h 64"/>
                  <a:gd name="T36" fmla="*/ 40 w 48"/>
                  <a:gd name="T37" fmla="*/ 24 h 64"/>
                  <a:gd name="T38" fmla="*/ 32 w 48"/>
                  <a:gd name="T39" fmla="*/ 24 h 64"/>
                  <a:gd name="T40" fmla="*/ 40 w 48"/>
                  <a:gd name="T41" fmla="*/ 32 h 64"/>
                  <a:gd name="T42" fmla="*/ 48 w 48"/>
                  <a:gd name="T43" fmla="*/ 32 h 64"/>
                  <a:gd name="T44" fmla="*/ 48 w 48"/>
                  <a:gd name="T45" fmla="*/ 40 h 64"/>
                  <a:gd name="T46" fmla="*/ 48 w 48"/>
                  <a:gd name="T47" fmla="*/ 40 h 64"/>
                  <a:gd name="T48" fmla="*/ 48 w 48"/>
                  <a:gd name="T49" fmla="*/ 56 h 64"/>
                  <a:gd name="T50" fmla="*/ 40 w 48"/>
                  <a:gd name="T51" fmla="*/ 64 h 64"/>
                  <a:gd name="T52" fmla="*/ 24 w 48"/>
                  <a:gd name="T53" fmla="*/ 64 h 64"/>
                  <a:gd name="T54" fmla="*/ 8 w 48"/>
                  <a:gd name="T55" fmla="*/ 64 h 64"/>
                  <a:gd name="T56" fmla="*/ 8 w 48"/>
                  <a:gd name="T57" fmla="*/ 64 h 64"/>
                  <a:gd name="T58" fmla="*/ 24 w 48"/>
                  <a:gd name="T59" fmla="*/ 24 h 64"/>
                  <a:gd name="T60" fmla="*/ 32 w 48"/>
                  <a:gd name="T61" fmla="*/ 24 h 64"/>
                  <a:gd name="T62" fmla="*/ 32 w 48"/>
                  <a:gd name="T63" fmla="*/ 24 h 64"/>
                  <a:gd name="T64" fmla="*/ 40 w 48"/>
                  <a:gd name="T65" fmla="*/ 16 h 64"/>
                  <a:gd name="T66" fmla="*/ 40 w 48"/>
                  <a:gd name="T67" fmla="*/ 16 h 64"/>
                  <a:gd name="T68" fmla="*/ 32 w 48"/>
                  <a:gd name="T69" fmla="*/ 8 h 64"/>
                  <a:gd name="T70" fmla="*/ 24 w 48"/>
                  <a:gd name="T71" fmla="*/ 8 h 64"/>
                  <a:gd name="T72" fmla="*/ 16 w 48"/>
                  <a:gd name="T73" fmla="*/ 8 h 64"/>
                  <a:gd name="T74" fmla="*/ 16 w 48"/>
                  <a:gd name="T75" fmla="*/ 16 h 64"/>
                  <a:gd name="T76" fmla="*/ 16 w 48"/>
                  <a:gd name="T77" fmla="*/ 24 h 64"/>
                  <a:gd name="T78" fmla="*/ 24 w 48"/>
                  <a:gd name="T79" fmla="*/ 56 h 64"/>
                  <a:gd name="T80" fmla="*/ 32 w 48"/>
                  <a:gd name="T81" fmla="*/ 56 h 64"/>
                  <a:gd name="T82" fmla="*/ 40 w 48"/>
                  <a:gd name="T83" fmla="*/ 56 h 64"/>
                  <a:gd name="T84" fmla="*/ 40 w 48"/>
                  <a:gd name="T85" fmla="*/ 48 h 64"/>
                  <a:gd name="T86" fmla="*/ 40 w 48"/>
                  <a:gd name="T87" fmla="*/ 40 h 64"/>
                  <a:gd name="T88" fmla="*/ 40 w 48"/>
                  <a:gd name="T89" fmla="*/ 32 h 64"/>
                  <a:gd name="T90" fmla="*/ 32 w 48"/>
                  <a:gd name="T91" fmla="*/ 32 h 64"/>
                  <a:gd name="T92" fmla="*/ 16 w 48"/>
                  <a:gd name="T93" fmla="*/ 32 h 64"/>
                  <a:gd name="T94" fmla="*/ 16 w 48"/>
                  <a:gd name="T95" fmla="*/ 48 h 64"/>
                  <a:gd name="T96" fmla="*/ 16 w 48"/>
                  <a:gd name="T97" fmla="*/ 56 h 6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8"/>
                  <a:gd name="T148" fmla="*/ 0 h 64"/>
                  <a:gd name="T149" fmla="*/ 48 w 48"/>
                  <a:gd name="T150" fmla="*/ 64 h 6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8" h="64">
                    <a:moveTo>
                      <a:pt x="8" y="64"/>
                    </a:moveTo>
                    <a:lnTo>
                      <a:pt x="8" y="64"/>
                    </a:lnTo>
                    <a:lnTo>
                      <a:pt x="8" y="56"/>
                    </a:lnTo>
                    <a:lnTo>
                      <a:pt x="8" y="48"/>
                    </a:lnTo>
                    <a:lnTo>
                      <a:pt x="8" y="16"/>
                    </a:lnTo>
                    <a:lnTo>
                      <a:pt x="8" y="8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48" y="8"/>
                    </a:lnTo>
                    <a:lnTo>
                      <a:pt x="48" y="16"/>
                    </a:lnTo>
                    <a:lnTo>
                      <a:pt x="48" y="24"/>
                    </a:lnTo>
                    <a:lnTo>
                      <a:pt x="40" y="24"/>
                    </a:lnTo>
                    <a:lnTo>
                      <a:pt x="32" y="24"/>
                    </a:lnTo>
                    <a:lnTo>
                      <a:pt x="40" y="32"/>
                    </a:lnTo>
                    <a:lnTo>
                      <a:pt x="48" y="32"/>
                    </a:lnTo>
                    <a:lnTo>
                      <a:pt x="48" y="40"/>
                    </a:lnTo>
                    <a:lnTo>
                      <a:pt x="48" y="48"/>
                    </a:lnTo>
                    <a:lnTo>
                      <a:pt x="48" y="56"/>
                    </a:lnTo>
                    <a:lnTo>
                      <a:pt x="40" y="56"/>
                    </a:lnTo>
                    <a:lnTo>
                      <a:pt x="40" y="64"/>
                    </a:lnTo>
                    <a:lnTo>
                      <a:pt x="32" y="64"/>
                    </a:lnTo>
                    <a:lnTo>
                      <a:pt x="24" y="64"/>
                    </a:lnTo>
                    <a:lnTo>
                      <a:pt x="16" y="64"/>
                    </a:lnTo>
                    <a:lnTo>
                      <a:pt x="8" y="64"/>
                    </a:lnTo>
                    <a:lnTo>
                      <a:pt x="16" y="24"/>
                    </a:lnTo>
                    <a:lnTo>
                      <a:pt x="24" y="24"/>
                    </a:lnTo>
                    <a:lnTo>
                      <a:pt x="32" y="24"/>
                    </a:lnTo>
                    <a:lnTo>
                      <a:pt x="40" y="16"/>
                    </a:lnTo>
                    <a:lnTo>
                      <a:pt x="40" y="8"/>
                    </a:lnTo>
                    <a:lnTo>
                      <a:pt x="32" y="8"/>
                    </a:lnTo>
                    <a:lnTo>
                      <a:pt x="24" y="8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16" y="24"/>
                    </a:lnTo>
                    <a:lnTo>
                      <a:pt x="8" y="64"/>
                    </a:lnTo>
                    <a:lnTo>
                      <a:pt x="16" y="56"/>
                    </a:lnTo>
                    <a:lnTo>
                      <a:pt x="24" y="56"/>
                    </a:lnTo>
                    <a:lnTo>
                      <a:pt x="32" y="56"/>
                    </a:lnTo>
                    <a:lnTo>
                      <a:pt x="40" y="56"/>
                    </a:lnTo>
                    <a:lnTo>
                      <a:pt x="40" y="48"/>
                    </a:lnTo>
                    <a:lnTo>
                      <a:pt x="40" y="40"/>
                    </a:lnTo>
                    <a:lnTo>
                      <a:pt x="40" y="32"/>
                    </a:lnTo>
                    <a:lnTo>
                      <a:pt x="32" y="32"/>
                    </a:lnTo>
                    <a:lnTo>
                      <a:pt x="24" y="32"/>
                    </a:lnTo>
                    <a:lnTo>
                      <a:pt x="16" y="32"/>
                    </a:lnTo>
                    <a:lnTo>
                      <a:pt x="16" y="48"/>
                    </a:lnTo>
                    <a:lnTo>
                      <a:pt x="16" y="56"/>
                    </a:lnTo>
                    <a:lnTo>
                      <a:pt x="8" y="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6" name="Rectangle 376"/>
              <p:cNvSpPr>
                <a:spLocks noChangeArrowheads="1"/>
              </p:cNvSpPr>
              <p:nvPr/>
            </p:nvSpPr>
            <p:spPr bwMode="auto">
              <a:xfrm>
                <a:off x="3420" y="1626"/>
                <a:ext cx="80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N</a:t>
                </a:r>
                <a:endParaRPr lang="en-US"/>
              </a:p>
            </p:txBody>
          </p:sp>
          <p:sp>
            <p:nvSpPr>
              <p:cNvPr id="5307" name="Rectangle 377"/>
              <p:cNvSpPr>
                <a:spLocks noChangeArrowheads="1"/>
              </p:cNvSpPr>
              <p:nvPr/>
            </p:nvSpPr>
            <p:spPr bwMode="auto">
              <a:xfrm>
                <a:off x="3492" y="1626"/>
                <a:ext cx="5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L</a:t>
                </a:r>
                <a:endParaRPr lang="en-US"/>
              </a:p>
            </p:txBody>
          </p:sp>
          <p:sp>
            <p:nvSpPr>
              <p:cNvPr id="5308" name="Rectangle 378"/>
              <p:cNvSpPr>
                <a:spLocks noChangeArrowheads="1"/>
              </p:cNvSpPr>
              <p:nvPr/>
            </p:nvSpPr>
            <p:spPr bwMode="auto">
              <a:xfrm>
                <a:off x="3540" y="1626"/>
                <a:ext cx="5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L</a:t>
                </a:r>
                <a:endParaRPr lang="en-US"/>
              </a:p>
            </p:txBody>
          </p:sp>
          <p:sp>
            <p:nvSpPr>
              <p:cNvPr id="5309" name="Rectangle 379"/>
              <p:cNvSpPr>
                <a:spLocks noChangeArrowheads="1"/>
              </p:cNvSpPr>
              <p:nvPr/>
            </p:nvSpPr>
            <p:spPr bwMode="auto">
              <a:xfrm>
                <a:off x="3500" y="1946"/>
                <a:ext cx="5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L</a:t>
                </a:r>
                <a:endParaRPr lang="en-US"/>
              </a:p>
            </p:txBody>
          </p:sp>
          <p:sp>
            <p:nvSpPr>
              <p:cNvPr id="5310" name="Rectangle 380"/>
              <p:cNvSpPr>
                <a:spLocks noChangeArrowheads="1"/>
              </p:cNvSpPr>
              <p:nvPr/>
            </p:nvSpPr>
            <p:spPr bwMode="auto">
              <a:xfrm>
                <a:off x="3548" y="1946"/>
                <a:ext cx="5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L</a:t>
                </a:r>
                <a:endParaRPr lang="en-US"/>
              </a:p>
            </p:txBody>
          </p:sp>
          <p:sp>
            <p:nvSpPr>
              <p:cNvPr id="5311" name="Freeform 381"/>
              <p:cNvSpPr>
                <a:spLocks/>
              </p:cNvSpPr>
              <p:nvPr/>
            </p:nvSpPr>
            <p:spPr bwMode="auto">
              <a:xfrm>
                <a:off x="3384" y="2384"/>
                <a:ext cx="48" cy="64"/>
              </a:xfrm>
              <a:custGeom>
                <a:avLst/>
                <a:gdLst>
                  <a:gd name="T0" fmla="*/ 8 w 48"/>
                  <a:gd name="T1" fmla="*/ 64 h 64"/>
                  <a:gd name="T2" fmla="*/ 8 w 48"/>
                  <a:gd name="T3" fmla="*/ 64 h 64"/>
                  <a:gd name="T4" fmla="*/ 8 w 48"/>
                  <a:gd name="T5" fmla="*/ 64 h 64"/>
                  <a:gd name="T6" fmla="*/ 8 w 48"/>
                  <a:gd name="T7" fmla="*/ 56 h 64"/>
                  <a:gd name="T8" fmla="*/ 8 w 48"/>
                  <a:gd name="T9" fmla="*/ 56 h 64"/>
                  <a:gd name="T10" fmla="*/ 8 w 48"/>
                  <a:gd name="T11" fmla="*/ 48 h 64"/>
                  <a:gd name="T12" fmla="*/ 8 w 48"/>
                  <a:gd name="T13" fmla="*/ 48 h 64"/>
                  <a:gd name="T14" fmla="*/ 8 w 48"/>
                  <a:gd name="T15" fmla="*/ 32 h 64"/>
                  <a:gd name="T16" fmla="*/ 8 w 48"/>
                  <a:gd name="T17" fmla="*/ 16 h 64"/>
                  <a:gd name="T18" fmla="*/ 8 w 48"/>
                  <a:gd name="T19" fmla="*/ 8 h 64"/>
                  <a:gd name="T20" fmla="*/ 8 w 48"/>
                  <a:gd name="T21" fmla="*/ 8 h 64"/>
                  <a:gd name="T22" fmla="*/ 8 w 48"/>
                  <a:gd name="T23" fmla="*/ 8 h 64"/>
                  <a:gd name="T24" fmla="*/ 8 w 48"/>
                  <a:gd name="T25" fmla="*/ 8 h 64"/>
                  <a:gd name="T26" fmla="*/ 0 w 48"/>
                  <a:gd name="T27" fmla="*/ 8 h 64"/>
                  <a:gd name="T28" fmla="*/ 0 w 48"/>
                  <a:gd name="T29" fmla="*/ 0 h 64"/>
                  <a:gd name="T30" fmla="*/ 16 w 48"/>
                  <a:gd name="T31" fmla="*/ 0 h 64"/>
                  <a:gd name="T32" fmla="*/ 24 w 48"/>
                  <a:gd name="T33" fmla="*/ 0 h 64"/>
                  <a:gd name="T34" fmla="*/ 32 w 48"/>
                  <a:gd name="T35" fmla="*/ 0 h 64"/>
                  <a:gd name="T36" fmla="*/ 32 w 48"/>
                  <a:gd name="T37" fmla="*/ 8 h 64"/>
                  <a:gd name="T38" fmla="*/ 24 w 48"/>
                  <a:gd name="T39" fmla="*/ 8 h 64"/>
                  <a:gd name="T40" fmla="*/ 24 w 48"/>
                  <a:gd name="T41" fmla="*/ 8 h 64"/>
                  <a:gd name="T42" fmla="*/ 24 w 48"/>
                  <a:gd name="T43" fmla="*/ 8 h 64"/>
                  <a:gd name="T44" fmla="*/ 24 w 48"/>
                  <a:gd name="T45" fmla="*/ 16 h 64"/>
                  <a:gd name="T46" fmla="*/ 24 w 48"/>
                  <a:gd name="T47" fmla="*/ 16 h 64"/>
                  <a:gd name="T48" fmla="*/ 24 w 48"/>
                  <a:gd name="T49" fmla="*/ 24 h 64"/>
                  <a:gd name="T50" fmla="*/ 24 w 48"/>
                  <a:gd name="T51" fmla="*/ 40 h 64"/>
                  <a:gd name="T52" fmla="*/ 24 w 48"/>
                  <a:gd name="T53" fmla="*/ 48 h 64"/>
                  <a:gd name="T54" fmla="*/ 24 w 48"/>
                  <a:gd name="T55" fmla="*/ 48 h 64"/>
                  <a:gd name="T56" fmla="*/ 24 w 48"/>
                  <a:gd name="T57" fmla="*/ 56 h 64"/>
                  <a:gd name="T58" fmla="*/ 24 w 48"/>
                  <a:gd name="T59" fmla="*/ 56 h 64"/>
                  <a:gd name="T60" fmla="*/ 32 w 48"/>
                  <a:gd name="T61" fmla="*/ 56 h 64"/>
                  <a:gd name="T62" fmla="*/ 40 w 48"/>
                  <a:gd name="T63" fmla="*/ 56 h 64"/>
                  <a:gd name="T64" fmla="*/ 40 w 48"/>
                  <a:gd name="T65" fmla="*/ 56 h 64"/>
                  <a:gd name="T66" fmla="*/ 48 w 48"/>
                  <a:gd name="T67" fmla="*/ 56 h 64"/>
                  <a:gd name="T68" fmla="*/ 48 w 48"/>
                  <a:gd name="T69" fmla="*/ 56 h 64"/>
                  <a:gd name="T70" fmla="*/ 48 w 48"/>
                  <a:gd name="T71" fmla="*/ 56 h 64"/>
                  <a:gd name="T72" fmla="*/ 48 w 48"/>
                  <a:gd name="T73" fmla="*/ 48 h 64"/>
                  <a:gd name="T74" fmla="*/ 48 w 48"/>
                  <a:gd name="T75" fmla="*/ 48 h 64"/>
                  <a:gd name="T76" fmla="*/ 48 w 48"/>
                  <a:gd name="T77" fmla="*/ 48 h 64"/>
                  <a:gd name="T78" fmla="*/ 48 w 48"/>
                  <a:gd name="T79" fmla="*/ 56 h 64"/>
                  <a:gd name="T80" fmla="*/ 48 w 48"/>
                  <a:gd name="T81" fmla="*/ 64 h 64"/>
                  <a:gd name="T82" fmla="*/ 48 w 48"/>
                  <a:gd name="T83" fmla="*/ 64 h 64"/>
                  <a:gd name="T84" fmla="*/ 48 w 48"/>
                  <a:gd name="T85" fmla="*/ 64 h 64"/>
                  <a:gd name="T86" fmla="*/ 40 w 48"/>
                  <a:gd name="T87" fmla="*/ 64 h 64"/>
                  <a:gd name="T88" fmla="*/ 40 w 48"/>
                  <a:gd name="T89" fmla="*/ 64 h 64"/>
                  <a:gd name="T90" fmla="*/ 24 w 48"/>
                  <a:gd name="T91" fmla="*/ 64 h 64"/>
                  <a:gd name="T92" fmla="*/ 24 w 48"/>
                  <a:gd name="T93" fmla="*/ 64 h 64"/>
                  <a:gd name="T94" fmla="*/ 16 w 48"/>
                  <a:gd name="T95" fmla="*/ 64 h 64"/>
                  <a:gd name="T96" fmla="*/ 8 w 48"/>
                  <a:gd name="T97" fmla="*/ 64 h 6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8"/>
                  <a:gd name="T148" fmla="*/ 0 h 64"/>
                  <a:gd name="T149" fmla="*/ 48 w 48"/>
                  <a:gd name="T150" fmla="*/ 64 h 6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8" h="64">
                    <a:moveTo>
                      <a:pt x="8" y="64"/>
                    </a:moveTo>
                    <a:lnTo>
                      <a:pt x="8" y="64"/>
                    </a:lnTo>
                    <a:lnTo>
                      <a:pt x="8" y="56"/>
                    </a:lnTo>
                    <a:lnTo>
                      <a:pt x="8" y="48"/>
                    </a:lnTo>
                    <a:lnTo>
                      <a:pt x="8" y="32"/>
                    </a:lnTo>
                    <a:lnTo>
                      <a:pt x="8" y="24"/>
                    </a:lnTo>
                    <a:lnTo>
                      <a:pt x="8" y="16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2" y="0"/>
                    </a:lnTo>
                    <a:lnTo>
                      <a:pt x="32" y="8"/>
                    </a:lnTo>
                    <a:lnTo>
                      <a:pt x="24" y="8"/>
                    </a:lnTo>
                    <a:lnTo>
                      <a:pt x="24" y="16"/>
                    </a:lnTo>
                    <a:lnTo>
                      <a:pt x="24" y="24"/>
                    </a:lnTo>
                    <a:lnTo>
                      <a:pt x="24" y="32"/>
                    </a:lnTo>
                    <a:lnTo>
                      <a:pt x="24" y="40"/>
                    </a:lnTo>
                    <a:lnTo>
                      <a:pt x="24" y="48"/>
                    </a:lnTo>
                    <a:lnTo>
                      <a:pt x="24" y="56"/>
                    </a:lnTo>
                    <a:lnTo>
                      <a:pt x="32" y="56"/>
                    </a:lnTo>
                    <a:lnTo>
                      <a:pt x="40" y="56"/>
                    </a:lnTo>
                    <a:lnTo>
                      <a:pt x="48" y="56"/>
                    </a:lnTo>
                    <a:lnTo>
                      <a:pt x="48" y="48"/>
                    </a:lnTo>
                    <a:lnTo>
                      <a:pt x="48" y="56"/>
                    </a:lnTo>
                    <a:lnTo>
                      <a:pt x="48" y="64"/>
                    </a:lnTo>
                    <a:lnTo>
                      <a:pt x="40" y="64"/>
                    </a:lnTo>
                    <a:lnTo>
                      <a:pt x="32" y="64"/>
                    </a:lnTo>
                    <a:lnTo>
                      <a:pt x="24" y="64"/>
                    </a:lnTo>
                    <a:lnTo>
                      <a:pt x="16" y="64"/>
                    </a:lnTo>
                    <a:lnTo>
                      <a:pt x="8" y="64"/>
                    </a:lnTo>
                    <a:close/>
                  </a:path>
                </a:pathLst>
              </a:custGeom>
              <a:noFill/>
              <a:ln w="12700">
                <a:solidFill>
                  <a:srgbClr val="E1534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2" name="Freeform 382"/>
              <p:cNvSpPr>
                <a:spLocks/>
              </p:cNvSpPr>
              <p:nvPr/>
            </p:nvSpPr>
            <p:spPr bwMode="auto">
              <a:xfrm>
                <a:off x="3384" y="2384"/>
                <a:ext cx="48" cy="64"/>
              </a:xfrm>
              <a:custGeom>
                <a:avLst/>
                <a:gdLst>
                  <a:gd name="T0" fmla="*/ 8 w 48"/>
                  <a:gd name="T1" fmla="*/ 64 h 64"/>
                  <a:gd name="T2" fmla="*/ 8 w 48"/>
                  <a:gd name="T3" fmla="*/ 64 h 64"/>
                  <a:gd name="T4" fmla="*/ 8 w 48"/>
                  <a:gd name="T5" fmla="*/ 64 h 64"/>
                  <a:gd name="T6" fmla="*/ 8 w 48"/>
                  <a:gd name="T7" fmla="*/ 56 h 64"/>
                  <a:gd name="T8" fmla="*/ 8 w 48"/>
                  <a:gd name="T9" fmla="*/ 56 h 64"/>
                  <a:gd name="T10" fmla="*/ 8 w 48"/>
                  <a:gd name="T11" fmla="*/ 56 h 64"/>
                  <a:gd name="T12" fmla="*/ 8 w 48"/>
                  <a:gd name="T13" fmla="*/ 48 h 64"/>
                  <a:gd name="T14" fmla="*/ 8 w 48"/>
                  <a:gd name="T15" fmla="*/ 32 h 64"/>
                  <a:gd name="T16" fmla="*/ 8 w 48"/>
                  <a:gd name="T17" fmla="*/ 24 h 64"/>
                  <a:gd name="T18" fmla="*/ 8 w 48"/>
                  <a:gd name="T19" fmla="*/ 16 h 64"/>
                  <a:gd name="T20" fmla="*/ 8 w 48"/>
                  <a:gd name="T21" fmla="*/ 8 h 64"/>
                  <a:gd name="T22" fmla="*/ 8 w 48"/>
                  <a:gd name="T23" fmla="*/ 8 h 64"/>
                  <a:gd name="T24" fmla="*/ 8 w 48"/>
                  <a:gd name="T25" fmla="*/ 8 h 64"/>
                  <a:gd name="T26" fmla="*/ 0 w 48"/>
                  <a:gd name="T27" fmla="*/ 8 h 64"/>
                  <a:gd name="T28" fmla="*/ 0 w 48"/>
                  <a:gd name="T29" fmla="*/ 0 h 64"/>
                  <a:gd name="T30" fmla="*/ 8 w 48"/>
                  <a:gd name="T31" fmla="*/ 0 h 64"/>
                  <a:gd name="T32" fmla="*/ 16 w 48"/>
                  <a:gd name="T33" fmla="*/ 0 h 64"/>
                  <a:gd name="T34" fmla="*/ 32 w 48"/>
                  <a:gd name="T35" fmla="*/ 0 h 64"/>
                  <a:gd name="T36" fmla="*/ 32 w 48"/>
                  <a:gd name="T37" fmla="*/ 8 h 64"/>
                  <a:gd name="T38" fmla="*/ 24 w 48"/>
                  <a:gd name="T39" fmla="*/ 8 h 64"/>
                  <a:gd name="T40" fmla="*/ 24 w 48"/>
                  <a:gd name="T41" fmla="*/ 8 h 64"/>
                  <a:gd name="T42" fmla="*/ 24 w 48"/>
                  <a:gd name="T43" fmla="*/ 8 h 64"/>
                  <a:gd name="T44" fmla="*/ 24 w 48"/>
                  <a:gd name="T45" fmla="*/ 8 h 64"/>
                  <a:gd name="T46" fmla="*/ 24 w 48"/>
                  <a:gd name="T47" fmla="*/ 16 h 64"/>
                  <a:gd name="T48" fmla="*/ 24 w 48"/>
                  <a:gd name="T49" fmla="*/ 24 h 64"/>
                  <a:gd name="T50" fmla="*/ 24 w 48"/>
                  <a:gd name="T51" fmla="*/ 32 h 64"/>
                  <a:gd name="T52" fmla="*/ 24 w 48"/>
                  <a:gd name="T53" fmla="*/ 40 h 64"/>
                  <a:gd name="T54" fmla="*/ 24 w 48"/>
                  <a:gd name="T55" fmla="*/ 48 h 64"/>
                  <a:gd name="T56" fmla="*/ 24 w 48"/>
                  <a:gd name="T57" fmla="*/ 56 h 64"/>
                  <a:gd name="T58" fmla="*/ 24 w 48"/>
                  <a:gd name="T59" fmla="*/ 56 h 64"/>
                  <a:gd name="T60" fmla="*/ 32 w 48"/>
                  <a:gd name="T61" fmla="*/ 56 h 64"/>
                  <a:gd name="T62" fmla="*/ 40 w 48"/>
                  <a:gd name="T63" fmla="*/ 56 h 64"/>
                  <a:gd name="T64" fmla="*/ 40 w 48"/>
                  <a:gd name="T65" fmla="*/ 56 h 64"/>
                  <a:gd name="T66" fmla="*/ 48 w 48"/>
                  <a:gd name="T67" fmla="*/ 56 h 64"/>
                  <a:gd name="T68" fmla="*/ 48 w 48"/>
                  <a:gd name="T69" fmla="*/ 56 h 64"/>
                  <a:gd name="T70" fmla="*/ 48 w 48"/>
                  <a:gd name="T71" fmla="*/ 56 h 64"/>
                  <a:gd name="T72" fmla="*/ 48 w 48"/>
                  <a:gd name="T73" fmla="*/ 48 h 64"/>
                  <a:gd name="T74" fmla="*/ 48 w 48"/>
                  <a:gd name="T75" fmla="*/ 48 h 64"/>
                  <a:gd name="T76" fmla="*/ 48 w 48"/>
                  <a:gd name="T77" fmla="*/ 48 h 64"/>
                  <a:gd name="T78" fmla="*/ 48 w 48"/>
                  <a:gd name="T79" fmla="*/ 48 h 64"/>
                  <a:gd name="T80" fmla="*/ 48 w 48"/>
                  <a:gd name="T81" fmla="*/ 56 h 64"/>
                  <a:gd name="T82" fmla="*/ 48 w 48"/>
                  <a:gd name="T83" fmla="*/ 64 h 64"/>
                  <a:gd name="T84" fmla="*/ 48 w 48"/>
                  <a:gd name="T85" fmla="*/ 64 h 64"/>
                  <a:gd name="T86" fmla="*/ 48 w 48"/>
                  <a:gd name="T87" fmla="*/ 64 h 64"/>
                  <a:gd name="T88" fmla="*/ 40 w 48"/>
                  <a:gd name="T89" fmla="*/ 64 h 64"/>
                  <a:gd name="T90" fmla="*/ 32 w 48"/>
                  <a:gd name="T91" fmla="*/ 64 h 64"/>
                  <a:gd name="T92" fmla="*/ 24 w 48"/>
                  <a:gd name="T93" fmla="*/ 64 h 64"/>
                  <a:gd name="T94" fmla="*/ 16 w 48"/>
                  <a:gd name="T95" fmla="*/ 64 h 64"/>
                  <a:gd name="T96" fmla="*/ 16 w 48"/>
                  <a:gd name="T97" fmla="*/ 64 h 6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8"/>
                  <a:gd name="T148" fmla="*/ 0 h 64"/>
                  <a:gd name="T149" fmla="*/ 48 w 48"/>
                  <a:gd name="T150" fmla="*/ 64 h 6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8" h="64">
                    <a:moveTo>
                      <a:pt x="8" y="64"/>
                    </a:moveTo>
                    <a:lnTo>
                      <a:pt x="8" y="64"/>
                    </a:lnTo>
                    <a:lnTo>
                      <a:pt x="8" y="56"/>
                    </a:lnTo>
                    <a:lnTo>
                      <a:pt x="8" y="48"/>
                    </a:lnTo>
                    <a:lnTo>
                      <a:pt x="8" y="32"/>
                    </a:lnTo>
                    <a:lnTo>
                      <a:pt x="8" y="24"/>
                    </a:lnTo>
                    <a:lnTo>
                      <a:pt x="8" y="16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2" y="0"/>
                    </a:lnTo>
                    <a:lnTo>
                      <a:pt x="32" y="8"/>
                    </a:lnTo>
                    <a:lnTo>
                      <a:pt x="24" y="8"/>
                    </a:lnTo>
                    <a:lnTo>
                      <a:pt x="24" y="16"/>
                    </a:lnTo>
                    <a:lnTo>
                      <a:pt x="24" y="24"/>
                    </a:lnTo>
                    <a:lnTo>
                      <a:pt x="24" y="32"/>
                    </a:lnTo>
                    <a:lnTo>
                      <a:pt x="24" y="40"/>
                    </a:lnTo>
                    <a:lnTo>
                      <a:pt x="24" y="48"/>
                    </a:lnTo>
                    <a:lnTo>
                      <a:pt x="24" y="56"/>
                    </a:lnTo>
                    <a:lnTo>
                      <a:pt x="32" y="56"/>
                    </a:lnTo>
                    <a:lnTo>
                      <a:pt x="40" y="56"/>
                    </a:lnTo>
                    <a:lnTo>
                      <a:pt x="48" y="56"/>
                    </a:lnTo>
                    <a:lnTo>
                      <a:pt x="48" y="48"/>
                    </a:lnTo>
                    <a:lnTo>
                      <a:pt x="48" y="56"/>
                    </a:lnTo>
                    <a:lnTo>
                      <a:pt x="48" y="64"/>
                    </a:lnTo>
                    <a:lnTo>
                      <a:pt x="40" y="64"/>
                    </a:lnTo>
                    <a:lnTo>
                      <a:pt x="32" y="64"/>
                    </a:lnTo>
                    <a:lnTo>
                      <a:pt x="24" y="64"/>
                    </a:lnTo>
                    <a:lnTo>
                      <a:pt x="16" y="64"/>
                    </a:lnTo>
                    <a:lnTo>
                      <a:pt x="8" y="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3" name="Freeform 383"/>
              <p:cNvSpPr>
                <a:spLocks/>
              </p:cNvSpPr>
              <p:nvPr/>
            </p:nvSpPr>
            <p:spPr bwMode="auto">
              <a:xfrm>
                <a:off x="3440" y="2384"/>
                <a:ext cx="48" cy="64"/>
              </a:xfrm>
              <a:custGeom>
                <a:avLst/>
                <a:gdLst>
                  <a:gd name="T0" fmla="*/ 40 w 48"/>
                  <a:gd name="T1" fmla="*/ 16 h 64"/>
                  <a:gd name="T2" fmla="*/ 40 w 48"/>
                  <a:gd name="T3" fmla="*/ 16 h 64"/>
                  <a:gd name="T4" fmla="*/ 32 w 48"/>
                  <a:gd name="T5" fmla="*/ 8 h 64"/>
                  <a:gd name="T6" fmla="*/ 24 w 48"/>
                  <a:gd name="T7" fmla="*/ 8 h 64"/>
                  <a:gd name="T8" fmla="*/ 16 w 48"/>
                  <a:gd name="T9" fmla="*/ 8 h 64"/>
                  <a:gd name="T10" fmla="*/ 8 w 48"/>
                  <a:gd name="T11" fmla="*/ 16 h 64"/>
                  <a:gd name="T12" fmla="*/ 16 w 48"/>
                  <a:gd name="T13" fmla="*/ 24 h 64"/>
                  <a:gd name="T14" fmla="*/ 16 w 48"/>
                  <a:gd name="T15" fmla="*/ 24 h 64"/>
                  <a:gd name="T16" fmla="*/ 24 w 48"/>
                  <a:gd name="T17" fmla="*/ 24 h 64"/>
                  <a:gd name="T18" fmla="*/ 24 w 48"/>
                  <a:gd name="T19" fmla="*/ 32 h 64"/>
                  <a:gd name="T20" fmla="*/ 32 w 48"/>
                  <a:gd name="T21" fmla="*/ 32 h 64"/>
                  <a:gd name="T22" fmla="*/ 40 w 48"/>
                  <a:gd name="T23" fmla="*/ 32 h 64"/>
                  <a:gd name="T24" fmla="*/ 40 w 48"/>
                  <a:gd name="T25" fmla="*/ 32 h 64"/>
                  <a:gd name="T26" fmla="*/ 48 w 48"/>
                  <a:gd name="T27" fmla="*/ 40 h 64"/>
                  <a:gd name="T28" fmla="*/ 48 w 48"/>
                  <a:gd name="T29" fmla="*/ 48 h 64"/>
                  <a:gd name="T30" fmla="*/ 40 w 48"/>
                  <a:gd name="T31" fmla="*/ 56 h 64"/>
                  <a:gd name="T32" fmla="*/ 40 w 48"/>
                  <a:gd name="T33" fmla="*/ 56 h 64"/>
                  <a:gd name="T34" fmla="*/ 32 w 48"/>
                  <a:gd name="T35" fmla="*/ 64 h 64"/>
                  <a:gd name="T36" fmla="*/ 16 w 48"/>
                  <a:gd name="T37" fmla="*/ 64 h 64"/>
                  <a:gd name="T38" fmla="*/ 8 w 48"/>
                  <a:gd name="T39" fmla="*/ 64 h 64"/>
                  <a:gd name="T40" fmla="*/ 0 w 48"/>
                  <a:gd name="T41" fmla="*/ 64 h 64"/>
                  <a:gd name="T42" fmla="*/ 0 w 48"/>
                  <a:gd name="T43" fmla="*/ 48 h 64"/>
                  <a:gd name="T44" fmla="*/ 8 w 48"/>
                  <a:gd name="T45" fmla="*/ 48 h 64"/>
                  <a:gd name="T46" fmla="*/ 8 w 48"/>
                  <a:gd name="T47" fmla="*/ 56 h 64"/>
                  <a:gd name="T48" fmla="*/ 16 w 48"/>
                  <a:gd name="T49" fmla="*/ 64 h 64"/>
                  <a:gd name="T50" fmla="*/ 24 w 48"/>
                  <a:gd name="T51" fmla="*/ 64 h 64"/>
                  <a:gd name="T52" fmla="*/ 32 w 48"/>
                  <a:gd name="T53" fmla="*/ 56 h 64"/>
                  <a:gd name="T54" fmla="*/ 32 w 48"/>
                  <a:gd name="T55" fmla="*/ 56 h 64"/>
                  <a:gd name="T56" fmla="*/ 32 w 48"/>
                  <a:gd name="T57" fmla="*/ 48 h 64"/>
                  <a:gd name="T58" fmla="*/ 32 w 48"/>
                  <a:gd name="T59" fmla="*/ 40 h 64"/>
                  <a:gd name="T60" fmla="*/ 24 w 48"/>
                  <a:gd name="T61" fmla="*/ 40 h 64"/>
                  <a:gd name="T62" fmla="*/ 16 w 48"/>
                  <a:gd name="T63" fmla="*/ 40 h 64"/>
                  <a:gd name="T64" fmla="*/ 8 w 48"/>
                  <a:gd name="T65" fmla="*/ 32 h 64"/>
                  <a:gd name="T66" fmla="*/ 0 w 48"/>
                  <a:gd name="T67" fmla="*/ 32 h 64"/>
                  <a:gd name="T68" fmla="*/ 0 w 48"/>
                  <a:gd name="T69" fmla="*/ 24 h 64"/>
                  <a:gd name="T70" fmla="*/ 0 w 48"/>
                  <a:gd name="T71" fmla="*/ 16 h 64"/>
                  <a:gd name="T72" fmla="*/ 8 w 48"/>
                  <a:gd name="T73" fmla="*/ 8 h 64"/>
                  <a:gd name="T74" fmla="*/ 16 w 48"/>
                  <a:gd name="T75" fmla="*/ 8 h 64"/>
                  <a:gd name="T76" fmla="*/ 24 w 48"/>
                  <a:gd name="T77" fmla="*/ 0 h 64"/>
                  <a:gd name="T78" fmla="*/ 32 w 48"/>
                  <a:gd name="T79" fmla="*/ 0 h 64"/>
                  <a:gd name="T80" fmla="*/ 40 w 48"/>
                  <a:gd name="T81" fmla="*/ 8 h 64"/>
                  <a:gd name="T82" fmla="*/ 40 w 48"/>
                  <a:gd name="T83" fmla="*/ 8 h 64"/>
                  <a:gd name="T84" fmla="*/ 40 w 48"/>
                  <a:gd name="T85" fmla="*/ 16 h 64"/>
                  <a:gd name="T86" fmla="*/ 40 w 48"/>
                  <a:gd name="T87" fmla="*/ 16 h 6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8"/>
                  <a:gd name="T133" fmla="*/ 0 h 64"/>
                  <a:gd name="T134" fmla="*/ 48 w 48"/>
                  <a:gd name="T135" fmla="*/ 64 h 6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8" h="64">
                    <a:moveTo>
                      <a:pt x="40" y="16"/>
                    </a:moveTo>
                    <a:lnTo>
                      <a:pt x="40" y="16"/>
                    </a:lnTo>
                    <a:lnTo>
                      <a:pt x="32" y="8"/>
                    </a:lnTo>
                    <a:lnTo>
                      <a:pt x="24" y="8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8" y="16"/>
                    </a:lnTo>
                    <a:lnTo>
                      <a:pt x="16" y="16"/>
                    </a:lnTo>
                    <a:lnTo>
                      <a:pt x="16" y="24"/>
                    </a:lnTo>
                    <a:lnTo>
                      <a:pt x="24" y="24"/>
                    </a:lnTo>
                    <a:lnTo>
                      <a:pt x="24" y="32"/>
                    </a:lnTo>
                    <a:lnTo>
                      <a:pt x="32" y="32"/>
                    </a:lnTo>
                    <a:lnTo>
                      <a:pt x="40" y="32"/>
                    </a:lnTo>
                    <a:lnTo>
                      <a:pt x="40" y="40"/>
                    </a:lnTo>
                    <a:lnTo>
                      <a:pt x="48" y="40"/>
                    </a:lnTo>
                    <a:lnTo>
                      <a:pt x="48" y="48"/>
                    </a:lnTo>
                    <a:lnTo>
                      <a:pt x="40" y="56"/>
                    </a:lnTo>
                    <a:lnTo>
                      <a:pt x="32" y="64"/>
                    </a:lnTo>
                    <a:lnTo>
                      <a:pt x="24" y="64"/>
                    </a:lnTo>
                    <a:lnTo>
                      <a:pt x="16" y="64"/>
                    </a:lnTo>
                    <a:lnTo>
                      <a:pt x="8" y="64"/>
                    </a:lnTo>
                    <a:lnTo>
                      <a:pt x="0" y="64"/>
                    </a:lnTo>
                    <a:lnTo>
                      <a:pt x="0" y="56"/>
                    </a:lnTo>
                    <a:lnTo>
                      <a:pt x="0" y="48"/>
                    </a:lnTo>
                    <a:lnTo>
                      <a:pt x="8" y="48"/>
                    </a:lnTo>
                    <a:lnTo>
                      <a:pt x="8" y="56"/>
                    </a:lnTo>
                    <a:lnTo>
                      <a:pt x="16" y="64"/>
                    </a:lnTo>
                    <a:lnTo>
                      <a:pt x="24" y="64"/>
                    </a:lnTo>
                    <a:lnTo>
                      <a:pt x="32" y="56"/>
                    </a:lnTo>
                    <a:lnTo>
                      <a:pt x="32" y="48"/>
                    </a:lnTo>
                    <a:lnTo>
                      <a:pt x="32" y="40"/>
                    </a:lnTo>
                    <a:lnTo>
                      <a:pt x="24" y="40"/>
                    </a:lnTo>
                    <a:lnTo>
                      <a:pt x="16" y="40"/>
                    </a:lnTo>
                    <a:lnTo>
                      <a:pt x="8" y="40"/>
                    </a:lnTo>
                    <a:lnTo>
                      <a:pt x="8" y="32"/>
                    </a:lnTo>
                    <a:lnTo>
                      <a:pt x="0" y="32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8" y="8"/>
                    </a:lnTo>
                    <a:lnTo>
                      <a:pt x="16" y="8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2" y="0"/>
                    </a:lnTo>
                    <a:lnTo>
                      <a:pt x="40" y="8"/>
                    </a:lnTo>
                    <a:lnTo>
                      <a:pt x="4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4" name="Freeform 384"/>
              <p:cNvSpPr>
                <a:spLocks/>
              </p:cNvSpPr>
              <p:nvPr/>
            </p:nvSpPr>
            <p:spPr bwMode="auto">
              <a:xfrm>
                <a:off x="3440" y="2384"/>
                <a:ext cx="48" cy="64"/>
              </a:xfrm>
              <a:custGeom>
                <a:avLst/>
                <a:gdLst>
                  <a:gd name="T0" fmla="*/ 40 w 48"/>
                  <a:gd name="T1" fmla="*/ 16 h 64"/>
                  <a:gd name="T2" fmla="*/ 40 w 48"/>
                  <a:gd name="T3" fmla="*/ 16 h 64"/>
                  <a:gd name="T4" fmla="*/ 32 w 48"/>
                  <a:gd name="T5" fmla="*/ 8 h 64"/>
                  <a:gd name="T6" fmla="*/ 24 w 48"/>
                  <a:gd name="T7" fmla="*/ 8 h 64"/>
                  <a:gd name="T8" fmla="*/ 16 w 48"/>
                  <a:gd name="T9" fmla="*/ 8 h 64"/>
                  <a:gd name="T10" fmla="*/ 16 w 48"/>
                  <a:gd name="T11" fmla="*/ 16 h 64"/>
                  <a:gd name="T12" fmla="*/ 8 w 48"/>
                  <a:gd name="T13" fmla="*/ 16 h 64"/>
                  <a:gd name="T14" fmla="*/ 16 w 48"/>
                  <a:gd name="T15" fmla="*/ 24 h 64"/>
                  <a:gd name="T16" fmla="*/ 16 w 48"/>
                  <a:gd name="T17" fmla="*/ 24 h 64"/>
                  <a:gd name="T18" fmla="*/ 24 w 48"/>
                  <a:gd name="T19" fmla="*/ 24 h 64"/>
                  <a:gd name="T20" fmla="*/ 24 w 48"/>
                  <a:gd name="T21" fmla="*/ 24 h 64"/>
                  <a:gd name="T22" fmla="*/ 32 w 48"/>
                  <a:gd name="T23" fmla="*/ 32 h 64"/>
                  <a:gd name="T24" fmla="*/ 32 w 48"/>
                  <a:gd name="T25" fmla="*/ 32 h 64"/>
                  <a:gd name="T26" fmla="*/ 40 w 48"/>
                  <a:gd name="T27" fmla="*/ 32 h 64"/>
                  <a:gd name="T28" fmla="*/ 40 w 48"/>
                  <a:gd name="T29" fmla="*/ 32 h 64"/>
                  <a:gd name="T30" fmla="*/ 48 w 48"/>
                  <a:gd name="T31" fmla="*/ 40 h 64"/>
                  <a:gd name="T32" fmla="*/ 48 w 48"/>
                  <a:gd name="T33" fmla="*/ 40 h 64"/>
                  <a:gd name="T34" fmla="*/ 48 w 48"/>
                  <a:gd name="T35" fmla="*/ 48 h 64"/>
                  <a:gd name="T36" fmla="*/ 40 w 48"/>
                  <a:gd name="T37" fmla="*/ 56 h 64"/>
                  <a:gd name="T38" fmla="*/ 40 w 48"/>
                  <a:gd name="T39" fmla="*/ 56 h 64"/>
                  <a:gd name="T40" fmla="*/ 32 w 48"/>
                  <a:gd name="T41" fmla="*/ 64 h 64"/>
                  <a:gd name="T42" fmla="*/ 16 w 48"/>
                  <a:gd name="T43" fmla="*/ 64 h 64"/>
                  <a:gd name="T44" fmla="*/ 16 w 48"/>
                  <a:gd name="T45" fmla="*/ 64 h 64"/>
                  <a:gd name="T46" fmla="*/ 8 w 48"/>
                  <a:gd name="T47" fmla="*/ 64 h 64"/>
                  <a:gd name="T48" fmla="*/ 0 w 48"/>
                  <a:gd name="T49" fmla="*/ 64 h 64"/>
                  <a:gd name="T50" fmla="*/ 0 w 48"/>
                  <a:gd name="T51" fmla="*/ 48 h 64"/>
                  <a:gd name="T52" fmla="*/ 8 w 48"/>
                  <a:gd name="T53" fmla="*/ 48 h 64"/>
                  <a:gd name="T54" fmla="*/ 8 w 48"/>
                  <a:gd name="T55" fmla="*/ 56 h 64"/>
                  <a:gd name="T56" fmla="*/ 8 w 48"/>
                  <a:gd name="T57" fmla="*/ 56 h 64"/>
                  <a:gd name="T58" fmla="*/ 24 w 48"/>
                  <a:gd name="T59" fmla="*/ 64 h 64"/>
                  <a:gd name="T60" fmla="*/ 24 w 48"/>
                  <a:gd name="T61" fmla="*/ 64 h 64"/>
                  <a:gd name="T62" fmla="*/ 32 w 48"/>
                  <a:gd name="T63" fmla="*/ 56 h 64"/>
                  <a:gd name="T64" fmla="*/ 32 w 48"/>
                  <a:gd name="T65" fmla="*/ 56 h 64"/>
                  <a:gd name="T66" fmla="*/ 32 w 48"/>
                  <a:gd name="T67" fmla="*/ 48 h 64"/>
                  <a:gd name="T68" fmla="*/ 32 w 48"/>
                  <a:gd name="T69" fmla="*/ 48 h 64"/>
                  <a:gd name="T70" fmla="*/ 32 w 48"/>
                  <a:gd name="T71" fmla="*/ 40 h 64"/>
                  <a:gd name="T72" fmla="*/ 24 w 48"/>
                  <a:gd name="T73" fmla="*/ 40 h 64"/>
                  <a:gd name="T74" fmla="*/ 16 w 48"/>
                  <a:gd name="T75" fmla="*/ 40 h 64"/>
                  <a:gd name="T76" fmla="*/ 8 w 48"/>
                  <a:gd name="T77" fmla="*/ 40 h 64"/>
                  <a:gd name="T78" fmla="*/ 8 w 48"/>
                  <a:gd name="T79" fmla="*/ 32 h 64"/>
                  <a:gd name="T80" fmla="*/ 0 w 48"/>
                  <a:gd name="T81" fmla="*/ 32 h 64"/>
                  <a:gd name="T82" fmla="*/ 0 w 48"/>
                  <a:gd name="T83" fmla="*/ 24 h 64"/>
                  <a:gd name="T84" fmla="*/ 0 w 48"/>
                  <a:gd name="T85" fmla="*/ 16 h 64"/>
                  <a:gd name="T86" fmla="*/ 8 w 48"/>
                  <a:gd name="T87" fmla="*/ 8 h 64"/>
                  <a:gd name="T88" fmla="*/ 8 w 48"/>
                  <a:gd name="T89" fmla="*/ 8 h 64"/>
                  <a:gd name="T90" fmla="*/ 16 w 48"/>
                  <a:gd name="T91" fmla="*/ 0 h 64"/>
                  <a:gd name="T92" fmla="*/ 24 w 48"/>
                  <a:gd name="T93" fmla="*/ 0 h 64"/>
                  <a:gd name="T94" fmla="*/ 32 w 48"/>
                  <a:gd name="T95" fmla="*/ 0 h 64"/>
                  <a:gd name="T96" fmla="*/ 40 w 48"/>
                  <a:gd name="T97" fmla="*/ 8 h 64"/>
                  <a:gd name="T98" fmla="*/ 40 w 48"/>
                  <a:gd name="T99" fmla="*/ 8 h 64"/>
                  <a:gd name="T100" fmla="*/ 40 w 48"/>
                  <a:gd name="T101" fmla="*/ 8 h 64"/>
                  <a:gd name="T102" fmla="*/ 40 w 48"/>
                  <a:gd name="T103" fmla="*/ 16 h 6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8"/>
                  <a:gd name="T157" fmla="*/ 0 h 64"/>
                  <a:gd name="T158" fmla="*/ 48 w 48"/>
                  <a:gd name="T159" fmla="*/ 64 h 6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8" h="64">
                    <a:moveTo>
                      <a:pt x="40" y="16"/>
                    </a:moveTo>
                    <a:lnTo>
                      <a:pt x="40" y="16"/>
                    </a:lnTo>
                    <a:lnTo>
                      <a:pt x="32" y="8"/>
                    </a:lnTo>
                    <a:lnTo>
                      <a:pt x="24" y="8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8" y="16"/>
                    </a:lnTo>
                    <a:lnTo>
                      <a:pt x="16" y="16"/>
                    </a:lnTo>
                    <a:lnTo>
                      <a:pt x="16" y="24"/>
                    </a:lnTo>
                    <a:lnTo>
                      <a:pt x="24" y="24"/>
                    </a:lnTo>
                    <a:lnTo>
                      <a:pt x="24" y="32"/>
                    </a:lnTo>
                    <a:lnTo>
                      <a:pt x="32" y="32"/>
                    </a:lnTo>
                    <a:lnTo>
                      <a:pt x="40" y="32"/>
                    </a:lnTo>
                    <a:lnTo>
                      <a:pt x="40" y="40"/>
                    </a:lnTo>
                    <a:lnTo>
                      <a:pt x="48" y="40"/>
                    </a:lnTo>
                    <a:lnTo>
                      <a:pt x="48" y="48"/>
                    </a:lnTo>
                    <a:lnTo>
                      <a:pt x="40" y="56"/>
                    </a:lnTo>
                    <a:lnTo>
                      <a:pt x="32" y="64"/>
                    </a:lnTo>
                    <a:lnTo>
                      <a:pt x="24" y="64"/>
                    </a:lnTo>
                    <a:lnTo>
                      <a:pt x="16" y="64"/>
                    </a:lnTo>
                    <a:lnTo>
                      <a:pt x="8" y="64"/>
                    </a:lnTo>
                    <a:lnTo>
                      <a:pt x="0" y="64"/>
                    </a:lnTo>
                    <a:lnTo>
                      <a:pt x="0" y="56"/>
                    </a:lnTo>
                    <a:lnTo>
                      <a:pt x="0" y="48"/>
                    </a:lnTo>
                    <a:lnTo>
                      <a:pt x="8" y="48"/>
                    </a:lnTo>
                    <a:lnTo>
                      <a:pt x="8" y="56"/>
                    </a:lnTo>
                    <a:lnTo>
                      <a:pt x="16" y="64"/>
                    </a:lnTo>
                    <a:lnTo>
                      <a:pt x="24" y="64"/>
                    </a:lnTo>
                    <a:lnTo>
                      <a:pt x="32" y="56"/>
                    </a:lnTo>
                    <a:lnTo>
                      <a:pt x="32" y="48"/>
                    </a:lnTo>
                    <a:lnTo>
                      <a:pt x="32" y="40"/>
                    </a:lnTo>
                    <a:lnTo>
                      <a:pt x="24" y="40"/>
                    </a:lnTo>
                    <a:lnTo>
                      <a:pt x="16" y="40"/>
                    </a:lnTo>
                    <a:lnTo>
                      <a:pt x="8" y="40"/>
                    </a:lnTo>
                    <a:lnTo>
                      <a:pt x="8" y="32"/>
                    </a:lnTo>
                    <a:lnTo>
                      <a:pt x="0" y="32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8" y="8"/>
                    </a:lnTo>
                    <a:lnTo>
                      <a:pt x="16" y="8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2" y="0"/>
                    </a:lnTo>
                    <a:lnTo>
                      <a:pt x="40" y="8"/>
                    </a:lnTo>
                    <a:lnTo>
                      <a:pt x="40" y="16"/>
                    </a:lnTo>
                    <a:close/>
                  </a:path>
                </a:pathLst>
              </a:custGeom>
              <a:noFill/>
              <a:ln w="12700">
                <a:solidFill>
                  <a:srgbClr val="E1534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5" name="Freeform 385"/>
              <p:cNvSpPr>
                <a:spLocks/>
              </p:cNvSpPr>
              <p:nvPr/>
            </p:nvSpPr>
            <p:spPr bwMode="auto">
              <a:xfrm>
                <a:off x="3496" y="2384"/>
                <a:ext cx="64" cy="64"/>
              </a:xfrm>
              <a:custGeom>
                <a:avLst/>
                <a:gdLst>
                  <a:gd name="T0" fmla="*/ 0 w 64"/>
                  <a:gd name="T1" fmla="*/ 24 h 64"/>
                  <a:gd name="T2" fmla="*/ 0 w 64"/>
                  <a:gd name="T3" fmla="*/ 24 h 64"/>
                  <a:gd name="T4" fmla="*/ 0 w 64"/>
                  <a:gd name="T5" fmla="*/ 24 h 64"/>
                  <a:gd name="T6" fmla="*/ 0 w 64"/>
                  <a:gd name="T7" fmla="*/ 16 h 64"/>
                  <a:gd name="T8" fmla="*/ 8 w 64"/>
                  <a:gd name="T9" fmla="*/ 8 h 64"/>
                  <a:gd name="T10" fmla="*/ 8 w 64"/>
                  <a:gd name="T11" fmla="*/ 8 h 64"/>
                  <a:gd name="T12" fmla="*/ 8 w 64"/>
                  <a:gd name="T13" fmla="*/ 8 h 64"/>
                  <a:gd name="T14" fmla="*/ 16 w 64"/>
                  <a:gd name="T15" fmla="*/ 8 h 64"/>
                  <a:gd name="T16" fmla="*/ 16 w 64"/>
                  <a:gd name="T17" fmla="*/ 8 h 64"/>
                  <a:gd name="T18" fmla="*/ 24 w 64"/>
                  <a:gd name="T19" fmla="*/ 0 h 64"/>
                  <a:gd name="T20" fmla="*/ 32 w 64"/>
                  <a:gd name="T21" fmla="*/ 0 h 64"/>
                  <a:gd name="T22" fmla="*/ 32 w 64"/>
                  <a:gd name="T23" fmla="*/ 0 h 64"/>
                  <a:gd name="T24" fmla="*/ 40 w 64"/>
                  <a:gd name="T25" fmla="*/ 0 h 64"/>
                  <a:gd name="T26" fmla="*/ 48 w 64"/>
                  <a:gd name="T27" fmla="*/ 8 h 64"/>
                  <a:gd name="T28" fmla="*/ 48 w 64"/>
                  <a:gd name="T29" fmla="*/ 8 h 64"/>
                  <a:gd name="T30" fmla="*/ 48 w 64"/>
                  <a:gd name="T31" fmla="*/ 8 h 64"/>
                  <a:gd name="T32" fmla="*/ 56 w 64"/>
                  <a:gd name="T33" fmla="*/ 8 h 64"/>
                  <a:gd name="T34" fmla="*/ 56 w 64"/>
                  <a:gd name="T35" fmla="*/ 8 h 64"/>
                  <a:gd name="T36" fmla="*/ 56 w 64"/>
                  <a:gd name="T37" fmla="*/ 16 h 64"/>
                  <a:gd name="T38" fmla="*/ 56 w 64"/>
                  <a:gd name="T39" fmla="*/ 16 h 64"/>
                  <a:gd name="T40" fmla="*/ 56 w 64"/>
                  <a:gd name="T41" fmla="*/ 16 h 64"/>
                  <a:gd name="T42" fmla="*/ 64 w 64"/>
                  <a:gd name="T43" fmla="*/ 16 h 64"/>
                  <a:gd name="T44" fmla="*/ 64 w 64"/>
                  <a:gd name="T45" fmla="*/ 24 h 64"/>
                  <a:gd name="T46" fmla="*/ 64 w 64"/>
                  <a:gd name="T47" fmla="*/ 24 h 64"/>
                  <a:gd name="T48" fmla="*/ 64 w 64"/>
                  <a:gd name="T49" fmla="*/ 24 h 64"/>
                  <a:gd name="T50" fmla="*/ 64 w 64"/>
                  <a:gd name="T51" fmla="*/ 32 h 64"/>
                  <a:gd name="T52" fmla="*/ 64 w 64"/>
                  <a:gd name="T53" fmla="*/ 32 h 64"/>
                  <a:gd name="T54" fmla="*/ 64 w 64"/>
                  <a:gd name="T55" fmla="*/ 40 h 64"/>
                  <a:gd name="T56" fmla="*/ 64 w 64"/>
                  <a:gd name="T57" fmla="*/ 48 h 64"/>
                  <a:gd name="T58" fmla="*/ 64 w 64"/>
                  <a:gd name="T59" fmla="*/ 48 h 64"/>
                  <a:gd name="T60" fmla="*/ 56 w 64"/>
                  <a:gd name="T61" fmla="*/ 56 h 64"/>
                  <a:gd name="T62" fmla="*/ 56 w 64"/>
                  <a:gd name="T63" fmla="*/ 56 h 64"/>
                  <a:gd name="T64" fmla="*/ 56 w 64"/>
                  <a:gd name="T65" fmla="*/ 56 h 64"/>
                  <a:gd name="T66" fmla="*/ 48 w 64"/>
                  <a:gd name="T67" fmla="*/ 64 h 64"/>
                  <a:gd name="T68" fmla="*/ 48 w 64"/>
                  <a:gd name="T69" fmla="*/ 64 h 64"/>
                  <a:gd name="T70" fmla="*/ 48 w 64"/>
                  <a:gd name="T71" fmla="*/ 64 h 64"/>
                  <a:gd name="T72" fmla="*/ 40 w 64"/>
                  <a:gd name="T73" fmla="*/ 64 h 64"/>
                  <a:gd name="T74" fmla="*/ 32 w 64"/>
                  <a:gd name="T75" fmla="*/ 64 h 64"/>
                  <a:gd name="T76" fmla="*/ 32 w 64"/>
                  <a:gd name="T77" fmla="*/ 64 h 64"/>
                  <a:gd name="T78" fmla="*/ 24 w 64"/>
                  <a:gd name="T79" fmla="*/ 64 h 64"/>
                  <a:gd name="T80" fmla="*/ 16 w 64"/>
                  <a:gd name="T81" fmla="*/ 64 h 64"/>
                  <a:gd name="T82" fmla="*/ 16 w 64"/>
                  <a:gd name="T83" fmla="*/ 64 h 64"/>
                  <a:gd name="T84" fmla="*/ 8 w 64"/>
                  <a:gd name="T85" fmla="*/ 56 h 64"/>
                  <a:gd name="T86" fmla="*/ 0 w 64"/>
                  <a:gd name="T87" fmla="*/ 48 h 64"/>
                  <a:gd name="T88" fmla="*/ 0 w 64"/>
                  <a:gd name="T89" fmla="*/ 48 h 64"/>
                  <a:gd name="T90" fmla="*/ 0 w 64"/>
                  <a:gd name="T91" fmla="*/ 48 h 64"/>
                  <a:gd name="T92" fmla="*/ 0 w 64"/>
                  <a:gd name="T93" fmla="*/ 32 h 6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4"/>
                  <a:gd name="T142" fmla="*/ 0 h 64"/>
                  <a:gd name="T143" fmla="*/ 64 w 64"/>
                  <a:gd name="T144" fmla="*/ 64 h 6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4" h="64">
                    <a:moveTo>
                      <a:pt x="0" y="32"/>
                    </a:moveTo>
                    <a:lnTo>
                      <a:pt x="0" y="24"/>
                    </a:lnTo>
                    <a:lnTo>
                      <a:pt x="0" y="16"/>
                    </a:lnTo>
                    <a:lnTo>
                      <a:pt x="8" y="8"/>
                    </a:lnTo>
                    <a:lnTo>
                      <a:pt x="16" y="8"/>
                    </a:lnTo>
                    <a:lnTo>
                      <a:pt x="24" y="0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48" y="8"/>
                    </a:lnTo>
                    <a:lnTo>
                      <a:pt x="56" y="8"/>
                    </a:lnTo>
                    <a:lnTo>
                      <a:pt x="56" y="16"/>
                    </a:lnTo>
                    <a:lnTo>
                      <a:pt x="64" y="16"/>
                    </a:lnTo>
                    <a:lnTo>
                      <a:pt x="64" y="24"/>
                    </a:lnTo>
                    <a:lnTo>
                      <a:pt x="64" y="32"/>
                    </a:lnTo>
                    <a:lnTo>
                      <a:pt x="64" y="40"/>
                    </a:lnTo>
                    <a:lnTo>
                      <a:pt x="64" y="48"/>
                    </a:lnTo>
                    <a:lnTo>
                      <a:pt x="56" y="56"/>
                    </a:lnTo>
                    <a:lnTo>
                      <a:pt x="48" y="64"/>
                    </a:lnTo>
                    <a:lnTo>
                      <a:pt x="40" y="64"/>
                    </a:lnTo>
                    <a:lnTo>
                      <a:pt x="32" y="64"/>
                    </a:lnTo>
                    <a:lnTo>
                      <a:pt x="24" y="64"/>
                    </a:lnTo>
                    <a:lnTo>
                      <a:pt x="16" y="64"/>
                    </a:lnTo>
                    <a:lnTo>
                      <a:pt x="8" y="56"/>
                    </a:lnTo>
                    <a:lnTo>
                      <a:pt x="0" y="48"/>
                    </a:lnTo>
                    <a:lnTo>
                      <a:pt x="0" y="32"/>
                    </a:lnTo>
                    <a:close/>
                  </a:path>
                </a:pathLst>
              </a:custGeom>
              <a:noFill/>
              <a:ln w="12700">
                <a:solidFill>
                  <a:srgbClr val="E1534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6" name="Freeform 386"/>
              <p:cNvSpPr>
                <a:spLocks/>
              </p:cNvSpPr>
              <p:nvPr/>
            </p:nvSpPr>
            <p:spPr bwMode="auto">
              <a:xfrm>
                <a:off x="3504" y="2392"/>
                <a:ext cx="40" cy="56"/>
              </a:xfrm>
              <a:custGeom>
                <a:avLst/>
                <a:gdLst>
                  <a:gd name="T0" fmla="*/ 0 w 40"/>
                  <a:gd name="T1" fmla="*/ 32 h 56"/>
                  <a:gd name="T2" fmla="*/ 8 w 40"/>
                  <a:gd name="T3" fmla="*/ 40 h 56"/>
                  <a:gd name="T4" fmla="*/ 8 w 40"/>
                  <a:gd name="T5" fmla="*/ 40 h 56"/>
                  <a:gd name="T6" fmla="*/ 8 w 40"/>
                  <a:gd name="T7" fmla="*/ 48 h 56"/>
                  <a:gd name="T8" fmla="*/ 16 w 40"/>
                  <a:gd name="T9" fmla="*/ 48 h 56"/>
                  <a:gd name="T10" fmla="*/ 16 w 40"/>
                  <a:gd name="T11" fmla="*/ 48 h 56"/>
                  <a:gd name="T12" fmla="*/ 16 w 40"/>
                  <a:gd name="T13" fmla="*/ 56 h 56"/>
                  <a:gd name="T14" fmla="*/ 24 w 40"/>
                  <a:gd name="T15" fmla="*/ 56 h 56"/>
                  <a:gd name="T16" fmla="*/ 24 w 40"/>
                  <a:gd name="T17" fmla="*/ 56 h 56"/>
                  <a:gd name="T18" fmla="*/ 32 w 40"/>
                  <a:gd name="T19" fmla="*/ 56 h 56"/>
                  <a:gd name="T20" fmla="*/ 32 w 40"/>
                  <a:gd name="T21" fmla="*/ 48 h 56"/>
                  <a:gd name="T22" fmla="*/ 32 w 40"/>
                  <a:gd name="T23" fmla="*/ 48 h 56"/>
                  <a:gd name="T24" fmla="*/ 40 w 40"/>
                  <a:gd name="T25" fmla="*/ 48 h 56"/>
                  <a:gd name="T26" fmla="*/ 40 w 40"/>
                  <a:gd name="T27" fmla="*/ 40 h 56"/>
                  <a:gd name="T28" fmla="*/ 40 w 40"/>
                  <a:gd name="T29" fmla="*/ 40 h 56"/>
                  <a:gd name="T30" fmla="*/ 40 w 40"/>
                  <a:gd name="T31" fmla="*/ 32 h 56"/>
                  <a:gd name="T32" fmla="*/ 40 w 40"/>
                  <a:gd name="T33" fmla="*/ 24 h 56"/>
                  <a:gd name="T34" fmla="*/ 40 w 40"/>
                  <a:gd name="T35" fmla="*/ 24 h 56"/>
                  <a:gd name="T36" fmla="*/ 40 w 40"/>
                  <a:gd name="T37" fmla="*/ 24 h 56"/>
                  <a:gd name="T38" fmla="*/ 40 w 40"/>
                  <a:gd name="T39" fmla="*/ 16 h 56"/>
                  <a:gd name="T40" fmla="*/ 40 w 40"/>
                  <a:gd name="T41" fmla="*/ 16 h 56"/>
                  <a:gd name="T42" fmla="*/ 40 w 40"/>
                  <a:gd name="T43" fmla="*/ 8 h 56"/>
                  <a:gd name="T44" fmla="*/ 40 w 40"/>
                  <a:gd name="T45" fmla="*/ 8 h 56"/>
                  <a:gd name="T46" fmla="*/ 40 w 40"/>
                  <a:gd name="T47" fmla="*/ 8 h 56"/>
                  <a:gd name="T48" fmla="*/ 32 w 40"/>
                  <a:gd name="T49" fmla="*/ 0 h 56"/>
                  <a:gd name="T50" fmla="*/ 32 w 40"/>
                  <a:gd name="T51" fmla="*/ 0 h 56"/>
                  <a:gd name="T52" fmla="*/ 32 w 40"/>
                  <a:gd name="T53" fmla="*/ 0 h 56"/>
                  <a:gd name="T54" fmla="*/ 24 w 40"/>
                  <a:gd name="T55" fmla="*/ 0 h 56"/>
                  <a:gd name="T56" fmla="*/ 24 w 40"/>
                  <a:gd name="T57" fmla="*/ 0 h 56"/>
                  <a:gd name="T58" fmla="*/ 24 w 40"/>
                  <a:gd name="T59" fmla="*/ 0 h 56"/>
                  <a:gd name="T60" fmla="*/ 16 w 40"/>
                  <a:gd name="T61" fmla="*/ 0 h 56"/>
                  <a:gd name="T62" fmla="*/ 8 w 40"/>
                  <a:gd name="T63" fmla="*/ 0 h 56"/>
                  <a:gd name="T64" fmla="*/ 8 w 40"/>
                  <a:gd name="T65" fmla="*/ 0 h 56"/>
                  <a:gd name="T66" fmla="*/ 8 w 40"/>
                  <a:gd name="T67" fmla="*/ 8 h 56"/>
                  <a:gd name="T68" fmla="*/ 8 w 40"/>
                  <a:gd name="T69" fmla="*/ 8 h 56"/>
                  <a:gd name="T70" fmla="*/ 8 w 40"/>
                  <a:gd name="T71" fmla="*/ 8 h 56"/>
                  <a:gd name="T72" fmla="*/ 0 w 40"/>
                  <a:gd name="T73" fmla="*/ 16 h 56"/>
                  <a:gd name="T74" fmla="*/ 0 w 40"/>
                  <a:gd name="T75" fmla="*/ 24 h 5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0"/>
                  <a:gd name="T115" fmla="*/ 0 h 56"/>
                  <a:gd name="T116" fmla="*/ 40 w 40"/>
                  <a:gd name="T117" fmla="*/ 56 h 5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0" h="56">
                    <a:moveTo>
                      <a:pt x="0" y="24"/>
                    </a:moveTo>
                    <a:lnTo>
                      <a:pt x="0" y="32"/>
                    </a:lnTo>
                    <a:lnTo>
                      <a:pt x="8" y="40"/>
                    </a:lnTo>
                    <a:lnTo>
                      <a:pt x="8" y="48"/>
                    </a:lnTo>
                    <a:lnTo>
                      <a:pt x="16" y="48"/>
                    </a:lnTo>
                    <a:lnTo>
                      <a:pt x="16" y="56"/>
                    </a:lnTo>
                    <a:lnTo>
                      <a:pt x="24" y="56"/>
                    </a:lnTo>
                    <a:lnTo>
                      <a:pt x="32" y="56"/>
                    </a:lnTo>
                    <a:lnTo>
                      <a:pt x="32" y="48"/>
                    </a:lnTo>
                    <a:lnTo>
                      <a:pt x="40" y="48"/>
                    </a:lnTo>
                    <a:lnTo>
                      <a:pt x="40" y="40"/>
                    </a:lnTo>
                    <a:lnTo>
                      <a:pt x="40" y="32"/>
                    </a:lnTo>
                    <a:lnTo>
                      <a:pt x="40" y="24"/>
                    </a:lnTo>
                    <a:lnTo>
                      <a:pt x="40" y="16"/>
                    </a:lnTo>
                    <a:lnTo>
                      <a:pt x="40" y="8"/>
                    </a:lnTo>
                    <a:lnTo>
                      <a:pt x="32" y="0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0" y="16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>
                <a:solidFill>
                  <a:srgbClr val="E1534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7" name="Freeform 387"/>
              <p:cNvSpPr>
                <a:spLocks/>
              </p:cNvSpPr>
              <p:nvPr/>
            </p:nvSpPr>
            <p:spPr bwMode="auto">
              <a:xfrm>
                <a:off x="3496" y="2384"/>
                <a:ext cx="64" cy="64"/>
              </a:xfrm>
              <a:custGeom>
                <a:avLst/>
                <a:gdLst>
                  <a:gd name="T0" fmla="*/ 0 w 64"/>
                  <a:gd name="T1" fmla="*/ 32 h 64"/>
                  <a:gd name="T2" fmla="*/ 0 w 64"/>
                  <a:gd name="T3" fmla="*/ 24 h 64"/>
                  <a:gd name="T4" fmla="*/ 0 w 64"/>
                  <a:gd name="T5" fmla="*/ 16 h 64"/>
                  <a:gd name="T6" fmla="*/ 8 w 64"/>
                  <a:gd name="T7" fmla="*/ 8 h 64"/>
                  <a:gd name="T8" fmla="*/ 16 w 64"/>
                  <a:gd name="T9" fmla="*/ 8 h 64"/>
                  <a:gd name="T10" fmla="*/ 24 w 64"/>
                  <a:gd name="T11" fmla="*/ 0 h 64"/>
                  <a:gd name="T12" fmla="*/ 32 w 64"/>
                  <a:gd name="T13" fmla="*/ 0 h 64"/>
                  <a:gd name="T14" fmla="*/ 48 w 64"/>
                  <a:gd name="T15" fmla="*/ 8 h 64"/>
                  <a:gd name="T16" fmla="*/ 48 w 64"/>
                  <a:gd name="T17" fmla="*/ 8 h 64"/>
                  <a:gd name="T18" fmla="*/ 56 w 64"/>
                  <a:gd name="T19" fmla="*/ 8 h 64"/>
                  <a:gd name="T20" fmla="*/ 56 w 64"/>
                  <a:gd name="T21" fmla="*/ 16 h 64"/>
                  <a:gd name="T22" fmla="*/ 64 w 64"/>
                  <a:gd name="T23" fmla="*/ 16 h 64"/>
                  <a:gd name="T24" fmla="*/ 64 w 64"/>
                  <a:gd name="T25" fmla="*/ 24 h 64"/>
                  <a:gd name="T26" fmla="*/ 64 w 64"/>
                  <a:gd name="T27" fmla="*/ 32 h 64"/>
                  <a:gd name="T28" fmla="*/ 64 w 64"/>
                  <a:gd name="T29" fmla="*/ 40 h 64"/>
                  <a:gd name="T30" fmla="*/ 64 w 64"/>
                  <a:gd name="T31" fmla="*/ 48 h 64"/>
                  <a:gd name="T32" fmla="*/ 56 w 64"/>
                  <a:gd name="T33" fmla="*/ 56 h 64"/>
                  <a:gd name="T34" fmla="*/ 48 w 64"/>
                  <a:gd name="T35" fmla="*/ 64 h 64"/>
                  <a:gd name="T36" fmla="*/ 48 w 64"/>
                  <a:gd name="T37" fmla="*/ 64 h 64"/>
                  <a:gd name="T38" fmla="*/ 32 w 64"/>
                  <a:gd name="T39" fmla="*/ 64 h 64"/>
                  <a:gd name="T40" fmla="*/ 24 w 64"/>
                  <a:gd name="T41" fmla="*/ 64 h 64"/>
                  <a:gd name="T42" fmla="*/ 16 w 64"/>
                  <a:gd name="T43" fmla="*/ 64 h 64"/>
                  <a:gd name="T44" fmla="*/ 0 w 64"/>
                  <a:gd name="T45" fmla="*/ 48 h 64"/>
                  <a:gd name="T46" fmla="*/ 0 w 64"/>
                  <a:gd name="T47" fmla="*/ 48 h 64"/>
                  <a:gd name="T48" fmla="*/ 0 w 64"/>
                  <a:gd name="T49" fmla="*/ 32 h 64"/>
                  <a:gd name="T50" fmla="*/ 8 w 64"/>
                  <a:gd name="T51" fmla="*/ 32 h 64"/>
                  <a:gd name="T52" fmla="*/ 16 w 64"/>
                  <a:gd name="T53" fmla="*/ 48 h 64"/>
                  <a:gd name="T54" fmla="*/ 16 w 64"/>
                  <a:gd name="T55" fmla="*/ 56 h 64"/>
                  <a:gd name="T56" fmla="*/ 24 w 64"/>
                  <a:gd name="T57" fmla="*/ 56 h 64"/>
                  <a:gd name="T58" fmla="*/ 32 w 64"/>
                  <a:gd name="T59" fmla="*/ 64 h 64"/>
                  <a:gd name="T60" fmla="*/ 40 w 64"/>
                  <a:gd name="T61" fmla="*/ 64 h 64"/>
                  <a:gd name="T62" fmla="*/ 40 w 64"/>
                  <a:gd name="T63" fmla="*/ 56 h 64"/>
                  <a:gd name="T64" fmla="*/ 48 w 64"/>
                  <a:gd name="T65" fmla="*/ 48 h 64"/>
                  <a:gd name="T66" fmla="*/ 48 w 64"/>
                  <a:gd name="T67" fmla="*/ 40 h 64"/>
                  <a:gd name="T68" fmla="*/ 48 w 64"/>
                  <a:gd name="T69" fmla="*/ 32 h 64"/>
                  <a:gd name="T70" fmla="*/ 48 w 64"/>
                  <a:gd name="T71" fmla="*/ 24 h 64"/>
                  <a:gd name="T72" fmla="*/ 48 w 64"/>
                  <a:gd name="T73" fmla="*/ 16 h 64"/>
                  <a:gd name="T74" fmla="*/ 48 w 64"/>
                  <a:gd name="T75" fmla="*/ 16 h 64"/>
                  <a:gd name="T76" fmla="*/ 40 w 64"/>
                  <a:gd name="T77" fmla="*/ 8 h 64"/>
                  <a:gd name="T78" fmla="*/ 32 w 64"/>
                  <a:gd name="T79" fmla="*/ 8 h 64"/>
                  <a:gd name="T80" fmla="*/ 32 w 64"/>
                  <a:gd name="T81" fmla="*/ 8 h 64"/>
                  <a:gd name="T82" fmla="*/ 16 w 64"/>
                  <a:gd name="T83" fmla="*/ 8 h 64"/>
                  <a:gd name="T84" fmla="*/ 16 w 64"/>
                  <a:gd name="T85" fmla="*/ 16 h 64"/>
                  <a:gd name="T86" fmla="*/ 16 w 64"/>
                  <a:gd name="T87" fmla="*/ 16 h 64"/>
                  <a:gd name="T88" fmla="*/ 8 w 64"/>
                  <a:gd name="T89" fmla="*/ 32 h 64"/>
                  <a:gd name="T90" fmla="*/ 0 w 64"/>
                  <a:gd name="T91" fmla="*/ 32 h 6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64"/>
                  <a:gd name="T139" fmla="*/ 0 h 64"/>
                  <a:gd name="T140" fmla="*/ 64 w 64"/>
                  <a:gd name="T141" fmla="*/ 64 h 6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64" h="64">
                    <a:moveTo>
                      <a:pt x="0" y="32"/>
                    </a:moveTo>
                    <a:lnTo>
                      <a:pt x="0" y="32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8" y="8"/>
                    </a:lnTo>
                    <a:lnTo>
                      <a:pt x="16" y="8"/>
                    </a:lnTo>
                    <a:lnTo>
                      <a:pt x="24" y="0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48" y="8"/>
                    </a:lnTo>
                    <a:lnTo>
                      <a:pt x="56" y="8"/>
                    </a:lnTo>
                    <a:lnTo>
                      <a:pt x="56" y="16"/>
                    </a:lnTo>
                    <a:lnTo>
                      <a:pt x="64" y="16"/>
                    </a:lnTo>
                    <a:lnTo>
                      <a:pt x="64" y="24"/>
                    </a:lnTo>
                    <a:lnTo>
                      <a:pt x="64" y="32"/>
                    </a:lnTo>
                    <a:lnTo>
                      <a:pt x="64" y="40"/>
                    </a:lnTo>
                    <a:lnTo>
                      <a:pt x="64" y="48"/>
                    </a:lnTo>
                    <a:lnTo>
                      <a:pt x="56" y="56"/>
                    </a:lnTo>
                    <a:lnTo>
                      <a:pt x="48" y="64"/>
                    </a:lnTo>
                    <a:lnTo>
                      <a:pt x="40" y="64"/>
                    </a:lnTo>
                    <a:lnTo>
                      <a:pt x="32" y="64"/>
                    </a:lnTo>
                    <a:lnTo>
                      <a:pt x="24" y="64"/>
                    </a:lnTo>
                    <a:lnTo>
                      <a:pt x="16" y="64"/>
                    </a:lnTo>
                    <a:lnTo>
                      <a:pt x="8" y="56"/>
                    </a:lnTo>
                    <a:lnTo>
                      <a:pt x="0" y="48"/>
                    </a:lnTo>
                    <a:lnTo>
                      <a:pt x="0" y="32"/>
                    </a:lnTo>
                    <a:lnTo>
                      <a:pt x="8" y="32"/>
                    </a:lnTo>
                    <a:lnTo>
                      <a:pt x="8" y="40"/>
                    </a:lnTo>
                    <a:lnTo>
                      <a:pt x="16" y="48"/>
                    </a:lnTo>
                    <a:lnTo>
                      <a:pt x="16" y="56"/>
                    </a:lnTo>
                    <a:lnTo>
                      <a:pt x="24" y="56"/>
                    </a:lnTo>
                    <a:lnTo>
                      <a:pt x="24" y="64"/>
                    </a:lnTo>
                    <a:lnTo>
                      <a:pt x="32" y="64"/>
                    </a:lnTo>
                    <a:lnTo>
                      <a:pt x="40" y="64"/>
                    </a:lnTo>
                    <a:lnTo>
                      <a:pt x="40" y="56"/>
                    </a:lnTo>
                    <a:lnTo>
                      <a:pt x="48" y="56"/>
                    </a:lnTo>
                    <a:lnTo>
                      <a:pt x="48" y="48"/>
                    </a:lnTo>
                    <a:lnTo>
                      <a:pt x="48" y="40"/>
                    </a:lnTo>
                    <a:lnTo>
                      <a:pt x="48" y="32"/>
                    </a:lnTo>
                    <a:lnTo>
                      <a:pt x="48" y="24"/>
                    </a:lnTo>
                    <a:lnTo>
                      <a:pt x="48" y="16"/>
                    </a:lnTo>
                    <a:lnTo>
                      <a:pt x="40" y="8"/>
                    </a:lnTo>
                    <a:lnTo>
                      <a:pt x="32" y="8"/>
                    </a:lnTo>
                    <a:lnTo>
                      <a:pt x="24" y="8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8" y="24"/>
                    </a:lnTo>
                    <a:lnTo>
                      <a:pt x="8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8" name="Rectangle 395"/>
              <p:cNvSpPr>
                <a:spLocks noChangeArrowheads="1"/>
              </p:cNvSpPr>
              <p:nvPr/>
            </p:nvSpPr>
            <p:spPr bwMode="auto">
              <a:xfrm>
                <a:off x="4004" y="2634"/>
                <a:ext cx="64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T</a:t>
                </a:r>
                <a:endParaRPr lang="en-US"/>
              </a:p>
            </p:txBody>
          </p:sp>
          <p:sp>
            <p:nvSpPr>
              <p:cNvPr id="5319" name="Rectangle 396"/>
              <p:cNvSpPr>
                <a:spLocks noChangeArrowheads="1"/>
              </p:cNvSpPr>
              <p:nvPr/>
            </p:nvSpPr>
            <p:spPr bwMode="auto">
              <a:xfrm>
                <a:off x="4068" y="2634"/>
                <a:ext cx="64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B</a:t>
                </a:r>
                <a:endParaRPr lang="en-US"/>
              </a:p>
            </p:txBody>
          </p:sp>
          <p:sp>
            <p:nvSpPr>
              <p:cNvPr id="5320" name="Rectangle 421"/>
              <p:cNvSpPr>
                <a:spLocks noChangeArrowheads="1"/>
              </p:cNvSpPr>
              <p:nvPr/>
            </p:nvSpPr>
            <p:spPr bwMode="auto">
              <a:xfrm>
                <a:off x="3524" y="201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A</a:t>
                </a:r>
                <a:endParaRPr lang="en-US"/>
              </a:p>
            </p:txBody>
          </p:sp>
          <p:sp>
            <p:nvSpPr>
              <p:cNvPr id="5321" name="Rectangle 422"/>
              <p:cNvSpPr>
                <a:spLocks noChangeArrowheads="1"/>
              </p:cNvSpPr>
              <p:nvPr/>
            </p:nvSpPr>
            <p:spPr bwMode="auto">
              <a:xfrm>
                <a:off x="3636" y="201"/>
                <a:ext cx="8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n</a:t>
                </a:r>
                <a:endParaRPr lang="en-US"/>
              </a:p>
            </p:txBody>
          </p:sp>
          <p:sp>
            <p:nvSpPr>
              <p:cNvPr id="5322" name="Rectangle 423"/>
              <p:cNvSpPr>
                <a:spLocks noChangeArrowheads="1"/>
              </p:cNvSpPr>
              <p:nvPr/>
            </p:nvSpPr>
            <p:spPr bwMode="auto">
              <a:xfrm>
                <a:off x="3724" y="201"/>
                <a:ext cx="8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a</a:t>
                </a:r>
                <a:endParaRPr lang="en-US"/>
              </a:p>
            </p:txBody>
          </p:sp>
          <p:sp>
            <p:nvSpPr>
              <p:cNvPr id="5323" name="Rectangle 424"/>
              <p:cNvSpPr>
                <a:spLocks noChangeArrowheads="1"/>
              </p:cNvSpPr>
              <p:nvPr/>
            </p:nvSpPr>
            <p:spPr bwMode="auto">
              <a:xfrm>
                <a:off x="3796" y="201"/>
                <a:ext cx="5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t</a:t>
                </a:r>
                <a:endParaRPr lang="en-US"/>
              </a:p>
            </p:txBody>
          </p:sp>
          <p:sp>
            <p:nvSpPr>
              <p:cNvPr id="5324" name="Rectangle 425"/>
              <p:cNvSpPr>
                <a:spLocks noChangeArrowheads="1"/>
              </p:cNvSpPr>
              <p:nvPr/>
            </p:nvSpPr>
            <p:spPr bwMode="auto">
              <a:xfrm>
                <a:off x="3844" y="201"/>
                <a:ext cx="8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o</a:t>
                </a:r>
                <a:endParaRPr lang="en-US"/>
              </a:p>
            </p:txBody>
          </p:sp>
          <p:sp>
            <p:nvSpPr>
              <p:cNvPr id="5325" name="Rectangle 426"/>
              <p:cNvSpPr>
                <a:spLocks noChangeArrowheads="1"/>
              </p:cNvSpPr>
              <p:nvPr/>
            </p:nvSpPr>
            <p:spPr bwMode="auto">
              <a:xfrm>
                <a:off x="3924" y="201"/>
                <a:ext cx="13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m</a:t>
                </a:r>
                <a:endParaRPr lang="en-US"/>
              </a:p>
            </p:txBody>
          </p:sp>
          <p:sp>
            <p:nvSpPr>
              <p:cNvPr id="5326" name="Rectangle 427"/>
              <p:cNvSpPr>
                <a:spLocks noChangeArrowheads="1"/>
              </p:cNvSpPr>
              <p:nvPr/>
            </p:nvSpPr>
            <p:spPr bwMode="auto">
              <a:xfrm>
                <a:off x="4052" y="201"/>
                <a:ext cx="8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y</a:t>
                </a:r>
                <a:endParaRPr lang="en-US"/>
              </a:p>
            </p:txBody>
          </p:sp>
          <p:sp>
            <p:nvSpPr>
              <p:cNvPr id="5327" name="Rectangle 428"/>
              <p:cNvSpPr>
                <a:spLocks noChangeArrowheads="1"/>
              </p:cNvSpPr>
              <p:nvPr/>
            </p:nvSpPr>
            <p:spPr bwMode="auto">
              <a:xfrm>
                <a:off x="4132" y="201"/>
                <a:ext cx="4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 </a:t>
                </a:r>
                <a:endParaRPr lang="en-US"/>
              </a:p>
            </p:txBody>
          </p:sp>
          <p:sp>
            <p:nvSpPr>
              <p:cNvPr id="5328" name="Rectangle 429"/>
              <p:cNvSpPr>
                <a:spLocks noChangeArrowheads="1"/>
              </p:cNvSpPr>
              <p:nvPr/>
            </p:nvSpPr>
            <p:spPr bwMode="auto">
              <a:xfrm>
                <a:off x="4172" y="201"/>
                <a:ext cx="8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o</a:t>
                </a:r>
                <a:endParaRPr lang="en-US"/>
              </a:p>
            </p:txBody>
          </p:sp>
          <p:sp>
            <p:nvSpPr>
              <p:cNvPr id="5329" name="Rectangle 430"/>
              <p:cNvSpPr>
                <a:spLocks noChangeArrowheads="1"/>
              </p:cNvSpPr>
              <p:nvPr/>
            </p:nvSpPr>
            <p:spPr bwMode="auto">
              <a:xfrm>
                <a:off x="4252" y="201"/>
                <a:ext cx="5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f</a:t>
                </a:r>
                <a:endParaRPr lang="en-US"/>
              </a:p>
            </p:txBody>
          </p:sp>
          <p:sp>
            <p:nvSpPr>
              <p:cNvPr id="5330" name="Rectangle 431"/>
              <p:cNvSpPr>
                <a:spLocks noChangeArrowheads="1"/>
              </p:cNvSpPr>
              <p:nvPr/>
            </p:nvSpPr>
            <p:spPr bwMode="auto">
              <a:xfrm>
                <a:off x="4292" y="201"/>
                <a:ext cx="4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 </a:t>
                </a:r>
                <a:endParaRPr lang="en-US"/>
              </a:p>
            </p:txBody>
          </p:sp>
          <p:sp>
            <p:nvSpPr>
              <p:cNvPr id="5331" name="Rectangle 432"/>
              <p:cNvSpPr>
                <a:spLocks noChangeArrowheads="1"/>
              </p:cNvSpPr>
              <p:nvPr/>
            </p:nvSpPr>
            <p:spPr bwMode="auto">
              <a:xfrm>
                <a:off x="4332" y="201"/>
                <a:ext cx="5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t</a:t>
                </a:r>
                <a:endParaRPr lang="en-US"/>
              </a:p>
            </p:txBody>
          </p:sp>
          <p:sp>
            <p:nvSpPr>
              <p:cNvPr id="5332" name="Rectangle 433"/>
              <p:cNvSpPr>
                <a:spLocks noChangeArrowheads="1"/>
              </p:cNvSpPr>
              <p:nvPr/>
            </p:nvSpPr>
            <p:spPr bwMode="auto">
              <a:xfrm>
                <a:off x="4380" y="201"/>
                <a:ext cx="8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h</a:t>
                </a:r>
                <a:endParaRPr lang="en-US"/>
              </a:p>
            </p:txBody>
          </p:sp>
          <p:sp>
            <p:nvSpPr>
              <p:cNvPr id="5333" name="Rectangle 434"/>
              <p:cNvSpPr>
                <a:spLocks noChangeArrowheads="1"/>
              </p:cNvSpPr>
              <p:nvPr/>
            </p:nvSpPr>
            <p:spPr bwMode="auto">
              <a:xfrm>
                <a:off x="4468" y="201"/>
                <a:ext cx="7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e</a:t>
                </a:r>
                <a:endParaRPr lang="en-US"/>
              </a:p>
            </p:txBody>
          </p:sp>
          <p:sp>
            <p:nvSpPr>
              <p:cNvPr id="5334" name="Rectangle 435"/>
              <p:cNvSpPr>
                <a:spLocks noChangeArrowheads="1"/>
              </p:cNvSpPr>
              <p:nvPr/>
            </p:nvSpPr>
            <p:spPr bwMode="auto">
              <a:xfrm>
                <a:off x="4540" y="201"/>
                <a:ext cx="4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 </a:t>
                </a:r>
                <a:endParaRPr lang="en-US"/>
              </a:p>
            </p:txBody>
          </p:sp>
          <p:sp>
            <p:nvSpPr>
              <p:cNvPr id="5335" name="Rectangle 436"/>
              <p:cNvSpPr>
                <a:spLocks noChangeArrowheads="1"/>
              </p:cNvSpPr>
              <p:nvPr/>
            </p:nvSpPr>
            <p:spPr bwMode="auto">
              <a:xfrm>
                <a:off x="4580" y="201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A</a:t>
                </a:r>
                <a:endParaRPr lang="en-US"/>
              </a:p>
            </p:txBody>
          </p:sp>
          <p:sp>
            <p:nvSpPr>
              <p:cNvPr id="5336" name="Rectangle 437"/>
              <p:cNvSpPr>
                <a:spLocks noChangeArrowheads="1"/>
              </p:cNvSpPr>
              <p:nvPr/>
            </p:nvSpPr>
            <p:spPr bwMode="auto">
              <a:xfrm>
                <a:off x="4684" y="201"/>
                <a:ext cx="8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u</a:t>
                </a:r>
                <a:endParaRPr lang="en-US"/>
              </a:p>
            </p:txBody>
          </p:sp>
          <p:sp>
            <p:nvSpPr>
              <p:cNvPr id="5337" name="Rectangle 438"/>
              <p:cNvSpPr>
                <a:spLocks noChangeArrowheads="1"/>
              </p:cNvSpPr>
              <p:nvPr/>
            </p:nvSpPr>
            <p:spPr bwMode="auto">
              <a:xfrm>
                <a:off x="4772" y="201"/>
                <a:ext cx="8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d</a:t>
                </a:r>
                <a:endParaRPr lang="en-US"/>
              </a:p>
            </p:txBody>
          </p:sp>
          <p:sp>
            <p:nvSpPr>
              <p:cNvPr id="5338" name="Rectangle 439"/>
              <p:cNvSpPr>
                <a:spLocks noChangeArrowheads="1"/>
              </p:cNvSpPr>
              <p:nvPr/>
            </p:nvSpPr>
            <p:spPr bwMode="auto">
              <a:xfrm>
                <a:off x="4860" y="201"/>
                <a:ext cx="4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i</a:t>
                </a:r>
                <a:endParaRPr lang="en-US"/>
              </a:p>
            </p:txBody>
          </p:sp>
          <p:sp>
            <p:nvSpPr>
              <p:cNvPr id="5339" name="Rectangle 440"/>
              <p:cNvSpPr>
                <a:spLocks noChangeArrowheads="1"/>
              </p:cNvSpPr>
              <p:nvPr/>
            </p:nvSpPr>
            <p:spPr bwMode="auto">
              <a:xfrm>
                <a:off x="4900" y="201"/>
                <a:ext cx="5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t</a:t>
                </a:r>
                <a:endParaRPr lang="en-US"/>
              </a:p>
            </p:txBody>
          </p:sp>
          <p:sp>
            <p:nvSpPr>
              <p:cNvPr id="5340" name="Rectangle 441"/>
              <p:cNvSpPr>
                <a:spLocks noChangeArrowheads="1"/>
              </p:cNvSpPr>
              <p:nvPr/>
            </p:nvSpPr>
            <p:spPr bwMode="auto">
              <a:xfrm>
                <a:off x="4948" y="201"/>
                <a:ext cx="8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o</a:t>
                </a:r>
                <a:endParaRPr lang="en-US"/>
              </a:p>
            </p:txBody>
          </p:sp>
          <p:sp>
            <p:nvSpPr>
              <p:cNvPr id="5341" name="Rectangle 442"/>
              <p:cNvSpPr>
                <a:spLocks noChangeArrowheads="1"/>
              </p:cNvSpPr>
              <p:nvPr/>
            </p:nvSpPr>
            <p:spPr bwMode="auto">
              <a:xfrm>
                <a:off x="5028" y="201"/>
                <a:ext cx="7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r</a:t>
                </a:r>
                <a:endParaRPr lang="en-US"/>
              </a:p>
            </p:txBody>
          </p:sp>
          <p:sp>
            <p:nvSpPr>
              <p:cNvPr id="5342" name="Rectangle 443"/>
              <p:cNvSpPr>
                <a:spLocks noChangeArrowheads="1"/>
              </p:cNvSpPr>
              <p:nvPr/>
            </p:nvSpPr>
            <p:spPr bwMode="auto">
              <a:xfrm>
                <a:off x="5100" y="201"/>
                <a:ext cx="8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y</a:t>
                </a:r>
                <a:endParaRPr lang="en-US"/>
              </a:p>
            </p:txBody>
          </p:sp>
          <p:sp>
            <p:nvSpPr>
              <p:cNvPr id="5343" name="Rectangle 444"/>
              <p:cNvSpPr>
                <a:spLocks noChangeArrowheads="1"/>
              </p:cNvSpPr>
              <p:nvPr/>
            </p:nvSpPr>
            <p:spPr bwMode="auto">
              <a:xfrm>
                <a:off x="4116" y="353"/>
                <a:ext cx="8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S</a:t>
                </a:r>
                <a:endParaRPr lang="en-US"/>
              </a:p>
            </p:txBody>
          </p:sp>
          <p:sp>
            <p:nvSpPr>
              <p:cNvPr id="5344" name="Rectangle 445"/>
              <p:cNvSpPr>
                <a:spLocks noChangeArrowheads="1"/>
              </p:cNvSpPr>
              <p:nvPr/>
            </p:nvSpPr>
            <p:spPr bwMode="auto">
              <a:xfrm>
                <a:off x="4204" y="353"/>
                <a:ext cx="8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y</a:t>
                </a:r>
                <a:endParaRPr lang="en-US"/>
              </a:p>
            </p:txBody>
          </p:sp>
          <p:sp>
            <p:nvSpPr>
              <p:cNvPr id="5345" name="Rectangle 446"/>
              <p:cNvSpPr>
                <a:spLocks noChangeArrowheads="1"/>
              </p:cNvSpPr>
              <p:nvPr/>
            </p:nvSpPr>
            <p:spPr bwMode="auto">
              <a:xfrm>
                <a:off x="4284" y="353"/>
                <a:ext cx="6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s</a:t>
                </a:r>
                <a:endParaRPr lang="en-US"/>
              </a:p>
            </p:txBody>
          </p:sp>
          <p:sp>
            <p:nvSpPr>
              <p:cNvPr id="5346" name="Rectangle 447"/>
              <p:cNvSpPr>
                <a:spLocks noChangeArrowheads="1"/>
              </p:cNvSpPr>
              <p:nvPr/>
            </p:nvSpPr>
            <p:spPr bwMode="auto">
              <a:xfrm>
                <a:off x="4340" y="353"/>
                <a:ext cx="5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t</a:t>
                </a:r>
                <a:endParaRPr lang="en-US"/>
              </a:p>
            </p:txBody>
          </p:sp>
          <p:sp>
            <p:nvSpPr>
              <p:cNvPr id="5347" name="Rectangle 448"/>
              <p:cNvSpPr>
                <a:spLocks noChangeArrowheads="1"/>
              </p:cNvSpPr>
              <p:nvPr/>
            </p:nvSpPr>
            <p:spPr bwMode="auto">
              <a:xfrm>
                <a:off x="4388" y="353"/>
                <a:ext cx="7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e</a:t>
                </a:r>
                <a:endParaRPr lang="en-US"/>
              </a:p>
            </p:txBody>
          </p:sp>
          <p:sp>
            <p:nvSpPr>
              <p:cNvPr id="5348" name="Rectangle 449"/>
              <p:cNvSpPr>
                <a:spLocks noChangeArrowheads="1"/>
              </p:cNvSpPr>
              <p:nvPr/>
            </p:nvSpPr>
            <p:spPr bwMode="auto">
              <a:xfrm>
                <a:off x="4460" y="353"/>
                <a:ext cx="13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1F1A17"/>
                    </a:solidFill>
                  </a:rPr>
                  <a:t>m</a:t>
                </a:r>
                <a:endParaRPr lang="en-US"/>
              </a:p>
            </p:txBody>
          </p:sp>
          <p:sp>
            <p:nvSpPr>
              <p:cNvPr id="5349" name="Freeform 450"/>
              <p:cNvSpPr>
                <a:spLocks/>
              </p:cNvSpPr>
              <p:nvPr/>
            </p:nvSpPr>
            <p:spPr bwMode="auto">
              <a:xfrm>
                <a:off x="5032" y="1320"/>
                <a:ext cx="32" cy="80"/>
              </a:xfrm>
              <a:custGeom>
                <a:avLst/>
                <a:gdLst>
                  <a:gd name="T0" fmla="*/ 32 w 32"/>
                  <a:gd name="T1" fmla="*/ 80 h 80"/>
                  <a:gd name="T2" fmla="*/ 24 w 32"/>
                  <a:gd name="T3" fmla="*/ 80 h 80"/>
                  <a:gd name="T4" fmla="*/ 16 w 32"/>
                  <a:gd name="T5" fmla="*/ 80 h 80"/>
                  <a:gd name="T6" fmla="*/ 0 w 32"/>
                  <a:gd name="T7" fmla="*/ 80 h 80"/>
                  <a:gd name="T8" fmla="*/ 0 w 32"/>
                  <a:gd name="T9" fmla="*/ 80 h 80"/>
                  <a:gd name="T10" fmla="*/ 0 w 32"/>
                  <a:gd name="T11" fmla="*/ 80 h 80"/>
                  <a:gd name="T12" fmla="*/ 0 w 32"/>
                  <a:gd name="T13" fmla="*/ 80 h 80"/>
                  <a:gd name="T14" fmla="*/ 8 w 32"/>
                  <a:gd name="T15" fmla="*/ 80 h 80"/>
                  <a:gd name="T16" fmla="*/ 8 w 32"/>
                  <a:gd name="T17" fmla="*/ 80 h 80"/>
                  <a:gd name="T18" fmla="*/ 8 w 32"/>
                  <a:gd name="T19" fmla="*/ 80 h 80"/>
                  <a:gd name="T20" fmla="*/ 8 w 32"/>
                  <a:gd name="T21" fmla="*/ 72 h 80"/>
                  <a:gd name="T22" fmla="*/ 8 w 32"/>
                  <a:gd name="T23" fmla="*/ 72 h 80"/>
                  <a:gd name="T24" fmla="*/ 8 w 32"/>
                  <a:gd name="T25" fmla="*/ 64 h 80"/>
                  <a:gd name="T26" fmla="*/ 8 w 32"/>
                  <a:gd name="T27" fmla="*/ 56 h 80"/>
                  <a:gd name="T28" fmla="*/ 8 w 32"/>
                  <a:gd name="T29" fmla="*/ 32 h 80"/>
                  <a:gd name="T30" fmla="*/ 8 w 32"/>
                  <a:gd name="T31" fmla="*/ 24 h 80"/>
                  <a:gd name="T32" fmla="*/ 8 w 32"/>
                  <a:gd name="T33" fmla="*/ 16 h 80"/>
                  <a:gd name="T34" fmla="*/ 8 w 32"/>
                  <a:gd name="T35" fmla="*/ 8 h 80"/>
                  <a:gd name="T36" fmla="*/ 8 w 32"/>
                  <a:gd name="T37" fmla="*/ 8 h 80"/>
                  <a:gd name="T38" fmla="*/ 8 w 32"/>
                  <a:gd name="T39" fmla="*/ 8 h 80"/>
                  <a:gd name="T40" fmla="*/ 8 w 32"/>
                  <a:gd name="T41" fmla="*/ 8 h 80"/>
                  <a:gd name="T42" fmla="*/ 0 w 32"/>
                  <a:gd name="T43" fmla="*/ 8 h 80"/>
                  <a:gd name="T44" fmla="*/ 0 w 32"/>
                  <a:gd name="T45" fmla="*/ 8 h 80"/>
                  <a:gd name="T46" fmla="*/ 0 w 32"/>
                  <a:gd name="T47" fmla="*/ 0 h 80"/>
                  <a:gd name="T48" fmla="*/ 0 w 32"/>
                  <a:gd name="T49" fmla="*/ 0 h 80"/>
                  <a:gd name="T50" fmla="*/ 16 w 32"/>
                  <a:gd name="T51" fmla="*/ 0 h 80"/>
                  <a:gd name="T52" fmla="*/ 16 w 32"/>
                  <a:gd name="T53" fmla="*/ 0 h 80"/>
                  <a:gd name="T54" fmla="*/ 32 w 32"/>
                  <a:gd name="T55" fmla="*/ 0 h 80"/>
                  <a:gd name="T56" fmla="*/ 32 w 32"/>
                  <a:gd name="T57" fmla="*/ 0 h 80"/>
                  <a:gd name="T58" fmla="*/ 32 w 32"/>
                  <a:gd name="T59" fmla="*/ 8 h 80"/>
                  <a:gd name="T60" fmla="*/ 24 w 32"/>
                  <a:gd name="T61" fmla="*/ 8 h 80"/>
                  <a:gd name="T62" fmla="*/ 24 w 32"/>
                  <a:gd name="T63" fmla="*/ 8 h 80"/>
                  <a:gd name="T64" fmla="*/ 24 w 32"/>
                  <a:gd name="T65" fmla="*/ 8 h 80"/>
                  <a:gd name="T66" fmla="*/ 24 w 32"/>
                  <a:gd name="T67" fmla="*/ 8 h 80"/>
                  <a:gd name="T68" fmla="*/ 24 w 32"/>
                  <a:gd name="T69" fmla="*/ 8 h 80"/>
                  <a:gd name="T70" fmla="*/ 24 w 32"/>
                  <a:gd name="T71" fmla="*/ 16 h 80"/>
                  <a:gd name="T72" fmla="*/ 24 w 32"/>
                  <a:gd name="T73" fmla="*/ 16 h 80"/>
                  <a:gd name="T74" fmla="*/ 16 w 32"/>
                  <a:gd name="T75" fmla="*/ 32 h 80"/>
                  <a:gd name="T76" fmla="*/ 16 w 32"/>
                  <a:gd name="T77" fmla="*/ 56 h 80"/>
                  <a:gd name="T78" fmla="*/ 16 w 32"/>
                  <a:gd name="T79" fmla="*/ 64 h 80"/>
                  <a:gd name="T80" fmla="*/ 24 w 32"/>
                  <a:gd name="T81" fmla="*/ 72 h 80"/>
                  <a:gd name="T82" fmla="*/ 24 w 32"/>
                  <a:gd name="T83" fmla="*/ 72 h 80"/>
                  <a:gd name="T84" fmla="*/ 24 w 32"/>
                  <a:gd name="T85" fmla="*/ 80 h 80"/>
                  <a:gd name="T86" fmla="*/ 24 w 32"/>
                  <a:gd name="T87" fmla="*/ 80 h 80"/>
                  <a:gd name="T88" fmla="*/ 24 w 32"/>
                  <a:gd name="T89" fmla="*/ 80 h 80"/>
                  <a:gd name="T90" fmla="*/ 24 w 32"/>
                  <a:gd name="T91" fmla="*/ 80 h 80"/>
                  <a:gd name="T92" fmla="*/ 32 w 32"/>
                  <a:gd name="T93" fmla="*/ 80 h 8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2"/>
                  <a:gd name="T142" fmla="*/ 0 h 80"/>
                  <a:gd name="T143" fmla="*/ 32 w 32"/>
                  <a:gd name="T144" fmla="*/ 80 h 8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2" h="80">
                    <a:moveTo>
                      <a:pt x="32" y="80"/>
                    </a:moveTo>
                    <a:lnTo>
                      <a:pt x="32" y="80"/>
                    </a:lnTo>
                    <a:lnTo>
                      <a:pt x="24" y="80"/>
                    </a:lnTo>
                    <a:lnTo>
                      <a:pt x="16" y="80"/>
                    </a:lnTo>
                    <a:lnTo>
                      <a:pt x="0" y="80"/>
                    </a:lnTo>
                    <a:lnTo>
                      <a:pt x="8" y="80"/>
                    </a:lnTo>
                    <a:lnTo>
                      <a:pt x="8" y="72"/>
                    </a:lnTo>
                    <a:lnTo>
                      <a:pt x="8" y="64"/>
                    </a:lnTo>
                    <a:lnTo>
                      <a:pt x="8" y="56"/>
                    </a:lnTo>
                    <a:lnTo>
                      <a:pt x="8" y="32"/>
                    </a:lnTo>
                    <a:lnTo>
                      <a:pt x="8" y="24"/>
                    </a:lnTo>
                    <a:lnTo>
                      <a:pt x="8" y="16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2" y="0"/>
                    </a:lnTo>
                    <a:lnTo>
                      <a:pt x="32" y="8"/>
                    </a:lnTo>
                    <a:lnTo>
                      <a:pt x="24" y="8"/>
                    </a:lnTo>
                    <a:lnTo>
                      <a:pt x="24" y="16"/>
                    </a:lnTo>
                    <a:lnTo>
                      <a:pt x="16" y="32"/>
                    </a:lnTo>
                    <a:lnTo>
                      <a:pt x="16" y="56"/>
                    </a:lnTo>
                    <a:lnTo>
                      <a:pt x="16" y="64"/>
                    </a:lnTo>
                    <a:lnTo>
                      <a:pt x="24" y="72"/>
                    </a:lnTo>
                    <a:lnTo>
                      <a:pt x="24" y="80"/>
                    </a:lnTo>
                    <a:lnTo>
                      <a:pt x="32" y="80"/>
                    </a:lnTo>
                    <a:close/>
                  </a:path>
                </a:pathLst>
              </a:custGeom>
              <a:noFill/>
              <a:ln w="12700">
                <a:solidFill>
                  <a:srgbClr val="E1534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0" name="Freeform 451"/>
              <p:cNvSpPr>
                <a:spLocks/>
              </p:cNvSpPr>
              <p:nvPr/>
            </p:nvSpPr>
            <p:spPr bwMode="auto">
              <a:xfrm>
                <a:off x="5032" y="1320"/>
                <a:ext cx="32" cy="80"/>
              </a:xfrm>
              <a:custGeom>
                <a:avLst/>
                <a:gdLst>
                  <a:gd name="T0" fmla="*/ 32 w 32"/>
                  <a:gd name="T1" fmla="*/ 80 h 80"/>
                  <a:gd name="T2" fmla="*/ 24 w 32"/>
                  <a:gd name="T3" fmla="*/ 80 h 80"/>
                  <a:gd name="T4" fmla="*/ 16 w 32"/>
                  <a:gd name="T5" fmla="*/ 80 h 80"/>
                  <a:gd name="T6" fmla="*/ 0 w 32"/>
                  <a:gd name="T7" fmla="*/ 80 h 80"/>
                  <a:gd name="T8" fmla="*/ 0 w 32"/>
                  <a:gd name="T9" fmla="*/ 80 h 80"/>
                  <a:gd name="T10" fmla="*/ 8 w 32"/>
                  <a:gd name="T11" fmla="*/ 80 h 80"/>
                  <a:gd name="T12" fmla="*/ 8 w 32"/>
                  <a:gd name="T13" fmla="*/ 80 h 80"/>
                  <a:gd name="T14" fmla="*/ 8 w 32"/>
                  <a:gd name="T15" fmla="*/ 80 h 80"/>
                  <a:gd name="T16" fmla="*/ 8 w 32"/>
                  <a:gd name="T17" fmla="*/ 72 h 80"/>
                  <a:gd name="T18" fmla="*/ 8 w 32"/>
                  <a:gd name="T19" fmla="*/ 64 h 80"/>
                  <a:gd name="T20" fmla="*/ 8 w 32"/>
                  <a:gd name="T21" fmla="*/ 56 h 80"/>
                  <a:gd name="T22" fmla="*/ 8 w 32"/>
                  <a:gd name="T23" fmla="*/ 32 h 80"/>
                  <a:gd name="T24" fmla="*/ 8 w 32"/>
                  <a:gd name="T25" fmla="*/ 16 h 80"/>
                  <a:gd name="T26" fmla="*/ 8 w 32"/>
                  <a:gd name="T27" fmla="*/ 8 h 80"/>
                  <a:gd name="T28" fmla="*/ 8 w 32"/>
                  <a:gd name="T29" fmla="*/ 8 h 80"/>
                  <a:gd name="T30" fmla="*/ 8 w 32"/>
                  <a:gd name="T31" fmla="*/ 8 h 80"/>
                  <a:gd name="T32" fmla="*/ 0 w 32"/>
                  <a:gd name="T33" fmla="*/ 8 h 80"/>
                  <a:gd name="T34" fmla="*/ 0 w 32"/>
                  <a:gd name="T35" fmla="*/ 8 h 80"/>
                  <a:gd name="T36" fmla="*/ 0 w 32"/>
                  <a:gd name="T37" fmla="*/ 0 h 80"/>
                  <a:gd name="T38" fmla="*/ 16 w 32"/>
                  <a:gd name="T39" fmla="*/ 0 h 80"/>
                  <a:gd name="T40" fmla="*/ 24 w 32"/>
                  <a:gd name="T41" fmla="*/ 0 h 80"/>
                  <a:gd name="T42" fmla="*/ 32 w 32"/>
                  <a:gd name="T43" fmla="*/ 0 h 80"/>
                  <a:gd name="T44" fmla="*/ 32 w 32"/>
                  <a:gd name="T45" fmla="*/ 8 h 80"/>
                  <a:gd name="T46" fmla="*/ 24 w 32"/>
                  <a:gd name="T47" fmla="*/ 8 h 80"/>
                  <a:gd name="T48" fmla="*/ 24 w 32"/>
                  <a:gd name="T49" fmla="*/ 8 h 80"/>
                  <a:gd name="T50" fmla="*/ 24 w 32"/>
                  <a:gd name="T51" fmla="*/ 8 h 80"/>
                  <a:gd name="T52" fmla="*/ 24 w 32"/>
                  <a:gd name="T53" fmla="*/ 16 h 80"/>
                  <a:gd name="T54" fmla="*/ 24 w 32"/>
                  <a:gd name="T55" fmla="*/ 16 h 80"/>
                  <a:gd name="T56" fmla="*/ 16 w 32"/>
                  <a:gd name="T57" fmla="*/ 32 h 80"/>
                  <a:gd name="T58" fmla="*/ 16 w 32"/>
                  <a:gd name="T59" fmla="*/ 56 h 80"/>
                  <a:gd name="T60" fmla="*/ 24 w 32"/>
                  <a:gd name="T61" fmla="*/ 72 h 80"/>
                  <a:gd name="T62" fmla="*/ 24 w 32"/>
                  <a:gd name="T63" fmla="*/ 72 h 80"/>
                  <a:gd name="T64" fmla="*/ 24 w 32"/>
                  <a:gd name="T65" fmla="*/ 80 h 80"/>
                  <a:gd name="T66" fmla="*/ 24 w 32"/>
                  <a:gd name="T67" fmla="*/ 80 h 80"/>
                  <a:gd name="T68" fmla="*/ 24 w 32"/>
                  <a:gd name="T69" fmla="*/ 80 h 8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2"/>
                  <a:gd name="T106" fmla="*/ 0 h 80"/>
                  <a:gd name="T107" fmla="*/ 32 w 32"/>
                  <a:gd name="T108" fmla="*/ 80 h 8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2" h="80">
                    <a:moveTo>
                      <a:pt x="32" y="80"/>
                    </a:moveTo>
                    <a:lnTo>
                      <a:pt x="32" y="80"/>
                    </a:lnTo>
                    <a:lnTo>
                      <a:pt x="24" y="80"/>
                    </a:lnTo>
                    <a:lnTo>
                      <a:pt x="16" y="80"/>
                    </a:lnTo>
                    <a:lnTo>
                      <a:pt x="0" y="80"/>
                    </a:lnTo>
                    <a:lnTo>
                      <a:pt x="8" y="80"/>
                    </a:lnTo>
                    <a:lnTo>
                      <a:pt x="8" y="72"/>
                    </a:lnTo>
                    <a:lnTo>
                      <a:pt x="8" y="64"/>
                    </a:lnTo>
                    <a:lnTo>
                      <a:pt x="8" y="56"/>
                    </a:lnTo>
                    <a:lnTo>
                      <a:pt x="8" y="32"/>
                    </a:lnTo>
                    <a:lnTo>
                      <a:pt x="8" y="24"/>
                    </a:lnTo>
                    <a:lnTo>
                      <a:pt x="8" y="16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2" y="0"/>
                    </a:lnTo>
                    <a:lnTo>
                      <a:pt x="32" y="8"/>
                    </a:lnTo>
                    <a:lnTo>
                      <a:pt x="24" y="8"/>
                    </a:lnTo>
                    <a:lnTo>
                      <a:pt x="24" y="16"/>
                    </a:lnTo>
                    <a:lnTo>
                      <a:pt x="16" y="32"/>
                    </a:lnTo>
                    <a:lnTo>
                      <a:pt x="16" y="56"/>
                    </a:lnTo>
                    <a:lnTo>
                      <a:pt x="16" y="64"/>
                    </a:lnTo>
                    <a:lnTo>
                      <a:pt x="24" y="72"/>
                    </a:lnTo>
                    <a:lnTo>
                      <a:pt x="24" y="80"/>
                    </a:lnTo>
                    <a:lnTo>
                      <a:pt x="32" y="8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1" name="Freeform 452"/>
              <p:cNvSpPr>
                <a:spLocks/>
              </p:cNvSpPr>
              <p:nvPr/>
            </p:nvSpPr>
            <p:spPr bwMode="auto">
              <a:xfrm>
                <a:off x="5072" y="1320"/>
                <a:ext cx="72" cy="88"/>
              </a:xfrm>
              <a:custGeom>
                <a:avLst/>
                <a:gdLst>
                  <a:gd name="T0" fmla="*/ 72 w 72"/>
                  <a:gd name="T1" fmla="*/ 80 h 88"/>
                  <a:gd name="T2" fmla="*/ 64 w 72"/>
                  <a:gd name="T3" fmla="*/ 80 h 88"/>
                  <a:gd name="T4" fmla="*/ 56 w 72"/>
                  <a:gd name="T5" fmla="*/ 80 h 88"/>
                  <a:gd name="T6" fmla="*/ 40 w 72"/>
                  <a:gd name="T7" fmla="*/ 88 h 88"/>
                  <a:gd name="T8" fmla="*/ 32 w 72"/>
                  <a:gd name="T9" fmla="*/ 80 h 88"/>
                  <a:gd name="T10" fmla="*/ 24 w 72"/>
                  <a:gd name="T11" fmla="*/ 80 h 88"/>
                  <a:gd name="T12" fmla="*/ 16 w 72"/>
                  <a:gd name="T13" fmla="*/ 72 h 88"/>
                  <a:gd name="T14" fmla="*/ 8 w 72"/>
                  <a:gd name="T15" fmla="*/ 72 h 88"/>
                  <a:gd name="T16" fmla="*/ 0 w 72"/>
                  <a:gd name="T17" fmla="*/ 64 h 88"/>
                  <a:gd name="T18" fmla="*/ 0 w 72"/>
                  <a:gd name="T19" fmla="*/ 56 h 88"/>
                  <a:gd name="T20" fmla="*/ 0 w 72"/>
                  <a:gd name="T21" fmla="*/ 48 h 88"/>
                  <a:gd name="T22" fmla="*/ 0 w 72"/>
                  <a:gd name="T23" fmla="*/ 40 h 88"/>
                  <a:gd name="T24" fmla="*/ 8 w 72"/>
                  <a:gd name="T25" fmla="*/ 16 h 88"/>
                  <a:gd name="T26" fmla="*/ 24 w 72"/>
                  <a:gd name="T27" fmla="*/ 0 h 88"/>
                  <a:gd name="T28" fmla="*/ 40 w 72"/>
                  <a:gd name="T29" fmla="*/ 0 h 88"/>
                  <a:gd name="T30" fmla="*/ 56 w 72"/>
                  <a:gd name="T31" fmla="*/ 0 h 88"/>
                  <a:gd name="T32" fmla="*/ 56 w 72"/>
                  <a:gd name="T33" fmla="*/ 0 h 88"/>
                  <a:gd name="T34" fmla="*/ 64 w 72"/>
                  <a:gd name="T35" fmla="*/ 0 h 88"/>
                  <a:gd name="T36" fmla="*/ 72 w 72"/>
                  <a:gd name="T37" fmla="*/ 8 h 88"/>
                  <a:gd name="T38" fmla="*/ 72 w 72"/>
                  <a:gd name="T39" fmla="*/ 8 h 88"/>
                  <a:gd name="T40" fmla="*/ 72 w 72"/>
                  <a:gd name="T41" fmla="*/ 8 h 88"/>
                  <a:gd name="T42" fmla="*/ 64 w 72"/>
                  <a:gd name="T43" fmla="*/ 24 h 88"/>
                  <a:gd name="T44" fmla="*/ 64 w 72"/>
                  <a:gd name="T45" fmla="*/ 24 h 88"/>
                  <a:gd name="T46" fmla="*/ 64 w 72"/>
                  <a:gd name="T47" fmla="*/ 16 h 88"/>
                  <a:gd name="T48" fmla="*/ 64 w 72"/>
                  <a:gd name="T49" fmla="*/ 8 h 88"/>
                  <a:gd name="T50" fmla="*/ 56 w 72"/>
                  <a:gd name="T51" fmla="*/ 8 h 88"/>
                  <a:gd name="T52" fmla="*/ 40 w 72"/>
                  <a:gd name="T53" fmla="*/ 8 h 88"/>
                  <a:gd name="T54" fmla="*/ 32 w 72"/>
                  <a:gd name="T55" fmla="*/ 8 h 88"/>
                  <a:gd name="T56" fmla="*/ 24 w 72"/>
                  <a:gd name="T57" fmla="*/ 8 h 88"/>
                  <a:gd name="T58" fmla="*/ 16 w 72"/>
                  <a:gd name="T59" fmla="*/ 16 h 88"/>
                  <a:gd name="T60" fmla="*/ 16 w 72"/>
                  <a:gd name="T61" fmla="*/ 16 h 88"/>
                  <a:gd name="T62" fmla="*/ 8 w 72"/>
                  <a:gd name="T63" fmla="*/ 24 h 88"/>
                  <a:gd name="T64" fmla="*/ 8 w 72"/>
                  <a:gd name="T65" fmla="*/ 40 h 88"/>
                  <a:gd name="T66" fmla="*/ 8 w 72"/>
                  <a:gd name="T67" fmla="*/ 56 h 88"/>
                  <a:gd name="T68" fmla="*/ 16 w 72"/>
                  <a:gd name="T69" fmla="*/ 64 h 88"/>
                  <a:gd name="T70" fmla="*/ 48 w 72"/>
                  <a:gd name="T71" fmla="*/ 80 h 88"/>
                  <a:gd name="T72" fmla="*/ 56 w 72"/>
                  <a:gd name="T73" fmla="*/ 80 h 88"/>
                  <a:gd name="T74" fmla="*/ 64 w 72"/>
                  <a:gd name="T75" fmla="*/ 72 h 88"/>
                  <a:gd name="T76" fmla="*/ 72 w 72"/>
                  <a:gd name="T77" fmla="*/ 72 h 88"/>
                  <a:gd name="T78" fmla="*/ 72 w 72"/>
                  <a:gd name="T79" fmla="*/ 72 h 8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2"/>
                  <a:gd name="T121" fmla="*/ 0 h 88"/>
                  <a:gd name="T122" fmla="*/ 72 w 72"/>
                  <a:gd name="T123" fmla="*/ 88 h 8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2" h="88">
                    <a:moveTo>
                      <a:pt x="72" y="72"/>
                    </a:moveTo>
                    <a:lnTo>
                      <a:pt x="72" y="80"/>
                    </a:lnTo>
                    <a:lnTo>
                      <a:pt x="64" y="80"/>
                    </a:lnTo>
                    <a:lnTo>
                      <a:pt x="56" y="80"/>
                    </a:lnTo>
                    <a:lnTo>
                      <a:pt x="48" y="80"/>
                    </a:lnTo>
                    <a:lnTo>
                      <a:pt x="40" y="88"/>
                    </a:lnTo>
                    <a:lnTo>
                      <a:pt x="32" y="80"/>
                    </a:lnTo>
                    <a:lnTo>
                      <a:pt x="24" y="80"/>
                    </a:lnTo>
                    <a:lnTo>
                      <a:pt x="16" y="80"/>
                    </a:lnTo>
                    <a:lnTo>
                      <a:pt x="16" y="72"/>
                    </a:lnTo>
                    <a:lnTo>
                      <a:pt x="8" y="72"/>
                    </a:lnTo>
                    <a:lnTo>
                      <a:pt x="0" y="64"/>
                    </a:lnTo>
                    <a:lnTo>
                      <a:pt x="0" y="56"/>
                    </a:lnTo>
                    <a:lnTo>
                      <a:pt x="0" y="48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16"/>
                    </a:lnTo>
                    <a:lnTo>
                      <a:pt x="24" y="0"/>
                    </a:lnTo>
                    <a:lnTo>
                      <a:pt x="40" y="0"/>
                    </a:lnTo>
                    <a:lnTo>
                      <a:pt x="48" y="0"/>
                    </a:lnTo>
                    <a:lnTo>
                      <a:pt x="56" y="0"/>
                    </a:lnTo>
                    <a:lnTo>
                      <a:pt x="64" y="0"/>
                    </a:lnTo>
                    <a:lnTo>
                      <a:pt x="64" y="8"/>
                    </a:lnTo>
                    <a:lnTo>
                      <a:pt x="72" y="8"/>
                    </a:lnTo>
                    <a:lnTo>
                      <a:pt x="64" y="16"/>
                    </a:lnTo>
                    <a:lnTo>
                      <a:pt x="64" y="24"/>
                    </a:lnTo>
                    <a:lnTo>
                      <a:pt x="64" y="16"/>
                    </a:lnTo>
                    <a:lnTo>
                      <a:pt x="64" y="8"/>
                    </a:lnTo>
                    <a:lnTo>
                      <a:pt x="56" y="8"/>
                    </a:lnTo>
                    <a:lnTo>
                      <a:pt x="48" y="8"/>
                    </a:lnTo>
                    <a:lnTo>
                      <a:pt x="40" y="8"/>
                    </a:lnTo>
                    <a:lnTo>
                      <a:pt x="32" y="8"/>
                    </a:lnTo>
                    <a:lnTo>
                      <a:pt x="24" y="8"/>
                    </a:lnTo>
                    <a:lnTo>
                      <a:pt x="16" y="16"/>
                    </a:lnTo>
                    <a:lnTo>
                      <a:pt x="8" y="24"/>
                    </a:lnTo>
                    <a:lnTo>
                      <a:pt x="8" y="32"/>
                    </a:lnTo>
                    <a:lnTo>
                      <a:pt x="8" y="40"/>
                    </a:lnTo>
                    <a:lnTo>
                      <a:pt x="8" y="56"/>
                    </a:lnTo>
                    <a:lnTo>
                      <a:pt x="16" y="64"/>
                    </a:lnTo>
                    <a:lnTo>
                      <a:pt x="32" y="72"/>
                    </a:lnTo>
                    <a:lnTo>
                      <a:pt x="48" y="80"/>
                    </a:lnTo>
                    <a:lnTo>
                      <a:pt x="56" y="80"/>
                    </a:lnTo>
                    <a:lnTo>
                      <a:pt x="64" y="72"/>
                    </a:lnTo>
                    <a:lnTo>
                      <a:pt x="72" y="7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2" name="Freeform 453"/>
              <p:cNvSpPr>
                <a:spLocks/>
              </p:cNvSpPr>
              <p:nvPr/>
            </p:nvSpPr>
            <p:spPr bwMode="auto">
              <a:xfrm>
                <a:off x="5072" y="1320"/>
                <a:ext cx="72" cy="88"/>
              </a:xfrm>
              <a:custGeom>
                <a:avLst/>
                <a:gdLst>
                  <a:gd name="T0" fmla="*/ 72 w 72"/>
                  <a:gd name="T1" fmla="*/ 80 h 88"/>
                  <a:gd name="T2" fmla="*/ 64 w 72"/>
                  <a:gd name="T3" fmla="*/ 80 h 88"/>
                  <a:gd name="T4" fmla="*/ 56 w 72"/>
                  <a:gd name="T5" fmla="*/ 80 h 88"/>
                  <a:gd name="T6" fmla="*/ 48 w 72"/>
                  <a:gd name="T7" fmla="*/ 80 h 88"/>
                  <a:gd name="T8" fmla="*/ 40 w 72"/>
                  <a:gd name="T9" fmla="*/ 88 h 88"/>
                  <a:gd name="T10" fmla="*/ 32 w 72"/>
                  <a:gd name="T11" fmla="*/ 80 h 88"/>
                  <a:gd name="T12" fmla="*/ 24 w 72"/>
                  <a:gd name="T13" fmla="*/ 80 h 88"/>
                  <a:gd name="T14" fmla="*/ 16 w 72"/>
                  <a:gd name="T15" fmla="*/ 80 h 88"/>
                  <a:gd name="T16" fmla="*/ 16 w 72"/>
                  <a:gd name="T17" fmla="*/ 72 h 88"/>
                  <a:gd name="T18" fmla="*/ 8 w 72"/>
                  <a:gd name="T19" fmla="*/ 72 h 88"/>
                  <a:gd name="T20" fmla="*/ 0 w 72"/>
                  <a:gd name="T21" fmla="*/ 64 h 88"/>
                  <a:gd name="T22" fmla="*/ 0 w 72"/>
                  <a:gd name="T23" fmla="*/ 64 h 88"/>
                  <a:gd name="T24" fmla="*/ 0 w 72"/>
                  <a:gd name="T25" fmla="*/ 56 h 88"/>
                  <a:gd name="T26" fmla="*/ 0 w 72"/>
                  <a:gd name="T27" fmla="*/ 48 h 88"/>
                  <a:gd name="T28" fmla="*/ 0 w 72"/>
                  <a:gd name="T29" fmla="*/ 40 h 88"/>
                  <a:gd name="T30" fmla="*/ 0 w 72"/>
                  <a:gd name="T31" fmla="*/ 24 h 88"/>
                  <a:gd name="T32" fmla="*/ 8 w 72"/>
                  <a:gd name="T33" fmla="*/ 16 h 88"/>
                  <a:gd name="T34" fmla="*/ 24 w 72"/>
                  <a:gd name="T35" fmla="*/ 0 h 88"/>
                  <a:gd name="T36" fmla="*/ 40 w 72"/>
                  <a:gd name="T37" fmla="*/ 0 h 88"/>
                  <a:gd name="T38" fmla="*/ 48 w 72"/>
                  <a:gd name="T39" fmla="*/ 0 h 88"/>
                  <a:gd name="T40" fmla="*/ 56 w 72"/>
                  <a:gd name="T41" fmla="*/ 0 h 88"/>
                  <a:gd name="T42" fmla="*/ 56 w 72"/>
                  <a:gd name="T43" fmla="*/ 0 h 88"/>
                  <a:gd name="T44" fmla="*/ 64 w 72"/>
                  <a:gd name="T45" fmla="*/ 0 h 88"/>
                  <a:gd name="T46" fmla="*/ 64 w 72"/>
                  <a:gd name="T47" fmla="*/ 8 h 88"/>
                  <a:gd name="T48" fmla="*/ 72 w 72"/>
                  <a:gd name="T49" fmla="*/ 8 h 88"/>
                  <a:gd name="T50" fmla="*/ 72 w 72"/>
                  <a:gd name="T51" fmla="*/ 8 h 88"/>
                  <a:gd name="T52" fmla="*/ 72 w 72"/>
                  <a:gd name="T53" fmla="*/ 8 h 88"/>
                  <a:gd name="T54" fmla="*/ 64 w 72"/>
                  <a:gd name="T55" fmla="*/ 16 h 88"/>
                  <a:gd name="T56" fmla="*/ 64 w 72"/>
                  <a:gd name="T57" fmla="*/ 24 h 88"/>
                  <a:gd name="T58" fmla="*/ 64 w 72"/>
                  <a:gd name="T59" fmla="*/ 24 h 88"/>
                  <a:gd name="T60" fmla="*/ 64 w 72"/>
                  <a:gd name="T61" fmla="*/ 24 h 88"/>
                  <a:gd name="T62" fmla="*/ 64 w 72"/>
                  <a:gd name="T63" fmla="*/ 16 h 88"/>
                  <a:gd name="T64" fmla="*/ 64 w 72"/>
                  <a:gd name="T65" fmla="*/ 8 h 88"/>
                  <a:gd name="T66" fmla="*/ 56 w 72"/>
                  <a:gd name="T67" fmla="*/ 8 h 88"/>
                  <a:gd name="T68" fmla="*/ 48 w 72"/>
                  <a:gd name="T69" fmla="*/ 8 h 88"/>
                  <a:gd name="T70" fmla="*/ 40 w 72"/>
                  <a:gd name="T71" fmla="*/ 8 h 88"/>
                  <a:gd name="T72" fmla="*/ 32 w 72"/>
                  <a:gd name="T73" fmla="*/ 8 h 88"/>
                  <a:gd name="T74" fmla="*/ 24 w 72"/>
                  <a:gd name="T75" fmla="*/ 8 h 88"/>
                  <a:gd name="T76" fmla="*/ 24 w 72"/>
                  <a:gd name="T77" fmla="*/ 8 h 88"/>
                  <a:gd name="T78" fmla="*/ 16 w 72"/>
                  <a:gd name="T79" fmla="*/ 16 h 88"/>
                  <a:gd name="T80" fmla="*/ 16 w 72"/>
                  <a:gd name="T81" fmla="*/ 16 h 88"/>
                  <a:gd name="T82" fmla="*/ 8 w 72"/>
                  <a:gd name="T83" fmla="*/ 24 h 88"/>
                  <a:gd name="T84" fmla="*/ 8 w 72"/>
                  <a:gd name="T85" fmla="*/ 32 h 88"/>
                  <a:gd name="T86" fmla="*/ 8 w 72"/>
                  <a:gd name="T87" fmla="*/ 40 h 88"/>
                  <a:gd name="T88" fmla="*/ 8 w 72"/>
                  <a:gd name="T89" fmla="*/ 56 h 88"/>
                  <a:gd name="T90" fmla="*/ 16 w 72"/>
                  <a:gd name="T91" fmla="*/ 64 h 88"/>
                  <a:gd name="T92" fmla="*/ 32 w 72"/>
                  <a:gd name="T93" fmla="*/ 72 h 88"/>
                  <a:gd name="T94" fmla="*/ 48 w 72"/>
                  <a:gd name="T95" fmla="*/ 80 h 88"/>
                  <a:gd name="T96" fmla="*/ 56 w 72"/>
                  <a:gd name="T97" fmla="*/ 80 h 88"/>
                  <a:gd name="T98" fmla="*/ 64 w 72"/>
                  <a:gd name="T99" fmla="*/ 72 h 88"/>
                  <a:gd name="T100" fmla="*/ 64 w 72"/>
                  <a:gd name="T101" fmla="*/ 72 h 88"/>
                  <a:gd name="T102" fmla="*/ 72 w 72"/>
                  <a:gd name="T103" fmla="*/ 72 h 88"/>
                  <a:gd name="T104" fmla="*/ 72 w 72"/>
                  <a:gd name="T105" fmla="*/ 72 h 8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2"/>
                  <a:gd name="T160" fmla="*/ 0 h 88"/>
                  <a:gd name="T161" fmla="*/ 72 w 72"/>
                  <a:gd name="T162" fmla="*/ 88 h 8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2" h="88">
                    <a:moveTo>
                      <a:pt x="72" y="72"/>
                    </a:moveTo>
                    <a:lnTo>
                      <a:pt x="72" y="80"/>
                    </a:lnTo>
                    <a:lnTo>
                      <a:pt x="64" y="80"/>
                    </a:lnTo>
                    <a:lnTo>
                      <a:pt x="56" y="80"/>
                    </a:lnTo>
                    <a:lnTo>
                      <a:pt x="48" y="80"/>
                    </a:lnTo>
                    <a:lnTo>
                      <a:pt x="40" y="88"/>
                    </a:lnTo>
                    <a:lnTo>
                      <a:pt x="32" y="80"/>
                    </a:lnTo>
                    <a:lnTo>
                      <a:pt x="24" y="80"/>
                    </a:lnTo>
                    <a:lnTo>
                      <a:pt x="16" y="80"/>
                    </a:lnTo>
                    <a:lnTo>
                      <a:pt x="16" y="72"/>
                    </a:lnTo>
                    <a:lnTo>
                      <a:pt x="8" y="72"/>
                    </a:lnTo>
                    <a:lnTo>
                      <a:pt x="0" y="64"/>
                    </a:lnTo>
                    <a:lnTo>
                      <a:pt x="0" y="56"/>
                    </a:lnTo>
                    <a:lnTo>
                      <a:pt x="0" y="48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16"/>
                    </a:lnTo>
                    <a:lnTo>
                      <a:pt x="24" y="0"/>
                    </a:lnTo>
                    <a:lnTo>
                      <a:pt x="40" y="0"/>
                    </a:lnTo>
                    <a:lnTo>
                      <a:pt x="48" y="0"/>
                    </a:lnTo>
                    <a:lnTo>
                      <a:pt x="56" y="0"/>
                    </a:lnTo>
                    <a:lnTo>
                      <a:pt x="64" y="0"/>
                    </a:lnTo>
                    <a:lnTo>
                      <a:pt x="64" y="8"/>
                    </a:lnTo>
                    <a:lnTo>
                      <a:pt x="72" y="8"/>
                    </a:lnTo>
                    <a:lnTo>
                      <a:pt x="64" y="16"/>
                    </a:lnTo>
                    <a:lnTo>
                      <a:pt x="64" y="24"/>
                    </a:lnTo>
                    <a:lnTo>
                      <a:pt x="64" y="16"/>
                    </a:lnTo>
                    <a:lnTo>
                      <a:pt x="64" y="8"/>
                    </a:lnTo>
                    <a:lnTo>
                      <a:pt x="56" y="8"/>
                    </a:lnTo>
                    <a:lnTo>
                      <a:pt x="48" y="8"/>
                    </a:lnTo>
                    <a:lnTo>
                      <a:pt x="40" y="8"/>
                    </a:lnTo>
                    <a:lnTo>
                      <a:pt x="32" y="8"/>
                    </a:lnTo>
                    <a:lnTo>
                      <a:pt x="24" y="8"/>
                    </a:lnTo>
                    <a:lnTo>
                      <a:pt x="16" y="16"/>
                    </a:lnTo>
                    <a:lnTo>
                      <a:pt x="8" y="24"/>
                    </a:lnTo>
                    <a:lnTo>
                      <a:pt x="8" y="32"/>
                    </a:lnTo>
                    <a:lnTo>
                      <a:pt x="8" y="40"/>
                    </a:lnTo>
                    <a:lnTo>
                      <a:pt x="8" y="56"/>
                    </a:lnTo>
                    <a:lnTo>
                      <a:pt x="16" y="64"/>
                    </a:lnTo>
                    <a:lnTo>
                      <a:pt x="32" y="72"/>
                    </a:lnTo>
                    <a:lnTo>
                      <a:pt x="48" y="80"/>
                    </a:lnTo>
                    <a:lnTo>
                      <a:pt x="56" y="80"/>
                    </a:lnTo>
                    <a:lnTo>
                      <a:pt x="64" y="72"/>
                    </a:lnTo>
                    <a:lnTo>
                      <a:pt x="72" y="72"/>
                    </a:lnTo>
                    <a:close/>
                  </a:path>
                </a:pathLst>
              </a:custGeom>
              <a:noFill/>
              <a:ln w="12700">
                <a:solidFill>
                  <a:srgbClr val="E1534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3" name="Freeform 505"/>
              <p:cNvSpPr>
                <a:spLocks/>
              </p:cNvSpPr>
              <p:nvPr/>
            </p:nvSpPr>
            <p:spPr bwMode="auto">
              <a:xfrm>
                <a:off x="5432" y="1624"/>
                <a:ext cx="32" cy="40"/>
              </a:xfrm>
              <a:custGeom>
                <a:avLst/>
                <a:gdLst>
                  <a:gd name="T0" fmla="*/ 16 w 32"/>
                  <a:gd name="T1" fmla="*/ 0 h 40"/>
                  <a:gd name="T2" fmla="*/ 32 w 32"/>
                  <a:gd name="T3" fmla="*/ 8 h 40"/>
                  <a:gd name="T4" fmla="*/ 16 w 32"/>
                  <a:gd name="T5" fmla="*/ 40 h 40"/>
                  <a:gd name="T6" fmla="*/ 0 w 32"/>
                  <a:gd name="T7" fmla="*/ 32 h 40"/>
                  <a:gd name="T8" fmla="*/ 16 w 32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40"/>
                  <a:gd name="T17" fmla="*/ 32 w 32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40">
                    <a:moveTo>
                      <a:pt x="16" y="0"/>
                    </a:moveTo>
                    <a:lnTo>
                      <a:pt x="32" y="8"/>
                    </a:lnTo>
                    <a:lnTo>
                      <a:pt x="16" y="40"/>
                    </a:lnTo>
                    <a:lnTo>
                      <a:pt x="0" y="3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4" name="Freeform 506"/>
              <p:cNvSpPr>
                <a:spLocks/>
              </p:cNvSpPr>
              <p:nvPr/>
            </p:nvSpPr>
            <p:spPr bwMode="auto">
              <a:xfrm>
                <a:off x="5400" y="1656"/>
                <a:ext cx="48" cy="32"/>
              </a:xfrm>
              <a:custGeom>
                <a:avLst/>
                <a:gdLst>
                  <a:gd name="T0" fmla="*/ 48 w 48"/>
                  <a:gd name="T1" fmla="*/ 16 h 32"/>
                  <a:gd name="T2" fmla="*/ 48 w 48"/>
                  <a:gd name="T3" fmla="*/ 16 h 32"/>
                  <a:gd name="T4" fmla="*/ 8 w 48"/>
                  <a:gd name="T5" fmla="*/ 32 h 32"/>
                  <a:gd name="T6" fmla="*/ 0 w 48"/>
                  <a:gd name="T7" fmla="*/ 16 h 32"/>
                  <a:gd name="T8" fmla="*/ 40 w 48"/>
                  <a:gd name="T9" fmla="*/ 0 h 32"/>
                  <a:gd name="T10" fmla="*/ 48 w 48"/>
                  <a:gd name="T11" fmla="*/ 8 h 32"/>
                  <a:gd name="T12" fmla="*/ 48 w 48"/>
                  <a:gd name="T13" fmla="*/ 8 h 32"/>
                  <a:gd name="T14" fmla="*/ 48 w 48"/>
                  <a:gd name="T15" fmla="*/ 16 h 32"/>
                  <a:gd name="T16" fmla="*/ 48 w 48"/>
                  <a:gd name="T17" fmla="*/ 16 h 32"/>
                  <a:gd name="T18" fmla="*/ 48 w 48"/>
                  <a:gd name="T19" fmla="*/ 16 h 32"/>
                  <a:gd name="T20" fmla="*/ 48 w 48"/>
                  <a:gd name="T21" fmla="*/ 16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8"/>
                  <a:gd name="T34" fmla="*/ 0 h 32"/>
                  <a:gd name="T35" fmla="*/ 48 w 48"/>
                  <a:gd name="T36" fmla="*/ 32 h 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8" h="32">
                    <a:moveTo>
                      <a:pt x="48" y="16"/>
                    </a:moveTo>
                    <a:lnTo>
                      <a:pt x="48" y="16"/>
                    </a:lnTo>
                    <a:lnTo>
                      <a:pt x="8" y="32"/>
                    </a:lnTo>
                    <a:lnTo>
                      <a:pt x="0" y="16"/>
                    </a:lnTo>
                    <a:lnTo>
                      <a:pt x="40" y="0"/>
                    </a:lnTo>
                    <a:lnTo>
                      <a:pt x="48" y="8"/>
                    </a:lnTo>
                    <a:lnTo>
                      <a:pt x="4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5" name="Freeform 507"/>
              <p:cNvSpPr>
                <a:spLocks/>
              </p:cNvSpPr>
              <p:nvPr/>
            </p:nvSpPr>
            <p:spPr bwMode="auto">
              <a:xfrm>
                <a:off x="5360" y="1656"/>
                <a:ext cx="48" cy="32"/>
              </a:xfrm>
              <a:custGeom>
                <a:avLst/>
                <a:gdLst>
                  <a:gd name="T0" fmla="*/ 40 w 48"/>
                  <a:gd name="T1" fmla="*/ 32 h 32"/>
                  <a:gd name="T2" fmla="*/ 40 w 48"/>
                  <a:gd name="T3" fmla="*/ 32 h 32"/>
                  <a:gd name="T4" fmla="*/ 0 w 48"/>
                  <a:gd name="T5" fmla="*/ 16 h 32"/>
                  <a:gd name="T6" fmla="*/ 8 w 48"/>
                  <a:gd name="T7" fmla="*/ 0 h 32"/>
                  <a:gd name="T8" fmla="*/ 48 w 48"/>
                  <a:gd name="T9" fmla="*/ 16 h 32"/>
                  <a:gd name="T10" fmla="*/ 48 w 48"/>
                  <a:gd name="T11" fmla="*/ 32 h 32"/>
                  <a:gd name="T12" fmla="*/ 48 w 48"/>
                  <a:gd name="T13" fmla="*/ 32 h 32"/>
                  <a:gd name="T14" fmla="*/ 40 w 48"/>
                  <a:gd name="T15" fmla="*/ 32 h 32"/>
                  <a:gd name="T16" fmla="*/ 40 w 48"/>
                  <a:gd name="T17" fmla="*/ 32 h 32"/>
                  <a:gd name="T18" fmla="*/ 40 w 48"/>
                  <a:gd name="T19" fmla="*/ 32 h 32"/>
                  <a:gd name="T20" fmla="*/ 40 w 48"/>
                  <a:gd name="T21" fmla="*/ 32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8"/>
                  <a:gd name="T34" fmla="*/ 0 h 32"/>
                  <a:gd name="T35" fmla="*/ 48 w 48"/>
                  <a:gd name="T36" fmla="*/ 32 h 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8" h="32">
                    <a:moveTo>
                      <a:pt x="40" y="32"/>
                    </a:moveTo>
                    <a:lnTo>
                      <a:pt x="40" y="32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48" y="16"/>
                    </a:lnTo>
                    <a:lnTo>
                      <a:pt x="48" y="32"/>
                    </a:lnTo>
                    <a:lnTo>
                      <a:pt x="40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6" name="Freeform 508"/>
              <p:cNvSpPr>
                <a:spLocks/>
              </p:cNvSpPr>
              <p:nvPr/>
            </p:nvSpPr>
            <p:spPr bwMode="auto">
              <a:xfrm>
                <a:off x="5344" y="1624"/>
                <a:ext cx="24" cy="48"/>
              </a:xfrm>
              <a:custGeom>
                <a:avLst/>
                <a:gdLst>
                  <a:gd name="T0" fmla="*/ 16 w 24"/>
                  <a:gd name="T1" fmla="*/ 40 h 48"/>
                  <a:gd name="T2" fmla="*/ 16 w 24"/>
                  <a:gd name="T3" fmla="*/ 40 h 48"/>
                  <a:gd name="T4" fmla="*/ 0 w 24"/>
                  <a:gd name="T5" fmla="*/ 8 h 48"/>
                  <a:gd name="T6" fmla="*/ 8 w 24"/>
                  <a:gd name="T7" fmla="*/ 0 h 48"/>
                  <a:gd name="T8" fmla="*/ 24 w 24"/>
                  <a:gd name="T9" fmla="*/ 32 h 48"/>
                  <a:gd name="T10" fmla="*/ 16 w 24"/>
                  <a:gd name="T11" fmla="*/ 48 h 48"/>
                  <a:gd name="T12" fmla="*/ 16 w 24"/>
                  <a:gd name="T13" fmla="*/ 48 h 48"/>
                  <a:gd name="T14" fmla="*/ 16 w 24"/>
                  <a:gd name="T15" fmla="*/ 48 h 48"/>
                  <a:gd name="T16" fmla="*/ 16 w 24"/>
                  <a:gd name="T17" fmla="*/ 48 h 48"/>
                  <a:gd name="T18" fmla="*/ 16 w 24"/>
                  <a:gd name="T19" fmla="*/ 48 h 48"/>
                  <a:gd name="T20" fmla="*/ 16 w 24"/>
                  <a:gd name="T21" fmla="*/ 40 h 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4"/>
                  <a:gd name="T34" fmla="*/ 0 h 48"/>
                  <a:gd name="T35" fmla="*/ 24 w 24"/>
                  <a:gd name="T36" fmla="*/ 48 h 4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4" h="48">
                    <a:moveTo>
                      <a:pt x="16" y="40"/>
                    </a:moveTo>
                    <a:lnTo>
                      <a:pt x="16" y="40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4" y="32"/>
                    </a:lnTo>
                    <a:lnTo>
                      <a:pt x="16" y="48"/>
                    </a:lnTo>
                    <a:lnTo>
                      <a:pt x="16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7" name="Freeform 509"/>
              <p:cNvSpPr>
                <a:spLocks/>
              </p:cNvSpPr>
              <p:nvPr/>
            </p:nvSpPr>
            <p:spPr bwMode="auto">
              <a:xfrm>
                <a:off x="5336" y="1592"/>
                <a:ext cx="32" cy="40"/>
              </a:xfrm>
              <a:custGeom>
                <a:avLst/>
                <a:gdLst>
                  <a:gd name="T0" fmla="*/ 8 w 32"/>
                  <a:gd name="T1" fmla="*/ 32 h 40"/>
                  <a:gd name="T2" fmla="*/ 8 w 32"/>
                  <a:gd name="T3" fmla="*/ 32 h 40"/>
                  <a:gd name="T4" fmla="*/ 24 w 32"/>
                  <a:gd name="T5" fmla="*/ 0 h 40"/>
                  <a:gd name="T6" fmla="*/ 32 w 32"/>
                  <a:gd name="T7" fmla="*/ 8 h 40"/>
                  <a:gd name="T8" fmla="*/ 16 w 32"/>
                  <a:gd name="T9" fmla="*/ 40 h 40"/>
                  <a:gd name="T10" fmla="*/ 8 w 32"/>
                  <a:gd name="T11" fmla="*/ 40 h 40"/>
                  <a:gd name="T12" fmla="*/ 8 w 32"/>
                  <a:gd name="T13" fmla="*/ 40 h 40"/>
                  <a:gd name="T14" fmla="*/ 0 w 32"/>
                  <a:gd name="T15" fmla="*/ 40 h 40"/>
                  <a:gd name="T16" fmla="*/ 0 w 32"/>
                  <a:gd name="T17" fmla="*/ 40 h 40"/>
                  <a:gd name="T18" fmla="*/ 0 w 32"/>
                  <a:gd name="T19" fmla="*/ 40 h 40"/>
                  <a:gd name="T20" fmla="*/ 0 w 32"/>
                  <a:gd name="T21" fmla="*/ 40 h 40"/>
                  <a:gd name="T22" fmla="*/ 8 w 32"/>
                  <a:gd name="T23" fmla="*/ 32 h 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"/>
                  <a:gd name="T37" fmla="*/ 0 h 40"/>
                  <a:gd name="T38" fmla="*/ 32 w 32"/>
                  <a:gd name="T39" fmla="*/ 40 h 4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" h="40">
                    <a:moveTo>
                      <a:pt x="8" y="32"/>
                    </a:moveTo>
                    <a:lnTo>
                      <a:pt x="8" y="32"/>
                    </a:lnTo>
                    <a:lnTo>
                      <a:pt x="24" y="0"/>
                    </a:lnTo>
                    <a:lnTo>
                      <a:pt x="32" y="8"/>
                    </a:lnTo>
                    <a:lnTo>
                      <a:pt x="16" y="40"/>
                    </a:lnTo>
                    <a:lnTo>
                      <a:pt x="8" y="40"/>
                    </a:lnTo>
                    <a:lnTo>
                      <a:pt x="0" y="40"/>
                    </a:lnTo>
                    <a:lnTo>
                      <a:pt x="8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8" name="Freeform 510"/>
              <p:cNvSpPr>
                <a:spLocks/>
              </p:cNvSpPr>
              <p:nvPr/>
            </p:nvSpPr>
            <p:spPr bwMode="auto">
              <a:xfrm>
                <a:off x="5360" y="1576"/>
                <a:ext cx="48" cy="32"/>
              </a:xfrm>
              <a:custGeom>
                <a:avLst/>
                <a:gdLst>
                  <a:gd name="T0" fmla="*/ 0 w 48"/>
                  <a:gd name="T1" fmla="*/ 16 h 32"/>
                  <a:gd name="T2" fmla="*/ 0 w 48"/>
                  <a:gd name="T3" fmla="*/ 16 h 32"/>
                  <a:gd name="T4" fmla="*/ 40 w 48"/>
                  <a:gd name="T5" fmla="*/ 0 h 32"/>
                  <a:gd name="T6" fmla="*/ 48 w 48"/>
                  <a:gd name="T7" fmla="*/ 16 h 32"/>
                  <a:gd name="T8" fmla="*/ 8 w 48"/>
                  <a:gd name="T9" fmla="*/ 32 h 32"/>
                  <a:gd name="T10" fmla="*/ 0 w 48"/>
                  <a:gd name="T11" fmla="*/ 16 h 32"/>
                  <a:gd name="T12" fmla="*/ 0 w 48"/>
                  <a:gd name="T13" fmla="*/ 16 h 32"/>
                  <a:gd name="T14" fmla="*/ 0 w 48"/>
                  <a:gd name="T15" fmla="*/ 16 h 32"/>
                  <a:gd name="T16" fmla="*/ 0 w 48"/>
                  <a:gd name="T17" fmla="*/ 16 h 32"/>
                  <a:gd name="T18" fmla="*/ 0 w 48"/>
                  <a:gd name="T19" fmla="*/ 16 h 32"/>
                  <a:gd name="T20" fmla="*/ 0 w 48"/>
                  <a:gd name="T21" fmla="*/ 16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8"/>
                  <a:gd name="T34" fmla="*/ 0 h 32"/>
                  <a:gd name="T35" fmla="*/ 48 w 48"/>
                  <a:gd name="T36" fmla="*/ 32 h 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8" h="32">
                    <a:moveTo>
                      <a:pt x="0" y="16"/>
                    </a:moveTo>
                    <a:lnTo>
                      <a:pt x="0" y="16"/>
                    </a:lnTo>
                    <a:lnTo>
                      <a:pt x="40" y="0"/>
                    </a:lnTo>
                    <a:lnTo>
                      <a:pt x="48" y="16"/>
                    </a:lnTo>
                    <a:lnTo>
                      <a:pt x="8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9" name="Freeform 511"/>
              <p:cNvSpPr>
                <a:spLocks/>
              </p:cNvSpPr>
              <p:nvPr/>
            </p:nvSpPr>
            <p:spPr bwMode="auto">
              <a:xfrm>
                <a:off x="5400" y="1576"/>
                <a:ext cx="48" cy="32"/>
              </a:xfrm>
              <a:custGeom>
                <a:avLst/>
                <a:gdLst>
                  <a:gd name="T0" fmla="*/ 8 w 48"/>
                  <a:gd name="T1" fmla="*/ 0 h 32"/>
                  <a:gd name="T2" fmla="*/ 8 w 48"/>
                  <a:gd name="T3" fmla="*/ 0 h 32"/>
                  <a:gd name="T4" fmla="*/ 48 w 48"/>
                  <a:gd name="T5" fmla="*/ 16 h 32"/>
                  <a:gd name="T6" fmla="*/ 40 w 48"/>
                  <a:gd name="T7" fmla="*/ 32 h 32"/>
                  <a:gd name="T8" fmla="*/ 0 w 48"/>
                  <a:gd name="T9" fmla="*/ 16 h 32"/>
                  <a:gd name="T10" fmla="*/ 0 w 48"/>
                  <a:gd name="T11" fmla="*/ 0 h 32"/>
                  <a:gd name="T12" fmla="*/ 0 w 48"/>
                  <a:gd name="T13" fmla="*/ 0 h 32"/>
                  <a:gd name="T14" fmla="*/ 0 w 48"/>
                  <a:gd name="T15" fmla="*/ 0 h 32"/>
                  <a:gd name="T16" fmla="*/ 0 w 48"/>
                  <a:gd name="T17" fmla="*/ 0 h 32"/>
                  <a:gd name="T18" fmla="*/ 8 w 48"/>
                  <a:gd name="T19" fmla="*/ 0 h 32"/>
                  <a:gd name="T20" fmla="*/ 8 w 48"/>
                  <a:gd name="T21" fmla="*/ 0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8"/>
                  <a:gd name="T34" fmla="*/ 0 h 32"/>
                  <a:gd name="T35" fmla="*/ 48 w 48"/>
                  <a:gd name="T36" fmla="*/ 32 h 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8" h="32">
                    <a:moveTo>
                      <a:pt x="8" y="0"/>
                    </a:moveTo>
                    <a:lnTo>
                      <a:pt x="8" y="0"/>
                    </a:lnTo>
                    <a:lnTo>
                      <a:pt x="48" y="16"/>
                    </a:lnTo>
                    <a:lnTo>
                      <a:pt x="40" y="32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0" name="Freeform 512"/>
              <p:cNvSpPr>
                <a:spLocks/>
              </p:cNvSpPr>
              <p:nvPr/>
            </p:nvSpPr>
            <p:spPr bwMode="auto">
              <a:xfrm>
                <a:off x="5432" y="1592"/>
                <a:ext cx="32" cy="40"/>
              </a:xfrm>
              <a:custGeom>
                <a:avLst/>
                <a:gdLst>
                  <a:gd name="T0" fmla="*/ 16 w 32"/>
                  <a:gd name="T1" fmla="*/ 0 h 40"/>
                  <a:gd name="T2" fmla="*/ 16 w 32"/>
                  <a:gd name="T3" fmla="*/ 0 h 40"/>
                  <a:gd name="T4" fmla="*/ 32 w 32"/>
                  <a:gd name="T5" fmla="*/ 32 h 40"/>
                  <a:gd name="T6" fmla="*/ 16 w 32"/>
                  <a:gd name="T7" fmla="*/ 40 h 40"/>
                  <a:gd name="T8" fmla="*/ 0 w 32"/>
                  <a:gd name="T9" fmla="*/ 8 h 40"/>
                  <a:gd name="T10" fmla="*/ 16 w 32"/>
                  <a:gd name="T11" fmla="*/ 0 h 40"/>
                  <a:gd name="T12" fmla="*/ 16 w 32"/>
                  <a:gd name="T13" fmla="*/ 0 h 40"/>
                  <a:gd name="T14" fmla="*/ 16 w 32"/>
                  <a:gd name="T15" fmla="*/ 0 h 40"/>
                  <a:gd name="T16" fmla="*/ 16 w 32"/>
                  <a:gd name="T17" fmla="*/ 0 h 40"/>
                  <a:gd name="T18" fmla="*/ 16 w 32"/>
                  <a:gd name="T19" fmla="*/ 0 h 40"/>
                  <a:gd name="T20" fmla="*/ 16 w 32"/>
                  <a:gd name="T21" fmla="*/ 0 h 4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"/>
                  <a:gd name="T34" fmla="*/ 0 h 40"/>
                  <a:gd name="T35" fmla="*/ 32 w 32"/>
                  <a:gd name="T36" fmla="*/ 40 h 4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" h="40">
                    <a:moveTo>
                      <a:pt x="16" y="0"/>
                    </a:moveTo>
                    <a:lnTo>
                      <a:pt x="16" y="0"/>
                    </a:lnTo>
                    <a:lnTo>
                      <a:pt x="32" y="32"/>
                    </a:lnTo>
                    <a:lnTo>
                      <a:pt x="16" y="40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1" name="Freeform 513"/>
              <p:cNvSpPr>
                <a:spLocks/>
              </p:cNvSpPr>
              <p:nvPr/>
            </p:nvSpPr>
            <p:spPr bwMode="auto">
              <a:xfrm>
                <a:off x="5432" y="1624"/>
                <a:ext cx="32" cy="40"/>
              </a:xfrm>
              <a:custGeom>
                <a:avLst/>
                <a:gdLst>
                  <a:gd name="T0" fmla="*/ 32 w 32"/>
                  <a:gd name="T1" fmla="*/ 8 h 40"/>
                  <a:gd name="T2" fmla="*/ 32 w 32"/>
                  <a:gd name="T3" fmla="*/ 8 h 40"/>
                  <a:gd name="T4" fmla="*/ 16 w 32"/>
                  <a:gd name="T5" fmla="*/ 40 h 40"/>
                  <a:gd name="T6" fmla="*/ 0 w 32"/>
                  <a:gd name="T7" fmla="*/ 32 h 40"/>
                  <a:gd name="T8" fmla="*/ 16 w 32"/>
                  <a:gd name="T9" fmla="*/ 0 h 40"/>
                  <a:gd name="T10" fmla="*/ 32 w 32"/>
                  <a:gd name="T11" fmla="*/ 0 h 40"/>
                  <a:gd name="T12" fmla="*/ 32 w 32"/>
                  <a:gd name="T13" fmla="*/ 0 h 40"/>
                  <a:gd name="T14" fmla="*/ 32 w 32"/>
                  <a:gd name="T15" fmla="*/ 8 h 40"/>
                  <a:gd name="T16" fmla="*/ 32 w 32"/>
                  <a:gd name="T17" fmla="*/ 8 h 40"/>
                  <a:gd name="T18" fmla="*/ 32 w 32"/>
                  <a:gd name="T19" fmla="*/ 8 h 40"/>
                  <a:gd name="T20" fmla="*/ 32 w 32"/>
                  <a:gd name="T21" fmla="*/ 8 h 40"/>
                  <a:gd name="T22" fmla="*/ 32 w 32"/>
                  <a:gd name="T23" fmla="*/ 8 h 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"/>
                  <a:gd name="T37" fmla="*/ 0 h 40"/>
                  <a:gd name="T38" fmla="*/ 32 w 32"/>
                  <a:gd name="T39" fmla="*/ 40 h 4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" h="40">
                    <a:moveTo>
                      <a:pt x="32" y="8"/>
                    </a:moveTo>
                    <a:lnTo>
                      <a:pt x="32" y="8"/>
                    </a:lnTo>
                    <a:lnTo>
                      <a:pt x="16" y="40"/>
                    </a:lnTo>
                    <a:lnTo>
                      <a:pt x="0" y="32"/>
                    </a:lnTo>
                    <a:lnTo>
                      <a:pt x="16" y="0"/>
                    </a:lnTo>
                    <a:lnTo>
                      <a:pt x="32" y="0"/>
                    </a:ln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2" name="Freeform 514"/>
              <p:cNvSpPr>
                <a:spLocks/>
              </p:cNvSpPr>
              <p:nvPr/>
            </p:nvSpPr>
            <p:spPr bwMode="auto">
              <a:xfrm>
                <a:off x="5224" y="1968"/>
                <a:ext cx="32" cy="32"/>
              </a:xfrm>
              <a:custGeom>
                <a:avLst/>
                <a:gdLst>
                  <a:gd name="T0" fmla="*/ 16 w 32"/>
                  <a:gd name="T1" fmla="*/ 0 h 32"/>
                  <a:gd name="T2" fmla="*/ 32 w 32"/>
                  <a:gd name="T3" fmla="*/ 0 h 32"/>
                  <a:gd name="T4" fmla="*/ 16 w 32"/>
                  <a:gd name="T5" fmla="*/ 32 h 32"/>
                  <a:gd name="T6" fmla="*/ 0 w 32"/>
                  <a:gd name="T7" fmla="*/ 32 h 32"/>
                  <a:gd name="T8" fmla="*/ 16 w 32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2"/>
                  <a:gd name="T17" fmla="*/ 32 w 32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2">
                    <a:moveTo>
                      <a:pt x="16" y="0"/>
                    </a:moveTo>
                    <a:lnTo>
                      <a:pt x="32" y="0"/>
                    </a:lnTo>
                    <a:lnTo>
                      <a:pt x="16" y="32"/>
                    </a:lnTo>
                    <a:lnTo>
                      <a:pt x="0" y="3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3" name="Freeform 515"/>
              <p:cNvSpPr>
                <a:spLocks/>
              </p:cNvSpPr>
              <p:nvPr/>
            </p:nvSpPr>
            <p:spPr bwMode="auto">
              <a:xfrm>
                <a:off x="5192" y="1992"/>
                <a:ext cx="48" cy="40"/>
              </a:xfrm>
              <a:custGeom>
                <a:avLst/>
                <a:gdLst>
                  <a:gd name="T0" fmla="*/ 48 w 48"/>
                  <a:gd name="T1" fmla="*/ 16 h 40"/>
                  <a:gd name="T2" fmla="*/ 48 w 48"/>
                  <a:gd name="T3" fmla="*/ 16 h 40"/>
                  <a:gd name="T4" fmla="*/ 8 w 48"/>
                  <a:gd name="T5" fmla="*/ 40 h 40"/>
                  <a:gd name="T6" fmla="*/ 0 w 48"/>
                  <a:gd name="T7" fmla="*/ 24 h 40"/>
                  <a:gd name="T8" fmla="*/ 32 w 48"/>
                  <a:gd name="T9" fmla="*/ 0 h 40"/>
                  <a:gd name="T10" fmla="*/ 48 w 48"/>
                  <a:gd name="T11" fmla="*/ 8 h 40"/>
                  <a:gd name="T12" fmla="*/ 48 w 48"/>
                  <a:gd name="T13" fmla="*/ 8 h 40"/>
                  <a:gd name="T14" fmla="*/ 48 w 48"/>
                  <a:gd name="T15" fmla="*/ 16 h 40"/>
                  <a:gd name="T16" fmla="*/ 48 w 48"/>
                  <a:gd name="T17" fmla="*/ 16 h 40"/>
                  <a:gd name="T18" fmla="*/ 48 w 48"/>
                  <a:gd name="T19" fmla="*/ 16 h 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8"/>
                  <a:gd name="T31" fmla="*/ 0 h 40"/>
                  <a:gd name="T32" fmla="*/ 48 w 48"/>
                  <a:gd name="T33" fmla="*/ 40 h 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8" h="40">
                    <a:moveTo>
                      <a:pt x="48" y="16"/>
                    </a:moveTo>
                    <a:lnTo>
                      <a:pt x="48" y="16"/>
                    </a:lnTo>
                    <a:lnTo>
                      <a:pt x="8" y="40"/>
                    </a:lnTo>
                    <a:lnTo>
                      <a:pt x="0" y="24"/>
                    </a:lnTo>
                    <a:lnTo>
                      <a:pt x="32" y="0"/>
                    </a:lnTo>
                    <a:lnTo>
                      <a:pt x="48" y="8"/>
                    </a:lnTo>
                    <a:lnTo>
                      <a:pt x="4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4" name="Freeform 516"/>
              <p:cNvSpPr>
                <a:spLocks/>
              </p:cNvSpPr>
              <p:nvPr/>
            </p:nvSpPr>
            <p:spPr bwMode="auto">
              <a:xfrm>
                <a:off x="5136" y="2016"/>
                <a:ext cx="64" cy="32"/>
              </a:xfrm>
              <a:custGeom>
                <a:avLst/>
                <a:gdLst>
                  <a:gd name="T0" fmla="*/ 64 w 64"/>
                  <a:gd name="T1" fmla="*/ 16 h 32"/>
                  <a:gd name="T2" fmla="*/ 64 w 64"/>
                  <a:gd name="T3" fmla="*/ 16 h 32"/>
                  <a:gd name="T4" fmla="*/ 8 w 64"/>
                  <a:gd name="T5" fmla="*/ 32 h 32"/>
                  <a:gd name="T6" fmla="*/ 0 w 64"/>
                  <a:gd name="T7" fmla="*/ 16 h 32"/>
                  <a:gd name="T8" fmla="*/ 56 w 64"/>
                  <a:gd name="T9" fmla="*/ 0 h 32"/>
                  <a:gd name="T10" fmla="*/ 64 w 64"/>
                  <a:gd name="T11" fmla="*/ 16 h 32"/>
                  <a:gd name="T12" fmla="*/ 64 w 64"/>
                  <a:gd name="T13" fmla="*/ 16 h 32"/>
                  <a:gd name="T14" fmla="*/ 64 w 64"/>
                  <a:gd name="T15" fmla="*/ 16 h 32"/>
                  <a:gd name="T16" fmla="*/ 64 w 64"/>
                  <a:gd name="T17" fmla="*/ 16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"/>
                  <a:gd name="T28" fmla="*/ 0 h 32"/>
                  <a:gd name="T29" fmla="*/ 64 w 6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" h="32">
                    <a:moveTo>
                      <a:pt x="64" y="16"/>
                    </a:moveTo>
                    <a:lnTo>
                      <a:pt x="64" y="16"/>
                    </a:lnTo>
                    <a:lnTo>
                      <a:pt x="8" y="32"/>
                    </a:lnTo>
                    <a:lnTo>
                      <a:pt x="0" y="16"/>
                    </a:lnTo>
                    <a:lnTo>
                      <a:pt x="56" y="0"/>
                    </a:lnTo>
                    <a:lnTo>
                      <a:pt x="64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5" name="Freeform 517"/>
              <p:cNvSpPr>
                <a:spLocks/>
              </p:cNvSpPr>
              <p:nvPr/>
            </p:nvSpPr>
            <p:spPr bwMode="auto">
              <a:xfrm>
                <a:off x="5072" y="2032"/>
                <a:ext cx="72" cy="24"/>
              </a:xfrm>
              <a:custGeom>
                <a:avLst/>
                <a:gdLst>
                  <a:gd name="T0" fmla="*/ 72 w 72"/>
                  <a:gd name="T1" fmla="*/ 16 h 24"/>
                  <a:gd name="T2" fmla="*/ 72 w 72"/>
                  <a:gd name="T3" fmla="*/ 16 h 24"/>
                  <a:gd name="T4" fmla="*/ 0 w 72"/>
                  <a:gd name="T5" fmla="*/ 24 h 24"/>
                  <a:gd name="T6" fmla="*/ 0 w 72"/>
                  <a:gd name="T7" fmla="*/ 8 h 24"/>
                  <a:gd name="T8" fmla="*/ 72 w 72"/>
                  <a:gd name="T9" fmla="*/ 0 h 24"/>
                  <a:gd name="T10" fmla="*/ 72 w 72"/>
                  <a:gd name="T11" fmla="*/ 16 h 24"/>
                  <a:gd name="T12" fmla="*/ 72 w 72"/>
                  <a:gd name="T13" fmla="*/ 16 h 24"/>
                  <a:gd name="T14" fmla="*/ 72 w 72"/>
                  <a:gd name="T15" fmla="*/ 16 h 24"/>
                  <a:gd name="T16" fmla="*/ 72 w 72"/>
                  <a:gd name="T17" fmla="*/ 16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2"/>
                  <a:gd name="T28" fmla="*/ 0 h 24"/>
                  <a:gd name="T29" fmla="*/ 72 w 7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2" h="24">
                    <a:moveTo>
                      <a:pt x="72" y="16"/>
                    </a:moveTo>
                    <a:lnTo>
                      <a:pt x="72" y="16"/>
                    </a:lnTo>
                    <a:lnTo>
                      <a:pt x="0" y="24"/>
                    </a:lnTo>
                    <a:lnTo>
                      <a:pt x="0" y="8"/>
                    </a:lnTo>
                    <a:lnTo>
                      <a:pt x="72" y="0"/>
                    </a:lnTo>
                    <a:lnTo>
                      <a:pt x="72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6" name="Freeform 518"/>
              <p:cNvSpPr>
                <a:spLocks/>
              </p:cNvSpPr>
              <p:nvPr/>
            </p:nvSpPr>
            <p:spPr bwMode="auto">
              <a:xfrm>
                <a:off x="5008" y="2032"/>
                <a:ext cx="64" cy="24"/>
              </a:xfrm>
              <a:custGeom>
                <a:avLst/>
                <a:gdLst>
                  <a:gd name="T0" fmla="*/ 64 w 64"/>
                  <a:gd name="T1" fmla="*/ 24 h 24"/>
                  <a:gd name="T2" fmla="*/ 64 w 64"/>
                  <a:gd name="T3" fmla="*/ 24 h 24"/>
                  <a:gd name="T4" fmla="*/ 0 w 64"/>
                  <a:gd name="T5" fmla="*/ 16 h 24"/>
                  <a:gd name="T6" fmla="*/ 0 w 64"/>
                  <a:gd name="T7" fmla="*/ 0 h 24"/>
                  <a:gd name="T8" fmla="*/ 64 w 64"/>
                  <a:gd name="T9" fmla="*/ 8 h 24"/>
                  <a:gd name="T10" fmla="*/ 64 w 64"/>
                  <a:gd name="T11" fmla="*/ 24 h 24"/>
                  <a:gd name="T12" fmla="*/ 64 w 64"/>
                  <a:gd name="T13" fmla="*/ 24 h 24"/>
                  <a:gd name="T14" fmla="*/ 64 w 64"/>
                  <a:gd name="T15" fmla="*/ 24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4"/>
                  <a:gd name="T25" fmla="*/ 0 h 24"/>
                  <a:gd name="T26" fmla="*/ 64 w 64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4" h="24">
                    <a:moveTo>
                      <a:pt x="64" y="24"/>
                    </a:moveTo>
                    <a:lnTo>
                      <a:pt x="64" y="24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64" y="8"/>
                    </a:lnTo>
                    <a:lnTo>
                      <a:pt x="64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7" name="Freeform 519"/>
              <p:cNvSpPr>
                <a:spLocks/>
              </p:cNvSpPr>
              <p:nvPr/>
            </p:nvSpPr>
            <p:spPr bwMode="auto">
              <a:xfrm>
                <a:off x="4952" y="2016"/>
                <a:ext cx="56" cy="32"/>
              </a:xfrm>
              <a:custGeom>
                <a:avLst/>
                <a:gdLst>
                  <a:gd name="T0" fmla="*/ 56 w 56"/>
                  <a:gd name="T1" fmla="*/ 32 h 32"/>
                  <a:gd name="T2" fmla="*/ 56 w 56"/>
                  <a:gd name="T3" fmla="*/ 32 h 32"/>
                  <a:gd name="T4" fmla="*/ 0 w 56"/>
                  <a:gd name="T5" fmla="*/ 16 h 32"/>
                  <a:gd name="T6" fmla="*/ 0 w 56"/>
                  <a:gd name="T7" fmla="*/ 0 h 32"/>
                  <a:gd name="T8" fmla="*/ 56 w 56"/>
                  <a:gd name="T9" fmla="*/ 16 h 32"/>
                  <a:gd name="T10" fmla="*/ 56 w 56"/>
                  <a:gd name="T11" fmla="*/ 32 h 32"/>
                  <a:gd name="T12" fmla="*/ 56 w 56"/>
                  <a:gd name="T13" fmla="*/ 32 h 32"/>
                  <a:gd name="T14" fmla="*/ 56 w 56"/>
                  <a:gd name="T15" fmla="*/ 32 h 32"/>
                  <a:gd name="T16" fmla="*/ 56 w 56"/>
                  <a:gd name="T17" fmla="*/ 32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32"/>
                  <a:gd name="T29" fmla="*/ 56 w 56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32">
                    <a:moveTo>
                      <a:pt x="56" y="32"/>
                    </a:moveTo>
                    <a:lnTo>
                      <a:pt x="56" y="32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56" y="16"/>
                    </a:lnTo>
                    <a:lnTo>
                      <a:pt x="56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8" name="Freeform 520"/>
              <p:cNvSpPr>
                <a:spLocks/>
              </p:cNvSpPr>
              <p:nvPr/>
            </p:nvSpPr>
            <p:spPr bwMode="auto">
              <a:xfrm>
                <a:off x="4912" y="1992"/>
                <a:ext cx="48" cy="40"/>
              </a:xfrm>
              <a:custGeom>
                <a:avLst/>
                <a:gdLst>
                  <a:gd name="T0" fmla="*/ 40 w 48"/>
                  <a:gd name="T1" fmla="*/ 40 h 40"/>
                  <a:gd name="T2" fmla="*/ 40 w 48"/>
                  <a:gd name="T3" fmla="*/ 40 h 40"/>
                  <a:gd name="T4" fmla="*/ 0 w 48"/>
                  <a:gd name="T5" fmla="*/ 16 h 40"/>
                  <a:gd name="T6" fmla="*/ 8 w 48"/>
                  <a:gd name="T7" fmla="*/ 0 h 40"/>
                  <a:gd name="T8" fmla="*/ 48 w 48"/>
                  <a:gd name="T9" fmla="*/ 24 h 40"/>
                  <a:gd name="T10" fmla="*/ 40 w 48"/>
                  <a:gd name="T11" fmla="*/ 40 h 40"/>
                  <a:gd name="T12" fmla="*/ 40 w 48"/>
                  <a:gd name="T13" fmla="*/ 40 h 40"/>
                  <a:gd name="T14" fmla="*/ 40 w 48"/>
                  <a:gd name="T15" fmla="*/ 40 h 40"/>
                  <a:gd name="T16" fmla="*/ 40 w 48"/>
                  <a:gd name="T17" fmla="*/ 4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8"/>
                  <a:gd name="T28" fmla="*/ 0 h 40"/>
                  <a:gd name="T29" fmla="*/ 48 w 48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8" h="40">
                    <a:moveTo>
                      <a:pt x="40" y="40"/>
                    </a:moveTo>
                    <a:lnTo>
                      <a:pt x="40" y="40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48" y="24"/>
                    </a:lnTo>
                    <a:lnTo>
                      <a:pt x="40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9" name="Freeform 521"/>
              <p:cNvSpPr>
                <a:spLocks/>
              </p:cNvSpPr>
              <p:nvPr/>
            </p:nvSpPr>
            <p:spPr bwMode="auto">
              <a:xfrm>
                <a:off x="4896" y="1968"/>
                <a:ext cx="24" cy="40"/>
              </a:xfrm>
              <a:custGeom>
                <a:avLst/>
                <a:gdLst>
                  <a:gd name="T0" fmla="*/ 16 w 24"/>
                  <a:gd name="T1" fmla="*/ 32 h 40"/>
                  <a:gd name="T2" fmla="*/ 16 w 24"/>
                  <a:gd name="T3" fmla="*/ 32 h 40"/>
                  <a:gd name="T4" fmla="*/ 0 w 24"/>
                  <a:gd name="T5" fmla="*/ 0 h 40"/>
                  <a:gd name="T6" fmla="*/ 16 w 24"/>
                  <a:gd name="T7" fmla="*/ 0 h 40"/>
                  <a:gd name="T8" fmla="*/ 24 w 24"/>
                  <a:gd name="T9" fmla="*/ 32 h 40"/>
                  <a:gd name="T10" fmla="*/ 16 w 24"/>
                  <a:gd name="T11" fmla="*/ 40 h 40"/>
                  <a:gd name="T12" fmla="*/ 16 w 24"/>
                  <a:gd name="T13" fmla="*/ 40 h 40"/>
                  <a:gd name="T14" fmla="*/ 16 w 24"/>
                  <a:gd name="T15" fmla="*/ 40 h 40"/>
                  <a:gd name="T16" fmla="*/ 16 w 24"/>
                  <a:gd name="T17" fmla="*/ 40 h 40"/>
                  <a:gd name="T18" fmla="*/ 16 w 24"/>
                  <a:gd name="T19" fmla="*/ 32 h 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4"/>
                  <a:gd name="T31" fmla="*/ 0 h 40"/>
                  <a:gd name="T32" fmla="*/ 24 w 24"/>
                  <a:gd name="T33" fmla="*/ 40 h 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4" h="40">
                    <a:moveTo>
                      <a:pt x="16" y="32"/>
                    </a:moveTo>
                    <a:lnTo>
                      <a:pt x="16" y="32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24" y="32"/>
                    </a:lnTo>
                    <a:lnTo>
                      <a:pt x="16" y="40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0" name="Freeform 522"/>
              <p:cNvSpPr>
                <a:spLocks/>
              </p:cNvSpPr>
              <p:nvPr/>
            </p:nvSpPr>
            <p:spPr bwMode="auto">
              <a:xfrm>
                <a:off x="4896" y="1936"/>
                <a:ext cx="24" cy="32"/>
              </a:xfrm>
              <a:custGeom>
                <a:avLst/>
                <a:gdLst>
                  <a:gd name="T0" fmla="*/ 0 w 24"/>
                  <a:gd name="T1" fmla="*/ 32 h 32"/>
                  <a:gd name="T2" fmla="*/ 0 w 24"/>
                  <a:gd name="T3" fmla="*/ 32 h 32"/>
                  <a:gd name="T4" fmla="*/ 16 w 24"/>
                  <a:gd name="T5" fmla="*/ 0 h 32"/>
                  <a:gd name="T6" fmla="*/ 24 w 24"/>
                  <a:gd name="T7" fmla="*/ 8 h 32"/>
                  <a:gd name="T8" fmla="*/ 16 w 24"/>
                  <a:gd name="T9" fmla="*/ 32 h 32"/>
                  <a:gd name="T10" fmla="*/ 0 w 24"/>
                  <a:gd name="T11" fmla="*/ 32 h 32"/>
                  <a:gd name="T12" fmla="*/ 0 w 24"/>
                  <a:gd name="T13" fmla="*/ 32 h 32"/>
                  <a:gd name="T14" fmla="*/ 0 w 24"/>
                  <a:gd name="T15" fmla="*/ 32 h 32"/>
                  <a:gd name="T16" fmla="*/ 0 w 24"/>
                  <a:gd name="T17" fmla="*/ 32 h 32"/>
                  <a:gd name="T18" fmla="*/ 0 w 24"/>
                  <a:gd name="T19" fmla="*/ 32 h 32"/>
                  <a:gd name="T20" fmla="*/ 0 w 24"/>
                  <a:gd name="T21" fmla="*/ 32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4"/>
                  <a:gd name="T34" fmla="*/ 0 h 32"/>
                  <a:gd name="T35" fmla="*/ 24 w 24"/>
                  <a:gd name="T36" fmla="*/ 32 h 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4" h="32">
                    <a:moveTo>
                      <a:pt x="0" y="32"/>
                    </a:moveTo>
                    <a:lnTo>
                      <a:pt x="0" y="32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16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1" name="Freeform 523"/>
              <p:cNvSpPr>
                <a:spLocks/>
              </p:cNvSpPr>
              <p:nvPr/>
            </p:nvSpPr>
            <p:spPr bwMode="auto">
              <a:xfrm>
                <a:off x="4912" y="1904"/>
                <a:ext cx="48" cy="40"/>
              </a:xfrm>
              <a:custGeom>
                <a:avLst/>
                <a:gdLst>
                  <a:gd name="T0" fmla="*/ 0 w 48"/>
                  <a:gd name="T1" fmla="*/ 24 h 40"/>
                  <a:gd name="T2" fmla="*/ 0 w 48"/>
                  <a:gd name="T3" fmla="*/ 24 h 40"/>
                  <a:gd name="T4" fmla="*/ 40 w 48"/>
                  <a:gd name="T5" fmla="*/ 0 h 40"/>
                  <a:gd name="T6" fmla="*/ 48 w 48"/>
                  <a:gd name="T7" fmla="*/ 16 h 40"/>
                  <a:gd name="T8" fmla="*/ 8 w 48"/>
                  <a:gd name="T9" fmla="*/ 40 h 40"/>
                  <a:gd name="T10" fmla="*/ 0 w 48"/>
                  <a:gd name="T11" fmla="*/ 32 h 40"/>
                  <a:gd name="T12" fmla="*/ 0 w 48"/>
                  <a:gd name="T13" fmla="*/ 32 h 40"/>
                  <a:gd name="T14" fmla="*/ 0 w 48"/>
                  <a:gd name="T15" fmla="*/ 32 h 40"/>
                  <a:gd name="T16" fmla="*/ 0 w 48"/>
                  <a:gd name="T17" fmla="*/ 24 h 40"/>
                  <a:gd name="T18" fmla="*/ 0 w 48"/>
                  <a:gd name="T19" fmla="*/ 24 h 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8"/>
                  <a:gd name="T31" fmla="*/ 0 h 40"/>
                  <a:gd name="T32" fmla="*/ 48 w 48"/>
                  <a:gd name="T33" fmla="*/ 40 h 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8" h="40">
                    <a:moveTo>
                      <a:pt x="0" y="24"/>
                    </a:moveTo>
                    <a:lnTo>
                      <a:pt x="0" y="24"/>
                    </a:lnTo>
                    <a:lnTo>
                      <a:pt x="40" y="0"/>
                    </a:lnTo>
                    <a:lnTo>
                      <a:pt x="48" y="16"/>
                    </a:lnTo>
                    <a:lnTo>
                      <a:pt x="8" y="40"/>
                    </a:lnTo>
                    <a:lnTo>
                      <a:pt x="0" y="3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2" name="Freeform 524"/>
              <p:cNvSpPr>
                <a:spLocks/>
              </p:cNvSpPr>
              <p:nvPr/>
            </p:nvSpPr>
            <p:spPr bwMode="auto">
              <a:xfrm>
                <a:off x="4952" y="1888"/>
                <a:ext cx="56" cy="32"/>
              </a:xfrm>
              <a:custGeom>
                <a:avLst/>
                <a:gdLst>
                  <a:gd name="T0" fmla="*/ 0 w 56"/>
                  <a:gd name="T1" fmla="*/ 16 h 32"/>
                  <a:gd name="T2" fmla="*/ 0 w 56"/>
                  <a:gd name="T3" fmla="*/ 16 h 32"/>
                  <a:gd name="T4" fmla="*/ 56 w 56"/>
                  <a:gd name="T5" fmla="*/ 0 h 32"/>
                  <a:gd name="T6" fmla="*/ 56 w 56"/>
                  <a:gd name="T7" fmla="*/ 16 h 32"/>
                  <a:gd name="T8" fmla="*/ 0 w 56"/>
                  <a:gd name="T9" fmla="*/ 32 h 32"/>
                  <a:gd name="T10" fmla="*/ 0 w 56"/>
                  <a:gd name="T11" fmla="*/ 16 h 32"/>
                  <a:gd name="T12" fmla="*/ 0 w 56"/>
                  <a:gd name="T13" fmla="*/ 16 h 32"/>
                  <a:gd name="T14" fmla="*/ 0 w 56"/>
                  <a:gd name="T15" fmla="*/ 16 h 32"/>
                  <a:gd name="T16" fmla="*/ 0 w 56"/>
                  <a:gd name="T17" fmla="*/ 16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32"/>
                  <a:gd name="T29" fmla="*/ 56 w 56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32">
                    <a:moveTo>
                      <a:pt x="0" y="16"/>
                    </a:moveTo>
                    <a:lnTo>
                      <a:pt x="0" y="16"/>
                    </a:lnTo>
                    <a:lnTo>
                      <a:pt x="56" y="0"/>
                    </a:lnTo>
                    <a:lnTo>
                      <a:pt x="56" y="16"/>
                    </a:lnTo>
                    <a:lnTo>
                      <a:pt x="0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3" name="Freeform 525"/>
              <p:cNvSpPr>
                <a:spLocks/>
              </p:cNvSpPr>
              <p:nvPr/>
            </p:nvSpPr>
            <p:spPr bwMode="auto">
              <a:xfrm>
                <a:off x="5008" y="1880"/>
                <a:ext cx="64" cy="24"/>
              </a:xfrm>
              <a:custGeom>
                <a:avLst/>
                <a:gdLst>
                  <a:gd name="T0" fmla="*/ 0 w 64"/>
                  <a:gd name="T1" fmla="*/ 8 h 24"/>
                  <a:gd name="T2" fmla="*/ 0 w 64"/>
                  <a:gd name="T3" fmla="*/ 8 h 24"/>
                  <a:gd name="T4" fmla="*/ 64 w 64"/>
                  <a:gd name="T5" fmla="*/ 0 h 24"/>
                  <a:gd name="T6" fmla="*/ 64 w 64"/>
                  <a:gd name="T7" fmla="*/ 16 h 24"/>
                  <a:gd name="T8" fmla="*/ 0 w 64"/>
                  <a:gd name="T9" fmla="*/ 24 h 24"/>
                  <a:gd name="T10" fmla="*/ 0 w 64"/>
                  <a:gd name="T11" fmla="*/ 8 h 24"/>
                  <a:gd name="T12" fmla="*/ 0 w 64"/>
                  <a:gd name="T13" fmla="*/ 8 h 24"/>
                  <a:gd name="T14" fmla="*/ 0 w 64"/>
                  <a:gd name="T15" fmla="*/ 8 h 24"/>
                  <a:gd name="T16" fmla="*/ 0 w 64"/>
                  <a:gd name="T17" fmla="*/ 8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"/>
                  <a:gd name="T28" fmla="*/ 0 h 24"/>
                  <a:gd name="T29" fmla="*/ 64 w 6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" h="24">
                    <a:moveTo>
                      <a:pt x="0" y="8"/>
                    </a:moveTo>
                    <a:lnTo>
                      <a:pt x="0" y="8"/>
                    </a:lnTo>
                    <a:lnTo>
                      <a:pt x="64" y="0"/>
                    </a:lnTo>
                    <a:lnTo>
                      <a:pt x="64" y="16"/>
                    </a:lnTo>
                    <a:lnTo>
                      <a:pt x="0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4" name="Freeform 526"/>
              <p:cNvSpPr>
                <a:spLocks/>
              </p:cNvSpPr>
              <p:nvPr/>
            </p:nvSpPr>
            <p:spPr bwMode="auto">
              <a:xfrm>
                <a:off x="5072" y="1880"/>
                <a:ext cx="72" cy="24"/>
              </a:xfrm>
              <a:custGeom>
                <a:avLst/>
                <a:gdLst>
                  <a:gd name="T0" fmla="*/ 0 w 72"/>
                  <a:gd name="T1" fmla="*/ 0 h 24"/>
                  <a:gd name="T2" fmla="*/ 0 w 72"/>
                  <a:gd name="T3" fmla="*/ 0 h 24"/>
                  <a:gd name="T4" fmla="*/ 72 w 72"/>
                  <a:gd name="T5" fmla="*/ 8 h 24"/>
                  <a:gd name="T6" fmla="*/ 72 w 72"/>
                  <a:gd name="T7" fmla="*/ 24 h 24"/>
                  <a:gd name="T8" fmla="*/ 0 w 72"/>
                  <a:gd name="T9" fmla="*/ 16 h 24"/>
                  <a:gd name="T10" fmla="*/ 0 w 72"/>
                  <a:gd name="T11" fmla="*/ 0 h 24"/>
                  <a:gd name="T12" fmla="*/ 0 w 72"/>
                  <a:gd name="T13" fmla="*/ 0 h 24"/>
                  <a:gd name="T14" fmla="*/ 0 w 72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24"/>
                  <a:gd name="T26" fmla="*/ 72 w 72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24">
                    <a:moveTo>
                      <a:pt x="0" y="0"/>
                    </a:moveTo>
                    <a:lnTo>
                      <a:pt x="0" y="0"/>
                    </a:lnTo>
                    <a:lnTo>
                      <a:pt x="72" y="8"/>
                    </a:lnTo>
                    <a:lnTo>
                      <a:pt x="72" y="24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5" name="Freeform 527"/>
              <p:cNvSpPr>
                <a:spLocks/>
              </p:cNvSpPr>
              <p:nvPr/>
            </p:nvSpPr>
            <p:spPr bwMode="auto">
              <a:xfrm>
                <a:off x="5136" y="1888"/>
                <a:ext cx="64" cy="32"/>
              </a:xfrm>
              <a:custGeom>
                <a:avLst/>
                <a:gdLst>
                  <a:gd name="T0" fmla="*/ 8 w 64"/>
                  <a:gd name="T1" fmla="*/ 0 h 32"/>
                  <a:gd name="T2" fmla="*/ 8 w 64"/>
                  <a:gd name="T3" fmla="*/ 0 h 32"/>
                  <a:gd name="T4" fmla="*/ 64 w 64"/>
                  <a:gd name="T5" fmla="*/ 16 h 32"/>
                  <a:gd name="T6" fmla="*/ 56 w 64"/>
                  <a:gd name="T7" fmla="*/ 32 h 32"/>
                  <a:gd name="T8" fmla="*/ 0 w 64"/>
                  <a:gd name="T9" fmla="*/ 16 h 32"/>
                  <a:gd name="T10" fmla="*/ 8 w 64"/>
                  <a:gd name="T11" fmla="*/ 0 h 32"/>
                  <a:gd name="T12" fmla="*/ 8 w 64"/>
                  <a:gd name="T13" fmla="*/ 0 h 32"/>
                  <a:gd name="T14" fmla="*/ 8 w 64"/>
                  <a:gd name="T15" fmla="*/ 0 h 32"/>
                  <a:gd name="T16" fmla="*/ 8 w 64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"/>
                  <a:gd name="T28" fmla="*/ 0 h 32"/>
                  <a:gd name="T29" fmla="*/ 64 w 6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" h="32">
                    <a:moveTo>
                      <a:pt x="8" y="0"/>
                    </a:moveTo>
                    <a:lnTo>
                      <a:pt x="8" y="0"/>
                    </a:lnTo>
                    <a:lnTo>
                      <a:pt x="64" y="16"/>
                    </a:lnTo>
                    <a:lnTo>
                      <a:pt x="56" y="32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6" name="Freeform 528"/>
              <p:cNvSpPr>
                <a:spLocks/>
              </p:cNvSpPr>
              <p:nvPr/>
            </p:nvSpPr>
            <p:spPr bwMode="auto">
              <a:xfrm>
                <a:off x="5192" y="1904"/>
                <a:ext cx="48" cy="40"/>
              </a:xfrm>
              <a:custGeom>
                <a:avLst/>
                <a:gdLst>
                  <a:gd name="T0" fmla="*/ 8 w 48"/>
                  <a:gd name="T1" fmla="*/ 0 h 40"/>
                  <a:gd name="T2" fmla="*/ 8 w 48"/>
                  <a:gd name="T3" fmla="*/ 0 h 40"/>
                  <a:gd name="T4" fmla="*/ 48 w 48"/>
                  <a:gd name="T5" fmla="*/ 24 h 40"/>
                  <a:gd name="T6" fmla="*/ 32 w 48"/>
                  <a:gd name="T7" fmla="*/ 40 h 40"/>
                  <a:gd name="T8" fmla="*/ 0 w 48"/>
                  <a:gd name="T9" fmla="*/ 16 h 40"/>
                  <a:gd name="T10" fmla="*/ 8 w 48"/>
                  <a:gd name="T11" fmla="*/ 0 h 40"/>
                  <a:gd name="T12" fmla="*/ 8 w 48"/>
                  <a:gd name="T13" fmla="*/ 0 h 40"/>
                  <a:gd name="T14" fmla="*/ 8 w 48"/>
                  <a:gd name="T15" fmla="*/ 0 h 40"/>
                  <a:gd name="T16" fmla="*/ 8 w 48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8"/>
                  <a:gd name="T28" fmla="*/ 0 h 40"/>
                  <a:gd name="T29" fmla="*/ 48 w 48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8" h="40">
                    <a:moveTo>
                      <a:pt x="8" y="0"/>
                    </a:moveTo>
                    <a:lnTo>
                      <a:pt x="8" y="0"/>
                    </a:lnTo>
                    <a:lnTo>
                      <a:pt x="48" y="24"/>
                    </a:lnTo>
                    <a:lnTo>
                      <a:pt x="32" y="40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7" name="Freeform 529"/>
              <p:cNvSpPr>
                <a:spLocks/>
              </p:cNvSpPr>
              <p:nvPr/>
            </p:nvSpPr>
            <p:spPr bwMode="auto">
              <a:xfrm>
                <a:off x="5224" y="1928"/>
                <a:ext cx="32" cy="40"/>
              </a:xfrm>
              <a:custGeom>
                <a:avLst/>
                <a:gdLst>
                  <a:gd name="T0" fmla="*/ 16 w 32"/>
                  <a:gd name="T1" fmla="*/ 8 h 40"/>
                  <a:gd name="T2" fmla="*/ 16 w 32"/>
                  <a:gd name="T3" fmla="*/ 8 h 40"/>
                  <a:gd name="T4" fmla="*/ 32 w 32"/>
                  <a:gd name="T5" fmla="*/ 40 h 40"/>
                  <a:gd name="T6" fmla="*/ 16 w 32"/>
                  <a:gd name="T7" fmla="*/ 40 h 40"/>
                  <a:gd name="T8" fmla="*/ 0 w 32"/>
                  <a:gd name="T9" fmla="*/ 16 h 40"/>
                  <a:gd name="T10" fmla="*/ 16 w 32"/>
                  <a:gd name="T11" fmla="*/ 0 h 40"/>
                  <a:gd name="T12" fmla="*/ 16 w 32"/>
                  <a:gd name="T13" fmla="*/ 0 h 40"/>
                  <a:gd name="T14" fmla="*/ 16 w 32"/>
                  <a:gd name="T15" fmla="*/ 0 h 40"/>
                  <a:gd name="T16" fmla="*/ 16 w 32"/>
                  <a:gd name="T17" fmla="*/ 8 h 40"/>
                  <a:gd name="T18" fmla="*/ 16 w 32"/>
                  <a:gd name="T19" fmla="*/ 8 h 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"/>
                  <a:gd name="T31" fmla="*/ 0 h 40"/>
                  <a:gd name="T32" fmla="*/ 32 w 32"/>
                  <a:gd name="T33" fmla="*/ 40 h 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" h="40">
                    <a:moveTo>
                      <a:pt x="16" y="8"/>
                    </a:moveTo>
                    <a:lnTo>
                      <a:pt x="16" y="8"/>
                    </a:lnTo>
                    <a:lnTo>
                      <a:pt x="32" y="40"/>
                    </a:lnTo>
                    <a:lnTo>
                      <a:pt x="16" y="40"/>
                    </a:lnTo>
                    <a:lnTo>
                      <a:pt x="0" y="16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8" name="Freeform 530"/>
              <p:cNvSpPr>
                <a:spLocks/>
              </p:cNvSpPr>
              <p:nvPr/>
            </p:nvSpPr>
            <p:spPr bwMode="auto">
              <a:xfrm>
                <a:off x="5224" y="1968"/>
                <a:ext cx="32" cy="32"/>
              </a:xfrm>
              <a:custGeom>
                <a:avLst/>
                <a:gdLst>
                  <a:gd name="T0" fmla="*/ 32 w 32"/>
                  <a:gd name="T1" fmla="*/ 0 h 32"/>
                  <a:gd name="T2" fmla="*/ 32 w 32"/>
                  <a:gd name="T3" fmla="*/ 0 h 32"/>
                  <a:gd name="T4" fmla="*/ 16 w 32"/>
                  <a:gd name="T5" fmla="*/ 32 h 32"/>
                  <a:gd name="T6" fmla="*/ 0 w 32"/>
                  <a:gd name="T7" fmla="*/ 32 h 32"/>
                  <a:gd name="T8" fmla="*/ 16 w 32"/>
                  <a:gd name="T9" fmla="*/ 0 h 32"/>
                  <a:gd name="T10" fmla="*/ 32 w 32"/>
                  <a:gd name="T11" fmla="*/ 0 h 32"/>
                  <a:gd name="T12" fmla="*/ 32 w 32"/>
                  <a:gd name="T13" fmla="*/ 0 h 32"/>
                  <a:gd name="T14" fmla="*/ 32 w 32"/>
                  <a:gd name="T15" fmla="*/ 0 h 32"/>
                  <a:gd name="T16" fmla="*/ 32 w 32"/>
                  <a:gd name="T17" fmla="*/ 0 h 32"/>
                  <a:gd name="T18" fmla="*/ 32 w 32"/>
                  <a:gd name="T19" fmla="*/ 0 h 32"/>
                  <a:gd name="T20" fmla="*/ 32 w 32"/>
                  <a:gd name="T21" fmla="*/ 0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"/>
                  <a:gd name="T34" fmla="*/ 0 h 32"/>
                  <a:gd name="T35" fmla="*/ 32 w 32"/>
                  <a:gd name="T36" fmla="*/ 32 h 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" h="32">
                    <a:moveTo>
                      <a:pt x="32" y="0"/>
                    </a:moveTo>
                    <a:lnTo>
                      <a:pt x="32" y="0"/>
                    </a:lnTo>
                    <a:lnTo>
                      <a:pt x="16" y="32"/>
                    </a:lnTo>
                    <a:lnTo>
                      <a:pt x="0" y="32"/>
                    </a:lnTo>
                    <a:lnTo>
                      <a:pt x="16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9" name="Freeform 532"/>
              <p:cNvSpPr>
                <a:spLocks/>
              </p:cNvSpPr>
              <p:nvPr/>
            </p:nvSpPr>
            <p:spPr bwMode="auto">
              <a:xfrm>
                <a:off x="5000" y="1640"/>
                <a:ext cx="280" cy="248"/>
              </a:xfrm>
              <a:custGeom>
                <a:avLst/>
                <a:gdLst>
                  <a:gd name="T0" fmla="*/ 0 w 280"/>
                  <a:gd name="T1" fmla="*/ 248 h 248"/>
                  <a:gd name="T2" fmla="*/ 0 w 280"/>
                  <a:gd name="T3" fmla="*/ 248 h 248"/>
                  <a:gd name="T4" fmla="*/ 0 w 280"/>
                  <a:gd name="T5" fmla="*/ 248 h 248"/>
                  <a:gd name="T6" fmla="*/ 8 w 280"/>
                  <a:gd name="T7" fmla="*/ 240 h 248"/>
                  <a:gd name="T8" fmla="*/ 8 w 280"/>
                  <a:gd name="T9" fmla="*/ 240 h 248"/>
                  <a:gd name="T10" fmla="*/ 16 w 280"/>
                  <a:gd name="T11" fmla="*/ 232 h 248"/>
                  <a:gd name="T12" fmla="*/ 16 w 280"/>
                  <a:gd name="T13" fmla="*/ 232 h 248"/>
                  <a:gd name="T14" fmla="*/ 24 w 280"/>
                  <a:gd name="T15" fmla="*/ 224 h 248"/>
                  <a:gd name="T16" fmla="*/ 24 w 280"/>
                  <a:gd name="T17" fmla="*/ 224 h 248"/>
                  <a:gd name="T18" fmla="*/ 32 w 280"/>
                  <a:gd name="T19" fmla="*/ 216 h 248"/>
                  <a:gd name="T20" fmla="*/ 32 w 280"/>
                  <a:gd name="T21" fmla="*/ 216 h 248"/>
                  <a:gd name="T22" fmla="*/ 40 w 280"/>
                  <a:gd name="T23" fmla="*/ 200 h 248"/>
                  <a:gd name="T24" fmla="*/ 40 w 280"/>
                  <a:gd name="T25" fmla="*/ 200 h 248"/>
                  <a:gd name="T26" fmla="*/ 56 w 280"/>
                  <a:gd name="T27" fmla="*/ 184 h 248"/>
                  <a:gd name="T28" fmla="*/ 56 w 280"/>
                  <a:gd name="T29" fmla="*/ 184 h 248"/>
                  <a:gd name="T30" fmla="*/ 56 w 280"/>
                  <a:gd name="T31" fmla="*/ 168 h 248"/>
                  <a:gd name="T32" fmla="*/ 56 w 280"/>
                  <a:gd name="T33" fmla="*/ 168 h 248"/>
                  <a:gd name="T34" fmla="*/ 72 w 280"/>
                  <a:gd name="T35" fmla="*/ 160 h 248"/>
                  <a:gd name="T36" fmla="*/ 72 w 280"/>
                  <a:gd name="T37" fmla="*/ 160 h 248"/>
                  <a:gd name="T38" fmla="*/ 88 w 280"/>
                  <a:gd name="T39" fmla="*/ 128 h 248"/>
                  <a:gd name="T40" fmla="*/ 88 w 280"/>
                  <a:gd name="T41" fmla="*/ 128 h 248"/>
                  <a:gd name="T42" fmla="*/ 112 w 280"/>
                  <a:gd name="T43" fmla="*/ 104 h 248"/>
                  <a:gd name="T44" fmla="*/ 112 w 280"/>
                  <a:gd name="T45" fmla="*/ 104 h 248"/>
                  <a:gd name="T46" fmla="*/ 136 w 280"/>
                  <a:gd name="T47" fmla="*/ 80 h 248"/>
                  <a:gd name="T48" fmla="*/ 136 w 280"/>
                  <a:gd name="T49" fmla="*/ 80 h 248"/>
                  <a:gd name="T50" fmla="*/ 160 w 280"/>
                  <a:gd name="T51" fmla="*/ 64 h 248"/>
                  <a:gd name="T52" fmla="*/ 160 w 280"/>
                  <a:gd name="T53" fmla="*/ 64 h 248"/>
                  <a:gd name="T54" fmla="*/ 176 w 280"/>
                  <a:gd name="T55" fmla="*/ 48 h 248"/>
                  <a:gd name="T56" fmla="*/ 176 w 280"/>
                  <a:gd name="T57" fmla="*/ 48 h 248"/>
                  <a:gd name="T58" fmla="*/ 192 w 280"/>
                  <a:gd name="T59" fmla="*/ 40 h 248"/>
                  <a:gd name="T60" fmla="*/ 192 w 280"/>
                  <a:gd name="T61" fmla="*/ 40 h 248"/>
                  <a:gd name="T62" fmla="*/ 216 w 280"/>
                  <a:gd name="T63" fmla="*/ 24 h 248"/>
                  <a:gd name="T64" fmla="*/ 216 w 280"/>
                  <a:gd name="T65" fmla="*/ 24 h 248"/>
                  <a:gd name="T66" fmla="*/ 240 w 280"/>
                  <a:gd name="T67" fmla="*/ 16 h 248"/>
                  <a:gd name="T68" fmla="*/ 240 w 280"/>
                  <a:gd name="T69" fmla="*/ 16 h 248"/>
                  <a:gd name="T70" fmla="*/ 264 w 280"/>
                  <a:gd name="T71" fmla="*/ 8 h 248"/>
                  <a:gd name="T72" fmla="*/ 264 w 280"/>
                  <a:gd name="T73" fmla="*/ 8 h 248"/>
                  <a:gd name="T74" fmla="*/ 280 w 280"/>
                  <a:gd name="T75" fmla="*/ 0 h 24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80"/>
                  <a:gd name="T115" fmla="*/ 0 h 248"/>
                  <a:gd name="T116" fmla="*/ 280 w 280"/>
                  <a:gd name="T117" fmla="*/ 248 h 24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80" h="248">
                    <a:moveTo>
                      <a:pt x="0" y="248"/>
                    </a:moveTo>
                    <a:lnTo>
                      <a:pt x="0" y="248"/>
                    </a:lnTo>
                    <a:lnTo>
                      <a:pt x="8" y="240"/>
                    </a:lnTo>
                    <a:lnTo>
                      <a:pt x="16" y="232"/>
                    </a:lnTo>
                    <a:lnTo>
                      <a:pt x="24" y="224"/>
                    </a:lnTo>
                    <a:lnTo>
                      <a:pt x="32" y="216"/>
                    </a:lnTo>
                    <a:lnTo>
                      <a:pt x="40" y="200"/>
                    </a:lnTo>
                    <a:lnTo>
                      <a:pt x="56" y="184"/>
                    </a:lnTo>
                    <a:lnTo>
                      <a:pt x="56" y="168"/>
                    </a:lnTo>
                    <a:lnTo>
                      <a:pt x="72" y="160"/>
                    </a:lnTo>
                    <a:lnTo>
                      <a:pt x="88" y="128"/>
                    </a:lnTo>
                    <a:lnTo>
                      <a:pt x="112" y="104"/>
                    </a:lnTo>
                    <a:lnTo>
                      <a:pt x="136" y="80"/>
                    </a:lnTo>
                    <a:lnTo>
                      <a:pt x="160" y="64"/>
                    </a:lnTo>
                    <a:lnTo>
                      <a:pt x="176" y="48"/>
                    </a:lnTo>
                    <a:lnTo>
                      <a:pt x="192" y="40"/>
                    </a:lnTo>
                    <a:lnTo>
                      <a:pt x="216" y="24"/>
                    </a:lnTo>
                    <a:lnTo>
                      <a:pt x="240" y="16"/>
                    </a:lnTo>
                    <a:lnTo>
                      <a:pt x="264" y="8"/>
                    </a:lnTo>
                    <a:lnTo>
                      <a:pt x="28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0" name="Freeform 533"/>
              <p:cNvSpPr>
                <a:spLocks/>
              </p:cNvSpPr>
              <p:nvPr/>
            </p:nvSpPr>
            <p:spPr bwMode="auto">
              <a:xfrm>
                <a:off x="5280" y="1616"/>
                <a:ext cx="88" cy="48"/>
              </a:xfrm>
              <a:custGeom>
                <a:avLst/>
                <a:gdLst>
                  <a:gd name="T0" fmla="*/ 24 w 88"/>
                  <a:gd name="T1" fmla="*/ 48 h 48"/>
                  <a:gd name="T2" fmla="*/ 8 w 88"/>
                  <a:gd name="T3" fmla="*/ 32 h 48"/>
                  <a:gd name="T4" fmla="*/ 0 w 88"/>
                  <a:gd name="T5" fmla="*/ 8 h 48"/>
                  <a:gd name="T6" fmla="*/ 0 w 88"/>
                  <a:gd name="T7" fmla="*/ 8 h 48"/>
                  <a:gd name="T8" fmla="*/ 88 w 88"/>
                  <a:gd name="T9" fmla="*/ 0 h 48"/>
                  <a:gd name="T10" fmla="*/ 88 w 88"/>
                  <a:gd name="T11" fmla="*/ 0 h 48"/>
                  <a:gd name="T12" fmla="*/ 24 w 88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8"/>
                  <a:gd name="T22" fmla="*/ 0 h 48"/>
                  <a:gd name="T23" fmla="*/ 88 w 88"/>
                  <a:gd name="T24" fmla="*/ 48 h 4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8" h="48">
                    <a:moveTo>
                      <a:pt x="24" y="48"/>
                    </a:moveTo>
                    <a:lnTo>
                      <a:pt x="8" y="32"/>
                    </a:lnTo>
                    <a:lnTo>
                      <a:pt x="0" y="8"/>
                    </a:lnTo>
                    <a:lnTo>
                      <a:pt x="88" y="0"/>
                    </a:lnTo>
                    <a:lnTo>
                      <a:pt x="24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1" name="Freeform 534"/>
              <p:cNvSpPr>
                <a:spLocks/>
              </p:cNvSpPr>
              <p:nvPr/>
            </p:nvSpPr>
            <p:spPr bwMode="auto">
              <a:xfrm>
                <a:off x="5296" y="1648"/>
                <a:ext cx="88" cy="56"/>
              </a:xfrm>
              <a:custGeom>
                <a:avLst/>
                <a:gdLst>
                  <a:gd name="T0" fmla="*/ 40 w 88"/>
                  <a:gd name="T1" fmla="*/ 56 h 56"/>
                  <a:gd name="T2" fmla="*/ 16 w 88"/>
                  <a:gd name="T3" fmla="*/ 48 h 56"/>
                  <a:gd name="T4" fmla="*/ 0 w 88"/>
                  <a:gd name="T5" fmla="*/ 24 h 56"/>
                  <a:gd name="T6" fmla="*/ 0 w 88"/>
                  <a:gd name="T7" fmla="*/ 24 h 56"/>
                  <a:gd name="T8" fmla="*/ 88 w 88"/>
                  <a:gd name="T9" fmla="*/ 0 h 56"/>
                  <a:gd name="T10" fmla="*/ 88 w 88"/>
                  <a:gd name="T11" fmla="*/ 0 h 56"/>
                  <a:gd name="T12" fmla="*/ 40 w 88"/>
                  <a:gd name="T13" fmla="*/ 56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8"/>
                  <a:gd name="T22" fmla="*/ 0 h 56"/>
                  <a:gd name="T23" fmla="*/ 88 w 88"/>
                  <a:gd name="T24" fmla="*/ 56 h 5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8" h="56">
                    <a:moveTo>
                      <a:pt x="40" y="56"/>
                    </a:moveTo>
                    <a:lnTo>
                      <a:pt x="16" y="48"/>
                    </a:lnTo>
                    <a:lnTo>
                      <a:pt x="0" y="24"/>
                    </a:lnTo>
                    <a:lnTo>
                      <a:pt x="88" y="0"/>
                    </a:lnTo>
                    <a:lnTo>
                      <a:pt x="40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2" name="Freeform 535"/>
              <p:cNvSpPr>
                <a:spLocks/>
              </p:cNvSpPr>
              <p:nvPr/>
            </p:nvSpPr>
            <p:spPr bwMode="auto">
              <a:xfrm>
                <a:off x="5080" y="1688"/>
                <a:ext cx="224" cy="208"/>
              </a:xfrm>
              <a:custGeom>
                <a:avLst/>
                <a:gdLst>
                  <a:gd name="T0" fmla="*/ 0 w 224"/>
                  <a:gd name="T1" fmla="*/ 208 h 208"/>
                  <a:gd name="T2" fmla="*/ 0 w 224"/>
                  <a:gd name="T3" fmla="*/ 208 h 208"/>
                  <a:gd name="T4" fmla="*/ 0 w 224"/>
                  <a:gd name="T5" fmla="*/ 208 h 208"/>
                  <a:gd name="T6" fmla="*/ 24 w 224"/>
                  <a:gd name="T7" fmla="*/ 168 h 208"/>
                  <a:gd name="T8" fmla="*/ 24 w 224"/>
                  <a:gd name="T9" fmla="*/ 168 h 208"/>
                  <a:gd name="T10" fmla="*/ 64 w 224"/>
                  <a:gd name="T11" fmla="*/ 128 h 208"/>
                  <a:gd name="T12" fmla="*/ 64 w 224"/>
                  <a:gd name="T13" fmla="*/ 128 h 208"/>
                  <a:gd name="T14" fmla="*/ 104 w 224"/>
                  <a:gd name="T15" fmla="*/ 96 h 208"/>
                  <a:gd name="T16" fmla="*/ 104 w 224"/>
                  <a:gd name="T17" fmla="*/ 96 h 208"/>
                  <a:gd name="T18" fmla="*/ 136 w 224"/>
                  <a:gd name="T19" fmla="*/ 64 h 208"/>
                  <a:gd name="T20" fmla="*/ 136 w 224"/>
                  <a:gd name="T21" fmla="*/ 64 h 208"/>
                  <a:gd name="T22" fmla="*/ 176 w 224"/>
                  <a:gd name="T23" fmla="*/ 32 h 208"/>
                  <a:gd name="T24" fmla="*/ 176 w 224"/>
                  <a:gd name="T25" fmla="*/ 32 h 208"/>
                  <a:gd name="T26" fmla="*/ 216 w 224"/>
                  <a:gd name="T27" fmla="*/ 8 h 208"/>
                  <a:gd name="T28" fmla="*/ 216 w 224"/>
                  <a:gd name="T29" fmla="*/ 8 h 208"/>
                  <a:gd name="T30" fmla="*/ 224 w 224"/>
                  <a:gd name="T31" fmla="*/ 0 h 20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24"/>
                  <a:gd name="T49" fmla="*/ 0 h 208"/>
                  <a:gd name="T50" fmla="*/ 224 w 224"/>
                  <a:gd name="T51" fmla="*/ 208 h 20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24" h="208">
                    <a:moveTo>
                      <a:pt x="0" y="208"/>
                    </a:moveTo>
                    <a:lnTo>
                      <a:pt x="0" y="208"/>
                    </a:lnTo>
                    <a:lnTo>
                      <a:pt x="24" y="168"/>
                    </a:lnTo>
                    <a:lnTo>
                      <a:pt x="64" y="128"/>
                    </a:lnTo>
                    <a:lnTo>
                      <a:pt x="104" y="96"/>
                    </a:lnTo>
                    <a:lnTo>
                      <a:pt x="136" y="64"/>
                    </a:lnTo>
                    <a:lnTo>
                      <a:pt x="176" y="32"/>
                    </a:lnTo>
                    <a:lnTo>
                      <a:pt x="216" y="8"/>
                    </a:lnTo>
                    <a:lnTo>
                      <a:pt x="224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3" name="Freeform 536"/>
              <p:cNvSpPr>
                <a:spLocks/>
              </p:cNvSpPr>
              <p:nvPr/>
            </p:nvSpPr>
            <p:spPr bwMode="auto">
              <a:xfrm>
                <a:off x="5144" y="1720"/>
                <a:ext cx="256" cy="192"/>
              </a:xfrm>
              <a:custGeom>
                <a:avLst/>
                <a:gdLst>
                  <a:gd name="T0" fmla="*/ 0 w 256"/>
                  <a:gd name="T1" fmla="*/ 192 h 192"/>
                  <a:gd name="T2" fmla="*/ 0 w 256"/>
                  <a:gd name="T3" fmla="*/ 192 h 192"/>
                  <a:gd name="T4" fmla="*/ 0 w 256"/>
                  <a:gd name="T5" fmla="*/ 192 h 192"/>
                  <a:gd name="T6" fmla="*/ 16 w 256"/>
                  <a:gd name="T7" fmla="*/ 176 h 192"/>
                  <a:gd name="T8" fmla="*/ 16 w 256"/>
                  <a:gd name="T9" fmla="*/ 176 h 192"/>
                  <a:gd name="T10" fmla="*/ 40 w 256"/>
                  <a:gd name="T11" fmla="*/ 160 h 192"/>
                  <a:gd name="T12" fmla="*/ 40 w 256"/>
                  <a:gd name="T13" fmla="*/ 160 h 192"/>
                  <a:gd name="T14" fmla="*/ 56 w 256"/>
                  <a:gd name="T15" fmla="*/ 144 h 192"/>
                  <a:gd name="T16" fmla="*/ 56 w 256"/>
                  <a:gd name="T17" fmla="*/ 144 h 192"/>
                  <a:gd name="T18" fmla="*/ 72 w 256"/>
                  <a:gd name="T19" fmla="*/ 136 h 192"/>
                  <a:gd name="T20" fmla="*/ 72 w 256"/>
                  <a:gd name="T21" fmla="*/ 136 h 192"/>
                  <a:gd name="T22" fmla="*/ 96 w 256"/>
                  <a:gd name="T23" fmla="*/ 120 h 192"/>
                  <a:gd name="T24" fmla="*/ 96 w 256"/>
                  <a:gd name="T25" fmla="*/ 120 h 192"/>
                  <a:gd name="T26" fmla="*/ 112 w 256"/>
                  <a:gd name="T27" fmla="*/ 104 h 192"/>
                  <a:gd name="T28" fmla="*/ 112 w 256"/>
                  <a:gd name="T29" fmla="*/ 104 h 192"/>
                  <a:gd name="T30" fmla="*/ 120 w 256"/>
                  <a:gd name="T31" fmla="*/ 96 h 192"/>
                  <a:gd name="T32" fmla="*/ 120 w 256"/>
                  <a:gd name="T33" fmla="*/ 96 h 192"/>
                  <a:gd name="T34" fmla="*/ 144 w 256"/>
                  <a:gd name="T35" fmla="*/ 88 h 192"/>
                  <a:gd name="T36" fmla="*/ 144 w 256"/>
                  <a:gd name="T37" fmla="*/ 88 h 192"/>
                  <a:gd name="T38" fmla="*/ 160 w 256"/>
                  <a:gd name="T39" fmla="*/ 80 h 192"/>
                  <a:gd name="T40" fmla="*/ 160 w 256"/>
                  <a:gd name="T41" fmla="*/ 80 h 192"/>
                  <a:gd name="T42" fmla="*/ 176 w 256"/>
                  <a:gd name="T43" fmla="*/ 64 h 192"/>
                  <a:gd name="T44" fmla="*/ 176 w 256"/>
                  <a:gd name="T45" fmla="*/ 64 h 192"/>
                  <a:gd name="T46" fmla="*/ 192 w 256"/>
                  <a:gd name="T47" fmla="*/ 56 h 192"/>
                  <a:gd name="T48" fmla="*/ 192 w 256"/>
                  <a:gd name="T49" fmla="*/ 56 h 192"/>
                  <a:gd name="T50" fmla="*/ 200 w 256"/>
                  <a:gd name="T51" fmla="*/ 48 h 192"/>
                  <a:gd name="T52" fmla="*/ 200 w 256"/>
                  <a:gd name="T53" fmla="*/ 48 h 192"/>
                  <a:gd name="T54" fmla="*/ 216 w 256"/>
                  <a:gd name="T55" fmla="*/ 40 h 192"/>
                  <a:gd name="T56" fmla="*/ 216 w 256"/>
                  <a:gd name="T57" fmla="*/ 40 h 192"/>
                  <a:gd name="T58" fmla="*/ 224 w 256"/>
                  <a:gd name="T59" fmla="*/ 32 h 192"/>
                  <a:gd name="T60" fmla="*/ 224 w 256"/>
                  <a:gd name="T61" fmla="*/ 32 h 192"/>
                  <a:gd name="T62" fmla="*/ 232 w 256"/>
                  <a:gd name="T63" fmla="*/ 24 h 192"/>
                  <a:gd name="T64" fmla="*/ 232 w 256"/>
                  <a:gd name="T65" fmla="*/ 24 h 192"/>
                  <a:gd name="T66" fmla="*/ 240 w 256"/>
                  <a:gd name="T67" fmla="*/ 16 h 192"/>
                  <a:gd name="T68" fmla="*/ 240 w 256"/>
                  <a:gd name="T69" fmla="*/ 16 h 192"/>
                  <a:gd name="T70" fmla="*/ 248 w 256"/>
                  <a:gd name="T71" fmla="*/ 0 h 192"/>
                  <a:gd name="T72" fmla="*/ 248 w 256"/>
                  <a:gd name="T73" fmla="*/ 0 h 192"/>
                  <a:gd name="T74" fmla="*/ 256 w 256"/>
                  <a:gd name="T75" fmla="*/ 0 h 19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56"/>
                  <a:gd name="T115" fmla="*/ 0 h 192"/>
                  <a:gd name="T116" fmla="*/ 256 w 256"/>
                  <a:gd name="T117" fmla="*/ 192 h 19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56" h="192">
                    <a:moveTo>
                      <a:pt x="0" y="192"/>
                    </a:moveTo>
                    <a:lnTo>
                      <a:pt x="0" y="192"/>
                    </a:lnTo>
                    <a:lnTo>
                      <a:pt x="16" y="176"/>
                    </a:lnTo>
                    <a:lnTo>
                      <a:pt x="40" y="160"/>
                    </a:lnTo>
                    <a:lnTo>
                      <a:pt x="56" y="144"/>
                    </a:lnTo>
                    <a:lnTo>
                      <a:pt x="72" y="136"/>
                    </a:lnTo>
                    <a:lnTo>
                      <a:pt x="96" y="120"/>
                    </a:lnTo>
                    <a:lnTo>
                      <a:pt x="112" y="104"/>
                    </a:lnTo>
                    <a:lnTo>
                      <a:pt x="120" y="96"/>
                    </a:lnTo>
                    <a:lnTo>
                      <a:pt x="144" y="88"/>
                    </a:lnTo>
                    <a:lnTo>
                      <a:pt x="160" y="80"/>
                    </a:lnTo>
                    <a:lnTo>
                      <a:pt x="176" y="64"/>
                    </a:lnTo>
                    <a:lnTo>
                      <a:pt x="192" y="56"/>
                    </a:lnTo>
                    <a:lnTo>
                      <a:pt x="200" y="48"/>
                    </a:lnTo>
                    <a:lnTo>
                      <a:pt x="216" y="40"/>
                    </a:lnTo>
                    <a:lnTo>
                      <a:pt x="224" y="32"/>
                    </a:lnTo>
                    <a:lnTo>
                      <a:pt x="232" y="24"/>
                    </a:lnTo>
                    <a:lnTo>
                      <a:pt x="240" y="16"/>
                    </a:lnTo>
                    <a:lnTo>
                      <a:pt x="248" y="0"/>
                    </a:lnTo>
                    <a:lnTo>
                      <a:pt x="256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4" name="Freeform 537"/>
              <p:cNvSpPr>
                <a:spLocks/>
              </p:cNvSpPr>
              <p:nvPr/>
            </p:nvSpPr>
            <p:spPr bwMode="auto">
              <a:xfrm>
                <a:off x="5368" y="1656"/>
                <a:ext cx="64" cy="64"/>
              </a:xfrm>
              <a:custGeom>
                <a:avLst/>
                <a:gdLst>
                  <a:gd name="T0" fmla="*/ 64 w 64"/>
                  <a:gd name="T1" fmla="*/ 64 h 64"/>
                  <a:gd name="T2" fmla="*/ 32 w 64"/>
                  <a:gd name="T3" fmla="*/ 64 h 64"/>
                  <a:gd name="T4" fmla="*/ 0 w 64"/>
                  <a:gd name="T5" fmla="*/ 64 h 64"/>
                  <a:gd name="T6" fmla="*/ 0 w 64"/>
                  <a:gd name="T7" fmla="*/ 64 h 64"/>
                  <a:gd name="T8" fmla="*/ 40 w 64"/>
                  <a:gd name="T9" fmla="*/ 0 h 64"/>
                  <a:gd name="T10" fmla="*/ 40 w 64"/>
                  <a:gd name="T11" fmla="*/ 0 h 64"/>
                  <a:gd name="T12" fmla="*/ 64 w 64"/>
                  <a:gd name="T13" fmla="*/ 64 h 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"/>
                  <a:gd name="T22" fmla="*/ 0 h 64"/>
                  <a:gd name="T23" fmla="*/ 64 w 64"/>
                  <a:gd name="T24" fmla="*/ 64 h 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" h="64">
                    <a:moveTo>
                      <a:pt x="64" y="64"/>
                    </a:moveTo>
                    <a:lnTo>
                      <a:pt x="32" y="64"/>
                    </a:lnTo>
                    <a:lnTo>
                      <a:pt x="0" y="64"/>
                    </a:lnTo>
                    <a:lnTo>
                      <a:pt x="40" y="0"/>
                    </a:lnTo>
                    <a:lnTo>
                      <a:pt x="64" y="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5" name="Freeform 538"/>
              <p:cNvSpPr>
                <a:spLocks/>
              </p:cNvSpPr>
              <p:nvPr/>
            </p:nvSpPr>
            <p:spPr bwMode="auto">
              <a:xfrm>
                <a:off x="4920" y="1240"/>
                <a:ext cx="352" cy="256"/>
              </a:xfrm>
              <a:custGeom>
                <a:avLst/>
                <a:gdLst>
                  <a:gd name="T0" fmla="*/ 352 w 352"/>
                  <a:gd name="T1" fmla="*/ 128 h 256"/>
                  <a:gd name="T2" fmla="*/ 336 w 352"/>
                  <a:gd name="T3" fmla="*/ 176 h 256"/>
                  <a:gd name="T4" fmla="*/ 304 w 352"/>
                  <a:gd name="T5" fmla="*/ 216 h 256"/>
                  <a:gd name="T6" fmla="*/ 248 w 352"/>
                  <a:gd name="T7" fmla="*/ 248 h 256"/>
                  <a:gd name="T8" fmla="*/ 176 w 352"/>
                  <a:gd name="T9" fmla="*/ 256 h 256"/>
                  <a:gd name="T10" fmla="*/ 176 w 352"/>
                  <a:gd name="T11" fmla="*/ 256 h 256"/>
                  <a:gd name="T12" fmla="*/ 104 w 352"/>
                  <a:gd name="T13" fmla="*/ 248 h 256"/>
                  <a:gd name="T14" fmla="*/ 48 w 352"/>
                  <a:gd name="T15" fmla="*/ 216 h 256"/>
                  <a:gd name="T16" fmla="*/ 8 w 352"/>
                  <a:gd name="T17" fmla="*/ 176 h 256"/>
                  <a:gd name="T18" fmla="*/ 0 w 352"/>
                  <a:gd name="T19" fmla="*/ 128 h 256"/>
                  <a:gd name="T20" fmla="*/ 0 w 352"/>
                  <a:gd name="T21" fmla="*/ 128 h 256"/>
                  <a:gd name="T22" fmla="*/ 8 w 352"/>
                  <a:gd name="T23" fmla="*/ 80 h 256"/>
                  <a:gd name="T24" fmla="*/ 48 w 352"/>
                  <a:gd name="T25" fmla="*/ 40 h 256"/>
                  <a:gd name="T26" fmla="*/ 104 w 352"/>
                  <a:gd name="T27" fmla="*/ 8 h 256"/>
                  <a:gd name="T28" fmla="*/ 176 w 352"/>
                  <a:gd name="T29" fmla="*/ 0 h 256"/>
                  <a:gd name="T30" fmla="*/ 176 w 352"/>
                  <a:gd name="T31" fmla="*/ 0 h 256"/>
                  <a:gd name="T32" fmla="*/ 248 w 352"/>
                  <a:gd name="T33" fmla="*/ 8 h 256"/>
                  <a:gd name="T34" fmla="*/ 304 w 352"/>
                  <a:gd name="T35" fmla="*/ 40 h 256"/>
                  <a:gd name="T36" fmla="*/ 336 w 352"/>
                  <a:gd name="T37" fmla="*/ 80 h 256"/>
                  <a:gd name="T38" fmla="*/ 352 w 352"/>
                  <a:gd name="T39" fmla="*/ 128 h 25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52"/>
                  <a:gd name="T61" fmla="*/ 0 h 256"/>
                  <a:gd name="T62" fmla="*/ 352 w 352"/>
                  <a:gd name="T63" fmla="*/ 256 h 25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52" h="256">
                    <a:moveTo>
                      <a:pt x="352" y="128"/>
                    </a:moveTo>
                    <a:lnTo>
                      <a:pt x="336" y="176"/>
                    </a:lnTo>
                    <a:lnTo>
                      <a:pt x="304" y="216"/>
                    </a:lnTo>
                    <a:lnTo>
                      <a:pt x="248" y="248"/>
                    </a:lnTo>
                    <a:lnTo>
                      <a:pt x="176" y="256"/>
                    </a:lnTo>
                    <a:lnTo>
                      <a:pt x="104" y="248"/>
                    </a:lnTo>
                    <a:lnTo>
                      <a:pt x="48" y="216"/>
                    </a:lnTo>
                    <a:lnTo>
                      <a:pt x="8" y="176"/>
                    </a:lnTo>
                    <a:lnTo>
                      <a:pt x="0" y="128"/>
                    </a:lnTo>
                    <a:lnTo>
                      <a:pt x="8" y="80"/>
                    </a:lnTo>
                    <a:lnTo>
                      <a:pt x="48" y="40"/>
                    </a:lnTo>
                    <a:lnTo>
                      <a:pt x="104" y="8"/>
                    </a:lnTo>
                    <a:lnTo>
                      <a:pt x="176" y="0"/>
                    </a:lnTo>
                    <a:lnTo>
                      <a:pt x="248" y="8"/>
                    </a:lnTo>
                    <a:lnTo>
                      <a:pt x="304" y="40"/>
                    </a:lnTo>
                    <a:lnTo>
                      <a:pt x="336" y="80"/>
                    </a:lnTo>
                    <a:lnTo>
                      <a:pt x="352" y="12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6" name="Freeform 539"/>
              <p:cNvSpPr>
                <a:spLocks/>
              </p:cNvSpPr>
              <p:nvPr/>
            </p:nvSpPr>
            <p:spPr bwMode="auto">
              <a:xfrm>
                <a:off x="5248" y="1368"/>
                <a:ext cx="40" cy="56"/>
              </a:xfrm>
              <a:custGeom>
                <a:avLst/>
                <a:gdLst>
                  <a:gd name="T0" fmla="*/ 16 w 40"/>
                  <a:gd name="T1" fmla="*/ 0 h 56"/>
                  <a:gd name="T2" fmla="*/ 40 w 40"/>
                  <a:gd name="T3" fmla="*/ 0 h 56"/>
                  <a:gd name="T4" fmla="*/ 24 w 40"/>
                  <a:gd name="T5" fmla="*/ 56 h 56"/>
                  <a:gd name="T6" fmla="*/ 0 w 40"/>
                  <a:gd name="T7" fmla="*/ 48 h 56"/>
                  <a:gd name="T8" fmla="*/ 16 w 40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56"/>
                  <a:gd name="T17" fmla="*/ 40 w 40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56">
                    <a:moveTo>
                      <a:pt x="16" y="0"/>
                    </a:moveTo>
                    <a:lnTo>
                      <a:pt x="40" y="0"/>
                    </a:lnTo>
                    <a:lnTo>
                      <a:pt x="24" y="56"/>
                    </a:lnTo>
                    <a:lnTo>
                      <a:pt x="0" y="4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7" name="Freeform 540"/>
              <p:cNvSpPr>
                <a:spLocks/>
              </p:cNvSpPr>
              <p:nvPr/>
            </p:nvSpPr>
            <p:spPr bwMode="auto">
              <a:xfrm>
                <a:off x="5216" y="1408"/>
                <a:ext cx="56" cy="56"/>
              </a:xfrm>
              <a:custGeom>
                <a:avLst/>
                <a:gdLst>
                  <a:gd name="T0" fmla="*/ 56 w 56"/>
                  <a:gd name="T1" fmla="*/ 16 h 56"/>
                  <a:gd name="T2" fmla="*/ 56 w 56"/>
                  <a:gd name="T3" fmla="*/ 16 h 56"/>
                  <a:gd name="T4" fmla="*/ 16 w 56"/>
                  <a:gd name="T5" fmla="*/ 56 h 56"/>
                  <a:gd name="T6" fmla="*/ 0 w 56"/>
                  <a:gd name="T7" fmla="*/ 40 h 56"/>
                  <a:gd name="T8" fmla="*/ 32 w 56"/>
                  <a:gd name="T9" fmla="*/ 0 h 56"/>
                  <a:gd name="T10" fmla="*/ 56 w 56"/>
                  <a:gd name="T11" fmla="*/ 16 h 56"/>
                  <a:gd name="T12" fmla="*/ 56 w 56"/>
                  <a:gd name="T13" fmla="*/ 16 h 56"/>
                  <a:gd name="T14" fmla="*/ 56 w 56"/>
                  <a:gd name="T15" fmla="*/ 16 h 56"/>
                  <a:gd name="T16" fmla="*/ 56 w 56"/>
                  <a:gd name="T17" fmla="*/ 16 h 56"/>
                  <a:gd name="T18" fmla="*/ 56 w 56"/>
                  <a:gd name="T19" fmla="*/ 1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6"/>
                  <a:gd name="T31" fmla="*/ 0 h 56"/>
                  <a:gd name="T32" fmla="*/ 56 w 56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6" h="56">
                    <a:moveTo>
                      <a:pt x="56" y="16"/>
                    </a:moveTo>
                    <a:lnTo>
                      <a:pt x="56" y="16"/>
                    </a:lnTo>
                    <a:lnTo>
                      <a:pt x="16" y="56"/>
                    </a:lnTo>
                    <a:lnTo>
                      <a:pt x="0" y="40"/>
                    </a:lnTo>
                    <a:lnTo>
                      <a:pt x="32" y="0"/>
                    </a:lnTo>
                    <a:lnTo>
                      <a:pt x="56" y="16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8" name="Freeform 541"/>
              <p:cNvSpPr>
                <a:spLocks/>
              </p:cNvSpPr>
              <p:nvPr/>
            </p:nvSpPr>
            <p:spPr bwMode="auto">
              <a:xfrm>
                <a:off x="5160" y="1448"/>
                <a:ext cx="72" cy="48"/>
              </a:xfrm>
              <a:custGeom>
                <a:avLst/>
                <a:gdLst>
                  <a:gd name="T0" fmla="*/ 64 w 72"/>
                  <a:gd name="T1" fmla="*/ 24 h 48"/>
                  <a:gd name="T2" fmla="*/ 64 w 72"/>
                  <a:gd name="T3" fmla="*/ 24 h 48"/>
                  <a:gd name="T4" fmla="*/ 8 w 72"/>
                  <a:gd name="T5" fmla="*/ 48 h 48"/>
                  <a:gd name="T6" fmla="*/ 0 w 72"/>
                  <a:gd name="T7" fmla="*/ 32 h 48"/>
                  <a:gd name="T8" fmla="*/ 56 w 72"/>
                  <a:gd name="T9" fmla="*/ 0 h 48"/>
                  <a:gd name="T10" fmla="*/ 72 w 72"/>
                  <a:gd name="T11" fmla="*/ 16 h 48"/>
                  <a:gd name="T12" fmla="*/ 72 w 72"/>
                  <a:gd name="T13" fmla="*/ 16 h 48"/>
                  <a:gd name="T14" fmla="*/ 72 w 72"/>
                  <a:gd name="T15" fmla="*/ 24 h 48"/>
                  <a:gd name="T16" fmla="*/ 64 w 72"/>
                  <a:gd name="T17" fmla="*/ 24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2"/>
                  <a:gd name="T28" fmla="*/ 0 h 48"/>
                  <a:gd name="T29" fmla="*/ 72 w 72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2" h="48">
                    <a:moveTo>
                      <a:pt x="64" y="24"/>
                    </a:moveTo>
                    <a:lnTo>
                      <a:pt x="64" y="24"/>
                    </a:lnTo>
                    <a:lnTo>
                      <a:pt x="8" y="48"/>
                    </a:lnTo>
                    <a:lnTo>
                      <a:pt x="0" y="32"/>
                    </a:lnTo>
                    <a:lnTo>
                      <a:pt x="56" y="0"/>
                    </a:lnTo>
                    <a:lnTo>
                      <a:pt x="72" y="16"/>
                    </a:lnTo>
                    <a:lnTo>
                      <a:pt x="72" y="24"/>
                    </a:lnTo>
                    <a:lnTo>
                      <a:pt x="64" y="24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9" name="Freeform 542"/>
              <p:cNvSpPr>
                <a:spLocks/>
              </p:cNvSpPr>
              <p:nvPr/>
            </p:nvSpPr>
            <p:spPr bwMode="auto">
              <a:xfrm>
                <a:off x="5096" y="1472"/>
                <a:ext cx="72" cy="40"/>
              </a:xfrm>
              <a:custGeom>
                <a:avLst/>
                <a:gdLst>
                  <a:gd name="T0" fmla="*/ 72 w 72"/>
                  <a:gd name="T1" fmla="*/ 24 h 40"/>
                  <a:gd name="T2" fmla="*/ 72 w 72"/>
                  <a:gd name="T3" fmla="*/ 24 h 40"/>
                  <a:gd name="T4" fmla="*/ 0 w 72"/>
                  <a:gd name="T5" fmla="*/ 40 h 40"/>
                  <a:gd name="T6" fmla="*/ 0 w 72"/>
                  <a:gd name="T7" fmla="*/ 16 h 40"/>
                  <a:gd name="T8" fmla="*/ 64 w 72"/>
                  <a:gd name="T9" fmla="*/ 0 h 40"/>
                  <a:gd name="T10" fmla="*/ 72 w 72"/>
                  <a:gd name="T11" fmla="*/ 24 h 40"/>
                  <a:gd name="T12" fmla="*/ 72 w 72"/>
                  <a:gd name="T13" fmla="*/ 24 h 40"/>
                  <a:gd name="T14" fmla="*/ 72 w 72"/>
                  <a:gd name="T15" fmla="*/ 24 h 40"/>
                  <a:gd name="T16" fmla="*/ 72 w 72"/>
                  <a:gd name="T17" fmla="*/ 24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2"/>
                  <a:gd name="T28" fmla="*/ 0 h 40"/>
                  <a:gd name="T29" fmla="*/ 72 w 72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2" h="40">
                    <a:moveTo>
                      <a:pt x="72" y="24"/>
                    </a:moveTo>
                    <a:lnTo>
                      <a:pt x="72" y="24"/>
                    </a:lnTo>
                    <a:lnTo>
                      <a:pt x="0" y="40"/>
                    </a:lnTo>
                    <a:lnTo>
                      <a:pt x="0" y="16"/>
                    </a:lnTo>
                    <a:lnTo>
                      <a:pt x="64" y="0"/>
                    </a:lnTo>
                    <a:lnTo>
                      <a:pt x="72" y="24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0" name="Freeform 543"/>
              <p:cNvSpPr>
                <a:spLocks/>
              </p:cNvSpPr>
              <p:nvPr/>
            </p:nvSpPr>
            <p:spPr bwMode="auto">
              <a:xfrm>
                <a:off x="5024" y="1472"/>
                <a:ext cx="72" cy="40"/>
              </a:xfrm>
              <a:custGeom>
                <a:avLst/>
                <a:gdLst>
                  <a:gd name="T0" fmla="*/ 72 w 72"/>
                  <a:gd name="T1" fmla="*/ 40 h 40"/>
                  <a:gd name="T2" fmla="*/ 72 w 72"/>
                  <a:gd name="T3" fmla="*/ 40 h 40"/>
                  <a:gd name="T4" fmla="*/ 0 w 72"/>
                  <a:gd name="T5" fmla="*/ 24 h 40"/>
                  <a:gd name="T6" fmla="*/ 8 w 72"/>
                  <a:gd name="T7" fmla="*/ 0 h 40"/>
                  <a:gd name="T8" fmla="*/ 72 w 72"/>
                  <a:gd name="T9" fmla="*/ 16 h 40"/>
                  <a:gd name="T10" fmla="*/ 72 w 72"/>
                  <a:gd name="T11" fmla="*/ 40 h 40"/>
                  <a:gd name="T12" fmla="*/ 72 w 72"/>
                  <a:gd name="T13" fmla="*/ 40 h 40"/>
                  <a:gd name="T14" fmla="*/ 72 w 72"/>
                  <a:gd name="T15" fmla="*/ 40 h 40"/>
                  <a:gd name="T16" fmla="*/ 72 w 72"/>
                  <a:gd name="T17" fmla="*/ 4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2"/>
                  <a:gd name="T28" fmla="*/ 0 h 40"/>
                  <a:gd name="T29" fmla="*/ 72 w 72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2" h="40">
                    <a:moveTo>
                      <a:pt x="72" y="40"/>
                    </a:moveTo>
                    <a:lnTo>
                      <a:pt x="72" y="40"/>
                    </a:lnTo>
                    <a:lnTo>
                      <a:pt x="0" y="24"/>
                    </a:lnTo>
                    <a:lnTo>
                      <a:pt x="8" y="0"/>
                    </a:lnTo>
                    <a:lnTo>
                      <a:pt x="72" y="16"/>
                    </a:lnTo>
                    <a:lnTo>
                      <a:pt x="72" y="4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1" name="Freeform 544"/>
              <p:cNvSpPr>
                <a:spLocks/>
              </p:cNvSpPr>
              <p:nvPr/>
            </p:nvSpPr>
            <p:spPr bwMode="auto">
              <a:xfrm>
                <a:off x="4968" y="1448"/>
                <a:ext cx="64" cy="48"/>
              </a:xfrm>
              <a:custGeom>
                <a:avLst/>
                <a:gdLst>
                  <a:gd name="T0" fmla="*/ 56 w 64"/>
                  <a:gd name="T1" fmla="*/ 48 h 48"/>
                  <a:gd name="T2" fmla="*/ 56 w 64"/>
                  <a:gd name="T3" fmla="*/ 48 h 48"/>
                  <a:gd name="T4" fmla="*/ 0 w 64"/>
                  <a:gd name="T5" fmla="*/ 24 h 48"/>
                  <a:gd name="T6" fmla="*/ 8 w 64"/>
                  <a:gd name="T7" fmla="*/ 0 h 48"/>
                  <a:gd name="T8" fmla="*/ 64 w 64"/>
                  <a:gd name="T9" fmla="*/ 32 h 48"/>
                  <a:gd name="T10" fmla="*/ 56 w 64"/>
                  <a:gd name="T11" fmla="*/ 48 h 48"/>
                  <a:gd name="T12" fmla="*/ 56 w 64"/>
                  <a:gd name="T13" fmla="*/ 48 h 48"/>
                  <a:gd name="T14" fmla="*/ 56 w 64"/>
                  <a:gd name="T15" fmla="*/ 48 h 48"/>
                  <a:gd name="T16" fmla="*/ 56 w 64"/>
                  <a:gd name="T17" fmla="*/ 48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"/>
                  <a:gd name="T28" fmla="*/ 0 h 48"/>
                  <a:gd name="T29" fmla="*/ 64 w 64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" h="48">
                    <a:moveTo>
                      <a:pt x="56" y="48"/>
                    </a:moveTo>
                    <a:lnTo>
                      <a:pt x="56" y="48"/>
                    </a:lnTo>
                    <a:lnTo>
                      <a:pt x="0" y="24"/>
                    </a:lnTo>
                    <a:lnTo>
                      <a:pt x="8" y="0"/>
                    </a:lnTo>
                    <a:lnTo>
                      <a:pt x="64" y="32"/>
                    </a:lnTo>
                    <a:lnTo>
                      <a:pt x="56" y="48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2" name="Freeform 545"/>
              <p:cNvSpPr>
                <a:spLocks/>
              </p:cNvSpPr>
              <p:nvPr/>
            </p:nvSpPr>
            <p:spPr bwMode="auto">
              <a:xfrm>
                <a:off x="4920" y="1408"/>
                <a:ext cx="56" cy="64"/>
              </a:xfrm>
              <a:custGeom>
                <a:avLst/>
                <a:gdLst>
                  <a:gd name="T0" fmla="*/ 40 w 56"/>
                  <a:gd name="T1" fmla="*/ 56 h 64"/>
                  <a:gd name="T2" fmla="*/ 40 w 56"/>
                  <a:gd name="T3" fmla="*/ 56 h 64"/>
                  <a:gd name="T4" fmla="*/ 0 w 56"/>
                  <a:gd name="T5" fmla="*/ 16 h 64"/>
                  <a:gd name="T6" fmla="*/ 24 w 56"/>
                  <a:gd name="T7" fmla="*/ 0 h 64"/>
                  <a:gd name="T8" fmla="*/ 56 w 56"/>
                  <a:gd name="T9" fmla="*/ 40 h 64"/>
                  <a:gd name="T10" fmla="*/ 48 w 56"/>
                  <a:gd name="T11" fmla="*/ 64 h 64"/>
                  <a:gd name="T12" fmla="*/ 48 w 56"/>
                  <a:gd name="T13" fmla="*/ 64 h 64"/>
                  <a:gd name="T14" fmla="*/ 40 w 56"/>
                  <a:gd name="T15" fmla="*/ 64 h 64"/>
                  <a:gd name="T16" fmla="*/ 40 w 56"/>
                  <a:gd name="T17" fmla="*/ 56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64"/>
                  <a:gd name="T29" fmla="*/ 56 w 56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64">
                    <a:moveTo>
                      <a:pt x="40" y="56"/>
                    </a:moveTo>
                    <a:lnTo>
                      <a:pt x="40" y="56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56" y="40"/>
                    </a:lnTo>
                    <a:lnTo>
                      <a:pt x="48" y="64"/>
                    </a:lnTo>
                    <a:lnTo>
                      <a:pt x="40" y="64"/>
                    </a:lnTo>
                    <a:lnTo>
                      <a:pt x="40" y="56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3" name="Freeform 546"/>
              <p:cNvSpPr>
                <a:spLocks/>
              </p:cNvSpPr>
              <p:nvPr/>
            </p:nvSpPr>
            <p:spPr bwMode="auto">
              <a:xfrm>
                <a:off x="4904" y="1368"/>
                <a:ext cx="40" cy="56"/>
              </a:xfrm>
              <a:custGeom>
                <a:avLst/>
                <a:gdLst>
                  <a:gd name="T0" fmla="*/ 16 w 40"/>
                  <a:gd name="T1" fmla="*/ 56 h 56"/>
                  <a:gd name="T2" fmla="*/ 16 w 40"/>
                  <a:gd name="T3" fmla="*/ 56 h 56"/>
                  <a:gd name="T4" fmla="*/ 0 w 40"/>
                  <a:gd name="T5" fmla="*/ 0 h 56"/>
                  <a:gd name="T6" fmla="*/ 24 w 40"/>
                  <a:gd name="T7" fmla="*/ 0 h 56"/>
                  <a:gd name="T8" fmla="*/ 40 w 40"/>
                  <a:gd name="T9" fmla="*/ 48 h 56"/>
                  <a:gd name="T10" fmla="*/ 16 w 40"/>
                  <a:gd name="T11" fmla="*/ 56 h 56"/>
                  <a:gd name="T12" fmla="*/ 16 w 40"/>
                  <a:gd name="T13" fmla="*/ 56 h 56"/>
                  <a:gd name="T14" fmla="*/ 16 w 40"/>
                  <a:gd name="T15" fmla="*/ 56 h 56"/>
                  <a:gd name="T16" fmla="*/ 16 w 40"/>
                  <a:gd name="T17" fmla="*/ 56 h 56"/>
                  <a:gd name="T18" fmla="*/ 16 w 40"/>
                  <a:gd name="T19" fmla="*/ 5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0"/>
                  <a:gd name="T31" fmla="*/ 0 h 56"/>
                  <a:gd name="T32" fmla="*/ 40 w 40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0" h="56">
                    <a:moveTo>
                      <a:pt x="16" y="56"/>
                    </a:moveTo>
                    <a:lnTo>
                      <a:pt x="16" y="56"/>
                    </a:lnTo>
                    <a:lnTo>
                      <a:pt x="0" y="0"/>
                    </a:lnTo>
                    <a:lnTo>
                      <a:pt x="24" y="0"/>
                    </a:lnTo>
                    <a:lnTo>
                      <a:pt x="40" y="48"/>
                    </a:lnTo>
                    <a:lnTo>
                      <a:pt x="16" y="56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4" name="Freeform 547"/>
              <p:cNvSpPr>
                <a:spLocks/>
              </p:cNvSpPr>
              <p:nvPr/>
            </p:nvSpPr>
            <p:spPr bwMode="auto">
              <a:xfrm>
                <a:off x="4904" y="1312"/>
                <a:ext cx="40" cy="56"/>
              </a:xfrm>
              <a:custGeom>
                <a:avLst/>
                <a:gdLst>
                  <a:gd name="T0" fmla="*/ 0 w 40"/>
                  <a:gd name="T1" fmla="*/ 56 h 56"/>
                  <a:gd name="T2" fmla="*/ 0 w 40"/>
                  <a:gd name="T3" fmla="*/ 56 h 56"/>
                  <a:gd name="T4" fmla="*/ 16 w 40"/>
                  <a:gd name="T5" fmla="*/ 0 h 56"/>
                  <a:gd name="T6" fmla="*/ 40 w 40"/>
                  <a:gd name="T7" fmla="*/ 8 h 56"/>
                  <a:gd name="T8" fmla="*/ 24 w 40"/>
                  <a:gd name="T9" fmla="*/ 56 h 56"/>
                  <a:gd name="T10" fmla="*/ 0 w 40"/>
                  <a:gd name="T11" fmla="*/ 56 h 56"/>
                  <a:gd name="T12" fmla="*/ 0 w 40"/>
                  <a:gd name="T13" fmla="*/ 56 h 56"/>
                  <a:gd name="T14" fmla="*/ 0 w 40"/>
                  <a:gd name="T15" fmla="*/ 56 h 56"/>
                  <a:gd name="T16" fmla="*/ 0 w 40"/>
                  <a:gd name="T17" fmla="*/ 56 h 56"/>
                  <a:gd name="T18" fmla="*/ 0 w 40"/>
                  <a:gd name="T19" fmla="*/ 5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0"/>
                  <a:gd name="T31" fmla="*/ 0 h 56"/>
                  <a:gd name="T32" fmla="*/ 40 w 40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0" h="56">
                    <a:moveTo>
                      <a:pt x="0" y="56"/>
                    </a:moveTo>
                    <a:lnTo>
                      <a:pt x="0" y="56"/>
                    </a:lnTo>
                    <a:lnTo>
                      <a:pt x="16" y="0"/>
                    </a:lnTo>
                    <a:lnTo>
                      <a:pt x="40" y="8"/>
                    </a:lnTo>
                    <a:lnTo>
                      <a:pt x="24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5" name="Freeform 548"/>
              <p:cNvSpPr>
                <a:spLocks/>
              </p:cNvSpPr>
              <p:nvPr/>
            </p:nvSpPr>
            <p:spPr bwMode="auto">
              <a:xfrm>
                <a:off x="4920" y="1272"/>
                <a:ext cx="56" cy="56"/>
              </a:xfrm>
              <a:custGeom>
                <a:avLst/>
                <a:gdLst>
                  <a:gd name="T0" fmla="*/ 0 w 56"/>
                  <a:gd name="T1" fmla="*/ 40 h 56"/>
                  <a:gd name="T2" fmla="*/ 0 w 56"/>
                  <a:gd name="T3" fmla="*/ 40 h 56"/>
                  <a:gd name="T4" fmla="*/ 40 w 56"/>
                  <a:gd name="T5" fmla="*/ 0 h 56"/>
                  <a:gd name="T6" fmla="*/ 56 w 56"/>
                  <a:gd name="T7" fmla="*/ 16 h 56"/>
                  <a:gd name="T8" fmla="*/ 24 w 56"/>
                  <a:gd name="T9" fmla="*/ 56 h 56"/>
                  <a:gd name="T10" fmla="*/ 0 w 56"/>
                  <a:gd name="T11" fmla="*/ 40 h 56"/>
                  <a:gd name="T12" fmla="*/ 0 w 56"/>
                  <a:gd name="T13" fmla="*/ 40 h 56"/>
                  <a:gd name="T14" fmla="*/ 0 w 56"/>
                  <a:gd name="T15" fmla="*/ 40 h 56"/>
                  <a:gd name="T16" fmla="*/ 0 w 56"/>
                  <a:gd name="T17" fmla="*/ 40 h 56"/>
                  <a:gd name="T18" fmla="*/ 0 w 56"/>
                  <a:gd name="T19" fmla="*/ 40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6"/>
                  <a:gd name="T31" fmla="*/ 0 h 56"/>
                  <a:gd name="T32" fmla="*/ 56 w 56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6" h="56">
                    <a:moveTo>
                      <a:pt x="0" y="40"/>
                    </a:moveTo>
                    <a:lnTo>
                      <a:pt x="0" y="40"/>
                    </a:lnTo>
                    <a:lnTo>
                      <a:pt x="40" y="0"/>
                    </a:lnTo>
                    <a:lnTo>
                      <a:pt x="56" y="16"/>
                    </a:lnTo>
                    <a:lnTo>
                      <a:pt x="24" y="56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6" name="Freeform 549"/>
              <p:cNvSpPr>
                <a:spLocks/>
              </p:cNvSpPr>
              <p:nvPr/>
            </p:nvSpPr>
            <p:spPr bwMode="auto">
              <a:xfrm>
                <a:off x="4960" y="1240"/>
                <a:ext cx="72" cy="48"/>
              </a:xfrm>
              <a:custGeom>
                <a:avLst/>
                <a:gdLst>
                  <a:gd name="T0" fmla="*/ 8 w 72"/>
                  <a:gd name="T1" fmla="*/ 24 h 48"/>
                  <a:gd name="T2" fmla="*/ 8 w 72"/>
                  <a:gd name="T3" fmla="*/ 24 h 48"/>
                  <a:gd name="T4" fmla="*/ 64 w 72"/>
                  <a:gd name="T5" fmla="*/ 0 h 48"/>
                  <a:gd name="T6" fmla="*/ 72 w 72"/>
                  <a:gd name="T7" fmla="*/ 24 h 48"/>
                  <a:gd name="T8" fmla="*/ 16 w 72"/>
                  <a:gd name="T9" fmla="*/ 48 h 48"/>
                  <a:gd name="T10" fmla="*/ 0 w 72"/>
                  <a:gd name="T11" fmla="*/ 32 h 48"/>
                  <a:gd name="T12" fmla="*/ 0 w 72"/>
                  <a:gd name="T13" fmla="*/ 32 h 48"/>
                  <a:gd name="T14" fmla="*/ 0 w 72"/>
                  <a:gd name="T15" fmla="*/ 24 h 48"/>
                  <a:gd name="T16" fmla="*/ 8 w 72"/>
                  <a:gd name="T17" fmla="*/ 24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2"/>
                  <a:gd name="T28" fmla="*/ 0 h 48"/>
                  <a:gd name="T29" fmla="*/ 72 w 72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2" h="48">
                    <a:moveTo>
                      <a:pt x="8" y="24"/>
                    </a:moveTo>
                    <a:lnTo>
                      <a:pt x="8" y="24"/>
                    </a:lnTo>
                    <a:lnTo>
                      <a:pt x="64" y="0"/>
                    </a:lnTo>
                    <a:lnTo>
                      <a:pt x="72" y="24"/>
                    </a:lnTo>
                    <a:lnTo>
                      <a:pt x="16" y="48"/>
                    </a:lnTo>
                    <a:lnTo>
                      <a:pt x="0" y="32"/>
                    </a:lnTo>
                    <a:lnTo>
                      <a:pt x="0" y="24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7" name="Freeform 550"/>
              <p:cNvSpPr>
                <a:spLocks/>
              </p:cNvSpPr>
              <p:nvPr/>
            </p:nvSpPr>
            <p:spPr bwMode="auto">
              <a:xfrm>
                <a:off x="5024" y="1224"/>
                <a:ext cx="72" cy="40"/>
              </a:xfrm>
              <a:custGeom>
                <a:avLst/>
                <a:gdLst>
                  <a:gd name="T0" fmla="*/ 0 w 72"/>
                  <a:gd name="T1" fmla="*/ 16 h 40"/>
                  <a:gd name="T2" fmla="*/ 0 w 72"/>
                  <a:gd name="T3" fmla="*/ 16 h 40"/>
                  <a:gd name="T4" fmla="*/ 72 w 72"/>
                  <a:gd name="T5" fmla="*/ 0 h 40"/>
                  <a:gd name="T6" fmla="*/ 72 w 72"/>
                  <a:gd name="T7" fmla="*/ 24 h 40"/>
                  <a:gd name="T8" fmla="*/ 8 w 72"/>
                  <a:gd name="T9" fmla="*/ 40 h 40"/>
                  <a:gd name="T10" fmla="*/ 0 w 72"/>
                  <a:gd name="T11" fmla="*/ 16 h 40"/>
                  <a:gd name="T12" fmla="*/ 0 w 72"/>
                  <a:gd name="T13" fmla="*/ 16 h 40"/>
                  <a:gd name="T14" fmla="*/ 0 w 72"/>
                  <a:gd name="T15" fmla="*/ 16 h 40"/>
                  <a:gd name="T16" fmla="*/ 0 w 72"/>
                  <a:gd name="T17" fmla="*/ 16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2"/>
                  <a:gd name="T28" fmla="*/ 0 h 40"/>
                  <a:gd name="T29" fmla="*/ 72 w 72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2" h="40">
                    <a:moveTo>
                      <a:pt x="0" y="16"/>
                    </a:moveTo>
                    <a:lnTo>
                      <a:pt x="0" y="16"/>
                    </a:lnTo>
                    <a:lnTo>
                      <a:pt x="72" y="0"/>
                    </a:lnTo>
                    <a:lnTo>
                      <a:pt x="72" y="24"/>
                    </a:lnTo>
                    <a:lnTo>
                      <a:pt x="8" y="4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8" name="Freeform 551"/>
              <p:cNvSpPr>
                <a:spLocks/>
              </p:cNvSpPr>
              <p:nvPr/>
            </p:nvSpPr>
            <p:spPr bwMode="auto">
              <a:xfrm>
                <a:off x="5096" y="1224"/>
                <a:ext cx="72" cy="40"/>
              </a:xfrm>
              <a:custGeom>
                <a:avLst/>
                <a:gdLst>
                  <a:gd name="T0" fmla="*/ 0 w 72"/>
                  <a:gd name="T1" fmla="*/ 0 h 40"/>
                  <a:gd name="T2" fmla="*/ 0 w 72"/>
                  <a:gd name="T3" fmla="*/ 0 h 40"/>
                  <a:gd name="T4" fmla="*/ 72 w 72"/>
                  <a:gd name="T5" fmla="*/ 16 h 40"/>
                  <a:gd name="T6" fmla="*/ 64 w 72"/>
                  <a:gd name="T7" fmla="*/ 40 h 40"/>
                  <a:gd name="T8" fmla="*/ 0 w 72"/>
                  <a:gd name="T9" fmla="*/ 24 h 40"/>
                  <a:gd name="T10" fmla="*/ 0 w 72"/>
                  <a:gd name="T11" fmla="*/ 0 h 40"/>
                  <a:gd name="T12" fmla="*/ 0 w 72"/>
                  <a:gd name="T13" fmla="*/ 0 h 40"/>
                  <a:gd name="T14" fmla="*/ 0 w 72"/>
                  <a:gd name="T15" fmla="*/ 0 h 40"/>
                  <a:gd name="T16" fmla="*/ 0 w 72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2"/>
                  <a:gd name="T28" fmla="*/ 0 h 40"/>
                  <a:gd name="T29" fmla="*/ 72 w 72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2" h="40">
                    <a:moveTo>
                      <a:pt x="0" y="0"/>
                    </a:moveTo>
                    <a:lnTo>
                      <a:pt x="0" y="0"/>
                    </a:lnTo>
                    <a:lnTo>
                      <a:pt x="72" y="16"/>
                    </a:lnTo>
                    <a:lnTo>
                      <a:pt x="64" y="40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9" name="Freeform 552"/>
              <p:cNvSpPr>
                <a:spLocks/>
              </p:cNvSpPr>
              <p:nvPr/>
            </p:nvSpPr>
            <p:spPr bwMode="auto">
              <a:xfrm>
                <a:off x="5160" y="1240"/>
                <a:ext cx="64" cy="48"/>
              </a:xfrm>
              <a:custGeom>
                <a:avLst/>
                <a:gdLst>
                  <a:gd name="T0" fmla="*/ 8 w 64"/>
                  <a:gd name="T1" fmla="*/ 0 h 48"/>
                  <a:gd name="T2" fmla="*/ 8 w 64"/>
                  <a:gd name="T3" fmla="*/ 0 h 48"/>
                  <a:gd name="T4" fmla="*/ 64 w 64"/>
                  <a:gd name="T5" fmla="*/ 24 h 48"/>
                  <a:gd name="T6" fmla="*/ 56 w 64"/>
                  <a:gd name="T7" fmla="*/ 48 h 48"/>
                  <a:gd name="T8" fmla="*/ 0 w 64"/>
                  <a:gd name="T9" fmla="*/ 24 h 48"/>
                  <a:gd name="T10" fmla="*/ 8 w 64"/>
                  <a:gd name="T11" fmla="*/ 0 h 48"/>
                  <a:gd name="T12" fmla="*/ 8 w 64"/>
                  <a:gd name="T13" fmla="*/ 0 h 48"/>
                  <a:gd name="T14" fmla="*/ 8 w 64"/>
                  <a:gd name="T15" fmla="*/ 0 h 48"/>
                  <a:gd name="T16" fmla="*/ 8 w 64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"/>
                  <a:gd name="T28" fmla="*/ 0 h 48"/>
                  <a:gd name="T29" fmla="*/ 64 w 64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" h="48">
                    <a:moveTo>
                      <a:pt x="8" y="0"/>
                    </a:moveTo>
                    <a:lnTo>
                      <a:pt x="8" y="0"/>
                    </a:lnTo>
                    <a:lnTo>
                      <a:pt x="64" y="24"/>
                    </a:lnTo>
                    <a:lnTo>
                      <a:pt x="56" y="48"/>
                    </a:lnTo>
                    <a:lnTo>
                      <a:pt x="0" y="2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0" name="Freeform 553"/>
              <p:cNvSpPr>
                <a:spLocks/>
              </p:cNvSpPr>
              <p:nvPr/>
            </p:nvSpPr>
            <p:spPr bwMode="auto">
              <a:xfrm>
                <a:off x="5216" y="1264"/>
                <a:ext cx="56" cy="64"/>
              </a:xfrm>
              <a:custGeom>
                <a:avLst/>
                <a:gdLst>
                  <a:gd name="T0" fmla="*/ 16 w 56"/>
                  <a:gd name="T1" fmla="*/ 8 h 64"/>
                  <a:gd name="T2" fmla="*/ 16 w 56"/>
                  <a:gd name="T3" fmla="*/ 8 h 64"/>
                  <a:gd name="T4" fmla="*/ 56 w 56"/>
                  <a:gd name="T5" fmla="*/ 48 h 64"/>
                  <a:gd name="T6" fmla="*/ 32 w 56"/>
                  <a:gd name="T7" fmla="*/ 64 h 64"/>
                  <a:gd name="T8" fmla="*/ 0 w 56"/>
                  <a:gd name="T9" fmla="*/ 24 h 64"/>
                  <a:gd name="T10" fmla="*/ 8 w 56"/>
                  <a:gd name="T11" fmla="*/ 0 h 64"/>
                  <a:gd name="T12" fmla="*/ 8 w 56"/>
                  <a:gd name="T13" fmla="*/ 0 h 64"/>
                  <a:gd name="T14" fmla="*/ 16 w 56"/>
                  <a:gd name="T15" fmla="*/ 8 h 64"/>
                  <a:gd name="T16" fmla="*/ 16 w 56"/>
                  <a:gd name="T17" fmla="*/ 8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64"/>
                  <a:gd name="T29" fmla="*/ 56 w 56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64">
                    <a:moveTo>
                      <a:pt x="16" y="8"/>
                    </a:moveTo>
                    <a:lnTo>
                      <a:pt x="16" y="8"/>
                    </a:lnTo>
                    <a:lnTo>
                      <a:pt x="56" y="48"/>
                    </a:lnTo>
                    <a:lnTo>
                      <a:pt x="32" y="64"/>
                    </a:lnTo>
                    <a:lnTo>
                      <a:pt x="0" y="24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1" name="Freeform 554"/>
              <p:cNvSpPr>
                <a:spLocks/>
              </p:cNvSpPr>
              <p:nvPr/>
            </p:nvSpPr>
            <p:spPr bwMode="auto">
              <a:xfrm>
                <a:off x="5248" y="1312"/>
                <a:ext cx="40" cy="56"/>
              </a:xfrm>
              <a:custGeom>
                <a:avLst/>
                <a:gdLst>
                  <a:gd name="T0" fmla="*/ 24 w 40"/>
                  <a:gd name="T1" fmla="*/ 0 h 56"/>
                  <a:gd name="T2" fmla="*/ 24 w 40"/>
                  <a:gd name="T3" fmla="*/ 0 h 56"/>
                  <a:gd name="T4" fmla="*/ 40 w 40"/>
                  <a:gd name="T5" fmla="*/ 56 h 56"/>
                  <a:gd name="T6" fmla="*/ 16 w 40"/>
                  <a:gd name="T7" fmla="*/ 56 h 56"/>
                  <a:gd name="T8" fmla="*/ 0 w 40"/>
                  <a:gd name="T9" fmla="*/ 8 h 56"/>
                  <a:gd name="T10" fmla="*/ 24 w 40"/>
                  <a:gd name="T11" fmla="*/ 0 h 56"/>
                  <a:gd name="T12" fmla="*/ 24 w 40"/>
                  <a:gd name="T13" fmla="*/ 0 h 56"/>
                  <a:gd name="T14" fmla="*/ 24 w 40"/>
                  <a:gd name="T15" fmla="*/ 0 h 56"/>
                  <a:gd name="T16" fmla="*/ 24 w 40"/>
                  <a:gd name="T17" fmla="*/ 0 h 56"/>
                  <a:gd name="T18" fmla="*/ 24 w 40"/>
                  <a:gd name="T19" fmla="*/ 0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0"/>
                  <a:gd name="T31" fmla="*/ 0 h 56"/>
                  <a:gd name="T32" fmla="*/ 40 w 40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0" h="56">
                    <a:moveTo>
                      <a:pt x="24" y="0"/>
                    </a:moveTo>
                    <a:lnTo>
                      <a:pt x="24" y="0"/>
                    </a:lnTo>
                    <a:lnTo>
                      <a:pt x="40" y="56"/>
                    </a:lnTo>
                    <a:lnTo>
                      <a:pt x="16" y="56"/>
                    </a:lnTo>
                    <a:lnTo>
                      <a:pt x="0" y="8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2" name="Freeform 555"/>
              <p:cNvSpPr>
                <a:spLocks/>
              </p:cNvSpPr>
              <p:nvPr/>
            </p:nvSpPr>
            <p:spPr bwMode="auto">
              <a:xfrm>
                <a:off x="5248" y="1368"/>
                <a:ext cx="40" cy="56"/>
              </a:xfrm>
              <a:custGeom>
                <a:avLst/>
                <a:gdLst>
                  <a:gd name="T0" fmla="*/ 40 w 40"/>
                  <a:gd name="T1" fmla="*/ 0 h 56"/>
                  <a:gd name="T2" fmla="*/ 40 w 40"/>
                  <a:gd name="T3" fmla="*/ 0 h 56"/>
                  <a:gd name="T4" fmla="*/ 24 w 40"/>
                  <a:gd name="T5" fmla="*/ 56 h 56"/>
                  <a:gd name="T6" fmla="*/ 0 w 40"/>
                  <a:gd name="T7" fmla="*/ 48 h 56"/>
                  <a:gd name="T8" fmla="*/ 16 w 40"/>
                  <a:gd name="T9" fmla="*/ 0 h 56"/>
                  <a:gd name="T10" fmla="*/ 40 w 40"/>
                  <a:gd name="T11" fmla="*/ 0 h 56"/>
                  <a:gd name="T12" fmla="*/ 40 w 40"/>
                  <a:gd name="T13" fmla="*/ 0 h 56"/>
                  <a:gd name="T14" fmla="*/ 40 w 40"/>
                  <a:gd name="T15" fmla="*/ 0 h 56"/>
                  <a:gd name="T16" fmla="*/ 40 w 40"/>
                  <a:gd name="T17" fmla="*/ 0 h 56"/>
                  <a:gd name="T18" fmla="*/ 40 w 40"/>
                  <a:gd name="T19" fmla="*/ 0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0"/>
                  <a:gd name="T31" fmla="*/ 0 h 56"/>
                  <a:gd name="T32" fmla="*/ 40 w 40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0" h="56">
                    <a:moveTo>
                      <a:pt x="40" y="0"/>
                    </a:moveTo>
                    <a:lnTo>
                      <a:pt x="40" y="0"/>
                    </a:lnTo>
                    <a:lnTo>
                      <a:pt x="24" y="56"/>
                    </a:lnTo>
                    <a:lnTo>
                      <a:pt x="0" y="48"/>
                    </a:lnTo>
                    <a:lnTo>
                      <a:pt x="16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3" name="Freeform 556"/>
              <p:cNvSpPr>
                <a:spLocks/>
              </p:cNvSpPr>
              <p:nvPr/>
            </p:nvSpPr>
            <p:spPr bwMode="auto">
              <a:xfrm>
                <a:off x="5120" y="1448"/>
                <a:ext cx="64" cy="64"/>
              </a:xfrm>
              <a:custGeom>
                <a:avLst/>
                <a:gdLst>
                  <a:gd name="T0" fmla="*/ 64 w 64"/>
                  <a:gd name="T1" fmla="*/ 64 h 64"/>
                  <a:gd name="T2" fmla="*/ 32 w 64"/>
                  <a:gd name="T3" fmla="*/ 64 h 64"/>
                  <a:gd name="T4" fmla="*/ 0 w 64"/>
                  <a:gd name="T5" fmla="*/ 64 h 64"/>
                  <a:gd name="T6" fmla="*/ 0 w 64"/>
                  <a:gd name="T7" fmla="*/ 64 h 64"/>
                  <a:gd name="T8" fmla="*/ 24 w 64"/>
                  <a:gd name="T9" fmla="*/ 0 h 64"/>
                  <a:gd name="T10" fmla="*/ 24 w 64"/>
                  <a:gd name="T11" fmla="*/ 0 h 64"/>
                  <a:gd name="T12" fmla="*/ 64 w 64"/>
                  <a:gd name="T13" fmla="*/ 64 h 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"/>
                  <a:gd name="T22" fmla="*/ 0 h 64"/>
                  <a:gd name="T23" fmla="*/ 64 w 64"/>
                  <a:gd name="T24" fmla="*/ 64 h 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" h="64">
                    <a:moveTo>
                      <a:pt x="64" y="64"/>
                    </a:moveTo>
                    <a:lnTo>
                      <a:pt x="32" y="64"/>
                    </a:lnTo>
                    <a:lnTo>
                      <a:pt x="0" y="64"/>
                    </a:lnTo>
                    <a:lnTo>
                      <a:pt x="24" y="0"/>
                    </a:lnTo>
                    <a:lnTo>
                      <a:pt x="64" y="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4" name="Freeform 557"/>
              <p:cNvSpPr>
                <a:spLocks/>
              </p:cNvSpPr>
              <p:nvPr/>
            </p:nvSpPr>
            <p:spPr bwMode="auto">
              <a:xfrm>
                <a:off x="4952" y="2512"/>
                <a:ext cx="24" cy="24"/>
              </a:xfrm>
              <a:custGeom>
                <a:avLst/>
                <a:gdLst>
                  <a:gd name="T0" fmla="*/ 24 w 24"/>
                  <a:gd name="T1" fmla="*/ 8 h 24"/>
                  <a:gd name="T2" fmla="*/ 16 w 24"/>
                  <a:gd name="T3" fmla="*/ 24 h 24"/>
                  <a:gd name="T4" fmla="*/ 0 w 24"/>
                  <a:gd name="T5" fmla="*/ 16 h 24"/>
                  <a:gd name="T6" fmla="*/ 16 w 24"/>
                  <a:gd name="T7" fmla="*/ 0 h 24"/>
                  <a:gd name="T8" fmla="*/ 24 w 24"/>
                  <a:gd name="T9" fmla="*/ 8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24"/>
                  <a:gd name="T17" fmla="*/ 24 w 24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24">
                    <a:moveTo>
                      <a:pt x="24" y="8"/>
                    </a:moveTo>
                    <a:lnTo>
                      <a:pt x="16" y="24"/>
                    </a:lnTo>
                    <a:lnTo>
                      <a:pt x="0" y="16"/>
                    </a:lnTo>
                    <a:lnTo>
                      <a:pt x="16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5" name="Freeform 558"/>
              <p:cNvSpPr>
                <a:spLocks/>
              </p:cNvSpPr>
              <p:nvPr/>
            </p:nvSpPr>
            <p:spPr bwMode="auto">
              <a:xfrm>
                <a:off x="4952" y="2504"/>
                <a:ext cx="16" cy="24"/>
              </a:xfrm>
              <a:custGeom>
                <a:avLst/>
                <a:gdLst>
                  <a:gd name="T0" fmla="*/ 0 w 16"/>
                  <a:gd name="T1" fmla="*/ 24 h 24"/>
                  <a:gd name="T2" fmla="*/ 0 w 16"/>
                  <a:gd name="T3" fmla="*/ 24 h 24"/>
                  <a:gd name="T4" fmla="*/ 0 w 16"/>
                  <a:gd name="T5" fmla="*/ 16 h 24"/>
                  <a:gd name="T6" fmla="*/ 8 w 16"/>
                  <a:gd name="T7" fmla="*/ 0 h 24"/>
                  <a:gd name="T8" fmla="*/ 16 w 16"/>
                  <a:gd name="T9" fmla="*/ 8 h 24"/>
                  <a:gd name="T10" fmla="*/ 0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24"/>
                    </a:moveTo>
                    <a:lnTo>
                      <a:pt x="0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6" name="Freeform 559"/>
              <p:cNvSpPr>
                <a:spLocks/>
              </p:cNvSpPr>
              <p:nvPr/>
            </p:nvSpPr>
            <p:spPr bwMode="auto">
              <a:xfrm>
                <a:off x="4944" y="2504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8 w 16"/>
                  <a:gd name="T3" fmla="*/ 16 h 16"/>
                  <a:gd name="T4" fmla="*/ 0 w 16"/>
                  <a:gd name="T5" fmla="*/ 8 h 16"/>
                  <a:gd name="T6" fmla="*/ 8 w 16"/>
                  <a:gd name="T7" fmla="*/ 0 h 16"/>
                  <a:gd name="T8" fmla="*/ 16 w 16"/>
                  <a:gd name="T9" fmla="*/ 0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7" name="Freeform 560"/>
              <p:cNvSpPr>
                <a:spLocks/>
              </p:cNvSpPr>
              <p:nvPr/>
            </p:nvSpPr>
            <p:spPr bwMode="auto">
              <a:xfrm>
                <a:off x="4936" y="2496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8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8" name="Freeform 561"/>
              <p:cNvSpPr>
                <a:spLocks/>
              </p:cNvSpPr>
              <p:nvPr/>
            </p:nvSpPr>
            <p:spPr bwMode="auto">
              <a:xfrm>
                <a:off x="4928" y="2488"/>
                <a:ext cx="24" cy="16"/>
              </a:xfrm>
              <a:custGeom>
                <a:avLst/>
                <a:gdLst>
                  <a:gd name="T0" fmla="*/ 8 w 24"/>
                  <a:gd name="T1" fmla="*/ 16 h 16"/>
                  <a:gd name="T2" fmla="*/ 8 w 24"/>
                  <a:gd name="T3" fmla="*/ 16 h 16"/>
                  <a:gd name="T4" fmla="*/ 0 w 24"/>
                  <a:gd name="T5" fmla="*/ 8 h 16"/>
                  <a:gd name="T6" fmla="*/ 16 w 24"/>
                  <a:gd name="T7" fmla="*/ 0 h 16"/>
                  <a:gd name="T8" fmla="*/ 24 w 24"/>
                  <a:gd name="T9" fmla="*/ 8 h 16"/>
                  <a:gd name="T10" fmla="*/ 8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9" name="Freeform 562"/>
              <p:cNvSpPr>
                <a:spLocks/>
              </p:cNvSpPr>
              <p:nvPr/>
            </p:nvSpPr>
            <p:spPr bwMode="auto">
              <a:xfrm>
                <a:off x="4928" y="2480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16 h 16"/>
                  <a:gd name="T4" fmla="*/ 0 w 16"/>
                  <a:gd name="T5" fmla="*/ 8 h 16"/>
                  <a:gd name="T6" fmla="*/ 8 w 16"/>
                  <a:gd name="T7" fmla="*/ 0 h 16"/>
                  <a:gd name="T8" fmla="*/ 16 w 16"/>
                  <a:gd name="T9" fmla="*/ 8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0" name="Freeform 563"/>
              <p:cNvSpPr>
                <a:spLocks/>
              </p:cNvSpPr>
              <p:nvPr/>
            </p:nvSpPr>
            <p:spPr bwMode="auto">
              <a:xfrm>
                <a:off x="4920" y="2472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8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1" name="Freeform 564"/>
              <p:cNvSpPr>
                <a:spLocks/>
              </p:cNvSpPr>
              <p:nvPr/>
            </p:nvSpPr>
            <p:spPr bwMode="auto">
              <a:xfrm>
                <a:off x="4920" y="2464"/>
                <a:ext cx="16" cy="24"/>
              </a:xfrm>
              <a:custGeom>
                <a:avLst/>
                <a:gdLst>
                  <a:gd name="T0" fmla="*/ 16 w 16"/>
                  <a:gd name="T1" fmla="*/ 8 h 24"/>
                  <a:gd name="T2" fmla="*/ 0 w 16"/>
                  <a:gd name="T3" fmla="*/ 24 h 24"/>
                  <a:gd name="T4" fmla="*/ 0 w 16"/>
                  <a:gd name="T5" fmla="*/ 16 h 24"/>
                  <a:gd name="T6" fmla="*/ 8 w 16"/>
                  <a:gd name="T7" fmla="*/ 0 h 24"/>
                  <a:gd name="T8" fmla="*/ 16 w 16"/>
                  <a:gd name="T9" fmla="*/ 8 h 24"/>
                  <a:gd name="T10" fmla="*/ 16 w 16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16" y="8"/>
                    </a:moveTo>
                    <a:lnTo>
                      <a:pt x="0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2" name="Freeform 565"/>
              <p:cNvSpPr>
                <a:spLocks/>
              </p:cNvSpPr>
              <p:nvPr/>
            </p:nvSpPr>
            <p:spPr bwMode="auto">
              <a:xfrm>
                <a:off x="4912" y="2464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8 w 16"/>
                  <a:gd name="T3" fmla="*/ 16 h 16"/>
                  <a:gd name="T4" fmla="*/ 0 w 16"/>
                  <a:gd name="T5" fmla="*/ 8 h 16"/>
                  <a:gd name="T6" fmla="*/ 8 w 16"/>
                  <a:gd name="T7" fmla="*/ 0 h 16"/>
                  <a:gd name="T8" fmla="*/ 16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3" name="Freeform 566"/>
              <p:cNvSpPr>
                <a:spLocks/>
              </p:cNvSpPr>
              <p:nvPr/>
            </p:nvSpPr>
            <p:spPr bwMode="auto">
              <a:xfrm>
                <a:off x="4904" y="2456"/>
                <a:ext cx="24" cy="16"/>
              </a:xfrm>
              <a:custGeom>
                <a:avLst/>
                <a:gdLst>
                  <a:gd name="T0" fmla="*/ 8 w 24"/>
                  <a:gd name="T1" fmla="*/ 16 h 16"/>
                  <a:gd name="T2" fmla="*/ 8 w 24"/>
                  <a:gd name="T3" fmla="*/ 16 h 16"/>
                  <a:gd name="T4" fmla="*/ 0 w 24"/>
                  <a:gd name="T5" fmla="*/ 8 h 16"/>
                  <a:gd name="T6" fmla="*/ 16 w 24"/>
                  <a:gd name="T7" fmla="*/ 0 h 16"/>
                  <a:gd name="T8" fmla="*/ 24 w 24"/>
                  <a:gd name="T9" fmla="*/ 8 h 16"/>
                  <a:gd name="T10" fmla="*/ 8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4" name="Freeform 567"/>
              <p:cNvSpPr>
                <a:spLocks/>
              </p:cNvSpPr>
              <p:nvPr/>
            </p:nvSpPr>
            <p:spPr bwMode="auto">
              <a:xfrm>
                <a:off x="4904" y="2456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0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5" name="Freeform 568"/>
              <p:cNvSpPr>
                <a:spLocks/>
              </p:cNvSpPr>
              <p:nvPr/>
            </p:nvSpPr>
            <p:spPr bwMode="auto">
              <a:xfrm>
                <a:off x="4904" y="2448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8 h 8"/>
                  <a:gd name="T6" fmla="*/ 8 w 16"/>
                  <a:gd name="T7" fmla="*/ 0 h 8"/>
                  <a:gd name="T8" fmla="*/ 16 w 16"/>
                  <a:gd name="T9" fmla="*/ 0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6" name="Freeform 569"/>
              <p:cNvSpPr>
                <a:spLocks/>
              </p:cNvSpPr>
              <p:nvPr/>
            </p:nvSpPr>
            <p:spPr bwMode="auto">
              <a:xfrm>
                <a:off x="4896" y="2440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8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7" name="Freeform 570"/>
              <p:cNvSpPr>
                <a:spLocks/>
              </p:cNvSpPr>
              <p:nvPr/>
            </p:nvSpPr>
            <p:spPr bwMode="auto">
              <a:xfrm>
                <a:off x="4896" y="2440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8 h 8"/>
                  <a:gd name="T6" fmla="*/ 16 w 16"/>
                  <a:gd name="T7" fmla="*/ 0 h 8"/>
                  <a:gd name="T8" fmla="*/ 16 w 16"/>
                  <a:gd name="T9" fmla="*/ 8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8" name="Freeform 571"/>
              <p:cNvSpPr>
                <a:spLocks/>
              </p:cNvSpPr>
              <p:nvPr/>
            </p:nvSpPr>
            <p:spPr bwMode="auto">
              <a:xfrm>
                <a:off x="4896" y="2440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9" name="Freeform 572"/>
              <p:cNvSpPr>
                <a:spLocks/>
              </p:cNvSpPr>
              <p:nvPr/>
            </p:nvSpPr>
            <p:spPr bwMode="auto">
              <a:xfrm>
                <a:off x="4896" y="2432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0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0" name="Freeform 573"/>
              <p:cNvSpPr>
                <a:spLocks/>
              </p:cNvSpPr>
              <p:nvPr/>
            </p:nvSpPr>
            <p:spPr bwMode="auto">
              <a:xfrm>
                <a:off x="4896" y="2432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8 h 8"/>
                  <a:gd name="T6" fmla="*/ 8 w 16"/>
                  <a:gd name="T7" fmla="*/ 0 h 8"/>
                  <a:gd name="T8" fmla="*/ 16 w 16"/>
                  <a:gd name="T9" fmla="*/ 0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1" name="Freeform 574"/>
              <p:cNvSpPr>
                <a:spLocks/>
              </p:cNvSpPr>
              <p:nvPr/>
            </p:nvSpPr>
            <p:spPr bwMode="auto">
              <a:xfrm>
                <a:off x="4888" y="2424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8 w 16"/>
                  <a:gd name="T3" fmla="*/ 8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8" y="8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2" name="Freeform 575"/>
              <p:cNvSpPr>
                <a:spLocks/>
              </p:cNvSpPr>
              <p:nvPr/>
            </p:nvSpPr>
            <p:spPr bwMode="auto">
              <a:xfrm>
                <a:off x="4888" y="2424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0 w 16"/>
                  <a:gd name="T3" fmla="*/ 8 h 8"/>
                  <a:gd name="T4" fmla="*/ 0 w 16"/>
                  <a:gd name="T5" fmla="*/ 8 h 8"/>
                  <a:gd name="T6" fmla="*/ 16 w 16"/>
                  <a:gd name="T7" fmla="*/ 0 h 8"/>
                  <a:gd name="T8" fmla="*/ 16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3" name="Freeform 576"/>
              <p:cNvSpPr>
                <a:spLocks/>
              </p:cNvSpPr>
              <p:nvPr/>
            </p:nvSpPr>
            <p:spPr bwMode="auto">
              <a:xfrm>
                <a:off x="4888" y="2416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8 w 16"/>
                  <a:gd name="T3" fmla="*/ 16 h 16"/>
                  <a:gd name="T4" fmla="*/ 0 w 16"/>
                  <a:gd name="T5" fmla="*/ 16 h 16"/>
                  <a:gd name="T6" fmla="*/ 16 w 16"/>
                  <a:gd name="T7" fmla="*/ 0 h 16"/>
                  <a:gd name="T8" fmla="*/ 16 w 16"/>
                  <a:gd name="T9" fmla="*/ 8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4" name="Freeform 577"/>
              <p:cNvSpPr>
                <a:spLocks/>
              </p:cNvSpPr>
              <p:nvPr/>
            </p:nvSpPr>
            <p:spPr bwMode="auto">
              <a:xfrm>
                <a:off x="4888" y="2416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0 w 16"/>
                  <a:gd name="T3" fmla="*/ 16 h 16"/>
                  <a:gd name="T4" fmla="*/ 0 w 16"/>
                  <a:gd name="T5" fmla="*/ 16 h 16"/>
                  <a:gd name="T6" fmla="*/ 8 w 16"/>
                  <a:gd name="T7" fmla="*/ 0 h 16"/>
                  <a:gd name="T8" fmla="*/ 16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5" name="Freeform 578"/>
              <p:cNvSpPr>
                <a:spLocks/>
              </p:cNvSpPr>
              <p:nvPr/>
            </p:nvSpPr>
            <p:spPr bwMode="auto">
              <a:xfrm>
                <a:off x="4888" y="2416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8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6" name="Freeform 579"/>
              <p:cNvSpPr>
                <a:spLocks/>
              </p:cNvSpPr>
              <p:nvPr/>
            </p:nvSpPr>
            <p:spPr bwMode="auto">
              <a:xfrm>
                <a:off x="4888" y="2416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8 w 16"/>
                  <a:gd name="T7" fmla="*/ 0 h 8"/>
                  <a:gd name="T8" fmla="*/ 16 w 16"/>
                  <a:gd name="T9" fmla="*/ 0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7" name="Freeform 580"/>
              <p:cNvSpPr>
                <a:spLocks/>
              </p:cNvSpPr>
              <p:nvPr/>
            </p:nvSpPr>
            <p:spPr bwMode="auto">
              <a:xfrm>
                <a:off x="4880" y="2408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8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" name="Freeform 581"/>
              <p:cNvSpPr>
                <a:spLocks/>
              </p:cNvSpPr>
              <p:nvPr/>
            </p:nvSpPr>
            <p:spPr bwMode="auto">
              <a:xfrm>
                <a:off x="4880" y="2408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0 w 16"/>
                  <a:gd name="T3" fmla="*/ 8 h 8"/>
                  <a:gd name="T4" fmla="*/ 0 w 16"/>
                  <a:gd name="T5" fmla="*/ 8 h 8"/>
                  <a:gd name="T6" fmla="*/ 16 w 16"/>
                  <a:gd name="T7" fmla="*/ 0 h 8"/>
                  <a:gd name="T8" fmla="*/ 16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" name="Freeform 582"/>
              <p:cNvSpPr>
                <a:spLocks/>
              </p:cNvSpPr>
              <p:nvPr/>
            </p:nvSpPr>
            <p:spPr bwMode="auto">
              <a:xfrm>
                <a:off x="4880" y="2400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16 h 16"/>
                  <a:gd name="T4" fmla="*/ 0 w 16"/>
                  <a:gd name="T5" fmla="*/ 8 h 16"/>
                  <a:gd name="T6" fmla="*/ 8 w 16"/>
                  <a:gd name="T7" fmla="*/ 0 h 16"/>
                  <a:gd name="T8" fmla="*/ 16 w 16"/>
                  <a:gd name="T9" fmla="*/ 8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" name="Freeform 583"/>
              <p:cNvSpPr>
                <a:spLocks/>
              </p:cNvSpPr>
              <p:nvPr/>
            </p:nvSpPr>
            <p:spPr bwMode="auto">
              <a:xfrm>
                <a:off x="4872" y="2392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8 w 16"/>
                  <a:gd name="T3" fmla="*/ 16 h 16"/>
                  <a:gd name="T4" fmla="*/ 0 w 16"/>
                  <a:gd name="T5" fmla="*/ 16 h 16"/>
                  <a:gd name="T6" fmla="*/ 16 w 16"/>
                  <a:gd name="T7" fmla="*/ 0 h 16"/>
                  <a:gd name="T8" fmla="*/ 16 w 16"/>
                  <a:gd name="T9" fmla="*/ 8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1" name="Freeform 584"/>
              <p:cNvSpPr>
                <a:spLocks/>
              </p:cNvSpPr>
              <p:nvPr/>
            </p:nvSpPr>
            <p:spPr bwMode="auto">
              <a:xfrm>
                <a:off x="4872" y="2392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0 w 16"/>
                  <a:gd name="T3" fmla="*/ 16 h 16"/>
                  <a:gd name="T4" fmla="*/ 0 w 16"/>
                  <a:gd name="T5" fmla="*/ 8 h 16"/>
                  <a:gd name="T6" fmla="*/ 8 w 16"/>
                  <a:gd name="T7" fmla="*/ 0 h 16"/>
                  <a:gd name="T8" fmla="*/ 16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2" name="Freeform 585"/>
              <p:cNvSpPr>
                <a:spLocks/>
              </p:cNvSpPr>
              <p:nvPr/>
            </p:nvSpPr>
            <p:spPr bwMode="auto">
              <a:xfrm>
                <a:off x="4872" y="2392"/>
                <a:ext cx="8" cy="8"/>
              </a:xfrm>
              <a:custGeom>
                <a:avLst/>
                <a:gdLst>
                  <a:gd name="T0" fmla="*/ 0 w 8"/>
                  <a:gd name="T1" fmla="*/ 8 h 8"/>
                  <a:gd name="T2" fmla="*/ 0 w 8"/>
                  <a:gd name="T3" fmla="*/ 8 h 8"/>
                  <a:gd name="T4" fmla="*/ 0 w 8"/>
                  <a:gd name="T5" fmla="*/ 8 h 8"/>
                  <a:gd name="T6" fmla="*/ 8 w 8"/>
                  <a:gd name="T7" fmla="*/ 0 h 8"/>
                  <a:gd name="T8" fmla="*/ 8 w 8"/>
                  <a:gd name="T9" fmla="*/ 0 h 8"/>
                  <a:gd name="T10" fmla="*/ 0 w 8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8"/>
                  <a:gd name="T20" fmla="*/ 8 w 8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8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" name="Freeform 586"/>
              <p:cNvSpPr>
                <a:spLocks/>
              </p:cNvSpPr>
              <p:nvPr/>
            </p:nvSpPr>
            <p:spPr bwMode="auto">
              <a:xfrm>
                <a:off x="4864" y="2384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8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" name="Freeform 587"/>
              <p:cNvSpPr>
                <a:spLocks/>
              </p:cNvSpPr>
              <p:nvPr/>
            </p:nvSpPr>
            <p:spPr bwMode="auto">
              <a:xfrm>
                <a:off x="4864" y="2384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8 h 8"/>
                  <a:gd name="T6" fmla="*/ 8 w 16"/>
                  <a:gd name="T7" fmla="*/ 0 h 8"/>
                  <a:gd name="T8" fmla="*/ 16 w 16"/>
                  <a:gd name="T9" fmla="*/ 0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" name="Freeform 588"/>
              <p:cNvSpPr>
                <a:spLocks/>
              </p:cNvSpPr>
              <p:nvPr/>
            </p:nvSpPr>
            <p:spPr bwMode="auto">
              <a:xfrm>
                <a:off x="4856" y="2376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8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" name="Freeform 589"/>
              <p:cNvSpPr>
                <a:spLocks/>
              </p:cNvSpPr>
              <p:nvPr/>
            </p:nvSpPr>
            <p:spPr bwMode="auto">
              <a:xfrm>
                <a:off x="4856" y="2376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8 h 8"/>
                  <a:gd name="T6" fmla="*/ 16 w 16"/>
                  <a:gd name="T7" fmla="*/ 0 h 8"/>
                  <a:gd name="T8" fmla="*/ 16 w 16"/>
                  <a:gd name="T9" fmla="*/ 0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16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7" name="Freeform 590"/>
              <p:cNvSpPr>
                <a:spLocks/>
              </p:cNvSpPr>
              <p:nvPr/>
            </p:nvSpPr>
            <p:spPr bwMode="auto">
              <a:xfrm>
                <a:off x="4856" y="2368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8 h 16"/>
                  <a:gd name="T4" fmla="*/ 0 w 16"/>
                  <a:gd name="T5" fmla="*/ 8 h 16"/>
                  <a:gd name="T6" fmla="*/ 8 w 16"/>
                  <a:gd name="T7" fmla="*/ 0 h 16"/>
                  <a:gd name="T8" fmla="*/ 16 w 16"/>
                  <a:gd name="T9" fmla="*/ 8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8" name="Freeform 591"/>
              <p:cNvSpPr>
                <a:spLocks/>
              </p:cNvSpPr>
              <p:nvPr/>
            </p:nvSpPr>
            <p:spPr bwMode="auto">
              <a:xfrm>
                <a:off x="4848" y="2360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8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9" name="Freeform 592"/>
              <p:cNvSpPr>
                <a:spLocks/>
              </p:cNvSpPr>
              <p:nvPr/>
            </p:nvSpPr>
            <p:spPr bwMode="auto">
              <a:xfrm>
                <a:off x="4848" y="2352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0 w 16"/>
                  <a:gd name="T3" fmla="*/ 16 h 16"/>
                  <a:gd name="T4" fmla="*/ 0 w 16"/>
                  <a:gd name="T5" fmla="*/ 8 h 16"/>
                  <a:gd name="T6" fmla="*/ 8 w 16"/>
                  <a:gd name="T7" fmla="*/ 0 h 16"/>
                  <a:gd name="T8" fmla="*/ 16 w 16"/>
                  <a:gd name="T9" fmla="*/ 8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0" name="Freeform 593"/>
              <p:cNvSpPr>
                <a:spLocks/>
              </p:cNvSpPr>
              <p:nvPr/>
            </p:nvSpPr>
            <p:spPr bwMode="auto">
              <a:xfrm>
                <a:off x="4840" y="2352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8 w 16"/>
                  <a:gd name="T3" fmla="*/ 8 h 8"/>
                  <a:gd name="T4" fmla="*/ 0 w 16"/>
                  <a:gd name="T5" fmla="*/ 8 h 8"/>
                  <a:gd name="T6" fmla="*/ 16 w 16"/>
                  <a:gd name="T7" fmla="*/ 0 h 8"/>
                  <a:gd name="T8" fmla="*/ 16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8" y="8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1" name="Freeform 594"/>
              <p:cNvSpPr>
                <a:spLocks/>
              </p:cNvSpPr>
              <p:nvPr/>
            </p:nvSpPr>
            <p:spPr bwMode="auto">
              <a:xfrm>
                <a:off x="4840" y="2344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2" name="Freeform 595"/>
              <p:cNvSpPr>
                <a:spLocks/>
              </p:cNvSpPr>
              <p:nvPr/>
            </p:nvSpPr>
            <p:spPr bwMode="auto">
              <a:xfrm>
                <a:off x="4840" y="2344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8 h 8"/>
                  <a:gd name="T6" fmla="*/ 8 w 16"/>
                  <a:gd name="T7" fmla="*/ 0 h 8"/>
                  <a:gd name="T8" fmla="*/ 16 w 16"/>
                  <a:gd name="T9" fmla="*/ 0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3" name="Freeform 596"/>
              <p:cNvSpPr>
                <a:spLocks/>
              </p:cNvSpPr>
              <p:nvPr/>
            </p:nvSpPr>
            <p:spPr bwMode="auto">
              <a:xfrm>
                <a:off x="4832" y="2336"/>
                <a:ext cx="24" cy="16"/>
              </a:xfrm>
              <a:custGeom>
                <a:avLst/>
                <a:gdLst>
                  <a:gd name="T0" fmla="*/ 8 w 24"/>
                  <a:gd name="T1" fmla="*/ 16 h 16"/>
                  <a:gd name="T2" fmla="*/ 8 w 24"/>
                  <a:gd name="T3" fmla="*/ 8 h 16"/>
                  <a:gd name="T4" fmla="*/ 0 w 24"/>
                  <a:gd name="T5" fmla="*/ 8 h 16"/>
                  <a:gd name="T6" fmla="*/ 16 w 24"/>
                  <a:gd name="T7" fmla="*/ 0 h 16"/>
                  <a:gd name="T8" fmla="*/ 24 w 24"/>
                  <a:gd name="T9" fmla="*/ 8 h 16"/>
                  <a:gd name="T10" fmla="*/ 8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8" y="16"/>
                    </a:moveTo>
                    <a:lnTo>
                      <a:pt x="8" y="8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4" name="Freeform 597"/>
              <p:cNvSpPr>
                <a:spLocks/>
              </p:cNvSpPr>
              <p:nvPr/>
            </p:nvSpPr>
            <p:spPr bwMode="auto">
              <a:xfrm>
                <a:off x="4832" y="2336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5" name="Freeform 598"/>
              <p:cNvSpPr>
                <a:spLocks/>
              </p:cNvSpPr>
              <p:nvPr/>
            </p:nvSpPr>
            <p:spPr bwMode="auto">
              <a:xfrm>
                <a:off x="4832" y="2328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8 h 8"/>
                  <a:gd name="T6" fmla="*/ 16 w 16"/>
                  <a:gd name="T7" fmla="*/ 0 h 8"/>
                  <a:gd name="T8" fmla="*/ 16 w 16"/>
                  <a:gd name="T9" fmla="*/ 0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6" name="Freeform 599"/>
              <p:cNvSpPr>
                <a:spLocks/>
              </p:cNvSpPr>
              <p:nvPr/>
            </p:nvSpPr>
            <p:spPr bwMode="auto">
              <a:xfrm>
                <a:off x="4832" y="2320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0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7" name="Freeform 600"/>
              <p:cNvSpPr>
                <a:spLocks/>
              </p:cNvSpPr>
              <p:nvPr/>
            </p:nvSpPr>
            <p:spPr bwMode="auto">
              <a:xfrm>
                <a:off x="4832" y="2320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0 w 16"/>
                  <a:gd name="T3" fmla="*/ 8 h 8"/>
                  <a:gd name="T4" fmla="*/ 0 w 16"/>
                  <a:gd name="T5" fmla="*/ 8 h 8"/>
                  <a:gd name="T6" fmla="*/ 8 w 16"/>
                  <a:gd name="T7" fmla="*/ 0 h 8"/>
                  <a:gd name="T8" fmla="*/ 16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8" name="Freeform 601"/>
              <p:cNvSpPr>
                <a:spLocks/>
              </p:cNvSpPr>
              <p:nvPr/>
            </p:nvSpPr>
            <p:spPr bwMode="auto">
              <a:xfrm>
                <a:off x="4824" y="2312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8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9" name="Freeform 602"/>
              <p:cNvSpPr>
                <a:spLocks/>
              </p:cNvSpPr>
              <p:nvPr/>
            </p:nvSpPr>
            <p:spPr bwMode="auto">
              <a:xfrm>
                <a:off x="4824" y="2312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0 w 16"/>
                  <a:gd name="T3" fmla="*/ 8 h 8"/>
                  <a:gd name="T4" fmla="*/ 0 w 16"/>
                  <a:gd name="T5" fmla="*/ 8 h 8"/>
                  <a:gd name="T6" fmla="*/ 8 w 16"/>
                  <a:gd name="T7" fmla="*/ 0 h 8"/>
                  <a:gd name="T8" fmla="*/ 16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0" name="Freeform 603"/>
              <p:cNvSpPr>
                <a:spLocks/>
              </p:cNvSpPr>
              <p:nvPr/>
            </p:nvSpPr>
            <p:spPr bwMode="auto">
              <a:xfrm>
                <a:off x="4816" y="2304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8 w 16"/>
                  <a:gd name="T3" fmla="*/ 16 h 16"/>
                  <a:gd name="T4" fmla="*/ 0 w 16"/>
                  <a:gd name="T5" fmla="*/ 16 h 16"/>
                  <a:gd name="T6" fmla="*/ 16 w 16"/>
                  <a:gd name="T7" fmla="*/ 0 h 16"/>
                  <a:gd name="T8" fmla="*/ 16 w 16"/>
                  <a:gd name="T9" fmla="*/ 8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1" name="Freeform 604"/>
              <p:cNvSpPr>
                <a:spLocks/>
              </p:cNvSpPr>
              <p:nvPr/>
            </p:nvSpPr>
            <p:spPr bwMode="auto">
              <a:xfrm>
                <a:off x="4816" y="2304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0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2" name="Freeform 605"/>
              <p:cNvSpPr>
                <a:spLocks/>
              </p:cNvSpPr>
              <p:nvPr/>
            </p:nvSpPr>
            <p:spPr bwMode="auto">
              <a:xfrm>
                <a:off x="4816" y="2296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0 w 16"/>
                  <a:gd name="T3" fmla="*/ 16 h 16"/>
                  <a:gd name="T4" fmla="*/ 0 w 16"/>
                  <a:gd name="T5" fmla="*/ 16 h 16"/>
                  <a:gd name="T6" fmla="*/ 8 w 16"/>
                  <a:gd name="T7" fmla="*/ 0 h 16"/>
                  <a:gd name="T8" fmla="*/ 16 w 16"/>
                  <a:gd name="T9" fmla="*/ 8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3" name="Freeform 606"/>
              <p:cNvSpPr>
                <a:spLocks/>
              </p:cNvSpPr>
              <p:nvPr/>
            </p:nvSpPr>
            <p:spPr bwMode="auto">
              <a:xfrm>
                <a:off x="4808" y="2296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8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4" name="Freeform 607"/>
              <p:cNvSpPr>
                <a:spLocks/>
              </p:cNvSpPr>
              <p:nvPr/>
            </p:nvSpPr>
            <p:spPr bwMode="auto">
              <a:xfrm>
                <a:off x="4808" y="2296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8 h 8"/>
                  <a:gd name="T6" fmla="*/ 8 w 16"/>
                  <a:gd name="T7" fmla="*/ 0 h 8"/>
                  <a:gd name="T8" fmla="*/ 16 w 16"/>
                  <a:gd name="T9" fmla="*/ 0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5" name="Freeform 608"/>
              <p:cNvSpPr>
                <a:spLocks/>
              </p:cNvSpPr>
              <p:nvPr/>
            </p:nvSpPr>
            <p:spPr bwMode="auto">
              <a:xfrm>
                <a:off x="4808" y="2296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0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6" name="Freeform 609"/>
              <p:cNvSpPr>
                <a:spLocks/>
              </p:cNvSpPr>
              <p:nvPr/>
            </p:nvSpPr>
            <p:spPr bwMode="auto">
              <a:xfrm>
                <a:off x="4808" y="2288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8 h 8"/>
                  <a:gd name="T6" fmla="*/ 8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7" name="Freeform 610"/>
              <p:cNvSpPr>
                <a:spLocks/>
              </p:cNvSpPr>
              <p:nvPr/>
            </p:nvSpPr>
            <p:spPr bwMode="auto">
              <a:xfrm>
                <a:off x="4808" y="2288"/>
                <a:ext cx="8" cy="8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8 h 8"/>
                  <a:gd name="T4" fmla="*/ 0 w 8"/>
                  <a:gd name="T5" fmla="*/ 8 h 8"/>
                  <a:gd name="T6" fmla="*/ 8 w 8"/>
                  <a:gd name="T7" fmla="*/ 0 h 8"/>
                  <a:gd name="T8" fmla="*/ 8 w 8"/>
                  <a:gd name="T9" fmla="*/ 0 h 8"/>
                  <a:gd name="T10" fmla="*/ 8 w 8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8"/>
                  <a:gd name="T20" fmla="*/ 8 w 8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8">
                    <a:moveTo>
                      <a:pt x="8" y="0"/>
                    </a:move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8" name="Freeform 611"/>
              <p:cNvSpPr>
                <a:spLocks/>
              </p:cNvSpPr>
              <p:nvPr/>
            </p:nvSpPr>
            <p:spPr bwMode="auto">
              <a:xfrm>
                <a:off x="4800" y="2280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8 w 16"/>
                  <a:gd name="T3" fmla="*/ 16 h 16"/>
                  <a:gd name="T4" fmla="*/ 0 w 16"/>
                  <a:gd name="T5" fmla="*/ 16 h 16"/>
                  <a:gd name="T6" fmla="*/ 16 w 16"/>
                  <a:gd name="T7" fmla="*/ 0 h 16"/>
                  <a:gd name="T8" fmla="*/ 16 w 16"/>
                  <a:gd name="T9" fmla="*/ 8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9" name="Freeform 612"/>
              <p:cNvSpPr>
                <a:spLocks/>
              </p:cNvSpPr>
              <p:nvPr/>
            </p:nvSpPr>
            <p:spPr bwMode="auto">
              <a:xfrm>
                <a:off x="4800" y="2288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0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0" name="Freeform 613"/>
              <p:cNvSpPr>
                <a:spLocks/>
              </p:cNvSpPr>
              <p:nvPr/>
            </p:nvSpPr>
            <p:spPr bwMode="auto">
              <a:xfrm>
                <a:off x="4800" y="2280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8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1" name="Freeform 614"/>
              <p:cNvSpPr>
                <a:spLocks/>
              </p:cNvSpPr>
              <p:nvPr/>
            </p:nvSpPr>
            <p:spPr bwMode="auto">
              <a:xfrm>
                <a:off x="4800" y="2280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0 w 16"/>
                  <a:gd name="T3" fmla="*/ 8 h 8"/>
                  <a:gd name="T4" fmla="*/ 0 w 16"/>
                  <a:gd name="T5" fmla="*/ 8 h 8"/>
                  <a:gd name="T6" fmla="*/ 8 w 16"/>
                  <a:gd name="T7" fmla="*/ 0 h 8"/>
                  <a:gd name="T8" fmla="*/ 8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2" name="Freeform 616"/>
              <p:cNvSpPr>
                <a:spLocks/>
              </p:cNvSpPr>
              <p:nvPr/>
            </p:nvSpPr>
            <p:spPr bwMode="auto">
              <a:xfrm>
                <a:off x="4800" y="2272"/>
                <a:ext cx="8" cy="16"/>
              </a:xfrm>
              <a:custGeom>
                <a:avLst/>
                <a:gdLst>
                  <a:gd name="T0" fmla="*/ 8 w 8"/>
                  <a:gd name="T1" fmla="*/ 8 h 16"/>
                  <a:gd name="T2" fmla="*/ 0 w 8"/>
                  <a:gd name="T3" fmla="*/ 16 h 16"/>
                  <a:gd name="T4" fmla="*/ 0 w 8"/>
                  <a:gd name="T5" fmla="*/ 16 h 16"/>
                  <a:gd name="T6" fmla="*/ 8 w 8"/>
                  <a:gd name="T7" fmla="*/ 0 h 16"/>
                  <a:gd name="T8" fmla="*/ 8 w 8"/>
                  <a:gd name="T9" fmla="*/ 8 h 16"/>
                  <a:gd name="T10" fmla="*/ 8 w 8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8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3" name="Freeform 617"/>
              <p:cNvSpPr>
                <a:spLocks/>
              </p:cNvSpPr>
              <p:nvPr/>
            </p:nvSpPr>
            <p:spPr bwMode="auto">
              <a:xfrm>
                <a:off x="4792" y="2272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8 w 16"/>
                  <a:gd name="T3" fmla="*/ 16 h 16"/>
                  <a:gd name="T4" fmla="*/ 0 w 16"/>
                  <a:gd name="T5" fmla="*/ 16 h 16"/>
                  <a:gd name="T6" fmla="*/ 8 w 16"/>
                  <a:gd name="T7" fmla="*/ 0 h 16"/>
                  <a:gd name="T8" fmla="*/ 16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4" name="Freeform 618"/>
              <p:cNvSpPr>
                <a:spLocks/>
              </p:cNvSpPr>
              <p:nvPr/>
            </p:nvSpPr>
            <p:spPr bwMode="auto">
              <a:xfrm>
                <a:off x="4792" y="2272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16 h 16"/>
                  <a:gd name="T4" fmla="*/ 0 w 8"/>
                  <a:gd name="T5" fmla="*/ 8 h 16"/>
                  <a:gd name="T6" fmla="*/ 8 w 8"/>
                  <a:gd name="T7" fmla="*/ 0 h 16"/>
                  <a:gd name="T8" fmla="*/ 8 w 8"/>
                  <a:gd name="T9" fmla="*/ 0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5" name="Freeform 619"/>
              <p:cNvSpPr>
                <a:spLocks/>
              </p:cNvSpPr>
              <p:nvPr/>
            </p:nvSpPr>
            <p:spPr bwMode="auto">
              <a:xfrm>
                <a:off x="4792" y="2264"/>
                <a:ext cx="8" cy="16"/>
              </a:xfrm>
              <a:custGeom>
                <a:avLst/>
                <a:gdLst>
                  <a:gd name="T0" fmla="*/ 8 w 8"/>
                  <a:gd name="T1" fmla="*/ 8 h 16"/>
                  <a:gd name="T2" fmla="*/ 0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0 w 8"/>
                  <a:gd name="T9" fmla="*/ 0 h 16"/>
                  <a:gd name="T10" fmla="*/ 8 w 8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8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6" name="Freeform 620"/>
              <p:cNvSpPr>
                <a:spLocks/>
              </p:cNvSpPr>
              <p:nvPr/>
            </p:nvSpPr>
            <p:spPr bwMode="auto">
              <a:xfrm>
                <a:off x="4792" y="2264"/>
                <a:ext cx="1" cy="16"/>
              </a:xfrm>
              <a:custGeom>
                <a:avLst/>
                <a:gdLst>
                  <a:gd name="T0" fmla="*/ 0 w 1"/>
                  <a:gd name="T1" fmla="*/ 0 h 16"/>
                  <a:gd name="T2" fmla="*/ 0 w 1"/>
                  <a:gd name="T3" fmla="*/ 16 h 16"/>
                  <a:gd name="T4" fmla="*/ 0 w 1"/>
                  <a:gd name="T5" fmla="*/ 16 h 16"/>
                  <a:gd name="T6" fmla="*/ 0 w 1"/>
                  <a:gd name="T7" fmla="*/ 0 h 16"/>
                  <a:gd name="T8" fmla="*/ 0 w 1"/>
                  <a:gd name="T9" fmla="*/ 0 h 16"/>
                  <a:gd name="T10" fmla="*/ 0 w 1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6"/>
                  <a:gd name="T20" fmla="*/ 1 w 1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6">
                    <a:moveTo>
                      <a:pt x="0" y="0"/>
                    </a:move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7" name="Freeform 621"/>
              <p:cNvSpPr>
                <a:spLocks/>
              </p:cNvSpPr>
              <p:nvPr/>
            </p:nvSpPr>
            <p:spPr bwMode="auto">
              <a:xfrm>
                <a:off x="4784" y="2264"/>
                <a:ext cx="8" cy="16"/>
              </a:xfrm>
              <a:custGeom>
                <a:avLst/>
                <a:gdLst>
                  <a:gd name="T0" fmla="*/ 8 w 8"/>
                  <a:gd name="T1" fmla="*/ 0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0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8" name="Freeform 622"/>
              <p:cNvSpPr>
                <a:spLocks/>
              </p:cNvSpPr>
              <p:nvPr/>
            </p:nvSpPr>
            <p:spPr bwMode="auto">
              <a:xfrm>
                <a:off x="4784" y="2264"/>
                <a:ext cx="1" cy="24"/>
              </a:xfrm>
              <a:custGeom>
                <a:avLst/>
                <a:gdLst>
                  <a:gd name="T0" fmla="*/ 0 w 1"/>
                  <a:gd name="T1" fmla="*/ 0 h 24"/>
                  <a:gd name="T2" fmla="*/ 0 w 1"/>
                  <a:gd name="T3" fmla="*/ 16 h 24"/>
                  <a:gd name="T4" fmla="*/ 0 w 1"/>
                  <a:gd name="T5" fmla="*/ 24 h 24"/>
                  <a:gd name="T6" fmla="*/ 0 w 1"/>
                  <a:gd name="T7" fmla="*/ 8 h 24"/>
                  <a:gd name="T8" fmla="*/ 0 w 1"/>
                  <a:gd name="T9" fmla="*/ 0 h 24"/>
                  <a:gd name="T10" fmla="*/ 0 w 1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24"/>
                  <a:gd name="T20" fmla="*/ 1 w 1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24">
                    <a:moveTo>
                      <a:pt x="0" y="0"/>
                    </a:moveTo>
                    <a:lnTo>
                      <a:pt x="0" y="16"/>
                    </a:lnTo>
                    <a:lnTo>
                      <a:pt x="0" y="24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9" name="Freeform 623"/>
              <p:cNvSpPr>
                <a:spLocks/>
              </p:cNvSpPr>
              <p:nvPr/>
            </p:nvSpPr>
            <p:spPr bwMode="auto">
              <a:xfrm>
                <a:off x="4776" y="2272"/>
                <a:ext cx="8" cy="16"/>
              </a:xfrm>
              <a:custGeom>
                <a:avLst/>
                <a:gdLst>
                  <a:gd name="T0" fmla="*/ 8 w 8"/>
                  <a:gd name="T1" fmla="*/ 0 h 16"/>
                  <a:gd name="T2" fmla="*/ 8 w 8"/>
                  <a:gd name="T3" fmla="*/ 8 h 16"/>
                  <a:gd name="T4" fmla="*/ 8 w 8"/>
                  <a:gd name="T5" fmla="*/ 16 h 16"/>
                  <a:gd name="T6" fmla="*/ 0 w 8"/>
                  <a:gd name="T7" fmla="*/ 0 h 16"/>
                  <a:gd name="T8" fmla="*/ 0 w 8"/>
                  <a:gd name="T9" fmla="*/ 0 h 16"/>
                  <a:gd name="T10" fmla="*/ 8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0"/>
                    </a:moveTo>
                    <a:lnTo>
                      <a:pt x="8" y="8"/>
                    </a:lnTo>
                    <a:lnTo>
                      <a:pt x="8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0" name="Freeform 624"/>
              <p:cNvSpPr>
                <a:spLocks/>
              </p:cNvSpPr>
              <p:nvPr/>
            </p:nvSpPr>
            <p:spPr bwMode="auto">
              <a:xfrm>
                <a:off x="4768" y="2272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0 h 16"/>
                  <a:gd name="T8" fmla="*/ 8 w 16"/>
                  <a:gd name="T9" fmla="*/ 0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1" name="Freeform 625"/>
              <p:cNvSpPr>
                <a:spLocks/>
              </p:cNvSpPr>
              <p:nvPr/>
            </p:nvSpPr>
            <p:spPr bwMode="auto">
              <a:xfrm>
                <a:off x="4768" y="2272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8 h 16"/>
                  <a:gd name="T8" fmla="*/ 0 w 16"/>
                  <a:gd name="T9" fmla="*/ 8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2" name="Freeform 626"/>
              <p:cNvSpPr>
                <a:spLocks/>
              </p:cNvSpPr>
              <p:nvPr/>
            </p:nvSpPr>
            <p:spPr bwMode="auto">
              <a:xfrm>
                <a:off x="4768" y="2280"/>
                <a:ext cx="16" cy="8"/>
              </a:xfrm>
              <a:custGeom>
                <a:avLst/>
                <a:gdLst>
                  <a:gd name="T0" fmla="*/ 0 w 16"/>
                  <a:gd name="T1" fmla="*/ 0 h 8"/>
                  <a:gd name="T2" fmla="*/ 16 w 16"/>
                  <a:gd name="T3" fmla="*/ 8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0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0"/>
                    </a:move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3" name="Freeform 627"/>
              <p:cNvSpPr>
                <a:spLocks/>
              </p:cNvSpPr>
              <p:nvPr/>
            </p:nvSpPr>
            <p:spPr bwMode="auto">
              <a:xfrm>
                <a:off x="4768" y="2288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16 w 16"/>
                  <a:gd name="T3" fmla="*/ 8 h 8"/>
                  <a:gd name="T4" fmla="*/ 16 w 16"/>
                  <a:gd name="T5" fmla="*/ 8 h 8"/>
                  <a:gd name="T6" fmla="*/ 0 w 16"/>
                  <a:gd name="T7" fmla="*/ 0 h 8"/>
                  <a:gd name="T8" fmla="*/ 0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16" y="8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4" name="Freeform 628"/>
              <p:cNvSpPr>
                <a:spLocks/>
              </p:cNvSpPr>
              <p:nvPr/>
            </p:nvSpPr>
            <p:spPr bwMode="auto">
              <a:xfrm>
                <a:off x="4760" y="2288"/>
                <a:ext cx="24" cy="16"/>
              </a:xfrm>
              <a:custGeom>
                <a:avLst/>
                <a:gdLst>
                  <a:gd name="T0" fmla="*/ 24 w 24"/>
                  <a:gd name="T1" fmla="*/ 8 h 16"/>
                  <a:gd name="T2" fmla="*/ 24 w 24"/>
                  <a:gd name="T3" fmla="*/ 8 h 16"/>
                  <a:gd name="T4" fmla="*/ 16 w 24"/>
                  <a:gd name="T5" fmla="*/ 16 h 16"/>
                  <a:gd name="T6" fmla="*/ 0 w 24"/>
                  <a:gd name="T7" fmla="*/ 8 h 16"/>
                  <a:gd name="T8" fmla="*/ 8 w 24"/>
                  <a:gd name="T9" fmla="*/ 0 h 16"/>
                  <a:gd name="T10" fmla="*/ 24 w 24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24" y="8"/>
                    </a:moveTo>
                    <a:lnTo>
                      <a:pt x="24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5" name="Freeform 629"/>
              <p:cNvSpPr>
                <a:spLocks/>
              </p:cNvSpPr>
              <p:nvPr/>
            </p:nvSpPr>
            <p:spPr bwMode="auto">
              <a:xfrm>
                <a:off x="4760" y="2296"/>
                <a:ext cx="16" cy="8"/>
              </a:xfrm>
              <a:custGeom>
                <a:avLst/>
                <a:gdLst>
                  <a:gd name="T0" fmla="*/ 0 w 16"/>
                  <a:gd name="T1" fmla="*/ 0 h 8"/>
                  <a:gd name="T2" fmla="*/ 16 w 16"/>
                  <a:gd name="T3" fmla="*/ 8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0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0"/>
                    </a:move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6" name="Freeform 630"/>
              <p:cNvSpPr>
                <a:spLocks/>
              </p:cNvSpPr>
              <p:nvPr/>
            </p:nvSpPr>
            <p:spPr bwMode="auto">
              <a:xfrm>
                <a:off x="4760" y="2304"/>
                <a:ext cx="16" cy="8"/>
              </a:xfrm>
              <a:custGeom>
                <a:avLst/>
                <a:gdLst>
                  <a:gd name="T0" fmla="*/ 0 w 16"/>
                  <a:gd name="T1" fmla="*/ 0 h 8"/>
                  <a:gd name="T2" fmla="*/ 16 w 16"/>
                  <a:gd name="T3" fmla="*/ 0 h 8"/>
                  <a:gd name="T4" fmla="*/ 16 w 16"/>
                  <a:gd name="T5" fmla="*/ 8 h 8"/>
                  <a:gd name="T6" fmla="*/ 0 w 16"/>
                  <a:gd name="T7" fmla="*/ 0 h 8"/>
                  <a:gd name="T8" fmla="*/ 0 w 16"/>
                  <a:gd name="T9" fmla="*/ 0 h 8"/>
                  <a:gd name="T10" fmla="*/ 0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7" name="Freeform 631"/>
              <p:cNvSpPr>
                <a:spLocks/>
              </p:cNvSpPr>
              <p:nvPr/>
            </p:nvSpPr>
            <p:spPr bwMode="auto">
              <a:xfrm>
                <a:off x="4760" y="2304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8 h 16"/>
                  <a:gd name="T8" fmla="*/ 0 w 16"/>
                  <a:gd name="T9" fmla="*/ 0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8" name="Freeform 632"/>
              <p:cNvSpPr>
                <a:spLocks/>
              </p:cNvSpPr>
              <p:nvPr/>
            </p:nvSpPr>
            <p:spPr bwMode="auto">
              <a:xfrm>
                <a:off x="4760" y="2312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8 h 16"/>
                  <a:gd name="T8" fmla="*/ 0 w 16"/>
                  <a:gd name="T9" fmla="*/ 0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9" name="Freeform 633"/>
              <p:cNvSpPr>
                <a:spLocks/>
              </p:cNvSpPr>
              <p:nvPr/>
            </p:nvSpPr>
            <p:spPr bwMode="auto">
              <a:xfrm>
                <a:off x="4760" y="2320"/>
                <a:ext cx="16" cy="8"/>
              </a:xfrm>
              <a:custGeom>
                <a:avLst/>
                <a:gdLst>
                  <a:gd name="T0" fmla="*/ 0 w 16"/>
                  <a:gd name="T1" fmla="*/ 0 h 8"/>
                  <a:gd name="T2" fmla="*/ 16 w 16"/>
                  <a:gd name="T3" fmla="*/ 0 h 8"/>
                  <a:gd name="T4" fmla="*/ 8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0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0"/>
                    </a:moveTo>
                    <a:lnTo>
                      <a:pt x="16" y="0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0" name="Freeform 634"/>
              <p:cNvSpPr>
                <a:spLocks/>
              </p:cNvSpPr>
              <p:nvPr/>
            </p:nvSpPr>
            <p:spPr bwMode="auto">
              <a:xfrm>
                <a:off x="4752" y="2328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16 w 16"/>
                  <a:gd name="T3" fmla="*/ 0 h 8"/>
                  <a:gd name="T4" fmla="*/ 16 w 16"/>
                  <a:gd name="T5" fmla="*/ 8 h 8"/>
                  <a:gd name="T6" fmla="*/ 0 w 16"/>
                  <a:gd name="T7" fmla="*/ 8 h 8"/>
                  <a:gd name="T8" fmla="*/ 8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1" name="Freeform 635"/>
              <p:cNvSpPr>
                <a:spLocks/>
              </p:cNvSpPr>
              <p:nvPr/>
            </p:nvSpPr>
            <p:spPr bwMode="auto">
              <a:xfrm>
                <a:off x="4752" y="2336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16 w 16"/>
                  <a:gd name="T3" fmla="*/ 0 h 8"/>
                  <a:gd name="T4" fmla="*/ 16 w 16"/>
                  <a:gd name="T5" fmla="*/ 8 h 8"/>
                  <a:gd name="T6" fmla="*/ 0 w 16"/>
                  <a:gd name="T7" fmla="*/ 0 h 8"/>
                  <a:gd name="T8" fmla="*/ 0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2" name="Freeform 636"/>
              <p:cNvSpPr>
                <a:spLocks/>
              </p:cNvSpPr>
              <p:nvPr/>
            </p:nvSpPr>
            <p:spPr bwMode="auto">
              <a:xfrm>
                <a:off x="4752" y="2336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8 h 16"/>
                  <a:gd name="T8" fmla="*/ 0 w 16"/>
                  <a:gd name="T9" fmla="*/ 8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3" name="Freeform 637"/>
              <p:cNvSpPr>
                <a:spLocks/>
              </p:cNvSpPr>
              <p:nvPr/>
            </p:nvSpPr>
            <p:spPr bwMode="auto">
              <a:xfrm>
                <a:off x="4752" y="2344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16 h 16"/>
                  <a:gd name="T8" fmla="*/ 0 w 16"/>
                  <a:gd name="T9" fmla="*/ 8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4" name="Freeform 638"/>
              <p:cNvSpPr>
                <a:spLocks/>
              </p:cNvSpPr>
              <p:nvPr/>
            </p:nvSpPr>
            <p:spPr bwMode="auto">
              <a:xfrm>
                <a:off x="4752" y="2360"/>
                <a:ext cx="16" cy="8"/>
              </a:xfrm>
              <a:custGeom>
                <a:avLst/>
                <a:gdLst>
                  <a:gd name="T0" fmla="*/ 0 w 16"/>
                  <a:gd name="T1" fmla="*/ 0 h 8"/>
                  <a:gd name="T2" fmla="*/ 16 w 16"/>
                  <a:gd name="T3" fmla="*/ 0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0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5" name="Freeform 639"/>
              <p:cNvSpPr>
                <a:spLocks/>
              </p:cNvSpPr>
              <p:nvPr/>
            </p:nvSpPr>
            <p:spPr bwMode="auto">
              <a:xfrm>
                <a:off x="4752" y="2368"/>
                <a:ext cx="16" cy="8"/>
              </a:xfrm>
              <a:custGeom>
                <a:avLst/>
                <a:gdLst>
                  <a:gd name="T0" fmla="*/ 0 w 16"/>
                  <a:gd name="T1" fmla="*/ 0 h 8"/>
                  <a:gd name="T2" fmla="*/ 16 w 16"/>
                  <a:gd name="T3" fmla="*/ 0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0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6" name="Freeform 640"/>
              <p:cNvSpPr>
                <a:spLocks/>
              </p:cNvSpPr>
              <p:nvPr/>
            </p:nvSpPr>
            <p:spPr bwMode="auto">
              <a:xfrm>
                <a:off x="4752" y="2376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16 w 16"/>
                  <a:gd name="T3" fmla="*/ 0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7" name="Freeform 641"/>
              <p:cNvSpPr>
                <a:spLocks/>
              </p:cNvSpPr>
              <p:nvPr/>
            </p:nvSpPr>
            <p:spPr bwMode="auto">
              <a:xfrm>
                <a:off x="4752" y="2384"/>
                <a:ext cx="16" cy="8"/>
              </a:xfrm>
              <a:custGeom>
                <a:avLst/>
                <a:gdLst>
                  <a:gd name="T0" fmla="*/ 0 w 16"/>
                  <a:gd name="T1" fmla="*/ 0 h 8"/>
                  <a:gd name="T2" fmla="*/ 16 w 16"/>
                  <a:gd name="T3" fmla="*/ 0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0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8" name="Freeform 642"/>
              <p:cNvSpPr>
                <a:spLocks/>
              </p:cNvSpPr>
              <p:nvPr/>
            </p:nvSpPr>
            <p:spPr bwMode="auto">
              <a:xfrm>
                <a:off x="4752" y="2392"/>
                <a:ext cx="16" cy="8"/>
              </a:xfrm>
              <a:custGeom>
                <a:avLst/>
                <a:gdLst>
                  <a:gd name="T0" fmla="*/ 0 w 16"/>
                  <a:gd name="T1" fmla="*/ 0 h 8"/>
                  <a:gd name="T2" fmla="*/ 16 w 16"/>
                  <a:gd name="T3" fmla="*/ 0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0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9" name="Freeform 643"/>
              <p:cNvSpPr>
                <a:spLocks/>
              </p:cNvSpPr>
              <p:nvPr/>
            </p:nvSpPr>
            <p:spPr bwMode="auto">
              <a:xfrm>
                <a:off x="4752" y="2400"/>
                <a:ext cx="16" cy="8"/>
              </a:xfrm>
              <a:custGeom>
                <a:avLst/>
                <a:gdLst>
                  <a:gd name="T0" fmla="*/ 0 w 16"/>
                  <a:gd name="T1" fmla="*/ 0 h 8"/>
                  <a:gd name="T2" fmla="*/ 16 w 16"/>
                  <a:gd name="T3" fmla="*/ 0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0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0" name="Freeform 644"/>
              <p:cNvSpPr>
                <a:spLocks/>
              </p:cNvSpPr>
              <p:nvPr/>
            </p:nvSpPr>
            <p:spPr bwMode="auto">
              <a:xfrm>
                <a:off x="4752" y="2408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16 w 16"/>
                  <a:gd name="T3" fmla="*/ 0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1" name="Freeform 645"/>
              <p:cNvSpPr>
                <a:spLocks/>
              </p:cNvSpPr>
              <p:nvPr/>
            </p:nvSpPr>
            <p:spPr bwMode="auto">
              <a:xfrm>
                <a:off x="4752" y="2416"/>
                <a:ext cx="24" cy="8"/>
              </a:xfrm>
              <a:custGeom>
                <a:avLst/>
                <a:gdLst>
                  <a:gd name="T0" fmla="*/ 16 w 24"/>
                  <a:gd name="T1" fmla="*/ 0 h 8"/>
                  <a:gd name="T2" fmla="*/ 16 w 24"/>
                  <a:gd name="T3" fmla="*/ 0 h 8"/>
                  <a:gd name="T4" fmla="*/ 24 w 24"/>
                  <a:gd name="T5" fmla="*/ 8 h 8"/>
                  <a:gd name="T6" fmla="*/ 8 w 24"/>
                  <a:gd name="T7" fmla="*/ 8 h 8"/>
                  <a:gd name="T8" fmla="*/ 0 w 24"/>
                  <a:gd name="T9" fmla="*/ 0 h 8"/>
                  <a:gd name="T10" fmla="*/ 16 w 24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8"/>
                  <a:gd name="T20" fmla="*/ 24 w 2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8">
                    <a:moveTo>
                      <a:pt x="16" y="0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2" name="Freeform 646"/>
              <p:cNvSpPr>
                <a:spLocks/>
              </p:cNvSpPr>
              <p:nvPr/>
            </p:nvSpPr>
            <p:spPr bwMode="auto">
              <a:xfrm>
                <a:off x="4760" y="2424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16 w 16"/>
                  <a:gd name="T3" fmla="*/ 0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3" name="Freeform 647"/>
              <p:cNvSpPr>
                <a:spLocks/>
              </p:cNvSpPr>
              <p:nvPr/>
            </p:nvSpPr>
            <p:spPr bwMode="auto">
              <a:xfrm>
                <a:off x="4760" y="2432"/>
                <a:ext cx="16" cy="8"/>
              </a:xfrm>
              <a:custGeom>
                <a:avLst/>
                <a:gdLst>
                  <a:gd name="T0" fmla="*/ 0 w 16"/>
                  <a:gd name="T1" fmla="*/ 0 h 8"/>
                  <a:gd name="T2" fmla="*/ 16 w 16"/>
                  <a:gd name="T3" fmla="*/ 0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0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4" name="Freeform 648"/>
              <p:cNvSpPr>
                <a:spLocks/>
              </p:cNvSpPr>
              <p:nvPr/>
            </p:nvSpPr>
            <p:spPr bwMode="auto">
              <a:xfrm>
                <a:off x="4760" y="2440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0 h 16"/>
                  <a:gd name="T4" fmla="*/ 16 w 16"/>
                  <a:gd name="T5" fmla="*/ 8 h 16"/>
                  <a:gd name="T6" fmla="*/ 0 w 16"/>
                  <a:gd name="T7" fmla="*/ 16 h 16"/>
                  <a:gd name="T8" fmla="*/ 0 w 16"/>
                  <a:gd name="T9" fmla="*/ 8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5" name="Freeform 649"/>
              <p:cNvSpPr>
                <a:spLocks/>
              </p:cNvSpPr>
              <p:nvPr/>
            </p:nvSpPr>
            <p:spPr bwMode="auto">
              <a:xfrm>
                <a:off x="4760" y="2448"/>
                <a:ext cx="24" cy="16"/>
              </a:xfrm>
              <a:custGeom>
                <a:avLst/>
                <a:gdLst>
                  <a:gd name="T0" fmla="*/ 0 w 24"/>
                  <a:gd name="T1" fmla="*/ 8 h 16"/>
                  <a:gd name="T2" fmla="*/ 16 w 24"/>
                  <a:gd name="T3" fmla="*/ 0 h 16"/>
                  <a:gd name="T4" fmla="*/ 24 w 24"/>
                  <a:gd name="T5" fmla="*/ 8 h 16"/>
                  <a:gd name="T6" fmla="*/ 8 w 24"/>
                  <a:gd name="T7" fmla="*/ 16 h 16"/>
                  <a:gd name="T8" fmla="*/ 0 w 24"/>
                  <a:gd name="T9" fmla="*/ 8 h 16"/>
                  <a:gd name="T10" fmla="*/ 0 w 24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0" y="8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6" name="Freeform 650"/>
              <p:cNvSpPr>
                <a:spLocks/>
              </p:cNvSpPr>
              <p:nvPr/>
            </p:nvSpPr>
            <p:spPr bwMode="auto">
              <a:xfrm>
                <a:off x="4768" y="2456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16 w 16"/>
                  <a:gd name="T3" fmla="*/ 0 h 16"/>
                  <a:gd name="T4" fmla="*/ 16 w 16"/>
                  <a:gd name="T5" fmla="*/ 8 h 16"/>
                  <a:gd name="T6" fmla="*/ 0 w 16"/>
                  <a:gd name="T7" fmla="*/ 16 h 16"/>
                  <a:gd name="T8" fmla="*/ 0 w 16"/>
                  <a:gd name="T9" fmla="*/ 8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7" name="Freeform 651"/>
              <p:cNvSpPr>
                <a:spLocks/>
              </p:cNvSpPr>
              <p:nvPr/>
            </p:nvSpPr>
            <p:spPr bwMode="auto">
              <a:xfrm>
                <a:off x="4768" y="2464"/>
                <a:ext cx="24" cy="16"/>
              </a:xfrm>
              <a:custGeom>
                <a:avLst/>
                <a:gdLst>
                  <a:gd name="T0" fmla="*/ 0 w 24"/>
                  <a:gd name="T1" fmla="*/ 8 h 16"/>
                  <a:gd name="T2" fmla="*/ 16 w 24"/>
                  <a:gd name="T3" fmla="*/ 0 h 16"/>
                  <a:gd name="T4" fmla="*/ 24 w 24"/>
                  <a:gd name="T5" fmla="*/ 8 h 16"/>
                  <a:gd name="T6" fmla="*/ 8 w 24"/>
                  <a:gd name="T7" fmla="*/ 16 h 16"/>
                  <a:gd name="T8" fmla="*/ 0 w 24"/>
                  <a:gd name="T9" fmla="*/ 8 h 16"/>
                  <a:gd name="T10" fmla="*/ 0 w 24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0" y="8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8" name="Freeform 652"/>
              <p:cNvSpPr>
                <a:spLocks/>
              </p:cNvSpPr>
              <p:nvPr/>
            </p:nvSpPr>
            <p:spPr bwMode="auto">
              <a:xfrm>
                <a:off x="4776" y="2472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16 w 16"/>
                  <a:gd name="T3" fmla="*/ 0 h 16"/>
                  <a:gd name="T4" fmla="*/ 16 w 16"/>
                  <a:gd name="T5" fmla="*/ 8 h 16"/>
                  <a:gd name="T6" fmla="*/ 8 w 16"/>
                  <a:gd name="T7" fmla="*/ 16 h 16"/>
                  <a:gd name="T8" fmla="*/ 0 w 16"/>
                  <a:gd name="T9" fmla="*/ 8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9" name="Freeform 653"/>
              <p:cNvSpPr>
                <a:spLocks/>
              </p:cNvSpPr>
              <p:nvPr/>
            </p:nvSpPr>
            <p:spPr bwMode="auto">
              <a:xfrm>
                <a:off x="4784" y="2480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8 w 16"/>
                  <a:gd name="T3" fmla="*/ 0 h 16"/>
                  <a:gd name="T4" fmla="*/ 16 w 16"/>
                  <a:gd name="T5" fmla="*/ 8 h 16"/>
                  <a:gd name="T6" fmla="*/ 0 w 16"/>
                  <a:gd name="T7" fmla="*/ 16 h 16"/>
                  <a:gd name="T8" fmla="*/ 0 w 16"/>
                  <a:gd name="T9" fmla="*/ 8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0" name="Freeform 654"/>
              <p:cNvSpPr>
                <a:spLocks/>
              </p:cNvSpPr>
              <p:nvPr/>
            </p:nvSpPr>
            <p:spPr bwMode="auto">
              <a:xfrm>
                <a:off x="4784" y="2488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16 w 16"/>
                  <a:gd name="T3" fmla="*/ 0 h 16"/>
                  <a:gd name="T4" fmla="*/ 16 w 16"/>
                  <a:gd name="T5" fmla="*/ 8 h 16"/>
                  <a:gd name="T6" fmla="*/ 8 w 16"/>
                  <a:gd name="T7" fmla="*/ 16 h 16"/>
                  <a:gd name="T8" fmla="*/ 0 w 16"/>
                  <a:gd name="T9" fmla="*/ 8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1" name="Freeform 655"/>
              <p:cNvSpPr>
                <a:spLocks/>
              </p:cNvSpPr>
              <p:nvPr/>
            </p:nvSpPr>
            <p:spPr bwMode="auto">
              <a:xfrm>
                <a:off x="4792" y="2496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8 w 16"/>
                  <a:gd name="T3" fmla="*/ 0 h 16"/>
                  <a:gd name="T4" fmla="*/ 16 w 16"/>
                  <a:gd name="T5" fmla="*/ 8 h 16"/>
                  <a:gd name="T6" fmla="*/ 0 w 16"/>
                  <a:gd name="T7" fmla="*/ 16 h 16"/>
                  <a:gd name="T8" fmla="*/ 0 w 16"/>
                  <a:gd name="T9" fmla="*/ 8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0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2" name="Freeform 656"/>
              <p:cNvSpPr>
                <a:spLocks/>
              </p:cNvSpPr>
              <p:nvPr/>
            </p:nvSpPr>
            <p:spPr bwMode="auto">
              <a:xfrm>
                <a:off x="4792" y="2504"/>
                <a:ext cx="24" cy="16"/>
              </a:xfrm>
              <a:custGeom>
                <a:avLst/>
                <a:gdLst>
                  <a:gd name="T0" fmla="*/ 0 w 24"/>
                  <a:gd name="T1" fmla="*/ 8 h 16"/>
                  <a:gd name="T2" fmla="*/ 16 w 24"/>
                  <a:gd name="T3" fmla="*/ 0 h 16"/>
                  <a:gd name="T4" fmla="*/ 24 w 24"/>
                  <a:gd name="T5" fmla="*/ 8 h 16"/>
                  <a:gd name="T6" fmla="*/ 8 w 24"/>
                  <a:gd name="T7" fmla="*/ 16 h 16"/>
                  <a:gd name="T8" fmla="*/ 0 w 24"/>
                  <a:gd name="T9" fmla="*/ 8 h 16"/>
                  <a:gd name="T10" fmla="*/ 0 w 24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0" y="8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3" name="Freeform 657"/>
              <p:cNvSpPr>
                <a:spLocks/>
              </p:cNvSpPr>
              <p:nvPr/>
            </p:nvSpPr>
            <p:spPr bwMode="auto">
              <a:xfrm>
                <a:off x="4800" y="2512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16 w 16"/>
                  <a:gd name="T3" fmla="*/ 0 h 16"/>
                  <a:gd name="T4" fmla="*/ 16 w 16"/>
                  <a:gd name="T5" fmla="*/ 8 h 16"/>
                  <a:gd name="T6" fmla="*/ 8 w 16"/>
                  <a:gd name="T7" fmla="*/ 16 h 16"/>
                  <a:gd name="T8" fmla="*/ 0 w 16"/>
                  <a:gd name="T9" fmla="*/ 8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4" name="Freeform 658"/>
              <p:cNvSpPr>
                <a:spLocks/>
              </p:cNvSpPr>
              <p:nvPr/>
            </p:nvSpPr>
            <p:spPr bwMode="auto">
              <a:xfrm>
                <a:off x="4808" y="2520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8 w 16"/>
                  <a:gd name="T3" fmla="*/ 0 h 16"/>
                  <a:gd name="T4" fmla="*/ 16 w 16"/>
                  <a:gd name="T5" fmla="*/ 0 h 16"/>
                  <a:gd name="T6" fmla="*/ 8 w 16"/>
                  <a:gd name="T7" fmla="*/ 16 h 16"/>
                  <a:gd name="T8" fmla="*/ 0 w 16"/>
                  <a:gd name="T9" fmla="*/ 8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8" y="0"/>
                    </a:lnTo>
                    <a:lnTo>
                      <a:pt x="16" y="0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5" name="Freeform 659"/>
              <p:cNvSpPr>
                <a:spLocks/>
              </p:cNvSpPr>
              <p:nvPr/>
            </p:nvSpPr>
            <p:spPr bwMode="auto">
              <a:xfrm>
                <a:off x="4816" y="2520"/>
                <a:ext cx="16" cy="24"/>
              </a:xfrm>
              <a:custGeom>
                <a:avLst/>
                <a:gdLst>
                  <a:gd name="T0" fmla="*/ 0 w 16"/>
                  <a:gd name="T1" fmla="*/ 16 h 24"/>
                  <a:gd name="T2" fmla="*/ 8 w 16"/>
                  <a:gd name="T3" fmla="*/ 0 h 24"/>
                  <a:gd name="T4" fmla="*/ 16 w 16"/>
                  <a:gd name="T5" fmla="*/ 8 h 24"/>
                  <a:gd name="T6" fmla="*/ 0 w 16"/>
                  <a:gd name="T7" fmla="*/ 24 h 24"/>
                  <a:gd name="T8" fmla="*/ 0 w 16"/>
                  <a:gd name="T9" fmla="*/ 16 h 24"/>
                  <a:gd name="T10" fmla="*/ 0 w 16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16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0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6" name="Freeform 660"/>
              <p:cNvSpPr>
                <a:spLocks/>
              </p:cNvSpPr>
              <p:nvPr/>
            </p:nvSpPr>
            <p:spPr bwMode="auto">
              <a:xfrm>
                <a:off x="4816" y="2528"/>
                <a:ext cx="24" cy="24"/>
              </a:xfrm>
              <a:custGeom>
                <a:avLst/>
                <a:gdLst>
                  <a:gd name="T0" fmla="*/ 0 w 24"/>
                  <a:gd name="T1" fmla="*/ 16 h 24"/>
                  <a:gd name="T2" fmla="*/ 16 w 24"/>
                  <a:gd name="T3" fmla="*/ 0 h 24"/>
                  <a:gd name="T4" fmla="*/ 24 w 24"/>
                  <a:gd name="T5" fmla="*/ 8 h 24"/>
                  <a:gd name="T6" fmla="*/ 8 w 24"/>
                  <a:gd name="T7" fmla="*/ 24 h 24"/>
                  <a:gd name="T8" fmla="*/ 8 w 24"/>
                  <a:gd name="T9" fmla="*/ 16 h 24"/>
                  <a:gd name="T10" fmla="*/ 0 w 24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6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8" y="24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7" name="Freeform 661"/>
              <p:cNvSpPr>
                <a:spLocks/>
              </p:cNvSpPr>
              <p:nvPr/>
            </p:nvSpPr>
            <p:spPr bwMode="auto">
              <a:xfrm>
                <a:off x="4824" y="2536"/>
                <a:ext cx="24" cy="16"/>
              </a:xfrm>
              <a:custGeom>
                <a:avLst/>
                <a:gdLst>
                  <a:gd name="T0" fmla="*/ 0 w 24"/>
                  <a:gd name="T1" fmla="*/ 16 h 16"/>
                  <a:gd name="T2" fmla="*/ 16 w 24"/>
                  <a:gd name="T3" fmla="*/ 0 h 16"/>
                  <a:gd name="T4" fmla="*/ 24 w 24"/>
                  <a:gd name="T5" fmla="*/ 8 h 16"/>
                  <a:gd name="T6" fmla="*/ 16 w 24"/>
                  <a:gd name="T7" fmla="*/ 16 h 16"/>
                  <a:gd name="T8" fmla="*/ 8 w 24"/>
                  <a:gd name="T9" fmla="*/ 16 h 16"/>
                  <a:gd name="T10" fmla="*/ 0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0" y="16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16" y="16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8" name="Freeform 662"/>
              <p:cNvSpPr>
                <a:spLocks/>
              </p:cNvSpPr>
              <p:nvPr/>
            </p:nvSpPr>
            <p:spPr bwMode="auto">
              <a:xfrm>
                <a:off x="4840" y="2544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8 w 16"/>
                  <a:gd name="T3" fmla="*/ 0 h 16"/>
                  <a:gd name="T4" fmla="*/ 16 w 16"/>
                  <a:gd name="T5" fmla="*/ 0 h 16"/>
                  <a:gd name="T6" fmla="*/ 8 w 16"/>
                  <a:gd name="T7" fmla="*/ 16 h 16"/>
                  <a:gd name="T8" fmla="*/ 0 w 16"/>
                  <a:gd name="T9" fmla="*/ 8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8" y="0"/>
                    </a:lnTo>
                    <a:lnTo>
                      <a:pt x="16" y="0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9" name="Freeform 663"/>
              <p:cNvSpPr>
                <a:spLocks/>
              </p:cNvSpPr>
              <p:nvPr/>
            </p:nvSpPr>
            <p:spPr bwMode="auto">
              <a:xfrm>
                <a:off x="4848" y="2544"/>
                <a:ext cx="16" cy="24"/>
              </a:xfrm>
              <a:custGeom>
                <a:avLst/>
                <a:gdLst>
                  <a:gd name="T0" fmla="*/ 8 w 16"/>
                  <a:gd name="T1" fmla="*/ 0 h 24"/>
                  <a:gd name="T2" fmla="*/ 8 w 16"/>
                  <a:gd name="T3" fmla="*/ 0 h 24"/>
                  <a:gd name="T4" fmla="*/ 16 w 16"/>
                  <a:gd name="T5" fmla="*/ 8 h 24"/>
                  <a:gd name="T6" fmla="*/ 8 w 16"/>
                  <a:gd name="T7" fmla="*/ 24 h 24"/>
                  <a:gd name="T8" fmla="*/ 0 w 16"/>
                  <a:gd name="T9" fmla="*/ 16 h 24"/>
                  <a:gd name="T10" fmla="*/ 8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0" name="Freeform 664"/>
              <p:cNvSpPr>
                <a:spLocks/>
              </p:cNvSpPr>
              <p:nvPr/>
            </p:nvSpPr>
            <p:spPr bwMode="auto">
              <a:xfrm>
                <a:off x="4856" y="2552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8 w 16"/>
                  <a:gd name="T3" fmla="*/ 0 h 16"/>
                  <a:gd name="T4" fmla="*/ 16 w 16"/>
                  <a:gd name="T5" fmla="*/ 8 h 16"/>
                  <a:gd name="T6" fmla="*/ 8 w 16"/>
                  <a:gd name="T7" fmla="*/ 16 h 16"/>
                  <a:gd name="T8" fmla="*/ 0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1" name="Freeform 665"/>
              <p:cNvSpPr>
                <a:spLocks/>
              </p:cNvSpPr>
              <p:nvPr/>
            </p:nvSpPr>
            <p:spPr bwMode="auto">
              <a:xfrm>
                <a:off x="4864" y="2560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8 w 16"/>
                  <a:gd name="T3" fmla="*/ 0 h 16"/>
                  <a:gd name="T4" fmla="*/ 16 w 16"/>
                  <a:gd name="T5" fmla="*/ 0 h 16"/>
                  <a:gd name="T6" fmla="*/ 8 w 16"/>
                  <a:gd name="T7" fmla="*/ 16 h 16"/>
                  <a:gd name="T8" fmla="*/ 0 w 16"/>
                  <a:gd name="T9" fmla="*/ 16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8" y="0"/>
                    </a:lnTo>
                    <a:lnTo>
                      <a:pt x="16" y="0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2" name="Freeform 666"/>
              <p:cNvSpPr>
                <a:spLocks/>
              </p:cNvSpPr>
              <p:nvPr/>
            </p:nvSpPr>
            <p:spPr bwMode="auto">
              <a:xfrm>
                <a:off x="4872" y="2560"/>
                <a:ext cx="16" cy="24"/>
              </a:xfrm>
              <a:custGeom>
                <a:avLst/>
                <a:gdLst>
                  <a:gd name="T0" fmla="*/ 0 w 16"/>
                  <a:gd name="T1" fmla="*/ 16 h 24"/>
                  <a:gd name="T2" fmla="*/ 8 w 16"/>
                  <a:gd name="T3" fmla="*/ 0 h 24"/>
                  <a:gd name="T4" fmla="*/ 16 w 16"/>
                  <a:gd name="T5" fmla="*/ 8 h 24"/>
                  <a:gd name="T6" fmla="*/ 16 w 16"/>
                  <a:gd name="T7" fmla="*/ 24 h 24"/>
                  <a:gd name="T8" fmla="*/ 0 w 16"/>
                  <a:gd name="T9" fmla="*/ 16 h 24"/>
                  <a:gd name="T10" fmla="*/ 0 w 16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16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16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3" name="Freeform 667"/>
              <p:cNvSpPr>
                <a:spLocks/>
              </p:cNvSpPr>
              <p:nvPr/>
            </p:nvSpPr>
            <p:spPr bwMode="auto">
              <a:xfrm>
                <a:off x="4888" y="2568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0 h 16"/>
                  <a:gd name="T4" fmla="*/ 16 w 16"/>
                  <a:gd name="T5" fmla="*/ 0 h 16"/>
                  <a:gd name="T6" fmla="*/ 8 w 16"/>
                  <a:gd name="T7" fmla="*/ 16 h 16"/>
                  <a:gd name="T8" fmla="*/ 0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4" name="Freeform 668"/>
              <p:cNvSpPr>
                <a:spLocks/>
              </p:cNvSpPr>
              <p:nvPr/>
            </p:nvSpPr>
            <p:spPr bwMode="auto">
              <a:xfrm>
                <a:off x="4896" y="2568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8 w 16"/>
                  <a:gd name="T3" fmla="*/ 0 h 16"/>
                  <a:gd name="T4" fmla="*/ 16 w 16"/>
                  <a:gd name="T5" fmla="*/ 8 h 16"/>
                  <a:gd name="T6" fmla="*/ 16 w 16"/>
                  <a:gd name="T7" fmla="*/ 16 h 16"/>
                  <a:gd name="T8" fmla="*/ 0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5" name="Freeform 669"/>
              <p:cNvSpPr>
                <a:spLocks/>
              </p:cNvSpPr>
              <p:nvPr/>
            </p:nvSpPr>
            <p:spPr bwMode="auto">
              <a:xfrm>
                <a:off x="4904" y="2576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8 w 16"/>
                  <a:gd name="T3" fmla="*/ 0 h 16"/>
                  <a:gd name="T4" fmla="*/ 16 w 16"/>
                  <a:gd name="T5" fmla="*/ 0 h 16"/>
                  <a:gd name="T6" fmla="*/ 16 w 16"/>
                  <a:gd name="T7" fmla="*/ 16 h 16"/>
                  <a:gd name="T8" fmla="*/ 0 w 16"/>
                  <a:gd name="T9" fmla="*/ 8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8" y="0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6" name="Freeform 670"/>
              <p:cNvSpPr>
                <a:spLocks/>
              </p:cNvSpPr>
              <p:nvPr/>
            </p:nvSpPr>
            <p:spPr bwMode="auto">
              <a:xfrm>
                <a:off x="4920" y="2576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8 w 16"/>
                  <a:gd name="T3" fmla="*/ 0 h 16"/>
                  <a:gd name="T4" fmla="*/ 16 w 16"/>
                  <a:gd name="T5" fmla="*/ 8 h 16"/>
                  <a:gd name="T6" fmla="*/ 8 w 16"/>
                  <a:gd name="T7" fmla="*/ 16 h 16"/>
                  <a:gd name="T8" fmla="*/ 0 w 16"/>
                  <a:gd name="T9" fmla="*/ 16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7" name="Freeform 671"/>
              <p:cNvSpPr>
                <a:spLocks/>
              </p:cNvSpPr>
              <p:nvPr/>
            </p:nvSpPr>
            <p:spPr bwMode="auto">
              <a:xfrm>
                <a:off x="4928" y="2584"/>
                <a:ext cx="8" cy="16"/>
              </a:xfrm>
              <a:custGeom>
                <a:avLst/>
                <a:gdLst>
                  <a:gd name="T0" fmla="*/ 0 w 8"/>
                  <a:gd name="T1" fmla="*/ 8 h 16"/>
                  <a:gd name="T2" fmla="*/ 8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8 h 16"/>
                  <a:gd name="T10" fmla="*/ 0 w 8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8"/>
                    </a:moveTo>
                    <a:lnTo>
                      <a:pt x="8" y="0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8" name="Freeform 672"/>
              <p:cNvSpPr>
                <a:spLocks/>
              </p:cNvSpPr>
              <p:nvPr/>
            </p:nvSpPr>
            <p:spPr bwMode="auto">
              <a:xfrm>
                <a:off x="4936" y="2584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9" name="Freeform 673"/>
              <p:cNvSpPr>
                <a:spLocks/>
              </p:cNvSpPr>
              <p:nvPr/>
            </p:nvSpPr>
            <p:spPr bwMode="auto">
              <a:xfrm>
                <a:off x="4944" y="2584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0" name="Freeform 674"/>
              <p:cNvSpPr>
                <a:spLocks/>
              </p:cNvSpPr>
              <p:nvPr/>
            </p:nvSpPr>
            <p:spPr bwMode="auto">
              <a:xfrm>
                <a:off x="4952" y="2584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1" name="Freeform 675"/>
              <p:cNvSpPr>
                <a:spLocks/>
              </p:cNvSpPr>
              <p:nvPr/>
            </p:nvSpPr>
            <p:spPr bwMode="auto">
              <a:xfrm>
                <a:off x="4960" y="2584"/>
                <a:ext cx="8" cy="16"/>
              </a:xfrm>
              <a:custGeom>
                <a:avLst/>
                <a:gdLst>
                  <a:gd name="T0" fmla="*/ 0 w 8"/>
                  <a:gd name="T1" fmla="*/ 0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2" name="Freeform 676"/>
              <p:cNvSpPr>
                <a:spLocks/>
              </p:cNvSpPr>
              <p:nvPr/>
            </p:nvSpPr>
            <p:spPr bwMode="auto">
              <a:xfrm>
                <a:off x="4968" y="2584"/>
                <a:ext cx="8" cy="24"/>
              </a:xfrm>
              <a:custGeom>
                <a:avLst/>
                <a:gdLst>
                  <a:gd name="T0" fmla="*/ 0 w 8"/>
                  <a:gd name="T1" fmla="*/ 0 h 24"/>
                  <a:gd name="T2" fmla="*/ 0 w 8"/>
                  <a:gd name="T3" fmla="*/ 8 h 24"/>
                  <a:gd name="T4" fmla="*/ 8 w 8"/>
                  <a:gd name="T5" fmla="*/ 8 h 24"/>
                  <a:gd name="T6" fmla="*/ 0 w 8"/>
                  <a:gd name="T7" fmla="*/ 24 h 24"/>
                  <a:gd name="T8" fmla="*/ 0 w 8"/>
                  <a:gd name="T9" fmla="*/ 16 h 24"/>
                  <a:gd name="T10" fmla="*/ 0 w 8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24"/>
                  <a:gd name="T20" fmla="*/ 8 w 8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24">
                    <a:moveTo>
                      <a:pt x="0" y="0"/>
                    </a:moveTo>
                    <a:lnTo>
                      <a:pt x="0" y="8"/>
                    </a:lnTo>
                    <a:lnTo>
                      <a:pt x="8" y="8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3" name="Freeform 677"/>
              <p:cNvSpPr>
                <a:spLocks/>
              </p:cNvSpPr>
              <p:nvPr/>
            </p:nvSpPr>
            <p:spPr bwMode="auto">
              <a:xfrm>
                <a:off x="4968" y="2592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8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4" name="Freeform 678"/>
              <p:cNvSpPr>
                <a:spLocks/>
              </p:cNvSpPr>
              <p:nvPr/>
            </p:nvSpPr>
            <p:spPr bwMode="auto">
              <a:xfrm>
                <a:off x="4976" y="2592"/>
                <a:ext cx="1" cy="16"/>
              </a:xfrm>
              <a:custGeom>
                <a:avLst/>
                <a:gdLst>
                  <a:gd name="T0" fmla="*/ 0 w 1"/>
                  <a:gd name="T1" fmla="*/ 16 h 16"/>
                  <a:gd name="T2" fmla="*/ 0 w 1"/>
                  <a:gd name="T3" fmla="*/ 0 h 16"/>
                  <a:gd name="T4" fmla="*/ 0 w 1"/>
                  <a:gd name="T5" fmla="*/ 0 h 16"/>
                  <a:gd name="T6" fmla="*/ 0 w 1"/>
                  <a:gd name="T7" fmla="*/ 16 h 16"/>
                  <a:gd name="T8" fmla="*/ 0 w 1"/>
                  <a:gd name="T9" fmla="*/ 16 h 16"/>
                  <a:gd name="T10" fmla="*/ 0 w 1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6"/>
                  <a:gd name="T20" fmla="*/ 1 w 1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6">
                    <a:moveTo>
                      <a:pt x="0" y="16"/>
                    </a:moveTo>
                    <a:lnTo>
                      <a:pt x="0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5" name="Freeform 679"/>
              <p:cNvSpPr>
                <a:spLocks/>
              </p:cNvSpPr>
              <p:nvPr/>
            </p:nvSpPr>
            <p:spPr bwMode="auto">
              <a:xfrm>
                <a:off x="4976" y="2592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6" name="Freeform 680"/>
              <p:cNvSpPr>
                <a:spLocks/>
              </p:cNvSpPr>
              <p:nvPr/>
            </p:nvSpPr>
            <p:spPr bwMode="auto">
              <a:xfrm>
                <a:off x="4984" y="2592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7" name="Freeform 681"/>
              <p:cNvSpPr>
                <a:spLocks/>
              </p:cNvSpPr>
              <p:nvPr/>
            </p:nvSpPr>
            <p:spPr bwMode="auto">
              <a:xfrm>
                <a:off x="4992" y="2592"/>
                <a:ext cx="1" cy="16"/>
              </a:xfrm>
              <a:custGeom>
                <a:avLst/>
                <a:gdLst>
                  <a:gd name="T0" fmla="*/ 0 w 1"/>
                  <a:gd name="T1" fmla="*/ 16 h 16"/>
                  <a:gd name="T2" fmla="*/ 0 w 1"/>
                  <a:gd name="T3" fmla="*/ 0 h 16"/>
                  <a:gd name="T4" fmla="*/ 0 w 1"/>
                  <a:gd name="T5" fmla="*/ 0 h 16"/>
                  <a:gd name="T6" fmla="*/ 0 w 1"/>
                  <a:gd name="T7" fmla="*/ 16 h 16"/>
                  <a:gd name="T8" fmla="*/ 0 w 1"/>
                  <a:gd name="T9" fmla="*/ 16 h 16"/>
                  <a:gd name="T10" fmla="*/ 0 w 1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6"/>
                  <a:gd name="T20" fmla="*/ 1 w 1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6">
                    <a:moveTo>
                      <a:pt x="0" y="16"/>
                    </a:moveTo>
                    <a:lnTo>
                      <a:pt x="0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8" name="Freeform 682"/>
              <p:cNvSpPr>
                <a:spLocks/>
              </p:cNvSpPr>
              <p:nvPr/>
            </p:nvSpPr>
            <p:spPr bwMode="auto">
              <a:xfrm>
                <a:off x="4992" y="2592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0 h 16"/>
                  <a:gd name="T4" fmla="*/ 0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9" name="Freeform 683"/>
              <p:cNvSpPr>
                <a:spLocks/>
              </p:cNvSpPr>
              <p:nvPr/>
            </p:nvSpPr>
            <p:spPr bwMode="auto">
              <a:xfrm>
                <a:off x="4992" y="2592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0 w 16"/>
                  <a:gd name="T3" fmla="*/ 0 h 16"/>
                  <a:gd name="T4" fmla="*/ 8 w 16"/>
                  <a:gd name="T5" fmla="*/ 0 h 16"/>
                  <a:gd name="T6" fmla="*/ 16 w 16"/>
                  <a:gd name="T7" fmla="*/ 8 h 16"/>
                  <a:gd name="T8" fmla="*/ 8 w 16"/>
                  <a:gd name="T9" fmla="*/ 16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" name="Freeform 684"/>
              <p:cNvSpPr>
                <a:spLocks/>
              </p:cNvSpPr>
              <p:nvPr/>
            </p:nvSpPr>
            <p:spPr bwMode="auto">
              <a:xfrm>
                <a:off x="4992" y="2584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0 w 16"/>
                  <a:gd name="T3" fmla="*/ 8 h 16"/>
                  <a:gd name="T4" fmla="*/ 8 w 16"/>
                  <a:gd name="T5" fmla="*/ 0 h 16"/>
                  <a:gd name="T6" fmla="*/ 16 w 16"/>
                  <a:gd name="T7" fmla="*/ 16 h 16"/>
                  <a:gd name="T8" fmla="*/ 16 w 16"/>
                  <a:gd name="T9" fmla="*/ 16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" name="Freeform 685"/>
              <p:cNvSpPr>
                <a:spLocks/>
              </p:cNvSpPr>
              <p:nvPr/>
            </p:nvSpPr>
            <p:spPr bwMode="auto">
              <a:xfrm>
                <a:off x="4992" y="2592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0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0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" name="Freeform 686"/>
              <p:cNvSpPr>
                <a:spLocks/>
              </p:cNvSpPr>
              <p:nvPr/>
            </p:nvSpPr>
            <p:spPr bwMode="auto">
              <a:xfrm>
                <a:off x="4992" y="2592"/>
                <a:ext cx="16" cy="1"/>
              </a:xfrm>
              <a:custGeom>
                <a:avLst/>
                <a:gdLst>
                  <a:gd name="T0" fmla="*/ 16 w 16"/>
                  <a:gd name="T1" fmla="*/ 0 h 1"/>
                  <a:gd name="T2" fmla="*/ 0 w 16"/>
                  <a:gd name="T3" fmla="*/ 0 h 1"/>
                  <a:gd name="T4" fmla="*/ 0 w 16"/>
                  <a:gd name="T5" fmla="*/ 0 h 1"/>
                  <a:gd name="T6" fmla="*/ 16 w 16"/>
                  <a:gd name="T7" fmla="*/ 0 h 1"/>
                  <a:gd name="T8" fmla="*/ 16 w 16"/>
                  <a:gd name="T9" fmla="*/ 0 h 1"/>
                  <a:gd name="T10" fmla="*/ 16 w 16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"/>
                  <a:gd name="T20" fmla="*/ 16 w 16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">
                    <a:moveTo>
                      <a:pt x="16" y="0"/>
                    </a:move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" name="Freeform 687"/>
              <p:cNvSpPr>
                <a:spLocks/>
              </p:cNvSpPr>
              <p:nvPr/>
            </p:nvSpPr>
            <p:spPr bwMode="auto">
              <a:xfrm>
                <a:off x="4992" y="2584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" name="Freeform 688"/>
              <p:cNvSpPr>
                <a:spLocks/>
              </p:cNvSpPr>
              <p:nvPr/>
            </p:nvSpPr>
            <p:spPr bwMode="auto">
              <a:xfrm>
                <a:off x="4992" y="2576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" name="Freeform 689"/>
              <p:cNvSpPr>
                <a:spLocks/>
              </p:cNvSpPr>
              <p:nvPr/>
            </p:nvSpPr>
            <p:spPr bwMode="auto">
              <a:xfrm>
                <a:off x="4992" y="2576"/>
                <a:ext cx="16" cy="1"/>
              </a:xfrm>
              <a:custGeom>
                <a:avLst/>
                <a:gdLst>
                  <a:gd name="T0" fmla="*/ 16 w 16"/>
                  <a:gd name="T1" fmla="*/ 0 h 1"/>
                  <a:gd name="T2" fmla="*/ 0 w 16"/>
                  <a:gd name="T3" fmla="*/ 0 h 1"/>
                  <a:gd name="T4" fmla="*/ 0 w 16"/>
                  <a:gd name="T5" fmla="*/ 0 h 1"/>
                  <a:gd name="T6" fmla="*/ 16 w 16"/>
                  <a:gd name="T7" fmla="*/ 0 h 1"/>
                  <a:gd name="T8" fmla="*/ 16 w 16"/>
                  <a:gd name="T9" fmla="*/ 0 h 1"/>
                  <a:gd name="T10" fmla="*/ 16 w 16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"/>
                  <a:gd name="T20" fmla="*/ 16 w 16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">
                    <a:moveTo>
                      <a:pt x="16" y="0"/>
                    </a:move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6" name="Freeform 690"/>
              <p:cNvSpPr>
                <a:spLocks/>
              </p:cNvSpPr>
              <p:nvPr/>
            </p:nvSpPr>
            <p:spPr bwMode="auto">
              <a:xfrm>
                <a:off x="4992" y="2568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7" name="Freeform 691"/>
              <p:cNvSpPr>
                <a:spLocks/>
              </p:cNvSpPr>
              <p:nvPr/>
            </p:nvSpPr>
            <p:spPr bwMode="auto">
              <a:xfrm>
                <a:off x="4992" y="2560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0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8" name="Freeform 692"/>
              <p:cNvSpPr>
                <a:spLocks/>
              </p:cNvSpPr>
              <p:nvPr/>
            </p:nvSpPr>
            <p:spPr bwMode="auto">
              <a:xfrm>
                <a:off x="4992" y="2560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0 w 16"/>
                  <a:gd name="T3" fmla="*/ 8 h 8"/>
                  <a:gd name="T4" fmla="*/ 0 w 16"/>
                  <a:gd name="T5" fmla="*/ 8 h 8"/>
                  <a:gd name="T6" fmla="*/ 8 w 16"/>
                  <a:gd name="T7" fmla="*/ 0 h 8"/>
                  <a:gd name="T8" fmla="*/ 16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9" name="Freeform 693"/>
              <p:cNvSpPr>
                <a:spLocks/>
              </p:cNvSpPr>
              <p:nvPr/>
            </p:nvSpPr>
            <p:spPr bwMode="auto">
              <a:xfrm>
                <a:off x="4984" y="2552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8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0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0" name="Freeform 694"/>
              <p:cNvSpPr>
                <a:spLocks/>
              </p:cNvSpPr>
              <p:nvPr/>
            </p:nvSpPr>
            <p:spPr bwMode="auto">
              <a:xfrm>
                <a:off x="4984" y="2544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16 h 16"/>
                  <a:gd name="T4" fmla="*/ 0 w 16"/>
                  <a:gd name="T5" fmla="*/ 16 h 16"/>
                  <a:gd name="T6" fmla="*/ 8 w 16"/>
                  <a:gd name="T7" fmla="*/ 0 h 16"/>
                  <a:gd name="T8" fmla="*/ 16 w 16"/>
                  <a:gd name="T9" fmla="*/ 8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1" name="Freeform 695"/>
              <p:cNvSpPr>
                <a:spLocks/>
              </p:cNvSpPr>
              <p:nvPr/>
            </p:nvSpPr>
            <p:spPr bwMode="auto">
              <a:xfrm>
                <a:off x="4976" y="2544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0 w 16"/>
                  <a:gd name="T3" fmla="*/ 8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0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0" y="8"/>
                    </a:lnTo>
                    <a:lnTo>
                      <a:pt x="16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2" name="Freeform 696"/>
              <p:cNvSpPr>
                <a:spLocks/>
              </p:cNvSpPr>
              <p:nvPr/>
            </p:nvSpPr>
            <p:spPr bwMode="auto">
              <a:xfrm>
                <a:off x="4968" y="2536"/>
                <a:ext cx="24" cy="16"/>
              </a:xfrm>
              <a:custGeom>
                <a:avLst/>
                <a:gdLst>
                  <a:gd name="T0" fmla="*/ 24 w 24"/>
                  <a:gd name="T1" fmla="*/ 8 h 16"/>
                  <a:gd name="T2" fmla="*/ 8 w 24"/>
                  <a:gd name="T3" fmla="*/ 16 h 16"/>
                  <a:gd name="T4" fmla="*/ 0 w 24"/>
                  <a:gd name="T5" fmla="*/ 8 h 16"/>
                  <a:gd name="T6" fmla="*/ 16 w 24"/>
                  <a:gd name="T7" fmla="*/ 0 h 16"/>
                  <a:gd name="T8" fmla="*/ 24 w 24"/>
                  <a:gd name="T9" fmla="*/ 8 h 16"/>
                  <a:gd name="T10" fmla="*/ 24 w 24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24" y="8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3" name="Freeform 697"/>
              <p:cNvSpPr>
                <a:spLocks/>
              </p:cNvSpPr>
              <p:nvPr/>
            </p:nvSpPr>
            <p:spPr bwMode="auto">
              <a:xfrm>
                <a:off x="4960" y="2520"/>
                <a:ext cx="24" cy="24"/>
              </a:xfrm>
              <a:custGeom>
                <a:avLst/>
                <a:gdLst>
                  <a:gd name="T0" fmla="*/ 24 w 24"/>
                  <a:gd name="T1" fmla="*/ 16 h 24"/>
                  <a:gd name="T2" fmla="*/ 8 w 24"/>
                  <a:gd name="T3" fmla="*/ 24 h 24"/>
                  <a:gd name="T4" fmla="*/ 0 w 24"/>
                  <a:gd name="T5" fmla="*/ 16 h 24"/>
                  <a:gd name="T6" fmla="*/ 16 w 24"/>
                  <a:gd name="T7" fmla="*/ 0 h 24"/>
                  <a:gd name="T8" fmla="*/ 24 w 24"/>
                  <a:gd name="T9" fmla="*/ 16 h 24"/>
                  <a:gd name="T10" fmla="*/ 24 w 24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6"/>
                    </a:moveTo>
                    <a:lnTo>
                      <a:pt x="8" y="24"/>
                    </a:lnTo>
                    <a:lnTo>
                      <a:pt x="0" y="16"/>
                    </a:lnTo>
                    <a:lnTo>
                      <a:pt x="16" y="0"/>
                    </a:lnTo>
                    <a:lnTo>
                      <a:pt x="24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4" name="Freeform 698"/>
              <p:cNvSpPr>
                <a:spLocks/>
              </p:cNvSpPr>
              <p:nvPr/>
            </p:nvSpPr>
            <p:spPr bwMode="auto">
              <a:xfrm>
                <a:off x="4952" y="2512"/>
                <a:ext cx="24" cy="24"/>
              </a:xfrm>
              <a:custGeom>
                <a:avLst/>
                <a:gdLst>
                  <a:gd name="T0" fmla="*/ 24 w 24"/>
                  <a:gd name="T1" fmla="*/ 8 h 24"/>
                  <a:gd name="T2" fmla="*/ 16 w 24"/>
                  <a:gd name="T3" fmla="*/ 24 h 24"/>
                  <a:gd name="T4" fmla="*/ 0 w 24"/>
                  <a:gd name="T5" fmla="*/ 16 h 24"/>
                  <a:gd name="T6" fmla="*/ 16 w 24"/>
                  <a:gd name="T7" fmla="*/ 0 h 24"/>
                  <a:gd name="T8" fmla="*/ 24 w 24"/>
                  <a:gd name="T9" fmla="*/ 8 h 24"/>
                  <a:gd name="T10" fmla="*/ 24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8"/>
                    </a:moveTo>
                    <a:lnTo>
                      <a:pt x="16" y="24"/>
                    </a:lnTo>
                    <a:lnTo>
                      <a:pt x="0" y="16"/>
                    </a:lnTo>
                    <a:lnTo>
                      <a:pt x="16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5" name="Freeform 699"/>
              <p:cNvSpPr>
                <a:spLocks/>
              </p:cNvSpPr>
              <p:nvPr/>
            </p:nvSpPr>
            <p:spPr bwMode="auto">
              <a:xfrm>
                <a:off x="4576" y="2608"/>
                <a:ext cx="160" cy="168"/>
              </a:xfrm>
              <a:custGeom>
                <a:avLst/>
                <a:gdLst>
                  <a:gd name="T0" fmla="*/ 160 w 160"/>
                  <a:gd name="T1" fmla="*/ 80 h 168"/>
                  <a:gd name="T2" fmla="*/ 160 w 160"/>
                  <a:gd name="T3" fmla="*/ 112 h 168"/>
                  <a:gd name="T4" fmla="*/ 136 w 160"/>
                  <a:gd name="T5" fmla="*/ 144 h 168"/>
                  <a:gd name="T6" fmla="*/ 112 w 160"/>
                  <a:gd name="T7" fmla="*/ 160 h 168"/>
                  <a:gd name="T8" fmla="*/ 80 w 160"/>
                  <a:gd name="T9" fmla="*/ 168 h 168"/>
                  <a:gd name="T10" fmla="*/ 80 w 160"/>
                  <a:gd name="T11" fmla="*/ 168 h 168"/>
                  <a:gd name="T12" fmla="*/ 48 w 160"/>
                  <a:gd name="T13" fmla="*/ 160 h 168"/>
                  <a:gd name="T14" fmla="*/ 24 w 160"/>
                  <a:gd name="T15" fmla="*/ 144 h 168"/>
                  <a:gd name="T16" fmla="*/ 8 w 160"/>
                  <a:gd name="T17" fmla="*/ 112 h 168"/>
                  <a:gd name="T18" fmla="*/ 0 w 160"/>
                  <a:gd name="T19" fmla="*/ 80 h 168"/>
                  <a:gd name="T20" fmla="*/ 0 w 160"/>
                  <a:gd name="T21" fmla="*/ 80 h 168"/>
                  <a:gd name="T22" fmla="*/ 8 w 160"/>
                  <a:gd name="T23" fmla="*/ 48 h 168"/>
                  <a:gd name="T24" fmla="*/ 24 w 160"/>
                  <a:gd name="T25" fmla="*/ 24 h 168"/>
                  <a:gd name="T26" fmla="*/ 48 w 160"/>
                  <a:gd name="T27" fmla="*/ 8 h 168"/>
                  <a:gd name="T28" fmla="*/ 80 w 160"/>
                  <a:gd name="T29" fmla="*/ 0 h 168"/>
                  <a:gd name="T30" fmla="*/ 80 w 160"/>
                  <a:gd name="T31" fmla="*/ 0 h 168"/>
                  <a:gd name="T32" fmla="*/ 112 w 160"/>
                  <a:gd name="T33" fmla="*/ 8 h 168"/>
                  <a:gd name="T34" fmla="*/ 136 w 160"/>
                  <a:gd name="T35" fmla="*/ 24 h 168"/>
                  <a:gd name="T36" fmla="*/ 160 w 160"/>
                  <a:gd name="T37" fmla="*/ 48 h 168"/>
                  <a:gd name="T38" fmla="*/ 160 w 160"/>
                  <a:gd name="T39" fmla="*/ 80 h 16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60"/>
                  <a:gd name="T61" fmla="*/ 0 h 168"/>
                  <a:gd name="T62" fmla="*/ 160 w 160"/>
                  <a:gd name="T63" fmla="*/ 168 h 16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60" h="168">
                    <a:moveTo>
                      <a:pt x="160" y="80"/>
                    </a:moveTo>
                    <a:lnTo>
                      <a:pt x="160" y="112"/>
                    </a:lnTo>
                    <a:lnTo>
                      <a:pt x="136" y="144"/>
                    </a:lnTo>
                    <a:lnTo>
                      <a:pt x="112" y="160"/>
                    </a:lnTo>
                    <a:lnTo>
                      <a:pt x="80" y="168"/>
                    </a:lnTo>
                    <a:lnTo>
                      <a:pt x="48" y="160"/>
                    </a:lnTo>
                    <a:lnTo>
                      <a:pt x="24" y="144"/>
                    </a:lnTo>
                    <a:lnTo>
                      <a:pt x="8" y="112"/>
                    </a:lnTo>
                    <a:lnTo>
                      <a:pt x="0" y="80"/>
                    </a:lnTo>
                    <a:lnTo>
                      <a:pt x="8" y="48"/>
                    </a:lnTo>
                    <a:lnTo>
                      <a:pt x="24" y="24"/>
                    </a:lnTo>
                    <a:lnTo>
                      <a:pt x="48" y="8"/>
                    </a:lnTo>
                    <a:lnTo>
                      <a:pt x="80" y="0"/>
                    </a:lnTo>
                    <a:lnTo>
                      <a:pt x="112" y="8"/>
                    </a:lnTo>
                    <a:lnTo>
                      <a:pt x="136" y="24"/>
                    </a:lnTo>
                    <a:lnTo>
                      <a:pt x="160" y="48"/>
                    </a:lnTo>
                    <a:lnTo>
                      <a:pt x="160" y="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6" name="Freeform 700"/>
              <p:cNvSpPr>
                <a:spLocks/>
              </p:cNvSpPr>
              <p:nvPr/>
            </p:nvSpPr>
            <p:spPr bwMode="auto">
              <a:xfrm>
                <a:off x="4720" y="2688"/>
                <a:ext cx="24" cy="32"/>
              </a:xfrm>
              <a:custGeom>
                <a:avLst/>
                <a:gdLst>
                  <a:gd name="T0" fmla="*/ 8 w 24"/>
                  <a:gd name="T1" fmla="*/ 0 h 32"/>
                  <a:gd name="T2" fmla="*/ 24 w 24"/>
                  <a:gd name="T3" fmla="*/ 8 h 32"/>
                  <a:gd name="T4" fmla="*/ 16 w 24"/>
                  <a:gd name="T5" fmla="*/ 32 h 32"/>
                  <a:gd name="T6" fmla="*/ 0 w 24"/>
                  <a:gd name="T7" fmla="*/ 32 h 32"/>
                  <a:gd name="T8" fmla="*/ 8 w 24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32"/>
                  <a:gd name="T17" fmla="*/ 24 w 24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32">
                    <a:moveTo>
                      <a:pt x="8" y="0"/>
                    </a:moveTo>
                    <a:lnTo>
                      <a:pt x="24" y="8"/>
                    </a:lnTo>
                    <a:lnTo>
                      <a:pt x="16" y="32"/>
                    </a:lnTo>
                    <a:lnTo>
                      <a:pt x="0" y="3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7" name="Freeform 701"/>
              <p:cNvSpPr>
                <a:spLocks/>
              </p:cNvSpPr>
              <p:nvPr/>
            </p:nvSpPr>
            <p:spPr bwMode="auto">
              <a:xfrm>
                <a:off x="4704" y="2720"/>
                <a:ext cx="32" cy="32"/>
              </a:xfrm>
              <a:custGeom>
                <a:avLst/>
                <a:gdLst>
                  <a:gd name="T0" fmla="*/ 32 w 32"/>
                  <a:gd name="T1" fmla="*/ 8 h 32"/>
                  <a:gd name="T2" fmla="*/ 32 w 32"/>
                  <a:gd name="T3" fmla="*/ 8 h 32"/>
                  <a:gd name="T4" fmla="*/ 16 w 32"/>
                  <a:gd name="T5" fmla="*/ 32 h 32"/>
                  <a:gd name="T6" fmla="*/ 0 w 32"/>
                  <a:gd name="T7" fmla="*/ 24 h 32"/>
                  <a:gd name="T8" fmla="*/ 16 w 32"/>
                  <a:gd name="T9" fmla="*/ 0 h 32"/>
                  <a:gd name="T10" fmla="*/ 32 w 32"/>
                  <a:gd name="T11" fmla="*/ 0 h 32"/>
                  <a:gd name="T12" fmla="*/ 32 w 32"/>
                  <a:gd name="T13" fmla="*/ 0 h 32"/>
                  <a:gd name="T14" fmla="*/ 32 w 32"/>
                  <a:gd name="T15" fmla="*/ 8 h 32"/>
                  <a:gd name="T16" fmla="*/ 32 w 32"/>
                  <a:gd name="T17" fmla="*/ 8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32"/>
                  <a:gd name="T29" fmla="*/ 32 w 32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32">
                    <a:moveTo>
                      <a:pt x="32" y="8"/>
                    </a:moveTo>
                    <a:lnTo>
                      <a:pt x="32" y="8"/>
                    </a:lnTo>
                    <a:lnTo>
                      <a:pt x="16" y="32"/>
                    </a:lnTo>
                    <a:lnTo>
                      <a:pt x="0" y="24"/>
                    </a:lnTo>
                    <a:lnTo>
                      <a:pt x="16" y="0"/>
                    </a:lnTo>
                    <a:lnTo>
                      <a:pt x="32" y="0"/>
                    </a:ln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8" name="Freeform 702"/>
              <p:cNvSpPr>
                <a:spLocks/>
              </p:cNvSpPr>
              <p:nvPr/>
            </p:nvSpPr>
            <p:spPr bwMode="auto">
              <a:xfrm>
                <a:off x="4680" y="2736"/>
                <a:ext cx="40" cy="32"/>
              </a:xfrm>
              <a:custGeom>
                <a:avLst/>
                <a:gdLst>
                  <a:gd name="T0" fmla="*/ 32 w 40"/>
                  <a:gd name="T1" fmla="*/ 16 h 32"/>
                  <a:gd name="T2" fmla="*/ 32 w 40"/>
                  <a:gd name="T3" fmla="*/ 16 h 32"/>
                  <a:gd name="T4" fmla="*/ 8 w 40"/>
                  <a:gd name="T5" fmla="*/ 32 h 32"/>
                  <a:gd name="T6" fmla="*/ 0 w 40"/>
                  <a:gd name="T7" fmla="*/ 24 h 32"/>
                  <a:gd name="T8" fmla="*/ 24 w 40"/>
                  <a:gd name="T9" fmla="*/ 0 h 32"/>
                  <a:gd name="T10" fmla="*/ 40 w 40"/>
                  <a:gd name="T11" fmla="*/ 16 h 32"/>
                  <a:gd name="T12" fmla="*/ 40 w 40"/>
                  <a:gd name="T13" fmla="*/ 16 h 32"/>
                  <a:gd name="T14" fmla="*/ 32 w 40"/>
                  <a:gd name="T15" fmla="*/ 16 h 32"/>
                  <a:gd name="T16" fmla="*/ 32 w 40"/>
                  <a:gd name="T17" fmla="*/ 16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0"/>
                  <a:gd name="T28" fmla="*/ 0 h 32"/>
                  <a:gd name="T29" fmla="*/ 40 w 40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0" h="32">
                    <a:moveTo>
                      <a:pt x="32" y="16"/>
                    </a:moveTo>
                    <a:lnTo>
                      <a:pt x="32" y="16"/>
                    </a:lnTo>
                    <a:lnTo>
                      <a:pt x="8" y="32"/>
                    </a:lnTo>
                    <a:lnTo>
                      <a:pt x="0" y="24"/>
                    </a:lnTo>
                    <a:lnTo>
                      <a:pt x="24" y="0"/>
                    </a:lnTo>
                    <a:lnTo>
                      <a:pt x="40" y="16"/>
                    </a:lnTo>
                    <a:lnTo>
                      <a:pt x="32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9" name="Freeform 703"/>
              <p:cNvSpPr>
                <a:spLocks/>
              </p:cNvSpPr>
              <p:nvPr/>
            </p:nvSpPr>
            <p:spPr bwMode="auto">
              <a:xfrm>
                <a:off x="4656" y="2752"/>
                <a:ext cx="32" cy="24"/>
              </a:xfrm>
              <a:custGeom>
                <a:avLst/>
                <a:gdLst>
                  <a:gd name="T0" fmla="*/ 32 w 32"/>
                  <a:gd name="T1" fmla="*/ 16 h 24"/>
                  <a:gd name="T2" fmla="*/ 32 w 32"/>
                  <a:gd name="T3" fmla="*/ 16 h 24"/>
                  <a:gd name="T4" fmla="*/ 0 w 32"/>
                  <a:gd name="T5" fmla="*/ 24 h 24"/>
                  <a:gd name="T6" fmla="*/ 0 w 32"/>
                  <a:gd name="T7" fmla="*/ 8 h 24"/>
                  <a:gd name="T8" fmla="*/ 32 w 32"/>
                  <a:gd name="T9" fmla="*/ 0 h 24"/>
                  <a:gd name="T10" fmla="*/ 32 w 32"/>
                  <a:gd name="T11" fmla="*/ 16 h 24"/>
                  <a:gd name="T12" fmla="*/ 32 w 32"/>
                  <a:gd name="T13" fmla="*/ 16 h 24"/>
                  <a:gd name="T14" fmla="*/ 32 w 32"/>
                  <a:gd name="T15" fmla="*/ 16 h 24"/>
                  <a:gd name="T16" fmla="*/ 32 w 32"/>
                  <a:gd name="T17" fmla="*/ 16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4"/>
                  <a:gd name="T29" fmla="*/ 32 w 3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4">
                    <a:moveTo>
                      <a:pt x="32" y="16"/>
                    </a:moveTo>
                    <a:lnTo>
                      <a:pt x="32" y="16"/>
                    </a:lnTo>
                    <a:lnTo>
                      <a:pt x="0" y="24"/>
                    </a:lnTo>
                    <a:lnTo>
                      <a:pt x="0" y="8"/>
                    </a:lnTo>
                    <a:lnTo>
                      <a:pt x="32" y="0"/>
                    </a:lnTo>
                    <a:lnTo>
                      <a:pt x="32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0" name="Freeform 704"/>
              <p:cNvSpPr>
                <a:spLocks/>
              </p:cNvSpPr>
              <p:nvPr/>
            </p:nvSpPr>
            <p:spPr bwMode="auto">
              <a:xfrm>
                <a:off x="4624" y="2752"/>
                <a:ext cx="32" cy="24"/>
              </a:xfrm>
              <a:custGeom>
                <a:avLst/>
                <a:gdLst>
                  <a:gd name="T0" fmla="*/ 32 w 32"/>
                  <a:gd name="T1" fmla="*/ 24 h 24"/>
                  <a:gd name="T2" fmla="*/ 32 w 32"/>
                  <a:gd name="T3" fmla="*/ 24 h 24"/>
                  <a:gd name="T4" fmla="*/ 0 w 32"/>
                  <a:gd name="T5" fmla="*/ 16 h 24"/>
                  <a:gd name="T6" fmla="*/ 8 w 32"/>
                  <a:gd name="T7" fmla="*/ 0 h 24"/>
                  <a:gd name="T8" fmla="*/ 32 w 32"/>
                  <a:gd name="T9" fmla="*/ 8 h 24"/>
                  <a:gd name="T10" fmla="*/ 32 w 32"/>
                  <a:gd name="T11" fmla="*/ 24 h 24"/>
                  <a:gd name="T12" fmla="*/ 32 w 32"/>
                  <a:gd name="T13" fmla="*/ 24 h 24"/>
                  <a:gd name="T14" fmla="*/ 32 w 32"/>
                  <a:gd name="T15" fmla="*/ 24 h 24"/>
                  <a:gd name="T16" fmla="*/ 32 w 32"/>
                  <a:gd name="T17" fmla="*/ 24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4"/>
                  <a:gd name="T29" fmla="*/ 32 w 3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4">
                    <a:moveTo>
                      <a:pt x="32" y="24"/>
                    </a:moveTo>
                    <a:lnTo>
                      <a:pt x="32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32" y="8"/>
                    </a:lnTo>
                    <a:lnTo>
                      <a:pt x="32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1" name="Freeform 705"/>
              <p:cNvSpPr>
                <a:spLocks/>
              </p:cNvSpPr>
              <p:nvPr/>
            </p:nvSpPr>
            <p:spPr bwMode="auto">
              <a:xfrm>
                <a:off x="4600" y="2736"/>
                <a:ext cx="32" cy="32"/>
              </a:xfrm>
              <a:custGeom>
                <a:avLst/>
                <a:gdLst>
                  <a:gd name="T0" fmla="*/ 24 w 32"/>
                  <a:gd name="T1" fmla="*/ 32 h 32"/>
                  <a:gd name="T2" fmla="*/ 24 w 32"/>
                  <a:gd name="T3" fmla="*/ 32 h 32"/>
                  <a:gd name="T4" fmla="*/ 0 w 32"/>
                  <a:gd name="T5" fmla="*/ 16 h 32"/>
                  <a:gd name="T6" fmla="*/ 8 w 32"/>
                  <a:gd name="T7" fmla="*/ 0 h 32"/>
                  <a:gd name="T8" fmla="*/ 32 w 32"/>
                  <a:gd name="T9" fmla="*/ 24 h 32"/>
                  <a:gd name="T10" fmla="*/ 24 w 32"/>
                  <a:gd name="T11" fmla="*/ 32 h 32"/>
                  <a:gd name="T12" fmla="*/ 24 w 32"/>
                  <a:gd name="T13" fmla="*/ 32 h 32"/>
                  <a:gd name="T14" fmla="*/ 24 w 32"/>
                  <a:gd name="T15" fmla="*/ 32 h 32"/>
                  <a:gd name="T16" fmla="*/ 24 w 32"/>
                  <a:gd name="T17" fmla="*/ 32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32"/>
                  <a:gd name="T29" fmla="*/ 32 w 32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32">
                    <a:moveTo>
                      <a:pt x="24" y="32"/>
                    </a:moveTo>
                    <a:lnTo>
                      <a:pt x="24" y="32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32" y="24"/>
                    </a:lnTo>
                    <a:lnTo>
                      <a:pt x="24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2" name="Freeform 706"/>
              <p:cNvSpPr>
                <a:spLocks/>
              </p:cNvSpPr>
              <p:nvPr/>
            </p:nvSpPr>
            <p:spPr bwMode="auto">
              <a:xfrm>
                <a:off x="4584" y="2720"/>
                <a:ext cx="24" cy="32"/>
              </a:xfrm>
              <a:custGeom>
                <a:avLst/>
                <a:gdLst>
                  <a:gd name="T0" fmla="*/ 16 w 24"/>
                  <a:gd name="T1" fmla="*/ 32 h 32"/>
                  <a:gd name="T2" fmla="*/ 16 w 24"/>
                  <a:gd name="T3" fmla="*/ 32 h 32"/>
                  <a:gd name="T4" fmla="*/ 0 w 24"/>
                  <a:gd name="T5" fmla="*/ 8 h 32"/>
                  <a:gd name="T6" fmla="*/ 8 w 24"/>
                  <a:gd name="T7" fmla="*/ 0 h 32"/>
                  <a:gd name="T8" fmla="*/ 24 w 24"/>
                  <a:gd name="T9" fmla="*/ 24 h 32"/>
                  <a:gd name="T10" fmla="*/ 16 w 24"/>
                  <a:gd name="T11" fmla="*/ 32 h 32"/>
                  <a:gd name="T12" fmla="*/ 16 w 24"/>
                  <a:gd name="T13" fmla="*/ 32 h 32"/>
                  <a:gd name="T14" fmla="*/ 16 w 24"/>
                  <a:gd name="T15" fmla="*/ 32 h 32"/>
                  <a:gd name="T16" fmla="*/ 16 w 24"/>
                  <a:gd name="T17" fmla="*/ 32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2"/>
                  <a:gd name="T29" fmla="*/ 24 w 2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2">
                    <a:moveTo>
                      <a:pt x="16" y="32"/>
                    </a:moveTo>
                    <a:lnTo>
                      <a:pt x="16" y="32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4" y="24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3" name="Freeform 707"/>
              <p:cNvSpPr>
                <a:spLocks/>
              </p:cNvSpPr>
              <p:nvPr/>
            </p:nvSpPr>
            <p:spPr bwMode="auto">
              <a:xfrm>
                <a:off x="4576" y="2688"/>
                <a:ext cx="16" cy="40"/>
              </a:xfrm>
              <a:custGeom>
                <a:avLst/>
                <a:gdLst>
                  <a:gd name="T0" fmla="*/ 0 w 16"/>
                  <a:gd name="T1" fmla="*/ 32 h 40"/>
                  <a:gd name="T2" fmla="*/ 0 w 16"/>
                  <a:gd name="T3" fmla="*/ 32 h 40"/>
                  <a:gd name="T4" fmla="*/ 0 w 16"/>
                  <a:gd name="T5" fmla="*/ 8 h 40"/>
                  <a:gd name="T6" fmla="*/ 16 w 16"/>
                  <a:gd name="T7" fmla="*/ 0 h 40"/>
                  <a:gd name="T8" fmla="*/ 16 w 16"/>
                  <a:gd name="T9" fmla="*/ 32 h 40"/>
                  <a:gd name="T10" fmla="*/ 8 w 16"/>
                  <a:gd name="T11" fmla="*/ 40 h 40"/>
                  <a:gd name="T12" fmla="*/ 8 w 16"/>
                  <a:gd name="T13" fmla="*/ 40 h 40"/>
                  <a:gd name="T14" fmla="*/ 0 w 16"/>
                  <a:gd name="T15" fmla="*/ 40 h 40"/>
                  <a:gd name="T16" fmla="*/ 0 w 16"/>
                  <a:gd name="T17" fmla="*/ 32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40"/>
                  <a:gd name="T29" fmla="*/ 16 w 16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40">
                    <a:moveTo>
                      <a:pt x="0" y="32"/>
                    </a:moveTo>
                    <a:lnTo>
                      <a:pt x="0" y="32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32"/>
                    </a:lnTo>
                    <a:lnTo>
                      <a:pt x="8" y="40"/>
                    </a:lnTo>
                    <a:lnTo>
                      <a:pt x="0" y="4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4" name="Freeform 708"/>
              <p:cNvSpPr>
                <a:spLocks/>
              </p:cNvSpPr>
              <p:nvPr/>
            </p:nvSpPr>
            <p:spPr bwMode="auto">
              <a:xfrm>
                <a:off x="4576" y="2664"/>
                <a:ext cx="16" cy="32"/>
              </a:xfrm>
              <a:custGeom>
                <a:avLst/>
                <a:gdLst>
                  <a:gd name="T0" fmla="*/ 0 w 16"/>
                  <a:gd name="T1" fmla="*/ 24 h 32"/>
                  <a:gd name="T2" fmla="*/ 0 w 16"/>
                  <a:gd name="T3" fmla="*/ 24 h 32"/>
                  <a:gd name="T4" fmla="*/ 0 w 16"/>
                  <a:gd name="T5" fmla="*/ 0 h 32"/>
                  <a:gd name="T6" fmla="*/ 16 w 16"/>
                  <a:gd name="T7" fmla="*/ 0 h 32"/>
                  <a:gd name="T8" fmla="*/ 16 w 16"/>
                  <a:gd name="T9" fmla="*/ 32 h 32"/>
                  <a:gd name="T10" fmla="*/ 0 w 16"/>
                  <a:gd name="T11" fmla="*/ 32 h 32"/>
                  <a:gd name="T12" fmla="*/ 0 w 16"/>
                  <a:gd name="T13" fmla="*/ 32 h 32"/>
                  <a:gd name="T14" fmla="*/ 0 w 16"/>
                  <a:gd name="T15" fmla="*/ 24 h 32"/>
                  <a:gd name="T16" fmla="*/ 0 w 16"/>
                  <a:gd name="T17" fmla="*/ 24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32"/>
                  <a:gd name="T29" fmla="*/ 16 w 16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32">
                    <a:moveTo>
                      <a:pt x="0" y="24"/>
                    </a:moveTo>
                    <a:lnTo>
                      <a:pt x="0" y="24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32"/>
                    </a:lnTo>
                    <a:lnTo>
                      <a:pt x="0" y="3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5" name="Freeform 709"/>
              <p:cNvSpPr>
                <a:spLocks/>
              </p:cNvSpPr>
              <p:nvPr/>
            </p:nvSpPr>
            <p:spPr bwMode="auto">
              <a:xfrm>
                <a:off x="4576" y="2632"/>
                <a:ext cx="32" cy="32"/>
              </a:xfrm>
              <a:custGeom>
                <a:avLst/>
                <a:gdLst>
                  <a:gd name="T0" fmla="*/ 8 w 32"/>
                  <a:gd name="T1" fmla="*/ 24 h 32"/>
                  <a:gd name="T2" fmla="*/ 8 w 32"/>
                  <a:gd name="T3" fmla="*/ 24 h 32"/>
                  <a:gd name="T4" fmla="*/ 24 w 32"/>
                  <a:gd name="T5" fmla="*/ 0 h 32"/>
                  <a:gd name="T6" fmla="*/ 32 w 32"/>
                  <a:gd name="T7" fmla="*/ 8 h 32"/>
                  <a:gd name="T8" fmla="*/ 16 w 32"/>
                  <a:gd name="T9" fmla="*/ 32 h 32"/>
                  <a:gd name="T10" fmla="*/ 0 w 32"/>
                  <a:gd name="T11" fmla="*/ 32 h 32"/>
                  <a:gd name="T12" fmla="*/ 0 w 32"/>
                  <a:gd name="T13" fmla="*/ 32 h 32"/>
                  <a:gd name="T14" fmla="*/ 0 w 32"/>
                  <a:gd name="T15" fmla="*/ 24 h 32"/>
                  <a:gd name="T16" fmla="*/ 8 w 32"/>
                  <a:gd name="T17" fmla="*/ 24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32"/>
                  <a:gd name="T29" fmla="*/ 32 w 32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32">
                    <a:moveTo>
                      <a:pt x="8" y="24"/>
                    </a:moveTo>
                    <a:lnTo>
                      <a:pt x="8" y="24"/>
                    </a:lnTo>
                    <a:lnTo>
                      <a:pt x="24" y="0"/>
                    </a:lnTo>
                    <a:lnTo>
                      <a:pt x="32" y="8"/>
                    </a:lnTo>
                    <a:lnTo>
                      <a:pt x="16" y="32"/>
                    </a:lnTo>
                    <a:lnTo>
                      <a:pt x="0" y="32"/>
                    </a:lnTo>
                    <a:lnTo>
                      <a:pt x="0" y="24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6" name="Freeform 710"/>
              <p:cNvSpPr>
                <a:spLocks/>
              </p:cNvSpPr>
              <p:nvPr/>
            </p:nvSpPr>
            <p:spPr bwMode="auto">
              <a:xfrm>
                <a:off x="4600" y="2616"/>
                <a:ext cx="32" cy="24"/>
              </a:xfrm>
              <a:custGeom>
                <a:avLst/>
                <a:gdLst>
                  <a:gd name="T0" fmla="*/ 0 w 32"/>
                  <a:gd name="T1" fmla="*/ 16 h 24"/>
                  <a:gd name="T2" fmla="*/ 0 w 32"/>
                  <a:gd name="T3" fmla="*/ 16 h 24"/>
                  <a:gd name="T4" fmla="*/ 24 w 32"/>
                  <a:gd name="T5" fmla="*/ 0 h 24"/>
                  <a:gd name="T6" fmla="*/ 32 w 32"/>
                  <a:gd name="T7" fmla="*/ 8 h 24"/>
                  <a:gd name="T8" fmla="*/ 8 w 32"/>
                  <a:gd name="T9" fmla="*/ 24 h 24"/>
                  <a:gd name="T10" fmla="*/ 0 w 32"/>
                  <a:gd name="T11" fmla="*/ 16 h 24"/>
                  <a:gd name="T12" fmla="*/ 0 w 32"/>
                  <a:gd name="T13" fmla="*/ 16 h 24"/>
                  <a:gd name="T14" fmla="*/ 0 w 32"/>
                  <a:gd name="T15" fmla="*/ 16 h 24"/>
                  <a:gd name="T16" fmla="*/ 0 w 32"/>
                  <a:gd name="T17" fmla="*/ 16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4"/>
                  <a:gd name="T29" fmla="*/ 32 w 3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4">
                    <a:moveTo>
                      <a:pt x="0" y="16"/>
                    </a:moveTo>
                    <a:lnTo>
                      <a:pt x="0" y="16"/>
                    </a:lnTo>
                    <a:lnTo>
                      <a:pt x="24" y="0"/>
                    </a:lnTo>
                    <a:lnTo>
                      <a:pt x="32" y="8"/>
                    </a:lnTo>
                    <a:lnTo>
                      <a:pt x="8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7" name="Freeform 711"/>
              <p:cNvSpPr>
                <a:spLocks/>
              </p:cNvSpPr>
              <p:nvPr/>
            </p:nvSpPr>
            <p:spPr bwMode="auto">
              <a:xfrm>
                <a:off x="4624" y="2608"/>
                <a:ext cx="32" cy="24"/>
              </a:xfrm>
              <a:custGeom>
                <a:avLst/>
                <a:gdLst>
                  <a:gd name="T0" fmla="*/ 0 w 32"/>
                  <a:gd name="T1" fmla="*/ 8 h 24"/>
                  <a:gd name="T2" fmla="*/ 0 w 32"/>
                  <a:gd name="T3" fmla="*/ 8 h 24"/>
                  <a:gd name="T4" fmla="*/ 32 w 32"/>
                  <a:gd name="T5" fmla="*/ 0 h 24"/>
                  <a:gd name="T6" fmla="*/ 32 w 32"/>
                  <a:gd name="T7" fmla="*/ 16 h 24"/>
                  <a:gd name="T8" fmla="*/ 8 w 32"/>
                  <a:gd name="T9" fmla="*/ 24 h 24"/>
                  <a:gd name="T10" fmla="*/ 0 w 32"/>
                  <a:gd name="T11" fmla="*/ 8 h 24"/>
                  <a:gd name="T12" fmla="*/ 0 w 32"/>
                  <a:gd name="T13" fmla="*/ 8 h 24"/>
                  <a:gd name="T14" fmla="*/ 0 w 32"/>
                  <a:gd name="T15" fmla="*/ 8 h 24"/>
                  <a:gd name="T16" fmla="*/ 0 w 32"/>
                  <a:gd name="T17" fmla="*/ 8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4"/>
                  <a:gd name="T29" fmla="*/ 32 w 3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4">
                    <a:moveTo>
                      <a:pt x="0" y="8"/>
                    </a:moveTo>
                    <a:lnTo>
                      <a:pt x="0" y="8"/>
                    </a:lnTo>
                    <a:lnTo>
                      <a:pt x="32" y="0"/>
                    </a:lnTo>
                    <a:lnTo>
                      <a:pt x="32" y="16"/>
                    </a:lnTo>
                    <a:lnTo>
                      <a:pt x="8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8" name="Freeform 712"/>
              <p:cNvSpPr>
                <a:spLocks/>
              </p:cNvSpPr>
              <p:nvPr/>
            </p:nvSpPr>
            <p:spPr bwMode="auto">
              <a:xfrm>
                <a:off x="4656" y="2608"/>
                <a:ext cx="32" cy="24"/>
              </a:xfrm>
              <a:custGeom>
                <a:avLst/>
                <a:gdLst>
                  <a:gd name="T0" fmla="*/ 0 w 32"/>
                  <a:gd name="T1" fmla="*/ 0 h 24"/>
                  <a:gd name="T2" fmla="*/ 0 w 32"/>
                  <a:gd name="T3" fmla="*/ 0 h 24"/>
                  <a:gd name="T4" fmla="*/ 32 w 32"/>
                  <a:gd name="T5" fmla="*/ 8 h 24"/>
                  <a:gd name="T6" fmla="*/ 32 w 32"/>
                  <a:gd name="T7" fmla="*/ 24 h 24"/>
                  <a:gd name="T8" fmla="*/ 0 w 32"/>
                  <a:gd name="T9" fmla="*/ 16 h 24"/>
                  <a:gd name="T10" fmla="*/ 0 w 32"/>
                  <a:gd name="T11" fmla="*/ 0 h 24"/>
                  <a:gd name="T12" fmla="*/ 0 w 32"/>
                  <a:gd name="T13" fmla="*/ 0 h 24"/>
                  <a:gd name="T14" fmla="*/ 0 w 32"/>
                  <a:gd name="T15" fmla="*/ 0 h 24"/>
                  <a:gd name="T16" fmla="*/ 0 w 32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4"/>
                  <a:gd name="T29" fmla="*/ 32 w 3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4">
                    <a:moveTo>
                      <a:pt x="0" y="0"/>
                    </a:moveTo>
                    <a:lnTo>
                      <a:pt x="0" y="0"/>
                    </a:lnTo>
                    <a:lnTo>
                      <a:pt x="32" y="8"/>
                    </a:lnTo>
                    <a:lnTo>
                      <a:pt x="32" y="24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9" name="Freeform 713"/>
              <p:cNvSpPr>
                <a:spLocks/>
              </p:cNvSpPr>
              <p:nvPr/>
            </p:nvSpPr>
            <p:spPr bwMode="auto">
              <a:xfrm>
                <a:off x="4680" y="2616"/>
                <a:ext cx="32" cy="24"/>
              </a:xfrm>
              <a:custGeom>
                <a:avLst/>
                <a:gdLst>
                  <a:gd name="T0" fmla="*/ 8 w 32"/>
                  <a:gd name="T1" fmla="*/ 0 h 24"/>
                  <a:gd name="T2" fmla="*/ 8 w 32"/>
                  <a:gd name="T3" fmla="*/ 0 h 24"/>
                  <a:gd name="T4" fmla="*/ 32 w 32"/>
                  <a:gd name="T5" fmla="*/ 16 h 24"/>
                  <a:gd name="T6" fmla="*/ 24 w 32"/>
                  <a:gd name="T7" fmla="*/ 24 h 24"/>
                  <a:gd name="T8" fmla="*/ 0 w 32"/>
                  <a:gd name="T9" fmla="*/ 8 h 24"/>
                  <a:gd name="T10" fmla="*/ 8 w 32"/>
                  <a:gd name="T11" fmla="*/ 0 h 24"/>
                  <a:gd name="T12" fmla="*/ 8 w 32"/>
                  <a:gd name="T13" fmla="*/ 0 h 24"/>
                  <a:gd name="T14" fmla="*/ 8 w 32"/>
                  <a:gd name="T15" fmla="*/ 0 h 24"/>
                  <a:gd name="T16" fmla="*/ 8 w 32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4"/>
                  <a:gd name="T29" fmla="*/ 32 w 3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4">
                    <a:moveTo>
                      <a:pt x="8" y="0"/>
                    </a:moveTo>
                    <a:lnTo>
                      <a:pt x="8" y="0"/>
                    </a:lnTo>
                    <a:lnTo>
                      <a:pt x="32" y="16"/>
                    </a:lnTo>
                    <a:lnTo>
                      <a:pt x="24" y="24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0" name="Freeform 714"/>
              <p:cNvSpPr>
                <a:spLocks/>
              </p:cNvSpPr>
              <p:nvPr/>
            </p:nvSpPr>
            <p:spPr bwMode="auto">
              <a:xfrm>
                <a:off x="4704" y="2632"/>
                <a:ext cx="32" cy="32"/>
              </a:xfrm>
              <a:custGeom>
                <a:avLst/>
                <a:gdLst>
                  <a:gd name="T0" fmla="*/ 16 w 32"/>
                  <a:gd name="T1" fmla="*/ 0 h 32"/>
                  <a:gd name="T2" fmla="*/ 16 w 32"/>
                  <a:gd name="T3" fmla="*/ 0 h 32"/>
                  <a:gd name="T4" fmla="*/ 32 w 32"/>
                  <a:gd name="T5" fmla="*/ 24 h 32"/>
                  <a:gd name="T6" fmla="*/ 16 w 32"/>
                  <a:gd name="T7" fmla="*/ 32 h 32"/>
                  <a:gd name="T8" fmla="*/ 0 w 32"/>
                  <a:gd name="T9" fmla="*/ 8 h 32"/>
                  <a:gd name="T10" fmla="*/ 8 w 32"/>
                  <a:gd name="T11" fmla="*/ 0 h 32"/>
                  <a:gd name="T12" fmla="*/ 8 w 32"/>
                  <a:gd name="T13" fmla="*/ 0 h 32"/>
                  <a:gd name="T14" fmla="*/ 8 w 32"/>
                  <a:gd name="T15" fmla="*/ 0 h 32"/>
                  <a:gd name="T16" fmla="*/ 16 w 32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32"/>
                  <a:gd name="T29" fmla="*/ 32 w 32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32">
                    <a:moveTo>
                      <a:pt x="16" y="0"/>
                    </a:moveTo>
                    <a:lnTo>
                      <a:pt x="16" y="0"/>
                    </a:lnTo>
                    <a:lnTo>
                      <a:pt x="32" y="24"/>
                    </a:lnTo>
                    <a:lnTo>
                      <a:pt x="16" y="32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1" name="Freeform 715"/>
              <p:cNvSpPr>
                <a:spLocks/>
              </p:cNvSpPr>
              <p:nvPr/>
            </p:nvSpPr>
            <p:spPr bwMode="auto">
              <a:xfrm>
                <a:off x="4720" y="2656"/>
                <a:ext cx="24" cy="40"/>
              </a:xfrm>
              <a:custGeom>
                <a:avLst/>
                <a:gdLst>
                  <a:gd name="T0" fmla="*/ 16 w 24"/>
                  <a:gd name="T1" fmla="*/ 8 h 40"/>
                  <a:gd name="T2" fmla="*/ 16 w 24"/>
                  <a:gd name="T3" fmla="*/ 8 h 40"/>
                  <a:gd name="T4" fmla="*/ 24 w 24"/>
                  <a:gd name="T5" fmla="*/ 32 h 40"/>
                  <a:gd name="T6" fmla="*/ 8 w 24"/>
                  <a:gd name="T7" fmla="*/ 40 h 40"/>
                  <a:gd name="T8" fmla="*/ 0 w 24"/>
                  <a:gd name="T9" fmla="*/ 8 h 40"/>
                  <a:gd name="T10" fmla="*/ 16 w 24"/>
                  <a:gd name="T11" fmla="*/ 0 h 40"/>
                  <a:gd name="T12" fmla="*/ 16 w 24"/>
                  <a:gd name="T13" fmla="*/ 0 h 40"/>
                  <a:gd name="T14" fmla="*/ 16 w 24"/>
                  <a:gd name="T15" fmla="*/ 0 h 40"/>
                  <a:gd name="T16" fmla="*/ 16 w 24"/>
                  <a:gd name="T17" fmla="*/ 8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40"/>
                  <a:gd name="T29" fmla="*/ 24 w 24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40">
                    <a:moveTo>
                      <a:pt x="16" y="8"/>
                    </a:moveTo>
                    <a:lnTo>
                      <a:pt x="16" y="8"/>
                    </a:lnTo>
                    <a:lnTo>
                      <a:pt x="24" y="32"/>
                    </a:lnTo>
                    <a:lnTo>
                      <a:pt x="8" y="40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2" name="Freeform 716"/>
              <p:cNvSpPr>
                <a:spLocks/>
              </p:cNvSpPr>
              <p:nvPr/>
            </p:nvSpPr>
            <p:spPr bwMode="auto">
              <a:xfrm>
                <a:off x="4720" y="2688"/>
                <a:ext cx="24" cy="32"/>
              </a:xfrm>
              <a:custGeom>
                <a:avLst/>
                <a:gdLst>
                  <a:gd name="T0" fmla="*/ 24 w 24"/>
                  <a:gd name="T1" fmla="*/ 8 h 32"/>
                  <a:gd name="T2" fmla="*/ 24 w 24"/>
                  <a:gd name="T3" fmla="*/ 8 h 32"/>
                  <a:gd name="T4" fmla="*/ 16 w 24"/>
                  <a:gd name="T5" fmla="*/ 32 h 32"/>
                  <a:gd name="T6" fmla="*/ 0 w 24"/>
                  <a:gd name="T7" fmla="*/ 32 h 32"/>
                  <a:gd name="T8" fmla="*/ 8 w 24"/>
                  <a:gd name="T9" fmla="*/ 0 h 32"/>
                  <a:gd name="T10" fmla="*/ 24 w 24"/>
                  <a:gd name="T11" fmla="*/ 0 h 32"/>
                  <a:gd name="T12" fmla="*/ 24 w 24"/>
                  <a:gd name="T13" fmla="*/ 0 h 32"/>
                  <a:gd name="T14" fmla="*/ 24 w 24"/>
                  <a:gd name="T15" fmla="*/ 0 h 32"/>
                  <a:gd name="T16" fmla="*/ 24 w 24"/>
                  <a:gd name="T17" fmla="*/ 8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2"/>
                  <a:gd name="T29" fmla="*/ 24 w 2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2">
                    <a:moveTo>
                      <a:pt x="24" y="8"/>
                    </a:moveTo>
                    <a:lnTo>
                      <a:pt x="24" y="8"/>
                    </a:lnTo>
                    <a:lnTo>
                      <a:pt x="16" y="32"/>
                    </a:lnTo>
                    <a:lnTo>
                      <a:pt x="0" y="32"/>
                    </a:lnTo>
                    <a:lnTo>
                      <a:pt x="8" y="0"/>
                    </a:lnTo>
                    <a:lnTo>
                      <a:pt x="24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3" name="Freeform 717"/>
              <p:cNvSpPr>
                <a:spLocks/>
              </p:cNvSpPr>
              <p:nvPr/>
            </p:nvSpPr>
            <p:spPr bwMode="auto">
              <a:xfrm>
                <a:off x="5264" y="2496"/>
                <a:ext cx="64" cy="72"/>
              </a:xfrm>
              <a:custGeom>
                <a:avLst/>
                <a:gdLst>
                  <a:gd name="T0" fmla="*/ 64 w 64"/>
                  <a:gd name="T1" fmla="*/ 64 h 72"/>
                  <a:gd name="T2" fmla="*/ 32 w 64"/>
                  <a:gd name="T3" fmla="*/ 72 h 72"/>
                  <a:gd name="T4" fmla="*/ 0 w 64"/>
                  <a:gd name="T5" fmla="*/ 64 h 72"/>
                  <a:gd name="T6" fmla="*/ 0 w 64"/>
                  <a:gd name="T7" fmla="*/ 64 h 72"/>
                  <a:gd name="T8" fmla="*/ 32 w 64"/>
                  <a:gd name="T9" fmla="*/ 0 h 72"/>
                  <a:gd name="T10" fmla="*/ 32 w 64"/>
                  <a:gd name="T11" fmla="*/ 0 h 72"/>
                  <a:gd name="T12" fmla="*/ 64 w 64"/>
                  <a:gd name="T13" fmla="*/ 64 h 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"/>
                  <a:gd name="T22" fmla="*/ 0 h 72"/>
                  <a:gd name="T23" fmla="*/ 64 w 64"/>
                  <a:gd name="T24" fmla="*/ 72 h 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" h="72">
                    <a:moveTo>
                      <a:pt x="64" y="64"/>
                    </a:moveTo>
                    <a:lnTo>
                      <a:pt x="32" y="72"/>
                    </a:lnTo>
                    <a:lnTo>
                      <a:pt x="0" y="64"/>
                    </a:lnTo>
                    <a:lnTo>
                      <a:pt x="32" y="0"/>
                    </a:lnTo>
                    <a:lnTo>
                      <a:pt x="64" y="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4" name="Freeform 718"/>
              <p:cNvSpPr>
                <a:spLocks/>
              </p:cNvSpPr>
              <p:nvPr/>
            </p:nvSpPr>
            <p:spPr bwMode="auto">
              <a:xfrm>
                <a:off x="4792" y="1512"/>
                <a:ext cx="368" cy="800"/>
              </a:xfrm>
              <a:custGeom>
                <a:avLst/>
                <a:gdLst>
                  <a:gd name="T0" fmla="*/ 0 w 368"/>
                  <a:gd name="T1" fmla="*/ 800 h 800"/>
                  <a:gd name="T2" fmla="*/ 0 w 368"/>
                  <a:gd name="T3" fmla="*/ 800 h 800"/>
                  <a:gd name="T4" fmla="*/ 0 w 368"/>
                  <a:gd name="T5" fmla="*/ 800 h 800"/>
                  <a:gd name="T6" fmla="*/ 32 w 368"/>
                  <a:gd name="T7" fmla="*/ 776 h 800"/>
                  <a:gd name="T8" fmla="*/ 32 w 368"/>
                  <a:gd name="T9" fmla="*/ 776 h 800"/>
                  <a:gd name="T10" fmla="*/ 72 w 368"/>
                  <a:gd name="T11" fmla="*/ 744 h 800"/>
                  <a:gd name="T12" fmla="*/ 72 w 368"/>
                  <a:gd name="T13" fmla="*/ 744 h 800"/>
                  <a:gd name="T14" fmla="*/ 104 w 368"/>
                  <a:gd name="T15" fmla="*/ 720 h 800"/>
                  <a:gd name="T16" fmla="*/ 104 w 368"/>
                  <a:gd name="T17" fmla="*/ 720 h 800"/>
                  <a:gd name="T18" fmla="*/ 136 w 368"/>
                  <a:gd name="T19" fmla="*/ 696 h 800"/>
                  <a:gd name="T20" fmla="*/ 136 w 368"/>
                  <a:gd name="T21" fmla="*/ 696 h 800"/>
                  <a:gd name="T22" fmla="*/ 160 w 368"/>
                  <a:gd name="T23" fmla="*/ 680 h 800"/>
                  <a:gd name="T24" fmla="*/ 160 w 368"/>
                  <a:gd name="T25" fmla="*/ 680 h 800"/>
                  <a:gd name="T26" fmla="*/ 184 w 368"/>
                  <a:gd name="T27" fmla="*/ 656 h 800"/>
                  <a:gd name="T28" fmla="*/ 184 w 368"/>
                  <a:gd name="T29" fmla="*/ 656 h 800"/>
                  <a:gd name="T30" fmla="*/ 208 w 368"/>
                  <a:gd name="T31" fmla="*/ 640 h 800"/>
                  <a:gd name="T32" fmla="*/ 208 w 368"/>
                  <a:gd name="T33" fmla="*/ 640 h 800"/>
                  <a:gd name="T34" fmla="*/ 232 w 368"/>
                  <a:gd name="T35" fmla="*/ 624 h 800"/>
                  <a:gd name="T36" fmla="*/ 232 w 368"/>
                  <a:gd name="T37" fmla="*/ 624 h 800"/>
                  <a:gd name="T38" fmla="*/ 264 w 368"/>
                  <a:gd name="T39" fmla="*/ 592 h 800"/>
                  <a:gd name="T40" fmla="*/ 264 w 368"/>
                  <a:gd name="T41" fmla="*/ 592 h 800"/>
                  <a:gd name="T42" fmla="*/ 288 w 368"/>
                  <a:gd name="T43" fmla="*/ 560 h 800"/>
                  <a:gd name="T44" fmla="*/ 288 w 368"/>
                  <a:gd name="T45" fmla="*/ 560 h 800"/>
                  <a:gd name="T46" fmla="*/ 312 w 368"/>
                  <a:gd name="T47" fmla="*/ 528 h 800"/>
                  <a:gd name="T48" fmla="*/ 312 w 368"/>
                  <a:gd name="T49" fmla="*/ 528 h 800"/>
                  <a:gd name="T50" fmla="*/ 336 w 368"/>
                  <a:gd name="T51" fmla="*/ 488 h 800"/>
                  <a:gd name="T52" fmla="*/ 336 w 368"/>
                  <a:gd name="T53" fmla="*/ 488 h 800"/>
                  <a:gd name="T54" fmla="*/ 344 w 368"/>
                  <a:gd name="T55" fmla="*/ 472 h 800"/>
                  <a:gd name="T56" fmla="*/ 344 w 368"/>
                  <a:gd name="T57" fmla="*/ 472 h 800"/>
                  <a:gd name="T58" fmla="*/ 352 w 368"/>
                  <a:gd name="T59" fmla="*/ 448 h 800"/>
                  <a:gd name="T60" fmla="*/ 352 w 368"/>
                  <a:gd name="T61" fmla="*/ 448 h 800"/>
                  <a:gd name="T62" fmla="*/ 360 w 368"/>
                  <a:gd name="T63" fmla="*/ 432 h 800"/>
                  <a:gd name="T64" fmla="*/ 360 w 368"/>
                  <a:gd name="T65" fmla="*/ 432 h 800"/>
                  <a:gd name="T66" fmla="*/ 360 w 368"/>
                  <a:gd name="T67" fmla="*/ 416 h 800"/>
                  <a:gd name="T68" fmla="*/ 360 w 368"/>
                  <a:gd name="T69" fmla="*/ 416 h 800"/>
                  <a:gd name="T70" fmla="*/ 368 w 368"/>
                  <a:gd name="T71" fmla="*/ 392 h 800"/>
                  <a:gd name="T72" fmla="*/ 368 w 368"/>
                  <a:gd name="T73" fmla="*/ 392 h 800"/>
                  <a:gd name="T74" fmla="*/ 368 w 368"/>
                  <a:gd name="T75" fmla="*/ 376 h 800"/>
                  <a:gd name="T76" fmla="*/ 368 w 368"/>
                  <a:gd name="T77" fmla="*/ 376 h 800"/>
                  <a:gd name="T78" fmla="*/ 368 w 368"/>
                  <a:gd name="T79" fmla="*/ 352 h 800"/>
                  <a:gd name="T80" fmla="*/ 368 w 368"/>
                  <a:gd name="T81" fmla="*/ 352 h 800"/>
                  <a:gd name="T82" fmla="*/ 368 w 368"/>
                  <a:gd name="T83" fmla="*/ 328 h 800"/>
                  <a:gd name="T84" fmla="*/ 368 w 368"/>
                  <a:gd name="T85" fmla="*/ 328 h 800"/>
                  <a:gd name="T86" fmla="*/ 368 w 368"/>
                  <a:gd name="T87" fmla="*/ 288 h 800"/>
                  <a:gd name="T88" fmla="*/ 368 w 368"/>
                  <a:gd name="T89" fmla="*/ 288 h 800"/>
                  <a:gd name="T90" fmla="*/ 368 w 368"/>
                  <a:gd name="T91" fmla="*/ 240 h 800"/>
                  <a:gd name="T92" fmla="*/ 368 w 368"/>
                  <a:gd name="T93" fmla="*/ 240 h 800"/>
                  <a:gd name="T94" fmla="*/ 368 w 368"/>
                  <a:gd name="T95" fmla="*/ 200 h 800"/>
                  <a:gd name="T96" fmla="*/ 368 w 368"/>
                  <a:gd name="T97" fmla="*/ 200 h 800"/>
                  <a:gd name="T98" fmla="*/ 368 w 368"/>
                  <a:gd name="T99" fmla="*/ 152 h 800"/>
                  <a:gd name="T100" fmla="*/ 368 w 368"/>
                  <a:gd name="T101" fmla="*/ 152 h 800"/>
                  <a:gd name="T102" fmla="*/ 368 w 368"/>
                  <a:gd name="T103" fmla="*/ 128 h 800"/>
                  <a:gd name="T104" fmla="*/ 368 w 368"/>
                  <a:gd name="T105" fmla="*/ 128 h 800"/>
                  <a:gd name="T106" fmla="*/ 368 w 368"/>
                  <a:gd name="T107" fmla="*/ 104 h 800"/>
                  <a:gd name="T108" fmla="*/ 368 w 368"/>
                  <a:gd name="T109" fmla="*/ 104 h 800"/>
                  <a:gd name="T110" fmla="*/ 368 w 368"/>
                  <a:gd name="T111" fmla="*/ 80 h 800"/>
                  <a:gd name="T112" fmla="*/ 368 w 368"/>
                  <a:gd name="T113" fmla="*/ 80 h 800"/>
                  <a:gd name="T114" fmla="*/ 360 w 368"/>
                  <a:gd name="T115" fmla="*/ 48 h 800"/>
                  <a:gd name="T116" fmla="*/ 360 w 368"/>
                  <a:gd name="T117" fmla="*/ 48 h 800"/>
                  <a:gd name="T118" fmla="*/ 360 w 368"/>
                  <a:gd name="T119" fmla="*/ 24 h 800"/>
                  <a:gd name="T120" fmla="*/ 360 w 368"/>
                  <a:gd name="T121" fmla="*/ 24 h 800"/>
                  <a:gd name="T122" fmla="*/ 352 w 368"/>
                  <a:gd name="T123" fmla="*/ 0 h 80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68"/>
                  <a:gd name="T187" fmla="*/ 0 h 800"/>
                  <a:gd name="T188" fmla="*/ 368 w 368"/>
                  <a:gd name="T189" fmla="*/ 800 h 80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68" h="800">
                    <a:moveTo>
                      <a:pt x="0" y="800"/>
                    </a:moveTo>
                    <a:lnTo>
                      <a:pt x="0" y="800"/>
                    </a:lnTo>
                    <a:lnTo>
                      <a:pt x="32" y="776"/>
                    </a:lnTo>
                    <a:lnTo>
                      <a:pt x="72" y="744"/>
                    </a:lnTo>
                    <a:lnTo>
                      <a:pt x="104" y="720"/>
                    </a:lnTo>
                    <a:lnTo>
                      <a:pt x="136" y="696"/>
                    </a:lnTo>
                    <a:lnTo>
                      <a:pt x="160" y="680"/>
                    </a:lnTo>
                    <a:lnTo>
                      <a:pt x="184" y="656"/>
                    </a:lnTo>
                    <a:lnTo>
                      <a:pt x="208" y="640"/>
                    </a:lnTo>
                    <a:lnTo>
                      <a:pt x="232" y="624"/>
                    </a:lnTo>
                    <a:lnTo>
                      <a:pt x="264" y="592"/>
                    </a:lnTo>
                    <a:lnTo>
                      <a:pt x="288" y="560"/>
                    </a:lnTo>
                    <a:lnTo>
                      <a:pt x="312" y="528"/>
                    </a:lnTo>
                    <a:lnTo>
                      <a:pt x="336" y="488"/>
                    </a:lnTo>
                    <a:lnTo>
                      <a:pt x="344" y="472"/>
                    </a:lnTo>
                    <a:lnTo>
                      <a:pt x="352" y="448"/>
                    </a:lnTo>
                    <a:lnTo>
                      <a:pt x="360" y="432"/>
                    </a:lnTo>
                    <a:lnTo>
                      <a:pt x="360" y="416"/>
                    </a:lnTo>
                    <a:lnTo>
                      <a:pt x="368" y="392"/>
                    </a:lnTo>
                    <a:lnTo>
                      <a:pt x="368" y="376"/>
                    </a:lnTo>
                    <a:lnTo>
                      <a:pt x="368" y="352"/>
                    </a:lnTo>
                    <a:lnTo>
                      <a:pt x="368" y="328"/>
                    </a:lnTo>
                    <a:lnTo>
                      <a:pt x="368" y="288"/>
                    </a:lnTo>
                    <a:lnTo>
                      <a:pt x="368" y="240"/>
                    </a:lnTo>
                    <a:lnTo>
                      <a:pt x="368" y="200"/>
                    </a:lnTo>
                    <a:lnTo>
                      <a:pt x="368" y="152"/>
                    </a:lnTo>
                    <a:lnTo>
                      <a:pt x="368" y="128"/>
                    </a:lnTo>
                    <a:lnTo>
                      <a:pt x="368" y="104"/>
                    </a:lnTo>
                    <a:lnTo>
                      <a:pt x="368" y="80"/>
                    </a:lnTo>
                    <a:lnTo>
                      <a:pt x="360" y="48"/>
                    </a:lnTo>
                    <a:lnTo>
                      <a:pt x="360" y="24"/>
                    </a:lnTo>
                    <a:lnTo>
                      <a:pt x="352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5" name="Freeform 719"/>
              <p:cNvSpPr>
                <a:spLocks/>
              </p:cNvSpPr>
              <p:nvPr/>
            </p:nvSpPr>
            <p:spPr bwMode="auto">
              <a:xfrm>
                <a:off x="4728" y="2560"/>
                <a:ext cx="576" cy="112"/>
              </a:xfrm>
              <a:custGeom>
                <a:avLst/>
                <a:gdLst>
                  <a:gd name="T0" fmla="*/ 576 w 576"/>
                  <a:gd name="T1" fmla="*/ 0 h 112"/>
                  <a:gd name="T2" fmla="*/ 544 w 576"/>
                  <a:gd name="T3" fmla="*/ 24 h 112"/>
                  <a:gd name="T4" fmla="*/ 544 w 576"/>
                  <a:gd name="T5" fmla="*/ 24 h 112"/>
                  <a:gd name="T6" fmla="*/ 504 w 576"/>
                  <a:gd name="T7" fmla="*/ 48 h 112"/>
                  <a:gd name="T8" fmla="*/ 504 w 576"/>
                  <a:gd name="T9" fmla="*/ 48 h 112"/>
                  <a:gd name="T10" fmla="*/ 440 w 576"/>
                  <a:gd name="T11" fmla="*/ 64 h 112"/>
                  <a:gd name="T12" fmla="*/ 440 w 576"/>
                  <a:gd name="T13" fmla="*/ 64 h 112"/>
                  <a:gd name="T14" fmla="*/ 368 w 576"/>
                  <a:gd name="T15" fmla="*/ 80 h 112"/>
                  <a:gd name="T16" fmla="*/ 368 w 576"/>
                  <a:gd name="T17" fmla="*/ 80 h 112"/>
                  <a:gd name="T18" fmla="*/ 288 w 576"/>
                  <a:gd name="T19" fmla="*/ 96 h 112"/>
                  <a:gd name="T20" fmla="*/ 288 w 576"/>
                  <a:gd name="T21" fmla="*/ 96 h 112"/>
                  <a:gd name="T22" fmla="*/ 200 w 576"/>
                  <a:gd name="T23" fmla="*/ 104 h 112"/>
                  <a:gd name="T24" fmla="*/ 200 w 576"/>
                  <a:gd name="T25" fmla="*/ 104 h 112"/>
                  <a:gd name="T26" fmla="*/ 104 w 576"/>
                  <a:gd name="T27" fmla="*/ 112 h 112"/>
                  <a:gd name="T28" fmla="*/ 104 w 576"/>
                  <a:gd name="T29" fmla="*/ 112 h 112"/>
                  <a:gd name="T30" fmla="*/ 0 w 576"/>
                  <a:gd name="T31" fmla="*/ 112 h 11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76"/>
                  <a:gd name="T49" fmla="*/ 0 h 112"/>
                  <a:gd name="T50" fmla="*/ 576 w 576"/>
                  <a:gd name="T51" fmla="*/ 112 h 11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76" h="112">
                    <a:moveTo>
                      <a:pt x="576" y="0"/>
                    </a:moveTo>
                    <a:lnTo>
                      <a:pt x="544" y="24"/>
                    </a:lnTo>
                    <a:lnTo>
                      <a:pt x="504" y="48"/>
                    </a:lnTo>
                    <a:lnTo>
                      <a:pt x="440" y="64"/>
                    </a:lnTo>
                    <a:lnTo>
                      <a:pt x="368" y="80"/>
                    </a:lnTo>
                    <a:lnTo>
                      <a:pt x="288" y="96"/>
                    </a:lnTo>
                    <a:lnTo>
                      <a:pt x="200" y="104"/>
                    </a:lnTo>
                    <a:lnTo>
                      <a:pt x="104" y="112"/>
                    </a:lnTo>
                    <a:lnTo>
                      <a:pt x="0" y="112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6" name="Freeform 720"/>
              <p:cNvSpPr>
                <a:spLocks/>
              </p:cNvSpPr>
              <p:nvPr/>
            </p:nvSpPr>
            <p:spPr bwMode="auto">
              <a:xfrm>
                <a:off x="4928" y="872"/>
                <a:ext cx="312" cy="288"/>
              </a:xfrm>
              <a:custGeom>
                <a:avLst/>
                <a:gdLst>
                  <a:gd name="T0" fmla="*/ 312 w 312"/>
                  <a:gd name="T1" fmla="*/ 144 h 288"/>
                  <a:gd name="T2" fmla="*/ 304 w 312"/>
                  <a:gd name="T3" fmla="*/ 200 h 288"/>
                  <a:gd name="T4" fmla="*/ 272 w 312"/>
                  <a:gd name="T5" fmla="*/ 240 h 288"/>
                  <a:gd name="T6" fmla="*/ 216 w 312"/>
                  <a:gd name="T7" fmla="*/ 272 h 288"/>
                  <a:gd name="T8" fmla="*/ 160 w 312"/>
                  <a:gd name="T9" fmla="*/ 288 h 288"/>
                  <a:gd name="T10" fmla="*/ 160 w 312"/>
                  <a:gd name="T11" fmla="*/ 288 h 288"/>
                  <a:gd name="T12" fmla="*/ 96 w 312"/>
                  <a:gd name="T13" fmla="*/ 272 h 288"/>
                  <a:gd name="T14" fmla="*/ 48 w 312"/>
                  <a:gd name="T15" fmla="*/ 240 h 288"/>
                  <a:gd name="T16" fmla="*/ 16 w 312"/>
                  <a:gd name="T17" fmla="*/ 200 h 288"/>
                  <a:gd name="T18" fmla="*/ 0 w 312"/>
                  <a:gd name="T19" fmla="*/ 144 h 288"/>
                  <a:gd name="T20" fmla="*/ 0 w 312"/>
                  <a:gd name="T21" fmla="*/ 144 h 288"/>
                  <a:gd name="T22" fmla="*/ 16 w 312"/>
                  <a:gd name="T23" fmla="*/ 88 h 288"/>
                  <a:gd name="T24" fmla="*/ 48 w 312"/>
                  <a:gd name="T25" fmla="*/ 40 h 288"/>
                  <a:gd name="T26" fmla="*/ 96 w 312"/>
                  <a:gd name="T27" fmla="*/ 8 h 288"/>
                  <a:gd name="T28" fmla="*/ 160 w 312"/>
                  <a:gd name="T29" fmla="*/ 0 h 288"/>
                  <a:gd name="T30" fmla="*/ 160 w 312"/>
                  <a:gd name="T31" fmla="*/ 0 h 288"/>
                  <a:gd name="T32" fmla="*/ 216 w 312"/>
                  <a:gd name="T33" fmla="*/ 8 h 288"/>
                  <a:gd name="T34" fmla="*/ 272 w 312"/>
                  <a:gd name="T35" fmla="*/ 40 h 288"/>
                  <a:gd name="T36" fmla="*/ 304 w 312"/>
                  <a:gd name="T37" fmla="*/ 88 h 288"/>
                  <a:gd name="T38" fmla="*/ 312 w 312"/>
                  <a:gd name="T39" fmla="*/ 144 h 2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12"/>
                  <a:gd name="T61" fmla="*/ 0 h 288"/>
                  <a:gd name="T62" fmla="*/ 312 w 312"/>
                  <a:gd name="T63" fmla="*/ 288 h 28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12" h="288">
                    <a:moveTo>
                      <a:pt x="312" y="144"/>
                    </a:moveTo>
                    <a:lnTo>
                      <a:pt x="304" y="200"/>
                    </a:lnTo>
                    <a:lnTo>
                      <a:pt x="272" y="240"/>
                    </a:lnTo>
                    <a:lnTo>
                      <a:pt x="216" y="272"/>
                    </a:lnTo>
                    <a:lnTo>
                      <a:pt x="160" y="288"/>
                    </a:lnTo>
                    <a:lnTo>
                      <a:pt x="96" y="272"/>
                    </a:lnTo>
                    <a:lnTo>
                      <a:pt x="48" y="240"/>
                    </a:lnTo>
                    <a:lnTo>
                      <a:pt x="16" y="200"/>
                    </a:lnTo>
                    <a:lnTo>
                      <a:pt x="0" y="144"/>
                    </a:lnTo>
                    <a:lnTo>
                      <a:pt x="16" y="88"/>
                    </a:lnTo>
                    <a:lnTo>
                      <a:pt x="48" y="40"/>
                    </a:lnTo>
                    <a:lnTo>
                      <a:pt x="96" y="8"/>
                    </a:lnTo>
                    <a:lnTo>
                      <a:pt x="160" y="0"/>
                    </a:lnTo>
                    <a:lnTo>
                      <a:pt x="216" y="8"/>
                    </a:lnTo>
                    <a:lnTo>
                      <a:pt x="272" y="40"/>
                    </a:lnTo>
                    <a:lnTo>
                      <a:pt x="304" y="88"/>
                    </a:lnTo>
                    <a:lnTo>
                      <a:pt x="312" y="1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7" name="Freeform 721"/>
              <p:cNvSpPr>
                <a:spLocks/>
              </p:cNvSpPr>
              <p:nvPr/>
            </p:nvSpPr>
            <p:spPr bwMode="auto">
              <a:xfrm>
                <a:off x="5216" y="1016"/>
                <a:ext cx="32" cy="56"/>
              </a:xfrm>
              <a:custGeom>
                <a:avLst/>
                <a:gdLst>
                  <a:gd name="T0" fmla="*/ 16 w 32"/>
                  <a:gd name="T1" fmla="*/ 0 h 56"/>
                  <a:gd name="T2" fmla="*/ 32 w 32"/>
                  <a:gd name="T3" fmla="*/ 0 h 56"/>
                  <a:gd name="T4" fmla="*/ 16 w 32"/>
                  <a:gd name="T5" fmla="*/ 56 h 56"/>
                  <a:gd name="T6" fmla="*/ 0 w 32"/>
                  <a:gd name="T7" fmla="*/ 48 h 56"/>
                  <a:gd name="T8" fmla="*/ 16 w 3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56"/>
                  <a:gd name="T17" fmla="*/ 32 w 3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56">
                    <a:moveTo>
                      <a:pt x="16" y="0"/>
                    </a:moveTo>
                    <a:lnTo>
                      <a:pt x="32" y="0"/>
                    </a:lnTo>
                    <a:lnTo>
                      <a:pt x="16" y="56"/>
                    </a:lnTo>
                    <a:lnTo>
                      <a:pt x="0" y="4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8" name="Freeform 722"/>
              <p:cNvSpPr>
                <a:spLocks/>
              </p:cNvSpPr>
              <p:nvPr/>
            </p:nvSpPr>
            <p:spPr bwMode="auto">
              <a:xfrm>
                <a:off x="5184" y="1064"/>
                <a:ext cx="48" cy="56"/>
              </a:xfrm>
              <a:custGeom>
                <a:avLst/>
                <a:gdLst>
                  <a:gd name="T0" fmla="*/ 48 w 48"/>
                  <a:gd name="T1" fmla="*/ 8 h 56"/>
                  <a:gd name="T2" fmla="*/ 48 w 48"/>
                  <a:gd name="T3" fmla="*/ 8 h 56"/>
                  <a:gd name="T4" fmla="*/ 16 w 48"/>
                  <a:gd name="T5" fmla="*/ 56 h 56"/>
                  <a:gd name="T6" fmla="*/ 0 w 48"/>
                  <a:gd name="T7" fmla="*/ 40 h 56"/>
                  <a:gd name="T8" fmla="*/ 32 w 48"/>
                  <a:gd name="T9" fmla="*/ 0 h 56"/>
                  <a:gd name="T10" fmla="*/ 48 w 48"/>
                  <a:gd name="T11" fmla="*/ 8 h 56"/>
                  <a:gd name="T12" fmla="*/ 48 w 48"/>
                  <a:gd name="T13" fmla="*/ 8 h 56"/>
                  <a:gd name="T14" fmla="*/ 48 w 48"/>
                  <a:gd name="T15" fmla="*/ 8 h 56"/>
                  <a:gd name="T16" fmla="*/ 48 w 48"/>
                  <a:gd name="T17" fmla="*/ 8 h 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8"/>
                  <a:gd name="T28" fmla="*/ 0 h 56"/>
                  <a:gd name="T29" fmla="*/ 48 w 48"/>
                  <a:gd name="T30" fmla="*/ 56 h 5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8" h="56">
                    <a:moveTo>
                      <a:pt x="48" y="8"/>
                    </a:moveTo>
                    <a:lnTo>
                      <a:pt x="48" y="8"/>
                    </a:lnTo>
                    <a:lnTo>
                      <a:pt x="16" y="56"/>
                    </a:lnTo>
                    <a:lnTo>
                      <a:pt x="0" y="40"/>
                    </a:lnTo>
                    <a:lnTo>
                      <a:pt x="32" y="0"/>
                    </a:lnTo>
                    <a:lnTo>
                      <a:pt x="48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9" name="Freeform 723"/>
              <p:cNvSpPr>
                <a:spLocks/>
              </p:cNvSpPr>
              <p:nvPr/>
            </p:nvSpPr>
            <p:spPr bwMode="auto">
              <a:xfrm>
                <a:off x="5144" y="1104"/>
                <a:ext cx="56" cy="40"/>
              </a:xfrm>
              <a:custGeom>
                <a:avLst/>
                <a:gdLst>
                  <a:gd name="T0" fmla="*/ 56 w 56"/>
                  <a:gd name="T1" fmla="*/ 16 h 40"/>
                  <a:gd name="T2" fmla="*/ 56 w 56"/>
                  <a:gd name="T3" fmla="*/ 16 h 40"/>
                  <a:gd name="T4" fmla="*/ 8 w 56"/>
                  <a:gd name="T5" fmla="*/ 40 h 40"/>
                  <a:gd name="T6" fmla="*/ 0 w 56"/>
                  <a:gd name="T7" fmla="*/ 32 h 40"/>
                  <a:gd name="T8" fmla="*/ 48 w 56"/>
                  <a:gd name="T9" fmla="*/ 0 h 40"/>
                  <a:gd name="T10" fmla="*/ 56 w 56"/>
                  <a:gd name="T11" fmla="*/ 16 h 40"/>
                  <a:gd name="T12" fmla="*/ 56 w 56"/>
                  <a:gd name="T13" fmla="*/ 16 h 40"/>
                  <a:gd name="T14" fmla="*/ 56 w 56"/>
                  <a:gd name="T15" fmla="*/ 16 h 40"/>
                  <a:gd name="T16" fmla="*/ 56 w 56"/>
                  <a:gd name="T17" fmla="*/ 16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40"/>
                  <a:gd name="T29" fmla="*/ 56 w 56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40">
                    <a:moveTo>
                      <a:pt x="56" y="16"/>
                    </a:moveTo>
                    <a:lnTo>
                      <a:pt x="56" y="16"/>
                    </a:lnTo>
                    <a:lnTo>
                      <a:pt x="8" y="40"/>
                    </a:lnTo>
                    <a:lnTo>
                      <a:pt x="0" y="32"/>
                    </a:lnTo>
                    <a:lnTo>
                      <a:pt x="48" y="0"/>
                    </a:lnTo>
                    <a:lnTo>
                      <a:pt x="5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0" name="Freeform 724"/>
              <p:cNvSpPr>
                <a:spLocks/>
              </p:cNvSpPr>
              <p:nvPr/>
            </p:nvSpPr>
            <p:spPr bwMode="auto">
              <a:xfrm>
                <a:off x="5088" y="1136"/>
                <a:ext cx="64" cy="24"/>
              </a:xfrm>
              <a:custGeom>
                <a:avLst/>
                <a:gdLst>
                  <a:gd name="T0" fmla="*/ 56 w 64"/>
                  <a:gd name="T1" fmla="*/ 16 h 24"/>
                  <a:gd name="T2" fmla="*/ 56 w 64"/>
                  <a:gd name="T3" fmla="*/ 16 h 24"/>
                  <a:gd name="T4" fmla="*/ 0 w 64"/>
                  <a:gd name="T5" fmla="*/ 24 h 24"/>
                  <a:gd name="T6" fmla="*/ 0 w 64"/>
                  <a:gd name="T7" fmla="*/ 8 h 24"/>
                  <a:gd name="T8" fmla="*/ 56 w 64"/>
                  <a:gd name="T9" fmla="*/ 0 h 24"/>
                  <a:gd name="T10" fmla="*/ 64 w 64"/>
                  <a:gd name="T11" fmla="*/ 8 h 24"/>
                  <a:gd name="T12" fmla="*/ 64 w 64"/>
                  <a:gd name="T13" fmla="*/ 8 h 24"/>
                  <a:gd name="T14" fmla="*/ 56 w 64"/>
                  <a:gd name="T15" fmla="*/ 16 h 24"/>
                  <a:gd name="T16" fmla="*/ 56 w 64"/>
                  <a:gd name="T17" fmla="*/ 16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"/>
                  <a:gd name="T28" fmla="*/ 0 h 24"/>
                  <a:gd name="T29" fmla="*/ 64 w 6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" h="24">
                    <a:moveTo>
                      <a:pt x="56" y="16"/>
                    </a:moveTo>
                    <a:lnTo>
                      <a:pt x="56" y="16"/>
                    </a:lnTo>
                    <a:lnTo>
                      <a:pt x="0" y="24"/>
                    </a:lnTo>
                    <a:lnTo>
                      <a:pt x="0" y="8"/>
                    </a:lnTo>
                    <a:lnTo>
                      <a:pt x="56" y="0"/>
                    </a:lnTo>
                    <a:lnTo>
                      <a:pt x="64" y="8"/>
                    </a:lnTo>
                    <a:lnTo>
                      <a:pt x="5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1" name="Freeform 725"/>
              <p:cNvSpPr>
                <a:spLocks/>
              </p:cNvSpPr>
              <p:nvPr/>
            </p:nvSpPr>
            <p:spPr bwMode="auto">
              <a:xfrm>
                <a:off x="5024" y="1136"/>
                <a:ext cx="64" cy="24"/>
              </a:xfrm>
              <a:custGeom>
                <a:avLst/>
                <a:gdLst>
                  <a:gd name="T0" fmla="*/ 64 w 64"/>
                  <a:gd name="T1" fmla="*/ 24 h 24"/>
                  <a:gd name="T2" fmla="*/ 64 w 64"/>
                  <a:gd name="T3" fmla="*/ 24 h 24"/>
                  <a:gd name="T4" fmla="*/ 0 w 64"/>
                  <a:gd name="T5" fmla="*/ 16 h 24"/>
                  <a:gd name="T6" fmla="*/ 8 w 64"/>
                  <a:gd name="T7" fmla="*/ 0 h 24"/>
                  <a:gd name="T8" fmla="*/ 64 w 64"/>
                  <a:gd name="T9" fmla="*/ 8 h 24"/>
                  <a:gd name="T10" fmla="*/ 64 w 64"/>
                  <a:gd name="T11" fmla="*/ 24 h 24"/>
                  <a:gd name="T12" fmla="*/ 64 w 64"/>
                  <a:gd name="T13" fmla="*/ 24 h 24"/>
                  <a:gd name="T14" fmla="*/ 64 w 64"/>
                  <a:gd name="T15" fmla="*/ 24 h 24"/>
                  <a:gd name="T16" fmla="*/ 64 w 64"/>
                  <a:gd name="T17" fmla="*/ 24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"/>
                  <a:gd name="T28" fmla="*/ 0 h 24"/>
                  <a:gd name="T29" fmla="*/ 64 w 6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" h="24">
                    <a:moveTo>
                      <a:pt x="64" y="24"/>
                    </a:moveTo>
                    <a:lnTo>
                      <a:pt x="64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64" y="8"/>
                    </a:lnTo>
                    <a:lnTo>
                      <a:pt x="64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2" name="Freeform 726"/>
              <p:cNvSpPr>
                <a:spLocks/>
              </p:cNvSpPr>
              <p:nvPr/>
            </p:nvSpPr>
            <p:spPr bwMode="auto">
              <a:xfrm>
                <a:off x="4976" y="1104"/>
                <a:ext cx="56" cy="48"/>
              </a:xfrm>
              <a:custGeom>
                <a:avLst/>
                <a:gdLst>
                  <a:gd name="T0" fmla="*/ 48 w 56"/>
                  <a:gd name="T1" fmla="*/ 40 h 48"/>
                  <a:gd name="T2" fmla="*/ 48 w 56"/>
                  <a:gd name="T3" fmla="*/ 40 h 48"/>
                  <a:gd name="T4" fmla="*/ 0 w 56"/>
                  <a:gd name="T5" fmla="*/ 16 h 48"/>
                  <a:gd name="T6" fmla="*/ 8 w 56"/>
                  <a:gd name="T7" fmla="*/ 0 h 48"/>
                  <a:gd name="T8" fmla="*/ 56 w 56"/>
                  <a:gd name="T9" fmla="*/ 32 h 48"/>
                  <a:gd name="T10" fmla="*/ 48 w 56"/>
                  <a:gd name="T11" fmla="*/ 48 h 48"/>
                  <a:gd name="T12" fmla="*/ 48 w 56"/>
                  <a:gd name="T13" fmla="*/ 48 h 48"/>
                  <a:gd name="T14" fmla="*/ 48 w 56"/>
                  <a:gd name="T15" fmla="*/ 48 h 48"/>
                  <a:gd name="T16" fmla="*/ 48 w 56"/>
                  <a:gd name="T17" fmla="*/ 4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48"/>
                  <a:gd name="T29" fmla="*/ 56 w 56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48">
                    <a:moveTo>
                      <a:pt x="48" y="40"/>
                    </a:moveTo>
                    <a:lnTo>
                      <a:pt x="48" y="40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56" y="32"/>
                    </a:lnTo>
                    <a:lnTo>
                      <a:pt x="48" y="48"/>
                    </a:lnTo>
                    <a:lnTo>
                      <a:pt x="48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3" name="Freeform 727"/>
              <p:cNvSpPr>
                <a:spLocks/>
              </p:cNvSpPr>
              <p:nvPr/>
            </p:nvSpPr>
            <p:spPr bwMode="auto">
              <a:xfrm>
                <a:off x="4944" y="1064"/>
                <a:ext cx="40" cy="56"/>
              </a:xfrm>
              <a:custGeom>
                <a:avLst/>
                <a:gdLst>
                  <a:gd name="T0" fmla="*/ 32 w 40"/>
                  <a:gd name="T1" fmla="*/ 56 h 56"/>
                  <a:gd name="T2" fmla="*/ 32 w 40"/>
                  <a:gd name="T3" fmla="*/ 56 h 56"/>
                  <a:gd name="T4" fmla="*/ 0 w 40"/>
                  <a:gd name="T5" fmla="*/ 8 h 56"/>
                  <a:gd name="T6" fmla="*/ 8 w 40"/>
                  <a:gd name="T7" fmla="*/ 0 h 56"/>
                  <a:gd name="T8" fmla="*/ 40 w 40"/>
                  <a:gd name="T9" fmla="*/ 40 h 56"/>
                  <a:gd name="T10" fmla="*/ 32 w 40"/>
                  <a:gd name="T11" fmla="*/ 56 h 56"/>
                  <a:gd name="T12" fmla="*/ 32 w 40"/>
                  <a:gd name="T13" fmla="*/ 56 h 56"/>
                  <a:gd name="T14" fmla="*/ 32 w 40"/>
                  <a:gd name="T15" fmla="*/ 56 h 56"/>
                  <a:gd name="T16" fmla="*/ 32 w 40"/>
                  <a:gd name="T17" fmla="*/ 56 h 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0"/>
                  <a:gd name="T28" fmla="*/ 0 h 56"/>
                  <a:gd name="T29" fmla="*/ 40 w 40"/>
                  <a:gd name="T30" fmla="*/ 56 h 5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0" h="56">
                    <a:moveTo>
                      <a:pt x="32" y="56"/>
                    </a:moveTo>
                    <a:lnTo>
                      <a:pt x="32" y="5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40" y="40"/>
                    </a:lnTo>
                    <a:lnTo>
                      <a:pt x="32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4" name="Freeform 728"/>
              <p:cNvSpPr>
                <a:spLocks/>
              </p:cNvSpPr>
              <p:nvPr/>
            </p:nvSpPr>
            <p:spPr bwMode="auto">
              <a:xfrm>
                <a:off x="4928" y="1016"/>
                <a:ext cx="24" cy="56"/>
              </a:xfrm>
              <a:custGeom>
                <a:avLst/>
                <a:gdLst>
                  <a:gd name="T0" fmla="*/ 16 w 24"/>
                  <a:gd name="T1" fmla="*/ 56 h 56"/>
                  <a:gd name="T2" fmla="*/ 16 w 24"/>
                  <a:gd name="T3" fmla="*/ 56 h 56"/>
                  <a:gd name="T4" fmla="*/ 0 w 24"/>
                  <a:gd name="T5" fmla="*/ 0 h 56"/>
                  <a:gd name="T6" fmla="*/ 16 w 24"/>
                  <a:gd name="T7" fmla="*/ 0 h 56"/>
                  <a:gd name="T8" fmla="*/ 24 w 24"/>
                  <a:gd name="T9" fmla="*/ 48 h 56"/>
                  <a:gd name="T10" fmla="*/ 16 w 24"/>
                  <a:gd name="T11" fmla="*/ 56 h 56"/>
                  <a:gd name="T12" fmla="*/ 16 w 24"/>
                  <a:gd name="T13" fmla="*/ 56 h 56"/>
                  <a:gd name="T14" fmla="*/ 16 w 24"/>
                  <a:gd name="T15" fmla="*/ 56 h 56"/>
                  <a:gd name="T16" fmla="*/ 16 w 24"/>
                  <a:gd name="T17" fmla="*/ 56 h 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56"/>
                  <a:gd name="T29" fmla="*/ 24 w 24"/>
                  <a:gd name="T30" fmla="*/ 56 h 5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56">
                    <a:moveTo>
                      <a:pt x="16" y="56"/>
                    </a:moveTo>
                    <a:lnTo>
                      <a:pt x="16" y="56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24" y="48"/>
                    </a:lnTo>
                    <a:lnTo>
                      <a:pt x="16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5" name="Freeform 729"/>
              <p:cNvSpPr>
                <a:spLocks/>
              </p:cNvSpPr>
              <p:nvPr/>
            </p:nvSpPr>
            <p:spPr bwMode="auto">
              <a:xfrm>
                <a:off x="4928" y="960"/>
                <a:ext cx="24" cy="56"/>
              </a:xfrm>
              <a:custGeom>
                <a:avLst/>
                <a:gdLst>
                  <a:gd name="T0" fmla="*/ 0 w 24"/>
                  <a:gd name="T1" fmla="*/ 56 h 56"/>
                  <a:gd name="T2" fmla="*/ 0 w 24"/>
                  <a:gd name="T3" fmla="*/ 56 h 56"/>
                  <a:gd name="T4" fmla="*/ 16 w 24"/>
                  <a:gd name="T5" fmla="*/ 0 h 56"/>
                  <a:gd name="T6" fmla="*/ 24 w 24"/>
                  <a:gd name="T7" fmla="*/ 0 h 56"/>
                  <a:gd name="T8" fmla="*/ 16 w 24"/>
                  <a:gd name="T9" fmla="*/ 56 h 56"/>
                  <a:gd name="T10" fmla="*/ 0 w 24"/>
                  <a:gd name="T11" fmla="*/ 56 h 56"/>
                  <a:gd name="T12" fmla="*/ 0 w 24"/>
                  <a:gd name="T13" fmla="*/ 56 h 56"/>
                  <a:gd name="T14" fmla="*/ 0 w 24"/>
                  <a:gd name="T15" fmla="*/ 56 h 56"/>
                  <a:gd name="T16" fmla="*/ 0 w 24"/>
                  <a:gd name="T17" fmla="*/ 56 h 56"/>
                  <a:gd name="T18" fmla="*/ 0 w 24"/>
                  <a:gd name="T19" fmla="*/ 5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4"/>
                  <a:gd name="T31" fmla="*/ 0 h 56"/>
                  <a:gd name="T32" fmla="*/ 24 w 24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4" h="56">
                    <a:moveTo>
                      <a:pt x="0" y="56"/>
                    </a:moveTo>
                    <a:lnTo>
                      <a:pt x="0" y="56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16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6" name="Freeform 730"/>
              <p:cNvSpPr>
                <a:spLocks/>
              </p:cNvSpPr>
              <p:nvPr/>
            </p:nvSpPr>
            <p:spPr bwMode="auto">
              <a:xfrm>
                <a:off x="4944" y="912"/>
                <a:ext cx="40" cy="56"/>
              </a:xfrm>
              <a:custGeom>
                <a:avLst/>
                <a:gdLst>
                  <a:gd name="T0" fmla="*/ 0 w 40"/>
                  <a:gd name="T1" fmla="*/ 40 h 56"/>
                  <a:gd name="T2" fmla="*/ 0 w 40"/>
                  <a:gd name="T3" fmla="*/ 40 h 56"/>
                  <a:gd name="T4" fmla="*/ 32 w 40"/>
                  <a:gd name="T5" fmla="*/ 0 h 56"/>
                  <a:gd name="T6" fmla="*/ 40 w 40"/>
                  <a:gd name="T7" fmla="*/ 8 h 56"/>
                  <a:gd name="T8" fmla="*/ 8 w 40"/>
                  <a:gd name="T9" fmla="*/ 56 h 56"/>
                  <a:gd name="T10" fmla="*/ 0 w 40"/>
                  <a:gd name="T11" fmla="*/ 48 h 56"/>
                  <a:gd name="T12" fmla="*/ 0 w 40"/>
                  <a:gd name="T13" fmla="*/ 48 h 56"/>
                  <a:gd name="T14" fmla="*/ 0 w 40"/>
                  <a:gd name="T15" fmla="*/ 48 h 56"/>
                  <a:gd name="T16" fmla="*/ 0 w 40"/>
                  <a:gd name="T17" fmla="*/ 40 h 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0"/>
                  <a:gd name="T28" fmla="*/ 0 h 56"/>
                  <a:gd name="T29" fmla="*/ 40 w 40"/>
                  <a:gd name="T30" fmla="*/ 56 h 5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0" h="56">
                    <a:moveTo>
                      <a:pt x="0" y="40"/>
                    </a:moveTo>
                    <a:lnTo>
                      <a:pt x="0" y="40"/>
                    </a:lnTo>
                    <a:lnTo>
                      <a:pt x="32" y="0"/>
                    </a:lnTo>
                    <a:lnTo>
                      <a:pt x="40" y="8"/>
                    </a:lnTo>
                    <a:lnTo>
                      <a:pt x="8" y="56"/>
                    </a:lnTo>
                    <a:lnTo>
                      <a:pt x="0" y="48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7" name="Freeform 731"/>
              <p:cNvSpPr>
                <a:spLocks/>
              </p:cNvSpPr>
              <p:nvPr/>
            </p:nvSpPr>
            <p:spPr bwMode="auto">
              <a:xfrm>
                <a:off x="4976" y="880"/>
                <a:ext cx="56" cy="40"/>
              </a:xfrm>
              <a:custGeom>
                <a:avLst/>
                <a:gdLst>
                  <a:gd name="T0" fmla="*/ 0 w 56"/>
                  <a:gd name="T1" fmla="*/ 32 h 40"/>
                  <a:gd name="T2" fmla="*/ 0 w 56"/>
                  <a:gd name="T3" fmla="*/ 32 h 40"/>
                  <a:gd name="T4" fmla="*/ 48 w 56"/>
                  <a:gd name="T5" fmla="*/ 0 h 40"/>
                  <a:gd name="T6" fmla="*/ 56 w 56"/>
                  <a:gd name="T7" fmla="*/ 16 h 40"/>
                  <a:gd name="T8" fmla="*/ 8 w 56"/>
                  <a:gd name="T9" fmla="*/ 40 h 40"/>
                  <a:gd name="T10" fmla="*/ 0 w 56"/>
                  <a:gd name="T11" fmla="*/ 32 h 40"/>
                  <a:gd name="T12" fmla="*/ 0 w 56"/>
                  <a:gd name="T13" fmla="*/ 32 h 40"/>
                  <a:gd name="T14" fmla="*/ 0 w 56"/>
                  <a:gd name="T15" fmla="*/ 32 h 40"/>
                  <a:gd name="T16" fmla="*/ 0 w 56"/>
                  <a:gd name="T17" fmla="*/ 32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40"/>
                  <a:gd name="T29" fmla="*/ 56 w 56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40">
                    <a:moveTo>
                      <a:pt x="0" y="32"/>
                    </a:moveTo>
                    <a:lnTo>
                      <a:pt x="0" y="32"/>
                    </a:lnTo>
                    <a:lnTo>
                      <a:pt x="48" y="0"/>
                    </a:lnTo>
                    <a:lnTo>
                      <a:pt x="56" y="16"/>
                    </a:lnTo>
                    <a:lnTo>
                      <a:pt x="8" y="4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8" name="Freeform 732"/>
              <p:cNvSpPr>
                <a:spLocks/>
              </p:cNvSpPr>
              <p:nvPr/>
            </p:nvSpPr>
            <p:spPr bwMode="auto">
              <a:xfrm>
                <a:off x="5024" y="864"/>
                <a:ext cx="64" cy="32"/>
              </a:xfrm>
              <a:custGeom>
                <a:avLst/>
                <a:gdLst>
                  <a:gd name="T0" fmla="*/ 0 w 64"/>
                  <a:gd name="T1" fmla="*/ 16 h 32"/>
                  <a:gd name="T2" fmla="*/ 0 w 64"/>
                  <a:gd name="T3" fmla="*/ 16 h 32"/>
                  <a:gd name="T4" fmla="*/ 64 w 64"/>
                  <a:gd name="T5" fmla="*/ 0 h 32"/>
                  <a:gd name="T6" fmla="*/ 64 w 64"/>
                  <a:gd name="T7" fmla="*/ 16 h 32"/>
                  <a:gd name="T8" fmla="*/ 8 w 64"/>
                  <a:gd name="T9" fmla="*/ 32 h 32"/>
                  <a:gd name="T10" fmla="*/ 0 w 64"/>
                  <a:gd name="T11" fmla="*/ 16 h 32"/>
                  <a:gd name="T12" fmla="*/ 0 w 64"/>
                  <a:gd name="T13" fmla="*/ 16 h 32"/>
                  <a:gd name="T14" fmla="*/ 0 w 64"/>
                  <a:gd name="T15" fmla="*/ 16 h 32"/>
                  <a:gd name="T16" fmla="*/ 0 w 64"/>
                  <a:gd name="T17" fmla="*/ 16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"/>
                  <a:gd name="T28" fmla="*/ 0 h 32"/>
                  <a:gd name="T29" fmla="*/ 64 w 6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" h="32">
                    <a:moveTo>
                      <a:pt x="0" y="16"/>
                    </a:moveTo>
                    <a:lnTo>
                      <a:pt x="0" y="16"/>
                    </a:lnTo>
                    <a:lnTo>
                      <a:pt x="64" y="0"/>
                    </a:lnTo>
                    <a:lnTo>
                      <a:pt x="64" y="16"/>
                    </a:lnTo>
                    <a:lnTo>
                      <a:pt x="8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9" name="Freeform 733"/>
              <p:cNvSpPr>
                <a:spLocks/>
              </p:cNvSpPr>
              <p:nvPr/>
            </p:nvSpPr>
            <p:spPr bwMode="auto">
              <a:xfrm>
                <a:off x="5088" y="864"/>
                <a:ext cx="56" cy="32"/>
              </a:xfrm>
              <a:custGeom>
                <a:avLst/>
                <a:gdLst>
                  <a:gd name="T0" fmla="*/ 0 w 56"/>
                  <a:gd name="T1" fmla="*/ 0 h 32"/>
                  <a:gd name="T2" fmla="*/ 0 w 56"/>
                  <a:gd name="T3" fmla="*/ 0 h 32"/>
                  <a:gd name="T4" fmla="*/ 56 w 56"/>
                  <a:gd name="T5" fmla="*/ 16 h 32"/>
                  <a:gd name="T6" fmla="*/ 56 w 56"/>
                  <a:gd name="T7" fmla="*/ 32 h 32"/>
                  <a:gd name="T8" fmla="*/ 0 w 56"/>
                  <a:gd name="T9" fmla="*/ 16 h 32"/>
                  <a:gd name="T10" fmla="*/ 0 w 56"/>
                  <a:gd name="T11" fmla="*/ 0 h 32"/>
                  <a:gd name="T12" fmla="*/ 0 w 56"/>
                  <a:gd name="T13" fmla="*/ 0 h 32"/>
                  <a:gd name="T14" fmla="*/ 0 w 56"/>
                  <a:gd name="T15" fmla="*/ 0 h 32"/>
                  <a:gd name="T16" fmla="*/ 0 w 56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32"/>
                  <a:gd name="T29" fmla="*/ 56 w 56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32">
                    <a:moveTo>
                      <a:pt x="0" y="0"/>
                    </a:moveTo>
                    <a:lnTo>
                      <a:pt x="0" y="0"/>
                    </a:lnTo>
                    <a:lnTo>
                      <a:pt x="56" y="16"/>
                    </a:lnTo>
                    <a:lnTo>
                      <a:pt x="56" y="32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0" name="Freeform 734"/>
              <p:cNvSpPr>
                <a:spLocks/>
              </p:cNvSpPr>
              <p:nvPr/>
            </p:nvSpPr>
            <p:spPr bwMode="auto">
              <a:xfrm>
                <a:off x="5144" y="880"/>
                <a:ext cx="56" cy="40"/>
              </a:xfrm>
              <a:custGeom>
                <a:avLst/>
                <a:gdLst>
                  <a:gd name="T0" fmla="*/ 8 w 56"/>
                  <a:gd name="T1" fmla="*/ 0 h 40"/>
                  <a:gd name="T2" fmla="*/ 8 w 56"/>
                  <a:gd name="T3" fmla="*/ 0 h 40"/>
                  <a:gd name="T4" fmla="*/ 56 w 56"/>
                  <a:gd name="T5" fmla="*/ 32 h 40"/>
                  <a:gd name="T6" fmla="*/ 48 w 56"/>
                  <a:gd name="T7" fmla="*/ 40 h 40"/>
                  <a:gd name="T8" fmla="*/ 0 w 56"/>
                  <a:gd name="T9" fmla="*/ 16 h 40"/>
                  <a:gd name="T10" fmla="*/ 0 w 56"/>
                  <a:gd name="T11" fmla="*/ 0 h 40"/>
                  <a:gd name="T12" fmla="*/ 0 w 56"/>
                  <a:gd name="T13" fmla="*/ 0 h 40"/>
                  <a:gd name="T14" fmla="*/ 0 w 56"/>
                  <a:gd name="T15" fmla="*/ 0 h 40"/>
                  <a:gd name="T16" fmla="*/ 8 w 56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40"/>
                  <a:gd name="T29" fmla="*/ 56 w 56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40">
                    <a:moveTo>
                      <a:pt x="8" y="0"/>
                    </a:moveTo>
                    <a:lnTo>
                      <a:pt x="8" y="0"/>
                    </a:lnTo>
                    <a:lnTo>
                      <a:pt x="56" y="32"/>
                    </a:lnTo>
                    <a:lnTo>
                      <a:pt x="48" y="40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1" name="Freeform 735"/>
              <p:cNvSpPr>
                <a:spLocks/>
              </p:cNvSpPr>
              <p:nvPr/>
            </p:nvSpPr>
            <p:spPr bwMode="auto">
              <a:xfrm>
                <a:off x="5184" y="912"/>
                <a:ext cx="48" cy="56"/>
              </a:xfrm>
              <a:custGeom>
                <a:avLst/>
                <a:gdLst>
                  <a:gd name="T0" fmla="*/ 16 w 48"/>
                  <a:gd name="T1" fmla="*/ 0 h 56"/>
                  <a:gd name="T2" fmla="*/ 16 w 48"/>
                  <a:gd name="T3" fmla="*/ 0 h 56"/>
                  <a:gd name="T4" fmla="*/ 48 w 48"/>
                  <a:gd name="T5" fmla="*/ 40 h 56"/>
                  <a:gd name="T6" fmla="*/ 32 w 48"/>
                  <a:gd name="T7" fmla="*/ 56 h 56"/>
                  <a:gd name="T8" fmla="*/ 0 w 48"/>
                  <a:gd name="T9" fmla="*/ 8 h 56"/>
                  <a:gd name="T10" fmla="*/ 16 w 48"/>
                  <a:gd name="T11" fmla="*/ 0 h 56"/>
                  <a:gd name="T12" fmla="*/ 16 w 48"/>
                  <a:gd name="T13" fmla="*/ 0 h 56"/>
                  <a:gd name="T14" fmla="*/ 16 w 48"/>
                  <a:gd name="T15" fmla="*/ 0 h 56"/>
                  <a:gd name="T16" fmla="*/ 16 w 48"/>
                  <a:gd name="T17" fmla="*/ 0 h 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8"/>
                  <a:gd name="T28" fmla="*/ 0 h 56"/>
                  <a:gd name="T29" fmla="*/ 48 w 48"/>
                  <a:gd name="T30" fmla="*/ 56 h 5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8" h="56">
                    <a:moveTo>
                      <a:pt x="16" y="0"/>
                    </a:moveTo>
                    <a:lnTo>
                      <a:pt x="16" y="0"/>
                    </a:lnTo>
                    <a:lnTo>
                      <a:pt x="48" y="40"/>
                    </a:lnTo>
                    <a:lnTo>
                      <a:pt x="32" y="56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2" name="Freeform 736"/>
              <p:cNvSpPr>
                <a:spLocks/>
              </p:cNvSpPr>
              <p:nvPr/>
            </p:nvSpPr>
            <p:spPr bwMode="auto">
              <a:xfrm>
                <a:off x="5216" y="952"/>
                <a:ext cx="32" cy="64"/>
              </a:xfrm>
              <a:custGeom>
                <a:avLst/>
                <a:gdLst>
                  <a:gd name="T0" fmla="*/ 16 w 32"/>
                  <a:gd name="T1" fmla="*/ 8 h 64"/>
                  <a:gd name="T2" fmla="*/ 16 w 32"/>
                  <a:gd name="T3" fmla="*/ 8 h 64"/>
                  <a:gd name="T4" fmla="*/ 32 w 32"/>
                  <a:gd name="T5" fmla="*/ 64 h 64"/>
                  <a:gd name="T6" fmla="*/ 16 w 32"/>
                  <a:gd name="T7" fmla="*/ 64 h 64"/>
                  <a:gd name="T8" fmla="*/ 0 w 32"/>
                  <a:gd name="T9" fmla="*/ 8 h 64"/>
                  <a:gd name="T10" fmla="*/ 16 w 32"/>
                  <a:gd name="T11" fmla="*/ 0 h 64"/>
                  <a:gd name="T12" fmla="*/ 16 w 32"/>
                  <a:gd name="T13" fmla="*/ 0 h 64"/>
                  <a:gd name="T14" fmla="*/ 16 w 32"/>
                  <a:gd name="T15" fmla="*/ 8 h 64"/>
                  <a:gd name="T16" fmla="*/ 16 w 32"/>
                  <a:gd name="T17" fmla="*/ 8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64"/>
                  <a:gd name="T29" fmla="*/ 32 w 32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64">
                    <a:moveTo>
                      <a:pt x="16" y="8"/>
                    </a:moveTo>
                    <a:lnTo>
                      <a:pt x="16" y="8"/>
                    </a:lnTo>
                    <a:lnTo>
                      <a:pt x="32" y="64"/>
                    </a:lnTo>
                    <a:lnTo>
                      <a:pt x="16" y="64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3" name="Freeform 737"/>
              <p:cNvSpPr>
                <a:spLocks/>
              </p:cNvSpPr>
              <p:nvPr/>
            </p:nvSpPr>
            <p:spPr bwMode="auto">
              <a:xfrm>
                <a:off x="5216" y="1016"/>
                <a:ext cx="32" cy="56"/>
              </a:xfrm>
              <a:custGeom>
                <a:avLst/>
                <a:gdLst>
                  <a:gd name="T0" fmla="*/ 32 w 32"/>
                  <a:gd name="T1" fmla="*/ 0 h 56"/>
                  <a:gd name="T2" fmla="*/ 32 w 32"/>
                  <a:gd name="T3" fmla="*/ 0 h 56"/>
                  <a:gd name="T4" fmla="*/ 16 w 32"/>
                  <a:gd name="T5" fmla="*/ 56 h 56"/>
                  <a:gd name="T6" fmla="*/ 0 w 32"/>
                  <a:gd name="T7" fmla="*/ 48 h 56"/>
                  <a:gd name="T8" fmla="*/ 16 w 32"/>
                  <a:gd name="T9" fmla="*/ 0 h 56"/>
                  <a:gd name="T10" fmla="*/ 32 w 32"/>
                  <a:gd name="T11" fmla="*/ 0 h 56"/>
                  <a:gd name="T12" fmla="*/ 32 w 32"/>
                  <a:gd name="T13" fmla="*/ 0 h 56"/>
                  <a:gd name="T14" fmla="*/ 32 w 32"/>
                  <a:gd name="T15" fmla="*/ 0 h 56"/>
                  <a:gd name="T16" fmla="*/ 32 w 32"/>
                  <a:gd name="T17" fmla="*/ 0 h 56"/>
                  <a:gd name="T18" fmla="*/ 32 w 32"/>
                  <a:gd name="T19" fmla="*/ 0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"/>
                  <a:gd name="T31" fmla="*/ 0 h 56"/>
                  <a:gd name="T32" fmla="*/ 32 w 32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" h="56">
                    <a:moveTo>
                      <a:pt x="32" y="0"/>
                    </a:moveTo>
                    <a:lnTo>
                      <a:pt x="32" y="0"/>
                    </a:lnTo>
                    <a:lnTo>
                      <a:pt x="16" y="56"/>
                    </a:lnTo>
                    <a:lnTo>
                      <a:pt x="0" y="48"/>
                    </a:lnTo>
                    <a:lnTo>
                      <a:pt x="16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4" name="Freeform 738"/>
              <p:cNvSpPr>
                <a:spLocks/>
              </p:cNvSpPr>
              <p:nvPr/>
            </p:nvSpPr>
            <p:spPr bwMode="auto">
              <a:xfrm>
                <a:off x="4984" y="2104"/>
                <a:ext cx="64" cy="248"/>
              </a:xfrm>
              <a:custGeom>
                <a:avLst/>
                <a:gdLst>
                  <a:gd name="T0" fmla="*/ 48 w 64"/>
                  <a:gd name="T1" fmla="*/ 248 h 248"/>
                  <a:gd name="T2" fmla="*/ 0 w 64"/>
                  <a:gd name="T3" fmla="*/ 160 h 248"/>
                  <a:gd name="T4" fmla="*/ 0 w 64"/>
                  <a:gd name="T5" fmla="*/ 160 h 248"/>
                  <a:gd name="T6" fmla="*/ 0 w 64"/>
                  <a:gd name="T7" fmla="*/ 88 h 248"/>
                  <a:gd name="T8" fmla="*/ 0 w 64"/>
                  <a:gd name="T9" fmla="*/ 88 h 248"/>
                  <a:gd name="T10" fmla="*/ 48 w 64"/>
                  <a:gd name="T11" fmla="*/ 16 h 248"/>
                  <a:gd name="T12" fmla="*/ 48 w 64"/>
                  <a:gd name="T13" fmla="*/ 16 h 248"/>
                  <a:gd name="T14" fmla="*/ 64 w 64"/>
                  <a:gd name="T15" fmla="*/ 0 h 2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4"/>
                  <a:gd name="T25" fmla="*/ 0 h 248"/>
                  <a:gd name="T26" fmla="*/ 64 w 64"/>
                  <a:gd name="T27" fmla="*/ 248 h 2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4" h="248">
                    <a:moveTo>
                      <a:pt x="48" y="248"/>
                    </a:moveTo>
                    <a:lnTo>
                      <a:pt x="0" y="160"/>
                    </a:lnTo>
                    <a:lnTo>
                      <a:pt x="0" y="88"/>
                    </a:lnTo>
                    <a:lnTo>
                      <a:pt x="48" y="16"/>
                    </a:lnTo>
                    <a:lnTo>
                      <a:pt x="64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5" name="Freeform 739"/>
              <p:cNvSpPr>
                <a:spLocks/>
              </p:cNvSpPr>
              <p:nvPr/>
            </p:nvSpPr>
            <p:spPr bwMode="auto">
              <a:xfrm>
                <a:off x="5216" y="1512"/>
                <a:ext cx="184" cy="80"/>
              </a:xfrm>
              <a:custGeom>
                <a:avLst/>
                <a:gdLst>
                  <a:gd name="T0" fmla="*/ 184 w 184"/>
                  <a:gd name="T1" fmla="*/ 80 h 80"/>
                  <a:gd name="T2" fmla="*/ 184 w 184"/>
                  <a:gd name="T3" fmla="*/ 80 h 80"/>
                  <a:gd name="T4" fmla="*/ 184 w 184"/>
                  <a:gd name="T5" fmla="*/ 80 h 80"/>
                  <a:gd name="T6" fmla="*/ 144 w 184"/>
                  <a:gd name="T7" fmla="*/ 72 h 80"/>
                  <a:gd name="T8" fmla="*/ 144 w 184"/>
                  <a:gd name="T9" fmla="*/ 72 h 80"/>
                  <a:gd name="T10" fmla="*/ 112 w 184"/>
                  <a:gd name="T11" fmla="*/ 64 h 80"/>
                  <a:gd name="T12" fmla="*/ 112 w 184"/>
                  <a:gd name="T13" fmla="*/ 64 h 80"/>
                  <a:gd name="T14" fmla="*/ 88 w 184"/>
                  <a:gd name="T15" fmla="*/ 56 h 80"/>
                  <a:gd name="T16" fmla="*/ 88 w 184"/>
                  <a:gd name="T17" fmla="*/ 56 h 80"/>
                  <a:gd name="T18" fmla="*/ 64 w 184"/>
                  <a:gd name="T19" fmla="*/ 48 h 80"/>
                  <a:gd name="T20" fmla="*/ 64 w 184"/>
                  <a:gd name="T21" fmla="*/ 48 h 80"/>
                  <a:gd name="T22" fmla="*/ 40 w 184"/>
                  <a:gd name="T23" fmla="*/ 40 h 80"/>
                  <a:gd name="T24" fmla="*/ 40 w 184"/>
                  <a:gd name="T25" fmla="*/ 40 h 80"/>
                  <a:gd name="T26" fmla="*/ 24 w 184"/>
                  <a:gd name="T27" fmla="*/ 24 h 80"/>
                  <a:gd name="T28" fmla="*/ 24 w 184"/>
                  <a:gd name="T29" fmla="*/ 24 h 80"/>
                  <a:gd name="T30" fmla="*/ 16 w 184"/>
                  <a:gd name="T31" fmla="*/ 24 h 80"/>
                  <a:gd name="T32" fmla="*/ 16 w 184"/>
                  <a:gd name="T33" fmla="*/ 24 h 80"/>
                  <a:gd name="T34" fmla="*/ 0 w 184"/>
                  <a:gd name="T35" fmla="*/ 16 h 80"/>
                  <a:gd name="T36" fmla="*/ 0 w 184"/>
                  <a:gd name="T37" fmla="*/ 16 h 80"/>
                  <a:gd name="T38" fmla="*/ 0 w 184"/>
                  <a:gd name="T39" fmla="*/ 0 h 8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84"/>
                  <a:gd name="T61" fmla="*/ 0 h 80"/>
                  <a:gd name="T62" fmla="*/ 184 w 184"/>
                  <a:gd name="T63" fmla="*/ 80 h 8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84" h="80">
                    <a:moveTo>
                      <a:pt x="184" y="80"/>
                    </a:moveTo>
                    <a:lnTo>
                      <a:pt x="184" y="80"/>
                    </a:lnTo>
                    <a:lnTo>
                      <a:pt x="144" y="72"/>
                    </a:lnTo>
                    <a:lnTo>
                      <a:pt x="112" y="64"/>
                    </a:lnTo>
                    <a:lnTo>
                      <a:pt x="88" y="56"/>
                    </a:lnTo>
                    <a:lnTo>
                      <a:pt x="64" y="48"/>
                    </a:lnTo>
                    <a:lnTo>
                      <a:pt x="40" y="40"/>
                    </a:lnTo>
                    <a:lnTo>
                      <a:pt x="24" y="24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6" name="Freeform 740"/>
              <p:cNvSpPr>
                <a:spLocks/>
              </p:cNvSpPr>
              <p:nvPr/>
            </p:nvSpPr>
            <p:spPr bwMode="auto">
              <a:xfrm>
                <a:off x="5184" y="1456"/>
                <a:ext cx="64" cy="72"/>
              </a:xfrm>
              <a:custGeom>
                <a:avLst/>
                <a:gdLst>
                  <a:gd name="T0" fmla="*/ 64 w 64"/>
                  <a:gd name="T1" fmla="*/ 48 h 72"/>
                  <a:gd name="T2" fmla="*/ 40 w 64"/>
                  <a:gd name="T3" fmla="*/ 64 h 72"/>
                  <a:gd name="T4" fmla="*/ 8 w 64"/>
                  <a:gd name="T5" fmla="*/ 72 h 72"/>
                  <a:gd name="T6" fmla="*/ 8 w 64"/>
                  <a:gd name="T7" fmla="*/ 72 h 72"/>
                  <a:gd name="T8" fmla="*/ 0 w 64"/>
                  <a:gd name="T9" fmla="*/ 0 h 72"/>
                  <a:gd name="T10" fmla="*/ 0 w 64"/>
                  <a:gd name="T11" fmla="*/ 0 h 72"/>
                  <a:gd name="T12" fmla="*/ 64 w 64"/>
                  <a:gd name="T13" fmla="*/ 48 h 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"/>
                  <a:gd name="T22" fmla="*/ 0 h 72"/>
                  <a:gd name="T23" fmla="*/ 64 w 64"/>
                  <a:gd name="T24" fmla="*/ 72 h 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" h="72">
                    <a:moveTo>
                      <a:pt x="64" y="48"/>
                    </a:moveTo>
                    <a:lnTo>
                      <a:pt x="40" y="64"/>
                    </a:lnTo>
                    <a:lnTo>
                      <a:pt x="8" y="72"/>
                    </a:lnTo>
                    <a:lnTo>
                      <a:pt x="0" y="0"/>
                    </a:lnTo>
                    <a:lnTo>
                      <a:pt x="64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7" name="Freeform 741"/>
              <p:cNvSpPr>
                <a:spLocks/>
              </p:cNvSpPr>
              <p:nvPr/>
            </p:nvSpPr>
            <p:spPr bwMode="auto">
              <a:xfrm>
                <a:off x="5064" y="1072"/>
                <a:ext cx="64" cy="64"/>
              </a:xfrm>
              <a:custGeom>
                <a:avLst/>
                <a:gdLst>
                  <a:gd name="T0" fmla="*/ 64 w 64"/>
                  <a:gd name="T1" fmla="*/ 64 h 64"/>
                  <a:gd name="T2" fmla="*/ 32 w 64"/>
                  <a:gd name="T3" fmla="*/ 64 h 64"/>
                  <a:gd name="T4" fmla="*/ 0 w 64"/>
                  <a:gd name="T5" fmla="*/ 64 h 64"/>
                  <a:gd name="T6" fmla="*/ 0 w 64"/>
                  <a:gd name="T7" fmla="*/ 64 h 64"/>
                  <a:gd name="T8" fmla="*/ 32 w 64"/>
                  <a:gd name="T9" fmla="*/ 0 h 64"/>
                  <a:gd name="T10" fmla="*/ 32 w 64"/>
                  <a:gd name="T11" fmla="*/ 0 h 64"/>
                  <a:gd name="T12" fmla="*/ 64 w 64"/>
                  <a:gd name="T13" fmla="*/ 64 h 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"/>
                  <a:gd name="T22" fmla="*/ 0 h 64"/>
                  <a:gd name="T23" fmla="*/ 64 w 64"/>
                  <a:gd name="T24" fmla="*/ 64 h 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" h="64">
                    <a:moveTo>
                      <a:pt x="64" y="64"/>
                    </a:moveTo>
                    <a:lnTo>
                      <a:pt x="32" y="64"/>
                    </a:lnTo>
                    <a:lnTo>
                      <a:pt x="0" y="64"/>
                    </a:lnTo>
                    <a:lnTo>
                      <a:pt x="32" y="0"/>
                    </a:lnTo>
                    <a:lnTo>
                      <a:pt x="64" y="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8" name="Freeform 742"/>
              <p:cNvSpPr>
                <a:spLocks/>
              </p:cNvSpPr>
              <p:nvPr/>
            </p:nvSpPr>
            <p:spPr bwMode="auto">
              <a:xfrm>
                <a:off x="5096" y="126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9" name="Line 743"/>
              <p:cNvSpPr>
                <a:spLocks noChangeShapeType="1"/>
              </p:cNvSpPr>
              <p:nvPr/>
            </p:nvSpPr>
            <p:spPr bwMode="auto">
              <a:xfrm>
                <a:off x="5096" y="1136"/>
                <a:ext cx="1" cy="1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0" name="Freeform 744"/>
              <p:cNvSpPr>
                <a:spLocks/>
              </p:cNvSpPr>
              <p:nvPr/>
            </p:nvSpPr>
            <p:spPr bwMode="auto">
              <a:xfrm>
                <a:off x="5064" y="1440"/>
                <a:ext cx="56" cy="72"/>
              </a:xfrm>
              <a:custGeom>
                <a:avLst/>
                <a:gdLst>
                  <a:gd name="T0" fmla="*/ 56 w 56"/>
                  <a:gd name="T1" fmla="*/ 64 h 72"/>
                  <a:gd name="T2" fmla="*/ 32 w 56"/>
                  <a:gd name="T3" fmla="*/ 72 h 72"/>
                  <a:gd name="T4" fmla="*/ 0 w 56"/>
                  <a:gd name="T5" fmla="*/ 72 h 72"/>
                  <a:gd name="T6" fmla="*/ 0 w 56"/>
                  <a:gd name="T7" fmla="*/ 72 h 72"/>
                  <a:gd name="T8" fmla="*/ 16 w 56"/>
                  <a:gd name="T9" fmla="*/ 0 h 72"/>
                  <a:gd name="T10" fmla="*/ 16 w 56"/>
                  <a:gd name="T11" fmla="*/ 0 h 72"/>
                  <a:gd name="T12" fmla="*/ 56 w 56"/>
                  <a:gd name="T13" fmla="*/ 64 h 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6"/>
                  <a:gd name="T22" fmla="*/ 0 h 72"/>
                  <a:gd name="T23" fmla="*/ 56 w 56"/>
                  <a:gd name="T24" fmla="*/ 72 h 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6" h="72">
                    <a:moveTo>
                      <a:pt x="56" y="64"/>
                    </a:moveTo>
                    <a:lnTo>
                      <a:pt x="32" y="72"/>
                    </a:lnTo>
                    <a:lnTo>
                      <a:pt x="0" y="72"/>
                    </a:lnTo>
                    <a:lnTo>
                      <a:pt x="16" y="0"/>
                    </a:lnTo>
                    <a:lnTo>
                      <a:pt x="56" y="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1" name="Freeform 745"/>
              <p:cNvSpPr>
                <a:spLocks/>
              </p:cNvSpPr>
              <p:nvPr/>
            </p:nvSpPr>
            <p:spPr bwMode="auto">
              <a:xfrm>
                <a:off x="3392" y="856"/>
                <a:ext cx="312" cy="280"/>
              </a:xfrm>
              <a:custGeom>
                <a:avLst/>
                <a:gdLst>
                  <a:gd name="T0" fmla="*/ 312 w 312"/>
                  <a:gd name="T1" fmla="*/ 136 h 280"/>
                  <a:gd name="T2" fmla="*/ 304 w 312"/>
                  <a:gd name="T3" fmla="*/ 192 h 280"/>
                  <a:gd name="T4" fmla="*/ 272 w 312"/>
                  <a:gd name="T5" fmla="*/ 240 h 280"/>
                  <a:gd name="T6" fmla="*/ 224 w 312"/>
                  <a:gd name="T7" fmla="*/ 272 h 280"/>
                  <a:gd name="T8" fmla="*/ 160 w 312"/>
                  <a:gd name="T9" fmla="*/ 280 h 280"/>
                  <a:gd name="T10" fmla="*/ 160 w 312"/>
                  <a:gd name="T11" fmla="*/ 280 h 280"/>
                  <a:gd name="T12" fmla="*/ 96 w 312"/>
                  <a:gd name="T13" fmla="*/ 272 h 280"/>
                  <a:gd name="T14" fmla="*/ 48 w 312"/>
                  <a:gd name="T15" fmla="*/ 240 h 280"/>
                  <a:gd name="T16" fmla="*/ 16 w 312"/>
                  <a:gd name="T17" fmla="*/ 192 h 280"/>
                  <a:gd name="T18" fmla="*/ 0 w 312"/>
                  <a:gd name="T19" fmla="*/ 136 h 280"/>
                  <a:gd name="T20" fmla="*/ 0 w 312"/>
                  <a:gd name="T21" fmla="*/ 136 h 280"/>
                  <a:gd name="T22" fmla="*/ 16 w 312"/>
                  <a:gd name="T23" fmla="*/ 88 h 280"/>
                  <a:gd name="T24" fmla="*/ 48 w 312"/>
                  <a:gd name="T25" fmla="*/ 40 h 280"/>
                  <a:gd name="T26" fmla="*/ 96 w 312"/>
                  <a:gd name="T27" fmla="*/ 8 h 280"/>
                  <a:gd name="T28" fmla="*/ 160 w 312"/>
                  <a:gd name="T29" fmla="*/ 0 h 280"/>
                  <a:gd name="T30" fmla="*/ 160 w 312"/>
                  <a:gd name="T31" fmla="*/ 0 h 280"/>
                  <a:gd name="T32" fmla="*/ 224 w 312"/>
                  <a:gd name="T33" fmla="*/ 8 h 280"/>
                  <a:gd name="T34" fmla="*/ 272 w 312"/>
                  <a:gd name="T35" fmla="*/ 40 h 280"/>
                  <a:gd name="T36" fmla="*/ 304 w 312"/>
                  <a:gd name="T37" fmla="*/ 88 h 280"/>
                  <a:gd name="T38" fmla="*/ 312 w 312"/>
                  <a:gd name="T39" fmla="*/ 136 h 28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12"/>
                  <a:gd name="T61" fmla="*/ 0 h 280"/>
                  <a:gd name="T62" fmla="*/ 312 w 312"/>
                  <a:gd name="T63" fmla="*/ 280 h 28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12" h="280">
                    <a:moveTo>
                      <a:pt x="312" y="136"/>
                    </a:moveTo>
                    <a:lnTo>
                      <a:pt x="304" y="192"/>
                    </a:lnTo>
                    <a:lnTo>
                      <a:pt x="272" y="240"/>
                    </a:lnTo>
                    <a:lnTo>
                      <a:pt x="224" y="272"/>
                    </a:lnTo>
                    <a:lnTo>
                      <a:pt x="160" y="280"/>
                    </a:lnTo>
                    <a:lnTo>
                      <a:pt x="96" y="272"/>
                    </a:lnTo>
                    <a:lnTo>
                      <a:pt x="48" y="240"/>
                    </a:lnTo>
                    <a:lnTo>
                      <a:pt x="16" y="192"/>
                    </a:lnTo>
                    <a:lnTo>
                      <a:pt x="0" y="136"/>
                    </a:lnTo>
                    <a:lnTo>
                      <a:pt x="16" y="88"/>
                    </a:lnTo>
                    <a:lnTo>
                      <a:pt x="48" y="40"/>
                    </a:lnTo>
                    <a:lnTo>
                      <a:pt x="96" y="8"/>
                    </a:lnTo>
                    <a:lnTo>
                      <a:pt x="160" y="0"/>
                    </a:lnTo>
                    <a:lnTo>
                      <a:pt x="224" y="8"/>
                    </a:lnTo>
                    <a:lnTo>
                      <a:pt x="272" y="40"/>
                    </a:lnTo>
                    <a:lnTo>
                      <a:pt x="304" y="88"/>
                    </a:lnTo>
                    <a:lnTo>
                      <a:pt x="312" y="13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2" name="Freeform 746"/>
              <p:cNvSpPr>
                <a:spLocks/>
              </p:cNvSpPr>
              <p:nvPr/>
            </p:nvSpPr>
            <p:spPr bwMode="auto">
              <a:xfrm>
                <a:off x="3680" y="992"/>
                <a:ext cx="32" cy="56"/>
              </a:xfrm>
              <a:custGeom>
                <a:avLst/>
                <a:gdLst>
                  <a:gd name="T0" fmla="*/ 16 w 32"/>
                  <a:gd name="T1" fmla="*/ 0 h 56"/>
                  <a:gd name="T2" fmla="*/ 32 w 32"/>
                  <a:gd name="T3" fmla="*/ 8 h 56"/>
                  <a:gd name="T4" fmla="*/ 16 w 32"/>
                  <a:gd name="T5" fmla="*/ 56 h 56"/>
                  <a:gd name="T6" fmla="*/ 0 w 32"/>
                  <a:gd name="T7" fmla="*/ 56 h 56"/>
                  <a:gd name="T8" fmla="*/ 16 w 3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56"/>
                  <a:gd name="T17" fmla="*/ 32 w 3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56">
                    <a:moveTo>
                      <a:pt x="16" y="0"/>
                    </a:moveTo>
                    <a:lnTo>
                      <a:pt x="32" y="8"/>
                    </a:lnTo>
                    <a:lnTo>
                      <a:pt x="16" y="56"/>
                    </a:lnTo>
                    <a:lnTo>
                      <a:pt x="0" y="56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3" name="Freeform 747"/>
              <p:cNvSpPr>
                <a:spLocks/>
              </p:cNvSpPr>
              <p:nvPr/>
            </p:nvSpPr>
            <p:spPr bwMode="auto">
              <a:xfrm>
                <a:off x="3648" y="1048"/>
                <a:ext cx="48" cy="48"/>
              </a:xfrm>
              <a:custGeom>
                <a:avLst/>
                <a:gdLst>
                  <a:gd name="T0" fmla="*/ 48 w 48"/>
                  <a:gd name="T1" fmla="*/ 8 h 48"/>
                  <a:gd name="T2" fmla="*/ 48 w 48"/>
                  <a:gd name="T3" fmla="*/ 8 h 48"/>
                  <a:gd name="T4" fmla="*/ 16 w 48"/>
                  <a:gd name="T5" fmla="*/ 48 h 48"/>
                  <a:gd name="T6" fmla="*/ 0 w 48"/>
                  <a:gd name="T7" fmla="*/ 40 h 48"/>
                  <a:gd name="T8" fmla="*/ 32 w 48"/>
                  <a:gd name="T9" fmla="*/ 0 h 48"/>
                  <a:gd name="T10" fmla="*/ 48 w 48"/>
                  <a:gd name="T11" fmla="*/ 0 h 48"/>
                  <a:gd name="T12" fmla="*/ 48 w 48"/>
                  <a:gd name="T13" fmla="*/ 0 h 48"/>
                  <a:gd name="T14" fmla="*/ 48 w 48"/>
                  <a:gd name="T15" fmla="*/ 8 h 48"/>
                  <a:gd name="T16" fmla="*/ 48 w 48"/>
                  <a:gd name="T17" fmla="*/ 8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8"/>
                  <a:gd name="T28" fmla="*/ 0 h 48"/>
                  <a:gd name="T29" fmla="*/ 48 w 48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8" h="48">
                    <a:moveTo>
                      <a:pt x="48" y="8"/>
                    </a:moveTo>
                    <a:lnTo>
                      <a:pt x="48" y="8"/>
                    </a:lnTo>
                    <a:lnTo>
                      <a:pt x="16" y="48"/>
                    </a:lnTo>
                    <a:lnTo>
                      <a:pt x="0" y="40"/>
                    </a:lnTo>
                    <a:lnTo>
                      <a:pt x="32" y="0"/>
                    </a:lnTo>
                    <a:lnTo>
                      <a:pt x="48" y="0"/>
                    </a:lnTo>
                    <a:lnTo>
                      <a:pt x="48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4" name="Freeform 748"/>
              <p:cNvSpPr>
                <a:spLocks/>
              </p:cNvSpPr>
              <p:nvPr/>
            </p:nvSpPr>
            <p:spPr bwMode="auto">
              <a:xfrm>
                <a:off x="3608" y="1088"/>
                <a:ext cx="56" cy="40"/>
              </a:xfrm>
              <a:custGeom>
                <a:avLst/>
                <a:gdLst>
                  <a:gd name="T0" fmla="*/ 56 w 56"/>
                  <a:gd name="T1" fmla="*/ 8 h 40"/>
                  <a:gd name="T2" fmla="*/ 56 w 56"/>
                  <a:gd name="T3" fmla="*/ 8 h 40"/>
                  <a:gd name="T4" fmla="*/ 8 w 56"/>
                  <a:gd name="T5" fmla="*/ 40 h 40"/>
                  <a:gd name="T6" fmla="*/ 0 w 56"/>
                  <a:gd name="T7" fmla="*/ 24 h 40"/>
                  <a:gd name="T8" fmla="*/ 48 w 56"/>
                  <a:gd name="T9" fmla="*/ 0 h 40"/>
                  <a:gd name="T10" fmla="*/ 56 w 56"/>
                  <a:gd name="T11" fmla="*/ 8 h 40"/>
                  <a:gd name="T12" fmla="*/ 56 w 56"/>
                  <a:gd name="T13" fmla="*/ 8 h 40"/>
                  <a:gd name="T14" fmla="*/ 56 w 56"/>
                  <a:gd name="T15" fmla="*/ 8 h 40"/>
                  <a:gd name="T16" fmla="*/ 56 w 56"/>
                  <a:gd name="T17" fmla="*/ 8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40"/>
                  <a:gd name="T29" fmla="*/ 56 w 56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40">
                    <a:moveTo>
                      <a:pt x="56" y="8"/>
                    </a:moveTo>
                    <a:lnTo>
                      <a:pt x="56" y="8"/>
                    </a:lnTo>
                    <a:lnTo>
                      <a:pt x="8" y="40"/>
                    </a:lnTo>
                    <a:lnTo>
                      <a:pt x="0" y="24"/>
                    </a:lnTo>
                    <a:lnTo>
                      <a:pt x="48" y="0"/>
                    </a:lnTo>
                    <a:lnTo>
                      <a:pt x="5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5" name="Freeform 749"/>
              <p:cNvSpPr>
                <a:spLocks/>
              </p:cNvSpPr>
              <p:nvPr/>
            </p:nvSpPr>
            <p:spPr bwMode="auto">
              <a:xfrm>
                <a:off x="3552" y="1112"/>
                <a:ext cx="64" cy="32"/>
              </a:xfrm>
              <a:custGeom>
                <a:avLst/>
                <a:gdLst>
                  <a:gd name="T0" fmla="*/ 56 w 64"/>
                  <a:gd name="T1" fmla="*/ 16 h 32"/>
                  <a:gd name="T2" fmla="*/ 56 w 64"/>
                  <a:gd name="T3" fmla="*/ 16 h 32"/>
                  <a:gd name="T4" fmla="*/ 0 w 64"/>
                  <a:gd name="T5" fmla="*/ 32 h 32"/>
                  <a:gd name="T6" fmla="*/ 0 w 64"/>
                  <a:gd name="T7" fmla="*/ 16 h 32"/>
                  <a:gd name="T8" fmla="*/ 56 w 64"/>
                  <a:gd name="T9" fmla="*/ 0 h 32"/>
                  <a:gd name="T10" fmla="*/ 64 w 64"/>
                  <a:gd name="T11" fmla="*/ 16 h 32"/>
                  <a:gd name="T12" fmla="*/ 64 w 64"/>
                  <a:gd name="T13" fmla="*/ 16 h 32"/>
                  <a:gd name="T14" fmla="*/ 64 w 64"/>
                  <a:gd name="T15" fmla="*/ 16 h 32"/>
                  <a:gd name="T16" fmla="*/ 56 w 64"/>
                  <a:gd name="T17" fmla="*/ 16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"/>
                  <a:gd name="T28" fmla="*/ 0 h 32"/>
                  <a:gd name="T29" fmla="*/ 64 w 6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" h="32">
                    <a:moveTo>
                      <a:pt x="56" y="16"/>
                    </a:moveTo>
                    <a:lnTo>
                      <a:pt x="56" y="16"/>
                    </a:lnTo>
                    <a:lnTo>
                      <a:pt x="0" y="32"/>
                    </a:lnTo>
                    <a:lnTo>
                      <a:pt x="0" y="16"/>
                    </a:lnTo>
                    <a:lnTo>
                      <a:pt x="56" y="0"/>
                    </a:lnTo>
                    <a:lnTo>
                      <a:pt x="64" y="16"/>
                    </a:lnTo>
                    <a:lnTo>
                      <a:pt x="5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6" name="Freeform 750"/>
              <p:cNvSpPr>
                <a:spLocks/>
              </p:cNvSpPr>
              <p:nvPr/>
            </p:nvSpPr>
            <p:spPr bwMode="auto">
              <a:xfrm>
                <a:off x="3488" y="1112"/>
                <a:ext cx="64" cy="32"/>
              </a:xfrm>
              <a:custGeom>
                <a:avLst/>
                <a:gdLst>
                  <a:gd name="T0" fmla="*/ 64 w 64"/>
                  <a:gd name="T1" fmla="*/ 32 h 32"/>
                  <a:gd name="T2" fmla="*/ 64 w 64"/>
                  <a:gd name="T3" fmla="*/ 32 h 32"/>
                  <a:gd name="T4" fmla="*/ 0 w 64"/>
                  <a:gd name="T5" fmla="*/ 16 h 32"/>
                  <a:gd name="T6" fmla="*/ 8 w 64"/>
                  <a:gd name="T7" fmla="*/ 0 h 32"/>
                  <a:gd name="T8" fmla="*/ 64 w 64"/>
                  <a:gd name="T9" fmla="*/ 16 h 32"/>
                  <a:gd name="T10" fmla="*/ 64 w 64"/>
                  <a:gd name="T11" fmla="*/ 32 h 32"/>
                  <a:gd name="T12" fmla="*/ 64 w 64"/>
                  <a:gd name="T13" fmla="*/ 32 h 32"/>
                  <a:gd name="T14" fmla="*/ 64 w 64"/>
                  <a:gd name="T15" fmla="*/ 32 h 32"/>
                  <a:gd name="T16" fmla="*/ 64 w 64"/>
                  <a:gd name="T17" fmla="*/ 32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"/>
                  <a:gd name="T28" fmla="*/ 0 h 32"/>
                  <a:gd name="T29" fmla="*/ 64 w 6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" h="32">
                    <a:moveTo>
                      <a:pt x="64" y="32"/>
                    </a:moveTo>
                    <a:lnTo>
                      <a:pt x="64" y="32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64" y="16"/>
                    </a:lnTo>
                    <a:lnTo>
                      <a:pt x="64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7" name="Freeform 751"/>
              <p:cNvSpPr>
                <a:spLocks/>
              </p:cNvSpPr>
              <p:nvPr/>
            </p:nvSpPr>
            <p:spPr bwMode="auto">
              <a:xfrm>
                <a:off x="3440" y="1088"/>
                <a:ext cx="56" cy="40"/>
              </a:xfrm>
              <a:custGeom>
                <a:avLst/>
                <a:gdLst>
                  <a:gd name="T0" fmla="*/ 48 w 56"/>
                  <a:gd name="T1" fmla="*/ 40 h 40"/>
                  <a:gd name="T2" fmla="*/ 48 w 56"/>
                  <a:gd name="T3" fmla="*/ 40 h 40"/>
                  <a:gd name="T4" fmla="*/ 0 w 56"/>
                  <a:gd name="T5" fmla="*/ 8 h 40"/>
                  <a:gd name="T6" fmla="*/ 8 w 56"/>
                  <a:gd name="T7" fmla="*/ 0 h 40"/>
                  <a:gd name="T8" fmla="*/ 56 w 56"/>
                  <a:gd name="T9" fmla="*/ 24 h 40"/>
                  <a:gd name="T10" fmla="*/ 48 w 56"/>
                  <a:gd name="T11" fmla="*/ 40 h 40"/>
                  <a:gd name="T12" fmla="*/ 48 w 56"/>
                  <a:gd name="T13" fmla="*/ 40 h 40"/>
                  <a:gd name="T14" fmla="*/ 48 w 56"/>
                  <a:gd name="T15" fmla="*/ 40 h 40"/>
                  <a:gd name="T16" fmla="*/ 48 w 56"/>
                  <a:gd name="T17" fmla="*/ 4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40"/>
                  <a:gd name="T29" fmla="*/ 56 w 56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40">
                    <a:moveTo>
                      <a:pt x="48" y="40"/>
                    </a:moveTo>
                    <a:lnTo>
                      <a:pt x="48" y="40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56" y="24"/>
                    </a:lnTo>
                    <a:lnTo>
                      <a:pt x="48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8" name="Freeform 752"/>
              <p:cNvSpPr>
                <a:spLocks/>
              </p:cNvSpPr>
              <p:nvPr/>
            </p:nvSpPr>
            <p:spPr bwMode="auto">
              <a:xfrm>
                <a:off x="3408" y="1048"/>
                <a:ext cx="40" cy="48"/>
              </a:xfrm>
              <a:custGeom>
                <a:avLst/>
                <a:gdLst>
                  <a:gd name="T0" fmla="*/ 32 w 40"/>
                  <a:gd name="T1" fmla="*/ 48 h 48"/>
                  <a:gd name="T2" fmla="*/ 32 w 40"/>
                  <a:gd name="T3" fmla="*/ 48 h 48"/>
                  <a:gd name="T4" fmla="*/ 0 w 40"/>
                  <a:gd name="T5" fmla="*/ 8 h 48"/>
                  <a:gd name="T6" fmla="*/ 8 w 40"/>
                  <a:gd name="T7" fmla="*/ 0 h 48"/>
                  <a:gd name="T8" fmla="*/ 40 w 40"/>
                  <a:gd name="T9" fmla="*/ 40 h 48"/>
                  <a:gd name="T10" fmla="*/ 32 w 40"/>
                  <a:gd name="T11" fmla="*/ 48 h 48"/>
                  <a:gd name="T12" fmla="*/ 32 w 40"/>
                  <a:gd name="T13" fmla="*/ 48 h 48"/>
                  <a:gd name="T14" fmla="*/ 32 w 40"/>
                  <a:gd name="T15" fmla="*/ 48 h 48"/>
                  <a:gd name="T16" fmla="*/ 32 w 40"/>
                  <a:gd name="T17" fmla="*/ 48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0"/>
                  <a:gd name="T28" fmla="*/ 0 h 48"/>
                  <a:gd name="T29" fmla="*/ 40 w 40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0" h="48">
                    <a:moveTo>
                      <a:pt x="32" y="48"/>
                    </a:moveTo>
                    <a:lnTo>
                      <a:pt x="32" y="48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40" y="40"/>
                    </a:lnTo>
                    <a:lnTo>
                      <a:pt x="32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9" name="Freeform 753"/>
              <p:cNvSpPr>
                <a:spLocks/>
              </p:cNvSpPr>
              <p:nvPr/>
            </p:nvSpPr>
            <p:spPr bwMode="auto">
              <a:xfrm>
                <a:off x="3392" y="992"/>
                <a:ext cx="32" cy="64"/>
              </a:xfrm>
              <a:custGeom>
                <a:avLst/>
                <a:gdLst>
                  <a:gd name="T0" fmla="*/ 16 w 32"/>
                  <a:gd name="T1" fmla="*/ 56 h 64"/>
                  <a:gd name="T2" fmla="*/ 16 w 32"/>
                  <a:gd name="T3" fmla="*/ 56 h 64"/>
                  <a:gd name="T4" fmla="*/ 0 w 32"/>
                  <a:gd name="T5" fmla="*/ 8 h 64"/>
                  <a:gd name="T6" fmla="*/ 16 w 32"/>
                  <a:gd name="T7" fmla="*/ 0 h 64"/>
                  <a:gd name="T8" fmla="*/ 32 w 32"/>
                  <a:gd name="T9" fmla="*/ 56 h 64"/>
                  <a:gd name="T10" fmla="*/ 16 w 32"/>
                  <a:gd name="T11" fmla="*/ 64 h 64"/>
                  <a:gd name="T12" fmla="*/ 16 w 32"/>
                  <a:gd name="T13" fmla="*/ 64 h 64"/>
                  <a:gd name="T14" fmla="*/ 16 w 32"/>
                  <a:gd name="T15" fmla="*/ 64 h 64"/>
                  <a:gd name="T16" fmla="*/ 16 w 32"/>
                  <a:gd name="T17" fmla="*/ 56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64"/>
                  <a:gd name="T29" fmla="*/ 32 w 32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64">
                    <a:moveTo>
                      <a:pt x="16" y="56"/>
                    </a:moveTo>
                    <a:lnTo>
                      <a:pt x="16" y="5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32" y="56"/>
                    </a:lnTo>
                    <a:lnTo>
                      <a:pt x="16" y="64"/>
                    </a:lnTo>
                    <a:lnTo>
                      <a:pt x="16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0" name="Freeform 754"/>
              <p:cNvSpPr>
                <a:spLocks/>
              </p:cNvSpPr>
              <p:nvPr/>
            </p:nvSpPr>
            <p:spPr bwMode="auto">
              <a:xfrm>
                <a:off x="3392" y="944"/>
                <a:ext cx="32" cy="56"/>
              </a:xfrm>
              <a:custGeom>
                <a:avLst/>
                <a:gdLst>
                  <a:gd name="T0" fmla="*/ 0 w 32"/>
                  <a:gd name="T1" fmla="*/ 48 h 56"/>
                  <a:gd name="T2" fmla="*/ 0 w 32"/>
                  <a:gd name="T3" fmla="*/ 48 h 56"/>
                  <a:gd name="T4" fmla="*/ 16 w 32"/>
                  <a:gd name="T5" fmla="*/ 0 h 56"/>
                  <a:gd name="T6" fmla="*/ 32 w 32"/>
                  <a:gd name="T7" fmla="*/ 0 h 56"/>
                  <a:gd name="T8" fmla="*/ 16 w 32"/>
                  <a:gd name="T9" fmla="*/ 56 h 56"/>
                  <a:gd name="T10" fmla="*/ 0 w 32"/>
                  <a:gd name="T11" fmla="*/ 56 h 56"/>
                  <a:gd name="T12" fmla="*/ 0 w 32"/>
                  <a:gd name="T13" fmla="*/ 56 h 56"/>
                  <a:gd name="T14" fmla="*/ 0 w 32"/>
                  <a:gd name="T15" fmla="*/ 48 h 56"/>
                  <a:gd name="T16" fmla="*/ 0 w 32"/>
                  <a:gd name="T17" fmla="*/ 48 h 56"/>
                  <a:gd name="T18" fmla="*/ 0 w 32"/>
                  <a:gd name="T19" fmla="*/ 48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"/>
                  <a:gd name="T31" fmla="*/ 0 h 56"/>
                  <a:gd name="T32" fmla="*/ 32 w 32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" h="56">
                    <a:moveTo>
                      <a:pt x="0" y="48"/>
                    </a:moveTo>
                    <a:lnTo>
                      <a:pt x="0" y="48"/>
                    </a:lnTo>
                    <a:lnTo>
                      <a:pt x="16" y="0"/>
                    </a:lnTo>
                    <a:lnTo>
                      <a:pt x="32" y="0"/>
                    </a:lnTo>
                    <a:lnTo>
                      <a:pt x="16" y="56"/>
                    </a:lnTo>
                    <a:lnTo>
                      <a:pt x="0" y="56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1" name="Freeform 755"/>
              <p:cNvSpPr>
                <a:spLocks/>
              </p:cNvSpPr>
              <p:nvPr/>
            </p:nvSpPr>
            <p:spPr bwMode="auto">
              <a:xfrm>
                <a:off x="3408" y="896"/>
                <a:ext cx="40" cy="48"/>
              </a:xfrm>
              <a:custGeom>
                <a:avLst/>
                <a:gdLst>
                  <a:gd name="T0" fmla="*/ 0 w 40"/>
                  <a:gd name="T1" fmla="*/ 40 h 48"/>
                  <a:gd name="T2" fmla="*/ 0 w 40"/>
                  <a:gd name="T3" fmla="*/ 40 h 48"/>
                  <a:gd name="T4" fmla="*/ 32 w 40"/>
                  <a:gd name="T5" fmla="*/ 0 h 48"/>
                  <a:gd name="T6" fmla="*/ 40 w 40"/>
                  <a:gd name="T7" fmla="*/ 8 h 48"/>
                  <a:gd name="T8" fmla="*/ 8 w 40"/>
                  <a:gd name="T9" fmla="*/ 48 h 48"/>
                  <a:gd name="T10" fmla="*/ 0 w 40"/>
                  <a:gd name="T11" fmla="*/ 48 h 48"/>
                  <a:gd name="T12" fmla="*/ 0 w 40"/>
                  <a:gd name="T13" fmla="*/ 48 h 48"/>
                  <a:gd name="T14" fmla="*/ 0 w 40"/>
                  <a:gd name="T15" fmla="*/ 40 h 48"/>
                  <a:gd name="T16" fmla="*/ 0 w 40"/>
                  <a:gd name="T17" fmla="*/ 4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0"/>
                  <a:gd name="T28" fmla="*/ 0 h 48"/>
                  <a:gd name="T29" fmla="*/ 40 w 40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0" h="48">
                    <a:moveTo>
                      <a:pt x="0" y="40"/>
                    </a:moveTo>
                    <a:lnTo>
                      <a:pt x="0" y="40"/>
                    </a:lnTo>
                    <a:lnTo>
                      <a:pt x="32" y="0"/>
                    </a:lnTo>
                    <a:lnTo>
                      <a:pt x="40" y="8"/>
                    </a:lnTo>
                    <a:lnTo>
                      <a:pt x="8" y="48"/>
                    </a:lnTo>
                    <a:lnTo>
                      <a:pt x="0" y="48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2" name="Freeform 756"/>
              <p:cNvSpPr>
                <a:spLocks/>
              </p:cNvSpPr>
              <p:nvPr/>
            </p:nvSpPr>
            <p:spPr bwMode="auto">
              <a:xfrm>
                <a:off x="3440" y="864"/>
                <a:ext cx="56" cy="40"/>
              </a:xfrm>
              <a:custGeom>
                <a:avLst/>
                <a:gdLst>
                  <a:gd name="T0" fmla="*/ 0 w 56"/>
                  <a:gd name="T1" fmla="*/ 24 h 40"/>
                  <a:gd name="T2" fmla="*/ 0 w 56"/>
                  <a:gd name="T3" fmla="*/ 24 h 40"/>
                  <a:gd name="T4" fmla="*/ 48 w 56"/>
                  <a:gd name="T5" fmla="*/ 0 h 40"/>
                  <a:gd name="T6" fmla="*/ 56 w 56"/>
                  <a:gd name="T7" fmla="*/ 8 h 40"/>
                  <a:gd name="T8" fmla="*/ 8 w 56"/>
                  <a:gd name="T9" fmla="*/ 40 h 40"/>
                  <a:gd name="T10" fmla="*/ 0 w 56"/>
                  <a:gd name="T11" fmla="*/ 32 h 40"/>
                  <a:gd name="T12" fmla="*/ 0 w 56"/>
                  <a:gd name="T13" fmla="*/ 32 h 40"/>
                  <a:gd name="T14" fmla="*/ 0 w 56"/>
                  <a:gd name="T15" fmla="*/ 32 h 40"/>
                  <a:gd name="T16" fmla="*/ 0 w 56"/>
                  <a:gd name="T17" fmla="*/ 24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40"/>
                  <a:gd name="T29" fmla="*/ 56 w 56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40">
                    <a:moveTo>
                      <a:pt x="0" y="24"/>
                    </a:moveTo>
                    <a:lnTo>
                      <a:pt x="0" y="24"/>
                    </a:lnTo>
                    <a:lnTo>
                      <a:pt x="48" y="0"/>
                    </a:lnTo>
                    <a:lnTo>
                      <a:pt x="56" y="8"/>
                    </a:lnTo>
                    <a:lnTo>
                      <a:pt x="8" y="40"/>
                    </a:lnTo>
                    <a:lnTo>
                      <a:pt x="0" y="3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3" name="Freeform 757"/>
              <p:cNvSpPr>
                <a:spLocks/>
              </p:cNvSpPr>
              <p:nvPr/>
            </p:nvSpPr>
            <p:spPr bwMode="auto">
              <a:xfrm>
                <a:off x="3488" y="848"/>
                <a:ext cx="64" cy="32"/>
              </a:xfrm>
              <a:custGeom>
                <a:avLst/>
                <a:gdLst>
                  <a:gd name="T0" fmla="*/ 0 w 64"/>
                  <a:gd name="T1" fmla="*/ 16 h 32"/>
                  <a:gd name="T2" fmla="*/ 0 w 64"/>
                  <a:gd name="T3" fmla="*/ 16 h 32"/>
                  <a:gd name="T4" fmla="*/ 64 w 64"/>
                  <a:gd name="T5" fmla="*/ 0 h 32"/>
                  <a:gd name="T6" fmla="*/ 64 w 64"/>
                  <a:gd name="T7" fmla="*/ 16 h 32"/>
                  <a:gd name="T8" fmla="*/ 8 w 64"/>
                  <a:gd name="T9" fmla="*/ 32 h 32"/>
                  <a:gd name="T10" fmla="*/ 0 w 64"/>
                  <a:gd name="T11" fmla="*/ 16 h 32"/>
                  <a:gd name="T12" fmla="*/ 0 w 64"/>
                  <a:gd name="T13" fmla="*/ 16 h 32"/>
                  <a:gd name="T14" fmla="*/ 0 w 64"/>
                  <a:gd name="T15" fmla="*/ 16 h 32"/>
                  <a:gd name="T16" fmla="*/ 0 w 64"/>
                  <a:gd name="T17" fmla="*/ 16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"/>
                  <a:gd name="T28" fmla="*/ 0 h 32"/>
                  <a:gd name="T29" fmla="*/ 64 w 6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" h="32">
                    <a:moveTo>
                      <a:pt x="0" y="16"/>
                    </a:moveTo>
                    <a:lnTo>
                      <a:pt x="0" y="16"/>
                    </a:lnTo>
                    <a:lnTo>
                      <a:pt x="64" y="0"/>
                    </a:lnTo>
                    <a:lnTo>
                      <a:pt x="64" y="16"/>
                    </a:lnTo>
                    <a:lnTo>
                      <a:pt x="8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4" name="Freeform 758"/>
              <p:cNvSpPr>
                <a:spLocks/>
              </p:cNvSpPr>
              <p:nvPr/>
            </p:nvSpPr>
            <p:spPr bwMode="auto">
              <a:xfrm>
                <a:off x="3552" y="848"/>
                <a:ext cx="56" cy="32"/>
              </a:xfrm>
              <a:custGeom>
                <a:avLst/>
                <a:gdLst>
                  <a:gd name="T0" fmla="*/ 0 w 56"/>
                  <a:gd name="T1" fmla="*/ 0 h 32"/>
                  <a:gd name="T2" fmla="*/ 0 w 56"/>
                  <a:gd name="T3" fmla="*/ 0 h 32"/>
                  <a:gd name="T4" fmla="*/ 56 w 56"/>
                  <a:gd name="T5" fmla="*/ 16 h 32"/>
                  <a:gd name="T6" fmla="*/ 56 w 56"/>
                  <a:gd name="T7" fmla="*/ 32 h 32"/>
                  <a:gd name="T8" fmla="*/ 0 w 56"/>
                  <a:gd name="T9" fmla="*/ 16 h 32"/>
                  <a:gd name="T10" fmla="*/ 0 w 56"/>
                  <a:gd name="T11" fmla="*/ 0 h 32"/>
                  <a:gd name="T12" fmla="*/ 0 w 56"/>
                  <a:gd name="T13" fmla="*/ 0 h 32"/>
                  <a:gd name="T14" fmla="*/ 0 w 56"/>
                  <a:gd name="T15" fmla="*/ 0 h 32"/>
                  <a:gd name="T16" fmla="*/ 0 w 56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32"/>
                  <a:gd name="T29" fmla="*/ 56 w 56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32">
                    <a:moveTo>
                      <a:pt x="0" y="0"/>
                    </a:moveTo>
                    <a:lnTo>
                      <a:pt x="0" y="0"/>
                    </a:lnTo>
                    <a:lnTo>
                      <a:pt x="56" y="16"/>
                    </a:lnTo>
                    <a:lnTo>
                      <a:pt x="56" y="32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5" name="Freeform 759"/>
              <p:cNvSpPr>
                <a:spLocks/>
              </p:cNvSpPr>
              <p:nvPr/>
            </p:nvSpPr>
            <p:spPr bwMode="auto">
              <a:xfrm>
                <a:off x="3608" y="864"/>
                <a:ext cx="56" cy="40"/>
              </a:xfrm>
              <a:custGeom>
                <a:avLst/>
                <a:gdLst>
                  <a:gd name="T0" fmla="*/ 8 w 56"/>
                  <a:gd name="T1" fmla="*/ 0 h 40"/>
                  <a:gd name="T2" fmla="*/ 8 w 56"/>
                  <a:gd name="T3" fmla="*/ 0 h 40"/>
                  <a:gd name="T4" fmla="*/ 56 w 56"/>
                  <a:gd name="T5" fmla="*/ 24 h 40"/>
                  <a:gd name="T6" fmla="*/ 48 w 56"/>
                  <a:gd name="T7" fmla="*/ 40 h 40"/>
                  <a:gd name="T8" fmla="*/ 0 w 56"/>
                  <a:gd name="T9" fmla="*/ 8 h 40"/>
                  <a:gd name="T10" fmla="*/ 0 w 56"/>
                  <a:gd name="T11" fmla="*/ 0 h 40"/>
                  <a:gd name="T12" fmla="*/ 0 w 56"/>
                  <a:gd name="T13" fmla="*/ 0 h 40"/>
                  <a:gd name="T14" fmla="*/ 8 w 56"/>
                  <a:gd name="T15" fmla="*/ 0 h 40"/>
                  <a:gd name="T16" fmla="*/ 8 w 56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40"/>
                  <a:gd name="T29" fmla="*/ 56 w 56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40">
                    <a:moveTo>
                      <a:pt x="8" y="0"/>
                    </a:moveTo>
                    <a:lnTo>
                      <a:pt x="8" y="0"/>
                    </a:lnTo>
                    <a:lnTo>
                      <a:pt x="56" y="24"/>
                    </a:lnTo>
                    <a:lnTo>
                      <a:pt x="48" y="40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6" name="Freeform 760"/>
              <p:cNvSpPr>
                <a:spLocks/>
              </p:cNvSpPr>
              <p:nvPr/>
            </p:nvSpPr>
            <p:spPr bwMode="auto">
              <a:xfrm>
                <a:off x="3648" y="888"/>
                <a:ext cx="48" cy="56"/>
              </a:xfrm>
              <a:custGeom>
                <a:avLst/>
                <a:gdLst>
                  <a:gd name="T0" fmla="*/ 16 w 48"/>
                  <a:gd name="T1" fmla="*/ 8 h 56"/>
                  <a:gd name="T2" fmla="*/ 16 w 48"/>
                  <a:gd name="T3" fmla="*/ 8 h 56"/>
                  <a:gd name="T4" fmla="*/ 48 w 48"/>
                  <a:gd name="T5" fmla="*/ 48 h 56"/>
                  <a:gd name="T6" fmla="*/ 32 w 48"/>
                  <a:gd name="T7" fmla="*/ 56 h 56"/>
                  <a:gd name="T8" fmla="*/ 0 w 48"/>
                  <a:gd name="T9" fmla="*/ 16 h 56"/>
                  <a:gd name="T10" fmla="*/ 16 w 48"/>
                  <a:gd name="T11" fmla="*/ 0 h 56"/>
                  <a:gd name="T12" fmla="*/ 16 w 48"/>
                  <a:gd name="T13" fmla="*/ 0 h 56"/>
                  <a:gd name="T14" fmla="*/ 16 w 48"/>
                  <a:gd name="T15" fmla="*/ 8 h 56"/>
                  <a:gd name="T16" fmla="*/ 16 w 48"/>
                  <a:gd name="T17" fmla="*/ 8 h 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8"/>
                  <a:gd name="T28" fmla="*/ 0 h 56"/>
                  <a:gd name="T29" fmla="*/ 48 w 48"/>
                  <a:gd name="T30" fmla="*/ 56 h 5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8" h="56">
                    <a:moveTo>
                      <a:pt x="16" y="8"/>
                    </a:moveTo>
                    <a:lnTo>
                      <a:pt x="16" y="8"/>
                    </a:lnTo>
                    <a:lnTo>
                      <a:pt x="48" y="48"/>
                    </a:lnTo>
                    <a:lnTo>
                      <a:pt x="32" y="56"/>
                    </a:lnTo>
                    <a:lnTo>
                      <a:pt x="0" y="16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7" name="Freeform 761"/>
              <p:cNvSpPr>
                <a:spLocks/>
              </p:cNvSpPr>
              <p:nvPr/>
            </p:nvSpPr>
            <p:spPr bwMode="auto">
              <a:xfrm>
                <a:off x="3680" y="936"/>
                <a:ext cx="32" cy="64"/>
              </a:xfrm>
              <a:custGeom>
                <a:avLst/>
                <a:gdLst>
                  <a:gd name="T0" fmla="*/ 16 w 32"/>
                  <a:gd name="T1" fmla="*/ 8 h 64"/>
                  <a:gd name="T2" fmla="*/ 16 w 32"/>
                  <a:gd name="T3" fmla="*/ 8 h 64"/>
                  <a:gd name="T4" fmla="*/ 32 w 32"/>
                  <a:gd name="T5" fmla="*/ 56 h 64"/>
                  <a:gd name="T6" fmla="*/ 16 w 32"/>
                  <a:gd name="T7" fmla="*/ 64 h 64"/>
                  <a:gd name="T8" fmla="*/ 0 w 32"/>
                  <a:gd name="T9" fmla="*/ 8 h 64"/>
                  <a:gd name="T10" fmla="*/ 16 w 32"/>
                  <a:gd name="T11" fmla="*/ 0 h 64"/>
                  <a:gd name="T12" fmla="*/ 16 w 32"/>
                  <a:gd name="T13" fmla="*/ 0 h 64"/>
                  <a:gd name="T14" fmla="*/ 16 w 32"/>
                  <a:gd name="T15" fmla="*/ 0 h 64"/>
                  <a:gd name="T16" fmla="*/ 16 w 32"/>
                  <a:gd name="T17" fmla="*/ 8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64"/>
                  <a:gd name="T29" fmla="*/ 32 w 32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64">
                    <a:moveTo>
                      <a:pt x="16" y="8"/>
                    </a:moveTo>
                    <a:lnTo>
                      <a:pt x="16" y="8"/>
                    </a:lnTo>
                    <a:lnTo>
                      <a:pt x="32" y="56"/>
                    </a:lnTo>
                    <a:lnTo>
                      <a:pt x="16" y="64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8" name="Freeform 762"/>
              <p:cNvSpPr>
                <a:spLocks/>
              </p:cNvSpPr>
              <p:nvPr/>
            </p:nvSpPr>
            <p:spPr bwMode="auto">
              <a:xfrm>
                <a:off x="3680" y="992"/>
                <a:ext cx="32" cy="56"/>
              </a:xfrm>
              <a:custGeom>
                <a:avLst/>
                <a:gdLst>
                  <a:gd name="T0" fmla="*/ 32 w 32"/>
                  <a:gd name="T1" fmla="*/ 8 h 56"/>
                  <a:gd name="T2" fmla="*/ 32 w 32"/>
                  <a:gd name="T3" fmla="*/ 8 h 56"/>
                  <a:gd name="T4" fmla="*/ 16 w 32"/>
                  <a:gd name="T5" fmla="*/ 56 h 56"/>
                  <a:gd name="T6" fmla="*/ 0 w 32"/>
                  <a:gd name="T7" fmla="*/ 56 h 56"/>
                  <a:gd name="T8" fmla="*/ 16 w 32"/>
                  <a:gd name="T9" fmla="*/ 0 h 56"/>
                  <a:gd name="T10" fmla="*/ 32 w 32"/>
                  <a:gd name="T11" fmla="*/ 0 h 56"/>
                  <a:gd name="T12" fmla="*/ 32 w 32"/>
                  <a:gd name="T13" fmla="*/ 0 h 56"/>
                  <a:gd name="T14" fmla="*/ 32 w 32"/>
                  <a:gd name="T15" fmla="*/ 0 h 56"/>
                  <a:gd name="T16" fmla="*/ 32 w 32"/>
                  <a:gd name="T17" fmla="*/ 8 h 56"/>
                  <a:gd name="T18" fmla="*/ 32 w 32"/>
                  <a:gd name="T19" fmla="*/ 8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"/>
                  <a:gd name="T31" fmla="*/ 0 h 56"/>
                  <a:gd name="T32" fmla="*/ 32 w 32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" h="56">
                    <a:moveTo>
                      <a:pt x="32" y="8"/>
                    </a:moveTo>
                    <a:lnTo>
                      <a:pt x="32" y="8"/>
                    </a:lnTo>
                    <a:lnTo>
                      <a:pt x="16" y="56"/>
                    </a:lnTo>
                    <a:lnTo>
                      <a:pt x="0" y="56"/>
                    </a:lnTo>
                    <a:lnTo>
                      <a:pt x="16" y="0"/>
                    </a:lnTo>
                    <a:lnTo>
                      <a:pt x="32" y="0"/>
                    </a:ln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9" name="Freeform 763"/>
              <p:cNvSpPr>
                <a:spLocks/>
              </p:cNvSpPr>
              <p:nvPr/>
            </p:nvSpPr>
            <p:spPr bwMode="auto">
              <a:xfrm>
                <a:off x="3712" y="1368"/>
                <a:ext cx="40" cy="56"/>
              </a:xfrm>
              <a:custGeom>
                <a:avLst/>
                <a:gdLst>
                  <a:gd name="T0" fmla="*/ 16 w 40"/>
                  <a:gd name="T1" fmla="*/ 0 h 56"/>
                  <a:gd name="T2" fmla="*/ 40 w 40"/>
                  <a:gd name="T3" fmla="*/ 0 h 56"/>
                  <a:gd name="T4" fmla="*/ 24 w 40"/>
                  <a:gd name="T5" fmla="*/ 56 h 56"/>
                  <a:gd name="T6" fmla="*/ 0 w 40"/>
                  <a:gd name="T7" fmla="*/ 48 h 56"/>
                  <a:gd name="T8" fmla="*/ 16 w 40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56"/>
                  <a:gd name="T17" fmla="*/ 40 w 40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56">
                    <a:moveTo>
                      <a:pt x="16" y="0"/>
                    </a:moveTo>
                    <a:lnTo>
                      <a:pt x="40" y="0"/>
                    </a:lnTo>
                    <a:lnTo>
                      <a:pt x="24" y="56"/>
                    </a:lnTo>
                    <a:lnTo>
                      <a:pt x="0" y="4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0" name="Freeform 764"/>
              <p:cNvSpPr>
                <a:spLocks/>
              </p:cNvSpPr>
              <p:nvPr/>
            </p:nvSpPr>
            <p:spPr bwMode="auto">
              <a:xfrm>
                <a:off x="3680" y="1408"/>
                <a:ext cx="56" cy="56"/>
              </a:xfrm>
              <a:custGeom>
                <a:avLst/>
                <a:gdLst>
                  <a:gd name="T0" fmla="*/ 56 w 56"/>
                  <a:gd name="T1" fmla="*/ 16 h 56"/>
                  <a:gd name="T2" fmla="*/ 56 w 56"/>
                  <a:gd name="T3" fmla="*/ 16 h 56"/>
                  <a:gd name="T4" fmla="*/ 16 w 56"/>
                  <a:gd name="T5" fmla="*/ 56 h 56"/>
                  <a:gd name="T6" fmla="*/ 0 w 56"/>
                  <a:gd name="T7" fmla="*/ 40 h 56"/>
                  <a:gd name="T8" fmla="*/ 32 w 56"/>
                  <a:gd name="T9" fmla="*/ 0 h 56"/>
                  <a:gd name="T10" fmla="*/ 56 w 56"/>
                  <a:gd name="T11" fmla="*/ 16 h 56"/>
                  <a:gd name="T12" fmla="*/ 56 w 56"/>
                  <a:gd name="T13" fmla="*/ 16 h 56"/>
                  <a:gd name="T14" fmla="*/ 56 w 56"/>
                  <a:gd name="T15" fmla="*/ 16 h 56"/>
                  <a:gd name="T16" fmla="*/ 56 w 56"/>
                  <a:gd name="T17" fmla="*/ 16 h 56"/>
                  <a:gd name="T18" fmla="*/ 56 w 56"/>
                  <a:gd name="T19" fmla="*/ 1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6"/>
                  <a:gd name="T31" fmla="*/ 0 h 56"/>
                  <a:gd name="T32" fmla="*/ 56 w 56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6" h="56">
                    <a:moveTo>
                      <a:pt x="56" y="16"/>
                    </a:moveTo>
                    <a:lnTo>
                      <a:pt x="56" y="16"/>
                    </a:lnTo>
                    <a:lnTo>
                      <a:pt x="16" y="56"/>
                    </a:lnTo>
                    <a:lnTo>
                      <a:pt x="0" y="40"/>
                    </a:lnTo>
                    <a:lnTo>
                      <a:pt x="32" y="0"/>
                    </a:lnTo>
                    <a:lnTo>
                      <a:pt x="5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1" name="Freeform 765"/>
              <p:cNvSpPr>
                <a:spLocks/>
              </p:cNvSpPr>
              <p:nvPr/>
            </p:nvSpPr>
            <p:spPr bwMode="auto">
              <a:xfrm>
                <a:off x="3624" y="1448"/>
                <a:ext cx="72" cy="48"/>
              </a:xfrm>
              <a:custGeom>
                <a:avLst/>
                <a:gdLst>
                  <a:gd name="T0" fmla="*/ 64 w 72"/>
                  <a:gd name="T1" fmla="*/ 24 h 48"/>
                  <a:gd name="T2" fmla="*/ 64 w 72"/>
                  <a:gd name="T3" fmla="*/ 24 h 48"/>
                  <a:gd name="T4" fmla="*/ 8 w 72"/>
                  <a:gd name="T5" fmla="*/ 48 h 48"/>
                  <a:gd name="T6" fmla="*/ 0 w 72"/>
                  <a:gd name="T7" fmla="*/ 32 h 48"/>
                  <a:gd name="T8" fmla="*/ 56 w 72"/>
                  <a:gd name="T9" fmla="*/ 0 h 48"/>
                  <a:gd name="T10" fmla="*/ 72 w 72"/>
                  <a:gd name="T11" fmla="*/ 16 h 48"/>
                  <a:gd name="T12" fmla="*/ 72 w 72"/>
                  <a:gd name="T13" fmla="*/ 16 h 48"/>
                  <a:gd name="T14" fmla="*/ 72 w 72"/>
                  <a:gd name="T15" fmla="*/ 24 h 48"/>
                  <a:gd name="T16" fmla="*/ 64 w 72"/>
                  <a:gd name="T17" fmla="*/ 24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2"/>
                  <a:gd name="T28" fmla="*/ 0 h 48"/>
                  <a:gd name="T29" fmla="*/ 72 w 72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2" h="48">
                    <a:moveTo>
                      <a:pt x="64" y="24"/>
                    </a:moveTo>
                    <a:lnTo>
                      <a:pt x="64" y="24"/>
                    </a:lnTo>
                    <a:lnTo>
                      <a:pt x="8" y="48"/>
                    </a:lnTo>
                    <a:lnTo>
                      <a:pt x="0" y="32"/>
                    </a:lnTo>
                    <a:lnTo>
                      <a:pt x="56" y="0"/>
                    </a:lnTo>
                    <a:lnTo>
                      <a:pt x="72" y="16"/>
                    </a:lnTo>
                    <a:lnTo>
                      <a:pt x="72" y="24"/>
                    </a:lnTo>
                    <a:lnTo>
                      <a:pt x="64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2" name="Freeform 766"/>
              <p:cNvSpPr>
                <a:spLocks/>
              </p:cNvSpPr>
              <p:nvPr/>
            </p:nvSpPr>
            <p:spPr bwMode="auto">
              <a:xfrm>
                <a:off x="3560" y="1472"/>
                <a:ext cx="72" cy="40"/>
              </a:xfrm>
              <a:custGeom>
                <a:avLst/>
                <a:gdLst>
                  <a:gd name="T0" fmla="*/ 72 w 72"/>
                  <a:gd name="T1" fmla="*/ 24 h 40"/>
                  <a:gd name="T2" fmla="*/ 72 w 72"/>
                  <a:gd name="T3" fmla="*/ 24 h 40"/>
                  <a:gd name="T4" fmla="*/ 0 w 72"/>
                  <a:gd name="T5" fmla="*/ 40 h 40"/>
                  <a:gd name="T6" fmla="*/ 0 w 72"/>
                  <a:gd name="T7" fmla="*/ 16 h 40"/>
                  <a:gd name="T8" fmla="*/ 64 w 72"/>
                  <a:gd name="T9" fmla="*/ 0 h 40"/>
                  <a:gd name="T10" fmla="*/ 72 w 72"/>
                  <a:gd name="T11" fmla="*/ 24 h 40"/>
                  <a:gd name="T12" fmla="*/ 72 w 72"/>
                  <a:gd name="T13" fmla="*/ 24 h 40"/>
                  <a:gd name="T14" fmla="*/ 72 w 72"/>
                  <a:gd name="T15" fmla="*/ 24 h 40"/>
                  <a:gd name="T16" fmla="*/ 72 w 72"/>
                  <a:gd name="T17" fmla="*/ 24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2"/>
                  <a:gd name="T28" fmla="*/ 0 h 40"/>
                  <a:gd name="T29" fmla="*/ 72 w 72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2" h="40">
                    <a:moveTo>
                      <a:pt x="72" y="24"/>
                    </a:moveTo>
                    <a:lnTo>
                      <a:pt x="72" y="24"/>
                    </a:lnTo>
                    <a:lnTo>
                      <a:pt x="0" y="40"/>
                    </a:lnTo>
                    <a:lnTo>
                      <a:pt x="0" y="16"/>
                    </a:lnTo>
                    <a:lnTo>
                      <a:pt x="64" y="0"/>
                    </a:lnTo>
                    <a:lnTo>
                      <a:pt x="72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3" name="Freeform 767"/>
              <p:cNvSpPr>
                <a:spLocks/>
              </p:cNvSpPr>
              <p:nvPr/>
            </p:nvSpPr>
            <p:spPr bwMode="auto">
              <a:xfrm>
                <a:off x="3488" y="1472"/>
                <a:ext cx="72" cy="40"/>
              </a:xfrm>
              <a:custGeom>
                <a:avLst/>
                <a:gdLst>
                  <a:gd name="T0" fmla="*/ 72 w 72"/>
                  <a:gd name="T1" fmla="*/ 40 h 40"/>
                  <a:gd name="T2" fmla="*/ 72 w 72"/>
                  <a:gd name="T3" fmla="*/ 40 h 40"/>
                  <a:gd name="T4" fmla="*/ 0 w 72"/>
                  <a:gd name="T5" fmla="*/ 24 h 40"/>
                  <a:gd name="T6" fmla="*/ 8 w 72"/>
                  <a:gd name="T7" fmla="*/ 0 h 40"/>
                  <a:gd name="T8" fmla="*/ 72 w 72"/>
                  <a:gd name="T9" fmla="*/ 16 h 40"/>
                  <a:gd name="T10" fmla="*/ 72 w 72"/>
                  <a:gd name="T11" fmla="*/ 40 h 40"/>
                  <a:gd name="T12" fmla="*/ 72 w 72"/>
                  <a:gd name="T13" fmla="*/ 40 h 40"/>
                  <a:gd name="T14" fmla="*/ 72 w 72"/>
                  <a:gd name="T15" fmla="*/ 40 h 40"/>
                  <a:gd name="T16" fmla="*/ 72 w 72"/>
                  <a:gd name="T17" fmla="*/ 4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2"/>
                  <a:gd name="T28" fmla="*/ 0 h 40"/>
                  <a:gd name="T29" fmla="*/ 72 w 72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2" h="40">
                    <a:moveTo>
                      <a:pt x="72" y="40"/>
                    </a:moveTo>
                    <a:lnTo>
                      <a:pt x="72" y="40"/>
                    </a:lnTo>
                    <a:lnTo>
                      <a:pt x="0" y="24"/>
                    </a:lnTo>
                    <a:lnTo>
                      <a:pt x="8" y="0"/>
                    </a:lnTo>
                    <a:lnTo>
                      <a:pt x="72" y="16"/>
                    </a:lnTo>
                    <a:lnTo>
                      <a:pt x="72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4" name="Freeform 768"/>
              <p:cNvSpPr>
                <a:spLocks/>
              </p:cNvSpPr>
              <p:nvPr/>
            </p:nvSpPr>
            <p:spPr bwMode="auto">
              <a:xfrm>
                <a:off x="3432" y="1448"/>
                <a:ext cx="64" cy="48"/>
              </a:xfrm>
              <a:custGeom>
                <a:avLst/>
                <a:gdLst>
                  <a:gd name="T0" fmla="*/ 56 w 64"/>
                  <a:gd name="T1" fmla="*/ 48 h 48"/>
                  <a:gd name="T2" fmla="*/ 56 w 64"/>
                  <a:gd name="T3" fmla="*/ 48 h 48"/>
                  <a:gd name="T4" fmla="*/ 0 w 64"/>
                  <a:gd name="T5" fmla="*/ 24 h 48"/>
                  <a:gd name="T6" fmla="*/ 8 w 64"/>
                  <a:gd name="T7" fmla="*/ 0 h 48"/>
                  <a:gd name="T8" fmla="*/ 64 w 64"/>
                  <a:gd name="T9" fmla="*/ 32 h 48"/>
                  <a:gd name="T10" fmla="*/ 56 w 64"/>
                  <a:gd name="T11" fmla="*/ 48 h 48"/>
                  <a:gd name="T12" fmla="*/ 56 w 64"/>
                  <a:gd name="T13" fmla="*/ 48 h 48"/>
                  <a:gd name="T14" fmla="*/ 56 w 64"/>
                  <a:gd name="T15" fmla="*/ 48 h 48"/>
                  <a:gd name="T16" fmla="*/ 56 w 64"/>
                  <a:gd name="T17" fmla="*/ 48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"/>
                  <a:gd name="T28" fmla="*/ 0 h 48"/>
                  <a:gd name="T29" fmla="*/ 64 w 64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" h="48">
                    <a:moveTo>
                      <a:pt x="56" y="48"/>
                    </a:moveTo>
                    <a:lnTo>
                      <a:pt x="56" y="48"/>
                    </a:lnTo>
                    <a:lnTo>
                      <a:pt x="0" y="24"/>
                    </a:lnTo>
                    <a:lnTo>
                      <a:pt x="8" y="0"/>
                    </a:lnTo>
                    <a:lnTo>
                      <a:pt x="64" y="32"/>
                    </a:lnTo>
                    <a:lnTo>
                      <a:pt x="56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5" name="Freeform 769"/>
              <p:cNvSpPr>
                <a:spLocks/>
              </p:cNvSpPr>
              <p:nvPr/>
            </p:nvSpPr>
            <p:spPr bwMode="auto">
              <a:xfrm>
                <a:off x="3384" y="1408"/>
                <a:ext cx="56" cy="64"/>
              </a:xfrm>
              <a:custGeom>
                <a:avLst/>
                <a:gdLst>
                  <a:gd name="T0" fmla="*/ 40 w 56"/>
                  <a:gd name="T1" fmla="*/ 56 h 64"/>
                  <a:gd name="T2" fmla="*/ 40 w 56"/>
                  <a:gd name="T3" fmla="*/ 56 h 64"/>
                  <a:gd name="T4" fmla="*/ 0 w 56"/>
                  <a:gd name="T5" fmla="*/ 16 h 64"/>
                  <a:gd name="T6" fmla="*/ 24 w 56"/>
                  <a:gd name="T7" fmla="*/ 0 h 64"/>
                  <a:gd name="T8" fmla="*/ 56 w 56"/>
                  <a:gd name="T9" fmla="*/ 40 h 64"/>
                  <a:gd name="T10" fmla="*/ 48 w 56"/>
                  <a:gd name="T11" fmla="*/ 64 h 64"/>
                  <a:gd name="T12" fmla="*/ 48 w 56"/>
                  <a:gd name="T13" fmla="*/ 64 h 64"/>
                  <a:gd name="T14" fmla="*/ 40 w 56"/>
                  <a:gd name="T15" fmla="*/ 64 h 64"/>
                  <a:gd name="T16" fmla="*/ 40 w 56"/>
                  <a:gd name="T17" fmla="*/ 56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64"/>
                  <a:gd name="T29" fmla="*/ 56 w 56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64">
                    <a:moveTo>
                      <a:pt x="40" y="56"/>
                    </a:moveTo>
                    <a:lnTo>
                      <a:pt x="40" y="56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56" y="40"/>
                    </a:lnTo>
                    <a:lnTo>
                      <a:pt x="48" y="64"/>
                    </a:lnTo>
                    <a:lnTo>
                      <a:pt x="40" y="64"/>
                    </a:lnTo>
                    <a:lnTo>
                      <a:pt x="40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6" name="Freeform 770"/>
              <p:cNvSpPr>
                <a:spLocks/>
              </p:cNvSpPr>
              <p:nvPr/>
            </p:nvSpPr>
            <p:spPr bwMode="auto">
              <a:xfrm>
                <a:off x="3368" y="1368"/>
                <a:ext cx="40" cy="56"/>
              </a:xfrm>
              <a:custGeom>
                <a:avLst/>
                <a:gdLst>
                  <a:gd name="T0" fmla="*/ 16 w 40"/>
                  <a:gd name="T1" fmla="*/ 56 h 56"/>
                  <a:gd name="T2" fmla="*/ 16 w 40"/>
                  <a:gd name="T3" fmla="*/ 56 h 56"/>
                  <a:gd name="T4" fmla="*/ 0 w 40"/>
                  <a:gd name="T5" fmla="*/ 0 h 56"/>
                  <a:gd name="T6" fmla="*/ 24 w 40"/>
                  <a:gd name="T7" fmla="*/ 0 h 56"/>
                  <a:gd name="T8" fmla="*/ 40 w 40"/>
                  <a:gd name="T9" fmla="*/ 48 h 56"/>
                  <a:gd name="T10" fmla="*/ 16 w 40"/>
                  <a:gd name="T11" fmla="*/ 56 h 56"/>
                  <a:gd name="T12" fmla="*/ 16 w 40"/>
                  <a:gd name="T13" fmla="*/ 56 h 56"/>
                  <a:gd name="T14" fmla="*/ 16 w 40"/>
                  <a:gd name="T15" fmla="*/ 56 h 56"/>
                  <a:gd name="T16" fmla="*/ 16 w 40"/>
                  <a:gd name="T17" fmla="*/ 56 h 56"/>
                  <a:gd name="T18" fmla="*/ 16 w 40"/>
                  <a:gd name="T19" fmla="*/ 5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0"/>
                  <a:gd name="T31" fmla="*/ 0 h 56"/>
                  <a:gd name="T32" fmla="*/ 40 w 40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0" h="56">
                    <a:moveTo>
                      <a:pt x="16" y="56"/>
                    </a:moveTo>
                    <a:lnTo>
                      <a:pt x="16" y="56"/>
                    </a:lnTo>
                    <a:lnTo>
                      <a:pt x="0" y="0"/>
                    </a:lnTo>
                    <a:lnTo>
                      <a:pt x="24" y="0"/>
                    </a:lnTo>
                    <a:lnTo>
                      <a:pt x="40" y="48"/>
                    </a:lnTo>
                    <a:lnTo>
                      <a:pt x="16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7" name="Freeform 771"/>
              <p:cNvSpPr>
                <a:spLocks/>
              </p:cNvSpPr>
              <p:nvPr/>
            </p:nvSpPr>
            <p:spPr bwMode="auto">
              <a:xfrm>
                <a:off x="3368" y="1312"/>
                <a:ext cx="40" cy="56"/>
              </a:xfrm>
              <a:custGeom>
                <a:avLst/>
                <a:gdLst>
                  <a:gd name="T0" fmla="*/ 0 w 40"/>
                  <a:gd name="T1" fmla="*/ 56 h 56"/>
                  <a:gd name="T2" fmla="*/ 0 w 40"/>
                  <a:gd name="T3" fmla="*/ 56 h 56"/>
                  <a:gd name="T4" fmla="*/ 16 w 40"/>
                  <a:gd name="T5" fmla="*/ 0 h 56"/>
                  <a:gd name="T6" fmla="*/ 40 w 40"/>
                  <a:gd name="T7" fmla="*/ 8 h 56"/>
                  <a:gd name="T8" fmla="*/ 24 w 40"/>
                  <a:gd name="T9" fmla="*/ 56 h 56"/>
                  <a:gd name="T10" fmla="*/ 0 w 40"/>
                  <a:gd name="T11" fmla="*/ 56 h 56"/>
                  <a:gd name="T12" fmla="*/ 0 w 40"/>
                  <a:gd name="T13" fmla="*/ 56 h 56"/>
                  <a:gd name="T14" fmla="*/ 0 w 40"/>
                  <a:gd name="T15" fmla="*/ 56 h 56"/>
                  <a:gd name="T16" fmla="*/ 0 w 40"/>
                  <a:gd name="T17" fmla="*/ 56 h 56"/>
                  <a:gd name="T18" fmla="*/ 0 w 40"/>
                  <a:gd name="T19" fmla="*/ 5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0"/>
                  <a:gd name="T31" fmla="*/ 0 h 56"/>
                  <a:gd name="T32" fmla="*/ 40 w 40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0" h="56">
                    <a:moveTo>
                      <a:pt x="0" y="56"/>
                    </a:moveTo>
                    <a:lnTo>
                      <a:pt x="0" y="56"/>
                    </a:lnTo>
                    <a:lnTo>
                      <a:pt x="16" y="0"/>
                    </a:lnTo>
                    <a:lnTo>
                      <a:pt x="40" y="8"/>
                    </a:lnTo>
                    <a:lnTo>
                      <a:pt x="24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8" name="Freeform 772"/>
              <p:cNvSpPr>
                <a:spLocks/>
              </p:cNvSpPr>
              <p:nvPr/>
            </p:nvSpPr>
            <p:spPr bwMode="auto">
              <a:xfrm>
                <a:off x="3384" y="1272"/>
                <a:ext cx="56" cy="56"/>
              </a:xfrm>
              <a:custGeom>
                <a:avLst/>
                <a:gdLst>
                  <a:gd name="T0" fmla="*/ 0 w 56"/>
                  <a:gd name="T1" fmla="*/ 40 h 56"/>
                  <a:gd name="T2" fmla="*/ 0 w 56"/>
                  <a:gd name="T3" fmla="*/ 40 h 56"/>
                  <a:gd name="T4" fmla="*/ 40 w 56"/>
                  <a:gd name="T5" fmla="*/ 0 h 56"/>
                  <a:gd name="T6" fmla="*/ 56 w 56"/>
                  <a:gd name="T7" fmla="*/ 16 h 56"/>
                  <a:gd name="T8" fmla="*/ 24 w 56"/>
                  <a:gd name="T9" fmla="*/ 56 h 56"/>
                  <a:gd name="T10" fmla="*/ 0 w 56"/>
                  <a:gd name="T11" fmla="*/ 40 h 56"/>
                  <a:gd name="T12" fmla="*/ 0 w 56"/>
                  <a:gd name="T13" fmla="*/ 40 h 56"/>
                  <a:gd name="T14" fmla="*/ 0 w 56"/>
                  <a:gd name="T15" fmla="*/ 40 h 56"/>
                  <a:gd name="T16" fmla="*/ 0 w 56"/>
                  <a:gd name="T17" fmla="*/ 40 h 56"/>
                  <a:gd name="T18" fmla="*/ 0 w 56"/>
                  <a:gd name="T19" fmla="*/ 40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6"/>
                  <a:gd name="T31" fmla="*/ 0 h 56"/>
                  <a:gd name="T32" fmla="*/ 56 w 56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6" h="56">
                    <a:moveTo>
                      <a:pt x="0" y="40"/>
                    </a:moveTo>
                    <a:lnTo>
                      <a:pt x="0" y="40"/>
                    </a:lnTo>
                    <a:lnTo>
                      <a:pt x="40" y="0"/>
                    </a:lnTo>
                    <a:lnTo>
                      <a:pt x="56" y="16"/>
                    </a:lnTo>
                    <a:lnTo>
                      <a:pt x="24" y="56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9" name="Freeform 773"/>
              <p:cNvSpPr>
                <a:spLocks/>
              </p:cNvSpPr>
              <p:nvPr/>
            </p:nvSpPr>
            <p:spPr bwMode="auto">
              <a:xfrm>
                <a:off x="3424" y="1240"/>
                <a:ext cx="72" cy="48"/>
              </a:xfrm>
              <a:custGeom>
                <a:avLst/>
                <a:gdLst>
                  <a:gd name="T0" fmla="*/ 8 w 72"/>
                  <a:gd name="T1" fmla="*/ 24 h 48"/>
                  <a:gd name="T2" fmla="*/ 8 w 72"/>
                  <a:gd name="T3" fmla="*/ 24 h 48"/>
                  <a:gd name="T4" fmla="*/ 64 w 72"/>
                  <a:gd name="T5" fmla="*/ 0 h 48"/>
                  <a:gd name="T6" fmla="*/ 72 w 72"/>
                  <a:gd name="T7" fmla="*/ 24 h 48"/>
                  <a:gd name="T8" fmla="*/ 16 w 72"/>
                  <a:gd name="T9" fmla="*/ 48 h 48"/>
                  <a:gd name="T10" fmla="*/ 0 w 72"/>
                  <a:gd name="T11" fmla="*/ 32 h 48"/>
                  <a:gd name="T12" fmla="*/ 0 w 72"/>
                  <a:gd name="T13" fmla="*/ 32 h 48"/>
                  <a:gd name="T14" fmla="*/ 8 w 72"/>
                  <a:gd name="T15" fmla="*/ 24 h 48"/>
                  <a:gd name="T16" fmla="*/ 8 w 72"/>
                  <a:gd name="T17" fmla="*/ 24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2"/>
                  <a:gd name="T28" fmla="*/ 0 h 48"/>
                  <a:gd name="T29" fmla="*/ 72 w 72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2" h="48">
                    <a:moveTo>
                      <a:pt x="8" y="24"/>
                    </a:moveTo>
                    <a:lnTo>
                      <a:pt x="8" y="24"/>
                    </a:lnTo>
                    <a:lnTo>
                      <a:pt x="64" y="0"/>
                    </a:lnTo>
                    <a:lnTo>
                      <a:pt x="72" y="24"/>
                    </a:lnTo>
                    <a:lnTo>
                      <a:pt x="16" y="48"/>
                    </a:lnTo>
                    <a:lnTo>
                      <a:pt x="0" y="32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0" name="Freeform 774"/>
              <p:cNvSpPr>
                <a:spLocks/>
              </p:cNvSpPr>
              <p:nvPr/>
            </p:nvSpPr>
            <p:spPr bwMode="auto">
              <a:xfrm>
                <a:off x="3488" y="1224"/>
                <a:ext cx="72" cy="40"/>
              </a:xfrm>
              <a:custGeom>
                <a:avLst/>
                <a:gdLst>
                  <a:gd name="T0" fmla="*/ 0 w 72"/>
                  <a:gd name="T1" fmla="*/ 16 h 40"/>
                  <a:gd name="T2" fmla="*/ 0 w 72"/>
                  <a:gd name="T3" fmla="*/ 16 h 40"/>
                  <a:gd name="T4" fmla="*/ 72 w 72"/>
                  <a:gd name="T5" fmla="*/ 0 h 40"/>
                  <a:gd name="T6" fmla="*/ 72 w 72"/>
                  <a:gd name="T7" fmla="*/ 24 h 40"/>
                  <a:gd name="T8" fmla="*/ 8 w 72"/>
                  <a:gd name="T9" fmla="*/ 40 h 40"/>
                  <a:gd name="T10" fmla="*/ 0 w 72"/>
                  <a:gd name="T11" fmla="*/ 16 h 40"/>
                  <a:gd name="T12" fmla="*/ 0 w 72"/>
                  <a:gd name="T13" fmla="*/ 16 h 40"/>
                  <a:gd name="T14" fmla="*/ 0 w 72"/>
                  <a:gd name="T15" fmla="*/ 16 h 40"/>
                  <a:gd name="T16" fmla="*/ 0 w 72"/>
                  <a:gd name="T17" fmla="*/ 16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2"/>
                  <a:gd name="T28" fmla="*/ 0 h 40"/>
                  <a:gd name="T29" fmla="*/ 72 w 72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2" h="40">
                    <a:moveTo>
                      <a:pt x="0" y="16"/>
                    </a:moveTo>
                    <a:lnTo>
                      <a:pt x="0" y="16"/>
                    </a:lnTo>
                    <a:lnTo>
                      <a:pt x="72" y="0"/>
                    </a:lnTo>
                    <a:lnTo>
                      <a:pt x="72" y="24"/>
                    </a:lnTo>
                    <a:lnTo>
                      <a:pt x="8" y="4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1" name="Freeform 775"/>
              <p:cNvSpPr>
                <a:spLocks/>
              </p:cNvSpPr>
              <p:nvPr/>
            </p:nvSpPr>
            <p:spPr bwMode="auto">
              <a:xfrm>
                <a:off x="3560" y="1224"/>
                <a:ext cx="72" cy="40"/>
              </a:xfrm>
              <a:custGeom>
                <a:avLst/>
                <a:gdLst>
                  <a:gd name="T0" fmla="*/ 0 w 72"/>
                  <a:gd name="T1" fmla="*/ 0 h 40"/>
                  <a:gd name="T2" fmla="*/ 0 w 72"/>
                  <a:gd name="T3" fmla="*/ 0 h 40"/>
                  <a:gd name="T4" fmla="*/ 72 w 72"/>
                  <a:gd name="T5" fmla="*/ 16 h 40"/>
                  <a:gd name="T6" fmla="*/ 64 w 72"/>
                  <a:gd name="T7" fmla="*/ 40 h 40"/>
                  <a:gd name="T8" fmla="*/ 0 w 72"/>
                  <a:gd name="T9" fmla="*/ 24 h 40"/>
                  <a:gd name="T10" fmla="*/ 0 w 72"/>
                  <a:gd name="T11" fmla="*/ 0 h 40"/>
                  <a:gd name="T12" fmla="*/ 0 w 72"/>
                  <a:gd name="T13" fmla="*/ 0 h 40"/>
                  <a:gd name="T14" fmla="*/ 0 w 72"/>
                  <a:gd name="T15" fmla="*/ 0 h 40"/>
                  <a:gd name="T16" fmla="*/ 0 w 72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2"/>
                  <a:gd name="T28" fmla="*/ 0 h 40"/>
                  <a:gd name="T29" fmla="*/ 72 w 72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2" h="40">
                    <a:moveTo>
                      <a:pt x="0" y="0"/>
                    </a:moveTo>
                    <a:lnTo>
                      <a:pt x="0" y="0"/>
                    </a:lnTo>
                    <a:lnTo>
                      <a:pt x="72" y="16"/>
                    </a:lnTo>
                    <a:lnTo>
                      <a:pt x="64" y="40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2" name="Freeform 776"/>
              <p:cNvSpPr>
                <a:spLocks/>
              </p:cNvSpPr>
              <p:nvPr/>
            </p:nvSpPr>
            <p:spPr bwMode="auto">
              <a:xfrm>
                <a:off x="3624" y="1240"/>
                <a:ext cx="64" cy="48"/>
              </a:xfrm>
              <a:custGeom>
                <a:avLst/>
                <a:gdLst>
                  <a:gd name="T0" fmla="*/ 8 w 64"/>
                  <a:gd name="T1" fmla="*/ 0 h 48"/>
                  <a:gd name="T2" fmla="*/ 8 w 64"/>
                  <a:gd name="T3" fmla="*/ 0 h 48"/>
                  <a:gd name="T4" fmla="*/ 64 w 64"/>
                  <a:gd name="T5" fmla="*/ 24 h 48"/>
                  <a:gd name="T6" fmla="*/ 56 w 64"/>
                  <a:gd name="T7" fmla="*/ 48 h 48"/>
                  <a:gd name="T8" fmla="*/ 0 w 64"/>
                  <a:gd name="T9" fmla="*/ 24 h 48"/>
                  <a:gd name="T10" fmla="*/ 8 w 64"/>
                  <a:gd name="T11" fmla="*/ 0 h 48"/>
                  <a:gd name="T12" fmla="*/ 8 w 64"/>
                  <a:gd name="T13" fmla="*/ 0 h 48"/>
                  <a:gd name="T14" fmla="*/ 8 w 64"/>
                  <a:gd name="T15" fmla="*/ 0 h 48"/>
                  <a:gd name="T16" fmla="*/ 8 w 64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"/>
                  <a:gd name="T28" fmla="*/ 0 h 48"/>
                  <a:gd name="T29" fmla="*/ 64 w 64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" h="48">
                    <a:moveTo>
                      <a:pt x="8" y="0"/>
                    </a:moveTo>
                    <a:lnTo>
                      <a:pt x="8" y="0"/>
                    </a:lnTo>
                    <a:lnTo>
                      <a:pt x="64" y="24"/>
                    </a:lnTo>
                    <a:lnTo>
                      <a:pt x="56" y="48"/>
                    </a:lnTo>
                    <a:lnTo>
                      <a:pt x="0" y="2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3" name="Freeform 777"/>
              <p:cNvSpPr>
                <a:spLocks/>
              </p:cNvSpPr>
              <p:nvPr/>
            </p:nvSpPr>
            <p:spPr bwMode="auto">
              <a:xfrm>
                <a:off x="3680" y="1264"/>
                <a:ext cx="56" cy="64"/>
              </a:xfrm>
              <a:custGeom>
                <a:avLst/>
                <a:gdLst>
                  <a:gd name="T0" fmla="*/ 16 w 56"/>
                  <a:gd name="T1" fmla="*/ 8 h 64"/>
                  <a:gd name="T2" fmla="*/ 16 w 56"/>
                  <a:gd name="T3" fmla="*/ 8 h 64"/>
                  <a:gd name="T4" fmla="*/ 56 w 56"/>
                  <a:gd name="T5" fmla="*/ 48 h 64"/>
                  <a:gd name="T6" fmla="*/ 32 w 56"/>
                  <a:gd name="T7" fmla="*/ 64 h 64"/>
                  <a:gd name="T8" fmla="*/ 0 w 56"/>
                  <a:gd name="T9" fmla="*/ 24 h 64"/>
                  <a:gd name="T10" fmla="*/ 8 w 56"/>
                  <a:gd name="T11" fmla="*/ 0 h 64"/>
                  <a:gd name="T12" fmla="*/ 8 w 56"/>
                  <a:gd name="T13" fmla="*/ 0 h 64"/>
                  <a:gd name="T14" fmla="*/ 16 w 56"/>
                  <a:gd name="T15" fmla="*/ 8 h 64"/>
                  <a:gd name="T16" fmla="*/ 16 w 56"/>
                  <a:gd name="T17" fmla="*/ 8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64"/>
                  <a:gd name="T29" fmla="*/ 56 w 56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64">
                    <a:moveTo>
                      <a:pt x="16" y="8"/>
                    </a:moveTo>
                    <a:lnTo>
                      <a:pt x="16" y="8"/>
                    </a:lnTo>
                    <a:lnTo>
                      <a:pt x="56" y="48"/>
                    </a:lnTo>
                    <a:lnTo>
                      <a:pt x="32" y="64"/>
                    </a:lnTo>
                    <a:lnTo>
                      <a:pt x="0" y="24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4" name="Freeform 778"/>
              <p:cNvSpPr>
                <a:spLocks/>
              </p:cNvSpPr>
              <p:nvPr/>
            </p:nvSpPr>
            <p:spPr bwMode="auto">
              <a:xfrm>
                <a:off x="3712" y="1312"/>
                <a:ext cx="40" cy="56"/>
              </a:xfrm>
              <a:custGeom>
                <a:avLst/>
                <a:gdLst>
                  <a:gd name="T0" fmla="*/ 24 w 40"/>
                  <a:gd name="T1" fmla="*/ 0 h 56"/>
                  <a:gd name="T2" fmla="*/ 24 w 40"/>
                  <a:gd name="T3" fmla="*/ 0 h 56"/>
                  <a:gd name="T4" fmla="*/ 40 w 40"/>
                  <a:gd name="T5" fmla="*/ 56 h 56"/>
                  <a:gd name="T6" fmla="*/ 16 w 40"/>
                  <a:gd name="T7" fmla="*/ 56 h 56"/>
                  <a:gd name="T8" fmla="*/ 0 w 40"/>
                  <a:gd name="T9" fmla="*/ 8 h 56"/>
                  <a:gd name="T10" fmla="*/ 24 w 40"/>
                  <a:gd name="T11" fmla="*/ 0 h 56"/>
                  <a:gd name="T12" fmla="*/ 24 w 40"/>
                  <a:gd name="T13" fmla="*/ 0 h 56"/>
                  <a:gd name="T14" fmla="*/ 24 w 40"/>
                  <a:gd name="T15" fmla="*/ 0 h 56"/>
                  <a:gd name="T16" fmla="*/ 24 w 40"/>
                  <a:gd name="T17" fmla="*/ 0 h 56"/>
                  <a:gd name="T18" fmla="*/ 24 w 40"/>
                  <a:gd name="T19" fmla="*/ 0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0"/>
                  <a:gd name="T31" fmla="*/ 0 h 56"/>
                  <a:gd name="T32" fmla="*/ 40 w 40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0" h="56">
                    <a:moveTo>
                      <a:pt x="24" y="0"/>
                    </a:moveTo>
                    <a:lnTo>
                      <a:pt x="24" y="0"/>
                    </a:lnTo>
                    <a:lnTo>
                      <a:pt x="40" y="56"/>
                    </a:lnTo>
                    <a:lnTo>
                      <a:pt x="16" y="56"/>
                    </a:lnTo>
                    <a:lnTo>
                      <a:pt x="0" y="8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5" name="Freeform 779"/>
              <p:cNvSpPr>
                <a:spLocks/>
              </p:cNvSpPr>
              <p:nvPr/>
            </p:nvSpPr>
            <p:spPr bwMode="auto">
              <a:xfrm>
                <a:off x="3712" y="1368"/>
                <a:ext cx="40" cy="56"/>
              </a:xfrm>
              <a:custGeom>
                <a:avLst/>
                <a:gdLst>
                  <a:gd name="T0" fmla="*/ 40 w 40"/>
                  <a:gd name="T1" fmla="*/ 0 h 56"/>
                  <a:gd name="T2" fmla="*/ 40 w 40"/>
                  <a:gd name="T3" fmla="*/ 0 h 56"/>
                  <a:gd name="T4" fmla="*/ 24 w 40"/>
                  <a:gd name="T5" fmla="*/ 56 h 56"/>
                  <a:gd name="T6" fmla="*/ 0 w 40"/>
                  <a:gd name="T7" fmla="*/ 48 h 56"/>
                  <a:gd name="T8" fmla="*/ 16 w 40"/>
                  <a:gd name="T9" fmla="*/ 0 h 56"/>
                  <a:gd name="T10" fmla="*/ 40 w 40"/>
                  <a:gd name="T11" fmla="*/ 0 h 56"/>
                  <a:gd name="T12" fmla="*/ 40 w 40"/>
                  <a:gd name="T13" fmla="*/ 0 h 56"/>
                  <a:gd name="T14" fmla="*/ 40 w 40"/>
                  <a:gd name="T15" fmla="*/ 0 h 56"/>
                  <a:gd name="T16" fmla="*/ 40 w 40"/>
                  <a:gd name="T17" fmla="*/ 0 h 56"/>
                  <a:gd name="T18" fmla="*/ 40 w 40"/>
                  <a:gd name="T19" fmla="*/ 0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0"/>
                  <a:gd name="T31" fmla="*/ 0 h 56"/>
                  <a:gd name="T32" fmla="*/ 40 w 40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0" h="56">
                    <a:moveTo>
                      <a:pt x="40" y="0"/>
                    </a:moveTo>
                    <a:lnTo>
                      <a:pt x="40" y="0"/>
                    </a:lnTo>
                    <a:lnTo>
                      <a:pt x="24" y="56"/>
                    </a:lnTo>
                    <a:lnTo>
                      <a:pt x="0" y="48"/>
                    </a:lnTo>
                    <a:lnTo>
                      <a:pt x="16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6" name="Freeform 780"/>
              <p:cNvSpPr>
                <a:spLocks/>
              </p:cNvSpPr>
              <p:nvPr/>
            </p:nvSpPr>
            <p:spPr bwMode="auto">
              <a:xfrm>
                <a:off x="3264" y="1600"/>
                <a:ext cx="128" cy="104"/>
              </a:xfrm>
              <a:custGeom>
                <a:avLst/>
                <a:gdLst>
                  <a:gd name="T0" fmla="*/ 128 w 128"/>
                  <a:gd name="T1" fmla="*/ 48 h 104"/>
                  <a:gd name="T2" fmla="*/ 120 w 128"/>
                  <a:gd name="T3" fmla="*/ 72 h 104"/>
                  <a:gd name="T4" fmla="*/ 104 w 128"/>
                  <a:gd name="T5" fmla="*/ 88 h 104"/>
                  <a:gd name="T6" fmla="*/ 88 w 128"/>
                  <a:gd name="T7" fmla="*/ 96 h 104"/>
                  <a:gd name="T8" fmla="*/ 64 w 128"/>
                  <a:gd name="T9" fmla="*/ 104 h 104"/>
                  <a:gd name="T10" fmla="*/ 64 w 128"/>
                  <a:gd name="T11" fmla="*/ 104 h 104"/>
                  <a:gd name="T12" fmla="*/ 40 w 128"/>
                  <a:gd name="T13" fmla="*/ 96 h 104"/>
                  <a:gd name="T14" fmla="*/ 16 w 128"/>
                  <a:gd name="T15" fmla="*/ 88 h 104"/>
                  <a:gd name="T16" fmla="*/ 8 w 128"/>
                  <a:gd name="T17" fmla="*/ 72 h 104"/>
                  <a:gd name="T18" fmla="*/ 0 w 128"/>
                  <a:gd name="T19" fmla="*/ 48 h 104"/>
                  <a:gd name="T20" fmla="*/ 0 w 128"/>
                  <a:gd name="T21" fmla="*/ 48 h 104"/>
                  <a:gd name="T22" fmla="*/ 8 w 128"/>
                  <a:gd name="T23" fmla="*/ 32 h 104"/>
                  <a:gd name="T24" fmla="*/ 16 w 128"/>
                  <a:gd name="T25" fmla="*/ 16 h 104"/>
                  <a:gd name="T26" fmla="*/ 40 w 128"/>
                  <a:gd name="T27" fmla="*/ 0 h 104"/>
                  <a:gd name="T28" fmla="*/ 64 w 128"/>
                  <a:gd name="T29" fmla="*/ 0 h 104"/>
                  <a:gd name="T30" fmla="*/ 64 w 128"/>
                  <a:gd name="T31" fmla="*/ 0 h 104"/>
                  <a:gd name="T32" fmla="*/ 88 w 128"/>
                  <a:gd name="T33" fmla="*/ 0 h 104"/>
                  <a:gd name="T34" fmla="*/ 104 w 128"/>
                  <a:gd name="T35" fmla="*/ 16 h 104"/>
                  <a:gd name="T36" fmla="*/ 120 w 128"/>
                  <a:gd name="T37" fmla="*/ 32 h 104"/>
                  <a:gd name="T38" fmla="*/ 128 w 128"/>
                  <a:gd name="T39" fmla="*/ 48 h 10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28"/>
                  <a:gd name="T61" fmla="*/ 0 h 104"/>
                  <a:gd name="T62" fmla="*/ 128 w 128"/>
                  <a:gd name="T63" fmla="*/ 104 h 10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28" h="104">
                    <a:moveTo>
                      <a:pt x="128" y="48"/>
                    </a:moveTo>
                    <a:lnTo>
                      <a:pt x="120" y="72"/>
                    </a:lnTo>
                    <a:lnTo>
                      <a:pt x="104" y="88"/>
                    </a:lnTo>
                    <a:lnTo>
                      <a:pt x="88" y="96"/>
                    </a:lnTo>
                    <a:lnTo>
                      <a:pt x="64" y="104"/>
                    </a:lnTo>
                    <a:lnTo>
                      <a:pt x="40" y="96"/>
                    </a:lnTo>
                    <a:lnTo>
                      <a:pt x="16" y="88"/>
                    </a:lnTo>
                    <a:lnTo>
                      <a:pt x="8" y="72"/>
                    </a:lnTo>
                    <a:lnTo>
                      <a:pt x="0" y="48"/>
                    </a:lnTo>
                    <a:lnTo>
                      <a:pt x="8" y="32"/>
                    </a:lnTo>
                    <a:lnTo>
                      <a:pt x="16" y="16"/>
                    </a:lnTo>
                    <a:lnTo>
                      <a:pt x="40" y="0"/>
                    </a:lnTo>
                    <a:lnTo>
                      <a:pt x="64" y="0"/>
                    </a:lnTo>
                    <a:lnTo>
                      <a:pt x="88" y="0"/>
                    </a:lnTo>
                    <a:lnTo>
                      <a:pt x="104" y="16"/>
                    </a:lnTo>
                    <a:lnTo>
                      <a:pt x="120" y="32"/>
                    </a:lnTo>
                    <a:lnTo>
                      <a:pt x="128" y="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7" name="Freeform 781"/>
              <p:cNvSpPr>
                <a:spLocks/>
              </p:cNvSpPr>
              <p:nvPr/>
            </p:nvSpPr>
            <p:spPr bwMode="auto">
              <a:xfrm>
                <a:off x="3360" y="1648"/>
                <a:ext cx="32" cy="40"/>
              </a:xfrm>
              <a:custGeom>
                <a:avLst/>
                <a:gdLst>
                  <a:gd name="T0" fmla="*/ 16 w 32"/>
                  <a:gd name="T1" fmla="*/ 0 h 40"/>
                  <a:gd name="T2" fmla="*/ 32 w 32"/>
                  <a:gd name="T3" fmla="*/ 8 h 40"/>
                  <a:gd name="T4" fmla="*/ 16 w 32"/>
                  <a:gd name="T5" fmla="*/ 40 h 40"/>
                  <a:gd name="T6" fmla="*/ 0 w 32"/>
                  <a:gd name="T7" fmla="*/ 32 h 40"/>
                  <a:gd name="T8" fmla="*/ 16 w 32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40"/>
                  <a:gd name="T17" fmla="*/ 32 w 32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40">
                    <a:moveTo>
                      <a:pt x="16" y="0"/>
                    </a:moveTo>
                    <a:lnTo>
                      <a:pt x="32" y="8"/>
                    </a:lnTo>
                    <a:lnTo>
                      <a:pt x="16" y="40"/>
                    </a:lnTo>
                    <a:lnTo>
                      <a:pt x="0" y="3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8" name="Freeform 782"/>
              <p:cNvSpPr>
                <a:spLocks/>
              </p:cNvSpPr>
              <p:nvPr/>
            </p:nvSpPr>
            <p:spPr bwMode="auto">
              <a:xfrm>
                <a:off x="3328" y="1672"/>
                <a:ext cx="48" cy="32"/>
              </a:xfrm>
              <a:custGeom>
                <a:avLst/>
                <a:gdLst>
                  <a:gd name="T0" fmla="*/ 40 w 48"/>
                  <a:gd name="T1" fmla="*/ 16 h 32"/>
                  <a:gd name="T2" fmla="*/ 40 w 48"/>
                  <a:gd name="T3" fmla="*/ 16 h 32"/>
                  <a:gd name="T4" fmla="*/ 0 w 48"/>
                  <a:gd name="T5" fmla="*/ 32 h 32"/>
                  <a:gd name="T6" fmla="*/ 0 w 48"/>
                  <a:gd name="T7" fmla="*/ 16 h 32"/>
                  <a:gd name="T8" fmla="*/ 32 w 48"/>
                  <a:gd name="T9" fmla="*/ 0 h 32"/>
                  <a:gd name="T10" fmla="*/ 48 w 48"/>
                  <a:gd name="T11" fmla="*/ 16 h 32"/>
                  <a:gd name="T12" fmla="*/ 48 w 48"/>
                  <a:gd name="T13" fmla="*/ 16 h 32"/>
                  <a:gd name="T14" fmla="*/ 48 w 48"/>
                  <a:gd name="T15" fmla="*/ 16 h 32"/>
                  <a:gd name="T16" fmla="*/ 40 w 48"/>
                  <a:gd name="T17" fmla="*/ 16 h 32"/>
                  <a:gd name="T18" fmla="*/ 40 w 48"/>
                  <a:gd name="T19" fmla="*/ 16 h 32"/>
                  <a:gd name="T20" fmla="*/ 40 w 48"/>
                  <a:gd name="T21" fmla="*/ 16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8"/>
                  <a:gd name="T34" fmla="*/ 0 h 32"/>
                  <a:gd name="T35" fmla="*/ 48 w 48"/>
                  <a:gd name="T36" fmla="*/ 32 h 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8" h="32">
                    <a:moveTo>
                      <a:pt x="40" y="16"/>
                    </a:moveTo>
                    <a:lnTo>
                      <a:pt x="40" y="16"/>
                    </a:lnTo>
                    <a:lnTo>
                      <a:pt x="0" y="32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48" y="16"/>
                    </a:lnTo>
                    <a:lnTo>
                      <a:pt x="4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9" name="Freeform 783"/>
              <p:cNvSpPr>
                <a:spLocks/>
              </p:cNvSpPr>
              <p:nvPr/>
            </p:nvSpPr>
            <p:spPr bwMode="auto">
              <a:xfrm>
                <a:off x="3288" y="1672"/>
                <a:ext cx="40" cy="32"/>
              </a:xfrm>
              <a:custGeom>
                <a:avLst/>
                <a:gdLst>
                  <a:gd name="T0" fmla="*/ 40 w 40"/>
                  <a:gd name="T1" fmla="*/ 32 h 32"/>
                  <a:gd name="T2" fmla="*/ 40 w 40"/>
                  <a:gd name="T3" fmla="*/ 32 h 32"/>
                  <a:gd name="T4" fmla="*/ 0 w 40"/>
                  <a:gd name="T5" fmla="*/ 16 h 32"/>
                  <a:gd name="T6" fmla="*/ 0 w 40"/>
                  <a:gd name="T7" fmla="*/ 0 h 32"/>
                  <a:gd name="T8" fmla="*/ 40 w 40"/>
                  <a:gd name="T9" fmla="*/ 16 h 32"/>
                  <a:gd name="T10" fmla="*/ 40 w 40"/>
                  <a:gd name="T11" fmla="*/ 32 h 32"/>
                  <a:gd name="T12" fmla="*/ 40 w 40"/>
                  <a:gd name="T13" fmla="*/ 32 h 32"/>
                  <a:gd name="T14" fmla="*/ 40 w 40"/>
                  <a:gd name="T15" fmla="*/ 32 h 32"/>
                  <a:gd name="T16" fmla="*/ 40 w 40"/>
                  <a:gd name="T17" fmla="*/ 32 h 32"/>
                  <a:gd name="T18" fmla="*/ 40 w 40"/>
                  <a:gd name="T19" fmla="*/ 32 h 32"/>
                  <a:gd name="T20" fmla="*/ 40 w 40"/>
                  <a:gd name="T21" fmla="*/ 32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0"/>
                  <a:gd name="T34" fmla="*/ 0 h 32"/>
                  <a:gd name="T35" fmla="*/ 40 w 40"/>
                  <a:gd name="T36" fmla="*/ 32 h 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0" h="32">
                    <a:moveTo>
                      <a:pt x="40" y="32"/>
                    </a:moveTo>
                    <a:lnTo>
                      <a:pt x="40" y="32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40" y="16"/>
                    </a:lnTo>
                    <a:lnTo>
                      <a:pt x="40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0" name="Freeform 784"/>
              <p:cNvSpPr>
                <a:spLocks/>
              </p:cNvSpPr>
              <p:nvPr/>
            </p:nvSpPr>
            <p:spPr bwMode="auto">
              <a:xfrm>
                <a:off x="3264" y="1648"/>
                <a:ext cx="32" cy="40"/>
              </a:xfrm>
              <a:custGeom>
                <a:avLst/>
                <a:gdLst>
                  <a:gd name="T0" fmla="*/ 16 w 32"/>
                  <a:gd name="T1" fmla="*/ 40 h 40"/>
                  <a:gd name="T2" fmla="*/ 16 w 32"/>
                  <a:gd name="T3" fmla="*/ 40 h 40"/>
                  <a:gd name="T4" fmla="*/ 0 w 32"/>
                  <a:gd name="T5" fmla="*/ 8 h 40"/>
                  <a:gd name="T6" fmla="*/ 16 w 32"/>
                  <a:gd name="T7" fmla="*/ 0 h 40"/>
                  <a:gd name="T8" fmla="*/ 32 w 32"/>
                  <a:gd name="T9" fmla="*/ 32 h 40"/>
                  <a:gd name="T10" fmla="*/ 24 w 32"/>
                  <a:gd name="T11" fmla="*/ 40 h 40"/>
                  <a:gd name="T12" fmla="*/ 24 w 32"/>
                  <a:gd name="T13" fmla="*/ 40 h 40"/>
                  <a:gd name="T14" fmla="*/ 24 w 32"/>
                  <a:gd name="T15" fmla="*/ 40 h 40"/>
                  <a:gd name="T16" fmla="*/ 16 w 32"/>
                  <a:gd name="T17" fmla="*/ 40 h 40"/>
                  <a:gd name="T18" fmla="*/ 16 w 32"/>
                  <a:gd name="T19" fmla="*/ 40 h 40"/>
                  <a:gd name="T20" fmla="*/ 16 w 32"/>
                  <a:gd name="T21" fmla="*/ 40 h 4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"/>
                  <a:gd name="T34" fmla="*/ 0 h 40"/>
                  <a:gd name="T35" fmla="*/ 32 w 32"/>
                  <a:gd name="T36" fmla="*/ 40 h 4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" h="40">
                    <a:moveTo>
                      <a:pt x="16" y="40"/>
                    </a:moveTo>
                    <a:lnTo>
                      <a:pt x="16" y="40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32" y="32"/>
                    </a:lnTo>
                    <a:lnTo>
                      <a:pt x="24" y="40"/>
                    </a:lnTo>
                    <a:lnTo>
                      <a:pt x="16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1" name="Freeform 785"/>
              <p:cNvSpPr>
                <a:spLocks/>
              </p:cNvSpPr>
              <p:nvPr/>
            </p:nvSpPr>
            <p:spPr bwMode="auto">
              <a:xfrm>
                <a:off x="3264" y="1616"/>
                <a:ext cx="32" cy="40"/>
              </a:xfrm>
              <a:custGeom>
                <a:avLst/>
                <a:gdLst>
                  <a:gd name="T0" fmla="*/ 0 w 32"/>
                  <a:gd name="T1" fmla="*/ 32 h 40"/>
                  <a:gd name="T2" fmla="*/ 0 w 32"/>
                  <a:gd name="T3" fmla="*/ 32 h 40"/>
                  <a:gd name="T4" fmla="*/ 16 w 32"/>
                  <a:gd name="T5" fmla="*/ 0 h 40"/>
                  <a:gd name="T6" fmla="*/ 32 w 32"/>
                  <a:gd name="T7" fmla="*/ 8 h 40"/>
                  <a:gd name="T8" fmla="*/ 16 w 32"/>
                  <a:gd name="T9" fmla="*/ 40 h 40"/>
                  <a:gd name="T10" fmla="*/ 0 w 32"/>
                  <a:gd name="T11" fmla="*/ 40 h 40"/>
                  <a:gd name="T12" fmla="*/ 0 w 32"/>
                  <a:gd name="T13" fmla="*/ 40 h 40"/>
                  <a:gd name="T14" fmla="*/ 0 w 32"/>
                  <a:gd name="T15" fmla="*/ 32 h 40"/>
                  <a:gd name="T16" fmla="*/ 0 w 32"/>
                  <a:gd name="T17" fmla="*/ 32 h 40"/>
                  <a:gd name="T18" fmla="*/ 0 w 32"/>
                  <a:gd name="T19" fmla="*/ 32 h 40"/>
                  <a:gd name="T20" fmla="*/ 0 w 32"/>
                  <a:gd name="T21" fmla="*/ 32 h 40"/>
                  <a:gd name="T22" fmla="*/ 0 w 32"/>
                  <a:gd name="T23" fmla="*/ 32 h 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"/>
                  <a:gd name="T37" fmla="*/ 0 h 40"/>
                  <a:gd name="T38" fmla="*/ 32 w 32"/>
                  <a:gd name="T39" fmla="*/ 40 h 4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" h="40">
                    <a:moveTo>
                      <a:pt x="0" y="32"/>
                    </a:moveTo>
                    <a:lnTo>
                      <a:pt x="0" y="32"/>
                    </a:lnTo>
                    <a:lnTo>
                      <a:pt x="16" y="0"/>
                    </a:lnTo>
                    <a:lnTo>
                      <a:pt x="32" y="8"/>
                    </a:lnTo>
                    <a:lnTo>
                      <a:pt x="16" y="40"/>
                    </a:lnTo>
                    <a:lnTo>
                      <a:pt x="0" y="4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2" name="Freeform 786"/>
              <p:cNvSpPr>
                <a:spLocks/>
              </p:cNvSpPr>
              <p:nvPr/>
            </p:nvSpPr>
            <p:spPr bwMode="auto">
              <a:xfrm>
                <a:off x="3280" y="1592"/>
                <a:ext cx="48" cy="32"/>
              </a:xfrm>
              <a:custGeom>
                <a:avLst/>
                <a:gdLst>
                  <a:gd name="T0" fmla="*/ 8 w 48"/>
                  <a:gd name="T1" fmla="*/ 16 h 32"/>
                  <a:gd name="T2" fmla="*/ 8 w 48"/>
                  <a:gd name="T3" fmla="*/ 16 h 32"/>
                  <a:gd name="T4" fmla="*/ 48 w 48"/>
                  <a:gd name="T5" fmla="*/ 0 h 32"/>
                  <a:gd name="T6" fmla="*/ 48 w 48"/>
                  <a:gd name="T7" fmla="*/ 16 h 32"/>
                  <a:gd name="T8" fmla="*/ 8 w 48"/>
                  <a:gd name="T9" fmla="*/ 32 h 32"/>
                  <a:gd name="T10" fmla="*/ 0 w 48"/>
                  <a:gd name="T11" fmla="*/ 24 h 32"/>
                  <a:gd name="T12" fmla="*/ 0 w 48"/>
                  <a:gd name="T13" fmla="*/ 24 h 32"/>
                  <a:gd name="T14" fmla="*/ 0 w 48"/>
                  <a:gd name="T15" fmla="*/ 16 h 32"/>
                  <a:gd name="T16" fmla="*/ 0 w 48"/>
                  <a:gd name="T17" fmla="*/ 16 h 32"/>
                  <a:gd name="T18" fmla="*/ 8 w 48"/>
                  <a:gd name="T19" fmla="*/ 16 h 32"/>
                  <a:gd name="T20" fmla="*/ 8 w 48"/>
                  <a:gd name="T21" fmla="*/ 16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8"/>
                  <a:gd name="T34" fmla="*/ 0 h 32"/>
                  <a:gd name="T35" fmla="*/ 48 w 48"/>
                  <a:gd name="T36" fmla="*/ 32 h 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8" h="32">
                    <a:moveTo>
                      <a:pt x="8" y="16"/>
                    </a:moveTo>
                    <a:lnTo>
                      <a:pt x="8" y="16"/>
                    </a:lnTo>
                    <a:lnTo>
                      <a:pt x="48" y="0"/>
                    </a:lnTo>
                    <a:lnTo>
                      <a:pt x="48" y="16"/>
                    </a:lnTo>
                    <a:lnTo>
                      <a:pt x="8" y="32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" name="Freeform 787"/>
              <p:cNvSpPr>
                <a:spLocks/>
              </p:cNvSpPr>
              <p:nvPr/>
            </p:nvSpPr>
            <p:spPr bwMode="auto">
              <a:xfrm>
                <a:off x="3328" y="1592"/>
                <a:ext cx="40" cy="32"/>
              </a:xfrm>
              <a:custGeom>
                <a:avLst/>
                <a:gdLst>
                  <a:gd name="T0" fmla="*/ 0 w 40"/>
                  <a:gd name="T1" fmla="*/ 0 h 32"/>
                  <a:gd name="T2" fmla="*/ 0 w 40"/>
                  <a:gd name="T3" fmla="*/ 0 h 32"/>
                  <a:gd name="T4" fmla="*/ 40 w 40"/>
                  <a:gd name="T5" fmla="*/ 16 h 32"/>
                  <a:gd name="T6" fmla="*/ 32 w 40"/>
                  <a:gd name="T7" fmla="*/ 32 h 32"/>
                  <a:gd name="T8" fmla="*/ 0 w 40"/>
                  <a:gd name="T9" fmla="*/ 16 h 32"/>
                  <a:gd name="T10" fmla="*/ 0 w 40"/>
                  <a:gd name="T11" fmla="*/ 0 h 32"/>
                  <a:gd name="T12" fmla="*/ 0 w 40"/>
                  <a:gd name="T13" fmla="*/ 0 h 32"/>
                  <a:gd name="T14" fmla="*/ 0 w 40"/>
                  <a:gd name="T15" fmla="*/ 0 h 32"/>
                  <a:gd name="T16" fmla="*/ 0 w 40"/>
                  <a:gd name="T17" fmla="*/ 0 h 32"/>
                  <a:gd name="T18" fmla="*/ 0 w 40"/>
                  <a:gd name="T19" fmla="*/ 0 h 32"/>
                  <a:gd name="T20" fmla="*/ 0 w 40"/>
                  <a:gd name="T21" fmla="*/ 0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0"/>
                  <a:gd name="T34" fmla="*/ 0 h 32"/>
                  <a:gd name="T35" fmla="*/ 40 w 40"/>
                  <a:gd name="T36" fmla="*/ 32 h 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0" h="32">
                    <a:moveTo>
                      <a:pt x="0" y="0"/>
                    </a:moveTo>
                    <a:lnTo>
                      <a:pt x="0" y="0"/>
                    </a:lnTo>
                    <a:lnTo>
                      <a:pt x="40" y="16"/>
                    </a:lnTo>
                    <a:lnTo>
                      <a:pt x="32" y="32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" name="Freeform 788"/>
              <p:cNvSpPr>
                <a:spLocks/>
              </p:cNvSpPr>
              <p:nvPr/>
            </p:nvSpPr>
            <p:spPr bwMode="auto">
              <a:xfrm>
                <a:off x="3360" y="1608"/>
                <a:ext cx="32" cy="48"/>
              </a:xfrm>
              <a:custGeom>
                <a:avLst/>
                <a:gdLst>
                  <a:gd name="T0" fmla="*/ 16 w 32"/>
                  <a:gd name="T1" fmla="*/ 8 h 48"/>
                  <a:gd name="T2" fmla="*/ 16 w 32"/>
                  <a:gd name="T3" fmla="*/ 8 h 48"/>
                  <a:gd name="T4" fmla="*/ 32 w 32"/>
                  <a:gd name="T5" fmla="*/ 40 h 48"/>
                  <a:gd name="T6" fmla="*/ 16 w 32"/>
                  <a:gd name="T7" fmla="*/ 48 h 48"/>
                  <a:gd name="T8" fmla="*/ 0 w 32"/>
                  <a:gd name="T9" fmla="*/ 16 h 48"/>
                  <a:gd name="T10" fmla="*/ 8 w 32"/>
                  <a:gd name="T11" fmla="*/ 0 h 48"/>
                  <a:gd name="T12" fmla="*/ 8 w 32"/>
                  <a:gd name="T13" fmla="*/ 0 h 48"/>
                  <a:gd name="T14" fmla="*/ 8 w 32"/>
                  <a:gd name="T15" fmla="*/ 0 h 48"/>
                  <a:gd name="T16" fmla="*/ 8 w 32"/>
                  <a:gd name="T17" fmla="*/ 0 h 48"/>
                  <a:gd name="T18" fmla="*/ 16 w 32"/>
                  <a:gd name="T19" fmla="*/ 8 h 48"/>
                  <a:gd name="T20" fmla="*/ 16 w 32"/>
                  <a:gd name="T21" fmla="*/ 8 h 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"/>
                  <a:gd name="T34" fmla="*/ 0 h 48"/>
                  <a:gd name="T35" fmla="*/ 32 w 32"/>
                  <a:gd name="T36" fmla="*/ 48 h 4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" h="48">
                    <a:moveTo>
                      <a:pt x="16" y="8"/>
                    </a:moveTo>
                    <a:lnTo>
                      <a:pt x="16" y="8"/>
                    </a:lnTo>
                    <a:lnTo>
                      <a:pt x="32" y="40"/>
                    </a:lnTo>
                    <a:lnTo>
                      <a:pt x="16" y="48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" name="Freeform 789"/>
              <p:cNvSpPr>
                <a:spLocks/>
              </p:cNvSpPr>
              <p:nvPr/>
            </p:nvSpPr>
            <p:spPr bwMode="auto">
              <a:xfrm>
                <a:off x="3360" y="1648"/>
                <a:ext cx="32" cy="40"/>
              </a:xfrm>
              <a:custGeom>
                <a:avLst/>
                <a:gdLst>
                  <a:gd name="T0" fmla="*/ 32 w 32"/>
                  <a:gd name="T1" fmla="*/ 8 h 40"/>
                  <a:gd name="T2" fmla="*/ 32 w 32"/>
                  <a:gd name="T3" fmla="*/ 8 h 40"/>
                  <a:gd name="T4" fmla="*/ 16 w 32"/>
                  <a:gd name="T5" fmla="*/ 40 h 40"/>
                  <a:gd name="T6" fmla="*/ 0 w 32"/>
                  <a:gd name="T7" fmla="*/ 32 h 40"/>
                  <a:gd name="T8" fmla="*/ 16 w 32"/>
                  <a:gd name="T9" fmla="*/ 0 h 40"/>
                  <a:gd name="T10" fmla="*/ 32 w 32"/>
                  <a:gd name="T11" fmla="*/ 0 h 40"/>
                  <a:gd name="T12" fmla="*/ 32 w 32"/>
                  <a:gd name="T13" fmla="*/ 0 h 40"/>
                  <a:gd name="T14" fmla="*/ 32 w 32"/>
                  <a:gd name="T15" fmla="*/ 0 h 40"/>
                  <a:gd name="T16" fmla="*/ 32 w 32"/>
                  <a:gd name="T17" fmla="*/ 0 h 40"/>
                  <a:gd name="T18" fmla="*/ 32 w 32"/>
                  <a:gd name="T19" fmla="*/ 0 h 40"/>
                  <a:gd name="T20" fmla="*/ 32 w 32"/>
                  <a:gd name="T21" fmla="*/ 8 h 40"/>
                  <a:gd name="T22" fmla="*/ 32 w 32"/>
                  <a:gd name="T23" fmla="*/ 8 h 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"/>
                  <a:gd name="T37" fmla="*/ 0 h 40"/>
                  <a:gd name="T38" fmla="*/ 32 w 32"/>
                  <a:gd name="T39" fmla="*/ 40 h 4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" h="40">
                    <a:moveTo>
                      <a:pt x="32" y="8"/>
                    </a:moveTo>
                    <a:lnTo>
                      <a:pt x="32" y="8"/>
                    </a:lnTo>
                    <a:lnTo>
                      <a:pt x="16" y="40"/>
                    </a:lnTo>
                    <a:lnTo>
                      <a:pt x="0" y="32"/>
                    </a:lnTo>
                    <a:lnTo>
                      <a:pt x="16" y="0"/>
                    </a:lnTo>
                    <a:lnTo>
                      <a:pt x="32" y="0"/>
                    </a:ln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" name="Rectangle 790"/>
              <p:cNvSpPr>
                <a:spLocks noChangeArrowheads="1"/>
              </p:cNvSpPr>
              <p:nvPr/>
            </p:nvSpPr>
            <p:spPr bwMode="auto">
              <a:xfrm>
                <a:off x="3704" y="1952"/>
                <a:ext cx="16" cy="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" name="Freeform 791"/>
              <p:cNvSpPr>
                <a:spLocks/>
              </p:cNvSpPr>
              <p:nvPr/>
            </p:nvSpPr>
            <p:spPr bwMode="auto">
              <a:xfrm>
                <a:off x="3704" y="1968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0 h 16"/>
                  <a:gd name="T4" fmla="*/ 16 w 16"/>
                  <a:gd name="T5" fmla="*/ 16 h 16"/>
                  <a:gd name="T6" fmla="*/ 0 w 16"/>
                  <a:gd name="T7" fmla="*/ 16 h 16"/>
                  <a:gd name="T8" fmla="*/ 0 w 16"/>
                  <a:gd name="T9" fmla="*/ 0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0"/>
                    </a:lnTo>
                    <a:lnTo>
                      <a:pt x="16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" name="Freeform 792"/>
              <p:cNvSpPr>
                <a:spLocks/>
              </p:cNvSpPr>
              <p:nvPr/>
            </p:nvSpPr>
            <p:spPr bwMode="auto">
              <a:xfrm>
                <a:off x="3696" y="1976"/>
                <a:ext cx="24" cy="32"/>
              </a:xfrm>
              <a:custGeom>
                <a:avLst/>
                <a:gdLst>
                  <a:gd name="T0" fmla="*/ 24 w 24"/>
                  <a:gd name="T1" fmla="*/ 8 h 32"/>
                  <a:gd name="T2" fmla="*/ 24 w 24"/>
                  <a:gd name="T3" fmla="*/ 8 h 32"/>
                  <a:gd name="T4" fmla="*/ 16 w 24"/>
                  <a:gd name="T5" fmla="*/ 32 h 32"/>
                  <a:gd name="T6" fmla="*/ 0 w 24"/>
                  <a:gd name="T7" fmla="*/ 24 h 32"/>
                  <a:gd name="T8" fmla="*/ 8 w 24"/>
                  <a:gd name="T9" fmla="*/ 0 h 32"/>
                  <a:gd name="T10" fmla="*/ 24 w 24"/>
                  <a:gd name="T11" fmla="*/ 8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32"/>
                  <a:gd name="T20" fmla="*/ 24 w 24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32">
                    <a:moveTo>
                      <a:pt x="24" y="8"/>
                    </a:moveTo>
                    <a:lnTo>
                      <a:pt x="24" y="8"/>
                    </a:lnTo>
                    <a:lnTo>
                      <a:pt x="16" y="32"/>
                    </a:lnTo>
                    <a:lnTo>
                      <a:pt x="0" y="24"/>
                    </a:lnTo>
                    <a:lnTo>
                      <a:pt x="8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9" name="Freeform 793"/>
              <p:cNvSpPr>
                <a:spLocks/>
              </p:cNvSpPr>
              <p:nvPr/>
            </p:nvSpPr>
            <p:spPr bwMode="auto">
              <a:xfrm>
                <a:off x="3680" y="1992"/>
                <a:ext cx="32" cy="32"/>
              </a:xfrm>
              <a:custGeom>
                <a:avLst/>
                <a:gdLst>
                  <a:gd name="T0" fmla="*/ 32 w 32"/>
                  <a:gd name="T1" fmla="*/ 16 h 32"/>
                  <a:gd name="T2" fmla="*/ 24 w 32"/>
                  <a:gd name="T3" fmla="*/ 16 h 32"/>
                  <a:gd name="T4" fmla="*/ 8 w 32"/>
                  <a:gd name="T5" fmla="*/ 32 h 32"/>
                  <a:gd name="T6" fmla="*/ 0 w 32"/>
                  <a:gd name="T7" fmla="*/ 16 h 32"/>
                  <a:gd name="T8" fmla="*/ 16 w 32"/>
                  <a:gd name="T9" fmla="*/ 0 h 32"/>
                  <a:gd name="T10" fmla="*/ 32 w 32"/>
                  <a:gd name="T11" fmla="*/ 16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32" y="16"/>
                    </a:moveTo>
                    <a:lnTo>
                      <a:pt x="24" y="16"/>
                    </a:lnTo>
                    <a:lnTo>
                      <a:pt x="8" y="32"/>
                    </a:lnTo>
                    <a:lnTo>
                      <a:pt x="0" y="16"/>
                    </a:lnTo>
                    <a:lnTo>
                      <a:pt x="16" y="0"/>
                    </a:lnTo>
                    <a:lnTo>
                      <a:pt x="32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0" name="Freeform 794"/>
              <p:cNvSpPr>
                <a:spLocks/>
              </p:cNvSpPr>
              <p:nvPr/>
            </p:nvSpPr>
            <p:spPr bwMode="auto">
              <a:xfrm>
                <a:off x="3656" y="2008"/>
                <a:ext cx="32" cy="24"/>
              </a:xfrm>
              <a:custGeom>
                <a:avLst/>
                <a:gdLst>
                  <a:gd name="T0" fmla="*/ 32 w 32"/>
                  <a:gd name="T1" fmla="*/ 16 h 24"/>
                  <a:gd name="T2" fmla="*/ 32 w 32"/>
                  <a:gd name="T3" fmla="*/ 16 h 24"/>
                  <a:gd name="T4" fmla="*/ 8 w 32"/>
                  <a:gd name="T5" fmla="*/ 24 h 24"/>
                  <a:gd name="T6" fmla="*/ 0 w 32"/>
                  <a:gd name="T7" fmla="*/ 16 h 24"/>
                  <a:gd name="T8" fmla="*/ 24 w 32"/>
                  <a:gd name="T9" fmla="*/ 0 h 24"/>
                  <a:gd name="T10" fmla="*/ 32 w 32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32" y="16"/>
                    </a:moveTo>
                    <a:lnTo>
                      <a:pt x="32" y="16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32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1" name="Freeform 795"/>
              <p:cNvSpPr>
                <a:spLocks/>
              </p:cNvSpPr>
              <p:nvPr/>
            </p:nvSpPr>
            <p:spPr bwMode="auto">
              <a:xfrm>
                <a:off x="3632" y="2024"/>
                <a:ext cx="32" cy="24"/>
              </a:xfrm>
              <a:custGeom>
                <a:avLst/>
                <a:gdLst>
                  <a:gd name="T0" fmla="*/ 24 w 32"/>
                  <a:gd name="T1" fmla="*/ 0 h 24"/>
                  <a:gd name="T2" fmla="*/ 32 w 32"/>
                  <a:gd name="T3" fmla="*/ 8 h 24"/>
                  <a:gd name="T4" fmla="*/ 8 w 32"/>
                  <a:gd name="T5" fmla="*/ 24 h 24"/>
                  <a:gd name="T6" fmla="*/ 0 w 32"/>
                  <a:gd name="T7" fmla="*/ 8 h 24"/>
                  <a:gd name="T8" fmla="*/ 24 w 32"/>
                  <a:gd name="T9" fmla="*/ 0 h 24"/>
                  <a:gd name="T10" fmla="*/ 24 w 3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24" y="0"/>
                    </a:moveTo>
                    <a:lnTo>
                      <a:pt x="32" y="8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2" name="Freeform 796"/>
              <p:cNvSpPr>
                <a:spLocks/>
              </p:cNvSpPr>
              <p:nvPr/>
            </p:nvSpPr>
            <p:spPr bwMode="auto">
              <a:xfrm>
                <a:off x="3600" y="2032"/>
                <a:ext cx="40" cy="24"/>
              </a:xfrm>
              <a:custGeom>
                <a:avLst/>
                <a:gdLst>
                  <a:gd name="T0" fmla="*/ 40 w 40"/>
                  <a:gd name="T1" fmla="*/ 16 h 24"/>
                  <a:gd name="T2" fmla="*/ 40 w 40"/>
                  <a:gd name="T3" fmla="*/ 16 h 24"/>
                  <a:gd name="T4" fmla="*/ 8 w 40"/>
                  <a:gd name="T5" fmla="*/ 24 h 24"/>
                  <a:gd name="T6" fmla="*/ 0 w 40"/>
                  <a:gd name="T7" fmla="*/ 8 h 24"/>
                  <a:gd name="T8" fmla="*/ 32 w 40"/>
                  <a:gd name="T9" fmla="*/ 0 h 24"/>
                  <a:gd name="T10" fmla="*/ 40 w 40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24"/>
                  <a:gd name="T20" fmla="*/ 40 w 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24">
                    <a:moveTo>
                      <a:pt x="40" y="16"/>
                    </a:moveTo>
                    <a:lnTo>
                      <a:pt x="40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32" y="0"/>
                    </a:lnTo>
                    <a:lnTo>
                      <a:pt x="4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3" name="Freeform 797"/>
              <p:cNvSpPr>
                <a:spLocks/>
              </p:cNvSpPr>
              <p:nvPr/>
            </p:nvSpPr>
            <p:spPr bwMode="auto">
              <a:xfrm>
                <a:off x="3568" y="2040"/>
                <a:ext cx="40" cy="32"/>
              </a:xfrm>
              <a:custGeom>
                <a:avLst/>
                <a:gdLst>
                  <a:gd name="T0" fmla="*/ 40 w 40"/>
                  <a:gd name="T1" fmla="*/ 16 h 32"/>
                  <a:gd name="T2" fmla="*/ 40 w 40"/>
                  <a:gd name="T3" fmla="*/ 16 h 32"/>
                  <a:gd name="T4" fmla="*/ 8 w 40"/>
                  <a:gd name="T5" fmla="*/ 32 h 32"/>
                  <a:gd name="T6" fmla="*/ 0 w 40"/>
                  <a:gd name="T7" fmla="*/ 16 h 32"/>
                  <a:gd name="T8" fmla="*/ 32 w 40"/>
                  <a:gd name="T9" fmla="*/ 0 h 32"/>
                  <a:gd name="T10" fmla="*/ 40 w 40"/>
                  <a:gd name="T11" fmla="*/ 16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32"/>
                  <a:gd name="T20" fmla="*/ 40 w 40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32">
                    <a:moveTo>
                      <a:pt x="40" y="16"/>
                    </a:moveTo>
                    <a:lnTo>
                      <a:pt x="40" y="16"/>
                    </a:lnTo>
                    <a:lnTo>
                      <a:pt x="8" y="32"/>
                    </a:lnTo>
                    <a:lnTo>
                      <a:pt x="0" y="16"/>
                    </a:lnTo>
                    <a:lnTo>
                      <a:pt x="32" y="0"/>
                    </a:lnTo>
                    <a:lnTo>
                      <a:pt x="4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4" name="Freeform 798"/>
              <p:cNvSpPr>
                <a:spLocks/>
              </p:cNvSpPr>
              <p:nvPr/>
            </p:nvSpPr>
            <p:spPr bwMode="auto">
              <a:xfrm>
                <a:off x="3536" y="2056"/>
                <a:ext cx="40" cy="16"/>
              </a:xfrm>
              <a:custGeom>
                <a:avLst/>
                <a:gdLst>
                  <a:gd name="T0" fmla="*/ 40 w 40"/>
                  <a:gd name="T1" fmla="*/ 16 h 16"/>
                  <a:gd name="T2" fmla="*/ 40 w 40"/>
                  <a:gd name="T3" fmla="*/ 16 h 16"/>
                  <a:gd name="T4" fmla="*/ 0 w 40"/>
                  <a:gd name="T5" fmla="*/ 16 h 16"/>
                  <a:gd name="T6" fmla="*/ 0 w 40"/>
                  <a:gd name="T7" fmla="*/ 0 h 16"/>
                  <a:gd name="T8" fmla="*/ 32 w 40"/>
                  <a:gd name="T9" fmla="*/ 0 h 16"/>
                  <a:gd name="T10" fmla="*/ 40 w 40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16"/>
                  <a:gd name="T20" fmla="*/ 40 w 40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16">
                    <a:moveTo>
                      <a:pt x="40" y="16"/>
                    </a:moveTo>
                    <a:lnTo>
                      <a:pt x="40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4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5" name="Freeform 799"/>
              <p:cNvSpPr>
                <a:spLocks/>
              </p:cNvSpPr>
              <p:nvPr/>
            </p:nvSpPr>
            <p:spPr bwMode="auto">
              <a:xfrm>
                <a:off x="3504" y="2056"/>
                <a:ext cx="32" cy="16"/>
              </a:xfrm>
              <a:custGeom>
                <a:avLst/>
                <a:gdLst>
                  <a:gd name="T0" fmla="*/ 32 w 32"/>
                  <a:gd name="T1" fmla="*/ 16 h 16"/>
                  <a:gd name="T2" fmla="*/ 32 w 32"/>
                  <a:gd name="T3" fmla="*/ 16 h 16"/>
                  <a:gd name="T4" fmla="*/ 0 w 32"/>
                  <a:gd name="T5" fmla="*/ 16 h 16"/>
                  <a:gd name="T6" fmla="*/ 0 w 32"/>
                  <a:gd name="T7" fmla="*/ 0 h 16"/>
                  <a:gd name="T8" fmla="*/ 32 w 32"/>
                  <a:gd name="T9" fmla="*/ 0 h 16"/>
                  <a:gd name="T10" fmla="*/ 32 w 32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16"/>
                  <a:gd name="T20" fmla="*/ 32 w 32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16">
                    <a:moveTo>
                      <a:pt x="32" y="16"/>
                    </a:moveTo>
                    <a:lnTo>
                      <a:pt x="32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6" name="Freeform 800"/>
              <p:cNvSpPr>
                <a:spLocks/>
              </p:cNvSpPr>
              <p:nvPr/>
            </p:nvSpPr>
            <p:spPr bwMode="auto">
              <a:xfrm>
                <a:off x="3472" y="2056"/>
                <a:ext cx="32" cy="16"/>
              </a:xfrm>
              <a:custGeom>
                <a:avLst/>
                <a:gdLst>
                  <a:gd name="T0" fmla="*/ 32 w 32"/>
                  <a:gd name="T1" fmla="*/ 16 h 16"/>
                  <a:gd name="T2" fmla="*/ 32 w 32"/>
                  <a:gd name="T3" fmla="*/ 16 h 16"/>
                  <a:gd name="T4" fmla="*/ 0 w 32"/>
                  <a:gd name="T5" fmla="*/ 16 h 16"/>
                  <a:gd name="T6" fmla="*/ 0 w 32"/>
                  <a:gd name="T7" fmla="*/ 0 h 16"/>
                  <a:gd name="T8" fmla="*/ 32 w 32"/>
                  <a:gd name="T9" fmla="*/ 0 h 16"/>
                  <a:gd name="T10" fmla="*/ 32 w 32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16"/>
                  <a:gd name="T20" fmla="*/ 32 w 32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16">
                    <a:moveTo>
                      <a:pt x="32" y="16"/>
                    </a:moveTo>
                    <a:lnTo>
                      <a:pt x="32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7" name="Freeform 801"/>
              <p:cNvSpPr>
                <a:spLocks/>
              </p:cNvSpPr>
              <p:nvPr/>
            </p:nvSpPr>
            <p:spPr bwMode="auto">
              <a:xfrm>
                <a:off x="3440" y="2048"/>
                <a:ext cx="32" cy="24"/>
              </a:xfrm>
              <a:custGeom>
                <a:avLst/>
                <a:gdLst>
                  <a:gd name="T0" fmla="*/ 32 w 32"/>
                  <a:gd name="T1" fmla="*/ 8 h 24"/>
                  <a:gd name="T2" fmla="*/ 32 w 32"/>
                  <a:gd name="T3" fmla="*/ 24 h 24"/>
                  <a:gd name="T4" fmla="*/ 0 w 32"/>
                  <a:gd name="T5" fmla="*/ 16 h 24"/>
                  <a:gd name="T6" fmla="*/ 8 w 32"/>
                  <a:gd name="T7" fmla="*/ 0 h 24"/>
                  <a:gd name="T8" fmla="*/ 32 w 32"/>
                  <a:gd name="T9" fmla="*/ 8 h 24"/>
                  <a:gd name="T10" fmla="*/ 32 w 32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32" y="8"/>
                    </a:moveTo>
                    <a:lnTo>
                      <a:pt x="32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8" name="Freeform 802"/>
              <p:cNvSpPr>
                <a:spLocks/>
              </p:cNvSpPr>
              <p:nvPr/>
            </p:nvSpPr>
            <p:spPr bwMode="auto">
              <a:xfrm>
                <a:off x="3416" y="2040"/>
                <a:ext cx="32" cy="24"/>
              </a:xfrm>
              <a:custGeom>
                <a:avLst/>
                <a:gdLst>
                  <a:gd name="T0" fmla="*/ 24 w 32"/>
                  <a:gd name="T1" fmla="*/ 24 h 24"/>
                  <a:gd name="T2" fmla="*/ 24 w 32"/>
                  <a:gd name="T3" fmla="*/ 24 h 24"/>
                  <a:gd name="T4" fmla="*/ 0 w 32"/>
                  <a:gd name="T5" fmla="*/ 16 h 24"/>
                  <a:gd name="T6" fmla="*/ 8 w 32"/>
                  <a:gd name="T7" fmla="*/ 0 h 24"/>
                  <a:gd name="T8" fmla="*/ 32 w 32"/>
                  <a:gd name="T9" fmla="*/ 8 h 24"/>
                  <a:gd name="T10" fmla="*/ 24 w 32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24" y="24"/>
                    </a:moveTo>
                    <a:lnTo>
                      <a:pt x="24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32" y="8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9" name="Freeform 803"/>
              <p:cNvSpPr>
                <a:spLocks/>
              </p:cNvSpPr>
              <p:nvPr/>
            </p:nvSpPr>
            <p:spPr bwMode="auto">
              <a:xfrm>
                <a:off x="3400" y="2032"/>
                <a:ext cx="24" cy="24"/>
              </a:xfrm>
              <a:custGeom>
                <a:avLst/>
                <a:gdLst>
                  <a:gd name="T0" fmla="*/ 16 w 24"/>
                  <a:gd name="T1" fmla="*/ 24 h 24"/>
                  <a:gd name="T2" fmla="*/ 16 w 24"/>
                  <a:gd name="T3" fmla="*/ 24 h 24"/>
                  <a:gd name="T4" fmla="*/ 0 w 24"/>
                  <a:gd name="T5" fmla="*/ 16 h 24"/>
                  <a:gd name="T6" fmla="*/ 8 w 24"/>
                  <a:gd name="T7" fmla="*/ 0 h 24"/>
                  <a:gd name="T8" fmla="*/ 24 w 24"/>
                  <a:gd name="T9" fmla="*/ 8 h 24"/>
                  <a:gd name="T10" fmla="*/ 16 w 24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24"/>
                    </a:moveTo>
                    <a:lnTo>
                      <a:pt x="16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0" name="Freeform 804"/>
              <p:cNvSpPr>
                <a:spLocks/>
              </p:cNvSpPr>
              <p:nvPr/>
            </p:nvSpPr>
            <p:spPr bwMode="auto">
              <a:xfrm>
                <a:off x="3384" y="2016"/>
                <a:ext cx="24" cy="32"/>
              </a:xfrm>
              <a:custGeom>
                <a:avLst/>
                <a:gdLst>
                  <a:gd name="T0" fmla="*/ 16 w 24"/>
                  <a:gd name="T1" fmla="*/ 32 h 32"/>
                  <a:gd name="T2" fmla="*/ 8 w 24"/>
                  <a:gd name="T3" fmla="*/ 24 h 32"/>
                  <a:gd name="T4" fmla="*/ 0 w 24"/>
                  <a:gd name="T5" fmla="*/ 16 h 32"/>
                  <a:gd name="T6" fmla="*/ 8 w 24"/>
                  <a:gd name="T7" fmla="*/ 0 h 32"/>
                  <a:gd name="T8" fmla="*/ 24 w 24"/>
                  <a:gd name="T9" fmla="*/ 16 h 32"/>
                  <a:gd name="T10" fmla="*/ 16 w 24"/>
                  <a:gd name="T11" fmla="*/ 32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32"/>
                  <a:gd name="T20" fmla="*/ 24 w 24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32">
                    <a:moveTo>
                      <a:pt x="16" y="32"/>
                    </a:moveTo>
                    <a:lnTo>
                      <a:pt x="8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24" y="16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1" name="Freeform 805"/>
              <p:cNvSpPr>
                <a:spLocks/>
              </p:cNvSpPr>
              <p:nvPr/>
            </p:nvSpPr>
            <p:spPr bwMode="auto">
              <a:xfrm>
                <a:off x="3376" y="2008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8 w 16"/>
                  <a:gd name="T3" fmla="*/ 16 h 24"/>
                  <a:gd name="T4" fmla="*/ 0 w 16"/>
                  <a:gd name="T5" fmla="*/ 8 h 24"/>
                  <a:gd name="T6" fmla="*/ 16 w 16"/>
                  <a:gd name="T7" fmla="*/ 0 h 24"/>
                  <a:gd name="T8" fmla="*/ 16 w 16"/>
                  <a:gd name="T9" fmla="*/ 16 h 24"/>
                  <a:gd name="T10" fmla="*/ 8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24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2" name="Freeform 806"/>
              <p:cNvSpPr>
                <a:spLocks/>
              </p:cNvSpPr>
              <p:nvPr/>
            </p:nvSpPr>
            <p:spPr bwMode="auto">
              <a:xfrm>
                <a:off x="3368" y="1992"/>
                <a:ext cx="24" cy="24"/>
              </a:xfrm>
              <a:custGeom>
                <a:avLst/>
                <a:gdLst>
                  <a:gd name="T0" fmla="*/ 8 w 24"/>
                  <a:gd name="T1" fmla="*/ 24 h 24"/>
                  <a:gd name="T2" fmla="*/ 8 w 24"/>
                  <a:gd name="T3" fmla="*/ 24 h 24"/>
                  <a:gd name="T4" fmla="*/ 0 w 24"/>
                  <a:gd name="T5" fmla="*/ 0 h 24"/>
                  <a:gd name="T6" fmla="*/ 16 w 24"/>
                  <a:gd name="T7" fmla="*/ 0 h 24"/>
                  <a:gd name="T8" fmla="*/ 24 w 24"/>
                  <a:gd name="T9" fmla="*/ 16 h 24"/>
                  <a:gd name="T10" fmla="*/ 8 w 24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8" y="24"/>
                    </a:moveTo>
                    <a:lnTo>
                      <a:pt x="8" y="24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24" y="16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3" name="Freeform 807"/>
              <p:cNvSpPr>
                <a:spLocks/>
              </p:cNvSpPr>
              <p:nvPr/>
            </p:nvSpPr>
            <p:spPr bwMode="auto">
              <a:xfrm>
                <a:off x="3368" y="1976"/>
                <a:ext cx="24" cy="16"/>
              </a:xfrm>
              <a:custGeom>
                <a:avLst/>
                <a:gdLst>
                  <a:gd name="T0" fmla="*/ 0 w 24"/>
                  <a:gd name="T1" fmla="*/ 16 h 16"/>
                  <a:gd name="T2" fmla="*/ 0 w 24"/>
                  <a:gd name="T3" fmla="*/ 16 h 16"/>
                  <a:gd name="T4" fmla="*/ 8 w 24"/>
                  <a:gd name="T5" fmla="*/ 0 h 16"/>
                  <a:gd name="T6" fmla="*/ 24 w 24"/>
                  <a:gd name="T7" fmla="*/ 8 h 16"/>
                  <a:gd name="T8" fmla="*/ 16 w 24"/>
                  <a:gd name="T9" fmla="*/ 16 h 16"/>
                  <a:gd name="T10" fmla="*/ 0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0" y="16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4" name="Freeform 808"/>
              <p:cNvSpPr>
                <a:spLocks/>
              </p:cNvSpPr>
              <p:nvPr/>
            </p:nvSpPr>
            <p:spPr bwMode="auto">
              <a:xfrm>
                <a:off x="3376" y="1952"/>
                <a:ext cx="24" cy="32"/>
              </a:xfrm>
              <a:custGeom>
                <a:avLst/>
                <a:gdLst>
                  <a:gd name="T0" fmla="*/ 0 w 24"/>
                  <a:gd name="T1" fmla="*/ 24 h 32"/>
                  <a:gd name="T2" fmla="*/ 0 w 24"/>
                  <a:gd name="T3" fmla="*/ 24 h 32"/>
                  <a:gd name="T4" fmla="*/ 16 w 24"/>
                  <a:gd name="T5" fmla="*/ 0 h 32"/>
                  <a:gd name="T6" fmla="*/ 24 w 24"/>
                  <a:gd name="T7" fmla="*/ 8 h 32"/>
                  <a:gd name="T8" fmla="*/ 16 w 24"/>
                  <a:gd name="T9" fmla="*/ 32 h 32"/>
                  <a:gd name="T10" fmla="*/ 0 w 24"/>
                  <a:gd name="T11" fmla="*/ 24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32"/>
                  <a:gd name="T20" fmla="*/ 24 w 24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32">
                    <a:moveTo>
                      <a:pt x="0" y="24"/>
                    </a:moveTo>
                    <a:lnTo>
                      <a:pt x="0" y="24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16" y="3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5" name="Freeform 809"/>
              <p:cNvSpPr>
                <a:spLocks/>
              </p:cNvSpPr>
              <p:nvPr/>
            </p:nvSpPr>
            <p:spPr bwMode="auto">
              <a:xfrm>
                <a:off x="3392" y="1936"/>
                <a:ext cx="24" cy="32"/>
              </a:xfrm>
              <a:custGeom>
                <a:avLst/>
                <a:gdLst>
                  <a:gd name="T0" fmla="*/ 0 w 24"/>
                  <a:gd name="T1" fmla="*/ 16 h 32"/>
                  <a:gd name="T2" fmla="*/ 0 w 24"/>
                  <a:gd name="T3" fmla="*/ 16 h 32"/>
                  <a:gd name="T4" fmla="*/ 16 w 24"/>
                  <a:gd name="T5" fmla="*/ 0 h 32"/>
                  <a:gd name="T6" fmla="*/ 24 w 24"/>
                  <a:gd name="T7" fmla="*/ 16 h 32"/>
                  <a:gd name="T8" fmla="*/ 8 w 24"/>
                  <a:gd name="T9" fmla="*/ 32 h 32"/>
                  <a:gd name="T10" fmla="*/ 0 w 24"/>
                  <a:gd name="T11" fmla="*/ 16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32"/>
                  <a:gd name="T20" fmla="*/ 24 w 24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32">
                    <a:moveTo>
                      <a:pt x="0" y="16"/>
                    </a:moveTo>
                    <a:lnTo>
                      <a:pt x="0" y="16"/>
                    </a:lnTo>
                    <a:lnTo>
                      <a:pt x="16" y="0"/>
                    </a:lnTo>
                    <a:lnTo>
                      <a:pt x="24" y="16"/>
                    </a:lnTo>
                    <a:lnTo>
                      <a:pt x="8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6" name="Freeform 810"/>
              <p:cNvSpPr>
                <a:spLocks/>
              </p:cNvSpPr>
              <p:nvPr/>
            </p:nvSpPr>
            <p:spPr bwMode="auto">
              <a:xfrm>
                <a:off x="3408" y="1928"/>
                <a:ext cx="32" cy="24"/>
              </a:xfrm>
              <a:custGeom>
                <a:avLst/>
                <a:gdLst>
                  <a:gd name="T0" fmla="*/ 0 w 32"/>
                  <a:gd name="T1" fmla="*/ 8 h 24"/>
                  <a:gd name="T2" fmla="*/ 0 w 32"/>
                  <a:gd name="T3" fmla="*/ 8 h 24"/>
                  <a:gd name="T4" fmla="*/ 16 w 32"/>
                  <a:gd name="T5" fmla="*/ 0 h 24"/>
                  <a:gd name="T6" fmla="*/ 32 w 32"/>
                  <a:gd name="T7" fmla="*/ 8 h 24"/>
                  <a:gd name="T8" fmla="*/ 8 w 32"/>
                  <a:gd name="T9" fmla="*/ 24 h 24"/>
                  <a:gd name="T10" fmla="*/ 0 w 32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0" y="8"/>
                    </a:moveTo>
                    <a:lnTo>
                      <a:pt x="0" y="8"/>
                    </a:lnTo>
                    <a:lnTo>
                      <a:pt x="16" y="0"/>
                    </a:lnTo>
                    <a:lnTo>
                      <a:pt x="32" y="8"/>
                    </a:lnTo>
                    <a:lnTo>
                      <a:pt x="8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7" name="Freeform 811"/>
              <p:cNvSpPr>
                <a:spLocks/>
              </p:cNvSpPr>
              <p:nvPr/>
            </p:nvSpPr>
            <p:spPr bwMode="auto">
              <a:xfrm>
                <a:off x="3424" y="1912"/>
                <a:ext cx="40" cy="24"/>
              </a:xfrm>
              <a:custGeom>
                <a:avLst/>
                <a:gdLst>
                  <a:gd name="T0" fmla="*/ 0 w 40"/>
                  <a:gd name="T1" fmla="*/ 16 h 24"/>
                  <a:gd name="T2" fmla="*/ 8 w 40"/>
                  <a:gd name="T3" fmla="*/ 16 h 24"/>
                  <a:gd name="T4" fmla="*/ 32 w 40"/>
                  <a:gd name="T5" fmla="*/ 0 h 24"/>
                  <a:gd name="T6" fmla="*/ 40 w 40"/>
                  <a:gd name="T7" fmla="*/ 16 h 24"/>
                  <a:gd name="T8" fmla="*/ 8 w 40"/>
                  <a:gd name="T9" fmla="*/ 24 h 24"/>
                  <a:gd name="T10" fmla="*/ 0 w 40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24"/>
                  <a:gd name="T20" fmla="*/ 40 w 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24">
                    <a:moveTo>
                      <a:pt x="0" y="16"/>
                    </a:moveTo>
                    <a:lnTo>
                      <a:pt x="8" y="16"/>
                    </a:lnTo>
                    <a:lnTo>
                      <a:pt x="32" y="0"/>
                    </a:lnTo>
                    <a:lnTo>
                      <a:pt x="40" y="16"/>
                    </a:lnTo>
                    <a:lnTo>
                      <a:pt x="8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8" name="Freeform 812"/>
              <p:cNvSpPr>
                <a:spLocks/>
              </p:cNvSpPr>
              <p:nvPr/>
            </p:nvSpPr>
            <p:spPr bwMode="auto">
              <a:xfrm>
                <a:off x="3456" y="1904"/>
                <a:ext cx="40" cy="24"/>
              </a:xfrm>
              <a:custGeom>
                <a:avLst/>
                <a:gdLst>
                  <a:gd name="T0" fmla="*/ 0 w 40"/>
                  <a:gd name="T1" fmla="*/ 8 h 24"/>
                  <a:gd name="T2" fmla="*/ 8 w 40"/>
                  <a:gd name="T3" fmla="*/ 8 h 24"/>
                  <a:gd name="T4" fmla="*/ 32 w 40"/>
                  <a:gd name="T5" fmla="*/ 0 h 24"/>
                  <a:gd name="T6" fmla="*/ 40 w 40"/>
                  <a:gd name="T7" fmla="*/ 16 h 24"/>
                  <a:gd name="T8" fmla="*/ 8 w 40"/>
                  <a:gd name="T9" fmla="*/ 24 h 24"/>
                  <a:gd name="T10" fmla="*/ 0 w 40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24"/>
                  <a:gd name="T20" fmla="*/ 40 w 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24">
                    <a:moveTo>
                      <a:pt x="0" y="8"/>
                    </a:moveTo>
                    <a:lnTo>
                      <a:pt x="8" y="8"/>
                    </a:lnTo>
                    <a:lnTo>
                      <a:pt x="32" y="0"/>
                    </a:lnTo>
                    <a:lnTo>
                      <a:pt x="40" y="16"/>
                    </a:lnTo>
                    <a:lnTo>
                      <a:pt x="8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9" name="Freeform 813"/>
              <p:cNvSpPr>
                <a:spLocks/>
              </p:cNvSpPr>
              <p:nvPr/>
            </p:nvSpPr>
            <p:spPr bwMode="auto">
              <a:xfrm>
                <a:off x="3488" y="1896"/>
                <a:ext cx="40" cy="24"/>
              </a:xfrm>
              <a:custGeom>
                <a:avLst/>
                <a:gdLst>
                  <a:gd name="T0" fmla="*/ 0 w 40"/>
                  <a:gd name="T1" fmla="*/ 8 h 24"/>
                  <a:gd name="T2" fmla="*/ 0 w 40"/>
                  <a:gd name="T3" fmla="*/ 8 h 24"/>
                  <a:gd name="T4" fmla="*/ 32 w 40"/>
                  <a:gd name="T5" fmla="*/ 0 h 24"/>
                  <a:gd name="T6" fmla="*/ 40 w 40"/>
                  <a:gd name="T7" fmla="*/ 16 h 24"/>
                  <a:gd name="T8" fmla="*/ 8 w 40"/>
                  <a:gd name="T9" fmla="*/ 24 h 24"/>
                  <a:gd name="T10" fmla="*/ 0 w 40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24"/>
                  <a:gd name="T20" fmla="*/ 40 w 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24">
                    <a:moveTo>
                      <a:pt x="0" y="8"/>
                    </a:moveTo>
                    <a:lnTo>
                      <a:pt x="0" y="8"/>
                    </a:lnTo>
                    <a:lnTo>
                      <a:pt x="32" y="0"/>
                    </a:lnTo>
                    <a:lnTo>
                      <a:pt x="40" y="16"/>
                    </a:lnTo>
                    <a:lnTo>
                      <a:pt x="8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0" name="Freeform 814"/>
              <p:cNvSpPr>
                <a:spLocks/>
              </p:cNvSpPr>
              <p:nvPr/>
            </p:nvSpPr>
            <p:spPr bwMode="auto">
              <a:xfrm>
                <a:off x="3520" y="1888"/>
                <a:ext cx="32" cy="24"/>
              </a:xfrm>
              <a:custGeom>
                <a:avLst/>
                <a:gdLst>
                  <a:gd name="T0" fmla="*/ 8 w 32"/>
                  <a:gd name="T1" fmla="*/ 24 h 24"/>
                  <a:gd name="T2" fmla="*/ 0 w 32"/>
                  <a:gd name="T3" fmla="*/ 8 h 24"/>
                  <a:gd name="T4" fmla="*/ 32 w 32"/>
                  <a:gd name="T5" fmla="*/ 0 h 24"/>
                  <a:gd name="T6" fmla="*/ 32 w 32"/>
                  <a:gd name="T7" fmla="*/ 16 h 24"/>
                  <a:gd name="T8" fmla="*/ 8 w 32"/>
                  <a:gd name="T9" fmla="*/ 24 h 24"/>
                  <a:gd name="T10" fmla="*/ 8 w 32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8" y="24"/>
                    </a:moveTo>
                    <a:lnTo>
                      <a:pt x="0" y="8"/>
                    </a:lnTo>
                    <a:lnTo>
                      <a:pt x="32" y="0"/>
                    </a:lnTo>
                    <a:lnTo>
                      <a:pt x="32" y="16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1" name="Freeform 815"/>
              <p:cNvSpPr>
                <a:spLocks/>
              </p:cNvSpPr>
              <p:nvPr/>
            </p:nvSpPr>
            <p:spPr bwMode="auto">
              <a:xfrm>
                <a:off x="3552" y="1888"/>
                <a:ext cx="40" cy="16"/>
              </a:xfrm>
              <a:custGeom>
                <a:avLst/>
                <a:gdLst>
                  <a:gd name="T0" fmla="*/ 0 w 40"/>
                  <a:gd name="T1" fmla="*/ 0 h 16"/>
                  <a:gd name="T2" fmla="*/ 0 w 40"/>
                  <a:gd name="T3" fmla="*/ 0 h 16"/>
                  <a:gd name="T4" fmla="*/ 40 w 40"/>
                  <a:gd name="T5" fmla="*/ 0 h 16"/>
                  <a:gd name="T6" fmla="*/ 40 w 40"/>
                  <a:gd name="T7" fmla="*/ 16 h 16"/>
                  <a:gd name="T8" fmla="*/ 0 w 40"/>
                  <a:gd name="T9" fmla="*/ 16 h 16"/>
                  <a:gd name="T10" fmla="*/ 0 w 40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16"/>
                  <a:gd name="T20" fmla="*/ 40 w 40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16">
                    <a:moveTo>
                      <a:pt x="0" y="0"/>
                    </a:moveTo>
                    <a:lnTo>
                      <a:pt x="0" y="0"/>
                    </a:lnTo>
                    <a:lnTo>
                      <a:pt x="40" y="0"/>
                    </a:lnTo>
                    <a:lnTo>
                      <a:pt x="40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2" name="Freeform 817"/>
              <p:cNvSpPr>
                <a:spLocks/>
              </p:cNvSpPr>
              <p:nvPr/>
            </p:nvSpPr>
            <p:spPr bwMode="auto">
              <a:xfrm>
                <a:off x="3592" y="1888"/>
                <a:ext cx="32" cy="16"/>
              </a:xfrm>
              <a:custGeom>
                <a:avLst/>
                <a:gdLst>
                  <a:gd name="T0" fmla="*/ 0 w 32"/>
                  <a:gd name="T1" fmla="*/ 0 h 16"/>
                  <a:gd name="T2" fmla="*/ 0 w 32"/>
                  <a:gd name="T3" fmla="*/ 0 h 16"/>
                  <a:gd name="T4" fmla="*/ 32 w 32"/>
                  <a:gd name="T5" fmla="*/ 0 h 16"/>
                  <a:gd name="T6" fmla="*/ 32 w 32"/>
                  <a:gd name="T7" fmla="*/ 16 h 16"/>
                  <a:gd name="T8" fmla="*/ 0 w 32"/>
                  <a:gd name="T9" fmla="*/ 16 h 16"/>
                  <a:gd name="T10" fmla="*/ 0 w 32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16"/>
                  <a:gd name="T20" fmla="*/ 32 w 32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16">
                    <a:moveTo>
                      <a:pt x="0" y="0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32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3" name="Freeform 818"/>
              <p:cNvSpPr>
                <a:spLocks/>
              </p:cNvSpPr>
              <p:nvPr/>
            </p:nvSpPr>
            <p:spPr bwMode="auto">
              <a:xfrm>
                <a:off x="3624" y="1888"/>
                <a:ext cx="24" cy="24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24 w 24"/>
                  <a:gd name="T5" fmla="*/ 8 h 24"/>
                  <a:gd name="T6" fmla="*/ 24 w 24"/>
                  <a:gd name="T7" fmla="*/ 24 h 24"/>
                  <a:gd name="T8" fmla="*/ 0 w 24"/>
                  <a:gd name="T9" fmla="*/ 16 h 24"/>
                  <a:gd name="T10" fmla="*/ 0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0"/>
                    </a:moveTo>
                    <a:lnTo>
                      <a:pt x="0" y="0"/>
                    </a:lnTo>
                    <a:lnTo>
                      <a:pt x="24" y="8"/>
                    </a:lnTo>
                    <a:lnTo>
                      <a:pt x="24" y="24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4" name="Freeform 819"/>
              <p:cNvSpPr>
                <a:spLocks/>
              </p:cNvSpPr>
              <p:nvPr/>
            </p:nvSpPr>
            <p:spPr bwMode="auto">
              <a:xfrm>
                <a:off x="3640" y="1896"/>
                <a:ext cx="32" cy="24"/>
              </a:xfrm>
              <a:custGeom>
                <a:avLst/>
                <a:gdLst>
                  <a:gd name="T0" fmla="*/ 8 w 32"/>
                  <a:gd name="T1" fmla="*/ 0 h 24"/>
                  <a:gd name="T2" fmla="*/ 8 w 32"/>
                  <a:gd name="T3" fmla="*/ 0 h 24"/>
                  <a:gd name="T4" fmla="*/ 32 w 32"/>
                  <a:gd name="T5" fmla="*/ 8 h 24"/>
                  <a:gd name="T6" fmla="*/ 32 w 32"/>
                  <a:gd name="T7" fmla="*/ 24 h 24"/>
                  <a:gd name="T8" fmla="*/ 0 w 32"/>
                  <a:gd name="T9" fmla="*/ 16 h 24"/>
                  <a:gd name="T10" fmla="*/ 8 w 3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8" y="0"/>
                    </a:moveTo>
                    <a:lnTo>
                      <a:pt x="8" y="0"/>
                    </a:lnTo>
                    <a:lnTo>
                      <a:pt x="32" y="8"/>
                    </a:lnTo>
                    <a:lnTo>
                      <a:pt x="32" y="24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5" name="Freeform 820"/>
              <p:cNvSpPr>
                <a:spLocks/>
              </p:cNvSpPr>
              <p:nvPr/>
            </p:nvSpPr>
            <p:spPr bwMode="auto">
              <a:xfrm>
                <a:off x="3664" y="1904"/>
                <a:ext cx="32" cy="24"/>
              </a:xfrm>
              <a:custGeom>
                <a:avLst/>
                <a:gdLst>
                  <a:gd name="T0" fmla="*/ 8 w 32"/>
                  <a:gd name="T1" fmla="*/ 0 h 24"/>
                  <a:gd name="T2" fmla="*/ 8 w 32"/>
                  <a:gd name="T3" fmla="*/ 0 h 24"/>
                  <a:gd name="T4" fmla="*/ 32 w 32"/>
                  <a:gd name="T5" fmla="*/ 8 h 24"/>
                  <a:gd name="T6" fmla="*/ 24 w 32"/>
                  <a:gd name="T7" fmla="*/ 24 h 24"/>
                  <a:gd name="T8" fmla="*/ 0 w 32"/>
                  <a:gd name="T9" fmla="*/ 16 h 24"/>
                  <a:gd name="T10" fmla="*/ 8 w 3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8" y="0"/>
                    </a:moveTo>
                    <a:lnTo>
                      <a:pt x="8" y="0"/>
                    </a:lnTo>
                    <a:lnTo>
                      <a:pt x="32" y="8"/>
                    </a:lnTo>
                    <a:lnTo>
                      <a:pt x="24" y="24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6" name="Freeform 821"/>
              <p:cNvSpPr>
                <a:spLocks/>
              </p:cNvSpPr>
              <p:nvPr/>
            </p:nvSpPr>
            <p:spPr bwMode="auto">
              <a:xfrm>
                <a:off x="3688" y="1912"/>
                <a:ext cx="24" cy="32"/>
              </a:xfrm>
              <a:custGeom>
                <a:avLst/>
                <a:gdLst>
                  <a:gd name="T0" fmla="*/ 8 w 24"/>
                  <a:gd name="T1" fmla="*/ 0 h 32"/>
                  <a:gd name="T2" fmla="*/ 8 w 24"/>
                  <a:gd name="T3" fmla="*/ 8 h 32"/>
                  <a:gd name="T4" fmla="*/ 24 w 24"/>
                  <a:gd name="T5" fmla="*/ 16 h 32"/>
                  <a:gd name="T6" fmla="*/ 16 w 24"/>
                  <a:gd name="T7" fmla="*/ 32 h 32"/>
                  <a:gd name="T8" fmla="*/ 0 w 24"/>
                  <a:gd name="T9" fmla="*/ 16 h 32"/>
                  <a:gd name="T10" fmla="*/ 8 w 24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32"/>
                  <a:gd name="T20" fmla="*/ 24 w 24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32">
                    <a:moveTo>
                      <a:pt x="8" y="0"/>
                    </a:moveTo>
                    <a:lnTo>
                      <a:pt x="8" y="8"/>
                    </a:lnTo>
                    <a:lnTo>
                      <a:pt x="24" y="16"/>
                    </a:lnTo>
                    <a:lnTo>
                      <a:pt x="16" y="32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7" name="Freeform 822"/>
              <p:cNvSpPr>
                <a:spLocks/>
              </p:cNvSpPr>
              <p:nvPr/>
            </p:nvSpPr>
            <p:spPr bwMode="auto">
              <a:xfrm>
                <a:off x="3704" y="1928"/>
                <a:ext cx="16" cy="24"/>
              </a:xfrm>
              <a:custGeom>
                <a:avLst/>
                <a:gdLst>
                  <a:gd name="T0" fmla="*/ 8 w 16"/>
                  <a:gd name="T1" fmla="*/ 0 h 24"/>
                  <a:gd name="T2" fmla="*/ 8 w 16"/>
                  <a:gd name="T3" fmla="*/ 8 h 24"/>
                  <a:gd name="T4" fmla="*/ 16 w 16"/>
                  <a:gd name="T5" fmla="*/ 16 h 24"/>
                  <a:gd name="T6" fmla="*/ 0 w 16"/>
                  <a:gd name="T7" fmla="*/ 24 h 24"/>
                  <a:gd name="T8" fmla="*/ 0 w 16"/>
                  <a:gd name="T9" fmla="*/ 8 h 24"/>
                  <a:gd name="T10" fmla="*/ 8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0"/>
                    </a:moveTo>
                    <a:lnTo>
                      <a:pt x="8" y="8"/>
                    </a:lnTo>
                    <a:lnTo>
                      <a:pt x="16" y="16"/>
                    </a:lnTo>
                    <a:lnTo>
                      <a:pt x="0" y="24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8" name="Freeform 823"/>
              <p:cNvSpPr>
                <a:spLocks/>
              </p:cNvSpPr>
              <p:nvPr/>
            </p:nvSpPr>
            <p:spPr bwMode="auto">
              <a:xfrm>
                <a:off x="3704" y="1944"/>
                <a:ext cx="16" cy="24"/>
              </a:xfrm>
              <a:custGeom>
                <a:avLst/>
                <a:gdLst>
                  <a:gd name="T0" fmla="*/ 16 w 16"/>
                  <a:gd name="T1" fmla="*/ 0 h 24"/>
                  <a:gd name="T2" fmla="*/ 16 w 16"/>
                  <a:gd name="T3" fmla="*/ 8 h 24"/>
                  <a:gd name="T4" fmla="*/ 16 w 16"/>
                  <a:gd name="T5" fmla="*/ 24 h 24"/>
                  <a:gd name="T6" fmla="*/ 0 w 16"/>
                  <a:gd name="T7" fmla="*/ 24 h 24"/>
                  <a:gd name="T8" fmla="*/ 0 w 16"/>
                  <a:gd name="T9" fmla="*/ 8 h 24"/>
                  <a:gd name="T10" fmla="*/ 16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16" y="0"/>
                    </a:moveTo>
                    <a:lnTo>
                      <a:pt x="16" y="8"/>
                    </a:lnTo>
                    <a:lnTo>
                      <a:pt x="16" y="24"/>
                    </a:lnTo>
                    <a:lnTo>
                      <a:pt x="0" y="24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9" name="Freeform 824"/>
              <p:cNvSpPr>
                <a:spLocks/>
              </p:cNvSpPr>
              <p:nvPr/>
            </p:nvSpPr>
            <p:spPr bwMode="auto">
              <a:xfrm>
                <a:off x="3768" y="2272"/>
                <a:ext cx="248" cy="328"/>
              </a:xfrm>
              <a:custGeom>
                <a:avLst/>
                <a:gdLst>
                  <a:gd name="T0" fmla="*/ 56 w 248"/>
                  <a:gd name="T1" fmla="*/ 232 h 328"/>
                  <a:gd name="T2" fmla="*/ 72 w 248"/>
                  <a:gd name="T3" fmla="*/ 208 h 328"/>
                  <a:gd name="T4" fmla="*/ 88 w 248"/>
                  <a:gd name="T5" fmla="*/ 192 h 328"/>
                  <a:gd name="T6" fmla="*/ 96 w 248"/>
                  <a:gd name="T7" fmla="*/ 184 h 328"/>
                  <a:gd name="T8" fmla="*/ 104 w 248"/>
                  <a:gd name="T9" fmla="*/ 160 h 328"/>
                  <a:gd name="T10" fmla="*/ 112 w 248"/>
                  <a:gd name="T11" fmla="*/ 144 h 328"/>
                  <a:gd name="T12" fmla="*/ 128 w 248"/>
                  <a:gd name="T13" fmla="*/ 128 h 328"/>
                  <a:gd name="T14" fmla="*/ 128 w 248"/>
                  <a:gd name="T15" fmla="*/ 112 h 328"/>
                  <a:gd name="T16" fmla="*/ 144 w 248"/>
                  <a:gd name="T17" fmla="*/ 88 h 328"/>
                  <a:gd name="T18" fmla="*/ 152 w 248"/>
                  <a:gd name="T19" fmla="*/ 72 h 328"/>
                  <a:gd name="T20" fmla="*/ 168 w 248"/>
                  <a:gd name="T21" fmla="*/ 56 h 328"/>
                  <a:gd name="T22" fmla="*/ 176 w 248"/>
                  <a:gd name="T23" fmla="*/ 40 h 328"/>
                  <a:gd name="T24" fmla="*/ 192 w 248"/>
                  <a:gd name="T25" fmla="*/ 24 h 328"/>
                  <a:gd name="T26" fmla="*/ 200 w 248"/>
                  <a:gd name="T27" fmla="*/ 16 h 328"/>
                  <a:gd name="T28" fmla="*/ 200 w 248"/>
                  <a:gd name="T29" fmla="*/ 8 h 328"/>
                  <a:gd name="T30" fmla="*/ 208 w 248"/>
                  <a:gd name="T31" fmla="*/ 0 h 328"/>
                  <a:gd name="T32" fmla="*/ 216 w 248"/>
                  <a:gd name="T33" fmla="*/ 0 h 328"/>
                  <a:gd name="T34" fmla="*/ 232 w 248"/>
                  <a:gd name="T35" fmla="*/ 16 h 328"/>
                  <a:gd name="T36" fmla="*/ 232 w 248"/>
                  <a:gd name="T37" fmla="*/ 32 h 328"/>
                  <a:gd name="T38" fmla="*/ 240 w 248"/>
                  <a:gd name="T39" fmla="*/ 64 h 328"/>
                  <a:gd name="T40" fmla="*/ 248 w 248"/>
                  <a:gd name="T41" fmla="*/ 96 h 328"/>
                  <a:gd name="T42" fmla="*/ 240 w 248"/>
                  <a:gd name="T43" fmla="*/ 128 h 328"/>
                  <a:gd name="T44" fmla="*/ 232 w 248"/>
                  <a:gd name="T45" fmla="*/ 160 h 328"/>
                  <a:gd name="T46" fmla="*/ 224 w 248"/>
                  <a:gd name="T47" fmla="*/ 200 h 328"/>
                  <a:gd name="T48" fmla="*/ 208 w 248"/>
                  <a:gd name="T49" fmla="*/ 232 h 328"/>
                  <a:gd name="T50" fmla="*/ 184 w 248"/>
                  <a:gd name="T51" fmla="*/ 256 h 328"/>
                  <a:gd name="T52" fmla="*/ 152 w 248"/>
                  <a:gd name="T53" fmla="*/ 280 h 328"/>
                  <a:gd name="T54" fmla="*/ 112 w 248"/>
                  <a:gd name="T55" fmla="*/ 304 h 328"/>
                  <a:gd name="T56" fmla="*/ 72 w 248"/>
                  <a:gd name="T57" fmla="*/ 320 h 328"/>
                  <a:gd name="T58" fmla="*/ 48 w 248"/>
                  <a:gd name="T59" fmla="*/ 320 h 328"/>
                  <a:gd name="T60" fmla="*/ 16 w 248"/>
                  <a:gd name="T61" fmla="*/ 328 h 328"/>
                  <a:gd name="T62" fmla="*/ 8 w 248"/>
                  <a:gd name="T63" fmla="*/ 328 h 328"/>
                  <a:gd name="T64" fmla="*/ 0 w 248"/>
                  <a:gd name="T65" fmla="*/ 320 h 328"/>
                  <a:gd name="T66" fmla="*/ 0 w 248"/>
                  <a:gd name="T67" fmla="*/ 296 h 328"/>
                  <a:gd name="T68" fmla="*/ 16 w 248"/>
                  <a:gd name="T69" fmla="*/ 280 h 328"/>
                  <a:gd name="T70" fmla="*/ 40 w 248"/>
                  <a:gd name="T71" fmla="*/ 248 h 32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8"/>
                  <a:gd name="T109" fmla="*/ 0 h 328"/>
                  <a:gd name="T110" fmla="*/ 248 w 248"/>
                  <a:gd name="T111" fmla="*/ 328 h 32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8" h="328">
                    <a:moveTo>
                      <a:pt x="40" y="248"/>
                    </a:moveTo>
                    <a:lnTo>
                      <a:pt x="56" y="232"/>
                    </a:lnTo>
                    <a:lnTo>
                      <a:pt x="72" y="224"/>
                    </a:lnTo>
                    <a:lnTo>
                      <a:pt x="72" y="208"/>
                    </a:lnTo>
                    <a:lnTo>
                      <a:pt x="80" y="200"/>
                    </a:lnTo>
                    <a:lnTo>
                      <a:pt x="88" y="192"/>
                    </a:lnTo>
                    <a:lnTo>
                      <a:pt x="96" y="184"/>
                    </a:lnTo>
                    <a:lnTo>
                      <a:pt x="96" y="168"/>
                    </a:lnTo>
                    <a:lnTo>
                      <a:pt x="104" y="160"/>
                    </a:lnTo>
                    <a:lnTo>
                      <a:pt x="112" y="152"/>
                    </a:lnTo>
                    <a:lnTo>
                      <a:pt x="112" y="144"/>
                    </a:lnTo>
                    <a:lnTo>
                      <a:pt x="120" y="136"/>
                    </a:lnTo>
                    <a:lnTo>
                      <a:pt x="128" y="128"/>
                    </a:lnTo>
                    <a:lnTo>
                      <a:pt x="128" y="120"/>
                    </a:lnTo>
                    <a:lnTo>
                      <a:pt x="128" y="112"/>
                    </a:lnTo>
                    <a:lnTo>
                      <a:pt x="136" y="104"/>
                    </a:lnTo>
                    <a:lnTo>
                      <a:pt x="144" y="88"/>
                    </a:lnTo>
                    <a:lnTo>
                      <a:pt x="152" y="80"/>
                    </a:lnTo>
                    <a:lnTo>
                      <a:pt x="152" y="72"/>
                    </a:lnTo>
                    <a:lnTo>
                      <a:pt x="160" y="64"/>
                    </a:lnTo>
                    <a:lnTo>
                      <a:pt x="168" y="56"/>
                    </a:lnTo>
                    <a:lnTo>
                      <a:pt x="176" y="48"/>
                    </a:lnTo>
                    <a:lnTo>
                      <a:pt x="176" y="40"/>
                    </a:lnTo>
                    <a:lnTo>
                      <a:pt x="184" y="32"/>
                    </a:lnTo>
                    <a:lnTo>
                      <a:pt x="192" y="24"/>
                    </a:lnTo>
                    <a:lnTo>
                      <a:pt x="200" y="16"/>
                    </a:lnTo>
                    <a:lnTo>
                      <a:pt x="200" y="8"/>
                    </a:lnTo>
                    <a:lnTo>
                      <a:pt x="208" y="0"/>
                    </a:lnTo>
                    <a:lnTo>
                      <a:pt x="216" y="0"/>
                    </a:lnTo>
                    <a:lnTo>
                      <a:pt x="224" y="8"/>
                    </a:lnTo>
                    <a:lnTo>
                      <a:pt x="232" y="16"/>
                    </a:lnTo>
                    <a:lnTo>
                      <a:pt x="232" y="24"/>
                    </a:lnTo>
                    <a:lnTo>
                      <a:pt x="232" y="32"/>
                    </a:lnTo>
                    <a:lnTo>
                      <a:pt x="232" y="48"/>
                    </a:lnTo>
                    <a:lnTo>
                      <a:pt x="240" y="64"/>
                    </a:lnTo>
                    <a:lnTo>
                      <a:pt x="240" y="80"/>
                    </a:lnTo>
                    <a:lnTo>
                      <a:pt x="248" y="96"/>
                    </a:lnTo>
                    <a:lnTo>
                      <a:pt x="248" y="112"/>
                    </a:lnTo>
                    <a:lnTo>
                      <a:pt x="240" y="128"/>
                    </a:lnTo>
                    <a:lnTo>
                      <a:pt x="240" y="144"/>
                    </a:lnTo>
                    <a:lnTo>
                      <a:pt x="232" y="160"/>
                    </a:lnTo>
                    <a:lnTo>
                      <a:pt x="232" y="176"/>
                    </a:lnTo>
                    <a:lnTo>
                      <a:pt x="224" y="200"/>
                    </a:lnTo>
                    <a:lnTo>
                      <a:pt x="216" y="216"/>
                    </a:lnTo>
                    <a:lnTo>
                      <a:pt x="208" y="232"/>
                    </a:lnTo>
                    <a:lnTo>
                      <a:pt x="200" y="240"/>
                    </a:lnTo>
                    <a:lnTo>
                      <a:pt x="184" y="256"/>
                    </a:lnTo>
                    <a:lnTo>
                      <a:pt x="168" y="272"/>
                    </a:lnTo>
                    <a:lnTo>
                      <a:pt x="152" y="280"/>
                    </a:lnTo>
                    <a:lnTo>
                      <a:pt x="136" y="296"/>
                    </a:lnTo>
                    <a:lnTo>
                      <a:pt x="112" y="304"/>
                    </a:lnTo>
                    <a:lnTo>
                      <a:pt x="96" y="304"/>
                    </a:lnTo>
                    <a:lnTo>
                      <a:pt x="72" y="320"/>
                    </a:lnTo>
                    <a:lnTo>
                      <a:pt x="56" y="320"/>
                    </a:lnTo>
                    <a:lnTo>
                      <a:pt x="48" y="320"/>
                    </a:lnTo>
                    <a:lnTo>
                      <a:pt x="32" y="328"/>
                    </a:lnTo>
                    <a:lnTo>
                      <a:pt x="16" y="328"/>
                    </a:lnTo>
                    <a:lnTo>
                      <a:pt x="8" y="328"/>
                    </a:lnTo>
                    <a:lnTo>
                      <a:pt x="0" y="320"/>
                    </a:lnTo>
                    <a:lnTo>
                      <a:pt x="0" y="304"/>
                    </a:lnTo>
                    <a:lnTo>
                      <a:pt x="0" y="296"/>
                    </a:lnTo>
                    <a:lnTo>
                      <a:pt x="8" y="288"/>
                    </a:lnTo>
                    <a:lnTo>
                      <a:pt x="16" y="280"/>
                    </a:lnTo>
                    <a:lnTo>
                      <a:pt x="24" y="264"/>
                    </a:lnTo>
                    <a:lnTo>
                      <a:pt x="40" y="24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0" name="Freeform 825"/>
              <p:cNvSpPr>
                <a:spLocks/>
              </p:cNvSpPr>
              <p:nvPr/>
            </p:nvSpPr>
            <p:spPr bwMode="auto">
              <a:xfrm>
                <a:off x="3800" y="2496"/>
                <a:ext cx="32" cy="32"/>
              </a:xfrm>
              <a:custGeom>
                <a:avLst/>
                <a:gdLst>
                  <a:gd name="T0" fmla="*/ 8 w 32"/>
                  <a:gd name="T1" fmla="*/ 32 h 32"/>
                  <a:gd name="T2" fmla="*/ 0 w 32"/>
                  <a:gd name="T3" fmla="*/ 16 h 32"/>
                  <a:gd name="T4" fmla="*/ 16 w 32"/>
                  <a:gd name="T5" fmla="*/ 0 h 32"/>
                  <a:gd name="T6" fmla="*/ 32 w 32"/>
                  <a:gd name="T7" fmla="*/ 16 h 32"/>
                  <a:gd name="T8" fmla="*/ 8 w 32"/>
                  <a:gd name="T9" fmla="*/ 32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2"/>
                  <a:gd name="T17" fmla="*/ 32 w 32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2">
                    <a:moveTo>
                      <a:pt x="8" y="32"/>
                    </a:moveTo>
                    <a:lnTo>
                      <a:pt x="0" y="16"/>
                    </a:lnTo>
                    <a:lnTo>
                      <a:pt x="16" y="0"/>
                    </a:lnTo>
                    <a:lnTo>
                      <a:pt x="32" y="16"/>
                    </a:lnTo>
                    <a:lnTo>
                      <a:pt x="8" y="32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1" name="Freeform 826"/>
              <p:cNvSpPr>
                <a:spLocks/>
              </p:cNvSpPr>
              <p:nvPr/>
            </p:nvSpPr>
            <p:spPr bwMode="auto">
              <a:xfrm>
                <a:off x="3816" y="2488"/>
                <a:ext cx="24" cy="24"/>
              </a:xfrm>
              <a:custGeom>
                <a:avLst/>
                <a:gdLst>
                  <a:gd name="T0" fmla="*/ 16 w 24"/>
                  <a:gd name="T1" fmla="*/ 24 h 24"/>
                  <a:gd name="T2" fmla="*/ 0 w 24"/>
                  <a:gd name="T3" fmla="*/ 16 h 24"/>
                  <a:gd name="T4" fmla="*/ 16 w 24"/>
                  <a:gd name="T5" fmla="*/ 0 h 24"/>
                  <a:gd name="T6" fmla="*/ 24 w 24"/>
                  <a:gd name="T7" fmla="*/ 8 h 24"/>
                  <a:gd name="T8" fmla="*/ 16 w 24"/>
                  <a:gd name="T9" fmla="*/ 24 h 24"/>
                  <a:gd name="T10" fmla="*/ 16 w 24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24"/>
                    </a:moveTo>
                    <a:lnTo>
                      <a:pt x="0" y="16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2" name="Freeform 827"/>
              <p:cNvSpPr>
                <a:spLocks/>
              </p:cNvSpPr>
              <p:nvPr/>
            </p:nvSpPr>
            <p:spPr bwMode="auto">
              <a:xfrm>
                <a:off x="3832" y="2472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0 w 16"/>
                  <a:gd name="T3" fmla="*/ 16 h 24"/>
                  <a:gd name="T4" fmla="*/ 0 w 16"/>
                  <a:gd name="T5" fmla="*/ 0 h 24"/>
                  <a:gd name="T6" fmla="*/ 16 w 16"/>
                  <a:gd name="T7" fmla="*/ 8 h 24"/>
                  <a:gd name="T8" fmla="*/ 16 w 16"/>
                  <a:gd name="T9" fmla="*/ 24 h 24"/>
                  <a:gd name="T10" fmla="*/ 8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24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6" y="8"/>
                    </a:lnTo>
                    <a:lnTo>
                      <a:pt x="16" y="24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3" name="Freeform 828"/>
              <p:cNvSpPr>
                <a:spLocks/>
              </p:cNvSpPr>
              <p:nvPr/>
            </p:nvSpPr>
            <p:spPr bwMode="auto">
              <a:xfrm>
                <a:off x="3832" y="2464"/>
                <a:ext cx="24" cy="16"/>
              </a:xfrm>
              <a:custGeom>
                <a:avLst/>
                <a:gdLst>
                  <a:gd name="T0" fmla="*/ 0 w 24"/>
                  <a:gd name="T1" fmla="*/ 8 h 16"/>
                  <a:gd name="T2" fmla="*/ 8 w 24"/>
                  <a:gd name="T3" fmla="*/ 8 h 16"/>
                  <a:gd name="T4" fmla="*/ 8 w 24"/>
                  <a:gd name="T5" fmla="*/ 0 h 16"/>
                  <a:gd name="T6" fmla="*/ 24 w 24"/>
                  <a:gd name="T7" fmla="*/ 8 h 16"/>
                  <a:gd name="T8" fmla="*/ 16 w 24"/>
                  <a:gd name="T9" fmla="*/ 16 h 16"/>
                  <a:gd name="T10" fmla="*/ 0 w 24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0" y="8"/>
                    </a:moveTo>
                    <a:lnTo>
                      <a:pt x="8" y="8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4" name="Freeform 829"/>
              <p:cNvSpPr>
                <a:spLocks/>
              </p:cNvSpPr>
              <p:nvPr/>
            </p:nvSpPr>
            <p:spPr bwMode="auto">
              <a:xfrm>
                <a:off x="3840" y="2456"/>
                <a:ext cx="24" cy="16"/>
              </a:xfrm>
              <a:custGeom>
                <a:avLst/>
                <a:gdLst>
                  <a:gd name="T0" fmla="*/ 0 w 24"/>
                  <a:gd name="T1" fmla="*/ 8 h 16"/>
                  <a:gd name="T2" fmla="*/ 8 w 24"/>
                  <a:gd name="T3" fmla="*/ 8 h 16"/>
                  <a:gd name="T4" fmla="*/ 8 w 24"/>
                  <a:gd name="T5" fmla="*/ 0 h 16"/>
                  <a:gd name="T6" fmla="*/ 24 w 24"/>
                  <a:gd name="T7" fmla="*/ 16 h 16"/>
                  <a:gd name="T8" fmla="*/ 16 w 24"/>
                  <a:gd name="T9" fmla="*/ 16 h 16"/>
                  <a:gd name="T10" fmla="*/ 0 w 24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0" y="8"/>
                    </a:moveTo>
                    <a:lnTo>
                      <a:pt x="8" y="8"/>
                    </a:lnTo>
                    <a:lnTo>
                      <a:pt x="8" y="0"/>
                    </a:lnTo>
                    <a:lnTo>
                      <a:pt x="24" y="16"/>
                    </a:lnTo>
                    <a:lnTo>
                      <a:pt x="16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5" name="Freeform 830"/>
              <p:cNvSpPr>
                <a:spLocks/>
              </p:cNvSpPr>
              <p:nvPr/>
            </p:nvSpPr>
            <p:spPr bwMode="auto">
              <a:xfrm>
                <a:off x="3848" y="2448"/>
                <a:ext cx="24" cy="24"/>
              </a:xfrm>
              <a:custGeom>
                <a:avLst/>
                <a:gdLst>
                  <a:gd name="T0" fmla="*/ 16 w 24"/>
                  <a:gd name="T1" fmla="*/ 24 h 24"/>
                  <a:gd name="T2" fmla="*/ 0 w 24"/>
                  <a:gd name="T3" fmla="*/ 16 h 24"/>
                  <a:gd name="T4" fmla="*/ 8 w 24"/>
                  <a:gd name="T5" fmla="*/ 0 h 24"/>
                  <a:gd name="T6" fmla="*/ 24 w 24"/>
                  <a:gd name="T7" fmla="*/ 8 h 24"/>
                  <a:gd name="T8" fmla="*/ 16 w 24"/>
                  <a:gd name="T9" fmla="*/ 24 h 24"/>
                  <a:gd name="T10" fmla="*/ 16 w 24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24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6" name="Freeform 831"/>
              <p:cNvSpPr>
                <a:spLocks/>
              </p:cNvSpPr>
              <p:nvPr/>
            </p:nvSpPr>
            <p:spPr bwMode="auto">
              <a:xfrm>
                <a:off x="3856" y="2440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0 w 16"/>
                  <a:gd name="T3" fmla="*/ 16 h 16"/>
                  <a:gd name="T4" fmla="*/ 8 w 16"/>
                  <a:gd name="T5" fmla="*/ 0 h 16"/>
                  <a:gd name="T6" fmla="*/ 16 w 16"/>
                  <a:gd name="T7" fmla="*/ 8 h 16"/>
                  <a:gd name="T8" fmla="*/ 16 w 16"/>
                  <a:gd name="T9" fmla="*/ 16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7" name="Freeform 832"/>
              <p:cNvSpPr>
                <a:spLocks/>
              </p:cNvSpPr>
              <p:nvPr/>
            </p:nvSpPr>
            <p:spPr bwMode="auto">
              <a:xfrm>
                <a:off x="3864" y="2424"/>
                <a:ext cx="16" cy="24"/>
              </a:xfrm>
              <a:custGeom>
                <a:avLst/>
                <a:gdLst>
                  <a:gd name="T0" fmla="*/ 0 w 16"/>
                  <a:gd name="T1" fmla="*/ 16 h 24"/>
                  <a:gd name="T2" fmla="*/ 0 w 16"/>
                  <a:gd name="T3" fmla="*/ 16 h 24"/>
                  <a:gd name="T4" fmla="*/ 0 w 16"/>
                  <a:gd name="T5" fmla="*/ 0 h 24"/>
                  <a:gd name="T6" fmla="*/ 16 w 16"/>
                  <a:gd name="T7" fmla="*/ 16 h 24"/>
                  <a:gd name="T8" fmla="*/ 8 w 16"/>
                  <a:gd name="T9" fmla="*/ 24 h 24"/>
                  <a:gd name="T10" fmla="*/ 0 w 16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16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6" y="16"/>
                    </a:lnTo>
                    <a:lnTo>
                      <a:pt x="8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8" name="Freeform 833"/>
              <p:cNvSpPr>
                <a:spLocks/>
              </p:cNvSpPr>
              <p:nvPr/>
            </p:nvSpPr>
            <p:spPr bwMode="auto">
              <a:xfrm>
                <a:off x="3864" y="2416"/>
                <a:ext cx="24" cy="24"/>
              </a:xfrm>
              <a:custGeom>
                <a:avLst/>
                <a:gdLst>
                  <a:gd name="T0" fmla="*/ 16 w 24"/>
                  <a:gd name="T1" fmla="*/ 24 h 24"/>
                  <a:gd name="T2" fmla="*/ 0 w 24"/>
                  <a:gd name="T3" fmla="*/ 8 h 24"/>
                  <a:gd name="T4" fmla="*/ 8 w 24"/>
                  <a:gd name="T5" fmla="*/ 0 h 24"/>
                  <a:gd name="T6" fmla="*/ 24 w 24"/>
                  <a:gd name="T7" fmla="*/ 8 h 24"/>
                  <a:gd name="T8" fmla="*/ 16 w 24"/>
                  <a:gd name="T9" fmla="*/ 24 h 24"/>
                  <a:gd name="T10" fmla="*/ 16 w 24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24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9" name="Freeform 834"/>
              <p:cNvSpPr>
                <a:spLocks/>
              </p:cNvSpPr>
              <p:nvPr/>
            </p:nvSpPr>
            <p:spPr bwMode="auto">
              <a:xfrm>
                <a:off x="3872" y="2416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0" name="Freeform 835"/>
              <p:cNvSpPr>
                <a:spLocks/>
              </p:cNvSpPr>
              <p:nvPr/>
            </p:nvSpPr>
            <p:spPr bwMode="auto">
              <a:xfrm>
                <a:off x="3872" y="2408"/>
                <a:ext cx="24" cy="16"/>
              </a:xfrm>
              <a:custGeom>
                <a:avLst/>
                <a:gdLst>
                  <a:gd name="T0" fmla="*/ 0 w 24"/>
                  <a:gd name="T1" fmla="*/ 8 h 16"/>
                  <a:gd name="T2" fmla="*/ 0 w 24"/>
                  <a:gd name="T3" fmla="*/ 8 h 16"/>
                  <a:gd name="T4" fmla="*/ 8 w 24"/>
                  <a:gd name="T5" fmla="*/ 0 h 16"/>
                  <a:gd name="T6" fmla="*/ 24 w 24"/>
                  <a:gd name="T7" fmla="*/ 8 h 16"/>
                  <a:gd name="T8" fmla="*/ 16 w 24"/>
                  <a:gd name="T9" fmla="*/ 16 h 16"/>
                  <a:gd name="T10" fmla="*/ 0 w 24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1" name="Freeform 836"/>
              <p:cNvSpPr>
                <a:spLocks/>
              </p:cNvSpPr>
              <p:nvPr/>
            </p:nvSpPr>
            <p:spPr bwMode="auto">
              <a:xfrm>
                <a:off x="3880" y="2392"/>
                <a:ext cx="16" cy="24"/>
              </a:xfrm>
              <a:custGeom>
                <a:avLst/>
                <a:gdLst>
                  <a:gd name="T0" fmla="*/ 16 w 16"/>
                  <a:gd name="T1" fmla="*/ 24 h 24"/>
                  <a:gd name="T2" fmla="*/ 0 w 16"/>
                  <a:gd name="T3" fmla="*/ 16 h 24"/>
                  <a:gd name="T4" fmla="*/ 8 w 16"/>
                  <a:gd name="T5" fmla="*/ 0 h 24"/>
                  <a:gd name="T6" fmla="*/ 16 w 16"/>
                  <a:gd name="T7" fmla="*/ 16 h 24"/>
                  <a:gd name="T8" fmla="*/ 16 w 16"/>
                  <a:gd name="T9" fmla="*/ 24 h 24"/>
                  <a:gd name="T10" fmla="*/ 16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16" y="24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2" name="Freeform 837"/>
              <p:cNvSpPr>
                <a:spLocks/>
              </p:cNvSpPr>
              <p:nvPr/>
            </p:nvSpPr>
            <p:spPr bwMode="auto">
              <a:xfrm>
                <a:off x="3888" y="2392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0 w 16"/>
                  <a:gd name="T3" fmla="*/ 8 h 16"/>
                  <a:gd name="T4" fmla="*/ 0 w 16"/>
                  <a:gd name="T5" fmla="*/ 0 h 16"/>
                  <a:gd name="T6" fmla="*/ 16 w 16"/>
                  <a:gd name="T7" fmla="*/ 0 h 16"/>
                  <a:gd name="T8" fmla="*/ 16 w 16"/>
                  <a:gd name="T9" fmla="*/ 8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3" name="Freeform 838"/>
              <p:cNvSpPr>
                <a:spLocks/>
              </p:cNvSpPr>
              <p:nvPr/>
            </p:nvSpPr>
            <p:spPr bwMode="auto">
              <a:xfrm>
                <a:off x="3888" y="2384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0 w 16"/>
                  <a:gd name="T3" fmla="*/ 8 h 16"/>
                  <a:gd name="T4" fmla="*/ 0 w 16"/>
                  <a:gd name="T5" fmla="*/ 0 h 16"/>
                  <a:gd name="T6" fmla="*/ 16 w 16"/>
                  <a:gd name="T7" fmla="*/ 8 h 16"/>
                  <a:gd name="T8" fmla="*/ 8 w 16"/>
                  <a:gd name="T9" fmla="*/ 16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4" name="Freeform 839"/>
              <p:cNvSpPr>
                <a:spLocks/>
              </p:cNvSpPr>
              <p:nvPr/>
            </p:nvSpPr>
            <p:spPr bwMode="auto">
              <a:xfrm>
                <a:off x="3888" y="2376"/>
                <a:ext cx="24" cy="16"/>
              </a:xfrm>
              <a:custGeom>
                <a:avLst/>
                <a:gdLst>
                  <a:gd name="T0" fmla="*/ 0 w 24"/>
                  <a:gd name="T1" fmla="*/ 8 h 16"/>
                  <a:gd name="T2" fmla="*/ 0 w 24"/>
                  <a:gd name="T3" fmla="*/ 8 h 16"/>
                  <a:gd name="T4" fmla="*/ 8 w 24"/>
                  <a:gd name="T5" fmla="*/ 0 h 16"/>
                  <a:gd name="T6" fmla="*/ 24 w 24"/>
                  <a:gd name="T7" fmla="*/ 8 h 16"/>
                  <a:gd name="T8" fmla="*/ 16 w 24"/>
                  <a:gd name="T9" fmla="*/ 16 h 16"/>
                  <a:gd name="T10" fmla="*/ 0 w 24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5" name="Freeform 840"/>
              <p:cNvSpPr>
                <a:spLocks/>
              </p:cNvSpPr>
              <p:nvPr/>
            </p:nvSpPr>
            <p:spPr bwMode="auto">
              <a:xfrm>
                <a:off x="3896" y="2360"/>
                <a:ext cx="24" cy="24"/>
              </a:xfrm>
              <a:custGeom>
                <a:avLst/>
                <a:gdLst>
                  <a:gd name="T0" fmla="*/ 16 w 24"/>
                  <a:gd name="T1" fmla="*/ 24 h 24"/>
                  <a:gd name="T2" fmla="*/ 0 w 24"/>
                  <a:gd name="T3" fmla="*/ 16 h 24"/>
                  <a:gd name="T4" fmla="*/ 8 w 24"/>
                  <a:gd name="T5" fmla="*/ 0 h 24"/>
                  <a:gd name="T6" fmla="*/ 24 w 24"/>
                  <a:gd name="T7" fmla="*/ 8 h 24"/>
                  <a:gd name="T8" fmla="*/ 16 w 24"/>
                  <a:gd name="T9" fmla="*/ 24 h 24"/>
                  <a:gd name="T10" fmla="*/ 16 w 24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24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6" name="Freeform 841"/>
              <p:cNvSpPr>
                <a:spLocks/>
              </p:cNvSpPr>
              <p:nvPr/>
            </p:nvSpPr>
            <p:spPr bwMode="auto">
              <a:xfrm>
                <a:off x="3904" y="2352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0 w 16"/>
                  <a:gd name="T3" fmla="*/ 8 h 16"/>
                  <a:gd name="T4" fmla="*/ 8 w 16"/>
                  <a:gd name="T5" fmla="*/ 0 h 16"/>
                  <a:gd name="T6" fmla="*/ 16 w 16"/>
                  <a:gd name="T7" fmla="*/ 8 h 16"/>
                  <a:gd name="T8" fmla="*/ 16 w 16"/>
                  <a:gd name="T9" fmla="*/ 16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7" name="Freeform 842"/>
              <p:cNvSpPr>
                <a:spLocks/>
              </p:cNvSpPr>
              <p:nvPr/>
            </p:nvSpPr>
            <p:spPr bwMode="auto">
              <a:xfrm>
                <a:off x="3912" y="2344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0 w 16"/>
                  <a:gd name="T3" fmla="*/ 8 h 16"/>
                  <a:gd name="T4" fmla="*/ 8 w 16"/>
                  <a:gd name="T5" fmla="*/ 0 h 16"/>
                  <a:gd name="T6" fmla="*/ 16 w 16"/>
                  <a:gd name="T7" fmla="*/ 8 h 16"/>
                  <a:gd name="T8" fmla="*/ 8 w 16"/>
                  <a:gd name="T9" fmla="*/ 16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8" name="Freeform 843"/>
              <p:cNvSpPr>
                <a:spLocks/>
              </p:cNvSpPr>
              <p:nvPr/>
            </p:nvSpPr>
            <p:spPr bwMode="auto">
              <a:xfrm>
                <a:off x="3920" y="2328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0 w 16"/>
                  <a:gd name="T3" fmla="*/ 16 h 24"/>
                  <a:gd name="T4" fmla="*/ 0 w 16"/>
                  <a:gd name="T5" fmla="*/ 0 h 24"/>
                  <a:gd name="T6" fmla="*/ 16 w 16"/>
                  <a:gd name="T7" fmla="*/ 16 h 24"/>
                  <a:gd name="T8" fmla="*/ 8 w 16"/>
                  <a:gd name="T9" fmla="*/ 24 h 24"/>
                  <a:gd name="T10" fmla="*/ 8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24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6" y="16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9" name="Freeform 844"/>
              <p:cNvSpPr>
                <a:spLocks/>
              </p:cNvSpPr>
              <p:nvPr/>
            </p:nvSpPr>
            <p:spPr bwMode="auto">
              <a:xfrm>
                <a:off x="3920" y="2320"/>
                <a:ext cx="24" cy="24"/>
              </a:xfrm>
              <a:custGeom>
                <a:avLst/>
                <a:gdLst>
                  <a:gd name="T0" fmla="*/ 0 w 24"/>
                  <a:gd name="T1" fmla="*/ 8 h 24"/>
                  <a:gd name="T2" fmla="*/ 0 w 24"/>
                  <a:gd name="T3" fmla="*/ 8 h 24"/>
                  <a:gd name="T4" fmla="*/ 8 w 24"/>
                  <a:gd name="T5" fmla="*/ 0 h 24"/>
                  <a:gd name="T6" fmla="*/ 24 w 24"/>
                  <a:gd name="T7" fmla="*/ 8 h 24"/>
                  <a:gd name="T8" fmla="*/ 16 w 24"/>
                  <a:gd name="T9" fmla="*/ 24 h 24"/>
                  <a:gd name="T10" fmla="*/ 0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0" name="Freeform 845"/>
              <p:cNvSpPr>
                <a:spLocks/>
              </p:cNvSpPr>
              <p:nvPr/>
            </p:nvSpPr>
            <p:spPr bwMode="auto">
              <a:xfrm>
                <a:off x="3928" y="2312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0 w 16"/>
                  <a:gd name="T3" fmla="*/ 8 h 16"/>
                  <a:gd name="T4" fmla="*/ 8 w 16"/>
                  <a:gd name="T5" fmla="*/ 0 h 16"/>
                  <a:gd name="T6" fmla="*/ 16 w 16"/>
                  <a:gd name="T7" fmla="*/ 8 h 16"/>
                  <a:gd name="T8" fmla="*/ 16 w 16"/>
                  <a:gd name="T9" fmla="*/ 16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1" name="Freeform 846"/>
              <p:cNvSpPr>
                <a:spLocks/>
              </p:cNvSpPr>
              <p:nvPr/>
            </p:nvSpPr>
            <p:spPr bwMode="auto">
              <a:xfrm>
                <a:off x="3936" y="2304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0 w 16"/>
                  <a:gd name="T3" fmla="*/ 8 h 16"/>
                  <a:gd name="T4" fmla="*/ 8 w 16"/>
                  <a:gd name="T5" fmla="*/ 0 h 16"/>
                  <a:gd name="T6" fmla="*/ 16 w 16"/>
                  <a:gd name="T7" fmla="*/ 16 h 16"/>
                  <a:gd name="T8" fmla="*/ 8 w 16"/>
                  <a:gd name="T9" fmla="*/ 16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2" name="Freeform 847"/>
              <p:cNvSpPr>
                <a:spLocks/>
              </p:cNvSpPr>
              <p:nvPr/>
            </p:nvSpPr>
            <p:spPr bwMode="auto">
              <a:xfrm>
                <a:off x="3944" y="2296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0 w 16"/>
                  <a:gd name="T3" fmla="*/ 16 h 24"/>
                  <a:gd name="T4" fmla="*/ 0 w 16"/>
                  <a:gd name="T5" fmla="*/ 0 h 24"/>
                  <a:gd name="T6" fmla="*/ 16 w 16"/>
                  <a:gd name="T7" fmla="*/ 8 h 24"/>
                  <a:gd name="T8" fmla="*/ 8 w 16"/>
                  <a:gd name="T9" fmla="*/ 24 h 24"/>
                  <a:gd name="T10" fmla="*/ 8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24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6" y="8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3" name="Freeform 848"/>
              <p:cNvSpPr>
                <a:spLocks/>
              </p:cNvSpPr>
              <p:nvPr/>
            </p:nvSpPr>
            <p:spPr bwMode="auto">
              <a:xfrm>
                <a:off x="3944" y="2288"/>
                <a:ext cx="24" cy="16"/>
              </a:xfrm>
              <a:custGeom>
                <a:avLst/>
                <a:gdLst>
                  <a:gd name="T0" fmla="*/ 16 w 24"/>
                  <a:gd name="T1" fmla="*/ 16 h 16"/>
                  <a:gd name="T2" fmla="*/ 0 w 24"/>
                  <a:gd name="T3" fmla="*/ 8 h 16"/>
                  <a:gd name="T4" fmla="*/ 8 w 24"/>
                  <a:gd name="T5" fmla="*/ 0 h 16"/>
                  <a:gd name="T6" fmla="*/ 24 w 24"/>
                  <a:gd name="T7" fmla="*/ 8 h 16"/>
                  <a:gd name="T8" fmla="*/ 16 w 24"/>
                  <a:gd name="T9" fmla="*/ 16 h 16"/>
                  <a:gd name="T10" fmla="*/ 16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16" y="16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4" name="Freeform 849"/>
              <p:cNvSpPr>
                <a:spLocks/>
              </p:cNvSpPr>
              <p:nvPr/>
            </p:nvSpPr>
            <p:spPr bwMode="auto">
              <a:xfrm>
                <a:off x="3952" y="2280"/>
                <a:ext cx="16" cy="24"/>
              </a:xfrm>
              <a:custGeom>
                <a:avLst/>
                <a:gdLst>
                  <a:gd name="T0" fmla="*/ 0 w 16"/>
                  <a:gd name="T1" fmla="*/ 8 h 24"/>
                  <a:gd name="T2" fmla="*/ 0 w 16"/>
                  <a:gd name="T3" fmla="*/ 8 h 24"/>
                  <a:gd name="T4" fmla="*/ 8 w 16"/>
                  <a:gd name="T5" fmla="*/ 0 h 24"/>
                  <a:gd name="T6" fmla="*/ 16 w 16"/>
                  <a:gd name="T7" fmla="*/ 16 h 24"/>
                  <a:gd name="T8" fmla="*/ 16 w 16"/>
                  <a:gd name="T9" fmla="*/ 24 h 24"/>
                  <a:gd name="T10" fmla="*/ 0 w 16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16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5" name="Freeform 850"/>
              <p:cNvSpPr>
                <a:spLocks/>
              </p:cNvSpPr>
              <p:nvPr/>
            </p:nvSpPr>
            <p:spPr bwMode="auto">
              <a:xfrm>
                <a:off x="3960" y="2288"/>
                <a:ext cx="16" cy="8"/>
              </a:xfrm>
              <a:custGeom>
                <a:avLst/>
                <a:gdLst>
                  <a:gd name="T0" fmla="*/ 8 w 16"/>
                  <a:gd name="T1" fmla="*/ 8 h 8"/>
                  <a:gd name="T2" fmla="*/ 0 w 16"/>
                  <a:gd name="T3" fmla="*/ 0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0 h 8"/>
                  <a:gd name="T10" fmla="*/ 8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8" y="8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6" name="Freeform 851"/>
              <p:cNvSpPr>
                <a:spLocks/>
              </p:cNvSpPr>
              <p:nvPr/>
            </p:nvSpPr>
            <p:spPr bwMode="auto">
              <a:xfrm>
                <a:off x="3960" y="2272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8 h 16"/>
                  <a:gd name="T4" fmla="*/ 8 w 16"/>
                  <a:gd name="T5" fmla="*/ 0 h 16"/>
                  <a:gd name="T6" fmla="*/ 16 w 16"/>
                  <a:gd name="T7" fmla="*/ 16 h 16"/>
                  <a:gd name="T8" fmla="*/ 8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7" name="Freeform 852"/>
              <p:cNvSpPr>
                <a:spLocks/>
              </p:cNvSpPr>
              <p:nvPr/>
            </p:nvSpPr>
            <p:spPr bwMode="auto">
              <a:xfrm>
                <a:off x="3968" y="2272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0 w 16"/>
                  <a:gd name="T3" fmla="*/ 0 h 16"/>
                  <a:gd name="T4" fmla="*/ 8 w 16"/>
                  <a:gd name="T5" fmla="*/ 0 h 16"/>
                  <a:gd name="T6" fmla="*/ 16 w 16"/>
                  <a:gd name="T7" fmla="*/ 8 h 16"/>
                  <a:gd name="T8" fmla="*/ 8 w 16"/>
                  <a:gd name="T9" fmla="*/ 16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8" name="Freeform 853"/>
              <p:cNvSpPr>
                <a:spLocks/>
              </p:cNvSpPr>
              <p:nvPr/>
            </p:nvSpPr>
            <p:spPr bwMode="auto">
              <a:xfrm>
                <a:off x="3976" y="2264"/>
                <a:ext cx="8" cy="16"/>
              </a:xfrm>
              <a:custGeom>
                <a:avLst/>
                <a:gdLst>
                  <a:gd name="T0" fmla="*/ 0 w 8"/>
                  <a:gd name="T1" fmla="*/ 8 h 16"/>
                  <a:gd name="T2" fmla="*/ 0 w 8"/>
                  <a:gd name="T3" fmla="*/ 8 h 16"/>
                  <a:gd name="T4" fmla="*/ 8 w 8"/>
                  <a:gd name="T5" fmla="*/ 0 h 16"/>
                  <a:gd name="T6" fmla="*/ 8 w 8"/>
                  <a:gd name="T7" fmla="*/ 16 h 16"/>
                  <a:gd name="T8" fmla="*/ 8 w 8"/>
                  <a:gd name="T9" fmla="*/ 16 h 16"/>
                  <a:gd name="T10" fmla="*/ 0 w 8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9" name="Freeform 854"/>
              <p:cNvSpPr>
                <a:spLocks/>
              </p:cNvSpPr>
              <p:nvPr/>
            </p:nvSpPr>
            <p:spPr bwMode="auto">
              <a:xfrm>
                <a:off x="3976" y="2264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16 w 24"/>
                  <a:gd name="T3" fmla="*/ 0 h 24"/>
                  <a:gd name="T4" fmla="*/ 24 w 24"/>
                  <a:gd name="T5" fmla="*/ 8 h 24"/>
                  <a:gd name="T6" fmla="*/ 16 w 24"/>
                  <a:gd name="T7" fmla="*/ 24 h 24"/>
                  <a:gd name="T8" fmla="*/ 0 w 24"/>
                  <a:gd name="T9" fmla="*/ 16 h 24"/>
                  <a:gd name="T10" fmla="*/ 8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8" y="0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0" name="Freeform 855"/>
              <p:cNvSpPr>
                <a:spLocks/>
              </p:cNvSpPr>
              <p:nvPr/>
            </p:nvSpPr>
            <p:spPr bwMode="auto">
              <a:xfrm>
                <a:off x="3984" y="2272"/>
                <a:ext cx="24" cy="16"/>
              </a:xfrm>
              <a:custGeom>
                <a:avLst/>
                <a:gdLst>
                  <a:gd name="T0" fmla="*/ 16 w 24"/>
                  <a:gd name="T1" fmla="*/ 0 h 16"/>
                  <a:gd name="T2" fmla="*/ 16 w 24"/>
                  <a:gd name="T3" fmla="*/ 8 h 16"/>
                  <a:gd name="T4" fmla="*/ 24 w 24"/>
                  <a:gd name="T5" fmla="*/ 16 h 16"/>
                  <a:gd name="T6" fmla="*/ 8 w 24"/>
                  <a:gd name="T7" fmla="*/ 16 h 16"/>
                  <a:gd name="T8" fmla="*/ 0 w 24"/>
                  <a:gd name="T9" fmla="*/ 8 h 16"/>
                  <a:gd name="T10" fmla="*/ 16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16" y="0"/>
                    </a:moveTo>
                    <a:lnTo>
                      <a:pt x="16" y="8"/>
                    </a:lnTo>
                    <a:lnTo>
                      <a:pt x="24" y="16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1" name="Freeform 856"/>
              <p:cNvSpPr>
                <a:spLocks/>
              </p:cNvSpPr>
              <p:nvPr/>
            </p:nvSpPr>
            <p:spPr bwMode="auto">
              <a:xfrm>
                <a:off x="3992" y="2288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16 w 16"/>
                  <a:gd name="T3" fmla="*/ 0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2" name="Freeform 857"/>
              <p:cNvSpPr>
                <a:spLocks/>
              </p:cNvSpPr>
              <p:nvPr/>
            </p:nvSpPr>
            <p:spPr bwMode="auto">
              <a:xfrm>
                <a:off x="3992" y="2296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8 w 16"/>
                  <a:gd name="T3" fmla="*/ 0 h 16"/>
                  <a:gd name="T4" fmla="*/ 16 w 16"/>
                  <a:gd name="T5" fmla="*/ 8 h 16"/>
                  <a:gd name="T6" fmla="*/ 0 w 16"/>
                  <a:gd name="T7" fmla="*/ 16 h 16"/>
                  <a:gd name="T8" fmla="*/ 0 w 16"/>
                  <a:gd name="T9" fmla="*/ 8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3" name="Freeform 858"/>
              <p:cNvSpPr>
                <a:spLocks/>
              </p:cNvSpPr>
              <p:nvPr/>
            </p:nvSpPr>
            <p:spPr bwMode="auto">
              <a:xfrm>
                <a:off x="3992" y="2304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16 w 16"/>
                  <a:gd name="T3" fmla="*/ 0 h 16"/>
                  <a:gd name="T4" fmla="*/ 16 w 16"/>
                  <a:gd name="T5" fmla="*/ 16 h 16"/>
                  <a:gd name="T6" fmla="*/ 0 w 16"/>
                  <a:gd name="T7" fmla="*/ 16 h 16"/>
                  <a:gd name="T8" fmla="*/ 0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16" y="0"/>
                    </a:lnTo>
                    <a:lnTo>
                      <a:pt x="16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4" name="Freeform 859"/>
              <p:cNvSpPr>
                <a:spLocks/>
              </p:cNvSpPr>
              <p:nvPr/>
            </p:nvSpPr>
            <p:spPr bwMode="auto">
              <a:xfrm>
                <a:off x="3992" y="2320"/>
                <a:ext cx="24" cy="16"/>
              </a:xfrm>
              <a:custGeom>
                <a:avLst/>
                <a:gdLst>
                  <a:gd name="T0" fmla="*/ 0 w 24"/>
                  <a:gd name="T1" fmla="*/ 0 h 16"/>
                  <a:gd name="T2" fmla="*/ 16 w 24"/>
                  <a:gd name="T3" fmla="*/ 0 h 16"/>
                  <a:gd name="T4" fmla="*/ 24 w 24"/>
                  <a:gd name="T5" fmla="*/ 16 h 16"/>
                  <a:gd name="T6" fmla="*/ 8 w 24"/>
                  <a:gd name="T7" fmla="*/ 16 h 16"/>
                  <a:gd name="T8" fmla="*/ 0 w 24"/>
                  <a:gd name="T9" fmla="*/ 8 h 16"/>
                  <a:gd name="T10" fmla="*/ 0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0" y="0"/>
                    </a:moveTo>
                    <a:lnTo>
                      <a:pt x="16" y="0"/>
                    </a:lnTo>
                    <a:lnTo>
                      <a:pt x="24" y="16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5" name="Freeform 860"/>
              <p:cNvSpPr>
                <a:spLocks/>
              </p:cNvSpPr>
              <p:nvPr/>
            </p:nvSpPr>
            <p:spPr bwMode="auto">
              <a:xfrm>
                <a:off x="4000" y="2336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16 w 16"/>
                  <a:gd name="T3" fmla="*/ 0 h 16"/>
                  <a:gd name="T4" fmla="*/ 16 w 16"/>
                  <a:gd name="T5" fmla="*/ 16 h 16"/>
                  <a:gd name="T6" fmla="*/ 0 w 16"/>
                  <a:gd name="T7" fmla="*/ 16 h 16"/>
                  <a:gd name="T8" fmla="*/ 0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16" y="0"/>
                    </a:lnTo>
                    <a:lnTo>
                      <a:pt x="16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6" name="Freeform 861"/>
              <p:cNvSpPr>
                <a:spLocks/>
              </p:cNvSpPr>
              <p:nvPr/>
            </p:nvSpPr>
            <p:spPr bwMode="auto">
              <a:xfrm>
                <a:off x="4000" y="2344"/>
                <a:ext cx="24" cy="24"/>
              </a:xfrm>
              <a:custGeom>
                <a:avLst/>
                <a:gdLst>
                  <a:gd name="T0" fmla="*/ 0 w 24"/>
                  <a:gd name="T1" fmla="*/ 8 h 24"/>
                  <a:gd name="T2" fmla="*/ 16 w 24"/>
                  <a:gd name="T3" fmla="*/ 0 h 24"/>
                  <a:gd name="T4" fmla="*/ 24 w 24"/>
                  <a:gd name="T5" fmla="*/ 24 h 24"/>
                  <a:gd name="T6" fmla="*/ 8 w 24"/>
                  <a:gd name="T7" fmla="*/ 24 h 24"/>
                  <a:gd name="T8" fmla="*/ 0 w 24"/>
                  <a:gd name="T9" fmla="*/ 8 h 24"/>
                  <a:gd name="T10" fmla="*/ 0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8"/>
                    </a:moveTo>
                    <a:lnTo>
                      <a:pt x="16" y="0"/>
                    </a:lnTo>
                    <a:lnTo>
                      <a:pt x="24" y="24"/>
                    </a:lnTo>
                    <a:lnTo>
                      <a:pt x="8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7" name="Freeform 862"/>
              <p:cNvSpPr>
                <a:spLocks/>
              </p:cNvSpPr>
              <p:nvPr/>
            </p:nvSpPr>
            <p:spPr bwMode="auto">
              <a:xfrm>
                <a:off x="4008" y="2368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16 w 16"/>
                  <a:gd name="T3" fmla="*/ 0 h 16"/>
                  <a:gd name="T4" fmla="*/ 16 w 16"/>
                  <a:gd name="T5" fmla="*/ 16 h 16"/>
                  <a:gd name="T6" fmla="*/ 0 w 16"/>
                  <a:gd name="T7" fmla="*/ 16 h 16"/>
                  <a:gd name="T8" fmla="*/ 0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16" y="0"/>
                    </a:lnTo>
                    <a:lnTo>
                      <a:pt x="16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8" name="Freeform 863"/>
              <p:cNvSpPr>
                <a:spLocks/>
              </p:cNvSpPr>
              <p:nvPr/>
            </p:nvSpPr>
            <p:spPr bwMode="auto">
              <a:xfrm>
                <a:off x="4000" y="2376"/>
                <a:ext cx="24" cy="24"/>
              </a:xfrm>
              <a:custGeom>
                <a:avLst/>
                <a:gdLst>
                  <a:gd name="T0" fmla="*/ 24 w 24"/>
                  <a:gd name="T1" fmla="*/ 8 h 24"/>
                  <a:gd name="T2" fmla="*/ 24 w 24"/>
                  <a:gd name="T3" fmla="*/ 8 h 24"/>
                  <a:gd name="T4" fmla="*/ 16 w 24"/>
                  <a:gd name="T5" fmla="*/ 24 h 24"/>
                  <a:gd name="T6" fmla="*/ 0 w 24"/>
                  <a:gd name="T7" fmla="*/ 24 h 24"/>
                  <a:gd name="T8" fmla="*/ 8 w 24"/>
                  <a:gd name="T9" fmla="*/ 0 h 24"/>
                  <a:gd name="T10" fmla="*/ 24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8"/>
                    </a:moveTo>
                    <a:lnTo>
                      <a:pt x="24" y="8"/>
                    </a:lnTo>
                    <a:lnTo>
                      <a:pt x="16" y="24"/>
                    </a:lnTo>
                    <a:lnTo>
                      <a:pt x="0" y="24"/>
                    </a:lnTo>
                    <a:lnTo>
                      <a:pt x="8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9" name="Freeform 864"/>
              <p:cNvSpPr>
                <a:spLocks/>
              </p:cNvSpPr>
              <p:nvPr/>
            </p:nvSpPr>
            <p:spPr bwMode="auto">
              <a:xfrm>
                <a:off x="4000" y="2400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0 h 16"/>
                  <a:gd name="T4" fmla="*/ 16 w 16"/>
                  <a:gd name="T5" fmla="*/ 16 h 16"/>
                  <a:gd name="T6" fmla="*/ 0 w 16"/>
                  <a:gd name="T7" fmla="*/ 16 h 16"/>
                  <a:gd name="T8" fmla="*/ 0 w 16"/>
                  <a:gd name="T9" fmla="*/ 0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0"/>
                    </a:lnTo>
                    <a:lnTo>
                      <a:pt x="16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0" name="Freeform 865"/>
              <p:cNvSpPr>
                <a:spLocks/>
              </p:cNvSpPr>
              <p:nvPr/>
            </p:nvSpPr>
            <p:spPr bwMode="auto">
              <a:xfrm>
                <a:off x="3992" y="2408"/>
                <a:ext cx="24" cy="24"/>
              </a:xfrm>
              <a:custGeom>
                <a:avLst/>
                <a:gdLst>
                  <a:gd name="T0" fmla="*/ 24 w 24"/>
                  <a:gd name="T1" fmla="*/ 8 h 24"/>
                  <a:gd name="T2" fmla="*/ 24 w 24"/>
                  <a:gd name="T3" fmla="*/ 8 h 24"/>
                  <a:gd name="T4" fmla="*/ 16 w 24"/>
                  <a:gd name="T5" fmla="*/ 24 h 24"/>
                  <a:gd name="T6" fmla="*/ 0 w 24"/>
                  <a:gd name="T7" fmla="*/ 24 h 24"/>
                  <a:gd name="T8" fmla="*/ 8 w 24"/>
                  <a:gd name="T9" fmla="*/ 0 h 24"/>
                  <a:gd name="T10" fmla="*/ 24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8"/>
                    </a:moveTo>
                    <a:lnTo>
                      <a:pt x="24" y="8"/>
                    </a:lnTo>
                    <a:lnTo>
                      <a:pt x="16" y="24"/>
                    </a:lnTo>
                    <a:lnTo>
                      <a:pt x="0" y="24"/>
                    </a:lnTo>
                    <a:lnTo>
                      <a:pt x="8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1" name="Freeform 866"/>
              <p:cNvSpPr>
                <a:spLocks/>
              </p:cNvSpPr>
              <p:nvPr/>
            </p:nvSpPr>
            <p:spPr bwMode="auto">
              <a:xfrm>
                <a:off x="3992" y="2432"/>
                <a:ext cx="16" cy="24"/>
              </a:xfrm>
              <a:custGeom>
                <a:avLst/>
                <a:gdLst>
                  <a:gd name="T0" fmla="*/ 0 w 16"/>
                  <a:gd name="T1" fmla="*/ 0 h 24"/>
                  <a:gd name="T2" fmla="*/ 16 w 16"/>
                  <a:gd name="T3" fmla="*/ 0 h 24"/>
                  <a:gd name="T4" fmla="*/ 16 w 16"/>
                  <a:gd name="T5" fmla="*/ 24 h 24"/>
                  <a:gd name="T6" fmla="*/ 0 w 16"/>
                  <a:gd name="T7" fmla="*/ 16 h 24"/>
                  <a:gd name="T8" fmla="*/ 0 w 16"/>
                  <a:gd name="T9" fmla="*/ 0 h 24"/>
                  <a:gd name="T10" fmla="*/ 0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0"/>
                    </a:moveTo>
                    <a:lnTo>
                      <a:pt x="16" y="0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2" name="Freeform 867"/>
              <p:cNvSpPr>
                <a:spLocks/>
              </p:cNvSpPr>
              <p:nvPr/>
            </p:nvSpPr>
            <p:spPr bwMode="auto">
              <a:xfrm>
                <a:off x="3984" y="2448"/>
                <a:ext cx="24" cy="24"/>
              </a:xfrm>
              <a:custGeom>
                <a:avLst/>
                <a:gdLst>
                  <a:gd name="T0" fmla="*/ 24 w 24"/>
                  <a:gd name="T1" fmla="*/ 8 h 24"/>
                  <a:gd name="T2" fmla="*/ 24 w 24"/>
                  <a:gd name="T3" fmla="*/ 8 h 24"/>
                  <a:gd name="T4" fmla="*/ 16 w 24"/>
                  <a:gd name="T5" fmla="*/ 24 h 24"/>
                  <a:gd name="T6" fmla="*/ 0 w 24"/>
                  <a:gd name="T7" fmla="*/ 16 h 24"/>
                  <a:gd name="T8" fmla="*/ 8 w 24"/>
                  <a:gd name="T9" fmla="*/ 0 h 24"/>
                  <a:gd name="T10" fmla="*/ 24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8"/>
                    </a:moveTo>
                    <a:lnTo>
                      <a:pt x="24" y="8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3" name="Freeform 868"/>
              <p:cNvSpPr>
                <a:spLocks/>
              </p:cNvSpPr>
              <p:nvPr/>
            </p:nvSpPr>
            <p:spPr bwMode="auto">
              <a:xfrm>
                <a:off x="3976" y="2464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24 w 24"/>
                  <a:gd name="T3" fmla="*/ 8 h 24"/>
                  <a:gd name="T4" fmla="*/ 16 w 24"/>
                  <a:gd name="T5" fmla="*/ 24 h 24"/>
                  <a:gd name="T6" fmla="*/ 0 w 24"/>
                  <a:gd name="T7" fmla="*/ 24 h 24"/>
                  <a:gd name="T8" fmla="*/ 8 w 24"/>
                  <a:gd name="T9" fmla="*/ 0 h 24"/>
                  <a:gd name="T10" fmla="*/ 8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8" y="0"/>
                    </a:moveTo>
                    <a:lnTo>
                      <a:pt x="24" y="8"/>
                    </a:lnTo>
                    <a:lnTo>
                      <a:pt x="16" y="24"/>
                    </a:lnTo>
                    <a:lnTo>
                      <a:pt x="0" y="2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4" name="Freeform 869"/>
              <p:cNvSpPr>
                <a:spLocks/>
              </p:cNvSpPr>
              <p:nvPr/>
            </p:nvSpPr>
            <p:spPr bwMode="auto">
              <a:xfrm>
                <a:off x="3968" y="2488"/>
                <a:ext cx="24" cy="16"/>
              </a:xfrm>
              <a:custGeom>
                <a:avLst/>
                <a:gdLst>
                  <a:gd name="T0" fmla="*/ 24 w 24"/>
                  <a:gd name="T1" fmla="*/ 0 h 16"/>
                  <a:gd name="T2" fmla="*/ 24 w 24"/>
                  <a:gd name="T3" fmla="*/ 0 h 16"/>
                  <a:gd name="T4" fmla="*/ 16 w 24"/>
                  <a:gd name="T5" fmla="*/ 16 h 16"/>
                  <a:gd name="T6" fmla="*/ 0 w 24"/>
                  <a:gd name="T7" fmla="*/ 8 h 16"/>
                  <a:gd name="T8" fmla="*/ 8 w 24"/>
                  <a:gd name="T9" fmla="*/ 0 h 16"/>
                  <a:gd name="T10" fmla="*/ 24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24" y="0"/>
                    </a:moveTo>
                    <a:lnTo>
                      <a:pt x="24" y="0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5" name="Freeform 870"/>
              <p:cNvSpPr>
                <a:spLocks/>
              </p:cNvSpPr>
              <p:nvPr/>
            </p:nvSpPr>
            <p:spPr bwMode="auto">
              <a:xfrm>
                <a:off x="3960" y="2496"/>
                <a:ext cx="24" cy="24"/>
              </a:xfrm>
              <a:custGeom>
                <a:avLst/>
                <a:gdLst>
                  <a:gd name="T0" fmla="*/ 24 w 24"/>
                  <a:gd name="T1" fmla="*/ 8 h 24"/>
                  <a:gd name="T2" fmla="*/ 24 w 24"/>
                  <a:gd name="T3" fmla="*/ 8 h 24"/>
                  <a:gd name="T4" fmla="*/ 8 w 24"/>
                  <a:gd name="T5" fmla="*/ 24 h 24"/>
                  <a:gd name="T6" fmla="*/ 0 w 24"/>
                  <a:gd name="T7" fmla="*/ 16 h 24"/>
                  <a:gd name="T8" fmla="*/ 16 w 24"/>
                  <a:gd name="T9" fmla="*/ 0 h 24"/>
                  <a:gd name="T10" fmla="*/ 24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8"/>
                    </a:moveTo>
                    <a:lnTo>
                      <a:pt x="24" y="8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16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6" name="Freeform 871"/>
              <p:cNvSpPr>
                <a:spLocks/>
              </p:cNvSpPr>
              <p:nvPr/>
            </p:nvSpPr>
            <p:spPr bwMode="auto">
              <a:xfrm>
                <a:off x="3944" y="2512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24 w 24"/>
                  <a:gd name="T3" fmla="*/ 8 h 24"/>
                  <a:gd name="T4" fmla="*/ 16 w 24"/>
                  <a:gd name="T5" fmla="*/ 24 h 24"/>
                  <a:gd name="T6" fmla="*/ 0 w 24"/>
                  <a:gd name="T7" fmla="*/ 8 h 24"/>
                  <a:gd name="T8" fmla="*/ 16 w 24"/>
                  <a:gd name="T9" fmla="*/ 0 h 24"/>
                  <a:gd name="T10" fmla="*/ 16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0"/>
                    </a:moveTo>
                    <a:lnTo>
                      <a:pt x="24" y="8"/>
                    </a:lnTo>
                    <a:lnTo>
                      <a:pt x="16" y="24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7" name="Freeform 872"/>
              <p:cNvSpPr>
                <a:spLocks/>
              </p:cNvSpPr>
              <p:nvPr/>
            </p:nvSpPr>
            <p:spPr bwMode="auto">
              <a:xfrm>
                <a:off x="3928" y="2520"/>
                <a:ext cx="32" cy="32"/>
              </a:xfrm>
              <a:custGeom>
                <a:avLst/>
                <a:gdLst>
                  <a:gd name="T0" fmla="*/ 32 w 32"/>
                  <a:gd name="T1" fmla="*/ 16 h 32"/>
                  <a:gd name="T2" fmla="*/ 32 w 32"/>
                  <a:gd name="T3" fmla="*/ 16 h 32"/>
                  <a:gd name="T4" fmla="*/ 8 w 32"/>
                  <a:gd name="T5" fmla="*/ 32 h 32"/>
                  <a:gd name="T6" fmla="*/ 0 w 32"/>
                  <a:gd name="T7" fmla="*/ 16 h 32"/>
                  <a:gd name="T8" fmla="*/ 24 w 32"/>
                  <a:gd name="T9" fmla="*/ 0 h 32"/>
                  <a:gd name="T10" fmla="*/ 32 w 32"/>
                  <a:gd name="T11" fmla="*/ 16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32" y="16"/>
                    </a:moveTo>
                    <a:lnTo>
                      <a:pt x="32" y="16"/>
                    </a:lnTo>
                    <a:lnTo>
                      <a:pt x="8" y="32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32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8" name="Freeform 873"/>
              <p:cNvSpPr>
                <a:spLocks/>
              </p:cNvSpPr>
              <p:nvPr/>
            </p:nvSpPr>
            <p:spPr bwMode="auto">
              <a:xfrm>
                <a:off x="3920" y="2536"/>
                <a:ext cx="16" cy="24"/>
              </a:xfrm>
              <a:custGeom>
                <a:avLst/>
                <a:gdLst>
                  <a:gd name="T0" fmla="*/ 8 w 16"/>
                  <a:gd name="T1" fmla="*/ 0 h 24"/>
                  <a:gd name="T2" fmla="*/ 16 w 16"/>
                  <a:gd name="T3" fmla="*/ 16 h 24"/>
                  <a:gd name="T4" fmla="*/ 8 w 16"/>
                  <a:gd name="T5" fmla="*/ 24 h 24"/>
                  <a:gd name="T6" fmla="*/ 0 w 16"/>
                  <a:gd name="T7" fmla="*/ 8 h 24"/>
                  <a:gd name="T8" fmla="*/ 8 w 16"/>
                  <a:gd name="T9" fmla="*/ 0 h 24"/>
                  <a:gd name="T10" fmla="*/ 8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0"/>
                    </a:moveTo>
                    <a:lnTo>
                      <a:pt x="16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9" name="Freeform 874"/>
              <p:cNvSpPr>
                <a:spLocks/>
              </p:cNvSpPr>
              <p:nvPr/>
            </p:nvSpPr>
            <p:spPr bwMode="auto">
              <a:xfrm>
                <a:off x="3896" y="2544"/>
                <a:ext cx="32" cy="32"/>
              </a:xfrm>
              <a:custGeom>
                <a:avLst/>
                <a:gdLst>
                  <a:gd name="T0" fmla="*/ 24 w 32"/>
                  <a:gd name="T1" fmla="*/ 0 h 32"/>
                  <a:gd name="T2" fmla="*/ 32 w 32"/>
                  <a:gd name="T3" fmla="*/ 16 h 32"/>
                  <a:gd name="T4" fmla="*/ 16 w 32"/>
                  <a:gd name="T5" fmla="*/ 32 h 32"/>
                  <a:gd name="T6" fmla="*/ 0 w 32"/>
                  <a:gd name="T7" fmla="*/ 16 h 32"/>
                  <a:gd name="T8" fmla="*/ 24 w 32"/>
                  <a:gd name="T9" fmla="*/ 0 h 32"/>
                  <a:gd name="T10" fmla="*/ 24 w 32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24" y="0"/>
                    </a:moveTo>
                    <a:lnTo>
                      <a:pt x="32" y="16"/>
                    </a:lnTo>
                    <a:lnTo>
                      <a:pt x="16" y="32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0" name="Freeform 875"/>
              <p:cNvSpPr>
                <a:spLocks/>
              </p:cNvSpPr>
              <p:nvPr/>
            </p:nvSpPr>
            <p:spPr bwMode="auto">
              <a:xfrm>
                <a:off x="3880" y="2560"/>
                <a:ext cx="32" cy="24"/>
              </a:xfrm>
              <a:custGeom>
                <a:avLst/>
                <a:gdLst>
                  <a:gd name="T0" fmla="*/ 32 w 32"/>
                  <a:gd name="T1" fmla="*/ 16 h 24"/>
                  <a:gd name="T2" fmla="*/ 24 w 32"/>
                  <a:gd name="T3" fmla="*/ 16 h 24"/>
                  <a:gd name="T4" fmla="*/ 0 w 32"/>
                  <a:gd name="T5" fmla="*/ 24 h 24"/>
                  <a:gd name="T6" fmla="*/ 0 w 32"/>
                  <a:gd name="T7" fmla="*/ 8 h 24"/>
                  <a:gd name="T8" fmla="*/ 24 w 32"/>
                  <a:gd name="T9" fmla="*/ 0 h 24"/>
                  <a:gd name="T10" fmla="*/ 32 w 32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32" y="16"/>
                    </a:moveTo>
                    <a:lnTo>
                      <a:pt x="24" y="16"/>
                    </a:lnTo>
                    <a:lnTo>
                      <a:pt x="0" y="24"/>
                    </a:lnTo>
                    <a:lnTo>
                      <a:pt x="0" y="8"/>
                    </a:lnTo>
                    <a:lnTo>
                      <a:pt x="24" y="0"/>
                    </a:lnTo>
                    <a:lnTo>
                      <a:pt x="32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1" name="Freeform 876"/>
              <p:cNvSpPr>
                <a:spLocks/>
              </p:cNvSpPr>
              <p:nvPr/>
            </p:nvSpPr>
            <p:spPr bwMode="auto">
              <a:xfrm>
                <a:off x="3856" y="2568"/>
                <a:ext cx="24" cy="16"/>
              </a:xfrm>
              <a:custGeom>
                <a:avLst/>
                <a:gdLst>
                  <a:gd name="T0" fmla="*/ 24 w 24"/>
                  <a:gd name="T1" fmla="*/ 16 h 16"/>
                  <a:gd name="T2" fmla="*/ 24 w 24"/>
                  <a:gd name="T3" fmla="*/ 16 h 16"/>
                  <a:gd name="T4" fmla="*/ 8 w 24"/>
                  <a:gd name="T5" fmla="*/ 16 h 16"/>
                  <a:gd name="T6" fmla="*/ 0 w 24"/>
                  <a:gd name="T7" fmla="*/ 0 h 16"/>
                  <a:gd name="T8" fmla="*/ 24 w 24"/>
                  <a:gd name="T9" fmla="*/ 0 h 16"/>
                  <a:gd name="T10" fmla="*/ 24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24" y="16"/>
                    </a:moveTo>
                    <a:lnTo>
                      <a:pt x="24" y="16"/>
                    </a:lnTo>
                    <a:lnTo>
                      <a:pt x="8" y="16"/>
                    </a:lnTo>
                    <a:lnTo>
                      <a:pt x="0" y="0"/>
                    </a:lnTo>
                    <a:lnTo>
                      <a:pt x="24" y="0"/>
                    </a:lnTo>
                    <a:lnTo>
                      <a:pt x="24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2" name="Freeform 877"/>
              <p:cNvSpPr>
                <a:spLocks/>
              </p:cNvSpPr>
              <p:nvPr/>
            </p:nvSpPr>
            <p:spPr bwMode="auto">
              <a:xfrm>
                <a:off x="3840" y="2568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24 w 24"/>
                  <a:gd name="T3" fmla="*/ 16 h 24"/>
                  <a:gd name="T4" fmla="*/ 8 w 24"/>
                  <a:gd name="T5" fmla="*/ 24 h 24"/>
                  <a:gd name="T6" fmla="*/ 0 w 24"/>
                  <a:gd name="T7" fmla="*/ 16 h 24"/>
                  <a:gd name="T8" fmla="*/ 16 w 24"/>
                  <a:gd name="T9" fmla="*/ 8 h 24"/>
                  <a:gd name="T10" fmla="*/ 16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0"/>
                    </a:moveTo>
                    <a:lnTo>
                      <a:pt x="24" y="16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16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3" name="Freeform 878"/>
              <p:cNvSpPr>
                <a:spLocks/>
              </p:cNvSpPr>
              <p:nvPr/>
            </p:nvSpPr>
            <p:spPr bwMode="auto">
              <a:xfrm>
                <a:off x="3824" y="2584"/>
                <a:ext cx="24" cy="16"/>
              </a:xfrm>
              <a:custGeom>
                <a:avLst/>
                <a:gdLst>
                  <a:gd name="T0" fmla="*/ 24 w 24"/>
                  <a:gd name="T1" fmla="*/ 8 h 16"/>
                  <a:gd name="T2" fmla="*/ 24 w 24"/>
                  <a:gd name="T3" fmla="*/ 16 h 16"/>
                  <a:gd name="T4" fmla="*/ 0 w 24"/>
                  <a:gd name="T5" fmla="*/ 16 h 16"/>
                  <a:gd name="T6" fmla="*/ 0 w 24"/>
                  <a:gd name="T7" fmla="*/ 0 h 16"/>
                  <a:gd name="T8" fmla="*/ 16 w 24"/>
                  <a:gd name="T9" fmla="*/ 0 h 16"/>
                  <a:gd name="T10" fmla="*/ 24 w 24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24" y="8"/>
                    </a:moveTo>
                    <a:lnTo>
                      <a:pt x="24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4" name="Freeform 879"/>
              <p:cNvSpPr>
                <a:spLocks/>
              </p:cNvSpPr>
              <p:nvPr/>
            </p:nvSpPr>
            <p:spPr bwMode="auto">
              <a:xfrm>
                <a:off x="3816" y="2584"/>
                <a:ext cx="8" cy="16"/>
              </a:xfrm>
              <a:custGeom>
                <a:avLst/>
                <a:gdLst>
                  <a:gd name="T0" fmla="*/ 8 w 8"/>
                  <a:gd name="T1" fmla="*/ 16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5" name="Freeform 880"/>
              <p:cNvSpPr>
                <a:spLocks/>
              </p:cNvSpPr>
              <p:nvPr/>
            </p:nvSpPr>
            <p:spPr bwMode="auto">
              <a:xfrm>
                <a:off x="3800" y="2584"/>
                <a:ext cx="16" cy="24"/>
              </a:xfrm>
              <a:custGeom>
                <a:avLst/>
                <a:gdLst>
                  <a:gd name="T0" fmla="*/ 16 w 16"/>
                  <a:gd name="T1" fmla="*/ 0 h 24"/>
                  <a:gd name="T2" fmla="*/ 16 w 16"/>
                  <a:gd name="T3" fmla="*/ 16 h 24"/>
                  <a:gd name="T4" fmla="*/ 0 w 16"/>
                  <a:gd name="T5" fmla="*/ 24 h 24"/>
                  <a:gd name="T6" fmla="*/ 0 w 16"/>
                  <a:gd name="T7" fmla="*/ 8 h 24"/>
                  <a:gd name="T8" fmla="*/ 8 w 16"/>
                  <a:gd name="T9" fmla="*/ 0 h 24"/>
                  <a:gd name="T10" fmla="*/ 16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16" y="0"/>
                    </a:moveTo>
                    <a:lnTo>
                      <a:pt x="16" y="16"/>
                    </a:lnTo>
                    <a:lnTo>
                      <a:pt x="0" y="24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6" name="Freeform 881"/>
              <p:cNvSpPr>
                <a:spLocks/>
              </p:cNvSpPr>
              <p:nvPr/>
            </p:nvSpPr>
            <p:spPr bwMode="auto">
              <a:xfrm>
                <a:off x="3784" y="2592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16 w 16"/>
                  <a:gd name="T3" fmla="*/ 16 h 16"/>
                  <a:gd name="T4" fmla="*/ 0 w 16"/>
                  <a:gd name="T5" fmla="*/ 16 h 16"/>
                  <a:gd name="T6" fmla="*/ 0 w 16"/>
                  <a:gd name="T7" fmla="*/ 0 h 16"/>
                  <a:gd name="T8" fmla="*/ 16 w 16"/>
                  <a:gd name="T9" fmla="*/ 0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16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7" name="Freeform 882"/>
              <p:cNvSpPr>
                <a:spLocks/>
              </p:cNvSpPr>
              <p:nvPr/>
            </p:nvSpPr>
            <p:spPr bwMode="auto">
              <a:xfrm>
                <a:off x="3784" y="2592"/>
                <a:ext cx="1" cy="16"/>
              </a:xfrm>
              <a:custGeom>
                <a:avLst/>
                <a:gdLst>
                  <a:gd name="T0" fmla="*/ 0 w 1"/>
                  <a:gd name="T1" fmla="*/ 0 h 16"/>
                  <a:gd name="T2" fmla="*/ 0 w 1"/>
                  <a:gd name="T3" fmla="*/ 16 h 16"/>
                  <a:gd name="T4" fmla="*/ 0 w 1"/>
                  <a:gd name="T5" fmla="*/ 16 h 16"/>
                  <a:gd name="T6" fmla="*/ 0 w 1"/>
                  <a:gd name="T7" fmla="*/ 0 h 16"/>
                  <a:gd name="T8" fmla="*/ 0 w 1"/>
                  <a:gd name="T9" fmla="*/ 0 h 16"/>
                  <a:gd name="T10" fmla="*/ 0 w 1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6"/>
                  <a:gd name="T20" fmla="*/ 1 w 1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6">
                    <a:moveTo>
                      <a:pt x="0" y="0"/>
                    </a:move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8" name="Freeform 883"/>
              <p:cNvSpPr>
                <a:spLocks/>
              </p:cNvSpPr>
              <p:nvPr/>
            </p:nvSpPr>
            <p:spPr bwMode="auto">
              <a:xfrm>
                <a:off x="3776" y="2592"/>
                <a:ext cx="8" cy="16"/>
              </a:xfrm>
              <a:custGeom>
                <a:avLst/>
                <a:gdLst>
                  <a:gd name="T0" fmla="*/ 8 w 8"/>
                  <a:gd name="T1" fmla="*/ 0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0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9" name="Freeform 884"/>
              <p:cNvSpPr>
                <a:spLocks/>
              </p:cNvSpPr>
              <p:nvPr/>
            </p:nvSpPr>
            <p:spPr bwMode="auto">
              <a:xfrm>
                <a:off x="3768" y="2584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0 w 16"/>
                  <a:gd name="T3" fmla="*/ 24 h 24"/>
                  <a:gd name="T4" fmla="*/ 0 w 16"/>
                  <a:gd name="T5" fmla="*/ 16 h 24"/>
                  <a:gd name="T6" fmla="*/ 8 w 16"/>
                  <a:gd name="T7" fmla="*/ 0 h 24"/>
                  <a:gd name="T8" fmla="*/ 16 w 16"/>
                  <a:gd name="T9" fmla="*/ 8 h 24"/>
                  <a:gd name="T10" fmla="*/ 8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24"/>
                    </a:moveTo>
                    <a:lnTo>
                      <a:pt x="0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0" name="Freeform 885"/>
              <p:cNvSpPr>
                <a:spLocks/>
              </p:cNvSpPr>
              <p:nvPr/>
            </p:nvSpPr>
            <p:spPr bwMode="auto">
              <a:xfrm>
                <a:off x="3760" y="2592"/>
                <a:ext cx="16" cy="8"/>
              </a:xfrm>
              <a:custGeom>
                <a:avLst/>
                <a:gdLst>
                  <a:gd name="T0" fmla="*/ 8 w 16"/>
                  <a:gd name="T1" fmla="*/ 8 h 8"/>
                  <a:gd name="T2" fmla="*/ 0 w 16"/>
                  <a:gd name="T3" fmla="*/ 0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0 h 8"/>
                  <a:gd name="T10" fmla="*/ 8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8" y="8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1" name="Freeform 886"/>
              <p:cNvSpPr>
                <a:spLocks/>
              </p:cNvSpPr>
              <p:nvPr/>
            </p:nvSpPr>
            <p:spPr bwMode="auto">
              <a:xfrm>
                <a:off x="3760" y="2576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0 w 16"/>
                  <a:gd name="T3" fmla="*/ 16 h 16"/>
                  <a:gd name="T4" fmla="*/ 0 w 16"/>
                  <a:gd name="T5" fmla="*/ 0 h 16"/>
                  <a:gd name="T6" fmla="*/ 16 w 16"/>
                  <a:gd name="T7" fmla="*/ 0 h 16"/>
                  <a:gd name="T8" fmla="*/ 16 w 16"/>
                  <a:gd name="T9" fmla="*/ 16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2" name="Freeform 887"/>
              <p:cNvSpPr>
                <a:spLocks/>
              </p:cNvSpPr>
              <p:nvPr/>
            </p:nvSpPr>
            <p:spPr bwMode="auto">
              <a:xfrm>
                <a:off x="3760" y="2568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3" name="Freeform 888"/>
              <p:cNvSpPr>
                <a:spLocks/>
              </p:cNvSpPr>
              <p:nvPr/>
            </p:nvSpPr>
            <p:spPr bwMode="auto">
              <a:xfrm>
                <a:off x="3760" y="2560"/>
                <a:ext cx="24" cy="16"/>
              </a:xfrm>
              <a:custGeom>
                <a:avLst/>
                <a:gdLst>
                  <a:gd name="T0" fmla="*/ 0 w 24"/>
                  <a:gd name="T1" fmla="*/ 8 h 16"/>
                  <a:gd name="T2" fmla="*/ 0 w 24"/>
                  <a:gd name="T3" fmla="*/ 8 h 16"/>
                  <a:gd name="T4" fmla="*/ 8 w 24"/>
                  <a:gd name="T5" fmla="*/ 0 h 16"/>
                  <a:gd name="T6" fmla="*/ 24 w 24"/>
                  <a:gd name="T7" fmla="*/ 8 h 16"/>
                  <a:gd name="T8" fmla="*/ 16 w 24"/>
                  <a:gd name="T9" fmla="*/ 16 h 16"/>
                  <a:gd name="T10" fmla="*/ 0 w 24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4" name="Freeform 889"/>
              <p:cNvSpPr>
                <a:spLocks/>
              </p:cNvSpPr>
              <p:nvPr/>
            </p:nvSpPr>
            <p:spPr bwMode="auto">
              <a:xfrm>
                <a:off x="3768" y="2544"/>
                <a:ext cx="24" cy="24"/>
              </a:xfrm>
              <a:custGeom>
                <a:avLst/>
                <a:gdLst>
                  <a:gd name="T0" fmla="*/ 16 w 24"/>
                  <a:gd name="T1" fmla="*/ 24 h 24"/>
                  <a:gd name="T2" fmla="*/ 0 w 24"/>
                  <a:gd name="T3" fmla="*/ 16 h 24"/>
                  <a:gd name="T4" fmla="*/ 8 w 24"/>
                  <a:gd name="T5" fmla="*/ 0 h 24"/>
                  <a:gd name="T6" fmla="*/ 24 w 24"/>
                  <a:gd name="T7" fmla="*/ 16 h 24"/>
                  <a:gd name="T8" fmla="*/ 16 w 24"/>
                  <a:gd name="T9" fmla="*/ 24 h 24"/>
                  <a:gd name="T10" fmla="*/ 16 w 24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24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24" y="16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5" name="Freeform 890"/>
              <p:cNvSpPr>
                <a:spLocks/>
              </p:cNvSpPr>
              <p:nvPr/>
            </p:nvSpPr>
            <p:spPr bwMode="auto">
              <a:xfrm>
                <a:off x="3776" y="2536"/>
                <a:ext cx="24" cy="24"/>
              </a:xfrm>
              <a:custGeom>
                <a:avLst/>
                <a:gdLst>
                  <a:gd name="T0" fmla="*/ 0 w 24"/>
                  <a:gd name="T1" fmla="*/ 8 h 24"/>
                  <a:gd name="T2" fmla="*/ 0 w 24"/>
                  <a:gd name="T3" fmla="*/ 8 h 24"/>
                  <a:gd name="T4" fmla="*/ 8 w 24"/>
                  <a:gd name="T5" fmla="*/ 0 h 24"/>
                  <a:gd name="T6" fmla="*/ 24 w 24"/>
                  <a:gd name="T7" fmla="*/ 8 h 24"/>
                  <a:gd name="T8" fmla="*/ 8 w 24"/>
                  <a:gd name="T9" fmla="*/ 24 h 24"/>
                  <a:gd name="T10" fmla="*/ 0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8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" name="Freeform 891"/>
              <p:cNvSpPr>
                <a:spLocks/>
              </p:cNvSpPr>
              <p:nvPr/>
            </p:nvSpPr>
            <p:spPr bwMode="auto">
              <a:xfrm>
                <a:off x="3784" y="2512"/>
                <a:ext cx="32" cy="32"/>
              </a:xfrm>
              <a:custGeom>
                <a:avLst/>
                <a:gdLst>
                  <a:gd name="T0" fmla="*/ 16 w 32"/>
                  <a:gd name="T1" fmla="*/ 32 h 32"/>
                  <a:gd name="T2" fmla="*/ 0 w 32"/>
                  <a:gd name="T3" fmla="*/ 24 h 32"/>
                  <a:gd name="T4" fmla="*/ 16 w 32"/>
                  <a:gd name="T5" fmla="*/ 0 h 32"/>
                  <a:gd name="T6" fmla="*/ 32 w 32"/>
                  <a:gd name="T7" fmla="*/ 16 h 32"/>
                  <a:gd name="T8" fmla="*/ 16 w 32"/>
                  <a:gd name="T9" fmla="*/ 32 h 32"/>
                  <a:gd name="T10" fmla="*/ 16 w 32"/>
                  <a:gd name="T11" fmla="*/ 32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16" y="32"/>
                    </a:moveTo>
                    <a:lnTo>
                      <a:pt x="0" y="24"/>
                    </a:lnTo>
                    <a:lnTo>
                      <a:pt x="16" y="0"/>
                    </a:lnTo>
                    <a:lnTo>
                      <a:pt x="32" y="16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" name="Freeform 892"/>
              <p:cNvSpPr>
                <a:spLocks/>
              </p:cNvSpPr>
              <p:nvPr/>
            </p:nvSpPr>
            <p:spPr bwMode="auto">
              <a:xfrm>
                <a:off x="3800" y="2496"/>
                <a:ext cx="32" cy="32"/>
              </a:xfrm>
              <a:custGeom>
                <a:avLst/>
                <a:gdLst>
                  <a:gd name="T0" fmla="*/ 0 w 32"/>
                  <a:gd name="T1" fmla="*/ 16 h 32"/>
                  <a:gd name="T2" fmla="*/ 0 w 32"/>
                  <a:gd name="T3" fmla="*/ 16 h 32"/>
                  <a:gd name="T4" fmla="*/ 16 w 32"/>
                  <a:gd name="T5" fmla="*/ 0 h 32"/>
                  <a:gd name="T6" fmla="*/ 32 w 32"/>
                  <a:gd name="T7" fmla="*/ 16 h 32"/>
                  <a:gd name="T8" fmla="*/ 8 w 32"/>
                  <a:gd name="T9" fmla="*/ 32 h 32"/>
                  <a:gd name="T10" fmla="*/ 0 w 32"/>
                  <a:gd name="T11" fmla="*/ 16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0" y="16"/>
                    </a:moveTo>
                    <a:lnTo>
                      <a:pt x="0" y="16"/>
                    </a:lnTo>
                    <a:lnTo>
                      <a:pt x="16" y="0"/>
                    </a:lnTo>
                    <a:lnTo>
                      <a:pt x="32" y="16"/>
                    </a:lnTo>
                    <a:lnTo>
                      <a:pt x="8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" name="Freeform 893"/>
              <p:cNvSpPr>
                <a:spLocks/>
              </p:cNvSpPr>
              <p:nvPr/>
            </p:nvSpPr>
            <p:spPr bwMode="auto">
              <a:xfrm>
                <a:off x="3336" y="2200"/>
                <a:ext cx="456" cy="352"/>
              </a:xfrm>
              <a:custGeom>
                <a:avLst/>
                <a:gdLst>
                  <a:gd name="T0" fmla="*/ 112 w 456"/>
                  <a:gd name="T1" fmla="*/ 296 h 352"/>
                  <a:gd name="T2" fmla="*/ 128 w 456"/>
                  <a:gd name="T3" fmla="*/ 296 h 352"/>
                  <a:gd name="T4" fmla="*/ 152 w 456"/>
                  <a:gd name="T5" fmla="*/ 280 h 352"/>
                  <a:gd name="T6" fmla="*/ 184 w 456"/>
                  <a:gd name="T7" fmla="*/ 264 h 352"/>
                  <a:gd name="T8" fmla="*/ 208 w 456"/>
                  <a:gd name="T9" fmla="*/ 256 h 352"/>
                  <a:gd name="T10" fmla="*/ 240 w 456"/>
                  <a:gd name="T11" fmla="*/ 240 h 352"/>
                  <a:gd name="T12" fmla="*/ 280 w 456"/>
                  <a:gd name="T13" fmla="*/ 216 h 352"/>
                  <a:gd name="T14" fmla="*/ 296 w 456"/>
                  <a:gd name="T15" fmla="*/ 208 h 352"/>
                  <a:gd name="T16" fmla="*/ 320 w 456"/>
                  <a:gd name="T17" fmla="*/ 208 h 352"/>
                  <a:gd name="T18" fmla="*/ 328 w 456"/>
                  <a:gd name="T19" fmla="*/ 208 h 352"/>
                  <a:gd name="T20" fmla="*/ 336 w 456"/>
                  <a:gd name="T21" fmla="*/ 208 h 352"/>
                  <a:gd name="T22" fmla="*/ 336 w 456"/>
                  <a:gd name="T23" fmla="*/ 224 h 352"/>
                  <a:gd name="T24" fmla="*/ 328 w 456"/>
                  <a:gd name="T25" fmla="*/ 224 h 352"/>
                  <a:gd name="T26" fmla="*/ 312 w 456"/>
                  <a:gd name="T27" fmla="*/ 240 h 352"/>
                  <a:gd name="T28" fmla="*/ 296 w 456"/>
                  <a:gd name="T29" fmla="*/ 264 h 352"/>
                  <a:gd name="T30" fmla="*/ 288 w 456"/>
                  <a:gd name="T31" fmla="*/ 280 h 352"/>
                  <a:gd name="T32" fmla="*/ 280 w 456"/>
                  <a:gd name="T33" fmla="*/ 296 h 352"/>
                  <a:gd name="T34" fmla="*/ 272 w 456"/>
                  <a:gd name="T35" fmla="*/ 312 h 352"/>
                  <a:gd name="T36" fmla="*/ 264 w 456"/>
                  <a:gd name="T37" fmla="*/ 328 h 352"/>
                  <a:gd name="T38" fmla="*/ 272 w 456"/>
                  <a:gd name="T39" fmla="*/ 344 h 352"/>
                  <a:gd name="T40" fmla="*/ 288 w 456"/>
                  <a:gd name="T41" fmla="*/ 352 h 352"/>
                  <a:gd name="T42" fmla="*/ 304 w 456"/>
                  <a:gd name="T43" fmla="*/ 352 h 352"/>
                  <a:gd name="T44" fmla="*/ 336 w 456"/>
                  <a:gd name="T45" fmla="*/ 352 h 352"/>
                  <a:gd name="T46" fmla="*/ 360 w 456"/>
                  <a:gd name="T47" fmla="*/ 344 h 352"/>
                  <a:gd name="T48" fmla="*/ 384 w 456"/>
                  <a:gd name="T49" fmla="*/ 336 h 352"/>
                  <a:gd name="T50" fmla="*/ 400 w 456"/>
                  <a:gd name="T51" fmla="*/ 320 h 352"/>
                  <a:gd name="T52" fmla="*/ 424 w 456"/>
                  <a:gd name="T53" fmla="*/ 304 h 352"/>
                  <a:gd name="T54" fmla="*/ 432 w 456"/>
                  <a:gd name="T55" fmla="*/ 288 h 352"/>
                  <a:gd name="T56" fmla="*/ 448 w 456"/>
                  <a:gd name="T57" fmla="*/ 264 h 352"/>
                  <a:gd name="T58" fmla="*/ 456 w 456"/>
                  <a:gd name="T59" fmla="*/ 224 h 352"/>
                  <a:gd name="T60" fmla="*/ 448 w 456"/>
                  <a:gd name="T61" fmla="*/ 192 h 352"/>
                  <a:gd name="T62" fmla="*/ 440 w 456"/>
                  <a:gd name="T63" fmla="*/ 168 h 352"/>
                  <a:gd name="T64" fmla="*/ 416 w 456"/>
                  <a:gd name="T65" fmla="*/ 128 h 352"/>
                  <a:gd name="T66" fmla="*/ 400 w 456"/>
                  <a:gd name="T67" fmla="*/ 104 h 352"/>
                  <a:gd name="T68" fmla="*/ 352 w 456"/>
                  <a:gd name="T69" fmla="*/ 72 h 352"/>
                  <a:gd name="T70" fmla="*/ 320 w 456"/>
                  <a:gd name="T71" fmla="*/ 72 h 352"/>
                  <a:gd name="T72" fmla="*/ 288 w 456"/>
                  <a:gd name="T73" fmla="*/ 88 h 352"/>
                  <a:gd name="T74" fmla="*/ 248 w 456"/>
                  <a:gd name="T75" fmla="*/ 120 h 352"/>
                  <a:gd name="T76" fmla="*/ 216 w 456"/>
                  <a:gd name="T77" fmla="*/ 144 h 352"/>
                  <a:gd name="T78" fmla="*/ 200 w 456"/>
                  <a:gd name="T79" fmla="*/ 160 h 352"/>
                  <a:gd name="T80" fmla="*/ 184 w 456"/>
                  <a:gd name="T81" fmla="*/ 160 h 352"/>
                  <a:gd name="T82" fmla="*/ 184 w 456"/>
                  <a:gd name="T83" fmla="*/ 160 h 352"/>
                  <a:gd name="T84" fmla="*/ 192 w 456"/>
                  <a:gd name="T85" fmla="*/ 120 h 352"/>
                  <a:gd name="T86" fmla="*/ 192 w 456"/>
                  <a:gd name="T87" fmla="*/ 88 h 352"/>
                  <a:gd name="T88" fmla="*/ 192 w 456"/>
                  <a:gd name="T89" fmla="*/ 72 h 352"/>
                  <a:gd name="T90" fmla="*/ 192 w 456"/>
                  <a:gd name="T91" fmla="*/ 48 h 352"/>
                  <a:gd name="T92" fmla="*/ 192 w 456"/>
                  <a:gd name="T93" fmla="*/ 40 h 352"/>
                  <a:gd name="T94" fmla="*/ 192 w 456"/>
                  <a:gd name="T95" fmla="*/ 24 h 352"/>
                  <a:gd name="T96" fmla="*/ 184 w 456"/>
                  <a:gd name="T97" fmla="*/ 8 h 352"/>
                  <a:gd name="T98" fmla="*/ 176 w 456"/>
                  <a:gd name="T99" fmla="*/ 0 h 352"/>
                  <a:gd name="T100" fmla="*/ 168 w 456"/>
                  <a:gd name="T101" fmla="*/ 0 h 352"/>
                  <a:gd name="T102" fmla="*/ 144 w 456"/>
                  <a:gd name="T103" fmla="*/ 0 h 352"/>
                  <a:gd name="T104" fmla="*/ 120 w 456"/>
                  <a:gd name="T105" fmla="*/ 24 h 352"/>
                  <a:gd name="T106" fmla="*/ 88 w 456"/>
                  <a:gd name="T107" fmla="*/ 56 h 352"/>
                  <a:gd name="T108" fmla="*/ 56 w 456"/>
                  <a:gd name="T109" fmla="*/ 96 h 352"/>
                  <a:gd name="T110" fmla="*/ 40 w 456"/>
                  <a:gd name="T111" fmla="*/ 120 h 352"/>
                  <a:gd name="T112" fmla="*/ 24 w 456"/>
                  <a:gd name="T113" fmla="*/ 160 h 352"/>
                  <a:gd name="T114" fmla="*/ 0 w 456"/>
                  <a:gd name="T115" fmla="*/ 208 h 352"/>
                  <a:gd name="T116" fmla="*/ 0 w 456"/>
                  <a:gd name="T117" fmla="*/ 248 h 352"/>
                  <a:gd name="T118" fmla="*/ 24 w 456"/>
                  <a:gd name="T119" fmla="*/ 296 h 352"/>
                  <a:gd name="T120" fmla="*/ 56 w 456"/>
                  <a:gd name="T121" fmla="*/ 304 h 352"/>
                  <a:gd name="T122" fmla="*/ 72 w 456"/>
                  <a:gd name="T123" fmla="*/ 304 h 352"/>
                  <a:gd name="T124" fmla="*/ 88 w 456"/>
                  <a:gd name="T125" fmla="*/ 304 h 35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56"/>
                  <a:gd name="T190" fmla="*/ 0 h 352"/>
                  <a:gd name="T191" fmla="*/ 456 w 456"/>
                  <a:gd name="T192" fmla="*/ 352 h 35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56" h="352">
                    <a:moveTo>
                      <a:pt x="96" y="304"/>
                    </a:moveTo>
                    <a:lnTo>
                      <a:pt x="104" y="304"/>
                    </a:lnTo>
                    <a:lnTo>
                      <a:pt x="112" y="296"/>
                    </a:lnTo>
                    <a:lnTo>
                      <a:pt x="120" y="296"/>
                    </a:lnTo>
                    <a:lnTo>
                      <a:pt x="128" y="296"/>
                    </a:lnTo>
                    <a:lnTo>
                      <a:pt x="136" y="288"/>
                    </a:lnTo>
                    <a:lnTo>
                      <a:pt x="144" y="288"/>
                    </a:lnTo>
                    <a:lnTo>
                      <a:pt x="152" y="280"/>
                    </a:lnTo>
                    <a:lnTo>
                      <a:pt x="160" y="280"/>
                    </a:lnTo>
                    <a:lnTo>
                      <a:pt x="168" y="272"/>
                    </a:lnTo>
                    <a:lnTo>
                      <a:pt x="184" y="264"/>
                    </a:lnTo>
                    <a:lnTo>
                      <a:pt x="192" y="256"/>
                    </a:lnTo>
                    <a:lnTo>
                      <a:pt x="208" y="256"/>
                    </a:lnTo>
                    <a:lnTo>
                      <a:pt x="216" y="248"/>
                    </a:lnTo>
                    <a:lnTo>
                      <a:pt x="232" y="240"/>
                    </a:lnTo>
                    <a:lnTo>
                      <a:pt x="240" y="240"/>
                    </a:lnTo>
                    <a:lnTo>
                      <a:pt x="256" y="232"/>
                    </a:lnTo>
                    <a:lnTo>
                      <a:pt x="264" y="224"/>
                    </a:lnTo>
                    <a:lnTo>
                      <a:pt x="280" y="216"/>
                    </a:lnTo>
                    <a:lnTo>
                      <a:pt x="288" y="216"/>
                    </a:lnTo>
                    <a:lnTo>
                      <a:pt x="296" y="208"/>
                    </a:lnTo>
                    <a:lnTo>
                      <a:pt x="304" y="208"/>
                    </a:lnTo>
                    <a:lnTo>
                      <a:pt x="312" y="208"/>
                    </a:lnTo>
                    <a:lnTo>
                      <a:pt x="320" y="208"/>
                    </a:lnTo>
                    <a:lnTo>
                      <a:pt x="328" y="208"/>
                    </a:lnTo>
                    <a:lnTo>
                      <a:pt x="336" y="208"/>
                    </a:lnTo>
                    <a:lnTo>
                      <a:pt x="336" y="216"/>
                    </a:lnTo>
                    <a:lnTo>
                      <a:pt x="336" y="224"/>
                    </a:lnTo>
                    <a:lnTo>
                      <a:pt x="328" y="224"/>
                    </a:lnTo>
                    <a:lnTo>
                      <a:pt x="320" y="232"/>
                    </a:lnTo>
                    <a:lnTo>
                      <a:pt x="320" y="240"/>
                    </a:lnTo>
                    <a:lnTo>
                      <a:pt x="312" y="240"/>
                    </a:lnTo>
                    <a:lnTo>
                      <a:pt x="312" y="248"/>
                    </a:lnTo>
                    <a:lnTo>
                      <a:pt x="304" y="256"/>
                    </a:lnTo>
                    <a:lnTo>
                      <a:pt x="296" y="264"/>
                    </a:lnTo>
                    <a:lnTo>
                      <a:pt x="296" y="272"/>
                    </a:lnTo>
                    <a:lnTo>
                      <a:pt x="288" y="280"/>
                    </a:lnTo>
                    <a:lnTo>
                      <a:pt x="280" y="288"/>
                    </a:lnTo>
                    <a:lnTo>
                      <a:pt x="280" y="296"/>
                    </a:lnTo>
                    <a:lnTo>
                      <a:pt x="272" y="304"/>
                    </a:lnTo>
                    <a:lnTo>
                      <a:pt x="272" y="312"/>
                    </a:lnTo>
                    <a:lnTo>
                      <a:pt x="272" y="320"/>
                    </a:lnTo>
                    <a:lnTo>
                      <a:pt x="264" y="328"/>
                    </a:lnTo>
                    <a:lnTo>
                      <a:pt x="272" y="328"/>
                    </a:lnTo>
                    <a:lnTo>
                      <a:pt x="272" y="336"/>
                    </a:lnTo>
                    <a:lnTo>
                      <a:pt x="272" y="344"/>
                    </a:lnTo>
                    <a:lnTo>
                      <a:pt x="280" y="344"/>
                    </a:lnTo>
                    <a:lnTo>
                      <a:pt x="288" y="352"/>
                    </a:lnTo>
                    <a:lnTo>
                      <a:pt x="296" y="352"/>
                    </a:lnTo>
                    <a:lnTo>
                      <a:pt x="304" y="352"/>
                    </a:lnTo>
                    <a:lnTo>
                      <a:pt x="320" y="352"/>
                    </a:lnTo>
                    <a:lnTo>
                      <a:pt x="336" y="352"/>
                    </a:lnTo>
                    <a:lnTo>
                      <a:pt x="344" y="352"/>
                    </a:lnTo>
                    <a:lnTo>
                      <a:pt x="352" y="352"/>
                    </a:lnTo>
                    <a:lnTo>
                      <a:pt x="360" y="344"/>
                    </a:lnTo>
                    <a:lnTo>
                      <a:pt x="376" y="336"/>
                    </a:lnTo>
                    <a:lnTo>
                      <a:pt x="384" y="336"/>
                    </a:lnTo>
                    <a:lnTo>
                      <a:pt x="392" y="336"/>
                    </a:lnTo>
                    <a:lnTo>
                      <a:pt x="400" y="328"/>
                    </a:lnTo>
                    <a:lnTo>
                      <a:pt x="400" y="320"/>
                    </a:lnTo>
                    <a:lnTo>
                      <a:pt x="408" y="320"/>
                    </a:lnTo>
                    <a:lnTo>
                      <a:pt x="416" y="312"/>
                    </a:lnTo>
                    <a:lnTo>
                      <a:pt x="424" y="304"/>
                    </a:lnTo>
                    <a:lnTo>
                      <a:pt x="424" y="296"/>
                    </a:lnTo>
                    <a:lnTo>
                      <a:pt x="432" y="288"/>
                    </a:lnTo>
                    <a:lnTo>
                      <a:pt x="440" y="280"/>
                    </a:lnTo>
                    <a:lnTo>
                      <a:pt x="440" y="272"/>
                    </a:lnTo>
                    <a:lnTo>
                      <a:pt x="448" y="264"/>
                    </a:lnTo>
                    <a:lnTo>
                      <a:pt x="448" y="248"/>
                    </a:lnTo>
                    <a:lnTo>
                      <a:pt x="456" y="232"/>
                    </a:lnTo>
                    <a:lnTo>
                      <a:pt x="456" y="224"/>
                    </a:lnTo>
                    <a:lnTo>
                      <a:pt x="448" y="208"/>
                    </a:lnTo>
                    <a:lnTo>
                      <a:pt x="448" y="192"/>
                    </a:lnTo>
                    <a:lnTo>
                      <a:pt x="448" y="184"/>
                    </a:lnTo>
                    <a:lnTo>
                      <a:pt x="440" y="176"/>
                    </a:lnTo>
                    <a:lnTo>
                      <a:pt x="440" y="168"/>
                    </a:lnTo>
                    <a:lnTo>
                      <a:pt x="432" y="152"/>
                    </a:lnTo>
                    <a:lnTo>
                      <a:pt x="424" y="144"/>
                    </a:lnTo>
                    <a:lnTo>
                      <a:pt x="416" y="128"/>
                    </a:lnTo>
                    <a:lnTo>
                      <a:pt x="408" y="112"/>
                    </a:lnTo>
                    <a:lnTo>
                      <a:pt x="400" y="104"/>
                    </a:lnTo>
                    <a:lnTo>
                      <a:pt x="392" y="96"/>
                    </a:lnTo>
                    <a:lnTo>
                      <a:pt x="368" y="80"/>
                    </a:lnTo>
                    <a:lnTo>
                      <a:pt x="352" y="72"/>
                    </a:lnTo>
                    <a:lnTo>
                      <a:pt x="344" y="72"/>
                    </a:lnTo>
                    <a:lnTo>
                      <a:pt x="328" y="72"/>
                    </a:lnTo>
                    <a:lnTo>
                      <a:pt x="320" y="72"/>
                    </a:lnTo>
                    <a:lnTo>
                      <a:pt x="304" y="80"/>
                    </a:lnTo>
                    <a:lnTo>
                      <a:pt x="288" y="88"/>
                    </a:lnTo>
                    <a:lnTo>
                      <a:pt x="272" y="96"/>
                    </a:lnTo>
                    <a:lnTo>
                      <a:pt x="264" y="104"/>
                    </a:lnTo>
                    <a:lnTo>
                      <a:pt x="248" y="120"/>
                    </a:lnTo>
                    <a:lnTo>
                      <a:pt x="240" y="128"/>
                    </a:lnTo>
                    <a:lnTo>
                      <a:pt x="224" y="136"/>
                    </a:lnTo>
                    <a:lnTo>
                      <a:pt x="216" y="144"/>
                    </a:lnTo>
                    <a:lnTo>
                      <a:pt x="208" y="152"/>
                    </a:lnTo>
                    <a:lnTo>
                      <a:pt x="200" y="160"/>
                    </a:lnTo>
                    <a:lnTo>
                      <a:pt x="192" y="160"/>
                    </a:lnTo>
                    <a:lnTo>
                      <a:pt x="184" y="160"/>
                    </a:lnTo>
                    <a:lnTo>
                      <a:pt x="184" y="144"/>
                    </a:lnTo>
                    <a:lnTo>
                      <a:pt x="192" y="136"/>
                    </a:lnTo>
                    <a:lnTo>
                      <a:pt x="192" y="120"/>
                    </a:lnTo>
                    <a:lnTo>
                      <a:pt x="192" y="104"/>
                    </a:lnTo>
                    <a:lnTo>
                      <a:pt x="192" y="88"/>
                    </a:lnTo>
                    <a:lnTo>
                      <a:pt x="192" y="80"/>
                    </a:lnTo>
                    <a:lnTo>
                      <a:pt x="192" y="72"/>
                    </a:lnTo>
                    <a:lnTo>
                      <a:pt x="192" y="64"/>
                    </a:lnTo>
                    <a:lnTo>
                      <a:pt x="192" y="56"/>
                    </a:lnTo>
                    <a:lnTo>
                      <a:pt x="192" y="48"/>
                    </a:lnTo>
                    <a:lnTo>
                      <a:pt x="192" y="40"/>
                    </a:lnTo>
                    <a:lnTo>
                      <a:pt x="192" y="32"/>
                    </a:lnTo>
                    <a:lnTo>
                      <a:pt x="192" y="24"/>
                    </a:lnTo>
                    <a:lnTo>
                      <a:pt x="192" y="16"/>
                    </a:lnTo>
                    <a:lnTo>
                      <a:pt x="184" y="8"/>
                    </a:lnTo>
                    <a:lnTo>
                      <a:pt x="184" y="0"/>
                    </a:lnTo>
                    <a:lnTo>
                      <a:pt x="176" y="0"/>
                    </a:lnTo>
                    <a:lnTo>
                      <a:pt x="168" y="0"/>
                    </a:lnTo>
                    <a:lnTo>
                      <a:pt x="160" y="0"/>
                    </a:lnTo>
                    <a:lnTo>
                      <a:pt x="152" y="0"/>
                    </a:lnTo>
                    <a:lnTo>
                      <a:pt x="144" y="0"/>
                    </a:lnTo>
                    <a:lnTo>
                      <a:pt x="136" y="8"/>
                    </a:lnTo>
                    <a:lnTo>
                      <a:pt x="128" y="16"/>
                    </a:lnTo>
                    <a:lnTo>
                      <a:pt x="120" y="24"/>
                    </a:lnTo>
                    <a:lnTo>
                      <a:pt x="112" y="32"/>
                    </a:lnTo>
                    <a:lnTo>
                      <a:pt x="96" y="40"/>
                    </a:lnTo>
                    <a:lnTo>
                      <a:pt x="88" y="56"/>
                    </a:lnTo>
                    <a:lnTo>
                      <a:pt x="80" y="72"/>
                    </a:lnTo>
                    <a:lnTo>
                      <a:pt x="64" y="88"/>
                    </a:lnTo>
                    <a:lnTo>
                      <a:pt x="56" y="96"/>
                    </a:lnTo>
                    <a:lnTo>
                      <a:pt x="48" y="104"/>
                    </a:lnTo>
                    <a:lnTo>
                      <a:pt x="48" y="112"/>
                    </a:lnTo>
                    <a:lnTo>
                      <a:pt x="40" y="120"/>
                    </a:lnTo>
                    <a:lnTo>
                      <a:pt x="40" y="128"/>
                    </a:lnTo>
                    <a:lnTo>
                      <a:pt x="32" y="144"/>
                    </a:lnTo>
                    <a:lnTo>
                      <a:pt x="24" y="160"/>
                    </a:lnTo>
                    <a:lnTo>
                      <a:pt x="16" y="176"/>
                    </a:lnTo>
                    <a:lnTo>
                      <a:pt x="8" y="184"/>
                    </a:lnTo>
                    <a:lnTo>
                      <a:pt x="8" y="200"/>
                    </a:lnTo>
                    <a:lnTo>
                      <a:pt x="0" y="208"/>
                    </a:lnTo>
                    <a:lnTo>
                      <a:pt x="0" y="224"/>
                    </a:lnTo>
                    <a:lnTo>
                      <a:pt x="0" y="248"/>
                    </a:lnTo>
                    <a:lnTo>
                      <a:pt x="8" y="272"/>
                    </a:lnTo>
                    <a:lnTo>
                      <a:pt x="16" y="288"/>
                    </a:lnTo>
                    <a:lnTo>
                      <a:pt x="24" y="296"/>
                    </a:lnTo>
                    <a:lnTo>
                      <a:pt x="40" y="304"/>
                    </a:lnTo>
                    <a:lnTo>
                      <a:pt x="48" y="304"/>
                    </a:lnTo>
                    <a:lnTo>
                      <a:pt x="56" y="304"/>
                    </a:lnTo>
                    <a:lnTo>
                      <a:pt x="64" y="304"/>
                    </a:lnTo>
                    <a:lnTo>
                      <a:pt x="72" y="304"/>
                    </a:lnTo>
                    <a:lnTo>
                      <a:pt x="80" y="304"/>
                    </a:lnTo>
                    <a:lnTo>
                      <a:pt x="88" y="304"/>
                    </a:lnTo>
                    <a:lnTo>
                      <a:pt x="96" y="30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" name="Freeform 894"/>
              <p:cNvSpPr>
                <a:spLocks/>
              </p:cNvSpPr>
              <p:nvPr/>
            </p:nvSpPr>
            <p:spPr bwMode="auto">
              <a:xfrm>
                <a:off x="3432" y="2496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0 w 16"/>
                  <a:gd name="T3" fmla="*/ 0 h 16"/>
                  <a:gd name="T4" fmla="*/ 8 w 16"/>
                  <a:gd name="T5" fmla="*/ 0 h 16"/>
                  <a:gd name="T6" fmla="*/ 16 w 16"/>
                  <a:gd name="T7" fmla="*/ 16 h 16"/>
                  <a:gd name="T8" fmla="*/ 8 w 16"/>
                  <a:gd name="T9" fmla="*/ 1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6"/>
                  <a:gd name="T17" fmla="*/ 16 w 1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6">
                    <a:moveTo>
                      <a:pt x="8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0" name="Freeform 895"/>
              <p:cNvSpPr>
                <a:spLocks/>
              </p:cNvSpPr>
              <p:nvPr/>
            </p:nvSpPr>
            <p:spPr bwMode="auto">
              <a:xfrm>
                <a:off x="3440" y="2488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0 w 16"/>
                  <a:gd name="T3" fmla="*/ 8 h 24"/>
                  <a:gd name="T4" fmla="*/ 8 w 16"/>
                  <a:gd name="T5" fmla="*/ 0 h 24"/>
                  <a:gd name="T6" fmla="*/ 16 w 16"/>
                  <a:gd name="T7" fmla="*/ 16 h 24"/>
                  <a:gd name="T8" fmla="*/ 8 w 16"/>
                  <a:gd name="T9" fmla="*/ 24 h 24"/>
                  <a:gd name="T10" fmla="*/ 8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24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1" name="Freeform 896"/>
              <p:cNvSpPr>
                <a:spLocks/>
              </p:cNvSpPr>
              <p:nvPr/>
            </p:nvSpPr>
            <p:spPr bwMode="auto">
              <a:xfrm>
                <a:off x="3448" y="2488"/>
                <a:ext cx="8" cy="16"/>
              </a:xfrm>
              <a:custGeom>
                <a:avLst/>
                <a:gdLst>
                  <a:gd name="T0" fmla="*/ 8 w 8"/>
                  <a:gd name="T1" fmla="*/ 16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8 w 8"/>
                  <a:gd name="T9" fmla="*/ 16 h 16"/>
                  <a:gd name="T10" fmla="*/ 8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2" name="Freeform 897"/>
              <p:cNvSpPr>
                <a:spLocks/>
              </p:cNvSpPr>
              <p:nvPr/>
            </p:nvSpPr>
            <p:spPr bwMode="auto">
              <a:xfrm>
                <a:off x="3456" y="2488"/>
                <a:ext cx="8" cy="16"/>
              </a:xfrm>
              <a:custGeom>
                <a:avLst/>
                <a:gdLst>
                  <a:gd name="T0" fmla="*/ 0 w 8"/>
                  <a:gd name="T1" fmla="*/ 0 h 16"/>
                  <a:gd name="T2" fmla="*/ 0 w 8"/>
                  <a:gd name="T3" fmla="*/ 0 h 16"/>
                  <a:gd name="T4" fmla="*/ 0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0"/>
                    </a:moveTo>
                    <a:lnTo>
                      <a:pt x="0" y="0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3" name="Freeform 898"/>
              <p:cNvSpPr>
                <a:spLocks/>
              </p:cNvSpPr>
              <p:nvPr/>
            </p:nvSpPr>
            <p:spPr bwMode="auto">
              <a:xfrm>
                <a:off x="3456" y="2488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0 w 16"/>
                  <a:gd name="T3" fmla="*/ 0 h 16"/>
                  <a:gd name="T4" fmla="*/ 8 w 16"/>
                  <a:gd name="T5" fmla="*/ 0 h 16"/>
                  <a:gd name="T6" fmla="*/ 16 w 16"/>
                  <a:gd name="T7" fmla="*/ 8 h 16"/>
                  <a:gd name="T8" fmla="*/ 8 w 16"/>
                  <a:gd name="T9" fmla="*/ 16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4" name="Freeform 899"/>
              <p:cNvSpPr>
                <a:spLocks/>
              </p:cNvSpPr>
              <p:nvPr/>
            </p:nvSpPr>
            <p:spPr bwMode="auto">
              <a:xfrm>
                <a:off x="3464" y="2480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0 w 16"/>
                  <a:gd name="T3" fmla="*/ 8 h 16"/>
                  <a:gd name="T4" fmla="*/ 8 w 16"/>
                  <a:gd name="T5" fmla="*/ 0 h 16"/>
                  <a:gd name="T6" fmla="*/ 16 w 16"/>
                  <a:gd name="T7" fmla="*/ 16 h 16"/>
                  <a:gd name="T8" fmla="*/ 8 w 16"/>
                  <a:gd name="T9" fmla="*/ 16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5" name="Freeform 900"/>
              <p:cNvSpPr>
                <a:spLocks/>
              </p:cNvSpPr>
              <p:nvPr/>
            </p:nvSpPr>
            <p:spPr bwMode="auto">
              <a:xfrm>
                <a:off x="3472" y="2472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0 w 16"/>
                  <a:gd name="T3" fmla="*/ 8 h 24"/>
                  <a:gd name="T4" fmla="*/ 8 w 16"/>
                  <a:gd name="T5" fmla="*/ 0 h 24"/>
                  <a:gd name="T6" fmla="*/ 16 w 16"/>
                  <a:gd name="T7" fmla="*/ 16 h 24"/>
                  <a:gd name="T8" fmla="*/ 8 w 16"/>
                  <a:gd name="T9" fmla="*/ 24 h 24"/>
                  <a:gd name="T10" fmla="*/ 8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24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6" name="Freeform 901"/>
              <p:cNvSpPr>
                <a:spLocks/>
              </p:cNvSpPr>
              <p:nvPr/>
            </p:nvSpPr>
            <p:spPr bwMode="auto">
              <a:xfrm>
                <a:off x="3480" y="2472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0 w 16"/>
                  <a:gd name="T3" fmla="*/ 0 h 16"/>
                  <a:gd name="T4" fmla="*/ 16 w 16"/>
                  <a:gd name="T5" fmla="*/ 0 h 16"/>
                  <a:gd name="T6" fmla="*/ 16 w 16"/>
                  <a:gd name="T7" fmla="*/ 16 h 16"/>
                  <a:gd name="T8" fmla="*/ 8 w 16"/>
                  <a:gd name="T9" fmla="*/ 16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7" name="Freeform 902"/>
              <p:cNvSpPr>
                <a:spLocks/>
              </p:cNvSpPr>
              <p:nvPr/>
            </p:nvSpPr>
            <p:spPr bwMode="auto">
              <a:xfrm>
                <a:off x="3496" y="2464"/>
                <a:ext cx="16" cy="24"/>
              </a:xfrm>
              <a:custGeom>
                <a:avLst/>
                <a:gdLst>
                  <a:gd name="T0" fmla="*/ 0 w 16"/>
                  <a:gd name="T1" fmla="*/ 24 h 24"/>
                  <a:gd name="T2" fmla="*/ 0 w 16"/>
                  <a:gd name="T3" fmla="*/ 8 h 24"/>
                  <a:gd name="T4" fmla="*/ 8 w 16"/>
                  <a:gd name="T5" fmla="*/ 0 h 24"/>
                  <a:gd name="T6" fmla="*/ 16 w 16"/>
                  <a:gd name="T7" fmla="*/ 16 h 24"/>
                  <a:gd name="T8" fmla="*/ 0 w 16"/>
                  <a:gd name="T9" fmla="*/ 24 h 24"/>
                  <a:gd name="T10" fmla="*/ 0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24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8" name="Freeform 903"/>
              <p:cNvSpPr>
                <a:spLocks/>
              </p:cNvSpPr>
              <p:nvPr/>
            </p:nvSpPr>
            <p:spPr bwMode="auto">
              <a:xfrm>
                <a:off x="3504" y="2456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0 w 16"/>
                  <a:gd name="T3" fmla="*/ 8 h 24"/>
                  <a:gd name="T4" fmla="*/ 8 w 16"/>
                  <a:gd name="T5" fmla="*/ 0 h 24"/>
                  <a:gd name="T6" fmla="*/ 16 w 16"/>
                  <a:gd name="T7" fmla="*/ 16 h 24"/>
                  <a:gd name="T8" fmla="*/ 8 w 16"/>
                  <a:gd name="T9" fmla="*/ 24 h 24"/>
                  <a:gd name="T10" fmla="*/ 8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24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9" name="Freeform 904"/>
              <p:cNvSpPr>
                <a:spLocks/>
              </p:cNvSpPr>
              <p:nvPr/>
            </p:nvSpPr>
            <p:spPr bwMode="auto">
              <a:xfrm>
                <a:off x="3512" y="2456"/>
                <a:ext cx="24" cy="16"/>
              </a:xfrm>
              <a:custGeom>
                <a:avLst/>
                <a:gdLst>
                  <a:gd name="T0" fmla="*/ 8 w 24"/>
                  <a:gd name="T1" fmla="*/ 16 h 16"/>
                  <a:gd name="T2" fmla="*/ 0 w 24"/>
                  <a:gd name="T3" fmla="*/ 0 h 16"/>
                  <a:gd name="T4" fmla="*/ 16 w 24"/>
                  <a:gd name="T5" fmla="*/ 0 h 16"/>
                  <a:gd name="T6" fmla="*/ 24 w 24"/>
                  <a:gd name="T7" fmla="*/ 8 h 16"/>
                  <a:gd name="T8" fmla="*/ 8 w 24"/>
                  <a:gd name="T9" fmla="*/ 16 h 16"/>
                  <a:gd name="T10" fmla="*/ 8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8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0" name="Freeform 905"/>
              <p:cNvSpPr>
                <a:spLocks/>
              </p:cNvSpPr>
              <p:nvPr/>
            </p:nvSpPr>
            <p:spPr bwMode="auto">
              <a:xfrm>
                <a:off x="3528" y="2448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0 w 16"/>
                  <a:gd name="T3" fmla="*/ 8 h 16"/>
                  <a:gd name="T4" fmla="*/ 8 w 16"/>
                  <a:gd name="T5" fmla="*/ 0 h 16"/>
                  <a:gd name="T6" fmla="*/ 16 w 16"/>
                  <a:gd name="T7" fmla="*/ 8 h 16"/>
                  <a:gd name="T8" fmla="*/ 8 w 16"/>
                  <a:gd name="T9" fmla="*/ 16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1" name="Freeform 906"/>
              <p:cNvSpPr>
                <a:spLocks/>
              </p:cNvSpPr>
              <p:nvPr/>
            </p:nvSpPr>
            <p:spPr bwMode="auto">
              <a:xfrm>
                <a:off x="3536" y="2440"/>
                <a:ext cx="24" cy="24"/>
              </a:xfrm>
              <a:custGeom>
                <a:avLst/>
                <a:gdLst>
                  <a:gd name="T0" fmla="*/ 0 w 24"/>
                  <a:gd name="T1" fmla="*/ 8 h 24"/>
                  <a:gd name="T2" fmla="*/ 0 w 24"/>
                  <a:gd name="T3" fmla="*/ 8 h 24"/>
                  <a:gd name="T4" fmla="*/ 16 w 24"/>
                  <a:gd name="T5" fmla="*/ 0 h 24"/>
                  <a:gd name="T6" fmla="*/ 24 w 24"/>
                  <a:gd name="T7" fmla="*/ 16 h 24"/>
                  <a:gd name="T8" fmla="*/ 8 w 24"/>
                  <a:gd name="T9" fmla="*/ 24 h 24"/>
                  <a:gd name="T10" fmla="*/ 0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8"/>
                    </a:moveTo>
                    <a:lnTo>
                      <a:pt x="0" y="8"/>
                    </a:lnTo>
                    <a:lnTo>
                      <a:pt x="16" y="0"/>
                    </a:lnTo>
                    <a:lnTo>
                      <a:pt x="24" y="16"/>
                    </a:lnTo>
                    <a:lnTo>
                      <a:pt x="8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2" name="Freeform 907"/>
              <p:cNvSpPr>
                <a:spLocks/>
              </p:cNvSpPr>
              <p:nvPr/>
            </p:nvSpPr>
            <p:spPr bwMode="auto">
              <a:xfrm>
                <a:off x="3552" y="2432"/>
                <a:ext cx="16" cy="24"/>
              </a:xfrm>
              <a:custGeom>
                <a:avLst/>
                <a:gdLst>
                  <a:gd name="T0" fmla="*/ 0 w 16"/>
                  <a:gd name="T1" fmla="*/ 8 h 24"/>
                  <a:gd name="T2" fmla="*/ 0 w 16"/>
                  <a:gd name="T3" fmla="*/ 8 h 24"/>
                  <a:gd name="T4" fmla="*/ 8 w 16"/>
                  <a:gd name="T5" fmla="*/ 0 h 24"/>
                  <a:gd name="T6" fmla="*/ 16 w 16"/>
                  <a:gd name="T7" fmla="*/ 16 h 24"/>
                  <a:gd name="T8" fmla="*/ 8 w 16"/>
                  <a:gd name="T9" fmla="*/ 24 h 24"/>
                  <a:gd name="T10" fmla="*/ 0 w 16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3" name="Freeform 908"/>
              <p:cNvSpPr>
                <a:spLocks/>
              </p:cNvSpPr>
              <p:nvPr/>
            </p:nvSpPr>
            <p:spPr bwMode="auto">
              <a:xfrm>
                <a:off x="3560" y="2432"/>
                <a:ext cx="24" cy="16"/>
              </a:xfrm>
              <a:custGeom>
                <a:avLst/>
                <a:gdLst>
                  <a:gd name="T0" fmla="*/ 8 w 24"/>
                  <a:gd name="T1" fmla="*/ 16 h 16"/>
                  <a:gd name="T2" fmla="*/ 0 w 24"/>
                  <a:gd name="T3" fmla="*/ 0 h 16"/>
                  <a:gd name="T4" fmla="*/ 16 w 24"/>
                  <a:gd name="T5" fmla="*/ 0 h 16"/>
                  <a:gd name="T6" fmla="*/ 24 w 24"/>
                  <a:gd name="T7" fmla="*/ 8 h 16"/>
                  <a:gd name="T8" fmla="*/ 8 w 24"/>
                  <a:gd name="T9" fmla="*/ 16 h 16"/>
                  <a:gd name="T10" fmla="*/ 8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8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4" name="Freeform 909"/>
              <p:cNvSpPr>
                <a:spLocks/>
              </p:cNvSpPr>
              <p:nvPr/>
            </p:nvSpPr>
            <p:spPr bwMode="auto">
              <a:xfrm>
                <a:off x="3576" y="2424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0 w 16"/>
                  <a:gd name="T3" fmla="*/ 8 h 16"/>
                  <a:gd name="T4" fmla="*/ 8 w 16"/>
                  <a:gd name="T5" fmla="*/ 0 h 16"/>
                  <a:gd name="T6" fmla="*/ 16 w 16"/>
                  <a:gd name="T7" fmla="*/ 16 h 16"/>
                  <a:gd name="T8" fmla="*/ 8 w 16"/>
                  <a:gd name="T9" fmla="*/ 16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5" name="Freeform 910"/>
              <p:cNvSpPr>
                <a:spLocks/>
              </p:cNvSpPr>
              <p:nvPr/>
            </p:nvSpPr>
            <p:spPr bwMode="auto">
              <a:xfrm>
                <a:off x="3584" y="2416"/>
                <a:ext cx="24" cy="24"/>
              </a:xfrm>
              <a:custGeom>
                <a:avLst/>
                <a:gdLst>
                  <a:gd name="T0" fmla="*/ 8 w 24"/>
                  <a:gd name="T1" fmla="*/ 24 h 24"/>
                  <a:gd name="T2" fmla="*/ 0 w 24"/>
                  <a:gd name="T3" fmla="*/ 8 h 24"/>
                  <a:gd name="T4" fmla="*/ 16 w 24"/>
                  <a:gd name="T5" fmla="*/ 0 h 24"/>
                  <a:gd name="T6" fmla="*/ 24 w 24"/>
                  <a:gd name="T7" fmla="*/ 16 h 24"/>
                  <a:gd name="T8" fmla="*/ 8 w 24"/>
                  <a:gd name="T9" fmla="*/ 24 h 24"/>
                  <a:gd name="T10" fmla="*/ 8 w 24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8" y="24"/>
                    </a:moveTo>
                    <a:lnTo>
                      <a:pt x="0" y="8"/>
                    </a:lnTo>
                    <a:lnTo>
                      <a:pt x="16" y="0"/>
                    </a:lnTo>
                    <a:lnTo>
                      <a:pt x="24" y="16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6" name="Freeform 911"/>
              <p:cNvSpPr>
                <a:spLocks/>
              </p:cNvSpPr>
              <p:nvPr/>
            </p:nvSpPr>
            <p:spPr bwMode="auto">
              <a:xfrm>
                <a:off x="3600" y="2408"/>
                <a:ext cx="16" cy="24"/>
              </a:xfrm>
              <a:custGeom>
                <a:avLst/>
                <a:gdLst>
                  <a:gd name="T0" fmla="*/ 0 w 16"/>
                  <a:gd name="T1" fmla="*/ 8 h 24"/>
                  <a:gd name="T2" fmla="*/ 0 w 16"/>
                  <a:gd name="T3" fmla="*/ 8 h 24"/>
                  <a:gd name="T4" fmla="*/ 8 w 16"/>
                  <a:gd name="T5" fmla="*/ 0 h 24"/>
                  <a:gd name="T6" fmla="*/ 16 w 16"/>
                  <a:gd name="T7" fmla="*/ 16 h 24"/>
                  <a:gd name="T8" fmla="*/ 8 w 16"/>
                  <a:gd name="T9" fmla="*/ 24 h 24"/>
                  <a:gd name="T10" fmla="*/ 0 w 16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7" name="Freeform 912"/>
              <p:cNvSpPr>
                <a:spLocks/>
              </p:cNvSpPr>
              <p:nvPr/>
            </p:nvSpPr>
            <p:spPr bwMode="auto">
              <a:xfrm>
                <a:off x="3608" y="2408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0 w 16"/>
                  <a:gd name="T3" fmla="*/ 0 h 16"/>
                  <a:gd name="T4" fmla="*/ 8 w 16"/>
                  <a:gd name="T5" fmla="*/ 0 h 16"/>
                  <a:gd name="T6" fmla="*/ 16 w 16"/>
                  <a:gd name="T7" fmla="*/ 16 h 16"/>
                  <a:gd name="T8" fmla="*/ 8 w 16"/>
                  <a:gd name="T9" fmla="*/ 16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8" name="Freeform 913"/>
              <p:cNvSpPr>
                <a:spLocks/>
              </p:cNvSpPr>
              <p:nvPr/>
            </p:nvSpPr>
            <p:spPr bwMode="auto">
              <a:xfrm>
                <a:off x="3616" y="2400"/>
                <a:ext cx="16" cy="24"/>
              </a:xfrm>
              <a:custGeom>
                <a:avLst/>
                <a:gdLst>
                  <a:gd name="T0" fmla="*/ 0 w 16"/>
                  <a:gd name="T1" fmla="*/ 8 h 24"/>
                  <a:gd name="T2" fmla="*/ 0 w 16"/>
                  <a:gd name="T3" fmla="*/ 8 h 24"/>
                  <a:gd name="T4" fmla="*/ 8 w 16"/>
                  <a:gd name="T5" fmla="*/ 0 h 24"/>
                  <a:gd name="T6" fmla="*/ 16 w 16"/>
                  <a:gd name="T7" fmla="*/ 16 h 24"/>
                  <a:gd name="T8" fmla="*/ 8 w 16"/>
                  <a:gd name="T9" fmla="*/ 24 h 24"/>
                  <a:gd name="T10" fmla="*/ 0 w 16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9" name="Freeform 914"/>
              <p:cNvSpPr>
                <a:spLocks/>
              </p:cNvSpPr>
              <p:nvPr/>
            </p:nvSpPr>
            <p:spPr bwMode="auto">
              <a:xfrm>
                <a:off x="3624" y="2400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8 w 16"/>
                  <a:gd name="T3" fmla="*/ 0 h 16"/>
                  <a:gd name="T4" fmla="*/ 16 w 16"/>
                  <a:gd name="T5" fmla="*/ 0 h 16"/>
                  <a:gd name="T6" fmla="*/ 16 w 16"/>
                  <a:gd name="T7" fmla="*/ 16 h 16"/>
                  <a:gd name="T8" fmla="*/ 8 w 16"/>
                  <a:gd name="T9" fmla="*/ 16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8" y="0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0" name="Freeform 915"/>
              <p:cNvSpPr>
                <a:spLocks/>
              </p:cNvSpPr>
              <p:nvPr/>
            </p:nvSpPr>
            <p:spPr bwMode="auto">
              <a:xfrm>
                <a:off x="3640" y="2400"/>
                <a:ext cx="8" cy="16"/>
              </a:xfrm>
              <a:custGeom>
                <a:avLst/>
                <a:gdLst>
                  <a:gd name="T0" fmla="*/ 0 w 8"/>
                  <a:gd name="T1" fmla="*/ 0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1" name="Freeform 916"/>
              <p:cNvSpPr>
                <a:spLocks/>
              </p:cNvSpPr>
              <p:nvPr/>
            </p:nvSpPr>
            <p:spPr bwMode="auto">
              <a:xfrm>
                <a:off x="3648" y="2400"/>
                <a:ext cx="8" cy="16"/>
              </a:xfrm>
              <a:custGeom>
                <a:avLst/>
                <a:gdLst>
                  <a:gd name="T0" fmla="*/ 0 w 8"/>
                  <a:gd name="T1" fmla="*/ 0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2" name="Freeform 917"/>
              <p:cNvSpPr>
                <a:spLocks/>
              </p:cNvSpPr>
              <p:nvPr/>
            </p:nvSpPr>
            <p:spPr bwMode="auto">
              <a:xfrm>
                <a:off x="3656" y="2400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3" name="Freeform 918"/>
              <p:cNvSpPr>
                <a:spLocks/>
              </p:cNvSpPr>
              <p:nvPr/>
            </p:nvSpPr>
            <p:spPr bwMode="auto">
              <a:xfrm>
                <a:off x="3664" y="2400"/>
                <a:ext cx="1" cy="16"/>
              </a:xfrm>
              <a:custGeom>
                <a:avLst/>
                <a:gdLst>
                  <a:gd name="T0" fmla="*/ 0 w 1"/>
                  <a:gd name="T1" fmla="*/ 16 h 16"/>
                  <a:gd name="T2" fmla="*/ 0 w 1"/>
                  <a:gd name="T3" fmla="*/ 0 h 16"/>
                  <a:gd name="T4" fmla="*/ 0 w 1"/>
                  <a:gd name="T5" fmla="*/ 0 h 16"/>
                  <a:gd name="T6" fmla="*/ 0 w 1"/>
                  <a:gd name="T7" fmla="*/ 16 h 16"/>
                  <a:gd name="T8" fmla="*/ 0 w 1"/>
                  <a:gd name="T9" fmla="*/ 16 h 16"/>
                  <a:gd name="T10" fmla="*/ 0 w 1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6"/>
                  <a:gd name="T20" fmla="*/ 1 w 1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6">
                    <a:moveTo>
                      <a:pt x="0" y="16"/>
                    </a:moveTo>
                    <a:lnTo>
                      <a:pt x="0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4" name="Freeform 919"/>
              <p:cNvSpPr>
                <a:spLocks/>
              </p:cNvSpPr>
              <p:nvPr/>
            </p:nvSpPr>
            <p:spPr bwMode="auto">
              <a:xfrm>
                <a:off x="3664" y="2400"/>
                <a:ext cx="8" cy="16"/>
              </a:xfrm>
              <a:custGeom>
                <a:avLst/>
                <a:gdLst>
                  <a:gd name="T0" fmla="*/ 0 w 8"/>
                  <a:gd name="T1" fmla="*/ 0 h 16"/>
                  <a:gd name="T2" fmla="*/ 8 w 8"/>
                  <a:gd name="T3" fmla="*/ 0 h 16"/>
                  <a:gd name="T4" fmla="*/ 8 w 8"/>
                  <a:gd name="T5" fmla="*/ 0 h 16"/>
                  <a:gd name="T6" fmla="*/ 0 w 8"/>
                  <a:gd name="T7" fmla="*/ 16 h 16"/>
                  <a:gd name="T8" fmla="*/ 0 w 8"/>
                  <a:gd name="T9" fmla="*/ 8 h 16"/>
                  <a:gd name="T10" fmla="*/ 0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0"/>
                    </a:moveTo>
                    <a:lnTo>
                      <a:pt x="8" y="0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5" name="Freeform 920"/>
              <p:cNvSpPr>
                <a:spLocks/>
              </p:cNvSpPr>
              <p:nvPr/>
            </p:nvSpPr>
            <p:spPr bwMode="auto">
              <a:xfrm>
                <a:off x="3664" y="2400"/>
                <a:ext cx="8" cy="16"/>
              </a:xfrm>
              <a:custGeom>
                <a:avLst/>
                <a:gdLst>
                  <a:gd name="T0" fmla="*/ 8 w 8"/>
                  <a:gd name="T1" fmla="*/ 0 h 16"/>
                  <a:gd name="T2" fmla="*/ 8 w 8"/>
                  <a:gd name="T3" fmla="*/ 0 h 16"/>
                  <a:gd name="T4" fmla="*/ 8 w 8"/>
                  <a:gd name="T5" fmla="*/ 0 h 16"/>
                  <a:gd name="T6" fmla="*/ 0 w 8"/>
                  <a:gd name="T7" fmla="*/ 16 h 16"/>
                  <a:gd name="T8" fmla="*/ 0 w 8"/>
                  <a:gd name="T9" fmla="*/ 16 h 16"/>
                  <a:gd name="T10" fmla="*/ 8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0"/>
                    </a:moveTo>
                    <a:lnTo>
                      <a:pt x="8" y="0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6" name="Freeform 921"/>
              <p:cNvSpPr>
                <a:spLocks/>
              </p:cNvSpPr>
              <p:nvPr/>
            </p:nvSpPr>
            <p:spPr bwMode="auto">
              <a:xfrm>
                <a:off x="3664" y="2400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16 h 16"/>
                  <a:gd name="T8" fmla="*/ 0 w 16"/>
                  <a:gd name="T9" fmla="*/ 8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7" name="Freeform 922"/>
              <p:cNvSpPr>
                <a:spLocks/>
              </p:cNvSpPr>
              <p:nvPr/>
            </p:nvSpPr>
            <p:spPr bwMode="auto">
              <a:xfrm>
                <a:off x="3664" y="2416"/>
                <a:ext cx="16" cy="1"/>
              </a:xfrm>
              <a:custGeom>
                <a:avLst/>
                <a:gdLst>
                  <a:gd name="T0" fmla="*/ 16 w 16"/>
                  <a:gd name="T1" fmla="*/ 0 h 1"/>
                  <a:gd name="T2" fmla="*/ 16 w 16"/>
                  <a:gd name="T3" fmla="*/ 0 h 1"/>
                  <a:gd name="T4" fmla="*/ 16 w 16"/>
                  <a:gd name="T5" fmla="*/ 0 h 1"/>
                  <a:gd name="T6" fmla="*/ 0 w 16"/>
                  <a:gd name="T7" fmla="*/ 0 h 1"/>
                  <a:gd name="T8" fmla="*/ 0 w 16"/>
                  <a:gd name="T9" fmla="*/ 0 h 1"/>
                  <a:gd name="T10" fmla="*/ 16 w 16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"/>
                  <a:gd name="T20" fmla="*/ 16 w 16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">
                    <a:moveTo>
                      <a:pt x="16" y="0"/>
                    </a:moveTo>
                    <a:lnTo>
                      <a:pt x="16" y="0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8" name="Freeform 923"/>
              <p:cNvSpPr>
                <a:spLocks/>
              </p:cNvSpPr>
              <p:nvPr/>
            </p:nvSpPr>
            <p:spPr bwMode="auto">
              <a:xfrm>
                <a:off x="3664" y="2416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16 w 16"/>
                  <a:gd name="T3" fmla="*/ 8 h 8"/>
                  <a:gd name="T4" fmla="*/ 8 w 16"/>
                  <a:gd name="T5" fmla="*/ 8 h 8"/>
                  <a:gd name="T6" fmla="*/ 0 w 16"/>
                  <a:gd name="T7" fmla="*/ 0 h 8"/>
                  <a:gd name="T8" fmla="*/ 0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16" y="8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9" name="Freeform 924"/>
              <p:cNvSpPr>
                <a:spLocks/>
              </p:cNvSpPr>
              <p:nvPr/>
            </p:nvSpPr>
            <p:spPr bwMode="auto">
              <a:xfrm>
                <a:off x="3656" y="2416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0 h 16"/>
                  <a:gd name="T8" fmla="*/ 8 w 16"/>
                  <a:gd name="T9" fmla="*/ 0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0" name="Freeform 925"/>
              <p:cNvSpPr>
                <a:spLocks/>
              </p:cNvSpPr>
              <p:nvPr/>
            </p:nvSpPr>
            <p:spPr bwMode="auto">
              <a:xfrm>
                <a:off x="3656" y="2416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16 h 16"/>
                  <a:gd name="T4" fmla="*/ 16 w 16"/>
                  <a:gd name="T5" fmla="*/ 16 h 16"/>
                  <a:gd name="T6" fmla="*/ 0 w 16"/>
                  <a:gd name="T7" fmla="*/ 8 h 16"/>
                  <a:gd name="T8" fmla="*/ 0 w 16"/>
                  <a:gd name="T9" fmla="*/ 0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1" name="Freeform 926"/>
              <p:cNvSpPr>
                <a:spLocks/>
              </p:cNvSpPr>
              <p:nvPr/>
            </p:nvSpPr>
            <p:spPr bwMode="auto">
              <a:xfrm>
                <a:off x="3656" y="2424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8 h 16"/>
                  <a:gd name="T4" fmla="*/ 8 w 16"/>
                  <a:gd name="T5" fmla="*/ 16 h 16"/>
                  <a:gd name="T6" fmla="*/ 0 w 16"/>
                  <a:gd name="T7" fmla="*/ 0 h 16"/>
                  <a:gd name="T8" fmla="*/ 0 w 16"/>
                  <a:gd name="T9" fmla="*/ 0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8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2" name="Freeform 927"/>
              <p:cNvSpPr>
                <a:spLocks/>
              </p:cNvSpPr>
              <p:nvPr/>
            </p:nvSpPr>
            <p:spPr bwMode="auto">
              <a:xfrm>
                <a:off x="3648" y="2424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16 w 16"/>
                  <a:gd name="T3" fmla="*/ 16 h 16"/>
                  <a:gd name="T4" fmla="*/ 16 w 16"/>
                  <a:gd name="T5" fmla="*/ 16 h 16"/>
                  <a:gd name="T6" fmla="*/ 0 w 16"/>
                  <a:gd name="T7" fmla="*/ 8 h 16"/>
                  <a:gd name="T8" fmla="*/ 8 w 16"/>
                  <a:gd name="T9" fmla="*/ 0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16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3" name="Freeform 928"/>
              <p:cNvSpPr>
                <a:spLocks/>
              </p:cNvSpPr>
              <p:nvPr/>
            </p:nvSpPr>
            <p:spPr bwMode="auto">
              <a:xfrm>
                <a:off x="3648" y="2432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16 w 16"/>
                  <a:gd name="T3" fmla="*/ 8 h 16"/>
                  <a:gd name="T4" fmla="*/ 8 w 16"/>
                  <a:gd name="T5" fmla="*/ 16 h 16"/>
                  <a:gd name="T6" fmla="*/ 0 w 16"/>
                  <a:gd name="T7" fmla="*/ 8 h 16"/>
                  <a:gd name="T8" fmla="*/ 0 w 16"/>
                  <a:gd name="T9" fmla="*/ 0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16" y="8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4" name="Freeform 929"/>
              <p:cNvSpPr>
                <a:spLocks/>
              </p:cNvSpPr>
              <p:nvPr/>
            </p:nvSpPr>
            <p:spPr bwMode="auto">
              <a:xfrm>
                <a:off x="3640" y="2440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0 h 16"/>
                  <a:gd name="T8" fmla="*/ 8 w 16"/>
                  <a:gd name="T9" fmla="*/ 0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5" name="Freeform 930"/>
              <p:cNvSpPr>
                <a:spLocks/>
              </p:cNvSpPr>
              <p:nvPr/>
            </p:nvSpPr>
            <p:spPr bwMode="auto">
              <a:xfrm>
                <a:off x="3632" y="2440"/>
                <a:ext cx="24" cy="24"/>
              </a:xfrm>
              <a:custGeom>
                <a:avLst/>
                <a:gdLst>
                  <a:gd name="T0" fmla="*/ 24 w 24"/>
                  <a:gd name="T1" fmla="*/ 16 h 24"/>
                  <a:gd name="T2" fmla="*/ 24 w 24"/>
                  <a:gd name="T3" fmla="*/ 16 h 24"/>
                  <a:gd name="T4" fmla="*/ 16 w 24"/>
                  <a:gd name="T5" fmla="*/ 24 h 24"/>
                  <a:gd name="T6" fmla="*/ 0 w 24"/>
                  <a:gd name="T7" fmla="*/ 8 h 24"/>
                  <a:gd name="T8" fmla="*/ 8 w 24"/>
                  <a:gd name="T9" fmla="*/ 0 h 24"/>
                  <a:gd name="T10" fmla="*/ 24 w 24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6"/>
                    </a:moveTo>
                    <a:lnTo>
                      <a:pt x="24" y="16"/>
                    </a:lnTo>
                    <a:lnTo>
                      <a:pt x="16" y="24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4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6" name="Freeform 931"/>
              <p:cNvSpPr>
                <a:spLocks/>
              </p:cNvSpPr>
              <p:nvPr/>
            </p:nvSpPr>
            <p:spPr bwMode="auto">
              <a:xfrm>
                <a:off x="3632" y="2448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16 h 16"/>
                  <a:gd name="T4" fmla="*/ 8 w 16"/>
                  <a:gd name="T5" fmla="*/ 16 h 16"/>
                  <a:gd name="T6" fmla="*/ 0 w 16"/>
                  <a:gd name="T7" fmla="*/ 8 h 16"/>
                  <a:gd name="T8" fmla="*/ 0 w 16"/>
                  <a:gd name="T9" fmla="*/ 0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16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7" name="Freeform 932"/>
              <p:cNvSpPr>
                <a:spLocks/>
              </p:cNvSpPr>
              <p:nvPr/>
            </p:nvSpPr>
            <p:spPr bwMode="auto">
              <a:xfrm>
                <a:off x="3624" y="2456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16 w 16"/>
                  <a:gd name="T3" fmla="*/ 8 h 16"/>
                  <a:gd name="T4" fmla="*/ 8 w 16"/>
                  <a:gd name="T5" fmla="*/ 16 h 16"/>
                  <a:gd name="T6" fmla="*/ 0 w 16"/>
                  <a:gd name="T7" fmla="*/ 8 h 16"/>
                  <a:gd name="T8" fmla="*/ 0 w 16"/>
                  <a:gd name="T9" fmla="*/ 0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16" y="8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" name="Freeform 933"/>
              <p:cNvSpPr>
                <a:spLocks/>
              </p:cNvSpPr>
              <p:nvPr/>
            </p:nvSpPr>
            <p:spPr bwMode="auto">
              <a:xfrm>
                <a:off x="3616" y="2464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8 h 16"/>
                  <a:gd name="T8" fmla="*/ 8 w 16"/>
                  <a:gd name="T9" fmla="*/ 0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9" name="Freeform 934"/>
              <p:cNvSpPr>
                <a:spLocks/>
              </p:cNvSpPr>
              <p:nvPr/>
            </p:nvSpPr>
            <p:spPr bwMode="auto">
              <a:xfrm>
                <a:off x="3616" y="2472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8 h 16"/>
                  <a:gd name="T8" fmla="*/ 0 w 16"/>
                  <a:gd name="T9" fmla="*/ 0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0" name="Freeform 935"/>
              <p:cNvSpPr>
                <a:spLocks/>
              </p:cNvSpPr>
              <p:nvPr/>
            </p:nvSpPr>
            <p:spPr bwMode="auto">
              <a:xfrm>
                <a:off x="3616" y="2480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16 w 16"/>
                  <a:gd name="T3" fmla="*/ 8 h 8"/>
                  <a:gd name="T4" fmla="*/ 8 w 16"/>
                  <a:gd name="T5" fmla="*/ 8 h 8"/>
                  <a:gd name="T6" fmla="*/ 0 w 16"/>
                  <a:gd name="T7" fmla="*/ 0 h 8"/>
                  <a:gd name="T8" fmla="*/ 0 w 16"/>
                  <a:gd name="T9" fmla="*/ 0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16" y="8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1" name="Freeform 936"/>
              <p:cNvSpPr>
                <a:spLocks/>
              </p:cNvSpPr>
              <p:nvPr/>
            </p:nvSpPr>
            <p:spPr bwMode="auto">
              <a:xfrm>
                <a:off x="3608" y="2480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8 h 16"/>
                  <a:gd name="T8" fmla="*/ 8 w 16"/>
                  <a:gd name="T9" fmla="*/ 0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2" name="Freeform 937"/>
              <p:cNvSpPr>
                <a:spLocks/>
              </p:cNvSpPr>
              <p:nvPr/>
            </p:nvSpPr>
            <p:spPr bwMode="auto">
              <a:xfrm>
                <a:off x="3608" y="2488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8 h 16"/>
                  <a:gd name="T4" fmla="*/ 8 w 16"/>
                  <a:gd name="T5" fmla="*/ 16 h 16"/>
                  <a:gd name="T6" fmla="*/ 0 w 16"/>
                  <a:gd name="T7" fmla="*/ 8 h 16"/>
                  <a:gd name="T8" fmla="*/ 0 w 16"/>
                  <a:gd name="T9" fmla="*/ 0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8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3" name="Freeform 938"/>
              <p:cNvSpPr>
                <a:spLocks/>
              </p:cNvSpPr>
              <p:nvPr/>
            </p:nvSpPr>
            <p:spPr bwMode="auto">
              <a:xfrm>
                <a:off x="3600" y="2496"/>
                <a:ext cx="24" cy="16"/>
              </a:xfrm>
              <a:custGeom>
                <a:avLst/>
                <a:gdLst>
                  <a:gd name="T0" fmla="*/ 8 w 24"/>
                  <a:gd name="T1" fmla="*/ 0 h 16"/>
                  <a:gd name="T2" fmla="*/ 24 w 24"/>
                  <a:gd name="T3" fmla="*/ 8 h 16"/>
                  <a:gd name="T4" fmla="*/ 16 w 24"/>
                  <a:gd name="T5" fmla="*/ 16 h 16"/>
                  <a:gd name="T6" fmla="*/ 0 w 24"/>
                  <a:gd name="T7" fmla="*/ 8 h 16"/>
                  <a:gd name="T8" fmla="*/ 8 w 24"/>
                  <a:gd name="T9" fmla="*/ 0 h 16"/>
                  <a:gd name="T10" fmla="*/ 8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8" y="0"/>
                    </a:moveTo>
                    <a:lnTo>
                      <a:pt x="24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4" name="Freeform 939"/>
              <p:cNvSpPr>
                <a:spLocks/>
              </p:cNvSpPr>
              <p:nvPr/>
            </p:nvSpPr>
            <p:spPr bwMode="auto">
              <a:xfrm>
                <a:off x="3600" y="2504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8 h 16"/>
                  <a:gd name="T8" fmla="*/ 0 w 16"/>
                  <a:gd name="T9" fmla="*/ 0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5" name="Freeform 940"/>
              <p:cNvSpPr>
                <a:spLocks/>
              </p:cNvSpPr>
              <p:nvPr/>
            </p:nvSpPr>
            <p:spPr bwMode="auto">
              <a:xfrm>
                <a:off x="3600" y="2512"/>
                <a:ext cx="16" cy="8"/>
              </a:xfrm>
              <a:custGeom>
                <a:avLst/>
                <a:gdLst>
                  <a:gd name="T0" fmla="*/ 0 w 16"/>
                  <a:gd name="T1" fmla="*/ 0 h 8"/>
                  <a:gd name="T2" fmla="*/ 16 w 16"/>
                  <a:gd name="T3" fmla="*/ 0 h 8"/>
                  <a:gd name="T4" fmla="*/ 8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0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0"/>
                    </a:moveTo>
                    <a:lnTo>
                      <a:pt x="16" y="0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6" name="Freeform 941"/>
              <p:cNvSpPr>
                <a:spLocks/>
              </p:cNvSpPr>
              <p:nvPr/>
            </p:nvSpPr>
            <p:spPr bwMode="auto">
              <a:xfrm>
                <a:off x="3592" y="2520"/>
                <a:ext cx="24" cy="8"/>
              </a:xfrm>
              <a:custGeom>
                <a:avLst/>
                <a:gdLst>
                  <a:gd name="T0" fmla="*/ 8 w 24"/>
                  <a:gd name="T1" fmla="*/ 0 h 8"/>
                  <a:gd name="T2" fmla="*/ 24 w 24"/>
                  <a:gd name="T3" fmla="*/ 0 h 8"/>
                  <a:gd name="T4" fmla="*/ 16 w 24"/>
                  <a:gd name="T5" fmla="*/ 8 h 8"/>
                  <a:gd name="T6" fmla="*/ 0 w 24"/>
                  <a:gd name="T7" fmla="*/ 0 h 8"/>
                  <a:gd name="T8" fmla="*/ 8 w 24"/>
                  <a:gd name="T9" fmla="*/ 0 h 8"/>
                  <a:gd name="T10" fmla="*/ 8 w 24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8"/>
                  <a:gd name="T20" fmla="*/ 24 w 2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8">
                    <a:moveTo>
                      <a:pt x="8" y="0"/>
                    </a:moveTo>
                    <a:lnTo>
                      <a:pt x="24" y="0"/>
                    </a:lnTo>
                    <a:lnTo>
                      <a:pt x="16" y="8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7" name="Freeform 942"/>
              <p:cNvSpPr>
                <a:spLocks/>
              </p:cNvSpPr>
              <p:nvPr/>
            </p:nvSpPr>
            <p:spPr bwMode="auto">
              <a:xfrm>
                <a:off x="3592" y="2520"/>
                <a:ext cx="24" cy="8"/>
              </a:xfrm>
              <a:custGeom>
                <a:avLst/>
                <a:gdLst>
                  <a:gd name="T0" fmla="*/ 0 w 24"/>
                  <a:gd name="T1" fmla="*/ 0 h 8"/>
                  <a:gd name="T2" fmla="*/ 16 w 24"/>
                  <a:gd name="T3" fmla="*/ 0 h 8"/>
                  <a:gd name="T4" fmla="*/ 24 w 24"/>
                  <a:gd name="T5" fmla="*/ 8 h 8"/>
                  <a:gd name="T6" fmla="*/ 8 w 24"/>
                  <a:gd name="T7" fmla="*/ 8 h 8"/>
                  <a:gd name="T8" fmla="*/ 0 w 24"/>
                  <a:gd name="T9" fmla="*/ 8 h 8"/>
                  <a:gd name="T10" fmla="*/ 0 w 24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8"/>
                  <a:gd name="T20" fmla="*/ 24 w 2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8">
                    <a:moveTo>
                      <a:pt x="0" y="0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8" name="Freeform 943"/>
              <p:cNvSpPr>
                <a:spLocks/>
              </p:cNvSpPr>
              <p:nvPr/>
            </p:nvSpPr>
            <p:spPr bwMode="auto">
              <a:xfrm>
                <a:off x="3600" y="2528"/>
                <a:ext cx="16" cy="8"/>
              </a:xfrm>
              <a:custGeom>
                <a:avLst/>
                <a:gdLst>
                  <a:gd name="T0" fmla="*/ 0 w 16"/>
                  <a:gd name="T1" fmla="*/ 0 h 8"/>
                  <a:gd name="T2" fmla="*/ 8 w 16"/>
                  <a:gd name="T3" fmla="*/ 0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8 h 8"/>
                  <a:gd name="T10" fmla="*/ 0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9" name="Freeform 944"/>
              <p:cNvSpPr>
                <a:spLocks/>
              </p:cNvSpPr>
              <p:nvPr/>
            </p:nvSpPr>
            <p:spPr bwMode="auto">
              <a:xfrm>
                <a:off x="3600" y="2536"/>
                <a:ext cx="16" cy="8"/>
              </a:xfrm>
              <a:custGeom>
                <a:avLst/>
                <a:gdLst>
                  <a:gd name="T0" fmla="*/ 0 w 16"/>
                  <a:gd name="T1" fmla="*/ 0 h 8"/>
                  <a:gd name="T2" fmla="*/ 16 w 16"/>
                  <a:gd name="T3" fmla="*/ 0 h 8"/>
                  <a:gd name="T4" fmla="*/ 16 w 16"/>
                  <a:gd name="T5" fmla="*/ 0 h 8"/>
                  <a:gd name="T6" fmla="*/ 0 w 16"/>
                  <a:gd name="T7" fmla="*/ 8 h 8"/>
                  <a:gd name="T8" fmla="*/ 0 w 16"/>
                  <a:gd name="T9" fmla="*/ 0 h 8"/>
                  <a:gd name="T10" fmla="*/ 0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0"/>
                    </a:moveTo>
                    <a:lnTo>
                      <a:pt x="16" y="0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0" name="Freeform 945"/>
              <p:cNvSpPr>
                <a:spLocks/>
              </p:cNvSpPr>
              <p:nvPr/>
            </p:nvSpPr>
            <p:spPr bwMode="auto">
              <a:xfrm>
                <a:off x="3600" y="2536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16 w 16"/>
                  <a:gd name="T3" fmla="*/ 0 h 16"/>
                  <a:gd name="T4" fmla="*/ 16 w 16"/>
                  <a:gd name="T5" fmla="*/ 0 h 16"/>
                  <a:gd name="T6" fmla="*/ 8 w 16"/>
                  <a:gd name="T7" fmla="*/ 16 h 16"/>
                  <a:gd name="T8" fmla="*/ 0 w 16"/>
                  <a:gd name="T9" fmla="*/ 8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16" y="0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1" name="Freeform 946"/>
              <p:cNvSpPr>
                <a:spLocks/>
              </p:cNvSpPr>
              <p:nvPr/>
            </p:nvSpPr>
            <p:spPr bwMode="auto">
              <a:xfrm>
                <a:off x="3608" y="2536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8 w 16"/>
                  <a:gd name="T3" fmla="*/ 0 h 16"/>
                  <a:gd name="T4" fmla="*/ 16 w 16"/>
                  <a:gd name="T5" fmla="*/ 8 h 16"/>
                  <a:gd name="T6" fmla="*/ 8 w 16"/>
                  <a:gd name="T7" fmla="*/ 16 h 16"/>
                  <a:gd name="T8" fmla="*/ 0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2" name="Freeform 947"/>
              <p:cNvSpPr>
                <a:spLocks/>
              </p:cNvSpPr>
              <p:nvPr/>
            </p:nvSpPr>
            <p:spPr bwMode="auto">
              <a:xfrm>
                <a:off x="3616" y="2536"/>
                <a:ext cx="8" cy="24"/>
              </a:xfrm>
              <a:custGeom>
                <a:avLst/>
                <a:gdLst>
                  <a:gd name="T0" fmla="*/ 0 w 8"/>
                  <a:gd name="T1" fmla="*/ 16 h 24"/>
                  <a:gd name="T2" fmla="*/ 0 w 8"/>
                  <a:gd name="T3" fmla="*/ 0 h 24"/>
                  <a:gd name="T4" fmla="*/ 8 w 8"/>
                  <a:gd name="T5" fmla="*/ 8 h 24"/>
                  <a:gd name="T6" fmla="*/ 8 w 8"/>
                  <a:gd name="T7" fmla="*/ 24 h 24"/>
                  <a:gd name="T8" fmla="*/ 0 w 8"/>
                  <a:gd name="T9" fmla="*/ 16 h 24"/>
                  <a:gd name="T10" fmla="*/ 0 w 8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24"/>
                  <a:gd name="T20" fmla="*/ 8 w 8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24">
                    <a:moveTo>
                      <a:pt x="0" y="16"/>
                    </a:moveTo>
                    <a:lnTo>
                      <a:pt x="0" y="0"/>
                    </a:lnTo>
                    <a:lnTo>
                      <a:pt x="8" y="8"/>
                    </a:lnTo>
                    <a:lnTo>
                      <a:pt x="8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3" name="Freeform 948"/>
              <p:cNvSpPr>
                <a:spLocks/>
              </p:cNvSpPr>
              <p:nvPr/>
            </p:nvSpPr>
            <p:spPr bwMode="auto">
              <a:xfrm>
                <a:off x="3624" y="2544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4" name="Freeform 949"/>
              <p:cNvSpPr>
                <a:spLocks/>
              </p:cNvSpPr>
              <p:nvPr/>
            </p:nvSpPr>
            <p:spPr bwMode="auto">
              <a:xfrm>
                <a:off x="3632" y="2544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5" name="Freeform 950"/>
              <p:cNvSpPr>
                <a:spLocks/>
              </p:cNvSpPr>
              <p:nvPr/>
            </p:nvSpPr>
            <p:spPr bwMode="auto">
              <a:xfrm>
                <a:off x="3640" y="2544"/>
                <a:ext cx="1" cy="16"/>
              </a:xfrm>
              <a:custGeom>
                <a:avLst/>
                <a:gdLst>
                  <a:gd name="T0" fmla="*/ 0 w 1"/>
                  <a:gd name="T1" fmla="*/ 16 h 16"/>
                  <a:gd name="T2" fmla="*/ 0 w 1"/>
                  <a:gd name="T3" fmla="*/ 0 h 16"/>
                  <a:gd name="T4" fmla="*/ 0 w 1"/>
                  <a:gd name="T5" fmla="*/ 0 h 16"/>
                  <a:gd name="T6" fmla="*/ 0 w 1"/>
                  <a:gd name="T7" fmla="*/ 16 h 16"/>
                  <a:gd name="T8" fmla="*/ 0 w 1"/>
                  <a:gd name="T9" fmla="*/ 16 h 16"/>
                  <a:gd name="T10" fmla="*/ 0 w 1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6"/>
                  <a:gd name="T20" fmla="*/ 1 w 1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6">
                    <a:moveTo>
                      <a:pt x="0" y="16"/>
                    </a:moveTo>
                    <a:lnTo>
                      <a:pt x="0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6" name="Freeform 951"/>
              <p:cNvSpPr>
                <a:spLocks/>
              </p:cNvSpPr>
              <p:nvPr/>
            </p:nvSpPr>
            <p:spPr bwMode="auto">
              <a:xfrm>
                <a:off x="3640" y="2544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0 h 16"/>
                  <a:gd name="T4" fmla="*/ 16 w 16"/>
                  <a:gd name="T5" fmla="*/ 0 h 16"/>
                  <a:gd name="T6" fmla="*/ 16 w 16"/>
                  <a:gd name="T7" fmla="*/ 16 h 16"/>
                  <a:gd name="T8" fmla="*/ 0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7" name="Freeform 952"/>
              <p:cNvSpPr>
                <a:spLocks/>
              </p:cNvSpPr>
              <p:nvPr/>
            </p:nvSpPr>
            <p:spPr bwMode="auto">
              <a:xfrm>
                <a:off x="3656" y="2544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0 h 16"/>
                  <a:gd name="T4" fmla="*/ 16 w 16"/>
                  <a:gd name="T5" fmla="*/ 0 h 16"/>
                  <a:gd name="T6" fmla="*/ 16 w 16"/>
                  <a:gd name="T7" fmla="*/ 16 h 16"/>
                  <a:gd name="T8" fmla="*/ 0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8" name="Freeform 953"/>
              <p:cNvSpPr>
                <a:spLocks/>
              </p:cNvSpPr>
              <p:nvPr/>
            </p:nvSpPr>
            <p:spPr bwMode="auto">
              <a:xfrm>
                <a:off x="3672" y="2544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9" name="Freeform 954"/>
              <p:cNvSpPr>
                <a:spLocks/>
              </p:cNvSpPr>
              <p:nvPr/>
            </p:nvSpPr>
            <p:spPr bwMode="auto">
              <a:xfrm>
                <a:off x="3672" y="2544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0 w 16"/>
                  <a:gd name="T3" fmla="*/ 0 h 16"/>
                  <a:gd name="T4" fmla="*/ 16 w 16"/>
                  <a:gd name="T5" fmla="*/ 0 h 16"/>
                  <a:gd name="T6" fmla="*/ 16 w 16"/>
                  <a:gd name="T7" fmla="*/ 16 h 16"/>
                  <a:gd name="T8" fmla="*/ 8 w 16"/>
                  <a:gd name="T9" fmla="*/ 16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0" name="Freeform 955"/>
              <p:cNvSpPr>
                <a:spLocks/>
              </p:cNvSpPr>
              <p:nvPr/>
            </p:nvSpPr>
            <p:spPr bwMode="auto">
              <a:xfrm>
                <a:off x="3680" y="2536"/>
                <a:ext cx="24" cy="24"/>
              </a:xfrm>
              <a:custGeom>
                <a:avLst/>
                <a:gdLst>
                  <a:gd name="T0" fmla="*/ 8 w 24"/>
                  <a:gd name="T1" fmla="*/ 24 h 24"/>
                  <a:gd name="T2" fmla="*/ 0 w 24"/>
                  <a:gd name="T3" fmla="*/ 8 h 24"/>
                  <a:gd name="T4" fmla="*/ 16 w 24"/>
                  <a:gd name="T5" fmla="*/ 0 h 24"/>
                  <a:gd name="T6" fmla="*/ 24 w 24"/>
                  <a:gd name="T7" fmla="*/ 16 h 24"/>
                  <a:gd name="T8" fmla="*/ 8 w 24"/>
                  <a:gd name="T9" fmla="*/ 24 h 24"/>
                  <a:gd name="T10" fmla="*/ 8 w 24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8" y="24"/>
                    </a:moveTo>
                    <a:lnTo>
                      <a:pt x="0" y="8"/>
                    </a:lnTo>
                    <a:lnTo>
                      <a:pt x="16" y="0"/>
                    </a:lnTo>
                    <a:lnTo>
                      <a:pt x="24" y="16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1" name="Freeform 956"/>
              <p:cNvSpPr>
                <a:spLocks/>
              </p:cNvSpPr>
              <p:nvPr/>
            </p:nvSpPr>
            <p:spPr bwMode="auto">
              <a:xfrm>
                <a:off x="3696" y="2536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0 w 16"/>
                  <a:gd name="T3" fmla="*/ 0 h 16"/>
                  <a:gd name="T4" fmla="*/ 16 w 16"/>
                  <a:gd name="T5" fmla="*/ 0 h 16"/>
                  <a:gd name="T6" fmla="*/ 16 w 16"/>
                  <a:gd name="T7" fmla="*/ 8 h 16"/>
                  <a:gd name="T8" fmla="*/ 8 w 16"/>
                  <a:gd name="T9" fmla="*/ 16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2" name="Freeform 957"/>
              <p:cNvSpPr>
                <a:spLocks/>
              </p:cNvSpPr>
              <p:nvPr/>
            </p:nvSpPr>
            <p:spPr bwMode="auto">
              <a:xfrm>
                <a:off x="3712" y="2528"/>
                <a:ext cx="8" cy="16"/>
              </a:xfrm>
              <a:custGeom>
                <a:avLst/>
                <a:gdLst>
                  <a:gd name="T0" fmla="*/ 0 w 8"/>
                  <a:gd name="T1" fmla="*/ 8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8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3" name="Freeform 958"/>
              <p:cNvSpPr>
                <a:spLocks/>
              </p:cNvSpPr>
              <p:nvPr/>
            </p:nvSpPr>
            <p:spPr bwMode="auto">
              <a:xfrm>
                <a:off x="3720" y="2528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0 h 16"/>
                  <a:gd name="T4" fmla="*/ 0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4" name="Freeform 959"/>
              <p:cNvSpPr>
                <a:spLocks/>
              </p:cNvSpPr>
              <p:nvPr/>
            </p:nvSpPr>
            <p:spPr bwMode="auto">
              <a:xfrm>
                <a:off x="3720" y="2520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0 w 16"/>
                  <a:gd name="T3" fmla="*/ 8 h 24"/>
                  <a:gd name="T4" fmla="*/ 8 w 16"/>
                  <a:gd name="T5" fmla="*/ 0 h 24"/>
                  <a:gd name="T6" fmla="*/ 16 w 16"/>
                  <a:gd name="T7" fmla="*/ 16 h 24"/>
                  <a:gd name="T8" fmla="*/ 8 w 16"/>
                  <a:gd name="T9" fmla="*/ 16 h 24"/>
                  <a:gd name="T10" fmla="*/ 8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24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16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5" name="Freeform 960"/>
              <p:cNvSpPr>
                <a:spLocks/>
              </p:cNvSpPr>
              <p:nvPr/>
            </p:nvSpPr>
            <p:spPr bwMode="auto">
              <a:xfrm>
                <a:off x="3728" y="2520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0 w 16"/>
                  <a:gd name="T3" fmla="*/ 0 h 16"/>
                  <a:gd name="T4" fmla="*/ 8 w 16"/>
                  <a:gd name="T5" fmla="*/ 0 h 16"/>
                  <a:gd name="T6" fmla="*/ 16 w 16"/>
                  <a:gd name="T7" fmla="*/ 8 h 16"/>
                  <a:gd name="T8" fmla="*/ 8 w 16"/>
                  <a:gd name="T9" fmla="*/ 16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6" name="Freeform 961"/>
              <p:cNvSpPr>
                <a:spLocks/>
              </p:cNvSpPr>
              <p:nvPr/>
            </p:nvSpPr>
            <p:spPr bwMode="auto">
              <a:xfrm>
                <a:off x="3736" y="2512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0 w 16"/>
                  <a:gd name="T3" fmla="*/ 8 h 16"/>
                  <a:gd name="T4" fmla="*/ 8 w 16"/>
                  <a:gd name="T5" fmla="*/ 0 h 16"/>
                  <a:gd name="T6" fmla="*/ 16 w 16"/>
                  <a:gd name="T7" fmla="*/ 8 h 16"/>
                  <a:gd name="T8" fmla="*/ 8 w 16"/>
                  <a:gd name="T9" fmla="*/ 16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7" name="Freeform 962"/>
              <p:cNvSpPr>
                <a:spLocks/>
              </p:cNvSpPr>
              <p:nvPr/>
            </p:nvSpPr>
            <p:spPr bwMode="auto">
              <a:xfrm>
                <a:off x="3744" y="2504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0 w 16"/>
                  <a:gd name="T3" fmla="*/ 8 h 16"/>
                  <a:gd name="T4" fmla="*/ 8 w 16"/>
                  <a:gd name="T5" fmla="*/ 0 h 16"/>
                  <a:gd name="T6" fmla="*/ 16 w 16"/>
                  <a:gd name="T7" fmla="*/ 16 h 16"/>
                  <a:gd name="T8" fmla="*/ 8 w 16"/>
                  <a:gd name="T9" fmla="*/ 16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8" name="Freeform 963"/>
              <p:cNvSpPr>
                <a:spLocks/>
              </p:cNvSpPr>
              <p:nvPr/>
            </p:nvSpPr>
            <p:spPr bwMode="auto">
              <a:xfrm>
                <a:off x="3752" y="2496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0 w 16"/>
                  <a:gd name="T3" fmla="*/ 8 h 24"/>
                  <a:gd name="T4" fmla="*/ 0 w 16"/>
                  <a:gd name="T5" fmla="*/ 0 h 24"/>
                  <a:gd name="T6" fmla="*/ 16 w 16"/>
                  <a:gd name="T7" fmla="*/ 16 h 24"/>
                  <a:gd name="T8" fmla="*/ 8 w 16"/>
                  <a:gd name="T9" fmla="*/ 16 h 24"/>
                  <a:gd name="T10" fmla="*/ 8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24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16"/>
                    </a:lnTo>
                    <a:lnTo>
                      <a:pt x="8" y="16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9" name="Freeform 964"/>
              <p:cNvSpPr>
                <a:spLocks/>
              </p:cNvSpPr>
              <p:nvPr/>
            </p:nvSpPr>
            <p:spPr bwMode="auto">
              <a:xfrm>
                <a:off x="3752" y="2496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0 w 16"/>
                  <a:gd name="T3" fmla="*/ 0 h 16"/>
                  <a:gd name="T4" fmla="*/ 8 w 16"/>
                  <a:gd name="T5" fmla="*/ 0 h 16"/>
                  <a:gd name="T6" fmla="*/ 16 w 16"/>
                  <a:gd name="T7" fmla="*/ 0 h 16"/>
                  <a:gd name="T8" fmla="*/ 16 w 16"/>
                  <a:gd name="T9" fmla="*/ 8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0" name="Freeform 965"/>
              <p:cNvSpPr>
                <a:spLocks/>
              </p:cNvSpPr>
              <p:nvPr/>
            </p:nvSpPr>
            <p:spPr bwMode="auto">
              <a:xfrm>
                <a:off x="3760" y="2480"/>
                <a:ext cx="16" cy="24"/>
              </a:xfrm>
              <a:custGeom>
                <a:avLst/>
                <a:gdLst>
                  <a:gd name="T0" fmla="*/ 0 w 16"/>
                  <a:gd name="T1" fmla="*/ 16 h 24"/>
                  <a:gd name="T2" fmla="*/ 0 w 16"/>
                  <a:gd name="T3" fmla="*/ 8 h 24"/>
                  <a:gd name="T4" fmla="*/ 0 w 16"/>
                  <a:gd name="T5" fmla="*/ 0 h 24"/>
                  <a:gd name="T6" fmla="*/ 16 w 16"/>
                  <a:gd name="T7" fmla="*/ 8 h 24"/>
                  <a:gd name="T8" fmla="*/ 8 w 16"/>
                  <a:gd name="T9" fmla="*/ 24 h 24"/>
                  <a:gd name="T10" fmla="*/ 0 w 16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16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8"/>
                    </a:lnTo>
                    <a:lnTo>
                      <a:pt x="8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1" name="Freeform 966"/>
              <p:cNvSpPr>
                <a:spLocks/>
              </p:cNvSpPr>
              <p:nvPr/>
            </p:nvSpPr>
            <p:spPr bwMode="auto">
              <a:xfrm>
                <a:off x="3760" y="2472"/>
                <a:ext cx="24" cy="16"/>
              </a:xfrm>
              <a:custGeom>
                <a:avLst/>
                <a:gdLst>
                  <a:gd name="T0" fmla="*/ 16 w 24"/>
                  <a:gd name="T1" fmla="*/ 16 h 16"/>
                  <a:gd name="T2" fmla="*/ 0 w 24"/>
                  <a:gd name="T3" fmla="*/ 8 h 16"/>
                  <a:gd name="T4" fmla="*/ 8 w 24"/>
                  <a:gd name="T5" fmla="*/ 0 h 16"/>
                  <a:gd name="T6" fmla="*/ 24 w 24"/>
                  <a:gd name="T7" fmla="*/ 8 h 16"/>
                  <a:gd name="T8" fmla="*/ 16 w 24"/>
                  <a:gd name="T9" fmla="*/ 16 h 16"/>
                  <a:gd name="T10" fmla="*/ 16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16" y="16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2" name="Freeform 967"/>
              <p:cNvSpPr>
                <a:spLocks/>
              </p:cNvSpPr>
              <p:nvPr/>
            </p:nvSpPr>
            <p:spPr bwMode="auto">
              <a:xfrm>
                <a:off x="3768" y="2464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0 w 16"/>
                  <a:gd name="T3" fmla="*/ 8 h 16"/>
                  <a:gd name="T4" fmla="*/ 0 w 16"/>
                  <a:gd name="T5" fmla="*/ 0 h 16"/>
                  <a:gd name="T6" fmla="*/ 16 w 16"/>
                  <a:gd name="T7" fmla="*/ 8 h 16"/>
                  <a:gd name="T8" fmla="*/ 16 w 16"/>
                  <a:gd name="T9" fmla="*/ 16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8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3" name="Freeform 968"/>
              <p:cNvSpPr>
                <a:spLocks/>
              </p:cNvSpPr>
              <p:nvPr/>
            </p:nvSpPr>
            <p:spPr bwMode="auto">
              <a:xfrm>
                <a:off x="3768" y="2456"/>
                <a:ext cx="24" cy="16"/>
              </a:xfrm>
              <a:custGeom>
                <a:avLst/>
                <a:gdLst>
                  <a:gd name="T0" fmla="*/ 16 w 24"/>
                  <a:gd name="T1" fmla="*/ 16 h 16"/>
                  <a:gd name="T2" fmla="*/ 0 w 24"/>
                  <a:gd name="T3" fmla="*/ 16 h 16"/>
                  <a:gd name="T4" fmla="*/ 8 w 24"/>
                  <a:gd name="T5" fmla="*/ 0 h 16"/>
                  <a:gd name="T6" fmla="*/ 24 w 24"/>
                  <a:gd name="T7" fmla="*/ 8 h 16"/>
                  <a:gd name="T8" fmla="*/ 16 w 24"/>
                  <a:gd name="T9" fmla="*/ 16 h 16"/>
                  <a:gd name="T10" fmla="*/ 16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16" y="16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4" name="Freeform 969"/>
              <p:cNvSpPr>
                <a:spLocks/>
              </p:cNvSpPr>
              <p:nvPr/>
            </p:nvSpPr>
            <p:spPr bwMode="auto">
              <a:xfrm>
                <a:off x="3776" y="2448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0 w 16"/>
                  <a:gd name="T3" fmla="*/ 16 h 16"/>
                  <a:gd name="T4" fmla="*/ 0 w 16"/>
                  <a:gd name="T5" fmla="*/ 0 h 16"/>
                  <a:gd name="T6" fmla="*/ 16 w 16"/>
                  <a:gd name="T7" fmla="*/ 8 h 16"/>
                  <a:gd name="T8" fmla="*/ 16 w 16"/>
                  <a:gd name="T9" fmla="*/ 16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6" y="8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5" name="Freeform 970"/>
              <p:cNvSpPr>
                <a:spLocks/>
              </p:cNvSpPr>
              <p:nvPr/>
            </p:nvSpPr>
            <p:spPr bwMode="auto">
              <a:xfrm>
                <a:off x="3776" y="2432"/>
                <a:ext cx="24" cy="24"/>
              </a:xfrm>
              <a:custGeom>
                <a:avLst/>
                <a:gdLst>
                  <a:gd name="T0" fmla="*/ 16 w 24"/>
                  <a:gd name="T1" fmla="*/ 24 h 24"/>
                  <a:gd name="T2" fmla="*/ 0 w 24"/>
                  <a:gd name="T3" fmla="*/ 16 h 24"/>
                  <a:gd name="T4" fmla="*/ 8 w 24"/>
                  <a:gd name="T5" fmla="*/ 0 h 24"/>
                  <a:gd name="T6" fmla="*/ 24 w 24"/>
                  <a:gd name="T7" fmla="*/ 8 h 24"/>
                  <a:gd name="T8" fmla="*/ 16 w 24"/>
                  <a:gd name="T9" fmla="*/ 16 h 24"/>
                  <a:gd name="T10" fmla="*/ 16 w 24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24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16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6" name="Freeform 971"/>
              <p:cNvSpPr>
                <a:spLocks/>
              </p:cNvSpPr>
              <p:nvPr/>
            </p:nvSpPr>
            <p:spPr bwMode="auto">
              <a:xfrm>
                <a:off x="3784" y="2416"/>
                <a:ext cx="16" cy="24"/>
              </a:xfrm>
              <a:custGeom>
                <a:avLst/>
                <a:gdLst>
                  <a:gd name="T0" fmla="*/ 16 w 16"/>
                  <a:gd name="T1" fmla="*/ 24 h 24"/>
                  <a:gd name="T2" fmla="*/ 0 w 16"/>
                  <a:gd name="T3" fmla="*/ 16 h 24"/>
                  <a:gd name="T4" fmla="*/ 0 w 16"/>
                  <a:gd name="T5" fmla="*/ 0 h 24"/>
                  <a:gd name="T6" fmla="*/ 16 w 16"/>
                  <a:gd name="T7" fmla="*/ 8 h 24"/>
                  <a:gd name="T8" fmla="*/ 16 w 16"/>
                  <a:gd name="T9" fmla="*/ 16 h 24"/>
                  <a:gd name="T10" fmla="*/ 16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16" y="24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7" name="Freeform 972"/>
              <p:cNvSpPr>
                <a:spLocks/>
              </p:cNvSpPr>
              <p:nvPr/>
            </p:nvSpPr>
            <p:spPr bwMode="auto">
              <a:xfrm>
                <a:off x="3776" y="2408"/>
                <a:ext cx="24" cy="16"/>
              </a:xfrm>
              <a:custGeom>
                <a:avLst/>
                <a:gdLst>
                  <a:gd name="T0" fmla="*/ 24 w 24"/>
                  <a:gd name="T1" fmla="*/ 16 h 16"/>
                  <a:gd name="T2" fmla="*/ 8 w 24"/>
                  <a:gd name="T3" fmla="*/ 16 h 16"/>
                  <a:gd name="T4" fmla="*/ 0 w 24"/>
                  <a:gd name="T5" fmla="*/ 0 h 16"/>
                  <a:gd name="T6" fmla="*/ 16 w 24"/>
                  <a:gd name="T7" fmla="*/ 0 h 16"/>
                  <a:gd name="T8" fmla="*/ 24 w 24"/>
                  <a:gd name="T9" fmla="*/ 8 h 16"/>
                  <a:gd name="T10" fmla="*/ 24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24" y="16"/>
                    </a:moveTo>
                    <a:lnTo>
                      <a:pt x="8" y="16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24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8" name="Freeform 973"/>
              <p:cNvSpPr>
                <a:spLocks/>
              </p:cNvSpPr>
              <p:nvPr/>
            </p:nvSpPr>
            <p:spPr bwMode="auto">
              <a:xfrm>
                <a:off x="3776" y="2392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0 w 16"/>
                  <a:gd name="T3" fmla="*/ 16 h 16"/>
                  <a:gd name="T4" fmla="*/ 0 w 16"/>
                  <a:gd name="T5" fmla="*/ 0 h 16"/>
                  <a:gd name="T6" fmla="*/ 16 w 16"/>
                  <a:gd name="T7" fmla="*/ 0 h 16"/>
                  <a:gd name="T8" fmla="*/ 16 w 16"/>
                  <a:gd name="T9" fmla="*/ 16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9" name="Freeform 974"/>
              <p:cNvSpPr>
                <a:spLocks/>
              </p:cNvSpPr>
              <p:nvPr/>
            </p:nvSpPr>
            <p:spPr bwMode="auto">
              <a:xfrm>
                <a:off x="3776" y="2384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0" name="Freeform 975"/>
              <p:cNvSpPr>
                <a:spLocks/>
              </p:cNvSpPr>
              <p:nvPr/>
            </p:nvSpPr>
            <p:spPr bwMode="auto">
              <a:xfrm>
                <a:off x="3768" y="2368"/>
                <a:ext cx="24" cy="16"/>
              </a:xfrm>
              <a:custGeom>
                <a:avLst/>
                <a:gdLst>
                  <a:gd name="T0" fmla="*/ 24 w 24"/>
                  <a:gd name="T1" fmla="*/ 16 h 16"/>
                  <a:gd name="T2" fmla="*/ 8 w 24"/>
                  <a:gd name="T3" fmla="*/ 16 h 16"/>
                  <a:gd name="T4" fmla="*/ 0 w 24"/>
                  <a:gd name="T5" fmla="*/ 8 h 16"/>
                  <a:gd name="T6" fmla="*/ 16 w 24"/>
                  <a:gd name="T7" fmla="*/ 0 h 16"/>
                  <a:gd name="T8" fmla="*/ 24 w 24"/>
                  <a:gd name="T9" fmla="*/ 8 h 16"/>
                  <a:gd name="T10" fmla="*/ 24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24" y="16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24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1" name="Freeform 976"/>
              <p:cNvSpPr>
                <a:spLocks/>
              </p:cNvSpPr>
              <p:nvPr/>
            </p:nvSpPr>
            <p:spPr bwMode="auto">
              <a:xfrm>
                <a:off x="3768" y="2360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0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2" name="Freeform 977"/>
              <p:cNvSpPr>
                <a:spLocks/>
              </p:cNvSpPr>
              <p:nvPr/>
            </p:nvSpPr>
            <p:spPr bwMode="auto">
              <a:xfrm>
                <a:off x="3760" y="2352"/>
                <a:ext cx="24" cy="16"/>
              </a:xfrm>
              <a:custGeom>
                <a:avLst/>
                <a:gdLst>
                  <a:gd name="T0" fmla="*/ 8 w 24"/>
                  <a:gd name="T1" fmla="*/ 16 h 16"/>
                  <a:gd name="T2" fmla="*/ 8 w 24"/>
                  <a:gd name="T3" fmla="*/ 16 h 16"/>
                  <a:gd name="T4" fmla="*/ 0 w 24"/>
                  <a:gd name="T5" fmla="*/ 8 h 16"/>
                  <a:gd name="T6" fmla="*/ 16 w 24"/>
                  <a:gd name="T7" fmla="*/ 0 h 16"/>
                  <a:gd name="T8" fmla="*/ 24 w 24"/>
                  <a:gd name="T9" fmla="*/ 8 h 16"/>
                  <a:gd name="T10" fmla="*/ 8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3" name="Freeform 978"/>
              <p:cNvSpPr>
                <a:spLocks/>
              </p:cNvSpPr>
              <p:nvPr/>
            </p:nvSpPr>
            <p:spPr bwMode="auto">
              <a:xfrm>
                <a:off x="3752" y="2336"/>
                <a:ext cx="24" cy="24"/>
              </a:xfrm>
              <a:custGeom>
                <a:avLst/>
                <a:gdLst>
                  <a:gd name="T0" fmla="*/ 24 w 24"/>
                  <a:gd name="T1" fmla="*/ 16 h 24"/>
                  <a:gd name="T2" fmla="*/ 8 w 24"/>
                  <a:gd name="T3" fmla="*/ 24 h 24"/>
                  <a:gd name="T4" fmla="*/ 0 w 24"/>
                  <a:gd name="T5" fmla="*/ 8 h 24"/>
                  <a:gd name="T6" fmla="*/ 16 w 24"/>
                  <a:gd name="T7" fmla="*/ 0 h 24"/>
                  <a:gd name="T8" fmla="*/ 24 w 24"/>
                  <a:gd name="T9" fmla="*/ 16 h 24"/>
                  <a:gd name="T10" fmla="*/ 24 w 24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6"/>
                    </a:moveTo>
                    <a:lnTo>
                      <a:pt x="8" y="24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24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4" name="Freeform 979"/>
              <p:cNvSpPr>
                <a:spLocks/>
              </p:cNvSpPr>
              <p:nvPr/>
            </p:nvSpPr>
            <p:spPr bwMode="auto">
              <a:xfrm>
                <a:off x="3744" y="2320"/>
                <a:ext cx="24" cy="24"/>
              </a:xfrm>
              <a:custGeom>
                <a:avLst/>
                <a:gdLst>
                  <a:gd name="T0" fmla="*/ 24 w 24"/>
                  <a:gd name="T1" fmla="*/ 16 h 24"/>
                  <a:gd name="T2" fmla="*/ 8 w 24"/>
                  <a:gd name="T3" fmla="*/ 24 h 24"/>
                  <a:gd name="T4" fmla="*/ 0 w 24"/>
                  <a:gd name="T5" fmla="*/ 8 h 24"/>
                  <a:gd name="T6" fmla="*/ 16 w 24"/>
                  <a:gd name="T7" fmla="*/ 0 h 24"/>
                  <a:gd name="T8" fmla="*/ 24 w 24"/>
                  <a:gd name="T9" fmla="*/ 16 h 24"/>
                  <a:gd name="T10" fmla="*/ 24 w 24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6"/>
                    </a:moveTo>
                    <a:lnTo>
                      <a:pt x="8" y="24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24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5" name="Freeform 980"/>
              <p:cNvSpPr>
                <a:spLocks/>
              </p:cNvSpPr>
              <p:nvPr/>
            </p:nvSpPr>
            <p:spPr bwMode="auto">
              <a:xfrm>
                <a:off x="3736" y="2312"/>
                <a:ext cx="24" cy="16"/>
              </a:xfrm>
              <a:custGeom>
                <a:avLst/>
                <a:gdLst>
                  <a:gd name="T0" fmla="*/ 24 w 24"/>
                  <a:gd name="T1" fmla="*/ 8 h 16"/>
                  <a:gd name="T2" fmla="*/ 8 w 24"/>
                  <a:gd name="T3" fmla="*/ 16 h 16"/>
                  <a:gd name="T4" fmla="*/ 0 w 24"/>
                  <a:gd name="T5" fmla="*/ 8 h 16"/>
                  <a:gd name="T6" fmla="*/ 16 w 24"/>
                  <a:gd name="T7" fmla="*/ 0 h 16"/>
                  <a:gd name="T8" fmla="*/ 24 w 24"/>
                  <a:gd name="T9" fmla="*/ 8 h 16"/>
                  <a:gd name="T10" fmla="*/ 24 w 24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24" y="8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6" name="Freeform 981"/>
              <p:cNvSpPr>
                <a:spLocks/>
              </p:cNvSpPr>
              <p:nvPr/>
            </p:nvSpPr>
            <p:spPr bwMode="auto">
              <a:xfrm>
                <a:off x="3728" y="2296"/>
                <a:ext cx="24" cy="24"/>
              </a:xfrm>
              <a:custGeom>
                <a:avLst/>
                <a:gdLst>
                  <a:gd name="T0" fmla="*/ 24 w 24"/>
                  <a:gd name="T1" fmla="*/ 16 h 24"/>
                  <a:gd name="T2" fmla="*/ 8 w 24"/>
                  <a:gd name="T3" fmla="*/ 24 h 24"/>
                  <a:gd name="T4" fmla="*/ 0 w 24"/>
                  <a:gd name="T5" fmla="*/ 16 h 24"/>
                  <a:gd name="T6" fmla="*/ 16 w 24"/>
                  <a:gd name="T7" fmla="*/ 0 h 24"/>
                  <a:gd name="T8" fmla="*/ 24 w 24"/>
                  <a:gd name="T9" fmla="*/ 16 h 24"/>
                  <a:gd name="T10" fmla="*/ 24 w 24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6"/>
                    </a:moveTo>
                    <a:lnTo>
                      <a:pt x="8" y="24"/>
                    </a:lnTo>
                    <a:lnTo>
                      <a:pt x="0" y="16"/>
                    </a:lnTo>
                    <a:lnTo>
                      <a:pt x="16" y="0"/>
                    </a:lnTo>
                    <a:lnTo>
                      <a:pt x="24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7" name="Freeform 982"/>
              <p:cNvSpPr>
                <a:spLocks/>
              </p:cNvSpPr>
              <p:nvPr/>
            </p:nvSpPr>
            <p:spPr bwMode="auto">
              <a:xfrm>
                <a:off x="3720" y="2288"/>
                <a:ext cx="24" cy="24"/>
              </a:xfrm>
              <a:custGeom>
                <a:avLst/>
                <a:gdLst>
                  <a:gd name="T0" fmla="*/ 24 w 24"/>
                  <a:gd name="T1" fmla="*/ 8 h 24"/>
                  <a:gd name="T2" fmla="*/ 8 w 24"/>
                  <a:gd name="T3" fmla="*/ 24 h 24"/>
                  <a:gd name="T4" fmla="*/ 0 w 24"/>
                  <a:gd name="T5" fmla="*/ 8 h 24"/>
                  <a:gd name="T6" fmla="*/ 8 w 24"/>
                  <a:gd name="T7" fmla="*/ 0 h 24"/>
                  <a:gd name="T8" fmla="*/ 24 w 24"/>
                  <a:gd name="T9" fmla="*/ 8 h 24"/>
                  <a:gd name="T10" fmla="*/ 24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8"/>
                    </a:moveTo>
                    <a:lnTo>
                      <a:pt x="8" y="24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8" name="Freeform 983"/>
              <p:cNvSpPr>
                <a:spLocks/>
              </p:cNvSpPr>
              <p:nvPr/>
            </p:nvSpPr>
            <p:spPr bwMode="auto">
              <a:xfrm>
                <a:off x="3704" y="2272"/>
                <a:ext cx="24" cy="32"/>
              </a:xfrm>
              <a:custGeom>
                <a:avLst/>
                <a:gdLst>
                  <a:gd name="T0" fmla="*/ 24 w 24"/>
                  <a:gd name="T1" fmla="*/ 16 h 32"/>
                  <a:gd name="T2" fmla="*/ 16 w 24"/>
                  <a:gd name="T3" fmla="*/ 32 h 32"/>
                  <a:gd name="T4" fmla="*/ 0 w 24"/>
                  <a:gd name="T5" fmla="*/ 16 h 32"/>
                  <a:gd name="T6" fmla="*/ 8 w 24"/>
                  <a:gd name="T7" fmla="*/ 0 h 32"/>
                  <a:gd name="T8" fmla="*/ 24 w 24"/>
                  <a:gd name="T9" fmla="*/ 16 h 32"/>
                  <a:gd name="T10" fmla="*/ 24 w 24"/>
                  <a:gd name="T11" fmla="*/ 16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32"/>
                  <a:gd name="T20" fmla="*/ 24 w 24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32">
                    <a:moveTo>
                      <a:pt x="24" y="16"/>
                    </a:moveTo>
                    <a:lnTo>
                      <a:pt x="16" y="32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24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9" name="Freeform 984"/>
              <p:cNvSpPr>
                <a:spLocks/>
              </p:cNvSpPr>
              <p:nvPr/>
            </p:nvSpPr>
            <p:spPr bwMode="auto">
              <a:xfrm>
                <a:off x="3688" y="2264"/>
                <a:ext cx="24" cy="24"/>
              </a:xfrm>
              <a:custGeom>
                <a:avLst/>
                <a:gdLst>
                  <a:gd name="T0" fmla="*/ 24 w 24"/>
                  <a:gd name="T1" fmla="*/ 8 h 24"/>
                  <a:gd name="T2" fmla="*/ 16 w 24"/>
                  <a:gd name="T3" fmla="*/ 24 h 24"/>
                  <a:gd name="T4" fmla="*/ 0 w 24"/>
                  <a:gd name="T5" fmla="*/ 16 h 24"/>
                  <a:gd name="T6" fmla="*/ 8 w 24"/>
                  <a:gd name="T7" fmla="*/ 0 h 24"/>
                  <a:gd name="T8" fmla="*/ 24 w 24"/>
                  <a:gd name="T9" fmla="*/ 8 h 24"/>
                  <a:gd name="T10" fmla="*/ 24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8"/>
                    </a:moveTo>
                    <a:lnTo>
                      <a:pt x="16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0" name="Freeform 985"/>
              <p:cNvSpPr>
                <a:spLocks/>
              </p:cNvSpPr>
              <p:nvPr/>
            </p:nvSpPr>
            <p:spPr bwMode="auto">
              <a:xfrm>
                <a:off x="3672" y="2264"/>
                <a:ext cx="24" cy="16"/>
              </a:xfrm>
              <a:custGeom>
                <a:avLst/>
                <a:gdLst>
                  <a:gd name="T0" fmla="*/ 24 w 24"/>
                  <a:gd name="T1" fmla="*/ 0 h 16"/>
                  <a:gd name="T2" fmla="*/ 16 w 24"/>
                  <a:gd name="T3" fmla="*/ 16 h 16"/>
                  <a:gd name="T4" fmla="*/ 0 w 24"/>
                  <a:gd name="T5" fmla="*/ 16 h 16"/>
                  <a:gd name="T6" fmla="*/ 8 w 24"/>
                  <a:gd name="T7" fmla="*/ 0 h 16"/>
                  <a:gd name="T8" fmla="*/ 24 w 24"/>
                  <a:gd name="T9" fmla="*/ 0 h 16"/>
                  <a:gd name="T10" fmla="*/ 24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24" y="0"/>
                    </a:moveTo>
                    <a:lnTo>
                      <a:pt x="16" y="16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1" name="Freeform 986"/>
              <p:cNvSpPr>
                <a:spLocks/>
              </p:cNvSpPr>
              <p:nvPr/>
            </p:nvSpPr>
            <p:spPr bwMode="auto">
              <a:xfrm>
                <a:off x="3664" y="2264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16 w 16"/>
                  <a:gd name="T3" fmla="*/ 16 h 16"/>
                  <a:gd name="T4" fmla="*/ 0 w 16"/>
                  <a:gd name="T5" fmla="*/ 16 h 16"/>
                  <a:gd name="T6" fmla="*/ 0 w 16"/>
                  <a:gd name="T7" fmla="*/ 0 h 16"/>
                  <a:gd name="T8" fmla="*/ 16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16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2" name="Freeform 987"/>
              <p:cNvSpPr>
                <a:spLocks/>
              </p:cNvSpPr>
              <p:nvPr/>
            </p:nvSpPr>
            <p:spPr bwMode="auto">
              <a:xfrm>
                <a:off x="3648" y="2264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16 w 16"/>
                  <a:gd name="T3" fmla="*/ 16 h 16"/>
                  <a:gd name="T4" fmla="*/ 8 w 16"/>
                  <a:gd name="T5" fmla="*/ 16 h 16"/>
                  <a:gd name="T6" fmla="*/ 0 w 16"/>
                  <a:gd name="T7" fmla="*/ 8 h 16"/>
                  <a:gd name="T8" fmla="*/ 16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16" y="16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3" name="Freeform 988"/>
              <p:cNvSpPr>
                <a:spLocks/>
              </p:cNvSpPr>
              <p:nvPr/>
            </p:nvSpPr>
            <p:spPr bwMode="auto">
              <a:xfrm>
                <a:off x="3640" y="2272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16 w 16"/>
                  <a:gd name="T3" fmla="*/ 8 h 16"/>
                  <a:gd name="T4" fmla="*/ 0 w 16"/>
                  <a:gd name="T5" fmla="*/ 16 h 16"/>
                  <a:gd name="T6" fmla="*/ 0 w 16"/>
                  <a:gd name="T7" fmla="*/ 0 h 16"/>
                  <a:gd name="T8" fmla="*/ 8 w 16"/>
                  <a:gd name="T9" fmla="*/ 0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16" y="8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4" name="Freeform 989"/>
              <p:cNvSpPr>
                <a:spLocks/>
              </p:cNvSpPr>
              <p:nvPr/>
            </p:nvSpPr>
            <p:spPr bwMode="auto">
              <a:xfrm>
                <a:off x="3624" y="2272"/>
                <a:ext cx="16" cy="24"/>
              </a:xfrm>
              <a:custGeom>
                <a:avLst/>
                <a:gdLst>
                  <a:gd name="T0" fmla="*/ 16 w 16"/>
                  <a:gd name="T1" fmla="*/ 0 h 24"/>
                  <a:gd name="T2" fmla="*/ 16 w 16"/>
                  <a:gd name="T3" fmla="*/ 16 h 24"/>
                  <a:gd name="T4" fmla="*/ 8 w 16"/>
                  <a:gd name="T5" fmla="*/ 24 h 24"/>
                  <a:gd name="T6" fmla="*/ 0 w 16"/>
                  <a:gd name="T7" fmla="*/ 8 h 24"/>
                  <a:gd name="T8" fmla="*/ 8 w 16"/>
                  <a:gd name="T9" fmla="*/ 0 h 24"/>
                  <a:gd name="T10" fmla="*/ 16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16" y="0"/>
                    </a:moveTo>
                    <a:lnTo>
                      <a:pt x="16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5" name="Freeform 990"/>
              <p:cNvSpPr>
                <a:spLocks/>
              </p:cNvSpPr>
              <p:nvPr/>
            </p:nvSpPr>
            <p:spPr bwMode="auto">
              <a:xfrm>
                <a:off x="3608" y="2280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24 w 24"/>
                  <a:gd name="T3" fmla="*/ 16 h 24"/>
                  <a:gd name="T4" fmla="*/ 8 w 24"/>
                  <a:gd name="T5" fmla="*/ 24 h 24"/>
                  <a:gd name="T6" fmla="*/ 0 w 24"/>
                  <a:gd name="T7" fmla="*/ 8 h 24"/>
                  <a:gd name="T8" fmla="*/ 16 w 24"/>
                  <a:gd name="T9" fmla="*/ 0 h 24"/>
                  <a:gd name="T10" fmla="*/ 16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0"/>
                    </a:moveTo>
                    <a:lnTo>
                      <a:pt x="24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6" name="Freeform 991"/>
              <p:cNvSpPr>
                <a:spLocks/>
              </p:cNvSpPr>
              <p:nvPr/>
            </p:nvSpPr>
            <p:spPr bwMode="auto">
              <a:xfrm>
                <a:off x="3592" y="2288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24 w 24"/>
                  <a:gd name="T3" fmla="*/ 16 h 24"/>
                  <a:gd name="T4" fmla="*/ 8 w 24"/>
                  <a:gd name="T5" fmla="*/ 24 h 24"/>
                  <a:gd name="T6" fmla="*/ 0 w 24"/>
                  <a:gd name="T7" fmla="*/ 16 h 24"/>
                  <a:gd name="T8" fmla="*/ 16 w 24"/>
                  <a:gd name="T9" fmla="*/ 8 h 24"/>
                  <a:gd name="T10" fmla="*/ 16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0"/>
                    </a:moveTo>
                    <a:lnTo>
                      <a:pt x="24" y="16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16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7" name="Freeform 992"/>
              <p:cNvSpPr>
                <a:spLocks/>
              </p:cNvSpPr>
              <p:nvPr/>
            </p:nvSpPr>
            <p:spPr bwMode="auto">
              <a:xfrm>
                <a:off x="3584" y="2304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16 w 16"/>
                  <a:gd name="T3" fmla="*/ 8 h 16"/>
                  <a:gd name="T4" fmla="*/ 8 w 16"/>
                  <a:gd name="T5" fmla="*/ 16 h 16"/>
                  <a:gd name="T6" fmla="*/ 0 w 16"/>
                  <a:gd name="T7" fmla="*/ 8 h 16"/>
                  <a:gd name="T8" fmla="*/ 8 w 16"/>
                  <a:gd name="T9" fmla="*/ 0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16" y="8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8" name="Freeform 993"/>
              <p:cNvSpPr>
                <a:spLocks/>
              </p:cNvSpPr>
              <p:nvPr/>
            </p:nvSpPr>
            <p:spPr bwMode="auto">
              <a:xfrm>
                <a:off x="3568" y="2312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24 w 24"/>
                  <a:gd name="T3" fmla="*/ 8 h 24"/>
                  <a:gd name="T4" fmla="*/ 8 w 24"/>
                  <a:gd name="T5" fmla="*/ 24 h 24"/>
                  <a:gd name="T6" fmla="*/ 0 w 24"/>
                  <a:gd name="T7" fmla="*/ 8 h 24"/>
                  <a:gd name="T8" fmla="*/ 16 w 24"/>
                  <a:gd name="T9" fmla="*/ 0 h 24"/>
                  <a:gd name="T10" fmla="*/ 16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0"/>
                    </a:moveTo>
                    <a:lnTo>
                      <a:pt x="24" y="8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9" name="Freeform 994"/>
              <p:cNvSpPr>
                <a:spLocks/>
              </p:cNvSpPr>
              <p:nvPr/>
            </p:nvSpPr>
            <p:spPr bwMode="auto">
              <a:xfrm>
                <a:off x="3560" y="2320"/>
                <a:ext cx="16" cy="24"/>
              </a:xfrm>
              <a:custGeom>
                <a:avLst/>
                <a:gdLst>
                  <a:gd name="T0" fmla="*/ 8 w 16"/>
                  <a:gd name="T1" fmla="*/ 0 h 24"/>
                  <a:gd name="T2" fmla="*/ 16 w 16"/>
                  <a:gd name="T3" fmla="*/ 16 h 24"/>
                  <a:gd name="T4" fmla="*/ 8 w 16"/>
                  <a:gd name="T5" fmla="*/ 24 h 24"/>
                  <a:gd name="T6" fmla="*/ 0 w 16"/>
                  <a:gd name="T7" fmla="*/ 8 h 24"/>
                  <a:gd name="T8" fmla="*/ 8 w 16"/>
                  <a:gd name="T9" fmla="*/ 0 h 24"/>
                  <a:gd name="T10" fmla="*/ 8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0"/>
                    </a:moveTo>
                    <a:lnTo>
                      <a:pt x="16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0" name="Freeform 995"/>
              <p:cNvSpPr>
                <a:spLocks/>
              </p:cNvSpPr>
              <p:nvPr/>
            </p:nvSpPr>
            <p:spPr bwMode="auto">
              <a:xfrm>
                <a:off x="3544" y="2328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24 w 24"/>
                  <a:gd name="T3" fmla="*/ 16 h 24"/>
                  <a:gd name="T4" fmla="*/ 16 w 24"/>
                  <a:gd name="T5" fmla="*/ 24 h 24"/>
                  <a:gd name="T6" fmla="*/ 0 w 24"/>
                  <a:gd name="T7" fmla="*/ 8 h 24"/>
                  <a:gd name="T8" fmla="*/ 8 w 24"/>
                  <a:gd name="T9" fmla="*/ 0 h 24"/>
                  <a:gd name="T10" fmla="*/ 16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0"/>
                    </a:moveTo>
                    <a:lnTo>
                      <a:pt x="24" y="16"/>
                    </a:lnTo>
                    <a:lnTo>
                      <a:pt x="16" y="24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1" name="Freeform 996"/>
              <p:cNvSpPr>
                <a:spLocks/>
              </p:cNvSpPr>
              <p:nvPr/>
            </p:nvSpPr>
            <p:spPr bwMode="auto">
              <a:xfrm>
                <a:off x="3536" y="2336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24 w 24"/>
                  <a:gd name="T3" fmla="*/ 16 h 24"/>
                  <a:gd name="T4" fmla="*/ 16 w 24"/>
                  <a:gd name="T5" fmla="*/ 24 h 24"/>
                  <a:gd name="T6" fmla="*/ 0 w 24"/>
                  <a:gd name="T7" fmla="*/ 8 h 24"/>
                  <a:gd name="T8" fmla="*/ 8 w 24"/>
                  <a:gd name="T9" fmla="*/ 0 h 24"/>
                  <a:gd name="T10" fmla="*/ 8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8" y="0"/>
                    </a:moveTo>
                    <a:lnTo>
                      <a:pt x="24" y="16"/>
                    </a:lnTo>
                    <a:lnTo>
                      <a:pt x="16" y="24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2" name="Freeform 997"/>
              <p:cNvSpPr>
                <a:spLocks/>
              </p:cNvSpPr>
              <p:nvPr/>
            </p:nvSpPr>
            <p:spPr bwMode="auto">
              <a:xfrm>
                <a:off x="3528" y="2344"/>
                <a:ext cx="24" cy="24"/>
              </a:xfrm>
              <a:custGeom>
                <a:avLst/>
                <a:gdLst>
                  <a:gd name="T0" fmla="*/ 24 w 24"/>
                  <a:gd name="T1" fmla="*/ 16 h 24"/>
                  <a:gd name="T2" fmla="*/ 24 w 24"/>
                  <a:gd name="T3" fmla="*/ 16 h 24"/>
                  <a:gd name="T4" fmla="*/ 16 w 24"/>
                  <a:gd name="T5" fmla="*/ 24 h 24"/>
                  <a:gd name="T6" fmla="*/ 0 w 24"/>
                  <a:gd name="T7" fmla="*/ 8 h 24"/>
                  <a:gd name="T8" fmla="*/ 8 w 24"/>
                  <a:gd name="T9" fmla="*/ 0 h 24"/>
                  <a:gd name="T10" fmla="*/ 24 w 24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6"/>
                    </a:moveTo>
                    <a:lnTo>
                      <a:pt x="24" y="16"/>
                    </a:lnTo>
                    <a:lnTo>
                      <a:pt x="16" y="24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4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3" name="Freeform 998"/>
              <p:cNvSpPr>
                <a:spLocks/>
              </p:cNvSpPr>
              <p:nvPr/>
            </p:nvSpPr>
            <p:spPr bwMode="auto">
              <a:xfrm>
                <a:off x="3528" y="2352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16 w 16"/>
                  <a:gd name="T3" fmla="*/ 16 h 16"/>
                  <a:gd name="T4" fmla="*/ 8 w 16"/>
                  <a:gd name="T5" fmla="*/ 16 h 16"/>
                  <a:gd name="T6" fmla="*/ 0 w 16"/>
                  <a:gd name="T7" fmla="*/ 0 h 16"/>
                  <a:gd name="T8" fmla="*/ 0 w 16"/>
                  <a:gd name="T9" fmla="*/ 0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16" y="16"/>
                    </a:lnTo>
                    <a:lnTo>
                      <a:pt x="8" y="16"/>
                    </a:lnTo>
                    <a:lnTo>
                      <a:pt x="0" y="0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4" name="Freeform 999"/>
              <p:cNvSpPr>
                <a:spLocks/>
              </p:cNvSpPr>
              <p:nvPr/>
            </p:nvSpPr>
            <p:spPr bwMode="auto">
              <a:xfrm>
                <a:off x="3528" y="2352"/>
                <a:ext cx="8" cy="16"/>
              </a:xfrm>
              <a:custGeom>
                <a:avLst/>
                <a:gdLst>
                  <a:gd name="T0" fmla="*/ 8 w 8"/>
                  <a:gd name="T1" fmla="*/ 16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0 w 8"/>
                  <a:gd name="T9" fmla="*/ 0 h 16"/>
                  <a:gd name="T10" fmla="*/ 8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5" name="Freeform 1000"/>
              <p:cNvSpPr>
                <a:spLocks/>
              </p:cNvSpPr>
              <p:nvPr/>
            </p:nvSpPr>
            <p:spPr bwMode="auto">
              <a:xfrm>
                <a:off x="3520" y="2352"/>
                <a:ext cx="8" cy="16"/>
              </a:xfrm>
              <a:custGeom>
                <a:avLst/>
                <a:gdLst>
                  <a:gd name="T0" fmla="*/ 8 w 8"/>
                  <a:gd name="T1" fmla="*/ 16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6" name="Freeform 1001"/>
              <p:cNvSpPr>
                <a:spLocks/>
              </p:cNvSpPr>
              <p:nvPr/>
            </p:nvSpPr>
            <p:spPr bwMode="auto">
              <a:xfrm>
                <a:off x="3512" y="2360"/>
                <a:ext cx="16" cy="8"/>
              </a:xfrm>
              <a:custGeom>
                <a:avLst/>
                <a:gdLst>
                  <a:gd name="T0" fmla="*/ 8 w 16"/>
                  <a:gd name="T1" fmla="*/ 8 h 8"/>
                  <a:gd name="T2" fmla="*/ 0 w 16"/>
                  <a:gd name="T3" fmla="*/ 0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0 h 8"/>
                  <a:gd name="T10" fmla="*/ 8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8" y="8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7" name="Freeform 1002"/>
              <p:cNvSpPr>
                <a:spLocks/>
              </p:cNvSpPr>
              <p:nvPr/>
            </p:nvSpPr>
            <p:spPr bwMode="auto">
              <a:xfrm>
                <a:off x="3512" y="2360"/>
                <a:ext cx="16" cy="1"/>
              </a:xfrm>
              <a:custGeom>
                <a:avLst/>
                <a:gdLst>
                  <a:gd name="T0" fmla="*/ 16 w 16"/>
                  <a:gd name="T1" fmla="*/ 0 h 1"/>
                  <a:gd name="T2" fmla="*/ 0 w 16"/>
                  <a:gd name="T3" fmla="*/ 0 h 1"/>
                  <a:gd name="T4" fmla="*/ 0 w 16"/>
                  <a:gd name="T5" fmla="*/ 0 h 1"/>
                  <a:gd name="T6" fmla="*/ 16 w 16"/>
                  <a:gd name="T7" fmla="*/ 0 h 1"/>
                  <a:gd name="T8" fmla="*/ 16 w 16"/>
                  <a:gd name="T9" fmla="*/ 0 h 1"/>
                  <a:gd name="T10" fmla="*/ 16 w 16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"/>
                  <a:gd name="T20" fmla="*/ 16 w 16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">
                    <a:moveTo>
                      <a:pt x="16" y="0"/>
                    </a:move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8" name="Freeform 1003"/>
              <p:cNvSpPr>
                <a:spLocks/>
              </p:cNvSpPr>
              <p:nvPr/>
            </p:nvSpPr>
            <p:spPr bwMode="auto">
              <a:xfrm>
                <a:off x="3512" y="2344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0 w 16"/>
                  <a:gd name="T3" fmla="*/ 16 h 16"/>
                  <a:gd name="T4" fmla="*/ 0 w 16"/>
                  <a:gd name="T5" fmla="*/ 0 h 16"/>
                  <a:gd name="T6" fmla="*/ 16 w 16"/>
                  <a:gd name="T7" fmla="*/ 0 h 16"/>
                  <a:gd name="T8" fmla="*/ 16 w 16"/>
                  <a:gd name="T9" fmla="*/ 16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9" name="Freeform 1004"/>
              <p:cNvSpPr>
                <a:spLocks/>
              </p:cNvSpPr>
              <p:nvPr/>
            </p:nvSpPr>
            <p:spPr bwMode="auto">
              <a:xfrm>
                <a:off x="3512" y="2336"/>
                <a:ext cx="24" cy="8"/>
              </a:xfrm>
              <a:custGeom>
                <a:avLst/>
                <a:gdLst>
                  <a:gd name="T0" fmla="*/ 0 w 24"/>
                  <a:gd name="T1" fmla="*/ 8 h 8"/>
                  <a:gd name="T2" fmla="*/ 0 w 24"/>
                  <a:gd name="T3" fmla="*/ 8 h 8"/>
                  <a:gd name="T4" fmla="*/ 8 w 24"/>
                  <a:gd name="T5" fmla="*/ 0 h 8"/>
                  <a:gd name="T6" fmla="*/ 24 w 24"/>
                  <a:gd name="T7" fmla="*/ 0 h 8"/>
                  <a:gd name="T8" fmla="*/ 16 w 24"/>
                  <a:gd name="T9" fmla="*/ 8 h 8"/>
                  <a:gd name="T10" fmla="*/ 0 w 24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8"/>
                  <a:gd name="T20" fmla="*/ 24 w 2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8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24" y="0"/>
                    </a:lnTo>
                    <a:lnTo>
                      <a:pt x="16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0" name="Freeform 1005"/>
              <p:cNvSpPr>
                <a:spLocks/>
              </p:cNvSpPr>
              <p:nvPr/>
            </p:nvSpPr>
            <p:spPr bwMode="auto">
              <a:xfrm>
                <a:off x="3520" y="2320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16 h 16"/>
                  <a:gd name="T4" fmla="*/ 0 w 16"/>
                  <a:gd name="T5" fmla="*/ 0 h 16"/>
                  <a:gd name="T6" fmla="*/ 16 w 16"/>
                  <a:gd name="T7" fmla="*/ 0 h 16"/>
                  <a:gd name="T8" fmla="*/ 16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1" name="Freeform 1006"/>
              <p:cNvSpPr>
                <a:spLocks/>
              </p:cNvSpPr>
              <p:nvPr/>
            </p:nvSpPr>
            <p:spPr bwMode="auto">
              <a:xfrm>
                <a:off x="3520" y="2304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8 h 16"/>
                  <a:gd name="T4" fmla="*/ 0 w 16"/>
                  <a:gd name="T5" fmla="*/ 0 h 16"/>
                  <a:gd name="T6" fmla="*/ 16 w 16"/>
                  <a:gd name="T7" fmla="*/ 0 h 16"/>
                  <a:gd name="T8" fmla="*/ 16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2" name="Freeform 1007"/>
              <p:cNvSpPr>
                <a:spLocks/>
              </p:cNvSpPr>
              <p:nvPr/>
            </p:nvSpPr>
            <p:spPr bwMode="auto">
              <a:xfrm>
                <a:off x="3520" y="2288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0 w 16"/>
                  <a:gd name="T3" fmla="*/ 16 h 16"/>
                  <a:gd name="T4" fmla="*/ 0 w 16"/>
                  <a:gd name="T5" fmla="*/ 0 h 16"/>
                  <a:gd name="T6" fmla="*/ 16 w 16"/>
                  <a:gd name="T7" fmla="*/ 8 h 16"/>
                  <a:gd name="T8" fmla="*/ 16 w 16"/>
                  <a:gd name="T9" fmla="*/ 16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6" y="8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3" name="Freeform 1008"/>
              <p:cNvSpPr>
                <a:spLocks/>
              </p:cNvSpPr>
              <p:nvPr/>
            </p:nvSpPr>
            <p:spPr bwMode="auto">
              <a:xfrm>
                <a:off x="3520" y="2288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0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0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4" name="Freeform 1009"/>
              <p:cNvSpPr>
                <a:spLocks/>
              </p:cNvSpPr>
              <p:nvPr/>
            </p:nvSpPr>
            <p:spPr bwMode="auto">
              <a:xfrm>
                <a:off x="3520" y="2280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5" name="Freeform 1010"/>
              <p:cNvSpPr>
                <a:spLocks/>
              </p:cNvSpPr>
              <p:nvPr/>
            </p:nvSpPr>
            <p:spPr bwMode="auto">
              <a:xfrm>
                <a:off x="3520" y="2272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6" name="Freeform 1011"/>
              <p:cNvSpPr>
                <a:spLocks/>
              </p:cNvSpPr>
              <p:nvPr/>
            </p:nvSpPr>
            <p:spPr bwMode="auto">
              <a:xfrm>
                <a:off x="3520" y="2264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7" name="Freeform 1012"/>
              <p:cNvSpPr>
                <a:spLocks/>
              </p:cNvSpPr>
              <p:nvPr/>
            </p:nvSpPr>
            <p:spPr bwMode="auto">
              <a:xfrm>
                <a:off x="3520" y="2256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8" name="Freeform 1013"/>
              <p:cNvSpPr>
                <a:spLocks/>
              </p:cNvSpPr>
              <p:nvPr/>
            </p:nvSpPr>
            <p:spPr bwMode="auto">
              <a:xfrm>
                <a:off x="3520" y="2248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9" name="Freeform 1014"/>
              <p:cNvSpPr>
                <a:spLocks/>
              </p:cNvSpPr>
              <p:nvPr/>
            </p:nvSpPr>
            <p:spPr bwMode="auto">
              <a:xfrm>
                <a:off x="3520" y="2248"/>
                <a:ext cx="16" cy="1"/>
              </a:xfrm>
              <a:custGeom>
                <a:avLst/>
                <a:gdLst>
                  <a:gd name="T0" fmla="*/ 16 w 16"/>
                  <a:gd name="T1" fmla="*/ 0 h 1"/>
                  <a:gd name="T2" fmla="*/ 0 w 16"/>
                  <a:gd name="T3" fmla="*/ 0 h 1"/>
                  <a:gd name="T4" fmla="*/ 0 w 16"/>
                  <a:gd name="T5" fmla="*/ 0 h 1"/>
                  <a:gd name="T6" fmla="*/ 16 w 16"/>
                  <a:gd name="T7" fmla="*/ 0 h 1"/>
                  <a:gd name="T8" fmla="*/ 16 w 16"/>
                  <a:gd name="T9" fmla="*/ 0 h 1"/>
                  <a:gd name="T10" fmla="*/ 16 w 16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"/>
                  <a:gd name="T20" fmla="*/ 16 w 16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">
                    <a:moveTo>
                      <a:pt x="16" y="0"/>
                    </a:move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0" name="Freeform 1015"/>
              <p:cNvSpPr>
                <a:spLocks/>
              </p:cNvSpPr>
              <p:nvPr/>
            </p:nvSpPr>
            <p:spPr bwMode="auto">
              <a:xfrm>
                <a:off x="3520" y="2240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1" name="Freeform 1016"/>
              <p:cNvSpPr>
                <a:spLocks/>
              </p:cNvSpPr>
              <p:nvPr/>
            </p:nvSpPr>
            <p:spPr bwMode="auto">
              <a:xfrm>
                <a:off x="3520" y="2232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2" name="Freeform 1018"/>
              <p:cNvSpPr>
                <a:spLocks/>
              </p:cNvSpPr>
              <p:nvPr/>
            </p:nvSpPr>
            <p:spPr bwMode="auto">
              <a:xfrm>
                <a:off x="3520" y="2232"/>
                <a:ext cx="16" cy="1"/>
              </a:xfrm>
              <a:custGeom>
                <a:avLst/>
                <a:gdLst>
                  <a:gd name="T0" fmla="*/ 0 w 16"/>
                  <a:gd name="T1" fmla="*/ 0 h 1"/>
                  <a:gd name="T2" fmla="*/ 0 w 16"/>
                  <a:gd name="T3" fmla="*/ 0 h 1"/>
                  <a:gd name="T4" fmla="*/ 0 w 16"/>
                  <a:gd name="T5" fmla="*/ 0 h 1"/>
                  <a:gd name="T6" fmla="*/ 16 w 16"/>
                  <a:gd name="T7" fmla="*/ 0 h 1"/>
                  <a:gd name="T8" fmla="*/ 16 w 16"/>
                  <a:gd name="T9" fmla="*/ 0 h 1"/>
                  <a:gd name="T10" fmla="*/ 0 w 16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"/>
                  <a:gd name="T20" fmla="*/ 16 w 16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3" name="Freeform 1019"/>
              <p:cNvSpPr>
                <a:spLocks/>
              </p:cNvSpPr>
              <p:nvPr/>
            </p:nvSpPr>
            <p:spPr bwMode="auto">
              <a:xfrm>
                <a:off x="3520" y="2224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4" name="Freeform 1020"/>
              <p:cNvSpPr>
                <a:spLocks/>
              </p:cNvSpPr>
              <p:nvPr/>
            </p:nvSpPr>
            <p:spPr bwMode="auto">
              <a:xfrm>
                <a:off x="3520" y="2216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8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5" name="Freeform 1021"/>
              <p:cNvSpPr>
                <a:spLocks/>
              </p:cNvSpPr>
              <p:nvPr/>
            </p:nvSpPr>
            <p:spPr bwMode="auto">
              <a:xfrm>
                <a:off x="3520" y="2208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0 w 16"/>
                  <a:gd name="T3" fmla="*/ 16 h 16"/>
                  <a:gd name="T4" fmla="*/ 0 w 16"/>
                  <a:gd name="T5" fmla="*/ 8 h 16"/>
                  <a:gd name="T6" fmla="*/ 8 w 16"/>
                  <a:gd name="T7" fmla="*/ 0 h 16"/>
                  <a:gd name="T8" fmla="*/ 16 w 16"/>
                  <a:gd name="T9" fmla="*/ 8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6" name="Freeform 1022"/>
              <p:cNvSpPr>
                <a:spLocks/>
              </p:cNvSpPr>
              <p:nvPr/>
            </p:nvSpPr>
            <p:spPr bwMode="auto">
              <a:xfrm>
                <a:off x="3512" y="2200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8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7" name="Freeform 1023"/>
              <p:cNvSpPr>
                <a:spLocks/>
              </p:cNvSpPr>
              <p:nvPr/>
            </p:nvSpPr>
            <p:spPr bwMode="auto">
              <a:xfrm>
                <a:off x="3512" y="2200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0 w 16"/>
                  <a:gd name="T3" fmla="*/ 16 h 16"/>
                  <a:gd name="T4" fmla="*/ 0 w 16"/>
                  <a:gd name="T5" fmla="*/ 8 h 16"/>
                  <a:gd name="T6" fmla="*/ 8 w 16"/>
                  <a:gd name="T7" fmla="*/ 0 h 16"/>
                  <a:gd name="T8" fmla="*/ 16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8" name="Freeform 0"/>
              <p:cNvSpPr>
                <a:spLocks/>
              </p:cNvSpPr>
              <p:nvPr/>
            </p:nvSpPr>
            <p:spPr bwMode="auto">
              <a:xfrm>
                <a:off x="3504" y="2192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8 w 16"/>
                  <a:gd name="T3" fmla="*/ 16 h 16"/>
                  <a:gd name="T4" fmla="*/ 0 w 16"/>
                  <a:gd name="T5" fmla="*/ 16 h 16"/>
                  <a:gd name="T6" fmla="*/ 8 w 16"/>
                  <a:gd name="T7" fmla="*/ 0 h 16"/>
                  <a:gd name="T8" fmla="*/ 16 w 16"/>
                  <a:gd name="T9" fmla="*/ 0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9" name="Freeform 1"/>
              <p:cNvSpPr>
                <a:spLocks/>
              </p:cNvSpPr>
              <p:nvPr/>
            </p:nvSpPr>
            <p:spPr bwMode="auto">
              <a:xfrm>
                <a:off x="3504" y="2192"/>
                <a:ext cx="8" cy="16"/>
              </a:xfrm>
              <a:custGeom>
                <a:avLst/>
                <a:gdLst>
                  <a:gd name="T0" fmla="*/ 8 w 8"/>
                  <a:gd name="T1" fmla="*/ 0 h 16"/>
                  <a:gd name="T2" fmla="*/ 8 w 8"/>
                  <a:gd name="T3" fmla="*/ 16 h 16"/>
                  <a:gd name="T4" fmla="*/ 0 w 8"/>
                  <a:gd name="T5" fmla="*/ 16 h 16"/>
                  <a:gd name="T6" fmla="*/ 8 w 8"/>
                  <a:gd name="T7" fmla="*/ 0 h 16"/>
                  <a:gd name="T8" fmla="*/ 8 w 8"/>
                  <a:gd name="T9" fmla="*/ 0 h 16"/>
                  <a:gd name="T10" fmla="*/ 8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0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0" name="Freeform 2"/>
              <p:cNvSpPr>
                <a:spLocks/>
              </p:cNvSpPr>
              <p:nvPr/>
            </p:nvSpPr>
            <p:spPr bwMode="auto">
              <a:xfrm>
                <a:off x="3504" y="2192"/>
                <a:ext cx="8" cy="16"/>
              </a:xfrm>
              <a:custGeom>
                <a:avLst/>
                <a:gdLst>
                  <a:gd name="T0" fmla="*/ 8 w 8"/>
                  <a:gd name="T1" fmla="*/ 0 h 16"/>
                  <a:gd name="T2" fmla="*/ 0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0 w 8"/>
                  <a:gd name="T9" fmla="*/ 0 h 16"/>
                  <a:gd name="T10" fmla="*/ 8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0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1" name="Freeform 3"/>
              <p:cNvSpPr>
                <a:spLocks/>
              </p:cNvSpPr>
              <p:nvPr/>
            </p:nvSpPr>
            <p:spPr bwMode="auto">
              <a:xfrm>
                <a:off x="3496" y="2192"/>
                <a:ext cx="8" cy="16"/>
              </a:xfrm>
              <a:custGeom>
                <a:avLst/>
                <a:gdLst>
                  <a:gd name="T0" fmla="*/ 8 w 8"/>
                  <a:gd name="T1" fmla="*/ 0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0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2" name="Freeform 4"/>
              <p:cNvSpPr>
                <a:spLocks/>
              </p:cNvSpPr>
              <p:nvPr/>
            </p:nvSpPr>
            <p:spPr bwMode="auto">
              <a:xfrm>
                <a:off x="3488" y="2192"/>
                <a:ext cx="8" cy="16"/>
              </a:xfrm>
              <a:custGeom>
                <a:avLst/>
                <a:gdLst>
                  <a:gd name="T0" fmla="*/ 8 w 8"/>
                  <a:gd name="T1" fmla="*/ 0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0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3" name="Freeform 5"/>
              <p:cNvSpPr>
                <a:spLocks/>
              </p:cNvSpPr>
              <p:nvPr/>
            </p:nvSpPr>
            <p:spPr bwMode="auto">
              <a:xfrm>
                <a:off x="3480" y="2192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16 w 16"/>
                  <a:gd name="T3" fmla="*/ 16 h 16"/>
                  <a:gd name="T4" fmla="*/ 8 w 16"/>
                  <a:gd name="T5" fmla="*/ 16 h 16"/>
                  <a:gd name="T6" fmla="*/ 0 w 16"/>
                  <a:gd name="T7" fmla="*/ 0 h 16"/>
                  <a:gd name="T8" fmla="*/ 8 w 16"/>
                  <a:gd name="T9" fmla="*/ 0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16" y="16"/>
                    </a:lnTo>
                    <a:lnTo>
                      <a:pt x="8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4" name="Freeform 6"/>
              <p:cNvSpPr>
                <a:spLocks/>
              </p:cNvSpPr>
              <p:nvPr/>
            </p:nvSpPr>
            <p:spPr bwMode="auto">
              <a:xfrm>
                <a:off x="3472" y="2192"/>
                <a:ext cx="16" cy="24"/>
              </a:xfrm>
              <a:custGeom>
                <a:avLst/>
                <a:gdLst>
                  <a:gd name="T0" fmla="*/ 8 w 16"/>
                  <a:gd name="T1" fmla="*/ 0 h 24"/>
                  <a:gd name="T2" fmla="*/ 16 w 16"/>
                  <a:gd name="T3" fmla="*/ 16 h 24"/>
                  <a:gd name="T4" fmla="*/ 8 w 16"/>
                  <a:gd name="T5" fmla="*/ 24 h 24"/>
                  <a:gd name="T6" fmla="*/ 0 w 16"/>
                  <a:gd name="T7" fmla="*/ 8 h 24"/>
                  <a:gd name="T8" fmla="*/ 8 w 16"/>
                  <a:gd name="T9" fmla="*/ 0 h 24"/>
                  <a:gd name="T10" fmla="*/ 8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0"/>
                    </a:moveTo>
                    <a:lnTo>
                      <a:pt x="16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5" name="Freeform 7"/>
              <p:cNvSpPr>
                <a:spLocks/>
              </p:cNvSpPr>
              <p:nvPr/>
            </p:nvSpPr>
            <p:spPr bwMode="auto">
              <a:xfrm>
                <a:off x="3464" y="2200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16 w 16"/>
                  <a:gd name="T3" fmla="*/ 16 h 16"/>
                  <a:gd name="T4" fmla="*/ 8 w 16"/>
                  <a:gd name="T5" fmla="*/ 16 h 16"/>
                  <a:gd name="T6" fmla="*/ 0 w 16"/>
                  <a:gd name="T7" fmla="*/ 8 h 16"/>
                  <a:gd name="T8" fmla="*/ 8 w 16"/>
                  <a:gd name="T9" fmla="*/ 0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16" y="16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6" name="Freeform 8"/>
              <p:cNvSpPr>
                <a:spLocks/>
              </p:cNvSpPr>
              <p:nvPr/>
            </p:nvSpPr>
            <p:spPr bwMode="auto">
              <a:xfrm>
                <a:off x="3448" y="2208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24 w 24"/>
                  <a:gd name="T3" fmla="*/ 8 h 24"/>
                  <a:gd name="T4" fmla="*/ 8 w 24"/>
                  <a:gd name="T5" fmla="*/ 24 h 24"/>
                  <a:gd name="T6" fmla="*/ 0 w 24"/>
                  <a:gd name="T7" fmla="*/ 8 h 24"/>
                  <a:gd name="T8" fmla="*/ 16 w 24"/>
                  <a:gd name="T9" fmla="*/ 0 h 24"/>
                  <a:gd name="T10" fmla="*/ 16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0"/>
                    </a:moveTo>
                    <a:lnTo>
                      <a:pt x="24" y="8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7" name="Freeform 9"/>
              <p:cNvSpPr>
                <a:spLocks/>
              </p:cNvSpPr>
              <p:nvPr/>
            </p:nvSpPr>
            <p:spPr bwMode="auto">
              <a:xfrm>
                <a:off x="3440" y="2216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16 w 16"/>
                  <a:gd name="T3" fmla="*/ 16 h 16"/>
                  <a:gd name="T4" fmla="*/ 8 w 16"/>
                  <a:gd name="T5" fmla="*/ 16 h 16"/>
                  <a:gd name="T6" fmla="*/ 0 w 16"/>
                  <a:gd name="T7" fmla="*/ 8 h 16"/>
                  <a:gd name="T8" fmla="*/ 8 w 16"/>
                  <a:gd name="T9" fmla="*/ 0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16" y="16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8" name="Freeform 10"/>
              <p:cNvSpPr>
                <a:spLocks/>
              </p:cNvSpPr>
              <p:nvPr/>
            </p:nvSpPr>
            <p:spPr bwMode="auto">
              <a:xfrm>
                <a:off x="3432" y="2224"/>
                <a:ext cx="16" cy="24"/>
              </a:xfrm>
              <a:custGeom>
                <a:avLst/>
                <a:gdLst>
                  <a:gd name="T0" fmla="*/ 8 w 16"/>
                  <a:gd name="T1" fmla="*/ 0 h 24"/>
                  <a:gd name="T2" fmla="*/ 16 w 16"/>
                  <a:gd name="T3" fmla="*/ 8 h 24"/>
                  <a:gd name="T4" fmla="*/ 8 w 16"/>
                  <a:gd name="T5" fmla="*/ 24 h 24"/>
                  <a:gd name="T6" fmla="*/ 0 w 16"/>
                  <a:gd name="T7" fmla="*/ 8 h 24"/>
                  <a:gd name="T8" fmla="*/ 8 w 16"/>
                  <a:gd name="T9" fmla="*/ 0 h 24"/>
                  <a:gd name="T10" fmla="*/ 8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0"/>
                    </a:moveTo>
                    <a:lnTo>
                      <a:pt x="16" y="8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9" name="Freeform 11"/>
              <p:cNvSpPr>
                <a:spLocks/>
              </p:cNvSpPr>
              <p:nvPr/>
            </p:nvSpPr>
            <p:spPr bwMode="auto">
              <a:xfrm>
                <a:off x="3416" y="2232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24 w 24"/>
                  <a:gd name="T3" fmla="*/ 16 h 24"/>
                  <a:gd name="T4" fmla="*/ 16 w 24"/>
                  <a:gd name="T5" fmla="*/ 24 h 24"/>
                  <a:gd name="T6" fmla="*/ 0 w 24"/>
                  <a:gd name="T7" fmla="*/ 16 h 24"/>
                  <a:gd name="T8" fmla="*/ 16 w 24"/>
                  <a:gd name="T9" fmla="*/ 0 h 24"/>
                  <a:gd name="T10" fmla="*/ 16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0"/>
                    </a:moveTo>
                    <a:lnTo>
                      <a:pt x="24" y="16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0" name="Freeform 12"/>
              <p:cNvSpPr>
                <a:spLocks/>
              </p:cNvSpPr>
              <p:nvPr/>
            </p:nvSpPr>
            <p:spPr bwMode="auto">
              <a:xfrm>
                <a:off x="3408" y="2248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24 w 24"/>
                  <a:gd name="T3" fmla="*/ 8 h 24"/>
                  <a:gd name="T4" fmla="*/ 8 w 24"/>
                  <a:gd name="T5" fmla="*/ 24 h 24"/>
                  <a:gd name="T6" fmla="*/ 0 w 24"/>
                  <a:gd name="T7" fmla="*/ 16 h 24"/>
                  <a:gd name="T8" fmla="*/ 8 w 24"/>
                  <a:gd name="T9" fmla="*/ 0 h 24"/>
                  <a:gd name="T10" fmla="*/ 8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8" y="0"/>
                    </a:moveTo>
                    <a:lnTo>
                      <a:pt x="24" y="8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1" name="Freeform 13"/>
              <p:cNvSpPr>
                <a:spLocks/>
              </p:cNvSpPr>
              <p:nvPr/>
            </p:nvSpPr>
            <p:spPr bwMode="auto">
              <a:xfrm>
                <a:off x="3392" y="2264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24 w 24"/>
                  <a:gd name="T3" fmla="*/ 8 h 24"/>
                  <a:gd name="T4" fmla="*/ 16 w 24"/>
                  <a:gd name="T5" fmla="*/ 24 h 24"/>
                  <a:gd name="T6" fmla="*/ 0 w 24"/>
                  <a:gd name="T7" fmla="*/ 16 h 24"/>
                  <a:gd name="T8" fmla="*/ 16 w 24"/>
                  <a:gd name="T9" fmla="*/ 0 h 24"/>
                  <a:gd name="T10" fmla="*/ 16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0"/>
                    </a:moveTo>
                    <a:lnTo>
                      <a:pt x="24" y="8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2" name="Freeform 14"/>
              <p:cNvSpPr>
                <a:spLocks/>
              </p:cNvSpPr>
              <p:nvPr/>
            </p:nvSpPr>
            <p:spPr bwMode="auto">
              <a:xfrm>
                <a:off x="3384" y="2280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24 w 24"/>
                  <a:gd name="T3" fmla="*/ 8 h 24"/>
                  <a:gd name="T4" fmla="*/ 16 w 24"/>
                  <a:gd name="T5" fmla="*/ 24 h 24"/>
                  <a:gd name="T6" fmla="*/ 0 w 24"/>
                  <a:gd name="T7" fmla="*/ 16 h 24"/>
                  <a:gd name="T8" fmla="*/ 8 w 24"/>
                  <a:gd name="T9" fmla="*/ 0 h 24"/>
                  <a:gd name="T10" fmla="*/ 8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8" y="0"/>
                    </a:moveTo>
                    <a:lnTo>
                      <a:pt x="24" y="8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3" name="Freeform 15"/>
              <p:cNvSpPr>
                <a:spLocks/>
              </p:cNvSpPr>
              <p:nvPr/>
            </p:nvSpPr>
            <p:spPr bwMode="auto">
              <a:xfrm>
                <a:off x="3384" y="2296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8 h 16"/>
                  <a:gd name="T4" fmla="*/ 8 w 16"/>
                  <a:gd name="T5" fmla="*/ 16 h 16"/>
                  <a:gd name="T6" fmla="*/ 0 w 16"/>
                  <a:gd name="T7" fmla="*/ 8 h 16"/>
                  <a:gd name="T8" fmla="*/ 0 w 16"/>
                  <a:gd name="T9" fmla="*/ 0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8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4" name="Freeform 16"/>
              <p:cNvSpPr>
                <a:spLocks/>
              </p:cNvSpPr>
              <p:nvPr/>
            </p:nvSpPr>
            <p:spPr bwMode="auto">
              <a:xfrm>
                <a:off x="3376" y="2304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8 h 16"/>
                  <a:gd name="T8" fmla="*/ 0 w 16"/>
                  <a:gd name="T9" fmla="*/ 0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5" name="Freeform 17"/>
              <p:cNvSpPr>
                <a:spLocks/>
              </p:cNvSpPr>
              <p:nvPr/>
            </p:nvSpPr>
            <p:spPr bwMode="auto">
              <a:xfrm>
                <a:off x="3368" y="2312"/>
                <a:ext cx="24" cy="16"/>
              </a:xfrm>
              <a:custGeom>
                <a:avLst/>
                <a:gdLst>
                  <a:gd name="T0" fmla="*/ 8 w 24"/>
                  <a:gd name="T1" fmla="*/ 0 h 16"/>
                  <a:gd name="T2" fmla="*/ 24 w 24"/>
                  <a:gd name="T3" fmla="*/ 8 h 16"/>
                  <a:gd name="T4" fmla="*/ 16 w 24"/>
                  <a:gd name="T5" fmla="*/ 16 h 16"/>
                  <a:gd name="T6" fmla="*/ 0 w 24"/>
                  <a:gd name="T7" fmla="*/ 8 h 16"/>
                  <a:gd name="T8" fmla="*/ 8 w 24"/>
                  <a:gd name="T9" fmla="*/ 0 h 16"/>
                  <a:gd name="T10" fmla="*/ 8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8" y="0"/>
                    </a:moveTo>
                    <a:lnTo>
                      <a:pt x="24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6" name="Freeform 18"/>
              <p:cNvSpPr>
                <a:spLocks/>
              </p:cNvSpPr>
              <p:nvPr/>
            </p:nvSpPr>
            <p:spPr bwMode="auto">
              <a:xfrm>
                <a:off x="3368" y="2320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8 h 16"/>
                  <a:gd name="T8" fmla="*/ 0 w 16"/>
                  <a:gd name="T9" fmla="*/ 0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7" name="Freeform 19"/>
              <p:cNvSpPr>
                <a:spLocks/>
              </p:cNvSpPr>
              <p:nvPr/>
            </p:nvSpPr>
            <p:spPr bwMode="auto">
              <a:xfrm>
                <a:off x="3360" y="2328"/>
                <a:ext cx="24" cy="16"/>
              </a:xfrm>
              <a:custGeom>
                <a:avLst/>
                <a:gdLst>
                  <a:gd name="T0" fmla="*/ 8 w 24"/>
                  <a:gd name="T1" fmla="*/ 0 h 16"/>
                  <a:gd name="T2" fmla="*/ 24 w 24"/>
                  <a:gd name="T3" fmla="*/ 8 h 16"/>
                  <a:gd name="T4" fmla="*/ 16 w 24"/>
                  <a:gd name="T5" fmla="*/ 16 h 16"/>
                  <a:gd name="T6" fmla="*/ 0 w 24"/>
                  <a:gd name="T7" fmla="*/ 16 h 16"/>
                  <a:gd name="T8" fmla="*/ 8 w 24"/>
                  <a:gd name="T9" fmla="*/ 0 h 16"/>
                  <a:gd name="T10" fmla="*/ 8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8" y="0"/>
                    </a:moveTo>
                    <a:lnTo>
                      <a:pt x="24" y="8"/>
                    </a:lnTo>
                    <a:lnTo>
                      <a:pt x="16" y="16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8" name="Freeform 20"/>
              <p:cNvSpPr>
                <a:spLocks/>
              </p:cNvSpPr>
              <p:nvPr/>
            </p:nvSpPr>
            <p:spPr bwMode="auto">
              <a:xfrm>
                <a:off x="3352" y="2344"/>
                <a:ext cx="24" cy="16"/>
              </a:xfrm>
              <a:custGeom>
                <a:avLst/>
                <a:gdLst>
                  <a:gd name="T0" fmla="*/ 8 w 24"/>
                  <a:gd name="T1" fmla="*/ 0 h 16"/>
                  <a:gd name="T2" fmla="*/ 24 w 24"/>
                  <a:gd name="T3" fmla="*/ 0 h 16"/>
                  <a:gd name="T4" fmla="*/ 16 w 24"/>
                  <a:gd name="T5" fmla="*/ 16 h 16"/>
                  <a:gd name="T6" fmla="*/ 0 w 24"/>
                  <a:gd name="T7" fmla="*/ 8 h 16"/>
                  <a:gd name="T8" fmla="*/ 8 w 24"/>
                  <a:gd name="T9" fmla="*/ 0 h 16"/>
                  <a:gd name="T10" fmla="*/ 8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8" y="0"/>
                    </a:moveTo>
                    <a:lnTo>
                      <a:pt x="24" y="0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9" name="Freeform 21"/>
              <p:cNvSpPr>
                <a:spLocks/>
              </p:cNvSpPr>
              <p:nvPr/>
            </p:nvSpPr>
            <p:spPr bwMode="auto">
              <a:xfrm>
                <a:off x="3344" y="2352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24 w 24"/>
                  <a:gd name="T3" fmla="*/ 8 h 24"/>
                  <a:gd name="T4" fmla="*/ 16 w 24"/>
                  <a:gd name="T5" fmla="*/ 24 h 24"/>
                  <a:gd name="T6" fmla="*/ 0 w 24"/>
                  <a:gd name="T7" fmla="*/ 16 h 24"/>
                  <a:gd name="T8" fmla="*/ 8 w 24"/>
                  <a:gd name="T9" fmla="*/ 0 h 24"/>
                  <a:gd name="T10" fmla="*/ 8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8" y="0"/>
                    </a:moveTo>
                    <a:lnTo>
                      <a:pt x="24" y="8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90" name="Freeform 22"/>
              <p:cNvSpPr>
                <a:spLocks/>
              </p:cNvSpPr>
              <p:nvPr/>
            </p:nvSpPr>
            <p:spPr bwMode="auto">
              <a:xfrm>
                <a:off x="3344" y="2368"/>
                <a:ext cx="16" cy="24"/>
              </a:xfrm>
              <a:custGeom>
                <a:avLst/>
                <a:gdLst>
                  <a:gd name="T0" fmla="*/ 0 w 16"/>
                  <a:gd name="T1" fmla="*/ 0 h 24"/>
                  <a:gd name="T2" fmla="*/ 16 w 16"/>
                  <a:gd name="T3" fmla="*/ 8 h 24"/>
                  <a:gd name="T4" fmla="*/ 8 w 16"/>
                  <a:gd name="T5" fmla="*/ 24 h 24"/>
                  <a:gd name="T6" fmla="*/ 0 w 16"/>
                  <a:gd name="T7" fmla="*/ 16 h 24"/>
                  <a:gd name="T8" fmla="*/ 0 w 16"/>
                  <a:gd name="T9" fmla="*/ 0 h 24"/>
                  <a:gd name="T10" fmla="*/ 0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0"/>
                    </a:moveTo>
                    <a:lnTo>
                      <a:pt x="16" y="8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91" name="Freeform 23"/>
              <p:cNvSpPr>
                <a:spLocks/>
              </p:cNvSpPr>
              <p:nvPr/>
            </p:nvSpPr>
            <p:spPr bwMode="auto">
              <a:xfrm>
                <a:off x="3336" y="2384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8 h 16"/>
                  <a:gd name="T8" fmla="*/ 8 w 16"/>
                  <a:gd name="T9" fmla="*/ 0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92" name="Freeform 24"/>
              <p:cNvSpPr>
                <a:spLocks/>
              </p:cNvSpPr>
              <p:nvPr/>
            </p:nvSpPr>
            <p:spPr bwMode="auto">
              <a:xfrm>
                <a:off x="3336" y="2392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8 h 16"/>
                  <a:gd name="T4" fmla="*/ 8 w 16"/>
                  <a:gd name="T5" fmla="*/ 16 h 16"/>
                  <a:gd name="T6" fmla="*/ 0 w 16"/>
                  <a:gd name="T7" fmla="*/ 16 h 16"/>
                  <a:gd name="T8" fmla="*/ 0 w 16"/>
                  <a:gd name="T9" fmla="*/ 8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8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93" name="Freeform 25"/>
              <p:cNvSpPr>
                <a:spLocks/>
              </p:cNvSpPr>
              <p:nvPr/>
            </p:nvSpPr>
            <p:spPr bwMode="auto">
              <a:xfrm>
                <a:off x="3328" y="2408"/>
                <a:ext cx="16" cy="24"/>
              </a:xfrm>
              <a:custGeom>
                <a:avLst/>
                <a:gdLst>
                  <a:gd name="T0" fmla="*/ 8 w 16"/>
                  <a:gd name="T1" fmla="*/ 0 h 24"/>
                  <a:gd name="T2" fmla="*/ 16 w 16"/>
                  <a:gd name="T3" fmla="*/ 0 h 24"/>
                  <a:gd name="T4" fmla="*/ 16 w 16"/>
                  <a:gd name="T5" fmla="*/ 24 h 24"/>
                  <a:gd name="T6" fmla="*/ 0 w 16"/>
                  <a:gd name="T7" fmla="*/ 16 h 24"/>
                  <a:gd name="T8" fmla="*/ 0 w 16"/>
                  <a:gd name="T9" fmla="*/ 0 h 24"/>
                  <a:gd name="T10" fmla="*/ 8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0"/>
                    </a:moveTo>
                    <a:lnTo>
                      <a:pt x="16" y="0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94" name="Freeform 26"/>
              <p:cNvSpPr>
                <a:spLocks/>
              </p:cNvSpPr>
              <p:nvPr/>
            </p:nvSpPr>
            <p:spPr bwMode="auto">
              <a:xfrm>
                <a:off x="3328" y="2424"/>
                <a:ext cx="16" cy="24"/>
              </a:xfrm>
              <a:custGeom>
                <a:avLst/>
                <a:gdLst>
                  <a:gd name="T0" fmla="*/ 0 w 16"/>
                  <a:gd name="T1" fmla="*/ 0 h 24"/>
                  <a:gd name="T2" fmla="*/ 16 w 16"/>
                  <a:gd name="T3" fmla="*/ 0 h 24"/>
                  <a:gd name="T4" fmla="*/ 16 w 16"/>
                  <a:gd name="T5" fmla="*/ 24 h 24"/>
                  <a:gd name="T6" fmla="*/ 0 w 16"/>
                  <a:gd name="T7" fmla="*/ 24 h 24"/>
                  <a:gd name="T8" fmla="*/ 0 w 16"/>
                  <a:gd name="T9" fmla="*/ 8 h 24"/>
                  <a:gd name="T10" fmla="*/ 0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0"/>
                    </a:moveTo>
                    <a:lnTo>
                      <a:pt x="16" y="0"/>
                    </a:lnTo>
                    <a:lnTo>
                      <a:pt x="16" y="24"/>
                    </a:lnTo>
                    <a:lnTo>
                      <a:pt x="0" y="24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95" name="Freeform 27"/>
              <p:cNvSpPr>
                <a:spLocks/>
              </p:cNvSpPr>
              <p:nvPr/>
            </p:nvSpPr>
            <p:spPr bwMode="auto">
              <a:xfrm>
                <a:off x="3328" y="2448"/>
                <a:ext cx="24" cy="24"/>
              </a:xfrm>
              <a:custGeom>
                <a:avLst/>
                <a:gdLst>
                  <a:gd name="T0" fmla="*/ 0 w 24"/>
                  <a:gd name="T1" fmla="*/ 0 h 24"/>
                  <a:gd name="T2" fmla="*/ 16 w 24"/>
                  <a:gd name="T3" fmla="*/ 0 h 24"/>
                  <a:gd name="T4" fmla="*/ 24 w 24"/>
                  <a:gd name="T5" fmla="*/ 24 h 24"/>
                  <a:gd name="T6" fmla="*/ 8 w 24"/>
                  <a:gd name="T7" fmla="*/ 24 h 24"/>
                  <a:gd name="T8" fmla="*/ 0 w 24"/>
                  <a:gd name="T9" fmla="*/ 8 h 24"/>
                  <a:gd name="T10" fmla="*/ 0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0"/>
                    </a:moveTo>
                    <a:lnTo>
                      <a:pt x="16" y="0"/>
                    </a:lnTo>
                    <a:lnTo>
                      <a:pt x="24" y="24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96" name="Freeform 28"/>
              <p:cNvSpPr>
                <a:spLocks/>
              </p:cNvSpPr>
              <p:nvPr/>
            </p:nvSpPr>
            <p:spPr bwMode="auto">
              <a:xfrm>
                <a:off x="3336" y="2464"/>
                <a:ext cx="24" cy="24"/>
              </a:xfrm>
              <a:custGeom>
                <a:avLst/>
                <a:gdLst>
                  <a:gd name="T0" fmla="*/ 0 w 24"/>
                  <a:gd name="T1" fmla="*/ 8 h 24"/>
                  <a:gd name="T2" fmla="*/ 16 w 24"/>
                  <a:gd name="T3" fmla="*/ 0 h 24"/>
                  <a:gd name="T4" fmla="*/ 24 w 24"/>
                  <a:gd name="T5" fmla="*/ 16 h 24"/>
                  <a:gd name="T6" fmla="*/ 8 w 24"/>
                  <a:gd name="T7" fmla="*/ 24 h 24"/>
                  <a:gd name="T8" fmla="*/ 0 w 24"/>
                  <a:gd name="T9" fmla="*/ 8 h 24"/>
                  <a:gd name="T10" fmla="*/ 0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8"/>
                    </a:moveTo>
                    <a:lnTo>
                      <a:pt x="16" y="0"/>
                    </a:lnTo>
                    <a:lnTo>
                      <a:pt x="24" y="16"/>
                    </a:lnTo>
                    <a:lnTo>
                      <a:pt x="8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97" name="Freeform 29"/>
              <p:cNvSpPr>
                <a:spLocks/>
              </p:cNvSpPr>
              <p:nvPr/>
            </p:nvSpPr>
            <p:spPr bwMode="auto">
              <a:xfrm>
                <a:off x="3344" y="2480"/>
                <a:ext cx="24" cy="24"/>
              </a:xfrm>
              <a:custGeom>
                <a:avLst/>
                <a:gdLst>
                  <a:gd name="T0" fmla="*/ 0 w 24"/>
                  <a:gd name="T1" fmla="*/ 8 h 24"/>
                  <a:gd name="T2" fmla="*/ 16 w 24"/>
                  <a:gd name="T3" fmla="*/ 0 h 24"/>
                  <a:gd name="T4" fmla="*/ 24 w 24"/>
                  <a:gd name="T5" fmla="*/ 16 h 24"/>
                  <a:gd name="T6" fmla="*/ 16 w 24"/>
                  <a:gd name="T7" fmla="*/ 24 h 24"/>
                  <a:gd name="T8" fmla="*/ 0 w 24"/>
                  <a:gd name="T9" fmla="*/ 16 h 24"/>
                  <a:gd name="T10" fmla="*/ 0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8"/>
                    </a:moveTo>
                    <a:lnTo>
                      <a:pt x="16" y="0"/>
                    </a:lnTo>
                    <a:lnTo>
                      <a:pt x="24" y="16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98" name="Freeform 30"/>
              <p:cNvSpPr>
                <a:spLocks/>
              </p:cNvSpPr>
              <p:nvPr/>
            </p:nvSpPr>
            <p:spPr bwMode="auto">
              <a:xfrm>
                <a:off x="3360" y="2488"/>
                <a:ext cx="16" cy="24"/>
              </a:xfrm>
              <a:custGeom>
                <a:avLst/>
                <a:gdLst>
                  <a:gd name="T0" fmla="*/ 0 w 16"/>
                  <a:gd name="T1" fmla="*/ 16 h 24"/>
                  <a:gd name="T2" fmla="*/ 8 w 16"/>
                  <a:gd name="T3" fmla="*/ 0 h 24"/>
                  <a:gd name="T4" fmla="*/ 16 w 16"/>
                  <a:gd name="T5" fmla="*/ 8 h 24"/>
                  <a:gd name="T6" fmla="*/ 8 w 16"/>
                  <a:gd name="T7" fmla="*/ 24 h 24"/>
                  <a:gd name="T8" fmla="*/ 0 w 16"/>
                  <a:gd name="T9" fmla="*/ 16 h 24"/>
                  <a:gd name="T10" fmla="*/ 0 w 16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16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8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99" name="Freeform 31"/>
              <p:cNvSpPr>
                <a:spLocks/>
              </p:cNvSpPr>
              <p:nvPr/>
            </p:nvSpPr>
            <p:spPr bwMode="auto">
              <a:xfrm>
                <a:off x="3368" y="2496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8 w 16"/>
                  <a:gd name="T3" fmla="*/ 0 h 16"/>
                  <a:gd name="T4" fmla="*/ 16 w 16"/>
                  <a:gd name="T5" fmla="*/ 0 h 16"/>
                  <a:gd name="T6" fmla="*/ 16 w 16"/>
                  <a:gd name="T7" fmla="*/ 16 h 16"/>
                  <a:gd name="T8" fmla="*/ 0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8" y="0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0" name="Freeform 32"/>
              <p:cNvSpPr>
                <a:spLocks/>
              </p:cNvSpPr>
              <p:nvPr/>
            </p:nvSpPr>
            <p:spPr bwMode="auto">
              <a:xfrm>
                <a:off x="3384" y="2496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1" name="Freeform 33"/>
              <p:cNvSpPr>
                <a:spLocks/>
              </p:cNvSpPr>
              <p:nvPr/>
            </p:nvSpPr>
            <p:spPr bwMode="auto">
              <a:xfrm>
                <a:off x="3392" y="2496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2" name="Freeform 34"/>
              <p:cNvSpPr>
                <a:spLocks/>
              </p:cNvSpPr>
              <p:nvPr/>
            </p:nvSpPr>
            <p:spPr bwMode="auto">
              <a:xfrm>
                <a:off x="3400" y="2496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3" name="Freeform 35"/>
              <p:cNvSpPr>
                <a:spLocks/>
              </p:cNvSpPr>
              <p:nvPr/>
            </p:nvSpPr>
            <p:spPr bwMode="auto">
              <a:xfrm>
                <a:off x="3408" y="2496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4" name="Freeform 36"/>
              <p:cNvSpPr>
                <a:spLocks/>
              </p:cNvSpPr>
              <p:nvPr/>
            </p:nvSpPr>
            <p:spPr bwMode="auto">
              <a:xfrm>
                <a:off x="3416" y="2496"/>
                <a:ext cx="1" cy="16"/>
              </a:xfrm>
              <a:custGeom>
                <a:avLst/>
                <a:gdLst>
                  <a:gd name="T0" fmla="*/ 0 w 1"/>
                  <a:gd name="T1" fmla="*/ 16 h 16"/>
                  <a:gd name="T2" fmla="*/ 0 w 1"/>
                  <a:gd name="T3" fmla="*/ 0 h 16"/>
                  <a:gd name="T4" fmla="*/ 0 w 1"/>
                  <a:gd name="T5" fmla="*/ 0 h 16"/>
                  <a:gd name="T6" fmla="*/ 0 w 1"/>
                  <a:gd name="T7" fmla="*/ 16 h 16"/>
                  <a:gd name="T8" fmla="*/ 0 w 1"/>
                  <a:gd name="T9" fmla="*/ 16 h 16"/>
                  <a:gd name="T10" fmla="*/ 0 w 1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6"/>
                  <a:gd name="T20" fmla="*/ 1 w 1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6">
                    <a:moveTo>
                      <a:pt x="0" y="16"/>
                    </a:moveTo>
                    <a:lnTo>
                      <a:pt x="0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5" name="Freeform 37"/>
              <p:cNvSpPr>
                <a:spLocks/>
              </p:cNvSpPr>
              <p:nvPr/>
            </p:nvSpPr>
            <p:spPr bwMode="auto">
              <a:xfrm>
                <a:off x="3416" y="2496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8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6" name="Freeform 38"/>
              <p:cNvSpPr>
                <a:spLocks/>
              </p:cNvSpPr>
              <p:nvPr/>
            </p:nvSpPr>
            <p:spPr bwMode="auto">
              <a:xfrm>
                <a:off x="3424" y="2496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0 h 16"/>
                  <a:gd name="T4" fmla="*/ 8 w 16"/>
                  <a:gd name="T5" fmla="*/ 0 h 16"/>
                  <a:gd name="T6" fmla="*/ 16 w 16"/>
                  <a:gd name="T7" fmla="*/ 16 h 16"/>
                  <a:gd name="T8" fmla="*/ 0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7" name="Freeform 39"/>
              <p:cNvSpPr>
                <a:spLocks/>
              </p:cNvSpPr>
              <p:nvPr/>
            </p:nvSpPr>
            <p:spPr bwMode="auto">
              <a:xfrm>
                <a:off x="3432" y="2496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0 w 16"/>
                  <a:gd name="T3" fmla="*/ 0 h 16"/>
                  <a:gd name="T4" fmla="*/ 8 w 16"/>
                  <a:gd name="T5" fmla="*/ 0 h 16"/>
                  <a:gd name="T6" fmla="*/ 16 w 16"/>
                  <a:gd name="T7" fmla="*/ 16 h 16"/>
                  <a:gd name="T8" fmla="*/ 8 w 16"/>
                  <a:gd name="T9" fmla="*/ 16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8" name="Freeform 40"/>
              <p:cNvSpPr>
                <a:spLocks/>
              </p:cNvSpPr>
              <p:nvPr/>
            </p:nvSpPr>
            <p:spPr bwMode="auto">
              <a:xfrm>
                <a:off x="3864" y="2576"/>
                <a:ext cx="64" cy="88"/>
              </a:xfrm>
              <a:custGeom>
                <a:avLst/>
                <a:gdLst>
                  <a:gd name="T0" fmla="*/ 32 w 64"/>
                  <a:gd name="T1" fmla="*/ 0 h 88"/>
                  <a:gd name="T2" fmla="*/ 64 w 64"/>
                  <a:gd name="T3" fmla="*/ 88 h 88"/>
                  <a:gd name="T4" fmla="*/ 0 w 64"/>
                  <a:gd name="T5" fmla="*/ 88 h 88"/>
                  <a:gd name="T6" fmla="*/ 32 w 64"/>
                  <a:gd name="T7" fmla="*/ 0 h 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88"/>
                  <a:gd name="T14" fmla="*/ 64 w 64"/>
                  <a:gd name="T15" fmla="*/ 88 h 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88">
                    <a:moveTo>
                      <a:pt x="32" y="0"/>
                    </a:moveTo>
                    <a:lnTo>
                      <a:pt x="64" y="88"/>
                    </a:lnTo>
                    <a:lnTo>
                      <a:pt x="0" y="88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9" name="Freeform 41"/>
              <p:cNvSpPr>
                <a:spLocks/>
              </p:cNvSpPr>
              <p:nvPr/>
            </p:nvSpPr>
            <p:spPr bwMode="auto">
              <a:xfrm>
                <a:off x="3896" y="2600"/>
                <a:ext cx="1" cy="432"/>
              </a:xfrm>
              <a:custGeom>
                <a:avLst/>
                <a:gdLst>
                  <a:gd name="T0" fmla="*/ 0 w 1"/>
                  <a:gd name="T1" fmla="*/ 432 h 432"/>
                  <a:gd name="T2" fmla="*/ 0 w 1"/>
                  <a:gd name="T3" fmla="*/ 408 h 432"/>
                  <a:gd name="T4" fmla="*/ 0 w 1"/>
                  <a:gd name="T5" fmla="*/ 408 h 432"/>
                  <a:gd name="T6" fmla="*/ 0 w 1"/>
                  <a:gd name="T7" fmla="*/ 408 h 432"/>
                  <a:gd name="T8" fmla="*/ 0 w 1"/>
                  <a:gd name="T9" fmla="*/ 408 h 432"/>
                  <a:gd name="T10" fmla="*/ 0 w 1"/>
                  <a:gd name="T11" fmla="*/ 384 h 432"/>
                  <a:gd name="T12" fmla="*/ 0 w 1"/>
                  <a:gd name="T13" fmla="*/ 384 h 432"/>
                  <a:gd name="T14" fmla="*/ 0 w 1"/>
                  <a:gd name="T15" fmla="*/ 360 h 432"/>
                  <a:gd name="T16" fmla="*/ 0 w 1"/>
                  <a:gd name="T17" fmla="*/ 360 h 432"/>
                  <a:gd name="T18" fmla="*/ 0 w 1"/>
                  <a:gd name="T19" fmla="*/ 360 h 432"/>
                  <a:gd name="T20" fmla="*/ 0 w 1"/>
                  <a:gd name="T21" fmla="*/ 360 h 432"/>
                  <a:gd name="T22" fmla="*/ 0 w 1"/>
                  <a:gd name="T23" fmla="*/ 328 h 432"/>
                  <a:gd name="T24" fmla="*/ 0 w 1"/>
                  <a:gd name="T25" fmla="*/ 328 h 432"/>
                  <a:gd name="T26" fmla="*/ 0 w 1"/>
                  <a:gd name="T27" fmla="*/ 296 h 432"/>
                  <a:gd name="T28" fmla="*/ 0 w 1"/>
                  <a:gd name="T29" fmla="*/ 296 h 432"/>
                  <a:gd name="T30" fmla="*/ 0 w 1"/>
                  <a:gd name="T31" fmla="*/ 296 h 432"/>
                  <a:gd name="T32" fmla="*/ 0 w 1"/>
                  <a:gd name="T33" fmla="*/ 296 h 432"/>
                  <a:gd name="T34" fmla="*/ 0 w 1"/>
                  <a:gd name="T35" fmla="*/ 272 h 432"/>
                  <a:gd name="T36" fmla="*/ 0 w 1"/>
                  <a:gd name="T37" fmla="*/ 272 h 432"/>
                  <a:gd name="T38" fmla="*/ 0 w 1"/>
                  <a:gd name="T39" fmla="*/ 256 h 432"/>
                  <a:gd name="T40" fmla="*/ 0 w 1"/>
                  <a:gd name="T41" fmla="*/ 256 h 432"/>
                  <a:gd name="T42" fmla="*/ 0 w 1"/>
                  <a:gd name="T43" fmla="*/ 232 h 432"/>
                  <a:gd name="T44" fmla="*/ 0 w 1"/>
                  <a:gd name="T45" fmla="*/ 232 h 432"/>
                  <a:gd name="T46" fmla="*/ 0 w 1"/>
                  <a:gd name="T47" fmla="*/ 216 h 432"/>
                  <a:gd name="T48" fmla="*/ 0 w 1"/>
                  <a:gd name="T49" fmla="*/ 216 h 432"/>
                  <a:gd name="T50" fmla="*/ 0 w 1"/>
                  <a:gd name="T51" fmla="*/ 216 h 432"/>
                  <a:gd name="T52" fmla="*/ 0 w 1"/>
                  <a:gd name="T53" fmla="*/ 216 h 432"/>
                  <a:gd name="T54" fmla="*/ 0 w 1"/>
                  <a:gd name="T55" fmla="*/ 176 h 432"/>
                  <a:gd name="T56" fmla="*/ 0 w 1"/>
                  <a:gd name="T57" fmla="*/ 176 h 432"/>
                  <a:gd name="T58" fmla="*/ 0 w 1"/>
                  <a:gd name="T59" fmla="*/ 128 h 432"/>
                  <a:gd name="T60" fmla="*/ 0 w 1"/>
                  <a:gd name="T61" fmla="*/ 128 h 432"/>
                  <a:gd name="T62" fmla="*/ 0 w 1"/>
                  <a:gd name="T63" fmla="*/ 128 h 432"/>
                  <a:gd name="T64" fmla="*/ 0 w 1"/>
                  <a:gd name="T65" fmla="*/ 128 h 432"/>
                  <a:gd name="T66" fmla="*/ 0 w 1"/>
                  <a:gd name="T67" fmla="*/ 80 h 432"/>
                  <a:gd name="T68" fmla="*/ 0 w 1"/>
                  <a:gd name="T69" fmla="*/ 80 h 432"/>
                  <a:gd name="T70" fmla="*/ 0 w 1"/>
                  <a:gd name="T71" fmla="*/ 40 h 432"/>
                  <a:gd name="T72" fmla="*/ 0 w 1"/>
                  <a:gd name="T73" fmla="*/ 40 h 432"/>
                  <a:gd name="T74" fmla="*/ 0 w 1"/>
                  <a:gd name="T75" fmla="*/ 40 h 432"/>
                  <a:gd name="T76" fmla="*/ 0 w 1"/>
                  <a:gd name="T77" fmla="*/ 40 h 432"/>
                  <a:gd name="T78" fmla="*/ 0 w 1"/>
                  <a:gd name="T79" fmla="*/ 8 h 432"/>
                  <a:gd name="T80" fmla="*/ 0 w 1"/>
                  <a:gd name="T81" fmla="*/ 8 h 432"/>
                  <a:gd name="T82" fmla="*/ 0 w 1"/>
                  <a:gd name="T83" fmla="*/ 0 h 43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"/>
                  <a:gd name="T127" fmla="*/ 0 h 432"/>
                  <a:gd name="T128" fmla="*/ 1 w 1"/>
                  <a:gd name="T129" fmla="*/ 432 h 43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" h="432">
                    <a:moveTo>
                      <a:pt x="0" y="432"/>
                    </a:moveTo>
                    <a:lnTo>
                      <a:pt x="0" y="408"/>
                    </a:lnTo>
                    <a:lnTo>
                      <a:pt x="0" y="384"/>
                    </a:lnTo>
                    <a:lnTo>
                      <a:pt x="0" y="360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0" y="272"/>
                    </a:lnTo>
                    <a:lnTo>
                      <a:pt x="0" y="256"/>
                    </a:lnTo>
                    <a:lnTo>
                      <a:pt x="0" y="232"/>
                    </a:lnTo>
                    <a:lnTo>
                      <a:pt x="0" y="216"/>
                    </a:lnTo>
                    <a:lnTo>
                      <a:pt x="0" y="176"/>
                    </a:lnTo>
                    <a:lnTo>
                      <a:pt x="0" y="128"/>
                    </a:lnTo>
                    <a:lnTo>
                      <a:pt x="0" y="80"/>
                    </a:lnTo>
                    <a:lnTo>
                      <a:pt x="0" y="40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0" name="Freeform 42"/>
              <p:cNvSpPr>
                <a:spLocks/>
              </p:cNvSpPr>
              <p:nvPr/>
            </p:nvSpPr>
            <p:spPr bwMode="auto">
              <a:xfrm>
                <a:off x="3704" y="2584"/>
                <a:ext cx="1" cy="456"/>
              </a:xfrm>
              <a:custGeom>
                <a:avLst/>
                <a:gdLst>
                  <a:gd name="T0" fmla="*/ 0 w 1"/>
                  <a:gd name="T1" fmla="*/ 456 h 456"/>
                  <a:gd name="T2" fmla="*/ 0 w 1"/>
                  <a:gd name="T3" fmla="*/ 448 h 456"/>
                  <a:gd name="T4" fmla="*/ 0 w 1"/>
                  <a:gd name="T5" fmla="*/ 448 h 456"/>
                  <a:gd name="T6" fmla="*/ 0 w 1"/>
                  <a:gd name="T7" fmla="*/ 448 h 456"/>
                  <a:gd name="T8" fmla="*/ 0 w 1"/>
                  <a:gd name="T9" fmla="*/ 448 h 456"/>
                  <a:gd name="T10" fmla="*/ 0 w 1"/>
                  <a:gd name="T11" fmla="*/ 432 h 456"/>
                  <a:gd name="T12" fmla="*/ 0 w 1"/>
                  <a:gd name="T13" fmla="*/ 432 h 456"/>
                  <a:gd name="T14" fmla="*/ 0 w 1"/>
                  <a:gd name="T15" fmla="*/ 408 h 456"/>
                  <a:gd name="T16" fmla="*/ 0 w 1"/>
                  <a:gd name="T17" fmla="*/ 408 h 456"/>
                  <a:gd name="T18" fmla="*/ 0 w 1"/>
                  <a:gd name="T19" fmla="*/ 408 h 456"/>
                  <a:gd name="T20" fmla="*/ 0 w 1"/>
                  <a:gd name="T21" fmla="*/ 408 h 456"/>
                  <a:gd name="T22" fmla="*/ 0 w 1"/>
                  <a:gd name="T23" fmla="*/ 392 h 456"/>
                  <a:gd name="T24" fmla="*/ 0 w 1"/>
                  <a:gd name="T25" fmla="*/ 392 h 456"/>
                  <a:gd name="T26" fmla="*/ 0 w 1"/>
                  <a:gd name="T27" fmla="*/ 368 h 456"/>
                  <a:gd name="T28" fmla="*/ 0 w 1"/>
                  <a:gd name="T29" fmla="*/ 368 h 456"/>
                  <a:gd name="T30" fmla="*/ 0 w 1"/>
                  <a:gd name="T31" fmla="*/ 368 h 456"/>
                  <a:gd name="T32" fmla="*/ 0 w 1"/>
                  <a:gd name="T33" fmla="*/ 368 h 456"/>
                  <a:gd name="T34" fmla="*/ 0 w 1"/>
                  <a:gd name="T35" fmla="*/ 336 h 456"/>
                  <a:gd name="T36" fmla="*/ 0 w 1"/>
                  <a:gd name="T37" fmla="*/ 336 h 456"/>
                  <a:gd name="T38" fmla="*/ 0 w 1"/>
                  <a:gd name="T39" fmla="*/ 304 h 456"/>
                  <a:gd name="T40" fmla="*/ 0 w 1"/>
                  <a:gd name="T41" fmla="*/ 304 h 456"/>
                  <a:gd name="T42" fmla="*/ 0 w 1"/>
                  <a:gd name="T43" fmla="*/ 304 h 456"/>
                  <a:gd name="T44" fmla="*/ 0 w 1"/>
                  <a:gd name="T45" fmla="*/ 304 h 456"/>
                  <a:gd name="T46" fmla="*/ 0 w 1"/>
                  <a:gd name="T47" fmla="*/ 264 h 456"/>
                  <a:gd name="T48" fmla="*/ 0 w 1"/>
                  <a:gd name="T49" fmla="*/ 264 h 456"/>
                  <a:gd name="T50" fmla="*/ 0 w 1"/>
                  <a:gd name="T51" fmla="*/ 216 h 456"/>
                  <a:gd name="T52" fmla="*/ 0 w 1"/>
                  <a:gd name="T53" fmla="*/ 216 h 456"/>
                  <a:gd name="T54" fmla="*/ 0 w 1"/>
                  <a:gd name="T55" fmla="*/ 216 h 456"/>
                  <a:gd name="T56" fmla="*/ 0 w 1"/>
                  <a:gd name="T57" fmla="*/ 216 h 456"/>
                  <a:gd name="T58" fmla="*/ 0 w 1"/>
                  <a:gd name="T59" fmla="*/ 168 h 456"/>
                  <a:gd name="T60" fmla="*/ 0 w 1"/>
                  <a:gd name="T61" fmla="*/ 168 h 456"/>
                  <a:gd name="T62" fmla="*/ 0 w 1"/>
                  <a:gd name="T63" fmla="*/ 128 h 456"/>
                  <a:gd name="T64" fmla="*/ 0 w 1"/>
                  <a:gd name="T65" fmla="*/ 128 h 456"/>
                  <a:gd name="T66" fmla="*/ 0 w 1"/>
                  <a:gd name="T67" fmla="*/ 128 h 456"/>
                  <a:gd name="T68" fmla="*/ 0 w 1"/>
                  <a:gd name="T69" fmla="*/ 128 h 456"/>
                  <a:gd name="T70" fmla="*/ 0 w 1"/>
                  <a:gd name="T71" fmla="*/ 88 h 456"/>
                  <a:gd name="T72" fmla="*/ 0 w 1"/>
                  <a:gd name="T73" fmla="*/ 88 h 456"/>
                  <a:gd name="T74" fmla="*/ 0 w 1"/>
                  <a:gd name="T75" fmla="*/ 56 h 456"/>
                  <a:gd name="T76" fmla="*/ 0 w 1"/>
                  <a:gd name="T77" fmla="*/ 56 h 456"/>
                  <a:gd name="T78" fmla="*/ 0 w 1"/>
                  <a:gd name="T79" fmla="*/ 56 h 456"/>
                  <a:gd name="T80" fmla="*/ 0 w 1"/>
                  <a:gd name="T81" fmla="*/ 56 h 456"/>
                  <a:gd name="T82" fmla="*/ 0 w 1"/>
                  <a:gd name="T83" fmla="*/ 24 h 456"/>
                  <a:gd name="T84" fmla="*/ 0 w 1"/>
                  <a:gd name="T85" fmla="*/ 24 h 456"/>
                  <a:gd name="T86" fmla="*/ 0 w 1"/>
                  <a:gd name="T87" fmla="*/ 0 h 45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"/>
                  <a:gd name="T133" fmla="*/ 0 h 456"/>
                  <a:gd name="T134" fmla="*/ 1 w 1"/>
                  <a:gd name="T135" fmla="*/ 456 h 45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" h="456">
                    <a:moveTo>
                      <a:pt x="0" y="456"/>
                    </a:moveTo>
                    <a:lnTo>
                      <a:pt x="0" y="448"/>
                    </a:lnTo>
                    <a:lnTo>
                      <a:pt x="0" y="432"/>
                    </a:lnTo>
                    <a:lnTo>
                      <a:pt x="0" y="408"/>
                    </a:lnTo>
                    <a:lnTo>
                      <a:pt x="0" y="392"/>
                    </a:lnTo>
                    <a:lnTo>
                      <a:pt x="0" y="368"/>
                    </a:lnTo>
                    <a:lnTo>
                      <a:pt x="0" y="336"/>
                    </a:lnTo>
                    <a:lnTo>
                      <a:pt x="0" y="304"/>
                    </a:lnTo>
                    <a:lnTo>
                      <a:pt x="0" y="264"/>
                    </a:lnTo>
                    <a:lnTo>
                      <a:pt x="0" y="216"/>
                    </a:lnTo>
                    <a:lnTo>
                      <a:pt x="0" y="168"/>
                    </a:lnTo>
                    <a:lnTo>
                      <a:pt x="0" y="128"/>
                    </a:lnTo>
                    <a:lnTo>
                      <a:pt x="0" y="88"/>
                    </a:lnTo>
                    <a:lnTo>
                      <a:pt x="0" y="56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1" name="Freeform 43"/>
              <p:cNvSpPr>
                <a:spLocks/>
              </p:cNvSpPr>
              <p:nvPr/>
            </p:nvSpPr>
            <p:spPr bwMode="auto">
              <a:xfrm>
                <a:off x="3672" y="2576"/>
                <a:ext cx="64" cy="88"/>
              </a:xfrm>
              <a:custGeom>
                <a:avLst/>
                <a:gdLst>
                  <a:gd name="T0" fmla="*/ 32 w 64"/>
                  <a:gd name="T1" fmla="*/ 0 h 88"/>
                  <a:gd name="T2" fmla="*/ 64 w 64"/>
                  <a:gd name="T3" fmla="*/ 88 h 88"/>
                  <a:gd name="T4" fmla="*/ 0 w 64"/>
                  <a:gd name="T5" fmla="*/ 88 h 88"/>
                  <a:gd name="T6" fmla="*/ 32 w 64"/>
                  <a:gd name="T7" fmla="*/ 0 h 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88"/>
                  <a:gd name="T14" fmla="*/ 64 w 64"/>
                  <a:gd name="T15" fmla="*/ 88 h 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88">
                    <a:moveTo>
                      <a:pt x="32" y="0"/>
                    </a:moveTo>
                    <a:lnTo>
                      <a:pt x="64" y="88"/>
                    </a:lnTo>
                    <a:lnTo>
                      <a:pt x="0" y="88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2" name="Freeform 44"/>
              <p:cNvSpPr>
                <a:spLocks/>
              </p:cNvSpPr>
              <p:nvPr/>
            </p:nvSpPr>
            <p:spPr bwMode="auto">
              <a:xfrm>
                <a:off x="3968" y="2576"/>
                <a:ext cx="160" cy="168"/>
              </a:xfrm>
              <a:custGeom>
                <a:avLst/>
                <a:gdLst>
                  <a:gd name="T0" fmla="*/ 160 w 160"/>
                  <a:gd name="T1" fmla="*/ 88 h 168"/>
                  <a:gd name="T2" fmla="*/ 160 w 160"/>
                  <a:gd name="T3" fmla="*/ 120 h 168"/>
                  <a:gd name="T4" fmla="*/ 136 w 160"/>
                  <a:gd name="T5" fmla="*/ 144 h 168"/>
                  <a:gd name="T6" fmla="*/ 112 w 160"/>
                  <a:gd name="T7" fmla="*/ 160 h 168"/>
                  <a:gd name="T8" fmla="*/ 80 w 160"/>
                  <a:gd name="T9" fmla="*/ 168 h 168"/>
                  <a:gd name="T10" fmla="*/ 80 w 160"/>
                  <a:gd name="T11" fmla="*/ 168 h 168"/>
                  <a:gd name="T12" fmla="*/ 48 w 160"/>
                  <a:gd name="T13" fmla="*/ 160 h 168"/>
                  <a:gd name="T14" fmla="*/ 24 w 160"/>
                  <a:gd name="T15" fmla="*/ 144 h 168"/>
                  <a:gd name="T16" fmla="*/ 8 w 160"/>
                  <a:gd name="T17" fmla="*/ 120 h 168"/>
                  <a:gd name="T18" fmla="*/ 0 w 160"/>
                  <a:gd name="T19" fmla="*/ 88 h 168"/>
                  <a:gd name="T20" fmla="*/ 0 w 160"/>
                  <a:gd name="T21" fmla="*/ 88 h 168"/>
                  <a:gd name="T22" fmla="*/ 8 w 160"/>
                  <a:gd name="T23" fmla="*/ 56 h 168"/>
                  <a:gd name="T24" fmla="*/ 24 w 160"/>
                  <a:gd name="T25" fmla="*/ 24 h 168"/>
                  <a:gd name="T26" fmla="*/ 48 w 160"/>
                  <a:gd name="T27" fmla="*/ 8 h 168"/>
                  <a:gd name="T28" fmla="*/ 80 w 160"/>
                  <a:gd name="T29" fmla="*/ 0 h 168"/>
                  <a:gd name="T30" fmla="*/ 80 w 160"/>
                  <a:gd name="T31" fmla="*/ 0 h 168"/>
                  <a:gd name="T32" fmla="*/ 112 w 160"/>
                  <a:gd name="T33" fmla="*/ 8 h 168"/>
                  <a:gd name="T34" fmla="*/ 136 w 160"/>
                  <a:gd name="T35" fmla="*/ 24 h 168"/>
                  <a:gd name="T36" fmla="*/ 160 w 160"/>
                  <a:gd name="T37" fmla="*/ 56 h 168"/>
                  <a:gd name="T38" fmla="*/ 160 w 160"/>
                  <a:gd name="T39" fmla="*/ 88 h 16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60"/>
                  <a:gd name="T61" fmla="*/ 0 h 168"/>
                  <a:gd name="T62" fmla="*/ 160 w 160"/>
                  <a:gd name="T63" fmla="*/ 168 h 16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60" h="168">
                    <a:moveTo>
                      <a:pt x="160" y="88"/>
                    </a:moveTo>
                    <a:lnTo>
                      <a:pt x="160" y="120"/>
                    </a:lnTo>
                    <a:lnTo>
                      <a:pt x="136" y="144"/>
                    </a:lnTo>
                    <a:lnTo>
                      <a:pt x="112" y="160"/>
                    </a:lnTo>
                    <a:lnTo>
                      <a:pt x="80" y="168"/>
                    </a:lnTo>
                    <a:lnTo>
                      <a:pt x="48" y="160"/>
                    </a:lnTo>
                    <a:lnTo>
                      <a:pt x="24" y="144"/>
                    </a:lnTo>
                    <a:lnTo>
                      <a:pt x="8" y="120"/>
                    </a:lnTo>
                    <a:lnTo>
                      <a:pt x="0" y="88"/>
                    </a:lnTo>
                    <a:lnTo>
                      <a:pt x="8" y="56"/>
                    </a:lnTo>
                    <a:lnTo>
                      <a:pt x="24" y="24"/>
                    </a:lnTo>
                    <a:lnTo>
                      <a:pt x="48" y="8"/>
                    </a:lnTo>
                    <a:lnTo>
                      <a:pt x="80" y="0"/>
                    </a:lnTo>
                    <a:lnTo>
                      <a:pt x="112" y="8"/>
                    </a:lnTo>
                    <a:lnTo>
                      <a:pt x="136" y="24"/>
                    </a:lnTo>
                    <a:lnTo>
                      <a:pt x="160" y="56"/>
                    </a:lnTo>
                    <a:lnTo>
                      <a:pt x="160" y="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3" name="Freeform 45"/>
              <p:cNvSpPr>
                <a:spLocks/>
              </p:cNvSpPr>
              <p:nvPr/>
            </p:nvSpPr>
            <p:spPr bwMode="auto">
              <a:xfrm>
                <a:off x="3976" y="2584"/>
                <a:ext cx="152" cy="152"/>
              </a:xfrm>
              <a:custGeom>
                <a:avLst/>
                <a:gdLst>
                  <a:gd name="T0" fmla="*/ 152 w 152"/>
                  <a:gd name="T1" fmla="*/ 80 h 152"/>
                  <a:gd name="T2" fmla="*/ 144 w 152"/>
                  <a:gd name="T3" fmla="*/ 112 h 152"/>
                  <a:gd name="T4" fmla="*/ 128 w 152"/>
                  <a:gd name="T5" fmla="*/ 136 h 152"/>
                  <a:gd name="T6" fmla="*/ 104 w 152"/>
                  <a:gd name="T7" fmla="*/ 152 h 152"/>
                  <a:gd name="T8" fmla="*/ 72 w 152"/>
                  <a:gd name="T9" fmla="*/ 152 h 152"/>
                  <a:gd name="T10" fmla="*/ 72 w 152"/>
                  <a:gd name="T11" fmla="*/ 152 h 152"/>
                  <a:gd name="T12" fmla="*/ 40 w 152"/>
                  <a:gd name="T13" fmla="*/ 152 h 152"/>
                  <a:gd name="T14" fmla="*/ 16 w 152"/>
                  <a:gd name="T15" fmla="*/ 136 h 152"/>
                  <a:gd name="T16" fmla="*/ 0 w 152"/>
                  <a:gd name="T17" fmla="*/ 112 h 152"/>
                  <a:gd name="T18" fmla="*/ 0 w 152"/>
                  <a:gd name="T19" fmla="*/ 80 h 152"/>
                  <a:gd name="T20" fmla="*/ 0 w 152"/>
                  <a:gd name="T21" fmla="*/ 80 h 152"/>
                  <a:gd name="T22" fmla="*/ 0 w 152"/>
                  <a:gd name="T23" fmla="*/ 48 h 152"/>
                  <a:gd name="T24" fmla="*/ 16 w 152"/>
                  <a:gd name="T25" fmla="*/ 24 h 152"/>
                  <a:gd name="T26" fmla="*/ 40 w 152"/>
                  <a:gd name="T27" fmla="*/ 8 h 152"/>
                  <a:gd name="T28" fmla="*/ 72 w 152"/>
                  <a:gd name="T29" fmla="*/ 0 h 152"/>
                  <a:gd name="T30" fmla="*/ 72 w 152"/>
                  <a:gd name="T31" fmla="*/ 0 h 152"/>
                  <a:gd name="T32" fmla="*/ 104 w 152"/>
                  <a:gd name="T33" fmla="*/ 8 h 152"/>
                  <a:gd name="T34" fmla="*/ 128 w 152"/>
                  <a:gd name="T35" fmla="*/ 24 h 152"/>
                  <a:gd name="T36" fmla="*/ 144 w 152"/>
                  <a:gd name="T37" fmla="*/ 48 h 152"/>
                  <a:gd name="T38" fmla="*/ 152 w 152"/>
                  <a:gd name="T39" fmla="*/ 80 h 15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2"/>
                  <a:gd name="T61" fmla="*/ 0 h 152"/>
                  <a:gd name="T62" fmla="*/ 152 w 152"/>
                  <a:gd name="T63" fmla="*/ 152 h 15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2" h="152">
                    <a:moveTo>
                      <a:pt x="152" y="80"/>
                    </a:moveTo>
                    <a:lnTo>
                      <a:pt x="144" y="112"/>
                    </a:lnTo>
                    <a:lnTo>
                      <a:pt x="128" y="136"/>
                    </a:lnTo>
                    <a:lnTo>
                      <a:pt x="104" y="152"/>
                    </a:lnTo>
                    <a:lnTo>
                      <a:pt x="72" y="152"/>
                    </a:lnTo>
                    <a:lnTo>
                      <a:pt x="40" y="152"/>
                    </a:lnTo>
                    <a:lnTo>
                      <a:pt x="16" y="136"/>
                    </a:lnTo>
                    <a:lnTo>
                      <a:pt x="0" y="112"/>
                    </a:lnTo>
                    <a:lnTo>
                      <a:pt x="0" y="80"/>
                    </a:lnTo>
                    <a:lnTo>
                      <a:pt x="0" y="48"/>
                    </a:lnTo>
                    <a:lnTo>
                      <a:pt x="16" y="24"/>
                    </a:lnTo>
                    <a:lnTo>
                      <a:pt x="40" y="8"/>
                    </a:lnTo>
                    <a:lnTo>
                      <a:pt x="72" y="0"/>
                    </a:lnTo>
                    <a:lnTo>
                      <a:pt x="104" y="8"/>
                    </a:lnTo>
                    <a:lnTo>
                      <a:pt x="128" y="24"/>
                    </a:lnTo>
                    <a:lnTo>
                      <a:pt x="144" y="48"/>
                    </a:lnTo>
                    <a:lnTo>
                      <a:pt x="152" y="8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4" name="Freeform 46"/>
              <p:cNvSpPr>
                <a:spLocks/>
              </p:cNvSpPr>
              <p:nvPr/>
            </p:nvSpPr>
            <p:spPr bwMode="auto">
              <a:xfrm>
                <a:off x="4112" y="2664"/>
                <a:ext cx="24" cy="32"/>
              </a:xfrm>
              <a:custGeom>
                <a:avLst/>
                <a:gdLst>
                  <a:gd name="T0" fmla="*/ 8 w 24"/>
                  <a:gd name="T1" fmla="*/ 0 h 32"/>
                  <a:gd name="T2" fmla="*/ 24 w 24"/>
                  <a:gd name="T3" fmla="*/ 0 h 32"/>
                  <a:gd name="T4" fmla="*/ 16 w 24"/>
                  <a:gd name="T5" fmla="*/ 32 h 32"/>
                  <a:gd name="T6" fmla="*/ 0 w 24"/>
                  <a:gd name="T7" fmla="*/ 24 h 32"/>
                  <a:gd name="T8" fmla="*/ 8 w 24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32"/>
                  <a:gd name="T17" fmla="*/ 24 w 24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32">
                    <a:moveTo>
                      <a:pt x="8" y="0"/>
                    </a:moveTo>
                    <a:lnTo>
                      <a:pt x="24" y="0"/>
                    </a:lnTo>
                    <a:lnTo>
                      <a:pt x="16" y="32"/>
                    </a:lnTo>
                    <a:lnTo>
                      <a:pt x="0" y="2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5" name="Freeform 47"/>
              <p:cNvSpPr>
                <a:spLocks/>
              </p:cNvSpPr>
              <p:nvPr/>
            </p:nvSpPr>
            <p:spPr bwMode="auto">
              <a:xfrm>
                <a:off x="4096" y="2688"/>
                <a:ext cx="32" cy="32"/>
              </a:xfrm>
              <a:custGeom>
                <a:avLst/>
                <a:gdLst>
                  <a:gd name="T0" fmla="*/ 32 w 32"/>
                  <a:gd name="T1" fmla="*/ 8 h 32"/>
                  <a:gd name="T2" fmla="*/ 32 w 32"/>
                  <a:gd name="T3" fmla="*/ 8 h 32"/>
                  <a:gd name="T4" fmla="*/ 16 w 32"/>
                  <a:gd name="T5" fmla="*/ 32 h 32"/>
                  <a:gd name="T6" fmla="*/ 0 w 32"/>
                  <a:gd name="T7" fmla="*/ 24 h 32"/>
                  <a:gd name="T8" fmla="*/ 16 w 32"/>
                  <a:gd name="T9" fmla="*/ 0 h 32"/>
                  <a:gd name="T10" fmla="*/ 32 w 32"/>
                  <a:gd name="T11" fmla="*/ 8 h 32"/>
                  <a:gd name="T12" fmla="*/ 32 w 32"/>
                  <a:gd name="T13" fmla="*/ 8 h 32"/>
                  <a:gd name="T14" fmla="*/ 32 w 32"/>
                  <a:gd name="T15" fmla="*/ 8 h 32"/>
                  <a:gd name="T16" fmla="*/ 32 w 32"/>
                  <a:gd name="T17" fmla="*/ 8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32"/>
                  <a:gd name="T29" fmla="*/ 32 w 32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32">
                    <a:moveTo>
                      <a:pt x="32" y="8"/>
                    </a:moveTo>
                    <a:lnTo>
                      <a:pt x="32" y="8"/>
                    </a:lnTo>
                    <a:lnTo>
                      <a:pt x="16" y="32"/>
                    </a:lnTo>
                    <a:lnTo>
                      <a:pt x="0" y="24"/>
                    </a:lnTo>
                    <a:lnTo>
                      <a:pt x="16" y="0"/>
                    </a:ln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6" name="Freeform 48"/>
              <p:cNvSpPr>
                <a:spLocks/>
              </p:cNvSpPr>
              <p:nvPr/>
            </p:nvSpPr>
            <p:spPr bwMode="auto">
              <a:xfrm>
                <a:off x="4072" y="2712"/>
                <a:ext cx="40" cy="32"/>
              </a:xfrm>
              <a:custGeom>
                <a:avLst/>
                <a:gdLst>
                  <a:gd name="T0" fmla="*/ 32 w 40"/>
                  <a:gd name="T1" fmla="*/ 8 h 32"/>
                  <a:gd name="T2" fmla="*/ 32 w 40"/>
                  <a:gd name="T3" fmla="*/ 8 h 32"/>
                  <a:gd name="T4" fmla="*/ 8 w 40"/>
                  <a:gd name="T5" fmla="*/ 32 h 32"/>
                  <a:gd name="T6" fmla="*/ 0 w 40"/>
                  <a:gd name="T7" fmla="*/ 16 h 32"/>
                  <a:gd name="T8" fmla="*/ 24 w 40"/>
                  <a:gd name="T9" fmla="*/ 0 h 32"/>
                  <a:gd name="T10" fmla="*/ 40 w 40"/>
                  <a:gd name="T11" fmla="*/ 8 h 32"/>
                  <a:gd name="T12" fmla="*/ 40 w 40"/>
                  <a:gd name="T13" fmla="*/ 8 h 32"/>
                  <a:gd name="T14" fmla="*/ 32 w 40"/>
                  <a:gd name="T15" fmla="*/ 8 h 32"/>
                  <a:gd name="T16" fmla="*/ 32 w 40"/>
                  <a:gd name="T17" fmla="*/ 8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0"/>
                  <a:gd name="T28" fmla="*/ 0 h 32"/>
                  <a:gd name="T29" fmla="*/ 40 w 40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0" h="32">
                    <a:moveTo>
                      <a:pt x="32" y="8"/>
                    </a:moveTo>
                    <a:lnTo>
                      <a:pt x="32" y="8"/>
                    </a:lnTo>
                    <a:lnTo>
                      <a:pt x="8" y="32"/>
                    </a:lnTo>
                    <a:lnTo>
                      <a:pt x="0" y="16"/>
                    </a:lnTo>
                    <a:lnTo>
                      <a:pt x="24" y="0"/>
                    </a:lnTo>
                    <a:lnTo>
                      <a:pt x="40" y="8"/>
                    </a:ln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7" name="Freeform 49"/>
              <p:cNvSpPr>
                <a:spLocks/>
              </p:cNvSpPr>
              <p:nvPr/>
            </p:nvSpPr>
            <p:spPr bwMode="auto">
              <a:xfrm>
                <a:off x="4048" y="2728"/>
                <a:ext cx="32" cy="16"/>
              </a:xfrm>
              <a:custGeom>
                <a:avLst/>
                <a:gdLst>
                  <a:gd name="T0" fmla="*/ 32 w 32"/>
                  <a:gd name="T1" fmla="*/ 16 h 16"/>
                  <a:gd name="T2" fmla="*/ 32 w 32"/>
                  <a:gd name="T3" fmla="*/ 16 h 16"/>
                  <a:gd name="T4" fmla="*/ 0 w 32"/>
                  <a:gd name="T5" fmla="*/ 16 h 16"/>
                  <a:gd name="T6" fmla="*/ 0 w 32"/>
                  <a:gd name="T7" fmla="*/ 8 h 16"/>
                  <a:gd name="T8" fmla="*/ 32 w 32"/>
                  <a:gd name="T9" fmla="*/ 0 h 16"/>
                  <a:gd name="T10" fmla="*/ 32 w 32"/>
                  <a:gd name="T11" fmla="*/ 16 h 16"/>
                  <a:gd name="T12" fmla="*/ 32 w 32"/>
                  <a:gd name="T13" fmla="*/ 16 h 16"/>
                  <a:gd name="T14" fmla="*/ 32 w 32"/>
                  <a:gd name="T15" fmla="*/ 16 h 16"/>
                  <a:gd name="T16" fmla="*/ 32 w 32"/>
                  <a:gd name="T17" fmla="*/ 16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16"/>
                  <a:gd name="T29" fmla="*/ 32 w 32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16">
                    <a:moveTo>
                      <a:pt x="32" y="16"/>
                    </a:moveTo>
                    <a:lnTo>
                      <a:pt x="32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32" y="0"/>
                    </a:lnTo>
                    <a:lnTo>
                      <a:pt x="32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8" name="Freeform 50"/>
              <p:cNvSpPr>
                <a:spLocks/>
              </p:cNvSpPr>
              <p:nvPr/>
            </p:nvSpPr>
            <p:spPr bwMode="auto">
              <a:xfrm>
                <a:off x="4016" y="2728"/>
                <a:ext cx="32" cy="16"/>
              </a:xfrm>
              <a:custGeom>
                <a:avLst/>
                <a:gdLst>
                  <a:gd name="T0" fmla="*/ 32 w 32"/>
                  <a:gd name="T1" fmla="*/ 16 h 16"/>
                  <a:gd name="T2" fmla="*/ 32 w 32"/>
                  <a:gd name="T3" fmla="*/ 16 h 16"/>
                  <a:gd name="T4" fmla="*/ 0 w 32"/>
                  <a:gd name="T5" fmla="*/ 16 h 16"/>
                  <a:gd name="T6" fmla="*/ 8 w 32"/>
                  <a:gd name="T7" fmla="*/ 0 h 16"/>
                  <a:gd name="T8" fmla="*/ 32 w 32"/>
                  <a:gd name="T9" fmla="*/ 8 h 16"/>
                  <a:gd name="T10" fmla="*/ 32 w 32"/>
                  <a:gd name="T11" fmla="*/ 16 h 16"/>
                  <a:gd name="T12" fmla="*/ 32 w 32"/>
                  <a:gd name="T13" fmla="*/ 16 h 16"/>
                  <a:gd name="T14" fmla="*/ 32 w 32"/>
                  <a:gd name="T15" fmla="*/ 16 h 16"/>
                  <a:gd name="T16" fmla="*/ 32 w 32"/>
                  <a:gd name="T17" fmla="*/ 16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16"/>
                  <a:gd name="T29" fmla="*/ 32 w 32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16">
                    <a:moveTo>
                      <a:pt x="32" y="16"/>
                    </a:moveTo>
                    <a:lnTo>
                      <a:pt x="32" y="16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32" y="8"/>
                    </a:lnTo>
                    <a:lnTo>
                      <a:pt x="32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9" name="Freeform 51"/>
              <p:cNvSpPr>
                <a:spLocks/>
              </p:cNvSpPr>
              <p:nvPr/>
            </p:nvSpPr>
            <p:spPr bwMode="auto">
              <a:xfrm>
                <a:off x="3992" y="2712"/>
                <a:ext cx="32" cy="32"/>
              </a:xfrm>
              <a:custGeom>
                <a:avLst/>
                <a:gdLst>
                  <a:gd name="T0" fmla="*/ 24 w 32"/>
                  <a:gd name="T1" fmla="*/ 32 h 32"/>
                  <a:gd name="T2" fmla="*/ 24 w 32"/>
                  <a:gd name="T3" fmla="*/ 32 h 32"/>
                  <a:gd name="T4" fmla="*/ 0 w 32"/>
                  <a:gd name="T5" fmla="*/ 8 h 32"/>
                  <a:gd name="T6" fmla="*/ 8 w 32"/>
                  <a:gd name="T7" fmla="*/ 0 h 32"/>
                  <a:gd name="T8" fmla="*/ 32 w 32"/>
                  <a:gd name="T9" fmla="*/ 16 h 32"/>
                  <a:gd name="T10" fmla="*/ 24 w 32"/>
                  <a:gd name="T11" fmla="*/ 32 h 32"/>
                  <a:gd name="T12" fmla="*/ 24 w 32"/>
                  <a:gd name="T13" fmla="*/ 32 h 32"/>
                  <a:gd name="T14" fmla="*/ 24 w 32"/>
                  <a:gd name="T15" fmla="*/ 32 h 32"/>
                  <a:gd name="T16" fmla="*/ 24 w 32"/>
                  <a:gd name="T17" fmla="*/ 32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32"/>
                  <a:gd name="T29" fmla="*/ 32 w 32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32">
                    <a:moveTo>
                      <a:pt x="24" y="32"/>
                    </a:moveTo>
                    <a:lnTo>
                      <a:pt x="24" y="32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32" y="16"/>
                    </a:lnTo>
                    <a:lnTo>
                      <a:pt x="24" y="32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0" name="Freeform 52"/>
              <p:cNvSpPr>
                <a:spLocks/>
              </p:cNvSpPr>
              <p:nvPr/>
            </p:nvSpPr>
            <p:spPr bwMode="auto">
              <a:xfrm>
                <a:off x="3976" y="2688"/>
                <a:ext cx="24" cy="32"/>
              </a:xfrm>
              <a:custGeom>
                <a:avLst/>
                <a:gdLst>
                  <a:gd name="T0" fmla="*/ 16 w 24"/>
                  <a:gd name="T1" fmla="*/ 32 h 32"/>
                  <a:gd name="T2" fmla="*/ 16 w 24"/>
                  <a:gd name="T3" fmla="*/ 32 h 32"/>
                  <a:gd name="T4" fmla="*/ 0 w 24"/>
                  <a:gd name="T5" fmla="*/ 8 h 32"/>
                  <a:gd name="T6" fmla="*/ 8 w 24"/>
                  <a:gd name="T7" fmla="*/ 0 h 32"/>
                  <a:gd name="T8" fmla="*/ 24 w 24"/>
                  <a:gd name="T9" fmla="*/ 24 h 32"/>
                  <a:gd name="T10" fmla="*/ 16 w 24"/>
                  <a:gd name="T11" fmla="*/ 32 h 32"/>
                  <a:gd name="T12" fmla="*/ 16 w 24"/>
                  <a:gd name="T13" fmla="*/ 32 h 32"/>
                  <a:gd name="T14" fmla="*/ 16 w 24"/>
                  <a:gd name="T15" fmla="*/ 32 h 32"/>
                  <a:gd name="T16" fmla="*/ 16 w 24"/>
                  <a:gd name="T17" fmla="*/ 32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2"/>
                  <a:gd name="T29" fmla="*/ 24 w 2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2">
                    <a:moveTo>
                      <a:pt x="16" y="32"/>
                    </a:moveTo>
                    <a:lnTo>
                      <a:pt x="16" y="32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4" y="24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1" name="Freeform 53"/>
              <p:cNvSpPr>
                <a:spLocks/>
              </p:cNvSpPr>
              <p:nvPr/>
            </p:nvSpPr>
            <p:spPr bwMode="auto">
              <a:xfrm>
                <a:off x="3968" y="2664"/>
                <a:ext cx="16" cy="32"/>
              </a:xfrm>
              <a:custGeom>
                <a:avLst/>
                <a:gdLst>
                  <a:gd name="T0" fmla="*/ 0 w 16"/>
                  <a:gd name="T1" fmla="*/ 32 h 32"/>
                  <a:gd name="T2" fmla="*/ 0 w 16"/>
                  <a:gd name="T3" fmla="*/ 32 h 32"/>
                  <a:gd name="T4" fmla="*/ 0 w 16"/>
                  <a:gd name="T5" fmla="*/ 0 h 32"/>
                  <a:gd name="T6" fmla="*/ 16 w 16"/>
                  <a:gd name="T7" fmla="*/ 0 h 32"/>
                  <a:gd name="T8" fmla="*/ 16 w 16"/>
                  <a:gd name="T9" fmla="*/ 24 h 32"/>
                  <a:gd name="T10" fmla="*/ 8 w 16"/>
                  <a:gd name="T11" fmla="*/ 32 h 32"/>
                  <a:gd name="T12" fmla="*/ 8 w 16"/>
                  <a:gd name="T13" fmla="*/ 32 h 32"/>
                  <a:gd name="T14" fmla="*/ 0 w 16"/>
                  <a:gd name="T15" fmla="*/ 32 h 32"/>
                  <a:gd name="T16" fmla="*/ 0 w 16"/>
                  <a:gd name="T17" fmla="*/ 32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32"/>
                  <a:gd name="T29" fmla="*/ 16 w 16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32">
                    <a:moveTo>
                      <a:pt x="0" y="32"/>
                    </a:moveTo>
                    <a:lnTo>
                      <a:pt x="0" y="32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4"/>
                    </a:lnTo>
                    <a:lnTo>
                      <a:pt x="8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2" name="Freeform 54"/>
              <p:cNvSpPr>
                <a:spLocks/>
              </p:cNvSpPr>
              <p:nvPr/>
            </p:nvSpPr>
            <p:spPr bwMode="auto">
              <a:xfrm>
                <a:off x="3968" y="2632"/>
                <a:ext cx="16" cy="32"/>
              </a:xfrm>
              <a:custGeom>
                <a:avLst/>
                <a:gdLst>
                  <a:gd name="T0" fmla="*/ 0 w 16"/>
                  <a:gd name="T1" fmla="*/ 32 h 32"/>
                  <a:gd name="T2" fmla="*/ 0 w 16"/>
                  <a:gd name="T3" fmla="*/ 32 h 32"/>
                  <a:gd name="T4" fmla="*/ 0 w 16"/>
                  <a:gd name="T5" fmla="*/ 0 h 32"/>
                  <a:gd name="T6" fmla="*/ 16 w 16"/>
                  <a:gd name="T7" fmla="*/ 0 h 32"/>
                  <a:gd name="T8" fmla="*/ 16 w 16"/>
                  <a:gd name="T9" fmla="*/ 32 h 32"/>
                  <a:gd name="T10" fmla="*/ 0 w 16"/>
                  <a:gd name="T11" fmla="*/ 32 h 32"/>
                  <a:gd name="T12" fmla="*/ 0 w 16"/>
                  <a:gd name="T13" fmla="*/ 32 h 32"/>
                  <a:gd name="T14" fmla="*/ 0 w 16"/>
                  <a:gd name="T15" fmla="*/ 32 h 32"/>
                  <a:gd name="T16" fmla="*/ 0 w 16"/>
                  <a:gd name="T17" fmla="*/ 32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32"/>
                  <a:gd name="T29" fmla="*/ 16 w 16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32">
                    <a:moveTo>
                      <a:pt x="0" y="32"/>
                    </a:moveTo>
                    <a:lnTo>
                      <a:pt x="0" y="32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3" name="Freeform 55"/>
              <p:cNvSpPr>
                <a:spLocks/>
              </p:cNvSpPr>
              <p:nvPr/>
            </p:nvSpPr>
            <p:spPr bwMode="auto">
              <a:xfrm>
                <a:off x="3968" y="2600"/>
                <a:ext cx="32" cy="32"/>
              </a:xfrm>
              <a:custGeom>
                <a:avLst/>
                <a:gdLst>
                  <a:gd name="T0" fmla="*/ 8 w 32"/>
                  <a:gd name="T1" fmla="*/ 24 h 32"/>
                  <a:gd name="T2" fmla="*/ 8 w 32"/>
                  <a:gd name="T3" fmla="*/ 24 h 32"/>
                  <a:gd name="T4" fmla="*/ 24 w 32"/>
                  <a:gd name="T5" fmla="*/ 0 h 32"/>
                  <a:gd name="T6" fmla="*/ 32 w 32"/>
                  <a:gd name="T7" fmla="*/ 8 h 32"/>
                  <a:gd name="T8" fmla="*/ 16 w 32"/>
                  <a:gd name="T9" fmla="*/ 32 h 32"/>
                  <a:gd name="T10" fmla="*/ 0 w 32"/>
                  <a:gd name="T11" fmla="*/ 32 h 32"/>
                  <a:gd name="T12" fmla="*/ 0 w 32"/>
                  <a:gd name="T13" fmla="*/ 32 h 32"/>
                  <a:gd name="T14" fmla="*/ 0 w 32"/>
                  <a:gd name="T15" fmla="*/ 32 h 32"/>
                  <a:gd name="T16" fmla="*/ 8 w 32"/>
                  <a:gd name="T17" fmla="*/ 24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32"/>
                  <a:gd name="T29" fmla="*/ 32 w 32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32">
                    <a:moveTo>
                      <a:pt x="8" y="24"/>
                    </a:moveTo>
                    <a:lnTo>
                      <a:pt x="8" y="24"/>
                    </a:lnTo>
                    <a:lnTo>
                      <a:pt x="24" y="0"/>
                    </a:lnTo>
                    <a:lnTo>
                      <a:pt x="32" y="8"/>
                    </a:lnTo>
                    <a:lnTo>
                      <a:pt x="16" y="32"/>
                    </a:lnTo>
                    <a:lnTo>
                      <a:pt x="0" y="32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4" name="Freeform 56"/>
              <p:cNvSpPr>
                <a:spLocks/>
              </p:cNvSpPr>
              <p:nvPr/>
            </p:nvSpPr>
            <p:spPr bwMode="auto">
              <a:xfrm>
                <a:off x="3992" y="2584"/>
                <a:ext cx="32" cy="32"/>
              </a:xfrm>
              <a:custGeom>
                <a:avLst/>
                <a:gdLst>
                  <a:gd name="T0" fmla="*/ 0 w 32"/>
                  <a:gd name="T1" fmla="*/ 16 h 32"/>
                  <a:gd name="T2" fmla="*/ 0 w 32"/>
                  <a:gd name="T3" fmla="*/ 16 h 32"/>
                  <a:gd name="T4" fmla="*/ 24 w 32"/>
                  <a:gd name="T5" fmla="*/ 0 h 32"/>
                  <a:gd name="T6" fmla="*/ 32 w 32"/>
                  <a:gd name="T7" fmla="*/ 16 h 32"/>
                  <a:gd name="T8" fmla="*/ 8 w 32"/>
                  <a:gd name="T9" fmla="*/ 32 h 32"/>
                  <a:gd name="T10" fmla="*/ 0 w 32"/>
                  <a:gd name="T11" fmla="*/ 16 h 32"/>
                  <a:gd name="T12" fmla="*/ 0 w 32"/>
                  <a:gd name="T13" fmla="*/ 16 h 32"/>
                  <a:gd name="T14" fmla="*/ 0 w 32"/>
                  <a:gd name="T15" fmla="*/ 16 h 32"/>
                  <a:gd name="T16" fmla="*/ 0 w 32"/>
                  <a:gd name="T17" fmla="*/ 16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32"/>
                  <a:gd name="T29" fmla="*/ 32 w 32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32">
                    <a:moveTo>
                      <a:pt x="0" y="16"/>
                    </a:moveTo>
                    <a:lnTo>
                      <a:pt x="0" y="16"/>
                    </a:lnTo>
                    <a:lnTo>
                      <a:pt x="24" y="0"/>
                    </a:lnTo>
                    <a:lnTo>
                      <a:pt x="32" y="16"/>
                    </a:lnTo>
                    <a:lnTo>
                      <a:pt x="8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5" name="Freeform 57"/>
              <p:cNvSpPr>
                <a:spLocks/>
              </p:cNvSpPr>
              <p:nvPr/>
            </p:nvSpPr>
            <p:spPr bwMode="auto">
              <a:xfrm>
                <a:off x="4016" y="2576"/>
                <a:ext cx="32" cy="24"/>
              </a:xfrm>
              <a:custGeom>
                <a:avLst/>
                <a:gdLst>
                  <a:gd name="T0" fmla="*/ 0 w 32"/>
                  <a:gd name="T1" fmla="*/ 8 h 24"/>
                  <a:gd name="T2" fmla="*/ 0 w 32"/>
                  <a:gd name="T3" fmla="*/ 8 h 24"/>
                  <a:gd name="T4" fmla="*/ 32 w 32"/>
                  <a:gd name="T5" fmla="*/ 0 h 24"/>
                  <a:gd name="T6" fmla="*/ 32 w 32"/>
                  <a:gd name="T7" fmla="*/ 16 h 24"/>
                  <a:gd name="T8" fmla="*/ 8 w 32"/>
                  <a:gd name="T9" fmla="*/ 24 h 24"/>
                  <a:gd name="T10" fmla="*/ 0 w 32"/>
                  <a:gd name="T11" fmla="*/ 8 h 24"/>
                  <a:gd name="T12" fmla="*/ 0 w 32"/>
                  <a:gd name="T13" fmla="*/ 8 h 24"/>
                  <a:gd name="T14" fmla="*/ 0 w 32"/>
                  <a:gd name="T15" fmla="*/ 8 h 24"/>
                  <a:gd name="T16" fmla="*/ 0 w 32"/>
                  <a:gd name="T17" fmla="*/ 8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4"/>
                  <a:gd name="T29" fmla="*/ 32 w 3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4">
                    <a:moveTo>
                      <a:pt x="0" y="8"/>
                    </a:moveTo>
                    <a:lnTo>
                      <a:pt x="0" y="8"/>
                    </a:lnTo>
                    <a:lnTo>
                      <a:pt x="32" y="0"/>
                    </a:lnTo>
                    <a:lnTo>
                      <a:pt x="32" y="16"/>
                    </a:lnTo>
                    <a:lnTo>
                      <a:pt x="8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6" name="Freeform 58"/>
              <p:cNvSpPr>
                <a:spLocks/>
              </p:cNvSpPr>
              <p:nvPr/>
            </p:nvSpPr>
            <p:spPr bwMode="auto">
              <a:xfrm>
                <a:off x="4048" y="2576"/>
                <a:ext cx="32" cy="24"/>
              </a:xfrm>
              <a:custGeom>
                <a:avLst/>
                <a:gdLst>
                  <a:gd name="T0" fmla="*/ 0 w 32"/>
                  <a:gd name="T1" fmla="*/ 0 h 24"/>
                  <a:gd name="T2" fmla="*/ 0 w 32"/>
                  <a:gd name="T3" fmla="*/ 0 h 24"/>
                  <a:gd name="T4" fmla="*/ 32 w 32"/>
                  <a:gd name="T5" fmla="*/ 8 h 24"/>
                  <a:gd name="T6" fmla="*/ 32 w 32"/>
                  <a:gd name="T7" fmla="*/ 24 h 24"/>
                  <a:gd name="T8" fmla="*/ 0 w 32"/>
                  <a:gd name="T9" fmla="*/ 16 h 24"/>
                  <a:gd name="T10" fmla="*/ 0 w 32"/>
                  <a:gd name="T11" fmla="*/ 0 h 24"/>
                  <a:gd name="T12" fmla="*/ 0 w 32"/>
                  <a:gd name="T13" fmla="*/ 0 h 24"/>
                  <a:gd name="T14" fmla="*/ 0 w 32"/>
                  <a:gd name="T15" fmla="*/ 0 h 24"/>
                  <a:gd name="T16" fmla="*/ 0 w 32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4"/>
                  <a:gd name="T29" fmla="*/ 32 w 3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4">
                    <a:moveTo>
                      <a:pt x="0" y="0"/>
                    </a:moveTo>
                    <a:lnTo>
                      <a:pt x="0" y="0"/>
                    </a:lnTo>
                    <a:lnTo>
                      <a:pt x="32" y="8"/>
                    </a:lnTo>
                    <a:lnTo>
                      <a:pt x="32" y="24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7" name="Freeform 59"/>
              <p:cNvSpPr>
                <a:spLocks/>
              </p:cNvSpPr>
              <p:nvPr/>
            </p:nvSpPr>
            <p:spPr bwMode="auto">
              <a:xfrm>
                <a:off x="4072" y="2584"/>
                <a:ext cx="32" cy="32"/>
              </a:xfrm>
              <a:custGeom>
                <a:avLst/>
                <a:gdLst>
                  <a:gd name="T0" fmla="*/ 8 w 32"/>
                  <a:gd name="T1" fmla="*/ 0 h 32"/>
                  <a:gd name="T2" fmla="*/ 8 w 32"/>
                  <a:gd name="T3" fmla="*/ 0 h 32"/>
                  <a:gd name="T4" fmla="*/ 32 w 32"/>
                  <a:gd name="T5" fmla="*/ 16 h 32"/>
                  <a:gd name="T6" fmla="*/ 24 w 32"/>
                  <a:gd name="T7" fmla="*/ 32 h 32"/>
                  <a:gd name="T8" fmla="*/ 0 w 32"/>
                  <a:gd name="T9" fmla="*/ 16 h 32"/>
                  <a:gd name="T10" fmla="*/ 8 w 32"/>
                  <a:gd name="T11" fmla="*/ 0 h 32"/>
                  <a:gd name="T12" fmla="*/ 8 w 32"/>
                  <a:gd name="T13" fmla="*/ 0 h 32"/>
                  <a:gd name="T14" fmla="*/ 8 w 32"/>
                  <a:gd name="T15" fmla="*/ 0 h 32"/>
                  <a:gd name="T16" fmla="*/ 8 w 32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32"/>
                  <a:gd name="T29" fmla="*/ 32 w 32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32">
                    <a:moveTo>
                      <a:pt x="8" y="0"/>
                    </a:moveTo>
                    <a:lnTo>
                      <a:pt x="8" y="0"/>
                    </a:lnTo>
                    <a:lnTo>
                      <a:pt x="32" y="16"/>
                    </a:lnTo>
                    <a:lnTo>
                      <a:pt x="24" y="32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8" name="Freeform 60"/>
              <p:cNvSpPr>
                <a:spLocks/>
              </p:cNvSpPr>
              <p:nvPr/>
            </p:nvSpPr>
            <p:spPr bwMode="auto">
              <a:xfrm>
                <a:off x="4096" y="2600"/>
                <a:ext cx="32" cy="32"/>
              </a:xfrm>
              <a:custGeom>
                <a:avLst/>
                <a:gdLst>
                  <a:gd name="T0" fmla="*/ 16 w 32"/>
                  <a:gd name="T1" fmla="*/ 0 h 32"/>
                  <a:gd name="T2" fmla="*/ 16 w 32"/>
                  <a:gd name="T3" fmla="*/ 0 h 32"/>
                  <a:gd name="T4" fmla="*/ 32 w 32"/>
                  <a:gd name="T5" fmla="*/ 24 h 32"/>
                  <a:gd name="T6" fmla="*/ 16 w 32"/>
                  <a:gd name="T7" fmla="*/ 32 h 32"/>
                  <a:gd name="T8" fmla="*/ 0 w 32"/>
                  <a:gd name="T9" fmla="*/ 8 h 32"/>
                  <a:gd name="T10" fmla="*/ 8 w 32"/>
                  <a:gd name="T11" fmla="*/ 0 h 32"/>
                  <a:gd name="T12" fmla="*/ 8 w 32"/>
                  <a:gd name="T13" fmla="*/ 0 h 32"/>
                  <a:gd name="T14" fmla="*/ 8 w 32"/>
                  <a:gd name="T15" fmla="*/ 0 h 32"/>
                  <a:gd name="T16" fmla="*/ 16 w 32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32"/>
                  <a:gd name="T29" fmla="*/ 32 w 32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32">
                    <a:moveTo>
                      <a:pt x="16" y="0"/>
                    </a:moveTo>
                    <a:lnTo>
                      <a:pt x="16" y="0"/>
                    </a:lnTo>
                    <a:lnTo>
                      <a:pt x="32" y="24"/>
                    </a:lnTo>
                    <a:lnTo>
                      <a:pt x="16" y="32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9" name="Freeform 61"/>
              <p:cNvSpPr>
                <a:spLocks/>
              </p:cNvSpPr>
              <p:nvPr/>
            </p:nvSpPr>
            <p:spPr bwMode="auto">
              <a:xfrm>
                <a:off x="4112" y="2624"/>
                <a:ext cx="24" cy="40"/>
              </a:xfrm>
              <a:custGeom>
                <a:avLst/>
                <a:gdLst>
                  <a:gd name="T0" fmla="*/ 16 w 24"/>
                  <a:gd name="T1" fmla="*/ 8 h 40"/>
                  <a:gd name="T2" fmla="*/ 16 w 24"/>
                  <a:gd name="T3" fmla="*/ 8 h 40"/>
                  <a:gd name="T4" fmla="*/ 24 w 24"/>
                  <a:gd name="T5" fmla="*/ 40 h 40"/>
                  <a:gd name="T6" fmla="*/ 8 w 24"/>
                  <a:gd name="T7" fmla="*/ 40 h 40"/>
                  <a:gd name="T8" fmla="*/ 0 w 24"/>
                  <a:gd name="T9" fmla="*/ 8 h 40"/>
                  <a:gd name="T10" fmla="*/ 16 w 24"/>
                  <a:gd name="T11" fmla="*/ 0 h 40"/>
                  <a:gd name="T12" fmla="*/ 16 w 24"/>
                  <a:gd name="T13" fmla="*/ 0 h 40"/>
                  <a:gd name="T14" fmla="*/ 16 w 24"/>
                  <a:gd name="T15" fmla="*/ 8 h 40"/>
                  <a:gd name="T16" fmla="*/ 16 w 24"/>
                  <a:gd name="T17" fmla="*/ 8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40"/>
                  <a:gd name="T29" fmla="*/ 24 w 24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40">
                    <a:moveTo>
                      <a:pt x="16" y="8"/>
                    </a:moveTo>
                    <a:lnTo>
                      <a:pt x="16" y="8"/>
                    </a:lnTo>
                    <a:lnTo>
                      <a:pt x="24" y="40"/>
                    </a:lnTo>
                    <a:lnTo>
                      <a:pt x="8" y="40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30" name="Freeform 62"/>
              <p:cNvSpPr>
                <a:spLocks/>
              </p:cNvSpPr>
              <p:nvPr/>
            </p:nvSpPr>
            <p:spPr bwMode="auto">
              <a:xfrm>
                <a:off x="4112" y="2664"/>
                <a:ext cx="24" cy="32"/>
              </a:xfrm>
              <a:custGeom>
                <a:avLst/>
                <a:gdLst>
                  <a:gd name="T0" fmla="*/ 24 w 24"/>
                  <a:gd name="T1" fmla="*/ 0 h 32"/>
                  <a:gd name="T2" fmla="*/ 24 w 24"/>
                  <a:gd name="T3" fmla="*/ 0 h 32"/>
                  <a:gd name="T4" fmla="*/ 16 w 24"/>
                  <a:gd name="T5" fmla="*/ 32 h 32"/>
                  <a:gd name="T6" fmla="*/ 0 w 24"/>
                  <a:gd name="T7" fmla="*/ 24 h 32"/>
                  <a:gd name="T8" fmla="*/ 8 w 24"/>
                  <a:gd name="T9" fmla="*/ 0 h 32"/>
                  <a:gd name="T10" fmla="*/ 24 w 24"/>
                  <a:gd name="T11" fmla="*/ 0 h 32"/>
                  <a:gd name="T12" fmla="*/ 24 w 24"/>
                  <a:gd name="T13" fmla="*/ 0 h 32"/>
                  <a:gd name="T14" fmla="*/ 24 w 24"/>
                  <a:gd name="T15" fmla="*/ 0 h 32"/>
                  <a:gd name="T16" fmla="*/ 24 w 24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2"/>
                  <a:gd name="T29" fmla="*/ 24 w 2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2">
                    <a:moveTo>
                      <a:pt x="24" y="0"/>
                    </a:moveTo>
                    <a:lnTo>
                      <a:pt x="24" y="0"/>
                    </a:lnTo>
                    <a:lnTo>
                      <a:pt x="16" y="32"/>
                    </a:lnTo>
                    <a:lnTo>
                      <a:pt x="0" y="24"/>
                    </a:lnTo>
                    <a:lnTo>
                      <a:pt x="8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31" name="Rectangle 63"/>
              <p:cNvSpPr>
                <a:spLocks noChangeArrowheads="1"/>
              </p:cNvSpPr>
              <p:nvPr/>
            </p:nvSpPr>
            <p:spPr bwMode="auto">
              <a:xfrm>
                <a:off x="3680" y="3048"/>
                <a:ext cx="376" cy="344"/>
              </a:xfrm>
              <a:prstGeom prst="rect">
                <a:avLst/>
              </a:pr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32" name="Rectangle 64"/>
              <p:cNvSpPr>
                <a:spLocks noChangeArrowheads="1"/>
              </p:cNvSpPr>
              <p:nvPr/>
            </p:nvSpPr>
            <p:spPr bwMode="auto">
              <a:xfrm>
                <a:off x="3688" y="3048"/>
                <a:ext cx="360" cy="336"/>
              </a:xfrm>
              <a:prstGeom prst="rect">
                <a:avLst/>
              </a:pr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33" name="Rectangle 65"/>
              <p:cNvSpPr>
                <a:spLocks noChangeArrowheads="1"/>
              </p:cNvSpPr>
              <p:nvPr/>
            </p:nvSpPr>
            <p:spPr bwMode="auto">
              <a:xfrm>
                <a:off x="3688" y="3040"/>
                <a:ext cx="360" cy="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34" name="Freeform 66"/>
              <p:cNvSpPr>
                <a:spLocks/>
              </p:cNvSpPr>
              <p:nvPr/>
            </p:nvSpPr>
            <p:spPr bwMode="auto">
              <a:xfrm>
                <a:off x="4040" y="3040"/>
                <a:ext cx="16" cy="344"/>
              </a:xfrm>
              <a:custGeom>
                <a:avLst/>
                <a:gdLst>
                  <a:gd name="T0" fmla="*/ 16 w 16"/>
                  <a:gd name="T1" fmla="*/ 0 h 344"/>
                  <a:gd name="T2" fmla="*/ 16 w 16"/>
                  <a:gd name="T3" fmla="*/ 8 h 344"/>
                  <a:gd name="T4" fmla="*/ 16 w 16"/>
                  <a:gd name="T5" fmla="*/ 344 h 344"/>
                  <a:gd name="T6" fmla="*/ 0 w 16"/>
                  <a:gd name="T7" fmla="*/ 344 h 344"/>
                  <a:gd name="T8" fmla="*/ 0 w 16"/>
                  <a:gd name="T9" fmla="*/ 8 h 344"/>
                  <a:gd name="T10" fmla="*/ 8 w 16"/>
                  <a:gd name="T11" fmla="*/ 0 h 344"/>
                  <a:gd name="T12" fmla="*/ 16 w 16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344"/>
                  <a:gd name="T23" fmla="*/ 16 w 16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344">
                    <a:moveTo>
                      <a:pt x="16" y="0"/>
                    </a:moveTo>
                    <a:lnTo>
                      <a:pt x="16" y="8"/>
                    </a:lnTo>
                    <a:lnTo>
                      <a:pt x="16" y="344"/>
                    </a:lnTo>
                    <a:lnTo>
                      <a:pt x="0" y="344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35" name="Freeform 67"/>
              <p:cNvSpPr>
                <a:spLocks/>
              </p:cNvSpPr>
              <p:nvPr/>
            </p:nvSpPr>
            <p:spPr bwMode="auto">
              <a:xfrm>
                <a:off x="3688" y="3376"/>
                <a:ext cx="368" cy="16"/>
              </a:xfrm>
              <a:custGeom>
                <a:avLst/>
                <a:gdLst>
                  <a:gd name="T0" fmla="*/ 368 w 368"/>
                  <a:gd name="T1" fmla="*/ 16 h 16"/>
                  <a:gd name="T2" fmla="*/ 360 w 368"/>
                  <a:gd name="T3" fmla="*/ 16 h 16"/>
                  <a:gd name="T4" fmla="*/ 0 w 368"/>
                  <a:gd name="T5" fmla="*/ 16 h 16"/>
                  <a:gd name="T6" fmla="*/ 0 w 368"/>
                  <a:gd name="T7" fmla="*/ 0 h 16"/>
                  <a:gd name="T8" fmla="*/ 360 w 368"/>
                  <a:gd name="T9" fmla="*/ 0 h 16"/>
                  <a:gd name="T10" fmla="*/ 368 w 368"/>
                  <a:gd name="T11" fmla="*/ 8 h 16"/>
                  <a:gd name="T12" fmla="*/ 368 w 368"/>
                  <a:gd name="T13" fmla="*/ 16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8"/>
                  <a:gd name="T22" fmla="*/ 0 h 16"/>
                  <a:gd name="T23" fmla="*/ 368 w 368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8" h="16">
                    <a:moveTo>
                      <a:pt x="368" y="16"/>
                    </a:moveTo>
                    <a:lnTo>
                      <a:pt x="360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360" y="0"/>
                    </a:lnTo>
                    <a:lnTo>
                      <a:pt x="368" y="8"/>
                    </a:lnTo>
                    <a:lnTo>
                      <a:pt x="36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36" name="Freeform 68"/>
              <p:cNvSpPr>
                <a:spLocks/>
              </p:cNvSpPr>
              <p:nvPr/>
            </p:nvSpPr>
            <p:spPr bwMode="auto">
              <a:xfrm>
                <a:off x="3680" y="3048"/>
                <a:ext cx="16" cy="344"/>
              </a:xfrm>
              <a:custGeom>
                <a:avLst/>
                <a:gdLst>
                  <a:gd name="T0" fmla="*/ 0 w 16"/>
                  <a:gd name="T1" fmla="*/ 344 h 344"/>
                  <a:gd name="T2" fmla="*/ 0 w 16"/>
                  <a:gd name="T3" fmla="*/ 336 h 344"/>
                  <a:gd name="T4" fmla="*/ 0 w 16"/>
                  <a:gd name="T5" fmla="*/ 0 h 344"/>
                  <a:gd name="T6" fmla="*/ 16 w 16"/>
                  <a:gd name="T7" fmla="*/ 0 h 344"/>
                  <a:gd name="T8" fmla="*/ 16 w 16"/>
                  <a:gd name="T9" fmla="*/ 336 h 344"/>
                  <a:gd name="T10" fmla="*/ 8 w 16"/>
                  <a:gd name="T11" fmla="*/ 344 h 344"/>
                  <a:gd name="T12" fmla="*/ 0 w 16"/>
                  <a:gd name="T13" fmla="*/ 344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344"/>
                  <a:gd name="T23" fmla="*/ 16 w 16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344">
                    <a:moveTo>
                      <a:pt x="0" y="344"/>
                    </a:moveTo>
                    <a:lnTo>
                      <a:pt x="0" y="336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336"/>
                    </a:lnTo>
                    <a:lnTo>
                      <a:pt x="8" y="344"/>
                    </a:lnTo>
                    <a:lnTo>
                      <a:pt x="0" y="3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37" name="Freeform 69"/>
              <p:cNvSpPr>
                <a:spLocks/>
              </p:cNvSpPr>
              <p:nvPr/>
            </p:nvSpPr>
            <p:spPr bwMode="auto">
              <a:xfrm>
                <a:off x="3680" y="3040"/>
                <a:ext cx="368" cy="16"/>
              </a:xfrm>
              <a:custGeom>
                <a:avLst/>
                <a:gdLst>
                  <a:gd name="T0" fmla="*/ 0 w 368"/>
                  <a:gd name="T1" fmla="*/ 0 h 16"/>
                  <a:gd name="T2" fmla="*/ 8 w 368"/>
                  <a:gd name="T3" fmla="*/ 0 h 16"/>
                  <a:gd name="T4" fmla="*/ 368 w 368"/>
                  <a:gd name="T5" fmla="*/ 0 h 16"/>
                  <a:gd name="T6" fmla="*/ 368 w 368"/>
                  <a:gd name="T7" fmla="*/ 16 h 16"/>
                  <a:gd name="T8" fmla="*/ 8 w 368"/>
                  <a:gd name="T9" fmla="*/ 16 h 16"/>
                  <a:gd name="T10" fmla="*/ 0 w 368"/>
                  <a:gd name="T11" fmla="*/ 8 h 16"/>
                  <a:gd name="T12" fmla="*/ 0 w 368"/>
                  <a:gd name="T13" fmla="*/ 0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8"/>
                  <a:gd name="T22" fmla="*/ 0 h 16"/>
                  <a:gd name="T23" fmla="*/ 368 w 368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8" h="16">
                    <a:moveTo>
                      <a:pt x="0" y="0"/>
                    </a:moveTo>
                    <a:lnTo>
                      <a:pt x="8" y="0"/>
                    </a:lnTo>
                    <a:lnTo>
                      <a:pt x="368" y="0"/>
                    </a:lnTo>
                    <a:lnTo>
                      <a:pt x="368" y="16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38" name="Rectangle 70"/>
              <p:cNvSpPr>
                <a:spLocks noChangeArrowheads="1"/>
              </p:cNvSpPr>
              <p:nvPr/>
            </p:nvSpPr>
            <p:spPr bwMode="auto">
              <a:xfrm>
                <a:off x="3724" y="3058"/>
                <a:ext cx="80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D</a:t>
                </a:r>
                <a:endParaRPr lang="en-US"/>
              </a:p>
            </p:txBody>
          </p:sp>
          <p:sp>
            <p:nvSpPr>
              <p:cNvPr id="5939" name="Rectangle 71"/>
              <p:cNvSpPr>
                <a:spLocks noChangeArrowheads="1"/>
              </p:cNvSpPr>
              <p:nvPr/>
            </p:nvSpPr>
            <p:spPr bwMode="auto">
              <a:xfrm>
                <a:off x="3796" y="3058"/>
                <a:ext cx="6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C</a:t>
                </a:r>
                <a:endParaRPr lang="en-US"/>
              </a:p>
            </p:txBody>
          </p:sp>
          <p:sp>
            <p:nvSpPr>
              <p:cNvPr id="5940" name="Rectangle 72"/>
              <p:cNvSpPr>
                <a:spLocks noChangeArrowheads="1"/>
              </p:cNvSpPr>
              <p:nvPr/>
            </p:nvSpPr>
            <p:spPr bwMode="auto">
              <a:xfrm>
                <a:off x="3860" y="3058"/>
                <a:ext cx="80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N</a:t>
                </a:r>
                <a:endParaRPr lang="en-US"/>
              </a:p>
            </p:txBody>
          </p:sp>
          <p:sp>
            <p:nvSpPr>
              <p:cNvPr id="5941" name="Rectangle 73"/>
              <p:cNvSpPr>
                <a:spLocks noChangeArrowheads="1"/>
              </p:cNvSpPr>
              <p:nvPr/>
            </p:nvSpPr>
            <p:spPr bwMode="auto">
              <a:xfrm>
                <a:off x="3716" y="3154"/>
                <a:ext cx="5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P</a:t>
                </a:r>
                <a:endParaRPr lang="en-US"/>
              </a:p>
            </p:txBody>
          </p:sp>
          <p:sp>
            <p:nvSpPr>
              <p:cNvPr id="5942" name="Rectangle 74"/>
              <p:cNvSpPr>
                <a:spLocks noChangeArrowheads="1"/>
              </p:cNvSpPr>
              <p:nvPr/>
            </p:nvSpPr>
            <p:spPr bwMode="auto">
              <a:xfrm>
                <a:off x="3772" y="3154"/>
                <a:ext cx="75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V</a:t>
                </a:r>
                <a:endParaRPr lang="en-US"/>
              </a:p>
            </p:txBody>
          </p:sp>
          <p:sp>
            <p:nvSpPr>
              <p:cNvPr id="5943" name="Rectangle 75"/>
              <p:cNvSpPr>
                <a:spLocks noChangeArrowheads="1"/>
              </p:cNvSpPr>
              <p:nvPr/>
            </p:nvSpPr>
            <p:spPr bwMode="auto">
              <a:xfrm>
                <a:off x="3836" y="3154"/>
                <a:ext cx="6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C</a:t>
                </a:r>
                <a:endParaRPr lang="en-US"/>
              </a:p>
            </p:txBody>
          </p:sp>
          <p:sp>
            <p:nvSpPr>
              <p:cNvPr id="5944" name="Rectangle 76"/>
              <p:cNvSpPr>
                <a:spLocks noChangeArrowheads="1"/>
              </p:cNvSpPr>
              <p:nvPr/>
            </p:nvSpPr>
            <p:spPr bwMode="auto">
              <a:xfrm>
                <a:off x="3900" y="3154"/>
                <a:ext cx="80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N</a:t>
                </a:r>
                <a:endParaRPr lang="en-US"/>
              </a:p>
            </p:txBody>
          </p:sp>
          <p:sp>
            <p:nvSpPr>
              <p:cNvPr id="5945" name="Rectangle 77"/>
              <p:cNvSpPr>
                <a:spLocks noChangeArrowheads="1"/>
              </p:cNvSpPr>
              <p:nvPr/>
            </p:nvSpPr>
            <p:spPr bwMode="auto">
              <a:xfrm>
                <a:off x="3716" y="3258"/>
                <a:ext cx="75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A</a:t>
                </a:r>
                <a:endParaRPr lang="en-US"/>
              </a:p>
            </p:txBody>
          </p:sp>
          <p:sp>
            <p:nvSpPr>
              <p:cNvPr id="5946" name="Rectangle 78"/>
              <p:cNvSpPr>
                <a:spLocks noChangeArrowheads="1"/>
              </p:cNvSpPr>
              <p:nvPr/>
            </p:nvSpPr>
            <p:spPr bwMode="auto">
              <a:xfrm>
                <a:off x="3788" y="3258"/>
                <a:ext cx="75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V</a:t>
                </a:r>
                <a:endParaRPr lang="en-US"/>
              </a:p>
            </p:txBody>
          </p:sp>
          <p:sp>
            <p:nvSpPr>
              <p:cNvPr id="5947" name="Rectangle 79"/>
              <p:cNvSpPr>
                <a:spLocks noChangeArrowheads="1"/>
              </p:cNvSpPr>
              <p:nvPr/>
            </p:nvSpPr>
            <p:spPr bwMode="auto">
              <a:xfrm>
                <a:off x="3860" y="3258"/>
                <a:ext cx="6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C</a:t>
                </a:r>
                <a:endParaRPr lang="en-US"/>
              </a:p>
            </p:txBody>
          </p:sp>
          <p:sp>
            <p:nvSpPr>
              <p:cNvPr id="5948" name="Rectangle 80"/>
              <p:cNvSpPr>
                <a:spLocks noChangeArrowheads="1"/>
              </p:cNvSpPr>
              <p:nvPr/>
            </p:nvSpPr>
            <p:spPr bwMode="auto">
              <a:xfrm>
                <a:off x="3916" y="3258"/>
                <a:ext cx="80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Palatino" charset="0"/>
                  </a:rPr>
                  <a:t>N</a:t>
                </a:r>
                <a:endParaRPr lang="en-US"/>
              </a:p>
            </p:txBody>
          </p:sp>
          <p:sp>
            <p:nvSpPr>
              <p:cNvPr id="5949" name="Freeform 81"/>
              <p:cNvSpPr>
                <a:spLocks/>
              </p:cNvSpPr>
              <p:nvPr/>
            </p:nvSpPr>
            <p:spPr bwMode="auto">
              <a:xfrm>
                <a:off x="3888" y="3640"/>
                <a:ext cx="24" cy="24"/>
              </a:xfrm>
              <a:custGeom>
                <a:avLst/>
                <a:gdLst>
                  <a:gd name="T0" fmla="*/ 24 w 24"/>
                  <a:gd name="T1" fmla="*/ 16 h 24"/>
                  <a:gd name="T2" fmla="*/ 8 w 24"/>
                  <a:gd name="T3" fmla="*/ 24 h 24"/>
                  <a:gd name="T4" fmla="*/ 0 w 24"/>
                  <a:gd name="T5" fmla="*/ 8 h 24"/>
                  <a:gd name="T6" fmla="*/ 16 w 24"/>
                  <a:gd name="T7" fmla="*/ 0 h 24"/>
                  <a:gd name="T8" fmla="*/ 24 w 24"/>
                  <a:gd name="T9" fmla="*/ 16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24"/>
                  <a:gd name="T17" fmla="*/ 24 w 24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24">
                    <a:moveTo>
                      <a:pt x="24" y="16"/>
                    </a:moveTo>
                    <a:lnTo>
                      <a:pt x="8" y="24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24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0" name="Freeform 82"/>
              <p:cNvSpPr>
                <a:spLocks/>
              </p:cNvSpPr>
              <p:nvPr/>
            </p:nvSpPr>
            <p:spPr bwMode="auto">
              <a:xfrm>
                <a:off x="3880" y="3640"/>
                <a:ext cx="24" cy="16"/>
              </a:xfrm>
              <a:custGeom>
                <a:avLst/>
                <a:gdLst>
                  <a:gd name="T0" fmla="*/ 24 w 24"/>
                  <a:gd name="T1" fmla="*/ 0 h 16"/>
                  <a:gd name="T2" fmla="*/ 16 w 24"/>
                  <a:gd name="T3" fmla="*/ 16 h 16"/>
                  <a:gd name="T4" fmla="*/ 0 w 24"/>
                  <a:gd name="T5" fmla="*/ 16 h 16"/>
                  <a:gd name="T6" fmla="*/ 0 w 24"/>
                  <a:gd name="T7" fmla="*/ 0 h 16"/>
                  <a:gd name="T8" fmla="*/ 16 w 24"/>
                  <a:gd name="T9" fmla="*/ 0 h 16"/>
                  <a:gd name="T10" fmla="*/ 24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24" y="0"/>
                    </a:moveTo>
                    <a:lnTo>
                      <a:pt x="16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1" name="Freeform 83"/>
              <p:cNvSpPr>
                <a:spLocks/>
              </p:cNvSpPr>
              <p:nvPr/>
            </p:nvSpPr>
            <p:spPr bwMode="auto">
              <a:xfrm>
                <a:off x="3864" y="3640"/>
                <a:ext cx="24" cy="16"/>
              </a:xfrm>
              <a:custGeom>
                <a:avLst/>
                <a:gdLst>
                  <a:gd name="T0" fmla="*/ 16 w 24"/>
                  <a:gd name="T1" fmla="*/ 0 h 16"/>
                  <a:gd name="T2" fmla="*/ 24 w 24"/>
                  <a:gd name="T3" fmla="*/ 16 h 16"/>
                  <a:gd name="T4" fmla="*/ 8 w 24"/>
                  <a:gd name="T5" fmla="*/ 16 h 16"/>
                  <a:gd name="T6" fmla="*/ 0 w 24"/>
                  <a:gd name="T7" fmla="*/ 0 h 16"/>
                  <a:gd name="T8" fmla="*/ 16 w 24"/>
                  <a:gd name="T9" fmla="*/ 0 h 16"/>
                  <a:gd name="T10" fmla="*/ 16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16" y="0"/>
                    </a:moveTo>
                    <a:lnTo>
                      <a:pt x="24" y="16"/>
                    </a:lnTo>
                    <a:lnTo>
                      <a:pt x="8" y="16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2" name="Freeform 84"/>
              <p:cNvSpPr>
                <a:spLocks/>
              </p:cNvSpPr>
              <p:nvPr/>
            </p:nvSpPr>
            <p:spPr bwMode="auto">
              <a:xfrm>
                <a:off x="3856" y="3640"/>
                <a:ext cx="16" cy="24"/>
              </a:xfrm>
              <a:custGeom>
                <a:avLst/>
                <a:gdLst>
                  <a:gd name="T0" fmla="*/ 8 w 16"/>
                  <a:gd name="T1" fmla="*/ 0 h 24"/>
                  <a:gd name="T2" fmla="*/ 16 w 16"/>
                  <a:gd name="T3" fmla="*/ 16 h 24"/>
                  <a:gd name="T4" fmla="*/ 8 w 16"/>
                  <a:gd name="T5" fmla="*/ 24 h 24"/>
                  <a:gd name="T6" fmla="*/ 0 w 16"/>
                  <a:gd name="T7" fmla="*/ 8 h 24"/>
                  <a:gd name="T8" fmla="*/ 8 w 16"/>
                  <a:gd name="T9" fmla="*/ 8 h 24"/>
                  <a:gd name="T10" fmla="*/ 8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0"/>
                    </a:moveTo>
                    <a:lnTo>
                      <a:pt x="16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3" name="Freeform 85"/>
              <p:cNvSpPr>
                <a:spLocks/>
              </p:cNvSpPr>
              <p:nvPr/>
            </p:nvSpPr>
            <p:spPr bwMode="auto">
              <a:xfrm>
                <a:off x="3856" y="3648"/>
                <a:ext cx="16" cy="32"/>
              </a:xfrm>
              <a:custGeom>
                <a:avLst/>
                <a:gdLst>
                  <a:gd name="T0" fmla="*/ 0 w 16"/>
                  <a:gd name="T1" fmla="*/ 0 h 32"/>
                  <a:gd name="T2" fmla="*/ 16 w 16"/>
                  <a:gd name="T3" fmla="*/ 8 h 32"/>
                  <a:gd name="T4" fmla="*/ 16 w 16"/>
                  <a:gd name="T5" fmla="*/ 32 h 32"/>
                  <a:gd name="T6" fmla="*/ 0 w 16"/>
                  <a:gd name="T7" fmla="*/ 32 h 32"/>
                  <a:gd name="T8" fmla="*/ 0 w 16"/>
                  <a:gd name="T9" fmla="*/ 8 h 32"/>
                  <a:gd name="T10" fmla="*/ 0 w 16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32"/>
                  <a:gd name="T20" fmla="*/ 16 w 16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32">
                    <a:moveTo>
                      <a:pt x="0" y="0"/>
                    </a:moveTo>
                    <a:lnTo>
                      <a:pt x="16" y="8"/>
                    </a:lnTo>
                    <a:lnTo>
                      <a:pt x="16" y="32"/>
                    </a:lnTo>
                    <a:lnTo>
                      <a:pt x="0" y="32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4" name="Freeform 86"/>
              <p:cNvSpPr>
                <a:spLocks/>
              </p:cNvSpPr>
              <p:nvPr/>
            </p:nvSpPr>
            <p:spPr bwMode="auto">
              <a:xfrm>
                <a:off x="3856" y="3672"/>
                <a:ext cx="32" cy="24"/>
              </a:xfrm>
              <a:custGeom>
                <a:avLst/>
                <a:gdLst>
                  <a:gd name="T0" fmla="*/ 0 w 32"/>
                  <a:gd name="T1" fmla="*/ 8 h 24"/>
                  <a:gd name="T2" fmla="*/ 16 w 32"/>
                  <a:gd name="T3" fmla="*/ 0 h 24"/>
                  <a:gd name="T4" fmla="*/ 32 w 32"/>
                  <a:gd name="T5" fmla="*/ 8 h 24"/>
                  <a:gd name="T6" fmla="*/ 24 w 32"/>
                  <a:gd name="T7" fmla="*/ 24 h 24"/>
                  <a:gd name="T8" fmla="*/ 8 w 32"/>
                  <a:gd name="T9" fmla="*/ 8 h 24"/>
                  <a:gd name="T10" fmla="*/ 0 w 32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0" y="8"/>
                    </a:moveTo>
                    <a:lnTo>
                      <a:pt x="16" y="0"/>
                    </a:lnTo>
                    <a:lnTo>
                      <a:pt x="32" y="8"/>
                    </a:lnTo>
                    <a:lnTo>
                      <a:pt x="24" y="24"/>
                    </a:lnTo>
                    <a:lnTo>
                      <a:pt x="8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5" name="Freeform 87"/>
              <p:cNvSpPr>
                <a:spLocks/>
              </p:cNvSpPr>
              <p:nvPr/>
            </p:nvSpPr>
            <p:spPr bwMode="auto">
              <a:xfrm>
                <a:off x="3880" y="3680"/>
                <a:ext cx="32" cy="16"/>
              </a:xfrm>
              <a:custGeom>
                <a:avLst/>
                <a:gdLst>
                  <a:gd name="T0" fmla="*/ 0 w 32"/>
                  <a:gd name="T1" fmla="*/ 16 h 16"/>
                  <a:gd name="T2" fmla="*/ 0 w 32"/>
                  <a:gd name="T3" fmla="*/ 0 h 16"/>
                  <a:gd name="T4" fmla="*/ 32 w 32"/>
                  <a:gd name="T5" fmla="*/ 0 h 16"/>
                  <a:gd name="T6" fmla="*/ 24 w 32"/>
                  <a:gd name="T7" fmla="*/ 16 h 16"/>
                  <a:gd name="T8" fmla="*/ 0 w 32"/>
                  <a:gd name="T9" fmla="*/ 16 h 16"/>
                  <a:gd name="T10" fmla="*/ 0 w 32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16"/>
                  <a:gd name="T20" fmla="*/ 32 w 32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16">
                    <a:moveTo>
                      <a:pt x="0" y="16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24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6" name="Freeform 88"/>
              <p:cNvSpPr>
                <a:spLocks/>
              </p:cNvSpPr>
              <p:nvPr/>
            </p:nvSpPr>
            <p:spPr bwMode="auto">
              <a:xfrm>
                <a:off x="3904" y="3672"/>
                <a:ext cx="40" cy="24"/>
              </a:xfrm>
              <a:custGeom>
                <a:avLst/>
                <a:gdLst>
                  <a:gd name="T0" fmla="*/ 0 w 40"/>
                  <a:gd name="T1" fmla="*/ 24 h 24"/>
                  <a:gd name="T2" fmla="*/ 0 w 40"/>
                  <a:gd name="T3" fmla="*/ 8 h 24"/>
                  <a:gd name="T4" fmla="*/ 40 w 40"/>
                  <a:gd name="T5" fmla="*/ 0 h 24"/>
                  <a:gd name="T6" fmla="*/ 40 w 40"/>
                  <a:gd name="T7" fmla="*/ 16 h 24"/>
                  <a:gd name="T8" fmla="*/ 8 w 40"/>
                  <a:gd name="T9" fmla="*/ 24 h 24"/>
                  <a:gd name="T10" fmla="*/ 0 w 40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24"/>
                  <a:gd name="T20" fmla="*/ 40 w 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24">
                    <a:moveTo>
                      <a:pt x="0" y="24"/>
                    </a:moveTo>
                    <a:lnTo>
                      <a:pt x="0" y="8"/>
                    </a:lnTo>
                    <a:lnTo>
                      <a:pt x="40" y="0"/>
                    </a:lnTo>
                    <a:lnTo>
                      <a:pt x="40" y="16"/>
                    </a:lnTo>
                    <a:lnTo>
                      <a:pt x="8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7" name="Freeform 89"/>
              <p:cNvSpPr>
                <a:spLocks/>
              </p:cNvSpPr>
              <p:nvPr/>
            </p:nvSpPr>
            <p:spPr bwMode="auto">
              <a:xfrm>
                <a:off x="3944" y="3664"/>
                <a:ext cx="24" cy="24"/>
              </a:xfrm>
              <a:custGeom>
                <a:avLst/>
                <a:gdLst>
                  <a:gd name="T0" fmla="*/ 0 w 24"/>
                  <a:gd name="T1" fmla="*/ 24 h 24"/>
                  <a:gd name="T2" fmla="*/ 0 w 24"/>
                  <a:gd name="T3" fmla="*/ 16 h 24"/>
                  <a:gd name="T4" fmla="*/ 24 w 24"/>
                  <a:gd name="T5" fmla="*/ 0 h 24"/>
                  <a:gd name="T6" fmla="*/ 24 w 24"/>
                  <a:gd name="T7" fmla="*/ 16 h 24"/>
                  <a:gd name="T8" fmla="*/ 0 w 24"/>
                  <a:gd name="T9" fmla="*/ 24 h 24"/>
                  <a:gd name="T10" fmla="*/ 0 w 24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24"/>
                    </a:moveTo>
                    <a:lnTo>
                      <a:pt x="0" y="16"/>
                    </a:lnTo>
                    <a:lnTo>
                      <a:pt x="24" y="0"/>
                    </a:lnTo>
                    <a:lnTo>
                      <a:pt x="24" y="16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8" name="Freeform 90"/>
              <p:cNvSpPr>
                <a:spLocks/>
              </p:cNvSpPr>
              <p:nvPr/>
            </p:nvSpPr>
            <p:spPr bwMode="auto">
              <a:xfrm>
                <a:off x="3960" y="3656"/>
                <a:ext cx="24" cy="24"/>
              </a:xfrm>
              <a:custGeom>
                <a:avLst/>
                <a:gdLst>
                  <a:gd name="T0" fmla="*/ 8 w 24"/>
                  <a:gd name="T1" fmla="*/ 24 h 24"/>
                  <a:gd name="T2" fmla="*/ 0 w 24"/>
                  <a:gd name="T3" fmla="*/ 16 h 24"/>
                  <a:gd name="T4" fmla="*/ 16 w 24"/>
                  <a:gd name="T5" fmla="*/ 0 h 24"/>
                  <a:gd name="T6" fmla="*/ 24 w 24"/>
                  <a:gd name="T7" fmla="*/ 16 h 24"/>
                  <a:gd name="T8" fmla="*/ 16 w 24"/>
                  <a:gd name="T9" fmla="*/ 24 h 24"/>
                  <a:gd name="T10" fmla="*/ 8 w 24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8" y="24"/>
                    </a:moveTo>
                    <a:lnTo>
                      <a:pt x="0" y="16"/>
                    </a:lnTo>
                    <a:lnTo>
                      <a:pt x="16" y="0"/>
                    </a:lnTo>
                    <a:lnTo>
                      <a:pt x="24" y="16"/>
                    </a:lnTo>
                    <a:lnTo>
                      <a:pt x="16" y="24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9" name="Freeform 91"/>
              <p:cNvSpPr>
                <a:spLocks/>
              </p:cNvSpPr>
              <p:nvPr/>
            </p:nvSpPr>
            <p:spPr bwMode="auto">
              <a:xfrm>
                <a:off x="3968" y="3648"/>
                <a:ext cx="16" cy="24"/>
              </a:xfrm>
              <a:custGeom>
                <a:avLst/>
                <a:gdLst>
                  <a:gd name="T0" fmla="*/ 16 w 16"/>
                  <a:gd name="T1" fmla="*/ 24 h 24"/>
                  <a:gd name="T2" fmla="*/ 0 w 16"/>
                  <a:gd name="T3" fmla="*/ 16 h 24"/>
                  <a:gd name="T4" fmla="*/ 0 w 16"/>
                  <a:gd name="T5" fmla="*/ 0 h 24"/>
                  <a:gd name="T6" fmla="*/ 16 w 16"/>
                  <a:gd name="T7" fmla="*/ 0 h 24"/>
                  <a:gd name="T8" fmla="*/ 16 w 16"/>
                  <a:gd name="T9" fmla="*/ 16 h 24"/>
                  <a:gd name="T10" fmla="*/ 16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16" y="24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60" name="Freeform 92"/>
              <p:cNvSpPr>
                <a:spLocks/>
              </p:cNvSpPr>
              <p:nvPr/>
            </p:nvSpPr>
            <p:spPr bwMode="auto">
              <a:xfrm>
                <a:off x="3968" y="3632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8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61" name="Freeform 93"/>
              <p:cNvSpPr>
                <a:spLocks/>
              </p:cNvSpPr>
              <p:nvPr/>
            </p:nvSpPr>
            <p:spPr bwMode="auto">
              <a:xfrm>
                <a:off x="3960" y="3616"/>
                <a:ext cx="24" cy="24"/>
              </a:xfrm>
              <a:custGeom>
                <a:avLst/>
                <a:gdLst>
                  <a:gd name="T0" fmla="*/ 24 w 24"/>
                  <a:gd name="T1" fmla="*/ 16 h 24"/>
                  <a:gd name="T2" fmla="*/ 8 w 24"/>
                  <a:gd name="T3" fmla="*/ 24 h 24"/>
                  <a:gd name="T4" fmla="*/ 0 w 24"/>
                  <a:gd name="T5" fmla="*/ 16 h 24"/>
                  <a:gd name="T6" fmla="*/ 8 w 24"/>
                  <a:gd name="T7" fmla="*/ 0 h 24"/>
                  <a:gd name="T8" fmla="*/ 16 w 24"/>
                  <a:gd name="T9" fmla="*/ 8 h 24"/>
                  <a:gd name="T10" fmla="*/ 24 w 24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6"/>
                    </a:moveTo>
                    <a:lnTo>
                      <a:pt x="8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24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62" name="Freeform 94"/>
              <p:cNvSpPr>
                <a:spLocks/>
              </p:cNvSpPr>
              <p:nvPr/>
            </p:nvSpPr>
            <p:spPr bwMode="auto">
              <a:xfrm>
                <a:off x="3936" y="3600"/>
                <a:ext cx="32" cy="32"/>
              </a:xfrm>
              <a:custGeom>
                <a:avLst/>
                <a:gdLst>
                  <a:gd name="T0" fmla="*/ 24 w 32"/>
                  <a:gd name="T1" fmla="*/ 32 h 32"/>
                  <a:gd name="T2" fmla="*/ 24 w 32"/>
                  <a:gd name="T3" fmla="*/ 32 h 32"/>
                  <a:gd name="T4" fmla="*/ 0 w 32"/>
                  <a:gd name="T5" fmla="*/ 16 h 32"/>
                  <a:gd name="T6" fmla="*/ 8 w 32"/>
                  <a:gd name="T7" fmla="*/ 0 h 32"/>
                  <a:gd name="T8" fmla="*/ 32 w 32"/>
                  <a:gd name="T9" fmla="*/ 16 h 32"/>
                  <a:gd name="T10" fmla="*/ 24 w 32"/>
                  <a:gd name="T11" fmla="*/ 32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24" y="32"/>
                    </a:moveTo>
                    <a:lnTo>
                      <a:pt x="24" y="32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32" y="16"/>
                    </a:lnTo>
                    <a:lnTo>
                      <a:pt x="24" y="32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63" name="Freeform 95"/>
              <p:cNvSpPr>
                <a:spLocks/>
              </p:cNvSpPr>
              <p:nvPr/>
            </p:nvSpPr>
            <p:spPr bwMode="auto">
              <a:xfrm>
                <a:off x="3912" y="3592"/>
                <a:ext cx="32" cy="24"/>
              </a:xfrm>
              <a:custGeom>
                <a:avLst/>
                <a:gdLst>
                  <a:gd name="T0" fmla="*/ 32 w 32"/>
                  <a:gd name="T1" fmla="*/ 8 h 24"/>
                  <a:gd name="T2" fmla="*/ 32 w 32"/>
                  <a:gd name="T3" fmla="*/ 24 h 24"/>
                  <a:gd name="T4" fmla="*/ 0 w 32"/>
                  <a:gd name="T5" fmla="*/ 16 h 24"/>
                  <a:gd name="T6" fmla="*/ 0 w 32"/>
                  <a:gd name="T7" fmla="*/ 0 h 24"/>
                  <a:gd name="T8" fmla="*/ 32 w 32"/>
                  <a:gd name="T9" fmla="*/ 8 h 24"/>
                  <a:gd name="T10" fmla="*/ 32 w 32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32" y="8"/>
                    </a:moveTo>
                    <a:lnTo>
                      <a:pt x="32" y="24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64" name="Freeform 96"/>
              <p:cNvSpPr>
                <a:spLocks/>
              </p:cNvSpPr>
              <p:nvPr/>
            </p:nvSpPr>
            <p:spPr bwMode="auto">
              <a:xfrm>
                <a:off x="3872" y="3592"/>
                <a:ext cx="40" cy="16"/>
              </a:xfrm>
              <a:custGeom>
                <a:avLst/>
                <a:gdLst>
                  <a:gd name="T0" fmla="*/ 40 w 40"/>
                  <a:gd name="T1" fmla="*/ 0 h 16"/>
                  <a:gd name="T2" fmla="*/ 40 w 40"/>
                  <a:gd name="T3" fmla="*/ 16 h 16"/>
                  <a:gd name="T4" fmla="*/ 0 w 40"/>
                  <a:gd name="T5" fmla="*/ 16 h 16"/>
                  <a:gd name="T6" fmla="*/ 0 w 40"/>
                  <a:gd name="T7" fmla="*/ 0 h 16"/>
                  <a:gd name="T8" fmla="*/ 40 w 40"/>
                  <a:gd name="T9" fmla="*/ 0 h 16"/>
                  <a:gd name="T10" fmla="*/ 40 w 40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16"/>
                  <a:gd name="T20" fmla="*/ 40 w 40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16">
                    <a:moveTo>
                      <a:pt x="40" y="0"/>
                    </a:moveTo>
                    <a:lnTo>
                      <a:pt x="40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65" name="Freeform 97"/>
              <p:cNvSpPr>
                <a:spLocks/>
              </p:cNvSpPr>
              <p:nvPr/>
            </p:nvSpPr>
            <p:spPr bwMode="auto">
              <a:xfrm>
                <a:off x="3832" y="3592"/>
                <a:ext cx="48" cy="24"/>
              </a:xfrm>
              <a:custGeom>
                <a:avLst/>
                <a:gdLst>
                  <a:gd name="T0" fmla="*/ 40 w 48"/>
                  <a:gd name="T1" fmla="*/ 0 h 24"/>
                  <a:gd name="T2" fmla="*/ 48 w 48"/>
                  <a:gd name="T3" fmla="*/ 16 h 24"/>
                  <a:gd name="T4" fmla="*/ 0 w 48"/>
                  <a:gd name="T5" fmla="*/ 24 h 24"/>
                  <a:gd name="T6" fmla="*/ 0 w 48"/>
                  <a:gd name="T7" fmla="*/ 8 h 24"/>
                  <a:gd name="T8" fmla="*/ 40 w 48"/>
                  <a:gd name="T9" fmla="*/ 0 h 24"/>
                  <a:gd name="T10" fmla="*/ 40 w 48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4"/>
                  <a:gd name="T20" fmla="*/ 48 w 48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4">
                    <a:moveTo>
                      <a:pt x="40" y="0"/>
                    </a:moveTo>
                    <a:lnTo>
                      <a:pt x="48" y="16"/>
                    </a:lnTo>
                    <a:lnTo>
                      <a:pt x="0" y="24"/>
                    </a:lnTo>
                    <a:lnTo>
                      <a:pt x="0" y="8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66" name="Freeform 98"/>
              <p:cNvSpPr>
                <a:spLocks/>
              </p:cNvSpPr>
              <p:nvPr/>
            </p:nvSpPr>
            <p:spPr bwMode="auto">
              <a:xfrm>
                <a:off x="3784" y="3600"/>
                <a:ext cx="56" cy="40"/>
              </a:xfrm>
              <a:custGeom>
                <a:avLst/>
                <a:gdLst>
                  <a:gd name="T0" fmla="*/ 48 w 56"/>
                  <a:gd name="T1" fmla="*/ 0 h 40"/>
                  <a:gd name="T2" fmla="*/ 56 w 56"/>
                  <a:gd name="T3" fmla="*/ 16 h 40"/>
                  <a:gd name="T4" fmla="*/ 8 w 56"/>
                  <a:gd name="T5" fmla="*/ 40 h 40"/>
                  <a:gd name="T6" fmla="*/ 0 w 56"/>
                  <a:gd name="T7" fmla="*/ 24 h 40"/>
                  <a:gd name="T8" fmla="*/ 48 w 56"/>
                  <a:gd name="T9" fmla="*/ 0 h 40"/>
                  <a:gd name="T10" fmla="*/ 48 w 56"/>
                  <a:gd name="T11" fmla="*/ 0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"/>
                  <a:gd name="T19" fmla="*/ 0 h 40"/>
                  <a:gd name="T20" fmla="*/ 56 w 56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" h="40">
                    <a:moveTo>
                      <a:pt x="48" y="0"/>
                    </a:moveTo>
                    <a:lnTo>
                      <a:pt x="56" y="16"/>
                    </a:lnTo>
                    <a:lnTo>
                      <a:pt x="8" y="40"/>
                    </a:lnTo>
                    <a:lnTo>
                      <a:pt x="0" y="24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67" name="Freeform 99"/>
              <p:cNvSpPr>
                <a:spLocks/>
              </p:cNvSpPr>
              <p:nvPr/>
            </p:nvSpPr>
            <p:spPr bwMode="auto">
              <a:xfrm>
                <a:off x="3776" y="3624"/>
                <a:ext cx="24" cy="32"/>
              </a:xfrm>
              <a:custGeom>
                <a:avLst/>
                <a:gdLst>
                  <a:gd name="T0" fmla="*/ 8 w 24"/>
                  <a:gd name="T1" fmla="*/ 0 h 32"/>
                  <a:gd name="T2" fmla="*/ 24 w 24"/>
                  <a:gd name="T3" fmla="*/ 8 h 32"/>
                  <a:gd name="T4" fmla="*/ 16 w 24"/>
                  <a:gd name="T5" fmla="*/ 32 h 32"/>
                  <a:gd name="T6" fmla="*/ 0 w 24"/>
                  <a:gd name="T7" fmla="*/ 32 h 32"/>
                  <a:gd name="T8" fmla="*/ 8 w 24"/>
                  <a:gd name="T9" fmla="*/ 8 h 32"/>
                  <a:gd name="T10" fmla="*/ 8 w 24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32"/>
                  <a:gd name="T20" fmla="*/ 24 w 24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32">
                    <a:moveTo>
                      <a:pt x="8" y="0"/>
                    </a:moveTo>
                    <a:lnTo>
                      <a:pt x="24" y="8"/>
                    </a:lnTo>
                    <a:lnTo>
                      <a:pt x="16" y="32"/>
                    </a:lnTo>
                    <a:lnTo>
                      <a:pt x="0" y="32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68" name="Freeform 100"/>
              <p:cNvSpPr>
                <a:spLocks/>
              </p:cNvSpPr>
              <p:nvPr/>
            </p:nvSpPr>
            <p:spPr bwMode="auto">
              <a:xfrm>
                <a:off x="3776" y="3656"/>
                <a:ext cx="24" cy="32"/>
              </a:xfrm>
              <a:custGeom>
                <a:avLst/>
                <a:gdLst>
                  <a:gd name="T0" fmla="*/ 0 w 24"/>
                  <a:gd name="T1" fmla="*/ 0 h 32"/>
                  <a:gd name="T2" fmla="*/ 16 w 24"/>
                  <a:gd name="T3" fmla="*/ 0 h 32"/>
                  <a:gd name="T4" fmla="*/ 24 w 24"/>
                  <a:gd name="T5" fmla="*/ 32 h 32"/>
                  <a:gd name="T6" fmla="*/ 8 w 24"/>
                  <a:gd name="T7" fmla="*/ 32 h 32"/>
                  <a:gd name="T8" fmla="*/ 0 w 24"/>
                  <a:gd name="T9" fmla="*/ 0 h 32"/>
                  <a:gd name="T10" fmla="*/ 0 w 24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32"/>
                  <a:gd name="T20" fmla="*/ 24 w 24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32">
                    <a:moveTo>
                      <a:pt x="0" y="0"/>
                    </a:moveTo>
                    <a:lnTo>
                      <a:pt x="16" y="0"/>
                    </a:lnTo>
                    <a:lnTo>
                      <a:pt x="24" y="32"/>
                    </a:lnTo>
                    <a:lnTo>
                      <a:pt x="8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69" name="Freeform 101"/>
              <p:cNvSpPr>
                <a:spLocks/>
              </p:cNvSpPr>
              <p:nvPr/>
            </p:nvSpPr>
            <p:spPr bwMode="auto">
              <a:xfrm>
                <a:off x="3784" y="3680"/>
                <a:ext cx="32" cy="40"/>
              </a:xfrm>
              <a:custGeom>
                <a:avLst/>
                <a:gdLst>
                  <a:gd name="T0" fmla="*/ 0 w 32"/>
                  <a:gd name="T1" fmla="*/ 8 h 40"/>
                  <a:gd name="T2" fmla="*/ 8 w 32"/>
                  <a:gd name="T3" fmla="*/ 0 h 40"/>
                  <a:gd name="T4" fmla="*/ 32 w 32"/>
                  <a:gd name="T5" fmla="*/ 24 h 40"/>
                  <a:gd name="T6" fmla="*/ 24 w 32"/>
                  <a:gd name="T7" fmla="*/ 40 h 40"/>
                  <a:gd name="T8" fmla="*/ 0 w 32"/>
                  <a:gd name="T9" fmla="*/ 16 h 40"/>
                  <a:gd name="T10" fmla="*/ 0 w 32"/>
                  <a:gd name="T11" fmla="*/ 8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40"/>
                  <a:gd name="T20" fmla="*/ 32 w 32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40">
                    <a:moveTo>
                      <a:pt x="0" y="8"/>
                    </a:moveTo>
                    <a:lnTo>
                      <a:pt x="8" y="0"/>
                    </a:lnTo>
                    <a:lnTo>
                      <a:pt x="32" y="24"/>
                    </a:lnTo>
                    <a:lnTo>
                      <a:pt x="24" y="40"/>
                    </a:lnTo>
                    <a:lnTo>
                      <a:pt x="0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70" name="Freeform 102"/>
              <p:cNvSpPr>
                <a:spLocks/>
              </p:cNvSpPr>
              <p:nvPr/>
            </p:nvSpPr>
            <p:spPr bwMode="auto">
              <a:xfrm>
                <a:off x="3808" y="3704"/>
                <a:ext cx="48" cy="32"/>
              </a:xfrm>
              <a:custGeom>
                <a:avLst/>
                <a:gdLst>
                  <a:gd name="T0" fmla="*/ 0 w 48"/>
                  <a:gd name="T1" fmla="*/ 16 h 32"/>
                  <a:gd name="T2" fmla="*/ 8 w 48"/>
                  <a:gd name="T3" fmla="*/ 0 h 32"/>
                  <a:gd name="T4" fmla="*/ 48 w 48"/>
                  <a:gd name="T5" fmla="*/ 16 h 32"/>
                  <a:gd name="T6" fmla="*/ 40 w 48"/>
                  <a:gd name="T7" fmla="*/ 32 h 32"/>
                  <a:gd name="T8" fmla="*/ 0 w 48"/>
                  <a:gd name="T9" fmla="*/ 16 h 32"/>
                  <a:gd name="T10" fmla="*/ 0 w 48"/>
                  <a:gd name="T11" fmla="*/ 16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32"/>
                  <a:gd name="T20" fmla="*/ 48 w 48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32">
                    <a:moveTo>
                      <a:pt x="0" y="16"/>
                    </a:moveTo>
                    <a:lnTo>
                      <a:pt x="8" y="0"/>
                    </a:lnTo>
                    <a:lnTo>
                      <a:pt x="48" y="16"/>
                    </a:lnTo>
                    <a:lnTo>
                      <a:pt x="40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71" name="Freeform 103"/>
              <p:cNvSpPr>
                <a:spLocks/>
              </p:cNvSpPr>
              <p:nvPr/>
            </p:nvSpPr>
            <p:spPr bwMode="auto">
              <a:xfrm>
                <a:off x="3848" y="3720"/>
                <a:ext cx="56" cy="24"/>
              </a:xfrm>
              <a:custGeom>
                <a:avLst/>
                <a:gdLst>
                  <a:gd name="T0" fmla="*/ 0 w 56"/>
                  <a:gd name="T1" fmla="*/ 16 h 24"/>
                  <a:gd name="T2" fmla="*/ 0 w 56"/>
                  <a:gd name="T3" fmla="*/ 0 h 24"/>
                  <a:gd name="T4" fmla="*/ 56 w 56"/>
                  <a:gd name="T5" fmla="*/ 8 h 24"/>
                  <a:gd name="T6" fmla="*/ 48 w 56"/>
                  <a:gd name="T7" fmla="*/ 24 h 24"/>
                  <a:gd name="T8" fmla="*/ 0 w 56"/>
                  <a:gd name="T9" fmla="*/ 16 h 24"/>
                  <a:gd name="T10" fmla="*/ 0 w 56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"/>
                  <a:gd name="T19" fmla="*/ 0 h 24"/>
                  <a:gd name="T20" fmla="*/ 56 w 5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" h="24">
                    <a:moveTo>
                      <a:pt x="0" y="16"/>
                    </a:moveTo>
                    <a:lnTo>
                      <a:pt x="0" y="0"/>
                    </a:lnTo>
                    <a:lnTo>
                      <a:pt x="56" y="8"/>
                    </a:lnTo>
                    <a:lnTo>
                      <a:pt x="48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72" name="Freeform 104"/>
              <p:cNvSpPr>
                <a:spLocks/>
              </p:cNvSpPr>
              <p:nvPr/>
            </p:nvSpPr>
            <p:spPr bwMode="auto">
              <a:xfrm>
                <a:off x="3896" y="3720"/>
                <a:ext cx="64" cy="24"/>
              </a:xfrm>
              <a:custGeom>
                <a:avLst/>
                <a:gdLst>
                  <a:gd name="T0" fmla="*/ 0 w 64"/>
                  <a:gd name="T1" fmla="*/ 24 h 24"/>
                  <a:gd name="T2" fmla="*/ 0 w 64"/>
                  <a:gd name="T3" fmla="*/ 8 h 24"/>
                  <a:gd name="T4" fmla="*/ 64 w 64"/>
                  <a:gd name="T5" fmla="*/ 0 h 24"/>
                  <a:gd name="T6" fmla="*/ 64 w 64"/>
                  <a:gd name="T7" fmla="*/ 16 h 24"/>
                  <a:gd name="T8" fmla="*/ 8 w 64"/>
                  <a:gd name="T9" fmla="*/ 24 h 24"/>
                  <a:gd name="T10" fmla="*/ 0 w 64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4"/>
                  <a:gd name="T19" fmla="*/ 0 h 24"/>
                  <a:gd name="T20" fmla="*/ 64 w 6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4" h="24">
                    <a:moveTo>
                      <a:pt x="0" y="24"/>
                    </a:moveTo>
                    <a:lnTo>
                      <a:pt x="0" y="8"/>
                    </a:lnTo>
                    <a:lnTo>
                      <a:pt x="64" y="0"/>
                    </a:lnTo>
                    <a:lnTo>
                      <a:pt x="64" y="16"/>
                    </a:lnTo>
                    <a:lnTo>
                      <a:pt x="8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73" name="Freeform 105"/>
              <p:cNvSpPr>
                <a:spLocks/>
              </p:cNvSpPr>
              <p:nvPr/>
            </p:nvSpPr>
            <p:spPr bwMode="auto">
              <a:xfrm>
                <a:off x="3960" y="3712"/>
                <a:ext cx="32" cy="24"/>
              </a:xfrm>
              <a:custGeom>
                <a:avLst/>
                <a:gdLst>
                  <a:gd name="T0" fmla="*/ 0 w 32"/>
                  <a:gd name="T1" fmla="*/ 24 h 24"/>
                  <a:gd name="T2" fmla="*/ 0 w 32"/>
                  <a:gd name="T3" fmla="*/ 8 h 24"/>
                  <a:gd name="T4" fmla="*/ 24 w 32"/>
                  <a:gd name="T5" fmla="*/ 0 h 24"/>
                  <a:gd name="T6" fmla="*/ 32 w 32"/>
                  <a:gd name="T7" fmla="*/ 16 h 24"/>
                  <a:gd name="T8" fmla="*/ 8 w 32"/>
                  <a:gd name="T9" fmla="*/ 24 h 24"/>
                  <a:gd name="T10" fmla="*/ 0 w 32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0" y="24"/>
                    </a:moveTo>
                    <a:lnTo>
                      <a:pt x="0" y="8"/>
                    </a:lnTo>
                    <a:lnTo>
                      <a:pt x="24" y="0"/>
                    </a:lnTo>
                    <a:lnTo>
                      <a:pt x="32" y="16"/>
                    </a:lnTo>
                    <a:lnTo>
                      <a:pt x="8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74" name="Freeform 106"/>
              <p:cNvSpPr>
                <a:spLocks/>
              </p:cNvSpPr>
              <p:nvPr/>
            </p:nvSpPr>
            <p:spPr bwMode="auto">
              <a:xfrm>
                <a:off x="3984" y="3704"/>
                <a:ext cx="32" cy="24"/>
              </a:xfrm>
              <a:custGeom>
                <a:avLst/>
                <a:gdLst>
                  <a:gd name="T0" fmla="*/ 0 w 32"/>
                  <a:gd name="T1" fmla="*/ 8 h 24"/>
                  <a:gd name="T2" fmla="*/ 0 w 32"/>
                  <a:gd name="T3" fmla="*/ 8 h 24"/>
                  <a:gd name="T4" fmla="*/ 24 w 32"/>
                  <a:gd name="T5" fmla="*/ 0 h 24"/>
                  <a:gd name="T6" fmla="*/ 32 w 32"/>
                  <a:gd name="T7" fmla="*/ 16 h 24"/>
                  <a:gd name="T8" fmla="*/ 8 w 32"/>
                  <a:gd name="T9" fmla="*/ 24 h 24"/>
                  <a:gd name="T10" fmla="*/ 0 w 32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0" y="8"/>
                    </a:moveTo>
                    <a:lnTo>
                      <a:pt x="0" y="8"/>
                    </a:lnTo>
                    <a:lnTo>
                      <a:pt x="24" y="0"/>
                    </a:lnTo>
                    <a:lnTo>
                      <a:pt x="32" y="16"/>
                    </a:lnTo>
                    <a:lnTo>
                      <a:pt x="8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75" name="Freeform 107"/>
              <p:cNvSpPr>
                <a:spLocks/>
              </p:cNvSpPr>
              <p:nvPr/>
            </p:nvSpPr>
            <p:spPr bwMode="auto">
              <a:xfrm>
                <a:off x="4008" y="3680"/>
                <a:ext cx="40" cy="40"/>
              </a:xfrm>
              <a:custGeom>
                <a:avLst/>
                <a:gdLst>
                  <a:gd name="T0" fmla="*/ 8 w 40"/>
                  <a:gd name="T1" fmla="*/ 40 h 40"/>
                  <a:gd name="T2" fmla="*/ 0 w 40"/>
                  <a:gd name="T3" fmla="*/ 24 h 40"/>
                  <a:gd name="T4" fmla="*/ 32 w 40"/>
                  <a:gd name="T5" fmla="*/ 0 h 40"/>
                  <a:gd name="T6" fmla="*/ 40 w 40"/>
                  <a:gd name="T7" fmla="*/ 16 h 40"/>
                  <a:gd name="T8" fmla="*/ 8 w 40"/>
                  <a:gd name="T9" fmla="*/ 40 h 40"/>
                  <a:gd name="T10" fmla="*/ 8 w 40"/>
                  <a:gd name="T11" fmla="*/ 40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40"/>
                  <a:gd name="T20" fmla="*/ 40 w 40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40">
                    <a:moveTo>
                      <a:pt x="8" y="40"/>
                    </a:moveTo>
                    <a:lnTo>
                      <a:pt x="0" y="24"/>
                    </a:lnTo>
                    <a:lnTo>
                      <a:pt x="32" y="0"/>
                    </a:lnTo>
                    <a:lnTo>
                      <a:pt x="40" y="16"/>
                    </a:lnTo>
                    <a:lnTo>
                      <a:pt x="8" y="4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76" name="Freeform 108"/>
              <p:cNvSpPr>
                <a:spLocks/>
              </p:cNvSpPr>
              <p:nvPr/>
            </p:nvSpPr>
            <p:spPr bwMode="auto">
              <a:xfrm>
                <a:off x="4040" y="3664"/>
                <a:ext cx="24" cy="32"/>
              </a:xfrm>
              <a:custGeom>
                <a:avLst/>
                <a:gdLst>
                  <a:gd name="T0" fmla="*/ 8 w 24"/>
                  <a:gd name="T1" fmla="*/ 32 h 32"/>
                  <a:gd name="T2" fmla="*/ 0 w 24"/>
                  <a:gd name="T3" fmla="*/ 24 h 32"/>
                  <a:gd name="T4" fmla="*/ 16 w 24"/>
                  <a:gd name="T5" fmla="*/ 0 h 32"/>
                  <a:gd name="T6" fmla="*/ 24 w 24"/>
                  <a:gd name="T7" fmla="*/ 8 h 32"/>
                  <a:gd name="T8" fmla="*/ 16 w 24"/>
                  <a:gd name="T9" fmla="*/ 24 h 32"/>
                  <a:gd name="T10" fmla="*/ 8 w 24"/>
                  <a:gd name="T11" fmla="*/ 32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32"/>
                  <a:gd name="T20" fmla="*/ 24 w 24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32">
                    <a:moveTo>
                      <a:pt x="8" y="32"/>
                    </a:moveTo>
                    <a:lnTo>
                      <a:pt x="0" y="24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16" y="24"/>
                    </a:lnTo>
                    <a:lnTo>
                      <a:pt x="8" y="32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77" name="Freeform 109"/>
              <p:cNvSpPr>
                <a:spLocks/>
              </p:cNvSpPr>
              <p:nvPr/>
            </p:nvSpPr>
            <p:spPr bwMode="auto">
              <a:xfrm>
                <a:off x="4048" y="3632"/>
                <a:ext cx="16" cy="40"/>
              </a:xfrm>
              <a:custGeom>
                <a:avLst/>
                <a:gdLst>
                  <a:gd name="T0" fmla="*/ 16 w 16"/>
                  <a:gd name="T1" fmla="*/ 40 h 40"/>
                  <a:gd name="T2" fmla="*/ 0 w 16"/>
                  <a:gd name="T3" fmla="*/ 32 h 40"/>
                  <a:gd name="T4" fmla="*/ 0 w 16"/>
                  <a:gd name="T5" fmla="*/ 8 h 40"/>
                  <a:gd name="T6" fmla="*/ 16 w 16"/>
                  <a:gd name="T7" fmla="*/ 0 h 40"/>
                  <a:gd name="T8" fmla="*/ 16 w 16"/>
                  <a:gd name="T9" fmla="*/ 32 h 40"/>
                  <a:gd name="T10" fmla="*/ 16 w 16"/>
                  <a:gd name="T11" fmla="*/ 40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40"/>
                  <a:gd name="T20" fmla="*/ 16 w 16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40">
                    <a:moveTo>
                      <a:pt x="16" y="40"/>
                    </a:moveTo>
                    <a:lnTo>
                      <a:pt x="0" y="32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32"/>
                    </a:lnTo>
                    <a:lnTo>
                      <a:pt x="16" y="4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78" name="Freeform 110"/>
              <p:cNvSpPr>
                <a:spLocks/>
              </p:cNvSpPr>
              <p:nvPr/>
            </p:nvSpPr>
            <p:spPr bwMode="auto">
              <a:xfrm>
                <a:off x="4032" y="3608"/>
                <a:ext cx="32" cy="32"/>
              </a:xfrm>
              <a:custGeom>
                <a:avLst/>
                <a:gdLst>
                  <a:gd name="T0" fmla="*/ 32 w 32"/>
                  <a:gd name="T1" fmla="*/ 24 h 32"/>
                  <a:gd name="T2" fmla="*/ 16 w 32"/>
                  <a:gd name="T3" fmla="*/ 32 h 32"/>
                  <a:gd name="T4" fmla="*/ 0 w 32"/>
                  <a:gd name="T5" fmla="*/ 8 h 32"/>
                  <a:gd name="T6" fmla="*/ 16 w 32"/>
                  <a:gd name="T7" fmla="*/ 0 h 32"/>
                  <a:gd name="T8" fmla="*/ 32 w 32"/>
                  <a:gd name="T9" fmla="*/ 24 h 32"/>
                  <a:gd name="T10" fmla="*/ 32 w 32"/>
                  <a:gd name="T11" fmla="*/ 24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32" y="24"/>
                    </a:moveTo>
                    <a:lnTo>
                      <a:pt x="16" y="32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32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79" name="Freeform 111"/>
              <p:cNvSpPr>
                <a:spLocks/>
              </p:cNvSpPr>
              <p:nvPr/>
            </p:nvSpPr>
            <p:spPr bwMode="auto">
              <a:xfrm>
                <a:off x="4008" y="3576"/>
                <a:ext cx="40" cy="40"/>
              </a:xfrm>
              <a:custGeom>
                <a:avLst/>
                <a:gdLst>
                  <a:gd name="T0" fmla="*/ 40 w 40"/>
                  <a:gd name="T1" fmla="*/ 32 h 40"/>
                  <a:gd name="T2" fmla="*/ 24 w 40"/>
                  <a:gd name="T3" fmla="*/ 40 h 40"/>
                  <a:gd name="T4" fmla="*/ 0 w 40"/>
                  <a:gd name="T5" fmla="*/ 16 h 40"/>
                  <a:gd name="T6" fmla="*/ 8 w 40"/>
                  <a:gd name="T7" fmla="*/ 0 h 40"/>
                  <a:gd name="T8" fmla="*/ 40 w 40"/>
                  <a:gd name="T9" fmla="*/ 24 h 40"/>
                  <a:gd name="T10" fmla="*/ 40 w 40"/>
                  <a:gd name="T11" fmla="*/ 32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40"/>
                  <a:gd name="T20" fmla="*/ 40 w 40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40">
                    <a:moveTo>
                      <a:pt x="40" y="32"/>
                    </a:moveTo>
                    <a:lnTo>
                      <a:pt x="24" y="40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40" y="24"/>
                    </a:lnTo>
                    <a:lnTo>
                      <a:pt x="40" y="32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80" name="Freeform 112"/>
              <p:cNvSpPr>
                <a:spLocks/>
              </p:cNvSpPr>
              <p:nvPr/>
            </p:nvSpPr>
            <p:spPr bwMode="auto">
              <a:xfrm>
                <a:off x="3968" y="3560"/>
                <a:ext cx="48" cy="32"/>
              </a:xfrm>
              <a:custGeom>
                <a:avLst/>
                <a:gdLst>
                  <a:gd name="T0" fmla="*/ 48 w 48"/>
                  <a:gd name="T1" fmla="*/ 16 h 32"/>
                  <a:gd name="T2" fmla="*/ 40 w 48"/>
                  <a:gd name="T3" fmla="*/ 32 h 32"/>
                  <a:gd name="T4" fmla="*/ 0 w 48"/>
                  <a:gd name="T5" fmla="*/ 16 h 32"/>
                  <a:gd name="T6" fmla="*/ 8 w 48"/>
                  <a:gd name="T7" fmla="*/ 0 h 32"/>
                  <a:gd name="T8" fmla="*/ 48 w 48"/>
                  <a:gd name="T9" fmla="*/ 16 h 32"/>
                  <a:gd name="T10" fmla="*/ 48 w 48"/>
                  <a:gd name="T11" fmla="*/ 16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32"/>
                  <a:gd name="T20" fmla="*/ 48 w 48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32">
                    <a:moveTo>
                      <a:pt x="48" y="16"/>
                    </a:moveTo>
                    <a:lnTo>
                      <a:pt x="40" y="32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4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81" name="Freeform 113"/>
              <p:cNvSpPr>
                <a:spLocks/>
              </p:cNvSpPr>
              <p:nvPr/>
            </p:nvSpPr>
            <p:spPr bwMode="auto">
              <a:xfrm>
                <a:off x="3944" y="3552"/>
                <a:ext cx="32" cy="24"/>
              </a:xfrm>
              <a:custGeom>
                <a:avLst/>
                <a:gdLst>
                  <a:gd name="T0" fmla="*/ 24 w 32"/>
                  <a:gd name="T1" fmla="*/ 24 h 24"/>
                  <a:gd name="T2" fmla="*/ 24 w 32"/>
                  <a:gd name="T3" fmla="*/ 24 h 24"/>
                  <a:gd name="T4" fmla="*/ 0 w 32"/>
                  <a:gd name="T5" fmla="*/ 16 h 24"/>
                  <a:gd name="T6" fmla="*/ 8 w 32"/>
                  <a:gd name="T7" fmla="*/ 0 h 24"/>
                  <a:gd name="T8" fmla="*/ 32 w 32"/>
                  <a:gd name="T9" fmla="*/ 8 h 24"/>
                  <a:gd name="T10" fmla="*/ 24 w 32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24" y="24"/>
                    </a:moveTo>
                    <a:lnTo>
                      <a:pt x="24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32" y="8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82" name="Freeform 114"/>
              <p:cNvSpPr>
                <a:spLocks/>
              </p:cNvSpPr>
              <p:nvPr/>
            </p:nvSpPr>
            <p:spPr bwMode="auto">
              <a:xfrm>
                <a:off x="3920" y="3544"/>
                <a:ext cx="32" cy="24"/>
              </a:xfrm>
              <a:custGeom>
                <a:avLst/>
                <a:gdLst>
                  <a:gd name="T0" fmla="*/ 32 w 32"/>
                  <a:gd name="T1" fmla="*/ 8 h 24"/>
                  <a:gd name="T2" fmla="*/ 24 w 32"/>
                  <a:gd name="T3" fmla="*/ 24 h 24"/>
                  <a:gd name="T4" fmla="*/ 0 w 32"/>
                  <a:gd name="T5" fmla="*/ 16 h 24"/>
                  <a:gd name="T6" fmla="*/ 0 w 32"/>
                  <a:gd name="T7" fmla="*/ 0 h 24"/>
                  <a:gd name="T8" fmla="*/ 32 w 32"/>
                  <a:gd name="T9" fmla="*/ 8 h 24"/>
                  <a:gd name="T10" fmla="*/ 32 w 32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32" y="8"/>
                    </a:moveTo>
                    <a:lnTo>
                      <a:pt x="24" y="24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83" name="Freeform 115"/>
              <p:cNvSpPr>
                <a:spLocks/>
              </p:cNvSpPr>
              <p:nvPr/>
            </p:nvSpPr>
            <p:spPr bwMode="auto">
              <a:xfrm>
                <a:off x="3880" y="3544"/>
                <a:ext cx="40" cy="16"/>
              </a:xfrm>
              <a:custGeom>
                <a:avLst/>
                <a:gdLst>
                  <a:gd name="T0" fmla="*/ 40 w 40"/>
                  <a:gd name="T1" fmla="*/ 0 h 16"/>
                  <a:gd name="T2" fmla="*/ 40 w 40"/>
                  <a:gd name="T3" fmla="*/ 16 h 16"/>
                  <a:gd name="T4" fmla="*/ 0 w 40"/>
                  <a:gd name="T5" fmla="*/ 16 h 16"/>
                  <a:gd name="T6" fmla="*/ 0 w 40"/>
                  <a:gd name="T7" fmla="*/ 0 h 16"/>
                  <a:gd name="T8" fmla="*/ 40 w 40"/>
                  <a:gd name="T9" fmla="*/ 0 h 16"/>
                  <a:gd name="T10" fmla="*/ 40 w 40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16"/>
                  <a:gd name="T20" fmla="*/ 40 w 40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16">
                    <a:moveTo>
                      <a:pt x="40" y="0"/>
                    </a:moveTo>
                    <a:lnTo>
                      <a:pt x="40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84" name="Freeform 116"/>
              <p:cNvSpPr>
                <a:spLocks/>
              </p:cNvSpPr>
              <p:nvPr/>
            </p:nvSpPr>
            <p:spPr bwMode="auto">
              <a:xfrm>
                <a:off x="3840" y="3544"/>
                <a:ext cx="40" cy="24"/>
              </a:xfrm>
              <a:custGeom>
                <a:avLst/>
                <a:gdLst>
                  <a:gd name="T0" fmla="*/ 40 w 40"/>
                  <a:gd name="T1" fmla="*/ 0 h 24"/>
                  <a:gd name="T2" fmla="*/ 40 w 40"/>
                  <a:gd name="T3" fmla="*/ 16 h 24"/>
                  <a:gd name="T4" fmla="*/ 0 w 40"/>
                  <a:gd name="T5" fmla="*/ 24 h 24"/>
                  <a:gd name="T6" fmla="*/ 0 w 40"/>
                  <a:gd name="T7" fmla="*/ 8 h 24"/>
                  <a:gd name="T8" fmla="*/ 40 w 40"/>
                  <a:gd name="T9" fmla="*/ 0 h 24"/>
                  <a:gd name="T10" fmla="*/ 40 w 4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24"/>
                  <a:gd name="T20" fmla="*/ 40 w 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24">
                    <a:moveTo>
                      <a:pt x="40" y="0"/>
                    </a:moveTo>
                    <a:lnTo>
                      <a:pt x="40" y="16"/>
                    </a:lnTo>
                    <a:lnTo>
                      <a:pt x="0" y="24"/>
                    </a:lnTo>
                    <a:lnTo>
                      <a:pt x="0" y="8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85" name="Freeform 117"/>
              <p:cNvSpPr>
                <a:spLocks/>
              </p:cNvSpPr>
              <p:nvPr/>
            </p:nvSpPr>
            <p:spPr bwMode="auto">
              <a:xfrm>
                <a:off x="3808" y="3552"/>
                <a:ext cx="32" cy="24"/>
              </a:xfrm>
              <a:custGeom>
                <a:avLst/>
                <a:gdLst>
                  <a:gd name="T0" fmla="*/ 32 w 32"/>
                  <a:gd name="T1" fmla="*/ 0 h 24"/>
                  <a:gd name="T2" fmla="*/ 32 w 32"/>
                  <a:gd name="T3" fmla="*/ 16 h 24"/>
                  <a:gd name="T4" fmla="*/ 0 w 32"/>
                  <a:gd name="T5" fmla="*/ 24 h 24"/>
                  <a:gd name="T6" fmla="*/ 0 w 32"/>
                  <a:gd name="T7" fmla="*/ 8 h 24"/>
                  <a:gd name="T8" fmla="*/ 32 w 32"/>
                  <a:gd name="T9" fmla="*/ 0 h 24"/>
                  <a:gd name="T10" fmla="*/ 32 w 3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32" y="0"/>
                    </a:moveTo>
                    <a:lnTo>
                      <a:pt x="32" y="16"/>
                    </a:lnTo>
                    <a:lnTo>
                      <a:pt x="0" y="24"/>
                    </a:lnTo>
                    <a:lnTo>
                      <a:pt x="0" y="8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86" name="Freeform 118"/>
              <p:cNvSpPr>
                <a:spLocks/>
              </p:cNvSpPr>
              <p:nvPr/>
            </p:nvSpPr>
            <p:spPr bwMode="auto">
              <a:xfrm>
                <a:off x="3768" y="3560"/>
                <a:ext cx="40" cy="24"/>
              </a:xfrm>
              <a:custGeom>
                <a:avLst/>
                <a:gdLst>
                  <a:gd name="T0" fmla="*/ 40 w 40"/>
                  <a:gd name="T1" fmla="*/ 16 h 24"/>
                  <a:gd name="T2" fmla="*/ 40 w 40"/>
                  <a:gd name="T3" fmla="*/ 16 h 24"/>
                  <a:gd name="T4" fmla="*/ 8 w 40"/>
                  <a:gd name="T5" fmla="*/ 24 h 24"/>
                  <a:gd name="T6" fmla="*/ 0 w 40"/>
                  <a:gd name="T7" fmla="*/ 8 h 24"/>
                  <a:gd name="T8" fmla="*/ 40 w 40"/>
                  <a:gd name="T9" fmla="*/ 0 h 24"/>
                  <a:gd name="T10" fmla="*/ 40 w 40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24"/>
                  <a:gd name="T20" fmla="*/ 40 w 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24">
                    <a:moveTo>
                      <a:pt x="40" y="16"/>
                    </a:moveTo>
                    <a:lnTo>
                      <a:pt x="40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40" y="0"/>
                    </a:lnTo>
                    <a:lnTo>
                      <a:pt x="4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87" name="Freeform 119"/>
              <p:cNvSpPr>
                <a:spLocks/>
              </p:cNvSpPr>
              <p:nvPr/>
            </p:nvSpPr>
            <p:spPr bwMode="auto">
              <a:xfrm>
                <a:off x="3744" y="3568"/>
                <a:ext cx="32" cy="32"/>
              </a:xfrm>
              <a:custGeom>
                <a:avLst/>
                <a:gdLst>
                  <a:gd name="T0" fmla="*/ 24 w 32"/>
                  <a:gd name="T1" fmla="*/ 0 h 32"/>
                  <a:gd name="T2" fmla="*/ 32 w 32"/>
                  <a:gd name="T3" fmla="*/ 16 h 32"/>
                  <a:gd name="T4" fmla="*/ 8 w 32"/>
                  <a:gd name="T5" fmla="*/ 32 h 32"/>
                  <a:gd name="T6" fmla="*/ 0 w 32"/>
                  <a:gd name="T7" fmla="*/ 16 h 32"/>
                  <a:gd name="T8" fmla="*/ 24 w 32"/>
                  <a:gd name="T9" fmla="*/ 0 h 32"/>
                  <a:gd name="T10" fmla="*/ 24 w 32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24" y="0"/>
                    </a:moveTo>
                    <a:lnTo>
                      <a:pt x="32" y="16"/>
                    </a:lnTo>
                    <a:lnTo>
                      <a:pt x="8" y="32"/>
                    </a:lnTo>
                    <a:lnTo>
                      <a:pt x="0" y="1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88" name="Freeform 120"/>
              <p:cNvSpPr>
                <a:spLocks/>
              </p:cNvSpPr>
              <p:nvPr/>
            </p:nvSpPr>
            <p:spPr bwMode="auto">
              <a:xfrm>
                <a:off x="3720" y="3584"/>
                <a:ext cx="32" cy="32"/>
              </a:xfrm>
              <a:custGeom>
                <a:avLst/>
                <a:gdLst>
                  <a:gd name="T0" fmla="*/ 24 w 32"/>
                  <a:gd name="T1" fmla="*/ 0 h 32"/>
                  <a:gd name="T2" fmla="*/ 32 w 32"/>
                  <a:gd name="T3" fmla="*/ 16 h 32"/>
                  <a:gd name="T4" fmla="*/ 16 w 32"/>
                  <a:gd name="T5" fmla="*/ 32 h 32"/>
                  <a:gd name="T6" fmla="*/ 0 w 32"/>
                  <a:gd name="T7" fmla="*/ 24 h 32"/>
                  <a:gd name="T8" fmla="*/ 24 w 32"/>
                  <a:gd name="T9" fmla="*/ 0 h 32"/>
                  <a:gd name="T10" fmla="*/ 24 w 32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24" y="0"/>
                    </a:moveTo>
                    <a:lnTo>
                      <a:pt x="32" y="16"/>
                    </a:lnTo>
                    <a:lnTo>
                      <a:pt x="16" y="32"/>
                    </a:lnTo>
                    <a:lnTo>
                      <a:pt x="0" y="2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89" name="Freeform 121"/>
              <p:cNvSpPr>
                <a:spLocks/>
              </p:cNvSpPr>
              <p:nvPr/>
            </p:nvSpPr>
            <p:spPr bwMode="auto">
              <a:xfrm>
                <a:off x="3704" y="3600"/>
                <a:ext cx="32" cy="32"/>
              </a:xfrm>
              <a:custGeom>
                <a:avLst/>
                <a:gdLst>
                  <a:gd name="T0" fmla="*/ 32 w 32"/>
                  <a:gd name="T1" fmla="*/ 16 h 32"/>
                  <a:gd name="T2" fmla="*/ 32 w 32"/>
                  <a:gd name="T3" fmla="*/ 16 h 32"/>
                  <a:gd name="T4" fmla="*/ 8 w 32"/>
                  <a:gd name="T5" fmla="*/ 32 h 32"/>
                  <a:gd name="T6" fmla="*/ 0 w 32"/>
                  <a:gd name="T7" fmla="*/ 16 h 32"/>
                  <a:gd name="T8" fmla="*/ 16 w 32"/>
                  <a:gd name="T9" fmla="*/ 0 h 32"/>
                  <a:gd name="T10" fmla="*/ 32 w 32"/>
                  <a:gd name="T11" fmla="*/ 16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32" y="16"/>
                    </a:moveTo>
                    <a:lnTo>
                      <a:pt x="32" y="16"/>
                    </a:lnTo>
                    <a:lnTo>
                      <a:pt x="8" y="32"/>
                    </a:lnTo>
                    <a:lnTo>
                      <a:pt x="0" y="16"/>
                    </a:lnTo>
                    <a:lnTo>
                      <a:pt x="16" y="0"/>
                    </a:lnTo>
                    <a:lnTo>
                      <a:pt x="32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90" name="Freeform 122"/>
              <p:cNvSpPr>
                <a:spLocks/>
              </p:cNvSpPr>
              <p:nvPr/>
            </p:nvSpPr>
            <p:spPr bwMode="auto">
              <a:xfrm>
                <a:off x="3696" y="3616"/>
                <a:ext cx="24" cy="32"/>
              </a:xfrm>
              <a:custGeom>
                <a:avLst/>
                <a:gdLst>
                  <a:gd name="T0" fmla="*/ 8 w 24"/>
                  <a:gd name="T1" fmla="*/ 0 h 32"/>
                  <a:gd name="T2" fmla="*/ 24 w 24"/>
                  <a:gd name="T3" fmla="*/ 8 h 32"/>
                  <a:gd name="T4" fmla="*/ 16 w 24"/>
                  <a:gd name="T5" fmla="*/ 32 h 32"/>
                  <a:gd name="T6" fmla="*/ 0 w 24"/>
                  <a:gd name="T7" fmla="*/ 32 h 32"/>
                  <a:gd name="T8" fmla="*/ 8 w 24"/>
                  <a:gd name="T9" fmla="*/ 8 h 32"/>
                  <a:gd name="T10" fmla="*/ 8 w 24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32"/>
                  <a:gd name="T20" fmla="*/ 24 w 24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32">
                    <a:moveTo>
                      <a:pt x="8" y="0"/>
                    </a:moveTo>
                    <a:lnTo>
                      <a:pt x="24" y="8"/>
                    </a:lnTo>
                    <a:lnTo>
                      <a:pt x="16" y="32"/>
                    </a:lnTo>
                    <a:lnTo>
                      <a:pt x="0" y="32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91" name="Freeform 123"/>
              <p:cNvSpPr>
                <a:spLocks/>
              </p:cNvSpPr>
              <p:nvPr/>
            </p:nvSpPr>
            <p:spPr bwMode="auto">
              <a:xfrm>
                <a:off x="3696" y="3648"/>
                <a:ext cx="16" cy="24"/>
              </a:xfrm>
              <a:custGeom>
                <a:avLst/>
                <a:gdLst>
                  <a:gd name="T0" fmla="*/ 0 w 16"/>
                  <a:gd name="T1" fmla="*/ 0 h 24"/>
                  <a:gd name="T2" fmla="*/ 16 w 16"/>
                  <a:gd name="T3" fmla="*/ 0 h 24"/>
                  <a:gd name="T4" fmla="*/ 16 w 16"/>
                  <a:gd name="T5" fmla="*/ 24 h 24"/>
                  <a:gd name="T6" fmla="*/ 0 w 16"/>
                  <a:gd name="T7" fmla="*/ 24 h 24"/>
                  <a:gd name="T8" fmla="*/ 0 w 16"/>
                  <a:gd name="T9" fmla="*/ 0 h 24"/>
                  <a:gd name="T10" fmla="*/ 0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0"/>
                    </a:moveTo>
                    <a:lnTo>
                      <a:pt x="16" y="0"/>
                    </a:lnTo>
                    <a:lnTo>
                      <a:pt x="16" y="24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92" name="Freeform 124"/>
              <p:cNvSpPr>
                <a:spLocks/>
              </p:cNvSpPr>
              <p:nvPr/>
            </p:nvSpPr>
            <p:spPr bwMode="auto">
              <a:xfrm>
                <a:off x="3696" y="3664"/>
                <a:ext cx="24" cy="32"/>
              </a:xfrm>
              <a:custGeom>
                <a:avLst/>
                <a:gdLst>
                  <a:gd name="T0" fmla="*/ 0 w 24"/>
                  <a:gd name="T1" fmla="*/ 8 h 32"/>
                  <a:gd name="T2" fmla="*/ 16 w 24"/>
                  <a:gd name="T3" fmla="*/ 0 h 32"/>
                  <a:gd name="T4" fmla="*/ 24 w 24"/>
                  <a:gd name="T5" fmla="*/ 24 h 32"/>
                  <a:gd name="T6" fmla="*/ 8 w 24"/>
                  <a:gd name="T7" fmla="*/ 32 h 32"/>
                  <a:gd name="T8" fmla="*/ 0 w 24"/>
                  <a:gd name="T9" fmla="*/ 8 h 32"/>
                  <a:gd name="T10" fmla="*/ 0 w 24"/>
                  <a:gd name="T11" fmla="*/ 8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32"/>
                  <a:gd name="T20" fmla="*/ 24 w 24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32">
                    <a:moveTo>
                      <a:pt x="0" y="8"/>
                    </a:moveTo>
                    <a:lnTo>
                      <a:pt x="16" y="0"/>
                    </a:lnTo>
                    <a:lnTo>
                      <a:pt x="24" y="24"/>
                    </a:lnTo>
                    <a:lnTo>
                      <a:pt x="8" y="32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93" name="Freeform 125"/>
              <p:cNvSpPr>
                <a:spLocks/>
              </p:cNvSpPr>
              <p:nvPr/>
            </p:nvSpPr>
            <p:spPr bwMode="auto">
              <a:xfrm>
                <a:off x="3704" y="3688"/>
                <a:ext cx="32" cy="32"/>
              </a:xfrm>
              <a:custGeom>
                <a:avLst/>
                <a:gdLst>
                  <a:gd name="T0" fmla="*/ 0 w 32"/>
                  <a:gd name="T1" fmla="*/ 8 h 32"/>
                  <a:gd name="T2" fmla="*/ 8 w 32"/>
                  <a:gd name="T3" fmla="*/ 0 h 32"/>
                  <a:gd name="T4" fmla="*/ 32 w 32"/>
                  <a:gd name="T5" fmla="*/ 24 h 32"/>
                  <a:gd name="T6" fmla="*/ 16 w 32"/>
                  <a:gd name="T7" fmla="*/ 32 h 32"/>
                  <a:gd name="T8" fmla="*/ 0 w 32"/>
                  <a:gd name="T9" fmla="*/ 8 h 32"/>
                  <a:gd name="T10" fmla="*/ 0 w 32"/>
                  <a:gd name="T11" fmla="*/ 8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0" y="8"/>
                    </a:moveTo>
                    <a:lnTo>
                      <a:pt x="8" y="0"/>
                    </a:lnTo>
                    <a:lnTo>
                      <a:pt x="32" y="24"/>
                    </a:lnTo>
                    <a:lnTo>
                      <a:pt x="16" y="32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94" name="Freeform 126"/>
              <p:cNvSpPr>
                <a:spLocks/>
              </p:cNvSpPr>
              <p:nvPr/>
            </p:nvSpPr>
            <p:spPr bwMode="auto">
              <a:xfrm>
                <a:off x="3720" y="3712"/>
                <a:ext cx="32" cy="24"/>
              </a:xfrm>
              <a:custGeom>
                <a:avLst/>
                <a:gdLst>
                  <a:gd name="T0" fmla="*/ 0 w 32"/>
                  <a:gd name="T1" fmla="*/ 8 h 24"/>
                  <a:gd name="T2" fmla="*/ 16 w 32"/>
                  <a:gd name="T3" fmla="*/ 0 h 24"/>
                  <a:gd name="T4" fmla="*/ 32 w 32"/>
                  <a:gd name="T5" fmla="*/ 16 h 24"/>
                  <a:gd name="T6" fmla="*/ 24 w 32"/>
                  <a:gd name="T7" fmla="*/ 24 h 24"/>
                  <a:gd name="T8" fmla="*/ 0 w 32"/>
                  <a:gd name="T9" fmla="*/ 8 h 24"/>
                  <a:gd name="T10" fmla="*/ 0 w 32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0" y="8"/>
                    </a:moveTo>
                    <a:lnTo>
                      <a:pt x="16" y="0"/>
                    </a:lnTo>
                    <a:lnTo>
                      <a:pt x="32" y="16"/>
                    </a:lnTo>
                    <a:lnTo>
                      <a:pt x="24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95" name="Freeform 127"/>
              <p:cNvSpPr>
                <a:spLocks/>
              </p:cNvSpPr>
              <p:nvPr/>
            </p:nvSpPr>
            <p:spPr bwMode="auto">
              <a:xfrm>
                <a:off x="3744" y="3728"/>
                <a:ext cx="16" cy="24"/>
              </a:xfrm>
              <a:custGeom>
                <a:avLst/>
                <a:gdLst>
                  <a:gd name="T0" fmla="*/ 0 w 16"/>
                  <a:gd name="T1" fmla="*/ 8 h 24"/>
                  <a:gd name="T2" fmla="*/ 8 w 16"/>
                  <a:gd name="T3" fmla="*/ 0 h 24"/>
                  <a:gd name="T4" fmla="*/ 16 w 16"/>
                  <a:gd name="T5" fmla="*/ 8 h 24"/>
                  <a:gd name="T6" fmla="*/ 8 w 16"/>
                  <a:gd name="T7" fmla="*/ 24 h 24"/>
                  <a:gd name="T8" fmla="*/ 0 w 16"/>
                  <a:gd name="T9" fmla="*/ 16 h 24"/>
                  <a:gd name="T10" fmla="*/ 0 w 16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8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96" name="Freeform 128"/>
              <p:cNvSpPr>
                <a:spLocks/>
              </p:cNvSpPr>
              <p:nvPr/>
            </p:nvSpPr>
            <p:spPr bwMode="auto">
              <a:xfrm>
                <a:off x="3752" y="3736"/>
                <a:ext cx="40" cy="32"/>
              </a:xfrm>
              <a:custGeom>
                <a:avLst/>
                <a:gdLst>
                  <a:gd name="T0" fmla="*/ 0 w 40"/>
                  <a:gd name="T1" fmla="*/ 16 h 32"/>
                  <a:gd name="T2" fmla="*/ 8 w 40"/>
                  <a:gd name="T3" fmla="*/ 0 h 32"/>
                  <a:gd name="T4" fmla="*/ 40 w 40"/>
                  <a:gd name="T5" fmla="*/ 16 h 32"/>
                  <a:gd name="T6" fmla="*/ 32 w 40"/>
                  <a:gd name="T7" fmla="*/ 32 h 32"/>
                  <a:gd name="T8" fmla="*/ 0 w 40"/>
                  <a:gd name="T9" fmla="*/ 16 h 32"/>
                  <a:gd name="T10" fmla="*/ 0 w 40"/>
                  <a:gd name="T11" fmla="*/ 16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32"/>
                  <a:gd name="T20" fmla="*/ 40 w 40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32">
                    <a:moveTo>
                      <a:pt x="0" y="16"/>
                    </a:moveTo>
                    <a:lnTo>
                      <a:pt x="8" y="0"/>
                    </a:lnTo>
                    <a:lnTo>
                      <a:pt x="40" y="16"/>
                    </a:lnTo>
                    <a:lnTo>
                      <a:pt x="32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97" name="Freeform 129"/>
              <p:cNvSpPr>
                <a:spLocks/>
              </p:cNvSpPr>
              <p:nvPr/>
            </p:nvSpPr>
            <p:spPr bwMode="auto">
              <a:xfrm>
                <a:off x="3784" y="3752"/>
                <a:ext cx="40" cy="24"/>
              </a:xfrm>
              <a:custGeom>
                <a:avLst/>
                <a:gdLst>
                  <a:gd name="T0" fmla="*/ 0 w 40"/>
                  <a:gd name="T1" fmla="*/ 16 h 24"/>
                  <a:gd name="T2" fmla="*/ 8 w 40"/>
                  <a:gd name="T3" fmla="*/ 0 h 24"/>
                  <a:gd name="T4" fmla="*/ 40 w 40"/>
                  <a:gd name="T5" fmla="*/ 8 h 24"/>
                  <a:gd name="T6" fmla="*/ 32 w 40"/>
                  <a:gd name="T7" fmla="*/ 24 h 24"/>
                  <a:gd name="T8" fmla="*/ 0 w 40"/>
                  <a:gd name="T9" fmla="*/ 16 h 24"/>
                  <a:gd name="T10" fmla="*/ 0 w 40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24"/>
                  <a:gd name="T20" fmla="*/ 40 w 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24">
                    <a:moveTo>
                      <a:pt x="0" y="16"/>
                    </a:moveTo>
                    <a:lnTo>
                      <a:pt x="8" y="0"/>
                    </a:lnTo>
                    <a:lnTo>
                      <a:pt x="40" y="8"/>
                    </a:lnTo>
                    <a:lnTo>
                      <a:pt x="32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98" name="Freeform 130"/>
              <p:cNvSpPr>
                <a:spLocks/>
              </p:cNvSpPr>
              <p:nvPr/>
            </p:nvSpPr>
            <p:spPr bwMode="auto">
              <a:xfrm>
                <a:off x="3816" y="3760"/>
                <a:ext cx="40" cy="32"/>
              </a:xfrm>
              <a:custGeom>
                <a:avLst/>
                <a:gdLst>
                  <a:gd name="T0" fmla="*/ 0 w 40"/>
                  <a:gd name="T1" fmla="*/ 16 h 32"/>
                  <a:gd name="T2" fmla="*/ 8 w 40"/>
                  <a:gd name="T3" fmla="*/ 0 h 32"/>
                  <a:gd name="T4" fmla="*/ 40 w 40"/>
                  <a:gd name="T5" fmla="*/ 16 h 32"/>
                  <a:gd name="T6" fmla="*/ 40 w 40"/>
                  <a:gd name="T7" fmla="*/ 32 h 32"/>
                  <a:gd name="T8" fmla="*/ 0 w 40"/>
                  <a:gd name="T9" fmla="*/ 16 h 32"/>
                  <a:gd name="T10" fmla="*/ 0 w 40"/>
                  <a:gd name="T11" fmla="*/ 16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32"/>
                  <a:gd name="T20" fmla="*/ 40 w 40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32">
                    <a:moveTo>
                      <a:pt x="0" y="16"/>
                    </a:moveTo>
                    <a:lnTo>
                      <a:pt x="8" y="0"/>
                    </a:lnTo>
                    <a:lnTo>
                      <a:pt x="40" y="16"/>
                    </a:lnTo>
                    <a:lnTo>
                      <a:pt x="40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99" name="Freeform 131"/>
              <p:cNvSpPr>
                <a:spLocks/>
              </p:cNvSpPr>
              <p:nvPr/>
            </p:nvSpPr>
            <p:spPr bwMode="auto">
              <a:xfrm>
                <a:off x="3856" y="3776"/>
                <a:ext cx="48" cy="16"/>
              </a:xfrm>
              <a:custGeom>
                <a:avLst/>
                <a:gdLst>
                  <a:gd name="T0" fmla="*/ 0 w 48"/>
                  <a:gd name="T1" fmla="*/ 16 h 16"/>
                  <a:gd name="T2" fmla="*/ 0 w 48"/>
                  <a:gd name="T3" fmla="*/ 0 h 16"/>
                  <a:gd name="T4" fmla="*/ 48 w 48"/>
                  <a:gd name="T5" fmla="*/ 0 h 16"/>
                  <a:gd name="T6" fmla="*/ 48 w 48"/>
                  <a:gd name="T7" fmla="*/ 16 h 16"/>
                  <a:gd name="T8" fmla="*/ 0 w 48"/>
                  <a:gd name="T9" fmla="*/ 16 h 16"/>
                  <a:gd name="T10" fmla="*/ 0 w 4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16"/>
                  <a:gd name="T20" fmla="*/ 48 w 4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16">
                    <a:moveTo>
                      <a:pt x="0" y="16"/>
                    </a:moveTo>
                    <a:lnTo>
                      <a:pt x="0" y="0"/>
                    </a:lnTo>
                    <a:lnTo>
                      <a:pt x="48" y="0"/>
                    </a:lnTo>
                    <a:lnTo>
                      <a:pt x="4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0" name="Freeform 132"/>
              <p:cNvSpPr>
                <a:spLocks/>
              </p:cNvSpPr>
              <p:nvPr/>
            </p:nvSpPr>
            <p:spPr bwMode="auto">
              <a:xfrm>
                <a:off x="3904" y="3776"/>
                <a:ext cx="48" cy="16"/>
              </a:xfrm>
              <a:custGeom>
                <a:avLst/>
                <a:gdLst>
                  <a:gd name="T0" fmla="*/ 0 w 48"/>
                  <a:gd name="T1" fmla="*/ 16 h 16"/>
                  <a:gd name="T2" fmla="*/ 0 w 48"/>
                  <a:gd name="T3" fmla="*/ 0 h 16"/>
                  <a:gd name="T4" fmla="*/ 48 w 48"/>
                  <a:gd name="T5" fmla="*/ 0 h 16"/>
                  <a:gd name="T6" fmla="*/ 48 w 48"/>
                  <a:gd name="T7" fmla="*/ 16 h 16"/>
                  <a:gd name="T8" fmla="*/ 0 w 48"/>
                  <a:gd name="T9" fmla="*/ 16 h 16"/>
                  <a:gd name="T10" fmla="*/ 0 w 4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16"/>
                  <a:gd name="T20" fmla="*/ 48 w 4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16">
                    <a:moveTo>
                      <a:pt x="0" y="16"/>
                    </a:moveTo>
                    <a:lnTo>
                      <a:pt x="0" y="0"/>
                    </a:lnTo>
                    <a:lnTo>
                      <a:pt x="48" y="0"/>
                    </a:lnTo>
                    <a:lnTo>
                      <a:pt x="4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1" name="Freeform 133"/>
              <p:cNvSpPr>
                <a:spLocks/>
              </p:cNvSpPr>
              <p:nvPr/>
            </p:nvSpPr>
            <p:spPr bwMode="auto">
              <a:xfrm>
                <a:off x="3944" y="3760"/>
                <a:ext cx="48" cy="32"/>
              </a:xfrm>
              <a:custGeom>
                <a:avLst/>
                <a:gdLst>
                  <a:gd name="T0" fmla="*/ 8 w 48"/>
                  <a:gd name="T1" fmla="*/ 32 h 32"/>
                  <a:gd name="T2" fmla="*/ 0 w 48"/>
                  <a:gd name="T3" fmla="*/ 16 h 32"/>
                  <a:gd name="T4" fmla="*/ 48 w 48"/>
                  <a:gd name="T5" fmla="*/ 0 h 32"/>
                  <a:gd name="T6" fmla="*/ 48 w 48"/>
                  <a:gd name="T7" fmla="*/ 16 h 32"/>
                  <a:gd name="T8" fmla="*/ 8 w 48"/>
                  <a:gd name="T9" fmla="*/ 32 h 32"/>
                  <a:gd name="T10" fmla="*/ 8 w 48"/>
                  <a:gd name="T11" fmla="*/ 32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32"/>
                  <a:gd name="T20" fmla="*/ 48 w 48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32">
                    <a:moveTo>
                      <a:pt x="8" y="32"/>
                    </a:moveTo>
                    <a:lnTo>
                      <a:pt x="0" y="16"/>
                    </a:lnTo>
                    <a:lnTo>
                      <a:pt x="48" y="0"/>
                    </a:lnTo>
                    <a:lnTo>
                      <a:pt x="48" y="16"/>
                    </a:lnTo>
                    <a:lnTo>
                      <a:pt x="8" y="32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2" name="Freeform 134"/>
              <p:cNvSpPr>
                <a:spLocks/>
              </p:cNvSpPr>
              <p:nvPr/>
            </p:nvSpPr>
            <p:spPr bwMode="auto">
              <a:xfrm>
                <a:off x="3992" y="3752"/>
                <a:ext cx="48" cy="24"/>
              </a:xfrm>
              <a:custGeom>
                <a:avLst/>
                <a:gdLst>
                  <a:gd name="T0" fmla="*/ 0 w 48"/>
                  <a:gd name="T1" fmla="*/ 24 h 24"/>
                  <a:gd name="T2" fmla="*/ 0 w 48"/>
                  <a:gd name="T3" fmla="*/ 8 h 24"/>
                  <a:gd name="T4" fmla="*/ 40 w 48"/>
                  <a:gd name="T5" fmla="*/ 0 h 24"/>
                  <a:gd name="T6" fmla="*/ 48 w 48"/>
                  <a:gd name="T7" fmla="*/ 16 h 24"/>
                  <a:gd name="T8" fmla="*/ 0 w 48"/>
                  <a:gd name="T9" fmla="*/ 24 h 24"/>
                  <a:gd name="T10" fmla="*/ 0 w 48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4"/>
                  <a:gd name="T20" fmla="*/ 48 w 48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4">
                    <a:moveTo>
                      <a:pt x="0" y="24"/>
                    </a:moveTo>
                    <a:lnTo>
                      <a:pt x="0" y="8"/>
                    </a:lnTo>
                    <a:lnTo>
                      <a:pt x="40" y="0"/>
                    </a:lnTo>
                    <a:lnTo>
                      <a:pt x="48" y="16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3" name="Freeform 135"/>
              <p:cNvSpPr>
                <a:spLocks/>
              </p:cNvSpPr>
              <p:nvPr/>
            </p:nvSpPr>
            <p:spPr bwMode="auto">
              <a:xfrm>
                <a:off x="4032" y="3736"/>
                <a:ext cx="40" cy="32"/>
              </a:xfrm>
              <a:custGeom>
                <a:avLst/>
                <a:gdLst>
                  <a:gd name="T0" fmla="*/ 8 w 40"/>
                  <a:gd name="T1" fmla="*/ 32 h 32"/>
                  <a:gd name="T2" fmla="*/ 0 w 40"/>
                  <a:gd name="T3" fmla="*/ 16 h 32"/>
                  <a:gd name="T4" fmla="*/ 32 w 40"/>
                  <a:gd name="T5" fmla="*/ 0 h 32"/>
                  <a:gd name="T6" fmla="*/ 40 w 40"/>
                  <a:gd name="T7" fmla="*/ 16 h 32"/>
                  <a:gd name="T8" fmla="*/ 8 w 40"/>
                  <a:gd name="T9" fmla="*/ 32 h 32"/>
                  <a:gd name="T10" fmla="*/ 8 w 40"/>
                  <a:gd name="T11" fmla="*/ 32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32"/>
                  <a:gd name="T20" fmla="*/ 40 w 40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32">
                    <a:moveTo>
                      <a:pt x="8" y="32"/>
                    </a:moveTo>
                    <a:lnTo>
                      <a:pt x="0" y="16"/>
                    </a:lnTo>
                    <a:lnTo>
                      <a:pt x="32" y="0"/>
                    </a:lnTo>
                    <a:lnTo>
                      <a:pt x="40" y="16"/>
                    </a:lnTo>
                    <a:lnTo>
                      <a:pt x="8" y="32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4" name="Freeform 136"/>
              <p:cNvSpPr>
                <a:spLocks/>
              </p:cNvSpPr>
              <p:nvPr/>
            </p:nvSpPr>
            <p:spPr bwMode="auto">
              <a:xfrm>
                <a:off x="4064" y="3720"/>
                <a:ext cx="40" cy="32"/>
              </a:xfrm>
              <a:custGeom>
                <a:avLst/>
                <a:gdLst>
                  <a:gd name="T0" fmla="*/ 8 w 40"/>
                  <a:gd name="T1" fmla="*/ 32 h 32"/>
                  <a:gd name="T2" fmla="*/ 0 w 40"/>
                  <a:gd name="T3" fmla="*/ 16 h 32"/>
                  <a:gd name="T4" fmla="*/ 32 w 40"/>
                  <a:gd name="T5" fmla="*/ 0 h 32"/>
                  <a:gd name="T6" fmla="*/ 40 w 40"/>
                  <a:gd name="T7" fmla="*/ 8 h 32"/>
                  <a:gd name="T8" fmla="*/ 8 w 40"/>
                  <a:gd name="T9" fmla="*/ 32 h 32"/>
                  <a:gd name="T10" fmla="*/ 8 w 40"/>
                  <a:gd name="T11" fmla="*/ 32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32"/>
                  <a:gd name="T20" fmla="*/ 40 w 40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32">
                    <a:moveTo>
                      <a:pt x="8" y="32"/>
                    </a:moveTo>
                    <a:lnTo>
                      <a:pt x="0" y="16"/>
                    </a:lnTo>
                    <a:lnTo>
                      <a:pt x="32" y="0"/>
                    </a:lnTo>
                    <a:lnTo>
                      <a:pt x="40" y="8"/>
                    </a:lnTo>
                    <a:lnTo>
                      <a:pt x="8" y="32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5" name="Freeform 137"/>
              <p:cNvSpPr>
                <a:spLocks/>
              </p:cNvSpPr>
              <p:nvPr/>
            </p:nvSpPr>
            <p:spPr bwMode="auto">
              <a:xfrm>
                <a:off x="4088" y="3704"/>
                <a:ext cx="40" cy="24"/>
              </a:xfrm>
              <a:custGeom>
                <a:avLst/>
                <a:gdLst>
                  <a:gd name="T0" fmla="*/ 16 w 40"/>
                  <a:gd name="T1" fmla="*/ 24 h 24"/>
                  <a:gd name="T2" fmla="*/ 0 w 40"/>
                  <a:gd name="T3" fmla="*/ 16 h 24"/>
                  <a:gd name="T4" fmla="*/ 32 w 40"/>
                  <a:gd name="T5" fmla="*/ 0 h 24"/>
                  <a:gd name="T6" fmla="*/ 40 w 40"/>
                  <a:gd name="T7" fmla="*/ 8 h 24"/>
                  <a:gd name="T8" fmla="*/ 16 w 40"/>
                  <a:gd name="T9" fmla="*/ 24 h 24"/>
                  <a:gd name="T10" fmla="*/ 16 w 40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24"/>
                  <a:gd name="T20" fmla="*/ 40 w 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24">
                    <a:moveTo>
                      <a:pt x="16" y="24"/>
                    </a:moveTo>
                    <a:lnTo>
                      <a:pt x="0" y="16"/>
                    </a:lnTo>
                    <a:lnTo>
                      <a:pt x="32" y="0"/>
                    </a:lnTo>
                    <a:lnTo>
                      <a:pt x="40" y="8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6" name="Freeform 138"/>
              <p:cNvSpPr>
                <a:spLocks/>
              </p:cNvSpPr>
              <p:nvPr/>
            </p:nvSpPr>
            <p:spPr bwMode="auto">
              <a:xfrm>
                <a:off x="4112" y="3680"/>
                <a:ext cx="32" cy="32"/>
              </a:xfrm>
              <a:custGeom>
                <a:avLst/>
                <a:gdLst>
                  <a:gd name="T0" fmla="*/ 16 w 32"/>
                  <a:gd name="T1" fmla="*/ 32 h 32"/>
                  <a:gd name="T2" fmla="*/ 0 w 32"/>
                  <a:gd name="T3" fmla="*/ 24 h 32"/>
                  <a:gd name="T4" fmla="*/ 16 w 32"/>
                  <a:gd name="T5" fmla="*/ 0 h 32"/>
                  <a:gd name="T6" fmla="*/ 32 w 32"/>
                  <a:gd name="T7" fmla="*/ 8 h 32"/>
                  <a:gd name="T8" fmla="*/ 16 w 32"/>
                  <a:gd name="T9" fmla="*/ 32 h 32"/>
                  <a:gd name="T10" fmla="*/ 16 w 32"/>
                  <a:gd name="T11" fmla="*/ 32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16" y="32"/>
                    </a:moveTo>
                    <a:lnTo>
                      <a:pt x="0" y="24"/>
                    </a:lnTo>
                    <a:lnTo>
                      <a:pt x="16" y="0"/>
                    </a:lnTo>
                    <a:lnTo>
                      <a:pt x="32" y="8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7" name="Freeform 139"/>
              <p:cNvSpPr>
                <a:spLocks/>
              </p:cNvSpPr>
              <p:nvPr/>
            </p:nvSpPr>
            <p:spPr bwMode="auto">
              <a:xfrm>
                <a:off x="4128" y="3656"/>
                <a:ext cx="16" cy="32"/>
              </a:xfrm>
              <a:custGeom>
                <a:avLst/>
                <a:gdLst>
                  <a:gd name="T0" fmla="*/ 16 w 16"/>
                  <a:gd name="T1" fmla="*/ 32 h 32"/>
                  <a:gd name="T2" fmla="*/ 0 w 16"/>
                  <a:gd name="T3" fmla="*/ 24 h 32"/>
                  <a:gd name="T4" fmla="*/ 0 w 16"/>
                  <a:gd name="T5" fmla="*/ 0 h 32"/>
                  <a:gd name="T6" fmla="*/ 16 w 16"/>
                  <a:gd name="T7" fmla="*/ 0 h 32"/>
                  <a:gd name="T8" fmla="*/ 16 w 16"/>
                  <a:gd name="T9" fmla="*/ 32 h 32"/>
                  <a:gd name="T10" fmla="*/ 16 w 16"/>
                  <a:gd name="T11" fmla="*/ 32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32"/>
                  <a:gd name="T20" fmla="*/ 16 w 16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32">
                    <a:moveTo>
                      <a:pt x="16" y="32"/>
                    </a:moveTo>
                    <a:lnTo>
                      <a:pt x="0" y="24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8" name="Freeform 140"/>
              <p:cNvSpPr>
                <a:spLocks/>
              </p:cNvSpPr>
              <p:nvPr/>
            </p:nvSpPr>
            <p:spPr bwMode="auto">
              <a:xfrm>
                <a:off x="4128" y="3624"/>
                <a:ext cx="16" cy="32"/>
              </a:xfrm>
              <a:custGeom>
                <a:avLst/>
                <a:gdLst>
                  <a:gd name="T0" fmla="*/ 16 w 16"/>
                  <a:gd name="T1" fmla="*/ 32 h 32"/>
                  <a:gd name="T2" fmla="*/ 0 w 16"/>
                  <a:gd name="T3" fmla="*/ 32 h 32"/>
                  <a:gd name="T4" fmla="*/ 0 w 16"/>
                  <a:gd name="T5" fmla="*/ 8 h 32"/>
                  <a:gd name="T6" fmla="*/ 16 w 16"/>
                  <a:gd name="T7" fmla="*/ 0 h 32"/>
                  <a:gd name="T8" fmla="*/ 16 w 16"/>
                  <a:gd name="T9" fmla="*/ 32 h 32"/>
                  <a:gd name="T10" fmla="*/ 16 w 16"/>
                  <a:gd name="T11" fmla="*/ 32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32"/>
                  <a:gd name="T20" fmla="*/ 16 w 16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32">
                    <a:moveTo>
                      <a:pt x="16" y="32"/>
                    </a:moveTo>
                    <a:lnTo>
                      <a:pt x="0" y="32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9" name="Freeform 141"/>
              <p:cNvSpPr>
                <a:spLocks/>
              </p:cNvSpPr>
              <p:nvPr/>
            </p:nvSpPr>
            <p:spPr bwMode="auto">
              <a:xfrm>
                <a:off x="4112" y="3600"/>
                <a:ext cx="32" cy="32"/>
              </a:xfrm>
              <a:custGeom>
                <a:avLst/>
                <a:gdLst>
                  <a:gd name="T0" fmla="*/ 32 w 32"/>
                  <a:gd name="T1" fmla="*/ 24 h 32"/>
                  <a:gd name="T2" fmla="*/ 16 w 32"/>
                  <a:gd name="T3" fmla="*/ 32 h 32"/>
                  <a:gd name="T4" fmla="*/ 0 w 32"/>
                  <a:gd name="T5" fmla="*/ 0 h 32"/>
                  <a:gd name="T6" fmla="*/ 16 w 32"/>
                  <a:gd name="T7" fmla="*/ 0 h 32"/>
                  <a:gd name="T8" fmla="*/ 32 w 32"/>
                  <a:gd name="T9" fmla="*/ 24 h 32"/>
                  <a:gd name="T10" fmla="*/ 32 w 32"/>
                  <a:gd name="T11" fmla="*/ 24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32"/>
                  <a:gd name="T20" fmla="*/ 32 w 3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32">
                    <a:moveTo>
                      <a:pt x="32" y="24"/>
                    </a:moveTo>
                    <a:lnTo>
                      <a:pt x="16" y="32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32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0" name="Freeform 142"/>
              <p:cNvSpPr>
                <a:spLocks/>
              </p:cNvSpPr>
              <p:nvPr/>
            </p:nvSpPr>
            <p:spPr bwMode="auto">
              <a:xfrm>
                <a:off x="4088" y="3568"/>
                <a:ext cx="40" cy="40"/>
              </a:xfrm>
              <a:custGeom>
                <a:avLst/>
                <a:gdLst>
                  <a:gd name="T0" fmla="*/ 40 w 40"/>
                  <a:gd name="T1" fmla="*/ 32 h 40"/>
                  <a:gd name="T2" fmla="*/ 24 w 40"/>
                  <a:gd name="T3" fmla="*/ 40 h 40"/>
                  <a:gd name="T4" fmla="*/ 0 w 40"/>
                  <a:gd name="T5" fmla="*/ 8 h 40"/>
                  <a:gd name="T6" fmla="*/ 16 w 40"/>
                  <a:gd name="T7" fmla="*/ 0 h 40"/>
                  <a:gd name="T8" fmla="*/ 40 w 40"/>
                  <a:gd name="T9" fmla="*/ 24 h 40"/>
                  <a:gd name="T10" fmla="*/ 40 w 40"/>
                  <a:gd name="T11" fmla="*/ 32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40"/>
                  <a:gd name="T20" fmla="*/ 40 w 40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40">
                    <a:moveTo>
                      <a:pt x="40" y="32"/>
                    </a:moveTo>
                    <a:lnTo>
                      <a:pt x="24" y="40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40" y="24"/>
                    </a:lnTo>
                    <a:lnTo>
                      <a:pt x="40" y="32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1" name="Freeform 143"/>
              <p:cNvSpPr>
                <a:spLocks/>
              </p:cNvSpPr>
              <p:nvPr/>
            </p:nvSpPr>
            <p:spPr bwMode="auto">
              <a:xfrm>
                <a:off x="4064" y="3544"/>
                <a:ext cx="40" cy="32"/>
              </a:xfrm>
              <a:custGeom>
                <a:avLst/>
                <a:gdLst>
                  <a:gd name="T0" fmla="*/ 40 w 40"/>
                  <a:gd name="T1" fmla="*/ 24 h 32"/>
                  <a:gd name="T2" fmla="*/ 24 w 40"/>
                  <a:gd name="T3" fmla="*/ 32 h 32"/>
                  <a:gd name="T4" fmla="*/ 0 w 40"/>
                  <a:gd name="T5" fmla="*/ 16 h 32"/>
                  <a:gd name="T6" fmla="*/ 8 w 40"/>
                  <a:gd name="T7" fmla="*/ 0 h 32"/>
                  <a:gd name="T8" fmla="*/ 40 w 40"/>
                  <a:gd name="T9" fmla="*/ 24 h 32"/>
                  <a:gd name="T10" fmla="*/ 40 w 40"/>
                  <a:gd name="T11" fmla="*/ 24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32"/>
                  <a:gd name="T20" fmla="*/ 40 w 40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32">
                    <a:moveTo>
                      <a:pt x="40" y="24"/>
                    </a:moveTo>
                    <a:lnTo>
                      <a:pt x="24" y="32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40" y="24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2" name="Freeform 144"/>
              <p:cNvSpPr>
                <a:spLocks/>
              </p:cNvSpPr>
              <p:nvPr/>
            </p:nvSpPr>
            <p:spPr bwMode="auto">
              <a:xfrm>
                <a:off x="4024" y="3528"/>
                <a:ext cx="48" cy="32"/>
              </a:xfrm>
              <a:custGeom>
                <a:avLst/>
                <a:gdLst>
                  <a:gd name="T0" fmla="*/ 48 w 48"/>
                  <a:gd name="T1" fmla="*/ 16 h 32"/>
                  <a:gd name="T2" fmla="*/ 40 w 48"/>
                  <a:gd name="T3" fmla="*/ 32 h 32"/>
                  <a:gd name="T4" fmla="*/ 0 w 48"/>
                  <a:gd name="T5" fmla="*/ 8 h 32"/>
                  <a:gd name="T6" fmla="*/ 8 w 48"/>
                  <a:gd name="T7" fmla="*/ 0 h 32"/>
                  <a:gd name="T8" fmla="*/ 48 w 48"/>
                  <a:gd name="T9" fmla="*/ 16 h 32"/>
                  <a:gd name="T10" fmla="*/ 48 w 48"/>
                  <a:gd name="T11" fmla="*/ 16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32"/>
                  <a:gd name="T20" fmla="*/ 48 w 48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32">
                    <a:moveTo>
                      <a:pt x="48" y="16"/>
                    </a:moveTo>
                    <a:lnTo>
                      <a:pt x="40" y="32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48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3" name="Freeform 145"/>
              <p:cNvSpPr>
                <a:spLocks/>
              </p:cNvSpPr>
              <p:nvPr/>
            </p:nvSpPr>
            <p:spPr bwMode="auto">
              <a:xfrm>
                <a:off x="3992" y="3512"/>
                <a:ext cx="40" cy="24"/>
              </a:xfrm>
              <a:custGeom>
                <a:avLst/>
                <a:gdLst>
                  <a:gd name="T0" fmla="*/ 40 w 40"/>
                  <a:gd name="T1" fmla="*/ 16 h 24"/>
                  <a:gd name="T2" fmla="*/ 32 w 40"/>
                  <a:gd name="T3" fmla="*/ 24 h 24"/>
                  <a:gd name="T4" fmla="*/ 0 w 40"/>
                  <a:gd name="T5" fmla="*/ 16 h 24"/>
                  <a:gd name="T6" fmla="*/ 0 w 40"/>
                  <a:gd name="T7" fmla="*/ 0 h 24"/>
                  <a:gd name="T8" fmla="*/ 40 w 40"/>
                  <a:gd name="T9" fmla="*/ 8 h 24"/>
                  <a:gd name="T10" fmla="*/ 40 w 40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24"/>
                  <a:gd name="T20" fmla="*/ 40 w 4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24">
                    <a:moveTo>
                      <a:pt x="40" y="16"/>
                    </a:moveTo>
                    <a:lnTo>
                      <a:pt x="32" y="24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40" y="8"/>
                    </a:lnTo>
                    <a:lnTo>
                      <a:pt x="4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4" name="Freeform 146"/>
              <p:cNvSpPr>
                <a:spLocks/>
              </p:cNvSpPr>
              <p:nvPr/>
            </p:nvSpPr>
            <p:spPr bwMode="auto">
              <a:xfrm>
                <a:off x="3944" y="3504"/>
                <a:ext cx="48" cy="24"/>
              </a:xfrm>
              <a:custGeom>
                <a:avLst/>
                <a:gdLst>
                  <a:gd name="T0" fmla="*/ 48 w 48"/>
                  <a:gd name="T1" fmla="*/ 8 h 24"/>
                  <a:gd name="T2" fmla="*/ 48 w 48"/>
                  <a:gd name="T3" fmla="*/ 24 h 24"/>
                  <a:gd name="T4" fmla="*/ 0 w 48"/>
                  <a:gd name="T5" fmla="*/ 16 h 24"/>
                  <a:gd name="T6" fmla="*/ 8 w 48"/>
                  <a:gd name="T7" fmla="*/ 0 h 24"/>
                  <a:gd name="T8" fmla="*/ 48 w 48"/>
                  <a:gd name="T9" fmla="*/ 8 h 24"/>
                  <a:gd name="T10" fmla="*/ 48 w 48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4"/>
                  <a:gd name="T20" fmla="*/ 48 w 48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4">
                    <a:moveTo>
                      <a:pt x="48" y="8"/>
                    </a:moveTo>
                    <a:lnTo>
                      <a:pt x="48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48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5" name="Freeform 147"/>
              <p:cNvSpPr>
                <a:spLocks/>
              </p:cNvSpPr>
              <p:nvPr/>
            </p:nvSpPr>
            <p:spPr bwMode="auto">
              <a:xfrm>
                <a:off x="3896" y="3504"/>
                <a:ext cx="56" cy="16"/>
              </a:xfrm>
              <a:custGeom>
                <a:avLst/>
                <a:gdLst>
                  <a:gd name="T0" fmla="*/ 56 w 56"/>
                  <a:gd name="T1" fmla="*/ 0 h 16"/>
                  <a:gd name="T2" fmla="*/ 56 w 56"/>
                  <a:gd name="T3" fmla="*/ 16 h 16"/>
                  <a:gd name="T4" fmla="*/ 0 w 56"/>
                  <a:gd name="T5" fmla="*/ 16 h 16"/>
                  <a:gd name="T6" fmla="*/ 8 w 56"/>
                  <a:gd name="T7" fmla="*/ 0 h 16"/>
                  <a:gd name="T8" fmla="*/ 56 w 56"/>
                  <a:gd name="T9" fmla="*/ 0 h 16"/>
                  <a:gd name="T10" fmla="*/ 56 w 5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"/>
                  <a:gd name="T19" fmla="*/ 0 h 16"/>
                  <a:gd name="T20" fmla="*/ 56 w 5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" h="16">
                    <a:moveTo>
                      <a:pt x="56" y="0"/>
                    </a:moveTo>
                    <a:lnTo>
                      <a:pt x="56" y="16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6" name="Freeform 148"/>
              <p:cNvSpPr>
                <a:spLocks/>
              </p:cNvSpPr>
              <p:nvPr/>
            </p:nvSpPr>
            <p:spPr bwMode="auto">
              <a:xfrm>
                <a:off x="3848" y="3504"/>
                <a:ext cx="56" cy="16"/>
              </a:xfrm>
              <a:custGeom>
                <a:avLst/>
                <a:gdLst>
                  <a:gd name="T0" fmla="*/ 56 w 56"/>
                  <a:gd name="T1" fmla="*/ 0 h 16"/>
                  <a:gd name="T2" fmla="*/ 56 w 56"/>
                  <a:gd name="T3" fmla="*/ 16 h 16"/>
                  <a:gd name="T4" fmla="*/ 0 w 56"/>
                  <a:gd name="T5" fmla="*/ 16 h 16"/>
                  <a:gd name="T6" fmla="*/ 0 w 56"/>
                  <a:gd name="T7" fmla="*/ 0 h 16"/>
                  <a:gd name="T8" fmla="*/ 48 w 56"/>
                  <a:gd name="T9" fmla="*/ 0 h 16"/>
                  <a:gd name="T10" fmla="*/ 56 w 5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"/>
                  <a:gd name="T19" fmla="*/ 0 h 16"/>
                  <a:gd name="T20" fmla="*/ 56 w 5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" h="16">
                    <a:moveTo>
                      <a:pt x="56" y="0"/>
                    </a:moveTo>
                    <a:lnTo>
                      <a:pt x="56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7" name="Freeform 149"/>
              <p:cNvSpPr>
                <a:spLocks/>
              </p:cNvSpPr>
              <p:nvPr/>
            </p:nvSpPr>
            <p:spPr bwMode="auto">
              <a:xfrm>
                <a:off x="3792" y="3504"/>
                <a:ext cx="56" cy="24"/>
              </a:xfrm>
              <a:custGeom>
                <a:avLst/>
                <a:gdLst>
                  <a:gd name="T0" fmla="*/ 56 w 56"/>
                  <a:gd name="T1" fmla="*/ 0 h 24"/>
                  <a:gd name="T2" fmla="*/ 56 w 56"/>
                  <a:gd name="T3" fmla="*/ 16 h 24"/>
                  <a:gd name="T4" fmla="*/ 0 w 56"/>
                  <a:gd name="T5" fmla="*/ 24 h 24"/>
                  <a:gd name="T6" fmla="*/ 0 w 56"/>
                  <a:gd name="T7" fmla="*/ 8 h 24"/>
                  <a:gd name="T8" fmla="*/ 48 w 56"/>
                  <a:gd name="T9" fmla="*/ 0 h 24"/>
                  <a:gd name="T10" fmla="*/ 56 w 5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"/>
                  <a:gd name="T19" fmla="*/ 0 h 24"/>
                  <a:gd name="T20" fmla="*/ 56 w 5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" h="24">
                    <a:moveTo>
                      <a:pt x="56" y="0"/>
                    </a:moveTo>
                    <a:lnTo>
                      <a:pt x="56" y="16"/>
                    </a:lnTo>
                    <a:lnTo>
                      <a:pt x="0" y="24"/>
                    </a:lnTo>
                    <a:lnTo>
                      <a:pt x="0" y="8"/>
                    </a:lnTo>
                    <a:lnTo>
                      <a:pt x="48" y="0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8" name="Freeform 150"/>
              <p:cNvSpPr>
                <a:spLocks/>
              </p:cNvSpPr>
              <p:nvPr/>
            </p:nvSpPr>
            <p:spPr bwMode="auto">
              <a:xfrm>
                <a:off x="3744" y="3512"/>
                <a:ext cx="48" cy="24"/>
              </a:xfrm>
              <a:custGeom>
                <a:avLst/>
                <a:gdLst>
                  <a:gd name="T0" fmla="*/ 48 w 48"/>
                  <a:gd name="T1" fmla="*/ 0 h 24"/>
                  <a:gd name="T2" fmla="*/ 48 w 48"/>
                  <a:gd name="T3" fmla="*/ 16 h 24"/>
                  <a:gd name="T4" fmla="*/ 8 w 48"/>
                  <a:gd name="T5" fmla="*/ 24 h 24"/>
                  <a:gd name="T6" fmla="*/ 0 w 48"/>
                  <a:gd name="T7" fmla="*/ 8 h 24"/>
                  <a:gd name="T8" fmla="*/ 40 w 48"/>
                  <a:gd name="T9" fmla="*/ 0 h 24"/>
                  <a:gd name="T10" fmla="*/ 48 w 48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4"/>
                  <a:gd name="T20" fmla="*/ 48 w 48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4">
                    <a:moveTo>
                      <a:pt x="48" y="0"/>
                    </a:moveTo>
                    <a:lnTo>
                      <a:pt x="48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40" y="0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9" name="Freeform 151"/>
              <p:cNvSpPr>
                <a:spLocks/>
              </p:cNvSpPr>
              <p:nvPr/>
            </p:nvSpPr>
            <p:spPr bwMode="auto">
              <a:xfrm>
                <a:off x="3704" y="3520"/>
                <a:ext cx="48" cy="40"/>
              </a:xfrm>
              <a:custGeom>
                <a:avLst/>
                <a:gdLst>
                  <a:gd name="T0" fmla="*/ 40 w 48"/>
                  <a:gd name="T1" fmla="*/ 0 h 40"/>
                  <a:gd name="T2" fmla="*/ 48 w 48"/>
                  <a:gd name="T3" fmla="*/ 16 h 40"/>
                  <a:gd name="T4" fmla="*/ 0 w 48"/>
                  <a:gd name="T5" fmla="*/ 40 h 40"/>
                  <a:gd name="T6" fmla="*/ 0 w 48"/>
                  <a:gd name="T7" fmla="*/ 24 h 40"/>
                  <a:gd name="T8" fmla="*/ 40 w 48"/>
                  <a:gd name="T9" fmla="*/ 8 h 40"/>
                  <a:gd name="T10" fmla="*/ 40 w 48"/>
                  <a:gd name="T11" fmla="*/ 0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40"/>
                  <a:gd name="T20" fmla="*/ 48 w 48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40">
                    <a:moveTo>
                      <a:pt x="40" y="0"/>
                    </a:moveTo>
                    <a:lnTo>
                      <a:pt x="48" y="1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40" y="8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0" name="Freeform 152"/>
              <p:cNvSpPr>
                <a:spLocks/>
              </p:cNvSpPr>
              <p:nvPr/>
            </p:nvSpPr>
            <p:spPr bwMode="auto">
              <a:xfrm>
                <a:off x="3672" y="3544"/>
                <a:ext cx="40" cy="32"/>
              </a:xfrm>
              <a:custGeom>
                <a:avLst/>
                <a:gdLst>
                  <a:gd name="T0" fmla="*/ 32 w 40"/>
                  <a:gd name="T1" fmla="*/ 0 h 32"/>
                  <a:gd name="T2" fmla="*/ 40 w 40"/>
                  <a:gd name="T3" fmla="*/ 16 h 32"/>
                  <a:gd name="T4" fmla="*/ 8 w 40"/>
                  <a:gd name="T5" fmla="*/ 32 h 32"/>
                  <a:gd name="T6" fmla="*/ 0 w 40"/>
                  <a:gd name="T7" fmla="*/ 24 h 32"/>
                  <a:gd name="T8" fmla="*/ 24 w 40"/>
                  <a:gd name="T9" fmla="*/ 0 h 32"/>
                  <a:gd name="T10" fmla="*/ 32 w 40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32"/>
                  <a:gd name="T20" fmla="*/ 40 w 40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32">
                    <a:moveTo>
                      <a:pt x="32" y="0"/>
                    </a:moveTo>
                    <a:lnTo>
                      <a:pt x="40" y="16"/>
                    </a:lnTo>
                    <a:lnTo>
                      <a:pt x="8" y="32"/>
                    </a:lnTo>
                    <a:lnTo>
                      <a:pt x="0" y="24"/>
                    </a:lnTo>
                    <a:lnTo>
                      <a:pt x="24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1" name="Freeform 153"/>
              <p:cNvSpPr>
                <a:spLocks/>
              </p:cNvSpPr>
              <p:nvPr/>
            </p:nvSpPr>
            <p:spPr bwMode="auto">
              <a:xfrm>
                <a:off x="3640" y="3568"/>
                <a:ext cx="40" cy="40"/>
              </a:xfrm>
              <a:custGeom>
                <a:avLst/>
                <a:gdLst>
                  <a:gd name="T0" fmla="*/ 32 w 40"/>
                  <a:gd name="T1" fmla="*/ 0 h 40"/>
                  <a:gd name="T2" fmla="*/ 40 w 40"/>
                  <a:gd name="T3" fmla="*/ 8 h 40"/>
                  <a:gd name="T4" fmla="*/ 8 w 40"/>
                  <a:gd name="T5" fmla="*/ 40 h 40"/>
                  <a:gd name="T6" fmla="*/ 0 w 40"/>
                  <a:gd name="T7" fmla="*/ 24 h 40"/>
                  <a:gd name="T8" fmla="*/ 24 w 40"/>
                  <a:gd name="T9" fmla="*/ 0 h 40"/>
                  <a:gd name="T10" fmla="*/ 32 w 40"/>
                  <a:gd name="T11" fmla="*/ 0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40"/>
                  <a:gd name="T20" fmla="*/ 40 w 40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40">
                    <a:moveTo>
                      <a:pt x="32" y="0"/>
                    </a:moveTo>
                    <a:lnTo>
                      <a:pt x="40" y="8"/>
                    </a:lnTo>
                    <a:lnTo>
                      <a:pt x="8" y="40"/>
                    </a:lnTo>
                    <a:lnTo>
                      <a:pt x="0" y="24"/>
                    </a:lnTo>
                    <a:lnTo>
                      <a:pt x="24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2" name="Freeform 154"/>
              <p:cNvSpPr>
                <a:spLocks/>
              </p:cNvSpPr>
              <p:nvPr/>
            </p:nvSpPr>
            <p:spPr bwMode="auto">
              <a:xfrm>
                <a:off x="3624" y="3592"/>
                <a:ext cx="24" cy="40"/>
              </a:xfrm>
              <a:custGeom>
                <a:avLst/>
                <a:gdLst>
                  <a:gd name="T0" fmla="*/ 16 w 24"/>
                  <a:gd name="T1" fmla="*/ 0 h 40"/>
                  <a:gd name="T2" fmla="*/ 24 w 24"/>
                  <a:gd name="T3" fmla="*/ 8 h 40"/>
                  <a:gd name="T4" fmla="*/ 16 w 24"/>
                  <a:gd name="T5" fmla="*/ 40 h 40"/>
                  <a:gd name="T6" fmla="*/ 0 w 24"/>
                  <a:gd name="T7" fmla="*/ 32 h 40"/>
                  <a:gd name="T8" fmla="*/ 8 w 24"/>
                  <a:gd name="T9" fmla="*/ 8 h 40"/>
                  <a:gd name="T10" fmla="*/ 16 w 24"/>
                  <a:gd name="T11" fmla="*/ 0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40"/>
                  <a:gd name="T20" fmla="*/ 24 w 24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40">
                    <a:moveTo>
                      <a:pt x="16" y="0"/>
                    </a:moveTo>
                    <a:lnTo>
                      <a:pt x="24" y="8"/>
                    </a:lnTo>
                    <a:lnTo>
                      <a:pt x="16" y="40"/>
                    </a:lnTo>
                    <a:lnTo>
                      <a:pt x="0" y="32"/>
                    </a:lnTo>
                    <a:lnTo>
                      <a:pt x="8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3" name="Freeform 155"/>
              <p:cNvSpPr>
                <a:spLocks/>
              </p:cNvSpPr>
              <p:nvPr/>
            </p:nvSpPr>
            <p:spPr bwMode="auto">
              <a:xfrm>
                <a:off x="3616" y="3624"/>
                <a:ext cx="24" cy="32"/>
              </a:xfrm>
              <a:custGeom>
                <a:avLst/>
                <a:gdLst>
                  <a:gd name="T0" fmla="*/ 8 w 24"/>
                  <a:gd name="T1" fmla="*/ 0 h 32"/>
                  <a:gd name="T2" fmla="*/ 24 w 24"/>
                  <a:gd name="T3" fmla="*/ 8 h 32"/>
                  <a:gd name="T4" fmla="*/ 16 w 24"/>
                  <a:gd name="T5" fmla="*/ 32 h 32"/>
                  <a:gd name="T6" fmla="*/ 0 w 24"/>
                  <a:gd name="T7" fmla="*/ 32 h 32"/>
                  <a:gd name="T8" fmla="*/ 8 w 24"/>
                  <a:gd name="T9" fmla="*/ 0 h 32"/>
                  <a:gd name="T10" fmla="*/ 8 w 24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32"/>
                  <a:gd name="T20" fmla="*/ 24 w 24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32">
                    <a:moveTo>
                      <a:pt x="8" y="0"/>
                    </a:moveTo>
                    <a:lnTo>
                      <a:pt x="24" y="8"/>
                    </a:lnTo>
                    <a:lnTo>
                      <a:pt x="16" y="32"/>
                    </a:lnTo>
                    <a:lnTo>
                      <a:pt x="0" y="3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4" name="Freeform 156"/>
              <p:cNvSpPr>
                <a:spLocks/>
              </p:cNvSpPr>
              <p:nvPr/>
            </p:nvSpPr>
            <p:spPr bwMode="auto">
              <a:xfrm>
                <a:off x="3616" y="3656"/>
                <a:ext cx="24" cy="40"/>
              </a:xfrm>
              <a:custGeom>
                <a:avLst/>
                <a:gdLst>
                  <a:gd name="T0" fmla="*/ 0 w 24"/>
                  <a:gd name="T1" fmla="*/ 0 h 40"/>
                  <a:gd name="T2" fmla="*/ 16 w 24"/>
                  <a:gd name="T3" fmla="*/ 0 h 40"/>
                  <a:gd name="T4" fmla="*/ 24 w 24"/>
                  <a:gd name="T5" fmla="*/ 32 h 40"/>
                  <a:gd name="T6" fmla="*/ 8 w 24"/>
                  <a:gd name="T7" fmla="*/ 40 h 40"/>
                  <a:gd name="T8" fmla="*/ 0 w 24"/>
                  <a:gd name="T9" fmla="*/ 0 h 40"/>
                  <a:gd name="T10" fmla="*/ 0 w 24"/>
                  <a:gd name="T11" fmla="*/ 0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40"/>
                  <a:gd name="T20" fmla="*/ 24 w 24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40">
                    <a:moveTo>
                      <a:pt x="0" y="0"/>
                    </a:moveTo>
                    <a:lnTo>
                      <a:pt x="16" y="0"/>
                    </a:lnTo>
                    <a:lnTo>
                      <a:pt x="24" y="32"/>
                    </a:lnTo>
                    <a:lnTo>
                      <a:pt x="8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5" name="Freeform 157"/>
              <p:cNvSpPr>
                <a:spLocks/>
              </p:cNvSpPr>
              <p:nvPr/>
            </p:nvSpPr>
            <p:spPr bwMode="auto">
              <a:xfrm>
                <a:off x="3624" y="3688"/>
                <a:ext cx="24" cy="32"/>
              </a:xfrm>
              <a:custGeom>
                <a:avLst/>
                <a:gdLst>
                  <a:gd name="T0" fmla="*/ 0 w 24"/>
                  <a:gd name="T1" fmla="*/ 8 h 32"/>
                  <a:gd name="T2" fmla="*/ 16 w 24"/>
                  <a:gd name="T3" fmla="*/ 0 h 32"/>
                  <a:gd name="T4" fmla="*/ 24 w 24"/>
                  <a:gd name="T5" fmla="*/ 32 h 32"/>
                  <a:gd name="T6" fmla="*/ 8 w 24"/>
                  <a:gd name="T7" fmla="*/ 32 h 32"/>
                  <a:gd name="T8" fmla="*/ 0 w 24"/>
                  <a:gd name="T9" fmla="*/ 8 h 32"/>
                  <a:gd name="T10" fmla="*/ 0 w 24"/>
                  <a:gd name="T11" fmla="*/ 8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32"/>
                  <a:gd name="T20" fmla="*/ 24 w 24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32">
                    <a:moveTo>
                      <a:pt x="0" y="8"/>
                    </a:moveTo>
                    <a:lnTo>
                      <a:pt x="16" y="0"/>
                    </a:lnTo>
                    <a:lnTo>
                      <a:pt x="24" y="32"/>
                    </a:lnTo>
                    <a:lnTo>
                      <a:pt x="8" y="32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6" name="Freeform 158"/>
              <p:cNvSpPr>
                <a:spLocks/>
              </p:cNvSpPr>
              <p:nvPr/>
            </p:nvSpPr>
            <p:spPr bwMode="auto">
              <a:xfrm>
                <a:off x="3632" y="3712"/>
                <a:ext cx="48" cy="48"/>
              </a:xfrm>
              <a:custGeom>
                <a:avLst/>
                <a:gdLst>
                  <a:gd name="T0" fmla="*/ 0 w 48"/>
                  <a:gd name="T1" fmla="*/ 8 h 48"/>
                  <a:gd name="T2" fmla="*/ 16 w 48"/>
                  <a:gd name="T3" fmla="*/ 0 h 48"/>
                  <a:gd name="T4" fmla="*/ 48 w 48"/>
                  <a:gd name="T5" fmla="*/ 32 h 48"/>
                  <a:gd name="T6" fmla="*/ 32 w 48"/>
                  <a:gd name="T7" fmla="*/ 48 h 48"/>
                  <a:gd name="T8" fmla="*/ 8 w 48"/>
                  <a:gd name="T9" fmla="*/ 16 h 48"/>
                  <a:gd name="T10" fmla="*/ 0 w 48"/>
                  <a:gd name="T11" fmla="*/ 8 h 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48"/>
                  <a:gd name="T20" fmla="*/ 48 w 48"/>
                  <a:gd name="T21" fmla="*/ 48 h 4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48">
                    <a:moveTo>
                      <a:pt x="0" y="8"/>
                    </a:moveTo>
                    <a:lnTo>
                      <a:pt x="16" y="0"/>
                    </a:lnTo>
                    <a:lnTo>
                      <a:pt x="48" y="32"/>
                    </a:lnTo>
                    <a:lnTo>
                      <a:pt x="32" y="48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7" name="Freeform 159"/>
              <p:cNvSpPr>
                <a:spLocks/>
              </p:cNvSpPr>
              <p:nvPr/>
            </p:nvSpPr>
            <p:spPr bwMode="auto">
              <a:xfrm>
                <a:off x="3664" y="3744"/>
                <a:ext cx="48" cy="40"/>
              </a:xfrm>
              <a:custGeom>
                <a:avLst/>
                <a:gdLst>
                  <a:gd name="T0" fmla="*/ 0 w 48"/>
                  <a:gd name="T1" fmla="*/ 16 h 40"/>
                  <a:gd name="T2" fmla="*/ 16 w 48"/>
                  <a:gd name="T3" fmla="*/ 0 h 40"/>
                  <a:gd name="T4" fmla="*/ 48 w 48"/>
                  <a:gd name="T5" fmla="*/ 24 h 40"/>
                  <a:gd name="T6" fmla="*/ 32 w 48"/>
                  <a:gd name="T7" fmla="*/ 40 h 40"/>
                  <a:gd name="T8" fmla="*/ 8 w 48"/>
                  <a:gd name="T9" fmla="*/ 16 h 40"/>
                  <a:gd name="T10" fmla="*/ 0 w 48"/>
                  <a:gd name="T11" fmla="*/ 16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40"/>
                  <a:gd name="T20" fmla="*/ 48 w 48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40">
                    <a:moveTo>
                      <a:pt x="0" y="16"/>
                    </a:moveTo>
                    <a:lnTo>
                      <a:pt x="16" y="0"/>
                    </a:lnTo>
                    <a:lnTo>
                      <a:pt x="48" y="24"/>
                    </a:lnTo>
                    <a:lnTo>
                      <a:pt x="32" y="4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8" name="Freeform 160"/>
              <p:cNvSpPr>
                <a:spLocks/>
              </p:cNvSpPr>
              <p:nvPr/>
            </p:nvSpPr>
            <p:spPr bwMode="auto">
              <a:xfrm>
                <a:off x="3696" y="3768"/>
                <a:ext cx="56" cy="40"/>
              </a:xfrm>
              <a:custGeom>
                <a:avLst/>
                <a:gdLst>
                  <a:gd name="T0" fmla="*/ 0 w 56"/>
                  <a:gd name="T1" fmla="*/ 16 h 40"/>
                  <a:gd name="T2" fmla="*/ 8 w 56"/>
                  <a:gd name="T3" fmla="*/ 0 h 40"/>
                  <a:gd name="T4" fmla="*/ 56 w 56"/>
                  <a:gd name="T5" fmla="*/ 24 h 40"/>
                  <a:gd name="T6" fmla="*/ 48 w 56"/>
                  <a:gd name="T7" fmla="*/ 40 h 40"/>
                  <a:gd name="T8" fmla="*/ 0 w 56"/>
                  <a:gd name="T9" fmla="*/ 16 h 40"/>
                  <a:gd name="T10" fmla="*/ 0 w 56"/>
                  <a:gd name="T11" fmla="*/ 16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"/>
                  <a:gd name="T19" fmla="*/ 0 h 40"/>
                  <a:gd name="T20" fmla="*/ 56 w 56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" h="40">
                    <a:moveTo>
                      <a:pt x="0" y="16"/>
                    </a:moveTo>
                    <a:lnTo>
                      <a:pt x="8" y="0"/>
                    </a:lnTo>
                    <a:lnTo>
                      <a:pt x="56" y="24"/>
                    </a:lnTo>
                    <a:lnTo>
                      <a:pt x="48" y="4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9" name="Freeform 161"/>
              <p:cNvSpPr>
                <a:spLocks/>
              </p:cNvSpPr>
              <p:nvPr/>
            </p:nvSpPr>
            <p:spPr bwMode="auto">
              <a:xfrm>
                <a:off x="3744" y="3792"/>
                <a:ext cx="48" cy="32"/>
              </a:xfrm>
              <a:custGeom>
                <a:avLst/>
                <a:gdLst>
                  <a:gd name="T0" fmla="*/ 0 w 48"/>
                  <a:gd name="T1" fmla="*/ 16 h 32"/>
                  <a:gd name="T2" fmla="*/ 8 w 48"/>
                  <a:gd name="T3" fmla="*/ 0 h 32"/>
                  <a:gd name="T4" fmla="*/ 48 w 48"/>
                  <a:gd name="T5" fmla="*/ 16 h 32"/>
                  <a:gd name="T6" fmla="*/ 40 w 48"/>
                  <a:gd name="T7" fmla="*/ 32 h 32"/>
                  <a:gd name="T8" fmla="*/ 0 w 48"/>
                  <a:gd name="T9" fmla="*/ 16 h 32"/>
                  <a:gd name="T10" fmla="*/ 0 w 48"/>
                  <a:gd name="T11" fmla="*/ 16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32"/>
                  <a:gd name="T20" fmla="*/ 48 w 48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32">
                    <a:moveTo>
                      <a:pt x="0" y="16"/>
                    </a:moveTo>
                    <a:lnTo>
                      <a:pt x="8" y="0"/>
                    </a:lnTo>
                    <a:lnTo>
                      <a:pt x="48" y="16"/>
                    </a:lnTo>
                    <a:lnTo>
                      <a:pt x="40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0" name="Freeform 162"/>
              <p:cNvSpPr>
                <a:spLocks/>
              </p:cNvSpPr>
              <p:nvPr/>
            </p:nvSpPr>
            <p:spPr bwMode="auto">
              <a:xfrm>
                <a:off x="3784" y="3808"/>
                <a:ext cx="64" cy="24"/>
              </a:xfrm>
              <a:custGeom>
                <a:avLst/>
                <a:gdLst>
                  <a:gd name="T0" fmla="*/ 0 w 64"/>
                  <a:gd name="T1" fmla="*/ 16 h 24"/>
                  <a:gd name="T2" fmla="*/ 8 w 64"/>
                  <a:gd name="T3" fmla="*/ 0 h 24"/>
                  <a:gd name="T4" fmla="*/ 64 w 64"/>
                  <a:gd name="T5" fmla="*/ 8 h 24"/>
                  <a:gd name="T6" fmla="*/ 56 w 64"/>
                  <a:gd name="T7" fmla="*/ 24 h 24"/>
                  <a:gd name="T8" fmla="*/ 8 w 64"/>
                  <a:gd name="T9" fmla="*/ 16 h 24"/>
                  <a:gd name="T10" fmla="*/ 0 w 64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4"/>
                  <a:gd name="T19" fmla="*/ 0 h 24"/>
                  <a:gd name="T20" fmla="*/ 64 w 6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4" h="24">
                    <a:moveTo>
                      <a:pt x="0" y="16"/>
                    </a:moveTo>
                    <a:lnTo>
                      <a:pt x="8" y="0"/>
                    </a:lnTo>
                    <a:lnTo>
                      <a:pt x="64" y="8"/>
                    </a:lnTo>
                    <a:lnTo>
                      <a:pt x="56" y="24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1" name="Freeform 163"/>
              <p:cNvSpPr>
                <a:spLocks/>
              </p:cNvSpPr>
              <p:nvPr/>
            </p:nvSpPr>
            <p:spPr bwMode="auto">
              <a:xfrm>
                <a:off x="3840" y="3816"/>
                <a:ext cx="72" cy="16"/>
              </a:xfrm>
              <a:custGeom>
                <a:avLst/>
                <a:gdLst>
                  <a:gd name="T0" fmla="*/ 0 w 72"/>
                  <a:gd name="T1" fmla="*/ 16 h 16"/>
                  <a:gd name="T2" fmla="*/ 8 w 72"/>
                  <a:gd name="T3" fmla="*/ 0 h 16"/>
                  <a:gd name="T4" fmla="*/ 72 w 72"/>
                  <a:gd name="T5" fmla="*/ 0 h 16"/>
                  <a:gd name="T6" fmla="*/ 64 w 72"/>
                  <a:gd name="T7" fmla="*/ 16 h 16"/>
                  <a:gd name="T8" fmla="*/ 8 w 72"/>
                  <a:gd name="T9" fmla="*/ 16 h 16"/>
                  <a:gd name="T10" fmla="*/ 0 w 72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16"/>
                  <a:gd name="T20" fmla="*/ 72 w 72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16">
                    <a:moveTo>
                      <a:pt x="0" y="16"/>
                    </a:moveTo>
                    <a:lnTo>
                      <a:pt x="8" y="0"/>
                    </a:lnTo>
                    <a:lnTo>
                      <a:pt x="72" y="0"/>
                    </a:lnTo>
                    <a:lnTo>
                      <a:pt x="64" y="16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15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2" name="Rectangle 164"/>
              <p:cNvSpPr>
                <a:spLocks noChangeArrowheads="1"/>
              </p:cNvSpPr>
              <p:nvPr/>
            </p:nvSpPr>
            <p:spPr bwMode="auto">
              <a:xfrm>
                <a:off x="3832" y="3376"/>
                <a:ext cx="64" cy="12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3" name="Freeform 165"/>
              <p:cNvSpPr>
                <a:spLocks/>
              </p:cNvSpPr>
              <p:nvPr/>
            </p:nvSpPr>
            <p:spPr bwMode="auto">
              <a:xfrm>
                <a:off x="3832" y="3376"/>
                <a:ext cx="64" cy="128"/>
              </a:xfrm>
              <a:custGeom>
                <a:avLst/>
                <a:gdLst>
                  <a:gd name="T0" fmla="*/ 0 w 64"/>
                  <a:gd name="T1" fmla="*/ 0 h 128"/>
                  <a:gd name="T2" fmla="*/ 64 w 64"/>
                  <a:gd name="T3" fmla="*/ 0 h 128"/>
                  <a:gd name="T4" fmla="*/ 64 w 64"/>
                  <a:gd name="T5" fmla="*/ 0 h 128"/>
                  <a:gd name="T6" fmla="*/ 64 w 64"/>
                  <a:gd name="T7" fmla="*/ 128 h 128"/>
                  <a:gd name="T8" fmla="*/ 64 w 64"/>
                  <a:gd name="T9" fmla="*/ 128 h 128"/>
                  <a:gd name="T10" fmla="*/ 0 w 64"/>
                  <a:gd name="T11" fmla="*/ 128 h 128"/>
                  <a:gd name="T12" fmla="*/ 0 w 64"/>
                  <a:gd name="T13" fmla="*/ 128 h 128"/>
                  <a:gd name="T14" fmla="*/ 0 w 64"/>
                  <a:gd name="T15" fmla="*/ 0 h 128"/>
                  <a:gd name="T16" fmla="*/ 0 w 64"/>
                  <a:gd name="T17" fmla="*/ 0 h 1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"/>
                  <a:gd name="T28" fmla="*/ 0 h 128"/>
                  <a:gd name="T29" fmla="*/ 64 w 64"/>
                  <a:gd name="T30" fmla="*/ 128 h 12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" h="128">
                    <a:moveTo>
                      <a:pt x="0" y="0"/>
                    </a:moveTo>
                    <a:lnTo>
                      <a:pt x="64" y="0"/>
                    </a:lnTo>
                    <a:lnTo>
                      <a:pt x="64" y="128"/>
                    </a:lnTo>
                    <a:lnTo>
                      <a:pt x="0" y="1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4" name="Freeform 166"/>
              <p:cNvSpPr>
                <a:spLocks/>
              </p:cNvSpPr>
              <p:nvPr/>
            </p:nvSpPr>
            <p:spPr bwMode="auto">
              <a:xfrm>
                <a:off x="4000" y="2472"/>
                <a:ext cx="728" cy="568"/>
              </a:xfrm>
              <a:custGeom>
                <a:avLst/>
                <a:gdLst>
                  <a:gd name="T0" fmla="*/ 0 w 728"/>
                  <a:gd name="T1" fmla="*/ 568 h 568"/>
                  <a:gd name="T2" fmla="*/ 0 w 728"/>
                  <a:gd name="T3" fmla="*/ 568 h 568"/>
                  <a:gd name="T4" fmla="*/ 0 w 728"/>
                  <a:gd name="T5" fmla="*/ 568 h 568"/>
                  <a:gd name="T6" fmla="*/ 16 w 728"/>
                  <a:gd name="T7" fmla="*/ 536 h 568"/>
                  <a:gd name="T8" fmla="*/ 16 w 728"/>
                  <a:gd name="T9" fmla="*/ 536 h 568"/>
                  <a:gd name="T10" fmla="*/ 40 w 728"/>
                  <a:gd name="T11" fmla="*/ 504 h 568"/>
                  <a:gd name="T12" fmla="*/ 40 w 728"/>
                  <a:gd name="T13" fmla="*/ 504 h 568"/>
                  <a:gd name="T14" fmla="*/ 56 w 728"/>
                  <a:gd name="T15" fmla="*/ 472 h 568"/>
                  <a:gd name="T16" fmla="*/ 56 w 728"/>
                  <a:gd name="T17" fmla="*/ 472 h 568"/>
                  <a:gd name="T18" fmla="*/ 64 w 728"/>
                  <a:gd name="T19" fmla="*/ 440 h 568"/>
                  <a:gd name="T20" fmla="*/ 64 w 728"/>
                  <a:gd name="T21" fmla="*/ 440 h 568"/>
                  <a:gd name="T22" fmla="*/ 88 w 728"/>
                  <a:gd name="T23" fmla="*/ 416 h 568"/>
                  <a:gd name="T24" fmla="*/ 88 w 728"/>
                  <a:gd name="T25" fmla="*/ 416 h 568"/>
                  <a:gd name="T26" fmla="*/ 104 w 728"/>
                  <a:gd name="T27" fmla="*/ 392 h 568"/>
                  <a:gd name="T28" fmla="*/ 104 w 728"/>
                  <a:gd name="T29" fmla="*/ 392 h 568"/>
                  <a:gd name="T30" fmla="*/ 120 w 728"/>
                  <a:gd name="T31" fmla="*/ 360 h 568"/>
                  <a:gd name="T32" fmla="*/ 120 w 728"/>
                  <a:gd name="T33" fmla="*/ 360 h 568"/>
                  <a:gd name="T34" fmla="*/ 128 w 728"/>
                  <a:gd name="T35" fmla="*/ 344 h 568"/>
                  <a:gd name="T36" fmla="*/ 128 w 728"/>
                  <a:gd name="T37" fmla="*/ 344 h 568"/>
                  <a:gd name="T38" fmla="*/ 152 w 728"/>
                  <a:gd name="T39" fmla="*/ 312 h 568"/>
                  <a:gd name="T40" fmla="*/ 152 w 728"/>
                  <a:gd name="T41" fmla="*/ 312 h 568"/>
                  <a:gd name="T42" fmla="*/ 168 w 728"/>
                  <a:gd name="T43" fmla="*/ 296 h 568"/>
                  <a:gd name="T44" fmla="*/ 168 w 728"/>
                  <a:gd name="T45" fmla="*/ 296 h 568"/>
                  <a:gd name="T46" fmla="*/ 176 w 728"/>
                  <a:gd name="T47" fmla="*/ 272 h 568"/>
                  <a:gd name="T48" fmla="*/ 176 w 728"/>
                  <a:gd name="T49" fmla="*/ 272 h 568"/>
                  <a:gd name="T50" fmla="*/ 200 w 728"/>
                  <a:gd name="T51" fmla="*/ 256 h 568"/>
                  <a:gd name="T52" fmla="*/ 200 w 728"/>
                  <a:gd name="T53" fmla="*/ 256 h 568"/>
                  <a:gd name="T54" fmla="*/ 224 w 728"/>
                  <a:gd name="T55" fmla="*/ 216 h 568"/>
                  <a:gd name="T56" fmla="*/ 224 w 728"/>
                  <a:gd name="T57" fmla="*/ 216 h 568"/>
                  <a:gd name="T58" fmla="*/ 256 w 728"/>
                  <a:gd name="T59" fmla="*/ 192 h 568"/>
                  <a:gd name="T60" fmla="*/ 256 w 728"/>
                  <a:gd name="T61" fmla="*/ 192 h 568"/>
                  <a:gd name="T62" fmla="*/ 280 w 728"/>
                  <a:gd name="T63" fmla="*/ 168 h 568"/>
                  <a:gd name="T64" fmla="*/ 280 w 728"/>
                  <a:gd name="T65" fmla="*/ 168 h 568"/>
                  <a:gd name="T66" fmla="*/ 312 w 728"/>
                  <a:gd name="T67" fmla="*/ 136 h 568"/>
                  <a:gd name="T68" fmla="*/ 312 w 728"/>
                  <a:gd name="T69" fmla="*/ 136 h 568"/>
                  <a:gd name="T70" fmla="*/ 336 w 728"/>
                  <a:gd name="T71" fmla="*/ 120 h 568"/>
                  <a:gd name="T72" fmla="*/ 336 w 728"/>
                  <a:gd name="T73" fmla="*/ 120 h 568"/>
                  <a:gd name="T74" fmla="*/ 376 w 728"/>
                  <a:gd name="T75" fmla="*/ 96 h 568"/>
                  <a:gd name="T76" fmla="*/ 376 w 728"/>
                  <a:gd name="T77" fmla="*/ 96 h 568"/>
                  <a:gd name="T78" fmla="*/ 408 w 728"/>
                  <a:gd name="T79" fmla="*/ 88 h 568"/>
                  <a:gd name="T80" fmla="*/ 408 w 728"/>
                  <a:gd name="T81" fmla="*/ 88 h 568"/>
                  <a:gd name="T82" fmla="*/ 440 w 728"/>
                  <a:gd name="T83" fmla="*/ 64 h 568"/>
                  <a:gd name="T84" fmla="*/ 440 w 728"/>
                  <a:gd name="T85" fmla="*/ 64 h 568"/>
                  <a:gd name="T86" fmla="*/ 488 w 728"/>
                  <a:gd name="T87" fmla="*/ 48 h 568"/>
                  <a:gd name="T88" fmla="*/ 488 w 728"/>
                  <a:gd name="T89" fmla="*/ 48 h 568"/>
                  <a:gd name="T90" fmla="*/ 520 w 728"/>
                  <a:gd name="T91" fmla="*/ 40 h 568"/>
                  <a:gd name="T92" fmla="*/ 520 w 728"/>
                  <a:gd name="T93" fmla="*/ 40 h 568"/>
                  <a:gd name="T94" fmla="*/ 600 w 728"/>
                  <a:gd name="T95" fmla="*/ 16 h 568"/>
                  <a:gd name="T96" fmla="*/ 600 w 728"/>
                  <a:gd name="T97" fmla="*/ 16 h 568"/>
                  <a:gd name="T98" fmla="*/ 688 w 728"/>
                  <a:gd name="T99" fmla="*/ 0 h 568"/>
                  <a:gd name="T100" fmla="*/ 688 w 728"/>
                  <a:gd name="T101" fmla="*/ 0 h 568"/>
                  <a:gd name="T102" fmla="*/ 728 w 728"/>
                  <a:gd name="T103" fmla="*/ 0 h 56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728"/>
                  <a:gd name="T157" fmla="*/ 0 h 568"/>
                  <a:gd name="T158" fmla="*/ 728 w 728"/>
                  <a:gd name="T159" fmla="*/ 568 h 56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728" h="568">
                    <a:moveTo>
                      <a:pt x="0" y="568"/>
                    </a:moveTo>
                    <a:lnTo>
                      <a:pt x="0" y="568"/>
                    </a:lnTo>
                    <a:lnTo>
                      <a:pt x="16" y="536"/>
                    </a:lnTo>
                    <a:lnTo>
                      <a:pt x="40" y="504"/>
                    </a:lnTo>
                    <a:lnTo>
                      <a:pt x="56" y="472"/>
                    </a:lnTo>
                    <a:lnTo>
                      <a:pt x="64" y="440"/>
                    </a:lnTo>
                    <a:lnTo>
                      <a:pt x="88" y="416"/>
                    </a:lnTo>
                    <a:lnTo>
                      <a:pt x="104" y="392"/>
                    </a:lnTo>
                    <a:lnTo>
                      <a:pt x="120" y="360"/>
                    </a:lnTo>
                    <a:lnTo>
                      <a:pt x="128" y="344"/>
                    </a:lnTo>
                    <a:lnTo>
                      <a:pt x="152" y="312"/>
                    </a:lnTo>
                    <a:lnTo>
                      <a:pt x="168" y="296"/>
                    </a:lnTo>
                    <a:lnTo>
                      <a:pt x="176" y="272"/>
                    </a:lnTo>
                    <a:lnTo>
                      <a:pt x="200" y="256"/>
                    </a:lnTo>
                    <a:lnTo>
                      <a:pt x="224" y="216"/>
                    </a:lnTo>
                    <a:lnTo>
                      <a:pt x="256" y="192"/>
                    </a:lnTo>
                    <a:lnTo>
                      <a:pt x="280" y="168"/>
                    </a:lnTo>
                    <a:lnTo>
                      <a:pt x="312" y="136"/>
                    </a:lnTo>
                    <a:lnTo>
                      <a:pt x="336" y="120"/>
                    </a:lnTo>
                    <a:lnTo>
                      <a:pt x="376" y="96"/>
                    </a:lnTo>
                    <a:lnTo>
                      <a:pt x="408" y="88"/>
                    </a:lnTo>
                    <a:lnTo>
                      <a:pt x="440" y="64"/>
                    </a:lnTo>
                    <a:lnTo>
                      <a:pt x="488" y="48"/>
                    </a:lnTo>
                    <a:lnTo>
                      <a:pt x="520" y="40"/>
                    </a:lnTo>
                    <a:lnTo>
                      <a:pt x="600" y="16"/>
                    </a:lnTo>
                    <a:lnTo>
                      <a:pt x="688" y="0"/>
                    </a:lnTo>
                    <a:lnTo>
                      <a:pt x="728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5" name="Freeform 167"/>
              <p:cNvSpPr>
                <a:spLocks/>
              </p:cNvSpPr>
              <p:nvPr/>
            </p:nvSpPr>
            <p:spPr bwMode="auto">
              <a:xfrm>
                <a:off x="4736" y="2448"/>
                <a:ext cx="88" cy="48"/>
              </a:xfrm>
              <a:custGeom>
                <a:avLst/>
                <a:gdLst>
                  <a:gd name="T0" fmla="*/ 8 w 88"/>
                  <a:gd name="T1" fmla="*/ 48 h 48"/>
                  <a:gd name="T2" fmla="*/ 0 w 88"/>
                  <a:gd name="T3" fmla="*/ 24 h 48"/>
                  <a:gd name="T4" fmla="*/ 0 w 88"/>
                  <a:gd name="T5" fmla="*/ 0 h 48"/>
                  <a:gd name="T6" fmla="*/ 0 w 88"/>
                  <a:gd name="T7" fmla="*/ 0 h 48"/>
                  <a:gd name="T8" fmla="*/ 88 w 88"/>
                  <a:gd name="T9" fmla="*/ 8 h 48"/>
                  <a:gd name="T10" fmla="*/ 88 w 88"/>
                  <a:gd name="T11" fmla="*/ 8 h 48"/>
                  <a:gd name="T12" fmla="*/ 8 w 88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8"/>
                  <a:gd name="T22" fmla="*/ 0 h 48"/>
                  <a:gd name="T23" fmla="*/ 88 w 88"/>
                  <a:gd name="T24" fmla="*/ 48 h 4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8" h="48">
                    <a:moveTo>
                      <a:pt x="8" y="48"/>
                    </a:moveTo>
                    <a:lnTo>
                      <a:pt x="0" y="24"/>
                    </a:lnTo>
                    <a:lnTo>
                      <a:pt x="0" y="0"/>
                    </a:lnTo>
                    <a:lnTo>
                      <a:pt x="88" y="8"/>
                    </a:lnTo>
                    <a:lnTo>
                      <a:pt x="8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6" name="Freeform 168"/>
              <p:cNvSpPr>
                <a:spLocks/>
              </p:cNvSpPr>
              <p:nvPr/>
            </p:nvSpPr>
            <p:spPr bwMode="auto">
              <a:xfrm>
                <a:off x="5000" y="1432"/>
                <a:ext cx="64" cy="72"/>
              </a:xfrm>
              <a:custGeom>
                <a:avLst/>
                <a:gdLst>
                  <a:gd name="T0" fmla="*/ 64 w 64"/>
                  <a:gd name="T1" fmla="*/ 64 h 72"/>
                  <a:gd name="T2" fmla="*/ 32 w 64"/>
                  <a:gd name="T3" fmla="*/ 72 h 72"/>
                  <a:gd name="T4" fmla="*/ 0 w 64"/>
                  <a:gd name="T5" fmla="*/ 64 h 72"/>
                  <a:gd name="T6" fmla="*/ 0 w 64"/>
                  <a:gd name="T7" fmla="*/ 64 h 72"/>
                  <a:gd name="T8" fmla="*/ 32 w 64"/>
                  <a:gd name="T9" fmla="*/ 0 h 72"/>
                  <a:gd name="T10" fmla="*/ 32 w 64"/>
                  <a:gd name="T11" fmla="*/ 0 h 72"/>
                  <a:gd name="T12" fmla="*/ 64 w 64"/>
                  <a:gd name="T13" fmla="*/ 64 h 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"/>
                  <a:gd name="T22" fmla="*/ 0 h 72"/>
                  <a:gd name="T23" fmla="*/ 64 w 64"/>
                  <a:gd name="T24" fmla="*/ 72 h 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" h="72">
                    <a:moveTo>
                      <a:pt x="64" y="64"/>
                    </a:moveTo>
                    <a:lnTo>
                      <a:pt x="32" y="72"/>
                    </a:lnTo>
                    <a:lnTo>
                      <a:pt x="0" y="64"/>
                    </a:lnTo>
                    <a:lnTo>
                      <a:pt x="32" y="0"/>
                    </a:lnTo>
                    <a:lnTo>
                      <a:pt x="64" y="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7" name="Freeform 169"/>
              <p:cNvSpPr>
                <a:spLocks/>
              </p:cNvSpPr>
              <p:nvPr/>
            </p:nvSpPr>
            <p:spPr bwMode="auto">
              <a:xfrm>
                <a:off x="3656" y="1024"/>
                <a:ext cx="88" cy="40"/>
              </a:xfrm>
              <a:custGeom>
                <a:avLst/>
                <a:gdLst>
                  <a:gd name="T0" fmla="*/ 88 w 88"/>
                  <a:gd name="T1" fmla="*/ 0 h 40"/>
                  <a:gd name="T2" fmla="*/ 88 w 88"/>
                  <a:gd name="T3" fmla="*/ 24 h 40"/>
                  <a:gd name="T4" fmla="*/ 72 w 88"/>
                  <a:gd name="T5" fmla="*/ 40 h 40"/>
                  <a:gd name="T6" fmla="*/ 72 w 88"/>
                  <a:gd name="T7" fmla="*/ 40 h 40"/>
                  <a:gd name="T8" fmla="*/ 0 w 88"/>
                  <a:gd name="T9" fmla="*/ 0 h 40"/>
                  <a:gd name="T10" fmla="*/ 0 w 88"/>
                  <a:gd name="T11" fmla="*/ 0 h 40"/>
                  <a:gd name="T12" fmla="*/ 88 w 88"/>
                  <a:gd name="T13" fmla="*/ 0 h 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8"/>
                  <a:gd name="T22" fmla="*/ 0 h 40"/>
                  <a:gd name="T23" fmla="*/ 88 w 88"/>
                  <a:gd name="T24" fmla="*/ 40 h 4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8" h="40">
                    <a:moveTo>
                      <a:pt x="88" y="0"/>
                    </a:moveTo>
                    <a:lnTo>
                      <a:pt x="88" y="24"/>
                    </a:lnTo>
                    <a:lnTo>
                      <a:pt x="72" y="40"/>
                    </a:lnTo>
                    <a:lnTo>
                      <a:pt x="0" y="0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8" name="Freeform 170"/>
              <p:cNvSpPr>
                <a:spLocks/>
              </p:cNvSpPr>
              <p:nvPr/>
            </p:nvSpPr>
            <p:spPr bwMode="auto">
              <a:xfrm>
                <a:off x="3944" y="1496"/>
                <a:ext cx="1088" cy="1544"/>
              </a:xfrm>
              <a:custGeom>
                <a:avLst/>
                <a:gdLst>
                  <a:gd name="T0" fmla="*/ 16 w 1088"/>
                  <a:gd name="T1" fmla="*/ 1520 h 1544"/>
                  <a:gd name="T2" fmla="*/ 72 w 1088"/>
                  <a:gd name="T3" fmla="*/ 1432 h 1544"/>
                  <a:gd name="T4" fmla="*/ 88 w 1088"/>
                  <a:gd name="T5" fmla="*/ 1384 h 1544"/>
                  <a:gd name="T6" fmla="*/ 136 w 1088"/>
                  <a:gd name="T7" fmla="*/ 1304 h 1544"/>
                  <a:gd name="T8" fmla="*/ 160 w 1088"/>
                  <a:gd name="T9" fmla="*/ 1256 h 1544"/>
                  <a:gd name="T10" fmla="*/ 200 w 1088"/>
                  <a:gd name="T11" fmla="*/ 1168 h 1544"/>
                  <a:gd name="T12" fmla="*/ 216 w 1088"/>
                  <a:gd name="T13" fmla="*/ 1128 h 1544"/>
                  <a:gd name="T14" fmla="*/ 256 w 1088"/>
                  <a:gd name="T15" fmla="*/ 1056 h 1544"/>
                  <a:gd name="T16" fmla="*/ 272 w 1088"/>
                  <a:gd name="T17" fmla="*/ 1024 h 1544"/>
                  <a:gd name="T18" fmla="*/ 304 w 1088"/>
                  <a:gd name="T19" fmla="*/ 976 h 1544"/>
                  <a:gd name="T20" fmla="*/ 328 w 1088"/>
                  <a:gd name="T21" fmla="*/ 952 h 1544"/>
                  <a:gd name="T22" fmla="*/ 360 w 1088"/>
                  <a:gd name="T23" fmla="*/ 912 h 1544"/>
                  <a:gd name="T24" fmla="*/ 384 w 1088"/>
                  <a:gd name="T25" fmla="*/ 904 h 1544"/>
                  <a:gd name="T26" fmla="*/ 424 w 1088"/>
                  <a:gd name="T27" fmla="*/ 872 h 1544"/>
                  <a:gd name="T28" fmla="*/ 448 w 1088"/>
                  <a:gd name="T29" fmla="*/ 872 h 1544"/>
                  <a:gd name="T30" fmla="*/ 496 w 1088"/>
                  <a:gd name="T31" fmla="*/ 856 h 1544"/>
                  <a:gd name="T32" fmla="*/ 520 w 1088"/>
                  <a:gd name="T33" fmla="*/ 848 h 1544"/>
                  <a:gd name="T34" fmla="*/ 576 w 1088"/>
                  <a:gd name="T35" fmla="*/ 832 h 1544"/>
                  <a:gd name="T36" fmla="*/ 608 w 1088"/>
                  <a:gd name="T37" fmla="*/ 832 h 1544"/>
                  <a:gd name="T38" fmla="*/ 664 w 1088"/>
                  <a:gd name="T39" fmla="*/ 832 h 1544"/>
                  <a:gd name="T40" fmla="*/ 696 w 1088"/>
                  <a:gd name="T41" fmla="*/ 832 h 1544"/>
                  <a:gd name="T42" fmla="*/ 768 w 1088"/>
                  <a:gd name="T43" fmla="*/ 832 h 1544"/>
                  <a:gd name="T44" fmla="*/ 800 w 1088"/>
                  <a:gd name="T45" fmla="*/ 832 h 1544"/>
                  <a:gd name="T46" fmla="*/ 856 w 1088"/>
                  <a:gd name="T47" fmla="*/ 824 h 1544"/>
                  <a:gd name="T48" fmla="*/ 888 w 1088"/>
                  <a:gd name="T49" fmla="*/ 816 h 1544"/>
                  <a:gd name="T50" fmla="*/ 936 w 1088"/>
                  <a:gd name="T51" fmla="*/ 800 h 1544"/>
                  <a:gd name="T52" fmla="*/ 960 w 1088"/>
                  <a:gd name="T53" fmla="*/ 784 h 1544"/>
                  <a:gd name="T54" fmla="*/ 976 w 1088"/>
                  <a:gd name="T55" fmla="*/ 784 h 1544"/>
                  <a:gd name="T56" fmla="*/ 992 w 1088"/>
                  <a:gd name="T57" fmla="*/ 776 h 1544"/>
                  <a:gd name="T58" fmla="*/ 1008 w 1088"/>
                  <a:gd name="T59" fmla="*/ 760 h 1544"/>
                  <a:gd name="T60" fmla="*/ 1016 w 1088"/>
                  <a:gd name="T61" fmla="*/ 760 h 1544"/>
                  <a:gd name="T62" fmla="*/ 1032 w 1088"/>
                  <a:gd name="T63" fmla="*/ 744 h 1544"/>
                  <a:gd name="T64" fmla="*/ 1032 w 1088"/>
                  <a:gd name="T65" fmla="*/ 744 h 1544"/>
                  <a:gd name="T66" fmla="*/ 1048 w 1088"/>
                  <a:gd name="T67" fmla="*/ 736 h 1544"/>
                  <a:gd name="T68" fmla="*/ 1048 w 1088"/>
                  <a:gd name="T69" fmla="*/ 728 h 1544"/>
                  <a:gd name="T70" fmla="*/ 1056 w 1088"/>
                  <a:gd name="T71" fmla="*/ 712 h 1544"/>
                  <a:gd name="T72" fmla="*/ 1056 w 1088"/>
                  <a:gd name="T73" fmla="*/ 704 h 1544"/>
                  <a:gd name="T74" fmla="*/ 1064 w 1088"/>
                  <a:gd name="T75" fmla="*/ 680 h 1544"/>
                  <a:gd name="T76" fmla="*/ 1072 w 1088"/>
                  <a:gd name="T77" fmla="*/ 664 h 1544"/>
                  <a:gd name="T78" fmla="*/ 1080 w 1088"/>
                  <a:gd name="T79" fmla="*/ 608 h 1544"/>
                  <a:gd name="T80" fmla="*/ 1080 w 1088"/>
                  <a:gd name="T81" fmla="*/ 592 h 1544"/>
                  <a:gd name="T82" fmla="*/ 1080 w 1088"/>
                  <a:gd name="T83" fmla="*/ 552 h 1544"/>
                  <a:gd name="T84" fmla="*/ 1080 w 1088"/>
                  <a:gd name="T85" fmla="*/ 536 h 1544"/>
                  <a:gd name="T86" fmla="*/ 1088 w 1088"/>
                  <a:gd name="T87" fmla="*/ 472 h 1544"/>
                  <a:gd name="T88" fmla="*/ 1088 w 1088"/>
                  <a:gd name="T89" fmla="*/ 440 h 1544"/>
                  <a:gd name="T90" fmla="*/ 1088 w 1088"/>
                  <a:gd name="T91" fmla="*/ 368 h 1544"/>
                  <a:gd name="T92" fmla="*/ 1088 w 1088"/>
                  <a:gd name="T93" fmla="*/ 336 h 1544"/>
                  <a:gd name="T94" fmla="*/ 1088 w 1088"/>
                  <a:gd name="T95" fmla="*/ 280 h 1544"/>
                  <a:gd name="T96" fmla="*/ 1088 w 1088"/>
                  <a:gd name="T97" fmla="*/ 248 h 1544"/>
                  <a:gd name="T98" fmla="*/ 1088 w 1088"/>
                  <a:gd name="T99" fmla="*/ 200 h 1544"/>
                  <a:gd name="T100" fmla="*/ 1088 w 1088"/>
                  <a:gd name="T101" fmla="*/ 192 h 1544"/>
                  <a:gd name="T102" fmla="*/ 1088 w 1088"/>
                  <a:gd name="T103" fmla="*/ 144 h 1544"/>
                  <a:gd name="T104" fmla="*/ 1088 w 1088"/>
                  <a:gd name="T105" fmla="*/ 112 h 1544"/>
                  <a:gd name="T106" fmla="*/ 1088 w 1088"/>
                  <a:gd name="T107" fmla="*/ 40 h 154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88"/>
                  <a:gd name="T163" fmla="*/ 0 h 1544"/>
                  <a:gd name="T164" fmla="*/ 1088 w 1088"/>
                  <a:gd name="T165" fmla="*/ 1544 h 154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88" h="1544">
                    <a:moveTo>
                      <a:pt x="0" y="1544"/>
                    </a:moveTo>
                    <a:lnTo>
                      <a:pt x="16" y="1520"/>
                    </a:lnTo>
                    <a:lnTo>
                      <a:pt x="48" y="1472"/>
                    </a:lnTo>
                    <a:lnTo>
                      <a:pt x="72" y="1432"/>
                    </a:lnTo>
                    <a:lnTo>
                      <a:pt x="88" y="1384"/>
                    </a:lnTo>
                    <a:lnTo>
                      <a:pt x="112" y="1344"/>
                    </a:lnTo>
                    <a:lnTo>
                      <a:pt x="136" y="1304"/>
                    </a:lnTo>
                    <a:lnTo>
                      <a:pt x="160" y="1256"/>
                    </a:lnTo>
                    <a:lnTo>
                      <a:pt x="176" y="1208"/>
                    </a:lnTo>
                    <a:lnTo>
                      <a:pt x="200" y="1168"/>
                    </a:lnTo>
                    <a:lnTo>
                      <a:pt x="216" y="1128"/>
                    </a:lnTo>
                    <a:lnTo>
                      <a:pt x="240" y="1088"/>
                    </a:lnTo>
                    <a:lnTo>
                      <a:pt x="256" y="1056"/>
                    </a:lnTo>
                    <a:lnTo>
                      <a:pt x="272" y="1024"/>
                    </a:lnTo>
                    <a:lnTo>
                      <a:pt x="288" y="1000"/>
                    </a:lnTo>
                    <a:lnTo>
                      <a:pt x="304" y="976"/>
                    </a:lnTo>
                    <a:lnTo>
                      <a:pt x="328" y="952"/>
                    </a:lnTo>
                    <a:lnTo>
                      <a:pt x="344" y="936"/>
                    </a:lnTo>
                    <a:lnTo>
                      <a:pt x="360" y="912"/>
                    </a:lnTo>
                    <a:lnTo>
                      <a:pt x="384" y="904"/>
                    </a:lnTo>
                    <a:lnTo>
                      <a:pt x="400" y="888"/>
                    </a:lnTo>
                    <a:lnTo>
                      <a:pt x="424" y="872"/>
                    </a:lnTo>
                    <a:lnTo>
                      <a:pt x="448" y="872"/>
                    </a:lnTo>
                    <a:lnTo>
                      <a:pt x="472" y="864"/>
                    </a:lnTo>
                    <a:lnTo>
                      <a:pt x="496" y="856"/>
                    </a:lnTo>
                    <a:lnTo>
                      <a:pt x="520" y="848"/>
                    </a:lnTo>
                    <a:lnTo>
                      <a:pt x="544" y="840"/>
                    </a:lnTo>
                    <a:lnTo>
                      <a:pt x="576" y="832"/>
                    </a:lnTo>
                    <a:lnTo>
                      <a:pt x="608" y="832"/>
                    </a:lnTo>
                    <a:lnTo>
                      <a:pt x="640" y="832"/>
                    </a:lnTo>
                    <a:lnTo>
                      <a:pt x="664" y="832"/>
                    </a:lnTo>
                    <a:lnTo>
                      <a:pt x="696" y="832"/>
                    </a:lnTo>
                    <a:lnTo>
                      <a:pt x="728" y="832"/>
                    </a:lnTo>
                    <a:lnTo>
                      <a:pt x="768" y="832"/>
                    </a:lnTo>
                    <a:lnTo>
                      <a:pt x="800" y="832"/>
                    </a:lnTo>
                    <a:lnTo>
                      <a:pt x="832" y="824"/>
                    </a:lnTo>
                    <a:lnTo>
                      <a:pt x="856" y="824"/>
                    </a:lnTo>
                    <a:lnTo>
                      <a:pt x="888" y="816"/>
                    </a:lnTo>
                    <a:lnTo>
                      <a:pt x="912" y="808"/>
                    </a:lnTo>
                    <a:lnTo>
                      <a:pt x="936" y="800"/>
                    </a:lnTo>
                    <a:lnTo>
                      <a:pt x="960" y="784"/>
                    </a:lnTo>
                    <a:lnTo>
                      <a:pt x="968" y="784"/>
                    </a:lnTo>
                    <a:lnTo>
                      <a:pt x="976" y="784"/>
                    </a:lnTo>
                    <a:lnTo>
                      <a:pt x="992" y="776"/>
                    </a:lnTo>
                    <a:lnTo>
                      <a:pt x="1000" y="768"/>
                    </a:lnTo>
                    <a:lnTo>
                      <a:pt x="1008" y="760"/>
                    </a:lnTo>
                    <a:lnTo>
                      <a:pt x="1016" y="760"/>
                    </a:lnTo>
                    <a:lnTo>
                      <a:pt x="1024" y="752"/>
                    </a:lnTo>
                    <a:lnTo>
                      <a:pt x="1032" y="744"/>
                    </a:lnTo>
                    <a:lnTo>
                      <a:pt x="1040" y="736"/>
                    </a:lnTo>
                    <a:lnTo>
                      <a:pt x="1048" y="736"/>
                    </a:lnTo>
                    <a:lnTo>
                      <a:pt x="1048" y="728"/>
                    </a:lnTo>
                    <a:lnTo>
                      <a:pt x="1056" y="720"/>
                    </a:lnTo>
                    <a:lnTo>
                      <a:pt x="1056" y="712"/>
                    </a:lnTo>
                    <a:lnTo>
                      <a:pt x="1056" y="704"/>
                    </a:lnTo>
                    <a:lnTo>
                      <a:pt x="1064" y="680"/>
                    </a:lnTo>
                    <a:lnTo>
                      <a:pt x="1072" y="664"/>
                    </a:lnTo>
                    <a:lnTo>
                      <a:pt x="1072" y="632"/>
                    </a:lnTo>
                    <a:lnTo>
                      <a:pt x="1080" y="608"/>
                    </a:lnTo>
                    <a:lnTo>
                      <a:pt x="1080" y="592"/>
                    </a:lnTo>
                    <a:lnTo>
                      <a:pt x="1080" y="576"/>
                    </a:lnTo>
                    <a:lnTo>
                      <a:pt x="1080" y="552"/>
                    </a:lnTo>
                    <a:lnTo>
                      <a:pt x="1080" y="536"/>
                    </a:lnTo>
                    <a:lnTo>
                      <a:pt x="1088" y="504"/>
                    </a:lnTo>
                    <a:lnTo>
                      <a:pt x="1088" y="472"/>
                    </a:lnTo>
                    <a:lnTo>
                      <a:pt x="1088" y="440"/>
                    </a:lnTo>
                    <a:lnTo>
                      <a:pt x="1088" y="408"/>
                    </a:lnTo>
                    <a:lnTo>
                      <a:pt x="1088" y="368"/>
                    </a:lnTo>
                    <a:lnTo>
                      <a:pt x="1088" y="336"/>
                    </a:lnTo>
                    <a:lnTo>
                      <a:pt x="1088" y="304"/>
                    </a:lnTo>
                    <a:lnTo>
                      <a:pt x="1088" y="280"/>
                    </a:lnTo>
                    <a:lnTo>
                      <a:pt x="1088" y="248"/>
                    </a:lnTo>
                    <a:lnTo>
                      <a:pt x="1088" y="232"/>
                    </a:lnTo>
                    <a:lnTo>
                      <a:pt x="1088" y="200"/>
                    </a:lnTo>
                    <a:lnTo>
                      <a:pt x="1088" y="192"/>
                    </a:lnTo>
                    <a:lnTo>
                      <a:pt x="1088" y="168"/>
                    </a:lnTo>
                    <a:lnTo>
                      <a:pt x="1088" y="144"/>
                    </a:lnTo>
                    <a:lnTo>
                      <a:pt x="1088" y="112"/>
                    </a:lnTo>
                    <a:lnTo>
                      <a:pt x="1088" y="80"/>
                    </a:lnTo>
                    <a:lnTo>
                      <a:pt x="1088" y="40"/>
                    </a:lnTo>
                    <a:lnTo>
                      <a:pt x="1088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9" name="Line 171"/>
              <p:cNvSpPr>
                <a:spLocks noChangeShapeType="1"/>
              </p:cNvSpPr>
              <p:nvPr/>
            </p:nvSpPr>
            <p:spPr bwMode="auto">
              <a:xfrm flipH="1" flipV="1">
                <a:off x="3736" y="1048"/>
                <a:ext cx="1256" cy="25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0" name="Freeform 172"/>
              <p:cNvSpPr>
                <a:spLocks/>
              </p:cNvSpPr>
              <p:nvPr/>
            </p:nvSpPr>
            <p:spPr bwMode="auto">
              <a:xfrm>
                <a:off x="3688" y="1488"/>
                <a:ext cx="1288" cy="808"/>
              </a:xfrm>
              <a:custGeom>
                <a:avLst/>
                <a:gdLst>
                  <a:gd name="T0" fmla="*/ 0 w 1288"/>
                  <a:gd name="T1" fmla="*/ 808 h 808"/>
                  <a:gd name="T2" fmla="*/ 72 w 1288"/>
                  <a:gd name="T3" fmla="*/ 784 h 808"/>
                  <a:gd name="T4" fmla="*/ 152 w 1288"/>
                  <a:gd name="T5" fmla="*/ 760 h 808"/>
                  <a:gd name="T6" fmla="*/ 216 w 1288"/>
                  <a:gd name="T7" fmla="*/ 744 h 808"/>
                  <a:gd name="T8" fmla="*/ 280 w 1288"/>
                  <a:gd name="T9" fmla="*/ 720 h 808"/>
                  <a:gd name="T10" fmla="*/ 352 w 1288"/>
                  <a:gd name="T11" fmla="*/ 696 h 808"/>
                  <a:gd name="T12" fmla="*/ 416 w 1288"/>
                  <a:gd name="T13" fmla="*/ 680 h 808"/>
                  <a:gd name="T14" fmla="*/ 472 w 1288"/>
                  <a:gd name="T15" fmla="*/ 656 h 808"/>
                  <a:gd name="T16" fmla="*/ 528 w 1288"/>
                  <a:gd name="T17" fmla="*/ 632 h 808"/>
                  <a:gd name="T18" fmla="*/ 592 w 1288"/>
                  <a:gd name="T19" fmla="*/ 616 h 808"/>
                  <a:gd name="T20" fmla="*/ 640 w 1288"/>
                  <a:gd name="T21" fmla="*/ 592 h 808"/>
                  <a:gd name="T22" fmla="*/ 696 w 1288"/>
                  <a:gd name="T23" fmla="*/ 576 h 808"/>
                  <a:gd name="T24" fmla="*/ 744 w 1288"/>
                  <a:gd name="T25" fmla="*/ 560 h 808"/>
                  <a:gd name="T26" fmla="*/ 784 w 1288"/>
                  <a:gd name="T27" fmla="*/ 536 h 808"/>
                  <a:gd name="T28" fmla="*/ 840 w 1288"/>
                  <a:gd name="T29" fmla="*/ 520 h 808"/>
                  <a:gd name="T30" fmla="*/ 872 w 1288"/>
                  <a:gd name="T31" fmla="*/ 504 h 808"/>
                  <a:gd name="T32" fmla="*/ 920 w 1288"/>
                  <a:gd name="T33" fmla="*/ 488 h 808"/>
                  <a:gd name="T34" fmla="*/ 952 w 1288"/>
                  <a:gd name="T35" fmla="*/ 472 h 808"/>
                  <a:gd name="T36" fmla="*/ 992 w 1288"/>
                  <a:gd name="T37" fmla="*/ 448 h 808"/>
                  <a:gd name="T38" fmla="*/ 1024 w 1288"/>
                  <a:gd name="T39" fmla="*/ 440 h 808"/>
                  <a:gd name="T40" fmla="*/ 1048 w 1288"/>
                  <a:gd name="T41" fmla="*/ 416 h 808"/>
                  <a:gd name="T42" fmla="*/ 1080 w 1288"/>
                  <a:gd name="T43" fmla="*/ 408 h 808"/>
                  <a:gd name="T44" fmla="*/ 1104 w 1288"/>
                  <a:gd name="T45" fmla="*/ 384 h 808"/>
                  <a:gd name="T46" fmla="*/ 1128 w 1288"/>
                  <a:gd name="T47" fmla="*/ 376 h 808"/>
                  <a:gd name="T48" fmla="*/ 1152 w 1288"/>
                  <a:gd name="T49" fmla="*/ 360 h 808"/>
                  <a:gd name="T50" fmla="*/ 1176 w 1288"/>
                  <a:gd name="T51" fmla="*/ 344 h 808"/>
                  <a:gd name="T52" fmla="*/ 1192 w 1288"/>
                  <a:gd name="T53" fmla="*/ 328 h 808"/>
                  <a:gd name="T54" fmla="*/ 1208 w 1288"/>
                  <a:gd name="T55" fmla="*/ 320 h 808"/>
                  <a:gd name="T56" fmla="*/ 1216 w 1288"/>
                  <a:gd name="T57" fmla="*/ 304 h 808"/>
                  <a:gd name="T58" fmla="*/ 1232 w 1288"/>
                  <a:gd name="T59" fmla="*/ 288 h 808"/>
                  <a:gd name="T60" fmla="*/ 1232 w 1288"/>
                  <a:gd name="T61" fmla="*/ 280 h 808"/>
                  <a:gd name="T62" fmla="*/ 1240 w 1288"/>
                  <a:gd name="T63" fmla="*/ 264 h 808"/>
                  <a:gd name="T64" fmla="*/ 1248 w 1288"/>
                  <a:gd name="T65" fmla="*/ 256 h 808"/>
                  <a:gd name="T66" fmla="*/ 1264 w 1288"/>
                  <a:gd name="T67" fmla="*/ 208 h 808"/>
                  <a:gd name="T68" fmla="*/ 1264 w 1288"/>
                  <a:gd name="T69" fmla="*/ 160 h 808"/>
                  <a:gd name="T70" fmla="*/ 1272 w 1288"/>
                  <a:gd name="T71" fmla="*/ 120 h 808"/>
                  <a:gd name="T72" fmla="*/ 1280 w 1288"/>
                  <a:gd name="T73" fmla="*/ 80 h 808"/>
                  <a:gd name="T74" fmla="*/ 1288 w 1288"/>
                  <a:gd name="T75" fmla="*/ 40 h 808"/>
                  <a:gd name="T76" fmla="*/ 1288 w 1288"/>
                  <a:gd name="T77" fmla="*/ 0 h 80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288"/>
                  <a:gd name="T118" fmla="*/ 0 h 808"/>
                  <a:gd name="T119" fmla="*/ 1288 w 1288"/>
                  <a:gd name="T120" fmla="*/ 808 h 80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288" h="808">
                    <a:moveTo>
                      <a:pt x="0" y="808"/>
                    </a:moveTo>
                    <a:lnTo>
                      <a:pt x="0" y="808"/>
                    </a:lnTo>
                    <a:lnTo>
                      <a:pt x="72" y="784"/>
                    </a:lnTo>
                    <a:lnTo>
                      <a:pt x="152" y="760"/>
                    </a:lnTo>
                    <a:lnTo>
                      <a:pt x="216" y="744"/>
                    </a:lnTo>
                    <a:lnTo>
                      <a:pt x="280" y="720"/>
                    </a:lnTo>
                    <a:lnTo>
                      <a:pt x="352" y="696"/>
                    </a:lnTo>
                    <a:lnTo>
                      <a:pt x="416" y="680"/>
                    </a:lnTo>
                    <a:lnTo>
                      <a:pt x="472" y="656"/>
                    </a:lnTo>
                    <a:lnTo>
                      <a:pt x="528" y="632"/>
                    </a:lnTo>
                    <a:lnTo>
                      <a:pt x="592" y="616"/>
                    </a:lnTo>
                    <a:lnTo>
                      <a:pt x="640" y="592"/>
                    </a:lnTo>
                    <a:lnTo>
                      <a:pt x="696" y="576"/>
                    </a:lnTo>
                    <a:lnTo>
                      <a:pt x="744" y="560"/>
                    </a:lnTo>
                    <a:lnTo>
                      <a:pt x="784" y="536"/>
                    </a:lnTo>
                    <a:lnTo>
                      <a:pt x="840" y="520"/>
                    </a:lnTo>
                    <a:lnTo>
                      <a:pt x="872" y="504"/>
                    </a:lnTo>
                    <a:lnTo>
                      <a:pt x="920" y="488"/>
                    </a:lnTo>
                    <a:lnTo>
                      <a:pt x="952" y="472"/>
                    </a:lnTo>
                    <a:lnTo>
                      <a:pt x="992" y="448"/>
                    </a:lnTo>
                    <a:lnTo>
                      <a:pt x="1024" y="440"/>
                    </a:lnTo>
                    <a:lnTo>
                      <a:pt x="1048" y="416"/>
                    </a:lnTo>
                    <a:lnTo>
                      <a:pt x="1080" y="408"/>
                    </a:lnTo>
                    <a:lnTo>
                      <a:pt x="1104" y="384"/>
                    </a:lnTo>
                    <a:lnTo>
                      <a:pt x="1128" y="376"/>
                    </a:lnTo>
                    <a:lnTo>
                      <a:pt x="1152" y="360"/>
                    </a:lnTo>
                    <a:lnTo>
                      <a:pt x="1176" y="344"/>
                    </a:lnTo>
                    <a:lnTo>
                      <a:pt x="1192" y="328"/>
                    </a:lnTo>
                    <a:lnTo>
                      <a:pt x="1208" y="320"/>
                    </a:lnTo>
                    <a:lnTo>
                      <a:pt x="1216" y="304"/>
                    </a:lnTo>
                    <a:lnTo>
                      <a:pt x="1232" y="288"/>
                    </a:lnTo>
                    <a:lnTo>
                      <a:pt x="1232" y="280"/>
                    </a:lnTo>
                    <a:lnTo>
                      <a:pt x="1240" y="264"/>
                    </a:lnTo>
                    <a:lnTo>
                      <a:pt x="1248" y="256"/>
                    </a:lnTo>
                    <a:lnTo>
                      <a:pt x="1264" y="208"/>
                    </a:lnTo>
                    <a:lnTo>
                      <a:pt x="1264" y="160"/>
                    </a:lnTo>
                    <a:lnTo>
                      <a:pt x="1272" y="120"/>
                    </a:lnTo>
                    <a:lnTo>
                      <a:pt x="1280" y="80"/>
                    </a:lnTo>
                    <a:lnTo>
                      <a:pt x="1288" y="40"/>
                    </a:lnTo>
                    <a:lnTo>
                      <a:pt x="1288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1" name="Freeform 173"/>
              <p:cNvSpPr>
                <a:spLocks/>
              </p:cNvSpPr>
              <p:nvPr/>
            </p:nvSpPr>
            <p:spPr bwMode="auto">
              <a:xfrm>
                <a:off x="4944" y="1424"/>
                <a:ext cx="64" cy="72"/>
              </a:xfrm>
              <a:custGeom>
                <a:avLst/>
                <a:gdLst>
                  <a:gd name="T0" fmla="*/ 64 w 64"/>
                  <a:gd name="T1" fmla="*/ 64 h 72"/>
                  <a:gd name="T2" fmla="*/ 32 w 64"/>
                  <a:gd name="T3" fmla="*/ 72 h 72"/>
                  <a:gd name="T4" fmla="*/ 0 w 64"/>
                  <a:gd name="T5" fmla="*/ 64 h 72"/>
                  <a:gd name="T6" fmla="*/ 0 w 64"/>
                  <a:gd name="T7" fmla="*/ 64 h 72"/>
                  <a:gd name="T8" fmla="*/ 32 w 64"/>
                  <a:gd name="T9" fmla="*/ 0 h 72"/>
                  <a:gd name="T10" fmla="*/ 32 w 64"/>
                  <a:gd name="T11" fmla="*/ 0 h 72"/>
                  <a:gd name="T12" fmla="*/ 64 w 64"/>
                  <a:gd name="T13" fmla="*/ 64 h 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"/>
                  <a:gd name="T22" fmla="*/ 0 h 72"/>
                  <a:gd name="T23" fmla="*/ 64 w 64"/>
                  <a:gd name="T24" fmla="*/ 72 h 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" h="72">
                    <a:moveTo>
                      <a:pt x="64" y="64"/>
                    </a:moveTo>
                    <a:lnTo>
                      <a:pt x="32" y="72"/>
                    </a:lnTo>
                    <a:lnTo>
                      <a:pt x="0" y="64"/>
                    </a:lnTo>
                    <a:lnTo>
                      <a:pt x="32" y="0"/>
                    </a:lnTo>
                    <a:lnTo>
                      <a:pt x="64" y="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2" name="Rectangle 174"/>
              <p:cNvSpPr>
                <a:spLocks noChangeArrowheads="1"/>
              </p:cNvSpPr>
              <p:nvPr/>
            </p:nvSpPr>
            <p:spPr bwMode="auto">
              <a:xfrm>
                <a:off x="4352" y="560"/>
                <a:ext cx="24" cy="2392"/>
              </a:xfrm>
              <a:prstGeom prst="rect">
                <a:avLst/>
              </a:prstGeom>
              <a:solidFill>
                <a:srgbClr val="063D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3" name="Freeform 175"/>
              <p:cNvSpPr>
                <a:spLocks/>
              </p:cNvSpPr>
              <p:nvPr/>
            </p:nvSpPr>
            <p:spPr bwMode="auto">
              <a:xfrm>
                <a:off x="3392" y="640"/>
                <a:ext cx="112" cy="72"/>
              </a:xfrm>
              <a:custGeom>
                <a:avLst/>
                <a:gdLst>
                  <a:gd name="T0" fmla="*/ 0 w 112"/>
                  <a:gd name="T1" fmla="*/ 72 h 72"/>
                  <a:gd name="T2" fmla="*/ 0 w 112"/>
                  <a:gd name="T3" fmla="*/ 48 h 72"/>
                  <a:gd name="T4" fmla="*/ 8 w 112"/>
                  <a:gd name="T5" fmla="*/ 24 h 72"/>
                  <a:gd name="T6" fmla="*/ 24 w 112"/>
                  <a:gd name="T7" fmla="*/ 16 h 72"/>
                  <a:gd name="T8" fmla="*/ 48 w 112"/>
                  <a:gd name="T9" fmla="*/ 0 h 72"/>
                  <a:gd name="T10" fmla="*/ 48 w 112"/>
                  <a:gd name="T11" fmla="*/ 0 h 72"/>
                  <a:gd name="T12" fmla="*/ 72 w 112"/>
                  <a:gd name="T13" fmla="*/ 0 h 72"/>
                  <a:gd name="T14" fmla="*/ 88 w 112"/>
                  <a:gd name="T15" fmla="*/ 8 h 72"/>
                  <a:gd name="T16" fmla="*/ 104 w 112"/>
                  <a:gd name="T17" fmla="*/ 24 h 72"/>
                  <a:gd name="T18" fmla="*/ 112 w 112"/>
                  <a:gd name="T19" fmla="*/ 48 h 72"/>
                  <a:gd name="T20" fmla="*/ 112 w 112"/>
                  <a:gd name="T21" fmla="*/ 48 h 72"/>
                  <a:gd name="T22" fmla="*/ 112 w 112"/>
                  <a:gd name="T23" fmla="*/ 56 h 72"/>
                  <a:gd name="T24" fmla="*/ 112 w 112"/>
                  <a:gd name="T25" fmla="*/ 56 h 72"/>
                  <a:gd name="T26" fmla="*/ 112 w 112"/>
                  <a:gd name="T27" fmla="*/ 56 h 72"/>
                  <a:gd name="T28" fmla="*/ 56 w 112"/>
                  <a:gd name="T29" fmla="*/ 56 h 72"/>
                  <a:gd name="T30" fmla="*/ 56 w 112"/>
                  <a:gd name="T31" fmla="*/ 56 h 72"/>
                  <a:gd name="T32" fmla="*/ 0 w 112"/>
                  <a:gd name="T33" fmla="*/ 72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2"/>
                  <a:gd name="T52" fmla="*/ 0 h 72"/>
                  <a:gd name="T53" fmla="*/ 112 w 112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2" h="72">
                    <a:moveTo>
                      <a:pt x="0" y="72"/>
                    </a:moveTo>
                    <a:lnTo>
                      <a:pt x="0" y="48"/>
                    </a:lnTo>
                    <a:lnTo>
                      <a:pt x="8" y="24"/>
                    </a:lnTo>
                    <a:lnTo>
                      <a:pt x="24" y="16"/>
                    </a:lnTo>
                    <a:lnTo>
                      <a:pt x="48" y="0"/>
                    </a:lnTo>
                    <a:lnTo>
                      <a:pt x="72" y="0"/>
                    </a:lnTo>
                    <a:lnTo>
                      <a:pt x="88" y="8"/>
                    </a:lnTo>
                    <a:lnTo>
                      <a:pt x="104" y="24"/>
                    </a:lnTo>
                    <a:lnTo>
                      <a:pt x="112" y="48"/>
                    </a:lnTo>
                    <a:lnTo>
                      <a:pt x="112" y="56"/>
                    </a:lnTo>
                    <a:lnTo>
                      <a:pt x="56" y="56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4" name="Rectangle 176"/>
              <p:cNvSpPr>
                <a:spLocks noChangeArrowheads="1"/>
              </p:cNvSpPr>
              <p:nvPr/>
            </p:nvSpPr>
            <p:spPr bwMode="auto">
              <a:xfrm>
                <a:off x="3384" y="688"/>
                <a:ext cx="16" cy="2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5" name="Freeform 177"/>
              <p:cNvSpPr>
                <a:spLocks/>
              </p:cNvSpPr>
              <p:nvPr/>
            </p:nvSpPr>
            <p:spPr bwMode="auto">
              <a:xfrm>
                <a:off x="3384" y="664"/>
                <a:ext cx="24" cy="24"/>
              </a:xfrm>
              <a:custGeom>
                <a:avLst/>
                <a:gdLst>
                  <a:gd name="T0" fmla="*/ 0 w 24"/>
                  <a:gd name="T1" fmla="*/ 24 h 24"/>
                  <a:gd name="T2" fmla="*/ 0 w 24"/>
                  <a:gd name="T3" fmla="*/ 24 h 24"/>
                  <a:gd name="T4" fmla="*/ 8 w 24"/>
                  <a:gd name="T5" fmla="*/ 0 h 24"/>
                  <a:gd name="T6" fmla="*/ 24 w 24"/>
                  <a:gd name="T7" fmla="*/ 8 h 24"/>
                  <a:gd name="T8" fmla="*/ 16 w 24"/>
                  <a:gd name="T9" fmla="*/ 24 h 24"/>
                  <a:gd name="T10" fmla="*/ 0 w 24"/>
                  <a:gd name="T11" fmla="*/ 24 h 24"/>
                  <a:gd name="T12" fmla="*/ 0 w 24"/>
                  <a:gd name="T13" fmla="*/ 24 h 24"/>
                  <a:gd name="T14" fmla="*/ 0 w 24"/>
                  <a:gd name="T15" fmla="*/ 24 h 24"/>
                  <a:gd name="T16" fmla="*/ 0 w 24"/>
                  <a:gd name="T17" fmla="*/ 24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4"/>
                  <a:gd name="T29" fmla="*/ 24 w 2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4">
                    <a:moveTo>
                      <a:pt x="0" y="24"/>
                    </a:moveTo>
                    <a:lnTo>
                      <a:pt x="0" y="24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6" name="Freeform 178"/>
              <p:cNvSpPr>
                <a:spLocks/>
              </p:cNvSpPr>
              <p:nvPr/>
            </p:nvSpPr>
            <p:spPr bwMode="auto">
              <a:xfrm>
                <a:off x="3392" y="648"/>
                <a:ext cx="32" cy="24"/>
              </a:xfrm>
              <a:custGeom>
                <a:avLst/>
                <a:gdLst>
                  <a:gd name="T0" fmla="*/ 8 w 32"/>
                  <a:gd name="T1" fmla="*/ 16 h 24"/>
                  <a:gd name="T2" fmla="*/ 8 w 32"/>
                  <a:gd name="T3" fmla="*/ 16 h 24"/>
                  <a:gd name="T4" fmla="*/ 16 w 32"/>
                  <a:gd name="T5" fmla="*/ 0 h 24"/>
                  <a:gd name="T6" fmla="*/ 32 w 32"/>
                  <a:gd name="T7" fmla="*/ 8 h 24"/>
                  <a:gd name="T8" fmla="*/ 16 w 32"/>
                  <a:gd name="T9" fmla="*/ 24 h 24"/>
                  <a:gd name="T10" fmla="*/ 0 w 32"/>
                  <a:gd name="T11" fmla="*/ 16 h 24"/>
                  <a:gd name="T12" fmla="*/ 0 w 32"/>
                  <a:gd name="T13" fmla="*/ 16 h 24"/>
                  <a:gd name="T14" fmla="*/ 0 w 32"/>
                  <a:gd name="T15" fmla="*/ 16 h 24"/>
                  <a:gd name="T16" fmla="*/ 8 w 32"/>
                  <a:gd name="T17" fmla="*/ 16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4"/>
                  <a:gd name="T29" fmla="*/ 32 w 3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4">
                    <a:moveTo>
                      <a:pt x="8" y="16"/>
                    </a:moveTo>
                    <a:lnTo>
                      <a:pt x="8" y="16"/>
                    </a:lnTo>
                    <a:lnTo>
                      <a:pt x="16" y="0"/>
                    </a:lnTo>
                    <a:lnTo>
                      <a:pt x="32" y="8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7" name="Freeform 179"/>
              <p:cNvSpPr>
                <a:spLocks/>
              </p:cNvSpPr>
              <p:nvPr/>
            </p:nvSpPr>
            <p:spPr bwMode="auto">
              <a:xfrm>
                <a:off x="3408" y="632"/>
                <a:ext cx="32" cy="24"/>
              </a:xfrm>
              <a:custGeom>
                <a:avLst/>
                <a:gdLst>
                  <a:gd name="T0" fmla="*/ 8 w 32"/>
                  <a:gd name="T1" fmla="*/ 16 h 24"/>
                  <a:gd name="T2" fmla="*/ 8 w 32"/>
                  <a:gd name="T3" fmla="*/ 16 h 24"/>
                  <a:gd name="T4" fmla="*/ 24 w 32"/>
                  <a:gd name="T5" fmla="*/ 0 h 24"/>
                  <a:gd name="T6" fmla="*/ 32 w 32"/>
                  <a:gd name="T7" fmla="*/ 16 h 24"/>
                  <a:gd name="T8" fmla="*/ 16 w 32"/>
                  <a:gd name="T9" fmla="*/ 24 h 24"/>
                  <a:gd name="T10" fmla="*/ 0 w 32"/>
                  <a:gd name="T11" fmla="*/ 16 h 24"/>
                  <a:gd name="T12" fmla="*/ 0 w 32"/>
                  <a:gd name="T13" fmla="*/ 16 h 24"/>
                  <a:gd name="T14" fmla="*/ 8 w 32"/>
                  <a:gd name="T15" fmla="*/ 16 h 24"/>
                  <a:gd name="T16" fmla="*/ 8 w 32"/>
                  <a:gd name="T17" fmla="*/ 16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4"/>
                  <a:gd name="T29" fmla="*/ 32 w 3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4">
                    <a:moveTo>
                      <a:pt x="8" y="16"/>
                    </a:moveTo>
                    <a:lnTo>
                      <a:pt x="8" y="16"/>
                    </a:lnTo>
                    <a:lnTo>
                      <a:pt x="24" y="0"/>
                    </a:lnTo>
                    <a:lnTo>
                      <a:pt x="32" y="16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8" name="Freeform 180"/>
              <p:cNvSpPr>
                <a:spLocks/>
              </p:cNvSpPr>
              <p:nvPr/>
            </p:nvSpPr>
            <p:spPr bwMode="auto">
              <a:xfrm>
                <a:off x="3432" y="632"/>
                <a:ext cx="32" cy="16"/>
              </a:xfrm>
              <a:custGeom>
                <a:avLst/>
                <a:gdLst>
                  <a:gd name="T0" fmla="*/ 8 w 32"/>
                  <a:gd name="T1" fmla="*/ 0 h 16"/>
                  <a:gd name="T2" fmla="*/ 8 w 32"/>
                  <a:gd name="T3" fmla="*/ 0 h 16"/>
                  <a:gd name="T4" fmla="*/ 32 w 32"/>
                  <a:gd name="T5" fmla="*/ 0 h 16"/>
                  <a:gd name="T6" fmla="*/ 32 w 32"/>
                  <a:gd name="T7" fmla="*/ 16 h 16"/>
                  <a:gd name="T8" fmla="*/ 8 w 32"/>
                  <a:gd name="T9" fmla="*/ 16 h 16"/>
                  <a:gd name="T10" fmla="*/ 0 w 32"/>
                  <a:gd name="T11" fmla="*/ 0 h 16"/>
                  <a:gd name="T12" fmla="*/ 0 w 32"/>
                  <a:gd name="T13" fmla="*/ 0 h 16"/>
                  <a:gd name="T14" fmla="*/ 8 w 32"/>
                  <a:gd name="T15" fmla="*/ 0 h 16"/>
                  <a:gd name="T16" fmla="*/ 8 w 32"/>
                  <a:gd name="T17" fmla="*/ 0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16"/>
                  <a:gd name="T29" fmla="*/ 32 w 32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16">
                    <a:moveTo>
                      <a:pt x="8" y="0"/>
                    </a:moveTo>
                    <a:lnTo>
                      <a:pt x="8" y="0"/>
                    </a:lnTo>
                    <a:lnTo>
                      <a:pt x="32" y="0"/>
                    </a:lnTo>
                    <a:lnTo>
                      <a:pt x="32" y="16"/>
                    </a:lnTo>
                    <a:lnTo>
                      <a:pt x="8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9" name="Freeform 181"/>
              <p:cNvSpPr>
                <a:spLocks/>
              </p:cNvSpPr>
              <p:nvPr/>
            </p:nvSpPr>
            <p:spPr bwMode="auto">
              <a:xfrm>
                <a:off x="3456" y="632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8 w 24"/>
                  <a:gd name="T3" fmla="*/ 0 h 24"/>
                  <a:gd name="T4" fmla="*/ 24 w 24"/>
                  <a:gd name="T5" fmla="*/ 8 h 24"/>
                  <a:gd name="T6" fmla="*/ 24 w 24"/>
                  <a:gd name="T7" fmla="*/ 24 h 24"/>
                  <a:gd name="T8" fmla="*/ 0 w 24"/>
                  <a:gd name="T9" fmla="*/ 16 h 24"/>
                  <a:gd name="T10" fmla="*/ 8 w 24"/>
                  <a:gd name="T11" fmla="*/ 0 h 24"/>
                  <a:gd name="T12" fmla="*/ 8 w 24"/>
                  <a:gd name="T13" fmla="*/ 0 h 24"/>
                  <a:gd name="T14" fmla="*/ 8 w 24"/>
                  <a:gd name="T15" fmla="*/ 0 h 24"/>
                  <a:gd name="T16" fmla="*/ 8 w 24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4"/>
                  <a:gd name="T29" fmla="*/ 24 w 2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4">
                    <a:moveTo>
                      <a:pt x="8" y="0"/>
                    </a:moveTo>
                    <a:lnTo>
                      <a:pt x="8" y="0"/>
                    </a:lnTo>
                    <a:lnTo>
                      <a:pt x="24" y="8"/>
                    </a:lnTo>
                    <a:lnTo>
                      <a:pt x="24" y="24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0" name="Freeform 182"/>
              <p:cNvSpPr>
                <a:spLocks/>
              </p:cNvSpPr>
              <p:nvPr/>
            </p:nvSpPr>
            <p:spPr bwMode="auto">
              <a:xfrm>
                <a:off x="3472" y="640"/>
                <a:ext cx="32" cy="32"/>
              </a:xfrm>
              <a:custGeom>
                <a:avLst/>
                <a:gdLst>
                  <a:gd name="T0" fmla="*/ 16 w 32"/>
                  <a:gd name="T1" fmla="*/ 8 h 32"/>
                  <a:gd name="T2" fmla="*/ 16 w 32"/>
                  <a:gd name="T3" fmla="*/ 8 h 32"/>
                  <a:gd name="T4" fmla="*/ 32 w 32"/>
                  <a:gd name="T5" fmla="*/ 24 h 32"/>
                  <a:gd name="T6" fmla="*/ 16 w 32"/>
                  <a:gd name="T7" fmla="*/ 32 h 32"/>
                  <a:gd name="T8" fmla="*/ 0 w 32"/>
                  <a:gd name="T9" fmla="*/ 16 h 32"/>
                  <a:gd name="T10" fmla="*/ 8 w 32"/>
                  <a:gd name="T11" fmla="*/ 0 h 32"/>
                  <a:gd name="T12" fmla="*/ 8 w 32"/>
                  <a:gd name="T13" fmla="*/ 0 h 32"/>
                  <a:gd name="T14" fmla="*/ 16 w 32"/>
                  <a:gd name="T15" fmla="*/ 8 h 32"/>
                  <a:gd name="T16" fmla="*/ 16 w 32"/>
                  <a:gd name="T17" fmla="*/ 8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32"/>
                  <a:gd name="T29" fmla="*/ 32 w 32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32">
                    <a:moveTo>
                      <a:pt x="16" y="8"/>
                    </a:moveTo>
                    <a:lnTo>
                      <a:pt x="16" y="8"/>
                    </a:lnTo>
                    <a:lnTo>
                      <a:pt x="32" y="24"/>
                    </a:lnTo>
                    <a:lnTo>
                      <a:pt x="16" y="32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1" name="Freeform 183"/>
              <p:cNvSpPr>
                <a:spLocks/>
              </p:cNvSpPr>
              <p:nvPr/>
            </p:nvSpPr>
            <p:spPr bwMode="auto">
              <a:xfrm>
                <a:off x="3488" y="664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16 w 24"/>
                  <a:gd name="T3" fmla="*/ 0 h 24"/>
                  <a:gd name="T4" fmla="*/ 24 w 24"/>
                  <a:gd name="T5" fmla="*/ 16 h 24"/>
                  <a:gd name="T6" fmla="*/ 8 w 24"/>
                  <a:gd name="T7" fmla="*/ 24 h 24"/>
                  <a:gd name="T8" fmla="*/ 0 w 24"/>
                  <a:gd name="T9" fmla="*/ 8 h 24"/>
                  <a:gd name="T10" fmla="*/ 16 w 24"/>
                  <a:gd name="T11" fmla="*/ 0 h 24"/>
                  <a:gd name="T12" fmla="*/ 16 w 24"/>
                  <a:gd name="T13" fmla="*/ 0 h 24"/>
                  <a:gd name="T14" fmla="*/ 16 w 24"/>
                  <a:gd name="T15" fmla="*/ 0 h 24"/>
                  <a:gd name="T16" fmla="*/ 16 w 24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4"/>
                  <a:gd name="T29" fmla="*/ 24 w 2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4">
                    <a:moveTo>
                      <a:pt x="16" y="0"/>
                    </a:moveTo>
                    <a:lnTo>
                      <a:pt x="16" y="0"/>
                    </a:lnTo>
                    <a:lnTo>
                      <a:pt x="24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2" name="Freeform 184"/>
              <p:cNvSpPr>
                <a:spLocks/>
              </p:cNvSpPr>
              <p:nvPr/>
            </p:nvSpPr>
            <p:spPr bwMode="auto">
              <a:xfrm>
                <a:off x="3496" y="680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16 w 16"/>
                  <a:gd name="T3" fmla="*/ 8 h 16"/>
                  <a:gd name="T4" fmla="*/ 16 w 16"/>
                  <a:gd name="T5" fmla="*/ 8 h 16"/>
                  <a:gd name="T6" fmla="*/ 0 w 16"/>
                  <a:gd name="T7" fmla="*/ 16 h 16"/>
                  <a:gd name="T8" fmla="*/ 0 w 16"/>
                  <a:gd name="T9" fmla="*/ 8 h 16"/>
                  <a:gd name="T10" fmla="*/ 16 w 16"/>
                  <a:gd name="T11" fmla="*/ 0 h 16"/>
                  <a:gd name="T12" fmla="*/ 16 w 16"/>
                  <a:gd name="T13" fmla="*/ 0 h 16"/>
                  <a:gd name="T14" fmla="*/ 16 w 16"/>
                  <a:gd name="T15" fmla="*/ 8 h 16"/>
                  <a:gd name="T16" fmla="*/ 16 w 16"/>
                  <a:gd name="T17" fmla="*/ 8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6"/>
                  <a:gd name="T29" fmla="*/ 16 w 16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6">
                    <a:moveTo>
                      <a:pt x="16" y="8"/>
                    </a:moveTo>
                    <a:lnTo>
                      <a:pt x="16" y="8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3" name="Freeform 185"/>
              <p:cNvSpPr>
                <a:spLocks/>
              </p:cNvSpPr>
              <p:nvPr/>
            </p:nvSpPr>
            <p:spPr bwMode="auto">
              <a:xfrm>
                <a:off x="3496" y="688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16 w 16"/>
                  <a:gd name="T3" fmla="*/ 8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8 h 8"/>
                  <a:gd name="T10" fmla="*/ 16 w 16"/>
                  <a:gd name="T11" fmla="*/ 0 h 8"/>
                  <a:gd name="T12" fmla="*/ 16 w 16"/>
                  <a:gd name="T13" fmla="*/ 0 h 8"/>
                  <a:gd name="T14" fmla="*/ 16 w 16"/>
                  <a:gd name="T15" fmla="*/ 8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"/>
                  <a:gd name="T25" fmla="*/ 0 h 8"/>
                  <a:gd name="T26" fmla="*/ 16 w 16"/>
                  <a:gd name="T27" fmla="*/ 8 h 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" h="8">
                    <a:moveTo>
                      <a:pt x="16" y="8"/>
                    </a:moveTo>
                    <a:lnTo>
                      <a:pt x="16" y="8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4" name="Freeform 186"/>
              <p:cNvSpPr>
                <a:spLocks/>
              </p:cNvSpPr>
              <p:nvPr/>
            </p:nvSpPr>
            <p:spPr bwMode="auto">
              <a:xfrm>
                <a:off x="3504" y="632"/>
                <a:ext cx="112" cy="56"/>
              </a:xfrm>
              <a:custGeom>
                <a:avLst/>
                <a:gdLst>
                  <a:gd name="T0" fmla="*/ 0 w 112"/>
                  <a:gd name="T1" fmla="*/ 56 h 56"/>
                  <a:gd name="T2" fmla="*/ 8 w 112"/>
                  <a:gd name="T3" fmla="*/ 32 h 56"/>
                  <a:gd name="T4" fmla="*/ 16 w 112"/>
                  <a:gd name="T5" fmla="*/ 16 h 56"/>
                  <a:gd name="T6" fmla="*/ 40 w 112"/>
                  <a:gd name="T7" fmla="*/ 0 h 56"/>
                  <a:gd name="T8" fmla="*/ 56 w 112"/>
                  <a:gd name="T9" fmla="*/ 0 h 56"/>
                  <a:gd name="T10" fmla="*/ 56 w 112"/>
                  <a:gd name="T11" fmla="*/ 0 h 56"/>
                  <a:gd name="T12" fmla="*/ 80 w 112"/>
                  <a:gd name="T13" fmla="*/ 0 h 56"/>
                  <a:gd name="T14" fmla="*/ 96 w 112"/>
                  <a:gd name="T15" fmla="*/ 16 h 56"/>
                  <a:gd name="T16" fmla="*/ 112 w 112"/>
                  <a:gd name="T17" fmla="*/ 32 h 56"/>
                  <a:gd name="T18" fmla="*/ 112 w 112"/>
                  <a:gd name="T19" fmla="*/ 56 h 56"/>
                  <a:gd name="T20" fmla="*/ 112 w 112"/>
                  <a:gd name="T21" fmla="*/ 56 h 56"/>
                  <a:gd name="T22" fmla="*/ 56 w 112"/>
                  <a:gd name="T23" fmla="*/ 56 h 56"/>
                  <a:gd name="T24" fmla="*/ 56 w 112"/>
                  <a:gd name="T25" fmla="*/ 56 h 56"/>
                  <a:gd name="T26" fmla="*/ 0 w 112"/>
                  <a:gd name="T27" fmla="*/ 56 h 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2"/>
                  <a:gd name="T43" fmla="*/ 0 h 56"/>
                  <a:gd name="T44" fmla="*/ 112 w 112"/>
                  <a:gd name="T45" fmla="*/ 56 h 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2" h="56">
                    <a:moveTo>
                      <a:pt x="0" y="56"/>
                    </a:moveTo>
                    <a:lnTo>
                      <a:pt x="8" y="32"/>
                    </a:lnTo>
                    <a:lnTo>
                      <a:pt x="16" y="16"/>
                    </a:lnTo>
                    <a:lnTo>
                      <a:pt x="40" y="0"/>
                    </a:lnTo>
                    <a:lnTo>
                      <a:pt x="56" y="0"/>
                    </a:lnTo>
                    <a:lnTo>
                      <a:pt x="80" y="0"/>
                    </a:lnTo>
                    <a:lnTo>
                      <a:pt x="96" y="16"/>
                    </a:lnTo>
                    <a:lnTo>
                      <a:pt x="112" y="32"/>
                    </a:lnTo>
                    <a:lnTo>
                      <a:pt x="112" y="56"/>
                    </a:lnTo>
                    <a:lnTo>
                      <a:pt x="56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5" name="Freeform 187"/>
              <p:cNvSpPr>
                <a:spLocks/>
              </p:cNvSpPr>
              <p:nvPr/>
            </p:nvSpPr>
            <p:spPr bwMode="auto">
              <a:xfrm>
                <a:off x="3496" y="664"/>
                <a:ext cx="24" cy="24"/>
              </a:xfrm>
              <a:custGeom>
                <a:avLst/>
                <a:gdLst>
                  <a:gd name="T0" fmla="*/ 16 w 24"/>
                  <a:gd name="T1" fmla="*/ 24 h 24"/>
                  <a:gd name="T2" fmla="*/ 0 w 24"/>
                  <a:gd name="T3" fmla="*/ 24 h 24"/>
                  <a:gd name="T4" fmla="*/ 8 w 24"/>
                  <a:gd name="T5" fmla="*/ 0 h 24"/>
                  <a:gd name="T6" fmla="*/ 24 w 24"/>
                  <a:gd name="T7" fmla="*/ 0 h 24"/>
                  <a:gd name="T8" fmla="*/ 16 w 24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24"/>
                  <a:gd name="T17" fmla="*/ 24 w 24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24">
                    <a:moveTo>
                      <a:pt x="16" y="24"/>
                    </a:moveTo>
                    <a:lnTo>
                      <a:pt x="0" y="24"/>
                    </a:lnTo>
                    <a:lnTo>
                      <a:pt x="8" y="0"/>
                    </a:lnTo>
                    <a:lnTo>
                      <a:pt x="24" y="0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6" name="Freeform 188"/>
              <p:cNvSpPr>
                <a:spLocks/>
              </p:cNvSpPr>
              <p:nvPr/>
            </p:nvSpPr>
            <p:spPr bwMode="auto">
              <a:xfrm>
                <a:off x="3504" y="640"/>
                <a:ext cx="24" cy="32"/>
              </a:xfrm>
              <a:custGeom>
                <a:avLst/>
                <a:gdLst>
                  <a:gd name="T0" fmla="*/ 0 w 24"/>
                  <a:gd name="T1" fmla="*/ 16 h 32"/>
                  <a:gd name="T2" fmla="*/ 0 w 24"/>
                  <a:gd name="T3" fmla="*/ 16 h 32"/>
                  <a:gd name="T4" fmla="*/ 16 w 24"/>
                  <a:gd name="T5" fmla="*/ 0 h 32"/>
                  <a:gd name="T6" fmla="*/ 24 w 24"/>
                  <a:gd name="T7" fmla="*/ 8 h 32"/>
                  <a:gd name="T8" fmla="*/ 16 w 24"/>
                  <a:gd name="T9" fmla="*/ 32 h 32"/>
                  <a:gd name="T10" fmla="*/ 0 w 24"/>
                  <a:gd name="T11" fmla="*/ 24 h 32"/>
                  <a:gd name="T12" fmla="*/ 0 w 24"/>
                  <a:gd name="T13" fmla="*/ 24 h 32"/>
                  <a:gd name="T14" fmla="*/ 0 w 24"/>
                  <a:gd name="T15" fmla="*/ 24 h 32"/>
                  <a:gd name="T16" fmla="*/ 0 w 24"/>
                  <a:gd name="T17" fmla="*/ 16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2"/>
                  <a:gd name="T29" fmla="*/ 24 w 2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2">
                    <a:moveTo>
                      <a:pt x="0" y="16"/>
                    </a:moveTo>
                    <a:lnTo>
                      <a:pt x="0" y="16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16" y="32"/>
                    </a:lnTo>
                    <a:lnTo>
                      <a:pt x="0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7" name="Freeform 189"/>
              <p:cNvSpPr>
                <a:spLocks/>
              </p:cNvSpPr>
              <p:nvPr/>
            </p:nvSpPr>
            <p:spPr bwMode="auto">
              <a:xfrm>
                <a:off x="3520" y="624"/>
                <a:ext cx="24" cy="32"/>
              </a:xfrm>
              <a:custGeom>
                <a:avLst/>
                <a:gdLst>
                  <a:gd name="T0" fmla="*/ 0 w 24"/>
                  <a:gd name="T1" fmla="*/ 16 h 32"/>
                  <a:gd name="T2" fmla="*/ 0 w 24"/>
                  <a:gd name="T3" fmla="*/ 16 h 32"/>
                  <a:gd name="T4" fmla="*/ 16 w 24"/>
                  <a:gd name="T5" fmla="*/ 0 h 32"/>
                  <a:gd name="T6" fmla="*/ 24 w 24"/>
                  <a:gd name="T7" fmla="*/ 16 h 32"/>
                  <a:gd name="T8" fmla="*/ 8 w 24"/>
                  <a:gd name="T9" fmla="*/ 32 h 32"/>
                  <a:gd name="T10" fmla="*/ 0 w 24"/>
                  <a:gd name="T11" fmla="*/ 16 h 32"/>
                  <a:gd name="T12" fmla="*/ 0 w 24"/>
                  <a:gd name="T13" fmla="*/ 16 h 32"/>
                  <a:gd name="T14" fmla="*/ 0 w 24"/>
                  <a:gd name="T15" fmla="*/ 16 h 32"/>
                  <a:gd name="T16" fmla="*/ 0 w 24"/>
                  <a:gd name="T17" fmla="*/ 16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2"/>
                  <a:gd name="T29" fmla="*/ 24 w 2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2">
                    <a:moveTo>
                      <a:pt x="0" y="16"/>
                    </a:moveTo>
                    <a:lnTo>
                      <a:pt x="0" y="16"/>
                    </a:lnTo>
                    <a:lnTo>
                      <a:pt x="16" y="0"/>
                    </a:lnTo>
                    <a:lnTo>
                      <a:pt x="24" y="16"/>
                    </a:lnTo>
                    <a:lnTo>
                      <a:pt x="8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8" name="Freeform 190"/>
              <p:cNvSpPr>
                <a:spLocks/>
              </p:cNvSpPr>
              <p:nvPr/>
            </p:nvSpPr>
            <p:spPr bwMode="auto">
              <a:xfrm>
                <a:off x="3536" y="624"/>
                <a:ext cx="32" cy="16"/>
              </a:xfrm>
              <a:custGeom>
                <a:avLst/>
                <a:gdLst>
                  <a:gd name="T0" fmla="*/ 0 w 32"/>
                  <a:gd name="T1" fmla="*/ 0 h 16"/>
                  <a:gd name="T2" fmla="*/ 0 w 32"/>
                  <a:gd name="T3" fmla="*/ 0 h 16"/>
                  <a:gd name="T4" fmla="*/ 24 w 32"/>
                  <a:gd name="T5" fmla="*/ 0 h 16"/>
                  <a:gd name="T6" fmla="*/ 32 w 32"/>
                  <a:gd name="T7" fmla="*/ 16 h 16"/>
                  <a:gd name="T8" fmla="*/ 8 w 32"/>
                  <a:gd name="T9" fmla="*/ 16 h 16"/>
                  <a:gd name="T10" fmla="*/ 0 w 32"/>
                  <a:gd name="T11" fmla="*/ 0 h 16"/>
                  <a:gd name="T12" fmla="*/ 0 w 32"/>
                  <a:gd name="T13" fmla="*/ 0 h 16"/>
                  <a:gd name="T14" fmla="*/ 0 w 32"/>
                  <a:gd name="T15" fmla="*/ 0 h 16"/>
                  <a:gd name="T16" fmla="*/ 0 w 32"/>
                  <a:gd name="T17" fmla="*/ 0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16"/>
                  <a:gd name="T29" fmla="*/ 32 w 32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16">
                    <a:moveTo>
                      <a:pt x="0" y="0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32" y="16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9" name="Freeform 191"/>
              <p:cNvSpPr>
                <a:spLocks/>
              </p:cNvSpPr>
              <p:nvPr/>
            </p:nvSpPr>
            <p:spPr bwMode="auto">
              <a:xfrm>
                <a:off x="3560" y="624"/>
                <a:ext cx="24" cy="16"/>
              </a:xfrm>
              <a:custGeom>
                <a:avLst/>
                <a:gdLst>
                  <a:gd name="T0" fmla="*/ 8 w 24"/>
                  <a:gd name="T1" fmla="*/ 0 h 16"/>
                  <a:gd name="T2" fmla="*/ 8 w 24"/>
                  <a:gd name="T3" fmla="*/ 0 h 16"/>
                  <a:gd name="T4" fmla="*/ 24 w 24"/>
                  <a:gd name="T5" fmla="*/ 0 h 16"/>
                  <a:gd name="T6" fmla="*/ 24 w 24"/>
                  <a:gd name="T7" fmla="*/ 16 h 16"/>
                  <a:gd name="T8" fmla="*/ 0 w 24"/>
                  <a:gd name="T9" fmla="*/ 16 h 16"/>
                  <a:gd name="T10" fmla="*/ 0 w 24"/>
                  <a:gd name="T11" fmla="*/ 0 h 16"/>
                  <a:gd name="T12" fmla="*/ 0 w 24"/>
                  <a:gd name="T13" fmla="*/ 0 h 16"/>
                  <a:gd name="T14" fmla="*/ 0 w 24"/>
                  <a:gd name="T15" fmla="*/ 0 h 16"/>
                  <a:gd name="T16" fmla="*/ 8 w 24"/>
                  <a:gd name="T17" fmla="*/ 0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16"/>
                  <a:gd name="T29" fmla="*/ 24 w 24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16">
                    <a:moveTo>
                      <a:pt x="8" y="0"/>
                    </a:moveTo>
                    <a:lnTo>
                      <a:pt x="8" y="0"/>
                    </a:lnTo>
                    <a:lnTo>
                      <a:pt x="24" y="0"/>
                    </a:lnTo>
                    <a:lnTo>
                      <a:pt x="24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0" name="Freeform 192"/>
              <p:cNvSpPr>
                <a:spLocks/>
              </p:cNvSpPr>
              <p:nvPr/>
            </p:nvSpPr>
            <p:spPr bwMode="auto">
              <a:xfrm>
                <a:off x="3584" y="624"/>
                <a:ext cx="24" cy="32"/>
              </a:xfrm>
              <a:custGeom>
                <a:avLst/>
                <a:gdLst>
                  <a:gd name="T0" fmla="*/ 8 w 24"/>
                  <a:gd name="T1" fmla="*/ 0 h 32"/>
                  <a:gd name="T2" fmla="*/ 8 w 24"/>
                  <a:gd name="T3" fmla="*/ 0 h 32"/>
                  <a:gd name="T4" fmla="*/ 24 w 24"/>
                  <a:gd name="T5" fmla="*/ 16 h 32"/>
                  <a:gd name="T6" fmla="*/ 16 w 24"/>
                  <a:gd name="T7" fmla="*/ 32 h 32"/>
                  <a:gd name="T8" fmla="*/ 0 w 24"/>
                  <a:gd name="T9" fmla="*/ 16 h 32"/>
                  <a:gd name="T10" fmla="*/ 0 w 24"/>
                  <a:gd name="T11" fmla="*/ 0 h 32"/>
                  <a:gd name="T12" fmla="*/ 0 w 24"/>
                  <a:gd name="T13" fmla="*/ 0 h 32"/>
                  <a:gd name="T14" fmla="*/ 8 w 24"/>
                  <a:gd name="T15" fmla="*/ 0 h 32"/>
                  <a:gd name="T16" fmla="*/ 8 w 24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2"/>
                  <a:gd name="T29" fmla="*/ 24 w 2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2">
                    <a:moveTo>
                      <a:pt x="8" y="0"/>
                    </a:moveTo>
                    <a:lnTo>
                      <a:pt x="8" y="0"/>
                    </a:lnTo>
                    <a:lnTo>
                      <a:pt x="24" y="16"/>
                    </a:lnTo>
                    <a:lnTo>
                      <a:pt x="16" y="32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1" name="Freeform 193"/>
              <p:cNvSpPr>
                <a:spLocks/>
              </p:cNvSpPr>
              <p:nvPr/>
            </p:nvSpPr>
            <p:spPr bwMode="auto">
              <a:xfrm>
                <a:off x="3600" y="640"/>
                <a:ext cx="24" cy="32"/>
              </a:xfrm>
              <a:custGeom>
                <a:avLst/>
                <a:gdLst>
                  <a:gd name="T0" fmla="*/ 8 w 24"/>
                  <a:gd name="T1" fmla="*/ 0 h 32"/>
                  <a:gd name="T2" fmla="*/ 8 w 24"/>
                  <a:gd name="T3" fmla="*/ 0 h 32"/>
                  <a:gd name="T4" fmla="*/ 24 w 24"/>
                  <a:gd name="T5" fmla="*/ 16 h 32"/>
                  <a:gd name="T6" fmla="*/ 8 w 24"/>
                  <a:gd name="T7" fmla="*/ 32 h 32"/>
                  <a:gd name="T8" fmla="*/ 0 w 24"/>
                  <a:gd name="T9" fmla="*/ 8 h 32"/>
                  <a:gd name="T10" fmla="*/ 8 w 24"/>
                  <a:gd name="T11" fmla="*/ 0 h 32"/>
                  <a:gd name="T12" fmla="*/ 8 w 24"/>
                  <a:gd name="T13" fmla="*/ 0 h 32"/>
                  <a:gd name="T14" fmla="*/ 8 w 24"/>
                  <a:gd name="T15" fmla="*/ 0 h 32"/>
                  <a:gd name="T16" fmla="*/ 8 w 24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2"/>
                  <a:gd name="T29" fmla="*/ 24 w 2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2">
                    <a:moveTo>
                      <a:pt x="8" y="0"/>
                    </a:moveTo>
                    <a:lnTo>
                      <a:pt x="8" y="0"/>
                    </a:lnTo>
                    <a:lnTo>
                      <a:pt x="24" y="16"/>
                    </a:lnTo>
                    <a:lnTo>
                      <a:pt x="8" y="32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2" name="Freeform 195"/>
              <p:cNvSpPr>
                <a:spLocks/>
              </p:cNvSpPr>
              <p:nvPr/>
            </p:nvSpPr>
            <p:spPr bwMode="auto">
              <a:xfrm>
                <a:off x="3608" y="656"/>
                <a:ext cx="16" cy="32"/>
              </a:xfrm>
              <a:custGeom>
                <a:avLst/>
                <a:gdLst>
                  <a:gd name="T0" fmla="*/ 16 w 16"/>
                  <a:gd name="T1" fmla="*/ 8 h 32"/>
                  <a:gd name="T2" fmla="*/ 16 w 16"/>
                  <a:gd name="T3" fmla="*/ 8 h 32"/>
                  <a:gd name="T4" fmla="*/ 16 w 16"/>
                  <a:gd name="T5" fmla="*/ 32 h 32"/>
                  <a:gd name="T6" fmla="*/ 0 w 16"/>
                  <a:gd name="T7" fmla="*/ 32 h 32"/>
                  <a:gd name="T8" fmla="*/ 0 w 16"/>
                  <a:gd name="T9" fmla="*/ 8 h 32"/>
                  <a:gd name="T10" fmla="*/ 16 w 16"/>
                  <a:gd name="T11" fmla="*/ 0 h 32"/>
                  <a:gd name="T12" fmla="*/ 16 w 16"/>
                  <a:gd name="T13" fmla="*/ 0 h 32"/>
                  <a:gd name="T14" fmla="*/ 16 w 16"/>
                  <a:gd name="T15" fmla="*/ 8 h 32"/>
                  <a:gd name="T16" fmla="*/ 16 w 16"/>
                  <a:gd name="T17" fmla="*/ 8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32"/>
                  <a:gd name="T29" fmla="*/ 16 w 16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32">
                    <a:moveTo>
                      <a:pt x="16" y="8"/>
                    </a:moveTo>
                    <a:lnTo>
                      <a:pt x="16" y="8"/>
                    </a:lnTo>
                    <a:lnTo>
                      <a:pt x="16" y="32"/>
                    </a:lnTo>
                    <a:lnTo>
                      <a:pt x="0" y="32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3" name="Freeform 196"/>
              <p:cNvSpPr>
                <a:spLocks/>
              </p:cNvSpPr>
              <p:nvPr/>
            </p:nvSpPr>
            <p:spPr bwMode="auto">
              <a:xfrm>
                <a:off x="3616" y="640"/>
                <a:ext cx="120" cy="72"/>
              </a:xfrm>
              <a:custGeom>
                <a:avLst/>
                <a:gdLst>
                  <a:gd name="T0" fmla="*/ 0 w 120"/>
                  <a:gd name="T1" fmla="*/ 56 h 72"/>
                  <a:gd name="T2" fmla="*/ 8 w 120"/>
                  <a:gd name="T3" fmla="*/ 40 h 72"/>
                  <a:gd name="T4" fmla="*/ 24 w 120"/>
                  <a:gd name="T5" fmla="*/ 16 h 72"/>
                  <a:gd name="T6" fmla="*/ 40 w 120"/>
                  <a:gd name="T7" fmla="*/ 8 h 72"/>
                  <a:gd name="T8" fmla="*/ 64 w 120"/>
                  <a:gd name="T9" fmla="*/ 0 h 72"/>
                  <a:gd name="T10" fmla="*/ 64 w 120"/>
                  <a:gd name="T11" fmla="*/ 0 h 72"/>
                  <a:gd name="T12" fmla="*/ 80 w 120"/>
                  <a:gd name="T13" fmla="*/ 8 h 72"/>
                  <a:gd name="T14" fmla="*/ 104 w 120"/>
                  <a:gd name="T15" fmla="*/ 16 h 72"/>
                  <a:gd name="T16" fmla="*/ 112 w 120"/>
                  <a:gd name="T17" fmla="*/ 40 h 72"/>
                  <a:gd name="T18" fmla="*/ 120 w 120"/>
                  <a:gd name="T19" fmla="*/ 56 h 72"/>
                  <a:gd name="T20" fmla="*/ 120 w 120"/>
                  <a:gd name="T21" fmla="*/ 56 h 72"/>
                  <a:gd name="T22" fmla="*/ 120 w 120"/>
                  <a:gd name="T23" fmla="*/ 64 h 72"/>
                  <a:gd name="T24" fmla="*/ 112 w 120"/>
                  <a:gd name="T25" fmla="*/ 72 h 72"/>
                  <a:gd name="T26" fmla="*/ 112 w 120"/>
                  <a:gd name="T27" fmla="*/ 72 h 72"/>
                  <a:gd name="T28" fmla="*/ 64 w 120"/>
                  <a:gd name="T29" fmla="*/ 56 h 72"/>
                  <a:gd name="T30" fmla="*/ 64 w 120"/>
                  <a:gd name="T31" fmla="*/ 56 h 72"/>
                  <a:gd name="T32" fmla="*/ 0 w 120"/>
                  <a:gd name="T33" fmla="*/ 56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0"/>
                  <a:gd name="T52" fmla="*/ 0 h 72"/>
                  <a:gd name="T53" fmla="*/ 120 w 120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0" h="72">
                    <a:moveTo>
                      <a:pt x="0" y="56"/>
                    </a:moveTo>
                    <a:lnTo>
                      <a:pt x="8" y="40"/>
                    </a:lnTo>
                    <a:lnTo>
                      <a:pt x="24" y="16"/>
                    </a:lnTo>
                    <a:lnTo>
                      <a:pt x="40" y="8"/>
                    </a:lnTo>
                    <a:lnTo>
                      <a:pt x="64" y="0"/>
                    </a:lnTo>
                    <a:lnTo>
                      <a:pt x="80" y="8"/>
                    </a:lnTo>
                    <a:lnTo>
                      <a:pt x="104" y="16"/>
                    </a:lnTo>
                    <a:lnTo>
                      <a:pt x="112" y="40"/>
                    </a:lnTo>
                    <a:lnTo>
                      <a:pt x="120" y="56"/>
                    </a:lnTo>
                    <a:lnTo>
                      <a:pt x="120" y="64"/>
                    </a:lnTo>
                    <a:lnTo>
                      <a:pt x="112" y="72"/>
                    </a:lnTo>
                    <a:lnTo>
                      <a:pt x="64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4" name="Freeform 197"/>
              <p:cNvSpPr>
                <a:spLocks/>
              </p:cNvSpPr>
              <p:nvPr/>
            </p:nvSpPr>
            <p:spPr bwMode="auto">
              <a:xfrm>
                <a:off x="3608" y="672"/>
                <a:ext cx="24" cy="32"/>
              </a:xfrm>
              <a:custGeom>
                <a:avLst/>
                <a:gdLst>
                  <a:gd name="T0" fmla="*/ 16 w 24"/>
                  <a:gd name="T1" fmla="*/ 32 h 32"/>
                  <a:gd name="T2" fmla="*/ 0 w 24"/>
                  <a:gd name="T3" fmla="*/ 24 h 32"/>
                  <a:gd name="T4" fmla="*/ 8 w 24"/>
                  <a:gd name="T5" fmla="*/ 0 h 32"/>
                  <a:gd name="T6" fmla="*/ 24 w 24"/>
                  <a:gd name="T7" fmla="*/ 8 h 32"/>
                  <a:gd name="T8" fmla="*/ 16 w 24"/>
                  <a:gd name="T9" fmla="*/ 32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32"/>
                  <a:gd name="T17" fmla="*/ 24 w 24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32">
                    <a:moveTo>
                      <a:pt x="16" y="32"/>
                    </a:moveTo>
                    <a:lnTo>
                      <a:pt x="0" y="24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5" name="Freeform 198"/>
              <p:cNvSpPr>
                <a:spLocks/>
              </p:cNvSpPr>
              <p:nvPr/>
            </p:nvSpPr>
            <p:spPr bwMode="auto">
              <a:xfrm>
                <a:off x="3616" y="656"/>
                <a:ext cx="24" cy="24"/>
              </a:xfrm>
              <a:custGeom>
                <a:avLst/>
                <a:gdLst>
                  <a:gd name="T0" fmla="*/ 0 w 24"/>
                  <a:gd name="T1" fmla="*/ 16 h 24"/>
                  <a:gd name="T2" fmla="*/ 0 w 24"/>
                  <a:gd name="T3" fmla="*/ 16 h 24"/>
                  <a:gd name="T4" fmla="*/ 16 w 24"/>
                  <a:gd name="T5" fmla="*/ 0 h 24"/>
                  <a:gd name="T6" fmla="*/ 24 w 24"/>
                  <a:gd name="T7" fmla="*/ 8 h 24"/>
                  <a:gd name="T8" fmla="*/ 16 w 24"/>
                  <a:gd name="T9" fmla="*/ 24 h 24"/>
                  <a:gd name="T10" fmla="*/ 0 w 24"/>
                  <a:gd name="T11" fmla="*/ 16 h 24"/>
                  <a:gd name="T12" fmla="*/ 0 w 24"/>
                  <a:gd name="T13" fmla="*/ 16 h 24"/>
                  <a:gd name="T14" fmla="*/ 0 w 24"/>
                  <a:gd name="T15" fmla="*/ 16 h 24"/>
                  <a:gd name="T16" fmla="*/ 0 w 24"/>
                  <a:gd name="T17" fmla="*/ 16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4"/>
                  <a:gd name="T29" fmla="*/ 24 w 2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4">
                    <a:moveTo>
                      <a:pt x="0" y="16"/>
                    </a:moveTo>
                    <a:lnTo>
                      <a:pt x="0" y="16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16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6" name="Freeform 199"/>
              <p:cNvSpPr>
                <a:spLocks/>
              </p:cNvSpPr>
              <p:nvPr/>
            </p:nvSpPr>
            <p:spPr bwMode="auto">
              <a:xfrm>
                <a:off x="3632" y="640"/>
                <a:ext cx="24" cy="24"/>
              </a:xfrm>
              <a:custGeom>
                <a:avLst/>
                <a:gdLst>
                  <a:gd name="T0" fmla="*/ 0 w 24"/>
                  <a:gd name="T1" fmla="*/ 8 h 24"/>
                  <a:gd name="T2" fmla="*/ 0 w 24"/>
                  <a:gd name="T3" fmla="*/ 8 h 24"/>
                  <a:gd name="T4" fmla="*/ 16 w 24"/>
                  <a:gd name="T5" fmla="*/ 0 h 24"/>
                  <a:gd name="T6" fmla="*/ 24 w 24"/>
                  <a:gd name="T7" fmla="*/ 16 h 24"/>
                  <a:gd name="T8" fmla="*/ 8 w 24"/>
                  <a:gd name="T9" fmla="*/ 24 h 24"/>
                  <a:gd name="T10" fmla="*/ 0 w 24"/>
                  <a:gd name="T11" fmla="*/ 16 h 24"/>
                  <a:gd name="T12" fmla="*/ 0 w 24"/>
                  <a:gd name="T13" fmla="*/ 16 h 24"/>
                  <a:gd name="T14" fmla="*/ 0 w 24"/>
                  <a:gd name="T15" fmla="*/ 16 h 24"/>
                  <a:gd name="T16" fmla="*/ 0 w 24"/>
                  <a:gd name="T17" fmla="*/ 8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4"/>
                  <a:gd name="T29" fmla="*/ 24 w 2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4">
                    <a:moveTo>
                      <a:pt x="0" y="8"/>
                    </a:moveTo>
                    <a:lnTo>
                      <a:pt x="0" y="8"/>
                    </a:lnTo>
                    <a:lnTo>
                      <a:pt x="16" y="0"/>
                    </a:lnTo>
                    <a:lnTo>
                      <a:pt x="24" y="16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7" name="Freeform 200"/>
              <p:cNvSpPr>
                <a:spLocks/>
              </p:cNvSpPr>
              <p:nvPr/>
            </p:nvSpPr>
            <p:spPr bwMode="auto">
              <a:xfrm>
                <a:off x="3648" y="632"/>
                <a:ext cx="32" cy="24"/>
              </a:xfrm>
              <a:custGeom>
                <a:avLst/>
                <a:gdLst>
                  <a:gd name="T0" fmla="*/ 8 w 32"/>
                  <a:gd name="T1" fmla="*/ 8 h 24"/>
                  <a:gd name="T2" fmla="*/ 8 w 32"/>
                  <a:gd name="T3" fmla="*/ 8 h 24"/>
                  <a:gd name="T4" fmla="*/ 24 w 32"/>
                  <a:gd name="T5" fmla="*/ 0 h 24"/>
                  <a:gd name="T6" fmla="*/ 32 w 32"/>
                  <a:gd name="T7" fmla="*/ 16 h 24"/>
                  <a:gd name="T8" fmla="*/ 8 w 32"/>
                  <a:gd name="T9" fmla="*/ 24 h 24"/>
                  <a:gd name="T10" fmla="*/ 0 w 32"/>
                  <a:gd name="T11" fmla="*/ 8 h 24"/>
                  <a:gd name="T12" fmla="*/ 0 w 32"/>
                  <a:gd name="T13" fmla="*/ 8 h 24"/>
                  <a:gd name="T14" fmla="*/ 0 w 32"/>
                  <a:gd name="T15" fmla="*/ 8 h 24"/>
                  <a:gd name="T16" fmla="*/ 8 w 32"/>
                  <a:gd name="T17" fmla="*/ 8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4"/>
                  <a:gd name="T29" fmla="*/ 32 w 3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4">
                    <a:moveTo>
                      <a:pt x="8" y="8"/>
                    </a:moveTo>
                    <a:lnTo>
                      <a:pt x="8" y="8"/>
                    </a:lnTo>
                    <a:lnTo>
                      <a:pt x="24" y="0"/>
                    </a:lnTo>
                    <a:lnTo>
                      <a:pt x="32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8" name="Freeform 201"/>
              <p:cNvSpPr>
                <a:spLocks/>
              </p:cNvSpPr>
              <p:nvPr/>
            </p:nvSpPr>
            <p:spPr bwMode="auto">
              <a:xfrm>
                <a:off x="3672" y="632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8 w 24"/>
                  <a:gd name="T3" fmla="*/ 0 h 24"/>
                  <a:gd name="T4" fmla="*/ 24 w 24"/>
                  <a:gd name="T5" fmla="*/ 8 h 24"/>
                  <a:gd name="T6" fmla="*/ 24 w 24"/>
                  <a:gd name="T7" fmla="*/ 24 h 24"/>
                  <a:gd name="T8" fmla="*/ 0 w 24"/>
                  <a:gd name="T9" fmla="*/ 16 h 24"/>
                  <a:gd name="T10" fmla="*/ 0 w 24"/>
                  <a:gd name="T11" fmla="*/ 0 h 24"/>
                  <a:gd name="T12" fmla="*/ 0 w 24"/>
                  <a:gd name="T13" fmla="*/ 0 h 24"/>
                  <a:gd name="T14" fmla="*/ 8 w 24"/>
                  <a:gd name="T15" fmla="*/ 0 h 24"/>
                  <a:gd name="T16" fmla="*/ 8 w 24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4"/>
                  <a:gd name="T29" fmla="*/ 24 w 2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4">
                    <a:moveTo>
                      <a:pt x="8" y="0"/>
                    </a:moveTo>
                    <a:lnTo>
                      <a:pt x="8" y="0"/>
                    </a:lnTo>
                    <a:lnTo>
                      <a:pt x="24" y="8"/>
                    </a:lnTo>
                    <a:lnTo>
                      <a:pt x="24" y="24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9" name="Freeform 202"/>
              <p:cNvSpPr>
                <a:spLocks/>
              </p:cNvSpPr>
              <p:nvPr/>
            </p:nvSpPr>
            <p:spPr bwMode="auto">
              <a:xfrm>
                <a:off x="3696" y="640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8 w 24"/>
                  <a:gd name="T3" fmla="*/ 0 h 24"/>
                  <a:gd name="T4" fmla="*/ 24 w 24"/>
                  <a:gd name="T5" fmla="*/ 8 h 24"/>
                  <a:gd name="T6" fmla="*/ 16 w 24"/>
                  <a:gd name="T7" fmla="*/ 24 h 24"/>
                  <a:gd name="T8" fmla="*/ 0 w 24"/>
                  <a:gd name="T9" fmla="*/ 16 h 24"/>
                  <a:gd name="T10" fmla="*/ 0 w 24"/>
                  <a:gd name="T11" fmla="*/ 0 h 24"/>
                  <a:gd name="T12" fmla="*/ 0 w 24"/>
                  <a:gd name="T13" fmla="*/ 0 h 24"/>
                  <a:gd name="T14" fmla="*/ 8 w 24"/>
                  <a:gd name="T15" fmla="*/ 0 h 24"/>
                  <a:gd name="T16" fmla="*/ 8 w 24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4"/>
                  <a:gd name="T29" fmla="*/ 24 w 2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4">
                    <a:moveTo>
                      <a:pt x="8" y="0"/>
                    </a:moveTo>
                    <a:lnTo>
                      <a:pt x="8" y="0"/>
                    </a:lnTo>
                    <a:lnTo>
                      <a:pt x="24" y="8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0" name="Freeform 203"/>
              <p:cNvSpPr>
                <a:spLocks/>
              </p:cNvSpPr>
              <p:nvPr/>
            </p:nvSpPr>
            <p:spPr bwMode="auto">
              <a:xfrm>
                <a:off x="3712" y="648"/>
                <a:ext cx="24" cy="32"/>
              </a:xfrm>
              <a:custGeom>
                <a:avLst/>
                <a:gdLst>
                  <a:gd name="T0" fmla="*/ 8 w 24"/>
                  <a:gd name="T1" fmla="*/ 8 h 32"/>
                  <a:gd name="T2" fmla="*/ 8 w 24"/>
                  <a:gd name="T3" fmla="*/ 8 h 32"/>
                  <a:gd name="T4" fmla="*/ 24 w 24"/>
                  <a:gd name="T5" fmla="*/ 24 h 32"/>
                  <a:gd name="T6" fmla="*/ 8 w 24"/>
                  <a:gd name="T7" fmla="*/ 32 h 32"/>
                  <a:gd name="T8" fmla="*/ 0 w 24"/>
                  <a:gd name="T9" fmla="*/ 16 h 32"/>
                  <a:gd name="T10" fmla="*/ 8 w 24"/>
                  <a:gd name="T11" fmla="*/ 0 h 32"/>
                  <a:gd name="T12" fmla="*/ 8 w 24"/>
                  <a:gd name="T13" fmla="*/ 0 h 32"/>
                  <a:gd name="T14" fmla="*/ 8 w 24"/>
                  <a:gd name="T15" fmla="*/ 8 h 32"/>
                  <a:gd name="T16" fmla="*/ 8 w 24"/>
                  <a:gd name="T17" fmla="*/ 8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2"/>
                  <a:gd name="T29" fmla="*/ 24 w 2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2">
                    <a:moveTo>
                      <a:pt x="8" y="8"/>
                    </a:moveTo>
                    <a:lnTo>
                      <a:pt x="8" y="8"/>
                    </a:lnTo>
                    <a:lnTo>
                      <a:pt x="24" y="24"/>
                    </a:lnTo>
                    <a:lnTo>
                      <a:pt x="8" y="32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1" name="Freeform 204"/>
              <p:cNvSpPr>
                <a:spLocks/>
              </p:cNvSpPr>
              <p:nvPr/>
            </p:nvSpPr>
            <p:spPr bwMode="auto">
              <a:xfrm>
                <a:off x="3720" y="672"/>
                <a:ext cx="24" cy="32"/>
              </a:xfrm>
              <a:custGeom>
                <a:avLst/>
                <a:gdLst>
                  <a:gd name="T0" fmla="*/ 16 w 24"/>
                  <a:gd name="T1" fmla="*/ 0 h 32"/>
                  <a:gd name="T2" fmla="*/ 16 w 24"/>
                  <a:gd name="T3" fmla="*/ 0 h 32"/>
                  <a:gd name="T4" fmla="*/ 24 w 24"/>
                  <a:gd name="T5" fmla="*/ 24 h 32"/>
                  <a:gd name="T6" fmla="*/ 8 w 24"/>
                  <a:gd name="T7" fmla="*/ 32 h 32"/>
                  <a:gd name="T8" fmla="*/ 0 w 24"/>
                  <a:gd name="T9" fmla="*/ 8 h 32"/>
                  <a:gd name="T10" fmla="*/ 16 w 24"/>
                  <a:gd name="T11" fmla="*/ 0 h 32"/>
                  <a:gd name="T12" fmla="*/ 16 w 24"/>
                  <a:gd name="T13" fmla="*/ 0 h 32"/>
                  <a:gd name="T14" fmla="*/ 16 w 24"/>
                  <a:gd name="T15" fmla="*/ 0 h 32"/>
                  <a:gd name="T16" fmla="*/ 16 w 24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2"/>
                  <a:gd name="T29" fmla="*/ 24 w 2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2">
                    <a:moveTo>
                      <a:pt x="16" y="0"/>
                    </a:moveTo>
                    <a:lnTo>
                      <a:pt x="16" y="0"/>
                    </a:lnTo>
                    <a:lnTo>
                      <a:pt x="24" y="24"/>
                    </a:lnTo>
                    <a:lnTo>
                      <a:pt x="8" y="32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2" name="Freeform 205"/>
              <p:cNvSpPr>
                <a:spLocks/>
              </p:cNvSpPr>
              <p:nvPr/>
            </p:nvSpPr>
            <p:spPr bwMode="auto">
              <a:xfrm>
                <a:off x="3728" y="696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16 w 16"/>
                  <a:gd name="T3" fmla="*/ 0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16 w 16"/>
                  <a:gd name="T11" fmla="*/ 0 h 8"/>
                  <a:gd name="T12" fmla="*/ 16 w 16"/>
                  <a:gd name="T13" fmla="*/ 0 h 8"/>
                  <a:gd name="T14" fmla="*/ 16 w 16"/>
                  <a:gd name="T15" fmla="*/ 0 h 8"/>
                  <a:gd name="T16" fmla="*/ 16 w 16"/>
                  <a:gd name="T17" fmla="*/ 0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8"/>
                  <a:gd name="T29" fmla="*/ 16 w 16"/>
                  <a:gd name="T30" fmla="*/ 8 h 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8">
                    <a:moveTo>
                      <a:pt x="16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3" name="Freeform 206"/>
              <p:cNvSpPr>
                <a:spLocks/>
              </p:cNvSpPr>
              <p:nvPr/>
            </p:nvSpPr>
            <p:spPr bwMode="auto">
              <a:xfrm>
                <a:off x="3720" y="704"/>
                <a:ext cx="24" cy="8"/>
              </a:xfrm>
              <a:custGeom>
                <a:avLst/>
                <a:gdLst>
                  <a:gd name="T0" fmla="*/ 24 w 24"/>
                  <a:gd name="T1" fmla="*/ 8 h 8"/>
                  <a:gd name="T2" fmla="*/ 24 w 24"/>
                  <a:gd name="T3" fmla="*/ 8 h 8"/>
                  <a:gd name="T4" fmla="*/ 16 w 24"/>
                  <a:gd name="T5" fmla="*/ 8 h 8"/>
                  <a:gd name="T6" fmla="*/ 0 w 24"/>
                  <a:gd name="T7" fmla="*/ 8 h 8"/>
                  <a:gd name="T8" fmla="*/ 8 w 24"/>
                  <a:gd name="T9" fmla="*/ 0 h 8"/>
                  <a:gd name="T10" fmla="*/ 24 w 24"/>
                  <a:gd name="T11" fmla="*/ 0 h 8"/>
                  <a:gd name="T12" fmla="*/ 24 w 24"/>
                  <a:gd name="T13" fmla="*/ 0 h 8"/>
                  <a:gd name="T14" fmla="*/ 24 w 24"/>
                  <a:gd name="T15" fmla="*/ 8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8"/>
                  <a:gd name="T26" fmla="*/ 24 w 24"/>
                  <a:gd name="T27" fmla="*/ 8 h 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8">
                    <a:moveTo>
                      <a:pt x="24" y="8"/>
                    </a:moveTo>
                    <a:lnTo>
                      <a:pt x="24" y="8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4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4" name="Freeform 207"/>
              <p:cNvSpPr>
                <a:spLocks/>
              </p:cNvSpPr>
              <p:nvPr/>
            </p:nvSpPr>
            <p:spPr bwMode="auto">
              <a:xfrm>
                <a:off x="4928" y="640"/>
                <a:ext cx="112" cy="72"/>
              </a:xfrm>
              <a:custGeom>
                <a:avLst/>
                <a:gdLst>
                  <a:gd name="T0" fmla="*/ 0 w 112"/>
                  <a:gd name="T1" fmla="*/ 72 h 72"/>
                  <a:gd name="T2" fmla="*/ 0 w 112"/>
                  <a:gd name="T3" fmla="*/ 48 h 72"/>
                  <a:gd name="T4" fmla="*/ 8 w 112"/>
                  <a:gd name="T5" fmla="*/ 24 h 72"/>
                  <a:gd name="T6" fmla="*/ 24 w 112"/>
                  <a:gd name="T7" fmla="*/ 16 h 72"/>
                  <a:gd name="T8" fmla="*/ 48 w 112"/>
                  <a:gd name="T9" fmla="*/ 0 h 72"/>
                  <a:gd name="T10" fmla="*/ 48 w 112"/>
                  <a:gd name="T11" fmla="*/ 0 h 72"/>
                  <a:gd name="T12" fmla="*/ 64 w 112"/>
                  <a:gd name="T13" fmla="*/ 0 h 72"/>
                  <a:gd name="T14" fmla="*/ 88 w 112"/>
                  <a:gd name="T15" fmla="*/ 8 h 72"/>
                  <a:gd name="T16" fmla="*/ 104 w 112"/>
                  <a:gd name="T17" fmla="*/ 24 h 72"/>
                  <a:gd name="T18" fmla="*/ 112 w 112"/>
                  <a:gd name="T19" fmla="*/ 48 h 72"/>
                  <a:gd name="T20" fmla="*/ 112 w 112"/>
                  <a:gd name="T21" fmla="*/ 48 h 72"/>
                  <a:gd name="T22" fmla="*/ 112 w 112"/>
                  <a:gd name="T23" fmla="*/ 56 h 72"/>
                  <a:gd name="T24" fmla="*/ 112 w 112"/>
                  <a:gd name="T25" fmla="*/ 56 h 72"/>
                  <a:gd name="T26" fmla="*/ 112 w 112"/>
                  <a:gd name="T27" fmla="*/ 56 h 72"/>
                  <a:gd name="T28" fmla="*/ 56 w 112"/>
                  <a:gd name="T29" fmla="*/ 56 h 72"/>
                  <a:gd name="T30" fmla="*/ 56 w 112"/>
                  <a:gd name="T31" fmla="*/ 56 h 72"/>
                  <a:gd name="T32" fmla="*/ 0 w 112"/>
                  <a:gd name="T33" fmla="*/ 72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2"/>
                  <a:gd name="T52" fmla="*/ 0 h 72"/>
                  <a:gd name="T53" fmla="*/ 112 w 112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2" h="72">
                    <a:moveTo>
                      <a:pt x="0" y="72"/>
                    </a:moveTo>
                    <a:lnTo>
                      <a:pt x="0" y="48"/>
                    </a:lnTo>
                    <a:lnTo>
                      <a:pt x="8" y="24"/>
                    </a:lnTo>
                    <a:lnTo>
                      <a:pt x="24" y="16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8" y="8"/>
                    </a:lnTo>
                    <a:lnTo>
                      <a:pt x="104" y="24"/>
                    </a:lnTo>
                    <a:lnTo>
                      <a:pt x="112" y="48"/>
                    </a:lnTo>
                    <a:lnTo>
                      <a:pt x="112" y="56"/>
                    </a:lnTo>
                    <a:lnTo>
                      <a:pt x="56" y="56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5" name="Rectangle 208"/>
              <p:cNvSpPr>
                <a:spLocks noChangeArrowheads="1"/>
              </p:cNvSpPr>
              <p:nvPr/>
            </p:nvSpPr>
            <p:spPr bwMode="auto">
              <a:xfrm>
                <a:off x="4920" y="688"/>
                <a:ext cx="16" cy="24"/>
              </a:xfrm>
              <a:prstGeom prst="rect">
                <a:avLst/>
              </a:pr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6" name="Freeform 209"/>
              <p:cNvSpPr>
                <a:spLocks/>
              </p:cNvSpPr>
              <p:nvPr/>
            </p:nvSpPr>
            <p:spPr bwMode="auto">
              <a:xfrm>
                <a:off x="4920" y="664"/>
                <a:ext cx="24" cy="24"/>
              </a:xfrm>
              <a:custGeom>
                <a:avLst/>
                <a:gdLst>
                  <a:gd name="T0" fmla="*/ 0 w 24"/>
                  <a:gd name="T1" fmla="*/ 24 h 24"/>
                  <a:gd name="T2" fmla="*/ 0 w 24"/>
                  <a:gd name="T3" fmla="*/ 24 h 24"/>
                  <a:gd name="T4" fmla="*/ 8 w 24"/>
                  <a:gd name="T5" fmla="*/ 0 h 24"/>
                  <a:gd name="T6" fmla="*/ 24 w 24"/>
                  <a:gd name="T7" fmla="*/ 8 h 24"/>
                  <a:gd name="T8" fmla="*/ 16 w 24"/>
                  <a:gd name="T9" fmla="*/ 24 h 24"/>
                  <a:gd name="T10" fmla="*/ 0 w 24"/>
                  <a:gd name="T11" fmla="*/ 24 h 24"/>
                  <a:gd name="T12" fmla="*/ 0 w 24"/>
                  <a:gd name="T13" fmla="*/ 24 h 24"/>
                  <a:gd name="T14" fmla="*/ 0 w 24"/>
                  <a:gd name="T15" fmla="*/ 24 h 24"/>
                  <a:gd name="T16" fmla="*/ 0 w 24"/>
                  <a:gd name="T17" fmla="*/ 24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4"/>
                  <a:gd name="T29" fmla="*/ 24 w 2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4">
                    <a:moveTo>
                      <a:pt x="0" y="24"/>
                    </a:moveTo>
                    <a:lnTo>
                      <a:pt x="0" y="24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7" name="Freeform 210"/>
              <p:cNvSpPr>
                <a:spLocks/>
              </p:cNvSpPr>
              <p:nvPr/>
            </p:nvSpPr>
            <p:spPr bwMode="auto">
              <a:xfrm>
                <a:off x="4928" y="648"/>
                <a:ext cx="32" cy="24"/>
              </a:xfrm>
              <a:custGeom>
                <a:avLst/>
                <a:gdLst>
                  <a:gd name="T0" fmla="*/ 0 w 32"/>
                  <a:gd name="T1" fmla="*/ 16 h 24"/>
                  <a:gd name="T2" fmla="*/ 0 w 32"/>
                  <a:gd name="T3" fmla="*/ 16 h 24"/>
                  <a:gd name="T4" fmla="*/ 16 w 32"/>
                  <a:gd name="T5" fmla="*/ 0 h 24"/>
                  <a:gd name="T6" fmla="*/ 32 w 32"/>
                  <a:gd name="T7" fmla="*/ 8 h 24"/>
                  <a:gd name="T8" fmla="*/ 16 w 32"/>
                  <a:gd name="T9" fmla="*/ 24 h 24"/>
                  <a:gd name="T10" fmla="*/ 0 w 32"/>
                  <a:gd name="T11" fmla="*/ 16 h 24"/>
                  <a:gd name="T12" fmla="*/ 0 w 32"/>
                  <a:gd name="T13" fmla="*/ 16 h 24"/>
                  <a:gd name="T14" fmla="*/ 0 w 32"/>
                  <a:gd name="T15" fmla="*/ 16 h 24"/>
                  <a:gd name="T16" fmla="*/ 0 w 32"/>
                  <a:gd name="T17" fmla="*/ 16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4"/>
                  <a:gd name="T29" fmla="*/ 32 w 3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4">
                    <a:moveTo>
                      <a:pt x="0" y="16"/>
                    </a:moveTo>
                    <a:lnTo>
                      <a:pt x="0" y="16"/>
                    </a:lnTo>
                    <a:lnTo>
                      <a:pt x="16" y="0"/>
                    </a:lnTo>
                    <a:lnTo>
                      <a:pt x="32" y="8"/>
                    </a:lnTo>
                    <a:lnTo>
                      <a:pt x="16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8" name="Freeform 211"/>
              <p:cNvSpPr>
                <a:spLocks/>
              </p:cNvSpPr>
              <p:nvPr/>
            </p:nvSpPr>
            <p:spPr bwMode="auto">
              <a:xfrm>
                <a:off x="4944" y="632"/>
                <a:ext cx="32" cy="24"/>
              </a:xfrm>
              <a:custGeom>
                <a:avLst/>
                <a:gdLst>
                  <a:gd name="T0" fmla="*/ 8 w 32"/>
                  <a:gd name="T1" fmla="*/ 16 h 24"/>
                  <a:gd name="T2" fmla="*/ 8 w 32"/>
                  <a:gd name="T3" fmla="*/ 16 h 24"/>
                  <a:gd name="T4" fmla="*/ 24 w 32"/>
                  <a:gd name="T5" fmla="*/ 0 h 24"/>
                  <a:gd name="T6" fmla="*/ 32 w 32"/>
                  <a:gd name="T7" fmla="*/ 16 h 24"/>
                  <a:gd name="T8" fmla="*/ 8 w 32"/>
                  <a:gd name="T9" fmla="*/ 24 h 24"/>
                  <a:gd name="T10" fmla="*/ 0 w 32"/>
                  <a:gd name="T11" fmla="*/ 16 h 24"/>
                  <a:gd name="T12" fmla="*/ 0 w 32"/>
                  <a:gd name="T13" fmla="*/ 16 h 24"/>
                  <a:gd name="T14" fmla="*/ 0 w 32"/>
                  <a:gd name="T15" fmla="*/ 16 h 24"/>
                  <a:gd name="T16" fmla="*/ 8 w 32"/>
                  <a:gd name="T17" fmla="*/ 16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4"/>
                  <a:gd name="T29" fmla="*/ 32 w 3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4">
                    <a:moveTo>
                      <a:pt x="8" y="16"/>
                    </a:moveTo>
                    <a:lnTo>
                      <a:pt x="8" y="16"/>
                    </a:lnTo>
                    <a:lnTo>
                      <a:pt x="24" y="0"/>
                    </a:lnTo>
                    <a:lnTo>
                      <a:pt x="32" y="16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9" name="Freeform 212"/>
              <p:cNvSpPr>
                <a:spLocks/>
              </p:cNvSpPr>
              <p:nvPr/>
            </p:nvSpPr>
            <p:spPr bwMode="auto">
              <a:xfrm>
                <a:off x="4968" y="632"/>
                <a:ext cx="24" cy="16"/>
              </a:xfrm>
              <a:custGeom>
                <a:avLst/>
                <a:gdLst>
                  <a:gd name="T0" fmla="*/ 8 w 24"/>
                  <a:gd name="T1" fmla="*/ 0 h 16"/>
                  <a:gd name="T2" fmla="*/ 8 w 24"/>
                  <a:gd name="T3" fmla="*/ 0 h 16"/>
                  <a:gd name="T4" fmla="*/ 24 w 24"/>
                  <a:gd name="T5" fmla="*/ 0 h 16"/>
                  <a:gd name="T6" fmla="*/ 24 w 24"/>
                  <a:gd name="T7" fmla="*/ 16 h 16"/>
                  <a:gd name="T8" fmla="*/ 8 w 24"/>
                  <a:gd name="T9" fmla="*/ 16 h 16"/>
                  <a:gd name="T10" fmla="*/ 0 w 24"/>
                  <a:gd name="T11" fmla="*/ 0 h 16"/>
                  <a:gd name="T12" fmla="*/ 0 w 24"/>
                  <a:gd name="T13" fmla="*/ 0 h 16"/>
                  <a:gd name="T14" fmla="*/ 0 w 24"/>
                  <a:gd name="T15" fmla="*/ 0 h 16"/>
                  <a:gd name="T16" fmla="*/ 8 w 24"/>
                  <a:gd name="T17" fmla="*/ 0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16"/>
                  <a:gd name="T29" fmla="*/ 24 w 24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16">
                    <a:moveTo>
                      <a:pt x="8" y="0"/>
                    </a:moveTo>
                    <a:lnTo>
                      <a:pt x="8" y="0"/>
                    </a:lnTo>
                    <a:lnTo>
                      <a:pt x="24" y="0"/>
                    </a:lnTo>
                    <a:lnTo>
                      <a:pt x="24" y="16"/>
                    </a:lnTo>
                    <a:lnTo>
                      <a:pt x="8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0" name="Freeform 213"/>
              <p:cNvSpPr>
                <a:spLocks/>
              </p:cNvSpPr>
              <p:nvPr/>
            </p:nvSpPr>
            <p:spPr bwMode="auto">
              <a:xfrm>
                <a:off x="4992" y="632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8 w 24"/>
                  <a:gd name="T3" fmla="*/ 0 h 24"/>
                  <a:gd name="T4" fmla="*/ 24 w 24"/>
                  <a:gd name="T5" fmla="*/ 8 h 24"/>
                  <a:gd name="T6" fmla="*/ 24 w 24"/>
                  <a:gd name="T7" fmla="*/ 24 h 24"/>
                  <a:gd name="T8" fmla="*/ 0 w 24"/>
                  <a:gd name="T9" fmla="*/ 16 h 24"/>
                  <a:gd name="T10" fmla="*/ 0 w 24"/>
                  <a:gd name="T11" fmla="*/ 0 h 24"/>
                  <a:gd name="T12" fmla="*/ 0 w 24"/>
                  <a:gd name="T13" fmla="*/ 0 h 24"/>
                  <a:gd name="T14" fmla="*/ 8 w 24"/>
                  <a:gd name="T15" fmla="*/ 0 h 24"/>
                  <a:gd name="T16" fmla="*/ 8 w 24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4"/>
                  <a:gd name="T29" fmla="*/ 24 w 2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4">
                    <a:moveTo>
                      <a:pt x="8" y="0"/>
                    </a:moveTo>
                    <a:lnTo>
                      <a:pt x="8" y="0"/>
                    </a:lnTo>
                    <a:lnTo>
                      <a:pt x="24" y="8"/>
                    </a:lnTo>
                    <a:lnTo>
                      <a:pt x="24" y="24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1" name="Freeform 214"/>
              <p:cNvSpPr>
                <a:spLocks/>
              </p:cNvSpPr>
              <p:nvPr/>
            </p:nvSpPr>
            <p:spPr bwMode="auto">
              <a:xfrm>
                <a:off x="5008" y="640"/>
                <a:ext cx="32" cy="32"/>
              </a:xfrm>
              <a:custGeom>
                <a:avLst/>
                <a:gdLst>
                  <a:gd name="T0" fmla="*/ 16 w 32"/>
                  <a:gd name="T1" fmla="*/ 8 h 32"/>
                  <a:gd name="T2" fmla="*/ 16 w 32"/>
                  <a:gd name="T3" fmla="*/ 8 h 32"/>
                  <a:gd name="T4" fmla="*/ 32 w 32"/>
                  <a:gd name="T5" fmla="*/ 24 h 32"/>
                  <a:gd name="T6" fmla="*/ 16 w 32"/>
                  <a:gd name="T7" fmla="*/ 32 h 32"/>
                  <a:gd name="T8" fmla="*/ 0 w 32"/>
                  <a:gd name="T9" fmla="*/ 16 h 32"/>
                  <a:gd name="T10" fmla="*/ 8 w 32"/>
                  <a:gd name="T11" fmla="*/ 0 h 32"/>
                  <a:gd name="T12" fmla="*/ 8 w 32"/>
                  <a:gd name="T13" fmla="*/ 0 h 32"/>
                  <a:gd name="T14" fmla="*/ 8 w 32"/>
                  <a:gd name="T15" fmla="*/ 8 h 32"/>
                  <a:gd name="T16" fmla="*/ 16 w 32"/>
                  <a:gd name="T17" fmla="*/ 8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32"/>
                  <a:gd name="T29" fmla="*/ 32 w 32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32">
                    <a:moveTo>
                      <a:pt x="16" y="8"/>
                    </a:moveTo>
                    <a:lnTo>
                      <a:pt x="16" y="8"/>
                    </a:lnTo>
                    <a:lnTo>
                      <a:pt x="32" y="24"/>
                    </a:lnTo>
                    <a:lnTo>
                      <a:pt x="16" y="32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2" name="Freeform 215"/>
              <p:cNvSpPr>
                <a:spLocks/>
              </p:cNvSpPr>
              <p:nvPr/>
            </p:nvSpPr>
            <p:spPr bwMode="auto">
              <a:xfrm>
                <a:off x="5024" y="664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16 w 24"/>
                  <a:gd name="T3" fmla="*/ 0 h 24"/>
                  <a:gd name="T4" fmla="*/ 24 w 24"/>
                  <a:gd name="T5" fmla="*/ 16 h 24"/>
                  <a:gd name="T6" fmla="*/ 8 w 24"/>
                  <a:gd name="T7" fmla="*/ 24 h 24"/>
                  <a:gd name="T8" fmla="*/ 0 w 24"/>
                  <a:gd name="T9" fmla="*/ 8 h 24"/>
                  <a:gd name="T10" fmla="*/ 16 w 24"/>
                  <a:gd name="T11" fmla="*/ 0 h 24"/>
                  <a:gd name="T12" fmla="*/ 16 w 24"/>
                  <a:gd name="T13" fmla="*/ 0 h 24"/>
                  <a:gd name="T14" fmla="*/ 16 w 24"/>
                  <a:gd name="T15" fmla="*/ 0 h 24"/>
                  <a:gd name="T16" fmla="*/ 16 w 24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4"/>
                  <a:gd name="T29" fmla="*/ 24 w 2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4">
                    <a:moveTo>
                      <a:pt x="16" y="0"/>
                    </a:moveTo>
                    <a:lnTo>
                      <a:pt x="16" y="0"/>
                    </a:lnTo>
                    <a:lnTo>
                      <a:pt x="24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3" name="Freeform 216"/>
              <p:cNvSpPr>
                <a:spLocks/>
              </p:cNvSpPr>
              <p:nvPr/>
            </p:nvSpPr>
            <p:spPr bwMode="auto">
              <a:xfrm>
                <a:off x="5032" y="680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16 w 16"/>
                  <a:gd name="T3" fmla="*/ 8 h 16"/>
                  <a:gd name="T4" fmla="*/ 16 w 16"/>
                  <a:gd name="T5" fmla="*/ 8 h 16"/>
                  <a:gd name="T6" fmla="*/ 0 w 16"/>
                  <a:gd name="T7" fmla="*/ 16 h 16"/>
                  <a:gd name="T8" fmla="*/ 0 w 16"/>
                  <a:gd name="T9" fmla="*/ 8 h 16"/>
                  <a:gd name="T10" fmla="*/ 16 w 16"/>
                  <a:gd name="T11" fmla="*/ 0 h 16"/>
                  <a:gd name="T12" fmla="*/ 16 w 16"/>
                  <a:gd name="T13" fmla="*/ 0 h 16"/>
                  <a:gd name="T14" fmla="*/ 16 w 16"/>
                  <a:gd name="T15" fmla="*/ 8 h 16"/>
                  <a:gd name="T16" fmla="*/ 16 w 16"/>
                  <a:gd name="T17" fmla="*/ 8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6"/>
                  <a:gd name="T29" fmla="*/ 16 w 16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6">
                    <a:moveTo>
                      <a:pt x="16" y="8"/>
                    </a:moveTo>
                    <a:lnTo>
                      <a:pt x="16" y="8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4" name="Freeform 217"/>
              <p:cNvSpPr>
                <a:spLocks/>
              </p:cNvSpPr>
              <p:nvPr/>
            </p:nvSpPr>
            <p:spPr bwMode="auto">
              <a:xfrm>
                <a:off x="5032" y="688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16 w 16"/>
                  <a:gd name="T3" fmla="*/ 8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8 h 8"/>
                  <a:gd name="T10" fmla="*/ 16 w 16"/>
                  <a:gd name="T11" fmla="*/ 0 h 8"/>
                  <a:gd name="T12" fmla="*/ 16 w 16"/>
                  <a:gd name="T13" fmla="*/ 0 h 8"/>
                  <a:gd name="T14" fmla="*/ 16 w 16"/>
                  <a:gd name="T15" fmla="*/ 8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"/>
                  <a:gd name="T25" fmla="*/ 0 h 8"/>
                  <a:gd name="T26" fmla="*/ 16 w 16"/>
                  <a:gd name="T27" fmla="*/ 8 h 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" h="8">
                    <a:moveTo>
                      <a:pt x="16" y="8"/>
                    </a:moveTo>
                    <a:lnTo>
                      <a:pt x="16" y="8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5" name="Freeform 218"/>
              <p:cNvSpPr>
                <a:spLocks/>
              </p:cNvSpPr>
              <p:nvPr/>
            </p:nvSpPr>
            <p:spPr bwMode="auto">
              <a:xfrm>
                <a:off x="5040" y="632"/>
                <a:ext cx="112" cy="56"/>
              </a:xfrm>
              <a:custGeom>
                <a:avLst/>
                <a:gdLst>
                  <a:gd name="T0" fmla="*/ 0 w 112"/>
                  <a:gd name="T1" fmla="*/ 56 h 56"/>
                  <a:gd name="T2" fmla="*/ 8 w 112"/>
                  <a:gd name="T3" fmla="*/ 32 h 56"/>
                  <a:gd name="T4" fmla="*/ 16 w 112"/>
                  <a:gd name="T5" fmla="*/ 16 h 56"/>
                  <a:gd name="T6" fmla="*/ 32 w 112"/>
                  <a:gd name="T7" fmla="*/ 0 h 56"/>
                  <a:gd name="T8" fmla="*/ 56 w 112"/>
                  <a:gd name="T9" fmla="*/ 0 h 56"/>
                  <a:gd name="T10" fmla="*/ 56 w 112"/>
                  <a:gd name="T11" fmla="*/ 0 h 56"/>
                  <a:gd name="T12" fmla="*/ 80 w 112"/>
                  <a:gd name="T13" fmla="*/ 0 h 56"/>
                  <a:gd name="T14" fmla="*/ 96 w 112"/>
                  <a:gd name="T15" fmla="*/ 16 h 56"/>
                  <a:gd name="T16" fmla="*/ 112 w 112"/>
                  <a:gd name="T17" fmla="*/ 32 h 56"/>
                  <a:gd name="T18" fmla="*/ 112 w 112"/>
                  <a:gd name="T19" fmla="*/ 56 h 56"/>
                  <a:gd name="T20" fmla="*/ 112 w 112"/>
                  <a:gd name="T21" fmla="*/ 56 h 56"/>
                  <a:gd name="T22" fmla="*/ 56 w 112"/>
                  <a:gd name="T23" fmla="*/ 56 h 56"/>
                  <a:gd name="T24" fmla="*/ 56 w 112"/>
                  <a:gd name="T25" fmla="*/ 56 h 56"/>
                  <a:gd name="T26" fmla="*/ 0 w 112"/>
                  <a:gd name="T27" fmla="*/ 56 h 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2"/>
                  <a:gd name="T43" fmla="*/ 0 h 56"/>
                  <a:gd name="T44" fmla="*/ 112 w 112"/>
                  <a:gd name="T45" fmla="*/ 56 h 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2" h="56">
                    <a:moveTo>
                      <a:pt x="0" y="56"/>
                    </a:moveTo>
                    <a:lnTo>
                      <a:pt x="8" y="32"/>
                    </a:lnTo>
                    <a:lnTo>
                      <a:pt x="16" y="16"/>
                    </a:lnTo>
                    <a:lnTo>
                      <a:pt x="32" y="0"/>
                    </a:lnTo>
                    <a:lnTo>
                      <a:pt x="56" y="0"/>
                    </a:lnTo>
                    <a:lnTo>
                      <a:pt x="80" y="0"/>
                    </a:lnTo>
                    <a:lnTo>
                      <a:pt x="96" y="16"/>
                    </a:lnTo>
                    <a:lnTo>
                      <a:pt x="112" y="32"/>
                    </a:lnTo>
                    <a:lnTo>
                      <a:pt x="112" y="56"/>
                    </a:lnTo>
                    <a:lnTo>
                      <a:pt x="56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6" name="Freeform 219"/>
              <p:cNvSpPr>
                <a:spLocks/>
              </p:cNvSpPr>
              <p:nvPr/>
            </p:nvSpPr>
            <p:spPr bwMode="auto">
              <a:xfrm>
                <a:off x="5032" y="664"/>
                <a:ext cx="24" cy="24"/>
              </a:xfrm>
              <a:custGeom>
                <a:avLst/>
                <a:gdLst>
                  <a:gd name="T0" fmla="*/ 16 w 24"/>
                  <a:gd name="T1" fmla="*/ 24 h 24"/>
                  <a:gd name="T2" fmla="*/ 0 w 24"/>
                  <a:gd name="T3" fmla="*/ 24 h 24"/>
                  <a:gd name="T4" fmla="*/ 8 w 24"/>
                  <a:gd name="T5" fmla="*/ 0 h 24"/>
                  <a:gd name="T6" fmla="*/ 24 w 24"/>
                  <a:gd name="T7" fmla="*/ 0 h 24"/>
                  <a:gd name="T8" fmla="*/ 16 w 24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24"/>
                  <a:gd name="T17" fmla="*/ 24 w 24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24">
                    <a:moveTo>
                      <a:pt x="16" y="24"/>
                    </a:moveTo>
                    <a:lnTo>
                      <a:pt x="0" y="24"/>
                    </a:lnTo>
                    <a:lnTo>
                      <a:pt x="8" y="0"/>
                    </a:lnTo>
                    <a:lnTo>
                      <a:pt x="24" y="0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7" name="Freeform 220"/>
              <p:cNvSpPr>
                <a:spLocks/>
              </p:cNvSpPr>
              <p:nvPr/>
            </p:nvSpPr>
            <p:spPr bwMode="auto">
              <a:xfrm>
                <a:off x="5040" y="640"/>
                <a:ext cx="24" cy="32"/>
              </a:xfrm>
              <a:custGeom>
                <a:avLst/>
                <a:gdLst>
                  <a:gd name="T0" fmla="*/ 0 w 24"/>
                  <a:gd name="T1" fmla="*/ 16 h 32"/>
                  <a:gd name="T2" fmla="*/ 0 w 24"/>
                  <a:gd name="T3" fmla="*/ 16 h 32"/>
                  <a:gd name="T4" fmla="*/ 8 w 24"/>
                  <a:gd name="T5" fmla="*/ 0 h 32"/>
                  <a:gd name="T6" fmla="*/ 24 w 24"/>
                  <a:gd name="T7" fmla="*/ 8 h 32"/>
                  <a:gd name="T8" fmla="*/ 16 w 24"/>
                  <a:gd name="T9" fmla="*/ 32 h 32"/>
                  <a:gd name="T10" fmla="*/ 0 w 24"/>
                  <a:gd name="T11" fmla="*/ 24 h 32"/>
                  <a:gd name="T12" fmla="*/ 0 w 24"/>
                  <a:gd name="T13" fmla="*/ 24 h 32"/>
                  <a:gd name="T14" fmla="*/ 0 w 24"/>
                  <a:gd name="T15" fmla="*/ 24 h 32"/>
                  <a:gd name="T16" fmla="*/ 0 w 24"/>
                  <a:gd name="T17" fmla="*/ 16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2"/>
                  <a:gd name="T29" fmla="*/ 24 w 2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2">
                    <a:moveTo>
                      <a:pt x="0" y="16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32"/>
                    </a:lnTo>
                    <a:lnTo>
                      <a:pt x="0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8" name="Freeform 221"/>
              <p:cNvSpPr>
                <a:spLocks/>
              </p:cNvSpPr>
              <p:nvPr/>
            </p:nvSpPr>
            <p:spPr bwMode="auto">
              <a:xfrm>
                <a:off x="5048" y="624"/>
                <a:ext cx="32" cy="32"/>
              </a:xfrm>
              <a:custGeom>
                <a:avLst/>
                <a:gdLst>
                  <a:gd name="T0" fmla="*/ 8 w 32"/>
                  <a:gd name="T1" fmla="*/ 16 h 32"/>
                  <a:gd name="T2" fmla="*/ 8 w 32"/>
                  <a:gd name="T3" fmla="*/ 16 h 32"/>
                  <a:gd name="T4" fmla="*/ 24 w 32"/>
                  <a:gd name="T5" fmla="*/ 0 h 32"/>
                  <a:gd name="T6" fmla="*/ 32 w 32"/>
                  <a:gd name="T7" fmla="*/ 16 h 32"/>
                  <a:gd name="T8" fmla="*/ 16 w 32"/>
                  <a:gd name="T9" fmla="*/ 32 h 32"/>
                  <a:gd name="T10" fmla="*/ 0 w 32"/>
                  <a:gd name="T11" fmla="*/ 16 h 32"/>
                  <a:gd name="T12" fmla="*/ 0 w 32"/>
                  <a:gd name="T13" fmla="*/ 16 h 32"/>
                  <a:gd name="T14" fmla="*/ 8 w 32"/>
                  <a:gd name="T15" fmla="*/ 16 h 32"/>
                  <a:gd name="T16" fmla="*/ 8 w 32"/>
                  <a:gd name="T17" fmla="*/ 16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32"/>
                  <a:gd name="T29" fmla="*/ 32 w 32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32">
                    <a:moveTo>
                      <a:pt x="8" y="16"/>
                    </a:moveTo>
                    <a:lnTo>
                      <a:pt x="8" y="16"/>
                    </a:lnTo>
                    <a:lnTo>
                      <a:pt x="24" y="0"/>
                    </a:lnTo>
                    <a:lnTo>
                      <a:pt x="32" y="16"/>
                    </a:lnTo>
                    <a:lnTo>
                      <a:pt x="16" y="32"/>
                    </a:lnTo>
                    <a:lnTo>
                      <a:pt x="0" y="16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9" name="Freeform 222"/>
              <p:cNvSpPr>
                <a:spLocks/>
              </p:cNvSpPr>
              <p:nvPr/>
            </p:nvSpPr>
            <p:spPr bwMode="auto">
              <a:xfrm>
                <a:off x="5072" y="624"/>
                <a:ext cx="24" cy="16"/>
              </a:xfrm>
              <a:custGeom>
                <a:avLst/>
                <a:gdLst>
                  <a:gd name="T0" fmla="*/ 0 w 24"/>
                  <a:gd name="T1" fmla="*/ 0 h 16"/>
                  <a:gd name="T2" fmla="*/ 0 w 24"/>
                  <a:gd name="T3" fmla="*/ 0 h 16"/>
                  <a:gd name="T4" fmla="*/ 24 w 24"/>
                  <a:gd name="T5" fmla="*/ 0 h 16"/>
                  <a:gd name="T6" fmla="*/ 24 w 24"/>
                  <a:gd name="T7" fmla="*/ 16 h 16"/>
                  <a:gd name="T8" fmla="*/ 8 w 24"/>
                  <a:gd name="T9" fmla="*/ 16 h 16"/>
                  <a:gd name="T10" fmla="*/ 0 w 24"/>
                  <a:gd name="T11" fmla="*/ 0 h 16"/>
                  <a:gd name="T12" fmla="*/ 0 w 24"/>
                  <a:gd name="T13" fmla="*/ 0 h 16"/>
                  <a:gd name="T14" fmla="*/ 0 w 24"/>
                  <a:gd name="T15" fmla="*/ 0 h 16"/>
                  <a:gd name="T16" fmla="*/ 0 w 24"/>
                  <a:gd name="T17" fmla="*/ 0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16"/>
                  <a:gd name="T29" fmla="*/ 24 w 24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16">
                    <a:moveTo>
                      <a:pt x="0" y="0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24" y="16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0" name="Freeform 223"/>
              <p:cNvSpPr>
                <a:spLocks/>
              </p:cNvSpPr>
              <p:nvPr/>
            </p:nvSpPr>
            <p:spPr bwMode="auto">
              <a:xfrm>
                <a:off x="5096" y="624"/>
                <a:ext cx="24" cy="16"/>
              </a:xfrm>
              <a:custGeom>
                <a:avLst/>
                <a:gdLst>
                  <a:gd name="T0" fmla="*/ 0 w 24"/>
                  <a:gd name="T1" fmla="*/ 0 h 16"/>
                  <a:gd name="T2" fmla="*/ 0 w 24"/>
                  <a:gd name="T3" fmla="*/ 0 h 16"/>
                  <a:gd name="T4" fmla="*/ 24 w 24"/>
                  <a:gd name="T5" fmla="*/ 0 h 16"/>
                  <a:gd name="T6" fmla="*/ 24 w 24"/>
                  <a:gd name="T7" fmla="*/ 16 h 16"/>
                  <a:gd name="T8" fmla="*/ 0 w 24"/>
                  <a:gd name="T9" fmla="*/ 16 h 16"/>
                  <a:gd name="T10" fmla="*/ 0 w 24"/>
                  <a:gd name="T11" fmla="*/ 0 h 16"/>
                  <a:gd name="T12" fmla="*/ 0 w 24"/>
                  <a:gd name="T13" fmla="*/ 0 h 16"/>
                  <a:gd name="T14" fmla="*/ 0 w 24"/>
                  <a:gd name="T15" fmla="*/ 0 h 16"/>
                  <a:gd name="T16" fmla="*/ 0 w 24"/>
                  <a:gd name="T17" fmla="*/ 0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16"/>
                  <a:gd name="T29" fmla="*/ 24 w 24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16">
                    <a:moveTo>
                      <a:pt x="0" y="0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24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1" name="Freeform 224"/>
              <p:cNvSpPr>
                <a:spLocks/>
              </p:cNvSpPr>
              <p:nvPr/>
            </p:nvSpPr>
            <p:spPr bwMode="auto">
              <a:xfrm>
                <a:off x="5112" y="624"/>
                <a:ext cx="32" cy="32"/>
              </a:xfrm>
              <a:custGeom>
                <a:avLst/>
                <a:gdLst>
                  <a:gd name="T0" fmla="*/ 16 w 32"/>
                  <a:gd name="T1" fmla="*/ 0 h 32"/>
                  <a:gd name="T2" fmla="*/ 16 w 32"/>
                  <a:gd name="T3" fmla="*/ 0 h 32"/>
                  <a:gd name="T4" fmla="*/ 32 w 32"/>
                  <a:gd name="T5" fmla="*/ 16 h 32"/>
                  <a:gd name="T6" fmla="*/ 24 w 32"/>
                  <a:gd name="T7" fmla="*/ 32 h 32"/>
                  <a:gd name="T8" fmla="*/ 0 w 32"/>
                  <a:gd name="T9" fmla="*/ 16 h 32"/>
                  <a:gd name="T10" fmla="*/ 8 w 32"/>
                  <a:gd name="T11" fmla="*/ 0 h 32"/>
                  <a:gd name="T12" fmla="*/ 8 w 32"/>
                  <a:gd name="T13" fmla="*/ 0 h 32"/>
                  <a:gd name="T14" fmla="*/ 8 w 32"/>
                  <a:gd name="T15" fmla="*/ 0 h 32"/>
                  <a:gd name="T16" fmla="*/ 16 w 32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32"/>
                  <a:gd name="T29" fmla="*/ 32 w 32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32">
                    <a:moveTo>
                      <a:pt x="16" y="0"/>
                    </a:moveTo>
                    <a:lnTo>
                      <a:pt x="16" y="0"/>
                    </a:lnTo>
                    <a:lnTo>
                      <a:pt x="32" y="16"/>
                    </a:lnTo>
                    <a:lnTo>
                      <a:pt x="24" y="32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2" name="Freeform 225"/>
              <p:cNvSpPr>
                <a:spLocks/>
              </p:cNvSpPr>
              <p:nvPr/>
            </p:nvSpPr>
            <p:spPr bwMode="auto">
              <a:xfrm>
                <a:off x="5128" y="640"/>
                <a:ext cx="32" cy="32"/>
              </a:xfrm>
              <a:custGeom>
                <a:avLst/>
                <a:gdLst>
                  <a:gd name="T0" fmla="*/ 16 w 32"/>
                  <a:gd name="T1" fmla="*/ 0 h 32"/>
                  <a:gd name="T2" fmla="*/ 16 w 32"/>
                  <a:gd name="T3" fmla="*/ 0 h 32"/>
                  <a:gd name="T4" fmla="*/ 32 w 32"/>
                  <a:gd name="T5" fmla="*/ 16 h 32"/>
                  <a:gd name="T6" fmla="*/ 16 w 32"/>
                  <a:gd name="T7" fmla="*/ 32 h 32"/>
                  <a:gd name="T8" fmla="*/ 0 w 32"/>
                  <a:gd name="T9" fmla="*/ 8 h 32"/>
                  <a:gd name="T10" fmla="*/ 16 w 32"/>
                  <a:gd name="T11" fmla="*/ 0 h 32"/>
                  <a:gd name="T12" fmla="*/ 16 w 32"/>
                  <a:gd name="T13" fmla="*/ 0 h 32"/>
                  <a:gd name="T14" fmla="*/ 16 w 32"/>
                  <a:gd name="T15" fmla="*/ 0 h 32"/>
                  <a:gd name="T16" fmla="*/ 16 w 32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32"/>
                  <a:gd name="T29" fmla="*/ 32 w 32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32">
                    <a:moveTo>
                      <a:pt x="16" y="0"/>
                    </a:moveTo>
                    <a:lnTo>
                      <a:pt x="16" y="0"/>
                    </a:lnTo>
                    <a:lnTo>
                      <a:pt x="32" y="16"/>
                    </a:lnTo>
                    <a:lnTo>
                      <a:pt x="16" y="32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3" name="Freeform 226"/>
              <p:cNvSpPr>
                <a:spLocks/>
              </p:cNvSpPr>
              <p:nvPr/>
            </p:nvSpPr>
            <p:spPr bwMode="auto">
              <a:xfrm>
                <a:off x="5144" y="656"/>
                <a:ext cx="16" cy="32"/>
              </a:xfrm>
              <a:custGeom>
                <a:avLst/>
                <a:gdLst>
                  <a:gd name="T0" fmla="*/ 16 w 16"/>
                  <a:gd name="T1" fmla="*/ 8 h 32"/>
                  <a:gd name="T2" fmla="*/ 16 w 16"/>
                  <a:gd name="T3" fmla="*/ 8 h 32"/>
                  <a:gd name="T4" fmla="*/ 16 w 16"/>
                  <a:gd name="T5" fmla="*/ 32 h 32"/>
                  <a:gd name="T6" fmla="*/ 0 w 16"/>
                  <a:gd name="T7" fmla="*/ 32 h 32"/>
                  <a:gd name="T8" fmla="*/ 0 w 16"/>
                  <a:gd name="T9" fmla="*/ 8 h 32"/>
                  <a:gd name="T10" fmla="*/ 16 w 16"/>
                  <a:gd name="T11" fmla="*/ 0 h 32"/>
                  <a:gd name="T12" fmla="*/ 16 w 16"/>
                  <a:gd name="T13" fmla="*/ 0 h 32"/>
                  <a:gd name="T14" fmla="*/ 16 w 16"/>
                  <a:gd name="T15" fmla="*/ 8 h 32"/>
                  <a:gd name="T16" fmla="*/ 16 w 16"/>
                  <a:gd name="T17" fmla="*/ 8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32"/>
                  <a:gd name="T29" fmla="*/ 16 w 16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32">
                    <a:moveTo>
                      <a:pt x="16" y="8"/>
                    </a:moveTo>
                    <a:lnTo>
                      <a:pt x="16" y="8"/>
                    </a:lnTo>
                    <a:lnTo>
                      <a:pt x="16" y="32"/>
                    </a:lnTo>
                    <a:lnTo>
                      <a:pt x="0" y="32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4" name="Freeform 227"/>
              <p:cNvSpPr>
                <a:spLocks/>
              </p:cNvSpPr>
              <p:nvPr/>
            </p:nvSpPr>
            <p:spPr bwMode="auto">
              <a:xfrm>
                <a:off x="5152" y="640"/>
                <a:ext cx="120" cy="72"/>
              </a:xfrm>
              <a:custGeom>
                <a:avLst/>
                <a:gdLst>
                  <a:gd name="T0" fmla="*/ 0 w 120"/>
                  <a:gd name="T1" fmla="*/ 56 h 72"/>
                  <a:gd name="T2" fmla="*/ 8 w 120"/>
                  <a:gd name="T3" fmla="*/ 40 h 72"/>
                  <a:gd name="T4" fmla="*/ 16 w 120"/>
                  <a:gd name="T5" fmla="*/ 16 h 72"/>
                  <a:gd name="T6" fmla="*/ 40 w 120"/>
                  <a:gd name="T7" fmla="*/ 8 h 72"/>
                  <a:gd name="T8" fmla="*/ 56 w 120"/>
                  <a:gd name="T9" fmla="*/ 0 h 72"/>
                  <a:gd name="T10" fmla="*/ 56 w 120"/>
                  <a:gd name="T11" fmla="*/ 0 h 72"/>
                  <a:gd name="T12" fmla="*/ 80 w 120"/>
                  <a:gd name="T13" fmla="*/ 8 h 72"/>
                  <a:gd name="T14" fmla="*/ 96 w 120"/>
                  <a:gd name="T15" fmla="*/ 16 h 72"/>
                  <a:gd name="T16" fmla="*/ 112 w 120"/>
                  <a:gd name="T17" fmla="*/ 40 h 72"/>
                  <a:gd name="T18" fmla="*/ 120 w 120"/>
                  <a:gd name="T19" fmla="*/ 56 h 72"/>
                  <a:gd name="T20" fmla="*/ 120 w 120"/>
                  <a:gd name="T21" fmla="*/ 56 h 72"/>
                  <a:gd name="T22" fmla="*/ 112 w 120"/>
                  <a:gd name="T23" fmla="*/ 64 h 72"/>
                  <a:gd name="T24" fmla="*/ 112 w 120"/>
                  <a:gd name="T25" fmla="*/ 72 h 72"/>
                  <a:gd name="T26" fmla="*/ 112 w 120"/>
                  <a:gd name="T27" fmla="*/ 72 h 72"/>
                  <a:gd name="T28" fmla="*/ 56 w 120"/>
                  <a:gd name="T29" fmla="*/ 56 h 72"/>
                  <a:gd name="T30" fmla="*/ 56 w 120"/>
                  <a:gd name="T31" fmla="*/ 56 h 72"/>
                  <a:gd name="T32" fmla="*/ 0 w 120"/>
                  <a:gd name="T33" fmla="*/ 56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0"/>
                  <a:gd name="T52" fmla="*/ 0 h 72"/>
                  <a:gd name="T53" fmla="*/ 120 w 120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0" h="72">
                    <a:moveTo>
                      <a:pt x="0" y="56"/>
                    </a:moveTo>
                    <a:lnTo>
                      <a:pt x="8" y="40"/>
                    </a:lnTo>
                    <a:lnTo>
                      <a:pt x="16" y="16"/>
                    </a:lnTo>
                    <a:lnTo>
                      <a:pt x="40" y="8"/>
                    </a:lnTo>
                    <a:lnTo>
                      <a:pt x="56" y="0"/>
                    </a:lnTo>
                    <a:lnTo>
                      <a:pt x="80" y="8"/>
                    </a:lnTo>
                    <a:lnTo>
                      <a:pt x="96" y="16"/>
                    </a:lnTo>
                    <a:lnTo>
                      <a:pt x="112" y="40"/>
                    </a:lnTo>
                    <a:lnTo>
                      <a:pt x="120" y="56"/>
                    </a:lnTo>
                    <a:lnTo>
                      <a:pt x="112" y="64"/>
                    </a:lnTo>
                    <a:lnTo>
                      <a:pt x="112" y="72"/>
                    </a:lnTo>
                    <a:lnTo>
                      <a:pt x="56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5" name="Freeform 228"/>
              <p:cNvSpPr>
                <a:spLocks/>
              </p:cNvSpPr>
              <p:nvPr/>
            </p:nvSpPr>
            <p:spPr bwMode="auto">
              <a:xfrm>
                <a:off x="5144" y="672"/>
                <a:ext cx="24" cy="32"/>
              </a:xfrm>
              <a:custGeom>
                <a:avLst/>
                <a:gdLst>
                  <a:gd name="T0" fmla="*/ 16 w 24"/>
                  <a:gd name="T1" fmla="*/ 32 h 32"/>
                  <a:gd name="T2" fmla="*/ 0 w 24"/>
                  <a:gd name="T3" fmla="*/ 24 h 32"/>
                  <a:gd name="T4" fmla="*/ 8 w 24"/>
                  <a:gd name="T5" fmla="*/ 0 h 32"/>
                  <a:gd name="T6" fmla="*/ 24 w 24"/>
                  <a:gd name="T7" fmla="*/ 8 h 32"/>
                  <a:gd name="T8" fmla="*/ 16 w 24"/>
                  <a:gd name="T9" fmla="*/ 32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32"/>
                  <a:gd name="T17" fmla="*/ 24 w 24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32">
                    <a:moveTo>
                      <a:pt x="16" y="32"/>
                    </a:moveTo>
                    <a:lnTo>
                      <a:pt x="0" y="24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6" name="Freeform 229"/>
              <p:cNvSpPr>
                <a:spLocks/>
              </p:cNvSpPr>
              <p:nvPr/>
            </p:nvSpPr>
            <p:spPr bwMode="auto">
              <a:xfrm>
                <a:off x="5152" y="656"/>
                <a:ext cx="24" cy="24"/>
              </a:xfrm>
              <a:custGeom>
                <a:avLst/>
                <a:gdLst>
                  <a:gd name="T0" fmla="*/ 0 w 24"/>
                  <a:gd name="T1" fmla="*/ 16 h 24"/>
                  <a:gd name="T2" fmla="*/ 0 w 24"/>
                  <a:gd name="T3" fmla="*/ 16 h 24"/>
                  <a:gd name="T4" fmla="*/ 16 w 24"/>
                  <a:gd name="T5" fmla="*/ 0 h 24"/>
                  <a:gd name="T6" fmla="*/ 24 w 24"/>
                  <a:gd name="T7" fmla="*/ 8 h 24"/>
                  <a:gd name="T8" fmla="*/ 16 w 24"/>
                  <a:gd name="T9" fmla="*/ 24 h 24"/>
                  <a:gd name="T10" fmla="*/ 0 w 24"/>
                  <a:gd name="T11" fmla="*/ 16 h 24"/>
                  <a:gd name="T12" fmla="*/ 0 w 24"/>
                  <a:gd name="T13" fmla="*/ 16 h 24"/>
                  <a:gd name="T14" fmla="*/ 0 w 24"/>
                  <a:gd name="T15" fmla="*/ 16 h 24"/>
                  <a:gd name="T16" fmla="*/ 0 w 24"/>
                  <a:gd name="T17" fmla="*/ 16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4"/>
                  <a:gd name="T29" fmla="*/ 24 w 2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4">
                    <a:moveTo>
                      <a:pt x="0" y="16"/>
                    </a:moveTo>
                    <a:lnTo>
                      <a:pt x="0" y="16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16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7" name="Freeform 230"/>
              <p:cNvSpPr>
                <a:spLocks/>
              </p:cNvSpPr>
              <p:nvPr/>
            </p:nvSpPr>
            <p:spPr bwMode="auto">
              <a:xfrm>
                <a:off x="5168" y="640"/>
                <a:ext cx="24" cy="24"/>
              </a:xfrm>
              <a:custGeom>
                <a:avLst/>
                <a:gdLst>
                  <a:gd name="T0" fmla="*/ 0 w 24"/>
                  <a:gd name="T1" fmla="*/ 8 h 24"/>
                  <a:gd name="T2" fmla="*/ 0 w 24"/>
                  <a:gd name="T3" fmla="*/ 8 h 24"/>
                  <a:gd name="T4" fmla="*/ 16 w 24"/>
                  <a:gd name="T5" fmla="*/ 0 h 24"/>
                  <a:gd name="T6" fmla="*/ 24 w 24"/>
                  <a:gd name="T7" fmla="*/ 16 h 24"/>
                  <a:gd name="T8" fmla="*/ 8 w 24"/>
                  <a:gd name="T9" fmla="*/ 24 h 24"/>
                  <a:gd name="T10" fmla="*/ 0 w 24"/>
                  <a:gd name="T11" fmla="*/ 16 h 24"/>
                  <a:gd name="T12" fmla="*/ 0 w 24"/>
                  <a:gd name="T13" fmla="*/ 16 h 24"/>
                  <a:gd name="T14" fmla="*/ 0 w 24"/>
                  <a:gd name="T15" fmla="*/ 16 h 24"/>
                  <a:gd name="T16" fmla="*/ 0 w 24"/>
                  <a:gd name="T17" fmla="*/ 8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4"/>
                  <a:gd name="T29" fmla="*/ 24 w 2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4">
                    <a:moveTo>
                      <a:pt x="0" y="8"/>
                    </a:moveTo>
                    <a:lnTo>
                      <a:pt x="0" y="8"/>
                    </a:lnTo>
                    <a:lnTo>
                      <a:pt x="16" y="0"/>
                    </a:lnTo>
                    <a:lnTo>
                      <a:pt x="24" y="16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8" name="Freeform 231"/>
              <p:cNvSpPr>
                <a:spLocks/>
              </p:cNvSpPr>
              <p:nvPr/>
            </p:nvSpPr>
            <p:spPr bwMode="auto">
              <a:xfrm>
                <a:off x="5184" y="632"/>
                <a:ext cx="32" cy="24"/>
              </a:xfrm>
              <a:custGeom>
                <a:avLst/>
                <a:gdLst>
                  <a:gd name="T0" fmla="*/ 0 w 32"/>
                  <a:gd name="T1" fmla="*/ 8 h 24"/>
                  <a:gd name="T2" fmla="*/ 0 w 32"/>
                  <a:gd name="T3" fmla="*/ 8 h 24"/>
                  <a:gd name="T4" fmla="*/ 24 w 32"/>
                  <a:gd name="T5" fmla="*/ 0 h 24"/>
                  <a:gd name="T6" fmla="*/ 32 w 32"/>
                  <a:gd name="T7" fmla="*/ 16 h 24"/>
                  <a:gd name="T8" fmla="*/ 8 w 32"/>
                  <a:gd name="T9" fmla="*/ 24 h 24"/>
                  <a:gd name="T10" fmla="*/ 0 w 32"/>
                  <a:gd name="T11" fmla="*/ 8 h 24"/>
                  <a:gd name="T12" fmla="*/ 0 w 32"/>
                  <a:gd name="T13" fmla="*/ 8 h 24"/>
                  <a:gd name="T14" fmla="*/ 0 w 32"/>
                  <a:gd name="T15" fmla="*/ 8 h 24"/>
                  <a:gd name="T16" fmla="*/ 0 w 32"/>
                  <a:gd name="T17" fmla="*/ 8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4"/>
                  <a:gd name="T29" fmla="*/ 32 w 3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4">
                    <a:moveTo>
                      <a:pt x="0" y="8"/>
                    </a:moveTo>
                    <a:lnTo>
                      <a:pt x="0" y="8"/>
                    </a:lnTo>
                    <a:lnTo>
                      <a:pt x="24" y="0"/>
                    </a:lnTo>
                    <a:lnTo>
                      <a:pt x="32" y="16"/>
                    </a:lnTo>
                    <a:lnTo>
                      <a:pt x="8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9" name="Freeform 232"/>
              <p:cNvSpPr>
                <a:spLocks/>
              </p:cNvSpPr>
              <p:nvPr/>
            </p:nvSpPr>
            <p:spPr bwMode="auto">
              <a:xfrm>
                <a:off x="5208" y="632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8 w 24"/>
                  <a:gd name="T3" fmla="*/ 0 h 24"/>
                  <a:gd name="T4" fmla="*/ 24 w 24"/>
                  <a:gd name="T5" fmla="*/ 8 h 24"/>
                  <a:gd name="T6" fmla="*/ 24 w 24"/>
                  <a:gd name="T7" fmla="*/ 24 h 24"/>
                  <a:gd name="T8" fmla="*/ 0 w 24"/>
                  <a:gd name="T9" fmla="*/ 16 h 24"/>
                  <a:gd name="T10" fmla="*/ 0 w 24"/>
                  <a:gd name="T11" fmla="*/ 0 h 24"/>
                  <a:gd name="T12" fmla="*/ 0 w 24"/>
                  <a:gd name="T13" fmla="*/ 0 h 24"/>
                  <a:gd name="T14" fmla="*/ 0 w 24"/>
                  <a:gd name="T15" fmla="*/ 0 h 24"/>
                  <a:gd name="T16" fmla="*/ 8 w 24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4"/>
                  <a:gd name="T29" fmla="*/ 24 w 2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4">
                    <a:moveTo>
                      <a:pt x="8" y="0"/>
                    </a:moveTo>
                    <a:lnTo>
                      <a:pt x="8" y="0"/>
                    </a:lnTo>
                    <a:lnTo>
                      <a:pt x="24" y="8"/>
                    </a:lnTo>
                    <a:lnTo>
                      <a:pt x="24" y="24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0" name="Freeform 233"/>
              <p:cNvSpPr>
                <a:spLocks/>
              </p:cNvSpPr>
              <p:nvPr/>
            </p:nvSpPr>
            <p:spPr bwMode="auto">
              <a:xfrm>
                <a:off x="5232" y="640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8 w 24"/>
                  <a:gd name="T3" fmla="*/ 0 h 24"/>
                  <a:gd name="T4" fmla="*/ 24 w 24"/>
                  <a:gd name="T5" fmla="*/ 8 h 24"/>
                  <a:gd name="T6" fmla="*/ 16 w 24"/>
                  <a:gd name="T7" fmla="*/ 24 h 24"/>
                  <a:gd name="T8" fmla="*/ 0 w 24"/>
                  <a:gd name="T9" fmla="*/ 16 h 24"/>
                  <a:gd name="T10" fmla="*/ 0 w 24"/>
                  <a:gd name="T11" fmla="*/ 0 h 24"/>
                  <a:gd name="T12" fmla="*/ 0 w 24"/>
                  <a:gd name="T13" fmla="*/ 0 h 24"/>
                  <a:gd name="T14" fmla="*/ 8 w 24"/>
                  <a:gd name="T15" fmla="*/ 0 h 24"/>
                  <a:gd name="T16" fmla="*/ 8 w 24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4"/>
                  <a:gd name="T29" fmla="*/ 24 w 2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4">
                    <a:moveTo>
                      <a:pt x="8" y="0"/>
                    </a:moveTo>
                    <a:lnTo>
                      <a:pt x="8" y="0"/>
                    </a:lnTo>
                    <a:lnTo>
                      <a:pt x="24" y="8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1" name="Freeform 234"/>
              <p:cNvSpPr>
                <a:spLocks/>
              </p:cNvSpPr>
              <p:nvPr/>
            </p:nvSpPr>
            <p:spPr bwMode="auto">
              <a:xfrm>
                <a:off x="5248" y="648"/>
                <a:ext cx="24" cy="32"/>
              </a:xfrm>
              <a:custGeom>
                <a:avLst/>
                <a:gdLst>
                  <a:gd name="T0" fmla="*/ 8 w 24"/>
                  <a:gd name="T1" fmla="*/ 8 h 32"/>
                  <a:gd name="T2" fmla="*/ 8 w 24"/>
                  <a:gd name="T3" fmla="*/ 8 h 32"/>
                  <a:gd name="T4" fmla="*/ 24 w 24"/>
                  <a:gd name="T5" fmla="*/ 24 h 32"/>
                  <a:gd name="T6" fmla="*/ 8 w 24"/>
                  <a:gd name="T7" fmla="*/ 32 h 32"/>
                  <a:gd name="T8" fmla="*/ 0 w 24"/>
                  <a:gd name="T9" fmla="*/ 16 h 32"/>
                  <a:gd name="T10" fmla="*/ 8 w 24"/>
                  <a:gd name="T11" fmla="*/ 0 h 32"/>
                  <a:gd name="T12" fmla="*/ 8 w 24"/>
                  <a:gd name="T13" fmla="*/ 0 h 32"/>
                  <a:gd name="T14" fmla="*/ 8 w 24"/>
                  <a:gd name="T15" fmla="*/ 8 h 32"/>
                  <a:gd name="T16" fmla="*/ 8 w 24"/>
                  <a:gd name="T17" fmla="*/ 8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2"/>
                  <a:gd name="T29" fmla="*/ 24 w 2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2">
                    <a:moveTo>
                      <a:pt x="8" y="8"/>
                    </a:moveTo>
                    <a:lnTo>
                      <a:pt x="8" y="8"/>
                    </a:lnTo>
                    <a:lnTo>
                      <a:pt x="24" y="24"/>
                    </a:lnTo>
                    <a:lnTo>
                      <a:pt x="8" y="32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2" name="Freeform 235"/>
              <p:cNvSpPr>
                <a:spLocks/>
              </p:cNvSpPr>
              <p:nvPr/>
            </p:nvSpPr>
            <p:spPr bwMode="auto">
              <a:xfrm>
                <a:off x="5256" y="672"/>
                <a:ext cx="24" cy="32"/>
              </a:xfrm>
              <a:custGeom>
                <a:avLst/>
                <a:gdLst>
                  <a:gd name="T0" fmla="*/ 16 w 24"/>
                  <a:gd name="T1" fmla="*/ 0 h 32"/>
                  <a:gd name="T2" fmla="*/ 16 w 24"/>
                  <a:gd name="T3" fmla="*/ 0 h 32"/>
                  <a:gd name="T4" fmla="*/ 24 w 24"/>
                  <a:gd name="T5" fmla="*/ 24 h 32"/>
                  <a:gd name="T6" fmla="*/ 8 w 24"/>
                  <a:gd name="T7" fmla="*/ 32 h 32"/>
                  <a:gd name="T8" fmla="*/ 0 w 24"/>
                  <a:gd name="T9" fmla="*/ 8 h 32"/>
                  <a:gd name="T10" fmla="*/ 16 w 24"/>
                  <a:gd name="T11" fmla="*/ 0 h 32"/>
                  <a:gd name="T12" fmla="*/ 16 w 24"/>
                  <a:gd name="T13" fmla="*/ 0 h 32"/>
                  <a:gd name="T14" fmla="*/ 16 w 24"/>
                  <a:gd name="T15" fmla="*/ 0 h 32"/>
                  <a:gd name="T16" fmla="*/ 16 w 24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2"/>
                  <a:gd name="T29" fmla="*/ 24 w 24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2">
                    <a:moveTo>
                      <a:pt x="16" y="0"/>
                    </a:moveTo>
                    <a:lnTo>
                      <a:pt x="16" y="0"/>
                    </a:lnTo>
                    <a:lnTo>
                      <a:pt x="24" y="24"/>
                    </a:lnTo>
                    <a:lnTo>
                      <a:pt x="8" y="32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3" name="Freeform 236"/>
              <p:cNvSpPr>
                <a:spLocks/>
              </p:cNvSpPr>
              <p:nvPr/>
            </p:nvSpPr>
            <p:spPr bwMode="auto">
              <a:xfrm>
                <a:off x="5256" y="696"/>
                <a:ext cx="24" cy="8"/>
              </a:xfrm>
              <a:custGeom>
                <a:avLst/>
                <a:gdLst>
                  <a:gd name="T0" fmla="*/ 24 w 24"/>
                  <a:gd name="T1" fmla="*/ 0 h 8"/>
                  <a:gd name="T2" fmla="*/ 24 w 24"/>
                  <a:gd name="T3" fmla="*/ 0 h 8"/>
                  <a:gd name="T4" fmla="*/ 16 w 24"/>
                  <a:gd name="T5" fmla="*/ 8 h 8"/>
                  <a:gd name="T6" fmla="*/ 0 w 24"/>
                  <a:gd name="T7" fmla="*/ 8 h 8"/>
                  <a:gd name="T8" fmla="*/ 8 w 24"/>
                  <a:gd name="T9" fmla="*/ 0 h 8"/>
                  <a:gd name="T10" fmla="*/ 24 w 24"/>
                  <a:gd name="T11" fmla="*/ 0 h 8"/>
                  <a:gd name="T12" fmla="*/ 24 w 24"/>
                  <a:gd name="T13" fmla="*/ 0 h 8"/>
                  <a:gd name="T14" fmla="*/ 24 w 24"/>
                  <a:gd name="T15" fmla="*/ 0 h 8"/>
                  <a:gd name="T16" fmla="*/ 24 w 24"/>
                  <a:gd name="T17" fmla="*/ 0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8"/>
                  <a:gd name="T29" fmla="*/ 24 w 24"/>
                  <a:gd name="T30" fmla="*/ 8 h 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8">
                    <a:moveTo>
                      <a:pt x="24" y="0"/>
                    </a:moveTo>
                    <a:lnTo>
                      <a:pt x="24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4" name="Freeform 237"/>
              <p:cNvSpPr>
                <a:spLocks/>
              </p:cNvSpPr>
              <p:nvPr/>
            </p:nvSpPr>
            <p:spPr bwMode="auto">
              <a:xfrm>
                <a:off x="5256" y="704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16 w 16"/>
                  <a:gd name="T3" fmla="*/ 8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16 w 16"/>
                  <a:gd name="T11" fmla="*/ 0 h 8"/>
                  <a:gd name="T12" fmla="*/ 16 w 16"/>
                  <a:gd name="T13" fmla="*/ 0 h 8"/>
                  <a:gd name="T14" fmla="*/ 16 w 16"/>
                  <a:gd name="T15" fmla="*/ 8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"/>
                  <a:gd name="T25" fmla="*/ 0 h 8"/>
                  <a:gd name="T26" fmla="*/ 16 w 16"/>
                  <a:gd name="T27" fmla="*/ 8 h 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" h="8">
                    <a:moveTo>
                      <a:pt x="16" y="8"/>
                    </a:move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D93C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5" name="Freeform 238"/>
              <p:cNvSpPr>
                <a:spLocks/>
              </p:cNvSpPr>
              <p:nvPr/>
            </p:nvSpPr>
            <p:spPr bwMode="auto">
              <a:xfrm>
                <a:off x="5056" y="648"/>
                <a:ext cx="64" cy="96"/>
              </a:xfrm>
              <a:custGeom>
                <a:avLst/>
                <a:gdLst>
                  <a:gd name="T0" fmla="*/ 0 w 64"/>
                  <a:gd name="T1" fmla="*/ 88 h 96"/>
                  <a:gd name="T2" fmla="*/ 32 w 64"/>
                  <a:gd name="T3" fmla="*/ 96 h 96"/>
                  <a:gd name="T4" fmla="*/ 64 w 64"/>
                  <a:gd name="T5" fmla="*/ 88 h 96"/>
                  <a:gd name="T6" fmla="*/ 64 w 64"/>
                  <a:gd name="T7" fmla="*/ 88 h 96"/>
                  <a:gd name="T8" fmla="*/ 32 w 64"/>
                  <a:gd name="T9" fmla="*/ 0 h 96"/>
                  <a:gd name="T10" fmla="*/ 32 w 64"/>
                  <a:gd name="T11" fmla="*/ 0 h 96"/>
                  <a:gd name="T12" fmla="*/ 0 w 64"/>
                  <a:gd name="T13" fmla="*/ 88 h 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"/>
                  <a:gd name="T22" fmla="*/ 0 h 96"/>
                  <a:gd name="T23" fmla="*/ 64 w 64"/>
                  <a:gd name="T24" fmla="*/ 96 h 9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" h="96">
                    <a:moveTo>
                      <a:pt x="0" y="88"/>
                    </a:moveTo>
                    <a:lnTo>
                      <a:pt x="32" y="96"/>
                    </a:lnTo>
                    <a:lnTo>
                      <a:pt x="64" y="88"/>
                    </a:lnTo>
                    <a:lnTo>
                      <a:pt x="32" y="0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6" name="Freeform 239"/>
              <p:cNvSpPr>
                <a:spLocks/>
              </p:cNvSpPr>
              <p:nvPr/>
            </p:nvSpPr>
            <p:spPr bwMode="auto">
              <a:xfrm>
                <a:off x="5056" y="784"/>
                <a:ext cx="64" cy="96"/>
              </a:xfrm>
              <a:custGeom>
                <a:avLst/>
                <a:gdLst>
                  <a:gd name="T0" fmla="*/ 0 w 64"/>
                  <a:gd name="T1" fmla="*/ 0 h 96"/>
                  <a:gd name="T2" fmla="*/ 32 w 64"/>
                  <a:gd name="T3" fmla="*/ 0 h 96"/>
                  <a:gd name="T4" fmla="*/ 64 w 64"/>
                  <a:gd name="T5" fmla="*/ 0 h 96"/>
                  <a:gd name="T6" fmla="*/ 64 w 64"/>
                  <a:gd name="T7" fmla="*/ 0 h 96"/>
                  <a:gd name="T8" fmla="*/ 32 w 64"/>
                  <a:gd name="T9" fmla="*/ 96 h 96"/>
                  <a:gd name="T10" fmla="*/ 32 w 64"/>
                  <a:gd name="T11" fmla="*/ 96 h 96"/>
                  <a:gd name="T12" fmla="*/ 0 w 64"/>
                  <a:gd name="T13" fmla="*/ 0 h 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"/>
                  <a:gd name="T22" fmla="*/ 0 h 96"/>
                  <a:gd name="T23" fmla="*/ 64 w 64"/>
                  <a:gd name="T24" fmla="*/ 96 h 9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" h="96">
                    <a:moveTo>
                      <a:pt x="0" y="0"/>
                    </a:moveTo>
                    <a:lnTo>
                      <a:pt x="32" y="0"/>
                    </a:lnTo>
                    <a:lnTo>
                      <a:pt x="64" y="0"/>
                    </a:lnTo>
                    <a:lnTo>
                      <a:pt x="32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7" name="Freeform 240"/>
              <p:cNvSpPr>
                <a:spLocks/>
              </p:cNvSpPr>
              <p:nvPr/>
            </p:nvSpPr>
            <p:spPr bwMode="auto">
              <a:xfrm>
                <a:off x="5328" y="2496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8 w 16"/>
                  <a:gd name="T3" fmla="*/ 16 h 16"/>
                  <a:gd name="T4" fmla="*/ 0 w 16"/>
                  <a:gd name="T5" fmla="*/ 16 h 16"/>
                  <a:gd name="T6" fmla="*/ 0 w 16"/>
                  <a:gd name="T7" fmla="*/ 0 h 16"/>
                  <a:gd name="T8" fmla="*/ 16 w 16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6"/>
                  <a:gd name="T17" fmla="*/ 16 w 1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6">
                    <a:moveTo>
                      <a:pt x="16" y="0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8" name="Freeform 241"/>
              <p:cNvSpPr>
                <a:spLocks/>
              </p:cNvSpPr>
              <p:nvPr/>
            </p:nvSpPr>
            <p:spPr bwMode="auto">
              <a:xfrm>
                <a:off x="5320" y="2488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8 w 16"/>
                  <a:gd name="T3" fmla="*/ 24 h 24"/>
                  <a:gd name="T4" fmla="*/ 0 w 16"/>
                  <a:gd name="T5" fmla="*/ 16 h 24"/>
                  <a:gd name="T6" fmla="*/ 8 w 16"/>
                  <a:gd name="T7" fmla="*/ 0 h 24"/>
                  <a:gd name="T8" fmla="*/ 16 w 16"/>
                  <a:gd name="T9" fmla="*/ 8 h 24"/>
                  <a:gd name="T10" fmla="*/ 8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24"/>
                    </a:moveTo>
                    <a:lnTo>
                      <a:pt x="8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9" name="Freeform 242"/>
              <p:cNvSpPr>
                <a:spLocks/>
              </p:cNvSpPr>
              <p:nvPr/>
            </p:nvSpPr>
            <p:spPr bwMode="auto">
              <a:xfrm>
                <a:off x="5312" y="2488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8 w 16"/>
                  <a:gd name="T3" fmla="*/ 16 h 16"/>
                  <a:gd name="T4" fmla="*/ 0 w 16"/>
                  <a:gd name="T5" fmla="*/ 16 h 16"/>
                  <a:gd name="T6" fmla="*/ 8 w 16"/>
                  <a:gd name="T7" fmla="*/ 0 h 16"/>
                  <a:gd name="T8" fmla="*/ 16 w 16"/>
                  <a:gd name="T9" fmla="*/ 0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0" name="Freeform 243"/>
              <p:cNvSpPr>
                <a:spLocks/>
              </p:cNvSpPr>
              <p:nvPr/>
            </p:nvSpPr>
            <p:spPr bwMode="auto">
              <a:xfrm>
                <a:off x="5312" y="2488"/>
                <a:ext cx="8" cy="16"/>
              </a:xfrm>
              <a:custGeom>
                <a:avLst/>
                <a:gdLst>
                  <a:gd name="T0" fmla="*/ 8 w 8"/>
                  <a:gd name="T1" fmla="*/ 0 h 16"/>
                  <a:gd name="T2" fmla="*/ 0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0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1" name="Freeform 244"/>
              <p:cNvSpPr>
                <a:spLocks/>
              </p:cNvSpPr>
              <p:nvPr/>
            </p:nvSpPr>
            <p:spPr bwMode="auto">
              <a:xfrm>
                <a:off x="5304" y="2488"/>
                <a:ext cx="8" cy="16"/>
              </a:xfrm>
              <a:custGeom>
                <a:avLst/>
                <a:gdLst>
                  <a:gd name="T0" fmla="*/ 8 w 8"/>
                  <a:gd name="T1" fmla="*/ 16 h 16"/>
                  <a:gd name="T2" fmla="*/ 0 w 8"/>
                  <a:gd name="T3" fmla="*/ 16 h 16"/>
                  <a:gd name="T4" fmla="*/ 0 w 8"/>
                  <a:gd name="T5" fmla="*/ 8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16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2" name="Freeform 245"/>
              <p:cNvSpPr>
                <a:spLocks/>
              </p:cNvSpPr>
              <p:nvPr/>
            </p:nvSpPr>
            <p:spPr bwMode="auto">
              <a:xfrm>
                <a:off x="5296" y="2480"/>
                <a:ext cx="8" cy="16"/>
              </a:xfrm>
              <a:custGeom>
                <a:avLst/>
                <a:gdLst>
                  <a:gd name="T0" fmla="*/ 8 w 8"/>
                  <a:gd name="T1" fmla="*/ 16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8 h 16"/>
                  <a:gd name="T10" fmla="*/ 8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3" name="Freeform 246"/>
              <p:cNvSpPr>
                <a:spLocks/>
              </p:cNvSpPr>
              <p:nvPr/>
            </p:nvSpPr>
            <p:spPr bwMode="auto">
              <a:xfrm>
                <a:off x="5280" y="2472"/>
                <a:ext cx="16" cy="24"/>
              </a:xfrm>
              <a:custGeom>
                <a:avLst/>
                <a:gdLst>
                  <a:gd name="T0" fmla="*/ 16 w 16"/>
                  <a:gd name="T1" fmla="*/ 24 h 24"/>
                  <a:gd name="T2" fmla="*/ 8 w 16"/>
                  <a:gd name="T3" fmla="*/ 24 h 24"/>
                  <a:gd name="T4" fmla="*/ 0 w 16"/>
                  <a:gd name="T5" fmla="*/ 16 h 24"/>
                  <a:gd name="T6" fmla="*/ 8 w 16"/>
                  <a:gd name="T7" fmla="*/ 0 h 24"/>
                  <a:gd name="T8" fmla="*/ 16 w 16"/>
                  <a:gd name="T9" fmla="*/ 8 h 24"/>
                  <a:gd name="T10" fmla="*/ 16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16" y="24"/>
                    </a:moveTo>
                    <a:lnTo>
                      <a:pt x="8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4" name="Freeform 247"/>
              <p:cNvSpPr>
                <a:spLocks/>
              </p:cNvSpPr>
              <p:nvPr/>
            </p:nvSpPr>
            <p:spPr bwMode="auto">
              <a:xfrm>
                <a:off x="5272" y="2472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8 w 16"/>
                  <a:gd name="T3" fmla="*/ 16 h 16"/>
                  <a:gd name="T4" fmla="*/ 0 w 16"/>
                  <a:gd name="T5" fmla="*/ 16 h 16"/>
                  <a:gd name="T6" fmla="*/ 8 w 16"/>
                  <a:gd name="T7" fmla="*/ 0 h 16"/>
                  <a:gd name="T8" fmla="*/ 16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5" name="Freeform 248"/>
              <p:cNvSpPr>
                <a:spLocks/>
              </p:cNvSpPr>
              <p:nvPr/>
            </p:nvSpPr>
            <p:spPr bwMode="auto">
              <a:xfrm>
                <a:off x="5264" y="2464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8 w 16"/>
                  <a:gd name="T3" fmla="*/ 24 h 24"/>
                  <a:gd name="T4" fmla="*/ 0 w 16"/>
                  <a:gd name="T5" fmla="*/ 16 h 24"/>
                  <a:gd name="T6" fmla="*/ 8 w 16"/>
                  <a:gd name="T7" fmla="*/ 0 h 24"/>
                  <a:gd name="T8" fmla="*/ 16 w 16"/>
                  <a:gd name="T9" fmla="*/ 8 h 24"/>
                  <a:gd name="T10" fmla="*/ 8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24"/>
                    </a:moveTo>
                    <a:lnTo>
                      <a:pt x="8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6" name="Freeform 249"/>
              <p:cNvSpPr>
                <a:spLocks/>
              </p:cNvSpPr>
              <p:nvPr/>
            </p:nvSpPr>
            <p:spPr bwMode="auto">
              <a:xfrm>
                <a:off x="5248" y="2456"/>
                <a:ext cx="24" cy="24"/>
              </a:xfrm>
              <a:custGeom>
                <a:avLst/>
                <a:gdLst>
                  <a:gd name="T0" fmla="*/ 16 w 24"/>
                  <a:gd name="T1" fmla="*/ 24 h 24"/>
                  <a:gd name="T2" fmla="*/ 16 w 24"/>
                  <a:gd name="T3" fmla="*/ 24 h 24"/>
                  <a:gd name="T4" fmla="*/ 0 w 24"/>
                  <a:gd name="T5" fmla="*/ 16 h 24"/>
                  <a:gd name="T6" fmla="*/ 8 w 24"/>
                  <a:gd name="T7" fmla="*/ 0 h 24"/>
                  <a:gd name="T8" fmla="*/ 24 w 24"/>
                  <a:gd name="T9" fmla="*/ 8 h 24"/>
                  <a:gd name="T10" fmla="*/ 16 w 24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24"/>
                    </a:moveTo>
                    <a:lnTo>
                      <a:pt x="16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7" name="Freeform 250"/>
              <p:cNvSpPr>
                <a:spLocks/>
              </p:cNvSpPr>
              <p:nvPr/>
            </p:nvSpPr>
            <p:spPr bwMode="auto">
              <a:xfrm>
                <a:off x="5240" y="2456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8 w 16"/>
                  <a:gd name="T3" fmla="*/ 16 h 16"/>
                  <a:gd name="T4" fmla="*/ 0 w 16"/>
                  <a:gd name="T5" fmla="*/ 8 h 16"/>
                  <a:gd name="T6" fmla="*/ 8 w 16"/>
                  <a:gd name="T7" fmla="*/ 0 h 16"/>
                  <a:gd name="T8" fmla="*/ 16 w 16"/>
                  <a:gd name="T9" fmla="*/ 0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8" name="Freeform 251"/>
              <p:cNvSpPr>
                <a:spLocks/>
              </p:cNvSpPr>
              <p:nvPr/>
            </p:nvSpPr>
            <p:spPr bwMode="auto">
              <a:xfrm>
                <a:off x="5224" y="2448"/>
                <a:ext cx="24" cy="16"/>
              </a:xfrm>
              <a:custGeom>
                <a:avLst/>
                <a:gdLst>
                  <a:gd name="T0" fmla="*/ 24 w 24"/>
                  <a:gd name="T1" fmla="*/ 8 h 16"/>
                  <a:gd name="T2" fmla="*/ 16 w 24"/>
                  <a:gd name="T3" fmla="*/ 16 h 16"/>
                  <a:gd name="T4" fmla="*/ 0 w 24"/>
                  <a:gd name="T5" fmla="*/ 8 h 16"/>
                  <a:gd name="T6" fmla="*/ 8 w 24"/>
                  <a:gd name="T7" fmla="*/ 0 h 16"/>
                  <a:gd name="T8" fmla="*/ 24 w 24"/>
                  <a:gd name="T9" fmla="*/ 8 h 16"/>
                  <a:gd name="T10" fmla="*/ 24 w 24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24" y="8"/>
                    </a:moveTo>
                    <a:lnTo>
                      <a:pt x="16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9" name="Freeform 252"/>
              <p:cNvSpPr>
                <a:spLocks/>
              </p:cNvSpPr>
              <p:nvPr/>
            </p:nvSpPr>
            <p:spPr bwMode="auto">
              <a:xfrm>
                <a:off x="5216" y="2440"/>
                <a:ext cx="16" cy="24"/>
              </a:xfrm>
              <a:custGeom>
                <a:avLst/>
                <a:gdLst>
                  <a:gd name="T0" fmla="*/ 16 w 16"/>
                  <a:gd name="T1" fmla="*/ 8 h 24"/>
                  <a:gd name="T2" fmla="*/ 8 w 16"/>
                  <a:gd name="T3" fmla="*/ 24 h 24"/>
                  <a:gd name="T4" fmla="*/ 0 w 16"/>
                  <a:gd name="T5" fmla="*/ 16 h 24"/>
                  <a:gd name="T6" fmla="*/ 8 w 16"/>
                  <a:gd name="T7" fmla="*/ 0 h 24"/>
                  <a:gd name="T8" fmla="*/ 16 w 16"/>
                  <a:gd name="T9" fmla="*/ 8 h 24"/>
                  <a:gd name="T10" fmla="*/ 16 w 16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16" y="8"/>
                    </a:moveTo>
                    <a:lnTo>
                      <a:pt x="8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0" name="Freeform 253"/>
              <p:cNvSpPr>
                <a:spLocks/>
              </p:cNvSpPr>
              <p:nvPr/>
            </p:nvSpPr>
            <p:spPr bwMode="auto">
              <a:xfrm>
                <a:off x="5200" y="2432"/>
                <a:ext cx="24" cy="24"/>
              </a:xfrm>
              <a:custGeom>
                <a:avLst/>
                <a:gdLst>
                  <a:gd name="T0" fmla="*/ 24 w 24"/>
                  <a:gd name="T1" fmla="*/ 8 h 24"/>
                  <a:gd name="T2" fmla="*/ 16 w 24"/>
                  <a:gd name="T3" fmla="*/ 24 h 24"/>
                  <a:gd name="T4" fmla="*/ 0 w 24"/>
                  <a:gd name="T5" fmla="*/ 16 h 24"/>
                  <a:gd name="T6" fmla="*/ 8 w 24"/>
                  <a:gd name="T7" fmla="*/ 0 h 24"/>
                  <a:gd name="T8" fmla="*/ 24 w 24"/>
                  <a:gd name="T9" fmla="*/ 8 h 24"/>
                  <a:gd name="T10" fmla="*/ 24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8"/>
                    </a:moveTo>
                    <a:lnTo>
                      <a:pt x="16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1" name="Freeform 254"/>
              <p:cNvSpPr>
                <a:spLocks/>
              </p:cNvSpPr>
              <p:nvPr/>
            </p:nvSpPr>
            <p:spPr bwMode="auto">
              <a:xfrm>
                <a:off x="5192" y="2432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8 w 16"/>
                  <a:gd name="T3" fmla="*/ 16 h 16"/>
                  <a:gd name="T4" fmla="*/ 0 w 16"/>
                  <a:gd name="T5" fmla="*/ 8 h 16"/>
                  <a:gd name="T6" fmla="*/ 8 w 16"/>
                  <a:gd name="T7" fmla="*/ 0 h 16"/>
                  <a:gd name="T8" fmla="*/ 16 w 16"/>
                  <a:gd name="T9" fmla="*/ 0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2" name="Freeform 255"/>
              <p:cNvSpPr>
                <a:spLocks/>
              </p:cNvSpPr>
              <p:nvPr/>
            </p:nvSpPr>
            <p:spPr bwMode="auto">
              <a:xfrm>
                <a:off x="5176" y="2424"/>
                <a:ext cx="24" cy="16"/>
              </a:xfrm>
              <a:custGeom>
                <a:avLst/>
                <a:gdLst>
                  <a:gd name="T0" fmla="*/ 16 w 24"/>
                  <a:gd name="T1" fmla="*/ 16 h 16"/>
                  <a:gd name="T2" fmla="*/ 16 w 24"/>
                  <a:gd name="T3" fmla="*/ 16 h 16"/>
                  <a:gd name="T4" fmla="*/ 0 w 24"/>
                  <a:gd name="T5" fmla="*/ 16 h 16"/>
                  <a:gd name="T6" fmla="*/ 8 w 24"/>
                  <a:gd name="T7" fmla="*/ 0 h 16"/>
                  <a:gd name="T8" fmla="*/ 24 w 24"/>
                  <a:gd name="T9" fmla="*/ 8 h 16"/>
                  <a:gd name="T10" fmla="*/ 16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16" y="16"/>
                    </a:moveTo>
                    <a:lnTo>
                      <a:pt x="16" y="16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3" name="Freeform 256"/>
              <p:cNvSpPr>
                <a:spLocks/>
              </p:cNvSpPr>
              <p:nvPr/>
            </p:nvSpPr>
            <p:spPr bwMode="auto">
              <a:xfrm>
                <a:off x="5168" y="2416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8 w 16"/>
                  <a:gd name="T3" fmla="*/ 24 h 24"/>
                  <a:gd name="T4" fmla="*/ 0 w 16"/>
                  <a:gd name="T5" fmla="*/ 16 h 24"/>
                  <a:gd name="T6" fmla="*/ 8 w 16"/>
                  <a:gd name="T7" fmla="*/ 0 h 24"/>
                  <a:gd name="T8" fmla="*/ 16 w 16"/>
                  <a:gd name="T9" fmla="*/ 8 h 24"/>
                  <a:gd name="T10" fmla="*/ 8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24"/>
                    </a:moveTo>
                    <a:lnTo>
                      <a:pt x="8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4" name="Freeform 257"/>
              <p:cNvSpPr>
                <a:spLocks/>
              </p:cNvSpPr>
              <p:nvPr/>
            </p:nvSpPr>
            <p:spPr bwMode="auto">
              <a:xfrm>
                <a:off x="5160" y="2408"/>
                <a:ext cx="16" cy="24"/>
              </a:xfrm>
              <a:custGeom>
                <a:avLst/>
                <a:gdLst>
                  <a:gd name="T0" fmla="*/ 16 w 16"/>
                  <a:gd name="T1" fmla="*/ 8 h 24"/>
                  <a:gd name="T2" fmla="*/ 8 w 16"/>
                  <a:gd name="T3" fmla="*/ 24 h 24"/>
                  <a:gd name="T4" fmla="*/ 0 w 16"/>
                  <a:gd name="T5" fmla="*/ 16 h 24"/>
                  <a:gd name="T6" fmla="*/ 8 w 16"/>
                  <a:gd name="T7" fmla="*/ 0 h 24"/>
                  <a:gd name="T8" fmla="*/ 16 w 16"/>
                  <a:gd name="T9" fmla="*/ 8 h 24"/>
                  <a:gd name="T10" fmla="*/ 16 w 16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16" y="8"/>
                    </a:moveTo>
                    <a:lnTo>
                      <a:pt x="8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5" name="Freeform 258"/>
              <p:cNvSpPr>
                <a:spLocks/>
              </p:cNvSpPr>
              <p:nvPr/>
            </p:nvSpPr>
            <p:spPr bwMode="auto">
              <a:xfrm>
                <a:off x="5144" y="2408"/>
                <a:ext cx="24" cy="16"/>
              </a:xfrm>
              <a:custGeom>
                <a:avLst/>
                <a:gdLst>
                  <a:gd name="T0" fmla="*/ 24 w 24"/>
                  <a:gd name="T1" fmla="*/ 0 h 16"/>
                  <a:gd name="T2" fmla="*/ 16 w 24"/>
                  <a:gd name="T3" fmla="*/ 16 h 16"/>
                  <a:gd name="T4" fmla="*/ 0 w 24"/>
                  <a:gd name="T5" fmla="*/ 16 h 16"/>
                  <a:gd name="T6" fmla="*/ 8 w 24"/>
                  <a:gd name="T7" fmla="*/ 0 h 16"/>
                  <a:gd name="T8" fmla="*/ 24 w 24"/>
                  <a:gd name="T9" fmla="*/ 0 h 16"/>
                  <a:gd name="T10" fmla="*/ 24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24" y="0"/>
                    </a:moveTo>
                    <a:lnTo>
                      <a:pt x="16" y="16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6" name="Freeform 259"/>
              <p:cNvSpPr>
                <a:spLocks/>
              </p:cNvSpPr>
              <p:nvPr/>
            </p:nvSpPr>
            <p:spPr bwMode="auto">
              <a:xfrm>
                <a:off x="5136" y="2400"/>
                <a:ext cx="16" cy="24"/>
              </a:xfrm>
              <a:custGeom>
                <a:avLst/>
                <a:gdLst>
                  <a:gd name="T0" fmla="*/ 16 w 16"/>
                  <a:gd name="T1" fmla="*/ 8 h 24"/>
                  <a:gd name="T2" fmla="*/ 8 w 16"/>
                  <a:gd name="T3" fmla="*/ 24 h 24"/>
                  <a:gd name="T4" fmla="*/ 0 w 16"/>
                  <a:gd name="T5" fmla="*/ 16 h 24"/>
                  <a:gd name="T6" fmla="*/ 8 w 16"/>
                  <a:gd name="T7" fmla="*/ 0 h 24"/>
                  <a:gd name="T8" fmla="*/ 16 w 16"/>
                  <a:gd name="T9" fmla="*/ 8 h 24"/>
                  <a:gd name="T10" fmla="*/ 16 w 16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16" y="8"/>
                    </a:moveTo>
                    <a:lnTo>
                      <a:pt x="8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7" name="Freeform 260"/>
              <p:cNvSpPr>
                <a:spLocks/>
              </p:cNvSpPr>
              <p:nvPr/>
            </p:nvSpPr>
            <p:spPr bwMode="auto">
              <a:xfrm>
                <a:off x="5128" y="2400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8 w 16"/>
                  <a:gd name="T3" fmla="*/ 16 h 16"/>
                  <a:gd name="T4" fmla="*/ 0 w 16"/>
                  <a:gd name="T5" fmla="*/ 16 h 16"/>
                  <a:gd name="T6" fmla="*/ 8 w 16"/>
                  <a:gd name="T7" fmla="*/ 0 h 16"/>
                  <a:gd name="T8" fmla="*/ 16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8" name="Freeform 261"/>
              <p:cNvSpPr>
                <a:spLocks/>
              </p:cNvSpPr>
              <p:nvPr/>
            </p:nvSpPr>
            <p:spPr bwMode="auto">
              <a:xfrm>
                <a:off x="5120" y="2400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8 w 16"/>
                  <a:gd name="T3" fmla="*/ 16 h 16"/>
                  <a:gd name="T4" fmla="*/ 0 w 16"/>
                  <a:gd name="T5" fmla="*/ 16 h 16"/>
                  <a:gd name="T6" fmla="*/ 8 w 16"/>
                  <a:gd name="T7" fmla="*/ 0 h 16"/>
                  <a:gd name="T8" fmla="*/ 16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9" name="Freeform 262"/>
              <p:cNvSpPr>
                <a:spLocks/>
              </p:cNvSpPr>
              <p:nvPr/>
            </p:nvSpPr>
            <p:spPr bwMode="auto">
              <a:xfrm>
                <a:off x="5112" y="2400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8 w 16"/>
                  <a:gd name="T3" fmla="*/ 16 h 16"/>
                  <a:gd name="T4" fmla="*/ 0 w 16"/>
                  <a:gd name="T5" fmla="*/ 16 h 16"/>
                  <a:gd name="T6" fmla="*/ 0 w 16"/>
                  <a:gd name="T7" fmla="*/ 0 h 16"/>
                  <a:gd name="T8" fmla="*/ 8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0" name="Freeform 263"/>
              <p:cNvSpPr>
                <a:spLocks/>
              </p:cNvSpPr>
              <p:nvPr/>
            </p:nvSpPr>
            <p:spPr bwMode="auto">
              <a:xfrm>
                <a:off x="5112" y="2400"/>
                <a:ext cx="1" cy="16"/>
              </a:xfrm>
              <a:custGeom>
                <a:avLst/>
                <a:gdLst>
                  <a:gd name="T0" fmla="*/ 0 w 1"/>
                  <a:gd name="T1" fmla="*/ 0 h 16"/>
                  <a:gd name="T2" fmla="*/ 0 w 1"/>
                  <a:gd name="T3" fmla="*/ 16 h 16"/>
                  <a:gd name="T4" fmla="*/ 0 w 1"/>
                  <a:gd name="T5" fmla="*/ 16 h 16"/>
                  <a:gd name="T6" fmla="*/ 0 w 1"/>
                  <a:gd name="T7" fmla="*/ 0 h 16"/>
                  <a:gd name="T8" fmla="*/ 0 w 1"/>
                  <a:gd name="T9" fmla="*/ 0 h 16"/>
                  <a:gd name="T10" fmla="*/ 0 w 1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6"/>
                  <a:gd name="T20" fmla="*/ 1 w 1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6">
                    <a:moveTo>
                      <a:pt x="0" y="0"/>
                    </a:move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1" name="Freeform 264"/>
              <p:cNvSpPr>
                <a:spLocks/>
              </p:cNvSpPr>
              <p:nvPr/>
            </p:nvSpPr>
            <p:spPr bwMode="auto">
              <a:xfrm>
                <a:off x="5112" y="2400"/>
                <a:ext cx="1" cy="16"/>
              </a:xfrm>
              <a:custGeom>
                <a:avLst/>
                <a:gdLst>
                  <a:gd name="T0" fmla="*/ 0 w 1"/>
                  <a:gd name="T1" fmla="*/ 0 h 16"/>
                  <a:gd name="T2" fmla="*/ 0 w 1"/>
                  <a:gd name="T3" fmla="*/ 16 h 16"/>
                  <a:gd name="T4" fmla="*/ 0 w 1"/>
                  <a:gd name="T5" fmla="*/ 16 h 16"/>
                  <a:gd name="T6" fmla="*/ 0 w 1"/>
                  <a:gd name="T7" fmla="*/ 0 h 16"/>
                  <a:gd name="T8" fmla="*/ 0 w 1"/>
                  <a:gd name="T9" fmla="*/ 0 h 16"/>
                  <a:gd name="T10" fmla="*/ 0 w 1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6"/>
                  <a:gd name="T20" fmla="*/ 1 w 1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6">
                    <a:moveTo>
                      <a:pt x="0" y="0"/>
                    </a:move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2" name="Freeform 265"/>
              <p:cNvSpPr>
                <a:spLocks/>
              </p:cNvSpPr>
              <p:nvPr/>
            </p:nvSpPr>
            <p:spPr bwMode="auto">
              <a:xfrm>
                <a:off x="5104" y="2400"/>
                <a:ext cx="8" cy="16"/>
              </a:xfrm>
              <a:custGeom>
                <a:avLst/>
                <a:gdLst>
                  <a:gd name="T0" fmla="*/ 8 w 8"/>
                  <a:gd name="T1" fmla="*/ 0 h 16"/>
                  <a:gd name="T2" fmla="*/ 8 w 8"/>
                  <a:gd name="T3" fmla="*/ 8 h 16"/>
                  <a:gd name="T4" fmla="*/ 8 w 8"/>
                  <a:gd name="T5" fmla="*/ 16 h 16"/>
                  <a:gd name="T6" fmla="*/ 0 w 8"/>
                  <a:gd name="T7" fmla="*/ 0 h 16"/>
                  <a:gd name="T8" fmla="*/ 0 w 8"/>
                  <a:gd name="T9" fmla="*/ 0 h 16"/>
                  <a:gd name="T10" fmla="*/ 8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0"/>
                    </a:moveTo>
                    <a:lnTo>
                      <a:pt x="8" y="8"/>
                    </a:lnTo>
                    <a:lnTo>
                      <a:pt x="8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3" name="Freeform 266"/>
              <p:cNvSpPr>
                <a:spLocks/>
              </p:cNvSpPr>
              <p:nvPr/>
            </p:nvSpPr>
            <p:spPr bwMode="auto">
              <a:xfrm>
                <a:off x="5096" y="2400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16 w 16"/>
                  <a:gd name="T3" fmla="*/ 16 h 16"/>
                  <a:gd name="T4" fmla="*/ 8 w 16"/>
                  <a:gd name="T5" fmla="*/ 16 h 16"/>
                  <a:gd name="T6" fmla="*/ 0 w 16"/>
                  <a:gd name="T7" fmla="*/ 0 h 16"/>
                  <a:gd name="T8" fmla="*/ 8 w 16"/>
                  <a:gd name="T9" fmla="*/ 0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16" y="16"/>
                    </a:lnTo>
                    <a:lnTo>
                      <a:pt x="8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4" name="Freeform 267"/>
              <p:cNvSpPr>
                <a:spLocks/>
              </p:cNvSpPr>
              <p:nvPr/>
            </p:nvSpPr>
            <p:spPr bwMode="auto">
              <a:xfrm>
                <a:off x="5096" y="2400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16 h 16"/>
                  <a:gd name="T8" fmla="*/ 0 w 16"/>
                  <a:gd name="T9" fmla="*/ 8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5" name="Freeform 268"/>
              <p:cNvSpPr>
                <a:spLocks/>
              </p:cNvSpPr>
              <p:nvPr/>
            </p:nvSpPr>
            <p:spPr bwMode="auto">
              <a:xfrm>
                <a:off x="5096" y="2416"/>
                <a:ext cx="16" cy="1"/>
              </a:xfrm>
              <a:custGeom>
                <a:avLst/>
                <a:gdLst>
                  <a:gd name="T0" fmla="*/ 0 w 16"/>
                  <a:gd name="T1" fmla="*/ 0 h 1"/>
                  <a:gd name="T2" fmla="*/ 16 w 16"/>
                  <a:gd name="T3" fmla="*/ 0 h 1"/>
                  <a:gd name="T4" fmla="*/ 16 w 16"/>
                  <a:gd name="T5" fmla="*/ 0 h 1"/>
                  <a:gd name="T6" fmla="*/ 0 w 16"/>
                  <a:gd name="T7" fmla="*/ 0 h 1"/>
                  <a:gd name="T8" fmla="*/ 0 w 16"/>
                  <a:gd name="T9" fmla="*/ 0 h 1"/>
                  <a:gd name="T10" fmla="*/ 0 w 16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"/>
                  <a:gd name="T20" fmla="*/ 16 w 16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">
                    <a:moveTo>
                      <a:pt x="0" y="0"/>
                    </a:move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6" name="Freeform 269"/>
              <p:cNvSpPr>
                <a:spLocks/>
              </p:cNvSpPr>
              <p:nvPr/>
            </p:nvSpPr>
            <p:spPr bwMode="auto">
              <a:xfrm>
                <a:off x="5096" y="2416"/>
                <a:ext cx="16" cy="8"/>
              </a:xfrm>
              <a:custGeom>
                <a:avLst/>
                <a:gdLst>
                  <a:gd name="T0" fmla="*/ 0 w 16"/>
                  <a:gd name="T1" fmla="*/ 0 h 8"/>
                  <a:gd name="T2" fmla="*/ 16 w 16"/>
                  <a:gd name="T3" fmla="*/ 0 h 8"/>
                  <a:gd name="T4" fmla="*/ 16 w 16"/>
                  <a:gd name="T5" fmla="*/ 0 h 8"/>
                  <a:gd name="T6" fmla="*/ 0 w 16"/>
                  <a:gd name="T7" fmla="*/ 8 h 8"/>
                  <a:gd name="T8" fmla="*/ 0 w 16"/>
                  <a:gd name="T9" fmla="*/ 8 h 8"/>
                  <a:gd name="T10" fmla="*/ 0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0"/>
                    </a:moveTo>
                    <a:lnTo>
                      <a:pt x="16" y="0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7" name="Freeform 270"/>
              <p:cNvSpPr>
                <a:spLocks/>
              </p:cNvSpPr>
              <p:nvPr/>
            </p:nvSpPr>
            <p:spPr bwMode="auto">
              <a:xfrm>
                <a:off x="5096" y="2416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16 w 16"/>
                  <a:gd name="T3" fmla="*/ 0 h 16"/>
                  <a:gd name="T4" fmla="*/ 16 w 16"/>
                  <a:gd name="T5" fmla="*/ 0 h 16"/>
                  <a:gd name="T6" fmla="*/ 8 w 16"/>
                  <a:gd name="T7" fmla="*/ 16 h 16"/>
                  <a:gd name="T8" fmla="*/ 0 w 16"/>
                  <a:gd name="T9" fmla="*/ 8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16" y="0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8" name="Freeform 271"/>
              <p:cNvSpPr>
                <a:spLocks/>
              </p:cNvSpPr>
              <p:nvPr/>
            </p:nvSpPr>
            <p:spPr bwMode="auto">
              <a:xfrm>
                <a:off x="5104" y="2416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8 w 16"/>
                  <a:gd name="T3" fmla="*/ 0 h 16"/>
                  <a:gd name="T4" fmla="*/ 16 w 16"/>
                  <a:gd name="T5" fmla="*/ 8 h 16"/>
                  <a:gd name="T6" fmla="*/ 0 w 16"/>
                  <a:gd name="T7" fmla="*/ 16 h 16"/>
                  <a:gd name="T8" fmla="*/ 0 w 16"/>
                  <a:gd name="T9" fmla="*/ 16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9" name="Freeform 272"/>
              <p:cNvSpPr>
                <a:spLocks/>
              </p:cNvSpPr>
              <p:nvPr/>
            </p:nvSpPr>
            <p:spPr bwMode="auto">
              <a:xfrm>
                <a:off x="5104" y="2424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16 w 16"/>
                  <a:gd name="T3" fmla="*/ 0 h 16"/>
                  <a:gd name="T4" fmla="*/ 16 w 16"/>
                  <a:gd name="T5" fmla="*/ 0 h 16"/>
                  <a:gd name="T6" fmla="*/ 0 w 16"/>
                  <a:gd name="T7" fmla="*/ 16 h 16"/>
                  <a:gd name="T8" fmla="*/ 0 w 16"/>
                  <a:gd name="T9" fmla="*/ 8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16" y="0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0" name="Freeform 273"/>
              <p:cNvSpPr>
                <a:spLocks/>
              </p:cNvSpPr>
              <p:nvPr/>
            </p:nvSpPr>
            <p:spPr bwMode="auto">
              <a:xfrm>
                <a:off x="5104" y="2424"/>
                <a:ext cx="24" cy="16"/>
              </a:xfrm>
              <a:custGeom>
                <a:avLst/>
                <a:gdLst>
                  <a:gd name="T0" fmla="*/ 16 w 24"/>
                  <a:gd name="T1" fmla="*/ 0 h 16"/>
                  <a:gd name="T2" fmla="*/ 16 w 24"/>
                  <a:gd name="T3" fmla="*/ 0 h 16"/>
                  <a:gd name="T4" fmla="*/ 24 w 24"/>
                  <a:gd name="T5" fmla="*/ 8 h 16"/>
                  <a:gd name="T6" fmla="*/ 8 w 24"/>
                  <a:gd name="T7" fmla="*/ 16 h 16"/>
                  <a:gd name="T8" fmla="*/ 0 w 24"/>
                  <a:gd name="T9" fmla="*/ 16 h 16"/>
                  <a:gd name="T10" fmla="*/ 16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16" y="0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1" name="Freeform 274"/>
              <p:cNvSpPr>
                <a:spLocks/>
              </p:cNvSpPr>
              <p:nvPr/>
            </p:nvSpPr>
            <p:spPr bwMode="auto">
              <a:xfrm>
                <a:off x="5112" y="2432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8 w 16"/>
                  <a:gd name="T3" fmla="*/ 0 h 16"/>
                  <a:gd name="T4" fmla="*/ 16 w 16"/>
                  <a:gd name="T5" fmla="*/ 8 h 16"/>
                  <a:gd name="T6" fmla="*/ 0 w 16"/>
                  <a:gd name="T7" fmla="*/ 16 h 16"/>
                  <a:gd name="T8" fmla="*/ 0 w 16"/>
                  <a:gd name="T9" fmla="*/ 8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0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2" name="Freeform 275"/>
              <p:cNvSpPr>
                <a:spLocks/>
              </p:cNvSpPr>
              <p:nvPr/>
            </p:nvSpPr>
            <p:spPr bwMode="auto">
              <a:xfrm>
                <a:off x="5112" y="2440"/>
                <a:ext cx="24" cy="16"/>
              </a:xfrm>
              <a:custGeom>
                <a:avLst/>
                <a:gdLst>
                  <a:gd name="T0" fmla="*/ 0 w 24"/>
                  <a:gd name="T1" fmla="*/ 8 h 16"/>
                  <a:gd name="T2" fmla="*/ 16 w 24"/>
                  <a:gd name="T3" fmla="*/ 0 h 16"/>
                  <a:gd name="T4" fmla="*/ 24 w 24"/>
                  <a:gd name="T5" fmla="*/ 0 h 16"/>
                  <a:gd name="T6" fmla="*/ 8 w 24"/>
                  <a:gd name="T7" fmla="*/ 16 h 16"/>
                  <a:gd name="T8" fmla="*/ 0 w 24"/>
                  <a:gd name="T9" fmla="*/ 8 h 16"/>
                  <a:gd name="T10" fmla="*/ 0 w 24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0" y="8"/>
                    </a:moveTo>
                    <a:lnTo>
                      <a:pt x="16" y="0"/>
                    </a:lnTo>
                    <a:lnTo>
                      <a:pt x="24" y="0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3" name="Freeform 276"/>
              <p:cNvSpPr>
                <a:spLocks/>
              </p:cNvSpPr>
              <p:nvPr/>
            </p:nvSpPr>
            <p:spPr bwMode="auto">
              <a:xfrm>
                <a:off x="5120" y="2440"/>
                <a:ext cx="16" cy="24"/>
              </a:xfrm>
              <a:custGeom>
                <a:avLst/>
                <a:gdLst>
                  <a:gd name="T0" fmla="*/ 0 w 16"/>
                  <a:gd name="T1" fmla="*/ 16 h 24"/>
                  <a:gd name="T2" fmla="*/ 16 w 16"/>
                  <a:gd name="T3" fmla="*/ 0 h 24"/>
                  <a:gd name="T4" fmla="*/ 16 w 16"/>
                  <a:gd name="T5" fmla="*/ 8 h 24"/>
                  <a:gd name="T6" fmla="*/ 8 w 16"/>
                  <a:gd name="T7" fmla="*/ 24 h 24"/>
                  <a:gd name="T8" fmla="*/ 0 w 16"/>
                  <a:gd name="T9" fmla="*/ 16 h 24"/>
                  <a:gd name="T10" fmla="*/ 0 w 16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16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8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2" name="Freeform 277"/>
              <p:cNvSpPr>
                <a:spLocks/>
              </p:cNvSpPr>
              <p:nvPr/>
            </p:nvSpPr>
            <p:spPr bwMode="auto">
              <a:xfrm>
                <a:off x="5128" y="2448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8 w 16"/>
                  <a:gd name="T3" fmla="*/ 0 h 16"/>
                  <a:gd name="T4" fmla="*/ 16 w 16"/>
                  <a:gd name="T5" fmla="*/ 8 h 16"/>
                  <a:gd name="T6" fmla="*/ 8 w 16"/>
                  <a:gd name="T7" fmla="*/ 16 h 16"/>
                  <a:gd name="T8" fmla="*/ 0 w 16"/>
                  <a:gd name="T9" fmla="*/ 16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3" name="Freeform 278"/>
              <p:cNvSpPr>
                <a:spLocks/>
              </p:cNvSpPr>
              <p:nvPr/>
            </p:nvSpPr>
            <p:spPr bwMode="auto">
              <a:xfrm>
                <a:off x="5136" y="2456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8 w 16"/>
                  <a:gd name="T3" fmla="*/ 0 h 16"/>
                  <a:gd name="T4" fmla="*/ 16 w 16"/>
                  <a:gd name="T5" fmla="*/ 8 h 16"/>
                  <a:gd name="T6" fmla="*/ 0 w 16"/>
                  <a:gd name="T7" fmla="*/ 16 h 16"/>
                  <a:gd name="T8" fmla="*/ 0 w 16"/>
                  <a:gd name="T9" fmla="*/ 8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4" name="Freeform 279"/>
              <p:cNvSpPr>
                <a:spLocks/>
              </p:cNvSpPr>
              <p:nvPr/>
            </p:nvSpPr>
            <p:spPr bwMode="auto">
              <a:xfrm>
                <a:off x="5136" y="2464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16 w 16"/>
                  <a:gd name="T3" fmla="*/ 0 h 16"/>
                  <a:gd name="T4" fmla="*/ 16 w 16"/>
                  <a:gd name="T5" fmla="*/ 8 h 16"/>
                  <a:gd name="T6" fmla="*/ 8 w 16"/>
                  <a:gd name="T7" fmla="*/ 16 h 16"/>
                  <a:gd name="T8" fmla="*/ 0 w 16"/>
                  <a:gd name="T9" fmla="*/ 8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5" name="Freeform 280"/>
              <p:cNvSpPr>
                <a:spLocks/>
              </p:cNvSpPr>
              <p:nvPr/>
            </p:nvSpPr>
            <p:spPr bwMode="auto">
              <a:xfrm>
                <a:off x="5144" y="2472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8 w 16"/>
                  <a:gd name="T3" fmla="*/ 0 h 16"/>
                  <a:gd name="T4" fmla="*/ 16 w 16"/>
                  <a:gd name="T5" fmla="*/ 8 h 16"/>
                  <a:gd name="T6" fmla="*/ 0 w 16"/>
                  <a:gd name="T7" fmla="*/ 16 h 16"/>
                  <a:gd name="T8" fmla="*/ 0 w 16"/>
                  <a:gd name="T9" fmla="*/ 8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6" name="Freeform 281"/>
              <p:cNvSpPr>
                <a:spLocks/>
              </p:cNvSpPr>
              <p:nvPr/>
            </p:nvSpPr>
            <p:spPr bwMode="auto">
              <a:xfrm>
                <a:off x="5144" y="2480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16 w 16"/>
                  <a:gd name="T3" fmla="*/ 0 h 8"/>
                  <a:gd name="T4" fmla="*/ 16 w 16"/>
                  <a:gd name="T5" fmla="*/ 0 h 8"/>
                  <a:gd name="T6" fmla="*/ 0 w 16"/>
                  <a:gd name="T7" fmla="*/ 8 h 8"/>
                  <a:gd name="T8" fmla="*/ 0 w 16"/>
                  <a:gd name="T9" fmla="*/ 8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16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7" name="Freeform 282"/>
              <p:cNvSpPr>
                <a:spLocks/>
              </p:cNvSpPr>
              <p:nvPr/>
            </p:nvSpPr>
            <p:spPr bwMode="auto">
              <a:xfrm>
                <a:off x="5144" y="2480"/>
                <a:ext cx="24" cy="16"/>
              </a:xfrm>
              <a:custGeom>
                <a:avLst/>
                <a:gdLst>
                  <a:gd name="T0" fmla="*/ 0 w 24"/>
                  <a:gd name="T1" fmla="*/ 8 h 16"/>
                  <a:gd name="T2" fmla="*/ 16 w 24"/>
                  <a:gd name="T3" fmla="*/ 0 h 16"/>
                  <a:gd name="T4" fmla="*/ 24 w 24"/>
                  <a:gd name="T5" fmla="*/ 8 h 16"/>
                  <a:gd name="T6" fmla="*/ 8 w 24"/>
                  <a:gd name="T7" fmla="*/ 16 h 16"/>
                  <a:gd name="T8" fmla="*/ 0 w 24"/>
                  <a:gd name="T9" fmla="*/ 8 h 16"/>
                  <a:gd name="T10" fmla="*/ 0 w 24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0" y="8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8" name="Freeform 283"/>
              <p:cNvSpPr>
                <a:spLocks/>
              </p:cNvSpPr>
              <p:nvPr/>
            </p:nvSpPr>
            <p:spPr bwMode="auto">
              <a:xfrm>
                <a:off x="5152" y="2488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16 w 16"/>
                  <a:gd name="T3" fmla="*/ 0 h 16"/>
                  <a:gd name="T4" fmla="*/ 16 w 16"/>
                  <a:gd name="T5" fmla="*/ 8 h 16"/>
                  <a:gd name="T6" fmla="*/ 0 w 16"/>
                  <a:gd name="T7" fmla="*/ 16 h 16"/>
                  <a:gd name="T8" fmla="*/ 0 w 16"/>
                  <a:gd name="T9" fmla="*/ 8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9" name="Freeform 284"/>
              <p:cNvSpPr>
                <a:spLocks/>
              </p:cNvSpPr>
              <p:nvPr/>
            </p:nvSpPr>
            <p:spPr bwMode="auto">
              <a:xfrm>
                <a:off x="5152" y="2496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16 w 16"/>
                  <a:gd name="T3" fmla="*/ 0 h 16"/>
                  <a:gd name="T4" fmla="*/ 16 w 16"/>
                  <a:gd name="T5" fmla="*/ 8 h 16"/>
                  <a:gd name="T6" fmla="*/ 8 w 16"/>
                  <a:gd name="T7" fmla="*/ 16 h 16"/>
                  <a:gd name="T8" fmla="*/ 0 w 16"/>
                  <a:gd name="T9" fmla="*/ 8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0" name="Freeform 285"/>
              <p:cNvSpPr>
                <a:spLocks/>
              </p:cNvSpPr>
              <p:nvPr/>
            </p:nvSpPr>
            <p:spPr bwMode="auto">
              <a:xfrm>
                <a:off x="5160" y="2504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8 w 16"/>
                  <a:gd name="T3" fmla="*/ 0 h 16"/>
                  <a:gd name="T4" fmla="*/ 16 w 16"/>
                  <a:gd name="T5" fmla="*/ 8 h 16"/>
                  <a:gd name="T6" fmla="*/ 0 w 16"/>
                  <a:gd name="T7" fmla="*/ 16 h 16"/>
                  <a:gd name="T8" fmla="*/ 0 w 16"/>
                  <a:gd name="T9" fmla="*/ 8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1" name="Freeform 286"/>
              <p:cNvSpPr>
                <a:spLocks/>
              </p:cNvSpPr>
              <p:nvPr/>
            </p:nvSpPr>
            <p:spPr bwMode="auto">
              <a:xfrm>
                <a:off x="5160" y="2512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16 w 16"/>
                  <a:gd name="T3" fmla="*/ 0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2" name="Freeform 287"/>
              <p:cNvSpPr>
                <a:spLocks/>
              </p:cNvSpPr>
              <p:nvPr/>
            </p:nvSpPr>
            <p:spPr bwMode="auto">
              <a:xfrm>
                <a:off x="5160" y="2520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16 w 16"/>
                  <a:gd name="T3" fmla="*/ 0 h 8"/>
                  <a:gd name="T4" fmla="*/ 16 w 16"/>
                  <a:gd name="T5" fmla="*/ 0 h 8"/>
                  <a:gd name="T6" fmla="*/ 0 w 16"/>
                  <a:gd name="T7" fmla="*/ 8 h 8"/>
                  <a:gd name="T8" fmla="*/ 0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16" y="0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3" name="Freeform 288"/>
              <p:cNvSpPr>
                <a:spLocks/>
              </p:cNvSpPr>
              <p:nvPr/>
            </p:nvSpPr>
            <p:spPr bwMode="auto">
              <a:xfrm>
                <a:off x="5160" y="2520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16 w 16"/>
                  <a:gd name="T3" fmla="*/ 8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4" name="Freeform 289"/>
              <p:cNvSpPr>
                <a:spLocks/>
              </p:cNvSpPr>
              <p:nvPr/>
            </p:nvSpPr>
            <p:spPr bwMode="auto">
              <a:xfrm>
                <a:off x="5160" y="2528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16 w 16"/>
                  <a:gd name="T3" fmla="*/ 8 h 8"/>
                  <a:gd name="T4" fmla="*/ 16 w 16"/>
                  <a:gd name="T5" fmla="*/ 8 h 8"/>
                  <a:gd name="T6" fmla="*/ 0 w 16"/>
                  <a:gd name="T7" fmla="*/ 8 h 8"/>
                  <a:gd name="T8" fmla="*/ 0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5" name="Freeform 290"/>
              <p:cNvSpPr>
                <a:spLocks/>
              </p:cNvSpPr>
              <p:nvPr/>
            </p:nvSpPr>
            <p:spPr bwMode="auto">
              <a:xfrm>
                <a:off x="5160" y="2536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16 w 16"/>
                  <a:gd name="T3" fmla="*/ 0 h 8"/>
                  <a:gd name="T4" fmla="*/ 8 w 16"/>
                  <a:gd name="T5" fmla="*/ 8 h 8"/>
                  <a:gd name="T6" fmla="*/ 0 w 16"/>
                  <a:gd name="T7" fmla="*/ 0 h 8"/>
                  <a:gd name="T8" fmla="*/ 0 w 16"/>
                  <a:gd name="T9" fmla="*/ 0 h 8"/>
                  <a:gd name="T10" fmla="*/ 16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0"/>
                    </a:moveTo>
                    <a:lnTo>
                      <a:pt x="16" y="0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6" name="Freeform 291"/>
              <p:cNvSpPr>
                <a:spLocks/>
              </p:cNvSpPr>
              <p:nvPr/>
            </p:nvSpPr>
            <p:spPr bwMode="auto">
              <a:xfrm>
                <a:off x="5152" y="2536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0 h 16"/>
                  <a:gd name="T8" fmla="*/ 8 w 16"/>
                  <a:gd name="T9" fmla="*/ 0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7" name="Freeform 292"/>
              <p:cNvSpPr>
                <a:spLocks/>
              </p:cNvSpPr>
              <p:nvPr/>
            </p:nvSpPr>
            <p:spPr bwMode="auto">
              <a:xfrm>
                <a:off x="5152" y="2536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16 w 16"/>
                  <a:gd name="T3" fmla="*/ 16 h 16"/>
                  <a:gd name="T4" fmla="*/ 8 w 16"/>
                  <a:gd name="T5" fmla="*/ 16 h 16"/>
                  <a:gd name="T6" fmla="*/ 0 w 16"/>
                  <a:gd name="T7" fmla="*/ 8 h 16"/>
                  <a:gd name="T8" fmla="*/ 8 w 16"/>
                  <a:gd name="T9" fmla="*/ 0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16" y="16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8" name="Freeform 293"/>
              <p:cNvSpPr>
                <a:spLocks/>
              </p:cNvSpPr>
              <p:nvPr/>
            </p:nvSpPr>
            <p:spPr bwMode="auto">
              <a:xfrm>
                <a:off x="5144" y="2536"/>
                <a:ext cx="16" cy="24"/>
              </a:xfrm>
              <a:custGeom>
                <a:avLst/>
                <a:gdLst>
                  <a:gd name="T0" fmla="*/ 16 w 16"/>
                  <a:gd name="T1" fmla="*/ 16 h 24"/>
                  <a:gd name="T2" fmla="*/ 16 w 16"/>
                  <a:gd name="T3" fmla="*/ 16 h 24"/>
                  <a:gd name="T4" fmla="*/ 8 w 16"/>
                  <a:gd name="T5" fmla="*/ 24 h 24"/>
                  <a:gd name="T6" fmla="*/ 0 w 16"/>
                  <a:gd name="T7" fmla="*/ 8 h 24"/>
                  <a:gd name="T8" fmla="*/ 8 w 16"/>
                  <a:gd name="T9" fmla="*/ 0 h 24"/>
                  <a:gd name="T10" fmla="*/ 16 w 16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16" y="16"/>
                    </a:moveTo>
                    <a:lnTo>
                      <a:pt x="16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9" name="Freeform 294"/>
              <p:cNvSpPr>
                <a:spLocks/>
              </p:cNvSpPr>
              <p:nvPr/>
            </p:nvSpPr>
            <p:spPr bwMode="auto">
              <a:xfrm>
                <a:off x="5136" y="2544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16 w 16"/>
                  <a:gd name="T3" fmla="*/ 16 h 16"/>
                  <a:gd name="T4" fmla="*/ 8 w 16"/>
                  <a:gd name="T5" fmla="*/ 16 h 16"/>
                  <a:gd name="T6" fmla="*/ 0 w 16"/>
                  <a:gd name="T7" fmla="*/ 0 h 16"/>
                  <a:gd name="T8" fmla="*/ 8 w 16"/>
                  <a:gd name="T9" fmla="*/ 0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16" y="16"/>
                    </a:lnTo>
                    <a:lnTo>
                      <a:pt x="8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0" name="Freeform 295"/>
              <p:cNvSpPr>
                <a:spLocks/>
              </p:cNvSpPr>
              <p:nvPr/>
            </p:nvSpPr>
            <p:spPr bwMode="auto">
              <a:xfrm>
                <a:off x="5136" y="2544"/>
                <a:ext cx="8" cy="16"/>
              </a:xfrm>
              <a:custGeom>
                <a:avLst/>
                <a:gdLst>
                  <a:gd name="T0" fmla="*/ 8 w 8"/>
                  <a:gd name="T1" fmla="*/ 16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0 w 8"/>
                  <a:gd name="T9" fmla="*/ 0 h 16"/>
                  <a:gd name="T10" fmla="*/ 8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1" name="Freeform 296"/>
              <p:cNvSpPr>
                <a:spLocks/>
              </p:cNvSpPr>
              <p:nvPr/>
            </p:nvSpPr>
            <p:spPr bwMode="auto">
              <a:xfrm>
                <a:off x="5128" y="2544"/>
                <a:ext cx="8" cy="16"/>
              </a:xfrm>
              <a:custGeom>
                <a:avLst/>
                <a:gdLst>
                  <a:gd name="T0" fmla="*/ 8 w 8"/>
                  <a:gd name="T1" fmla="*/ 16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2" name="Freeform 297"/>
              <p:cNvSpPr>
                <a:spLocks/>
              </p:cNvSpPr>
              <p:nvPr/>
            </p:nvSpPr>
            <p:spPr bwMode="auto">
              <a:xfrm>
                <a:off x="5120" y="2544"/>
                <a:ext cx="8" cy="16"/>
              </a:xfrm>
              <a:custGeom>
                <a:avLst/>
                <a:gdLst>
                  <a:gd name="T0" fmla="*/ 8 w 8"/>
                  <a:gd name="T1" fmla="*/ 0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0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3" name="Freeform 298"/>
              <p:cNvSpPr>
                <a:spLocks/>
              </p:cNvSpPr>
              <p:nvPr/>
            </p:nvSpPr>
            <p:spPr bwMode="auto">
              <a:xfrm>
                <a:off x="5104" y="2544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16 w 16"/>
                  <a:gd name="T3" fmla="*/ 16 h 16"/>
                  <a:gd name="T4" fmla="*/ 0 w 16"/>
                  <a:gd name="T5" fmla="*/ 16 h 16"/>
                  <a:gd name="T6" fmla="*/ 0 w 16"/>
                  <a:gd name="T7" fmla="*/ 0 h 16"/>
                  <a:gd name="T8" fmla="*/ 16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16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4" name="Freeform 299"/>
              <p:cNvSpPr>
                <a:spLocks/>
              </p:cNvSpPr>
              <p:nvPr/>
            </p:nvSpPr>
            <p:spPr bwMode="auto">
              <a:xfrm>
                <a:off x="5096" y="2544"/>
                <a:ext cx="8" cy="16"/>
              </a:xfrm>
              <a:custGeom>
                <a:avLst/>
                <a:gdLst>
                  <a:gd name="T0" fmla="*/ 8 w 8"/>
                  <a:gd name="T1" fmla="*/ 0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0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5" name="Freeform 300"/>
              <p:cNvSpPr>
                <a:spLocks/>
              </p:cNvSpPr>
              <p:nvPr/>
            </p:nvSpPr>
            <p:spPr bwMode="auto">
              <a:xfrm>
                <a:off x="5088" y="2544"/>
                <a:ext cx="8" cy="16"/>
              </a:xfrm>
              <a:custGeom>
                <a:avLst/>
                <a:gdLst>
                  <a:gd name="T0" fmla="*/ 8 w 8"/>
                  <a:gd name="T1" fmla="*/ 16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6" name="Freeform 301"/>
              <p:cNvSpPr>
                <a:spLocks/>
              </p:cNvSpPr>
              <p:nvPr/>
            </p:nvSpPr>
            <p:spPr bwMode="auto">
              <a:xfrm>
                <a:off x="5072" y="2536"/>
                <a:ext cx="16" cy="24"/>
              </a:xfrm>
              <a:custGeom>
                <a:avLst/>
                <a:gdLst>
                  <a:gd name="T0" fmla="*/ 16 w 16"/>
                  <a:gd name="T1" fmla="*/ 24 h 24"/>
                  <a:gd name="T2" fmla="*/ 16 w 16"/>
                  <a:gd name="T3" fmla="*/ 24 h 24"/>
                  <a:gd name="T4" fmla="*/ 0 w 16"/>
                  <a:gd name="T5" fmla="*/ 16 h 24"/>
                  <a:gd name="T6" fmla="*/ 8 w 16"/>
                  <a:gd name="T7" fmla="*/ 0 h 24"/>
                  <a:gd name="T8" fmla="*/ 16 w 16"/>
                  <a:gd name="T9" fmla="*/ 8 h 24"/>
                  <a:gd name="T10" fmla="*/ 16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16" y="24"/>
                    </a:moveTo>
                    <a:lnTo>
                      <a:pt x="16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7" name="Freeform 302"/>
              <p:cNvSpPr>
                <a:spLocks/>
              </p:cNvSpPr>
              <p:nvPr/>
            </p:nvSpPr>
            <p:spPr bwMode="auto">
              <a:xfrm>
                <a:off x="5056" y="2536"/>
                <a:ext cx="24" cy="16"/>
              </a:xfrm>
              <a:custGeom>
                <a:avLst/>
                <a:gdLst>
                  <a:gd name="T0" fmla="*/ 16 w 24"/>
                  <a:gd name="T1" fmla="*/ 16 h 16"/>
                  <a:gd name="T2" fmla="*/ 16 w 24"/>
                  <a:gd name="T3" fmla="*/ 16 h 16"/>
                  <a:gd name="T4" fmla="*/ 0 w 24"/>
                  <a:gd name="T5" fmla="*/ 8 h 16"/>
                  <a:gd name="T6" fmla="*/ 8 w 24"/>
                  <a:gd name="T7" fmla="*/ 0 h 16"/>
                  <a:gd name="T8" fmla="*/ 24 w 24"/>
                  <a:gd name="T9" fmla="*/ 0 h 16"/>
                  <a:gd name="T10" fmla="*/ 16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16" y="16"/>
                    </a:moveTo>
                    <a:lnTo>
                      <a:pt x="16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4" y="0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8" name="Freeform 303"/>
              <p:cNvSpPr>
                <a:spLocks/>
              </p:cNvSpPr>
              <p:nvPr/>
            </p:nvSpPr>
            <p:spPr bwMode="auto">
              <a:xfrm>
                <a:off x="5048" y="2528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8 w 16"/>
                  <a:gd name="T3" fmla="*/ 16 h 16"/>
                  <a:gd name="T4" fmla="*/ 0 w 16"/>
                  <a:gd name="T5" fmla="*/ 16 h 16"/>
                  <a:gd name="T6" fmla="*/ 8 w 16"/>
                  <a:gd name="T7" fmla="*/ 0 h 16"/>
                  <a:gd name="T8" fmla="*/ 16 w 16"/>
                  <a:gd name="T9" fmla="*/ 0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9" name="Freeform 304"/>
              <p:cNvSpPr>
                <a:spLocks/>
              </p:cNvSpPr>
              <p:nvPr/>
            </p:nvSpPr>
            <p:spPr bwMode="auto">
              <a:xfrm>
                <a:off x="5040" y="2528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8 w 16"/>
                  <a:gd name="T3" fmla="*/ 16 h 16"/>
                  <a:gd name="T4" fmla="*/ 0 w 16"/>
                  <a:gd name="T5" fmla="*/ 16 h 16"/>
                  <a:gd name="T6" fmla="*/ 8 w 16"/>
                  <a:gd name="T7" fmla="*/ 0 h 16"/>
                  <a:gd name="T8" fmla="*/ 16 w 16"/>
                  <a:gd name="T9" fmla="*/ 0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20" name="Freeform 305"/>
              <p:cNvSpPr>
                <a:spLocks/>
              </p:cNvSpPr>
              <p:nvPr/>
            </p:nvSpPr>
            <p:spPr bwMode="auto">
              <a:xfrm>
                <a:off x="5040" y="2520"/>
                <a:ext cx="8" cy="24"/>
              </a:xfrm>
              <a:custGeom>
                <a:avLst/>
                <a:gdLst>
                  <a:gd name="T0" fmla="*/ 0 w 8"/>
                  <a:gd name="T1" fmla="*/ 24 h 24"/>
                  <a:gd name="T2" fmla="*/ 0 w 8"/>
                  <a:gd name="T3" fmla="*/ 16 h 24"/>
                  <a:gd name="T4" fmla="*/ 0 w 8"/>
                  <a:gd name="T5" fmla="*/ 16 h 24"/>
                  <a:gd name="T6" fmla="*/ 8 w 8"/>
                  <a:gd name="T7" fmla="*/ 0 h 24"/>
                  <a:gd name="T8" fmla="*/ 8 w 8"/>
                  <a:gd name="T9" fmla="*/ 8 h 24"/>
                  <a:gd name="T10" fmla="*/ 0 w 8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24"/>
                  <a:gd name="T20" fmla="*/ 8 w 8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24">
                    <a:moveTo>
                      <a:pt x="0" y="24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21" name="Freeform 306"/>
              <p:cNvSpPr>
                <a:spLocks/>
              </p:cNvSpPr>
              <p:nvPr/>
            </p:nvSpPr>
            <p:spPr bwMode="auto">
              <a:xfrm>
                <a:off x="5032" y="2520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0 w 16"/>
                  <a:gd name="T3" fmla="*/ 16 h 16"/>
                  <a:gd name="T4" fmla="*/ 0 w 16"/>
                  <a:gd name="T5" fmla="*/ 8 h 16"/>
                  <a:gd name="T6" fmla="*/ 8 w 16"/>
                  <a:gd name="T7" fmla="*/ 0 h 16"/>
                  <a:gd name="T8" fmla="*/ 16 w 16"/>
                  <a:gd name="T9" fmla="*/ 0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22" name="Freeform 307"/>
              <p:cNvSpPr>
                <a:spLocks/>
              </p:cNvSpPr>
              <p:nvPr/>
            </p:nvSpPr>
            <p:spPr bwMode="auto">
              <a:xfrm>
                <a:off x="5024" y="2512"/>
                <a:ext cx="16" cy="16"/>
              </a:xfrm>
              <a:custGeom>
                <a:avLst/>
                <a:gdLst>
                  <a:gd name="T0" fmla="*/ 16 w 16"/>
                  <a:gd name="T1" fmla="*/ 8 h 16"/>
                  <a:gd name="T2" fmla="*/ 8 w 16"/>
                  <a:gd name="T3" fmla="*/ 16 h 16"/>
                  <a:gd name="T4" fmla="*/ 0 w 16"/>
                  <a:gd name="T5" fmla="*/ 8 h 16"/>
                  <a:gd name="T6" fmla="*/ 8 w 16"/>
                  <a:gd name="T7" fmla="*/ 0 h 16"/>
                  <a:gd name="T8" fmla="*/ 16 w 16"/>
                  <a:gd name="T9" fmla="*/ 8 h 16"/>
                  <a:gd name="T10" fmla="*/ 16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8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23" name="Freeform 308"/>
              <p:cNvSpPr>
                <a:spLocks/>
              </p:cNvSpPr>
              <p:nvPr/>
            </p:nvSpPr>
            <p:spPr bwMode="auto">
              <a:xfrm>
                <a:off x="5016" y="2504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0 w 16"/>
                  <a:gd name="T3" fmla="*/ 16 h 16"/>
                  <a:gd name="T4" fmla="*/ 0 w 16"/>
                  <a:gd name="T5" fmla="*/ 16 h 16"/>
                  <a:gd name="T6" fmla="*/ 8 w 16"/>
                  <a:gd name="T7" fmla="*/ 0 h 16"/>
                  <a:gd name="T8" fmla="*/ 16 w 16"/>
                  <a:gd name="T9" fmla="*/ 8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24" name="Freeform 309"/>
              <p:cNvSpPr>
                <a:spLocks/>
              </p:cNvSpPr>
              <p:nvPr/>
            </p:nvSpPr>
            <p:spPr bwMode="auto">
              <a:xfrm>
                <a:off x="5008" y="2496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0 w 16"/>
                  <a:gd name="T3" fmla="*/ 16 h 24"/>
                  <a:gd name="T4" fmla="*/ 0 w 16"/>
                  <a:gd name="T5" fmla="*/ 16 h 24"/>
                  <a:gd name="T6" fmla="*/ 8 w 16"/>
                  <a:gd name="T7" fmla="*/ 0 h 24"/>
                  <a:gd name="T8" fmla="*/ 16 w 16"/>
                  <a:gd name="T9" fmla="*/ 8 h 24"/>
                  <a:gd name="T10" fmla="*/ 8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24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25" name="Freeform 310"/>
              <p:cNvSpPr>
                <a:spLocks/>
              </p:cNvSpPr>
              <p:nvPr/>
            </p:nvSpPr>
            <p:spPr bwMode="auto">
              <a:xfrm>
                <a:off x="5000" y="2496"/>
                <a:ext cx="24" cy="16"/>
              </a:xfrm>
              <a:custGeom>
                <a:avLst/>
                <a:gdLst>
                  <a:gd name="T0" fmla="*/ 8 w 24"/>
                  <a:gd name="T1" fmla="*/ 16 h 16"/>
                  <a:gd name="T2" fmla="*/ 8 w 24"/>
                  <a:gd name="T3" fmla="*/ 8 h 16"/>
                  <a:gd name="T4" fmla="*/ 0 w 24"/>
                  <a:gd name="T5" fmla="*/ 0 h 16"/>
                  <a:gd name="T6" fmla="*/ 16 w 24"/>
                  <a:gd name="T7" fmla="*/ 0 h 16"/>
                  <a:gd name="T8" fmla="*/ 24 w 24"/>
                  <a:gd name="T9" fmla="*/ 8 h 16"/>
                  <a:gd name="T10" fmla="*/ 8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8" y="16"/>
                    </a:moveTo>
                    <a:lnTo>
                      <a:pt x="8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26" name="Freeform 311"/>
              <p:cNvSpPr>
                <a:spLocks/>
              </p:cNvSpPr>
              <p:nvPr/>
            </p:nvSpPr>
            <p:spPr bwMode="auto">
              <a:xfrm>
                <a:off x="5000" y="2480"/>
                <a:ext cx="16" cy="24"/>
              </a:xfrm>
              <a:custGeom>
                <a:avLst/>
                <a:gdLst>
                  <a:gd name="T0" fmla="*/ 16 w 16"/>
                  <a:gd name="T1" fmla="*/ 16 h 24"/>
                  <a:gd name="T2" fmla="*/ 0 w 16"/>
                  <a:gd name="T3" fmla="*/ 24 h 24"/>
                  <a:gd name="T4" fmla="*/ 0 w 16"/>
                  <a:gd name="T5" fmla="*/ 8 h 24"/>
                  <a:gd name="T6" fmla="*/ 8 w 16"/>
                  <a:gd name="T7" fmla="*/ 0 h 24"/>
                  <a:gd name="T8" fmla="*/ 16 w 16"/>
                  <a:gd name="T9" fmla="*/ 8 h 24"/>
                  <a:gd name="T10" fmla="*/ 16 w 16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16" y="16"/>
                    </a:moveTo>
                    <a:lnTo>
                      <a:pt x="0" y="24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27" name="Freeform 312"/>
              <p:cNvSpPr>
                <a:spLocks/>
              </p:cNvSpPr>
              <p:nvPr/>
            </p:nvSpPr>
            <p:spPr bwMode="auto">
              <a:xfrm>
                <a:off x="4992" y="2472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8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8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28" name="Freeform 313"/>
              <p:cNvSpPr>
                <a:spLocks/>
              </p:cNvSpPr>
              <p:nvPr/>
            </p:nvSpPr>
            <p:spPr bwMode="auto">
              <a:xfrm>
                <a:off x="4984" y="2464"/>
                <a:ext cx="24" cy="16"/>
              </a:xfrm>
              <a:custGeom>
                <a:avLst/>
                <a:gdLst>
                  <a:gd name="T0" fmla="*/ 8 w 24"/>
                  <a:gd name="T1" fmla="*/ 16 h 16"/>
                  <a:gd name="T2" fmla="*/ 8 w 24"/>
                  <a:gd name="T3" fmla="*/ 16 h 16"/>
                  <a:gd name="T4" fmla="*/ 0 w 24"/>
                  <a:gd name="T5" fmla="*/ 8 h 16"/>
                  <a:gd name="T6" fmla="*/ 16 w 24"/>
                  <a:gd name="T7" fmla="*/ 0 h 16"/>
                  <a:gd name="T8" fmla="*/ 24 w 24"/>
                  <a:gd name="T9" fmla="*/ 8 h 16"/>
                  <a:gd name="T10" fmla="*/ 8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29" name="Freeform 314"/>
              <p:cNvSpPr>
                <a:spLocks/>
              </p:cNvSpPr>
              <p:nvPr/>
            </p:nvSpPr>
            <p:spPr bwMode="auto">
              <a:xfrm>
                <a:off x="4984" y="2456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16 h 16"/>
                  <a:gd name="T4" fmla="*/ 0 w 16"/>
                  <a:gd name="T5" fmla="*/ 8 h 16"/>
                  <a:gd name="T6" fmla="*/ 16 w 16"/>
                  <a:gd name="T7" fmla="*/ 0 h 16"/>
                  <a:gd name="T8" fmla="*/ 16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30" name="Freeform 315"/>
              <p:cNvSpPr>
                <a:spLocks/>
              </p:cNvSpPr>
              <p:nvPr/>
            </p:nvSpPr>
            <p:spPr bwMode="auto">
              <a:xfrm>
                <a:off x="4984" y="2448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16 h 16"/>
                  <a:gd name="T4" fmla="*/ 0 w 16"/>
                  <a:gd name="T5" fmla="*/ 8 h 16"/>
                  <a:gd name="T6" fmla="*/ 8 w 16"/>
                  <a:gd name="T7" fmla="*/ 0 h 16"/>
                  <a:gd name="T8" fmla="*/ 16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31" name="Freeform 316"/>
              <p:cNvSpPr>
                <a:spLocks/>
              </p:cNvSpPr>
              <p:nvPr/>
            </p:nvSpPr>
            <p:spPr bwMode="auto">
              <a:xfrm>
                <a:off x="4976" y="2432"/>
                <a:ext cx="16" cy="24"/>
              </a:xfrm>
              <a:custGeom>
                <a:avLst/>
                <a:gdLst>
                  <a:gd name="T0" fmla="*/ 8 w 16"/>
                  <a:gd name="T1" fmla="*/ 24 h 24"/>
                  <a:gd name="T2" fmla="*/ 0 w 16"/>
                  <a:gd name="T3" fmla="*/ 16 h 24"/>
                  <a:gd name="T4" fmla="*/ 0 w 16"/>
                  <a:gd name="T5" fmla="*/ 8 h 24"/>
                  <a:gd name="T6" fmla="*/ 16 w 16"/>
                  <a:gd name="T7" fmla="*/ 0 h 24"/>
                  <a:gd name="T8" fmla="*/ 16 w 16"/>
                  <a:gd name="T9" fmla="*/ 16 h 24"/>
                  <a:gd name="T10" fmla="*/ 8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24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32" name="Freeform 317"/>
              <p:cNvSpPr>
                <a:spLocks/>
              </p:cNvSpPr>
              <p:nvPr/>
            </p:nvSpPr>
            <p:spPr bwMode="auto">
              <a:xfrm>
                <a:off x="4976" y="2416"/>
                <a:ext cx="16" cy="24"/>
              </a:xfrm>
              <a:custGeom>
                <a:avLst/>
                <a:gdLst>
                  <a:gd name="T0" fmla="*/ 0 w 16"/>
                  <a:gd name="T1" fmla="*/ 24 h 24"/>
                  <a:gd name="T2" fmla="*/ 0 w 16"/>
                  <a:gd name="T3" fmla="*/ 16 h 24"/>
                  <a:gd name="T4" fmla="*/ 0 w 16"/>
                  <a:gd name="T5" fmla="*/ 8 h 24"/>
                  <a:gd name="T6" fmla="*/ 16 w 16"/>
                  <a:gd name="T7" fmla="*/ 0 h 24"/>
                  <a:gd name="T8" fmla="*/ 16 w 16"/>
                  <a:gd name="T9" fmla="*/ 16 h 24"/>
                  <a:gd name="T10" fmla="*/ 0 w 16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24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33" name="Freeform 318"/>
              <p:cNvSpPr>
                <a:spLocks/>
              </p:cNvSpPr>
              <p:nvPr/>
            </p:nvSpPr>
            <p:spPr bwMode="auto">
              <a:xfrm>
                <a:off x="4976" y="2408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8 h 16"/>
                  <a:gd name="T4" fmla="*/ 0 w 16"/>
                  <a:gd name="T5" fmla="*/ 0 h 16"/>
                  <a:gd name="T6" fmla="*/ 16 w 16"/>
                  <a:gd name="T7" fmla="*/ 0 h 16"/>
                  <a:gd name="T8" fmla="*/ 16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34" name="Freeform 319"/>
              <p:cNvSpPr>
                <a:spLocks/>
              </p:cNvSpPr>
              <p:nvPr/>
            </p:nvSpPr>
            <p:spPr bwMode="auto">
              <a:xfrm>
                <a:off x="4976" y="2392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16 h 16"/>
                  <a:gd name="T4" fmla="*/ 8 w 16"/>
                  <a:gd name="T5" fmla="*/ 0 h 16"/>
                  <a:gd name="T6" fmla="*/ 16 w 16"/>
                  <a:gd name="T7" fmla="*/ 0 h 16"/>
                  <a:gd name="T8" fmla="*/ 16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35" name="Freeform 320"/>
              <p:cNvSpPr>
                <a:spLocks/>
              </p:cNvSpPr>
              <p:nvPr/>
            </p:nvSpPr>
            <p:spPr bwMode="auto">
              <a:xfrm>
                <a:off x="4984" y="2384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8 w 16"/>
                  <a:gd name="T9" fmla="*/ 8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8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36" name="Freeform 321"/>
              <p:cNvSpPr>
                <a:spLocks/>
              </p:cNvSpPr>
              <p:nvPr/>
            </p:nvSpPr>
            <p:spPr bwMode="auto">
              <a:xfrm>
                <a:off x="4984" y="2368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8 h 16"/>
                  <a:gd name="T4" fmla="*/ 0 w 16"/>
                  <a:gd name="T5" fmla="*/ 0 h 16"/>
                  <a:gd name="T6" fmla="*/ 16 w 16"/>
                  <a:gd name="T7" fmla="*/ 8 h 16"/>
                  <a:gd name="T8" fmla="*/ 16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37" name="Freeform 322"/>
              <p:cNvSpPr>
                <a:spLocks/>
              </p:cNvSpPr>
              <p:nvPr/>
            </p:nvSpPr>
            <p:spPr bwMode="auto">
              <a:xfrm>
                <a:off x="4984" y="2360"/>
                <a:ext cx="24" cy="16"/>
              </a:xfrm>
              <a:custGeom>
                <a:avLst/>
                <a:gdLst>
                  <a:gd name="T0" fmla="*/ 0 w 24"/>
                  <a:gd name="T1" fmla="*/ 8 h 16"/>
                  <a:gd name="T2" fmla="*/ 0 w 24"/>
                  <a:gd name="T3" fmla="*/ 8 h 16"/>
                  <a:gd name="T4" fmla="*/ 8 w 24"/>
                  <a:gd name="T5" fmla="*/ 0 h 16"/>
                  <a:gd name="T6" fmla="*/ 24 w 24"/>
                  <a:gd name="T7" fmla="*/ 8 h 16"/>
                  <a:gd name="T8" fmla="*/ 16 w 24"/>
                  <a:gd name="T9" fmla="*/ 16 h 16"/>
                  <a:gd name="T10" fmla="*/ 0 w 24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16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38" name="Freeform 323"/>
              <p:cNvSpPr>
                <a:spLocks/>
              </p:cNvSpPr>
              <p:nvPr/>
            </p:nvSpPr>
            <p:spPr bwMode="auto">
              <a:xfrm>
                <a:off x="4992" y="2352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0 w 16"/>
                  <a:gd name="T3" fmla="*/ 8 h 16"/>
                  <a:gd name="T4" fmla="*/ 8 w 16"/>
                  <a:gd name="T5" fmla="*/ 0 h 16"/>
                  <a:gd name="T6" fmla="*/ 16 w 16"/>
                  <a:gd name="T7" fmla="*/ 8 h 16"/>
                  <a:gd name="T8" fmla="*/ 16 w 16"/>
                  <a:gd name="T9" fmla="*/ 16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39" name="Freeform 324"/>
              <p:cNvSpPr>
                <a:spLocks/>
              </p:cNvSpPr>
              <p:nvPr/>
            </p:nvSpPr>
            <p:spPr bwMode="auto">
              <a:xfrm>
                <a:off x="5000" y="2336"/>
                <a:ext cx="16" cy="24"/>
              </a:xfrm>
              <a:custGeom>
                <a:avLst/>
                <a:gdLst>
                  <a:gd name="T0" fmla="*/ 0 w 16"/>
                  <a:gd name="T1" fmla="*/ 16 h 24"/>
                  <a:gd name="T2" fmla="*/ 0 w 16"/>
                  <a:gd name="T3" fmla="*/ 16 h 24"/>
                  <a:gd name="T4" fmla="*/ 0 w 16"/>
                  <a:gd name="T5" fmla="*/ 0 h 24"/>
                  <a:gd name="T6" fmla="*/ 16 w 16"/>
                  <a:gd name="T7" fmla="*/ 8 h 24"/>
                  <a:gd name="T8" fmla="*/ 8 w 16"/>
                  <a:gd name="T9" fmla="*/ 24 h 24"/>
                  <a:gd name="T10" fmla="*/ 0 w 16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16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6" y="8"/>
                    </a:lnTo>
                    <a:lnTo>
                      <a:pt x="8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40" name="Freeform 325"/>
              <p:cNvSpPr>
                <a:spLocks/>
              </p:cNvSpPr>
              <p:nvPr/>
            </p:nvSpPr>
            <p:spPr bwMode="auto">
              <a:xfrm>
                <a:off x="5000" y="2320"/>
                <a:ext cx="24" cy="24"/>
              </a:xfrm>
              <a:custGeom>
                <a:avLst/>
                <a:gdLst>
                  <a:gd name="T0" fmla="*/ 0 w 24"/>
                  <a:gd name="T1" fmla="*/ 16 h 24"/>
                  <a:gd name="T2" fmla="*/ 0 w 24"/>
                  <a:gd name="T3" fmla="*/ 16 h 24"/>
                  <a:gd name="T4" fmla="*/ 16 w 24"/>
                  <a:gd name="T5" fmla="*/ 0 h 24"/>
                  <a:gd name="T6" fmla="*/ 24 w 24"/>
                  <a:gd name="T7" fmla="*/ 8 h 24"/>
                  <a:gd name="T8" fmla="*/ 16 w 24"/>
                  <a:gd name="T9" fmla="*/ 24 h 24"/>
                  <a:gd name="T10" fmla="*/ 0 w 24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6"/>
                    </a:moveTo>
                    <a:lnTo>
                      <a:pt x="0" y="16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16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41" name="Freeform 326"/>
              <p:cNvSpPr>
                <a:spLocks/>
              </p:cNvSpPr>
              <p:nvPr/>
            </p:nvSpPr>
            <p:spPr bwMode="auto">
              <a:xfrm>
                <a:off x="5016" y="2312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0 w 16"/>
                  <a:gd name="T3" fmla="*/ 8 h 16"/>
                  <a:gd name="T4" fmla="*/ 8 w 16"/>
                  <a:gd name="T5" fmla="*/ 0 h 16"/>
                  <a:gd name="T6" fmla="*/ 16 w 16"/>
                  <a:gd name="T7" fmla="*/ 8 h 16"/>
                  <a:gd name="T8" fmla="*/ 8 w 16"/>
                  <a:gd name="T9" fmla="*/ 16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42" name="Freeform 327"/>
              <p:cNvSpPr>
                <a:spLocks/>
              </p:cNvSpPr>
              <p:nvPr/>
            </p:nvSpPr>
            <p:spPr bwMode="auto">
              <a:xfrm>
                <a:off x="5024" y="2296"/>
                <a:ext cx="16" cy="24"/>
              </a:xfrm>
              <a:custGeom>
                <a:avLst/>
                <a:gdLst>
                  <a:gd name="T0" fmla="*/ 0 w 16"/>
                  <a:gd name="T1" fmla="*/ 16 h 24"/>
                  <a:gd name="T2" fmla="*/ 0 w 16"/>
                  <a:gd name="T3" fmla="*/ 16 h 24"/>
                  <a:gd name="T4" fmla="*/ 8 w 16"/>
                  <a:gd name="T5" fmla="*/ 0 h 24"/>
                  <a:gd name="T6" fmla="*/ 16 w 16"/>
                  <a:gd name="T7" fmla="*/ 16 h 24"/>
                  <a:gd name="T8" fmla="*/ 8 w 16"/>
                  <a:gd name="T9" fmla="*/ 24 h 24"/>
                  <a:gd name="T10" fmla="*/ 0 w 16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16"/>
                    </a:moveTo>
                    <a:lnTo>
                      <a:pt x="0" y="16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43" name="Freeform 328"/>
              <p:cNvSpPr>
                <a:spLocks/>
              </p:cNvSpPr>
              <p:nvPr/>
            </p:nvSpPr>
            <p:spPr bwMode="auto">
              <a:xfrm>
                <a:off x="5032" y="2288"/>
                <a:ext cx="24" cy="24"/>
              </a:xfrm>
              <a:custGeom>
                <a:avLst/>
                <a:gdLst>
                  <a:gd name="T0" fmla="*/ 0 w 24"/>
                  <a:gd name="T1" fmla="*/ 8 h 24"/>
                  <a:gd name="T2" fmla="*/ 0 w 24"/>
                  <a:gd name="T3" fmla="*/ 8 h 24"/>
                  <a:gd name="T4" fmla="*/ 8 w 24"/>
                  <a:gd name="T5" fmla="*/ 0 h 24"/>
                  <a:gd name="T6" fmla="*/ 24 w 24"/>
                  <a:gd name="T7" fmla="*/ 8 h 24"/>
                  <a:gd name="T8" fmla="*/ 8 w 24"/>
                  <a:gd name="T9" fmla="*/ 24 h 24"/>
                  <a:gd name="T10" fmla="*/ 0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8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44" name="Freeform 329"/>
              <p:cNvSpPr>
                <a:spLocks/>
              </p:cNvSpPr>
              <p:nvPr/>
            </p:nvSpPr>
            <p:spPr bwMode="auto">
              <a:xfrm>
                <a:off x="5040" y="2280"/>
                <a:ext cx="32" cy="24"/>
              </a:xfrm>
              <a:custGeom>
                <a:avLst/>
                <a:gdLst>
                  <a:gd name="T0" fmla="*/ 0 w 32"/>
                  <a:gd name="T1" fmla="*/ 8 h 24"/>
                  <a:gd name="T2" fmla="*/ 8 w 32"/>
                  <a:gd name="T3" fmla="*/ 8 h 24"/>
                  <a:gd name="T4" fmla="*/ 24 w 32"/>
                  <a:gd name="T5" fmla="*/ 0 h 24"/>
                  <a:gd name="T6" fmla="*/ 32 w 32"/>
                  <a:gd name="T7" fmla="*/ 8 h 24"/>
                  <a:gd name="T8" fmla="*/ 16 w 32"/>
                  <a:gd name="T9" fmla="*/ 24 h 24"/>
                  <a:gd name="T10" fmla="*/ 0 w 32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4"/>
                  <a:gd name="T20" fmla="*/ 32 w 3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4">
                    <a:moveTo>
                      <a:pt x="0" y="8"/>
                    </a:moveTo>
                    <a:lnTo>
                      <a:pt x="8" y="8"/>
                    </a:lnTo>
                    <a:lnTo>
                      <a:pt x="24" y="0"/>
                    </a:lnTo>
                    <a:lnTo>
                      <a:pt x="32" y="8"/>
                    </a:lnTo>
                    <a:lnTo>
                      <a:pt x="16" y="2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45" name="Freeform 330"/>
              <p:cNvSpPr>
                <a:spLocks/>
              </p:cNvSpPr>
              <p:nvPr/>
            </p:nvSpPr>
            <p:spPr bwMode="auto">
              <a:xfrm>
                <a:off x="5064" y="2264"/>
                <a:ext cx="24" cy="24"/>
              </a:xfrm>
              <a:custGeom>
                <a:avLst/>
                <a:gdLst>
                  <a:gd name="T0" fmla="*/ 0 w 24"/>
                  <a:gd name="T1" fmla="*/ 16 h 24"/>
                  <a:gd name="T2" fmla="*/ 0 w 24"/>
                  <a:gd name="T3" fmla="*/ 8 h 24"/>
                  <a:gd name="T4" fmla="*/ 16 w 24"/>
                  <a:gd name="T5" fmla="*/ 0 h 24"/>
                  <a:gd name="T6" fmla="*/ 24 w 24"/>
                  <a:gd name="T7" fmla="*/ 16 h 24"/>
                  <a:gd name="T8" fmla="*/ 8 w 24"/>
                  <a:gd name="T9" fmla="*/ 24 h 24"/>
                  <a:gd name="T10" fmla="*/ 0 w 24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6"/>
                    </a:moveTo>
                    <a:lnTo>
                      <a:pt x="0" y="8"/>
                    </a:lnTo>
                    <a:lnTo>
                      <a:pt x="16" y="0"/>
                    </a:lnTo>
                    <a:lnTo>
                      <a:pt x="24" y="16"/>
                    </a:lnTo>
                    <a:lnTo>
                      <a:pt x="8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46" name="Freeform 331"/>
              <p:cNvSpPr>
                <a:spLocks/>
              </p:cNvSpPr>
              <p:nvPr/>
            </p:nvSpPr>
            <p:spPr bwMode="auto">
              <a:xfrm>
                <a:off x="5080" y="2264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0 w 16"/>
                  <a:gd name="T3" fmla="*/ 0 h 16"/>
                  <a:gd name="T4" fmla="*/ 16 w 16"/>
                  <a:gd name="T5" fmla="*/ 0 h 16"/>
                  <a:gd name="T6" fmla="*/ 16 w 16"/>
                  <a:gd name="T7" fmla="*/ 16 h 16"/>
                  <a:gd name="T8" fmla="*/ 0 w 16"/>
                  <a:gd name="T9" fmla="*/ 16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47" name="Freeform 332"/>
              <p:cNvSpPr>
                <a:spLocks/>
              </p:cNvSpPr>
              <p:nvPr/>
            </p:nvSpPr>
            <p:spPr bwMode="auto">
              <a:xfrm>
                <a:off x="5096" y="2264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0 w 16"/>
                  <a:gd name="T3" fmla="*/ 0 h 16"/>
                  <a:gd name="T4" fmla="*/ 16 w 16"/>
                  <a:gd name="T5" fmla="*/ 0 h 16"/>
                  <a:gd name="T6" fmla="*/ 8 w 16"/>
                  <a:gd name="T7" fmla="*/ 16 h 16"/>
                  <a:gd name="T8" fmla="*/ 0 w 16"/>
                  <a:gd name="T9" fmla="*/ 16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48" name="Freeform 333"/>
              <p:cNvSpPr>
                <a:spLocks/>
              </p:cNvSpPr>
              <p:nvPr/>
            </p:nvSpPr>
            <p:spPr bwMode="auto">
              <a:xfrm>
                <a:off x="5104" y="2264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8 w 16"/>
                  <a:gd name="T3" fmla="*/ 0 h 16"/>
                  <a:gd name="T4" fmla="*/ 16 w 16"/>
                  <a:gd name="T5" fmla="*/ 8 h 16"/>
                  <a:gd name="T6" fmla="*/ 16 w 16"/>
                  <a:gd name="T7" fmla="*/ 16 h 16"/>
                  <a:gd name="T8" fmla="*/ 0 w 16"/>
                  <a:gd name="T9" fmla="*/ 16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49" name="Freeform 334"/>
              <p:cNvSpPr>
                <a:spLocks/>
              </p:cNvSpPr>
              <p:nvPr/>
            </p:nvSpPr>
            <p:spPr bwMode="auto">
              <a:xfrm>
                <a:off x="5120" y="2272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0 w 16"/>
                  <a:gd name="T3" fmla="*/ 0 h 16"/>
                  <a:gd name="T4" fmla="*/ 16 w 16"/>
                  <a:gd name="T5" fmla="*/ 0 h 16"/>
                  <a:gd name="T6" fmla="*/ 8 w 16"/>
                  <a:gd name="T7" fmla="*/ 16 h 16"/>
                  <a:gd name="T8" fmla="*/ 0 w 16"/>
                  <a:gd name="T9" fmla="*/ 8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50" name="Freeform 335"/>
              <p:cNvSpPr>
                <a:spLocks/>
              </p:cNvSpPr>
              <p:nvPr/>
            </p:nvSpPr>
            <p:spPr bwMode="auto">
              <a:xfrm>
                <a:off x="5128" y="2272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8 w 24"/>
                  <a:gd name="T3" fmla="*/ 0 h 24"/>
                  <a:gd name="T4" fmla="*/ 24 w 24"/>
                  <a:gd name="T5" fmla="*/ 8 h 24"/>
                  <a:gd name="T6" fmla="*/ 16 w 24"/>
                  <a:gd name="T7" fmla="*/ 24 h 24"/>
                  <a:gd name="T8" fmla="*/ 0 w 24"/>
                  <a:gd name="T9" fmla="*/ 16 h 24"/>
                  <a:gd name="T10" fmla="*/ 8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8" y="0"/>
                    </a:moveTo>
                    <a:lnTo>
                      <a:pt x="8" y="0"/>
                    </a:lnTo>
                    <a:lnTo>
                      <a:pt x="24" y="8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51" name="Freeform 336"/>
              <p:cNvSpPr>
                <a:spLocks/>
              </p:cNvSpPr>
              <p:nvPr/>
            </p:nvSpPr>
            <p:spPr bwMode="auto">
              <a:xfrm>
                <a:off x="5144" y="2280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8 w 24"/>
                  <a:gd name="T3" fmla="*/ 0 h 24"/>
                  <a:gd name="T4" fmla="*/ 24 w 24"/>
                  <a:gd name="T5" fmla="*/ 8 h 24"/>
                  <a:gd name="T6" fmla="*/ 16 w 24"/>
                  <a:gd name="T7" fmla="*/ 24 h 24"/>
                  <a:gd name="T8" fmla="*/ 0 w 24"/>
                  <a:gd name="T9" fmla="*/ 16 h 24"/>
                  <a:gd name="T10" fmla="*/ 8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8" y="0"/>
                    </a:moveTo>
                    <a:lnTo>
                      <a:pt x="8" y="0"/>
                    </a:lnTo>
                    <a:lnTo>
                      <a:pt x="24" y="8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52" name="Freeform 337"/>
              <p:cNvSpPr>
                <a:spLocks/>
              </p:cNvSpPr>
              <p:nvPr/>
            </p:nvSpPr>
            <p:spPr bwMode="auto">
              <a:xfrm>
                <a:off x="5160" y="2288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8 w 24"/>
                  <a:gd name="T3" fmla="*/ 8 h 24"/>
                  <a:gd name="T4" fmla="*/ 24 w 24"/>
                  <a:gd name="T5" fmla="*/ 16 h 24"/>
                  <a:gd name="T6" fmla="*/ 8 w 24"/>
                  <a:gd name="T7" fmla="*/ 24 h 24"/>
                  <a:gd name="T8" fmla="*/ 0 w 24"/>
                  <a:gd name="T9" fmla="*/ 16 h 24"/>
                  <a:gd name="T10" fmla="*/ 8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8" y="0"/>
                    </a:moveTo>
                    <a:lnTo>
                      <a:pt x="8" y="8"/>
                    </a:lnTo>
                    <a:lnTo>
                      <a:pt x="24" y="16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53" name="Freeform 338"/>
              <p:cNvSpPr>
                <a:spLocks/>
              </p:cNvSpPr>
              <p:nvPr/>
            </p:nvSpPr>
            <p:spPr bwMode="auto">
              <a:xfrm>
                <a:off x="5168" y="2304"/>
                <a:ext cx="24" cy="16"/>
              </a:xfrm>
              <a:custGeom>
                <a:avLst/>
                <a:gdLst>
                  <a:gd name="T0" fmla="*/ 16 w 24"/>
                  <a:gd name="T1" fmla="*/ 0 h 16"/>
                  <a:gd name="T2" fmla="*/ 16 w 24"/>
                  <a:gd name="T3" fmla="*/ 0 h 16"/>
                  <a:gd name="T4" fmla="*/ 24 w 24"/>
                  <a:gd name="T5" fmla="*/ 8 h 16"/>
                  <a:gd name="T6" fmla="*/ 16 w 24"/>
                  <a:gd name="T7" fmla="*/ 16 h 16"/>
                  <a:gd name="T8" fmla="*/ 0 w 24"/>
                  <a:gd name="T9" fmla="*/ 8 h 16"/>
                  <a:gd name="T10" fmla="*/ 16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16" y="0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16" y="16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54" name="Freeform 339"/>
              <p:cNvSpPr>
                <a:spLocks/>
              </p:cNvSpPr>
              <p:nvPr/>
            </p:nvSpPr>
            <p:spPr bwMode="auto">
              <a:xfrm>
                <a:off x="5184" y="2312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8 w 24"/>
                  <a:gd name="T3" fmla="*/ 0 h 24"/>
                  <a:gd name="T4" fmla="*/ 24 w 24"/>
                  <a:gd name="T5" fmla="*/ 8 h 24"/>
                  <a:gd name="T6" fmla="*/ 8 w 24"/>
                  <a:gd name="T7" fmla="*/ 24 h 24"/>
                  <a:gd name="T8" fmla="*/ 0 w 24"/>
                  <a:gd name="T9" fmla="*/ 8 h 24"/>
                  <a:gd name="T10" fmla="*/ 8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8" y="0"/>
                    </a:moveTo>
                    <a:lnTo>
                      <a:pt x="8" y="0"/>
                    </a:lnTo>
                    <a:lnTo>
                      <a:pt x="24" y="8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55" name="Freeform 340"/>
              <p:cNvSpPr>
                <a:spLocks/>
              </p:cNvSpPr>
              <p:nvPr/>
            </p:nvSpPr>
            <p:spPr bwMode="auto">
              <a:xfrm>
                <a:off x="5192" y="2320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16 w 24"/>
                  <a:gd name="T3" fmla="*/ 0 h 24"/>
                  <a:gd name="T4" fmla="*/ 24 w 24"/>
                  <a:gd name="T5" fmla="*/ 8 h 24"/>
                  <a:gd name="T6" fmla="*/ 16 w 24"/>
                  <a:gd name="T7" fmla="*/ 24 h 24"/>
                  <a:gd name="T8" fmla="*/ 0 w 24"/>
                  <a:gd name="T9" fmla="*/ 16 h 24"/>
                  <a:gd name="T10" fmla="*/ 16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0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56" name="Freeform 341"/>
              <p:cNvSpPr>
                <a:spLocks/>
              </p:cNvSpPr>
              <p:nvPr/>
            </p:nvSpPr>
            <p:spPr bwMode="auto">
              <a:xfrm>
                <a:off x="5208" y="2328"/>
                <a:ext cx="16" cy="24"/>
              </a:xfrm>
              <a:custGeom>
                <a:avLst/>
                <a:gdLst>
                  <a:gd name="T0" fmla="*/ 8 w 16"/>
                  <a:gd name="T1" fmla="*/ 0 h 24"/>
                  <a:gd name="T2" fmla="*/ 8 w 16"/>
                  <a:gd name="T3" fmla="*/ 0 h 24"/>
                  <a:gd name="T4" fmla="*/ 16 w 16"/>
                  <a:gd name="T5" fmla="*/ 8 h 24"/>
                  <a:gd name="T6" fmla="*/ 8 w 16"/>
                  <a:gd name="T7" fmla="*/ 24 h 24"/>
                  <a:gd name="T8" fmla="*/ 0 w 16"/>
                  <a:gd name="T9" fmla="*/ 16 h 24"/>
                  <a:gd name="T10" fmla="*/ 8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57" name="Freeform 342"/>
              <p:cNvSpPr>
                <a:spLocks/>
              </p:cNvSpPr>
              <p:nvPr/>
            </p:nvSpPr>
            <p:spPr bwMode="auto">
              <a:xfrm>
                <a:off x="5216" y="2336"/>
                <a:ext cx="16" cy="24"/>
              </a:xfrm>
              <a:custGeom>
                <a:avLst/>
                <a:gdLst>
                  <a:gd name="T0" fmla="*/ 8 w 16"/>
                  <a:gd name="T1" fmla="*/ 0 h 24"/>
                  <a:gd name="T2" fmla="*/ 8 w 16"/>
                  <a:gd name="T3" fmla="*/ 0 h 24"/>
                  <a:gd name="T4" fmla="*/ 16 w 16"/>
                  <a:gd name="T5" fmla="*/ 8 h 24"/>
                  <a:gd name="T6" fmla="*/ 8 w 16"/>
                  <a:gd name="T7" fmla="*/ 24 h 24"/>
                  <a:gd name="T8" fmla="*/ 0 w 16"/>
                  <a:gd name="T9" fmla="*/ 16 h 24"/>
                  <a:gd name="T10" fmla="*/ 8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58" name="Freeform 343"/>
              <p:cNvSpPr>
                <a:spLocks/>
              </p:cNvSpPr>
              <p:nvPr/>
            </p:nvSpPr>
            <p:spPr bwMode="auto">
              <a:xfrm>
                <a:off x="5224" y="2344"/>
                <a:ext cx="16" cy="24"/>
              </a:xfrm>
              <a:custGeom>
                <a:avLst/>
                <a:gdLst>
                  <a:gd name="T0" fmla="*/ 0 w 16"/>
                  <a:gd name="T1" fmla="*/ 16 h 24"/>
                  <a:gd name="T2" fmla="*/ 8 w 16"/>
                  <a:gd name="T3" fmla="*/ 0 h 24"/>
                  <a:gd name="T4" fmla="*/ 16 w 16"/>
                  <a:gd name="T5" fmla="*/ 8 h 24"/>
                  <a:gd name="T6" fmla="*/ 8 w 16"/>
                  <a:gd name="T7" fmla="*/ 24 h 24"/>
                  <a:gd name="T8" fmla="*/ 0 w 16"/>
                  <a:gd name="T9" fmla="*/ 16 h 24"/>
                  <a:gd name="T10" fmla="*/ 0 w 16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0" y="16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8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59" name="Freeform 344"/>
              <p:cNvSpPr>
                <a:spLocks/>
              </p:cNvSpPr>
              <p:nvPr/>
            </p:nvSpPr>
            <p:spPr bwMode="auto">
              <a:xfrm>
                <a:off x="5232" y="2352"/>
                <a:ext cx="16" cy="16"/>
              </a:xfrm>
              <a:custGeom>
                <a:avLst/>
                <a:gdLst>
                  <a:gd name="T0" fmla="*/ 0 w 16"/>
                  <a:gd name="T1" fmla="*/ 16 h 16"/>
                  <a:gd name="T2" fmla="*/ 8 w 16"/>
                  <a:gd name="T3" fmla="*/ 0 h 16"/>
                  <a:gd name="T4" fmla="*/ 16 w 16"/>
                  <a:gd name="T5" fmla="*/ 0 h 16"/>
                  <a:gd name="T6" fmla="*/ 8 w 16"/>
                  <a:gd name="T7" fmla="*/ 16 h 16"/>
                  <a:gd name="T8" fmla="*/ 0 w 16"/>
                  <a:gd name="T9" fmla="*/ 16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16"/>
                    </a:moveTo>
                    <a:lnTo>
                      <a:pt x="8" y="0"/>
                    </a:lnTo>
                    <a:lnTo>
                      <a:pt x="16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60" name="Freeform 345"/>
              <p:cNvSpPr>
                <a:spLocks/>
              </p:cNvSpPr>
              <p:nvPr/>
            </p:nvSpPr>
            <p:spPr bwMode="auto">
              <a:xfrm>
                <a:off x="5240" y="2352"/>
                <a:ext cx="8" cy="16"/>
              </a:xfrm>
              <a:custGeom>
                <a:avLst/>
                <a:gdLst>
                  <a:gd name="T0" fmla="*/ 0 w 8"/>
                  <a:gd name="T1" fmla="*/ 16 h 16"/>
                  <a:gd name="T2" fmla="*/ 8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16"/>
                    </a:move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61" name="Freeform 346"/>
              <p:cNvSpPr>
                <a:spLocks/>
              </p:cNvSpPr>
              <p:nvPr/>
            </p:nvSpPr>
            <p:spPr bwMode="auto">
              <a:xfrm>
                <a:off x="5248" y="2352"/>
                <a:ext cx="1" cy="16"/>
              </a:xfrm>
              <a:custGeom>
                <a:avLst/>
                <a:gdLst>
                  <a:gd name="T0" fmla="*/ 0 w 1"/>
                  <a:gd name="T1" fmla="*/ 16 h 16"/>
                  <a:gd name="T2" fmla="*/ 0 w 1"/>
                  <a:gd name="T3" fmla="*/ 0 h 16"/>
                  <a:gd name="T4" fmla="*/ 0 w 1"/>
                  <a:gd name="T5" fmla="*/ 0 h 16"/>
                  <a:gd name="T6" fmla="*/ 0 w 1"/>
                  <a:gd name="T7" fmla="*/ 16 h 16"/>
                  <a:gd name="T8" fmla="*/ 0 w 1"/>
                  <a:gd name="T9" fmla="*/ 16 h 16"/>
                  <a:gd name="T10" fmla="*/ 0 w 1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6"/>
                  <a:gd name="T20" fmla="*/ 1 w 1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6">
                    <a:moveTo>
                      <a:pt x="0" y="16"/>
                    </a:moveTo>
                    <a:lnTo>
                      <a:pt x="0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62" name="Freeform 347"/>
              <p:cNvSpPr>
                <a:spLocks/>
              </p:cNvSpPr>
              <p:nvPr/>
            </p:nvSpPr>
            <p:spPr bwMode="auto">
              <a:xfrm>
                <a:off x="5240" y="2360"/>
                <a:ext cx="16" cy="8"/>
              </a:xfrm>
              <a:custGeom>
                <a:avLst/>
                <a:gdLst>
                  <a:gd name="T0" fmla="*/ 8 w 16"/>
                  <a:gd name="T1" fmla="*/ 8 h 8"/>
                  <a:gd name="T2" fmla="*/ 0 w 16"/>
                  <a:gd name="T3" fmla="*/ 0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0 h 8"/>
                  <a:gd name="T10" fmla="*/ 8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8" y="8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63" name="Freeform 348"/>
              <p:cNvSpPr>
                <a:spLocks/>
              </p:cNvSpPr>
              <p:nvPr/>
            </p:nvSpPr>
            <p:spPr bwMode="auto">
              <a:xfrm>
                <a:off x="5240" y="2360"/>
                <a:ext cx="16" cy="1"/>
              </a:xfrm>
              <a:custGeom>
                <a:avLst/>
                <a:gdLst>
                  <a:gd name="T0" fmla="*/ 16 w 16"/>
                  <a:gd name="T1" fmla="*/ 0 h 1"/>
                  <a:gd name="T2" fmla="*/ 0 w 16"/>
                  <a:gd name="T3" fmla="*/ 0 h 1"/>
                  <a:gd name="T4" fmla="*/ 0 w 16"/>
                  <a:gd name="T5" fmla="*/ 0 h 1"/>
                  <a:gd name="T6" fmla="*/ 16 w 16"/>
                  <a:gd name="T7" fmla="*/ 0 h 1"/>
                  <a:gd name="T8" fmla="*/ 16 w 16"/>
                  <a:gd name="T9" fmla="*/ 0 h 1"/>
                  <a:gd name="T10" fmla="*/ 16 w 16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"/>
                  <a:gd name="T20" fmla="*/ 16 w 16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">
                    <a:moveTo>
                      <a:pt x="16" y="0"/>
                    </a:move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64" name="Freeform 349"/>
              <p:cNvSpPr>
                <a:spLocks/>
              </p:cNvSpPr>
              <p:nvPr/>
            </p:nvSpPr>
            <p:spPr bwMode="auto">
              <a:xfrm>
                <a:off x="5240" y="2344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0 w 16"/>
                  <a:gd name="T3" fmla="*/ 16 h 16"/>
                  <a:gd name="T4" fmla="*/ 0 w 16"/>
                  <a:gd name="T5" fmla="*/ 0 h 16"/>
                  <a:gd name="T6" fmla="*/ 16 w 16"/>
                  <a:gd name="T7" fmla="*/ 0 h 16"/>
                  <a:gd name="T8" fmla="*/ 16 w 16"/>
                  <a:gd name="T9" fmla="*/ 16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65" name="Freeform 350"/>
              <p:cNvSpPr>
                <a:spLocks/>
              </p:cNvSpPr>
              <p:nvPr/>
            </p:nvSpPr>
            <p:spPr bwMode="auto">
              <a:xfrm>
                <a:off x="5240" y="2336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66" name="Freeform 351"/>
              <p:cNvSpPr>
                <a:spLocks/>
              </p:cNvSpPr>
              <p:nvPr/>
            </p:nvSpPr>
            <p:spPr bwMode="auto">
              <a:xfrm>
                <a:off x="5240" y="2320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0 w 16"/>
                  <a:gd name="T3" fmla="*/ 16 h 16"/>
                  <a:gd name="T4" fmla="*/ 0 w 16"/>
                  <a:gd name="T5" fmla="*/ 0 h 16"/>
                  <a:gd name="T6" fmla="*/ 16 w 16"/>
                  <a:gd name="T7" fmla="*/ 0 h 16"/>
                  <a:gd name="T8" fmla="*/ 16 w 16"/>
                  <a:gd name="T9" fmla="*/ 16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67" name="Freeform 352"/>
              <p:cNvSpPr>
                <a:spLocks/>
              </p:cNvSpPr>
              <p:nvPr/>
            </p:nvSpPr>
            <p:spPr bwMode="auto">
              <a:xfrm>
                <a:off x="5240" y="2304"/>
                <a:ext cx="16" cy="16"/>
              </a:xfrm>
              <a:custGeom>
                <a:avLst/>
                <a:gdLst>
                  <a:gd name="T0" fmla="*/ 16 w 16"/>
                  <a:gd name="T1" fmla="*/ 16 h 16"/>
                  <a:gd name="T2" fmla="*/ 0 w 16"/>
                  <a:gd name="T3" fmla="*/ 16 h 16"/>
                  <a:gd name="T4" fmla="*/ 0 w 16"/>
                  <a:gd name="T5" fmla="*/ 0 h 16"/>
                  <a:gd name="T6" fmla="*/ 16 w 16"/>
                  <a:gd name="T7" fmla="*/ 0 h 16"/>
                  <a:gd name="T8" fmla="*/ 16 w 16"/>
                  <a:gd name="T9" fmla="*/ 8 h 16"/>
                  <a:gd name="T10" fmla="*/ 16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16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68" name="Freeform 353"/>
              <p:cNvSpPr>
                <a:spLocks/>
              </p:cNvSpPr>
              <p:nvPr/>
            </p:nvSpPr>
            <p:spPr bwMode="auto">
              <a:xfrm>
                <a:off x="5232" y="2288"/>
                <a:ext cx="24" cy="16"/>
              </a:xfrm>
              <a:custGeom>
                <a:avLst/>
                <a:gdLst>
                  <a:gd name="T0" fmla="*/ 8 w 24"/>
                  <a:gd name="T1" fmla="*/ 16 h 16"/>
                  <a:gd name="T2" fmla="*/ 8 w 24"/>
                  <a:gd name="T3" fmla="*/ 16 h 16"/>
                  <a:gd name="T4" fmla="*/ 0 w 24"/>
                  <a:gd name="T5" fmla="*/ 8 h 16"/>
                  <a:gd name="T6" fmla="*/ 16 w 24"/>
                  <a:gd name="T7" fmla="*/ 0 h 16"/>
                  <a:gd name="T8" fmla="*/ 24 w 24"/>
                  <a:gd name="T9" fmla="*/ 16 h 16"/>
                  <a:gd name="T10" fmla="*/ 8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24" y="16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69" name="Freeform 354"/>
              <p:cNvSpPr>
                <a:spLocks/>
              </p:cNvSpPr>
              <p:nvPr/>
            </p:nvSpPr>
            <p:spPr bwMode="auto">
              <a:xfrm>
                <a:off x="5232" y="2288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0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0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70" name="Freeform 355"/>
              <p:cNvSpPr>
                <a:spLocks/>
              </p:cNvSpPr>
              <p:nvPr/>
            </p:nvSpPr>
            <p:spPr bwMode="auto">
              <a:xfrm>
                <a:off x="5232" y="2280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71" name="Freeform 356"/>
              <p:cNvSpPr>
                <a:spLocks/>
              </p:cNvSpPr>
              <p:nvPr/>
            </p:nvSpPr>
            <p:spPr bwMode="auto">
              <a:xfrm>
                <a:off x="5232" y="2272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72" name="Freeform 357"/>
              <p:cNvSpPr>
                <a:spLocks/>
              </p:cNvSpPr>
              <p:nvPr/>
            </p:nvSpPr>
            <p:spPr bwMode="auto">
              <a:xfrm>
                <a:off x="5232" y="2264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73" name="Freeform 358"/>
              <p:cNvSpPr>
                <a:spLocks/>
              </p:cNvSpPr>
              <p:nvPr/>
            </p:nvSpPr>
            <p:spPr bwMode="auto">
              <a:xfrm>
                <a:off x="5232" y="2256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74" name="Freeform 359"/>
              <p:cNvSpPr>
                <a:spLocks/>
              </p:cNvSpPr>
              <p:nvPr/>
            </p:nvSpPr>
            <p:spPr bwMode="auto">
              <a:xfrm>
                <a:off x="5232" y="2248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75" name="Freeform 360"/>
              <p:cNvSpPr>
                <a:spLocks/>
              </p:cNvSpPr>
              <p:nvPr/>
            </p:nvSpPr>
            <p:spPr bwMode="auto">
              <a:xfrm>
                <a:off x="5232" y="2248"/>
                <a:ext cx="16" cy="1"/>
              </a:xfrm>
              <a:custGeom>
                <a:avLst/>
                <a:gdLst>
                  <a:gd name="T0" fmla="*/ 0 w 16"/>
                  <a:gd name="T1" fmla="*/ 0 h 1"/>
                  <a:gd name="T2" fmla="*/ 0 w 16"/>
                  <a:gd name="T3" fmla="*/ 0 h 1"/>
                  <a:gd name="T4" fmla="*/ 0 w 16"/>
                  <a:gd name="T5" fmla="*/ 0 h 1"/>
                  <a:gd name="T6" fmla="*/ 16 w 16"/>
                  <a:gd name="T7" fmla="*/ 0 h 1"/>
                  <a:gd name="T8" fmla="*/ 16 w 16"/>
                  <a:gd name="T9" fmla="*/ 0 h 1"/>
                  <a:gd name="T10" fmla="*/ 0 w 16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"/>
                  <a:gd name="T20" fmla="*/ 16 w 16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76" name="Freeform 361"/>
              <p:cNvSpPr>
                <a:spLocks/>
              </p:cNvSpPr>
              <p:nvPr/>
            </p:nvSpPr>
            <p:spPr bwMode="auto">
              <a:xfrm>
                <a:off x="5232" y="2240"/>
                <a:ext cx="16" cy="8"/>
              </a:xfrm>
              <a:custGeom>
                <a:avLst/>
                <a:gdLst>
                  <a:gd name="T0" fmla="*/ 16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16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6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77" name="Freeform 362"/>
              <p:cNvSpPr>
                <a:spLocks/>
              </p:cNvSpPr>
              <p:nvPr/>
            </p:nvSpPr>
            <p:spPr bwMode="auto">
              <a:xfrm>
                <a:off x="5232" y="2232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0 h 8"/>
                  <a:gd name="T8" fmla="*/ 16 w 16"/>
                  <a:gd name="T9" fmla="*/ 8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78" name="Freeform 363"/>
              <p:cNvSpPr>
                <a:spLocks/>
              </p:cNvSpPr>
              <p:nvPr/>
            </p:nvSpPr>
            <p:spPr bwMode="auto">
              <a:xfrm>
                <a:off x="5232" y="2232"/>
                <a:ext cx="16" cy="1"/>
              </a:xfrm>
              <a:custGeom>
                <a:avLst/>
                <a:gdLst>
                  <a:gd name="T0" fmla="*/ 16 w 16"/>
                  <a:gd name="T1" fmla="*/ 0 h 1"/>
                  <a:gd name="T2" fmla="*/ 0 w 16"/>
                  <a:gd name="T3" fmla="*/ 0 h 1"/>
                  <a:gd name="T4" fmla="*/ 0 w 16"/>
                  <a:gd name="T5" fmla="*/ 0 h 1"/>
                  <a:gd name="T6" fmla="*/ 16 w 16"/>
                  <a:gd name="T7" fmla="*/ 0 h 1"/>
                  <a:gd name="T8" fmla="*/ 16 w 16"/>
                  <a:gd name="T9" fmla="*/ 0 h 1"/>
                  <a:gd name="T10" fmla="*/ 16 w 16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"/>
                  <a:gd name="T20" fmla="*/ 16 w 16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">
                    <a:moveTo>
                      <a:pt x="16" y="0"/>
                    </a:move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79" name="Freeform 364"/>
              <p:cNvSpPr>
                <a:spLocks/>
              </p:cNvSpPr>
              <p:nvPr/>
            </p:nvSpPr>
            <p:spPr bwMode="auto">
              <a:xfrm>
                <a:off x="5232" y="2224"/>
                <a:ext cx="24" cy="8"/>
              </a:xfrm>
              <a:custGeom>
                <a:avLst/>
                <a:gdLst>
                  <a:gd name="T0" fmla="*/ 0 w 24"/>
                  <a:gd name="T1" fmla="*/ 8 h 8"/>
                  <a:gd name="T2" fmla="*/ 0 w 24"/>
                  <a:gd name="T3" fmla="*/ 8 h 8"/>
                  <a:gd name="T4" fmla="*/ 8 w 24"/>
                  <a:gd name="T5" fmla="*/ 0 h 8"/>
                  <a:gd name="T6" fmla="*/ 24 w 24"/>
                  <a:gd name="T7" fmla="*/ 0 h 8"/>
                  <a:gd name="T8" fmla="*/ 16 w 24"/>
                  <a:gd name="T9" fmla="*/ 8 h 8"/>
                  <a:gd name="T10" fmla="*/ 0 w 24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8"/>
                  <a:gd name="T20" fmla="*/ 24 w 2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8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24" y="0"/>
                    </a:lnTo>
                    <a:lnTo>
                      <a:pt x="16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80" name="Freeform 365"/>
              <p:cNvSpPr>
                <a:spLocks/>
              </p:cNvSpPr>
              <p:nvPr/>
            </p:nvSpPr>
            <p:spPr bwMode="auto">
              <a:xfrm>
                <a:off x="5240" y="2216"/>
                <a:ext cx="16" cy="8"/>
              </a:xfrm>
              <a:custGeom>
                <a:avLst/>
                <a:gdLst>
                  <a:gd name="T0" fmla="*/ 0 w 16"/>
                  <a:gd name="T1" fmla="*/ 8 h 8"/>
                  <a:gd name="T2" fmla="*/ 0 w 16"/>
                  <a:gd name="T3" fmla="*/ 8 h 8"/>
                  <a:gd name="T4" fmla="*/ 0 w 16"/>
                  <a:gd name="T5" fmla="*/ 0 h 8"/>
                  <a:gd name="T6" fmla="*/ 16 w 16"/>
                  <a:gd name="T7" fmla="*/ 8 h 8"/>
                  <a:gd name="T8" fmla="*/ 8 w 16"/>
                  <a:gd name="T9" fmla="*/ 8 h 8"/>
                  <a:gd name="T10" fmla="*/ 0 w 1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81" name="Freeform 366"/>
              <p:cNvSpPr>
                <a:spLocks/>
              </p:cNvSpPr>
              <p:nvPr/>
            </p:nvSpPr>
            <p:spPr bwMode="auto">
              <a:xfrm>
                <a:off x="5240" y="2208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0 w 16"/>
                  <a:gd name="T3" fmla="*/ 8 h 16"/>
                  <a:gd name="T4" fmla="*/ 0 w 16"/>
                  <a:gd name="T5" fmla="*/ 0 h 16"/>
                  <a:gd name="T6" fmla="*/ 16 w 16"/>
                  <a:gd name="T7" fmla="*/ 8 h 16"/>
                  <a:gd name="T8" fmla="*/ 16 w 16"/>
                  <a:gd name="T9" fmla="*/ 16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82" name="Freeform 367"/>
              <p:cNvSpPr>
                <a:spLocks/>
              </p:cNvSpPr>
              <p:nvPr/>
            </p:nvSpPr>
            <p:spPr bwMode="auto">
              <a:xfrm>
                <a:off x="5240" y="2200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0 w 16"/>
                  <a:gd name="T3" fmla="*/ 8 h 16"/>
                  <a:gd name="T4" fmla="*/ 8 w 16"/>
                  <a:gd name="T5" fmla="*/ 0 h 16"/>
                  <a:gd name="T6" fmla="*/ 16 w 16"/>
                  <a:gd name="T7" fmla="*/ 8 h 16"/>
                  <a:gd name="T8" fmla="*/ 16 w 16"/>
                  <a:gd name="T9" fmla="*/ 16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83" name="Freeform 368"/>
              <p:cNvSpPr>
                <a:spLocks/>
              </p:cNvSpPr>
              <p:nvPr/>
            </p:nvSpPr>
            <p:spPr bwMode="auto">
              <a:xfrm>
                <a:off x="5248" y="2200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0 w 16"/>
                  <a:gd name="T3" fmla="*/ 0 h 16"/>
                  <a:gd name="T4" fmla="*/ 0 w 16"/>
                  <a:gd name="T5" fmla="*/ 0 h 16"/>
                  <a:gd name="T6" fmla="*/ 16 w 16"/>
                  <a:gd name="T7" fmla="*/ 8 h 16"/>
                  <a:gd name="T8" fmla="*/ 8 w 16"/>
                  <a:gd name="T9" fmla="*/ 16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0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84" name="Freeform 369"/>
              <p:cNvSpPr>
                <a:spLocks/>
              </p:cNvSpPr>
              <p:nvPr/>
            </p:nvSpPr>
            <p:spPr bwMode="auto">
              <a:xfrm>
                <a:off x="5248" y="2192"/>
                <a:ext cx="16" cy="16"/>
              </a:xfrm>
              <a:custGeom>
                <a:avLst/>
                <a:gdLst>
                  <a:gd name="T0" fmla="*/ 0 w 16"/>
                  <a:gd name="T1" fmla="*/ 8 h 16"/>
                  <a:gd name="T2" fmla="*/ 8 w 16"/>
                  <a:gd name="T3" fmla="*/ 0 h 16"/>
                  <a:gd name="T4" fmla="*/ 8 w 16"/>
                  <a:gd name="T5" fmla="*/ 0 h 16"/>
                  <a:gd name="T6" fmla="*/ 16 w 16"/>
                  <a:gd name="T7" fmla="*/ 16 h 16"/>
                  <a:gd name="T8" fmla="*/ 16 w 16"/>
                  <a:gd name="T9" fmla="*/ 16 h 16"/>
                  <a:gd name="T10" fmla="*/ 0 w 16"/>
                  <a:gd name="T11" fmla="*/ 8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8"/>
                    </a:moveTo>
                    <a:lnTo>
                      <a:pt x="8" y="0"/>
                    </a:lnTo>
                    <a:lnTo>
                      <a:pt x="16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85" name="Freeform 370"/>
              <p:cNvSpPr>
                <a:spLocks/>
              </p:cNvSpPr>
              <p:nvPr/>
            </p:nvSpPr>
            <p:spPr bwMode="auto">
              <a:xfrm>
                <a:off x="5256" y="2192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0 w 16"/>
                  <a:gd name="T3" fmla="*/ 0 h 16"/>
                  <a:gd name="T4" fmla="*/ 8 w 16"/>
                  <a:gd name="T5" fmla="*/ 0 h 16"/>
                  <a:gd name="T6" fmla="*/ 16 w 16"/>
                  <a:gd name="T7" fmla="*/ 16 h 16"/>
                  <a:gd name="T8" fmla="*/ 8 w 16"/>
                  <a:gd name="T9" fmla="*/ 16 h 16"/>
                  <a:gd name="T10" fmla="*/ 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86" name="Freeform 371"/>
              <p:cNvSpPr>
                <a:spLocks/>
              </p:cNvSpPr>
              <p:nvPr/>
            </p:nvSpPr>
            <p:spPr bwMode="auto">
              <a:xfrm>
                <a:off x="5264" y="2192"/>
                <a:ext cx="8" cy="16"/>
              </a:xfrm>
              <a:custGeom>
                <a:avLst/>
                <a:gdLst>
                  <a:gd name="T0" fmla="*/ 0 w 8"/>
                  <a:gd name="T1" fmla="*/ 0 h 16"/>
                  <a:gd name="T2" fmla="*/ 0 w 8"/>
                  <a:gd name="T3" fmla="*/ 0 h 16"/>
                  <a:gd name="T4" fmla="*/ 8 w 8"/>
                  <a:gd name="T5" fmla="*/ 0 h 16"/>
                  <a:gd name="T6" fmla="*/ 8 w 8"/>
                  <a:gd name="T7" fmla="*/ 16 h 16"/>
                  <a:gd name="T8" fmla="*/ 0 w 8"/>
                  <a:gd name="T9" fmla="*/ 16 h 16"/>
                  <a:gd name="T10" fmla="*/ 0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87" name="Freeform 372"/>
              <p:cNvSpPr>
                <a:spLocks/>
              </p:cNvSpPr>
              <p:nvPr/>
            </p:nvSpPr>
            <p:spPr bwMode="auto">
              <a:xfrm>
                <a:off x="5272" y="2192"/>
                <a:ext cx="8" cy="16"/>
              </a:xfrm>
              <a:custGeom>
                <a:avLst/>
                <a:gdLst>
                  <a:gd name="T0" fmla="*/ 0 w 8"/>
                  <a:gd name="T1" fmla="*/ 0 h 16"/>
                  <a:gd name="T2" fmla="*/ 0 w 8"/>
                  <a:gd name="T3" fmla="*/ 0 h 16"/>
                  <a:gd name="T4" fmla="*/ 8 w 8"/>
                  <a:gd name="T5" fmla="*/ 0 h 16"/>
                  <a:gd name="T6" fmla="*/ 0 w 8"/>
                  <a:gd name="T7" fmla="*/ 16 h 16"/>
                  <a:gd name="T8" fmla="*/ 0 w 8"/>
                  <a:gd name="T9" fmla="*/ 16 h 16"/>
                  <a:gd name="T10" fmla="*/ 0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88" name="Freeform 373"/>
              <p:cNvSpPr>
                <a:spLocks/>
              </p:cNvSpPr>
              <p:nvPr/>
            </p:nvSpPr>
            <p:spPr bwMode="auto">
              <a:xfrm>
                <a:off x="5272" y="2192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8 w 16"/>
                  <a:gd name="T3" fmla="*/ 0 h 16"/>
                  <a:gd name="T4" fmla="*/ 16 w 16"/>
                  <a:gd name="T5" fmla="*/ 0 h 16"/>
                  <a:gd name="T6" fmla="*/ 8 w 16"/>
                  <a:gd name="T7" fmla="*/ 16 h 16"/>
                  <a:gd name="T8" fmla="*/ 0 w 16"/>
                  <a:gd name="T9" fmla="*/ 16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8" y="0"/>
                    </a:lnTo>
                    <a:lnTo>
                      <a:pt x="16" y="0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89" name="Freeform 374"/>
              <p:cNvSpPr>
                <a:spLocks/>
              </p:cNvSpPr>
              <p:nvPr/>
            </p:nvSpPr>
            <p:spPr bwMode="auto">
              <a:xfrm>
                <a:off x="5280" y="2192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8 w 16"/>
                  <a:gd name="T3" fmla="*/ 0 h 16"/>
                  <a:gd name="T4" fmla="*/ 16 w 16"/>
                  <a:gd name="T5" fmla="*/ 0 h 16"/>
                  <a:gd name="T6" fmla="*/ 8 w 16"/>
                  <a:gd name="T7" fmla="*/ 16 h 16"/>
                  <a:gd name="T8" fmla="*/ 0 w 16"/>
                  <a:gd name="T9" fmla="*/ 16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8" y="0"/>
                    </a:lnTo>
                    <a:lnTo>
                      <a:pt x="16" y="0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90" name="Freeform 375"/>
              <p:cNvSpPr>
                <a:spLocks/>
              </p:cNvSpPr>
              <p:nvPr/>
            </p:nvSpPr>
            <p:spPr bwMode="auto">
              <a:xfrm>
                <a:off x="5288" y="2192"/>
                <a:ext cx="16" cy="24"/>
              </a:xfrm>
              <a:custGeom>
                <a:avLst/>
                <a:gdLst>
                  <a:gd name="T0" fmla="*/ 8 w 16"/>
                  <a:gd name="T1" fmla="*/ 0 h 24"/>
                  <a:gd name="T2" fmla="*/ 8 w 16"/>
                  <a:gd name="T3" fmla="*/ 0 h 24"/>
                  <a:gd name="T4" fmla="*/ 16 w 16"/>
                  <a:gd name="T5" fmla="*/ 8 h 24"/>
                  <a:gd name="T6" fmla="*/ 8 w 16"/>
                  <a:gd name="T7" fmla="*/ 24 h 24"/>
                  <a:gd name="T8" fmla="*/ 0 w 16"/>
                  <a:gd name="T9" fmla="*/ 16 h 24"/>
                  <a:gd name="T10" fmla="*/ 8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91" name="Freeform 376"/>
              <p:cNvSpPr>
                <a:spLocks/>
              </p:cNvSpPr>
              <p:nvPr/>
            </p:nvSpPr>
            <p:spPr bwMode="auto">
              <a:xfrm>
                <a:off x="5296" y="2200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8 w 16"/>
                  <a:gd name="T3" fmla="*/ 0 h 16"/>
                  <a:gd name="T4" fmla="*/ 16 w 16"/>
                  <a:gd name="T5" fmla="*/ 8 h 16"/>
                  <a:gd name="T6" fmla="*/ 8 w 16"/>
                  <a:gd name="T7" fmla="*/ 16 h 16"/>
                  <a:gd name="T8" fmla="*/ 0 w 16"/>
                  <a:gd name="T9" fmla="*/ 16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92" name="Freeform 377"/>
              <p:cNvSpPr>
                <a:spLocks/>
              </p:cNvSpPr>
              <p:nvPr/>
            </p:nvSpPr>
            <p:spPr bwMode="auto">
              <a:xfrm>
                <a:off x="5304" y="2208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8 w 24"/>
                  <a:gd name="T3" fmla="*/ 0 h 24"/>
                  <a:gd name="T4" fmla="*/ 24 w 24"/>
                  <a:gd name="T5" fmla="*/ 8 h 24"/>
                  <a:gd name="T6" fmla="*/ 8 w 24"/>
                  <a:gd name="T7" fmla="*/ 24 h 24"/>
                  <a:gd name="T8" fmla="*/ 0 w 24"/>
                  <a:gd name="T9" fmla="*/ 8 h 24"/>
                  <a:gd name="T10" fmla="*/ 8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8" y="0"/>
                    </a:moveTo>
                    <a:lnTo>
                      <a:pt x="8" y="0"/>
                    </a:lnTo>
                    <a:lnTo>
                      <a:pt x="24" y="8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93" name="Freeform 378"/>
              <p:cNvSpPr>
                <a:spLocks/>
              </p:cNvSpPr>
              <p:nvPr/>
            </p:nvSpPr>
            <p:spPr bwMode="auto">
              <a:xfrm>
                <a:off x="5312" y="2216"/>
                <a:ext cx="24" cy="16"/>
              </a:xfrm>
              <a:custGeom>
                <a:avLst/>
                <a:gdLst>
                  <a:gd name="T0" fmla="*/ 16 w 24"/>
                  <a:gd name="T1" fmla="*/ 0 h 16"/>
                  <a:gd name="T2" fmla="*/ 16 w 24"/>
                  <a:gd name="T3" fmla="*/ 0 h 16"/>
                  <a:gd name="T4" fmla="*/ 24 w 24"/>
                  <a:gd name="T5" fmla="*/ 8 h 16"/>
                  <a:gd name="T6" fmla="*/ 8 w 24"/>
                  <a:gd name="T7" fmla="*/ 16 h 16"/>
                  <a:gd name="T8" fmla="*/ 0 w 24"/>
                  <a:gd name="T9" fmla="*/ 16 h 16"/>
                  <a:gd name="T10" fmla="*/ 16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16" y="0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94" name="Freeform 379"/>
              <p:cNvSpPr>
                <a:spLocks/>
              </p:cNvSpPr>
              <p:nvPr/>
            </p:nvSpPr>
            <p:spPr bwMode="auto">
              <a:xfrm>
                <a:off x="5320" y="2224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16 w 24"/>
                  <a:gd name="T3" fmla="*/ 0 h 24"/>
                  <a:gd name="T4" fmla="*/ 24 w 24"/>
                  <a:gd name="T5" fmla="*/ 8 h 24"/>
                  <a:gd name="T6" fmla="*/ 8 w 24"/>
                  <a:gd name="T7" fmla="*/ 24 h 24"/>
                  <a:gd name="T8" fmla="*/ 0 w 24"/>
                  <a:gd name="T9" fmla="*/ 8 h 24"/>
                  <a:gd name="T10" fmla="*/ 16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0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95" name="Freeform 380"/>
              <p:cNvSpPr>
                <a:spLocks/>
              </p:cNvSpPr>
              <p:nvPr/>
            </p:nvSpPr>
            <p:spPr bwMode="auto">
              <a:xfrm>
                <a:off x="5328" y="2232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16 w 24"/>
                  <a:gd name="T3" fmla="*/ 0 h 24"/>
                  <a:gd name="T4" fmla="*/ 24 w 24"/>
                  <a:gd name="T5" fmla="*/ 16 h 24"/>
                  <a:gd name="T6" fmla="*/ 16 w 24"/>
                  <a:gd name="T7" fmla="*/ 24 h 24"/>
                  <a:gd name="T8" fmla="*/ 0 w 24"/>
                  <a:gd name="T9" fmla="*/ 16 h 24"/>
                  <a:gd name="T10" fmla="*/ 16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0"/>
                    </a:moveTo>
                    <a:lnTo>
                      <a:pt x="16" y="0"/>
                    </a:lnTo>
                    <a:lnTo>
                      <a:pt x="24" y="16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96" name="Freeform 381"/>
              <p:cNvSpPr>
                <a:spLocks/>
              </p:cNvSpPr>
              <p:nvPr/>
            </p:nvSpPr>
            <p:spPr bwMode="auto">
              <a:xfrm>
                <a:off x="5344" y="2248"/>
                <a:ext cx="24" cy="24"/>
              </a:xfrm>
              <a:custGeom>
                <a:avLst/>
                <a:gdLst>
                  <a:gd name="T0" fmla="*/ 8 w 24"/>
                  <a:gd name="T1" fmla="*/ 0 h 24"/>
                  <a:gd name="T2" fmla="*/ 8 w 24"/>
                  <a:gd name="T3" fmla="*/ 0 h 24"/>
                  <a:gd name="T4" fmla="*/ 24 w 24"/>
                  <a:gd name="T5" fmla="*/ 16 h 24"/>
                  <a:gd name="T6" fmla="*/ 8 w 24"/>
                  <a:gd name="T7" fmla="*/ 24 h 24"/>
                  <a:gd name="T8" fmla="*/ 0 w 24"/>
                  <a:gd name="T9" fmla="*/ 8 h 24"/>
                  <a:gd name="T10" fmla="*/ 8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8" y="0"/>
                    </a:moveTo>
                    <a:lnTo>
                      <a:pt x="8" y="0"/>
                    </a:lnTo>
                    <a:lnTo>
                      <a:pt x="24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97" name="Freeform 382"/>
              <p:cNvSpPr>
                <a:spLocks/>
              </p:cNvSpPr>
              <p:nvPr/>
            </p:nvSpPr>
            <p:spPr bwMode="auto">
              <a:xfrm>
                <a:off x="5352" y="2264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16 w 24"/>
                  <a:gd name="T3" fmla="*/ 0 h 24"/>
                  <a:gd name="T4" fmla="*/ 24 w 24"/>
                  <a:gd name="T5" fmla="*/ 16 h 24"/>
                  <a:gd name="T6" fmla="*/ 16 w 24"/>
                  <a:gd name="T7" fmla="*/ 24 h 24"/>
                  <a:gd name="T8" fmla="*/ 0 w 24"/>
                  <a:gd name="T9" fmla="*/ 8 h 24"/>
                  <a:gd name="T10" fmla="*/ 16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0"/>
                    </a:moveTo>
                    <a:lnTo>
                      <a:pt x="16" y="0"/>
                    </a:lnTo>
                    <a:lnTo>
                      <a:pt x="24" y="16"/>
                    </a:lnTo>
                    <a:lnTo>
                      <a:pt x="16" y="24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98" name="Freeform 383"/>
              <p:cNvSpPr>
                <a:spLocks/>
              </p:cNvSpPr>
              <p:nvPr/>
            </p:nvSpPr>
            <p:spPr bwMode="auto">
              <a:xfrm>
                <a:off x="5368" y="2280"/>
                <a:ext cx="16" cy="24"/>
              </a:xfrm>
              <a:custGeom>
                <a:avLst/>
                <a:gdLst>
                  <a:gd name="T0" fmla="*/ 8 w 16"/>
                  <a:gd name="T1" fmla="*/ 0 h 24"/>
                  <a:gd name="T2" fmla="*/ 8 w 16"/>
                  <a:gd name="T3" fmla="*/ 0 h 24"/>
                  <a:gd name="T4" fmla="*/ 16 w 16"/>
                  <a:gd name="T5" fmla="*/ 16 h 24"/>
                  <a:gd name="T6" fmla="*/ 8 w 16"/>
                  <a:gd name="T7" fmla="*/ 24 h 24"/>
                  <a:gd name="T8" fmla="*/ 0 w 16"/>
                  <a:gd name="T9" fmla="*/ 8 h 24"/>
                  <a:gd name="T10" fmla="*/ 8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0"/>
                    </a:moveTo>
                    <a:lnTo>
                      <a:pt x="8" y="0"/>
                    </a:lnTo>
                    <a:lnTo>
                      <a:pt x="16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99" name="Freeform 384"/>
              <p:cNvSpPr>
                <a:spLocks/>
              </p:cNvSpPr>
              <p:nvPr/>
            </p:nvSpPr>
            <p:spPr bwMode="auto">
              <a:xfrm>
                <a:off x="5376" y="2296"/>
                <a:ext cx="16" cy="16"/>
              </a:xfrm>
              <a:custGeom>
                <a:avLst/>
                <a:gdLst>
                  <a:gd name="T0" fmla="*/ 8 w 16"/>
                  <a:gd name="T1" fmla="*/ 0 h 16"/>
                  <a:gd name="T2" fmla="*/ 8 w 16"/>
                  <a:gd name="T3" fmla="*/ 0 h 16"/>
                  <a:gd name="T4" fmla="*/ 16 w 16"/>
                  <a:gd name="T5" fmla="*/ 8 h 16"/>
                  <a:gd name="T6" fmla="*/ 0 w 16"/>
                  <a:gd name="T7" fmla="*/ 16 h 16"/>
                  <a:gd name="T8" fmla="*/ 0 w 16"/>
                  <a:gd name="T9" fmla="*/ 8 h 16"/>
                  <a:gd name="T10" fmla="*/ 8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00" name="Freeform 385"/>
              <p:cNvSpPr>
                <a:spLocks/>
              </p:cNvSpPr>
              <p:nvPr/>
            </p:nvSpPr>
            <p:spPr bwMode="auto">
              <a:xfrm>
                <a:off x="5376" y="2304"/>
                <a:ext cx="24" cy="16"/>
              </a:xfrm>
              <a:custGeom>
                <a:avLst/>
                <a:gdLst>
                  <a:gd name="T0" fmla="*/ 16 w 24"/>
                  <a:gd name="T1" fmla="*/ 0 h 16"/>
                  <a:gd name="T2" fmla="*/ 16 w 24"/>
                  <a:gd name="T3" fmla="*/ 0 h 16"/>
                  <a:gd name="T4" fmla="*/ 24 w 24"/>
                  <a:gd name="T5" fmla="*/ 8 h 16"/>
                  <a:gd name="T6" fmla="*/ 8 w 24"/>
                  <a:gd name="T7" fmla="*/ 16 h 16"/>
                  <a:gd name="T8" fmla="*/ 0 w 24"/>
                  <a:gd name="T9" fmla="*/ 8 h 16"/>
                  <a:gd name="T10" fmla="*/ 16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16" y="0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01" name="Freeform 386"/>
              <p:cNvSpPr>
                <a:spLocks/>
              </p:cNvSpPr>
              <p:nvPr/>
            </p:nvSpPr>
            <p:spPr bwMode="auto">
              <a:xfrm>
                <a:off x="5384" y="2312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16 w 16"/>
                  <a:gd name="T3" fmla="*/ 0 h 16"/>
                  <a:gd name="T4" fmla="*/ 16 w 16"/>
                  <a:gd name="T5" fmla="*/ 8 h 16"/>
                  <a:gd name="T6" fmla="*/ 0 w 16"/>
                  <a:gd name="T7" fmla="*/ 16 h 16"/>
                  <a:gd name="T8" fmla="*/ 0 w 16"/>
                  <a:gd name="T9" fmla="*/ 8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02" name="Freeform 387"/>
              <p:cNvSpPr>
                <a:spLocks/>
              </p:cNvSpPr>
              <p:nvPr/>
            </p:nvSpPr>
            <p:spPr bwMode="auto">
              <a:xfrm>
                <a:off x="5384" y="2320"/>
                <a:ext cx="24" cy="16"/>
              </a:xfrm>
              <a:custGeom>
                <a:avLst/>
                <a:gdLst>
                  <a:gd name="T0" fmla="*/ 16 w 24"/>
                  <a:gd name="T1" fmla="*/ 0 h 16"/>
                  <a:gd name="T2" fmla="*/ 16 w 24"/>
                  <a:gd name="T3" fmla="*/ 0 h 16"/>
                  <a:gd name="T4" fmla="*/ 24 w 24"/>
                  <a:gd name="T5" fmla="*/ 8 h 16"/>
                  <a:gd name="T6" fmla="*/ 8 w 24"/>
                  <a:gd name="T7" fmla="*/ 16 h 16"/>
                  <a:gd name="T8" fmla="*/ 0 w 24"/>
                  <a:gd name="T9" fmla="*/ 8 h 16"/>
                  <a:gd name="T10" fmla="*/ 16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16" y="0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03" name="Freeform 388"/>
              <p:cNvSpPr>
                <a:spLocks/>
              </p:cNvSpPr>
              <p:nvPr/>
            </p:nvSpPr>
            <p:spPr bwMode="auto">
              <a:xfrm>
                <a:off x="5392" y="2328"/>
                <a:ext cx="24" cy="16"/>
              </a:xfrm>
              <a:custGeom>
                <a:avLst/>
                <a:gdLst>
                  <a:gd name="T0" fmla="*/ 16 w 24"/>
                  <a:gd name="T1" fmla="*/ 0 h 16"/>
                  <a:gd name="T2" fmla="*/ 16 w 24"/>
                  <a:gd name="T3" fmla="*/ 0 h 16"/>
                  <a:gd name="T4" fmla="*/ 24 w 24"/>
                  <a:gd name="T5" fmla="*/ 16 h 16"/>
                  <a:gd name="T6" fmla="*/ 8 w 24"/>
                  <a:gd name="T7" fmla="*/ 16 h 16"/>
                  <a:gd name="T8" fmla="*/ 0 w 24"/>
                  <a:gd name="T9" fmla="*/ 8 h 16"/>
                  <a:gd name="T10" fmla="*/ 16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16" y="0"/>
                    </a:moveTo>
                    <a:lnTo>
                      <a:pt x="16" y="0"/>
                    </a:lnTo>
                    <a:lnTo>
                      <a:pt x="24" y="16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04" name="Freeform 389"/>
              <p:cNvSpPr>
                <a:spLocks/>
              </p:cNvSpPr>
              <p:nvPr/>
            </p:nvSpPr>
            <p:spPr bwMode="auto">
              <a:xfrm>
                <a:off x="5400" y="2344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16 w 16"/>
                  <a:gd name="T3" fmla="*/ 0 h 16"/>
                  <a:gd name="T4" fmla="*/ 16 w 16"/>
                  <a:gd name="T5" fmla="*/ 8 h 16"/>
                  <a:gd name="T6" fmla="*/ 8 w 16"/>
                  <a:gd name="T7" fmla="*/ 16 h 16"/>
                  <a:gd name="T8" fmla="*/ 0 w 16"/>
                  <a:gd name="T9" fmla="*/ 0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8" y="16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05" name="Freeform 390"/>
              <p:cNvSpPr>
                <a:spLocks/>
              </p:cNvSpPr>
              <p:nvPr/>
            </p:nvSpPr>
            <p:spPr bwMode="auto">
              <a:xfrm>
                <a:off x="5408" y="2352"/>
                <a:ext cx="16" cy="24"/>
              </a:xfrm>
              <a:custGeom>
                <a:avLst/>
                <a:gdLst>
                  <a:gd name="T0" fmla="*/ 8 w 16"/>
                  <a:gd name="T1" fmla="*/ 0 h 24"/>
                  <a:gd name="T2" fmla="*/ 8 w 16"/>
                  <a:gd name="T3" fmla="*/ 0 h 24"/>
                  <a:gd name="T4" fmla="*/ 16 w 16"/>
                  <a:gd name="T5" fmla="*/ 16 h 24"/>
                  <a:gd name="T6" fmla="*/ 8 w 16"/>
                  <a:gd name="T7" fmla="*/ 24 h 24"/>
                  <a:gd name="T8" fmla="*/ 0 w 16"/>
                  <a:gd name="T9" fmla="*/ 8 h 24"/>
                  <a:gd name="T10" fmla="*/ 8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8" y="0"/>
                    </a:moveTo>
                    <a:lnTo>
                      <a:pt x="8" y="0"/>
                    </a:lnTo>
                    <a:lnTo>
                      <a:pt x="16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06" name="Freeform 391"/>
              <p:cNvSpPr>
                <a:spLocks/>
              </p:cNvSpPr>
              <p:nvPr/>
            </p:nvSpPr>
            <p:spPr bwMode="auto">
              <a:xfrm>
                <a:off x="5408" y="2368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16 w 24"/>
                  <a:gd name="T3" fmla="*/ 0 h 24"/>
                  <a:gd name="T4" fmla="*/ 24 w 24"/>
                  <a:gd name="T5" fmla="*/ 16 h 24"/>
                  <a:gd name="T6" fmla="*/ 8 w 24"/>
                  <a:gd name="T7" fmla="*/ 24 h 24"/>
                  <a:gd name="T8" fmla="*/ 0 w 24"/>
                  <a:gd name="T9" fmla="*/ 8 h 24"/>
                  <a:gd name="T10" fmla="*/ 16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0"/>
                    </a:moveTo>
                    <a:lnTo>
                      <a:pt x="16" y="0"/>
                    </a:lnTo>
                    <a:lnTo>
                      <a:pt x="24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07" name="Freeform 392"/>
              <p:cNvSpPr>
                <a:spLocks/>
              </p:cNvSpPr>
              <p:nvPr/>
            </p:nvSpPr>
            <p:spPr bwMode="auto">
              <a:xfrm>
                <a:off x="5416" y="2384"/>
                <a:ext cx="24" cy="16"/>
              </a:xfrm>
              <a:custGeom>
                <a:avLst/>
                <a:gdLst>
                  <a:gd name="T0" fmla="*/ 16 w 24"/>
                  <a:gd name="T1" fmla="*/ 0 h 16"/>
                  <a:gd name="T2" fmla="*/ 16 w 24"/>
                  <a:gd name="T3" fmla="*/ 0 h 16"/>
                  <a:gd name="T4" fmla="*/ 24 w 24"/>
                  <a:gd name="T5" fmla="*/ 8 h 16"/>
                  <a:gd name="T6" fmla="*/ 8 w 24"/>
                  <a:gd name="T7" fmla="*/ 16 h 16"/>
                  <a:gd name="T8" fmla="*/ 0 w 24"/>
                  <a:gd name="T9" fmla="*/ 8 h 16"/>
                  <a:gd name="T10" fmla="*/ 16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16" y="0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08" name="Freeform 393"/>
              <p:cNvSpPr>
                <a:spLocks/>
              </p:cNvSpPr>
              <p:nvPr/>
            </p:nvSpPr>
            <p:spPr bwMode="auto">
              <a:xfrm>
                <a:off x="5424" y="2392"/>
                <a:ext cx="16" cy="16"/>
              </a:xfrm>
              <a:custGeom>
                <a:avLst/>
                <a:gdLst>
                  <a:gd name="T0" fmla="*/ 16 w 16"/>
                  <a:gd name="T1" fmla="*/ 0 h 16"/>
                  <a:gd name="T2" fmla="*/ 16 w 16"/>
                  <a:gd name="T3" fmla="*/ 8 h 16"/>
                  <a:gd name="T4" fmla="*/ 16 w 16"/>
                  <a:gd name="T5" fmla="*/ 16 h 16"/>
                  <a:gd name="T6" fmla="*/ 0 w 16"/>
                  <a:gd name="T7" fmla="*/ 16 h 16"/>
                  <a:gd name="T8" fmla="*/ 0 w 16"/>
                  <a:gd name="T9" fmla="*/ 8 h 16"/>
                  <a:gd name="T10" fmla="*/ 16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6" y="0"/>
                    </a:moveTo>
                    <a:lnTo>
                      <a:pt x="16" y="8"/>
                    </a:lnTo>
                    <a:lnTo>
                      <a:pt x="16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09" name="Freeform 394"/>
              <p:cNvSpPr>
                <a:spLocks/>
              </p:cNvSpPr>
              <p:nvPr/>
            </p:nvSpPr>
            <p:spPr bwMode="auto">
              <a:xfrm>
                <a:off x="5424" y="2408"/>
                <a:ext cx="24" cy="24"/>
              </a:xfrm>
              <a:custGeom>
                <a:avLst/>
                <a:gdLst>
                  <a:gd name="T0" fmla="*/ 16 w 24"/>
                  <a:gd name="T1" fmla="*/ 0 h 24"/>
                  <a:gd name="T2" fmla="*/ 16 w 24"/>
                  <a:gd name="T3" fmla="*/ 0 h 24"/>
                  <a:gd name="T4" fmla="*/ 24 w 24"/>
                  <a:gd name="T5" fmla="*/ 16 h 24"/>
                  <a:gd name="T6" fmla="*/ 8 w 24"/>
                  <a:gd name="T7" fmla="*/ 24 h 24"/>
                  <a:gd name="T8" fmla="*/ 0 w 24"/>
                  <a:gd name="T9" fmla="*/ 0 h 24"/>
                  <a:gd name="T10" fmla="*/ 16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6" y="0"/>
                    </a:moveTo>
                    <a:lnTo>
                      <a:pt x="16" y="0"/>
                    </a:lnTo>
                    <a:lnTo>
                      <a:pt x="24" y="16"/>
                    </a:lnTo>
                    <a:lnTo>
                      <a:pt x="8" y="24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10" name="Freeform 396"/>
              <p:cNvSpPr>
                <a:spLocks/>
              </p:cNvSpPr>
              <p:nvPr/>
            </p:nvSpPr>
            <p:spPr bwMode="auto">
              <a:xfrm>
                <a:off x="5432" y="2424"/>
                <a:ext cx="16" cy="24"/>
              </a:xfrm>
              <a:custGeom>
                <a:avLst/>
                <a:gdLst>
                  <a:gd name="T0" fmla="*/ 16 w 16"/>
                  <a:gd name="T1" fmla="*/ 0 h 24"/>
                  <a:gd name="T2" fmla="*/ 16 w 16"/>
                  <a:gd name="T3" fmla="*/ 8 h 24"/>
                  <a:gd name="T4" fmla="*/ 16 w 16"/>
                  <a:gd name="T5" fmla="*/ 24 h 24"/>
                  <a:gd name="T6" fmla="*/ 0 w 16"/>
                  <a:gd name="T7" fmla="*/ 24 h 24"/>
                  <a:gd name="T8" fmla="*/ 0 w 16"/>
                  <a:gd name="T9" fmla="*/ 0 h 24"/>
                  <a:gd name="T10" fmla="*/ 16 w 16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16" y="0"/>
                    </a:moveTo>
                    <a:lnTo>
                      <a:pt x="16" y="8"/>
                    </a:lnTo>
                    <a:lnTo>
                      <a:pt x="16" y="24"/>
                    </a:lnTo>
                    <a:lnTo>
                      <a:pt x="0" y="24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11" name="Freeform 397"/>
              <p:cNvSpPr>
                <a:spLocks/>
              </p:cNvSpPr>
              <p:nvPr/>
            </p:nvSpPr>
            <p:spPr bwMode="auto">
              <a:xfrm>
                <a:off x="5424" y="2448"/>
                <a:ext cx="24" cy="24"/>
              </a:xfrm>
              <a:custGeom>
                <a:avLst/>
                <a:gdLst>
                  <a:gd name="T0" fmla="*/ 24 w 24"/>
                  <a:gd name="T1" fmla="*/ 0 h 24"/>
                  <a:gd name="T2" fmla="*/ 24 w 24"/>
                  <a:gd name="T3" fmla="*/ 8 h 24"/>
                  <a:gd name="T4" fmla="*/ 16 w 24"/>
                  <a:gd name="T5" fmla="*/ 24 h 24"/>
                  <a:gd name="T6" fmla="*/ 0 w 24"/>
                  <a:gd name="T7" fmla="*/ 24 h 24"/>
                  <a:gd name="T8" fmla="*/ 8 w 24"/>
                  <a:gd name="T9" fmla="*/ 0 h 24"/>
                  <a:gd name="T10" fmla="*/ 24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0"/>
                    </a:moveTo>
                    <a:lnTo>
                      <a:pt x="24" y="8"/>
                    </a:lnTo>
                    <a:lnTo>
                      <a:pt x="16" y="24"/>
                    </a:lnTo>
                    <a:lnTo>
                      <a:pt x="0" y="24"/>
                    </a:lnTo>
                    <a:lnTo>
                      <a:pt x="8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12" name="Freeform 398"/>
              <p:cNvSpPr>
                <a:spLocks/>
              </p:cNvSpPr>
              <p:nvPr/>
            </p:nvSpPr>
            <p:spPr bwMode="auto">
              <a:xfrm>
                <a:off x="5416" y="2464"/>
                <a:ext cx="24" cy="24"/>
              </a:xfrm>
              <a:custGeom>
                <a:avLst/>
                <a:gdLst>
                  <a:gd name="T0" fmla="*/ 24 w 24"/>
                  <a:gd name="T1" fmla="*/ 8 h 24"/>
                  <a:gd name="T2" fmla="*/ 24 w 24"/>
                  <a:gd name="T3" fmla="*/ 8 h 24"/>
                  <a:gd name="T4" fmla="*/ 16 w 24"/>
                  <a:gd name="T5" fmla="*/ 24 h 24"/>
                  <a:gd name="T6" fmla="*/ 0 w 24"/>
                  <a:gd name="T7" fmla="*/ 16 h 24"/>
                  <a:gd name="T8" fmla="*/ 8 w 24"/>
                  <a:gd name="T9" fmla="*/ 0 h 24"/>
                  <a:gd name="T10" fmla="*/ 24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8"/>
                    </a:moveTo>
                    <a:lnTo>
                      <a:pt x="24" y="8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13" name="Freeform 399"/>
              <p:cNvSpPr>
                <a:spLocks/>
              </p:cNvSpPr>
              <p:nvPr/>
            </p:nvSpPr>
            <p:spPr bwMode="auto">
              <a:xfrm>
                <a:off x="5408" y="2480"/>
                <a:ext cx="24" cy="24"/>
              </a:xfrm>
              <a:custGeom>
                <a:avLst/>
                <a:gdLst>
                  <a:gd name="T0" fmla="*/ 24 w 24"/>
                  <a:gd name="T1" fmla="*/ 8 h 24"/>
                  <a:gd name="T2" fmla="*/ 16 w 24"/>
                  <a:gd name="T3" fmla="*/ 16 h 24"/>
                  <a:gd name="T4" fmla="*/ 8 w 24"/>
                  <a:gd name="T5" fmla="*/ 24 h 24"/>
                  <a:gd name="T6" fmla="*/ 0 w 24"/>
                  <a:gd name="T7" fmla="*/ 16 h 24"/>
                  <a:gd name="T8" fmla="*/ 8 w 24"/>
                  <a:gd name="T9" fmla="*/ 0 h 24"/>
                  <a:gd name="T10" fmla="*/ 24 w 24"/>
                  <a:gd name="T11" fmla="*/ 8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8"/>
                    </a:moveTo>
                    <a:lnTo>
                      <a:pt x="16" y="16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14" name="Freeform 400"/>
              <p:cNvSpPr>
                <a:spLocks/>
              </p:cNvSpPr>
              <p:nvPr/>
            </p:nvSpPr>
            <p:spPr bwMode="auto">
              <a:xfrm>
                <a:off x="5400" y="2488"/>
                <a:ext cx="16" cy="24"/>
              </a:xfrm>
              <a:custGeom>
                <a:avLst/>
                <a:gdLst>
                  <a:gd name="T0" fmla="*/ 16 w 16"/>
                  <a:gd name="T1" fmla="*/ 16 h 24"/>
                  <a:gd name="T2" fmla="*/ 16 w 16"/>
                  <a:gd name="T3" fmla="*/ 16 h 24"/>
                  <a:gd name="T4" fmla="*/ 0 w 16"/>
                  <a:gd name="T5" fmla="*/ 24 h 24"/>
                  <a:gd name="T6" fmla="*/ 0 w 16"/>
                  <a:gd name="T7" fmla="*/ 8 h 24"/>
                  <a:gd name="T8" fmla="*/ 8 w 16"/>
                  <a:gd name="T9" fmla="*/ 0 h 24"/>
                  <a:gd name="T10" fmla="*/ 16 w 16"/>
                  <a:gd name="T11" fmla="*/ 16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4">
                    <a:moveTo>
                      <a:pt x="16" y="16"/>
                    </a:moveTo>
                    <a:lnTo>
                      <a:pt x="16" y="16"/>
                    </a:lnTo>
                    <a:lnTo>
                      <a:pt x="0" y="24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15" name="Freeform 401"/>
              <p:cNvSpPr>
                <a:spLocks/>
              </p:cNvSpPr>
              <p:nvPr/>
            </p:nvSpPr>
            <p:spPr bwMode="auto">
              <a:xfrm>
                <a:off x="5392" y="2496"/>
                <a:ext cx="8" cy="16"/>
              </a:xfrm>
              <a:custGeom>
                <a:avLst/>
                <a:gdLst>
                  <a:gd name="T0" fmla="*/ 8 w 8"/>
                  <a:gd name="T1" fmla="*/ 16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16" name="Freeform 402"/>
              <p:cNvSpPr>
                <a:spLocks/>
              </p:cNvSpPr>
              <p:nvPr/>
            </p:nvSpPr>
            <p:spPr bwMode="auto">
              <a:xfrm>
                <a:off x="5384" y="2496"/>
                <a:ext cx="8" cy="16"/>
              </a:xfrm>
              <a:custGeom>
                <a:avLst/>
                <a:gdLst>
                  <a:gd name="T0" fmla="*/ 8 w 8"/>
                  <a:gd name="T1" fmla="*/ 16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17" name="Freeform 403"/>
              <p:cNvSpPr>
                <a:spLocks/>
              </p:cNvSpPr>
              <p:nvPr/>
            </p:nvSpPr>
            <p:spPr bwMode="auto">
              <a:xfrm>
                <a:off x="5376" y="2496"/>
                <a:ext cx="8" cy="16"/>
              </a:xfrm>
              <a:custGeom>
                <a:avLst/>
                <a:gdLst>
                  <a:gd name="T0" fmla="*/ 8 w 8"/>
                  <a:gd name="T1" fmla="*/ 16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18" name="Freeform 404"/>
              <p:cNvSpPr>
                <a:spLocks/>
              </p:cNvSpPr>
              <p:nvPr/>
            </p:nvSpPr>
            <p:spPr bwMode="auto">
              <a:xfrm>
                <a:off x="5368" y="2496"/>
                <a:ext cx="8" cy="16"/>
              </a:xfrm>
              <a:custGeom>
                <a:avLst/>
                <a:gdLst>
                  <a:gd name="T0" fmla="*/ 8 w 8"/>
                  <a:gd name="T1" fmla="*/ 0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0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19" name="Freeform 405"/>
              <p:cNvSpPr>
                <a:spLocks/>
              </p:cNvSpPr>
              <p:nvPr/>
            </p:nvSpPr>
            <p:spPr bwMode="auto">
              <a:xfrm>
                <a:off x="5360" y="2496"/>
                <a:ext cx="8" cy="16"/>
              </a:xfrm>
              <a:custGeom>
                <a:avLst/>
                <a:gdLst>
                  <a:gd name="T0" fmla="*/ 8 w 8"/>
                  <a:gd name="T1" fmla="*/ 0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0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20" name="Freeform 406"/>
              <p:cNvSpPr>
                <a:spLocks/>
              </p:cNvSpPr>
              <p:nvPr/>
            </p:nvSpPr>
            <p:spPr bwMode="auto">
              <a:xfrm>
                <a:off x="5352" y="2496"/>
                <a:ext cx="8" cy="16"/>
              </a:xfrm>
              <a:custGeom>
                <a:avLst/>
                <a:gdLst>
                  <a:gd name="T0" fmla="*/ 8 w 8"/>
                  <a:gd name="T1" fmla="*/ 0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0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21" name="Freeform 407"/>
              <p:cNvSpPr>
                <a:spLocks/>
              </p:cNvSpPr>
              <p:nvPr/>
            </p:nvSpPr>
            <p:spPr bwMode="auto">
              <a:xfrm>
                <a:off x="5344" y="2496"/>
                <a:ext cx="8" cy="16"/>
              </a:xfrm>
              <a:custGeom>
                <a:avLst/>
                <a:gdLst>
                  <a:gd name="T0" fmla="*/ 8 w 8"/>
                  <a:gd name="T1" fmla="*/ 16 h 16"/>
                  <a:gd name="T2" fmla="*/ 8 w 8"/>
                  <a:gd name="T3" fmla="*/ 16 h 16"/>
                  <a:gd name="T4" fmla="*/ 0 w 8"/>
                  <a:gd name="T5" fmla="*/ 16 h 16"/>
                  <a:gd name="T6" fmla="*/ 0 w 8"/>
                  <a:gd name="T7" fmla="*/ 0 h 16"/>
                  <a:gd name="T8" fmla="*/ 8 w 8"/>
                  <a:gd name="T9" fmla="*/ 0 h 16"/>
                  <a:gd name="T10" fmla="*/ 8 w 8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6"/>
                  <a:gd name="T20" fmla="*/ 8 w 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22" name="Freeform 408"/>
              <p:cNvSpPr>
                <a:spLocks/>
              </p:cNvSpPr>
              <p:nvPr/>
            </p:nvSpPr>
            <p:spPr bwMode="auto">
              <a:xfrm>
                <a:off x="5336" y="2496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8 w 16"/>
                  <a:gd name="T3" fmla="*/ 16 h 16"/>
                  <a:gd name="T4" fmla="*/ 0 w 16"/>
                  <a:gd name="T5" fmla="*/ 16 h 16"/>
                  <a:gd name="T6" fmla="*/ 8 w 16"/>
                  <a:gd name="T7" fmla="*/ 0 h 16"/>
                  <a:gd name="T8" fmla="*/ 16 w 16"/>
                  <a:gd name="T9" fmla="*/ 0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23" name="Freeform 409"/>
              <p:cNvSpPr>
                <a:spLocks/>
              </p:cNvSpPr>
              <p:nvPr/>
            </p:nvSpPr>
            <p:spPr bwMode="auto">
              <a:xfrm>
                <a:off x="5328" y="2496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8 w 16"/>
                  <a:gd name="T3" fmla="*/ 16 h 16"/>
                  <a:gd name="T4" fmla="*/ 0 w 16"/>
                  <a:gd name="T5" fmla="*/ 16 h 16"/>
                  <a:gd name="T6" fmla="*/ 0 w 16"/>
                  <a:gd name="T7" fmla="*/ 0 h 16"/>
                  <a:gd name="T8" fmla="*/ 16 w 16"/>
                  <a:gd name="T9" fmla="*/ 0 h 16"/>
                  <a:gd name="T10" fmla="*/ 8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24" name="Line 410"/>
              <p:cNvSpPr>
                <a:spLocks noChangeShapeType="1"/>
              </p:cNvSpPr>
              <p:nvPr/>
            </p:nvSpPr>
            <p:spPr bwMode="auto">
              <a:xfrm>
                <a:off x="5088" y="728"/>
                <a:ext cx="1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25" name="Freeform 411"/>
              <p:cNvSpPr>
                <a:spLocks/>
              </p:cNvSpPr>
              <p:nvPr/>
            </p:nvSpPr>
            <p:spPr bwMode="auto">
              <a:xfrm>
                <a:off x="3264" y="3744"/>
                <a:ext cx="336" cy="200"/>
              </a:xfrm>
              <a:custGeom>
                <a:avLst/>
                <a:gdLst>
                  <a:gd name="T0" fmla="*/ 0 w 336"/>
                  <a:gd name="T1" fmla="*/ 104 h 200"/>
                  <a:gd name="T2" fmla="*/ 8 w 336"/>
                  <a:gd name="T3" fmla="*/ 136 h 200"/>
                  <a:gd name="T4" fmla="*/ 16 w 336"/>
                  <a:gd name="T5" fmla="*/ 136 h 200"/>
                  <a:gd name="T6" fmla="*/ 24 w 336"/>
                  <a:gd name="T7" fmla="*/ 104 h 200"/>
                  <a:gd name="T8" fmla="*/ 24 w 336"/>
                  <a:gd name="T9" fmla="*/ 152 h 200"/>
                  <a:gd name="T10" fmla="*/ 32 w 336"/>
                  <a:gd name="T11" fmla="*/ 112 h 200"/>
                  <a:gd name="T12" fmla="*/ 40 w 336"/>
                  <a:gd name="T13" fmla="*/ 40 h 200"/>
                  <a:gd name="T14" fmla="*/ 48 w 336"/>
                  <a:gd name="T15" fmla="*/ 96 h 200"/>
                  <a:gd name="T16" fmla="*/ 48 w 336"/>
                  <a:gd name="T17" fmla="*/ 80 h 200"/>
                  <a:gd name="T18" fmla="*/ 56 w 336"/>
                  <a:gd name="T19" fmla="*/ 144 h 200"/>
                  <a:gd name="T20" fmla="*/ 64 w 336"/>
                  <a:gd name="T21" fmla="*/ 152 h 200"/>
                  <a:gd name="T22" fmla="*/ 72 w 336"/>
                  <a:gd name="T23" fmla="*/ 152 h 200"/>
                  <a:gd name="T24" fmla="*/ 72 w 336"/>
                  <a:gd name="T25" fmla="*/ 48 h 200"/>
                  <a:gd name="T26" fmla="*/ 80 w 336"/>
                  <a:gd name="T27" fmla="*/ 80 h 200"/>
                  <a:gd name="T28" fmla="*/ 88 w 336"/>
                  <a:gd name="T29" fmla="*/ 0 h 200"/>
                  <a:gd name="T30" fmla="*/ 96 w 336"/>
                  <a:gd name="T31" fmla="*/ 128 h 200"/>
                  <a:gd name="T32" fmla="*/ 96 w 336"/>
                  <a:gd name="T33" fmla="*/ 160 h 200"/>
                  <a:gd name="T34" fmla="*/ 104 w 336"/>
                  <a:gd name="T35" fmla="*/ 72 h 200"/>
                  <a:gd name="T36" fmla="*/ 112 w 336"/>
                  <a:gd name="T37" fmla="*/ 128 h 200"/>
                  <a:gd name="T38" fmla="*/ 112 w 336"/>
                  <a:gd name="T39" fmla="*/ 160 h 200"/>
                  <a:gd name="T40" fmla="*/ 120 w 336"/>
                  <a:gd name="T41" fmla="*/ 80 h 200"/>
                  <a:gd name="T42" fmla="*/ 128 w 336"/>
                  <a:gd name="T43" fmla="*/ 128 h 200"/>
                  <a:gd name="T44" fmla="*/ 136 w 336"/>
                  <a:gd name="T45" fmla="*/ 160 h 200"/>
                  <a:gd name="T46" fmla="*/ 144 w 336"/>
                  <a:gd name="T47" fmla="*/ 120 h 200"/>
                  <a:gd name="T48" fmla="*/ 144 w 336"/>
                  <a:gd name="T49" fmla="*/ 120 h 200"/>
                  <a:gd name="T50" fmla="*/ 152 w 336"/>
                  <a:gd name="T51" fmla="*/ 16 h 200"/>
                  <a:gd name="T52" fmla="*/ 160 w 336"/>
                  <a:gd name="T53" fmla="*/ 64 h 200"/>
                  <a:gd name="T54" fmla="*/ 160 w 336"/>
                  <a:gd name="T55" fmla="*/ 104 h 200"/>
                  <a:gd name="T56" fmla="*/ 168 w 336"/>
                  <a:gd name="T57" fmla="*/ 128 h 200"/>
                  <a:gd name="T58" fmla="*/ 176 w 336"/>
                  <a:gd name="T59" fmla="*/ 32 h 200"/>
                  <a:gd name="T60" fmla="*/ 184 w 336"/>
                  <a:gd name="T61" fmla="*/ 120 h 200"/>
                  <a:gd name="T62" fmla="*/ 184 w 336"/>
                  <a:gd name="T63" fmla="*/ 96 h 200"/>
                  <a:gd name="T64" fmla="*/ 192 w 336"/>
                  <a:gd name="T65" fmla="*/ 144 h 200"/>
                  <a:gd name="T66" fmla="*/ 200 w 336"/>
                  <a:gd name="T67" fmla="*/ 32 h 200"/>
                  <a:gd name="T68" fmla="*/ 200 w 336"/>
                  <a:gd name="T69" fmla="*/ 112 h 200"/>
                  <a:gd name="T70" fmla="*/ 208 w 336"/>
                  <a:gd name="T71" fmla="*/ 56 h 200"/>
                  <a:gd name="T72" fmla="*/ 216 w 336"/>
                  <a:gd name="T73" fmla="*/ 96 h 200"/>
                  <a:gd name="T74" fmla="*/ 224 w 336"/>
                  <a:gd name="T75" fmla="*/ 96 h 200"/>
                  <a:gd name="T76" fmla="*/ 224 w 336"/>
                  <a:gd name="T77" fmla="*/ 56 h 200"/>
                  <a:gd name="T78" fmla="*/ 232 w 336"/>
                  <a:gd name="T79" fmla="*/ 120 h 200"/>
                  <a:gd name="T80" fmla="*/ 240 w 336"/>
                  <a:gd name="T81" fmla="*/ 96 h 200"/>
                  <a:gd name="T82" fmla="*/ 248 w 336"/>
                  <a:gd name="T83" fmla="*/ 40 h 200"/>
                  <a:gd name="T84" fmla="*/ 248 w 336"/>
                  <a:gd name="T85" fmla="*/ 80 h 200"/>
                  <a:gd name="T86" fmla="*/ 256 w 336"/>
                  <a:gd name="T87" fmla="*/ 160 h 200"/>
                  <a:gd name="T88" fmla="*/ 264 w 336"/>
                  <a:gd name="T89" fmla="*/ 24 h 200"/>
                  <a:gd name="T90" fmla="*/ 272 w 336"/>
                  <a:gd name="T91" fmla="*/ 96 h 200"/>
                  <a:gd name="T92" fmla="*/ 272 w 336"/>
                  <a:gd name="T93" fmla="*/ 80 h 200"/>
                  <a:gd name="T94" fmla="*/ 280 w 336"/>
                  <a:gd name="T95" fmla="*/ 136 h 200"/>
                  <a:gd name="T96" fmla="*/ 288 w 336"/>
                  <a:gd name="T97" fmla="*/ 96 h 200"/>
                  <a:gd name="T98" fmla="*/ 296 w 336"/>
                  <a:gd name="T99" fmla="*/ 80 h 200"/>
                  <a:gd name="T100" fmla="*/ 296 w 336"/>
                  <a:gd name="T101" fmla="*/ 184 h 200"/>
                  <a:gd name="T102" fmla="*/ 304 w 336"/>
                  <a:gd name="T103" fmla="*/ 120 h 200"/>
                  <a:gd name="T104" fmla="*/ 312 w 336"/>
                  <a:gd name="T105" fmla="*/ 128 h 200"/>
                  <a:gd name="T106" fmla="*/ 320 w 336"/>
                  <a:gd name="T107" fmla="*/ 88 h 200"/>
                  <a:gd name="T108" fmla="*/ 320 w 336"/>
                  <a:gd name="T109" fmla="*/ 64 h 200"/>
                  <a:gd name="T110" fmla="*/ 328 w 336"/>
                  <a:gd name="T111" fmla="*/ 168 h 20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36"/>
                  <a:gd name="T169" fmla="*/ 0 h 200"/>
                  <a:gd name="T170" fmla="*/ 336 w 336"/>
                  <a:gd name="T171" fmla="*/ 200 h 20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36" h="200">
                    <a:moveTo>
                      <a:pt x="0" y="112"/>
                    </a:moveTo>
                    <a:lnTo>
                      <a:pt x="0" y="144"/>
                    </a:lnTo>
                    <a:lnTo>
                      <a:pt x="0" y="136"/>
                    </a:lnTo>
                    <a:lnTo>
                      <a:pt x="0" y="104"/>
                    </a:lnTo>
                    <a:lnTo>
                      <a:pt x="8" y="64"/>
                    </a:lnTo>
                    <a:lnTo>
                      <a:pt x="8" y="128"/>
                    </a:lnTo>
                    <a:lnTo>
                      <a:pt x="8" y="48"/>
                    </a:lnTo>
                    <a:lnTo>
                      <a:pt x="8" y="136"/>
                    </a:lnTo>
                    <a:lnTo>
                      <a:pt x="8" y="80"/>
                    </a:lnTo>
                    <a:lnTo>
                      <a:pt x="16" y="160"/>
                    </a:lnTo>
                    <a:lnTo>
                      <a:pt x="16" y="136"/>
                    </a:lnTo>
                    <a:lnTo>
                      <a:pt x="16" y="128"/>
                    </a:lnTo>
                    <a:lnTo>
                      <a:pt x="16" y="96"/>
                    </a:lnTo>
                    <a:lnTo>
                      <a:pt x="16" y="32"/>
                    </a:lnTo>
                    <a:lnTo>
                      <a:pt x="24" y="104"/>
                    </a:lnTo>
                    <a:lnTo>
                      <a:pt x="24" y="120"/>
                    </a:lnTo>
                    <a:lnTo>
                      <a:pt x="24" y="88"/>
                    </a:lnTo>
                    <a:lnTo>
                      <a:pt x="24" y="152"/>
                    </a:lnTo>
                    <a:lnTo>
                      <a:pt x="24" y="112"/>
                    </a:lnTo>
                    <a:lnTo>
                      <a:pt x="32" y="88"/>
                    </a:lnTo>
                    <a:lnTo>
                      <a:pt x="32" y="120"/>
                    </a:lnTo>
                    <a:lnTo>
                      <a:pt x="32" y="112"/>
                    </a:lnTo>
                    <a:lnTo>
                      <a:pt x="32" y="96"/>
                    </a:lnTo>
                    <a:lnTo>
                      <a:pt x="40" y="88"/>
                    </a:lnTo>
                    <a:lnTo>
                      <a:pt x="40" y="40"/>
                    </a:lnTo>
                    <a:lnTo>
                      <a:pt x="40" y="32"/>
                    </a:lnTo>
                    <a:lnTo>
                      <a:pt x="40" y="80"/>
                    </a:lnTo>
                    <a:lnTo>
                      <a:pt x="40" y="160"/>
                    </a:lnTo>
                    <a:lnTo>
                      <a:pt x="48" y="96"/>
                    </a:lnTo>
                    <a:lnTo>
                      <a:pt x="48" y="128"/>
                    </a:lnTo>
                    <a:lnTo>
                      <a:pt x="48" y="144"/>
                    </a:lnTo>
                    <a:lnTo>
                      <a:pt x="48" y="80"/>
                    </a:lnTo>
                    <a:lnTo>
                      <a:pt x="56" y="88"/>
                    </a:lnTo>
                    <a:lnTo>
                      <a:pt x="56" y="112"/>
                    </a:lnTo>
                    <a:lnTo>
                      <a:pt x="56" y="120"/>
                    </a:lnTo>
                    <a:lnTo>
                      <a:pt x="56" y="144"/>
                    </a:lnTo>
                    <a:lnTo>
                      <a:pt x="56" y="176"/>
                    </a:lnTo>
                    <a:lnTo>
                      <a:pt x="64" y="168"/>
                    </a:lnTo>
                    <a:lnTo>
                      <a:pt x="64" y="152"/>
                    </a:lnTo>
                    <a:lnTo>
                      <a:pt x="64" y="120"/>
                    </a:lnTo>
                    <a:lnTo>
                      <a:pt x="64" y="96"/>
                    </a:lnTo>
                    <a:lnTo>
                      <a:pt x="72" y="152"/>
                    </a:lnTo>
                    <a:lnTo>
                      <a:pt x="72" y="80"/>
                    </a:lnTo>
                    <a:lnTo>
                      <a:pt x="72" y="88"/>
                    </a:lnTo>
                    <a:lnTo>
                      <a:pt x="72" y="48"/>
                    </a:lnTo>
                    <a:lnTo>
                      <a:pt x="72" y="128"/>
                    </a:lnTo>
                    <a:lnTo>
                      <a:pt x="80" y="104"/>
                    </a:lnTo>
                    <a:lnTo>
                      <a:pt x="80" y="128"/>
                    </a:lnTo>
                    <a:lnTo>
                      <a:pt x="80" y="80"/>
                    </a:lnTo>
                    <a:lnTo>
                      <a:pt x="80" y="64"/>
                    </a:lnTo>
                    <a:lnTo>
                      <a:pt x="88" y="88"/>
                    </a:lnTo>
                    <a:lnTo>
                      <a:pt x="88" y="0"/>
                    </a:lnTo>
                    <a:lnTo>
                      <a:pt x="88" y="112"/>
                    </a:lnTo>
                    <a:lnTo>
                      <a:pt x="88" y="88"/>
                    </a:lnTo>
                    <a:lnTo>
                      <a:pt x="88" y="184"/>
                    </a:lnTo>
                    <a:lnTo>
                      <a:pt x="96" y="128"/>
                    </a:lnTo>
                    <a:lnTo>
                      <a:pt x="96" y="176"/>
                    </a:lnTo>
                    <a:lnTo>
                      <a:pt x="96" y="112"/>
                    </a:lnTo>
                    <a:lnTo>
                      <a:pt x="96" y="160"/>
                    </a:lnTo>
                    <a:lnTo>
                      <a:pt x="96" y="128"/>
                    </a:lnTo>
                    <a:lnTo>
                      <a:pt x="104" y="144"/>
                    </a:lnTo>
                    <a:lnTo>
                      <a:pt x="104" y="112"/>
                    </a:lnTo>
                    <a:lnTo>
                      <a:pt x="104" y="72"/>
                    </a:lnTo>
                    <a:lnTo>
                      <a:pt x="104" y="48"/>
                    </a:lnTo>
                    <a:lnTo>
                      <a:pt x="104" y="88"/>
                    </a:lnTo>
                    <a:lnTo>
                      <a:pt x="112" y="128"/>
                    </a:lnTo>
                    <a:lnTo>
                      <a:pt x="112" y="96"/>
                    </a:lnTo>
                    <a:lnTo>
                      <a:pt x="112" y="136"/>
                    </a:lnTo>
                    <a:lnTo>
                      <a:pt x="112" y="144"/>
                    </a:lnTo>
                    <a:lnTo>
                      <a:pt x="112" y="160"/>
                    </a:lnTo>
                    <a:lnTo>
                      <a:pt x="120" y="184"/>
                    </a:lnTo>
                    <a:lnTo>
                      <a:pt x="120" y="112"/>
                    </a:lnTo>
                    <a:lnTo>
                      <a:pt x="120" y="80"/>
                    </a:lnTo>
                    <a:lnTo>
                      <a:pt x="120" y="96"/>
                    </a:lnTo>
                    <a:lnTo>
                      <a:pt x="128" y="104"/>
                    </a:lnTo>
                    <a:lnTo>
                      <a:pt x="128" y="128"/>
                    </a:lnTo>
                    <a:lnTo>
                      <a:pt x="128" y="32"/>
                    </a:lnTo>
                    <a:lnTo>
                      <a:pt x="128" y="112"/>
                    </a:lnTo>
                    <a:lnTo>
                      <a:pt x="136" y="160"/>
                    </a:lnTo>
                    <a:lnTo>
                      <a:pt x="136" y="120"/>
                    </a:lnTo>
                    <a:lnTo>
                      <a:pt x="136" y="128"/>
                    </a:lnTo>
                    <a:lnTo>
                      <a:pt x="136" y="112"/>
                    </a:lnTo>
                    <a:lnTo>
                      <a:pt x="144" y="120"/>
                    </a:lnTo>
                    <a:lnTo>
                      <a:pt x="144" y="136"/>
                    </a:lnTo>
                    <a:lnTo>
                      <a:pt x="144" y="176"/>
                    </a:lnTo>
                    <a:lnTo>
                      <a:pt x="144" y="120"/>
                    </a:lnTo>
                    <a:lnTo>
                      <a:pt x="144" y="168"/>
                    </a:lnTo>
                    <a:lnTo>
                      <a:pt x="152" y="112"/>
                    </a:lnTo>
                    <a:lnTo>
                      <a:pt x="152" y="72"/>
                    </a:lnTo>
                    <a:lnTo>
                      <a:pt x="152" y="16"/>
                    </a:lnTo>
                    <a:lnTo>
                      <a:pt x="152" y="88"/>
                    </a:lnTo>
                    <a:lnTo>
                      <a:pt x="160" y="64"/>
                    </a:lnTo>
                    <a:lnTo>
                      <a:pt x="160" y="88"/>
                    </a:lnTo>
                    <a:lnTo>
                      <a:pt x="160" y="56"/>
                    </a:lnTo>
                    <a:lnTo>
                      <a:pt x="160" y="112"/>
                    </a:lnTo>
                    <a:lnTo>
                      <a:pt x="160" y="104"/>
                    </a:lnTo>
                    <a:lnTo>
                      <a:pt x="168" y="128"/>
                    </a:lnTo>
                    <a:lnTo>
                      <a:pt x="168" y="136"/>
                    </a:lnTo>
                    <a:lnTo>
                      <a:pt x="168" y="128"/>
                    </a:lnTo>
                    <a:lnTo>
                      <a:pt x="168" y="72"/>
                    </a:lnTo>
                    <a:lnTo>
                      <a:pt x="168" y="104"/>
                    </a:lnTo>
                    <a:lnTo>
                      <a:pt x="176" y="176"/>
                    </a:lnTo>
                    <a:lnTo>
                      <a:pt x="176" y="32"/>
                    </a:lnTo>
                    <a:lnTo>
                      <a:pt x="176" y="80"/>
                    </a:lnTo>
                    <a:lnTo>
                      <a:pt x="176" y="168"/>
                    </a:lnTo>
                    <a:lnTo>
                      <a:pt x="184" y="120"/>
                    </a:lnTo>
                    <a:lnTo>
                      <a:pt x="184" y="96"/>
                    </a:lnTo>
                    <a:lnTo>
                      <a:pt x="184" y="136"/>
                    </a:lnTo>
                    <a:lnTo>
                      <a:pt x="184" y="112"/>
                    </a:lnTo>
                    <a:lnTo>
                      <a:pt x="184" y="96"/>
                    </a:lnTo>
                    <a:lnTo>
                      <a:pt x="192" y="64"/>
                    </a:lnTo>
                    <a:lnTo>
                      <a:pt x="192" y="160"/>
                    </a:lnTo>
                    <a:lnTo>
                      <a:pt x="192" y="144"/>
                    </a:lnTo>
                    <a:lnTo>
                      <a:pt x="192" y="128"/>
                    </a:lnTo>
                    <a:lnTo>
                      <a:pt x="192" y="96"/>
                    </a:lnTo>
                    <a:lnTo>
                      <a:pt x="200" y="56"/>
                    </a:lnTo>
                    <a:lnTo>
                      <a:pt x="200" y="32"/>
                    </a:lnTo>
                    <a:lnTo>
                      <a:pt x="200" y="80"/>
                    </a:lnTo>
                    <a:lnTo>
                      <a:pt x="200" y="72"/>
                    </a:lnTo>
                    <a:lnTo>
                      <a:pt x="200" y="112"/>
                    </a:lnTo>
                    <a:lnTo>
                      <a:pt x="208" y="112"/>
                    </a:lnTo>
                    <a:lnTo>
                      <a:pt x="208" y="136"/>
                    </a:lnTo>
                    <a:lnTo>
                      <a:pt x="208" y="88"/>
                    </a:lnTo>
                    <a:lnTo>
                      <a:pt x="208" y="56"/>
                    </a:lnTo>
                    <a:lnTo>
                      <a:pt x="216" y="56"/>
                    </a:lnTo>
                    <a:lnTo>
                      <a:pt x="216" y="120"/>
                    </a:lnTo>
                    <a:lnTo>
                      <a:pt x="216" y="96"/>
                    </a:lnTo>
                    <a:lnTo>
                      <a:pt x="216" y="80"/>
                    </a:lnTo>
                    <a:lnTo>
                      <a:pt x="216" y="128"/>
                    </a:lnTo>
                    <a:lnTo>
                      <a:pt x="224" y="96"/>
                    </a:lnTo>
                    <a:lnTo>
                      <a:pt x="224" y="88"/>
                    </a:lnTo>
                    <a:lnTo>
                      <a:pt x="224" y="128"/>
                    </a:lnTo>
                    <a:lnTo>
                      <a:pt x="224" y="56"/>
                    </a:lnTo>
                    <a:lnTo>
                      <a:pt x="232" y="72"/>
                    </a:lnTo>
                    <a:lnTo>
                      <a:pt x="232" y="200"/>
                    </a:lnTo>
                    <a:lnTo>
                      <a:pt x="232" y="152"/>
                    </a:lnTo>
                    <a:lnTo>
                      <a:pt x="232" y="120"/>
                    </a:lnTo>
                    <a:lnTo>
                      <a:pt x="240" y="184"/>
                    </a:lnTo>
                    <a:lnTo>
                      <a:pt x="240" y="48"/>
                    </a:lnTo>
                    <a:lnTo>
                      <a:pt x="240" y="96"/>
                    </a:lnTo>
                    <a:lnTo>
                      <a:pt x="240" y="80"/>
                    </a:lnTo>
                    <a:lnTo>
                      <a:pt x="240" y="152"/>
                    </a:lnTo>
                    <a:lnTo>
                      <a:pt x="248" y="96"/>
                    </a:lnTo>
                    <a:lnTo>
                      <a:pt x="248" y="40"/>
                    </a:lnTo>
                    <a:lnTo>
                      <a:pt x="248" y="80"/>
                    </a:lnTo>
                    <a:lnTo>
                      <a:pt x="248" y="72"/>
                    </a:lnTo>
                    <a:lnTo>
                      <a:pt x="248" y="80"/>
                    </a:lnTo>
                    <a:lnTo>
                      <a:pt x="256" y="104"/>
                    </a:lnTo>
                    <a:lnTo>
                      <a:pt x="256" y="152"/>
                    </a:lnTo>
                    <a:lnTo>
                      <a:pt x="256" y="24"/>
                    </a:lnTo>
                    <a:lnTo>
                      <a:pt x="256" y="160"/>
                    </a:lnTo>
                    <a:lnTo>
                      <a:pt x="256" y="88"/>
                    </a:lnTo>
                    <a:lnTo>
                      <a:pt x="264" y="88"/>
                    </a:lnTo>
                    <a:lnTo>
                      <a:pt x="264" y="24"/>
                    </a:lnTo>
                    <a:lnTo>
                      <a:pt x="264" y="120"/>
                    </a:lnTo>
                    <a:lnTo>
                      <a:pt x="264" y="48"/>
                    </a:lnTo>
                    <a:lnTo>
                      <a:pt x="272" y="128"/>
                    </a:lnTo>
                    <a:lnTo>
                      <a:pt x="272" y="96"/>
                    </a:lnTo>
                    <a:lnTo>
                      <a:pt x="272" y="80"/>
                    </a:lnTo>
                    <a:lnTo>
                      <a:pt x="272" y="144"/>
                    </a:lnTo>
                    <a:lnTo>
                      <a:pt x="272" y="80"/>
                    </a:lnTo>
                    <a:lnTo>
                      <a:pt x="280" y="40"/>
                    </a:lnTo>
                    <a:lnTo>
                      <a:pt x="280" y="104"/>
                    </a:lnTo>
                    <a:lnTo>
                      <a:pt x="280" y="8"/>
                    </a:lnTo>
                    <a:lnTo>
                      <a:pt x="280" y="136"/>
                    </a:lnTo>
                    <a:lnTo>
                      <a:pt x="280" y="0"/>
                    </a:lnTo>
                    <a:lnTo>
                      <a:pt x="288" y="104"/>
                    </a:lnTo>
                    <a:lnTo>
                      <a:pt x="288" y="96"/>
                    </a:lnTo>
                    <a:lnTo>
                      <a:pt x="288" y="144"/>
                    </a:lnTo>
                    <a:lnTo>
                      <a:pt x="288" y="184"/>
                    </a:lnTo>
                    <a:lnTo>
                      <a:pt x="288" y="120"/>
                    </a:lnTo>
                    <a:lnTo>
                      <a:pt x="296" y="80"/>
                    </a:lnTo>
                    <a:lnTo>
                      <a:pt x="296" y="72"/>
                    </a:lnTo>
                    <a:lnTo>
                      <a:pt x="296" y="168"/>
                    </a:lnTo>
                    <a:lnTo>
                      <a:pt x="296" y="184"/>
                    </a:lnTo>
                    <a:lnTo>
                      <a:pt x="296" y="120"/>
                    </a:lnTo>
                    <a:lnTo>
                      <a:pt x="304" y="104"/>
                    </a:lnTo>
                    <a:lnTo>
                      <a:pt x="304" y="8"/>
                    </a:lnTo>
                    <a:lnTo>
                      <a:pt x="304" y="120"/>
                    </a:lnTo>
                    <a:lnTo>
                      <a:pt x="304" y="96"/>
                    </a:lnTo>
                    <a:lnTo>
                      <a:pt x="312" y="72"/>
                    </a:lnTo>
                    <a:lnTo>
                      <a:pt x="312" y="128"/>
                    </a:lnTo>
                    <a:lnTo>
                      <a:pt x="312" y="152"/>
                    </a:lnTo>
                    <a:lnTo>
                      <a:pt x="312" y="168"/>
                    </a:lnTo>
                    <a:lnTo>
                      <a:pt x="312" y="64"/>
                    </a:lnTo>
                    <a:lnTo>
                      <a:pt x="320" y="88"/>
                    </a:lnTo>
                    <a:lnTo>
                      <a:pt x="320" y="40"/>
                    </a:lnTo>
                    <a:lnTo>
                      <a:pt x="320" y="120"/>
                    </a:lnTo>
                    <a:lnTo>
                      <a:pt x="320" y="64"/>
                    </a:lnTo>
                    <a:lnTo>
                      <a:pt x="328" y="24"/>
                    </a:lnTo>
                    <a:lnTo>
                      <a:pt x="328" y="80"/>
                    </a:lnTo>
                    <a:lnTo>
                      <a:pt x="328" y="104"/>
                    </a:lnTo>
                    <a:lnTo>
                      <a:pt x="328" y="168"/>
                    </a:lnTo>
                    <a:lnTo>
                      <a:pt x="328" y="56"/>
                    </a:lnTo>
                    <a:lnTo>
                      <a:pt x="336" y="80"/>
                    </a:lnTo>
                    <a:lnTo>
                      <a:pt x="336" y="136"/>
                    </a:lnTo>
                  </a:path>
                </a:pathLst>
              </a:custGeom>
              <a:noFill/>
              <a:ln w="12700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26" name="Freeform 412"/>
              <p:cNvSpPr>
                <a:spLocks/>
              </p:cNvSpPr>
              <p:nvPr/>
            </p:nvSpPr>
            <p:spPr bwMode="auto">
              <a:xfrm>
                <a:off x="4008" y="2728"/>
                <a:ext cx="544" cy="312"/>
              </a:xfrm>
              <a:custGeom>
                <a:avLst/>
                <a:gdLst>
                  <a:gd name="T0" fmla="*/ 0 w 544"/>
                  <a:gd name="T1" fmla="*/ 312 h 312"/>
                  <a:gd name="T2" fmla="*/ 0 w 544"/>
                  <a:gd name="T3" fmla="*/ 312 h 312"/>
                  <a:gd name="T4" fmla="*/ 0 w 544"/>
                  <a:gd name="T5" fmla="*/ 312 h 312"/>
                  <a:gd name="T6" fmla="*/ 16 w 544"/>
                  <a:gd name="T7" fmla="*/ 296 h 312"/>
                  <a:gd name="T8" fmla="*/ 16 w 544"/>
                  <a:gd name="T9" fmla="*/ 296 h 312"/>
                  <a:gd name="T10" fmla="*/ 24 w 544"/>
                  <a:gd name="T11" fmla="*/ 280 h 312"/>
                  <a:gd name="T12" fmla="*/ 24 w 544"/>
                  <a:gd name="T13" fmla="*/ 280 h 312"/>
                  <a:gd name="T14" fmla="*/ 40 w 544"/>
                  <a:gd name="T15" fmla="*/ 264 h 312"/>
                  <a:gd name="T16" fmla="*/ 40 w 544"/>
                  <a:gd name="T17" fmla="*/ 264 h 312"/>
                  <a:gd name="T18" fmla="*/ 48 w 544"/>
                  <a:gd name="T19" fmla="*/ 248 h 312"/>
                  <a:gd name="T20" fmla="*/ 48 w 544"/>
                  <a:gd name="T21" fmla="*/ 248 h 312"/>
                  <a:gd name="T22" fmla="*/ 64 w 544"/>
                  <a:gd name="T23" fmla="*/ 232 h 312"/>
                  <a:gd name="T24" fmla="*/ 64 w 544"/>
                  <a:gd name="T25" fmla="*/ 232 h 312"/>
                  <a:gd name="T26" fmla="*/ 72 w 544"/>
                  <a:gd name="T27" fmla="*/ 216 h 312"/>
                  <a:gd name="T28" fmla="*/ 72 w 544"/>
                  <a:gd name="T29" fmla="*/ 216 h 312"/>
                  <a:gd name="T30" fmla="*/ 88 w 544"/>
                  <a:gd name="T31" fmla="*/ 200 h 312"/>
                  <a:gd name="T32" fmla="*/ 88 w 544"/>
                  <a:gd name="T33" fmla="*/ 200 h 312"/>
                  <a:gd name="T34" fmla="*/ 96 w 544"/>
                  <a:gd name="T35" fmla="*/ 192 h 312"/>
                  <a:gd name="T36" fmla="*/ 96 w 544"/>
                  <a:gd name="T37" fmla="*/ 192 h 312"/>
                  <a:gd name="T38" fmla="*/ 112 w 544"/>
                  <a:gd name="T39" fmla="*/ 176 h 312"/>
                  <a:gd name="T40" fmla="*/ 112 w 544"/>
                  <a:gd name="T41" fmla="*/ 176 h 312"/>
                  <a:gd name="T42" fmla="*/ 128 w 544"/>
                  <a:gd name="T43" fmla="*/ 160 h 312"/>
                  <a:gd name="T44" fmla="*/ 128 w 544"/>
                  <a:gd name="T45" fmla="*/ 160 h 312"/>
                  <a:gd name="T46" fmla="*/ 128 w 544"/>
                  <a:gd name="T47" fmla="*/ 152 h 312"/>
                  <a:gd name="T48" fmla="*/ 128 w 544"/>
                  <a:gd name="T49" fmla="*/ 152 h 312"/>
                  <a:gd name="T50" fmla="*/ 144 w 544"/>
                  <a:gd name="T51" fmla="*/ 144 h 312"/>
                  <a:gd name="T52" fmla="*/ 144 w 544"/>
                  <a:gd name="T53" fmla="*/ 144 h 312"/>
                  <a:gd name="T54" fmla="*/ 168 w 544"/>
                  <a:gd name="T55" fmla="*/ 120 h 312"/>
                  <a:gd name="T56" fmla="*/ 168 w 544"/>
                  <a:gd name="T57" fmla="*/ 120 h 312"/>
                  <a:gd name="T58" fmla="*/ 184 w 544"/>
                  <a:gd name="T59" fmla="*/ 104 h 312"/>
                  <a:gd name="T60" fmla="*/ 184 w 544"/>
                  <a:gd name="T61" fmla="*/ 104 h 312"/>
                  <a:gd name="T62" fmla="*/ 208 w 544"/>
                  <a:gd name="T63" fmla="*/ 96 h 312"/>
                  <a:gd name="T64" fmla="*/ 208 w 544"/>
                  <a:gd name="T65" fmla="*/ 96 h 312"/>
                  <a:gd name="T66" fmla="*/ 232 w 544"/>
                  <a:gd name="T67" fmla="*/ 80 h 312"/>
                  <a:gd name="T68" fmla="*/ 232 w 544"/>
                  <a:gd name="T69" fmla="*/ 80 h 312"/>
                  <a:gd name="T70" fmla="*/ 248 w 544"/>
                  <a:gd name="T71" fmla="*/ 64 h 312"/>
                  <a:gd name="T72" fmla="*/ 248 w 544"/>
                  <a:gd name="T73" fmla="*/ 64 h 312"/>
                  <a:gd name="T74" fmla="*/ 280 w 544"/>
                  <a:gd name="T75" fmla="*/ 56 h 312"/>
                  <a:gd name="T76" fmla="*/ 280 w 544"/>
                  <a:gd name="T77" fmla="*/ 56 h 312"/>
                  <a:gd name="T78" fmla="*/ 304 w 544"/>
                  <a:gd name="T79" fmla="*/ 48 h 312"/>
                  <a:gd name="T80" fmla="*/ 304 w 544"/>
                  <a:gd name="T81" fmla="*/ 48 h 312"/>
                  <a:gd name="T82" fmla="*/ 328 w 544"/>
                  <a:gd name="T83" fmla="*/ 40 h 312"/>
                  <a:gd name="T84" fmla="*/ 328 w 544"/>
                  <a:gd name="T85" fmla="*/ 40 h 312"/>
                  <a:gd name="T86" fmla="*/ 360 w 544"/>
                  <a:gd name="T87" fmla="*/ 32 h 312"/>
                  <a:gd name="T88" fmla="*/ 360 w 544"/>
                  <a:gd name="T89" fmla="*/ 32 h 312"/>
                  <a:gd name="T90" fmla="*/ 392 w 544"/>
                  <a:gd name="T91" fmla="*/ 24 h 312"/>
                  <a:gd name="T92" fmla="*/ 392 w 544"/>
                  <a:gd name="T93" fmla="*/ 24 h 312"/>
                  <a:gd name="T94" fmla="*/ 448 w 544"/>
                  <a:gd name="T95" fmla="*/ 16 h 312"/>
                  <a:gd name="T96" fmla="*/ 448 w 544"/>
                  <a:gd name="T97" fmla="*/ 16 h 312"/>
                  <a:gd name="T98" fmla="*/ 512 w 544"/>
                  <a:gd name="T99" fmla="*/ 8 h 312"/>
                  <a:gd name="T100" fmla="*/ 512 w 544"/>
                  <a:gd name="T101" fmla="*/ 8 h 312"/>
                  <a:gd name="T102" fmla="*/ 544 w 544"/>
                  <a:gd name="T103" fmla="*/ 0 h 3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44"/>
                  <a:gd name="T157" fmla="*/ 0 h 312"/>
                  <a:gd name="T158" fmla="*/ 544 w 544"/>
                  <a:gd name="T159" fmla="*/ 312 h 31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44" h="312">
                    <a:moveTo>
                      <a:pt x="0" y="312"/>
                    </a:moveTo>
                    <a:lnTo>
                      <a:pt x="0" y="312"/>
                    </a:lnTo>
                    <a:lnTo>
                      <a:pt x="16" y="296"/>
                    </a:lnTo>
                    <a:lnTo>
                      <a:pt x="24" y="280"/>
                    </a:lnTo>
                    <a:lnTo>
                      <a:pt x="40" y="264"/>
                    </a:lnTo>
                    <a:lnTo>
                      <a:pt x="48" y="248"/>
                    </a:lnTo>
                    <a:lnTo>
                      <a:pt x="64" y="232"/>
                    </a:lnTo>
                    <a:lnTo>
                      <a:pt x="72" y="216"/>
                    </a:lnTo>
                    <a:lnTo>
                      <a:pt x="88" y="200"/>
                    </a:lnTo>
                    <a:lnTo>
                      <a:pt x="96" y="192"/>
                    </a:lnTo>
                    <a:lnTo>
                      <a:pt x="112" y="176"/>
                    </a:lnTo>
                    <a:lnTo>
                      <a:pt x="128" y="160"/>
                    </a:lnTo>
                    <a:lnTo>
                      <a:pt x="128" y="152"/>
                    </a:lnTo>
                    <a:lnTo>
                      <a:pt x="144" y="144"/>
                    </a:lnTo>
                    <a:lnTo>
                      <a:pt x="168" y="120"/>
                    </a:lnTo>
                    <a:lnTo>
                      <a:pt x="184" y="104"/>
                    </a:lnTo>
                    <a:lnTo>
                      <a:pt x="208" y="96"/>
                    </a:lnTo>
                    <a:lnTo>
                      <a:pt x="232" y="80"/>
                    </a:lnTo>
                    <a:lnTo>
                      <a:pt x="248" y="64"/>
                    </a:lnTo>
                    <a:lnTo>
                      <a:pt x="280" y="56"/>
                    </a:lnTo>
                    <a:lnTo>
                      <a:pt x="304" y="48"/>
                    </a:lnTo>
                    <a:lnTo>
                      <a:pt x="328" y="40"/>
                    </a:lnTo>
                    <a:lnTo>
                      <a:pt x="360" y="32"/>
                    </a:lnTo>
                    <a:lnTo>
                      <a:pt x="392" y="24"/>
                    </a:lnTo>
                    <a:lnTo>
                      <a:pt x="448" y="16"/>
                    </a:lnTo>
                    <a:lnTo>
                      <a:pt x="512" y="8"/>
                    </a:lnTo>
                    <a:lnTo>
                      <a:pt x="544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27" name="Freeform 413"/>
              <p:cNvSpPr>
                <a:spLocks/>
              </p:cNvSpPr>
              <p:nvPr/>
            </p:nvSpPr>
            <p:spPr bwMode="auto">
              <a:xfrm>
                <a:off x="4504" y="2704"/>
                <a:ext cx="88" cy="64"/>
              </a:xfrm>
              <a:custGeom>
                <a:avLst/>
                <a:gdLst>
                  <a:gd name="T0" fmla="*/ 88 w 88"/>
                  <a:gd name="T1" fmla="*/ 16 h 64"/>
                  <a:gd name="T2" fmla="*/ 8 w 88"/>
                  <a:gd name="T3" fmla="*/ 64 h 64"/>
                  <a:gd name="T4" fmla="*/ 0 w 88"/>
                  <a:gd name="T5" fmla="*/ 0 h 64"/>
                  <a:gd name="T6" fmla="*/ 88 w 88"/>
                  <a:gd name="T7" fmla="*/ 16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8"/>
                  <a:gd name="T13" fmla="*/ 0 h 64"/>
                  <a:gd name="T14" fmla="*/ 88 w 88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8" h="64">
                    <a:moveTo>
                      <a:pt x="88" y="16"/>
                    </a:moveTo>
                    <a:lnTo>
                      <a:pt x="8" y="64"/>
                    </a:lnTo>
                    <a:lnTo>
                      <a:pt x="0" y="0"/>
                    </a:lnTo>
                    <a:lnTo>
                      <a:pt x="8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28" name="Freeform 414"/>
              <p:cNvSpPr>
                <a:spLocks/>
              </p:cNvSpPr>
              <p:nvPr/>
            </p:nvSpPr>
            <p:spPr bwMode="auto">
              <a:xfrm>
                <a:off x="4976" y="1424"/>
                <a:ext cx="64" cy="96"/>
              </a:xfrm>
              <a:custGeom>
                <a:avLst/>
                <a:gdLst>
                  <a:gd name="T0" fmla="*/ 0 w 64"/>
                  <a:gd name="T1" fmla="*/ 96 h 96"/>
                  <a:gd name="T2" fmla="*/ 32 w 64"/>
                  <a:gd name="T3" fmla="*/ 96 h 96"/>
                  <a:gd name="T4" fmla="*/ 64 w 64"/>
                  <a:gd name="T5" fmla="*/ 80 h 96"/>
                  <a:gd name="T6" fmla="*/ 64 w 64"/>
                  <a:gd name="T7" fmla="*/ 80 h 96"/>
                  <a:gd name="T8" fmla="*/ 16 w 64"/>
                  <a:gd name="T9" fmla="*/ 0 h 96"/>
                  <a:gd name="T10" fmla="*/ 16 w 64"/>
                  <a:gd name="T11" fmla="*/ 0 h 96"/>
                  <a:gd name="T12" fmla="*/ 0 w 64"/>
                  <a:gd name="T13" fmla="*/ 96 h 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4"/>
                  <a:gd name="T22" fmla="*/ 0 h 96"/>
                  <a:gd name="T23" fmla="*/ 64 w 64"/>
                  <a:gd name="T24" fmla="*/ 96 h 9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4" h="96">
                    <a:moveTo>
                      <a:pt x="0" y="96"/>
                    </a:moveTo>
                    <a:lnTo>
                      <a:pt x="32" y="96"/>
                    </a:lnTo>
                    <a:lnTo>
                      <a:pt x="64" y="80"/>
                    </a:lnTo>
                    <a:lnTo>
                      <a:pt x="16" y="0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29" name="Freeform 415"/>
              <p:cNvSpPr>
                <a:spLocks/>
              </p:cNvSpPr>
              <p:nvPr/>
            </p:nvSpPr>
            <p:spPr bwMode="auto">
              <a:xfrm>
                <a:off x="3936" y="1472"/>
                <a:ext cx="1080" cy="1568"/>
              </a:xfrm>
              <a:custGeom>
                <a:avLst/>
                <a:gdLst>
                  <a:gd name="T0" fmla="*/ 1064 w 1080"/>
                  <a:gd name="T1" fmla="*/ 0 h 1568"/>
                  <a:gd name="T2" fmla="*/ 1080 w 1080"/>
                  <a:gd name="T3" fmla="*/ 96 h 1568"/>
                  <a:gd name="T4" fmla="*/ 1080 w 1080"/>
                  <a:gd name="T5" fmla="*/ 96 h 1568"/>
                  <a:gd name="T6" fmla="*/ 1072 w 1080"/>
                  <a:gd name="T7" fmla="*/ 176 h 1568"/>
                  <a:gd name="T8" fmla="*/ 1072 w 1080"/>
                  <a:gd name="T9" fmla="*/ 176 h 1568"/>
                  <a:gd name="T10" fmla="*/ 1064 w 1080"/>
                  <a:gd name="T11" fmla="*/ 256 h 1568"/>
                  <a:gd name="T12" fmla="*/ 1064 w 1080"/>
                  <a:gd name="T13" fmla="*/ 256 h 1568"/>
                  <a:gd name="T14" fmla="*/ 1040 w 1080"/>
                  <a:gd name="T15" fmla="*/ 320 h 1568"/>
                  <a:gd name="T16" fmla="*/ 1040 w 1080"/>
                  <a:gd name="T17" fmla="*/ 320 h 1568"/>
                  <a:gd name="T18" fmla="*/ 1000 w 1080"/>
                  <a:gd name="T19" fmla="*/ 376 h 1568"/>
                  <a:gd name="T20" fmla="*/ 1000 w 1080"/>
                  <a:gd name="T21" fmla="*/ 376 h 1568"/>
                  <a:gd name="T22" fmla="*/ 960 w 1080"/>
                  <a:gd name="T23" fmla="*/ 432 h 1568"/>
                  <a:gd name="T24" fmla="*/ 960 w 1080"/>
                  <a:gd name="T25" fmla="*/ 432 h 1568"/>
                  <a:gd name="T26" fmla="*/ 912 w 1080"/>
                  <a:gd name="T27" fmla="*/ 480 h 1568"/>
                  <a:gd name="T28" fmla="*/ 912 w 1080"/>
                  <a:gd name="T29" fmla="*/ 480 h 1568"/>
                  <a:gd name="T30" fmla="*/ 856 w 1080"/>
                  <a:gd name="T31" fmla="*/ 528 h 1568"/>
                  <a:gd name="T32" fmla="*/ 856 w 1080"/>
                  <a:gd name="T33" fmla="*/ 528 h 1568"/>
                  <a:gd name="T34" fmla="*/ 736 w 1080"/>
                  <a:gd name="T35" fmla="*/ 608 h 1568"/>
                  <a:gd name="T36" fmla="*/ 736 w 1080"/>
                  <a:gd name="T37" fmla="*/ 608 h 1568"/>
                  <a:gd name="T38" fmla="*/ 600 w 1080"/>
                  <a:gd name="T39" fmla="*/ 688 h 1568"/>
                  <a:gd name="T40" fmla="*/ 600 w 1080"/>
                  <a:gd name="T41" fmla="*/ 688 h 1568"/>
                  <a:gd name="T42" fmla="*/ 472 w 1080"/>
                  <a:gd name="T43" fmla="*/ 776 h 1568"/>
                  <a:gd name="T44" fmla="*/ 472 w 1080"/>
                  <a:gd name="T45" fmla="*/ 776 h 1568"/>
                  <a:gd name="T46" fmla="*/ 360 w 1080"/>
                  <a:gd name="T47" fmla="*/ 872 h 1568"/>
                  <a:gd name="T48" fmla="*/ 360 w 1080"/>
                  <a:gd name="T49" fmla="*/ 872 h 1568"/>
                  <a:gd name="T50" fmla="*/ 360 w 1080"/>
                  <a:gd name="T51" fmla="*/ 872 h 1568"/>
                  <a:gd name="T52" fmla="*/ 360 w 1080"/>
                  <a:gd name="T53" fmla="*/ 872 h 1568"/>
                  <a:gd name="T54" fmla="*/ 320 w 1080"/>
                  <a:gd name="T55" fmla="*/ 896 h 1568"/>
                  <a:gd name="T56" fmla="*/ 320 w 1080"/>
                  <a:gd name="T57" fmla="*/ 896 h 1568"/>
                  <a:gd name="T58" fmla="*/ 272 w 1080"/>
                  <a:gd name="T59" fmla="*/ 928 h 1568"/>
                  <a:gd name="T60" fmla="*/ 272 w 1080"/>
                  <a:gd name="T61" fmla="*/ 928 h 1568"/>
                  <a:gd name="T62" fmla="*/ 216 w 1080"/>
                  <a:gd name="T63" fmla="*/ 952 h 1568"/>
                  <a:gd name="T64" fmla="*/ 216 w 1080"/>
                  <a:gd name="T65" fmla="*/ 952 h 1568"/>
                  <a:gd name="T66" fmla="*/ 168 w 1080"/>
                  <a:gd name="T67" fmla="*/ 984 h 1568"/>
                  <a:gd name="T68" fmla="*/ 168 w 1080"/>
                  <a:gd name="T69" fmla="*/ 984 h 1568"/>
                  <a:gd name="T70" fmla="*/ 112 w 1080"/>
                  <a:gd name="T71" fmla="*/ 1016 h 1568"/>
                  <a:gd name="T72" fmla="*/ 112 w 1080"/>
                  <a:gd name="T73" fmla="*/ 1016 h 1568"/>
                  <a:gd name="T74" fmla="*/ 64 w 1080"/>
                  <a:gd name="T75" fmla="*/ 1048 h 1568"/>
                  <a:gd name="T76" fmla="*/ 64 w 1080"/>
                  <a:gd name="T77" fmla="*/ 1048 h 1568"/>
                  <a:gd name="T78" fmla="*/ 32 w 1080"/>
                  <a:gd name="T79" fmla="*/ 1096 h 1568"/>
                  <a:gd name="T80" fmla="*/ 32 w 1080"/>
                  <a:gd name="T81" fmla="*/ 1096 h 1568"/>
                  <a:gd name="T82" fmla="*/ 16 w 1080"/>
                  <a:gd name="T83" fmla="*/ 1144 h 1568"/>
                  <a:gd name="T84" fmla="*/ 16 w 1080"/>
                  <a:gd name="T85" fmla="*/ 1144 h 1568"/>
                  <a:gd name="T86" fmla="*/ 16 w 1080"/>
                  <a:gd name="T87" fmla="*/ 1144 h 1568"/>
                  <a:gd name="T88" fmla="*/ 16 w 1080"/>
                  <a:gd name="T89" fmla="*/ 1144 h 1568"/>
                  <a:gd name="T90" fmla="*/ 8 w 1080"/>
                  <a:gd name="T91" fmla="*/ 1248 h 1568"/>
                  <a:gd name="T92" fmla="*/ 8 w 1080"/>
                  <a:gd name="T93" fmla="*/ 1248 h 1568"/>
                  <a:gd name="T94" fmla="*/ 8 w 1080"/>
                  <a:gd name="T95" fmla="*/ 1352 h 1568"/>
                  <a:gd name="T96" fmla="*/ 8 w 1080"/>
                  <a:gd name="T97" fmla="*/ 1352 h 1568"/>
                  <a:gd name="T98" fmla="*/ 8 w 1080"/>
                  <a:gd name="T99" fmla="*/ 1456 h 1568"/>
                  <a:gd name="T100" fmla="*/ 8 w 1080"/>
                  <a:gd name="T101" fmla="*/ 1456 h 1568"/>
                  <a:gd name="T102" fmla="*/ 0 w 1080"/>
                  <a:gd name="T103" fmla="*/ 1568 h 156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80"/>
                  <a:gd name="T157" fmla="*/ 0 h 1568"/>
                  <a:gd name="T158" fmla="*/ 1080 w 1080"/>
                  <a:gd name="T159" fmla="*/ 1568 h 156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80" h="1568">
                    <a:moveTo>
                      <a:pt x="1064" y="0"/>
                    </a:moveTo>
                    <a:lnTo>
                      <a:pt x="1080" y="96"/>
                    </a:lnTo>
                    <a:lnTo>
                      <a:pt x="1072" y="176"/>
                    </a:lnTo>
                    <a:lnTo>
                      <a:pt x="1064" y="256"/>
                    </a:lnTo>
                    <a:lnTo>
                      <a:pt x="1040" y="320"/>
                    </a:lnTo>
                    <a:lnTo>
                      <a:pt x="1000" y="376"/>
                    </a:lnTo>
                    <a:lnTo>
                      <a:pt x="960" y="432"/>
                    </a:lnTo>
                    <a:lnTo>
                      <a:pt x="912" y="480"/>
                    </a:lnTo>
                    <a:lnTo>
                      <a:pt x="856" y="528"/>
                    </a:lnTo>
                    <a:lnTo>
                      <a:pt x="736" y="608"/>
                    </a:lnTo>
                    <a:lnTo>
                      <a:pt x="600" y="688"/>
                    </a:lnTo>
                    <a:lnTo>
                      <a:pt x="472" y="776"/>
                    </a:lnTo>
                    <a:lnTo>
                      <a:pt x="360" y="872"/>
                    </a:lnTo>
                    <a:lnTo>
                      <a:pt x="320" y="896"/>
                    </a:lnTo>
                    <a:lnTo>
                      <a:pt x="272" y="928"/>
                    </a:lnTo>
                    <a:lnTo>
                      <a:pt x="216" y="952"/>
                    </a:lnTo>
                    <a:lnTo>
                      <a:pt x="168" y="984"/>
                    </a:lnTo>
                    <a:lnTo>
                      <a:pt x="112" y="1016"/>
                    </a:lnTo>
                    <a:lnTo>
                      <a:pt x="64" y="1048"/>
                    </a:lnTo>
                    <a:lnTo>
                      <a:pt x="32" y="1096"/>
                    </a:lnTo>
                    <a:lnTo>
                      <a:pt x="16" y="1144"/>
                    </a:lnTo>
                    <a:lnTo>
                      <a:pt x="8" y="1248"/>
                    </a:lnTo>
                    <a:lnTo>
                      <a:pt x="8" y="1352"/>
                    </a:lnTo>
                    <a:lnTo>
                      <a:pt x="8" y="1456"/>
                    </a:lnTo>
                    <a:lnTo>
                      <a:pt x="0" y="1568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30" name="Text Box 424"/>
              <p:cNvSpPr txBox="1">
                <a:spLocks noChangeArrowheads="1"/>
              </p:cNvSpPr>
              <p:nvPr/>
            </p:nvSpPr>
            <p:spPr bwMode="auto">
              <a:xfrm>
                <a:off x="4992" y="1248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 b="1">
                    <a:solidFill>
                      <a:schemeClr val="tx2"/>
                    </a:solidFill>
                  </a:rPr>
                  <a:t>IC</a:t>
                </a:r>
                <a:endParaRPr lang="en-US"/>
              </a:p>
            </p:txBody>
          </p:sp>
          <p:sp>
            <p:nvSpPr>
              <p:cNvPr id="85131" name="Text Box 425"/>
              <p:cNvSpPr txBox="1">
                <a:spLocks noChangeArrowheads="1"/>
              </p:cNvSpPr>
              <p:nvPr/>
            </p:nvSpPr>
            <p:spPr bwMode="auto">
              <a:xfrm>
                <a:off x="4896" y="912"/>
                <a:ext cx="38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 b="1">
                    <a:solidFill>
                      <a:schemeClr val="tx2"/>
                    </a:solidFill>
                  </a:rPr>
                  <a:t>MGB</a:t>
                </a:r>
                <a:endParaRPr lang="en-US"/>
              </a:p>
            </p:txBody>
          </p:sp>
        </p:grpSp>
        <p:sp>
          <p:nvSpPr>
            <p:cNvPr id="5294" name="Text Box 428"/>
            <p:cNvSpPr txBox="1">
              <a:spLocks noChangeArrowheads="1"/>
            </p:cNvSpPr>
            <p:nvPr/>
          </p:nvSpPr>
          <p:spPr bwMode="auto">
            <a:xfrm>
              <a:off x="2112" y="431"/>
              <a:ext cx="14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/>
                <a:t>Cortex (A1) &amp; Beyond!</a:t>
              </a:r>
              <a:endParaRPr lang="en-US" sz="1800" b="1"/>
            </a:p>
          </p:txBody>
        </p:sp>
        <p:sp>
          <p:nvSpPr>
            <p:cNvPr id="5295" name="Text Box 429"/>
            <p:cNvSpPr txBox="1">
              <a:spLocks noChangeArrowheads="1"/>
            </p:cNvSpPr>
            <p:nvPr/>
          </p:nvSpPr>
          <p:spPr bwMode="auto">
            <a:xfrm>
              <a:off x="2190" y="2399"/>
              <a:ext cx="29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000" b="1"/>
                <a:t>MSO</a:t>
              </a:r>
              <a:endParaRPr lang="en-US" sz="1000"/>
            </a:p>
          </p:txBody>
        </p:sp>
        <p:sp>
          <p:nvSpPr>
            <p:cNvPr id="5296" name="Text Box 430"/>
            <p:cNvSpPr txBox="1">
              <a:spLocks noChangeArrowheads="1"/>
            </p:cNvSpPr>
            <p:nvPr/>
          </p:nvSpPr>
          <p:spPr bwMode="auto">
            <a:xfrm>
              <a:off x="2632" y="2326"/>
              <a:ext cx="27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000" b="1"/>
                <a:t>LSO</a:t>
              </a:r>
              <a:endParaRPr lang="en-US" sz="1000"/>
            </a:p>
          </p:txBody>
        </p:sp>
        <p:sp>
          <p:nvSpPr>
            <p:cNvPr id="5297" name="Text Box 431"/>
            <p:cNvSpPr txBox="1">
              <a:spLocks noChangeArrowheads="1"/>
            </p:cNvSpPr>
            <p:nvPr/>
          </p:nvSpPr>
          <p:spPr bwMode="auto">
            <a:xfrm>
              <a:off x="1576" y="3570"/>
              <a:ext cx="50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b="1"/>
                <a:t>Cochlea</a:t>
              </a:r>
              <a:endParaRPr lang="en-US"/>
            </a:p>
          </p:txBody>
        </p:sp>
      </p:grpSp>
      <p:sp>
        <p:nvSpPr>
          <p:cNvPr id="5123" name="Rectangle 433"/>
          <p:cNvSpPr>
            <a:spLocks noChangeArrowheads="1"/>
          </p:cNvSpPr>
          <p:nvPr/>
        </p:nvSpPr>
        <p:spPr bwMode="auto">
          <a:xfrm>
            <a:off x="5562600" y="103663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000"/>
          </a:p>
          <a:p>
            <a:endParaRPr lang="en-US" sz="1000"/>
          </a:p>
        </p:txBody>
      </p:sp>
      <p:sp>
        <p:nvSpPr>
          <p:cNvPr id="5124" name="Line 437"/>
          <p:cNvSpPr>
            <a:spLocks noChangeShapeType="1"/>
          </p:cNvSpPr>
          <p:nvPr/>
        </p:nvSpPr>
        <p:spPr bwMode="auto">
          <a:xfrm flipH="1">
            <a:off x="3124200" y="5715000"/>
            <a:ext cx="1752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Line 438"/>
          <p:cNvSpPr>
            <a:spLocks noChangeShapeType="1"/>
          </p:cNvSpPr>
          <p:nvPr/>
        </p:nvSpPr>
        <p:spPr bwMode="auto">
          <a:xfrm flipH="1">
            <a:off x="3124200" y="4800600"/>
            <a:ext cx="1828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26" name="Group 440"/>
          <p:cNvGrpSpPr>
            <a:grpSpLocks/>
          </p:cNvGrpSpPr>
          <p:nvPr/>
        </p:nvGrpSpPr>
        <p:grpSpPr bwMode="auto">
          <a:xfrm>
            <a:off x="4945063" y="3978275"/>
            <a:ext cx="3279775" cy="2292350"/>
            <a:chOff x="3214" y="2496"/>
            <a:chExt cx="2066" cy="1444"/>
          </a:xfrm>
        </p:grpSpPr>
        <p:pic>
          <p:nvPicPr>
            <p:cNvPr id="5290" name="Picture 43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4" b="48827"/>
            <a:stretch>
              <a:fillRect/>
            </a:stretch>
          </p:blipFill>
          <p:spPr bwMode="auto">
            <a:xfrm>
              <a:off x="3360" y="3216"/>
              <a:ext cx="1920" cy="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91" name="Picture 4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8" t="49893"/>
            <a:stretch>
              <a:fillRect/>
            </a:stretch>
          </p:blipFill>
          <p:spPr bwMode="auto">
            <a:xfrm>
              <a:off x="3360" y="2496"/>
              <a:ext cx="1920" cy="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92" name="Text Box 439"/>
            <p:cNvSpPr txBox="1">
              <a:spLocks noChangeArrowheads="1"/>
            </p:cNvSpPr>
            <p:nvPr/>
          </p:nvSpPr>
          <p:spPr bwMode="auto">
            <a:xfrm rot="-5400000">
              <a:off x="2998" y="3096"/>
              <a:ext cx="62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/>
                <a:t>Frequency</a:t>
              </a:r>
            </a:p>
          </p:txBody>
        </p:sp>
      </p:grpSp>
      <p:sp>
        <p:nvSpPr>
          <p:cNvPr id="5127" name="Text Box 441"/>
          <p:cNvSpPr txBox="1">
            <a:spLocks noChangeArrowheads="1"/>
          </p:cNvSpPr>
          <p:nvPr/>
        </p:nvSpPr>
        <p:spPr bwMode="auto">
          <a:xfrm>
            <a:off x="4876800" y="3276600"/>
            <a:ext cx="1700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Binaural processing</a:t>
            </a:r>
          </a:p>
        </p:txBody>
      </p:sp>
      <p:sp>
        <p:nvSpPr>
          <p:cNvPr id="5128" name="Line 442"/>
          <p:cNvSpPr>
            <a:spLocks noChangeShapeType="1"/>
          </p:cNvSpPr>
          <p:nvPr/>
        </p:nvSpPr>
        <p:spPr bwMode="auto">
          <a:xfrm flipH="1">
            <a:off x="4648200" y="3581400"/>
            <a:ext cx="1981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Freeform 467"/>
          <p:cNvSpPr>
            <a:spLocks/>
          </p:cNvSpPr>
          <p:nvPr/>
        </p:nvSpPr>
        <p:spPr bwMode="auto">
          <a:xfrm>
            <a:off x="8253413" y="2633663"/>
            <a:ext cx="4762" cy="6350"/>
          </a:xfrm>
          <a:custGeom>
            <a:avLst/>
            <a:gdLst>
              <a:gd name="T0" fmla="*/ 0 w 8"/>
              <a:gd name="T1" fmla="*/ 0 h 8"/>
              <a:gd name="T2" fmla="*/ 2147483647 w 8"/>
              <a:gd name="T3" fmla="*/ 2147483647 h 8"/>
              <a:gd name="T4" fmla="*/ 2147483647 w 8"/>
              <a:gd name="T5" fmla="*/ 2147483647 h 8"/>
              <a:gd name="T6" fmla="*/ 0 w 8"/>
              <a:gd name="T7" fmla="*/ 2147483647 h 8"/>
              <a:gd name="T8" fmla="*/ 0 w 8"/>
              <a:gd name="T9" fmla="*/ 2147483647 h 8"/>
              <a:gd name="T10" fmla="*/ 0 w 8"/>
              <a:gd name="T11" fmla="*/ 2147483647 h 8"/>
              <a:gd name="T12" fmla="*/ 0 w 8"/>
              <a:gd name="T13" fmla="*/ 2147483647 h 8"/>
              <a:gd name="T14" fmla="*/ 0 w 8"/>
              <a:gd name="T15" fmla="*/ 0 h 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"/>
              <a:gd name="T25" fmla="*/ 0 h 8"/>
              <a:gd name="T26" fmla="*/ 8 w 8"/>
              <a:gd name="T27" fmla="*/ 8 h 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" h="8">
                <a:moveTo>
                  <a:pt x="0" y="0"/>
                </a:moveTo>
                <a:lnTo>
                  <a:pt x="8" y="8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" name="Rectangle 610"/>
          <p:cNvSpPr>
            <a:spLocks noChangeArrowheads="1"/>
          </p:cNvSpPr>
          <p:nvPr/>
        </p:nvSpPr>
        <p:spPr bwMode="auto">
          <a:xfrm>
            <a:off x="7383463" y="3825875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2400"/>
          </a:p>
        </p:txBody>
      </p:sp>
      <p:sp>
        <p:nvSpPr>
          <p:cNvPr id="5131" name="Rectangle 614"/>
          <p:cNvSpPr>
            <a:spLocks noChangeArrowheads="1"/>
          </p:cNvSpPr>
          <p:nvPr/>
        </p:nvSpPr>
        <p:spPr bwMode="auto">
          <a:xfrm rot="-5400000">
            <a:off x="6381750" y="3141663"/>
            <a:ext cx="3651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2400"/>
          </a:p>
        </p:txBody>
      </p:sp>
      <p:grpSp>
        <p:nvGrpSpPr>
          <p:cNvPr id="5132" name="Group 629"/>
          <p:cNvGrpSpPr>
            <a:grpSpLocks/>
          </p:cNvGrpSpPr>
          <p:nvPr/>
        </p:nvGrpSpPr>
        <p:grpSpPr bwMode="auto">
          <a:xfrm>
            <a:off x="6781800" y="2511425"/>
            <a:ext cx="1557338" cy="1374775"/>
            <a:chOff x="4224" y="1138"/>
            <a:chExt cx="1397" cy="1234"/>
          </a:xfrm>
        </p:grpSpPr>
        <p:pic>
          <p:nvPicPr>
            <p:cNvPr id="5139" name="Picture 46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1920"/>
              <a:ext cx="41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0" name="Picture 46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2137"/>
              <a:ext cx="41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1" name="Freeform 468"/>
            <p:cNvSpPr>
              <a:spLocks/>
            </p:cNvSpPr>
            <p:nvPr/>
          </p:nvSpPr>
          <p:spPr bwMode="auto">
            <a:xfrm>
              <a:off x="5243" y="1708"/>
              <a:ext cx="4" cy="3"/>
            </a:xfrm>
            <a:custGeom>
              <a:avLst/>
              <a:gdLst>
                <a:gd name="T0" fmla="*/ 0 w 8"/>
                <a:gd name="T1" fmla="*/ 0 h 8"/>
                <a:gd name="T2" fmla="*/ 1 w 8"/>
                <a:gd name="T3" fmla="*/ 0 h 8"/>
                <a:gd name="T4" fmla="*/ 1 w 8"/>
                <a:gd name="T5" fmla="*/ 0 h 8"/>
                <a:gd name="T6" fmla="*/ 1 w 8"/>
                <a:gd name="T7" fmla="*/ 0 h 8"/>
                <a:gd name="T8" fmla="*/ 1 w 8"/>
                <a:gd name="T9" fmla="*/ 0 h 8"/>
                <a:gd name="T10" fmla="*/ 0 w 8"/>
                <a:gd name="T11" fmla="*/ 0 h 8"/>
                <a:gd name="T12" fmla="*/ 0 w 8"/>
                <a:gd name="T13" fmla="*/ 0 h 8"/>
                <a:gd name="T14" fmla="*/ 0 w 8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8"/>
                <a:gd name="T26" fmla="*/ 8 w 8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8">
                  <a:moveTo>
                    <a:pt x="0" y="0"/>
                  </a:moveTo>
                  <a:lnTo>
                    <a:pt x="8" y="0"/>
                  </a:lnTo>
                  <a:lnTo>
                    <a:pt x="8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Freeform 469"/>
            <p:cNvSpPr>
              <a:spLocks/>
            </p:cNvSpPr>
            <p:nvPr/>
          </p:nvSpPr>
          <p:spPr bwMode="auto">
            <a:xfrm>
              <a:off x="4254" y="1223"/>
              <a:ext cx="135" cy="787"/>
            </a:xfrm>
            <a:custGeom>
              <a:avLst/>
              <a:gdLst>
                <a:gd name="T0" fmla="*/ 0 w 288"/>
                <a:gd name="T1" fmla="*/ 2 h 1704"/>
                <a:gd name="T2" fmla="*/ 0 w 288"/>
                <a:gd name="T3" fmla="*/ 1 h 1704"/>
                <a:gd name="T4" fmla="*/ 0 w 288"/>
                <a:gd name="T5" fmla="*/ 1 h 1704"/>
                <a:gd name="T6" fmla="*/ 0 w 288"/>
                <a:gd name="T7" fmla="*/ 1 h 1704"/>
                <a:gd name="T8" fmla="*/ 0 w 288"/>
                <a:gd name="T9" fmla="*/ 1 h 1704"/>
                <a:gd name="T10" fmla="*/ 0 w 288"/>
                <a:gd name="T11" fmla="*/ 1 h 1704"/>
                <a:gd name="T12" fmla="*/ 0 w 288"/>
                <a:gd name="T13" fmla="*/ 1 h 1704"/>
                <a:gd name="T14" fmla="*/ 0 w 288"/>
                <a:gd name="T15" fmla="*/ 1 h 1704"/>
                <a:gd name="T16" fmla="*/ 0 w 288"/>
                <a:gd name="T17" fmla="*/ 1 h 1704"/>
                <a:gd name="T18" fmla="*/ 0 w 288"/>
                <a:gd name="T19" fmla="*/ 1 h 1704"/>
                <a:gd name="T20" fmla="*/ 0 w 288"/>
                <a:gd name="T21" fmla="*/ 1 h 1704"/>
                <a:gd name="T22" fmla="*/ 0 w 288"/>
                <a:gd name="T23" fmla="*/ 0 h 1704"/>
                <a:gd name="T24" fmla="*/ 0 w 288"/>
                <a:gd name="T25" fmla="*/ 0 h 1704"/>
                <a:gd name="T26" fmla="*/ 0 w 288"/>
                <a:gd name="T27" fmla="*/ 0 h 1704"/>
                <a:gd name="T28" fmla="*/ 0 w 288"/>
                <a:gd name="T29" fmla="*/ 0 h 1704"/>
                <a:gd name="T30" fmla="*/ 0 w 288"/>
                <a:gd name="T31" fmla="*/ 0 h 1704"/>
                <a:gd name="T32" fmla="*/ 0 w 288"/>
                <a:gd name="T33" fmla="*/ 0 h 1704"/>
                <a:gd name="T34" fmla="*/ 0 w 288"/>
                <a:gd name="T35" fmla="*/ 0 h 1704"/>
                <a:gd name="T36" fmla="*/ 0 w 288"/>
                <a:gd name="T37" fmla="*/ 0 h 1704"/>
                <a:gd name="T38" fmla="*/ 0 w 288"/>
                <a:gd name="T39" fmla="*/ 0 h 1704"/>
                <a:gd name="T40" fmla="*/ 0 w 288"/>
                <a:gd name="T41" fmla="*/ 0 h 1704"/>
                <a:gd name="T42" fmla="*/ 0 w 288"/>
                <a:gd name="T43" fmla="*/ 0 h 1704"/>
                <a:gd name="T44" fmla="*/ 0 w 288"/>
                <a:gd name="T45" fmla="*/ 0 h 1704"/>
                <a:gd name="T46" fmla="*/ 0 w 288"/>
                <a:gd name="T47" fmla="*/ 0 h 1704"/>
                <a:gd name="T48" fmla="*/ 0 w 288"/>
                <a:gd name="T49" fmla="*/ 0 h 1704"/>
                <a:gd name="T50" fmla="*/ 0 w 288"/>
                <a:gd name="T51" fmla="*/ 0 h 1704"/>
                <a:gd name="T52" fmla="*/ 0 w 288"/>
                <a:gd name="T53" fmla="*/ 0 h 1704"/>
                <a:gd name="T54" fmla="*/ 0 w 288"/>
                <a:gd name="T55" fmla="*/ 0 h 1704"/>
                <a:gd name="T56" fmla="*/ 0 w 288"/>
                <a:gd name="T57" fmla="*/ 0 h 1704"/>
                <a:gd name="T58" fmla="*/ 0 w 288"/>
                <a:gd name="T59" fmla="*/ 0 h 1704"/>
                <a:gd name="T60" fmla="*/ 0 w 288"/>
                <a:gd name="T61" fmla="*/ 0 h 1704"/>
                <a:gd name="T62" fmla="*/ 0 w 288"/>
                <a:gd name="T63" fmla="*/ 0 h 1704"/>
                <a:gd name="T64" fmla="*/ 0 w 288"/>
                <a:gd name="T65" fmla="*/ 0 h 1704"/>
                <a:gd name="T66" fmla="*/ 0 w 288"/>
                <a:gd name="T67" fmla="*/ 0 h 1704"/>
                <a:gd name="T68" fmla="*/ 0 w 288"/>
                <a:gd name="T69" fmla="*/ 0 h 1704"/>
                <a:gd name="T70" fmla="*/ 0 w 288"/>
                <a:gd name="T71" fmla="*/ 0 h 1704"/>
                <a:gd name="T72" fmla="*/ 0 w 288"/>
                <a:gd name="T73" fmla="*/ 0 h 1704"/>
                <a:gd name="T74" fmla="*/ 0 w 288"/>
                <a:gd name="T75" fmla="*/ 0 h 1704"/>
                <a:gd name="T76" fmla="*/ 0 w 288"/>
                <a:gd name="T77" fmla="*/ 0 h 1704"/>
                <a:gd name="T78" fmla="*/ 0 w 288"/>
                <a:gd name="T79" fmla="*/ 0 h 1704"/>
                <a:gd name="T80" fmla="*/ 0 w 288"/>
                <a:gd name="T81" fmla="*/ 1 h 1704"/>
                <a:gd name="T82" fmla="*/ 0 w 288"/>
                <a:gd name="T83" fmla="*/ 1 h 1704"/>
                <a:gd name="T84" fmla="*/ 0 w 288"/>
                <a:gd name="T85" fmla="*/ 1 h 1704"/>
                <a:gd name="T86" fmla="*/ 0 w 288"/>
                <a:gd name="T87" fmla="*/ 1 h 1704"/>
                <a:gd name="T88" fmla="*/ 0 w 288"/>
                <a:gd name="T89" fmla="*/ 1 h 1704"/>
                <a:gd name="T90" fmla="*/ 0 w 288"/>
                <a:gd name="T91" fmla="*/ 1 h 1704"/>
                <a:gd name="T92" fmla="*/ 0 w 288"/>
                <a:gd name="T93" fmla="*/ 1 h 1704"/>
                <a:gd name="T94" fmla="*/ 0 w 288"/>
                <a:gd name="T95" fmla="*/ 1 h 1704"/>
                <a:gd name="T96" fmla="*/ 0 w 288"/>
                <a:gd name="T97" fmla="*/ 1 h 1704"/>
                <a:gd name="T98" fmla="*/ 0 w 288"/>
                <a:gd name="T99" fmla="*/ 1 h 1704"/>
                <a:gd name="T100" fmla="*/ 0 w 288"/>
                <a:gd name="T101" fmla="*/ 1 h 1704"/>
                <a:gd name="T102" fmla="*/ 0 w 288"/>
                <a:gd name="T103" fmla="*/ 1 h 1704"/>
                <a:gd name="T104" fmla="*/ 0 w 288"/>
                <a:gd name="T105" fmla="*/ 1 h 1704"/>
                <a:gd name="T106" fmla="*/ 0 w 288"/>
                <a:gd name="T107" fmla="*/ 1 h 1704"/>
                <a:gd name="T108" fmla="*/ 0 w 288"/>
                <a:gd name="T109" fmla="*/ 1 h 1704"/>
                <a:gd name="T110" fmla="*/ 0 w 288"/>
                <a:gd name="T111" fmla="*/ 1 h 1704"/>
                <a:gd name="T112" fmla="*/ 0 w 288"/>
                <a:gd name="T113" fmla="*/ 2 h 1704"/>
                <a:gd name="T114" fmla="*/ 0 w 288"/>
                <a:gd name="T115" fmla="*/ 2 h 1704"/>
                <a:gd name="T116" fmla="*/ 0 w 288"/>
                <a:gd name="T117" fmla="*/ 2 h 1704"/>
                <a:gd name="T118" fmla="*/ 0 w 288"/>
                <a:gd name="T119" fmla="*/ 2 h 1704"/>
                <a:gd name="T120" fmla="*/ 0 w 288"/>
                <a:gd name="T121" fmla="*/ 2 h 170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8"/>
                <a:gd name="T184" fmla="*/ 0 h 1704"/>
                <a:gd name="T185" fmla="*/ 288 w 288"/>
                <a:gd name="T186" fmla="*/ 1704 h 170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8" h="1704">
                  <a:moveTo>
                    <a:pt x="48" y="1696"/>
                  </a:moveTo>
                  <a:lnTo>
                    <a:pt x="24" y="1688"/>
                  </a:lnTo>
                  <a:lnTo>
                    <a:pt x="8" y="1664"/>
                  </a:lnTo>
                  <a:lnTo>
                    <a:pt x="0" y="1632"/>
                  </a:lnTo>
                  <a:lnTo>
                    <a:pt x="0" y="1576"/>
                  </a:lnTo>
                  <a:lnTo>
                    <a:pt x="8" y="1504"/>
                  </a:lnTo>
                  <a:lnTo>
                    <a:pt x="16" y="1400"/>
                  </a:lnTo>
                  <a:lnTo>
                    <a:pt x="24" y="1280"/>
                  </a:lnTo>
                  <a:lnTo>
                    <a:pt x="40" y="1128"/>
                  </a:lnTo>
                  <a:lnTo>
                    <a:pt x="72" y="800"/>
                  </a:lnTo>
                  <a:lnTo>
                    <a:pt x="104" y="488"/>
                  </a:lnTo>
                  <a:lnTo>
                    <a:pt x="120" y="344"/>
                  </a:lnTo>
                  <a:lnTo>
                    <a:pt x="128" y="232"/>
                  </a:lnTo>
                  <a:lnTo>
                    <a:pt x="136" y="152"/>
                  </a:lnTo>
                  <a:lnTo>
                    <a:pt x="152" y="88"/>
                  </a:lnTo>
                  <a:lnTo>
                    <a:pt x="160" y="56"/>
                  </a:lnTo>
                  <a:lnTo>
                    <a:pt x="168" y="32"/>
                  </a:lnTo>
                  <a:lnTo>
                    <a:pt x="176" y="16"/>
                  </a:lnTo>
                  <a:lnTo>
                    <a:pt x="184" y="8"/>
                  </a:lnTo>
                  <a:lnTo>
                    <a:pt x="200" y="0"/>
                  </a:lnTo>
                  <a:lnTo>
                    <a:pt x="216" y="8"/>
                  </a:lnTo>
                  <a:lnTo>
                    <a:pt x="232" y="8"/>
                  </a:lnTo>
                  <a:lnTo>
                    <a:pt x="248" y="16"/>
                  </a:lnTo>
                  <a:lnTo>
                    <a:pt x="256" y="32"/>
                  </a:lnTo>
                  <a:lnTo>
                    <a:pt x="264" y="64"/>
                  </a:lnTo>
                  <a:lnTo>
                    <a:pt x="264" y="104"/>
                  </a:lnTo>
                  <a:lnTo>
                    <a:pt x="272" y="160"/>
                  </a:lnTo>
                  <a:lnTo>
                    <a:pt x="272" y="200"/>
                  </a:lnTo>
                  <a:lnTo>
                    <a:pt x="272" y="248"/>
                  </a:lnTo>
                  <a:lnTo>
                    <a:pt x="280" y="312"/>
                  </a:lnTo>
                  <a:lnTo>
                    <a:pt x="280" y="392"/>
                  </a:lnTo>
                  <a:lnTo>
                    <a:pt x="280" y="480"/>
                  </a:lnTo>
                  <a:lnTo>
                    <a:pt x="280" y="576"/>
                  </a:lnTo>
                  <a:lnTo>
                    <a:pt x="280" y="696"/>
                  </a:lnTo>
                  <a:lnTo>
                    <a:pt x="280" y="816"/>
                  </a:lnTo>
                  <a:lnTo>
                    <a:pt x="288" y="944"/>
                  </a:lnTo>
                  <a:lnTo>
                    <a:pt x="288" y="1064"/>
                  </a:lnTo>
                  <a:lnTo>
                    <a:pt x="288" y="1168"/>
                  </a:lnTo>
                  <a:lnTo>
                    <a:pt x="288" y="1256"/>
                  </a:lnTo>
                  <a:lnTo>
                    <a:pt x="288" y="1336"/>
                  </a:lnTo>
                  <a:lnTo>
                    <a:pt x="288" y="1400"/>
                  </a:lnTo>
                  <a:lnTo>
                    <a:pt x="288" y="1456"/>
                  </a:lnTo>
                  <a:lnTo>
                    <a:pt x="288" y="1496"/>
                  </a:lnTo>
                  <a:lnTo>
                    <a:pt x="288" y="1568"/>
                  </a:lnTo>
                  <a:lnTo>
                    <a:pt x="288" y="1616"/>
                  </a:lnTo>
                  <a:lnTo>
                    <a:pt x="280" y="1656"/>
                  </a:lnTo>
                  <a:lnTo>
                    <a:pt x="272" y="1672"/>
                  </a:lnTo>
                  <a:lnTo>
                    <a:pt x="240" y="1696"/>
                  </a:lnTo>
                  <a:lnTo>
                    <a:pt x="176" y="1704"/>
                  </a:lnTo>
                  <a:lnTo>
                    <a:pt x="104" y="1704"/>
                  </a:lnTo>
                  <a:lnTo>
                    <a:pt x="48" y="1696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3" name="Freeform 470"/>
            <p:cNvSpPr>
              <a:spLocks/>
            </p:cNvSpPr>
            <p:nvPr/>
          </p:nvSpPr>
          <p:spPr bwMode="auto">
            <a:xfrm>
              <a:off x="4310" y="1227"/>
              <a:ext cx="64" cy="783"/>
            </a:xfrm>
            <a:custGeom>
              <a:avLst/>
              <a:gdLst>
                <a:gd name="T0" fmla="*/ 0 w 136"/>
                <a:gd name="T1" fmla="*/ 1 h 1696"/>
                <a:gd name="T2" fmla="*/ 0 w 136"/>
                <a:gd name="T3" fmla="*/ 1 h 1696"/>
                <a:gd name="T4" fmla="*/ 0 w 136"/>
                <a:gd name="T5" fmla="*/ 1 h 1696"/>
                <a:gd name="T6" fmla="*/ 0 w 136"/>
                <a:gd name="T7" fmla="*/ 1 h 1696"/>
                <a:gd name="T8" fmla="*/ 0 w 136"/>
                <a:gd name="T9" fmla="*/ 1 h 1696"/>
                <a:gd name="T10" fmla="*/ 0 w 136"/>
                <a:gd name="T11" fmla="*/ 1 h 1696"/>
                <a:gd name="T12" fmla="*/ 0 w 136"/>
                <a:gd name="T13" fmla="*/ 1 h 1696"/>
                <a:gd name="T14" fmla="*/ 0 w 136"/>
                <a:gd name="T15" fmla="*/ 1 h 1696"/>
                <a:gd name="T16" fmla="*/ 0 w 136"/>
                <a:gd name="T17" fmla="*/ 1 h 1696"/>
                <a:gd name="T18" fmla="*/ 0 w 136"/>
                <a:gd name="T19" fmla="*/ 1 h 1696"/>
                <a:gd name="T20" fmla="*/ 0 w 136"/>
                <a:gd name="T21" fmla="*/ 1 h 1696"/>
                <a:gd name="T22" fmla="*/ 0 w 136"/>
                <a:gd name="T23" fmla="*/ 1 h 1696"/>
                <a:gd name="T24" fmla="*/ 0 w 136"/>
                <a:gd name="T25" fmla="*/ 1 h 1696"/>
                <a:gd name="T26" fmla="*/ 0 w 136"/>
                <a:gd name="T27" fmla="*/ 1 h 1696"/>
                <a:gd name="T28" fmla="*/ 0 w 136"/>
                <a:gd name="T29" fmla="*/ 1 h 1696"/>
                <a:gd name="T30" fmla="*/ 0 w 136"/>
                <a:gd name="T31" fmla="*/ 0 h 1696"/>
                <a:gd name="T32" fmla="*/ 0 w 136"/>
                <a:gd name="T33" fmla="*/ 0 h 1696"/>
                <a:gd name="T34" fmla="*/ 0 w 136"/>
                <a:gd name="T35" fmla="*/ 0 h 1696"/>
                <a:gd name="T36" fmla="*/ 0 w 136"/>
                <a:gd name="T37" fmla="*/ 0 h 1696"/>
                <a:gd name="T38" fmla="*/ 0 w 136"/>
                <a:gd name="T39" fmla="*/ 0 h 1696"/>
                <a:gd name="T40" fmla="*/ 0 w 136"/>
                <a:gd name="T41" fmla="*/ 0 h 1696"/>
                <a:gd name="T42" fmla="*/ 0 w 136"/>
                <a:gd name="T43" fmla="*/ 0 h 1696"/>
                <a:gd name="T44" fmla="*/ 0 w 136"/>
                <a:gd name="T45" fmla="*/ 0 h 1696"/>
                <a:gd name="T46" fmla="*/ 0 w 136"/>
                <a:gd name="T47" fmla="*/ 0 h 1696"/>
                <a:gd name="T48" fmla="*/ 0 w 136"/>
                <a:gd name="T49" fmla="*/ 0 h 1696"/>
                <a:gd name="T50" fmla="*/ 0 w 136"/>
                <a:gd name="T51" fmla="*/ 0 h 1696"/>
                <a:gd name="T52" fmla="*/ 0 w 136"/>
                <a:gd name="T53" fmla="*/ 0 h 1696"/>
                <a:gd name="T54" fmla="*/ 0 w 136"/>
                <a:gd name="T55" fmla="*/ 0 h 1696"/>
                <a:gd name="T56" fmla="*/ 0 w 136"/>
                <a:gd name="T57" fmla="*/ 0 h 1696"/>
                <a:gd name="T58" fmla="*/ 0 w 136"/>
                <a:gd name="T59" fmla="*/ 0 h 1696"/>
                <a:gd name="T60" fmla="*/ 0 w 136"/>
                <a:gd name="T61" fmla="*/ 0 h 1696"/>
                <a:gd name="T62" fmla="*/ 0 w 136"/>
                <a:gd name="T63" fmla="*/ 0 h 1696"/>
                <a:gd name="T64" fmla="*/ 0 w 136"/>
                <a:gd name="T65" fmla="*/ 0 h 1696"/>
                <a:gd name="T66" fmla="*/ 0 w 136"/>
                <a:gd name="T67" fmla="*/ 0 h 1696"/>
                <a:gd name="T68" fmla="*/ 0 w 136"/>
                <a:gd name="T69" fmla="*/ 0 h 1696"/>
                <a:gd name="T70" fmla="*/ 0 w 136"/>
                <a:gd name="T71" fmla="*/ 0 h 1696"/>
                <a:gd name="T72" fmla="*/ 0 w 136"/>
                <a:gd name="T73" fmla="*/ 0 h 1696"/>
                <a:gd name="T74" fmla="*/ 0 w 136"/>
                <a:gd name="T75" fmla="*/ 0 h 1696"/>
                <a:gd name="T76" fmla="*/ 0 w 136"/>
                <a:gd name="T77" fmla="*/ 0 h 1696"/>
                <a:gd name="T78" fmla="*/ 0 w 136"/>
                <a:gd name="T79" fmla="*/ 0 h 1696"/>
                <a:gd name="T80" fmla="*/ 0 w 136"/>
                <a:gd name="T81" fmla="*/ 0 h 1696"/>
                <a:gd name="T82" fmla="*/ 0 w 136"/>
                <a:gd name="T83" fmla="*/ 0 h 1696"/>
                <a:gd name="T84" fmla="*/ 0 w 136"/>
                <a:gd name="T85" fmla="*/ 0 h 1696"/>
                <a:gd name="T86" fmla="*/ 0 w 136"/>
                <a:gd name="T87" fmla="*/ 0 h 1696"/>
                <a:gd name="T88" fmla="*/ 0 w 136"/>
                <a:gd name="T89" fmla="*/ 0 h 1696"/>
                <a:gd name="T90" fmla="*/ 0 w 136"/>
                <a:gd name="T91" fmla="*/ 0 h 1696"/>
                <a:gd name="T92" fmla="*/ 0 w 136"/>
                <a:gd name="T93" fmla="*/ 0 h 1696"/>
                <a:gd name="T94" fmla="*/ 0 w 136"/>
                <a:gd name="T95" fmla="*/ 0 h 1696"/>
                <a:gd name="T96" fmla="*/ 0 w 136"/>
                <a:gd name="T97" fmla="*/ 0 h 1696"/>
                <a:gd name="T98" fmla="*/ 0 w 136"/>
                <a:gd name="T99" fmla="*/ 0 h 1696"/>
                <a:gd name="T100" fmla="*/ 0 w 136"/>
                <a:gd name="T101" fmla="*/ 0 h 1696"/>
                <a:gd name="T102" fmla="*/ 0 w 136"/>
                <a:gd name="T103" fmla="*/ 0 h 1696"/>
                <a:gd name="T104" fmla="*/ 0 w 136"/>
                <a:gd name="T105" fmla="*/ 0 h 1696"/>
                <a:gd name="T106" fmla="*/ 0 w 136"/>
                <a:gd name="T107" fmla="*/ 0 h 1696"/>
                <a:gd name="T108" fmla="*/ 0 w 136"/>
                <a:gd name="T109" fmla="*/ 0 h 1696"/>
                <a:gd name="T110" fmla="*/ 0 w 136"/>
                <a:gd name="T111" fmla="*/ 0 h 1696"/>
                <a:gd name="T112" fmla="*/ 0 w 136"/>
                <a:gd name="T113" fmla="*/ 0 h 1696"/>
                <a:gd name="T114" fmla="*/ 0 w 136"/>
                <a:gd name="T115" fmla="*/ 0 h 1696"/>
                <a:gd name="T116" fmla="*/ 0 w 136"/>
                <a:gd name="T117" fmla="*/ 0 h 169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6"/>
                <a:gd name="T178" fmla="*/ 0 h 1696"/>
                <a:gd name="T179" fmla="*/ 136 w 136"/>
                <a:gd name="T180" fmla="*/ 1696 h 169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6" h="1696">
                  <a:moveTo>
                    <a:pt x="64" y="1696"/>
                  </a:moveTo>
                  <a:lnTo>
                    <a:pt x="64" y="1648"/>
                  </a:lnTo>
                  <a:lnTo>
                    <a:pt x="64" y="1616"/>
                  </a:lnTo>
                  <a:lnTo>
                    <a:pt x="64" y="1592"/>
                  </a:lnTo>
                  <a:lnTo>
                    <a:pt x="64" y="1568"/>
                  </a:lnTo>
                  <a:lnTo>
                    <a:pt x="64" y="1544"/>
                  </a:lnTo>
                  <a:lnTo>
                    <a:pt x="64" y="1528"/>
                  </a:lnTo>
                  <a:lnTo>
                    <a:pt x="64" y="1504"/>
                  </a:lnTo>
                  <a:lnTo>
                    <a:pt x="64" y="1488"/>
                  </a:lnTo>
                  <a:lnTo>
                    <a:pt x="64" y="1464"/>
                  </a:lnTo>
                  <a:lnTo>
                    <a:pt x="64" y="1448"/>
                  </a:lnTo>
                  <a:lnTo>
                    <a:pt x="64" y="1432"/>
                  </a:lnTo>
                  <a:lnTo>
                    <a:pt x="64" y="1416"/>
                  </a:lnTo>
                  <a:lnTo>
                    <a:pt x="64" y="1408"/>
                  </a:lnTo>
                  <a:lnTo>
                    <a:pt x="64" y="1392"/>
                  </a:lnTo>
                  <a:lnTo>
                    <a:pt x="64" y="1376"/>
                  </a:lnTo>
                  <a:lnTo>
                    <a:pt x="56" y="1328"/>
                  </a:lnTo>
                  <a:lnTo>
                    <a:pt x="56" y="1288"/>
                  </a:lnTo>
                  <a:lnTo>
                    <a:pt x="56" y="1240"/>
                  </a:lnTo>
                  <a:lnTo>
                    <a:pt x="56" y="1192"/>
                  </a:lnTo>
                  <a:lnTo>
                    <a:pt x="56" y="1176"/>
                  </a:lnTo>
                  <a:lnTo>
                    <a:pt x="56" y="1152"/>
                  </a:lnTo>
                  <a:lnTo>
                    <a:pt x="56" y="1136"/>
                  </a:lnTo>
                  <a:lnTo>
                    <a:pt x="56" y="1120"/>
                  </a:lnTo>
                  <a:lnTo>
                    <a:pt x="56" y="1104"/>
                  </a:lnTo>
                  <a:lnTo>
                    <a:pt x="56" y="1096"/>
                  </a:lnTo>
                  <a:lnTo>
                    <a:pt x="56" y="1080"/>
                  </a:lnTo>
                  <a:lnTo>
                    <a:pt x="56" y="1072"/>
                  </a:lnTo>
                  <a:lnTo>
                    <a:pt x="56" y="1048"/>
                  </a:lnTo>
                  <a:lnTo>
                    <a:pt x="56" y="1032"/>
                  </a:lnTo>
                  <a:lnTo>
                    <a:pt x="56" y="1016"/>
                  </a:lnTo>
                  <a:lnTo>
                    <a:pt x="56" y="1000"/>
                  </a:lnTo>
                  <a:lnTo>
                    <a:pt x="56" y="984"/>
                  </a:lnTo>
                  <a:lnTo>
                    <a:pt x="56" y="976"/>
                  </a:lnTo>
                  <a:lnTo>
                    <a:pt x="64" y="968"/>
                  </a:lnTo>
                  <a:lnTo>
                    <a:pt x="64" y="960"/>
                  </a:lnTo>
                  <a:lnTo>
                    <a:pt x="64" y="944"/>
                  </a:lnTo>
                  <a:lnTo>
                    <a:pt x="64" y="936"/>
                  </a:lnTo>
                  <a:lnTo>
                    <a:pt x="72" y="928"/>
                  </a:lnTo>
                  <a:lnTo>
                    <a:pt x="72" y="912"/>
                  </a:lnTo>
                  <a:lnTo>
                    <a:pt x="72" y="904"/>
                  </a:lnTo>
                  <a:lnTo>
                    <a:pt x="80" y="888"/>
                  </a:lnTo>
                  <a:lnTo>
                    <a:pt x="80" y="880"/>
                  </a:lnTo>
                  <a:lnTo>
                    <a:pt x="80" y="872"/>
                  </a:lnTo>
                  <a:lnTo>
                    <a:pt x="88" y="864"/>
                  </a:lnTo>
                  <a:lnTo>
                    <a:pt x="88" y="856"/>
                  </a:lnTo>
                  <a:lnTo>
                    <a:pt x="88" y="840"/>
                  </a:lnTo>
                  <a:lnTo>
                    <a:pt x="88" y="832"/>
                  </a:lnTo>
                  <a:lnTo>
                    <a:pt x="96" y="824"/>
                  </a:lnTo>
                  <a:lnTo>
                    <a:pt x="96" y="816"/>
                  </a:lnTo>
                  <a:lnTo>
                    <a:pt x="96" y="808"/>
                  </a:lnTo>
                  <a:lnTo>
                    <a:pt x="96" y="800"/>
                  </a:lnTo>
                  <a:lnTo>
                    <a:pt x="96" y="792"/>
                  </a:lnTo>
                  <a:lnTo>
                    <a:pt x="96" y="784"/>
                  </a:lnTo>
                  <a:lnTo>
                    <a:pt x="96" y="776"/>
                  </a:lnTo>
                  <a:lnTo>
                    <a:pt x="96" y="768"/>
                  </a:lnTo>
                  <a:lnTo>
                    <a:pt x="88" y="768"/>
                  </a:lnTo>
                  <a:lnTo>
                    <a:pt x="88" y="760"/>
                  </a:lnTo>
                  <a:lnTo>
                    <a:pt x="88" y="752"/>
                  </a:lnTo>
                  <a:lnTo>
                    <a:pt x="80" y="744"/>
                  </a:lnTo>
                  <a:lnTo>
                    <a:pt x="80" y="736"/>
                  </a:lnTo>
                  <a:lnTo>
                    <a:pt x="72" y="728"/>
                  </a:lnTo>
                  <a:lnTo>
                    <a:pt x="64" y="720"/>
                  </a:lnTo>
                  <a:lnTo>
                    <a:pt x="56" y="720"/>
                  </a:lnTo>
                  <a:lnTo>
                    <a:pt x="48" y="712"/>
                  </a:lnTo>
                  <a:lnTo>
                    <a:pt x="40" y="696"/>
                  </a:lnTo>
                  <a:lnTo>
                    <a:pt x="32" y="688"/>
                  </a:lnTo>
                  <a:lnTo>
                    <a:pt x="24" y="680"/>
                  </a:lnTo>
                  <a:lnTo>
                    <a:pt x="16" y="680"/>
                  </a:lnTo>
                  <a:lnTo>
                    <a:pt x="16" y="672"/>
                  </a:lnTo>
                  <a:lnTo>
                    <a:pt x="8" y="672"/>
                  </a:lnTo>
                  <a:lnTo>
                    <a:pt x="8" y="664"/>
                  </a:lnTo>
                  <a:lnTo>
                    <a:pt x="0" y="664"/>
                  </a:lnTo>
                  <a:lnTo>
                    <a:pt x="0" y="656"/>
                  </a:lnTo>
                  <a:lnTo>
                    <a:pt x="0" y="648"/>
                  </a:lnTo>
                  <a:lnTo>
                    <a:pt x="0" y="640"/>
                  </a:lnTo>
                  <a:lnTo>
                    <a:pt x="0" y="632"/>
                  </a:lnTo>
                  <a:lnTo>
                    <a:pt x="8" y="632"/>
                  </a:lnTo>
                  <a:lnTo>
                    <a:pt x="8" y="624"/>
                  </a:lnTo>
                  <a:lnTo>
                    <a:pt x="16" y="624"/>
                  </a:lnTo>
                  <a:lnTo>
                    <a:pt x="16" y="616"/>
                  </a:lnTo>
                  <a:lnTo>
                    <a:pt x="24" y="616"/>
                  </a:lnTo>
                  <a:lnTo>
                    <a:pt x="32" y="608"/>
                  </a:lnTo>
                  <a:lnTo>
                    <a:pt x="40" y="608"/>
                  </a:lnTo>
                  <a:lnTo>
                    <a:pt x="48" y="600"/>
                  </a:lnTo>
                  <a:lnTo>
                    <a:pt x="56" y="600"/>
                  </a:lnTo>
                  <a:lnTo>
                    <a:pt x="64" y="592"/>
                  </a:lnTo>
                  <a:lnTo>
                    <a:pt x="72" y="592"/>
                  </a:lnTo>
                  <a:lnTo>
                    <a:pt x="80" y="592"/>
                  </a:lnTo>
                  <a:lnTo>
                    <a:pt x="88" y="584"/>
                  </a:lnTo>
                  <a:lnTo>
                    <a:pt x="96" y="584"/>
                  </a:lnTo>
                  <a:lnTo>
                    <a:pt x="104" y="584"/>
                  </a:lnTo>
                  <a:lnTo>
                    <a:pt x="112" y="576"/>
                  </a:lnTo>
                  <a:lnTo>
                    <a:pt x="120" y="576"/>
                  </a:lnTo>
                  <a:lnTo>
                    <a:pt x="128" y="568"/>
                  </a:lnTo>
                  <a:lnTo>
                    <a:pt x="136" y="568"/>
                  </a:lnTo>
                  <a:lnTo>
                    <a:pt x="136" y="560"/>
                  </a:lnTo>
                  <a:lnTo>
                    <a:pt x="136" y="552"/>
                  </a:lnTo>
                  <a:lnTo>
                    <a:pt x="128" y="552"/>
                  </a:lnTo>
                  <a:lnTo>
                    <a:pt x="120" y="552"/>
                  </a:lnTo>
                  <a:lnTo>
                    <a:pt x="112" y="544"/>
                  </a:lnTo>
                  <a:lnTo>
                    <a:pt x="104" y="544"/>
                  </a:lnTo>
                  <a:lnTo>
                    <a:pt x="96" y="536"/>
                  </a:lnTo>
                  <a:lnTo>
                    <a:pt x="88" y="536"/>
                  </a:lnTo>
                  <a:lnTo>
                    <a:pt x="80" y="528"/>
                  </a:lnTo>
                  <a:lnTo>
                    <a:pt x="72" y="528"/>
                  </a:lnTo>
                  <a:lnTo>
                    <a:pt x="64" y="528"/>
                  </a:lnTo>
                  <a:lnTo>
                    <a:pt x="56" y="528"/>
                  </a:lnTo>
                  <a:lnTo>
                    <a:pt x="56" y="520"/>
                  </a:lnTo>
                  <a:lnTo>
                    <a:pt x="48" y="520"/>
                  </a:lnTo>
                  <a:lnTo>
                    <a:pt x="40" y="520"/>
                  </a:lnTo>
                  <a:lnTo>
                    <a:pt x="32" y="520"/>
                  </a:lnTo>
                  <a:lnTo>
                    <a:pt x="32" y="512"/>
                  </a:lnTo>
                  <a:lnTo>
                    <a:pt x="32" y="504"/>
                  </a:lnTo>
                  <a:lnTo>
                    <a:pt x="40" y="504"/>
                  </a:lnTo>
                  <a:lnTo>
                    <a:pt x="40" y="496"/>
                  </a:lnTo>
                  <a:lnTo>
                    <a:pt x="48" y="496"/>
                  </a:lnTo>
                  <a:lnTo>
                    <a:pt x="48" y="488"/>
                  </a:lnTo>
                  <a:lnTo>
                    <a:pt x="56" y="488"/>
                  </a:lnTo>
                  <a:lnTo>
                    <a:pt x="56" y="480"/>
                  </a:lnTo>
                  <a:lnTo>
                    <a:pt x="64" y="472"/>
                  </a:lnTo>
                  <a:lnTo>
                    <a:pt x="64" y="464"/>
                  </a:lnTo>
                  <a:lnTo>
                    <a:pt x="64" y="456"/>
                  </a:lnTo>
                  <a:lnTo>
                    <a:pt x="64" y="448"/>
                  </a:lnTo>
                  <a:lnTo>
                    <a:pt x="64" y="440"/>
                  </a:lnTo>
                  <a:lnTo>
                    <a:pt x="64" y="416"/>
                  </a:lnTo>
                  <a:lnTo>
                    <a:pt x="64" y="384"/>
                  </a:lnTo>
                  <a:lnTo>
                    <a:pt x="64" y="336"/>
                  </a:lnTo>
                  <a:lnTo>
                    <a:pt x="64" y="272"/>
                  </a:lnTo>
                  <a:lnTo>
                    <a:pt x="64" y="192"/>
                  </a:lnTo>
                  <a:lnTo>
                    <a:pt x="64" y="104"/>
                  </a:lnTo>
                  <a:lnTo>
                    <a:pt x="72" y="0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4" name="Freeform 471"/>
            <p:cNvSpPr>
              <a:spLocks/>
            </p:cNvSpPr>
            <p:nvPr/>
          </p:nvSpPr>
          <p:spPr bwMode="auto">
            <a:xfrm>
              <a:off x="4613" y="2235"/>
              <a:ext cx="791" cy="137"/>
            </a:xfrm>
            <a:custGeom>
              <a:avLst/>
              <a:gdLst>
                <a:gd name="T0" fmla="*/ 0 w 1696"/>
                <a:gd name="T1" fmla="*/ 0 h 296"/>
                <a:gd name="T2" fmla="*/ 0 w 1696"/>
                <a:gd name="T3" fmla="*/ 0 h 296"/>
                <a:gd name="T4" fmla="*/ 0 w 1696"/>
                <a:gd name="T5" fmla="*/ 0 h 296"/>
                <a:gd name="T6" fmla="*/ 0 w 1696"/>
                <a:gd name="T7" fmla="*/ 0 h 296"/>
                <a:gd name="T8" fmla="*/ 0 w 1696"/>
                <a:gd name="T9" fmla="*/ 0 h 296"/>
                <a:gd name="T10" fmla="*/ 0 w 1696"/>
                <a:gd name="T11" fmla="*/ 0 h 296"/>
                <a:gd name="T12" fmla="*/ 0 w 1696"/>
                <a:gd name="T13" fmla="*/ 0 h 296"/>
                <a:gd name="T14" fmla="*/ 0 w 1696"/>
                <a:gd name="T15" fmla="*/ 0 h 296"/>
                <a:gd name="T16" fmla="*/ 0 w 1696"/>
                <a:gd name="T17" fmla="*/ 0 h 296"/>
                <a:gd name="T18" fmla="*/ 0 w 1696"/>
                <a:gd name="T19" fmla="*/ 0 h 296"/>
                <a:gd name="T20" fmla="*/ 1 w 1696"/>
                <a:gd name="T21" fmla="*/ 0 h 296"/>
                <a:gd name="T22" fmla="*/ 1 w 1696"/>
                <a:gd name="T23" fmla="*/ 0 h 296"/>
                <a:gd name="T24" fmla="*/ 1 w 1696"/>
                <a:gd name="T25" fmla="*/ 0 h 296"/>
                <a:gd name="T26" fmla="*/ 1 w 1696"/>
                <a:gd name="T27" fmla="*/ 0 h 296"/>
                <a:gd name="T28" fmla="*/ 1 w 1696"/>
                <a:gd name="T29" fmla="*/ 0 h 296"/>
                <a:gd name="T30" fmla="*/ 1 w 1696"/>
                <a:gd name="T31" fmla="*/ 0 h 296"/>
                <a:gd name="T32" fmla="*/ 1 w 1696"/>
                <a:gd name="T33" fmla="*/ 0 h 296"/>
                <a:gd name="T34" fmla="*/ 1 w 1696"/>
                <a:gd name="T35" fmla="*/ 0 h 296"/>
                <a:gd name="T36" fmla="*/ 2 w 1696"/>
                <a:gd name="T37" fmla="*/ 0 h 296"/>
                <a:gd name="T38" fmla="*/ 2 w 1696"/>
                <a:gd name="T39" fmla="*/ 0 h 296"/>
                <a:gd name="T40" fmla="*/ 2 w 1696"/>
                <a:gd name="T41" fmla="*/ 0 h 296"/>
                <a:gd name="T42" fmla="*/ 2 w 1696"/>
                <a:gd name="T43" fmla="*/ 0 h 296"/>
                <a:gd name="T44" fmla="*/ 2 w 1696"/>
                <a:gd name="T45" fmla="*/ 0 h 296"/>
                <a:gd name="T46" fmla="*/ 2 w 1696"/>
                <a:gd name="T47" fmla="*/ 0 h 296"/>
                <a:gd name="T48" fmla="*/ 2 w 1696"/>
                <a:gd name="T49" fmla="*/ 0 h 296"/>
                <a:gd name="T50" fmla="*/ 2 w 1696"/>
                <a:gd name="T51" fmla="*/ 0 h 296"/>
                <a:gd name="T52" fmla="*/ 2 w 1696"/>
                <a:gd name="T53" fmla="*/ 0 h 296"/>
                <a:gd name="T54" fmla="*/ 2 w 1696"/>
                <a:gd name="T55" fmla="*/ 0 h 296"/>
                <a:gd name="T56" fmla="*/ 2 w 1696"/>
                <a:gd name="T57" fmla="*/ 0 h 296"/>
                <a:gd name="T58" fmla="*/ 2 w 1696"/>
                <a:gd name="T59" fmla="*/ 0 h 296"/>
                <a:gd name="T60" fmla="*/ 1 w 1696"/>
                <a:gd name="T61" fmla="*/ 0 h 296"/>
                <a:gd name="T62" fmla="*/ 1 w 1696"/>
                <a:gd name="T63" fmla="*/ 0 h 296"/>
                <a:gd name="T64" fmla="*/ 1 w 1696"/>
                <a:gd name="T65" fmla="*/ 0 h 296"/>
                <a:gd name="T66" fmla="*/ 1 w 1696"/>
                <a:gd name="T67" fmla="*/ 0 h 296"/>
                <a:gd name="T68" fmla="*/ 1 w 1696"/>
                <a:gd name="T69" fmla="*/ 0 h 296"/>
                <a:gd name="T70" fmla="*/ 1 w 1696"/>
                <a:gd name="T71" fmla="*/ 0 h 296"/>
                <a:gd name="T72" fmla="*/ 1 w 1696"/>
                <a:gd name="T73" fmla="*/ 0 h 296"/>
                <a:gd name="T74" fmla="*/ 1 w 1696"/>
                <a:gd name="T75" fmla="*/ 0 h 296"/>
                <a:gd name="T76" fmla="*/ 1 w 1696"/>
                <a:gd name="T77" fmla="*/ 0 h 296"/>
                <a:gd name="T78" fmla="*/ 1 w 1696"/>
                <a:gd name="T79" fmla="*/ 0 h 296"/>
                <a:gd name="T80" fmla="*/ 1 w 1696"/>
                <a:gd name="T81" fmla="*/ 0 h 296"/>
                <a:gd name="T82" fmla="*/ 1 w 1696"/>
                <a:gd name="T83" fmla="*/ 0 h 296"/>
                <a:gd name="T84" fmla="*/ 0 w 1696"/>
                <a:gd name="T85" fmla="*/ 0 h 296"/>
                <a:gd name="T86" fmla="*/ 0 w 1696"/>
                <a:gd name="T87" fmla="*/ 0 h 296"/>
                <a:gd name="T88" fmla="*/ 0 w 1696"/>
                <a:gd name="T89" fmla="*/ 0 h 296"/>
                <a:gd name="T90" fmla="*/ 0 w 1696"/>
                <a:gd name="T91" fmla="*/ 0 h 296"/>
                <a:gd name="T92" fmla="*/ 0 w 1696"/>
                <a:gd name="T93" fmla="*/ 0 h 296"/>
                <a:gd name="T94" fmla="*/ 0 w 1696"/>
                <a:gd name="T95" fmla="*/ 0 h 296"/>
                <a:gd name="T96" fmla="*/ 0 w 1696"/>
                <a:gd name="T97" fmla="*/ 0 h 296"/>
                <a:gd name="T98" fmla="*/ 0 w 1696"/>
                <a:gd name="T99" fmla="*/ 0 h 296"/>
                <a:gd name="T100" fmla="*/ 0 w 1696"/>
                <a:gd name="T101" fmla="*/ 0 h 296"/>
                <a:gd name="T102" fmla="*/ 0 w 1696"/>
                <a:gd name="T103" fmla="*/ 0 h 296"/>
                <a:gd name="T104" fmla="*/ 0 w 1696"/>
                <a:gd name="T105" fmla="*/ 0 h 296"/>
                <a:gd name="T106" fmla="*/ 0 w 1696"/>
                <a:gd name="T107" fmla="*/ 0 h 296"/>
                <a:gd name="T108" fmla="*/ 0 w 1696"/>
                <a:gd name="T109" fmla="*/ 0 h 296"/>
                <a:gd name="T110" fmla="*/ 0 w 1696"/>
                <a:gd name="T111" fmla="*/ 0 h 296"/>
                <a:gd name="T112" fmla="*/ 0 w 1696"/>
                <a:gd name="T113" fmla="*/ 0 h 296"/>
                <a:gd name="T114" fmla="*/ 0 w 1696"/>
                <a:gd name="T115" fmla="*/ 0 h 296"/>
                <a:gd name="T116" fmla="*/ 0 w 1696"/>
                <a:gd name="T117" fmla="*/ 0 h 296"/>
                <a:gd name="T118" fmla="*/ 0 w 1696"/>
                <a:gd name="T119" fmla="*/ 0 h 296"/>
                <a:gd name="T120" fmla="*/ 0 w 1696"/>
                <a:gd name="T121" fmla="*/ 0 h 2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96"/>
                <a:gd name="T184" fmla="*/ 0 h 296"/>
                <a:gd name="T185" fmla="*/ 1696 w 1696"/>
                <a:gd name="T186" fmla="*/ 296 h 2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96" h="296">
                  <a:moveTo>
                    <a:pt x="0" y="48"/>
                  </a:moveTo>
                  <a:lnTo>
                    <a:pt x="8" y="24"/>
                  </a:lnTo>
                  <a:lnTo>
                    <a:pt x="32" y="8"/>
                  </a:lnTo>
                  <a:lnTo>
                    <a:pt x="72" y="0"/>
                  </a:lnTo>
                  <a:lnTo>
                    <a:pt x="128" y="0"/>
                  </a:lnTo>
                  <a:lnTo>
                    <a:pt x="200" y="8"/>
                  </a:lnTo>
                  <a:lnTo>
                    <a:pt x="296" y="16"/>
                  </a:lnTo>
                  <a:lnTo>
                    <a:pt x="424" y="32"/>
                  </a:lnTo>
                  <a:lnTo>
                    <a:pt x="576" y="48"/>
                  </a:lnTo>
                  <a:lnTo>
                    <a:pt x="896" y="80"/>
                  </a:lnTo>
                  <a:lnTo>
                    <a:pt x="1216" y="104"/>
                  </a:lnTo>
                  <a:lnTo>
                    <a:pt x="1352" y="120"/>
                  </a:lnTo>
                  <a:lnTo>
                    <a:pt x="1472" y="136"/>
                  </a:lnTo>
                  <a:lnTo>
                    <a:pt x="1552" y="144"/>
                  </a:lnTo>
                  <a:lnTo>
                    <a:pt x="1608" y="152"/>
                  </a:lnTo>
                  <a:lnTo>
                    <a:pt x="1648" y="160"/>
                  </a:lnTo>
                  <a:lnTo>
                    <a:pt x="1672" y="176"/>
                  </a:lnTo>
                  <a:lnTo>
                    <a:pt x="1688" y="184"/>
                  </a:lnTo>
                  <a:lnTo>
                    <a:pt x="1696" y="192"/>
                  </a:lnTo>
                  <a:lnTo>
                    <a:pt x="1696" y="200"/>
                  </a:lnTo>
                  <a:lnTo>
                    <a:pt x="1696" y="224"/>
                  </a:lnTo>
                  <a:lnTo>
                    <a:pt x="1688" y="240"/>
                  </a:lnTo>
                  <a:lnTo>
                    <a:pt x="1680" y="248"/>
                  </a:lnTo>
                  <a:lnTo>
                    <a:pt x="1664" y="256"/>
                  </a:lnTo>
                  <a:lnTo>
                    <a:pt x="1640" y="264"/>
                  </a:lnTo>
                  <a:lnTo>
                    <a:pt x="1592" y="272"/>
                  </a:lnTo>
                  <a:lnTo>
                    <a:pt x="1536" y="272"/>
                  </a:lnTo>
                  <a:lnTo>
                    <a:pt x="1504" y="280"/>
                  </a:lnTo>
                  <a:lnTo>
                    <a:pt x="1448" y="280"/>
                  </a:lnTo>
                  <a:lnTo>
                    <a:pt x="1392" y="280"/>
                  </a:lnTo>
                  <a:lnTo>
                    <a:pt x="1312" y="280"/>
                  </a:lnTo>
                  <a:lnTo>
                    <a:pt x="1224" y="288"/>
                  </a:lnTo>
                  <a:lnTo>
                    <a:pt x="1128" y="288"/>
                  </a:lnTo>
                  <a:lnTo>
                    <a:pt x="1008" y="288"/>
                  </a:lnTo>
                  <a:lnTo>
                    <a:pt x="880" y="288"/>
                  </a:lnTo>
                  <a:lnTo>
                    <a:pt x="752" y="288"/>
                  </a:lnTo>
                  <a:lnTo>
                    <a:pt x="640" y="288"/>
                  </a:lnTo>
                  <a:lnTo>
                    <a:pt x="536" y="288"/>
                  </a:lnTo>
                  <a:lnTo>
                    <a:pt x="448" y="288"/>
                  </a:lnTo>
                  <a:lnTo>
                    <a:pt x="368" y="296"/>
                  </a:lnTo>
                  <a:lnTo>
                    <a:pt x="304" y="296"/>
                  </a:lnTo>
                  <a:lnTo>
                    <a:pt x="248" y="296"/>
                  </a:lnTo>
                  <a:lnTo>
                    <a:pt x="200" y="296"/>
                  </a:lnTo>
                  <a:lnTo>
                    <a:pt x="136" y="296"/>
                  </a:lnTo>
                  <a:lnTo>
                    <a:pt x="88" y="296"/>
                  </a:lnTo>
                  <a:lnTo>
                    <a:pt x="48" y="288"/>
                  </a:lnTo>
                  <a:lnTo>
                    <a:pt x="24" y="280"/>
                  </a:lnTo>
                  <a:lnTo>
                    <a:pt x="8" y="248"/>
                  </a:lnTo>
                  <a:lnTo>
                    <a:pt x="0" y="184"/>
                  </a:lnTo>
                  <a:lnTo>
                    <a:pt x="0" y="112"/>
                  </a:lnTo>
                  <a:lnTo>
                    <a:pt x="0" y="48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Freeform 472"/>
            <p:cNvSpPr>
              <a:spLocks/>
            </p:cNvSpPr>
            <p:nvPr/>
          </p:nvSpPr>
          <p:spPr bwMode="auto">
            <a:xfrm>
              <a:off x="4613" y="2291"/>
              <a:ext cx="788" cy="66"/>
            </a:xfrm>
            <a:custGeom>
              <a:avLst/>
              <a:gdLst>
                <a:gd name="T0" fmla="*/ 0 w 1688"/>
                <a:gd name="T1" fmla="*/ 0 h 144"/>
                <a:gd name="T2" fmla="*/ 0 w 1688"/>
                <a:gd name="T3" fmla="*/ 0 h 144"/>
                <a:gd name="T4" fmla="*/ 0 w 1688"/>
                <a:gd name="T5" fmla="*/ 0 h 144"/>
                <a:gd name="T6" fmla="*/ 0 w 1688"/>
                <a:gd name="T7" fmla="*/ 0 h 144"/>
                <a:gd name="T8" fmla="*/ 0 w 1688"/>
                <a:gd name="T9" fmla="*/ 0 h 144"/>
                <a:gd name="T10" fmla="*/ 0 w 1688"/>
                <a:gd name="T11" fmla="*/ 0 h 144"/>
                <a:gd name="T12" fmla="*/ 0 w 1688"/>
                <a:gd name="T13" fmla="*/ 0 h 144"/>
                <a:gd name="T14" fmla="*/ 0 w 1688"/>
                <a:gd name="T15" fmla="*/ 0 h 144"/>
                <a:gd name="T16" fmla="*/ 0 w 1688"/>
                <a:gd name="T17" fmla="*/ 0 h 144"/>
                <a:gd name="T18" fmla="*/ 1 w 1688"/>
                <a:gd name="T19" fmla="*/ 0 h 144"/>
                <a:gd name="T20" fmla="*/ 1 w 1688"/>
                <a:gd name="T21" fmla="*/ 0 h 144"/>
                <a:gd name="T22" fmla="*/ 1 w 1688"/>
                <a:gd name="T23" fmla="*/ 0 h 144"/>
                <a:gd name="T24" fmla="*/ 1 w 1688"/>
                <a:gd name="T25" fmla="*/ 0 h 144"/>
                <a:gd name="T26" fmla="*/ 1 w 1688"/>
                <a:gd name="T27" fmla="*/ 0 h 144"/>
                <a:gd name="T28" fmla="*/ 1 w 1688"/>
                <a:gd name="T29" fmla="*/ 0 h 144"/>
                <a:gd name="T30" fmla="*/ 1 w 1688"/>
                <a:gd name="T31" fmla="*/ 0 h 144"/>
                <a:gd name="T32" fmla="*/ 1 w 1688"/>
                <a:gd name="T33" fmla="*/ 0 h 144"/>
                <a:gd name="T34" fmla="*/ 1 w 1688"/>
                <a:gd name="T35" fmla="*/ 0 h 144"/>
                <a:gd name="T36" fmla="*/ 1 w 1688"/>
                <a:gd name="T37" fmla="*/ 0 h 144"/>
                <a:gd name="T38" fmla="*/ 1 w 1688"/>
                <a:gd name="T39" fmla="*/ 0 h 144"/>
                <a:gd name="T40" fmla="*/ 1 w 1688"/>
                <a:gd name="T41" fmla="*/ 0 h 144"/>
                <a:gd name="T42" fmla="*/ 1 w 1688"/>
                <a:gd name="T43" fmla="*/ 0 h 144"/>
                <a:gd name="T44" fmla="*/ 1 w 1688"/>
                <a:gd name="T45" fmla="*/ 0 h 144"/>
                <a:gd name="T46" fmla="*/ 1 w 1688"/>
                <a:gd name="T47" fmla="*/ 0 h 144"/>
                <a:gd name="T48" fmla="*/ 1 w 1688"/>
                <a:gd name="T49" fmla="*/ 0 h 144"/>
                <a:gd name="T50" fmla="*/ 1 w 1688"/>
                <a:gd name="T51" fmla="*/ 0 h 144"/>
                <a:gd name="T52" fmla="*/ 1 w 1688"/>
                <a:gd name="T53" fmla="*/ 0 h 144"/>
                <a:gd name="T54" fmla="*/ 1 w 1688"/>
                <a:gd name="T55" fmla="*/ 0 h 144"/>
                <a:gd name="T56" fmla="*/ 1 w 1688"/>
                <a:gd name="T57" fmla="*/ 0 h 144"/>
                <a:gd name="T58" fmla="*/ 1 w 1688"/>
                <a:gd name="T59" fmla="*/ 0 h 144"/>
                <a:gd name="T60" fmla="*/ 1 w 1688"/>
                <a:gd name="T61" fmla="*/ 0 h 144"/>
                <a:gd name="T62" fmla="*/ 1 w 1688"/>
                <a:gd name="T63" fmla="*/ 0 h 144"/>
                <a:gd name="T64" fmla="*/ 1 w 1688"/>
                <a:gd name="T65" fmla="*/ 0 h 144"/>
                <a:gd name="T66" fmla="*/ 1 w 1688"/>
                <a:gd name="T67" fmla="*/ 0 h 144"/>
                <a:gd name="T68" fmla="*/ 1 w 1688"/>
                <a:gd name="T69" fmla="*/ 0 h 144"/>
                <a:gd name="T70" fmla="*/ 1 w 1688"/>
                <a:gd name="T71" fmla="*/ 0 h 144"/>
                <a:gd name="T72" fmla="*/ 1 w 1688"/>
                <a:gd name="T73" fmla="*/ 0 h 144"/>
                <a:gd name="T74" fmla="*/ 1 w 1688"/>
                <a:gd name="T75" fmla="*/ 0 h 144"/>
                <a:gd name="T76" fmla="*/ 1 w 1688"/>
                <a:gd name="T77" fmla="*/ 0 h 144"/>
                <a:gd name="T78" fmla="*/ 1 w 1688"/>
                <a:gd name="T79" fmla="*/ 0 h 144"/>
                <a:gd name="T80" fmla="*/ 1 w 1688"/>
                <a:gd name="T81" fmla="*/ 0 h 144"/>
                <a:gd name="T82" fmla="*/ 1 w 1688"/>
                <a:gd name="T83" fmla="*/ 0 h 144"/>
                <a:gd name="T84" fmla="*/ 1 w 1688"/>
                <a:gd name="T85" fmla="*/ 0 h 144"/>
                <a:gd name="T86" fmla="*/ 1 w 1688"/>
                <a:gd name="T87" fmla="*/ 0 h 144"/>
                <a:gd name="T88" fmla="*/ 1 w 1688"/>
                <a:gd name="T89" fmla="*/ 0 h 144"/>
                <a:gd name="T90" fmla="*/ 1 w 1688"/>
                <a:gd name="T91" fmla="*/ 0 h 144"/>
                <a:gd name="T92" fmla="*/ 1 w 1688"/>
                <a:gd name="T93" fmla="*/ 0 h 144"/>
                <a:gd name="T94" fmla="*/ 1 w 1688"/>
                <a:gd name="T95" fmla="*/ 0 h 144"/>
                <a:gd name="T96" fmla="*/ 1 w 1688"/>
                <a:gd name="T97" fmla="*/ 0 h 144"/>
                <a:gd name="T98" fmla="*/ 1 w 1688"/>
                <a:gd name="T99" fmla="*/ 0 h 144"/>
                <a:gd name="T100" fmla="*/ 1 w 1688"/>
                <a:gd name="T101" fmla="*/ 0 h 144"/>
                <a:gd name="T102" fmla="*/ 1 w 1688"/>
                <a:gd name="T103" fmla="*/ 0 h 144"/>
                <a:gd name="T104" fmla="*/ 1 w 1688"/>
                <a:gd name="T105" fmla="*/ 0 h 144"/>
                <a:gd name="T106" fmla="*/ 1 w 1688"/>
                <a:gd name="T107" fmla="*/ 0 h 144"/>
                <a:gd name="T108" fmla="*/ 1 w 1688"/>
                <a:gd name="T109" fmla="*/ 0 h 144"/>
                <a:gd name="T110" fmla="*/ 1 w 1688"/>
                <a:gd name="T111" fmla="*/ 0 h 144"/>
                <a:gd name="T112" fmla="*/ 1 w 1688"/>
                <a:gd name="T113" fmla="*/ 0 h 144"/>
                <a:gd name="T114" fmla="*/ 1 w 1688"/>
                <a:gd name="T115" fmla="*/ 0 h 144"/>
                <a:gd name="T116" fmla="*/ 2 w 1688"/>
                <a:gd name="T117" fmla="*/ 0 h 14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688"/>
                <a:gd name="T178" fmla="*/ 0 h 144"/>
                <a:gd name="T179" fmla="*/ 1688 w 1688"/>
                <a:gd name="T180" fmla="*/ 144 h 14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688" h="144">
                  <a:moveTo>
                    <a:pt x="0" y="72"/>
                  </a:moveTo>
                  <a:lnTo>
                    <a:pt x="48" y="72"/>
                  </a:lnTo>
                  <a:lnTo>
                    <a:pt x="80" y="72"/>
                  </a:lnTo>
                  <a:lnTo>
                    <a:pt x="104" y="72"/>
                  </a:lnTo>
                  <a:lnTo>
                    <a:pt x="128" y="72"/>
                  </a:lnTo>
                  <a:lnTo>
                    <a:pt x="144" y="64"/>
                  </a:lnTo>
                  <a:lnTo>
                    <a:pt x="168" y="64"/>
                  </a:lnTo>
                  <a:lnTo>
                    <a:pt x="192" y="64"/>
                  </a:lnTo>
                  <a:lnTo>
                    <a:pt x="208" y="64"/>
                  </a:lnTo>
                  <a:lnTo>
                    <a:pt x="224" y="64"/>
                  </a:lnTo>
                  <a:lnTo>
                    <a:pt x="240" y="64"/>
                  </a:lnTo>
                  <a:lnTo>
                    <a:pt x="264" y="64"/>
                  </a:lnTo>
                  <a:lnTo>
                    <a:pt x="272" y="64"/>
                  </a:lnTo>
                  <a:lnTo>
                    <a:pt x="288" y="64"/>
                  </a:lnTo>
                  <a:lnTo>
                    <a:pt x="304" y="64"/>
                  </a:lnTo>
                  <a:lnTo>
                    <a:pt x="320" y="64"/>
                  </a:lnTo>
                  <a:lnTo>
                    <a:pt x="360" y="64"/>
                  </a:lnTo>
                  <a:lnTo>
                    <a:pt x="408" y="64"/>
                  </a:lnTo>
                  <a:lnTo>
                    <a:pt x="456" y="64"/>
                  </a:lnTo>
                  <a:lnTo>
                    <a:pt x="496" y="64"/>
                  </a:lnTo>
                  <a:lnTo>
                    <a:pt x="520" y="64"/>
                  </a:lnTo>
                  <a:lnTo>
                    <a:pt x="536" y="64"/>
                  </a:lnTo>
                  <a:lnTo>
                    <a:pt x="560" y="56"/>
                  </a:lnTo>
                  <a:lnTo>
                    <a:pt x="576" y="56"/>
                  </a:lnTo>
                  <a:lnTo>
                    <a:pt x="584" y="56"/>
                  </a:lnTo>
                  <a:lnTo>
                    <a:pt x="600" y="56"/>
                  </a:lnTo>
                  <a:lnTo>
                    <a:pt x="616" y="56"/>
                  </a:lnTo>
                  <a:lnTo>
                    <a:pt x="624" y="56"/>
                  </a:lnTo>
                  <a:lnTo>
                    <a:pt x="640" y="56"/>
                  </a:lnTo>
                  <a:lnTo>
                    <a:pt x="664" y="64"/>
                  </a:lnTo>
                  <a:lnTo>
                    <a:pt x="680" y="64"/>
                  </a:lnTo>
                  <a:lnTo>
                    <a:pt x="696" y="64"/>
                  </a:lnTo>
                  <a:lnTo>
                    <a:pt x="704" y="64"/>
                  </a:lnTo>
                  <a:lnTo>
                    <a:pt x="720" y="64"/>
                  </a:lnTo>
                  <a:lnTo>
                    <a:pt x="728" y="64"/>
                  </a:lnTo>
                  <a:lnTo>
                    <a:pt x="736" y="64"/>
                  </a:lnTo>
                  <a:lnTo>
                    <a:pt x="744" y="72"/>
                  </a:lnTo>
                  <a:lnTo>
                    <a:pt x="760" y="72"/>
                  </a:lnTo>
                  <a:lnTo>
                    <a:pt x="768" y="72"/>
                  </a:lnTo>
                  <a:lnTo>
                    <a:pt x="784" y="80"/>
                  </a:lnTo>
                  <a:lnTo>
                    <a:pt x="792" y="80"/>
                  </a:lnTo>
                  <a:lnTo>
                    <a:pt x="800" y="80"/>
                  </a:lnTo>
                  <a:lnTo>
                    <a:pt x="816" y="88"/>
                  </a:lnTo>
                  <a:lnTo>
                    <a:pt x="824" y="88"/>
                  </a:lnTo>
                  <a:lnTo>
                    <a:pt x="832" y="88"/>
                  </a:lnTo>
                  <a:lnTo>
                    <a:pt x="840" y="88"/>
                  </a:lnTo>
                  <a:lnTo>
                    <a:pt x="848" y="96"/>
                  </a:lnTo>
                  <a:lnTo>
                    <a:pt x="856" y="96"/>
                  </a:lnTo>
                  <a:lnTo>
                    <a:pt x="864" y="96"/>
                  </a:lnTo>
                  <a:lnTo>
                    <a:pt x="872" y="96"/>
                  </a:lnTo>
                  <a:lnTo>
                    <a:pt x="880" y="96"/>
                  </a:lnTo>
                  <a:lnTo>
                    <a:pt x="888" y="104"/>
                  </a:lnTo>
                  <a:lnTo>
                    <a:pt x="896" y="104"/>
                  </a:lnTo>
                  <a:lnTo>
                    <a:pt x="904" y="104"/>
                  </a:lnTo>
                  <a:lnTo>
                    <a:pt x="912" y="104"/>
                  </a:lnTo>
                  <a:lnTo>
                    <a:pt x="920" y="96"/>
                  </a:lnTo>
                  <a:lnTo>
                    <a:pt x="928" y="96"/>
                  </a:lnTo>
                  <a:lnTo>
                    <a:pt x="936" y="96"/>
                  </a:lnTo>
                  <a:lnTo>
                    <a:pt x="944" y="88"/>
                  </a:lnTo>
                  <a:lnTo>
                    <a:pt x="952" y="88"/>
                  </a:lnTo>
                  <a:lnTo>
                    <a:pt x="960" y="80"/>
                  </a:lnTo>
                  <a:lnTo>
                    <a:pt x="968" y="72"/>
                  </a:lnTo>
                  <a:lnTo>
                    <a:pt x="976" y="72"/>
                  </a:lnTo>
                  <a:lnTo>
                    <a:pt x="976" y="64"/>
                  </a:lnTo>
                  <a:lnTo>
                    <a:pt x="984" y="56"/>
                  </a:lnTo>
                  <a:lnTo>
                    <a:pt x="992" y="48"/>
                  </a:lnTo>
                  <a:lnTo>
                    <a:pt x="1000" y="32"/>
                  </a:lnTo>
                  <a:lnTo>
                    <a:pt x="1016" y="24"/>
                  </a:lnTo>
                  <a:lnTo>
                    <a:pt x="1024" y="16"/>
                  </a:lnTo>
                  <a:lnTo>
                    <a:pt x="1032" y="16"/>
                  </a:lnTo>
                  <a:lnTo>
                    <a:pt x="1032" y="8"/>
                  </a:lnTo>
                  <a:lnTo>
                    <a:pt x="1040" y="8"/>
                  </a:lnTo>
                  <a:lnTo>
                    <a:pt x="1040" y="0"/>
                  </a:lnTo>
                  <a:lnTo>
                    <a:pt x="1048" y="0"/>
                  </a:lnTo>
                  <a:lnTo>
                    <a:pt x="1056" y="0"/>
                  </a:lnTo>
                  <a:lnTo>
                    <a:pt x="1056" y="8"/>
                  </a:lnTo>
                  <a:lnTo>
                    <a:pt x="1064" y="8"/>
                  </a:lnTo>
                  <a:lnTo>
                    <a:pt x="1064" y="16"/>
                  </a:lnTo>
                  <a:lnTo>
                    <a:pt x="1072" y="16"/>
                  </a:lnTo>
                  <a:lnTo>
                    <a:pt x="1072" y="24"/>
                  </a:lnTo>
                  <a:lnTo>
                    <a:pt x="1080" y="24"/>
                  </a:lnTo>
                  <a:lnTo>
                    <a:pt x="1080" y="32"/>
                  </a:lnTo>
                  <a:lnTo>
                    <a:pt x="1088" y="40"/>
                  </a:lnTo>
                  <a:lnTo>
                    <a:pt x="1088" y="48"/>
                  </a:lnTo>
                  <a:lnTo>
                    <a:pt x="1096" y="56"/>
                  </a:lnTo>
                  <a:lnTo>
                    <a:pt x="1096" y="64"/>
                  </a:lnTo>
                  <a:lnTo>
                    <a:pt x="1104" y="72"/>
                  </a:lnTo>
                  <a:lnTo>
                    <a:pt x="1104" y="80"/>
                  </a:lnTo>
                  <a:lnTo>
                    <a:pt x="1104" y="88"/>
                  </a:lnTo>
                  <a:lnTo>
                    <a:pt x="1112" y="96"/>
                  </a:lnTo>
                  <a:lnTo>
                    <a:pt x="1112" y="104"/>
                  </a:lnTo>
                  <a:lnTo>
                    <a:pt x="1112" y="112"/>
                  </a:lnTo>
                  <a:lnTo>
                    <a:pt x="1120" y="120"/>
                  </a:lnTo>
                  <a:lnTo>
                    <a:pt x="1120" y="128"/>
                  </a:lnTo>
                  <a:lnTo>
                    <a:pt x="1128" y="128"/>
                  </a:lnTo>
                  <a:lnTo>
                    <a:pt x="1128" y="136"/>
                  </a:lnTo>
                  <a:lnTo>
                    <a:pt x="1128" y="144"/>
                  </a:lnTo>
                  <a:lnTo>
                    <a:pt x="1136" y="144"/>
                  </a:lnTo>
                  <a:lnTo>
                    <a:pt x="1144" y="144"/>
                  </a:lnTo>
                  <a:lnTo>
                    <a:pt x="1144" y="136"/>
                  </a:lnTo>
                  <a:lnTo>
                    <a:pt x="1144" y="128"/>
                  </a:lnTo>
                  <a:lnTo>
                    <a:pt x="1152" y="120"/>
                  </a:lnTo>
                  <a:lnTo>
                    <a:pt x="1152" y="112"/>
                  </a:lnTo>
                  <a:lnTo>
                    <a:pt x="1160" y="96"/>
                  </a:lnTo>
                  <a:lnTo>
                    <a:pt x="1160" y="88"/>
                  </a:lnTo>
                  <a:lnTo>
                    <a:pt x="1168" y="80"/>
                  </a:lnTo>
                  <a:lnTo>
                    <a:pt x="1168" y="72"/>
                  </a:lnTo>
                  <a:lnTo>
                    <a:pt x="1168" y="64"/>
                  </a:lnTo>
                  <a:lnTo>
                    <a:pt x="1168" y="56"/>
                  </a:lnTo>
                  <a:lnTo>
                    <a:pt x="1176" y="48"/>
                  </a:lnTo>
                  <a:lnTo>
                    <a:pt x="1176" y="40"/>
                  </a:lnTo>
                  <a:lnTo>
                    <a:pt x="1184" y="40"/>
                  </a:lnTo>
                  <a:lnTo>
                    <a:pt x="1192" y="40"/>
                  </a:lnTo>
                  <a:lnTo>
                    <a:pt x="1192" y="48"/>
                  </a:lnTo>
                  <a:lnTo>
                    <a:pt x="1200" y="48"/>
                  </a:lnTo>
                  <a:lnTo>
                    <a:pt x="1200" y="56"/>
                  </a:lnTo>
                  <a:lnTo>
                    <a:pt x="1208" y="56"/>
                  </a:lnTo>
                  <a:lnTo>
                    <a:pt x="1208" y="64"/>
                  </a:lnTo>
                  <a:lnTo>
                    <a:pt x="1216" y="64"/>
                  </a:lnTo>
                  <a:lnTo>
                    <a:pt x="1224" y="64"/>
                  </a:lnTo>
                  <a:lnTo>
                    <a:pt x="1232" y="64"/>
                  </a:lnTo>
                  <a:lnTo>
                    <a:pt x="1240" y="72"/>
                  </a:lnTo>
                  <a:lnTo>
                    <a:pt x="1248" y="72"/>
                  </a:lnTo>
                  <a:lnTo>
                    <a:pt x="1256" y="72"/>
                  </a:lnTo>
                  <a:lnTo>
                    <a:pt x="1280" y="72"/>
                  </a:lnTo>
                  <a:lnTo>
                    <a:pt x="1312" y="72"/>
                  </a:lnTo>
                  <a:lnTo>
                    <a:pt x="1360" y="72"/>
                  </a:lnTo>
                  <a:lnTo>
                    <a:pt x="1424" y="72"/>
                  </a:lnTo>
                  <a:lnTo>
                    <a:pt x="1496" y="72"/>
                  </a:lnTo>
                  <a:lnTo>
                    <a:pt x="1592" y="72"/>
                  </a:lnTo>
                  <a:lnTo>
                    <a:pt x="1688" y="72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Line 473"/>
            <p:cNvSpPr>
              <a:spLocks noChangeShapeType="1"/>
            </p:cNvSpPr>
            <p:nvPr/>
          </p:nvSpPr>
          <p:spPr bwMode="auto">
            <a:xfrm>
              <a:off x="4441" y="2317"/>
              <a:ext cx="124" cy="0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Freeform 474"/>
            <p:cNvSpPr>
              <a:spLocks/>
            </p:cNvSpPr>
            <p:nvPr/>
          </p:nvSpPr>
          <p:spPr bwMode="auto">
            <a:xfrm>
              <a:off x="4549" y="2299"/>
              <a:ext cx="42" cy="36"/>
            </a:xfrm>
            <a:custGeom>
              <a:avLst/>
              <a:gdLst>
                <a:gd name="T0" fmla="*/ 0 w 88"/>
                <a:gd name="T1" fmla="*/ 0 h 80"/>
                <a:gd name="T2" fmla="*/ 0 w 88"/>
                <a:gd name="T3" fmla="*/ 0 h 80"/>
                <a:gd name="T4" fmla="*/ 0 w 88"/>
                <a:gd name="T5" fmla="*/ 0 h 80"/>
                <a:gd name="T6" fmla="*/ 0 w 88"/>
                <a:gd name="T7" fmla="*/ 0 h 80"/>
                <a:gd name="T8" fmla="*/ 0 w 88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8"/>
                <a:gd name="T16" fmla="*/ 0 h 80"/>
                <a:gd name="T17" fmla="*/ 88 w 88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8" h="80">
                  <a:moveTo>
                    <a:pt x="88" y="40"/>
                  </a:moveTo>
                  <a:lnTo>
                    <a:pt x="0" y="80"/>
                  </a:lnTo>
                  <a:lnTo>
                    <a:pt x="40" y="40"/>
                  </a:lnTo>
                  <a:lnTo>
                    <a:pt x="0" y="0"/>
                  </a:lnTo>
                  <a:lnTo>
                    <a:pt x="88" y="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8" name="Freeform 475"/>
            <p:cNvSpPr>
              <a:spLocks/>
            </p:cNvSpPr>
            <p:nvPr/>
          </p:nvSpPr>
          <p:spPr bwMode="auto">
            <a:xfrm>
              <a:off x="4288" y="2032"/>
              <a:ext cx="37" cy="41"/>
            </a:xfrm>
            <a:custGeom>
              <a:avLst/>
              <a:gdLst>
                <a:gd name="T0" fmla="*/ 0 w 80"/>
                <a:gd name="T1" fmla="*/ 0 h 88"/>
                <a:gd name="T2" fmla="*/ 0 w 80"/>
                <a:gd name="T3" fmla="*/ 0 h 88"/>
                <a:gd name="T4" fmla="*/ 0 w 80"/>
                <a:gd name="T5" fmla="*/ 0 h 88"/>
                <a:gd name="T6" fmla="*/ 0 w 80"/>
                <a:gd name="T7" fmla="*/ 0 h 88"/>
                <a:gd name="T8" fmla="*/ 0 w 80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0"/>
                <a:gd name="T16" fmla="*/ 0 h 88"/>
                <a:gd name="T17" fmla="*/ 80 w 80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0" h="88">
                  <a:moveTo>
                    <a:pt x="40" y="0"/>
                  </a:moveTo>
                  <a:lnTo>
                    <a:pt x="80" y="88"/>
                  </a:lnTo>
                  <a:lnTo>
                    <a:pt x="40" y="48"/>
                  </a:lnTo>
                  <a:lnTo>
                    <a:pt x="0" y="8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9" name="Line 476"/>
            <p:cNvSpPr>
              <a:spLocks noChangeShapeType="1"/>
            </p:cNvSpPr>
            <p:nvPr/>
          </p:nvSpPr>
          <p:spPr bwMode="auto">
            <a:xfrm flipV="1">
              <a:off x="4307" y="2054"/>
              <a:ext cx="0" cy="148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0" name="Freeform 477"/>
            <p:cNvSpPr>
              <a:spLocks/>
            </p:cNvSpPr>
            <p:nvPr/>
          </p:nvSpPr>
          <p:spPr bwMode="auto">
            <a:xfrm>
              <a:off x="4561" y="1205"/>
              <a:ext cx="836" cy="846"/>
            </a:xfrm>
            <a:custGeom>
              <a:avLst/>
              <a:gdLst>
                <a:gd name="T0" fmla="*/ 0 w 1792"/>
                <a:gd name="T1" fmla="*/ 0 h 1832"/>
                <a:gd name="T2" fmla="*/ 2 w 1792"/>
                <a:gd name="T3" fmla="*/ 0 h 1832"/>
                <a:gd name="T4" fmla="*/ 2 w 1792"/>
                <a:gd name="T5" fmla="*/ 0 h 1832"/>
                <a:gd name="T6" fmla="*/ 2 w 1792"/>
                <a:gd name="T7" fmla="*/ 2 h 1832"/>
                <a:gd name="T8" fmla="*/ 2 w 1792"/>
                <a:gd name="T9" fmla="*/ 2 h 1832"/>
                <a:gd name="T10" fmla="*/ 0 w 1792"/>
                <a:gd name="T11" fmla="*/ 2 h 1832"/>
                <a:gd name="T12" fmla="*/ 0 w 1792"/>
                <a:gd name="T13" fmla="*/ 2 h 1832"/>
                <a:gd name="T14" fmla="*/ 0 w 1792"/>
                <a:gd name="T15" fmla="*/ 0 h 1832"/>
                <a:gd name="T16" fmla="*/ 0 w 1792"/>
                <a:gd name="T17" fmla="*/ 0 h 18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92"/>
                <a:gd name="T28" fmla="*/ 0 h 1832"/>
                <a:gd name="T29" fmla="*/ 1792 w 1792"/>
                <a:gd name="T30" fmla="*/ 1832 h 18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92" h="1832">
                  <a:moveTo>
                    <a:pt x="0" y="0"/>
                  </a:moveTo>
                  <a:lnTo>
                    <a:pt x="1792" y="0"/>
                  </a:lnTo>
                  <a:lnTo>
                    <a:pt x="1792" y="1832"/>
                  </a:lnTo>
                  <a:lnTo>
                    <a:pt x="0" y="183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1" name="Line 478"/>
            <p:cNvSpPr>
              <a:spLocks noChangeShapeType="1"/>
            </p:cNvSpPr>
            <p:nvPr/>
          </p:nvSpPr>
          <p:spPr bwMode="auto">
            <a:xfrm flipV="1">
              <a:off x="4729" y="2058"/>
              <a:ext cx="0" cy="181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2" name="Freeform 479"/>
            <p:cNvSpPr>
              <a:spLocks/>
            </p:cNvSpPr>
            <p:nvPr/>
          </p:nvSpPr>
          <p:spPr bwMode="auto">
            <a:xfrm>
              <a:off x="4717" y="2036"/>
              <a:ext cx="19" cy="22"/>
            </a:xfrm>
            <a:custGeom>
              <a:avLst/>
              <a:gdLst>
                <a:gd name="T0" fmla="*/ 0 w 40"/>
                <a:gd name="T1" fmla="*/ 0 h 48"/>
                <a:gd name="T2" fmla="*/ 0 w 40"/>
                <a:gd name="T3" fmla="*/ 0 h 48"/>
                <a:gd name="T4" fmla="*/ 0 w 40"/>
                <a:gd name="T5" fmla="*/ 0 h 48"/>
                <a:gd name="T6" fmla="*/ 0 w 40"/>
                <a:gd name="T7" fmla="*/ 0 h 48"/>
                <a:gd name="T8" fmla="*/ 0 w 40"/>
                <a:gd name="T9" fmla="*/ 0 h 48"/>
                <a:gd name="T10" fmla="*/ 0 w 40"/>
                <a:gd name="T11" fmla="*/ 0 h 48"/>
                <a:gd name="T12" fmla="*/ 0 w 40"/>
                <a:gd name="T13" fmla="*/ 0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48"/>
                <a:gd name="T23" fmla="*/ 40 w 40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48">
                  <a:moveTo>
                    <a:pt x="40" y="48"/>
                  </a:moveTo>
                  <a:lnTo>
                    <a:pt x="24" y="48"/>
                  </a:lnTo>
                  <a:lnTo>
                    <a:pt x="0" y="48"/>
                  </a:lnTo>
                  <a:lnTo>
                    <a:pt x="24" y="0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3" name="Freeform 480"/>
            <p:cNvSpPr>
              <a:spLocks/>
            </p:cNvSpPr>
            <p:nvPr/>
          </p:nvSpPr>
          <p:spPr bwMode="auto">
            <a:xfrm>
              <a:off x="4792" y="2036"/>
              <a:ext cx="19" cy="22"/>
            </a:xfrm>
            <a:custGeom>
              <a:avLst/>
              <a:gdLst>
                <a:gd name="T0" fmla="*/ 0 w 40"/>
                <a:gd name="T1" fmla="*/ 0 h 48"/>
                <a:gd name="T2" fmla="*/ 0 w 40"/>
                <a:gd name="T3" fmla="*/ 0 h 48"/>
                <a:gd name="T4" fmla="*/ 0 w 40"/>
                <a:gd name="T5" fmla="*/ 0 h 48"/>
                <a:gd name="T6" fmla="*/ 0 w 40"/>
                <a:gd name="T7" fmla="*/ 0 h 48"/>
                <a:gd name="T8" fmla="*/ 0 w 40"/>
                <a:gd name="T9" fmla="*/ 0 h 48"/>
                <a:gd name="T10" fmla="*/ 0 w 40"/>
                <a:gd name="T11" fmla="*/ 0 h 48"/>
                <a:gd name="T12" fmla="*/ 0 w 40"/>
                <a:gd name="T13" fmla="*/ 0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48"/>
                <a:gd name="T23" fmla="*/ 40 w 40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48">
                  <a:moveTo>
                    <a:pt x="40" y="48"/>
                  </a:moveTo>
                  <a:lnTo>
                    <a:pt x="24" y="48"/>
                  </a:lnTo>
                  <a:lnTo>
                    <a:pt x="0" y="48"/>
                  </a:lnTo>
                  <a:lnTo>
                    <a:pt x="24" y="0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4" name="Line 481"/>
            <p:cNvSpPr>
              <a:spLocks noChangeShapeType="1"/>
            </p:cNvSpPr>
            <p:nvPr/>
          </p:nvSpPr>
          <p:spPr bwMode="auto">
            <a:xfrm flipV="1">
              <a:off x="4803" y="2058"/>
              <a:ext cx="0" cy="189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5" name="Line 482"/>
            <p:cNvSpPr>
              <a:spLocks noChangeShapeType="1"/>
            </p:cNvSpPr>
            <p:nvPr/>
          </p:nvSpPr>
          <p:spPr bwMode="auto">
            <a:xfrm flipV="1">
              <a:off x="4878" y="2058"/>
              <a:ext cx="0" cy="196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6" name="Freeform 483"/>
            <p:cNvSpPr>
              <a:spLocks/>
            </p:cNvSpPr>
            <p:nvPr/>
          </p:nvSpPr>
          <p:spPr bwMode="auto">
            <a:xfrm>
              <a:off x="4867" y="2036"/>
              <a:ext cx="18" cy="22"/>
            </a:xfrm>
            <a:custGeom>
              <a:avLst/>
              <a:gdLst>
                <a:gd name="T0" fmla="*/ 0 w 40"/>
                <a:gd name="T1" fmla="*/ 0 h 48"/>
                <a:gd name="T2" fmla="*/ 0 w 40"/>
                <a:gd name="T3" fmla="*/ 0 h 48"/>
                <a:gd name="T4" fmla="*/ 0 w 40"/>
                <a:gd name="T5" fmla="*/ 0 h 48"/>
                <a:gd name="T6" fmla="*/ 0 w 40"/>
                <a:gd name="T7" fmla="*/ 0 h 48"/>
                <a:gd name="T8" fmla="*/ 0 w 40"/>
                <a:gd name="T9" fmla="*/ 0 h 48"/>
                <a:gd name="T10" fmla="*/ 0 w 40"/>
                <a:gd name="T11" fmla="*/ 0 h 48"/>
                <a:gd name="T12" fmla="*/ 0 w 40"/>
                <a:gd name="T13" fmla="*/ 0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48"/>
                <a:gd name="T23" fmla="*/ 40 w 40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48">
                  <a:moveTo>
                    <a:pt x="40" y="48"/>
                  </a:moveTo>
                  <a:lnTo>
                    <a:pt x="24" y="48"/>
                  </a:lnTo>
                  <a:lnTo>
                    <a:pt x="0" y="48"/>
                  </a:lnTo>
                  <a:lnTo>
                    <a:pt x="24" y="0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7" name="Line 484"/>
            <p:cNvSpPr>
              <a:spLocks noChangeShapeType="1"/>
            </p:cNvSpPr>
            <p:nvPr/>
          </p:nvSpPr>
          <p:spPr bwMode="auto">
            <a:xfrm flipV="1">
              <a:off x="4946" y="1873"/>
              <a:ext cx="0" cy="392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8" name="Line 485"/>
            <p:cNvSpPr>
              <a:spLocks noChangeShapeType="1"/>
            </p:cNvSpPr>
            <p:nvPr/>
          </p:nvSpPr>
          <p:spPr bwMode="auto">
            <a:xfrm flipV="1">
              <a:off x="5027" y="2058"/>
              <a:ext cx="1" cy="211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9" name="Freeform 486"/>
            <p:cNvSpPr>
              <a:spLocks/>
            </p:cNvSpPr>
            <p:nvPr/>
          </p:nvSpPr>
          <p:spPr bwMode="auto">
            <a:xfrm>
              <a:off x="5016" y="2036"/>
              <a:ext cx="19" cy="22"/>
            </a:xfrm>
            <a:custGeom>
              <a:avLst/>
              <a:gdLst>
                <a:gd name="T0" fmla="*/ 0 w 40"/>
                <a:gd name="T1" fmla="*/ 0 h 48"/>
                <a:gd name="T2" fmla="*/ 0 w 40"/>
                <a:gd name="T3" fmla="*/ 0 h 48"/>
                <a:gd name="T4" fmla="*/ 0 w 40"/>
                <a:gd name="T5" fmla="*/ 0 h 48"/>
                <a:gd name="T6" fmla="*/ 0 w 40"/>
                <a:gd name="T7" fmla="*/ 0 h 48"/>
                <a:gd name="T8" fmla="*/ 0 w 40"/>
                <a:gd name="T9" fmla="*/ 0 h 48"/>
                <a:gd name="T10" fmla="*/ 0 w 40"/>
                <a:gd name="T11" fmla="*/ 0 h 48"/>
                <a:gd name="T12" fmla="*/ 0 w 40"/>
                <a:gd name="T13" fmla="*/ 0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48"/>
                <a:gd name="T23" fmla="*/ 40 w 40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48">
                  <a:moveTo>
                    <a:pt x="40" y="48"/>
                  </a:moveTo>
                  <a:lnTo>
                    <a:pt x="24" y="48"/>
                  </a:lnTo>
                  <a:lnTo>
                    <a:pt x="0" y="48"/>
                  </a:lnTo>
                  <a:lnTo>
                    <a:pt x="24" y="0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0" name="Freeform 487"/>
            <p:cNvSpPr>
              <a:spLocks/>
            </p:cNvSpPr>
            <p:nvPr/>
          </p:nvSpPr>
          <p:spPr bwMode="auto">
            <a:xfrm>
              <a:off x="5095" y="2036"/>
              <a:ext cx="14" cy="22"/>
            </a:xfrm>
            <a:custGeom>
              <a:avLst/>
              <a:gdLst>
                <a:gd name="T0" fmla="*/ 0 w 32"/>
                <a:gd name="T1" fmla="*/ 0 h 48"/>
                <a:gd name="T2" fmla="*/ 0 w 32"/>
                <a:gd name="T3" fmla="*/ 0 h 48"/>
                <a:gd name="T4" fmla="*/ 0 w 32"/>
                <a:gd name="T5" fmla="*/ 0 h 48"/>
                <a:gd name="T6" fmla="*/ 0 w 32"/>
                <a:gd name="T7" fmla="*/ 0 h 48"/>
                <a:gd name="T8" fmla="*/ 0 w 32"/>
                <a:gd name="T9" fmla="*/ 0 h 48"/>
                <a:gd name="T10" fmla="*/ 0 w 32"/>
                <a:gd name="T11" fmla="*/ 0 h 48"/>
                <a:gd name="T12" fmla="*/ 0 w 32"/>
                <a:gd name="T13" fmla="*/ 0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"/>
                <a:gd name="T22" fmla="*/ 0 h 48"/>
                <a:gd name="T23" fmla="*/ 32 w 32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" h="48">
                  <a:moveTo>
                    <a:pt x="32" y="48"/>
                  </a:moveTo>
                  <a:lnTo>
                    <a:pt x="16" y="48"/>
                  </a:lnTo>
                  <a:lnTo>
                    <a:pt x="0" y="48"/>
                  </a:lnTo>
                  <a:lnTo>
                    <a:pt x="16" y="0"/>
                  </a:lnTo>
                  <a:lnTo>
                    <a:pt x="32" y="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1" name="Line 488"/>
            <p:cNvSpPr>
              <a:spLocks noChangeShapeType="1"/>
            </p:cNvSpPr>
            <p:nvPr/>
          </p:nvSpPr>
          <p:spPr bwMode="auto">
            <a:xfrm flipV="1">
              <a:off x="5102" y="2058"/>
              <a:ext cx="1" cy="218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2" name="Line 489"/>
            <p:cNvSpPr>
              <a:spLocks noChangeShapeType="1"/>
            </p:cNvSpPr>
            <p:nvPr/>
          </p:nvSpPr>
          <p:spPr bwMode="auto">
            <a:xfrm flipV="1">
              <a:off x="5177" y="2058"/>
              <a:ext cx="0" cy="225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3" name="Freeform 490"/>
            <p:cNvSpPr>
              <a:spLocks/>
            </p:cNvSpPr>
            <p:nvPr/>
          </p:nvSpPr>
          <p:spPr bwMode="auto">
            <a:xfrm>
              <a:off x="5166" y="2036"/>
              <a:ext cx="18" cy="22"/>
            </a:xfrm>
            <a:custGeom>
              <a:avLst/>
              <a:gdLst>
                <a:gd name="T0" fmla="*/ 0 w 40"/>
                <a:gd name="T1" fmla="*/ 0 h 48"/>
                <a:gd name="T2" fmla="*/ 0 w 40"/>
                <a:gd name="T3" fmla="*/ 0 h 48"/>
                <a:gd name="T4" fmla="*/ 0 w 40"/>
                <a:gd name="T5" fmla="*/ 0 h 48"/>
                <a:gd name="T6" fmla="*/ 0 w 40"/>
                <a:gd name="T7" fmla="*/ 0 h 48"/>
                <a:gd name="T8" fmla="*/ 0 w 40"/>
                <a:gd name="T9" fmla="*/ 0 h 48"/>
                <a:gd name="T10" fmla="*/ 0 w 40"/>
                <a:gd name="T11" fmla="*/ 0 h 48"/>
                <a:gd name="T12" fmla="*/ 0 w 40"/>
                <a:gd name="T13" fmla="*/ 0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48"/>
                <a:gd name="T23" fmla="*/ 40 w 40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48">
                  <a:moveTo>
                    <a:pt x="40" y="48"/>
                  </a:moveTo>
                  <a:lnTo>
                    <a:pt x="24" y="48"/>
                  </a:lnTo>
                  <a:lnTo>
                    <a:pt x="0" y="48"/>
                  </a:lnTo>
                  <a:lnTo>
                    <a:pt x="24" y="0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4" name="Freeform 491"/>
            <p:cNvSpPr>
              <a:spLocks/>
            </p:cNvSpPr>
            <p:nvPr/>
          </p:nvSpPr>
          <p:spPr bwMode="auto">
            <a:xfrm>
              <a:off x="5240" y="2036"/>
              <a:ext cx="19" cy="22"/>
            </a:xfrm>
            <a:custGeom>
              <a:avLst/>
              <a:gdLst>
                <a:gd name="T0" fmla="*/ 0 w 40"/>
                <a:gd name="T1" fmla="*/ 0 h 48"/>
                <a:gd name="T2" fmla="*/ 0 w 40"/>
                <a:gd name="T3" fmla="*/ 0 h 48"/>
                <a:gd name="T4" fmla="*/ 0 w 40"/>
                <a:gd name="T5" fmla="*/ 0 h 48"/>
                <a:gd name="T6" fmla="*/ 0 w 40"/>
                <a:gd name="T7" fmla="*/ 0 h 48"/>
                <a:gd name="T8" fmla="*/ 0 w 40"/>
                <a:gd name="T9" fmla="*/ 0 h 48"/>
                <a:gd name="T10" fmla="*/ 0 w 40"/>
                <a:gd name="T11" fmla="*/ 0 h 48"/>
                <a:gd name="T12" fmla="*/ 0 w 40"/>
                <a:gd name="T13" fmla="*/ 0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48"/>
                <a:gd name="T23" fmla="*/ 40 w 40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48">
                  <a:moveTo>
                    <a:pt x="40" y="48"/>
                  </a:moveTo>
                  <a:lnTo>
                    <a:pt x="24" y="48"/>
                  </a:lnTo>
                  <a:lnTo>
                    <a:pt x="0" y="48"/>
                  </a:lnTo>
                  <a:lnTo>
                    <a:pt x="24" y="0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5" name="Line 492"/>
            <p:cNvSpPr>
              <a:spLocks noChangeShapeType="1"/>
            </p:cNvSpPr>
            <p:nvPr/>
          </p:nvSpPr>
          <p:spPr bwMode="auto">
            <a:xfrm flipV="1">
              <a:off x="5251" y="2058"/>
              <a:ext cx="1" cy="233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6" name="Line 493"/>
            <p:cNvSpPr>
              <a:spLocks noChangeShapeType="1"/>
            </p:cNvSpPr>
            <p:nvPr/>
          </p:nvSpPr>
          <p:spPr bwMode="auto">
            <a:xfrm flipV="1">
              <a:off x="5326" y="2058"/>
              <a:ext cx="0" cy="241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7" name="Freeform 494"/>
            <p:cNvSpPr>
              <a:spLocks/>
            </p:cNvSpPr>
            <p:nvPr/>
          </p:nvSpPr>
          <p:spPr bwMode="auto">
            <a:xfrm>
              <a:off x="5315" y="2036"/>
              <a:ext cx="19" cy="22"/>
            </a:xfrm>
            <a:custGeom>
              <a:avLst/>
              <a:gdLst>
                <a:gd name="T0" fmla="*/ 0 w 40"/>
                <a:gd name="T1" fmla="*/ 0 h 48"/>
                <a:gd name="T2" fmla="*/ 0 w 40"/>
                <a:gd name="T3" fmla="*/ 0 h 48"/>
                <a:gd name="T4" fmla="*/ 0 w 40"/>
                <a:gd name="T5" fmla="*/ 0 h 48"/>
                <a:gd name="T6" fmla="*/ 0 w 40"/>
                <a:gd name="T7" fmla="*/ 0 h 48"/>
                <a:gd name="T8" fmla="*/ 0 w 40"/>
                <a:gd name="T9" fmla="*/ 0 h 48"/>
                <a:gd name="T10" fmla="*/ 0 w 40"/>
                <a:gd name="T11" fmla="*/ 0 h 48"/>
                <a:gd name="T12" fmla="*/ 0 w 40"/>
                <a:gd name="T13" fmla="*/ 0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48"/>
                <a:gd name="T23" fmla="*/ 40 w 40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48">
                  <a:moveTo>
                    <a:pt x="40" y="48"/>
                  </a:moveTo>
                  <a:lnTo>
                    <a:pt x="24" y="48"/>
                  </a:lnTo>
                  <a:lnTo>
                    <a:pt x="0" y="48"/>
                  </a:lnTo>
                  <a:lnTo>
                    <a:pt x="24" y="0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8" name="Freeform 495"/>
            <p:cNvSpPr>
              <a:spLocks/>
            </p:cNvSpPr>
            <p:nvPr/>
          </p:nvSpPr>
          <p:spPr bwMode="auto">
            <a:xfrm>
              <a:off x="4549" y="1308"/>
              <a:ext cx="23" cy="19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40"/>
                <a:gd name="T23" fmla="*/ 48 w 48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40">
                  <a:moveTo>
                    <a:pt x="8" y="40"/>
                  </a:moveTo>
                  <a:lnTo>
                    <a:pt x="0" y="24"/>
                  </a:lnTo>
                  <a:lnTo>
                    <a:pt x="8" y="0"/>
                  </a:lnTo>
                  <a:lnTo>
                    <a:pt x="48" y="24"/>
                  </a:lnTo>
                  <a:lnTo>
                    <a:pt x="8" y="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9" name="Line 496"/>
            <p:cNvSpPr>
              <a:spLocks noChangeShapeType="1"/>
            </p:cNvSpPr>
            <p:nvPr/>
          </p:nvSpPr>
          <p:spPr bwMode="auto">
            <a:xfrm>
              <a:off x="4385" y="1320"/>
              <a:ext cx="168" cy="0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0" name="Line 497"/>
            <p:cNvSpPr>
              <a:spLocks noChangeShapeType="1"/>
            </p:cNvSpPr>
            <p:nvPr/>
          </p:nvSpPr>
          <p:spPr bwMode="auto">
            <a:xfrm>
              <a:off x="4385" y="1394"/>
              <a:ext cx="168" cy="0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1" name="Freeform 498"/>
            <p:cNvSpPr>
              <a:spLocks/>
            </p:cNvSpPr>
            <p:nvPr/>
          </p:nvSpPr>
          <p:spPr bwMode="auto">
            <a:xfrm>
              <a:off x="4549" y="1382"/>
              <a:ext cx="23" cy="19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40"/>
                <a:gd name="T23" fmla="*/ 48 w 48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40">
                  <a:moveTo>
                    <a:pt x="8" y="40"/>
                  </a:moveTo>
                  <a:lnTo>
                    <a:pt x="0" y="24"/>
                  </a:lnTo>
                  <a:lnTo>
                    <a:pt x="8" y="0"/>
                  </a:lnTo>
                  <a:lnTo>
                    <a:pt x="48" y="24"/>
                  </a:lnTo>
                  <a:lnTo>
                    <a:pt x="8" y="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2" name="Freeform 499"/>
            <p:cNvSpPr>
              <a:spLocks/>
            </p:cNvSpPr>
            <p:nvPr/>
          </p:nvSpPr>
          <p:spPr bwMode="auto">
            <a:xfrm>
              <a:off x="4549" y="1456"/>
              <a:ext cx="23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40"/>
                <a:gd name="T23" fmla="*/ 48 w 48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40">
                  <a:moveTo>
                    <a:pt x="8" y="40"/>
                  </a:moveTo>
                  <a:lnTo>
                    <a:pt x="0" y="24"/>
                  </a:lnTo>
                  <a:lnTo>
                    <a:pt x="8" y="0"/>
                  </a:lnTo>
                  <a:lnTo>
                    <a:pt x="48" y="24"/>
                  </a:lnTo>
                  <a:lnTo>
                    <a:pt x="8" y="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3" name="Line 500"/>
            <p:cNvSpPr>
              <a:spLocks noChangeShapeType="1"/>
            </p:cNvSpPr>
            <p:nvPr/>
          </p:nvSpPr>
          <p:spPr bwMode="auto">
            <a:xfrm>
              <a:off x="4385" y="1467"/>
              <a:ext cx="168" cy="1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4" name="Line 501"/>
            <p:cNvSpPr>
              <a:spLocks noChangeShapeType="1"/>
            </p:cNvSpPr>
            <p:nvPr/>
          </p:nvSpPr>
          <p:spPr bwMode="auto">
            <a:xfrm>
              <a:off x="4385" y="1541"/>
              <a:ext cx="168" cy="1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5" name="Freeform 502"/>
            <p:cNvSpPr>
              <a:spLocks/>
            </p:cNvSpPr>
            <p:nvPr/>
          </p:nvSpPr>
          <p:spPr bwMode="auto">
            <a:xfrm>
              <a:off x="4549" y="1530"/>
              <a:ext cx="23" cy="19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40"/>
                <a:gd name="T23" fmla="*/ 48 w 48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40">
                  <a:moveTo>
                    <a:pt x="8" y="40"/>
                  </a:moveTo>
                  <a:lnTo>
                    <a:pt x="0" y="24"/>
                  </a:lnTo>
                  <a:lnTo>
                    <a:pt x="8" y="0"/>
                  </a:lnTo>
                  <a:lnTo>
                    <a:pt x="48" y="24"/>
                  </a:lnTo>
                  <a:lnTo>
                    <a:pt x="8" y="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6" name="Freeform 503"/>
            <p:cNvSpPr>
              <a:spLocks/>
            </p:cNvSpPr>
            <p:nvPr/>
          </p:nvSpPr>
          <p:spPr bwMode="auto">
            <a:xfrm>
              <a:off x="4549" y="1604"/>
              <a:ext cx="23" cy="19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40"/>
                <a:gd name="T23" fmla="*/ 48 w 48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40">
                  <a:moveTo>
                    <a:pt x="8" y="40"/>
                  </a:moveTo>
                  <a:lnTo>
                    <a:pt x="0" y="24"/>
                  </a:lnTo>
                  <a:lnTo>
                    <a:pt x="8" y="0"/>
                  </a:lnTo>
                  <a:lnTo>
                    <a:pt x="48" y="24"/>
                  </a:lnTo>
                  <a:lnTo>
                    <a:pt x="8" y="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7" name="Line 504"/>
            <p:cNvSpPr>
              <a:spLocks noChangeShapeType="1"/>
            </p:cNvSpPr>
            <p:nvPr/>
          </p:nvSpPr>
          <p:spPr bwMode="auto">
            <a:xfrm>
              <a:off x="4385" y="1615"/>
              <a:ext cx="168" cy="1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8" name="Line 505"/>
            <p:cNvSpPr>
              <a:spLocks noChangeShapeType="1"/>
            </p:cNvSpPr>
            <p:nvPr/>
          </p:nvSpPr>
          <p:spPr bwMode="auto">
            <a:xfrm>
              <a:off x="4387" y="1679"/>
              <a:ext cx="338" cy="1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9" name="Freeform 506"/>
            <p:cNvSpPr>
              <a:spLocks/>
            </p:cNvSpPr>
            <p:nvPr/>
          </p:nvSpPr>
          <p:spPr bwMode="auto">
            <a:xfrm>
              <a:off x="4549" y="1752"/>
              <a:ext cx="23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40"/>
                <a:gd name="T23" fmla="*/ 48 w 48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40">
                  <a:moveTo>
                    <a:pt x="8" y="40"/>
                  </a:moveTo>
                  <a:lnTo>
                    <a:pt x="0" y="24"/>
                  </a:lnTo>
                  <a:lnTo>
                    <a:pt x="8" y="0"/>
                  </a:lnTo>
                  <a:lnTo>
                    <a:pt x="48" y="24"/>
                  </a:lnTo>
                  <a:lnTo>
                    <a:pt x="8" y="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0" name="Line 507"/>
            <p:cNvSpPr>
              <a:spLocks noChangeShapeType="1"/>
            </p:cNvSpPr>
            <p:nvPr/>
          </p:nvSpPr>
          <p:spPr bwMode="auto">
            <a:xfrm>
              <a:off x="4389" y="1763"/>
              <a:ext cx="164" cy="0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1" name="Line 508"/>
            <p:cNvSpPr>
              <a:spLocks noChangeShapeType="1"/>
            </p:cNvSpPr>
            <p:nvPr/>
          </p:nvSpPr>
          <p:spPr bwMode="auto">
            <a:xfrm>
              <a:off x="4385" y="1837"/>
              <a:ext cx="168" cy="0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2" name="Freeform 509"/>
            <p:cNvSpPr>
              <a:spLocks/>
            </p:cNvSpPr>
            <p:nvPr/>
          </p:nvSpPr>
          <p:spPr bwMode="auto">
            <a:xfrm>
              <a:off x="4549" y="1826"/>
              <a:ext cx="23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40"/>
                <a:gd name="T23" fmla="*/ 48 w 48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40">
                  <a:moveTo>
                    <a:pt x="8" y="40"/>
                  </a:moveTo>
                  <a:lnTo>
                    <a:pt x="0" y="24"/>
                  </a:lnTo>
                  <a:lnTo>
                    <a:pt x="8" y="0"/>
                  </a:lnTo>
                  <a:lnTo>
                    <a:pt x="48" y="24"/>
                  </a:lnTo>
                  <a:lnTo>
                    <a:pt x="8" y="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3" name="Freeform 510"/>
            <p:cNvSpPr>
              <a:spLocks/>
            </p:cNvSpPr>
            <p:nvPr/>
          </p:nvSpPr>
          <p:spPr bwMode="auto">
            <a:xfrm>
              <a:off x="4549" y="1899"/>
              <a:ext cx="23" cy="19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40"/>
                <a:gd name="T23" fmla="*/ 48 w 48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40">
                  <a:moveTo>
                    <a:pt x="8" y="40"/>
                  </a:moveTo>
                  <a:lnTo>
                    <a:pt x="0" y="24"/>
                  </a:lnTo>
                  <a:lnTo>
                    <a:pt x="8" y="0"/>
                  </a:lnTo>
                  <a:lnTo>
                    <a:pt x="48" y="24"/>
                  </a:lnTo>
                  <a:lnTo>
                    <a:pt x="8" y="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4" name="Line 511"/>
            <p:cNvSpPr>
              <a:spLocks noChangeShapeType="1"/>
            </p:cNvSpPr>
            <p:nvPr/>
          </p:nvSpPr>
          <p:spPr bwMode="auto">
            <a:xfrm>
              <a:off x="4389" y="1910"/>
              <a:ext cx="164" cy="1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5" name="Freeform 512"/>
            <p:cNvSpPr>
              <a:spLocks/>
            </p:cNvSpPr>
            <p:nvPr/>
          </p:nvSpPr>
          <p:spPr bwMode="auto">
            <a:xfrm>
              <a:off x="5076" y="2110"/>
              <a:ext cx="49" cy="144"/>
            </a:xfrm>
            <a:custGeom>
              <a:avLst/>
              <a:gdLst>
                <a:gd name="T0" fmla="*/ 0 w 104"/>
                <a:gd name="T1" fmla="*/ 0 h 312"/>
                <a:gd name="T2" fmla="*/ 0 w 104"/>
                <a:gd name="T3" fmla="*/ 0 h 312"/>
                <a:gd name="T4" fmla="*/ 0 w 104"/>
                <a:gd name="T5" fmla="*/ 0 h 312"/>
                <a:gd name="T6" fmla="*/ 0 w 104"/>
                <a:gd name="T7" fmla="*/ 0 h 312"/>
                <a:gd name="T8" fmla="*/ 0 w 104"/>
                <a:gd name="T9" fmla="*/ 0 h 312"/>
                <a:gd name="T10" fmla="*/ 0 w 104"/>
                <a:gd name="T11" fmla="*/ 0 h 312"/>
                <a:gd name="T12" fmla="*/ 0 w 104"/>
                <a:gd name="T13" fmla="*/ 0 h 312"/>
                <a:gd name="T14" fmla="*/ 0 w 104"/>
                <a:gd name="T15" fmla="*/ 0 h 312"/>
                <a:gd name="T16" fmla="*/ 0 w 104"/>
                <a:gd name="T17" fmla="*/ 0 h 312"/>
                <a:gd name="T18" fmla="*/ 0 w 104"/>
                <a:gd name="T19" fmla="*/ 0 h 312"/>
                <a:gd name="T20" fmla="*/ 0 w 104"/>
                <a:gd name="T21" fmla="*/ 0 h 312"/>
                <a:gd name="T22" fmla="*/ 0 w 104"/>
                <a:gd name="T23" fmla="*/ 0 h 312"/>
                <a:gd name="T24" fmla="*/ 0 w 104"/>
                <a:gd name="T25" fmla="*/ 0 h 312"/>
                <a:gd name="T26" fmla="*/ 0 w 104"/>
                <a:gd name="T27" fmla="*/ 0 h 312"/>
                <a:gd name="T28" fmla="*/ 0 w 104"/>
                <a:gd name="T29" fmla="*/ 0 h 312"/>
                <a:gd name="T30" fmla="*/ 0 w 104"/>
                <a:gd name="T31" fmla="*/ 0 h 312"/>
                <a:gd name="T32" fmla="*/ 0 w 104"/>
                <a:gd name="T33" fmla="*/ 0 h 312"/>
                <a:gd name="T34" fmla="*/ 0 w 104"/>
                <a:gd name="T35" fmla="*/ 0 h 312"/>
                <a:gd name="T36" fmla="*/ 0 w 104"/>
                <a:gd name="T37" fmla="*/ 0 h 312"/>
                <a:gd name="T38" fmla="*/ 0 w 104"/>
                <a:gd name="T39" fmla="*/ 0 h 312"/>
                <a:gd name="T40" fmla="*/ 0 w 104"/>
                <a:gd name="T41" fmla="*/ 0 h 312"/>
                <a:gd name="T42" fmla="*/ 0 w 104"/>
                <a:gd name="T43" fmla="*/ 0 h 312"/>
                <a:gd name="T44" fmla="*/ 0 w 104"/>
                <a:gd name="T45" fmla="*/ 0 h 312"/>
                <a:gd name="T46" fmla="*/ 0 w 104"/>
                <a:gd name="T47" fmla="*/ 0 h 312"/>
                <a:gd name="T48" fmla="*/ 0 w 104"/>
                <a:gd name="T49" fmla="*/ 0 h 312"/>
                <a:gd name="T50" fmla="*/ 0 w 104"/>
                <a:gd name="T51" fmla="*/ 0 h 312"/>
                <a:gd name="T52" fmla="*/ 0 w 104"/>
                <a:gd name="T53" fmla="*/ 0 h 312"/>
                <a:gd name="T54" fmla="*/ 0 w 104"/>
                <a:gd name="T55" fmla="*/ 0 h 312"/>
                <a:gd name="T56" fmla="*/ 0 w 104"/>
                <a:gd name="T57" fmla="*/ 0 h 312"/>
                <a:gd name="T58" fmla="*/ 0 w 104"/>
                <a:gd name="T59" fmla="*/ 0 h 312"/>
                <a:gd name="T60" fmla="*/ 0 w 104"/>
                <a:gd name="T61" fmla="*/ 0 h 312"/>
                <a:gd name="T62" fmla="*/ 0 w 104"/>
                <a:gd name="T63" fmla="*/ 0 h 312"/>
                <a:gd name="T64" fmla="*/ 0 w 104"/>
                <a:gd name="T65" fmla="*/ 0 h 312"/>
                <a:gd name="T66" fmla="*/ 0 w 104"/>
                <a:gd name="T67" fmla="*/ 0 h 312"/>
                <a:gd name="T68" fmla="*/ 0 w 104"/>
                <a:gd name="T69" fmla="*/ 0 h 312"/>
                <a:gd name="T70" fmla="*/ 0 w 104"/>
                <a:gd name="T71" fmla="*/ 0 h 312"/>
                <a:gd name="T72" fmla="*/ 0 w 104"/>
                <a:gd name="T73" fmla="*/ 0 h 312"/>
                <a:gd name="T74" fmla="*/ 0 w 104"/>
                <a:gd name="T75" fmla="*/ 0 h 312"/>
                <a:gd name="T76" fmla="*/ 0 w 104"/>
                <a:gd name="T77" fmla="*/ 0 h 312"/>
                <a:gd name="T78" fmla="*/ 0 w 104"/>
                <a:gd name="T79" fmla="*/ 0 h 312"/>
                <a:gd name="T80" fmla="*/ 0 w 104"/>
                <a:gd name="T81" fmla="*/ 0 h 312"/>
                <a:gd name="T82" fmla="*/ 0 w 104"/>
                <a:gd name="T83" fmla="*/ 0 h 312"/>
                <a:gd name="T84" fmla="*/ 0 w 104"/>
                <a:gd name="T85" fmla="*/ 0 h 3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4"/>
                <a:gd name="T130" fmla="*/ 0 h 312"/>
                <a:gd name="T131" fmla="*/ 104 w 104"/>
                <a:gd name="T132" fmla="*/ 312 h 3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4" h="312">
                  <a:moveTo>
                    <a:pt x="56" y="0"/>
                  </a:moveTo>
                  <a:lnTo>
                    <a:pt x="72" y="32"/>
                  </a:lnTo>
                  <a:lnTo>
                    <a:pt x="80" y="48"/>
                  </a:lnTo>
                  <a:lnTo>
                    <a:pt x="64" y="64"/>
                  </a:lnTo>
                  <a:lnTo>
                    <a:pt x="48" y="72"/>
                  </a:lnTo>
                  <a:lnTo>
                    <a:pt x="24" y="80"/>
                  </a:lnTo>
                  <a:lnTo>
                    <a:pt x="8" y="96"/>
                  </a:lnTo>
                  <a:lnTo>
                    <a:pt x="0" y="120"/>
                  </a:lnTo>
                  <a:lnTo>
                    <a:pt x="8" y="128"/>
                  </a:lnTo>
                  <a:lnTo>
                    <a:pt x="24" y="136"/>
                  </a:lnTo>
                  <a:lnTo>
                    <a:pt x="40" y="136"/>
                  </a:lnTo>
                  <a:lnTo>
                    <a:pt x="56" y="152"/>
                  </a:lnTo>
                  <a:lnTo>
                    <a:pt x="80" y="160"/>
                  </a:lnTo>
                  <a:lnTo>
                    <a:pt x="88" y="168"/>
                  </a:lnTo>
                  <a:lnTo>
                    <a:pt x="88" y="176"/>
                  </a:lnTo>
                  <a:lnTo>
                    <a:pt x="80" y="184"/>
                  </a:lnTo>
                  <a:lnTo>
                    <a:pt x="56" y="200"/>
                  </a:lnTo>
                  <a:lnTo>
                    <a:pt x="32" y="208"/>
                  </a:lnTo>
                  <a:lnTo>
                    <a:pt x="24" y="216"/>
                  </a:lnTo>
                  <a:lnTo>
                    <a:pt x="16" y="232"/>
                  </a:lnTo>
                  <a:lnTo>
                    <a:pt x="24" y="240"/>
                  </a:lnTo>
                  <a:lnTo>
                    <a:pt x="32" y="248"/>
                  </a:lnTo>
                  <a:lnTo>
                    <a:pt x="56" y="256"/>
                  </a:lnTo>
                  <a:lnTo>
                    <a:pt x="72" y="264"/>
                  </a:lnTo>
                  <a:lnTo>
                    <a:pt x="96" y="264"/>
                  </a:lnTo>
                  <a:lnTo>
                    <a:pt x="104" y="272"/>
                  </a:lnTo>
                  <a:lnTo>
                    <a:pt x="104" y="288"/>
                  </a:lnTo>
                  <a:lnTo>
                    <a:pt x="96" y="296"/>
                  </a:lnTo>
                  <a:lnTo>
                    <a:pt x="88" y="296"/>
                  </a:lnTo>
                  <a:lnTo>
                    <a:pt x="72" y="304"/>
                  </a:lnTo>
                  <a:lnTo>
                    <a:pt x="56" y="312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6" name="Freeform 513"/>
            <p:cNvSpPr>
              <a:spLocks/>
            </p:cNvSpPr>
            <p:nvPr/>
          </p:nvSpPr>
          <p:spPr bwMode="auto">
            <a:xfrm>
              <a:off x="4389" y="1519"/>
              <a:ext cx="142" cy="48"/>
            </a:xfrm>
            <a:custGeom>
              <a:avLst/>
              <a:gdLst>
                <a:gd name="T0" fmla="*/ 0 w 304"/>
                <a:gd name="T1" fmla="*/ 0 h 104"/>
                <a:gd name="T2" fmla="*/ 0 w 304"/>
                <a:gd name="T3" fmla="*/ 0 h 104"/>
                <a:gd name="T4" fmla="*/ 0 w 304"/>
                <a:gd name="T5" fmla="*/ 0 h 104"/>
                <a:gd name="T6" fmla="*/ 0 w 304"/>
                <a:gd name="T7" fmla="*/ 0 h 104"/>
                <a:gd name="T8" fmla="*/ 0 w 304"/>
                <a:gd name="T9" fmla="*/ 0 h 104"/>
                <a:gd name="T10" fmla="*/ 0 w 304"/>
                <a:gd name="T11" fmla="*/ 0 h 104"/>
                <a:gd name="T12" fmla="*/ 0 w 304"/>
                <a:gd name="T13" fmla="*/ 0 h 104"/>
                <a:gd name="T14" fmla="*/ 0 w 304"/>
                <a:gd name="T15" fmla="*/ 0 h 104"/>
                <a:gd name="T16" fmla="*/ 0 w 304"/>
                <a:gd name="T17" fmla="*/ 0 h 104"/>
                <a:gd name="T18" fmla="*/ 0 w 304"/>
                <a:gd name="T19" fmla="*/ 0 h 104"/>
                <a:gd name="T20" fmla="*/ 0 w 304"/>
                <a:gd name="T21" fmla="*/ 0 h 104"/>
                <a:gd name="T22" fmla="*/ 0 w 304"/>
                <a:gd name="T23" fmla="*/ 0 h 104"/>
                <a:gd name="T24" fmla="*/ 0 w 304"/>
                <a:gd name="T25" fmla="*/ 0 h 104"/>
                <a:gd name="T26" fmla="*/ 0 w 304"/>
                <a:gd name="T27" fmla="*/ 0 h 104"/>
                <a:gd name="T28" fmla="*/ 0 w 304"/>
                <a:gd name="T29" fmla="*/ 0 h 104"/>
                <a:gd name="T30" fmla="*/ 0 w 304"/>
                <a:gd name="T31" fmla="*/ 0 h 104"/>
                <a:gd name="T32" fmla="*/ 0 w 304"/>
                <a:gd name="T33" fmla="*/ 0 h 104"/>
                <a:gd name="T34" fmla="*/ 0 w 304"/>
                <a:gd name="T35" fmla="*/ 0 h 104"/>
                <a:gd name="T36" fmla="*/ 0 w 304"/>
                <a:gd name="T37" fmla="*/ 0 h 104"/>
                <a:gd name="T38" fmla="*/ 0 w 304"/>
                <a:gd name="T39" fmla="*/ 0 h 104"/>
                <a:gd name="T40" fmla="*/ 0 w 304"/>
                <a:gd name="T41" fmla="*/ 0 h 104"/>
                <a:gd name="T42" fmla="*/ 0 w 304"/>
                <a:gd name="T43" fmla="*/ 0 h 104"/>
                <a:gd name="T44" fmla="*/ 0 w 304"/>
                <a:gd name="T45" fmla="*/ 0 h 104"/>
                <a:gd name="T46" fmla="*/ 0 w 304"/>
                <a:gd name="T47" fmla="*/ 0 h 104"/>
                <a:gd name="T48" fmla="*/ 0 w 304"/>
                <a:gd name="T49" fmla="*/ 0 h 104"/>
                <a:gd name="T50" fmla="*/ 0 w 304"/>
                <a:gd name="T51" fmla="*/ 0 h 104"/>
                <a:gd name="T52" fmla="*/ 0 w 304"/>
                <a:gd name="T53" fmla="*/ 0 h 104"/>
                <a:gd name="T54" fmla="*/ 0 w 304"/>
                <a:gd name="T55" fmla="*/ 0 h 104"/>
                <a:gd name="T56" fmla="*/ 0 w 304"/>
                <a:gd name="T57" fmla="*/ 0 h 104"/>
                <a:gd name="T58" fmla="*/ 0 w 304"/>
                <a:gd name="T59" fmla="*/ 0 h 104"/>
                <a:gd name="T60" fmla="*/ 0 w 304"/>
                <a:gd name="T61" fmla="*/ 0 h 104"/>
                <a:gd name="T62" fmla="*/ 0 w 304"/>
                <a:gd name="T63" fmla="*/ 0 h 104"/>
                <a:gd name="T64" fmla="*/ 0 w 304"/>
                <a:gd name="T65" fmla="*/ 0 h 104"/>
                <a:gd name="T66" fmla="*/ 0 w 304"/>
                <a:gd name="T67" fmla="*/ 0 h 104"/>
                <a:gd name="T68" fmla="*/ 0 w 304"/>
                <a:gd name="T69" fmla="*/ 0 h 104"/>
                <a:gd name="T70" fmla="*/ 0 w 304"/>
                <a:gd name="T71" fmla="*/ 0 h 104"/>
                <a:gd name="T72" fmla="*/ 0 w 304"/>
                <a:gd name="T73" fmla="*/ 0 h 104"/>
                <a:gd name="T74" fmla="*/ 0 w 304"/>
                <a:gd name="T75" fmla="*/ 0 h 104"/>
                <a:gd name="T76" fmla="*/ 0 w 304"/>
                <a:gd name="T77" fmla="*/ 0 h 104"/>
                <a:gd name="T78" fmla="*/ 0 w 304"/>
                <a:gd name="T79" fmla="*/ 0 h 104"/>
                <a:gd name="T80" fmla="*/ 0 w 304"/>
                <a:gd name="T81" fmla="*/ 0 h 104"/>
                <a:gd name="T82" fmla="*/ 0 w 304"/>
                <a:gd name="T83" fmla="*/ 0 h 104"/>
                <a:gd name="T84" fmla="*/ 0 w 304"/>
                <a:gd name="T85" fmla="*/ 0 h 10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04"/>
                <a:gd name="T130" fmla="*/ 0 h 104"/>
                <a:gd name="T131" fmla="*/ 304 w 304"/>
                <a:gd name="T132" fmla="*/ 104 h 10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04" h="104">
                  <a:moveTo>
                    <a:pt x="304" y="56"/>
                  </a:moveTo>
                  <a:lnTo>
                    <a:pt x="280" y="72"/>
                  </a:lnTo>
                  <a:lnTo>
                    <a:pt x="264" y="80"/>
                  </a:lnTo>
                  <a:lnTo>
                    <a:pt x="248" y="72"/>
                  </a:lnTo>
                  <a:lnTo>
                    <a:pt x="240" y="48"/>
                  </a:lnTo>
                  <a:lnTo>
                    <a:pt x="232" y="24"/>
                  </a:lnTo>
                  <a:lnTo>
                    <a:pt x="208" y="8"/>
                  </a:lnTo>
                  <a:lnTo>
                    <a:pt x="192" y="0"/>
                  </a:lnTo>
                  <a:lnTo>
                    <a:pt x="184" y="8"/>
                  </a:lnTo>
                  <a:lnTo>
                    <a:pt x="176" y="24"/>
                  </a:lnTo>
                  <a:lnTo>
                    <a:pt x="168" y="40"/>
                  </a:lnTo>
                  <a:lnTo>
                    <a:pt x="160" y="56"/>
                  </a:lnTo>
                  <a:lnTo>
                    <a:pt x="152" y="80"/>
                  </a:lnTo>
                  <a:lnTo>
                    <a:pt x="144" y="88"/>
                  </a:lnTo>
                  <a:lnTo>
                    <a:pt x="136" y="88"/>
                  </a:lnTo>
                  <a:lnTo>
                    <a:pt x="120" y="80"/>
                  </a:lnTo>
                  <a:lnTo>
                    <a:pt x="112" y="56"/>
                  </a:lnTo>
                  <a:lnTo>
                    <a:pt x="104" y="32"/>
                  </a:lnTo>
                  <a:lnTo>
                    <a:pt x="96" y="24"/>
                  </a:lnTo>
                  <a:lnTo>
                    <a:pt x="80" y="24"/>
                  </a:lnTo>
                  <a:lnTo>
                    <a:pt x="72" y="24"/>
                  </a:lnTo>
                  <a:lnTo>
                    <a:pt x="64" y="40"/>
                  </a:lnTo>
                  <a:lnTo>
                    <a:pt x="56" y="56"/>
                  </a:lnTo>
                  <a:lnTo>
                    <a:pt x="48" y="80"/>
                  </a:lnTo>
                  <a:lnTo>
                    <a:pt x="48" y="96"/>
                  </a:lnTo>
                  <a:lnTo>
                    <a:pt x="40" y="104"/>
                  </a:lnTo>
                  <a:lnTo>
                    <a:pt x="24" y="104"/>
                  </a:lnTo>
                  <a:lnTo>
                    <a:pt x="16" y="96"/>
                  </a:lnTo>
                  <a:lnTo>
                    <a:pt x="8" y="88"/>
                  </a:lnTo>
                  <a:lnTo>
                    <a:pt x="8" y="72"/>
                  </a:lnTo>
                  <a:lnTo>
                    <a:pt x="0" y="56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7" name="Freeform 514"/>
            <p:cNvSpPr>
              <a:spLocks/>
            </p:cNvSpPr>
            <p:nvPr/>
          </p:nvSpPr>
          <p:spPr bwMode="auto">
            <a:xfrm>
              <a:off x="4841" y="1958"/>
              <a:ext cx="392" cy="74"/>
            </a:xfrm>
            <a:custGeom>
              <a:avLst/>
              <a:gdLst>
                <a:gd name="T0" fmla="*/ 0 w 840"/>
                <a:gd name="T1" fmla="*/ 0 h 160"/>
                <a:gd name="T2" fmla="*/ 0 w 840"/>
                <a:gd name="T3" fmla="*/ 0 h 160"/>
                <a:gd name="T4" fmla="*/ 0 w 840"/>
                <a:gd name="T5" fmla="*/ 0 h 160"/>
                <a:gd name="T6" fmla="*/ 0 w 840"/>
                <a:gd name="T7" fmla="*/ 0 h 160"/>
                <a:gd name="T8" fmla="*/ 0 w 840"/>
                <a:gd name="T9" fmla="*/ 0 h 160"/>
                <a:gd name="T10" fmla="*/ 0 w 840"/>
                <a:gd name="T11" fmla="*/ 0 h 160"/>
                <a:gd name="T12" fmla="*/ 0 w 840"/>
                <a:gd name="T13" fmla="*/ 0 h 160"/>
                <a:gd name="T14" fmla="*/ 0 w 840"/>
                <a:gd name="T15" fmla="*/ 0 h 160"/>
                <a:gd name="T16" fmla="*/ 0 w 840"/>
                <a:gd name="T17" fmla="*/ 0 h 160"/>
                <a:gd name="T18" fmla="*/ 0 w 840"/>
                <a:gd name="T19" fmla="*/ 0 h 160"/>
                <a:gd name="T20" fmla="*/ 0 w 840"/>
                <a:gd name="T21" fmla="*/ 0 h 160"/>
                <a:gd name="T22" fmla="*/ 0 w 840"/>
                <a:gd name="T23" fmla="*/ 0 h 160"/>
                <a:gd name="T24" fmla="*/ 0 w 840"/>
                <a:gd name="T25" fmla="*/ 0 h 160"/>
                <a:gd name="T26" fmla="*/ 0 w 840"/>
                <a:gd name="T27" fmla="*/ 0 h 160"/>
                <a:gd name="T28" fmla="*/ 0 w 840"/>
                <a:gd name="T29" fmla="*/ 0 h 160"/>
                <a:gd name="T30" fmla="*/ 0 w 840"/>
                <a:gd name="T31" fmla="*/ 0 h 160"/>
                <a:gd name="T32" fmla="*/ 0 w 840"/>
                <a:gd name="T33" fmla="*/ 0 h 160"/>
                <a:gd name="T34" fmla="*/ 0 w 840"/>
                <a:gd name="T35" fmla="*/ 0 h 160"/>
                <a:gd name="T36" fmla="*/ 0 w 840"/>
                <a:gd name="T37" fmla="*/ 0 h 160"/>
                <a:gd name="T38" fmla="*/ 0 w 840"/>
                <a:gd name="T39" fmla="*/ 0 h 160"/>
                <a:gd name="T40" fmla="*/ 0 w 840"/>
                <a:gd name="T41" fmla="*/ 0 h 160"/>
                <a:gd name="T42" fmla="*/ 0 w 840"/>
                <a:gd name="T43" fmla="*/ 0 h 160"/>
                <a:gd name="T44" fmla="*/ 0 w 840"/>
                <a:gd name="T45" fmla="*/ 0 h 160"/>
                <a:gd name="T46" fmla="*/ 0 w 840"/>
                <a:gd name="T47" fmla="*/ 0 h 160"/>
                <a:gd name="T48" fmla="*/ 0 w 840"/>
                <a:gd name="T49" fmla="*/ 0 h 160"/>
                <a:gd name="T50" fmla="*/ 0 w 840"/>
                <a:gd name="T51" fmla="*/ 0 h 160"/>
                <a:gd name="T52" fmla="*/ 0 w 840"/>
                <a:gd name="T53" fmla="*/ 0 h 160"/>
                <a:gd name="T54" fmla="*/ 0 w 840"/>
                <a:gd name="T55" fmla="*/ 0 h 160"/>
                <a:gd name="T56" fmla="*/ 0 w 840"/>
                <a:gd name="T57" fmla="*/ 0 h 160"/>
                <a:gd name="T58" fmla="*/ 0 w 840"/>
                <a:gd name="T59" fmla="*/ 0 h 160"/>
                <a:gd name="T60" fmla="*/ 0 w 840"/>
                <a:gd name="T61" fmla="*/ 0 h 160"/>
                <a:gd name="T62" fmla="*/ 0 w 840"/>
                <a:gd name="T63" fmla="*/ 0 h 160"/>
                <a:gd name="T64" fmla="*/ 0 w 840"/>
                <a:gd name="T65" fmla="*/ 0 h 160"/>
                <a:gd name="T66" fmla="*/ 0 w 840"/>
                <a:gd name="T67" fmla="*/ 0 h 160"/>
                <a:gd name="T68" fmla="*/ 0 w 840"/>
                <a:gd name="T69" fmla="*/ 0 h 160"/>
                <a:gd name="T70" fmla="*/ 0 w 840"/>
                <a:gd name="T71" fmla="*/ 0 h 160"/>
                <a:gd name="T72" fmla="*/ 0 w 840"/>
                <a:gd name="T73" fmla="*/ 0 h 160"/>
                <a:gd name="T74" fmla="*/ 0 w 840"/>
                <a:gd name="T75" fmla="*/ 0 h 160"/>
                <a:gd name="T76" fmla="*/ 0 w 840"/>
                <a:gd name="T77" fmla="*/ 0 h 160"/>
                <a:gd name="T78" fmla="*/ 0 w 840"/>
                <a:gd name="T79" fmla="*/ 0 h 160"/>
                <a:gd name="T80" fmla="*/ 0 w 840"/>
                <a:gd name="T81" fmla="*/ 0 h 160"/>
                <a:gd name="T82" fmla="*/ 0 w 840"/>
                <a:gd name="T83" fmla="*/ 0 h 160"/>
                <a:gd name="T84" fmla="*/ 0 w 840"/>
                <a:gd name="T85" fmla="*/ 0 h 160"/>
                <a:gd name="T86" fmla="*/ 0 w 840"/>
                <a:gd name="T87" fmla="*/ 0 h 160"/>
                <a:gd name="T88" fmla="*/ 0 w 840"/>
                <a:gd name="T89" fmla="*/ 0 h 160"/>
                <a:gd name="T90" fmla="*/ 0 w 840"/>
                <a:gd name="T91" fmla="*/ 0 h 160"/>
                <a:gd name="T92" fmla="*/ 0 w 840"/>
                <a:gd name="T93" fmla="*/ 0 h 160"/>
                <a:gd name="T94" fmla="*/ 0 w 840"/>
                <a:gd name="T95" fmla="*/ 0 h 160"/>
                <a:gd name="T96" fmla="*/ 0 w 840"/>
                <a:gd name="T97" fmla="*/ 0 h 160"/>
                <a:gd name="T98" fmla="*/ 0 w 840"/>
                <a:gd name="T99" fmla="*/ 0 h 160"/>
                <a:gd name="T100" fmla="*/ 0 w 840"/>
                <a:gd name="T101" fmla="*/ 0 h 160"/>
                <a:gd name="T102" fmla="*/ 0 w 840"/>
                <a:gd name="T103" fmla="*/ 0 h 160"/>
                <a:gd name="T104" fmla="*/ 0 w 840"/>
                <a:gd name="T105" fmla="*/ 0 h 160"/>
                <a:gd name="T106" fmla="*/ 0 w 840"/>
                <a:gd name="T107" fmla="*/ 0 h 160"/>
                <a:gd name="T108" fmla="*/ 0 w 840"/>
                <a:gd name="T109" fmla="*/ 0 h 160"/>
                <a:gd name="T110" fmla="*/ 0 w 840"/>
                <a:gd name="T111" fmla="*/ 0 h 160"/>
                <a:gd name="T112" fmla="*/ 0 w 840"/>
                <a:gd name="T113" fmla="*/ 0 h 160"/>
                <a:gd name="T114" fmla="*/ 0 w 840"/>
                <a:gd name="T115" fmla="*/ 0 h 160"/>
                <a:gd name="T116" fmla="*/ 1 w 840"/>
                <a:gd name="T117" fmla="*/ 0 h 16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40"/>
                <a:gd name="T178" fmla="*/ 0 h 160"/>
                <a:gd name="T179" fmla="*/ 840 w 840"/>
                <a:gd name="T180" fmla="*/ 160 h 16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40" h="160">
                  <a:moveTo>
                    <a:pt x="0" y="80"/>
                  </a:moveTo>
                  <a:lnTo>
                    <a:pt x="24" y="72"/>
                  </a:lnTo>
                  <a:lnTo>
                    <a:pt x="40" y="72"/>
                  </a:lnTo>
                  <a:lnTo>
                    <a:pt x="48" y="72"/>
                  </a:lnTo>
                  <a:lnTo>
                    <a:pt x="64" y="72"/>
                  </a:lnTo>
                  <a:lnTo>
                    <a:pt x="72" y="72"/>
                  </a:lnTo>
                  <a:lnTo>
                    <a:pt x="80" y="72"/>
                  </a:lnTo>
                  <a:lnTo>
                    <a:pt x="88" y="72"/>
                  </a:lnTo>
                  <a:lnTo>
                    <a:pt x="104" y="72"/>
                  </a:lnTo>
                  <a:lnTo>
                    <a:pt x="112" y="72"/>
                  </a:lnTo>
                  <a:lnTo>
                    <a:pt x="120" y="72"/>
                  </a:lnTo>
                  <a:lnTo>
                    <a:pt x="128" y="72"/>
                  </a:lnTo>
                  <a:lnTo>
                    <a:pt x="136" y="72"/>
                  </a:lnTo>
                  <a:lnTo>
                    <a:pt x="144" y="72"/>
                  </a:lnTo>
                  <a:lnTo>
                    <a:pt x="152" y="72"/>
                  </a:lnTo>
                  <a:lnTo>
                    <a:pt x="176" y="72"/>
                  </a:lnTo>
                  <a:lnTo>
                    <a:pt x="200" y="72"/>
                  </a:lnTo>
                  <a:lnTo>
                    <a:pt x="224" y="72"/>
                  </a:lnTo>
                  <a:lnTo>
                    <a:pt x="248" y="64"/>
                  </a:lnTo>
                  <a:lnTo>
                    <a:pt x="256" y="64"/>
                  </a:lnTo>
                  <a:lnTo>
                    <a:pt x="264" y="64"/>
                  </a:lnTo>
                  <a:lnTo>
                    <a:pt x="272" y="64"/>
                  </a:lnTo>
                  <a:lnTo>
                    <a:pt x="280" y="64"/>
                  </a:lnTo>
                  <a:lnTo>
                    <a:pt x="288" y="64"/>
                  </a:lnTo>
                  <a:lnTo>
                    <a:pt x="296" y="64"/>
                  </a:lnTo>
                  <a:lnTo>
                    <a:pt x="304" y="64"/>
                  </a:lnTo>
                  <a:lnTo>
                    <a:pt x="312" y="64"/>
                  </a:lnTo>
                  <a:lnTo>
                    <a:pt x="320" y="64"/>
                  </a:lnTo>
                  <a:lnTo>
                    <a:pt x="328" y="64"/>
                  </a:lnTo>
                  <a:lnTo>
                    <a:pt x="336" y="64"/>
                  </a:lnTo>
                  <a:lnTo>
                    <a:pt x="344" y="72"/>
                  </a:lnTo>
                  <a:lnTo>
                    <a:pt x="352" y="72"/>
                  </a:lnTo>
                  <a:lnTo>
                    <a:pt x="360" y="72"/>
                  </a:lnTo>
                  <a:lnTo>
                    <a:pt x="368" y="72"/>
                  </a:lnTo>
                  <a:lnTo>
                    <a:pt x="368" y="80"/>
                  </a:lnTo>
                  <a:lnTo>
                    <a:pt x="376" y="80"/>
                  </a:lnTo>
                  <a:lnTo>
                    <a:pt x="384" y="80"/>
                  </a:lnTo>
                  <a:lnTo>
                    <a:pt x="384" y="88"/>
                  </a:lnTo>
                  <a:lnTo>
                    <a:pt x="392" y="88"/>
                  </a:lnTo>
                  <a:lnTo>
                    <a:pt x="400" y="88"/>
                  </a:lnTo>
                  <a:lnTo>
                    <a:pt x="408" y="96"/>
                  </a:lnTo>
                  <a:lnTo>
                    <a:pt x="416" y="96"/>
                  </a:lnTo>
                  <a:lnTo>
                    <a:pt x="416" y="104"/>
                  </a:lnTo>
                  <a:lnTo>
                    <a:pt x="424" y="104"/>
                  </a:lnTo>
                  <a:lnTo>
                    <a:pt x="432" y="104"/>
                  </a:lnTo>
                  <a:lnTo>
                    <a:pt x="440" y="112"/>
                  </a:lnTo>
                  <a:lnTo>
                    <a:pt x="448" y="112"/>
                  </a:lnTo>
                  <a:lnTo>
                    <a:pt x="456" y="112"/>
                  </a:lnTo>
                  <a:lnTo>
                    <a:pt x="456" y="104"/>
                  </a:lnTo>
                  <a:lnTo>
                    <a:pt x="464" y="104"/>
                  </a:lnTo>
                  <a:lnTo>
                    <a:pt x="472" y="96"/>
                  </a:lnTo>
                  <a:lnTo>
                    <a:pt x="480" y="88"/>
                  </a:lnTo>
                  <a:lnTo>
                    <a:pt x="480" y="80"/>
                  </a:lnTo>
                  <a:lnTo>
                    <a:pt x="480" y="72"/>
                  </a:lnTo>
                  <a:lnTo>
                    <a:pt x="488" y="72"/>
                  </a:lnTo>
                  <a:lnTo>
                    <a:pt x="488" y="56"/>
                  </a:lnTo>
                  <a:lnTo>
                    <a:pt x="496" y="48"/>
                  </a:lnTo>
                  <a:lnTo>
                    <a:pt x="496" y="40"/>
                  </a:lnTo>
                  <a:lnTo>
                    <a:pt x="504" y="32"/>
                  </a:lnTo>
                  <a:lnTo>
                    <a:pt x="504" y="24"/>
                  </a:lnTo>
                  <a:lnTo>
                    <a:pt x="512" y="16"/>
                  </a:lnTo>
                  <a:lnTo>
                    <a:pt x="512" y="8"/>
                  </a:lnTo>
                  <a:lnTo>
                    <a:pt x="520" y="8"/>
                  </a:lnTo>
                  <a:lnTo>
                    <a:pt x="520" y="0"/>
                  </a:lnTo>
                  <a:lnTo>
                    <a:pt x="528" y="0"/>
                  </a:lnTo>
                  <a:lnTo>
                    <a:pt x="528" y="8"/>
                  </a:lnTo>
                  <a:lnTo>
                    <a:pt x="528" y="16"/>
                  </a:lnTo>
                  <a:lnTo>
                    <a:pt x="536" y="16"/>
                  </a:lnTo>
                  <a:lnTo>
                    <a:pt x="536" y="24"/>
                  </a:lnTo>
                  <a:lnTo>
                    <a:pt x="536" y="32"/>
                  </a:lnTo>
                  <a:lnTo>
                    <a:pt x="536" y="40"/>
                  </a:lnTo>
                  <a:lnTo>
                    <a:pt x="544" y="40"/>
                  </a:lnTo>
                  <a:lnTo>
                    <a:pt x="544" y="48"/>
                  </a:lnTo>
                  <a:lnTo>
                    <a:pt x="544" y="56"/>
                  </a:lnTo>
                  <a:lnTo>
                    <a:pt x="544" y="64"/>
                  </a:lnTo>
                  <a:lnTo>
                    <a:pt x="544" y="72"/>
                  </a:lnTo>
                  <a:lnTo>
                    <a:pt x="544" y="80"/>
                  </a:lnTo>
                  <a:lnTo>
                    <a:pt x="552" y="80"/>
                  </a:lnTo>
                  <a:lnTo>
                    <a:pt x="552" y="88"/>
                  </a:lnTo>
                  <a:lnTo>
                    <a:pt x="552" y="96"/>
                  </a:lnTo>
                  <a:lnTo>
                    <a:pt x="552" y="104"/>
                  </a:lnTo>
                  <a:lnTo>
                    <a:pt x="552" y="112"/>
                  </a:lnTo>
                  <a:lnTo>
                    <a:pt x="552" y="120"/>
                  </a:lnTo>
                  <a:lnTo>
                    <a:pt x="552" y="128"/>
                  </a:lnTo>
                  <a:lnTo>
                    <a:pt x="560" y="128"/>
                  </a:lnTo>
                  <a:lnTo>
                    <a:pt x="560" y="136"/>
                  </a:lnTo>
                  <a:lnTo>
                    <a:pt x="560" y="144"/>
                  </a:lnTo>
                  <a:lnTo>
                    <a:pt x="560" y="152"/>
                  </a:lnTo>
                  <a:lnTo>
                    <a:pt x="560" y="160"/>
                  </a:lnTo>
                  <a:lnTo>
                    <a:pt x="568" y="160"/>
                  </a:lnTo>
                  <a:lnTo>
                    <a:pt x="568" y="152"/>
                  </a:lnTo>
                  <a:lnTo>
                    <a:pt x="568" y="144"/>
                  </a:lnTo>
                  <a:lnTo>
                    <a:pt x="568" y="136"/>
                  </a:lnTo>
                  <a:lnTo>
                    <a:pt x="576" y="128"/>
                  </a:lnTo>
                  <a:lnTo>
                    <a:pt x="576" y="120"/>
                  </a:lnTo>
                  <a:lnTo>
                    <a:pt x="576" y="112"/>
                  </a:lnTo>
                  <a:lnTo>
                    <a:pt x="576" y="96"/>
                  </a:lnTo>
                  <a:lnTo>
                    <a:pt x="576" y="88"/>
                  </a:lnTo>
                  <a:lnTo>
                    <a:pt x="584" y="88"/>
                  </a:lnTo>
                  <a:lnTo>
                    <a:pt x="584" y="80"/>
                  </a:lnTo>
                  <a:lnTo>
                    <a:pt x="584" y="72"/>
                  </a:lnTo>
                  <a:lnTo>
                    <a:pt x="584" y="64"/>
                  </a:lnTo>
                  <a:lnTo>
                    <a:pt x="584" y="56"/>
                  </a:lnTo>
                  <a:lnTo>
                    <a:pt x="584" y="48"/>
                  </a:lnTo>
                  <a:lnTo>
                    <a:pt x="584" y="40"/>
                  </a:lnTo>
                  <a:lnTo>
                    <a:pt x="592" y="40"/>
                  </a:lnTo>
                  <a:lnTo>
                    <a:pt x="592" y="48"/>
                  </a:lnTo>
                  <a:lnTo>
                    <a:pt x="600" y="56"/>
                  </a:lnTo>
                  <a:lnTo>
                    <a:pt x="600" y="64"/>
                  </a:lnTo>
                  <a:lnTo>
                    <a:pt x="608" y="72"/>
                  </a:lnTo>
                  <a:lnTo>
                    <a:pt x="616" y="72"/>
                  </a:lnTo>
                  <a:lnTo>
                    <a:pt x="624" y="72"/>
                  </a:lnTo>
                  <a:lnTo>
                    <a:pt x="632" y="72"/>
                  </a:lnTo>
                  <a:lnTo>
                    <a:pt x="656" y="72"/>
                  </a:lnTo>
                  <a:lnTo>
                    <a:pt x="680" y="80"/>
                  </a:lnTo>
                  <a:lnTo>
                    <a:pt x="712" y="80"/>
                  </a:lnTo>
                  <a:lnTo>
                    <a:pt x="744" y="80"/>
                  </a:lnTo>
                  <a:lnTo>
                    <a:pt x="792" y="80"/>
                  </a:lnTo>
                  <a:lnTo>
                    <a:pt x="840" y="80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8" name="Freeform 515"/>
            <p:cNvSpPr>
              <a:spLocks/>
            </p:cNvSpPr>
            <p:nvPr/>
          </p:nvSpPr>
          <p:spPr bwMode="auto">
            <a:xfrm>
              <a:off x="4579" y="1426"/>
              <a:ext cx="71" cy="392"/>
            </a:xfrm>
            <a:custGeom>
              <a:avLst/>
              <a:gdLst>
                <a:gd name="T0" fmla="*/ 0 w 152"/>
                <a:gd name="T1" fmla="*/ 1 h 848"/>
                <a:gd name="T2" fmla="*/ 0 w 152"/>
                <a:gd name="T3" fmla="*/ 0 h 848"/>
                <a:gd name="T4" fmla="*/ 0 w 152"/>
                <a:gd name="T5" fmla="*/ 0 h 848"/>
                <a:gd name="T6" fmla="*/ 0 w 152"/>
                <a:gd name="T7" fmla="*/ 0 h 848"/>
                <a:gd name="T8" fmla="*/ 0 w 152"/>
                <a:gd name="T9" fmla="*/ 0 h 848"/>
                <a:gd name="T10" fmla="*/ 0 w 152"/>
                <a:gd name="T11" fmla="*/ 0 h 848"/>
                <a:gd name="T12" fmla="*/ 0 w 152"/>
                <a:gd name="T13" fmla="*/ 0 h 848"/>
                <a:gd name="T14" fmla="*/ 0 w 152"/>
                <a:gd name="T15" fmla="*/ 0 h 848"/>
                <a:gd name="T16" fmla="*/ 0 w 152"/>
                <a:gd name="T17" fmla="*/ 0 h 848"/>
                <a:gd name="T18" fmla="*/ 0 w 152"/>
                <a:gd name="T19" fmla="*/ 0 h 848"/>
                <a:gd name="T20" fmla="*/ 0 w 152"/>
                <a:gd name="T21" fmla="*/ 0 h 848"/>
                <a:gd name="T22" fmla="*/ 0 w 152"/>
                <a:gd name="T23" fmla="*/ 0 h 848"/>
                <a:gd name="T24" fmla="*/ 0 w 152"/>
                <a:gd name="T25" fmla="*/ 0 h 848"/>
                <a:gd name="T26" fmla="*/ 0 w 152"/>
                <a:gd name="T27" fmla="*/ 0 h 848"/>
                <a:gd name="T28" fmla="*/ 0 w 152"/>
                <a:gd name="T29" fmla="*/ 0 h 848"/>
                <a:gd name="T30" fmla="*/ 0 w 152"/>
                <a:gd name="T31" fmla="*/ 0 h 848"/>
                <a:gd name="T32" fmla="*/ 0 w 152"/>
                <a:gd name="T33" fmla="*/ 0 h 848"/>
                <a:gd name="T34" fmla="*/ 0 w 152"/>
                <a:gd name="T35" fmla="*/ 0 h 848"/>
                <a:gd name="T36" fmla="*/ 0 w 152"/>
                <a:gd name="T37" fmla="*/ 0 h 848"/>
                <a:gd name="T38" fmla="*/ 0 w 152"/>
                <a:gd name="T39" fmla="*/ 0 h 848"/>
                <a:gd name="T40" fmla="*/ 0 w 152"/>
                <a:gd name="T41" fmla="*/ 0 h 848"/>
                <a:gd name="T42" fmla="*/ 0 w 152"/>
                <a:gd name="T43" fmla="*/ 0 h 848"/>
                <a:gd name="T44" fmla="*/ 0 w 152"/>
                <a:gd name="T45" fmla="*/ 0 h 848"/>
                <a:gd name="T46" fmla="*/ 0 w 152"/>
                <a:gd name="T47" fmla="*/ 0 h 848"/>
                <a:gd name="T48" fmla="*/ 0 w 152"/>
                <a:gd name="T49" fmla="*/ 0 h 848"/>
                <a:gd name="T50" fmla="*/ 0 w 152"/>
                <a:gd name="T51" fmla="*/ 0 h 848"/>
                <a:gd name="T52" fmla="*/ 0 w 152"/>
                <a:gd name="T53" fmla="*/ 0 h 848"/>
                <a:gd name="T54" fmla="*/ 0 w 152"/>
                <a:gd name="T55" fmla="*/ 0 h 848"/>
                <a:gd name="T56" fmla="*/ 0 w 152"/>
                <a:gd name="T57" fmla="*/ 0 h 848"/>
                <a:gd name="T58" fmla="*/ 0 w 152"/>
                <a:gd name="T59" fmla="*/ 0 h 848"/>
                <a:gd name="T60" fmla="*/ 0 w 152"/>
                <a:gd name="T61" fmla="*/ 0 h 848"/>
                <a:gd name="T62" fmla="*/ 0 w 152"/>
                <a:gd name="T63" fmla="*/ 0 h 848"/>
                <a:gd name="T64" fmla="*/ 0 w 152"/>
                <a:gd name="T65" fmla="*/ 0 h 848"/>
                <a:gd name="T66" fmla="*/ 0 w 152"/>
                <a:gd name="T67" fmla="*/ 0 h 848"/>
                <a:gd name="T68" fmla="*/ 0 w 152"/>
                <a:gd name="T69" fmla="*/ 0 h 848"/>
                <a:gd name="T70" fmla="*/ 0 w 152"/>
                <a:gd name="T71" fmla="*/ 0 h 848"/>
                <a:gd name="T72" fmla="*/ 0 w 152"/>
                <a:gd name="T73" fmla="*/ 0 h 848"/>
                <a:gd name="T74" fmla="*/ 0 w 152"/>
                <a:gd name="T75" fmla="*/ 0 h 848"/>
                <a:gd name="T76" fmla="*/ 0 w 152"/>
                <a:gd name="T77" fmla="*/ 0 h 848"/>
                <a:gd name="T78" fmla="*/ 0 w 152"/>
                <a:gd name="T79" fmla="*/ 0 h 848"/>
                <a:gd name="T80" fmla="*/ 0 w 152"/>
                <a:gd name="T81" fmla="*/ 0 h 848"/>
                <a:gd name="T82" fmla="*/ 0 w 152"/>
                <a:gd name="T83" fmla="*/ 0 h 848"/>
                <a:gd name="T84" fmla="*/ 0 w 152"/>
                <a:gd name="T85" fmla="*/ 0 h 848"/>
                <a:gd name="T86" fmla="*/ 0 w 152"/>
                <a:gd name="T87" fmla="*/ 0 h 848"/>
                <a:gd name="T88" fmla="*/ 0 w 152"/>
                <a:gd name="T89" fmla="*/ 0 h 848"/>
                <a:gd name="T90" fmla="*/ 0 w 152"/>
                <a:gd name="T91" fmla="*/ 0 h 848"/>
                <a:gd name="T92" fmla="*/ 0 w 152"/>
                <a:gd name="T93" fmla="*/ 0 h 848"/>
                <a:gd name="T94" fmla="*/ 0 w 152"/>
                <a:gd name="T95" fmla="*/ 0 h 848"/>
                <a:gd name="T96" fmla="*/ 0 w 152"/>
                <a:gd name="T97" fmla="*/ 0 h 848"/>
                <a:gd name="T98" fmla="*/ 0 w 152"/>
                <a:gd name="T99" fmla="*/ 0 h 848"/>
                <a:gd name="T100" fmla="*/ 0 w 152"/>
                <a:gd name="T101" fmla="*/ 0 h 848"/>
                <a:gd name="T102" fmla="*/ 0 w 152"/>
                <a:gd name="T103" fmla="*/ 0 h 848"/>
                <a:gd name="T104" fmla="*/ 0 w 152"/>
                <a:gd name="T105" fmla="*/ 0 h 848"/>
                <a:gd name="T106" fmla="*/ 0 w 152"/>
                <a:gd name="T107" fmla="*/ 0 h 848"/>
                <a:gd name="T108" fmla="*/ 0 w 152"/>
                <a:gd name="T109" fmla="*/ 0 h 848"/>
                <a:gd name="T110" fmla="*/ 0 w 152"/>
                <a:gd name="T111" fmla="*/ 0 h 848"/>
                <a:gd name="T112" fmla="*/ 0 w 152"/>
                <a:gd name="T113" fmla="*/ 0 h 848"/>
                <a:gd name="T114" fmla="*/ 0 w 152"/>
                <a:gd name="T115" fmla="*/ 0 h 848"/>
                <a:gd name="T116" fmla="*/ 0 w 152"/>
                <a:gd name="T117" fmla="*/ 0 h 8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52"/>
                <a:gd name="T178" fmla="*/ 0 h 848"/>
                <a:gd name="T179" fmla="*/ 152 w 152"/>
                <a:gd name="T180" fmla="*/ 848 h 84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52" h="848">
                  <a:moveTo>
                    <a:pt x="72" y="848"/>
                  </a:moveTo>
                  <a:lnTo>
                    <a:pt x="72" y="824"/>
                  </a:lnTo>
                  <a:lnTo>
                    <a:pt x="72" y="808"/>
                  </a:lnTo>
                  <a:lnTo>
                    <a:pt x="72" y="800"/>
                  </a:lnTo>
                  <a:lnTo>
                    <a:pt x="72" y="784"/>
                  </a:lnTo>
                  <a:lnTo>
                    <a:pt x="72" y="776"/>
                  </a:lnTo>
                  <a:lnTo>
                    <a:pt x="72" y="768"/>
                  </a:lnTo>
                  <a:lnTo>
                    <a:pt x="72" y="752"/>
                  </a:lnTo>
                  <a:lnTo>
                    <a:pt x="72" y="744"/>
                  </a:lnTo>
                  <a:lnTo>
                    <a:pt x="72" y="736"/>
                  </a:lnTo>
                  <a:lnTo>
                    <a:pt x="72" y="728"/>
                  </a:lnTo>
                  <a:lnTo>
                    <a:pt x="72" y="720"/>
                  </a:lnTo>
                  <a:lnTo>
                    <a:pt x="72" y="712"/>
                  </a:lnTo>
                  <a:lnTo>
                    <a:pt x="64" y="704"/>
                  </a:lnTo>
                  <a:lnTo>
                    <a:pt x="64" y="696"/>
                  </a:lnTo>
                  <a:lnTo>
                    <a:pt x="64" y="688"/>
                  </a:lnTo>
                  <a:lnTo>
                    <a:pt x="64" y="664"/>
                  </a:lnTo>
                  <a:lnTo>
                    <a:pt x="64" y="648"/>
                  </a:lnTo>
                  <a:lnTo>
                    <a:pt x="64" y="624"/>
                  </a:lnTo>
                  <a:lnTo>
                    <a:pt x="64" y="600"/>
                  </a:lnTo>
                  <a:lnTo>
                    <a:pt x="64" y="592"/>
                  </a:lnTo>
                  <a:lnTo>
                    <a:pt x="64" y="576"/>
                  </a:lnTo>
                  <a:lnTo>
                    <a:pt x="64" y="568"/>
                  </a:lnTo>
                  <a:lnTo>
                    <a:pt x="64" y="560"/>
                  </a:lnTo>
                  <a:lnTo>
                    <a:pt x="64" y="552"/>
                  </a:lnTo>
                  <a:lnTo>
                    <a:pt x="64" y="544"/>
                  </a:lnTo>
                  <a:lnTo>
                    <a:pt x="64" y="536"/>
                  </a:lnTo>
                  <a:lnTo>
                    <a:pt x="64" y="528"/>
                  </a:lnTo>
                  <a:lnTo>
                    <a:pt x="64" y="520"/>
                  </a:lnTo>
                  <a:lnTo>
                    <a:pt x="64" y="512"/>
                  </a:lnTo>
                  <a:lnTo>
                    <a:pt x="64" y="496"/>
                  </a:lnTo>
                  <a:lnTo>
                    <a:pt x="64" y="488"/>
                  </a:lnTo>
                  <a:lnTo>
                    <a:pt x="72" y="480"/>
                  </a:lnTo>
                  <a:lnTo>
                    <a:pt x="72" y="472"/>
                  </a:lnTo>
                  <a:lnTo>
                    <a:pt x="80" y="464"/>
                  </a:lnTo>
                  <a:lnTo>
                    <a:pt x="80" y="456"/>
                  </a:lnTo>
                  <a:lnTo>
                    <a:pt x="88" y="448"/>
                  </a:lnTo>
                  <a:lnTo>
                    <a:pt x="88" y="440"/>
                  </a:lnTo>
                  <a:lnTo>
                    <a:pt x="96" y="432"/>
                  </a:lnTo>
                  <a:lnTo>
                    <a:pt x="96" y="424"/>
                  </a:lnTo>
                  <a:lnTo>
                    <a:pt x="96" y="416"/>
                  </a:lnTo>
                  <a:lnTo>
                    <a:pt x="104" y="416"/>
                  </a:lnTo>
                  <a:lnTo>
                    <a:pt x="104" y="408"/>
                  </a:lnTo>
                  <a:lnTo>
                    <a:pt x="104" y="400"/>
                  </a:lnTo>
                  <a:lnTo>
                    <a:pt x="104" y="392"/>
                  </a:lnTo>
                  <a:lnTo>
                    <a:pt x="104" y="384"/>
                  </a:lnTo>
                  <a:lnTo>
                    <a:pt x="96" y="384"/>
                  </a:lnTo>
                  <a:lnTo>
                    <a:pt x="96" y="376"/>
                  </a:lnTo>
                  <a:lnTo>
                    <a:pt x="88" y="376"/>
                  </a:lnTo>
                  <a:lnTo>
                    <a:pt x="88" y="368"/>
                  </a:lnTo>
                  <a:lnTo>
                    <a:pt x="80" y="368"/>
                  </a:lnTo>
                  <a:lnTo>
                    <a:pt x="72" y="368"/>
                  </a:lnTo>
                  <a:lnTo>
                    <a:pt x="72" y="360"/>
                  </a:lnTo>
                  <a:lnTo>
                    <a:pt x="64" y="360"/>
                  </a:lnTo>
                  <a:lnTo>
                    <a:pt x="56" y="360"/>
                  </a:lnTo>
                  <a:lnTo>
                    <a:pt x="48" y="352"/>
                  </a:lnTo>
                  <a:lnTo>
                    <a:pt x="32" y="344"/>
                  </a:lnTo>
                  <a:lnTo>
                    <a:pt x="24" y="344"/>
                  </a:lnTo>
                  <a:lnTo>
                    <a:pt x="16" y="336"/>
                  </a:lnTo>
                  <a:lnTo>
                    <a:pt x="8" y="336"/>
                  </a:lnTo>
                  <a:lnTo>
                    <a:pt x="0" y="336"/>
                  </a:lnTo>
                  <a:lnTo>
                    <a:pt x="0" y="328"/>
                  </a:lnTo>
                  <a:lnTo>
                    <a:pt x="0" y="320"/>
                  </a:lnTo>
                  <a:lnTo>
                    <a:pt x="8" y="320"/>
                  </a:lnTo>
                  <a:lnTo>
                    <a:pt x="8" y="312"/>
                  </a:lnTo>
                  <a:lnTo>
                    <a:pt x="16" y="312"/>
                  </a:lnTo>
                  <a:lnTo>
                    <a:pt x="24" y="312"/>
                  </a:lnTo>
                  <a:lnTo>
                    <a:pt x="32" y="312"/>
                  </a:lnTo>
                  <a:lnTo>
                    <a:pt x="32" y="304"/>
                  </a:lnTo>
                  <a:lnTo>
                    <a:pt x="40" y="304"/>
                  </a:lnTo>
                  <a:lnTo>
                    <a:pt x="48" y="304"/>
                  </a:lnTo>
                  <a:lnTo>
                    <a:pt x="56" y="304"/>
                  </a:lnTo>
                  <a:lnTo>
                    <a:pt x="64" y="304"/>
                  </a:lnTo>
                  <a:lnTo>
                    <a:pt x="72" y="296"/>
                  </a:lnTo>
                  <a:lnTo>
                    <a:pt x="80" y="296"/>
                  </a:lnTo>
                  <a:lnTo>
                    <a:pt x="88" y="296"/>
                  </a:lnTo>
                  <a:lnTo>
                    <a:pt x="96" y="296"/>
                  </a:lnTo>
                  <a:lnTo>
                    <a:pt x="104" y="296"/>
                  </a:lnTo>
                  <a:lnTo>
                    <a:pt x="112" y="296"/>
                  </a:lnTo>
                  <a:lnTo>
                    <a:pt x="120" y="288"/>
                  </a:lnTo>
                  <a:lnTo>
                    <a:pt x="128" y="288"/>
                  </a:lnTo>
                  <a:lnTo>
                    <a:pt x="136" y="288"/>
                  </a:lnTo>
                  <a:lnTo>
                    <a:pt x="144" y="288"/>
                  </a:lnTo>
                  <a:lnTo>
                    <a:pt x="152" y="288"/>
                  </a:lnTo>
                  <a:lnTo>
                    <a:pt x="152" y="280"/>
                  </a:lnTo>
                  <a:lnTo>
                    <a:pt x="144" y="280"/>
                  </a:lnTo>
                  <a:lnTo>
                    <a:pt x="136" y="280"/>
                  </a:lnTo>
                  <a:lnTo>
                    <a:pt x="136" y="272"/>
                  </a:lnTo>
                  <a:lnTo>
                    <a:pt x="120" y="272"/>
                  </a:lnTo>
                  <a:lnTo>
                    <a:pt x="112" y="272"/>
                  </a:lnTo>
                  <a:lnTo>
                    <a:pt x="104" y="272"/>
                  </a:lnTo>
                  <a:lnTo>
                    <a:pt x="96" y="272"/>
                  </a:lnTo>
                  <a:lnTo>
                    <a:pt x="88" y="264"/>
                  </a:lnTo>
                  <a:lnTo>
                    <a:pt x="80" y="264"/>
                  </a:lnTo>
                  <a:lnTo>
                    <a:pt x="72" y="264"/>
                  </a:lnTo>
                  <a:lnTo>
                    <a:pt x="64" y="264"/>
                  </a:lnTo>
                  <a:lnTo>
                    <a:pt x="56" y="264"/>
                  </a:lnTo>
                  <a:lnTo>
                    <a:pt x="48" y="264"/>
                  </a:lnTo>
                  <a:lnTo>
                    <a:pt x="40" y="264"/>
                  </a:lnTo>
                  <a:lnTo>
                    <a:pt x="40" y="256"/>
                  </a:lnTo>
                  <a:lnTo>
                    <a:pt x="48" y="248"/>
                  </a:lnTo>
                  <a:lnTo>
                    <a:pt x="56" y="248"/>
                  </a:lnTo>
                  <a:lnTo>
                    <a:pt x="64" y="240"/>
                  </a:lnTo>
                  <a:lnTo>
                    <a:pt x="72" y="240"/>
                  </a:lnTo>
                  <a:lnTo>
                    <a:pt x="72" y="232"/>
                  </a:lnTo>
                  <a:lnTo>
                    <a:pt x="72" y="224"/>
                  </a:lnTo>
                  <a:lnTo>
                    <a:pt x="72" y="208"/>
                  </a:lnTo>
                  <a:lnTo>
                    <a:pt x="72" y="192"/>
                  </a:lnTo>
                  <a:lnTo>
                    <a:pt x="72" y="168"/>
                  </a:lnTo>
                  <a:lnTo>
                    <a:pt x="72" y="136"/>
                  </a:lnTo>
                  <a:lnTo>
                    <a:pt x="72" y="96"/>
                  </a:lnTo>
                  <a:lnTo>
                    <a:pt x="72" y="56"/>
                  </a:lnTo>
                  <a:lnTo>
                    <a:pt x="72" y="0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9" name="Line 516"/>
            <p:cNvSpPr>
              <a:spLocks noChangeShapeType="1"/>
            </p:cNvSpPr>
            <p:nvPr/>
          </p:nvSpPr>
          <p:spPr bwMode="auto">
            <a:xfrm>
              <a:off x="4762" y="1523"/>
              <a:ext cx="1" cy="362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0" name="Line 517"/>
            <p:cNvSpPr>
              <a:spLocks noChangeShapeType="1"/>
            </p:cNvSpPr>
            <p:nvPr/>
          </p:nvSpPr>
          <p:spPr bwMode="auto">
            <a:xfrm>
              <a:off x="4822" y="1523"/>
              <a:ext cx="0" cy="362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1" name="Line 518"/>
            <p:cNvSpPr>
              <a:spLocks noChangeShapeType="1"/>
            </p:cNvSpPr>
            <p:nvPr/>
          </p:nvSpPr>
          <p:spPr bwMode="auto">
            <a:xfrm>
              <a:off x="4881" y="1523"/>
              <a:ext cx="1" cy="362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2" name="Line 519"/>
            <p:cNvSpPr>
              <a:spLocks noChangeShapeType="1"/>
            </p:cNvSpPr>
            <p:nvPr/>
          </p:nvSpPr>
          <p:spPr bwMode="auto">
            <a:xfrm>
              <a:off x="4941" y="1523"/>
              <a:ext cx="1" cy="362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3" name="Line 520"/>
            <p:cNvSpPr>
              <a:spLocks noChangeShapeType="1"/>
            </p:cNvSpPr>
            <p:nvPr/>
          </p:nvSpPr>
          <p:spPr bwMode="auto">
            <a:xfrm>
              <a:off x="5002" y="1523"/>
              <a:ext cx="0" cy="362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4" name="Line 521"/>
            <p:cNvSpPr>
              <a:spLocks noChangeShapeType="1"/>
            </p:cNvSpPr>
            <p:nvPr/>
          </p:nvSpPr>
          <p:spPr bwMode="auto">
            <a:xfrm>
              <a:off x="5061" y="1523"/>
              <a:ext cx="1" cy="362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5" name="Line 522"/>
            <p:cNvSpPr>
              <a:spLocks noChangeShapeType="1"/>
            </p:cNvSpPr>
            <p:nvPr/>
          </p:nvSpPr>
          <p:spPr bwMode="auto">
            <a:xfrm>
              <a:off x="4729" y="1855"/>
              <a:ext cx="366" cy="1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6" name="Line 523"/>
            <p:cNvSpPr>
              <a:spLocks noChangeShapeType="1"/>
            </p:cNvSpPr>
            <p:nvPr/>
          </p:nvSpPr>
          <p:spPr bwMode="auto">
            <a:xfrm>
              <a:off x="4729" y="1796"/>
              <a:ext cx="366" cy="1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7" name="Line 524"/>
            <p:cNvSpPr>
              <a:spLocks noChangeShapeType="1"/>
            </p:cNvSpPr>
            <p:nvPr/>
          </p:nvSpPr>
          <p:spPr bwMode="auto">
            <a:xfrm>
              <a:off x="4729" y="1737"/>
              <a:ext cx="366" cy="0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8" name="Line 525"/>
            <p:cNvSpPr>
              <a:spLocks noChangeShapeType="1"/>
            </p:cNvSpPr>
            <p:nvPr/>
          </p:nvSpPr>
          <p:spPr bwMode="auto">
            <a:xfrm>
              <a:off x="4729" y="1678"/>
              <a:ext cx="366" cy="1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9" name="Line 526"/>
            <p:cNvSpPr>
              <a:spLocks noChangeShapeType="1"/>
            </p:cNvSpPr>
            <p:nvPr/>
          </p:nvSpPr>
          <p:spPr bwMode="auto">
            <a:xfrm>
              <a:off x="4729" y="1619"/>
              <a:ext cx="366" cy="0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0" name="Line 527"/>
            <p:cNvSpPr>
              <a:spLocks noChangeShapeType="1"/>
            </p:cNvSpPr>
            <p:nvPr/>
          </p:nvSpPr>
          <p:spPr bwMode="auto">
            <a:xfrm>
              <a:off x="4729" y="1560"/>
              <a:ext cx="366" cy="0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1" name="Freeform 528"/>
            <p:cNvSpPr>
              <a:spLocks/>
            </p:cNvSpPr>
            <p:nvPr/>
          </p:nvSpPr>
          <p:spPr bwMode="auto">
            <a:xfrm>
              <a:off x="4751" y="1549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2" name="Freeform 529"/>
            <p:cNvSpPr>
              <a:spLocks/>
            </p:cNvSpPr>
            <p:nvPr/>
          </p:nvSpPr>
          <p:spPr bwMode="auto">
            <a:xfrm>
              <a:off x="4811" y="1549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3" name="Freeform 530"/>
            <p:cNvSpPr>
              <a:spLocks/>
            </p:cNvSpPr>
            <p:nvPr/>
          </p:nvSpPr>
          <p:spPr bwMode="auto">
            <a:xfrm>
              <a:off x="4751" y="1549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4" name="Freeform 531"/>
            <p:cNvSpPr>
              <a:spLocks/>
            </p:cNvSpPr>
            <p:nvPr/>
          </p:nvSpPr>
          <p:spPr bwMode="auto">
            <a:xfrm>
              <a:off x="4811" y="1549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5" name="Freeform 532"/>
            <p:cNvSpPr>
              <a:spLocks/>
            </p:cNvSpPr>
            <p:nvPr/>
          </p:nvSpPr>
          <p:spPr bwMode="auto">
            <a:xfrm>
              <a:off x="4870" y="1549"/>
              <a:ext cx="23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6" name="Freeform 533"/>
            <p:cNvSpPr>
              <a:spLocks/>
            </p:cNvSpPr>
            <p:nvPr/>
          </p:nvSpPr>
          <p:spPr bwMode="auto">
            <a:xfrm>
              <a:off x="4930" y="1549"/>
              <a:ext cx="23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7" name="Freeform 534"/>
            <p:cNvSpPr>
              <a:spLocks/>
            </p:cNvSpPr>
            <p:nvPr/>
          </p:nvSpPr>
          <p:spPr bwMode="auto">
            <a:xfrm>
              <a:off x="4870" y="1549"/>
              <a:ext cx="23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8" name="Freeform 535"/>
            <p:cNvSpPr>
              <a:spLocks/>
            </p:cNvSpPr>
            <p:nvPr/>
          </p:nvSpPr>
          <p:spPr bwMode="auto">
            <a:xfrm>
              <a:off x="4930" y="1549"/>
              <a:ext cx="23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9" name="Freeform 536"/>
            <p:cNvSpPr>
              <a:spLocks/>
            </p:cNvSpPr>
            <p:nvPr/>
          </p:nvSpPr>
          <p:spPr bwMode="auto">
            <a:xfrm>
              <a:off x="4990" y="1549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0" name="Freeform 537"/>
            <p:cNvSpPr>
              <a:spLocks/>
            </p:cNvSpPr>
            <p:nvPr/>
          </p:nvSpPr>
          <p:spPr bwMode="auto">
            <a:xfrm>
              <a:off x="5050" y="1549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1" name="Freeform 538"/>
            <p:cNvSpPr>
              <a:spLocks/>
            </p:cNvSpPr>
            <p:nvPr/>
          </p:nvSpPr>
          <p:spPr bwMode="auto">
            <a:xfrm>
              <a:off x="4990" y="1549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2" name="Freeform 539"/>
            <p:cNvSpPr>
              <a:spLocks/>
            </p:cNvSpPr>
            <p:nvPr/>
          </p:nvSpPr>
          <p:spPr bwMode="auto">
            <a:xfrm>
              <a:off x="5050" y="1549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3" name="Freeform 540"/>
            <p:cNvSpPr>
              <a:spLocks/>
            </p:cNvSpPr>
            <p:nvPr/>
          </p:nvSpPr>
          <p:spPr bwMode="auto">
            <a:xfrm>
              <a:off x="4751" y="1608"/>
              <a:ext cx="22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0"/>
                <a:gd name="T38" fmla="*/ 48 w 48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0">
                  <a:moveTo>
                    <a:pt x="48" y="24"/>
                  </a:moveTo>
                  <a:lnTo>
                    <a:pt x="40" y="40"/>
                  </a:lnTo>
                  <a:lnTo>
                    <a:pt x="24" y="40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4" name="Freeform 541"/>
            <p:cNvSpPr>
              <a:spLocks/>
            </p:cNvSpPr>
            <p:nvPr/>
          </p:nvSpPr>
          <p:spPr bwMode="auto">
            <a:xfrm>
              <a:off x="4811" y="1608"/>
              <a:ext cx="22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0"/>
                <a:gd name="T38" fmla="*/ 48 w 48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0">
                  <a:moveTo>
                    <a:pt x="48" y="24"/>
                  </a:moveTo>
                  <a:lnTo>
                    <a:pt x="40" y="40"/>
                  </a:lnTo>
                  <a:lnTo>
                    <a:pt x="24" y="40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5" name="Freeform 542"/>
            <p:cNvSpPr>
              <a:spLocks/>
            </p:cNvSpPr>
            <p:nvPr/>
          </p:nvSpPr>
          <p:spPr bwMode="auto">
            <a:xfrm>
              <a:off x="4751" y="1608"/>
              <a:ext cx="22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w 48"/>
                <a:gd name="T25" fmla="*/ 0 h 40"/>
                <a:gd name="T26" fmla="*/ 0 w 48"/>
                <a:gd name="T27" fmla="*/ 0 h 40"/>
                <a:gd name="T28" fmla="*/ 0 w 48"/>
                <a:gd name="T29" fmla="*/ 0 h 40"/>
                <a:gd name="T30" fmla="*/ 0 w 48"/>
                <a:gd name="T31" fmla="*/ 0 h 40"/>
                <a:gd name="T32" fmla="*/ 0 w 48"/>
                <a:gd name="T33" fmla="*/ 0 h 40"/>
                <a:gd name="T34" fmla="*/ 0 w 48"/>
                <a:gd name="T35" fmla="*/ 0 h 40"/>
                <a:gd name="T36" fmla="*/ 0 w 48"/>
                <a:gd name="T37" fmla="*/ 0 h 40"/>
                <a:gd name="T38" fmla="*/ 0 w 48"/>
                <a:gd name="T39" fmla="*/ 0 h 40"/>
                <a:gd name="T40" fmla="*/ 0 w 48"/>
                <a:gd name="T41" fmla="*/ 0 h 40"/>
                <a:gd name="T42" fmla="*/ 0 w 48"/>
                <a:gd name="T43" fmla="*/ 0 h 40"/>
                <a:gd name="T44" fmla="*/ 0 w 48"/>
                <a:gd name="T45" fmla="*/ 0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0"/>
                <a:gd name="T71" fmla="*/ 48 w 48"/>
                <a:gd name="T72" fmla="*/ 40 h 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0">
                  <a:moveTo>
                    <a:pt x="48" y="24"/>
                  </a:moveTo>
                  <a:lnTo>
                    <a:pt x="40" y="40"/>
                  </a:lnTo>
                  <a:lnTo>
                    <a:pt x="24" y="40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6" name="Freeform 543"/>
            <p:cNvSpPr>
              <a:spLocks/>
            </p:cNvSpPr>
            <p:nvPr/>
          </p:nvSpPr>
          <p:spPr bwMode="auto">
            <a:xfrm>
              <a:off x="4811" y="1608"/>
              <a:ext cx="22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w 48"/>
                <a:gd name="T25" fmla="*/ 0 h 40"/>
                <a:gd name="T26" fmla="*/ 0 w 48"/>
                <a:gd name="T27" fmla="*/ 0 h 40"/>
                <a:gd name="T28" fmla="*/ 0 w 48"/>
                <a:gd name="T29" fmla="*/ 0 h 40"/>
                <a:gd name="T30" fmla="*/ 0 w 48"/>
                <a:gd name="T31" fmla="*/ 0 h 40"/>
                <a:gd name="T32" fmla="*/ 0 w 48"/>
                <a:gd name="T33" fmla="*/ 0 h 40"/>
                <a:gd name="T34" fmla="*/ 0 w 48"/>
                <a:gd name="T35" fmla="*/ 0 h 40"/>
                <a:gd name="T36" fmla="*/ 0 w 48"/>
                <a:gd name="T37" fmla="*/ 0 h 40"/>
                <a:gd name="T38" fmla="*/ 0 w 48"/>
                <a:gd name="T39" fmla="*/ 0 h 40"/>
                <a:gd name="T40" fmla="*/ 0 w 48"/>
                <a:gd name="T41" fmla="*/ 0 h 40"/>
                <a:gd name="T42" fmla="*/ 0 w 48"/>
                <a:gd name="T43" fmla="*/ 0 h 40"/>
                <a:gd name="T44" fmla="*/ 0 w 48"/>
                <a:gd name="T45" fmla="*/ 0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0"/>
                <a:gd name="T71" fmla="*/ 48 w 48"/>
                <a:gd name="T72" fmla="*/ 40 h 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0">
                  <a:moveTo>
                    <a:pt x="48" y="24"/>
                  </a:moveTo>
                  <a:lnTo>
                    <a:pt x="40" y="40"/>
                  </a:lnTo>
                  <a:lnTo>
                    <a:pt x="24" y="40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7" name="Freeform 544"/>
            <p:cNvSpPr>
              <a:spLocks/>
            </p:cNvSpPr>
            <p:nvPr/>
          </p:nvSpPr>
          <p:spPr bwMode="auto">
            <a:xfrm>
              <a:off x="4870" y="1608"/>
              <a:ext cx="23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0"/>
                <a:gd name="T38" fmla="*/ 48 w 48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0">
                  <a:moveTo>
                    <a:pt x="48" y="24"/>
                  </a:moveTo>
                  <a:lnTo>
                    <a:pt x="40" y="40"/>
                  </a:lnTo>
                  <a:lnTo>
                    <a:pt x="24" y="40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8" name="Freeform 545"/>
            <p:cNvSpPr>
              <a:spLocks/>
            </p:cNvSpPr>
            <p:nvPr/>
          </p:nvSpPr>
          <p:spPr bwMode="auto">
            <a:xfrm>
              <a:off x="4930" y="1608"/>
              <a:ext cx="23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0"/>
                <a:gd name="T38" fmla="*/ 48 w 48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0">
                  <a:moveTo>
                    <a:pt x="48" y="24"/>
                  </a:moveTo>
                  <a:lnTo>
                    <a:pt x="40" y="40"/>
                  </a:lnTo>
                  <a:lnTo>
                    <a:pt x="24" y="40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9" name="Freeform 546"/>
            <p:cNvSpPr>
              <a:spLocks/>
            </p:cNvSpPr>
            <p:nvPr/>
          </p:nvSpPr>
          <p:spPr bwMode="auto">
            <a:xfrm>
              <a:off x="4870" y="1608"/>
              <a:ext cx="23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w 48"/>
                <a:gd name="T25" fmla="*/ 0 h 40"/>
                <a:gd name="T26" fmla="*/ 0 w 48"/>
                <a:gd name="T27" fmla="*/ 0 h 40"/>
                <a:gd name="T28" fmla="*/ 0 w 48"/>
                <a:gd name="T29" fmla="*/ 0 h 40"/>
                <a:gd name="T30" fmla="*/ 0 w 48"/>
                <a:gd name="T31" fmla="*/ 0 h 40"/>
                <a:gd name="T32" fmla="*/ 0 w 48"/>
                <a:gd name="T33" fmla="*/ 0 h 40"/>
                <a:gd name="T34" fmla="*/ 0 w 48"/>
                <a:gd name="T35" fmla="*/ 0 h 40"/>
                <a:gd name="T36" fmla="*/ 0 w 48"/>
                <a:gd name="T37" fmla="*/ 0 h 40"/>
                <a:gd name="T38" fmla="*/ 0 w 48"/>
                <a:gd name="T39" fmla="*/ 0 h 40"/>
                <a:gd name="T40" fmla="*/ 0 w 48"/>
                <a:gd name="T41" fmla="*/ 0 h 40"/>
                <a:gd name="T42" fmla="*/ 0 w 48"/>
                <a:gd name="T43" fmla="*/ 0 h 40"/>
                <a:gd name="T44" fmla="*/ 0 w 48"/>
                <a:gd name="T45" fmla="*/ 0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0"/>
                <a:gd name="T71" fmla="*/ 48 w 48"/>
                <a:gd name="T72" fmla="*/ 40 h 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0">
                  <a:moveTo>
                    <a:pt x="48" y="24"/>
                  </a:moveTo>
                  <a:lnTo>
                    <a:pt x="40" y="40"/>
                  </a:lnTo>
                  <a:lnTo>
                    <a:pt x="24" y="40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0" name="Freeform 547"/>
            <p:cNvSpPr>
              <a:spLocks/>
            </p:cNvSpPr>
            <p:nvPr/>
          </p:nvSpPr>
          <p:spPr bwMode="auto">
            <a:xfrm>
              <a:off x="4930" y="1608"/>
              <a:ext cx="23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w 48"/>
                <a:gd name="T25" fmla="*/ 0 h 40"/>
                <a:gd name="T26" fmla="*/ 0 w 48"/>
                <a:gd name="T27" fmla="*/ 0 h 40"/>
                <a:gd name="T28" fmla="*/ 0 w 48"/>
                <a:gd name="T29" fmla="*/ 0 h 40"/>
                <a:gd name="T30" fmla="*/ 0 w 48"/>
                <a:gd name="T31" fmla="*/ 0 h 40"/>
                <a:gd name="T32" fmla="*/ 0 w 48"/>
                <a:gd name="T33" fmla="*/ 0 h 40"/>
                <a:gd name="T34" fmla="*/ 0 w 48"/>
                <a:gd name="T35" fmla="*/ 0 h 40"/>
                <a:gd name="T36" fmla="*/ 0 w 48"/>
                <a:gd name="T37" fmla="*/ 0 h 40"/>
                <a:gd name="T38" fmla="*/ 0 w 48"/>
                <a:gd name="T39" fmla="*/ 0 h 40"/>
                <a:gd name="T40" fmla="*/ 0 w 48"/>
                <a:gd name="T41" fmla="*/ 0 h 40"/>
                <a:gd name="T42" fmla="*/ 0 w 48"/>
                <a:gd name="T43" fmla="*/ 0 h 40"/>
                <a:gd name="T44" fmla="*/ 0 w 48"/>
                <a:gd name="T45" fmla="*/ 0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0"/>
                <a:gd name="T71" fmla="*/ 48 w 48"/>
                <a:gd name="T72" fmla="*/ 40 h 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0">
                  <a:moveTo>
                    <a:pt x="48" y="24"/>
                  </a:moveTo>
                  <a:lnTo>
                    <a:pt x="40" y="40"/>
                  </a:lnTo>
                  <a:lnTo>
                    <a:pt x="24" y="40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1" name="Freeform 548"/>
            <p:cNvSpPr>
              <a:spLocks/>
            </p:cNvSpPr>
            <p:nvPr/>
          </p:nvSpPr>
          <p:spPr bwMode="auto">
            <a:xfrm>
              <a:off x="4990" y="1608"/>
              <a:ext cx="22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0"/>
                <a:gd name="T38" fmla="*/ 48 w 48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0">
                  <a:moveTo>
                    <a:pt x="48" y="24"/>
                  </a:moveTo>
                  <a:lnTo>
                    <a:pt x="40" y="40"/>
                  </a:lnTo>
                  <a:lnTo>
                    <a:pt x="24" y="40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2" name="Freeform 549"/>
            <p:cNvSpPr>
              <a:spLocks/>
            </p:cNvSpPr>
            <p:nvPr/>
          </p:nvSpPr>
          <p:spPr bwMode="auto">
            <a:xfrm>
              <a:off x="5050" y="1608"/>
              <a:ext cx="22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0"/>
                <a:gd name="T38" fmla="*/ 48 w 48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0">
                  <a:moveTo>
                    <a:pt x="48" y="24"/>
                  </a:moveTo>
                  <a:lnTo>
                    <a:pt x="40" y="40"/>
                  </a:lnTo>
                  <a:lnTo>
                    <a:pt x="24" y="40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3" name="Freeform 550"/>
            <p:cNvSpPr>
              <a:spLocks/>
            </p:cNvSpPr>
            <p:nvPr/>
          </p:nvSpPr>
          <p:spPr bwMode="auto">
            <a:xfrm>
              <a:off x="4990" y="1608"/>
              <a:ext cx="22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w 48"/>
                <a:gd name="T25" fmla="*/ 0 h 40"/>
                <a:gd name="T26" fmla="*/ 0 w 48"/>
                <a:gd name="T27" fmla="*/ 0 h 40"/>
                <a:gd name="T28" fmla="*/ 0 w 48"/>
                <a:gd name="T29" fmla="*/ 0 h 40"/>
                <a:gd name="T30" fmla="*/ 0 w 48"/>
                <a:gd name="T31" fmla="*/ 0 h 40"/>
                <a:gd name="T32" fmla="*/ 0 w 48"/>
                <a:gd name="T33" fmla="*/ 0 h 40"/>
                <a:gd name="T34" fmla="*/ 0 w 48"/>
                <a:gd name="T35" fmla="*/ 0 h 40"/>
                <a:gd name="T36" fmla="*/ 0 w 48"/>
                <a:gd name="T37" fmla="*/ 0 h 40"/>
                <a:gd name="T38" fmla="*/ 0 w 48"/>
                <a:gd name="T39" fmla="*/ 0 h 40"/>
                <a:gd name="T40" fmla="*/ 0 w 48"/>
                <a:gd name="T41" fmla="*/ 0 h 40"/>
                <a:gd name="T42" fmla="*/ 0 w 48"/>
                <a:gd name="T43" fmla="*/ 0 h 40"/>
                <a:gd name="T44" fmla="*/ 0 w 48"/>
                <a:gd name="T45" fmla="*/ 0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0"/>
                <a:gd name="T71" fmla="*/ 48 w 48"/>
                <a:gd name="T72" fmla="*/ 40 h 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0">
                  <a:moveTo>
                    <a:pt x="48" y="24"/>
                  </a:moveTo>
                  <a:lnTo>
                    <a:pt x="40" y="40"/>
                  </a:lnTo>
                  <a:lnTo>
                    <a:pt x="24" y="40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" name="Freeform 551"/>
            <p:cNvSpPr>
              <a:spLocks/>
            </p:cNvSpPr>
            <p:nvPr/>
          </p:nvSpPr>
          <p:spPr bwMode="auto">
            <a:xfrm>
              <a:off x="5049" y="1602"/>
              <a:ext cx="30" cy="27"/>
            </a:xfrm>
            <a:custGeom>
              <a:avLst/>
              <a:gdLst>
                <a:gd name="T0" fmla="*/ 1 w 48"/>
                <a:gd name="T1" fmla="*/ 1 h 40"/>
                <a:gd name="T2" fmla="*/ 1 w 48"/>
                <a:gd name="T3" fmla="*/ 1 h 40"/>
                <a:gd name="T4" fmla="*/ 1 w 48"/>
                <a:gd name="T5" fmla="*/ 1 h 40"/>
                <a:gd name="T6" fmla="*/ 1 w 48"/>
                <a:gd name="T7" fmla="*/ 1 h 40"/>
                <a:gd name="T8" fmla="*/ 1 w 48"/>
                <a:gd name="T9" fmla="*/ 1 h 40"/>
                <a:gd name="T10" fmla="*/ 1 w 48"/>
                <a:gd name="T11" fmla="*/ 1 h 40"/>
                <a:gd name="T12" fmla="*/ 1 w 48"/>
                <a:gd name="T13" fmla="*/ 1 h 40"/>
                <a:gd name="T14" fmla="*/ 1 w 48"/>
                <a:gd name="T15" fmla="*/ 1 h 40"/>
                <a:gd name="T16" fmla="*/ 1 w 48"/>
                <a:gd name="T17" fmla="*/ 1 h 40"/>
                <a:gd name="T18" fmla="*/ 0 w 48"/>
                <a:gd name="T19" fmla="*/ 1 h 40"/>
                <a:gd name="T20" fmla="*/ 0 w 48"/>
                <a:gd name="T21" fmla="*/ 1 h 40"/>
                <a:gd name="T22" fmla="*/ 0 w 48"/>
                <a:gd name="T23" fmla="*/ 1 h 40"/>
                <a:gd name="T24" fmla="*/ 0 w 48"/>
                <a:gd name="T25" fmla="*/ 1 h 40"/>
                <a:gd name="T26" fmla="*/ 1 w 48"/>
                <a:gd name="T27" fmla="*/ 1 h 40"/>
                <a:gd name="T28" fmla="*/ 1 w 48"/>
                <a:gd name="T29" fmla="*/ 1 h 40"/>
                <a:gd name="T30" fmla="*/ 1 w 48"/>
                <a:gd name="T31" fmla="*/ 0 h 40"/>
                <a:gd name="T32" fmla="*/ 1 w 48"/>
                <a:gd name="T33" fmla="*/ 0 h 40"/>
                <a:gd name="T34" fmla="*/ 1 w 48"/>
                <a:gd name="T35" fmla="*/ 0 h 40"/>
                <a:gd name="T36" fmla="*/ 1 w 48"/>
                <a:gd name="T37" fmla="*/ 0 h 40"/>
                <a:gd name="T38" fmla="*/ 1 w 48"/>
                <a:gd name="T39" fmla="*/ 1 h 40"/>
                <a:gd name="T40" fmla="*/ 1 w 48"/>
                <a:gd name="T41" fmla="*/ 1 h 40"/>
                <a:gd name="T42" fmla="*/ 1 w 48"/>
                <a:gd name="T43" fmla="*/ 1 h 40"/>
                <a:gd name="T44" fmla="*/ 1 w 48"/>
                <a:gd name="T45" fmla="*/ 1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0"/>
                <a:gd name="T71" fmla="*/ 48 w 48"/>
                <a:gd name="T72" fmla="*/ 40 h 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0">
                  <a:moveTo>
                    <a:pt x="48" y="24"/>
                  </a:moveTo>
                  <a:lnTo>
                    <a:pt x="40" y="40"/>
                  </a:lnTo>
                  <a:lnTo>
                    <a:pt x="24" y="40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5" name="Freeform 552"/>
            <p:cNvSpPr>
              <a:spLocks/>
            </p:cNvSpPr>
            <p:nvPr/>
          </p:nvSpPr>
          <p:spPr bwMode="auto">
            <a:xfrm>
              <a:off x="4751" y="1666"/>
              <a:ext cx="22" cy="23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6" name="Freeform 553"/>
            <p:cNvSpPr>
              <a:spLocks/>
            </p:cNvSpPr>
            <p:nvPr/>
          </p:nvSpPr>
          <p:spPr bwMode="auto">
            <a:xfrm>
              <a:off x="4811" y="1666"/>
              <a:ext cx="22" cy="23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7" name="Freeform 554"/>
            <p:cNvSpPr>
              <a:spLocks/>
            </p:cNvSpPr>
            <p:nvPr/>
          </p:nvSpPr>
          <p:spPr bwMode="auto">
            <a:xfrm>
              <a:off x="4751" y="1666"/>
              <a:ext cx="22" cy="23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8" name="Freeform 555"/>
            <p:cNvSpPr>
              <a:spLocks/>
            </p:cNvSpPr>
            <p:nvPr/>
          </p:nvSpPr>
          <p:spPr bwMode="auto">
            <a:xfrm>
              <a:off x="4811" y="1666"/>
              <a:ext cx="22" cy="23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9" name="Freeform 556"/>
            <p:cNvSpPr>
              <a:spLocks/>
            </p:cNvSpPr>
            <p:nvPr/>
          </p:nvSpPr>
          <p:spPr bwMode="auto">
            <a:xfrm>
              <a:off x="4870" y="1666"/>
              <a:ext cx="23" cy="23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0" name="Freeform 557"/>
            <p:cNvSpPr>
              <a:spLocks/>
            </p:cNvSpPr>
            <p:nvPr/>
          </p:nvSpPr>
          <p:spPr bwMode="auto">
            <a:xfrm>
              <a:off x="4930" y="1666"/>
              <a:ext cx="23" cy="23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1" name="Freeform 558"/>
            <p:cNvSpPr>
              <a:spLocks/>
            </p:cNvSpPr>
            <p:nvPr/>
          </p:nvSpPr>
          <p:spPr bwMode="auto">
            <a:xfrm>
              <a:off x="4870" y="1666"/>
              <a:ext cx="23" cy="23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2" name="Freeform 559"/>
            <p:cNvSpPr>
              <a:spLocks/>
            </p:cNvSpPr>
            <p:nvPr/>
          </p:nvSpPr>
          <p:spPr bwMode="auto">
            <a:xfrm>
              <a:off x="4930" y="1666"/>
              <a:ext cx="23" cy="23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3" name="Freeform 560"/>
            <p:cNvSpPr>
              <a:spLocks/>
            </p:cNvSpPr>
            <p:nvPr/>
          </p:nvSpPr>
          <p:spPr bwMode="auto">
            <a:xfrm>
              <a:off x="4990" y="1666"/>
              <a:ext cx="22" cy="23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4" name="Freeform 561"/>
            <p:cNvSpPr>
              <a:spLocks/>
            </p:cNvSpPr>
            <p:nvPr/>
          </p:nvSpPr>
          <p:spPr bwMode="auto">
            <a:xfrm>
              <a:off x="5050" y="1666"/>
              <a:ext cx="22" cy="23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5" name="Freeform 562"/>
            <p:cNvSpPr>
              <a:spLocks/>
            </p:cNvSpPr>
            <p:nvPr/>
          </p:nvSpPr>
          <p:spPr bwMode="auto">
            <a:xfrm>
              <a:off x="4989" y="1661"/>
              <a:ext cx="26" cy="27"/>
            </a:xfrm>
            <a:custGeom>
              <a:avLst/>
              <a:gdLst>
                <a:gd name="T0" fmla="*/ 1 w 48"/>
                <a:gd name="T1" fmla="*/ 1 h 48"/>
                <a:gd name="T2" fmla="*/ 1 w 48"/>
                <a:gd name="T3" fmla="*/ 1 h 48"/>
                <a:gd name="T4" fmla="*/ 1 w 48"/>
                <a:gd name="T5" fmla="*/ 1 h 48"/>
                <a:gd name="T6" fmla="*/ 1 w 48"/>
                <a:gd name="T7" fmla="*/ 1 h 48"/>
                <a:gd name="T8" fmla="*/ 1 w 48"/>
                <a:gd name="T9" fmla="*/ 1 h 48"/>
                <a:gd name="T10" fmla="*/ 1 w 48"/>
                <a:gd name="T11" fmla="*/ 1 h 48"/>
                <a:gd name="T12" fmla="*/ 1 w 48"/>
                <a:gd name="T13" fmla="*/ 1 h 48"/>
                <a:gd name="T14" fmla="*/ 1 w 48"/>
                <a:gd name="T15" fmla="*/ 1 h 48"/>
                <a:gd name="T16" fmla="*/ 1 w 48"/>
                <a:gd name="T17" fmla="*/ 1 h 48"/>
                <a:gd name="T18" fmla="*/ 0 w 48"/>
                <a:gd name="T19" fmla="*/ 1 h 48"/>
                <a:gd name="T20" fmla="*/ 0 w 48"/>
                <a:gd name="T21" fmla="*/ 1 h 48"/>
                <a:gd name="T22" fmla="*/ 0 w 48"/>
                <a:gd name="T23" fmla="*/ 1 h 48"/>
                <a:gd name="T24" fmla="*/ 0 w 48"/>
                <a:gd name="T25" fmla="*/ 1 h 48"/>
                <a:gd name="T26" fmla="*/ 1 w 48"/>
                <a:gd name="T27" fmla="*/ 1 h 48"/>
                <a:gd name="T28" fmla="*/ 1 w 48"/>
                <a:gd name="T29" fmla="*/ 1 h 48"/>
                <a:gd name="T30" fmla="*/ 1 w 48"/>
                <a:gd name="T31" fmla="*/ 0 h 48"/>
                <a:gd name="T32" fmla="*/ 1 w 48"/>
                <a:gd name="T33" fmla="*/ 0 h 48"/>
                <a:gd name="T34" fmla="*/ 1 w 48"/>
                <a:gd name="T35" fmla="*/ 0 h 48"/>
                <a:gd name="T36" fmla="*/ 1 w 48"/>
                <a:gd name="T37" fmla="*/ 0 h 48"/>
                <a:gd name="T38" fmla="*/ 1 w 48"/>
                <a:gd name="T39" fmla="*/ 1 h 48"/>
                <a:gd name="T40" fmla="*/ 1 w 48"/>
                <a:gd name="T41" fmla="*/ 1 h 48"/>
                <a:gd name="T42" fmla="*/ 1 w 48"/>
                <a:gd name="T43" fmla="*/ 1 h 48"/>
                <a:gd name="T44" fmla="*/ 1 w 48"/>
                <a:gd name="T45" fmla="*/ 1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36" name="Freeform 563"/>
            <p:cNvSpPr>
              <a:spLocks/>
            </p:cNvSpPr>
            <p:nvPr/>
          </p:nvSpPr>
          <p:spPr bwMode="auto">
            <a:xfrm>
              <a:off x="5050" y="1666"/>
              <a:ext cx="22" cy="23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7" name="Freeform 564"/>
            <p:cNvSpPr>
              <a:spLocks/>
            </p:cNvSpPr>
            <p:nvPr/>
          </p:nvSpPr>
          <p:spPr bwMode="auto">
            <a:xfrm>
              <a:off x="4751" y="1726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8" name="Freeform 565"/>
            <p:cNvSpPr>
              <a:spLocks/>
            </p:cNvSpPr>
            <p:nvPr/>
          </p:nvSpPr>
          <p:spPr bwMode="auto">
            <a:xfrm>
              <a:off x="4811" y="1726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9" name="Freeform 566"/>
            <p:cNvSpPr>
              <a:spLocks/>
            </p:cNvSpPr>
            <p:nvPr/>
          </p:nvSpPr>
          <p:spPr bwMode="auto">
            <a:xfrm>
              <a:off x="4751" y="1726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0" name="Freeform 567"/>
            <p:cNvSpPr>
              <a:spLocks/>
            </p:cNvSpPr>
            <p:nvPr/>
          </p:nvSpPr>
          <p:spPr bwMode="auto">
            <a:xfrm>
              <a:off x="4811" y="1726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1" name="Freeform 568"/>
            <p:cNvSpPr>
              <a:spLocks/>
            </p:cNvSpPr>
            <p:nvPr/>
          </p:nvSpPr>
          <p:spPr bwMode="auto">
            <a:xfrm>
              <a:off x="4870" y="1726"/>
              <a:ext cx="23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2" name="Freeform 569"/>
            <p:cNvSpPr>
              <a:spLocks/>
            </p:cNvSpPr>
            <p:nvPr/>
          </p:nvSpPr>
          <p:spPr bwMode="auto">
            <a:xfrm>
              <a:off x="4990" y="1726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3" name="Freeform 570"/>
            <p:cNvSpPr>
              <a:spLocks/>
            </p:cNvSpPr>
            <p:nvPr/>
          </p:nvSpPr>
          <p:spPr bwMode="auto">
            <a:xfrm>
              <a:off x="4870" y="1726"/>
              <a:ext cx="23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4" name="Freeform 571"/>
            <p:cNvSpPr>
              <a:spLocks/>
            </p:cNvSpPr>
            <p:nvPr/>
          </p:nvSpPr>
          <p:spPr bwMode="auto">
            <a:xfrm>
              <a:off x="4990" y="1726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5" name="Freeform 572"/>
            <p:cNvSpPr>
              <a:spLocks/>
            </p:cNvSpPr>
            <p:nvPr/>
          </p:nvSpPr>
          <p:spPr bwMode="auto">
            <a:xfrm>
              <a:off x="5050" y="1726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6" name="Freeform 573"/>
            <p:cNvSpPr>
              <a:spLocks/>
            </p:cNvSpPr>
            <p:nvPr/>
          </p:nvSpPr>
          <p:spPr bwMode="auto">
            <a:xfrm>
              <a:off x="4751" y="1789"/>
              <a:ext cx="22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0"/>
                <a:gd name="T38" fmla="*/ 48 w 48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0">
                  <a:moveTo>
                    <a:pt x="48" y="16"/>
                  </a:moveTo>
                  <a:lnTo>
                    <a:pt x="40" y="32"/>
                  </a:lnTo>
                  <a:lnTo>
                    <a:pt x="24" y="40"/>
                  </a:lnTo>
                  <a:lnTo>
                    <a:pt x="8" y="32"/>
                  </a:lnTo>
                  <a:lnTo>
                    <a:pt x="0" y="16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1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7" name="Freeform 574"/>
            <p:cNvSpPr>
              <a:spLocks/>
            </p:cNvSpPr>
            <p:nvPr/>
          </p:nvSpPr>
          <p:spPr bwMode="auto">
            <a:xfrm>
              <a:off x="5050" y="1726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8" name="Freeform 575"/>
            <p:cNvSpPr>
              <a:spLocks/>
            </p:cNvSpPr>
            <p:nvPr/>
          </p:nvSpPr>
          <p:spPr bwMode="auto">
            <a:xfrm>
              <a:off x="4751" y="1789"/>
              <a:ext cx="22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w 48"/>
                <a:gd name="T25" fmla="*/ 0 h 40"/>
                <a:gd name="T26" fmla="*/ 0 w 48"/>
                <a:gd name="T27" fmla="*/ 0 h 40"/>
                <a:gd name="T28" fmla="*/ 0 w 48"/>
                <a:gd name="T29" fmla="*/ 0 h 40"/>
                <a:gd name="T30" fmla="*/ 0 w 48"/>
                <a:gd name="T31" fmla="*/ 0 h 40"/>
                <a:gd name="T32" fmla="*/ 0 w 48"/>
                <a:gd name="T33" fmla="*/ 0 h 40"/>
                <a:gd name="T34" fmla="*/ 0 w 48"/>
                <a:gd name="T35" fmla="*/ 0 h 40"/>
                <a:gd name="T36" fmla="*/ 0 w 48"/>
                <a:gd name="T37" fmla="*/ 0 h 40"/>
                <a:gd name="T38" fmla="*/ 0 w 48"/>
                <a:gd name="T39" fmla="*/ 0 h 40"/>
                <a:gd name="T40" fmla="*/ 0 w 48"/>
                <a:gd name="T41" fmla="*/ 0 h 40"/>
                <a:gd name="T42" fmla="*/ 0 w 48"/>
                <a:gd name="T43" fmla="*/ 0 h 40"/>
                <a:gd name="T44" fmla="*/ 0 w 48"/>
                <a:gd name="T45" fmla="*/ 0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0"/>
                <a:gd name="T71" fmla="*/ 48 w 48"/>
                <a:gd name="T72" fmla="*/ 40 h 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0">
                  <a:moveTo>
                    <a:pt x="48" y="16"/>
                  </a:moveTo>
                  <a:lnTo>
                    <a:pt x="40" y="32"/>
                  </a:lnTo>
                  <a:lnTo>
                    <a:pt x="24" y="40"/>
                  </a:lnTo>
                  <a:lnTo>
                    <a:pt x="8" y="32"/>
                  </a:lnTo>
                  <a:lnTo>
                    <a:pt x="0" y="16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16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9" name="Freeform 576"/>
            <p:cNvSpPr>
              <a:spLocks/>
            </p:cNvSpPr>
            <p:nvPr/>
          </p:nvSpPr>
          <p:spPr bwMode="auto">
            <a:xfrm>
              <a:off x="4811" y="1789"/>
              <a:ext cx="22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0"/>
                <a:gd name="T38" fmla="*/ 48 w 48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0">
                  <a:moveTo>
                    <a:pt x="48" y="16"/>
                  </a:moveTo>
                  <a:lnTo>
                    <a:pt x="40" y="32"/>
                  </a:lnTo>
                  <a:lnTo>
                    <a:pt x="24" y="40"/>
                  </a:lnTo>
                  <a:lnTo>
                    <a:pt x="8" y="32"/>
                  </a:lnTo>
                  <a:lnTo>
                    <a:pt x="0" y="16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1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0" name="Freeform 577"/>
            <p:cNvSpPr>
              <a:spLocks/>
            </p:cNvSpPr>
            <p:nvPr/>
          </p:nvSpPr>
          <p:spPr bwMode="auto">
            <a:xfrm>
              <a:off x="4870" y="1789"/>
              <a:ext cx="23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0"/>
                <a:gd name="T38" fmla="*/ 48 w 48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0">
                  <a:moveTo>
                    <a:pt x="48" y="16"/>
                  </a:moveTo>
                  <a:lnTo>
                    <a:pt x="40" y="32"/>
                  </a:lnTo>
                  <a:lnTo>
                    <a:pt x="24" y="40"/>
                  </a:lnTo>
                  <a:lnTo>
                    <a:pt x="8" y="32"/>
                  </a:lnTo>
                  <a:lnTo>
                    <a:pt x="0" y="16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1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1" name="Freeform 578"/>
            <p:cNvSpPr>
              <a:spLocks/>
            </p:cNvSpPr>
            <p:nvPr/>
          </p:nvSpPr>
          <p:spPr bwMode="auto">
            <a:xfrm>
              <a:off x="4811" y="1789"/>
              <a:ext cx="22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w 48"/>
                <a:gd name="T25" fmla="*/ 0 h 40"/>
                <a:gd name="T26" fmla="*/ 0 w 48"/>
                <a:gd name="T27" fmla="*/ 0 h 40"/>
                <a:gd name="T28" fmla="*/ 0 w 48"/>
                <a:gd name="T29" fmla="*/ 0 h 40"/>
                <a:gd name="T30" fmla="*/ 0 w 48"/>
                <a:gd name="T31" fmla="*/ 0 h 40"/>
                <a:gd name="T32" fmla="*/ 0 w 48"/>
                <a:gd name="T33" fmla="*/ 0 h 40"/>
                <a:gd name="T34" fmla="*/ 0 w 48"/>
                <a:gd name="T35" fmla="*/ 0 h 40"/>
                <a:gd name="T36" fmla="*/ 0 w 48"/>
                <a:gd name="T37" fmla="*/ 0 h 40"/>
                <a:gd name="T38" fmla="*/ 0 w 48"/>
                <a:gd name="T39" fmla="*/ 0 h 40"/>
                <a:gd name="T40" fmla="*/ 0 w 48"/>
                <a:gd name="T41" fmla="*/ 0 h 40"/>
                <a:gd name="T42" fmla="*/ 0 w 48"/>
                <a:gd name="T43" fmla="*/ 0 h 40"/>
                <a:gd name="T44" fmla="*/ 0 w 48"/>
                <a:gd name="T45" fmla="*/ 0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0"/>
                <a:gd name="T71" fmla="*/ 48 w 48"/>
                <a:gd name="T72" fmla="*/ 40 h 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0">
                  <a:moveTo>
                    <a:pt x="48" y="16"/>
                  </a:moveTo>
                  <a:lnTo>
                    <a:pt x="40" y="32"/>
                  </a:lnTo>
                  <a:lnTo>
                    <a:pt x="24" y="40"/>
                  </a:lnTo>
                  <a:lnTo>
                    <a:pt x="8" y="32"/>
                  </a:lnTo>
                  <a:lnTo>
                    <a:pt x="0" y="16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16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2" name="Freeform 579"/>
            <p:cNvSpPr>
              <a:spLocks/>
            </p:cNvSpPr>
            <p:nvPr/>
          </p:nvSpPr>
          <p:spPr bwMode="auto">
            <a:xfrm>
              <a:off x="4870" y="1789"/>
              <a:ext cx="23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w 48"/>
                <a:gd name="T25" fmla="*/ 0 h 40"/>
                <a:gd name="T26" fmla="*/ 0 w 48"/>
                <a:gd name="T27" fmla="*/ 0 h 40"/>
                <a:gd name="T28" fmla="*/ 0 w 48"/>
                <a:gd name="T29" fmla="*/ 0 h 40"/>
                <a:gd name="T30" fmla="*/ 0 w 48"/>
                <a:gd name="T31" fmla="*/ 0 h 40"/>
                <a:gd name="T32" fmla="*/ 0 w 48"/>
                <a:gd name="T33" fmla="*/ 0 h 40"/>
                <a:gd name="T34" fmla="*/ 0 w 48"/>
                <a:gd name="T35" fmla="*/ 0 h 40"/>
                <a:gd name="T36" fmla="*/ 0 w 48"/>
                <a:gd name="T37" fmla="*/ 0 h 40"/>
                <a:gd name="T38" fmla="*/ 0 w 48"/>
                <a:gd name="T39" fmla="*/ 0 h 40"/>
                <a:gd name="T40" fmla="*/ 0 w 48"/>
                <a:gd name="T41" fmla="*/ 0 h 40"/>
                <a:gd name="T42" fmla="*/ 0 w 48"/>
                <a:gd name="T43" fmla="*/ 0 h 40"/>
                <a:gd name="T44" fmla="*/ 0 w 48"/>
                <a:gd name="T45" fmla="*/ 0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0"/>
                <a:gd name="T71" fmla="*/ 48 w 48"/>
                <a:gd name="T72" fmla="*/ 40 h 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0">
                  <a:moveTo>
                    <a:pt x="48" y="16"/>
                  </a:moveTo>
                  <a:lnTo>
                    <a:pt x="40" y="32"/>
                  </a:lnTo>
                  <a:lnTo>
                    <a:pt x="24" y="40"/>
                  </a:lnTo>
                  <a:lnTo>
                    <a:pt x="8" y="32"/>
                  </a:lnTo>
                  <a:lnTo>
                    <a:pt x="0" y="16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16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3" name="Freeform 580"/>
            <p:cNvSpPr>
              <a:spLocks/>
            </p:cNvSpPr>
            <p:nvPr/>
          </p:nvSpPr>
          <p:spPr bwMode="auto">
            <a:xfrm>
              <a:off x="4930" y="1789"/>
              <a:ext cx="23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0"/>
                <a:gd name="T38" fmla="*/ 48 w 48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0">
                  <a:moveTo>
                    <a:pt x="48" y="16"/>
                  </a:moveTo>
                  <a:lnTo>
                    <a:pt x="40" y="32"/>
                  </a:lnTo>
                  <a:lnTo>
                    <a:pt x="24" y="40"/>
                  </a:lnTo>
                  <a:lnTo>
                    <a:pt x="8" y="32"/>
                  </a:lnTo>
                  <a:lnTo>
                    <a:pt x="0" y="16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1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4" name="Freeform 581"/>
            <p:cNvSpPr>
              <a:spLocks/>
            </p:cNvSpPr>
            <p:nvPr/>
          </p:nvSpPr>
          <p:spPr bwMode="auto">
            <a:xfrm>
              <a:off x="4990" y="1789"/>
              <a:ext cx="22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0"/>
                <a:gd name="T38" fmla="*/ 48 w 48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0">
                  <a:moveTo>
                    <a:pt x="48" y="16"/>
                  </a:moveTo>
                  <a:lnTo>
                    <a:pt x="40" y="32"/>
                  </a:lnTo>
                  <a:lnTo>
                    <a:pt x="24" y="40"/>
                  </a:lnTo>
                  <a:lnTo>
                    <a:pt x="8" y="32"/>
                  </a:lnTo>
                  <a:lnTo>
                    <a:pt x="0" y="16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1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5" name="Freeform 582"/>
            <p:cNvSpPr>
              <a:spLocks/>
            </p:cNvSpPr>
            <p:nvPr/>
          </p:nvSpPr>
          <p:spPr bwMode="auto">
            <a:xfrm>
              <a:off x="4930" y="1789"/>
              <a:ext cx="23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w 48"/>
                <a:gd name="T25" fmla="*/ 0 h 40"/>
                <a:gd name="T26" fmla="*/ 0 w 48"/>
                <a:gd name="T27" fmla="*/ 0 h 40"/>
                <a:gd name="T28" fmla="*/ 0 w 48"/>
                <a:gd name="T29" fmla="*/ 0 h 40"/>
                <a:gd name="T30" fmla="*/ 0 w 48"/>
                <a:gd name="T31" fmla="*/ 0 h 40"/>
                <a:gd name="T32" fmla="*/ 0 w 48"/>
                <a:gd name="T33" fmla="*/ 0 h 40"/>
                <a:gd name="T34" fmla="*/ 0 w 48"/>
                <a:gd name="T35" fmla="*/ 0 h 40"/>
                <a:gd name="T36" fmla="*/ 0 w 48"/>
                <a:gd name="T37" fmla="*/ 0 h 40"/>
                <a:gd name="T38" fmla="*/ 0 w 48"/>
                <a:gd name="T39" fmla="*/ 0 h 40"/>
                <a:gd name="T40" fmla="*/ 0 w 48"/>
                <a:gd name="T41" fmla="*/ 0 h 40"/>
                <a:gd name="T42" fmla="*/ 0 w 48"/>
                <a:gd name="T43" fmla="*/ 0 h 40"/>
                <a:gd name="T44" fmla="*/ 0 w 48"/>
                <a:gd name="T45" fmla="*/ 0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0"/>
                <a:gd name="T71" fmla="*/ 48 w 48"/>
                <a:gd name="T72" fmla="*/ 40 h 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0">
                  <a:moveTo>
                    <a:pt x="48" y="16"/>
                  </a:moveTo>
                  <a:lnTo>
                    <a:pt x="40" y="32"/>
                  </a:lnTo>
                  <a:lnTo>
                    <a:pt x="24" y="40"/>
                  </a:lnTo>
                  <a:lnTo>
                    <a:pt x="8" y="32"/>
                  </a:lnTo>
                  <a:lnTo>
                    <a:pt x="0" y="16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16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6" name="Freeform 583"/>
            <p:cNvSpPr>
              <a:spLocks/>
            </p:cNvSpPr>
            <p:nvPr/>
          </p:nvSpPr>
          <p:spPr bwMode="auto">
            <a:xfrm>
              <a:off x="4990" y="1789"/>
              <a:ext cx="22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w 48"/>
                <a:gd name="T25" fmla="*/ 0 h 40"/>
                <a:gd name="T26" fmla="*/ 0 w 48"/>
                <a:gd name="T27" fmla="*/ 0 h 40"/>
                <a:gd name="T28" fmla="*/ 0 w 48"/>
                <a:gd name="T29" fmla="*/ 0 h 40"/>
                <a:gd name="T30" fmla="*/ 0 w 48"/>
                <a:gd name="T31" fmla="*/ 0 h 40"/>
                <a:gd name="T32" fmla="*/ 0 w 48"/>
                <a:gd name="T33" fmla="*/ 0 h 40"/>
                <a:gd name="T34" fmla="*/ 0 w 48"/>
                <a:gd name="T35" fmla="*/ 0 h 40"/>
                <a:gd name="T36" fmla="*/ 0 w 48"/>
                <a:gd name="T37" fmla="*/ 0 h 40"/>
                <a:gd name="T38" fmla="*/ 0 w 48"/>
                <a:gd name="T39" fmla="*/ 0 h 40"/>
                <a:gd name="T40" fmla="*/ 0 w 48"/>
                <a:gd name="T41" fmla="*/ 0 h 40"/>
                <a:gd name="T42" fmla="*/ 0 w 48"/>
                <a:gd name="T43" fmla="*/ 0 h 40"/>
                <a:gd name="T44" fmla="*/ 0 w 48"/>
                <a:gd name="T45" fmla="*/ 0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0"/>
                <a:gd name="T71" fmla="*/ 48 w 48"/>
                <a:gd name="T72" fmla="*/ 40 h 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0">
                  <a:moveTo>
                    <a:pt x="48" y="16"/>
                  </a:moveTo>
                  <a:lnTo>
                    <a:pt x="40" y="32"/>
                  </a:lnTo>
                  <a:lnTo>
                    <a:pt x="24" y="40"/>
                  </a:lnTo>
                  <a:lnTo>
                    <a:pt x="8" y="32"/>
                  </a:lnTo>
                  <a:lnTo>
                    <a:pt x="0" y="16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16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7" name="Freeform 584"/>
            <p:cNvSpPr>
              <a:spLocks/>
            </p:cNvSpPr>
            <p:nvPr/>
          </p:nvSpPr>
          <p:spPr bwMode="auto">
            <a:xfrm>
              <a:off x="5050" y="1789"/>
              <a:ext cx="22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0"/>
                <a:gd name="T38" fmla="*/ 48 w 48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0">
                  <a:moveTo>
                    <a:pt x="48" y="16"/>
                  </a:moveTo>
                  <a:lnTo>
                    <a:pt x="40" y="32"/>
                  </a:lnTo>
                  <a:lnTo>
                    <a:pt x="24" y="40"/>
                  </a:lnTo>
                  <a:lnTo>
                    <a:pt x="8" y="32"/>
                  </a:lnTo>
                  <a:lnTo>
                    <a:pt x="0" y="16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1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8" name="Freeform 585"/>
            <p:cNvSpPr>
              <a:spLocks/>
            </p:cNvSpPr>
            <p:nvPr/>
          </p:nvSpPr>
          <p:spPr bwMode="auto">
            <a:xfrm>
              <a:off x="4751" y="1844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9" name="Freeform 586"/>
            <p:cNvSpPr>
              <a:spLocks/>
            </p:cNvSpPr>
            <p:nvPr/>
          </p:nvSpPr>
          <p:spPr bwMode="auto">
            <a:xfrm>
              <a:off x="5050" y="1789"/>
              <a:ext cx="22" cy="18"/>
            </a:xfrm>
            <a:custGeom>
              <a:avLst/>
              <a:gdLst>
                <a:gd name="T0" fmla="*/ 0 w 48"/>
                <a:gd name="T1" fmla="*/ 0 h 40"/>
                <a:gd name="T2" fmla="*/ 0 w 48"/>
                <a:gd name="T3" fmla="*/ 0 h 40"/>
                <a:gd name="T4" fmla="*/ 0 w 48"/>
                <a:gd name="T5" fmla="*/ 0 h 40"/>
                <a:gd name="T6" fmla="*/ 0 w 48"/>
                <a:gd name="T7" fmla="*/ 0 h 40"/>
                <a:gd name="T8" fmla="*/ 0 w 48"/>
                <a:gd name="T9" fmla="*/ 0 h 40"/>
                <a:gd name="T10" fmla="*/ 0 w 48"/>
                <a:gd name="T11" fmla="*/ 0 h 40"/>
                <a:gd name="T12" fmla="*/ 0 w 48"/>
                <a:gd name="T13" fmla="*/ 0 h 40"/>
                <a:gd name="T14" fmla="*/ 0 w 48"/>
                <a:gd name="T15" fmla="*/ 0 h 40"/>
                <a:gd name="T16" fmla="*/ 0 w 48"/>
                <a:gd name="T17" fmla="*/ 0 h 40"/>
                <a:gd name="T18" fmla="*/ 0 w 48"/>
                <a:gd name="T19" fmla="*/ 0 h 40"/>
                <a:gd name="T20" fmla="*/ 0 w 48"/>
                <a:gd name="T21" fmla="*/ 0 h 40"/>
                <a:gd name="T22" fmla="*/ 0 w 48"/>
                <a:gd name="T23" fmla="*/ 0 h 40"/>
                <a:gd name="T24" fmla="*/ 0 w 48"/>
                <a:gd name="T25" fmla="*/ 0 h 40"/>
                <a:gd name="T26" fmla="*/ 0 w 48"/>
                <a:gd name="T27" fmla="*/ 0 h 40"/>
                <a:gd name="T28" fmla="*/ 0 w 48"/>
                <a:gd name="T29" fmla="*/ 0 h 40"/>
                <a:gd name="T30" fmla="*/ 0 w 48"/>
                <a:gd name="T31" fmla="*/ 0 h 40"/>
                <a:gd name="T32" fmla="*/ 0 w 48"/>
                <a:gd name="T33" fmla="*/ 0 h 40"/>
                <a:gd name="T34" fmla="*/ 0 w 48"/>
                <a:gd name="T35" fmla="*/ 0 h 40"/>
                <a:gd name="T36" fmla="*/ 0 w 48"/>
                <a:gd name="T37" fmla="*/ 0 h 40"/>
                <a:gd name="T38" fmla="*/ 0 w 48"/>
                <a:gd name="T39" fmla="*/ 0 h 40"/>
                <a:gd name="T40" fmla="*/ 0 w 48"/>
                <a:gd name="T41" fmla="*/ 0 h 40"/>
                <a:gd name="T42" fmla="*/ 0 w 48"/>
                <a:gd name="T43" fmla="*/ 0 h 40"/>
                <a:gd name="T44" fmla="*/ 0 w 48"/>
                <a:gd name="T45" fmla="*/ 0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0"/>
                <a:gd name="T71" fmla="*/ 48 w 48"/>
                <a:gd name="T72" fmla="*/ 40 h 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0">
                  <a:moveTo>
                    <a:pt x="48" y="16"/>
                  </a:moveTo>
                  <a:lnTo>
                    <a:pt x="40" y="32"/>
                  </a:lnTo>
                  <a:lnTo>
                    <a:pt x="24" y="40"/>
                  </a:lnTo>
                  <a:lnTo>
                    <a:pt x="8" y="32"/>
                  </a:lnTo>
                  <a:lnTo>
                    <a:pt x="0" y="16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16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0" name="Freeform 587"/>
            <p:cNvSpPr>
              <a:spLocks/>
            </p:cNvSpPr>
            <p:nvPr/>
          </p:nvSpPr>
          <p:spPr bwMode="auto">
            <a:xfrm>
              <a:off x="4751" y="1844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1" name="Freeform 588"/>
            <p:cNvSpPr>
              <a:spLocks/>
            </p:cNvSpPr>
            <p:nvPr/>
          </p:nvSpPr>
          <p:spPr bwMode="auto">
            <a:xfrm>
              <a:off x="4811" y="1844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2" name="Freeform 589"/>
            <p:cNvSpPr>
              <a:spLocks/>
            </p:cNvSpPr>
            <p:nvPr/>
          </p:nvSpPr>
          <p:spPr bwMode="auto">
            <a:xfrm>
              <a:off x="4870" y="1844"/>
              <a:ext cx="23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3" name="Freeform 590"/>
            <p:cNvSpPr>
              <a:spLocks/>
            </p:cNvSpPr>
            <p:nvPr/>
          </p:nvSpPr>
          <p:spPr bwMode="auto">
            <a:xfrm>
              <a:off x="4811" y="1844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4" name="Freeform 591"/>
            <p:cNvSpPr>
              <a:spLocks/>
            </p:cNvSpPr>
            <p:nvPr/>
          </p:nvSpPr>
          <p:spPr bwMode="auto">
            <a:xfrm>
              <a:off x="4870" y="1844"/>
              <a:ext cx="23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5" name="Freeform 592"/>
            <p:cNvSpPr>
              <a:spLocks/>
            </p:cNvSpPr>
            <p:nvPr/>
          </p:nvSpPr>
          <p:spPr bwMode="auto">
            <a:xfrm>
              <a:off x="4930" y="1844"/>
              <a:ext cx="23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6" name="Freeform 593"/>
            <p:cNvSpPr>
              <a:spLocks/>
            </p:cNvSpPr>
            <p:nvPr/>
          </p:nvSpPr>
          <p:spPr bwMode="auto">
            <a:xfrm>
              <a:off x="4990" y="1844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7" name="Freeform 594"/>
            <p:cNvSpPr>
              <a:spLocks/>
            </p:cNvSpPr>
            <p:nvPr/>
          </p:nvSpPr>
          <p:spPr bwMode="auto">
            <a:xfrm>
              <a:off x="4930" y="1844"/>
              <a:ext cx="23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8" name="Freeform 595"/>
            <p:cNvSpPr>
              <a:spLocks/>
            </p:cNvSpPr>
            <p:nvPr/>
          </p:nvSpPr>
          <p:spPr bwMode="auto">
            <a:xfrm>
              <a:off x="4990" y="1844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9" name="Freeform 596"/>
            <p:cNvSpPr>
              <a:spLocks/>
            </p:cNvSpPr>
            <p:nvPr/>
          </p:nvSpPr>
          <p:spPr bwMode="auto">
            <a:xfrm>
              <a:off x="5050" y="1844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8"/>
                <a:gd name="T38" fmla="*/ 48 w 48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70" name="Freeform 597"/>
            <p:cNvSpPr>
              <a:spLocks/>
            </p:cNvSpPr>
            <p:nvPr/>
          </p:nvSpPr>
          <p:spPr bwMode="auto">
            <a:xfrm>
              <a:off x="5050" y="1844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71" name="Rectangle 598"/>
            <p:cNvSpPr>
              <a:spLocks noChangeArrowheads="1"/>
            </p:cNvSpPr>
            <p:nvPr/>
          </p:nvSpPr>
          <p:spPr bwMode="auto">
            <a:xfrm>
              <a:off x="4892" y="1878"/>
              <a:ext cx="68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1F1A17"/>
                  </a:solidFill>
                </a:rPr>
                <a:t>x</a:t>
              </a:r>
              <a:endParaRPr lang="en-US" sz="2400"/>
            </a:p>
          </p:txBody>
        </p:sp>
        <p:sp>
          <p:nvSpPr>
            <p:cNvPr id="5272" name="Rectangle 599"/>
            <p:cNvSpPr>
              <a:spLocks noChangeArrowheads="1"/>
            </p:cNvSpPr>
            <p:nvPr/>
          </p:nvSpPr>
          <p:spPr bwMode="auto">
            <a:xfrm>
              <a:off x="4916" y="1895"/>
              <a:ext cx="39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1F1A17"/>
                  </a:solidFill>
                </a:rPr>
                <a:t>i</a:t>
              </a:r>
              <a:endParaRPr lang="en-US" sz="2400"/>
            </a:p>
          </p:txBody>
        </p:sp>
        <p:sp>
          <p:nvSpPr>
            <p:cNvPr id="5273" name="Rectangle 600"/>
            <p:cNvSpPr>
              <a:spLocks noChangeArrowheads="1"/>
            </p:cNvSpPr>
            <p:nvPr/>
          </p:nvSpPr>
          <p:spPr bwMode="auto">
            <a:xfrm>
              <a:off x="4670" y="1688"/>
              <a:ext cx="68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1F1A17"/>
                  </a:solidFill>
                </a:rPr>
                <a:t>y</a:t>
              </a:r>
              <a:endParaRPr lang="en-US" sz="2400"/>
            </a:p>
          </p:txBody>
        </p:sp>
        <p:sp>
          <p:nvSpPr>
            <p:cNvPr id="5274" name="Rectangle 601"/>
            <p:cNvSpPr>
              <a:spLocks noChangeArrowheads="1"/>
            </p:cNvSpPr>
            <p:nvPr/>
          </p:nvSpPr>
          <p:spPr bwMode="auto">
            <a:xfrm>
              <a:off x="4695" y="1709"/>
              <a:ext cx="39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1F1A17"/>
                  </a:solidFill>
                </a:rPr>
                <a:t>j</a:t>
              </a:r>
              <a:endParaRPr lang="en-US" sz="2400"/>
            </a:p>
          </p:txBody>
        </p:sp>
        <p:sp>
          <p:nvSpPr>
            <p:cNvPr id="5275" name="Freeform 602"/>
            <p:cNvSpPr>
              <a:spLocks/>
            </p:cNvSpPr>
            <p:nvPr/>
          </p:nvSpPr>
          <p:spPr bwMode="auto">
            <a:xfrm>
              <a:off x="4953" y="1748"/>
              <a:ext cx="164" cy="26"/>
            </a:xfrm>
            <a:custGeom>
              <a:avLst/>
              <a:gdLst>
                <a:gd name="T0" fmla="*/ 0 w 352"/>
                <a:gd name="T1" fmla="*/ 0 h 56"/>
                <a:gd name="T2" fmla="*/ 0 w 352"/>
                <a:gd name="T3" fmla="*/ 0 h 56"/>
                <a:gd name="T4" fmla="*/ 0 w 352"/>
                <a:gd name="T5" fmla="*/ 0 h 56"/>
                <a:gd name="T6" fmla="*/ 0 w 352"/>
                <a:gd name="T7" fmla="*/ 0 h 56"/>
                <a:gd name="T8" fmla="*/ 0 w 352"/>
                <a:gd name="T9" fmla="*/ 0 h 56"/>
                <a:gd name="T10" fmla="*/ 0 w 352"/>
                <a:gd name="T11" fmla="*/ 0 h 56"/>
                <a:gd name="T12" fmla="*/ 0 w 352"/>
                <a:gd name="T13" fmla="*/ 0 h 56"/>
                <a:gd name="T14" fmla="*/ 0 w 352"/>
                <a:gd name="T15" fmla="*/ 0 h 56"/>
                <a:gd name="T16" fmla="*/ 0 w 352"/>
                <a:gd name="T17" fmla="*/ 0 h 56"/>
                <a:gd name="T18" fmla="*/ 0 w 352"/>
                <a:gd name="T19" fmla="*/ 0 h 56"/>
                <a:gd name="T20" fmla="*/ 0 w 35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52"/>
                <a:gd name="T34" fmla="*/ 0 h 56"/>
                <a:gd name="T35" fmla="*/ 352 w 352"/>
                <a:gd name="T36" fmla="*/ 56 h 5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52" h="56">
                  <a:moveTo>
                    <a:pt x="352" y="56"/>
                  </a:moveTo>
                  <a:lnTo>
                    <a:pt x="216" y="48"/>
                  </a:lnTo>
                  <a:lnTo>
                    <a:pt x="104" y="40"/>
                  </a:lnTo>
                  <a:lnTo>
                    <a:pt x="64" y="32"/>
                  </a:lnTo>
                  <a:lnTo>
                    <a:pt x="32" y="24"/>
                  </a:lnTo>
                  <a:lnTo>
                    <a:pt x="8" y="8"/>
                  </a:lnTo>
                  <a:lnTo>
                    <a:pt x="0" y="0"/>
                  </a:lnTo>
                  <a:lnTo>
                    <a:pt x="352" y="0"/>
                  </a:lnTo>
                  <a:lnTo>
                    <a:pt x="352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76" name="Freeform 603"/>
            <p:cNvSpPr>
              <a:spLocks/>
            </p:cNvSpPr>
            <p:nvPr/>
          </p:nvSpPr>
          <p:spPr bwMode="auto">
            <a:xfrm>
              <a:off x="5079" y="1623"/>
              <a:ext cx="151" cy="86"/>
            </a:xfrm>
            <a:custGeom>
              <a:avLst/>
              <a:gdLst>
                <a:gd name="T0" fmla="*/ 0 w 352"/>
                <a:gd name="T1" fmla="*/ 2664 h 56"/>
                <a:gd name="T2" fmla="*/ 0 w 352"/>
                <a:gd name="T3" fmla="*/ 2297 h 56"/>
                <a:gd name="T4" fmla="*/ 0 w 352"/>
                <a:gd name="T5" fmla="*/ 2297 h 56"/>
                <a:gd name="T6" fmla="*/ 0 w 352"/>
                <a:gd name="T7" fmla="*/ 1887 h 56"/>
                <a:gd name="T8" fmla="*/ 0 w 352"/>
                <a:gd name="T9" fmla="*/ 1887 h 56"/>
                <a:gd name="T10" fmla="*/ 0 w 352"/>
                <a:gd name="T11" fmla="*/ 1514 h 56"/>
                <a:gd name="T12" fmla="*/ 0 w 352"/>
                <a:gd name="T13" fmla="*/ 1514 h 56"/>
                <a:gd name="T14" fmla="*/ 0 w 352"/>
                <a:gd name="T15" fmla="*/ 1150 h 56"/>
                <a:gd name="T16" fmla="*/ 0 w 352"/>
                <a:gd name="T17" fmla="*/ 1150 h 56"/>
                <a:gd name="T18" fmla="*/ 0 w 352"/>
                <a:gd name="T19" fmla="*/ 366 h 56"/>
                <a:gd name="T20" fmla="*/ 0 w 352"/>
                <a:gd name="T21" fmla="*/ 366 h 56"/>
                <a:gd name="T22" fmla="*/ 0 w 352"/>
                <a:gd name="T23" fmla="*/ 0 h 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52"/>
                <a:gd name="T37" fmla="*/ 0 h 56"/>
                <a:gd name="T38" fmla="*/ 352 w 352"/>
                <a:gd name="T39" fmla="*/ 56 h 5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52" h="56">
                  <a:moveTo>
                    <a:pt x="352" y="56"/>
                  </a:moveTo>
                  <a:lnTo>
                    <a:pt x="216" y="48"/>
                  </a:lnTo>
                  <a:lnTo>
                    <a:pt x="104" y="40"/>
                  </a:lnTo>
                  <a:lnTo>
                    <a:pt x="64" y="32"/>
                  </a:lnTo>
                  <a:lnTo>
                    <a:pt x="32" y="24"/>
                  </a:lnTo>
                  <a:lnTo>
                    <a:pt x="8" y="8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77" name="Freeform 604"/>
            <p:cNvSpPr>
              <a:spLocks/>
            </p:cNvSpPr>
            <p:nvPr/>
          </p:nvSpPr>
          <p:spPr bwMode="auto">
            <a:xfrm>
              <a:off x="4758" y="1390"/>
              <a:ext cx="411" cy="406"/>
            </a:xfrm>
            <a:custGeom>
              <a:avLst/>
              <a:gdLst>
                <a:gd name="T0" fmla="*/ 0 w 880"/>
                <a:gd name="T1" fmla="*/ 1 h 880"/>
                <a:gd name="T2" fmla="*/ 0 w 880"/>
                <a:gd name="T3" fmla="*/ 1 h 880"/>
                <a:gd name="T4" fmla="*/ 0 w 880"/>
                <a:gd name="T5" fmla="*/ 1 h 880"/>
                <a:gd name="T6" fmla="*/ 1 w 88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80"/>
                <a:gd name="T13" fmla="*/ 0 h 880"/>
                <a:gd name="T14" fmla="*/ 880 w 88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80" h="880">
                  <a:moveTo>
                    <a:pt x="0" y="880"/>
                  </a:moveTo>
                  <a:lnTo>
                    <a:pt x="0" y="880"/>
                  </a:lnTo>
                  <a:lnTo>
                    <a:pt x="880" y="0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78" name="Line 605"/>
            <p:cNvSpPr>
              <a:spLocks noChangeShapeType="1"/>
            </p:cNvSpPr>
            <p:nvPr/>
          </p:nvSpPr>
          <p:spPr bwMode="auto">
            <a:xfrm flipV="1">
              <a:off x="4822" y="1464"/>
              <a:ext cx="396" cy="391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79" name="Freeform 606"/>
            <p:cNvSpPr>
              <a:spLocks/>
            </p:cNvSpPr>
            <p:nvPr/>
          </p:nvSpPr>
          <p:spPr bwMode="auto">
            <a:xfrm>
              <a:off x="4926" y="1722"/>
              <a:ext cx="30" cy="30"/>
            </a:xfrm>
            <a:custGeom>
              <a:avLst/>
              <a:gdLst>
                <a:gd name="T0" fmla="*/ 0 w 64"/>
                <a:gd name="T1" fmla="*/ 0 h 64"/>
                <a:gd name="T2" fmla="*/ 0 w 64"/>
                <a:gd name="T3" fmla="*/ 0 h 64"/>
                <a:gd name="T4" fmla="*/ 0 w 64"/>
                <a:gd name="T5" fmla="*/ 0 h 64"/>
                <a:gd name="T6" fmla="*/ 0 w 64"/>
                <a:gd name="T7" fmla="*/ 0 h 64"/>
                <a:gd name="T8" fmla="*/ 0 w 64"/>
                <a:gd name="T9" fmla="*/ 0 h 64"/>
                <a:gd name="T10" fmla="*/ 0 w 64"/>
                <a:gd name="T11" fmla="*/ 0 h 64"/>
                <a:gd name="T12" fmla="*/ 0 w 64"/>
                <a:gd name="T13" fmla="*/ 0 h 64"/>
                <a:gd name="T14" fmla="*/ 0 w 64"/>
                <a:gd name="T15" fmla="*/ 0 h 64"/>
                <a:gd name="T16" fmla="*/ 0 w 64"/>
                <a:gd name="T17" fmla="*/ 0 h 64"/>
                <a:gd name="T18" fmla="*/ 0 w 64"/>
                <a:gd name="T19" fmla="*/ 0 h 64"/>
                <a:gd name="T20" fmla="*/ 0 w 64"/>
                <a:gd name="T21" fmla="*/ 0 h 64"/>
                <a:gd name="T22" fmla="*/ 0 w 64"/>
                <a:gd name="T23" fmla="*/ 0 h 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4"/>
                <a:gd name="T37" fmla="*/ 0 h 64"/>
                <a:gd name="T38" fmla="*/ 64 w 64"/>
                <a:gd name="T39" fmla="*/ 64 h 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4" h="64">
                  <a:moveTo>
                    <a:pt x="64" y="32"/>
                  </a:moveTo>
                  <a:lnTo>
                    <a:pt x="56" y="56"/>
                  </a:lnTo>
                  <a:lnTo>
                    <a:pt x="32" y="64"/>
                  </a:lnTo>
                  <a:lnTo>
                    <a:pt x="8" y="56"/>
                  </a:lnTo>
                  <a:lnTo>
                    <a:pt x="0" y="32"/>
                  </a:lnTo>
                  <a:lnTo>
                    <a:pt x="8" y="8"/>
                  </a:lnTo>
                  <a:lnTo>
                    <a:pt x="32" y="0"/>
                  </a:lnTo>
                  <a:lnTo>
                    <a:pt x="56" y="8"/>
                  </a:lnTo>
                  <a:lnTo>
                    <a:pt x="64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80" name="Freeform 607"/>
            <p:cNvSpPr>
              <a:spLocks/>
            </p:cNvSpPr>
            <p:nvPr/>
          </p:nvSpPr>
          <p:spPr bwMode="auto">
            <a:xfrm>
              <a:off x="5095" y="1305"/>
              <a:ext cx="224" cy="222"/>
            </a:xfrm>
            <a:custGeom>
              <a:avLst/>
              <a:gdLst>
                <a:gd name="T0" fmla="*/ 0 w 480"/>
                <a:gd name="T1" fmla="*/ 0 h 480"/>
                <a:gd name="T2" fmla="*/ 0 w 480"/>
                <a:gd name="T3" fmla="*/ 0 h 480"/>
                <a:gd name="T4" fmla="*/ 0 w 480"/>
                <a:gd name="T5" fmla="*/ 0 h 480"/>
                <a:gd name="T6" fmla="*/ 0 w 480"/>
                <a:gd name="T7" fmla="*/ 0 h 480"/>
                <a:gd name="T8" fmla="*/ 0 w 480"/>
                <a:gd name="T9" fmla="*/ 0 h 480"/>
                <a:gd name="T10" fmla="*/ 0 w 480"/>
                <a:gd name="T11" fmla="*/ 0 h 480"/>
                <a:gd name="T12" fmla="*/ 0 w 480"/>
                <a:gd name="T13" fmla="*/ 0 h 480"/>
                <a:gd name="T14" fmla="*/ 0 w 480"/>
                <a:gd name="T15" fmla="*/ 0 h 480"/>
                <a:gd name="T16" fmla="*/ 0 w 480"/>
                <a:gd name="T17" fmla="*/ 0 h 480"/>
                <a:gd name="T18" fmla="*/ 0 w 480"/>
                <a:gd name="T19" fmla="*/ 0 h 480"/>
                <a:gd name="T20" fmla="*/ 0 w 480"/>
                <a:gd name="T21" fmla="*/ 0 h 480"/>
                <a:gd name="T22" fmla="*/ 0 w 480"/>
                <a:gd name="T23" fmla="*/ 0 h 480"/>
                <a:gd name="T24" fmla="*/ 0 w 480"/>
                <a:gd name="T25" fmla="*/ 0 h 480"/>
                <a:gd name="T26" fmla="*/ 0 w 480"/>
                <a:gd name="T27" fmla="*/ 0 h 480"/>
                <a:gd name="T28" fmla="*/ 0 w 480"/>
                <a:gd name="T29" fmla="*/ 0 h 480"/>
                <a:gd name="T30" fmla="*/ 0 w 480"/>
                <a:gd name="T31" fmla="*/ 0 h 480"/>
                <a:gd name="T32" fmla="*/ 0 w 480"/>
                <a:gd name="T33" fmla="*/ 0 h 480"/>
                <a:gd name="T34" fmla="*/ 0 w 480"/>
                <a:gd name="T35" fmla="*/ 0 h 480"/>
                <a:gd name="T36" fmla="*/ 0 w 480"/>
                <a:gd name="T37" fmla="*/ 0 h 480"/>
                <a:gd name="T38" fmla="*/ 0 w 480"/>
                <a:gd name="T39" fmla="*/ 0 h 480"/>
                <a:gd name="T40" fmla="*/ 0 w 480"/>
                <a:gd name="T41" fmla="*/ 0 h 480"/>
                <a:gd name="T42" fmla="*/ 0 w 480"/>
                <a:gd name="T43" fmla="*/ 0 h 480"/>
                <a:gd name="T44" fmla="*/ 0 w 480"/>
                <a:gd name="T45" fmla="*/ 0 h 480"/>
                <a:gd name="T46" fmla="*/ 0 w 480"/>
                <a:gd name="T47" fmla="*/ 0 h 480"/>
                <a:gd name="T48" fmla="*/ 0 w 480"/>
                <a:gd name="T49" fmla="*/ 0 h 480"/>
                <a:gd name="T50" fmla="*/ 0 w 480"/>
                <a:gd name="T51" fmla="*/ 0 h 480"/>
                <a:gd name="T52" fmla="*/ 0 w 480"/>
                <a:gd name="T53" fmla="*/ 0 h 480"/>
                <a:gd name="T54" fmla="*/ 0 w 480"/>
                <a:gd name="T55" fmla="*/ 0 h 480"/>
                <a:gd name="T56" fmla="*/ 0 w 480"/>
                <a:gd name="T57" fmla="*/ 0 h 480"/>
                <a:gd name="T58" fmla="*/ 0 w 480"/>
                <a:gd name="T59" fmla="*/ 0 h 480"/>
                <a:gd name="T60" fmla="*/ 0 w 480"/>
                <a:gd name="T61" fmla="*/ 0 h 480"/>
                <a:gd name="T62" fmla="*/ 0 w 480"/>
                <a:gd name="T63" fmla="*/ 0 h 480"/>
                <a:gd name="T64" fmla="*/ 0 w 480"/>
                <a:gd name="T65" fmla="*/ 0 h 480"/>
                <a:gd name="T66" fmla="*/ 0 w 480"/>
                <a:gd name="T67" fmla="*/ 0 h 480"/>
                <a:gd name="T68" fmla="*/ 0 w 480"/>
                <a:gd name="T69" fmla="*/ 0 h 480"/>
                <a:gd name="T70" fmla="*/ 0 w 480"/>
                <a:gd name="T71" fmla="*/ 0 h 480"/>
                <a:gd name="T72" fmla="*/ 0 w 480"/>
                <a:gd name="T73" fmla="*/ 0 h 480"/>
                <a:gd name="T74" fmla="*/ 0 w 480"/>
                <a:gd name="T75" fmla="*/ 0 h 480"/>
                <a:gd name="T76" fmla="*/ 0 w 480"/>
                <a:gd name="T77" fmla="*/ 0 h 480"/>
                <a:gd name="T78" fmla="*/ 0 w 480"/>
                <a:gd name="T79" fmla="*/ 0 h 480"/>
                <a:gd name="T80" fmla="*/ 0 w 480"/>
                <a:gd name="T81" fmla="*/ 0 h 480"/>
                <a:gd name="T82" fmla="*/ 0 w 480"/>
                <a:gd name="T83" fmla="*/ 0 h 480"/>
                <a:gd name="T84" fmla="*/ 0 w 480"/>
                <a:gd name="T85" fmla="*/ 0 h 480"/>
                <a:gd name="T86" fmla="*/ 0 w 480"/>
                <a:gd name="T87" fmla="*/ 0 h 480"/>
                <a:gd name="T88" fmla="*/ 0 w 480"/>
                <a:gd name="T89" fmla="*/ 0 h 480"/>
                <a:gd name="T90" fmla="*/ 0 w 480"/>
                <a:gd name="T91" fmla="*/ 0 h 480"/>
                <a:gd name="T92" fmla="*/ 0 w 480"/>
                <a:gd name="T93" fmla="*/ 0 h 480"/>
                <a:gd name="T94" fmla="*/ 0 w 480"/>
                <a:gd name="T95" fmla="*/ 0 h 480"/>
                <a:gd name="T96" fmla="*/ 0 w 480"/>
                <a:gd name="T97" fmla="*/ 0 h 480"/>
                <a:gd name="T98" fmla="*/ 0 w 480"/>
                <a:gd name="T99" fmla="*/ 0 h 480"/>
                <a:gd name="T100" fmla="*/ 0 w 480"/>
                <a:gd name="T101" fmla="*/ 0 h 480"/>
                <a:gd name="T102" fmla="*/ 0 w 480"/>
                <a:gd name="T103" fmla="*/ 0 h 480"/>
                <a:gd name="T104" fmla="*/ 0 w 480"/>
                <a:gd name="T105" fmla="*/ 0 h 480"/>
                <a:gd name="T106" fmla="*/ 0 w 480"/>
                <a:gd name="T107" fmla="*/ 0 h 480"/>
                <a:gd name="T108" fmla="*/ 0 w 480"/>
                <a:gd name="T109" fmla="*/ 0 h 480"/>
                <a:gd name="T110" fmla="*/ 0 w 480"/>
                <a:gd name="T111" fmla="*/ 0 h 480"/>
                <a:gd name="T112" fmla="*/ 0 w 480"/>
                <a:gd name="T113" fmla="*/ 0 h 480"/>
                <a:gd name="T114" fmla="*/ 0 w 480"/>
                <a:gd name="T115" fmla="*/ 0 h 480"/>
                <a:gd name="T116" fmla="*/ 0 w 480"/>
                <a:gd name="T117" fmla="*/ 0 h 48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80"/>
                <a:gd name="T178" fmla="*/ 0 h 480"/>
                <a:gd name="T179" fmla="*/ 480 w 480"/>
                <a:gd name="T180" fmla="*/ 480 h 48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80" h="480">
                  <a:moveTo>
                    <a:pt x="0" y="480"/>
                  </a:moveTo>
                  <a:lnTo>
                    <a:pt x="8" y="464"/>
                  </a:lnTo>
                  <a:lnTo>
                    <a:pt x="16" y="456"/>
                  </a:lnTo>
                  <a:lnTo>
                    <a:pt x="24" y="448"/>
                  </a:lnTo>
                  <a:lnTo>
                    <a:pt x="32" y="440"/>
                  </a:lnTo>
                  <a:lnTo>
                    <a:pt x="40" y="440"/>
                  </a:lnTo>
                  <a:lnTo>
                    <a:pt x="48" y="432"/>
                  </a:lnTo>
                  <a:lnTo>
                    <a:pt x="48" y="424"/>
                  </a:lnTo>
                  <a:lnTo>
                    <a:pt x="56" y="416"/>
                  </a:lnTo>
                  <a:lnTo>
                    <a:pt x="64" y="416"/>
                  </a:lnTo>
                  <a:lnTo>
                    <a:pt x="64" y="408"/>
                  </a:lnTo>
                  <a:lnTo>
                    <a:pt x="72" y="400"/>
                  </a:lnTo>
                  <a:lnTo>
                    <a:pt x="80" y="392"/>
                  </a:lnTo>
                  <a:lnTo>
                    <a:pt x="88" y="384"/>
                  </a:lnTo>
                  <a:lnTo>
                    <a:pt x="96" y="376"/>
                  </a:lnTo>
                  <a:lnTo>
                    <a:pt x="112" y="360"/>
                  </a:lnTo>
                  <a:lnTo>
                    <a:pt x="128" y="344"/>
                  </a:lnTo>
                  <a:lnTo>
                    <a:pt x="136" y="336"/>
                  </a:lnTo>
                  <a:lnTo>
                    <a:pt x="144" y="328"/>
                  </a:lnTo>
                  <a:lnTo>
                    <a:pt x="144" y="320"/>
                  </a:lnTo>
                  <a:lnTo>
                    <a:pt x="152" y="320"/>
                  </a:lnTo>
                  <a:lnTo>
                    <a:pt x="160" y="312"/>
                  </a:lnTo>
                  <a:lnTo>
                    <a:pt x="168" y="304"/>
                  </a:lnTo>
                  <a:lnTo>
                    <a:pt x="168" y="296"/>
                  </a:lnTo>
                  <a:lnTo>
                    <a:pt x="176" y="296"/>
                  </a:lnTo>
                  <a:lnTo>
                    <a:pt x="184" y="288"/>
                  </a:lnTo>
                  <a:lnTo>
                    <a:pt x="184" y="280"/>
                  </a:lnTo>
                  <a:lnTo>
                    <a:pt x="192" y="280"/>
                  </a:lnTo>
                  <a:lnTo>
                    <a:pt x="200" y="280"/>
                  </a:lnTo>
                  <a:lnTo>
                    <a:pt x="200" y="272"/>
                  </a:lnTo>
                  <a:lnTo>
                    <a:pt x="208" y="272"/>
                  </a:lnTo>
                  <a:lnTo>
                    <a:pt x="208" y="264"/>
                  </a:lnTo>
                  <a:lnTo>
                    <a:pt x="216" y="264"/>
                  </a:lnTo>
                  <a:lnTo>
                    <a:pt x="224" y="256"/>
                  </a:lnTo>
                  <a:lnTo>
                    <a:pt x="232" y="256"/>
                  </a:lnTo>
                  <a:lnTo>
                    <a:pt x="232" y="248"/>
                  </a:lnTo>
                  <a:lnTo>
                    <a:pt x="240" y="248"/>
                  </a:lnTo>
                  <a:lnTo>
                    <a:pt x="248" y="248"/>
                  </a:lnTo>
                  <a:lnTo>
                    <a:pt x="248" y="240"/>
                  </a:lnTo>
                  <a:lnTo>
                    <a:pt x="256" y="240"/>
                  </a:lnTo>
                  <a:lnTo>
                    <a:pt x="256" y="232"/>
                  </a:lnTo>
                  <a:lnTo>
                    <a:pt x="264" y="232"/>
                  </a:lnTo>
                  <a:lnTo>
                    <a:pt x="264" y="224"/>
                  </a:lnTo>
                  <a:lnTo>
                    <a:pt x="272" y="224"/>
                  </a:lnTo>
                  <a:lnTo>
                    <a:pt x="272" y="216"/>
                  </a:lnTo>
                  <a:lnTo>
                    <a:pt x="272" y="208"/>
                  </a:lnTo>
                  <a:lnTo>
                    <a:pt x="272" y="200"/>
                  </a:lnTo>
                  <a:lnTo>
                    <a:pt x="272" y="192"/>
                  </a:lnTo>
                  <a:lnTo>
                    <a:pt x="272" y="184"/>
                  </a:lnTo>
                  <a:lnTo>
                    <a:pt x="272" y="176"/>
                  </a:lnTo>
                  <a:lnTo>
                    <a:pt x="272" y="168"/>
                  </a:lnTo>
                  <a:lnTo>
                    <a:pt x="272" y="160"/>
                  </a:lnTo>
                  <a:lnTo>
                    <a:pt x="280" y="160"/>
                  </a:lnTo>
                  <a:lnTo>
                    <a:pt x="288" y="160"/>
                  </a:lnTo>
                  <a:lnTo>
                    <a:pt x="296" y="160"/>
                  </a:lnTo>
                  <a:lnTo>
                    <a:pt x="304" y="168"/>
                  </a:lnTo>
                  <a:lnTo>
                    <a:pt x="312" y="168"/>
                  </a:lnTo>
                  <a:lnTo>
                    <a:pt x="320" y="168"/>
                  </a:lnTo>
                  <a:lnTo>
                    <a:pt x="320" y="176"/>
                  </a:lnTo>
                  <a:lnTo>
                    <a:pt x="328" y="176"/>
                  </a:lnTo>
                  <a:lnTo>
                    <a:pt x="336" y="176"/>
                  </a:lnTo>
                  <a:lnTo>
                    <a:pt x="344" y="176"/>
                  </a:lnTo>
                  <a:lnTo>
                    <a:pt x="336" y="176"/>
                  </a:lnTo>
                  <a:lnTo>
                    <a:pt x="336" y="168"/>
                  </a:lnTo>
                  <a:lnTo>
                    <a:pt x="336" y="160"/>
                  </a:lnTo>
                  <a:lnTo>
                    <a:pt x="328" y="152"/>
                  </a:lnTo>
                  <a:lnTo>
                    <a:pt x="328" y="144"/>
                  </a:lnTo>
                  <a:lnTo>
                    <a:pt x="320" y="144"/>
                  </a:lnTo>
                  <a:lnTo>
                    <a:pt x="320" y="136"/>
                  </a:lnTo>
                  <a:lnTo>
                    <a:pt x="328" y="136"/>
                  </a:lnTo>
                  <a:lnTo>
                    <a:pt x="336" y="136"/>
                  </a:lnTo>
                  <a:lnTo>
                    <a:pt x="344" y="136"/>
                  </a:lnTo>
                  <a:lnTo>
                    <a:pt x="344" y="128"/>
                  </a:lnTo>
                  <a:lnTo>
                    <a:pt x="352" y="128"/>
                  </a:lnTo>
                  <a:lnTo>
                    <a:pt x="352" y="120"/>
                  </a:lnTo>
                  <a:lnTo>
                    <a:pt x="360" y="120"/>
                  </a:lnTo>
                  <a:lnTo>
                    <a:pt x="368" y="104"/>
                  </a:lnTo>
                  <a:lnTo>
                    <a:pt x="384" y="96"/>
                  </a:lnTo>
                  <a:lnTo>
                    <a:pt x="400" y="80"/>
                  </a:lnTo>
                  <a:lnTo>
                    <a:pt x="424" y="56"/>
                  </a:lnTo>
                  <a:lnTo>
                    <a:pt x="448" y="32"/>
                  </a:lnTo>
                  <a:lnTo>
                    <a:pt x="480" y="0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81" name="Rectangle 608"/>
            <p:cNvSpPr>
              <a:spLocks noChangeArrowheads="1"/>
            </p:cNvSpPr>
            <p:nvPr/>
          </p:nvSpPr>
          <p:spPr bwMode="auto">
            <a:xfrm>
              <a:off x="5245" y="1433"/>
              <a:ext cx="63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1F1A17"/>
                  </a:solidFill>
                  <a:latin typeface="Symbol" charset="0"/>
                </a:rPr>
                <a:t>+</a:t>
              </a:r>
              <a:endParaRPr lang="en-US" sz="2400"/>
            </a:p>
          </p:txBody>
        </p:sp>
        <p:sp>
          <p:nvSpPr>
            <p:cNvPr id="5282" name="Rectangle 609"/>
            <p:cNvSpPr>
              <a:spLocks noChangeArrowheads="1"/>
            </p:cNvSpPr>
            <p:nvPr/>
          </p:nvSpPr>
          <p:spPr bwMode="auto">
            <a:xfrm>
              <a:off x="5162" y="1329"/>
              <a:ext cx="63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1F1A17"/>
                  </a:solidFill>
                  <a:latin typeface="Symbol" charset="0"/>
                </a:rPr>
                <a:t>-</a:t>
              </a:r>
              <a:endParaRPr lang="en-US" sz="2400"/>
            </a:p>
          </p:txBody>
        </p:sp>
        <p:sp>
          <p:nvSpPr>
            <p:cNvPr id="5283" name="Rectangle 611"/>
            <p:cNvSpPr>
              <a:spLocks noChangeArrowheads="1"/>
            </p:cNvSpPr>
            <p:nvPr/>
          </p:nvSpPr>
          <p:spPr bwMode="auto">
            <a:xfrm>
              <a:off x="5201" y="1389"/>
              <a:ext cx="31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1000">
                  <a:solidFill>
                    <a:srgbClr val="1F1A17"/>
                  </a:solidFill>
                  <a:latin typeface="Symbol" charset="0"/>
                </a:rPr>
                <a:t>0</a:t>
              </a:r>
              <a:endParaRPr lang="en-US" sz="2400"/>
            </a:p>
          </p:txBody>
        </p:sp>
        <p:sp>
          <p:nvSpPr>
            <p:cNvPr id="5284" name="Line 612"/>
            <p:cNvSpPr>
              <a:spLocks noChangeShapeType="1"/>
            </p:cNvSpPr>
            <p:nvPr/>
          </p:nvSpPr>
          <p:spPr bwMode="auto">
            <a:xfrm flipV="1">
              <a:off x="4764" y="1424"/>
              <a:ext cx="434" cy="426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85" name="Text Box 613"/>
            <p:cNvSpPr txBox="1">
              <a:spLocks noChangeArrowheads="1"/>
            </p:cNvSpPr>
            <p:nvPr/>
          </p:nvSpPr>
          <p:spPr bwMode="auto">
            <a:xfrm rot="2676705">
              <a:off x="5033" y="1436"/>
              <a:ext cx="56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800" b="1"/>
                <a:t>Delay axis</a:t>
              </a:r>
              <a:endParaRPr lang="en-US" sz="2400"/>
            </a:p>
          </p:txBody>
        </p:sp>
        <p:sp>
          <p:nvSpPr>
            <p:cNvPr id="5286" name="Rectangle 615"/>
            <p:cNvSpPr>
              <a:spLocks noChangeArrowheads="1"/>
            </p:cNvSpPr>
            <p:nvPr/>
          </p:nvSpPr>
          <p:spPr bwMode="auto">
            <a:xfrm rot="-5428486">
              <a:off x="4077" y="1493"/>
              <a:ext cx="832" cy="1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1F1A17"/>
                  </a:solidFill>
                </a:rPr>
                <a:t>      </a:t>
              </a:r>
              <a:r>
                <a:rPr lang="en-US" sz="900" b="1">
                  <a:solidFill>
                    <a:srgbClr val="1F1A17"/>
                  </a:solidFill>
                </a:rPr>
                <a:t>Auditory-nerve</a:t>
              </a:r>
              <a:endParaRPr lang="en-US" sz="1600" b="1"/>
            </a:p>
          </p:txBody>
        </p:sp>
        <p:sp>
          <p:nvSpPr>
            <p:cNvPr id="5287" name="Rectangle 616"/>
            <p:cNvSpPr>
              <a:spLocks noChangeArrowheads="1"/>
            </p:cNvSpPr>
            <p:nvPr/>
          </p:nvSpPr>
          <p:spPr bwMode="auto">
            <a:xfrm rot="-16974">
              <a:off x="4711" y="2137"/>
              <a:ext cx="678" cy="1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1F1A17"/>
                  </a:solidFill>
                </a:rPr>
                <a:t>Auditory-nerve</a:t>
              </a:r>
              <a:endParaRPr lang="en-US" sz="1200" b="1"/>
            </a:p>
          </p:txBody>
        </p:sp>
        <p:sp>
          <p:nvSpPr>
            <p:cNvPr id="5288" name="Freeform 617"/>
            <p:cNvSpPr>
              <a:spLocks/>
            </p:cNvSpPr>
            <p:nvPr/>
          </p:nvSpPr>
          <p:spPr bwMode="auto">
            <a:xfrm>
              <a:off x="4930" y="1724"/>
              <a:ext cx="22" cy="2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w 48"/>
                <a:gd name="T7" fmla="*/ 0 h 48"/>
                <a:gd name="T8" fmla="*/ 0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  <a:gd name="T14" fmla="*/ 0 w 48"/>
                <a:gd name="T15" fmla="*/ 0 h 48"/>
                <a:gd name="T16" fmla="*/ 0 w 48"/>
                <a:gd name="T17" fmla="*/ 0 h 48"/>
                <a:gd name="T18" fmla="*/ 0 w 48"/>
                <a:gd name="T19" fmla="*/ 0 h 48"/>
                <a:gd name="T20" fmla="*/ 0 w 48"/>
                <a:gd name="T21" fmla="*/ 0 h 48"/>
                <a:gd name="T22" fmla="*/ 0 w 48"/>
                <a:gd name="T23" fmla="*/ 0 h 48"/>
                <a:gd name="T24" fmla="*/ 0 w 48"/>
                <a:gd name="T25" fmla="*/ 0 h 48"/>
                <a:gd name="T26" fmla="*/ 0 w 48"/>
                <a:gd name="T27" fmla="*/ 0 h 48"/>
                <a:gd name="T28" fmla="*/ 0 w 48"/>
                <a:gd name="T29" fmla="*/ 0 h 48"/>
                <a:gd name="T30" fmla="*/ 0 w 48"/>
                <a:gd name="T31" fmla="*/ 0 h 48"/>
                <a:gd name="T32" fmla="*/ 0 w 48"/>
                <a:gd name="T33" fmla="*/ 0 h 48"/>
                <a:gd name="T34" fmla="*/ 0 w 48"/>
                <a:gd name="T35" fmla="*/ 0 h 48"/>
                <a:gd name="T36" fmla="*/ 0 w 48"/>
                <a:gd name="T37" fmla="*/ 0 h 48"/>
                <a:gd name="T38" fmla="*/ 0 w 48"/>
                <a:gd name="T39" fmla="*/ 0 h 48"/>
                <a:gd name="T40" fmla="*/ 0 w 48"/>
                <a:gd name="T41" fmla="*/ 0 h 48"/>
                <a:gd name="T42" fmla="*/ 0 w 48"/>
                <a:gd name="T43" fmla="*/ 0 h 48"/>
                <a:gd name="T44" fmla="*/ 0 w 48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48" y="24"/>
                  </a:moveTo>
                  <a:lnTo>
                    <a:pt x="40" y="40"/>
                  </a:lnTo>
                  <a:lnTo>
                    <a:pt x="24" y="48"/>
                  </a:lnTo>
                  <a:lnTo>
                    <a:pt x="8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0"/>
                  </a:lnTo>
                  <a:lnTo>
                    <a:pt x="40" y="8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9" name="Rectangle 618"/>
            <p:cNvSpPr>
              <a:spLocks noChangeArrowheads="1"/>
            </p:cNvSpPr>
            <p:nvPr/>
          </p:nvSpPr>
          <p:spPr bwMode="auto">
            <a:xfrm>
              <a:off x="5122" y="1709"/>
              <a:ext cx="499" cy="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1F1A17"/>
                  </a:solidFill>
                </a:rPr>
                <a:t>Coincidence </a:t>
              </a:r>
            </a:p>
            <a:p>
              <a:r>
                <a:rPr lang="en-US" sz="800" b="1">
                  <a:solidFill>
                    <a:srgbClr val="1F1A17"/>
                  </a:solidFill>
                </a:rPr>
                <a:t>Detector</a:t>
              </a:r>
              <a:endParaRPr lang="en-US" sz="1600" b="1" baseline="-25000">
                <a:solidFill>
                  <a:srgbClr val="1F1A17"/>
                </a:solidFill>
              </a:endParaRPr>
            </a:p>
          </p:txBody>
        </p:sp>
      </p:grpSp>
      <p:sp>
        <p:nvSpPr>
          <p:cNvPr id="5133" name="Text Box 630"/>
          <p:cNvSpPr txBox="1">
            <a:spLocks noChangeArrowheads="1"/>
          </p:cNvSpPr>
          <p:nvPr/>
        </p:nvSpPr>
        <p:spPr bwMode="auto">
          <a:xfrm>
            <a:off x="6019800" y="1143000"/>
            <a:ext cx="30226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/>
              <a:t>Cortical maps and clusters:</a:t>
            </a:r>
          </a:p>
          <a:p>
            <a:r>
              <a:rPr lang="en-US" b="1"/>
              <a:t>    </a:t>
            </a:r>
            <a:r>
              <a:rPr lang="en-US"/>
              <a:t>Tonotopicity, Thresholds,   </a:t>
            </a:r>
          </a:p>
          <a:p>
            <a:r>
              <a:rPr lang="en-US"/>
              <a:t>     Bandwidths, Binaural interactions,   </a:t>
            </a:r>
          </a:p>
          <a:p>
            <a:r>
              <a:rPr lang="en-US"/>
              <a:t>     Pitch, …</a:t>
            </a:r>
          </a:p>
        </p:txBody>
      </p:sp>
      <p:sp>
        <p:nvSpPr>
          <p:cNvPr id="5134" name="Rectangle 631"/>
          <p:cNvSpPr>
            <a:spLocks noChangeArrowheads="1"/>
          </p:cNvSpPr>
          <p:nvPr/>
        </p:nvSpPr>
        <p:spPr bwMode="auto">
          <a:xfrm>
            <a:off x="5410200" y="334963"/>
            <a:ext cx="3471863" cy="731837"/>
          </a:xfrm>
          <a:prstGeom prst="rect">
            <a:avLst/>
          </a:prstGeom>
          <a:solidFill>
            <a:srgbClr val="D2D2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Perceptual Attributes</a:t>
            </a:r>
            <a:endParaRPr lang="en-US" sz="2000" b="1">
              <a:solidFill>
                <a:srgbClr val="FF0000"/>
              </a:solidFill>
            </a:endParaRPr>
          </a:p>
          <a:p>
            <a:r>
              <a:rPr lang="en-US" b="1">
                <a:solidFill>
                  <a:srgbClr val="FF0000"/>
                </a:solidFill>
              </a:rPr>
              <a:t>   Pitch, Loudness, Location, Timbre</a:t>
            </a:r>
          </a:p>
        </p:txBody>
      </p:sp>
      <p:sp>
        <p:nvSpPr>
          <p:cNvPr id="5135" name="Line 632"/>
          <p:cNvSpPr>
            <a:spLocks noChangeShapeType="1"/>
          </p:cNvSpPr>
          <p:nvPr/>
        </p:nvSpPr>
        <p:spPr bwMode="auto">
          <a:xfrm flipH="1">
            <a:off x="4267200" y="1219200"/>
            <a:ext cx="1752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6" name="Text Box 633"/>
          <p:cNvSpPr txBox="1">
            <a:spLocks noChangeArrowheads="1"/>
          </p:cNvSpPr>
          <p:nvPr/>
        </p:nvSpPr>
        <p:spPr bwMode="auto">
          <a:xfrm>
            <a:off x="3276600" y="4495800"/>
            <a:ext cx="165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Spectral estimation</a:t>
            </a:r>
          </a:p>
        </p:txBody>
      </p:sp>
      <p:sp>
        <p:nvSpPr>
          <p:cNvPr id="5137" name="Text Box 634"/>
          <p:cNvSpPr txBox="1">
            <a:spLocks noChangeArrowheads="1"/>
          </p:cNvSpPr>
          <p:nvPr/>
        </p:nvSpPr>
        <p:spPr bwMode="auto">
          <a:xfrm>
            <a:off x="3276600" y="5410200"/>
            <a:ext cx="1463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Spectral analysis</a:t>
            </a:r>
          </a:p>
        </p:txBody>
      </p:sp>
      <p:sp>
        <p:nvSpPr>
          <p:cNvPr id="5138" name="Text Box 635"/>
          <p:cNvSpPr txBox="1">
            <a:spLocks noChangeArrowheads="1"/>
          </p:cNvSpPr>
          <p:nvPr/>
        </p:nvSpPr>
        <p:spPr bwMode="auto">
          <a:xfrm>
            <a:off x="4495800" y="1174750"/>
            <a:ext cx="14573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Spectrotemporal</a:t>
            </a:r>
          </a:p>
          <a:p>
            <a:r>
              <a:rPr lang="en-US" b="1">
                <a:solidFill>
                  <a:srgbClr val="FF0000"/>
                </a:solidFill>
              </a:rPr>
              <a:t>modulations</a:t>
            </a:r>
          </a:p>
        </p:txBody>
      </p:sp>
      <p:cxnSp>
        <p:nvCxnSpPr>
          <p:cNvPr id="3" name="Straight Arrow Connector 2"/>
          <p:cNvCxnSpPr>
            <a:stCxn id="6042" idx="0"/>
          </p:cNvCxnSpPr>
          <p:nvPr/>
        </p:nvCxnSpPr>
        <p:spPr bwMode="auto">
          <a:xfrm>
            <a:off x="2736850" y="874713"/>
            <a:ext cx="6350" cy="209708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30984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381000" y="1676400"/>
            <a:ext cx="8153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800" b="1" dirty="0">
                <a:latin typeface="Times" charset="0"/>
                <a:ea typeface="ＭＳ Ｐゴシック" charset="0"/>
                <a:cs typeface="ＭＳ Ｐゴシック" charset="0"/>
              </a:rPr>
              <a:t>Intelligibility Assessment</a:t>
            </a:r>
            <a:br>
              <a:rPr lang="en-US" sz="4800" b="1" dirty="0"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en-US" sz="4800" b="1" dirty="0">
                <a:latin typeface="Times" charset="0"/>
                <a:ea typeface="ＭＳ Ｐゴシック" charset="0"/>
                <a:cs typeface="ＭＳ Ｐゴシック" charset="0"/>
              </a:rPr>
              <a:t>&amp;</a:t>
            </a:r>
            <a:br>
              <a:rPr lang="en-US" sz="4800" b="1" dirty="0"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en-US" sz="4800" b="1" dirty="0">
                <a:latin typeface="Times" charset="0"/>
                <a:ea typeface="ＭＳ Ｐゴシック" charset="0"/>
                <a:cs typeface="ＭＳ Ｐゴシック" charset="0"/>
              </a:rPr>
              <a:t>Audio and Speech Classification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081" name="Straight Arrow Connector 20"/>
          <p:cNvCxnSpPr>
            <a:cxnSpLocks noChangeShapeType="1"/>
          </p:cNvCxnSpPr>
          <p:nvPr/>
        </p:nvCxnSpPr>
        <p:spPr bwMode="auto">
          <a:xfrm>
            <a:off x="7543800" y="5486400"/>
            <a:ext cx="2286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6082" name="Group 10"/>
          <p:cNvGrpSpPr>
            <a:grpSpLocks/>
          </p:cNvGrpSpPr>
          <p:nvPr/>
        </p:nvGrpSpPr>
        <p:grpSpPr bwMode="auto">
          <a:xfrm>
            <a:off x="371475" y="838200"/>
            <a:ext cx="5343525" cy="4191000"/>
            <a:chOff x="186" y="48"/>
            <a:chExt cx="3366" cy="2640"/>
          </a:xfrm>
        </p:grpSpPr>
        <p:pic>
          <p:nvPicPr>
            <p:cNvPr id="4609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432"/>
            <a:stretch>
              <a:fillRect/>
            </a:stretch>
          </p:blipFill>
          <p:spPr bwMode="auto">
            <a:xfrm>
              <a:off x="186" y="48"/>
              <a:ext cx="1494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868"/>
              <a:ext cx="1824" cy="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64" r="19986" b="75204"/>
            <a:stretch>
              <a:fillRect/>
            </a:stretch>
          </p:blipFill>
          <p:spPr bwMode="auto">
            <a:xfrm>
              <a:off x="1920" y="96"/>
              <a:ext cx="1632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457200" y="5181600"/>
            <a:ext cx="495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latin typeface="Times New Roman" charset="0"/>
              </a:rPr>
              <a:t>Also</a:t>
            </a:r>
            <a:r>
              <a:rPr lang="en-US" sz="2000" b="1">
                <a:latin typeface="Arial" charset="0"/>
              </a:rPr>
              <a:t> </a:t>
            </a:r>
            <a:r>
              <a:rPr lang="en-US" sz="2400" b="1">
                <a:latin typeface="Times New Roman" charset="0"/>
              </a:rPr>
              <a:t>Sound</a:t>
            </a:r>
            <a:r>
              <a:rPr lang="en-US" sz="2400" b="1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sz="2400" b="1">
                <a:latin typeface="Times New Roman" charset="0"/>
              </a:rPr>
              <a:t>Coding</a:t>
            </a:r>
            <a:r>
              <a:rPr lang="en-US" sz="2000" b="1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000">
                <a:latin typeface="Times New Roman" charset="0"/>
              </a:rPr>
              <a:t>and </a:t>
            </a:r>
            <a:r>
              <a:rPr lang="en-US" sz="2400" b="1">
                <a:latin typeface="Times New Roman" charset="0"/>
              </a:rPr>
              <a:t>Segregation </a:t>
            </a:r>
            <a:r>
              <a:rPr lang="en-US" sz="2400">
                <a:latin typeface="Times New Roman" charset="0"/>
              </a:rPr>
              <a:t>in</a:t>
            </a:r>
            <a:r>
              <a:rPr lang="en-US" sz="2400" b="1">
                <a:latin typeface="Times New Roman" charset="0"/>
              </a:rPr>
              <a:t> Hearing Aids</a:t>
            </a:r>
            <a:endParaRPr lang="en-US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6084" name="Rectangle 12"/>
          <p:cNvSpPr>
            <a:spLocks noChangeArrowheads="1"/>
          </p:cNvSpPr>
          <p:nvPr/>
        </p:nvSpPr>
        <p:spPr bwMode="auto">
          <a:xfrm>
            <a:off x="5867400" y="1585913"/>
            <a:ext cx="3200400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>
                <a:latin typeface="Times New Roman" charset="0"/>
              </a:rPr>
              <a:t>Discriminating Speech and Non-Speech</a:t>
            </a:r>
            <a:endParaRPr lang="en-US" sz="2800">
              <a:latin typeface="Times New Roman" charset="0"/>
            </a:endParaRP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... using an SVM or a </a:t>
            </a:r>
            <a:r>
              <a:rPr lang="en-US" u="sng">
                <a:latin typeface="Arial" charset="0"/>
              </a:rPr>
              <a:t>linear regularized least squares classifier</a:t>
            </a:r>
            <a:r>
              <a:rPr lang="en-US">
                <a:latin typeface="Arial" charset="0"/>
              </a:rPr>
              <a:t> directly on the high-dimensional cortical representation. </a:t>
            </a:r>
          </a:p>
          <a:p>
            <a:r>
              <a:rPr lang="en-US">
                <a:latin typeface="Arial" charset="0"/>
              </a:rPr>
              <a:t>... </a:t>
            </a:r>
            <a:r>
              <a:rPr lang="en-US" u="sng">
                <a:latin typeface="Arial" charset="0"/>
              </a:rPr>
              <a:t>state-of-the-art</a:t>
            </a:r>
            <a:r>
              <a:rPr lang="en-US">
                <a:latin typeface="Arial" charset="0"/>
              </a:rPr>
              <a:t> performance.</a:t>
            </a:r>
          </a:p>
          <a:p>
            <a:r>
              <a:rPr lang="en-US">
                <a:latin typeface="Arial" charset="0"/>
              </a:rPr>
              <a:t>... is conceptually </a:t>
            </a:r>
            <a:r>
              <a:rPr lang="en-US" u="sng">
                <a:latin typeface="Arial" charset="0"/>
              </a:rPr>
              <a:t>simple</a:t>
            </a:r>
            <a:r>
              <a:rPr lang="en-US">
                <a:latin typeface="Arial" charset="0"/>
              </a:rPr>
              <a:t> and computationally </a:t>
            </a:r>
            <a:r>
              <a:rPr lang="en-US" u="sng">
                <a:latin typeface="Arial" charset="0"/>
              </a:rPr>
              <a:t>fast</a:t>
            </a:r>
            <a:r>
              <a:rPr lang="en-US">
                <a:latin typeface="Arial" charset="0"/>
              </a:rPr>
              <a:t> . </a:t>
            </a:r>
          </a:p>
          <a:p>
            <a:r>
              <a:rPr lang="en-US">
                <a:latin typeface="Arial" charset="0"/>
              </a:rPr>
              <a:t>... </a:t>
            </a:r>
            <a:r>
              <a:rPr lang="en-US" u="sng">
                <a:latin typeface="Arial" charset="0"/>
              </a:rPr>
              <a:t>optimal classifier for noisy</a:t>
            </a:r>
            <a:r>
              <a:rPr lang="en-US">
                <a:latin typeface="Arial" charset="0"/>
              </a:rPr>
              <a:t> data can be built using clean data.</a:t>
            </a:r>
          </a:p>
        </p:txBody>
      </p:sp>
      <p:pic>
        <p:nvPicPr>
          <p:cNvPr id="46085" name="Picture 6" descr="Figure_Box_3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43" t="78600" r="5428" b="3827"/>
          <a:stretch>
            <a:fillRect/>
          </a:stretch>
        </p:blipFill>
        <p:spPr bwMode="auto">
          <a:xfrm>
            <a:off x="5562600" y="5268913"/>
            <a:ext cx="14478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Rounded Rectangle 15"/>
          <p:cNvSpPr>
            <a:spLocks noChangeArrowheads="1"/>
          </p:cNvSpPr>
          <p:nvPr/>
        </p:nvSpPr>
        <p:spPr bwMode="auto">
          <a:xfrm>
            <a:off x="7010400" y="5181600"/>
            <a:ext cx="609600" cy="6096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985000" y="5240338"/>
            <a:ext cx="677863" cy="431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50" b="1" dirty="0">
                <a:ea typeface="+mn-ea"/>
                <a:cs typeface="+mn-cs"/>
              </a:rPr>
              <a:t>Cortical</a:t>
            </a:r>
          </a:p>
          <a:p>
            <a:pPr algn="ctr">
              <a:defRPr/>
            </a:pPr>
            <a:r>
              <a:rPr lang="en-US" sz="1050" b="1" dirty="0">
                <a:ea typeface="+mn-ea"/>
                <a:cs typeface="+mn-cs"/>
              </a:rPr>
              <a:t>Model</a:t>
            </a:r>
          </a:p>
        </p:txBody>
      </p:sp>
      <p:sp>
        <p:nvSpPr>
          <p:cNvPr id="46088" name="Rounded Rectangle 17"/>
          <p:cNvSpPr>
            <a:spLocks noChangeArrowheads="1"/>
          </p:cNvSpPr>
          <p:nvPr/>
        </p:nvSpPr>
        <p:spPr bwMode="auto">
          <a:xfrm>
            <a:off x="7772400" y="5181600"/>
            <a:ext cx="609600" cy="6096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697788" y="5248275"/>
            <a:ext cx="768350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50" b="1" dirty="0">
                <a:ea typeface="+mn-ea"/>
                <a:cs typeface="+mn-cs"/>
              </a:rPr>
              <a:t>Classifier:</a:t>
            </a:r>
          </a:p>
          <a:p>
            <a:pPr algn="ctr">
              <a:defRPr/>
            </a:pPr>
            <a:r>
              <a:rPr lang="en-US" sz="1050" b="1" dirty="0">
                <a:ea typeface="+mn-ea"/>
                <a:cs typeface="+mn-cs"/>
              </a:rPr>
              <a:t>Speech?</a:t>
            </a:r>
          </a:p>
        </p:txBody>
      </p:sp>
      <p:cxnSp>
        <p:nvCxnSpPr>
          <p:cNvPr id="46090" name="Straight Arrow Connector 28"/>
          <p:cNvCxnSpPr>
            <a:cxnSpLocks noChangeShapeType="1"/>
          </p:cNvCxnSpPr>
          <p:nvPr/>
        </p:nvCxnSpPr>
        <p:spPr bwMode="auto">
          <a:xfrm flipV="1">
            <a:off x="8382000" y="5334000"/>
            <a:ext cx="228600" cy="76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91" name="Straight Arrow Connector 30"/>
          <p:cNvCxnSpPr>
            <a:cxnSpLocks noChangeShapeType="1"/>
          </p:cNvCxnSpPr>
          <p:nvPr/>
        </p:nvCxnSpPr>
        <p:spPr bwMode="auto">
          <a:xfrm>
            <a:off x="8382000" y="5638800"/>
            <a:ext cx="228600" cy="76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8535988" y="5130800"/>
            <a:ext cx="379412" cy="738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50" b="1" dirty="0">
                <a:ea typeface="+mn-ea"/>
                <a:cs typeface="+mn-cs"/>
              </a:rPr>
              <a:t>Yes</a:t>
            </a:r>
          </a:p>
          <a:p>
            <a:pPr algn="ctr">
              <a:defRPr/>
            </a:pPr>
            <a:endParaRPr lang="en-US" sz="1050" b="1" dirty="0">
              <a:ea typeface="+mn-ea"/>
              <a:cs typeface="+mn-cs"/>
            </a:endParaRPr>
          </a:p>
          <a:p>
            <a:pPr algn="ctr">
              <a:defRPr/>
            </a:pPr>
            <a:endParaRPr lang="en-US" sz="1050" b="1" dirty="0">
              <a:ea typeface="+mn-ea"/>
              <a:cs typeface="+mn-cs"/>
            </a:endParaRPr>
          </a:p>
          <a:p>
            <a:pPr algn="ctr">
              <a:defRPr/>
            </a:pPr>
            <a:r>
              <a:rPr lang="en-US" sz="1050" b="1" dirty="0">
                <a:ea typeface="+mn-ea"/>
                <a:cs typeface="+mn-cs"/>
              </a:rPr>
              <a:t>no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2"/>
          <p:cNvSpPr txBox="1">
            <a:spLocks noChangeArrowheads="1"/>
          </p:cNvSpPr>
          <p:nvPr/>
        </p:nvSpPr>
        <p:spPr bwMode="auto">
          <a:xfrm>
            <a:off x="457200" y="381000"/>
            <a:ext cx="34798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5400"/>
              <a:t>Classifying </a:t>
            </a:r>
          </a:p>
          <a:p>
            <a:pPr algn="ctr"/>
            <a:r>
              <a:rPr lang="en-US" sz="5400"/>
              <a:t>Sounds</a:t>
            </a:r>
          </a:p>
        </p:txBody>
      </p:sp>
      <p:sp>
        <p:nvSpPr>
          <p:cNvPr id="48130" name="Rectangle 3"/>
          <p:cNvSpPr>
            <a:spLocks noChangeArrowheads="1"/>
          </p:cNvSpPr>
          <p:nvPr/>
        </p:nvSpPr>
        <p:spPr bwMode="auto">
          <a:xfrm>
            <a:off x="7269163" y="26987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2400">
              <a:latin typeface="Arial" charset="0"/>
            </a:endParaRPr>
          </a:p>
        </p:txBody>
      </p:sp>
      <p:grpSp>
        <p:nvGrpSpPr>
          <p:cNvPr id="48131" name="Group 4"/>
          <p:cNvGrpSpPr>
            <a:grpSpLocks/>
          </p:cNvGrpSpPr>
          <p:nvPr/>
        </p:nvGrpSpPr>
        <p:grpSpPr bwMode="auto">
          <a:xfrm>
            <a:off x="533400" y="2417763"/>
            <a:ext cx="4191000" cy="3938587"/>
            <a:chOff x="240" y="1200"/>
            <a:chExt cx="2976" cy="2797"/>
          </a:xfrm>
        </p:grpSpPr>
        <p:pic>
          <p:nvPicPr>
            <p:cNvPr id="48136" name="Picture 5" descr="Cortical_Model_Fig_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" t="35001" r="60724" b="31032"/>
            <a:stretch>
              <a:fillRect/>
            </a:stretch>
          </p:blipFill>
          <p:spPr bwMode="auto">
            <a:xfrm>
              <a:off x="384" y="1248"/>
              <a:ext cx="2832" cy="2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7" name="Rectangle 6"/>
            <p:cNvSpPr>
              <a:spLocks noChangeArrowheads="1"/>
            </p:cNvSpPr>
            <p:nvPr/>
          </p:nvSpPr>
          <p:spPr bwMode="auto">
            <a:xfrm>
              <a:off x="240" y="120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813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8"/>
          <a:stretch>
            <a:fillRect/>
          </a:stretch>
        </p:blipFill>
        <p:spPr bwMode="auto">
          <a:xfrm>
            <a:off x="4419600" y="619125"/>
            <a:ext cx="44958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8" descr="Conf_Matrices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7" b="22577"/>
          <a:stretch>
            <a:fillRect/>
          </a:stretch>
        </p:blipFill>
        <p:spPr bwMode="auto">
          <a:xfrm>
            <a:off x="5486400" y="4267200"/>
            <a:ext cx="23622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 Box 9"/>
          <p:cNvSpPr txBox="1">
            <a:spLocks noChangeArrowheads="1"/>
          </p:cNvSpPr>
          <p:nvPr/>
        </p:nvSpPr>
        <p:spPr bwMode="auto">
          <a:xfrm>
            <a:off x="5486400" y="3886200"/>
            <a:ext cx="2743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latin typeface="Arial" charset="0"/>
              </a:rPr>
              <a:t>Musical Confusion Matrix</a:t>
            </a:r>
          </a:p>
        </p:txBody>
      </p:sp>
      <p:sp>
        <p:nvSpPr>
          <p:cNvPr id="48135" name="TextBox 9"/>
          <p:cNvSpPr txBox="1">
            <a:spLocks noChangeArrowheads="1"/>
          </p:cNvSpPr>
          <p:nvPr/>
        </p:nvSpPr>
        <p:spPr bwMode="auto">
          <a:xfrm>
            <a:off x="7924800" y="5257800"/>
            <a:ext cx="9794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/>
          </a:p>
          <a:p>
            <a:r>
              <a:rPr lang="en-US"/>
              <a:t>Daniel</a:t>
            </a:r>
          </a:p>
          <a:p>
            <a:r>
              <a:rPr lang="en-US"/>
              <a:t>Pressnitzer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3" t="12531" r="45045" b="44508"/>
          <a:stretch>
            <a:fillRect/>
          </a:stretch>
        </p:blipFill>
        <p:spPr bwMode="auto">
          <a:xfrm>
            <a:off x="5257800" y="2743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2" b="23077"/>
          <a:stretch>
            <a:fillRect/>
          </a:stretch>
        </p:blipFill>
        <p:spPr bwMode="auto">
          <a:xfrm>
            <a:off x="6858000" y="24384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3" t="11456" r="45045" b="44508"/>
          <a:stretch>
            <a:fillRect/>
          </a:stretch>
        </p:blipFill>
        <p:spPr bwMode="auto">
          <a:xfrm>
            <a:off x="2514600" y="2667000"/>
            <a:ext cx="16764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27" b="23077"/>
          <a:stretch>
            <a:fillRect/>
          </a:stretch>
        </p:blipFill>
        <p:spPr bwMode="auto">
          <a:xfrm>
            <a:off x="304800" y="2362200"/>
            <a:ext cx="2286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5" name="AutoShape 7"/>
          <p:cNvSpPr>
            <a:spLocks noChangeArrowheads="1"/>
          </p:cNvSpPr>
          <p:nvPr/>
        </p:nvSpPr>
        <p:spPr bwMode="auto">
          <a:xfrm>
            <a:off x="4191000" y="1981200"/>
            <a:ext cx="838200" cy="2514600"/>
          </a:xfrm>
          <a:prstGeom prst="cube">
            <a:avLst>
              <a:gd name="adj" fmla="val 61366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5546725" y="2482850"/>
            <a:ext cx="8366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Palatino" charset="0"/>
              </a:rPr>
              <a:t>inverse</a:t>
            </a:r>
          </a:p>
        </p:txBody>
      </p:sp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2743200" y="2438400"/>
            <a:ext cx="920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Palatino" charset="0"/>
              </a:rPr>
              <a:t>forward</a:t>
            </a:r>
          </a:p>
        </p:txBody>
      </p:sp>
      <p:sp>
        <p:nvSpPr>
          <p:cNvPr id="83978" name="Rectangle 10"/>
          <p:cNvSpPr>
            <a:spLocks noChangeArrowheads="1"/>
          </p:cNvSpPr>
          <p:nvPr/>
        </p:nvSpPr>
        <p:spPr bwMode="auto">
          <a:xfrm>
            <a:off x="3657600" y="1614488"/>
            <a:ext cx="2451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800" b="1">
                <a:latin typeface="Palatino" charset="0"/>
              </a:rPr>
              <a:t>Scalar or tapped filter</a:t>
            </a:r>
          </a:p>
        </p:txBody>
      </p:sp>
      <p:pic>
        <p:nvPicPr>
          <p:cNvPr id="83979" name="Picture 1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45" r="43298" b="10846"/>
          <a:stretch>
            <a:fillRect/>
          </a:stretch>
        </p:blipFill>
        <p:spPr bwMode="auto">
          <a:xfrm>
            <a:off x="533400" y="2667000"/>
            <a:ext cx="16764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80" name="Text Box 12"/>
          <p:cNvSpPr txBox="1">
            <a:spLocks noChangeArrowheads="1"/>
          </p:cNvSpPr>
          <p:nvPr/>
        </p:nvSpPr>
        <p:spPr bwMode="auto">
          <a:xfrm rot="-5400000">
            <a:off x="4042569" y="3258344"/>
            <a:ext cx="6175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Palatino" charset="0"/>
              </a:rPr>
              <a:t>scale</a:t>
            </a:r>
          </a:p>
        </p:txBody>
      </p:sp>
      <p:sp>
        <p:nvSpPr>
          <p:cNvPr id="83981" name="Text Box 13"/>
          <p:cNvSpPr txBox="1">
            <a:spLocks noChangeArrowheads="1"/>
          </p:cNvSpPr>
          <p:nvPr/>
        </p:nvSpPr>
        <p:spPr bwMode="auto">
          <a:xfrm rot="-2985860">
            <a:off x="4291012" y="2078038"/>
            <a:ext cx="530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Palatino" charset="0"/>
              </a:rPr>
              <a:t>rate</a:t>
            </a:r>
          </a:p>
        </p:txBody>
      </p: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609600" y="1981200"/>
            <a:ext cx="15795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b="1">
                <a:latin typeface="Palatino" charset="0"/>
              </a:rPr>
              <a:t>Noisy Samples</a:t>
            </a:r>
          </a:p>
        </p:txBody>
      </p:sp>
      <p:sp>
        <p:nvSpPr>
          <p:cNvPr id="83983" name="Rectangle 15"/>
          <p:cNvSpPr>
            <a:spLocks noChangeArrowheads="1"/>
          </p:cNvSpPr>
          <p:nvPr/>
        </p:nvSpPr>
        <p:spPr bwMode="auto">
          <a:xfrm>
            <a:off x="7086600" y="2057400"/>
            <a:ext cx="1601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b="1">
                <a:latin typeface="Palatino" charset="0"/>
              </a:rPr>
              <a:t>Clean Versions</a:t>
            </a:r>
          </a:p>
        </p:txBody>
      </p:sp>
      <p:sp>
        <p:nvSpPr>
          <p:cNvPr id="83984" name="Text Box 16"/>
          <p:cNvSpPr txBox="1">
            <a:spLocks noChangeArrowheads="1"/>
          </p:cNvSpPr>
          <p:nvPr/>
        </p:nvSpPr>
        <p:spPr bwMode="auto">
          <a:xfrm rot="-5424049">
            <a:off x="3994944" y="3051969"/>
            <a:ext cx="15017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  <a:latin typeface="Palatino" charset="0"/>
              </a:rPr>
              <a:t>Trained weights</a:t>
            </a:r>
            <a:r>
              <a:rPr lang="en-US" sz="1200">
                <a:latin typeface="Palatino" charset="0"/>
              </a:rPr>
              <a:t> </a:t>
            </a:r>
          </a:p>
        </p:txBody>
      </p:sp>
      <p:sp>
        <p:nvSpPr>
          <p:cNvPr id="83985" name="Rectangle 17"/>
          <p:cNvSpPr>
            <a:spLocks noChangeArrowheads="1"/>
          </p:cNvSpPr>
          <p:nvPr/>
        </p:nvSpPr>
        <p:spPr bwMode="auto">
          <a:xfrm>
            <a:off x="2362200" y="4495800"/>
            <a:ext cx="45593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/>
              <a:t>This mimics our ability </a:t>
            </a:r>
            <a:r>
              <a:rPr lang="en-US" b="1" dirty="0">
                <a:solidFill>
                  <a:srgbClr val="FF0000"/>
                </a:solidFill>
              </a:rPr>
              <a:t>to attend and adapt the STRFs</a:t>
            </a:r>
            <a:r>
              <a:rPr lang="en-US" b="1" dirty="0"/>
              <a:t> in </a:t>
            </a:r>
          </a:p>
          <a:p>
            <a:r>
              <a:rPr lang="en-US" b="1" dirty="0"/>
              <a:t>different regions of the cortical map to achieve a goal</a:t>
            </a:r>
          </a:p>
        </p:txBody>
      </p:sp>
      <p:grpSp>
        <p:nvGrpSpPr>
          <p:cNvPr id="83986" name="Group 18"/>
          <p:cNvGrpSpPr>
            <a:grpSpLocks/>
          </p:cNvGrpSpPr>
          <p:nvPr/>
        </p:nvGrpSpPr>
        <p:grpSpPr bwMode="auto">
          <a:xfrm>
            <a:off x="6934200" y="2438400"/>
            <a:ext cx="1898650" cy="1676400"/>
            <a:chOff x="4368" y="1536"/>
            <a:chExt cx="1196" cy="1056"/>
          </a:xfrm>
        </p:grpSpPr>
        <p:pic>
          <p:nvPicPr>
            <p:cNvPr id="83990" name="Picture 19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237" b="65913"/>
            <a:stretch>
              <a:fillRect/>
            </a:stretch>
          </p:blipFill>
          <p:spPr bwMode="auto">
            <a:xfrm>
              <a:off x="4464" y="1728"/>
              <a:ext cx="1056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991" name="Rectangle 20"/>
            <p:cNvSpPr>
              <a:spLocks noChangeArrowheads="1"/>
            </p:cNvSpPr>
            <p:nvPr/>
          </p:nvSpPr>
          <p:spPr bwMode="auto">
            <a:xfrm>
              <a:off x="4368" y="1536"/>
              <a:ext cx="119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Auditory Spectrogram</a:t>
              </a:r>
            </a:p>
          </p:txBody>
        </p:sp>
      </p:grpSp>
      <p:sp>
        <p:nvSpPr>
          <p:cNvPr id="83987" name="Rectangle 27"/>
          <p:cNvSpPr>
            <a:spLocks noChangeArrowheads="1"/>
          </p:cNvSpPr>
          <p:nvPr/>
        </p:nvSpPr>
        <p:spPr bwMode="auto">
          <a:xfrm>
            <a:off x="4038600" y="5257800"/>
            <a:ext cx="141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/>
              <a:t>Nonlinear Noise</a:t>
            </a:r>
          </a:p>
        </p:txBody>
      </p:sp>
      <p:pic>
        <p:nvPicPr>
          <p:cNvPr id="30" name="S2116MT1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638800"/>
            <a:ext cx="338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S2116MT1_clean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638800"/>
            <a:ext cx="338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1143000" y="457200"/>
            <a:ext cx="69214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>
                <a:solidFill>
                  <a:schemeClr val="tx2"/>
                </a:solidFill>
                <a:latin typeface="Times New Roman" charset="0"/>
              </a:rPr>
              <a:t>Noise </a:t>
            </a:r>
            <a:r>
              <a:rPr lang="en-US" sz="2800" b="1" dirty="0" smtClean="0">
                <a:solidFill>
                  <a:schemeClr val="tx2"/>
                </a:solidFill>
                <a:latin typeface="Times New Roman" charset="0"/>
              </a:rPr>
              <a:t>Suppression  &amp;</a:t>
            </a:r>
            <a:r>
              <a:rPr lang="en-US" sz="2800" b="1" dirty="0">
                <a:solidFill>
                  <a:schemeClr val="tx2"/>
                </a:solidFill>
                <a:latin typeface="Times New Roman" charset="0"/>
              </a:rPr>
              <a:t> </a:t>
            </a:r>
            <a:r>
              <a:rPr lang="en-US" sz="2800" b="1" dirty="0" smtClean="0">
                <a:solidFill>
                  <a:schemeClr val="tx2"/>
                </a:solidFill>
                <a:latin typeface="Times New Roman" charset="0"/>
              </a:rPr>
              <a:t> Speech </a:t>
            </a:r>
            <a:r>
              <a:rPr lang="en-US" sz="2800" b="1" dirty="0">
                <a:solidFill>
                  <a:schemeClr val="tx2"/>
                </a:solidFill>
                <a:latin typeface="Times New Roman" charset="0"/>
              </a:rPr>
              <a:t>Enhancement</a:t>
            </a:r>
            <a:endParaRPr lang="en-US" sz="2800" dirty="0">
              <a:solidFill>
                <a:schemeClr val="tx2"/>
              </a:solidFill>
              <a:latin typeface="Times New Roman" charset="0"/>
            </a:endParaRPr>
          </a:p>
          <a:p>
            <a:pPr algn="ctr"/>
            <a:endParaRPr lang="en-US" sz="2800" dirty="0"/>
          </a:p>
        </p:txBody>
      </p:sp>
      <p:sp>
        <p:nvSpPr>
          <p:cNvPr id="25" name="Rectangle 27"/>
          <p:cNvSpPr>
            <a:spLocks noChangeArrowheads="1"/>
          </p:cNvSpPr>
          <p:nvPr/>
        </p:nvSpPr>
        <p:spPr bwMode="auto">
          <a:xfrm>
            <a:off x="1143000" y="5254823"/>
            <a:ext cx="11871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 smtClean="0"/>
              <a:t>Babble Noise</a:t>
            </a:r>
            <a:endParaRPr lang="en-US" b="1" dirty="0"/>
          </a:p>
        </p:txBody>
      </p:sp>
      <p:pic>
        <p:nvPicPr>
          <p:cNvPr id="3" name="babble 0dB clean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57400" y="5638800"/>
            <a:ext cx="355600" cy="355600"/>
          </a:xfrm>
          <a:prstGeom prst="rect">
            <a:avLst/>
          </a:prstGeom>
        </p:spPr>
      </p:pic>
      <p:pic>
        <p:nvPicPr>
          <p:cNvPr id="4" name="babble 0dB noisy-1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66800" y="5638800"/>
            <a:ext cx="330200" cy="330200"/>
          </a:xfrm>
          <a:prstGeom prst="rect">
            <a:avLst/>
          </a:prstGeom>
        </p:spPr>
      </p:pic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6934200" y="5334000"/>
            <a:ext cx="8776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 smtClean="0"/>
              <a:t>Jet Noise</a:t>
            </a:r>
            <a:endParaRPr lang="en-US" b="1" dirty="0"/>
          </a:p>
        </p:txBody>
      </p:sp>
      <p:pic>
        <p:nvPicPr>
          <p:cNvPr id="5" name="jet1 0dB noisy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781800" y="5715000"/>
            <a:ext cx="330200" cy="330200"/>
          </a:xfrm>
          <a:prstGeom prst="rect">
            <a:avLst/>
          </a:prstGeom>
        </p:spPr>
      </p:pic>
      <p:pic>
        <p:nvPicPr>
          <p:cNvPr id="6" name="jet1 0dB clean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696200" y="5715000"/>
            <a:ext cx="3302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80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1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2"/>
          <p:cNvSpPr txBox="1">
            <a:spLocks noChangeArrowheads="1"/>
          </p:cNvSpPr>
          <p:nvPr/>
        </p:nvSpPr>
        <p:spPr bwMode="auto">
          <a:xfrm>
            <a:off x="1371600" y="2057400"/>
            <a:ext cx="655820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4000" b="1" dirty="0"/>
              <a:t>The Adaptive Auditory Mind</a:t>
            </a:r>
          </a:p>
          <a:p>
            <a:pPr algn="ctr"/>
            <a:r>
              <a:rPr lang="en-US" sz="2800" dirty="0"/>
              <a:t>Rapid </a:t>
            </a:r>
            <a:r>
              <a:rPr lang="en-US" sz="2800" dirty="0" smtClean="0"/>
              <a:t>Plasticity</a:t>
            </a:r>
            <a:r>
              <a:rPr lang="en-US" sz="4800" dirty="0" smtClean="0"/>
              <a:t> </a:t>
            </a:r>
            <a:endParaRPr lang="en-US" sz="4800" dirty="0"/>
          </a:p>
          <a:p>
            <a:pPr algn="ctr"/>
            <a:endParaRPr lang="en-US" sz="4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2"/>
          <p:cNvSpPr txBox="1">
            <a:spLocks noChangeArrowheads="1"/>
          </p:cNvSpPr>
          <p:nvPr/>
        </p:nvSpPr>
        <p:spPr bwMode="auto">
          <a:xfrm>
            <a:off x="1371600" y="2057400"/>
            <a:ext cx="655820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4000" b="1" dirty="0"/>
              <a:t>The Adaptive Auditory Mind</a:t>
            </a:r>
          </a:p>
          <a:p>
            <a:pPr algn="ctr"/>
            <a:r>
              <a:rPr lang="en-US" sz="2800" dirty="0"/>
              <a:t>Rapid </a:t>
            </a:r>
            <a:r>
              <a:rPr lang="en-US" sz="2800" dirty="0" smtClean="0"/>
              <a:t>Plasticity</a:t>
            </a:r>
            <a:r>
              <a:rPr lang="en-US" sz="4800" dirty="0" smtClean="0"/>
              <a:t> </a:t>
            </a:r>
            <a:endParaRPr lang="en-US" sz="4800" dirty="0"/>
          </a:p>
          <a:p>
            <a:pPr algn="ctr"/>
            <a:endParaRPr lang="en-US" sz="4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048000" y="3886200"/>
            <a:ext cx="2933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Top-Down</a:t>
            </a:r>
            <a:endParaRPr lang="en-US" sz="4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65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2"/>
          <p:cNvSpPr txBox="1">
            <a:spLocks noChangeArrowheads="1"/>
          </p:cNvSpPr>
          <p:nvPr/>
        </p:nvSpPr>
        <p:spPr bwMode="auto">
          <a:xfrm>
            <a:off x="1219200" y="0"/>
            <a:ext cx="6629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2200" b="1" dirty="0">
              <a:solidFill>
                <a:srgbClr val="000000"/>
              </a:solidFill>
              <a:latin typeface="Century Gothic" charset="0"/>
            </a:endParaRPr>
          </a:p>
          <a:p>
            <a:pPr algn="ctr" eaLnBrk="1" hangingPunct="1"/>
            <a:r>
              <a:rPr lang="en-US" sz="3200" b="1" dirty="0">
                <a:solidFill>
                  <a:srgbClr val="000000"/>
                </a:solidFill>
                <a:latin typeface="Century Gothic" charset="0"/>
              </a:rPr>
              <a:t>Attention &amp; Cortical Plasticity</a:t>
            </a:r>
            <a:endParaRPr lang="en-US" sz="4000" b="1" dirty="0">
              <a:solidFill>
                <a:srgbClr val="000000"/>
              </a:solidFill>
              <a:latin typeface="Century Gothic" charset="0"/>
            </a:endParaRPr>
          </a:p>
        </p:txBody>
      </p:sp>
      <p:sp>
        <p:nvSpPr>
          <p:cNvPr id="56322" name="Rectangle 3"/>
          <p:cNvSpPr>
            <a:spLocks noChangeArrowheads="1"/>
          </p:cNvSpPr>
          <p:nvPr/>
        </p:nvSpPr>
        <p:spPr bwMode="auto">
          <a:xfrm>
            <a:off x="1066800" y="990600"/>
            <a:ext cx="73914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200"/>
              <a:t>During task performance, A1 receptive fields </a:t>
            </a:r>
            <a:r>
              <a:rPr lang="en-US" sz="2200">
                <a:solidFill>
                  <a:srgbClr val="FF0000"/>
                </a:solidFill>
              </a:rPr>
              <a:t>rapidly adapt</a:t>
            </a:r>
            <a:r>
              <a:rPr lang="en-US" sz="2200"/>
              <a:t> to change their spectral tuning or dynamics. These changes are in accord with ongoing </a:t>
            </a:r>
            <a:r>
              <a:rPr lang="en-US" sz="2200">
                <a:solidFill>
                  <a:srgbClr val="FF0000"/>
                </a:solidFill>
              </a:rPr>
              <a:t>task expectations</a:t>
            </a:r>
            <a:r>
              <a:rPr lang="en-US" sz="2200"/>
              <a:t> (top-down) and salient </a:t>
            </a:r>
            <a:r>
              <a:rPr lang="en-US" sz="2200">
                <a:solidFill>
                  <a:srgbClr val="FF0000"/>
                </a:solidFill>
              </a:rPr>
              <a:t>sensory</a:t>
            </a:r>
            <a:r>
              <a:rPr lang="en-US" sz="2200"/>
              <a:t> </a:t>
            </a:r>
            <a:r>
              <a:rPr lang="en-US" sz="2200">
                <a:solidFill>
                  <a:srgbClr val="FF0000"/>
                </a:solidFill>
              </a:rPr>
              <a:t>cues </a:t>
            </a:r>
            <a:r>
              <a:rPr lang="en-US" sz="2200"/>
              <a:t>(bottom-up). </a:t>
            </a:r>
          </a:p>
        </p:txBody>
      </p:sp>
      <p:pic>
        <p:nvPicPr>
          <p:cNvPr id="563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14600"/>
            <a:ext cx="7804150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69" name="Group 210"/>
          <p:cNvGrpSpPr>
            <a:grpSpLocks/>
          </p:cNvGrpSpPr>
          <p:nvPr/>
        </p:nvGrpSpPr>
        <p:grpSpPr bwMode="auto">
          <a:xfrm>
            <a:off x="1470025" y="1765300"/>
            <a:ext cx="5640388" cy="3424238"/>
            <a:chOff x="794900" y="1706279"/>
            <a:chExt cx="1390588" cy="3424596"/>
          </a:xfrm>
        </p:grpSpPr>
        <p:grpSp>
          <p:nvGrpSpPr>
            <p:cNvPr id="58414" name="Group 209"/>
            <p:cNvGrpSpPr>
              <a:grpSpLocks/>
            </p:cNvGrpSpPr>
            <p:nvPr/>
          </p:nvGrpSpPr>
          <p:grpSpPr bwMode="auto">
            <a:xfrm>
              <a:off x="794900" y="1706279"/>
              <a:ext cx="1389327" cy="1372925"/>
              <a:chOff x="948561" y="3223600"/>
              <a:chExt cx="1389327" cy="1372925"/>
            </a:xfrm>
          </p:grpSpPr>
          <p:grpSp>
            <p:nvGrpSpPr>
              <p:cNvPr id="58424" name="Group 350"/>
              <p:cNvGrpSpPr>
                <a:grpSpLocks/>
              </p:cNvGrpSpPr>
              <p:nvPr/>
            </p:nvGrpSpPr>
            <p:grpSpPr bwMode="auto">
              <a:xfrm>
                <a:off x="948561" y="3910350"/>
                <a:ext cx="1389327" cy="686175"/>
                <a:chOff x="779667" y="3071200"/>
                <a:chExt cx="2799589" cy="686175"/>
              </a:xfrm>
            </p:grpSpPr>
            <p:sp>
              <p:nvSpPr>
                <p:cNvPr id="80" name="Rectangle 79"/>
                <p:cNvSpPr/>
                <p:nvPr/>
              </p:nvSpPr>
              <p:spPr>
                <a:xfrm>
                  <a:off x="779667" y="3406907"/>
                  <a:ext cx="2799764" cy="350875"/>
                </a:xfrm>
                <a:prstGeom prst="rect">
                  <a:avLst/>
                </a:prstGeom>
                <a:solidFill>
                  <a:srgbClr val="F2F5FF"/>
                </a:solidFill>
                <a:ln w="3175" cap="flat" cmpd="sng" algn="ctr">
                  <a:solidFill>
                    <a:schemeClr val="accent2">
                      <a:shade val="95000"/>
                      <a:satMod val="105000"/>
                    </a:schemeClr>
                  </a:solidFill>
                  <a:prstDash val="dot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779667" y="3071910"/>
                  <a:ext cx="2799764" cy="334997"/>
                </a:xfrm>
                <a:prstGeom prst="rect">
                  <a:avLst/>
                </a:prstGeom>
                <a:solidFill>
                  <a:srgbClr val="FFF6F6"/>
                </a:solidFill>
                <a:ln w="3175" cap="flat" cmpd="sng" algn="ctr">
                  <a:solidFill>
                    <a:schemeClr val="accent2">
                      <a:shade val="95000"/>
                      <a:satMod val="105000"/>
                    </a:schemeClr>
                  </a:solidFill>
                  <a:prstDash val="dot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58425" name="Group 350"/>
              <p:cNvGrpSpPr>
                <a:grpSpLocks/>
              </p:cNvGrpSpPr>
              <p:nvPr/>
            </p:nvGrpSpPr>
            <p:grpSpPr bwMode="auto">
              <a:xfrm>
                <a:off x="948561" y="3223600"/>
                <a:ext cx="1389327" cy="686175"/>
                <a:chOff x="779667" y="3071200"/>
                <a:chExt cx="2799589" cy="686175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779667" y="3406198"/>
                  <a:ext cx="2799764" cy="350874"/>
                </a:xfrm>
                <a:prstGeom prst="rect">
                  <a:avLst/>
                </a:prstGeom>
                <a:solidFill>
                  <a:srgbClr val="F2F5FF"/>
                </a:solidFill>
                <a:ln w="3175" cap="flat" cmpd="sng" algn="ctr">
                  <a:solidFill>
                    <a:schemeClr val="accent2">
                      <a:shade val="95000"/>
                      <a:satMod val="105000"/>
                    </a:schemeClr>
                  </a:solidFill>
                  <a:prstDash val="dot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779667" y="3071200"/>
                  <a:ext cx="2799764" cy="334998"/>
                </a:xfrm>
                <a:prstGeom prst="rect">
                  <a:avLst/>
                </a:prstGeom>
                <a:solidFill>
                  <a:srgbClr val="FFF6F6"/>
                </a:solidFill>
                <a:ln w="3175" cap="flat" cmpd="sng" algn="ctr">
                  <a:solidFill>
                    <a:schemeClr val="accent2">
                      <a:shade val="95000"/>
                      <a:satMod val="105000"/>
                    </a:schemeClr>
                  </a:solidFill>
                  <a:prstDash val="dot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58415" name="Group 350"/>
            <p:cNvGrpSpPr>
              <a:grpSpLocks/>
            </p:cNvGrpSpPr>
            <p:nvPr/>
          </p:nvGrpSpPr>
          <p:grpSpPr bwMode="auto">
            <a:xfrm>
              <a:off x="796161" y="4452947"/>
              <a:ext cx="1389327" cy="677928"/>
              <a:chOff x="779667" y="3079447"/>
              <a:chExt cx="2799589" cy="677928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779492" y="3406500"/>
                <a:ext cx="2799764" cy="350875"/>
              </a:xfrm>
              <a:prstGeom prst="rect">
                <a:avLst/>
              </a:prstGeom>
              <a:solidFill>
                <a:srgbClr val="F2F5FF"/>
              </a:solidFill>
              <a:ln w="317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779492" y="3079441"/>
                <a:ext cx="2799764" cy="334998"/>
              </a:xfrm>
              <a:prstGeom prst="rect">
                <a:avLst/>
              </a:prstGeom>
              <a:solidFill>
                <a:srgbClr val="FFF6F6"/>
              </a:solidFill>
              <a:ln w="317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8416" name="Group 350"/>
            <p:cNvGrpSpPr>
              <a:grpSpLocks/>
            </p:cNvGrpSpPr>
            <p:nvPr/>
          </p:nvGrpSpPr>
          <p:grpSpPr bwMode="auto">
            <a:xfrm>
              <a:off x="796161" y="3757950"/>
              <a:ext cx="1389327" cy="686175"/>
              <a:chOff x="779667" y="3071200"/>
              <a:chExt cx="2799589" cy="686175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779492" y="3405791"/>
                <a:ext cx="2799764" cy="350874"/>
              </a:xfrm>
              <a:prstGeom prst="rect">
                <a:avLst/>
              </a:prstGeom>
              <a:solidFill>
                <a:srgbClr val="F2F5FF"/>
              </a:solidFill>
              <a:ln w="317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79492" y="3070793"/>
                <a:ext cx="2799764" cy="334998"/>
              </a:xfrm>
              <a:prstGeom prst="rect">
                <a:avLst/>
              </a:prstGeom>
              <a:solidFill>
                <a:srgbClr val="FFF6F6"/>
              </a:solidFill>
              <a:ln w="317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8417" name="Group 350"/>
            <p:cNvGrpSpPr>
              <a:grpSpLocks/>
            </p:cNvGrpSpPr>
            <p:nvPr/>
          </p:nvGrpSpPr>
          <p:grpSpPr bwMode="auto">
            <a:xfrm>
              <a:off x="796161" y="3071200"/>
              <a:ext cx="1389327" cy="686175"/>
              <a:chOff x="779667" y="3071200"/>
              <a:chExt cx="2799589" cy="686175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779492" y="3406670"/>
                <a:ext cx="2799764" cy="350874"/>
              </a:xfrm>
              <a:prstGeom prst="rect">
                <a:avLst/>
              </a:prstGeom>
              <a:solidFill>
                <a:srgbClr val="F2F5FF"/>
              </a:solidFill>
              <a:ln w="317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779492" y="3071672"/>
                <a:ext cx="2799764" cy="334998"/>
              </a:xfrm>
              <a:prstGeom prst="rect">
                <a:avLst/>
              </a:prstGeom>
              <a:solidFill>
                <a:srgbClr val="FFF6F6"/>
              </a:solidFill>
              <a:ln w="317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sp>
        <p:nvSpPr>
          <p:cNvPr id="58370" name="Line 36"/>
          <p:cNvSpPr>
            <a:spLocks noChangeShapeType="1"/>
          </p:cNvSpPr>
          <p:nvPr/>
        </p:nvSpPr>
        <p:spPr bwMode="auto">
          <a:xfrm>
            <a:off x="1454150" y="5249863"/>
            <a:ext cx="59261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71" name="Line 37"/>
          <p:cNvSpPr>
            <a:spLocks noChangeShapeType="1"/>
          </p:cNvSpPr>
          <p:nvPr/>
        </p:nvSpPr>
        <p:spPr bwMode="auto">
          <a:xfrm flipV="1">
            <a:off x="1463675" y="1955800"/>
            <a:ext cx="14288" cy="3294063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72" name="Text Box 68"/>
          <p:cNvSpPr txBox="1">
            <a:spLocks noChangeArrowheads="1"/>
          </p:cNvSpPr>
          <p:nvPr/>
        </p:nvSpPr>
        <p:spPr bwMode="auto">
          <a:xfrm>
            <a:off x="1835150" y="5316538"/>
            <a:ext cx="5873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cs typeface="Times New Roman" charset="0"/>
              </a:rPr>
              <a:t>Time</a:t>
            </a:r>
          </a:p>
        </p:txBody>
      </p:sp>
      <p:sp>
        <p:nvSpPr>
          <p:cNvPr id="58373" name="Line 37"/>
          <p:cNvSpPr>
            <a:spLocks noChangeShapeType="1"/>
          </p:cNvSpPr>
          <p:nvPr/>
        </p:nvSpPr>
        <p:spPr bwMode="auto">
          <a:xfrm flipV="1">
            <a:off x="3852863" y="1955800"/>
            <a:ext cx="14287" cy="3294063"/>
          </a:xfrm>
          <a:prstGeom prst="line">
            <a:avLst/>
          </a:prstGeom>
          <a:noFill/>
          <a:ln w="9525">
            <a:solidFill>
              <a:srgbClr val="000000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74" name="Text Box 68"/>
          <p:cNvSpPr txBox="1">
            <a:spLocks noChangeArrowheads="1"/>
          </p:cNvSpPr>
          <p:nvPr/>
        </p:nvSpPr>
        <p:spPr bwMode="auto">
          <a:xfrm>
            <a:off x="5211763" y="5316538"/>
            <a:ext cx="5873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cs typeface="Times New Roman" charset="0"/>
              </a:rPr>
              <a:t>Time</a:t>
            </a:r>
          </a:p>
        </p:txBody>
      </p:sp>
      <p:sp>
        <p:nvSpPr>
          <p:cNvPr id="58375" name="Line 49"/>
          <p:cNvSpPr>
            <a:spLocks noChangeShapeType="1"/>
          </p:cNvSpPr>
          <p:nvPr/>
        </p:nvSpPr>
        <p:spPr bwMode="auto">
          <a:xfrm>
            <a:off x="4537075" y="4492625"/>
            <a:ext cx="3429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76" name="Line 54"/>
          <p:cNvSpPr>
            <a:spLocks noChangeShapeType="1"/>
          </p:cNvSpPr>
          <p:nvPr/>
        </p:nvSpPr>
        <p:spPr bwMode="auto">
          <a:xfrm>
            <a:off x="4537075" y="5205413"/>
            <a:ext cx="3429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77" name="Line 49"/>
          <p:cNvSpPr>
            <a:spLocks noChangeShapeType="1"/>
          </p:cNvSpPr>
          <p:nvPr/>
        </p:nvSpPr>
        <p:spPr bwMode="auto">
          <a:xfrm>
            <a:off x="4537075" y="3811588"/>
            <a:ext cx="3429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78" name="Line 49"/>
          <p:cNvSpPr>
            <a:spLocks noChangeShapeType="1"/>
          </p:cNvSpPr>
          <p:nvPr/>
        </p:nvSpPr>
        <p:spPr bwMode="auto">
          <a:xfrm>
            <a:off x="4537075" y="3130550"/>
            <a:ext cx="3429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79" name="Line 49"/>
          <p:cNvSpPr>
            <a:spLocks noChangeShapeType="1"/>
          </p:cNvSpPr>
          <p:nvPr/>
        </p:nvSpPr>
        <p:spPr bwMode="auto">
          <a:xfrm>
            <a:off x="4537075" y="2447925"/>
            <a:ext cx="3429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80" name="Line 49"/>
          <p:cNvSpPr>
            <a:spLocks noChangeShapeType="1"/>
          </p:cNvSpPr>
          <p:nvPr/>
        </p:nvSpPr>
        <p:spPr bwMode="auto">
          <a:xfrm>
            <a:off x="5378450" y="4848225"/>
            <a:ext cx="3429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81" name="Line 49"/>
          <p:cNvSpPr>
            <a:spLocks noChangeShapeType="1"/>
          </p:cNvSpPr>
          <p:nvPr/>
        </p:nvSpPr>
        <p:spPr bwMode="auto">
          <a:xfrm>
            <a:off x="5378450" y="4165600"/>
            <a:ext cx="3429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82" name="Line 49"/>
          <p:cNvSpPr>
            <a:spLocks noChangeShapeType="1"/>
          </p:cNvSpPr>
          <p:nvPr/>
        </p:nvSpPr>
        <p:spPr bwMode="auto">
          <a:xfrm>
            <a:off x="5378450" y="3484563"/>
            <a:ext cx="3429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83" name="Line 49"/>
          <p:cNvSpPr>
            <a:spLocks noChangeShapeType="1"/>
          </p:cNvSpPr>
          <p:nvPr/>
        </p:nvSpPr>
        <p:spPr bwMode="auto">
          <a:xfrm>
            <a:off x="5378450" y="2801938"/>
            <a:ext cx="3429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84" name="TextBox 295"/>
          <p:cNvSpPr txBox="1">
            <a:spLocks noChangeArrowheads="1"/>
          </p:cNvSpPr>
          <p:nvPr/>
        </p:nvSpPr>
        <p:spPr bwMode="auto">
          <a:xfrm>
            <a:off x="4648200" y="1219200"/>
            <a:ext cx="1471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/>
              <a:t>Testing</a:t>
            </a:r>
          </a:p>
        </p:txBody>
      </p:sp>
      <p:sp>
        <p:nvSpPr>
          <p:cNvPr id="58385" name="TextBox 327"/>
          <p:cNvSpPr txBox="1">
            <a:spLocks noChangeArrowheads="1"/>
          </p:cNvSpPr>
          <p:nvPr/>
        </p:nvSpPr>
        <p:spPr bwMode="auto">
          <a:xfrm>
            <a:off x="2079625" y="1182688"/>
            <a:ext cx="1577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/>
              <a:t>Biasing</a:t>
            </a:r>
          </a:p>
        </p:txBody>
      </p:sp>
      <p:sp>
        <p:nvSpPr>
          <p:cNvPr id="58386" name="TextBox 328"/>
          <p:cNvSpPr txBox="1">
            <a:spLocks noChangeArrowheads="1"/>
          </p:cNvSpPr>
          <p:nvPr/>
        </p:nvSpPr>
        <p:spPr bwMode="auto">
          <a:xfrm rot="-5400000">
            <a:off x="199232" y="3459956"/>
            <a:ext cx="2157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Frequency  (tonotopic axis)</a:t>
            </a:r>
          </a:p>
        </p:txBody>
      </p:sp>
      <p:grpSp>
        <p:nvGrpSpPr>
          <p:cNvPr id="58387" name="Group 331"/>
          <p:cNvGrpSpPr>
            <a:grpSpLocks/>
          </p:cNvGrpSpPr>
          <p:nvPr/>
        </p:nvGrpSpPr>
        <p:grpSpPr bwMode="auto">
          <a:xfrm>
            <a:off x="1876425" y="2185988"/>
            <a:ext cx="266700" cy="2757487"/>
            <a:chOff x="1247787" y="2117983"/>
            <a:chExt cx="267458" cy="2756862"/>
          </a:xfrm>
        </p:grpSpPr>
        <p:sp>
          <p:nvSpPr>
            <p:cNvPr id="345" name="Line 49"/>
            <p:cNvSpPr>
              <a:spLocks noChangeShapeType="1"/>
            </p:cNvSpPr>
            <p:nvPr/>
          </p:nvSpPr>
          <p:spPr bwMode="auto">
            <a:xfrm>
              <a:off x="1247787" y="4163806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6" name="Line 54"/>
            <p:cNvSpPr>
              <a:spLocks noChangeShapeType="1"/>
            </p:cNvSpPr>
            <p:nvPr/>
          </p:nvSpPr>
          <p:spPr bwMode="auto">
            <a:xfrm>
              <a:off x="1247787" y="4874845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7" name="Line 49"/>
            <p:cNvSpPr>
              <a:spLocks noChangeShapeType="1"/>
            </p:cNvSpPr>
            <p:nvPr/>
          </p:nvSpPr>
          <p:spPr bwMode="auto">
            <a:xfrm>
              <a:off x="1247787" y="3481336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" name="Line 49"/>
            <p:cNvSpPr>
              <a:spLocks noChangeShapeType="1"/>
            </p:cNvSpPr>
            <p:nvPr/>
          </p:nvSpPr>
          <p:spPr bwMode="auto">
            <a:xfrm>
              <a:off x="1247787" y="2775059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9" name="Line 49"/>
            <p:cNvSpPr>
              <a:spLocks noChangeShapeType="1"/>
            </p:cNvSpPr>
            <p:nvPr/>
          </p:nvSpPr>
          <p:spPr bwMode="auto">
            <a:xfrm>
              <a:off x="1247787" y="2117983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8388" name="Group 332"/>
          <p:cNvGrpSpPr>
            <a:grpSpLocks/>
          </p:cNvGrpSpPr>
          <p:nvPr/>
        </p:nvGrpSpPr>
        <p:grpSpPr bwMode="auto">
          <a:xfrm>
            <a:off x="2276475" y="2289175"/>
            <a:ext cx="266700" cy="2755900"/>
            <a:chOff x="1247787" y="2117983"/>
            <a:chExt cx="267458" cy="2756862"/>
          </a:xfrm>
        </p:grpSpPr>
        <p:sp>
          <p:nvSpPr>
            <p:cNvPr id="340" name="Line 49"/>
            <p:cNvSpPr>
              <a:spLocks noChangeShapeType="1"/>
            </p:cNvSpPr>
            <p:nvPr/>
          </p:nvSpPr>
          <p:spPr bwMode="auto">
            <a:xfrm>
              <a:off x="1247787" y="4163397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1" name="Line 54"/>
            <p:cNvSpPr>
              <a:spLocks noChangeShapeType="1"/>
            </p:cNvSpPr>
            <p:nvPr/>
          </p:nvSpPr>
          <p:spPr bwMode="auto">
            <a:xfrm>
              <a:off x="1247787" y="4874845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2" name="Line 49"/>
            <p:cNvSpPr>
              <a:spLocks noChangeShapeType="1"/>
            </p:cNvSpPr>
            <p:nvPr/>
          </p:nvSpPr>
          <p:spPr bwMode="auto">
            <a:xfrm>
              <a:off x="1247787" y="3482122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3" name="Line 49"/>
            <p:cNvSpPr>
              <a:spLocks noChangeShapeType="1"/>
            </p:cNvSpPr>
            <p:nvPr/>
          </p:nvSpPr>
          <p:spPr bwMode="auto">
            <a:xfrm>
              <a:off x="1247787" y="2799259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4" name="Line 49"/>
            <p:cNvSpPr>
              <a:spLocks noChangeShapeType="1"/>
            </p:cNvSpPr>
            <p:nvPr/>
          </p:nvSpPr>
          <p:spPr bwMode="auto">
            <a:xfrm>
              <a:off x="1247787" y="2117983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8389" name="Group 333"/>
          <p:cNvGrpSpPr>
            <a:grpSpLocks/>
          </p:cNvGrpSpPr>
          <p:nvPr/>
        </p:nvGrpSpPr>
        <p:grpSpPr bwMode="auto">
          <a:xfrm>
            <a:off x="2674938" y="2249488"/>
            <a:ext cx="266700" cy="2757487"/>
            <a:chOff x="1247787" y="2117983"/>
            <a:chExt cx="267458" cy="2756862"/>
          </a:xfrm>
        </p:grpSpPr>
        <p:sp>
          <p:nvSpPr>
            <p:cNvPr id="335" name="Line 49"/>
            <p:cNvSpPr>
              <a:spLocks noChangeShapeType="1"/>
            </p:cNvSpPr>
            <p:nvPr/>
          </p:nvSpPr>
          <p:spPr bwMode="auto">
            <a:xfrm>
              <a:off x="1247787" y="4163806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6" name="Line 54"/>
            <p:cNvSpPr>
              <a:spLocks noChangeShapeType="1"/>
            </p:cNvSpPr>
            <p:nvPr/>
          </p:nvSpPr>
          <p:spPr bwMode="auto">
            <a:xfrm>
              <a:off x="1247787" y="4874845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7" name="Line 49"/>
            <p:cNvSpPr>
              <a:spLocks noChangeShapeType="1"/>
            </p:cNvSpPr>
            <p:nvPr/>
          </p:nvSpPr>
          <p:spPr bwMode="auto">
            <a:xfrm>
              <a:off x="1247787" y="3481336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" name="Line 49"/>
            <p:cNvSpPr>
              <a:spLocks noChangeShapeType="1"/>
            </p:cNvSpPr>
            <p:nvPr/>
          </p:nvSpPr>
          <p:spPr bwMode="auto">
            <a:xfrm>
              <a:off x="1247787" y="2800453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9" name="Line 49"/>
            <p:cNvSpPr>
              <a:spLocks noChangeShapeType="1"/>
            </p:cNvSpPr>
            <p:nvPr/>
          </p:nvSpPr>
          <p:spPr bwMode="auto">
            <a:xfrm>
              <a:off x="1247787" y="2117983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8390" name="TextBox 358"/>
          <p:cNvSpPr txBox="1">
            <a:spLocks noChangeArrowheads="1"/>
          </p:cNvSpPr>
          <p:nvPr/>
        </p:nvSpPr>
        <p:spPr bwMode="auto">
          <a:xfrm>
            <a:off x="2900363" y="4164013"/>
            <a:ext cx="463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. . .</a:t>
            </a:r>
          </a:p>
        </p:txBody>
      </p:sp>
      <p:sp>
        <p:nvSpPr>
          <p:cNvPr id="58391" name="TextBox 152"/>
          <p:cNvSpPr txBox="1">
            <a:spLocks noChangeArrowheads="1"/>
          </p:cNvSpPr>
          <p:nvPr/>
        </p:nvSpPr>
        <p:spPr bwMode="auto">
          <a:xfrm>
            <a:off x="4503738" y="1674813"/>
            <a:ext cx="361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T1</a:t>
            </a:r>
            <a:endParaRPr lang="en-US" sz="1100" b="1"/>
          </a:p>
        </p:txBody>
      </p:sp>
      <p:sp>
        <p:nvSpPr>
          <p:cNvPr id="58392" name="TextBox 153"/>
          <p:cNvSpPr txBox="1">
            <a:spLocks noChangeArrowheads="1"/>
          </p:cNvSpPr>
          <p:nvPr/>
        </p:nvSpPr>
        <p:spPr bwMode="auto">
          <a:xfrm>
            <a:off x="5365750" y="1674813"/>
            <a:ext cx="363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T2</a:t>
            </a:r>
            <a:endParaRPr lang="en-US" sz="1100" b="1"/>
          </a:p>
        </p:txBody>
      </p:sp>
      <p:cxnSp>
        <p:nvCxnSpPr>
          <p:cNvPr id="187" name="Straight Arrow Connector 186"/>
          <p:cNvCxnSpPr/>
          <p:nvPr/>
        </p:nvCxnSpPr>
        <p:spPr>
          <a:xfrm>
            <a:off x="4865688" y="1878013"/>
            <a:ext cx="500062" cy="1587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94" name="TextBox 196"/>
          <p:cNvSpPr txBox="1">
            <a:spLocks noChangeArrowheads="1"/>
          </p:cNvSpPr>
          <p:nvPr/>
        </p:nvSpPr>
        <p:spPr bwMode="auto">
          <a:xfrm>
            <a:off x="4757738" y="1893888"/>
            <a:ext cx="7477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100"/>
              <a:t>Transition</a:t>
            </a:r>
            <a:endParaRPr lang="en-US" sz="1100" b="1"/>
          </a:p>
        </p:txBody>
      </p:sp>
      <p:sp>
        <p:nvSpPr>
          <p:cNvPr id="58395" name="TextBox 63"/>
          <p:cNvSpPr txBox="1">
            <a:spLocks noChangeArrowheads="1"/>
          </p:cNvSpPr>
          <p:nvPr/>
        </p:nvSpPr>
        <p:spPr bwMode="auto">
          <a:xfrm>
            <a:off x="1828800" y="457200"/>
            <a:ext cx="551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="1"/>
              <a:t>The Shepard Tones Illusion </a:t>
            </a:r>
          </a:p>
        </p:txBody>
      </p:sp>
      <p:sp>
        <p:nvSpPr>
          <p:cNvPr id="58396" name="TextBox 60"/>
          <p:cNvSpPr txBox="1">
            <a:spLocks noChangeArrowheads="1"/>
          </p:cNvSpPr>
          <p:nvPr/>
        </p:nvSpPr>
        <p:spPr bwMode="auto">
          <a:xfrm>
            <a:off x="5943600" y="5486400"/>
            <a:ext cx="2686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Claire Chambers</a:t>
            </a:r>
          </a:p>
          <a:p>
            <a:r>
              <a:rPr lang="en-US"/>
              <a:t>Daniel Pressnitzer</a:t>
            </a:r>
          </a:p>
        </p:txBody>
      </p:sp>
      <p:pic>
        <p:nvPicPr>
          <p:cNvPr id="2" name="UP_bias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0" y="2362200"/>
            <a:ext cx="812800" cy="812800"/>
          </a:xfrm>
          <a:prstGeom prst="rect">
            <a:avLst/>
          </a:prstGeom>
        </p:spPr>
      </p:pic>
      <p:pic>
        <p:nvPicPr>
          <p:cNvPr id="3" name="DN_bias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0" y="3581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69" name="Group 210"/>
          <p:cNvGrpSpPr>
            <a:grpSpLocks/>
          </p:cNvGrpSpPr>
          <p:nvPr/>
        </p:nvGrpSpPr>
        <p:grpSpPr bwMode="auto">
          <a:xfrm>
            <a:off x="1470025" y="1765300"/>
            <a:ext cx="5640388" cy="3424238"/>
            <a:chOff x="794900" y="1706279"/>
            <a:chExt cx="1390588" cy="3424596"/>
          </a:xfrm>
        </p:grpSpPr>
        <p:grpSp>
          <p:nvGrpSpPr>
            <p:cNvPr id="58414" name="Group 209"/>
            <p:cNvGrpSpPr>
              <a:grpSpLocks/>
            </p:cNvGrpSpPr>
            <p:nvPr/>
          </p:nvGrpSpPr>
          <p:grpSpPr bwMode="auto">
            <a:xfrm>
              <a:off x="794900" y="1706279"/>
              <a:ext cx="1389327" cy="1372925"/>
              <a:chOff x="948561" y="3223600"/>
              <a:chExt cx="1389327" cy="1372925"/>
            </a:xfrm>
          </p:grpSpPr>
          <p:grpSp>
            <p:nvGrpSpPr>
              <p:cNvPr id="58424" name="Group 350"/>
              <p:cNvGrpSpPr>
                <a:grpSpLocks/>
              </p:cNvGrpSpPr>
              <p:nvPr/>
            </p:nvGrpSpPr>
            <p:grpSpPr bwMode="auto">
              <a:xfrm>
                <a:off x="948561" y="3910350"/>
                <a:ext cx="1389327" cy="686175"/>
                <a:chOff x="779667" y="3071200"/>
                <a:chExt cx="2799589" cy="686175"/>
              </a:xfrm>
            </p:grpSpPr>
            <p:sp>
              <p:nvSpPr>
                <p:cNvPr id="80" name="Rectangle 79"/>
                <p:cNvSpPr/>
                <p:nvPr/>
              </p:nvSpPr>
              <p:spPr>
                <a:xfrm>
                  <a:off x="779667" y="3406907"/>
                  <a:ext cx="2799764" cy="350875"/>
                </a:xfrm>
                <a:prstGeom prst="rect">
                  <a:avLst/>
                </a:prstGeom>
                <a:solidFill>
                  <a:srgbClr val="F2F5FF"/>
                </a:solidFill>
                <a:ln w="3175" cap="flat" cmpd="sng" algn="ctr">
                  <a:solidFill>
                    <a:schemeClr val="accent2">
                      <a:shade val="95000"/>
                      <a:satMod val="105000"/>
                    </a:schemeClr>
                  </a:solidFill>
                  <a:prstDash val="dot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779667" y="3071910"/>
                  <a:ext cx="2799764" cy="334997"/>
                </a:xfrm>
                <a:prstGeom prst="rect">
                  <a:avLst/>
                </a:prstGeom>
                <a:solidFill>
                  <a:srgbClr val="FFF6F6"/>
                </a:solidFill>
                <a:ln w="3175" cap="flat" cmpd="sng" algn="ctr">
                  <a:solidFill>
                    <a:schemeClr val="accent2">
                      <a:shade val="95000"/>
                      <a:satMod val="105000"/>
                    </a:schemeClr>
                  </a:solidFill>
                  <a:prstDash val="dot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58425" name="Group 350"/>
              <p:cNvGrpSpPr>
                <a:grpSpLocks/>
              </p:cNvGrpSpPr>
              <p:nvPr/>
            </p:nvGrpSpPr>
            <p:grpSpPr bwMode="auto">
              <a:xfrm>
                <a:off x="948561" y="3223600"/>
                <a:ext cx="1389327" cy="686175"/>
                <a:chOff x="779667" y="3071200"/>
                <a:chExt cx="2799589" cy="686175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779667" y="3406198"/>
                  <a:ext cx="2799764" cy="350874"/>
                </a:xfrm>
                <a:prstGeom prst="rect">
                  <a:avLst/>
                </a:prstGeom>
                <a:solidFill>
                  <a:srgbClr val="F2F5FF"/>
                </a:solidFill>
                <a:ln w="3175" cap="flat" cmpd="sng" algn="ctr">
                  <a:solidFill>
                    <a:schemeClr val="accent2">
                      <a:shade val="95000"/>
                      <a:satMod val="105000"/>
                    </a:schemeClr>
                  </a:solidFill>
                  <a:prstDash val="dot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779667" y="3071200"/>
                  <a:ext cx="2799764" cy="334998"/>
                </a:xfrm>
                <a:prstGeom prst="rect">
                  <a:avLst/>
                </a:prstGeom>
                <a:solidFill>
                  <a:srgbClr val="FFF6F6"/>
                </a:solidFill>
                <a:ln w="3175" cap="flat" cmpd="sng" algn="ctr">
                  <a:solidFill>
                    <a:schemeClr val="accent2">
                      <a:shade val="95000"/>
                      <a:satMod val="105000"/>
                    </a:schemeClr>
                  </a:solidFill>
                  <a:prstDash val="dot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58415" name="Group 350"/>
            <p:cNvGrpSpPr>
              <a:grpSpLocks/>
            </p:cNvGrpSpPr>
            <p:nvPr/>
          </p:nvGrpSpPr>
          <p:grpSpPr bwMode="auto">
            <a:xfrm>
              <a:off x="796161" y="4452947"/>
              <a:ext cx="1389327" cy="677928"/>
              <a:chOff x="779667" y="3079447"/>
              <a:chExt cx="2799589" cy="677928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779492" y="3406500"/>
                <a:ext cx="2799764" cy="350875"/>
              </a:xfrm>
              <a:prstGeom prst="rect">
                <a:avLst/>
              </a:prstGeom>
              <a:solidFill>
                <a:srgbClr val="F2F5FF"/>
              </a:solidFill>
              <a:ln w="317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779492" y="3079441"/>
                <a:ext cx="2799764" cy="334998"/>
              </a:xfrm>
              <a:prstGeom prst="rect">
                <a:avLst/>
              </a:prstGeom>
              <a:solidFill>
                <a:srgbClr val="FFF6F6"/>
              </a:solidFill>
              <a:ln w="317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8416" name="Group 350"/>
            <p:cNvGrpSpPr>
              <a:grpSpLocks/>
            </p:cNvGrpSpPr>
            <p:nvPr/>
          </p:nvGrpSpPr>
          <p:grpSpPr bwMode="auto">
            <a:xfrm>
              <a:off x="796161" y="3757950"/>
              <a:ext cx="1389327" cy="686175"/>
              <a:chOff x="779667" y="3071200"/>
              <a:chExt cx="2799589" cy="686175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779492" y="3405791"/>
                <a:ext cx="2799764" cy="350874"/>
              </a:xfrm>
              <a:prstGeom prst="rect">
                <a:avLst/>
              </a:prstGeom>
              <a:solidFill>
                <a:srgbClr val="F2F5FF"/>
              </a:solidFill>
              <a:ln w="317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79492" y="3070793"/>
                <a:ext cx="2799764" cy="334998"/>
              </a:xfrm>
              <a:prstGeom prst="rect">
                <a:avLst/>
              </a:prstGeom>
              <a:solidFill>
                <a:srgbClr val="FFF6F6"/>
              </a:solidFill>
              <a:ln w="317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8417" name="Group 350"/>
            <p:cNvGrpSpPr>
              <a:grpSpLocks/>
            </p:cNvGrpSpPr>
            <p:nvPr/>
          </p:nvGrpSpPr>
          <p:grpSpPr bwMode="auto">
            <a:xfrm>
              <a:off x="796161" y="3071200"/>
              <a:ext cx="1389327" cy="686175"/>
              <a:chOff x="779667" y="3071200"/>
              <a:chExt cx="2799589" cy="686175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779492" y="3406670"/>
                <a:ext cx="2799764" cy="350874"/>
              </a:xfrm>
              <a:prstGeom prst="rect">
                <a:avLst/>
              </a:prstGeom>
              <a:solidFill>
                <a:srgbClr val="F2F5FF"/>
              </a:solidFill>
              <a:ln w="317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779492" y="3071672"/>
                <a:ext cx="2799764" cy="334998"/>
              </a:xfrm>
              <a:prstGeom prst="rect">
                <a:avLst/>
              </a:prstGeom>
              <a:solidFill>
                <a:srgbClr val="FFF6F6"/>
              </a:solidFill>
              <a:ln w="317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sp>
        <p:nvSpPr>
          <p:cNvPr id="58370" name="Line 36"/>
          <p:cNvSpPr>
            <a:spLocks noChangeShapeType="1"/>
          </p:cNvSpPr>
          <p:nvPr/>
        </p:nvSpPr>
        <p:spPr bwMode="auto">
          <a:xfrm>
            <a:off x="1454150" y="5249863"/>
            <a:ext cx="59261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71" name="Line 37"/>
          <p:cNvSpPr>
            <a:spLocks noChangeShapeType="1"/>
          </p:cNvSpPr>
          <p:nvPr/>
        </p:nvSpPr>
        <p:spPr bwMode="auto">
          <a:xfrm flipV="1">
            <a:off x="1463675" y="1955800"/>
            <a:ext cx="14288" cy="3294063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72" name="Text Box 68"/>
          <p:cNvSpPr txBox="1">
            <a:spLocks noChangeArrowheads="1"/>
          </p:cNvSpPr>
          <p:nvPr/>
        </p:nvSpPr>
        <p:spPr bwMode="auto">
          <a:xfrm>
            <a:off x="1835150" y="5316538"/>
            <a:ext cx="5873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cs typeface="Times New Roman" charset="0"/>
              </a:rPr>
              <a:t>Time</a:t>
            </a:r>
          </a:p>
        </p:txBody>
      </p:sp>
      <p:sp>
        <p:nvSpPr>
          <p:cNvPr id="58373" name="Line 37"/>
          <p:cNvSpPr>
            <a:spLocks noChangeShapeType="1"/>
          </p:cNvSpPr>
          <p:nvPr/>
        </p:nvSpPr>
        <p:spPr bwMode="auto">
          <a:xfrm flipV="1">
            <a:off x="3852863" y="1955800"/>
            <a:ext cx="14287" cy="3294063"/>
          </a:xfrm>
          <a:prstGeom prst="line">
            <a:avLst/>
          </a:prstGeom>
          <a:noFill/>
          <a:ln w="9525">
            <a:solidFill>
              <a:srgbClr val="000000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74" name="Text Box 68"/>
          <p:cNvSpPr txBox="1">
            <a:spLocks noChangeArrowheads="1"/>
          </p:cNvSpPr>
          <p:nvPr/>
        </p:nvSpPr>
        <p:spPr bwMode="auto">
          <a:xfrm>
            <a:off x="5211763" y="5316538"/>
            <a:ext cx="5873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cs typeface="Times New Roman" charset="0"/>
              </a:rPr>
              <a:t>Time</a:t>
            </a:r>
          </a:p>
        </p:txBody>
      </p:sp>
      <p:sp>
        <p:nvSpPr>
          <p:cNvPr id="58375" name="Line 49"/>
          <p:cNvSpPr>
            <a:spLocks noChangeShapeType="1"/>
          </p:cNvSpPr>
          <p:nvPr/>
        </p:nvSpPr>
        <p:spPr bwMode="auto">
          <a:xfrm>
            <a:off x="4537075" y="4492625"/>
            <a:ext cx="3429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76" name="Line 54"/>
          <p:cNvSpPr>
            <a:spLocks noChangeShapeType="1"/>
          </p:cNvSpPr>
          <p:nvPr/>
        </p:nvSpPr>
        <p:spPr bwMode="auto">
          <a:xfrm>
            <a:off x="4537075" y="5205413"/>
            <a:ext cx="3429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77" name="Line 49"/>
          <p:cNvSpPr>
            <a:spLocks noChangeShapeType="1"/>
          </p:cNvSpPr>
          <p:nvPr/>
        </p:nvSpPr>
        <p:spPr bwMode="auto">
          <a:xfrm>
            <a:off x="4537075" y="3811588"/>
            <a:ext cx="3429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78" name="Line 49"/>
          <p:cNvSpPr>
            <a:spLocks noChangeShapeType="1"/>
          </p:cNvSpPr>
          <p:nvPr/>
        </p:nvSpPr>
        <p:spPr bwMode="auto">
          <a:xfrm>
            <a:off x="4537075" y="3130550"/>
            <a:ext cx="3429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79" name="Line 49"/>
          <p:cNvSpPr>
            <a:spLocks noChangeShapeType="1"/>
          </p:cNvSpPr>
          <p:nvPr/>
        </p:nvSpPr>
        <p:spPr bwMode="auto">
          <a:xfrm>
            <a:off x="4537075" y="2447925"/>
            <a:ext cx="3429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80" name="Line 49"/>
          <p:cNvSpPr>
            <a:spLocks noChangeShapeType="1"/>
          </p:cNvSpPr>
          <p:nvPr/>
        </p:nvSpPr>
        <p:spPr bwMode="auto">
          <a:xfrm>
            <a:off x="5378450" y="4848225"/>
            <a:ext cx="3429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81" name="Line 49"/>
          <p:cNvSpPr>
            <a:spLocks noChangeShapeType="1"/>
          </p:cNvSpPr>
          <p:nvPr/>
        </p:nvSpPr>
        <p:spPr bwMode="auto">
          <a:xfrm>
            <a:off x="5378450" y="4165600"/>
            <a:ext cx="3429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82" name="Line 49"/>
          <p:cNvSpPr>
            <a:spLocks noChangeShapeType="1"/>
          </p:cNvSpPr>
          <p:nvPr/>
        </p:nvSpPr>
        <p:spPr bwMode="auto">
          <a:xfrm>
            <a:off x="5378450" y="3484563"/>
            <a:ext cx="3429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83" name="Line 49"/>
          <p:cNvSpPr>
            <a:spLocks noChangeShapeType="1"/>
          </p:cNvSpPr>
          <p:nvPr/>
        </p:nvSpPr>
        <p:spPr bwMode="auto">
          <a:xfrm>
            <a:off x="5378450" y="2801938"/>
            <a:ext cx="3429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84" name="TextBox 295"/>
          <p:cNvSpPr txBox="1">
            <a:spLocks noChangeArrowheads="1"/>
          </p:cNvSpPr>
          <p:nvPr/>
        </p:nvSpPr>
        <p:spPr bwMode="auto">
          <a:xfrm>
            <a:off x="4648200" y="1219200"/>
            <a:ext cx="1471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/>
              <a:t>Testing</a:t>
            </a:r>
          </a:p>
        </p:txBody>
      </p:sp>
      <p:sp>
        <p:nvSpPr>
          <p:cNvPr id="58385" name="TextBox 327"/>
          <p:cNvSpPr txBox="1">
            <a:spLocks noChangeArrowheads="1"/>
          </p:cNvSpPr>
          <p:nvPr/>
        </p:nvSpPr>
        <p:spPr bwMode="auto">
          <a:xfrm>
            <a:off x="2079625" y="1182688"/>
            <a:ext cx="1577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/>
              <a:t>Biasing</a:t>
            </a:r>
          </a:p>
        </p:txBody>
      </p:sp>
      <p:sp>
        <p:nvSpPr>
          <p:cNvPr id="58386" name="TextBox 328"/>
          <p:cNvSpPr txBox="1">
            <a:spLocks noChangeArrowheads="1"/>
          </p:cNvSpPr>
          <p:nvPr/>
        </p:nvSpPr>
        <p:spPr bwMode="auto">
          <a:xfrm rot="-5400000">
            <a:off x="199232" y="3459956"/>
            <a:ext cx="2157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Frequency  (tonotopic axis)</a:t>
            </a:r>
          </a:p>
        </p:txBody>
      </p:sp>
      <p:grpSp>
        <p:nvGrpSpPr>
          <p:cNvPr id="58387" name="Group 331"/>
          <p:cNvGrpSpPr>
            <a:grpSpLocks/>
          </p:cNvGrpSpPr>
          <p:nvPr/>
        </p:nvGrpSpPr>
        <p:grpSpPr bwMode="auto">
          <a:xfrm>
            <a:off x="1876425" y="2185988"/>
            <a:ext cx="266700" cy="2757487"/>
            <a:chOff x="1247787" y="2117983"/>
            <a:chExt cx="267458" cy="2756862"/>
          </a:xfrm>
        </p:grpSpPr>
        <p:sp>
          <p:nvSpPr>
            <p:cNvPr id="345" name="Line 49"/>
            <p:cNvSpPr>
              <a:spLocks noChangeShapeType="1"/>
            </p:cNvSpPr>
            <p:nvPr/>
          </p:nvSpPr>
          <p:spPr bwMode="auto">
            <a:xfrm>
              <a:off x="1247787" y="4163806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6" name="Line 54"/>
            <p:cNvSpPr>
              <a:spLocks noChangeShapeType="1"/>
            </p:cNvSpPr>
            <p:nvPr/>
          </p:nvSpPr>
          <p:spPr bwMode="auto">
            <a:xfrm>
              <a:off x="1247787" y="4874845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7" name="Line 49"/>
            <p:cNvSpPr>
              <a:spLocks noChangeShapeType="1"/>
            </p:cNvSpPr>
            <p:nvPr/>
          </p:nvSpPr>
          <p:spPr bwMode="auto">
            <a:xfrm>
              <a:off x="1247787" y="3481336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" name="Line 49"/>
            <p:cNvSpPr>
              <a:spLocks noChangeShapeType="1"/>
            </p:cNvSpPr>
            <p:nvPr/>
          </p:nvSpPr>
          <p:spPr bwMode="auto">
            <a:xfrm>
              <a:off x="1247787" y="2775059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9" name="Line 49"/>
            <p:cNvSpPr>
              <a:spLocks noChangeShapeType="1"/>
            </p:cNvSpPr>
            <p:nvPr/>
          </p:nvSpPr>
          <p:spPr bwMode="auto">
            <a:xfrm>
              <a:off x="1247787" y="2117983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8388" name="Group 332"/>
          <p:cNvGrpSpPr>
            <a:grpSpLocks/>
          </p:cNvGrpSpPr>
          <p:nvPr/>
        </p:nvGrpSpPr>
        <p:grpSpPr bwMode="auto">
          <a:xfrm>
            <a:off x="2276475" y="2289175"/>
            <a:ext cx="266700" cy="2755900"/>
            <a:chOff x="1247787" y="2117983"/>
            <a:chExt cx="267458" cy="2756862"/>
          </a:xfrm>
        </p:grpSpPr>
        <p:sp>
          <p:nvSpPr>
            <p:cNvPr id="340" name="Line 49"/>
            <p:cNvSpPr>
              <a:spLocks noChangeShapeType="1"/>
            </p:cNvSpPr>
            <p:nvPr/>
          </p:nvSpPr>
          <p:spPr bwMode="auto">
            <a:xfrm>
              <a:off x="1247787" y="4163397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1" name="Line 54"/>
            <p:cNvSpPr>
              <a:spLocks noChangeShapeType="1"/>
            </p:cNvSpPr>
            <p:nvPr/>
          </p:nvSpPr>
          <p:spPr bwMode="auto">
            <a:xfrm>
              <a:off x="1247787" y="4874845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2" name="Line 49"/>
            <p:cNvSpPr>
              <a:spLocks noChangeShapeType="1"/>
            </p:cNvSpPr>
            <p:nvPr/>
          </p:nvSpPr>
          <p:spPr bwMode="auto">
            <a:xfrm>
              <a:off x="1247787" y="3482122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3" name="Line 49"/>
            <p:cNvSpPr>
              <a:spLocks noChangeShapeType="1"/>
            </p:cNvSpPr>
            <p:nvPr/>
          </p:nvSpPr>
          <p:spPr bwMode="auto">
            <a:xfrm>
              <a:off x="1247787" y="2799259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4" name="Line 49"/>
            <p:cNvSpPr>
              <a:spLocks noChangeShapeType="1"/>
            </p:cNvSpPr>
            <p:nvPr/>
          </p:nvSpPr>
          <p:spPr bwMode="auto">
            <a:xfrm>
              <a:off x="1247787" y="2117983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8389" name="Group 333"/>
          <p:cNvGrpSpPr>
            <a:grpSpLocks/>
          </p:cNvGrpSpPr>
          <p:nvPr/>
        </p:nvGrpSpPr>
        <p:grpSpPr bwMode="auto">
          <a:xfrm>
            <a:off x="2674938" y="2249488"/>
            <a:ext cx="266700" cy="2757487"/>
            <a:chOff x="1247787" y="2117983"/>
            <a:chExt cx="267458" cy="2756862"/>
          </a:xfrm>
        </p:grpSpPr>
        <p:sp>
          <p:nvSpPr>
            <p:cNvPr id="335" name="Line 49"/>
            <p:cNvSpPr>
              <a:spLocks noChangeShapeType="1"/>
            </p:cNvSpPr>
            <p:nvPr/>
          </p:nvSpPr>
          <p:spPr bwMode="auto">
            <a:xfrm>
              <a:off x="1247787" y="4163806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6" name="Line 54"/>
            <p:cNvSpPr>
              <a:spLocks noChangeShapeType="1"/>
            </p:cNvSpPr>
            <p:nvPr/>
          </p:nvSpPr>
          <p:spPr bwMode="auto">
            <a:xfrm>
              <a:off x="1247787" y="4874845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7" name="Line 49"/>
            <p:cNvSpPr>
              <a:spLocks noChangeShapeType="1"/>
            </p:cNvSpPr>
            <p:nvPr/>
          </p:nvSpPr>
          <p:spPr bwMode="auto">
            <a:xfrm>
              <a:off x="1247787" y="3481336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" name="Line 49"/>
            <p:cNvSpPr>
              <a:spLocks noChangeShapeType="1"/>
            </p:cNvSpPr>
            <p:nvPr/>
          </p:nvSpPr>
          <p:spPr bwMode="auto">
            <a:xfrm>
              <a:off x="1247787" y="2800453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9" name="Line 49"/>
            <p:cNvSpPr>
              <a:spLocks noChangeShapeType="1"/>
            </p:cNvSpPr>
            <p:nvPr/>
          </p:nvSpPr>
          <p:spPr bwMode="auto">
            <a:xfrm>
              <a:off x="1247787" y="2117983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8390" name="TextBox 358"/>
          <p:cNvSpPr txBox="1">
            <a:spLocks noChangeArrowheads="1"/>
          </p:cNvSpPr>
          <p:nvPr/>
        </p:nvSpPr>
        <p:spPr bwMode="auto">
          <a:xfrm>
            <a:off x="2900363" y="4164013"/>
            <a:ext cx="463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. . .</a:t>
            </a:r>
          </a:p>
        </p:txBody>
      </p:sp>
      <p:sp>
        <p:nvSpPr>
          <p:cNvPr id="58391" name="TextBox 152"/>
          <p:cNvSpPr txBox="1">
            <a:spLocks noChangeArrowheads="1"/>
          </p:cNvSpPr>
          <p:nvPr/>
        </p:nvSpPr>
        <p:spPr bwMode="auto">
          <a:xfrm>
            <a:off x="4503738" y="1674813"/>
            <a:ext cx="361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T1</a:t>
            </a:r>
            <a:endParaRPr lang="en-US" sz="1100" b="1"/>
          </a:p>
        </p:txBody>
      </p:sp>
      <p:sp>
        <p:nvSpPr>
          <p:cNvPr id="58392" name="TextBox 153"/>
          <p:cNvSpPr txBox="1">
            <a:spLocks noChangeArrowheads="1"/>
          </p:cNvSpPr>
          <p:nvPr/>
        </p:nvSpPr>
        <p:spPr bwMode="auto">
          <a:xfrm>
            <a:off x="5365750" y="1674813"/>
            <a:ext cx="363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T2</a:t>
            </a:r>
            <a:endParaRPr lang="en-US" sz="1100" b="1"/>
          </a:p>
        </p:txBody>
      </p:sp>
      <p:cxnSp>
        <p:nvCxnSpPr>
          <p:cNvPr id="187" name="Straight Arrow Connector 186"/>
          <p:cNvCxnSpPr/>
          <p:nvPr/>
        </p:nvCxnSpPr>
        <p:spPr>
          <a:xfrm>
            <a:off x="4865688" y="1878013"/>
            <a:ext cx="500062" cy="1587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94" name="TextBox 196"/>
          <p:cNvSpPr txBox="1">
            <a:spLocks noChangeArrowheads="1"/>
          </p:cNvSpPr>
          <p:nvPr/>
        </p:nvSpPr>
        <p:spPr bwMode="auto">
          <a:xfrm>
            <a:off x="4757738" y="1893888"/>
            <a:ext cx="7477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100"/>
              <a:t>Transition</a:t>
            </a:r>
            <a:endParaRPr lang="en-US" sz="1100" b="1"/>
          </a:p>
        </p:txBody>
      </p:sp>
      <p:sp>
        <p:nvSpPr>
          <p:cNvPr id="58395" name="TextBox 63"/>
          <p:cNvSpPr txBox="1">
            <a:spLocks noChangeArrowheads="1"/>
          </p:cNvSpPr>
          <p:nvPr/>
        </p:nvSpPr>
        <p:spPr bwMode="auto">
          <a:xfrm>
            <a:off x="1828800" y="457200"/>
            <a:ext cx="551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="1"/>
              <a:t>The Shepard Tones Illusion </a:t>
            </a:r>
          </a:p>
        </p:txBody>
      </p:sp>
      <p:sp>
        <p:nvSpPr>
          <p:cNvPr id="58396" name="TextBox 60"/>
          <p:cNvSpPr txBox="1">
            <a:spLocks noChangeArrowheads="1"/>
          </p:cNvSpPr>
          <p:nvPr/>
        </p:nvSpPr>
        <p:spPr bwMode="auto">
          <a:xfrm>
            <a:off x="6019800" y="5638800"/>
            <a:ext cx="29803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b="1" dirty="0" smtClean="0"/>
              <a:t>Daniel </a:t>
            </a:r>
            <a:r>
              <a:rPr lang="en-US" sz="2800" b="1" dirty="0" err="1"/>
              <a:t>Pressnitzer</a:t>
            </a:r>
            <a:endParaRPr lang="en-US" sz="2800" b="1" dirty="0"/>
          </a:p>
        </p:txBody>
      </p:sp>
      <p:pic>
        <p:nvPicPr>
          <p:cNvPr id="2" name="UP_bias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0" y="2362200"/>
            <a:ext cx="812800" cy="812800"/>
          </a:xfrm>
          <a:prstGeom prst="rect">
            <a:avLst/>
          </a:prstGeom>
        </p:spPr>
      </p:pic>
      <p:pic>
        <p:nvPicPr>
          <p:cNvPr id="3" name="DN_bias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0" y="3606800"/>
            <a:ext cx="812800" cy="8128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 flipV="1">
            <a:off x="4800600" y="2743200"/>
            <a:ext cx="609600" cy="2362200"/>
            <a:chOff x="4953000" y="2438400"/>
            <a:chExt cx="609600" cy="2362200"/>
          </a:xfrm>
        </p:grpSpPr>
        <p:cxnSp>
          <p:nvCxnSpPr>
            <p:cNvPr id="5" name="Straight Arrow Connector 4"/>
            <p:cNvCxnSpPr/>
            <p:nvPr/>
          </p:nvCxnSpPr>
          <p:spPr bwMode="auto">
            <a:xfrm>
              <a:off x="5029200" y="2438400"/>
              <a:ext cx="533400" cy="2286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3366FF"/>
              </a:solidFill>
              <a:prstDash val="sys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6" name="Straight Arrow Connector 65"/>
            <p:cNvCxnSpPr/>
            <p:nvPr/>
          </p:nvCxnSpPr>
          <p:spPr bwMode="auto">
            <a:xfrm>
              <a:off x="4953000" y="3200400"/>
              <a:ext cx="533400" cy="2286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3366FF"/>
              </a:solidFill>
              <a:prstDash val="sys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7" name="Straight Arrow Connector 66"/>
            <p:cNvCxnSpPr/>
            <p:nvPr/>
          </p:nvCxnSpPr>
          <p:spPr bwMode="auto">
            <a:xfrm>
              <a:off x="4953000" y="3886200"/>
              <a:ext cx="533400" cy="2286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3366FF"/>
              </a:solidFill>
              <a:prstDash val="sys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8" name="Straight Arrow Connector 67"/>
            <p:cNvCxnSpPr/>
            <p:nvPr/>
          </p:nvCxnSpPr>
          <p:spPr bwMode="auto">
            <a:xfrm>
              <a:off x="4953000" y="4572000"/>
              <a:ext cx="533400" cy="2286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3366FF"/>
              </a:solidFill>
              <a:prstDash val="sysDash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644246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69" name="Group 210"/>
          <p:cNvGrpSpPr>
            <a:grpSpLocks/>
          </p:cNvGrpSpPr>
          <p:nvPr/>
        </p:nvGrpSpPr>
        <p:grpSpPr bwMode="auto">
          <a:xfrm>
            <a:off x="1470025" y="1765300"/>
            <a:ext cx="5640388" cy="3424238"/>
            <a:chOff x="794900" y="1706279"/>
            <a:chExt cx="1390588" cy="3424596"/>
          </a:xfrm>
        </p:grpSpPr>
        <p:grpSp>
          <p:nvGrpSpPr>
            <p:cNvPr id="58414" name="Group 209"/>
            <p:cNvGrpSpPr>
              <a:grpSpLocks/>
            </p:cNvGrpSpPr>
            <p:nvPr/>
          </p:nvGrpSpPr>
          <p:grpSpPr bwMode="auto">
            <a:xfrm>
              <a:off x="794900" y="1706279"/>
              <a:ext cx="1389327" cy="1372925"/>
              <a:chOff x="948561" y="3223600"/>
              <a:chExt cx="1389327" cy="1372925"/>
            </a:xfrm>
          </p:grpSpPr>
          <p:grpSp>
            <p:nvGrpSpPr>
              <p:cNvPr id="58424" name="Group 350"/>
              <p:cNvGrpSpPr>
                <a:grpSpLocks/>
              </p:cNvGrpSpPr>
              <p:nvPr/>
            </p:nvGrpSpPr>
            <p:grpSpPr bwMode="auto">
              <a:xfrm>
                <a:off x="948561" y="3910350"/>
                <a:ext cx="1389327" cy="686175"/>
                <a:chOff x="779667" y="3071200"/>
                <a:chExt cx="2799589" cy="686175"/>
              </a:xfrm>
            </p:grpSpPr>
            <p:sp>
              <p:nvSpPr>
                <p:cNvPr id="80" name="Rectangle 79"/>
                <p:cNvSpPr/>
                <p:nvPr/>
              </p:nvSpPr>
              <p:spPr>
                <a:xfrm>
                  <a:off x="779667" y="3406907"/>
                  <a:ext cx="2799764" cy="350875"/>
                </a:xfrm>
                <a:prstGeom prst="rect">
                  <a:avLst/>
                </a:prstGeom>
                <a:solidFill>
                  <a:srgbClr val="F2F5FF"/>
                </a:solidFill>
                <a:ln w="3175" cap="flat" cmpd="sng" algn="ctr">
                  <a:solidFill>
                    <a:schemeClr val="accent2">
                      <a:shade val="95000"/>
                      <a:satMod val="105000"/>
                    </a:schemeClr>
                  </a:solidFill>
                  <a:prstDash val="dot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779667" y="3071910"/>
                  <a:ext cx="2799764" cy="334997"/>
                </a:xfrm>
                <a:prstGeom prst="rect">
                  <a:avLst/>
                </a:prstGeom>
                <a:solidFill>
                  <a:srgbClr val="FFF6F6"/>
                </a:solidFill>
                <a:ln w="3175" cap="flat" cmpd="sng" algn="ctr">
                  <a:solidFill>
                    <a:schemeClr val="accent2">
                      <a:shade val="95000"/>
                      <a:satMod val="105000"/>
                    </a:schemeClr>
                  </a:solidFill>
                  <a:prstDash val="dot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58425" name="Group 350"/>
              <p:cNvGrpSpPr>
                <a:grpSpLocks/>
              </p:cNvGrpSpPr>
              <p:nvPr/>
            </p:nvGrpSpPr>
            <p:grpSpPr bwMode="auto">
              <a:xfrm>
                <a:off x="948561" y="3223600"/>
                <a:ext cx="1389327" cy="686175"/>
                <a:chOff x="779667" y="3071200"/>
                <a:chExt cx="2799589" cy="686175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779667" y="3406198"/>
                  <a:ext cx="2799764" cy="350874"/>
                </a:xfrm>
                <a:prstGeom prst="rect">
                  <a:avLst/>
                </a:prstGeom>
                <a:solidFill>
                  <a:srgbClr val="F2F5FF"/>
                </a:solidFill>
                <a:ln w="3175" cap="flat" cmpd="sng" algn="ctr">
                  <a:solidFill>
                    <a:schemeClr val="accent2">
                      <a:shade val="95000"/>
                      <a:satMod val="105000"/>
                    </a:schemeClr>
                  </a:solidFill>
                  <a:prstDash val="dot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779667" y="3071200"/>
                  <a:ext cx="2799764" cy="334998"/>
                </a:xfrm>
                <a:prstGeom prst="rect">
                  <a:avLst/>
                </a:prstGeom>
                <a:solidFill>
                  <a:srgbClr val="FFF6F6"/>
                </a:solidFill>
                <a:ln w="3175" cap="flat" cmpd="sng" algn="ctr">
                  <a:solidFill>
                    <a:schemeClr val="accent2">
                      <a:shade val="95000"/>
                      <a:satMod val="105000"/>
                    </a:schemeClr>
                  </a:solidFill>
                  <a:prstDash val="dot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58415" name="Group 350"/>
            <p:cNvGrpSpPr>
              <a:grpSpLocks/>
            </p:cNvGrpSpPr>
            <p:nvPr/>
          </p:nvGrpSpPr>
          <p:grpSpPr bwMode="auto">
            <a:xfrm>
              <a:off x="796161" y="4452947"/>
              <a:ext cx="1389327" cy="677928"/>
              <a:chOff x="779667" y="3079447"/>
              <a:chExt cx="2799589" cy="677928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779492" y="3406500"/>
                <a:ext cx="2799764" cy="350875"/>
              </a:xfrm>
              <a:prstGeom prst="rect">
                <a:avLst/>
              </a:prstGeom>
              <a:solidFill>
                <a:srgbClr val="F2F5FF"/>
              </a:solidFill>
              <a:ln w="317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779492" y="3079441"/>
                <a:ext cx="2799764" cy="334998"/>
              </a:xfrm>
              <a:prstGeom prst="rect">
                <a:avLst/>
              </a:prstGeom>
              <a:solidFill>
                <a:srgbClr val="FFF6F6"/>
              </a:solidFill>
              <a:ln w="317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8416" name="Group 350"/>
            <p:cNvGrpSpPr>
              <a:grpSpLocks/>
            </p:cNvGrpSpPr>
            <p:nvPr/>
          </p:nvGrpSpPr>
          <p:grpSpPr bwMode="auto">
            <a:xfrm>
              <a:off x="796161" y="3757950"/>
              <a:ext cx="1389327" cy="686175"/>
              <a:chOff x="779667" y="3071200"/>
              <a:chExt cx="2799589" cy="686175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779492" y="3405791"/>
                <a:ext cx="2799764" cy="350874"/>
              </a:xfrm>
              <a:prstGeom prst="rect">
                <a:avLst/>
              </a:prstGeom>
              <a:solidFill>
                <a:srgbClr val="F2F5FF"/>
              </a:solidFill>
              <a:ln w="317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79492" y="3070793"/>
                <a:ext cx="2799764" cy="334998"/>
              </a:xfrm>
              <a:prstGeom prst="rect">
                <a:avLst/>
              </a:prstGeom>
              <a:solidFill>
                <a:srgbClr val="FFF6F6"/>
              </a:solidFill>
              <a:ln w="317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8417" name="Group 350"/>
            <p:cNvGrpSpPr>
              <a:grpSpLocks/>
            </p:cNvGrpSpPr>
            <p:nvPr/>
          </p:nvGrpSpPr>
          <p:grpSpPr bwMode="auto">
            <a:xfrm>
              <a:off x="796161" y="3071200"/>
              <a:ext cx="1389327" cy="686175"/>
              <a:chOff x="779667" y="3071200"/>
              <a:chExt cx="2799589" cy="686175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779492" y="3406670"/>
                <a:ext cx="2799764" cy="350874"/>
              </a:xfrm>
              <a:prstGeom prst="rect">
                <a:avLst/>
              </a:prstGeom>
              <a:solidFill>
                <a:srgbClr val="F2F5FF"/>
              </a:solidFill>
              <a:ln w="317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779492" y="3071672"/>
                <a:ext cx="2799764" cy="334998"/>
              </a:xfrm>
              <a:prstGeom prst="rect">
                <a:avLst/>
              </a:prstGeom>
              <a:solidFill>
                <a:srgbClr val="FFF6F6"/>
              </a:solidFill>
              <a:ln w="317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sp>
        <p:nvSpPr>
          <p:cNvPr id="58370" name="Line 36"/>
          <p:cNvSpPr>
            <a:spLocks noChangeShapeType="1"/>
          </p:cNvSpPr>
          <p:nvPr/>
        </p:nvSpPr>
        <p:spPr bwMode="auto">
          <a:xfrm>
            <a:off x="1454150" y="5249863"/>
            <a:ext cx="59261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71" name="Line 37"/>
          <p:cNvSpPr>
            <a:spLocks noChangeShapeType="1"/>
          </p:cNvSpPr>
          <p:nvPr/>
        </p:nvSpPr>
        <p:spPr bwMode="auto">
          <a:xfrm flipV="1">
            <a:off x="1463675" y="1955800"/>
            <a:ext cx="14288" cy="3294063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72" name="Text Box 68"/>
          <p:cNvSpPr txBox="1">
            <a:spLocks noChangeArrowheads="1"/>
          </p:cNvSpPr>
          <p:nvPr/>
        </p:nvSpPr>
        <p:spPr bwMode="auto">
          <a:xfrm>
            <a:off x="1835150" y="5316538"/>
            <a:ext cx="5873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cs typeface="Times New Roman" charset="0"/>
              </a:rPr>
              <a:t>Time</a:t>
            </a:r>
          </a:p>
        </p:txBody>
      </p:sp>
      <p:sp>
        <p:nvSpPr>
          <p:cNvPr id="58373" name="Line 37"/>
          <p:cNvSpPr>
            <a:spLocks noChangeShapeType="1"/>
          </p:cNvSpPr>
          <p:nvPr/>
        </p:nvSpPr>
        <p:spPr bwMode="auto">
          <a:xfrm flipV="1">
            <a:off x="3852863" y="1955800"/>
            <a:ext cx="14287" cy="3294063"/>
          </a:xfrm>
          <a:prstGeom prst="line">
            <a:avLst/>
          </a:prstGeom>
          <a:noFill/>
          <a:ln w="9525">
            <a:solidFill>
              <a:srgbClr val="000000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74" name="Text Box 68"/>
          <p:cNvSpPr txBox="1">
            <a:spLocks noChangeArrowheads="1"/>
          </p:cNvSpPr>
          <p:nvPr/>
        </p:nvSpPr>
        <p:spPr bwMode="auto">
          <a:xfrm>
            <a:off x="5211763" y="5316538"/>
            <a:ext cx="5873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cs typeface="Times New Roman" charset="0"/>
              </a:rPr>
              <a:t>Time</a:t>
            </a:r>
          </a:p>
        </p:txBody>
      </p:sp>
      <p:sp>
        <p:nvSpPr>
          <p:cNvPr id="58375" name="Line 49"/>
          <p:cNvSpPr>
            <a:spLocks noChangeShapeType="1"/>
          </p:cNvSpPr>
          <p:nvPr/>
        </p:nvSpPr>
        <p:spPr bwMode="auto">
          <a:xfrm>
            <a:off x="4537075" y="4492625"/>
            <a:ext cx="3429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76" name="Line 54"/>
          <p:cNvSpPr>
            <a:spLocks noChangeShapeType="1"/>
          </p:cNvSpPr>
          <p:nvPr/>
        </p:nvSpPr>
        <p:spPr bwMode="auto">
          <a:xfrm>
            <a:off x="4537075" y="5205413"/>
            <a:ext cx="3429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77" name="Line 49"/>
          <p:cNvSpPr>
            <a:spLocks noChangeShapeType="1"/>
          </p:cNvSpPr>
          <p:nvPr/>
        </p:nvSpPr>
        <p:spPr bwMode="auto">
          <a:xfrm>
            <a:off x="4537075" y="3811588"/>
            <a:ext cx="3429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78" name="Line 49"/>
          <p:cNvSpPr>
            <a:spLocks noChangeShapeType="1"/>
          </p:cNvSpPr>
          <p:nvPr/>
        </p:nvSpPr>
        <p:spPr bwMode="auto">
          <a:xfrm>
            <a:off x="4537075" y="3130550"/>
            <a:ext cx="3429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79" name="Line 49"/>
          <p:cNvSpPr>
            <a:spLocks noChangeShapeType="1"/>
          </p:cNvSpPr>
          <p:nvPr/>
        </p:nvSpPr>
        <p:spPr bwMode="auto">
          <a:xfrm>
            <a:off x="4537075" y="2447925"/>
            <a:ext cx="3429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80" name="Line 49"/>
          <p:cNvSpPr>
            <a:spLocks noChangeShapeType="1"/>
          </p:cNvSpPr>
          <p:nvPr/>
        </p:nvSpPr>
        <p:spPr bwMode="auto">
          <a:xfrm>
            <a:off x="5378450" y="4848225"/>
            <a:ext cx="3429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81" name="Line 49"/>
          <p:cNvSpPr>
            <a:spLocks noChangeShapeType="1"/>
          </p:cNvSpPr>
          <p:nvPr/>
        </p:nvSpPr>
        <p:spPr bwMode="auto">
          <a:xfrm>
            <a:off x="5378450" y="4165600"/>
            <a:ext cx="3429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82" name="Line 49"/>
          <p:cNvSpPr>
            <a:spLocks noChangeShapeType="1"/>
          </p:cNvSpPr>
          <p:nvPr/>
        </p:nvSpPr>
        <p:spPr bwMode="auto">
          <a:xfrm>
            <a:off x="5378450" y="3484563"/>
            <a:ext cx="3429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83" name="Line 49"/>
          <p:cNvSpPr>
            <a:spLocks noChangeShapeType="1"/>
          </p:cNvSpPr>
          <p:nvPr/>
        </p:nvSpPr>
        <p:spPr bwMode="auto">
          <a:xfrm>
            <a:off x="5378450" y="2801938"/>
            <a:ext cx="3429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84" name="TextBox 295"/>
          <p:cNvSpPr txBox="1">
            <a:spLocks noChangeArrowheads="1"/>
          </p:cNvSpPr>
          <p:nvPr/>
        </p:nvSpPr>
        <p:spPr bwMode="auto">
          <a:xfrm>
            <a:off x="4648200" y="1219200"/>
            <a:ext cx="1471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/>
              <a:t>Testing</a:t>
            </a:r>
          </a:p>
        </p:txBody>
      </p:sp>
      <p:sp>
        <p:nvSpPr>
          <p:cNvPr id="58385" name="TextBox 327"/>
          <p:cNvSpPr txBox="1">
            <a:spLocks noChangeArrowheads="1"/>
          </p:cNvSpPr>
          <p:nvPr/>
        </p:nvSpPr>
        <p:spPr bwMode="auto">
          <a:xfrm>
            <a:off x="2079625" y="1182688"/>
            <a:ext cx="1577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/>
              <a:t>Biasing</a:t>
            </a:r>
          </a:p>
        </p:txBody>
      </p:sp>
      <p:sp>
        <p:nvSpPr>
          <p:cNvPr id="58386" name="TextBox 328"/>
          <p:cNvSpPr txBox="1">
            <a:spLocks noChangeArrowheads="1"/>
          </p:cNvSpPr>
          <p:nvPr/>
        </p:nvSpPr>
        <p:spPr bwMode="auto">
          <a:xfrm rot="-5400000">
            <a:off x="199232" y="3459956"/>
            <a:ext cx="2157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Frequency  (tonotopic axis)</a:t>
            </a:r>
          </a:p>
        </p:txBody>
      </p:sp>
      <p:grpSp>
        <p:nvGrpSpPr>
          <p:cNvPr id="58387" name="Group 331"/>
          <p:cNvGrpSpPr>
            <a:grpSpLocks/>
          </p:cNvGrpSpPr>
          <p:nvPr/>
        </p:nvGrpSpPr>
        <p:grpSpPr bwMode="auto">
          <a:xfrm>
            <a:off x="1876425" y="2185988"/>
            <a:ext cx="266700" cy="2757487"/>
            <a:chOff x="1247787" y="2117983"/>
            <a:chExt cx="267458" cy="2756862"/>
          </a:xfrm>
        </p:grpSpPr>
        <p:sp>
          <p:nvSpPr>
            <p:cNvPr id="345" name="Line 49"/>
            <p:cNvSpPr>
              <a:spLocks noChangeShapeType="1"/>
            </p:cNvSpPr>
            <p:nvPr/>
          </p:nvSpPr>
          <p:spPr bwMode="auto">
            <a:xfrm>
              <a:off x="1247787" y="4163806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6" name="Line 54"/>
            <p:cNvSpPr>
              <a:spLocks noChangeShapeType="1"/>
            </p:cNvSpPr>
            <p:nvPr/>
          </p:nvSpPr>
          <p:spPr bwMode="auto">
            <a:xfrm>
              <a:off x="1247787" y="4874845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7" name="Line 49"/>
            <p:cNvSpPr>
              <a:spLocks noChangeShapeType="1"/>
            </p:cNvSpPr>
            <p:nvPr/>
          </p:nvSpPr>
          <p:spPr bwMode="auto">
            <a:xfrm>
              <a:off x="1247787" y="3481336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" name="Line 49"/>
            <p:cNvSpPr>
              <a:spLocks noChangeShapeType="1"/>
            </p:cNvSpPr>
            <p:nvPr/>
          </p:nvSpPr>
          <p:spPr bwMode="auto">
            <a:xfrm>
              <a:off x="1247787" y="2775059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9" name="Line 49"/>
            <p:cNvSpPr>
              <a:spLocks noChangeShapeType="1"/>
            </p:cNvSpPr>
            <p:nvPr/>
          </p:nvSpPr>
          <p:spPr bwMode="auto">
            <a:xfrm>
              <a:off x="1247787" y="2117983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8388" name="Group 332"/>
          <p:cNvGrpSpPr>
            <a:grpSpLocks/>
          </p:cNvGrpSpPr>
          <p:nvPr/>
        </p:nvGrpSpPr>
        <p:grpSpPr bwMode="auto">
          <a:xfrm>
            <a:off x="2276475" y="2289175"/>
            <a:ext cx="266700" cy="2755900"/>
            <a:chOff x="1247787" y="2117983"/>
            <a:chExt cx="267458" cy="2756862"/>
          </a:xfrm>
        </p:grpSpPr>
        <p:sp>
          <p:nvSpPr>
            <p:cNvPr id="340" name="Line 49"/>
            <p:cNvSpPr>
              <a:spLocks noChangeShapeType="1"/>
            </p:cNvSpPr>
            <p:nvPr/>
          </p:nvSpPr>
          <p:spPr bwMode="auto">
            <a:xfrm>
              <a:off x="1247787" y="4163397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1" name="Line 54"/>
            <p:cNvSpPr>
              <a:spLocks noChangeShapeType="1"/>
            </p:cNvSpPr>
            <p:nvPr/>
          </p:nvSpPr>
          <p:spPr bwMode="auto">
            <a:xfrm>
              <a:off x="1247787" y="4874845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2" name="Line 49"/>
            <p:cNvSpPr>
              <a:spLocks noChangeShapeType="1"/>
            </p:cNvSpPr>
            <p:nvPr/>
          </p:nvSpPr>
          <p:spPr bwMode="auto">
            <a:xfrm>
              <a:off x="1247787" y="3482122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3" name="Line 49"/>
            <p:cNvSpPr>
              <a:spLocks noChangeShapeType="1"/>
            </p:cNvSpPr>
            <p:nvPr/>
          </p:nvSpPr>
          <p:spPr bwMode="auto">
            <a:xfrm>
              <a:off x="1247787" y="2799259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4" name="Line 49"/>
            <p:cNvSpPr>
              <a:spLocks noChangeShapeType="1"/>
            </p:cNvSpPr>
            <p:nvPr/>
          </p:nvSpPr>
          <p:spPr bwMode="auto">
            <a:xfrm>
              <a:off x="1247787" y="2117983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8389" name="Group 333"/>
          <p:cNvGrpSpPr>
            <a:grpSpLocks/>
          </p:cNvGrpSpPr>
          <p:nvPr/>
        </p:nvGrpSpPr>
        <p:grpSpPr bwMode="auto">
          <a:xfrm>
            <a:off x="2674938" y="2249488"/>
            <a:ext cx="266700" cy="2757487"/>
            <a:chOff x="1247787" y="2117983"/>
            <a:chExt cx="267458" cy="2756862"/>
          </a:xfrm>
        </p:grpSpPr>
        <p:sp>
          <p:nvSpPr>
            <p:cNvPr id="335" name="Line 49"/>
            <p:cNvSpPr>
              <a:spLocks noChangeShapeType="1"/>
            </p:cNvSpPr>
            <p:nvPr/>
          </p:nvSpPr>
          <p:spPr bwMode="auto">
            <a:xfrm>
              <a:off x="1247787" y="4163806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6" name="Line 54"/>
            <p:cNvSpPr>
              <a:spLocks noChangeShapeType="1"/>
            </p:cNvSpPr>
            <p:nvPr/>
          </p:nvSpPr>
          <p:spPr bwMode="auto">
            <a:xfrm>
              <a:off x="1247787" y="4874845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7" name="Line 49"/>
            <p:cNvSpPr>
              <a:spLocks noChangeShapeType="1"/>
            </p:cNvSpPr>
            <p:nvPr/>
          </p:nvSpPr>
          <p:spPr bwMode="auto">
            <a:xfrm>
              <a:off x="1247787" y="3481336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" name="Line 49"/>
            <p:cNvSpPr>
              <a:spLocks noChangeShapeType="1"/>
            </p:cNvSpPr>
            <p:nvPr/>
          </p:nvSpPr>
          <p:spPr bwMode="auto">
            <a:xfrm>
              <a:off x="1247787" y="2800453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9" name="Line 49"/>
            <p:cNvSpPr>
              <a:spLocks noChangeShapeType="1"/>
            </p:cNvSpPr>
            <p:nvPr/>
          </p:nvSpPr>
          <p:spPr bwMode="auto">
            <a:xfrm>
              <a:off x="1247787" y="2117983"/>
              <a:ext cx="267458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8390" name="TextBox 358"/>
          <p:cNvSpPr txBox="1">
            <a:spLocks noChangeArrowheads="1"/>
          </p:cNvSpPr>
          <p:nvPr/>
        </p:nvSpPr>
        <p:spPr bwMode="auto">
          <a:xfrm>
            <a:off x="2900363" y="4164013"/>
            <a:ext cx="463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. . .</a:t>
            </a:r>
          </a:p>
        </p:txBody>
      </p:sp>
      <p:sp>
        <p:nvSpPr>
          <p:cNvPr id="58391" name="TextBox 152"/>
          <p:cNvSpPr txBox="1">
            <a:spLocks noChangeArrowheads="1"/>
          </p:cNvSpPr>
          <p:nvPr/>
        </p:nvSpPr>
        <p:spPr bwMode="auto">
          <a:xfrm>
            <a:off x="4503738" y="1674813"/>
            <a:ext cx="361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T1</a:t>
            </a:r>
            <a:endParaRPr lang="en-US" sz="1100" b="1"/>
          </a:p>
        </p:txBody>
      </p:sp>
      <p:sp>
        <p:nvSpPr>
          <p:cNvPr id="58392" name="TextBox 153"/>
          <p:cNvSpPr txBox="1">
            <a:spLocks noChangeArrowheads="1"/>
          </p:cNvSpPr>
          <p:nvPr/>
        </p:nvSpPr>
        <p:spPr bwMode="auto">
          <a:xfrm>
            <a:off x="5365750" y="1674813"/>
            <a:ext cx="363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T2</a:t>
            </a:r>
            <a:endParaRPr lang="en-US" sz="1100" b="1"/>
          </a:p>
        </p:txBody>
      </p:sp>
      <p:cxnSp>
        <p:nvCxnSpPr>
          <p:cNvPr id="187" name="Straight Arrow Connector 186"/>
          <p:cNvCxnSpPr/>
          <p:nvPr/>
        </p:nvCxnSpPr>
        <p:spPr>
          <a:xfrm>
            <a:off x="4865688" y="1878013"/>
            <a:ext cx="500062" cy="1587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94" name="TextBox 196"/>
          <p:cNvSpPr txBox="1">
            <a:spLocks noChangeArrowheads="1"/>
          </p:cNvSpPr>
          <p:nvPr/>
        </p:nvSpPr>
        <p:spPr bwMode="auto">
          <a:xfrm>
            <a:off x="4757738" y="1893888"/>
            <a:ext cx="7477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100"/>
              <a:t>Transition</a:t>
            </a:r>
            <a:endParaRPr lang="en-US" sz="1100" b="1"/>
          </a:p>
        </p:txBody>
      </p:sp>
      <p:sp>
        <p:nvSpPr>
          <p:cNvPr id="58395" name="TextBox 63"/>
          <p:cNvSpPr txBox="1">
            <a:spLocks noChangeArrowheads="1"/>
          </p:cNvSpPr>
          <p:nvPr/>
        </p:nvSpPr>
        <p:spPr bwMode="auto">
          <a:xfrm>
            <a:off x="1828800" y="457200"/>
            <a:ext cx="551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="1"/>
              <a:t>The Shepard Tones Illusion </a:t>
            </a:r>
          </a:p>
        </p:txBody>
      </p:sp>
      <p:sp>
        <p:nvSpPr>
          <p:cNvPr id="58396" name="TextBox 60"/>
          <p:cNvSpPr txBox="1">
            <a:spLocks noChangeArrowheads="1"/>
          </p:cNvSpPr>
          <p:nvPr/>
        </p:nvSpPr>
        <p:spPr bwMode="auto">
          <a:xfrm>
            <a:off x="6019800" y="5638800"/>
            <a:ext cx="29803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b="1" dirty="0" smtClean="0"/>
              <a:t>Daniel </a:t>
            </a:r>
            <a:r>
              <a:rPr lang="en-US" sz="2800" b="1" dirty="0" err="1"/>
              <a:t>Pressnitzer</a:t>
            </a:r>
            <a:endParaRPr lang="en-US" sz="2800" b="1" dirty="0"/>
          </a:p>
        </p:txBody>
      </p:sp>
      <p:pic>
        <p:nvPicPr>
          <p:cNvPr id="2" name="UP_bias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0" y="2362200"/>
            <a:ext cx="812800" cy="812800"/>
          </a:xfrm>
          <a:prstGeom prst="rect">
            <a:avLst/>
          </a:prstGeom>
        </p:spPr>
      </p:pic>
      <p:pic>
        <p:nvPicPr>
          <p:cNvPr id="3" name="DN_bias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0" y="3581400"/>
            <a:ext cx="812800" cy="8128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4914900" y="2476500"/>
            <a:ext cx="5334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>
            <a:off x="4876800" y="3200400"/>
            <a:ext cx="5334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>
            <a:off x="4914900" y="3873500"/>
            <a:ext cx="5334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68" name="Straight Arrow Connector 67"/>
          <p:cNvCxnSpPr/>
          <p:nvPr/>
        </p:nvCxnSpPr>
        <p:spPr bwMode="auto">
          <a:xfrm>
            <a:off x="4902200" y="4559300"/>
            <a:ext cx="5334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619983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2"/>
          <p:cNvGrpSpPr>
            <a:grpSpLocks/>
          </p:cNvGrpSpPr>
          <p:nvPr/>
        </p:nvGrpSpPr>
        <p:grpSpPr bwMode="auto">
          <a:xfrm>
            <a:off x="838200" y="1192213"/>
            <a:ext cx="7620000" cy="3989387"/>
            <a:chOff x="528" y="223"/>
            <a:chExt cx="4800" cy="2513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23"/>
              <a:ext cx="4800" cy="2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1" t="10739" r="32706" b="8501"/>
            <a:stretch>
              <a:fillRect/>
            </a:stretch>
          </p:blipFill>
          <p:spPr bwMode="auto">
            <a:xfrm>
              <a:off x="3605" y="1542"/>
              <a:ext cx="1568" cy="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0" name="Line 5"/>
          <p:cNvSpPr>
            <a:spLocks noChangeShapeType="1"/>
          </p:cNvSpPr>
          <p:nvPr/>
        </p:nvSpPr>
        <p:spPr bwMode="auto">
          <a:xfrm>
            <a:off x="1905000" y="1524000"/>
            <a:ext cx="51054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Auditory-Visual Contexts</a:t>
            </a:r>
            <a:endParaRPr lang="en-US" dirty="0"/>
          </a:p>
        </p:txBody>
      </p:sp>
      <p:pic>
        <p:nvPicPr>
          <p:cNvPr id="4" name="McGurk_larg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167640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23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 b="1">
                <a:latin typeface="Times" charset="0"/>
                <a:ea typeface="ＭＳ Ｐゴシック" charset="0"/>
                <a:cs typeface="ＭＳ Ｐゴシック" charset="0"/>
              </a:rPr>
              <a:t>Human Recordings and Reconstructions</a:t>
            </a:r>
          </a:p>
        </p:txBody>
      </p:sp>
      <p:pic>
        <p:nvPicPr>
          <p:cNvPr id="5939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3886200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381000" y="914400"/>
            <a:ext cx="8382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/>
              <a:t>Electrocorticography (Ecog)</a:t>
            </a:r>
          </a:p>
          <a:p>
            <a:pPr algn="ctr"/>
            <a:r>
              <a:rPr lang="en-US" sz="2000" b="1"/>
              <a:t>Nima Mesgarani and Eddie Chang (UCSF)</a:t>
            </a:r>
          </a:p>
          <a:p>
            <a:pPr algn="ctr"/>
            <a:endParaRPr lang="en-US" sz="2000"/>
          </a:p>
          <a:p>
            <a:r>
              <a:rPr lang="en-US" sz="2000"/>
              <a:t>Implanted chronic grids for localization of epileptogenic foci usually 7-10 days. UCSF hospital</a:t>
            </a:r>
          </a:p>
        </p:txBody>
      </p:sp>
      <p:pic>
        <p:nvPicPr>
          <p:cNvPr id="5939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3" y="2590800"/>
            <a:ext cx="4419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2286000" y="5867400"/>
            <a:ext cx="4086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Placement of 256 electrodes</a:t>
            </a:r>
          </a:p>
        </p:txBody>
      </p:sp>
      <p:sp>
        <p:nvSpPr>
          <p:cNvPr id="59398" name="Oval 6"/>
          <p:cNvSpPr>
            <a:spLocks noChangeArrowheads="1"/>
          </p:cNvSpPr>
          <p:nvPr/>
        </p:nvSpPr>
        <p:spPr bwMode="auto">
          <a:xfrm rot="-647579">
            <a:off x="5875338" y="3505200"/>
            <a:ext cx="1524000" cy="768350"/>
          </a:xfrm>
          <a:prstGeom prst="ellips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crm.mov" descr="/Users/sas/Talks/ATACT &amp; ONR/crm.mo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7620000" cy="571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7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37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3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3730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53"/>
          <a:stretch>
            <a:fillRect/>
          </a:stretch>
        </p:blipFill>
        <p:spPr bwMode="auto">
          <a:xfrm>
            <a:off x="990600" y="762000"/>
            <a:ext cx="7239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1" t="56618" r="28421" b="24049"/>
          <a:stretch>
            <a:fillRect/>
          </a:stretch>
        </p:blipFill>
        <p:spPr bwMode="auto">
          <a:xfrm>
            <a:off x="4800600" y="1600200"/>
            <a:ext cx="3962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1" t="12428" r="29436" b="65619"/>
          <a:stretch>
            <a:fillRect/>
          </a:stretch>
        </p:blipFill>
        <p:spPr bwMode="auto">
          <a:xfrm>
            <a:off x="330200" y="1447800"/>
            <a:ext cx="4470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1" t="95282" r="32755" b="2443"/>
          <a:stretch>
            <a:fillRect/>
          </a:stretch>
        </p:blipFill>
        <p:spPr bwMode="auto">
          <a:xfrm>
            <a:off x="4876800" y="2895600"/>
            <a:ext cx="3581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1" t="95282" r="36223"/>
          <a:stretch>
            <a:fillRect/>
          </a:stretch>
        </p:blipFill>
        <p:spPr bwMode="auto">
          <a:xfrm>
            <a:off x="838200" y="2895600"/>
            <a:ext cx="32766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15817" r="6250" b="10780"/>
          <a:stretch>
            <a:fillRect/>
          </a:stretch>
        </p:blipFill>
        <p:spPr bwMode="auto">
          <a:xfrm>
            <a:off x="762000" y="5105400"/>
            <a:ext cx="3886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9"/>
          <a:stretch>
            <a:fillRect/>
          </a:stretch>
        </p:blipFill>
        <p:spPr bwMode="auto">
          <a:xfrm>
            <a:off x="4724400" y="5105400"/>
            <a:ext cx="3949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2128838" y="4876800"/>
            <a:ext cx="1452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/>
              <a:t>Original Female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6096000" y="4876800"/>
            <a:ext cx="1243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Original Male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53"/>
          <a:stretch>
            <a:fillRect/>
          </a:stretch>
        </p:blipFill>
        <p:spPr bwMode="auto">
          <a:xfrm>
            <a:off x="990600" y="762000"/>
            <a:ext cx="7239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TextBox 10"/>
          <p:cNvSpPr txBox="1">
            <a:spLocks noChangeArrowheads="1"/>
          </p:cNvSpPr>
          <p:nvPr/>
        </p:nvSpPr>
        <p:spPr bwMode="auto">
          <a:xfrm>
            <a:off x="2501900" y="4419600"/>
            <a:ext cx="45085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Extracted from the Same Mixture Stimulus</a:t>
            </a:r>
          </a:p>
        </p:txBody>
      </p:sp>
      <p:pic>
        <p:nvPicPr>
          <p:cNvPr id="6349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1" t="56618" r="28421"/>
          <a:stretch>
            <a:fillRect/>
          </a:stretch>
        </p:blipFill>
        <p:spPr bwMode="auto">
          <a:xfrm>
            <a:off x="4800600" y="1600200"/>
            <a:ext cx="39624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1" t="12428" r="29436" b="44765"/>
          <a:stretch>
            <a:fillRect/>
          </a:stretch>
        </p:blipFill>
        <p:spPr bwMode="auto">
          <a:xfrm>
            <a:off x="330200" y="1447800"/>
            <a:ext cx="4470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3493" name="Straight Arrow Connector 5"/>
          <p:cNvCxnSpPr>
            <a:cxnSpLocks noChangeShapeType="1"/>
          </p:cNvCxnSpPr>
          <p:nvPr/>
        </p:nvCxnSpPr>
        <p:spPr bwMode="auto">
          <a:xfrm flipV="1">
            <a:off x="4724400" y="4356100"/>
            <a:ext cx="1752600" cy="5334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494" name="Straight Arrow Connector 4"/>
          <p:cNvCxnSpPr>
            <a:cxnSpLocks noChangeShapeType="1"/>
          </p:cNvCxnSpPr>
          <p:nvPr/>
        </p:nvCxnSpPr>
        <p:spPr bwMode="auto">
          <a:xfrm flipH="1" flipV="1">
            <a:off x="2819400" y="4419600"/>
            <a:ext cx="175260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349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15817" r="6250" b="10780"/>
          <a:stretch>
            <a:fillRect/>
          </a:stretch>
        </p:blipFill>
        <p:spPr bwMode="auto">
          <a:xfrm>
            <a:off x="762000" y="5105400"/>
            <a:ext cx="3886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9"/>
          <a:stretch>
            <a:fillRect/>
          </a:stretch>
        </p:blipFill>
        <p:spPr bwMode="auto">
          <a:xfrm>
            <a:off x="4724400" y="5105400"/>
            <a:ext cx="3949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7" name="TextBox 10"/>
          <p:cNvSpPr txBox="1">
            <a:spLocks noChangeArrowheads="1"/>
          </p:cNvSpPr>
          <p:nvPr/>
        </p:nvSpPr>
        <p:spPr bwMode="auto">
          <a:xfrm>
            <a:off x="2128838" y="4876800"/>
            <a:ext cx="1452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/>
              <a:t>Original Female</a:t>
            </a:r>
          </a:p>
        </p:txBody>
      </p:sp>
      <p:sp>
        <p:nvSpPr>
          <p:cNvPr id="63498" name="TextBox 11"/>
          <p:cNvSpPr txBox="1">
            <a:spLocks noChangeArrowheads="1"/>
          </p:cNvSpPr>
          <p:nvPr/>
        </p:nvSpPr>
        <p:spPr bwMode="auto">
          <a:xfrm>
            <a:off x="6096000" y="4876800"/>
            <a:ext cx="1243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Original Male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5230" y="472440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+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ChangeArrowheads="1"/>
          </p:cNvSpPr>
          <p:nvPr/>
        </p:nvSpPr>
        <p:spPr bwMode="auto">
          <a:xfrm>
            <a:off x="2133600" y="304800"/>
            <a:ext cx="51943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45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77089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4"/>
          <p:cNvSpPr txBox="1">
            <a:spLocks noChangeArrowheads="1"/>
          </p:cNvSpPr>
          <p:nvPr/>
        </p:nvSpPr>
        <p:spPr bwMode="auto">
          <a:xfrm>
            <a:off x="2362200" y="5875338"/>
            <a:ext cx="423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B0B1D"/>
                </a:solidFill>
              </a:rPr>
              <a:t>Aversive </a:t>
            </a:r>
            <a:r>
              <a:rPr lang="en-US" b="1"/>
              <a:t>and</a:t>
            </a:r>
            <a:r>
              <a:rPr lang="en-US" b="1">
                <a:solidFill>
                  <a:srgbClr val="FB0B1D"/>
                </a:solidFill>
              </a:rPr>
              <a:t> Appetitive </a:t>
            </a:r>
            <a:r>
              <a:rPr lang="en-US" b="1"/>
              <a:t>Tasks</a:t>
            </a:r>
            <a:r>
              <a:rPr lang="en-US" b="1">
                <a:solidFill>
                  <a:srgbClr val="FB0B1D"/>
                </a:solidFill>
              </a:rPr>
              <a:t> </a:t>
            </a:r>
          </a:p>
        </p:txBody>
      </p:sp>
      <p:sp>
        <p:nvSpPr>
          <p:cNvPr id="64516" name="Rectangle 5"/>
          <p:cNvSpPr>
            <a:spLocks noChangeArrowheads="1"/>
          </p:cNvSpPr>
          <p:nvPr/>
        </p:nvSpPr>
        <p:spPr bwMode="auto">
          <a:xfrm>
            <a:off x="2438400" y="119063"/>
            <a:ext cx="4419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3600" b="1">
                <a:solidFill>
                  <a:srgbClr val="000000"/>
                </a:solidFill>
                <a:latin typeface="Helvetica" charset="0"/>
              </a:rPr>
              <a:t>Experimental Set-up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2"/>
          <p:cNvSpPr txBox="1">
            <a:spLocks noChangeArrowheads="1"/>
          </p:cNvSpPr>
          <p:nvPr/>
        </p:nvSpPr>
        <p:spPr bwMode="auto">
          <a:xfrm>
            <a:off x="381000" y="381000"/>
            <a:ext cx="45720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i="1">
                <a:latin typeface="Century Gothic" charset="0"/>
              </a:rPr>
              <a:t>Tone </a:t>
            </a:r>
            <a:r>
              <a:rPr lang="en-US" sz="3200" b="1">
                <a:latin typeface="Century Gothic" charset="0"/>
              </a:rPr>
              <a:t>Detection</a:t>
            </a:r>
            <a:r>
              <a:rPr lang="en-US" sz="3200" b="1" i="1">
                <a:latin typeface="Century Gothic" charset="0"/>
              </a:rPr>
              <a:t> </a:t>
            </a:r>
            <a:r>
              <a:rPr lang="en-US" sz="3200" b="1">
                <a:latin typeface="Century Gothic" charset="0"/>
              </a:rPr>
              <a:t>Task</a:t>
            </a:r>
          </a:p>
          <a:p>
            <a:pPr algn="ctr" eaLnBrk="1" hangingPunct="1"/>
            <a:r>
              <a:rPr lang="en-US" sz="1800" i="1">
                <a:solidFill>
                  <a:srgbClr val="FF0000"/>
                </a:solidFill>
                <a:latin typeface="Arial Bold Italic" charset="0"/>
              </a:rPr>
              <a:t>Aversive</a:t>
            </a:r>
            <a:endParaRPr lang="en-US" sz="3600" b="1" i="1">
              <a:latin typeface="Century Gothic" charset="0"/>
            </a:endParaRPr>
          </a:p>
        </p:txBody>
      </p:sp>
      <p:pic>
        <p:nvPicPr>
          <p:cNvPr id="66562" name="1E5F9786.WAV">
            <a:hlinkClick r:id="" action="ppaction://media"/>
          </p:cNvPr>
          <p:cNvPicPr>
            <a:picLocks noRot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85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563" name="Group 4"/>
          <p:cNvGrpSpPr>
            <a:grpSpLocks/>
          </p:cNvGrpSpPr>
          <p:nvPr/>
        </p:nvGrpSpPr>
        <p:grpSpPr bwMode="auto">
          <a:xfrm>
            <a:off x="5334000" y="1271588"/>
            <a:ext cx="3238500" cy="222250"/>
            <a:chOff x="3360" y="801"/>
            <a:chExt cx="2040" cy="140"/>
          </a:xfrm>
        </p:grpSpPr>
        <p:sp>
          <p:nvSpPr>
            <p:cNvPr id="66575" name="Freeform 5"/>
            <p:cNvSpPr>
              <a:spLocks/>
            </p:cNvSpPr>
            <p:nvPr/>
          </p:nvSpPr>
          <p:spPr bwMode="auto">
            <a:xfrm>
              <a:off x="4837" y="801"/>
              <a:ext cx="563" cy="117"/>
            </a:xfrm>
            <a:custGeom>
              <a:avLst/>
              <a:gdLst>
                <a:gd name="T0" fmla="*/ 1 w 856"/>
                <a:gd name="T1" fmla="*/ 2 h 145"/>
                <a:gd name="T2" fmla="*/ 1 w 856"/>
                <a:gd name="T3" fmla="*/ 0 h 145"/>
                <a:gd name="T4" fmla="*/ 1 w 856"/>
                <a:gd name="T5" fmla="*/ 2 h 145"/>
                <a:gd name="T6" fmla="*/ 1 w 856"/>
                <a:gd name="T7" fmla="*/ 2 h 145"/>
                <a:gd name="T8" fmla="*/ 1 w 856"/>
                <a:gd name="T9" fmla="*/ 2 h 145"/>
                <a:gd name="T10" fmla="*/ 1 w 856"/>
                <a:gd name="T11" fmla="*/ 3 h 145"/>
                <a:gd name="T12" fmla="*/ 1 w 856"/>
                <a:gd name="T13" fmla="*/ 2 h 145"/>
                <a:gd name="T14" fmla="*/ 1 w 856"/>
                <a:gd name="T15" fmla="*/ 2 h 145"/>
                <a:gd name="T16" fmla="*/ 1 w 856"/>
                <a:gd name="T17" fmla="*/ 2 h 145"/>
                <a:gd name="T18" fmla="*/ 1 w 856"/>
                <a:gd name="T19" fmla="*/ 0 h 145"/>
                <a:gd name="T20" fmla="*/ 1 w 856"/>
                <a:gd name="T21" fmla="*/ 2 h 145"/>
                <a:gd name="T22" fmla="*/ 1 w 856"/>
                <a:gd name="T23" fmla="*/ 2 h 145"/>
                <a:gd name="T24" fmla="*/ 1 w 856"/>
                <a:gd name="T25" fmla="*/ 2 h 145"/>
                <a:gd name="T26" fmla="*/ 1 w 856"/>
                <a:gd name="T27" fmla="*/ 3 h 145"/>
                <a:gd name="T28" fmla="*/ 1 w 856"/>
                <a:gd name="T29" fmla="*/ 2 h 145"/>
                <a:gd name="T30" fmla="*/ 1 w 856"/>
                <a:gd name="T31" fmla="*/ 2 h 145"/>
                <a:gd name="T32" fmla="*/ 1 w 856"/>
                <a:gd name="T33" fmla="*/ 2 h 145"/>
                <a:gd name="T34" fmla="*/ 1 w 856"/>
                <a:gd name="T35" fmla="*/ 0 h 145"/>
                <a:gd name="T36" fmla="*/ 1 w 856"/>
                <a:gd name="T37" fmla="*/ 2 h 145"/>
                <a:gd name="T38" fmla="*/ 1 w 856"/>
                <a:gd name="T39" fmla="*/ 2 h 145"/>
                <a:gd name="T40" fmla="*/ 1 w 856"/>
                <a:gd name="T41" fmla="*/ 2 h 145"/>
                <a:gd name="T42" fmla="*/ 1 w 856"/>
                <a:gd name="T43" fmla="*/ 3 h 145"/>
                <a:gd name="T44" fmla="*/ 1 w 856"/>
                <a:gd name="T45" fmla="*/ 2 h 145"/>
                <a:gd name="T46" fmla="*/ 1 w 856"/>
                <a:gd name="T47" fmla="*/ 2 h 145"/>
                <a:gd name="T48" fmla="*/ 1 w 856"/>
                <a:gd name="T49" fmla="*/ 2 h 145"/>
                <a:gd name="T50" fmla="*/ 1 w 856"/>
                <a:gd name="T51" fmla="*/ 0 h 145"/>
                <a:gd name="T52" fmla="*/ 1 w 856"/>
                <a:gd name="T53" fmla="*/ 2 h 145"/>
                <a:gd name="T54" fmla="*/ 1 w 856"/>
                <a:gd name="T55" fmla="*/ 2 h 145"/>
                <a:gd name="T56" fmla="*/ 1 w 856"/>
                <a:gd name="T57" fmla="*/ 2 h 145"/>
                <a:gd name="T58" fmla="*/ 1 w 856"/>
                <a:gd name="T59" fmla="*/ 3 h 145"/>
                <a:gd name="T60" fmla="*/ 1 w 856"/>
                <a:gd name="T61" fmla="*/ 2 h 145"/>
                <a:gd name="T62" fmla="*/ 1 w 856"/>
                <a:gd name="T63" fmla="*/ 2 h 145"/>
                <a:gd name="T64" fmla="*/ 1 w 856"/>
                <a:gd name="T65" fmla="*/ 2 h 145"/>
                <a:gd name="T66" fmla="*/ 1 w 856"/>
                <a:gd name="T67" fmla="*/ 0 h 145"/>
                <a:gd name="T68" fmla="*/ 1 w 856"/>
                <a:gd name="T69" fmla="*/ 2 h 145"/>
                <a:gd name="T70" fmla="*/ 1 w 856"/>
                <a:gd name="T71" fmla="*/ 2 h 145"/>
                <a:gd name="T72" fmla="*/ 1 w 856"/>
                <a:gd name="T73" fmla="*/ 2 h 145"/>
                <a:gd name="T74" fmla="*/ 1 w 856"/>
                <a:gd name="T75" fmla="*/ 3 h 145"/>
                <a:gd name="T76" fmla="*/ 1 w 856"/>
                <a:gd name="T77" fmla="*/ 2 h 145"/>
                <a:gd name="T78" fmla="*/ 1 w 856"/>
                <a:gd name="T79" fmla="*/ 2 h 145"/>
                <a:gd name="T80" fmla="*/ 1 w 856"/>
                <a:gd name="T81" fmla="*/ 2 h 145"/>
                <a:gd name="T82" fmla="*/ 1 w 856"/>
                <a:gd name="T83" fmla="*/ 0 h 145"/>
                <a:gd name="T84" fmla="*/ 1 w 856"/>
                <a:gd name="T85" fmla="*/ 2 h 145"/>
                <a:gd name="T86" fmla="*/ 1 w 856"/>
                <a:gd name="T87" fmla="*/ 2 h 145"/>
                <a:gd name="T88" fmla="*/ 1 w 856"/>
                <a:gd name="T89" fmla="*/ 2 h 145"/>
                <a:gd name="T90" fmla="*/ 1 w 856"/>
                <a:gd name="T91" fmla="*/ 3 h 145"/>
                <a:gd name="T92" fmla="*/ 1 w 856"/>
                <a:gd name="T93" fmla="*/ 2 h 145"/>
                <a:gd name="T94" fmla="*/ 1 w 856"/>
                <a:gd name="T95" fmla="*/ 2 h 145"/>
                <a:gd name="T96" fmla="*/ 1 w 856"/>
                <a:gd name="T97" fmla="*/ 2 h 145"/>
                <a:gd name="T98" fmla="*/ 1 w 856"/>
                <a:gd name="T99" fmla="*/ 0 h 14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6"/>
                <a:gd name="T151" fmla="*/ 0 h 145"/>
                <a:gd name="T152" fmla="*/ 856 w 856"/>
                <a:gd name="T153" fmla="*/ 145 h 14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6" h="145">
                  <a:moveTo>
                    <a:pt x="0" y="44"/>
                  </a:moveTo>
                  <a:lnTo>
                    <a:pt x="8" y="16"/>
                  </a:lnTo>
                  <a:lnTo>
                    <a:pt x="16" y="5"/>
                  </a:lnTo>
                  <a:lnTo>
                    <a:pt x="24" y="0"/>
                  </a:lnTo>
                  <a:lnTo>
                    <a:pt x="32" y="5"/>
                  </a:lnTo>
                  <a:lnTo>
                    <a:pt x="40" y="16"/>
                  </a:lnTo>
                  <a:lnTo>
                    <a:pt x="48" y="44"/>
                  </a:lnTo>
                  <a:lnTo>
                    <a:pt x="56" y="72"/>
                  </a:lnTo>
                  <a:lnTo>
                    <a:pt x="64" y="100"/>
                  </a:lnTo>
                  <a:lnTo>
                    <a:pt x="80" y="123"/>
                  </a:lnTo>
                  <a:lnTo>
                    <a:pt x="88" y="139"/>
                  </a:lnTo>
                  <a:lnTo>
                    <a:pt x="96" y="145"/>
                  </a:lnTo>
                  <a:lnTo>
                    <a:pt x="104" y="139"/>
                  </a:lnTo>
                  <a:lnTo>
                    <a:pt x="112" y="123"/>
                  </a:lnTo>
                  <a:lnTo>
                    <a:pt x="120" y="100"/>
                  </a:lnTo>
                  <a:lnTo>
                    <a:pt x="128" y="72"/>
                  </a:lnTo>
                  <a:lnTo>
                    <a:pt x="136" y="44"/>
                  </a:lnTo>
                  <a:lnTo>
                    <a:pt x="144" y="16"/>
                  </a:lnTo>
                  <a:lnTo>
                    <a:pt x="152" y="5"/>
                  </a:lnTo>
                  <a:lnTo>
                    <a:pt x="160" y="0"/>
                  </a:lnTo>
                  <a:lnTo>
                    <a:pt x="176" y="5"/>
                  </a:lnTo>
                  <a:lnTo>
                    <a:pt x="184" y="16"/>
                  </a:lnTo>
                  <a:lnTo>
                    <a:pt x="192" y="44"/>
                  </a:lnTo>
                  <a:lnTo>
                    <a:pt x="200" y="72"/>
                  </a:lnTo>
                  <a:lnTo>
                    <a:pt x="208" y="100"/>
                  </a:lnTo>
                  <a:lnTo>
                    <a:pt x="216" y="123"/>
                  </a:lnTo>
                  <a:lnTo>
                    <a:pt x="224" y="139"/>
                  </a:lnTo>
                  <a:lnTo>
                    <a:pt x="232" y="145"/>
                  </a:lnTo>
                  <a:lnTo>
                    <a:pt x="240" y="139"/>
                  </a:lnTo>
                  <a:lnTo>
                    <a:pt x="248" y="123"/>
                  </a:lnTo>
                  <a:lnTo>
                    <a:pt x="256" y="100"/>
                  </a:lnTo>
                  <a:lnTo>
                    <a:pt x="264" y="72"/>
                  </a:lnTo>
                  <a:lnTo>
                    <a:pt x="272" y="44"/>
                  </a:lnTo>
                  <a:lnTo>
                    <a:pt x="288" y="16"/>
                  </a:lnTo>
                  <a:lnTo>
                    <a:pt x="296" y="5"/>
                  </a:lnTo>
                  <a:lnTo>
                    <a:pt x="304" y="0"/>
                  </a:lnTo>
                  <a:lnTo>
                    <a:pt x="312" y="5"/>
                  </a:lnTo>
                  <a:lnTo>
                    <a:pt x="320" y="16"/>
                  </a:lnTo>
                  <a:lnTo>
                    <a:pt x="328" y="44"/>
                  </a:lnTo>
                  <a:lnTo>
                    <a:pt x="336" y="72"/>
                  </a:lnTo>
                  <a:lnTo>
                    <a:pt x="344" y="100"/>
                  </a:lnTo>
                  <a:lnTo>
                    <a:pt x="352" y="123"/>
                  </a:lnTo>
                  <a:lnTo>
                    <a:pt x="360" y="139"/>
                  </a:lnTo>
                  <a:lnTo>
                    <a:pt x="368" y="145"/>
                  </a:lnTo>
                  <a:lnTo>
                    <a:pt x="384" y="139"/>
                  </a:lnTo>
                  <a:lnTo>
                    <a:pt x="392" y="123"/>
                  </a:lnTo>
                  <a:lnTo>
                    <a:pt x="400" y="100"/>
                  </a:lnTo>
                  <a:lnTo>
                    <a:pt x="408" y="72"/>
                  </a:lnTo>
                  <a:lnTo>
                    <a:pt x="416" y="44"/>
                  </a:lnTo>
                  <a:lnTo>
                    <a:pt x="424" y="16"/>
                  </a:lnTo>
                  <a:lnTo>
                    <a:pt x="432" y="5"/>
                  </a:lnTo>
                  <a:lnTo>
                    <a:pt x="440" y="0"/>
                  </a:lnTo>
                  <a:lnTo>
                    <a:pt x="448" y="5"/>
                  </a:lnTo>
                  <a:lnTo>
                    <a:pt x="456" y="16"/>
                  </a:lnTo>
                  <a:lnTo>
                    <a:pt x="464" y="44"/>
                  </a:lnTo>
                  <a:lnTo>
                    <a:pt x="472" y="72"/>
                  </a:lnTo>
                  <a:lnTo>
                    <a:pt x="480" y="100"/>
                  </a:lnTo>
                  <a:lnTo>
                    <a:pt x="496" y="123"/>
                  </a:lnTo>
                  <a:lnTo>
                    <a:pt x="504" y="139"/>
                  </a:lnTo>
                  <a:lnTo>
                    <a:pt x="512" y="145"/>
                  </a:lnTo>
                  <a:lnTo>
                    <a:pt x="520" y="139"/>
                  </a:lnTo>
                  <a:lnTo>
                    <a:pt x="528" y="123"/>
                  </a:lnTo>
                  <a:lnTo>
                    <a:pt x="536" y="100"/>
                  </a:lnTo>
                  <a:lnTo>
                    <a:pt x="544" y="72"/>
                  </a:lnTo>
                  <a:lnTo>
                    <a:pt x="552" y="44"/>
                  </a:lnTo>
                  <a:lnTo>
                    <a:pt x="560" y="16"/>
                  </a:lnTo>
                  <a:lnTo>
                    <a:pt x="568" y="5"/>
                  </a:lnTo>
                  <a:lnTo>
                    <a:pt x="576" y="0"/>
                  </a:lnTo>
                  <a:lnTo>
                    <a:pt x="592" y="5"/>
                  </a:lnTo>
                  <a:lnTo>
                    <a:pt x="600" y="16"/>
                  </a:lnTo>
                  <a:lnTo>
                    <a:pt x="608" y="44"/>
                  </a:lnTo>
                  <a:lnTo>
                    <a:pt x="616" y="72"/>
                  </a:lnTo>
                  <a:lnTo>
                    <a:pt x="624" y="100"/>
                  </a:lnTo>
                  <a:lnTo>
                    <a:pt x="632" y="123"/>
                  </a:lnTo>
                  <a:lnTo>
                    <a:pt x="640" y="139"/>
                  </a:lnTo>
                  <a:lnTo>
                    <a:pt x="648" y="145"/>
                  </a:lnTo>
                  <a:lnTo>
                    <a:pt x="656" y="139"/>
                  </a:lnTo>
                  <a:lnTo>
                    <a:pt x="664" y="123"/>
                  </a:lnTo>
                  <a:lnTo>
                    <a:pt x="672" y="100"/>
                  </a:lnTo>
                  <a:lnTo>
                    <a:pt x="680" y="72"/>
                  </a:lnTo>
                  <a:lnTo>
                    <a:pt x="688" y="44"/>
                  </a:lnTo>
                  <a:lnTo>
                    <a:pt x="704" y="16"/>
                  </a:lnTo>
                  <a:lnTo>
                    <a:pt x="712" y="5"/>
                  </a:lnTo>
                  <a:lnTo>
                    <a:pt x="720" y="0"/>
                  </a:lnTo>
                  <a:lnTo>
                    <a:pt x="728" y="5"/>
                  </a:lnTo>
                  <a:lnTo>
                    <a:pt x="736" y="16"/>
                  </a:lnTo>
                  <a:lnTo>
                    <a:pt x="744" y="44"/>
                  </a:lnTo>
                  <a:lnTo>
                    <a:pt x="752" y="72"/>
                  </a:lnTo>
                  <a:lnTo>
                    <a:pt x="760" y="100"/>
                  </a:lnTo>
                  <a:lnTo>
                    <a:pt x="768" y="123"/>
                  </a:lnTo>
                  <a:lnTo>
                    <a:pt x="776" y="139"/>
                  </a:lnTo>
                  <a:lnTo>
                    <a:pt x="784" y="145"/>
                  </a:lnTo>
                  <a:lnTo>
                    <a:pt x="800" y="139"/>
                  </a:lnTo>
                  <a:lnTo>
                    <a:pt x="808" y="123"/>
                  </a:lnTo>
                  <a:lnTo>
                    <a:pt x="816" y="100"/>
                  </a:lnTo>
                  <a:lnTo>
                    <a:pt x="824" y="72"/>
                  </a:lnTo>
                  <a:lnTo>
                    <a:pt x="832" y="44"/>
                  </a:lnTo>
                  <a:lnTo>
                    <a:pt x="840" y="16"/>
                  </a:lnTo>
                  <a:lnTo>
                    <a:pt x="848" y="5"/>
                  </a:lnTo>
                  <a:lnTo>
                    <a:pt x="856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76" name="Freeform 6"/>
            <p:cNvSpPr>
              <a:spLocks/>
            </p:cNvSpPr>
            <p:nvPr/>
          </p:nvSpPr>
          <p:spPr bwMode="auto">
            <a:xfrm>
              <a:off x="4118" y="805"/>
              <a:ext cx="511" cy="127"/>
            </a:xfrm>
            <a:custGeom>
              <a:avLst/>
              <a:gdLst>
                <a:gd name="T0" fmla="*/ 2 w 632"/>
                <a:gd name="T1" fmla="*/ 2 h 157"/>
                <a:gd name="T2" fmla="*/ 2 w 632"/>
                <a:gd name="T3" fmla="*/ 2 h 157"/>
                <a:gd name="T4" fmla="*/ 2 w 632"/>
                <a:gd name="T5" fmla="*/ 2 h 157"/>
                <a:gd name="T6" fmla="*/ 2 w 632"/>
                <a:gd name="T7" fmla="*/ 2 h 157"/>
                <a:gd name="T8" fmla="*/ 2 w 632"/>
                <a:gd name="T9" fmla="*/ 2 h 157"/>
                <a:gd name="T10" fmla="*/ 2 w 632"/>
                <a:gd name="T11" fmla="*/ 2 h 157"/>
                <a:gd name="T12" fmla="*/ 2 w 632"/>
                <a:gd name="T13" fmla="*/ 2 h 157"/>
                <a:gd name="T14" fmla="*/ 3 w 632"/>
                <a:gd name="T15" fmla="*/ 2 h 157"/>
                <a:gd name="T16" fmla="*/ 4 w 632"/>
                <a:gd name="T17" fmla="*/ 2 h 157"/>
                <a:gd name="T18" fmla="*/ 4 w 632"/>
                <a:gd name="T19" fmla="*/ 2 h 157"/>
                <a:gd name="T20" fmla="*/ 5 w 632"/>
                <a:gd name="T21" fmla="*/ 2 h 157"/>
                <a:gd name="T22" fmla="*/ 5 w 632"/>
                <a:gd name="T23" fmla="*/ 3 h 157"/>
                <a:gd name="T24" fmla="*/ 5 w 632"/>
                <a:gd name="T25" fmla="*/ 2 h 157"/>
                <a:gd name="T26" fmla="*/ 6 w 632"/>
                <a:gd name="T27" fmla="*/ 2 h 157"/>
                <a:gd name="T28" fmla="*/ 6 w 632"/>
                <a:gd name="T29" fmla="*/ 2 h 157"/>
                <a:gd name="T30" fmla="*/ 6 w 632"/>
                <a:gd name="T31" fmla="*/ 2 h 157"/>
                <a:gd name="T32" fmla="*/ 7 w 632"/>
                <a:gd name="T33" fmla="*/ 2 h 157"/>
                <a:gd name="T34" fmla="*/ 8 w 632"/>
                <a:gd name="T35" fmla="*/ 2 h 157"/>
                <a:gd name="T36" fmla="*/ 8 w 632"/>
                <a:gd name="T37" fmla="*/ 2 h 157"/>
                <a:gd name="T38" fmla="*/ 8 w 632"/>
                <a:gd name="T39" fmla="*/ 2 h 157"/>
                <a:gd name="T40" fmla="*/ 9 w 632"/>
                <a:gd name="T41" fmla="*/ 2 h 157"/>
                <a:gd name="T42" fmla="*/ 10 w 632"/>
                <a:gd name="T43" fmla="*/ 2 h 157"/>
                <a:gd name="T44" fmla="*/ 10 w 632"/>
                <a:gd name="T45" fmla="*/ 2 h 157"/>
                <a:gd name="T46" fmla="*/ 10 w 632"/>
                <a:gd name="T47" fmla="*/ 2 h 157"/>
                <a:gd name="T48" fmla="*/ 11 w 632"/>
                <a:gd name="T49" fmla="*/ 2 h 157"/>
                <a:gd name="T50" fmla="*/ 11 w 632"/>
                <a:gd name="T51" fmla="*/ 2 h 157"/>
                <a:gd name="T52" fmla="*/ 12 w 632"/>
                <a:gd name="T53" fmla="*/ 2 h 157"/>
                <a:gd name="T54" fmla="*/ 12 w 632"/>
                <a:gd name="T55" fmla="*/ 2 h 157"/>
                <a:gd name="T56" fmla="*/ 12 w 632"/>
                <a:gd name="T57" fmla="*/ 2 h 157"/>
                <a:gd name="T58" fmla="*/ 12 w 632"/>
                <a:gd name="T59" fmla="*/ 2 h 157"/>
                <a:gd name="T60" fmla="*/ 14 w 632"/>
                <a:gd name="T61" fmla="*/ 2 h 157"/>
                <a:gd name="T62" fmla="*/ 14 w 632"/>
                <a:gd name="T63" fmla="*/ 2 h 15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32"/>
                <a:gd name="T97" fmla="*/ 0 h 157"/>
                <a:gd name="T98" fmla="*/ 632 w 632"/>
                <a:gd name="T99" fmla="*/ 157 h 15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32" h="157">
                  <a:moveTo>
                    <a:pt x="0" y="0"/>
                  </a:moveTo>
                  <a:lnTo>
                    <a:pt x="8" y="40"/>
                  </a:lnTo>
                  <a:lnTo>
                    <a:pt x="16" y="34"/>
                  </a:lnTo>
                  <a:lnTo>
                    <a:pt x="24" y="23"/>
                  </a:lnTo>
                  <a:lnTo>
                    <a:pt x="40" y="40"/>
                  </a:lnTo>
                  <a:lnTo>
                    <a:pt x="48" y="90"/>
                  </a:lnTo>
                  <a:lnTo>
                    <a:pt x="56" y="123"/>
                  </a:lnTo>
                  <a:lnTo>
                    <a:pt x="64" y="62"/>
                  </a:lnTo>
                  <a:lnTo>
                    <a:pt x="80" y="62"/>
                  </a:lnTo>
                  <a:lnTo>
                    <a:pt x="88" y="123"/>
                  </a:lnTo>
                  <a:lnTo>
                    <a:pt x="96" y="146"/>
                  </a:lnTo>
                  <a:lnTo>
                    <a:pt x="104" y="107"/>
                  </a:lnTo>
                  <a:lnTo>
                    <a:pt x="120" y="90"/>
                  </a:lnTo>
                  <a:lnTo>
                    <a:pt x="128" y="68"/>
                  </a:lnTo>
                  <a:lnTo>
                    <a:pt x="136" y="17"/>
                  </a:lnTo>
                  <a:lnTo>
                    <a:pt x="144" y="62"/>
                  </a:lnTo>
                  <a:lnTo>
                    <a:pt x="160" y="112"/>
                  </a:lnTo>
                  <a:lnTo>
                    <a:pt x="168" y="84"/>
                  </a:lnTo>
                  <a:lnTo>
                    <a:pt x="176" y="68"/>
                  </a:lnTo>
                  <a:lnTo>
                    <a:pt x="192" y="123"/>
                  </a:lnTo>
                  <a:lnTo>
                    <a:pt x="200" y="12"/>
                  </a:lnTo>
                  <a:lnTo>
                    <a:pt x="208" y="6"/>
                  </a:lnTo>
                  <a:lnTo>
                    <a:pt x="216" y="40"/>
                  </a:lnTo>
                  <a:lnTo>
                    <a:pt x="232" y="157"/>
                  </a:lnTo>
                  <a:lnTo>
                    <a:pt x="240" y="23"/>
                  </a:lnTo>
                  <a:lnTo>
                    <a:pt x="248" y="62"/>
                  </a:lnTo>
                  <a:lnTo>
                    <a:pt x="256" y="45"/>
                  </a:lnTo>
                  <a:lnTo>
                    <a:pt x="272" y="118"/>
                  </a:lnTo>
                  <a:lnTo>
                    <a:pt x="280" y="84"/>
                  </a:lnTo>
                  <a:lnTo>
                    <a:pt x="288" y="101"/>
                  </a:lnTo>
                  <a:lnTo>
                    <a:pt x="304" y="95"/>
                  </a:lnTo>
                  <a:lnTo>
                    <a:pt x="312" y="6"/>
                  </a:lnTo>
                  <a:lnTo>
                    <a:pt x="320" y="28"/>
                  </a:lnTo>
                  <a:lnTo>
                    <a:pt x="328" y="90"/>
                  </a:lnTo>
                  <a:lnTo>
                    <a:pt x="344" y="6"/>
                  </a:lnTo>
                  <a:lnTo>
                    <a:pt x="352" y="135"/>
                  </a:lnTo>
                  <a:lnTo>
                    <a:pt x="360" y="6"/>
                  </a:lnTo>
                  <a:lnTo>
                    <a:pt x="368" y="23"/>
                  </a:lnTo>
                  <a:lnTo>
                    <a:pt x="384" y="95"/>
                  </a:lnTo>
                  <a:lnTo>
                    <a:pt x="392" y="68"/>
                  </a:lnTo>
                  <a:lnTo>
                    <a:pt x="400" y="12"/>
                  </a:lnTo>
                  <a:lnTo>
                    <a:pt x="408" y="12"/>
                  </a:lnTo>
                  <a:lnTo>
                    <a:pt x="424" y="118"/>
                  </a:lnTo>
                  <a:lnTo>
                    <a:pt x="432" y="95"/>
                  </a:lnTo>
                  <a:lnTo>
                    <a:pt x="440" y="140"/>
                  </a:lnTo>
                  <a:lnTo>
                    <a:pt x="456" y="90"/>
                  </a:lnTo>
                  <a:lnTo>
                    <a:pt x="464" y="101"/>
                  </a:lnTo>
                  <a:lnTo>
                    <a:pt x="472" y="90"/>
                  </a:lnTo>
                  <a:lnTo>
                    <a:pt x="480" y="62"/>
                  </a:lnTo>
                  <a:lnTo>
                    <a:pt x="496" y="118"/>
                  </a:lnTo>
                  <a:lnTo>
                    <a:pt x="504" y="79"/>
                  </a:lnTo>
                  <a:lnTo>
                    <a:pt x="512" y="62"/>
                  </a:lnTo>
                  <a:lnTo>
                    <a:pt x="520" y="129"/>
                  </a:lnTo>
                  <a:lnTo>
                    <a:pt x="536" y="68"/>
                  </a:lnTo>
                  <a:lnTo>
                    <a:pt x="544" y="129"/>
                  </a:lnTo>
                  <a:lnTo>
                    <a:pt x="552" y="62"/>
                  </a:lnTo>
                  <a:lnTo>
                    <a:pt x="568" y="84"/>
                  </a:lnTo>
                  <a:lnTo>
                    <a:pt x="576" y="90"/>
                  </a:lnTo>
                  <a:lnTo>
                    <a:pt x="584" y="68"/>
                  </a:lnTo>
                  <a:lnTo>
                    <a:pt x="592" y="12"/>
                  </a:lnTo>
                  <a:lnTo>
                    <a:pt x="608" y="90"/>
                  </a:lnTo>
                  <a:lnTo>
                    <a:pt x="616" y="101"/>
                  </a:lnTo>
                  <a:lnTo>
                    <a:pt x="624" y="118"/>
                  </a:lnTo>
                  <a:lnTo>
                    <a:pt x="632" y="101"/>
                  </a:lnTo>
                </a:path>
              </a:pathLst>
            </a:custGeom>
            <a:noFill/>
            <a:ln w="25400">
              <a:solidFill>
                <a:srgbClr val="1E12F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77" name="Freeform 7"/>
            <p:cNvSpPr>
              <a:spLocks/>
            </p:cNvSpPr>
            <p:nvPr/>
          </p:nvSpPr>
          <p:spPr bwMode="auto">
            <a:xfrm>
              <a:off x="3360" y="801"/>
              <a:ext cx="479" cy="140"/>
            </a:xfrm>
            <a:custGeom>
              <a:avLst/>
              <a:gdLst>
                <a:gd name="T0" fmla="*/ 2 w 592"/>
                <a:gd name="T1" fmla="*/ 2 h 173"/>
                <a:gd name="T2" fmla="*/ 2 w 592"/>
                <a:gd name="T3" fmla="*/ 2 h 173"/>
                <a:gd name="T4" fmla="*/ 2 w 592"/>
                <a:gd name="T5" fmla="*/ 2 h 173"/>
                <a:gd name="T6" fmla="*/ 2 w 592"/>
                <a:gd name="T7" fmla="*/ 2 h 173"/>
                <a:gd name="T8" fmla="*/ 2 w 592"/>
                <a:gd name="T9" fmla="*/ 0 h 173"/>
                <a:gd name="T10" fmla="*/ 2 w 592"/>
                <a:gd name="T11" fmla="*/ 2 h 173"/>
                <a:gd name="T12" fmla="*/ 2 w 592"/>
                <a:gd name="T13" fmla="*/ 2 h 173"/>
                <a:gd name="T14" fmla="*/ 3 w 592"/>
                <a:gd name="T15" fmla="*/ 2 h 173"/>
                <a:gd name="T16" fmla="*/ 3 w 592"/>
                <a:gd name="T17" fmla="*/ 2 h 173"/>
                <a:gd name="T18" fmla="*/ 4 w 592"/>
                <a:gd name="T19" fmla="*/ 2 h 173"/>
                <a:gd name="T20" fmla="*/ 4 w 592"/>
                <a:gd name="T21" fmla="*/ 3 h 173"/>
                <a:gd name="T22" fmla="*/ 5 w 592"/>
                <a:gd name="T23" fmla="*/ 2 h 173"/>
                <a:gd name="T24" fmla="*/ 5 w 592"/>
                <a:gd name="T25" fmla="*/ 2 h 173"/>
                <a:gd name="T26" fmla="*/ 5 w 592"/>
                <a:gd name="T27" fmla="*/ 2 h 173"/>
                <a:gd name="T28" fmla="*/ 6 w 592"/>
                <a:gd name="T29" fmla="*/ 2 h 173"/>
                <a:gd name="T30" fmla="*/ 6 w 592"/>
                <a:gd name="T31" fmla="*/ 2 h 173"/>
                <a:gd name="T32" fmla="*/ 6 w 592"/>
                <a:gd name="T33" fmla="*/ 2 h 173"/>
                <a:gd name="T34" fmla="*/ 7 w 592"/>
                <a:gd name="T35" fmla="*/ 2 h 173"/>
                <a:gd name="T36" fmla="*/ 7 w 592"/>
                <a:gd name="T37" fmla="*/ 2 h 173"/>
                <a:gd name="T38" fmla="*/ 8 w 592"/>
                <a:gd name="T39" fmla="*/ 2 h 173"/>
                <a:gd name="T40" fmla="*/ 8 w 592"/>
                <a:gd name="T41" fmla="*/ 4 h 173"/>
                <a:gd name="T42" fmla="*/ 8 w 592"/>
                <a:gd name="T43" fmla="*/ 2 h 173"/>
                <a:gd name="T44" fmla="*/ 9 w 592"/>
                <a:gd name="T45" fmla="*/ 2 h 173"/>
                <a:gd name="T46" fmla="*/ 10 w 592"/>
                <a:gd name="T47" fmla="*/ 2 h 173"/>
                <a:gd name="T48" fmla="*/ 10 w 592"/>
                <a:gd name="T49" fmla="*/ 2 h 173"/>
                <a:gd name="T50" fmla="*/ 10 w 592"/>
                <a:gd name="T51" fmla="*/ 2 h 173"/>
                <a:gd name="T52" fmla="*/ 10 w 592"/>
                <a:gd name="T53" fmla="*/ 2 h 173"/>
                <a:gd name="T54" fmla="*/ 11 w 592"/>
                <a:gd name="T55" fmla="*/ 2 h 173"/>
                <a:gd name="T56" fmla="*/ 11 w 592"/>
                <a:gd name="T57" fmla="*/ 2 h 173"/>
                <a:gd name="T58" fmla="*/ 12 w 592"/>
                <a:gd name="T59" fmla="*/ 2 h 173"/>
                <a:gd name="T60" fmla="*/ 12 w 592"/>
                <a:gd name="T61" fmla="*/ 2 h 173"/>
                <a:gd name="T62" fmla="*/ 12 w 592"/>
                <a:gd name="T63" fmla="*/ 2 h 173"/>
                <a:gd name="T64" fmla="*/ 12 w 592"/>
                <a:gd name="T65" fmla="*/ 0 h 17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92"/>
                <a:gd name="T100" fmla="*/ 0 h 173"/>
                <a:gd name="T101" fmla="*/ 592 w 592"/>
                <a:gd name="T102" fmla="*/ 173 h 17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92" h="173">
                  <a:moveTo>
                    <a:pt x="0" y="0"/>
                  </a:moveTo>
                  <a:lnTo>
                    <a:pt x="8" y="5"/>
                  </a:lnTo>
                  <a:lnTo>
                    <a:pt x="16" y="0"/>
                  </a:lnTo>
                  <a:lnTo>
                    <a:pt x="24" y="11"/>
                  </a:lnTo>
                  <a:lnTo>
                    <a:pt x="32" y="95"/>
                  </a:lnTo>
                  <a:lnTo>
                    <a:pt x="40" y="73"/>
                  </a:lnTo>
                  <a:lnTo>
                    <a:pt x="48" y="134"/>
                  </a:lnTo>
                  <a:lnTo>
                    <a:pt x="56" y="61"/>
                  </a:lnTo>
                  <a:lnTo>
                    <a:pt x="72" y="117"/>
                  </a:lnTo>
                  <a:lnTo>
                    <a:pt x="80" y="0"/>
                  </a:lnTo>
                  <a:lnTo>
                    <a:pt x="88" y="28"/>
                  </a:lnTo>
                  <a:lnTo>
                    <a:pt x="96" y="106"/>
                  </a:lnTo>
                  <a:lnTo>
                    <a:pt x="104" y="39"/>
                  </a:lnTo>
                  <a:lnTo>
                    <a:pt x="112" y="112"/>
                  </a:lnTo>
                  <a:lnTo>
                    <a:pt x="120" y="84"/>
                  </a:lnTo>
                  <a:lnTo>
                    <a:pt x="136" y="11"/>
                  </a:lnTo>
                  <a:lnTo>
                    <a:pt x="144" y="28"/>
                  </a:lnTo>
                  <a:lnTo>
                    <a:pt x="152" y="134"/>
                  </a:lnTo>
                  <a:lnTo>
                    <a:pt x="160" y="28"/>
                  </a:lnTo>
                  <a:lnTo>
                    <a:pt x="168" y="22"/>
                  </a:lnTo>
                  <a:lnTo>
                    <a:pt x="176" y="112"/>
                  </a:lnTo>
                  <a:lnTo>
                    <a:pt x="184" y="140"/>
                  </a:lnTo>
                  <a:lnTo>
                    <a:pt x="200" y="67"/>
                  </a:lnTo>
                  <a:lnTo>
                    <a:pt x="208" y="50"/>
                  </a:lnTo>
                  <a:lnTo>
                    <a:pt x="216" y="100"/>
                  </a:lnTo>
                  <a:lnTo>
                    <a:pt x="224" y="67"/>
                  </a:lnTo>
                  <a:lnTo>
                    <a:pt x="232" y="61"/>
                  </a:lnTo>
                  <a:lnTo>
                    <a:pt x="240" y="100"/>
                  </a:lnTo>
                  <a:lnTo>
                    <a:pt x="256" y="168"/>
                  </a:lnTo>
                  <a:lnTo>
                    <a:pt x="264" y="117"/>
                  </a:lnTo>
                  <a:lnTo>
                    <a:pt x="272" y="173"/>
                  </a:lnTo>
                  <a:lnTo>
                    <a:pt x="280" y="84"/>
                  </a:lnTo>
                  <a:lnTo>
                    <a:pt x="288" y="50"/>
                  </a:lnTo>
                  <a:lnTo>
                    <a:pt x="296" y="117"/>
                  </a:lnTo>
                  <a:lnTo>
                    <a:pt x="304" y="134"/>
                  </a:lnTo>
                  <a:lnTo>
                    <a:pt x="320" y="56"/>
                  </a:lnTo>
                  <a:lnTo>
                    <a:pt x="328" y="56"/>
                  </a:lnTo>
                  <a:lnTo>
                    <a:pt x="336" y="128"/>
                  </a:lnTo>
                  <a:lnTo>
                    <a:pt x="344" y="156"/>
                  </a:lnTo>
                  <a:lnTo>
                    <a:pt x="352" y="100"/>
                  </a:lnTo>
                  <a:lnTo>
                    <a:pt x="360" y="73"/>
                  </a:lnTo>
                  <a:lnTo>
                    <a:pt x="368" y="168"/>
                  </a:lnTo>
                  <a:lnTo>
                    <a:pt x="384" y="56"/>
                  </a:lnTo>
                  <a:lnTo>
                    <a:pt x="392" y="61"/>
                  </a:lnTo>
                  <a:lnTo>
                    <a:pt x="400" y="45"/>
                  </a:lnTo>
                  <a:lnTo>
                    <a:pt x="408" y="39"/>
                  </a:lnTo>
                  <a:lnTo>
                    <a:pt x="416" y="162"/>
                  </a:lnTo>
                  <a:lnTo>
                    <a:pt x="424" y="89"/>
                  </a:lnTo>
                  <a:lnTo>
                    <a:pt x="440" y="100"/>
                  </a:lnTo>
                  <a:lnTo>
                    <a:pt x="448" y="112"/>
                  </a:lnTo>
                  <a:lnTo>
                    <a:pt x="456" y="117"/>
                  </a:lnTo>
                  <a:lnTo>
                    <a:pt x="464" y="39"/>
                  </a:lnTo>
                  <a:lnTo>
                    <a:pt x="472" y="50"/>
                  </a:lnTo>
                  <a:lnTo>
                    <a:pt x="480" y="50"/>
                  </a:lnTo>
                  <a:lnTo>
                    <a:pt x="488" y="89"/>
                  </a:lnTo>
                  <a:lnTo>
                    <a:pt x="504" y="78"/>
                  </a:lnTo>
                  <a:lnTo>
                    <a:pt x="512" y="151"/>
                  </a:lnTo>
                  <a:lnTo>
                    <a:pt x="520" y="67"/>
                  </a:lnTo>
                  <a:lnTo>
                    <a:pt x="528" y="50"/>
                  </a:lnTo>
                  <a:lnTo>
                    <a:pt x="536" y="17"/>
                  </a:lnTo>
                  <a:lnTo>
                    <a:pt x="544" y="78"/>
                  </a:lnTo>
                  <a:lnTo>
                    <a:pt x="552" y="84"/>
                  </a:lnTo>
                  <a:lnTo>
                    <a:pt x="568" y="22"/>
                  </a:lnTo>
                  <a:lnTo>
                    <a:pt x="576" y="134"/>
                  </a:lnTo>
                  <a:lnTo>
                    <a:pt x="584" y="28"/>
                  </a:lnTo>
                  <a:lnTo>
                    <a:pt x="592" y="0"/>
                  </a:lnTo>
                </a:path>
              </a:pathLst>
            </a:custGeom>
            <a:noFill/>
            <a:ln w="25400">
              <a:solidFill>
                <a:srgbClr val="1E12F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6564" name="Rectangle 8"/>
          <p:cNvSpPr>
            <a:spLocks noChangeArrowheads="1"/>
          </p:cNvSpPr>
          <p:nvPr/>
        </p:nvSpPr>
        <p:spPr bwMode="auto">
          <a:xfrm>
            <a:off x="5257800" y="685800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160FFC"/>
                </a:solidFill>
              </a:rPr>
              <a:t>Reference</a:t>
            </a:r>
            <a:endParaRPr lang="en-US"/>
          </a:p>
        </p:txBody>
      </p:sp>
      <p:sp>
        <p:nvSpPr>
          <p:cNvPr id="66565" name="Rectangle 9"/>
          <p:cNvSpPr>
            <a:spLocks noChangeArrowheads="1"/>
          </p:cNvSpPr>
          <p:nvPr/>
        </p:nvSpPr>
        <p:spPr bwMode="auto">
          <a:xfrm>
            <a:off x="7505700" y="633413"/>
            <a:ext cx="882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</a:rPr>
              <a:t>Target</a:t>
            </a:r>
            <a:endParaRPr lang="en-US"/>
          </a:p>
        </p:txBody>
      </p:sp>
      <p:pic>
        <p:nvPicPr>
          <p:cNvPr id="66566" name="Picture 10" descr="strf_detect_plasticity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3244850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11" descr="strf_detect_plastic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3988"/>
            <a:ext cx="3244850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8" name="Line 12"/>
          <p:cNvSpPr>
            <a:spLocks noChangeShapeType="1"/>
          </p:cNvSpPr>
          <p:nvPr/>
        </p:nvSpPr>
        <p:spPr bwMode="auto">
          <a:xfrm>
            <a:off x="2286000" y="4953000"/>
            <a:ext cx="304800" cy="0"/>
          </a:xfrm>
          <a:prstGeom prst="line">
            <a:avLst/>
          </a:prstGeom>
          <a:noFill/>
          <a:ln w="38100">
            <a:solidFill>
              <a:srgbClr val="FB0B1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9" name="Line 13"/>
          <p:cNvSpPr>
            <a:spLocks noChangeShapeType="1"/>
          </p:cNvSpPr>
          <p:nvPr/>
        </p:nvSpPr>
        <p:spPr bwMode="auto">
          <a:xfrm>
            <a:off x="2286000" y="2438400"/>
            <a:ext cx="304800" cy="0"/>
          </a:xfrm>
          <a:prstGeom prst="line">
            <a:avLst/>
          </a:prstGeom>
          <a:noFill/>
          <a:ln w="38100">
            <a:solidFill>
              <a:srgbClr val="FB0B1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0" name="Text Box 14"/>
          <p:cNvSpPr txBox="1">
            <a:spLocks noChangeArrowheads="1"/>
          </p:cNvSpPr>
          <p:nvPr/>
        </p:nvSpPr>
        <p:spPr bwMode="auto">
          <a:xfrm>
            <a:off x="5105400" y="1874838"/>
            <a:ext cx="268605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="1"/>
              <a:t>Behavior is </a:t>
            </a:r>
          </a:p>
          <a:p>
            <a:r>
              <a:rPr lang="en-US" sz="3200" b="1"/>
              <a:t>essential for </a:t>
            </a:r>
          </a:p>
          <a:p>
            <a:r>
              <a:rPr lang="en-US" sz="3200" b="1"/>
              <a:t>plasticity</a:t>
            </a:r>
          </a:p>
        </p:txBody>
      </p:sp>
      <p:grpSp>
        <p:nvGrpSpPr>
          <p:cNvPr id="66571" name="Group 15"/>
          <p:cNvGrpSpPr>
            <a:grpSpLocks/>
          </p:cNvGrpSpPr>
          <p:nvPr/>
        </p:nvGrpSpPr>
        <p:grpSpPr bwMode="auto">
          <a:xfrm>
            <a:off x="5867400" y="3429000"/>
            <a:ext cx="2471738" cy="2832100"/>
            <a:chOff x="3171" y="2160"/>
            <a:chExt cx="1557" cy="1784"/>
          </a:xfrm>
        </p:grpSpPr>
        <p:pic>
          <p:nvPicPr>
            <p:cNvPr id="66573" name="Picture 1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160"/>
              <a:ext cx="1464" cy="1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74" name="Line 17"/>
            <p:cNvSpPr>
              <a:spLocks noChangeShapeType="1"/>
            </p:cNvSpPr>
            <p:nvPr/>
          </p:nvSpPr>
          <p:spPr bwMode="auto">
            <a:xfrm>
              <a:off x="3171" y="3039"/>
              <a:ext cx="192" cy="0"/>
            </a:xfrm>
            <a:prstGeom prst="line">
              <a:avLst/>
            </a:prstGeom>
            <a:noFill/>
            <a:ln w="38100">
              <a:solidFill>
                <a:srgbClr val="FF081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572" name="Rectangle 18"/>
          <p:cNvSpPr>
            <a:spLocks noChangeArrowheads="1"/>
          </p:cNvSpPr>
          <p:nvPr/>
        </p:nvSpPr>
        <p:spPr bwMode="auto">
          <a:xfrm>
            <a:off x="4572000" y="4495800"/>
            <a:ext cx="1174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Population</a:t>
            </a:r>
          </a:p>
          <a:p>
            <a:r>
              <a:rPr lang="en-US" sz="1800"/>
              <a:t>Average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7454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STRF changes in a series of </a:t>
            </a:r>
            <a:r>
              <a:rPr lang="en-US" i="1" u="sng"/>
              <a:t>click</a:t>
            </a:r>
            <a:r>
              <a:rPr lang="en-US" u="sng"/>
              <a:t> discrimination</a:t>
            </a:r>
            <a:r>
              <a:rPr lang="en-US"/>
              <a:t> tasks</a:t>
            </a:r>
          </a:p>
        </p:txBody>
      </p:sp>
      <p:pic>
        <p:nvPicPr>
          <p:cNvPr id="686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39888"/>
            <a:ext cx="7620000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0" name="clk_trial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0600"/>
            <a:ext cx="330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" t="69670" r="64601" b="22983"/>
          <a:stretch>
            <a:fillRect/>
          </a:stretch>
        </p:blipFill>
        <p:spPr bwMode="auto">
          <a:xfrm>
            <a:off x="2057400" y="990600"/>
            <a:ext cx="3810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37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9" fill="hold"/>
                                        <p:tgtEl>
                                          <p:spTgt spid="2037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78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780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STRF_luna014CLCK_soundtrack copy.wmv" descr="/Users/sas/Talks/UK-Oxford/Sound Files/STRF_luna014CLCK_soundtrack copy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73914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9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39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97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3970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2"/>
          <p:cNvSpPr txBox="1">
            <a:spLocks noChangeArrowheads="1"/>
          </p:cNvSpPr>
          <p:nvPr/>
        </p:nvSpPr>
        <p:spPr bwMode="auto">
          <a:xfrm>
            <a:off x="1219200" y="304800"/>
            <a:ext cx="719940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="1" dirty="0"/>
              <a:t>AI Plasticity </a:t>
            </a:r>
            <a:r>
              <a:rPr lang="en-US" sz="3200" b="1" dirty="0" smtClean="0"/>
              <a:t>depends on target meaning</a:t>
            </a:r>
            <a:endParaRPr lang="en-US" sz="3200" b="1" dirty="0"/>
          </a:p>
        </p:txBody>
      </p:sp>
      <p:grpSp>
        <p:nvGrpSpPr>
          <p:cNvPr id="72706" name="Group 3"/>
          <p:cNvGrpSpPr>
            <a:grpSpLocks/>
          </p:cNvGrpSpPr>
          <p:nvPr/>
        </p:nvGrpSpPr>
        <p:grpSpPr bwMode="auto">
          <a:xfrm>
            <a:off x="284163" y="1752600"/>
            <a:ext cx="8555037" cy="3744913"/>
            <a:chOff x="528" y="2360"/>
            <a:chExt cx="4368" cy="1912"/>
          </a:xfrm>
        </p:grpSpPr>
        <p:grpSp>
          <p:nvGrpSpPr>
            <p:cNvPr id="72710" name="Group 4"/>
            <p:cNvGrpSpPr>
              <a:grpSpLocks/>
            </p:cNvGrpSpPr>
            <p:nvPr/>
          </p:nvGrpSpPr>
          <p:grpSpPr bwMode="auto">
            <a:xfrm>
              <a:off x="528" y="2360"/>
              <a:ext cx="4368" cy="1912"/>
              <a:chOff x="288" y="2304"/>
              <a:chExt cx="4368" cy="1912"/>
            </a:xfrm>
          </p:grpSpPr>
          <p:pic>
            <p:nvPicPr>
              <p:cNvPr id="72713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14" t="4677" r="22858" b="6966"/>
              <a:stretch>
                <a:fillRect/>
              </a:stretch>
            </p:blipFill>
            <p:spPr bwMode="auto">
              <a:xfrm>
                <a:off x="288" y="2354"/>
                <a:ext cx="2400" cy="18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14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50" r="25000" b="4790"/>
              <a:stretch>
                <a:fillRect/>
              </a:stretch>
            </p:blipFill>
            <p:spPr bwMode="auto">
              <a:xfrm>
                <a:off x="2928" y="2308"/>
                <a:ext cx="1728" cy="19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2715" name="Line 7"/>
              <p:cNvSpPr>
                <a:spLocks noChangeShapeType="1"/>
              </p:cNvSpPr>
              <p:nvPr/>
            </p:nvSpPr>
            <p:spPr bwMode="auto">
              <a:xfrm>
                <a:off x="624" y="3176"/>
                <a:ext cx="243" cy="0"/>
              </a:xfrm>
              <a:prstGeom prst="line">
                <a:avLst/>
              </a:prstGeom>
              <a:noFill/>
              <a:ln w="38100">
                <a:solidFill>
                  <a:srgbClr val="FF081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16" name="Line 8"/>
              <p:cNvSpPr>
                <a:spLocks noChangeShapeType="1"/>
              </p:cNvSpPr>
              <p:nvPr/>
            </p:nvSpPr>
            <p:spPr bwMode="auto">
              <a:xfrm>
                <a:off x="2707" y="3191"/>
                <a:ext cx="248" cy="0"/>
              </a:xfrm>
              <a:prstGeom prst="line">
                <a:avLst/>
              </a:prstGeom>
              <a:noFill/>
              <a:ln w="38100">
                <a:solidFill>
                  <a:srgbClr val="FF081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17" name="Rectangle 9"/>
              <p:cNvSpPr>
                <a:spLocks noChangeArrowheads="1"/>
              </p:cNvSpPr>
              <p:nvPr/>
            </p:nvSpPr>
            <p:spPr bwMode="auto">
              <a:xfrm>
                <a:off x="923" y="2304"/>
                <a:ext cx="992" cy="1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700" b="1"/>
                  <a:t>     </a:t>
                </a:r>
                <a:r>
                  <a:rPr lang="en-US" sz="1700" b="1" u="sng"/>
                  <a:t>Aversive</a:t>
                </a:r>
                <a:r>
                  <a:rPr lang="en-US" sz="1700" b="1"/>
                  <a:t> Task</a:t>
                </a:r>
              </a:p>
            </p:txBody>
          </p:sp>
          <p:sp>
            <p:nvSpPr>
              <p:cNvPr id="72718" name="Rectangle 10"/>
              <p:cNvSpPr>
                <a:spLocks noChangeArrowheads="1"/>
              </p:cNvSpPr>
              <p:nvPr/>
            </p:nvSpPr>
            <p:spPr bwMode="auto">
              <a:xfrm>
                <a:off x="2980" y="2312"/>
                <a:ext cx="1249" cy="1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700" b="1"/>
                  <a:t>          </a:t>
                </a:r>
                <a:r>
                  <a:rPr lang="en-US" sz="1700" b="1" u="sng"/>
                  <a:t>Appetitive </a:t>
                </a:r>
                <a:r>
                  <a:rPr lang="en-US" sz="1700" b="1"/>
                  <a:t> Task</a:t>
                </a:r>
              </a:p>
            </p:txBody>
          </p:sp>
        </p:grpSp>
        <p:sp>
          <p:nvSpPr>
            <p:cNvPr id="72711" name="Text Box 11"/>
            <p:cNvSpPr txBox="1">
              <a:spLocks noChangeArrowheads="1"/>
            </p:cNvSpPr>
            <p:nvPr/>
          </p:nvSpPr>
          <p:spPr bwMode="auto">
            <a:xfrm>
              <a:off x="1382" y="2592"/>
              <a:ext cx="105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/>
                <a:t>Enhancement</a:t>
              </a:r>
            </a:p>
          </p:txBody>
        </p:sp>
        <p:sp>
          <p:nvSpPr>
            <p:cNvPr id="72712" name="Text Box 12"/>
            <p:cNvSpPr txBox="1">
              <a:spLocks noChangeArrowheads="1"/>
            </p:cNvSpPr>
            <p:nvPr/>
          </p:nvSpPr>
          <p:spPr bwMode="auto">
            <a:xfrm>
              <a:off x="3473" y="2592"/>
              <a:ext cx="96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/>
                <a:t>Suppression</a:t>
              </a:r>
            </a:p>
          </p:txBody>
        </p:sp>
      </p:grpSp>
      <p:sp>
        <p:nvSpPr>
          <p:cNvPr id="72707" name="Text Box 13"/>
          <p:cNvSpPr txBox="1">
            <a:spLocks noChangeArrowheads="1"/>
          </p:cNvSpPr>
          <p:nvPr/>
        </p:nvSpPr>
        <p:spPr bwMode="auto">
          <a:xfrm>
            <a:off x="914400" y="838200"/>
            <a:ext cx="7315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FF0818"/>
                </a:solidFill>
              </a:rPr>
              <a:t>Similar stimuli</a:t>
            </a:r>
            <a:r>
              <a:rPr lang="en-US" sz="2000"/>
              <a:t>, but </a:t>
            </a:r>
            <a:r>
              <a:rPr lang="en-US" sz="2000">
                <a:solidFill>
                  <a:srgbClr val="FF0818"/>
                </a:solidFill>
              </a:rPr>
              <a:t>opposite actions</a:t>
            </a:r>
            <a:r>
              <a:rPr lang="en-US" sz="2000"/>
              <a:t>, induce </a:t>
            </a:r>
            <a:r>
              <a:rPr lang="en-US" sz="2000">
                <a:solidFill>
                  <a:srgbClr val="FF0818"/>
                </a:solidFill>
              </a:rPr>
              <a:t>opposite plasticity!</a:t>
            </a:r>
          </a:p>
        </p:txBody>
      </p:sp>
      <p:sp>
        <p:nvSpPr>
          <p:cNvPr id="72708" name="Rectangle 14"/>
          <p:cNvSpPr>
            <a:spLocks noChangeArrowheads="1"/>
          </p:cNvSpPr>
          <p:nvPr/>
        </p:nvSpPr>
        <p:spPr bwMode="auto">
          <a:xfrm>
            <a:off x="381000" y="5486400"/>
            <a:ext cx="242939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/>
              <a:t>Stephen David</a:t>
            </a:r>
          </a:p>
          <a:p>
            <a:endParaRPr lang="en-US" dirty="0"/>
          </a:p>
        </p:txBody>
      </p:sp>
      <p:sp>
        <p:nvSpPr>
          <p:cNvPr id="72709" name="Rectangle 15"/>
          <p:cNvSpPr>
            <a:spLocks noChangeArrowheads="1"/>
          </p:cNvSpPr>
          <p:nvPr/>
        </p:nvSpPr>
        <p:spPr bwMode="auto">
          <a:xfrm>
            <a:off x="3657600" y="5638800"/>
            <a:ext cx="52054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/>
              <a:t> </a:t>
            </a:r>
            <a:r>
              <a:rPr lang="en-US" sz="2000" b="1"/>
              <a:t>Suppression of instinctive behavior</a:t>
            </a:r>
            <a:endParaRPr lang="en-US" sz="2000"/>
          </a:p>
          <a:p>
            <a:pPr>
              <a:buFontTx/>
              <a:buChar char="•"/>
            </a:pPr>
            <a:r>
              <a:rPr lang="en-US" sz="2000"/>
              <a:t> </a:t>
            </a:r>
            <a:r>
              <a:rPr lang="en-US" sz="2000" b="1"/>
              <a:t>Optimizing reward or aversive feedback</a:t>
            </a:r>
            <a:r>
              <a:rPr lang="en-US" sz="2000"/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Freeform 4"/>
          <p:cNvSpPr>
            <a:spLocks/>
          </p:cNvSpPr>
          <p:nvPr/>
        </p:nvSpPr>
        <p:spPr bwMode="auto">
          <a:xfrm rot="16200000" flipH="1">
            <a:off x="230981" y="3225007"/>
            <a:ext cx="2809875" cy="1906588"/>
          </a:xfrm>
          <a:custGeom>
            <a:avLst/>
            <a:gdLst>
              <a:gd name="T0" fmla="*/ 0 w 2064"/>
              <a:gd name="T1" fmla="*/ 2147483647 h 1448"/>
              <a:gd name="T2" fmla="*/ 2147483647 w 2064"/>
              <a:gd name="T3" fmla="*/ 2147483647 h 1448"/>
              <a:gd name="T4" fmla="*/ 2147483647 w 2064"/>
              <a:gd name="T5" fmla="*/ 2147483647 h 1448"/>
              <a:gd name="T6" fmla="*/ 2147483647 w 2064"/>
              <a:gd name="T7" fmla="*/ 2147483647 h 1448"/>
              <a:gd name="T8" fmla="*/ 2147483647 w 2064"/>
              <a:gd name="T9" fmla="*/ 2147483647 h 1448"/>
              <a:gd name="T10" fmla="*/ 2147483647 w 2064"/>
              <a:gd name="T11" fmla="*/ 2147483647 h 1448"/>
              <a:gd name="T12" fmla="*/ 2147483647 w 2064"/>
              <a:gd name="T13" fmla="*/ 2147483647 h 1448"/>
              <a:gd name="T14" fmla="*/ 2147483647 w 2064"/>
              <a:gd name="T15" fmla="*/ 2147483647 h 1448"/>
              <a:gd name="T16" fmla="*/ 2147483647 w 2064"/>
              <a:gd name="T17" fmla="*/ 2147483647 h 1448"/>
              <a:gd name="T18" fmla="*/ 2147483647 w 2064"/>
              <a:gd name="T19" fmla="*/ 2147483647 h 1448"/>
              <a:gd name="T20" fmla="*/ 2147483647 w 2064"/>
              <a:gd name="T21" fmla="*/ 2147483647 h 1448"/>
              <a:gd name="T22" fmla="*/ 2147483647 w 2064"/>
              <a:gd name="T23" fmla="*/ 2147483647 h 1448"/>
              <a:gd name="T24" fmla="*/ 2147483647 w 2064"/>
              <a:gd name="T25" fmla="*/ 2147483647 h 14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64"/>
              <a:gd name="T40" fmla="*/ 0 h 1448"/>
              <a:gd name="T41" fmla="*/ 2064 w 2064"/>
              <a:gd name="T42" fmla="*/ 1448 h 14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64" h="1448">
                <a:moveTo>
                  <a:pt x="0" y="728"/>
                </a:moveTo>
                <a:cubicBezTo>
                  <a:pt x="132" y="731"/>
                  <a:pt x="264" y="735"/>
                  <a:pt x="384" y="728"/>
                </a:cubicBezTo>
                <a:cubicBezTo>
                  <a:pt x="503" y="720"/>
                  <a:pt x="608" y="696"/>
                  <a:pt x="720" y="680"/>
                </a:cubicBezTo>
                <a:cubicBezTo>
                  <a:pt x="832" y="664"/>
                  <a:pt x="976" y="632"/>
                  <a:pt x="1056" y="632"/>
                </a:cubicBezTo>
                <a:cubicBezTo>
                  <a:pt x="1136" y="632"/>
                  <a:pt x="1160" y="664"/>
                  <a:pt x="1200" y="680"/>
                </a:cubicBezTo>
                <a:cubicBezTo>
                  <a:pt x="1240" y="696"/>
                  <a:pt x="1240" y="672"/>
                  <a:pt x="1296" y="728"/>
                </a:cubicBezTo>
                <a:cubicBezTo>
                  <a:pt x="1352" y="784"/>
                  <a:pt x="1480" y="984"/>
                  <a:pt x="1536" y="1016"/>
                </a:cubicBezTo>
                <a:cubicBezTo>
                  <a:pt x="1591" y="1047"/>
                  <a:pt x="1600" y="1056"/>
                  <a:pt x="1632" y="920"/>
                </a:cubicBezTo>
                <a:cubicBezTo>
                  <a:pt x="1664" y="784"/>
                  <a:pt x="1704" y="320"/>
                  <a:pt x="1728" y="200"/>
                </a:cubicBezTo>
                <a:cubicBezTo>
                  <a:pt x="1752" y="80"/>
                  <a:pt x="1744" y="0"/>
                  <a:pt x="1776" y="200"/>
                </a:cubicBezTo>
                <a:cubicBezTo>
                  <a:pt x="1807" y="399"/>
                  <a:pt x="1880" y="1352"/>
                  <a:pt x="1920" y="1400"/>
                </a:cubicBezTo>
                <a:cubicBezTo>
                  <a:pt x="1960" y="1448"/>
                  <a:pt x="1992" y="599"/>
                  <a:pt x="2016" y="488"/>
                </a:cubicBezTo>
                <a:cubicBezTo>
                  <a:pt x="2039" y="376"/>
                  <a:pt x="2051" y="552"/>
                  <a:pt x="2064" y="728"/>
                </a:cubicBezTo>
              </a:path>
            </a:pathLst>
          </a:custGeom>
          <a:noFill/>
          <a:ln w="1905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6" name="Freeform 5"/>
          <p:cNvSpPr>
            <a:spLocks/>
          </p:cNvSpPr>
          <p:nvPr/>
        </p:nvSpPr>
        <p:spPr bwMode="auto">
          <a:xfrm rot="16200000" flipH="1">
            <a:off x="80169" y="3302794"/>
            <a:ext cx="2809875" cy="1751013"/>
          </a:xfrm>
          <a:custGeom>
            <a:avLst/>
            <a:gdLst>
              <a:gd name="T0" fmla="*/ 0 w 2064"/>
              <a:gd name="T1" fmla="*/ 2147483647 h 1287"/>
              <a:gd name="T2" fmla="*/ 2147483647 w 2064"/>
              <a:gd name="T3" fmla="*/ 2147483647 h 1287"/>
              <a:gd name="T4" fmla="*/ 2147483647 w 2064"/>
              <a:gd name="T5" fmla="*/ 2147483647 h 1287"/>
              <a:gd name="T6" fmla="*/ 2147483647 w 2064"/>
              <a:gd name="T7" fmla="*/ 2147483647 h 1287"/>
              <a:gd name="T8" fmla="*/ 2147483647 w 2064"/>
              <a:gd name="T9" fmla="*/ 2147483647 h 1287"/>
              <a:gd name="T10" fmla="*/ 2147483647 w 2064"/>
              <a:gd name="T11" fmla="*/ 2147483647 h 1287"/>
              <a:gd name="T12" fmla="*/ 2147483647 w 2064"/>
              <a:gd name="T13" fmla="*/ 2147483647 h 1287"/>
              <a:gd name="T14" fmla="*/ 2147483647 w 2064"/>
              <a:gd name="T15" fmla="*/ 2147483647 h 1287"/>
              <a:gd name="T16" fmla="*/ 2147483647 w 2064"/>
              <a:gd name="T17" fmla="*/ 2147483647 h 1287"/>
              <a:gd name="T18" fmla="*/ 2147483647 w 2064"/>
              <a:gd name="T19" fmla="*/ 2147483647 h 1287"/>
              <a:gd name="T20" fmla="*/ 2147483647 w 2064"/>
              <a:gd name="T21" fmla="*/ 2147483647 h 1287"/>
              <a:gd name="T22" fmla="*/ 2147483647 w 2064"/>
              <a:gd name="T23" fmla="*/ 2147483647 h 128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64"/>
              <a:gd name="T37" fmla="*/ 0 h 1287"/>
              <a:gd name="T38" fmla="*/ 2064 w 2064"/>
              <a:gd name="T39" fmla="*/ 1287 h 128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64" h="1287">
                <a:moveTo>
                  <a:pt x="0" y="784"/>
                </a:moveTo>
                <a:cubicBezTo>
                  <a:pt x="312" y="763"/>
                  <a:pt x="624" y="743"/>
                  <a:pt x="768" y="736"/>
                </a:cubicBezTo>
                <a:cubicBezTo>
                  <a:pt x="911" y="728"/>
                  <a:pt x="800" y="751"/>
                  <a:pt x="864" y="736"/>
                </a:cubicBezTo>
                <a:cubicBezTo>
                  <a:pt x="927" y="720"/>
                  <a:pt x="1072" y="671"/>
                  <a:pt x="1152" y="640"/>
                </a:cubicBezTo>
                <a:cubicBezTo>
                  <a:pt x="1231" y="608"/>
                  <a:pt x="1296" y="544"/>
                  <a:pt x="1344" y="544"/>
                </a:cubicBezTo>
                <a:cubicBezTo>
                  <a:pt x="1392" y="544"/>
                  <a:pt x="1384" y="536"/>
                  <a:pt x="1440" y="640"/>
                </a:cubicBezTo>
                <a:cubicBezTo>
                  <a:pt x="1495" y="743"/>
                  <a:pt x="1616" y="1183"/>
                  <a:pt x="1680" y="1168"/>
                </a:cubicBezTo>
                <a:cubicBezTo>
                  <a:pt x="1743" y="1152"/>
                  <a:pt x="1792" y="719"/>
                  <a:pt x="1824" y="544"/>
                </a:cubicBezTo>
                <a:cubicBezTo>
                  <a:pt x="1855" y="368"/>
                  <a:pt x="1848" y="0"/>
                  <a:pt x="1872" y="112"/>
                </a:cubicBezTo>
                <a:cubicBezTo>
                  <a:pt x="1895" y="223"/>
                  <a:pt x="1944" y="1144"/>
                  <a:pt x="1968" y="1216"/>
                </a:cubicBezTo>
                <a:cubicBezTo>
                  <a:pt x="1991" y="1287"/>
                  <a:pt x="2000" y="623"/>
                  <a:pt x="2016" y="544"/>
                </a:cubicBezTo>
                <a:cubicBezTo>
                  <a:pt x="2031" y="464"/>
                  <a:pt x="2047" y="600"/>
                  <a:pt x="2064" y="736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7" name="Line 6"/>
          <p:cNvSpPr>
            <a:spLocks noChangeShapeType="1"/>
          </p:cNvSpPr>
          <p:nvPr/>
        </p:nvSpPr>
        <p:spPr bwMode="auto">
          <a:xfrm rot="-5400000" flipH="1" flipV="1">
            <a:off x="571500" y="4305300"/>
            <a:ext cx="8382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8" name="Line 7"/>
          <p:cNvSpPr>
            <a:spLocks noChangeShapeType="1"/>
          </p:cNvSpPr>
          <p:nvPr/>
        </p:nvSpPr>
        <p:spPr bwMode="auto">
          <a:xfrm rot="16200000" flipH="1">
            <a:off x="1673226" y="1914525"/>
            <a:ext cx="0" cy="1698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Line 8"/>
          <p:cNvSpPr>
            <a:spLocks noChangeShapeType="1"/>
          </p:cNvSpPr>
          <p:nvPr/>
        </p:nvSpPr>
        <p:spPr bwMode="auto">
          <a:xfrm rot="16200000" flipH="1">
            <a:off x="137319" y="4309269"/>
            <a:ext cx="30718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0" name="Rectangle 9"/>
          <p:cNvSpPr>
            <a:spLocks noChangeArrowheads="1"/>
          </p:cNvSpPr>
          <p:nvPr/>
        </p:nvSpPr>
        <p:spPr bwMode="auto">
          <a:xfrm rot="16200000" flipH="1">
            <a:off x="1370807" y="3677444"/>
            <a:ext cx="9826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1F1A17"/>
                </a:solidFill>
              </a:rPr>
              <a:t>Cochlear axis</a:t>
            </a:r>
            <a:endParaRPr lang="en-US" sz="2400"/>
          </a:p>
        </p:txBody>
      </p:sp>
      <p:sp>
        <p:nvSpPr>
          <p:cNvPr id="11271" name="Rectangle 23"/>
          <p:cNvSpPr>
            <a:spLocks noChangeArrowheads="1"/>
          </p:cNvSpPr>
          <p:nvPr/>
        </p:nvSpPr>
        <p:spPr bwMode="auto">
          <a:xfrm flipH="1">
            <a:off x="1038225" y="2286000"/>
            <a:ext cx="13112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1F1A17"/>
                </a:solidFill>
              </a:rPr>
              <a:t>Basilar membrane</a:t>
            </a:r>
          </a:p>
          <a:p>
            <a:r>
              <a:rPr lang="en-US">
                <a:solidFill>
                  <a:srgbClr val="1F1A17"/>
                </a:solidFill>
              </a:rPr>
              <a:t> displacements</a:t>
            </a:r>
            <a:endParaRPr lang="en-US" sz="1800"/>
          </a:p>
        </p:txBody>
      </p:sp>
      <p:sp>
        <p:nvSpPr>
          <p:cNvPr id="11272" name="Rectangle 23"/>
          <p:cNvSpPr>
            <a:spLocks noChangeArrowheads="1"/>
          </p:cNvSpPr>
          <p:nvPr/>
        </p:nvSpPr>
        <p:spPr bwMode="auto">
          <a:xfrm rot="16200000" flipH="1">
            <a:off x="2024062" y="4281488"/>
            <a:ext cx="12223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1F1A17"/>
                </a:solidFill>
              </a:rPr>
              <a:t>Frequency   (Hz)</a:t>
            </a:r>
            <a:endParaRPr lang="en-US" sz="1800"/>
          </a:p>
        </p:txBody>
      </p:sp>
      <p:pic>
        <p:nvPicPr>
          <p:cNvPr id="112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/>
          <a:stretch>
            <a:fillRect/>
          </a:stretch>
        </p:blipFill>
        <p:spPr bwMode="auto">
          <a:xfrm>
            <a:off x="2819400" y="2252663"/>
            <a:ext cx="4767263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0"/>
            <a:ext cx="508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4" descr="cochlea-late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19812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4" descr="cochse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04800"/>
            <a:ext cx="12350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7" name="TextBox 30"/>
          <p:cNvSpPr txBox="1">
            <a:spLocks noChangeArrowheads="1"/>
          </p:cNvSpPr>
          <p:nvPr/>
        </p:nvSpPr>
        <p:spPr bwMode="auto">
          <a:xfrm>
            <a:off x="5486400" y="609600"/>
            <a:ext cx="3429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 b="1"/>
              <a:t>Cochlear Analysis and </a:t>
            </a:r>
          </a:p>
          <a:p>
            <a:r>
              <a:rPr lang="en-US" sz="2400" b="1"/>
              <a:t>Representation of Sound </a:t>
            </a:r>
          </a:p>
        </p:txBody>
      </p:sp>
      <p:sp>
        <p:nvSpPr>
          <p:cNvPr id="11278" name="TextBox 31"/>
          <p:cNvSpPr txBox="1">
            <a:spLocks noChangeArrowheads="1"/>
          </p:cNvSpPr>
          <p:nvPr/>
        </p:nvSpPr>
        <p:spPr bwMode="auto">
          <a:xfrm>
            <a:off x="6986588" y="3341688"/>
            <a:ext cx="1843087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b="1"/>
              <a:t>Information in</a:t>
            </a:r>
          </a:p>
          <a:p>
            <a:r>
              <a:rPr lang="en-US" sz="1200" b="1" i="1"/>
              <a:t>Average</a:t>
            </a:r>
            <a:r>
              <a:rPr lang="en-US" sz="1200" b="1"/>
              <a:t> response rate -</a:t>
            </a:r>
          </a:p>
          <a:p>
            <a:r>
              <a:rPr lang="en-US" sz="1200" b="1"/>
              <a:t>Envelope (E)</a:t>
            </a:r>
          </a:p>
          <a:p>
            <a:r>
              <a:rPr lang="en-US" sz="1200" b="1"/>
              <a:t>&amp;</a:t>
            </a:r>
          </a:p>
          <a:p>
            <a:r>
              <a:rPr lang="en-US" sz="1200" b="1" i="1"/>
              <a:t>Temporal-Fine-Structure</a:t>
            </a:r>
          </a:p>
          <a:p>
            <a:r>
              <a:rPr lang="en-US" sz="1200" b="1"/>
              <a:t>(TFS)</a:t>
            </a:r>
          </a:p>
        </p:txBody>
      </p:sp>
    </p:spTree>
    <p:extLst>
      <p:ext uri="{BB962C8B-B14F-4D97-AF65-F5344CB8AC3E}">
        <p14:creationId xmlns:p14="http://schemas.microsoft.com/office/powerpoint/2010/main" val="722108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Beyond A1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igure_1_Anatom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762000"/>
            <a:ext cx="7162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876800" y="457200"/>
            <a:ext cx="32305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/>
              <a:t>The Ferret Auditory  and</a:t>
            </a:r>
          </a:p>
          <a:p>
            <a:pPr algn="ctr"/>
            <a:r>
              <a:rPr lang="en-US" sz="2400" dirty="0"/>
              <a:t>Frontal Cortex</a:t>
            </a:r>
          </a:p>
        </p:txBody>
      </p:sp>
      <p:sp>
        <p:nvSpPr>
          <p:cNvPr id="11" name="Left-Right Arrow 10"/>
          <p:cNvSpPr/>
          <p:nvPr/>
        </p:nvSpPr>
        <p:spPr bwMode="auto">
          <a:xfrm rot="989161">
            <a:off x="1783014" y="1523868"/>
            <a:ext cx="1676400" cy="457200"/>
          </a:xfrm>
          <a:prstGeom prst="leftRightArrow">
            <a:avLst>
              <a:gd name="adj1" fmla="val 38294"/>
              <a:gd name="adj2" fmla="val 51543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065440" y="1600200"/>
            <a:ext cx="2844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/>
              <a:t>A1   </a:t>
            </a:r>
            <a:r>
              <a:rPr lang="en-US" sz="2400" dirty="0" smtClean="0">
                <a:sym typeface="Wingdings"/>
              </a:rPr>
              <a:t>    PEG        PFC</a:t>
            </a:r>
            <a:endParaRPr lang="en-US" sz="240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5638800" y="1828800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6781800" y="1828800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70092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s_SS_highresolut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2" t="16913" r="4444" b="20123"/>
          <a:stretch/>
        </p:blipFill>
        <p:spPr>
          <a:xfrm>
            <a:off x="1278467" y="1159932"/>
            <a:ext cx="7459134" cy="4318001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>
            <a:off x="1066800" y="1625598"/>
            <a:ext cx="228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Rounded Rectangle 4"/>
          <p:cNvSpPr/>
          <p:nvPr/>
        </p:nvSpPr>
        <p:spPr bwMode="auto">
          <a:xfrm>
            <a:off x="2717799" y="1066799"/>
            <a:ext cx="4114800" cy="1041399"/>
          </a:xfrm>
          <a:prstGeom prst="roundRect">
            <a:avLst/>
          </a:prstGeom>
          <a:solidFill>
            <a:srgbClr val="FF0000">
              <a:alpha val="1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806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 bwMode="auto">
          <a:xfrm>
            <a:off x="304800" y="304800"/>
            <a:ext cx="5791200" cy="6096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b="1" dirty="0" smtClean="0"/>
              <a:t>The PEG</a:t>
            </a:r>
            <a:r>
              <a:rPr lang="en-US" sz="3200" b="1" dirty="0"/>
              <a:t> </a:t>
            </a:r>
            <a:r>
              <a:rPr lang="en-US" sz="3200" dirty="0" smtClean="0"/>
              <a:t>–</a:t>
            </a:r>
            <a:r>
              <a:rPr lang="en-US" sz="3200" b="1" dirty="0" smtClean="0"/>
              <a:t> </a:t>
            </a:r>
            <a:r>
              <a:rPr lang="en-US" sz="3200" dirty="0" smtClean="0"/>
              <a:t>A halfway station ?</a:t>
            </a:r>
            <a:endParaRPr lang="en-US" sz="4800" dirty="0" smtClean="0"/>
          </a:p>
        </p:txBody>
      </p:sp>
      <p:pic>
        <p:nvPicPr>
          <p:cNvPr id="90115" name="Picture 3"/>
          <p:cNvPicPr>
            <a:picLocks noChangeAspect="1"/>
          </p:cNvPicPr>
          <p:nvPr/>
        </p:nvPicPr>
        <p:blipFill>
          <a:blip r:embed="rId2"/>
          <a:srcRect t="5753"/>
          <a:stretch>
            <a:fillRect/>
          </a:stretch>
        </p:blipFill>
        <p:spPr bwMode="auto">
          <a:xfrm>
            <a:off x="258763" y="1524000"/>
            <a:ext cx="652303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0116" name="Straight Connector 5"/>
          <p:cNvCxnSpPr>
            <a:cxnSpLocks noChangeShapeType="1"/>
          </p:cNvCxnSpPr>
          <p:nvPr/>
        </p:nvCxnSpPr>
        <p:spPr bwMode="auto">
          <a:xfrm flipV="1">
            <a:off x="2667000" y="2438400"/>
            <a:ext cx="1371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0117" name="Straight Connector 6"/>
          <p:cNvCxnSpPr>
            <a:cxnSpLocks noChangeShapeType="1"/>
          </p:cNvCxnSpPr>
          <p:nvPr/>
        </p:nvCxnSpPr>
        <p:spPr bwMode="auto">
          <a:xfrm>
            <a:off x="2667000" y="3276600"/>
            <a:ext cx="1371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90118" name="Picture 12"/>
          <p:cNvPicPr>
            <a:picLocks noChangeAspect="1"/>
          </p:cNvPicPr>
          <p:nvPr/>
        </p:nvPicPr>
        <p:blipFill rotWithShape="1">
          <a:blip r:embed="rId3"/>
          <a:srcRect l="11206" t="16352" r="12766" b="8491"/>
          <a:stretch/>
        </p:blipFill>
        <p:spPr bwMode="auto">
          <a:xfrm>
            <a:off x="6341532" y="2590800"/>
            <a:ext cx="2573868" cy="2295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9" name="TextBox 14"/>
          <p:cNvSpPr txBox="1">
            <a:spLocks noChangeArrowheads="1"/>
          </p:cNvSpPr>
          <p:nvPr/>
        </p:nvSpPr>
        <p:spPr bwMode="auto">
          <a:xfrm>
            <a:off x="6477000" y="2328446"/>
            <a:ext cx="2743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/>
              <a:t>Complex or noisy STRF’s</a:t>
            </a:r>
            <a:endParaRPr lang="en-US" sz="1600" b="1" dirty="0"/>
          </a:p>
        </p:txBody>
      </p:sp>
      <p:pic>
        <p:nvPicPr>
          <p:cNvPr id="90120" name="Picture 15"/>
          <p:cNvPicPr>
            <a:picLocks noChangeAspect="1"/>
          </p:cNvPicPr>
          <p:nvPr/>
        </p:nvPicPr>
        <p:blipFill>
          <a:blip r:embed="rId4"/>
          <a:srcRect b="4922"/>
          <a:stretch>
            <a:fillRect/>
          </a:stretch>
        </p:blipFill>
        <p:spPr bwMode="auto">
          <a:xfrm>
            <a:off x="446088" y="3581400"/>
            <a:ext cx="5954712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1" name="TextBox 16"/>
          <p:cNvSpPr txBox="1">
            <a:spLocks noChangeArrowheads="1"/>
          </p:cNvSpPr>
          <p:nvPr/>
        </p:nvSpPr>
        <p:spPr bwMode="auto">
          <a:xfrm>
            <a:off x="5867400" y="5105400"/>
            <a:ext cx="310263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/>
              <a:t>“Pseudo- Categorical</a:t>
            </a:r>
            <a:r>
              <a:rPr lang="en-US" sz="1600" b="1" dirty="0"/>
              <a:t>” </a:t>
            </a:r>
            <a:r>
              <a:rPr lang="en-US" sz="1600" b="1" dirty="0" smtClean="0"/>
              <a:t>Responses</a:t>
            </a:r>
          </a:p>
          <a:p>
            <a:r>
              <a:rPr lang="en-US" sz="1600" b="1" dirty="0" smtClean="0"/>
              <a:t> </a:t>
            </a:r>
            <a:r>
              <a:rPr lang="en-US" sz="1600" b="1" dirty="0"/>
              <a:t>to </a:t>
            </a:r>
            <a:r>
              <a:rPr lang="en-US" sz="1600" b="1" dirty="0" smtClean="0"/>
              <a:t>Target &amp;  Reference </a:t>
            </a:r>
            <a:r>
              <a:rPr lang="en-US" sz="1600" b="1" dirty="0"/>
              <a:t>signals</a:t>
            </a:r>
            <a:r>
              <a:rPr lang="en-US" sz="1600" b="1" dirty="0" smtClean="0"/>
              <a:t> </a:t>
            </a:r>
          </a:p>
          <a:p>
            <a:endParaRPr lang="en-US" sz="1600" b="1" dirty="0" smtClean="0"/>
          </a:p>
          <a:p>
            <a:r>
              <a:rPr lang="en-US" sz="1600" b="1" dirty="0"/>
              <a:t>      PFC  &gt;  PEG  &gt;  </a:t>
            </a:r>
            <a:r>
              <a:rPr lang="en-US" sz="1600" b="1" dirty="0" smtClean="0"/>
              <a:t>A1</a:t>
            </a:r>
            <a:endParaRPr lang="en-US" sz="1600" b="1" dirty="0"/>
          </a:p>
        </p:txBody>
      </p:sp>
      <p:pic>
        <p:nvPicPr>
          <p:cNvPr id="10" name="Picture 9" descr="Figure_8_vt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1" t="29657" r="65081" b="37908"/>
          <a:stretch/>
        </p:blipFill>
        <p:spPr bwMode="auto">
          <a:xfrm>
            <a:off x="6781800" y="685800"/>
            <a:ext cx="1905000" cy="152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05600" y="381000"/>
            <a:ext cx="2146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Normal Tuning curves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497420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G_submitted_nn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0" r="49086"/>
          <a:stretch/>
        </p:blipFill>
        <p:spPr>
          <a:xfrm>
            <a:off x="609600" y="457200"/>
            <a:ext cx="5411590" cy="538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37867" y="846667"/>
            <a:ext cx="1243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differences</a:t>
            </a:r>
            <a:endParaRPr lang="en-US" dirty="0"/>
          </a:p>
        </p:txBody>
      </p:sp>
      <p:pic>
        <p:nvPicPr>
          <p:cNvPr id="5" name="Picture 4" descr="PEG_submitted_nn (dragged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" r="12255" b="73848"/>
          <a:stretch/>
        </p:blipFill>
        <p:spPr>
          <a:xfrm>
            <a:off x="5181600" y="685800"/>
            <a:ext cx="3767667" cy="1055140"/>
          </a:xfrm>
          <a:prstGeom prst="rect">
            <a:avLst/>
          </a:prstGeom>
        </p:spPr>
      </p:pic>
      <p:pic>
        <p:nvPicPr>
          <p:cNvPr id="6" name="Picture 5" descr="PEG_submitted_nn (dragged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" t="51084" r="12648" b="27100"/>
          <a:stretch/>
        </p:blipFill>
        <p:spPr>
          <a:xfrm>
            <a:off x="5181600" y="2083697"/>
            <a:ext cx="3795120" cy="8881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81800" y="381000"/>
            <a:ext cx="61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PPF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858000" y="1752600"/>
            <a:ext cx="61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PSF</a:t>
            </a:r>
            <a:endParaRPr lang="en-US" sz="2000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3581400" y="1828800"/>
            <a:ext cx="3124200" cy="1752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1447800" y="4114800"/>
            <a:ext cx="883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PSSC</a:t>
            </a:r>
            <a:endParaRPr lang="en-US" sz="2000" b="1" dirty="0">
              <a:latin typeface="Arial"/>
              <a:cs typeface="Arial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 flipV="1">
            <a:off x="1889350" y="4114800"/>
            <a:ext cx="4968650" cy="8096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4724400"/>
            <a:ext cx="3962400" cy="13864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29400" y="4343400"/>
            <a:ext cx="811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PSSC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86000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66" name="Group 4"/>
          <p:cNvGrpSpPr>
            <a:grpSpLocks/>
          </p:cNvGrpSpPr>
          <p:nvPr/>
        </p:nvGrpSpPr>
        <p:grpSpPr bwMode="auto">
          <a:xfrm>
            <a:off x="228600" y="683268"/>
            <a:ext cx="5334000" cy="2796531"/>
            <a:chOff x="336" y="2060"/>
            <a:chExt cx="3212" cy="1684"/>
          </a:xfrm>
        </p:grpSpPr>
        <p:pic>
          <p:nvPicPr>
            <p:cNvPr id="88080" name="Picture 5"/>
            <p:cNvPicPr>
              <a:picLocks noChangeAspect="1" noChangeArrowheads="1"/>
            </p:cNvPicPr>
            <p:nvPr/>
          </p:nvPicPr>
          <p:blipFill>
            <a:blip r:embed="rId3"/>
            <a:srcRect l="10527" t="9238" r="7895" b="56184"/>
            <a:stretch>
              <a:fillRect/>
            </a:stretch>
          </p:blipFill>
          <p:spPr bwMode="auto">
            <a:xfrm>
              <a:off x="336" y="2060"/>
              <a:ext cx="3072" cy="1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081" name="Rectangle 6"/>
            <p:cNvSpPr>
              <a:spLocks noChangeArrowheads="1"/>
            </p:cNvSpPr>
            <p:nvPr/>
          </p:nvSpPr>
          <p:spPr bwMode="auto">
            <a:xfrm>
              <a:off x="2278" y="2668"/>
              <a:ext cx="190" cy="1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082" name="Text Box 7"/>
            <p:cNvSpPr txBox="1">
              <a:spLocks noChangeArrowheads="1"/>
            </p:cNvSpPr>
            <p:nvPr/>
          </p:nvSpPr>
          <p:spPr bwMode="auto">
            <a:xfrm>
              <a:off x="2664" y="2112"/>
              <a:ext cx="884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200" b="1"/>
                <a:t>Prefrontal cortex</a:t>
              </a:r>
            </a:p>
            <a:p>
              <a:pPr algn="ctr" eaLnBrk="1" hangingPunct="1"/>
              <a:r>
                <a:rPr lang="en-US" sz="1200" b="1"/>
                <a:t>(PFC)</a:t>
              </a:r>
            </a:p>
          </p:txBody>
        </p:sp>
      </p:grpSp>
      <p:sp>
        <p:nvSpPr>
          <p:cNvPr id="88068" name="Rectangle 3"/>
          <p:cNvSpPr>
            <a:spLocks noChangeArrowheads="1"/>
          </p:cNvSpPr>
          <p:nvPr/>
        </p:nvSpPr>
        <p:spPr bwMode="auto">
          <a:xfrm>
            <a:off x="914400" y="228600"/>
            <a:ext cx="7239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/>
              <a:t>PFC  -  Categorical Responses</a:t>
            </a:r>
            <a:endParaRPr lang="en-US" sz="2800" b="1" dirty="0"/>
          </a:p>
        </p:txBody>
      </p:sp>
      <p:sp>
        <p:nvSpPr>
          <p:cNvPr id="88070" name="Text Box 14"/>
          <p:cNvSpPr txBox="1">
            <a:spLocks noChangeArrowheads="1"/>
          </p:cNvSpPr>
          <p:nvPr/>
        </p:nvSpPr>
        <p:spPr bwMode="auto">
          <a:xfrm>
            <a:off x="6934200" y="3733800"/>
            <a:ext cx="7921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Time (s)</a:t>
            </a:r>
          </a:p>
        </p:txBody>
      </p:sp>
      <p:sp>
        <p:nvSpPr>
          <p:cNvPr id="88072" name="Rectangle 16"/>
          <p:cNvSpPr>
            <a:spLocks noChangeArrowheads="1"/>
          </p:cNvSpPr>
          <p:nvPr/>
        </p:nvSpPr>
        <p:spPr bwMode="auto">
          <a:xfrm>
            <a:off x="354013" y="3200400"/>
            <a:ext cx="4980851" cy="12003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b="1" dirty="0"/>
              <a:t> Direct anatomical projections</a:t>
            </a:r>
          </a:p>
          <a:p>
            <a:pPr>
              <a:buFontTx/>
              <a:buChar char="•"/>
            </a:pPr>
            <a:r>
              <a:rPr lang="en-US" b="1" dirty="0"/>
              <a:t> Behavior is essential</a:t>
            </a:r>
          </a:p>
          <a:p>
            <a:pPr>
              <a:buFontTx/>
              <a:buChar char="•"/>
            </a:pPr>
            <a:r>
              <a:rPr lang="en-US" b="1" dirty="0"/>
              <a:t> Responses persist after behavior</a:t>
            </a:r>
          </a:p>
          <a:p>
            <a:pPr>
              <a:buFontTx/>
              <a:buChar char="•"/>
            </a:pPr>
            <a:r>
              <a:rPr lang="en-US" b="1" dirty="0"/>
              <a:t> Rich variety of response patterns (</a:t>
            </a:r>
            <a:r>
              <a:rPr lang="en-US" b="1" dirty="0">
                <a:solidFill>
                  <a:srgbClr val="FF0000"/>
                </a:solidFill>
              </a:rPr>
              <a:t>+</a:t>
            </a:r>
            <a:r>
              <a:rPr lang="en-US" b="1" dirty="0" err="1">
                <a:solidFill>
                  <a:srgbClr val="FF0000"/>
                </a:solidFill>
              </a:rPr>
              <a:t>ve</a:t>
            </a:r>
            <a:r>
              <a:rPr lang="en-US" b="1" dirty="0"/>
              <a:t> and </a:t>
            </a:r>
            <a:r>
              <a:rPr lang="en-US" b="1" dirty="0">
                <a:solidFill>
                  <a:srgbClr val="1C0CFF"/>
                </a:solidFill>
              </a:rPr>
              <a:t>-</a:t>
            </a:r>
            <a:r>
              <a:rPr lang="en-US" b="1" dirty="0" err="1">
                <a:solidFill>
                  <a:srgbClr val="1C0CFF"/>
                </a:solidFill>
              </a:rPr>
              <a:t>ve</a:t>
            </a:r>
            <a:r>
              <a:rPr lang="en-US" b="1" dirty="0"/>
              <a:t>)</a:t>
            </a:r>
          </a:p>
          <a:p>
            <a:pPr>
              <a:buFontTx/>
              <a:buChar char="•"/>
            </a:pPr>
            <a:r>
              <a:rPr lang="en-US" b="1" dirty="0"/>
              <a:t> Abstract responses reflecting meaning (not physics) of stimuli</a:t>
            </a:r>
            <a:r>
              <a:rPr lang="en-US" sz="1600" dirty="0"/>
              <a:t> </a:t>
            </a:r>
          </a:p>
        </p:txBody>
      </p:sp>
      <p:sp>
        <p:nvSpPr>
          <p:cNvPr id="88073" name="Rectangle 17"/>
          <p:cNvSpPr>
            <a:spLocks noChangeArrowheads="1"/>
          </p:cNvSpPr>
          <p:nvPr/>
        </p:nvSpPr>
        <p:spPr bwMode="auto">
          <a:xfrm>
            <a:off x="6710363" y="5791200"/>
            <a:ext cx="15954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Jonathan Fritz</a:t>
            </a:r>
          </a:p>
          <a:p>
            <a:r>
              <a:rPr lang="en-US" sz="1600" b="1"/>
              <a:t>Stephen David</a:t>
            </a:r>
          </a:p>
        </p:txBody>
      </p:sp>
      <p:pic>
        <p:nvPicPr>
          <p:cNvPr id="88074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4495800"/>
            <a:ext cx="54102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5" name="Rectangle 18"/>
          <p:cNvSpPr>
            <a:spLocks noChangeArrowheads="1"/>
          </p:cNvSpPr>
          <p:nvPr/>
        </p:nvSpPr>
        <p:spPr bwMode="auto">
          <a:xfrm>
            <a:off x="2176463" y="2514600"/>
            <a:ext cx="4143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A1</a:t>
            </a:r>
            <a:endParaRPr lang="en-US"/>
          </a:p>
        </p:txBody>
      </p:sp>
      <p:grpSp>
        <p:nvGrpSpPr>
          <p:cNvPr id="88069" name="Group 9"/>
          <p:cNvGrpSpPr>
            <a:grpSpLocks/>
          </p:cNvGrpSpPr>
          <p:nvPr/>
        </p:nvGrpSpPr>
        <p:grpSpPr bwMode="auto">
          <a:xfrm>
            <a:off x="5257800" y="2057400"/>
            <a:ext cx="3733800" cy="2895600"/>
            <a:chOff x="288" y="912"/>
            <a:chExt cx="2856" cy="1824"/>
          </a:xfrm>
        </p:grpSpPr>
        <p:pic>
          <p:nvPicPr>
            <p:cNvPr id="88076" name="Picture 10" descr="Figure_10_heatPTD"/>
            <p:cNvPicPr>
              <a:picLocks noChangeAspect="1" noChangeArrowheads="1"/>
            </p:cNvPicPr>
            <p:nvPr/>
          </p:nvPicPr>
          <p:blipFill>
            <a:blip r:embed="rId5"/>
            <a:srcRect r="40076" b="52000"/>
            <a:stretch>
              <a:fillRect/>
            </a:stretch>
          </p:blipFill>
          <p:spPr bwMode="auto">
            <a:xfrm>
              <a:off x="288" y="912"/>
              <a:ext cx="2856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77" name="Picture 11" descr="Figure_10_heatPTD"/>
            <p:cNvPicPr>
              <a:picLocks noChangeAspect="1" noChangeArrowheads="1"/>
            </p:cNvPicPr>
            <p:nvPr/>
          </p:nvPicPr>
          <p:blipFill>
            <a:blip r:embed="rId5"/>
            <a:srcRect l="3021" t="48000" r="79857" b="49638"/>
            <a:stretch>
              <a:fillRect/>
            </a:stretch>
          </p:blipFill>
          <p:spPr bwMode="auto">
            <a:xfrm>
              <a:off x="432" y="2640"/>
              <a:ext cx="81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78" name="Picture 12" descr="Figure_10_heatPTD"/>
            <p:cNvPicPr>
              <a:picLocks noChangeAspect="1" noChangeArrowheads="1"/>
            </p:cNvPicPr>
            <p:nvPr/>
          </p:nvPicPr>
          <p:blipFill>
            <a:blip r:embed="rId5"/>
            <a:srcRect l="3021" t="48000" r="79857" b="49638"/>
            <a:stretch>
              <a:fillRect/>
            </a:stretch>
          </p:blipFill>
          <p:spPr bwMode="auto">
            <a:xfrm>
              <a:off x="1374" y="2640"/>
              <a:ext cx="81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79" name="Picture 13" descr="Figure_10_heatPTD"/>
            <p:cNvPicPr>
              <a:picLocks noChangeAspect="1" noChangeArrowheads="1"/>
            </p:cNvPicPr>
            <p:nvPr/>
          </p:nvPicPr>
          <p:blipFill>
            <a:blip r:embed="rId5"/>
            <a:srcRect l="3021" t="48000" r="79857" b="49638"/>
            <a:stretch>
              <a:fillRect/>
            </a:stretch>
          </p:blipFill>
          <p:spPr bwMode="auto">
            <a:xfrm>
              <a:off x="2286" y="2640"/>
              <a:ext cx="81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509974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ChangeArrowheads="1"/>
          </p:cNvSpPr>
          <p:nvPr/>
        </p:nvSpPr>
        <p:spPr bwMode="auto">
          <a:xfrm>
            <a:off x="457200" y="304800"/>
            <a:ext cx="4419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/>
              <a:t>Sensory </a:t>
            </a:r>
            <a:r>
              <a:rPr lang="en-US" sz="2800" b="1" i="1"/>
              <a:t>vs</a:t>
            </a:r>
            <a:r>
              <a:rPr lang="en-US" sz="2800" b="1"/>
              <a:t> Motor Activity in PFC</a:t>
            </a:r>
          </a:p>
        </p:txBody>
      </p:sp>
      <p:sp>
        <p:nvSpPr>
          <p:cNvPr id="117763" name="Rectangle 9"/>
          <p:cNvSpPr>
            <a:spLocks noChangeArrowheads="1"/>
          </p:cNvSpPr>
          <p:nvPr/>
        </p:nvSpPr>
        <p:spPr bwMode="auto">
          <a:xfrm>
            <a:off x="533400" y="4249738"/>
            <a:ext cx="4038600" cy="177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/>
              <a:t>PFC responses are also multimodal</a:t>
            </a:r>
          </a:p>
          <a:p>
            <a:endParaRPr lang="en-US" sz="1800"/>
          </a:p>
          <a:p>
            <a:r>
              <a:rPr lang="en-US" sz="1800"/>
              <a:t>Cells may respond to </a:t>
            </a:r>
            <a:r>
              <a:rPr lang="en-US" sz="1800" b="1">
                <a:solidFill>
                  <a:srgbClr val="FB0B1D"/>
                </a:solidFill>
              </a:rPr>
              <a:t>acoustic</a:t>
            </a:r>
            <a:r>
              <a:rPr lang="en-US" sz="1800" b="1"/>
              <a:t> </a:t>
            </a:r>
            <a:r>
              <a:rPr lang="en-US" sz="1800"/>
              <a:t>and</a:t>
            </a:r>
            <a:r>
              <a:rPr lang="en-US" sz="1800" b="1"/>
              <a:t> </a:t>
            </a:r>
            <a:r>
              <a:rPr lang="en-US" sz="1800" b="1">
                <a:solidFill>
                  <a:srgbClr val="FB0B1D"/>
                </a:solidFill>
              </a:rPr>
              <a:t>light</a:t>
            </a:r>
            <a:r>
              <a:rPr lang="en-US" sz="1800"/>
              <a:t> targets</a:t>
            </a:r>
            <a:endParaRPr lang="en-US" sz="2800" b="1"/>
          </a:p>
        </p:txBody>
      </p:sp>
      <p:pic>
        <p:nvPicPr>
          <p:cNvPr id="117764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295400"/>
            <a:ext cx="5346700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7765" name="Group 13"/>
          <p:cNvGrpSpPr>
            <a:grpSpLocks/>
          </p:cNvGrpSpPr>
          <p:nvPr/>
        </p:nvGrpSpPr>
        <p:grpSpPr bwMode="auto">
          <a:xfrm>
            <a:off x="5334000" y="4038600"/>
            <a:ext cx="3148013" cy="2133600"/>
            <a:chOff x="5334000" y="4038600"/>
            <a:chExt cx="3148614" cy="2133600"/>
          </a:xfrm>
        </p:grpSpPr>
        <p:pic>
          <p:nvPicPr>
            <p:cNvPr id="117766" name="Picture 1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34000" y="4038600"/>
              <a:ext cx="3148614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7767" name="Rectangle 12"/>
            <p:cNvSpPr>
              <a:spLocks noChangeArrowheads="1"/>
            </p:cNvSpPr>
            <p:nvPr/>
          </p:nvSpPr>
          <p:spPr bwMode="auto">
            <a:xfrm>
              <a:off x="5410200" y="4038600"/>
              <a:ext cx="228600" cy="228600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451596" y="4097866"/>
            <a:ext cx="7370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Sensory ?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5486400"/>
            <a:ext cx="7873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Sensory ?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172200" y="4419600"/>
            <a:ext cx="6352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Motor ?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79424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02" descr="ferret_brain_labeled.png                                       000364F9Macintosh HD                   BD80BF5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37"/>
          <a:stretch>
            <a:fillRect/>
          </a:stretch>
        </p:blipFill>
        <p:spPr bwMode="auto">
          <a:xfrm>
            <a:off x="457200" y="990600"/>
            <a:ext cx="36417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1029" descr="stimulus_paradigm_MOD.tif                                      0F4DE5C3Macintosh HD                   BD80BF5B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4" b="40298"/>
          <a:stretch>
            <a:fillRect/>
          </a:stretch>
        </p:blipFill>
        <p:spPr bwMode="auto">
          <a:xfrm>
            <a:off x="4373563" y="609600"/>
            <a:ext cx="3860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1033"/>
          <p:cNvSpPr>
            <a:spLocks noChangeArrowheads="1"/>
          </p:cNvSpPr>
          <p:nvPr/>
        </p:nvSpPr>
        <p:spPr bwMode="auto">
          <a:xfrm>
            <a:off x="6956425" y="5584825"/>
            <a:ext cx="152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hangingPunct="1"/>
            <a:endParaRPr lang="en-US" sz="1800"/>
          </a:p>
        </p:txBody>
      </p:sp>
      <p:sp>
        <p:nvSpPr>
          <p:cNvPr id="79876" name="Rectangle 10"/>
          <p:cNvSpPr>
            <a:spLocks noChangeArrowheads="1"/>
          </p:cNvSpPr>
          <p:nvPr/>
        </p:nvSpPr>
        <p:spPr bwMode="auto">
          <a:xfrm>
            <a:off x="533400" y="304800"/>
            <a:ext cx="65457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Helvetica" charset="0"/>
              </a:rPr>
              <a:t>STRF Changes Induced by PFC Stimulation </a:t>
            </a:r>
            <a:r>
              <a:rPr lang="en-US" sz="2400" b="1" dirty="0" smtClean="0"/>
              <a:t>  </a:t>
            </a:r>
            <a:endParaRPr lang="en-US" sz="2400" b="1" dirty="0"/>
          </a:p>
        </p:txBody>
      </p:sp>
      <p:pic>
        <p:nvPicPr>
          <p:cNvPr id="79877" name="Picture 1029" descr="stimulus_paradigm_MOD.tif                                      0F4DE5C3Macintosh HD                   BD80BF5B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31"/>
          <a:stretch>
            <a:fillRect/>
          </a:stretch>
        </p:blipFill>
        <p:spPr bwMode="auto">
          <a:xfrm>
            <a:off x="4360863" y="2176463"/>
            <a:ext cx="3873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1028" descr="EX1_STRFs_sas020_MOD.tif                                       0F4DE5C3Macintosh HD                   BD80BF5B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69"/>
          <a:stretch>
            <a:fillRect/>
          </a:stretch>
        </p:blipFill>
        <p:spPr bwMode="auto">
          <a:xfrm>
            <a:off x="381000" y="3429000"/>
            <a:ext cx="2439988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9" name="Text Box 6"/>
          <p:cNvSpPr txBox="1">
            <a:spLocks noChangeArrowheads="1"/>
          </p:cNvSpPr>
          <p:nvPr/>
        </p:nvSpPr>
        <p:spPr bwMode="auto">
          <a:xfrm>
            <a:off x="2819400" y="3962400"/>
            <a:ext cx="9953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i="1">
                <a:solidFill>
                  <a:srgbClr val="FF0F18"/>
                </a:solidFill>
                <a:latin typeface="Arial" charset="0"/>
              </a:rPr>
              <a:t>Target</a:t>
            </a:r>
            <a:r>
              <a:rPr lang="en-US" sz="1600" i="1">
                <a:latin typeface="Arial" charset="0"/>
              </a:rPr>
              <a:t> </a:t>
            </a:r>
            <a:endParaRPr lang="en-US" sz="2000">
              <a:latin typeface="Arial" charset="0"/>
            </a:endParaRPr>
          </a:p>
        </p:txBody>
      </p:sp>
      <p:sp>
        <p:nvSpPr>
          <p:cNvPr id="79880" name="Line 8"/>
          <p:cNvSpPr>
            <a:spLocks noChangeShapeType="1"/>
          </p:cNvSpPr>
          <p:nvPr/>
        </p:nvSpPr>
        <p:spPr bwMode="auto">
          <a:xfrm flipH="1" flipV="1">
            <a:off x="2743200" y="4140200"/>
            <a:ext cx="152400" cy="0"/>
          </a:xfrm>
          <a:prstGeom prst="line">
            <a:avLst/>
          </a:prstGeom>
          <a:noFill/>
          <a:ln w="28575">
            <a:solidFill>
              <a:srgbClr val="FF0F1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9881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60"/>
          <a:stretch>
            <a:fillRect/>
          </a:stretch>
        </p:blipFill>
        <p:spPr bwMode="auto">
          <a:xfrm>
            <a:off x="4624388" y="3219450"/>
            <a:ext cx="411003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2" name="Rectangle 17"/>
          <p:cNvSpPr>
            <a:spLocks noChangeArrowheads="1"/>
          </p:cNvSpPr>
          <p:nvPr/>
        </p:nvSpPr>
        <p:spPr bwMode="auto">
          <a:xfrm>
            <a:off x="5491163" y="5986463"/>
            <a:ext cx="9858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/>
              <a:t>Pairing</a:t>
            </a:r>
          </a:p>
        </p:txBody>
      </p:sp>
      <p:sp>
        <p:nvSpPr>
          <p:cNvPr id="79883" name="Rectangle 18"/>
          <p:cNvSpPr>
            <a:spLocks noChangeArrowheads="1"/>
          </p:cNvSpPr>
          <p:nvPr/>
        </p:nvSpPr>
        <p:spPr bwMode="auto">
          <a:xfrm>
            <a:off x="7264400" y="5986463"/>
            <a:ext cx="1498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/>
              <a:t>No-pairing</a:t>
            </a:r>
          </a:p>
        </p:txBody>
      </p:sp>
      <p:sp>
        <p:nvSpPr>
          <p:cNvPr id="79884" name="Rectangle 19"/>
          <p:cNvSpPr>
            <a:spLocks noChangeArrowheads="1"/>
          </p:cNvSpPr>
          <p:nvPr/>
        </p:nvSpPr>
        <p:spPr bwMode="auto">
          <a:xfrm>
            <a:off x="3657600" y="4648200"/>
            <a:ext cx="1371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 i="1"/>
              <a:t>2-photon</a:t>
            </a:r>
          </a:p>
          <a:p>
            <a:r>
              <a:rPr lang="en-US" sz="2000" b="1" i="1"/>
              <a:t>imaging</a:t>
            </a:r>
            <a:endParaRPr lang="en-US" sz="2800" b="1"/>
          </a:p>
        </p:txBody>
      </p:sp>
      <p:pic>
        <p:nvPicPr>
          <p:cNvPr id="79885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4430713"/>
            <a:ext cx="197643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6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r="5263" b="3001"/>
          <a:stretch>
            <a:fillRect/>
          </a:stretch>
        </p:blipFill>
        <p:spPr bwMode="auto">
          <a:xfrm>
            <a:off x="6980238" y="4425950"/>
            <a:ext cx="1706562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0" y="5715000"/>
            <a:ext cx="1654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Patrick </a:t>
            </a:r>
            <a:r>
              <a:rPr lang="en-US" sz="1600" b="1" dirty="0" err="1" smtClean="0"/>
              <a:t>Kanold</a:t>
            </a:r>
            <a:endParaRPr lang="en-US" sz="1600" b="1" dirty="0" smtClean="0"/>
          </a:p>
          <a:p>
            <a:r>
              <a:rPr lang="en-US" sz="1600" b="1" dirty="0" smtClean="0"/>
              <a:t>Dan </a:t>
            </a:r>
            <a:r>
              <a:rPr lang="en-US" sz="1600" b="1" dirty="0" err="1" smtClean="0"/>
              <a:t>Winkowski</a:t>
            </a:r>
            <a:r>
              <a:rPr lang="en-US" sz="1600" b="1" i="1" dirty="0" smtClean="0"/>
              <a:t>)</a:t>
            </a:r>
            <a:r>
              <a:rPr lang="en-US" sz="1600" b="1" dirty="0" smtClean="0"/>
              <a:t> </a:t>
            </a:r>
          </a:p>
          <a:p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381000"/>
            <a:ext cx="8481809" cy="5324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Long-term memory (as opposed to discrimination) tasks </a:t>
            </a:r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 smtClean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Speech representation and detection</a:t>
            </a:r>
            <a:endParaRPr lang="en-US" sz="2400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Expectations, illusions, switching of meaning, … Luckily ferrets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are smart enough to perform all such tasks</a:t>
            </a:r>
          </a:p>
        </p:txBody>
      </p:sp>
      <p:pic>
        <p:nvPicPr>
          <p:cNvPr id="4" name="Picture 3" descr="Figure_7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6" t="11461" r="19310" b="67311"/>
          <a:stretch/>
        </p:blipFill>
        <p:spPr>
          <a:xfrm>
            <a:off x="1143000" y="1066800"/>
            <a:ext cx="3124200" cy="1346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048000"/>
            <a:ext cx="7718156" cy="1371600"/>
          </a:xfrm>
          <a:prstGeom prst="rect">
            <a:avLst/>
          </a:prstGeom>
        </p:spPr>
      </p:pic>
      <p:pic>
        <p:nvPicPr>
          <p:cNvPr id="6" name="Picture 5" descr="Figure_7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2" t="32153" r="18794" b="48889"/>
          <a:stretch/>
        </p:blipFill>
        <p:spPr>
          <a:xfrm>
            <a:off x="4648200" y="1066800"/>
            <a:ext cx="3733800" cy="120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43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8"/>
          <p:cNvSpPr txBox="1">
            <a:spLocks noChangeAspect="1" noChangeArrowheads="1"/>
          </p:cNvSpPr>
          <p:nvPr/>
        </p:nvSpPr>
        <p:spPr bwMode="auto">
          <a:xfrm>
            <a:off x="914400" y="2133600"/>
            <a:ext cx="7267575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US" sz="3600" b="1" dirty="0"/>
              <a:t>Temporal </a:t>
            </a:r>
            <a:r>
              <a:rPr lang="en-US" sz="3600" b="1" dirty="0" smtClean="0"/>
              <a:t>Coherence </a:t>
            </a:r>
            <a:endParaRPr lang="en-US" sz="3600" b="1" dirty="0"/>
          </a:p>
          <a:p>
            <a:pPr algn="ctr"/>
            <a:r>
              <a:rPr lang="en-US" sz="2800" b="1" dirty="0"/>
              <a:t>and</a:t>
            </a:r>
          </a:p>
          <a:p>
            <a:pPr algn="ctr"/>
            <a:r>
              <a:rPr lang="en-US" sz="3600" b="1" dirty="0" smtClean="0"/>
              <a:t> Perceptual Reorganization </a:t>
            </a:r>
          </a:p>
          <a:p>
            <a:pPr algn="ctr"/>
            <a:r>
              <a:rPr lang="en-US" sz="3600" b="1" dirty="0" smtClean="0"/>
              <a:t>of</a:t>
            </a:r>
          </a:p>
          <a:p>
            <a:pPr algn="ctr"/>
            <a:r>
              <a:rPr lang="en-US" sz="3600" b="1" dirty="0" smtClean="0"/>
              <a:t>Streams</a:t>
            </a:r>
            <a:endParaRPr lang="en-US" sz="3600" b="1" dirty="0"/>
          </a:p>
        </p:txBody>
      </p:sp>
      <p:sp>
        <p:nvSpPr>
          <p:cNvPr id="93187" name="Rectangle 9"/>
          <p:cNvSpPr>
            <a:spLocks noChangeAspect="1" noChangeArrowheads="1"/>
          </p:cNvSpPr>
          <p:nvPr/>
        </p:nvSpPr>
        <p:spPr bwMode="auto">
          <a:xfrm>
            <a:off x="2667000" y="2819400"/>
            <a:ext cx="39846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 sz="500" b="1" i="1"/>
          </a:p>
        </p:txBody>
      </p:sp>
    </p:spTree>
    <p:extLst>
      <p:ext uri="{BB962C8B-B14F-4D97-AF65-F5344CB8AC3E}">
        <p14:creationId xmlns:p14="http://schemas.microsoft.com/office/powerpoint/2010/main" val="1695568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3"/>
          <p:cNvSpPr>
            <a:spLocks noChangeArrowheads="1"/>
          </p:cNvSpPr>
          <p:nvPr/>
        </p:nvSpPr>
        <p:spPr bwMode="auto">
          <a:xfrm>
            <a:off x="1892300" y="1803400"/>
            <a:ext cx="4445000" cy="3835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0" name="Freeform 4"/>
          <p:cNvSpPr>
            <a:spLocks/>
          </p:cNvSpPr>
          <p:nvPr/>
        </p:nvSpPr>
        <p:spPr bwMode="auto">
          <a:xfrm>
            <a:off x="1892300" y="1803400"/>
            <a:ext cx="4445000" cy="3835400"/>
          </a:xfrm>
          <a:custGeom>
            <a:avLst/>
            <a:gdLst>
              <a:gd name="T0" fmla="*/ 0 w 2800"/>
              <a:gd name="T1" fmla="*/ 2147483647 h 2416"/>
              <a:gd name="T2" fmla="*/ 0 w 2800"/>
              <a:gd name="T3" fmla="*/ 0 h 2416"/>
              <a:gd name="T4" fmla="*/ 0 w 2800"/>
              <a:gd name="T5" fmla="*/ 0 h 2416"/>
              <a:gd name="T6" fmla="*/ 2147483647 w 2800"/>
              <a:gd name="T7" fmla="*/ 0 h 2416"/>
              <a:gd name="T8" fmla="*/ 2147483647 w 2800"/>
              <a:gd name="T9" fmla="*/ 0 h 2416"/>
              <a:gd name="T10" fmla="*/ 2147483647 w 2800"/>
              <a:gd name="T11" fmla="*/ 2147483647 h 2416"/>
              <a:gd name="T12" fmla="*/ 2147483647 w 2800"/>
              <a:gd name="T13" fmla="*/ 2147483647 h 2416"/>
              <a:gd name="T14" fmla="*/ 0 w 2800"/>
              <a:gd name="T15" fmla="*/ 2147483647 h 2416"/>
              <a:gd name="T16" fmla="*/ 0 w 2800"/>
              <a:gd name="T17" fmla="*/ 2147483647 h 24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00"/>
              <a:gd name="T28" fmla="*/ 0 h 2416"/>
              <a:gd name="T29" fmla="*/ 2800 w 2800"/>
              <a:gd name="T30" fmla="*/ 2416 h 24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00" h="2416">
                <a:moveTo>
                  <a:pt x="0" y="2416"/>
                </a:moveTo>
                <a:lnTo>
                  <a:pt x="0" y="0"/>
                </a:lnTo>
                <a:lnTo>
                  <a:pt x="2800" y="0"/>
                </a:lnTo>
                <a:lnTo>
                  <a:pt x="2800" y="2416"/>
                </a:lnTo>
                <a:lnTo>
                  <a:pt x="0" y="2416"/>
                </a:lnTo>
                <a:close/>
              </a:path>
            </a:pathLst>
          </a:cu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1816100"/>
            <a:ext cx="22860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4127500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1816100"/>
            <a:ext cx="21844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4229100"/>
            <a:ext cx="21844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Line 9"/>
          <p:cNvSpPr>
            <a:spLocks noChangeShapeType="1"/>
          </p:cNvSpPr>
          <p:nvPr/>
        </p:nvSpPr>
        <p:spPr bwMode="auto">
          <a:xfrm>
            <a:off x="1892300" y="5638800"/>
            <a:ext cx="44450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6" name="Line 10"/>
          <p:cNvSpPr>
            <a:spLocks noChangeShapeType="1"/>
          </p:cNvSpPr>
          <p:nvPr/>
        </p:nvSpPr>
        <p:spPr bwMode="auto">
          <a:xfrm>
            <a:off x="1892300" y="1803400"/>
            <a:ext cx="44450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7" name="Line 11"/>
          <p:cNvSpPr>
            <a:spLocks noChangeShapeType="1"/>
          </p:cNvSpPr>
          <p:nvPr/>
        </p:nvSpPr>
        <p:spPr bwMode="auto">
          <a:xfrm flipV="1">
            <a:off x="6337300" y="1803400"/>
            <a:ext cx="1588" cy="383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8" name="Line 12"/>
          <p:cNvSpPr>
            <a:spLocks noChangeShapeType="1"/>
          </p:cNvSpPr>
          <p:nvPr/>
        </p:nvSpPr>
        <p:spPr bwMode="auto">
          <a:xfrm>
            <a:off x="1892300" y="5638800"/>
            <a:ext cx="44450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9" name="Line 13"/>
          <p:cNvSpPr>
            <a:spLocks noChangeShapeType="1"/>
          </p:cNvSpPr>
          <p:nvPr/>
        </p:nvSpPr>
        <p:spPr bwMode="auto">
          <a:xfrm flipV="1">
            <a:off x="2590800" y="5600700"/>
            <a:ext cx="1588" cy="38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0" name="Line 14"/>
          <p:cNvSpPr>
            <a:spLocks noChangeShapeType="1"/>
          </p:cNvSpPr>
          <p:nvPr/>
        </p:nvSpPr>
        <p:spPr bwMode="auto">
          <a:xfrm>
            <a:off x="2590800" y="1803400"/>
            <a:ext cx="1588" cy="50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1" name="Line 15"/>
          <p:cNvSpPr>
            <a:spLocks noChangeShapeType="1"/>
          </p:cNvSpPr>
          <p:nvPr/>
        </p:nvSpPr>
        <p:spPr bwMode="auto">
          <a:xfrm flipV="1">
            <a:off x="3302000" y="5600700"/>
            <a:ext cx="1588" cy="38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2" name="Line 16"/>
          <p:cNvSpPr>
            <a:spLocks noChangeShapeType="1"/>
          </p:cNvSpPr>
          <p:nvPr/>
        </p:nvSpPr>
        <p:spPr bwMode="auto">
          <a:xfrm>
            <a:off x="3302000" y="1803400"/>
            <a:ext cx="1588" cy="50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3" name="Line 17"/>
          <p:cNvSpPr>
            <a:spLocks noChangeShapeType="1"/>
          </p:cNvSpPr>
          <p:nvPr/>
        </p:nvSpPr>
        <p:spPr bwMode="auto">
          <a:xfrm flipV="1">
            <a:off x="4013200" y="5600700"/>
            <a:ext cx="1588" cy="38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4" name="Line 18"/>
          <p:cNvSpPr>
            <a:spLocks noChangeShapeType="1"/>
          </p:cNvSpPr>
          <p:nvPr/>
        </p:nvSpPr>
        <p:spPr bwMode="auto">
          <a:xfrm>
            <a:off x="4013200" y="1803400"/>
            <a:ext cx="1588" cy="50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5" name="Line 19"/>
          <p:cNvSpPr>
            <a:spLocks noChangeShapeType="1"/>
          </p:cNvSpPr>
          <p:nvPr/>
        </p:nvSpPr>
        <p:spPr bwMode="auto">
          <a:xfrm flipV="1">
            <a:off x="4724400" y="5600700"/>
            <a:ext cx="1588" cy="38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6" name="Line 20"/>
          <p:cNvSpPr>
            <a:spLocks noChangeShapeType="1"/>
          </p:cNvSpPr>
          <p:nvPr/>
        </p:nvSpPr>
        <p:spPr bwMode="auto">
          <a:xfrm>
            <a:off x="4724400" y="1803400"/>
            <a:ext cx="1588" cy="50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7" name="Line 21"/>
          <p:cNvSpPr>
            <a:spLocks noChangeShapeType="1"/>
          </p:cNvSpPr>
          <p:nvPr/>
        </p:nvSpPr>
        <p:spPr bwMode="auto">
          <a:xfrm flipV="1">
            <a:off x="5448300" y="5600700"/>
            <a:ext cx="1588" cy="38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8" name="Line 22"/>
          <p:cNvSpPr>
            <a:spLocks noChangeShapeType="1"/>
          </p:cNvSpPr>
          <p:nvPr/>
        </p:nvSpPr>
        <p:spPr bwMode="auto">
          <a:xfrm>
            <a:off x="5448300" y="1803400"/>
            <a:ext cx="1588" cy="50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9" name="Line 23"/>
          <p:cNvSpPr>
            <a:spLocks noChangeShapeType="1"/>
          </p:cNvSpPr>
          <p:nvPr/>
        </p:nvSpPr>
        <p:spPr bwMode="auto">
          <a:xfrm flipV="1">
            <a:off x="6159500" y="5600700"/>
            <a:ext cx="1588" cy="38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0" name="Line 24"/>
          <p:cNvSpPr>
            <a:spLocks noChangeShapeType="1"/>
          </p:cNvSpPr>
          <p:nvPr/>
        </p:nvSpPr>
        <p:spPr bwMode="auto">
          <a:xfrm>
            <a:off x="6159500" y="1803400"/>
            <a:ext cx="1588" cy="50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1" name="Line 25"/>
          <p:cNvSpPr>
            <a:spLocks noChangeShapeType="1"/>
          </p:cNvSpPr>
          <p:nvPr/>
        </p:nvSpPr>
        <p:spPr bwMode="auto">
          <a:xfrm>
            <a:off x="1892300" y="5295900"/>
            <a:ext cx="38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2" name="Line 26"/>
          <p:cNvSpPr>
            <a:spLocks noChangeShapeType="1"/>
          </p:cNvSpPr>
          <p:nvPr/>
        </p:nvSpPr>
        <p:spPr bwMode="auto">
          <a:xfrm flipH="1">
            <a:off x="6299200" y="5295900"/>
            <a:ext cx="38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3" name="Line 27"/>
          <p:cNvSpPr>
            <a:spLocks noChangeShapeType="1"/>
          </p:cNvSpPr>
          <p:nvPr/>
        </p:nvSpPr>
        <p:spPr bwMode="auto">
          <a:xfrm>
            <a:off x="1892300" y="4572000"/>
            <a:ext cx="38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4" name="Line 28"/>
          <p:cNvSpPr>
            <a:spLocks noChangeShapeType="1"/>
          </p:cNvSpPr>
          <p:nvPr/>
        </p:nvSpPr>
        <p:spPr bwMode="auto">
          <a:xfrm flipH="1">
            <a:off x="6299200" y="4572000"/>
            <a:ext cx="38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5" name="Line 29"/>
          <p:cNvSpPr>
            <a:spLocks noChangeShapeType="1"/>
          </p:cNvSpPr>
          <p:nvPr/>
        </p:nvSpPr>
        <p:spPr bwMode="auto">
          <a:xfrm>
            <a:off x="1892300" y="3860800"/>
            <a:ext cx="38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6" name="Line 30"/>
          <p:cNvSpPr>
            <a:spLocks noChangeShapeType="1"/>
          </p:cNvSpPr>
          <p:nvPr/>
        </p:nvSpPr>
        <p:spPr bwMode="auto">
          <a:xfrm flipH="1">
            <a:off x="6299200" y="3860800"/>
            <a:ext cx="38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7" name="Line 31"/>
          <p:cNvSpPr>
            <a:spLocks noChangeShapeType="1"/>
          </p:cNvSpPr>
          <p:nvPr/>
        </p:nvSpPr>
        <p:spPr bwMode="auto">
          <a:xfrm>
            <a:off x="1892300" y="3136900"/>
            <a:ext cx="38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8" name="Line 32"/>
          <p:cNvSpPr>
            <a:spLocks noChangeShapeType="1"/>
          </p:cNvSpPr>
          <p:nvPr/>
        </p:nvSpPr>
        <p:spPr bwMode="auto">
          <a:xfrm flipH="1">
            <a:off x="6299200" y="3136900"/>
            <a:ext cx="38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9" name="Line 33"/>
          <p:cNvSpPr>
            <a:spLocks noChangeShapeType="1"/>
          </p:cNvSpPr>
          <p:nvPr/>
        </p:nvSpPr>
        <p:spPr bwMode="auto">
          <a:xfrm>
            <a:off x="1892300" y="2413000"/>
            <a:ext cx="38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20" name="Line 34"/>
          <p:cNvSpPr>
            <a:spLocks noChangeShapeType="1"/>
          </p:cNvSpPr>
          <p:nvPr/>
        </p:nvSpPr>
        <p:spPr bwMode="auto">
          <a:xfrm flipH="1">
            <a:off x="6299200" y="2413000"/>
            <a:ext cx="38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21" name="Line 35"/>
          <p:cNvSpPr>
            <a:spLocks noChangeShapeType="1"/>
          </p:cNvSpPr>
          <p:nvPr/>
        </p:nvSpPr>
        <p:spPr bwMode="auto">
          <a:xfrm>
            <a:off x="1892300" y="5638800"/>
            <a:ext cx="44450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22" name="Line 36"/>
          <p:cNvSpPr>
            <a:spLocks noChangeShapeType="1"/>
          </p:cNvSpPr>
          <p:nvPr/>
        </p:nvSpPr>
        <p:spPr bwMode="auto">
          <a:xfrm>
            <a:off x="1892300" y="1803400"/>
            <a:ext cx="44450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23" name="Line 37"/>
          <p:cNvSpPr>
            <a:spLocks noChangeShapeType="1"/>
          </p:cNvSpPr>
          <p:nvPr/>
        </p:nvSpPr>
        <p:spPr bwMode="auto">
          <a:xfrm flipV="1">
            <a:off x="6337300" y="1803400"/>
            <a:ext cx="1588" cy="383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24" name="Rectangle 38"/>
          <p:cNvSpPr>
            <a:spLocks noChangeArrowheads="1"/>
          </p:cNvSpPr>
          <p:nvPr/>
        </p:nvSpPr>
        <p:spPr bwMode="auto">
          <a:xfrm>
            <a:off x="1403350" y="2317750"/>
            <a:ext cx="457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1F1A17"/>
                </a:solidFill>
              </a:rPr>
              <a:t>4000</a:t>
            </a:r>
            <a:endParaRPr lang="en-US"/>
          </a:p>
        </p:txBody>
      </p:sp>
      <p:sp>
        <p:nvSpPr>
          <p:cNvPr id="12325" name="Rectangle 39"/>
          <p:cNvSpPr>
            <a:spLocks noChangeArrowheads="1"/>
          </p:cNvSpPr>
          <p:nvPr/>
        </p:nvSpPr>
        <p:spPr bwMode="auto">
          <a:xfrm>
            <a:off x="1403350" y="3028950"/>
            <a:ext cx="457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1F1A17"/>
                </a:solidFill>
              </a:rPr>
              <a:t>2000</a:t>
            </a:r>
            <a:endParaRPr lang="en-US"/>
          </a:p>
        </p:txBody>
      </p:sp>
      <p:sp>
        <p:nvSpPr>
          <p:cNvPr id="12326" name="Rectangle 40"/>
          <p:cNvSpPr>
            <a:spLocks noChangeArrowheads="1"/>
          </p:cNvSpPr>
          <p:nvPr/>
        </p:nvSpPr>
        <p:spPr bwMode="auto">
          <a:xfrm>
            <a:off x="1403350" y="3740150"/>
            <a:ext cx="457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1F1A17"/>
                </a:solidFill>
              </a:rPr>
              <a:t>1000</a:t>
            </a:r>
            <a:endParaRPr lang="en-US"/>
          </a:p>
        </p:txBody>
      </p:sp>
      <p:sp>
        <p:nvSpPr>
          <p:cNvPr id="12327" name="Rectangle 41"/>
          <p:cNvSpPr>
            <a:spLocks noChangeArrowheads="1"/>
          </p:cNvSpPr>
          <p:nvPr/>
        </p:nvSpPr>
        <p:spPr bwMode="auto">
          <a:xfrm>
            <a:off x="1403350" y="4451350"/>
            <a:ext cx="342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1F1A17"/>
                </a:solidFill>
              </a:rPr>
              <a:t>500</a:t>
            </a:r>
            <a:endParaRPr lang="en-US"/>
          </a:p>
        </p:txBody>
      </p:sp>
      <p:sp>
        <p:nvSpPr>
          <p:cNvPr id="12328" name="Rectangle 42"/>
          <p:cNvSpPr>
            <a:spLocks noChangeArrowheads="1"/>
          </p:cNvSpPr>
          <p:nvPr/>
        </p:nvSpPr>
        <p:spPr bwMode="auto">
          <a:xfrm>
            <a:off x="1403350" y="5200650"/>
            <a:ext cx="342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1F1A17"/>
                </a:solidFill>
              </a:rPr>
              <a:t>250</a:t>
            </a:r>
            <a:endParaRPr lang="en-US"/>
          </a:p>
        </p:txBody>
      </p:sp>
      <p:sp>
        <p:nvSpPr>
          <p:cNvPr id="12329" name="Freeform 43"/>
          <p:cNvSpPr>
            <a:spLocks/>
          </p:cNvSpPr>
          <p:nvPr/>
        </p:nvSpPr>
        <p:spPr bwMode="auto">
          <a:xfrm>
            <a:off x="1168400" y="4114800"/>
            <a:ext cx="152400" cy="127000"/>
          </a:xfrm>
          <a:custGeom>
            <a:avLst/>
            <a:gdLst>
              <a:gd name="T0" fmla="*/ 2147483647 w 96"/>
              <a:gd name="T1" fmla="*/ 2147483647 h 80"/>
              <a:gd name="T2" fmla="*/ 2147483647 w 96"/>
              <a:gd name="T3" fmla="*/ 2147483647 h 80"/>
              <a:gd name="T4" fmla="*/ 2147483647 w 96"/>
              <a:gd name="T5" fmla="*/ 2147483647 h 80"/>
              <a:gd name="T6" fmla="*/ 2147483647 w 96"/>
              <a:gd name="T7" fmla="*/ 2147483647 h 80"/>
              <a:gd name="T8" fmla="*/ 2147483647 w 96"/>
              <a:gd name="T9" fmla="*/ 2147483647 h 80"/>
              <a:gd name="T10" fmla="*/ 0 w 96"/>
              <a:gd name="T11" fmla="*/ 2147483647 h 80"/>
              <a:gd name="T12" fmla="*/ 0 w 96"/>
              <a:gd name="T13" fmla="*/ 2147483647 h 80"/>
              <a:gd name="T14" fmla="*/ 0 w 96"/>
              <a:gd name="T15" fmla="*/ 2147483647 h 80"/>
              <a:gd name="T16" fmla="*/ 0 w 96"/>
              <a:gd name="T17" fmla="*/ 0 h 80"/>
              <a:gd name="T18" fmla="*/ 2147483647 w 96"/>
              <a:gd name="T19" fmla="*/ 0 h 80"/>
              <a:gd name="T20" fmla="*/ 2147483647 w 96"/>
              <a:gd name="T21" fmla="*/ 0 h 80"/>
              <a:gd name="T22" fmla="*/ 2147483647 w 96"/>
              <a:gd name="T23" fmla="*/ 2147483647 h 80"/>
              <a:gd name="T24" fmla="*/ 2147483647 w 96"/>
              <a:gd name="T25" fmla="*/ 2147483647 h 80"/>
              <a:gd name="T26" fmla="*/ 0 w 96"/>
              <a:gd name="T27" fmla="*/ 2147483647 h 80"/>
              <a:gd name="T28" fmla="*/ 0 w 96"/>
              <a:gd name="T29" fmla="*/ 2147483647 h 80"/>
              <a:gd name="T30" fmla="*/ 0 w 96"/>
              <a:gd name="T31" fmla="*/ 2147483647 h 80"/>
              <a:gd name="T32" fmla="*/ 2147483647 w 96"/>
              <a:gd name="T33" fmla="*/ 2147483647 h 80"/>
              <a:gd name="T34" fmla="*/ 2147483647 w 96"/>
              <a:gd name="T35" fmla="*/ 2147483647 h 80"/>
              <a:gd name="T36" fmla="*/ 2147483647 w 96"/>
              <a:gd name="T37" fmla="*/ 2147483647 h 80"/>
              <a:gd name="T38" fmla="*/ 2147483647 w 96"/>
              <a:gd name="T39" fmla="*/ 2147483647 h 80"/>
              <a:gd name="T40" fmla="*/ 2147483647 w 96"/>
              <a:gd name="T41" fmla="*/ 2147483647 h 80"/>
              <a:gd name="T42" fmla="*/ 2147483647 w 96"/>
              <a:gd name="T43" fmla="*/ 2147483647 h 80"/>
              <a:gd name="T44" fmla="*/ 2147483647 w 96"/>
              <a:gd name="T45" fmla="*/ 2147483647 h 80"/>
              <a:gd name="T46" fmla="*/ 2147483647 w 96"/>
              <a:gd name="T47" fmla="*/ 2147483647 h 80"/>
              <a:gd name="T48" fmla="*/ 2147483647 w 96"/>
              <a:gd name="T49" fmla="*/ 2147483647 h 80"/>
              <a:gd name="T50" fmla="*/ 2147483647 w 96"/>
              <a:gd name="T51" fmla="*/ 2147483647 h 80"/>
              <a:gd name="T52" fmla="*/ 2147483647 w 96"/>
              <a:gd name="T53" fmla="*/ 2147483647 h 80"/>
              <a:gd name="T54" fmla="*/ 2147483647 w 96"/>
              <a:gd name="T55" fmla="*/ 2147483647 h 80"/>
              <a:gd name="T56" fmla="*/ 2147483647 w 96"/>
              <a:gd name="T57" fmla="*/ 2147483647 h 80"/>
              <a:gd name="T58" fmla="*/ 2147483647 w 96"/>
              <a:gd name="T59" fmla="*/ 2147483647 h 80"/>
              <a:gd name="T60" fmla="*/ 2147483647 w 96"/>
              <a:gd name="T61" fmla="*/ 2147483647 h 80"/>
              <a:gd name="T62" fmla="*/ 2147483647 w 96"/>
              <a:gd name="T63" fmla="*/ 2147483647 h 80"/>
              <a:gd name="T64" fmla="*/ 2147483647 w 96"/>
              <a:gd name="T65" fmla="*/ 2147483647 h 80"/>
              <a:gd name="T66" fmla="*/ 2147483647 w 96"/>
              <a:gd name="T67" fmla="*/ 2147483647 h 80"/>
              <a:gd name="T68" fmla="*/ 2147483647 w 96"/>
              <a:gd name="T69" fmla="*/ 2147483647 h 80"/>
              <a:gd name="T70" fmla="*/ 2147483647 w 96"/>
              <a:gd name="T71" fmla="*/ 2147483647 h 80"/>
              <a:gd name="T72" fmla="*/ 2147483647 w 96"/>
              <a:gd name="T73" fmla="*/ 2147483647 h 8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96"/>
              <a:gd name="T112" fmla="*/ 0 h 80"/>
              <a:gd name="T113" fmla="*/ 96 w 96"/>
              <a:gd name="T114" fmla="*/ 80 h 8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96" h="80">
                <a:moveTo>
                  <a:pt x="88" y="80"/>
                </a:moveTo>
                <a:lnTo>
                  <a:pt x="88" y="72"/>
                </a:lnTo>
                <a:lnTo>
                  <a:pt x="88" y="64"/>
                </a:lnTo>
                <a:lnTo>
                  <a:pt x="80" y="64"/>
                </a:lnTo>
                <a:lnTo>
                  <a:pt x="72" y="64"/>
                </a:lnTo>
                <a:lnTo>
                  <a:pt x="16" y="64"/>
                </a:lnTo>
                <a:lnTo>
                  <a:pt x="8" y="64"/>
                </a:lnTo>
                <a:lnTo>
                  <a:pt x="0" y="64"/>
                </a:lnTo>
                <a:lnTo>
                  <a:pt x="0" y="72"/>
                </a:lnTo>
                <a:lnTo>
                  <a:pt x="0" y="80"/>
                </a:lnTo>
                <a:lnTo>
                  <a:pt x="0" y="0"/>
                </a:lnTo>
                <a:lnTo>
                  <a:pt x="16" y="0"/>
                </a:lnTo>
                <a:lnTo>
                  <a:pt x="8" y="8"/>
                </a:lnTo>
                <a:lnTo>
                  <a:pt x="8" y="16"/>
                </a:lnTo>
                <a:lnTo>
                  <a:pt x="0" y="24"/>
                </a:lnTo>
                <a:lnTo>
                  <a:pt x="0" y="48"/>
                </a:lnTo>
                <a:lnTo>
                  <a:pt x="8" y="48"/>
                </a:lnTo>
                <a:lnTo>
                  <a:pt x="40" y="48"/>
                </a:lnTo>
                <a:lnTo>
                  <a:pt x="40" y="32"/>
                </a:lnTo>
                <a:lnTo>
                  <a:pt x="40" y="24"/>
                </a:lnTo>
                <a:lnTo>
                  <a:pt x="40" y="16"/>
                </a:lnTo>
                <a:lnTo>
                  <a:pt x="32" y="16"/>
                </a:lnTo>
                <a:lnTo>
                  <a:pt x="24" y="16"/>
                </a:lnTo>
                <a:lnTo>
                  <a:pt x="24" y="8"/>
                </a:lnTo>
                <a:lnTo>
                  <a:pt x="56" y="8"/>
                </a:lnTo>
                <a:lnTo>
                  <a:pt x="56" y="16"/>
                </a:lnTo>
                <a:lnTo>
                  <a:pt x="48" y="16"/>
                </a:lnTo>
                <a:lnTo>
                  <a:pt x="48" y="24"/>
                </a:lnTo>
                <a:lnTo>
                  <a:pt x="48" y="32"/>
                </a:lnTo>
                <a:lnTo>
                  <a:pt x="48" y="48"/>
                </a:lnTo>
                <a:lnTo>
                  <a:pt x="80" y="48"/>
                </a:lnTo>
                <a:lnTo>
                  <a:pt x="88" y="48"/>
                </a:lnTo>
                <a:lnTo>
                  <a:pt x="88" y="40"/>
                </a:lnTo>
                <a:lnTo>
                  <a:pt x="88" y="32"/>
                </a:lnTo>
                <a:lnTo>
                  <a:pt x="96" y="32"/>
                </a:lnTo>
                <a:lnTo>
                  <a:pt x="96" y="80"/>
                </a:lnTo>
                <a:lnTo>
                  <a:pt x="88" y="8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30" name="Freeform 44"/>
          <p:cNvSpPr>
            <a:spLocks/>
          </p:cNvSpPr>
          <p:nvPr/>
        </p:nvSpPr>
        <p:spPr bwMode="auto">
          <a:xfrm>
            <a:off x="1206500" y="4038600"/>
            <a:ext cx="114300" cy="76200"/>
          </a:xfrm>
          <a:custGeom>
            <a:avLst/>
            <a:gdLst>
              <a:gd name="T0" fmla="*/ 2147483647 w 72"/>
              <a:gd name="T1" fmla="*/ 2147483647 h 48"/>
              <a:gd name="T2" fmla="*/ 2147483647 w 72"/>
              <a:gd name="T3" fmla="*/ 2147483647 h 48"/>
              <a:gd name="T4" fmla="*/ 2147483647 w 72"/>
              <a:gd name="T5" fmla="*/ 2147483647 h 48"/>
              <a:gd name="T6" fmla="*/ 2147483647 w 72"/>
              <a:gd name="T7" fmla="*/ 2147483647 h 48"/>
              <a:gd name="T8" fmla="*/ 2147483647 w 72"/>
              <a:gd name="T9" fmla="*/ 2147483647 h 48"/>
              <a:gd name="T10" fmla="*/ 2147483647 w 72"/>
              <a:gd name="T11" fmla="*/ 2147483647 h 48"/>
              <a:gd name="T12" fmla="*/ 2147483647 w 72"/>
              <a:gd name="T13" fmla="*/ 2147483647 h 48"/>
              <a:gd name="T14" fmla="*/ 2147483647 w 72"/>
              <a:gd name="T15" fmla="*/ 2147483647 h 48"/>
              <a:gd name="T16" fmla="*/ 2147483647 w 72"/>
              <a:gd name="T17" fmla="*/ 2147483647 h 48"/>
              <a:gd name="T18" fmla="*/ 2147483647 w 72"/>
              <a:gd name="T19" fmla="*/ 2147483647 h 48"/>
              <a:gd name="T20" fmla="*/ 2147483647 w 72"/>
              <a:gd name="T21" fmla="*/ 2147483647 h 48"/>
              <a:gd name="T22" fmla="*/ 2147483647 w 72"/>
              <a:gd name="T23" fmla="*/ 2147483647 h 48"/>
              <a:gd name="T24" fmla="*/ 2147483647 w 72"/>
              <a:gd name="T25" fmla="*/ 2147483647 h 48"/>
              <a:gd name="T26" fmla="*/ 2147483647 w 72"/>
              <a:gd name="T27" fmla="*/ 2147483647 h 48"/>
              <a:gd name="T28" fmla="*/ 2147483647 w 72"/>
              <a:gd name="T29" fmla="*/ 2147483647 h 48"/>
              <a:gd name="T30" fmla="*/ 0 w 72"/>
              <a:gd name="T31" fmla="*/ 2147483647 h 48"/>
              <a:gd name="T32" fmla="*/ 0 w 72"/>
              <a:gd name="T33" fmla="*/ 2147483647 h 48"/>
              <a:gd name="T34" fmla="*/ 0 w 72"/>
              <a:gd name="T35" fmla="*/ 2147483647 h 48"/>
              <a:gd name="T36" fmla="*/ 2147483647 w 72"/>
              <a:gd name="T37" fmla="*/ 2147483647 h 48"/>
              <a:gd name="T38" fmla="*/ 2147483647 w 72"/>
              <a:gd name="T39" fmla="*/ 2147483647 h 48"/>
              <a:gd name="T40" fmla="*/ 2147483647 w 72"/>
              <a:gd name="T41" fmla="*/ 2147483647 h 48"/>
              <a:gd name="T42" fmla="*/ 0 w 72"/>
              <a:gd name="T43" fmla="*/ 2147483647 h 48"/>
              <a:gd name="T44" fmla="*/ 0 w 72"/>
              <a:gd name="T45" fmla="*/ 2147483647 h 48"/>
              <a:gd name="T46" fmla="*/ 2147483647 w 72"/>
              <a:gd name="T47" fmla="*/ 0 h 48"/>
              <a:gd name="T48" fmla="*/ 2147483647 w 72"/>
              <a:gd name="T49" fmla="*/ 0 h 48"/>
              <a:gd name="T50" fmla="*/ 2147483647 w 72"/>
              <a:gd name="T51" fmla="*/ 0 h 48"/>
              <a:gd name="T52" fmla="*/ 2147483647 w 72"/>
              <a:gd name="T53" fmla="*/ 0 h 48"/>
              <a:gd name="T54" fmla="*/ 2147483647 w 72"/>
              <a:gd name="T55" fmla="*/ 0 h 48"/>
              <a:gd name="T56" fmla="*/ 2147483647 w 72"/>
              <a:gd name="T57" fmla="*/ 0 h 48"/>
              <a:gd name="T58" fmla="*/ 2147483647 w 72"/>
              <a:gd name="T59" fmla="*/ 2147483647 h 48"/>
              <a:gd name="T60" fmla="*/ 2147483647 w 72"/>
              <a:gd name="T61" fmla="*/ 2147483647 h 48"/>
              <a:gd name="T62" fmla="*/ 2147483647 w 72"/>
              <a:gd name="T63" fmla="*/ 2147483647 h 48"/>
              <a:gd name="T64" fmla="*/ 2147483647 w 72"/>
              <a:gd name="T65" fmla="*/ 2147483647 h 48"/>
              <a:gd name="T66" fmla="*/ 2147483647 w 72"/>
              <a:gd name="T67" fmla="*/ 2147483647 h 48"/>
              <a:gd name="T68" fmla="*/ 2147483647 w 72"/>
              <a:gd name="T69" fmla="*/ 2147483647 h 48"/>
              <a:gd name="T70" fmla="*/ 2147483647 w 72"/>
              <a:gd name="T71" fmla="*/ 2147483647 h 48"/>
              <a:gd name="T72" fmla="*/ 2147483647 w 72"/>
              <a:gd name="T73" fmla="*/ 2147483647 h 48"/>
              <a:gd name="T74" fmla="*/ 2147483647 w 72"/>
              <a:gd name="T75" fmla="*/ 2147483647 h 48"/>
              <a:gd name="T76" fmla="*/ 2147483647 w 72"/>
              <a:gd name="T77" fmla="*/ 2147483647 h 48"/>
              <a:gd name="T78" fmla="*/ 2147483647 w 72"/>
              <a:gd name="T79" fmla="*/ 2147483647 h 48"/>
              <a:gd name="T80" fmla="*/ 2147483647 w 72"/>
              <a:gd name="T81" fmla="*/ 2147483647 h 4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72"/>
              <a:gd name="T124" fmla="*/ 0 h 48"/>
              <a:gd name="T125" fmla="*/ 72 w 72"/>
              <a:gd name="T126" fmla="*/ 48 h 4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72" h="48">
                <a:moveTo>
                  <a:pt x="64" y="48"/>
                </a:moveTo>
                <a:lnTo>
                  <a:pt x="64" y="40"/>
                </a:lnTo>
                <a:lnTo>
                  <a:pt x="64" y="32"/>
                </a:lnTo>
                <a:lnTo>
                  <a:pt x="56" y="32"/>
                </a:lnTo>
                <a:lnTo>
                  <a:pt x="24" y="32"/>
                </a:lnTo>
                <a:lnTo>
                  <a:pt x="16" y="32"/>
                </a:lnTo>
                <a:lnTo>
                  <a:pt x="16" y="40"/>
                </a:lnTo>
                <a:lnTo>
                  <a:pt x="16" y="48"/>
                </a:lnTo>
                <a:lnTo>
                  <a:pt x="8" y="48"/>
                </a:lnTo>
                <a:lnTo>
                  <a:pt x="8" y="40"/>
                </a:lnTo>
                <a:lnTo>
                  <a:pt x="8" y="32"/>
                </a:lnTo>
                <a:lnTo>
                  <a:pt x="8" y="24"/>
                </a:lnTo>
                <a:lnTo>
                  <a:pt x="0" y="24"/>
                </a:lnTo>
                <a:lnTo>
                  <a:pt x="8" y="24"/>
                </a:lnTo>
                <a:lnTo>
                  <a:pt x="16" y="24"/>
                </a:lnTo>
                <a:lnTo>
                  <a:pt x="8" y="16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16" y="8"/>
                </a:lnTo>
                <a:lnTo>
                  <a:pt x="16" y="16"/>
                </a:lnTo>
                <a:lnTo>
                  <a:pt x="24" y="24"/>
                </a:lnTo>
                <a:lnTo>
                  <a:pt x="56" y="24"/>
                </a:lnTo>
                <a:lnTo>
                  <a:pt x="64" y="24"/>
                </a:lnTo>
                <a:lnTo>
                  <a:pt x="64" y="16"/>
                </a:lnTo>
                <a:lnTo>
                  <a:pt x="64" y="8"/>
                </a:lnTo>
                <a:lnTo>
                  <a:pt x="72" y="8"/>
                </a:lnTo>
                <a:lnTo>
                  <a:pt x="72" y="48"/>
                </a:lnTo>
                <a:lnTo>
                  <a:pt x="64" y="48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31" name="Freeform 45"/>
          <p:cNvSpPr>
            <a:spLocks/>
          </p:cNvSpPr>
          <p:nvPr/>
        </p:nvSpPr>
        <p:spPr bwMode="auto">
          <a:xfrm>
            <a:off x="1206500" y="3937000"/>
            <a:ext cx="114300" cy="88900"/>
          </a:xfrm>
          <a:custGeom>
            <a:avLst/>
            <a:gdLst>
              <a:gd name="T0" fmla="*/ 0 w 72"/>
              <a:gd name="T1" fmla="*/ 2147483647 h 56"/>
              <a:gd name="T2" fmla="*/ 0 w 72"/>
              <a:gd name="T3" fmla="*/ 2147483647 h 56"/>
              <a:gd name="T4" fmla="*/ 2147483647 w 72"/>
              <a:gd name="T5" fmla="*/ 2147483647 h 56"/>
              <a:gd name="T6" fmla="*/ 2147483647 w 72"/>
              <a:gd name="T7" fmla="*/ 2147483647 h 56"/>
              <a:gd name="T8" fmla="*/ 2147483647 w 72"/>
              <a:gd name="T9" fmla="*/ 2147483647 h 56"/>
              <a:gd name="T10" fmla="*/ 2147483647 w 72"/>
              <a:gd name="T11" fmla="*/ 2147483647 h 56"/>
              <a:gd name="T12" fmla="*/ 2147483647 w 72"/>
              <a:gd name="T13" fmla="*/ 2147483647 h 56"/>
              <a:gd name="T14" fmla="*/ 2147483647 w 72"/>
              <a:gd name="T15" fmla="*/ 2147483647 h 56"/>
              <a:gd name="T16" fmla="*/ 2147483647 w 72"/>
              <a:gd name="T17" fmla="*/ 2147483647 h 56"/>
              <a:gd name="T18" fmla="*/ 2147483647 w 72"/>
              <a:gd name="T19" fmla="*/ 2147483647 h 56"/>
              <a:gd name="T20" fmla="*/ 2147483647 w 72"/>
              <a:gd name="T21" fmla="*/ 2147483647 h 56"/>
              <a:gd name="T22" fmla="*/ 2147483647 w 72"/>
              <a:gd name="T23" fmla="*/ 2147483647 h 56"/>
              <a:gd name="T24" fmla="*/ 2147483647 w 72"/>
              <a:gd name="T25" fmla="*/ 2147483647 h 56"/>
              <a:gd name="T26" fmla="*/ 2147483647 w 72"/>
              <a:gd name="T27" fmla="*/ 2147483647 h 56"/>
              <a:gd name="T28" fmla="*/ 2147483647 w 72"/>
              <a:gd name="T29" fmla="*/ 2147483647 h 56"/>
              <a:gd name="T30" fmla="*/ 2147483647 w 72"/>
              <a:gd name="T31" fmla="*/ 2147483647 h 56"/>
              <a:gd name="T32" fmla="*/ 2147483647 w 72"/>
              <a:gd name="T33" fmla="*/ 2147483647 h 56"/>
              <a:gd name="T34" fmla="*/ 2147483647 w 72"/>
              <a:gd name="T35" fmla="*/ 2147483647 h 56"/>
              <a:gd name="T36" fmla="*/ 2147483647 w 72"/>
              <a:gd name="T37" fmla="*/ 2147483647 h 56"/>
              <a:gd name="T38" fmla="*/ 2147483647 w 72"/>
              <a:gd name="T39" fmla="*/ 2147483647 h 56"/>
              <a:gd name="T40" fmla="*/ 2147483647 w 72"/>
              <a:gd name="T41" fmla="*/ 0 h 56"/>
              <a:gd name="T42" fmla="*/ 2147483647 w 72"/>
              <a:gd name="T43" fmla="*/ 0 h 56"/>
              <a:gd name="T44" fmla="*/ 2147483647 w 72"/>
              <a:gd name="T45" fmla="*/ 0 h 56"/>
              <a:gd name="T46" fmla="*/ 2147483647 w 72"/>
              <a:gd name="T47" fmla="*/ 0 h 56"/>
              <a:gd name="T48" fmla="*/ 2147483647 w 72"/>
              <a:gd name="T49" fmla="*/ 2147483647 h 56"/>
              <a:gd name="T50" fmla="*/ 2147483647 w 72"/>
              <a:gd name="T51" fmla="*/ 2147483647 h 56"/>
              <a:gd name="T52" fmla="*/ 2147483647 w 72"/>
              <a:gd name="T53" fmla="*/ 2147483647 h 56"/>
              <a:gd name="T54" fmla="*/ 2147483647 w 72"/>
              <a:gd name="T55" fmla="*/ 2147483647 h 56"/>
              <a:gd name="T56" fmla="*/ 2147483647 w 72"/>
              <a:gd name="T57" fmla="*/ 2147483647 h 56"/>
              <a:gd name="T58" fmla="*/ 2147483647 w 72"/>
              <a:gd name="T59" fmla="*/ 2147483647 h 56"/>
              <a:gd name="T60" fmla="*/ 2147483647 w 72"/>
              <a:gd name="T61" fmla="*/ 2147483647 h 56"/>
              <a:gd name="T62" fmla="*/ 2147483647 w 72"/>
              <a:gd name="T63" fmla="*/ 2147483647 h 56"/>
              <a:gd name="T64" fmla="*/ 2147483647 w 72"/>
              <a:gd name="T65" fmla="*/ 2147483647 h 56"/>
              <a:gd name="T66" fmla="*/ 2147483647 w 72"/>
              <a:gd name="T67" fmla="*/ 2147483647 h 56"/>
              <a:gd name="T68" fmla="*/ 2147483647 w 72"/>
              <a:gd name="T69" fmla="*/ 2147483647 h 56"/>
              <a:gd name="T70" fmla="*/ 2147483647 w 72"/>
              <a:gd name="T71" fmla="*/ 2147483647 h 56"/>
              <a:gd name="T72" fmla="*/ 2147483647 w 72"/>
              <a:gd name="T73" fmla="*/ 2147483647 h 56"/>
              <a:gd name="T74" fmla="*/ 2147483647 w 72"/>
              <a:gd name="T75" fmla="*/ 2147483647 h 56"/>
              <a:gd name="T76" fmla="*/ 2147483647 w 72"/>
              <a:gd name="T77" fmla="*/ 2147483647 h 56"/>
              <a:gd name="T78" fmla="*/ 2147483647 w 72"/>
              <a:gd name="T79" fmla="*/ 2147483647 h 56"/>
              <a:gd name="T80" fmla="*/ 0 w 72"/>
              <a:gd name="T81" fmla="*/ 2147483647 h 56"/>
              <a:gd name="T82" fmla="*/ 0 w 72"/>
              <a:gd name="T83" fmla="*/ 2147483647 h 56"/>
              <a:gd name="T84" fmla="*/ 0 w 72"/>
              <a:gd name="T85" fmla="*/ 2147483647 h 56"/>
              <a:gd name="T86" fmla="*/ 2147483647 w 72"/>
              <a:gd name="T87" fmla="*/ 2147483647 h 56"/>
              <a:gd name="T88" fmla="*/ 2147483647 w 72"/>
              <a:gd name="T89" fmla="*/ 2147483647 h 56"/>
              <a:gd name="T90" fmla="*/ 2147483647 w 72"/>
              <a:gd name="T91" fmla="*/ 2147483647 h 56"/>
              <a:gd name="T92" fmla="*/ 2147483647 w 72"/>
              <a:gd name="T93" fmla="*/ 2147483647 h 56"/>
              <a:gd name="T94" fmla="*/ 2147483647 w 72"/>
              <a:gd name="T95" fmla="*/ 2147483647 h 56"/>
              <a:gd name="T96" fmla="*/ 2147483647 w 72"/>
              <a:gd name="T97" fmla="*/ 2147483647 h 56"/>
              <a:gd name="T98" fmla="*/ 2147483647 w 72"/>
              <a:gd name="T99" fmla="*/ 2147483647 h 56"/>
              <a:gd name="T100" fmla="*/ 2147483647 w 72"/>
              <a:gd name="T101" fmla="*/ 2147483647 h 56"/>
              <a:gd name="T102" fmla="*/ 2147483647 w 72"/>
              <a:gd name="T103" fmla="*/ 2147483647 h 56"/>
              <a:gd name="T104" fmla="*/ 2147483647 w 72"/>
              <a:gd name="T105" fmla="*/ 2147483647 h 56"/>
              <a:gd name="T106" fmla="*/ 2147483647 w 72"/>
              <a:gd name="T107" fmla="*/ 2147483647 h 56"/>
              <a:gd name="T108" fmla="*/ 2147483647 w 72"/>
              <a:gd name="T109" fmla="*/ 2147483647 h 56"/>
              <a:gd name="T110" fmla="*/ 2147483647 w 72"/>
              <a:gd name="T111" fmla="*/ 2147483647 h 56"/>
              <a:gd name="T112" fmla="*/ 2147483647 w 72"/>
              <a:gd name="T113" fmla="*/ 2147483647 h 56"/>
              <a:gd name="T114" fmla="*/ 2147483647 w 72"/>
              <a:gd name="T115" fmla="*/ 2147483647 h 56"/>
              <a:gd name="T116" fmla="*/ 0 w 72"/>
              <a:gd name="T117" fmla="*/ 2147483647 h 5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72"/>
              <a:gd name="T178" fmla="*/ 0 h 56"/>
              <a:gd name="T179" fmla="*/ 72 w 72"/>
              <a:gd name="T180" fmla="*/ 56 h 5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72" h="56">
                <a:moveTo>
                  <a:pt x="0" y="32"/>
                </a:moveTo>
                <a:lnTo>
                  <a:pt x="0" y="32"/>
                </a:lnTo>
                <a:lnTo>
                  <a:pt x="8" y="16"/>
                </a:lnTo>
                <a:lnTo>
                  <a:pt x="8" y="8"/>
                </a:lnTo>
                <a:lnTo>
                  <a:pt x="16" y="8"/>
                </a:lnTo>
                <a:lnTo>
                  <a:pt x="32" y="8"/>
                </a:lnTo>
                <a:lnTo>
                  <a:pt x="32" y="48"/>
                </a:lnTo>
                <a:lnTo>
                  <a:pt x="40" y="48"/>
                </a:lnTo>
                <a:lnTo>
                  <a:pt x="56" y="40"/>
                </a:lnTo>
                <a:lnTo>
                  <a:pt x="56" y="32"/>
                </a:lnTo>
                <a:lnTo>
                  <a:pt x="64" y="24"/>
                </a:lnTo>
                <a:lnTo>
                  <a:pt x="56" y="16"/>
                </a:lnTo>
                <a:lnTo>
                  <a:pt x="56" y="8"/>
                </a:lnTo>
                <a:lnTo>
                  <a:pt x="48" y="0"/>
                </a:lnTo>
                <a:lnTo>
                  <a:pt x="56" y="8"/>
                </a:lnTo>
                <a:lnTo>
                  <a:pt x="64" y="16"/>
                </a:lnTo>
                <a:lnTo>
                  <a:pt x="72" y="24"/>
                </a:lnTo>
                <a:lnTo>
                  <a:pt x="72" y="32"/>
                </a:lnTo>
                <a:lnTo>
                  <a:pt x="72" y="40"/>
                </a:lnTo>
                <a:lnTo>
                  <a:pt x="64" y="48"/>
                </a:lnTo>
                <a:lnTo>
                  <a:pt x="48" y="56"/>
                </a:lnTo>
                <a:lnTo>
                  <a:pt x="40" y="56"/>
                </a:lnTo>
                <a:lnTo>
                  <a:pt x="24" y="56"/>
                </a:lnTo>
                <a:lnTo>
                  <a:pt x="16" y="48"/>
                </a:lnTo>
                <a:lnTo>
                  <a:pt x="8" y="40"/>
                </a:lnTo>
                <a:lnTo>
                  <a:pt x="0" y="32"/>
                </a:lnTo>
                <a:lnTo>
                  <a:pt x="8" y="32"/>
                </a:lnTo>
                <a:lnTo>
                  <a:pt x="8" y="40"/>
                </a:lnTo>
                <a:lnTo>
                  <a:pt x="16" y="48"/>
                </a:lnTo>
                <a:lnTo>
                  <a:pt x="24" y="48"/>
                </a:lnTo>
                <a:lnTo>
                  <a:pt x="24" y="16"/>
                </a:lnTo>
                <a:lnTo>
                  <a:pt x="16" y="16"/>
                </a:lnTo>
                <a:lnTo>
                  <a:pt x="16" y="24"/>
                </a:lnTo>
                <a:lnTo>
                  <a:pt x="8" y="24"/>
                </a:lnTo>
                <a:lnTo>
                  <a:pt x="8" y="32"/>
                </a:lnTo>
                <a:lnTo>
                  <a:pt x="0" y="3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32" name="Freeform 46"/>
          <p:cNvSpPr>
            <a:spLocks/>
          </p:cNvSpPr>
          <p:nvPr/>
        </p:nvSpPr>
        <p:spPr bwMode="auto">
          <a:xfrm>
            <a:off x="1206500" y="3822700"/>
            <a:ext cx="165100" cy="101600"/>
          </a:xfrm>
          <a:custGeom>
            <a:avLst/>
            <a:gdLst>
              <a:gd name="T0" fmla="*/ 2147483647 w 104"/>
              <a:gd name="T1" fmla="*/ 2147483647 h 64"/>
              <a:gd name="T2" fmla="*/ 2147483647 w 104"/>
              <a:gd name="T3" fmla="*/ 2147483647 h 64"/>
              <a:gd name="T4" fmla="*/ 2147483647 w 104"/>
              <a:gd name="T5" fmla="*/ 2147483647 h 64"/>
              <a:gd name="T6" fmla="*/ 2147483647 w 104"/>
              <a:gd name="T7" fmla="*/ 2147483647 h 64"/>
              <a:gd name="T8" fmla="*/ 2147483647 w 104"/>
              <a:gd name="T9" fmla="*/ 2147483647 h 64"/>
              <a:gd name="T10" fmla="*/ 2147483647 w 104"/>
              <a:gd name="T11" fmla="*/ 2147483647 h 64"/>
              <a:gd name="T12" fmla="*/ 2147483647 w 104"/>
              <a:gd name="T13" fmla="*/ 2147483647 h 64"/>
              <a:gd name="T14" fmla="*/ 2147483647 w 104"/>
              <a:gd name="T15" fmla="*/ 2147483647 h 64"/>
              <a:gd name="T16" fmla="*/ 2147483647 w 104"/>
              <a:gd name="T17" fmla="*/ 2147483647 h 64"/>
              <a:gd name="T18" fmla="*/ 2147483647 w 104"/>
              <a:gd name="T19" fmla="*/ 2147483647 h 64"/>
              <a:gd name="T20" fmla="*/ 2147483647 w 104"/>
              <a:gd name="T21" fmla="*/ 2147483647 h 64"/>
              <a:gd name="T22" fmla="*/ 2147483647 w 104"/>
              <a:gd name="T23" fmla="*/ 2147483647 h 64"/>
              <a:gd name="T24" fmla="*/ 2147483647 w 104"/>
              <a:gd name="T25" fmla="*/ 2147483647 h 64"/>
              <a:gd name="T26" fmla="*/ 2147483647 w 104"/>
              <a:gd name="T27" fmla="*/ 2147483647 h 64"/>
              <a:gd name="T28" fmla="*/ 2147483647 w 104"/>
              <a:gd name="T29" fmla="*/ 2147483647 h 64"/>
              <a:gd name="T30" fmla="*/ 2147483647 w 104"/>
              <a:gd name="T31" fmla="*/ 2147483647 h 64"/>
              <a:gd name="T32" fmla="*/ 2147483647 w 104"/>
              <a:gd name="T33" fmla="*/ 2147483647 h 64"/>
              <a:gd name="T34" fmla="*/ 0 w 104"/>
              <a:gd name="T35" fmla="*/ 2147483647 h 64"/>
              <a:gd name="T36" fmla="*/ 2147483647 w 104"/>
              <a:gd name="T37" fmla="*/ 2147483647 h 64"/>
              <a:gd name="T38" fmla="*/ 2147483647 w 104"/>
              <a:gd name="T39" fmla="*/ 2147483647 h 64"/>
              <a:gd name="T40" fmla="*/ 2147483647 w 104"/>
              <a:gd name="T41" fmla="*/ 2147483647 h 64"/>
              <a:gd name="T42" fmla="*/ 0 w 104"/>
              <a:gd name="T43" fmla="*/ 2147483647 h 64"/>
              <a:gd name="T44" fmla="*/ 0 w 104"/>
              <a:gd name="T45" fmla="*/ 2147483647 h 64"/>
              <a:gd name="T46" fmla="*/ 0 w 104"/>
              <a:gd name="T47" fmla="*/ 2147483647 h 64"/>
              <a:gd name="T48" fmla="*/ 0 w 104"/>
              <a:gd name="T49" fmla="*/ 2147483647 h 64"/>
              <a:gd name="T50" fmla="*/ 2147483647 w 104"/>
              <a:gd name="T51" fmla="*/ 2147483647 h 64"/>
              <a:gd name="T52" fmla="*/ 2147483647 w 104"/>
              <a:gd name="T53" fmla="*/ 2147483647 h 64"/>
              <a:gd name="T54" fmla="*/ 2147483647 w 104"/>
              <a:gd name="T55" fmla="*/ 2147483647 h 64"/>
              <a:gd name="T56" fmla="*/ 2147483647 w 104"/>
              <a:gd name="T57" fmla="*/ 2147483647 h 64"/>
              <a:gd name="T58" fmla="*/ 2147483647 w 104"/>
              <a:gd name="T59" fmla="*/ 0 h 64"/>
              <a:gd name="T60" fmla="*/ 2147483647 w 104"/>
              <a:gd name="T61" fmla="*/ 0 h 64"/>
              <a:gd name="T62" fmla="*/ 2147483647 w 104"/>
              <a:gd name="T63" fmla="*/ 2147483647 h 64"/>
              <a:gd name="T64" fmla="*/ 2147483647 w 104"/>
              <a:gd name="T65" fmla="*/ 2147483647 h 64"/>
              <a:gd name="T66" fmla="*/ 2147483647 w 104"/>
              <a:gd name="T67" fmla="*/ 2147483647 h 64"/>
              <a:gd name="T68" fmla="*/ 2147483647 w 104"/>
              <a:gd name="T69" fmla="*/ 2147483647 h 64"/>
              <a:gd name="T70" fmla="*/ 2147483647 w 104"/>
              <a:gd name="T71" fmla="*/ 2147483647 h 64"/>
              <a:gd name="T72" fmla="*/ 2147483647 w 104"/>
              <a:gd name="T73" fmla="*/ 2147483647 h 64"/>
              <a:gd name="T74" fmla="*/ 2147483647 w 104"/>
              <a:gd name="T75" fmla="*/ 2147483647 h 64"/>
              <a:gd name="T76" fmla="*/ 2147483647 w 104"/>
              <a:gd name="T77" fmla="*/ 2147483647 h 64"/>
              <a:gd name="T78" fmla="*/ 2147483647 w 104"/>
              <a:gd name="T79" fmla="*/ 2147483647 h 64"/>
              <a:gd name="T80" fmla="*/ 2147483647 w 104"/>
              <a:gd name="T81" fmla="*/ 2147483647 h 64"/>
              <a:gd name="T82" fmla="*/ 2147483647 w 104"/>
              <a:gd name="T83" fmla="*/ 2147483647 h 64"/>
              <a:gd name="T84" fmla="*/ 2147483647 w 104"/>
              <a:gd name="T85" fmla="*/ 2147483647 h 64"/>
              <a:gd name="T86" fmla="*/ 2147483647 w 104"/>
              <a:gd name="T87" fmla="*/ 2147483647 h 64"/>
              <a:gd name="T88" fmla="*/ 2147483647 w 104"/>
              <a:gd name="T89" fmla="*/ 2147483647 h 64"/>
              <a:gd name="T90" fmla="*/ 0 w 104"/>
              <a:gd name="T91" fmla="*/ 2147483647 h 64"/>
              <a:gd name="T92" fmla="*/ 2147483647 w 104"/>
              <a:gd name="T93" fmla="*/ 2147483647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04"/>
              <a:gd name="T142" fmla="*/ 0 h 64"/>
              <a:gd name="T143" fmla="*/ 104 w 104"/>
              <a:gd name="T144" fmla="*/ 64 h 6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04" h="64">
                <a:moveTo>
                  <a:pt x="64" y="32"/>
                </a:moveTo>
                <a:lnTo>
                  <a:pt x="64" y="32"/>
                </a:lnTo>
                <a:lnTo>
                  <a:pt x="56" y="24"/>
                </a:lnTo>
                <a:lnTo>
                  <a:pt x="48" y="24"/>
                </a:lnTo>
                <a:lnTo>
                  <a:pt x="24" y="24"/>
                </a:lnTo>
                <a:lnTo>
                  <a:pt x="16" y="24"/>
                </a:lnTo>
                <a:lnTo>
                  <a:pt x="8" y="24"/>
                </a:lnTo>
                <a:lnTo>
                  <a:pt x="8" y="32"/>
                </a:lnTo>
                <a:lnTo>
                  <a:pt x="8" y="40"/>
                </a:lnTo>
                <a:lnTo>
                  <a:pt x="16" y="48"/>
                </a:lnTo>
                <a:lnTo>
                  <a:pt x="24" y="56"/>
                </a:lnTo>
                <a:lnTo>
                  <a:pt x="32" y="56"/>
                </a:lnTo>
                <a:lnTo>
                  <a:pt x="48" y="56"/>
                </a:lnTo>
                <a:lnTo>
                  <a:pt x="56" y="48"/>
                </a:lnTo>
                <a:lnTo>
                  <a:pt x="56" y="40"/>
                </a:lnTo>
                <a:lnTo>
                  <a:pt x="64" y="32"/>
                </a:lnTo>
                <a:lnTo>
                  <a:pt x="0" y="32"/>
                </a:lnTo>
                <a:lnTo>
                  <a:pt x="8" y="24"/>
                </a:lnTo>
                <a:lnTo>
                  <a:pt x="8" y="16"/>
                </a:lnTo>
                <a:lnTo>
                  <a:pt x="0" y="8"/>
                </a:lnTo>
                <a:lnTo>
                  <a:pt x="8" y="8"/>
                </a:lnTo>
                <a:lnTo>
                  <a:pt x="88" y="8"/>
                </a:lnTo>
                <a:lnTo>
                  <a:pt x="96" y="8"/>
                </a:lnTo>
                <a:lnTo>
                  <a:pt x="96" y="0"/>
                </a:lnTo>
                <a:lnTo>
                  <a:pt x="104" y="0"/>
                </a:lnTo>
                <a:lnTo>
                  <a:pt x="104" y="32"/>
                </a:lnTo>
                <a:lnTo>
                  <a:pt x="96" y="32"/>
                </a:lnTo>
                <a:lnTo>
                  <a:pt x="96" y="24"/>
                </a:lnTo>
                <a:lnTo>
                  <a:pt x="88" y="24"/>
                </a:lnTo>
                <a:lnTo>
                  <a:pt x="64" y="24"/>
                </a:lnTo>
                <a:lnTo>
                  <a:pt x="64" y="32"/>
                </a:lnTo>
                <a:lnTo>
                  <a:pt x="72" y="40"/>
                </a:lnTo>
                <a:lnTo>
                  <a:pt x="72" y="48"/>
                </a:lnTo>
                <a:lnTo>
                  <a:pt x="64" y="56"/>
                </a:lnTo>
                <a:lnTo>
                  <a:pt x="56" y="64"/>
                </a:lnTo>
                <a:lnTo>
                  <a:pt x="40" y="64"/>
                </a:lnTo>
                <a:lnTo>
                  <a:pt x="24" y="64"/>
                </a:lnTo>
                <a:lnTo>
                  <a:pt x="16" y="56"/>
                </a:lnTo>
                <a:lnTo>
                  <a:pt x="8" y="48"/>
                </a:lnTo>
                <a:lnTo>
                  <a:pt x="0" y="32"/>
                </a:lnTo>
                <a:lnTo>
                  <a:pt x="64" y="3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33" name="Freeform 47"/>
          <p:cNvSpPr>
            <a:spLocks/>
          </p:cNvSpPr>
          <p:nvPr/>
        </p:nvSpPr>
        <p:spPr bwMode="auto">
          <a:xfrm>
            <a:off x="1219200" y="3708400"/>
            <a:ext cx="101600" cy="114300"/>
          </a:xfrm>
          <a:custGeom>
            <a:avLst/>
            <a:gdLst>
              <a:gd name="T0" fmla="*/ 2147483647 w 64"/>
              <a:gd name="T1" fmla="*/ 2147483647 h 72"/>
              <a:gd name="T2" fmla="*/ 2147483647 w 64"/>
              <a:gd name="T3" fmla="*/ 2147483647 h 72"/>
              <a:gd name="T4" fmla="*/ 2147483647 w 64"/>
              <a:gd name="T5" fmla="*/ 2147483647 h 72"/>
              <a:gd name="T6" fmla="*/ 2147483647 w 64"/>
              <a:gd name="T7" fmla="*/ 2147483647 h 72"/>
              <a:gd name="T8" fmla="*/ 2147483647 w 64"/>
              <a:gd name="T9" fmla="*/ 2147483647 h 72"/>
              <a:gd name="T10" fmla="*/ 2147483647 w 64"/>
              <a:gd name="T11" fmla="*/ 2147483647 h 72"/>
              <a:gd name="T12" fmla="*/ 2147483647 w 64"/>
              <a:gd name="T13" fmla="*/ 2147483647 h 72"/>
              <a:gd name="T14" fmla="*/ 2147483647 w 64"/>
              <a:gd name="T15" fmla="*/ 2147483647 h 72"/>
              <a:gd name="T16" fmla="*/ 0 w 64"/>
              <a:gd name="T17" fmla="*/ 2147483647 h 72"/>
              <a:gd name="T18" fmla="*/ 0 w 64"/>
              <a:gd name="T19" fmla="*/ 2147483647 h 72"/>
              <a:gd name="T20" fmla="*/ 0 w 64"/>
              <a:gd name="T21" fmla="*/ 2147483647 h 72"/>
              <a:gd name="T22" fmla="*/ 0 w 64"/>
              <a:gd name="T23" fmla="*/ 2147483647 h 72"/>
              <a:gd name="T24" fmla="*/ 0 w 64"/>
              <a:gd name="T25" fmla="*/ 2147483647 h 72"/>
              <a:gd name="T26" fmla="*/ 2147483647 w 64"/>
              <a:gd name="T27" fmla="*/ 2147483647 h 72"/>
              <a:gd name="T28" fmla="*/ 2147483647 w 64"/>
              <a:gd name="T29" fmla="*/ 2147483647 h 72"/>
              <a:gd name="T30" fmla="*/ 2147483647 w 64"/>
              <a:gd name="T31" fmla="*/ 2147483647 h 72"/>
              <a:gd name="T32" fmla="*/ 2147483647 w 64"/>
              <a:gd name="T33" fmla="*/ 0 h 72"/>
              <a:gd name="T34" fmla="*/ 2147483647 w 64"/>
              <a:gd name="T35" fmla="*/ 0 h 72"/>
              <a:gd name="T36" fmla="*/ 2147483647 w 64"/>
              <a:gd name="T37" fmla="*/ 2147483647 h 72"/>
              <a:gd name="T38" fmla="*/ 2147483647 w 64"/>
              <a:gd name="T39" fmla="*/ 2147483647 h 72"/>
              <a:gd name="T40" fmla="*/ 2147483647 w 64"/>
              <a:gd name="T41" fmla="*/ 2147483647 h 72"/>
              <a:gd name="T42" fmla="*/ 2147483647 w 64"/>
              <a:gd name="T43" fmla="*/ 2147483647 h 72"/>
              <a:gd name="T44" fmla="*/ 2147483647 w 64"/>
              <a:gd name="T45" fmla="*/ 2147483647 h 72"/>
              <a:gd name="T46" fmla="*/ 2147483647 w 64"/>
              <a:gd name="T47" fmla="*/ 2147483647 h 72"/>
              <a:gd name="T48" fmla="*/ 2147483647 w 64"/>
              <a:gd name="T49" fmla="*/ 2147483647 h 72"/>
              <a:gd name="T50" fmla="*/ 2147483647 w 64"/>
              <a:gd name="T51" fmla="*/ 2147483647 h 72"/>
              <a:gd name="T52" fmla="*/ 2147483647 w 64"/>
              <a:gd name="T53" fmla="*/ 2147483647 h 72"/>
              <a:gd name="T54" fmla="*/ 2147483647 w 64"/>
              <a:gd name="T55" fmla="*/ 2147483647 h 72"/>
              <a:gd name="T56" fmla="*/ 2147483647 w 64"/>
              <a:gd name="T57" fmla="*/ 2147483647 h 72"/>
              <a:gd name="T58" fmla="*/ 2147483647 w 64"/>
              <a:gd name="T59" fmla="*/ 2147483647 h 72"/>
              <a:gd name="T60" fmla="*/ 2147483647 w 64"/>
              <a:gd name="T61" fmla="*/ 2147483647 h 72"/>
              <a:gd name="T62" fmla="*/ 2147483647 w 64"/>
              <a:gd name="T63" fmla="*/ 2147483647 h 72"/>
              <a:gd name="T64" fmla="*/ 2147483647 w 64"/>
              <a:gd name="T65" fmla="*/ 2147483647 h 72"/>
              <a:gd name="T66" fmla="*/ 2147483647 w 64"/>
              <a:gd name="T67" fmla="*/ 2147483647 h 72"/>
              <a:gd name="T68" fmla="*/ 0 w 64"/>
              <a:gd name="T69" fmla="*/ 2147483647 h 72"/>
              <a:gd name="T70" fmla="*/ 0 w 64"/>
              <a:gd name="T71" fmla="*/ 2147483647 h 72"/>
              <a:gd name="T72" fmla="*/ 0 w 64"/>
              <a:gd name="T73" fmla="*/ 2147483647 h 72"/>
              <a:gd name="T74" fmla="*/ 0 w 64"/>
              <a:gd name="T75" fmla="*/ 2147483647 h 7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4"/>
              <a:gd name="T115" fmla="*/ 0 h 72"/>
              <a:gd name="T116" fmla="*/ 64 w 64"/>
              <a:gd name="T117" fmla="*/ 72 h 72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4" h="72">
                <a:moveTo>
                  <a:pt x="0" y="48"/>
                </a:moveTo>
                <a:lnTo>
                  <a:pt x="40" y="48"/>
                </a:lnTo>
                <a:lnTo>
                  <a:pt x="48" y="48"/>
                </a:lnTo>
                <a:lnTo>
                  <a:pt x="56" y="40"/>
                </a:lnTo>
                <a:lnTo>
                  <a:pt x="56" y="32"/>
                </a:lnTo>
                <a:lnTo>
                  <a:pt x="48" y="24"/>
                </a:lnTo>
                <a:lnTo>
                  <a:pt x="8" y="24"/>
                </a:lnTo>
                <a:lnTo>
                  <a:pt x="0" y="24"/>
                </a:lnTo>
                <a:lnTo>
                  <a:pt x="0" y="32"/>
                </a:lnTo>
                <a:lnTo>
                  <a:pt x="0" y="8"/>
                </a:lnTo>
                <a:lnTo>
                  <a:pt x="48" y="8"/>
                </a:lnTo>
                <a:lnTo>
                  <a:pt x="56" y="8"/>
                </a:lnTo>
                <a:lnTo>
                  <a:pt x="56" y="0"/>
                </a:lnTo>
                <a:lnTo>
                  <a:pt x="56" y="8"/>
                </a:lnTo>
                <a:lnTo>
                  <a:pt x="56" y="16"/>
                </a:lnTo>
                <a:lnTo>
                  <a:pt x="64" y="16"/>
                </a:lnTo>
                <a:lnTo>
                  <a:pt x="64" y="24"/>
                </a:lnTo>
                <a:lnTo>
                  <a:pt x="48" y="24"/>
                </a:lnTo>
                <a:lnTo>
                  <a:pt x="56" y="24"/>
                </a:lnTo>
                <a:lnTo>
                  <a:pt x="56" y="32"/>
                </a:lnTo>
                <a:lnTo>
                  <a:pt x="64" y="40"/>
                </a:lnTo>
                <a:lnTo>
                  <a:pt x="64" y="48"/>
                </a:lnTo>
                <a:lnTo>
                  <a:pt x="56" y="56"/>
                </a:lnTo>
                <a:lnTo>
                  <a:pt x="40" y="56"/>
                </a:lnTo>
                <a:lnTo>
                  <a:pt x="8" y="56"/>
                </a:lnTo>
                <a:lnTo>
                  <a:pt x="0" y="64"/>
                </a:lnTo>
                <a:lnTo>
                  <a:pt x="0" y="72"/>
                </a:lnTo>
                <a:lnTo>
                  <a:pt x="0" y="48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34" name="Freeform 48"/>
          <p:cNvSpPr>
            <a:spLocks/>
          </p:cNvSpPr>
          <p:nvPr/>
        </p:nvSpPr>
        <p:spPr bwMode="auto">
          <a:xfrm>
            <a:off x="1206500" y="3606800"/>
            <a:ext cx="114300" cy="88900"/>
          </a:xfrm>
          <a:custGeom>
            <a:avLst/>
            <a:gdLst>
              <a:gd name="T0" fmla="*/ 0 w 72"/>
              <a:gd name="T1" fmla="*/ 2147483647 h 56"/>
              <a:gd name="T2" fmla="*/ 0 w 72"/>
              <a:gd name="T3" fmla="*/ 2147483647 h 56"/>
              <a:gd name="T4" fmla="*/ 2147483647 w 72"/>
              <a:gd name="T5" fmla="*/ 2147483647 h 56"/>
              <a:gd name="T6" fmla="*/ 2147483647 w 72"/>
              <a:gd name="T7" fmla="*/ 2147483647 h 56"/>
              <a:gd name="T8" fmla="*/ 2147483647 w 72"/>
              <a:gd name="T9" fmla="*/ 2147483647 h 56"/>
              <a:gd name="T10" fmla="*/ 2147483647 w 72"/>
              <a:gd name="T11" fmla="*/ 2147483647 h 56"/>
              <a:gd name="T12" fmla="*/ 2147483647 w 72"/>
              <a:gd name="T13" fmla="*/ 2147483647 h 56"/>
              <a:gd name="T14" fmla="*/ 2147483647 w 72"/>
              <a:gd name="T15" fmla="*/ 2147483647 h 56"/>
              <a:gd name="T16" fmla="*/ 2147483647 w 72"/>
              <a:gd name="T17" fmla="*/ 2147483647 h 56"/>
              <a:gd name="T18" fmla="*/ 2147483647 w 72"/>
              <a:gd name="T19" fmla="*/ 2147483647 h 56"/>
              <a:gd name="T20" fmla="*/ 2147483647 w 72"/>
              <a:gd name="T21" fmla="*/ 2147483647 h 56"/>
              <a:gd name="T22" fmla="*/ 2147483647 w 72"/>
              <a:gd name="T23" fmla="*/ 2147483647 h 56"/>
              <a:gd name="T24" fmla="*/ 2147483647 w 72"/>
              <a:gd name="T25" fmla="*/ 2147483647 h 56"/>
              <a:gd name="T26" fmla="*/ 2147483647 w 72"/>
              <a:gd name="T27" fmla="*/ 2147483647 h 56"/>
              <a:gd name="T28" fmla="*/ 2147483647 w 72"/>
              <a:gd name="T29" fmla="*/ 2147483647 h 56"/>
              <a:gd name="T30" fmla="*/ 2147483647 w 72"/>
              <a:gd name="T31" fmla="*/ 2147483647 h 56"/>
              <a:gd name="T32" fmla="*/ 2147483647 w 72"/>
              <a:gd name="T33" fmla="*/ 2147483647 h 56"/>
              <a:gd name="T34" fmla="*/ 2147483647 w 72"/>
              <a:gd name="T35" fmla="*/ 2147483647 h 56"/>
              <a:gd name="T36" fmla="*/ 2147483647 w 72"/>
              <a:gd name="T37" fmla="*/ 2147483647 h 56"/>
              <a:gd name="T38" fmla="*/ 2147483647 w 72"/>
              <a:gd name="T39" fmla="*/ 2147483647 h 56"/>
              <a:gd name="T40" fmla="*/ 2147483647 w 72"/>
              <a:gd name="T41" fmla="*/ 0 h 56"/>
              <a:gd name="T42" fmla="*/ 2147483647 w 72"/>
              <a:gd name="T43" fmla="*/ 0 h 56"/>
              <a:gd name="T44" fmla="*/ 2147483647 w 72"/>
              <a:gd name="T45" fmla="*/ 0 h 56"/>
              <a:gd name="T46" fmla="*/ 2147483647 w 72"/>
              <a:gd name="T47" fmla="*/ 0 h 56"/>
              <a:gd name="T48" fmla="*/ 2147483647 w 72"/>
              <a:gd name="T49" fmla="*/ 2147483647 h 56"/>
              <a:gd name="T50" fmla="*/ 2147483647 w 72"/>
              <a:gd name="T51" fmla="*/ 2147483647 h 56"/>
              <a:gd name="T52" fmla="*/ 2147483647 w 72"/>
              <a:gd name="T53" fmla="*/ 2147483647 h 56"/>
              <a:gd name="T54" fmla="*/ 2147483647 w 72"/>
              <a:gd name="T55" fmla="*/ 2147483647 h 56"/>
              <a:gd name="T56" fmla="*/ 2147483647 w 72"/>
              <a:gd name="T57" fmla="*/ 2147483647 h 56"/>
              <a:gd name="T58" fmla="*/ 2147483647 w 72"/>
              <a:gd name="T59" fmla="*/ 2147483647 h 56"/>
              <a:gd name="T60" fmla="*/ 2147483647 w 72"/>
              <a:gd name="T61" fmla="*/ 2147483647 h 56"/>
              <a:gd name="T62" fmla="*/ 2147483647 w 72"/>
              <a:gd name="T63" fmla="*/ 2147483647 h 56"/>
              <a:gd name="T64" fmla="*/ 2147483647 w 72"/>
              <a:gd name="T65" fmla="*/ 2147483647 h 56"/>
              <a:gd name="T66" fmla="*/ 2147483647 w 72"/>
              <a:gd name="T67" fmla="*/ 2147483647 h 56"/>
              <a:gd name="T68" fmla="*/ 2147483647 w 72"/>
              <a:gd name="T69" fmla="*/ 2147483647 h 56"/>
              <a:gd name="T70" fmla="*/ 2147483647 w 72"/>
              <a:gd name="T71" fmla="*/ 2147483647 h 56"/>
              <a:gd name="T72" fmla="*/ 2147483647 w 72"/>
              <a:gd name="T73" fmla="*/ 2147483647 h 56"/>
              <a:gd name="T74" fmla="*/ 2147483647 w 72"/>
              <a:gd name="T75" fmla="*/ 2147483647 h 56"/>
              <a:gd name="T76" fmla="*/ 2147483647 w 72"/>
              <a:gd name="T77" fmla="*/ 2147483647 h 56"/>
              <a:gd name="T78" fmla="*/ 2147483647 w 72"/>
              <a:gd name="T79" fmla="*/ 2147483647 h 56"/>
              <a:gd name="T80" fmla="*/ 0 w 72"/>
              <a:gd name="T81" fmla="*/ 2147483647 h 56"/>
              <a:gd name="T82" fmla="*/ 0 w 72"/>
              <a:gd name="T83" fmla="*/ 2147483647 h 56"/>
              <a:gd name="T84" fmla="*/ 0 w 72"/>
              <a:gd name="T85" fmla="*/ 2147483647 h 56"/>
              <a:gd name="T86" fmla="*/ 2147483647 w 72"/>
              <a:gd name="T87" fmla="*/ 2147483647 h 56"/>
              <a:gd name="T88" fmla="*/ 2147483647 w 72"/>
              <a:gd name="T89" fmla="*/ 2147483647 h 56"/>
              <a:gd name="T90" fmla="*/ 2147483647 w 72"/>
              <a:gd name="T91" fmla="*/ 2147483647 h 56"/>
              <a:gd name="T92" fmla="*/ 2147483647 w 72"/>
              <a:gd name="T93" fmla="*/ 2147483647 h 56"/>
              <a:gd name="T94" fmla="*/ 2147483647 w 72"/>
              <a:gd name="T95" fmla="*/ 2147483647 h 56"/>
              <a:gd name="T96" fmla="*/ 2147483647 w 72"/>
              <a:gd name="T97" fmla="*/ 2147483647 h 56"/>
              <a:gd name="T98" fmla="*/ 2147483647 w 72"/>
              <a:gd name="T99" fmla="*/ 2147483647 h 56"/>
              <a:gd name="T100" fmla="*/ 2147483647 w 72"/>
              <a:gd name="T101" fmla="*/ 2147483647 h 56"/>
              <a:gd name="T102" fmla="*/ 2147483647 w 72"/>
              <a:gd name="T103" fmla="*/ 2147483647 h 56"/>
              <a:gd name="T104" fmla="*/ 2147483647 w 72"/>
              <a:gd name="T105" fmla="*/ 2147483647 h 56"/>
              <a:gd name="T106" fmla="*/ 2147483647 w 72"/>
              <a:gd name="T107" fmla="*/ 2147483647 h 56"/>
              <a:gd name="T108" fmla="*/ 2147483647 w 72"/>
              <a:gd name="T109" fmla="*/ 2147483647 h 56"/>
              <a:gd name="T110" fmla="*/ 2147483647 w 72"/>
              <a:gd name="T111" fmla="*/ 2147483647 h 56"/>
              <a:gd name="T112" fmla="*/ 2147483647 w 72"/>
              <a:gd name="T113" fmla="*/ 2147483647 h 56"/>
              <a:gd name="T114" fmla="*/ 2147483647 w 72"/>
              <a:gd name="T115" fmla="*/ 2147483647 h 56"/>
              <a:gd name="T116" fmla="*/ 0 w 72"/>
              <a:gd name="T117" fmla="*/ 2147483647 h 5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72"/>
              <a:gd name="T178" fmla="*/ 0 h 56"/>
              <a:gd name="T179" fmla="*/ 72 w 72"/>
              <a:gd name="T180" fmla="*/ 56 h 5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72" h="56">
                <a:moveTo>
                  <a:pt x="0" y="32"/>
                </a:moveTo>
                <a:lnTo>
                  <a:pt x="0" y="32"/>
                </a:lnTo>
                <a:lnTo>
                  <a:pt x="8" y="16"/>
                </a:lnTo>
                <a:lnTo>
                  <a:pt x="8" y="8"/>
                </a:lnTo>
                <a:lnTo>
                  <a:pt x="16" y="8"/>
                </a:lnTo>
                <a:lnTo>
                  <a:pt x="32" y="8"/>
                </a:lnTo>
                <a:lnTo>
                  <a:pt x="32" y="48"/>
                </a:lnTo>
                <a:lnTo>
                  <a:pt x="40" y="48"/>
                </a:lnTo>
                <a:lnTo>
                  <a:pt x="56" y="40"/>
                </a:lnTo>
                <a:lnTo>
                  <a:pt x="56" y="32"/>
                </a:lnTo>
                <a:lnTo>
                  <a:pt x="64" y="24"/>
                </a:lnTo>
                <a:lnTo>
                  <a:pt x="56" y="16"/>
                </a:lnTo>
                <a:lnTo>
                  <a:pt x="56" y="8"/>
                </a:lnTo>
                <a:lnTo>
                  <a:pt x="48" y="0"/>
                </a:lnTo>
                <a:lnTo>
                  <a:pt x="56" y="8"/>
                </a:lnTo>
                <a:lnTo>
                  <a:pt x="64" y="16"/>
                </a:lnTo>
                <a:lnTo>
                  <a:pt x="72" y="24"/>
                </a:lnTo>
                <a:lnTo>
                  <a:pt x="72" y="32"/>
                </a:lnTo>
                <a:lnTo>
                  <a:pt x="72" y="40"/>
                </a:lnTo>
                <a:lnTo>
                  <a:pt x="64" y="48"/>
                </a:lnTo>
                <a:lnTo>
                  <a:pt x="48" y="56"/>
                </a:lnTo>
                <a:lnTo>
                  <a:pt x="40" y="56"/>
                </a:lnTo>
                <a:lnTo>
                  <a:pt x="24" y="56"/>
                </a:lnTo>
                <a:lnTo>
                  <a:pt x="16" y="48"/>
                </a:lnTo>
                <a:lnTo>
                  <a:pt x="8" y="40"/>
                </a:lnTo>
                <a:lnTo>
                  <a:pt x="0" y="32"/>
                </a:lnTo>
                <a:lnTo>
                  <a:pt x="8" y="32"/>
                </a:lnTo>
                <a:lnTo>
                  <a:pt x="8" y="40"/>
                </a:lnTo>
                <a:lnTo>
                  <a:pt x="16" y="48"/>
                </a:lnTo>
                <a:lnTo>
                  <a:pt x="24" y="48"/>
                </a:lnTo>
                <a:lnTo>
                  <a:pt x="24" y="16"/>
                </a:lnTo>
                <a:lnTo>
                  <a:pt x="16" y="16"/>
                </a:lnTo>
                <a:lnTo>
                  <a:pt x="16" y="24"/>
                </a:lnTo>
                <a:lnTo>
                  <a:pt x="8" y="24"/>
                </a:lnTo>
                <a:lnTo>
                  <a:pt x="8" y="32"/>
                </a:lnTo>
                <a:lnTo>
                  <a:pt x="0" y="3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35" name="Freeform 49"/>
          <p:cNvSpPr>
            <a:spLocks/>
          </p:cNvSpPr>
          <p:nvPr/>
        </p:nvSpPr>
        <p:spPr bwMode="auto">
          <a:xfrm>
            <a:off x="1206500" y="3492500"/>
            <a:ext cx="114300" cy="101600"/>
          </a:xfrm>
          <a:custGeom>
            <a:avLst/>
            <a:gdLst>
              <a:gd name="T0" fmla="*/ 2147483647 w 72"/>
              <a:gd name="T1" fmla="*/ 2147483647 h 64"/>
              <a:gd name="T2" fmla="*/ 2147483647 w 72"/>
              <a:gd name="T3" fmla="*/ 2147483647 h 64"/>
              <a:gd name="T4" fmla="*/ 2147483647 w 72"/>
              <a:gd name="T5" fmla="*/ 2147483647 h 64"/>
              <a:gd name="T6" fmla="*/ 2147483647 w 72"/>
              <a:gd name="T7" fmla="*/ 2147483647 h 64"/>
              <a:gd name="T8" fmla="*/ 2147483647 w 72"/>
              <a:gd name="T9" fmla="*/ 2147483647 h 64"/>
              <a:gd name="T10" fmla="*/ 2147483647 w 72"/>
              <a:gd name="T11" fmla="*/ 2147483647 h 64"/>
              <a:gd name="T12" fmla="*/ 2147483647 w 72"/>
              <a:gd name="T13" fmla="*/ 2147483647 h 64"/>
              <a:gd name="T14" fmla="*/ 2147483647 w 72"/>
              <a:gd name="T15" fmla="*/ 2147483647 h 64"/>
              <a:gd name="T16" fmla="*/ 2147483647 w 72"/>
              <a:gd name="T17" fmla="*/ 2147483647 h 64"/>
              <a:gd name="T18" fmla="*/ 2147483647 w 72"/>
              <a:gd name="T19" fmla="*/ 2147483647 h 64"/>
              <a:gd name="T20" fmla="*/ 2147483647 w 72"/>
              <a:gd name="T21" fmla="*/ 2147483647 h 64"/>
              <a:gd name="T22" fmla="*/ 2147483647 w 72"/>
              <a:gd name="T23" fmla="*/ 2147483647 h 64"/>
              <a:gd name="T24" fmla="*/ 2147483647 w 72"/>
              <a:gd name="T25" fmla="*/ 2147483647 h 64"/>
              <a:gd name="T26" fmla="*/ 0 w 72"/>
              <a:gd name="T27" fmla="*/ 2147483647 h 64"/>
              <a:gd name="T28" fmla="*/ 0 w 72"/>
              <a:gd name="T29" fmla="*/ 2147483647 h 64"/>
              <a:gd name="T30" fmla="*/ 0 w 72"/>
              <a:gd name="T31" fmla="*/ 2147483647 h 64"/>
              <a:gd name="T32" fmla="*/ 2147483647 w 72"/>
              <a:gd name="T33" fmla="*/ 2147483647 h 64"/>
              <a:gd name="T34" fmla="*/ 2147483647 w 72"/>
              <a:gd name="T35" fmla="*/ 2147483647 h 64"/>
              <a:gd name="T36" fmla="*/ 2147483647 w 72"/>
              <a:gd name="T37" fmla="*/ 2147483647 h 64"/>
              <a:gd name="T38" fmla="*/ 0 w 72"/>
              <a:gd name="T39" fmla="*/ 2147483647 h 64"/>
              <a:gd name="T40" fmla="*/ 0 w 72"/>
              <a:gd name="T41" fmla="*/ 2147483647 h 64"/>
              <a:gd name="T42" fmla="*/ 2147483647 w 72"/>
              <a:gd name="T43" fmla="*/ 2147483647 h 64"/>
              <a:gd name="T44" fmla="*/ 2147483647 w 72"/>
              <a:gd name="T45" fmla="*/ 2147483647 h 64"/>
              <a:gd name="T46" fmla="*/ 2147483647 w 72"/>
              <a:gd name="T47" fmla="*/ 2147483647 h 64"/>
              <a:gd name="T48" fmla="*/ 2147483647 w 72"/>
              <a:gd name="T49" fmla="*/ 2147483647 h 64"/>
              <a:gd name="T50" fmla="*/ 2147483647 w 72"/>
              <a:gd name="T51" fmla="*/ 2147483647 h 64"/>
              <a:gd name="T52" fmla="*/ 2147483647 w 72"/>
              <a:gd name="T53" fmla="*/ 2147483647 h 64"/>
              <a:gd name="T54" fmla="*/ 2147483647 w 72"/>
              <a:gd name="T55" fmla="*/ 0 h 64"/>
              <a:gd name="T56" fmla="*/ 2147483647 w 72"/>
              <a:gd name="T57" fmla="*/ 0 h 64"/>
              <a:gd name="T58" fmla="*/ 2147483647 w 72"/>
              <a:gd name="T59" fmla="*/ 2147483647 h 64"/>
              <a:gd name="T60" fmla="*/ 2147483647 w 72"/>
              <a:gd name="T61" fmla="*/ 2147483647 h 64"/>
              <a:gd name="T62" fmla="*/ 2147483647 w 72"/>
              <a:gd name="T63" fmla="*/ 2147483647 h 64"/>
              <a:gd name="T64" fmla="*/ 2147483647 w 72"/>
              <a:gd name="T65" fmla="*/ 2147483647 h 64"/>
              <a:gd name="T66" fmla="*/ 2147483647 w 72"/>
              <a:gd name="T67" fmla="*/ 2147483647 h 64"/>
              <a:gd name="T68" fmla="*/ 2147483647 w 72"/>
              <a:gd name="T69" fmla="*/ 2147483647 h 64"/>
              <a:gd name="T70" fmla="*/ 2147483647 w 72"/>
              <a:gd name="T71" fmla="*/ 2147483647 h 64"/>
              <a:gd name="T72" fmla="*/ 2147483647 w 72"/>
              <a:gd name="T73" fmla="*/ 2147483647 h 64"/>
              <a:gd name="T74" fmla="*/ 2147483647 w 72"/>
              <a:gd name="T75" fmla="*/ 2147483647 h 64"/>
              <a:gd name="T76" fmla="*/ 2147483647 w 72"/>
              <a:gd name="T77" fmla="*/ 2147483647 h 64"/>
              <a:gd name="T78" fmla="*/ 2147483647 w 72"/>
              <a:gd name="T79" fmla="*/ 2147483647 h 64"/>
              <a:gd name="T80" fmla="*/ 2147483647 w 72"/>
              <a:gd name="T81" fmla="*/ 2147483647 h 64"/>
              <a:gd name="T82" fmla="*/ 2147483647 w 72"/>
              <a:gd name="T83" fmla="*/ 2147483647 h 64"/>
              <a:gd name="T84" fmla="*/ 2147483647 w 72"/>
              <a:gd name="T85" fmla="*/ 2147483647 h 64"/>
              <a:gd name="T86" fmla="*/ 2147483647 w 72"/>
              <a:gd name="T87" fmla="*/ 2147483647 h 64"/>
              <a:gd name="T88" fmla="*/ 2147483647 w 72"/>
              <a:gd name="T89" fmla="*/ 2147483647 h 64"/>
              <a:gd name="T90" fmla="*/ 2147483647 w 72"/>
              <a:gd name="T91" fmla="*/ 2147483647 h 64"/>
              <a:gd name="T92" fmla="*/ 2147483647 w 72"/>
              <a:gd name="T93" fmla="*/ 2147483647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72"/>
              <a:gd name="T142" fmla="*/ 0 h 64"/>
              <a:gd name="T143" fmla="*/ 72 w 72"/>
              <a:gd name="T144" fmla="*/ 64 h 6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72" h="64">
                <a:moveTo>
                  <a:pt x="64" y="64"/>
                </a:moveTo>
                <a:lnTo>
                  <a:pt x="64" y="64"/>
                </a:lnTo>
                <a:lnTo>
                  <a:pt x="64" y="56"/>
                </a:lnTo>
                <a:lnTo>
                  <a:pt x="56" y="56"/>
                </a:lnTo>
                <a:lnTo>
                  <a:pt x="24" y="56"/>
                </a:lnTo>
                <a:lnTo>
                  <a:pt x="16" y="56"/>
                </a:lnTo>
                <a:lnTo>
                  <a:pt x="16" y="64"/>
                </a:lnTo>
                <a:lnTo>
                  <a:pt x="8" y="64"/>
                </a:lnTo>
                <a:lnTo>
                  <a:pt x="16" y="64"/>
                </a:lnTo>
                <a:lnTo>
                  <a:pt x="8" y="64"/>
                </a:lnTo>
                <a:lnTo>
                  <a:pt x="8" y="56"/>
                </a:lnTo>
                <a:lnTo>
                  <a:pt x="0" y="48"/>
                </a:lnTo>
                <a:lnTo>
                  <a:pt x="8" y="48"/>
                </a:lnTo>
                <a:lnTo>
                  <a:pt x="16" y="48"/>
                </a:lnTo>
                <a:lnTo>
                  <a:pt x="8" y="40"/>
                </a:lnTo>
                <a:lnTo>
                  <a:pt x="0" y="32"/>
                </a:lnTo>
                <a:lnTo>
                  <a:pt x="0" y="24"/>
                </a:lnTo>
                <a:lnTo>
                  <a:pt x="8" y="16"/>
                </a:lnTo>
                <a:lnTo>
                  <a:pt x="16" y="8"/>
                </a:lnTo>
                <a:lnTo>
                  <a:pt x="24" y="8"/>
                </a:lnTo>
                <a:lnTo>
                  <a:pt x="56" y="8"/>
                </a:lnTo>
                <a:lnTo>
                  <a:pt x="64" y="8"/>
                </a:lnTo>
                <a:lnTo>
                  <a:pt x="64" y="0"/>
                </a:lnTo>
                <a:lnTo>
                  <a:pt x="72" y="0"/>
                </a:lnTo>
                <a:lnTo>
                  <a:pt x="72" y="32"/>
                </a:lnTo>
                <a:lnTo>
                  <a:pt x="64" y="32"/>
                </a:lnTo>
                <a:lnTo>
                  <a:pt x="64" y="24"/>
                </a:lnTo>
                <a:lnTo>
                  <a:pt x="56" y="24"/>
                </a:lnTo>
                <a:lnTo>
                  <a:pt x="24" y="24"/>
                </a:lnTo>
                <a:lnTo>
                  <a:pt x="16" y="24"/>
                </a:lnTo>
                <a:lnTo>
                  <a:pt x="8" y="32"/>
                </a:lnTo>
                <a:lnTo>
                  <a:pt x="16" y="40"/>
                </a:lnTo>
                <a:lnTo>
                  <a:pt x="16" y="48"/>
                </a:lnTo>
                <a:lnTo>
                  <a:pt x="56" y="48"/>
                </a:lnTo>
                <a:lnTo>
                  <a:pt x="64" y="48"/>
                </a:lnTo>
                <a:lnTo>
                  <a:pt x="64" y="40"/>
                </a:lnTo>
                <a:lnTo>
                  <a:pt x="72" y="40"/>
                </a:lnTo>
                <a:lnTo>
                  <a:pt x="72" y="64"/>
                </a:lnTo>
                <a:lnTo>
                  <a:pt x="64" y="64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36" name="Freeform 50"/>
          <p:cNvSpPr>
            <a:spLocks/>
          </p:cNvSpPr>
          <p:nvPr/>
        </p:nvSpPr>
        <p:spPr bwMode="auto">
          <a:xfrm>
            <a:off x="1206500" y="3390900"/>
            <a:ext cx="114300" cy="88900"/>
          </a:xfrm>
          <a:custGeom>
            <a:avLst/>
            <a:gdLst>
              <a:gd name="T0" fmla="*/ 2147483647 w 72"/>
              <a:gd name="T1" fmla="*/ 2147483647 h 56"/>
              <a:gd name="T2" fmla="*/ 2147483647 w 72"/>
              <a:gd name="T3" fmla="*/ 2147483647 h 56"/>
              <a:gd name="T4" fmla="*/ 2147483647 w 72"/>
              <a:gd name="T5" fmla="*/ 2147483647 h 56"/>
              <a:gd name="T6" fmla="*/ 2147483647 w 72"/>
              <a:gd name="T7" fmla="*/ 2147483647 h 56"/>
              <a:gd name="T8" fmla="*/ 2147483647 w 72"/>
              <a:gd name="T9" fmla="*/ 2147483647 h 56"/>
              <a:gd name="T10" fmla="*/ 2147483647 w 72"/>
              <a:gd name="T11" fmla="*/ 2147483647 h 56"/>
              <a:gd name="T12" fmla="*/ 2147483647 w 72"/>
              <a:gd name="T13" fmla="*/ 2147483647 h 56"/>
              <a:gd name="T14" fmla="*/ 2147483647 w 72"/>
              <a:gd name="T15" fmla="*/ 2147483647 h 56"/>
              <a:gd name="T16" fmla="*/ 2147483647 w 72"/>
              <a:gd name="T17" fmla="*/ 2147483647 h 56"/>
              <a:gd name="T18" fmla="*/ 2147483647 w 72"/>
              <a:gd name="T19" fmla="*/ 2147483647 h 56"/>
              <a:gd name="T20" fmla="*/ 2147483647 w 72"/>
              <a:gd name="T21" fmla="*/ 2147483647 h 56"/>
              <a:gd name="T22" fmla="*/ 2147483647 w 72"/>
              <a:gd name="T23" fmla="*/ 2147483647 h 56"/>
              <a:gd name="T24" fmla="*/ 2147483647 w 72"/>
              <a:gd name="T25" fmla="*/ 2147483647 h 56"/>
              <a:gd name="T26" fmla="*/ 2147483647 w 72"/>
              <a:gd name="T27" fmla="*/ 2147483647 h 56"/>
              <a:gd name="T28" fmla="*/ 2147483647 w 72"/>
              <a:gd name="T29" fmla="*/ 2147483647 h 56"/>
              <a:gd name="T30" fmla="*/ 2147483647 w 72"/>
              <a:gd name="T31" fmla="*/ 2147483647 h 56"/>
              <a:gd name="T32" fmla="*/ 2147483647 w 72"/>
              <a:gd name="T33" fmla="*/ 2147483647 h 56"/>
              <a:gd name="T34" fmla="*/ 2147483647 w 72"/>
              <a:gd name="T35" fmla="*/ 2147483647 h 56"/>
              <a:gd name="T36" fmla="*/ 2147483647 w 72"/>
              <a:gd name="T37" fmla="*/ 2147483647 h 56"/>
              <a:gd name="T38" fmla="*/ 2147483647 w 72"/>
              <a:gd name="T39" fmla="*/ 2147483647 h 56"/>
              <a:gd name="T40" fmla="*/ 2147483647 w 72"/>
              <a:gd name="T41" fmla="*/ 2147483647 h 56"/>
              <a:gd name="T42" fmla="*/ 2147483647 w 72"/>
              <a:gd name="T43" fmla="*/ 2147483647 h 56"/>
              <a:gd name="T44" fmla="*/ 2147483647 w 72"/>
              <a:gd name="T45" fmla="*/ 0 h 56"/>
              <a:gd name="T46" fmla="*/ 2147483647 w 72"/>
              <a:gd name="T47" fmla="*/ 2147483647 h 56"/>
              <a:gd name="T48" fmla="*/ 2147483647 w 72"/>
              <a:gd name="T49" fmla="*/ 2147483647 h 56"/>
              <a:gd name="T50" fmla="*/ 2147483647 w 72"/>
              <a:gd name="T51" fmla="*/ 2147483647 h 56"/>
              <a:gd name="T52" fmla="*/ 2147483647 w 72"/>
              <a:gd name="T53" fmla="*/ 2147483647 h 56"/>
              <a:gd name="T54" fmla="*/ 2147483647 w 72"/>
              <a:gd name="T55" fmla="*/ 2147483647 h 56"/>
              <a:gd name="T56" fmla="*/ 2147483647 w 72"/>
              <a:gd name="T57" fmla="*/ 2147483647 h 56"/>
              <a:gd name="T58" fmla="*/ 2147483647 w 72"/>
              <a:gd name="T59" fmla="*/ 2147483647 h 56"/>
              <a:gd name="T60" fmla="*/ 2147483647 w 72"/>
              <a:gd name="T61" fmla="*/ 2147483647 h 56"/>
              <a:gd name="T62" fmla="*/ 0 w 72"/>
              <a:gd name="T63" fmla="*/ 2147483647 h 5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72"/>
              <a:gd name="T97" fmla="*/ 0 h 56"/>
              <a:gd name="T98" fmla="*/ 72 w 72"/>
              <a:gd name="T99" fmla="*/ 56 h 5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72" h="56">
                <a:moveTo>
                  <a:pt x="0" y="24"/>
                </a:moveTo>
                <a:lnTo>
                  <a:pt x="8" y="16"/>
                </a:lnTo>
                <a:lnTo>
                  <a:pt x="8" y="8"/>
                </a:lnTo>
                <a:lnTo>
                  <a:pt x="16" y="8"/>
                </a:lnTo>
                <a:lnTo>
                  <a:pt x="24" y="8"/>
                </a:lnTo>
                <a:lnTo>
                  <a:pt x="24" y="16"/>
                </a:lnTo>
                <a:lnTo>
                  <a:pt x="16" y="16"/>
                </a:lnTo>
                <a:lnTo>
                  <a:pt x="8" y="24"/>
                </a:lnTo>
                <a:lnTo>
                  <a:pt x="8" y="32"/>
                </a:lnTo>
                <a:lnTo>
                  <a:pt x="16" y="40"/>
                </a:lnTo>
                <a:lnTo>
                  <a:pt x="24" y="48"/>
                </a:lnTo>
                <a:lnTo>
                  <a:pt x="32" y="48"/>
                </a:lnTo>
                <a:lnTo>
                  <a:pt x="40" y="48"/>
                </a:lnTo>
                <a:lnTo>
                  <a:pt x="48" y="40"/>
                </a:lnTo>
                <a:lnTo>
                  <a:pt x="56" y="32"/>
                </a:lnTo>
                <a:lnTo>
                  <a:pt x="64" y="24"/>
                </a:lnTo>
                <a:lnTo>
                  <a:pt x="56" y="16"/>
                </a:lnTo>
                <a:lnTo>
                  <a:pt x="48" y="8"/>
                </a:lnTo>
                <a:lnTo>
                  <a:pt x="48" y="0"/>
                </a:lnTo>
                <a:lnTo>
                  <a:pt x="56" y="8"/>
                </a:lnTo>
                <a:lnTo>
                  <a:pt x="64" y="8"/>
                </a:lnTo>
                <a:lnTo>
                  <a:pt x="72" y="24"/>
                </a:lnTo>
                <a:lnTo>
                  <a:pt x="72" y="32"/>
                </a:lnTo>
                <a:lnTo>
                  <a:pt x="72" y="40"/>
                </a:lnTo>
                <a:lnTo>
                  <a:pt x="64" y="48"/>
                </a:lnTo>
                <a:lnTo>
                  <a:pt x="48" y="56"/>
                </a:lnTo>
                <a:lnTo>
                  <a:pt x="40" y="56"/>
                </a:lnTo>
                <a:lnTo>
                  <a:pt x="24" y="56"/>
                </a:lnTo>
                <a:lnTo>
                  <a:pt x="16" y="48"/>
                </a:lnTo>
                <a:lnTo>
                  <a:pt x="8" y="40"/>
                </a:lnTo>
                <a:lnTo>
                  <a:pt x="0" y="24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37" name="Freeform 51"/>
          <p:cNvSpPr>
            <a:spLocks/>
          </p:cNvSpPr>
          <p:nvPr/>
        </p:nvSpPr>
        <p:spPr bwMode="auto">
          <a:xfrm>
            <a:off x="1219200" y="3276600"/>
            <a:ext cx="152400" cy="114300"/>
          </a:xfrm>
          <a:custGeom>
            <a:avLst/>
            <a:gdLst>
              <a:gd name="T0" fmla="*/ 0 w 96"/>
              <a:gd name="T1" fmla="*/ 2147483647 h 72"/>
              <a:gd name="T2" fmla="*/ 0 w 96"/>
              <a:gd name="T3" fmla="*/ 2147483647 h 72"/>
              <a:gd name="T4" fmla="*/ 0 w 96"/>
              <a:gd name="T5" fmla="*/ 2147483647 h 72"/>
              <a:gd name="T6" fmla="*/ 0 w 96"/>
              <a:gd name="T7" fmla="*/ 2147483647 h 72"/>
              <a:gd name="T8" fmla="*/ 0 w 96"/>
              <a:gd name="T9" fmla="*/ 2147483647 h 72"/>
              <a:gd name="T10" fmla="*/ 0 w 96"/>
              <a:gd name="T11" fmla="*/ 2147483647 h 72"/>
              <a:gd name="T12" fmla="*/ 2147483647 w 96"/>
              <a:gd name="T13" fmla="*/ 2147483647 h 72"/>
              <a:gd name="T14" fmla="*/ 2147483647 w 96"/>
              <a:gd name="T15" fmla="*/ 2147483647 h 72"/>
              <a:gd name="T16" fmla="*/ 2147483647 w 96"/>
              <a:gd name="T17" fmla="*/ 2147483647 h 72"/>
              <a:gd name="T18" fmla="*/ 2147483647 w 96"/>
              <a:gd name="T19" fmla="*/ 2147483647 h 72"/>
              <a:gd name="T20" fmla="*/ 2147483647 w 96"/>
              <a:gd name="T21" fmla="*/ 2147483647 h 72"/>
              <a:gd name="T22" fmla="*/ 2147483647 w 96"/>
              <a:gd name="T23" fmla="*/ 2147483647 h 72"/>
              <a:gd name="T24" fmla="*/ 0 w 96"/>
              <a:gd name="T25" fmla="*/ 2147483647 h 72"/>
              <a:gd name="T26" fmla="*/ 0 w 96"/>
              <a:gd name="T27" fmla="*/ 2147483647 h 72"/>
              <a:gd name="T28" fmla="*/ 0 w 96"/>
              <a:gd name="T29" fmla="*/ 2147483647 h 72"/>
              <a:gd name="T30" fmla="*/ 0 w 96"/>
              <a:gd name="T31" fmla="*/ 2147483647 h 72"/>
              <a:gd name="T32" fmla="*/ 0 w 96"/>
              <a:gd name="T33" fmla="*/ 2147483647 h 72"/>
              <a:gd name="T34" fmla="*/ 0 w 96"/>
              <a:gd name="T35" fmla="*/ 2147483647 h 72"/>
              <a:gd name="T36" fmla="*/ 0 w 96"/>
              <a:gd name="T37" fmla="*/ 0 h 72"/>
              <a:gd name="T38" fmla="*/ 0 w 96"/>
              <a:gd name="T39" fmla="*/ 0 h 72"/>
              <a:gd name="T40" fmla="*/ 0 w 96"/>
              <a:gd name="T41" fmla="*/ 2147483647 h 72"/>
              <a:gd name="T42" fmla="*/ 0 w 96"/>
              <a:gd name="T43" fmla="*/ 2147483647 h 72"/>
              <a:gd name="T44" fmla="*/ 2147483647 w 96"/>
              <a:gd name="T45" fmla="*/ 2147483647 h 72"/>
              <a:gd name="T46" fmla="*/ 2147483647 w 96"/>
              <a:gd name="T47" fmla="*/ 2147483647 h 72"/>
              <a:gd name="T48" fmla="*/ 2147483647 w 96"/>
              <a:gd name="T49" fmla="*/ 2147483647 h 72"/>
              <a:gd name="T50" fmla="*/ 2147483647 w 96"/>
              <a:gd name="T51" fmla="*/ 2147483647 h 72"/>
              <a:gd name="T52" fmla="*/ 2147483647 w 96"/>
              <a:gd name="T53" fmla="*/ 2147483647 h 72"/>
              <a:gd name="T54" fmla="*/ 2147483647 w 96"/>
              <a:gd name="T55" fmla="*/ 2147483647 h 72"/>
              <a:gd name="T56" fmla="*/ 2147483647 w 96"/>
              <a:gd name="T57" fmla="*/ 2147483647 h 72"/>
              <a:gd name="T58" fmla="*/ 2147483647 w 96"/>
              <a:gd name="T59" fmla="*/ 2147483647 h 72"/>
              <a:gd name="T60" fmla="*/ 2147483647 w 96"/>
              <a:gd name="T61" fmla="*/ 2147483647 h 72"/>
              <a:gd name="T62" fmla="*/ 2147483647 w 96"/>
              <a:gd name="T63" fmla="*/ 2147483647 h 72"/>
              <a:gd name="T64" fmla="*/ 2147483647 w 96"/>
              <a:gd name="T65" fmla="*/ 2147483647 h 72"/>
              <a:gd name="T66" fmla="*/ 2147483647 w 96"/>
              <a:gd name="T67" fmla="*/ 2147483647 h 72"/>
              <a:gd name="T68" fmla="*/ 2147483647 w 96"/>
              <a:gd name="T69" fmla="*/ 2147483647 h 72"/>
              <a:gd name="T70" fmla="*/ 2147483647 w 96"/>
              <a:gd name="T71" fmla="*/ 2147483647 h 72"/>
              <a:gd name="T72" fmla="*/ 2147483647 w 96"/>
              <a:gd name="T73" fmla="*/ 2147483647 h 72"/>
              <a:gd name="T74" fmla="*/ 2147483647 w 96"/>
              <a:gd name="T75" fmla="*/ 2147483647 h 72"/>
              <a:gd name="T76" fmla="*/ 2147483647 w 96"/>
              <a:gd name="T77" fmla="*/ 2147483647 h 72"/>
              <a:gd name="T78" fmla="*/ 2147483647 w 96"/>
              <a:gd name="T79" fmla="*/ 2147483647 h 72"/>
              <a:gd name="T80" fmla="*/ 2147483647 w 96"/>
              <a:gd name="T81" fmla="*/ 2147483647 h 72"/>
              <a:gd name="T82" fmla="*/ 2147483647 w 96"/>
              <a:gd name="T83" fmla="*/ 2147483647 h 72"/>
              <a:gd name="T84" fmla="*/ 2147483647 w 96"/>
              <a:gd name="T85" fmla="*/ 2147483647 h 72"/>
              <a:gd name="T86" fmla="*/ 0 w 96"/>
              <a:gd name="T87" fmla="*/ 2147483647 h 72"/>
              <a:gd name="T88" fmla="*/ 0 w 96"/>
              <a:gd name="T89" fmla="*/ 2147483647 h 72"/>
              <a:gd name="T90" fmla="*/ 0 w 96"/>
              <a:gd name="T91" fmla="*/ 2147483647 h 72"/>
              <a:gd name="T92" fmla="*/ 0 w 96"/>
              <a:gd name="T93" fmla="*/ 2147483647 h 7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96"/>
              <a:gd name="T142" fmla="*/ 0 h 72"/>
              <a:gd name="T143" fmla="*/ 96 w 96"/>
              <a:gd name="T144" fmla="*/ 72 h 7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96" h="72">
                <a:moveTo>
                  <a:pt x="0" y="72"/>
                </a:moveTo>
                <a:lnTo>
                  <a:pt x="0" y="40"/>
                </a:lnTo>
                <a:lnTo>
                  <a:pt x="0" y="48"/>
                </a:lnTo>
                <a:lnTo>
                  <a:pt x="8" y="48"/>
                </a:lnTo>
                <a:lnTo>
                  <a:pt x="48" y="32"/>
                </a:lnTo>
                <a:lnTo>
                  <a:pt x="8" y="16"/>
                </a:lnTo>
                <a:lnTo>
                  <a:pt x="0" y="16"/>
                </a:lnTo>
                <a:lnTo>
                  <a:pt x="0" y="24"/>
                </a:lnTo>
                <a:lnTo>
                  <a:pt x="0" y="0"/>
                </a:lnTo>
                <a:lnTo>
                  <a:pt x="0" y="8"/>
                </a:lnTo>
                <a:lnTo>
                  <a:pt x="8" y="8"/>
                </a:lnTo>
                <a:lnTo>
                  <a:pt x="64" y="32"/>
                </a:lnTo>
                <a:lnTo>
                  <a:pt x="80" y="40"/>
                </a:lnTo>
                <a:lnTo>
                  <a:pt x="88" y="40"/>
                </a:lnTo>
                <a:lnTo>
                  <a:pt x="88" y="48"/>
                </a:lnTo>
                <a:lnTo>
                  <a:pt x="96" y="56"/>
                </a:lnTo>
                <a:lnTo>
                  <a:pt x="88" y="64"/>
                </a:lnTo>
                <a:lnTo>
                  <a:pt x="80" y="64"/>
                </a:lnTo>
                <a:lnTo>
                  <a:pt x="80" y="56"/>
                </a:lnTo>
                <a:lnTo>
                  <a:pt x="80" y="48"/>
                </a:lnTo>
                <a:lnTo>
                  <a:pt x="72" y="40"/>
                </a:lnTo>
                <a:lnTo>
                  <a:pt x="64" y="40"/>
                </a:lnTo>
                <a:lnTo>
                  <a:pt x="56" y="32"/>
                </a:lnTo>
                <a:lnTo>
                  <a:pt x="56" y="40"/>
                </a:lnTo>
                <a:lnTo>
                  <a:pt x="8" y="56"/>
                </a:lnTo>
                <a:lnTo>
                  <a:pt x="0" y="64"/>
                </a:lnTo>
                <a:lnTo>
                  <a:pt x="0" y="7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38" name="Rectangle 52"/>
          <p:cNvSpPr>
            <a:spLocks noChangeArrowheads="1"/>
          </p:cNvSpPr>
          <p:nvPr/>
        </p:nvSpPr>
        <p:spPr bwMode="auto">
          <a:xfrm>
            <a:off x="3740150" y="5784850"/>
            <a:ext cx="615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1F1A17"/>
                </a:solidFill>
              </a:rPr>
              <a:t>Time (</a:t>
            </a:r>
            <a:endParaRPr lang="en-US"/>
          </a:p>
        </p:txBody>
      </p:sp>
      <p:sp>
        <p:nvSpPr>
          <p:cNvPr id="12339" name="Rectangle 53"/>
          <p:cNvSpPr>
            <a:spLocks noChangeArrowheads="1"/>
          </p:cNvSpPr>
          <p:nvPr/>
        </p:nvSpPr>
        <p:spPr bwMode="auto">
          <a:xfrm>
            <a:off x="4292600" y="5784850"/>
            <a:ext cx="3238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1F1A17"/>
                </a:solidFill>
              </a:rPr>
              <a:t> ms</a:t>
            </a:r>
            <a:endParaRPr lang="en-US"/>
          </a:p>
        </p:txBody>
      </p:sp>
      <p:sp>
        <p:nvSpPr>
          <p:cNvPr id="12340" name="Rectangle 54"/>
          <p:cNvSpPr>
            <a:spLocks noChangeArrowheads="1"/>
          </p:cNvSpPr>
          <p:nvPr/>
        </p:nvSpPr>
        <p:spPr bwMode="auto">
          <a:xfrm>
            <a:off x="4559300" y="5784850"/>
            <a:ext cx="1333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1F1A17"/>
                </a:solidFill>
              </a:rPr>
              <a:t> )</a:t>
            </a:r>
            <a:endParaRPr lang="en-US"/>
          </a:p>
        </p:txBody>
      </p:sp>
      <p:sp>
        <p:nvSpPr>
          <p:cNvPr id="12341" name="Rectangle 55"/>
          <p:cNvSpPr>
            <a:spLocks noChangeArrowheads="1"/>
          </p:cNvSpPr>
          <p:nvPr/>
        </p:nvSpPr>
        <p:spPr bwMode="auto">
          <a:xfrm>
            <a:off x="6076950" y="5695950"/>
            <a:ext cx="228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1F1A17"/>
                </a:solidFill>
              </a:rPr>
              <a:t>60</a:t>
            </a:r>
            <a:endParaRPr lang="en-US"/>
          </a:p>
        </p:txBody>
      </p:sp>
      <p:grpSp>
        <p:nvGrpSpPr>
          <p:cNvPr id="12342" name="Group 131"/>
          <p:cNvGrpSpPr>
            <a:grpSpLocks/>
          </p:cNvGrpSpPr>
          <p:nvPr/>
        </p:nvGrpSpPr>
        <p:grpSpPr bwMode="auto">
          <a:xfrm>
            <a:off x="6591300" y="1803400"/>
            <a:ext cx="698500" cy="101600"/>
            <a:chOff x="4152" y="1136"/>
            <a:chExt cx="440" cy="64"/>
          </a:xfrm>
        </p:grpSpPr>
        <p:sp>
          <p:nvSpPr>
            <p:cNvPr id="12414" name="Line 56"/>
            <p:cNvSpPr>
              <a:spLocks noChangeShapeType="1"/>
            </p:cNvSpPr>
            <p:nvPr/>
          </p:nvSpPr>
          <p:spPr bwMode="auto">
            <a:xfrm>
              <a:off x="4152" y="1168"/>
              <a:ext cx="360" cy="1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5" name="Freeform 57"/>
            <p:cNvSpPr>
              <a:spLocks/>
            </p:cNvSpPr>
            <p:nvPr/>
          </p:nvSpPr>
          <p:spPr bwMode="auto">
            <a:xfrm>
              <a:off x="4496" y="1136"/>
              <a:ext cx="96" cy="64"/>
            </a:xfrm>
            <a:custGeom>
              <a:avLst/>
              <a:gdLst>
                <a:gd name="T0" fmla="*/ 0 w 96"/>
                <a:gd name="T1" fmla="*/ 64 h 64"/>
                <a:gd name="T2" fmla="*/ 0 w 96"/>
                <a:gd name="T3" fmla="*/ 32 h 64"/>
                <a:gd name="T4" fmla="*/ 0 w 96"/>
                <a:gd name="T5" fmla="*/ 0 h 64"/>
                <a:gd name="T6" fmla="*/ 0 w 96"/>
                <a:gd name="T7" fmla="*/ 0 h 64"/>
                <a:gd name="T8" fmla="*/ 96 w 96"/>
                <a:gd name="T9" fmla="*/ 32 h 64"/>
                <a:gd name="T10" fmla="*/ 96 w 96"/>
                <a:gd name="T11" fmla="*/ 32 h 64"/>
                <a:gd name="T12" fmla="*/ 0 w 96"/>
                <a:gd name="T13" fmla="*/ 64 h 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6"/>
                <a:gd name="T22" fmla="*/ 0 h 64"/>
                <a:gd name="T23" fmla="*/ 96 w 96"/>
                <a:gd name="T24" fmla="*/ 64 h 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6" h="64">
                  <a:moveTo>
                    <a:pt x="0" y="64"/>
                  </a:moveTo>
                  <a:lnTo>
                    <a:pt x="0" y="32"/>
                  </a:lnTo>
                  <a:lnTo>
                    <a:pt x="0" y="0"/>
                  </a:lnTo>
                  <a:lnTo>
                    <a:pt x="96" y="32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343" name="Rectangle 58"/>
          <p:cNvSpPr>
            <a:spLocks noChangeArrowheads="1"/>
          </p:cNvSpPr>
          <p:nvPr/>
        </p:nvSpPr>
        <p:spPr bwMode="auto">
          <a:xfrm>
            <a:off x="6559550" y="1657350"/>
            <a:ext cx="11128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1F1A17"/>
                </a:solidFill>
              </a:rPr>
              <a:t>average response</a:t>
            </a:r>
            <a:endParaRPr lang="en-US"/>
          </a:p>
        </p:txBody>
      </p:sp>
      <p:sp>
        <p:nvSpPr>
          <p:cNvPr id="12344" name="Line 59"/>
          <p:cNvSpPr>
            <a:spLocks noChangeShapeType="1"/>
          </p:cNvSpPr>
          <p:nvPr/>
        </p:nvSpPr>
        <p:spPr bwMode="auto">
          <a:xfrm>
            <a:off x="6591300" y="1841500"/>
            <a:ext cx="1588" cy="3784600"/>
          </a:xfrm>
          <a:prstGeom prst="line">
            <a:avLst/>
          </a:prstGeom>
          <a:noFill/>
          <a:ln w="1270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45" name="Freeform 60"/>
          <p:cNvSpPr>
            <a:spLocks/>
          </p:cNvSpPr>
          <p:nvPr/>
        </p:nvSpPr>
        <p:spPr bwMode="auto">
          <a:xfrm>
            <a:off x="6604000" y="1854200"/>
            <a:ext cx="495300" cy="2730500"/>
          </a:xfrm>
          <a:custGeom>
            <a:avLst/>
            <a:gdLst>
              <a:gd name="T0" fmla="*/ 2147483647 w 312"/>
              <a:gd name="T1" fmla="*/ 2147483647 h 1720"/>
              <a:gd name="T2" fmla="*/ 2147483647 w 312"/>
              <a:gd name="T3" fmla="*/ 2147483647 h 1720"/>
              <a:gd name="T4" fmla="*/ 2147483647 w 312"/>
              <a:gd name="T5" fmla="*/ 2147483647 h 1720"/>
              <a:gd name="T6" fmla="*/ 2147483647 w 312"/>
              <a:gd name="T7" fmla="*/ 2147483647 h 1720"/>
              <a:gd name="T8" fmla="*/ 2147483647 w 312"/>
              <a:gd name="T9" fmla="*/ 2147483647 h 1720"/>
              <a:gd name="T10" fmla="*/ 2147483647 w 312"/>
              <a:gd name="T11" fmla="*/ 2147483647 h 1720"/>
              <a:gd name="T12" fmla="*/ 2147483647 w 312"/>
              <a:gd name="T13" fmla="*/ 2147483647 h 1720"/>
              <a:gd name="T14" fmla="*/ 2147483647 w 312"/>
              <a:gd name="T15" fmla="*/ 2147483647 h 1720"/>
              <a:gd name="T16" fmla="*/ 2147483647 w 312"/>
              <a:gd name="T17" fmla="*/ 2147483647 h 1720"/>
              <a:gd name="T18" fmla="*/ 2147483647 w 312"/>
              <a:gd name="T19" fmla="*/ 2147483647 h 1720"/>
              <a:gd name="T20" fmla="*/ 2147483647 w 312"/>
              <a:gd name="T21" fmla="*/ 2147483647 h 1720"/>
              <a:gd name="T22" fmla="*/ 2147483647 w 312"/>
              <a:gd name="T23" fmla="*/ 2147483647 h 1720"/>
              <a:gd name="T24" fmla="*/ 2147483647 w 312"/>
              <a:gd name="T25" fmla="*/ 2147483647 h 1720"/>
              <a:gd name="T26" fmla="*/ 2147483647 w 312"/>
              <a:gd name="T27" fmla="*/ 2147483647 h 1720"/>
              <a:gd name="T28" fmla="*/ 2147483647 w 312"/>
              <a:gd name="T29" fmla="*/ 2147483647 h 1720"/>
              <a:gd name="T30" fmla="*/ 2147483647 w 312"/>
              <a:gd name="T31" fmla="*/ 2147483647 h 1720"/>
              <a:gd name="T32" fmla="*/ 2147483647 w 312"/>
              <a:gd name="T33" fmla="*/ 2147483647 h 1720"/>
              <a:gd name="T34" fmla="*/ 2147483647 w 312"/>
              <a:gd name="T35" fmla="*/ 2147483647 h 1720"/>
              <a:gd name="T36" fmla="*/ 2147483647 w 312"/>
              <a:gd name="T37" fmla="*/ 2147483647 h 1720"/>
              <a:gd name="T38" fmla="*/ 2147483647 w 312"/>
              <a:gd name="T39" fmla="*/ 2147483647 h 1720"/>
              <a:gd name="T40" fmla="*/ 2147483647 w 312"/>
              <a:gd name="T41" fmla="*/ 2147483647 h 1720"/>
              <a:gd name="T42" fmla="*/ 2147483647 w 312"/>
              <a:gd name="T43" fmla="*/ 2147483647 h 1720"/>
              <a:gd name="T44" fmla="*/ 2147483647 w 312"/>
              <a:gd name="T45" fmla="*/ 2147483647 h 1720"/>
              <a:gd name="T46" fmla="*/ 2147483647 w 312"/>
              <a:gd name="T47" fmla="*/ 2147483647 h 1720"/>
              <a:gd name="T48" fmla="*/ 2147483647 w 312"/>
              <a:gd name="T49" fmla="*/ 2147483647 h 1720"/>
              <a:gd name="T50" fmla="*/ 2147483647 w 312"/>
              <a:gd name="T51" fmla="*/ 2147483647 h 1720"/>
              <a:gd name="T52" fmla="*/ 2147483647 w 312"/>
              <a:gd name="T53" fmla="*/ 2147483647 h 1720"/>
              <a:gd name="T54" fmla="*/ 2147483647 w 312"/>
              <a:gd name="T55" fmla="*/ 2147483647 h 1720"/>
              <a:gd name="T56" fmla="*/ 2147483647 w 312"/>
              <a:gd name="T57" fmla="*/ 2147483647 h 1720"/>
              <a:gd name="T58" fmla="*/ 2147483647 w 312"/>
              <a:gd name="T59" fmla="*/ 2147483647 h 1720"/>
              <a:gd name="T60" fmla="*/ 2147483647 w 312"/>
              <a:gd name="T61" fmla="*/ 2147483647 h 1720"/>
              <a:gd name="T62" fmla="*/ 2147483647 w 312"/>
              <a:gd name="T63" fmla="*/ 2147483647 h 1720"/>
              <a:gd name="T64" fmla="*/ 2147483647 w 312"/>
              <a:gd name="T65" fmla="*/ 2147483647 h 1720"/>
              <a:gd name="T66" fmla="*/ 2147483647 w 312"/>
              <a:gd name="T67" fmla="*/ 2147483647 h 1720"/>
              <a:gd name="T68" fmla="*/ 2147483647 w 312"/>
              <a:gd name="T69" fmla="*/ 2147483647 h 1720"/>
              <a:gd name="T70" fmla="*/ 2147483647 w 312"/>
              <a:gd name="T71" fmla="*/ 2147483647 h 1720"/>
              <a:gd name="T72" fmla="*/ 2147483647 w 312"/>
              <a:gd name="T73" fmla="*/ 2147483647 h 1720"/>
              <a:gd name="T74" fmla="*/ 2147483647 w 312"/>
              <a:gd name="T75" fmla="*/ 2147483647 h 1720"/>
              <a:gd name="T76" fmla="*/ 2147483647 w 312"/>
              <a:gd name="T77" fmla="*/ 2147483647 h 1720"/>
              <a:gd name="T78" fmla="*/ 2147483647 w 312"/>
              <a:gd name="T79" fmla="*/ 2147483647 h 1720"/>
              <a:gd name="T80" fmla="*/ 2147483647 w 312"/>
              <a:gd name="T81" fmla="*/ 2147483647 h 1720"/>
              <a:gd name="T82" fmla="*/ 2147483647 w 312"/>
              <a:gd name="T83" fmla="*/ 2147483647 h 1720"/>
              <a:gd name="T84" fmla="*/ 2147483647 w 312"/>
              <a:gd name="T85" fmla="*/ 2147483647 h 1720"/>
              <a:gd name="T86" fmla="*/ 2147483647 w 312"/>
              <a:gd name="T87" fmla="*/ 2147483647 h 1720"/>
              <a:gd name="T88" fmla="*/ 2147483647 w 312"/>
              <a:gd name="T89" fmla="*/ 2147483647 h 1720"/>
              <a:gd name="T90" fmla="*/ 2147483647 w 312"/>
              <a:gd name="T91" fmla="*/ 2147483647 h 1720"/>
              <a:gd name="T92" fmla="*/ 2147483647 w 312"/>
              <a:gd name="T93" fmla="*/ 2147483647 h 1720"/>
              <a:gd name="T94" fmla="*/ 2147483647 w 312"/>
              <a:gd name="T95" fmla="*/ 2147483647 h 1720"/>
              <a:gd name="T96" fmla="*/ 0 w 312"/>
              <a:gd name="T97" fmla="*/ 2147483647 h 172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12"/>
              <a:gd name="T148" fmla="*/ 0 h 1720"/>
              <a:gd name="T149" fmla="*/ 312 w 312"/>
              <a:gd name="T150" fmla="*/ 1720 h 172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12" h="1720">
                <a:moveTo>
                  <a:pt x="0" y="0"/>
                </a:moveTo>
                <a:lnTo>
                  <a:pt x="8" y="32"/>
                </a:lnTo>
                <a:lnTo>
                  <a:pt x="8" y="56"/>
                </a:lnTo>
                <a:lnTo>
                  <a:pt x="16" y="80"/>
                </a:lnTo>
                <a:lnTo>
                  <a:pt x="16" y="96"/>
                </a:lnTo>
                <a:lnTo>
                  <a:pt x="16" y="120"/>
                </a:lnTo>
                <a:lnTo>
                  <a:pt x="24" y="144"/>
                </a:lnTo>
                <a:lnTo>
                  <a:pt x="24" y="168"/>
                </a:lnTo>
                <a:lnTo>
                  <a:pt x="32" y="200"/>
                </a:lnTo>
                <a:lnTo>
                  <a:pt x="32" y="248"/>
                </a:lnTo>
                <a:lnTo>
                  <a:pt x="32" y="280"/>
                </a:lnTo>
                <a:lnTo>
                  <a:pt x="32" y="312"/>
                </a:lnTo>
                <a:lnTo>
                  <a:pt x="32" y="336"/>
                </a:lnTo>
                <a:lnTo>
                  <a:pt x="32" y="360"/>
                </a:lnTo>
                <a:lnTo>
                  <a:pt x="32" y="392"/>
                </a:lnTo>
                <a:lnTo>
                  <a:pt x="40" y="424"/>
                </a:lnTo>
                <a:lnTo>
                  <a:pt x="40" y="472"/>
                </a:lnTo>
                <a:lnTo>
                  <a:pt x="40" y="520"/>
                </a:lnTo>
                <a:lnTo>
                  <a:pt x="48" y="568"/>
                </a:lnTo>
                <a:lnTo>
                  <a:pt x="48" y="600"/>
                </a:lnTo>
                <a:lnTo>
                  <a:pt x="48" y="632"/>
                </a:lnTo>
                <a:lnTo>
                  <a:pt x="56" y="664"/>
                </a:lnTo>
                <a:lnTo>
                  <a:pt x="56" y="696"/>
                </a:lnTo>
                <a:lnTo>
                  <a:pt x="64" y="736"/>
                </a:lnTo>
                <a:lnTo>
                  <a:pt x="64" y="792"/>
                </a:lnTo>
                <a:lnTo>
                  <a:pt x="72" y="824"/>
                </a:lnTo>
                <a:lnTo>
                  <a:pt x="72" y="840"/>
                </a:lnTo>
                <a:lnTo>
                  <a:pt x="72" y="864"/>
                </a:lnTo>
                <a:lnTo>
                  <a:pt x="72" y="888"/>
                </a:lnTo>
                <a:lnTo>
                  <a:pt x="72" y="912"/>
                </a:lnTo>
                <a:lnTo>
                  <a:pt x="72" y="928"/>
                </a:lnTo>
                <a:lnTo>
                  <a:pt x="72" y="936"/>
                </a:lnTo>
                <a:lnTo>
                  <a:pt x="72" y="960"/>
                </a:lnTo>
                <a:lnTo>
                  <a:pt x="72" y="976"/>
                </a:lnTo>
                <a:lnTo>
                  <a:pt x="72" y="992"/>
                </a:lnTo>
                <a:lnTo>
                  <a:pt x="80" y="1008"/>
                </a:lnTo>
                <a:lnTo>
                  <a:pt x="80" y="1024"/>
                </a:lnTo>
                <a:lnTo>
                  <a:pt x="80" y="1040"/>
                </a:lnTo>
                <a:lnTo>
                  <a:pt x="88" y="1056"/>
                </a:lnTo>
                <a:lnTo>
                  <a:pt x="88" y="1072"/>
                </a:lnTo>
                <a:lnTo>
                  <a:pt x="96" y="1088"/>
                </a:lnTo>
                <a:lnTo>
                  <a:pt x="104" y="1128"/>
                </a:lnTo>
                <a:lnTo>
                  <a:pt x="112" y="1160"/>
                </a:lnTo>
                <a:lnTo>
                  <a:pt x="120" y="1184"/>
                </a:lnTo>
                <a:lnTo>
                  <a:pt x="128" y="1200"/>
                </a:lnTo>
                <a:lnTo>
                  <a:pt x="128" y="1224"/>
                </a:lnTo>
                <a:lnTo>
                  <a:pt x="136" y="1248"/>
                </a:lnTo>
                <a:lnTo>
                  <a:pt x="144" y="1280"/>
                </a:lnTo>
                <a:lnTo>
                  <a:pt x="152" y="1320"/>
                </a:lnTo>
                <a:lnTo>
                  <a:pt x="160" y="1336"/>
                </a:lnTo>
                <a:lnTo>
                  <a:pt x="168" y="1352"/>
                </a:lnTo>
                <a:lnTo>
                  <a:pt x="168" y="1360"/>
                </a:lnTo>
                <a:lnTo>
                  <a:pt x="176" y="1384"/>
                </a:lnTo>
                <a:lnTo>
                  <a:pt x="192" y="1400"/>
                </a:lnTo>
                <a:lnTo>
                  <a:pt x="208" y="1416"/>
                </a:lnTo>
                <a:lnTo>
                  <a:pt x="224" y="1432"/>
                </a:lnTo>
                <a:lnTo>
                  <a:pt x="240" y="1448"/>
                </a:lnTo>
                <a:lnTo>
                  <a:pt x="256" y="1456"/>
                </a:lnTo>
                <a:lnTo>
                  <a:pt x="264" y="1456"/>
                </a:lnTo>
                <a:lnTo>
                  <a:pt x="280" y="1464"/>
                </a:lnTo>
                <a:lnTo>
                  <a:pt x="296" y="1472"/>
                </a:lnTo>
                <a:lnTo>
                  <a:pt x="312" y="1496"/>
                </a:lnTo>
                <a:lnTo>
                  <a:pt x="312" y="1528"/>
                </a:lnTo>
                <a:lnTo>
                  <a:pt x="296" y="1544"/>
                </a:lnTo>
                <a:lnTo>
                  <a:pt x="280" y="1568"/>
                </a:lnTo>
                <a:lnTo>
                  <a:pt x="248" y="1576"/>
                </a:lnTo>
                <a:lnTo>
                  <a:pt x="224" y="1584"/>
                </a:lnTo>
                <a:lnTo>
                  <a:pt x="200" y="1592"/>
                </a:lnTo>
                <a:lnTo>
                  <a:pt x="168" y="1600"/>
                </a:lnTo>
                <a:lnTo>
                  <a:pt x="144" y="1600"/>
                </a:lnTo>
                <a:lnTo>
                  <a:pt x="136" y="1608"/>
                </a:lnTo>
                <a:lnTo>
                  <a:pt x="128" y="1608"/>
                </a:lnTo>
                <a:lnTo>
                  <a:pt x="104" y="1616"/>
                </a:lnTo>
                <a:lnTo>
                  <a:pt x="88" y="1624"/>
                </a:lnTo>
                <a:lnTo>
                  <a:pt x="72" y="1624"/>
                </a:lnTo>
                <a:lnTo>
                  <a:pt x="64" y="1632"/>
                </a:lnTo>
                <a:lnTo>
                  <a:pt x="40" y="1640"/>
                </a:lnTo>
                <a:lnTo>
                  <a:pt x="32" y="1656"/>
                </a:lnTo>
                <a:lnTo>
                  <a:pt x="16" y="1680"/>
                </a:lnTo>
                <a:lnTo>
                  <a:pt x="8" y="1696"/>
                </a:lnTo>
                <a:lnTo>
                  <a:pt x="0" y="1720"/>
                </a:lnTo>
              </a:path>
            </a:pathLst>
          </a:custGeom>
          <a:noFill/>
          <a:ln w="12700">
            <a:solidFill>
              <a:srgbClr val="DE422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46" name="Freeform 62"/>
          <p:cNvSpPr>
            <a:spLocks/>
          </p:cNvSpPr>
          <p:nvPr/>
        </p:nvSpPr>
        <p:spPr bwMode="auto">
          <a:xfrm>
            <a:off x="6667500" y="1879600"/>
            <a:ext cx="76200" cy="127000"/>
          </a:xfrm>
          <a:custGeom>
            <a:avLst/>
            <a:gdLst>
              <a:gd name="T0" fmla="*/ 0 w 48"/>
              <a:gd name="T1" fmla="*/ 2147483647 h 80"/>
              <a:gd name="T2" fmla="*/ 2147483647 w 48"/>
              <a:gd name="T3" fmla="*/ 0 h 80"/>
              <a:gd name="T4" fmla="*/ 2147483647 w 48"/>
              <a:gd name="T5" fmla="*/ 2147483647 h 80"/>
              <a:gd name="T6" fmla="*/ 2147483647 w 48"/>
              <a:gd name="T7" fmla="*/ 2147483647 h 80"/>
              <a:gd name="T8" fmla="*/ 0 w 48"/>
              <a:gd name="T9" fmla="*/ 2147483647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"/>
              <a:gd name="T16" fmla="*/ 0 h 80"/>
              <a:gd name="T17" fmla="*/ 48 w 48"/>
              <a:gd name="T18" fmla="*/ 80 h 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" h="80">
                <a:moveTo>
                  <a:pt x="0" y="8"/>
                </a:moveTo>
                <a:lnTo>
                  <a:pt x="40" y="0"/>
                </a:lnTo>
                <a:lnTo>
                  <a:pt x="48" y="80"/>
                </a:lnTo>
                <a:lnTo>
                  <a:pt x="16" y="80"/>
                </a:lnTo>
                <a:lnTo>
                  <a:pt x="0" y="8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47" name="Freeform 63"/>
          <p:cNvSpPr>
            <a:spLocks/>
          </p:cNvSpPr>
          <p:nvPr/>
        </p:nvSpPr>
        <p:spPr bwMode="auto">
          <a:xfrm>
            <a:off x="6692900" y="2006600"/>
            <a:ext cx="76200" cy="114300"/>
          </a:xfrm>
          <a:custGeom>
            <a:avLst/>
            <a:gdLst>
              <a:gd name="T0" fmla="*/ 0 w 48"/>
              <a:gd name="T1" fmla="*/ 0 h 72"/>
              <a:gd name="T2" fmla="*/ 2147483647 w 48"/>
              <a:gd name="T3" fmla="*/ 0 h 72"/>
              <a:gd name="T4" fmla="*/ 2147483647 w 48"/>
              <a:gd name="T5" fmla="*/ 2147483647 h 72"/>
              <a:gd name="T6" fmla="*/ 2147483647 w 48"/>
              <a:gd name="T7" fmla="*/ 2147483647 h 72"/>
              <a:gd name="T8" fmla="*/ 0 w 48"/>
              <a:gd name="T9" fmla="*/ 0 h 72"/>
              <a:gd name="T10" fmla="*/ 0 w 48"/>
              <a:gd name="T11" fmla="*/ 0 h 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"/>
              <a:gd name="T19" fmla="*/ 0 h 72"/>
              <a:gd name="T20" fmla="*/ 48 w 48"/>
              <a:gd name="T21" fmla="*/ 72 h 7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" h="72">
                <a:moveTo>
                  <a:pt x="0" y="0"/>
                </a:moveTo>
                <a:lnTo>
                  <a:pt x="32" y="0"/>
                </a:lnTo>
                <a:lnTo>
                  <a:pt x="48" y="64"/>
                </a:lnTo>
                <a:lnTo>
                  <a:pt x="8" y="72"/>
                </a:lnTo>
                <a:lnTo>
                  <a:pt x="0" y="0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48" name="Freeform 64"/>
          <p:cNvSpPr>
            <a:spLocks/>
          </p:cNvSpPr>
          <p:nvPr/>
        </p:nvSpPr>
        <p:spPr bwMode="auto">
          <a:xfrm>
            <a:off x="6705600" y="2108200"/>
            <a:ext cx="76200" cy="114300"/>
          </a:xfrm>
          <a:custGeom>
            <a:avLst/>
            <a:gdLst>
              <a:gd name="T0" fmla="*/ 0 w 48"/>
              <a:gd name="T1" fmla="*/ 2147483647 h 72"/>
              <a:gd name="T2" fmla="*/ 2147483647 w 48"/>
              <a:gd name="T3" fmla="*/ 0 h 72"/>
              <a:gd name="T4" fmla="*/ 2147483647 w 48"/>
              <a:gd name="T5" fmla="*/ 2147483647 h 72"/>
              <a:gd name="T6" fmla="*/ 2147483647 w 48"/>
              <a:gd name="T7" fmla="*/ 2147483647 h 72"/>
              <a:gd name="T8" fmla="*/ 0 w 48"/>
              <a:gd name="T9" fmla="*/ 2147483647 h 72"/>
              <a:gd name="T10" fmla="*/ 0 w 48"/>
              <a:gd name="T11" fmla="*/ 2147483647 h 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"/>
              <a:gd name="T19" fmla="*/ 0 h 72"/>
              <a:gd name="T20" fmla="*/ 48 w 48"/>
              <a:gd name="T21" fmla="*/ 72 h 7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" h="72">
                <a:moveTo>
                  <a:pt x="0" y="8"/>
                </a:moveTo>
                <a:lnTo>
                  <a:pt x="40" y="0"/>
                </a:lnTo>
                <a:lnTo>
                  <a:pt x="48" y="64"/>
                </a:lnTo>
                <a:lnTo>
                  <a:pt x="8" y="72"/>
                </a:lnTo>
                <a:lnTo>
                  <a:pt x="0" y="8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49" name="Freeform 65"/>
          <p:cNvSpPr>
            <a:spLocks/>
          </p:cNvSpPr>
          <p:nvPr/>
        </p:nvSpPr>
        <p:spPr bwMode="auto">
          <a:xfrm>
            <a:off x="6718300" y="2209800"/>
            <a:ext cx="76200" cy="101600"/>
          </a:xfrm>
          <a:custGeom>
            <a:avLst/>
            <a:gdLst>
              <a:gd name="T0" fmla="*/ 0 w 48"/>
              <a:gd name="T1" fmla="*/ 2147483647 h 64"/>
              <a:gd name="T2" fmla="*/ 2147483647 w 48"/>
              <a:gd name="T3" fmla="*/ 0 h 64"/>
              <a:gd name="T4" fmla="*/ 2147483647 w 48"/>
              <a:gd name="T5" fmla="*/ 2147483647 h 64"/>
              <a:gd name="T6" fmla="*/ 2147483647 w 48"/>
              <a:gd name="T7" fmla="*/ 2147483647 h 64"/>
              <a:gd name="T8" fmla="*/ 0 w 48"/>
              <a:gd name="T9" fmla="*/ 2147483647 h 64"/>
              <a:gd name="T10" fmla="*/ 0 w 48"/>
              <a:gd name="T11" fmla="*/ 2147483647 h 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"/>
              <a:gd name="T19" fmla="*/ 0 h 64"/>
              <a:gd name="T20" fmla="*/ 48 w 48"/>
              <a:gd name="T21" fmla="*/ 64 h 6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" h="64">
                <a:moveTo>
                  <a:pt x="0" y="8"/>
                </a:moveTo>
                <a:lnTo>
                  <a:pt x="40" y="0"/>
                </a:lnTo>
                <a:lnTo>
                  <a:pt x="48" y="56"/>
                </a:lnTo>
                <a:lnTo>
                  <a:pt x="8" y="64"/>
                </a:lnTo>
                <a:lnTo>
                  <a:pt x="0" y="8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50" name="Freeform 66"/>
          <p:cNvSpPr>
            <a:spLocks/>
          </p:cNvSpPr>
          <p:nvPr/>
        </p:nvSpPr>
        <p:spPr bwMode="auto">
          <a:xfrm>
            <a:off x="6731000" y="2298700"/>
            <a:ext cx="76200" cy="165100"/>
          </a:xfrm>
          <a:custGeom>
            <a:avLst/>
            <a:gdLst>
              <a:gd name="T0" fmla="*/ 0 w 48"/>
              <a:gd name="T1" fmla="*/ 2147483647 h 104"/>
              <a:gd name="T2" fmla="*/ 2147483647 w 48"/>
              <a:gd name="T3" fmla="*/ 0 h 104"/>
              <a:gd name="T4" fmla="*/ 2147483647 w 48"/>
              <a:gd name="T5" fmla="*/ 2147483647 h 104"/>
              <a:gd name="T6" fmla="*/ 2147483647 w 48"/>
              <a:gd name="T7" fmla="*/ 2147483647 h 104"/>
              <a:gd name="T8" fmla="*/ 0 w 48"/>
              <a:gd name="T9" fmla="*/ 2147483647 h 104"/>
              <a:gd name="T10" fmla="*/ 0 w 48"/>
              <a:gd name="T11" fmla="*/ 2147483647 h 1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"/>
              <a:gd name="T19" fmla="*/ 0 h 104"/>
              <a:gd name="T20" fmla="*/ 48 w 48"/>
              <a:gd name="T21" fmla="*/ 104 h 1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" h="104">
                <a:moveTo>
                  <a:pt x="0" y="8"/>
                </a:moveTo>
                <a:lnTo>
                  <a:pt x="40" y="0"/>
                </a:lnTo>
                <a:lnTo>
                  <a:pt x="48" y="96"/>
                </a:lnTo>
                <a:lnTo>
                  <a:pt x="8" y="104"/>
                </a:lnTo>
                <a:lnTo>
                  <a:pt x="0" y="8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51" name="Freeform 67"/>
          <p:cNvSpPr>
            <a:spLocks/>
          </p:cNvSpPr>
          <p:nvPr/>
        </p:nvSpPr>
        <p:spPr bwMode="auto">
          <a:xfrm>
            <a:off x="6743700" y="2451100"/>
            <a:ext cx="88900" cy="139700"/>
          </a:xfrm>
          <a:custGeom>
            <a:avLst/>
            <a:gdLst>
              <a:gd name="T0" fmla="*/ 0 w 56"/>
              <a:gd name="T1" fmla="*/ 2147483647 h 88"/>
              <a:gd name="T2" fmla="*/ 2147483647 w 56"/>
              <a:gd name="T3" fmla="*/ 0 h 88"/>
              <a:gd name="T4" fmla="*/ 2147483647 w 56"/>
              <a:gd name="T5" fmla="*/ 2147483647 h 88"/>
              <a:gd name="T6" fmla="*/ 2147483647 w 56"/>
              <a:gd name="T7" fmla="*/ 2147483647 h 88"/>
              <a:gd name="T8" fmla="*/ 0 w 56"/>
              <a:gd name="T9" fmla="*/ 2147483647 h 88"/>
              <a:gd name="T10" fmla="*/ 0 w 56"/>
              <a:gd name="T11" fmla="*/ 2147483647 h 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6"/>
              <a:gd name="T19" fmla="*/ 0 h 88"/>
              <a:gd name="T20" fmla="*/ 56 w 56"/>
              <a:gd name="T21" fmla="*/ 88 h 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6" h="88">
                <a:moveTo>
                  <a:pt x="0" y="8"/>
                </a:moveTo>
                <a:lnTo>
                  <a:pt x="40" y="0"/>
                </a:lnTo>
                <a:lnTo>
                  <a:pt x="56" y="88"/>
                </a:lnTo>
                <a:lnTo>
                  <a:pt x="16" y="88"/>
                </a:lnTo>
                <a:lnTo>
                  <a:pt x="0" y="8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52" name="Freeform 68"/>
          <p:cNvSpPr>
            <a:spLocks/>
          </p:cNvSpPr>
          <p:nvPr/>
        </p:nvSpPr>
        <p:spPr bwMode="auto">
          <a:xfrm>
            <a:off x="6769100" y="2590800"/>
            <a:ext cx="76200" cy="139700"/>
          </a:xfrm>
          <a:custGeom>
            <a:avLst/>
            <a:gdLst>
              <a:gd name="T0" fmla="*/ 0 w 48"/>
              <a:gd name="T1" fmla="*/ 0 h 88"/>
              <a:gd name="T2" fmla="*/ 2147483647 w 48"/>
              <a:gd name="T3" fmla="*/ 0 h 88"/>
              <a:gd name="T4" fmla="*/ 2147483647 w 48"/>
              <a:gd name="T5" fmla="*/ 2147483647 h 88"/>
              <a:gd name="T6" fmla="*/ 2147483647 w 48"/>
              <a:gd name="T7" fmla="*/ 2147483647 h 88"/>
              <a:gd name="T8" fmla="*/ 0 w 48"/>
              <a:gd name="T9" fmla="*/ 0 h 88"/>
              <a:gd name="T10" fmla="*/ 0 w 48"/>
              <a:gd name="T11" fmla="*/ 0 h 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"/>
              <a:gd name="T19" fmla="*/ 0 h 88"/>
              <a:gd name="T20" fmla="*/ 48 w 48"/>
              <a:gd name="T21" fmla="*/ 88 h 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" h="88">
                <a:moveTo>
                  <a:pt x="0" y="0"/>
                </a:moveTo>
                <a:lnTo>
                  <a:pt x="40" y="0"/>
                </a:lnTo>
                <a:lnTo>
                  <a:pt x="48" y="80"/>
                </a:lnTo>
                <a:lnTo>
                  <a:pt x="8" y="88"/>
                </a:lnTo>
                <a:lnTo>
                  <a:pt x="0" y="0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53" name="Freeform 69"/>
          <p:cNvSpPr>
            <a:spLocks/>
          </p:cNvSpPr>
          <p:nvPr/>
        </p:nvSpPr>
        <p:spPr bwMode="auto">
          <a:xfrm>
            <a:off x="6781800" y="2717800"/>
            <a:ext cx="88900" cy="165100"/>
          </a:xfrm>
          <a:custGeom>
            <a:avLst/>
            <a:gdLst>
              <a:gd name="T0" fmla="*/ 0 w 56"/>
              <a:gd name="T1" fmla="*/ 2147483647 h 104"/>
              <a:gd name="T2" fmla="*/ 2147483647 w 56"/>
              <a:gd name="T3" fmla="*/ 0 h 104"/>
              <a:gd name="T4" fmla="*/ 2147483647 w 56"/>
              <a:gd name="T5" fmla="*/ 2147483647 h 104"/>
              <a:gd name="T6" fmla="*/ 2147483647 w 56"/>
              <a:gd name="T7" fmla="*/ 2147483647 h 104"/>
              <a:gd name="T8" fmla="*/ 0 w 56"/>
              <a:gd name="T9" fmla="*/ 2147483647 h 104"/>
              <a:gd name="T10" fmla="*/ 0 w 56"/>
              <a:gd name="T11" fmla="*/ 2147483647 h 1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6"/>
              <a:gd name="T19" fmla="*/ 0 h 104"/>
              <a:gd name="T20" fmla="*/ 56 w 56"/>
              <a:gd name="T21" fmla="*/ 104 h 1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6" h="104">
                <a:moveTo>
                  <a:pt x="0" y="8"/>
                </a:moveTo>
                <a:lnTo>
                  <a:pt x="40" y="0"/>
                </a:lnTo>
                <a:lnTo>
                  <a:pt x="56" y="96"/>
                </a:lnTo>
                <a:lnTo>
                  <a:pt x="16" y="104"/>
                </a:lnTo>
                <a:lnTo>
                  <a:pt x="0" y="8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54" name="Freeform 70"/>
          <p:cNvSpPr>
            <a:spLocks/>
          </p:cNvSpPr>
          <p:nvPr/>
        </p:nvSpPr>
        <p:spPr bwMode="auto">
          <a:xfrm>
            <a:off x="6807200" y="2870200"/>
            <a:ext cx="76200" cy="101600"/>
          </a:xfrm>
          <a:custGeom>
            <a:avLst/>
            <a:gdLst>
              <a:gd name="T0" fmla="*/ 0 w 48"/>
              <a:gd name="T1" fmla="*/ 2147483647 h 64"/>
              <a:gd name="T2" fmla="*/ 2147483647 w 48"/>
              <a:gd name="T3" fmla="*/ 0 h 64"/>
              <a:gd name="T4" fmla="*/ 2147483647 w 48"/>
              <a:gd name="T5" fmla="*/ 2147483647 h 64"/>
              <a:gd name="T6" fmla="*/ 2147483647 w 48"/>
              <a:gd name="T7" fmla="*/ 2147483647 h 64"/>
              <a:gd name="T8" fmla="*/ 0 w 48"/>
              <a:gd name="T9" fmla="*/ 2147483647 h 64"/>
              <a:gd name="T10" fmla="*/ 0 w 48"/>
              <a:gd name="T11" fmla="*/ 2147483647 h 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"/>
              <a:gd name="T19" fmla="*/ 0 h 64"/>
              <a:gd name="T20" fmla="*/ 48 w 48"/>
              <a:gd name="T21" fmla="*/ 64 h 6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" h="64">
                <a:moveTo>
                  <a:pt x="0" y="8"/>
                </a:moveTo>
                <a:lnTo>
                  <a:pt x="40" y="0"/>
                </a:lnTo>
                <a:lnTo>
                  <a:pt x="48" y="56"/>
                </a:lnTo>
                <a:lnTo>
                  <a:pt x="8" y="64"/>
                </a:lnTo>
                <a:lnTo>
                  <a:pt x="0" y="8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55" name="Freeform 71"/>
          <p:cNvSpPr>
            <a:spLocks/>
          </p:cNvSpPr>
          <p:nvPr/>
        </p:nvSpPr>
        <p:spPr bwMode="auto">
          <a:xfrm>
            <a:off x="6819900" y="2959100"/>
            <a:ext cx="76200" cy="114300"/>
          </a:xfrm>
          <a:custGeom>
            <a:avLst/>
            <a:gdLst>
              <a:gd name="T0" fmla="*/ 0 w 48"/>
              <a:gd name="T1" fmla="*/ 2147483647 h 72"/>
              <a:gd name="T2" fmla="*/ 2147483647 w 48"/>
              <a:gd name="T3" fmla="*/ 0 h 72"/>
              <a:gd name="T4" fmla="*/ 2147483647 w 48"/>
              <a:gd name="T5" fmla="*/ 2147483647 h 72"/>
              <a:gd name="T6" fmla="*/ 2147483647 w 48"/>
              <a:gd name="T7" fmla="*/ 2147483647 h 72"/>
              <a:gd name="T8" fmla="*/ 0 w 48"/>
              <a:gd name="T9" fmla="*/ 2147483647 h 72"/>
              <a:gd name="T10" fmla="*/ 0 w 48"/>
              <a:gd name="T11" fmla="*/ 2147483647 h 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"/>
              <a:gd name="T19" fmla="*/ 0 h 72"/>
              <a:gd name="T20" fmla="*/ 48 w 48"/>
              <a:gd name="T21" fmla="*/ 72 h 7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" h="72">
                <a:moveTo>
                  <a:pt x="0" y="8"/>
                </a:moveTo>
                <a:lnTo>
                  <a:pt x="40" y="0"/>
                </a:lnTo>
                <a:lnTo>
                  <a:pt x="48" y="64"/>
                </a:lnTo>
                <a:lnTo>
                  <a:pt x="8" y="72"/>
                </a:lnTo>
                <a:lnTo>
                  <a:pt x="0" y="8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56" name="Freeform 72"/>
          <p:cNvSpPr>
            <a:spLocks/>
          </p:cNvSpPr>
          <p:nvPr/>
        </p:nvSpPr>
        <p:spPr bwMode="auto">
          <a:xfrm>
            <a:off x="6832600" y="3060700"/>
            <a:ext cx="76200" cy="114300"/>
          </a:xfrm>
          <a:custGeom>
            <a:avLst/>
            <a:gdLst>
              <a:gd name="T0" fmla="*/ 0 w 48"/>
              <a:gd name="T1" fmla="*/ 2147483647 h 72"/>
              <a:gd name="T2" fmla="*/ 2147483647 w 48"/>
              <a:gd name="T3" fmla="*/ 0 h 72"/>
              <a:gd name="T4" fmla="*/ 2147483647 w 48"/>
              <a:gd name="T5" fmla="*/ 2147483647 h 72"/>
              <a:gd name="T6" fmla="*/ 2147483647 w 48"/>
              <a:gd name="T7" fmla="*/ 2147483647 h 72"/>
              <a:gd name="T8" fmla="*/ 0 w 48"/>
              <a:gd name="T9" fmla="*/ 2147483647 h 72"/>
              <a:gd name="T10" fmla="*/ 0 w 48"/>
              <a:gd name="T11" fmla="*/ 2147483647 h 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"/>
              <a:gd name="T19" fmla="*/ 0 h 72"/>
              <a:gd name="T20" fmla="*/ 48 w 48"/>
              <a:gd name="T21" fmla="*/ 72 h 7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" h="72">
                <a:moveTo>
                  <a:pt x="0" y="8"/>
                </a:moveTo>
                <a:lnTo>
                  <a:pt x="40" y="0"/>
                </a:lnTo>
                <a:lnTo>
                  <a:pt x="48" y="72"/>
                </a:lnTo>
                <a:lnTo>
                  <a:pt x="8" y="72"/>
                </a:lnTo>
                <a:lnTo>
                  <a:pt x="0" y="8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57" name="Freeform 73"/>
          <p:cNvSpPr>
            <a:spLocks/>
          </p:cNvSpPr>
          <p:nvPr/>
        </p:nvSpPr>
        <p:spPr bwMode="auto">
          <a:xfrm>
            <a:off x="6845300" y="3175000"/>
            <a:ext cx="76200" cy="127000"/>
          </a:xfrm>
          <a:custGeom>
            <a:avLst/>
            <a:gdLst>
              <a:gd name="T0" fmla="*/ 0 w 48"/>
              <a:gd name="T1" fmla="*/ 0 h 80"/>
              <a:gd name="T2" fmla="*/ 2147483647 w 48"/>
              <a:gd name="T3" fmla="*/ 0 h 80"/>
              <a:gd name="T4" fmla="*/ 2147483647 w 48"/>
              <a:gd name="T5" fmla="*/ 2147483647 h 80"/>
              <a:gd name="T6" fmla="*/ 2147483647 w 48"/>
              <a:gd name="T7" fmla="*/ 2147483647 h 80"/>
              <a:gd name="T8" fmla="*/ 0 w 48"/>
              <a:gd name="T9" fmla="*/ 0 h 80"/>
              <a:gd name="T10" fmla="*/ 0 w 48"/>
              <a:gd name="T11" fmla="*/ 0 h 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"/>
              <a:gd name="T19" fmla="*/ 0 h 80"/>
              <a:gd name="T20" fmla="*/ 48 w 48"/>
              <a:gd name="T21" fmla="*/ 80 h 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" h="80">
                <a:moveTo>
                  <a:pt x="0" y="0"/>
                </a:moveTo>
                <a:lnTo>
                  <a:pt x="40" y="0"/>
                </a:lnTo>
                <a:lnTo>
                  <a:pt x="48" y="72"/>
                </a:lnTo>
                <a:lnTo>
                  <a:pt x="8" y="80"/>
                </a:lnTo>
                <a:lnTo>
                  <a:pt x="0" y="0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58" name="Freeform 74"/>
          <p:cNvSpPr>
            <a:spLocks/>
          </p:cNvSpPr>
          <p:nvPr/>
        </p:nvSpPr>
        <p:spPr bwMode="auto">
          <a:xfrm>
            <a:off x="6858000" y="3289300"/>
            <a:ext cx="88900" cy="190500"/>
          </a:xfrm>
          <a:custGeom>
            <a:avLst/>
            <a:gdLst>
              <a:gd name="T0" fmla="*/ 2147483647 w 56"/>
              <a:gd name="T1" fmla="*/ 0 h 120"/>
              <a:gd name="T2" fmla="*/ 2147483647 w 56"/>
              <a:gd name="T3" fmla="*/ 0 h 120"/>
              <a:gd name="T4" fmla="*/ 2147483647 w 56"/>
              <a:gd name="T5" fmla="*/ 2147483647 h 120"/>
              <a:gd name="T6" fmla="*/ 2147483647 w 56"/>
              <a:gd name="T7" fmla="*/ 2147483647 h 120"/>
              <a:gd name="T8" fmla="*/ 0 w 56"/>
              <a:gd name="T9" fmla="*/ 2147483647 h 120"/>
              <a:gd name="T10" fmla="*/ 2147483647 w 56"/>
              <a:gd name="T11" fmla="*/ 0 h 120"/>
              <a:gd name="T12" fmla="*/ 2147483647 w 56"/>
              <a:gd name="T13" fmla="*/ 0 h 1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120"/>
              <a:gd name="T23" fmla="*/ 56 w 56"/>
              <a:gd name="T24" fmla="*/ 120 h 1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120">
                <a:moveTo>
                  <a:pt x="40" y="0"/>
                </a:moveTo>
                <a:lnTo>
                  <a:pt x="40" y="0"/>
                </a:lnTo>
                <a:lnTo>
                  <a:pt x="56" y="112"/>
                </a:lnTo>
                <a:lnTo>
                  <a:pt x="16" y="120"/>
                </a:lnTo>
                <a:lnTo>
                  <a:pt x="0" y="8"/>
                </a:lnTo>
                <a:lnTo>
                  <a:pt x="40" y="0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59" name="Freeform 75"/>
          <p:cNvSpPr>
            <a:spLocks/>
          </p:cNvSpPr>
          <p:nvPr/>
        </p:nvSpPr>
        <p:spPr bwMode="auto">
          <a:xfrm>
            <a:off x="6883400" y="3467100"/>
            <a:ext cx="88900" cy="177800"/>
          </a:xfrm>
          <a:custGeom>
            <a:avLst/>
            <a:gdLst>
              <a:gd name="T0" fmla="*/ 0 w 56"/>
              <a:gd name="T1" fmla="*/ 2147483647 h 112"/>
              <a:gd name="T2" fmla="*/ 2147483647 w 56"/>
              <a:gd name="T3" fmla="*/ 0 h 112"/>
              <a:gd name="T4" fmla="*/ 2147483647 w 56"/>
              <a:gd name="T5" fmla="*/ 2147483647 h 112"/>
              <a:gd name="T6" fmla="*/ 2147483647 w 56"/>
              <a:gd name="T7" fmla="*/ 2147483647 h 112"/>
              <a:gd name="T8" fmla="*/ 0 w 56"/>
              <a:gd name="T9" fmla="*/ 2147483647 h 112"/>
              <a:gd name="T10" fmla="*/ 0 w 56"/>
              <a:gd name="T11" fmla="*/ 2147483647 h 112"/>
              <a:gd name="T12" fmla="*/ 0 w 56"/>
              <a:gd name="T13" fmla="*/ 2147483647 h 1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112"/>
              <a:gd name="T23" fmla="*/ 56 w 56"/>
              <a:gd name="T24" fmla="*/ 112 h 1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112">
                <a:moveTo>
                  <a:pt x="0" y="8"/>
                </a:moveTo>
                <a:lnTo>
                  <a:pt x="40" y="0"/>
                </a:lnTo>
                <a:lnTo>
                  <a:pt x="56" y="104"/>
                </a:lnTo>
                <a:lnTo>
                  <a:pt x="16" y="112"/>
                </a:lnTo>
                <a:lnTo>
                  <a:pt x="0" y="8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60" name="Freeform 76"/>
          <p:cNvSpPr>
            <a:spLocks/>
          </p:cNvSpPr>
          <p:nvPr/>
        </p:nvSpPr>
        <p:spPr bwMode="auto">
          <a:xfrm>
            <a:off x="6908800" y="3632200"/>
            <a:ext cx="76200" cy="101600"/>
          </a:xfrm>
          <a:custGeom>
            <a:avLst/>
            <a:gdLst>
              <a:gd name="T0" fmla="*/ 0 w 48"/>
              <a:gd name="T1" fmla="*/ 2147483647 h 64"/>
              <a:gd name="T2" fmla="*/ 2147483647 w 48"/>
              <a:gd name="T3" fmla="*/ 0 h 64"/>
              <a:gd name="T4" fmla="*/ 2147483647 w 48"/>
              <a:gd name="T5" fmla="*/ 2147483647 h 64"/>
              <a:gd name="T6" fmla="*/ 2147483647 w 48"/>
              <a:gd name="T7" fmla="*/ 2147483647 h 64"/>
              <a:gd name="T8" fmla="*/ 0 w 48"/>
              <a:gd name="T9" fmla="*/ 2147483647 h 64"/>
              <a:gd name="T10" fmla="*/ 0 w 48"/>
              <a:gd name="T11" fmla="*/ 2147483647 h 64"/>
              <a:gd name="T12" fmla="*/ 0 w 4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64"/>
              <a:gd name="T23" fmla="*/ 48 w 48"/>
              <a:gd name="T24" fmla="*/ 64 h 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64">
                <a:moveTo>
                  <a:pt x="0" y="8"/>
                </a:moveTo>
                <a:lnTo>
                  <a:pt x="40" y="0"/>
                </a:lnTo>
                <a:lnTo>
                  <a:pt x="48" y="48"/>
                </a:lnTo>
                <a:lnTo>
                  <a:pt x="8" y="64"/>
                </a:lnTo>
                <a:lnTo>
                  <a:pt x="0" y="8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61" name="Freeform 77"/>
          <p:cNvSpPr>
            <a:spLocks/>
          </p:cNvSpPr>
          <p:nvPr/>
        </p:nvSpPr>
        <p:spPr bwMode="auto">
          <a:xfrm>
            <a:off x="6921500" y="3708400"/>
            <a:ext cx="101600" cy="101600"/>
          </a:xfrm>
          <a:custGeom>
            <a:avLst/>
            <a:gdLst>
              <a:gd name="T0" fmla="*/ 0 w 64"/>
              <a:gd name="T1" fmla="*/ 2147483647 h 64"/>
              <a:gd name="T2" fmla="*/ 2147483647 w 64"/>
              <a:gd name="T3" fmla="*/ 0 h 64"/>
              <a:gd name="T4" fmla="*/ 2147483647 w 64"/>
              <a:gd name="T5" fmla="*/ 2147483647 h 64"/>
              <a:gd name="T6" fmla="*/ 2147483647 w 64"/>
              <a:gd name="T7" fmla="*/ 2147483647 h 64"/>
              <a:gd name="T8" fmla="*/ 2147483647 w 64"/>
              <a:gd name="T9" fmla="*/ 2147483647 h 64"/>
              <a:gd name="T10" fmla="*/ 2147483647 w 64"/>
              <a:gd name="T11" fmla="*/ 2147483647 h 64"/>
              <a:gd name="T12" fmla="*/ 0 w 64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4"/>
              <a:gd name="T22" fmla="*/ 0 h 64"/>
              <a:gd name="T23" fmla="*/ 64 w 64"/>
              <a:gd name="T24" fmla="*/ 64 h 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4" h="64">
                <a:moveTo>
                  <a:pt x="0" y="16"/>
                </a:moveTo>
                <a:lnTo>
                  <a:pt x="40" y="0"/>
                </a:lnTo>
                <a:lnTo>
                  <a:pt x="64" y="48"/>
                </a:lnTo>
                <a:lnTo>
                  <a:pt x="24" y="64"/>
                </a:lnTo>
                <a:lnTo>
                  <a:pt x="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62" name="Freeform 78"/>
          <p:cNvSpPr>
            <a:spLocks/>
          </p:cNvSpPr>
          <p:nvPr/>
        </p:nvSpPr>
        <p:spPr bwMode="auto">
          <a:xfrm>
            <a:off x="6959600" y="3784600"/>
            <a:ext cx="101600" cy="101600"/>
          </a:xfrm>
          <a:custGeom>
            <a:avLst/>
            <a:gdLst>
              <a:gd name="T0" fmla="*/ 0 w 64"/>
              <a:gd name="T1" fmla="*/ 2147483647 h 64"/>
              <a:gd name="T2" fmla="*/ 2147483647 w 64"/>
              <a:gd name="T3" fmla="*/ 0 h 64"/>
              <a:gd name="T4" fmla="*/ 2147483647 w 64"/>
              <a:gd name="T5" fmla="*/ 2147483647 h 64"/>
              <a:gd name="T6" fmla="*/ 2147483647 w 64"/>
              <a:gd name="T7" fmla="*/ 2147483647 h 64"/>
              <a:gd name="T8" fmla="*/ 0 w 64"/>
              <a:gd name="T9" fmla="*/ 2147483647 h 64"/>
              <a:gd name="T10" fmla="*/ 0 w 64"/>
              <a:gd name="T11" fmla="*/ 2147483647 h 64"/>
              <a:gd name="T12" fmla="*/ 0 w 64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4"/>
              <a:gd name="T22" fmla="*/ 0 h 64"/>
              <a:gd name="T23" fmla="*/ 64 w 64"/>
              <a:gd name="T24" fmla="*/ 64 h 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4" h="64">
                <a:moveTo>
                  <a:pt x="0" y="16"/>
                </a:moveTo>
                <a:lnTo>
                  <a:pt x="32" y="0"/>
                </a:lnTo>
                <a:lnTo>
                  <a:pt x="64" y="48"/>
                </a:lnTo>
                <a:lnTo>
                  <a:pt x="24" y="64"/>
                </a:lnTo>
                <a:lnTo>
                  <a:pt x="0" y="16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63" name="Freeform 79"/>
          <p:cNvSpPr>
            <a:spLocks/>
          </p:cNvSpPr>
          <p:nvPr/>
        </p:nvSpPr>
        <p:spPr bwMode="auto">
          <a:xfrm>
            <a:off x="6997700" y="3860800"/>
            <a:ext cx="114300" cy="101600"/>
          </a:xfrm>
          <a:custGeom>
            <a:avLst/>
            <a:gdLst>
              <a:gd name="T0" fmla="*/ 0 w 72"/>
              <a:gd name="T1" fmla="*/ 2147483647 h 64"/>
              <a:gd name="T2" fmla="*/ 2147483647 w 72"/>
              <a:gd name="T3" fmla="*/ 0 h 64"/>
              <a:gd name="T4" fmla="*/ 2147483647 w 72"/>
              <a:gd name="T5" fmla="*/ 2147483647 h 64"/>
              <a:gd name="T6" fmla="*/ 2147483647 w 72"/>
              <a:gd name="T7" fmla="*/ 2147483647 h 64"/>
              <a:gd name="T8" fmla="*/ 0 w 72"/>
              <a:gd name="T9" fmla="*/ 2147483647 h 64"/>
              <a:gd name="T10" fmla="*/ 0 w 72"/>
              <a:gd name="T11" fmla="*/ 2147483647 h 64"/>
              <a:gd name="T12" fmla="*/ 0 w 72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2"/>
              <a:gd name="T22" fmla="*/ 0 h 64"/>
              <a:gd name="T23" fmla="*/ 72 w 72"/>
              <a:gd name="T24" fmla="*/ 64 h 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2" h="64">
                <a:moveTo>
                  <a:pt x="0" y="16"/>
                </a:moveTo>
                <a:lnTo>
                  <a:pt x="32" y="0"/>
                </a:lnTo>
                <a:lnTo>
                  <a:pt x="72" y="40"/>
                </a:lnTo>
                <a:lnTo>
                  <a:pt x="40" y="64"/>
                </a:lnTo>
                <a:lnTo>
                  <a:pt x="0" y="24"/>
                </a:lnTo>
                <a:lnTo>
                  <a:pt x="0" y="16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64" name="Freeform 80"/>
          <p:cNvSpPr>
            <a:spLocks/>
          </p:cNvSpPr>
          <p:nvPr/>
        </p:nvSpPr>
        <p:spPr bwMode="auto">
          <a:xfrm>
            <a:off x="7061200" y="3924300"/>
            <a:ext cx="114300" cy="114300"/>
          </a:xfrm>
          <a:custGeom>
            <a:avLst/>
            <a:gdLst>
              <a:gd name="T0" fmla="*/ 0 w 72"/>
              <a:gd name="T1" fmla="*/ 2147483647 h 72"/>
              <a:gd name="T2" fmla="*/ 2147483647 w 72"/>
              <a:gd name="T3" fmla="*/ 0 h 72"/>
              <a:gd name="T4" fmla="*/ 2147483647 w 72"/>
              <a:gd name="T5" fmla="*/ 2147483647 h 72"/>
              <a:gd name="T6" fmla="*/ 2147483647 w 72"/>
              <a:gd name="T7" fmla="*/ 2147483647 h 72"/>
              <a:gd name="T8" fmla="*/ 0 w 72"/>
              <a:gd name="T9" fmla="*/ 2147483647 h 72"/>
              <a:gd name="T10" fmla="*/ 0 w 72"/>
              <a:gd name="T11" fmla="*/ 2147483647 h 72"/>
              <a:gd name="T12" fmla="*/ 0 w 72"/>
              <a:gd name="T13" fmla="*/ 2147483647 h 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2"/>
              <a:gd name="T22" fmla="*/ 0 h 72"/>
              <a:gd name="T23" fmla="*/ 72 w 72"/>
              <a:gd name="T24" fmla="*/ 72 h 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2" h="72">
                <a:moveTo>
                  <a:pt x="0" y="24"/>
                </a:moveTo>
                <a:lnTo>
                  <a:pt x="32" y="0"/>
                </a:lnTo>
                <a:lnTo>
                  <a:pt x="72" y="40"/>
                </a:lnTo>
                <a:lnTo>
                  <a:pt x="40" y="72"/>
                </a:lnTo>
                <a:lnTo>
                  <a:pt x="0" y="32"/>
                </a:lnTo>
                <a:lnTo>
                  <a:pt x="0" y="24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65" name="Freeform 81"/>
          <p:cNvSpPr>
            <a:spLocks/>
          </p:cNvSpPr>
          <p:nvPr/>
        </p:nvSpPr>
        <p:spPr bwMode="auto">
          <a:xfrm>
            <a:off x="7124700" y="3987800"/>
            <a:ext cx="88900" cy="88900"/>
          </a:xfrm>
          <a:custGeom>
            <a:avLst/>
            <a:gdLst>
              <a:gd name="T0" fmla="*/ 2147483647 w 56"/>
              <a:gd name="T1" fmla="*/ 0 h 56"/>
              <a:gd name="T2" fmla="*/ 2147483647 w 56"/>
              <a:gd name="T3" fmla="*/ 0 h 56"/>
              <a:gd name="T4" fmla="*/ 2147483647 w 56"/>
              <a:gd name="T5" fmla="*/ 2147483647 h 56"/>
              <a:gd name="T6" fmla="*/ 2147483647 w 56"/>
              <a:gd name="T7" fmla="*/ 2147483647 h 56"/>
              <a:gd name="T8" fmla="*/ 0 w 56"/>
              <a:gd name="T9" fmla="*/ 2147483647 h 56"/>
              <a:gd name="T10" fmla="*/ 2147483647 w 56"/>
              <a:gd name="T11" fmla="*/ 0 h 56"/>
              <a:gd name="T12" fmla="*/ 2147483647 w 56"/>
              <a:gd name="T13" fmla="*/ 0 h 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56"/>
              <a:gd name="T23" fmla="*/ 56 w 56"/>
              <a:gd name="T24" fmla="*/ 56 h 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56">
                <a:moveTo>
                  <a:pt x="32" y="0"/>
                </a:moveTo>
                <a:lnTo>
                  <a:pt x="32" y="0"/>
                </a:lnTo>
                <a:lnTo>
                  <a:pt x="56" y="24"/>
                </a:lnTo>
                <a:lnTo>
                  <a:pt x="32" y="56"/>
                </a:lnTo>
                <a:lnTo>
                  <a:pt x="0" y="32"/>
                </a:lnTo>
                <a:lnTo>
                  <a:pt x="32" y="0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66" name="Freeform 82"/>
          <p:cNvSpPr>
            <a:spLocks/>
          </p:cNvSpPr>
          <p:nvPr/>
        </p:nvSpPr>
        <p:spPr bwMode="auto">
          <a:xfrm>
            <a:off x="7175500" y="4025900"/>
            <a:ext cx="88900" cy="88900"/>
          </a:xfrm>
          <a:custGeom>
            <a:avLst/>
            <a:gdLst>
              <a:gd name="T0" fmla="*/ 2147483647 w 56"/>
              <a:gd name="T1" fmla="*/ 0 h 56"/>
              <a:gd name="T2" fmla="*/ 2147483647 w 56"/>
              <a:gd name="T3" fmla="*/ 0 h 56"/>
              <a:gd name="T4" fmla="*/ 2147483647 w 56"/>
              <a:gd name="T5" fmla="*/ 2147483647 h 56"/>
              <a:gd name="T6" fmla="*/ 2147483647 w 56"/>
              <a:gd name="T7" fmla="*/ 2147483647 h 56"/>
              <a:gd name="T8" fmla="*/ 0 w 56"/>
              <a:gd name="T9" fmla="*/ 2147483647 h 56"/>
              <a:gd name="T10" fmla="*/ 2147483647 w 56"/>
              <a:gd name="T11" fmla="*/ 0 h 56"/>
              <a:gd name="T12" fmla="*/ 2147483647 w 56"/>
              <a:gd name="T13" fmla="*/ 0 h 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56"/>
              <a:gd name="T23" fmla="*/ 56 w 56"/>
              <a:gd name="T24" fmla="*/ 56 h 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56">
                <a:moveTo>
                  <a:pt x="24" y="0"/>
                </a:moveTo>
                <a:lnTo>
                  <a:pt x="24" y="0"/>
                </a:lnTo>
                <a:lnTo>
                  <a:pt x="56" y="32"/>
                </a:lnTo>
                <a:lnTo>
                  <a:pt x="24" y="56"/>
                </a:lnTo>
                <a:lnTo>
                  <a:pt x="0" y="32"/>
                </a:lnTo>
                <a:lnTo>
                  <a:pt x="24" y="0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67" name="Freeform 83"/>
          <p:cNvSpPr>
            <a:spLocks/>
          </p:cNvSpPr>
          <p:nvPr/>
        </p:nvSpPr>
        <p:spPr bwMode="auto">
          <a:xfrm>
            <a:off x="7213600" y="4076700"/>
            <a:ext cx="114300" cy="101600"/>
          </a:xfrm>
          <a:custGeom>
            <a:avLst/>
            <a:gdLst>
              <a:gd name="T0" fmla="*/ 2147483647 w 72"/>
              <a:gd name="T1" fmla="*/ 0 h 64"/>
              <a:gd name="T2" fmla="*/ 2147483647 w 72"/>
              <a:gd name="T3" fmla="*/ 0 h 64"/>
              <a:gd name="T4" fmla="*/ 2147483647 w 72"/>
              <a:gd name="T5" fmla="*/ 2147483647 h 64"/>
              <a:gd name="T6" fmla="*/ 2147483647 w 72"/>
              <a:gd name="T7" fmla="*/ 2147483647 h 64"/>
              <a:gd name="T8" fmla="*/ 0 w 72"/>
              <a:gd name="T9" fmla="*/ 2147483647 h 64"/>
              <a:gd name="T10" fmla="*/ 2147483647 w 72"/>
              <a:gd name="T11" fmla="*/ 0 h 64"/>
              <a:gd name="T12" fmla="*/ 2147483647 w 72"/>
              <a:gd name="T13" fmla="*/ 0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2"/>
              <a:gd name="T22" fmla="*/ 0 h 64"/>
              <a:gd name="T23" fmla="*/ 72 w 72"/>
              <a:gd name="T24" fmla="*/ 64 h 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2" h="64">
                <a:moveTo>
                  <a:pt x="32" y="0"/>
                </a:moveTo>
                <a:lnTo>
                  <a:pt x="32" y="0"/>
                </a:lnTo>
                <a:lnTo>
                  <a:pt x="72" y="32"/>
                </a:lnTo>
                <a:lnTo>
                  <a:pt x="40" y="64"/>
                </a:lnTo>
                <a:lnTo>
                  <a:pt x="0" y="24"/>
                </a:lnTo>
                <a:lnTo>
                  <a:pt x="32" y="0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68" name="Freeform 84"/>
          <p:cNvSpPr>
            <a:spLocks/>
          </p:cNvSpPr>
          <p:nvPr/>
        </p:nvSpPr>
        <p:spPr bwMode="auto">
          <a:xfrm>
            <a:off x="7277100" y="4127500"/>
            <a:ext cx="88900" cy="101600"/>
          </a:xfrm>
          <a:custGeom>
            <a:avLst/>
            <a:gdLst>
              <a:gd name="T0" fmla="*/ 2147483647 w 56"/>
              <a:gd name="T1" fmla="*/ 2147483647 h 64"/>
              <a:gd name="T2" fmla="*/ 2147483647 w 56"/>
              <a:gd name="T3" fmla="*/ 2147483647 h 64"/>
              <a:gd name="T4" fmla="*/ 2147483647 w 56"/>
              <a:gd name="T5" fmla="*/ 2147483647 h 64"/>
              <a:gd name="T6" fmla="*/ 2147483647 w 56"/>
              <a:gd name="T7" fmla="*/ 2147483647 h 64"/>
              <a:gd name="T8" fmla="*/ 0 w 56"/>
              <a:gd name="T9" fmla="*/ 2147483647 h 64"/>
              <a:gd name="T10" fmla="*/ 2147483647 w 56"/>
              <a:gd name="T11" fmla="*/ 0 h 64"/>
              <a:gd name="T12" fmla="*/ 2147483647 w 56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64"/>
              <a:gd name="T23" fmla="*/ 56 w 56"/>
              <a:gd name="T24" fmla="*/ 64 h 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64">
                <a:moveTo>
                  <a:pt x="32" y="8"/>
                </a:moveTo>
                <a:lnTo>
                  <a:pt x="32" y="8"/>
                </a:lnTo>
                <a:lnTo>
                  <a:pt x="56" y="32"/>
                </a:lnTo>
                <a:lnTo>
                  <a:pt x="32" y="64"/>
                </a:lnTo>
                <a:lnTo>
                  <a:pt x="0" y="32"/>
                </a:lnTo>
                <a:lnTo>
                  <a:pt x="32" y="0"/>
                </a:lnTo>
                <a:lnTo>
                  <a:pt x="32" y="8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69" name="Freeform 85"/>
          <p:cNvSpPr>
            <a:spLocks/>
          </p:cNvSpPr>
          <p:nvPr/>
        </p:nvSpPr>
        <p:spPr bwMode="auto">
          <a:xfrm>
            <a:off x="7315200" y="4178300"/>
            <a:ext cx="101600" cy="114300"/>
          </a:xfrm>
          <a:custGeom>
            <a:avLst/>
            <a:gdLst>
              <a:gd name="T0" fmla="*/ 2147483647 w 64"/>
              <a:gd name="T1" fmla="*/ 2147483647 h 72"/>
              <a:gd name="T2" fmla="*/ 2147483647 w 64"/>
              <a:gd name="T3" fmla="*/ 2147483647 h 72"/>
              <a:gd name="T4" fmla="*/ 2147483647 w 64"/>
              <a:gd name="T5" fmla="*/ 2147483647 h 72"/>
              <a:gd name="T6" fmla="*/ 2147483647 w 64"/>
              <a:gd name="T7" fmla="*/ 2147483647 h 72"/>
              <a:gd name="T8" fmla="*/ 0 w 64"/>
              <a:gd name="T9" fmla="*/ 2147483647 h 72"/>
              <a:gd name="T10" fmla="*/ 2147483647 w 64"/>
              <a:gd name="T11" fmla="*/ 0 h 72"/>
              <a:gd name="T12" fmla="*/ 2147483647 w 64"/>
              <a:gd name="T13" fmla="*/ 2147483647 h 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4"/>
              <a:gd name="T22" fmla="*/ 0 h 72"/>
              <a:gd name="T23" fmla="*/ 64 w 64"/>
              <a:gd name="T24" fmla="*/ 72 h 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4" h="72">
                <a:moveTo>
                  <a:pt x="32" y="8"/>
                </a:moveTo>
                <a:lnTo>
                  <a:pt x="40" y="8"/>
                </a:lnTo>
                <a:lnTo>
                  <a:pt x="64" y="48"/>
                </a:lnTo>
                <a:lnTo>
                  <a:pt x="24" y="72"/>
                </a:lnTo>
                <a:lnTo>
                  <a:pt x="0" y="24"/>
                </a:lnTo>
                <a:lnTo>
                  <a:pt x="32" y="0"/>
                </a:lnTo>
                <a:lnTo>
                  <a:pt x="32" y="8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70" name="Freeform 86"/>
          <p:cNvSpPr>
            <a:spLocks/>
          </p:cNvSpPr>
          <p:nvPr/>
        </p:nvSpPr>
        <p:spPr bwMode="auto">
          <a:xfrm>
            <a:off x="7353300" y="4254500"/>
            <a:ext cx="76200" cy="63500"/>
          </a:xfrm>
          <a:custGeom>
            <a:avLst/>
            <a:gdLst>
              <a:gd name="T0" fmla="*/ 2147483647 w 48"/>
              <a:gd name="T1" fmla="*/ 0 h 40"/>
              <a:gd name="T2" fmla="*/ 2147483647 w 48"/>
              <a:gd name="T3" fmla="*/ 2147483647 h 40"/>
              <a:gd name="T4" fmla="*/ 2147483647 w 48"/>
              <a:gd name="T5" fmla="*/ 2147483647 h 40"/>
              <a:gd name="T6" fmla="*/ 2147483647 w 48"/>
              <a:gd name="T7" fmla="*/ 2147483647 h 40"/>
              <a:gd name="T8" fmla="*/ 0 w 48"/>
              <a:gd name="T9" fmla="*/ 2147483647 h 40"/>
              <a:gd name="T10" fmla="*/ 2147483647 w 48"/>
              <a:gd name="T11" fmla="*/ 0 h 40"/>
              <a:gd name="T12" fmla="*/ 2147483647 w 48"/>
              <a:gd name="T13" fmla="*/ 0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40"/>
              <a:gd name="T23" fmla="*/ 48 w 48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40">
                <a:moveTo>
                  <a:pt x="40" y="0"/>
                </a:moveTo>
                <a:lnTo>
                  <a:pt x="40" y="8"/>
                </a:lnTo>
                <a:lnTo>
                  <a:pt x="48" y="24"/>
                </a:lnTo>
                <a:lnTo>
                  <a:pt x="8" y="40"/>
                </a:lnTo>
                <a:lnTo>
                  <a:pt x="0" y="16"/>
                </a:lnTo>
                <a:lnTo>
                  <a:pt x="40" y="0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71" name="Freeform 87"/>
          <p:cNvSpPr>
            <a:spLocks/>
          </p:cNvSpPr>
          <p:nvPr/>
        </p:nvSpPr>
        <p:spPr bwMode="auto">
          <a:xfrm>
            <a:off x="7353300" y="4292600"/>
            <a:ext cx="76200" cy="50800"/>
          </a:xfrm>
          <a:custGeom>
            <a:avLst/>
            <a:gdLst>
              <a:gd name="T0" fmla="*/ 2147483647 w 48"/>
              <a:gd name="T1" fmla="*/ 2147483647 h 32"/>
              <a:gd name="T2" fmla="*/ 2147483647 w 48"/>
              <a:gd name="T3" fmla="*/ 2147483647 h 32"/>
              <a:gd name="T4" fmla="*/ 2147483647 w 48"/>
              <a:gd name="T5" fmla="*/ 2147483647 h 32"/>
              <a:gd name="T6" fmla="*/ 0 w 48"/>
              <a:gd name="T7" fmla="*/ 2147483647 h 32"/>
              <a:gd name="T8" fmla="*/ 2147483647 w 48"/>
              <a:gd name="T9" fmla="*/ 0 h 32"/>
              <a:gd name="T10" fmla="*/ 2147483647 w 48"/>
              <a:gd name="T11" fmla="*/ 0 h 32"/>
              <a:gd name="T12" fmla="*/ 2147483647 w 48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32"/>
              <a:gd name="T23" fmla="*/ 48 w 48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32">
                <a:moveTo>
                  <a:pt x="48" y="8"/>
                </a:moveTo>
                <a:lnTo>
                  <a:pt x="48" y="8"/>
                </a:lnTo>
                <a:lnTo>
                  <a:pt x="40" y="32"/>
                </a:lnTo>
                <a:lnTo>
                  <a:pt x="0" y="24"/>
                </a:lnTo>
                <a:lnTo>
                  <a:pt x="8" y="0"/>
                </a:lnTo>
                <a:lnTo>
                  <a:pt x="48" y="0"/>
                </a:lnTo>
                <a:lnTo>
                  <a:pt x="48" y="8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72" name="Freeform 88"/>
          <p:cNvSpPr>
            <a:spLocks/>
          </p:cNvSpPr>
          <p:nvPr/>
        </p:nvSpPr>
        <p:spPr bwMode="auto">
          <a:xfrm>
            <a:off x="7340600" y="4305300"/>
            <a:ext cx="76200" cy="76200"/>
          </a:xfrm>
          <a:custGeom>
            <a:avLst/>
            <a:gdLst>
              <a:gd name="T0" fmla="*/ 2147483647 w 48"/>
              <a:gd name="T1" fmla="*/ 2147483647 h 48"/>
              <a:gd name="T2" fmla="*/ 2147483647 w 48"/>
              <a:gd name="T3" fmla="*/ 2147483647 h 48"/>
              <a:gd name="T4" fmla="*/ 2147483647 w 48"/>
              <a:gd name="T5" fmla="*/ 2147483647 h 48"/>
              <a:gd name="T6" fmla="*/ 0 w 48"/>
              <a:gd name="T7" fmla="*/ 2147483647 h 48"/>
              <a:gd name="T8" fmla="*/ 2147483647 w 48"/>
              <a:gd name="T9" fmla="*/ 0 h 48"/>
              <a:gd name="T10" fmla="*/ 2147483647 w 48"/>
              <a:gd name="T11" fmla="*/ 2147483647 h 48"/>
              <a:gd name="T12" fmla="*/ 2147483647 w 48"/>
              <a:gd name="T13" fmla="*/ 2147483647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48"/>
              <a:gd name="T23" fmla="*/ 48 w 48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48">
                <a:moveTo>
                  <a:pt x="48" y="24"/>
                </a:moveTo>
                <a:lnTo>
                  <a:pt x="40" y="32"/>
                </a:lnTo>
                <a:lnTo>
                  <a:pt x="32" y="48"/>
                </a:lnTo>
                <a:lnTo>
                  <a:pt x="0" y="16"/>
                </a:lnTo>
                <a:lnTo>
                  <a:pt x="16" y="0"/>
                </a:lnTo>
                <a:lnTo>
                  <a:pt x="48" y="24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73" name="Freeform 89"/>
          <p:cNvSpPr>
            <a:spLocks/>
          </p:cNvSpPr>
          <p:nvPr/>
        </p:nvSpPr>
        <p:spPr bwMode="auto">
          <a:xfrm>
            <a:off x="7315200" y="4318000"/>
            <a:ext cx="76200" cy="76200"/>
          </a:xfrm>
          <a:custGeom>
            <a:avLst/>
            <a:gdLst>
              <a:gd name="T0" fmla="*/ 2147483647 w 48"/>
              <a:gd name="T1" fmla="*/ 2147483647 h 48"/>
              <a:gd name="T2" fmla="*/ 2147483647 w 48"/>
              <a:gd name="T3" fmla="*/ 2147483647 h 48"/>
              <a:gd name="T4" fmla="*/ 2147483647 w 48"/>
              <a:gd name="T5" fmla="*/ 2147483647 h 48"/>
              <a:gd name="T6" fmla="*/ 0 w 48"/>
              <a:gd name="T7" fmla="*/ 2147483647 h 48"/>
              <a:gd name="T8" fmla="*/ 2147483647 w 48"/>
              <a:gd name="T9" fmla="*/ 0 h 48"/>
              <a:gd name="T10" fmla="*/ 2147483647 w 48"/>
              <a:gd name="T11" fmla="*/ 2147483647 h 48"/>
              <a:gd name="T12" fmla="*/ 2147483647 w 48"/>
              <a:gd name="T13" fmla="*/ 2147483647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48"/>
              <a:gd name="T23" fmla="*/ 48 w 48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48">
                <a:moveTo>
                  <a:pt x="40" y="40"/>
                </a:moveTo>
                <a:lnTo>
                  <a:pt x="40" y="40"/>
                </a:lnTo>
                <a:lnTo>
                  <a:pt x="8" y="48"/>
                </a:lnTo>
                <a:lnTo>
                  <a:pt x="0" y="8"/>
                </a:lnTo>
                <a:lnTo>
                  <a:pt x="32" y="0"/>
                </a:lnTo>
                <a:lnTo>
                  <a:pt x="48" y="40"/>
                </a:lnTo>
                <a:lnTo>
                  <a:pt x="40" y="40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74" name="Freeform 90"/>
          <p:cNvSpPr>
            <a:spLocks/>
          </p:cNvSpPr>
          <p:nvPr/>
        </p:nvSpPr>
        <p:spPr bwMode="auto">
          <a:xfrm>
            <a:off x="7277100" y="4330700"/>
            <a:ext cx="50800" cy="63500"/>
          </a:xfrm>
          <a:custGeom>
            <a:avLst/>
            <a:gdLst>
              <a:gd name="T0" fmla="*/ 2147483647 w 32"/>
              <a:gd name="T1" fmla="*/ 2147483647 h 40"/>
              <a:gd name="T2" fmla="*/ 2147483647 w 32"/>
              <a:gd name="T3" fmla="*/ 2147483647 h 40"/>
              <a:gd name="T4" fmla="*/ 0 w 32"/>
              <a:gd name="T5" fmla="*/ 2147483647 h 40"/>
              <a:gd name="T6" fmla="*/ 0 w 32"/>
              <a:gd name="T7" fmla="*/ 0 h 40"/>
              <a:gd name="T8" fmla="*/ 2147483647 w 32"/>
              <a:gd name="T9" fmla="*/ 0 h 40"/>
              <a:gd name="T10" fmla="*/ 2147483647 w 32"/>
              <a:gd name="T11" fmla="*/ 2147483647 h 40"/>
              <a:gd name="T12" fmla="*/ 2147483647 w 32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40"/>
              <a:gd name="T23" fmla="*/ 32 w 32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40">
                <a:moveTo>
                  <a:pt x="32" y="40"/>
                </a:moveTo>
                <a:lnTo>
                  <a:pt x="32" y="40"/>
                </a:lnTo>
                <a:lnTo>
                  <a:pt x="0" y="40"/>
                </a:lnTo>
                <a:lnTo>
                  <a:pt x="0" y="0"/>
                </a:lnTo>
                <a:lnTo>
                  <a:pt x="24" y="0"/>
                </a:lnTo>
                <a:lnTo>
                  <a:pt x="32" y="40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75" name="Freeform 91"/>
          <p:cNvSpPr>
            <a:spLocks/>
          </p:cNvSpPr>
          <p:nvPr/>
        </p:nvSpPr>
        <p:spPr bwMode="auto">
          <a:xfrm>
            <a:off x="7200900" y="4330700"/>
            <a:ext cx="76200" cy="76200"/>
          </a:xfrm>
          <a:custGeom>
            <a:avLst/>
            <a:gdLst>
              <a:gd name="T0" fmla="*/ 2147483647 w 48"/>
              <a:gd name="T1" fmla="*/ 0 h 48"/>
              <a:gd name="T2" fmla="*/ 2147483647 w 48"/>
              <a:gd name="T3" fmla="*/ 2147483647 h 48"/>
              <a:gd name="T4" fmla="*/ 2147483647 w 48"/>
              <a:gd name="T5" fmla="*/ 2147483647 h 48"/>
              <a:gd name="T6" fmla="*/ 0 w 48"/>
              <a:gd name="T7" fmla="*/ 2147483647 h 48"/>
              <a:gd name="T8" fmla="*/ 2147483647 w 48"/>
              <a:gd name="T9" fmla="*/ 0 h 48"/>
              <a:gd name="T10" fmla="*/ 2147483647 w 48"/>
              <a:gd name="T11" fmla="*/ 0 h 48"/>
              <a:gd name="T12" fmla="*/ 2147483647 w 48"/>
              <a:gd name="T13" fmla="*/ 0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48"/>
              <a:gd name="T23" fmla="*/ 48 w 48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48">
                <a:moveTo>
                  <a:pt x="48" y="0"/>
                </a:moveTo>
                <a:lnTo>
                  <a:pt x="48" y="40"/>
                </a:lnTo>
                <a:lnTo>
                  <a:pt x="8" y="48"/>
                </a:lnTo>
                <a:lnTo>
                  <a:pt x="0" y="8"/>
                </a:lnTo>
                <a:lnTo>
                  <a:pt x="40" y="0"/>
                </a:lnTo>
                <a:lnTo>
                  <a:pt x="48" y="0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76" name="Freeform 92"/>
          <p:cNvSpPr>
            <a:spLocks/>
          </p:cNvSpPr>
          <p:nvPr/>
        </p:nvSpPr>
        <p:spPr bwMode="auto">
          <a:xfrm>
            <a:off x="7124700" y="4343400"/>
            <a:ext cx="88900" cy="76200"/>
          </a:xfrm>
          <a:custGeom>
            <a:avLst/>
            <a:gdLst>
              <a:gd name="T0" fmla="*/ 2147483647 w 56"/>
              <a:gd name="T1" fmla="*/ 0 h 48"/>
              <a:gd name="T2" fmla="*/ 2147483647 w 56"/>
              <a:gd name="T3" fmla="*/ 2147483647 h 48"/>
              <a:gd name="T4" fmla="*/ 2147483647 w 56"/>
              <a:gd name="T5" fmla="*/ 2147483647 h 48"/>
              <a:gd name="T6" fmla="*/ 0 w 56"/>
              <a:gd name="T7" fmla="*/ 2147483647 h 48"/>
              <a:gd name="T8" fmla="*/ 2147483647 w 56"/>
              <a:gd name="T9" fmla="*/ 0 h 48"/>
              <a:gd name="T10" fmla="*/ 2147483647 w 56"/>
              <a:gd name="T11" fmla="*/ 0 h 48"/>
              <a:gd name="T12" fmla="*/ 2147483647 w 56"/>
              <a:gd name="T13" fmla="*/ 0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48"/>
              <a:gd name="T23" fmla="*/ 56 w 56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48">
                <a:moveTo>
                  <a:pt x="48" y="0"/>
                </a:moveTo>
                <a:lnTo>
                  <a:pt x="56" y="40"/>
                </a:lnTo>
                <a:lnTo>
                  <a:pt x="8" y="48"/>
                </a:lnTo>
                <a:lnTo>
                  <a:pt x="0" y="16"/>
                </a:lnTo>
                <a:lnTo>
                  <a:pt x="48" y="0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77" name="Freeform 93"/>
          <p:cNvSpPr>
            <a:spLocks/>
          </p:cNvSpPr>
          <p:nvPr/>
        </p:nvSpPr>
        <p:spPr bwMode="auto">
          <a:xfrm>
            <a:off x="7048500" y="4368800"/>
            <a:ext cx="88900" cy="76200"/>
          </a:xfrm>
          <a:custGeom>
            <a:avLst/>
            <a:gdLst>
              <a:gd name="T0" fmla="*/ 2147483647 w 56"/>
              <a:gd name="T1" fmla="*/ 0 h 48"/>
              <a:gd name="T2" fmla="*/ 2147483647 w 56"/>
              <a:gd name="T3" fmla="*/ 2147483647 h 48"/>
              <a:gd name="T4" fmla="*/ 2147483647 w 56"/>
              <a:gd name="T5" fmla="*/ 2147483647 h 48"/>
              <a:gd name="T6" fmla="*/ 0 w 56"/>
              <a:gd name="T7" fmla="*/ 2147483647 h 48"/>
              <a:gd name="T8" fmla="*/ 2147483647 w 56"/>
              <a:gd name="T9" fmla="*/ 0 h 48"/>
              <a:gd name="T10" fmla="*/ 2147483647 w 56"/>
              <a:gd name="T11" fmla="*/ 0 h 48"/>
              <a:gd name="T12" fmla="*/ 2147483647 w 56"/>
              <a:gd name="T13" fmla="*/ 0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48"/>
              <a:gd name="T23" fmla="*/ 56 w 56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48">
                <a:moveTo>
                  <a:pt x="48" y="0"/>
                </a:moveTo>
                <a:lnTo>
                  <a:pt x="56" y="32"/>
                </a:lnTo>
                <a:lnTo>
                  <a:pt x="8" y="48"/>
                </a:lnTo>
                <a:lnTo>
                  <a:pt x="0" y="8"/>
                </a:lnTo>
                <a:lnTo>
                  <a:pt x="48" y="0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78" name="Freeform 94"/>
          <p:cNvSpPr>
            <a:spLocks/>
          </p:cNvSpPr>
          <p:nvPr/>
        </p:nvSpPr>
        <p:spPr bwMode="auto">
          <a:xfrm>
            <a:off x="6972300" y="4381500"/>
            <a:ext cx="88900" cy="88900"/>
          </a:xfrm>
          <a:custGeom>
            <a:avLst/>
            <a:gdLst>
              <a:gd name="T0" fmla="*/ 2147483647 w 56"/>
              <a:gd name="T1" fmla="*/ 0 h 56"/>
              <a:gd name="T2" fmla="*/ 2147483647 w 56"/>
              <a:gd name="T3" fmla="*/ 2147483647 h 56"/>
              <a:gd name="T4" fmla="*/ 2147483647 w 56"/>
              <a:gd name="T5" fmla="*/ 2147483647 h 56"/>
              <a:gd name="T6" fmla="*/ 0 w 56"/>
              <a:gd name="T7" fmla="*/ 2147483647 h 56"/>
              <a:gd name="T8" fmla="*/ 2147483647 w 56"/>
              <a:gd name="T9" fmla="*/ 0 h 56"/>
              <a:gd name="T10" fmla="*/ 2147483647 w 56"/>
              <a:gd name="T11" fmla="*/ 0 h 56"/>
              <a:gd name="T12" fmla="*/ 2147483647 w 56"/>
              <a:gd name="T13" fmla="*/ 0 h 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56"/>
              <a:gd name="T23" fmla="*/ 56 w 56"/>
              <a:gd name="T24" fmla="*/ 56 h 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56">
                <a:moveTo>
                  <a:pt x="48" y="0"/>
                </a:moveTo>
                <a:lnTo>
                  <a:pt x="56" y="40"/>
                </a:lnTo>
                <a:lnTo>
                  <a:pt x="16" y="56"/>
                </a:lnTo>
                <a:lnTo>
                  <a:pt x="0" y="16"/>
                </a:lnTo>
                <a:lnTo>
                  <a:pt x="48" y="0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79" name="Freeform 95"/>
          <p:cNvSpPr>
            <a:spLocks/>
          </p:cNvSpPr>
          <p:nvPr/>
        </p:nvSpPr>
        <p:spPr bwMode="auto">
          <a:xfrm>
            <a:off x="6921500" y="4406900"/>
            <a:ext cx="76200" cy="76200"/>
          </a:xfrm>
          <a:custGeom>
            <a:avLst/>
            <a:gdLst>
              <a:gd name="T0" fmla="*/ 2147483647 w 48"/>
              <a:gd name="T1" fmla="*/ 0 h 48"/>
              <a:gd name="T2" fmla="*/ 2147483647 w 48"/>
              <a:gd name="T3" fmla="*/ 2147483647 h 48"/>
              <a:gd name="T4" fmla="*/ 2147483647 w 48"/>
              <a:gd name="T5" fmla="*/ 2147483647 h 48"/>
              <a:gd name="T6" fmla="*/ 0 w 48"/>
              <a:gd name="T7" fmla="*/ 2147483647 h 48"/>
              <a:gd name="T8" fmla="*/ 2147483647 w 48"/>
              <a:gd name="T9" fmla="*/ 0 h 48"/>
              <a:gd name="T10" fmla="*/ 2147483647 w 48"/>
              <a:gd name="T11" fmla="*/ 0 h 48"/>
              <a:gd name="T12" fmla="*/ 2147483647 w 48"/>
              <a:gd name="T13" fmla="*/ 0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48"/>
              <a:gd name="T23" fmla="*/ 48 w 48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48">
                <a:moveTo>
                  <a:pt x="32" y="0"/>
                </a:moveTo>
                <a:lnTo>
                  <a:pt x="48" y="40"/>
                </a:lnTo>
                <a:lnTo>
                  <a:pt x="8" y="48"/>
                </a:lnTo>
                <a:lnTo>
                  <a:pt x="0" y="8"/>
                </a:lnTo>
                <a:lnTo>
                  <a:pt x="32" y="0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80" name="Freeform 96"/>
          <p:cNvSpPr>
            <a:spLocks/>
          </p:cNvSpPr>
          <p:nvPr/>
        </p:nvSpPr>
        <p:spPr bwMode="auto">
          <a:xfrm>
            <a:off x="6870700" y="4419600"/>
            <a:ext cx="63500" cy="76200"/>
          </a:xfrm>
          <a:custGeom>
            <a:avLst/>
            <a:gdLst>
              <a:gd name="T0" fmla="*/ 2147483647 w 40"/>
              <a:gd name="T1" fmla="*/ 0 h 48"/>
              <a:gd name="T2" fmla="*/ 2147483647 w 40"/>
              <a:gd name="T3" fmla="*/ 2147483647 h 48"/>
              <a:gd name="T4" fmla="*/ 2147483647 w 40"/>
              <a:gd name="T5" fmla="*/ 2147483647 h 48"/>
              <a:gd name="T6" fmla="*/ 0 w 40"/>
              <a:gd name="T7" fmla="*/ 2147483647 h 48"/>
              <a:gd name="T8" fmla="*/ 2147483647 w 40"/>
              <a:gd name="T9" fmla="*/ 0 h 48"/>
              <a:gd name="T10" fmla="*/ 2147483647 w 40"/>
              <a:gd name="T11" fmla="*/ 0 h 48"/>
              <a:gd name="T12" fmla="*/ 2147483647 w 40"/>
              <a:gd name="T13" fmla="*/ 0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48"/>
              <a:gd name="T23" fmla="*/ 40 w 40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48">
                <a:moveTo>
                  <a:pt x="32" y="0"/>
                </a:moveTo>
                <a:lnTo>
                  <a:pt x="40" y="40"/>
                </a:lnTo>
                <a:lnTo>
                  <a:pt x="16" y="48"/>
                </a:lnTo>
                <a:lnTo>
                  <a:pt x="0" y="16"/>
                </a:lnTo>
                <a:lnTo>
                  <a:pt x="24" y="0"/>
                </a:lnTo>
                <a:lnTo>
                  <a:pt x="32" y="0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81" name="Freeform 97"/>
          <p:cNvSpPr>
            <a:spLocks/>
          </p:cNvSpPr>
          <p:nvPr/>
        </p:nvSpPr>
        <p:spPr bwMode="auto">
          <a:xfrm>
            <a:off x="6845300" y="4445000"/>
            <a:ext cx="50800" cy="63500"/>
          </a:xfrm>
          <a:custGeom>
            <a:avLst/>
            <a:gdLst>
              <a:gd name="T0" fmla="*/ 2147483647 w 32"/>
              <a:gd name="T1" fmla="*/ 0 h 40"/>
              <a:gd name="T2" fmla="*/ 2147483647 w 32"/>
              <a:gd name="T3" fmla="*/ 2147483647 h 40"/>
              <a:gd name="T4" fmla="*/ 2147483647 w 32"/>
              <a:gd name="T5" fmla="*/ 2147483647 h 40"/>
              <a:gd name="T6" fmla="*/ 0 w 32"/>
              <a:gd name="T7" fmla="*/ 2147483647 h 40"/>
              <a:gd name="T8" fmla="*/ 2147483647 w 32"/>
              <a:gd name="T9" fmla="*/ 0 h 40"/>
              <a:gd name="T10" fmla="*/ 2147483647 w 32"/>
              <a:gd name="T11" fmla="*/ 0 h 40"/>
              <a:gd name="T12" fmla="*/ 2147483647 w 32"/>
              <a:gd name="T13" fmla="*/ 0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40"/>
              <a:gd name="T23" fmla="*/ 32 w 32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40">
                <a:moveTo>
                  <a:pt x="16" y="0"/>
                </a:moveTo>
                <a:lnTo>
                  <a:pt x="32" y="32"/>
                </a:lnTo>
                <a:lnTo>
                  <a:pt x="24" y="40"/>
                </a:lnTo>
                <a:lnTo>
                  <a:pt x="0" y="8"/>
                </a:lnTo>
                <a:lnTo>
                  <a:pt x="16" y="0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82" name="Freeform 98"/>
          <p:cNvSpPr>
            <a:spLocks/>
          </p:cNvSpPr>
          <p:nvPr/>
        </p:nvSpPr>
        <p:spPr bwMode="auto">
          <a:xfrm>
            <a:off x="6819900" y="4457700"/>
            <a:ext cx="76200" cy="88900"/>
          </a:xfrm>
          <a:custGeom>
            <a:avLst/>
            <a:gdLst>
              <a:gd name="T0" fmla="*/ 2147483647 w 48"/>
              <a:gd name="T1" fmla="*/ 0 h 56"/>
              <a:gd name="T2" fmla="*/ 2147483647 w 48"/>
              <a:gd name="T3" fmla="*/ 2147483647 h 56"/>
              <a:gd name="T4" fmla="*/ 2147483647 w 48"/>
              <a:gd name="T5" fmla="*/ 2147483647 h 56"/>
              <a:gd name="T6" fmla="*/ 0 w 48"/>
              <a:gd name="T7" fmla="*/ 2147483647 h 56"/>
              <a:gd name="T8" fmla="*/ 2147483647 w 48"/>
              <a:gd name="T9" fmla="*/ 2147483647 h 56"/>
              <a:gd name="T10" fmla="*/ 2147483647 w 48"/>
              <a:gd name="T11" fmla="*/ 0 h 56"/>
              <a:gd name="T12" fmla="*/ 2147483647 w 48"/>
              <a:gd name="T13" fmla="*/ 0 h 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56"/>
              <a:gd name="T23" fmla="*/ 48 w 48"/>
              <a:gd name="T24" fmla="*/ 56 h 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56">
                <a:moveTo>
                  <a:pt x="16" y="0"/>
                </a:moveTo>
                <a:lnTo>
                  <a:pt x="48" y="16"/>
                </a:lnTo>
                <a:lnTo>
                  <a:pt x="40" y="56"/>
                </a:lnTo>
                <a:lnTo>
                  <a:pt x="0" y="40"/>
                </a:lnTo>
                <a:lnTo>
                  <a:pt x="8" y="8"/>
                </a:lnTo>
                <a:lnTo>
                  <a:pt x="8" y="0"/>
                </a:lnTo>
                <a:lnTo>
                  <a:pt x="16" y="0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83" name="Freeform 99"/>
          <p:cNvSpPr>
            <a:spLocks/>
          </p:cNvSpPr>
          <p:nvPr/>
        </p:nvSpPr>
        <p:spPr bwMode="auto">
          <a:xfrm>
            <a:off x="6819900" y="4521200"/>
            <a:ext cx="63500" cy="76200"/>
          </a:xfrm>
          <a:custGeom>
            <a:avLst/>
            <a:gdLst>
              <a:gd name="T0" fmla="*/ 0 w 40"/>
              <a:gd name="T1" fmla="*/ 0 h 48"/>
              <a:gd name="T2" fmla="*/ 2147483647 w 40"/>
              <a:gd name="T3" fmla="*/ 2147483647 h 48"/>
              <a:gd name="T4" fmla="*/ 2147483647 w 40"/>
              <a:gd name="T5" fmla="*/ 2147483647 h 48"/>
              <a:gd name="T6" fmla="*/ 0 w 40"/>
              <a:gd name="T7" fmla="*/ 2147483647 h 48"/>
              <a:gd name="T8" fmla="*/ 0 w 40"/>
              <a:gd name="T9" fmla="*/ 2147483647 h 48"/>
              <a:gd name="T10" fmla="*/ 0 w 40"/>
              <a:gd name="T11" fmla="*/ 2147483647 h 48"/>
              <a:gd name="T12" fmla="*/ 0 w 40"/>
              <a:gd name="T13" fmla="*/ 0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48"/>
              <a:gd name="T23" fmla="*/ 40 w 40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48">
                <a:moveTo>
                  <a:pt x="0" y="0"/>
                </a:moveTo>
                <a:lnTo>
                  <a:pt x="40" y="8"/>
                </a:lnTo>
                <a:lnTo>
                  <a:pt x="40" y="48"/>
                </a:lnTo>
                <a:lnTo>
                  <a:pt x="0" y="48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84" name="Freeform 100"/>
          <p:cNvSpPr>
            <a:spLocks/>
          </p:cNvSpPr>
          <p:nvPr/>
        </p:nvSpPr>
        <p:spPr bwMode="auto">
          <a:xfrm>
            <a:off x="6819900" y="4597400"/>
            <a:ext cx="63500" cy="76200"/>
          </a:xfrm>
          <a:custGeom>
            <a:avLst/>
            <a:gdLst>
              <a:gd name="T0" fmla="*/ 0 w 40"/>
              <a:gd name="T1" fmla="*/ 0 h 48"/>
              <a:gd name="T2" fmla="*/ 2147483647 w 40"/>
              <a:gd name="T3" fmla="*/ 0 h 48"/>
              <a:gd name="T4" fmla="*/ 2147483647 w 40"/>
              <a:gd name="T5" fmla="*/ 2147483647 h 48"/>
              <a:gd name="T6" fmla="*/ 2147483647 w 40"/>
              <a:gd name="T7" fmla="*/ 2147483647 h 48"/>
              <a:gd name="T8" fmla="*/ 0 w 40"/>
              <a:gd name="T9" fmla="*/ 2147483647 h 48"/>
              <a:gd name="T10" fmla="*/ 0 w 40"/>
              <a:gd name="T11" fmla="*/ 0 h 48"/>
              <a:gd name="T12" fmla="*/ 0 w 40"/>
              <a:gd name="T13" fmla="*/ 0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48"/>
              <a:gd name="T23" fmla="*/ 40 w 40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48">
                <a:moveTo>
                  <a:pt x="0" y="0"/>
                </a:moveTo>
                <a:lnTo>
                  <a:pt x="40" y="0"/>
                </a:lnTo>
                <a:lnTo>
                  <a:pt x="40" y="48"/>
                </a:lnTo>
                <a:lnTo>
                  <a:pt x="8" y="48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85" name="Freeform 101"/>
          <p:cNvSpPr>
            <a:spLocks/>
          </p:cNvSpPr>
          <p:nvPr/>
        </p:nvSpPr>
        <p:spPr bwMode="auto">
          <a:xfrm>
            <a:off x="6832600" y="4660900"/>
            <a:ext cx="76200" cy="88900"/>
          </a:xfrm>
          <a:custGeom>
            <a:avLst/>
            <a:gdLst>
              <a:gd name="T0" fmla="*/ 0 w 48"/>
              <a:gd name="T1" fmla="*/ 2147483647 h 56"/>
              <a:gd name="T2" fmla="*/ 2147483647 w 48"/>
              <a:gd name="T3" fmla="*/ 0 h 56"/>
              <a:gd name="T4" fmla="*/ 2147483647 w 48"/>
              <a:gd name="T5" fmla="*/ 2147483647 h 56"/>
              <a:gd name="T6" fmla="*/ 2147483647 w 48"/>
              <a:gd name="T7" fmla="*/ 2147483647 h 56"/>
              <a:gd name="T8" fmla="*/ 0 w 48"/>
              <a:gd name="T9" fmla="*/ 2147483647 h 56"/>
              <a:gd name="T10" fmla="*/ 0 w 48"/>
              <a:gd name="T11" fmla="*/ 2147483647 h 56"/>
              <a:gd name="T12" fmla="*/ 0 w 48"/>
              <a:gd name="T13" fmla="*/ 2147483647 h 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56"/>
              <a:gd name="T23" fmla="*/ 48 w 48"/>
              <a:gd name="T24" fmla="*/ 56 h 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56">
                <a:moveTo>
                  <a:pt x="0" y="8"/>
                </a:moveTo>
                <a:lnTo>
                  <a:pt x="32" y="0"/>
                </a:lnTo>
                <a:lnTo>
                  <a:pt x="48" y="48"/>
                </a:lnTo>
                <a:lnTo>
                  <a:pt x="8" y="56"/>
                </a:lnTo>
                <a:lnTo>
                  <a:pt x="0" y="16"/>
                </a:lnTo>
                <a:lnTo>
                  <a:pt x="0" y="8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86" name="Freeform 102"/>
          <p:cNvSpPr>
            <a:spLocks/>
          </p:cNvSpPr>
          <p:nvPr/>
        </p:nvSpPr>
        <p:spPr bwMode="auto">
          <a:xfrm>
            <a:off x="6845300" y="4737100"/>
            <a:ext cx="88900" cy="88900"/>
          </a:xfrm>
          <a:custGeom>
            <a:avLst/>
            <a:gdLst>
              <a:gd name="T0" fmla="*/ 0 w 56"/>
              <a:gd name="T1" fmla="*/ 2147483647 h 56"/>
              <a:gd name="T2" fmla="*/ 2147483647 w 56"/>
              <a:gd name="T3" fmla="*/ 0 h 56"/>
              <a:gd name="T4" fmla="*/ 2147483647 w 56"/>
              <a:gd name="T5" fmla="*/ 2147483647 h 56"/>
              <a:gd name="T6" fmla="*/ 2147483647 w 56"/>
              <a:gd name="T7" fmla="*/ 2147483647 h 56"/>
              <a:gd name="T8" fmla="*/ 0 w 56"/>
              <a:gd name="T9" fmla="*/ 2147483647 h 56"/>
              <a:gd name="T10" fmla="*/ 0 w 56"/>
              <a:gd name="T11" fmla="*/ 2147483647 h 56"/>
              <a:gd name="T12" fmla="*/ 0 w 56"/>
              <a:gd name="T13" fmla="*/ 2147483647 h 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56"/>
              <a:gd name="T23" fmla="*/ 56 w 56"/>
              <a:gd name="T24" fmla="*/ 56 h 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56">
                <a:moveTo>
                  <a:pt x="0" y="8"/>
                </a:moveTo>
                <a:lnTo>
                  <a:pt x="40" y="0"/>
                </a:lnTo>
                <a:lnTo>
                  <a:pt x="56" y="48"/>
                </a:lnTo>
                <a:lnTo>
                  <a:pt x="16" y="56"/>
                </a:lnTo>
                <a:lnTo>
                  <a:pt x="0" y="16"/>
                </a:lnTo>
                <a:lnTo>
                  <a:pt x="0" y="8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87" name="Freeform 103"/>
          <p:cNvSpPr>
            <a:spLocks/>
          </p:cNvSpPr>
          <p:nvPr/>
        </p:nvSpPr>
        <p:spPr bwMode="auto">
          <a:xfrm>
            <a:off x="6870700" y="4813300"/>
            <a:ext cx="88900" cy="88900"/>
          </a:xfrm>
          <a:custGeom>
            <a:avLst/>
            <a:gdLst>
              <a:gd name="T0" fmla="*/ 0 w 56"/>
              <a:gd name="T1" fmla="*/ 2147483647 h 56"/>
              <a:gd name="T2" fmla="*/ 2147483647 w 56"/>
              <a:gd name="T3" fmla="*/ 0 h 56"/>
              <a:gd name="T4" fmla="*/ 2147483647 w 56"/>
              <a:gd name="T5" fmla="*/ 2147483647 h 56"/>
              <a:gd name="T6" fmla="*/ 2147483647 w 56"/>
              <a:gd name="T7" fmla="*/ 2147483647 h 56"/>
              <a:gd name="T8" fmla="*/ 0 w 56"/>
              <a:gd name="T9" fmla="*/ 2147483647 h 56"/>
              <a:gd name="T10" fmla="*/ 0 w 56"/>
              <a:gd name="T11" fmla="*/ 2147483647 h 56"/>
              <a:gd name="T12" fmla="*/ 0 w 56"/>
              <a:gd name="T13" fmla="*/ 2147483647 h 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56"/>
              <a:gd name="T23" fmla="*/ 56 w 56"/>
              <a:gd name="T24" fmla="*/ 56 h 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56">
                <a:moveTo>
                  <a:pt x="0" y="8"/>
                </a:moveTo>
                <a:lnTo>
                  <a:pt x="40" y="0"/>
                </a:lnTo>
                <a:lnTo>
                  <a:pt x="56" y="40"/>
                </a:lnTo>
                <a:lnTo>
                  <a:pt x="16" y="56"/>
                </a:lnTo>
                <a:lnTo>
                  <a:pt x="0" y="16"/>
                </a:lnTo>
                <a:lnTo>
                  <a:pt x="0" y="8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88" name="Freeform 104"/>
          <p:cNvSpPr>
            <a:spLocks/>
          </p:cNvSpPr>
          <p:nvPr/>
        </p:nvSpPr>
        <p:spPr bwMode="auto">
          <a:xfrm>
            <a:off x="6896100" y="4876800"/>
            <a:ext cx="88900" cy="88900"/>
          </a:xfrm>
          <a:custGeom>
            <a:avLst/>
            <a:gdLst>
              <a:gd name="T0" fmla="*/ 0 w 56"/>
              <a:gd name="T1" fmla="*/ 2147483647 h 56"/>
              <a:gd name="T2" fmla="*/ 2147483647 w 56"/>
              <a:gd name="T3" fmla="*/ 0 h 56"/>
              <a:gd name="T4" fmla="*/ 2147483647 w 56"/>
              <a:gd name="T5" fmla="*/ 2147483647 h 56"/>
              <a:gd name="T6" fmla="*/ 2147483647 w 56"/>
              <a:gd name="T7" fmla="*/ 2147483647 h 56"/>
              <a:gd name="T8" fmla="*/ 0 w 56"/>
              <a:gd name="T9" fmla="*/ 2147483647 h 56"/>
              <a:gd name="T10" fmla="*/ 0 w 56"/>
              <a:gd name="T11" fmla="*/ 2147483647 h 56"/>
              <a:gd name="T12" fmla="*/ 0 w 56"/>
              <a:gd name="T13" fmla="*/ 2147483647 h 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56"/>
              <a:gd name="T23" fmla="*/ 56 w 56"/>
              <a:gd name="T24" fmla="*/ 56 h 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56">
                <a:moveTo>
                  <a:pt x="0" y="16"/>
                </a:moveTo>
                <a:lnTo>
                  <a:pt x="40" y="0"/>
                </a:lnTo>
                <a:lnTo>
                  <a:pt x="56" y="40"/>
                </a:lnTo>
                <a:lnTo>
                  <a:pt x="16" y="56"/>
                </a:lnTo>
                <a:lnTo>
                  <a:pt x="0" y="16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89" name="Freeform 105"/>
          <p:cNvSpPr>
            <a:spLocks/>
          </p:cNvSpPr>
          <p:nvPr/>
        </p:nvSpPr>
        <p:spPr bwMode="auto">
          <a:xfrm>
            <a:off x="6921500" y="4940300"/>
            <a:ext cx="88900" cy="76200"/>
          </a:xfrm>
          <a:custGeom>
            <a:avLst/>
            <a:gdLst>
              <a:gd name="T0" fmla="*/ 0 w 56"/>
              <a:gd name="T1" fmla="*/ 2147483647 h 48"/>
              <a:gd name="T2" fmla="*/ 2147483647 w 56"/>
              <a:gd name="T3" fmla="*/ 0 h 48"/>
              <a:gd name="T4" fmla="*/ 2147483647 w 56"/>
              <a:gd name="T5" fmla="*/ 2147483647 h 48"/>
              <a:gd name="T6" fmla="*/ 2147483647 w 56"/>
              <a:gd name="T7" fmla="*/ 2147483647 h 48"/>
              <a:gd name="T8" fmla="*/ 0 w 56"/>
              <a:gd name="T9" fmla="*/ 2147483647 h 48"/>
              <a:gd name="T10" fmla="*/ 0 w 56"/>
              <a:gd name="T11" fmla="*/ 2147483647 h 48"/>
              <a:gd name="T12" fmla="*/ 0 w 56"/>
              <a:gd name="T13" fmla="*/ 2147483647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48"/>
              <a:gd name="T23" fmla="*/ 56 w 56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48">
                <a:moveTo>
                  <a:pt x="0" y="16"/>
                </a:moveTo>
                <a:lnTo>
                  <a:pt x="40" y="0"/>
                </a:lnTo>
                <a:lnTo>
                  <a:pt x="56" y="24"/>
                </a:lnTo>
                <a:lnTo>
                  <a:pt x="16" y="48"/>
                </a:lnTo>
                <a:lnTo>
                  <a:pt x="0" y="16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0" name="Freeform 106"/>
          <p:cNvSpPr>
            <a:spLocks/>
          </p:cNvSpPr>
          <p:nvPr/>
        </p:nvSpPr>
        <p:spPr bwMode="auto">
          <a:xfrm>
            <a:off x="6946900" y="4978400"/>
            <a:ext cx="101600" cy="101600"/>
          </a:xfrm>
          <a:custGeom>
            <a:avLst/>
            <a:gdLst>
              <a:gd name="T0" fmla="*/ 0 w 64"/>
              <a:gd name="T1" fmla="*/ 2147483647 h 64"/>
              <a:gd name="T2" fmla="*/ 2147483647 w 64"/>
              <a:gd name="T3" fmla="*/ 0 h 64"/>
              <a:gd name="T4" fmla="*/ 2147483647 w 64"/>
              <a:gd name="T5" fmla="*/ 2147483647 h 64"/>
              <a:gd name="T6" fmla="*/ 2147483647 w 64"/>
              <a:gd name="T7" fmla="*/ 2147483647 h 64"/>
              <a:gd name="T8" fmla="*/ 0 w 64"/>
              <a:gd name="T9" fmla="*/ 2147483647 h 64"/>
              <a:gd name="T10" fmla="*/ 0 w 64"/>
              <a:gd name="T11" fmla="*/ 2147483647 h 64"/>
              <a:gd name="T12" fmla="*/ 0 w 64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4"/>
              <a:gd name="T22" fmla="*/ 0 h 64"/>
              <a:gd name="T23" fmla="*/ 64 w 64"/>
              <a:gd name="T24" fmla="*/ 64 h 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4" h="64">
                <a:moveTo>
                  <a:pt x="0" y="24"/>
                </a:moveTo>
                <a:lnTo>
                  <a:pt x="40" y="0"/>
                </a:lnTo>
                <a:lnTo>
                  <a:pt x="64" y="40"/>
                </a:lnTo>
                <a:lnTo>
                  <a:pt x="32" y="64"/>
                </a:lnTo>
                <a:lnTo>
                  <a:pt x="0" y="24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" name="Freeform 107"/>
          <p:cNvSpPr>
            <a:spLocks/>
          </p:cNvSpPr>
          <p:nvPr/>
        </p:nvSpPr>
        <p:spPr bwMode="auto">
          <a:xfrm>
            <a:off x="6997700" y="5041900"/>
            <a:ext cx="88900" cy="76200"/>
          </a:xfrm>
          <a:custGeom>
            <a:avLst/>
            <a:gdLst>
              <a:gd name="T0" fmla="*/ 0 w 56"/>
              <a:gd name="T1" fmla="*/ 2147483647 h 48"/>
              <a:gd name="T2" fmla="*/ 2147483647 w 56"/>
              <a:gd name="T3" fmla="*/ 0 h 48"/>
              <a:gd name="T4" fmla="*/ 2147483647 w 56"/>
              <a:gd name="T5" fmla="*/ 2147483647 h 48"/>
              <a:gd name="T6" fmla="*/ 2147483647 w 56"/>
              <a:gd name="T7" fmla="*/ 2147483647 h 48"/>
              <a:gd name="T8" fmla="*/ 0 w 56"/>
              <a:gd name="T9" fmla="*/ 2147483647 h 48"/>
              <a:gd name="T10" fmla="*/ 0 w 56"/>
              <a:gd name="T11" fmla="*/ 2147483647 h 48"/>
              <a:gd name="T12" fmla="*/ 0 w 56"/>
              <a:gd name="T13" fmla="*/ 2147483647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48"/>
              <a:gd name="T23" fmla="*/ 56 w 56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48">
                <a:moveTo>
                  <a:pt x="0" y="24"/>
                </a:moveTo>
                <a:lnTo>
                  <a:pt x="24" y="0"/>
                </a:lnTo>
                <a:lnTo>
                  <a:pt x="56" y="24"/>
                </a:lnTo>
                <a:lnTo>
                  <a:pt x="24" y="48"/>
                </a:lnTo>
                <a:lnTo>
                  <a:pt x="0" y="24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2" name="Freeform 108"/>
          <p:cNvSpPr>
            <a:spLocks/>
          </p:cNvSpPr>
          <p:nvPr/>
        </p:nvSpPr>
        <p:spPr bwMode="auto">
          <a:xfrm>
            <a:off x="7035800" y="5080000"/>
            <a:ext cx="76200" cy="76200"/>
          </a:xfrm>
          <a:custGeom>
            <a:avLst/>
            <a:gdLst>
              <a:gd name="T0" fmla="*/ 0 w 48"/>
              <a:gd name="T1" fmla="*/ 2147483647 h 48"/>
              <a:gd name="T2" fmla="*/ 2147483647 w 48"/>
              <a:gd name="T3" fmla="*/ 0 h 48"/>
              <a:gd name="T4" fmla="*/ 2147483647 w 48"/>
              <a:gd name="T5" fmla="*/ 2147483647 h 48"/>
              <a:gd name="T6" fmla="*/ 2147483647 w 48"/>
              <a:gd name="T7" fmla="*/ 2147483647 h 48"/>
              <a:gd name="T8" fmla="*/ 0 w 48"/>
              <a:gd name="T9" fmla="*/ 2147483647 h 48"/>
              <a:gd name="T10" fmla="*/ 0 w 48"/>
              <a:gd name="T11" fmla="*/ 2147483647 h 48"/>
              <a:gd name="T12" fmla="*/ 0 w 48"/>
              <a:gd name="T13" fmla="*/ 2147483647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48"/>
              <a:gd name="T23" fmla="*/ 48 w 48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48">
                <a:moveTo>
                  <a:pt x="0" y="24"/>
                </a:moveTo>
                <a:lnTo>
                  <a:pt x="24" y="0"/>
                </a:lnTo>
                <a:lnTo>
                  <a:pt x="48" y="24"/>
                </a:lnTo>
                <a:lnTo>
                  <a:pt x="16" y="48"/>
                </a:lnTo>
                <a:lnTo>
                  <a:pt x="0" y="24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3" name="Freeform 109"/>
          <p:cNvSpPr>
            <a:spLocks/>
          </p:cNvSpPr>
          <p:nvPr/>
        </p:nvSpPr>
        <p:spPr bwMode="auto">
          <a:xfrm>
            <a:off x="7061200" y="5118100"/>
            <a:ext cx="76200" cy="63500"/>
          </a:xfrm>
          <a:custGeom>
            <a:avLst/>
            <a:gdLst>
              <a:gd name="T0" fmla="*/ 2147483647 w 48"/>
              <a:gd name="T1" fmla="*/ 0 h 40"/>
              <a:gd name="T2" fmla="*/ 2147483647 w 48"/>
              <a:gd name="T3" fmla="*/ 0 h 40"/>
              <a:gd name="T4" fmla="*/ 2147483647 w 48"/>
              <a:gd name="T5" fmla="*/ 2147483647 h 40"/>
              <a:gd name="T6" fmla="*/ 2147483647 w 48"/>
              <a:gd name="T7" fmla="*/ 2147483647 h 40"/>
              <a:gd name="T8" fmla="*/ 0 w 48"/>
              <a:gd name="T9" fmla="*/ 2147483647 h 40"/>
              <a:gd name="T10" fmla="*/ 2147483647 w 48"/>
              <a:gd name="T11" fmla="*/ 0 h 40"/>
              <a:gd name="T12" fmla="*/ 2147483647 w 48"/>
              <a:gd name="T13" fmla="*/ 0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40"/>
              <a:gd name="T23" fmla="*/ 48 w 48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40">
                <a:moveTo>
                  <a:pt x="32" y="0"/>
                </a:moveTo>
                <a:lnTo>
                  <a:pt x="32" y="0"/>
                </a:lnTo>
                <a:lnTo>
                  <a:pt x="48" y="16"/>
                </a:lnTo>
                <a:lnTo>
                  <a:pt x="16" y="40"/>
                </a:lnTo>
                <a:lnTo>
                  <a:pt x="0" y="24"/>
                </a:lnTo>
                <a:lnTo>
                  <a:pt x="32" y="0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4" name="Freeform 110"/>
          <p:cNvSpPr>
            <a:spLocks/>
          </p:cNvSpPr>
          <p:nvPr/>
        </p:nvSpPr>
        <p:spPr bwMode="auto">
          <a:xfrm>
            <a:off x="7086600" y="5143500"/>
            <a:ext cx="63500" cy="50800"/>
          </a:xfrm>
          <a:custGeom>
            <a:avLst/>
            <a:gdLst>
              <a:gd name="T0" fmla="*/ 2147483647 w 40"/>
              <a:gd name="T1" fmla="*/ 2147483647 h 32"/>
              <a:gd name="T2" fmla="*/ 2147483647 w 40"/>
              <a:gd name="T3" fmla="*/ 2147483647 h 32"/>
              <a:gd name="T4" fmla="*/ 2147483647 w 40"/>
              <a:gd name="T5" fmla="*/ 2147483647 h 32"/>
              <a:gd name="T6" fmla="*/ 0 w 40"/>
              <a:gd name="T7" fmla="*/ 2147483647 h 32"/>
              <a:gd name="T8" fmla="*/ 0 w 40"/>
              <a:gd name="T9" fmla="*/ 2147483647 h 32"/>
              <a:gd name="T10" fmla="*/ 2147483647 w 40"/>
              <a:gd name="T11" fmla="*/ 0 h 32"/>
              <a:gd name="T12" fmla="*/ 2147483647 w 40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32"/>
              <a:gd name="T23" fmla="*/ 40 w 40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32">
                <a:moveTo>
                  <a:pt x="32" y="8"/>
                </a:moveTo>
                <a:lnTo>
                  <a:pt x="32" y="8"/>
                </a:lnTo>
                <a:lnTo>
                  <a:pt x="40" y="32"/>
                </a:lnTo>
                <a:lnTo>
                  <a:pt x="0" y="32"/>
                </a:lnTo>
                <a:lnTo>
                  <a:pt x="0" y="16"/>
                </a:lnTo>
                <a:lnTo>
                  <a:pt x="32" y="0"/>
                </a:lnTo>
                <a:lnTo>
                  <a:pt x="32" y="8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5" name="Freeform 111"/>
          <p:cNvSpPr>
            <a:spLocks/>
          </p:cNvSpPr>
          <p:nvPr/>
        </p:nvSpPr>
        <p:spPr bwMode="auto">
          <a:xfrm>
            <a:off x="7073900" y="5181600"/>
            <a:ext cx="76200" cy="63500"/>
          </a:xfrm>
          <a:custGeom>
            <a:avLst/>
            <a:gdLst>
              <a:gd name="T0" fmla="*/ 2147483647 w 48"/>
              <a:gd name="T1" fmla="*/ 2147483647 h 40"/>
              <a:gd name="T2" fmla="*/ 2147483647 w 48"/>
              <a:gd name="T3" fmla="*/ 2147483647 h 40"/>
              <a:gd name="T4" fmla="*/ 2147483647 w 48"/>
              <a:gd name="T5" fmla="*/ 2147483647 h 40"/>
              <a:gd name="T6" fmla="*/ 0 w 48"/>
              <a:gd name="T7" fmla="*/ 2147483647 h 40"/>
              <a:gd name="T8" fmla="*/ 2147483647 w 48"/>
              <a:gd name="T9" fmla="*/ 0 h 40"/>
              <a:gd name="T10" fmla="*/ 2147483647 w 48"/>
              <a:gd name="T11" fmla="*/ 2147483647 h 40"/>
              <a:gd name="T12" fmla="*/ 2147483647 w 48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40"/>
              <a:gd name="T23" fmla="*/ 48 w 48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40">
                <a:moveTo>
                  <a:pt x="48" y="8"/>
                </a:moveTo>
                <a:lnTo>
                  <a:pt x="48" y="16"/>
                </a:lnTo>
                <a:lnTo>
                  <a:pt x="32" y="40"/>
                </a:lnTo>
                <a:lnTo>
                  <a:pt x="0" y="24"/>
                </a:lnTo>
                <a:lnTo>
                  <a:pt x="8" y="0"/>
                </a:lnTo>
                <a:lnTo>
                  <a:pt x="48" y="8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6" name="Freeform 112"/>
          <p:cNvSpPr>
            <a:spLocks/>
          </p:cNvSpPr>
          <p:nvPr/>
        </p:nvSpPr>
        <p:spPr bwMode="auto">
          <a:xfrm>
            <a:off x="7023100" y="5207000"/>
            <a:ext cx="101600" cy="88900"/>
          </a:xfrm>
          <a:custGeom>
            <a:avLst/>
            <a:gdLst>
              <a:gd name="T0" fmla="*/ 2147483647 w 64"/>
              <a:gd name="T1" fmla="*/ 2147483647 h 56"/>
              <a:gd name="T2" fmla="*/ 2147483647 w 64"/>
              <a:gd name="T3" fmla="*/ 2147483647 h 56"/>
              <a:gd name="T4" fmla="*/ 2147483647 w 64"/>
              <a:gd name="T5" fmla="*/ 2147483647 h 56"/>
              <a:gd name="T6" fmla="*/ 0 w 64"/>
              <a:gd name="T7" fmla="*/ 2147483647 h 56"/>
              <a:gd name="T8" fmla="*/ 2147483647 w 64"/>
              <a:gd name="T9" fmla="*/ 0 h 56"/>
              <a:gd name="T10" fmla="*/ 2147483647 w 64"/>
              <a:gd name="T11" fmla="*/ 2147483647 h 56"/>
              <a:gd name="T12" fmla="*/ 2147483647 w 64"/>
              <a:gd name="T13" fmla="*/ 2147483647 h 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4"/>
              <a:gd name="T22" fmla="*/ 0 h 56"/>
              <a:gd name="T23" fmla="*/ 64 w 64"/>
              <a:gd name="T24" fmla="*/ 56 h 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4" h="56">
                <a:moveTo>
                  <a:pt x="64" y="24"/>
                </a:moveTo>
                <a:lnTo>
                  <a:pt x="64" y="24"/>
                </a:lnTo>
                <a:lnTo>
                  <a:pt x="32" y="56"/>
                </a:lnTo>
                <a:lnTo>
                  <a:pt x="0" y="32"/>
                </a:lnTo>
                <a:lnTo>
                  <a:pt x="32" y="0"/>
                </a:lnTo>
                <a:lnTo>
                  <a:pt x="64" y="24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7" name="Freeform 113"/>
          <p:cNvSpPr>
            <a:spLocks/>
          </p:cNvSpPr>
          <p:nvPr/>
        </p:nvSpPr>
        <p:spPr bwMode="auto">
          <a:xfrm>
            <a:off x="6946900" y="5245100"/>
            <a:ext cx="127000" cy="114300"/>
          </a:xfrm>
          <a:custGeom>
            <a:avLst/>
            <a:gdLst>
              <a:gd name="T0" fmla="*/ 2147483647 w 80"/>
              <a:gd name="T1" fmla="*/ 2147483647 h 72"/>
              <a:gd name="T2" fmla="*/ 2147483647 w 80"/>
              <a:gd name="T3" fmla="*/ 2147483647 h 72"/>
              <a:gd name="T4" fmla="*/ 2147483647 w 80"/>
              <a:gd name="T5" fmla="*/ 2147483647 h 72"/>
              <a:gd name="T6" fmla="*/ 0 w 80"/>
              <a:gd name="T7" fmla="*/ 2147483647 h 72"/>
              <a:gd name="T8" fmla="*/ 2147483647 w 80"/>
              <a:gd name="T9" fmla="*/ 0 h 72"/>
              <a:gd name="T10" fmla="*/ 2147483647 w 80"/>
              <a:gd name="T11" fmla="*/ 2147483647 h 72"/>
              <a:gd name="T12" fmla="*/ 2147483647 w 80"/>
              <a:gd name="T13" fmla="*/ 2147483647 h 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0"/>
              <a:gd name="T22" fmla="*/ 0 h 72"/>
              <a:gd name="T23" fmla="*/ 80 w 80"/>
              <a:gd name="T24" fmla="*/ 72 h 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0" h="72">
                <a:moveTo>
                  <a:pt x="80" y="32"/>
                </a:moveTo>
                <a:lnTo>
                  <a:pt x="80" y="32"/>
                </a:lnTo>
                <a:lnTo>
                  <a:pt x="24" y="72"/>
                </a:lnTo>
                <a:lnTo>
                  <a:pt x="0" y="40"/>
                </a:lnTo>
                <a:lnTo>
                  <a:pt x="56" y="0"/>
                </a:lnTo>
                <a:lnTo>
                  <a:pt x="80" y="32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8" name="Freeform 114"/>
          <p:cNvSpPr>
            <a:spLocks/>
          </p:cNvSpPr>
          <p:nvPr/>
        </p:nvSpPr>
        <p:spPr bwMode="auto">
          <a:xfrm>
            <a:off x="6908800" y="5308600"/>
            <a:ext cx="76200" cy="88900"/>
          </a:xfrm>
          <a:custGeom>
            <a:avLst/>
            <a:gdLst>
              <a:gd name="T0" fmla="*/ 2147483647 w 48"/>
              <a:gd name="T1" fmla="*/ 2147483647 h 56"/>
              <a:gd name="T2" fmla="*/ 2147483647 w 48"/>
              <a:gd name="T3" fmla="*/ 2147483647 h 56"/>
              <a:gd name="T4" fmla="*/ 2147483647 w 48"/>
              <a:gd name="T5" fmla="*/ 2147483647 h 56"/>
              <a:gd name="T6" fmla="*/ 0 w 48"/>
              <a:gd name="T7" fmla="*/ 2147483647 h 56"/>
              <a:gd name="T8" fmla="*/ 2147483647 w 48"/>
              <a:gd name="T9" fmla="*/ 0 h 56"/>
              <a:gd name="T10" fmla="*/ 2147483647 w 48"/>
              <a:gd name="T11" fmla="*/ 2147483647 h 56"/>
              <a:gd name="T12" fmla="*/ 2147483647 w 48"/>
              <a:gd name="T13" fmla="*/ 2147483647 h 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56"/>
              <a:gd name="T23" fmla="*/ 48 w 48"/>
              <a:gd name="T24" fmla="*/ 56 h 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56">
                <a:moveTo>
                  <a:pt x="48" y="32"/>
                </a:moveTo>
                <a:lnTo>
                  <a:pt x="48" y="32"/>
                </a:lnTo>
                <a:lnTo>
                  <a:pt x="16" y="56"/>
                </a:lnTo>
                <a:lnTo>
                  <a:pt x="0" y="16"/>
                </a:lnTo>
                <a:lnTo>
                  <a:pt x="32" y="0"/>
                </a:lnTo>
                <a:lnTo>
                  <a:pt x="48" y="32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9" name="Freeform 115"/>
          <p:cNvSpPr>
            <a:spLocks/>
          </p:cNvSpPr>
          <p:nvPr/>
        </p:nvSpPr>
        <p:spPr bwMode="auto">
          <a:xfrm>
            <a:off x="6845300" y="5334000"/>
            <a:ext cx="88900" cy="76200"/>
          </a:xfrm>
          <a:custGeom>
            <a:avLst/>
            <a:gdLst>
              <a:gd name="T0" fmla="*/ 2147483647 w 56"/>
              <a:gd name="T1" fmla="*/ 2147483647 h 48"/>
              <a:gd name="T2" fmla="*/ 2147483647 w 56"/>
              <a:gd name="T3" fmla="*/ 2147483647 h 48"/>
              <a:gd name="T4" fmla="*/ 2147483647 w 56"/>
              <a:gd name="T5" fmla="*/ 2147483647 h 48"/>
              <a:gd name="T6" fmla="*/ 0 w 56"/>
              <a:gd name="T7" fmla="*/ 2147483647 h 48"/>
              <a:gd name="T8" fmla="*/ 2147483647 w 56"/>
              <a:gd name="T9" fmla="*/ 0 h 48"/>
              <a:gd name="T10" fmla="*/ 2147483647 w 56"/>
              <a:gd name="T11" fmla="*/ 2147483647 h 48"/>
              <a:gd name="T12" fmla="*/ 2147483647 w 56"/>
              <a:gd name="T13" fmla="*/ 2147483647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48"/>
              <a:gd name="T23" fmla="*/ 56 w 56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48">
                <a:moveTo>
                  <a:pt x="56" y="40"/>
                </a:moveTo>
                <a:lnTo>
                  <a:pt x="56" y="40"/>
                </a:lnTo>
                <a:lnTo>
                  <a:pt x="16" y="48"/>
                </a:lnTo>
                <a:lnTo>
                  <a:pt x="0" y="16"/>
                </a:lnTo>
                <a:lnTo>
                  <a:pt x="40" y="0"/>
                </a:lnTo>
                <a:lnTo>
                  <a:pt x="56" y="40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0" name="Freeform 116"/>
          <p:cNvSpPr>
            <a:spLocks/>
          </p:cNvSpPr>
          <p:nvPr/>
        </p:nvSpPr>
        <p:spPr bwMode="auto">
          <a:xfrm>
            <a:off x="6781800" y="5359400"/>
            <a:ext cx="88900" cy="76200"/>
          </a:xfrm>
          <a:custGeom>
            <a:avLst/>
            <a:gdLst>
              <a:gd name="T0" fmla="*/ 2147483647 w 56"/>
              <a:gd name="T1" fmla="*/ 2147483647 h 48"/>
              <a:gd name="T2" fmla="*/ 2147483647 w 56"/>
              <a:gd name="T3" fmla="*/ 2147483647 h 48"/>
              <a:gd name="T4" fmla="*/ 2147483647 w 56"/>
              <a:gd name="T5" fmla="*/ 2147483647 h 48"/>
              <a:gd name="T6" fmla="*/ 0 w 56"/>
              <a:gd name="T7" fmla="*/ 2147483647 h 48"/>
              <a:gd name="T8" fmla="*/ 2147483647 w 56"/>
              <a:gd name="T9" fmla="*/ 0 h 48"/>
              <a:gd name="T10" fmla="*/ 2147483647 w 56"/>
              <a:gd name="T11" fmla="*/ 2147483647 h 48"/>
              <a:gd name="T12" fmla="*/ 2147483647 w 56"/>
              <a:gd name="T13" fmla="*/ 2147483647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48"/>
              <a:gd name="T23" fmla="*/ 56 w 56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48">
                <a:moveTo>
                  <a:pt x="56" y="32"/>
                </a:moveTo>
                <a:lnTo>
                  <a:pt x="56" y="32"/>
                </a:lnTo>
                <a:lnTo>
                  <a:pt x="16" y="48"/>
                </a:lnTo>
                <a:lnTo>
                  <a:pt x="0" y="8"/>
                </a:lnTo>
                <a:lnTo>
                  <a:pt x="40" y="0"/>
                </a:lnTo>
                <a:lnTo>
                  <a:pt x="56" y="32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1" name="Freeform 117"/>
          <p:cNvSpPr>
            <a:spLocks/>
          </p:cNvSpPr>
          <p:nvPr/>
        </p:nvSpPr>
        <p:spPr bwMode="auto">
          <a:xfrm>
            <a:off x="6718300" y="5372100"/>
            <a:ext cx="88900" cy="88900"/>
          </a:xfrm>
          <a:custGeom>
            <a:avLst/>
            <a:gdLst>
              <a:gd name="T0" fmla="*/ 2147483647 w 56"/>
              <a:gd name="T1" fmla="*/ 0 h 56"/>
              <a:gd name="T2" fmla="*/ 2147483647 w 56"/>
              <a:gd name="T3" fmla="*/ 2147483647 h 56"/>
              <a:gd name="T4" fmla="*/ 2147483647 w 56"/>
              <a:gd name="T5" fmla="*/ 2147483647 h 56"/>
              <a:gd name="T6" fmla="*/ 0 w 56"/>
              <a:gd name="T7" fmla="*/ 2147483647 h 56"/>
              <a:gd name="T8" fmla="*/ 2147483647 w 56"/>
              <a:gd name="T9" fmla="*/ 0 h 56"/>
              <a:gd name="T10" fmla="*/ 2147483647 w 56"/>
              <a:gd name="T11" fmla="*/ 0 h 56"/>
              <a:gd name="T12" fmla="*/ 2147483647 w 56"/>
              <a:gd name="T13" fmla="*/ 0 h 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56"/>
              <a:gd name="T23" fmla="*/ 56 w 56"/>
              <a:gd name="T24" fmla="*/ 56 h 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56">
                <a:moveTo>
                  <a:pt x="40" y="0"/>
                </a:moveTo>
                <a:lnTo>
                  <a:pt x="56" y="40"/>
                </a:lnTo>
                <a:lnTo>
                  <a:pt x="16" y="56"/>
                </a:lnTo>
                <a:lnTo>
                  <a:pt x="0" y="16"/>
                </a:lnTo>
                <a:lnTo>
                  <a:pt x="40" y="0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2" name="Freeform 118"/>
          <p:cNvSpPr>
            <a:spLocks/>
          </p:cNvSpPr>
          <p:nvPr/>
        </p:nvSpPr>
        <p:spPr bwMode="auto">
          <a:xfrm>
            <a:off x="6654800" y="5397500"/>
            <a:ext cx="88900" cy="88900"/>
          </a:xfrm>
          <a:custGeom>
            <a:avLst/>
            <a:gdLst>
              <a:gd name="T0" fmla="*/ 2147483647 w 56"/>
              <a:gd name="T1" fmla="*/ 0 h 56"/>
              <a:gd name="T2" fmla="*/ 2147483647 w 56"/>
              <a:gd name="T3" fmla="*/ 2147483647 h 56"/>
              <a:gd name="T4" fmla="*/ 2147483647 w 56"/>
              <a:gd name="T5" fmla="*/ 2147483647 h 56"/>
              <a:gd name="T6" fmla="*/ 0 w 56"/>
              <a:gd name="T7" fmla="*/ 2147483647 h 56"/>
              <a:gd name="T8" fmla="*/ 2147483647 w 56"/>
              <a:gd name="T9" fmla="*/ 0 h 56"/>
              <a:gd name="T10" fmla="*/ 2147483647 w 56"/>
              <a:gd name="T11" fmla="*/ 0 h 56"/>
              <a:gd name="T12" fmla="*/ 2147483647 w 56"/>
              <a:gd name="T13" fmla="*/ 0 h 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56"/>
              <a:gd name="T23" fmla="*/ 56 w 56"/>
              <a:gd name="T24" fmla="*/ 56 h 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56">
                <a:moveTo>
                  <a:pt x="40" y="0"/>
                </a:moveTo>
                <a:lnTo>
                  <a:pt x="56" y="40"/>
                </a:lnTo>
                <a:lnTo>
                  <a:pt x="24" y="56"/>
                </a:lnTo>
                <a:lnTo>
                  <a:pt x="0" y="24"/>
                </a:lnTo>
                <a:lnTo>
                  <a:pt x="40" y="0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3" name="Freeform 119"/>
          <p:cNvSpPr>
            <a:spLocks/>
          </p:cNvSpPr>
          <p:nvPr/>
        </p:nvSpPr>
        <p:spPr bwMode="auto">
          <a:xfrm>
            <a:off x="6604000" y="5435600"/>
            <a:ext cx="88900" cy="101600"/>
          </a:xfrm>
          <a:custGeom>
            <a:avLst/>
            <a:gdLst>
              <a:gd name="T0" fmla="*/ 2147483647 w 56"/>
              <a:gd name="T1" fmla="*/ 0 h 64"/>
              <a:gd name="T2" fmla="*/ 2147483647 w 56"/>
              <a:gd name="T3" fmla="*/ 2147483647 h 64"/>
              <a:gd name="T4" fmla="*/ 2147483647 w 56"/>
              <a:gd name="T5" fmla="*/ 2147483647 h 64"/>
              <a:gd name="T6" fmla="*/ 0 w 56"/>
              <a:gd name="T7" fmla="*/ 2147483647 h 64"/>
              <a:gd name="T8" fmla="*/ 2147483647 w 56"/>
              <a:gd name="T9" fmla="*/ 0 h 64"/>
              <a:gd name="T10" fmla="*/ 2147483647 w 56"/>
              <a:gd name="T11" fmla="*/ 0 h 64"/>
              <a:gd name="T12" fmla="*/ 2147483647 w 56"/>
              <a:gd name="T13" fmla="*/ 0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64"/>
              <a:gd name="T23" fmla="*/ 56 w 56"/>
              <a:gd name="T24" fmla="*/ 64 h 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64">
                <a:moveTo>
                  <a:pt x="32" y="0"/>
                </a:moveTo>
                <a:lnTo>
                  <a:pt x="56" y="32"/>
                </a:lnTo>
                <a:lnTo>
                  <a:pt x="32" y="64"/>
                </a:lnTo>
                <a:lnTo>
                  <a:pt x="0" y="32"/>
                </a:lnTo>
                <a:lnTo>
                  <a:pt x="32" y="0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4" name="Freeform 120"/>
          <p:cNvSpPr>
            <a:spLocks/>
          </p:cNvSpPr>
          <p:nvPr/>
        </p:nvSpPr>
        <p:spPr bwMode="auto">
          <a:xfrm>
            <a:off x="6578600" y="5486400"/>
            <a:ext cx="76200" cy="101600"/>
          </a:xfrm>
          <a:custGeom>
            <a:avLst/>
            <a:gdLst>
              <a:gd name="T0" fmla="*/ 2147483647 w 48"/>
              <a:gd name="T1" fmla="*/ 0 h 64"/>
              <a:gd name="T2" fmla="*/ 2147483647 w 48"/>
              <a:gd name="T3" fmla="*/ 2147483647 h 64"/>
              <a:gd name="T4" fmla="*/ 2147483647 w 48"/>
              <a:gd name="T5" fmla="*/ 2147483647 h 64"/>
              <a:gd name="T6" fmla="*/ 0 w 48"/>
              <a:gd name="T7" fmla="*/ 2147483647 h 64"/>
              <a:gd name="T8" fmla="*/ 2147483647 w 48"/>
              <a:gd name="T9" fmla="*/ 2147483647 h 64"/>
              <a:gd name="T10" fmla="*/ 2147483647 w 48"/>
              <a:gd name="T11" fmla="*/ 2147483647 h 64"/>
              <a:gd name="T12" fmla="*/ 2147483647 w 48"/>
              <a:gd name="T13" fmla="*/ 0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64"/>
              <a:gd name="T23" fmla="*/ 48 w 48"/>
              <a:gd name="T24" fmla="*/ 64 h 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64">
                <a:moveTo>
                  <a:pt x="16" y="0"/>
                </a:moveTo>
                <a:lnTo>
                  <a:pt x="48" y="24"/>
                </a:lnTo>
                <a:lnTo>
                  <a:pt x="32" y="64"/>
                </a:lnTo>
                <a:lnTo>
                  <a:pt x="0" y="48"/>
                </a:lnTo>
                <a:lnTo>
                  <a:pt x="16" y="8"/>
                </a:lnTo>
                <a:lnTo>
                  <a:pt x="16" y="0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5" name="Freeform 121"/>
          <p:cNvSpPr>
            <a:spLocks/>
          </p:cNvSpPr>
          <p:nvPr/>
        </p:nvSpPr>
        <p:spPr bwMode="auto">
          <a:xfrm>
            <a:off x="6565900" y="5562600"/>
            <a:ext cx="76200" cy="101600"/>
          </a:xfrm>
          <a:custGeom>
            <a:avLst/>
            <a:gdLst>
              <a:gd name="T0" fmla="*/ 2147483647 w 48"/>
              <a:gd name="T1" fmla="*/ 0 h 64"/>
              <a:gd name="T2" fmla="*/ 2147483647 w 48"/>
              <a:gd name="T3" fmla="*/ 2147483647 h 64"/>
              <a:gd name="T4" fmla="*/ 2147483647 w 48"/>
              <a:gd name="T5" fmla="*/ 2147483647 h 64"/>
              <a:gd name="T6" fmla="*/ 0 w 48"/>
              <a:gd name="T7" fmla="*/ 2147483647 h 64"/>
              <a:gd name="T8" fmla="*/ 2147483647 w 48"/>
              <a:gd name="T9" fmla="*/ 2147483647 h 64"/>
              <a:gd name="T10" fmla="*/ 2147483647 w 48"/>
              <a:gd name="T11" fmla="*/ 2147483647 h 64"/>
              <a:gd name="T12" fmla="*/ 2147483647 w 48"/>
              <a:gd name="T13" fmla="*/ 0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64"/>
              <a:gd name="T23" fmla="*/ 48 w 48"/>
              <a:gd name="T24" fmla="*/ 64 h 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64">
                <a:moveTo>
                  <a:pt x="8" y="0"/>
                </a:moveTo>
                <a:lnTo>
                  <a:pt x="48" y="8"/>
                </a:lnTo>
                <a:lnTo>
                  <a:pt x="40" y="64"/>
                </a:lnTo>
                <a:lnTo>
                  <a:pt x="0" y="64"/>
                </a:lnTo>
                <a:lnTo>
                  <a:pt x="8" y="8"/>
                </a:lnTo>
                <a:lnTo>
                  <a:pt x="8" y="0"/>
                </a:lnTo>
                <a:close/>
              </a:path>
            </a:pathLst>
          </a:custGeom>
          <a:solidFill>
            <a:srgbClr val="B6D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6" name="Freeform 123"/>
          <p:cNvSpPr>
            <a:spLocks/>
          </p:cNvSpPr>
          <p:nvPr/>
        </p:nvSpPr>
        <p:spPr bwMode="auto">
          <a:xfrm>
            <a:off x="6616700" y="1879600"/>
            <a:ext cx="495300" cy="3733800"/>
          </a:xfrm>
          <a:custGeom>
            <a:avLst/>
            <a:gdLst>
              <a:gd name="T0" fmla="*/ 2147483647 w 312"/>
              <a:gd name="T1" fmla="*/ 2147483647 h 2352"/>
              <a:gd name="T2" fmla="*/ 2147483647 w 312"/>
              <a:gd name="T3" fmla="*/ 2147483647 h 2352"/>
              <a:gd name="T4" fmla="*/ 2147483647 w 312"/>
              <a:gd name="T5" fmla="*/ 2147483647 h 2352"/>
              <a:gd name="T6" fmla="*/ 2147483647 w 312"/>
              <a:gd name="T7" fmla="*/ 2147483647 h 2352"/>
              <a:gd name="T8" fmla="*/ 2147483647 w 312"/>
              <a:gd name="T9" fmla="*/ 2147483647 h 2352"/>
              <a:gd name="T10" fmla="*/ 2147483647 w 312"/>
              <a:gd name="T11" fmla="*/ 2147483647 h 2352"/>
              <a:gd name="T12" fmla="*/ 2147483647 w 312"/>
              <a:gd name="T13" fmla="*/ 2147483647 h 2352"/>
              <a:gd name="T14" fmla="*/ 2147483647 w 312"/>
              <a:gd name="T15" fmla="*/ 2147483647 h 2352"/>
              <a:gd name="T16" fmla="*/ 2147483647 w 312"/>
              <a:gd name="T17" fmla="*/ 2147483647 h 2352"/>
              <a:gd name="T18" fmla="*/ 2147483647 w 312"/>
              <a:gd name="T19" fmla="*/ 2147483647 h 2352"/>
              <a:gd name="T20" fmla="*/ 2147483647 w 312"/>
              <a:gd name="T21" fmla="*/ 2147483647 h 2352"/>
              <a:gd name="T22" fmla="*/ 2147483647 w 312"/>
              <a:gd name="T23" fmla="*/ 2147483647 h 2352"/>
              <a:gd name="T24" fmla="*/ 2147483647 w 312"/>
              <a:gd name="T25" fmla="*/ 2147483647 h 2352"/>
              <a:gd name="T26" fmla="*/ 2147483647 w 312"/>
              <a:gd name="T27" fmla="*/ 2147483647 h 2352"/>
              <a:gd name="T28" fmla="*/ 2147483647 w 312"/>
              <a:gd name="T29" fmla="*/ 2147483647 h 2352"/>
              <a:gd name="T30" fmla="*/ 2147483647 w 312"/>
              <a:gd name="T31" fmla="*/ 2147483647 h 2352"/>
              <a:gd name="T32" fmla="*/ 2147483647 w 312"/>
              <a:gd name="T33" fmla="*/ 2147483647 h 2352"/>
              <a:gd name="T34" fmla="*/ 2147483647 w 312"/>
              <a:gd name="T35" fmla="*/ 2147483647 h 2352"/>
              <a:gd name="T36" fmla="*/ 2147483647 w 312"/>
              <a:gd name="T37" fmla="*/ 2147483647 h 2352"/>
              <a:gd name="T38" fmla="*/ 2147483647 w 312"/>
              <a:gd name="T39" fmla="*/ 2147483647 h 2352"/>
              <a:gd name="T40" fmla="*/ 2147483647 w 312"/>
              <a:gd name="T41" fmla="*/ 2147483647 h 2352"/>
              <a:gd name="T42" fmla="*/ 2147483647 w 312"/>
              <a:gd name="T43" fmla="*/ 2147483647 h 2352"/>
              <a:gd name="T44" fmla="*/ 2147483647 w 312"/>
              <a:gd name="T45" fmla="*/ 2147483647 h 2352"/>
              <a:gd name="T46" fmla="*/ 2147483647 w 312"/>
              <a:gd name="T47" fmla="*/ 2147483647 h 2352"/>
              <a:gd name="T48" fmla="*/ 2147483647 w 312"/>
              <a:gd name="T49" fmla="*/ 2147483647 h 2352"/>
              <a:gd name="T50" fmla="*/ 2147483647 w 312"/>
              <a:gd name="T51" fmla="*/ 2147483647 h 2352"/>
              <a:gd name="T52" fmla="*/ 2147483647 w 312"/>
              <a:gd name="T53" fmla="*/ 2147483647 h 2352"/>
              <a:gd name="T54" fmla="*/ 2147483647 w 312"/>
              <a:gd name="T55" fmla="*/ 2147483647 h 2352"/>
              <a:gd name="T56" fmla="*/ 2147483647 w 312"/>
              <a:gd name="T57" fmla="*/ 2147483647 h 2352"/>
              <a:gd name="T58" fmla="*/ 2147483647 w 312"/>
              <a:gd name="T59" fmla="*/ 2147483647 h 2352"/>
              <a:gd name="T60" fmla="*/ 2147483647 w 312"/>
              <a:gd name="T61" fmla="*/ 2147483647 h 2352"/>
              <a:gd name="T62" fmla="*/ 2147483647 w 312"/>
              <a:gd name="T63" fmla="*/ 2147483647 h 2352"/>
              <a:gd name="T64" fmla="*/ 2147483647 w 312"/>
              <a:gd name="T65" fmla="*/ 2147483647 h 2352"/>
              <a:gd name="T66" fmla="*/ 2147483647 w 312"/>
              <a:gd name="T67" fmla="*/ 2147483647 h 2352"/>
              <a:gd name="T68" fmla="*/ 2147483647 w 312"/>
              <a:gd name="T69" fmla="*/ 2147483647 h 2352"/>
              <a:gd name="T70" fmla="*/ 2147483647 w 312"/>
              <a:gd name="T71" fmla="*/ 2147483647 h 2352"/>
              <a:gd name="T72" fmla="*/ 2147483647 w 312"/>
              <a:gd name="T73" fmla="*/ 2147483647 h 2352"/>
              <a:gd name="T74" fmla="*/ 2147483647 w 312"/>
              <a:gd name="T75" fmla="*/ 2147483647 h 2352"/>
              <a:gd name="T76" fmla="*/ 2147483647 w 312"/>
              <a:gd name="T77" fmla="*/ 2147483647 h 2352"/>
              <a:gd name="T78" fmla="*/ 2147483647 w 312"/>
              <a:gd name="T79" fmla="*/ 2147483647 h 2352"/>
              <a:gd name="T80" fmla="*/ 2147483647 w 312"/>
              <a:gd name="T81" fmla="*/ 2147483647 h 2352"/>
              <a:gd name="T82" fmla="*/ 2147483647 w 312"/>
              <a:gd name="T83" fmla="*/ 2147483647 h 2352"/>
              <a:gd name="T84" fmla="*/ 2147483647 w 312"/>
              <a:gd name="T85" fmla="*/ 2147483647 h 2352"/>
              <a:gd name="T86" fmla="*/ 2147483647 w 312"/>
              <a:gd name="T87" fmla="*/ 2147483647 h 2352"/>
              <a:gd name="T88" fmla="*/ 2147483647 w 312"/>
              <a:gd name="T89" fmla="*/ 2147483647 h 2352"/>
              <a:gd name="T90" fmla="*/ 2147483647 w 312"/>
              <a:gd name="T91" fmla="*/ 2147483647 h 2352"/>
              <a:gd name="T92" fmla="*/ 2147483647 w 312"/>
              <a:gd name="T93" fmla="*/ 2147483647 h 2352"/>
              <a:gd name="T94" fmla="*/ 2147483647 w 312"/>
              <a:gd name="T95" fmla="*/ 2147483647 h 2352"/>
              <a:gd name="T96" fmla="*/ 2147483647 w 312"/>
              <a:gd name="T97" fmla="*/ 2147483647 h 2352"/>
              <a:gd name="T98" fmla="*/ 2147483647 w 312"/>
              <a:gd name="T99" fmla="*/ 2147483647 h 2352"/>
              <a:gd name="T100" fmla="*/ 2147483647 w 312"/>
              <a:gd name="T101" fmla="*/ 2147483647 h 2352"/>
              <a:gd name="T102" fmla="*/ 0 w 312"/>
              <a:gd name="T103" fmla="*/ 2147483647 h 235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12"/>
              <a:gd name="T157" fmla="*/ 0 h 2352"/>
              <a:gd name="T158" fmla="*/ 312 w 312"/>
              <a:gd name="T159" fmla="*/ 2352 h 2352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12" h="2352">
                <a:moveTo>
                  <a:pt x="0" y="0"/>
                </a:moveTo>
                <a:lnTo>
                  <a:pt x="8" y="40"/>
                </a:lnTo>
                <a:lnTo>
                  <a:pt x="8" y="80"/>
                </a:lnTo>
                <a:lnTo>
                  <a:pt x="16" y="112"/>
                </a:lnTo>
                <a:lnTo>
                  <a:pt x="16" y="136"/>
                </a:lnTo>
                <a:lnTo>
                  <a:pt x="16" y="168"/>
                </a:lnTo>
                <a:lnTo>
                  <a:pt x="24" y="192"/>
                </a:lnTo>
                <a:lnTo>
                  <a:pt x="24" y="232"/>
                </a:lnTo>
                <a:lnTo>
                  <a:pt x="32" y="280"/>
                </a:lnTo>
                <a:lnTo>
                  <a:pt x="32" y="336"/>
                </a:lnTo>
                <a:lnTo>
                  <a:pt x="32" y="384"/>
                </a:lnTo>
                <a:lnTo>
                  <a:pt x="32" y="424"/>
                </a:lnTo>
                <a:lnTo>
                  <a:pt x="32" y="464"/>
                </a:lnTo>
                <a:lnTo>
                  <a:pt x="32" y="496"/>
                </a:lnTo>
                <a:lnTo>
                  <a:pt x="32" y="536"/>
                </a:lnTo>
                <a:lnTo>
                  <a:pt x="40" y="584"/>
                </a:lnTo>
                <a:lnTo>
                  <a:pt x="40" y="640"/>
                </a:lnTo>
                <a:lnTo>
                  <a:pt x="40" y="712"/>
                </a:lnTo>
                <a:lnTo>
                  <a:pt x="48" y="776"/>
                </a:lnTo>
                <a:lnTo>
                  <a:pt x="48" y="824"/>
                </a:lnTo>
                <a:lnTo>
                  <a:pt x="48" y="864"/>
                </a:lnTo>
                <a:lnTo>
                  <a:pt x="56" y="904"/>
                </a:lnTo>
                <a:lnTo>
                  <a:pt x="56" y="952"/>
                </a:lnTo>
                <a:lnTo>
                  <a:pt x="64" y="1008"/>
                </a:lnTo>
                <a:lnTo>
                  <a:pt x="64" y="1088"/>
                </a:lnTo>
                <a:lnTo>
                  <a:pt x="72" y="1128"/>
                </a:lnTo>
                <a:lnTo>
                  <a:pt x="72" y="1152"/>
                </a:lnTo>
                <a:lnTo>
                  <a:pt x="72" y="1176"/>
                </a:lnTo>
                <a:lnTo>
                  <a:pt x="72" y="1216"/>
                </a:lnTo>
                <a:lnTo>
                  <a:pt x="72" y="1248"/>
                </a:lnTo>
                <a:lnTo>
                  <a:pt x="72" y="1264"/>
                </a:lnTo>
                <a:lnTo>
                  <a:pt x="72" y="1288"/>
                </a:lnTo>
                <a:lnTo>
                  <a:pt x="72" y="1312"/>
                </a:lnTo>
                <a:lnTo>
                  <a:pt x="72" y="1336"/>
                </a:lnTo>
                <a:lnTo>
                  <a:pt x="72" y="1360"/>
                </a:lnTo>
                <a:lnTo>
                  <a:pt x="80" y="1376"/>
                </a:lnTo>
                <a:lnTo>
                  <a:pt x="80" y="1400"/>
                </a:lnTo>
                <a:lnTo>
                  <a:pt x="80" y="1424"/>
                </a:lnTo>
                <a:lnTo>
                  <a:pt x="88" y="1448"/>
                </a:lnTo>
                <a:lnTo>
                  <a:pt x="88" y="1464"/>
                </a:lnTo>
                <a:lnTo>
                  <a:pt x="96" y="1488"/>
                </a:lnTo>
                <a:lnTo>
                  <a:pt x="104" y="1544"/>
                </a:lnTo>
                <a:lnTo>
                  <a:pt x="112" y="1584"/>
                </a:lnTo>
                <a:lnTo>
                  <a:pt x="120" y="1616"/>
                </a:lnTo>
                <a:lnTo>
                  <a:pt x="128" y="1648"/>
                </a:lnTo>
                <a:lnTo>
                  <a:pt x="128" y="1680"/>
                </a:lnTo>
                <a:lnTo>
                  <a:pt x="136" y="1712"/>
                </a:lnTo>
                <a:lnTo>
                  <a:pt x="144" y="1752"/>
                </a:lnTo>
                <a:lnTo>
                  <a:pt x="152" y="1808"/>
                </a:lnTo>
                <a:lnTo>
                  <a:pt x="160" y="1832"/>
                </a:lnTo>
                <a:lnTo>
                  <a:pt x="168" y="1848"/>
                </a:lnTo>
                <a:lnTo>
                  <a:pt x="168" y="1864"/>
                </a:lnTo>
                <a:lnTo>
                  <a:pt x="176" y="1896"/>
                </a:lnTo>
                <a:lnTo>
                  <a:pt x="192" y="1912"/>
                </a:lnTo>
                <a:lnTo>
                  <a:pt x="208" y="1936"/>
                </a:lnTo>
                <a:lnTo>
                  <a:pt x="224" y="1960"/>
                </a:lnTo>
                <a:lnTo>
                  <a:pt x="240" y="1976"/>
                </a:lnTo>
                <a:lnTo>
                  <a:pt x="256" y="1992"/>
                </a:lnTo>
                <a:lnTo>
                  <a:pt x="264" y="2000"/>
                </a:lnTo>
                <a:lnTo>
                  <a:pt x="280" y="2000"/>
                </a:lnTo>
                <a:lnTo>
                  <a:pt x="296" y="2016"/>
                </a:lnTo>
                <a:lnTo>
                  <a:pt x="304" y="2024"/>
                </a:lnTo>
                <a:lnTo>
                  <a:pt x="312" y="2048"/>
                </a:lnTo>
                <a:lnTo>
                  <a:pt x="312" y="2072"/>
                </a:lnTo>
                <a:lnTo>
                  <a:pt x="312" y="2096"/>
                </a:lnTo>
                <a:lnTo>
                  <a:pt x="296" y="2120"/>
                </a:lnTo>
                <a:lnTo>
                  <a:pt x="280" y="2144"/>
                </a:lnTo>
                <a:lnTo>
                  <a:pt x="248" y="2152"/>
                </a:lnTo>
                <a:lnTo>
                  <a:pt x="224" y="2168"/>
                </a:lnTo>
                <a:lnTo>
                  <a:pt x="200" y="2176"/>
                </a:lnTo>
                <a:lnTo>
                  <a:pt x="168" y="2184"/>
                </a:lnTo>
                <a:lnTo>
                  <a:pt x="144" y="2192"/>
                </a:lnTo>
                <a:lnTo>
                  <a:pt x="136" y="2200"/>
                </a:lnTo>
                <a:lnTo>
                  <a:pt x="128" y="2200"/>
                </a:lnTo>
                <a:lnTo>
                  <a:pt x="104" y="2208"/>
                </a:lnTo>
                <a:lnTo>
                  <a:pt x="88" y="2216"/>
                </a:lnTo>
                <a:lnTo>
                  <a:pt x="72" y="2224"/>
                </a:lnTo>
                <a:lnTo>
                  <a:pt x="64" y="2232"/>
                </a:lnTo>
                <a:lnTo>
                  <a:pt x="40" y="2240"/>
                </a:lnTo>
                <a:lnTo>
                  <a:pt x="32" y="2256"/>
                </a:lnTo>
                <a:lnTo>
                  <a:pt x="32" y="2272"/>
                </a:lnTo>
                <a:lnTo>
                  <a:pt x="24" y="2280"/>
                </a:lnTo>
                <a:lnTo>
                  <a:pt x="16" y="2296"/>
                </a:lnTo>
                <a:lnTo>
                  <a:pt x="8" y="2312"/>
                </a:lnTo>
                <a:lnTo>
                  <a:pt x="8" y="2328"/>
                </a:lnTo>
                <a:lnTo>
                  <a:pt x="8" y="2336"/>
                </a:lnTo>
                <a:lnTo>
                  <a:pt x="0" y="2352"/>
                </a:lnTo>
              </a:path>
            </a:pathLst>
          </a:custGeom>
          <a:noFill/>
          <a:ln w="1270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7" name="Line 124"/>
          <p:cNvSpPr>
            <a:spLocks noChangeShapeType="1"/>
          </p:cNvSpPr>
          <p:nvPr/>
        </p:nvSpPr>
        <p:spPr bwMode="auto">
          <a:xfrm flipH="1">
            <a:off x="7620000" y="4305300"/>
            <a:ext cx="152400" cy="1588"/>
          </a:xfrm>
          <a:prstGeom prst="line">
            <a:avLst/>
          </a:prstGeom>
          <a:noFill/>
          <a:ln w="1270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8" name="Freeform 125"/>
          <p:cNvSpPr>
            <a:spLocks/>
          </p:cNvSpPr>
          <p:nvPr/>
        </p:nvSpPr>
        <p:spPr bwMode="auto">
          <a:xfrm>
            <a:off x="7493000" y="4254500"/>
            <a:ext cx="139700" cy="101600"/>
          </a:xfrm>
          <a:custGeom>
            <a:avLst/>
            <a:gdLst>
              <a:gd name="T0" fmla="*/ 0 w 88"/>
              <a:gd name="T1" fmla="*/ 2147483647 h 64"/>
              <a:gd name="T2" fmla="*/ 2147483647 w 88"/>
              <a:gd name="T3" fmla="*/ 0 h 64"/>
              <a:gd name="T4" fmla="*/ 2147483647 w 88"/>
              <a:gd name="T5" fmla="*/ 2147483647 h 64"/>
              <a:gd name="T6" fmla="*/ 0 w 88"/>
              <a:gd name="T7" fmla="*/ 2147483647 h 64"/>
              <a:gd name="T8" fmla="*/ 0 60000 65536"/>
              <a:gd name="T9" fmla="*/ 0 60000 65536"/>
              <a:gd name="T10" fmla="*/ 0 60000 65536"/>
              <a:gd name="T11" fmla="*/ 0 60000 65536"/>
              <a:gd name="T12" fmla="*/ 0 w 88"/>
              <a:gd name="T13" fmla="*/ 0 h 64"/>
              <a:gd name="T14" fmla="*/ 88 w 88"/>
              <a:gd name="T15" fmla="*/ 64 h 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8" h="64">
                <a:moveTo>
                  <a:pt x="0" y="32"/>
                </a:moveTo>
                <a:lnTo>
                  <a:pt x="88" y="0"/>
                </a:lnTo>
                <a:lnTo>
                  <a:pt x="88" y="64"/>
                </a:lnTo>
                <a:lnTo>
                  <a:pt x="0" y="3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9" name="Freeform 126"/>
          <p:cNvSpPr>
            <a:spLocks/>
          </p:cNvSpPr>
          <p:nvPr/>
        </p:nvSpPr>
        <p:spPr bwMode="auto">
          <a:xfrm>
            <a:off x="7505700" y="5143500"/>
            <a:ext cx="139700" cy="101600"/>
          </a:xfrm>
          <a:custGeom>
            <a:avLst/>
            <a:gdLst>
              <a:gd name="T0" fmla="*/ 0 w 88"/>
              <a:gd name="T1" fmla="*/ 2147483647 h 64"/>
              <a:gd name="T2" fmla="*/ 2147483647 w 88"/>
              <a:gd name="T3" fmla="*/ 0 h 64"/>
              <a:gd name="T4" fmla="*/ 2147483647 w 88"/>
              <a:gd name="T5" fmla="*/ 2147483647 h 64"/>
              <a:gd name="T6" fmla="*/ 0 w 88"/>
              <a:gd name="T7" fmla="*/ 2147483647 h 64"/>
              <a:gd name="T8" fmla="*/ 0 60000 65536"/>
              <a:gd name="T9" fmla="*/ 0 60000 65536"/>
              <a:gd name="T10" fmla="*/ 0 60000 65536"/>
              <a:gd name="T11" fmla="*/ 0 60000 65536"/>
              <a:gd name="T12" fmla="*/ 0 w 88"/>
              <a:gd name="T13" fmla="*/ 0 h 64"/>
              <a:gd name="T14" fmla="*/ 88 w 88"/>
              <a:gd name="T15" fmla="*/ 64 h 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8" h="64">
                <a:moveTo>
                  <a:pt x="0" y="32"/>
                </a:moveTo>
                <a:lnTo>
                  <a:pt x="88" y="0"/>
                </a:lnTo>
                <a:lnTo>
                  <a:pt x="88" y="64"/>
                </a:lnTo>
                <a:lnTo>
                  <a:pt x="0" y="3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10" name="Line 127"/>
          <p:cNvSpPr>
            <a:spLocks noChangeShapeType="1"/>
          </p:cNvSpPr>
          <p:nvPr/>
        </p:nvSpPr>
        <p:spPr bwMode="auto">
          <a:xfrm flipH="1">
            <a:off x="7632700" y="5194300"/>
            <a:ext cx="152400" cy="1588"/>
          </a:xfrm>
          <a:prstGeom prst="line">
            <a:avLst/>
          </a:prstGeom>
          <a:noFill/>
          <a:ln w="1270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11" name="Rectangle 128"/>
          <p:cNvSpPr>
            <a:spLocks noChangeArrowheads="1"/>
          </p:cNvSpPr>
          <p:nvPr/>
        </p:nvSpPr>
        <p:spPr bwMode="auto">
          <a:xfrm>
            <a:off x="2355850" y="946150"/>
            <a:ext cx="33607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400" b="1">
                <a:solidFill>
                  <a:srgbClr val="1F1A17"/>
                </a:solidFill>
              </a:rPr>
              <a:t>Auditory-Nerve Response</a:t>
            </a:r>
            <a:endParaRPr lang="en-US"/>
          </a:p>
        </p:txBody>
      </p:sp>
      <p:sp>
        <p:nvSpPr>
          <p:cNvPr id="12412" name="Rectangle 129"/>
          <p:cNvSpPr>
            <a:spLocks noChangeArrowheads="1"/>
          </p:cNvSpPr>
          <p:nvPr/>
        </p:nvSpPr>
        <p:spPr bwMode="auto">
          <a:xfrm>
            <a:off x="2000250" y="1250950"/>
            <a:ext cx="40719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400" b="1">
                <a:solidFill>
                  <a:srgbClr val="1F1A17"/>
                </a:solidFill>
              </a:rPr>
              <a:t>Patterns to Two-Tone Stimulus</a:t>
            </a:r>
            <a:endParaRPr lang="en-US"/>
          </a:p>
        </p:txBody>
      </p:sp>
      <p:sp>
        <p:nvSpPr>
          <p:cNvPr id="12413" name="Rectangle 130"/>
          <p:cNvSpPr>
            <a:spLocks noChangeArrowheads="1"/>
          </p:cNvSpPr>
          <p:nvPr/>
        </p:nvSpPr>
        <p:spPr bwMode="auto">
          <a:xfrm>
            <a:off x="1905000" y="5715000"/>
            <a:ext cx="114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1F1A17"/>
                </a:solidFill>
              </a:rPr>
              <a:t>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45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Line 4"/>
          <p:cNvSpPr>
            <a:spLocks noChangeShapeType="1"/>
          </p:cNvSpPr>
          <p:nvPr/>
        </p:nvSpPr>
        <p:spPr bwMode="auto">
          <a:xfrm>
            <a:off x="1679575" y="2409825"/>
            <a:ext cx="1588" cy="2486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5" name="Line 5"/>
          <p:cNvSpPr>
            <a:spLocks noChangeShapeType="1"/>
          </p:cNvSpPr>
          <p:nvPr/>
        </p:nvSpPr>
        <p:spPr bwMode="auto">
          <a:xfrm>
            <a:off x="1544638" y="4756150"/>
            <a:ext cx="60674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6" name="Rectangle 6"/>
          <p:cNvSpPr>
            <a:spLocks noChangeArrowheads="1"/>
          </p:cNvSpPr>
          <p:nvPr/>
        </p:nvSpPr>
        <p:spPr bwMode="auto">
          <a:xfrm>
            <a:off x="838200" y="1905000"/>
            <a:ext cx="13811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0066FF"/>
                </a:solidFill>
                <a:latin typeface="Arial" charset="0"/>
              </a:rPr>
              <a:t>Frequency</a:t>
            </a:r>
          </a:p>
        </p:txBody>
      </p:sp>
      <p:sp>
        <p:nvSpPr>
          <p:cNvPr id="33797" name="Rectangle 7"/>
          <p:cNvSpPr>
            <a:spLocks noChangeArrowheads="1"/>
          </p:cNvSpPr>
          <p:nvPr/>
        </p:nvSpPr>
        <p:spPr bwMode="auto">
          <a:xfrm>
            <a:off x="7223125" y="4933950"/>
            <a:ext cx="7461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0066FF"/>
                </a:solidFill>
                <a:latin typeface="Arial" charset="0"/>
              </a:rPr>
              <a:t>Time</a:t>
            </a:r>
          </a:p>
        </p:txBody>
      </p:sp>
      <p:sp>
        <p:nvSpPr>
          <p:cNvPr id="33798" name="Line 8"/>
          <p:cNvSpPr>
            <a:spLocks noChangeShapeType="1"/>
          </p:cNvSpPr>
          <p:nvPr/>
        </p:nvSpPr>
        <p:spPr bwMode="auto">
          <a:xfrm>
            <a:off x="2133600" y="4267200"/>
            <a:ext cx="381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9" name="Rectangle 9"/>
          <p:cNvSpPr>
            <a:spLocks noChangeArrowheads="1"/>
          </p:cNvSpPr>
          <p:nvPr/>
        </p:nvSpPr>
        <p:spPr bwMode="auto">
          <a:xfrm>
            <a:off x="2133600" y="4343400"/>
            <a:ext cx="304800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latin typeface="Arial" charset="0"/>
              </a:rPr>
              <a:t>A</a:t>
            </a:r>
          </a:p>
        </p:txBody>
      </p:sp>
      <p:sp>
        <p:nvSpPr>
          <p:cNvPr id="33800" name="Rectangle 10"/>
          <p:cNvSpPr>
            <a:spLocks noChangeArrowheads="1"/>
          </p:cNvSpPr>
          <p:nvPr/>
        </p:nvSpPr>
        <p:spPr bwMode="auto">
          <a:xfrm>
            <a:off x="2514600" y="3429000"/>
            <a:ext cx="304800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>
                <a:latin typeface="Arial" charset="0"/>
              </a:rPr>
              <a:t>B</a:t>
            </a:r>
          </a:p>
        </p:txBody>
      </p:sp>
      <p:sp>
        <p:nvSpPr>
          <p:cNvPr id="33801" name="Rectangle 11"/>
          <p:cNvSpPr>
            <a:spLocks noChangeArrowheads="1"/>
          </p:cNvSpPr>
          <p:nvPr/>
        </p:nvSpPr>
        <p:spPr bwMode="auto">
          <a:xfrm>
            <a:off x="2895600" y="4343400"/>
            <a:ext cx="304800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latin typeface="Arial" charset="0"/>
              </a:rPr>
              <a:t>A</a:t>
            </a:r>
          </a:p>
        </p:txBody>
      </p:sp>
      <p:sp>
        <p:nvSpPr>
          <p:cNvPr id="33802" name="Line 12"/>
          <p:cNvSpPr>
            <a:spLocks noChangeShapeType="1"/>
          </p:cNvSpPr>
          <p:nvPr/>
        </p:nvSpPr>
        <p:spPr bwMode="auto">
          <a:xfrm>
            <a:off x="2514600" y="3886200"/>
            <a:ext cx="381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3" name="Line 13"/>
          <p:cNvSpPr>
            <a:spLocks noChangeShapeType="1"/>
          </p:cNvSpPr>
          <p:nvPr/>
        </p:nvSpPr>
        <p:spPr bwMode="auto">
          <a:xfrm>
            <a:off x="2895600" y="4267200"/>
            <a:ext cx="381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4" name="Line 16"/>
          <p:cNvSpPr>
            <a:spLocks noChangeShapeType="1"/>
          </p:cNvSpPr>
          <p:nvPr/>
        </p:nvSpPr>
        <p:spPr bwMode="auto">
          <a:xfrm>
            <a:off x="3657600" y="4254500"/>
            <a:ext cx="381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5" name="Rectangle 17"/>
          <p:cNvSpPr>
            <a:spLocks noChangeArrowheads="1"/>
          </p:cNvSpPr>
          <p:nvPr/>
        </p:nvSpPr>
        <p:spPr bwMode="auto">
          <a:xfrm>
            <a:off x="3657600" y="4343400"/>
            <a:ext cx="304800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latin typeface="Arial" charset="0"/>
              </a:rPr>
              <a:t>A</a:t>
            </a:r>
          </a:p>
        </p:txBody>
      </p:sp>
      <p:sp>
        <p:nvSpPr>
          <p:cNvPr id="33806" name="Rectangle 18"/>
          <p:cNvSpPr>
            <a:spLocks noChangeArrowheads="1"/>
          </p:cNvSpPr>
          <p:nvPr/>
        </p:nvSpPr>
        <p:spPr bwMode="auto">
          <a:xfrm>
            <a:off x="4038600" y="3416300"/>
            <a:ext cx="304800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>
                <a:latin typeface="Arial" charset="0"/>
              </a:rPr>
              <a:t>B</a:t>
            </a:r>
          </a:p>
        </p:txBody>
      </p:sp>
      <p:sp>
        <p:nvSpPr>
          <p:cNvPr id="33807" name="Rectangle 19"/>
          <p:cNvSpPr>
            <a:spLocks noChangeArrowheads="1"/>
          </p:cNvSpPr>
          <p:nvPr/>
        </p:nvSpPr>
        <p:spPr bwMode="auto">
          <a:xfrm>
            <a:off x="4419600" y="4343400"/>
            <a:ext cx="304800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latin typeface="Arial" charset="0"/>
              </a:rPr>
              <a:t>A</a:t>
            </a:r>
          </a:p>
        </p:txBody>
      </p:sp>
      <p:sp>
        <p:nvSpPr>
          <p:cNvPr id="33808" name="Line 20"/>
          <p:cNvSpPr>
            <a:spLocks noChangeShapeType="1"/>
          </p:cNvSpPr>
          <p:nvPr/>
        </p:nvSpPr>
        <p:spPr bwMode="auto">
          <a:xfrm>
            <a:off x="4038600" y="3873500"/>
            <a:ext cx="381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9" name="Line 21"/>
          <p:cNvSpPr>
            <a:spLocks noChangeShapeType="1"/>
          </p:cNvSpPr>
          <p:nvPr/>
        </p:nvSpPr>
        <p:spPr bwMode="auto">
          <a:xfrm>
            <a:off x="4419600" y="4254500"/>
            <a:ext cx="381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0" name="Rectangle 24"/>
          <p:cNvSpPr>
            <a:spLocks noChangeArrowheads="1"/>
          </p:cNvSpPr>
          <p:nvPr/>
        </p:nvSpPr>
        <p:spPr bwMode="auto">
          <a:xfrm>
            <a:off x="5029200" y="3962400"/>
            <a:ext cx="45720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>
                <a:latin typeface="Arial" charset="0"/>
              </a:rPr>
              <a:t>…</a:t>
            </a:r>
          </a:p>
        </p:txBody>
      </p:sp>
      <p:sp>
        <p:nvSpPr>
          <p:cNvPr id="33811" name="Rectangle 25"/>
          <p:cNvSpPr>
            <a:spLocks noChangeArrowheads="1"/>
          </p:cNvSpPr>
          <p:nvPr/>
        </p:nvSpPr>
        <p:spPr bwMode="auto">
          <a:xfrm>
            <a:off x="5334000" y="3581400"/>
            <a:ext cx="45720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>
                <a:latin typeface="Arial" charset="0"/>
              </a:rPr>
              <a:t>…</a:t>
            </a:r>
          </a:p>
        </p:txBody>
      </p:sp>
      <p:pic>
        <p:nvPicPr>
          <p:cNvPr id="50216" name="StreamPTABA1000_1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239000" y="38608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3505200" y="838200"/>
            <a:ext cx="28777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/>
              <a:t>One Stream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40928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502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21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216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Line 3"/>
          <p:cNvSpPr>
            <a:spLocks noChangeShapeType="1"/>
          </p:cNvSpPr>
          <p:nvPr/>
        </p:nvSpPr>
        <p:spPr bwMode="auto">
          <a:xfrm>
            <a:off x="1679575" y="2409825"/>
            <a:ext cx="1588" cy="2486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3" name="Line 4"/>
          <p:cNvSpPr>
            <a:spLocks noChangeShapeType="1"/>
          </p:cNvSpPr>
          <p:nvPr/>
        </p:nvSpPr>
        <p:spPr bwMode="auto">
          <a:xfrm>
            <a:off x="1544638" y="4756150"/>
            <a:ext cx="60674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838200" y="1905000"/>
            <a:ext cx="13811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0066FF"/>
                </a:solidFill>
                <a:latin typeface="Arial" charset="0"/>
              </a:rPr>
              <a:t>Frequency</a:t>
            </a:r>
          </a:p>
        </p:txBody>
      </p:sp>
      <p:sp>
        <p:nvSpPr>
          <p:cNvPr id="35845" name="Rectangle 6"/>
          <p:cNvSpPr>
            <a:spLocks noChangeArrowheads="1"/>
          </p:cNvSpPr>
          <p:nvPr/>
        </p:nvSpPr>
        <p:spPr bwMode="auto">
          <a:xfrm>
            <a:off x="7223125" y="4933950"/>
            <a:ext cx="7461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0066FF"/>
                </a:solidFill>
                <a:latin typeface="Arial" charset="0"/>
              </a:rPr>
              <a:t>Time</a:t>
            </a:r>
          </a:p>
        </p:txBody>
      </p:sp>
      <p:sp>
        <p:nvSpPr>
          <p:cNvPr id="35846" name="Line 7"/>
          <p:cNvSpPr>
            <a:spLocks noChangeShapeType="1"/>
          </p:cNvSpPr>
          <p:nvPr/>
        </p:nvSpPr>
        <p:spPr bwMode="auto">
          <a:xfrm>
            <a:off x="2133600" y="4267200"/>
            <a:ext cx="381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7" name="Rectangle 8"/>
          <p:cNvSpPr>
            <a:spLocks noChangeArrowheads="1"/>
          </p:cNvSpPr>
          <p:nvPr/>
        </p:nvSpPr>
        <p:spPr bwMode="auto">
          <a:xfrm>
            <a:off x="2133600" y="4343400"/>
            <a:ext cx="304800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Arial" charset="0"/>
              </a:rPr>
              <a:t>A</a:t>
            </a:r>
          </a:p>
        </p:txBody>
      </p:sp>
      <p:sp>
        <p:nvSpPr>
          <p:cNvPr id="35848" name="Rectangle 9"/>
          <p:cNvSpPr>
            <a:spLocks noChangeArrowheads="1"/>
          </p:cNvSpPr>
          <p:nvPr/>
        </p:nvSpPr>
        <p:spPr bwMode="auto">
          <a:xfrm>
            <a:off x="2514600" y="2743200"/>
            <a:ext cx="304800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0000"/>
                </a:solidFill>
                <a:latin typeface="Arial" charset="0"/>
              </a:rPr>
              <a:t>B</a:t>
            </a:r>
          </a:p>
        </p:txBody>
      </p:sp>
      <p:sp>
        <p:nvSpPr>
          <p:cNvPr id="35849" name="Rectangle 10"/>
          <p:cNvSpPr>
            <a:spLocks noChangeArrowheads="1"/>
          </p:cNvSpPr>
          <p:nvPr/>
        </p:nvSpPr>
        <p:spPr bwMode="auto">
          <a:xfrm>
            <a:off x="2895600" y="4343400"/>
            <a:ext cx="304800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Arial" charset="0"/>
              </a:rPr>
              <a:t>A</a:t>
            </a:r>
          </a:p>
        </p:txBody>
      </p:sp>
      <p:sp>
        <p:nvSpPr>
          <p:cNvPr id="35850" name="Line 11"/>
          <p:cNvSpPr>
            <a:spLocks noChangeShapeType="1"/>
          </p:cNvSpPr>
          <p:nvPr/>
        </p:nvSpPr>
        <p:spPr bwMode="auto">
          <a:xfrm>
            <a:off x="2514600" y="3200400"/>
            <a:ext cx="381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1" name="Line 12"/>
          <p:cNvSpPr>
            <a:spLocks noChangeShapeType="1"/>
          </p:cNvSpPr>
          <p:nvPr/>
        </p:nvSpPr>
        <p:spPr bwMode="auto">
          <a:xfrm>
            <a:off x="2895600" y="4267200"/>
            <a:ext cx="381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2" name="Line 13"/>
          <p:cNvSpPr>
            <a:spLocks noChangeShapeType="1"/>
          </p:cNvSpPr>
          <p:nvPr/>
        </p:nvSpPr>
        <p:spPr bwMode="auto">
          <a:xfrm>
            <a:off x="3657600" y="4254500"/>
            <a:ext cx="381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3" name="Rectangle 14"/>
          <p:cNvSpPr>
            <a:spLocks noChangeArrowheads="1"/>
          </p:cNvSpPr>
          <p:nvPr/>
        </p:nvSpPr>
        <p:spPr bwMode="auto">
          <a:xfrm>
            <a:off x="3657600" y="4343400"/>
            <a:ext cx="304800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Arial" charset="0"/>
              </a:rPr>
              <a:t>A</a:t>
            </a:r>
          </a:p>
        </p:txBody>
      </p:sp>
      <p:sp>
        <p:nvSpPr>
          <p:cNvPr id="35854" name="Rectangle 15"/>
          <p:cNvSpPr>
            <a:spLocks noChangeArrowheads="1"/>
          </p:cNvSpPr>
          <p:nvPr/>
        </p:nvSpPr>
        <p:spPr bwMode="auto">
          <a:xfrm>
            <a:off x="4038600" y="2730500"/>
            <a:ext cx="304800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0000"/>
                </a:solidFill>
                <a:latin typeface="Arial" charset="0"/>
              </a:rPr>
              <a:t>B</a:t>
            </a:r>
          </a:p>
        </p:txBody>
      </p:sp>
      <p:sp>
        <p:nvSpPr>
          <p:cNvPr id="35855" name="Rectangle 16"/>
          <p:cNvSpPr>
            <a:spLocks noChangeArrowheads="1"/>
          </p:cNvSpPr>
          <p:nvPr/>
        </p:nvSpPr>
        <p:spPr bwMode="auto">
          <a:xfrm>
            <a:off x="4419600" y="4343400"/>
            <a:ext cx="304800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Arial" charset="0"/>
              </a:rPr>
              <a:t>A</a:t>
            </a:r>
          </a:p>
        </p:txBody>
      </p:sp>
      <p:sp>
        <p:nvSpPr>
          <p:cNvPr id="35856" name="Line 17"/>
          <p:cNvSpPr>
            <a:spLocks noChangeShapeType="1"/>
          </p:cNvSpPr>
          <p:nvPr/>
        </p:nvSpPr>
        <p:spPr bwMode="auto">
          <a:xfrm>
            <a:off x="4038600" y="3187700"/>
            <a:ext cx="381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7" name="Line 18"/>
          <p:cNvSpPr>
            <a:spLocks noChangeShapeType="1"/>
          </p:cNvSpPr>
          <p:nvPr/>
        </p:nvSpPr>
        <p:spPr bwMode="auto">
          <a:xfrm>
            <a:off x="4419600" y="4254500"/>
            <a:ext cx="381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8" name="Rectangle 19"/>
          <p:cNvSpPr>
            <a:spLocks noChangeArrowheads="1"/>
          </p:cNvSpPr>
          <p:nvPr/>
        </p:nvSpPr>
        <p:spPr bwMode="auto">
          <a:xfrm>
            <a:off x="5029200" y="3962400"/>
            <a:ext cx="45720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>
                <a:solidFill>
                  <a:schemeClr val="bg1"/>
                </a:solidFill>
                <a:latin typeface="Arial" charset="0"/>
              </a:rPr>
              <a:t>…</a:t>
            </a:r>
          </a:p>
        </p:txBody>
      </p:sp>
      <p:sp>
        <p:nvSpPr>
          <p:cNvPr id="35859" name="Rectangle 20"/>
          <p:cNvSpPr>
            <a:spLocks noChangeArrowheads="1"/>
          </p:cNvSpPr>
          <p:nvPr/>
        </p:nvSpPr>
        <p:spPr bwMode="auto">
          <a:xfrm>
            <a:off x="5334000" y="2895600"/>
            <a:ext cx="45720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</a:rPr>
              <a:t>…</a:t>
            </a:r>
          </a:p>
        </p:txBody>
      </p:sp>
      <p:sp>
        <p:nvSpPr>
          <p:cNvPr id="35864" name="Text Box 33"/>
          <p:cNvSpPr txBox="1">
            <a:spLocks noChangeArrowheads="1"/>
          </p:cNvSpPr>
          <p:nvPr/>
        </p:nvSpPr>
        <p:spPr bwMode="auto">
          <a:xfrm>
            <a:off x="1447800" y="5715000"/>
            <a:ext cx="67024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charset="0"/>
              </a:rPr>
              <a:t>Note: when streamed, the </a:t>
            </a:r>
            <a:r>
              <a:rPr lang="en-US" sz="1800" i="1">
                <a:solidFill>
                  <a:schemeClr val="bg1"/>
                </a:solidFill>
                <a:latin typeface="Arial" charset="0"/>
              </a:rPr>
              <a:t>relative timing</a:t>
            </a:r>
            <a:r>
              <a:rPr lang="en-US" sz="1800">
                <a:solidFill>
                  <a:schemeClr val="bg1"/>
                </a:solidFill>
                <a:latin typeface="Arial" charset="0"/>
              </a:rPr>
              <a:t> between A and B tones</a:t>
            </a:r>
          </a:p>
          <a:p>
            <a:r>
              <a:rPr lang="en-US" sz="1800">
                <a:solidFill>
                  <a:schemeClr val="bg1"/>
                </a:solidFill>
                <a:latin typeface="Arial" charset="0"/>
              </a:rPr>
              <a:t>          becomes less important. </a:t>
            </a:r>
          </a:p>
          <a:p>
            <a:r>
              <a:rPr lang="en-US" sz="1800">
                <a:solidFill>
                  <a:schemeClr val="bg1"/>
                </a:solidFill>
                <a:latin typeface="Arial" charset="0"/>
              </a:rPr>
              <a:t> </a:t>
            </a:r>
            <a:endParaRPr lang="en-US" sz="2400">
              <a:latin typeface="Symbol" charset="2"/>
            </a:endParaRPr>
          </a:p>
        </p:txBody>
      </p:sp>
      <p:pic>
        <p:nvPicPr>
          <p:cNvPr id="52258" name="StreamPTABA1000_10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391400" y="36576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3276600" y="762000"/>
            <a:ext cx="31384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Two Streams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27837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52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5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58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381000"/>
            <a:ext cx="7772400" cy="6096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b="1" dirty="0" smtClean="0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  <a:t>Streaming depends on </a:t>
            </a:r>
            <a:br>
              <a:rPr lang="en-US" sz="3200" b="1" dirty="0" smtClean="0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en-US" sz="3200" b="1" dirty="0" smtClean="0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  <a:t>continuity</a:t>
            </a:r>
            <a:r>
              <a:rPr lang="fr-FR" sz="3200" b="1" dirty="0" smtClean="0">
                <a:solidFill>
                  <a:srgbClr val="3366FF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GB" sz="3200" b="1" dirty="0" smtClean="0">
              <a:solidFill>
                <a:srgbClr val="3366FF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sp>
        <p:nvSpPr>
          <p:cNvPr id="36867" name="Line 3"/>
          <p:cNvSpPr>
            <a:spLocks noChangeShapeType="1"/>
          </p:cNvSpPr>
          <p:nvPr/>
        </p:nvSpPr>
        <p:spPr bwMode="auto">
          <a:xfrm flipH="1">
            <a:off x="1676400" y="2409825"/>
            <a:ext cx="3175" cy="35337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Line 4"/>
          <p:cNvSpPr>
            <a:spLocks noChangeShapeType="1"/>
          </p:cNvSpPr>
          <p:nvPr/>
        </p:nvSpPr>
        <p:spPr bwMode="auto">
          <a:xfrm>
            <a:off x="1544638" y="5905500"/>
            <a:ext cx="60674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838200" y="1905000"/>
            <a:ext cx="13811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0066FF"/>
                </a:solidFill>
                <a:latin typeface="Arial" charset="0"/>
              </a:rPr>
              <a:t>Frequency</a:t>
            </a: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7223125" y="6083300"/>
            <a:ext cx="7461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0066FF"/>
                </a:solidFill>
                <a:latin typeface="Arial" charset="0"/>
              </a:rPr>
              <a:t>Time</a:t>
            </a:r>
          </a:p>
        </p:txBody>
      </p:sp>
      <p:sp>
        <p:nvSpPr>
          <p:cNvPr id="36871" name="Rectangle 8"/>
          <p:cNvSpPr>
            <a:spLocks noChangeArrowheads="1"/>
          </p:cNvSpPr>
          <p:nvPr/>
        </p:nvSpPr>
        <p:spPr bwMode="auto">
          <a:xfrm>
            <a:off x="2286000" y="3449638"/>
            <a:ext cx="249238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Arial" charset="0"/>
              </a:rPr>
              <a:t>A</a:t>
            </a:r>
          </a:p>
        </p:txBody>
      </p:sp>
      <p:sp>
        <p:nvSpPr>
          <p:cNvPr id="36872" name="Rectangle 10"/>
          <p:cNvSpPr>
            <a:spLocks noChangeArrowheads="1"/>
          </p:cNvSpPr>
          <p:nvPr/>
        </p:nvSpPr>
        <p:spPr bwMode="auto">
          <a:xfrm>
            <a:off x="3281363" y="3449638"/>
            <a:ext cx="249237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Arial" charset="0"/>
              </a:rPr>
              <a:t>A</a:t>
            </a:r>
          </a:p>
        </p:txBody>
      </p:sp>
      <p:sp>
        <p:nvSpPr>
          <p:cNvPr id="36873" name="Rectangle 18"/>
          <p:cNvSpPr>
            <a:spLocks noChangeArrowheads="1"/>
          </p:cNvSpPr>
          <p:nvPr/>
        </p:nvSpPr>
        <p:spPr bwMode="auto">
          <a:xfrm>
            <a:off x="4278313" y="3449638"/>
            <a:ext cx="249237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Arial" charset="0"/>
              </a:rPr>
              <a:t>A</a:t>
            </a:r>
          </a:p>
        </p:txBody>
      </p:sp>
      <p:sp>
        <p:nvSpPr>
          <p:cNvPr id="36874" name="Rectangle 19"/>
          <p:cNvSpPr>
            <a:spLocks noChangeArrowheads="1"/>
          </p:cNvSpPr>
          <p:nvPr/>
        </p:nvSpPr>
        <p:spPr bwMode="auto">
          <a:xfrm>
            <a:off x="5273675" y="3449638"/>
            <a:ext cx="249238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Arial" charset="0"/>
              </a:rPr>
              <a:t>A</a:t>
            </a:r>
          </a:p>
        </p:txBody>
      </p:sp>
      <p:sp>
        <p:nvSpPr>
          <p:cNvPr id="36875" name="Rectangle 9"/>
          <p:cNvSpPr>
            <a:spLocks noChangeArrowheads="1"/>
          </p:cNvSpPr>
          <p:nvPr/>
        </p:nvSpPr>
        <p:spPr bwMode="auto">
          <a:xfrm>
            <a:off x="2809875" y="2425700"/>
            <a:ext cx="249238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0000"/>
                </a:solidFill>
                <a:latin typeface="Arial" charset="0"/>
              </a:rPr>
              <a:t>B</a:t>
            </a:r>
          </a:p>
        </p:txBody>
      </p:sp>
      <p:sp>
        <p:nvSpPr>
          <p:cNvPr id="36876" name="Rectangle 21"/>
          <p:cNvSpPr>
            <a:spLocks noChangeArrowheads="1"/>
          </p:cNvSpPr>
          <p:nvPr/>
        </p:nvSpPr>
        <p:spPr bwMode="auto">
          <a:xfrm>
            <a:off x="3805238" y="2425700"/>
            <a:ext cx="249237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0000"/>
                </a:solidFill>
                <a:latin typeface="Arial" charset="0"/>
              </a:rPr>
              <a:t>B</a:t>
            </a:r>
          </a:p>
        </p:txBody>
      </p:sp>
      <p:sp>
        <p:nvSpPr>
          <p:cNvPr id="36877" name="Rectangle 23"/>
          <p:cNvSpPr>
            <a:spLocks noChangeArrowheads="1"/>
          </p:cNvSpPr>
          <p:nvPr/>
        </p:nvSpPr>
        <p:spPr bwMode="auto">
          <a:xfrm>
            <a:off x="4800600" y="2425700"/>
            <a:ext cx="249238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0000"/>
                </a:solidFill>
                <a:latin typeface="Arial" charset="0"/>
              </a:rPr>
              <a:t>B</a:t>
            </a:r>
          </a:p>
        </p:txBody>
      </p:sp>
      <p:sp>
        <p:nvSpPr>
          <p:cNvPr id="36878" name="Rectangle 25"/>
          <p:cNvSpPr>
            <a:spLocks noChangeArrowheads="1"/>
          </p:cNvSpPr>
          <p:nvPr/>
        </p:nvSpPr>
        <p:spPr bwMode="auto">
          <a:xfrm>
            <a:off x="5772150" y="2425700"/>
            <a:ext cx="249238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0000"/>
                </a:solidFill>
                <a:latin typeface="Arial" charset="0"/>
              </a:rPr>
              <a:t>B</a:t>
            </a:r>
          </a:p>
        </p:txBody>
      </p:sp>
      <p:sp>
        <p:nvSpPr>
          <p:cNvPr id="36879" name="Line 7"/>
          <p:cNvSpPr>
            <a:spLocks noChangeShapeType="1"/>
          </p:cNvSpPr>
          <p:nvPr/>
        </p:nvSpPr>
        <p:spPr bwMode="auto">
          <a:xfrm>
            <a:off x="2286000" y="3438525"/>
            <a:ext cx="31115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0" name="Line 11"/>
          <p:cNvSpPr>
            <a:spLocks noChangeShapeType="1"/>
          </p:cNvSpPr>
          <p:nvPr/>
        </p:nvSpPr>
        <p:spPr bwMode="auto">
          <a:xfrm>
            <a:off x="2784475" y="2792413"/>
            <a:ext cx="31115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1" name="Line 12"/>
          <p:cNvSpPr>
            <a:spLocks noChangeShapeType="1"/>
          </p:cNvSpPr>
          <p:nvPr/>
        </p:nvSpPr>
        <p:spPr bwMode="auto">
          <a:xfrm>
            <a:off x="3281363" y="3438525"/>
            <a:ext cx="31115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2" name="Rectangle 13"/>
          <p:cNvSpPr>
            <a:spLocks noChangeArrowheads="1"/>
          </p:cNvSpPr>
          <p:nvPr/>
        </p:nvSpPr>
        <p:spPr bwMode="auto">
          <a:xfrm>
            <a:off x="5834063" y="3302000"/>
            <a:ext cx="373062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0000"/>
                </a:solidFill>
                <a:latin typeface="Arial" charset="0"/>
              </a:rPr>
              <a:t>…</a:t>
            </a:r>
          </a:p>
        </p:txBody>
      </p:sp>
      <p:sp>
        <p:nvSpPr>
          <p:cNvPr id="36883" name="Rectangle 14"/>
          <p:cNvSpPr>
            <a:spLocks noChangeArrowheads="1"/>
          </p:cNvSpPr>
          <p:nvPr/>
        </p:nvSpPr>
        <p:spPr bwMode="auto">
          <a:xfrm>
            <a:off x="6332538" y="2667000"/>
            <a:ext cx="373062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0000"/>
                </a:solidFill>
                <a:latin typeface="Arial" charset="0"/>
              </a:rPr>
              <a:t>…</a:t>
            </a:r>
          </a:p>
        </p:txBody>
      </p:sp>
      <p:sp>
        <p:nvSpPr>
          <p:cNvPr id="36884" name="Line 17"/>
          <p:cNvSpPr>
            <a:spLocks noChangeShapeType="1"/>
          </p:cNvSpPr>
          <p:nvPr/>
        </p:nvSpPr>
        <p:spPr bwMode="auto">
          <a:xfrm>
            <a:off x="4278313" y="3438525"/>
            <a:ext cx="31115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5" name="Line 20"/>
          <p:cNvSpPr>
            <a:spLocks noChangeShapeType="1"/>
          </p:cNvSpPr>
          <p:nvPr/>
        </p:nvSpPr>
        <p:spPr bwMode="auto">
          <a:xfrm>
            <a:off x="5273675" y="3438525"/>
            <a:ext cx="31115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>
            <a:off x="3779838" y="2792413"/>
            <a:ext cx="31115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7" name="Line 24"/>
          <p:cNvSpPr>
            <a:spLocks noChangeShapeType="1"/>
          </p:cNvSpPr>
          <p:nvPr/>
        </p:nvSpPr>
        <p:spPr bwMode="auto">
          <a:xfrm>
            <a:off x="4775200" y="2792413"/>
            <a:ext cx="312738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8" name="Line 26"/>
          <p:cNvSpPr>
            <a:spLocks noChangeShapeType="1"/>
          </p:cNvSpPr>
          <p:nvPr/>
        </p:nvSpPr>
        <p:spPr bwMode="auto">
          <a:xfrm>
            <a:off x="5772150" y="2792413"/>
            <a:ext cx="31115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9" name="Line 27"/>
          <p:cNvSpPr>
            <a:spLocks noChangeShapeType="1"/>
          </p:cNvSpPr>
          <p:nvPr/>
        </p:nvSpPr>
        <p:spPr bwMode="auto">
          <a:xfrm>
            <a:off x="3095625" y="2801938"/>
            <a:ext cx="185738" cy="636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0" name="Line 28"/>
          <p:cNvSpPr>
            <a:spLocks noChangeShapeType="1"/>
          </p:cNvSpPr>
          <p:nvPr/>
        </p:nvSpPr>
        <p:spPr bwMode="auto">
          <a:xfrm flipH="1">
            <a:off x="3592513" y="2801938"/>
            <a:ext cx="187325" cy="636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1" name="Line 29"/>
          <p:cNvSpPr>
            <a:spLocks noChangeShapeType="1"/>
          </p:cNvSpPr>
          <p:nvPr/>
        </p:nvSpPr>
        <p:spPr bwMode="auto">
          <a:xfrm>
            <a:off x="4090988" y="2801938"/>
            <a:ext cx="187325" cy="636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2" name="Line 30"/>
          <p:cNvSpPr>
            <a:spLocks noChangeShapeType="1"/>
          </p:cNvSpPr>
          <p:nvPr/>
        </p:nvSpPr>
        <p:spPr bwMode="auto">
          <a:xfrm flipH="1">
            <a:off x="2597150" y="2801938"/>
            <a:ext cx="187325" cy="636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3" name="Line 31"/>
          <p:cNvSpPr>
            <a:spLocks noChangeShapeType="1"/>
          </p:cNvSpPr>
          <p:nvPr/>
        </p:nvSpPr>
        <p:spPr bwMode="auto">
          <a:xfrm>
            <a:off x="4775200" y="2792413"/>
            <a:ext cx="312738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4" name="Line 32"/>
          <p:cNvSpPr>
            <a:spLocks noChangeShapeType="1"/>
          </p:cNvSpPr>
          <p:nvPr/>
        </p:nvSpPr>
        <p:spPr bwMode="auto">
          <a:xfrm flipH="1">
            <a:off x="4589463" y="2801938"/>
            <a:ext cx="185737" cy="636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5" name="Line 33"/>
          <p:cNvSpPr>
            <a:spLocks noChangeShapeType="1"/>
          </p:cNvSpPr>
          <p:nvPr/>
        </p:nvSpPr>
        <p:spPr bwMode="auto">
          <a:xfrm>
            <a:off x="5087938" y="2801938"/>
            <a:ext cx="185737" cy="636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6" name="Line 34"/>
          <p:cNvSpPr>
            <a:spLocks noChangeShapeType="1"/>
          </p:cNvSpPr>
          <p:nvPr/>
        </p:nvSpPr>
        <p:spPr bwMode="auto">
          <a:xfrm flipH="1">
            <a:off x="5584825" y="2801938"/>
            <a:ext cx="187325" cy="636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7" name="Rectangle 42"/>
          <p:cNvSpPr>
            <a:spLocks noChangeArrowheads="1"/>
          </p:cNvSpPr>
          <p:nvPr/>
        </p:nvSpPr>
        <p:spPr bwMode="auto">
          <a:xfrm>
            <a:off x="2362200" y="5126038"/>
            <a:ext cx="249238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Arial" charset="0"/>
              </a:rPr>
              <a:t>A</a:t>
            </a:r>
          </a:p>
        </p:txBody>
      </p:sp>
      <p:sp>
        <p:nvSpPr>
          <p:cNvPr id="36898" name="Rectangle 43"/>
          <p:cNvSpPr>
            <a:spLocks noChangeArrowheads="1"/>
          </p:cNvSpPr>
          <p:nvPr/>
        </p:nvSpPr>
        <p:spPr bwMode="auto">
          <a:xfrm>
            <a:off x="3357563" y="5126038"/>
            <a:ext cx="249237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Arial" charset="0"/>
              </a:rPr>
              <a:t>A</a:t>
            </a:r>
          </a:p>
        </p:txBody>
      </p:sp>
      <p:sp>
        <p:nvSpPr>
          <p:cNvPr id="36899" name="Rectangle 44"/>
          <p:cNvSpPr>
            <a:spLocks noChangeArrowheads="1"/>
          </p:cNvSpPr>
          <p:nvPr/>
        </p:nvSpPr>
        <p:spPr bwMode="auto">
          <a:xfrm>
            <a:off x="4354513" y="5126038"/>
            <a:ext cx="249237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Arial" charset="0"/>
              </a:rPr>
              <a:t>A</a:t>
            </a:r>
          </a:p>
        </p:txBody>
      </p:sp>
      <p:sp>
        <p:nvSpPr>
          <p:cNvPr id="36900" name="Rectangle 45"/>
          <p:cNvSpPr>
            <a:spLocks noChangeArrowheads="1"/>
          </p:cNvSpPr>
          <p:nvPr/>
        </p:nvSpPr>
        <p:spPr bwMode="auto">
          <a:xfrm>
            <a:off x="5349875" y="5126038"/>
            <a:ext cx="249238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Arial" charset="0"/>
              </a:rPr>
              <a:t>A</a:t>
            </a:r>
          </a:p>
        </p:txBody>
      </p:sp>
      <p:sp>
        <p:nvSpPr>
          <p:cNvPr id="36901" name="Line 46"/>
          <p:cNvSpPr>
            <a:spLocks noChangeShapeType="1"/>
          </p:cNvSpPr>
          <p:nvPr/>
        </p:nvSpPr>
        <p:spPr bwMode="auto">
          <a:xfrm>
            <a:off x="2362200" y="5072063"/>
            <a:ext cx="31115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2" name="Rectangle 47"/>
          <p:cNvSpPr>
            <a:spLocks noChangeArrowheads="1"/>
          </p:cNvSpPr>
          <p:nvPr/>
        </p:nvSpPr>
        <p:spPr bwMode="auto">
          <a:xfrm>
            <a:off x="2860675" y="4244975"/>
            <a:ext cx="249238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0000"/>
                </a:solidFill>
                <a:latin typeface="Arial" charset="0"/>
              </a:rPr>
              <a:t>B</a:t>
            </a:r>
          </a:p>
        </p:txBody>
      </p:sp>
      <p:sp>
        <p:nvSpPr>
          <p:cNvPr id="36903" name="Line 48"/>
          <p:cNvSpPr>
            <a:spLocks noChangeShapeType="1"/>
          </p:cNvSpPr>
          <p:nvPr/>
        </p:nvSpPr>
        <p:spPr bwMode="auto">
          <a:xfrm>
            <a:off x="2860675" y="4638675"/>
            <a:ext cx="31115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4" name="Line 49"/>
          <p:cNvSpPr>
            <a:spLocks noChangeShapeType="1"/>
          </p:cNvSpPr>
          <p:nvPr/>
        </p:nvSpPr>
        <p:spPr bwMode="auto">
          <a:xfrm>
            <a:off x="3357563" y="5072063"/>
            <a:ext cx="31115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5" name="Rectangle 50"/>
          <p:cNvSpPr>
            <a:spLocks noChangeArrowheads="1"/>
          </p:cNvSpPr>
          <p:nvPr/>
        </p:nvSpPr>
        <p:spPr bwMode="auto">
          <a:xfrm>
            <a:off x="5910263" y="4905375"/>
            <a:ext cx="373062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0000"/>
                </a:solidFill>
                <a:latin typeface="Arial" charset="0"/>
              </a:rPr>
              <a:t>…</a:t>
            </a:r>
          </a:p>
        </p:txBody>
      </p:sp>
      <p:sp>
        <p:nvSpPr>
          <p:cNvPr id="36906" name="Rectangle 51"/>
          <p:cNvSpPr>
            <a:spLocks noChangeArrowheads="1"/>
          </p:cNvSpPr>
          <p:nvPr/>
        </p:nvSpPr>
        <p:spPr bwMode="auto">
          <a:xfrm>
            <a:off x="6408738" y="4254500"/>
            <a:ext cx="373062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0000"/>
                </a:solidFill>
                <a:latin typeface="Arial" charset="0"/>
              </a:rPr>
              <a:t>…</a:t>
            </a:r>
          </a:p>
        </p:txBody>
      </p:sp>
      <p:sp>
        <p:nvSpPr>
          <p:cNvPr id="36907" name="Line 52"/>
          <p:cNvSpPr>
            <a:spLocks noChangeShapeType="1"/>
          </p:cNvSpPr>
          <p:nvPr/>
        </p:nvSpPr>
        <p:spPr bwMode="auto">
          <a:xfrm>
            <a:off x="4354513" y="5072063"/>
            <a:ext cx="31115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8" name="Line 53"/>
          <p:cNvSpPr>
            <a:spLocks noChangeShapeType="1"/>
          </p:cNvSpPr>
          <p:nvPr/>
        </p:nvSpPr>
        <p:spPr bwMode="auto">
          <a:xfrm>
            <a:off x="5349875" y="5072063"/>
            <a:ext cx="31115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9" name="Rectangle 54"/>
          <p:cNvSpPr>
            <a:spLocks noChangeArrowheads="1"/>
          </p:cNvSpPr>
          <p:nvPr/>
        </p:nvSpPr>
        <p:spPr bwMode="auto">
          <a:xfrm>
            <a:off x="3856038" y="4244975"/>
            <a:ext cx="249237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0000"/>
                </a:solidFill>
                <a:latin typeface="Arial" charset="0"/>
              </a:rPr>
              <a:t>B</a:t>
            </a:r>
          </a:p>
        </p:txBody>
      </p:sp>
      <p:sp>
        <p:nvSpPr>
          <p:cNvPr id="36910" name="Line 55"/>
          <p:cNvSpPr>
            <a:spLocks noChangeShapeType="1"/>
          </p:cNvSpPr>
          <p:nvPr/>
        </p:nvSpPr>
        <p:spPr bwMode="auto">
          <a:xfrm>
            <a:off x="3856038" y="4638675"/>
            <a:ext cx="31115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11" name="Rectangle 56"/>
          <p:cNvSpPr>
            <a:spLocks noChangeArrowheads="1"/>
          </p:cNvSpPr>
          <p:nvPr/>
        </p:nvSpPr>
        <p:spPr bwMode="auto">
          <a:xfrm>
            <a:off x="4851400" y="4244975"/>
            <a:ext cx="249238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0000"/>
                </a:solidFill>
                <a:latin typeface="Arial" charset="0"/>
              </a:rPr>
              <a:t>B</a:t>
            </a:r>
          </a:p>
        </p:txBody>
      </p:sp>
      <p:sp>
        <p:nvSpPr>
          <p:cNvPr id="36912" name="Line 57"/>
          <p:cNvSpPr>
            <a:spLocks noChangeShapeType="1"/>
          </p:cNvSpPr>
          <p:nvPr/>
        </p:nvSpPr>
        <p:spPr bwMode="auto">
          <a:xfrm>
            <a:off x="4851400" y="4638675"/>
            <a:ext cx="312738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13" name="Rectangle 58"/>
          <p:cNvSpPr>
            <a:spLocks noChangeArrowheads="1"/>
          </p:cNvSpPr>
          <p:nvPr/>
        </p:nvSpPr>
        <p:spPr bwMode="auto">
          <a:xfrm>
            <a:off x="5848350" y="4244975"/>
            <a:ext cx="249238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0000"/>
                </a:solidFill>
                <a:latin typeface="Arial" charset="0"/>
              </a:rPr>
              <a:t>B</a:t>
            </a:r>
          </a:p>
        </p:txBody>
      </p:sp>
      <p:sp>
        <p:nvSpPr>
          <p:cNvPr id="36914" name="Line 59"/>
          <p:cNvSpPr>
            <a:spLocks noChangeShapeType="1"/>
          </p:cNvSpPr>
          <p:nvPr/>
        </p:nvSpPr>
        <p:spPr bwMode="auto">
          <a:xfrm>
            <a:off x="5848350" y="4638675"/>
            <a:ext cx="31115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15" name="Line 64"/>
          <p:cNvSpPr>
            <a:spLocks noChangeShapeType="1"/>
          </p:cNvSpPr>
          <p:nvPr/>
        </p:nvSpPr>
        <p:spPr bwMode="auto">
          <a:xfrm>
            <a:off x="4851400" y="4638675"/>
            <a:ext cx="312738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9273" name="connected_unconnected_0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7391400" y="30480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StreamPTABslow1000_10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7391400" y="48006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8929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9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05" fill="hold"/>
                                        <p:tgtEl>
                                          <p:spTgt spid="1792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27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27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00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3505200" y="533400"/>
            <a:ext cx="1835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600" b="1" dirty="0"/>
              <a:t>Motivation</a:t>
            </a: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1352550" y="1143000"/>
            <a:ext cx="6269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>
                <a:solidFill>
                  <a:srgbClr val="CC0000"/>
                </a:solidFill>
              </a:rPr>
              <a:t>What is the computational basis of stream segregation?</a:t>
            </a:r>
          </a:p>
        </p:txBody>
      </p:sp>
      <p:grpSp>
        <p:nvGrpSpPr>
          <p:cNvPr id="97284" name="Group 4"/>
          <p:cNvGrpSpPr>
            <a:grpSpLocks/>
          </p:cNvGrpSpPr>
          <p:nvPr/>
        </p:nvGrpSpPr>
        <p:grpSpPr bwMode="auto">
          <a:xfrm>
            <a:off x="3802063" y="2286000"/>
            <a:ext cx="1497012" cy="1798638"/>
            <a:chOff x="2526" y="1824"/>
            <a:chExt cx="1475" cy="1392"/>
          </a:xfrm>
        </p:grpSpPr>
        <p:sp>
          <p:nvSpPr>
            <p:cNvPr id="97294" name="Freeform 5"/>
            <p:cNvSpPr>
              <a:spLocks/>
            </p:cNvSpPr>
            <p:nvPr/>
          </p:nvSpPr>
          <p:spPr bwMode="auto">
            <a:xfrm rot="5400000">
              <a:off x="2286" y="2363"/>
              <a:ext cx="997" cy="517"/>
            </a:xfrm>
            <a:custGeom>
              <a:avLst/>
              <a:gdLst>
                <a:gd name="T0" fmla="*/ 1 w 1590"/>
                <a:gd name="T1" fmla="*/ 0 h 1178"/>
                <a:gd name="T2" fmla="*/ 1 w 1590"/>
                <a:gd name="T3" fmla="*/ 0 h 1178"/>
                <a:gd name="T4" fmla="*/ 1 w 1590"/>
                <a:gd name="T5" fmla="*/ 0 h 1178"/>
                <a:gd name="T6" fmla="*/ 1 w 1590"/>
                <a:gd name="T7" fmla="*/ 0 h 1178"/>
                <a:gd name="T8" fmla="*/ 1 w 1590"/>
                <a:gd name="T9" fmla="*/ 0 h 1178"/>
                <a:gd name="T10" fmla="*/ 1 w 1590"/>
                <a:gd name="T11" fmla="*/ 0 h 1178"/>
                <a:gd name="T12" fmla="*/ 1 w 1590"/>
                <a:gd name="T13" fmla="*/ 0 h 1178"/>
                <a:gd name="T14" fmla="*/ 1 w 1590"/>
                <a:gd name="T15" fmla="*/ 0 h 1178"/>
                <a:gd name="T16" fmla="*/ 1 w 1590"/>
                <a:gd name="T17" fmla="*/ 0 h 1178"/>
                <a:gd name="T18" fmla="*/ 1 w 1590"/>
                <a:gd name="T19" fmla="*/ 0 h 1178"/>
                <a:gd name="T20" fmla="*/ 1 w 1590"/>
                <a:gd name="T21" fmla="*/ 0 h 1178"/>
                <a:gd name="T22" fmla="*/ 1 w 1590"/>
                <a:gd name="T23" fmla="*/ 0 h 1178"/>
                <a:gd name="T24" fmla="*/ 1 w 1590"/>
                <a:gd name="T25" fmla="*/ 0 h 1178"/>
                <a:gd name="T26" fmla="*/ 1 w 1590"/>
                <a:gd name="T27" fmla="*/ 0 h 1178"/>
                <a:gd name="T28" fmla="*/ 2 w 1590"/>
                <a:gd name="T29" fmla="*/ 0 h 1178"/>
                <a:gd name="T30" fmla="*/ 2 w 1590"/>
                <a:gd name="T31" fmla="*/ 0 h 1178"/>
                <a:gd name="T32" fmla="*/ 2 w 1590"/>
                <a:gd name="T33" fmla="*/ 0 h 1178"/>
                <a:gd name="T34" fmla="*/ 2 w 1590"/>
                <a:gd name="T35" fmla="*/ 0 h 1178"/>
                <a:gd name="T36" fmla="*/ 2 w 1590"/>
                <a:gd name="T37" fmla="*/ 0 h 1178"/>
                <a:gd name="T38" fmla="*/ 2 w 1590"/>
                <a:gd name="T39" fmla="*/ 0 h 1178"/>
                <a:gd name="T40" fmla="*/ 2 w 1590"/>
                <a:gd name="T41" fmla="*/ 0 h 1178"/>
                <a:gd name="T42" fmla="*/ 2 w 1590"/>
                <a:gd name="T43" fmla="*/ 0 h 1178"/>
                <a:gd name="T44" fmla="*/ 2 w 1590"/>
                <a:gd name="T45" fmla="*/ 0 h 1178"/>
                <a:gd name="T46" fmla="*/ 3 w 1590"/>
                <a:gd name="T47" fmla="*/ 0 h 1178"/>
                <a:gd name="T48" fmla="*/ 3 w 1590"/>
                <a:gd name="T49" fmla="*/ 0 h 1178"/>
                <a:gd name="T50" fmla="*/ 3 w 1590"/>
                <a:gd name="T51" fmla="*/ 0 h 1178"/>
                <a:gd name="T52" fmla="*/ 3 w 1590"/>
                <a:gd name="T53" fmla="*/ 0 h 1178"/>
                <a:gd name="T54" fmla="*/ 3 w 1590"/>
                <a:gd name="T55" fmla="*/ 0 h 1178"/>
                <a:gd name="T56" fmla="*/ 3 w 1590"/>
                <a:gd name="T57" fmla="*/ 0 h 1178"/>
                <a:gd name="T58" fmla="*/ 3 w 1590"/>
                <a:gd name="T59" fmla="*/ 0 h 1178"/>
                <a:gd name="T60" fmla="*/ 3 w 1590"/>
                <a:gd name="T61" fmla="*/ 0 h 1178"/>
                <a:gd name="T62" fmla="*/ 3 w 1590"/>
                <a:gd name="T63" fmla="*/ 0 h 1178"/>
                <a:gd name="T64" fmla="*/ 3 w 1590"/>
                <a:gd name="T65" fmla="*/ 0 h 1178"/>
                <a:gd name="T66" fmla="*/ 3 w 1590"/>
                <a:gd name="T67" fmla="*/ 0 h 1178"/>
                <a:gd name="T68" fmla="*/ 3 w 1590"/>
                <a:gd name="T69" fmla="*/ 0 h 1178"/>
                <a:gd name="T70" fmla="*/ 3 w 1590"/>
                <a:gd name="T71" fmla="*/ 0 h 1178"/>
                <a:gd name="T72" fmla="*/ 3 w 1590"/>
                <a:gd name="T73" fmla="*/ 0 h 1178"/>
                <a:gd name="T74" fmla="*/ 4 w 1590"/>
                <a:gd name="T75" fmla="*/ 0 h 1178"/>
                <a:gd name="T76" fmla="*/ 4 w 1590"/>
                <a:gd name="T77" fmla="*/ 0 h 1178"/>
                <a:gd name="T78" fmla="*/ 4 w 1590"/>
                <a:gd name="T79" fmla="*/ 0 h 117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590"/>
                <a:gd name="T121" fmla="*/ 0 h 1178"/>
                <a:gd name="T122" fmla="*/ 1590 w 1590"/>
                <a:gd name="T123" fmla="*/ 1178 h 117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590" h="1178">
                  <a:moveTo>
                    <a:pt x="0" y="1178"/>
                  </a:moveTo>
                  <a:lnTo>
                    <a:pt x="21" y="1178"/>
                  </a:lnTo>
                  <a:lnTo>
                    <a:pt x="39" y="1178"/>
                  </a:lnTo>
                  <a:lnTo>
                    <a:pt x="60" y="1178"/>
                  </a:lnTo>
                  <a:lnTo>
                    <a:pt x="82" y="1178"/>
                  </a:lnTo>
                  <a:lnTo>
                    <a:pt x="100" y="1178"/>
                  </a:lnTo>
                  <a:lnTo>
                    <a:pt x="121" y="1178"/>
                  </a:lnTo>
                  <a:lnTo>
                    <a:pt x="139" y="1178"/>
                  </a:lnTo>
                  <a:lnTo>
                    <a:pt x="160" y="1178"/>
                  </a:lnTo>
                  <a:lnTo>
                    <a:pt x="181" y="1178"/>
                  </a:lnTo>
                  <a:lnTo>
                    <a:pt x="199" y="1178"/>
                  </a:lnTo>
                  <a:lnTo>
                    <a:pt x="220" y="1178"/>
                  </a:lnTo>
                  <a:lnTo>
                    <a:pt x="238" y="1178"/>
                  </a:lnTo>
                  <a:lnTo>
                    <a:pt x="259" y="1178"/>
                  </a:lnTo>
                  <a:lnTo>
                    <a:pt x="280" y="1178"/>
                  </a:lnTo>
                  <a:lnTo>
                    <a:pt x="298" y="1178"/>
                  </a:lnTo>
                  <a:lnTo>
                    <a:pt x="319" y="1175"/>
                  </a:lnTo>
                  <a:lnTo>
                    <a:pt x="340" y="1175"/>
                  </a:lnTo>
                  <a:lnTo>
                    <a:pt x="358" y="1172"/>
                  </a:lnTo>
                  <a:lnTo>
                    <a:pt x="379" y="1169"/>
                  </a:lnTo>
                  <a:lnTo>
                    <a:pt x="397" y="1166"/>
                  </a:lnTo>
                  <a:lnTo>
                    <a:pt x="418" y="1163"/>
                  </a:lnTo>
                  <a:lnTo>
                    <a:pt x="439" y="1157"/>
                  </a:lnTo>
                  <a:lnTo>
                    <a:pt x="457" y="1148"/>
                  </a:lnTo>
                  <a:lnTo>
                    <a:pt x="478" y="1139"/>
                  </a:lnTo>
                  <a:lnTo>
                    <a:pt x="496" y="1127"/>
                  </a:lnTo>
                  <a:lnTo>
                    <a:pt x="517" y="1112"/>
                  </a:lnTo>
                  <a:lnTo>
                    <a:pt x="538" y="1097"/>
                  </a:lnTo>
                  <a:lnTo>
                    <a:pt x="556" y="1076"/>
                  </a:lnTo>
                  <a:lnTo>
                    <a:pt x="577" y="1049"/>
                  </a:lnTo>
                  <a:lnTo>
                    <a:pt x="595" y="1019"/>
                  </a:lnTo>
                  <a:lnTo>
                    <a:pt x="616" y="986"/>
                  </a:lnTo>
                  <a:lnTo>
                    <a:pt x="637" y="947"/>
                  </a:lnTo>
                  <a:lnTo>
                    <a:pt x="655" y="902"/>
                  </a:lnTo>
                  <a:lnTo>
                    <a:pt x="676" y="851"/>
                  </a:lnTo>
                  <a:lnTo>
                    <a:pt x="697" y="797"/>
                  </a:lnTo>
                  <a:lnTo>
                    <a:pt x="715" y="736"/>
                  </a:lnTo>
                  <a:lnTo>
                    <a:pt x="736" y="673"/>
                  </a:lnTo>
                  <a:lnTo>
                    <a:pt x="754" y="604"/>
                  </a:lnTo>
                  <a:lnTo>
                    <a:pt x="775" y="535"/>
                  </a:lnTo>
                  <a:lnTo>
                    <a:pt x="796" y="463"/>
                  </a:lnTo>
                  <a:lnTo>
                    <a:pt x="814" y="394"/>
                  </a:lnTo>
                  <a:lnTo>
                    <a:pt x="836" y="322"/>
                  </a:lnTo>
                  <a:lnTo>
                    <a:pt x="854" y="256"/>
                  </a:lnTo>
                  <a:lnTo>
                    <a:pt x="875" y="193"/>
                  </a:lnTo>
                  <a:lnTo>
                    <a:pt x="896" y="139"/>
                  </a:lnTo>
                  <a:lnTo>
                    <a:pt x="914" y="91"/>
                  </a:lnTo>
                  <a:lnTo>
                    <a:pt x="935" y="52"/>
                  </a:lnTo>
                  <a:lnTo>
                    <a:pt x="953" y="25"/>
                  </a:lnTo>
                  <a:lnTo>
                    <a:pt x="974" y="6"/>
                  </a:lnTo>
                  <a:lnTo>
                    <a:pt x="995" y="0"/>
                  </a:lnTo>
                  <a:lnTo>
                    <a:pt x="1013" y="6"/>
                  </a:lnTo>
                  <a:lnTo>
                    <a:pt x="1034" y="25"/>
                  </a:lnTo>
                  <a:lnTo>
                    <a:pt x="1055" y="52"/>
                  </a:lnTo>
                  <a:lnTo>
                    <a:pt x="1073" y="91"/>
                  </a:lnTo>
                  <a:lnTo>
                    <a:pt x="1094" y="139"/>
                  </a:lnTo>
                  <a:lnTo>
                    <a:pt x="1112" y="193"/>
                  </a:lnTo>
                  <a:lnTo>
                    <a:pt x="1133" y="256"/>
                  </a:lnTo>
                  <a:lnTo>
                    <a:pt x="1154" y="322"/>
                  </a:lnTo>
                  <a:lnTo>
                    <a:pt x="1172" y="394"/>
                  </a:lnTo>
                  <a:lnTo>
                    <a:pt x="1193" y="463"/>
                  </a:lnTo>
                  <a:lnTo>
                    <a:pt x="1211" y="535"/>
                  </a:lnTo>
                  <a:lnTo>
                    <a:pt x="1232" y="604"/>
                  </a:lnTo>
                  <a:lnTo>
                    <a:pt x="1253" y="673"/>
                  </a:lnTo>
                  <a:lnTo>
                    <a:pt x="1271" y="736"/>
                  </a:lnTo>
                  <a:lnTo>
                    <a:pt x="1292" y="797"/>
                  </a:lnTo>
                  <a:lnTo>
                    <a:pt x="1310" y="851"/>
                  </a:lnTo>
                  <a:lnTo>
                    <a:pt x="1331" y="902"/>
                  </a:lnTo>
                  <a:lnTo>
                    <a:pt x="1352" y="947"/>
                  </a:lnTo>
                  <a:lnTo>
                    <a:pt x="1370" y="986"/>
                  </a:lnTo>
                  <a:lnTo>
                    <a:pt x="1391" y="1019"/>
                  </a:lnTo>
                  <a:lnTo>
                    <a:pt x="1412" y="1049"/>
                  </a:lnTo>
                  <a:lnTo>
                    <a:pt x="1430" y="1076"/>
                  </a:lnTo>
                  <a:lnTo>
                    <a:pt x="1451" y="1097"/>
                  </a:lnTo>
                  <a:lnTo>
                    <a:pt x="1469" y="1112"/>
                  </a:lnTo>
                  <a:lnTo>
                    <a:pt x="1490" y="1127"/>
                  </a:lnTo>
                  <a:lnTo>
                    <a:pt x="1511" y="1139"/>
                  </a:lnTo>
                  <a:lnTo>
                    <a:pt x="1529" y="1148"/>
                  </a:lnTo>
                  <a:lnTo>
                    <a:pt x="1550" y="1157"/>
                  </a:lnTo>
                  <a:lnTo>
                    <a:pt x="1568" y="1163"/>
                  </a:lnTo>
                  <a:lnTo>
                    <a:pt x="1590" y="1166"/>
                  </a:lnTo>
                </a:path>
              </a:pathLst>
            </a:custGeom>
            <a:noFill/>
            <a:ln w="19050">
              <a:solidFill>
                <a:srgbClr val="4D4D4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95" name="Freeform 6"/>
            <p:cNvSpPr>
              <a:spLocks/>
            </p:cNvSpPr>
            <p:nvPr/>
          </p:nvSpPr>
          <p:spPr bwMode="auto">
            <a:xfrm rot="5400000">
              <a:off x="2286" y="2182"/>
              <a:ext cx="997" cy="517"/>
            </a:xfrm>
            <a:custGeom>
              <a:avLst/>
              <a:gdLst>
                <a:gd name="T0" fmla="*/ 1 w 1590"/>
                <a:gd name="T1" fmla="*/ 0 h 1178"/>
                <a:gd name="T2" fmla="*/ 1 w 1590"/>
                <a:gd name="T3" fmla="*/ 0 h 1178"/>
                <a:gd name="T4" fmla="*/ 1 w 1590"/>
                <a:gd name="T5" fmla="*/ 0 h 1178"/>
                <a:gd name="T6" fmla="*/ 1 w 1590"/>
                <a:gd name="T7" fmla="*/ 0 h 1178"/>
                <a:gd name="T8" fmla="*/ 1 w 1590"/>
                <a:gd name="T9" fmla="*/ 0 h 1178"/>
                <a:gd name="T10" fmla="*/ 1 w 1590"/>
                <a:gd name="T11" fmla="*/ 0 h 1178"/>
                <a:gd name="T12" fmla="*/ 1 w 1590"/>
                <a:gd name="T13" fmla="*/ 0 h 1178"/>
                <a:gd name="T14" fmla="*/ 1 w 1590"/>
                <a:gd name="T15" fmla="*/ 0 h 1178"/>
                <a:gd name="T16" fmla="*/ 1 w 1590"/>
                <a:gd name="T17" fmla="*/ 0 h 1178"/>
                <a:gd name="T18" fmla="*/ 1 w 1590"/>
                <a:gd name="T19" fmla="*/ 0 h 1178"/>
                <a:gd name="T20" fmla="*/ 1 w 1590"/>
                <a:gd name="T21" fmla="*/ 0 h 1178"/>
                <a:gd name="T22" fmla="*/ 1 w 1590"/>
                <a:gd name="T23" fmla="*/ 0 h 1178"/>
                <a:gd name="T24" fmla="*/ 1 w 1590"/>
                <a:gd name="T25" fmla="*/ 0 h 1178"/>
                <a:gd name="T26" fmla="*/ 1 w 1590"/>
                <a:gd name="T27" fmla="*/ 0 h 1178"/>
                <a:gd name="T28" fmla="*/ 2 w 1590"/>
                <a:gd name="T29" fmla="*/ 0 h 1178"/>
                <a:gd name="T30" fmla="*/ 2 w 1590"/>
                <a:gd name="T31" fmla="*/ 0 h 1178"/>
                <a:gd name="T32" fmla="*/ 2 w 1590"/>
                <a:gd name="T33" fmla="*/ 0 h 1178"/>
                <a:gd name="T34" fmla="*/ 2 w 1590"/>
                <a:gd name="T35" fmla="*/ 0 h 1178"/>
                <a:gd name="T36" fmla="*/ 2 w 1590"/>
                <a:gd name="T37" fmla="*/ 0 h 1178"/>
                <a:gd name="T38" fmla="*/ 2 w 1590"/>
                <a:gd name="T39" fmla="*/ 0 h 1178"/>
                <a:gd name="T40" fmla="*/ 2 w 1590"/>
                <a:gd name="T41" fmla="*/ 0 h 1178"/>
                <a:gd name="T42" fmla="*/ 2 w 1590"/>
                <a:gd name="T43" fmla="*/ 0 h 1178"/>
                <a:gd name="T44" fmla="*/ 2 w 1590"/>
                <a:gd name="T45" fmla="*/ 0 h 1178"/>
                <a:gd name="T46" fmla="*/ 3 w 1590"/>
                <a:gd name="T47" fmla="*/ 0 h 1178"/>
                <a:gd name="T48" fmla="*/ 3 w 1590"/>
                <a:gd name="T49" fmla="*/ 0 h 1178"/>
                <a:gd name="T50" fmla="*/ 3 w 1590"/>
                <a:gd name="T51" fmla="*/ 0 h 1178"/>
                <a:gd name="T52" fmla="*/ 3 w 1590"/>
                <a:gd name="T53" fmla="*/ 0 h 1178"/>
                <a:gd name="T54" fmla="*/ 3 w 1590"/>
                <a:gd name="T55" fmla="*/ 0 h 1178"/>
                <a:gd name="T56" fmla="*/ 3 w 1590"/>
                <a:gd name="T57" fmla="*/ 0 h 1178"/>
                <a:gd name="T58" fmla="*/ 3 w 1590"/>
                <a:gd name="T59" fmla="*/ 0 h 1178"/>
                <a:gd name="T60" fmla="*/ 3 w 1590"/>
                <a:gd name="T61" fmla="*/ 0 h 1178"/>
                <a:gd name="T62" fmla="*/ 3 w 1590"/>
                <a:gd name="T63" fmla="*/ 0 h 1178"/>
                <a:gd name="T64" fmla="*/ 3 w 1590"/>
                <a:gd name="T65" fmla="*/ 0 h 1178"/>
                <a:gd name="T66" fmla="*/ 3 w 1590"/>
                <a:gd name="T67" fmla="*/ 0 h 1178"/>
                <a:gd name="T68" fmla="*/ 3 w 1590"/>
                <a:gd name="T69" fmla="*/ 0 h 1178"/>
                <a:gd name="T70" fmla="*/ 3 w 1590"/>
                <a:gd name="T71" fmla="*/ 0 h 1178"/>
                <a:gd name="T72" fmla="*/ 3 w 1590"/>
                <a:gd name="T73" fmla="*/ 0 h 1178"/>
                <a:gd name="T74" fmla="*/ 4 w 1590"/>
                <a:gd name="T75" fmla="*/ 0 h 1178"/>
                <a:gd name="T76" fmla="*/ 4 w 1590"/>
                <a:gd name="T77" fmla="*/ 0 h 1178"/>
                <a:gd name="T78" fmla="*/ 4 w 1590"/>
                <a:gd name="T79" fmla="*/ 0 h 117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590"/>
                <a:gd name="T121" fmla="*/ 0 h 1178"/>
                <a:gd name="T122" fmla="*/ 1590 w 1590"/>
                <a:gd name="T123" fmla="*/ 1178 h 117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590" h="1178">
                  <a:moveTo>
                    <a:pt x="0" y="1166"/>
                  </a:moveTo>
                  <a:lnTo>
                    <a:pt x="21" y="1163"/>
                  </a:lnTo>
                  <a:lnTo>
                    <a:pt x="39" y="1157"/>
                  </a:lnTo>
                  <a:lnTo>
                    <a:pt x="60" y="1148"/>
                  </a:lnTo>
                  <a:lnTo>
                    <a:pt x="82" y="1139"/>
                  </a:lnTo>
                  <a:lnTo>
                    <a:pt x="100" y="1127"/>
                  </a:lnTo>
                  <a:lnTo>
                    <a:pt x="121" y="1112"/>
                  </a:lnTo>
                  <a:lnTo>
                    <a:pt x="139" y="1097"/>
                  </a:lnTo>
                  <a:lnTo>
                    <a:pt x="160" y="1076"/>
                  </a:lnTo>
                  <a:lnTo>
                    <a:pt x="181" y="1049"/>
                  </a:lnTo>
                  <a:lnTo>
                    <a:pt x="199" y="1019"/>
                  </a:lnTo>
                  <a:lnTo>
                    <a:pt x="220" y="986"/>
                  </a:lnTo>
                  <a:lnTo>
                    <a:pt x="238" y="947"/>
                  </a:lnTo>
                  <a:lnTo>
                    <a:pt x="259" y="902"/>
                  </a:lnTo>
                  <a:lnTo>
                    <a:pt x="280" y="851"/>
                  </a:lnTo>
                  <a:lnTo>
                    <a:pt x="298" y="797"/>
                  </a:lnTo>
                  <a:lnTo>
                    <a:pt x="319" y="736"/>
                  </a:lnTo>
                  <a:lnTo>
                    <a:pt x="340" y="673"/>
                  </a:lnTo>
                  <a:lnTo>
                    <a:pt x="358" y="604"/>
                  </a:lnTo>
                  <a:lnTo>
                    <a:pt x="379" y="535"/>
                  </a:lnTo>
                  <a:lnTo>
                    <a:pt x="397" y="463"/>
                  </a:lnTo>
                  <a:lnTo>
                    <a:pt x="418" y="394"/>
                  </a:lnTo>
                  <a:lnTo>
                    <a:pt x="439" y="322"/>
                  </a:lnTo>
                  <a:lnTo>
                    <a:pt x="457" y="256"/>
                  </a:lnTo>
                  <a:lnTo>
                    <a:pt x="478" y="193"/>
                  </a:lnTo>
                  <a:lnTo>
                    <a:pt x="496" y="139"/>
                  </a:lnTo>
                  <a:lnTo>
                    <a:pt x="517" y="91"/>
                  </a:lnTo>
                  <a:lnTo>
                    <a:pt x="538" y="52"/>
                  </a:lnTo>
                  <a:lnTo>
                    <a:pt x="556" y="25"/>
                  </a:lnTo>
                  <a:lnTo>
                    <a:pt x="577" y="6"/>
                  </a:lnTo>
                  <a:lnTo>
                    <a:pt x="595" y="0"/>
                  </a:lnTo>
                  <a:lnTo>
                    <a:pt x="616" y="6"/>
                  </a:lnTo>
                  <a:lnTo>
                    <a:pt x="637" y="25"/>
                  </a:lnTo>
                  <a:lnTo>
                    <a:pt x="655" y="52"/>
                  </a:lnTo>
                  <a:lnTo>
                    <a:pt x="676" y="91"/>
                  </a:lnTo>
                  <a:lnTo>
                    <a:pt x="697" y="139"/>
                  </a:lnTo>
                  <a:lnTo>
                    <a:pt x="715" y="193"/>
                  </a:lnTo>
                  <a:lnTo>
                    <a:pt x="736" y="256"/>
                  </a:lnTo>
                  <a:lnTo>
                    <a:pt x="754" y="322"/>
                  </a:lnTo>
                  <a:lnTo>
                    <a:pt x="775" y="394"/>
                  </a:lnTo>
                  <a:lnTo>
                    <a:pt x="796" y="463"/>
                  </a:lnTo>
                  <a:lnTo>
                    <a:pt x="814" y="535"/>
                  </a:lnTo>
                  <a:lnTo>
                    <a:pt x="836" y="604"/>
                  </a:lnTo>
                  <a:lnTo>
                    <a:pt x="854" y="673"/>
                  </a:lnTo>
                  <a:lnTo>
                    <a:pt x="875" y="736"/>
                  </a:lnTo>
                  <a:lnTo>
                    <a:pt x="896" y="797"/>
                  </a:lnTo>
                  <a:lnTo>
                    <a:pt x="914" y="851"/>
                  </a:lnTo>
                  <a:lnTo>
                    <a:pt x="935" y="902"/>
                  </a:lnTo>
                  <a:lnTo>
                    <a:pt x="953" y="947"/>
                  </a:lnTo>
                  <a:lnTo>
                    <a:pt x="974" y="986"/>
                  </a:lnTo>
                  <a:lnTo>
                    <a:pt x="995" y="1019"/>
                  </a:lnTo>
                  <a:lnTo>
                    <a:pt x="1013" y="1049"/>
                  </a:lnTo>
                  <a:lnTo>
                    <a:pt x="1034" y="1076"/>
                  </a:lnTo>
                  <a:lnTo>
                    <a:pt x="1055" y="1097"/>
                  </a:lnTo>
                  <a:lnTo>
                    <a:pt x="1073" y="1112"/>
                  </a:lnTo>
                  <a:lnTo>
                    <a:pt x="1094" y="1127"/>
                  </a:lnTo>
                  <a:lnTo>
                    <a:pt x="1112" y="1139"/>
                  </a:lnTo>
                  <a:lnTo>
                    <a:pt x="1133" y="1148"/>
                  </a:lnTo>
                  <a:lnTo>
                    <a:pt x="1154" y="1157"/>
                  </a:lnTo>
                  <a:lnTo>
                    <a:pt x="1172" y="1163"/>
                  </a:lnTo>
                  <a:lnTo>
                    <a:pt x="1193" y="1166"/>
                  </a:lnTo>
                  <a:lnTo>
                    <a:pt x="1211" y="1169"/>
                  </a:lnTo>
                  <a:lnTo>
                    <a:pt x="1232" y="1172"/>
                  </a:lnTo>
                  <a:lnTo>
                    <a:pt x="1253" y="1175"/>
                  </a:lnTo>
                  <a:lnTo>
                    <a:pt x="1271" y="1175"/>
                  </a:lnTo>
                  <a:lnTo>
                    <a:pt x="1292" y="1178"/>
                  </a:lnTo>
                  <a:lnTo>
                    <a:pt x="1310" y="1178"/>
                  </a:lnTo>
                  <a:lnTo>
                    <a:pt x="1331" y="1178"/>
                  </a:lnTo>
                  <a:lnTo>
                    <a:pt x="1352" y="1178"/>
                  </a:lnTo>
                  <a:lnTo>
                    <a:pt x="1370" y="1178"/>
                  </a:lnTo>
                  <a:lnTo>
                    <a:pt x="1391" y="1178"/>
                  </a:lnTo>
                  <a:lnTo>
                    <a:pt x="1412" y="1178"/>
                  </a:lnTo>
                  <a:lnTo>
                    <a:pt x="1430" y="1178"/>
                  </a:lnTo>
                  <a:lnTo>
                    <a:pt x="1451" y="1178"/>
                  </a:lnTo>
                  <a:lnTo>
                    <a:pt x="1469" y="1178"/>
                  </a:lnTo>
                  <a:lnTo>
                    <a:pt x="1490" y="1178"/>
                  </a:lnTo>
                  <a:lnTo>
                    <a:pt x="1511" y="1178"/>
                  </a:lnTo>
                  <a:lnTo>
                    <a:pt x="1529" y="1178"/>
                  </a:lnTo>
                  <a:lnTo>
                    <a:pt x="1550" y="1178"/>
                  </a:lnTo>
                  <a:lnTo>
                    <a:pt x="1568" y="1178"/>
                  </a:lnTo>
                  <a:lnTo>
                    <a:pt x="1590" y="1178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96" name="Line 7"/>
            <p:cNvSpPr>
              <a:spLocks noChangeShapeType="1"/>
            </p:cNvSpPr>
            <p:nvPr/>
          </p:nvSpPr>
          <p:spPr bwMode="auto">
            <a:xfrm flipH="1" flipV="1">
              <a:off x="2526" y="1824"/>
              <a:ext cx="0" cy="1392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97" name="Text Box 8"/>
            <p:cNvSpPr txBox="1">
              <a:spLocks noChangeArrowheads="1"/>
            </p:cNvSpPr>
            <p:nvPr/>
          </p:nvSpPr>
          <p:spPr bwMode="auto">
            <a:xfrm>
              <a:off x="2969" y="2707"/>
              <a:ext cx="101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/>
                <a:t>Population of </a:t>
              </a:r>
            </a:p>
            <a:p>
              <a:pPr algn="ctr"/>
              <a:r>
                <a:rPr lang="en-US" sz="1000"/>
                <a:t>A-neurons</a:t>
              </a:r>
            </a:p>
          </p:txBody>
        </p:sp>
        <p:sp>
          <p:nvSpPr>
            <p:cNvPr id="97298" name="Text Box 9"/>
            <p:cNvSpPr txBox="1">
              <a:spLocks noChangeArrowheads="1"/>
            </p:cNvSpPr>
            <p:nvPr/>
          </p:nvSpPr>
          <p:spPr bwMode="auto">
            <a:xfrm>
              <a:off x="2981" y="2179"/>
              <a:ext cx="1020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solidFill>
                    <a:srgbClr val="CC0000"/>
                  </a:solidFill>
                </a:rPr>
                <a:t>Population of </a:t>
              </a:r>
            </a:p>
            <a:p>
              <a:pPr algn="ctr"/>
              <a:r>
                <a:rPr lang="en-US" sz="1000">
                  <a:solidFill>
                    <a:srgbClr val="CC0000"/>
                  </a:solidFill>
                </a:rPr>
                <a:t>B-neurons</a:t>
              </a:r>
            </a:p>
          </p:txBody>
        </p:sp>
      </p:grpSp>
      <p:grpSp>
        <p:nvGrpSpPr>
          <p:cNvPr id="97285" name="Group 10"/>
          <p:cNvGrpSpPr>
            <a:grpSpLocks/>
          </p:cNvGrpSpPr>
          <p:nvPr/>
        </p:nvGrpSpPr>
        <p:grpSpPr bwMode="auto">
          <a:xfrm>
            <a:off x="306388" y="1828800"/>
            <a:ext cx="3351212" cy="2454275"/>
            <a:chOff x="144" y="1152"/>
            <a:chExt cx="2111" cy="1546"/>
          </a:xfrm>
        </p:grpSpPr>
        <p:pic>
          <p:nvPicPr>
            <p:cNvPr id="97292" name="Picture 11" descr="tmp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44" y="1325"/>
              <a:ext cx="2111" cy="1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293" name="Text Box 12"/>
            <p:cNvSpPr txBox="1">
              <a:spLocks noChangeArrowheads="1"/>
            </p:cNvSpPr>
            <p:nvPr/>
          </p:nvSpPr>
          <p:spPr bwMode="auto">
            <a:xfrm>
              <a:off x="624" y="1152"/>
              <a:ext cx="115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u="sng"/>
                <a:t>Alternating Sequence</a:t>
              </a:r>
            </a:p>
          </p:txBody>
        </p:sp>
      </p:grpSp>
      <p:grpSp>
        <p:nvGrpSpPr>
          <p:cNvPr id="97286" name="Group 14"/>
          <p:cNvGrpSpPr>
            <a:grpSpLocks/>
          </p:cNvGrpSpPr>
          <p:nvPr/>
        </p:nvGrpSpPr>
        <p:grpSpPr bwMode="auto">
          <a:xfrm>
            <a:off x="5346700" y="1905000"/>
            <a:ext cx="3416300" cy="2438400"/>
            <a:chOff x="3368" y="1181"/>
            <a:chExt cx="2152" cy="1536"/>
          </a:xfrm>
        </p:grpSpPr>
        <p:pic>
          <p:nvPicPr>
            <p:cNvPr id="97290" name="Picture 15" descr="tmp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368" y="1355"/>
              <a:ext cx="2152" cy="1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291" name="Text Box 16"/>
            <p:cNvSpPr txBox="1">
              <a:spLocks noChangeArrowheads="1"/>
            </p:cNvSpPr>
            <p:nvPr/>
          </p:nvSpPr>
          <p:spPr bwMode="auto">
            <a:xfrm>
              <a:off x="3848" y="1181"/>
              <a:ext cx="129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u="sng"/>
                <a:t>Synchronous Sequence</a:t>
              </a:r>
            </a:p>
          </p:txBody>
        </p:sp>
      </p:grpSp>
      <p:pic>
        <p:nvPicPr>
          <p:cNvPr id="70664" name="Picture 18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3048000" y="4114800"/>
            <a:ext cx="3619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7363" name="Text Box 19"/>
          <p:cNvSpPr txBox="1">
            <a:spLocks noChangeArrowheads="1"/>
          </p:cNvSpPr>
          <p:nvPr/>
        </p:nvSpPr>
        <p:spPr bwMode="auto">
          <a:xfrm>
            <a:off x="685800" y="4419600"/>
            <a:ext cx="81534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 u="sng" dirty="0"/>
              <a:t>Hypothesis:</a:t>
            </a:r>
          </a:p>
          <a:p>
            <a:endParaRPr lang="en-US" sz="1800" dirty="0"/>
          </a:p>
          <a:p>
            <a:pPr lvl="1">
              <a:buFont typeface="Wingdings" charset="2"/>
              <a:buChar char="ü"/>
            </a:pPr>
            <a:r>
              <a:rPr lang="en-US" sz="1800" dirty="0"/>
              <a:t>Neural responses to synchronized sequence become overlapped</a:t>
            </a:r>
          </a:p>
          <a:p>
            <a:pPr lvl="1">
              <a:buFont typeface="Wingdings" charset="2"/>
              <a:buChar char="ü"/>
            </a:pPr>
            <a:endParaRPr lang="en-US" sz="500" dirty="0"/>
          </a:p>
          <a:p>
            <a:pPr>
              <a:buFont typeface="Wingdings" charset="2"/>
              <a:buNone/>
            </a:pPr>
            <a:r>
              <a:rPr lang="en-US" sz="1800" dirty="0"/>
              <a:t>    or</a:t>
            </a:r>
          </a:p>
          <a:p>
            <a:pPr lvl="1">
              <a:buFont typeface="Wingdings" charset="2"/>
              <a:buChar char="ü"/>
            </a:pPr>
            <a:endParaRPr lang="en-US" sz="1200" dirty="0"/>
          </a:p>
          <a:p>
            <a:pPr lvl="1">
              <a:buFont typeface="Wingdings" charset="2"/>
              <a:buChar char="ü"/>
            </a:pPr>
            <a:r>
              <a:rPr lang="en-US" sz="1800" dirty="0"/>
              <a:t>Additional mechanism exists to signal temporal synchrony</a:t>
            </a:r>
          </a:p>
        </p:txBody>
      </p:sp>
      <p:pic>
        <p:nvPicPr>
          <p:cNvPr id="20" name="Picture 16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077200" y="4191000"/>
            <a:ext cx="3619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1086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664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69736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34" descr=" pitch.jpg                                                      000ACA66Macintosh HD                   7C262E13:"/>
          <p:cNvPicPr>
            <a:picLocks noChangeAspect="1" noChangeArrowheads="1"/>
          </p:cNvPicPr>
          <p:nvPr/>
        </p:nvPicPr>
        <p:blipFill>
          <a:blip r:embed="rId4"/>
          <a:srcRect l="7524" t="62172" r="7494" b="7396"/>
          <a:stretch>
            <a:fillRect/>
          </a:stretch>
        </p:blipFill>
        <p:spPr bwMode="auto">
          <a:xfrm>
            <a:off x="2994025" y="4038600"/>
            <a:ext cx="5272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Line 146"/>
          <p:cNvSpPr>
            <a:spLocks noChangeShapeType="1"/>
          </p:cNvSpPr>
          <p:nvPr/>
        </p:nvSpPr>
        <p:spPr bwMode="auto">
          <a:xfrm>
            <a:off x="2921000" y="2382838"/>
            <a:ext cx="431800" cy="288925"/>
          </a:xfrm>
          <a:prstGeom prst="line">
            <a:avLst/>
          </a:prstGeom>
          <a:noFill/>
          <a:ln w="9525">
            <a:solidFill>
              <a:srgbClr val="FF152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452" name="Picture 126" descr="come.jpg                                                       000ACA66Macintosh HD                   7C262E13:"/>
          <p:cNvPicPr>
            <a:picLocks noChangeAspect="1" noChangeArrowheads="1"/>
          </p:cNvPicPr>
          <p:nvPr/>
        </p:nvPicPr>
        <p:blipFill>
          <a:blip r:embed="rId5"/>
          <a:srcRect l="11926" t="4729" r="7733" b="9282"/>
          <a:stretch>
            <a:fillRect/>
          </a:stretch>
        </p:blipFill>
        <p:spPr bwMode="auto">
          <a:xfrm>
            <a:off x="533400" y="1093788"/>
            <a:ext cx="2438400" cy="1649412"/>
          </a:xfrm>
          <a:prstGeom prst="rect">
            <a:avLst/>
          </a:prstGeom>
          <a:noFill/>
          <a:ln w="9525">
            <a:solidFill>
              <a:srgbClr val="FF1521"/>
            </a:solidFill>
            <a:miter lim="800000"/>
            <a:headEnd/>
            <a:tailEnd/>
          </a:ln>
        </p:spPr>
      </p:pic>
      <p:sp>
        <p:nvSpPr>
          <p:cNvPr id="104453" name="Rectangle 130"/>
          <p:cNvSpPr>
            <a:spLocks noChangeArrowheads="1"/>
          </p:cNvSpPr>
          <p:nvPr/>
        </p:nvSpPr>
        <p:spPr bwMode="auto">
          <a:xfrm>
            <a:off x="533400" y="1112838"/>
            <a:ext cx="2409825" cy="1620837"/>
          </a:xfrm>
          <a:prstGeom prst="rect">
            <a:avLst/>
          </a:prstGeom>
          <a:noFill/>
          <a:ln w="38100">
            <a:solidFill>
              <a:srgbClr val="FF06FD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454" name="Picture 125" descr=" xcome.jpg                                                      000C0B30Macintosh HD                   7C262E13:"/>
          <p:cNvPicPr>
            <a:picLocks noChangeAspect="1" noChangeArrowheads="1"/>
          </p:cNvPicPr>
          <p:nvPr/>
        </p:nvPicPr>
        <p:blipFill>
          <a:blip r:embed="rId6"/>
          <a:srcRect l="12593" t="7202" r="8888" b="11557"/>
          <a:stretch>
            <a:fillRect/>
          </a:stretch>
        </p:blipFill>
        <p:spPr bwMode="auto">
          <a:xfrm>
            <a:off x="3352800" y="582613"/>
            <a:ext cx="4819650" cy="3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5" name="Rectangle 133"/>
          <p:cNvSpPr>
            <a:spLocks noChangeArrowheads="1"/>
          </p:cNvSpPr>
          <p:nvPr/>
        </p:nvSpPr>
        <p:spPr bwMode="auto">
          <a:xfrm>
            <a:off x="3352800" y="582613"/>
            <a:ext cx="4760913" cy="3402012"/>
          </a:xfrm>
          <a:prstGeom prst="rect">
            <a:avLst/>
          </a:prstGeom>
          <a:noFill/>
          <a:ln w="38100">
            <a:solidFill>
              <a:srgbClr val="FF06FD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56" name="Rectangle 134"/>
          <p:cNvSpPr>
            <a:spLocks noChangeArrowheads="1"/>
          </p:cNvSpPr>
          <p:nvPr/>
        </p:nvSpPr>
        <p:spPr bwMode="auto">
          <a:xfrm>
            <a:off x="3379788" y="642938"/>
            <a:ext cx="4716462" cy="3284537"/>
          </a:xfrm>
          <a:prstGeom prst="rect">
            <a:avLst/>
          </a:prstGeom>
          <a:noFill/>
          <a:ln w="38100">
            <a:solidFill>
              <a:srgbClr val="10D92B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57" name="Line 147"/>
          <p:cNvSpPr>
            <a:spLocks noChangeShapeType="1"/>
          </p:cNvSpPr>
          <p:nvPr/>
        </p:nvSpPr>
        <p:spPr bwMode="auto">
          <a:xfrm flipV="1">
            <a:off x="2930525" y="2963863"/>
            <a:ext cx="422275" cy="422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4458" name="Group 170"/>
          <p:cNvGrpSpPr>
            <a:grpSpLocks/>
          </p:cNvGrpSpPr>
          <p:nvPr/>
        </p:nvGrpSpPr>
        <p:grpSpPr bwMode="auto">
          <a:xfrm>
            <a:off x="515938" y="2998788"/>
            <a:ext cx="2392362" cy="1622425"/>
            <a:chOff x="326" y="1052"/>
            <a:chExt cx="816" cy="554"/>
          </a:xfrm>
        </p:grpSpPr>
        <p:pic>
          <p:nvPicPr>
            <p:cNvPr id="104482" name="Picture 127" descr="done.jpg                                                       000AA552Macintosh HD                   7C262E13:"/>
            <p:cNvPicPr>
              <a:picLocks noChangeAspect="1" noChangeArrowheads="1"/>
            </p:cNvPicPr>
            <p:nvPr/>
          </p:nvPicPr>
          <p:blipFill>
            <a:blip r:embed="rId7"/>
            <a:srcRect l="12752" t="4785" r="10515" b="10667"/>
            <a:stretch>
              <a:fillRect/>
            </a:stretch>
          </p:blipFill>
          <p:spPr bwMode="auto">
            <a:xfrm>
              <a:off x="326" y="1052"/>
              <a:ext cx="816" cy="554"/>
            </a:xfrm>
            <a:prstGeom prst="rect">
              <a:avLst/>
            </a:prstGeom>
            <a:noFill/>
            <a:ln w="9525">
              <a:solidFill>
                <a:srgbClr val="17D018"/>
              </a:solidFill>
              <a:miter lim="800000"/>
              <a:headEnd/>
              <a:tailEnd/>
            </a:ln>
          </p:spPr>
        </p:pic>
        <p:sp>
          <p:nvSpPr>
            <p:cNvPr id="104483" name="Rectangle 131"/>
            <p:cNvSpPr>
              <a:spLocks noChangeArrowheads="1"/>
            </p:cNvSpPr>
            <p:nvPr/>
          </p:nvSpPr>
          <p:spPr bwMode="auto">
            <a:xfrm>
              <a:off x="336" y="1056"/>
              <a:ext cx="806" cy="549"/>
            </a:xfrm>
            <a:prstGeom prst="rect">
              <a:avLst/>
            </a:prstGeom>
            <a:noFill/>
            <a:ln w="38100">
              <a:solidFill>
                <a:srgbClr val="17D01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4459" name="Rectangle 192"/>
          <p:cNvSpPr>
            <a:spLocks noChangeArrowheads="1"/>
          </p:cNvSpPr>
          <p:nvPr/>
        </p:nvSpPr>
        <p:spPr bwMode="auto">
          <a:xfrm>
            <a:off x="404813" y="4697413"/>
            <a:ext cx="26495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17D018"/>
                </a:solidFill>
              </a:rPr>
              <a:t>female speaker</a:t>
            </a:r>
            <a:endParaRPr lang="en-US" sz="1600" b="1">
              <a:solidFill>
                <a:srgbClr val="FF2715"/>
              </a:solidFill>
            </a:endParaRPr>
          </a:p>
        </p:txBody>
      </p:sp>
      <p:sp>
        <p:nvSpPr>
          <p:cNvPr id="104460" name="Rectangle 16"/>
          <p:cNvSpPr>
            <a:spLocks noChangeArrowheads="1"/>
          </p:cNvSpPr>
          <p:nvPr/>
        </p:nvSpPr>
        <p:spPr bwMode="auto">
          <a:xfrm>
            <a:off x="990600" y="685800"/>
            <a:ext cx="1471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FF06FD"/>
                </a:solidFill>
              </a:rPr>
              <a:t>male speaker</a:t>
            </a:r>
          </a:p>
        </p:txBody>
      </p:sp>
      <p:sp>
        <p:nvSpPr>
          <p:cNvPr id="104461" name="Rectangle 17"/>
          <p:cNvSpPr>
            <a:spLocks noChangeArrowheads="1"/>
          </p:cNvSpPr>
          <p:nvPr/>
        </p:nvSpPr>
        <p:spPr bwMode="auto">
          <a:xfrm>
            <a:off x="4572000" y="152400"/>
            <a:ext cx="23760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/>
              <a:t>Speech Mixtures</a:t>
            </a:r>
            <a:endParaRPr lang="en-US" sz="2400" b="1" dirty="0"/>
          </a:p>
        </p:txBody>
      </p:sp>
      <p:pic>
        <p:nvPicPr>
          <p:cNvPr id="104462" name="Picture 18" descr="untitled.jpg                                                   000ACA66Macintosh HD                   7C262E13:"/>
          <p:cNvPicPr>
            <a:picLocks noChangeAspect="1" noChangeArrowheads="1"/>
          </p:cNvPicPr>
          <p:nvPr/>
        </p:nvPicPr>
        <p:blipFill>
          <a:blip r:embed="rId8"/>
          <a:srcRect l="9042" t="7396" r="16165" b="5368"/>
          <a:stretch>
            <a:fillRect/>
          </a:stretch>
        </p:blipFill>
        <p:spPr bwMode="auto">
          <a:xfrm>
            <a:off x="3170238" y="5029200"/>
            <a:ext cx="5029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63" name="Text Box 19"/>
          <p:cNvSpPr txBox="1">
            <a:spLocks noChangeArrowheads="1"/>
          </p:cNvSpPr>
          <p:nvPr/>
        </p:nvSpPr>
        <p:spPr bwMode="auto">
          <a:xfrm>
            <a:off x="2819400" y="5029200"/>
            <a:ext cx="4762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FF06FD"/>
                </a:solidFill>
              </a:rPr>
              <a:t> male</a:t>
            </a:r>
            <a:endParaRPr lang="en-US" sz="1000" b="1">
              <a:solidFill>
                <a:srgbClr val="17D018"/>
              </a:solidFill>
            </a:endParaRPr>
          </a:p>
        </p:txBody>
      </p:sp>
      <p:sp>
        <p:nvSpPr>
          <p:cNvPr id="104464" name="Text Box 20"/>
          <p:cNvSpPr txBox="1">
            <a:spLocks noChangeArrowheads="1"/>
          </p:cNvSpPr>
          <p:nvPr/>
        </p:nvSpPr>
        <p:spPr bwMode="auto">
          <a:xfrm>
            <a:off x="2819400" y="5257800"/>
            <a:ext cx="5445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17D018"/>
                </a:solidFill>
              </a:rPr>
              <a:t>female</a:t>
            </a:r>
          </a:p>
        </p:txBody>
      </p:sp>
      <p:sp>
        <p:nvSpPr>
          <p:cNvPr id="104465" name="Rectangle 21"/>
          <p:cNvSpPr>
            <a:spLocks noChangeArrowheads="1"/>
          </p:cNvSpPr>
          <p:nvPr/>
        </p:nvSpPr>
        <p:spPr bwMode="auto">
          <a:xfrm>
            <a:off x="3425825" y="5638800"/>
            <a:ext cx="47752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66" name="Line 22"/>
          <p:cNvSpPr>
            <a:spLocks noChangeShapeType="1"/>
          </p:cNvSpPr>
          <p:nvPr/>
        </p:nvSpPr>
        <p:spPr bwMode="auto">
          <a:xfrm flipV="1">
            <a:off x="3614738" y="5816600"/>
            <a:ext cx="584200" cy="26988"/>
          </a:xfrm>
          <a:prstGeom prst="line">
            <a:avLst/>
          </a:prstGeom>
          <a:noFill/>
          <a:ln w="38100">
            <a:solidFill>
              <a:srgbClr val="17D01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67" name="Line 23"/>
          <p:cNvSpPr>
            <a:spLocks noChangeShapeType="1"/>
          </p:cNvSpPr>
          <p:nvPr/>
        </p:nvSpPr>
        <p:spPr bwMode="auto">
          <a:xfrm flipV="1">
            <a:off x="4818063" y="5842000"/>
            <a:ext cx="1093787" cy="25400"/>
          </a:xfrm>
          <a:prstGeom prst="line">
            <a:avLst/>
          </a:prstGeom>
          <a:noFill/>
          <a:ln w="38100">
            <a:solidFill>
              <a:srgbClr val="17D01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68" name="Line 24"/>
          <p:cNvSpPr>
            <a:spLocks noChangeShapeType="1"/>
          </p:cNvSpPr>
          <p:nvPr/>
        </p:nvSpPr>
        <p:spPr bwMode="auto">
          <a:xfrm flipV="1">
            <a:off x="6600825" y="5842000"/>
            <a:ext cx="890588" cy="1588"/>
          </a:xfrm>
          <a:prstGeom prst="line">
            <a:avLst/>
          </a:prstGeom>
          <a:noFill/>
          <a:ln w="38100">
            <a:solidFill>
              <a:srgbClr val="17D01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69" name="Line 25"/>
          <p:cNvSpPr>
            <a:spLocks noChangeShapeType="1"/>
          </p:cNvSpPr>
          <p:nvPr/>
        </p:nvSpPr>
        <p:spPr bwMode="auto">
          <a:xfrm flipV="1">
            <a:off x="3675063" y="5715000"/>
            <a:ext cx="292100" cy="1588"/>
          </a:xfrm>
          <a:prstGeom prst="line">
            <a:avLst/>
          </a:prstGeom>
          <a:noFill/>
          <a:ln w="38100">
            <a:solidFill>
              <a:srgbClr val="FF06FD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70" name="Line 26"/>
          <p:cNvSpPr>
            <a:spLocks noChangeShapeType="1"/>
          </p:cNvSpPr>
          <p:nvPr/>
        </p:nvSpPr>
        <p:spPr bwMode="auto">
          <a:xfrm flipV="1">
            <a:off x="4589463" y="5715000"/>
            <a:ext cx="733425" cy="28575"/>
          </a:xfrm>
          <a:prstGeom prst="line">
            <a:avLst/>
          </a:prstGeom>
          <a:noFill/>
          <a:ln w="38100">
            <a:solidFill>
              <a:srgbClr val="FF06FD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71" name="Line 27"/>
          <p:cNvSpPr>
            <a:spLocks noChangeShapeType="1"/>
          </p:cNvSpPr>
          <p:nvPr/>
        </p:nvSpPr>
        <p:spPr bwMode="auto">
          <a:xfrm flipV="1">
            <a:off x="5915025" y="5715000"/>
            <a:ext cx="733425" cy="1588"/>
          </a:xfrm>
          <a:prstGeom prst="line">
            <a:avLst/>
          </a:prstGeom>
          <a:noFill/>
          <a:ln w="38100">
            <a:solidFill>
              <a:srgbClr val="FF06FD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72" name="Line 28"/>
          <p:cNvSpPr>
            <a:spLocks noChangeShapeType="1"/>
          </p:cNvSpPr>
          <p:nvPr/>
        </p:nvSpPr>
        <p:spPr bwMode="auto">
          <a:xfrm flipV="1">
            <a:off x="7256463" y="5715000"/>
            <a:ext cx="868362" cy="28575"/>
          </a:xfrm>
          <a:prstGeom prst="line">
            <a:avLst/>
          </a:prstGeom>
          <a:noFill/>
          <a:ln w="38100">
            <a:solidFill>
              <a:srgbClr val="FF06FD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73" name="Text Box 30"/>
          <p:cNvSpPr txBox="1">
            <a:spLocks noChangeArrowheads="1"/>
          </p:cNvSpPr>
          <p:nvPr/>
        </p:nvSpPr>
        <p:spPr bwMode="auto">
          <a:xfrm>
            <a:off x="2867025" y="5562600"/>
            <a:ext cx="360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FF06FD"/>
                </a:solidFill>
              </a:rPr>
              <a:t>left</a:t>
            </a:r>
            <a:endParaRPr lang="en-US" sz="1000" b="1">
              <a:solidFill>
                <a:srgbClr val="17D018"/>
              </a:solidFill>
            </a:endParaRPr>
          </a:p>
        </p:txBody>
      </p:sp>
      <p:sp>
        <p:nvSpPr>
          <p:cNvPr id="104474" name="Text Box 31"/>
          <p:cNvSpPr txBox="1">
            <a:spLocks noChangeArrowheads="1"/>
          </p:cNvSpPr>
          <p:nvPr/>
        </p:nvSpPr>
        <p:spPr bwMode="auto">
          <a:xfrm>
            <a:off x="2867025" y="5791200"/>
            <a:ext cx="4524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17D018"/>
                </a:solidFill>
              </a:rPr>
              <a:t>right</a:t>
            </a:r>
          </a:p>
        </p:txBody>
      </p:sp>
      <p:pic>
        <p:nvPicPr>
          <p:cNvPr id="360481" name="Picture 3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371600" y="53340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77" name="Text Box 35"/>
          <p:cNvSpPr txBox="1">
            <a:spLocks noChangeArrowheads="1"/>
          </p:cNvSpPr>
          <p:nvPr/>
        </p:nvSpPr>
        <p:spPr bwMode="auto">
          <a:xfrm rot="-5400000">
            <a:off x="7997032" y="4347368"/>
            <a:ext cx="679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pitch</a:t>
            </a:r>
            <a:endParaRPr lang="en-US"/>
          </a:p>
        </p:txBody>
      </p:sp>
      <p:sp>
        <p:nvSpPr>
          <p:cNvPr id="104478" name="Text Box 36"/>
          <p:cNvSpPr txBox="1">
            <a:spLocks noChangeArrowheads="1"/>
          </p:cNvSpPr>
          <p:nvPr/>
        </p:nvSpPr>
        <p:spPr bwMode="auto">
          <a:xfrm rot="-5400000">
            <a:off x="7857332" y="5401468"/>
            <a:ext cx="958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location</a:t>
            </a:r>
            <a:endParaRPr lang="en-US"/>
          </a:p>
        </p:txBody>
      </p:sp>
      <p:sp>
        <p:nvSpPr>
          <p:cNvPr id="104479" name="Rectangle 37"/>
          <p:cNvSpPr>
            <a:spLocks noChangeArrowheads="1"/>
          </p:cNvSpPr>
          <p:nvPr/>
        </p:nvSpPr>
        <p:spPr bwMode="auto">
          <a:xfrm>
            <a:off x="3665538" y="573088"/>
            <a:ext cx="547687" cy="5370512"/>
          </a:xfrm>
          <a:prstGeom prst="rect">
            <a:avLst/>
          </a:prstGeom>
          <a:solidFill>
            <a:srgbClr val="FFFF00">
              <a:alpha val="2117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80" name="Rectangle 38"/>
          <p:cNvSpPr>
            <a:spLocks noChangeArrowheads="1"/>
          </p:cNvSpPr>
          <p:nvPr/>
        </p:nvSpPr>
        <p:spPr bwMode="auto">
          <a:xfrm>
            <a:off x="5341938" y="609600"/>
            <a:ext cx="547687" cy="5334000"/>
          </a:xfrm>
          <a:prstGeom prst="rect">
            <a:avLst/>
          </a:prstGeom>
          <a:solidFill>
            <a:srgbClr val="FFFF00">
              <a:alpha val="2117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81" name="Rectangle 39"/>
          <p:cNvSpPr>
            <a:spLocks noChangeArrowheads="1"/>
          </p:cNvSpPr>
          <p:nvPr/>
        </p:nvSpPr>
        <p:spPr bwMode="auto">
          <a:xfrm>
            <a:off x="6705600" y="635000"/>
            <a:ext cx="609600" cy="5303838"/>
          </a:xfrm>
          <a:prstGeom prst="rect">
            <a:avLst/>
          </a:prstGeom>
          <a:solidFill>
            <a:srgbClr val="FFFF00">
              <a:alpha val="2117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34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04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" fill="hold"/>
                                        <p:tgtEl>
                                          <p:spTgt spid="3604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48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0481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5" name="Picture 7" descr="tmp"/>
          <p:cNvPicPr>
            <a:picLocks noChangeAspect="1" noChangeArrowheads="1"/>
          </p:cNvPicPr>
          <p:nvPr/>
        </p:nvPicPr>
        <p:blipFill>
          <a:blip r:embed="rId3"/>
          <a:srcRect l="9360" t="7954" b="7008"/>
          <a:stretch>
            <a:fillRect/>
          </a:stretch>
        </p:blipFill>
        <p:spPr bwMode="auto">
          <a:xfrm>
            <a:off x="1058335" y="1777995"/>
            <a:ext cx="2336800" cy="1425575"/>
          </a:xfrm>
          <a:prstGeom prst="rect">
            <a:avLst/>
          </a:prstGeom>
          <a:noFill/>
        </p:spPr>
      </p:pic>
      <p:sp>
        <p:nvSpPr>
          <p:cNvPr id="268296" name="Text Box 8"/>
          <p:cNvSpPr txBox="1">
            <a:spLocks noChangeArrowheads="1"/>
          </p:cNvSpPr>
          <p:nvPr/>
        </p:nvSpPr>
        <p:spPr bwMode="auto">
          <a:xfrm>
            <a:off x="1466889" y="1598608"/>
            <a:ext cx="10339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200" b="1" dirty="0" smtClean="0">
                <a:latin typeface="Arial" charset="0"/>
              </a:rPr>
              <a:t> Alternating</a:t>
            </a:r>
            <a:endParaRPr lang="en-US" sz="1200" b="1" dirty="0">
              <a:latin typeface="Arial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56711" y="1989658"/>
            <a:ext cx="501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A</a:t>
            </a:r>
            <a:endParaRPr lang="en-US" sz="1400" b="1" dirty="0"/>
          </a:p>
        </p:txBody>
      </p:sp>
      <p:sp>
        <p:nvSpPr>
          <p:cNvPr id="76" name="TextBox 75"/>
          <p:cNvSpPr txBox="1"/>
          <p:nvPr/>
        </p:nvSpPr>
        <p:spPr>
          <a:xfrm>
            <a:off x="756711" y="2452763"/>
            <a:ext cx="501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B</a:t>
            </a:r>
            <a:endParaRPr lang="en-US" sz="1400" b="1" dirty="0"/>
          </a:p>
        </p:txBody>
      </p:sp>
      <p:sp>
        <p:nvSpPr>
          <p:cNvPr id="104" name="TextBox 103"/>
          <p:cNvSpPr txBox="1"/>
          <p:nvPr/>
        </p:nvSpPr>
        <p:spPr>
          <a:xfrm>
            <a:off x="2817768" y="2860140"/>
            <a:ext cx="574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time</a:t>
            </a:r>
            <a:endParaRPr lang="en-US" sz="1600" b="1" dirty="0"/>
          </a:p>
        </p:txBody>
      </p:sp>
      <p:sp>
        <p:nvSpPr>
          <p:cNvPr id="105" name="Text Box 25"/>
          <p:cNvSpPr txBox="1">
            <a:spLocks noChangeArrowheads="1"/>
          </p:cNvSpPr>
          <p:nvPr/>
        </p:nvSpPr>
        <p:spPr bwMode="auto">
          <a:xfrm>
            <a:off x="1295400" y="533400"/>
            <a:ext cx="6096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Two-tone sequences</a:t>
            </a:r>
          </a:p>
          <a:p>
            <a:pPr algn="ctr"/>
            <a:endParaRPr lang="en-US" sz="2800" b="1" dirty="0" smtClean="0">
              <a:latin typeface="Times New Roman"/>
              <a:cs typeface="Times New Roman"/>
            </a:endParaRPr>
          </a:p>
        </p:txBody>
      </p:sp>
      <p:pic>
        <p:nvPicPr>
          <p:cNvPr id="268297" name="Picture 9" descr="tmp"/>
          <p:cNvPicPr>
            <a:picLocks noChangeAspect="1" noChangeArrowheads="1"/>
          </p:cNvPicPr>
          <p:nvPr/>
        </p:nvPicPr>
        <p:blipFill>
          <a:blip r:embed="rId4"/>
          <a:srcRect l="11473" t="6393" b="8445"/>
          <a:stretch>
            <a:fillRect/>
          </a:stretch>
        </p:blipFill>
        <p:spPr bwMode="auto">
          <a:xfrm>
            <a:off x="1073741" y="3844333"/>
            <a:ext cx="2327276" cy="1416844"/>
          </a:xfrm>
          <a:prstGeom prst="rect">
            <a:avLst/>
          </a:prstGeom>
          <a:noFill/>
        </p:spPr>
      </p:pic>
      <p:sp>
        <p:nvSpPr>
          <p:cNvPr id="268298" name="Text Box 10"/>
          <p:cNvSpPr txBox="1">
            <a:spLocks noChangeArrowheads="1"/>
          </p:cNvSpPr>
          <p:nvPr/>
        </p:nvSpPr>
        <p:spPr bwMode="auto">
          <a:xfrm>
            <a:off x="1493466" y="3672814"/>
            <a:ext cx="12178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400" b="1" dirty="0" smtClean="0">
                <a:latin typeface="Arial" charset="0"/>
              </a:rPr>
              <a:t> </a:t>
            </a:r>
            <a:r>
              <a:rPr lang="en-US" sz="1200" b="1" dirty="0" smtClean="0">
                <a:latin typeface="Arial" charset="0"/>
              </a:rPr>
              <a:t>Synchronous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63650" y="4108172"/>
            <a:ext cx="501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A</a:t>
            </a:r>
            <a:endParaRPr lang="en-US" sz="1400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763650" y="4635701"/>
            <a:ext cx="501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B</a:t>
            </a:r>
            <a:endParaRPr lang="en-US" sz="1400" b="1" dirty="0"/>
          </a:p>
        </p:txBody>
      </p:sp>
      <p:sp>
        <p:nvSpPr>
          <p:cNvPr id="103" name="TextBox 102"/>
          <p:cNvSpPr txBox="1"/>
          <p:nvPr/>
        </p:nvSpPr>
        <p:spPr>
          <a:xfrm>
            <a:off x="2800943" y="4965368"/>
            <a:ext cx="574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time</a:t>
            </a:r>
            <a:endParaRPr lang="en-US" sz="1600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4114800" y="1885890"/>
            <a:ext cx="3908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How are Correlations computed ? </a:t>
            </a:r>
            <a:endParaRPr lang="en-US" sz="2000" b="1" dirty="0"/>
          </a:p>
        </p:txBody>
      </p:sp>
      <p:sp>
        <p:nvSpPr>
          <p:cNvPr id="81" name="TextBox 80"/>
          <p:cNvSpPr txBox="1"/>
          <p:nvPr/>
        </p:nvSpPr>
        <p:spPr>
          <a:xfrm>
            <a:off x="4114800" y="3790890"/>
            <a:ext cx="34427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What is the role of attention ?</a:t>
            </a:r>
            <a:endParaRPr lang="en-US" sz="2000" b="1" dirty="0"/>
          </a:p>
        </p:txBody>
      </p:sp>
      <p:sp>
        <p:nvSpPr>
          <p:cNvPr id="87" name="TextBox 86"/>
          <p:cNvSpPr txBox="1"/>
          <p:nvPr/>
        </p:nvSpPr>
        <p:spPr>
          <a:xfrm>
            <a:off x="4114800" y="2800290"/>
            <a:ext cx="3223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How does binding happen ? </a:t>
            </a:r>
            <a:endParaRPr lang="en-US" sz="2000" b="1" dirty="0"/>
          </a:p>
        </p:txBody>
      </p:sp>
      <p:sp>
        <p:nvSpPr>
          <p:cNvPr id="88" name="TextBox 87"/>
          <p:cNvSpPr txBox="1"/>
          <p:nvPr/>
        </p:nvSpPr>
        <p:spPr>
          <a:xfrm>
            <a:off x="4114800" y="4705290"/>
            <a:ext cx="2736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How do streams arise ?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96357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5" name="Picture 7" descr="tmp"/>
          <p:cNvPicPr>
            <a:picLocks noChangeAspect="1" noChangeArrowheads="1"/>
          </p:cNvPicPr>
          <p:nvPr/>
        </p:nvPicPr>
        <p:blipFill>
          <a:blip r:embed="rId3"/>
          <a:srcRect l="9360" t="7954" b="7008"/>
          <a:stretch>
            <a:fillRect/>
          </a:stretch>
        </p:blipFill>
        <p:spPr bwMode="auto">
          <a:xfrm>
            <a:off x="1058335" y="1777995"/>
            <a:ext cx="2336800" cy="1425575"/>
          </a:xfrm>
          <a:prstGeom prst="rect">
            <a:avLst/>
          </a:prstGeom>
          <a:noFill/>
        </p:spPr>
      </p:pic>
      <p:sp>
        <p:nvSpPr>
          <p:cNvPr id="268296" name="Text Box 8"/>
          <p:cNvSpPr txBox="1">
            <a:spLocks noChangeArrowheads="1"/>
          </p:cNvSpPr>
          <p:nvPr/>
        </p:nvSpPr>
        <p:spPr bwMode="auto">
          <a:xfrm>
            <a:off x="1466889" y="1598608"/>
            <a:ext cx="10339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200" b="1" dirty="0" smtClean="0">
                <a:latin typeface="Arial" charset="0"/>
              </a:rPr>
              <a:t> Alternating</a:t>
            </a:r>
            <a:endParaRPr lang="en-US" sz="1200" b="1" dirty="0">
              <a:latin typeface="Arial" charset="0"/>
            </a:endParaRPr>
          </a:p>
        </p:txBody>
      </p:sp>
      <p:pic>
        <p:nvPicPr>
          <p:cNvPr id="268300" name="Picture 12" descr="t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8375" y="1663700"/>
            <a:ext cx="1536700" cy="1651000"/>
          </a:xfrm>
          <a:prstGeom prst="rect">
            <a:avLst/>
          </a:prstGeom>
          <a:noFill/>
        </p:spPr>
      </p:pic>
      <p:sp>
        <p:nvSpPr>
          <p:cNvPr id="268301" name="Oval 13"/>
          <p:cNvSpPr>
            <a:spLocks noChangeArrowheads="1"/>
          </p:cNvSpPr>
          <p:nvPr/>
        </p:nvSpPr>
        <p:spPr bwMode="auto">
          <a:xfrm>
            <a:off x="4511675" y="2133600"/>
            <a:ext cx="203200" cy="203200"/>
          </a:xfrm>
          <a:prstGeom prst="ellipse">
            <a:avLst/>
          </a:prstGeom>
          <a:solidFill>
            <a:srgbClr val="1A11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03" name="Text Box 15"/>
          <p:cNvSpPr txBox="1">
            <a:spLocks noChangeArrowheads="1"/>
          </p:cNvSpPr>
          <p:nvPr/>
        </p:nvSpPr>
        <p:spPr bwMode="auto">
          <a:xfrm>
            <a:off x="4648200" y="2209800"/>
            <a:ext cx="2524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>
                <a:solidFill>
                  <a:schemeClr val="bg1"/>
                </a:solidFill>
                <a:latin typeface="Palatino" charset="0"/>
              </a:rPr>
              <a:t>-</a:t>
            </a:r>
          </a:p>
        </p:txBody>
      </p:sp>
      <p:sp>
        <p:nvSpPr>
          <p:cNvPr id="268313" name="Text Box 25"/>
          <p:cNvSpPr txBox="1">
            <a:spLocks noChangeArrowheads="1"/>
          </p:cNvSpPr>
          <p:nvPr/>
        </p:nvSpPr>
        <p:spPr bwMode="auto">
          <a:xfrm>
            <a:off x="3496464" y="1140837"/>
            <a:ext cx="120658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latin typeface="Times New Roman"/>
                <a:cs typeface="Times New Roman"/>
              </a:rPr>
              <a:t>Correlation </a:t>
            </a:r>
          </a:p>
          <a:p>
            <a:pPr algn="ctr"/>
            <a:r>
              <a:rPr lang="en-US" sz="1600" b="1" dirty="0">
                <a:latin typeface="Times New Roman"/>
                <a:cs typeface="Times New Roman"/>
              </a:rPr>
              <a:t>m</a:t>
            </a:r>
            <a:r>
              <a:rPr lang="en-US" sz="1600" b="1" dirty="0" smtClean="0">
                <a:latin typeface="Times New Roman"/>
                <a:cs typeface="Times New Roman"/>
              </a:rPr>
              <a:t>atrix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sp>
        <p:nvSpPr>
          <p:cNvPr id="268335" name="Oval 47"/>
          <p:cNvSpPr>
            <a:spLocks noChangeArrowheads="1"/>
          </p:cNvSpPr>
          <p:nvPr/>
        </p:nvSpPr>
        <p:spPr bwMode="auto">
          <a:xfrm>
            <a:off x="3894138" y="2719388"/>
            <a:ext cx="203200" cy="203200"/>
          </a:xfrm>
          <a:prstGeom prst="ellipse">
            <a:avLst/>
          </a:prstGeom>
          <a:solidFill>
            <a:srgbClr val="1A11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36" name="Oval 48"/>
          <p:cNvSpPr>
            <a:spLocks noChangeArrowheads="1"/>
          </p:cNvSpPr>
          <p:nvPr/>
        </p:nvSpPr>
        <p:spPr bwMode="auto">
          <a:xfrm>
            <a:off x="3878263" y="2101850"/>
            <a:ext cx="203200" cy="203200"/>
          </a:xfrm>
          <a:prstGeom prst="ellipse">
            <a:avLst/>
          </a:prstGeom>
          <a:solidFill>
            <a:srgbClr val="FF152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37" name="Oval 49"/>
          <p:cNvSpPr>
            <a:spLocks noChangeArrowheads="1"/>
          </p:cNvSpPr>
          <p:nvPr/>
        </p:nvSpPr>
        <p:spPr bwMode="auto">
          <a:xfrm>
            <a:off x="4530725" y="2706688"/>
            <a:ext cx="203200" cy="203200"/>
          </a:xfrm>
          <a:prstGeom prst="ellipse">
            <a:avLst/>
          </a:prstGeom>
          <a:solidFill>
            <a:srgbClr val="FF152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4478589" y="1993384"/>
            <a:ext cx="263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-</a:t>
            </a:r>
            <a:endParaRPr lang="en-US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3862388" y="2582347"/>
            <a:ext cx="263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-</a:t>
            </a:r>
            <a:endParaRPr lang="en-US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756711" y="1989658"/>
            <a:ext cx="501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A</a:t>
            </a:r>
            <a:endParaRPr lang="en-US" sz="1400" b="1" dirty="0"/>
          </a:p>
        </p:txBody>
      </p:sp>
      <p:sp>
        <p:nvSpPr>
          <p:cNvPr id="76" name="TextBox 75"/>
          <p:cNvSpPr txBox="1"/>
          <p:nvPr/>
        </p:nvSpPr>
        <p:spPr>
          <a:xfrm>
            <a:off x="756711" y="2452763"/>
            <a:ext cx="501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B</a:t>
            </a:r>
            <a:endParaRPr lang="en-US" sz="1400" b="1" dirty="0"/>
          </a:p>
        </p:txBody>
      </p:sp>
      <p:sp>
        <p:nvSpPr>
          <p:cNvPr id="104" name="TextBox 103"/>
          <p:cNvSpPr txBox="1"/>
          <p:nvPr/>
        </p:nvSpPr>
        <p:spPr>
          <a:xfrm>
            <a:off x="2817768" y="2860140"/>
            <a:ext cx="574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time</a:t>
            </a:r>
            <a:endParaRPr lang="en-US" sz="1600" b="1" dirty="0"/>
          </a:p>
        </p:txBody>
      </p:sp>
      <p:sp>
        <p:nvSpPr>
          <p:cNvPr id="105" name="Text Box 25"/>
          <p:cNvSpPr txBox="1">
            <a:spLocks noChangeArrowheads="1"/>
          </p:cNvSpPr>
          <p:nvPr/>
        </p:nvSpPr>
        <p:spPr bwMode="auto">
          <a:xfrm>
            <a:off x="991429" y="1140837"/>
            <a:ext cx="19662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latin typeface="Times New Roman"/>
                <a:cs typeface="Times New Roman"/>
              </a:rPr>
              <a:t>Tone </a:t>
            </a:r>
            <a:r>
              <a:rPr lang="en-US" sz="1600" b="1" dirty="0">
                <a:latin typeface="Times New Roman"/>
                <a:cs typeface="Times New Roman"/>
              </a:rPr>
              <a:t>s</a:t>
            </a:r>
            <a:r>
              <a:rPr lang="en-US" sz="1600" b="1" dirty="0" smtClean="0">
                <a:latin typeface="Times New Roman"/>
                <a:cs typeface="Times New Roman"/>
              </a:rPr>
              <a:t>equences</a:t>
            </a:r>
          </a:p>
        </p:txBody>
      </p:sp>
      <p:pic>
        <p:nvPicPr>
          <p:cNvPr id="268297" name="Picture 9" descr="tmp"/>
          <p:cNvPicPr>
            <a:picLocks noChangeAspect="1" noChangeArrowheads="1"/>
          </p:cNvPicPr>
          <p:nvPr/>
        </p:nvPicPr>
        <p:blipFill>
          <a:blip r:embed="rId5"/>
          <a:srcRect l="11473" t="6393" b="8445"/>
          <a:stretch>
            <a:fillRect/>
          </a:stretch>
        </p:blipFill>
        <p:spPr bwMode="auto">
          <a:xfrm>
            <a:off x="1073741" y="3844333"/>
            <a:ext cx="2327276" cy="1416844"/>
          </a:xfrm>
          <a:prstGeom prst="rect">
            <a:avLst/>
          </a:prstGeom>
          <a:noFill/>
        </p:spPr>
      </p:pic>
      <p:sp>
        <p:nvSpPr>
          <p:cNvPr id="268298" name="Text Box 10"/>
          <p:cNvSpPr txBox="1">
            <a:spLocks noChangeArrowheads="1"/>
          </p:cNvSpPr>
          <p:nvPr/>
        </p:nvSpPr>
        <p:spPr bwMode="auto">
          <a:xfrm>
            <a:off x="1493466" y="3672814"/>
            <a:ext cx="12178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400" b="1" dirty="0" smtClean="0">
                <a:latin typeface="Arial" charset="0"/>
              </a:rPr>
              <a:t> </a:t>
            </a:r>
            <a:r>
              <a:rPr lang="en-US" sz="1200" b="1" dirty="0" smtClean="0">
                <a:latin typeface="Arial" charset="0"/>
              </a:rPr>
              <a:t>Synchronous</a:t>
            </a:r>
            <a:endParaRPr lang="en-US" sz="1400" b="1" dirty="0">
              <a:latin typeface="Arial" charset="0"/>
            </a:endParaRPr>
          </a:p>
        </p:txBody>
      </p: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3531715" y="3737182"/>
            <a:ext cx="1536700" cy="1651000"/>
            <a:chOff x="2279" y="2949"/>
            <a:chExt cx="968" cy="1040"/>
          </a:xfrm>
        </p:grpSpPr>
        <p:pic>
          <p:nvPicPr>
            <p:cNvPr id="268305" name="Picture 17" descr="tmp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279" y="2949"/>
              <a:ext cx="968" cy="1040"/>
            </a:xfrm>
            <a:prstGeom prst="rect">
              <a:avLst/>
            </a:prstGeom>
            <a:noFill/>
          </p:spPr>
        </p:pic>
        <p:sp>
          <p:nvSpPr>
            <p:cNvPr id="268306" name="Oval 18"/>
            <p:cNvSpPr>
              <a:spLocks noChangeArrowheads="1"/>
            </p:cNvSpPr>
            <p:nvPr/>
          </p:nvSpPr>
          <p:spPr bwMode="auto">
            <a:xfrm>
              <a:off x="2914" y="3240"/>
              <a:ext cx="128" cy="128"/>
            </a:xfrm>
            <a:prstGeom prst="ellipse">
              <a:avLst/>
            </a:prstGeom>
            <a:solidFill>
              <a:srgbClr val="42424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en-US" sz="1600">
                <a:latin typeface="Palatino" charset="0"/>
              </a:endParaRPr>
            </a:p>
          </p:txBody>
        </p:sp>
        <p:sp>
          <p:nvSpPr>
            <p:cNvPr id="268307" name="Text Box 19"/>
            <p:cNvSpPr txBox="1">
              <a:spLocks noChangeArrowheads="1"/>
            </p:cNvSpPr>
            <p:nvPr/>
          </p:nvSpPr>
          <p:spPr bwMode="auto">
            <a:xfrm>
              <a:off x="2874" y="3196"/>
              <a:ext cx="19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600">
                  <a:solidFill>
                    <a:schemeClr val="bg1"/>
                  </a:solidFill>
                  <a:latin typeface="Palatino" charset="0"/>
                </a:rPr>
                <a:t>+</a:t>
              </a:r>
            </a:p>
          </p:txBody>
        </p:sp>
      </p:grpSp>
      <p:sp>
        <p:nvSpPr>
          <p:cNvPr id="268338" name="Oval 50"/>
          <p:cNvSpPr>
            <a:spLocks noChangeArrowheads="1"/>
          </p:cNvSpPr>
          <p:nvPr/>
        </p:nvSpPr>
        <p:spPr bwMode="auto">
          <a:xfrm>
            <a:off x="3909540" y="4175332"/>
            <a:ext cx="203200" cy="203200"/>
          </a:xfrm>
          <a:prstGeom prst="ellipse">
            <a:avLst/>
          </a:prstGeom>
          <a:solidFill>
            <a:srgbClr val="FF152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39" name="Oval 51"/>
          <p:cNvSpPr>
            <a:spLocks noChangeArrowheads="1"/>
          </p:cNvSpPr>
          <p:nvPr/>
        </p:nvSpPr>
        <p:spPr bwMode="auto">
          <a:xfrm>
            <a:off x="4562002" y="4770644"/>
            <a:ext cx="203200" cy="203200"/>
          </a:xfrm>
          <a:prstGeom prst="ellipse">
            <a:avLst/>
          </a:prstGeom>
          <a:solidFill>
            <a:srgbClr val="FF152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40" name="Oval 52"/>
          <p:cNvSpPr>
            <a:spLocks noChangeArrowheads="1"/>
          </p:cNvSpPr>
          <p:nvPr/>
        </p:nvSpPr>
        <p:spPr bwMode="auto">
          <a:xfrm>
            <a:off x="4541365" y="4199144"/>
            <a:ext cx="203200" cy="203200"/>
          </a:xfrm>
          <a:prstGeom prst="ellipse">
            <a:avLst/>
          </a:prstGeom>
          <a:solidFill>
            <a:srgbClr val="FF152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41" name="Oval 53"/>
          <p:cNvSpPr>
            <a:spLocks noChangeArrowheads="1"/>
          </p:cNvSpPr>
          <p:nvPr/>
        </p:nvSpPr>
        <p:spPr bwMode="auto">
          <a:xfrm>
            <a:off x="3928590" y="4770644"/>
            <a:ext cx="203200" cy="203200"/>
          </a:xfrm>
          <a:prstGeom prst="ellipse">
            <a:avLst/>
          </a:prstGeom>
          <a:solidFill>
            <a:srgbClr val="FF152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4503221" y="410445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+</a:t>
            </a:r>
            <a:endParaRPr lang="en-US" sz="16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3887897" y="467756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+</a:t>
            </a:r>
            <a:endParaRPr lang="en-US" sz="1600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763650" y="4108172"/>
            <a:ext cx="501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A</a:t>
            </a:r>
            <a:endParaRPr lang="en-US" sz="1400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763650" y="4635701"/>
            <a:ext cx="501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B</a:t>
            </a:r>
            <a:endParaRPr lang="en-US" sz="1400" b="1" dirty="0"/>
          </a:p>
        </p:txBody>
      </p:sp>
      <p:sp>
        <p:nvSpPr>
          <p:cNvPr id="103" name="TextBox 102"/>
          <p:cNvSpPr txBox="1"/>
          <p:nvPr/>
        </p:nvSpPr>
        <p:spPr>
          <a:xfrm>
            <a:off x="2800943" y="4965368"/>
            <a:ext cx="574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time</a:t>
            </a:r>
            <a:endParaRPr lang="en-US" sz="1600" b="1" dirty="0"/>
          </a:p>
        </p:txBody>
      </p:sp>
      <p:sp>
        <p:nvSpPr>
          <p:cNvPr id="81" name="TextBox 80"/>
          <p:cNvSpPr txBox="1"/>
          <p:nvPr/>
        </p:nvSpPr>
        <p:spPr>
          <a:xfrm>
            <a:off x="2362200" y="457200"/>
            <a:ext cx="4506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How are </a:t>
            </a:r>
            <a:r>
              <a:rPr lang="en-US" sz="2400" b="1" i="1" dirty="0" smtClean="0"/>
              <a:t>correlations</a:t>
            </a:r>
            <a:r>
              <a:rPr lang="en-US" sz="2400" b="1" dirty="0" smtClean="0"/>
              <a:t> computed ?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02308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Line 26"/>
          <p:cNvSpPr>
            <a:spLocks noChangeShapeType="1"/>
          </p:cNvSpPr>
          <p:nvPr/>
        </p:nvSpPr>
        <p:spPr bwMode="auto">
          <a:xfrm>
            <a:off x="5505450" y="1751014"/>
            <a:ext cx="6350" cy="157956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8295" name="Picture 7" descr="tmp"/>
          <p:cNvPicPr>
            <a:picLocks noChangeAspect="1" noChangeArrowheads="1"/>
          </p:cNvPicPr>
          <p:nvPr/>
        </p:nvPicPr>
        <p:blipFill>
          <a:blip r:embed="rId3"/>
          <a:srcRect l="9360" t="7954" b="7008"/>
          <a:stretch>
            <a:fillRect/>
          </a:stretch>
        </p:blipFill>
        <p:spPr bwMode="auto">
          <a:xfrm>
            <a:off x="1058335" y="1777995"/>
            <a:ext cx="2336800" cy="1425575"/>
          </a:xfrm>
          <a:prstGeom prst="rect">
            <a:avLst/>
          </a:prstGeom>
          <a:noFill/>
        </p:spPr>
      </p:pic>
      <p:sp>
        <p:nvSpPr>
          <p:cNvPr id="268296" name="Text Box 8"/>
          <p:cNvSpPr txBox="1">
            <a:spLocks noChangeArrowheads="1"/>
          </p:cNvSpPr>
          <p:nvPr/>
        </p:nvSpPr>
        <p:spPr bwMode="auto">
          <a:xfrm>
            <a:off x="1466889" y="1598608"/>
            <a:ext cx="10339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200" b="1" dirty="0" smtClean="0">
                <a:latin typeface="Arial" charset="0"/>
              </a:rPr>
              <a:t> Alternating</a:t>
            </a:r>
            <a:endParaRPr lang="en-US" sz="1200" b="1" dirty="0">
              <a:latin typeface="Arial" charset="0"/>
            </a:endParaRPr>
          </a:p>
        </p:txBody>
      </p:sp>
      <p:pic>
        <p:nvPicPr>
          <p:cNvPr id="268300" name="Picture 12" descr="t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8375" y="1663700"/>
            <a:ext cx="1536700" cy="1651000"/>
          </a:xfrm>
          <a:prstGeom prst="rect">
            <a:avLst/>
          </a:prstGeom>
          <a:noFill/>
        </p:spPr>
      </p:pic>
      <p:sp>
        <p:nvSpPr>
          <p:cNvPr id="268301" name="Oval 13"/>
          <p:cNvSpPr>
            <a:spLocks noChangeArrowheads="1"/>
          </p:cNvSpPr>
          <p:nvPr/>
        </p:nvSpPr>
        <p:spPr bwMode="auto">
          <a:xfrm>
            <a:off x="4511675" y="2133600"/>
            <a:ext cx="203200" cy="203200"/>
          </a:xfrm>
          <a:prstGeom prst="ellipse">
            <a:avLst/>
          </a:prstGeom>
          <a:solidFill>
            <a:srgbClr val="1A11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03" name="Text Box 15"/>
          <p:cNvSpPr txBox="1">
            <a:spLocks noChangeArrowheads="1"/>
          </p:cNvSpPr>
          <p:nvPr/>
        </p:nvSpPr>
        <p:spPr bwMode="auto">
          <a:xfrm>
            <a:off x="4648200" y="2209800"/>
            <a:ext cx="2524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>
                <a:solidFill>
                  <a:schemeClr val="bg1"/>
                </a:solidFill>
                <a:latin typeface="Palatino" charset="0"/>
              </a:rPr>
              <a:t>-</a:t>
            </a:r>
          </a:p>
        </p:txBody>
      </p:sp>
      <p:sp>
        <p:nvSpPr>
          <p:cNvPr id="268313" name="Text Box 25"/>
          <p:cNvSpPr txBox="1">
            <a:spLocks noChangeArrowheads="1"/>
          </p:cNvSpPr>
          <p:nvPr/>
        </p:nvSpPr>
        <p:spPr bwMode="auto">
          <a:xfrm>
            <a:off x="3460196" y="1066800"/>
            <a:ext cx="127911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Correlation </a:t>
            </a:r>
          </a:p>
          <a:p>
            <a:pPr algn="ctr"/>
            <a:r>
              <a:rPr lang="en-US" sz="1600" b="1" dirty="0">
                <a:latin typeface="Arial"/>
                <a:cs typeface="Arial"/>
              </a:rPr>
              <a:t>m</a:t>
            </a:r>
            <a:r>
              <a:rPr lang="en-US" sz="1600" b="1" dirty="0" smtClean="0">
                <a:latin typeface="Arial"/>
                <a:cs typeface="Arial"/>
              </a:rPr>
              <a:t>atrix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68315" name="Oval 27"/>
          <p:cNvSpPr>
            <a:spLocks noChangeArrowheads="1"/>
          </p:cNvSpPr>
          <p:nvPr/>
        </p:nvSpPr>
        <p:spPr bwMode="auto">
          <a:xfrm>
            <a:off x="5410200" y="1782763"/>
            <a:ext cx="190500" cy="1905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17" name="Oval 29"/>
          <p:cNvSpPr>
            <a:spLocks noChangeArrowheads="1"/>
          </p:cNvSpPr>
          <p:nvPr/>
        </p:nvSpPr>
        <p:spPr bwMode="auto">
          <a:xfrm>
            <a:off x="5422900" y="2401888"/>
            <a:ext cx="190500" cy="1905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18" name="Oval 30"/>
          <p:cNvSpPr>
            <a:spLocks noChangeArrowheads="1"/>
          </p:cNvSpPr>
          <p:nvPr/>
        </p:nvSpPr>
        <p:spPr bwMode="auto">
          <a:xfrm>
            <a:off x="5422900" y="2711450"/>
            <a:ext cx="190500" cy="190500"/>
          </a:xfrm>
          <a:prstGeom prst="ellipse">
            <a:avLst/>
          </a:prstGeom>
          <a:solidFill>
            <a:srgbClr val="C3D8FF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19" name="Oval 31"/>
          <p:cNvSpPr>
            <a:spLocks noChangeArrowheads="1"/>
          </p:cNvSpPr>
          <p:nvPr/>
        </p:nvSpPr>
        <p:spPr bwMode="auto">
          <a:xfrm>
            <a:off x="5422900" y="3021013"/>
            <a:ext cx="190500" cy="1905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35" name="Oval 47"/>
          <p:cNvSpPr>
            <a:spLocks noChangeArrowheads="1"/>
          </p:cNvSpPr>
          <p:nvPr/>
        </p:nvSpPr>
        <p:spPr bwMode="auto">
          <a:xfrm>
            <a:off x="3894138" y="2719388"/>
            <a:ext cx="203200" cy="203200"/>
          </a:xfrm>
          <a:prstGeom prst="ellipse">
            <a:avLst/>
          </a:prstGeom>
          <a:solidFill>
            <a:srgbClr val="1A11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36" name="Oval 48"/>
          <p:cNvSpPr>
            <a:spLocks noChangeArrowheads="1"/>
          </p:cNvSpPr>
          <p:nvPr/>
        </p:nvSpPr>
        <p:spPr bwMode="auto">
          <a:xfrm>
            <a:off x="3878263" y="2101850"/>
            <a:ext cx="203200" cy="203200"/>
          </a:xfrm>
          <a:prstGeom prst="ellipse">
            <a:avLst/>
          </a:prstGeom>
          <a:solidFill>
            <a:srgbClr val="FF152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37" name="Oval 49"/>
          <p:cNvSpPr>
            <a:spLocks noChangeArrowheads="1"/>
          </p:cNvSpPr>
          <p:nvPr/>
        </p:nvSpPr>
        <p:spPr bwMode="auto">
          <a:xfrm>
            <a:off x="4530725" y="2706688"/>
            <a:ext cx="203200" cy="203200"/>
          </a:xfrm>
          <a:prstGeom prst="ellipse">
            <a:avLst/>
          </a:prstGeom>
          <a:solidFill>
            <a:srgbClr val="FF152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44" name="Text Box 56"/>
          <p:cNvSpPr txBox="1">
            <a:spLocks noChangeArrowheads="1"/>
          </p:cNvSpPr>
          <p:nvPr/>
        </p:nvSpPr>
        <p:spPr bwMode="auto">
          <a:xfrm>
            <a:off x="5600700" y="3185057"/>
            <a:ext cx="109517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/>
              <a:t>Rapidly</a:t>
            </a:r>
          </a:p>
          <a:p>
            <a:pPr algn="ctr"/>
            <a:r>
              <a:rPr lang="en-US" sz="1400" b="1" dirty="0"/>
              <a:t>a</a:t>
            </a:r>
            <a:r>
              <a:rPr lang="en-US" sz="1400" b="1" dirty="0" smtClean="0"/>
              <a:t>dapting </a:t>
            </a:r>
          </a:p>
          <a:p>
            <a:pPr algn="ctr"/>
            <a:r>
              <a:rPr lang="en-US" sz="1400" b="1" dirty="0" smtClean="0"/>
              <a:t>connectivity</a:t>
            </a:r>
            <a:endParaRPr lang="en-US" sz="1400" b="1" dirty="0"/>
          </a:p>
        </p:txBody>
      </p:sp>
      <p:sp>
        <p:nvSpPr>
          <p:cNvPr id="268345" name="Line 57"/>
          <p:cNvSpPr>
            <a:spLocks noChangeShapeType="1"/>
          </p:cNvSpPr>
          <p:nvPr/>
        </p:nvSpPr>
        <p:spPr bwMode="auto">
          <a:xfrm flipH="1" flipV="1">
            <a:off x="5626204" y="2978677"/>
            <a:ext cx="256704" cy="23283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Text Box 25"/>
          <p:cNvSpPr txBox="1">
            <a:spLocks noChangeArrowheads="1"/>
          </p:cNvSpPr>
          <p:nvPr/>
        </p:nvSpPr>
        <p:spPr bwMode="auto">
          <a:xfrm>
            <a:off x="4698691" y="1066800"/>
            <a:ext cx="170090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Neural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implementation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63" name="Oval 31"/>
          <p:cNvSpPr>
            <a:spLocks noChangeArrowheads="1"/>
          </p:cNvSpPr>
          <p:nvPr/>
        </p:nvSpPr>
        <p:spPr bwMode="auto">
          <a:xfrm>
            <a:off x="5410200" y="2101850"/>
            <a:ext cx="190500" cy="190500"/>
          </a:xfrm>
          <a:prstGeom prst="ellipse">
            <a:avLst/>
          </a:prstGeom>
          <a:solidFill>
            <a:srgbClr val="C3D8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99"/>
          <p:cNvGrpSpPr/>
          <p:nvPr/>
        </p:nvGrpSpPr>
        <p:grpSpPr>
          <a:xfrm>
            <a:off x="5154613" y="2171700"/>
            <a:ext cx="268288" cy="2759075"/>
            <a:chOff x="5029200" y="2171700"/>
            <a:chExt cx="393701" cy="2759075"/>
          </a:xfrm>
        </p:grpSpPr>
        <p:sp>
          <p:nvSpPr>
            <p:cNvPr id="268328" name="Freeform 40"/>
            <p:cNvSpPr>
              <a:spLocks/>
            </p:cNvSpPr>
            <p:nvPr/>
          </p:nvSpPr>
          <p:spPr bwMode="auto">
            <a:xfrm flipH="1" flipV="1">
              <a:off x="5154613" y="2241550"/>
              <a:ext cx="268288" cy="509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96"/>
                </a:cxn>
                <a:cxn ang="0">
                  <a:pos x="0" y="192"/>
                </a:cxn>
              </a:cxnLst>
              <a:rect l="0" t="0" r="r" b="b"/>
              <a:pathLst>
                <a:path w="96" h="192">
                  <a:moveTo>
                    <a:pt x="0" y="0"/>
                  </a:moveTo>
                  <a:cubicBezTo>
                    <a:pt x="48" y="32"/>
                    <a:pt x="96" y="64"/>
                    <a:pt x="96" y="96"/>
                  </a:cubicBezTo>
                  <a:cubicBezTo>
                    <a:pt x="96" y="128"/>
                    <a:pt x="16" y="176"/>
                    <a:pt x="0" y="192"/>
                  </a:cubicBezTo>
                </a:path>
              </a:pathLst>
            </a:custGeom>
            <a:noFill/>
            <a:ln w="28575" cmpd="sng">
              <a:solidFill>
                <a:srgbClr val="1A11FF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329" name="Freeform 41"/>
            <p:cNvSpPr>
              <a:spLocks/>
            </p:cNvSpPr>
            <p:nvPr/>
          </p:nvSpPr>
          <p:spPr bwMode="auto">
            <a:xfrm flipH="1">
              <a:off x="5029200" y="2171700"/>
              <a:ext cx="381000" cy="647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96"/>
                </a:cxn>
                <a:cxn ang="0">
                  <a:pos x="0" y="192"/>
                </a:cxn>
              </a:cxnLst>
              <a:rect l="0" t="0" r="r" b="b"/>
              <a:pathLst>
                <a:path w="96" h="192">
                  <a:moveTo>
                    <a:pt x="0" y="0"/>
                  </a:moveTo>
                  <a:cubicBezTo>
                    <a:pt x="48" y="32"/>
                    <a:pt x="96" y="64"/>
                    <a:pt x="96" y="96"/>
                  </a:cubicBezTo>
                  <a:cubicBezTo>
                    <a:pt x="96" y="128"/>
                    <a:pt x="16" y="176"/>
                    <a:pt x="0" y="192"/>
                  </a:cubicBezTo>
                </a:path>
              </a:pathLst>
            </a:custGeom>
            <a:noFill/>
            <a:ln w="28575" cmpd="sng">
              <a:solidFill>
                <a:srgbClr val="1A11FF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0"/>
            <p:cNvSpPr>
              <a:spLocks/>
            </p:cNvSpPr>
            <p:nvPr/>
          </p:nvSpPr>
          <p:spPr bwMode="auto">
            <a:xfrm flipH="1" flipV="1">
              <a:off x="5154613" y="4352925"/>
              <a:ext cx="268288" cy="509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96"/>
                </a:cxn>
                <a:cxn ang="0">
                  <a:pos x="0" y="192"/>
                </a:cxn>
              </a:cxnLst>
              <a:rect l="0" t="0" r="r" b="b"/>
              <a:pathLst>
                <a:path w="96" h="192">
                  <a:moveTo>
                    <a:pt x="0" y="0"/>
                  </a:moveTo>
                  <a:cubicBezTo>
                    <a:pt x="48" y="32"/>
                    <a:pt x="96" y="64"/>
                    <a:pt x="96" y="96"/>
                  </a:cubicBezTo>
                  <a:cubicBezTo>
                    <a:pt x="96" y="128"/>
                    <a:pt x="16" y="176"/>
                    <a:pt x="0" y="192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1"/>
            <p:cNvSpPr>
              <a:spLocks/>
            </p:cNvSpPr>
            <p:nvPr/>
          </p:nvSpPr>
          <p:spPr bwMode="auto">
            <a:xfrm flipH="1">
              <a:off x="5029200" y="4283075"/>
              <a:ext cx="381000" cy="647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96"/>
                </a:cxn>
                <a:cxn ang="0">
                  <a:pos x="0" y="192"/>
                </a:cxn>
              </a:cxnLst>
              <a:rect l="0" t="0" r="r" b="b"/>
              <a:pathLst>
                <a:path w="96" h="192">
                  <a:moveTo>
                    <a:pt x="0" y="0"/>
                  </a:moveTo>
                  <a:cubicBezTo>
                    <a:pt x="48" y="32"/>
                    <a:pt x="96" y="64"/>
                    <a:pt x="96" y="96"/>
                  </a:cubicBezTo>
                  <a:cubicBezTo>
                    <a:pt x="96" y="128"/>
                    <a:pt x="16" y="176"/>
                    <a:pt x="0" y="192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4478589" y="1993384"/>
            <a:ext cx="263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-</a:t>
            </a:r>
            <a:endParaRPr lang="en-US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3862388" y="2582347"/>
            <a:ext cx="263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-</a:t>
            </a:r>
            <a:endParaRPr lang="en-US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756711" y="1989658"/>
            <a:ext cx="501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A</a:t>
            </a:r>
            <a:endParaRPr lang="en-US" sz="1400" b="1" dirty="0"/>
          </a:p>
        </p:txBody>
      </p:sp>
      <p:sp>
        <p:nvSpPr>
          <p:cNvPr id="76" name="TextBox 75"/>
          <p:cNvSpPr txBox="1"/>
          <p:nvPr/>
        </p:nvSpPr>
        <p:spPr>
          <a:xfrm>
            <a:off x="756711" y="2452763"/>
            <a:ext cx="501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B</a:t>
            </a:r>
            <a:endParaRPr lang="en-US" sz="1400" b="1" dirty="0"/>
          </a:p>
        </p:txBody>
      </p:sp>
      <p:sp>
        <p:nvSpPr>
          <p:cNvPr id="104" name="TextBox 103"/>
          <p:cNvSpPr txBox="1"/>
          <p:nvPr/>
        </p:nvSpPr>
        <p:spPr>
          <a:xfrm>
            <a:off x="2817768" y="2860140"/>
            <a:ext cx="574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time</a:t>
            </a:r>
            <a:endParaRPr lang="en-US" sz="1600" b="1" dirty="0"/>
          </a:p>
        </p:txBody>
      </p:sp>
      <p:sp>
        <p:nvSpPr>
          <p:cNvPr id="105" name="Text Box 25"/>
          <p:cNvSpPr txBox="1">
            <a:spLocks noChangeArrowheads="1"/>
          </p:cNvSpPr>
          <p:nvPr/>
        </p:nvSpPr>
        <p:spPr bwMode="auto">
          <a:xfrm>
            <a:off x="991429" y="1066800"/>
            <a:ext cx="19662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Tone </a:t>
            </a:r>
            <a:r>
              <a:rPr lang="en-US" sz="1600" b="1" dirty="0">
                <a:latin typeface="Arial"/>
                <a:cs typeface="Arial"/>
              </a:rPr>
              <a:t>s</a:t>
            </a:r>
            <a:r>
              <a:rPr lang="en-US" sz="1600" b="1" dirty="0" smtClean="0">
                <a:latin typeface="Arial"/>
                <a:cs typeface="Arial"/>
              </a:rPr>
              <a:t>equences</a:t>
            </a:r>
          </a:p>
        </p:txBody>
      </p:sp>
      <p:cxnSp>
        <p:nvCxnSpPr>
          <p:cNvPr id="79" name="Straight Arrow Connector 78"/>
          <p:cNvCxnSpPr>
            <a:endCxn id="268329" idx="2"/>
          </p:cNvCxnSpPr>
          <p:nvPr/>
        </p:nvCxnSpPr>
        <p:spPr>
          <a:xfrm>
            <a:off x="5045075" y="2171892"/>
            <a:ext cx="369171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5041029" y="2838450"/>
            <a:ext cx="369171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8297" name="Picture 9" descr="tmp"/>
          <p:cNvPicPr>
            <a:picLocks noChangeAspect="1" noChangeArrowheads="1"/>
          </p:cNvPicPr>
          <p:nvPr/>
        </p:nvPicPr>
        <p:blipFill>
          <a:blip r:embed="rId5"/>
          <a:srcRect l="11473" t="6393" b="8445"/>
          <a:stretch>
            <a:fillRect/>
          </a:stretch>
        </p:blipFill>
        <p:spPr bwMode="auto">
          <a:xfrm>
            <a:off x="1073741" y="3844333"/>
            <a:ext cx="2327276" cy="1416844"/>
          </a:xfrm>
          <a:prstGeom prst="rect">
            <a:avLst/>
          </a:prstGeom>
          <a:noFill/>
        </p:spPr>
      </p:pic>
      <p:sp>
        <p:nvSpPr>
          <p:cNvPr id="268298" name="Text Box 10"/>
          <p:cNvSpPr txBox="1">
            <a:spLocks noChangeArrowheads="1"/>
          </p:cNvSpPr>
          <p:nvPr/>
        </p:nvSpPr>
        <p:spPr bwMode="auto">
          <a:xfrm>
            <a:off x="1493466" y="3672814"/>
            <a:ext cx="12178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400" b="1" dirty="0" smtClean="0">
                <a:latin typeface="Arial" charset="0"/>
              </a:rPr>
              <a:t> </a:t>
            </a:r>
            <a:r>
              <a:rPr lang="en-US" sz="1200" b="1" dirty="0" smtClean="0">
                <a:latin typeface="Arial" charset="0"/>
              </a:rPr>
              <a:t>Synchronous</a:t>
            </a:r>
            <a:endParaRPr lang="en-US" sz="1400" b="1" dirty="0">
              <a:latin typeface="Arial" charset="0"/>
            </a:endParaRPr>
          </a:p>
        </p:txBody>
      </p: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3531715" y="3737182"/>
            <a:ext cx="1536700" cy="1651000"/>
            <a:chOff x="2279" y="2949"/>
            <a:chExt cx="968" cy="1040"/>
          </a:xfrm>
        </p:grpSpPr>
        <p:pic>
          <p:nvPicPr>
            <p:cNvPr id="268305" name="Picture 17" descr="tmp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279" y="2949"/>
              <a:ext cx="968" cy="1040"/>
            </a:xfrm>
            <a:prstGeom prst="rect">
              <a:avLst/>
            </a:prstGeom>
            <a:noFill/>
          </p:spPr>
        </p:pic>
        <p:sp>
          <p:nvSpPr>
            <p:cNvPr id="268306" name="Oval 18"/>
            <p:cNvSpPr>
              <a:spLocks noChangeArrowheads="1"/>
            </p:cNvSpPr>
            <p:nvPr/>
          </p:nvSpPr>
          <p:spPr bwMode="auto">
            <a:xfrm>
              <a:off x="2914" y="3240"/>
              <a:ext cx="128" cy="128"/>
            </a:xfrm>
            <a:prstGeom prst="ellipse">
              <a:avLst/>
            </a:prstGeom>
            <a:solidFill>
              <a:srgbClr val="42424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en-US" sz="1600">
                <a:latin typeface="Palatino" charset="0"/>
              </a:endParaRPr>
            </a:p>
          </p:txBody>
        </p:sp>
        <p:sp>
          <p:nvSpPr>
            <p:cNvPr id="268307" name="Text Box 19"/>
            <p:cNvSpPr txBox="1">
              <a:spLocks noChangeArrowheads="1"/>
            </p:cNvSpPr>
            <p:nvPr/>
          </p:nvSpPr>
          <p:spPr bwMode="auto">
            <a:xfrm>
              <a:off x="2874" y="3196"/>
              <a:ext cx="19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600">
                  <a:solidFill>
                    <a:schemeClr val="bg1"/>
                  </a:solidFill>
                  <a:latin typeface="Palatino" charset="0"/>
                </a:rPr>
                <a:t>+</a:t>
              </a:r>
            </a:p>
          </p:txBody>
        </p:sp>
      </p:grpSp>
      <p:sp>
        <p:nvSpPr>
          <p:cNvPr id="268314" name="Line 26"/>
          <p:cNvSpPr>
            <a:spLocks noChangeShapeType="1"/>
          </p:cNvSpPr>
          <p:nvPr/>
        </p:nvSpPr>
        <p:spPr bwMode="auto">
          <a:xfrm>
            <a:off x="5520856" y="3673682"/>
            <a:ext cx="6350" cy="1714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23" name="Oval 35"/>
          <p:cNvSpPr>
            <a:spLocks noChangeArrowheads="1"/>
          </p:cNvSpPr>
          <p:nvPr/>
        </p:nvSpPr>
        <p:spPr bwMode="auto">
          <a:xfrm>
            <a:off x="5438306" y="3848307"/>
            <a:ext cx="190500" cy="1905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25" name="Oval 37"/>
          <p:cNvSpPr>
            <a:spLocks noChangeArrowheads="1"/>
          </p:cNvSpPr>
          <p:nvPr/>
        </p:nvSpPr>
        <p:spPr bwMode="auto">
          <a:xfrm>
            <a:off x="5438306" y="4467432"/>
            <a:ext cx="190500" cy="1905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27" name="Oval 39"/>
          <p:cNvSpPr>
            <a:spLocks noChangeArrowheads="1"/>
          </p:cNvSpPr>
          <p:nvPr/>
        </p:nvSpPr>
        <p:spPr bwMode="auto">
          <a:xfrm>
            <a:off x="5438306" y="5092907"/>
            <a:ext cx="190500" cy="1905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38" name="Oval 50"/>
          <p:cNvSpPr>
            <a:spLocks noChangeArrowheads="1"/>
          </p:cNvSpPr>
          <p:nvPr/>
        </p:nvSpPr>
        <p:spPr bwMode="auto">
          <a:xfrm>
            <a:off x="3909540" y="4175332"/>
            <a:ext cx="203200" cy="203200"/>
          </a:xfrm>
          <a:prstGeom prst="ellipse">
            <a:avLst/>
          </a:prstGeom>
          <a:solidFill>
            <a:srgbClr val="FF152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39" name="Oval 51"/>
          <p:cNvSpPr>
            <a:spLocks noChangeArrowheads="1"/>
          </p:cNvSpPr>
          <p:nvPr/>
        </p:nvSpPr>
        <p:spPr bwMode="auto">
          <a:xfrm>
            <a:off x="4562002" y="4770644"/>
            <a:ext cx="203200" cy="203200"/>
          </a:xfrm>
          <a:prstGeom prst="ellipse">
            <a:avLst/>
          </a:prstGeom>
          <a:solidFill>
            <a:srgbClr val="FF152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40" name="Oval 52"/>
          <p:cNvSpPr>
            <a:spLocks noChangeArrowheads="1"/>
          </p:cNvSpPr>
          <p:nvPr/>
        </p:nvSpPr>
        <p:spPr bwMode="auto">
          <a:xfrm>
            <a:off x="4541365" y="4199144"/>
            <a:ext cx="203200" cy="203200"/>
          </a:xfrm>
          <a:prstGeom prst="ellipse">
            <a:avLst/>
          </a:prstGeom>
          <a:solidFill>
            <a:srgbClr val="FF152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41" name="Oval 53"/>
          <p:cNvSpPr>
            <a:spLocks noChangeArrowheads="1"/>
          </p:cNvSpPr>
          <p:nvPr/>
        </p:nvSpPr>
        <p:spPr bwMode="auto">
          <a:xfrm>
            <a:off x="3928590" y="4770644"/>
            <a:ext cx="203200" cy="203200"/>
          </a:xfrm>
          <a:prstGeom prst="ellipse">
            <a:avLst/>
          </a:prstGeom>
          <a:solidFill>
            <a:srgbClr val="FF152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46" name="Line 58"/>
          <p:cNvSpPr>
            <a:spLocks noChangeShapeType="1"/>
          </p:cNvSpPr>
          <p:nvPr/>
        </p:nvSpPr>
        <p:spPr bwMode="auto">
          <a:xfrm flipH="1">
            <a:off x="5646464" y="3946474"/>
            <a:ext cx="144735" cy="16112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Oval 30"/>
          <p:cNvSpPr>
            <a:spLocks noChangeArrowheads="1"/>
          </p:cNvSpPr>
          <p:nvPr/>
        </p:nvSpPr>
        <p:spPr bwMode="auto">
          <a:xfrm>
            <a:off x="5425606" y="4783344"/>
            <a:ext cx="190500" cy="190500"/>
          </a:xfrm>
          <a:prstGeom prst="ellipse">
            <a:avLst/>
          </a:prstGeom>
          <a:solidFill>
            <a:srgbClr val="FFB7BD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Oval 35"/>
          <p:cNvSpPr>
            <a:spLocks noChangeArrowheads="1"/>
          </p:cNvSpPr>
          <p:nvPr/>
        </p:nvSpPr>
        <p:spPr bwMode="auto">
          <a:xfrm>
            <a:off x="5431956" y="4148344"/>
            <a:ext cx="190500" cy="190500"/>
          </a:xfrm>
          <a:prstGeom prst="ellipse">
            <a:avLst/>
          </a:prstGeom>
          <a:solidFill>
            <a:srgbClr val="FFB7BD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4503221" y="410445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+</a:t>
            </a:r>
            <a:endParaRPr lang="en-US" sz="16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3887897" y="467756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+</a:t>
            </a:r>
            <a:endParaRPr lang="en-US" sz="1600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763650" y="4108172"/>
            <a:ext cx="501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A</a:t>
            </a:r>
            <a:endParaRPr lang="en-US" sz="1400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763650" y="4635701"/>
            <a:ext cx="501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B</a:t>
            </a:r>
            <a:endParaRPr lang="en-US" sz="1400" b="1" dirty="0"/>
          </a:p>
        </p:txBody>
      </p:sp>
      <p:sp>
        <p:nvSpPr>
          <p:cNvPr id="103" name="TextBox 102"/>
          <p:cNvSpPr txBox="1"/>
          <p:nvPr/>
        </p:nvSpPr>
        <p:spPr>
          <a:xfrm>
            <a:off x="2800943" y="4965368"/>
            <a:ext cx="574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time</a:t>
            </a:r>
            <a:endParaRPr lang="en-US" sz="1600" b="1" dirty="0"/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5070896" y="4270581"/>
            <a:ext cx="369171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5081311" y="4900287"/>
            <a:ext cx="369171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2438400" y="457200"/>
            <a:ext cx="382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How does </a:t>
            </a:r>
            <a:r>
              <a:rPr lang="en-US" sz="2400" b="1" i="1" dirty="0" smtClean="0"/>
              <a:t>binding</a:t>
            </a:r>
            <a:r>
              <a:rPr lang="en-US" sz="2400" b="1" dirty="0" smtClean="0"/>
              <a:t> happen ?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82948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Line 26"/>
          <p:cNvSpPr>
            <a:spLocks noChangeShapeType="1"/>
          </p:cNvSpPr>
          <p:nvPr/>
        </p:nvSpPr>
        <p:spPr bwMode="auto">
          <a:xfrm>
            <a:off x="5505450" y="1751014"/>
            <a:ext cx="6350" cy="157956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292" name="Text Box 4"/>
          <p:cNvSpPr txBox="1">
            <a:spLocks noChangeArrowheads="1"/>
          </p:cNvSpPr>
          <p:nvPr/>
        </p:nvSpPr>
        <p:spPr bwMode="auto">
          <a:xfrm>
            <a:off x="6654934" y="1140837"/>
            <a:ext cx="8193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600" b="1" dirty="0">
                <a:latin typeface="Times New Roman"/>
                <a:cs typeface="Times New Roman"/>
              </a:rPr>
              <a:t>‘</a:t>
            </a:r>
            <a:r>
              <a:rPr lang="en-US" sz="1600" b="1" dirty="0">
                <a:latin typeface="Arial"/>
                <a:cs typeface="Arial"/>
              </a:rPr>
              <a:t>Mask</a:t>
            </a:r>
            <a:r>
              <a:rPr lang="en-US" sz="1600" b="1" dirty="0">
                <a:latin typeface="Times New Roman"/>
                <a:cs typeface="Times New Roman"/>
              </a:rPr>
              <a:t>’</a:t>
            </a:r>
          </a:p>
        </p:txBody>
      </p:sp>
      <p:pic>
        <p:nvPicPr>
          <p:cNvPr id="268295" name="Picture 7" descr="tmp"/>
          <p:cNvPicPr>
            <a:picLocks noChangeAspect="1" noChangeArrowheads="1"/>
          </p:cNvPicPr>
          <p:nvPr/>
        </p:nvPicPr>
        <p:blipFill>
          <a:blip r:embed="rId3"/>
          <a:srcRect l="9360" t="7954" b="7008"/>
          <a:stretch>
            <a:fillRect/>
          </a:stretch>
        </p:blipFill>
        <p:spPr bwMode="auto">
          <a:xfrm>
            <a:off x="1058335" y="1777995"/>
            <a:ext cx="2336800" cy="1425575"/>
          </a:xfrm>
          <a:prstGeom prst="rect">
            <a:avLst/>
          </a:prstGeom>
          <a:noFill/>
        </p:spPr>
      </p:pic>
      <p:sp>
        <p:nvSpPr>
          <p:cNvPr id="268296" name="Text Box 8"/>
          <p:cNvSpPr txBox="1">
            <a:spLocks noChangeArrowheads="1"/>
          </p:cNvSpPr>
          <p:nvPr/>
        </p:nvSpPr>
        <p:spPr bwMode="auto">
          <a:xfrm>
            <a:off x="1466889" y="1598608"/>
            <a:ext cx="10339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200" b="1" dirty="0" smtClean="0">
                <a:latin typeface="Arial" charset="0"/>
              </a:rPr>
              <a:t> Alternating</a:t>
            </a:r>
            <a:endParaRPr lang="en-US" sz="1200" b="1" dirty="0">
              <a:latin typeface="Arial" charset="0"/>
            </a:endParaRPr>
          </a:p>
        </p:txBody>
      </p:sp>
      <p:pic>
        <p:nvPicPr>
          <p:cNvPr id="268300" name="Picture 12" descr="t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8375" y="1663700"/>
            <a:ext cx="1536700" cy="1651000"/>
          </a:xfrm>
          <a:prstGeom prst="rect">
            <a:avLst/>
          </a:prstGeom>
          <a:noFill/>
        </p:spPr>
      </p:pic>
      <p:sp>
        <p:nvSpPr>
          <p:cNvPr id="268301" name="Oval 13"/>
          <p:cNvSpPr>
            <a:spLocks noChangeArrowheads="1"/>
          </p:cNvSpPr>
          <p:nvPr/>
        </p:nvSpPr>
        <p:spPr bwMode="auto">
          <a:xfrm>
            <a:off x="4511675" y="2133600"/>
            <a:ext cx="203200" cy="203200"/>
          </a:xfrm>
          <a:prstGeom prst="ellipse">
            <a:avLst/>
          </a:prstGeom>
          <a:solidFill>
            <a:srgbClr val="1A11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03" name="Text Box 15"/>
          <p:cNvSpPr txBox="1">
            <a:spLocks noChangeArrowheads="1"/>
          </p:cNvSpPr>
          <p:nvPr/>
        </p:nvSpPr>
        <p:spPr bwMode="auto">
          <a:xfrm>
            <a:off x="4648200" y="2209800"/>
            <a:ext cx="2524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>
                <a:solidFill>
                  <a:schemeClr val="bg1"/>
                </a:solidFill>
                <a:latin typeface="Palatino" charset="0"/>
              </a:rPr>
              <a:t>-</a:t>
            </a:r>
          </a:p>
        </p:txBody>
      </p:sp>
      <p:sp>
        <p:nvSpPr>
          <p:cNvPr id="268308" name="AutoShape 20"/>
          <p:cNvSpPr>
            <a:spLocks noChangeArrowheads="1"/>
          </p:cNvSpPr>
          <p:nvPr/>
        </p:nvSpPr>
        <p:spPr bwMode="auto">
          <a:xfrm>
            <a:off x="5791199" y="2754844"/>
            <a:ext cx="942181" cy="123825"/>
          </a:xfrm>
          <a:prstGeom prst="leftArrow">
            <a:avLst>
              <a:gd name="adj1" fmla="val 64815"/>
              <a:gd name="adj2" fmla="val 125000"/>
            </a:avLst>
          </a:prstGeom>
          <a:solidFill>
            <a:srgbClr val="F7FF0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10" name="Text Box 22"/>
          <p:cNvSpPr txBox="1">
            <a:spLocks noChangeArrowheads="1"/>
          </p:cNvSpPr>
          <p:nvPr/>
        </p:nvSpPr>
        <p:spPr bwMode="auto">
          <a:xfrm>
            <a:off x="5882908" y="2533691"/>
            <a:ext cx="9669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400" b="1" dirty="0" smtClean="0">
                <a:latin typeface="Arial" charset="0"/>
              </a:rPr>
              <a:t>Selective</a:t>
            </a:r>
          </a:p>
          <a:p>
            <a:pPr algn="ctr" eaLnBrk="1" hangingPunct="1"/>
            <a:r>
              <a:rPr lang="en-US" sz="1400" b="1" dirty="0" smtClean="0">
                <a:latin typeface="Arial" charset="0"/>
              </a:rPr>
              <a:t>attention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268311" name="Line 23"/>
          <p:cNvSpPr>
            <a:spLocks noChangeShapeType="1"/>
          </p:cNvSpPr>
          <p:nvPr/>
        </p:nvSpPr>
        <p:spPr bwMode="auto">
          <a:xfrm>
            <a:off x="3810000" y="2819400"/>
            <a:ext cx="2362200" cy="0"/>
          </a:xfrm>
          <a:prstGeom prst="line">
            <a:avLst/>
          </a:prstGeom>
          <a:noFill/>
          <a:ln w="28575">
            <a:solidFill>
              <a:srgbClr val="F7FF05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13" name="Text Box 25"/>
          <p:cNvSpPr txBox="1">
            <a:spLocks noChangeArrowheads="1"/>
          </p:cNvSpPr>
          <p:nvPr/>
        </p:nvSpPr>
        <p:spPr bwMode="auto">
          <a:xfrm>
            <a:off x="3460196" y="1066800"/>
            <a:ext cx="127911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Correlation </a:t>
            </a:r>
          </a:p>
          <a:p>
            <a:pPr algn="ctr"/>
            <a:r>
              <a:rPr lang="en-US" sz="1600" b="1" dirty="0">
                <a:latin typeface="Arial"/>
                <a:cs typeface="Arial"/>
              </a:rPr>
              <a:t>m</a:t>
            </a:r>
            <a:r>
              <a:rPr lang="en-US" sz="1600" b="1" dirty="0" smtClean="0">
                <a:latin typeface="Arial"/>
                <a:cs typeface="Arial"/>
              </a:rPr>
              <a:t>atrix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68315" name="Oval 27"/>
          <p:cNvSpPr>
            <a:spLocks noChangeArrowheads="1"/>
          </p:cNvSpPr>
          <p:nvPr/>
        </p:nvSpPr>
        <p:spPr bwMode="auto">
          <a:xfrm>
            <a:off x="5410200" y="1782763"/>
            <a:ext cx="190500" cy="1905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17" name="Oval 29"/>
          <p:cNvSpPr>
            <a:spLocks noChangeArrowheads="1"/>
          </p:cNvSpPr>
          <p:nvPr/>
        </p:nvSpPr>
        <p:spPr bwMode="auto">
          <a:xfrm>
            <a:off x="5422900" y="2401888"/>
            <a:ext cx="190500" cy="1905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18" name="Oval 30"/>
          <p:cNvSpPr>
            <a:spLocks noChangeArrowheads="1"/>
          </p:cNvSpPr>
          <p:nvPr/>
        </p:nvSpPr>
        <p:spPr bwMode="auto">
          <a:xfrm>
            <a:off x="5422900" y="2711450"/>
            <a:ext cx="190500" cy="190500"/>
          </a:xfrm>
          <a:prstGeom prst="ellipse">
            <a:avLst/>
          </a:prstGeom>
          <a:solidFill>
            <a:srgbClr val="C3D8FF"/>
          </a:solidFill>
          <a:ln w="28575">
            <a:solidFill>
              <a:srgbClr val="FFF61B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19" name="Oval 31"/>
          <p:cNvSpPr>
            <a:spLocks noChangeArrowheads="1"/>
          </p:cNvSpPr>
          <p:nvPr/>
        </p:nvSpPr>
        <p:spPr bwMode="auto">
          <a:xfrm>
            <a:off x="5422900" y="3021013"/>
            <a:ext cx="190500" cy="1905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35" name="Oval 47"/>
          <p:cNvSpPr>
            <a:spLocks noChangeArrowheads="1"/>
          </p:cNvSpPr>
          <p:nvPr/>
        </p:nvSpPr>
        <p:spPr bwMode="auto">
          <a:xfrm>
            <a:off x="3894138" y="2719388"/>
            <a:ext cx="203200" cy="203200"/>
          </a:xfrm>
          <a:prstGeom prst="ellipse">
            <a:avLst/>
          </a:prstGeom>
          <a:solidFill>
            <a:srgbClr val="1A11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36" name="Oval 48"/>
          <p:cNvSpPr>
            <a:spLocks noChangeArrowheads="1"/>
          </p:cNvSpPr>
          <p:nvPr/>
        </p:nvSpPr>
        <p:spPr bwMode="auto">
          <a:xfrm>
            <a:off x="3878263" y="2101850"/>
            <a:ext cx="203200" cy="203200"/>
          </a:xfrm>
          <a:prstGeom prst="ellipse">
            <a:avLst/>
          </a:prstGeom>
          <a:solidFill>
            <a:srgbClr val="FF152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37" name="Oval 49"/>
          <p:cNvSpPr>
            <a:spLocks noChangeArrowheads="1"/>
          </p:cNvSpPr>
          <p:nvPr/>
        </p:nvSpPr>
        <p:spPr bwMode="auto">
          <a:xfrm>
            <a:off x="4530725" y="2706688"/>
            <a:ext cx="203200" cy="203200"/>
          </a:xfrm>
          <a:prstGeom prst="ellipse">
            <a:avLst/>
          </a:prstGeom>
          <a:solidFill>
            <a:srgbClr val="FF152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44" name="Text Box 56"/>
          <p:cNvSpPr txBox="1">
            <a:spLocks noChangeArrowheads="1"/>
          </p:cNvSpPr>
          <p:nvPr/>
        </p:nvSpPr>
        <p:spPr bwMode="auto">
          <a:xfrm>
            <a:off x="5600700" y="3185057"/>
            <a:ext cx="109517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/>
              <a:t>Rapidly</a:t>
            </a:r>
          </a:p>
          <a:p>
            <a:pPr algn="ctr"/>
            <a:r>
              <a:rPr lang="en-US" sz="1400" b="1" dirty="0"/>
              <a:t>a</a:t>
            </a:r>
            <a:r>
              <a:rPr lang="en-US" sz="1400" b="1" dirty="0" smtClean="0"/>
              <a:t>dapting </a:t>
            </a:r>
          </a:p>
          <a:p>
            <a:pPr algn="ctr"/>
            <a:r>
              <a:rPr lang="en-US" sz="1400" b="1" dirty="0" smtClean="0"/>
              <a:t>connectivity</a:t>
            </a:r>
            <a:endParaRPr lang="en-US" sz="1400" b="1" dirty="0"/>
          </a:p>
        </p:txBody>
      </p:sp>
      <p:sp>
        <p:nvSpPr>
          <p:cNvPr id="268345" name="Line 57"/>
          <p:cNvSpPr>
            <a:spLocks noChangeShapeType="1"/>
          </p:cNvSpPr>
          <p:nvPr/>
        </p:nvSpPr>
        <p:spPr bwMode="auto">
          <a:xfrm flipH="1" flipV="1">
            <a:off x="5626204" y="2978677"/>
            <a:ext cx="256704" cy="23283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8293" name="Picture 5" descr="tmp"/>
          <p:cNvPicPr>
            <a:picLocks noChangeAspect="1" noChangeArrowheads="1"/>
          </p:cNvPicPr>
          <p:nvPr/>
        </p:nvPicPr>
        <p:blipFill>
          <a:blip r:embed="rId5"/>
          <a:srcRect t="17295" b="-189"/>
          <a:stretch>
            <a:fillRect/>
          </a:stretch>
        </p:blipFill>
        <p:spPr bwMode="auto">
          <a:xfrm flipV="1">
            <a:off x="6736758" y="1725613"/>
            <a:ext cx="736600" cy="1400175"/>
          </a:xfrm>
          <a:prstGeom prst="rect">
            <a:avLst/>
          </a:prstGeom>
          <a:noFill/>
        </p:spPr>
      </p:pic>
      <p:grpSp>
        <p:nvGrpSpPr>
          <p:cNvPr id="2" name="Group 81"/>
          <p:cNvGrpSpPr/>
          <p:nvPr/>
        </p:nvGrpSpPr>
        <p:grpSpPr>
          <a:xfrm>
            <a:off x="6790733" y="2003424"/>
            <a:ext cx="659634" cy="985810"/>
            <a:chOff x="7750175" y="1801811"/>
            <a:chExt cx="659634" cy="985810"/>
          </a:xfrm>
        </p:grpSpPr>
        <p:sp>
          <p:nvSpPr>
            <p:cNvPr id="268348" name="Rectangle 60"/>
            <p:cNvSpPr>
              <a:spLocks noChangeArrowheads="1"/>
            </p:cNvSpPr>
            <p:nvPr/>
          </p:nvSpPr>
          <p:spPr bwMode="auto">
            <a:xfrm>
              <a:off x="8084079" y="1801811"/>
              <a:ext cx="325730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/>
                <a:t>A</a:t>
              </a:r>
              <a:endParaRPr lang="en-US" sz="2800" dirty="0"/>
            </a:p>
          </p:txBody>
        </p:sp>
        <p:sp>
          <p:nvSpPr>
            <p:cNvPr id="268349" name="Rectangle 61"/>
            <p:cNvSpPr>
              <a:spLocks noChangeArrowheads="1"/>
            </p:cNvSpPr>
            <p:nvPr/>
          </p:nvSpPr>
          <p:spPr bwMode="auto">
            <a:xfrm>
              <a:off x="7750175" y="2418289"/>
              <a:ext cx="314058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/>
                <a:t>B</a:t>
              </a:r>
              <a:endParaRPr lang="en-US" sz="2400" b="1" dirty="0"/>
            </a:p>
          </p:txBody>
        </p:sp>
      </p:grpSp>
      <p:sp>
        <p:nvSpPr>
          <p:cNvPr id="62" name="Text Box 25"/>
          <p:cNvSpPr txBox="1">
            <a:spLocks noChangeArrowheads="1"/>
          </p:cNvSpPr>
          <p:nvPr/>
        </p:nvSpPr>
        <p:spPr bwMode="auto">
          <a:xfrm>
            <a:off x="4698691" y="1066800"/>
            <a:ext cx="170090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Neural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implementation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63" name="Oval 31"/>
          <p:cNvSpPr>
            <a:spLocks noChangeArrowheads="1"/>
          </p:cNvSpPr>
          <p:nvPr/>
        </p:nvSpPr>
        <p:spPr bwMode="auto">
          <a:xfrm>
            <a:off x="5410200" y="2101850"/>
            <a:ext cx="190500" cy="190500"/>
          </a:xfrm>
          <a:prstGeom prst="ellipse">
            <a:avLst/>
          </a:prstGeom>
          <a:solidFill>
            <a:srgbClr val="C3D8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99"/>
          <p:cNvGrpSpPr/>
          <p:nvPr/>
        </p:nvGrpSpPr>
        <p:grpSpPr>
          <a:xfrm>
            <a:off x="5154613" y="2171700"/>
            <a:ext cx="268288" cy="2759075"/>
            <a:chOff x="5029200" y="2171700"/>
            <a:chExt cx="393701" cy="2759075"/>
          </a:xfrm>
        </p:grpSpPr>
        <p:sp>
          <p:nvSpPr>
            <p:cNvPr id="268328" name="Freeform 40"/>
            <p:cNvSpPr>
              <a:spLocks/>
            </p:cNvSpPr>
            <p:nvPr/>
          </p:nvSpPr>
          <p:spPr bwMode="auto">
            <a:xfrm flipH="1" flipV="1">
              <a:off x="5154613" y="2241550"/>
              <a:ext cx="268288" cy="509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96"/>
                </a:cxn>
                <a:cxn ang="0">
                  <a:pos x="0" y="192"/>
                </a:cxn>
              </a:cxnLst>
              <a:rect l="0" t="0" r="r" b="b"/>
              <a:pathLst>
                <a:path w="96" h="192">
                  <a:moveTo>
                    <a:pt x="0" y="0"/>
                  </a:moveTo>
                  <a:cubicBezTo>
                    <a:pt x="48" y="32"/>
                    <a:pt x="96" y="64"/>
                    <a:pt x="96" y="96"/>
                  </a:cubicBezTo>
                  <a:cubicBezTo>
                    <a:pt x="96" y="128"/>
                    <a:pt x="16" y="176"/>
                    <a:pt x="0" y="192"/>
                  </a:cubicBezTo>
                </a:path>
              </a:pathLst>
            </a:custGeom>
            <a:noFill/>
            <a:ln w="28575" cmpd="sng">
              <a:solidFill>
                <a:srgbClr val="1A11FF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329" name="Freeform 41"/>
            <p:cNvSpPr>
              <a:spLocks/>
            </p:cNvSpPr>
            <p:nvPr/>
          </p:nvSpPr>
          <p:spPr bwMode="auto">
            <a:xfrm flipH="1">
              <a:off x="5029200" y="2171700"/>
              <a:ext cx="381000" cy="647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96"/>
                </a:cxn>
                <a:cxn ang="0">
                  <a:pos x="0" y="192"/>
                </a:cxn>
              </a:cxnLst>
              <a:rect l="0" t="0" r="r" b="b"/>
              <a:pathLst>
                <a:path w="96" h="192">
                  <a:moveTo>
                    <a:pt x="0" y="0"/>
                  </a:moveTo>
                  <a:cubicBezTo>
                    <a:pt x="48" y="32"/>
                    <a:pt x="96" y="64"/>
                    <a:pt x="96" y="96"/>
                  </a:cubicBezTo>
                  <a:cubicBezTo>
                    <a:pt x="96" y="128"/>
                    <a:pt x="16" y="176"/>
                    <a:pt x="0" y="192"/>
                  </a:cubicBezTo>
                </a:path>
              </a:pathLst>
            </a:custGeom>
            <a:noFill/>
            <a:ln w="28575" cmpd="sng">
              <a:solidFill>
                <a:srgbClr val="1A11FF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0"/>
            <p:cNvSpPr>
              <a:spLocks/>
            </p:cNvSpPr>
            <p:nvPr/>
          </p:nvSpPr>
          <p:spPr bwMode="auto">
            <a:xfrm flipH="1" flipV="1">
              <a:off x="5154613" y="4352925"/>
              <a:ext cx="268288" cy="509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96"/>
                </a:cxn>
                <a:cxn ang="0">
                  <a:pos x="0" y="192"/>
                </a:cxn>
              </a:cxnLst>
              <a:rect l="0" t="0" r="r" b="b"/>
              <a:pathLst>
                <a:path w="96" h="192">
                  <a:moveTo>
                    <a:pt x="0" y="0"/>
                  </a:moveTo>
                  <a:cubicBezTo>
                    <a:pt x="48" y="32"/>
                    <a:pt x="96" y="64"/>
                    <a:pt x="96" y="96"/>
                  </a:cubicBezTo>
                  <a:cubicBezTo>
                    <a:pt x="96" y="128"/>
                    <a:pt x="16" y="176"/>
                    <a:pt x="0" y="192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1"/>
            <p:cNvSpPr>
              <a:spLocks/>
            </p:cNvSpPr>
            <p:nvPr/>
          </p:nvSpPr>
          <p:spPr bwMode="auto">
            <a:xfrm flipH="1">
              <a:off x="5029200" y="4283075"/>
              <a:ext cx="381000" cy="647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96"/>
                </a:cxn>
                <a:cxn ang="0">
                  <a:pos x="0" y="192"/>
                </a:cxn>
              </a:cxnLst>
              <a:rect l="0" t="0" r="r" b="b"/>
              <a:pathLst>
                <a:path w="96" h="192">
                  <a:moveTo>
                    <a:pt x="0" y="0"/>
                  </a:moveTo>
                  <a:cubicBezTo>
                    <a:pt x="48" y="32"/>
                    <a:pt x="96" y="64"/>
                    <a:pt x="96" y="96"/>
                  </a:cubicBezTo>
                  <a:cubicBezTo>
                    <a:pt x="96" y="128"/>
                    <a:pt x="16" y="176"/>
                    <a:pt x="0" y="192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4478589" y="1993384"/>
            <a:ext cx="263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-</a:t>
            </a:r>
            <a:endParaRPr lang="en-US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3862388" y="2582347"/>
            <a:ext cx="263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-</a:t>
            </a:r>
            <a:endParaRPr lang="en-US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756711" y="1989658"/>
            <a:ext cx="501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A</a:t>
            </a:r>
            <a:endParaRPr lang="en-US" sz="1400" b="1" dirty="0"/>
          </a:p>
        </p:txBody>
      </p:sp>
      <p:sp>
        <p:nvSpPr>
          <p:cNvPr id="76" name="TextBox 75"/>
          <p:cNvSpPr txBox="1"/>
          <p:nvPr/>
        </p:nvSpPr>
        <p:spPr>
          <a:xfrm>
            <a:off x="756711" y="2452763"/>
            <a:ext cx="501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B</a:t>
            </a:r>
            <a:endParaRPr lang="en-US" sz="1400" b="1" dirty="0"/>
          </a:p>
        </p:txBody>
      </p:sp>
      <p:sp>
        <p:nvSpPr>
          <p:cNvPr id="94" name="Isosceles Triangle 93"/>
          <p:cNvSpPr/>
          <p:nvPr/>
        </p:nvSpPr>
        <p:spPr>
          <a:xfrm rot="16200000">
            <a:off x="6833394" y="1998662"/>
            <a:ext cx="171448" cy="371474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Isosceles Triangle 94"/>
          <p:cNvSpPr/>
          <p:nvPr/>
        </p:nvSpPr>
        <p:spPr>
          <a:xfrm rot="5400000" flipH="1">
            <a:off x="7213009" y="2617788"/>
            <a:ext cx="171448" cy="37147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/>
          <p:cNvSpPr txBox="1"/>
          <p:nvPr/>
        </p:nvSpPr>
        <p:spPr>
          <a:xfrm>
            <a:off x="2817768" y="2860140"/>
            <a:ext cx="574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time</a:t>
            </a:r>
            <a:endParaRPr lang="en-US" sz="1600" b="1" dirty="0"/>
          </a:p>
        </p:txBody>
      </p:sp>
      <p:sp>
        <p:nvSpPr>
          <p:cNvPr id="105" name="Text Box 25"/>
          <p:cNvSpPr txBox="1">
            <a:spLocks noChangeArrowheads="1"/>
          </p:cNvSpPr>
          <p:nvPr/>
        </p:nvSpPr>
        <p:spPr bwMode="auto">
          <a:xfrm>
            <a:off x="991429" y="1066800"/>
            <a:ext cx="19662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Tone </a:t>
            </a:r>
            <a:r>
              <a:rPr lang="en-US" sz="1600" b="1" dirty="0">
                <a:latin typeface="Arial"/>
                <a:cs typeface="Arial"/>
              </a:rPr>
              <a:t>s</a:t>
            </a:r>
            <a:r>
              <a:rPr lang="en-US" sz="1600" b="1" dirty="0" smtClean="0">
                <a:latin typeface="Arial"/>
                <a:cs typeface="Arial"/>
              </a:rPr>
              <a:t>equences</a:t>
            </a:r>
          </a:p>
        </p:txBody>
      </p:sp>
      <p:cxnSp>
        <p:nvCxnSpPr>
          <p:cNvPr id="79" name="Straight Arrow Connector 78"/>
          <p:cNvCxnSpPr>
            <a:endCxn id="268329" idx="2"/>
          </p:cNvCxnSpPr>
          <p:nvPr/>
        </p:nvCxnSpPr>
        <p:spPr>
          <a:xfrm>
            <a:off x="5045075" y="2171892"/>
            <a:ext cx="369171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5041029" y="2838450"/>
            <a:ext cx="369171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8297" name="Picture 9" descr="tmp"/>
          <p:cNvPicPr>
            <a:picLocks noChangeAspect="1" noChangeArrowheads="1"/>
          </p:cNvPicPr>
          <p:nvPr/>
        </p:nvPicPr>
        <p:blipFill>
          <a:blip r:embed="rId6"/>
          <a:srcRect l="11473" t="6393" b="8445"/>
          <a:stretch>
            <a:fillRect/>
          </a:stretch>
        </p:blipFill>
        <p:spPr bwMode="auto">
          <a:xfrm>
            <a:off x="1073741" y="3844333"/>
            <a:ext cx="2327276" cy="1416844"/>
          </a:xfrm>
          <a:prstGeom prst="rect">
            <a:avLst/>
          </a:prstGeom>
          <a:noFill/>
        </p:spPr>
      </p:pic>
      <p:sp>
        <p:nvSpPr>
          <p:cNvPr id="268298" name="Text Box 10"/>
          <p:cNvSpPr txBox="1">
            <a:spLocks noChangeArrowheads="1"/>
          </p:cNvSpPr>
          <p:nvPr/>
        </p:nvSpPr>
        <p:spPr bwMode="auto">
          <a:xfrm>
            <a:off x="1493466" y="3672814"/>
            <a:ext cx="12178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400" b="1" dirty="0" smtClean="0">
                <a:latin typeface="Arial" charset="0"/>
              </a:rPr>
              <a:t> </a:t>
            </a:r>
            <a:r>
              <a:rPr lang="en-US" sz="1200" b="1" dirty="0" smtClean="0">
                <a:latin typeface="Arial" charset="0"/>
              </a:rPr>
              <a:t>Synchronous</a:t>
            </a:r>
            <a:endParaRPr lang="en-US" sz="1400" b="1" dirty="0">
              <a:latin typeface="Arial" charset="0"/>
            </a:endParaRPr>
          </a:p>
        </p:txBody>
      </p: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3531715" y="3737182"/>
            <a:ext cx="1536700" cy="1651000"/>
            <a:chOff x="2279" y="2949"/>
            <a:chExt cx="968" cy="1040"/>
          </a:xfrm>
        </p:grpSpPr>
        <p:pic>
          <p:nvPicPr>
            <p:cNvPr id="268305" name="Picture 17" descr="tmp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279" y="2949"/>
              <a:ext cx="968" cy="1040"/>
            </a:xfrm>
            <a:prstGeom prst="rect">
              <a:avLst/>
            </a:prstGeom>
            <a:noFill/>
          </p:spPr>
        </p:pic>
        <p:sp>
          <p:nvSpPr>
            <p:cNvPr id="268306" name="Oval 18"/>
            <p:cNvSpPr>
              <a:spLocks noChangeArrowheads="1"/>
            </p:cNvSpPr>
            <p:nvPr/>
          </p:nvSpPr>
          <p:spPr bwMode="auto">
            <a:xfrm>
              <a:off x="2914" y="3240"/>
              <a:ext cx="128" cy="128"/>
            </a:xfrm>
            <a:prstGeom prst="ellipse">
              <a:avLst/>
            </a:prstGeom>
            <a:solidFill>
              <a:srgbClr val="42424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en-US" sz="1600">
                <a:latin typeface="Palatino" charset="0"/>
              </a:endParaRPr>
            </a:p>
          </p:txBody>
        </p:sp>
        <p:sp>
          <p:nvSpPr>
            <p:cNvPr id="268307" name="Text Box 19"/>
            <p:cNvSpPr txBox="1">
              <a:spLocks noChangeArrowheads="1"/>
            </p:cNvSpPr>
            <p:nvPr/>
          </p:nvSpPr>
          <p:spPr bwMode="auto">
            <a:xfrm>
              <a:off x="2874" y="3196"/>
              <a:ext cx="19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600">
                  <a:solidFill>
                    <a:schemeClr val="bg1"/>
                  </a:solidFill>
                  <a:latin typeface="Palatino" charset="0"/>
                </a:rPr>
                <a:t>+</a:t>
              </a:r>
            </a:p>
          </p:txBody>
        </p:sp>
      </p:grpSp>
      <p:sp>
        <p:nvSpPr>
          <p:cNvPr id="268312" name="Line 24"/>
          <p:cNvSpPr>
            <a:spLocks noChangeShapeType="1"/>
          </p:cNvSpPr>
          <p:nvPr/>
        </p:nvSpPr>
        <p:spPr bwMode="auto">
          <a:xfrm>
            <a:off x="3863506" y="4884944"/>
            <a:ext cx="2362200" cy="0"/>
          </a:xfrm>
          <a:prstGeom prst="line">
            <a:avLst/>
          </a:prstGeom>
          <a:noFill/>
          <a:ln w="28575">
            <a:solidFill>
              <a:srgbClr val="F7FF05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14" name="Line 26"/>
          <p:cNvSpPr>
            <a:spLocks noChangeShapeType="1"/>
          </p:cNvSpPr>
          <p:nvPr/>
        </p:nvSpPr>
        <p:spPr bwMode="auto">
          <a:xfrm>
            <a:off x="5520856" y="3673682"/>
            <a:ext cx="6350" cy="1714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23" name="Oval 35"/>
          <p:cNvSpPr>
            <a:spLocks noChangeArrowheads="1"/>
          </p:cNvSpPr>
          <p:nvPr/>
        </p:nvSpPr>
        <p:spPr bwMode="auto">
          <a:xfrm>
            <a:off x="5438306" y="3848307"/>
            <a:ext cx="190500" cy="1905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25" name="Oval 37"/>
          <p:cNvSpPr>
            <a:spLocks noChangeArrowheads="1"/>
          </p:cNvSpPr>
          <p:nvPr/>
        </p:nvSpPr>
        <p:spPr bwMode="auto">
          <a:xfrm>
            <a:off x="5438306" y="4467432"/>
            <a:ext cx="190500" cy="1905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27" name="Oval 39"/>
          <p:cNvSpPr>
            <a:spLocks noChangeArrowheads="1"/>
          </p:cNvSpPr>
          <p:nvPr/>
        </p:nvSpPr>
        <p:spPr bwMode="auto">
          <a:xfrm>
            <a:off x="5438306" y="5092907"/>
            <a:ext cx="190500" cy="1905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38" name="Oval 50"/>
          <p:cNvSpPr>
            <a:spLocks noChangeArrowheads="1"/>
          </p:cNvSpPr>
          <p:nvPr/>
        </p:nvSpPr>
        <p:spPr bwMode="auto">
          <a:xfrm>
            <a:off x="3909540" y="4175332"/>
            <a:ext cx="203200" cy="203200"/>
          </a:xfrm>
          <a:prstGeom prst="ellipse">
            <a:avLst/>
          </a:prstGeom>
          <a:solidFill>
            <a:srgbClr val="FF152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39" name="Oval 51"/>
          <p:cNvSpPr>
            <a:spLocks noChangeArrowheads="1"/>
          </p:cNvSpPr>
          <p:nvPr/>
        </p:nvSpPr>
        <p:spPr bwMode="auto">
          <a:xfrm>
            <a:off x="4562002" y="4770644"/>
            <a:ext cx="203200" cy="203200"/>
          </a:xfrm>
          <a:prstGeom prst="ellipse">
            <a:avLst/>
          </a:prstGeom>
          <a:solidFill>
            <a:srgbClr val="FF152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40" name="Oval 52"/>
          <p:cNvSpPr>
            <a:spLocks noChangeArrowheads="1"/>
          </p:cNvSpPr>
          <p:nvPr/>
        </p:nvSpPr>
        <p:spPr bwMode="auto">
          <a:xfrm>
            <a:off x="4541365" y="4199144"/>
            <a:ext cx="203200" cy="203200"/>
          </a:xfrm>
          <a:prstGeom prst="ellipse">
            <a:avLst/>
          </a:prstGeom>
          <a:solidFill>
            <a:srgbClr val="FF152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41" name="Oval 53"/>
          <p:cNvSpPr>
            <a:spLocks noChangeArrowheads="1"/>
          </p:cNvSpPr>
          <p:nvPr/>
        </p:nvSpPr>
        <p:spPr bwMode="auto">
          <a:xfrm>
            <a:off x="3928590" y="4770644"/>
            <a:ext cx="203200" cy="203200"/>
          </a:xfrm>
          <a:prstGeom prst="ellipse">
            <a:avLst/>
          </a:prstGeom>
          <a:solidFill>
            <a:srgbClr val="FF152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46" name="Line 58"/>
          <p:cNvSpPr>
            <a:spLocks noChangeShapeType="1"/>
          </p:cNvSpPr>
          <p:nvPr/>
        </p:nvSpPr>
        <p:spPr bwMode="auto">
          <a:xfrm flipH="1">
            <a:off x="5646464" y="3946474"/>
            <a:ext cx="144735" cy="16112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Oval 30"/>
          <p:cNvSpPr>
            <a:spLocks noChangeArrowheads="1"/>
          </p:cNvSpPr>
          <p:nvPr/>
        </p:nvSpPr>
        <p:spPr bwMode="auto">
          <a:xfrm>
            <a:off x="5425606" y="4783344"/>
            <a:ext cx="190500" cy="190500"/>
          </a:xfrm>
          <a:prstGeom prst="ellipse">
            <a:avLst/>
          </a:prstGeom>
          <a:solidFill>
            <a:srgbClr val="FFB7BD"/>
          </a:solidFill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Oval 35"/>
          <p:cNvSpPr>
            <a:spLocks noChangeArrowheads="1"/>
          </p:cNvSpPr>
          <p:nvPr/>
        </p:nvSpPr>
        <p:spPr bwMode="auto">
          <a:xfrm>
            <a:off x="5431956" y="4148344"/>
            <a:ext cx="190500" cy="190500"/>
          </a:xfrm>
          <a:prstGeom prst="ellipse">
            <a:avLst/>
          </a:prstGeom>
          <a:solidFill>
            <a:srgbClr val="FFB7BD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4503221" y="410445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+</a:t>
            </a:r>
            <a:endParaRPr lang="en-US" sz="16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3887897" y="467756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+</a:t>
            </a:r>
            <a:endParaRPr lang="en-US" sz="1600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763650" y="4108172"/>
            <a:ext cx="501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A</a:t>
            </a:r>
            <a:endParaRPr lang="en-US" sz="1400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763650" y="4635701"/>
            <a:ext cx="501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B</a:t>
            </a:r>
            <a:endParaRPr lang="en-US" sz="1400" b="1" dirty="0"/>
          </a:p>
        </p:txBody>
      </p:sp>
      <p:pic>
        <p:nvPicPr>
          <p:cNvPr id="268291" name="Picture 3" descr="tmp"/>
          <p:cNvPicPr>
            <a:picLocks noChangeAspect="1" noChangeArrowheads="1"/>
          </p:cNvPicPr>
          <p:nvPr/>
        </p:nvPicPr>
        <p:blipFill>
          <a:blip r:embed="rId8"/>
          <a:srcRect t="20549" b="-95"/>
          <a:stretch>
            <a:fillRect/>
          </a:stretch>
        </p:blipFill>
        <p:spPr bwMode="auto">
          <a:xfrm flipV="1">
            <a:off x="6931349" y="3843543"/>
            <a:ext cx="598488" cy="1333500"/>
          </a:xfrm>
          <a:prstGeom prst="rect">
            <a:avLst/>
          </a:prstGeom>
          <a:noFill/>
        </p:spPr>
      </p:pic>
      <p:sp>
        <p:nvSpPr>
          <p:cNvPr id="268351" name="Rectangle 63"/>
          <p:cNvSpPr>
            <a:spLocks noChangeArrowheads="1"/>
          </p:cNvSpPr>
          <p:nvPr/>
        </p:nvSpPr>
        <p:spPr bwMode="auto">
          <a:xfrm>
            <a:off x="6814402" y="4656870"/>
            <a:ext cx="314058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B</a:t>
            </a:r>
            <a:endParaRPr lang="en-US" sz="2400" b="1" dirty="0"/>
          </a:p>
        </p:txBody>
      </p:sp>
      <p:pic>
        <p:nvPicPr>
          <p:cNvPr id="80" name="Picture 3" descr="tmp"/>
          <p:cNvPicPr>
            <a:picLocks noChangeAspect="1" noChangeArrowheads="1"/>
          </p:cNvPicPr>
          <p:nvPr/>
        </p:nvPicPr>
        <p:blipFill>
          <a:blip r:embed="rId8"/>
          <a:srcRect l="24536" t="30493" b="45880"/>
          <a:stretch>
            <a:fillRect/>
          </a:stretch>
        </p:blipFill>
        <p:spPr bwMode="auto">
          <a:xfrm flipV="1">
            <a:off x="7078192" y="4003087"/>
            <a:ext cx="451645" cy="396081"/>
          </a:xfrm>
          <a:prstGeom prst="rect">
            <a:avLst/>
          </a:prstGeom>
          <a:noFill/>
        </p:spPr>
      </p:pic>
      <p:sp>
        <p:nvSpPr>
          <p:cNvPr id="268350" name="Rectangle 62"/>
          <p:cNvSpPr>
            <a:spLocks noChangeArrowheads="1"/>
          </p:cNvSpPr>
          <p:nvPr/>
        </p:nvSpPr>
        <p:spPr bwMode="auto">
          <a:xfrm>
            <a:off x="6806465" y="4004407"/>
            <a:ext cx="325730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A</a:t>
            </a:r>
            <a:endParaRPr lang="en-US" sz="2800" dirty="0"/>
          </a:p>
        </p:txBody>
      </p:sp>
      <p:sp>
        <p:nvSpPr>
          <p:cNvPr id="98" name="Isosceles Triangle 97"/>
          <p:cNvSpPr/>
          <p:nvPr/>
        </p:nvSpPr>
        <p:spPr>
          <a:xfrm rot="5400000" flipH="1">
            <a:off x="7241114" y="4021344"/>
            <a:ext cx="171448" cy="37147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Isosceles Triangle 98"/>
          <p:cNvSpPr/>
          <p:nvPr/>
        </p:nvSpPr>
        <p:spPr>
          <a:xfrm rot="5400000" flipH="1">
            <a:off x="7241444" y="4628826"/>
            <a:ext cx="171448" cy="37147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AutoShape 20"/>
          <p:cNvSpPr>
            <a:spLocks noChangeArrowheads="1"/>
          </p:cNvSpPr>
          <p:nvPr/>
        </p:nvSpPr>
        <p:spPr bwMode="auto">
          <a:xfrm>
            <a:off x="5817920" y="4822269"/>
            <a:ext cx="942181" cy="123825"/>
          </a:xfrm>
          <a:prstGeom prst="leftArrow">
            <a:avLst>
              <a:gd name="adj1" fmla="val 64815"/>
              <a:gd name="adj2" fmla="val 125000"/>
            </a:avLst>
          </a:prstGeom>
          <a:solidFill>
            <a:srgbClr val="F7FF0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Text Box 22"/>
          <p:cNvSpPr txBox="1">
            <a:spLocks noChangeArrowheads="1"/>
          </p:cNvSpPr>
          <p:nvPr/>
        </p:nvSpPr>
        <p:spPr bwMode="auto">
          <a:xfrm>
            <a:off x="5898314" y="4597933"/>
            <a:ext cx="9669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400" b="1" dirty="0" smtClean="0">
                <a:latin typeface="Arial" charset="0"/>
              </a:rPr>
              <a:t>Selective</a:t>
            </a:r>
          </a:p>
          <a:p>
            <a:pPr algn="ctr" eaLnBrk="1" hangingPunct="1"/>
            <a:r>
              <a:rPr lang="en-US" sz="1400" b="1" dirty="0" smtClean="0">
                <a:latin typeface="Arial" charset="0"/>
              </a:rPr>
              <a:t>attention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800943" y="4965368"/>
            <a:ext cx="574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time</a:t>
            </a:r>
            <a:endParaRPr lang="en-US" sz="1600" b="1" dirty="0"/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5070896" y="4270581"/>
            <a:ext cx="369171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5081311" y="4900287"/>
            <a:ext cx="369171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2438400" y="452735"/>
            <a:ext cx="3239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How do streams arise 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43893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300" name="Picture 12" descr="t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111" y="1056263"/>
            <a:ext cx="1536700" cy="1651000"/>
          </a:xfrm>
          <a:prstGeom prst="rect">
            <a:avLst/>
          </a:prstGeom>
          <a:noFill/>
        </p:spPr>
      </p:pic>
      <p:sp>
        <p:nvSpPr>
          <p:cNvPr id="268301" name="Oval 13"/>
          <p:cNvSpPr>
            <a:spLocks noChangeArrowheads="1"/>
          </p:cNvSpPr>
          <p:nvPr/>
        </p:nvSpPr>
        <p:spPr bwMode="auto">
          <a:xfrm>
            <a:off x="1472411" y="1526163"/>
            <a:ext cx="203200" cy="203200"/>
          </a:xfrm>
          <a:prstGeom prst="ellipse">
            <a:avLst/>
          </a:prstGeom>
          <a:solidFill>
            <a:srgbClr val="1A11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03" name="Text Box 15"/>
          <p:cNvSpPr txBox="1">
            <a:spLocks noChangeArrowheads="1"/>
          </p:cNvSpPr>
          <p:nvPr/>
        </p:nvSpPr>
        <p:spPr bwMode="auto">
          <a:xfrm>
            <a:off x="1608936" y="1602363"/>
            <a:ext cx="2524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>
                <a:solidFill>
                  <a:schemeClr val="bg1"/>
                </a:solidFill>
                <a:latin typeface="Palatino" charset="0"/>
              </a:rPr>
              <a:t>-</a:t>
            </a:r>
          </a:p>
        </p:txBody>
      </p:sp>
      <p:sp>
        <p:nvSpPr>
          <p:cNvPr id="268313" name="Text Box 25"/>
          <p:cNvSpPr txBox="1">
            <a:spLocks noChangeArrowheads="1"/>
          </p:cNvSpPr>
          <p:nvPr/>
        </p:nvSpPr>
        <p:spPr bwMode="auto">
          <a:xfrm>
            <a:off x="457200" y="533400"/>
            <a:ext cx="120658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latin typeface="Times New Roman"/>
                <a:cs typeface="Times New Roman"/>
              </a:rPr>
              <a:t>Correlation </a:t>
            </a:r>
          </a:p>
          <a:p>
            <a:pPr algn="ctr"/>
            <a:r>
              <a:rPr lang="en-US" sz="1600" b="1" dirty="0">
                <a:latin typeface="Times New Roman"/>
                <a:cs typeface="Times New Roman"/>
              </a:rPr>
              <a:t>m</a:t>
            </a:r>
            <a:r>
              <a:rPr lang="en-US" sz="1600" b="1" dirty="0" smtClean="0">
                <a:latin typeface="Times New Roman"/>
                <a:cs typeface="Times New Roman"/>
              </a:rPr>
              <a:t>atrix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sp>
        <p:nvSpPr>
          <p:cNvPr id="268335" name="Oval 47"/>
          <p:cNvSpPr>
            <a:spLocks noChangeArrowheads="1"/>
          </p:cNvSpPr>
          <p:nvPr/>
        </p:nvSpPr>
        <p:spPr bwMode="auto">
          <a:xfrm>
            <a:off x="854874" y="2111951"/>
            <a:ext cx="203200" cy="203200"/>
          </a:xfrm>
          <a:prstGeom prst="ellipse">
            <a:avLst/>
          </a:prstGeom>
          <a:solidFill>
            <a:srgbClr val="1A11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36" name="Oval 48"/>
          <p:cNvSpPr>
            <a:spLocks noChangeArrowheads="1"/>
          </p:cNvSpPr>
          <p:nvPr/>
        </p:nvSpPr>
        <p:spPr bwMode="auto">
          <a:xfrm>
            <a:off x="838999" y="1494413"/>
            <a:ext cx="203200" cy="203200"/>
          </a:xfrm>
          <a:prstGeom prst="ellipse">
            <a:avLst/>
          </a:prstGeom>
          <a:solidFill>
            <a:srgbClr val="FF152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37" name="Oval 49"/>
          <p:cNvSpPr>
            <a:spLocks noChangeArrowheads="1"/>
          </p:cNvSpPr>
          <p:nvPr/>
        </p:nvSpPr>
        <p:spPr bwMode="auto">
          <a:xfrm>
            <a:off x="1491461" y="2099251"/>
            <a:ext cx="203200" cy="203200"/>
          </a:xfrm>
          <a:prstGeom prst="ellipse">
            <a:avLst/>
          </a:prstGeom>
          <a:solidFill>
            <a:srgbClr val="FF152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1439325" y="1385947"/>
            <a:ext cx="263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-</a:t>
            </a:r>
            <a:endParaRPr lang="en-US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823124" y="1974910"/>
            <a:ext cx="263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-</a:t>
            </a:r>
            <a:endParaRPr lang="en-US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3200400" y="228600"/>
            <a:ext cx="3112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Mathematical Realizations</a:t>
            </a:r>
            <a:endParaRPr lang="en-US" sz="2000" b="1" dirty="0"/>
          </a:p>
        </p:txBody>
      </p:sp>
      <p:pic>
        <p:nvPicPr>
          <p:cNvPr id="268293" name="Picture 5" descr="tmp"/>
          <p:cNvPicPr>
            <a:picLocks noChangeAspect="1" noChangeArrowheads="1"/>
          </p:cNvPicPr>
          <p:nvPr/>
        </p:nvPicPr>
        <p:blipFill>
          <a:blip r:embed="rId4"/>
          <a:srcRect t="17295" b="-189"/>
          <a:stretch>
            <a:fillRect/>
          </a:stretch>
        </p:blipFill>
        <p:spPr bwMode="auto">
          <a:xfrm flipV="1">
            <a:off x="3016559" y="1273751"/>
            <a:ext cx="259977" cy="1400175"/>
          </a:xfrm>
          <a:prstGeom prst="rect">
            <a:avLst/>
          </a:prstGeom>
          <a:noFill/>
        </p:spPr>
      </p:pic>
      <p:grpSp>
        <p:nvGrpSpPr>
          <p:cNvPr id="2" name="Group 81"/>
          <p:cNvGrpSpPr/>
          <p:nvPr/>
        </p:nvGrpSpPr>
        <p:grpSpPr>
          <a:xfrm>
            <a:off x="2918564" y="1551562"/>
            <a:ext cx="289497" cy="1108921"/>
            <a:chOff x="7466527" y="1801811"/>
            <a:chExt cx="931873" cy="1108921"/>
          </a:xfrm>
        </p:grpSpPr>
        <p:sp>
          <p:nvSpPr>
            <p:cNvPr id="268348" name="Rectangle 60"/>
            <p:cNvSpPr>
              <a:spLocks noChangeArrowheads="1"/>
            </p:cNvSpPr>
            <p:nvPr/>
          </p:nvSpPr>
          <p:spPr bwMode="auto">
            <a:xfrm>
              <a:off x="8084079" y="1801811"/>
              <a:ext cx="314321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dirty="0"/>
                <a:t>A</a:t>
              </a:r>
              <a:endParaRPr lang="en-US" sz="1200" dirty="0"/>
            </a:p>
          </p:txBody>
        </p:sp>
        <p:sp>
          <p:nvSpPr>
            <p:cNvPr id="268349" name="Rectangle 61"/>
            <p:cNvSpPr>
              <a:spLocks noChangeArrowheads="1"/>
            </p:cNvSpPr>
            <p:nvPr/>
          </p:nvSpPr>
          <p:spPr bwMode="auto">
            <a:xfrm>
              <a:off x="7466527" y="2418289"/>
              <a:ext cx="653868" cy="4924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dirty="0"/>
                <a:t>B</a:t>
              </a:r>
              <a:endParaRPr lang="en-US" sz="1200" b="1" dirty="0"/>
            </a:p>
          </p:txBody>
        </p:sp>
      </p:grpSp>
      <p:sp>
        <p:nvSpPr>
          <p:cNvPr id="94" name="Isosceles Triangle 93"/>
          <p:cNvSpPr/>
          <p:nvPr/>
        </p:nvSpPr>
        <p:spPr>
          <a:xfrm rot="16200000">
            <a:off x="2995197" y="1666983"/>
            <a:ext cx="171448" cy="131109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Isosceles Triangle 94"/>
          <p:cNvSpPr/>
          <p:nvPr/>
        </p:nvSpPr>
        <p:spPr>
          <a:xfrm rot="5400000" flipH="1">
            <a:off x="3129180" y="2286109"/>
            <a:ext cx="171448" cy="1311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Left Bracket 106"/>
          <p:cNvSpPr/>
          <p:nvPr/>
        </p:nvSpPr>
        <p:spPr bwMode="auto">
          <a:xfrm>
            <a:off x="2988472" y="1045151"/>
            <a:ext cx="59527" cy="1698049"/>
          </a:xfrm>
          <a:prstGeom prst="leftBracke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8" name="Left Bracket 107"/>
          <p:cNvSpPr/>
          <p:nvPr/>
        </p:nvSpPr>
        <p:spPr bwMode="auto">
          <a:xfrm flipH="1">
            <a:off x="3293273" y="1045151"/>
            <a:ext cx="59527" cy="1698049"/>
          </a:xfrm>
          <a:prstGeom prst="leftBracke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2" name="Left Bracket 131"/>
          <p:cNvSpPr/>
          <p:nvPr/>
        </p:nvSpPr>
        <p:spPr bwMode="auto">
          <a:xfrm>
            <a:off x="3733800" y="1045151"/>
            <a:ext cx="92874" cy="1698049"/>
          </a:xfrm>
          <a:prstGeom prst="leftBracke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3" name="Left Bracket 132"/>
          <p:cNvSpPr/>
          <p:nvPr/>
        </p:nvSpPr>
        <p:spPr bwMode="auto">
          <a:xfrm flipH="1">
            <a:off x="5257798" y="1066800"/>
            <a:ext cx="76201" cy="1676400"/>
          </a:xfrm>
          <a:prstGeom prst="leftBracke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143" name="Picture 5" descr="tmp"/>
          <p:cNvPicPr>
            <a:picLocks noChangeAspect="1" noChangeArrowheads="1"/>
          </p:cNvPicPr>
          <p:nvPr/>
        </p:nvPicPr>
        <p:blipFill>
          <a:blip r:embed="rId4"/>
          <a:srcRect t="17295" b="-189"/>
          <a:stretch>
            <a:fillRect/>
          </a:stretch>
        </p:blipFill>
        <p:spPr bwMode="auto">
          <a:xfrm rot="5400000" flipV="1">
            <a:off x="6501798" y="496847"/>
            <a:ext cx="259977" cy="1400175"/>
          </a:xfrm>
          <a:prstGeom prst="rect">
            <a:avLst/>
          </a:prstGeom>
          <a:noFill/>
        </p:spPr>
      </p:pic>
      <p:grpSp>
        <p:nvGrpSpPr>
          <p:cNvPr id="3" name="Group 81"/>
          <p:cNvGrpSpPr/>
          <p:nvPr/>
        </p:nvGrpSpPr>
        <p:grpSpPr>
          <a:xfrm rot="5400000">
            <a:off x="6274001" y="784999"/>
            <a:ext cx="463583" cy="831982"/>
            <a:chOff x="7467353" y="1934093"/>
            <a:chExt cx="1492252" cy="831982"/>
          </a:xfrm>
        </p:grpSpPr>
        <p:sp>
          <p:nvSpPr>
            <p:cNvPr id="149" name="Rectangle 60"/>
            <p:cNvSpPr>
              <a:spLocks noChangeArrowheads="1"/>
            </p:cNvSpPr>
            <p:nvPr/>
          </p:nvSpPr>
          <p:spPr bwMode="auto">
            <a:xfrm rot="16200000">
              <a:off x="8464958" y="1537094"/>
              <a:ext cx="97647" cy="89164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/>
                <a:t>A</a:t>
              </a:r>
              <a:endParaRPr lang="en-US" sz="1100" dirty="0"/>
            </a:p>
          </p:txBody>
        </p:sp>
        <p:sp>
          <p:nvSpPr>
            <p:cNvPr id="150" name="Rectangle 61"/>
            <p:cNvSpPr>
              <a:spLocks noChangeArrowheads="1"/>
            </p:cNvSpPr>
            <p:nvPr/>
          </p:nvSpPr>
          <p:spPr bwMode="auto">
            <a:xfrm rot="16200000">
              <a:off x="8108825" y="1921472"/>
              <a:ext cx="203131" cy="14860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/>
                <a:t>B</a:t>
              </a:r>
            </a:p>
          </p:txBody>
        </p:sp>
      </p:grpSp>
      <p:sp>
        <p:nvSpPr>
          <p:cNvPr id="145" name="Isosceles Triangle 144"/>
          <p:cNvSpPr/>
          <p:nvPr/>
        </p:nvSpPr>
        <p:spPr>
          <a:xfrm>
            <a:off x="6787364" y="1065754"/>
            <a:ext cx="171448" cy="131109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Isosceles Triangle 145"/>
          <p:cNvSpPr/>
          <p:nvPr/>
        </p:nvSpPr>
        <p:spPr>
          <a:xfrm rot="10800000" flipH="1">
            <a:off x="6168238" y="1199737"/>
            <a:ext cx="171448" cy="1311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Left Bracket 146"/>
          <p:cNvSpPr/>
          <p:nvPr/>
        </p:nvSpPr>
        <p:spPr bwMode="auto">
          <a:xfrm rot="5400000">
            <a:off x="6691077" y="232116"/>
            <a:ext cx="45719" cy="1693074"/>
          </a:xfrm>
          <a:prstGeom prst="leftBracke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8" name="Left Bracket 147"/>
          <p:cNvSpPr/>
          <p:nvPr/>
        </p:nvSpPr>
        <p:spPr bwMode="auto">
          <a:xfrm rot="5400000" flipH="1">
            <a:off x="6691077" y="500872"/>
            <a:ext cx="45719" cy="1693074"/>
          </a:xfrm>
          <a:prstGeom prst="leftBracke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5990684" y="664151"/>
            <a:ext cx="1172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Eigenvectors</a:t>
            </a:r>
            <a:endParaRPr lang="en-US" b="1" dirty="0"/>
          </a:p>
        </p:txBody>
      </p:sp>
      <p:sp>
        <p:nvSpPr>
          <p:cNvPr id="152" name="TextBox 151"/>
          <p:cNvSpPr txBox="1"/>
          <p:nvPr/>
        </p:nvSpPr>
        <p:spPr>
          <a:xfrm>
            <a:off x="2607474" y="664151"/>
            <a:ext cx="1172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Eigenvectors</a:t>
            </a:r>
            <a:endParaRPr lang="en-US" b="1" dirty="0"/>
          </a:p>
        </p:txBody>
      </p:sp>
      <p:sp>
        <p:nvSpPr>
          <p:cNvPr id="153" name="Equal 152"/>
          <p:cNvSpPr/>
          <p:nvPr/>
        </p:nvSpPr>
        <p:spPr bwMode="auto">
          <a:xfrm>
            <a:off x="2226474" y="1883351"/>
            <a:ext cx="228600" cy="228600"/>
          </a:xfrm>
          <a:prstGeom prst="mathEqual">
            <a:avLst/>
          </a:prstGeom>
          <a:solidFill>
            <a:schemeClr val="tx1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3750474" y="1045151"/>
            <a:ext cx="343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baseline="-25000" dirty="0" smtClean="0">
                <a:latin typeface="Symbol" charset="2"/>
                <a:cs typeface="Symbol" charset="2"/>
              </a:rPr>
              <a:t>1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3217074" y="1883351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56" name="TextBox 155"/>
          <p:cNvSpPr txBox="1"/>
          <p:nvPr/>
        </p:nvSpPr>
        <p:spPr>
          <a:xfrm rot="5400000">
            <a:off x="6462484" y="1301964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57" name="TextBox 156"/>
          <p:cNvSpPr txBox="1"/>
          <p:nvPr/>
        </p:nvSpPr>
        <p:spPr>
          <a:xfrm rot="3214303">
            <a:off x="4027061" y="1378164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58" name="TextBox 157"/>
          <p:cNvSpPr txBox="1"/>
          <p:nvPr/>
        </p:nvSpPr>
        <p:spPr>
          <a:xfrm>
            <a:off x="3979074" y="664151"/>
            <a:ext cx="1102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Eigenvalues</a:t>
            </a:r>
            <a:endParaRPr lang="en-US" b="1" dirty="0"/>
          </a:p>
        </p:txBody>
      </p:sp>
      <p:sp>
        <p:nvSpPr>
          <p:cNvPr id="235" name="TextBox 234"/>
          <p:cNvSpPr txBox="1"/>
          <p:nvPr/>
        </p:nvSpPr>
        <p:spPr>
          <a:xfrm>
            <a:off x="3902874" y="1197551"/>
            <a:ext cx="343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baseline="-25000" dirty="0" smtClean="0">
                <a:latin typeface="Symbol" charset="2"/>
                <a:cs typeface="Symbol" charset="2"/>
              </a:rPr>
              <a:t>2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236" name="TextBox 235"/>
          <p:cNvSpPr txBox="1"/>
          <p:nvPr/>
        </p:nvSpPr>
        <p:spPr>
          <a:xfrm>
            <a:off x="2988474" y="816551"/>
            <a:ext cx="324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</a:t>
            </a:r>
            <a:r>
              <a:rPr lang="en-US" b="1" baseline="-25000" dirty="0" smtClean="0"/>
              <a:t>1</a:t>
            </a:r>
            <a:endParaRPr lang="en-US" b="1" dirty="0"/>
          </a:p>
        </p:txBody>
      </p:sp>
      <p:sp>
        <p:nvSpPr>
          <p:cNvPr id="237" name="TextBox 236"/>
          <p:cNvSpPr txBox="1"/>
          <p:nvPr/>
        </p:nvSpPr>
        <p:spPr>
          <a:xfrm>
            <a:off x="7464876" y="1045151"/>
            <a:ext cx="324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</a:t>
            </a:r>
            <a:r>
              <a:rPr lang="en-US" b="1" baseline="-25000" dirty="0" smtClean="0"/>
              <a:t>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06496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19150"/>
            <a:ext cx="72009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14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300" name="Picture 12" descr="t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111" y="1056263"/>
            <a:ext cx="1536700" cy="1651000"/>
          </a:xfrm>
          <a:prstGeom prst="rect">
            <a:avLst/>
          </a:prstGeom>
          <a:noFill/>
        </p:spPr>
      </p:pic>
      <p:sp>
        <p:nvSpPr>
          <p:cNvPr id="268301" name="Oval 13"/>
          <p:cNvSpPr>
            <a:spLocks noChangeArrowheads="1"/>
          </p:cNvSpPr>
          <p:nvPr/>
        </p:nvSpPr>
        <p:spPr bwMode="auto">
          <a:xfrm>
            <a:off x="1472411" y="1526163"/>
            <a:ext cx="203200" cy="203200"/>
          </a:xfrm>
          <a:prstGeom prst="ellipse">
            <a:avLst/>
          </a:prstGeom>
          <a:solidFill>
            <a:srgbClr val="1A11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03" name="Text Box 15"/>
          <p:cNvSpPr txBox="1">
            <a:spLocks noChangeArrowheads="1"/>
          </p:cNvSpPr>
          <p:nvPr/>
        </p:nvSpPr>
        <p:spPr bwMode="auto">
          <a:xfrm>
            <a:off x="1608936" y="1602363"/>
            <a:ext cx="2524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>
                <a:solidFill>
                  <a:schemeClr val="bg1"/>
                </a:solidFill>
                <a:latin typeface="Palatino" charset="0"/>
              </a:rPr>
              <a:t>-</a:t>
            </a:r>
          </a:p>
        </p:txBody>
      </p:sp>
      <p:sp>
        <p:nvSpPr>
          <p:cNvPr id="268313" name="Text Box 25"/>
          <p:cNvSpPr txBox="1">
            <a:spLocks noChangeArrowheads="1"/>
          </p:cNvSpPr>
          <p:nvPr/>
        </p:nvSpPr>
        <p:spPr bwMode="auto">
          <a:xfrm>
            <a:off x="457200" y="533400"/>
            <a:ext cx="120658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latin typeface="Times New Roman"/>
                <a:cs typeface="Times New Roman"/>
              </a:rPr>
              <a:t>Correlation </a:t>
            </a:r>
          </a:p>
          <a:p>
            <a:pPr algn="ctr"/>
            <a:r>
              <a:rPr lang="en-US" sz="1600" b="1" dirty="0">
                <a:latin typeface="Times New Roman"/>
                <a:cs typeface="Times New Roman"/>
              </a:rPr>
              <a:t>m</a:t>
            </a:r>
            <a:r>
              <a:rPr lang="en-US" sz="1600" b="1" dirty="0" smtClean="0">
                <a:latin typeface="Times New Roman"/>
                <a:cs typeface="Times New Roman"/>
              </a:rPr>
              <a:t>atrix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sp>
        <p:nvSpPr>
          <p:cNvPr id="268335" name="Oval 47"/>
          <p:cNvSpPr>
            <a:spLocks noChangeArrowheads="1"/>
          </p:cNvSpPr>
          <p:nvPr/>
        </p:nvSpPr>
        <p:spPr bwMode="auto">
          <a:xfrm>
            <a:off x="854874" y="2111951"/>
            <a:ext cx="203200" cy="203200"/>
          </a:xfrm>
          <a:prstGeom prst="ellipse">
            <a:avLst/>
          </a:prstGeom>
          <a:solidFill>
            <a:srgbClr val="1A11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36" name="Oval 48"/>
          <p:cNvSpPr>
            <a:spLocks noChangeArrowheads="1"/>
          </p:cNvSpPr>
          <p:nvPr/>
        </p:nvSpPr>
        <p:spPr bwMode="auto">
          <a:xfrm>
            <a:off x="838999" y="1494413"/>
            <a:ext cx="203200" cy="203200"/>
          </a:xfrm>
          <a:prstGeom prst="ellipse">
            <a:avLst/>
          </a:prstGeom>
          <a:solidFill>
            <a:srgbClr val="FF152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37" name="Oval 49"/>
          <p:cNvSpPr>
            <a:spLocks noChangeArrowheads="1"/>
          </p:cNvSpPr>
          <p:nvPr/>
        </p:nvSpPr>
        <p:spPr bwMode="auto">
          <a:xfrm>
            <a:off x="1491461" y="2099251"/>
            <a:ext cx="203200" cy="203200"/>
          </a:xfrm>
          <a:prstGeom prst="ellipse">
            <a:avLst/>
          </a:prstGeom>
          <a:solidFill>
            <a:srgbClr val="FF152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1439325" y="1385947"/>
            <a:ext cx="263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-</a:t>
            </a:r>
            <a:endParaRPr lang="en-US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823124" y="1974910"/>
            <a:ext cx="263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-</a:t>
            </a:r>
            <a:endParaRPr lang="en-US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3200400" y="228600"/>
            <a:ext cx="2570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Mathematical Models</a:t>
            </a:r>
            <a:endParaRPr lang="en-US" sz="2000" b="1" dirty="0"/>
          </a:p>
        </p:txBody>
      </p:sp>
      <p:pic>
        <p:nvPicPr>
          <p:cNvPr id="268293" name="Picture 5" descr="tmp"/>
          <p:cNvPicPr>
            <a:picLocks noChangeAspect="1" noChangeArrowheads="1"/>
          </p:cNvPicPr>
          <p:nvPr/>
        </p:nvPicPr>
        <p:blipFill>
          <a:blip r:embed="rId4"/>
          <a:srcRect t="17295" b="-189"/>
          <a:stretch>
            <a:fillRect/>
          </a:stretch>
        </p:blipFill>
        <p:spPr bwMode="auto">
          <a:xfrm flipV="1">
            <a:off x="3016559" y="1273751"/>
            <a:ext cx="259977" cy="1400175"/>
          </a:xfrm>
          <a:prstGeom prst="rect">
            <a:avLst/>
          </a:prstGeom>
          <a:noFill/>
        </p:spPr>
      </p:pic>
      <p:grpSp>
        <p:nvGrpSpPr>
          <p:cNvPr id="2" name="Group 81"/>
          <p:cNvGrpSpPr/>
          <p:nvPr/>
        </p:nvGrpSpPr>
        <p:grpSpPr>
          <a:xfrm>
            <a:off x="2918564" y="1551562"/>
            <a:ext cx="289497" cy="1108921"/>
            <a:chOff x="7466527" y="1801811"/>
            <a:chExt cx="931873" cy="1108921"/>
          </a:xfrm>
        </p:grpSpPr>
        <p:sp>
          <p:nvSpPr>
            <p:cNvPr id="268348" name="Rectangle 60"/>
            <p:cNvSpPr>
              <a:spLocks noChangeArrowheads="1"/>
            </p:cNvSpPr>
            <p:nvPr/>
          </p:nvSpPr>
          <p:spPr bwMode="auto">
            <a:xfrm>
              <a:off x="8084079" y="1801811"/>
              <a:ext cx="314321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dirty="0"/>
                <a:t>A</a:t>
              </a:r>
              <a:endParaRPr lang="en-US" sz="1200" dirty="0"/>
            </a:p>
          </p:txBody>
        </p:sp>
        <p:sp>
          <p:nvSpPr>
            <p:cNvPr id="268349" name="Rectangle 61"/>
            <p:cNvSpPr>
              <a:spLocks noChangeArrowheads="1"/>
            </p:cNvSpPr>
            <p:nvPr/>
          </p:nvSpPr>
          <p:spPr bwMode="auto">
            <a:xfrm>
              <a:off x="7466527" y="2418289"/>
              <a:ext cx="653868" cy="4924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dirty="0"/>
                <a:t>B</a:t>
              </a:r>
              <a:endParaRPr lang="en-US" sz="1200" b="1" dirty="0"/>
            </a:p>
          </p:txBody>
        </p:sp>
      </p:grpSp>
      <p:sp>
        <p:nvSpPr>
          <p:cNvPr id="94" name="Isosceles Triangle 93"/>
          <p:cNvSpPr/>
          <p:nvPr/>
        </p:nvSpPr>
        <p:spPr>
          <a:xfrm rot="16200000">
            <a:off x="2995197" y="1666983"/>
            <a:ext cx="171448" cy="131109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Isosceles Triangle 94"/>
          <p:cNvSpPr/>
          <p:nvPr/>
        </p:nvSpPr>
        <p:spPr>
          <a:xfrm rot="5400000" flipH="1">
            <a:off x="3129180" y="2286109"/>
            <a:ext cx="171448" cy="1311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Left Bracket 106"/>
          <p:cNvSpPr/>
          <p:nvPr/>
        </p:nvSpPr>
        <p:spPr bwMode="auto">
          <a:xfrm>
            <a:off x="2988472" y="1045151"/>
            <a:ext cx="59527" cy="1698049"/>
          </a:xfrm>
          <a:prstGeom prst="leftBracke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8" name="Left Bracket 107"/>
          <p:cNvSpPr/>
          <p:nvPr/>
        </p:nvSpPr>
        <p:spPr bwMode="auto">
          <a:xfrm flipH="1">
            <a:off x="3293273" y="1045151"/>
            <a:ext cx="59527" cy="1698049"/>
          </a:xfrm>
          <a:prstGeom prst="leftBracke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2" name="Left Bracket 131"/>
          <p:cNvSpPr/>
          <p:nvPr/>
        </p:nvSpPr>
        <p:spPr bwMode="auto">
          <a:xfrm>
            <a:off x="3733800" y="1045151"/>
            <a:ext cx="92874" cy="1698049"/>
          </a:xfrm>
          <a:prstGeom prst="leftBracke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3" name="Left Bracket 132"/>
          <p:cNvSpPr/>
          <p:nvPr/>
        </p:nvSpPr>
        <p:spPr bwMode="auto">
          <a:xfrm flipH="1">
            <a:off x="5257798" y="1066800"/>
            <a:ext cx="76201" cy="1676400"/>
          </a:xfrm>
          <a:prstGeom prst="leftBracke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143" name="Picture 5" descr="tmp"/>
          <p:cNvPicPr>
            <a:picLocks noChangeAspect="1" noChangeArrowheads="1"/>
          </p:cNvPicPr>
          <p:nvPr/>
        </p:nvPicPr>
        <p:blipFill>
          <a:blip r:embed="rId4"/>
          <a:srcRect t="17295" b="-189"/>
          <a:stretch>
            <a:fillRect/>
          </a:stretch>
        </p:blipFill>
        <p:spPr bwMode="auto">
          <a:xfrm rot="5400000" flipV="1">
            <a:off x="6501798" y="496847"/>
            <a:ext cx="259977" cy="1400175"/>
          </a:xfrm>
          <a:prstGeom prst="rect">
            <a:avLst/>
          </a:prstGeom>
          <a:noFill/>
        </p:spPr>
      </p:pic>
      <p:grpSp>
        <p:nvGrpSpPr>
          <p:cNvPr id="3" name="Group 81"/>
          <p:cNvGrpSpPr/>
          <p:nvPr/>
        </p:nvGrpSpPr>
        <p:grpSpPr>
          <a:xfrm rot="5400000">
            <a:off x="6354856" y="574619"/>
            <a:ext cx="289493" cy="1078142"/>
            <a:chOff x="7466525" y="1817201"/>
            <a:chExt cx="931863" cy="1078142"/>
          </a:xfrm>
        </p:grpSpPr>
        <p:sp>
          <p:nvSpPr>
            <p:cNvPr id="149" name="Rectangle 60"/>
            <p:cNvSpPr>
              <a:spLocks noChangeArrowheads="1"/>
            </p:cNvSpPr>
            <p:nvPr/>
          </p:nvSpPr>
          <p:spPr bwMode="auto">
            <a:xfrm>
              <a:off x="8084068" y="1817201"/>
              <a:ext cx="314320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/>
                <a:t>A</a:t>
              </a:r>
              <a:endParaRPr lang="en-US" sz="1100" dirty="0"/>
            </a:p>
          </p:txBody>
        </p:sp>
        <p:sp>
          <p:nvSpPr>
            <p:cNvPr id="150" name="Rectangle 61"/>
            <p:cNvSpPr>
              <a:spLocks noChangeArrowheads="1"/>
            </p:cNvSpPr>
            <p:nvPr/>
          </p:nvSpPr>
          <p:spPr bwMode="auto">
            <a:xfrm>
              <a:off x="7466525" y="2433678"/>
              <a:ext cx="653868" cy="4616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/>
                <a:t>B</a:t>
              </a:r>
            </a:p>
          </p:txBody>
        </p:sp>
      </p:grpSp>
      <p:sp>
        <p:nvSpPr>
          <p:cNvPr id="145" name="Isosceles Triangle 144"/>
          <p:cNvSpPr/>
          <p:nvPr/>
        </p:nvSpPr>
        <p:spPr>
          <a:xfrm>
            <a:off x="6787364" y="1065754"/>
            <a:ext cx="171448" cy="131109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Isosceles Triangle 145"/>
          <p:cNvSpPr/>
          <p:nvPr/>
        </p:nvSpPr>
        <p:spPr>
          <a:xfrm rot="10800000" flipH="1">
            <a:off x="6168238" y="1199737"/>
            <a:ext cx="171448" cy="1311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Left Bracket 146"/>
          <p:cNvSpPr/>
          <p:nvPr/>
        </p:nvSpPr>
        <p:spPr bwMode="auto">
          <a:xfrm rot="5400000">
            <a:off x="6691077" y="232116"/>
            <a:ext cx="45719" cy="1693074"/>
          </a:xfrm>
          <a:prstGeom prst="leftBracke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8" name="Left Bracket 147"/>
          <p:cNvSpPr/>
          <p:nvPr/>
        </p:nvSpPr>
        <p:spPr bwMode="auto">
          <a:xfrm rot="5400000" flipH="1">
            <a:off x="6691077" y="500872"/>
            <a:ext cx="45719" cy="1693074"/>
          </a:xfrm>
          <a:prstGeom prst="leftBracke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5990684" y="664151"/>
            <a:ext cx="1172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Eigenvectors</a:t>
            </a:r>
            <a:endParaRPr lang="en-US" b="1" dirty="0"/>
          </a:p>
        </p:txBody>
      </p:sp>
      <p:sp>
        <p:nvSpPr>
          <p:cNvPr id="152" name="TextBox 151"/>
          <p:cNvSpPr txBox="1"/>
          <p:nvPr/>
        </p:nvSpPr>
        <p:spPr>
          <a:xfrm>
            <a:off x="2607474" y="664151"/>
            <a:ext cx="1172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Eigenvectors</a:t>
            </a:r>
            <a:endParaRPr lang="en-US" b="1" dirty="0"/>
          </a:p>
        </p:txBody>
      </p:sp>
      <p:sp>
        <p:nvSpPr>
          <p:cNvPr id="153" name="Equal 152"/>
          <p:cNvSpPr/>
          <p:nvPr/>
        </p:nvSpPr>
        <p:spPr bwMode="auto">
          <a:xfrm>
            <a:off x="2226474" y="1883351"/>
            <a:ext cx="228600" cy="228600"/>
          </a:xfrm>
          <a:prstGeom prst="mathEqual">
            <a:avLst/>
          </a:prstGeom>
          <a:solidFill>
            <a:schemeClr val="tx1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3750474" y="1045151"/>
            <a:ext cx="343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baseline="-25000" dirty="0" smtClean="0">
                <a:latin typeface="Symbol" charset="2"/>
                <a:cs typeface="Symbol" charset="2"/>
              </a:rPr>
              <a:t>1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3217074" y="1883351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56" name="TextBox 155"/>
          <p:cNvSpPr txBox="1"/>
          <p:nvPr/>
        </p:nvSpPr>
        <p:spPr>
          <a:xfrm rot="5400000">
            <a:off x="6462484" y="1301964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57" name="TextBox 156"/>
          <p:cNvSpPr txBox="1"/>
          <p:nvPr/>
        </p:nvSpPr>
        <p:spPr>
          <a:xfrm rot="3214303">
            <a:off x="4027061" y="1378164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58" name="TextBox 157"/>
          <p:cNvSpPr txBox="1"/>
          <p:nvPr/>
        </p:nvSpPr>
        <p:spPr>
          <a:xfrm>
            <a:off x="3979074" y="664151"/>
            <a:ext cx="1102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Eigenvalues</a:t>
            </a:r>
            <a:endParaRPr lang="en-US" b="1" dirty="0"/>
          </a:p>
        </p:txBody>
      </p:sp>
      <p:sp>
        <p:nvSpPr>
          <p:cNvPr id="235" name="TextBox 234"/>
          <p:cNvSpPr txBox="1"/>
          <p:nvPr/>
        </p:nvSpPr>
        <p:spPr>
          <a:xfrm>
            <a:off x="3902874" y="1197551"/>
            <a:ext cx="343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baseline="-25000" dirty="0" smtClean="0">
                <a:latin typeface="Symbol" charset="2"/>
                <a:cs typeface="Symbol" charset="2"/>
              </a:rPr>
              <a:t>2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236" name="TextBox 235"/>
          <p:cNvSpPr txBox="1"/>
          <p:nvPr/>
        </p:nvSpPr>
        <p:spPr>
          <a:xfrm>
            <a:off x="2988474" y="816551"/>
            <a:ext cx="324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</a:t>
            </a:r>
            <a:r>
              <a:rPr lang="en-US" b="1" baseline="-25000" dirty="0" smtClean="0"/>
              <a:t>1</a:t>
            </a:r>
            <a:endParaRPr lang="en-US" b="1" dirty="0"/>
          </a:p>
        </p:txBody>
      </p:sp>
      <p:sp>
        <p:nvSpPr>
          <p:cNvPr id="237" name="TextBox 236"/>
          <p:cNvSpPr txBox="1"/>
          <p:nvPr/>
        </p:nvSpPr>
        <p:spPr>
          <a:xfrm>
            <a:off x="7464876" y="1045151"/>
            <a:ext cx="324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</a:t>
            </a:r>
            <a:r>
              <a:rPr lang="en-US" b="1" baseline="-25000" dirty="0" smtClean="0"/>
              <a:t>1</a:t>
            </a:r>
            <a:endParaRPr lang="en-US" b="1" dirty="0"/>
          </a:p>
        </p:txBody>
      </p:sp>
      <p:grpSp>
        <p:nvGrpSpPr>
          <p:cNvPr id="4" name="Group 279"/>
          <p:cNvGrpSpPr/>
          <p:nvPr/>
        </p:nvGrpSpPr>
        <p:grpSpPr>
          <a:xfrm>
            <a:off x="1600200" y="2590800"/>
            <a:ext cx="5537443" cy="1814509"/>
            <a:chOff x="2286000" y="2743200"/>
            <a:chExt cx="5537443" cy="1814509"/>
          </a:xfrm>
        </p:grpSpPr>
        <p:sp>
          <p:nvSpPr>
            <p:cNvPr id="62" name="Text Box 25"/>
            <p:cNvSpPr txBox="1">
              <a:spLocks noChangeArrowheads="1"/>
            </p:cNvSpPr>
            <p:nvPr/>
          </p:nvSpPr>
          <p:spPr bwMode="auto">
            <a:xfrm>
              <a:off x="3505200" y="2743200"/>
              <a:ext cx="25908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endParaRPr lang="en-US" sz="1600" b="1" dirty="0">
                <a:latin typeface="Times New Roman"/>
                <a:cs typeface="Times New Roman"/>
              </a:endParaRPr>
            </a:p>
          </p:txBody>
        </p:sp>
        <p:sp>
          <p:nvSpPr>
            <p:cNvPr id="227" name="Equal 226"/>
            <p:cNvSpPr/>
            <p:nvPr/>
          </p:nvSpPr>
          <p:spPr bwMode="auto">
            <a:xfrm>
              <a:off x="2286000" y="3613149"/>
              <a:ext cx="228600" cy="228600"/>
            </a:xfrm>
            <a:prstGeom prst="mathEqual">
              <a:avLst/>
            </a:prstGeom>
            <a:solidFill>
              <a:schemeClr val="tx1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5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7010400" y="3232149"/>
              <a:ext cx="81304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PCA</a:t>
              </a:r>
            </a:p>
            <a:p>
              <a:pPr algn="ctr"/>
              <a:r>
                <a:rPr lang="en-US" sz="2000" dirty="0" smtClean="0"/>
                <a:t>or</a:t>
              </a:r>
            </a:p>
            <a:p>
              <a:pPr algn="ctr"/>
              <a:r>
                <a:rPr lang="en-US" sz="2000" dirty="0" err="1" smtClean="0"/>
                <a:t>nPCA</a:t>
              </a:r>
              <a:endParaRPr lang="en-US" sz="2000" dirty="0" smtClean="0"/>
            </a:p>
          </p:txBody>
        </p:sp>
        <p:grpSp>
          <p:nvGrpSpPr>
            <p:cNvPr id="5" name="Group 205"/>
            <p:cNvGrpSpPr/>
            <p:nvPr/>
          </p:nvGrpSpPr>
          <p:grpSpPr>
            <a:xfrm flipH="1">
              <a:off x="6273801" y="2978148"/>
              <a:ext cx="203200" cy="1579561"/>
              <a:chOff x="3505200" y="4006851"/>
              <a:chExt cx="203200" cy="1579561"/>
            </a:xfrm>
          </p:grpSpPr>
          <p:sp>
            <p:nvSpPr>
              <p:cNvPr id="221" name="Line 26"/>
              <p:cNvSpPr>
                <a:spLocks noChangeShapeType="1"/>
              </p:cNvSpPr>
              <p:nvPr/>
            </p:nvSpPr>
            <p:spPr bwMode="auto">
              <a:xfrm>
                <a:off x="3600450" y="4006851"/>
                <a:ext cx="6350" cy="15795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Oval 27"/>
              <p:cNvSpPr>
                <a:spLocks noChangeArrowheads="1"/>
              </p:cNvSpPr>
              <p:nvPr/>
            </p:nvSpPr>
            <p:spPr bwMode="auto">
              <a:xfrm>
                <a:off x="3505200" y="4038600"/>
                <a:ext cx="190500" cy="190500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Oval 29"/>
              <p:cNvSpPr>
                <a:spLocks noChangeArrowheads="1"/>
              </p:cNvSpPr>
              <p:nvPr/>
            </p:nvSpPr>
            <p:spPr bwMode="auto">
              <a:xfrm>
                <a:off x="3517900" y="4657725"/>
                <a:ext cx="190500" cy="190500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Oval 30"/>
              <p:cNvSpPr>
                <a:spLocks noChangeArrowheads="1"/>
              </p:cNvSpPr>
              <p:nvPr/>
            </p:nvSpPr>
            <p:spPr bwMode="auto">
              <a:xfrm>
                <a:off x="3517900" y="4967287"/>
                <a:ext cx="190500" cy="190500"/>
              </a:xfrm>
              <a:prstGeom prst="ellipse">
                <a:avLst/>
              </a:prstGeom>
              <a:solidFill>
                <a:srgbClr val="808080"/>
              </a:solidFill>
              <a:ln w="31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Oval 31"/>
              <p:cNvSpPr>
                <a:spLocks noChangeArrowheads="1"/>
              </p:cNvSpPr>
              <p:nvPr/>
            </p:nvSpPr>
            <p:spPr bwMode="auto">
              <a:xfrm>
                <a:off x="3517900" y="5276850"/>
                <a:ext cx="190500" cy="190500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Oval 31"/>
              <p:cNvSpPr>
                <a:spLocks noChangeArrowheads="1"/>
              </p:cNvSpPr>
              <p:nvPr/>
            </p:nvSpPr>
            <p:spPr bwMode="auto">
              <a:xfrm>
                <a:off x="3505200" y="4357687"/>
                <a:ext cx="190500" cy="190500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cxnSp>
          <p:nvCxnSpPr>
            <p:cNvPr id="214" name="Straight Connector 213"/>
            <p:cNvCxnSpPr/>
            <p:nvPr/>
          </p:nvCxnSpPr>
          <p:spPr bwMode="auto">
            <a:xfrm flipH="1">
              <a:off x="4876801" y="3105147"/>
              <a:ext cx="1409700" cy="4572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5" name="Straight Connector 214"/>
            <p:cNvCxnSpPr/>
            <p:nvPr/>
          </p:nvCxnSpPr>
          <p:spPr bwMode="auto">
            <a:xfrm flipH="1">
              <a:off x="4876801" y="3467097"/>
              <a:ext cx="1447800" cy="952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3366FF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216" name="Straight Connector 215"/>
            <p:cNvCxnSpPr/>
            <p:nvPr/>
          </p:nvCxnSpPr>
          <p:spPr bwMode="auto">
            <a:xfrm flipH="1" flipV="1">
              <a:off x="4876801" y="3562347"/>
              <a:ext cx="1397000" cy="16192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3366FF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217" name="Straight Connector 216"/>
            <p:cNvCxnSpPr/>
            <p:nvPr/>
          </p:nvCxnSpPr>
          <p:spPr bwMode="auto">
            <a:xfrm flipH="1" flipV="1">
              <a:off x="4876801" y="3562347"/>
              <a:ext cx="1397000" cy="47148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3366FF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218" name="Straight Connector 217"/>
            <p:cNvCxnSpPr/>
            <p:nvPr/>
          </p:nvCxnSpPr>
          <p:spPr bwMode="auto">
            <a:xfrm flipH="1" flipV="1">
              <a:off x="4876801" y="3562347"/>
              <a:ext cx="1397000" cy="47148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3366FF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219" name="Straight Connector 218"/>
            <p:cNvCxnSpPr/>
            <p:nvPr/>
          </p:nvCxnSpPr>
          <p:spPr bwMode="auto">
            <a:xfrm flipH="1" flipV="1">
              <a:off x="4876801" y="3562347"/>
              <a:ext cx="1397000" cy="47148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3366FF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220" name="Straight Connector 219"/>
            <p:cNvCxnSpPr/>
            <p:nvPr/>
          </p:nvCxnSpPr>
          <p:spPr bwMode="auto">
            <a:xfrm flipH="1" flipV="1">
              <a:off x="4876801" y="3562347"/>
              <a:ext cx="1397000" cy="75723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3366FF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208" name="Straight Connector 207"/>
            <p:cNvCxnSpPr/>
            <p:nvPr/>
          </p:nvCxnSpPr>
          <p:spPr bwMode="auto">
            <a:xfrm flipH="1">
              <a:off x="4876801" y="3105147"/>
              <a:ext cx="1409700" cy="77681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9A009A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209" name="Straight Connector 208"/>
            <p:cNvCxnSpPr/>
            <p:nvPr/>
          </p:nvCxnSpPr>
          <p:spPr bwMode="auto">
            <a:xfrm rot="5400000">
              <a:off x="5400410" y="2967976"/>
              <a:ext cx="390379" cy="14375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9A009A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210" name="Straight Connector 209"/>
            <p:cNvCxnSpPr/>
            <p:nvPr/>
          </p:nvCxnSpPr>
          <p:spPr bwMode="auto">
            <a:xfrm flipH="1">
              <a:off x="4876801" y="3724272"/>
              <a:ext cx="1397000" cy="15769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9A009A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211" name="Straight Connector 210"/>
            <p:cNvCxnSpPr/>
            <p:nvPr/>
          </p:nvCxnSpPr>
          <p:spPr bwMode="auto">
            <a:xfrm flipH="1" flipV="1">
              <a:off x="4876801" y="3881965"/>
              <a:ext cx="1397000" cy="47148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2" name="Straight Connector 211"/>
            <p:cNvCxnSpPr/>
            <p:nvPr/>
          </p:nvCxnSpPr>
          <p:spPr bwMode="auto">
            <a:xfrm flipH="1" flipV="1">
              <a:off x="4876801" y="3881965"/>
              <a:ext cx="1397000" cy="47148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9A009A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213" name="Straight Connector 212"/>
            <p:cNvCxnSpPr/>
            <p:nvPr/>
          </p:nvCxnSpPr>
          <p:spPr bwMode="auto">
            <a:xfrm flipH="1" flipV="1">
              <a:off x="4876801" y="3881966"/>
              <a:ext cx="1397000" cy="15186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9A009A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sp>
          <p:nvSpPr>
            <p:cNvPr id="231" name="TextBox 230"/>
            <p:cNvSpPr txBox="1"/>
            <p:nvPr/>
          </p:nvSpPr>
          <p:spPr>
            <a:xfrm>
              <a:off x="5181600" y="3096683"/>
              <a:ext cx="3241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3366FF"/>
                  </a:solidFill>
                </a:rPr>
                <a:t>e</a:t>
              </a:r>
              <a:r>
                <a:rPr lang="en-US" baseline="-25000" dirty="0" smtClean="0">
                  <a:solidFill>
                    <a:srgbClr val="3366FF"/>
                  </a:solidFill>
                </a:rPr>
                <a:t>1</a:t>
              </a:r>
              <a:endParaRPr lang="en-US" dirty="0">
                <a:solidFill>
                  <a:srgbClr val="3366FF"/>
                </a:solidFill>
              </a:endParaRP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5257800" y="3934883"/>
              <a:ext cx="3257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BF22A9"/>
                  </a:solidFill>
                </a:rPr>
                <a:t>e</a:t>
              </a:r>
              <a:r>
                <a:rPr lang="en-US" baseline="-25000" dirty="0" smtClean="0">
                  <a:solidFill>
                    <a:srgbClr val="BF22A9"/>
                  </a:solidFill>
                </a:rPr>
                <a:t>2</a:t>
              </a:r>
              <a:endParaRPr lang="en-US" dirty="0">
                <a:solidFill>
                  <a:srgbClr val="BF22A9"/>
                </a:solidFill>
              </a:endParaRPr>
            </a:p>
          </p:txBody>
        </p:sp>
        <p:grpSp>
          <p:nvGrpSpPr>
            <p:cNvPr id="6" name="Group 240"/>
            <p:cNvGrpSpPr/>
            <p:nvPr/>
          </p:nvGrpSpPr>
          <p:grpSpPr>
            <a:xfrm>
              <a:off x="2667000" y="2971800"/>
              <a:ext cx="2335488" cy="1579561"/>
              <a:chOff x="3048000" y="3625851"/>
              <a:chExt cx="2335488" cy="1579561"/>
            </a:xfrm>
          </p:grpSpPr>
          <p:sp>
            <p:nvSpPr>
              <p:cNvPr id="268325" name="Oval 37"/>
              <p:cNvSpPr>
                <a:spLocks noChangeArrowheads="1"/>
              </p:cNvSpPr>
              <p:nvPr/>
            </p:nvSpPr>
            <p:spPr bwMode="auto">
              <a:xfrm>
                <a:off x="5105400" y="4114800"/>
                <a:ext cx="190500" cy="190500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327" name="Oval 39"/>
              <p:cNvSpPr>
                <a:spLocks noChangeArrowheads="1"/>
              </p:cNvSpPr>
              <p:nvPr/>
            </p:nvSpPr>
            <p:spPr bwMode="auto">
              <a:xfrm>
                <a:off x="5105400" y="4419600"/>
                <a:ext cx="190500" cy="190500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7" name="Group 158"/>
              <p:cNvGrpSpPr/>
              <p:nvPr/>
            </p:nvGrpSpPr>
            <p:grpSpPr>
              <a:xfrm>
                <a:off x="3505200" y="3625851"/>
                <a:ext cx="203200" cy="1579561"/>
                <a:chOff x="3505200" y="4006851"/>
                <a:chExt cx="203200" cy="1579561"/>
              </a:xfrm>
            </p:grpSpPr>
            <p:sp>
              <p:nvSpPr>
                <p:cNvPr id="73" name="Line 26"/>
                <p:cNvSpPr>
                  <a:spLocks noChangeShapeType="1"/>
                </p:cNvSpPr>
                <p:nvPr/>
              </p:nvSpPr>
              <p:spPr bwMode="auto">
                <a:xfrm>
                  <a:off x="3600450" y="4006851"/>
                  <a:ext cx="6350" cy="157956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315" name="Oval 27"/>
                <p:cNvSpPr>
                  <a:spLocks noChangeArrowheads="1"/>
                </p:cNvSpPr>
                <p:nvPr/>
              </p:nvSpPr>
              <p:spPr bwMode="auto">
                <a:xfrm>
                  <a:off x="3505200" y="4038600"/>
                  <a:ext cx="190500" cy="190500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317" name="Oval 29"/>
                <p:cNvSpPr>
                  <a:spLocks noChangeArrowheads="1"/>
                </p:cNvSpPr>
                <p:nvPr/>
              </p:nvSpPr>
              <p:spPr bwMode="auto">
                <a:xfrm>
                  <a:off x="3517900" y="4657725"/>
                  <a:ext cx="190500" cy="190500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318" name="Oval 30"/>
                <p:cNvSpPr>
                  <a:spLocks noChangeArrowheads="1"/>
                </p:cNvSpPr>
                <p:nvPr/>
              </p:nvSpPr>
              <p:spPr bwMode="auto">
                <a:xfrm>
                  <a:off x="3517900" y="4967287"/>
                  <a:ext cx="190500" cy="190500"/>
                </a:xfrm>
                <a:prstGeom prst="ellipse">
                  <a:avLst/>
                </a:prstGeom>
                <a:solidFill>
                  <a:srgbClr val="808080"/>
                </a:solidFill>
                <a:ln w="31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319" name="Oval 31"/>
                <p:cNvSpPr>
                  <a:spLocks noChangeArrowheads="1"/>
                </p:cNvSpPr>
                <p:nvPr/>
              </p:nvSpPr>
              <p:spPr bwMode="auto">
                <a:xfrm>
                  <a:off x="3517900" y="5276850"/>
                  <a:ext cx="190500" cy="190500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Oval 31"/>
                <p:cNvSpPr>
                  <a:spLocks noChangeArrowheads="1"/>
                </p:cNvSpPr>
                <p:nvPr/>
              </p:nvSpPr>
              <p:spPr bwMode="auto">
                <a:xfrm>
                  <a:off x="3505200" y="4357687"/>
                  <a:ext cx="190500" cy="190500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cxnSp>
            <p:nvCxnSpPr>
              <p:cNvPr id="168" name="Straight Connector 167"/>
              <p:cNvCxnSpPr>
                <a:stCxn id="268315" idx="6"/>
                <a:endCxn id="268325" idx="2"/>
              </p:cNvCxnSpPr>
              <p:nvPr/>
            </p:nvCxnSpPr>
            <p:spPr bwMode="auto">
              <a:xfrm>
                <a:off x="3695700" y="3752850"/>
                <a:ext cx="1409700" cy="4572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69" name="Straight Connector 168"/>
              <p:cNvCxnSpPr>
                <a:endCxn id="268325" idx="2"/>
              </p:cNvCxnSpPr>
              <p:nvPr/>
            </p:nvCxnSpPr>
            <p:spPr bwMode="auto">
              <a:xfrm>
                <a:off x="3657600" y="4114800"/>
                <a:ext cx="1447800" cy="9525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71" name="Straight Connector 170"/>
              <p:cNvCxnSpPr>
                <a:stCxn id="268317" idx="6"/>
                <a:endCxn id="268325" idx="2"/>
              </p:cNvCxnSpPr>
              <p:nvPr/>
            </p:nvCxnSpPr>
            <p:spPr bwMode="auto">
              <a:xfrm flipV="1">
                <a:off x="3708400" y="4210050"/>
                <a:ext cx="1397000" cy="1619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74" name="Straight Connector 173"/>
              <p:cNvCxnSpPr>
                <a:stCxn id="268318" idx="6"/>
                <a:endCxn id="268325" idx="2"/>
              </p:cNvCxnSpPr>
              <p:nvPr/>
            </p:nvCxnSpPr>
            <p:spPr bwMode="auto">
              <a:xfrm flipV="1">
                <a:off x="3708400" y="4210050"/>
                <a:ext cx="1397000" cy="47148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7" name="Straight Connector 176"/>
              <p:cNvCxnSpPr/>
              <p:nvPr/>
            </p:nvCxnSpPr>
            <p:spPr bwMode="auto">
              <a:xfrm flipV="1">
                <a:off x="3708400" y="4210050"/>
                <a:ext cx="1397000" cy="47148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8" name="Straight Connector 177"/>
              <p:cNvCxnSpPr/>
              <p:nvPr/>
            </p:nvCxnSpPr>
            <p:spPr bwMode="auto">
              <a:xfrm flipV="1">
                <a:off x="3708400" y="4210050"/>
                <a:ext cx="1397000" cy="47148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9" name="Straight Connector 178"/>
              <p:cNvCxnSpPr>
                <a:endCxn id="268325" idx="2"/>
              </p:cNvCxnSpPr>
              <p:nvPr/>
            </p:nvCxnSpPr>
            <p:spPr bwMode="auto">
              <a:xfrm flipV="1">
                <a:off x="3708400" y="4210050"/>
                <a:ext cx="1397000" cy="75723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92" name="Straight Connector 191"/>
              <p:cNvCxnSpPr>
                <a:stCxn id="268315" idx="6"/>
              </p:cNvCxnSpPr>
              <p:nvPr/>
            </p:nvCxnSpPr>
            <p:spPr bwMode="auto">
              <a:xfrm>
                <a:off x="3695700" y="3752850"/>
                <a:ext cx="1409700" cy="7768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9A009A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93" name="Straight Connector 192"/>
              <p:cNvCxnSpPr>
                <a:stCxn id="63" idx="5"/>
              </p:cNvCxnSpPr>
              <p:nvPr/>
            </p:nvCxnSpPr>
            <p:spPr bwMode="auto">
              <a:xfrm rot="16200000" flipH="1">
                <a:off x="4191412" y="3615679"/>
                <a:ext cx="390379" cy="143759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9A009A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94" name="Straight Connector 193"/>
              <p:cNvCxnSpPr>
                <a:stCxn id="268317" idx="6"/>
              </p:cNvCxnSpPr>
              <p:nvPr/>
            </p:nvCxnSpPr>
            <p:spPr bwMode="auto">
              <a:xfrm>
                <a:off x="3708400" y="4371975"/>
                <a:ext cx="1397000" cy="15769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9A009A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95" name="Straight Connector 194"/>
              <p:cNvCxnSpPr/>
              <p:nvPr/>
            </p:nvCxnSpPr>
            <p:spPr bwMode="auto">
              <a:xfrm flipV="1">
                <a:off x="3708400" y="4529668"/>
                <a:ext cx="1397000" cy="47148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6" name="Straight Connector 195"/>
              <p:cNvCxnSpPr/>
              <p:nvPr/>
            </p:nvCxnSpPr>
            <p:spPr bwMode="auto">
              <a:xfrm flipV="1">
                <a:off x="3708400" y="4529668"/>
                <a:ext cx="1397000" cy="47148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9A009A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97" name="Straight Connector 196"/>
              <p:cNvCxnSpPr>
                <a:stCxn id="268318" idx="6"/>
              </p:cNvCxnSpPr>
              <p:nvPr/>
            </p:nvCxnSpPr>
            <p:spPr bwMode="auto">
              <a:xfrm flipV="1">
                <a:off x="3708400" y="4529669"/>
                <a:ext cx="1397000" cy="15186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9A009A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229" name="TextBox 228"/>
              <p:cNvSpPr txBox="1"/>
              <p:nvPr/>
            </p:nvSpPr>
            <p:spPr>
              <a:xfrm>
                <a:off x="4419600" y="3733800"/>
                <a:ext cx="3241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3366FF"/>
                    </a:solidFill>
                  </a:rPr>
                  <a:t>e</a:t>
                </a:r>
                <a:r>
                  <a:rPr lang="en-US" baseline="-25000" dirty="0" smtClean="0">
                    <a:solidFill>
                      <a:srgbClr val="3366FF"/>
                    </a:solidFill>
                  </a:rPr>
                  <a:t>1</a:t>
                </a:r>
                <a:endParaRPr lang="en-US" dirty="0">
                  <a:solidFill>
                    <a:srgbClr val="3366FF"/>
                  </a:solidFill>
                </a:endParaRPr>
              </a:p>
            </p:txBody>
          </p:sp>
          <p:sp>
            <p:nvSpPr>
              <p:cNvPr id="230" name="TextBox 229"/>
              <p:cNvSpPr txBox="1"/>
              <p:nvPr/>
            </p:nvSpPr>
            <p:spPr>
              <a:xfrm>
                <a:off x="4495800" y="4572000"/>
                <a:ext cx="32573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BF22A9"/>
                    </a:solidFill>
                  </a:rPr>
                  <a:t>e</a:t>
                </a:r>
                <a:r>
                  <a:rPr lang="en-US" baseline="-25000" dirty="0" smtClean="0">
                    <a:solidFill>
                      <a:srgbClr val="BF22A9"/>
                    </a:solidFill>
                  </a:rPr>
                  <a:t>2</a:t>
                </a:r>
                <a:endParaRPr lang="en-US" dirty="0">
                  <a:solidFill>
                    <a:srgbClr val="BF22A9"/>
                  </a:solidFill>
                </a:endParaRPr>
              </a:p>
            </p:txBody>
          </p:sp>
          <p:sp>
            <p:nvSpPr>
              <p:cNvPr id="233" name="TextBox 232"/>
              <p:cNvSpPr txBox="1"/>
              <p:nvPr/>
            </p:nvSpPr>
            <p:spPr>
              <a:xfrm>
                <a:off x="5054601" y="4038600"/>
                <a:ext cx="3257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3366FF"/>
                    </a:solidFill>
                    <a:latin typeface="Symbol" charset="2"/>
                    <a:cs typeface="Symbol" charset="2"/>
                  </a:rPr>
                  <a:t>l</a:t>
                </a:r>
                <a:r>
                  <a:rPr lang="en-US" sz="1200" baseline="-25000" dirty="0" smtClean="0">
                    <a:solidFill>
                      <a:srgbClr val="3366FF"/>
                    </a:solidFill>
                    <a:latin typeface="Symbol" charset="2"/>
                    <a:cs typeface="Symbol" charset="2"/>
                  </a:rPr>
                  <a:t>1</a:t>
                </a:r>
                <a:endParaRPr lang="en-US" dirty="0">
                  <a:solidFill>
                    <a:srgbClr val="3366FF"/>
                  </a:solidFill>
                  <a:latin typeface="Symbol" charset="2"/>
                  <a:cs typeface="Symbol" charset="2"/>
                </a:endParaRPr>
              </a:p>
            </p:txBody>
          </p:sp>
          <p:sp>
            <p:nvSpPr>
              <p:cNvPr id="234" name="TextBox 233"/>
              <p:cNvSpPr txBox="1"/>
              <p:nvPr/>
            </p:nvSpPr>
            <p:spPr>
              <a:xfrm>
                <a:off x="5063068" y="4343400"/>
                <a:ext cx="32042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BF22A9"/>
                    </a:solidFill>
                    <a:latin typeface="Symbol" charset="2"/>
                    <a:cs typeface="Symbol" charset="2"/>
                  </a:rPr>
                  <a:t>l</a:t>
                </a:r>
                <a:r>
                  <a:rPr lang="en-US" sz="1200" baseline="-25000" dirty="0" smtClean="0">
                    <a:solidFill>
                      <a:srgbClr val="BF22A9"/>
                    </a:solidFill>
                    <a:latin typeface="Symbol" charset="2"/>
                    <a:cs typeface="Symbol" charset="2"/>
                  </a:rPr>
                  <a:t>2</a:t>
                </a:r>
                <a:endParaRPr lang="en-US" dirty="0">
                  <a:solidFill>
                    <a:srgbClr val="BF22A9"/>
                  </a:solidFill>
                  <a:latin typeface="Symbol" charset="2"/>
                  <a:cs typeface="Symbol" charset="2"/>
                </a:endParaRPr>
              </a:p>
            </p:txBody>
          </p:sp>
          <p:sp>
            <p:nvSpPr>
              <p:cNvPr id="239" name="TextBox 238"/>
              <p:cNvSpPr txBox="1"/>
              <p:nvPr/>
            </p:nvSpPr>
            <p:spPr>
              <a:xfrm rot="16200000">
                <a:off x="2923607" y="4216030"/>
                <a:ext cx="5565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input</a:t>
                </a:r>
                <a:endParaRPr lang="en-US" dirty="0"/>
              </a:p>
            </p:txBody>
          </p:sp>
        </p:grpSp>
        <p:sp>
          <p:nvSpPr>
            <p:cNvPr id="240" name="TextBox 239"/>
            <p:cNvSpPr txBox="1"/>
            <p:nvPr/>
          </p:nvSpPr>
          <p:spPr>
            <a:xfrm rot="16200000">
              <a:off x="6307723" y="3585142"/>
              <a:ext cx="6463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output</a:t>
              </a:r>
              <a:endParaRPr lang="en-US" dirty="0"/>
            </a:p>
          </p:txBody>
        </p:sp>
      </p:grpSp>
      <p:sp>
        <p:nvSpPr>
          <p:cNvPr id="392" name="TextBox 391"/>
          <p:cNvSpPr txBox="1"/>
          <p:nvPr/>
        </p:nvSpPr>
        <p:spPr>
          <a:xfrm>
            <a:off x="3657600" y="3048000"/>
            <a:ext cx="86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A-stream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93" name="TextBox 392"/>
          <p:cNvSpPr txBox="1"/>
          <p:nvPr/>
        </p:nvSpPr>
        <p:spPr>
          <a:xfrm>
            <a:off x="3733800" y="3733800"/>
            <a:ext cx="842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B-stream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4" name="TextBox 393"/>
          <p:cNvSpPr txBox="1"/>
          <p:nvPr/>
        </p:nvSpPr>
        <p:spPr>
          <a:xfrm>
            <a:off x="2243668" y="3014129"/>
            <a:ext cx="3001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  <a:latin typeface="Arial"/>
                <a:cs typeface="Arial"/>
              </a:rPr>
              <a:t>A</a:t>
            </a:r>
          </a:p>
          <a:p>
            <a:endParaRPr lang="en-US" sz="1200" dirty="0" smtClean="0">
              <a:latin typeface="Arial"/>
              <a:cs typeface="Arial"/>
            </a:endParaRPr>
          </a:p>
          <a:p>
            <a:endParaRPr lang="en-US" sz="12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endParaRPr lang="en-US" sz="12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B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95" name="TextBox 394"/>
          <p:cNvSpPr txBox="1"/>
          <p:nvPr/>
        </p:nvSpPr>
        <p:spPr>
          <a:xfrm>
            <a:off x="5715000" y="3031066"/>
            <a:ext cx="3001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  <a:latin typeface="Arial"/>
                <a:cs typeface="Arial"/>
              </a:rPr>
              <a:t>A</a:t>
            </a:r>
          </a:p>
          <a:p>
            <a:endParaRPr lang="en-US" sz="1200" dirty="0" smtClean="0">
              <a:latin typeface="Arial"/>
              <a:cs typeface="Arial"/>
            </a:endParaRPr>
          </a:p>
          <a:p>
            <a:endParaRPr lang="en-US" sz="12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endParaRPr lang="en-US" sz="12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B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7543800" y="2819400"/>
            <a:ext cx="1415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Neural </a:t>
            </a:r>
          </a:p>
          <a:p>
            <a:r>
              <a:rPr lang="en-US" b="1" dirty="0" smtClean="0"/>
              <a:t>Implementation</a:t>
            </a:r>
            <a:endParaRPr lang="en-US" b="1" dirty="0"/>
          </a:p>
        </p:txBody>
      </p:sp>
      <p:sp>
        <p:nvSpPr>
          <p:cNvPr id="275" name="TextBox 274"/>
          <p:cNvSpPr txBox="1"/>
          <p:nvPr/>
        </p:nvSpPr>
        <p:spPr>
          <a:xfrm>
            <a:off x="2133600" y="4800600"/>
            <a:ext cx="39742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Auto-Associative Neural Networks</a:t>
            </a:r>
          </a:p>
          <a:p>
            <a:pPr algn="ctr"/>
            <a:r>
              <a:rPr lang="en-US" sz="2000" b="1" dirty="0" smtClean="0"/>
              <a:t>or</a:t>
            </a:r>
          </a:p>
          <a:p>
            <a:pPr algn="ctr"/>
            <a:r>
              <a:rPr lang="en-US" sz="2000" b="1" dirty="0" smtClean="0"/>
              <a:t>Auto-Encoders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01110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300" name="Picture 12" descr="t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111" y="1056263"/>
            <a:ext cx="1536700" cy="1651000"/>
          </a:xfrm>
          <a:prstGeom prst="rect">
            <a:avLst/>
          </a:prstGeom>
          <a:noFill/>
        </p:spPr>
      </p:pic>
      <p:sp>
        <p:nvSpPr>
          <p:cNvPr id="268301" name="Oval 13"/>
          <p:cNvSpPr>
            <a:spLocks noChangeArrowheads="1"/>
          </p:cNvSpPr>
          <p:nvPr/>
        </p:nvSpPr>
        <p:spPr bwMode="auto">
          <a:xfrm>
            <a:off x="1472411" y="1526163"/>
            <a:ext cx="203200" cy="203200"/>
          </a:xfrm>
          <a:prstGeom prst="ellipse">
            <a:avLst/>
          </a:prstGeom>
          <a:solidFill>
            <a:srgbClr val="1A11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03" name="Text Box 15"/>
          <p:cNvSpPr txBox="1">
            <a:spLocks noChangeArrowheads="1"/>
          </p:cNvSpPr>
          <p:nvPr/>
        </p:nvSpPr>
        <p:spPr bwMode="auto">
          <a:xfrm>
            <a:off x="1608936" y="1602363"/>
            <a:ext cx="2524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>
                <a:solidFill>
                  <a:schemeClr val="bg1"/>
                </a:solidFill>
                <a:latin typeface="Palatino" charset="0"/>
              </a:rPr>
              <a:t>-</a:t>
            </a:r>
          </a:p>
        </p:txBody>
      </p:sp>
      <p:sp>
        <p:nvSpPr>
          <p:cNvPr id="268313" name="Text Box 25"/>
          <p:cNvSpPr txBox="1">
            <a:spLocks noChangeArrowheads="1"/>
          </p:cNvSpPr>
          <p:nvPr/>
        </p:nvSpPr>
        <p:spPr bwMode="auto">
          <a:xfrm>
            <a:off x="457200" y="533400"/>
            <a:ext cx="120658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latin typeface="Times New Roman"/>
                <a:cs typeface="Times New Roman"/>
              </a:rPr>
              <a:t>Correlation </a:t>
            </a:r>
          </a:p>
          <a:p>
            <a:pPr algn="ctr"/>
            <a:r>
              <a:rPr lang="en-US" sz="1600" b="1" dirty="0">
                <a:latin typeface="Times New Roman"/>
                <a:cs typeface="Times New Roman"/>
              </a:rPr>
              <a:t>m</a:t>
            </a:r>
            <a:r>
              <a:rPr lang="en-US" sz="1600" b="1" dirty="0" smtClean="0">
                <a:latin typeface="Times New Roman"/>
                <a:cs typeface="Times New Roman"/>
              </a:rPr>
              <a:t>atrix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sp>
        <p:nvSpPr>
          <p:cNvPr id="268335" name="Oval 47"/>
          <p:cNvSpPr>
            <a:spLocks noChangeArrowheads="1"/>
          </p:cNvSpPr>
          <p:nvPr/>
        </p:nvSpPr>
        <p:spPr bwMode="auto">
          <a:xfrm>
            <a:off x="854874" y="2111951"/>
            <a:ext cx="203200" cy="203200"/>
          </a:xfrm>
          <a:prstGeom prst="ellipse">
            <a:avLst/>
          </a:prstGeom>
          <a:solidFill>
            <a:srgbClr val="1A11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36" name="Oval 48"/>
          <p:cNvSpPr>
            <a:spLocks noChangeArrowheads="1"/>
          </p:cNvSpPr>
          <p:nvPr/>
        </p:nvSpPr>
        <p:spPr bwMode="auto">
          <a:xfrm>
            <a:off x="838999" y="1494413"/>
            <a:ext cx="203200" cy="203200"/>
          </a:xfrm>
          <a:prstGeom prst="ellipse">
            <a:avLst/>
          </a:prstGeom>
          <a:solidFill>
            <a:srgbClr val="FF152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337" name="Oval 49"/>
          <p:cNvSpPr>
            <a:spLocks noChangeArrowheads="1"/>
          </p:cNvSpPr>
          <p:nvPr/>
        </p:nvSpPr>
        <p:spPr bwMode="auto">
          <a:xfrm>
            <a:off x="1491461" y="2099251"/>
            <a:ext cx="203200" cy="203200"/>
          </a:xfrm>
          <a:prstGeom prst="ellipse">
            <a:avLst/>
          </a:prstGeom>
          <a:solidFill>
            <a:srgbClr val="FF152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1439325" y="1385947"/>
            <a:ext cx="263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-</a:t>
            </a:r>
            <a:endParaRPr lang="en-US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823124" y="1974910"/>
            <a:ext cx="263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-</a:t>
            </a:r>
            <a:endParaRPr lang="en-US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3200400" y="228600"/>
            <a:ext cx="2570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Mathematical Models</a:t>
            </a:r>
            <a:endParaRPr lang="en-US" sz="2000" b="1" dirty="0"/>
          </a:p>
        </p:txBody>
      </p:sp>
      <p:pic>
        <p:nvPicPr>
          <p:cNvPr id="268293" name="Picture 5" descr="tmp"/>
          <p:cNvPicPr>
            <a:picLocks noChangeAspect="1" noChangeArrowheads="1"/>
          </p:cNvPicPr>
          <p:nvPr/>
        </p:nvPicPr>
        <p:blipFill>
          <a:blip r:embed="rId4"/>
          <a:srcRect t="17295" b="-189"/>
          <a:stretch>
            <a:fillRect/>
          </a:stretch>
        </p:blipFill>
        <p:spPr bwMode="auto">
          <a:xfrm flipV="1">
            <a:off x="3016559" y="1273751"/>
            <a:ext cx="259977" cy="1400175"/>
          </a:xfrm>
          <a:prstGeom prst="rect">
            <a:avLst/>
          </a:prstGeom>
          <a:noFill/>
        </p:spPr>
      </p:pic>
      <p:grpSp>
        <p:nvGrpSpPr>
          <p:cNvPr id="2" name="Group 81"/>
          <p:cNvGrpSpPr/>
          <p:nvPr/>
        </p:nvGrpSpPr>
        <p:grpSpPr>
          <a:xfrm>
            <a:off x="2918564" y="1551562"/>
            <a:ext cx="289497" cy="1108921"/>
            <a:chOff x="7466527" y="1801811"/>
            <a:chExt cx="931873" cy="1108921"/>
          </a:xfrm>
        </p:grpSpPr>
        <p:sp>
          <p:nvSpPr>
            <p:cNvPr id="268348" name="Rectangle 60"/>
            <p:cNvSpPr>
              <a:spLocks noChangeArrowheads="1"/>
            </p:cNvSpPr>
            <p:nvPr/>
          </p:nvSpPr>
          <p:spPr bwMode="auto">
            <a:xfrm>
              <a:off x="8084079" y="1801811"/>
              <a:ext cx="314321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dirty="0"/>
                <a:t>A</a:t>
              </a:r>
              <a:endParaRPr lang="en-US" sz="1200" dirty="0"/>
            </a:p>
          </p:txBody>
        </p:sp>
        <p:sp>
          <p:nvSpPr>
            <p:cNvPr id="268349" name="Rectangle 61"/>
            <p:cNvSpPr>
              <a:spLocks noChangeArrowheads="1"/>
            </p:cNvSpPr>
            <p:nvPr/>
          </p:nvSpPr>
          <p:spPr bwMode="auto">
            <a:xfrm>
              <a:off x="7466527" y="2418289"/>
              <a:ext cx="653868" cy="4924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dirty="0"/>
                <a:t>B</a:t>
              </a:r>
              <a:endParaRPr lang="en-US" sz="1200" b="1" dirty="0"/>
            </a:p>
          </p:txBody>
        </p:sp>
      </p:grpSp>
      <p:sp>
        <p:nvSpPr>
          <p:cNvPr id="94" name="Isosceles Triangle 93"/>
          <p:cNvSpPr/>
          <p:nvPr/>
        </p:nvSpPr>
        <p:spPr>
          <a:xfrm rot="16200000">
            <a:off x="2995197" y="1666983"/>
            <a:ext cx="171448" cy="131109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Isosceles Triangle 94"/>
          <p:cNvSpPr/>
          <p:nvPr/>
        </p:nvSpPr>
        <p:spPr>
          <a:xfrm rot="5400000" flipH="1">
            <a:off x="3129180" y="2286109"/>
            <a:ext cx="171448" cy="1311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Left Bracket 106"/>
          <p:cNvSpPr/>
          <p:nvPr/>
        </p:nvSpPr>
        <p:spPr bwMode="auto">
          <a:xfrm>
            <a:off x="2988472" y="1045151"/>
            <a:ext cx="59527" cy="1698049"/>
          </a:xfrm>
          <a:prstGeom prst="leftBracke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8" name="Left Bracket 107"/>
          <p:cNvSpPr/>
          <p:nvPr/>
        </p:nvSpPr>
        <p:spPr bwMode="auto">
          <a:xfrm flipH="1">
            <a:off x="3293273" y="1045151"/>
            <a:ext cx="59527" cy="1698049"/>
          </a:xfrm>
          <a:prstGeom prst="leftBracke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2" name="Left Bracket 131"/>
          <p:cNvSpPr/>
          <p:nvPr/>
        </p:nvSpPr>
        <p:spPr bwMode="auto">
          <a:xfrm>
            <a:off x="3733800" y="1045151"/>
            <a:ext cx="92874" cy="1698049"/>
          </a:xfrm>
          <a:prstGeom prst="leftBracke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3" name="Left Bracket 132"/>
          <p:cNvSpPr/>
          <p:nvPr/>
        </p:nvSpPr>
        <p:spPr bwMode="auto">
          <a:xfrm flipH="1">
            <a:off x="5257798" y="1066800"/>
            <a:ext cx="76201" cy="1676400"/>
          </a:xfrm>
          <a:prstGeom prst="leftBracke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143" name="Picture 5" descr="tmp"/>
          <p:cNvPicPr>
            <a:picLocks noChangeAspect="1" noChangeArrowheads="1"/>
          </p:cNvPicPr>
          <p:nvPr/>
        </p:nvPicPr>
        <p:blipFill>
          <a:blip r:embed="rId4"/>
          <a:srcRect t="17295" b="-189"/>
          <a:stretch>
            <a:fillRect/>
          </a:stretch>
        </p:blipFill>
        <p:spPr bwMode="auto">
          <a:xfrm rot="5400000" flipV="1">
            <a:off x="6501798" y="496847"/>
            <a:ext cx="259977" cy="1400175"/>
          </a:xfrm>
          <a:prstGeom prst="rect">
            <a:avLst/>
          </a:prstGeom>
          <a:noFill/>
        </p:spPr>
      </p:pic>
      <p:grpSp>
        <p:nvGrpSpPr>
          <p:cNvPr id="3" name="Group 81"/>
          <p:cNvGrpSpPr/>
          <p:nvPr/>
        </p:nvGrpSpPr>
        <p:grpSpPr>
          <a:xfrm rot="5400000">
            <a:off x="6354856" y="574619"/>
            <a:ext cx="289493" cy="1078142"/>
            <a:chOff x="7466525" y="1817201"/>
            <a:chExt cx="931863" cy="1078142"/>
          </a:xfrm>
        </p:grpSpPr>
        <p:sp>
          <p:nvSpPr>
            <p:cNvPr id="149" name="Rectangle 60"/>
            <p:cNvSpPr>
              <a:spLocks noChangeArrowheads="1"/>
            </p:cNvSpPr>
            <p:nvPr/>
          </p:nvSpPr>
          <p:spPr bwMode="auto">
            <a:xfrm>
              <a:off x="8084068" y="1817201"/>
              <a:ext cx="314320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/>
                <a:t>A</a:t>
              </a:r>
              <a:endParaRPr lang="en-US" sz="1100" dirty="0"/>
            </a:p>
          </p:txBody>
        </p:sp>
        <p:sp>
          <p:nvSpPr>
            <p:cNvPr id="150" name="Rectangle 61"/>
            <p:cNvSpPr>
              <a:spLocks noChangeArrowheads="1"/>
            </p:cNvSpPr>
            <p:nvPr/>
          </p:nvSpPr>
          <p:spPr bwMode="auto">
            <a:xfrm>
              <a:off x="7466525" y="2433678"/>
              <a:ext cx="653868" cy="4616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/>
                <a:t>B</a:t>
              </a:r>
            </a:p>
          </p:txBody>
        </p:sp>
      </p:grpSp>
      <p:sp>
        <p:nvSpPr>
          <p:cNvPr id="145" name="Isosceles Triangle 144"/>
          <p:cNvSpPr/>
          <p:nvPr/>
        </p:nvSpPr>
        <p:spPr>
          <a:xfrm>
            <a:off x="6787364" y="1065754"/>
            <a:ext cx="171448" cy="131109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Isosceles Triangle 145"/>
          <p:cNvSpPr/>
          <p:nvPr/>
        </p:nvSpPr>
        <p:spPr>
          <a:xfrm rot="10800000" flipH="1">
            <a:off x="6168238" y="1199737"/>
            <a:ext cx="171448" cy="1311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Left Bracket 146"/>
          <p:cNvSpPr/>
          <p:nvPr/>
        </p:nvSpPr>
        <p:spPr bwMode="auto">
          <a:xfrm rot="5400000">
            <a:off x="6691077" y="232116"/>
            <a:ext cx="45719" cy="1693074"/>
          </a:xfrm>
          <a:prstGeom prst="leftBracke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8" name="Left Bracket 147"/>
          <p:cNvSpPr/>
          <p:nvPr/>
        </p:nvSpPr>
        <p:spPr bwMode="auto">
          <a:xfrm rot="5400000" flipH="1">
            <a:off x="6691077" y="500872"/>
            <a:ext cx="45719" cy="1693074"/>
          </a:xfrm>
          <a:prstGeom prst="leftBracke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5990684" y="664151"/>
            <a:ext cx="1172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Eigenvectors</a:t>
            </a:r>
            <a:endParaRPr lang="en-US" b="1" dirty="0"/>
          </a:p>
        </p:txBody>
      </p:sp>
      <p:sp>
        <p:nvSpPr>
          <p:cNvPr id="152" name="TextBox 151"/>
          <p:cNvSpPr txBox="1"/>
          <p:nvPr/>
        </p:nvSpPr>
        <p:spPr>
          <a:xfrm>
            <a:off x="2607474" y="664151"/>
            <a:ext cx="1172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Eigenvectors</a:t>
            </a:r>
            <a:endParaRPr lang="en-US" b="1" dirty="0"/>
          </a:p>
        </p:txBody>
      </p:sp>
      <p:sp>
        <p:nvSpPr>
          <p:cNvPr id="153" name="Equal 152"/>
          <p:cNvSpPr/>
          <p:nvPr/>
        </p:nvSpPr>
        <p:spPr bwMode="auto">
          <a:xfrm>
            <a:off x="2226474" y="1883351"/>
            <a:ext cx="228600" cy="228600"/>
          </a:xfrm>
          <a:prstGeom prst="mathEqual">
            <a:avLst/>
          </a:prstGeom>
          <a:solidFill>
            <a:schemeClr val="tx1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3750474" y="1045151"/>
            <a:ext cx="343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baseline="-25000" dirty="0" smtClean="0">
                <a:latin typeface="Symbol" charset="2"/>
                <a:cs typeface="Symbol" charset="2"/>
              </a:rPr>
              <a:t>1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3217074" y="1883351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56" name="TextBox 155"/>
          <p:cNvSpPr txBox="1"/>
          <p:nvPr/>
        </p:nvSpPr>
        <p:spPr>
          <a:xfrm rot="5400000">
            <a:off x="6462484" y="1301964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57" name="TextBox 156"/>
          <p:cNvSpPr txBox="1"/>
          <p:nvPr/>
        </p:nvSpPr>
        <p:spPr>
          <a:xfrm rot="3214303">
            <a:off x="4027061" y="1378164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58" name="TextBox 157"/>
          <p:cNvSpPr txBox="1"/>
          <p:nvPr/>
        </p:nvSpPr>
        <p:spPr>
          <a:xfrm>
            <a:off x="3979074" y="664151"/>
            <a:ext cx="1102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Eigenvalues</a:t>
            </a:r>
            <a:endParaRPr lang="en-US" b="1" dirty="0"/>
          </a:p>
        </p:txBody>
      </p:sp>
      <p:sp>
        <p:nvSpPr>
          <p:cNvPr id="235" name="TextBox 234"/>
          <p:cNvSpPr txBox="1"/>
          <p:nvPr/>
        </p:nvSpPr>
        <p:spPr>
          <a:xfrm>
            <a:off x="3902874" y="1197551"/>
            <a:ext cx="343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baseline="-25000" dirty="0" smtClean="0">
                <a:latin typeface="Symbol" charset="2"/>
                <a:cs typeface="Symbol" charset="2"/>
              </a:rPr>
              <a:t>2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236" name="TextBox 235"/>
          <p:cNvSpPr txBox="1"/>
          <p:nvPr/>
        </p:nvSpPr>
        <p:spPr>
          <a:xfrm>
            <a:off x="2988474" y="816551"/>
            <a:ext cx="324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</a:t>
            </a:r>
            <a:r>
              <a:rPr lang="en-US" b="1" baseline="-25000" dirty="0" smtClean="0"/>
              <a:t>1</a:t>
            </a:r>
            <a:endParaRPr lang="en-US" b="1" dirty="0"/>
          </a:p>
        </p:txBody>
      </p:sp>
      <p:sp>
        <p:nvSpPr>
          <p:cNvPr id="237" name="TextBox 236"/>
          <p:cNvSpPr txBox="1"/>
          <p:nvPr/>
        </p:nvSpPr>
        <p:spPr>
          <a:xfrm>
            <a:off x="7464876" y="1045151"/>
            <a:ext cx="324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</a:t>
            </a:r>
            <a:r>
              <a:rPr lang="en-US" b="1" baseline="-25000" dirty="0" smtClean="0"/>
              <a:t>1</a:t>
            </a:r>
            <a:endParaRPr lang="en-US" b="1" dirty="0"/>
          </a:p>
        </p:txBody>
      </p:sp>
      <p:grpSp>
        <p:nvGrpSpPr>
          <p:cNvPr id="4" name="Group 279"/>
          <p:cNvGrpSpPr/>
          <p:nvPr/>
        </p:nvGrpSpPr>
        <p:grpSpPr>
          <a:xfrm>
            <a:off x="1600200" y="2590800"/>
            <a:ext cx="5537443" cy="1814509"/>
            <a:chOff x="2286000" y="2743200"/>
            <a:chExt cx="5537443" cy="1814509"/>
          </a:xfrm>
        </p:grpSpPr>
        <p:sp>
          <p:nvSpPr>
            <p:cNvPr id="62" name="Text Box 25"/>
            <p:cNvSpPr txBox="1">
              <a:spLocks noChangeArrowheads="1"/>
            </p:cNvSpPr>
            <p:nvPr/>
          </p:nvSpPr>
          <p:spPr bwMode="auto">
            <a:xfrm>
              <a:off x="3505200" y="2743200"/>
              <a:ext cx="25908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endParaRPr lang="en-US" sz="1600" b="1" dirty="0">
                <a:latin typeface="Times New Roman"/>
                <a:cs typeface="Times New Roman"/>
              </a:endParaRPr>
            </a:p>
          </p:txBody>
        </p:sp>
        <p:sp>
          <p:nvSpPr>
            <p:cNvPr id="227" name="Equal 226"/>
            <p:cNvSpPr/>
            <p:nvPr/>
          </p:nvSpPr>
          <p:spPr bwMode="auto">
            <a:xfrm>
              <a:off x="2286000" y="3613149"/>
              <a:ext cx="228600" cy="228600"/>
            </a:xfrm>
            <a:prstGeom prst="mathEqual">
              <a:avLst/>
            </a:prstGeom>
            <a:solidFill>
              <a:schemeClr val="tx1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5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7010400" y="3232149"/>
              <a:ext cx="81304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PCA</a:t>
              </a:r>
            </a:p>
            <a:p>
              <a:pPr algn="ctr"/>
              <a:r>
                <a:rPr lang="en-US" sz="2000" dirty="0" smtClean="0"/>
                <a:t>or</a:t>
              </a:r>
            </a:p>
            <a:p>
              <a:pPr algn="ctr"/>
              <a:r>
                <a:rPr lang="en-US" sz="2000" dirty="0" err="1" smtClean="0"/>
                <a:t>nPCA</a:t>
              </a:r>
              <a:endParaRPr lang="en-US" sz="2000" dirty="0" smtClean="0"/>
            </a:p>
          </p:txBody>
        </p:sp>
        <p:grpSp>
          <p:nvGrpSpPr>
            <p:cNvPr id="5" name="Group 205"/>
            <p:cNvGrpSpPr/>
            <p:nvPr/>
          </p:nvGrpSpPr>
          <p:grpSpPr>
            <a:xfrm flipH="1">
              <a:off x="6273801" y="2978148"/>
              <a:ext cx="203200" cy="1579561"/>
              <a:chOff x="3505200" y="4006851"/>
              <a:chExt cx="203200" cy="1579561"/>
            </a:xfrm>
          </p:grpSpPr>
          <p:sp>
            <p:nvSpPr>
              <p:cNvPr id="221" name="Line 26"/>
              <p:cNvSpPr>
                <a:spLocks noChangeShapeType="1"/>
              </p:cNvSpPr>
              <p:nvPr/>
            </p:nvSpPr>
            <p:spPr bwMode="auto">
              <a:xfrm>
                <a:off x="3600450" y="4006851"/>
                <a:ext cx="6350" cy="15795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Oval 27"/>
              <p:cNvSpPr>
                <a:spLocks noChangeArrowheads="1"/>
              </p:cNvSpPr>
              <p:nvPr/>
            </p:nvSpPr>
            <p:spPr bwMode="auto">
              <a:xfrm>
                <a:off x="3505200" y="4038600"/>
                <a:ext cx="190500" cy="190500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Oval 29"/>
              <p:cNvSpPr>
                <a:spLocks noChangeArrowheads="1"/>
              </p:cNvSpPr>
              <p:nvPr/>
            </p:nvSpPr>
            <p:spPr bwMode="auto">
              <a:xfrm>
                <a:off x="3517900" y="4657725"/>
                <a:ext cx="190500" cy="190500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Oval 30"/>
              <p:cNvSpPr>
                <a:spLocks noChangeArrowheads="1"/>
              </p:cNvSpPr>
              <p:nvPr/>
            </p:nvSpPr>
            <p:spPr bwMode="auto">
              <a:xfrm>
                <a:off x="3517900" y="4967287"/>
                <a:ext cx="190500" cy="190500"/>
              </a:xfrm>
              <a:prstGeom prst="ellipse">
                <a:avLst/>
              </a:prstGeom>
              <a:solidFill>
                <a:srgbClr val="808080"/>
              </a:solidFill>
              <a:ln w="31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Oval 31"/>
              <p:cNvSpPr>
                <a:spLocks noChangeArrowheads="1"/>
              </p:cNvSpPr>
              <p:nvPr/>
            </p:nvSpPr>
            <p:spPr bwMode="auto">
              <a:xfrm>
                <a:off x="3517900" y="5276850"/>
                <a:ext cx="190500" cy="190500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Oval 31"/>
              <p:cNvSpPr>
                <a:spLocks noChangeArrowheads="1"/>
              </p:cNvSpPr>
              <p:nvPr/>
            </p:nvSpPr>
            <p:spPr bwMode="auto">
              <a:xfrm>
                <a:off x="3505200" y="4357687"/>
                <a:ext cx="190500" cy="190500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cxnSp>
          <p:nvCxnSpPr>
            <p:cNvPr id="214" name="Straight Connector 213"/>
            <p:cNvCxnSpPr/>
            <p:nvPr/>
          </p:nvCxnSpPr>
          <p:spPr bwMode="auto">
            <a:xfrm flipH="1">
              <a:off x="4876801" y="3105147"/>
              <a:ext cx="1409700" cy="4572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5" name="Straight Connector 214"/>
            <p:cNvCxnSpPr/>
            <p:nvPr/>
          </p:nvCxnSpPr>
          <p:spPr bwMode="auto">
            <a:xfrm flipH="1">
              <a:off x="4876801" y="3467097"/>
              <a:ext cx="1447800" cy="952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3366FF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216" name="Straight Connector 215"/>
            <p:cNvCxnSpPr/>
            <p:nvPr/>
          </p:nvCxnSpPr>
          <p:spPr bwMode="auto">
            <a:xfrm flipH="1" flipV="1">
              <a:off x="4876801" y="3562347"/>
              <a:ext cx="1397000" cy="16192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3366FF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217" name="Straight Connector 216"/>
            <p:cNvCxnSpPr/>
            <p:nvPr/>
          </p:nvCxnSpPr>
          <p:spPr bwMode="auto">
            <a:xfrm flipH="1" flipV="1">
              <a:off x="4876801" y="3562347"/>
              <a:ext cx="1397000" cy="47148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3366FF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218" name="Straight Connector 217"/>
            <p:cNvCxnSpPr/>
            <p:nvPr/>
          </p:nvCxnSpPr>
          <p:spPr bwMode="auto">
            <a:xfrm flipH="1" flipV="1">
              <a:off x="4876801" y="3562347"/>
              <a:ext cx="1397000" cy="47148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3366FF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219" name="Straight Connector 218"/>
            <p:cNvCxnSpPr/>
            <p:nvPr/>
          </p:nvCxnSpPr>
          <p:spPr bwMode="auto">
            <a:xfrm flipH="1" flipV="1">
              <a:off x="4876801" y="3562347"/>
              <a:ext cx="1397000" cy="47148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3366FF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220" name="Straight Connector 219"/>
            <p:cNvCxnSpPr/>
            <p:nvPr/>
          </p:nvCxnSpPr>
          <p:spPr bwMode="auto">
            <a:xfrm flipH="1" flipV="1">
              <a:off x="4876801" y="3562347"/>
              <a:ext cx="1397000" cy="75723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3366FF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208" name="Straight Connector 207"/>
            <p:cNvCxnSpPr/>
            <p:nvPr/>
          </p:nvCxnSpPr>
          <p:spPr bwMode="auto">
            <a:xfrm flipH="1">
              <a:off x="4876801" y="3105147"/>
              <a:ext cx="1409700" cy="77681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9A009A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209" name="Straight Connector 208"/>
            <p:cNvCxnSpPr/>
            <p:nvPr/>
          </p:nvCxnSpPr>
          <p:spPr bwMode="auto">
            <a:xfrm rot="5400000">
              <a:off x="5400410" y="2967976"/>
              <a:ext cx="390379" cy="14375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9A009A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210" name="Straight Connector 209"/>
            <p:cNvCxnSpPr/>
            <p:nvPr/>
          </p:nvCxnSpPr>
          <p:spPr bwMode="auto">
            <a:xfrm flipH="1">
              <a:off x="4876801" y="3724272"/>
              <a:ext cx="1397000" cy="15769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9A009A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211" name="Straight Connector 210"/>
            <p:cNvCxnSpPr/>
            <p:nvPr/>
          </p:nvCxnSpPr>
          <p:spPr bwMode="auto">
            <a:xfrm flipH="1" flipV="1">
              <a:off x="4876801" y="3881965"/>
              <a:ext cx="1397000" cy="47148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2" name="Straight Connector 211"/>
            <p:cNvCxnSpPr/>
            <p:nvPr/>
          </p:nvCxnSpPr>
          <p:spPr bwMode="auto">
            <a:xfrm flipH="1" flipV="1">
              <a:off x="4876801" y="3881965"/>
              <a:ext cx="1397000" cy="47148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9A009A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213" name="Straight Connector 212"/>
            <p:cNvCxnSpPr/>
            <p:nvPr/>
          </p:nvCxnSpPr>
          <p:spPr bwMode="auto">
            <a:xfrm flipH="1" flipV="1">
              <a:off x="4876801" y="3881966"/>
              <a:ext cx="1397000" cy="15186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9A009A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sp>
          <p:nvSpPr>
            <p:cNvPr id="231" name="TextBox 230"/>
            <p:cNvSpPr txBox="1"/>
            <p:nvPr/>
          </p:nvSpPr>
          <p:spPr>
            <a:xfrm>
              <a:off x="5181600" y="3096683"/>
              <a:ext cx="3241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3366FF"/>
                  </a:solidFill>
                </a:rPr>
                <a:t>e</a:t>
              </a:r>
              <a:r>
                <a:rPr lang="en-US" baseline="-25000" dirty="0" smtClean="0">
                  <a:solidFill>
                    <a:srgbClr val="3366FF"/>
                  </a:solidFill>
                </a:rPr>
                <a:t>1</a:t>
              </a:r>
              <a:endParaRPr lang="en-US" dirty="0">
                <a:solidFill>
                  <a:srgbClr val="3366FF"/>
                </a:solidFill>
              </a:endParaRP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5257800" y="3934883"/>
              <a:ext cx="3257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BF22A9"/>
                  </a:solidFill>
                </a:rPr>
                <a:t>e</a:t>
              </a:r>
              <a:r>
                <a:rPr lang="en-US" baseline="-25000" dirty="0" smtClean="0">
                  <a:solidFill>
                    <a:srgbClr val="BF22A9"/>
                  </a:solidFill>
                </a:rPr>
                <a:t>2</a:t>
              </a:r>
              <a:endParaRPr lang="en-US" dirty="0">
                <a:solidFill>
                  <a:srgbClr val="BF22A9"/>
                </a:solidFill>
              </a:endParaRPr>
            </a:p>
          </p:txBody>
        </p:sp>
        <p:grpSp>
          <p:nvGrpSpPr>
            <p:cNvPr id="6" name="Group 240"/>
            <p:cNvGrpSpPr/>
            <p:nvPr/>
          </p:nvGrpSpPr>
          <p:grpSpPr>
            <a:xfrm>
              <a:off x="2667000" y="2971800"/>
              <a:ext cx="2335488" cy="1579561"/>
              <a:chOff x="3048000" y="3625851"/>
              <a:chExt cx="2335488" cy="1579561"/>
            </a:xfrm>
          </p:grpSpPr>
          <p:sp>
            <p:nvSpPr>
              <p:cNvPr id="268325" name="Oval 37"/>
              <p:cNvSpPr>
                <a:spLocks noChangeArrowheads="1"/>
              </p:cNvSpPr>
              <p:nvPr/>
            </p:nvSpPr>
            <p:spPr bwMode="auto">
              <a:xfrm>
                <a:off x="5105400" y="4114800"/>
                <a:ext cx="190500" cy="190500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327" name="Oval 39"/>
              <p:cNvSpPr>
                <a:spLocks noChangeArrowheads="1"/>
              </p:cNvSpPr>
              <p:nvPr/>
            </p:nvSpPr>
            <p:spPr bwMode="auto">
              <a:xfrm>
                <a:off x="5105400" y="4419600"/>
                <a:ext cx="190500" cy="190500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7" name="Group 158"/>
              <p:cNvGrpSpPr/>
              <p:nvPr/>
            </p:nvGrpSpPr>
            <p:grpSpPr>
              <a:xfrm>
                <a:off x="3505200" y="3625851"/>
                <a:ext cx="203200" cy="1579561"/>
                <a:chOff x="3505200" y="4006851"/>
                <a:chExt cx="203200" cy="1579561"/>
              </a:xfrm>
            </p:grpSpPr>
            <p:sp>
              <p:nvSpPr>
                <p:cNvPr id="73" name="Line 26"/>
                <p:cNvSpPr>
                  <a:spLocks noChangeShapeType="1"/>
                </p:cNvSpPr>
                <p:nvPr/>
              </p:nvSpPr>
              <p:spPr bwMode="auto">
                <a:xfrm>
                  <a:off x="3600450" y="4006851"/>
                  <a:ext cx="6350" cy="157956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315" name="Oval 27"/>
                <p:cNvSpPr>
                  <a:spLocks noChangeArrowheads="1"/>
                </p:cNvSpPr>
                <p:nvPr/>
              </p:nvSpPr>
              <p:spPr bwMode="auto">
                <a:xfrm>
                  <a:off x="3505200" y="4038600"/>
                  <a:ext cx="190500" cy="190500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317" name="Oval 29"/>
                <p:cNvSpPr>
                  <a:spLocks noChangeArrowheads="1"/>
                </p:cNvSpPr>
                <p:nvPr/>
              </p:nvSpPr>
              <p:spPr bwMode="auto">
                <a:xfrm>
                  <a:off x="3517900" y="4657725"/>
                  <a:ext cx="190500" cy="190500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318" name="Oval 30"/>
                <p:cNvSpPr>
                  <a:spLocks noChangeArrowheads="1"/>
                </p:cNvSpPr>
                <p:nvPr/>
              </p:nvSpPr>
              <p:spPr bwMode="auto">
                <a:xfrm>
                  <a:off x="3517900" y="4967287"/>
                  <a:ext cx="190500" cy="190500"/>
                </a:xfrm>
                <a:prstGeom prst="ellipse">
                  <a:avLst/>
                </a:prstGeom>
                <a:solidFill>
                  <a:srgbClr val="808080"/>
                </a:solidFill>
                <a:ln w="31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319" name="Oval 31"/>
                <p:cNvSpPr>
                  <a:spLocks noChangeArrowheads="1"/>
                </p:cNvSpPr>
                <p:nvPr/>
              </p:nvSpPr>
              <p:spPr bwMode="auto">
                <a:xfrm>
                  <a:off x="3517900" y="5276850"/>
                  <a:ext cx="190500" cy="190500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Oval 31"/>
                <p:cNvSpPr>
                  <a:spLocks noChangeArrowheads="1"/>
                </p:cNvSpPr>
                <p:nvPr/>
              </p:nvSpPr>
              <p:spPr bwMode="auto">
                <a:xfrm>
                  <a:off x="3505200" y="4357687"/>
                  <a:ext cx="190500" cy="190500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cxnSp>
            <p:nvCxnSpPr>
              <p:cNvPr id="168" name="Straight Connector 167"/>
              <p:cNvCxnSpPr>
                <a:stCxn id="268315" idx="6"/>
                <a:endCxn id="268325" idx="2"/>
              </p:cNvCxnSpPr>
              <p:nvPr/>
            </p:nvCxnSpPr>
            <p:spPr bwMode="auto">
              <a:xfrm>
                <a:off x="3695700" y="3752850"/>
                <a:ext cx="1409700" cy="4572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69" name="Straight Connector 168"/>
              <p:cNvCxnSpPr>
                <a:endCxn id="268325" idx="2"/>
              </p:cNvCxnSpPr>
              <p:nvPr/>
            </p:nvCxnSpPr>
            <p:spPr bwMode="auto">
              <a:xfrm>
                <a:off x="3657600" y="4114800"/>
                <a:ext cx="1447800" cy="9525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71" name="Straight Connector 170"/>
              <p:cNvCxnSpPr>
                <a:stCxn id="268317" idx="6"/>
                <a:endCxn id="268325" idx="2"/>
              </p:cNvCxnSpPr>
              <p:nvPr/>
            </p:nvCxnSpPr>
            <p:spPr bwMode="auto">
              <a:xfrm flipV="1">
                <a:off x="3708400" y="4210050"/>
                <a:ext cx="1397000" cy="1619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74" name="Straight Connector 173"/>
              <p:cNvCxnSpPr>
                <a:stCxn id="268318" idx="6"/>
                <a:endCxn id="268325" idx="2"/>
              </p:cNvCxnSpPr>
              <p:nvPr/>
            </p:nvCxnSpPr>
            <p:spPr bwMode="auto">
              <a:xfrm flipV="1">
                <a:off x="3708400" y="4210050"/>
                <a:ext cx="1397000" cy="47148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7" name="Straight Connector 176"/>
              <p:cNvCxnSpPr/>
              <p:nvPr/>
            </p:nvCxnSpPr>
            <p:spPr bwMode="auto">
              <a:xfrm flipV="1">
                <a:off x="3708400" y="4210050"/>
                <a:ext cx="1397000" cy="47148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8" name="Straight Connector 177"/>
              <p:cNvCxnSpPr/>
              <p:nvPr/>
            </p:nvCxnSpPr>
            <p:spPr bwMode="auto">
              <a:xfrm flipV="1">
                <a:off x="3708400" y="4210050"/>
                <a:ext cx="1397000" cy="47148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9" name="Straight Connector 178"/>
              <p:cNvCxnSpPr>
                <a:endCxn id="268325" idx="2"/>
              </p:cNvCxnSpPr>
              <p:nvPr/>
            </p:nvCxnSpPr>
            <p:spPr bwMode="auto">
              <a:xfrm flipV="1">
                <a:off x="3708400" y="4210050"/>
                <a:ext cx="1397000" cy="75723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92" name="Straight Connector 191"/>
              <p:cNvCxnSpPr>
                <a:stCxn id="268315" idx="6"/>
              </p:cNvCxnSpPr>
              <p:nvPr/>
            </p:nvCxnSpPr>
            <p:spPr bwMode="auto">
              <a:xfrm>
                <a:off x="3695700" y="3752850"/>
                <a:ext cx="1409700" cy="7768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9A009A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93" name="Straight Connector 192"/>
              <p:cNvCxnSpPr>
                <a:stCxn id="63" idx="5"/>
              </p:cNvCxnSpPr>
              <p:nvPr/>
            </p:nvCxnSpPr>
            <p:spPr bwMode="auto">
              <a:xfrm rot="16200000" flipH="1">
                <a:off x="4191412" y="3615679"/>
                <a:ext cx="390379" cy="143759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9A009A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94" name="Straight Connector 193"/>
              <p:cNvCxnSpPr>
                <a:stCxn id="268317" idx="6"/>
              </p:cNvCxnSpPr>
              <p:nvPr/>
            </p:nvCxnSpPr>
            <p:spPr bwMode="auto">
              <a:xfrm>
                <a:off x="3708400" y="4371975"/>
                <a:ext cx="1397000" cy="15769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9A009A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95" name="Straight Connector 194"/>
              <p:cNvCxnSpPr/>
              <p:nvPr/>
            </p:nvCxnSpPr>
            <p:spPr bwMode="auto">
              <a:xfrm flipV="1">
                <a:off x="3708400" y="4529668"/>
                <a:ext cx="1397000" cy="47148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6" name="Straight Connector 195"/>
              <p:cNvCxnSpPr/>
              <p:nvPr/>
            </p:nvCxnSpPr>
            <p:spPr bwMode="auto">
              <a:xfrm flipV="1">
                <a:off x="3708400" y="4529668"/>
                <a:ext cx="1397000" cy="47148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9A009A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97" name="Straight Connector 196"/>
              <p:cNvCxnSpPr>
                <a:stCxn id="268318" idx="6"/>
              </p:cNvCxnSpPr>
              <p:nvPr/>
            </p:nvCxnSpPr>
            <p:spPr bwMode="auto">
              <a:xfrm flipV="1">
                <a:off x="3708400" y="4529669"/>
                <a:ext cx="1397000" cy="15186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9A009A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229" name="TextBox 228"/>
              <p:cNvSpPr txBox="1"/>
              <p:nvPr/>
            </p:nvSpPr>
            <p:spPr>
              <a:xfrm>
                <a:off x="4419600" y="3733800"/>
                <a:ext cx="3241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3366FF"/>
                    </a:solidFill>
                  </a:rPr>
                  <a:t>e</a:t>
                </a:r>
                <a:r>
                  <a:rPr lang="en-US" baseline="-25000" dirty="0" smtClean="0">
                    <a:solidFill>
                      <a:srgbClr val="3366FF"/>
                    </a:solidFill>
                  </a:rPr>
                  <a:t>1</a:t>
                </a:r>
                <a:endParaRPr lang="en-US" dirty="0">
                  <a:solidFill>
                    <a:srgbClr val="3366FF"/>
                  </a:solidFill>
                </a:endParaRPr>
              </a:p>
            </p:txBody>
          </p:sp>
          <p:sp>
            <p:nvSpPr>
              <p:cNvPr id="230" name="TextBox 229"/>
              <p:cNvSpPr txBox="1"/>
              <p:nvPr/>
            </p:nvSpPr>
            <p:spPr>
              <a:xfrm>
                <a:off x="4495800" y="4572000"/>
                <a:ext cx="32573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BF22A9"/>
                    </a:solidFill>
                  </a:rPr>
                  <a:t>e</a:t>
                </a:r>
                <a:r>
                  <a:rPr lang="en-US" baseline="-25000" dirty="0" smtClean="0">
                    <a:solidFill>
                      <a:srgbClr val="BF22A9"/>
                    </a:solidFill>
                  </a:rPr>
                  <a:t>2</a:t>
                </a:r>
                <a:endParaRPr lang="en-US" dirty="0">
                  <a:solidFill>
                    <a:srgbClr val="BF22A9"/>
                  </a:solidFill>
                </a:endParaRPr>
              </a:p>
            </p:txBody>
          </p:sp>
          <p:sp>
            <p:nvSpPr>
              <p:cNvPr id="233" name="TextBox 232"/>
              <p:cNvSpPr txBox="1"/>
              <p:nvPr/>
            </p:nvSpPr>
            <p:spPr>
              <a:xfrm>
                <a:off x="5054601" y="4038600"/>
                <a:ext cx="3257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3366FF"/>
                    </a:solidFill>
                    <a:latin typeface="Symbol" charset="2"/>
                    <a:cs typeface="Symbol" charset="2"/>
                  </a:rPr>
                  <a:t>l</a:t>
                </a:r>
                <a:r>
                  <a:rPr lang="en-US" sz="1200" baseline="-25000" dirty="0" smtClean="0">
                    <a:solidFill>
                      <a:srgbClr val="3366FF"/>
                    </a:solidFill>
                    <a:latin typeface="Symbol" charset="2"/>
                    <a:cs typeface="Symbol" charset="2"/>
                  </a:rPr>
                  <a:t>1</a:t>
                </a:r>
                <a:endParaRPr lang="en-US" dirty="0">
                  <a:solidFill>
                    <a:srgbClr val="3366FF"/>
                  </a:solidFill>
                  <a:latin typeface="Symbol" charset="2"/>
                  <a:cs typeface="Symbol" charset="2"/>
                </a:endParaRPr>
              </a:p>
            </p:txBody>
          </p:sp>
          <p:sp>
            <p:nvSpPr>
              <p:cNvPr id="234" name="TextBox 233"/>
              <p:cNvSpPr txBox="1"/>
              <p:nvPr/>
            </p:nvSpPr>
            <p:spPr>
              <a:xfrm>
                <a:off x="5063068" y="4343400"/>
                <a:ext cx="32042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BF22A9"/>
                    </a:solidFill>
                    <a:latin typeface="Symbol" charset="2"/>
                    <a:cs typeface="Symbol" charset="2"/>
                  </a:rPr>
                  <a:t>l</a:t>
                </a:r>
                <a:r>
                  <a:rPr lang="en-US" sz="1200" baseline="-25000" dirty="0" smtClean="0">
                    <a:solidFill>
                      <a:srgbClr val="BF22A9"/>
                    </a:solidFill>
                    <a:latin typeface="Symbol" charset="2"/>
                    <a:cs typeface="Symbol" charset="2"/>
                  </a:rPr>
                  <a:t>2</a:t>
                </a:r>
                <a:endParaRPr lang="en-US" dirty="0">
                  <a:solidFill>
                    <a:srgbClr val="BF22A9"/>
                  </a:solidFill>
                  <a:latin typeface="Symbol" charset="2"/>
                  <a:cs typeface="Symbol" charset="2"/>
                </a:endParaRPr>
              </a:p>
            </p:txBody>
          </p:sp>
          <p:sp>
            <p:nvSpPr>
              <p:cNvPr id="239" name="TextBox 238"/>
              <p:cNvSpPr txBox="1"/>
              <p:nvPr/>
            </p:nvSpPr>
            <p:spPr>
              <a:xfrm rot="16200000">
                <a:off x="2923607" y="4216030"/>
                <a:ext cx="5565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input</a:t>
                </a:r>
                <a:endParaRPr lang="en-US" dirty="0"/>
              </a:p>
            </p:txBody>
          </p:sp>
        </p:grpSp>
        <p:sp>
          <p:nvSpPr>
            <p:cNvPr id="240" name="TextBox 239"/>
            <p:cNvSpPr txBox="1"/>
            <p:nvPr/>
          </p:nvSpPr>
          <p:spPr>
            <a:xfrm rot="16200000">
              <a:off x="6307723" y="3585142"/>
              <a:ext cx="6463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output</a:t>
              </a:r>
              <a:endParaRPr lang="en-US" dirty="0"/>
            </a:p>
          </p:txBody>
        </p:sp>
      </p:grpSp>
      <p:sp>
        <p:nvSpPr>
          <p:cNvPr id="392" name="TextBox 391"/>
          <p:cNvSpPr txBox="1"/>
          <p:nvPr/>
        </p:nvSpPr>
        <p:spPr>
          <a:xfrm>
            <a:off x="3657600" y="3048000"/>
            <a:ext cx="86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A-stream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93" name="TextBox 392"/>
          <p:cNvSpPr txBox="1"/>
          <p:nvPr/>
        </p:nvSpPr>
        <p:spPr>
          <a:xfrm>
            <a:off x="3733800" y="3733800"/>
            <a:ext cx="842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B-stream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4" name="TextBox 393"/>
          <p:cNvSpPr txBox="1"/>
          <p:nvPr/>
        </p:nvSpPr>
        <p:spPr>
          <a:xfrm>
            <a:off x="2243668" y="3014129"/>
            <a:ext cx="3001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  <a:latin typeface="Arial"/>
                <a:cs typeface="Arial"/>
              </a:rPr>
              <a:t>A</a:t>
            </a:r>
          </a:p>
          <a:p>
            <a:endParaRPr lang="en-US" sz="1200" dirty="0" smtClean="0">
              <a:latin typeface="Arial"/>
              <a:cs typeface="Arial"/>
            </a:endParaRPr>
          </a:p>
          <a:p>
            <a:endParaRPr lang="en-US" sz="12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endParaRPr lang="en-US" sz="12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B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95" name="TextBox 394"/>
          <p:cNvSpPr txBox="1"/>
          <p:nvPr/>
        </p:nvSpPr>
        <p:spPr>
          <a:xfrm>
            <a:off x="5715000" y="3031066"/>
            <a:ext cx="3001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  <a:latin typeface="Arial"/>
                <a:cs typeface="Arial"/>
              </a:rPr>
              <a:t>A</a:t>
            </a:r>
          </a:p>
          <a:p>
            <a:endParaRPr lang="en-US" sz="1200" dirty="0" smtClean="0">
              <a:latin typeface="Arial"/>
              <a:cs typeface="Arial"/>
            </a:endParaRPr>
          </a:p>
          <a:p>
            <a:endParaRPr lang="en-US" sz="12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endParaRPr lang="en-US" sz="12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B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7543800" y="2819400"/>
            <a:ext cx="1415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Neural </a:t>
            </a:r>
          </a:p>
          <a:p>
            <a:r>
              <a:rPr lang="en-US" b="1" dirty="0" smtClean="0"/>
              <a:t>Implementation</a:t>
            </a:r>
            <a:endParaRPr lang="en-US" b="1" dirty="0"/>
          </a:p>
        </p:txBody>
      </p:sp>
      <p:grpSp>
        <p:nvGrpSpPr>
          <p:cNvPr id="101" name="Group 100"/>
          <p:cNvGrpSpPr/>
          <p:nvPr/>
        </p:nvGrpSpPr>
        <p:grpSpPr>
          <a:xfrm>
            <a:off x="1549157" y="4419600"/>
            <a:ext cx="7313493" cy="1814509"/>
            <a:chOff x="1549157" y="4419600"/>
            <a:chExt cx="7313493" cy="1814509"/>
          </a:xfrm>
        </p:grpSpPr>
        <p:sp>
          <p:nvSpPr>
            <p:cNvPr id="102" name="TextBox 101"/>
            <p:cNvSpPr txBox="1"/>
            <p:nvPr/>
          </p:nvSpPr>
          <p:spPr>
            <a:xfrm>
              <a:off x="7434054" y="4800600"/>
              <a:ext cx="142859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Selective </a:t>
              </a:r>
            </a:p>
            <a:p>
              <a:pPr algn="ctr"/>
              <a:r>
                <a:rPr lang="en-US" b="1" dirty="0" smtClean="0"/>
                <a:t>Attention</a:t>
              </a:r>
            </a:p>
            <a:p>
              <a:pPr algn="ctr"/>
              <a:r>
                <a:rPr lang="en-US" b="1" dirty="0" smtClean="0"/>
                <a:t>for </a:t>
              </a:r>
              <a:r>
                <a:rPr lang="en-US" b="1" dirty="0" smtClean="0">
                  <a:solidFill>
                    <a:srgbClr val="FF0000"/>
                  </a:solidFill>
                </a:rPr>
                <a:t>readout</a:t>
              </a:r>
            </a:p>
            <a:p>
              <a:pPr algn="ctr"/>
              <a:r>
                <a:rPr lang="en-US" b="1" dirty="0" smtClean="0"/>
                <a:t>and for </a:t>
              </a:r>
              <a:r>
                <a:rPr lang="en-US" b="1" dirty="0" smtClean="0">
                  <a:solidFill>
                    <a:srgbClr val="FF0000"/>
                  </a:solidFill>
                </a:rPr>
                <a:t>learning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grpSp>
          <p:nvGrpSpPr>
            <p:cNvPr id="103" name="Group 270"/>
            <p:cNvGrpSpPr/>
            <p:nvPr/>
          </p:nvGrpSpPr>
          <p:grpSpPr>
            <a:xfrm>
              <a:off x="1549157" y="4419600"/>
              <a:ext cx="5461243" cy="1814509"/>
              <a:chOff x="1752600" y="4572000"/>
              <a:chExt cx="5461243" cy="1814509"/>
            </a:xfrm>
          </p:grpSpPr>
          <p:sp>
            <p:nvSpPr>
              <p:cNvPr id="104" name="AutoShape 20"/>
              <p:cNvSpPr>
                <a:spLocks noChangeArrowheads="1"/>
              </p:cNvSpPr>
              <p:nvPr/>
            </p:nvSpPr>
            <p:spPr bwMode="auto">
              <a:xfrm rot="16200000">
                <a:off x="4091010" y="4991987"/>
                <a:ext cx="355600" cy="149181"/>
              </a:xfrm>
              <a:prstGeom prst="leftArrow">
                <a:avLst>
                  <a:gd name="adj1" fmla="val 64815"/>
                  <a:gd name="adj2" fmla="val 125000"/>
                </a:avLst>
              </a:prstGeom>
              <a:solidFill>
                <a:srgbClr val="F7FF05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4157133" y="5262561"/>
                <a:ext cx="1846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06" name="Text Box 25"/>
              <p:cNvSpPr txBox="1">
                <a:spLocks noChangeArrowheads="1"/>
              </p:cNvSpPr>
              <p:nvPr/>
            </p:nvSpPr>
            <p:spPr bwMode="auto">
              <a:xfrm>
                <a:off x="2971800" y="4572000"/>
                <a:ext cx="259080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 b="1" dirty="0" smtClean="0">
                    <a:latin typeface="Times New Roman"/>
                    <a:cs typeface="Times New Roman"/>
                  </a:rPr>
                  <a:t>Selective Attention</a:t>
                </a:r>
                <a:endParaRPr lang="en-US" sz="1200" b="1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109" name="Equal 108"/>
              <p:cNvSpPr/>
              <p:nvPr/>
            </p:nvSpPr>
            <p:spPr bwMode="auto">
              <a:xfrm>
                <a:off x="1752600" y="5441949"/>
                <a:ext cx="228600" cy="228600"/>
              </a:xfrm>
              <a:prstGeom prst="mathEqual">
                <a:avLst/>
              </a:prstGeom>
              <a:solidFill>
                <a:schemeClr val="tx1"/>
              </a:solidFill>
              <a:ln w="31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5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6400800" y="5060949"/>
                <a:ext cx="813043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/>
                  <a:t>PCA</a:t>
                </a:r>
              </a:p>
              <a:p>
                <a:pPr algn="ctr"/>
                <a:r>
                  <a:rPr lang="en-US" sz="2000" dirty="0" smtClean="0"/>
                  <a:t>or</a:t>
                </a:r>
              </a:p>
              <a:p>
                <a:pPr algn="ctr"/>
                <a:r>
                  <a:rPr lang="en-US" sz="2000" dirty="0" err="1" smtClean="0"/>
                  <a:t>nPCA</a:t>
                </a:r>
                <a:endParaRPr lang="en-US" sz="2000" dirty="0" smtClean="0"/>
              </a:p>
            </p:txBody>
          </p:sp>
          <p:grpSp>
            <p:nvGrpSpPr>
              <p:cNvPr id="111" name="Group 205"/>
              <p:cNvGrpSpPr/>
              <p:nvPr/>
            </p:nvGrpSpPr>
            <p:grpSpPr>
              <a:xfrm flipH="1">
                <a:off x="5740401" y="4806948"/>
                <a:ext cx="203200" cy="1579561"/>
                <a:chOff x="3505200" y="4006851"/>
                <a:chExt cx="203200" cy="1579561"/>
              </a:xfrm>
            </p:grpSpPr>
            <p:sp>
              <p:nvSpPr>
                <p:cNvPr id="173" name="Line 26"/>
                <p:cNvSpPr>
                  <a:spLocks noChangeShapeType="1"/>
                </p:cNvSpPr>
                <p:nvPr/>
              </p:nvSpPr>
              <p:spPr bwMode="auto">
                <a:xfrm>
                  <a:off x="3600450" y="4006851"/>
                  <a:ext cx="6350" cy="157956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" name="Oval 27"/>
                <p:cNvSpPr>
                  <a:spLocks noChangeArrowheads="1"/>
                </p:cNvSpPr>
                <p:nvPr/>
              </p:nvSpPr>
              <p:spPr bwMode="auto">
                <a:xfrm>
                  <a:off x="3505200" y="4038600"/>
                  <a:ext cx="190500" cy="190500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Oval 29"/>
                <p:cNvSpPr>
                  <a:spLocks noChangeArrowheads="1"/>
                </p:cNvSpPr>
                <p:nvPr/>
              </p:nvSpPr>
              <p:spPr bwMode="auto">
                <a:xfrm>
                  <a:off x="3517900" y="4657725"/>
                  <a:ext cx="190500" cy="190500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0" name="Oval 30"/>
                <p:cNvSpPr>
                  <a:spLocks noChangeArrowheads="1"/>
                </p:cNvSpPr>
                <p:nvPr/>
              </p:nvSpPr>
              <p:spPr bwMode="auto">
                <a:xfrm>
                  <a:off x="3517900" y="4967287"/>
                  <a:ext cx="190500" cy="190500"/>
                </a:xfrm>
                <a:prstGeom prst="ellipse">
                  <a:avLst/>
                </a:prstGeom>
                <a:solidFill>
                  <a:srgbClr val="808080"/>
                </a:solidFill>
                <a:ln w="31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1" name="Oval 31"/>
                <p:cNvSpPr>
                  <a:spLocks noChangeArrowheads="1"/>
                </p:cNvSpPr>
                <p:nvPr/>
              </p:nvSpPr>
              <p:spPr bwMode="auto">
                <a:xfrm>
                  <a:off x="3517900" y="5276850"/>
                  <a:ext cx="190500" cy="190500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2" name="Oval 31"/>
                <p:cNvSpPr>
                  <a:spLocks noChangeArrowheads="1"/>
                </p:cNvSpPr>
                <p:nvPr/>
              </p:nvSpPr>
              <p:spPr bwMode="auto">
                <a:xfrm>
                  <a:off x="3505200" y="4357687"/>
                  <a:ext cx="190500" cy="190500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cxnSp>
            <p:nvCxnSpPr>
              <p:cNvPr id="112" name="Straight Connector 111"/>
              <p:cNvCxnSpPr/>
              <p:nvPr/>
            </p:nvCxnSpPr>
            <p:spPr bwMode="auto">
              <a:xfrm flipH="1">
                <a:off x="4343401" y="4933947"/>
                <a:ext cx="1409700" cy="45720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3" name="Straight Connector 112"/>
              <p:cNvCxnSpPr/>
              <p:nvPr/>
            </p:nvCxnSpPr>
            <p:spPr bwMode="auto">
              <a:xfrm flipH="1">
                <a:off x="4343401" y="5295897"/>
                <a:ext cx="1447800" cy="9525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3366FF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114" name="Straight Connector 113"/>
              <p:cNvCxnSpPr/>
              <p:nvPr/>
            </p:nvCxnSpPr>
            <p:spPr bwMode="auto">
              <a:xfrm flipH="1" flipV="1">
                <a:off x="4343401" y="5391147"/>
                <a:ext cx="1397000" cy="161925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3366FF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115" name="Straight Connector 114"/>
              <p:cNvCxnSpPr/>
              <p:nvPr/>
            </p:nvCxnSpPr>
            <p:spPr bwMode="auto">
              <a:xfrm flipH="1" flipV="1">
                <a:off x="4343401" y="5391147"/>
                <a:ext cx="1397000" cy="47148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3366FF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116" name="Straight Connector 115"/>
              <p:cNvCxnSpPr/>
              <p:nvPr/>
            </p:nvCxnSpPr>
            <p:spPr bwMode="auto">
              <a:xfrm flipH="1" flipV="1">
                <a:off x="4343401" y="5391147"/>
                <a:ext cx="1397000" cy="47148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3366FF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117" name="Straight Connector 116"/>
              <p:cNvCxnSpPr/>
              <p:nvPr/>
            </p:nvCxnSpPr>
            <p:spPr bwMode="auto">
              <a:xfrm flipH="1" flipV="1">
                <a:off x="4343401" y="5391147"/>
                <a:ext cx="1397000" cy="471487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3366FF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118" name="Straight Connector 117"/>
              <p:cNvCxnSpPr/>
              <p:nvPr/>
            </p:nvCxnSpPr>
            <p:spPr bwMode="auto">
              <a:xfrm flipH="1" flipV="1">
                <a:off x="4343401" y="5391147"/>
                <a:ext cx="1397000" cy="75723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3366FF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119" name="Straight Connector 118"/>
              <p:cNvCxnSpPr/>
              <p:nvPr/>
            </p:nvCxnSpPr>
            <p:spPr bwMode="auto">
              <a:xfrm flipH="1">
                <a:off x="4343401" y="4933947"/>
                <a:ext cx="1409700" cy="776818"/>
              </a:xfrm>
              <a:prstGeom prst="line">
                <a:avLst/>
              </a:prstGeom>
              <a:solidFill>
                <a:schemeClr val="accent1"/>
              </a:solidFill>
              <a:ln w="3175" cap="flat" cmpd="sng" algn="ctr">
                <a:solidFill>
                  <a:srgbClr val="FF66CC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120" name="Straight Connector 119"/>
              <p:cNvCxnSpPr/>
              <p:nvPr/>
            </p:nvCxnSpPr>
            <p:spPr bwMode="auto">
              <a:xfrm rot="5400000">
                <a:off x="4867010" y="4796776"/>
                <a:ext cx="390379" cy="1437598"/>
              </a:xfrm>
              <a:prstGeom prst="line">
                <a:avLst/>
              </a:prstGeom>
              <a:solidFill>
                <a:schemeClr val="accent1"/>
              </a:solidFill>
              <a:ln w="3175" cap="flat" cmpd="sng" algn="ctr">
                <a:solidFill>
                  <a:srgbClr val="FF66CC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121" name="Straight Connector 120"/>
              <p:cNvCxnSpPr/>
              <p:nvPr/>
            </p:nvCxnSpPr>
            <p:spPr bwMode="auto">
              <a:xfrm flipH="1">
                <a:off x="4343401" y="5553072"/>
                <a:ext cx="1397000" cy="15769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9A009A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122" name="Straight Connector 121"/>
              <p:cNvCxnSpPr/>
              <p:nvPr/>
            </p:nvCxnSpPr>
            <p:spPr bwMode="auto">
              <a:xfrm flipH="1" flipV="1">
                <a:off x="4343401" y="5719234"/>
                <a:ext cx="1397000" cy="47148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66CC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123" name="Straight Connector 122"/>
              <p:cNvCxnSpPr/>
              <p:nvPr/>
            </p:nvCxnSpPr>
            <p:spPr bwMode="auto">
              <a:xfrm flipH="1" flipV="1">
                <a:off x="4343401" y="5715000"/>
                <a:ext cx="1397000" cy="15186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66CC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sp>
            <p:nvSpPr>
              <p:cNvPr id="124" name="TextBox 123"/>
              <p:cNvSpPr txBox="1"/>
              <p:nvPr/>
            </p:nvSpPr>
            <p:spPr>
              <a:xfrm>
                <a:off x="4648200" y="4925483"/>
                <a:ext cx="3241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3366FF"/>
                    </a:solidFill>
                  </a:rPr>
                  <a:t>e</a:t>
                </a:r>
                <a:r>
                  <a:rPr lang="en-US" b="1" baseline="-25000" dirty="0" smtClean="0">
                    <a:solidFill>
                      <a:srgbClr val="3366FF"/>
                    </a:solidFill>
                  </a:rPr>
                  <a:t>1</a:t>
                </a:r>
                <a:endParaRPr lang="en-US" b="1" dirty="0">
                  <a:solidFill>
                    <a:srgbClr val="3366FF"/>
                  </a:solidFill>
                </a:endParaRP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4724400" y="5763683"/>
                <a:ext cx="32573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BF22A9"/>
                    </a:solidFill>
                  </a:rPr>
                  <a:t>e</a:t>
                </a:r>
                <a:r>
                  <a:rPr lang="en-US" baseline="-25000" dirty="0" smtClean="0">
                    <a:solidFill>
                      <a:srgbClr val="BF22A9"/>
                    </a:solidFill>
                  </a:rPr>
                  <a:t>2</a:t>
                </a:r>
                <a:endParaRPr lang="en-US" dirty="0">
                  <a:solidFill>
                    <a:srgbClr val="BF22A9"/>
                  </a:solidFill>
                </a:endParaRPr>
              </a:p>
            </p:txBody>
          </p:sp>
          <p:sp>
            <p:nvSpPr>
              <p:cNvPr id="126" name="Oval 37"/>
              <p:cNvSpPr>
                <a:spLocks noChangeArrowheads="1"/>
              </p:cNvSpPr>
              <p:nvPr/>
            </p:nvSpPr>
            <p:spPr bwMode="auto">
              <a:xfrm>
                <a:off x="4191000" y="5289549"/>
                <a:ext cx="190500" cy="190500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Oval 39"/>
              <p:cNvSpPr>
                <a:spLocks noChangeArrowheads="1"/>
              </p:cNvSpPr>
              <p:nvPr/>
            </p:nvSpPr>
            <p:spPr bwMode="auto">
              <a:xfrm>
                <a:off x="4191000" y="5594349"/>
                <a:ext cx="190500" cy="1905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28" name="Group 158"/>
              <p:cNvGrpSpPr/>
              <p:nvPr/>
            </p:nvGrpSpPr>
            <p:grpSpPr>
              <a:xfrm>
                <a:off x="2590800" y="4800600"/>
                <a:ext cx="203200" cy="1579561"/>
                <a:chOff x="3505200" y="4006851"/>
                <a:chExt cx="203200" cy="1579561"/>
              </a:xfrm>
            </p:grpSpPr>
            <p:sp>
              <p:nvSpPr>
                <p:cNvPr id="164" name="Line 26"/>
                <p:cNvSpPr>
                  <a:spLocks noChangeShapeType="1"/>
                </p:cNvSpPr>
                <p:nvPr/>
              </p:nvSpPr>
              <p:spPr bwMode="auto">
                <a:xfrm>
                  <a:off x="3600450" y="4006851"/>
                  <a:ext cx="6350" cy="157956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Oval 27"/>
                <p:cNvSpPr>
                  <a:spLocks noChangeArrowheads="1"/>
                </p:cNvSpPr>
                <p:nvPr/>
              </p:nvSpPr>
              <p:spPr bwMode="auto">
                <a:xfrm>
                  <a:off x="3505200" y="4038600"/>
                  <a:ext cx="190500" cy="190500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Oval 29"/>
                <p:cNvSpPr>
                  <a:spLocks noChangeArrowheads="1"/>
                </p:cNvSpPr>
                <p:nvPr/>
              </p:nvSpPr>
              <p:spPr bwMode="auto">
                <a:xfrm>
                  <a:off x="3517900" y="4657725"/>
                  <a:ext cx="190500" cy="190500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" name="Oval 30"/>
                <p:cNvSpPr>
                  <a:spLocks noChangeArrowheads="1"/>
                </p:cNvSpPr>
                <p:nvPr/>
              </p:nvSpPr>
              <p:spPr bwMode="auto">
                <a:xfrm>
                  <a:off x="3517900" y="4967287"/>
                  <a:ext cx="190500" cy="190500"/>
                </a:xfrm>
                <a:prstGeom prst="ellipse">
                  <a:avLst/>
                </a:prstGeom>
                <a:solidFill>
                  <a:srgbClr val="808080"/>
                </a:solidFill>
                <a:ln w="31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Oval 31"/>
                <p:cNvSpPr>
                  <a:spLocks noChangeArrowheads="1"/>
                </p:cNvSpPr>
                <p:nvPr/>
              </p:nvSpPr>
              <p:spPr bwMode="auto">
                <a:xfrm>
                  <a:off x="3517900" y="5276850"/>
                  <a:ext cx="190500" cy="190500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" name="Oval 31"/>
                <p:cNvSpPr>
                  <a:spLocks noChangeArrowheads="1"/>
                </p:cNvSpPr>
                <p:nvPr/>
              </p:nvSpPr>
              <p:spPr bwMode="auto">
                <a:xfrm>
                  <a:off x="3505200" y="4357687"/>
                  <a:ext cx="190500" cy="190500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cxnSp>
            <p:nvCxnSpPr>
              <p:cNvPr id="129" name="Straight Connector 128"/>
              <p:cNvCxnSpPr>
                <a:stCxn id="165" idx="6"/>
                <a:endCxn id="126" idx="2"/>
              </p:cNvCxnSpPr>
              <p:nvPr/>
            </p:nvCxnSpPr>
            <p:spPr bwMode="auto">
              <a:xfrm>
                <a:off x="2781300" y="4927599"/>
                <a:ext cx="1409700" cy="45720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30" name="Straight Connector 129"/>
              <p:cNvCxnSpPr>
                <a:endCxn id="126" idx="2"/>
              </p:cNvCxnSpPr>
              <p:nvPr/>
            </p:nvCxnSpPr>
            <p:spPr bwMode="auto">
              <a:xfrm>
                <a:off x="2743200" y="5289549"/>
                <a:ext cx="1447800" cy="9525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31" name="Straight Connector 130"/>
              <p:cNvCxnSpPr>
                <a:stCxn id="166" idx="6"/>
                <a:endCxn id="126" idx="2"/>
              </p:cNvCxnSpPr>
              <p:nvPr/>
            </p:nvCxnSpPr>
            <p:spPr bwMode="auto">
              <a:xfrm flipV="1">
                <a:off x="2794000" y="5384799"/>
                <a:ext cx="1397000" cy="161925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34" name="Straight Connector 133"/>
              <p:cNvCxnSpPr>
                <a:stCxn id="167" idx="6"/>
                <a:endCxn id="126" idx="2"/>
              </p:cNvCxnSpPr>
              <p:nvPr/>
            </p:nvCxnSpPr>
            <p:spPr bwMode="auto">
              <a:xfrm flipV="1">
                <a:off x="2794000" y="5384799"/>
                <a:ext cx="1397000" cy="47148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5" name="Straight Connector 134"/>
              <p:cNvCxnSpPr/>
              <p:nvPr/>
            </p:nvCxnSpPr>
            <p:spPr bwMode="auto">
              <a:xfrm flipV="1">
                <a:off x="2794000" y="5384799"/>
                <a:ext cx="1397000" cy="47148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6" name="Straight Connector 135"/>
              <p:cNvCxnSpPr/>
              <p:nvPr/>
            </p:nvCxnSpPr>
            <p:spPr bwMode="auto">
              <a:xfrm flipV="1">
                <a:off x="2794000" y="5384799"/>
                <a:ext cx="1397000" cy="471487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7" name="Straight Connector 136"/>
              <p:cNvCxnSpPr>
                <a:endCxn id="126" idx="2"/>
              </p:cNvCxnSpPr>
              <p:nvPr/>
            </p:nvCxnSpPr>
            <p:spPr bwMode="auto">
              <a:xfrm flipV="1">
                <a:off x="2794000" y="5384799"/>
                <a:ext cx="1397000" cy="75723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38" name="Straight Connector 137"/>
              <p:cNvCxnSpPr>
                <a:stCxn id="165" idx="6"/>
              </p:cNvCxnSpPr>
              <p:nvPr/>
            </p:nvCxnSpPr>
            <p:spPr bwMode="auto">
              <a:xfrm>
                <a:off x="2781300" y="4927599"/>
                <a:ext cx="1409700" cy="776818"/>
              </a:xfrm>
              <a:prstGeom prst="line">
                <a:avLst/>
              </a:prstGeom>
              <a:solidFill>
                <a:schemeClr val="accent1"/>
              </a:solidFill>
              <a:ln w="3175" cap="flat" cmpd="sng" algn="ctr">
                <a:solidFill>
                  <a:srgbClr val="FF66CC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39" name="Straight Connector 138"/>
              <p:cNvCxnSpPr>
                <a:stCxn id="172" idx="5"/>
              </p:cNvCxnSpPr>
              <p:nvPr/>
            </p:nvCxnSpPr>
            <p:spPr bwMode="auto">
              <a:xfrm rot="16200000" flipH="1">
                <a:off x="3277012" y="4790428"/>
                <a:ext cx="390379" cy="1437598"/>
              </a:xfrm>
              <a:prstGeom prst="line">
                <a:avLst/>
              </a:prstGeom>
              <a:solidFill>
                <a:schemeClr val="accent1"/>
              </a:solidFill>
              <a:ln w="3175" cap="flat" cmpd="sng" algn="ctr">
                <a:solidFill>
                  <a:srgbClr val="FF66CC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40" name="Straight Connector 139"/>
              <p:cNvCxnSpPr>
                <a:stCxn id="166" idx="6"/>
              </p:cNvCxnSpPr>
              <p:nvPr/>
            </p:nvCxnSpPr>
            <p:spPr bwMode="auto">
              <a:xfrm>
                <a:off x="2794000" y="5546724"/>
                <a:ext cx="1397000" cy="157694"/>
              </a:xfrm>
              <a:prstGeom prst="line">
                <a:avLst/>
              </a:prstGeom>
              <a:solidFill>
                <a:schemeClr val="accent1"/>
              </a:solidFill>
              <a:ln w="3175" cap="flat" cmpd="sng" algn="ctr">
                <a:solidFill>
                  <a:srgbClr val="FF66CC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41" name="Straight Connector 140"/>
              <p:cNvCxnSpPr/>
              <p:nvPr/>
            </p:nvCxnSpPr>
            <p:spPr bwMode="auto">
              <a:xfrm flipV="1">
                <a:off x="2794000" y="5715000"/>
                <a:ext cx="1397000" cy="471487"/>
              </a:xfrm>
              <a:prstGeom prst="line">
                <a:avLst/>
              </a:prstGeom>
              <a:solidFill>
                <a:schemeClr val="accent1"/>
              </a:solidFill>
              <a:ln w="3175" cap="flat" cmpd="sng" algn="ctr">
                <a:solidFill>
                  <a:srgbClr val="FF66CC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42" name="Straight Connector 141"/>
              <p:cNvCxnSpPr>
                <a:stCxn id="167" idx="6"/>
              </p:cNvCxnSpPr>
              <p:nvPr/>
            </p:nvCxnSpPr>
            <p:spPr bwMode="auto">
              <a:xfrm flipV="1">
                <a:off x="2794000" y="5704418"/>
                <a:ext cx="1397000" cy="151868"/>
              </a:xfrm>
              <a:prstGeom prst="line">
                <a:avLst/>
              </a:prstGeom>
              <a:solidFill>
                <a:schemeClr val="accent1"/>
              </a:solidFill>
              <a:ln w="3175" cap="flat" cmpd="sng" algn="ctr">
                <a:solidFill>
                  <a:srgbClr val="FF66CC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144" name="TextBox 143"/>
              <p:cNvSpPr txBox="1"/>
              <p:nvPr/>
            </p:nvSpPr>
            <p:spPr>
              <a:xfrm>
                <a:off x="3505200" y="4908549"/>
                <a:ext cx="3241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3366FF"/>
                    </a:solidFill>
                  </a:rPr>
                  <a:t>e</a:t>
                </a:r>
                <a:r>
                  <a:rPr lang="en-US" b="1" baseline="-25000" dirty="0" smtClean="0">
                    <a:solidFill>
                      <a:srgbClr val="3366FF"/>
                    </a:solidFill>
                  </a:rPr>
                  <a:t>1</a:t>
                </a:r>
                <a:endParaRPr lang="en-US" b="1" dirty="0">
                  <a:solidFill>
                    <a:srgbClr val="3366FF"/>
                  </a:solidFill>
                </a:endParaRPr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3581400" y="5746749"/>
                <a:ext cx="32573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BF22A9"/>
                    </a:solidFill>
                  </a:rPr>
                  <a:t>e</a:t>
                </a:r>
                <a:r>
                  <a:rPr lang="en-US" baseline="-25000" dirty="0" smtClean="0">
                    <a:solidFill>
                      <a:srgbClr val="BF22A9"/>
                    </a:solidFill>
                  </a:rPr>
                  <a:t>2</a:t>
                </a:r>
                <a:endParaRPr lang="en-US" dirty="0">
                  <a:solidFill>
                    <a:srgbClr val="BF22A9"/>
                  </a:solidFill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4148668" y="5209401"/>
                <a:ext cx="3257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3366FF"/>
                    </a:solidFill>
                    <a:latin typeface="Symbol" charset="2"/>
                    <a:cs typeface="Symbol" charset="2"/>
                  </a:rPr>
                  <a:t>l</a:t>
                </a:r>
                <a:r>
                  <a:rPr lang="en-US" sz="1200" baseline="-25000" dirty="0" smtClean="0">
                    <a:solidFill>
                      <a:srgbClr val="3366FF"/>
                    </a:solidFill>
                    <a:latin typeface="Symbol" charset="2"/>
                    <a:cs typeface="Symbol" charset="2"/>
                  </a:rPr>
                  <a:t>1</a:t>
                </a:r>
                <a:endParaRPr lang="en-US" dirty="0">
                  <a:solidFill>
                    <a:srgbClr val="3366FF"/>
                  </a:solidFill>
                  <a:latin typeface="Symbol" charset="2"/>
                  <a:cs typeface="Symbol" charset="2"/>
                </a:endParaRPr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4157135" y="5528732"/>
                <a:ext cx="32042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BF22A9"/>
                    </a:solidFill>
                    <a:latin typeface="Symbol" charset="2"/>
                    <a:cs typeface="Symbol" charset="2"/>
                  </a:rPr>
                  <a:t>l</a:t>
                </a:r>
                <a:r>
                  <a:rPr lang="en-US" sz="1200" baseline="-25000" dirty="0" smtClean="0">
                    <a:solidFill>
                      <a:srgbClr val="BF22A9"/>
                    </a:solidFill>
                    <a:latin typeface="Symbol" charset="2"/>
                    <a:cs typeface="Symbol" charset="2"/>
                  </a:rPr>
                  <a:t>2</a:t>
                </a:r>
                <a:endParaRPr lang="en-US" dirty="0">
                  <a:solidFill>
                    <a:srgbClr val="BF22A9"/>
                  </a:solidFill>
                  <a:latin typeface="Symbol" charset="2"/>
                  <a:cs typeface="Symbol" charset="2"/>
                </a:endParaRP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 rot="16200000">
                <a:off x="2009207" y="5390779"/>
                <a:ext cx="5565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input</a:t>
                </a:r>
                <a:endParaRPr lang="en-US" dirty="0"/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 rot="16200000">
                <a:off x="5774323" y="5413942"/>
                <a:ext cx="6463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output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5454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" descr="Fig2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447800"/>
            <a:ext cx="738505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TextBox 2"/>
          <p:cNvSpPr txBox="1">
            <a:spLocks noChangeArrowheads="1"/>
          </p:cNvSpPr>
          <p:nvPr/>
        </p:nvSpPr>
        <p:spPr bwMode="auto">
          <a:xfrm>
            <a:off x="1828800" y="609600"/>
            <a:ext cx="5722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Speaker Separation Through Coherence</a:t>
            </a:r>
          </a:p>
        </p:txBody>
      </p:sp>
    </p:spTree>
    <p:extLst>
      <p:ext uri="{BB962C8B-B14F-4D97-AF65-F5344CB8AC3E}">
        <p14:creationId xmlns:p14="http://schemas.microsoft.com/office/powerpoint/2010/main" val="1829184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125A21B3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343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BE50896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200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914400" y="1262063"/>
            <a:ext cx="7035800" cy="4910137"/>
            <a:chOff x="1066800" y="1295400"/>
            <a:chExt cx="7035800" cy="4910138"/>
          </a:xfrm>
        </p:grpSpPr>
        <p:pic>
          <p:nvPicPr>
            <p:cNvPr id="8195" name="Picture 3" descr="D:\steki\Tim\Meetings\2011\ARO 2011\Figures\Fig2_sfg.tif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066800" y="1295400"/>
              <a:ext cx="7035800" cy="491013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6504" name="TextBox 12"/>
            <p:cNvSpPr txBox="1">
              <a:spLocks noChangeArrowheads="1"/>
            </p:cNvSpPr>
            <p:nvPr/>
          </p:nvSpPr>
          <p:spPr bwMode="auto">
            <a:xfrm>
              <a:off x="1295400" y="2286000"/>
              <a:ext cx="762000" cy="3385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sz="1600" b="1">
                  <a:solidFill>
                    <a:schemeClr val="bg1"/>
                  </a:solidFill>
                </a:rPr>
                <a:t>  7246</a:t>
              </a:r>
            </a:p>
          </p:txBody>
        </p:sp>
      </p:grpSp>
      <p:sp>
        <p:nvSpPr>
          <p:cNvPr id="106501" name="TextBox 10"/>
          <p:cNvSpPr txBox="1">
            <a:spLocks noChangeArrowheads="1"/>
          </p:cNvSpPr>
          <p:nvPr/>
        </p:nvSpPr>
        <p:spPr bwMode="auto">
          <a:xfrm>
            <a:off x="304800" y="228600"/>
            <a:ext cx="51054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2000" b="1"/>
              <a:t>Auditory figure-ground segregation </a:t>
            </a:r>
          </a:p>
          <a:p>
            <a:pPr algn="ctr"/>
            <a:endParaRPr lang="en-GB" sz="1100" b="1"/>
          </a:p>
          <a:p>
            <a:pPr algn="ctr"/>
            <a:r>
              <a:rPr lang="en-GB" sz="2000" b="1"/>
              <a:t>using a complex stochastic stimulus</a:t>
            </a:r>
            <a:endParaRPr lang="en-GB" sz="2000" b="1">
              <a:latin typeface="Garamond Premr Pro" charset="0"/>
            </a:endParaRPr>
          </a:p>
        </p:txBody>
      </p:sp>
      <p:sp>
        <p:nvSpPr>
          <p:cNvPr id="106502" name="Rectangle 11"/>
          <p:cNvSpPr>
            <a:spLocks noChangeArrowheads="1"/>
          </p:cNvSpPr>
          <p:nvPr/>
        </p:nvSpPr>
        <p:spPr bwMode="auto">
          <a:xfrm>
            <a:off x="5410200" y="304800"/>
            <a:ext cx="3429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400" b="1">
                <a:cs typeface="Arial" charset="0"/>
              </a:rPr>
              <a:t>Sundeep  Teki </a:t>
            </a:r>
            <a:r>
              <a:rPr lang="en-GB" sz="1400" b="1">
                <a:solidFill>
                  <a:srgbClr val="FF0000"/>
                </a:solidFill>
                <a:cs typeface="Arial" charset="0"/>
              </a:rPr>
              <a:t>             </a:t>
            </a:r>
            <a:r>
              <a:rPr lang="en-GB" sz="1400" b="1">
                <a:cs typeface="Arial" charset="0"/>
              </a:rPr>
              <a:t>Maria  Chait  </a:t>
            </a:r>
            <a:br>
              <a:rPr lang="en-GB" sz="1400" b="1">
                <a:cs typeface="Arial" charset="0"/>
              </a:rPr>
            </a:br>
            <a:r>
              <a:rPr lang="en-GB" sz="1400" b="1">
                <a:cs typeface="Arial" charset="0"/>
              </a:rPr>
              <a:t> Deborah  Williams      Aiysha  Siddiq  </a:t>
            </a:r>
            <a:br>
              <a:rPr lang="en-GB" sz="1400" b="1">
                <a:cs typeface="Arial" charset="0"/>
              </a:rPr>
            </a:br>
            <a:r>
              <a:rPr lang="en-GB" sz="1400" b="1">
                <a:cs typeface="Arial" charset="0"/>
              </a:rPr>
              <a:t> Sukhbinder  Kumar</a:t>
            </a:r>
            <a:r>
              <a:rPr lang="en-GB" sz="1400" b="1" baseline="30000">
                <a:solidFill>
                  <a:srgbClr val="FF0000"/>
                </a:solidFill>
                <a:cs typeface="Arial" charset="0"/>
              </a:rPr>
              <a:t>     </a:t>
            </a:r>
            <a:r>
              <a:rPr lang="en-GB" sz="1400" b="1">
                <a:cs typeface="Arial" charset="0"/>
              </a:rPr>
              <a:t>Tim Griffiths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17253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6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1" descr="glid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910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2" descr="stationary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4191000"/>
            <a:ext cx="2889250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background2.mov" descr="/Users/sas/Talks/ATACT &amp; ONR/ATACT_sound_files_shamma/background2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57200"/>
            <a:ext cx="29210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hue.mp4" descr="/Users/sas/Talks/ATACT &amp; ONR/ATACT_sound_files_shamma/hue.mp4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457200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TextBox 7"/>
          <p:cNvSpPr txBox="1">
            <a:spLocks noChangeArrowheads="1"/>
          </p:cNvSpPr>
          <p:nvPr/>
        </p:nvSpPr>
        <p:spPr bwMode="auto">
          <a:xfrm>
            <a:off x="381000" y="457200"/>
            <a:ext cx="174148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Dramatic </a:t>
            </a:r>
          </a:p>
          <a:p>
            <a:r>
              <a:rPr lang="en-US"/>
              <a:t>Illustrations </a:t>
            </a:r>
          </a:p>
          <a:p>
            <a:r>
              <a:rPr lang="en-US"/>
              <a:t>of Objects </a:t>
            </a:r>
          </a:p>
          <a:p>
            <a:r>
              <a:rPr lang="en-US"/>
              <a:t>through</a:t>
            </a:r>
          </a:p>
          <a:p>
            <a:r>
              <a:rPr lang="en-US"/>
              <a:t>Coherence</a:t>
            </a:r>
          </a:p>
        </p:txBody>
      </p:sp>
      <p:sp>
        <p:nvSpPr>
          <p:cNvPr id="104455" name="TextBox 8"/>
          <p:cNvSpPr txBox="1">
            <a:spLocks noChangeArrowheads="1"/>
          </p:cNvSpPr>
          <p:nvPr/>
        </p:nvSpPr>
        <p:spPr bwMode="auto">
          <a:xfrm>
            <a:off x="838200" y="3048000"/>
            <a:ext cx="1017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Visual</a:t>
            </a:r>
          </a:p>
        </p:txBody>
      </p:sp>
      <p:sp>
        <p:nvSpPr>
          <p:cNvPr id="104456" name="TextBox 9"/>
          <p:cNvSpPr txBox="1">
            <a:spLocks noChangeArrowheads="1"/>
          </p:cNvSpPr>
          <p:nvPr/>
        </p:nvSpPr>
        <p:spPr bwMode="auto">
          <a:xfrm>
            <a:off x="1752600" y="5562600"/>
            <a:ext cx="1360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Acoustic</a:t>
            </a:r>
          </a:p>
        </p:txBody>
      </p:sp>
      <p:sp>
        <p:nvSpPr>
          <p:cNvPr id="104457" name="TextBox 10"/>
          <p:cNvSpPr txBox="1">
            <a:spLocks noChangeArrowheads="1"/>
          </p:cNvSpPr>
          <p:nvPr/>
        </p:nvSpPr>
        <p:spPr bwMode="auto">
          <a:xfrm>
            <a:off x="304800" y="3810000"/>
            <a:ext cx="32162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b="1"/>
              <a:t>Motion Silences Awareness of Visual Change</a:t>
            </a:r>
          </a:p>
          <a:p>
            <a:r>
              <a:rPr lang="en-US" sz="1100"/>
              <a:t>Jordan W. Suchow1,* and George A. Alvarez1</a:t>
            </a:r>
          </a:p>
          <a:p>
            <a:r>
              <a:rPr lang="en-US" sz="1100"/>
              <a:t>Current Biology  V21 No 2</a:t>
            </a:r>
          </a:p>
        </p:txBody>
      </p:sp>
      <p:pic>
        <p:nvPicPr>
          <p:cNvPr id="12" name="AF176BCA.WAV">
            <a:hlinkClick r:id=""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86200"/>
            <a:ext cx="2619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E02BD6C4.WAV">
            <a:hlinkClick r:id=""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886200"/>
            <a:ext cx="2619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335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44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5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445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4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44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53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445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66" name="Group 158"/>
          <p:cNvGrpSpPr>
            <a:grpSpLocks/>
          </p:cNvGrpSpPr>
          <p:nvPr/>
        </p:nvGrpSpPr>
        <p:grpSpPr bwMode="auto">
          <a:xfrm>
            <a:off x="895350" y="3373438"/>
            <a:ext cx="5573713" cy="609600"/>
            <a:chOff x="569" y="1920"/>
            <a:chExt cx="3511" cy="384"/>
          </a:xfrm>
        </p:grpSpPr>
        <p:pic>
          <p:nvPicPr>
            <p:cNvPr id="88216" name="Picture 23" descr="untitled.jpg                                                   000ACA66Macintosh HD                   7C262E13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2" t="7396" r="16165" b="5368"/>
            <a:stretch>
              <a:fillRect/>
            </a:stretch>
          </p:blipFill>
          <p:spPr bwMode="auto">
            <a:xfrm>
              <a:off x="768" y="1920"/>
              <a:ext cx="3312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217" name="Text Box 25"/>
            <p:cNvSpPr txBox="1">
              <a:spLocks noChangeArrowheads="1"/>
            </p:cNvSpPr>
            <p:nvPr/>
          </p:nvSpPr>
          <p:spPr bwMode="auto">
            <a:xfrm>
              <a:off x="569" y="2112"/>
              <a:ext cx="28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solidFill>
                    <a:srgbClr val="FF06FD"/>
                  </a:solidFill>
                </a:rPr>
                <a:t>male</a:t>
              </a:r>
              <a:endParaRPr lang="en-US" sz="1000" b="1">
                <a:solidFill>
                  <a:srgbClr val="17D018"/>
                </a:solidFill>
              </a:endParaRPr>
            </a:p>
          </p:txBody>
        </p:sp>
        <p:sp>
          <p:nvSpPr>
            <p:cNvPr id="88218" name="Text Box 154"/>
            <p:cNvSpPr txBox="1">
              <a:spLocks noChangeArrowheads="1"/>
            </p:cNvSpPr>
            <p:nvPr/>
          </p:nvSpPr>
          <p:spPr bwMode="auto">
            <a:xfrm>
              <a:off x="569" y="1968"/>
              <a:ext cx="34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000" b="1">
                  <a:solidFill>
                    <a:srgbClr val="17D018"/>
                  </a:solidFill>
                </a:rPr>
                <a:t>female</a:t>
              </a:r>
            </a:p>
          </p:txBody>
        </p:sp>
      </p:grpSp>
      <p:pic>
        <p:nvPicPr>
          <p:cNvPr id="88067" name="Picture 2" descr=" xcome.jpg                                                      000C0B30Macintosh HD                   7C262E13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62484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3" descr=" pitch.jpg                                                      000ACA66Macintosh HD                   7C262E13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" t="62172" r="7494" b="7396"/>
          <a:stretch>
            <a:fillRect/>
          </a:stretch>
        </p:blipFill>
        <p:spPr bwMode="auto">
          <a:xfrm>
            <a:off x="1143000" y="1905000"/>
            <a:ext cx="533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Text Box 6"/>
          <p:cNvSpPr txBox="1">
            <a:spLocks noChangeArrowheads="1"/>
          </p:cNvSpPr>
          <p:nvPr/>
        </p:nvSpPr>
        <p:spPr bwMode="auto">
          <a:xfrm rot="-5400000">
            <a:off x="691357" y="2267743"/>
            <a:ext cx="64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pitch</a:t>
            </a:r>
            <a:endParaRPr lang="en-US"/>
          </a:p>
        </p:txBody>
      </p:sp>
      <p:sp>
        <p:nvSpPr>
          <p:cNvPr id="88070" name="Text Box 7"/>
          <p:cNvSpPr txBox="1">
            <a:spLocks noChangeArrowheads="1"/>
          </p:cNvSpPr>
          <p:nvPr/>
        </p:nvSpPr>
        <p:spPr bwMode="auto">
          <a:xfrm rot="-5400000">
            <a:off x="520700" y="836613"/>
            <a:ext cx="996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frequency</a:t>
            </a:r>
            <a:endParaRPr lang="en-US"/>
          </a:p>
        </p:txBody>
      </p:sp>
      <p:sp>
        <p:nvSpPr>
          <p:cNvPr id="88071" name="Rectangle 8"/>
          <p:cNvSpPr>
            <a:spLocks noChangeArrowheads="1"/>
          </p:cNvSpPr>
          <p:nvPr/>
        </p:nvSpPr>
        <p:spPr bwMode="auto">
          <a:xfrm>
            <a:off x="1752600" y="439738"/>
            <a:ext cx="685800" cy="3522662"/>
          </a:xfrm>
          <a:prstGeom prst="rect">
            <a:avLst/>
          </a:prstGeom>
          <a:solidFill>
            <a:srgbClr val="FFFF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2" name="Rectangle 9"/>
          <p:cNvSpPr>
            <a:spLocks noChangeArrowheads="1"/>
          </p:cNvSpPr>
          <p:nvPr/>
        </p:nvSpPr>
        <p:spPr bwMode="auto">
          <a:xfrm>
            <a:off x="3429000" y="439738"/>
            <a:ext cx="685800" cy="3522662"/>
          </a:xfrm>
          <a:prstGeom prst="rect">
            <a:avLst/>
          </a:prstGeom>
          <a:solidFill>
            <a:srgbClr val="FFFF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3" name="Rectangle 10"/>
          <p:cNvSpPr>
            <a:spLocks noChangeArrowheads="1"/>
          </p:cNvSpPr>
          <p:nvPr/>
        </p:nvSpPr>
        <p:spPr bwMode="auto">
          <a:xfrm>
            <a:off x="4800600" y="457200"/>
            <a:ext cx="762000" cy="3505200"/>
          </a:xfrm>
          <a:prstGeom prst="rect">
            <a:avLst/>
          </a:prstGeom>
          <a:solidFill>
            <a:srgbClr val="FFFF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4" name="Rectangle 11" descr="Large grid"/>
          <p:cNvSpPr>
            <a:spLocks noChangeArrowheads="1"/>
          </p:cNvSpPr>
          <p:nvPr/>
        </p:nvSpPr>
        <p:spPr bwMode="auto">
          <a:xfrm>
            <a:off x="2286000" y="4038600"/>
            <a:ext cx="2362200" cy="2133600"/>
          </a:xfrm>
          <a:prstGeom prst="rect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8075" name="Text Box 12"/>
          <p:cNvSpPr txBox="1">
            <a:spLocks noChangeArrowheads="1"/>
          </p:cNvSpPr>
          <p:nvPr/>
        </p:nvSpPr>
        <p:spPr bwMode="auto">
          <a:xfrm rot="-5400000">
            <a:off x="1934369" y="5212556"/>
            <a:ext cx="4587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b="1"/>
              <a:t>pitch</a:t>
            </a:r>
          </a:p>
        </p:txBody>
      </p:sp>
      <p:sp>
        <p:nvSpPr>
          <p:cNvPr id="88076" name="Text Box 13"/>
          <p:cNvSpPr txBox="1">
            <a:spLocks noChangeArrowheads="1"/>
          </p:cNvSpPr>
          <p:nvPr/>
        </p:nvSpPr>
        <p:spPr bwMode="auto">
          <a:xfrm rot="-5400000">
            <a:off x="1578770" y="4495006"/>
            <a:ext cx="11604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b="1"/>
              <a:t>Frequency -  scale</a:t>
            </a:r>
          </a:p>
        </p:txBody>
      </p:sp>
      <p:sp>
        <p:nvSpPr>
          <p:cNvPr id="88077" name="Text Box 14"/>
          <p:cNvSpPr txBox="1">
            <a:spLocks noChangeArrowheads="1"/>
          </p:cNvSpPr>
          <p:nvPr/>
        </p:nvSpPr>
        <p:spPr bwMode="auto">
          <a:xfrm>
            <a:off x="2971800" y="6172200"/>
            <a:ext cx="4587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b="1"/>
              <a:t>pitch</a:t>
            </a:r>
          </a:p>
        </p:txBody>
      </p:sp>
      <p:sp>
        <p:nvSpPr>
          <p:cNvPr id="88078" name="Text Box 15"/>
          <p:cNvSpPr txBox="1">
            <a:spLocks noChangeArrowheads="1"/>
          </p:cNvSpPr>
          <p:nvPr/>
        </p:nvSpPr>
        <p:spPr bwMode="auto">
          <a:xfrm>
            <a:off x="3505200" y="6172200"/>
            <a:ext cx="11604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b="1"/>
              <a:t>Frequency -  scale</a:t>
            </a:r>
          </a:p>
        </p:txBody>
      </p:sp>
      <p:sp>
        <p:nvSpPr>
          <p:cNvPr id="88079" name="Text Box 16"/>
          <p:cNvSpPr txBox="1">
            <a:spLocks noChangeArrowheads="1"/>
          </p:cNvSpPr>
          <p:nvPr/>
        </p:nvSpPr>
        <p:spPr bwMode="auto">
          <a:xfrm rot="-5400000">
            <a:off x="1856581" y="5747544"/>
            <a:ext cx="614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b="1"/>
              <a:t>location</a:t>
            </a:r>
          </a:p>
        </p:txBody>
      </p:sp>
      <p:sp>
        <p:nvSpPr>
          <p:cNvPr id="88080" name="Text Box 17"/>
          <p:cNvSpPr txBox="1">
            <a:spLocks noChangeArrowheads="1"/>
          </p:cNvSpPr>
          <p:nvPr/>
        </p:nvSpPr>
        <p:spPr bwMode="auto">
          <a:xfrm>
            <a:off x="2362200" y="6172200"/>
            <a:ext cx="614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b="1"/>
              <a:t>location</a:t>
            </a:r>
          </a:p>
        </p:txBody>
      </p:sp>
      <p:sp>
        <p:nvSpPr>
          <p:cNvPr id="88081" name="Line 18"/>
          <p:cNvSpPr>
            <a:spLocks noChangeShapeType="1"/>
          </p:cNvSpPr>
          <p:nvPr/>
        </p:nvSpPr>
        <p:spPr bwMode="auto">
          <a:xfrm>
            <a:off x="2286000" y="5638800"/>
            <a:ext cx="23622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2" name="Line 19"/>
          <p:cNvSpPr>
            <a:spLocks noChangeShapeType="1"/>
          </p:cNvSpPr>
          <p:nvPr/>
        </p:nvSpPr>
        <p:spPr bwMode="auto">
          <a:xfrm>
            <a:off x="2286000" y="5181600"/>
            <a:ext cx="23622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3" name="Line 20"/>
          <p:cNvSpPr>
            <a:spLocks noChangeShapeType="1"/>
          </p:cNvSpPr>
          <p:nvPr/>
        </p:nvSpPr>
        <p:spPr bwMode="auto">
          <a:xfrm flipV="1">
            <a:off x="2895600" y="4038600"/>
            <a:ext cx="0" cy="213360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4" name="Line 21"/>
          <p:cNvSpPr>
            <a:spLocks noChangeShapeType="1"/>
          </p:cNvSpPr>
          <p:nvPr/>
        </p:nvSpPr>
        <p:spPr bwMode="auto">
          <a:xfrm flipV="1">
            <a:off x="3429000" y="4038600"/>
            <a:ext cx="0" cy="213360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5" name="Line 22"/>
          <p:cNvSpPr>
            <a:spLocks noChangeShapeType="1"/>
          </p:cNvSpPr>
          <p:nvPr/>
        </p:nvSpPr>
        <p:spPr bwMode="auto">
          <a:xfrm>
            <a:off x="1600200" y="5334000"/>
            <a:ext cx="457200" cy="0"/>
          </a:xfrm>
          <a:prstGeom prst="line">
            <a:avLst/>
          </a:prstGeom>
          <a:noFill/>
          <a:ln w="57150">
            <a:solidFill>
              <a:srgbClr val="FFF61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8086" name="Group 26"/>
          <p:cNvGrpSpPr>
            <a:grpSpLocks/>
          </p:cNvGrpSpPr>
          <p:nvPr/>
        </p:nvGrpSpPr>
        <p:grpSpPr bwMode="auto">
          <a:xfrm>
            <a:off x="3005138" y="5259388"/>
            <a:ext cx="361950" cy="330200"/>
            <a:chOff x="1893" y="3313"/>
            <a:chExt cx="228" cy="208"/>
          </a:xfrm>
        </p:grpSpPr>
        <p:sp>
          <p:nvSpPr>
            <p:cNvPr id="88212" name="AutoShape 27"/>
            <p:cNvSpPr>
              <a:spLocks noChangeArrowheads="1"/>
            </p:cNvSpPr>
            <p:nvPr/>
          </p:nvSpPr>
          <p:spPr bwMode="auto">
            <a:xfrm>
              <a:off x="1893" y="3313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13" name="AutoShape 28"/>
            <p:cNvSpPr>
              <a:spLocks noChangeArrowheads="1"/>
            </p:cNvSpPr>
            <p:nvPr/>
          </p:nvSpPr>
          <p:spPr bwMode="auto">
            <a:xfrm>
              <a:off x="2041" y="3436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14" name="AutoShape 29"/>
            <p:cNvSpPr>
              <a:spLocks noChangeArrowheads="1"/>
            </p:cNvSpPr>
            <p:nvPr/>
          </p:nvSpPr>
          <p:spPr bwMode="auto">
            <a:xfrm>
              <a:off x="2049" y="3323"/>
              <a:ext cx="52" cy="55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15" name="AutoShape 30"/>
            <p:cNvSpPr>
              <a:spLocks noChangeArrowheads="1"/>
            </p:cNvSpPr>
            <p:nvPr/>
          </p:nvSpPr>
          <p:spPr bwMode="auto">
            <a:xfrm>
              <a:off x="1905" y="3461"/>
              <a:ext cx="52" cy="55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8087" name="Group 31"/>
          <p:cNvGrpSpPr>
            <a:grpSpLocks/>
          </p:cNvGrpSpPr>
          <p:nvPr/>
        </p:nvGrpSpPr>
        <p:grpSpPr bwMode="auto">
          <a:xfrm>
            <a:off x="3570288" y="5257800"/>
            <a:ext cx="1017587" cy="304800"/>
            <a:chOff x="2279" y="3312"/>
            <a:chExt cx="641" cy="192"/>
          </a:xfrm>
        </p:grpSpPr>
        <p:sp>
          <p:nvSpPr>
            <p:cNvPr id="88200" name="AutoShape 32"/>
            <p:cNvSpPr>
              <a:spLocks noChangeArrowheads="1"/>
            </p:cNvSpPr>
            <p:nvPr/>
          </p:nvSpPr>
          <p:spPr bwMode="auto">
            <a:xfrm>
              <a:off x="2379" y="3321"/>
              <a:ext cx="53" cy="56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01" name="AutoShape 33"/>
            <p:cNvSpPr>
              <a:spLocks noChangeArrowheads="1"/>
            </p:cNvSpPr>
            <p:nvPr/>
          </p:nvSpPr>
          <p:spPr bwMode="auto">
            <a:xfrm>
              <a:off x="2496" y="3312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02" name="AutoShape 34"/>
            <p:cNvSpPr>
              <a:spLocks noChangeArrowheads="1"/>
            </p:cNvSpPr>
            <p:nvPr/>
          </p:nvSpPr>
          <p:spPr bwMode="auto">
            <a:xfrm>
              <a:off x="2766" y="3334"/>
              <a:ext cx="50" cy="53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03" name="AutoShape 35"/>
            <p:cNvSpPr>
              <a:spLocks noChangeArrowheads="1"/>
            </p:cNvSpPr>
            <p:nvPr/>
          </p:nvSpPr>
          <p:spPr bwMode="auto">
            <a:xfrm>
              <a:off x="2279" y="3327"/>
              <a:ext cx="53" cy="56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04" name="AutoShape 36"/>
            <p:cNvSpPr>
              <a:spLocks noChangeArrowheads="1"/>
            </p:cNvSpPr>
            <p:nvPr/>
          </p:nvSpPr>
          <p:spPr bwMode="auto">
            <a:xfrm>
              <a:off x="2640" y="3312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05" name="AutoShape 37"/>
            <p:cNvSpPr>
              <a:spLocks noChangeArrowheads="1"/>
            </p:cNvSpPr>
            <p:nvPr/>
          </p:nvSpPr>
          <p:spPr bwMode="auto">
            <a:xfrm>
              <a:off x="2870" y="3327"/>
              <a:ext cx="50" cy="53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06" name="AutoShape 38"/>
            <p:cNvSpPr>
              <a:spLocks noChangeArrowheads="1"/>
            </p:cNvSpPr>
            <p:nvPr/>
          </p:nvSpPr>
          <p:spPr bwMode="auto">
            <a:xfrm>
              <a:off x="2379" y="3428"/>
              <a:ext cx="53" cy="56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07" name="AutoShape 39"/>
            <p:cNvSpPr>
              <a:spLocks noChangeArrowheads="1"/>
            </p:cNvSpPr>
            <p:nvPr/>
          </p:nvSpPr>
          <p:spPr bwMode="auto">
            <a:xfrm>
              <a:off x="2496" y="3419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08" name="AutoShape 40"/>
            <p:cNvSpPr>
              <a:spLocks noChangeArrowheads="1"/>
            </p:cNvSpPr>
            <p:nvPr/>
          </p:nvSpPr>
          <p:spPr bwMode="auto">
            <a:xfrm>
              <a:off x="2766" y="3441"/>
              <a:ext cx="50" cy="53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09" name="AutoShape 41"/>
            <p:cNvSpPr>
              <a:spLocks noChangeArrowheads="1"/>
            </p:cNvSpPr>
            <p:nvPr/>
          </p:nvSpPr>
          <p:spPr bwMode="auto">
            <a:xfrm>
              <a:off x="2279" y="3434"/>
              <a:ext cx="53" cy="56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10" name="AutoShape 42"/>
            <p:cNvSpPr>
              <a:spLocks noChangeArrowheads="1"/>
            </p:cNvSpPr>
            <p:nvPr/>
          </p:nvSpPr>
          <p:spPr bwMode="auto">
            <a:xfrm>
              <a:off x="2640" y="3419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11" name="AutoShape 43"/>
            <p:cNvSpPr>
              <a:spLocks noChangeArrowheads="1"/>
            </p:cNvSpPr>
            <p:nvPr/>
          </p:nvSpPr>
          <p:spPr bwMode="auto">
            <a:xfrm>
              <a:off x="2870" y="3434"/>
              <a:ext cx="50" cy="53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8088" name="Group 44"/>
          <p:cNvGrpSpPr>
            <a:grpSpLocks/>
          </p:cNvGrpSpPr>
          <p:nvPr/>
        </p:nvGrpSpPr>
        <p:grpSpPr bwMode="auto">
          <a:xfrm>
            <a:off x="3009900" y="4087813"/>
            <a:ext cx="134938" cy="1017587"/>
            <a:chOff x="1896" y="2575"/>
            <a:chExt cx="85" cy="641"/>
          </a:xfrm>
        </p:grpSpPr>
        <p:sp>
          <p:nvSpPr>
            <p:cNvPr id="88194" name="AutoShape 45"/>
            <p:cNvSpPr>
              <a:spLocks noChangeArrowheads="1"/>
            </p:cNvSpPr>
            <p:nvPr/>
          </p:nvSpPr>
          <p:spPr bwMode="auto">
            <a:xfrm rot="-5400000">
              <a:off x="1906" y="3062"/>
              <a:ext cx="53" cy="56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95" name="AutoShape 46"/>
            <p:cNvSpPr>
              <a:spLocks noChangeArrowheads="1"/>
            </p:cNvSpPr>
            <p:nvPr/>
          </p:nvSpPr>
          <p:spPr bwMode="auto">
            <a:xfrm rot="-5400000">
              <a:off x="1899" y="2917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96" name="AutoShape 47"/>
            <p:cNvSpPr>
              <a:spLocks noChangeArrowheads="1"/>
            </p:cNvSpPr>
            <p:nvPr/>
          </p:nvSpPr>
          <p:spPr bwMode="auto">
            <a:xfrm rot="-5400000">
              <a:off x="1920" y="2677"/>
              <a:ext cx="50" cy="53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97" name="AutoShape 48"/>
            <p:cNvSpPr>
              <a:spLocks noChangeArrowheads="1"/>
            </p:cNvSpPr>
            <p:nvPr/>
          </p:nvSpPr>
          <p:spPr bwMode="auto">
            <a:xfrm rot="-5400000">
              <a:off x="1912" y="3162"/>
              <a:ext cx="53" cy="56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98" name="AutoShape 49"/>
            <p:cNvSpPr>
              <a:spLocks noChangeArrowheads="1"/>
            </p:cNvSpPr>
            <p:nvPr/>
          </p:nvSpPr>
          <p:spPr bwMode="auto">
            <a:xfrm rot="-5400000">
              <a:off x="1899" y="2772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99" name="AutoShape 50"/>
            <p:cNvSpPr>
              <a:spLocks noChangeArrowheads="1"/>
            </p:cNvSpPr>
            <p:nvPr/>
          </p:nvSpPr>
          <p:spPr bwMode="auto">
            <a:xfrm rot="-5400000">
              <a:off x="1913" y="2573"/>
              <a:ext cx="50" cy="53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8089" name="Group 51"/>
          <p:cNvGrpSpPr>
            <a:grpSpLocks/>
          </p:cNvGrpSpPr>
          <p:nvPr/>
        </p:nvGrpSpPr>
        <p:grpSpPr bwMode="auto">
          <a:xfrm>
            <a:off x="3181350" y="4087813"/>
            <a:ext cx="134938" cy="1017587"/>
            <a:chOff x="2004" y="2575"/>
            <a:chExt cx="85" cy="641"/>
          </a:xfrm>
        </p:grpSpPr>
        <p:sp>
          <p:nvSpPr>
            <p:cNvPr id="88188" name="AutoShape 52"/>
            <p:cNvSpPr>
              <a:spLocks noChangeArrowheads="1"/>
            </p:cNvSpPr>
            <p:nvPr/>
          </p:nvSpPr>
          <p:spPr bwMode="auto">
            <a:xfrm rot="-5400000">
              <a:off x="2014" y="3062"/>
              <a:ext cx="53" cy="56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89" name="AutoShape 53"/>
            <p:cNvSpPr>
              <a:spLocks noChangeArrowheads="1"/>
            </p:cNvSpPr>
            <p:nvPr/>
          </p:nvSpPr>
          <p:spPr bwMode="auto">
            <a:xfrm rot="-5400000">
              <a:off x="2007" y="2917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90" name="AutoShape 54"/>
            <p:cNvSpPr>
              <a:spLocks noChangeArrowheads="1"/>
            </p:cNvSpPr>
            <p:nvPr/>
          </p:nvSpPr>
          <p:spPr bwMode="auto">
            <a:xfrm rot="-5400000">
              <a:off x="2028" y="2677"/>
              <a:ext cx="50" cy="53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91" name="AutoShape 55"/>
            <p:cNvSpPr>
              <a:spLocks noChangeArrowheads="1"/>
            </p:cNvSpPr>
            <p:nvPr/>
          </p:nvSpPr>
          <p:spPr bwMode="auto">
            <a:xfrm rot="-5400000">
              <a:off x="2020" y="3162"/>
              <a:ext cx="53" cy="56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92" name="AutoShape 56"/>
            <p:cNvSpPr>
              <a:spLocks noChangeArrowheads="1"/>
            </p:cNvSpPr>
            <p:nvPr/>
          </p:nvSpPr>
          <p:spPr bwMode="auto">
            <a:xfrm rot="-5400000">
              <a:off x="2007" y="2772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93" name="AutoShape 57"/>
            <p:cNvSpPr>
              <a:spLocks noChangeArrowheads="1"/>
            </p:cNvSpPr>
            <p:nvPr/>
          </p:nvSpPr>
          <p:spPr bwMode="auto">
            <a:xfrm rot="-5400000">
              <a:off x="2021" y="2573"/>
              <a:ext cx="50" cy="53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8090" name="Group 58"/>
          <p:cNvGrpSpPr>
            <a:grpSpLocks/>
          </p:cNvGrpSpPr>
          <p:nvPr/>
        </p:nvGrpSpPr>
        <p:grpSpPr bwMode="auto">
          <a:xfrm>
            <a:off x="2438400" y="5765800"/>
            <a:ext cx="361950" cy="330200"/>
            <a:chOff x="1893" y="3313"/>
            <a:chExt cx="228" cy="208"/>
          </a:xfrm>
        </p:grpSpPr>
        <p:sp>
          <p:nvSpPr>
            <p:cNvPr id="88184" name="AutoShape 59"/>
            <p:cNvSpPr>
              <a:spLocks noChangeArrowheads="1"/>
            </p:cNvSpPr>
            <p:nvPr/>
          </p:nvSpPr>
          <p:spPr bwMode="auto">
            <a:xfrm>
              <a:off x="1893" y="3313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85" name="AutoShape 60"/>
            <p:cNvSpPr>
              <a:spLocks noChangeArrowheads="1"/>
            </p:cNvSpPr>
            <p:nvPr/>
          </p:nvSpPr>
          <p:spPr bwMode="auto">
            <a:xfrm>
              <a:off x="2041" y="3436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86" name="AutoShape 61"/>
            <p:cNvSpPr>
              <a:spLocks noChangeArrowheads="1"/>
            </p:cNvSpPr>
            <p:nvPr/>
          </p:nvSpPr>
          <p:spPr bwMode="auto">
            <a:xfrm>
              <a:off x="2049" y="3323"/>
              <a:ext cx="52" cy="55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87" name="AutoShape 62"/>
            <p:cNvSpPr>
              <a:spLocks noChangeArrowheads="1"/>
            </p:cNvSpPr>
            <p:nvPr/>
          </p:nvSpPr>
          <p:spPr bwMode="auto">
            <a:xfrm>
              <a:off x="1905" y="3461"/>
              <a:ext cx="52" cy="55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8091" name="Group 63"/>
          <p:cNvGrpSpPr>
            <a:grpSpLocks/>
          </p:cNvGrpSpPr>
          <p:nvPr/>
        </p:nvGrpSpPr>
        <p:grpSpPr bwMode="auto">
          <a:xfrm>
            <a:off x="2990850" y="5765800"/>
            <a:ext cx="361950" cy="330200"/>
            <a:chOff x="1893" y="3313"/>
            <a:chExt cx="228" cy="208"/>
          </a:xfrm>
        </p:grpSpPr>
        <p:sp>
          <p:nvSpPr>
            <p:cNvPr id="88180" name="AutoShape 64"/>
            <p:cNvSpPr>
              <a:spLocks noChangeArrowheads="1"/>
            </p:cNvSpPr>
            <p:nvPr/>
          </p:nvSpPr>
          <p:spPr bwMode="auto">
            <a:xfrm>
              <a:off x="1893" y="3313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81" name="AutoShape 65"/>
            <p:cNvSpPr>
              <a:spLocks noChangeArrowheads="1"/>
            </p:cNvSpPr>
            <p:nvPr/>
          </p:nvSpPr>
          <p:spPr bwMode="auto">
            <a:xfrm>
              <a:off x="2041" y="3436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82" name="AutoShape 66"/>
            <p:cNvSpPr>
              <a:spLocks noChangeArrowheads="1"/>
            </p:cNvSpPr>
            <p:nvPr/>
          </p:nvSpPr>
          <p:spPr bwMode="auto">
            <a:xfrm>
              <a:off x="2049" y="3323"/>
              <a:ext cx="52" cy="55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83" name="AutoShape 67"/>
            <p:cNvSpPr>
              <a:spLocks noChangeArrowheads="1"/>
            </p:cNvSpPr>
            <p:nvPr/>
          </p:nvSpPr>
          <p:spPr bwMode="auto">
            <a:xfrm>
              <a:off x="1905" y="3461"/>
              <a:ext cx="52" cy="55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8092" name="Group 68"/>
          <p:cNvGrpSpPr>
            <a:grpSpLocks/>
          </p:cNvGrpSpPr>
          <p:nvPr/>
        </p:nvGrpSpPr>
        <p:grpSpPr bwMode="auto">
          <a:xfrm>
            <a:off x="3544888" y="5791200"/>
            <a:ext cx="1017587" cy="304800"/>
            <a:chOff x="2279" y="3312"/>
            <a:chExt cx="641" cy="192"/>
          </a:xfrm>
        </p:grpSpPr>
        <p:sp>
          <p:nvSpPr>
            <p:cNvPr id="88168" name="AutoShape 69"/>
            <p:cNvSpPr>
              <a:spLocks noChangeArrowheads="1"/>
            </p:cNvSpPr>
            <p:nvPr/>
          </p:nvSpPr>
          <p:spPr bwMode="auto">
            <a:xfrm>
              <a:off x="2379" y="3321"/>
              <a:ext cx="53" cy="56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69" name="AutoShape 70"/>
            <p:cNvSpPr>
              <a:spLocks noChangeArrowheads="1"/>
            </p:cNvSpPr>
            <p:nvPr/>
          </p:nvSpPr>
          <p:spPr bwMode="auto">
            <a:xfrm>
              <a:off x="2496" y="3312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70" name="AutoShape 71"/>
            <p:cNvSpPr>
              <a:spLocks noChangeArrowheads="1"/>
            </p:cNvSpPr>
            <p:nvPr/>
          </p:nvSpPr>
          <p:spPr bwMode="auto">
            <a:xfrm>
              <a:off x="2766" y="3334"/>
              <a:ext cx="50" cy="53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71" name="AutoShape 72"/>
            <p:cNvSpPr>
              <a:spLocks noChangeArrowheads="1"/>
            </p:cNvSpPr>
            <p:nvPr/>
          </p:nvSpPr>
          <p:spPr bwMode="auto">
            <a:xfrm>
              <a:off x="2279" y="3327"/>
              <a:ext cx="53" cy="56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72" name="AutoShape 73"/>
            <p:cNvSpPr>
              <a:spLocks noChangeArrowheads="1"/>
            </p:cNvSpPr>
            <p:nvPr/>
          </p:nvSpPr>
          <p:spPr bwMode="auto">
            <a:xfrm>
              <a:off x="2640" y="3312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73" name="AutoShape 74"/>
            <p:cNvSpPr>
              <a:spLocks noChangeArrowheads="1"/>
            </p:cNvSpPr>
            <p:nvPr/>
          </p:nvSpPr>
          <p:spPr bwMode="auto">
            <a:xfrm>
              <a:off x="2870" y="3327"/>
              <a:ext cx="50" cy="53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74" name="AutoShape 75"/>
            <p:cNvSpPr>
              <a:spLocks noChangeArrowheads="1"/>
            </p:cNvSpPr>
            <p:nvPr/>
          </p:nvSpPr>
          <p:spPr bwMode="auto">
            <a:xfrm>
              <a:off x="2379" y="3428"/>
              <a:ext cx="53" cy="56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75" name="AutoShape 76"/>
            <p:cNvSpPr>
              <a:spLocks noChangeArrowheads="1"/>
            </p:cNvSpPr>
            <p:nvPr/>
          </p:nvSpPr>
          <p:spPr bwMode="auto">
            <a:xfrm>
              <a:off x="2496" y="3419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76" name="AutoShape 77"/>
            <p:cNvSpPr>
              <a:spLocks noChangeArrowheads="1"/>
            </p:cNvSpPr>
            <p:nvPr/>
          </p:nvSpPr>
          <p:spPr bwMode="auto">
            <a:xfrm>
              <a:off x="2766" y="3441"/>
              <a:ext cx="50" cy="53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77" name="AutoShape 78"/>
            <p:cNvSpPr>
              <a:spLocks noChangeArrowheads="1"/>
            </p:cNvSpPr>
            <p:nvPr/>
          </p:nvSpPr>
          <p:spPr bwMode="auto">
            <a:xfrm>
              <a:off x="2279" y="3434"/>
              <a:ext cx="53" cy="56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78" name="AutoShape 79"/>
            <p:cNvSpPr>
              <a:spLocks noChangeArrowheads="1"/>
            </p:cNvSpPr>
            <p:nvPr/>
          </p:nvSpPr>
          <p:spPr bwMode="auto">
            <a:xfrm>
              <a:off x="2640" y="3419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79" name="AutoShape 80"/>
            <p:cNvSpPr>
              <a:spLocks noChangeArrowheads="1"/>
            </p:cNvSpPr>
            <p:nvPr/>
          </p:nvSpPr>
          <p:spPr bwMode="auto">
            <a:xfrm>
              <a:off x="2870" y="3434"/>
              <a:ext cx="50" cy="53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8093" name="Group 81"/>
          <p:cNvGrpSpPr>
            <a:grpSpLocks/>
          </p:cNvGrpSpPr>
          <p:nvPr/>
        </p:nvGrpSpPr>
        <p:grpSpPr bwMode="auto">
          <a:xfrm>
            <a:off x="2438400" y="5257800"/>
            <a:ext cx="361950" cy="330200"/>
            <a:chOff x="1893" y="3313"/>
            <a:chExt cx="228" cy="208"/>
          </a:xfrm>
        </p:grpSpPr>
        <p:sp>
          <p:nvSpPr>
            <p:cNvPr id="88164" name="AutoShape 82"/>
            <p:cNvSpPr>
              <a:spLocks noChangeArrowheads="1"/>
            </p:cNvSpPr>
            <p:nvPr/>
          </p:nvSpPr>
          <p:spPr bwMode="auto">
            <a:xfrm>
              <a:off x="1893" y="3313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65" name="AutoShape 83"/>
            <p:cNvSpPr>
              <a:spLocks noChangeArrowheads="1"/>
            </p:cNvSpPr>
            <p:nvPr/>
          </p:nvSpPr>
          <p:spPr bwMode="auto">
            <a:xfrm>
              <a:off x="2041" y="3436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66" name="AutoShape 84"/>
            <p:cNvSpPr>
              <a:spLocks noChangeArrowheads="1"/>
            </p:cNvSpPr>
            <p:nvPr/>
          </p:nvSpPr>
          <p:spPr bwMode="auto">
            <a:xfrm>
              <a:off x="2049" y="3323"/>
              <a:ext cx="52" cy="55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67" name="AutoShape 85"/>
            <p:cNvSpPr>
              <a:spLocks noChangeArrowheads="1"/>
            </p:cNvSpPr>
            <p:nvPr/>
          </p:nvSpPr>
          <p:spPr bwMode="auto">
            <a:xfrm>
              <a:off x="1905" y="3461"/>
              <a:ext cx="52" cy="55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8094" name="Group 86"/>
          <p:cNvGrpSpPr>
            <a:grpSpLocks/>
          </p:cNvGrpSpPr>
          <p:nvPr/>
        </p:nvGrpSpPr>
        <p:grpSpPr bwMode="auto">
          <a:xfrm>
            <a:off x="2466975" y="4106863"/>
            <a:ext cx="134938" cy="1017587"/>
            <a:chOff x="1896" y="2575"/>
            <a:chExt cx="85" cy="641"/>
          </a:xfrm>
        </p:grpSpPr>
        <p:sp>
          <p:nvSpPr>
            <p:cNvPr id="88158" name="AutoShape 87"/>
            <p:cNvSpPr>
              <a:spLocks noChangeArrowheads="1"/>
            </p:cNvSpPr>
            <p:nvPr/>
          </p:nvSpPr>
          <p:spPr bwMode="auto">
            <a:xfrm rot="-5400000">
              <a:off x="1906" y="3062"/>
              <a:ext cx="53" cy="56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59" name="AutoShape 88"/>
            <p:cNvSpPr>
              <a:spLocks noChangeArrowheads="1"/>
            </p:cNvSpPr>
            <p:nvPr/>
          </p:nvSpPr>
          <p:spPr bwMode="auto">
            <a:xfrm rot="-5400000">
              <a:off x="1899" y="2917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60" name="AutoShape 89"/>
            <p:cNvSpPr>
              <a:spLocks noChangeArrowheads="1"/>
            </p:cNvSpPr>
            <p:nvPr/>
          </p:nvSpPr>
          <p:spPr bwMode="auto">
            <a:xfrm rot="-5400000">
              <a:off x="1920" y="2677"/>
              <a:ext cx="50" cy="53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61" name="AutoShape 90"/>
            <p:cNvSpPr>
              <a:spLocks noChangeArrowheads="1"/>
            </p:cNvSpPr>
            <p:nvPr/>
          </p:nvSpPr>
          <p:spPr bwMode="auto">
            <a:xfrm rot="-5400000">
              <a:off x="1912" y="3162"/>
              <a:ext cx="53" cy="56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62" name="AutoShape 91"/>
            <p:cNvSpPr>
              <a:spLocks noChangeArrowheads="1"/>
            </p:cNvSpPr>
            <p:nvPr/>
          </p:nvSpPr>
          <p:spPr bwMode="auto">
            <a:xfrm rot="-5400000">
              <a:off x="1899" y="2772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63" name="AutoShape 92"/>
            <p:cNvSpPr>
              <a:spLocks noChangeArrowheads="1"/>
            </p:cNvSpPr>
            <p:nvPr/>
          </p:nvSpPr>
          <p:spPr bwMode="auto">
            <a:xfrm rot="-5400000">
              <a:off x="1913" y="2573"/>
              <a:ext cx="50" cy="53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8095" name="Group 93"/>
          <p:cNvGrpSpPr>
            <a:grpSpLocks/>
          </p:cNvGrpSpPr>
          <p:nvPr/>
        </p:nvGrpSpPr>
        <p:grpSpPr bwMode="auto">
          <a:xfrm>
            <a:off x="2638425" y="4106863"/>
            <a:ext cx="134938" cy="1017587"/>
            <a:chOff x="2004" y="2575"/>
            <a:chExt cx="85" cy="641"/>
          </a:xfrm>
        </p:grpSpPr>
        <p:sp>
          <p:nvSpPr>
            <p:cNvPr id="88152" name="AutoShape 94"/>
            <p:cNvSpPr>
              <a:spLocks noChangeArrowheads="1"/>
            </p:cNvSpPr>
            <p:nvPr/>
          </p:nvSpPr>
          <p:spPr bwMode="auto">
            <a:xfrm rot="-5400000">
              <a:off x="2014" y="3062"/>
              <a:ext cx="53" cy="56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53" name="AutoShape 95"/>
            <p:cNvSpPr>
              <a:spLocks noChangeArrowheads="1"/>
            </p:cNvSpPr>
            <p:nvPr/>
          </p:nvSpPr>
          <p:spPr bwMode="auto">
            <a:xfrm rot="-5400000">
              <a:off x="2007" y="2917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54" name="AutoShape 96"/>
            <p:cNvSpPr>
              <a:spLocks noChangeArrowheads="1"/>
            </p:cNvSpPr>
            <p:nvPr/>
          </p:nvSpPr>
          <p:spPr bwMode="auto">
            <a:xfrm rot="-5400000">
              <a:off x="2028" y="2677"/>
              <a:ext cx="50" cy="53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55" name="AutoShape 97"/>
            <p:cNvSpPr>
              <a:spLocks noChangeArrowheads="1"/>
            </p:cNvSpPr>
            <p:nvPr/>
          </p:nvSpPr>
          <p:spPr bwMode="auto">
            <a:xfrm rot="-5400000">
              <a:off x="2020" y="3162"/>
              <a:ext cx="53" cy="56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56" name="AutoShape 98"/>
            <p:cNvSpPr>
              <a:spLocks noChangeArrowheads="1"/>
            </p:cNvSpPr>
            <p:nvPr/>
          </p:nvSpPr>
          <p:spPr bwMode="auto">
            <a:xfrm rot="-5400000">
              <a:off x="2007" y="2772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57" name="AutoShape 99"/>
            <p:cNvSpPr>
              <a:spLocks noChangeArrowheads="1"/>
            </p:cNvSpPr>
            <p:nvPr/>
          </p:nvSpPr>
          <p:spPr bwMode="auto">
            <a:xfrm rot="-5400000">
              <a:off x="2021" y="2573"/>
              <a:ext cx="50" cy="53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8096" name="Group 100"/>
          <p:cNvGrpSpPr>
            <a:grpSpLocks/>
          </p:cNvGrpSpPr>
          <p:nvPr/>
        </p:nvGrpSpPr>
        <p:grpSpPr bwMode="auto">
          <a:xfrm>
            <a:off x="3554413" y="4648200"/>
            <a:ext cx="1017587" cy="304800"/>
            <a:chOff x="2279" y="3312"/>
            <a:chExt cx="641" cy="192"/>
          </a:xfrm>
        </p:grpSpPr>
        <p:sp>
          <p:nvSpPr>
            <p:cNvPr id="88140" name="AutoShape 101"/>
            <p:cNvSpPr>
              <a:spLocks noChangeArrowheads="1"/>
            </p:cNvSpPr>
            <p:nvPr/>
          </p:nvSpPr>
          <p:spPr bwMode="auto">
            <a:xfrm>
              <a:off x="2379" y="3321"/>
              <a:ext cx="53" cy="56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41" name="AutoShape 102"/>
            <p:cNvSpPr>
              <a:spLocks noChangeArrowheads="1"/>
            </p:cNvSpPr>
            <p:nvPr/>
          </p:nvSpPr>
          <p:spPr bwMode="auto">
            <a:xfrm>
              <a:off x="2496" y="3312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42" name="AutoShape 103"/>
            <p:cNvSpPr>
              <a:spLocks noChangeArrowheads="1"/>
            </p:cNvSpPr>
            <p:nvPr/>
          </p:nvSpPr>
          <p:spPr bwMode="auto">
            <a:xfrm>
              <a:off x="2766" y="3334"/>
              <a:ext cx="50" cy="53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43" name="AutoShape 104"/>
            <p:cNvSpPr>
              <a:spLocks noChangeArrowheads="1"/>
            </p:cNvSpPr>
            <p:nvPr/>
          </p:nvSpPr>
          <p:spPr bwMode="auto">
            <a:xfrm>
              <a:off x="2279" y="3327"/>
              <a:ext cx="53" cy="56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44" name="AutoShape 105"/>
            <p:cNvSpPr>
              <a:spLocks noChangeArrowheads="1"/>
            </p:cNvSpPr>
            <p:nvPr/>
          </p:nvSpPr>
          <p:spPr bwMode="auto">
            <a:xfrm>
              <a:off x="2640" y="3312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45" name="AutoShape 106"/>
            <p:cNvSpPr>
              <a:spLocks noChangeArrowheads="1"/>
            </p:cNvSpPr>
            <p:nvPr/>
          </p:nvSpPr>
          <p:spPr bwMode="auto">
            <a:xfrm>
              <a:off x="2870" y="3327"/>
              <a:ext cx="50" cy="53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46" name="AutoShape 107"/>
            <p:cNvSpPr>
              <a:spLocks noChangeArrowheads="1"/>
            </p:cNvSpPr>
            <p:nvPr/>
          </p:nvSpPr>
          <p:spPr bwMode="auto">
            <a:xfrm>
              <a:off x="2379" y="3428"/>
              <a:ext cx="53" cy="56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47" name="AutoShape 108"/>
            <p:cNvSpPr>
              <a:spLocks noChangeArrowheads="1"/>
            </p:cNvSpPr>
            <p:nvPr/>
          </p:nvSpPr>
          <p:spPr bwMode="auto">
            <a:xfrm>
              <a:off x="2496" y="3419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48" name="AutoShape 109"/>
            <p:cNvSpPr>
              <a:spLocks noChangeArrowheads="1"/>
            </p:cNvSpPr>
            <p:nvPr/>
          </p:nvSpPr>
          <p:spPr bwMode="auto">
            <a:xfrm>
              <a:off x="2766" y="3441"/>
              <a:ext cx="50" cy="53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49" name="AutoShape 110"/>
            <p:cNvSpPr>
              <a:spLocks noChangeArrowheads="1"/>
            </p:cNvSpPr>
            <p:nvPr/>
          </p:nvSpPr>
          <p:spPr bwMode="auto">
            <a:xfrm>
              <a:off x="2279" y="3434"/>
              <a:ext cx="53" cy="56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50" name="AutoShape 111"/>
            <p:cNvSpPr>
              <a:spLocks noChangeArrowheads="1"/>
            </p:cNvSpPr>
            <p:nvPr/>
          </p:nvSpPr>
          <p:spPr bwMode="auto">
            <a:xfrm>
              <a:off x="2640" y="3419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51" name="AutoShape 112"/>
            <p:cNvSpPr>
              <a:spLocks noChangeArrowheads="1"/>
            </p:cNvSpPr>
            <p:nvPr/>
          </p:nvSpPr>
          <p:spPr bwMode="auto">
            <a:xfrm>
              <a:off x="2870" y="3434"/>
              <a:ext cx="50" cy="53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8097" name="Group 113"/>
          <p:cNvGrpSpPr>
            <a:grpSpLocks/>
          </p:cNvGrpSpPr>
          <p:nvPr/>
        </p:nvGrpSpPr>
        <p:grpSpPr bwMode="auto">
          <a:xfrm>
            <a:off x="3554413" y="4260850"/>
            <a:ext cx="1017587" cy="134938"/>
            <a:chOff x="2239" y="2668"/>
            <a:chExt cx="641" cy="85"/>
          </a:xfrm>
        </p:grpSpPr>
        <p:sp>
          <p:nvSpPr>
            <p:cNvPr id="88134" name="AutoShape 114"/>
            <p:cNvSpPr>
              <a:spLocks noChangeArrowheads="1"/>
            </p:cNvSpPr>
            <p:nvPr/>
          </p:nvSpPr>
          <p:spPr bwMode="auto">
            <a:xfrm>
              <a:off x="2339" y="2677"/>
              <a:ext cx="53" cy="56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35" name="AutoShape 115"/>
            <p:cNvSpPr>
              <a:spLocks noChangeArrowheads="1"/>
            </p:cNvSpPr>
            <p:nvPr/>
          </p:nvSpPr>
          <p:spPr bwMode="auto">
            <a:xfrm>
              <a:off x="2456" y="2668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36" name="AutoShape 116"/>
            <p:cNvSpPr>
              <a:spLocks noChangeArrowheads="1"/>
            </p:cNvSpPr>
            <p:nvPr/>
          </p:nvSpPr>
          <p:spPr bwMode="auto">
            <a:xfrm>
              <a:off x="2726" y="2690"/>
              <a:ext cx="50" cy="53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37" name="AutoShape 117"/>
            <p:cNvSpPr>
              <a:spLocks noChangeArrowheads="1"/>
            </p:cNvSpPr>
            <p:nvPr/>
          </p:nvSpPr>
          <p:spPr bwMode="auto">
            <a:xfrm>
              <a:off x="2239" y="2683"/>
              <a:ext cx="53" cy="56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38" name="AutoShape 118"/>
            <p:cNvSpPr>
              <a:spLocks noChangeArrowheads="1"/>
            </p:cNvSpPr>
            <p:nvPr/>
          </p:nvSpPr>
          <p:spPr bwMode="auto">
            <a:xfrm>
              <a:off x="2600" y="2668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39" name="AutoShape 119"/>
            <p:cNvSpPr>
              <a:spLocks noChangeArrowheads="1"/>
            </p:cNvSpPr>
            <p:nvPr/>
          </p:nvSpPr>
          <p:spPr bwMode="auto">
            <a:xfrm>
              <a:off x="2830" y="2683"/>
              <a:ext cx="50" cy="53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8098" name="Group 120"/>
          <p:cNvGrpSpPr>
            <a:grpSpLocks/>
          </p:cNvGrpSpPr>
          <p:nvPr/>
        </p:nvGrpSpPr>
        <p:grpSpPr bwMode="auto">
          <a:xfrm>
            <a:off x="3554413" y="4437063"/>
            <a:ext cx="1017587" cy="134937"/>
            <a:chOff x="2239" y="2775"/>
            <a:chExt cx="641" cy="85"/>
          </a:xfrm>
        </p:grpSpPr>
        <p:sp>
          <p:nvSpPr>
            <p:cNvPr id="88128" name="AutoShape 121"/>
            <p:cNvSpPr>
              <a:spLocks noChangeArrowheads="1"/>
            </p:cNvSpPr>
            <p:nvPr/>
          </p:nvSpPr>
          <p:spPr bwMode="auto">
            <a:xfrm>
              <a:off x="2339" y="2784"/>
              <a:ext cx="53" cy="56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29" name="AutoShape 122"/>
            <p:cNvSpPr>
              <a:spLocks noChangeArrowheads="1"/>
            </p:cNvSpPr>
            <p:nvPr/>
          </p:nvSpPr>
          <p:spPr bwMode="auto">
            <a:xfrm>
              <a:off x="2456" y="2775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30" name="AutoShape 123"/>
            <p:cNvSpPr>
              <a:spLocks noChangeArrowheads="1"/>
            </p:cNvSpPr>
            <p:nvPr/>
          </p:nvSpPr>
          <p:spPr bwMode="auto">
            <a:xfrm>
              <a:off x="2726" y="2797"/>
              <a:ext cx="50" cy="53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31" name="AutoShape 124"/>
            <p:cNvSpPr>
              <a:spLocks noChangeArrowheads="1"/>
            </p:cNvSpPr>
            <p:nvPr/>
          </p:nvSpPr>
          <p:spPr bwMode="auto">
            <a:xfrm>
              <a:off x="2239" y="2790"/>
              <a:ext cx="53" cy="56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32" name="AutoShape 125"/>
            <p:cNvSpPr>
              <a:spLocks noChangeArrowheads="1"/>
            </p:cNvSpPr>
            <p:nvPr/>
          </p:nvSpPr>
          <p:spPr bwMode="auto">
            <a:xfrm>
              <a:off x="2600" y="2775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33" name="AutoShape 126"/>
            <p:cNvSpPr>
              <a:spLocks noChangeArrowheads="1"/>
            </p:cNvSpPr>
            <p:nvPr/>
          </p:nvSpPr>
          <p:spPr bwMode="auto">
            <a:xfrm>
              <a:off x="2830" y="2790"/>
              <a:ext cx="50" cy="53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8099" name="Group 127"/>
          <p:cNvGrpSpPr>
            <a:grpSpLocks/>
          </p:cNvGrpSpPr>
          <p:nvPr/>
        </p:nvGrpSpPr>
        <p:grpSpPr bwMode="auto">
          <a:xfrm>
            <a:off x="3557588" y="4976813"/>
            <a:ext cx="1017587" cy="134937"/>
            <a:chOff x="2239" y="2668"/>
            <a:chExt cx="641" cy="85"/>
          </a:xfrm>
        </p:grpSpPr>
        <p:sp>
          <p:nvSpPr>
            <p:cNvPr id="88122" name="AutoShape 128"/>
            <p:cNvSpPr>
              <a:spLocks noChangeArrowheads="1"/>
            </p:cNvSpPr>
            <p:nvPr/>
          </p:nvSpPr>
          <p:spPr bwMode="auto">
            <a:xfrm>
              <a:off x="2339" y="2677"/>
              <a:ext cx="53" cy="56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23" name="AutoShape 129"/>
            <p:cNvSpPr>
              <a:spLocks noChangeArrowheads="1"/>
            </p:cNvSpPr>
            <p:nvPr/>
          </p:nvSpPr>
          <p:spPr bwMode="auto">
            <a:xfrm>
              <a:off x="2456" y="2668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24" name="AutoShape 130"/>
            <p:cNvSpPr>
              <a:spLocks noChangeArrowheads="1"/>
            </p:cNvSpPr>
            <p:nvPr/>
          </p:nvSpPr>
          <p:spPr bwMode="auto">
            <a:xfrm>
              <a:off x="2726" y="2690"/>
              <a:ext cx="50" cy="53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25" name="AutoShape 131"/>
            <p:cNvSpPr>
              <a:spLocks noChangeArrowheads="1"/>
            </p:cNvSpPr>
            <p:nvPr/>
          </p:nvSpPr>
          <p:spPr bwMode="auto">
            <a:xfrm>
              <a:off x="2239" y="2683"/>
              <a:ext cx="53" cy="56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26" name="AutoShape 132"/>
            <p:cNvSpPr>
              <a:spLocks noChangeArrowheads="1"/>
            </p:cNvSpPr>
            <p:nvPr/>
          </p:nvSpPr>
          <p:spPr bwMode="auto">
            <a:xfrm>
              <a:off x="2600" y="2668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27" name="AutoShape 133"/>
            <p:cNvSpPr>
              <a:spLocks noChangeArrowheads="1"/>
            </p:cNvSpPr>
            <p:nvPr/>
          </p:nvSpPr>
          <p:spPr bwMode="auto">
            <a:xfrm>
              <a:off x="2830" y="2683"/>
              <a:ext cx="50" cy="53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8100" name="Group 134"/>
          <p:cNvGrpSpPr>
            <a:grpSpLocks/>
          </p:cNvGrpSpPr>
          <p:nvPr/>
        </p:nvGrpSpPr>
        <p:grpSpPr bwMode="auto">
          <a:xfrm>
            <a:off x="3554413" y="4090988"/>
            <a:ext cx="1017587" cy="134937"/>
            <a:chOff x="2239" y="2775"/>
            <a:chExt cx="641" cy="85"/>
          </a:xfrm>
        </p:grpSpPr>
        <p:sp>
          <p:nvSpPr>
            <p:cNvPr id="88116" name="AutoShape 135"/>
            <p:cNvSpPr>
              <a:spLocks noChangeArrowheads="1"/>
            </p:cNvSpPr>
            <p:nvPr/>
          </p:nvSpPr>
          <p:spPr bwMode="auto">
            <a:xfrm>
              <a:off x="2339" y="2784"/>
              <a:ext cx="53" cy="56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17" name="AutoShape 136"/>
            <p:cNvSpPr>
              <a:spLocks noChangeArrowheads="1"/>
            </p:cNvSpPr>
            <p:nvPr/>
          </p:nvSpPr>
          <p:spPr bwMode="auto">
            <a:xfrm>
              <a:off x="2456" y="2775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18" name="AutoShape 137"/>
            <p:cNvSpPr>
              <a:spLocks noChangeArrowheads="1"/>
            </p:cNvSpPr>
            <p:nvPr/>
          </p:nvSpPr>
          <p:spPr bwMode="auto">
            <a:xfrm>
              <a:off x="2726" y="2797"/>
              <a:ext cx="50" cy="53"/>
            </a:xfrm>
            <a:prstGeom prst="octagon">
              <a:avLst>
                <a:gd name="adj" fmla="val 29287"/>
              </a:avLst>
            </a:prstGeom>
            <a:solidFill>
              <a:srgbClr val="1A1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19" name="AutoShape 138"/>
            <p:cNvSpPr>
              <a:spLocks noChangeArrowheads="1"/>
            </p:cNvSpPr>
            <p:nvPr/>
          </p:nvSpPr>
          <p:spPr bwMode="auto">
            <a:xfrm>
              <a:off x="2239" y="2790"/>
              <a:ext cx="53" cy="56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20" name="AutoShape 139"/>
            <p:cNvSpPr>
              <a:spLocks noChangeArrowheads="1"/>
            </p:cNvSpPr>
            <p:nvPr/>
          </p:nvSpPr>
          <p:spPr bwMode="auto">
            <a:xfrm>
              <a:off x="2600" y="2775"/>
              <a:ext cx="80" cy="85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21" name="AutoShape 140"/>
            <p:cNvSpPr>
              <a:spLocks noChangeArrowheads="1"/>
            </p:cNvSpPr>
            <p:nvPr/>
          </p:nvSpPr>
          <p:spPr bwMode="auto">
            <a:xfrm>
              <a:off x="2830" y="2790"/>
              <a:ext cx="50" cy="53"/>
            </a:xfrm>
            <a:prstGeom prst="octagon">
              <a:avLst>
                <a:gd name="adj" fmla="val 29287"/>
              </a:avLst>
            </a:prstGeom>
            <a:solidFill>
              <a:srgbClr val="FF15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8101" name="Freeform 141"/>
          <p:cNvSpPr>
            <a:spLocks/>
          </p:cNvSpPr>
          <p:nvPr/>
        </p:nvSpPr>
        <p:spPr bwMode="auto">
          <a:xfrm>
            <a:off x="5029200" y="2971800"/>
            <a:ext cx="1270000" cy="1905000"/>
          </a:xfrm>
          <a:custGeom>
            <a:avLst/>
            <a:gdLst>
              <a:gd name="T0" fmla="*/ 0 w 800"/>
              <a:gd name="T1" fmla="*/ 2147483647 h 1200"/>
              <a:gd name="T2" fmla="*/ 2147483647 w 800"/>
              <a:gd name="T3" fmla="*/ 2147483647 h 1200"/>
              <a:gd name="T4" fmla="*/ 2147483647 w 800"/>
              <a:gd name="T5" fmla="*/ 0 h 1200"/>
              <a:gd name="T6" fmla="*/ 0 60000 65536"/>
              <a:gd name="T7" fmla="*/ 0 60000 65536"/>
              <a:gd name="T8" fmla="*/ 0 60000 65536"/>
              <a:gd name="T9" fmla="*/ 0 w 800"/>
              <a:gd name="T10" fmla="*/ 0 h 1200"/>
              <a:gd name="T11" fmla="*/ 800 w 800"/>
              <a:gd name="T12" fmla="*/ 1200 h 1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00" h="1200">
                <a:moveTo>
                  <a:pt x="0" y="1200"/>
                </a:moveTo>
                <a:cubicBezTo>
                  <a:pt x="368" y="1156"/>
                  <a:pt x="736" y="1112"/>
                  <a:pt x="768" y="912"/>
                </a:cubicBezTo>
                <a:cubicBezTo>
                  <a:pt x="800" y="712"/>
                  <a:pt x="288" y="152"/>
                  <a:pt x="19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02" name="Rectangle 150"/>
          <p:cNvSpPr>
            <a:spLocks noChangeArrowheads="1"/>
          </p:cNvSpPr>
          <p:nvPr/>
        </p:nvSpPr>
        <p:spPr bwMode="auto">
          <a:xfrm>
            <a:off x="2286000" y="5257800"/>
            <a:ext cx="2971800" cy="152400"/>
          </a:xfrm>
          <a:prstGeom prst="rect">
            <a:avLst/>
          </a:prstGeom>
          <a:solidFill>
            <a:srgbClr val="FFFF00">
              <a:alpha val="3607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8103" name="Text Box 151"/>
          <p:cNvSpPr txBox="1">
            <a:spLocks noChangeArrowheads="1"/>
          </p:cNvSpPr>
          <p:nvPr/>
        </p:nvSpPr>
        <p:spPr bwMode="auto">
          <a:xfrm>
            <a:off x="4724400" y="5105400"/>
            <a:ext cx="40195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17D018"/>
                </a:solidFill>
              </a:rPr>
              <a:t>      </a:t>
            </a:r>
            <a:r>
              <a:rPr lang="en-US" b="1">
                <a:solidFill>
                  <a:srgbClr val="17D018"/>
                </a:solidFill>
              </a:rPr>
              <a:t>female</a:t>
            </a:r>
            <a:r>
              <a:rPr lang="en-US"/>
              <a:t> </a:t>
            </a:r>
            <a:r>
              <a:rPr lang="en-US" b="1"/>
              <a:t>attention mask</a:t>
            </a:r>
          </a:p>
          <a:p>
            <a:endParaRPr lang="en-US"/>
          </a:p>
          <a:p>
            <a:r>
              <a:rPr lang="en-US" b="1"/>
              <a:t>Binding</a:t>
            </a:r>
            <a:r>
              <a:rPr lang="en-US"/>
              <a:t> of different </a:t>
            </a:r>
            <a:r>
              <a:rPr lang="en-US" b="1"/>
              <a:t>attributes</a:t>
            </a:r>
            <a:endParaRPr lang="en-US"/>
          </a:p>
        </p:txBody>
      </p:sp>
      <p:sp>
        <p:nvSpPr>
          <p:cNvPr id="88104" name="Rectangle 152"/>
          <p:cNvSpPr>
            <a:spLocks noChangeArrowheads="1"/>
          </p:cNvSpPr>
          <p:nvPr/>
        </p:nvSpPr>
        <p:spPr bwMode="auto">
          <a:xfrm>
            <a:off x="685800" y="5029200"/>
            <a:ext cx="1054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Attend to </a:t>
            </a:r>
          </a:p>
          <a:p>
            <a:r>
              <a:rPr lang="en-US" sz="1600" b="1"/>
              <a:t>female</a:t>
            </a:r>
          </a:p>
        </p:txBody>
      </p:sp>
      <p:sp>
        <p:nvSpPr>
          <p:cNvPr id="88105" name="Rectangle 142"/>
          <p:cNvSpPr>
            <a:spLocks noChangeArrowheads="1"/>
          </p:cNvSpPr>
          <p:nvPr/>
        </p:nvSpPr>
        <p:spPr bwMode="auto">
          <a:xfrm>
            <a:off x="1484313" y="3044825"/>
            <a:ext cx="4992687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06" name="Line 143"/>
          <p:cNvSpPr>
            <a:spLocks noChangeShapeType="1"/>
          </p:cNvSpPr>
          <p:nvPr/>
        </p:nvSpPr>
        <p:spPr bwMode="auto">
          <a:xfrm flipV="1">
            <a:off x="1692275" y="3222625"/>
            <a:ext cx="611188" cy="26988"/>
          </a:xfrm>
          <a:prstGeom prst="line">
            <a:avLst/>
          </a:prstGeom>
          <a:noFill/>
          <a:ln w="38100">
            <a:solidFill>
              <a:srgbClr val="17D0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07" name="Line 144"/>
          <p:cNvSpPr>
            <a:spLocks noChangeShapeType="1"/>
          </p:cNvSpPr>
          <p:nvPr/>
        </p:nvSpPr>
        <p:spPr bwMode="auto">
          <a:xfrm flipV="1">
            <a:off x="2895600" y="3248025"/>
            <a:ext cx="1143000" cy="25400"/>
          </a:xfrm>
          <a:prstGeom prst="line">
            <a:avLst/>
          </a:prstGeom>
          <a:noFill/>
          <a:ln w="38100">
            <a:solidFill>
              <a:srgbClr val="17D0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08" name="Line 145"/>
          <p:cNvSpPr>
            <a:spLocks noChangeShapeType="1"/>
          </p:cNvSpPr>
          <p:nvPr/>
        </p:nvSpPr>
        <p:spPr bwMode="auto">
          <a:xfrm flipV="1">
            <a:off x="4784725" y="3248025"/>
            <a:ext cx="930275" cy="0"/>
          </a:xfrm>
          <a:prstGeom prst="line">
            <a:avLst/>
          </a:prstGeom>
          <a:noFill/>
          <a:ln w="38100">
            <a:solidFill>
              <a:srgbClr val="17D0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09" name="Line 146"/>
          <p:cNvSpPr>
            <a:spLocks noChangeShapeType="1"/>
          </p:cNvSpPr>
          <p:nvPr/>
        </p:nvSpPr>
        <p:spPr bwMode="auto">
          <a:xfrm flipV="1">
            <a:off x="1752600" y="3121025"/>
            <a:ext cx="304800" cy="0"/>
          </a:xfrm>
          <a:prstGeom prst="line">
            <a:avLst/>
          </a:prstGeom>
          <a:noFill/>
          <a:ln w="38100">
            <a:solidFill>
              <a:srgbClr val="FF06F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10" name="Line 147"/>
          <p:cNvSpPr>
            <a:spLocks noChangeShapeType="1"/>
          </p:cNvSpPr>
          <p:nvPr/>
        </p:nvSpPr>
        <p:spPr bwMode="auto">
          <a:xfrm flipV="1">
            <a:off x="2667000" y="3121025"/>
            <a:ext cx="766763" cy="28575"/>
          </a:xfrm>
          <a:prstGeom prst="line">
            <a:avLst/>
          </a:prstGeom>
          <a:noFill/>
          <a:ln w="38100">
            <a:solidFill>
              <a:srgbClr val="FF06F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11" name="Line 148"/>
          <p:cNvSpPr>
            <a:spLocks noChangeShapeType="1"/>
          </p:cNvSpPr>
          <p:nvPr/>
        </p:nvSpPr>
        <p:spPr bwMode="auto">
          <a:xfrm flipV="1">
            <a:off x="4038600" y="3121025"/>
            <a:ext cx="766763" cy="0"/>
          </a:xfrm>
          <a:prstGeom prst="line">
            <a:avLst/>
          </a:prstGeom>
          <a:noFill/>
          <a:ln w="38100">
            <a:solidFill>
              <a:srgbClr val="FF06F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12" name="Line 149"/>
          <p:cNvSpPr>
            <a:spLocks noChangeShapeType="1"/>
          </p:cNvSpPr>
          <p:nvPr/>
        </p:nvSpPr>
        <p:spPr bwMode="auto">
          <a:xfrm flipV="1">
            <a:off x="5334000" y="3121025"/>
            <a:ext cx="1066800" cy="28575"/>
          </a:xfrm>
          <a:prstGeom prst="line">
            <a:avLst/>
          </a:prstGeom>
          <a:noFill/>
          <a:ln w="38100">
            <a:solidFill>
              <a:srgbClr val="FF06F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13" name="Text Box 155"/>
          <p:cNvSpPr txBox="1">
            <a:spLocks noChangeArrowheads="1"/>
          </p:cNvSpPr>
          <p:nvPr/>
        </p:nvSpPr>
        <p:spPr bwMode="auto">
          <a:xfrm>
            <a:off x="1071563" y="2968625"/>
            <a:ext cx="3603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b="1">
                <a:solidFill>
                  <a:srgbClr val="FF06FD"/>
                </a:solidFill>
              </a:rPr>
              <a:t>left</a:t>
            </a:r>
            <a:endParaRPr lang="en-US" sz="1000" b="1">
              <a:solidFill>
                <a:srgbClr val="17D018"/>
              </a:solidFill>
            </a:endParaRPr>
          </a:p>
        </p:txBody>
      </p:sp>
      <p:sp>
        <p:nvSpPr>
          <p:cNvPr id="88114" name="Text Box 156"/>
          <p:cNvSpPr txBox="1">
            <a:spLocks noChangeArrowheads="1"/>
          </p:cNvSpPr>
          <p:nvPr/>
        </p:nvSpPr>
        <p:spPr bwMode="auto">
          <a:xfrm>
            <a:off x="1071563" y="3197225"/>
            <a:ext cx="4524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b="1">
                <a:solidFill>
                  <a:srgbClr val="17D018"/>
                </a:solidFill>
              </a:rPr>
              <a:t>right</a:t>
            </a:r>
          </a:p>
        </p:txBody>
      </p:sp>
      <p:sp>
        <p:nvSpPr>
          <p:cNvPr id="88115" name="Text Box 157"/>
          <p:cNvSpPr txBox="1">
            <a:spLocks noChangeArrowheads="1"/>
          </p:cNvSpPr>
          <p:nvPr/>
        </p:nvSpPr>
        <p:spPr bwMode="auto">
          <a:xfrm rot="-5400000">
            <a:off x="611981" y="3044032"/>
            <a:ext cx="757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location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13438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0" name="Group 2"/>
          <p:cNvGrpSpPr>
            <a:grpSpLocks/>
          </p:cNvGrpSpPr>
          <p:nvPr/>
        </p:nvGrpSpPr>
        <p:grpSpPr bwMode="auto">
          <a:xfrm>
            <a:off x="2209800" y="5162550"/>
            <a:ext cx="1398588" cy="949325"/>
            <a:chOff x="1392" y="3252"/>
            <a:chExt cx="881" cy="598"/>
          </a:xfrm>
        </p:grpSpPr>
        <p:sp>
          <p:nvSpPr>
            <p:cNvPr id="89157" name="Text Box 3"/>
            <p:cNvSpPr txBox="1">
              <a:spLocks noChangeArrowheads="1"/>
            </p:cNvSpPr>
            <p:nvPr/>
          </p:nvSpPr>
          <p:spPr bwMode="auto">
            <a:xfrm>
              <a:off x="1796" y="3696"/>
              <a:ext cx="3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/>
                <a:t>time</a:t>
              </a:r>
            </a:p>
          </p:txBody>
        </p:sp>
        <p:sp>
          <p:nvSpPr>
            <p:cNvPr id="89158" name="Text Box 4"/>
            <p:cNvSpPr txBox="1">
              <a:spLocks noChangeArrowheads="1"/>
            </p:cNvSpPr>
            <p:nvPr/>
          </p:nvSpPr>
          <p:spPr bwMode="auto">
            <a:xfrm rot="10800000">
              <a:off x="1392" y="3252"/>
              <a:ext cx="21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/>
                <a:t>location</a:t>
              </a:r>
            </a:p>
          </p:txBody>
        </p:sp>
        <p:pic>
          <p:nvPicPr>
            <p:cNvPr id="89159" name="Picture 5" descr="ff6_ex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56" t="54857" r="53658" b="10971"/>
            <a:stretch>
              <a:fillRect/>
            </a:stretch>
          </p:blipFill>
          <p:spPr bwMode="auto">
            <a:xfrm>
              <a:off x="1553" y="3295"/>
              <a:ext cx="720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909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Overall Structure</a:t>
            </a:r>
          </a:p>
        </p:txBody>
      </p:sp>
      <p:pic>
        <p:nvPicPr>
          <p:cNvPr id="89092" name="Picture 7" descr="ff6_wa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 t="7619" r="52856" b="60001"/>
          <a:stretch>
            <a:fillRect/>
          </a:stretch>
        </p:blipFill>
        <p:spPr bwMode="auto">
          <a:xfrm>
            <a:off x="381000" y="2286000"/>
            <a:ext cx="1219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3" name="Line 8"/>
          <p:cNvSpPr>
            <a:spLocks noChangeShapeType="1"/>
          </p:cNvSpPr>
          <p:nvPr/>
        </p:nvSpPr>
        <p:spPr bwMode="auto">
          <a:xfrm>
            <a:off x="914400" y="2819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9094" name="Group 13"/>
          <p:cNvGrpSpPr>
            <a:grpSpLocks/>
          </p:cNvGrpSpPr>
          <p:nvPr/>
        </p:nvGrpSpPr>
        <p:grpSpPr bwMode="auto">
          <a:xfrm>
            <a:off x="228600" y="3352800"/>
            <a:ext cx="1371600" cy="1204913"/>
            <a:chOff x="192" y="2160"/>
            <a:chExt cx="864" cy="759"/>
          </a:xfrm>
        </p:grpSpPr>
        <p:pic>
          <p:nvPicPr>
            <p:cNvPr id="89154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" y="2160"/>
              <a:ext cx="700" cy="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155" name="Text Box 15"/>
            <p:cNvSpPr txBox="1">
              <a:spLocks noChangeArrowheads="1"/>
            </p:cNvSpPr>
            <p:nvPr/>
          </p:nvSpPr>
          <p:spPr bwMode="auto">
            <a:xfrm>
              <a:off x="608" y="2765"/>
              <a:ext cx="27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/>
                <a:t>time</a:t>
              </a:r>
            </a:p>
          </p:txBody>
        </p:sp>
        <p:sp>
          <p:nvSpPr>
            <p:cNvPr id="89156" name="Text Box 16"/>
            <p:cNvSpPr txBox="1">
              <a:spLocks noChangeArrowheads="1"/>
            </p:cNvSpPr>
            <p:nvPr/>
          </p:nvSpPr>
          <p:spPr bwMode="auto">
            <a:xfrm rot="10800000">
              <a:off x="192" y="2234"/>
              <a:ext cx="212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/>
                <a:t>frequency</a:t>
              </a:r>
            </a:p>
          </p:txBody>
        </p:sp>
      </p:grpSp>
      <p:grpSp>
        <p:nvGrpSpPr>
          <p:cNvPr id="89095" name="Group 17"/>
          <p:cNvGrpSpPr>
            <a:grpSpLocks/>
          </p:cNvGrpSpPr>
          <p:nvPr/>
        </p:nvGrpSpPr>
        <p:grpSpPr bwMode="auto">
          <a:xfrm>
            <a:off x="2209800" y="3429000"/>
            <a:ext cx="1403350" cy="1173163"/>
            <a:chOff x="2092" y="2544"/>
            <a:chExt cx="884" cy="739"/>
          </a:xfrm>
        </p:grpSpPr>
        <p:pic>
          <p:nvPicPr>
            <p:cNvPr id="89151" name="Picture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2544"/>
              <a:ext cx="72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152" name="Text Box 19"/>
            <p:cNvSpPr txBox="1">
              <a:spLocks noChangeArrowheads="1"/>
            </p:cNvSpPr>
            <p:nvPr/>
          </p:nvSpPr>
          <p:spPr bwMode="auto">
            <a:xfrm rot="10800000">
              <a:off x="2092" y="2634"/>
              <a:ext cx="212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/>
                <a:t>frequency</a:t>
              </a:r>
            </a:p>
          </p:txBody>
        </p:sp>
        <p:sp>
          <p:nvSpPr>
            <p:cNvPr id="89153" name="Text Box 20"/>
            <p:cNvSpPr txBox="1">
              <a:spLocks noChangeArrowheads="1"/>
            </p:cNvSpPr>
            <p:nvPr/>
          </p:nvSpPr>
          <p:spPr bwMode="auto">
            <a:xfrm>
              <a:off x="2480" y="3129"/>
              <a:ext cx="35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/>
                <a:t>time</a:t>
              </a:r>
            </a:p>
          </p:txBody>
        </p:sp>
      </p:grpSp>
      <p:grpSp>
        <p:nvGrpSpPr>
          <p:cNvPr id="89096" name="Group 21"/>
          <p:cNvGrpSpPr>
            <a:grpSpLocks/>
          </p:cNvGrpSpPr>
          <p:nvPr/>
        </p:nvGrpSpPr>
        <p:grpSpPr bwMode="auto">
          <a:xfrm>
            <a:off x="2209800" y="1371600"/>
            <a:ext cx="1952625" cy="1692275"/>
            <a:chOff x="1440" y="912"/>
            <a:chExt cx="1230" cy="1066"/>
          </a:xfrm>
        </p:grpSpPr>
        <p:sp>
          <p:nvSpPr>
            <p:cNvPr id="89139" name="Text Box 22"/>
            <p:cNvSpPr txBox="1">
              <a:spLocks noChangeArrowheads="1"/>
            </p:cNvSpPr>
            <p:nvPr/>
          </p:nvSpPr>
          <p:spPr bwMode="auto">
            <a:xfrm>
              <a:off x="1776" y="1824"/>
              <a:ext cx="40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/>
                <a:t>scale</a:t>
              </a:r>
            </a:p>
          </p:txBody>
        </p:sp>
        <p:grpSp>
          <p:nvGrpSpPr>
            <p:cNvPr id="89140" name="Group 23"/>
            <p:cNvGrpSpPr>
              <a:grpSpLocks/>
            </p:cNvGrpSpPr>
            <p:nvPr/>
          </p:nvGrpSpPr>
          <p:grpSpPr bwMode="auto">
            <a:xfrm>
              <a:off x="1440" y="912"/>
              <a:ext cx="1230" cy="951"/>
              <a:chOff x="2064" y="1536"/>
              <a:chExt cx="1230" cy="951"/>
            </a:xfrm>
          </p:grpSpPr>
          <p:sp>
            <p:nvSpPr>
              <p:cNvPr id="89141" name="Text Box 24"/>
              <p:cNvSpPr txBox="1">
                <a:spLocks noChangeArrowheads="1"/>
              </p:cNvSpPr>
              <p:nvPr/>
            </p:nvSpPr>
            <p:spPr bwMode="auto">
              <a:xfrm rot="10800000">
                <a:off x="2064" y="1872"/>
                <a:ext cx="212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000"/>
                  <a:t>frequency</a:t>
                </a:r>
              </a:p>
            </p:txBody>
          </p:sp>
          <p:grpSp>
            <p:nvGrpSpPr>
              <p:cNvPr id="89142" name="Group 25"/>
              <p:cNvGrpSpPr>
                <a:grpSpLocks/>
              </p:cNvGrpSpPr>
              <p:nvPr/>
            </p:nvGrpSpPr>
            <p:grpSpPr bwMode="auto">
              <a:xfrm>
                <a:off x="2256" y="1536"/>
                <a:ext cx="1038" cy="951"/>
                <a:chOff x="1930" y="480"/>
                <a:chExt cx="1690" cy="1526"/>
              </a:xfrm>
            </p:grpSpPr>
            <p:pic>
              <p:nvPicPr>
                <p:cNvPr id="89143" name="Picture 26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3402"/>
                <a:stretch>
                  <a:fillRect/>
                </a:stretch>
              </p:blipFill>
              <p:spPr bwMode="auto">
                <a:xfrm>
                  <a:off x="2496" y="480"/>
                  <a:ext cx="1008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9144" name="Picture 27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4865"/>
                <a:stretch>
                  <a:fillRect/>
                </a:stretch>
              </p:blipFill>
              <p:spPr bwMode="auto">
                <a:xfrm>
                  <a:off x="2074" y="864"/>
                  <a:ext cx="1008" cy="10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9145" name="Picture 28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6280"/>
                <a:stretch>
                  <a:fillRect/>
                </a:stretch>
              </p:blipFill>
              <p:spPr bwMode="auto">
                <a:xfrm>
                  <a:off x="1930" y="1008"/>
                  <a:ext cx="1008" cy="9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89146" name="Group 29"/>
                <p:cNvGrpSpPr>
                  <a:grpSpLocks/>
                </p:cNvGrpSpPr>
                <p:nvPr/>
              </p:nvGrpSpPr>
              <p:grpSpPr bwMode="auto">
                <a:xfrm>
                  <a:off x="3130" y="1584"/>
                  <a:ext cx="490" cy="285"/>
                  <a:chOff x="3274" y="1536"/>
                  <a:chExt cx="490" cy="285"/>
                </a:xfrm>
              </p:grpSpPr>
              <p:sp>
                <p:nvSpPr>
                  <p:cNvPr id="89147" name="Oval 30"/>
                  <p:cNvSpPr>
                    <a:spLocks noChangeAspect="1" noChangeArrowheads="1"/>
                  </p:cNvSpPr>
                  <p:nvPr/>
                </p:nvSpPr>
                <p:spPr bwMode="auto">
                  <a:xfrm rot="5682972">
                    <a:off x="3418" y="1536"/>
                    <a:ext cx="29" cy="29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 algn="ctr"/>
                    <a:endParaRPr lang="en-US" sz="1800"/>
                  </a:p>
                </p:txBody>
              </p:sp>
              <p:sp>
                <p:nvSpPr>
                  <p:cNvPr id="89148" name="Oval 31"/>
                  <p:cNvSpPr>
                    <a:spLocks noChangeAspect="1" noChangeArrowheads="1"/>
                  </p:cNvSpPr>
                  <p:nvPr/>
                </p:nvSpPr>
                <p:spPr bwMode="auto">
                  <a:xfrm rot="5682972">
                    <a:off x="3341" y="1584"/>
                    <a:ext cx="29" cy="29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 algn="ctr"/>
                    <a:endParaRPr lang="en-US" sz="1800"/>
                  </a:p>
                </p:txBody>
              </p:sp>
              <p:sp>
                <p:nvSpPr>
                  <p:cNvPr id="89149" name="Oval 32"/>
                  <p:cNvSpPr>
                    <a:spLocks noChangeAspect="1" noChangeArrowheads="1"/>
                  </p:cNvSpPr>
                  <p:nvPr/>
                </p:nvSpPr>
                <p:spPr bwMode="auto">
                  <a:xfrm rot="5682972">
                    <a:off x="3274" y="1632"/>
                    <a:ext cx="29" cy="29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 algn="ctr"/>
                    <a:endParaRPr lang="en-US" sz="1800"/>
                  </a:p>
                </p:txBody>
              </p:sp>
              <p:sp>
                <p:nvSpPr>
                  <p:cNvPr id="89150" name="Text Box 33"/>
                  <p:cNvSpPr txBox="1">
                    <a:spLocks noChangeArrowheads="1"/>
                  </p:cNvSpPr>
                  <p:nvPr/>
                </p:nvSpPr>
                <p:spPr bwMode="auto">
                  <a:xfrm rot="-2247633">
                    <a:off x="3284" y="1574"/>
                    <a:ext cx="480" cy="2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</a:pPr>
                    <a:r>
                      <a:rPr lang="en-US" sz="1000"/>
                      <a:t>time</a:t>
                    </a:r>
                  </a:p>
                </p:txBody>
              </p:sp>
            </p:grpSp>
          </p:grpSp>
        </p:grpSp>
      </p:grpSp>
      <p:sp>
        <p:nvSpPr>
          <p:cNvPr id="89097" name="Line 34"/>
          <p:cNvSpPr>
            <a:spLocks noChangeShapeType="1"/>
          </p:cNvSpPr>
          <p:nvPr/>
        </p:nvSpPr>
        <p:spPr bwMode="auto">
          <a:xfrm rot="10800000">
            <a:off x="4572000" y="2590800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8" name="Line 35"/>
          <p:cNvSpPr>
            <a:spLocks noChangeShapeType="1"/>
          </p:cNvSpPr>
          <p:nvPr/>
        </p:nvSpPr>
        <p:spPr bwMode="auto">
          <a:xfrm rot="10800000">
            <a:off x="4572000" y="2133600"/>
            <a:ext cx="0" cy="3505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9" name="Line 36"/>
          <p:cNvSpPr>
            <a:spLocks noChangeShapeType="1"/>
          </p:cNvSpPr>
          <p:nvPr/>
        </p:nvSpPr>
        <p:spPr bwMode="auto">
          <a:xfrm rot="10800000">
            <a:off x="3733800" y="5638800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00" name="Line 37"/>
          <p:cNvSpPr>
            <a:spLocks noChangeShapeType="1"/>
          </p:cNvSpPr>
          <p:nvPr/>
        </p:nvSpPr>
        <p:spPr bwMode="auto">
          <a:xfrm rot="10800000">
            <a:off x="4037013" y="2133600"/>
            <a:ext cx="533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9101" name="Group 39"/>
          <p:cNvGrpSpPr>
            <a:grpSpLocks/>
          </p:cNvGrpSpPr>
          <p:nvPr/>
        </p:nvGrpSpPr>
        <p:grpSpPr bwMode="auto">
          <a:xfrm>
            <a:off x="6091238" y="1677988"/>
            <a:ext cx="2344737" cy="2132012"/>
            <a:chOff x="3841" y="336"/>
            <a:chExt cx="1916" cy="1727"/>
          </a:xfrm>
        </p:grpSpPr>
        <p:pic>
          <p:nvPicPr>
            <p:cNvPr id="89131" name="Picture 40" descr="CM_all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28" t="9549" r="28358" b="10875"/>
            <a:stretch>
              <a:fillRect/>
            </a:stretch>
          </p:blipFill>
          <p:spPr bwMode="auto">
            <a:xfrm>
              <a:off x="4368" y="336"/>
              <a:ext cx="115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132" name="Picture 41" descr="CM_all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0" t="9505" r="23999" b="11287"/>
            <a:stretch>
              <a:fillRect/>
            </a:stretch>
          </p:blipFill>
          <p:spPr bwMode="auto">
            <a:xfrm>
              <a:off x="3984" y="720"/>
              <a:ext cx="1248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133" name="Picture 42" descr="CM_all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00" t="9599" r="23657" b="10971"/>
            <a:stretch>
              <a:fillRect/>
            </a:stretch>
          </p:blipFill>
          <p:spPr bwMode="auto">
            <a:xfrm>
              <a:off x="3841" y="865"/>
              <a:ext cx="1245" cy="1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9134" name="Group 43"/>
            <p:cNvGrpSpPr>
              <a:grpSpLocks/>
            </p:cNvGrpSpPr>
            <p:nvPr/>
          </p:nvGrpSpPr>
          <p:grpSpPr bwMode="auto">
            <a:xfrm>
              <a:off x="5276" y="1632"/>
              <a:ext cx="481" cy="230"/>
              <a:chOff x="3270" y="1536"/>
              <a:chExt cx="481" cy="230"/>
            </a:xfrm>
          </p:grpSpPr>
          <p:sp>
            <p:nvSpPr>
              <p:cNvPr id="89135" name="Oval 44"/>
              <p:cNvSpPr>
                <a:spLocks noChangeAspect="1" noChangeArrowheads="1"/>
              </p:cNvSpPr>
              <p:nvPr/>
            </p:nvSpPr>
            <p:spPr bwMode="auto">
              <a:xfrm rot="5682972">
                <a:off x="3418" y="1536"/>
                <a:ext cx="29" cy="29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89136" name="Oval 45"/>
              <p:cNvSpPr>
                <a:spLocks noChangeAspect="1" noChangeArrowheads="1"/>
              </p:cNvSpPr>
              <p:nvPr/>
            </p:nvSpPr>
            <p:spPr bwMode="auto">
              <a:xfrm rot="5682972">
                <a:off x="3341" y="1584"/>
                <a:ext cx="29" cy="29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89137" name="Oval 46"/>
              <p:cNvSpPr>
                <a:spLocks noChangeAspect="1" noChangeArrowheads="1"/>
              </p:cNvSpPr>
              <p:nvPr/>
            </p:nvSpPr>
            <p:spPr bwMode="auto">
              <a:xfrm rot="5682972">
                <a:off x="3274" y="1632"/>
                <a:ext cx="29" cy="29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89138" name="Text Box 47"/>
              <p:cNvSpPr txBox="1">
                <a:spLocks noChangeArrowheads="1"/>
              </p:cNvSpPr>
              <p:nvPr/>
            </p:nvSpPr>
            <p:spPr bwMode="auto">
              <a:xfrm rot="-2247633">
                <a:off x="3270" y="1581"/>
                <a:ext cx="481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900"/>
                  <a:t>time</a:t>
                </a:r>
              </a:p>
            </p:txBody>
          </p:sp>
        </p:grpSp>
      </p:grpSp>
      <p:sp>
        <p:nvSpPr>
          <p:cNvPr id="89102" name="Text Box 48"/>
          <p:cNvSpPr txBox="1">
            <a:spLocks noChangeArrowheads="1"/>
          </p:cNvSpPr>
          <p:nvPr/>
        </p:nvSpPr>
        <p:spPr bwMode="auto">
          <a:xfrm rot="10800000">
            <a:off x="5867400" y="2211388"/>
            <a:ext cx="3063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/>
              <a:t>Frequency-scale-pitch-location</a:t>
            </a:r>
          </a:p>
        </p:txBody>
      </p:sp>
      <p:sp>
        <p:nvSpPr>
          <p:cNvPr id="89103" name="Text Box 49"/>
          <p:cNvSpPr txBox="1">
            <a:spLocks noChangeArrowheads="1"/>
          </p:cNvSpPr>
          <p:nvPr/>
        </p:nvSpPr>
        <p:spPr bwMode="auto">
          <a:xfrm rot="-5400000">
            <a:off x="6872288" y="280987"/>
            <a:ext cx="33655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/>
              <a:t>       Frequency-scale-pitch-location</a:t>
            </a:r>
          </a:p>
        </p:txBody>
      </p:sp>
      <p:sp>
        <p:nvSpPr>
          <p:cNvPr id="89104" name="Text Box 50"/>
          <p:cNvSpPr txBox="1">
            <a:spLocks noChangeArrowheads="1"/>
          </p:cNvSpPr>
          <p:nvPr/>
        </p:nvSpPr>
        <p:spPr bwMode="auto">
          <a:xfrm>
            <a:off x="7315200" y="4800600"/>
            <a:ext cx="144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/>
              <a:t>Foreground</a:t>
            </a:r>
          </a:p>
        </p:txBody>
      </p:sp>
      <p:sp>
        <p:nvSpPr>
          <p:cNvPr id="89105" name="Text Box 52"/>
          <p:cNvSpPr txBox="1">
            <a:spLocks noChangeArrowheads="1"/>
          </p:cNvSpPr>
          <p:nvPr/>
        </p:nvSpPr>
        <p:spPr bwMode="auto">
          <a:xfrm>
            <a:off x="5105400" y="33528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/>
              <a:t>Attention</a:t>
            </a:r>
          </a:p>
        </p:txBody>
      </p:sp>
      <p:sp>
        <p:nvSpPr>
          <p:cNvPr id="89106" name="Rectangle 5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9107" name="Line 55"/>
          <p:cNvSpPr>
            <a:spLocks noChangeShapeType="1"/>
          </p:cNvSpPr>
          <p:nvPr/>
        </p:nvSpPr>
        <p:spPr bwMode="auto">
          <a:xfrm>
            <a:off x="6781800" y="386715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08" name="Oval 60"/>
          <p:cNvSpPr>
            <a:spLocks noChangeArrowheads="1"/>
          </p:cNvSpPr>
          <p:nvPr/>
        </p:nvSpPr>
        <p:spPr bwMode="auto">
          <a:xfrm>
            <a:off x="1652588" y="3863975"/>
            <a:ext cx="38100" cy="38100"/>
          </a:xfrm>
          <a:prstGeom prst="ellipse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09" name="Oval 61"/>
          <p:cNvSpPr>
            <a:spLocks noChangeArrowheads="1"/>
          </p:cNvSpPr>
          <p:nvPr/>
        </p:nvSpPr>
        <p:spPr bwMode="auto">
          <a:xfrm>
            <a:off x="4552950" y="3870325"/>
            <a:ext cx="38100" cy="38100"/>
          </a:xfrm>
          <a:prstGeom prst="ellipse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10" name="Text Box 62"/>
          <p:cNvSpPr txBox="1">
            <a:spLocks noChangeArrowheads="1"/>
          </p:cNvSpPr>
          <p:nvPr/>
        </p:nvSpPr>
        <p:spPr bwMode="auto">
          <a:xfrm>
            <a:off x="1652588" y="2133600"/>
            <a:ext cx="862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/>
              <a:t>Scale Analysis</a:t>
            </a:r>
          </a:p>
        </p:txBody>
      </p:sp>
      <p:sp>
        <p:nvSpPr>
          <p:cNvPr id="89111" name="Text Box 63"/>
          <p:cNvSpPr txBox="1">
            <a:spLocks noChangeArrowheads="1"/>
          </p:cNvSpPr>
          <p:nvPr/>
        </p:nvSpPr>
        <p:spPr bwMode="auto">
          <a:xfrm>
            <a:off x="1652588" y="3505200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/>
              <a:t>Pitch analysis</a:t>
            </a:r>
          </a:p>
        </p:txBody>
      </p:sp>
      <p:sp>
        <p:nvSpPr>
          <p:cNvPr id="89112" name="Text Box 64"/>
          <p:cNvSpPr txBox="1">
            <a:spLocks noChangeArrowheads="1"/>
          </p:cNvSpPr>
          <p:nvPr/>
        </p:nvSpPr>
        <p:spPr bwMode="auto">
          <a:xfrm>
            <a:off x="1644650" y="51657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/>
              <a:t>Location analysis</a:t>
            </a:r>
          </a:p>
        </p:txBody>
      </p:sp>
      <p:pic>
        <p:nvPicPr>
          <p:cNvPr id="282696" name="Picture 72" descr="pitch_ex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9926" r="66515" b="12492"/>
          <a:stretch>
            <a:fillRect/>
          </a:stretch>
        </p:blipFill>
        <p:spPr bwMode="auto">
          <a:xfrm>
            <a:off x="2438400" y="5233988"/>
            <a:ext cx="2190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14" name="Picture 73" descr="scale6_ex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4" t="30038" r="9001" b="65634"/>
          <a:stretch>
            <a:fillRect/>
          </a:stretch>
        </p:blipFill>
        <p:spPr bwMode="auto">
          <a:xfrm rot="-5400000">
            <a:off x="6055518" y="4917282"/>
            <a:ext cx="149701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115" name="Line 86"/>
          <p:cNvSpPr>
            <a:spLocks noChangeShapeType="1"/>
          </p:cNvSpPr>
          <p:nvPr/>
        </p:nvSpPr>
        <p:spPr bwMode="auto">
          <a:xfrm>
            <a:off x="5240338" y="3633788"/>
            <a:ext cx="755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2711" name="Picture 87" descr="pitch_ex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6" t="9375" r="47618" b="13750"/>
          <a:stretch>
            <a:fillRect/>
          </a:stretch>
        </p:blipFill>
        <p:spPr bwMode="auto">
          <a:xfrm>
            <a:off x="461963" y="3187700"/>
            <a:ext cx="223837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712" name="Line 88"/>
          <p:cNvSpPr>
            <a:spLocks noChangeShapeType="1"/>
          </p:cNvSpPr>
          <p:nvPr/>
        </p:nvSpPr>
        <p:spPr bwMode="auto">
          <a:xfrm>
            <a:off x="557213" y="4443413"/>
            <a:ext cx="0" cy="304800"/>
          </a:xfrm>
          <a:prstGeom prst="line">
            <a:avLst/>
          </a:prstGeom>
          <a:noFill/>
          <a:ln w="12700">
            <a:solidFill>
              <a:srgbClr val="FF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713" name="Line 89"/>
          <p:cNvSpPr>
            <a:spLocks noChangeShapeType="1"/>
          </p:cNvSpPr>
          <p:nvPr/>
        </p:nvSpPr>
        <p:spPr bwMode="auto">
          <a:xfrm>
            <a:off x="2541588" y="4457700"/>
            <a:ext cx="0" cy="304800"/>
          </a:xfrm>
          <a:prstGeom prst="line">
            <a:avLst/>
          </a:prstGeom>
          <a:noFill/>
          <a:ln w="12700">
            <a:solidFill>
              <a:srgbClr val="FF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714" name="Line 90"/>
          <p:cNvSpPr>
            <a:spLocks noChangeShapeType="1"/>
          </p:cNvSpPr>
          <p:nvPr/>
        </p:nvSpPr>
        <p:spPr bwMode="auto">
          <a:xfrm>
            <a:off x="2541588" y="5921375"/>
            <a:ext cx="0" cy="304800"/>
          </a:xfrm>
          <a:prstGeom prst="line">
            <a:avLst/>
          </a:prstGeom>
          <a:noFill/>
          <a:ln w="12700">
            <a:solidFill>
              <a:srgbClr val="FF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715" name="Line 91"/>
          <p:cNvSpPr>
            <a:spLocks noChangeShapeType="1"/>
          </p:cNvSpPr>
          <p:nvPr/>
        </p:nvSpPr>
        <p:spPr bwMode="auto">
          <a:xfrm>
            <a:off x="3684588" y="2819400"/>
            <a:ext cx="0" cy="304800"/>
          </a:xfrm>
          <a:prstGeom prst="line">
            <a:avLst/>
          </a:prstGeom>
          <a:noFill/>
          <a:ln w="12700">
            <a:solidFill>
              <a:srgbClr val="FF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21" name="Line 92"/>
          <p:cNvSpPr>
            <a:spLocks noChangeShapeType="1"/>
          </p:cNvSpPr>
          <p:nvPr/>
        </p:nvSpPr>
        <p:spPr bwMode="auto">
          <a:xfrm rot="10800000">
            <a:off x="4572000" y="4953000"/>
            <a:ext cx="205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22" name="Line 93"/>
          <p:cNvSpPr>
            <a:spLocks noChangeShapeType="1"/>
          </p:cNvSpPr>
          <p:nvPr/>
        </p:nvSpPr>
        <p:spPr bwMode="auto">
          <a:xfrm rot="10800000">
            <a:off x="6934200" y="4953000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23" name="Line 11"/>
          <p:cNvSpPr>
            <a:spLocks noChangeShapeType="1"/>
          </p:cNvSpPr>
          <p:nvPr/>
        </p:nvSpPr>
        <p:spPr bwMode="auto">
          <a:xfrm>
            <a:off x="1676400" y="2133600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9124" name="Group 95"/>
          <p:cNvGrpSpPr>
            <a:grpSpLocks/>
          </p:cNvGrpSpPr>
          <p:nvPr/>
        </p:nvGrpSpPr>
        <p:grpSpPr bwMode="auto">
          <a:xfrm>
            <a:off x="1524000" y="2133600"/>
            <a:ext cx="685800" cy="3505200"/>
            <a:chOff x="960" y="1344"/>
            <a:chExt cx="432" cy="2208"/>
          </a:xfrm>
        </p:grpSpPr>
        <p:grpSp>
          <p:nvGrpSpPr>
            <p:cNvPr id="89127" name="Group 94"/>
            <p:cNvGrpSpPr>
              <a:grpSpLocks/>
            </p:cNvGrpSpPr>
            <p:nvPr/>
          </p:nvGrpSpPr>
          <p:grpSpPr bwMode="auto">
            <a:xfrm>
              <a:off x="1056" y="1344"/>
              <a:ext cx="336" cy="2208"/>
              <a:chOff x="1056" y="1344"/>
              <a:chExt cx="336" cy="2208"/>
            </a:xfrm>
          </p:grpSpPr>
          <p:sp>
            <p:nvSpPr>
              <p:cNvPr id="89129" name="Line 10"/>
              <p:cNvSpPr>
                <a:spLocks noChangeShapeType="1"/>
              </p:cNvSpPr>
              <p:nvPr/>
            </p:nvSpPr>
            <p:spPr bwMode="auto">
              <a:xfrm>
                <a:off x="1056" y="1344"/>
                <a:ext cx="0" cy="220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130" name="Line 12"/>
              <p:cNvSpPr>
                <a:spLocks noChangeShapeType="1"/>
              </p:cNvSpPr>
              <p:nvPr/>
            </p:nvSpPr>
            <p:spPr bwMode="auto">
              <a:xfrm>
                <a:off x="1056" y="3552"/>
                <a:ext cx="3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9128" name="Line 9"/>
            <p:cNvSpPr>
              <a:spLocks noChangeShapeType="1"/>
            </p:cNvSpPr>
            <p:nvPr/>
          </p:nvSpPr>
          <p:spPr bwMode="auto">
            <a:xfrm>
              <a:off x="960" y="2446"/>
              <a:ext cx="4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9125" name="Text Box 96"/>
          <p:cNvSpPr txBox="1">
            <a:spLocks noChangeArrowheads="1"/>
          </p:cNvSpPr>
          <p:nvPr/>
        </p:nvSpPr>
        <p:spPr bwMode="auto">
          <a:xfrm>
            <a:off x="5943600" y="1219200"/>
            <a:ext cx="198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/>
              <a:t>Coherence Analysis</a:t>
            </a:r>
          </a:p>
        </p:txBody>
      </p:sp>
      <p:sp>
        <p:nvSpPr>
          <p:cNvPr id="89126" name="Text Box 98"/>
          <p:cNvSpPr txBox="1">
            <a:spLocks noChangeArrowheads="1"/>
          </p:cNvSpPr>
          <p:nvPr/>
        </p:nvSpPr>
        <p:spPr bwMode="auto">
          <a:xfrm>
            <a:off x="6248400" y="57912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/>
              <a:t>Attentional mask</a:t>
            </a:r>
          </a:p>
        </p:txBody>
      </p:sp>
    </p:spTree>
    <p:extLst>
      <p:ext uri="{BB962C8B-B14F-4D97-AF65-F5344CB8AC3E}">
        <p14:creationId xmlns:p14="http://schemas.microsoft.com/office/powerpoint/2010/main" val="1127725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2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82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2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2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2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2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712" grpId="0" animBg="1"/>
      <p:bldP spid="282713" grpId="0" animBg="1"/>
      <p:bldP spid="282714" grpId="0" animBg="1"/>
      <p:bldP spid="282715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dirty="0" smtClean="0"/>
              <a:t>Simulation Results:</a:t>
            </a:r>
            <a:br>
              <a:rPr lang="en-US" dirty="0" smtClean="0"/>
            </a:br>
            <a:r>
              <a:rPr lang="en-US" sz="3600" dirty="0" smtClean="0"/>
              <a:t>Examples of simple stimuli</a:t>
            </a:r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38" y="5110163"/>
            <a:ext cx="18002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3657600"/>
            <a:ext cx="16478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4391025"/>
            <a:ext cx="165735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2" name="Left Brace 5"/>
          <p:cNvSpPr>
            <a:spLocks/>
          </p:cNvSpPr>
          <p:nvPr/>
        </p:nvSpPr>
        <p:spPr bwMode="auto">
          <a:xfrm>
            <a:off x="6097588" y="4164013"/>
            <a:ext cx="244475" cy="1622425"/>
          </a:xfrm>
          <a:prstGeom prst="leftBrace">
            <a:avLst>
              <a:gd name="adj1" fmla="val 8326"/>
              <a:gd name="adj2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91143" name="04ECD956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724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6" name="5C98A1E1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54070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5" name="D60F86CE.WAV">
            <a:hlinkClick r:id=""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39512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146" name="Group 27"/>
          <p:cNvGrpSpPr>
            <a:grpSpLocks/>
          </p:cNvGrpSpPr>
          <p:nvPr/>
        </p:nvGrpSpPr>
        <p:grpSpPr bwMode="auto">
          <a:xfrm>
            <a:off x="3352800" y="3171825"/>
            <a:ext cx="1676400" cy="1323975"/>
            <a:chOff x="3352800" y="2133600"/>
            <a:chExt cx="1676683" cy="1323757"/>
          </a:xfrm>
        </p:grpSpPr>
        <p:pic>
          <p:nvPicPr>
            <p:cNvPr id="91162" name="Picture 7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570"/>
            <a:stretch>
              <a:fillRect/>
            </a:stretch>
          </p:blipFill>
          <p:spPr bwMode="auto">
            <a:xfrm>
              <a:off x="3352800" y="3276600"/>
              <a:ext cx="1676683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63" name="Picture 8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698"/>
            <a:stretch>
              <a:fillRect/>
            </a:stretch>
          </p:blipFill>
          <p:spPr bwMode="auto">
            <a:xfrm>
              <a:off x="3429000" y="2133600"/>
              <a:ext cx="152400" cy="1323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1147" name="Picture 35" descr="2tones_low.tif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5556" r="16667" b="11111"/>
          <a:stretch>
            <a:fillRect/>
          </a:stretch>
        </p:blipFill>
        <p:spPr bwMode="auto">
          <a:xfrm>
            <a:off x="3352800" y="3005138"/>
            <a:ext cx="1447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8" name="Picture 34" descr="2tones_high.tif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5556" r="16667" b="11111"/>
          <a:stretch>
            <a:fillRect/>
          </a:stretch>
        </p:blipFill>
        <p:spPr bwMode="auto">
          <a:xfrm>
            <a:off x="3352800" y="1785938"/>
            <a:ext cx="1447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149" name="Group 18"/>
          <p:cNvGrpSpPr>
            <a:grpSpLocks/>
          </p:cNvGrpSpPr>
          <p:nvPr/>
        </p:nvGrpSpPr>
        <p:grpSpPr bwMode="auto">
          <a:xfrm>
            <a:off x="381000" y="2443163"/>
            <a:ext cx="1676400" cy="1323975"/>
            <a:chOff x="3352800" y="2133600"/>
            <a:chExt cx="1676683" cy="1323757"/>
          </a:xfrm>
        </p:grpSpPr>
        <p:pic>
          <p:nvPicPr>
            <p:cNvPr id="91160" name="Picture 7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570"/>
            <a:stretch>
              <a:fillRect/>
            </a:stretch>
          </p:blipFill>
          <p:spPr bwMode="auto">
            <a:xfrm>
              <a:off x="3352800" y="3276600"/>
              <a:ext cx="1676683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61" name="Picture 8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698"/>
            <a:stretch>
              <a:fillRect/>
            </a:stretch>
          </p:blipFill>
          <p:spPr bwMode="auto">
            <a:xfrm>
              <a:off x="3429000" y="2133600"/>
              <a:ext cx="152400" cy="1323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1150" name="Left Brace 13"/>
          <p:cNvSpPr>
            <a:spLocks/>
          </p:cNvSpPr>
          <p:nvPr/>
        </p:nvSpPr>
        <p:spPr bwMode="auto">
          <a:xfrm>
            <a:off x="2703513" y="2155825"/>
            <a:ext cx="244475" cy="1622425"/>
          </a:xfrm>
          <a:prstGeom prst="leftBrace">
            <a:avLst>
              <a:gd name="adj1" fmla="val 8326"/>
              <a:gd name="adj2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51" name="TextBox 22"/>
          <p:cNvSpPr txBox="1">
            <a:spLocks noChangeArrowheads="1"/>
          </p:cNvSpPr>
          <p:nvPr/>
        </p:nvSpPr>
        <p:spPr bwMode="auto">
          <a:xfrm>
            <a:off x="533400" y="2193925"/>
            <a:ext cx="16764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 New Roman" charset="0"/>
                <a:cs typeface="Times New Roman" charset="0"/>
              </a:rPr>
              <a:t>Stimulus spectrogram</a:t>
            </a:r>
          </a:p>
        </p:txBody>
      </p:sp>
      <p:sp>
        <p:nvSpPr>
          <p:cNvPr id="91152" name="TextBox 23"/>
          <p:cNvSpPr txBox="1">
            <a:spLocks noChangeArrowheads="1"/>
          </p:cNvSpPr>
          <p:nvPr/>
        </p:nvSpPr>
        <p:spPr bwMode="auto">
          <a:xfrm>
            <a:off x="2971800" y="1371600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Times New Roman" charset="0"/>
                <a:cs typeface="Times New Roman" charset="0"/>
              </a:rPr>
              <a:t>Reconstructed spectrogram </a:t>
            </a:r>
          </a:p>
          <a:p>
            <a:pPr algn="ctr"/>
            <a:r>
              <a:rPr lang="en-US" sz="1200">
                <a:latin typeface="Times New Roman" charset="0"/>
                <a:cs typeface="Times New Roman" charset="0"/>
              </a:rPr>
              <a:t>for perceived stream</a:t>
            </a:r>
          </a:p>
        </p:txBody>
      </p:sp>
      <p:pic>
        <p:nvPicPr>
          <p:cNvPr id="91153" name="Picture 6"/>
          <p:cNvPicPr>
            <a:picLocks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2519363"/>
            <a:ext cx="1360487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154" name="Group 30"/>
          <p:cNvGrpSpPr>
            <a:grpSpLocks/>
          </p:cNvGrpSpPr>
          <p:nvPr/>
        </p:nvGrpSpPr>
        <p:grpSpPr bwMode="auto">
          <a:xfrm>
            <a:off x="3124200" y="1757363"/>
            <a:ext cx="1676400" cy="1323975"/>
            <a:chOff x="3352800" y="2133600"/>
            <a:chExt cx="1676683" cy="1323757"/>
          </a:xfrm>
        </p:grpSpPr>
        <p:pic>
          <p:nvPicPr>
            <p:cNvPr id="91158" name="Picture 7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570"/>
            <a:stretch>
              <a:fillRect/>
            </a:stretch>
          </p:blipFill>
          <p:spPr bwMode="auto">
            <a:xfrm>
              <a:off x="3352800" y="3276600"/>
              <a:ext cx="1676683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59" name="Picture 8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698"/>
            <a:stretch>
              <a:fillRect/>
            </a:stretch>
          </p:blipFill>
          <p:spPr bwMode="auto">
            <a:xfrm>
              <a:off x="3429000" y="2133600"/>
              <a:ext cx="152400" cy="1323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0F558C9F.WAV">
            <a:hlinkClick r:id=""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5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6" name="06292C3E.WAV">
            <a:hlinkClick r:id="" action="ppaction://media"/>
          </p:cNvPr>
          <p:cNvPicPr>
            <a:picLocks noRot="1"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166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7" name="EA167CE4.WAV">
            <a:hlinkClick r:id="" action="ppaction://media"/>
          </p:cNvPr>
          <p:cNvPicPr>
            <a:picLocks noRot="1"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386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9693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996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6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Speaker Separation Performance (SIR=0dB): </a:t>
            </a: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memory-based mask formation</a:t>
            </a:r>
          </a:p>
        </p:txBody>
      </p:sp>
      <p:grpSp>
        <p:nvGrpSpPr>
          <p:cNvPr id="93187" name="Group 64"/>
          <p:cNvGrpSpPr>
            <a:grpSpLocks/>
          </p:cNvGrpSpPr>
          <p:nvPr/>
        </p:nvGrpSpPr>
        <p:grpSpPr bwMode="auto">
          <a:xfrm>
            <a:off x="381000" y="1362075"/>
            <a:ext cx="8534400" cy="5126038"/>
            <a:chOff x="228600" y="986135"/>
            <a:chExt cx="8534400" cy="5125095"/>
          </a:xfrm>
        </p:grpSpPr>
        <p:grpSp>
          <p:nvGrpSpPr>
            <p:cNvPr id="93201" name="Group 14"/>
            <p:cNvGrpSpPr>
              <a:grpSpLocks/>
            </p:cNvGrpSpPr>
            <p:nvPr/>
          </p:nvGrpSpPr>
          <p:grpSpPr bwMode="auto">
            <a:xfrm>
              <a:off x="228600" y="4038600"/>
              <a:ext cx="4236720" cy="2072630"/>
              <a:chOff x="-2926080" y="4267200"/>
              <a:chExt cx="4236720" cy="2072630"/>
            </a:xfrm>
          </p:grpSpPr>
          <p:pic>
            <p:nvPicPr>
              <p:cNvPr id="93215" name="Picture 3" descr="fdaw0_2_re_m7_6db.t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7" t="5556" r="8333"/>
              <a:stretch>
                <a:fillRect/>
              </a:stretch>
            </p:blipFill>
            <p:spPr bwMode="auto">
              <a:xfrm>
                <a:off x="-1249680" y="4267200"/>
                <a:ext cx="2560320" cy="2072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3216" name="TextBox 10"/>
              <p:cNvSpPr txBox="1">
                <a:spLocks noChangeArrowheads="1"/>
              </p:cNvSpPr>
              <p:nvPr/>
            </p:nvSpPr>
            <p:spPr bwMode="auto">
              <a:xfrm>
                <a:off x="-2926080" y="4500265"/>
                <a:ext cx="228600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600">
                    <a:cs typeface="Times New Roman" charset="0"/>
                  </a:rPr>
                  <a:t>Segregated </a:t>
                </a:r>
              </a:p>
              <a:p>
                <a:r>
                  <a:rPr lang="en-US" sz="1600">
                    <a:cs typeface="Times New Roman" charset="0"/>
                  </a:rPr>
                  <a:t>Spectrogram</a:t>
                </a:r>
              </a:p>
              <a:p>
                <a:r>
                  <a:rPr lang="en-US" sz="1600">
                    <a:cs typeface="Times New Roman" charset="0"/>
                  </a:rPr>
                  <a:t>of target speaker</a:t>
                </a:r>
              </a:p>
            </p:txBody>
          </p:sp>
        </p:grpSp>
        <p:grpSp>
          <p:nvGrpSpPr>
            <p:cNvPr id="93202" name="Group 18"/>
            <p:cNvGrpSpPr>
              <a:grpSpLocks/>
            </p:cNvGrpSpPr>
            <p:nvPr/>
          </p:nvGrpSpPr>
          <p:grpSpPr bwMode="auto">
            <a:xfrm>
              <a:off x="228600" y="986135"/>
              <a:ext cx="8534400" cy="2240266"/>
              <a:chOff x="228600" y="986135"/>
              <a:chExt cx="8534400" cy="2240266"/>
            </a:xfrm>
          </p:grpSpPr>
          <p:pic>
            <p:nvPicPr>
              <p:cNvPr id="93207" name="Picture 76" descr="medr0_7.t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7" t="5556" r="8333" b="2779"/>
              <a:stretch>
                <a:fillRect/>
              </a:stretch>
            </p:blipFill>
            <p:spPr bwMode="auto">
              <a:xfrm>
                <a:off x="3352800" y="1214735"/>
                <a:ext cx="2560320" cy="2011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3208" name="Picture 2" descr="fdaw0_2_medr0_7.t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7" t="5556" r="8333" b="2779"/>
              <a:stretch>
                <a:fillRect/>
              </a:stretch>
            </p:blipFill>
            <p:spPr bwMode="auto">
              <a:xfrm>
                <a:off x="6202680" y="1214735"/>
                <a:ext cx="2560320" cy="2011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3209" name="Picture 79" descr="fdaw0_2.ti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7" t="5556" r="8333" b="2779"/>
              <a:stretch>
                <a:fillRect/>
              </a:stretch>
            </p:blipFill>
            <p:spPr bwMode="auto">
              <a:xfrm>
                <a:off x="228600" y="1214735"/>
                <a:ext cx="2560320" cy="2011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3210" name="TextBox 89"/>
              <p:cNvSpPr txBox="1">
                <a:spLocks noChangeArrowheads="1"/>
              </p:cNvSpPr>
              <p:nvPr/>
            </p:nvSpPr>
            <p:spPr bwMode="auto">
              <a:xfrm>
                <a:off x="1143000" y="986135"/>
                <a:ext cx="144780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200">
                    <a:cs typeface="Times New Roman" charset="0"/>
                  </a:rPr>
                  <a:t>Target speaker</a:t>
                </a:r>
              </a:p>
            </p:txBody>
          </p:sp>
          <p:sp>
            <p:nvSpPr>
              <p:cNvPr id="93211" name="TextBox 90"/>
              <p:cNvSpPr txBox="1">
                <a:spLocks noChangeArrowheads="1"/>
              </p:cNvSpPr>
              <p:nvPr/>
            </p:nvSpPr>
            <p:spPr bwMode="auto">
              <a:xfrm>
                <a:off x="3810000" y="986135"/>
                <a:ext cx="152400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200">
                    <a:cs typeface="Times New Roman" charset="0"/>
                  </a:rPr>
                  <a:t>Interfering speaker</a:t>
                </a:r>
              </a:p>
            </p:txBody>
          </p:sp>
          <p:sp>
            <p:nvSpPr>
              <p:cNvPr id="93212" name="TextBox 91"/>
              <p:cNvSpPr txBox="1">
                <a:spLocks noChangeArrowheads="1"/>
              </p:cNvSpPr>
              <p:nvPr/>
            </p:nvSpPr>
            <p:spPr bwMode="auto">
              <a:xfrm>
                <a:off x="7010400" y="986135"/>
                <a:ext cx="91440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200">
                    <a:cs typeface="Times New Roman" charset="0"/>
                  </a:rPr>
                  <a:t>Mixture</a:t>
                </a:r>
              </a:p>
            </p:txBody>
          </p:sp>
          <p:sp>
            <p:nvSpPr>
              <p:cNvPr id="93213" name="TextBox 92"/>
              <p:cNvSpPr txBox="1">
                <a:spLocks noChangeArrowheads="1"/>
              </p:cNvSpPr>
              <p:nvPr/>
            </p:nvSpPr>
            <p:spPr bwMode="auto">
              <a:xfrm>
                <a:off x="2971800" y="1834515"/>
                <a:ext cx="38100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2800" b="1">
                    <a:cs typeface="Times New Roman" charset="0"/>
                  </a:rPr>
                  <a:t>+</a:t>
                </a:r>
              </a:p>
            </p:txBody>
          </p:sp>
          <p:sp>
            <p:nvSpPr>
              <p:cNvPr id="93214" name="TextBox 93"/>
              <p:cNvSpPr txBox="1">
                <a:spLocks noChangeArrowheads="1"/>
              </p:cNvSpPr>
              <p:nvPr/>
            </p:nvSpPr>
            <p:spPr bwMode="auto">
              <a:xfrm>
                <a:off x="5943600" y="1834515"/>
                <a:ext cx="38100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2800" b="1">
                    <a:cs typeface="Times New Roman" charset="0"/>
                  </a:rPr>
                  <a:t>=</a:t>
                </a:r>
              </a:p>
            </p:txBody>
          </p:sp>
        </p:grpSp>
        <p:sp>
          <p:nvSpPr>
            <p:cNvPr id="93203" name="TextBox 68"/>
            <p:cNvSpPr txBox="1">
              <a:spLocks noChangeArrowheads="1"/>
            </p:cNvSpPr>
            <p:nvPr/>
          </p:nvSpPr>
          <p:spPr bwMode="auto">
            <a:xfrm>
              <a:off x="2895600" y="2895600"/>
              <a:ext cx="762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l-GR"/>
                <a:t>ρ</a:t>
              </a:r>
              <a:r>
                <a:rPr lang="en-US" baseline="-25000"/>
                <a:t>base</a:t>
              </a:r>
            </a:p>
          </p:txBody>
        </p:sp>
        <p:sp>
          <p:nvSpPr>
            <p:cNvPr id="93204" name="TextBox 69"/>
            <p:cNvSpPr txBox="1">
              <a:spLocks noChangeArrowheads="1"/>
            </p:cNvSpPr>
            <p:nvPr/>
          </p:nvSpPr>
          <p:spPr bwMode="auto">
            <a:xfrm>
              <a:off x="1828800" y="3509665"/>
              <a:ext cx="762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l-GR"/>
                <a:t>ρ</a:t>
              </a:r>
              <a:r>
                <a:rPr lang="en-US" baseline="-25000"/>
                <a:t>seg</a:t>
              </a:r>
            </a:p>
          </p:txBody>
        </p:sp>
        <p:sp>
          <p:nvSpPr>
            <p:cNvPr id="93205" name="TextBox 70"/>
            <p:cNvSpPr txBox="1">
              <a:spLocks noChangeArrowheads="1"/>
            </p:cNvSpPr>
            <p:nvPr/>
          </p:nvSpPr>
          <p:spPr bwMode="auto">
            <a:xfrm>
              <a:off x="4038600" y="3521333"/>
              <a:ext cx="762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l-GR"/>
                <a:t>ρ</a:t>
              </a:r>
              <a:r>
                <a:rPr lang="en-US" baseline="-25000"/>
                <a:t>conf</a:t>
              </a: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 rot="5400000">
              <a:off x="3502100" y="2908111"/>
              <a:ext cx="812650" cy="1447800"/>
            </a:xfrm>
            <a:prstGeom prst="straightConnector1">
              <a:avLst/>
            </a:prstGeom>
            <a:ln w="15875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0" name="Straight Arrow Connector 29"/>
          <p:cNvCxnSpPr/>
          <p:nvPr/>
        </p:nvCxnSpPr>
        <p:spPr>
          <a:xfrm rot="16200000" flipH="1">
            <a:off x="2093118" y="3171032"/>
            <a:ext cx="811213" cy="1676400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971800" y="3276600"/>
            <a:ext cx="762000" cy="1588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3190" name="Group 37"/>
          <p:cNvGrpSpPr>
            <a:grpSpLocks/>
          </p:cNvGrpSpPr>
          <p:nvPr/>
        </p:nvGrpSpPr>
        <p:grpSpPr bwMode="auto">
          <a:xfrm>
            <a:off x="5029200" y="4038600"/>
            <a:ext cx="3962400" cy="2286000"/>
            <a:chOff x="3505200" y="1752600"/>
            <a:chExt cx="3962400" cy="2286000"/>
          </a:xfrm>
        </p:grpSpPr>
        <p:pic>
          <p:nvPicPr>
            <p:cNvPr id="93191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1752600"/>
              <a:ext cx="2733675" cy="202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3192" name="Group 39"/>
            <p:cNvGrpSpPr>
              <a:grpSpLocks/>
            </p:cNvGrpSpPr>
            <p:nvPr/>
          </p:nvGrpSpPr>
          <p:grpSpPr bwMode="auto">
            <a:xfrm>
              <a:off x="6553200" y="1905000"/>
              <a:ext cx="914400" cy="807422"/>
              <a:chOff x="4343400" y="1981200"/>
              <a:chExt cx="914400" cy="807422"/>
            </a:xfrm>
          </p:grpSpPr>
          <p:pic>
            <p:nvPicPr>
              <p:cNvPr id="93195" name="Picture 4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000" r="2" b="25000"/>
              <a:stretch>
                <a:fillRect/>
              </a:stretch>
            </p:blipFill>
            <p:spPr bwMode="auto">
              <a:xfrm>
                <a:off x="4343400" y="2590800"/>
                <a:ext cx="152399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3196" name="TextBox 43"/>
              <p:cNvSpPr txBox="1">
                <a:spLocks noChangeArrowheads="1"/>
              </p:cNvSpPr>
              <p:nvPr/>
            </p:nvSpPr>
            <p:spPr bwMode="auto">
              <a:xfrm>
                <a:off x="4495800" y="1981200"/>
                <a:ext cx="76200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l-GR" sz="1400"/>
                  <a:t>ρ</a:t>
                </a:r>
                <a:r>
                  <a:rPr lang="en-US" sz="1400" baseline="-25000"/>
                  <a:t>base</a:t>
                </a:r>
                <a:endParaRPr lang="en-US" baseline="-25000"/>
              </a:p>
            </p:txBody>
          </p:sp>
          <p:sp>
            <p:nvSpPr>
              <p:cNvPr id="93197" name="TextBox 44"/>
              <p:cNvSpPr txBox="1">
                <a:spLocks noChangeArrowheads="1"/>
              </p:cNvSpPr>
              <p:nvPr/>
            </p:nvSpPr>
            <p:spPr bwMode="auto">
              <a:xfrm>
                <a:off x="4495800" y="2450068"/>
                <a:ext cx="76200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l-GR" sz="1600"/>
                  <a:t>ρ</a:t>
                </a:r>
                <a:r>
                  <a:rPr lang="en-US" sz="1600" baseline="-25000"/>
                  <a:t>seg</a:t>
                </a:r>
              </a:p>
            </p:txBody>
          </p:sp>
          <p:sp>
            <p:nvSpPr>
              <p:cNvPr id="93198" name="TextBox 45"/>
              <p:cNvSpPr txBox="1">
                <a:spLocks noChangeArrowheads="1"/>
              </p:cNvSpPr>
              <p:nvPr/>
            </p:nvSpPr>
            <p:spPr bwMode="auto">
              <a:xfrm>
                <a:off x="4495800" y="2209800"/>
                <a:ext cx="76200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l-GR" sz="1600"/>
                  <a:t>ρ</a:t>
                </a:r>
                <a:r>
                  <a:rPr lang="en-US" sz="1600" baseline="-25000"/>
                  <a:t>conf</a:t>
                </a:r>
                <a:endParaRPr lang="en-US" sz="1800" baseline="-25000"/>
              </a:p>
            </p:txBody>
          </p:sp>
          <p:pic>
            <p:nvPicPr>
              <p:cNvPr id="93199" name="Picture 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000"/>
              <a:stretch>
                <a:fillRect/>
              </a:stretch>
            </p:blipFill>
            <p:spPr bwMode="auto">
              <a:xfrm>
                <a:off x="4343400" y="2209800"/>
                <a:ext cx="152400" cy="76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3200" name="Picture 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" b="75000"/>
              <a:stretch>
                <a:fillRect/>
              </a:stretch>
            </p:blipFill>
            <p:spPr bwMode="auto">
              <a:xfrm>
                <a:off x="4343400" y="2438400"/>
                <a:ext cx="152399" cy="76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3193" name="TextBox 40"/>
            <p:cNvSpPr txBox="1">
              <a:spLocks noChangeArrowheads="1"/>
            </p:cNvSpPr>
            <p:nvPr/>
          </p:nvSpPr>
          <p:spPr bwMode="auto">
            <a:xfrm>
              <a:off x="4419600" y="3761601"/>
              <a:ext cx="1905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>
                  <a:latin typeface="Times New Roman" charset="0"/>
                  <a:cs typeface="Times New Roman" charset="0"/>
                </a:rPr>
                <a:t>Correlation Coefficient</a:t>
              </a:r>
            </a:p>
          </p:txBody>
        </p:sp>
        <p:sp>
          <p:nvSpPr>
            <p:cNvPr id="93194" name="TextBox 41"/>
            <p:cNvSpPr txBox="1">
              <a:spLocks noChangeArrowheads="1"/>
            </p:cNvSpPr>
            <p:nvPr/>
          </p:nvSpPr>
          <p:spPr bwMode="auto">
            <a:xfrm rot="-5400000">
              <a:off x="2831500" y="2530301"/>
              <a:ext cx="16244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>
                  <a:latin typeface="Times New Roman" charset="0"/>
                  <a:cs typeface="Times New Roman" charset="0"/>
                </a:rPr>
                <a:t>Number of utterances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34500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 bwMode="auto">
          <a:xfrm>
            <a:off x="533400" y="274638"/>
            <a:ext cx="8382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Speaker Separation Performance (SIR=6dB): </a:t>
            </a: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attention-based mask formation</a:t>
            </a:r>
          </a:p>
        </p:txBody>
      </p:sp>
      <p:grpSp>
        <p:nvGrpSpPr>
          <p:cNvPr id="95235" name="Group 37"/>
          <p:cNvGrpSpPr>
            <a:grpSpLocks/>
          </p:cNvGrpSpPr>
          <p:nvPr/>
        </p:nvGrpSpPr>
        <p:grpSpPr bwMode="auto">
          <a:xfrm>
            <a:off x="4800600" y="1752600"/>
            <a:ext cx="914400" cy="808038"/>
            <a:chOff x="4343400" y="1981200"/>
            <a:chExt cx="914400" cy="807422"/>
          </a:xfrm>
        </p:grpSpPr>
        <p:pic>
          <p:nvPicPr>
            <p:cNvPr id="95281" name="Picture 3"/>
            <p:cNvPicPr>
              <a:picLocks noChangeAspect="1" noChangeArrowheads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00" r="2" b="25000"/>
            <a:stretch>
              <a:fillRect/>
            </a:stretch>
          </p:blipFill>
          <p:spPr bwMode="auto">
            <a:xfrm>
              <a:off x="4343400" y="2590800"/>
              <a:ext cx="152399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282" name="TextBox 10"/>
            <p:cNvSpPr txBox="1">
              <a:spLocks noChangeArrowheads="1"/>
            </p:cNvSpPr>
            <p:nvPr/>
          </p:nvSpPr>
          <p:spPr bwMode="auto">
            <a:xfrm>
              <a:off x="4495800" y="1981200"/>
              <a:ext cx="7620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l-GR" sz="1600"/>
                <a:t>ρ</a:t>
              </a:r>
              <a:r>
                <a:rPr lang="en-US" sz="1600" baseline="-25000"/>
                <a:t>base</a:t>
              </a:r>
            </a:p>
          </p:txBody>
        </p:sp>
        <p:sp>
          <p:nvSpPr>
            <p:cNvPr id="95283" name="TextBox 11"/>
            <p:cNvSpPr txBox="1">
              <a:spLocks noChangeArrowheads="1"/>
            </p:cNvSpPr>
            <p:nvPr/>
          </p:nvSpPr>
          <p:spPr bwMode="auto">
            <a:xfrm>
              <a:off x="4495800" y="2450068"/>
              <a:ext cx="7620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l-GR" sz="1600"/>
                <a:t>ρ</a:t>
              </a:r>
              <a:r>
                <a:rPr lang="en-US" sz="1600" baseline="-25000"/>
                <a:t>seg</a:t>
              </a:r>
            </a:p>
          </p:txBody>
        </p:sp>
        <p:sp>
          <p:nvSpPr>
            <p:cNvPr id="95284" name="TextBox 12"/>
            <p:cNvSpPr txBox="1">
              <a:spLocks noChangeArrowheads="1"/>
            </p:cNvSpPr>
            <p:nvPr/>
          </p:nvSpPr>
          <p:spPr bwMode="auto">
            <a:xfrm>
              <a:off x="4495800" y="2209800"/>
              <a:ext cx="7620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l-GR" sz="1600"/>
                <a:t>ρ</a:t>
              </a:r>
              <a:r>
                <a:rPr lang="en-US" sz="1600" baseline="-25000"/>
                <a:t>conf</a:t>
              </a:r>
            </a:p>
          </p:txBody>
        </p:sp>
        <p:pic>
          <p:nvPicPr>
            <p:cNvPr id="95285" name="Picture 3"/>
            <p:cNvPicPr>
              <a:picLocks noChangeAspect="1" noChangeArrowheads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000"/>
            <a:stretch>
              <a:fillRect/>
            </a:stretch>
          </p:blipFill>
          <p:spPr bwMode="auto">
            <a:xfrm>
              <a:off x="4343400" y="2209800"/>
              <a:ext cx="152400" cy="7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86" name="Picture 3"/>
            <p:cNvPicPr>
              <a:picLocks noChangeAspect="1" noChangeArrowheads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" b="75000"/>
            <a:stretch>
              <a:fillRect/>
            </a:stretch>
          </p:blipFill>
          <p:spPr bwMode="auto">
            <a:xfrm>
              <a:off x="4343400" y="2438400"/>
              <a:ext cx="152399" cy="7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5236" name="TextBox 15"/>
          <p:cNvSpPr txBox="1">
            <a:spLocks noChangeArrowheads="1"/>
          </p:cNvSpPr>
          <p:nvPr/>
        </p:nvSpPr>
        <p:spPr bwMode="auto">
          <a:xfrm>
            <a:off x="228600" y="2514600"/>
            <a:ext cx="160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female+male</a:t>
            </a:r>
          </a:p>
        </p:txBody>
      </p:sp>
      <p:sp>
        <p:nvSpPr>
          <p:cNvPr id="95237" name="TextBox 16"/>
          <p:cNvSpPr txBox="1">
            <a:spLocks noChangeArrowheads="1"/>
          </p:cNvSpPr>
          <p:nvPr/>
        </p:nvSpPr>
        <p:spPr bwMode="auto">
          <a:xfrm>
            <a:off x="228600" y="4811713"/>
            <a:ext cx="1600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female+female</a:t>
            </a:r>
          </a:p>
          <a:p>
            <a:r>
              <a:rPr lang="en-US" sz="1600"/>
              <a:t>male+male</a:t>
            </a:r>
          </a:p>
        </p:txBody>
      </p:sp>
      <p:sp>
        <p:nvSpPr>
          <p:cNvPr id="95238" name="TextBox 17"/>
          <p:cNvSpPr txBox="1">
            <a:spLocks noChangeArrowheads="1"/>
          </p:cNvSpPr>
          <p:nvPr/>
        </p:nvSpPr>
        <p:spPr bwMode="auto">
          <a:xfrm rot="-5400000">
            <a:off x="1078706" y="2502694"/>
            <a:ext cx="16240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 New Roman" charset="0"/>
                <a:cs typeface="Times New Roman" charset="0"/>
              </a:rPr>
              <a:t>Number of utterances</a:t>
            </a:r>
          </a:p>
        </p:txBody>
      </p:sp>
      <p:sp>
        <p:nvSpPr>
          <p:cNvPr id="95239" name="TextBox 18"/>
          <p:cNvSpPr txBox="1">
            <a:spLocks noChangeArrowheads="1"/>
          </p:cNvSpPr>
          <p:nvPr/>
        </p:nvSpPr>
        <p:spPr bwMode="auto">
          <a:xfrm rot="-5400000">
            <a:off x="1031082" y="4993481"/>
            <a:ext cx="1624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 New Roman" charset="0"/>
                <a:cs typeface="Times New Roman" charset="0"/>
              </a:rPr>
              <a:t>Number of utterances</a:t>
            </a:r>
          </a:p>
        </p:txBody>
      </p:sp>
      <p:grpSp>
        <p:nvGrpSpPr>
          <p:cNvPr id="95240" name="Group 21"/>
          <p:cNvGrpSpPr>
            <a:grpSpLocks/>
          </p:cNvGrpSpPr>
          <p:nvPr/>
        </p:nvGrpSpPr>
        <p:grpSpPr bwMode="auto">
          <a:xfrm>
            <a:off x="1981200" y="1600200"/>
            <a:ext cx="2762250" cy="5000625"/>
            <a:chOff x="4572000" y="1600200"/>
            <a:chExt cx="2762250" cy="5001399"/>
          </a:xfrm>
        </p:grpSpPr>
        <p:sp>
          <p:nvSpPr>
            <p:cNvPr id="95277" name="TextBox 22"/>
            <p:cNvSpPr txBox="1">
              <a:spLocks noChangeArrowheads="1"/>
            </p:cNvSpPr>
            <p:nvPr/>
          </p:nvSpPr>
          <p:spPr bwMode="auto">
            <a:xfrm>
              <a:off x="5105400" y="3733800"/>
              <a:ext cx="1905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>
                  <a:latin typeface="Times New Roman" charset="0"/>
                  <a:cs typeface="Times New Roman" charset="0"/>
                </a:rPr>
                <a:t>Correlation Coefficient</a:t>
              </a:r>
            </a:p>
          </p:txBody>
        </p:sp>
        <p:sp>
          <p:nvSpPr>
            <p:cNvPr id="95278" name="TextBox 23"/>
            <p:cNvSpPr txBox="1">
              <a:spLocks noChangeArrowheads="1"/>
            </p:cNvSpPr>
            <p:nvPr/>
          </p:nvSpPr>
          <p:spPr bwMode="auto">
            <a:xfrm>
              <a:off x="5105400" y="6324600"/>
              <a:ext cx="1905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>
                  <a:latin typeface="Times New Roman" charset="0"/>
                  <a:cs typeface="Times New Roman" charset="0"/>
                </a:rPr>
                <a:t>Correlation Coefficient</a:t>
              </a:r>
            </a:p>
          </p:txBody>
        </p:sp>
        <p:pic>
          <p:nvPicPr>
            <p:cNvPr id="95279" name="Picture 2"/>
            <p:cNvPicPr>
              <a:picLocks noChangeAspect="1" noChangeArrowheads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575" y="1600200"/>
              <a:ext cx="2714625" cy="2190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80" name="Picture 4"/>
            <p:cNvPicPr>
              <a:picLocks noChangeAspect="1" noChangeArrowheads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191000"/>
              <a:ext cx="2762250" cy="216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5241" name="TextBox 19"/>
          <p:cNvSpPr txBox="1">
            <a:spLocks noChangeArrowheads="1"/>
          </p:cNvSpPr>
          <p:nvPr/>
        </p:nvSpPr>
        <p:spPr bwMode="auto">
          <a:xfrm>
            <a:off x="5638800" y="1763713"/>
            <a:ext cx="1524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mix   sp1   sp2</a:t>
            </a:r>
          </a:p>
        </p:txBody>
      </p:sp>
      <p:sp>
        <p:nvSpPr>
          <p:cNvPr id="95242" name="TextBox 20"/>
          <p:cNvSpPr txBox="1">
            <a:spLocks noChangeArrowheads="1"/>
          </p:cNvSpPr>
          <p:nvPr/>
        </p:nvSpPr>
        <p:spPr bwMode="auto">
          <a:xfrm>
            <a:off x="7315200" y="1763713"/>
            <a:ext cx="1524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mix   sp1   sp2</a:t>
            </a:r>
          </a:p>
        </p:txBody>
      </p:sp>
      <p:pic>
        <p:nvPicPr>
          <p:cNvPr id="27" name="05A9BDF6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1828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B34F7A52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598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6F7936B0.WAV">
            <a:hlinkClick r:id=""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0130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1027AEFD.WAV">
            <a:hlinkClick r:id=""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A7E80949.WAV">
            <a:hlinkClick r:id="" action="ppaction://media"/>
          </p:cNvPr>
          <p:cNvPicPr>
            <a:picLocks noRot="1"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1828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FA019AD9.WAV">
            <a:hlinkClick r:id="" action="ppaction://media"/>
          </p:cNvPr>
          <p:cNvPicPr>
            <a:picLocks noRot="1"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598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D8F65235.WAV">
            <a:hlinkClick r:id="" action="ppaction://media"/>
          </p:cNvPr>
          <p:cNvPicPr>
            <a:picLocks noRot="1"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0130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7F3EC5E.WAV">
            <a:hlinkClick r:id="" action="ppaction://media"/>
          </p:cNvPr>
          <p:cNvPicPr>
            <a:picLocks noRot="1"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F01FF71D.WAV">
            <a:hlinkClick r:id="" action="ppaction://media"/>
          </p:cNvPr>
          <p:cNvPicPr>
            <a:picLocks noRot="1"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0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44520BE1.WAV">
            <a:hlinkClick r:id="" action="ppaction://media"/>
          </p:cNvPr>
          <p:cNvPicPr>
            <a:picLocks noRot="1"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04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97A42AB3.WAV">
            <a:hlinkClick r:id="" action="ppaction://media"/>
          </p:cNvPr>
          <p:cNvPicPr>
            <a:picLocks noRot="1"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20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2A99664B.WAV">
            <a:hlinkClick r:id="" action="ppaction://media"/>
          </p:cNvPr>
          <p:cNvPicPr>
            <a:picLocks noRot="1"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04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D1B85EF3.WAV">
            <a:hlinkClick r:id="" action="ppaction://media"/>
          </p:cNvPr>
          <p:cNvPicPr>
            <a:picLocks noRot="1"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59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E8B13224.WAV">
            <a:hlinkClick r:id="" action="ppaction://media"/>
          </p:cNvPr>
          <p:cNvPicPr>
            <a:picLocks noRot="1"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E0C7C46D.WAV">
            <a:hlinkClick r:id="" action="ppaction://media"/>
          </p:cNvPr>
          <p:cNvPicPr>
            <a:picLocks noRot="1"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59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522D0454.WAV">
            <a:hlinkClick r:id="" action="ppaction://media"/>
          </p:cNvPr>
          <p:cNvPicPr>
            <a:picLocks noRot="1"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59" name="TextBox 42"/>
          <p:cNvSpPr txBox="1">
            <a:spLocks noChangeArrowheads="1"/>
          </p:cNvSpPr>
          <p:nvPr/>
        </p:nvSpPr>
        <p:spPr bwMode="auto">
          <a:xfrm>
            <a:off x="5715000" y="4191000"/>
            <a:ext cx="152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mix   sp1   sp2</a:t>
            </a:r>
          </a:p>
        </p:txBody>
      </p:sp>
      <p:pic>
        <p:nvPicPr>
          <p:cNvPr id="44" name="24D9FB93.WAV">
            <a:hlinkClick r:id="" action="ppaction://media"/>
          </p:cNvPr>
          <p:cNvPicPr>
            <a:picLocks noRot="1"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link="rId33"/>
              </p:ext>
            </p:extLst>
          </p:nvPr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648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73609C66.WAV">
            <a:hlinkClick r:id="" action="ppaction://media"/>
          </p:cNvPr>
          <p:cNvPicPr>
            <a:picLocks noRot="1"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105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696D58DE.WAV">
            <a:hlinkClick r:id="" action="ppaction://media"/>
          </p:cNvPr>
          <p:cNvPicPr>
            <a:picLocks noRot="1"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648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0C502191.WAV">
            <a:hlinkClick r:id="" action="ppaction://media"/>
          </p:cNvPr>
          <p:cNvPicPr>
            <a:picLocks noRot="1"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105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28376529.WAV">
            <a:hlinkClick r:id="" action="ppaction://media"/>
          </p:cNvPr>
          <p:cNvPicPr>
            <a:picLocks noRot="1"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638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F54964ED.WAV">
            <a:hlinkClick r:id="" action="ppaction://media"/>
          </p:cNvPr>
          <p:cNvPicPr>
            <a:picLocks noRot="1"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096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93B36A21.WAV">
            <a:hlinkClick r:id="" action="ppaction://media"/>
          </p:cNvPr>
          <p:cNvPicPr>
            <a:picLocks noRot="1"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638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50D5F0EA.WAV">
            <a:hlinkClick r:id="" action="ppaction://media"/>
          </p:cNvPr>
          <p:cNvPicPr>
            <a:picLocks noRot="1"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096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68" name="TextBox 52"/>
          <p:cNvSpPr txBox="1">
            <a:spLocks noChangeArrowheads="1"/>
          </p:cNvSpPr>
          <p:nvPr/>
        </p:nvSpPr>
        <p:spPr bwMode="auto">
          <a:xfrm>
            <a:off x="7239000" y="4191000"/>
            <a:ext cx="152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mix   sp1   sp2</a:t>
            </a:r>
          </a:p>
        </p:txBody>
      </p:sp>
      <p:pic>
        <p:nvPicPr>
          <p:cNvPr id="95269" name="9A09812D.WAV">
            <a:hlinkClick r:id="" action="ppaction://media"/>
          </p:cNvPr>
          <p:cNvPicPr>
            <a:picLocks noRot="1" noChangeAspect="1"/>
          </p:cNvPicPr>
          <p:nvPr>
            <a:audioFile r:link="rId50"/>
            <p:extLst>
              <p:ext uri="{DAA4B4D4-6D71-4841-9C94-3DE7FCFB9230}">
                <p14:media xmlns:p14="http://schemas.microsoft.com/office/powerpoint/2010/main" r:embed="rId49"/>
              </p:ext>
            </p:extLst>
          </p:nvPr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5737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70" name="E5EEA269.WAV">
            <a:hlinkClick r:id="" action="ppaction://media"/>
          </p:cNvPr>
          <p:cNvPicPr>
            <a:picLocks noRot="1" noChangeAspect="1"/>
          </p:cNvPicPr>
          <p:nvPr>
            <a:audioFile r:link="rId52"/>
            <p:extLst>
              <p:ext uri="{DAA4B4D4-6D71-4841-9C94-3DE7FCFB9230}">
                <p14:media xmlns:p14="http://schemas.microsoft.com/office/powerpoint/2010/main" r:embed="rId51"/>
              </p:ext>
            </p:extLst>
          </p:nvPr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9547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71" name="B88F201A.WAV">
            <a:hlinkClick r:id="" action="ppaction://media"/>
          </p:cNvPr>
          <p:cNvPicPr>
            <a:picLocks noRot="1" noChangeAspect="1"/>
          </p:cNvPicPr>
          <p:nvPr>
            <a:audioFile r:link="rId54"/>
            <p:extLst>
              <p:ext uri="{DAA4B4D4-6D71-4841-9C94-3DE7FCFB9230}">
                <p14:media xmlns:p14="http://schemas.microsoft.com/office/powerpoint/2010/main" r:embed="rId53"/>
              </p:ext>
            </p:extLst>
          </p:nvPr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5737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72" name="FF41FAF6.WAV">
            <a:hlinkClick r:id="" action="ppaction://media"/>
          </p:cNvPr>
          <p:cNvPicPr>
            <a:picLocks noRot="1" noChangeAspect="1"/>
          </p:cNvPicPr>
          <p:nvPr>
            <a:audioFile r:link="rId56"/>
            <p:extLst>
              <p:ext uri="{DAA4B4D4-6D71-4841-9C94-3DE7FCFB9230}">
                <p14:media xmlns:p14="http://schemas.microsoft.com/office/powerpoint/2010/main" r:embed="rId55"/>
              </p:ext>
            </p:extLst>
          </p:nvPr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9547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73" name="4A97ADFA.WAV">
            <a:hlinkClick r:id="" action="ppaction://media"/>
          </p:cNvPr>
          <p:cNvPicPr>
            <a:picLocks noRot="1" noChangeAspect="1"/>
          </p:cNvPicPr>
          <p:nvPr>
            <a:audioFile r:link="rId58"/>
            <p:extLst>
              <p:ext uri="{DAA4B4D4-6D71-4841-9C94-3DE7FCFB9230}">
                <p14:media xmlns:p14="http://schemas.microsoft.com/office/powerpoint/2010/main" r:embed="rId57"/>
              </p:ext>
            </p:extLst>
          </p:nvPr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6370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74" name="25F954E0.WAV">
            <a:hlinkClick r:id="" action="ppaction://media"/>
          </p:cNvPr>
          <p:cNvPicPr>
            <a:picLocks noRot="1" noChangeAspect="1"/>
          </p:cNvPicPr>
          <p:nvPr>
            <a:audioFile r:link="rId60"/>
            <p:extLst>
              <p:ext uri="{DAA4B4D4-6D71-4841-9C94-3DE7FCFB9230}">
                <p14:media xmlns:p14="http://schemas.microsoft.com/office/powerpoint/2010/main" r:embed="rId59"/>
              </p:ext>
            </p:extLst>
          </p:nvPr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0180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75" name="DFAB3215.WAV">
            <a:hlinkClick r:id="" action="ppaction://media"/>
          </p:cNvPr>
          <p:cNvPicPr>
            <a:picLocks noRot="1" noChangeAspect="1"/>
          </p:cNvPicPr>
          <p:nvPr>
            <a:audioFile r:link="rId62"/>
            <p:extLst>
              <p:ext uri="{DAA4B4D4-6D71-4841-9C94-3DE7FCFB9230}">
                <p14:media xmlns:p14="http://schemas.microsoft.com/office/powerpoint/2010/main" r:embed="rId61"/>
              </p:ext>
            </p:extLst>
          </p:nvPr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6370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76" name="C5071B7E.WAV">
            <a:hlinkClick r:id="" action="ppaction://media"/>
          </p:cNvPr>
          <p:cNvPicPr>
            <a:picLocks noRot="1" noChangeAspect="1"/>
          </p:cNvPicPr>
          <p:nvPr>
            <a:audioFile r:link="rId64"/>
            <p:extLst>
              <p:ext uri="{DAA4B4D4-6D71-4841-9C94-3DE7FCFB9230}">
                <p14:media xmlns:p14="http://schemas.microsoft.com/office/powerpoint/2010/main" r:embed="rId63"/>
              </p:ext>
            </p:extLst>
          </p:nvPr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0180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1725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6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6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26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6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26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26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26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2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26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26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26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26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26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26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26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>
                <p:cTn id="8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8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8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8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>
                <p:cTn id="8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8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>
                <p:cTn id="8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>
                <p:cTn id="8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>
                <p:cTn id="9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>
                <p:cTn id="9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>
                <p:cTn id="9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>
                <p:cTn id="9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>
                <p:cTn id="9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>
                <p:cTn id="9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>
                <p:cTn id="9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67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2676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2676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 nodeType="clickPar">
                      <p:stCondLst>
                        <p:cond delay="0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67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 nodeType="clickPar">
                      <p:stCondLst>
                        <p:cond delay="0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61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 nodeType="clickPar">
                      <p:stCondLst>
                        <p:cond delay="0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261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261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261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>
                <p:cTn id="1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>
                <p:cTn id="1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>
                <p:cTn id="1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>
                <p:cTn id="1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>
                <p:cTn id="1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>
                <p:cTn id="1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>
                <p:cTn id="1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>
                <p:cTn id="1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Shihabs:Microsoft Office 98:Templates:Blank Presentation</Template>
  <TotalTime>32411</TotalTime>
  <Words>3219</Words>
  <Application>Microsoft Macintosh PowerPoint</Application>
  <PresentationFormat>On-screen Show (4:3)</PresentationFormat>
  <Paragraphs>1548</Paragraphs>
  <Slides>103</Slides>
  <Notes>58</Notes>
  <HiddenSlides>0</HiddenSlides>
  <MMClips>132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4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auditory scene</vt:lpstr>
      <vt:lpstr>PowerPoint Presentation</vt:lpstr>
      <vt:lpstr>PowerPoint Presentation</vt:lpstr>
      <vt:lpstr>PowerPoint Presentation</vt:lpstr>
      <vt:lpstr>Speech Music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Intelligibility Assessment &amp; Audio and Speech Classification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Auditory-Visual Contexts</vt:lpstr>
      <vt:lpstr>Human Recordings and Reconstructions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Beyond A1</vt:lpstr>
      <vt:lpstr>PowerPoint Presentation</vt:lpstr>
      <vt:lpstr>PowerPoint Presentation</vt:lpstr>
      <vt:lpstr>The PEG – A halfway station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Streaming depends on  continuity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Overall Structure</vt:lpstr>
      <vt:lpstr>Simulation Results: Examples of simple stimuli</vt:lpstr>
      <vt:lpstr>Speaker Separation Performance (SIR=0dB): memory-based mask formation</vt:lpstr>
      <vt:lpstr>Speaker Separation Performance (SIR=6dB): attention-based mask formation</vt:lpstr>
      <vt:lpstr>Speaker Separation Performance (SIR=0dB): attention-based mask formation</vt:lpstr>
      <vt:lpstr>Model Formulation</vt:lpstr>
      <vt:lpstr>PowerPoint Presentation</vt:lpstr>
      <vt:lpstr>PowerPoint Presentation</vt:lpstr>
    </vt:vector>
  </TitlesOfParts>
  <Company>NSL,ISR,UMCP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Intelligent and Noise-Robust Interfaces for MEMS Acoustic Sensors: Smart Microphone</dc:title>
  <dc:creator>Jonathan Simon</dc:creator>
  <cp:lastModifiedBy>Office 2004 Test Drive User</cp:lastModifiedBy>
  <cp:revision>514</cp:revision>
  <cp:lastPrinted>2002-03-04T15:42:52Z</cp:lastPrinted>
  <dcterms:created xsi:type="dcterms:W3CDTF">2012-06-02T16:00:31Z</dcterms:created>
  <dcterms:modified xsi:type="dcterms:W3CDTF">2014-12-04T12:32:42Z</dcterms:modified>
</cp:coreProperties>
</file>